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2.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gif" ContentType="image/gif"/>
  <Override PartName="/ppt/notesSlides/notesSlide20.xml" ContentType="application/vnd.openxmlformats-officedocument.presentationml.notesSlide+xml"/>
  <Override PartName="/ppt/slides/slide89.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wmf" ContentType="image/x-wmf"/>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91"/>
  </p:notesMasterIdLst>
  <p:sldIdLst>
    <p:sldId id="256" r:id="rId2"/>
    <p:sldId id="300" r:id="rId3"/>
    <p:sldId id="263" r:id="rId4"/>
    <p:sldId id="257" r:id="rId5"/>
    <p:sldId id="258" r:id="rId6"/>
    <p:sldId id="259" r:id="rId7"/>
    <p:sldId id="260" r:id="rId8"/>
    <p:sldId id="261" r:id="rId9"/>
    <p:sldId id="303" r:id="rId10"/>
    <p:sldId id="399" r:id="rId11"/>
    <p:sldId id="400" r:id="rId12"/>
    <p:sldId id="350" r:id="rId13"/>
    <p:sldId id="342" r:id="rId14"/>
    <p:sldId id="343" r:id="rId15"/>
    <p:sldId id="344" r:id="rId16"/>
    <p:sldId id="345" r:id="rId17"/>
    <p:sldId id="329" r:id="rId18"/>
    <p:sldId id="330" r:id="rId19"/>
    <p:sldId id="332" r:id="rId20"/>
    <p:sldId id="333" r:id="rId21"/>
    <p:sldId id="383" r:id="rId22"/>
    <p:sldId id="351" r:id="rId23"/>
    <p:sldId id="269" r:id="rId24"/>
    <p:sldId id="305" r:id="rId25"/>
    <p:sldId id="270" r:id="rId26"/>
    <p:sldId id="271" r:id="rId27"/>
    <p:sldId id="304" r:id="rId28"/>
    <p:sldId id="273" r:id="rId29"/>
    <p:sldId id="275" r:id="rId30"/>
    <p:sldId id="272" r:id="rId31"/>
    <p:sldId id="276" r:id="rId32"/>
    <p:sldId id="278" r:id="rId33"/>
    <p:sldId id="277" r:id="rId34"/>
    <p:sldId id="352" r:id="rId35"/>
    <p:sldId id="347" r:id="rId36"/>
    <p:sldId id="265" r:id="rId37"/>
    <p:sldId id="348" r:id="rId38"/>
    <p:sldId id="279" r:id="rId39"/>
    <p:sldId id="380" r:id="rId40"/>
    <p:sldId id="415" r:id="rId41"/>
    <p:sldId id="416" r:id="rId42"/>
    <p:sldId id="417" r:id="rId43"/>
    <p:sldId id="418" r:id="rId44"/>
    <p:sldId id="419" r:id="rId45"/>
    <p:sldId id="420" r:id="rId46"/>
    <p:sldId id="421" r:id="rId47"/>
    <p:sldId id="422" r:id="rId48"/>
    <p:sldId id="423" r:id="rId49"/>
    <p:sldId id="424" r:id="rId50"/>
    <p:sldId id="425" r:id="rId51"/>
    <p:sldId id="426" r:id="rId52"/>
    <p:sldId id="427" r:id="rId53"/>
    <p:sldId id="428" r:id="rId54"/>
    <p:sldId id="429" r:id="rId55"/>
    <p:sldId id="430" r:id="rId56"/>
    <p:sldId id="431" r:id="rId57"/>
    <p:sldId id="432" r:id="rId58"/>
    <p:sldId id="433" r:id="rId59"/>
    <p:sldId id="434" r:id="rId60"/>
    <p:sldId id="435" r:id="rId61"/>
    <p:sldId id="443" r:id="rId62"/>
    <p:sldId id="436" r:id="rId63"/>
    <p:sldId id="437" r:id="rId64"/>
    <p:sldId id="438" r:id="rId65"/>
    <p:sldId id="439" r:id="rId66"/>
    <p:sldId id="440" r:id="rId67"/>
    <p:sldId id="441" r:id="rId68"/>
    <p:sldId id="442" r:id="rId69"/>
    <p:sldId id="444" r:id="rId70"/>
    <p:sldId id="445" r:id="rId71"/>
    <p:sldId id="446" r:id="rId72"/>
    <p:sldId id="447" r:id="rId73"/>
    <p:sldId id="448" r:id="rId74"/>
    <p:sldId id="449" r:id="rId75"/>
    <p:sldId id="450" r:id="rId76"/>
    <p:sldId id="451" r:id="rId77"/>
    <p:sldId id="452" r:id="rId78"/>
    <p:sldId id="453" r:id="rId79"/>
    <p:sldId id="454" r:id="rId80"/>
    <p:sldId id="455" r:id="rId81"/>
    <p:sldId id="456" r:id="rId82"/>
    <p:sldId id="457" r:id="rId83"/>
    <p:sldId id="458" r:id="rId84"/>
    <p:sldId id="459" r:id="rId85"/>
    <p:sldId id="460" r:id="rId86"/>
    <p:sldId id="461" r:id="rId87"/>
    <p:sldId id="414" r:id="rId88"/>
    <p:sldId id="397" r:id="rId89"/>
    <p:sldId id="301" r:id="rId9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9412" autoAdjust="0"/>
    <p:restoredTop sz="73835" autoAdjust="0"/>
  </p:normalViewPr>
  <p:slideViewPr>
    <p:cSldViewPr snapToGrid="0" snapToObjects="1">
      <p:cViewPr>
        <p:scale>
          <a:sx n="76" d="100"/>
          <a:sy n="76" d="100"/>
        </p:scale>
        <p:origin x="-1050" y="4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2B0E194-7458-814C-83BD-694B174E709F}" type="datetimeFigureOut">
              <a:rPr lang="en-US" smtClean="0"/>
              <a:pPr/>
              <a:t>9/10/2015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0C4D488-CF10-F845-BCD6-E5B2EFE12D6C}" type="slidenum">
              <a:rPr lang="en-US" smtClean="0"/>
              <a:pPr/>
              <a:t>‹#›</a:t>
            </a:fld>
            <a:endParaRPr lang="en-US"/>
          </a:p>
        </p:txBody>
      </p:sp>
    </p:spTree>
    <p:extLst>
      <p:ext uri="{BB962C8B-B14F-4D97-AF65-F5344CB8AC3E}">
        <p14:creationId xmlns="" xmlns:p14="http://schemas.microsoft.com/office/powerpoint/2010/main" val="94821568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healthofchildren.com/S/Smoking.html"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webmd.com/smoking-cessation/quit-smoking-11/rm-quiz-stop-smoking"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uptodate.com/contents/cigarette-smoking-and-pregnancy/abstract/23,24" TargetMode="External"/><Relationship Id="rId2" Type="http://schemas.openxmlformats.org/officeDocument/2006/relationships/slide" Target="../slides/slide33.xml"/><Relationship Id="rId1" Type="http://schemas.openxmlformats.org/officeDocument/2006/relationships/notesMaster" Target="../notesMasters/notesMaster1.xml"/><Relationship Id="rId5" Type="http://schemas.openxmlformats.org/officeDocument/2006/relationships/hyperlink" Target="http://emedicine.medscape.com/article/795514-overview" TargetMode="External"/><Relationship Id="rId4" Type="http://schemas.openxmlformats.org/officeDocument/2006/relationships/hyperlink" Target="http://www.uptodate.com/contents/cigarette-smoking-and-pregnancy/abstract/25"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Smoking is the inhalation of the smoke of burning tobacco that is used mostly in three forms: cigarettes, pipes, and cigars.</a:t>
            </a:r>
            <a:br>
              <a:rPr lang="en-US" sz="1200" b="0" i="0" kern="1200" dirty="0" smtClean="0">
                <a:solidFill>
                  <a:schemeClr val="tx1"/>
                </a:solidFill>
                <a:latin typeface="+mn-lt"/>
                <a:ea typeface="+mn-ea"/>
                <a:cs typeface="+mn-cs"/>
              </a:rPr>
            </a:br>
            <a:r>
              <a:rPr lang="en-US" sz="1200" b="0" i="0" kern="1200" dirty="0" smtClean="0">
                <a:solidFill>
                  <a:schemeClr val="tx1"/>
                </a:solidFill>
                <a:latin typeface="+mn-lt"/>
                <a:ea typeface="+mn-ea"/>
                <a:cs typeface="+mn-cs"/>
              </a:rPr>
              <a:t/>
            </a:r>
            <a:br>
              <a:rPr lang="en-US" sz="1200" b="0" i="0" kern="1200" dirty="0" smtClean="0">
                <a:solidFill>
                  <a:schemeClr val="tx1"/>
                </a:solidFill>
                <a:latin typeface="+mn-lt"/>
                <a:ea typeface="+mn-ea"/>
                <a:cs typeface="+mn-cs"/>
              </a:rPr>
            </a:br>
            <a:r>
              <a:rPr lang="en-US" sz="1200" b="0" i="0" kern="1200" dirty="0" smtClean="0">
                <a:solidFill>
                  <a:schemeClr val="tx1"/>
                </a:solidFill>
                <a:latin typeface="+mn-lt"/>
                <a:ea typeface="+mn-ea"/>
                <a:cs typeface="+mn-cs"/>
              </a:rPr>
              <a:t>Read more: </a:t>
            </a:r>
            <a:r>
              <a:rPr lang="en-US" sz="1200" b="0" i="0" u="none" strike="noStrike" kern="1200" dirty="0" smtClean="0">
                <a:solidFill>
                  <a:schemeClr val="tx1"/>
                </a:solidFill>
                <a:latin typeface="+mn-lt"/>
                <a:ea typeface="+mn-ea"/>
                <a:cs typeface="+mn-cs"/>
                <a:hlinkClick r:id="rId3"/>
              </a:rPr>
              <a:t>http://www.healthofchildren.com/S/Smoking.html#ixzz3l8Snm0rw</a:t>
            </a:r>
            <a:endParaRPr lang="en-US" dirty="0"/>
          </a:p>
        </p:txBody>
      </p:sp>
      <p:sp>
        <p:nvSpPr>
          <p:cNvPr id="4" name="Slide Number Placeholder 3"/>
          <p:cNvSpPr>
            <a:spLocks noGrp="1"/>
          </p:cNvSpPr>
          <p:nvPr>
            <p:ph type="sldNum" sz="quarter" idx="10"/>
          </p:nvPr>
        </p:nvSpPr>
        <p:spPr/>
        <p:txBody>
          <a:bodyPr/>
          <a:lstStyle/>
          <a:p>
            <a:fld id="{30C4D488-CF10-F845-BCD6-E5B2EFE12D6C}" type="slidenum">
              <a:rPr lang="en-US" smtClean="0"/>
              <a:pPr/>
              <a:t>9</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Source: </a:t>
            </a:r>
          </a:p>
          <a:p>
            <a:pPr eaLnBrk="1" hangingPunct="1">
              <a:spcBef>
                <a:spcPct val="0"/>
              </a:spcBef>
            </a:pPr>
            <a:r>
              <a:rPr lang="en-US" dirty="0" smtClean="0"/>
              <a:t>Tobacco Use and Dependence Guideline Panel. Treating Tobacco Use and Dependence: 2008 Update. Rockville (MD): US Department of Health and Human Services; 2008 May. Clinical Interventions for Tobacco Use and Dependence.</a:t>
            </a:r>
          </a:p>
        </p:txBody>
      </p:sp>
      <p:sp>
        <p:nvSpPr>
          <p:cNvPr id="819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8DF1C193-6AC3-412C-B975-F52EC1A4EEE8}" type="slidenum">
              <a:rPr lang="en-US">
                <a:solidFill>
                  <a:prstClr val="black"/>
                </a:solidFill>
              </a:rPr>
              <a:pPr>
                <a:defRPr/>
              </a:pPr>
              <a:t>43</a:t>
            </a:fld>
            <a:endParaRPr lang="en-US">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Source: </a:t>
            </a:r>
          </a:p>
          <a:p>
            <a:pPr eaLnBrk="1" hangingPunct="1">
              <a:spcBef>
                <a:spcPct val="0"/>
              </a:spcBef>
            </a:pPr>
            <a:r>
              <a:rPr lang="en-US" dirty="0" smtClean="0"/>
              <a:t>Tobacco Use and Dependence Guideline Panel. Treating Tobacco Use and Dependence: 2008 Update. Rockville (MD): US Department of Health and Human Services; 2008 May. Clinical Interventions for Tobacco Use and Dependence.</a:t>
            </a:r>
          </a:p>
        </p:txBody>
      </p:sp>
      <p:sp>
        <p:nvSpPr>
          <p:cNvPr id="819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8DF1C193-6AC3-412C-B975-F52EC1A4EEE8}" type="slidenum">
              <a:rPr lang="en-US">
                <a:solidFill>
                  <a:prstClr val="black"/>
                </a:solidFill>
              </a:rPr>
              <a:pPr>
                <a:defRPr/>
              </a:pPr>
              <a:t>44</a:t>
            </a:fld>
            <a:endParaRPr lang="en-US">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Source: </a:t>
            </a:r>
          </a:p>
          <a:p>
            <a:pPr eaLnBrk="1" hangingPunct="1">
              <a:spcBef>
                <a:spcPct val="0"/>
              </a:spcBef>
            </a:pPr>
            <a:r>
              <a:rPr lang="en-US" dirty="0" smtClean="0"/>
              <a:t>Tobacco Use and Dependence Guideline Panel. Treating Tobacco Use and Dependence: 2008 Update. Rockville (MD): US Department of Health and Human Services; 2008 May. Clinical Interventions for Tobacco Use and Dependence.</a:t>
            </a:r>
          </a:p>
        </p:txBody>
      </p:sp>
      <p:sp>
        <p:nvSpPr>
          <p:cNvPr id="819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8DF1C193-6AC3-412C-B975-F52EC1A4EEE8}" type="slidenum">
              <a:rPr lang="en-US">
                <a:solidFill>
                  <a:prstClr val="black"/>
                </a:solidFill>
              </a:rPr>
              <a:pPr>
                <a:defRPr/>
              </a:pPr>
              <a:t>46</a:t>
            </a:fld>
            <a:endParaRPr lang="en-US">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Source: </a:t>
            </a:r>
          </a:p>
          <a:p>
            <a:pPr eaLnBrk="1" hangingPunct="1">
              <a:spcBef>
                <a:spcPct val="0"/>
              </a:spcBef>
            </a:pPr>
            <a:r>
              <a:rPr lang="en-US" dirty="0" smtClean="0"/>
              <a:t>Tobacco Use and Dependence Guideline Panel. Treating Tobacco Use and Dependence: 2008 Update. Rockville (MD): US Department of Health and Human Services; 2008 May. Clinical Interventions for Tobacco Use and Dependence.</a:t>
            </a:r>
          </a:p>
        </p:txBody>
      </p:sp>
      <p:sp>
        <p:nvSpPr>
          <p:cNvPr id="819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8DF1C193-6AC3-412C-B975-F52EC1A4EEE8}" type="slidenum">
              <a:rPr lang="en-US">
                <a:solidFill>
                  <a:prstClr val="black"/>
                </a:solidFill>
              </a:rPr>
              <a:pPr>
                <a:defRPr/>
              </a:pPr>
              <a:t>48</a:t>
            </a:fld>
            <a:endParaRPr lang="en-US">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Source: </a:t>
            </a:r>
          </a:p>
          <a:p>
            <a:pPr eaLnBrk="1" hangingPunct="1">
              <a:spcBef>
                <a:spcPct val="0"/>
              </a:spcBef>
            </a:pPr>
            <a:r>
              <a:rPr lang="en-US" dirty="0" smtClean="0"/>
              <a:t>Tobacco Use and Dependence Guideline Panel. Treating Tobacco Use and Dependence: 2008 Update. Rockville (MD): US Department of Health and Human Services; 2008 May. Clinical Interventions for Tobacco Use and Dependence.</a:t>
            </a:r>
          </a:p>
        </p:txBody>
      </p:sp>
      <p:sp>
        <p:nvSpPr>
          <p:cNvPr id="819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8DF1C193-6AC3-412C-B975-F52EC1A4EEE8}" type="slidenum">
              <a:rPr lang="en-US">
                <a:solidFill>
                  <a:prstClr val="black"/>
                </a:solidFill>
              </a:rPr>
              <a:pPr>
                <a:defRPr/>
              </a:pPr>
              <a:t>50</a:t>
            </a:fld>
            <a:endParaRPr lang="en-US">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Source: </a:t>
            </a:r>
          </a:p>
          <a:p>
            <a:pPr eaLnBrk="1" hangingPunct="1">
              <a:spcBef>
                <a:spcPct val="0"/>
              </a:spcBef>
            </a:pPr>
            <a:r>
              <a:rPr lang="en-US" dirty="0" smtClean="0"/>
              <a:t>Tobacco Use and Dependence Guideline Panel. Treating Tobacco Use and Dependence: 2008 Update. Rockville (MD): US Department of Health and Human Services; 2008 May. Clinical Interventions for Tobacco Use and Dependence.</a:t>
            </a:r>
          </a:p>
        </p:txBody>
      </p:sp>
      <p:sp>
        <p:nvSpPr>
          <p:cNvPr id="819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8DF1C193-6AC3-412C-B975-F52EC1A4EEE8}" type="slidenum">
              <a:rPr lang="en-US">
                <a:solidFill>
                  <a:prstClr val="black"/>
                </a:solidFill>
              </a:rPr>
              <a:pPr>
                <a:defRPr/>
              </a:pPr>
              <a:t>52</a:t>
            </a:fld>
            <a:endParaRPr lang="en-US">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Source: </a:t>
            </a:r>
          </a:p>
          <a:p>
            <a:pPr eaLnBrk="1" hangingPunct="1">
              <a:spcBef>
                <a:spcPct val="0"/>
              </a:spcBef>
            </a:pPr>
            <a:r>
              <a:rPr lang="en-US" dirty="0" smtClean="0"/>
              <a:t>Tobacco Use and Dependence Guideline Panel. Treating Tobacco Use and Dependence: 2008 Update. Rockville (MD): US Department of Health and Human Services; 2008 May. Clinical Interventions for Tobacco Use and Dependence.</a:t>
            </a:r>
          </a:p>
        </p:txBody>
      </p:sp>
      <p:sp>
        <p:nvSpPr>
          <p:cNvPr id="819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8DF1C193-6AC3-412C-B975-F52EC1A4EEE8}" type="slidenum">
              <a:rPr lang="en-US">
                <a:solidFill>
                  <a:prstClr val="black"/>
                </a:solidFill>
              </a:rPr>
              <a:pPr>
                <a:defRPr/>
              </a:pPr>
              <a:t>54</a:t>
            </a:fld>
            <a:endParaRPr lang="en-US">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0C4D488-CF10-F845-BCD6-E5B2EFE12D6C}" type="slidenum">
              <a:rPr lang="en-US" smtClean="0"/>
              <a:pPr/>
              <a:t>63</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x-none" dirty="0" err="1" smtClean="0"/>
              <a:t>الى</a:t>
            </a:r>
            <a:r>
              <a:rPr lang="x-none" dirty="0" smtClean="0"/>
              <a:t> هنا محمد </a:t>
            </a:r>
            <a:endParaRPr lang="en-US" dirty="0"/>
          </a:p>
        </p:txBody>
      </p:sp>
      <p:sp>
        <p:nvSpPr>
          <p:cNvPr id="4" name="Slide Number Placeholder 3"/>
          <p:cNvSpPr>
            <a:spLocks noGrp="1"/>
          </p:cNvSpPr>
          <p:nvPr>
            <p:ph type="sldNum" sz="quarter" idx="10"/>
          </p:nvPr>
        </p:nvSpPr>
        <p:spPr/>
        <p:txBody>
          <a:bodyPr/>
          <a:lstStyle/>
          <a:p>
            <a:fld id="{30C4D488-CF10-F845-BCD6-E5B2EFE12D6C}" type="slidenum">
              <a:rPr lang="en-US" smtClean="0"/>
              <a:pPr/>
              <a:t>67</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ar-SA" dirty="0" smtClean="0"/>
              <a:t>هنا </a:t>
            </a:r>
            <a:r>
              <a:rPr lang="ar-SA" dirty="0" err="1" smtClean="0"/>
              <a:t>يبدا</a:t>
            </a:r>
            <a:r>
              <a:rPr lang="ar-SA" dirty="0" smtClean="0"/>
              <a:t> </a:t>
            </a:r>
            <a:r>
              <a:rPr lang="ar-SA" dirty="0" err="1" smtClean="0"/>
              <a:t>عبدالله</a:t>
            </a:r>
            <a:r>
              <a:rPr lang="ar-SA" dirty="0" smtClean="0"/>
              <a:t> </a:t>
            </a:r>
            <a:endParaRPr lang="en-US" dirty="0"/>
          </a:p>
        </p:txBody>
      </p:sp>
      <p:sp>
        <p:nvSpPr>
          <p:cNvPr id="4" name="Slide Number Placeholder 3"/>
          <p:cNvSpPr>
            <a:spLocks noGrp="1"/>
          </p:cNvSpPr>
          <p:nvPr>
            <p:ph type="sldNum" sz="quarter" idx="10"/>
          </p:nvPr>
        </p:nvSpPr>
        <p:spPr/>
        <p:txBody>
          <a:bodyPr/>
          <a:lstStyle/>
          <a:p>
            <a:fld id="{30C4D488-CF10-F845-BCD6-E5B2EFE12D6C}" type="slidenum">
              <a:rPr lang="en-US" smtClean="0"/>
              <a:pPr/>
              <a:t>69</a:t>
            </a:fld>
            <a:endParaRPr lang="en-US"/>
          </a:p>
        </p:txBody>
      </p:sp>
    </p:spTree>
    <p:extLst>
      <p:ext uri="{BB962C8B-B14F-4D97-AF65-F5344CB8AC3E}">
        <p14:creationId xmlns:p14="http://schemas.microsoft.com/office/powerpoint/2010/main" xmlns="" val="41533274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b="0" i="0" kern="1200" dirty="0" smtClean="0">
                <a:solidFill>
                  <a:schemeClr val="tx1"/>
                </a:solidFill>
                <a:latin typeface="+mn-lt"/>
                <a:ea typeface="+mn-ea"/>
                <a:cs typeface="+mn-cs"/>
              </a:rPr>
              <a:t>A single large cigar can contain more than a 1/2 ounce of tobacco -- as much tobacco as an entire pack of cigarettes. One cigar also contains 100 to 200 milligrams of nicotine, while a cigarette averages only about 8 milligrams. That extra nicotine may be why </a:t>
            </a:r>
            <a:r>
              <a:rPr lang="en-US" sz="1200" b="0" i="0" u="none" strike="noStrike" kern="1200" dirty="0" smtClean="0">
                <a:solidFill>
                  <a:schemeClr val="tx1"/>
                </a:solidFill>
                <a:latin typeface="+mn-lt"/>
                <a:ea typeface="+mn-ea"/>
                <a:cs typeface="+mn-cs"/>
                <a:hlinkClick r:id="rId3"/>
              </a:rPr>
              <a:t>smoking</a:t>
            </a:r>
            <a:r>
              <a:rPr lang="en-US" sz="1200" b="0" i="0" kern="1200" dirty="0" smtClean="0">
                <a:solidFill>
                  <a:schemeClr val="tx1"/>
                </a:solidFill>
                <a:latin typeface="+mn-lt"/>
                <a:ea typeface="+mn-ea"/>
                <a:cs typeface="+mn-cs"/>
              </a:rPr>
              <a:t> just a few cigars a week is enough to trigger nicotine cravings</a:t>
            </a:r>
          </a:p>
          <a:p>
            <a:endParaRPr lang="en-US" sz="1200" b="0" i="0" kern="1200" dirty="0" smtClean="0">
              <a:solidFill>
                <a:schemeClr val="tx1"/>
              </a:solidFill>
              <a:latin typeface="+mn-lt"/>
              <a:ea typeface="+mn-ea"/>
              <a:cs typeface="+mn-cs"/>
            </a:endParaRPr>
          </a:p>
          <a:p>
            <a:pPr algn="l" rtl="0"/>
            <a:r>
              <a:rPr lang="en-US" dirty="0" smtClean="0"/>
              <a:t>Cigars: They are generally not inhaled because the high alkalinity of the smoke, which can quickly become irritating to the trachea and lungs.</a:t>
            </a:r>
          </a:p>
          <a:p>
            <a:pPr algn="l" rtl="0"/>
            <a:endParaRPr lang="en-US" dirty="0" smtClean="0"/>
          </a:p>
          <a:p>
            <a:pPr algn="l" rtl="0"/>
            <a:r>
              <a:rPr lang="en-US" dirty="0" smtClean="0"/>
              <a:t>Cigarettes: are a product consumed through smoking, often combined with other additives.</a:t>
            </a:r>
            <a:endParaRPr lang="ar-SA" dirty="0" smtClean="0"/>
          </a:p>
          <a:p>
            <a:endParaRPr lang="en-US" dirty="0" smtClean="0"/>
          </a:p>
          <a:p>
            <a:r>
              <a:rPr lang="en-US" dirty="0" smtClean="0"/>
              <a:t>Different in </a:t>
            </a:r>
            <a:r>
              <a:rPr lang="en-US" dirty="0" err="1" smtClean="0"/>
              <a:t>seveerity</a:t>
            </a:r>
            <a:r>
              <a:rPr lang="en-US" dirty="0" smtClean="0"/>
              <a:t> b\c of amount of </a:t>
            </a:r>
            <a:r>
              <a:rPr lang="en-US" dirty="0" err="1" smtClean="0"/>
              <a:t>tobaco</a:t>
            </a:r>
            <a:r>
              <a:rPr lang="en-US" dirty="0" smtClean="0"/>
              <a:t> differ </a:t>
            </a:r>
          </a:p>
          <a:p>
            <a:r>
              <a:rPr lang="en-US" dirty="0" smtClean="0"/>
              <a:t>No filter like in </a:t>
            </a:r>
            <a:r>
              <a:rPr lang="en-US" dirty="0" err="1" smtClean="0"/>
              <a:t>cigrate</a:t>
            </a:r>
            <a:r>
              <a:rPr lang="en-US" dirty="0" smtClean="0"/>
              <a:t> to </a:t>
            </a:r>
            <a:r>
              <a:rPr lang="en-US" dirty="0" err="1" smtClean="0"/>
              <a:t>filtre</a:t>
            </a:r>
            <a:r>
              <a:rPr lang="en-US" dirty="0" smtClean="0"/>
              <a:t> some of toxin at least </a:t>
            </a:r>
          </a:p>
          <a:p>
            <a:r>
              <a:rPr lang="en-US" dirty="0" smtClean="0"/>
              <a:t>More smoke than </a:t>
            </a:r>
            <a:r>
              <a:rPr lang="en-US" dirty="0" err="1" smtClean="0"/>
              <a:t>cigrat</a:t>
            </a:r>
            <a:r>
              <a:rPr lang="en-US" baseline="0" dirty="0" err="1" smtClean="0"/>
              <a:t>e</a:t>
            </a:r>
            <a:endParaRPr lang="en-US" baseline="0" dirty="0" smtClean="0"/>
          </a:p>
          <a:p>
            <a:r>
              <a:rPr lang="en-US" sz="1200" b="0" i="0" kern="1200" dirty="0" smtClean="0">
                <a:solidFill>
                  <a:schemeClr val="tx1"/>
                </a:solidFill>
                <a:latin typeface="+mn-lt"/>
                <a:ea typeface="+mn-ea"/>
                <a:cs typeface="+mn-cs"/>
              </a:rPr>
              <a:t>The charcoal used to heat tobacco in the hookah increases the health risks by producing smoke that contains high levels of carbon monoxide, metals, and cancer-causing chemicals.</a:t>
            </a:r>
          </a:p>
          <a:p>
            <a:r>
              <a:rPr lang="en-US" sz="1200" b="0" i="0" kern="1200" dirty="0" smtClean="0">
                <a:solidFill>
                  <a:schemeClr val="tx1"/>
                </a:solidFill>
                <a:latin typeface="+mn-lt"/>
                <a:ea typeface="+mn-ea"/>
                <a:cs typeface="+mn-cs"/>
              </a:rPr>
              <a:t>A typical 1-hour-long hookah smoking session involves 200 puffs, while an average cigarette is 20 puffs. The volume of smoke inhaled during a typical hookah session is about 90,000 milliliters, compared with 500 to 600 milliliters inhaled when smoking a cigarette.</a:t>
            </a:r>
          </a:p>
          <a:p>
            <a:r>
              <a:rPr lang="en-US" sz="1200" b="0" i="0" kern="1200" dirty="0" smtClean="0">
                <a:solidFill>
                  <a:schemeClr val="tx1"/>
                </a:solidFill>
                <a:latin typeface="+mn-lt"/>
                <a:ea typeface="+mn-ea"/>
                <a:cs typeface="+mn-cs"/>
              </a:rPr>
              <a:t>Using a hookah to smoke tobacco poses a serious potential health hazard to smokers and others exposed to the emitted smoke.</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30C4D488-CF10-F845-BCD6-E5B2EFE12D6C}" type="slidenum">
              <a:rPr lang="en-US" smtClean="0"/>
              <a:pPr/>
              <a:t>10</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1673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Source:</a:t>
            </a:r>
          </a:p>
          <a:p>
            <a:pPr eaLnBrk="1" hangingPunct="1">
              <a:spcBef>
                <a:spcPct val="0"/>
              </a:spcBef>
            </a:pPr>
            <a:r>
              <a:rPr lang="en-US" smtClean="0"/>
              <a:t>Tobacco Use and Dependence Guideline Panel. Treating Tobacco Use and Dependence: 2008 Update. Rockville (MD): US Department of Health and Human Services; 2008 May. Clinical Interventions for Tobacco Use and Dependence.</a:t>
            </a:r>
          </a:p>
          <a:p>
            <a:pPr eaLnBrk="1" hangingPunct="1">
              <a:spcBef>
                <a:spcPct val="0"/>
              </a:spcBef>
            </a:pPr>
            <a:endParaRPr lang="en-US" smtClean="0"/>
          </a:p>
        </p:txBody>
      </p:sp>
      <p:sp>
        <p:nvSpPr>
          <p:cNvPr id="1146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630361A-7ED9-4102-B3FC-01B9EF64D4DE}" type="slidenum">
              <a:rPr lang="en-US"/>
              <a:pPr fontAlgn="base">
                <a:spcBef>
                  <a:spcPct val="0"/>
                </a:spcBef>
                <a:spcAft>
                  <a:spcPct val="0"/>
                </a:spcAft>
                <a:defRPr/>
              </a:pPr>
              <a:t>77</a:t>
            </a:fld>
            <a:endParaRPr lang="en-US"/>
          </a:p>
        </p:txBody>
      </p:sp>
    </p:spTree>
    <p:extLst>
      <p:ext uri="{BB962C8B-B14F-4D97-AF65-F5344CB8AC3E}">
        <p14:creationId xmlns:p14="http://schemas.microsoft.com/office/powerpoint/2010/main" xmlns="" val="21899313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2288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Source:</a:t>
            </a:r>
          </a:p>
          <a:p>
            <a:pPr eaLnBrk="1" hangingPunct="1">
              <a:spcBef>
                <a:spcPct val="0"/>
              </a:spcBef>
            </a:pPr>
            <a:r>
              <a:rPr lang="en-US" smtClean="0"/>
              <a:t>Tobacco Use and Dependence Guideline Panel. Treating Tobacco Use and Dependence: 2008 Update. Rockville (MD): US Department of Health and Human Services; 2008 May. Clinical Interventions for Tobacco Use and Dependence.</a:t>
            </a:r>
          </a:p>
          <a:p>
            <a:pPr eaLnBrk="1" hangingPunct="1">
              <a:spcBef>
                <a:spcPct val="0"/>
              </a:spcBef>
            </a:pPr>
            <a:endParaRPr lang="en-US" smtClean="0"/>
          </a:p>
        </p:txBody>
      </p:sp>
      <p:sp>
        <p:nvSpPr>
          <p:cNvPr id="1208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64FFD72-A91F-468B-9237-8CBFF35509D7}" type="slidenum">
              <a:rPr lang="en-US"/>
              <a:pPr fontAlgn="base">
                <a:spcBef>
                  <a:spcPct val="0"/>
                </a:spcBef>
                <a:spcAft>
                  <a:spcPct val="0"/>
                </a:spcAft>
                <a:defRPr/>
              </a:pPr>
              <a:t>78</a:t>
            </a:fld>
            <a:endParaRPr lang="en-US"/>
          </a:p>
        </p:txBody>
      </p:sp>
    </p:spTree>
    <p:extLst>
      <p:ext uri="{BB962C8B-B14F-4D97-AF65-F5344CB8AC3E}">
        <p14:creationId xmlns:p14="http://schemas.microsoft.com/office/powerpoint/2010/main" xmlns="" val="38406330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Slide Image Placeholder 1"/>
          <p:cNvSpPr>
            <a:spLocks noGrp="1" noRot="1" noChangeAspect="1" noTextEdit="1"/>
          </p:cNvSpPr>
          <p:nvPr>
            <p:ph type="sldImg"/>
          </p:nvPr>
        </p:nvSpPr>
        <p:spPr bwMode="auto">
          <a:noFill/>
          <a:ln>
            <a:solidFill>
              <a:srgbClr val="000000"/>
            </a:solidFill>
            <a:miter lim="800000"/>
            <a:headEnd/>
            <a:tailEnd/>
          </a:ln>
        </p:spPr>
      </p:sp>
      <p:sp>
        <p:nvSpPr>
          <p:cNvPr id="21606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160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9DCF8DF-4C4E-4035-8D7F-F1B993944F08}" type="slidenum">
              <a:rPr lang="en-US"/>
              <a:pPr fontAlgn="base">
                <a:spcBef>
                  <a:spcPct val="0"/>
                </a:spcBef>
                <a:spcAft>
                  <a:spcPct val="0"/>
                </a:spcAft>
              </a:pPr>
              <a:t>89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fontAlgn="auto">
              <a:spcAft>
                <a:spcPts val="0"/>
              </a:spcAft>
              <a:defRPr/>
            </a:pPr>
            <a:r>
              <a:rPr lang="en-US" dirty="0" smtClean="0"/>
              <a:t>Some smoking effects:</a:t>
            </a:r>
          </a:p>
          <a:p>
            <a:pPr fontAlgn="auto">
              <a:spcAft>
                <a:spcPts val="0"/>
              </a:spcAft>
              <a:buFont typeface="Wingdings" pitchFamily="2" charset="2"/>
              <a:buChar char="ü"/>
              <a:defRPr/>
            </a:pPr>
            <a:r>
              <a:rPr lang="en-US" dirty="0" smtClean="0"/>
              <a:t>    </a:t>
            </a:r>
            <a:r>
              <a:rPr lang="en-GB" dirty="0" smtClean="0"/>
              <a:t>Increases in blood pressure and heart rate</a:t>
            </a:r>
          </a:p>
          <a:p>
            <a:pPr fontAlgn="auto">
              <a:spcAft>
                <a:spcPts val="0"/>
              </a:spcAft>
              <a:buFont typeface="Wingdings" pitchFamily="2" charset="2"/>
              <a:buChar char="ü"/>
              <a:defRPr/>
            </a:pPr>
            <a:r>
              <a:rPr lang="en-GB" dirty="0" smtClean="0"/>
              <a:t>     Reduces cardiac output and coronary blood flow</a:t>
            </a:r>
          </a:p>
          <a:p>
            <a:pPr fontAlgn="auto">
              <a:spcAft>
                <a:spcPts val="0"/>
              </a:spcAft>
              <a:buFont typeface="Wingdings" pitchFamily="2" charset="2"/>
              <a:buChar char="ü"/>
              <a:defRPr/>
            </a:pPr>
            <a:r>
              <a:rPr lang="en-GB" dirty="0" smtClean="0"/>
              <a:t>     Reduces the amount of oxygen that reaches the body's tissues.</a:t>
            </a:r>
          </a:p>
          <a:p>
            <a:pPr fontAlgn="auto">
              <a:spcAft>
                <a:spcPts val="0"/>
              </a:spcAft>
              <a:buFont typeface="Wingdings" pitchFamily="2" charset="2"/>
              <a:buChar char="ü"/>
              <a:defRPr/>
            </a:pPr>
            <a:r>
              <a:rPr lang="en-GB" dirty="0" smtClean="0"/>
              <a:t>     Coronary Artery diseases.</a:t>
            </a:r>
          </a:p>
          <a:p>
            <a:pPr fontAlgn="auto">
              <a:spcAft>
                <a:spcPts val="0"/>
              </a:spcAft>
              <a:buFont typeface="Wingdings" pitchFamily="2" charset="2"/>
              <a:buChar char="ü"/>
              <a:defRPr/>
            </a:pPr>
            <a:r>
              <a:rPr lang="en-GB" dirty="0" smtClean="0"/>
              <a:t>     Stroke.</a:t>
            </a:r>
          </a:p>
          <a:p>
            <a:pPr fontAlgn="auto">
              <a:spcAft>
                <a:spcPts val="0"/>
              </a:spcAft>
              <a:buFont typeface="Wingdings" pitchFamily="2" charset="2"/>
              <a:buChar char="ü"/>
              <a:defRPr/>
            </a:pPr>
            <a:r>
              <a:rPr lang="en-GB" dirty="0" smtClean="0"/>
              <a:t>     Aneurysm.</a:t>
            </a:r>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GB" dirty="0" smtClean="0"/>
              <a:t>When the blood supply to the heart is interrupted, it sometimes causes the chest pain known as angina. When the blood supply is cut off completely, a myocardial infarction or heart attack occurs, which may cause permanent damage to the heart muscle.</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30C4D488-CF10-F845-BCD6-E5B2EFE12D6C}" type="slidenum">
              <a:rPr lang="en-US" smtClean="0"/>
              <a:pPr/>
              <a:t>28</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occurs when blood flow to the brain is interrupted causing brain cells to become damaged or die. </a:t>
            </a:r>
            <a:endParaRPr lang="en-US" dirty="0"/>
          </a:p>
        </p:txBody>
      </p:sp>
      <p:sp>
        <p:nvSpPr>
          <p:cNvPr id="4" name="Slide Number Placeholder 3"/>
          <p:cNvSpPr>
            <a:spLocks noGrp="1"/>
          </p:cNvSpPr>
          <p:nvPr>
            <p:ph type="sldNum" sz="quarter" idx="10"/>
          </p:nvPr>
        </p:nvSpPr>
        <p:spPr/>
        <p:txBody>
          <a:bodyPr/>
          <a:lstStyle/>
          <a:p>
            <a:fld id="{30C4D488-CF10-F845-BCD6-E5B2EFE12D6C}" type="slidenum">
              <a:rPr lang="en-US" smtClean="0"/>
              <a:pPr/>
              <a:t>29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http://www.cdc.gov/tobacco/data_statistics/fact_sheets/health_effects/effects_cig_smoking/#estimates</a:t>
            </a:r>
          </a:p>
          <a:p>
            <a:endParaRPr lang="en-US" dirty="0"/>
          </a:p>
        </p:txBody>
      </p:sp>
      <p:sp>
        <p:nvSpPr>
          <p:cNvPr id="4" name="Slide Number Placeholder 3"/>
          <p:cNvSpPr>
            <a:spLocks noGrp="1"/>
          </p:cNvSpPr>
          <p:nvPr>
            <p:ph type="sldNum" sz="quarter" idx="10"/>
          </p:nvPr>
        </p:nvSpPr>
        <p:spPr/>
        <p:txBody>
          <a:bodyPr/>
          <a:lstStyle/>
          <a:p>
            <a:fld id="{30C4D488-CF10-F845-BCD6-E5B2EFE12D6C}" type="slidenum">
              <a:rPr lang="en-US" smtClean="0"/>
              <a:pPr/>
              <a:t>31</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Smoking in pregnancy causes impaired oxygen delivery to the fetus by several possible mechanisms. Pathologic evaluations of the placentas of smokers have shown structural changes, including a reduction in the fraction of capillary volume and increased thickness of the villous membrane when compared with nonsmokers contribute to abnormal gas exchange within the placenta.</a:t>
            </a:r>
          </a:p>
          <a:p>
            <a:r>
              <a:rPr lang="en-US" sz="1200" b="0" i="0" kern="1200" dirty="0" smtClean="0">
                <a:solidFill>
                  <a:schemeClr val="tx1"/>
                </a:solidFill>
                <a:latin typeface="+mn-lt"/>
                <a:ea typeface="+mn-ea"/>
                <a:cs typeface="+mn-cs"/>
              </a:rPr>
              <a:t>decreases </a:t>
            </a:r>
            <a:r>
              <a:rPr lang="en-US" sz="1200" b="0" i="0" kern="1200" dirty="0" err="1" smtClean="0">
                <a:solidFill>
                  <a:schemeClr val="tx1"/>
                </a:solidFill>
                <a:latin typeface="+mn-lt"/>
                <a:ea typeface="+mn-ea"/>
                <a:cs typeface="+mn-cs"/>
              </a:rPr>
              <a:t>intervillous</a:t>
            </a:r>
            <a:r>
              <a:rPr lang="en-US" sz="1200" b="0" i="0" kern="1200" dirty="0" smtClean="0">
                <a:solidFill>
                  <a:schemeClr val="tx1"/>
                </a:solidFill>
                <a:latin typeface="+mn-lt"/>
                <a:ea typeface="+mn-ea"/>
                <a:cs typeface="+mn-cs"/>
              </a:rPr>
              <a:t> perfusion, possibly via nicotine-induced vasospasm</a:t>
            </a:r>
          </a:p>
          <a:p>
            <a:r>
              <a:rPr lang="en-US" sz="1200" b="0" i="0" kern="1200" dirty="0" smtClean="0">
                <a:solidFill>
                  <a:schemeClr val="tx1"/>
                </a:solidFill>
                <a:latin typeface="+mn-lt"/>
                <a:ea typeface="+mn-ea"/>
                <a:cs typeface="+mn-cs"/>
              </a:rPr>
              <a:t>The release of carbon monoxide during smoking results in the formation of </a:t>
            </a:r>
            <a:r>
              <a:rPr lang="en-US" sz="1200" b="0" i="0" kern="1200" dirty="0" err="1" smtClean="0">
                <a:solidFill>
                  <a:schemeClr val="tx1"/>
                </a:solidFill>
                <a:latin typeface="+mn-lt"/>
                <a:ea typeface="+mn-ea"/>
                <a:cs typeface="+mn-cs"/>
              </a:rPr>
              <a:t>carboxyhemoglobin</a:t>
            </a:r>
            <a:r>
              <a:rPr lang="en-US" sz="1200" b="0" i="0" kern="1200" dirty="0" smtClean="0">
                <a:solidFill>
                  <a:schemeClr val="tx1"/>
                </a:solidFill>
                <a:latin typeface="+mn-lt"/>
                <a:ea typeface="+mn-ea"/>
                <a:cs typeface="+mn-cs"/>
              </a:rPr>
              <a:t>, which has multiple effects on systemic and fetal oxygen delivery. </a:t>
            </a:r>
            <a:r>
              <a:rPr lang="en-US" sz="1200" b="0" i="0" kern="1200" dirty="0" err="1" smtClean="0">
                <a:solidFill>
                  <a:schemeClr val="tx1"/>
                </a:solidFill>
                <a:latin typeface="+mn-lt"/>
                <a:ea typeface="+mn-ea"/>
                <a:cs typeface="+mn-cs"/>
              </a:rPr>
              <a:t>Carboxyhemoglobin</a:t>
            </a:r>
            <a:r>
              <a:rPr lang="en-US" sz="1200" b="0" i="0" kern="1200" dirty="0" smtClean="0">
                <a:solidFill>
                  <a:schemeClr val="tx1"/>
                </a:solidFill>
                <a:latin typeface="+mn-lt"/>
                <a:ea typeface="+mn-ea"/>
                <a:cs typeface="+mn-cs"/>
              </a:rPr>
              <a:t> is cleared slowly from the fetal circulation, and diminishes tissue oxygenation via competitive inhibition with </a:t>
            </a:r>
            <a:r>
              <a:rPr lang="en-US" sz="1200" b="0" i="0" kern="1200" dirty="0" err="1" smtClean="0">
                <a:solidFill>
                  <a:schemeClr val="tx1"/>
                </a:solidFill>
                <a:latin typeface="+mn-lt"/>
                <a:ea typeface="+mn-ea"/>
                <a:cs typeface="+mn-cs"/>
              </a:rPr>
              <a:t>oxyhemoglobin</a:t>
            </a:r>
            <a:r>
              <a:rPr lang="en-US" sz="1200" b="0" i="0" kern="1200" dirty="0" smtClean="0">
                <a:solidFill>
                  <a:schemeClr val="tx1"/>
                </a:solidFill>
                <a:latin typeface="+mn-lt"/>
                <a:ea typeface="+mn-ea"/>
                <a:cs typeface="+mn-cs"/>
              </a:rPr>
              <a:t> and a left-shift of the </a:t>
            </a:r>
            <a:r>
              <a:rPr lang="en-US" sz="1200" b="0" i="0" kern="1200" dirty="0" err="1" smtClean="0">
                <a:solidFill>
                  <a:schemeClr val="tx1"/>
                </a:solidFill>
                <a:latin typeface="+mn-lt"/>
                <a:ea typeface="+mn-ea"/>
                <a:cs typeface="+mn-cs"/>
              </a:rPr>
              <a:t>oxyhemoglobin</a:t>
            </a:r>
            <a:r>
              <a:rPr lang="en-US" sz="1200" b="0" i="0" kern="1200" dirty="0" smtClean="0">
                <a:solidFill>
                  <a:schemeClr val="tx1"/>
                </a:solidFill>
                <a:latin typeface="+mn-lt"/>
                <a:ea typeface="+mn-ea"/>
                <a:cs typeface="+mn-cs"/>
              </a:rPr>
              <a:t> dissociation curve</a:t>
            </a:r>
          </a:p>
          <a:p>
            <a:r>
              <a:rPr lang="en-US" sz="1200" b="0" i="0" kern="1200" dirty="0" smtClean="0">
                <a:solidFill>
                  <a:schemeClr val="tx1"/>
                </a:solidFill>
                <a:latin typeface="+mn-lt"/>
                <a:ea typeface="+mn-ea"/>
                <a:cs typeface="+mn-cs"/>
              </a:rPr>
              <a:t>In addition to impairing fetal oxygen delivery, nicotine use during pregnancy impacts fetal development. In animal models, nicotine increases vascular resistance and reduces uterine blood flow [</a:t>
            </a:r>
            <a:r>
              <a:rPr lang="en-US" sz="1200" b="0" i="0" u="sng" kern="1200" dirty="0" smtClean="0">
                <a:solidFill>
                  <a:schemeClr val="tx1"/>
                </a:solidFill>
                <a:latin typeface="+mn-lt"/>
                <a:ea typeface="+mn-ea"/>
                <a:cs typeface="+mn-cs"/>
                <a:hlinkClick r:id="rId3"/>
              </a:rPr>
              <a:t>23,24</a:t>
            </a:r>
            <a:r>
              <a:rPr lang="en-US" sz="1200" b="0" i="0" kern="1200" dirty="0" smtClean="0">
                <a:solidFill>
                  <a:schemeClr val="tx1"/>
                </a:solidFill>
                <a:latin typeface="+mn-lt"/>
                <a:ea typeface="+mn-ea"/>
                <a:cs typeface="+mn-cs"/>
              </a:rPr>
              <a:t>]. Chronic prenatal exposure to nicotine in these models results in abnormal secretion of </a:t>
            </a:r>
            <a:r>
              <a:rPr lang="en-US" sz="1200" b="0" i="0" kern="1200" dirty="0" err="1" smtClean="0">
                <a:solidFill>
                  <a:schemeClr val="tx1"/>
                </a:solidFill>
                <a:latin typeface="+mn-lt"/>
                <a:ea typeface="+mn-ea"/>
                <a:cs typeface="+mn-cs"/>
              </a:rPr>
              <a:t>neurochemical</a:t>
            </a:r>
            <a:r>
              <a:rPr lang="en-US" sz="1200" b="0" i="0" kern="1200" dirty="0" smtClean="0">
                <a:solidFill>
                  <a:schemeClr val="tx1"/>
                </a:solidFill>
                <a:latin typeface="+mn-lt"/>
                <a:ea typeface="+mn-ea"/>
                <a:cs typeface="+mn-cs"/>
              </a:rPr>
              <a:t> mediators in the brain, as well as pathologic behavior among the offspring [</a:t>
            </a:r>
            <a:r>
              <a:rPr lang="en-US" sz="1200" b="0" i="0" u="sng" kern="1200" dirty="0" smtClean="0">
                <a:solidFill>
                  <a:schemeClr val="tx1"/>
                </a:solidFill>
                <a:latin typeface="+mn-lt"/>
                <a:ea typeface="+mn-ea"/>
                <a:cs typeface="+mn-cs"/>
                <a:hlinkClick r:id="rId4"/>
              </a:rPr>
              <a:t>25</a:t>
            </a:r>
            <a:r>
              <a:rPr lang="en-US" sz="1200" b="0" i="0" kern="1200" dirty="0" smtClean="0">
                <a:solidFill>
                  <a:schemeClr val="tx1"/>
                </a:solidFill>
                <a:latin typeface="+mn-lt"/>
                <a:ea typeface="+mn-ea"/>
                <a:cs typeface="+mn-cs"/>
              </a:rPr>
              <a:t>]. Further, animal models suggest that nicotine can directly impair lung development due to interaction with nicotinic acetylcholine receptors (</a:t>
            </a:r>
            <a:r>
              <a:rPr lang="en-US" sz="1200" b="0" i="0" kern="1200" dirty="0" err="1" smtClean="0">
                <a:solidFill>
                  <a:schemeClr val="tx1"/>
                </a:solidFill>
                <a:latin typeface="+mn-lt"/>
                <a:ea typeface="+mn-ea"/>
                <a:cs typeface="+mn-cs"/>
              </a:rPr>
              <a:t>nAChR</a:t>
            </a:r>
            <a:r>
              <a:rPr lang="en-US" sz="1200" b="0" i="0" kern="1200" dirty="0" smtClean="0">
                <a:solidFill>
                  <a:schemeClr val="tx1"/>
                </a:solidFill>
                <a:latin typeface="+mn-lt"/>
                <a:ea typeface="+mn-ea"/>
                <a:cs typeface="+mn-cs"/>
              </a:rPr>
              <a:t>)</a:t>
            </a:r>
          </a:p>
          <a:p>
            <a:r>
              <a:rPr lang="en-US" sz="1200" b="0" i="0" kern="1200" dirty="0" smtClean="0">
                <a:solidFill>
                  <a:schemeClr val="tx1"/>
                </a:solidFill>
                <a:latin typeface="+mn-lt"/>
                <a:ea typeface="+mn-ea"/>
                <a:cs typeface="+mn-cs"/>
              </a:rPr>
              <a:t>Not understood </a:t>
            </a:r>
          </a:p>
          <a:p>
            <a:endParaRPr lang="en-US" sz="1200" b="0" i="0" kern="1200" dirty="0" smtClean="0">
              <a:solidFill>
                <a:schemeClr val="tx1"/>
              </a:solidFill>
              <a:latin typeface="+mn-lt"/>
              <a:ea typeface="+mn-ea"/>
              <a:cs typeface="+mn-cs"/>
            </a:endParaRPr>
          </a:p>
          <a:p>
            <a:endParaRPr lang="en-US" sz="1200" b="0" i="0" kern="1200" dirty="0" smtClean="0">
              <a:solidFill>
                <a:schemeClr val="tx1"/>
              </a:solidFill>
              <a:latin typeface="+mn-lt"/>
              <a:ea typeface="+mn-ea"/>
              <a:cs typeface="+mn-cs"/>
            </a:endParaRPr>
          </a:p>
          <a:p>
            <a:endParaRPr lang="en-US" sz="1200" b="0" i="0" kern="1200" dirty="0" smtClean="0">
              <a:solidFill>
                <a:schemeClr val="tx1"/>
              </a:solidFill>
              <a:latin typeface="+mn-lt"/>
              <a:ea typeface="+mn-ea"/>
              <a:cs typeface="+mn-cs"/>
            </a:endParaRPr>
          </a:p>
          <a:p>
            <a:r>
              <a:rPr lang="en-US" sz="1200" b="0" i="0" kern="1200" dirty="0" err="1" smtClean="0">
                <a:solidFill>
                  <a:schemeClr val="tx1"/>
                </a:solidFill>
                <a:latin typeface="+mn-lt"/>
                <a:ea typeface="+mn-ea"/>
                <a:cs typeface="+mn-cs"/>
              </a:rPr>
              <a:t>lacenta</a:t>
            </a:r>
            <a:r>
              <a:rPr lang="en-US" sz="1200" b="0" i="0" kern="1200" dirty="0" smtClean="0">
                <a:solidFill>
                  <a:schemeClr val="tx1"/>
                </a:solidFill>
                <a:latin typeface="+mn-lt"/>
                <a:ea typeface="+mn-ea"/>
                <a:cs typeface="+mn-cs"/>
              </a:rPr>
              <a:t> </a:t>
            </a:r>
            <a:r>
              <a:rPr lang="en-US" sz="1200" b="0" i="0" kern="1200" dirty="0" err="1" smtClean="0">
                <a:solidFill>
                  <a:schemeClr val="tx1"/>
                </a:solidFill>
                <a:latin typeface="+mn-lt"/>
                <a:ea typeface="+mn-ea"/>
                <a:cs typeface="+mn-cs"/>
              </a:rPr>
              <a:t>previa</a:t>
            </a:r>
            <a:r>
              <a:rPr lang="en-US" sz="1200" b="0" i="0" kern="1200" dirty="0" smtClean="0">
                <a:solidFill>
                  <a:schemeClr val="tx1"/>
                </a:solidFill>
                <a:latin typeface="+mn-lt"/>
                <a:ea typeface="+mn-ea"/>
                <a:cs typeface="+mn-cs"/>
              </a:rPr>
              <a:t> (</a:t>
            </a:r>
            <a:r>
              <a:rPr lang="en-US" sz="1200" b="0" i="0" kern="1200" dirty="0" err="1" smtClean="0">
                <a:solidFill>
                  <a:schemeClr val="tx1"/>
                </a:solidFill>
                <a:latin typeface="+mn-lt"/>
                <a:ea typeface="+mn-ea"/>
                <a:cs typeface="+mn-cs"/>
              </a:rPr>
              <a:t>pluh</a:t>
            </a:r>
            <a:r>
              <a:rPr lang="en-US" sz="1200" b="0" i="0" kern="1200" dirty="0" smtClean="0">
                <a:solidFill>
                  <a:schemeClr val="tx1"/>
                </a:solidFill>
                <a:latin typeface="+mn-lt"/>
                <a:ea typeface="+mn-ea"/>
                <a:cs typeface="+mn-cs"/>
              </a:rPr>
              <a:t>-SEN-</a:t>
            </a:r>
            <a:r>
              <a:rPr lang="en-US" sz="1200" b="0" i="0" kern="1200" dirty="0" err="1" smtClean="0">
                <a:solidFill>
                  <a:schemeClr val="tx1"/>
                </a:solidFill>
                <a:latin typeface="+mn-lt"/>
                <a:ea typeface="+mn-ea"/>
                <a:cs typeface="+mn-cs"/>
              </a:rPr>
              <a:t>tuh</a:t>
            </a:r>
            <a:r>
              <a:rPr lang="en-US" sz="1200" b="0" i="0" kern="1200" dirty="0" smtClean="0">
                <a:solidFill>
                  <a:schemeClr val="tx1"/>
                </a:solidFill>
                <a:latin typeface="+mn-lt"/>
                <a:ea typeface="+mn-ea"/>
                <a:cs typeface="+mn-cs"/>
              </a:rPr>
              <a:t> PREH-</a:t>
            </a:r>
            <a:r>
              <a:rPr lang="en-US" sz="1200" b="0" i="0" kern="1200" dirty="0" err="1" smtClean="0">
                <a:solidFill>
                  <a:schemeClr val="tx1"/>
                </a:solidFill>
                <a:latin typeface="+mn-lt"/>
                <a:ea typeface="+mn-ea"/>
                <a:cs typeface="+mn-cs"/>
              </a:rPr>
              <a:t>vee</a:t>
            </a:r>
            <a:r>
              <a:rPr lang="en-US" sz="1200" b="0" i="0" kern="1200" dirty="0" smtClean="0">
                <a:solidFill>
                  <a:schemeClr val="tx1"/>
                </a:solidFill>
                <a:latin typeface="+mn-lt"/>
                <a:ea typeface="+mn-ea"/>
                <a:cs typeface="+mn-cs"/>
              </a:rPr>
              <a:t>-uh) occurs when a baby's placenta partially or totally covers the opening in the mother's cervix — the lower end of the uterus that connects to the top of the vagina. Placenta </a:t>
            </a:r>
            <a:r>
              <a:rPr lang="en-US" sz="1200" b="0" i="0" kern="1200" dirty="0" err="1" smtClean="0">
                <a:solidFill>
                  <a:schemeClr val="tx1"/>
                </a:solidFill>
                <a:latin typeface="+mn-lt"/>
                <a:ea typeface="+mn-ea"/>
                <a:cs typeface="+mn-cs"/>
              </a:rPr>
              <a:t>previa</a:t>
            </a:r>
            <a:r>
              <a:rPr lang="en-US" sz="1200" b="0" i="0" kern="1200" dirty="0" smtClean="0">
                <a:solidFill>
                  <a:schemeClr val="tx1"/>
                </a:solidFill>
                <a:latin typeface="+mn-lt"/>
                <a:ea typeface="+mn-ea"/>
                <a:cs typeface="+mn-cs"/>
              </a:rPr>
              <a:t> can cause severe bleeding before or during delivery.</a:t>
            </a:r>
          </a:p>
          <a:p>
            <a:endParaRPr lang="en-US" sz="1200" b="0" i="0"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premature separation of the placenta from the uterus. Patients with </a:t>
            </a:r>
            <a:r>
              <a:rPr lang="en-US" sz="1200" b="0" i="0" u="none" strike="noStrike" kern="1200" dirty="0" err="1" smtClean="0">
                <a:solidFill>
                  <a:schemeClr val="tx1"/>
                </a:solidFill>
                <a:latin typeface="+mn-lt"/>
                <a:ea typeface="+mn-ea"/>
                <a:cs typeface="+mn-cs"/>
                <a:hlinkClick r:id="rId5"/>
              </a:rPr>
              <a:t>abruptio</a:t>
            </a:r>
            <a:r>
              <a:rPr lang="en-US" sz="1200" b="0" i="0" u="none" strike="noStrike" kern="1200" dirty="0" smtClean="0">
                <a:solidFill>
                  <a:schemeClr val="tx1"/>
                </a:solidFill>
                <a:latin typeface="+mn-lt"/>
                <a:ea typeface="+mn-ea"/>
                <a:cs typeface="+mn-cs"/>
                <a:hlinkClick r:id="rId5"/>
              </a:rPr>
              <a:t> </a:t>
            </a:r>
            <a:r>
              <a:rPr lang="en-US" sz="1200" b="0" i="0" u="none" strike="noStrike" kern="1200" dirty="0" err="1" smtClean="0">
                <a:solidFill>
                  <a:schemeClr val="tx1"/>
                </a:solidFill>
                <a:latin typeface="+mn-lt"/>
                <a:ea typeface="+mn-ea"/>
                <a:cs typeface="+mn-cs"/>
                <a:hlinkClick r:id="rId5"/>
              </a:rPr>
              <a:t>placentae</a:t>
            </a:r>
            <a:r>
              <a:rPr lang="en-US" sz="1200" b="0" i="0" kern="1200" dirty="0" smtClean="0">
                <a:solidFill>
                  <a:schemeClr val="tx1"/>
                </a:solidFill>
                <a:latin typeface="+mn-lt"/>
                <a:ea typeface="+mn-ea"/>
                <a:cs typeface="+mn-cs"/>
              </a:rPr>
              <a:t>, also called placental abruption, typically present with bleeding, uterine contractions, and fetal distress</a:t>
            </a:r>
          </a:p>
          <a:p>
            <a:endParaRPr lang="en-US" sz="1200" b="0" i="0" kern="1200" dirty="0" smtClean="0">
              <a:solidFill>
                <a:schemeClr val="tx1"/>
              </a:solidFill>
              <a:latin typeface="+mn-lt"/>
              <a:ea typeface="+mn-ea"/>
              <a:cs typeface="+mn-cs"/>
            </a:endParaRPr>
          </a:p>
          <a:p>
            <a:endParaRPr lang="en-US" sz="1200" b="0" i="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0C4D488-CF10-F845-BCD6-E5B2EFE12D6C}" type="slidenum">
              <a:rPr lang="en-US" smtClean="0"/>
              <a:pPr/>
              <a:t>33</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0C4D488-CF10-F845-BCD6-E5B2EFE12D6C}" type="slidenum">
              <a:rPr lang="en-US" smtClean="0"/>
              <a:pPr/>
              <a:t>35</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0C4D488-CF10-F845-BCD6-E5B2EFE12D6C}" type="slidenum">
              <a:rPr lang="en-US" smtClean="0"/>
              <a:pPr/>
              <a:t>38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x-none" dirty="0" err="1" smtClean="0"/>
              <a:t>الى</a:t>
            </a:r>
            <a:r>
              <a:rPr lang="x-none" dirty="0" smtClean="0"/>
              <a:t> هنا </a:t>
            </a:r>
            <a:r>
              <a:rPr lang="x-none" dirty="0" err="1" smtClean="0"/>
              <a:t>عايض</a:t>
            </a:r>
            <a:r>
              <a:rPr lang="x-none" dirty="0" smtClean="0"/>
              <a:t> </a:t>
            </a:r>
            <a:endParaRPr lang="en-US" dirty="0"/>
          </a:p>
        </p:txBody>
      </p:sp>
      <p:sp>
        <p:nvSpPr>
          <p:cNvPr id="4" name="Slide Number Placeholder 3"/>
          <p:cNvSpPr>
            <a:spLocks noGrp="1"/>
          </p:cNvSpPr>
          <p:nvPr>
            <p:ph type="sldNum" sz="quarter" idx="10"/>
          </p:nvPr>
        </p:nvSpPr>
        <p:spPr/>
        <p:txBody>
          <a:bodyPr/>
          <a:lstStyle/>
          <a:p>
            <a:fld id="{30C4D488-CF10-F845-BCD6-E5B2EFE12D6C}" type="slidenum">
              <a:rPr lang="en-US" smtClean="0"/>
              <a:pPr/>
              <a:t>40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3291FE4A-069E-2B4B-8C86-2F3E37D71B5E}" type="datetimeFigureOut">
              <a:rPr lang="en-US" smtClean="0"/>
              <a:pPr/>
              <a:t>9/10/2015</a:t>
            </a:fld>
            <a:endParaRPr lang="en-US"/>
          </a:p>
        </p:txBody>
      </p:sp>
      <p:sp>
        <p:nvSpPr>
          <p:cNvPr id="5" name="Footer Placeholder 4"/>
          <p:cNvSpPr>
            <a:spLocks noGrp="1"/>
          </p:cNvSpPr>
          <p:nvPr>
            <p:ph type="ftr" sz="quarter" idx="11"/>
          </p:nvPr>
        </p:nvSpPr>
        <p:spPr/>
        <p:txBody>
          <a:bodyPr/>
          <a:lstStyle/>
          <a:p>
            <a:endParaRPr lang="en-US"/>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fld id="{67D4D2C9-05E6-F44B-8BA1-358EBE71CB95}" type="slidenum">
              <a:rPr lang="en-US" smtClean="0"/>
              <a:pPr/>
              <a:t>‹#›</a:t>
            </a:fld>
            <a:endParaRPr lang="en-US"/>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91FE4A-069E-2B4B-8C86-2F3E37D71B5E}" type="datetimeFigureOut">
              <a:rPr lang="en-US" smtClean="0"/>
              <a:pPr/>
              <a:t>9/10/2015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D4D2C9-05E6-F44B-8BA1-358EBE71CB9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048577" y="395427"/>
            <a:ext cx="1485531" cy="578898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291FE4A-069E-2B4B-8C86-2F3E37D71B5E}" type="datetimeFigureOut">
              <a:rPr lang="en-US" smtClean="0"/>
              <a:pPr/>
              <a:t>9/10/2015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D4D2C9-05E6-F44B-8BA1-358EBE71CB9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91FE4A-069E-2B4B-8C86-2F3E37D71B5E}" type="datetimeFigureOut">
              <a:rPr lang="en-US" smtClean="0"/>
              <a:pPr/>
              <a:t>9/10/2015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D4D2C9-05E6-F44B-8BA1-358EBE71CB9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3291FE4A-069E-2B4B-8C86-2F3E37D71B5E}" type="datetimeFigureOut">
              <a:rPr lang="en-US" smtClean="0"/>
              <a:pPr/>
              <a:t>9/10/2015</a:t>
            </a:fld>
            <a:endParaRPr lang="en-US"/>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D4D2C9-05E6-F44B-8BA1-358EBE71CB95}" type="slidenum">
              <a:rPr lang="en-US" smtClean="0"/>
              <a:pPr/>
              <a:t>‹#›</a:t>
            </a:fld>
            <a:endParaRPr lang="en-US"/>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en-US" smtClean="0"/>
              <a:t>Click to edit Master title style</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291FE4A-069E-2B4B-8C86-2F3E37D71B5E}" type="datetimeFigureOut">
              <a:rPr lang="en-US" smtClean="0"/>
              <a:pPr/>
              <a:t>9/10/2015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D4D2C9-05E6-F44B-8BA1-358EBE71CB9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291FE4A-069E-2B4B-8C86-2F3E37D71B5E}" type="datetimeFigureOut">
              <a:rPr lang="en-US" smtClean="0"/>
              <a:pPr/>
              <a:t>9/10/2015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7D4D2C9-05E6-F44B-8BA1-358EBE71CB9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291FE4A-069E-2B4B-8C86-2F3E37D71B5E}" type="datetimeFigureOut">
              <a:rPr lang="en-US" smtClean="0"/>
              <a:pPr/>
              <a:t>9/10/2015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7D4D2C9-05E6-F44B-8BA1-358EBE71CB9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3291FE4A-069E-2B4B-8C86-2F3E37D71B5E}" type="datetimeFigureOut">
              <a:rPr lang="en-US" smtClean="0"/>
              <a:pPr/>
              <a:t>9/10/2015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7D4D2C9-05E6-F44B-8BA1-358EBE71CB9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291FE4A-069E-2B4B-8C86-2F3E37D71B5E}" type="datetimeFigureOut">
              <a:rPr lang="en-US" smtClean="0"/>
              <a:pPr/>
              <a:t>9/10/2015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D4D2C9-05E6-F44B-8BA1-358EBE71CB95}" type="slidenum">
              <a:rPr lang="en-US" smtClean="0"/>
              <a:pPr/>
              <a:t>‹#›</a:t>
            </a:fld>
            <a:endParaRPr lang="en-US"/>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5" name="Date Placeholder 4"/>
          <p:cNvSpPr>
            <a:spLocks noGrp="1"/>
          </p:cNvSpPr>
          <p:nvPr>
            <p:ph type="dt" sz="half" idx="10"/>
          </p:nvPr>
        </p:nvSpPr>
        <p:spPr/>
        <p:txBody>
          <a:bodyPr/>
          <a:lstStyle/>
          <a:p>
            <a:fld id="{3291FE4A-069E-2B4B-8C86-2F3E37D71B5E}" type="datetimeFigureOut">
              <a:rPr lang="en-US" smtClean="0"/>
              <a:pPr/>
              <a:t>9/10/2015</a:t>
            </a:fld>
            <a:endParaRPr lang="en-US"/>
          </a:p>
        </p:txBody>
      </p:sp>
      <p:sp>
        <p:nvSpPr>
          <p:cNvPr id="7" name="Slide Number Placeholder 6"/>
          <p:cNvSpPr>
            <a:spLocks noGrp="1"/>
          </p:cNvSpPr>
          <p:nvPr>
            <p:ph type="sldNum" sz="quarter" idx="12"/>
          </p:nvPr>
        </p:nvSpPr>
        <p:spPr/>
        <p:txBody>
          <a:bodyPr/>
          <a:lstStyle/>
          <a:p>
            <a:fld id="{67D4D2C9-05E6-F44B-8BA1-358EBE71CB95}" type="slidenum">
              <a:rPr lang="en-US" smtClean="0"/>
              <a:pPr/>
              <a:t>‹#›</a:t>
            </a:fld>
            <a:endParaRPr lang="en-US"/>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endParaRPr lang="en-US"/>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3291FE4A-069E-2B4B-8C86-2F3E37D71B5E}" type="datetimeFigureOut">
              <a:rPr lang="en-US" smtClean="0"/>
              <a:pPr/>
              <a:t>9/10/2015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67D4D2C9-05E6-F44B-8BA1-358EBE71CB95}" type="slidenum">
              <a:rPr lang="en-US" smtClean="0"/>
              <a:pPr/>
              <a:t>‹#›</a:t>
            </a:fld>
            <a:endParaRPr lang="en-US"/>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ww.netdoctor.co.uk/diabetes/complications/cardiovascular_risk_001901.htm"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hyperlink" Target="http://www.aafp.org/dam/AAFP/documents/patient_care/tobacco/AAFPStopSmokeGuide2012.pdf" TargetMode="External"/><Relationship Id="rId7" Type="http://schemas.openxmlformats.org/officeDocument/2006/relationships/hyperlink" Target="http://www.moh.gov.sa/endepts/TCP/Pages/Achievements.aspx" TargetMode="External"/><Relationship Id="rId2" Type="http://schemas.openxmlformats.org/officeDocument/2006/relationships/hyperlink" Target="http://www.aafp.org/afp/2002/0315/p1107.html" TargetMode="External"/><Relationship Id="rId1" Type="http://schemas.openxmlformats.org/officeDocument/2006/relationships/slideLayout" Target="../slideLayouts/slideLayout2.xml"/><Relationship Id="rId6" Type="http://schemas.openxmlformats.org/officeDocument/2006/relationships/hyperlink" Target="http://www.aafp.org/afp/2012/0315/p591.html/" TargetMode="External"/><Relationship Id="rId5" Type="http://schemas.openxmlformats.org/officeDocument/2006/relationships/hyperlink" Target="http://emedicine.medscape.com/article/287555-overview" TargetMode="External"/><Relationship Id="rId4" Type="http://schemas.openxmlformats.org/officeDocument/2006/relationships/hyperlink" Target="http://www.cdc.gov/tobacco/data_statistics/fact_sheets/health_effects/effects_cig_smoking/" TargetMode="External"/></Relationships>
</file>

<file path=ppt/slides/_rels/slide8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4705" y="3281819"/>
            <a:ext cx="6535131" cy="1164415"/>
          </a:xfrm>
        </p:spPr>
        <p:txBody>
          <a:bodyPr/>
          <a:lstStyle/>
          <a:p>
            <a:r>
              <a:rPr lang="en-US" sz="6000" dirty="0" smtClean="0"/>
              <a:t>Smoking</a:t>
            </a:r>
            <a:endParaRPr lang="en-US" dirty="0"/>
          </a:p>
        </p:txBody>
      </p:sp>
    </p:spTree>
    <p:extLst>
      <p:ext uri="{BB962C8B-B14F-4D97-AF65-F5344CB8AC3E}">
        <p14:creationId xmlns="" xmlns:p14="http://schemas.microsoft.com/office/powerpoint/2010/main" val="42934104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tobacco product</a:t>
            </a:r>
            <a:endParaRPr lang="en-US" dirty="0"/>
          </a:p>
        </p:txBody>
      </p:sp>
      <p:sp>
        <p:nvSpPr>
          <p:cNvPr id="3" name="Content Placeholder 2"/>
          <p:cNvSpPr>
            <a:spLocks noGrp="1"/>
          </p:cNvSpPr>
          <p:nvPr>
            <p:ph idx="1"/>
          </p:nvPr>
        </p:nvSpPr>
        <p:spPr/>
        <p:txBody>
          <a:bodyPr>
            <a:normAutofit fontScale="92500" lnSpcReduction="20000"/>
          </a:bodyPr>
          <a:lstStyle/>
          <a:p>
            <a:endParaRPr lang="en-US" dirty="0" smtClean="0"/>
          </a:p>
          <a:p>
            <a:endParaRPr lang="en-US" dirty="0" smtClean="0"/>
          </a:p>
          <a:p>
            <a:endParaRPr lang="en-US" dirty="0" smtClean="0"/>
          </a:p>
          <a:p>
            <a:endParaRPr lang="en-US" dirty="0" smtClean="0"/>
          </a:p>
          <a:p>
            <a:r>
              <a:rPr lang="en-US" dirty="0" smtClean="0"/>
              <a:t>Cigars                         Cigarettes                 hookah(</a:t>
            </a:r>
            <a:r>
              <a:rPr lang="en-US" dirty="0" err="1" smtClean="0"/>
              <a:t>shesha</a:t>
            </a:r>
            <a:r>
              <a:rPr lang="en-US" dirty="0" smtClean="0"/>
              <a:t>)</a:t>
            </a:r>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err="1" smtClean="0"/>
              <a:t>Kretek</a:t>
            </a:r>
            <a:r>
              <a:rPr lang="en-US" dirty="0" smtClean="0"/>
              <a:t>                          Pipe smoking</a:t>
            </a:r>
          </a:p>
          <a:p>
            <a:endParaRPr lang="en-US" dirty="0" smtClean="0"/>
          </a:p>
          <a:p>
            <a:endParaRPr lang="en-US" dirty="0" smtClean="0"/>
          </a:p>
        </p:txBody>
      </p:sp>
      <p:pic>
        <p:nvPicPr>
          <p:cNvPr id="4" name="صورة 4" descr="800px-Four_cigars.jpg"/>
          <p:cNvPicPr>
            <a:picLocks noChangeAspect="1"/>
          </p:cNvPicPr>
          <p:nvPr/>
        </p:nvPicPr>
        <p:blipFill>
          <a:blip r:embed="rId3" cstate="print"/>
          <a:stretch>
            <a:fillRect/>
          </a:stretch>
        </p:blipFill>
        <p:spPr>
          <a:xfrm>
            <a:off x="838492" y="1602287"/>
            <a:ext cx="1510138" cy="1157878"/>
          </a:xfrm>
          <a:prstGeom prst="rect">
            <a:avLst/>
          </a:prstGeom>
        </p:spPr>
      </p:pic>
      <p:pic>
        <p:nvPicPr>
          <p:cNvPr id="5" name="صورة 3" descr="Zwei_zigaretten.jpg"/>
          <p:cNvPicPr>
            <a:picLocks noChangeAspect="1"/>
          </p:cNvPicPr>
          <p:nvPr/>
        </p:nvPicPr>
        <p:blipFill>
          <a:blip r:embed="rId4" cstate="print"/>
          <a:stretch>
            <a:fillRect/>
          </a:stretch>
        </p:blipFill>
        <p:spPr>
          <a:xfrm>
            <a:off x="3594218" y="1662314"/>
            <a:ext cx="1510138" cy="1097851"/>
          </a:xfrm>
          <a:prstGeom prst="rect">
            <a:avLst/>
          </a:prstGeom>
        </p:spPr>
      </p:pic>
      <p:pic>
        <p:nvPicPr>
          <p:cNvPr id="6" name="صورة 4" descr="357px-Hoookah.jpg"/>
          <p:cNvPicPr>
            <a:picLocks noChangeAspect="1"/>
          </p:cNvPicPr>
          <p:nvPr/>
        </p:nvPicPr>
        <p:blipFill>
          <a:blip r:embed="rId5" cstate="print"/>
          <a:stretch>
            <a:fillRect/>
          </a:stretch>
        </p:blipFill>
        <p:spPr>
          <a:xfrm>
            <a:off x="6713951" y="1662314"/>
            <a:ext cx="1550847" cy="1097851"/>
          </a:xfrm>
          <a:prstGeom prst="rect">
            <a:avLst/>
          </a:prstGeom>
        </p:spPr>
      </p:pic>
      <p:pic>
        <p:nvPicPr>
          <p:cNvPr id="7" name="صورة 3" descr="Djarum-blacks-kretek.jpg"/>
          <p:cNvPicPr>
            <a:picLocks noChangeAspect="1"/>
          </p:cNvPicPr>
          <p:nvPr/>
        </p:nvPicPr>
        <p:blipFill>
          <a:blip r:embed="rId6" cstate="print"/>
          <a:stretch>
            <a:fillRect/>
          </a:stretch>
        </p:blipFill>
        <p:spPr>
          <a:xfrm>
            <a:off x="645090" y="4000039"/>
            <a:ext cx="2337048" cy="1324461"/>
          </a:xfrm>
          <a:prstGeom prst="rect">
            <a:avLst/>
          </a:prstGeom>
        </p:spPr>
      </p:pic>
      <p:pic>
        <p:nvPicPr>
          <p:cNvPr id="8" name="صورة 6" descr="smoking_pipe_tobacco.jpg"/>
          <p:cNvPicPr>
            <a:picLocks noChangeAspect="1"/>
          </p:cNvPicPr>
          <p:nvPr/>
        </p:nvPicPr>
        <p:blipFill>
          <a:blip r:embed="rId7" cstate="print"/>
          <a:stretch>
            <a:fillRect/>
          </a:stretch>
        </p:blipFill>
        <p:spPr>
          <a:xfrm>
            <a:off x="3733500" y="3737620"/>
            <a:ext cx="1370856" cy="158688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232538"/>
          </a:xfrm>
        </p:spPr>
        <p:txBody>
          <a:bodyPr/>
          <a:lstStyle/>
          <a:p>
            <a:r>
              <a:rPr lang="en-GB" dirty="0" smtClean="0"/>
              <a:t>Cigarettes Components</a:t>
            </a:r>
            <a:endParaRPr lang="en-US" dirty="0"/>
          </a:p>
        </p:txBody>
      </p:sp>
      <p:pic>
        <p:nvPicPr>
          <p:cNvPr id="4" name="Content Placeholder 3" descr="chemicals_smoke.jpg"/>
          <p:cNvPicPr>
            <a:picLocks noGrp="1" noChangeAspect="1"/>
          </p:cNvPicPr>
          <p:nvPr>
            <p:ph idx="1"/>
          </p:nvPr>
        </p:nvPicPr>
        <p:blipFill>
          <a:blip r:embed="rId2"/>
          <a:stretch>
            <a:fillRect/>
          </a:stretch>
        </p:blipFill>
        <p:spPr>
          <a:xfrm>
            <a:off x="1352811" y="1640910"/>
            <a:ext cx="6250487" cy="5043704"/>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normAutofit/>
          </a:bodyPr>
          <a:lstStyle/>
          <a:p>
            <a:pPr lvl="0"/>
            <a:r>
              <a:rPr lang="en-US" dirty="0" smtClean="0">
                <a:solidFill>
                  <a:srgbClr val="FF0000"/>
                </a:solidFill>
              </a:rPr>
              <a:t>Epidemiology of smoking in Saudi Arabia</a:t>
            </a:r>
          </a:p>
          <a:p>
            <a:pPr lvl="0"/>
            <a:r>
              <a:rPr lang="en-US" dirty="0">
                <a:solidFill>
                  <a:srgbClr val="00B050"/>
                </a:solidFill>
              </a:rPr>
              <a:t>Risks of smoking (Morbidity and Mortality) </a:t>
            </a:r>
          </a:p>
          <a:p>
            <a:pPr lvl="0"/>
            <a:r>
              <a:rPr lang="en-US" dirty="0">
                <a:solidFill>
                  <a:srgbClr val="00B050"/>
                </a:solidFill>
              </a:rPr>
              <a:t>Effect of passive smoking </a:t>
            </a:r>
          </a:p>
          <a:p>
            <a:pPr lvl="0"/>
            <a:r>
              <a:rPr lang="en-US" dirty="0">
                <a:solidFill>
                  <a:srgbClr val="00B050"/>
                </a:solidFill>
              </a:rPr>
              <a:t>How are you going to help the smoker to quit </a:t>
            </a:r>
          </a:p>
          <a:p>
            <a:pPr lvl="0"/>
            <a:r>
              <a:rPr lang="en-US" dirty="0">
                <a:solidFill>
                  <a:srgbClr val="00B050"/>
                </a:solidFill>
              </a:rPr>
              <a:t>How to overcome withdrawal symptoms</a:t>
            </a:r>
          </a:p>
          <a:p>
            <a:pPr lvl="0"/>
            <a:r>
              <a:rPr lang="en-US" dirty="0">
                <a:solidFill>
                  <a:srgbClr val="00B050"/>
                </a:solidFill>
              </a:rPr>
              <a:t>Role of PHC physician “smoking cessation </a:t>
            </a:r>
            <a:r>
              <a:rPr lang="en-US" dirty="0" smtClean="0">
                <a:solidFill>
                  <a:srgbClr val="00B050"/>
                </a:solidFill>
              </a:rPr>
              <a:t>clinic’ </a:t>
            </a:r>
          </a:p>
          <a:p>
            <a:pPr lvl="0"/>
            <a:r>
              <a:rPr lang="en-US" dirty="0" smtClean="0">
                <a:solidFill>
                  <a:srgbClr val="00B050"/>
                </a:solidFill>
              </a:rPr>
              <a:t>Update in pharmacological management, smoking cessation medication Nicotine preparations, </a:t>
            </a:r>
            <a:r>
              <a:rPr lang="en-US" dirty="0" err="1" smtClean="0">
                <a:solidFill>
                  <a:srgbClr val="00B050"/>
                </a:solidFill>
              </a:rPr>
              <a:t>Varniciline</a:t>
            </a:r>
            <a:r>
              <a:rPr lang="en-US" dirty="0" smtClean="0">
                <a:solidFill>
                  <a:srgbClr val="00B050"/>
                </a:solidFill>
              </a:rPr>
              <a:t>, Bupropion</a:t>
            </a:r>
          </a:p>
          <a:p>
            <a:endParaRPr lang="en-US" dirty="0"/>
          </a:p>
        </p:txBody>
      </p:sp>
    </p:spTree>
    <p:extLst>
      <p:ext uri="{BB962C8B-B14F-4D97-AF65-F5344CB8AC3E}">
        <p14:creationId xmlns="" xmlns:p14="http://schemas.microsoft.com/office/powerpoint/2010/main" val="263230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C00000"/>
                </a:solidFill>
              </a:rPr>
              <a:t>Epidemiology of smoking in Saudi Arabia</a:t>
            </a:r>
            <a:endParaRPr lang="en-US" dirty="0"/>
          </a:p>
        </p:txBody>
      </p:sp>
      <p:sp>
        <p:nvSpPr>
          <p:cNvPr id="3" name="Content Placeholder 2"/>
          <p:cNvSpPr>
            <a:spLocks noGrp="1"/>
          </p:cNvSpPr>
          <p:nvPr>
            <p:ph idx="1"/>
          </p:nvPr>
        </p:nvSpPr>
        <p:spPr/>
        <p:txBody>
          <a:bodyPr>
            <a:normAutofit/>
          </a:bodyPr>
          <a:lstStyle/>
          <a:p>
            <a:r>
              <a:rPr lang="en-US" dirty="0" smtClean="0"/>
              <a:t>A study was conducted in September 2005 to asses the prevalence of smoking habits among male medical students at the College of Medicine, King Saud University and it shows that</a:t>
            </a:r>
          </a:p>
          <a:p>
            <a:pPr>
              <a:buNone/>
            </a:pPr>
            <a:endParaRPr lang="en-US" dirty="0" smtClean="0"/>
          </a:p>
          <a:p>
            <a:pPr>
              <a:buNone/>
            </a:pPr>
            <a:r>
              <a:rPr lang="en-US" dirty="0" smtClean="0"/>
              <a:t> </a:t>
            </a:r>
            <a:r>
              <a:rPr lang="en-US" dirty="0" smtClean="0">
                <a:solidFill>
                  <a:srgbClr val="FF0000"/>
                </a:solidFill>
              </a:rPr>
              <a:t>13%</a:t>
            </a:r>
            <a:r>
              <a:rPr lang="en-US" dirty="0" smtClean="0"/>
              <a:t> </a:t>
            </a:r>
            <a:r>
              <a:rPr lang="en-US" dirty="0" smtClean="0">
                <a:solidFill>
                  <a:srgbClr val="00B050"/>
                </a:solidFill>
              </a:rPr>
              <a:t>of male medical students were currently active smokers. </a:t>
            </a:r>
          </a:p>
          <a:p>
            <a:pPr>
              <a:buNone/>
            </a:pPr>
            <a:r>
              <a:rPr lang="en-US" dirty="0" smtClean="0">
                <a:solidFill>
                  <a:srgbClr val="FF0000"/>
                </a:solidFill>
              </a:rPr>
              <a:t>5.3%</a:t>
            </a:r>
            <a:r>
              <a:rPr lang="en-US" dirty="0" smtClean="0"/>
              <a:t> </a:t>
            </a:r>
            <a:r>
              <a:rPr lang="en-US" dirty="0" smtClean="0">
                <a:solidFill>
                  <a:srgbClr val="0070C0"/>
                </a:solidFill>
              </a:rPr>
              <a:t>were ex-smokers, and </a:t>
            </a:r>
            <a:r>
              <a:rPr lang="en-US" dirty="0" smtClean="0">
                <a:solidFill>
                  <a:srgbClr val="FF0000"/>
                </a:solidFill>
              </a:rPr>
              <a:t>38.2%</a:t>
            </a:r>
            <a:r>
              <a:rPr lang="en-US" dirty="0" smtClean="0">
                <a:solidFill>
                  <a:srgbClr val="0070C0"/>
                </a:solidFill>
              </a:rPr>
              <a:t> were passive smokers.</a:t>
            </a:r>
            <a:endParaRPr lang="en-US" dirty="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heckerboard(across)">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heckerboard(across)">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C00000"/>
                </a:solidFill>
              </a:rPr>
              <a:t>Epidemiology of smoking in Saudi Arabia</a:t>
            </a:r>
            <a:endParaRPr lang="en-US" dirty="0"/>
          </a:p>
        </p:txBody>
      </p:sp>
      <p:sp>
        <p:nvSpPr>
          <p:cNvPr id="3" name="Content Placeholder 2"/>
          <p:cNvSpPr>
            <a:spLocks noGrp="1"/>
          </p:cNvSpPr>
          <p:nvPr>
            <p:ph idx="1"/>
          </p:nvPr>
        </p:nvSpPr>
        <p:spPr/>
        <p:txBody>
          <a:bodyPr/>
          <a:lstStyle/>
          <a:p>
            <a:r>
              <a:rPr lang="en-US" dirty="0" smtClean="0"/>
              <a:t>The types of smoking included </a:t>
            </a:r>
            <a:r>
              <a:rPr lang="en-US" dirty="0" err="1" smtClean="0"/>
              <a:t>sheesha</a:t>
            </a:r>
            <a:r>
              <a:rPr lang="en-US" dirty="0" smtClean="0"/>
              <a:t> </a:t>
            </a:r>
            <a:r>
              <a:rPr lang="en-US" dirty="0" smtClean="0">
                <a:solidFill>
                  <a:srgbClr val="FF0000"/>
                </a:solidFill>
              </a:rPr>
              <a:t>44.1%</a:t>
            </a:r>
            <a:r>
              <a:rPr lang="en-US" dirty="0" smtClean="0"/>
              <a:t>, cigarette </a:t>
            </a:r>
            <a:r>
              <a:rPr lang="en-US" dirty="0" smtClean="0">
                <a:solidFill>
                  <a:srgbClr val="FF0000"/>
                </a:solidFill>
              </a:rPr>
              <a:t>32.2%</a:t>
            </a:r>
            <a:r>
              <a:rPr lang="en-US" dirty="0" smtClean="0"/>
              <a:t>, and both </a:t>
            </a:r>
            <a:r>
              <a:rPr lang="en-US" dirty="0" smtClean="0">
                <a:solidFill>
                  <a:srgbClr val="FF0000"/>
                </a:solidFill>
              </a:rPr>
              <a:t>23.7%</a:t>
            </a:r>
            <a:r>
              <a:rPr lang="en-US" dirty="0" smtClean="0"/>
              <a:t>. </a:t>
            </a:r>
          </a:p>
          <a:p>
            <a:endParaRPr lang="en-US" dirty="0" smtClean="0"/>
          </a:p>
          <a:p>
            <a:endParaRPr lang="en-US" dirty="0" smtClean="0"/>
          </a:p>
          <a:p>
            <a:r>
              <a:rPr lang="en-US" dirty="0" smtClean="0"/>
              <a:t>The common reason given for the smoking behavior was the influence of friends </a:t>
            </a:r>
            <a:r>
              <a:rPr lang="en-US" dirty="0" smtClean="0">
                <a:solidFill>
                  <a:srgbClr val="FF0000"/>
                </a:solidFill>
              </a:rPr>
              <a:t>(35.6%). </a:t>
            </a:r>
            <a:r>
              <a:rPr lang="en-US" dirty="0" smtClean="0"/>
              <a:t>The study shows that </a:t>
            </a:r>
            <a:r>
              <a:rPr lang="en-US" dirty="0" smtClean="0">
                <a:solidFill>
                  <a:srgbClr val="FF0000"/>
                </a:solidFill>
              </a:rPr>
              <a:t>57.1%</a:t>
            </a:r>
            <a:r>
              <a:rPr lang="en-US" dirty="0" smtClean="0"/>
              <a:t> of current smokers were motivated to stop smoking.</a:t>
            </a:r>
          </a:p>
          <a:p>
            <a:endParaRPr lang="en-US" dirty="0" smtClean="0"/>
          </a:p>
          <a:p>
            <a:pPr>
              <a:buNone/>
            </a:pPr>
            <a:r>
              <a:rPr lang="en-US" sz="1400" b="1" dirty="0" smtClean="0"/>
              <a:t>Al-</a:t>
            </a:r>
            <a:r>
              <a:rPr lang="en-US" sz="1400" b="1" dirty="0" err="1" smtClean="0"/>
              <a:t>Turki</a:t>
            </a:r>
            <a:r>
              <a:rPr lang="en-US" sz="1400" b="1" dirty="0" smtClean="0"/>
              <a:t>, Y. (2006). Smoking habits among medical students in Central Saudi Arabia. Retrieved 2006.</a:t>
            </a:r>
          </a:p>
          <a:p>
            <a:endParaRPr lang="en-US" dirty="0" smtClean="0"/>
          </a:p>
          <a:p>
            <a:endParaRPr lang="en-US" dirty="0" smtClean="0"/>
          </a:p>
          <a:p>
            <a:endParaRPr lang="en-US"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heckerboard(across)">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C00000"/>
                </a:solidFill>
              </a:rPr>
              <a:t>Epidemiology of smoking in Saudi Arabia</a:t>
            </a:r>
            <a:endParaRPr lang="en-US" dirty="0"/>
          </a:p>
        </p:txBody>
      </p:sp>
      <p:sp>
        <p:nvSpPr>
          <p:cNvPr id="3" name="Content Placeholder 2"/>
          <p:cNvSpPr>
            <a:spLocks noGrp="1"/>
          </p:cNvSpPr>
          <p:nvPr>
            <p:ph idx="1"/>
          </p:nvPr>
        </p:nvSpPr>
        <p:spPr/>
        <p:txBody>
          <a:bodyPr/>
          <a:lstStyle/>
          <a:p>
            <a:r>
              <a:rPr lang="en-US" dirty="0" smtClean="0"/>
              <a:t>In a study </a:t>
            </a:r>
            <a:r>
              <a:rPr lang="en-US" dirty="0" err="1" smtClean="0"/>
              <a:t>puplishied</a:t>
            </a:r>
            <a:r>
              <a:rPr lang="en-US" dirty="0" smtClean="0"/>
              <a:t> 2009 aims to determine the factors of smoking among the Saudi youth in the Northern Border Region of the Kingdom of Saudi Arabia, besides studying the impact of Smoking on expenses, savings and smoker sensitivity to price the result show.</a:t>
            </a:r>
            <a:endParaRPr lang="en-US" dirty="0"/>
          </a:p>
        </p:txBody>
      </p:sp>
      <p:sp>
        <p:nvSpPr>
          <p:cNvPr id="6" name="TextBox 5"/>
          <p:cNvSpPr txBox="1"/>
          <p:nvPr/>
        </p:nvSpPr>
        <p:spPr>
          <a:xfrm>
            <a:off x="701701" y="5387499"/>
            <a:ext cx="7264853" cy="738664"/>
          </a:xfrm>
          <a:prstGeom prst="rect">
            <a:avLst/>
          </a:prstGeom>
          <a:noFill/>
        </p:spPr>
        <p:txBody>
          <a:bodyPr wrap="square" rtlCol="0">
            <a:spAutoFit/>
          </a:bodyPr>
          <a:lstStyle/>
          <a:p>
            <a:r>
              <a:rPr lang="en-US" sz="1400" b="1" dirty="0" err="1" smtClean="0">
                <a:solidFill>
                  <a:schemeClr val="tx2"/>
                </a:solidFill>
              </a:rPr>
              <a:t>Kilase</a:t>
            </a:r>
            <a:r>
              <a:rPr lang="en-US" sz="1400" b="1" dirty="0" smtClean="0">
                <a:solidFill>
                  <a:schemeClr val="tx2"/>
                </a:solidFill>
              </a:rPr>
              <a:t>, M. (2013, September 1). PREVALENCE AND FACTORS OF SMOKING AMONG THE SAUDI YOUTH IN THE NORTHERN BORDER REGION: THE ROLE OF THE TOBACCO CONTROL PROGRAM IN THE REGION. Retrieved June 1, 2013.</a:t>
            </a:r>
            <a:endParaRPr lang="en-US" sz="1400" b="1" dirty="0">
              <a:solidFill>
                <a:schemeClr val="tx2"/>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smtClean="0"/>
          </a:p>
          <a:p>
            <a:endParaRPr lang="en-US" dirty="0" smtClean="0"/>
          </a:p>
          <a:p>
            <a:endParaRPr lang="en-US" dirty="0" smtClean="0"/>
          </a:p>
          <a:p>
            <a:endParaRPr lang="en-US" dirty="0" smtClean="0"/>
          </a:p>
          <a:p>
            <a:endParaRPr lang="en-US" dirty="0" smtClean="0"/>
          </a:p>
          <a:p>
            <a:endParaRPr lang="en-US" dirty="0"/>
          </a:p>
        </p:txBody>
      </p:sp>
      <p:pic>
        <p:nvPicPr>
          <p:cNvPr id="2050" name="Picture 2"/>
          <p:cNvPicPr>
            <a:picLocks noChangeAspect="1" noChangeArrowheads="1"/>
          </p:cNvPicPr>
          <p:nvPr/>
        </p:nvPicPr>
        <p:blipFill>
          <a:blip r:embed="rId2"/>
          <a:srcRect/>
          <a:stretch>
            <a:fillRect/>
          </a:stretch>
        </p:blipFill>
        <p:spPr bwMode="auto">
          <a:xfrm>
            <a:off x="0" y="16906"/>
            <a:ext cx="9058275" cy="3600450"/>
          </a:xfrm>
          <a:prstGeom prst="rect">
            <a:avLst/>
          </a:prstGeom>
          <a:noFill/>
          <a:ln w="9525">
            <a:noFill/>
            <a:miter lim="800000"/>
            <a:headEnd/>
            <a:tailEnd/>
          </a:ln>
          <a:effectLst/>
        </p:spPr>
      </p:pic>
      <p:sp>
        <p:nvSpPr>
          <p:cNvPr id="9" name="TextBox 8"/>
          <p:cNvSpPr txBox="1"/>
          <p:nvPr/>
        </p:nvSpPr>
        <p:spPr>
          <a:xfrm>
            <a:off x="4684734" y="1567934"/>
            <a:ext cx="1340285" cy="369332"/>
          </a:xfrm>
          <a:prstGeom prst="rect">
            <a:avLst/>
          </a:prstGeom>
          <a:noFill/>
          <a:ln cmpd="thickThin">
            <a:solidFill>
              <a:srgbClr val="FF0000"/>
            </a:solidFill>
            <a:prstDash val="lgDash"/>
          </a:ln>
        </p:spPr>
        <p:txBody>
          <a:bodyPr wrap="square" rtlCol="0">
            <a:spAutoFit/>
          </a:bodyPr>
          <a:lstStyle/>
          <a:p>
            <a:endParaRPr lang="en-US" dirty="0">
              <a:solidFill>
                <a:srgbClr val="FF0000"/>
              </a:solidFill>
            </a:endParaRPr>
          </a:p>
        </p:txBody>
      </p:sp>
      <p:sp>
        <p:nvSpPr>
          <p:cNvPr id="10" name="TextBox 9"/>
          <p:cNvSpPr txBox="1"/>
          <p:nvPr/>
        </p:nvSpPr>
        <p:spPr>
          <a:xfrm>
            <a:off x="4684734" y="2089666"/>
            <a:ext cx="1340285" cy="369332"/>
          </a:xfrm>
          <a:prstGeom prst="rect">
            <a:avLst/>
          </a:prstGeom>
          <a:noFill/>
          <a:ln cmpd="thickThin">
            <a:solidFill>
              <a:srgbClr val="FF0000"/>
            </a:solidFill>
            <a:prstDash val="lgDash"/>
          </a:ln>
        </p:spPr>
        <p:txBody>
          <a:bodyPr wrap="square" rtlCol="0">
            <a:spAutoFit/>
          </a:bodyPr>
          <a:lstStyle/>
          <a:p>
            <a:endParaRPr lang="en-US" dirty="0">
              <a:solidFill>
                <a:srgbClr val="FF0000"/>
              </a:solidFill>
            </a:endParaRPr>
          </a:p>
        </p:txBody>
      </p:sp>
      <p:sp>
        <p:nvSpPr>
          <p:cNvPr id="11" name="TextBox 10"/>
          <p:cNvSpPr txBox="1"/>
          <p:nvPr/>
        </p:nvSpPr>
        <p:spPr>
          <a:xfrm>
            <a:off x="4684734" y="2643664"/>
            <a:ext cx="1340285" cy="369332"/>
          </a:xfrm>
          <a:prstGeom prst="rect">
            <a:avLst/>
          </a:prstGeom>
          <a:noFill/>
          <a:ln cmpd="thickThin">
            <a:solidFill>
              <a:srgbClr val="FF0000"/>
            </a:solidFill>
            <a:prstDash val="lgDash"/>
          </a:ln>
        </p:spPr>
        <p:txBody>
          <a:bodyPr wrap="square" rtlCol="0">
            <a:spAutoFit/>
          </a:bodyPr>
          <a:lstStyle/>
          <a:p>
            <a:endParaRPr lang="en-US" dirty="0">
              <a:solidFill>
                <a:srgbClr val="FF0000"/>
              </a:solidFill>
            </a:endParaRPr>
          </a:p>
        </p:txBody>
      </p:sp>
      <p:sp>
        <p:nvSpPr>
          <p:cNvPr id="12" name="TextBox 11"/>
          <p:cNvSpPr txBox="1"/>
          <p:nvPr/>
        </p:nvSpPr>
        <p:spPr>
          <a:xfrm>
            <a:off x="4684734" y="3197662"/>
            <a:ext cx="1340285" cy="369332"/>
          </a:xfrm>
          <a:prstGeom prst="rect">
            <a:avLst/>
          </a:prstGeom>
          <a:noFill/>
          <a:ln cmpd="thickThin">
            <a:solidFill>
              <a:srgbClr val="FF0000"/>
            </a:solidFill>
            <a:prstDash val="lgDash"/>
          </a:ln>
        </p:spPr>
        <p:txBody>
          <a:bodyPr wrap="square" rtlCol="0">
            <a:spAutoFit/>
          </a:bodyPr>
          <a:lstStyle/>
          <a:p>
            <a:endParaRPr lang="en-US" dirty="0">
              <a:solidFill>
                <a:srgbClr val="FF0000"/>
              </a:solidFill>
            </a:endParaRPr>
          </a:p>
        </p:txBody>
      </p:sp>
      <p:sp>
        <p:nvSpPr>
          <p:cNvPr id="13" name="TextBox 12"/>
          <p:cNvSpPr txBox="1"/>
          <p:nvPr/>
        </p:nvSpPr>
        <p:spPr>
          <a:xfrm>
            <a:off x="701701" y="5387499"/>
            <a:ext cx="7264853" cy="738664"/>
          </a:xfrm>
          <a:prstGeom prst="rect">
            <a:avLst/>
          </a:prstGeom>
          <a:noFill/>
        </p:spPr>
        <p:txBody>
          <a:bodyPr wrap="square" rtlCol="0">
            <a:spAutoFit/>
          </a:bodyPr>
          <a:lstStyle/>
          <a:p>
            <a:r>
              <a:rPr lang="en-US" sz="1400" b="1" dirty="0" err="1" smtClean="0">
                <a:solidFill>
                  <a:schemeClr val="tx2"/>
                </a:solidFill>
              </a:rPr>
              <a:t>Kilase</a:t>
            </a:r>
            <a:r>
              <a:rPr lang="en-US" sz="1400" b="1" dirty="0" smtClean="0">
                <a:solidFill>
                  <a:schemeClr val="tx2"/>
                </a:solidFill>
              </a:rPr>
              <a:t>, M. (2013, September 1). PREVALENCE AND FACTORS OF SMOKING AMONG THE SAUDI YOUTH IN THE NORTHERN BORDER REGION: THE ROLE OF THE TOBACCO CONTROL PROGRAM IN THE REGION. Retrieved June 1, 2013.</a:t>
            </a:r>
            <a:endParaRPr lang="en-US" sz="1400" b="1" dirty="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linds(horizont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linds(horizontal)">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noAutofit/>
          </a:bodyPr>
          <a:lstStyle/>
          <a:p>
            <a:r>
              <a:rPr lang="en-US" sz="3200" b="1" dirty="0">
                <a:solidFill>
                  <a:srgbClr val="C00000"/>
                </a:solidFill>
              </a:rPr>
              <a:t>Epidemiology of smoking in Saudi Arabia</a:t>
            </a:r>
          </a:p>
        </p:txBody>
      </p:sp>
      <p:sp>
        <p:nvSpPr>
          <p:cNvPr id="7171" name="Rectangle 3"/>
          <p:cNvSpPr>
            <a:spLocks noGrp="1" noChangeArrowheads="1"/>
          </p:cNvSpPr>
          <p:nvPr>
            <p:ph type="body" idx="1"/>
          </p:nvPr>
        </p:nvSpPr>
        <p:spPr/>
        <p:txBody>
          <a:bodyPr/>
          <a:lstStyle/>
          <a:p>
            <a:pPr algn="l" rtl="0"/>
            <a:r>
              <a:rPr lang="en-US" dirty="0" smtClean="0"/>
              <a:t>In </a:t>
            </a:r>
            <a:r>
              <a:rPr lang="en-US" dirty="0"/>
              <a:t>a community based study, during 5 year period between 1995 and 2000, cigarette smoking was shown to be significantly associated </a:t>
            </a:r>
            <a:r>
              <a:rPr lang="en-US" dirty="0" smtClean="0"/>
              <a:t>with.</a:t>
            </a:r>
          </a:p>
          <a:p>
            <a:pPr algn="l" rtl="0"/>
            <a:endParaRPr lang="en-US" dirty="0" smtClean="0"/>
          </a:p>
          <a:p>
            <a:pPr algn="l" rtl="0">
              <a:buNone/>
            </a:pPr>
            <a:r>
              <a:rPr lang="en-US" dirty="0" smtClean="0"/>
              <a:t> </a:t>
            </a:r>
            <a:r>
              <a:rPr lang="en-US" dirty="0">
                <a:solidFill>
                  <a:srgbClr val="FF0000"/>
                </a:solidFill>
              </a:rPr>
              <a:t>coronary artery diseases among Saudi patients.*</a:t>
            </a:r>
          </a:p>
          <a:p>
            <a:pPr algn="l" rtl="0">
              <a:buFont typeface="Wingdings" pitchFamily="2" charset="2"/>
              <a:buNone/>
            </a:pPr>
            <a:endParaRPr lang="en-US" dirty="0"/>
          </a:p>
          <a:p>
            <a:pPr algn="l" rtl="0">
              <a:buFont typeface="Wingdings" pitchFamily="2" charset="2"/>
              <a:buNone/>
            </a:pPr>
            <a:r>
              <a:rPr lang="en-US" sz="1400" b="1" dirty="0"/>
              <a:t>*(Al-</a:t>
            </a:r>
            <a:r>
              <a:rPr lang="en-US" sz="1400" b="1" dirty="0" err="1"/>
              <a:t>Nozha</a:t>
            </a:r>
            <a:r>
              <a:rPr lang="en-US" sz="1400" b="1" dirty="0"/>
              <a:t> M, </a:t>
            </a:r>
            <a:r>
              <a:rPr lang="en-US" sz="1400" b="1" dirty="0" err="1"/>
              <a:t>Arafah</a:t>
            </a:r>
            <a:r>
              <a:rPr lang="en-US" sz="1400" b="1" dirty="0"/>
              <a:t> M, Al-</a:t>
            </a:r>
            <a:r>
              <a:rPr lang="en-US" sz="1400" b="1" dirty="0" err="1"/>
              <a:t>mazrou</a:t>
            </a:r>
            <a:r>
              <a:rPr lang="en-US" sz="1400" b="1" dirty="0"/>
              <a:t> Y, Al-</a:t>
            </a:r>
            <a:r>
              <a:rPr lang="en-US" sz="1400" b="1" dirty="0" err="1"/>
              <a:t>Maatouq</a:t>
            </a:r>
            <a:r>
              <a:rPr lang="en-US" sz="1400" b="1" dirty="0"/>
              <a:t> M, khan N, Khalil M, </a:t>
            </a:r>
            <a:r>
              <a:rPr lang="en-US" sz="1400" b="1" dirty="0" err="1"/>
              <a:t>etal</a:t>
            </a:r>
            <a:r>
              <a:rPr lang="en-US" sz="1400" b="1" dirty="0"/>
              <a:t>. Coronary artery disease in Saudi Arabia. Saudi Med J 2004;25:1165-71.)</a:t>
            </a:r>
          </a:p>
        </p:txBody>
      </p:sp>
    </p:spTree>
    <p:extLst>
      <p:ext uri="{BB962C8B-B14F-4D97-AF65-F5344CB8AC3E}">
        <p14:creationId xmlns="" xmlns:p14="http://schemas.microsoft.com/office/powerpoint/2010/main" val="688481406"/>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Effect transition="in" filter="blinds(horizontal)">
                                      <p:cBhvr>
                                        <p:cTn id="7" dur="500"/>
                                        <p:tgtEl>
                                          <p:spTgt spid="717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normAutofit fontScale="90000"/>
          </a:bodyPr>
          <a:lstStyle/>
          <a:p>
            <a:r>
              <a:rPr lang="en-US" sz="3200" b="1" dirty="0" smtClean="0">
                <a:solidFill>
                  <a:srgbClr val="C00000"/>
                </a:solidFill>
              </a:rPr>
              <a:t>Epidemiology of smoking in Saudi Arabia</a:t>
            </a:r>
            <a:endParaRPr lang="en-US" sz="3200" b="1" dirty="0">
              <a:solidFill>
                <a:srgbClr val="C00000"/>
              </a:solidFill>
            </a:endParaRPr>
          </a:p>
        </p:txBody>
      </p:sp>
      <p:sp>
        <p:nvSpPr>
          <p:cNvPr id="8195" name="Rectangle 3"/>
          <p:cNvSpPr>
            <a:spLocks noGrp="1" noChangeArrowheads="1"/>
          </p:cNvSpPr>
          <p:nvPr>
            <p:ph type="body" idx="1"/>
          </p:nvPr>
        </p:nvSpPr>
        <p:spPr/>
        <p:txBody>
          <a:bodyPr/>
          <a:lstStyle/>
          <a:p>
            <a:pPr algn="l" rtl="0"/>
            <a:r>
              <a:rPr lang="en-US" dirty="0"/>
              <a:t>In Saudi Arabia’ family health survey in 1996, an estimate </a:t>
            </a:r>
            <a:r>
              <a:rPr lang="en-US" dirty="0" smtClean="0"/>
              <a:t>of </a:t>
            </a:r>
            <a:r>
              <a:rPr lang="en-US" dirty="0" smtClean="0">
                <a:solidFill>
                  <a:srgbClr val="FF0000"/>
                </a:solidFill>
              </a:rPr>
              <a:t>9</a:t>
            </a:r>
            <a:r>
              <a:rPr lang="en-US" dirty="0">
                <a:solidFill>
                  <a:srgbClr val="FF0000"/>
                </a:solidFill>
              </a:rPr>
              <a:t>%</a:t>
            </a:r>
            <a:r>
              <a:rPr lang="en-US" dirty="0"/>
              <a:t> of those aged </a:t>
            </a:r>
            <a:r>
              <a:rPr lang="en-US" dirty="0">
                <a:solidFill>
                  <a:srgbClr val="00B050"/>
                </a:solidFill>
              </a:rPr>
              <a:t>15 years or more </a:t>
            </a:r>
            <a:r>
              <a:rPr lang="en-US" dirty="0"/>
              <a:t>was </a:t>
            </a:r>
            <a:r>
              <a:rPr lang="en-US" dirty="0">
                <a:solidFill>
                  <a:srgbClr val="0070C0"/>
                </a:solidFill>
              </a:rPr>
              <a:t>current cigarette smokers</a:t>
            </a:r>
            <a:r>
              <a:rPr lang="en-US" dirty="0"/>
              <a:t>: </a:t>
            </a:r>
            <a:r>
              <a:rPr lang="en-US" dirty="0">
                <a:solidFill>
                  <a:srgbClr val="FF0000"/>
                </a:solidFill>
              </a:rPr>
              <a:t>18% </a:t>
            </a:r>
            <a:r>
              <a:rPr lang="en-US" dirty="0"/>
              <a:t>of men and less than one percent of women.*</a:t>
            </a:r>
          </a:p>
          <a:p>
            <a:pPr algn="l" rtl="0"/>
            <a:endParaRPr lang="en-US" dirty="0" smtClean="0"/>
          </a:p>
          <a:p>
            <a:pPr algn="l" rtl="0"/>
            <a:endParaRPr lang="en-US" dirty="0" smtClean="0"/>
          </a:p>
          <a:p>
            <a:pPr algn="l" rtl="0">
              <a:buNone/>
            </a:pPr>
            <a:endParaRPr lang="en-US" dirty="0"/>
          </a:p>
          <a:p>
            <a:pPr algn="l" rtl="0">
              <a:buFont typeface="Wingdings" pitchFamily="2" charset="2"/>
              <a:buNone/>
            </a:pPr>
            <a:r>
              <a:rPr lang="en-US" sz="1400" b="1" dirty="0"/>
              <a:t>*(</a:t>
            </a:r>
            <a:r>
              <a:rPr lang="en-US" sz="1400" b="1" dirty="0" err="1"/>
              <a:t>khoja</a:t>
            </a:r>
            <a:r>
              <a:rPr lang="en-US" sz="1400" b="1" dirty="0"/>
              <a:t> T, </a:t>
            </a:r>
            <a:r>
              <a:rPr lang="en-US" sz="1400" b="1" dirty="0" err="1"/>
              <a:t>Farid</a:t>
            </a:r>
            <a:r>
              <a:rPr lang="en-US" sz="1400" b="1" dirty="0"/>
              <a:t> S. Saudi Arabia family health survey. Council of Health Ministries of GCC states;2000.</a:t>
            </a:r>
          </a:p>
        </p:txBody>
      </p:sp>
    </p:spTree>
    <p:extLst>
      <p:ext uri="{BB962C8B-B14F-4D97-AF65-F5344CB8AC3E}">
        <p14:creationId xmlns="" xmlns:p14="http://schemas.microsoft.com/office/powerpoint/2010/main" val="1500463384"/>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fontScale="90000"/>
          </a:bodyPr>
          <a:lstStyle/>
          <a:p>
            <a:r>
              <a:rPr lang="en-US" sz="3200" b="1" dirty="0" smtClean="0">
                <a:solidFill>
                  <a:srgbClr val="C00000"/>
                </a:solidFill>
              </a:rPr>
              <a:t>Epidemiology of smoking in Saudi Arabia…</a:t>
            </a:r>
            <a:endParaRPr lang="en-US" sz="3200" b="1" dirty="0">
              <a:solidFill>
                <a:srgbClr val="C00000"/>
              </a:solidFill>
            </a:endParaRPr>
          </a:p>
        </p:txBody>
      </p:sp>
      <p:sp>
        <p:nvSpPr>
          <p:cNvPr id="10243" name="Rectangle 3"/>
          <p:cNvSpPr>
            <a:spLocks noGrp="1" noChangeArrowheads="1"/>
          </p:cNvSpPr>
          <p:nvPr>
            <p:ph type="body" idx="1"/>
          </p:nvPr>
        </p:nvSpPr>
        <p:spPr/>
        <p:txBody>
          <a:bodyPr/>
          <a:lstStyle/>
          <a:p>
            <a:pPr algn="l" rtl="0"/>
            <a:r>
              <a:rPr lang="en-US" dirty="0"/>
              <a:t>Local study  was carried out among health staffs in a primary care unit at a general hospital in Riyadh region, which showed that there were </a:t>
            </a:r>
            <a:r>
              <a:rPr lang="en-US" dirty="0">
                <a:solidFill>
                  <a:srgbClr val="FF0000"/>
                </a:solidFill>
              </a:rPr>
              <a:t>19%</a:t>
            </a:r>
            <a:r>
              <a:rPr lang="en-US" dirty="0"/>
              <a:t> smokers, </a:t>
            </a:r>
            <a:r>
              <a:rPr lang="en-US" dirty="0">
                <a:solidFill>
                  <a:srgbClr val="FF0000"/>
                </a:solidFill>
              </a:rPr>
              <a:t>14%</a:t>
            </a:r>
            <a:r>
              <a:rPr lang="en-US" dirty="0"/>
              <a:t> ex-smokers.*</a:t>
            </a:r>
          </a:p>
          <a:p>
            <a:pPr algn="l" rtl="0"/>
            <a:endParaRPr lang="en-US" dirty="0"/>
          </a:p>
          <a:p>
            <a:pPr algn="l" rtl="0">
              <a:buFont typeface="Wingdings" pitchFamily="2" charset="2"/>
              <a:buNone/>
            </a:pPr>
            <a:endParaRPr lang="en-US" dirty="0"/>
          </a:p>
          <a:p>
            <a:pPr algn="l" rtl="0">
              <a:buFontTx/>
              <a:buChar char="-"/>
            </a:pPr>
            <a:r>
              <a:rPr lang="en-US" sz="1400" b="1" dirty="0"/>
              <a:t>*</a:t>
            </a:r>
            <a:r>
              <a:rPr lang="en-US" sz="1400" b="1" dirty="0" err="1"/>
              <a:t>Siddiqui</a:t>
            </a:r>
            <a:r>
              <a:rPr lang="en-US" sz="1400" b="1" dirty="0"/>
              <a:t> S, </a:t>
            </a:r>
            <a:r>
              <a:rPr lang="en-US" sz="1400" b="1" dirty="0" err="1"/>
              <a:t>Ogbeide</a:t>
            </a:r>
            <a:r>
              <a:rPr lang="en-US" sz="1400" b="1" dirty="0"/>
              <a:t> D. Profile of smoking amongst health staff in a primary care unit at a general hospital in Riyadh, Saudi Arabia. Saudi Med J 2001; 22:1101-04.</a:t>
            </a:r>
          </a:p>
          <a:p>
            <a:pPr algn="l" rtl="0">
              <a:buFont typeface="Wingdings" pitchFamily="2" charset="2"/>
              <a:buNone/>
            </a:pPr>
            <a:endParaRPr lang="en-US" dirty="0"/>
          </a:p>
        </p:txBody>
      </p:sp>
    </p:spTree>
    <p:extLst>
      <p:ext uri="{BB962C8B-B14F-4D97-AF65-F5344CB8AC3E}">
        <p14:creationId xmlns="" xmlns:p14="http://schemas.microsoft.com/office/powerpoint/2010/main" val="2749278751"/>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 calcmode="lin" valueType="num">
                                      <p:cBhvr additive="base">
                                        <p:cTn id="7" dur="500" fill="hold"/>
                                        <p:tgtEl>
                                          <p:spTgt spid="1024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24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7498080" cy="1143000"/>
          </a:xfrm>
        </p:spPr>
        <p:txBody>
          <a:bodyPr>
            <a:noAutofit/>
          </a:bodyPr>
          <a:lstStyle/>
          <a:p>
            <a:pPr algn="ctr"/>
            <a:r>
              <a:rPr lang="en-GB" sz="7200" dirty="0" smtClean="0"/>
              <a:t>Smoking </a:t>
            </a:r>
            <a:endParaRPr lang="en-GB" sz="7200" dirty="0"/>
          </a:p>
        </p:txBody>
      </p:sp>
      <p:pic>
        <p:nvPicPr>
          <p:cNvPr id="9" name="صورة 8" descr="images.jpg"/>
          <p:cNvPicPr>
            <a:picLocks noChangeAspect="1"/>
          </p:cNvPicPr>
          <p:nvPr/>
        </p:nvPicPr>
        <p:blipFill>
          <a:blip r:embed="rId2" cstate="print"/>
          <a:stretch>
            <a:fillRect/>
          </a:stretch>
        </p:blipFill>
        <p:spPr>
          <a:xfrm>
            <a:off x="-6927" y="0"/>
            <a:ext cx="9187826" cy="6858000"/>
          </a:xfrm>
          <a:prstGeom prst="rect">
            <a:avLst/>
          </a:prstGeom>
        </p:spPr>
      </p:pic>
      <p:sp>
        <p:nvSpPr>
          <p:cNvPr id="3" name="Rectangle 2"/>
          <p:cNvSpPr/>
          <p:nvPr/>
        </p:nvSpPr>
        <p:spPr>
          <a:xfrm>
            <a:off x="250635" y="2030708"/>
            <a:ext cx="4621990" cy="1200329"/>
          </a:xfrm>
          <a:prstGeom prst="rect">
            <a:avLst/>
          </a:prstGeom>
        </p:spPr>
        <p:txBody>
          <a:bodyPr wrap="square">
            <a:spAutoFit/>
          </a:bodyPr>
          <a:lstStyle/>
          <a:p>
            <a:r>
              <a:rPr lang="en-US" sz="7200" dirty="0">
                <a:solidFill>
                  <a:srgbClr val="800000"/>
                </a:solidFill>
                <a:latin typeface="Arial Black"/>
                <a:cs typeface="Arial Black"/>
              </a:rPr>
              <a:t>Smoking </a:t>
            </a:r>
            <a:endParaRPr lang="en-US" sz="5400" dirty="0">
              <a:solidFill>
                <a:srgbClr val="800000"/>
              </a:solidFill>
              <a:latin typeface="Arial Black"/>
              <a:cs typeface="Arial Black"/>
            </a:endParaRPr>
          </a:p>
        </p:txBody>
      </p:sp>
      <p:sp>
        <p:nvSpPr>
          <p:cNvPr id="5" name="TextBox 4"/>
          <p:cNvSpPr txBox="1"/>
          <p:nvPr/>
        </p:nvSpPr>
        <p:spPr>
          <a:xfrm>
            <a:off x="250635" y="4734838"/>
            <a:ext cx="8555162" cy="1569660"/>
          </a:xfrm>
          <a:prstGeom prst="rect">
            <a:avLst/>
          </a:prstGeom>
          <a:noFill/>
        </p:spPr>
        <p:txBody>
          <a:bodyPr wrap="square" rtlCol="0">
            <a:spAutoFit/>
          </a:bodyPr>
          <a:lstStyle/>
          <a:p>
            <a:r>
              <a:rPr lang="en-US" b="1" dirty="0" smtClean="0"/>
              <a:t>Done by: </a:t>
            </a:r>
          </a:p>
          <a:p>
            <a:endParaRPr lang="en-US" dirty="0" smtClean="0"/>
          </a:p>
          <a:p>
            <a:r>
              <a:rPr lang="en-US" sz="2000" b="1" dirty="0" smtClean="0">
                <a:latin typeface="Arial Narrow" pitchFamily="34" charset="0"/>
              </a:rPr>
              <a:t>               Abdullah Ahmad </a:t>
            </a:r>
            <a:r>
              <a:rPr lang="en-US" sz="2000" b="1" dirty="0" err="1" smtClean="0">
                <a:latin typeface="Arial Narrow" pitchFamily="34" charset="0"/>
              </a:rPr>
              <a:t>Alfaifi</a:t>
            </a:r>
            <a:r>
              <a:rPr lang="en-US" sz="2000" b="1" dirty="0" smtClean="0">
                <a:latin typeface="Arial Narrow" pitchFamily="34" charset="0"/>
              </a:rPr>
              <a:t>                                  </a:t>
            </a:r>
            <a:r>
              <a:rPr lang="en-US" sz="2000" b="1" dirty="0" err="1" smtClean="0">
                <a:latin typeface="Arial Narrow" pitchFamily="34" charset="0"/>
              </a:rPr>
              <a:t>Ayedh</a:t>
            </a:r>
            <a:r>
              <a:rPr lang="en-US" sz="2000" b="1" dirty="0" smtClean="0">
                <a:latin typeface="Arial Narrow" pitchFamily="34" charset="0"/>
              </a:rPr>
              <a:t> </a:t>
            </a:r>
            <a:r>
              <a:rPr lang="en-US" sz="2000" b="1" dirty="0" err="1" smtClean="0">
                <a:latin typeface="Arial Narrow" pitchFamily="34" charset="0"/>
              </a:rPr>
              <a:t>Khalaf</a:t>
            </a:r>
            <a:r>
              <a:rPr lang="en-US" sz="2000" b="1" dirty="0" smtClean="0">
                <a:latin typeface="Arial Narrow" pitchFamily="34" charset="0"/>
              </a:rPr>
              <a:t> </a:t>
            </a:r>
            <a:r>
              <a:rPr lang="en-US" sz="2000" b="1" dirty="0" err="1" smtClean="0">
                <a:latin typeface="Arial Narrow" pitchFamily="34" charset="0"/>
              </a:rPr>
              <a:t>Alamri</a:t>
            </a:r>
            <a:r>
              <a:rPr lang="en-US" sz="2000" b="1" dirty="0" smtClean="0">
                <a:latin typeface="Arial Narrow" pitchFamily="34" charset="0"/>
              </a:rPr>
              <a:t>                                                           </a:t>
            </a:r>
          </a:p>
          <a:p>
            <a:endParaRPr lang="en-US" sz="2000" b="1" dirty="0" smtClean="0">
              <a:latin typeface="Arial Narrow" pitchFamily="34" charset="0"/>
            </a:endParaRPr>
          </a:p>
          <a:p>
            <a:r>
              <a:rPr lang="en-US" sz="2000" b="1" dirty="0" smtClean="0">
                <a:latin typeface="Arial Narrow" pitchFamily="34" charset="0"/>
              </a:rPr>
              <a:t>                                             Mohammed Abdullah </a:t>
            </a:r>
            <a:r>
              <a:rPr lang="en-US" sz="2000" b="1" dirty="0" err="1" smtClean="0">
                <a:latin typeface="Arial Narrow" pitchFamily="34" charset="0"/>
              </a:rPr>
              <a:t>Alghammass</a:t>
            </a:r>
            <a:endParaRPr lang="en-US" sz="2000" b="1" dirty="0">
              <a:latin typeface="Arial Narrow" pitchFamily="34" charset="0"/>
            </a:endParaRPr>
          </a:p>
        </p:txBody>
      </p:sp>
    </p:spTree>
    <p:extLst>
      <p:ext uri="{BB962C8B-B14F-4D97-AF65-F5344CB8AC3E}">
        <p14:creationId xmlns="" xmlns:p14="http://schemas.microsoft.com/office/powerpoint/2010/main" val="3667971054"/>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normAutofit fontScale="90000"/>
          </a:bodyPr>
          <a:lstStyle/>
          <a:p>
            <a:r>
              <a:rPr lang="en-US" sz="3600" b="1" dirty="0" smtClean="0">
                <a:solidFill>
                  <a:srgbClr val="C00000"/>
                </a:solidFill>
              </a:rPr>
              <a:t>Epidemiology of smoking in Saudi Arabia</a:t>
            </a:r>
            <a:r>
              <a:rPr lang="en-US" b="1" dirty="0" smtClean="0">
                <a:solidFill>
                  <a:srgbClr val="C00000"/>
                </a:solidFill>
              </a:rPr>
              <a:t>…</a:t>
            </a:r>
            <a:endParaRPr lang="en-US" b="1" dirty="0">
              <a:solidFill>
                <a:srgbClr val="C00000"/>
              </a:solidFill>
            </a:endParaRPr>
          </a:p>
        </p:txBody>
      </p:sp>
      <p:sp>
        <p:nvSpPr>
          <p:cNvPr id="11267" name="Rectangle 3"/>
          <p:cNvSpPr>
            <a:spLocks noGrp="1" noChangeArrowheads="1"/>
          </p:cNvSpPr>
          <p:nvPr>
            <p:ph type="body" idx="1"/>
          </p:nvPr>
        </p:nvSpPr>
        <p:spPr/>
        <p:txBody>
          <a:bodyPr/>
          <a:lstStyle/>
          <a:p>
            <a:pPr algn="l" rtl="0"/>
            <a:r>
              <a:rPr lang="en-US" dirty="0"/>
              <a:t>Another local study showed that </a:t>
            </a:r>
            <a:r>
              <a:rPr lang="en-US" dirty="0">
                <a:solidFill>
                  <a:srgbClr val="FF0000"/>
                </a:solidFill>
              </a:rPr>
              <a:t>17%</a:t>
            </a:r>
            <a:r>
              <a:rPr lang="en-US" dirty="0"/>
              <a:t> of primary health care physicians in Riyadh city were current smokers, </a:t>
            </a:r>
            <a:r>
              <a:rPr lang="en-US" dirty="0">
                <a:solidFill>
                  <a:srgbClr val="FF0000"/>
                </a:solidFill>
              </a:rPr>
              <a:t>20%</a:t>
            </a:r>
            <a:r>
              <a:rPr lang="en-US" dirty="0"/>
              <a:t> ex-smoker.*</a:t>
            </a:r>
          </a:p>
          <a:p>
            <a:pPr algn="l" rtl="0">
              <a:buFont typeface="Wingdings" pitchFamily="2" charset="2"/>
              <a:buNone/>
            </a:pPr>
            <a:endParaRPr lang="en-US" dirty="0"/>
          </a:p>
          <a:p>
            <a:pPr algn="l" rtl="0">
              <a:buFont typeface="Wingdings" pitchFamily="2" charset="2"/>
              <a:buNone/>
            </a:pPr>
            <a:r>
              <a:rPr lang="en-US" sz="1400" b="1" dirty="0"/>
              <a:t>*Al- </a:t>
            </a:r>
            <a:r>
              <a:rPr lang="en-US" sz="1400" b="1" dirty="0" err="1"/>
              <a:t>shahri</a:t>
            </a:r>
            <a:r>
              <a:rPr lang="en-US" sz="1400" b="1" dirty="0"/>
              <a:t> M, Al </a:t>
            </a:r>
            <a:r>
              <a:rPr lang="en-US" sz="1400" b="1" dirty="0" err="1"/>
              <a:t>Almaie</a:t>
            </a:r>
            <a:r>
              <a:rPr lang="en-US" sz="1400" b="1" dirty="0"/>
              <a:t> S. promotion of non-smoking: The role of primary health care physicians. Ann Saudi Med 1997;17:515-17</a:t>
            </a:r>
          </a:p>
        </p:txBody>
      </p:sp>
    </p:spTree>
    <p:extLst>
      <p:ext uri="{BB962C8B-B14F-4D97-AF65-F5344CB8AC3E}">
        <p14:creationId xmlns="" xmlns:p14="http://schemas.microsoft.com/office/powerpoint/2010/main" val="419876022"/>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 calcmode="lin" valueType="num">
                                      <p:cBhvr additive="base">
                                        <p:cTn id="7" dur="500" fill="hold"/>
                                        <p:tgtEl>
                                          <p:spTgt spid="1126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26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dirty="0" smtClean="0">
                <a:solidFill>
                  <a:srgbClr val="C00000"/>
                </a:solidFill>
              </a:rPr>
              <a:t>Epidemiology of smoking in Saudi Arabia</a:t>
            </a:r>
            <a:endParaRPr lang="en-US" dirty="0"/>
          </a:p>
        </p:txBody>
      </p:sp>
      <p:pic>
        <p:nvPicPr>
          <p:cNvPr id="1026" name="Picture 2"/>
          <p:cNvPicPr>
            <a:picLocks noGrp="1" noChangeAspect="1" noChangeArrowheads="1"/>
          </p:cNvPicPr>
          <p:nvPr>
            <p:ph idx="1"/>
          </p:nvPr>
        </p:nvPicPr>
        <p:blipFill>
          <a:blip r:embed="rId2"/>
          <a:srcRect/>
          <a:stretch>
            <a:fillRect/>
          </a:stretch>
        </p:blipFill>
        <p:spPr bwMode="auto">
          <a:xfrm>
            <a:off x="701700" y="3613118"/>
            <a:ext cx="7227275" cy="1384767"/>
          </a:xfrm>
          <a:prstGeom prst="rect">
            <a:avLst/>
          </a:prstGeom>
          <a:noFill/>
          <a:ln w="9525">
            <a:noFill/>
            <a:miter lim="800000"/>
            <a:headEnd/>
            <a:tailEnd/>
          </a:ln>
          <a:effectLst/>
        </p:spPr>
      </p:pic>
      <p:sp>
        <p:nvSpPr>
          <p:cNvPr id="5" name="TextBox 4"/>
          <p:cNvSpPr txBox="1"/>
          <p:nvPr/>
        </p:nvSpPr>
        <p:spPr>
          <a:xfrm>
            <a:off x="701700" y="1853852"/>
            <a:ext cx="7227275" cy="830997"/>
          </a:xfrm>
          <a:prstGeom prst="rect">
            <a:avLst/>
          </a:prstGeom>
          <a:noFill/>
        </p:spPr>
        <p:txBody>
          <a:bodyPr wrap="square" rtlCol="0">
            <a:spAutoFit/>
          </a:bodyPr>
          <a:lstStyle/>
          <a:p>
            <a:r>
              <a:rPr lang="en-US" sz="2400" dirty="0" smtClean="0">
                <a:solidFill>
                  <a:srgbClr val="0070C0"/>
                </a:solidFill>
              </a:rPr>
              <a:t>This study from </a:t>
            </a:r>
            <a:r>
              <a:rPr lang="en-US" sz="2400" dirty="0" smtClean="0">
                <a:solidFill>
                  <a:srgbClr val="FF0000"/>
                </a:solidFill>
              </a:rPr>
              <a:t>WHO</a:t>
            </a:r>
            <a:r>
              <a:rPr lang="en-US" sz="2400" dirty="0" smtClean="0">
                <a:solidFill>
                  <a:srgbClr val="0070C0"/>
                </a:solidFill>
              </a:rPr>
              <a:t> shows the prevalence of the smoking worldwide.</a:t>
            </a:r>
            <a:endParaRPr lang="en-US" sz="2400" dirty="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normAutofit/>
          </a:bodyPr>
          <a:lstStyle/>
          <a:p>
            <a:pPr lvl="0"/>
            <a:r>
              <a:rPr lang="en-US" dirty="0" smtClean="0">
                <a:solidFill>
                  <a:srgbClr val="00B050"/>
                </a:solidFill>
              </a:rPr>
              <a:t>Epidemiology of smoking in Saudi Arabia</a:t>
            </a:r>
          </a:p>
          <a:p>
            <a:pPr lvl="0"/>
            <a:r>
              <a:rPr lang="en-US" dirty="0">
                <a:solidFill>
                  <a:srgbClr val="FF0000"/>
                </a:solidFill>
              </a:rPr>
              <a:t>Risks of smoking (Morbidity and Mortality) </a:t>
            </a:r>
          </a:p>
          <a:p>
            <a:pPr lvl="0"/>
            <a:r>
              <a:rPr lang="en-US" dirty="0">
                <a:solidFill>
                  <a:srgbClr val="00B050"/>
                </a:solidFill>
              </a:rPr>
              <a:t>Effect of passive smoking </a:t>
            </a:r>
          </a:p>
          <a:p>
            <a:pPr lvl="0"/>
            <a:r>
              <a:rPr lang="en-US" dirty="0">
                <a:solidFill>
                  <a:srgbClr val="00B050"/>
                </a:solidFill>
              </a:rPr>
              <a:t>How are you going to help the smoker to quit </a:t>
            </a:r>
          </a:p>
          <a:p>
            <a:pPr lvl="0"/>
            <a:r>
              <a:rPr lang="en-US" dirty="0">
                <a:solidFill>
                  <a:srgbClr val="00B050"/>
                </a:solidFill>
              </a:rPr>
              <a:t>How to overcome withdrawal symptoms</a:t>
            </a:r>
          </a:p>
          <a:p>
            <a:pPr lvl="0"/>
            <a:r>
              <a:rPr lang="en-US" dirty="0">
                <a:solidFill>
                  <a:srgbClr val="00B050"/>
                </a:solidFill>
              </a:rPr>
              <a:t>Role of PHC physician “smoking cessation </a:t>
            </a:r>
            <a:r>
              <a:rPr lang="en-US" dirty="0" smtClean="0">
                <a:solidFill>
                  <a:srgbClr val="00B050"/>
                </a:solidFill>
              </a:rPr>
              <a:t>clinic’ </a:t>
            </a:r>
          </a:p>
          <a:p>
            <a:pPr lvl="0"/>
            <a:r>
              <a:rPr lang="en-US" dirty="0" smtClean="0">
                <a:solidFill>
                  <a:srgbClr val="00B050"/>
                </a:solidFill>
              </a:rPr>
              <a:t>Update in pharmacological management, smoking cessation medication Nicotine preparations, </a:t>
            </a:r>
            <a:r>
              <a:rPr lang="en-US" dirty="0" err="1" smtClean="0">
                <a:solidFill>
                  <a:srgbClr val="00B050"/>
                </a:solidFill>
              </a:rPr>
              <a:t>Varniciline</a:t>
            </a:r>
            <a:r>
              <a:rPr lang="en-US" dirty="0" smtClean="0">
                <a:solidFill>
                  <a:srgbClr val="00B050"/>
                </a:solidFill>
              </a:rPr>
              <a:t>, Bupropion</a:t>
            </a:r>
          </a:p>
          <a:p>
            <a:endParaRPr lang="en-US" dirty="0"/>
          </a:p>
        </p:txBody>
      </p:sp>
    </p:spTree>
    <p:extLst>
      <p:ext uri="{BB962C8B-B14F-4D97-AF65-F5344CB8AC3E}">
        <p14:creationId xmlns="" xmlns:p14="http://schemas.microsoft.com/office/powerpoint/2010/main" val="263230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Risks of smoking</a:t>
            </a:r>
            <a:endParaRPr lang="en-US" dirty="0"/>
          </a:p>
        </p:txBody>
      </p:sp>
      <p:sp>
        <p:nvSpPr>
          <p:cNvPr id="3" name="Content Placeholder 2"/>
          <p:cNvSpPr>
            <a:spLocks noGrp="1"/>
          </p:cNvSpPr>
          <p:nvPr>
            <p:ph idx="1"/>
          </p:nvPr>
        </p:nvSpPr>
        <p:spPr/>
        <p:txBody>
          <a:bodyPr>
            <a:normAutofit/>
          </a:bodyPr>
          <a:lstStyle/>
          <a:p>
            <a:r>
              <a:rPr lang="en-US" dirty="0" smtClean="0"/>
              <a:t>Tobacco use is the </a:t>
            </a:r>
            <a:r>
              <a:rPr lang="en-US" b="1" dirty="0" smtClean="0">
                <a:solidFill>
                  <a:srgbClr val="C00000"/>
                </a:solidFill>
              </a:rPr>
              <a:t>LEADING PREVENTABLE </a:t>
            </a:r>
            <a:r>
              <a:rPr lang="en-US" dirty="0" smtClean="0"/>
              <a:t>cause of death!</a:t>
            </a:r>
          </a:p>
          <a:p>
            <a:r>
              <a:rPr lang="en-US" b="1" dirty="0" smtClean="0"/>
              <a:t>Smoking causes more deaths each year than all of these combined:</a:t>
            </a:r>
          </a:p>
          <a:p>
            <a:pPr lvl="1"/>
            <a:r>
              <a:rPr lang="en-US" dirty="0" smtClean="0"/>
              <a:t>Human immunodeficiency virus (HIV)</a:t>
            </a:r>
          </a:p>
          <a:p>
            <a:pPr lvl="1"/>
            <a:r>
              <a:rPr lang="en-US" dirty="0" smtClean="0"/>
              <a:t>Illegal drug use</a:t>
            </a:r>
          </a:p>
          <a:p>
            <a:pPr lvl="1"/>
            <a:r>
              <a:rPr lang="en-US" dirty="0" smtClean="0"/>
              <a:t>Alcohol use</a:t>
            </a:r>
          </a:p>
          <a:p>
            <a:pPr lvl="1"/>
            <a:r>
              <a:rPr lang="en-US" dirty="0" smtClean="0"/>
              <a:t>Motor vehicle injuries</a:t>
            </a:r>
          </a:p>
          <a:p>
            <a:pPr lvl="1"/>
            <a:r>
              <a:rPr lang="en-US" dirty="0" smtClean="0"/>
              <a:t>Firearm-related incidents</a:t>
            </a:r>
          </a:p>
          <a:p>
            <a:r>
              <a:rPr lang="en-US" dirty="0" smtClean="0">
                <a:solidFill>
                  <a:srgbClr val="FF0000"/>
                </a:solidFill>
              </a:rPr>
              <a:t>Every 6.5 seconds someone dies from tobacco use!</a:t>
            </a:r>
          </a:p>
        </p:txBody>
      </p:sp>
      <p:sp>
        <p:nvSpPr>
          <p:cNvPr id="4" name="TextBox 8"/>
          <p:cNvSpPr txBox="1">
            <a:spLocks noChangeArrowheads="1"/>
          </p:cNvSpPr>
          <p:nvPr/>
        </p:nvSpPr>
        <p:spPr bwMode="auto">
          <a:xfrm>
            <a:off x="528638" y="6324600"/>
            <a:ext cx="7700962" cy="230188"/>
          </a:xfrm>
          <a:prstGeom prst="rect">
            <a:avLst/>
          </a:prstGeom>
          <a:noFill/>
          <a:ln w="9525">
            <a:noFill/>
            <a:miter lim="800000"/>
            <a:headEnd/>
            <a:tailEnd/>
          </a:ln>
        </p:spPr>
        <p:txBody>
          <a:bodyPr>
            <a:spAutoFit/>
          </a:bodyPr>
          <a:lstStyle/>
          <a:p>
            <a:r>
              <a:rPr lang="en-US" sz="900" dirty="0"/>
              <a:t>[72] World Health Organization (May 2012) </a:t>
            </a:r>
            <a:r>
              <a:rPr lang="en-US" sz="900" i="1" dirty="0"/>
              <a:t>Tobacco: Fact sheet N°339, </a:t>
            </a:r>
            <a:r>
              <a:rPr lang="en-US" sz="900" dirty="0"/>
              <a:t>Available at: </a:t>
            </a:r>
            <a:r>
              <a:rPr lang="en-US" sz="900" i="1" u="sng" dirty="0"/>
              <a:t>2012</a:t>
            </a:r>
            <a:r>
              <a:rPr lang="en-US" sz="900" dirty="0"/>
              <a:t> (Accessed: January 30th 2013).</a:t>
            </a:r>
          </a:p>
        </p:txBody>
      </p:sp>
    </p:spTree>
    <p:extLst>
      <p:ext uri="{BB962C8B-B14F-4D97-AF65-F5344CB8AC3E}">
        <p14:creationId xmlns="" xmlns:p14="http://schemas.microsoft.com/office/powerpoint/2010/main" val="2938515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Death</a:t>
            </a:r>
            <a:endParaRPr lang="en-US" dirty="0"/>
          </a:p>
        </p:txBody>
      </p:sp>
      <p:pic>
        <p:nvPicPr>
          <p:cNvPr id="4" name="Content Placeholder 3"/>
          <p:cNvPicPr>
            <a:picLocks noGrp="1" noChangeAspect="1"/>
          </p:cNvPicPr>
          <p:nvPr>
            <p:ph idx="1"/>
          </p:nvPr>
        </p:nvPicPr>
        <p:blipFill rotWithShape="1">
          <a:blip r:embed="rId2" cstate="print"/>
          <a:srcRect l="-1930" t="6862" r="-379"/>
          <a:stretch/>
        </p:blipFill>
        <p:spPr bwMode="auto">
          <a:xfrm>
            <a:off x="0" y="1447799"/>
            <a:ext cx="8419456" cy="4982152"/>
          </a:xfrm>
          <a:prstGeom prst="rect">
            <a:avLst/>
          </a:prstGeom>
          <a:noFill/>
          <a:ln w="9525">
            <a:noFill/>
            <a:miter lim="800000"/>
            <a:headEnd/>
            <a:tailEnd/>
          </a:ln>
        </p:spPr>
      </p:pic>
      <p:sp>
        <p:nvSpPr>
          <p:cNvPr id="5" name="TextBox 4"/>
          <p:cNvSpPr txBox="1">
            <a:spLocks noChangeArrowheads="1"/>
          </p:cNvSpPr>
          <p:nvPr/>
        </p:nvSpPr>
        <p:spPr bwMode="auto">
          <a:xfrm>
            <a:off x="228600" y="6266828"/>
            <a:ext cx="7110413" cy="523875"/>
          </a:xfrm>
          <a:prstGeom prst="rect">
            <a:avLst/>
          </a:prstGeom>
          <a:noFill/>
          <a:ln w="9525">
            <a:noFill/>
            <a:miter lim="800000"/>
            <a:headEnd/>
            <a:tailEnd/>
          </a:ln>
        </p:spPr>
        <p:txBody>
          <a:bodyPr>
            <a:spAutoFit/>
          </a:bodyPr>
          <a:lstStyle/>
          <a:p>
            <a:r>
              <a:rPr lang="en-US" sz="1400" dirty="0" smtClean="0"/>
              <a:t>[73] </a:t>
            </a:r>
            <a:r>
              <a:rPr lang="en-US" sz="1400" dirty="0" err="1" smtClean="0"/>
              <a:t>Mokdad</a:t>
            </a:r>
            <a:r>
              <a:rPr lang="en-US" sz="1400" dirty="0" smtClean="0"/>
              <a:t> AH, Marks JS (2000) </a:t>
            </a:r>
            <a:r>
              <a:rPr lang="en-US" sz="1400" i="1" dirty="0" smtClean="0"/>
              <a:t>Actual causes of death in the United States, </a:t>
            </a:r>
            <a:r>
              <a:rPr lang="en-US" sz="1400" dirty="0" smtClean="0"/>
              <a:t>Available at: </a:t>
            </a:r>
            <a:r>
              <a:rPr lang="en-US" sz="1400" i="1" u="sng" dirty="0" smtClean="0"/>
              <a:t>2000</a:t>
            </a:r>
            <a:r>
              <a:rPr lang="en-US" sz="1400" dirty="0" smtClean="0"/>
              <a:t> (Accessed: January 30th 2013)</a:t>
            </a:r>
            <a:endParaRPr lang="en-US" sz="1400" dirty="0"/>
          </a:p>
        </p:txBody>
      </p:sp>
    </p:spTree>
    <p:extLst>
      <p:ext uri="{BB962C8B-B14F-4D97-AF65-F5344CB8AC3E}">
        <p14:creationId xmlns="" xmlns:p14="http://schemas.microsoft.com/office/powerpoint/2010/main" val="3891182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عنصر نائب للمحتوى 3" descr="Risks_form_smoking-smoking_can_damage_every_part_of_the_body.png"/>
          <p:cNvPicPr>
            <a:picLocks noChangeAspect="1"/>
          </p:cNvPicPr>
          <p:nvPr/>
        </p:nvPicPr>
        <p:blipFill>
          <a:blip r:embed="rId2" cstate="print"/>
          <a:stretch>
            <a:fillRect/>
          </a:stretch>
        </p:blipFill>
        <p:spPr>
          <a:xfrm>
            <a:off x="0" y="34977"/>
            <a:ext cx="9144000" cy="6823023"/>
          </a:xfrm>
          <a:prstGeom prst="rect">
            <a:avLst/>
          </a:prstGeom>
          <a:ln>
            <a:noFill/>
          </a:ln>
          <a:effectLst>
            <a:glow rad="63500">
              <a:schemeClr val="accent2">
                <a:satMod val="175000"/>
                <a:alpha val="40000"/>
              </a:schemeClr>
            </a:glow>
          </a:effectLst>
        </p:spPr>
      </p:pic>
    </p:spTree>
    <p:extLst>
      <p:ext uri="{BB962C8B-B14F-4D97-AF65-F5344CB8AC3E}">
        <p14:creationId xmlns="" xmlns:p14="http://schemas.microsoft.com/office/powerpoint/2010/main" val="4229026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Risks of smoking</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Ø"/>
            </a:pPr>
            <a:r>
              <a:rPr lang="en-US" b="1" dirty="0" smtClean="0"/>
              <a:t>Smoking can cause </a:t>
            </a:r>
            <a:r>
              <a:rPr lang="en-US" b="1" dirty="0" smtClean="0">
                <a:solidFill>
                  <a:srgbClr val="C00000"/>
                </a:solidFill>
              </a:rPr>
              <a:t>cancer</a:t>
            </a:r>
            <a:r>
              <a:rPr lang="en-US" b="1" dirty="0" smtClean="0"/>
              <a:t> almost anywhere in your body:</a:t>
            </a:r>
          </a:p>
          <a:p>
            <a:r>
              <a:rPr lang="en-US" dirty="0" smtClean="0"/>
              <a:t>Trachea, bronchus, and lung</a:t>
            </a:r>
          </a:p>
          <a:p>
            <a:r>
              <a:rPr lang="en-US" dirty="0" smtClean="0"/>
              <a:t>Bladder</a:t>
            </a:r>
          </a:p>
          <a:p>
            <a:r>
              <a:rPr lang="en-US" dirty="0" smtClean="0"/>
              <a:t>Esophagus</a:t>
            </a:r>
          </a:p>
          <a:p>
            <a:r>
              <a:rPr lang="en-US" dirty="0" smtClean="0"/>
              <a:t>Larynx</a:t>
            </a:r>
          </a:p>
          <a:p>
            <a:r>
              <a:rPr lang="en-US" dirty="0" smtClean="0"/>
              <a:t>Oropharynx (includes parts of the throat, tongue, soft palate, and the tonsils)</a:t>
            </a:r>
          </a:p>
          <a:p>
            <a:endParaRPr lang="en-US" dirty="0" smtClean="0"/>
          </a:p>
          <a:p>
            <a:endParaRPr lang="en-US" dirty="0"/>
          </a:p>
        </p:txBody>
      </p:sp>
    </p:spTree>
    <p:extLst>
      <p:ext uri="{BB962C8B-B14F-4D97-AF65-F5344CB8AC3E}">
        <p14:creationId xmlns="" xmlns:p14="http://schemas.microsoft.com/office/powerpoint/2010/main" val="56716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cancer</a:t>
            </a:r>
            <a:endParaRPr lang="en-US" dirty="0"/>
          </a:p>
        </p:txBody>
      </p:sp>
      <p:pic>
        <p:nvPicPr>
          <p:cNvPr id="4" name="Picture 4"/>
          <p:cNvPicPr>
            <a:picLocks noGrp="1" noChangeAspect="1" noChangeArrowheads="1"/>
          </p:cNvPicPr>
          <p:nvPr>
            <p:ph idx="1"/>
          </p:nvPr>
        </p:nvPicPr>
        <p:blipFill>
          <a:blip r:embed="rId2" cstate="print"/>
          <a:srcRect t="1176" b="1176"/>
          <a:stretch>
            <a:fillRect/>
          </a:stretch>
        </p:blipFill>
        <p:spPr bwMode="auto">
          <a:prstGeom prst="rect">
            <a:avLst/>
          </a:prstGeom>
          <a:noFill/>
          <a:ln w="9525">
            <a:noFill/>
            <a:miter lim="800000"/>
            <a:headEnd/>
            <a:tailEnd/>
          </a:ln>
        </p:spPr>
      </p:pic>
    </p:spTree>
    <p:extLst>
      <p:ext uri="{BB962C8B-B14F-4D97-AF65-F5344CB8AC3E}">
        <p14:creationId xmlns="" xmlns:p14="http://schemas.microsoft.com/office/powerpoint/2010/main" val="2054529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Risks of smoking</a:t>
            </a:r>
            <a:endParaRPr lang="en-US" dirty="0"/>
          </a:p>
        </p:txBody>
      </p:sp>
      <p:sp>
        <p:nvSpPr>
          <p:cNvPr id="3" name="Content Placeholder 2"/>
          <p:cNvSpPr>
            <a:spLocks noGrp="1"/>
          </p:cNvSpPr>
          <p:nvPr>
            <p:ph idx="1"/>
          </p:nvPr>
        </p:nvSpPr>
        <p:spPr/>
        <p:txBody>
          <a:bodyPr>
            <a:normAutofit/>
          </a:bodyPr>
          <a:lstStyle/>
          <a:p>
            <a:pPr fontAlgn="auto">
              <a:spcAft>
                <a:spcPts val="0"/>
              </a:spcAft>
              <a:buNone/>
              <a:defRPr/>
            </a:pPr>
            <a:endParaRPr lang="en-US" dirty="0" smtClean="0">
              <a:hlinkClick r:id="rId3"/>
            </a:endParaRPr>
          </a:p>
          <a:p>
            <a:pPr fontAlgn="auto">
              <a:spcAft>
                <a:spcPts val="0"/>
              </a:spcAft>
              <a:defRPr/>
            </a:pPr>
            <a:r>
              <a:rPr lang="en-US" b="1" u="sng" dirty="0" smtClean="0">
                <a:solidFill>
                  <a:srgbClr val="C00000"/>
                </a:solidFill>
              </a:rPr>
              <a:t>Cardiovascular diseases</a:t>
            </a:r>
            <a:r>
              <a:rPr lang="en-US" dirty="0"/>
              <a:t> is the main cause of death due to smoking.</a:t>
            </a:r>
          </a:p>
          <a:p>
            <a:pPr>
              <a:buFont typeface="Arial" pitchFamily="34" charset="0"/>
              <a:buChar char="•"/>
            </a:pPr>
            <a:endParaRPr lang="en-US" dirty="0" smtClean="0"/>
          </a:p>
          <a:p>
            <a:pPr>
              <a:buFont typeface="Arial" pitchFamily="34" charset="0"/>
              <a:buChar char="•"/>
            </a:pPr>
            <a:endParaRPr lang="en-US" dirty="0" smtClean="0"/>
          </a:p>
          <a:p>
            <a:r>
              <a:rPr lang="en-GB" dirty="0" smtClean="0"/>
              <a:t>Cigarette smokers are</a:t>
            </a:r>
            <a:r>
              <a:rPr lang="en-GB" dirty="0" smtClean="0">
                <a:solidFill>
                  <a:srgbClr val="FF0000"/>
                </a:solidFill>
              </a:rPr>
              <a:t> two to four times </a:t>
            </a:r>
            <a:r>
              <a:rPr lang="en-GB" dirty="0" smtClean="0"/>
              <a:t>more likely to develop coronary heart disease (CHD), than non-smokers.</a:t>
            </a:r>
          </a:p>
          <a:p>
            <a:pPr>
              <a:buFont typeface="Arial" pitchFamily="34" charset="0"/>
              <a:buChar char="•"/>
            </a:pPr>
            <a:endParaRPr lang="en-US" dirty="0" smtClean="0"/>
          </a:p>
          <a:p>
            <a:endParaRPr lang="en-US" dirty="0"/>
          </a:p>
        </p:txBody>
      </p:sp>
      <p:sp>
        <p:nvSpPr>
          <p:cNvPr id="4" name="TextBox 3"/>
          <p:cNvSpPr txBox="1"/>
          <p:nvPr/>
        </p:nvSpPr>
        <p:spPr>
          <a:xfrm>
            <a:off x="457200" y="5726053"/>
            <a:ext cx="8467350" cy="800219"/>
          </a:xfrm>
          <a:prstGeom prst="rect">
            <a:avLst/>
          </a:prstGeom>
          <a:noFill/>
        </p:spPr>
        <p:txBody>
          <a:bodyPr wrap="square" rtlCol="0">
            <a:spAutoFit/>
          </a:bodyPr>
          <a:lstStyle/>
          <a:p>
            <a:pPr marL="0" lvl="8"/>
            <a:r>
              <a:rPr lang="en-GB" sz="1400" dirty="0" smtClean="0"/>
              <a:t>http://www.uptodate.com/contents/cardiovascular-risk-of-smoking-and-benefits-of-smoking-cessation?source=search_result&amp;search=smoking&amp;selectedTitle=2~150</a:t>
            </a:r>
          </a:p>
          <a:p>
            <a:endParaRPr lang="en-US" dirty="0"/>
          </a:p>
        </p:txBody>
      </p:sp>
    </p:spTree>
    <p:extLst>
      <p:ext uri="{BB962C8B-B14F-4D97-AF65-F5344CB8AC3E}">
        <p14:creationId xmlns="" xmlns:p14="http://schemas.microsoft.com/office/powerpoint/2010/main" val="1446641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ox(i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box(in)">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810" y="300489"/>
            <a:ext cx="8229600" cy="1143000"/>
          </a:xfrm>
        </p:spPr>
        <p:txBody>
          <a:bodyPr/>
          <a:lstStyle/>
          <a:p>
            <a:r>
              <a:rPr lang="en-US" dirty="0" smtClean="0"/>
              <a:t>Risks of smoking</a:t>
            </a:r>
            <a:endParaRPr lang="en-US" dirty="0"/>
          </a:p>
        </p:txBody>
      </p:sp>
      <p:sp>
        <p:nvSpPr>
          <p:cNvPr id="3" name="Content Placeholder 2"/>
          <p:cNvSpPr>
            <a:spLocks noGrp="1"/>
          </p:cNvSpPr>
          <p:nvPr>
            <p:ph idx="1"/>
          </p:nvPr>
        </p:nvSpPr>
        <p:spPr>
          <a:xfrm>
            <a:off x="457200" y="1819932"/>
            <a:ext cx="8229600" cy="4525963"/>
          </a:xfrm>
        </p:spPr>
        <p:txBody>
          <a:bodyPr>
            <a:normAutofit/>
          </a:bodyPr>
          <a:lstStyle/>
          <a:p>
            <a:pPr>
              <a:buNone/>
            </a:pPr>
            <a:r>
              <a:rPr lang="en-GB" b="1" dirty="0" smtClean="0"/>
              <a:t> </a:t>
            </a:r>
            <a:endParaRPr lang="en-GB" dirty="0" smtClean="0"/>
          </a:p>
          <a:p>
            <a:r>
              <a:rPr lang="en-GB" dirty="0" smtClean="0"/>
              <a:t>It is currently the </a:t>
            </a:r>
            <a:r>
              <a:rPr lang="en-GB" dirty="0" smtClean="0">
                <a:solidFill>
                  <a:srgbClr val="FF0000"/>
                </a:solidFill>
              </a:rPr>
              <a:t>second most common </a:t>
            </a:r>
            <a:r>
              <a:rPr lang="en-GB" dirty="0" smtClean="0"/>
              <a:t>cause of death world-wide after heart disease. </a:t>
            </a:r>
          </a:p>
          <a:p>
            <a:r>
              <a:rPr lang="en-GB" dirty="0" smtClean="0">
                <a:solidFill>
                  <a:srgbClr val="00B050"/>
                </a:solidFill>
              </a:rPr>
              <a:t>Smokers are </a:t>
            </a:r>
            <a:r>
              <a:rPr lang="en-GB" dirty="0" smtClean="0">
                <a:solidFill>
                  <a:srgbClr val="FF0000"/>
                </a:solidFill>
              </a:rPr>
              <a:t>more likely </a:t>
            </a:r>
            <a:r>
              <a:rPr lang="en-GB" dirty="0" smtClean="0">
                <a:solidFill>
                  <a:srgbClr val="00B050"/>
                </a:solidFill>
              </a:rPr>
              <a:t>to have a stroke than non-smokers.</a:t>
            </a:r>
          </a:p>
          <a:p>
            <a:r>
              <a:rPr lang="en-GB" dirty="0" smtClean="0">
                <a:solidFill>
                  <a:srgbClr val="0070C0"/>
                </a:solidFill>
              </a:rPr>
              <a:t>Heavy smokers (consuming 20 or more cigarettes a day) have</a:t>
            </a:r>
            <a:r>
              <a:rPr lang="en-GB" dirty="0" smtClean="0"/>
              <a:t> </a:t>
            </a:r>
            <a:r>
              <a:rPr lang="en-GB" dirty="0" smtClean="0">
                <a:solidFill>
                  <a:srgbClr val="FF0000"/>
                </a:solidFill>
              </a:rPr>
              <a:t>2-4 times greater risk </a:t>
            </a:r>
            <a:r>
              <a:rPr lang="en-GB" dirty="0" smtClean="0">
                <a:solidFill>
                  <a:srgbClr val="0070C0"/>
                </a:solidFill>
              </a:rPr>
              <a:t>of stroke than non-smokers.</a:t>
            </a:r>
          </a:p>
          <a:p>
            <a:endParaRPr lang="en-US" dirty="0"/>
          </a:p>
        </p:txBody>
      </p:sp>
      <p:pic>
        <p:nvPicPr>
          <p:cNvPr id="4" name="Content Placeholder 4" descr="artery[1]"/>
          <p:cNvPicPr>
            <a:picLocks noChangeAspect="1" noChangeArrowheads="1"/>
          </p:cNvPicPr>
          <p:nvPr/>
        </p:nvPicPr>
        <p:blipFill>
          <a:blip r:embed="rId3" cstate="print"/>
          <a:srcRect/>
          <a:stretch>
            <a:fillRect/>
          </a:stretch>
        </p:blipFill>
        <p:spPr>
          <a:xfrm>
            <a:off x="6535019" y="300489"/>
            <a:ext cx="2151781" cy="1240212"/>
          </a:xfrm>
          <a:prstGeom prst="rect">
            <a:avLst/>
          </a:prstGeom>
          <a:noFill/>
        </p:spPr>
      </p:pic>
      <p:sp>
        <p:nvSpPr>
          <p:cNvPr id="5" name="TextBox 4"/>
          <p:cNvSpPr txBox="1"/>
          <p:nvPr/>
        </p:nvSpPr>
        <p:spPr>
          <a:xfrm>
            <a:off x="457200" y="5726053"/>
            <a:ext cx="8467350" cy="800219"/>
          </a:xfrm>
          <a:prstGeom prst="rect">
            <a:avLst/>
          </a:prstGeom>
          <a:noFill/>
        </p:spPr>
        <p:txBody>
          <a:bodyPr wrap="square" rtlCol="0">
            <a:spAutoFit/>
          </a:bodyPr>
          <a:lstStyle/>
          <a:p>
            <a:pPr marL="0" lvl="8"/>
            <a:r>
              <a:rPr lang="en-GB" sz="1400" dirty="0" smtClean="0"/>
              <a:t>http://www.uptodate.com/contents/cardiovascular-risk-of-smoking-and-benefits-of-smoking-cessation?source=search_result&amp;search=smoking&amp;selectedTitle=2~150</a:t>
            </a:r>
          </a:p>
          <a:p>
            <a:endParaRPr lang="en-US" dirty="0"/>
          </a:p>
        </p:txBody>
      </p:sp>
    </p:spTree>
    <p:extLst>
      <p:ext uri="{BB962C8B-B14F-4D97-AF65-F5344CB8AC3E}">
        <p14:creationId xmlns="" xmlns:p14="http://schemas.microsoft.com/office/powerpoint/2010/main" val="686208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normAutofit/>
          </a:bodyPr>
          <a:lstStyle/>
          <a:p>
            <a:pPr lvl="0"/>
            <a:r>
              <a:rPr lang="en-US" dirty="0" smtClean="0">
                <a:solidFill>
                  <a:srgbClr val="00B050"/>
                </a:solidFill>
              </a:rPr>
              <a:t>Epidemiology of smoking in Saudi Arabia</a:t>
            </a:r>
          </a:p>
          <a:p>
            <a:pPr lvl="0"/>
            <a:r>
              <a:rPr lang="en-US" dirty="0">
                <a:solidFill>
                  <a:srgbClr val="00B050"/>
                </a:solidFill>
              </a:rPr>
              <a:t>Risks of smoking (Morbidity and Mortality) </a:t>
            </a:r>
          </a:p>
          <a:p>
            <a:pPr lvl="0"/>
            <a:r>
              <a:rPr lang="en-US" dirty="0">
                <a:solidFill>
                  <a:srgbClr val="00B050"/>
                </a:solidFill>
              </a:rPr>
              <a:t>Effect of passive smoking </a:t>
            </a:r>
          </a:p>
          <a:p>
            <a:pPr lvl="0"/>
            <a:r>
              <a:rPr lang="en-US" dirty="0">
                <a:solidFill>
                  <a:srgbClr val="00B050"/>
                </a:solidFill>
              </a:rPr>
              <a:t>How are you going to help the smoker to quit </a:t>
            </a:r>
          </a:p>
          <a:p>
            <a:pPr lvl="0"/>
            <a:r>
              <a:rPr lang="en-US" dirty="0">
                <a:solidFill>
                  <a:srgbClr val="00B050"/>
                </a:solidFill>
              </a:rPr>
              <a:t>How to overcome withdrawal symptoms</a:t>
            </a:r>
          </a:p>
          <a:p>
            <a:pPr lvl="0"/>
            <a:r>
              <a:rPr lang="en-US" dirty="0">
                <a:solidFill>
                  <a:srgbClr val="00B050"/>
                </a:solidFill>
              </a:rPr>
              <a:t>Role of PHC physician “smoking cessation </a:t>
            </a:r>
            <a:r>
              <a:rPr lang="en-US" dirty="0" smtClean="0">
                <a:solidFill>
                  <a:srgbClr val="00B050"/>
                </a:solidFill>
              </a:rPr>
              <a:t>clinic’ </a:t>
            </a:r>
          </a:p>
          <a:p>
            <a:pPr lvl="0"/>
            <a:r>
              <a:rPr lang="en-US" dirty="0" smtClean="0">
                <a:solidFill>
                  <a:srgbClr val="00B050"/>
                </a:solidFill>
              </a:rPr>
              <a:t>Update in pharmacological management, smoking cessation medication Nicotine preparations, </a:t>
            </a:r>
            <a:r>
              <a:rPr lang="en-US" dirty="0" err="1" smtClean="0">
                <a:solidFill>
                  <a:srgbClr val="00B050"/>
                </a:solidFill>
              </a:rPr>
              <a:t>Varniciline</a:t>
            </a:r>
            <a:r>
              <a:rPr lang="en-US" dirty="0" smtClean="0">
                <a:solidFill>
                  <a:srgbClr val="00B050"/>
                </a:solidFill>
              </a:rPr>
              <a:t>, Bupropion</a:t>
            </a:r>
          </a:p>
          <a:p>
            <a:endParaRPr lang="en-US" dirty="0">
              <a:solidFill>
                <a:srgbClr val="00B050"/>
              </a:solidFill>
            </a:endParaRPr>
          </a:p>
        </p:txBody>
      </p:sp>
    </p:spTree>
    <p:extLst>
      <p:ext uri="{BB962C8B-B14F-4D97-AF65-F5344CB8AC3E}">
        <p14:creationId xmlns="" xmlns:p14="http://schemas.microsoft.com/office/powerpoint/2010/main" val="263230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Risks of smoking</a:t>
            </a:r>
            <a:endParaRPr lang="en-US" dirty="0"/>
          </a:p>
        </p:txBody>
      </p:sp>
      <p:sp>
        <p:nvSpPr>
          <p:cNvPr id="3" name="Content Placeholder 2"/>
          <p:cNvSpPr>
            <a:spLocks noGrp="1"/>
          </p:cNvSpPr>
          <p:nvPr>
            <p:ph idx="1"/>
          </p:nvPr>
        </p:nvSpPr>
        <p:spPr/>
        <p:txBody>
          <a:bodyPr>
            <a:normAutofit/>
          </a:bodyPr>
          <a:lstStyle/>
          <a:p>
            <a:pPr algn="ctr"/>
            <a:r>
              <a:rPr lang="en-US" dirty="0" smtClean="0"/>
              <a:t>About </a:t>
            </a:r>
            <a:r>
              <a:rPr lang="en-US" dirty="0" smtClean="0">
                <a:solidFill>
                  <a:srgbClr val="FF0000"/>
                </a:solidFill>
              </a:rPr>
              <a:t>80%</a:t>
            </a:r>
            <a:r>
              <a:rPr lang="en-US" dirty="0" smtClean="0"/>
              <a:t> of all deaths from chronic obstructive pulmonary disease (COPD) are caused by smoking.</a:t>
            </a:r>
          </a:p>
          <a:p>
            <a:pPr algn="ctr"/>
            <a:endParaRPr lang="en-US" dirty="0" smtClean="0"/>
          </a:p>
          <a:p>
            <a:pPr algn="ctr"/>
            <a:endParaRPr lang="en-US" dirty="0" smtClean="0"/>
          </a:p>
          <a:p>
            <a:pPr algn="ctr"/>
            <a:r>
              <a:rPr lang="en-US" dirty="0" smtClean="0">
                <a:solidFill>
                  <a:srgbClr val="00B050"/>
                </a:solidFill>
              </a:rPr>
              <a:t>impaired lung growth during childhood and adolescence.</a:t>
            </a:r>
          </a:p>
          <a:p>
            <a:pPr algn="ctr"/>
            <a:endParaRPr lang="en-US" dirty="0" smtClean="0"/>
          </a:p>
          <a:p>
            <a:pPr algn="ctr"/>
            <a:r>
              <a:rPr lang="en-US" dirty="0" smtClean="0">
                <a:solidFill>
                  <a:srgbClr val="0070C0"/>
                </a:solidFill>
              </a:rPr>
              <a:t>increased susceptibility to </a:t>
            </a:r>
            <a:r>
              <a:rPr lang="en-US" dirty="0" smtClean="0">
                <a:solidFill>
                  <a:srgbClr val="FF0000"/>
                </a:solidFill>
              </a:rPr>
              <a:t>pneumonia</a:t>
            </a:r>
          </a:p>
          <a:p>
            <a:pPr algn="ctr"/>
            <a:endParaRPr lang="en-US" sz="3600" dirty="0"/>
          </a:p>
        </p:txBody>
      </p:sp>
      <p:sp>
        <p:nvSpPr>
          <p:cNvPr id="4" name="TextBox 3"/>
          <p:cNvSpPr txBox="1"/>
          <p:nvPr/>
        </p:nvSpPr>
        <p:spPr>
          <a:xfrm>
            <a:off x="651353" y="5511452"/>
            <a:ext cx="7803715" cy="523220"/>
          </a:xfrm>
          <a:prstGeom prst="rect">
            <a:avLst/>
          </a:prstGeom>
          <a:noFill/>
        </p:spPr>
        <p:txBody>
          <a:bodyPr wrap="square" rtlCol="0">
            <a:spAutoFit/>
          </a:bodyPr>
          <a:lstStyle/>
          <a:p>
            <a:r>
              <a:rPr lang="en-US" sz="1400" dirty="0" smtClean="0"/>
              <a:t>http://www.cdc.gov/tobacco/data_statistics/fact_sheets/health_effects/effects_cig_smoking/#estimates</a:t>
            </a:r>
          </a:p>
        </p:txBody>
      </p:sp>
    </p:spTree>
    <p:extLst>
      <p:ext uri="{BB962C8B-B14F-4D97-AF65-F5344CB8AC3E}">
        <p14:creationId xmlns="" xmlns:p14="http://schemas.microsoft.com/office/powerpoint/2010/main" val="400725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Risks of smoking</a:t>
            </a:r>
            <a:endParaRPr lang="en-US" dirty="0"/>
          </a:p>
        </p:txBody>
      </p:sp>
      <p:sp>
        <p:nvSpPr>
          <p:cNvPr id="3" name="Content Placeholder 2"/>
          <p:cNvSpPr>
            <a:spLocks noGrp="1"/>
          </p:cNvSpPr>
          <p:nvPr>
            <p:ph idx="1"/>
          </p:nvPr>
        </p:nvSpPr>
        <p:spPr/>
        <p:txBody>
          <a:bodyPr/>
          <a:lstStyle/>
          <a:p>
            <a:pPr>
              <a:spcBef>
                <a:spcPct val="50000"/>
              </a:spcBef>
              <a:buFontTx/>
              <a:buChar char="•"/>
            </a:pPr>
            <a:r>
              <a:rPr lang="en-US" dirty="0" smtClean="0">
                <a:solidFill>
                  <a:srgbClr val="0070C0"/>
                </a:solidFill>
              </a:rPr>
              <a:t>Stained teeth.</a:t>
            </a:r>
          </a:p>
          <a:p>
            <a:pPr>
              <a:spcBef>
                <a:spcPct val="50000"/>
              </a:spcBef>
              <a:buFontTx/>
              <a:buChar char="•"/>
            </a:pPr>
            <a:r>
              <a:rPr lang="en-US" dirty="0" smtClean="0">
                <a:solidFill>
                  <a:srgbClr val="00B050"/>
                </a:solidFill>
              </a:rPr>
              <a:t>Gum inflammation.</a:t>
            </a:r>
          </a:p>
          <a:p>
            <a:pPr>
              <a:spcBef>
                <a:spcPct val="50000"/>
              </a:spcBef>
              <a:buFontTx/>
              <a:buChar char="•"/>
            </a:pPr>
            <a:r>
              <a:rPr lang="en-US" dirty="0" smtClean="0">
                <a:solidFill>
                  <a:srgbClr val="FF0000"/>
                </a:solidFill>
              </a:rPr>
              <a:t>Black hairy tongue.</a:t>
            </a:r>
          </a:p>
          <a:p>
            <a:pPr>
              <a:spcBef>
                <a:spcPct val="50000"/>
              </a:spcBef>
              <a:buFontTx/>
              <a:buChar char="•"/>
            </a:pPr>
            <a:r>
              <a:rPr lang="en-US" dirty="0" smtClean="0">
                <a:solidFill>
                  <a:srgbClr val="FFC000"/>
                </a:solidFill>
              </a:rPr>
              <a:t>Oral cancer.</a:t>
            </a:r>
          </a:p>
          <a:p>
            <a:pPr>
              <a:spcBef>
                <a:spcPct val="50000"/>
              </a:spcBef>
              <a:buFontTx/>
              <a:buChar char="•"/>
            </a:pPr>
            <a:r>
              <a:rPr lang="en-US" dirty="0" smtClean="0">
                <a:solidFill>
                  <a:srgbClr val="C00000"/>
                </a:solidFill>
              </a:rPr>
              <a:t>Delayed healing of the gums.</a:t>
            </a:r>
          </a:p>
          <a:p>
            <a:endParaRPr lang="en-US" dirty="0"/>
          </a:p>
        </p:txBody>
      </p:sp>
      <p:pic>
        <p:nvPicPr>
          <p:cNvPr id="4" name="Picture 3" descr="anti-smoking-mouth-small-20114.jpg"/>
          <p:cNvPicPr>
            <a:picLocks noChangeAspect="1"/>
          </p:cNvPicPr>
          <p:nvPr/>
        </p:nvPicPr>
        <p:blipFill>
          <a:blip r:embed="rId3" cstate="print"/>
          <a:stretch>
            <a:fillRect/>
          </a:stretch>
        </p:blipFill>
        <p:spPr>
          <a:xfrm>
            <a:off x="1570646" y="4718728"/>
            <a:ext cx="6325772" cy="178210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 xmlns:p14="http://schemas.microsoft.com/office/powerpoint/2010/main" val="1308073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Risks of smoking</a:t>
            </a:r>
            <a:endParaRPr lang="en-US" dirty="0"/>
          </a:p>
        </p:txBody>
      </p:sp>
      <p:sp>
        <p:nvSpPr>
          <p:cNvPr id="3" name="Content Placeholder 2"/>
          <p:cNvSpPr>
            <a:spLocks noGrp="1"/>
          </p:cNvSpPr>
          <p:nvPr>
            <p:ph idx="1"/>
          </p:nvPr>
        </p:nvSpPr>
        <p:spPr/>
        <p:txBody>
          <a:bodyPr>
            <a:normAutofit/>
          </a:bodyPr>
          <a:lstStyle/>
          <a:p>
            <a:pPr algn="ctr"/>
            <a:r>
              <a:rPr lang="en-US" sz="3600" dirty="0" smtClean="0"/>
              <a:t>Smokers are </a:t>
            </a:r>
            <a:r>
              <a:rPr lang="en-US" sz="3600" dirty="0" smtClean="0">
                <a:solidFill>
                  <a:schemeClr val="accent2"/>
                </a:solidFill>
              </a:rPr>
              <a:t>60% more </a:t>
            </a:r>
            <a:r>
              <a:rPr lang="en-US" sz="3600" dirty="0" smtClean="0"/>
              <a:t>likely to be </a:t>
            </a:r>
            <a:r>
              <a:rPr lang="en-US" sz="3600" b="1" u="sng" dirty="0" smtClean="0">
                <a:solidFill>
                  <a:schemeClr val="accent4"/>
                </a:solidFill>
              </a:rPr>
              <a:t>infertile</a:t>
            </a:r>
            <a:r>
              <a:rPr lang="en-US" sz="3600" dirty="0" smtClean="0"/>
              <a:t> than non smokers .</a:t>
            </a:r>
          </a:p>
          <a:p>
            <a:pPr algn="ctr"/>
            <a:endParaRPr lang="en-US" sz="3600" dirty="0" smtClean="0"/>
          </a:p>
          <a:p>
            <a:pPr algn="ctr"/>
            <a:endParaRPr lang="en-US" sz="3600" dirty="0" smtClean="0"/>
          </a:p>
          <a:p>
            <a:pPr algn="ctr"/>
            <a:endParaRPr lang="en-US" sz="3600" dirty="0" smtClean="0"/>
          </a:p>
          <a:p>
            <a:pPr algn="ctr">
              <a:buNone/>
            </a:pPr>
            <a:endParaRPr lang="en-US" sz="1600" dirty="0" smtClean="0">
              <a:solidFill>
                <a:schemeClr val="tx1"/>
              </a:solidFill>
            </a:endParaRPr>
          </a:p>
          <a:p>
            <a:pPr algn="ctr">
              <a:buNone/>
            </a:pPr>
            <a:endParaRPr lang="en-US" sz="1600" dirty="0" smtClean="0">
              <a:solidFill>
                <a:schemeClr val="tx1"/>
              </a:solidFill>
            </a:endParaRPr>
          </a:p>
          <a:p>
            <a:pPr>
              <a:buNone/>
            </a:pPr>
            <a:r>
              <a:rPr lang="en-US" sz="1600" dirty="0" smtClean="0">
                <a:solidFill>
                  <a:schemeClr val="tx1"/>
                </a:solidFill>
              </a:rPr>
              <a:t>http://www.uptodate.com/contents/cigarette-smoking-and-pregnancy?source=search_result&amp;search=smoking&amp;selectedTitle=6~150</a:t>
            </a:r>
          </a:p>
          <a:p>
            <a:pPr>
              <a:buNone/>
            </a:pPr>
            <a:endParaRPr lang="en-US" dirty="0"/>
          </a:p>
        </p:txBody>
      </p:sp>
    </p:spTree>
    <p:extLst>
      <p:ext uri="{BB962C8B-B14F-4D97-AF65-F5344CB8AC3E}">
        <p14:creationId xmlns="" xmlns:p14="http://schemas.microsoft.com/office/powerpoint/2010/main" val="402741869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Risks of smoking</a:t>
            </a:r>
            <a:endParaRPr lang="en-US" dirty="0"/>
          </a:p>
        </p:txBody>
      </p:sp>
      <p:sp>
        <p:nvSpPr>
          <p:cNvPr id="3" name="Content Placeholder 2"/>
          <p:cNvSpPr>
            <a:spLocks noGrp="1"/>
          </p:cNvSpPr>
          <p:nvPr>
            <p:ph idx="1"/>
          </p:nvPr>
        </p:nvSpPr>
        <p:spPr/>
        <p:txBody>
          <a:bodyPr>
            <a:normAutofit fontScale="92500" lnSpcReduction="10000"/>
          </a:bodyPr>
          <a:lstStyle/>
          <a:p>
            <a:r>
              <a:rPr lang="en-US" sz="2400" b="1" u="sng" dirty="0" smtClean="0">
                <a:solidFill>
                  <a:schemeClr val="accent4"/>
                </a:solidFill>
              </a:rPr>
              <a:t>Smoking increases risks for:</a:t>
            </a:r>
            <a:endParaRPr lang="en-US" sz="2400" dirty="0" smtClean="0"/>
          </a:p>
          <a:p>
            <a:pPr lvl="1">
              <a:buFont typeface="Arial" panose="020B0604020202020204" pitchFamily="34" charset="0"/>
              <a:buChar char="•"/>
            </a:pPr>
            <a:r>
              <a:rPr lang="en-US" sz="2400" dirty="0" smtClean="0">
                <a:solidFill>
                  <a:srgbClr val="C00000"/>
                </a:solidFill>
              </a:rPr>
              <a:t>Placenta </a:t>
            </a:r>
            <a:r>
              <a:rPr lang="en-US" sz="2400" dirty="0" err="1" smtClean="0">
                <a:solidFill>
                  <a:srgbClr val="C00000"/>
                </a:solidFill>
              </a:rPr>
              <a:t>previa</a:t>
            </a:r>
            <a:r>
              <a:rPr lang="en-US" sz="2400" dirty="0" smtClean="0">
                <a:solidFill>
                  <a:srgbClr val="C00000"/>
                </a:solidFill>
              </a:rPr>
              <a:t> </a:t>
            </a:r>
          </a:p>
          <a:p>
            <a:pPr lvl="1">
              <a:buFont typeface="Arial" panose="020B0604020202020204" pitchFamily="34" charset="0"/>
              <a:buChar char="•"/>
            </a:pPr>
            <a:r>
              <a:rPr lang="en-US" sz="2400" dirty="0" err="1" smtClean="0">
                <a:solidFill>
                  <a:srgbClr val="C00000"/>
                </a:solidFill>
              </a:rPr>
              <a:t>Abrupto</a:t>
            </a:r>
            <a:r>
              <a:rPr lang="en-US" sz="2400" dirty="0" smtClean="0">
                <a:solidFill>
                  <a:srgbClr val="C00000"/>
                </a:solidFill>
              </a:rPr>
              <a:t> Placenta</a:t>
            </a:r>
          </a:p>
          <a:p>
            <a:pPr lvl="1">
              <a:buFont typeface="Arial" panose="020B0604020202020204" pitchFamily="34" charset="0"/>
              <a:buChar char="•"/>
            </a:pPr>
            <a:r>
              <a:rPr lang="en-US" sz="2400" dirty="0" smtClean="0">
                <a:solidFill>
                  <a:srgbClr val="C00000"/>
                </a:solidFill>
              </a:rPr>
              <a:t>Preterm delivery</a:t>
            </a:r>
          </a:p>
          <a:p>
            <a:pPr lvl="1">
              <a:buFont typeface="Arial" panose="020B0604020202020204" pitchFamily="34" charset="0"/>
              <a:buChar char="•"/>
            </a:pPr>
            <a:r>
              <a:rPr lang="en-US" sz="2400" dirty="0" smtClean="0">
                <a:solidFill>
                  <a:srgbClr val="C00000"/>
                </a:solidFill>
              </a:rPr>
              <a:t>Stillbirth</a:t>
            </a:r>
          </a:p>
          <a:p>
            <a:pPr lvl="1">
              <a:buFont typeface="Arial" panose="020B0604020202020204" pitchFamily="34" charset="0"/>
              <a:buChar char="•"/>
            </a:pPr>
            <a:r>
              <a:rPr lang="en-US" sz="2400" dirty="0" smtClean="0">
                <a:solidFill>
                  <a:srgbClr val="C00000"/>
                </a:solidFill>
              </a:rPr>
              <a:t>Low birth weight</a:t>
            </a:r>
          </a:p>
          <a:p>
            <a:pPr lvl="1">
              <a:buFont typeface="Arial" panose="020B0604020202020204" pitchFamily="34" charset="0"/>
              <a:buChar char="•"/>
            </a:pPr>
            <a:r>
              <a:rPr lang="en-US" sz="2400" dirty="0" smtClean="0">
                <a:solidFill>
                  <a:srgbClr val="C00000"/>
                </a:solidFill>
              </a:rPr>
              <a:t>Sudden infant death syndrome</a:t>
            </a:r>
          </a:p>
          <a:p>
            <a:pPr lvl="1">
              <a:buFont typeface="Arial" panose="020B0604020202020204" pitchFamily="34" charset="0"/>
              <a:buChar char="•"/>
            </a:pPr>
            <a:r>
              <a:rPr lang="en-US" sz="2400" dirty="0" smtClean="0">
                <a:solidFill>
                  <a:srgbClr val="C00000"/>
                </a:solidFill>
              </a:rPr>
              <a:t>Ectopic pregnancy</a:t>
            </a:r>
          </a:p>
          <a:p>
            <a:pPr lvl="1">
              <a:buFont typeface="Arial" panose="020B0604020202020204" pitchFamily="34" charset="0"/>
              <a:buChar char="•"/>
            </a:pPr>
            <a:r>
              <a:rPr lang="en-US" sz="2400" dirty="0" smtClean="0">
                <a:solidFill>
                  <a:srgbClr val="C00000"/>
                </a:solidFill>
              </a:rPr>
              <a:t>Facial clefts in infants.</a:t>
            </a:r>
          </a:p>
          <a:p>
            <a:pPr>
              <a:buNone/>
            </a:pPr>
            <a:endParaRPr lang="en-US" sz="1500" dirty="0" smtClean="0">
              <a:solidFill>
                <a:schemeClr val="tx1"/>
              </a:solidFill>
            </a:endParaRPr>
          </a:p>
          <a:p>
            <a:pPr>
              <a:buNone/>
            </a:pPr>
            <a:endParaRPr lang="en-US" sz="1500" dirty="0" smtClean="0">
              <a:solidFill>
                <a:schemeClr val="tx1"/>
              </a:solidFill>
            </a:endParaRPr>
          </a:p>
          <a:p>
            <a:pPr>
              <a:buNone/>
            </a:pPr>
            <a:r>
              <a:rPr lang="en-US" sz="1500" dirty="0" smtClean="0">
                <a:solidFill>
                  <a:schemeClr val="tx1"/>
                </a:solidFill>
              </a:rPr>
              <a:t>http://www.uptodate.com/contents/cigarette-smoking-and-pregnancy?source=search_result&amp;search=smoking&amp;selectedTitle=6~150</a:t>
            </a:r>
            <a:endParaRPr lang="en-US" sz="1500" dirty="0">
              <a:solidFill>
                <a:schemeClr val="tx1"/>
              </a:solidFill>
            </a:endParaRPr>
          </a:p>
        </p:txBody>
      </p:sp>
    </p:spTree>
    <p:extLst>
      <p:ext uri="{BB962C8B-B14F-4D97-AF65-F5344CB8AC3E}">
        <p14:creationId xmlns="" xmlns:p14="http://schemas.microsoft.com/office/powerpoint/2010/main" val="74577601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normAutofit/>
          </a:bodyPr>
          <a:lstStyle/>
          <a:p>
            <a:pPr lvl="0"/>
            <a:r>
              <a:rPr lang="en-US" dirty="0" smtClean="0">
                <a:solidFill>
                  <a:srgbClr val="00B050"/>
                </a:solidFill>
              </a:rPr>
              <a:t>Epidemiology of smoking in Saudi Arabia</a:t>
            </a:r>
          </a:p>
          <a:p>
            <a:pPr lvl="0"/>
            <a:r>
              <a:rPr lang="en-US" dirty="0">
                <a:solidFill>
                  <a:srgbClr val="00B050"/>
                </a:solidFill>
              </a:rPr>
              <a:t>Risks of smoking (Morbidity and Mortality) </a:t>
            </a:r>
          </a:p>
          <a:p>
            <a:pPr lvl="0"/>
            <a:r>
              <a:rPr lang="en-US" dirty="0">
                <a:solidFill>
                  <a:srgbClr val="FF0000"/>
                </a:solidFill>
              </a:rPr>
              <a:t>Effect of passive smoking </a:t>
            </a:r>
          </a:p>
          <a:p>
            <a:pPr lvl="0"/>
            <a:r>
              <a:rPr lang="en-US" dirty="0">
                <a:solidFill>
                  <a:srgbClr val="00B050"/>
                </a:solidFill>
              </a:rPr>
              <a:t>How are you going to help the smoker to quit </a:t>
            </a:r>
          </a:p>
          <a:p>
            <a:pPr lvl="0"/>
            <a:r>
              <a:rPr lang="en-US" dirty="0">
                <a:solidFill>
                  <a:srgbClr val="00B050"/>
                </a:solidFill>
              </a:rPr>
              <a:t>How to overcome withdrawal symptoms</a:t>
            </a:r>
          </a:p>
          <a:p>
            <a:pPr lvl="0"/>
            <a:r>
              <a:rPr lang="en-US" dirty="0">
                <a:solidFill>
                  <a:srgbClr val="00B050"/>
                </a:solidFill>
              </a:rPr>
              <a:t>Role of PHC physician “smoking cessation </a:t>
            </a:r>
            <a:r>
              <a:rPr lang="en-US" dirty="0" smtClean="0">
                <a:solidFill>
                  <a:srgbClr val="00B050"/>
                </a:solidFill>
              </a:rPr>
              <a:t>clinic’ </a:t>
            </a:r>
          </a:p>
          <a:p>
            <a:pPr lvl="0"/>
            <a:r>
              <a:rPr lang="en-US" dirty="0" smtClean="0">
                <a:solidFill>
                  <a:srgbClr val="00B050"/>
                </a:solidFill>
              </a:rPr>
              <a:t>Update in pharmacological management, smoking cessation medication Nicotine preparations, </a:t>
            </a:r>
            <a:r>
              <a:rPr lang="en-US" dirty="0" err="1" smtClean="0">
                <a:solidFill>
                  <a:srgbClr val="00B050"/>
                </a:solidFill>
              </a:rPr>
              <a:t>Varniciline</a:t>
            </a:r>
            <a:r>
              <a:rPr lang="en-US" dirty="0" smtClean="0">
                <a:solidFill>
                  <a:srgbClr val="00B050"/>
                </a:solidFill>
              </a:rPr>
              <a:t>, Bupropion</a:t>
            </a:r>
          </a:p>
          <a:p>
            <a:endParaRPr lang="en-US" dirty="0"/>
          </a:p>
        </p:txBody>
      </p:sp>
    </p:spTree>
    <p:extLst>
      <p:ext uri="{BB962C8B-B14F-4D97-AF65-F5344CB8AC3E}">
        <p14:creationId xmlns="" xmlns:p14="http://schemas.microsoft.com/office/powerpoint/2010/main" val="263230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Types of smoking</a:t>
            </a:r>
          </a:p>
        </p:txBody>
      </p:sp>
      <p:sp>
        <p:nvSpPr>
          <p:cNvPr id="3" name="Content Placeholder 2"/>
          <p:cNvSpPr>
            <a:spLocks noGrp="1"/>
          </p:cNvSpPr>
          <p:nvPr>
            <p:ph idx="1"/>
          </p:nvPr>
        </p:nvSpPr>
        <p:spPr/>
        <p:txBody>
          <a:bodyPr/>
          <a:lstStyle/>
          <a:p>
            <a:pPr marL="514350" indent="-514350">
              <a:buNone/>
            </a:pPr>
            <a:r>
              <a:rPr lang="en-US" dirty="0" smtClean="0">
                <a:solidFill>
                  <a:schemeClr val="accent2"/>
                </a:solidFill>
              </a:rPr>
              <a:t>  </a:t>
            </a:r>
            <a:r>
              <a:rPr lang="en-US" dirty="0" smtClean="0">
                <a:solidFill>
                  <a:srgbClr val="0070C0"/>
                </a:solidFill>
              </a:rPr>
              <a:t>1)Active smoking:</a:t>
            </a:r>
          </a:p>
          <a:p>
            <a:pPr marL="514350" indent="-514350">
              <a:buNone/>
            </a:pPr>
            <a:r>
              <a:rPr lang="en-US" dirty="0" smtClean="0"/>
              <a:t> </a:t>
            </a:r>
            <a:r>
              <a:rPr lang="en-US" dirty="0" smtClean="0">
                <a:solidFill>
                  <a:srgbClr val="FF0000"/>
                </a:solidFill>
              </a:rPr>
              <a:t>is the intentional inhalation of smoke using the methods of smoking such as: cigarettes and cigars</a:t>
            </a:r>
            <a:r>
              <a:rPr lang="en-US" dirty="0" smtClean="0"/>
              <a:t>.</a:t>
            </a:r>
          </a:p>
          <a:p>
            <a:endParaRPr lang="en-US" dirty="0" smtClean="0"/>
          </a:p>
          <a:p>
            <a:pPr>
              <a:buNone/>
            </a:pPr>
            <a:r>
              <a:rPr lang="en-US" dirty="0" smtClean="0">
                <a:solidFill>
                  <a:srgbClr val="0070C0"/>
                </a:solidFill>
              </a:rPr>
              <a:t>2)Passive smoking(second-hand smoking):</a:t>
            </a:r>
          </a:p>
          <a:p>
            <a:pPr>
              <a:buNone/>
            </a:pPr>
            <a:r>
              <a:rPr lang="en-US" dirty="0" smtClean="0">
                <a:solidFill>
                  <a:srgbClr val="FF0000"/>
                </a:solidFill>
              </a:rPr>
              <a:t> is the inhalation of smoke by persons other than the intended 'active' smoker. </a:t>
            </a:r>
            <a:endParaRPr lang="ar-SA" dirty="0" smtClean="0">
              <a:solidFill>
                <a:srgbClr val="FF0000"/>
              </a:solidFill>
            </a:endParaRP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ox(in)">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ox(i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ox(in)">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Effect of passive smoking </a:t>
            </a:r>
            <a:br>
              <a:rPr lang="en-US" dirty="0" smtClean="0"/>
            </a:br>
            <a:endParaRPr lang="en-US" dirty="0"/>
          </a:p>
        </p:txBody>
      </p:sp>
      <p:sp>
        <p:nvSpPr>
          <p:cNvPr id="3" name="Content Placeholder 2"/>
          <p:cNvSpPr>
            <a:spLocks noGrp="1"/>
          </p:cNvSpPr>
          <p:nvPr>
            <p:ph idx="1"/>
          </p:nvPr>
        </p:nvSpPr>
        <p:spPr/>
        <p:txBody>
          <a:bodyPr>
            <a:normAutofit/>
          </a:bodyPr>
          <a:lstStyle/>
          <a:p>
            <a:pPr fontAlgn="auto">
              <a:spcAft>
                <a:spcPts val="0"/>
              </a:spcAft>
              <a:defRPr/>
            </a:pPr>
            <a:r>
              <a:rPr lang="en-US" b="1" dirty="0">
                <a:solidFill>
                  <a:srgbClr val="00B050"/>
                </a:solidFill>
              </a:rPr>
              <a:t>Secondhand smoke </a:t>
            </a:r>
            <a:r>
              <a:rPr lang="en-US" b="1" dirty="0"/>
              <a:t>(also called passive smoke or environmental tobacco smoke) </a:t>
            </a:r>
            <a:r>
              <a:rPr lang="en-US" b="1" dirty="0">
                <a:solidFill>
                  <a:srgbClr val="0070C0"/>
                </a:solidFill>
              </a:rPr>
              <a:t>is the combination of smoke from a burning cigarette and smoke exhaled by a smoker.</a:t>
            </a:r>
          </a:p>
          <a:p>
            <a:pPr fontAlgn="auto">
              <a:spcAft>
                <a:spcPts val="0"/>
              </a:spcAft>
              <a:buNone/>
              <a:defRPr/>
            </a:pPr>
            <a:endParaRPr lang="en-US" b="1" dirty="0"/>
          </a:p>
          <a:p>
            <a:pPr fontAlgn="auto">
              <a:spcAft>
                <a:spcPts val="0"/>
              </a:spcAft>
              <a:defRPr/>
            </a:pPr>
            <a:r>
              <a:rPr lang="en-US" b="1" dirty="0"/>
              <a:t>The smoke that burns off the end of a cigarette or cigar actually </a:t>
            </a:r>
            <a:r>
              <a:rPr lang="en-US" b="1" dirty="0">
                <a:solidFill>
                  <a:srgbClr val="FF0000"/>
                </a:solidFill>
              </a:rPr>
              <a:t>contains more harmful substances </a:t>
            </a:r>
            <a:r>
              <a:rPr lang="en-US" b="1" dirty="0"/>
              <a:t>(tar, carbon monoxide, nicotine, and others) than the smoke inhaled by the smoker.</a:t>
            </a:r>
          </a:p>
          <a:p>
            <a:endParaRPr lang="en-US" dirty="0">
              <a:solidFill>
                <a:srgbClr val="000000"/>
              </a:solidFill>
            </a:endParaRPr>
          </a:p>
        </p:txBody>
      </p:sp>
    </p:spTree>
    <p:extLst>
      <p:ext uri="{BB962C8B-B14F-4D97-AF65-F5344CB8AC3E}">
        <p14:creationId xmlns="" xmlns:p14="http://schemas.microsoft.com/office/powerpoint/2010/main" val="2319386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Effect of passive smoking </a:t>
            </a:r>
            <a:br>
              <a:rPr lang="en-US" dirty="0" smtClean="0"/>
            </a:br>
            <a:endParaRPr lang="en-US" dirty="0"/>
          </a:p>
        </p:txBody>
      </p:sp>
      <p:sp>
        <p:nvSpPr>
          <p:cNvPr id="6" name="Content Placeholder 5"/>
          <p:cNvSpPr>
            <a:spLocks noGrp="1"/>
          </p:cNvSpPr>
          <p:nvPr>
            <p:ph idx="1"/>
          </p:nvPr>
        </p:nvSpPr>
        <p:spPr>
          <a:xfrm>
            <a:off x="457200" y="1752600"/>
            <a:ext cx="8229600" cy="3785652"/>
          </a:xfrm>
          <a:prstGeom prst="rect">
            <a:avLst/>
          </a:prstGeom>
        </p:spPr>
        <p:txBody>
          <a:bodyPr>
            <a:spAutoFit/>
          </a:bodyPr>
          <a:lstStyle/>
          <a:p>
            <a:r>
              <a:rPr lang="en-US" dirty="0" smtClean="0"/>
              <a:t>Pooled evidence has indicated a </a:t>
            </a:r>
            <a:r>
              <a:rPr lang="en-US" dirty="0" smtClean="0">
                <a:solidFill>
                  <a:srgbClr val="00B050"/>
                </a:solidFill>
              </a:rPr>
              <a:t>relationship between secondhand smoke and both lung cancer and CHD.</a:t>
            </a:r>
          </a:p>
          <a:p>
            <a:endParaRPr lang="en-US" dirty="0" smtClean="0"/>
          </a:p>
          <a:p>
            <a:r>
              <a:rPr lang="en-US" dirty="0" smtClean="0">
                <a:solidFill>
                  <a:srgbClr val="FF0000"/>
                </a:solidFill>
              </a:rPr>
              <a:t>Nonsmokers </a:t>
            </a:r>
            <a:r>
              <a:rPr lang="en-US" dirty="0" smtClean="0"/>
              <a:t>exposed to secondhand smoke at home or at work have about :</a:t>
            </a:r>
          </a:p>
          <a:p>
            <a:r>
              <a:rPr lang="en-US" dirty="0" smtClean="0">
                <a:solidFill>
                  <a:srgbClr val="FF0000"/>
                </a:solidFill>
              </a:rPr>
              <a:t>25% to 30% </a:t>
            </a:r>
            <a:r>
              <a:rPr lang="en-US" dirty="0" smtClean="0"/>
              <a:t>increased risk of heart disease </a:t>
            </a:r>
          </a:p>
          <a:p>
            <a:r>
              <a:rPr lang="en-US" dirty="0" smtClean="0">
                <a:solidFill>
                  <a:srgbClr val="FF0000"/>
                </a:solidFill>
              </a:rPr>
              <a:t>20% to 30%</a:t>
            </a:r>
            <a:r>
              <a:rPr lang="en-US" dirty="0" smtClean="0"/>
              <a:t> increased risk of lung cancer.</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 calcmode="lin" valueType="num">
                                      <p:cBhvr additive="base">
                                        <p:cTn id="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anim calcmode="lin" valueType="num">
                                      <p:cBhvr additive="base">
                                        <p:cTn id="13"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3" end="3"/>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 calcmode="lin" valueType="num">
                                      <p:cBhvr additive="base">
                                        <p:cTn id="17"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Continue..</a:t>
            </a:r>
            <a:endParaRPr lang="en-US" dirty="0"/>
          </a:p>
        </p:txBody>
      </p:sp>
      <p:sp>
        <p:nvSpPr>
          <p:cNvPr id="3" name="Content Placeholder 2"/>
          <p:cNvSpPr>
            <a:spLocks noGrp="1"/>
          </p:cNvSpPr>
          <p:nvPr>
            <p:ph idx="1"/>
          </p:nvPr>
        </p:nvSpPr>
        <p:spPr/>
        <p:txBody>
          <a:bodyPr>
            <a:normAutofit fontScale="92500"/>
          </a:bodyPr>
          <a:lstStyle/>
          <a:p>
            <a:pPr>
              <a:buFont typeface="Wingdings" panose="05000000000000000000" pitchFamily="2" charset="2"/>
              <a:buChar char="Ø"/>
            </a:pPr>
            <a:r>
              <a:rPr lang="en-US" b="1" dirty="0" smtClean="0">
                <a:solidFill>
                  <a:srgbClr val="FF0000"/>
                </a:solidFill>
              </a:rPr>
              <a:t>Kids</a:t>
            </a:r>
            <a:r>
              <a:rPr lang="en-US" b="1" dirty="0" smtClean="0"/>
              <a:t> are particularly at risk for the effects </a:t>
            </a:r>
            <a:r>
              <a:rPr lang="en-US" b="1" dirty="0" smtClean="0">
                <a:solidFill>
                  <a:srgbClr val="FF0000"/>
                </a:solidFill>
              </a:rPr>
              <a:t>of secondhand smoke</a:t>
            </a:r>
            <a:r>
              <a:rPr lang="en-US" b="1" dirty="0" smtClean="0"/>
              <a:t> because their bodies are still growing and they breathe at a </a:t>
            </a:r>
            <a:r>
              <a:rPr lang="en-US" b="1" dirty="0" smtClean="0">
                <a:solidFill>
                  <a:srgbClr val="FF0000"/>
                </a:solidFill>
              </a:rPr>
              <a:t>faster rate than adults</a:t>
            </a:r>
            <a:r>
              <a:rPr lang="en-US" b="1" dirty="0" smtClean="0"/>
              <a:t>.</a:t>
            </a:r>
          </a:p>
          <a:p>
            <a:endParaRPr lang="en-US" dirty="0" smtClean="0"/>
          </a:p>
          <a:p>
            <a:pPr>
              <a:buFont typeface="Wingdings" pitchFamily="2" charset="2"/>
              <a:buChar char="Ø"/>
            </a:pPr>
            <a:r>
              <a:rPr lang="en-US" b="1" dirty="0" smtClean="0">
                <a:solidFill>
                  <a:srgbClr val="0070C0"/>
                </a:solidFill>
              </a:rPr>
              <a:t>Conditions have been linked to secondhand smoke exposure in children:</a:t>
            </a:r>
          </a:p>
          <a:p>
            <a:pPr lvl="1">
              <a:buFont typeface="Wingdings" pitchFamily="2" charset="2"/>
              <a:buChar char="Ø"/>
            </a:pPr>
            <a:r>
              <a:rPr lang="en-US" dirty="0" smtClean="0"/>
              <a:t>Sudden infant death syndrome (SIDS)</a:t>
            </a:r>
          </a:p>
          <a:p>
            <a:pPr lvl="1">
              <a:buFont typeface="Wingdings" pitchFamily="2" charset="2"/>
              <a:buChar char="Ø"/>
            </a:pPr>
            <a:r>
              <a:rPr lang="en-US" dirty="0" smtClean="0"/>
              <a:t>More respiratory infections (such as bronchitis and pneumonia)</a:t>
            </a:r>
          </a:p>
          <a:p>
            <a:pPr lvl="1">
              <a:buFont typeface="Wingdings" pitchFamily="2" charset="2"/>
              <a:buChar char="Ø"/>
            </a:pPr>
            <a:r>
              <a:rPr lang="en-US" dirty="0" smtClean="0"/>
              <a:t>More severe and frequent asthma attacks</a:t>
            </a:r>
          </a:p>
          <a:p>
            <a:pPr lvl="1">
              <a:buFont typeface="Wingdings" pitchFamily="2" charset="2"/>
              <a:buChar char="Ø"/>
            </a:pPr>
            <a:r>
              <a:rPr lang="en-US" dirty="0" smtClean="0"/>
              <a:t>Ear infections</a:t>
            </a:r>
          </a:p>
          <a:p>
            <a:pPr lvl="1">
              <a:buFont typeface="Wingdings" pitchFamily="2" charset="2"/>
              <a:buChar char="Ø"/>
            </a:pPr>
            <a:r>
              <a:rPr lang="en-US" dirty="0" smtClean="0"/>
              <a:t>Chronic cough</a:t>
            </a:r>
          </a:p>
          <a:p>
            <a:endParaRPr lang="en-US" dirty="0" smtClean="0"/>
          </a:p>
          <a:p>
            <a:endParaRPr lang="en-US" dirty="0"/>
          </a:p>
        </p:txBody>
      </p:sp>
    </p:spTree>
    <p:extLst>
      <p:ext uri="{BB962C8B-B14F-4D97-AF65-F5344CB8AC3E}">
        <p14:creationId xmlns="" xmlns:p14="http://schemas.microsoft.com/office/powerpoint/2010/main" val="2461309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lstStyle/>
          <a:p>
            <a:pPr lvl="0"/>
            <a:r>
              <a:rPr lang="en-US" dirty="0" smtClean="0">
                <a:solidFill>
                  <a:srgbClr val="00B050"/>
                </a:solidFill>
              </a:rPr>
              <a:t>Epidemiology of smoking in Saudi Arabia</a:t>
            </a:r>
          </a:p>
          <a:p>
            <a:pPr lvl="0"/>
            <a:r>
              <a:rPr lang="en-US" dirty="0" smtClean="0">
                <a:solidFill>
                  <a:srgbClr val="00B050"/>
                </a:solidFill>
              </a:rPr>
              <a:t>Risks of smoking (Morbidity and Mortality) </a:t>
            </a:r>
          </a:p>
          <a:p>
            <a:pPr lvl="0"/>
            <a:r>
              <a:rPr lang="en-US" dirty="0" smtClean="0">
                <a:solidFill>
                  <a:srgbClr val="00B050"/>
                </a:solidFill>
              </a:rPr>
              <a:t>Effect of passive smoking </a:t>
            </a:r>
          </a:p>
          <a:p>
            <a:pPr lvl="0"/>
            <a:r>
              <a:rPr lang="en-US" dirty="0" smtClean="0">
                <a:solidFill>
                  <a:srgbClr val="FF0000"/>
                </a:solidFill>
              </a:rPr>
              <a:t>How are you going to help the smoker to quit </a:t>
            </a:r>
          </a:p>
          <a:p>
            <a:pPr lvl="0"/>
            <a:r>
              <a:rPr lang="en-US" dirty="0" smtClean="0">
                <a:solidFill>
                  <a:srgbClr val="00B050"/>
                </a:solidFill>
              </a:rPr>
              <a:t>How to overcome withdrawal symptoms</a:t>
            </a:r>
          </a:p>
          <a:p>
            <a:pPr lvl="0"/>
            <a:r>
              <a:rPr lang="en-US" dirty="0" smtClean="0">
                <a:solidFill>
                  <a:srgbClr val="00B050"/>
                </a:solidFill>
              </a:rPr>
              <a:t>Role of PHC physician “smoking cessation clinic’ </a:t>
            </a:r>
          </a:p>
          <a:p>
            <a:pPr lvl="0"/>
            <a:r>
              <a:rPr lang="en-US" dirty="0" smtClean="0">
                <a:solidFill>
                  <a:srgbClr val="00B050"/>
                </a:solidFill>
              </a:rPr>
              <a:t>Update in pharmacological management, smoking cessation medication Nicotine preparations, </a:t>
            </a:r>
            <a:r>
              <a:rPr lang="en-US" dirty="0" err="1" smtClean="0">
                <a:solidFill>
                  <a:srgbClr val="00B050"/>
                </a:solidFill>
              </a:rPr>
              <a:t>Varniciline</a:t>
            </a:r>
            <a:r>
              <a:rPr lang="en-US" dirty="0" smtClean="0">
                <a:solidFill>
                  <a:srgbClr val="00B050"/>
                </a:solidFill>
              </a:rPr>
              <a:t>, </a:t>
            </a:r>
            <a:r>
              <a:rPr lang="en-US" dirty="0" err="1" smtClean="0">
                <a:solidFill>
                  <a:srgbClr val="00B050"/>
                </a:solidFill>
              </a:rPr>
              <a:t>Bupropion</a:t>
            </a:r>
            <a:endParaRPr lang="en-US" dirty="0" smtClean="0">
              <a:solidFill>
                <a:srgbClr val="00B050"/>
              </a:solidFill>
            </a:endParaRPr>
          </a:p>
          <a:p>
            <a:endParaRPr lang="en-US"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Q1</a:t>
            </a:r>
            <a:endParaRPr lang="en-US" dirty="0"/>
          </a:p>
        </p:txBody>
      </p:sp>
      <p:sp>
        <p:nvSpPr>
          <p:cNvPr id="3" name="Content Placeholder 2"/>
          <p:cNvSpPr>
            <a:spLocks noGrp="1"/>
          </p:cNvSpPr>
          <p:nvPr>
            <p:ph idx="1"/>
          </p:nvPr>
        </p:nvSpPr>
        <p:spPr/>
        <p:txBody>
          <a:bodyPr/>
          <a:lstStyle/>
          <a:p>
            <a:r>
              <a:rPr lang="en-US" sz="2200" dirty="0" smtClean="0">
                <a:solidFill>
                  <a:schemeClr val="accent2"/>
                </a:solidFill>
              </a:rPr>
              <a:t>What is the main cause of death due to smoking? </a:t>
            </a:r>
          </a:p>
          <a:p>
            <a:endParaRPr lang="en-US" dirty="0" smtClean="0"/>
          </a:p>
          <a:p>
            <a:r>
              <a:rPr lang="en-US" sz="2200" dirty="0" smtClean="0"/>
              <a:t>CVD</a:t>
            </a:r>
          </a:p>
          <a:p>
            <a:r>
              <a:rPr lang="en-US" sz="2200" dirty="0" smtClean="0"/>
              <a:t>COPD</a:t>
            </a:r>
          </a:p>
          <a:p>
            <a:r>
              <a:rPr lang="en-US" sz="2200" dirty="0" smtClean="0"/>
              <a:t>Lung Cancer</a:t>
            </a:r>
          </a:p>
          <a:p>
            <a:r>
              <a:rPr lang="en-US" sz="2200" dirty="0" smtClean="0"/>
              <a:t>Bladder cancer</a:t>
            </a:r>
          </a:p>
          <a:p>
            <a:endParaRPr lang="en-US" dirty="0"/>
          </a:p>
        </p:txBody>
      </p:sp>
    </p:spTree>
    <p:extLst>
      <p:ext uri="{BB962C8B-B14F-4D97-AF65-F5344CB8AC3E}">
        <p14:creationId xmlns="" xmlns:p14="http://schemas.microsoft.com/office/powerpoint/2010/main" val="195546351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video</a:t>
            </a:r>
            <a:endParaRPr lang="en-US" dirty="0"/>
          </a:p>
        </p:txBody>
      </p:sp>
      <p:sp>
        <p:nvSpPr>
          <p:cNvPr id="3" name="Content Placeholder 2"/>
          <p:cNvSpPr>
            <a:spLocks noGrp="1"/>
          </p:cNvSpPr>
          <p:nvPr>
            <p:ph idx="1"/>
          </p:nvPr>
        </p:nvSpPr>
        <p:spPr/>
        <p:txBody>
          <a:bodyPr/>
          <a:lstStyle/>
          <a:p>
            <a:r>
              <a:rPr lang="en-US" dirty="0"/>
              <a:t>https://</a:t>
            </a:r>
            <a:r>
              <a:rPr lang="en-US" dirty="0" err="1"/>
              <a:t>www.youtube.com</a:t>
            </a:r>
            <a:r>
              <a:rPr lang="en-US" dirty="0"/>
              <a:t>/</a:t>
            </a:r>
            <a:r>
              <a:rPr lang="en-US" dirty="0" err="1"/>
              <a:t>watch?v</a:t>
            </a:r>
            <a:r>
              <a:rPr lang="en-US" dirty="0"/>
              <a:t>=z16vhtjWKL0</a:t>
            </a:r>
          </a:p>
        </p:txBody>
      </p:sp>
    </p:spTree>
    <p:extLst>
      <p:ext uri="{BB962C8B-B14F-4D97-AF65-F5344CB8AC3E}">
        <p14:creationId xmlns:p14="http://schemas.microsoft.com/office/powerpoint/2010/main" xmlns="" val="4446064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80"/>
            <a:ext cx="8260672" cy="1039427"/>
          </a:xfrm>
        </p:spPr>
        <p:txBody>
          <a:bodyPr/>
          <a:lstStyle/>
          <a:p>
            <a:r>
              <a:rPr lang="en-US" dirty="0" smtClean="0"/>
              <a:t>Quit smoking </a:t>
            </a:r>
            <a:endParaRPr lang="en-US" dirty="0"/>
          </a:p>
        </p:txBody>
      </p:sp>
      <p:sp>
        <p:nvSpPr>
          <p:cNvPr id="3" name="Content Placeholder 2"/>
          <p:cNvSpPr>
            <a:spLocks noGrp="1"/>
          </p:cNvSpPr>
          <p:nvPr>
            <p:ph idx="1"/>
          </p:nvPr>
        </p:nvSpPr>
        <p:spPr>
          <a:xfrm>
            <a:off x="2311899" y="999483"/>
            <a:ext cx="4187902" cy="463423"/>
          </a:xfrm>
        </p:spPr>
        <p:txBody>
          <a:bodyPr>
            <a:normAutofit fontScale="70000" lnSpcReduction="20000"/>
          </a:bodyPr>
          <a:lstStyle/>
          <a:p>
            <a:r>
              <a:rPr lang="en-US" dirty="0" smtClean="0"/>
              <a:t>Five-stage Trans-theoretical Model</a:t>
            </a:r>
          </a:p>
          <a:p>
            <a:endParaRPr lang="en-US" dirty="0"/>
          </a:p>
        </p:txBody>
      </p:sp>
      <p:pic>
        <p:nvPicPr>
          <p:cNvPr id="5" name="Picture 4" descr="CH-graphics-stagesofchange.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100247" y="999483"/>
            <a:ext cx="6352032" cy="6352032"/>
          </a:xfrm>
          <a:prstGeom prst="rect">
            <a:avLst/>
          </a:prstGeom>
        </p:spPr>
      </p:pic>
    </p:spTree>
    <p:extLst>
      <p:ext uri="{BB962C8B-B14F-4D97-AF65-F5344CB8AC3E}">
        <p14:creationId xmlns:p14="http://schemas.microsoft.com/office/powerpoint/2010/main" xmlns="" val="385393150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37995"/>
            <a:ext cx="7620000" cy="1215068"/>
          </a:xfrm>
        </p:spPr>
        <p:txBody>
          <a:bodyPr>
            <a:normAutofit fontScale="90000"/>
          </a:bodyPr>
          <a:lstStyle/>
          <a:p>
            <a:pPr algn="ctr" eaLnBrk="1" fontAlgn="auto" hangingPunct="1">
              <a:spcAft>
                <a:spcPts val="0"/>
              </a:spcAft>
              <a:defRPr/>
            </a:pPr>
            <a:r>
              <a:rPr lang="en-US" sz="3500" cap="all" dirty="0">
                <a:solidFill>
                  <a:schemeClr val="accent1">
                    <a:lumMod val="75000"/>
                  </a:schemeClr>
                </a:solidFill>
              </a:rPr>
              <a:t>Model for treatment of tobacco use and dependence</a:t>
            </a:r>
          </a:p>
        </p:txBody>
      </p:sp>
      <p:sp>
        <p:nvSpPr>
          <p:cNvPr id="3" name="Rectangle 2"/>
          <p:cNvSpPr/>
          <p:nvPr/>
        </p:nvSpPr>
        <p:spPr>
          <a:xfrm>
            <a:off x="692150" y="1808163"/>
            <a:ext cx="1058863" cy="655637"/>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r>
              <a:rPr lang="en-US" sz="1400" dirty="0">
                <a:solidFill>
                  <a:prstClr val="black"/>
                </a:solidFill>
              </a:rPr>
              <a:t>General Population</a:t>
            </a:r>
          </a:p>
        </p:txBody>
      </p:sp>
      <p:sp>
        <p:nvSpPr>
          <p:cNvPr id="6" name="Rectangle 5"/>
          <p:cNvSpPr/>
          <p:nvPr/>
        </p:nvSpPr>
        <p:spPr>
          <a:xfrm>
            <a:off x="481013" y="2943225"/>
            <a:ext cx="1500187" cy="65405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r>
              <a:rPr lang="en-US" sz="1400" dirty="0">
                <a:solidFill>
                  <a:prstClr val="black"/>
                </a:solidFill>
              </a:rPr>
              <a:t>Patient presents to healthcare setting</a:t>
            </a:r>
          </a:p>
        </p:txBody>
      </p:sp>
      <p:sp>
        <p:nvSpPr>
          <p:cNvPr id="7" name="Rectangle 6"/>
          <p:cNvSpPr/>
          <p:nvPr/>
        </p:nvSpPr>
        <p:spPr>
          <a:xfrm>
            <a:off x="615950" y="4289425"/>
            <a:ext cx="1231900" cy="65405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r>
              <a:rPr lang="en-US" sz="1400" dirty="0">
                <a:solidFill>
                  <a:srgbClr val="FF0000"/>
                </a:solidFill>
              </a:rPr>
              <a:t>A</a:t>
            </a:r>
            <a:r>
              <a:rPr lang="en-US" sz="1400" dirty="0">
                <a:solidFill>
                  <a:prstClr val="black"/>
                </a:solidFill>
              </a:rPr>
              <a:t>SK: screen all patients for tobacco use</a:t>
            </a:r>
          </a:p>
        </p:txBody>
      </p:sp>
      <p:sp>
        <p:nvSpPr>
          <p:cNvPr id="8" name="Rectangle 7"/>
          <p:cNvSpPr/>
          <p:nvPr/>
        </p:nvSpPr>
        <p:spPr>
          <a:xfrm>
            <a:off x="690563" y="5576888"/>
            <a:ext cx="1058862" cy="655637"/>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r>
              <a:rPr lang="en-US" sz="1400" dirty="0">
                <a:solidFill>
                  <a:prstClr val="black"/>
                </a:solidFill>
              </a:rPr>
              <a:t>Primary prevention</a:t>
            </a:r>
          </a:p>
        </p:txBody>
      </p:sp>
      <p:sp>
        <p:nvSpPr>
          <p:cNvPr id="9" name="Rectangle 8"/>
          <p:cNvSpPr/>
          <p:nvPr/>
        </p:nvSpPr>
        <p:spPr>
          <a:xfrm>
            <a:off x="2346325" y="4289425"/>
            <a:ext cx="1057275" cy="65405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r>
              <a:rPr lang="en-US" sz="1400" dirty="0">
                <a:solidFill>
                  <a:srgbClr val="FF0000"/>
                </a:solidFill>
              </a:rPr>
              <a:t>A</a:t>
            </a:r>
            <a:r>
              <a:rPr lang="en-US" sz="1400" dirty="0">
                <a:solidFill>
                  <a:prstClr val="black"/>
                </a:solidFill>
              </a:rPr>
              <a:t>DVISE to quit</a:t>
            </a:r>
          </a:p>
        </p:txBody>
      </p:sp>
      <p:sp>
        <p:nvSpPr>
          <p:cNvPr id="10" name="Rectangle 9"/>
          <p:cNvSpPr/>
          <p:nvPr/>
        </p:nvSpPr>
        <p:spPr>
          <a:xfrm>
            <a:off x="3863975" y="4289425"/>
            <a:ext cx="1058863" cy="65405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r>
              <a:rPr lang="en-US" sz="1400" dirty="0">
                <a:solidFill>
                  <a:srgbClr val="FF0000"/>
                </a:solidFill>
              </a:rPr>
              <a:t>A</a:t>
            </a:r>
            <a:r>
              <a:rPr lang="en-US" sz="1400" dirty="0">
                <a:solidFill>
                  <a:prstClr val="black"/>
                </a:solidFill>
              </a:rPr>
              <a:t>SSESS willingness to quit </a:t>
            </a:r>
          </a:p>
        </p:txBody>
      </p:sp>
      <p:sp>
        <p:nvSpPr>
          <p:cNvPr id="11" name="Rectangle 10"/>
          <p:cNvSpPr/>
          <p:nvPr/>
        </p:nvSpPr>
        <p:spPr>
          <a:xfrm>
            <a:off x="5422900" y="4289425"/>
            <a:ext cx="1057275" cy="65405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r>
              <a:rPr lang="en-US" sz="1400" dirty="0">
                <a:solidFill>
                  <a:srgbClr val="FF0000"/>
                </a:solidFill>
              </a:rPr>
              <a:t>A</a:t>
            </a:r>
            <a:r>
              <a:rPr lang="en-US" sz="1400" dirty="0">
                <a:solidFill>
                  <a:prstClr val="black"/>
                </a:solidFill>
              </a:rPr>
              <a:t>SSIST with quitting</a:t>
            </a:r>
          </a:p>
        </p:txBody>
      </p:sp>
      <p:sp>
        <p:nvSpPr>
          <p:cNvPr id="12" name="Rectangle 11"/>
          <p:cNvSpPr/>
          <p:nvPr/>
        </p:nvSpPr>
        <p:spPr>
          <a:xfrm>
            <a:off x="7018338" y="4289425"/>
            <a:ext cx="1057275" cy="65405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r>
              <a:rPr lang="en-US" sz="1400" dirty="0">
                <a:solidFill>
                  <a:srgbClr val="FF0000"/>
                </a:solidFill>
              </a:rPr>
              <a:t>A</a:t>
            </a:r>
            <a:r>
              <a:rPr lang="en-US" sz="1400" dirty="0">
                <a:solidFill>
                  <a:prstClr val="black"/>
                </a:solidFill>
              </a:rPr>
              <a:t>RRANGE a follow-up</a:t>
            </a:r>
          </a:p>
        </p:txBody>
      </p:sp>
      <p:sp>
        <p:nvSpPr>
          <p:cNvPr id="13" name="Rectangle 12"/>
          <p:cNvSpPr/>
          <p:nvPr/>
        </p:nvSpPr>
        <p:spPr>
          <a:xfrm>
            <a:off x="2595563" y="5846763"/>
            <a:ext cx="1058862" cy="65405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r>
              <a:rPr lang="en-US" sz="1400" dirty="0">
                <a:solidFill>
                  <a:prstClr val="black"/>
                </a:solidFill>
              </a:rPr>
              <a:t>Prevent relapse</a:t>
            </a:r>
          </a:p>
        </p:txBody>
      </p:sp>
      <p:cxnSp>
        <p:nvCxnSpPr>
          <p:cNvPr id="16" name="Straight Arrow Connector 15"/>
          <p:cNvCxnSpPr>
            <a:stCxn id="3" idx="2"/>
            <a:endCxn id="6" idx="0"/>
          </p:cNvCxnSpPr>
          <p:nvPr/>
        </p:nvCxnSpPr>
        <p:spPr>
          <a:xfrm>
            <a:off x="1222375" y="2463800"/>
            <a:ext cx="9525" cy="47942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a:stCxn id="6" idx="2"/>
            <a:endCxn id="7" idx="0"/>
          </p:cNvCxnSpPr>
          <p:nvPr/>
        </p:nvCxnSpPr>
        <p:spPr>
          <a:xfrm>
            <a:off x="1231900" y="3597275"/>
            <a:ext cx="0" cy="69215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a:endCxn id="8" idx="0"/>
          </p:cNvCxnSpPr>
          <p:nvPr/>
        </p:nvCxnSpPr>
        <p:spPr>
          <a:xfrm>
            <a:off x="1220788" y="4943475"/>
            <a:ext cx="0" cy="63341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a:endCxn id="9" idx="1"/>
          </p:cNvCxnSpPr>
          <p:nvPr/>
        </p:nvCxnSpPr>
        <p:spPr>
          <a:xfrm>
            <a:off x="1749425" y="4616450"/>
            <a:ext cx="5969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a:stCxn id="9" idx="3"/>
            <a:endCxn id="10" idx="1"/>
          </p:cNvCxnSpPr>
          <p:nvPr/>
        </p:nvCxnSpPr>
        <p:spPr>
          <a:xfrm>
            <a:off x="3403600" y="4616450"/>
            <a:ext cx="460375"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a:stCxn id="10" idx="3"/>
            <a:endCxn id="11" idx="1"/>
          </p:cNvCxnSpPr>
          <p:nvPr/>
        </p:nvCxnSpPr>
        <p:spPr>
          <a:xfrm>
            <a:off x="4922838" y="4616450"/>
            <a:ext cx="500062"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a:stCxn id="11" idx="3"/>
            <a:endCxn id="12" idx="1"/>
          </p:cNvCxnSpPr>
          <p:nvPr/>
        </p:nvCxnSpPr>
        <p:spPr>
          <a:xfrm>
            <a:off x="6480175" y="4616450"/>
            <a:ext cx="538163"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1" name="Elbow Connector 30"/>
          <p:cNvCxnSpPr>
            <a:stCxn id="12" idx="0"/>
            <a:endCxn id="9" idx="0"/>
          </p:cNvCxnSpPr>
          <p:nvPr/>
        </p:nvCxnSpPr>
        <p:spPr>
          <a:xfrm rot="16200000" flipV="1">
            <a:off x="5210969" y="1953419"/>
            <a:ext cx="12700" cy="4672012"/>
          </a:xfrm>
          <a:prstGeom prst="bentConnector3">
            <a:avLst>
              <a:gd name="adj1" fmla="val 17710197"/>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6" name="Elbow Connector 35"/>
          <p:cNvCxnSpPr>
            <a:stCxn id="12" idx="2"/>
            <a:endCxn id="13" idx="3"/>
          </p:cNvCxnSpPr>
          <p:nvPr/>
        </p:nvCxnSpPr>
        <p:spPr>
          <a:xfrm rot="5400000">
            <a:off x="4985543" y="3612357"/>
            <a:ext cx="1230313" cy="3892550"/>
          </a:xfrm>
          <a:prstGeom prst="bentConnector2">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p:nvPr/>
        </p:nvCxnSpPr>
        <p:spPr>
          <a:xfrm>
            <a:off x="1847850" y="4943475"/>
            <a:ext cx="998538" cy="9032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4358" name="TextBox 48"/>
          <p:cNvSpPr txBox="1">
            <a:spLocks noChangeArrowheads="1"/>
          </p:cNvSpPr>
          <p:nvPr/>
        </p:nvSpPr>
        <p:spPr bwMode="auto">
          <a:xfrm>
            <a:off x="7177088" y="3135313"/>
            <a:ext cx="752475" cy="307975"/>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pPr>
            <a:r>
              <a:rPr lang="en-US" sz="1400" smtClean="0">
                <a:solidFill>
                  <a:prstClr val="black"/>
                </a:solidFill>
                <a:latin typeface="Calibri" pitchFamily="34" charset="0"/>
              </a:rPr>
              <a:t>Relapse</a:t>
            </a:r>
          </a:p>
        </p:txBody>
      </p:sp>
      <p:sp>
        <p:nvSpPr>
          <p:cNvPr id="14359" name="TextBox 49"/>
          <p:cNvSpPr txBox="1">
            <a:spLocks noChangeArrowheads="1"/>
          </p:cNvSpPr>
          <p:nvPr/>
        </p:nvSpPr>
        <p:spPr bwMode="auto">
          <a:xfrm>
            <a:off x="6946900" y="5270500"/>
            <a:ext cx="890588" cy="306388"/>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pPr>
            <a:r>
              <a:rPr lang="en-US" sz="1400" smtClean="0">
                <a:solidFill>
                  <a:prstClr val="black"/>
                </a:solidFill>
                <a:latin typeface="Calibri" pitchFamily="34" charset="0"/>
              </a:rPr>
              <a:t>Abstinent</a:t>
            </a:r>
          </a:p>
        </p:txBody>
      </p:sp>
      <p:sp>
        <p:nvSpPr>
          <p:cNvPr id="53" name="Rectangle 52"/>
          <p:cNvSpPr/>
          <p:nvPr/>
        </p:nvSpPr>
        <p:spPr>
          <a:xfrm>
            <a:off x="4132263" y="5303838"/>
            <a:ext cx="1058862" cy="65405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r>
              <a:rPr lang="en-US" sz="1400" dirty="0">
                <a:solidFill>
                  <a:prstClr val="black"/>
                </a:solidFill>
              </a:rPr>
              <a:t>Promote motivation to quit</a:t>
            </a:r>
          </a:p>
        </p:txBody>
      </p:sp>
      <p:sp>
        <p:nvSpPr>
          <p:cNvPr id="14361" name="TextBox 54"/>
          <p:cNvSpPr txBox="1">
            <a:spLocks noChangeArrowheads="1"/>
          </p:cNvSpPr>
          <p:nvPr/>
        </p:nvSpPr>
        <p:spPr bwMode="auto">
          <a:xfrm>
            <a:off x="4708525" y="3876675"/>
            <a:ext cx="989013" cy="307975"/>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pPr>
            <a:r>
              <a:rPr lang="en-US" sz="1400" smtClean="0">
                <a:solidFill>
                  <a:prstClr val="black"/>
                </a:solidFill>
                <a:latin typeface="Calibri" pitchFamily="34" charset="0"/>
              </a:rPr>
              <a:t>Yes, willing</a:t>
            </a:r>
          </a:p>
        </p:txBody>
      </p:sp>
      <p:sp>
        <p:nvSpPr>
          <p:cNvPr id="14362" name="TextBox 55"/>
          <p:cNvSpPr txBox="1">
            <a:spLocks noChangeArrowheads="1"/>
          </p:cNvSpPr>
          <p:nvPr/>
        </p:nvSpPr>
        <p:spPr bwMode="auto">
          <a:xfrm>
            <a:off x="3405188" y="4957763"/>
            <a:ext cx="1139825" cy="307975"/>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pPr>
            <a:r>
              <a:rPr lang="en-US" sz="1400" smtClean="0">
                <a:solidFill>
                  <a:prstClr val="black"/>
                </a:solidFill>
                <a:latin typeface="Calibri" pitchFamily="34" charset="0"/>
              </a:rPr>
              <a:t>No, unwilling</a:t>
            </a:r>
          </a:p>
        </p:txBody>
      </p:sp>
      <p:cxnSp>
        <p:nvCxnSpPr>
          <p:cNvPr id="58" name="Straight Arrow Connector 57"/>
          <p:cNvCxnSpPr>
            <a:stCxn id="10" idx="2"/>
            <a:endCxn id="53" idx="0"/>
          </p:cNvCxnSpPr>
          <p:nvPr/>
        </p:nvCxnSpPr>
        <p:spPr>
          <a:xfrm>
            <a:off x="4392613" y="4943475"/>
            <a:ext cx="268287" cy="36036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0" name="Elbow Connector 59"/>
          <p:cNvCxnSpPr>
            <a:stCxn id="53" idx="3"/>
            <a:endCxn id="11" idx="2"/>
          </p:cNvCxnSpPr>
          <p:nvPr/>
        </p:nvCxnSpPr>
        <p:spPr>
          <a:xfrm flipV="1">
            <a:off x="5191125" y="4943475"/>
            <a:ext cx="760413" cy="687388"/>
          </a:xfrm>
          <a:prstGeom prst="bentConnector2">
            <a:avLst/>
          </a:prstGeom>
          <a:ln>
            <a:tailEnd type="arrow"/>
          </a:ln>
        </p:spPr>
        <p:style>
          <a:lnRef idx="2">
            <a:schemeClr val="accent1"/>
          </a:lnRef>
          <a:fillRef idx="0">
            <a:schemeClr val="accent1"/>
          </a:fillRef>
          <a:effectRef idx="1">
            <a:schemeClr val="accent1"/>
          </a:effectRef>
          <a:fontRef idx="minor">
            <a:schemeClr val="tx1"/>
          </a:fontRef>
        </p:style>
      </p:cxnSp>
      <p:sp>
        <p:nvSpPr>
          <p:cNvPr id="14365" name="TextBox 60"/>
          <p:cNvSpPr txBox="1">
            <a:spLocks noChangeArrowheads="1"/>
          </p:cNvSpPr>
          <p:nvPr/>
        </p:nvSpPr>
        <p:spPr bwMode="auto">
          <a:xfrm>
            <a:off x="5494338" y="5303838"/>
            <a:ext cx="1452562" cy="522287"/>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pPr>
            <a:r>
              <a:rPr lang="en-US" sz="1400" smtClean="0">
                <a:solidFill>
                  <a:prstClr val="black"/>
                </a:solidFill>
                <a:latin typeface="Calibri" pitchFamily="34" charset="0"/>
              </a:rPr>
              <a:t>Patient now willing to quit</a:t>
            </a:r>
          </a:p>
        </p:txBody>
      </p:sp>
      <p:sp>
        <p:nvSpPr>
          <p:cNvPr id="14366" name="TextBox 63"/>
          <p:cNvSpPr txBox="1">
            <a:spLocks noChangeArrowheads="1"/>
          </p:cNvSpPr>
          <p:nvPr/>
        </p:nvSpPr>
        <p:spPr bwMode="auto">
          <a:xfrm>
            <a:off x="1560513" y="3975100"/>
            <a:ext cx="1169987" cy="307975"/>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pPr>
            <a:r>
              <a:rPr lang="en-US" sz="1400" smtClean="0">
                <a:solidFill>
                  <a:prstClr val="black"/>
                </a:solidFill>
                <a:latin typeface="Calibri" pitchFamily="34" charset="0"/>
              </a:rPr>
              <a:t>Current users</a:t>
            </a:r>
          </a:p>
        </p:txBody>
      </p:sp>
      <p:sp>
        <p:nvSpPr>
          <p:cNvPr id="14367" name="TextBox 64"/>
          <p:cNvSpPr txBox="1">
            <a:spLocks noChangeArrowheads="1"/>
          </p:cNvSpPr>
          <p:nvPr/>
        </p:nvSpPr>
        <p:spPr bwMode="auto">
          <a:xfrm>
            <a:off x="769938" y="5072063"/>
            <a:ext cx="915987" cy="307975"/>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pPr>
            <a:r>
              <a:rPr lang="en-US" sz="1400" smtClean="0">
                <a:solidFill>
                  <a:prstClr val="black"/>
                </a:solidFill>
                <a:latin typeface="Calibri" pitchFamily="34" charset="0"/>
              </a:rPr>
              <a:t>Non users</a:t>
            </a:r>
          </a:p>
        </p:txBody>
      </p:sp>
      <p:cxnSp>
        <p:nvCxnSpPr>
          <p:cNvPr id="68" name="Elbow Connector 67"/>
          <p:cNvCxnSpPr>
            <a:stCxn id="53" idx="2"/>
          </p:cNvCxnSpPr>
          <p:nvPr/>
        </p:nvCxnSpPr>
        <p:spPr>
          <a:xfrm rot="5400000">
            <a:off x="2199481" y="4215607"/>
            <a:ext cx="719137" cy="4203700"/>
          </a:xfrm>
          <a:prstGeom prst="bentConnector2">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0" name="Straight Arrow Connector 69"/>
          <p:cNvCxnSpPr/>
          <p:nvPr/>
        </p:nvCxnSpPr>
        <p:spPr>
          <a:xfrm flipH="1">
            <a:off x="457200" y="6500813"/>
            <a:ext cx="2138363"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2" name="Elbow Connector 71"/>
          <p:cNvCxnSpPr>
            <a:stCxn id="8" idx="1"/>
            <a:endCxn id="3" idx="1"/>
          </p:cNvCxnSpPr>
          <p:nvPr/>
        </p:nvCxnSpPr>
        <p:spPr>
          <a:xfrm rot="10800000" flipH="1">
            <a:off x="690563" y="2136775"/>
            <a:ext cx="1587" cy="3768725"/>
          </a:xfrm>
          <a:prstGeom prst="bentConnector3">
            <a:avLst>
              <a:gd name="adj1" fmla="val -23900197"/>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5" name="Elbow Connector 74"/>
          <p:cNvCxnSpPr/>
          <p:nvPr/>
        </p:nvCxnSpPr>
        <p:spPr>
          <a:xfrm rot="16200000" flipV="1">
            <a:off x="144462" y="6107113"/>
            <a:ext cx="595313" cy="192088"/>
          </a:xfrm>
          <a:prstGeom prst="bentConnector3">
            <a:avLst>
              <a:gd name="adj1" fmla="val 1613"/>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8" name="Elbow Connector 77"/>
          <p:cNvCxnSpPr/>
          <p:nvPr/>
        </p:nvCxnSpPr>
        <p:spPr>
          <a:xfrm rot="16200000" flipV="1">
            <a:off x="325438" y="6521450"/>
            <a:ext cx="176212" cy="134938"/>
          </a:xfrm>
          <a:prstGeom prst="bentConnector3">
            <a:avLst>
              <a:gd name="adj1" fmla="val -4583"/>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4046697266"/>
      </p:ext>
    </p:extLst>
  </p:cSld>
  <p:clrMapOvr>
    <a:masterClrMapping/>
  </p:clrMapOvr>
  <p:transition spd="slow">
    <p:randomBar dir="vert"/>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37995"/>
            <a:ext cx="7620000" cy="1215068"/>
          </a:xfrm>
        </p:spPr>
        <p:txBody>
          <a:bodyPr>
            <a:normAutofit fontScale="90000"/>
          </a:bodyPr>
          <a:lstStyle/>
          <a:p>
            <a:pPr algn="ctr" eaLnBrk="1" fontAlgn="auto" hangingPunct="1">
              <a:spcAft>
                <a:spcPts val="0"/>
              </a:spcAft>
              <a:defRPr/>
            </a:pPr>
            <a:r>
              <a:rPr lang="en-US" sz="3500" cap="all" dirty="0">
                <a:solidFill>
                  <a:schemeClr val="accent1">
                    <a:lumMod val="75000"/>
                  </a:schemeClr>
                </a:solidFill>
              </a:rPr>
              <a:t>Model for treatment of tobacco use and dependence</a:t>
            </a:r>
          </a:p>
        </p:txBody>
      </p:sp>
      <p:sp>
        <p:nvSpPr>
          <p:cNvPr id="3" name="Rectangle 2"/>
          <p:cNvSpPr/>
          <p:nvPr/>
        </p:nvSpPr>
        <p:spPr>
          <a:xfrm>
            <a:off x="692150" y="1808163"/>
            <a:ext cx="1058863" cy="655637"/>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r>
              <a:rPr lang="en-US" sz="1400" dirty="0">
                <a:solidFill>
                  <a:prstClr val="black"/>
                </a:solidFill>
              </a:rPr>
              <a:t>General Population</a:t>
            </a:r>
          </a:p>
        </p:txBody>
      </p:sp>
      <p:sp>
        <p:nvSpPr>
          <p:cNvPr id="6" name="Rectangle 5"/>
          <p:cNvSpPr/>
          <p:nvPr/>
        </p:nvSpPr>
        <p:spPr>
          <a:xfrm>
            <a:off x="481013" y="2943225"/>
            <a:ext cx="1500187" cy="65405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r>
              <a:rPr lang="en-US" sz="1400" dirty="0">
                <a:solidFill>
                  <a:prstClr val="black"/>
                </a:solidFill>
              </a:rPr>
              <a:t>Patient presents to healthcare setting</a:t>
            </a:r>
          </a:p>
        </p:txBody>
      </p:sp>
      <p:sp>
        <p:nvSpPr>
          <p:cNvPr id="7" name="Rectangle 6"/>
          <p:cNvSpPr/>
          <p:nvPr/>
        </p:nvSpPr>
        <p:spPr>
          <a:xfrm>
            <a:off x="615950" y="4289425"/>
            <a:ext cx="1231900" cy="65405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r>
              <a:rPr lang="en-US" sz="1200" dirty="0">
                <a:solidFill>
                  <a:prstClr val="black"/>
                </a:solidFill>
              </a:rPr>
              <a:t>ASK: screen all patients for tobacco use</a:t>
            </a:r>
          </a:p>
        </p:txBody>
      </p:sp>
      <p:sp>
        <p:nvSpPr>
          <p:cNvPr id="8" name="Rectangle 7"/>
          <p:cNvSpPr/>
          <p:nvPr/>
        </p:nvSpPr>
        <p:spPr>
          <a:xfrm>
            <a:off x="690563" y="5576888"/>
            <a:ext cx="1058862" cy="655637"/>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r>
              <a:rPr lang="en-US" sz="1400" dirty="0">
                <a:solidFill>
                  <a:prstClr val="black"/>
                </a:solidFill>
              </a:rPr>
              <a:t>Primary prevention</a:t>
            </a:r>
          </a:p>
        </p:txBody>
      </p:sp>
      <p:sp>
        <p:nvSpPr>
          <p:cNvPr id="9" name="Rectangle 8"/>
          <p:cNvSpPr/>
          <p:nvPr/>
        </p:nvSpPr>
        <p:spPr>
          <a:xfrm>
            <a:off x="2346325" y="4289425"/>
            <a:ext cx="1057275" cy="65405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r>
              <a:rPr lang="en-US" sz="1400" dirty="0">
                <a:solidFill>
                  <a:prstClr val="black"/>
                </a:solidFill>
              </a:rPr>
              <a:t>ADVISE to quit</a:t>
            </a:r>
          </a:p>
        </p:txBody>
      </p:sp>
      <p:sp>
        <p:nvSpPr>
          <p:cNvPr id="10" name="Rectangle 9"/>
          <p:cNvSpPr/>
          <p:nvPr/>
        </p:nvSpPr>
        <p:spPr>
          <a:xfrm>
            <a:off x="3863975" y="4289425"/>
            <a:ext cx="1058863" cy="65405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r>
              <a:rPr lang="en-US" sz="1400" dirty="0">
                <a:solidFill>
                  <a:prstClr val="black"/>
                </a:solidFill>
              </a:rPr>
              <a:t>ASSESS willingness to quit </a:t>
            </a:r>
          </a:p>
        </p:txBody>
      </p:sp>
      <p:sp>
        <p:nvSpPr>
          <p:cNvPr id="11" name="Rectangle 10"/>
          <p:cNvSpPr/>
          <p:nvPr/>
        </p:nvSpPr>
        <p:spPr>
          <a:xfrm>
            <a:off x="5422900" y="4289425"/>
            <a:ext cx="1057275" cy="65405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r>
              <a:rPr lang="en-US" sz="1400" dirty="0">
                <a:solidFill>
                  <a:prstClr val="black"/>
                </a:solidFill>
              </a:rPr>
              <a:t>ASSIST with quitting</a:t>
            </a:r>
          </a:p>
        </p:txBody>
      </p:sp>
      <p:sp>
        <p:nvSpPr>
          <p:cNvPr id="12" name="Rectangle 11"/>
          <p:cNvSpPr/>
          <p:nvPr/>
        </p:nvSpPr>
        <p:spPr>
          <a:xfrm>
            <a:off x="7018338" y="4289425"/>
            <a:ext cx="1057275" cy="65405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r>
              <a:rPr lang="en-US" sz="1400" dirty="0">
                <a:solidFill>
                  <a:prstClr val="black"/>
                </a:solidFill>
              </a:rPr>
              <a:t>ARRANGE a follow-up</a:t>
            </a:r>
          </a:p>
        </p:txBody>
      </p:sp>
      <p:sp>
        <p:nvSpPr>
          <p:cNvPr id="13" name="Rectangle 12"/>
          <p:cNvSpPr/>
          <p:nvPr/>
        </p:nvSpPr>
        <p:spPr>
          <a:xfrm>
            <a:off x="2595563" y="5846763"/>
            <a:ext cx="1058862" cy="65405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r>
              <a:rPr lang="en-US" sz="1400" dirty="0">
                <a:solidFill>
                  <a:prstClr val="black"/>
                </a:solidFill>
              </a:rPr>
              <a:t>Prevent relapse</a:t>
            </a:r>
          </a:p>
        </p:txBody>
      </p:sp>
      <p:cxnSp>
        <p:nvCxnSpPr>
          <p:cNvPr id="16" name="Straight Arrow Connector 15"/>
          <p:cNvCxnSpPr>
            <a:stCxn id="3" idx="2"/>
            <a:endCxn id="6" idx="0"/>
          </p:cNvCxnSpPr>
          <p:nvPr/>
        </p:nvCxnSpPr>
        <p:spPr>
          <a:xfrm>
            <a:off x="1222375" y="2463800"/>
            <a:ext cx="9525" cy="47942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a:stCxn id="6" idx="2"/>
            <a:endCxn id="7" idx="0"/>
          </p:cNvCxnSpPr>
          <p:nvPr/>
        </p:nvCxnSpPr>
        <p:spPr>
          <a:xfrm>
            <a:off x="1231900" y="3597275"/>
            <a:ext cx="0" cy="69215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a:endCxn id="8" idx="0"/>
          </p:cNvCxnSpPr>
          <p:nvPr/>
        </p:nvCxnSpPr>
        <p:spPr>
          <a:xfrm>
            <a:off x="1220788" y="4943475"/>
            <a:ext cx="0" cy="63341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a:endCxn id="9" idx="1"/>
          </p:cNvCxnSpPr>
          <p:nvPr/>
        </p:nvCxnSpPr>
        <p:spPr>
          <a:xfrm>
            <a:off x="1749425" y="4616450"/>
            <a:ext cx="5969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a:stCxn id="9" idx="3"/>
            <a:endCxn id="10" idx="1"/>
          </p:cNvCxnSpPr>
          <p:nvPr/>
        </p:nvCxnSpPr>
        <p:spPr>
          <a:xfrm>
            <a:off x="3403600" y="4616450"/>
            <a:ext cx="460375"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a:stCxn id="10" idx="3"/>
            <a:endCxn id="11" idx="1"/>
          </p:cNvCxnSpPr>
          <p:nvPr/>
        </p:nvCxnSpPr>
        <p:spPr>
          <a:xfrm>
            <a:off x="4922838" y="4616450"/>
            <a:ext cx="500062"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a:stCxn id="11" idx="3"/>
            <a:endCxn id="12" idx="1"/>
          </p:cNvCxnSpPr>
          <p:nvPr/>
        </p:nvCxnSpPr>
        <p:spPr>
          <a:xfrm>
            <a:off x="6480175" y="4616450"/>
            <a:ext cx="538163"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1" name="Elbow Connector 30"/>
          <p:cNvCxnSpPr>
            <a:stCxn id="12" idx="0"/>
            <a:endCxn id="9" idx="0"/>
          </p:cNvCxnSpPr>
          <p:nvPr/>
        </p:nvCxnSpPr>
        <p:spPr>
          <a:xfrm rot="16200000" flipV="1">
            <a:off x="5210969" y="1953419"/>
            <a:ext cx="12700" cy="4672012"/>
          </a:xfrm>
          <a:prstGeom prst="bentConnector3">
            <a:avLst>
              <a:gd name="adj1" fmla="val 17710197"/>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6" name="Elbow Connector 35"/>
          <p:cNvCxnSpPr>
            <a:stCxn id="12" idx="2"/>
            <a:endCxn id="13" idx="3"/>
          </p:cNvCxnSpPr>
          <p:nvPr/>
        </p:nvCxnSpPr>
        <p:spPr>
          <a:xfrm rot="5400000">
            <a:off x="4985543" y="3612357"/>
            <a:ext cx="1230313" cy="3892550"/>
          </a:xfrm>
          <a:prstGeom prst="bentConnector2">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p:nvPr/>
        </p:nvCxnSpPr>
        <p:spPr>
          <a:xfrm>
            <a:off x="1847850" y="4943475"/>
            <a:ext cx="998538" cy="9032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4358" name="TextBox 48"/>
          <p:cNvSpPr txBox="1">
            <a:spLocks noChangeArrowheads="1"/>
          </p:cNvSpPr>
          <p:nvPr/>
        </p:nvSpPr>
        <p:spPr bwMode="auto">
          <a:xfrm>
            <a:off x="7177088" y="3135313"/>
            <a:ext cx="752475" cy="307975"/>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pPr>
            <a:r>
              <a:rPr lang="en-US" sz="1400" smtClean="0">
                <a:solidFill>
                  <a:prstClr val="black"/>
                </a:solidFill>
                <a:latin typeface="Calibri" pitchFamily="34" charset="0"/>
              </a:rPr>
              <a:t>Relapse</a:t>
            </a:r>
          </a:p>
        </p:txBody>
      </p:sp>
      <p:sp>
        <p:nvSpPr>
          <p:cNvPr id="14359" name="TextBox 49"/>
          <p:cNvSpPr txBox="1">
            <a:spLocks noChangeArrowheads="1"/>
          </p:cNvSpPr>
          <p:nvPr/>
        </p:nvSpPr>
        <p:spPr bwMode="auto">
          <a:xfrm>
            <a:off x="6946900" y="5270500"/>
            <a:ext cx="890588" cy="306388"/>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pPr>
            <a:r>
              <a:rPr lang="en-US" sz="1400" smtClean="0">
                <a:solidFill>
                  <a:prstClr val="black"/>
                </a:solidFill>
                <a:latin typeface="Calibri" pitchFamily="34" charset="0"/>
              </a:rPr>
              <a:t>Abstinent</a:t>
            </a:r>
          </a:p>
        </p:txBody>
      </p:sp>
      <p:sp>
        <p:nvSpPr>
          <p:cNvPr id="53" name="Rectangle 52"/>
          <p:cNvSpPr/>
          <p:nvPr/>
        </p:nvSpPr>
        <p:spPr>
          <a:xfrm>
            <a:off x="4132263" y="5303838"/>
            <a:ext cx="1058862" cy="65405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r>
              <a:rPr lang="en-US" sz="1400" dirty="0">
                <a:solidFill>
                  <a:prstClr val="black"/>
                </a:solidFill>
              </a:rPr>
              <a:t>Promote motivation to quit</a:t>
            </a:r>
          </a:p>
        </p:txBody>
      </p:sp>
      <p:sp>
        <p:nvSpPr>
          <p:cNvPr id="14361" name="TextBox 54"/>
          <p:cNvSpPr txBox="1">
            <a:spLocks noChangeArrowheads="1"/>
          </p:cNvSpPr>
          <p:nvPr/>
        </p:nvSpPr>
        <p:spPr bwMode="auto">
          <a:xfrm>
            <a:off x="4708525" y="3876675"/>
            <a:ext cx="989013" cy="307975"/>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pPr>
            <a:r>
              <a:rPr lang="en-US" sz="1400" smtClean="0">
                <a:solidFill>
                  <a:prstClr val="black"/>
                </a:solidFill>
                <a:latin typeface="Calibri" pitchFamily="34" charset="0"/>
              </a:rPr>
              <a:t>Yes, willing</a:t>
            </a:r>
          </a:p>
        </p:txBody>
      </p:sp>
      <p:sp>
        <p:nvSpPr>
          <p:cNvPr id="14362" name="TextBox 55"/>
          <p:cNvSpPr txBox="1">
            <a:spLocks noChangeArrowheads="1"/>
          </p:cNvSpPr>
          <p:nvPr/>
        </p:nvSpPr>
        <p:spPr bwMode="auto">
          <a:xfrm>
            <a:off x="3405188" y="4957763"/>
            <a:ext cx="1139825" cy="307975"/>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pPr>
            <a:r>
              <a:rPr lang="en-US" sz="1400" smtClean="0">
                <a:solidFill>
                  <a:prstClr val="black"/>
                </a:solidFill>
                <a:latin typeface="Calibri" pitchFamily="34" charset="0"/>
              </a:rPr>
              <a:t>No, unwilling</a:t>
            </a:r>
          </a:p>
        </p:txBody>
      </p:sp>
      <p:cxnSp>
        <p:nvCxnSpPr>
          <p:cNvPr id="58" name="Straight Arrow Connector 57"/>
          <p:cNvCxnSpPr>
            <a:stCxn id="10" idx="2"/>
            <a:endCxn id="53" idx="0"/>
          </p:cNvCxnSpPr>
          <p:nvPr/>
        </p:nvCxnSpPr>
        <p:spPr>
          <a:xfrm>
            <a:off x="4392613" y="4943475"/>
            <a:ext cx="268287" cy="36036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0" name="Elbow Connector 59"/>
          <p:cNvCxnSpPr>
            <a:stCxn id="53" idx="3"/>
            <a:endCxn id="11" idx="2"/>
          </p:cNvCxnSpPr>
          <p:nvPr/>
        </p:nvCxnSpPr>
        <p:spPr>
          <a:xfrm flipV="1">
            <a:off x="5191125" y="4943475"/>
            <a:ext cx="760413" cy="687388"/>
          </a:xfrm>
          <a:prstGeom prst="bentConnector2">
            <a:avLst/>
          </a:prstGeom>
          <a:ln>
            <a:tailEnd type="arrow"/>
          </a:ln>
        </p:spPr>
        <p:style>
          <a:lnRef idx="2">
            <a:schemeClr val="accent1"/>
          </a:lnRef>
          <a:fillRef idx="0">
            <a:schemeClr val="accent1"/>
          </a:fillRef>
          <a:effectRef idx="1">
            <a:schemeClr val="accent1"/>
          </a:effectRef>
          <a:fontRef idx="minor">
            <a:schemeClr val="tx1"/>
          </a:fontRef>
        </p:style>
      </p:cxnSp>
      <p:sp>
        <p:nvSpPr>
          <p:cNvPr id="14365" name="TextBox 60"/>
          <p:cNvSpPr txBox="1">
            <a:spLocks noChangeArrowheads="1"/>
          </p:cNvSpPr>
          <p:nvPr/>
        </p:nvSpPr>
        <p:spPr bwMode="auto">
          <a:xfrm>
            <a:off x="5494338" y="5303838"/>
            <a:ext cx="1452562" cy="522287"/>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pPr>
            <a:r>
              <a:rPr lang="en-US" sz="1400" smtClean="0">
                <a:solidFill>
                  <a:prstClr val="black"/>
                </a:solidFill>
                <a:latin typeface="Calibri" pitchFamily="34" charset="0"/>
              </a:rPr>
              <a:t>Patient now willing to quit</a:t>
            </a:r>
          </a:p>
        </p:txBody>
      </p:sp>
      <p:sp>
        <p:nvSpPr>
          <p:cNvPr id="14366" name="TextBox 63"/>
          <p:cNvSpPr txBox="1">
            <a:spLocks noChangeArrowheads="1"/>
          </p:cNvSpPr>
          <p:nvPr/>
        </p:nvSpPr>
        <p:spPr bwMode="auto">
          <a:xfrm>
            <a:off x="1560513" y="3975100"/>
            <a:ext cx="1169987" cy="307975"/>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pPr>
            <a:r>
              <a:rPr lang="en-US" sz="1400" smtClean="0">
                <a:solidFill>
                  <a:prstClr val="black"/>
                </a:solidFill>
                <a:latin typeface="Calibri" pitchFamily="34" charset="0"/>
              </a:rPr>
              <a:t>Current users</a:t>
            </a:r>
          </a:p>
        </p:txBody>
      </p:sp>
      <p:sp>
        <p:nvSpPr>
          <p:cNvPr id="14367" name="TextBox 64"/>
          <p:cNvSpPr txBox="1">
            <a:spLocks noChangeArrowheads="1"/>
          </p:cNvSpPr>
          <p:nvPr/>
        </p:nvSpPr>
        <p:spPr bwMode="auto">
          <a:xfrm>
            <a:off x="769938" y="5072063"/>
            <a:ext cx="915987" cy="307975"/>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pPr>
            <a:r>
              <a:rPr lang="en-US" sz="1400" smtClean="0">
                <a:solidFill>
                  <a:prstClr val="black"/>
                </a:solidFill>
                <a:latin typeface="Calibri" pitchFamily="34" charset="0"/>
              </a:rPr>
              <a:t>Non users</a:t>
            </a:r>
          </a:p>
        </p:txBody>
      </p:sp>
      <p:cxnSp>
        <p:nvCxnSpPr>
          <p:cNvPr id="68" name="Elbow Connector 67"/>
          <p:cNvCxnSpPr>
            <a:stCxn id="53" idx="2"/>
          </p:cNvCxnSpPr>
          <p:nvPr/>
        </p:nvCxnSpPr>
        <p:spPr>
          <a:xfrm rot="5400000">
            <a:off x="2199481" y="4215607"/>
            <a:ext cx="719137" cy="4203700"/>
          </a:xfrm>
          <a:prstGeom prst="bentConnector2">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0" name="Straight Arrow Connector 69"/>
          <p:cNvCxnSpPr/>
          <p:nvPr/>
        </p:nvCxnSpPr>
        <p:spPr>
          <a:xfrm flipH="1">
            <a:off x="457200" y="6500813"/>
            <a:ext cx="2138363"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2" name="Elbow Connector 71"/>
          <p:cNvCxnSpPr>
            <a:stCxn id="8" idx="1"/>
            <a:endCxn id="3" idx="1"/>
          </p:cNvCxnSpPr>
          <p:nvPr/>
        </p:nvCxnSpPr>
        <p:spPr>
          <a:xfrm rot="10800000" flipH="1">
            <a:off x="690563" y="2136775"/>
            <a:ext cx="1587" cy="3768725"/>
          </a:xfrm>
          <a:prstGeom prst="bentConnector3">
            <a:avLst>
              <a:gd name="adj1" fmla="val -23900197"/>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5" name="Elbow Connector 74"/>
          <p:cNvCxnSpPr/>
          <p:nvPr/>
        </p:nvCxnSpPr>
        <p:spPr>
          <a:xfrm rot="16200000" flipV="1">
            <a:off x="144462" y="6107113"/>
            <a:ext cx="595313" cy="192088"/>
          </a:xfrm>
          <a:prstGeom prst="bentConnector3">
            <a:avLst>
              <a:gd name="adj1" fmla="val 1613"/>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8" name="Elbow Connector 77"/>
          <p:cNvCxnSpPr/>
          <p:nvPr/>
        </p:nvCxnSpPr>
        <p:spPr>
          <a:xfrm rot="16200000" flipV="1">
            <a:off x="325438" y="6521450"/>
            <a:ext cx="176212" cy="134938"/>
          </a:xfrm>
          <a:prstGeom prst="bentConnector3">
            <a:avLst>
              <a:gd name="adj1" fmla="val -4583"/>
            </a:avLst>
          </a:prstGeom>
        </p:spPr>
        <p:style>
          <a:lnRef idx="2">
            <a:schemeClr val="accent1"/>
          </a:lnRef>
          <a:fillRef idx="0">
            <a:schemeClr val="accent1"/>
          </a:fillRef>
          <a:effectRef idx="1">
            <a:schemeClr val="accent1"/>
          </a:effectRef>
          <a:fontRef idx="minor">
            <a:schemeClr val="tx1"/>
          </a:fontRef>
        </p:style>
      </p:cxnSp>
      <p:sp>
        <p:nvSpPr>
          <p:cNvPr id="14" name="Rectangle 13"/>
          <p:cNvSpPr/>
          <p:nvPr/>
        </p:nvSpPr>
        <p:spPr>
          <a:xfrm>
            <a:off x="615950" y="4283074"/>
            <a:ext cx="1231900" cy="660401"/>
          </a:xfrm>
          <a:prstGeom prst="rect">
            <a:avLst/>
          </a:prstGeom>
          <a:no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xmlns="" val="123506598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Quit smoking </a:t>
            </a:r>
            <a:endParaRPr lang="en-US" dirty="0"/>
          </a:p>
        </p:txBody>
      </p:sp>
      <p:sp>
        <p:nvSpPr>
          <p:cNvPr id="3" name="Content Placeholder 2"/>
          <p:cNvSpPr>
            <a:spLocks noGrp="1"/>
          </p:cNvSpPr>
          <p:nvPr>
            <p:ph idx="1"/>
          </p:nvPr>
        </p:nvSpPr>
        <p:spPr/>
        <p:txBody>
          <a:bodyPr/>
          <a:lstStyle/>
          <a:p>
            <a:pPr marL="514350" indent="-514350"/>
            <a:endParaRPr lang="en-US" dirty="0">
              <a:solidFill>
                <a:srgbClr val="FF0000"/>
              </a:solidFill>
            </a:endParaRPr>
          </a:p>
          <a:p>
            <a:r>
              <a:rPr lang="en-US" dirty="0" smtClean="0">
                <a:solidFill>
                  <a:srgbClr val="0070C0"/>
                </a:solidFill>
              </a:rPr>
              <a:t>Ask:</a:t>
            </a:r>
          </a:p>
          <a:p>
            <a:pPr marL="114300" indent="0">
              <a:buNone/>
            </a:pPr>
            <a:r>
              <a:rPr lang="en-US" dirty="0" smtClean="0">
                <a:solidFill>
                  <a:srgbClr val="FF0000"/>
                </a:solidFill>
              </a:rPr>
              <a:t>Identify </a:t>
            </a:r>
            <a:r>
              <a:rPr lang="en-US" dirty="0">
                <a:solidFill>
                  <a:srgbClr val="FF0000"/>
                </a:solidFill>
              </a:rPr>
              <a:t>and document tobacco use status for every patient at every visit. </a:t>
            </a:r>
          </a:p>
        </p:txBody>
      </p:sp>
    </p:spTree>
    <p:extLst>
      <p:ext uri="{BB962C8B-B14F-4D97-AF65-F5344CB8AC3E}">
        <p14:creationId xmlns:p14="http://schemas.microsoft.com/office/powerpoint/2010/main" xmlns="" val="11622620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37995"/>
            <a:ext cx="7620000" cy="1215068"/>
          </a:xfrm>
        </p:spPr>
        <p:txBody>
          <a:bodyPr>
            <a:normAutofit fontScale="90000"/>
          </a:bodyPr>
          <a:lstStyle/>
          <a:p>
            <a:pPr algn="ctr" eaLnBrk="1" fontAlgn="auto" hangingPunct="1">
              <a:spcAft>
                <a:spcPts val="0"/>
              </a:spcAft>
              <a:defRPr/>
            </a:pPr>
            <a:r>
              <a:rPr lang="en-US" sz="3500" cap="all" dirty="0">
                <a:solidFill>
                  <a:schemeClr val="accent1">
                    <a:lumMod val="75000"/>
                  </a:schemeClr>
                </a:solidFill>
              </a:rPr>
              <a:t>Model for treatment of tobacco use and dependence</a:t>
            </a:r>
          </a:p>
        </p:txBody>
      </p:sp>
      <p:sp>
        <p:nvSpPr>
          <p:cNvPr id="3" name="Rectangle 2"/>
          <p:cNvSpPr/>
          <p:nvPr/>
        </p:nvSpPr>
        <p:spPr>
          <a:xfrm>
            <a:off x="692150" y="1808163"/>
            <a:ext cx="1058863" cy="655637"/>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r>
              <a:rPr lang="en-US" sz="1400" dirty="0">
                <a:solidFill>
                  <a:prstClr val="black"/>
                </a:solidFill>
              </a:rPr>
              <a:t>General Population</a:t>
            </a:r>
          </a:p>
        </p:txBody>
      </p:sp>
      <p:sp>
        <p:nvSpPr>
          <p:cNvPr id="6" name="Rectangle 5"/>
          <p:cNvSpPr/>
          <p:nvPr/>
        </p:nvSpPr>
        <p:spPr>
          <a:xfrm>
            <a:off x="481013" y="2943225"/>
            <a:ext cx="1500187" cy="65405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r>
              <a:rPr lang="en-US" sz="1400" dirty="0">
                <a:solidFill>
                  <a:prstClr val="black"/>
                </a:solidFill>
              </a:rPr>
              <a:t>Patient presents to healthcare setting</a:t>
            </a:r>
          </a:p>
        </p:txBody>
      </p:sp>
      <p:sp>
        <p:nvSpPr>
          <p:cNvPr id="7" name="Rectangle 6"/>
          <p:cNvSpPr/>
          <p:nvPr/>
        </p:nvSpPr>
        <p:spPr>
          <a:xfrm>
            <a:off x="615950" y="4289425"/>
            <a:ext cx="1231900" cy="65405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r>
              <a:rPr lang="en-US" sz="1400" dirty="0">
                <a:solidFill>
                  <a:prstClr val="black"/>
                </a:solidFill>
              </a:rPr>
              <a:t>ASK: screen all patients for tobacco use</a:t>
            </a:r>
          </a:p>
        </p:txBody>
      </p:sp>
      <p:sp>
        <p:nvSpPr>
          <p:cNvPr id="8" name="Rectangle 7"/>
          <p:cNvSpPr/>
          <p:nvPr/>
        </p:nvSpPr>
        <p:spPr>
          <a:xfrm>
            <a:off x="690563" y="5576888"/>
            <a:ext cx="1058862" cy="655637"/>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r>
              <a:rPr lang="en-US" sz="1400" dirty="0">
                <a:solidFill>
                  <a:prstClr val="black"/>
                </a:solidFill>
              </a:rPr>
              <a:t>Primary prevention</a:t>
            </a:r>
          </a:p>
        </p:txBody>
      </p:sp>
      <p:sp>
        <p:nvSpPr>
          <p:cNvPr id="9" name="Rectangle 8"/>
          <p:cNvSpPr/>
          <p:nvPr/>
        </p:nvSpPr>
        <p:spPr>
          <a:xfrm>
            <a:off x="2346325" y="4289425"/>
            <a:ext cx="1057275" cy="65405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r>
              <a:rPr lang="en-US" sz="1400" dirty="0">
                <a:solidFill>
                  <a:prstClr val="black"/>
                </a:solidFill>
              </a:rPr>
              <a:t>ADVISE to quit</a:t>
            </a:r>
          </a:p>
        </p:txBody>
      </p:sp>
      <p:sp>
        <p:nvSpPr>
          <p:cNvPr id="10" name="Rectangle 9"/>
          <p:cNvSpPr/>
          <p:nvPr/>
        </p:nvSpPr>
        <p:spPr>
          <a:xfrm>
            <a:off x="3863975" y="4289425"/>
            <a:ext cx="1058863" cy="65405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r>
              <a:rPr lang="en-US" sz="1400" dirty="0">
                <a:solidFill>
                  <a:prstClr val="black"/>
                </a:solidFill>
              </a:rPr>
              <a:t>ASSESS willingness to quit </a:t>
            </a:r>
          </a:p>
        </p:txBody>
      </p:sp>
      <p:sp>
        <p:nvSpPr>
          <p:cNvPr id="11" name="Rectangle 10"/>
          <p:cNvSpPr/>
          <p:nvPr/>
        </p:nvSpPr>
        <p:spPr>
          <a:xfrm>
            <a:off x="5422900" y="4289425"/>
            <a:ext cx="1057275" cy="65405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r>
              <a:rPr lang="en-US" sz="1400" dirty="0">
                <a:solidFill>
                  <a:prstClr val="black"/>
                </a:solidFill>
              </a:rPr>
              <a:t>ASSIST with quitting</a:t>
            </a:r>
          </a:p>
        </p:txBody>
      </p:sp>
      <p:sp>
        <p:nvSpPr>
          <p:cNvPr id="12" name="Rectangle 11"/>
          <p:cNvSpPr/>
          <p:nvPr/>
        </p:nvSpPr>
        <p:spPr>
          <a:xfrm>
            <a:off x="7018338" y="4289425"/>
            <a:ext cx="1057275" cy="65405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r>
              <a:rPr lang="en-US" sz="1400" dirty="0">
                <a:solidFill>
                  <a:prstClr val="black"/>
                </a:solidFill>
              </a:rPr>
              <a:t>ARRANGE a follow-up</a:t>
            </a:r>
          </a:p>
        </p:txBody>
      </p:sp>
      <p:sp>
        <p:nvSpPr>
          <p:cNvPr id="13" name="Rectangle 12"/>
          <p:cNvSpPr/>
          <p:nvPr/>
        </p:nvSpPr>
        <p:spPr>
          <a:xfrm>
            <a:off x="2595563" y="5846763"/>
            <a:ext cx="1058862" cy="65405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r>
              <a:rPr lang="en-US" sz="1400" dirty="0">
                <a:solidFill>
                  <a:prstClr val="black"/>
                </a:solidFill>
              </a:rPr>
              <a:t>Prevent relapse</a:t>
            </a:r>
          </a:p>
        </p:txBody>
      </p:sp>
      <p:cxnSp>
        <p:nvCxnSpPr>
          <p:cNvPr id="16" name="Straight Arrow Connector 15"/>
          <p:cNvCxnSpPr>
            <a:stCxn id="3" idx="2"/>
            <a:endCxn id="6" idx="0"/>
          </p:cNvCxnSpPr>
          <p:nvPr/>
        </p:nvCxnSpPr>
        <p:spPr>
          <a:xfrm>
            <a:off x="1222375" y="2463800"/>
            <a:ext cx="9525" cy="47942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a:stCxn id="6" idx="2"/>
            <a:endCxn id="7" idx="0"/>
          </p:cNvCxnSpPr>
          <p:nvPr/>
        </p:nvCxnSpPr>
        <p:spPr>
          <a:xfrm>
            <a:off x="1231900" y="3597275"/>
            <a:ext cx="0" cy="69215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a:endCxn id="8" idx="0"/>
          </p:cNvCxnSpPr>
          <p:nvPr/>
        </p:nvCxnSpPr>
        <p:spPr>
          <a:xfrm>
            <a:off x="1220788" y="4943475"/>
            <a:ext cx="0" cy="63341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a:endCxn id="9" idx="1"/>
          </p:cNvCxnSpPr>
          <p:nvPr/>
        </p:nvCxnSpPr>
        <p:spPr>
          <a:xfrm>
            <a:off x="1749425" y="4616450"/>
            <a:ext cx="5969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a:stCxn id="9" idx="3"/>
            <a:endCxn id="10" idx="1"/>
          </p:cNvCxnSpPr>
          <p:nvPr/>
        </p:nvCxnSpPr>
        <p:spPr>
          <a:xfrm>
            <a:off x="3403600" y="4616450"/>
            <a:ext cx="460375"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a:stCxn id="10" idx="3"/>
            <a:endCxn id="11" idx="1"/>
          </p:cNvCxnSpPr>
          <p:nvPr/>
        </p:nvCxnSpPr>
        <p:spPr>
          <a:xfrm>
            <a:off x="4922838" y="4616450"/>
            <a:ext cx="500062"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a:stCxn id="11" idx="3"/>
            <a:endCxn id="12" idx="1"/>
          </p:cNvCxnSpPr>
          <p:nvPr/>
        </p:nvCxnSpPr>
        <p:spPr>
          <a:xfrm>
            <a:off x="6480175" y="4616450"/>
            <a:ext cx="538163"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1" name="Elbow Connector 30"/>
          <p:cNvCxnSpPr>
            <a:stCxn id="12" idx="0"/>
            <a:endCxn id="9" idx="0"/>
          </p:cNvCxnSpPr>
          <p:nvPr/>
        </p:nvCxnSpPr>
        <p:spPr>
          <a:xfrm rot="16200000" flipV="1">
            <a:off x="5210969" y="1953419"/>
            <a:ext cx="12700" cy="4672012"/>
          </a:xfrm>
          <a:prstGeom prst="bentConnector3">
            <a:avLst>
              <a:gd name="adj1" fmla="val 17710197"/>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6" name="Elbow Connector 35"/>
          <p:cNvCxnSpPr>
            <a:stCxn id="12" idx="2"/>
            <a:endCxn id="13" idx="3"/>
          </p:cNvCxnSpPr>
          <p:nvPr/>
        </p:nvCxnSpPr>
        <p:spPr>
          <a:xfrm rot="5400000">
            <a:off x="4985543" y="3612357"/>
            <a:ext cx="1230313" cy="3892550"/>
          </a:xfrm>
          <a:prstGeom prst="bentConnector2">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p:nvPr/>
        </p:nvCxnSpPr>
        <p:spPr>
          <a:xfrm>
            <a:off x="1847850" y="4943475"/>
            <a:ext cx="998538" cy="9032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4358" name="TextBox 48"/>
          <p:cNvSpPr txBox="1">
            <a:spLocks noChangeArrowheads="1"/>
          </p:cNvSpPr>
          <p:nvPr/>
        </p:nvSpPr>
        <p:spPr bwMode="auto">
          <a:xfrm>
            <a:off x="7177088" y="3135313"/>
            <a:ext cx="752475" cy="307975"/>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pPr>
            <a:r>
              <a:rPr lang="en-US" sz="1400" smtClean="0">
                <a:solidFill>
                  <a:prstClr val="black"/>
                </a:solidFill>
                <a:latin typeface="Calibri" pitchFamily="34" charset="0"/>
              </a:rPr>
              <a:t>Relapse</a:t>
            </a:r>
          </a:p>
        </p:txBody>
      </p:sp>
      <p:sp>
        <p:nvSpPr>
          <p:cNvPr id="14359" name="TextBox 49"/>
          <p:cNvSpPr txBox="1">
            <a:spLocks noChangeArrowheads="1"/>
          </p:cNvSpPr>
          <p:nvPr/>
        </p:nvSpPr>
        <p:spPr bwMode="auto">
          <a:xfrm>
            <a:off x="6946900" y="5270500"/>
            <a:ext cx="890588" cy="306388"/>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pPr>
            <a:r>
              <a:rPr lang="en-US" sz="1400" smtClean="0">
                <a:solidFill>
                  <a:prstClr val="black"/>
                </a:solidFill>
                <a:latin typeface="Calibri" pitchFamily="34" charset="0"/>
              </a:rPr>
              <a:t>Abstinent</a:t>
            </a:r>
          </a:p>
        </p:txBody>
      </p:sp>
      <p:sp>
        <p:nvSpPr>
          <p:cNvPr id="53" name="Rectangle 52"/>
          <p:cNvSpPr/>
          <p:nvPr/>
        </p:nvSpPr>
        <p:spPr>
          <a:xfrm>
            <a:off x="4132263" y="5303838"/>
            <a:ext cx="1058862" cy="65405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r>
              <a:rPr lang="en-US" sz="1400" dirty="0">
                <a:solidFill>
                  <a:prstClr val="black"/>
                </a:solidFill>
              </a:rPr>
              <a:t>Promote motivation to quit</a:t>
            </a:r>
          </a:p>
        </p:txBody>
      </p:sp>
      <p:sp>
        <p:nvSpPr>
          <p:cNvPr id="14361" name="TextBox 54"/>
          <p:cNvSpPr txBox="1">
            <a:spLocks noChangeArrowheads="1"/>
          </p:cNvSpPr>
          <p:nvPr/>
        </p:nvSpPr>
        <p:spPr bwMode="auto">
          <a:xfrm>
            <a:off x="4708525" y="3876675"/>
            <a:ext cx="989013" cy="307975"/>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pPr>
            <a:r>
              <a:rPr lang="en-US" sz="1400" smtClean="0">
                <a:solidFill>
                  <a:prstClr val="black"/>
                </a:solidFill>
                <a:latin typeface="Calibri" pitchFamily="34" charset="0"/>
              </a:rPr>
              <a:t>Yes, willing</a:t>
            </a:r>
          </a:p>
        </p:txBody>
      </p:sp>
      <p:sp>
        <p:nvSpPr>
          <p:cNvPr id="14362" name="TextBox 55"/>
          <p:cNvSpPr txBox="1">
            <a:spLocks noChangeArrowheads="1"/>
          </p:cNvSpPr>
          <p:nvPr/>
        </p:nvSpPr>
        <p:spPr bwMode="auto">
          <a:xfrm>
            <a:off x="3405188" y="4957763"/>
            <a:ext cx="1139825" cy="307975"/>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pPr>
            <a:r>
              <a:rPr lang="en-US" sz="1400" smtClean="0">
                <a:solidFill>
                  <a:prstClr val="black"/>
                </a:solidFill>
                <a:latin typeface="Calibri" pitchFamily="34" charset="0"/>
              </a:rPr>
              <a:t>No, unwilling</a:t>
            </a:r>
          </a:p>
        </p:txBody>
      </p:sp>
      <p:cxnSp>
        <p:nvCxnSpPr>
          <p:cNvPr id="58" name="Straight Arrow Connector 57"/>
          <p:cNvCxnSpPr>
            <a:stCxn id="10" idx="2"/>
            <a:endCxn id="53" idx="0"/>
          </p:cNvCxnSpPr>
          <p:nvPr/>
        </p:nvCxnSpPr>
        <p:spPr>
          <a:xfrm>
            <a:off x="4392613" y="4943475"/>
            <a:ext cx="268287" cy="36036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0" name="Elbow Connector 59"/>
          <p:cNvCxnSpPr>
            <a:stCxn id="53" idx="3"/>
            <a:endCxn id="11" idx="2"/>
          </p:cNvCxnSpPr>
          <p:nvPr/>
        </p:nvCxnSpPr>
        <p:spPr>
          <a:xfrm flipV="1">
            <a:off x="5191125" y="4943475"/>
            <a:ext cx="760413" cy="687388"/>
          </a:xfrm>
          <a:prstGeom prst="bentConnector2">
            <a:avLst/>
          </a:prstGeom>
          <a:ln>
            <a:tailEnd type="arrow"/>
          </a:ln>
        </p:spPr>
        <p:style>
          <a:lnRef idx="2">
            <a:schemeClr val="accent1"/>
          </a:lnRef>
          <a:fillRef idx="0">
            <a:schemeClr val="accent1"/>
          </a:fillRef>
          <a:effectRef idx="1">
            <a:schemeClr val="accent1"/>
          </a:effectRef>
          <a:fontRef idx="minor">
            <a:schemeClr val="tx1"/>
          </a:fontRef>
        </p:style>
      </p:cxnSp>
      <p:sp>
        <p:nvSpPr>
          <p:cNvPr id="14365" name="TextBox 60"/>
          <p:cNvSpPr txBox="1">
            <a:spLocks noChangeArrowheads="1"/>
          </p:cNvSpPr>
          <p:nvPr/>
        </p:nvSpPr>
        <p:spPr bwMode="auto">
          <a:xfrm>
            <a:off x="5494338" y="5303838"/>
            <a:ext cx="1452562" cy="522287"/>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pPr>
            <a:r>
              <a:rPr lang="en-US" sz="1400" smtClean="0">
                <a:solidFill>
                  <a:prstClr val="black"/>
                </a:solidFill>
                <a:latin typeface="Calibri" pitchFamily="34" charset="0"/>
              </a:rPr>
              <a:t>Patient now willing to quit</a:t>
            </a:r>
          </a:p>
        </p:txBody>
      </p:sp>
      <p:sp>
        <p:nvSpPr>
          <p:cNvPr id="14366" name="TextBox 63"/>
          <p:cNvSpPr txBox="1">
            <a:spLocks noChangeArrowheads="1"/>
          </p:cNvSpPr>
          <p:nvPr/>
        </p:nvSpPr>
        <p:spPr bwMode="auto">
          <a:xfrm>
            <a:off x="1560513" y="3975100"/>
            <a:ext cx="1169987" cy="307975"/>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pPr>
            <a:r>
              <a:rPr lang="en-US" sz="1400" smtClean="0">
                <a:solidFill>
                  <a:prstClr val="black"/>
                </a:solidFill>
                <a:latin typeface="Calibri" pitchFamily="34" charset="0"/>
              </a:rPr>
              <a:t>Current users</a:t>
            </a:r>
          </a:p>
        </p:txBody>
      </p:sp>
      <p:sp>
        <p:nvSpPr>
          <p:cNvPr id="14367" name="TextBox 64"/>
          <p:cNvSpPr txBox="1">
            <a:spLocks noChangeArrowheads="1"/>
          </p:cNvSpPr>
          <p:nvPr/>
        </p:nvSpPr>
        <p:spPr bwMode="auto">
          <a:xfrm>
            <a:off x="769938" y="5072063"/>
            <a:ext cx="915987" cy="307975"/>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pPr>
            <a:r>
              <a:rPr lang="en-US" sz="1400" smtClean="0">
                <a:solidFill>
                  <a:prstClr val="black"/>
                </a:solidFill>
                <a:latin typeface="Calibri" pitchFamily="34" charset="0"/>
              </a:rPr>
              <a:t>Non users</a:t>
            </a:r>
          </a:p>
        </p:txBody>
      </p:sp>
      <p:cxnSp>
        <p:nvCxnSpPr>
          <p:cNvPr id="68" name="Elbow Connector 67"/>
          <p:cNvCxnSpPr>
            <a:stCxn id="53" idx="2"/>
          </p:cNvCxnSpPr>
          <p:nvPr/>
        </p:nvCxnSpPr>
        <p:spPr>
          <a:xfrm rot="5400000">
            <a:off x="2199481" y="4215607"/>
            <a:ext cx="719137" cy="4203700"/>
          </a:xfrm>
          <a:prstGeom prst="bentConnector2">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0" name="Straight Arrow Connector 69"/>
          <p:cNvCxnSpPr/>
          <p:nvPr/>
        </p:nvCxnSpPr>
        <p:spPr>
          <a:xfrm flipH="1">
            <a:off x="457200" y="6500813"/>
            <a:ext cx="2138363"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2" name="Elbow Connector 71"/>
          <p:cNvCxnSpPr>
            <a:stCxn id="8" idx="1"/>
            <a:endCxn id="3" idx="1"/>
          </p:cNvCxnSpPr>
          <p:nvPr/>
        </p:nvCxnSpPr>
        <p:spPr>
          <a:xfrm rot="10800000" flipH="1">
            <a:off x="690563" y="2136775"/>
            <a:ext cx="1587" cy="3768725"/>
          </a:xfrm>
          <a:prstGeom prst="bentConnector3">
            <a:avLst>
              <a:gd name="adj1" fmla="val -23900197"/>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5" name="Elbow Connector 74"/>
          <p:cNvCxnSpPr/>
          <p:nvPr/>
        </p:nvCxnSpPr>
        <p:spPr>
          <a:xfrm rot="16200000" flipV="1">
            <a:off x="144462" y="6107113"/>
            <a:ext cx="595313" cy="192088"/>
          </a:xfrm>
          <a:prstGeom prst="bentConnector3">
            <a:avLst>
              <a:gd name="adj1" fmla="val 1613"/>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8" name="Elbow Connector 77"/>
          <p:cNvCxnSpPr/>
          <p:nvPr/>
        </p:nvCxnSpPr>
        <p:spPr>
          <a:xfrm rot="16200000" flipV="1">
            <a:off x="325438" y="6521450"/>
            <a:ext cx="176212" cy="134938"/>
          </a:xfrm>
          <a:prstGeom prst="bentConnector3">
            <a:avLst>
              <a:gd name="adj1" fmla="val -4583"/>
            </a:avLst>
          </a:prstGeom>
        </p:spPr>
        <p:style>
          <a:lnRef idx="2">
            <a:schemeClr val="accent1"/>
          </a:lnRef>
          <a:fillRef idx="0">
            <a:schemeClr val="accent1"/>
          </a:fillRef>
          <a:effectRef idx="1">
            <a:schemeClr val="accent1"/>
          </a:effectRef>
          <a:fontRef idx="minor">
            <a:schemeClr val="tx1"/>
          </a:fontRef>
        </p:style>
      </p:cxnSp>
      <p:sp>
        <p:nvSpPr>
          <p:cNvPr id="37" name="Rectangle 36"/>
          <p:cNvSpPr/>
          <p:nvPr/>
        </p:nvSpPr>
        <p:spPr>
          <a:xfrm>
            <a:off x="2346325" y="4283074"/>
            <a:ext cx="1058864" cy="660401"/>
          </a:xfrm>
          <a:prstGeom prst="rect">
            <a:avLst/>
          </a:prstGeom>
          <a:no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xmlns="" val="404669726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Quit smoking </a:t>
            </a:r>
            <a:endParaRPr lang="en-US" dirty="0"/>
          </a:p>
        </p:txBody>
      </p:sp>
      <p:sp>
        <p:nvSpPr>
          <p:cNvPr id="3" name="Content Placeholder 2"/>
          <p:cNvSpPr>
            <a:spLocks noGrp="1"/>
          </p:cNvSpPr>
          <p:nvPr>
            <p:ph idx="1"/>
          </p:nvPr>
        </p:nvSpPr>
        <p:spPr/>
        <p:txBody>
          <a:bodyPr/>
          <a:lstStyle/>
          <a:p>
            <a:r>
              <a:rPr lang="en-US" dirty="0" smtClean="0">
                <a:solidFill>
                  <a:srgbClr val="0070C0"/>
                </a:solidFill>
              </a:rPr>
              <a:t>Advise:</a:t>
            </a:r>
          </a:p>
          <a:p>
            <a:pPr marL="114300" indent="0">
              <a:buNone/>
            </a:pPr>
            <a:r>
              <a:rPr lang="en-US" dirty="0" smtClean="0"/>
              <a:t> </a:t>
            </a:r>
            <a:r>
              <a:rPr lang="en-US" dirty="0">
                <a:solidFill>
                  <a:srgbClr val="FF0000"/>
                </a:solidFill>
              </a:rPr>
              <a:t>In a clear, strong, and personalized manner, urge every tobacco user to quit.</a:t>
            </a:r>
          </a:p>
          <a:p>
            <a:endParaRPr lang="en-US" dirty="0"/>
          </a:p>
        </p:txBody>
      </p:sp>
    </p:spTree>
    <p:extLst>
      <p:ext uri="{BB962C8B-B14F-4D97-AF65-F5344CB8AC3E}">
        <p14:creationId xmlns:p14="http://schemas.microsoft.com/office/powerpoint/2010/main" xmlns="" val="80055236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37995"/>
            <a:ext cx="7620000" cy="1215068"/>
          </a:xfrm>
        </p:spPr>
        <p:txBody>
          <a:bodyPr>
            <a:normAutofit fontScale="90000"/>
          </a:bodyPr>
          <a:lstStyle/>
          <a:p>
            <a:pPr algn="ctr" eaLnBrk="1" fontAlgn="auto" hangingPunct="1">
              <a:spcAft>
                <a:spcPts val="0"/>
              </a:spcAft>
              <a:defRPr/>
            </a:pPr>
            <a:r>
              <a:rPr lang="en-US" sz="3500" cap="all" dirty="0">
                <a:solidFill>
                  <a:schemeClr val="accent1">
                    <a:lumMod val="75000"/>
                  </a:schemeClr>
                </a:solidFill>
              </a:rPr>
              <a:t>Model for treatment of tobacco use and dependence</a:t>
            </a:r>
          </a:p>
        </p:txBody>
      </p:sp>
      <p:sp>
        <p:nvSpPr>
          <p:cNvPr id="3" name="Rectangle 2"/>
          <p:cNvSpPr/>
          <p:nvPr/>
        </p:nvSpPr>
        <p:spPr>
          <a:xfrm>
            <a:off x="692150" y="1808163"/>
            <a:ext cx="1058863" cy="655637"/>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r>
              <a:rPr lang="en-US" sz="1400" dirty="0">
                <a:solidFill>
                  <a:prstClr val="black"/>
                </a:solidFill>
              </a:rPr>
              <a:t>General Population</a:t>
            </a:r>
          </a:p>
        </p:txBody>
      </p:sp>
      <p:sp>
        <p:nvSpPr>
          <p:cNvPr id="6" name="Rectangle 5"/>
          <p:cNvSpPr/>
          <p:nvPr/>
        </p:nvSpPr>
        <p:spPr>
          <a:xfrm>
            <a:off x="481013" y="2943225"/>
            <a:ext cx="1500187" cy="65405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r>
              <a:rPr lang="en-US" sz="1400" dirty="0">
                <a:solidFill>
                  <a:prstClr val="black"/>
                </a:solidFill>
              </a:rPr>
              <a:t>Patient presents to healthcare setting</a:t>
            </a:r>
          </a:p>
        </p:txBody>
      </p:sp>
      <p:sp>
        <p:nvSpPr>
          <p:cNvPr id="7" name="Rectangle 6"/>
          <p:cNvSpPr/>
          <p:nvPr/>
        </p:nvSpPr>
        <p:spPr>
          <a:xfrm>
            <a:off x="615950" y="4289425"/>
            <a:ext cx="1231900" cy="65405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r>
              <a:rPr lang="en-US" sz="1400" dirty="0">
                <a:solidFill>
                  <a:prstClr val="black"/>
                </a:solidFill>
              </a:rPr>
              <a:t>ASK: screen all patients for tobacco use</a:t>
            </a:r>
          </a:p>
        </p:txBody>
      </p:sp>
      <p:sp>
        <p:nvSpPr>
          <p:cNvPr id="8" name="Rectangle 7"/>
          <p:cNvSpPr/>
          <p:nvPr/>
        </p:nvSpPr>
        <p:spPr>
          <a:xfrm>
            <a:off x="690563" y="5576888"/>
            <a:ext cx="1058862" cy="655637"/>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r>
              <a:rPr lang="en-US" sz="1400" dirty="0">
                <a:solidFill>
                  <a:prstClr val="black"/>
                </a:solidFill>
              </a:rPr>
              <a:t>Primary prevention</a:t>
            </a:r>
          </a:p>
        </p:txBody>
      </p:sp>
      <p:sp>
        <p:nvSpPr>
          <p:cNvPr id="9" name="Rectangle 8"/>
          <p:cNvSpPr/>
          <p:nvPr/>
        </p:nvSpPr>
        <p:spPr>
          <a:xfrm>
            <a:off x="2346325" y="4289425"/>
            <a:ext cx="1057275" cy="65405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r>
              <a:rPr lang="en-US" sz="1400" dirty="0">
                <a:solidFill>
                  <a:prstClr val="black"/>
                </a:solidFill>
              </a:rPr>
              <a:t>ADVISE to quit</a:t>
            </a:r>
          </a:p>
        </p:txBody>
      </p:sp>
      <p:sp>
        <p:nvSpPr>
          <p:cNvPr id="10" name="Rectangle 9"/>
          <p:cNvSpPr/>
          <p:nvPr/>
        </p:nvSpPr>
        <p:spPr>
          <a:xfrm>
            <a:off x="3863975" y="4289425"/>
            <a:ext cx="1058863" cy="65405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r>
              <a:rPr lang="en-US" sz="1400" dirty="0">
                <a:solidFill>
                  <a:prstClr val="black"/>
                </a:solidFill>
              </a:rPr>
              <a:t>ASSESS willingness to quit </a:t>
            </a:r>
          </a:p>
        </p:txBody>
      </p:sp>
      <p:sp>
        <p:nvSpPr>
          <p:cNvPr id="11" name="Rectangle 10"/>
          <p:cNvSpPr/>
          <p:nvPr/>
        </p:nvSpPr>
        <p:spPr>
          <a:xfrm>
            <a:off x="5422900" y="4289425"/>
            <a:ext cx="1057275" cy="65405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r>
              <a:rPr lang="en-US" sz="1400" dirty="0">
                <a:solidFill>
                  <a:prstClr val="black"/>
                </a:solidFill>
              </a:rPr>
              <a:t>ASSIST with quitting</a:t>
            </a:r>
          </a:p>
        </p:txBody>
      </p:sp>
      <p:sp>
        <p:nvSpPr>
          <p:cNvPr id="12" name="Rectangle 11"/>
          <p:cNvSpPr/>
          <p:nvPr/>
        </p:nvSpPr>
        <p:spPr>
          <a:xfrm>
            <a:off x="7018338" y="4289425"/>
            <a:ext cx="1057275" cy="65405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r>
              <a:rPr lang="en-US" sz="1400" dirty="0">
                <a:solidFill>
                  <a:prstClr val="black"/>
                </a:solidFill>
              </a:rPr>
              <a:t>ARRANGE a follow-up</a:t>
            </a:r>
          </a:p>
        </p:txBody>
      </p:sp>
      <p:sp>
        <p:nvSpPr>
          <p:cNvPr id="13" name="Rectangle 12"/>
          <p:cNvSpPr/>
          <p:nvPr/>
        </p:nvSpPr>
        <p:spPr>
          <a:xfrm>
            <a:off x="2595563" y="5846763"/>
            <a:ext cx="1058862" cy="65405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r>
              <a:rPr lang="en-US" sz="1400" dirty="0">
                <a:solidFill>
                  <a:prstClr val="black"/>
                </a:solidFill>
              </a:rPr>
              <a:t>Prevent relapse</a:t>
            </a:r>
          </a:p>
        </p:txBody>
      </p:sp>
      <p:cxnSp>
        <p:nvCxnSpPr>
          <p:cNvPr id="16" name="Straight Arrow Connector 15"/>
          <p:cNvCxnSpPr>
            <a:stCxn id="3" idx="2"/>
            <a:endCxn id="6" idx="0"/>
          </p:cNvCxnSpPr>
          <p:nvPr/>
        </p:nvCxnSpPr>
        <p:spPr>
          <a:xfrm>
            <a:off x="1222375" y="2463800"/>
            <a:ext cx="9525" cy="47942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a:stCxn id="6" idx="2"/>
            <a:endCxn id="7" idx="0"/>
          </p:cNvCxnSpPr>
          <p:nvPr/>
        </p:nvCxnSpPr>
        <p:spPr>
          <a:xfrm>
            <a:off x="1231900" y="3597275"/>
            <a:ext cx="0" cy="69215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a:endCxn id="8" idx="0"/>
          </p:cNvCxnSpPr>
          <p:nvPr/>
        </p:nvCxnSpPr>
        <p:spPr>
          <a:xfrm>
            <a:off x="1220788" y="4943475"/>
            <a:ext cx="0" cy="63341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a:endCxn id="9" idx="1"/>
          </p:cNvCxnSpPr>
          <p:nvPr/>
        </p:nvCxnSpPr>
        <p:spPr>
          <a:xfrm>
            <a:off x="1749425" y="4616450"/>
            <a:ext cx="5969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a:stCxn id="9" idx="3"/>
            <a:endCxn id="10" idx="1"/>
          </p:cNvCxnSpPr>
          <p:nvPr/>
        </p:nvCxnSpPr>
        <p:spPr>
          <a:xfrm>
            <a:off x="3403600" y="4616450"/>
            <a:ext cx="460375"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a:stCxn id="10" idx="3"/>
            <a:endCxn id="11" idx="1"/>
          </p:cNvCxnSpPr>
          <p:nvPr/>
        </p:nvCxnSpPr>
        <p:spPr>
          <a:xfrm>
            <a:off x="4922838" y="4616450"/>
            <a:ext cx="500062"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a:stCxn id="11" idx="3"/>
            <a:endCxn id="12" idx="1"/>
          </p:cNvCxnSpPr>
          <p:nvPr/>
        </p:nvCxnSpPr>
        <p:spPr>
          <a:xfrm>
            <a:off x="6480175" y="4616450"/>
            <a:ext cx="538163"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1" name="Elbow Connector 30"/>
          <p:cNvCxnSpPr>
            <a:stCxn id="12" idx="0"/>
            <a:endCxn id="9" idx="0"/>
          </p:cNvCxnSpPr>
          <p:nvPr/>
        </p:nvCxnSpPr>
        <p:spPr>
          <a:xfrm rot="16200000" flipV="1">
            <a:off x="5210969" y="1953419"/>
            <a:ext cx="12700" cy="4672012"/>
          </a:xfrm>
          <a:prstGeom prst="bentConnector3">
            <a:avLst>
              <a:gd name="adj1" fmla="val 17710197"/>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6" name="Elbow Connector 35"/>
          <p:cNvCxnSpPr>
            <a:stCxn id="12" idx="2"/>
            <a:endCxn id="13" idx="3"/>
          </p:cNvCxnSpPr>
          <p:nvPr/>
        </p:nvCxnSpPr>
        <p:spPr>
          <a:xfrm rot="5400000">
            <a:off x="4985543" y="3612357"/>
            <a:ext cx="1230313" cy="3892550"/>
          </a:xfrm>
          <a:prstGeom prst="bentConnector2">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p:nvPr/>
        </p:nvCxnSpPr>
        <p:spPr>
          <a:xfrm>
            <a:off x="1847850" y="4943475"/>
            <a:ext cx="998538" cy="9032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4358" name="TextBox 48"/>
          <p:cNvSpPr txBox="1">
            <a:spLocks noChangeArrowheads="1"/>
          </p:cNvSpPr>
          <p:nvPr/>
        </p:nvSpPr>
        <p:spPr bwMode="auto">
          <a:xfrm>
            <a:off x="7177088" y="3135313"/>
            <a:ext cx="752475" cy="307975"/>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pPr>
            <a:r>
              <a:rPr lang="en-US" sz="1400" smtClean="0">
                <a:solidFill>
                  <a:prstClr val="black"/>
                </a:solidFill>
                <a:latin typeface="Calibri" pitchFamily="34" charset="0"/>
              </a:rPr>
              <a:t>Relapse</a:t>
            </a:r>
          </a:p>
        </p:txBody>
      </p:sp>
      <p:sp>
        <p:nvSpPr>
          <p:cNvPr id="14359" name="TextBox 49"/>
          <p:cNvSpPr txBox="1">
            <a:spLocks noChangeArrowheads="1"/>
          </p:cNvSpPr>
          <p:nvPr/>
        </p:nvSpPr>
        <p:spPr bwMode="auto">
          <a:xfrm>
            <a:off x="6946900" y="5270500"/>
            <a:ext cx="890588" cy="306388"/>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pPr>
            <a:r>
              <a:rPr lang="en-US" sz="1400" smtClean="0">
                <a:solidFill>
                  <a:prstClr val="black"/>
                </a:solidFill>
                <a:latin typeface="Calibri" pitchFamily="34" charset="0"/>
              </a:rPr>
              <a:t>Abstinent</a:t>
            </a:r>
          </a:p>
        </p:txBody>
      </p:sp>
      <p:sp>
        <p:nvSpPr>
          <p:cNvPr id="53" name="Rectangle 52"/>
          <p:cNvSpPr/>
          <p:nvPr/>
        </p:nvSpPr>
        <p:spPr>
          <a:xfrm>
            <a:off x="4132263" y="5303838"/>
            <a:ext cx="1058862" cy="65405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r>
              <a:rPr lang="en-US" sz="1400" dirty="0">
                <a:solidFill>
                  <a:prstClr val="black"/>
                </a:solidFill>
              </a:rPr>
              <a:t>Promote motivation to quit</a:t>
            </a:r>
          </a:p>
        </p:txBody>
      </p:sp>
      <p:sp>
        <p:nvSpPr>
          <p:cNvPr id="14361" name="TextBox 54"/>
          <p:cNvSpPr txBox="1">
            <a:spLocks noChangeArrowheads="1"/>
          </p:cNvSpPr>
          <p:nvPr/>
        </p:nvSpPr>
        <p:spPr bwMode="auto">
          <a:xfrm>
            <a:off x="4708525" y="3876675"/>
            <a:ext cx="989013" cy="307975"/>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pPr>
            <a:r>
              <a:rPr lang="en-US" sz="1400" smtClean="0">
                <a:solidFill>
                  <a:prstClr val="black"/>
                </a:solidFill>
                <a:latin typeface="Calibri" pitchFamily="34" charset="0"/>
              </a:rPr>
              <a:t>Yes, willing</a:t>
            </a:r>
          </a:p>
        </p:txBody>
      </p:sp>
      <p:sp>
        <p:nvSpPr>
          <p:cNvPr id="14362" name="TextBox 55"/>
          <p:cNvSpPr txBox="1">
            <a:spLocks noChangeArrowheads="1"/>
          </p:cNvSpPr>
          <p:nvPr/>
        </p:nvSpPr>
        <p:spPr bwMode="auto">
          <a:xfrm>
            <a:off x="3405188" y="4957763"/>
            <a:ext cx="1139825" cy="307975"/>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pPr>
            <a:r>
              <a:rPr lang="en-US" sz="1400" smtClean="0">
                <a:solidFill>
                  <a:prstClr val="black"/>
                </a:solidFill>
                <a:latin typeface="Calibri" pitchFamily="34" charset="0"/>
              </a:rPr>
              <a:t>No, unwilling</a:t>
            </a:r>
          </a:p>
        </p:txBody>
      </p:sp>
      <p:cxnSp>
        <p:nvCxnSpPr>
          <p:cNvPr id="58" name="Straight Arrow Connector 57"/>
          <p:cNvCxnSpPr>
            <a:stCxn id="10" idx="2"/>
            <a:endCxn id="53" idx="0"/>
          </p:cNvCxnSpPr>
          <p:nvPr/>
        </p:nvCxnSpPr>
        <p:spPr>
          <a:xfrm>
            <a:off x="4392613" y="4943475"/>
            <a:ext cx="268287" cy="36036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0" name="Elbow Connector 59"/>
          <p:cNvCxnSpPr>
            <a:stCxn id="53" idx="3"/>
            <a:endCxn id="11" idx="2"/>
          </p:cNvCxnSpPr>
          <p:nvPr/>
        </p:nvCxnSpPr>
        <p:spPr>
          <a:xfrm flipV="1">
            <a:off x="5191125" y="4943475"/>
            <a:ext cx="760413" cy="687388"/>
          </a:xfrm>
          <a:prstGeom prst="bentConnector2">
            <a:avLst/>
          </a:prstGeom>
          <a:ln>
            <a:tailEnd type="arrow"/>
          </a:ln>
        </p:spPr>
        <p:style>
          <a:lnRef idx="2">
            <a:schemeClr val="accent1"/>
          </a:lnRef>
          <a:fillRef idx="0">
            <a:schemeClr val="accent1"/>
          </a:fillRef>
          <a:effectRef idx="1">
            <a:schemeClr val="accent1"/>
          </a:effectRef>
          <a:fontRef idx="minor">
            <a:schemeClr val="tx1"/>
          </a:fontRef>
        </p:style>
      </p:cxnSp>
      <p:sp>
        <p:nvSpPr>
          <p:cNvPr id="14365" name="TextBox 60"/>
          <p:cNvSpPr txBox="1">
            <a:spLocks noChangeArrowheads="1"/>
          </p:cNvSpPr>
          <p:nvPr/>
        </p:nvSpPr>
        <p:spPr bwMode="auto">
          <a:xfrm>
            <a:off x="5494338" y="5303838"/>
            <a:ext cx="1452562" cy="522287"/>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pPr>
            <a:r>
              <a:rPr lang="en-US" sz="1400" smtClean="0">
                <a:solidFill>
                  <a:prstClr val="black"/>
                </a:solidFill>
                <a:latin typeface="Calibri" pitchFamily="34" charset="0"/>
              </a:rPr>
              <a:t>Patient now willing to quit</a:t>
            </a:r>
          </a:p>
        </p:txBody>
      </p:sp>
      <p:sp>
        <p:nvSpPr>
          <p:cNvPr id="14366" name="TextBox 63"/>
          <p:cNvSpPr txBox="1">
            <a:spLocks noChangeArrowheads="1"/>
          </p:cNvSpPr>
          <p:nvPr/>
        </p:nvSpPr>
        <p:spPr bwMode="auto">
          <a:xfrm>
            <a:off x="1560513" y="3975100"/>
            <a:ext cx="1169987" cy="307975"/>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pPr>
            <a:r>
              <a:rPr lang="en-US" sz="1400" smtClean="0">
                <a:solidFill>
                  <a:prstClr val="black"/>
                </a:solidFill>
                <a:latin typeface="Calibri" pitchFamily="34" charset="0"/>
              </a:rPr>
              <a:t>Current users</a:t>
            </a:r>
          </a:p>
        </p:txBody>
      </p:sp>
      <p:sp>
        <p:nvSpPr>
          <p:cNvPr id="14367" name="TextBox 64"/>
          <p:cNvSpPr txBox="1">
            <a:spLocks noChangeArrowheads="1"/>
          </p:cNvSpPr>
          <p:nvPr/>
        </p:nvSpPr>
        <p:spPr bwMode="auto">
          <a:xfrm>
            <a:off x="769938" y="5072063"/>
            <a:ext cx="915987" cy="307975"/>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pPr>
            <a:r>
              <a:rPr lang="en-US" sz="1400" smtClean="0">
                <a:solidFill>
                  <a:prstClr val="black"/>
                </a:solidFill>
                <a:latin typeface="Calibri" pitchFamily="34" charset="0"/>
              </a:rPr>
              <a:t>Non users</a:t>
            </a:r>
          </a:p>
        </p:txBody>
      </p:sp>
      <p:cxnSp>
        <p:nvCxnSpPr>
          <p:cNvPr id="68" name="Elbow Connector 67"/>
          <p:cNvCxnSpPr>
            <a:stCxn id="53" idx="2"/>
          </p:cNvCxnSpPr>
          <p:nvPr/>
        </p:nvCxnSpPr>
        <p:spPr>
          <a:xfrm rot="5400000">
            <a:off x="2199481" y="4215607"/>
            <a:ext cx="719137" cy="4203700"/>
          </a:xfrm>
          <a:prstGeom prst="bentConnector2">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0" name="Straight Arrow Connector 69"/>
          <p:cNvCxnSpPr/>
          <p:nvPr/>
        </p:nvCxnSpPr>
        <p:spPr>
          <a:xfrm flipH="1">
            <a:off x="457200" y="6500813"/>
            <a:ext cx="2138363"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2" name="Elbow Connector 71"/>
          <p:cNvCxnSpPr>
            <a:stCxn id="8" idx="1"/>
            <a:endCxn id="3" idx="1"/>
          </p:cNvCxnSpPr>
          <p:nvPr/>
        </p:nvCxnSpPr>
        <p:spPr>
          <a:xfrm rot="10800000" flipH="1">
            <a:off x="690563" y="2136775"/>
            <a:ext cx="1587" cy="3768725"/>
          </a:xfrm>
          <a:prstGeom prst="bentConnector3">
            <a:avLst>
              <a:gd name="adj1" fmla="val -23900197"/>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5" name="Elbow Connector 74"/>
          <p:cNvCxnSpPr/>
          <p:nvPr/>
        </p:nvCxnSpPr>
        <p:spPr>
          <a:xfrm rot="16200000" flipV="1">
            <a:off x="144462" y="6107113"/>
            <a:ext cx="595313" cy="192088"/>
          </a:xfrm>
          <a:prstGeom prst="bentConnector3">
            <a:avLst>
              <a:gd name="adj1" fmla="val 1613"/>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8" name="Elbow Connector 77"/>
          <p:cNvCxnSpPr/>
          <p:nvPr/>
        </p:nvCxnSpPr>
        <p:spPr>
          <a:xfrm rot="16200000" flipV="1">
            <a:off x="325438" y="6521450"/>
            <a:ext cx="176212" cy="134938"/>
          </a:xfrm>
          <a:prstGeom prst="bentConnector3">
            <a:avLst>
              <a:gd name="adj1" fmla="val -4583"/>
            </a:avLst>
          </a:prstGeom>
        </p:spPr>
        <p:style>
          <a:lnRef idx="2">
            <a:schemeClr val="accent1"/>
          </a:lnRef>
          <a:fillRef idx="0">
            <a:schemeClr val="accent1"/>
          </a:fillRef>
          <a:effectRef idx="1">
            <a:schemeClr val="accent1"/>
          </a:effectRef>
          <a:fontRef idx="minor">
            <a:schemeClr val="tx1"/>
          </a:fontRef>
        </p:style>
      </p:cxnSp>
      <p:sp>
        <p:nvSpPr>
          <p:cNvPr id="37" name="Rectangle 36"/>
          <p:cNvSpPr/>
          <p:nvPr/>
        </p:nvSpPr>
        <p:spPr>
          <a:xfrm>
            <a:off x="3863975" y="4283074"/>
            <a:ext cx="1058863" cy="660401"/>
          </a:xfrm>
          <a:prstGeom prst="rect">
            <a:avLst/>
          </a:prstGeom>
          <a:no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xmlns="" val="404669726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Quit smoking </a:t>
            </a:r>
            <a:endParaRPr lang="en-US" dirty="0"/>
          </a:p>
        </p:txBody>
      </p:sp>
      <p:sp>
        <p:nvSpPr>
          <p:cNvPr id="3" name="Content Placeholder 2"/>
          <p:cNvSpPr>
            <a:spLocks noGrp="1"/>
          </p:cNvSpPr>
          <p:nvPr>
            <p:ph idx="1"/>
          </p:nvPr>
        </p:nvSpPr>
        <p:spPr/>
        <p:txBody>
          <a:bodyPr/>
          <a:lstStyle/>
          <a:p>
            <a:r>
              <a:rPr lang="en-US" dirty="0" smtClean="0">
                <a:solidFill>
                  <a:srgbClr val="0070C0"/>
                </a:solidFill>
              </a:rPr>
              <a:t>Assess:</a:t>
            </a:r>
          </a:p>
          <a:p>
            <a:endParaRPr lang="en-US" dirty="0"/>
          </a:p>
          <a:p>
            <a:pPr marL="114300" indent="0">
              <a:buNone/>
            </a:pPr>
            <a:r>
              <a:rPr lang="en-US" dirty="0" smtClean="0">
                <a:solidFill>
                  <a:srgbClr val="FF0000"/>
                </a:solidFill>
              </a:rPr>
              <a:t>Is </a:t>
            </a:r>
            <a:r>
              <a:rPr lang="en-US" dirty="0">
                <a:solidFill>
                  <a:srgbClr val="FF0000"/>
                </a:solidFill>
              </a:rPr>
              <a:t>the tobacco user willing to make a quit attempt at this time?</a:t>
            </a:r>
          </a:p>
          <a:p>
            <a:endParaRPr lang="en-US" dirty="0"/>
          </a:p>
        </p:txBody>
      </p:sp>
    </p:spTree>
    <p:extLst>
      <p:ext uri="{BB962C8B-B14F-4D97-AF65-F5344CB8AC3E}">
        <p14:creationId xmlns:p14="http://schemas.microsoft.com/office/powerpoint/2010/main" xmlns="" val="14854489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Q2</a:t>
            </a:r>
            <a:endParaRPr lang="en-US" dirty="0"/>
          </a:p>
        </p:txBody>
      </p:sp>
      <p:sp>
        <p:nvSpPr>
          <p:cNvPr id="3" name="Content Placeholder 2"/>
          <p:cNvSpPr>
            <a:spLocks noGrp="1"/>
          </p:cNvSpPr>
          <p:nvPr>
            <p:ph idx="1"/>
          </p:nvPr>
        </p:nvSpPr>
        <p:spPr/>
        <p:txBody>
          <a:bodyPr/>
          <a:lstStyle/>
          <a:p>
            <a:r>
              <a:rPr lang="en-US" sz="2200" dirty="0" smtClean="0">
                <a:solidFill>
                  <a:schemeClr val="accent2"/>
                </a:solidFill>
              </a:rPr>
              <a:t>Smoking can increase risk of having coronary artery disease (CHD) than non-smoking by?</a:t>
            </a:r>
          </a:p>
          <a:p>
            <a:endParaRPr lang="en-US" dirty="0" smtClean="0"/>
          </a:p>
          <a:p>
            <a:r>
              <a:rPr lang="en-US" sz="2200" dirty="0" smtClean="0"/>
              <a:t>0 times </a:t>
            </a:r>
          </a:p>
          <a:p>
            <a:r>
              <a:rPr lang="en-US" sz="2200" dirty="0" smtClean="0"/>
              <a:t>0-1 times </a:t>
            </a:r>
          </a:p>
          <a:p>
            <a:r>
              <a:rPr lang="en-US" sz="2200" dirty="0" smtClean="0"/>
              <a:t>1-2 times </a:t>
            </a:r>
          </a:p>
          <a:p>
            <a:r>
              <a:rPr lang="en-US" sz="2200" dirty="0" smtClean="0"/>
              <a:t>2-4 times</a:t>
            </a:r>
            <a:endParaRPr lang="en-US" sz="2200" dirty="0"/>
          </a:p>
        </p:txBody>
      </p:sp>
    </p:spTree>
    <p:extLst>
      <p:ext uri="{BB962C8B-B14F-4D97-AF65-F5344CB8AC3E}">
        <p14:creationId xmlns="" xmlns:p14="http://schemas.microsoft.com/office/powerpoint/2010/main" val="314334720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37995"/>
            <a:ext cx="7620000" cy="1215068"/>
          </a:xfrm>
        </p:spPr>
        <p:txBody>
          <a:bodyPr>
            <a:normAutofit fontScale="90000"/>
          </a:bodyPr>
          <a:lstStyle/>
          <a:p>
            <a:pPr algn="ctr" eaLnBrk="1" fontAlgn="auto" hangingPunct="1">
              <a:spcAft>
                <a:spcPts val="0"/>
              </a:spcAft>
              <a:defRPr/>
            </a:pPr>
            <a:r>
              <a:rPr lang="en-US" sz="3500" cap="all" dirty="0">
                <a:solidFill>
                  <a:schemeClr val="accent1">
                    <a:lumMod val="75000"/>
                  </a:schemeClr>
                </a:solidFill>
              </a:rPr>
              <a:t>Model for treatment of tobacco use and dependence</a:t>
            </a:r>
          </a:p>
        </p:txBody>
      </p:sp>
      <p:sp>
        <p:nvSpPr>
          <p:cNvPr id="3" name="Rectangle 2"/>
          <p:cNvSpPr/>
          <p:nvPr/>
        </p:nvSpPr>
        <p:spPr>
          <a:xfrm>
            <a:off x="692150" y="1808163"/>
            <a:ext cx="1058863" cy="655637"/>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r>
              <a:rPr lang="en-US" sz="1400" dirty="0">
                <a:solidFill>
                  <a:prstClr val="black"/>
                </a:solidFill>
              </a:rPr>
              <a:t>General Population</a:t>
            </a:r>
          </a:p>
        </p:txBody>
      </p:sp>
      <p:sp>
        <p:nvSpPr>
          <p:cNvPr id="6" name="Rectangle 5"/>
          <p:cNvSpPr/>
          <p:nvPr/>
        </p:nvSpPr>
        <p:spPr>
          <a:xfrm>
            <a:off x="481013" y="2943225"/>
            <a:ext cx="1500187" cy="65405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r>
              <a:rPr lang="en-US" sz="1400" dirty="0">
                <a:solidFill>
                  <a:prstClr val="black"/>
                </a:solidFill>
              </a:rPr>
              <a:t>Patient presents to healthcare setting</a:t>
            </a:r>
          </a:p>
        </p:txBody>
      </p:sp>
      <p:sp>
        <p:nvSpPr>
          <p:cNvPr id="7" name="Rectangle 6"/>
          <p:cNvSpPr/>
          <p:nvPr/>
        </p:nvSpPr>
        <p:spPr>
          <a:xfrm>
            <a:off x="615950" y="4289425"/>
            <a:ext cx="1231900" cy="65405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r>
              <a:rPr lang="en-US" sz="1400" dirty="0">
                <a:solidFill>
                  <a:prstClr val="black"/>
                </a:solidFill>
              </a:rPr>
              <a:t>ASK: screen all patients for tobacco use</a:t>
            </a:r>
          </a:p>
        </p:txBody>
      </p:sp>
      <p:sp>
        <p:nvSpPr>
          <p:cNvPr id="8" name="Rectangle 7"/>
          <p:cNvSpPr/>
          <p:nvPr/>
        </p:nvSpPr>
        <p:spPr>
          <a:xfrm>
            <a:off x="690563" y="5576888"/>
            <a:ext cx="1058862" cy="655637"/>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r>
              <a:rPr lang="en-US" sz="1400" dirty="0">
                <a:solidFill>
                  <a:prstClr val="black"/>
                </a:solidFill>
              </a:rPr>
              <a:t>Primary prevention</a:t>
            </a:r>
          </a:p>
        </p:txBody>
      </p:sp>
      <p:sp>
        <p:nvSpPr>
          <p:cNvPr id="9" name="Rectangle 8"/>
          <p:cNvSpPr/>
          <p:nvPr/>
        </p:nvSpPr>
        <p:spPr>
          <a:xfrm>
            <a:off x="2346325" y="4289425"/>
            <a:ext cx="1057275" cy="65405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r>
              <a:rPr lang="en-US" sz="1400" dirty="0">
                <a:solidFill>
                  <a:prstClr val="black"/>
                </a:solidFill>
              </a:rPr>
              <a:t>ADVISE to quit</a:t>
            </a:r>
          </a:p>
        </p:txBody>
      </p:sp>
      <p:sp>
        <p:nvSpPr>
          <p:cNvPr id="10" name="Rectangle 9"/>
          <p:cNvSpPr/>
          <p:nvPr/>
        </p:nvSpPr>
        <p:spPr>
          <a:xfrm>
            <a:off x="3863975" y="4289425"/>
            <a:ext cx="1058863" cy="65405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r>
              <a:rPr lang="en-US" sz="1400" dirty="0">
                <a:solidFill>
                  <a:prstClr val="black"/>
                </a:solidFill>
              </a:rPr>
              <a:t>ASSESS willingness to quit </a:t>
            </a:r>
          </a:p>
        </p:txBody>
      </p:sp>
      <p:sp>
        <p:nvSpPr>
          <p:cNvPr id="11" name="Rectangle 10"/>
          <p:cNvSpPr/>
          <p:nvPr/>
        </p:nvSpPr>
        <p:spPr>
          <a:xfrm>
            <a:off x="5422900" y="4289425"/>
            <a:ext cx="1057275" cy="65405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r>
              <a:rPr lang="en-US" sz="1400" dirty="0">
                <a:solidFill>
                  <a:prstClr val="black"/>
                </a:solidFill>
              </a:rPr>
              <a:t>ASSIST with quitting</a:t>
            </a:r>
          </a:p>
        </p:txBody>
      </p:sp>
      <p:sp>
        <p:nvSpPr>
          <p:cNvPr id="12" name="Rectangle 11"/>
          <p:cNvSpPr/>
          <p:nvPr/>
        </p:nvSpPr>
        <p:spPr>
          <a:xfrm>
            <a:off x="7018338" y="4289425"/>
            <a:ext cx="1057275" cy="65405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r>
              <a:rPr lang="en-US" sz="1400" dirty="0">
                <a:solidFill>
                  <a:prstClr val="black"/>
                </a:solidFill>
              </a:rPr>
              <a:t>ARRANGE a follow-up</a:t>
            </a:r>
          </a:p>
        </p:txBody>
      </p:sp>
      <p:sp>
        <p:nvSpPr>
          <p:cNvPr id="13" name="Rectangle 12"/>
          <p:cNvSpPr/>
          <p:nvPr/>
        </p:nvSpPr>
        <p:spPr>
          <a:xfrm>
            <a:off x="2595563" y="5846763"/>
            <a:ext cx="1058862" cy="65405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r>
              <a:rPr lang="en-US" sz="1400" dirty="0">
                <a:solidFill>
                  <a:prstClr val="black"/>
                </a:solidFill>
              </a:rPr>
              <a:t>Prevent relapse</a:t>
            </a:r>
          </a:p>
        </p:txBody>
      </p:sp>
      <p:cxnSp>
        <p:nvCxnSpPr>
          <p:cNvPr id="16" name="Straight Arrow Connector 15"/>
          <p:cNvCxnSpPr>
            <a:stCxn id="3" idx="2"/>
            <a:endCxn id="6" idx="0"/>
          </p:cNvCxnSpPr>
          <p:nvPr/>
        </p:nvCxnSpPr>
        <p:spPr>
          <a:xfrm>
            <a:off x="1222375" y="2463800"/>
            <a:ext cx="9525" cy="47942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a:stCxn id="6" idx="2"/>
            <a:endCxn id="7" idx="0"/>
          </p:cNvCxnSpPr>
          <p:nvPr/>
        </p:nvCxnSpPr>
        <p:spPr>
          <a:xfrm>
            <a:off x="1231900" y="3597275"/>
            <a:ext cx="0" cy="69215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a:endCxn id="8" idx="0"/>
          </p:cNvCxnSpPr>
          <p:nvPr/>
        </p:nvCxnSpPr>
        <p:spPr>
          <a:xfrm>
            <a:off x="1220788" y="4943475"/>
            <a:ext cx="0" cy="63341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a:endCxn id="9" idx="1"/>
          </p:cNvCxnSpPr>
          <p:nvPr/>
        </p:nvCxnSpPr>
        <p:spPr>
          <a:xfrm>
            <a:off x="1749425" y="4616450"/>
            <a:ext cx="5969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a:stCxn id="9" idx="3"/>
            <a:endCxn id="10" idx="1"/>
          </p:cNvCxnSpPr>
          <p:nvPr/>
        </p:nvCxnSpPr>
        <p:spPr>
          <a:xfrm>
            <a:off x="3403600" y="4616450"/>
            <a:ext cx="460375"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a:stCxn id="10" idx="3"/>
            <a:endCxn id="11" idx="1"/>
          </p:cNvCxnSpPr>
          <p:nvPr/>
        </p:nvCxnSpPr>
        <p:spPr>
          <a:xfrm>
            <a:off x="4922838" y="4616450"/>
            <a:ext cx="500062"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a:stCxn id="11" idx="3"/>
            <a:endCxn id="12" idx="1"/>
          </p:cNvCxnSpPr>
          <p:nvPr/>
        </p:nvCxnSpPr>
        <p:spPr>
          <a:xfrm>
            <a:off x="6480175" y="4616450"/>
            <a:ext cx="538163"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1" name="Elbow Connector 30"/>
          <p:cNvCxnSpPr>
            <a:stCxn id="12" idx="0"/>
            <a:endCxn id="9" idx="0"/>
          </p:cNvCxnSpPr>
          <p:nvPr/>
        </p:nvCxnSpPr>
        <p:spPr>
          <a:xfrm rot="16200000" flipV="1">
            <a:off x="5210969" y="1953419"/>
            <a:ext cx="12700" cy="4672012"/>
          </a:xfrm>
          <a:prstGeom prst="bentConnector3">
            <a:avLst>
              <a:gd name="adj1" fmla="val 17710197"/>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6" name="Elbow Connector 35"/>
          <p:cNvCxnSpPr>
            <a:stCxn id="12" idx="2"/>
            <a:endCxn id="13" idx="3"/>
          </p:cNvCxnSpPr>
          <p:nvPr/>
        </p:nvCxnSpPr>
        <p:spPr>
          <a:xfrm rot="5400000">
            <a:off x="4985543" y="3612357"/>
            <a:ext cx="1230313" cy="3892550"/>
          </a:xfrm>
          <a:prstGeom prst="bentConnector2">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p:nvPr/>
        </p:nvCxnSpPr>
        <p:spPr>
          <a:xfrm>
            <a:off x="1847850" y="4943475"/>
            <a:ext cx="998538" cy="9032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4358" name="TextBox 48"/>
          <p:cNvSpPr txBox="1">
            <a:spLocks noChangeArrowheads="1"/>
          </p:cNvSpPr>
          <p:nvPr/>
        </p:nvSpPr>
        <p:spPr bwMode="auto">
          <a:xfrm>
            <a:off x="7177088" y="3135313"/>
            <a:ext cx="752475" cy="307975"/>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pPr>
            <a:r>
              <a:rPr lang="en-US" sz="1400" smtClean="0">
                <a:solidFill>
                  <a:prstClr val="black"/>
                </a:solidFill>
                <a:latin typeface="Calibri" pitchFamily="34" charset="0"/>
              </a:rPr>
              <a:t>Relapse</a:t>
            </a:r>
          </a:p>
        </p:txBody>
      </p:sp>
      <p:sp>
        <p:nvSpPr>
          <p:cNvPr id="14359" name="TextBox 49"/>
          <p:cNvSpPr txBox="1">
            <a:spLocks noChangeArrowheads="1"/>
          </p:cNvSpPr>
          <p:nvPr/>
        </p:nvSpPr>
        <p:spPr bwMode="auto">
          <a:xfrm>
            <a:off x="6946900" y="5270500"/>
            <a:ext cx="890588" cy="306388"/>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pPr>
            <a:r>
              <a:rPr lang="en-US" sz="1400" smtClean="0">
                <a:solidFill>
                  <a:prstClr val="black"/>
                </a:solidFill>
                <a:latin typeface="Calibri" pitchFamily="34" charset="0"/>
              </a:rPr>
              <a:t>Abstinent</a:t>
            </a:r>
          </a:p>
        </p:txBody>
      </p:sp>
      <p:sp>
        <p:nvSpPr>
          <p:cNvPr id="53" name="Rectangle 52"/>
          <p:cNvSpPr/>
          <p:nvPr/>
        </p:nvSpPr>
        <p:spPr>
          <a:xfrm>
            <a:off x="4132263" y="5303838"/>
            <a:ext cx="1058862" cy="65405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r>
              <a:rPr lang="en-US" sz="1400" dirty="0">
                <a:solidFill>
                  <a:prstClr val="black"/>
                </a:solidFill>
              </a:rPr>
              <a:t>Promote motivation to quit</a:t>
            </a:r>
          </a:p>
        </p:txBody>
      </p:sp>
      <p:sp>
        <p:nvSpPr>
          <p:cNvPr id="14361" name="TextBox 54"/>
          <p:cNvSpPr txBox="1">
            <a:spLocks noChangeArrowheads="1"/>
          </p:cNvSpPr>
          <p:nvPr/>
        </p:nvSpPr>
        <p:spPr bwMode="auto">
          <a:xfrm>
            <a:off x="4708525" y="3876675"/>
            <a:ext cx="989013" cy="307975"/>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pPr>
            <a:r>
              <a:rPr lang="en-US" sz="1400" smtClean="0">
                <a:solidFill>
                  <a:prstClr val="black"/>
                </a:solidFill>
                <a:latin typeface="Calibri" pitchFamily="34" charset="0"/>
              </a:rPr>
              <a:t>Yes, willing</a:t>
            </a:r>
          </a:p>
        </p:txBody>
      </p:sp>
      <p:sp>
        <p:nvSpPr>
          <p:cNvPr id="14362" name="TextBox 55"/>
          <p:cNvSpPr txBox="1">
            <a:spLocks noChangeArrowheads="1"/>
          </p:cNvSpPr>
          <p:nvPr/>
        </p:nvSpPr>
        <p:spPr bwMode="auto">
          <a:xfrm>
            <a:off x="3405188" y="4957763"/>
            <a:ext cx="1139825" cy="307975"/>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pPr>
            <a:r>
              <a:rPr lang="en-US" sz="1400" smtClean="0">
                <a:solidFill>
                  <a:prstClr val="black"/>
                </a:solidFill>
                <a:latin typeface="Calibri" pitchFamily="34" charset="0"/>
              </a:rPr>
              <a:t>No, unwilling</a:t>
            </a:r>
          </a:p>
        </p:txBody>
      </p:sp>
      <p:cxnSp>
        <p:nvCxnSpPr>
          <p:cNvPr id="58" name="Straight Arrow Connector 57"/>
          <p:cNvCxnSpPr>
            <a:stCxn id="10" idx="2"/>
            <a:endCxn id="53" idx="0"/>
          </p:cNvCxnSpPr>
          <p:nvPr/>
        </p:nvCxnSpPr>
        <p:spPr>
          <a:xfrm>
            <a:off x="4392613" y="4943475"/>
            <a:ext cx="268287" cy="36036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0" name="Elbow Connector 59"/>
          <p:cNvCxnSpPr>
            <a:stCxn id="53" idx="3"/>
            <a:endCxn id="11" idx="2"/>
          </p:cNvCxnSpPr>
          <p:nvPr/>
        </p:nvCxnSpPr>
        <p:spPr>
          <a:xfrm flipV="1">
            <a:off x="5191125" y="4943475"/>
            <a:ext cx="760413" cy="687388"/>
          </a:xfrm>
          <a:prstGeom prst="bentConnector2">
            <a:avLst/>
          </a:prstGeom>
          <a:ln>
            <a:tailEnd type="arrow"/>
          </a:ln>
        </p:spPr>
        <p:style>
          <a:lnRef idx="2">
            <a:schemeClr val="accent1"/>
          </a:lnRef>
          <a:fillRef idx="0">
            <a:schemeClr val="accent1"/>
          </a:fillRef>
          <a:effectRef idx="1">
            <a:schemeClr val="accent1"/>
          </a:effectRef>
          <a:fontRef idx="minor">
            <a:schemeClr val="tx1"/>
          </a:fontRef>
        </p:style>
      </p:cxnSp>
      <p:sp>
        <p:nvSpPr>
          <p:cNvPr id="14365" name="TextBox 60"/>
          <p:cNvSpPr txBox="1">
            <a:spLocks noChangeArrowheads="1"/>
          </p:cNvSpPr>
          <p:nvPr/>
        </p:nvSpPr>
        <p:spPr bwMode="auto">
          <a:xfrm>
            <a:off x="5494338" y="5303838"/>
            <a:ext cx="1452562" cy="522287"/>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pPr>
            <a:r>
              <a:rPr lang="en-US" sz="1400" smtClean="0">
                <a:solidFill>
                  <a:prstClr val="black"/>
                </a:solidFill>
                <a:latin typeface="Calibri" pitchFamily="34" charset="0"/>
              </a:rPr>
              <a:t>Patient now willing to quit</a:t>
            </a:r>
          </a:p>
        </p:txBody>
      </p:sp>
      <p:sp>
        <p:nvSpPr>
          <p:cNvPr id="14366" name="TextBox 63"/>
          <p:cNvSpPr txBox="1">
            <a:spLocks noChangeArrowheads="1"/>
          </p:cNvSpPr>
          <p:nvPr/>
        </p:nvSpPr>
        <p:spPr bwMode="auto">
          <a:xfrm>
            <a:off x="1560513" y="3975100"/>
            <a:ext cx="1169987" cy="307975"/>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pPr>
            <a:r>
              <a:rPr lang="en-US" sz="1400" smtClean="0">
                <a:solidFill>
                  <a:prstClr val="black"/>
                </a:solidFill>
                <a:latin typeface="Calibri" pitchFamily="34" charset="0"/>
              </a:rPr>
              <a:t>Current users</a:t>
            </a:r>
          </a:p>
        </p:txBody>
      </p:sp>
      <p:sp>
        <p:nvSpPr>
          <p:cNvPr id="14367" name="TextBox 64"/>
          <p:cNvSpPr txBox="1">
            <a:spLocks noChangeArrowheads="1"/>
          </p:cNvSpPr>
          <p:nvPr/>
        </p:nvSpPr>
        <p:spPr bwMode="auto">
          <a:xfrm>
            <a:off x="769938" y="5072063"/>
            <a:ext cx="915987" cy="307975"/>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pPr>
            <a:r>
              <a:rPr lang="en-US" sz="1400" smtClean="0">
                <a:solidFill>
                  <a:prstClr val="black"/>
                </a:solidFill>
                <a:latin typeface="Calibri" pitchFamily="34" charset="0"/>
              </a:rPr>
              <a:t>Non users</a:t>
            </a:r>
          </a:p>
        </p:txBody>
      </p:sp>
      <p:cxnSp>
        <p:nvCxnSpPr>
          <p:cNvPr id="68" name="Elbow Connector 67"/>
          <p:cNvCxnSpPr>
            <a:stCxn id="53" idx="2"/>
          </p:cNvCxnSpPr>
          <p:nvPr/>
        </p:nvCxnSpPr>
        <p:spPr>
          <a:xfrm rot="5400000">
            <a:off x="2199481" y="4215607"/>
            <a:ext cx="719137" cy="4203700"/>
          </a:xfrm>
          <a:prstGeom prst="bentConnector2">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0" name="Straight Arrow Connector 69"/>
          <p:cNvCxnSpPr/>
          <p:nvPr/>
        </p:nvCxnSpPr>
        <p:spPr>
          <a:xfrm flipH="1">
            <a:off x="457200" y="6500813"/>
            <a:ext cx="2138363"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2" name="Elbow Connector 71"/>
          <p:cNvCxnSpPr>
            <a:stCxn id="8" idx="1"/>
            <a:endCxn id="3" idx="1"/>
          </p:cNvCxnSpPr>
          <p:nvPr/>
        </p:nvCxnSpPr>
        <p:spPr>
          <a:xfrm rot="10800000" flipH="1">
            <a:off x="690563" y="2136775"/>
            <a:ext cx="1587" cy="3768725"/>
          </a:xfrm>
          <a:prstGeom prst="bentConnector3">
            <a:avLst>
              <a:gd name="adj1" fmla="val -23900197"/>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5" name="Elbow Connector 74"/>
          <p:cNvCxnSpPr/>
          <p:nvPr/>
        </p:nvCxnSpPr>
        <p:spPr>
          <a:xfrm rot="16200000" flipV="1">
            <a:off x="144462" y="6107113"/>
            <a:ext cx="595313" cy="192088"/>
          </a:xfrm>
          <a:prstGeom prst="bentConnector3">
            <a:avLst>
              <a:gd name="adj1" fmla="val 1613"/>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8" name="Elbow Connector 77"/>
          <p:cNvCxnSpPr/>
          <p:nvPr/>
        </p:nvCxnSpPr>
        <p:spPr>
          <a:xfrm rot="16200000" flipV="1">
            <a:off x="325438" y="6521450"/>
            <a:ext cx="176212" cy="134938"/>
          </a:xfrm>
          <a:prstGeom prst="bentConnector3">
            <a:avLst>
              <a:gd name="adj1" fmla="val -4583"/>
            </a:avLst>
          </a:prstGeom>
        </p:spPr>
        <p:style>
          <a:lnRef idx="2">
            <a:schemeClr val="accent1"/>
          </a:lnRef>
          <a:fillRef idx="0">
            <a:schemeClr val="accent1"/>
          </a:fillRef>
          <a:effectRef idx="1">
            <a:schemeClr val="accent1"/>
          </a:effectRef>
          <a:fontRef idx="minor">
            <a:schemeClr val="tx1"/>
          </a:fontRef>
        </p:style>
      </p:cxnSp>
      <p:sp>
        <p:nvSpPr>
          <p:cNvPr id="37" name="Rectangle 36"/>
          <p:cNvSpPr/>
          <p:nvPr/>
        </p:nvSpPr>
        <p:spPr>
          <a:xfrm>
            <a:off x="4132262" y="5297487"/>
            <a:ext cx="1058863" cy="660401"/>
          </a:xfrm>
          <a:prstGeom prst="rect">
            <a:avLst/>
          </a:prstGeom>
          <a:no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xmlns="" val="404669726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5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 to quit</a:t>
            </a:r>
            <a:endParaRPr lang="en-US" dirty="0"/>
          </a:p>
        </p:txBody>
      </p:sp>
      <p:sp>
        <p:nvSpPr>
          <p:cNvPr id="3" name="Content Placeholder 2"/>
          <p:cNvSpPr>
            <a:spLocks noGrp="1"/>
          </p:cNvSpPr>
          <p:nvPr>
            <p:ph idx="1"/>
          </p:nvPr>
        </p:nvSpPr>
        <p:spPr/>
        <p:txBody>
          <a:bodyPr/>
          <a:lstStyle/>
          <a:p>
            <a:pPr>
              <a:buFont typeface="Wingdings" pitchFamily="2" charset="2"/>
              <a:buChar char="v"/>
            </a:pPr>
            <a:r>
              <a:rPr lang="en-US" b="1" u="sng" dirty="0"/>
              <a:t> </a:t>
            </a:r>
            <a:r>
              <a:rPr lang="en-US" b="1" u="sng" dirty="0">
                <a:solidFill>
                  <a:srgbClr val="FF0000"/>
                </a:solidFill>
              </a:rPr>
              <a:t>Your Reasons to Quit :</a:t>
            </a:r>
          </a:p>
          <a:p>
            <a:pPr>
              <a:buFont typeface="Arial" panose="020B0604020202020204" pitchFamily="34" charset="0"/>
              <a:buChar char="•"/>
            </a:pPr>
            <a:r>
              <a:rPr lang="en-US" dirty="0">
                <a:solidFill>
                  <a:srgbClr val="00B050"/>
                </a:solidFill>
              </a:rPr>
              <a:t>It is important to understand your reasons for wanting to quit smoking. </a:t>
            </a:r>
            <a:endParaRPr lang="en-US" dirty="0" smtClean="0">
              <a:solidFill>
                <a:srgbClr val="00B050"/>
              </a:solidFill>
            </a:endParaRPr>
          </a:p>
          <a:p>
            <a:pPr>
              <a:buFont typeface="Arial" panose="020B0604020202020204" pitchFamily="34" charset="0"/>
              <a:buChar char="•"/>
            </a:pPr>
            <a:r>
              <a:rPr lang="en-US" dirty="0" smtClean="0">
                <a:solidFill>
                  <a:srgbClr val="00B050"/>
                </a:solidFill>
              </a:rPr>
              <a:t>A </a:t>
            </a:r>
            <a:r>
              <a:rPr lang="en-US" dirty="0">
                <a:solidFill>
                  <a:srgbClr val="00B050"/>
                </a:solidFill>
              </a:rPr>
              <a:t>major one is to live longer and live better. </a:t>
            </a:r>
          </a:p>
          <a:p>
            <a:pPr>
              <a:buFont typeface="Arial" panose="020B0604020202020204" pitchFamily="34" charset="0"/>
              <a:buChar char="•"/>
            </a:pPr>
            <a:r>
              <a:rPr lang="en-US" dirty="0">
                <a:solidFill>
                  <a:srgbClr val="00B050"/>
                </a:solidFill>
              </a:rPr>
              <a:t>Significantly reduce </a:t>
            </a:r>
            <a:r>
              <a:rPr lang="en-US" dirty="0" smtClean="0">
                <a:solidFill>
                  <a:srgbClr val="00B050"/>
                </a:solidFill>
              </a:rPr>
              <a:t>risk </a:t>
            </a:r>
            <a:r>
              <a:rPr lang="en-US" dirty="0">
                <a:solidFill>
                  <a:srgbClr val="00B050"/>
                </a:solidFill>
              </a:rPr>
              <a:t>of having a heart attack, stroke ,or cancer. </a:t>
            </a:r>
          </a:p>
          <a:p>
            <a:pPr>
              <a:buFont typeface="Arial" panose="020B0604020202020204" pitchFamily="34" charset="0"/>
              <a:buChar char="•"/>
            </a:pPr>
            <a:r>
              <a:rPr lang="en-US" dirty="0" smtClean="0">
                <a:solidFill>
                  <a:srgbClr val="0070C0"/>
                </a:solidFill>
              </a:rPr>
              <a:t>Reduce risk of causing health problems for your family, especially your children, through secondhand smoke.</a:t>
            </a:r>
            <a:endParaRPr lang="x-none" dirty="0">
              <a:solidFill>
                <a:srgbClr val="0070C0"/>
              </a:solidFill>
            </a:endParaRPr>
          </a:p>
          <a:p>
            <a:endParaRPr lang="en-US" dirty="0"/>
          </a:p>
          <a:p>
            <a:endParaRPr lang="en-US" dirty="0"/>
          </a:p>
        </p:txBody>
      </p:sp>
    </p:spTree>
    <p:extLst>
      <p:ext uri="{BB962C8B-B14F-4D97-AF65-F5344CB8AC3E}">
        <p14:creationId xmlns:p14="http://schemas.microsoft.com/office/powerpoint/2010/main" xmlns="" val="122993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37995"/>
            <a:ext cx="7620000" cy="1215068"/>
          </a:xfrm>
        </p:spPr>
        <p:txBody>
          <a:bodyPr>
            <a:normAutofit fontScale="90000"/>
          </a:bodyPr>
          <a:lstStyle/>
          <a:p>
            <a:pPr algn="ctr" eaLnBrk="1" fontAlgn="auto" hangingPunct="1">
              <a:spcAft>
                <a:spcPts val="0"/>
              </a:spcAft>
              <a:defRPr/>
            </a:pPr>
            <a:r>
              <a:rPr lang="en-US" sz="3500" cap="all" dirty="0">
                <a:solidFill>
                  <a:schemeClr val="accent1">
                    <a:lumMod val="75000"/>
                  </a:schemeClr>
                </a:solidFill>
              </a:rPr>
              <a:t>Model for treatment of tobacco use and dependence</a:t>
            </a:r>
          </a:p>
        </p:txBody>
      </p:sp>
      <p:sp>
        <p:nvSpPr>
          <p:cNvPr id="3" name="Rectangle 2"/>
          <p:cNvSpPr/>
          <p:nvPr/>
        </p:nvSpPr>
        <p:spPr>
          <a:xfrm>
            <a:off x="692150" y="1808163"/>
            <a:ext cx="1058863" cy="655637"/>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r>
              <a:rPr lang="en-US" sz="1400" dirty="0">
                <a:solidFill>
                  <a:prstClr val="black"/>
                </a:solidFill>
              </a:rPr>
              <a:t>General Population</a:t>
            </a:r>
          </a:p>
        </p:txBody>
      </p:sp>
      <p:sp>
        <p:nvSpPr>
          <p:cNvPr id="6" name="Rectangle 5"/>
          <p:cNvSpPr/>
          <p:nvPr/>
        </p:nvSpPr>
        <p:spPr>
          <a:xfrm>
            <a:off x="481013" y="2943225"/>
            <a:ext cx="1500187" cy="65405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r>
              <a:rPr lang="en-US" sz="1400" dirty="0">
                <a:solidFill>
                  <a:prstClr val="black"/>
                </a:solidFill>
              </a:rPr>
              <a:t>Patient presents to healthcare setting</a:t>
            </a:r>
          </a:p>
        </p:txBody>
      </p:sp>
      <p:sp>
        <p:nvSpPr>
          <p:cNvPr id="7" name="Rectangle 6"/>
          <p:cNvSpPr/>
          <p:nvPr/>
        </p:nvSpPr>
        <p:spPr>
          <a:xfrm>
            <a:off x="615950" y="4289425"/>
            <a:ext cx="1231900" cy="65405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r>
              <a:rPr lang="en-US" sz="1400" dirty="0">
                <a:solidFill>
                  <a:prstClr val="black"/>
                </a:solidFill>
              </a:rPr>
              <a:t>ASK: screen all patients for tobacco use</a:t>
            </a:r>
          </a:p>
        </p:txBody>
      </p:sp>
      <p:sp>
        <p:nvSpPr>
          <p:cNvPr id="8" name="Rectangle 7"/>
          <p:cNvSpPr/>
          <p:nvPr/>
        </p:nvSpPr>
        <p:spPr>
          <a:xfrm>
            <a:off x="690563" y="5576888"/>
            <a:ext cx="1058862" cy="655637"/>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r>
              <a:rPr lang="en-US" sz="1400" dirty="0">
                <a:solidFill>
                  <a:prstClr val="black"/>
                </a:solidFill>
              </a:rPr>
              <a:t>Primary prevention</a:t>
            </a:r>
          </a:p>
        </p:txBody>
      </p:sp>
      <p:sp>
        <p:nvSpPr>
          <p:cNvPr id="9" name="Rectangle 8"/>
          <p:cNvSpPr/>
          <p:nvPr/>
        </p:nvSpPr>
        <p:spPr>
          <a:xfrm>
            <a:off x="2346325" y="4289425"/>
            <a:ext cx="1057275" cy="65405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r>
              <a:rPr lang="en-US" sz="1400" dirty="0">
                <a:solidFill>
                  <a:prstClr val="black"/>
                </a:solidFill>
              </a:rPr>
              <a:t>ADVISE to quit</a:t>
            </a:r>
          </a:p>
        </p:txBody>
      </p:sp>
      <p:sp>
        <p:nvSpPr>
          <p:cNvPr id="10" name="Rectangle 9"/>
          <p:cNvSpPr/>
          <p:nvPr/>
        </p:nvSpPr>
        <p:spPr>
          <a:xfrm>
            <a:off x="3863975" y="4289425"/>
            <a:ext cx="1058863" cy="65405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r>
              <a:rPr lang="en-US" sz="1400" dirty="0">
                <a:solidFill>
                  <a:prstClr val="black"/>
                </a:solidFill>
              </a:rPr>
              <a:t>ASSESS willingness to quit </a:t>
            </a:r>
          </a:p>
        </p:txBody>
      </p:sp>
      <p:sp>
        <p:nvSpPr>
          <p:cNvPr id="11" name="Rectangle 10"/>
          <p:cNvSpPr/>
          <p:nvPr/>
        </p:nvSpPr>
        <p:spPr>
          <a:xfrm>
            <a:off x="5422900" y="4289425"/>
            <a:ext cx="1057275" cy="65405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r>
              <a:rPr lang="en-US" sz="1400" dirty="0">
                <a:solidFill>
                  <a:prstClr val="black"/>
                </a:solidFill>
              </a:rPr>
              <a:t>ASSIST with quitting</a:t>
            </a:r>
          </a:p>
        </p:txBody>
      </p:sp>
      <p:sp>
        <p:nvSpPr>
          <p:cNvPr id="12" name="Rectangle 11"/>
          <p:cNvSpPr/>
          <p:nvPr/>
        </p:nvSpPr>
        <p:spPr>
          <a:xfrm>
            <a:off x="7018338" y="4289425"/>
            <a:ext cx="1057275" cy="65405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r>
              <a:rPr lang="en-US" sz="1400" dirty="0">
                <a:solidFill>
                  <a:prstClr val="black"/>
                </a:solidFill>
              </a:rPr>
              <a:t>ARRANGE a follow-up</a:t>
            </a:r>
          </a:p>
        </p:txBody>
      </p:sp>
      <p:sp>
        <p:nvSpPr>
          <p:cNvPr id="13" name="Rectangle 12"/>
          <p:cNvSpPr/>
          <p:nvPr/>
        </p:nvSpPr>
        <p:spPr>
          <a:xfrm>
            <a:off x="2595563" y="5846763"/>
            <a:ext cx="1058862" cy="65405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r>
              <a:rPr lang="en-US" sz="1400" dirty="0">
                <a:solidFill>
                  <a:prstClr val="black"/>
                </a:solidFill>
              </a:rPr>
              <a:t>Prevent relapse</a:t>
            </a:r>
          </a:p>
        </p:txBody>
      </p:sp>
      <p:cxnSp>
        <p:nvCxnSpPr>
          <p:cNvPr id="16" name="Straight Arrow Connector 15"/>
          <p:cNvCxnSpPr>
            <a:stCxn id="3" idx="2"/>
            <a:endCxn id="6" idx="0"/>
          </p:cNvCxnSpPr>
          <p:nvPr/>
        </p:nvCxnSpPr>
        <p:spPr>
          <a:xfrm>
            <a:off x="1222375" y="2463800"/>
            <a:ext cx="9525" cy="47942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a:stCxn id="6" idx="2"/>
            <a:endCxn id="7" idx="0"/>
          </p:cNvCxnSpPr>
          <p:nvPr/>
        </p:nvCxnSpPr>
        <p:spPr>
          <a:xfrm>
            <a:off x="1231900" y="3597275"/>
            <a:ext cx="0" cy="69215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a:endCxn id="8" idx="0"/>
          </p:cNvCxnSpPr>
          <p:nvPr/>
        </p:nvCxnSpPr>
        <p:spPr>
          <a:xfrm>
            <a:off x="1220788" y="4943475"/>
            <a:ext cx="0" cy="63341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a:endCxn id="9" idx="1"/>
          </p:cNvCxnSpPr>
          <p:nvPr/>
        </p:nvCxnSpPr>
        <p:spPr>
          <a:xfrm>
            <a:off x="1749425" y="4616450"/>
            <a:ext cx="5969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a:stCxn id="9" idx="3"/>
            <a:endCxn id="10" idx="1"/>
          </p:cNvCxnSpPr>
          <p:nvPr/>
        </p:nvCxnSpPr>
        <p:spPr>
          <a:xfrm>
            <a:off x="3403600" y="4616450"/>
            <a:ext cx="460375"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a:stCxn id="10" idx="3"/>
            <a:endCxn id="11" idx="1"/>
          </p:cNvCxnSpPr>
          <p:nvPr/>
        </p:nvCxnSpPr>
        <p:spPr>
          <a:xfrm>
            <a:off x="4922838" y="4616450"/>
            <a:ext cx="500062"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a:stCxn id="11" idx="3"/>
            <a:endCxn id="12" idx="1"/>
          </p:cNvCxnSpPr>
          <p:nvPr/>
        </p:nvCxnSpPr>
        <p:spPr>
          <a:xfrm>
            <a:off x="6480175" y="4616450"/>
            <a:ext cx="538163"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1" name="Elbow Connector 30"/>
          <p:cNvCxnSpPr>
            <a:stCxn id="12" idx="0"/>
            <a:endCxn id="9" idx="0"/>
          </p:cNvCxnSpPr>
          <p:nvPr/>
        </p:nvCxnSpPr>
        <p:spPr>
          <a:xfrm rot="16200000" flipV="1">
            <a:off x="5210969" y="1953419"/>
            <a:ext cx="12700" cy="4672012"/>
          </a:xfrm>
          <a:prstGeom prst="bentConnector3">
            <a:avLst>
              <a:gd name="adj1" fmla="val 17710197"/>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6" name="Elbow Connector 35"/>
          <p:cNvCxnSpPr>
            <a:stCxn id="12" idx="2"/>
            <a:endCxn id="13" idx="3"/>
          </p:cNvCxnSpPr>
          <p:nvPr/>
        </p:nvCxnSpPr>
        <p:spPr>
          <a:xfrm rot="5400000">
            <a:off x="4985543" y="3612357"/>
            <a:ext cx="1230313" cy="3892550"/>
          </a:xfrm>
          <a:prstGeom prst="bentConnector2">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p:nvPr/>
        </p:nvCxnSpPr>
        <p:spPr>
          <a:xfrm>
            <a:off x="1847850" y="4943475"/>
            <a:ext cx="998538" cy="9032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4358" name="TextBox 48"/>
          <p:cNvSpPr txBox="1">
            <a:spLocks noChangeArrowheads="1"/>
          </p:cNvSpPr>
          <p:nvPr/>
        </p:nvSpPr>
        <p:spPr bwMode="auto">
          <a:xfrm>
            <a:off x="7177088" y="3135313"/>
            <a:ext cx="752475" cy="307975"/>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pPr>
            <a:r>
              <a:rPr lang="en-US" sz="1400" smtClean="0">
                <a:solidFill>
                  <a:prstClr val="black"/>
                </a:solidFill>
                <a:latin typeface="Calibri" pitchFamily="34" charset="0"/>
              </a:rPr>
              <a:t>Relapse</a:t>
            </a:r>
          </a:p>
        </p:txBody>
      </p:sp>
      <p:sp>
        <p:nvSpPr>
          <p:cNvPr id="14359" name="TextBox 49"/>
          <p:cNvSpPr txBox="1">
            <a:spLocks noChangeArrowheads="1"/>
          </p:cNvSpPr>
          <p:nvPr/>
        </p:nvSpPr>
        <p:spPr bwMode="auto">
          <a:xfrm>
            <a:off x="6946900" y="5270500"/>
            <a:ext cx="890588" cy="306388"/>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pPr>
            <a:r>
              <a:rPr lang="en-US" sz="1400" smtClean="0">
                <a:solidFill>
                  <a:prstClr val="black"/>
                </a:solidFill>
                <a:latin typeface="Calibri" pitchFamily="34" charset="0"/>
              </a:rPr>
              <a:t>Abstinent</a:t>
            </a:r>
          </a:p>
        </p:txBody>
      </p:sp>
      <p:sp>
        <p:nvSpPr>
          <p:cNvPr id="53" name="Rectangle 52"/>
          <p:cNvSpPr/>
          <p:nvPr/>
        </p:nvSpPr>
        <p:spPr>
          <a:xfrm>
            <a:off x="4132263" y="5303838"/>
            <a:ext cx="1058862" cy="65405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r>
              <a:rPr lang="en-US" sz="1400" dirty="0">
                <a:solidFill>
                  <a:prstClr val="black"/>
                </a:solidFill>
              </a:rPr>
              <a:t>Promote motivation to quit</a:t>
            </a:r>
          </a:p>
        </p:txBody>
      </p:sp>
      <p:sp>
        <p:nvSpPr>
          <p:cNvPr id="14361" name="TextBox 54"/>
          <p:cNvSpPr txBox="1">
            <a:spLocks noChangeArrowheads="1"/>
          </p:cNvSpPr>
          <p:nvPr/>
        </p:nvSpPr>
        <p:spPr bwMode="auto">
          <a:xfrm>
            <a:off x="4708525" y="3876675"/>
            <a:ext cx="989013" cy="307975"/>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pPr>
            <a:r>
              <a:rPr lang="en-US" sz="1400" smtClean="0">
                <a:solidFill>
                  <a:prstClr val="black"/>
                </a:solidFill>
                <a:latin typeface="Calibri" pitchFamily="34" charset="0"/>
              </a:rPr>
              <a:t>Yes, willing</a:t>
            </a:r>
          </a:p>
        </p:txBody>
      </p:sp>
      <p:sp>
        <p:nvSpPr>
          <p:cNvPr id="14362" name="TextBox 55"/>
          <p:cNvSpPr txBox="1">
            <a:spLocks noChangeArrowheads="1"/>
          </p:cNvSpPr>
          <p:nvPr/>
        </p:nvSpPr>
        <p:spPr bwMode="auto">
          <a:xfrm>
            <a:off x="3405188" y="4957763"/>
            <a:ext cx="1139825" cy="307975"/>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pPr>
            <a:r>
              <a:rPr lang="en-US" sz="1400" smtClean="0">
                <a:solidFill>
                  <a:prstClr val="black"/>
                </a:solidFill>
                <a:latin typeface="Calibri" pitchFamily="34" charset="0"/>
              </a:rPr>
              <a:t>No, unwilling</a:t>
            </a:r>
          </a:p>
        </p:txBody>
      </p:sp>
      <p:cxnSp>
        <p:nvCxnSpPr>
          <p:cNvPr id="58" name="Straight Arrow Connector 57"/>
          <p:cNvCxnSpPr>
            <a:stCxn id="10" idx="2"/>
            <a:endCxn id="53" idx="0"/>
          </p:cNvCxnSpPr>
          <p:nvPr/>
        </p:nvCxnSpPr>
        <p:spPr>
          <a:xfrm>
            <a:off x="4392613" y="4943475"/>
            <a:ext cx="268287" cy="36036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0" name="Elbow Connector 59"/>
          <p:cNvCxnSpPr>
            <a:stCxn id="53" idx="3"/>
            <a:endCxn id="11" idx="2"/>
          </p:cNvCxnSpPr>
          <p:nvPr/>
        </p:nvCxnSpPr>
        <p:spPr>
          <a:xfrm flipV="1">
            <a:off x="5191125" y="4943475"/>
            <a:ext cx="760413" cy="687388"/>
          </a:xfrm>
          <a:prstGeom prst="bentConnector2">
            <a:avLst/>
          </a:prstGeom>
          <a:ln>
            <a:tailEnd type="arrow"/>
          </a:ln>
        </p:spPr>
        <p:style>
          <a:lnRef idx="2">
            <a:schemeClr val="accent1"/>
          </a:lnRef>
          <a:fillRef idx="0">
            <a:schemeClr val="accent1"/>
          </a:fillRef>
          <a:effectRef idx="1">
            <a:schemeClr val="accent1"/>
          </a:effectRef>
          <a:fontRef idx="minor">
            <a:schemeClr val="tx1"/>
          </a:fontRef>
        </p:style>
      </p:cxnSp>
      <p:sp>
        <p:nvSpPr>
          <p:cNvPr id="14365" name="TextBox 60"/>
          <p:cNvSpPr txBox="1">
            <a:spLocks noChangeArrowheads="1"/>
          </p:cNvSpPr>
          <p:nvPr/>
        </p:nvSpPr>
        <p:spPr bwMode="auto">
          <a:xfrm>
            <a:off x="5494338" y="5303838"/>
            <a:ext cx="1452562" cy="522287"/>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pPr>
            <a:r>
              <a:rPr lang="en-US" sz="1400" smtClean="0">
                <a:solidFill>
                  <a:prstClr val="black"/>
                </a:solidFill>
                <a:latin typeface="Calibri" pitchFamily="34" charset="0"/>
              </a:rPr>
              <a:t>Patient now willing to quit</a:t>
            </a:r>
          </a:p>
        </p:txBody>
      </p:sp>
      <p:sp>
        <p:nvSpPr>
          <p:cNvPr id="14366" name="TextBox 63"/>
          <p:cNvSpPr txBox="1">
            <a:spLocks noChangeArrowheads="1"/>
          </p:cNvSpPr>
          <p:nvPr/>
        </p:nvSpPr>
        <p:spPr bwMode="auto">
          <a:xfrm>
            <a:off x="1560513" y="3975100"/>
            <a:ext cx="1169987" cy="307975"/>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pPr>
            <a:r>
              <a:rPr lang="en-US" sz="1400" smtClean="0">
                <a:solidFill>
                  <a:prstClr val="black"/>
                </a:solidFill>
                <a:latin typeface="Calibri" pitchFamily="34" charset="0"/>
              </a:rPr>
              <a:t>Current users</a:t>
            </a:r>
          </a:p>
        </p:txBody>
      </p:sp>
      <p:sp>
        <p:nvSpPr>
          <p:cNvPr id="14367" name="TextBox 64"/>
          <p:cNvSpPr txBox="1">
            <a:spLocks noChangeArrowheads="1"/>
          </p:cNvSpPr>
          <p:nvPr/>
        </p:nvSpPr>
        <p:spPr bwMode="auto">
          <a:xfrm>
            <a:off x="769938" y="5072063"/>
            <a:ext cx="915987" cy="307975"/>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pPr>
            <a:r>
              <a:rPr lang="en-US" sz="1400" smtClean="0">
                <a:solidFill>
                  <a:prstClr val="black"/>
                </a:solidFill>
                <a:latin typeface="Calibri" pitchFamily="34" charset="0"/>
              </a:rPr>
              <a:t>Non users</a:t>
            </a:r>
          </a:p>
        </p:txBody>
      </p:sp>
      <p:cxnSp>
        <p:nvCxnSpPr>
          <p:cNvPr id="68" name="Elbow Connector 67"/>
          <p:cNvCxnSpPr>
            <a:stCxn id="53" idx="2"/>
          </p:cNvCxnSpPr>
          <p:nvPr/>
        </p:nvCxnSpPr>
        <p:spPr>
          <a:xfrm rot="5400000">
            <a:off x="2199481" y="4215607"/>
            <a:ext cx="719137" cy="4203700"/>
          </a:xfrm>
          <a:prstGeom prst="bentConnector2">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0" name="Straight Arrow Connector 69"/>
          <p:cNvCxnSpPr/>
          <p:nvPr/>
        </p:nvCxnSpPr>
        <p:spPr>
          <a:xfrm flipH="1">
            <a:off x="457200" y="6500813"/>
            <a:ext cx="2138363"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2" name="Elbow Connector 71"/>
          <p:cNvCxnSpPr>
            <a:stCxn id="8" idx="1"/>
            <a:endCxn id="3" idx="1"/>
          </p:cNvCxnSpPr>
          <p:nvPr/>
        </p:nvCxnSpPr>
        <p:spPr>
          <a:xfrm rot="10800000" flipH="1">
            <a:off x="690563" y="2136775"/>
            <a:ext cx="1587" cy="3768725"/>
          </a:xfrm>
          <a:prstGeom prst="bentConnector3">
            <a:avLst>
              <a:gd name="adj1" fmla="val -23900197"/>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5" name="Elbow Connector 74"/>
          <p:cNvCxnSpPr/>
          <p:nvPr/>
        </p:nvCxnSpPr>
        <p:spPr>
          <a:xfrm rot="16200000" flipV="1">
            <a:off x="144462" y="6107113"/>
            <a:ext cx="595313" cy="192088"/>
          </a:xfrm>
          <a:prstGeom prst="bentConnector3">
            <a:avLst>
              <a:gd name="adj1" fmla="val 1613"/>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8" name="Elbow Connector 77"/>
          <p:cNvCxnSpPr/>
          <p:nvPr/>
        </p:nvCxnSpPr>
        <p:spPr>
          <a:xfrm rot="16200000" flipV="1">
            <a:off x="325438" y="6521450"/>
            <a:ext cx="176212" cy="134938"/>
          </a:xfrm>
          <a:prstGeom prst="bentConnector3">
            <a:avLst>
              <a:gd name="adj1" fmla="val -4583"/>
            </a:avLst>
          </a:prstGeom>
        </p:spPr>
        <p:style>
          <a:lnRef idx="2">
            <a:schemeClr val="accent1"/>
          </a:lnRef>
          <a:fillRef idx="0">
            <a:schemeClr val="accent1"/>
          </a:fillRef>
          <a:effectRef idx="1">
            <a:schemeClr val="accent1"/>
          </a:effectRef>
          <a:fontRef idx="minor">
            <a:schemeClr val="tx1"/>
          </a:fontRef>
        </p:style>
      </p:cxnSp>
      <p:sp>
        <p:nvSpPr>
          <p:cNvPr id="37" name="Rectangle 36"/>
          <p:cNvSpPr/>
          <p:nvPr/>
        </p:nvSpPr>
        <p:spPr>
          <a:xfrm>
            <a:off x="5421312" y="4295775"/>
            <a:ext cx="1058863" cy="660401"/>
          </a:xfrm>
          <a:prstGeom prst="rect">
            <a:avLst/>
          </a:prstGeom>
          <a:no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xmlns="" val="61725769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Quit smoking </a:t>
            </a:r>
            <a:endParaRPr lang="en-US" dirty="0"/>
          </a:p>
        </p:txBody>
      </p:sp>
      <p:sp>
        <p:nvSpPr>
          <p:cNvPr id="3" name="Content Placeholder 2"/>
          <p:cNvSpPr>
            <a:spLocks noGrp="1"/>
          </p:cNvSpPr>
          <p:nvPr>
            <p:ph idx="1"/>
          </p:nvPr>
        </p:nvSpPr>
        <p:spPr/>
        <p:txBody>
          <a:bodyPr/>
          <a:lstStyle/>
          <a:p>
            <a:r>
              <a:rPr lang="en-US" dirty="0" smtClean="0">
                <a:solidFill>
                  <a:srgbClr val="0070C0"/>
                </a:solidFill>
              </a:rPr>
              <a:t>Assist:</a:t>
            </a:r>
          </a:p>
          <a:p>
            <a:pPr marL="114300" indent="0">
              <a:buNone/>
            </a:pPr>
            <a:r>
              <a:rPr lang="en-US" dirty="0" smtClean="0"/>
              <a:t> </a:t>
            </a:r>
            <a:r>
              <a:rPr lang="en-US" dirty="0">
                <a:solidFill>
                  <a:srgbClr val="FF0000"/>
                </a:solidFill>
              </a:rPr>
              <a:t>For the patient willing to make a quit attempt, use counseling and pharmacotherapy to help him or her quit</a:t>
            </a:r>
            <a:r>
              <a:rPr lang="en-US" dirty="0" smtClean="0">
                <a:solidFill>
                  <a:srgbClr val="FF0000"/>
                </a:solidFill>
              </a:rPr>
              <a:t>.</a:t>
            </a:r>
            <a:endParaRPr lang="en-US" dirty="0">
              <a:solidFill>
                <a:srgbClr val="FF0000"/>
              </a:solidFill>
            </a:endParaRPr>
          </a:p>
        </p:txBody>
      </p:sp>
    </p:spTree>
    <p:extLst>
      <p:ext uri="{BB962C8B-B14F-4D97-AF65-F5344CB8AC3E}">
        <p14:creationId xmlns:p14="http://schemas.microsoft.com/office/powerpoint/2010/main" xmlns="" val="1263138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37995"/>
            <a:ext cx="7620000" cy="1215068"/>
          </a:xfrm>
        </p:spPr>
        <p:txBody>
          <a:bodyPr>
            <a:normAutofit fontScale="90000"/>
          </a:bodyPr>
          <a:lstStyle/>
          <a:p>
            <a:pPr algn="ctr" eaLnBrk="1" fontAlgn="auto" hangingPunct="1">
              <a:spcAft>
                <a:spcPts val="0"/>
              </a:spcAft>
              <a:defRPr/>
            </a:pPr>
            <a:r>
              <a:rPr lang="en-US" sz="3500" cap="all" dirty="0">
                <a:solidFill>
                  <a:schemeClr val="accent1">
                    <a:lumMod val="75000"/>
                  </a:schemeClr>
                </a:solidFill>
              </a:rPr>
              <a:t>Model for treatment of tobacco use and dependence</a:t>
            </a:r>
          </a:p>
        </p:txBody>
      </p:sp>
      <p:sp>
        <p:nvSpPr>
          <p:cNvPr id="3" name="Rectangle 2"/>
          <p:cNvSpPr/>
          <p:nvPr/>
        </p:nvSpPr>
        <p:spPr>
          <a:xfrm>
            <a:off x="692150" y="1808163"/>
            <a:ext cx="1058863" cy="655637"/>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r>
              <a:rPr lang="en-US" sz="1400" dirty="0">
                <a:solidFill>
                  <a:prstClr val="black"/>
                </a:solidFill>
              </a:rPr>
              <a:t>General Population</a:t>
            </a:r>
          </a:p>
        </p:txBody>
      </p:sp>
      <p:sp>
        <p:nvSpPr>
          <p:cNvPr id="6" name="Rectangle 5"/>
          <p:cNvSpPr/>
          <p:nvPr/>
        </p:nvSpPr>
        <p:spPr>
          <a:xfrm>
            <a:off x="481013" y="2943225"/>
            <a:ext cx="1500187" cy="65405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r>
              <a:rPr lang="en-US" sz="1400" dirty="0">
                <a:solidFill>
                  <a:prstClr val="black"/>
                </a:solidFill>
              </a:rPr>
              <a:t>Patient presents to healthcare setting</a:t>
            </a:r>
          </a:p>
        </p:txBody>
      </p:sp>
      <p:sp>
        <p:nvSpPr>
          <p:cNvPr id="7" name="Rectangle 6"/>
          <p:cNvSpPr/>
          <p:nvPr/>
        </p:nvSpPr>
        <p:spPr>
          <a:xfrm>
            <a:off x="615950" y="4289425"/>
            <a:ext cx="1231900" cy="65405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r>
              <a:rPr lang="en-US" sz="1400" dirty="0">
                <a:solidFill>
                  <a:prstClr val="black"/>
                </a:solidFill>
              </a:rPr>
              <a:t>ASK: screen all patients for tobacco use</a:t>
            </a:r>
          </a:p>
        </p:txBody>
      </p:sp>
      <p:sp>
        <p:nvSpPr>
          <p:cNvPr id="8" name="Rectangle 7"/>
          <p:cNvSpPr/>
          <p:nvPr/>
        </p:nvSpPr>
        <p:spPr>
          <a:xfrm>
            <a:off x="690563" y="5576888"/>
            <a:ext cx="1058862" cy="655637"/>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r>
              <a:rPr lang="en-US" sz="1400" dirty="0">
                <a:solidFill>
                  <a:prstClr val="black"/>
                </a:solidFill>
              </a:rPr>
              <a:t>Primary prevention</a:t>
            </a:r>
          </a:p>
        </p:txBody>
      </p:sp>
      <p:sp>
        <p:nvSpPr>
          <p:cNvPr id="9" name="Rectangle 8"/>
          <p:cNvSpPr/>
          <p:nvPr/>
        </p:nvSpPr>
        <p:spPr>
          <a:xfrm>
            <a:off x="2346325" y="4289425"/>
            <a:ext cx="1057275" cy="65405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r>
              <a:rPr lang="en-US" sz="1400" dirty="0">
                <a:solidFill>
                  <a:prstClr val="black"/>
                </a:solidFill>
              </a:rPr>
              <a:t>ADVISE to quit</a:t>
            </a:r>
          </a:p>
        </p:txBody>
      </p:sp>
      <p:sp>
        <p:nvSpPr>
          <p:cNvPr id="10" name="Rectangle 9"/>
          <p:cNvSpPr/>
          <p:nvPr/>
        </p:nvSpPr>
        <p:spPr>
          <a:xfrm>
            <a:off x="3863975" y="4289425"/>
            <a:ext cx="1058863" cy="65405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r>
              <a:rPr lang="en-US" sz="1400" dirty="0">
                <a:solidFill>
                  <a:prstClr val="black"/>
                </a:solidFill>
              </a:rPr>
              <a:t>ASSESS willingness to quit </a:t>
            </a:r>
          </a:p>
        </p:txBody>
      </p:sp>
      <p:sp>
        <p:nvSpPr>
          <p:cNvPr id="11" name="Rectangle 10"/>
          <p:cNvSpPr/>
          <p:nvPr/>
        </p:nvSpPr>
        <p:spPr>
          <a:xfrm>
            <a:off x="5422900" y="4289425"/>
            <a:ext cx="1057275" cy="65405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r>
              <a:rPr lang="en-US" sz="1400" dirty="0">
                <a:solidFill>
                  <a:prstClr val="black"/>
                </a:solidFill>
              </a:rPr>
              <a:t>ASSIST with quitting</a:t>
            </a:r>
          </a:p>
        </p:txBody>
      </p:sp>
      <p:sp>
        <p:nvSpPr>
          <p:cNvPr id="12" name="Rectangle 11"/>
          <p:cNvSpPr/>
          <p:nvPr/>
        </p:nvSpPr>
        <p:spPr>
          <a:xfrm>
            <a:off x="7018338" y="4289425"/>
            <a:ext cx="1057275" cy="65405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r>
              <a:rPr lang="en-US" sz="1400" dirty="0">
                <a:solidFill>
                  <a:prstClr val="black"/>
                </a:solidFill>
              </a:rPr>
              <a:t>ARRANGE a follow-up</a:t>
            </a:r>
          </a:p>
        </p:txBody>
      </p:sp>
      <p:sp>
        <p:nvSpPr>
          <p:cNvPr id="13" name="Rectangle 12"/>
          <p:cNvSpPr/>
          <p:nvPr/>
        </p:nvSpPr>
        <p:spPr>
          <a:xfrm>
            <a:off x="2595563" y="5846763"/>
            <a:ext cx="1058862" cy="65405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r>
              <a:rPr lang="en-US" sz="1400" dirty="0">
                <a:solidFill>
                  <a:prstClr val="black"/>
                </a:solidFill>
              </a:rPr>
              <a:t>Prevent relapse</a:t>
            </a:r>
          </a:p>
        </p:txBody>
      </p:sp>
      <p:cxnSp>
        <p:nvCxnSpPr>
          <p:cNvPr id="16" name="Straight Arrow Connector 15"/>
          <p:cNvCxnSpPr>
            <a:stCxn id="3" idx="2"/>
            <a:endCxn id="6" idx="0"/>
          </p:cNvCxnSpPr>
          <p:nvPr/>
        </p:nvCxnSpPr>
        <p:spPr>
          <a:xfrm>
            <a:off x="1222375" y="2463800"/>
            <a:ext cx="9525" cy="47942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a:stCxn id="6" idx="2"/>
            <a:endCxn id="7" idx="0"/>
          </p:cNvCxnSpPr>
          <p:nvPr/>
        </p:nvCxnSpPr>
        <p:spPr>
          <a:xfrm>
            <a:off x="1231900" y="3597275"/>
            <a:ext cx="0" cy="69215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a:endCxn id="8" idx="0"/>
          </p:cNvCxnSpPr>
          <p:nvPr/>
        </p:nvCxnSpPr>
        <p:spPr>
          <a:xfrm>
            <a:off x="1220788" y="4943475"/>
            <a:ext cx="0" cy="63341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a:endCxn id="9" idx="1"/>
          </p:cNvCxnSpPr>
          <p:nvPr/>
        </p:nvCxnSpPr>
        <p:spPr>
          <a:xfrm>
            <a:off x="1749425" y="4616450"/>
            <a:ext cx="5969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a:stCxn id="9" idx="3"/>
            <a:endCxn id="10" idx="1"/>
          </p:cNvCxnSpPr>
          <p:nvPr/>
        </p:nvCxnSpPr>
        <p:spPr>
          <a:xfrm>
            <a:off x="3403600" y="4616450"/>
            <a:ext cx="460375"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a:stCxn id="10" idx="3"/>
            <a:endCxn id="11" idx="1"/>
          </p:cNvCxnSpPr>
          <p:nvPr/>
        </p:nvCxnSpPr>
        <p:spPr>
          <a:xfrm>
            <a:off x="4922838" y="4616450"/>
            <a:ext cx="500062"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a:stCxn id="11" idx="3"/>
            <a:endCxn id="12" idx="1"/>
          </p:cNvCxnSpPr>
          <p:nvPr/>
        </p:nvCxnSpPr>
        <p:spPr>
          <a:xfrm>
            <a:off x="6480175" y="4616450"/>
            <a:ext cx="538163"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1" name="Elbow Connector 30"/>
          <p:cNvCxnSpPr>
            <a:stCxn id="12" idx="0"/>
            <a:endCxn id="9" idx="0"/>
          </p:cNvCxnSpPr>
          <p:nvPr/>
        </p:nvCxnSpPr>
        <p:spPr>
          <a:xfrm rot="16200000" flipV="1">
            <a:off x="5210969" y="1953419"/>
            <a:ext cx="12700" cy="4672012"/>
          </a:xfrm>
          <a:prstGeom prst="bentConnector3">
            <a:avLst>
              <a:gd name="adj1" fmla="val 17710197"/>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6" name="Elbow Connector 35"/>
          <p:cNvCxnSpPr>
            <a:stCxn id="12" idx="2"/>
            <a:endCxn id="13" idx="3"/>
          </p:cNvCxnSpPr>
          <p:nvPr/>
        </p:nvCxnSpPr>
        <p:spPr>
          <a:xfrm rot="5400000">
            <a:off x="4985543" y="3612357"/>
            <a:ext cx="1230313" cy="3892550"/>
          </a:xfrm>
          <a:prstGeom prst="bentConnector2">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p:nvPr/>
        </p:nvCxnSpPr>
        <p:spPr>
          <a:xfrm>
            <a:off x="1847850" y="4943475"/>
            <a:ext cx="998538" cy="9032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4358" name="TextBox 48"/>
          <p:cNvSpPr txBox="1">
            <a:spLocks noChangeArrowheads="1"/>
          </p:cNvSpPr>
          <p:nvPr/>
        </p:nvSpPr>
        <p:spPr bwMode="auto">
          <a:xfrm>
            <a:off x="7177088" y="3135313"/>
            <a:ext cx="752475" cy="307975"/>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pPr>
            <a:r>
              <a:rPr lang="en-US" sz="1400" smtClean="0">
                <a:solidFill>
                  <a:prstClr val="black"/>
                </a:solidFill>
                <a:latin typeface="Calibri" pitchFamily="34" charset="0"/>
              </a:rPr>
              <a:t>Relapse</a:t>
            </a:r>
          </a:p>
        </p:txBody>
      </p:sp>
      <p:sp>
        <p:nvSpPr>
          <p:cNvPr id="14359" name="TextBox 49"/>
          <p:cNvSpPr txBox="1">
            <a:spLocks noChangeArrowheads="1"/>
          </p:cNvSpPr>
          <p:nvPr/>
        </p:nvSpPr>
        <p:spPr bwMode="auto">
          <a:xfrm>
            <a:off x="6946900" y="5270500"/>
            <a:ext cx="890588" cy="306388"/>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pPr>
            <a:r>
              <a:rPr lang="en-US" sz="1400" smtClean="0">
                <a:solidFill>
                  <a:prstClr val="black"/>
                </a:solidFill>
                <a:latin typeface="Calibri" pitchFamily="34" charset="0"/>
              </a:rPr>
              <a:t>Abstinent</a:t>
            </a:r>
          </a:p>
        </p:txBody>
      </p:sp>
      <p:sp>
        <p:nvSpPr>
          <p:cNvPr id="53" name="Rectangle 52"/>
          <p:cNvSpPr/>
          <p:nvPr/>
        </p:nvSpPr>
        <p:spPr>
          <a:xfrm>
            <a:off x="4132263" y="5303838"/>
            <a:ext cx="1058862" cy="65405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r>
              <a:rPr lang="en-US" sz="1400" dirty="0">
                <a:solidFill>
                  <a:prstClr val="black"/>
                </a:solidFill>
              </a:rPr>
              <a:t>Promote motivation to quit</a:t>
            </a:r>
          </a:p>
        </p:txBody>
      </p:sp>
      <p:sp>
        <p:nvSpPr>
          <p:cNvPr id="14361" name="TextBox 54"/>
          <p:cNvSpPr txBox="1">
            <a:spLocks noChangeArrowheads="1"/>
          </p:cNvSpPr>
          <p:nvPr/>
        </p:nvSpPr>
        <p:spPr bwMode="auto">
          <a:xfrm>
            <a:off x="4708525" y="3876675"/>
            <a:ext cx="989013" cy="307975"/>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pPr>
            <a:r>
              <a:rPr lang="en-US" sz="1400" smtClean="0">
                <a:solidFill>
                  <a:prstClr val="black"/>
                </a:solidFill>
                <a:latin typeface="Calibri" pitchFamily="34" charset="0"/>
              </a:rPr>
              <a:t>Yes, willing</a:t>
            </a:r>
          </a:p>
        </p:txBody>
      </p:sp>
      <p:sp>
        <p:nvSpPr>
          <p:cNvPr id="14362" name="TextBox 55"/>
          <p:cNvSpPr txBox="1">
            <a:spLocks noChangeArrowheads="1"/>
          </p:cNvSpPr>
          <p:nvPr/>
        </p:nvSpPr>
        <p:spPr bwMode="auto">
          <a:xfrm>
            <a:off x="3405188" y="4957763"/>
            <a:ext cx="1139825" cy="307975"/>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pPr>
            <a:r>
              <a:rPr lang="en-US" sz="1400" smtClean="0">
                <a:solidFill>
                  <a:prstClr val="black"/>
                </a:solidFill>
                <a:latin typeface="Calibri" pitchFamily="34" charset="0"/>
              </a:rPr>
              <a:t>No, unwilling</a:t>
            </a:r>
          </a:p>
        </p:txBody>
      </p:sp>
      <p:cxnSp>
        <p:nvCxnSpPr>
          <p:cNvPr id="58" name="Straight Arrow Connector 57"/>
          <p:cNvCxnSpPr>
            <a:stCxn id="10" idx="2"/>
            <a:endCxn id="53" idx="0"/>
          </p:cNvCxnSpPr>
          <p:nvPr/>
        </p:nvCxnSpPr>
        <p:spPr>
          <a:xfrm>
            <a:off x="4392613" y="4943475"/>
            <a:ext cx="268287" cy="36036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0" name="Elbow Connector 59"/>
          <p:cNvCxnSpPr>
            <a:stCxn id="53" idx="3"/>
            <a:endCxn id="11" idx="2"/>
          </p:cNvCxnSpPr>
          <p:nvPr/>
        </p:nvCxnSpPr>
        <p:spPr>
          <a:xfrm flipV="1">
            <a:off x="5191125" y="4943475"/>
            <a:ext cx="760413" cy="687388"/>
          </a:xfrm>
          <a:prstGeom prst="bentConnector2">
            <a:avLst/>
          </a:prstGeom>
          <a:ln>
            <a:tailEnd type="arrow"/>
          </a:ln>
        </p:spPr>
        <p:style>
          <a:lnRef idx="2">
            <a:schemeClr val="accent1"/>
          </a:lnRef>
          <a:fillRef idx="0">
            <a:schemeClr val="accent1"/>
          </a:fillRef>
          <a:effectRef idx="1">
            <a:schemeClr val="accent1"/>
          </a:effectRef>
          <a:fontRef idx="minor">
            <a:schemeClr val="tx1"/>
          </a:fontRef>
        </p:style>
      </p:cxnSp>
      <p:sp>
        <p:nvSpPr>
          <p:cNvPr id="14365" name="TextBox 60"/>
          <p:cNvSpPr txBox="1">
            <a:spLocks noChangeArrowheads="1"/>
          </p:cNvSpPr>
          <p:nvPr/>
        </p:nvSpPr>
        <p:spPr bwMode="auto">
          <a:xfrm>
            <a:off x="5494338" y="5303838"/>
            <a:ext cx="1452562" cy="522287"/>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pPr>
            <a:r>
              <a:rPr lang="en-US" sz="1400" smtClean="0">
                <a:solidFill>
                  <a:prstClr val="black"/>
                </a:solidFill>
                <a:latin typeface="Calibri" pitchFamily="34" charset="0"/>
              </a:rPr>
              <a:t>Patient now willing to quit</a:t>
            </a:r>
          </a:p>
        </p:txBody>
      </p:sp>
      <p:sp>
        <p:nvSpPr>
          <p:cNvPr id="14366" name="TextBox 63"/>
          <p:cNvSpPr txBox="1">
            <a:spLocks noChangeArrowheads="1"/>
          </p:cNvSpPr>
          <p:nvPr/>
        </p:nvSpPr>
        <p:spPr bwMode="auto">
          <a:xfrm>
            <a:off x="1560513" y="3975100"/>
            <a:ext cx="1169987" cy="307975"/>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pPr>
            <a:r>
              <a:rPr lang="en-US" sz="1400" smtClean="0">
                <a:solidFill>
                  <a:prstClr val="black"/>
                </a:solidFill>
                <a:latin typeface="Calibri" pitchFamily="34" charset="0"/>
              </a:rPr>
              <a:t>Current users</a:t>
            </a:r>
          </a:p>
        </p:txBody>
      </p:sp>
      <p:sp>
        <p:nvSpPr>
          <p:cNvPr id="14367" name="TextBox 64"/>
          <p:cNvSpPr txBox="1">
            <a:spLocks noChangeArrowheads="1"/>
          </p:cNvSpPr>
          <p:nvPr/>
        </p:nvSpPr>
        <p:spPr bwMode="auto">
          <a:xfrm>
            <a:off x="769938" y="5072063"/>
            <a:ext cx="915987" cy="307975"/>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pPr>
            <a:r>
              <a:rPr lang="en-US" sz="1400" smtClean="0">
                <a:solidFill>
                  <a:prstClr val="black"/>
                </a:solidFill>
                <a:latin typeface="Calibri" pitchFamily="34" charset="0"/>
              </a:rPr>
              <a:t>Non users</a:t>
            </a:r>
          </a:p>
        </p:txBody>
      </p:sp>
      <p:cxnSp>
        <p:nvCxnSpPr>
          <p:cNvPr id="68" name="Elbow Connector 67"/>
          <p:cNvCxnSpPr>
            <a:stCxn id="53" idx="2"/>
          </p:cNvCxnSpPr>
          <p:nvPr/>
        </p:nvCxnSpPr>
        <p:spPr>
          <a:xfrm rot="5400000">
            <a:off x="2199481" y="4215607"/>
            <a:ext cx="719137" cy="4203700"/>
          </a:xfrm>
          <a:prstGeom prst="bentConnector2">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0" name="Straight Arrow Connector 69"/>
          <p:cNvCxnSpPr/>
          <p:nvPr/>
        </p:nvCxnSpPr>
        <p:spPr>
          <a:xfrm flipH="1">
            <a:off x="457200" y="6500813"/>
            <a:ext cx="2138363"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2" name="Elbow Connector 71"/>
          <p:cNvCxnSpPr>
            <a:stCxn id="8" idx="1"/>
            <a:endCxn id="3" idx="1"/>
          </p:cNvCxnSpPr>
          <p:nvPr/>
        </p:nvCxnSpPr>
        <p:spPr>
          <a:xfrm rot="10800000" flipH="1">
            <a:off x="690563" y="2136775"/>
            <a:ext cx="1587" cy="3768725"/>
          </a:xfrm>
          <a:prstGeom prst="bentConnector3">
            <a:avLst>
              <a:gd name="adj1" fmla="val -23900197"/>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5" name="Elbow Connector 74"/>
          <p:cNvCxnSpPr/>
          <p:nvPr/>
        </p:nvCxnSpPr>
        <p:spPr>
          <a:xfrm rot="16200000" flipV="1">
            <a:off x="144462" y="6107113"/>
            <a:ext cx="595313" cy="192088"/>
          </a:xfrm>
          <a:prstGeom prst="bentConnector3">
            <a:avLst>
              <a:gd name="adj1" fmla="val 1613"/>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8" name="Elbow Connector 77"/>
          <p:cNvCxnSpPr/>
          <p:nvPr/>
        </p:nvCxnSpPr>
        <p:spPr>
          <a:xfrm rot="16200000" flipV="1">
            <a:off x="325438" y="6521450"/>
            <a:ext cx="176212" cy="134938"/>
          </a:xfrm>
          <a:prstGeom prst="bentConnector3">
            <a:avLst>
              <a:gd name="adj1" fmla="val -4583"/>
            </a:avLst>
          </a:prstGeom>
        </p:spPr>
        <p:style>
          <a:lnRef idx="2">
            <a:schemeClr val="accent1"/>
          </a:lnRef>
          <a:fillRef idx="0">
            <a:schemeClr val="accent1"/>
          </a:fillRef>
          <a:effectRef idx="1">
            <a:schemeClr val="accent1"/>
          </a:effectRef>
          <a:fontRef idx="minor">
            <a:schemeClr val="tx1"/>
          </a:fontRef>
        </p:style>
      </p:cxnSp>
      <p:sp>
        <p:nvSpPr>
          <p:cNvPr id="37" name="Rectangle 36"/>
          <p:cNvSpPr/>
          <p:nvPr/>
        </p:nvSpPr>
        <p:spPr>
          <a:xfrm>
            <a:off x="7023893" y="4283074"/>
            <a:ext cx="1058863" cy="660401"/>
          </a:xfrm>
          <a:prstGeom prst="rect">
            <a:avLst/>
          </a:prstGeom>
          <a:no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xmlns="" val="380164701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1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Quit smoking </a:t>
            </a:r>
            <a:endParaRPr lang="en-US" dirty="0"/>
          </a:p>
        </p:txBody>
      </p:sp>
      <p:sp>
        <p:nvSpPr>
          <p:cNvPr id="3" name="Content Placeholder 2"/>
          <p:cNvSpPr>
            <a:spLocks noGrp="1"/>
          </p:cNvSpPr>
          <p:nvPr>
            <p:ph idx="1"/>
          </p:nvPr>
        </p:nvSpPr>
        <p:spPr/>
        <p:txBody>
          <a:bodyPr/>
          <a:lstStyle/>
          <a:p>
            <a:r>
              <a:rPr lang="en-US" dirty="0" smtClean="0">
                <a:solidFill>
                  <a:srgbClr val="FF0000"/>
                </a:solidFill>
              </a:rPr>
              <a:t>Arrange:</a:t>
            </a:r>
          </a:p>
          <a:p>
            <a:pPr marL="114300" indent="0">
              <a:buNone/>
            </a:pPr>
            <a:r>
              <a:rPr lang="en-US" dirty="0" smtClean="0"/>
              <a:t> </a:t>
            </a:r>
            <a:r>
              <a:rPr lang="en-US" dirty="0">
                <a:solidFill>
                  <a:srgbClr val="0070C0"/>
                </a:solidFill>
              </a:rPr>
              <a:t>Schedule </a:t>
            </a:r>
            <a:r>
              <a:rPr lang="en-US" dirty="0" smtClean="0">
                <a:solidFill>
                  <a:srgbClr val="0070C0"/>
                </a:solidFill>
              </a:rPr>
              <a:t>follow up </a:t>
            </a:r>
            <a:r>
              <a:rPr lang="en-US" dirty="0">
                <a:solidFill>
                  <a:srgbClr val="0070C0"/>
                </a:solidFill>
              </a:rPr>
              <a:t>contact, in person or by telephone, preferably within the first week after the quit </a:t>
            </a:r>
            <a:r>
              <a:rPr lang="en-US" dirty="0" smtClean="0">
                <a:solidFill>
                  <a:srgbClr val="0070C0"/>
                </a:solidFill>
              </a:rPr>
              <a:t>date.</a:t>
            </a:r>
            <a:endParaRPr lang="en-US" dirty="0">
              <a:solidFill>
                <a:srgbClr val="0070C0"/>
              </a:solidFill>
            </a:endParaRPr>
          </a:p>
        </p:txBody>
      </p:sp>
    </p:spTree>
    <p:extLst>
      <p:ext uri="{BB962C8B-B14F-4D97-AF65-F5344CB8AC3E}">
        <p14:creationId xmlns:p14="http://schemas.microsoft.com/office/powerpoint/2010/main" xmlns="" val="1340298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Getting Ready To Quit </a:t>
            </a:r>
            <a:endParaRPr lang="en-US" dirty="0"/>
          </a:p>
        </p:txBody>
      </p:sp>
      <p:sp>
        <p:nvSpPr>
          <p:cNvPr id="3" name="Content Placeholder 2"/>
          <p:cNvSpPr>
            <a:spLocks noGrp="1"/>
          </p:cNvSpPr>
          <p:nvPr>
            <p:ph idx="1"/>
          </p:nvPr>
        </p:nvSpPr>
        <p:spPr/>
        <p:txBody>
          <a:bodyPr>
            <a:normAutofit/>
          </a:bodyPr>
          <a:lstStyle/>
          <a:p>
            <a:pPr>
              <a:buFont typeface="Wingdings" pitchFamily="2" charset="2"/>
              <a:buChar char="v"/>
            </a:pPr>
            <a:r>
              <a:rPr lang="en-US" b="1" u="sng" dirty="0" smtClean="0">
                <a:solidFill>
                  <a:srgbClr val="000000"/>
                </a:solidFill>
              </a:rPr>
              <a:t>Change Your Environment:</a:t>
            </a:r>
          </a:p>
          <a:p>
            <a:pPr>
              <a:buNone/>
            </a:pPr>
            <a:r>
              <a:rPr lang="en-US" dirty="0" smtClean="0">
                <a:solidFill>
                  <a:srgbClr val="FF0000"/>
                </a:solidFill>
              </a:rPr>
              <a:t>Here are some things you can do to create a smoke-free environment</a:t>
            </a:r>
          </a:p>
          <a:p>
            <a:pPr>
              <a:buNone/>
            </a:pPr>
            <a:r>
              <a:rPr lang="en-US" b="1" dirty="0" smtClean="0">
                <a:solidFill>
                  <a:srgbClr val="000000"/>
                </a:solidFill>
              </a:rPr>
              <a:t>Physical change </a:t>
            </a:r>
            <a:r>
              <a:rPr lang="en-US" dirty="0" smtClean="0">
                <a:solidFill>
                  <a:srgbClr val="FF0000"/>
                </a:solidFill>
              </a:rPr>
              <a:t>The first step is to search your </a:t>
            </a:r>
          </a:p>
          <a:p>
            <a:pPr>
              <a:buNone/>
            </a:pPr>
            <a:r>
              <a:rPr lang="en-US" dirty="0" smtClean="0">
                <a:solidFill>
                  <a:srgbClr val="FF0000"/>
                </a:solidFill>
              </a:rPr>
              <a:t>home, office, and car for cigarettes, and throw out every one you find. </a:t>
            </a:r>
          </a:p>
          <a:p>
            <a:pPr>
              <a:buNone/>
            </a:pPr>
            <a:r>
              <a:rPr lang="en-US" b="1" dirty="0" smtClean="0">
                <a:solidFill>
                  <a:srgbClr val="000000"/>
                </a:solidFill>
              </a:rPr>
              <a:t>Social changes </a:t>
            </a:r>
            <a:r>
              <a:rPr lang="en-US" dirty="0" smtClean="0">
                <a:solidFill>
                  <a:srgbClr val="000000"/>
                </a:solidFill>
              </a:rPr>
              <a:t>. </a:t>
            </a:r>
            <a:r>
              <a:rPr lang="en-US" dirty="0" smtClean="0">
                <a:solidFill>
                  <a:srgbClr val="FF0000"/>
                </a:solidFill>
              </a:rPr>
              <a:t>Many social situations trigger an urge to smoke. </a:t>
            </a:r>
            <a:endParaRPr lang="x-none" dirty="0" smtClean="0">
              <a:solidFill>
                <a:srgbClr val="FF0000"/>
              </a:solidFill>
            </a:endParaRPr>
          </a:p>
          <a:p>
            <a:endParaRPr lang="en-US" dirty="0"/>
          </a:p>
        </p:txBody>
      </p:sp>
    </p:spTree>
    <p:extLst>
      <p:ext uri="{BB962C8B-B14F-4D97-AF65-F5344CB8AC3E}">
        <p14:creationId xmlns:p14="http://schemas.microsoft.com/office/powerpoint/2010/main" xmlns="" val="263651122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Getting Ready To Quit </a:t>
            </a:r>
            <a:endParaRPr lang="en-US" dirty="0"/>
          </a:p>
        </p:txBody>
      </p:sp>
      <p:sp>
        <p:nvSpPr>
          <p:cNvPr id="3" name="Content Placeholder 2"/>
          <p:cNvSpPr>
            <a:spLocks noGrp="1"/>
          </p:cNvSpPr>
          <p:nvPr>
            <p:ph idx="1"/>
          </p:nvPr>
        </p:nvSpPr>
        <p:spPr/>
        <p:txBody>
          <a:bodyPr/>
          <a:lstStyle/>
          <a:p>
            <a:r>
              <a:rPr lang="en-US" b="1" dirty="0" smtClean="0">
                <a:solidFill>
                  <a:srgbClr val="000000"/>
                </a:solidFill>
              </a:rPr>
              <a:t>Make Plans to Control Trigger Situations:</a:t>
            </a:r>
          </a:p>
          <a:p>
            <a:pPr marL="0" indent="0">
              <a:buNone/>
            </a:pPr>
            <a:r>
              <a:rPr lang="en-US" dirty="0" smtClean="0">
                <a:solidFill>
                  <a:srgbClr val="FF0000"/>
                </a:solidFill>
              </a:rPr>
              <a:t>Your list of triggers should give you some clues about what situations create the greatest problems for you.</a:t>
            </a:r>
          </a:p>
          <a:p>
            <a:endParaRPr lang="en-US" dirty="0"/>
          </a:p>
        </p:txBody>
      </p:sp>
    </p:spTree>
    <p:extLst>
      <p:ext uri="{BB962C8B-B14F-4D97-AF65-F5344CB8AC3E}">
        <p14:creationId xmlns:p14="http://schemas.microsoft.com/office/powerpoint/2010/main" xmlns="" val="1300760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Quitting</a:t>
            </a:r>
            <a:endParaRPr lang="en-US" dirty="0"/>
          </a:p>
        </p:txBody>
      </p:sp>
      <p:sp>
        <p:nvSpPr>
          <p:cNvPr id="3" name="Content Placeholder 2"/>
          <p:cNvSpPr>
            <a:spLocks noGrp="1"/>
          </p:cNvSpPr>
          <p:nvPr>
            <p:ph idx="1"/>
          </p:nvPr>
        </p:nvSpPr>
        <p:spPr/>
        <p:txBody>
          <a:bodyPr/>
          <a:lstStyle/>
          <a:p>
            <a:r>
              <a:rPr lang="en-US" b="1" dirty="0" smtClean="0">
                <a:solidFill>
                  <a:srgbClr val="000000"/>
                </a:solidFill>
              </a:rPr>
              <a:t>Make a Commitment to Quit</a:t>
            </a:r>
          </a:p>
          <a:p>
            <a:pPr marL="0" indent="0">
              <a:buNone/>
            </a:pPr>
            <a:r>
              <a:rPr lang="en-US" dirty="0" smtClean="0"/>
              <a:t> </a:t>
            </a:r>
            <a:r>
              <a:rPr lang="en-US" dirty="0" smtClean="0">
                <a:solidFill>
                  <a:srgbClr val="0070C0"/>
                </a:solidFill>
              </a:rPr>
              <a:t>Research shows that people who make a clean break with smoking are </a:t>
            </a:r>
            <a:r>
              <a:rPr lang="en-US" dirty="0" smtClean="0">
                <a:solidFill>
                  <a:srgbClr val="FF0000"/>
                </a:solidFill>
              </a:rPr>
              <a:t>more successful at quitting </a:t>
            </a:r>
            <a:r>
              <a:rPr lang="en-US" dirty="0" smtClean="0">
                <a:solidFill>
                  <a:srgbClr val="0070C0"/>
                </a:solidFill>
              </a:rPr>
              <a:t>than those who try to stop by gradually cutting back on the number of cigarettes they smoke each day</a:t>
            </a:r>
          </a:p>
          <a:p>
            <a:endParaRPr lang="en-US" dirty="0">
              <a:solidFill>
                <a:srgbClr val="FF0000"/>
              </a:solidFill>
            </a:endParaRPr>
          </a:p>
        </p:txBody>
      </p:sp>
    </p:spTree>
    <p:extLst>
      <p:ext uri="{BB962C8B-B14F-4D97-AF65-F5344CB8AC3E}">
        <p14:creationId xmlns:p14="http://schemas.microsoft.com/office/powerpoint/2010/main" xmlns="" val="562327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Quitting</a:t>
            </a:r>
            <a:endParaRPr lang="en-US" dirty="0"/>
          </a:p>
        </p:txBody>
      </p:sp>
      <p:sp>
        <p:nvSpPr>
          <p:cNvPr id="3" name="Content Placeholder 2"/>
          <p:cNvSpPr>
            <a:spLocks noGrp="1"/>
          </p:cNvSpPr>
          <p:nvPr>
            <p:ph idx="1"/>
          </p:nvPr>
        </p:nvSpPr>
        <p:spPr/>
        <p:txBody>
          <a:bodyPr/>
          <a:lstStyle/>
          <a:p>
            <a:r>
              <a:rPr lang="en-US" b="1" dirty="0" smtClean="0">
                <a:solidFill>
                  <a:srgbClr val="000000"/>
                </a:solidFill>
              </a:rPr>
              <a:t>Your Quit Date:</a:t>
            </a:r>
          </a:p>
          <a:p>
            <a:pPr marL="114300" indent="0">
              <a:buNone/>
            </a:pPr>
            <a:r>
              <a:rPr lang="en-US" dirty="0" smtClean="0">
                <a:solidFill>
                  <a:srgbClr val="0070C0"/>
                </a:solidFill>
              </a:rPr>
              <a:t>You could quit smoking today, but that wouldn’t give you time to prepare. </a:t>
            </a:r>
            <a:r>
              <a:rPr lang="en-US" dirty="0" smtClean="0">
                <a:solidFill>
                  <a:srgbClr val="FF0000"/>
                </a:solidFill>
              </a:rPr>
              <a:t>Research shows that proper preparation will improve your chances of staying quit</a:t>
            </a:r>
            <a:r>
              <a:rPr lang="en-US" dirty="0" smtClean="0">
                <a:solidFill>
                  <a:srgbClr val="0070C0"/>
                </a:solidFill>
              </a:rPr>
              <a:t>. Most people need at least </a:t>
            </a:r>
            <a:r>
              <a:rPr lang="en-US" dirty="0" smtClean="0">
                <a:solidFill>
                  <a:srgbClr val="FF0000"/>
                </a:solidFill>
              </a:rPr>
              <a:t>a week </a:t>
            </a:r>
            <a:r>
              <a:rPr lang="en-US" dirty="0" smtClean="0">
                <a:solidFill>
                  <a:srgbClr val="0070C0"/>
                </a:solidFill>
              </a:rPr>
              <a:t>to make all of their preparations, so select a quit date within the next two weeks.</a:t>
            </a:r>
          </a:p>
          <a:p>
            <a:endParaRPr lang="en-US" dirty="0" smtClean="0">
              <a:solidFill>
                <a:srgbClr val="0070C0"/>
              </a:solidFill>
            </a:endParaRPr>
          </a:p>
          <a:p>
            <a:endParaRPr lang="en-US" dirty="0">
              <a:solidFill>
                <a:srgbClr val="0070C0"/>
              </a:solidFill>
            </a:endParaRPr>
          </a:p>
        </p:txBody>
      </p:sp>
    </p:spTree>
    <p:extLst>
      <p:ext uri="{BB962C8B-B14F-4D97-AF65-F5344CB8AC3E}">
        <p14:creationId xmlns:p14="http://schemas.microsoft.com/office/powerpoint/2010/main" xmlns="" val="9242412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Q3</a:t>
            </a:r>
            <a:endParaRPr lang="en-US" dirty="0"/>
          </a:p>
        </p:txBody>
      </p:sp>
      <p:sp>
        <p:nvSpPr>
          <p:cNvPr id="3" name="Content Placeholder 2"/>
          <p:cNvSpPr>
            <a:spLocks noGrp="1"/>
          </p:cNvSpPr>
          <p:nvPr>
            <p:ph idx="1"/>
          </p:nvPr>
        </p:nvSpPr>
        <p:spPr/>
        <p:txBody>
          <a:bodyPr>
            <a:normAutofit fontScale="92500" lnSpcReduction="10000"/>
          </a:bodyPr>
          <a:lstStyle/>
          <a:p>
            <a:pPr>
              <a:buNone/>
            </a:pPr>
            <a:r>
              <a:rPr lang="en-US" dirty="0" smtClean="0">
                <a:solidFill>
                  <a:schemeClr val="accent2"/>
                </a:solidFill>
              </a:rPr>
              <a:t>A pregnant lady came to the clinic for getting advice on her pregnancy, while talking she admitted that she is a heavy smoker. What is your advice to her? </a:t>
            </a:r>
          </a:p>
          <a:p>
            <a:pPr>
              <a:buNone/>
            </a:pPr>
            <a:endParaRPr lang="en-US" b="1" dirty="0" smtClean="0"/>
          </a:p>
          <a:p>
            <a:r>
              <a:rPr lang="en-US" dirty="0" smtClean="0"/>
              <a:t>Smoking has no effect and she can smoke as much as she wants.</a:t>
            </a:r>
            <a:endParaRPr lang="en-US" b="1" dirty="0" smtClean="0"/>
          </a:p>
          <a:p>
            <a:r>
              <a:rPr lang="en-US" dirty="0" smtClean="0"/>
              <a:t>Smoking is dangerous and she must reduce her smoking habit.</a:t>
            </a:r>
          </a:p>
          <a:p>
            <a:r>
              <a:rPr lang="en-US" dirty="0" smtClean="0"/>
              <a:t>Smoking has a very harmful effect on the baby and she has to quit immediately.</a:t>
            </a:r>
          </a:p>
          <a:p>
            <a:r>
              <a:rPr lang="en-US" dirty="0" smtClean="0"/>
              <a:t>Smoking has harmful effect but as long as she takes the right medications and the appropriate medication her baby will be safe.</a:t>
            </a:r>
            <a:endParaRPr lang="en-US" b="1" dirty="0" smtClean="0"/>
          </a:p>
          <a:p>
            <a:endParaRPr lang="en-US" dirty="0"/>
          </a:p>
        </p:txBody>
      </p:sp>
    </p:spTree>
    <p:extLst>
      <p:ext uri="{BB962C8B-B14F-4D97-AF65-F5344CB8AC3E}">
        <p14:creationId xmlns="" xmlns:p14="http://schemas.microsoft.com/office/powerpoint/2010/main" val="234871104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Quitting</a:t>
            </a:r>
            <a:endParaRPr lang="en-US" dirty="0"/>
          </a:p>
        </p:txBody>
      </p:sp>
      <p:sp>
        <p:nvSpPr>
          <p:cNvPr id="3" name="Content Placeholder 2"/>
          <p:cNvSpPr>
            <a:spLocks noGrp="1"/>
          </p:cNvSpPr>
          <p:nvPr>
            <p:ph idx="1"/>
          </p:nvPr>
        </p:nvSpPr>
        <p:spPr/>
        <p:txBody>
          <a:bodyPr/>
          <a:lstStyle/>
          <a:p>
            <a:r>
              <a:rPr lang="en-US" dirty="0" smtClean="0">
                <a:solidFill>
                  <a:srgbClr val="FF0000"/>
                </a:solidFill>
              </a:rPr>
              <a:t>Get Support and Encouragement</a:t>
            </a:r>
          </a:p>
          <a:p>
            <a:r>
              <a:rPr lang="en-US" dirty="0" smtClean="0">
                <a:solidFill>
                  <a:srgbClr val="00B050"/>
                </a:solidFill>
              </a:rPr>
              <a:t>Help From Your Doctor</a:t>
            </a:r>
          </a:p>
          <a:p>
            <a:r>
              <a:rPr lang="en-US" dirty="0" smtClean="0">
                <a:solidFill>
                  <a:srgbClr val="0070C0"/>
                </a:solidFill>
              </a:rPr>
              <a:t>Help From Family and Friends</a:t>
            </a:r>
          </a:p>
          <a:p>
            <a:r>
              <a:rPr lang="en-US" dirty="0" smtClean="0">
                <a:solidFill>
                  <a:srgbClr val="C00000"/>
                </a:solidFill>
              </a:rPr>
              <a:t>Research shows that help from friends and family makes it easier to quit smoking. It’s a  good idea to enlist this support before you actually quit. </a:t>
            </a:r>
          </a:p>
          <a:p>
            <a:r>
              <a:rPr lang="en-US" dirty="0" smtClean="0">
                <a:solidFill>
                  <a:srgbClr val="00B050"/>
                </a:solidFill>
              </a:rPr>
              <a:t>Counseling and Quitting Programs</a:t>
            </a:r>
          </a:p>
          <a:p>
            <a:endParaRPr lang="en-US" dirty="0" smtClean="0"/>
          </a:p>
          <a:p>
            <a:endParaRPr lang="en-US" dirty="0"/>
          </a:p>
        </p:txBody>
      </p:sp>
    </p:spTree>
    <p:extLst>
      <p:ext uri="{BB962C8B-B14F-4D97-AF65-F5344CB8AC3E}">
        <p14:creationId xmlns:p14="http://schemas.microsoft.com/office/powerpoint/2010/main" xmlns="" val="191927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video</a:t>
            </a:r>
            <a:endParaRPr lang="en-US" dirty="0"/>
          </a:p>
        </p:txBody>
      </p:sp>
      <p:sp>
        <p:nvSpPr>
          <p:cNvPr id="3" name="Content Placeholder 2"/>
          <p:cNvSpPr>
            <a:spLocks noGrp="1"/>
          </p:cNvSpPr>
          <p:nvPr>
            <p:ph idx="1"/>
          </p:nvPr>
        </p:nvSpPr>
        <p:spPr/>
        <p:txBody>
          <a:bodyPr/>
          <a:lstStyle/>
          <a:p>
            <a:endParaRPr lang="en-US" dirty="0" smtClean="0"/>
          </a:p>
          <a:p>
            <a:endParaRPr lang="en-US" dirty="0" smtClean="0"/>
          </a:p>
          <a:p>
            <a:pPr>
              <a:buNone/>
            </a:pPr>
            <a:endParaRPr lang="en-US" dirty="0" smtClean="0"/>
          </a:p>
          <a:p>
            <a:endParaRPr lang="en-US" dirty="0" smtClean="0"/>
          </a:p>
          <a:p>
            <a:r>
              <a:rPr lang="en-US" dirty="0" smtClean="0"/>
              <a:t>https://www.youtube.com/watch?v=xkKYVVxxksw</a:t>
            </a:r>
            <a:endParaRPr lang="en-US"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Withdrawal symptoms</a:t>
            </a:r>
            <a:endParaRPr lang="en-US" dirty="0"/>
          </a:p>
        </p:txBody>
      </p:sp>
      <p:pic>
        <p:nvPicPr>
          <p:cNvPr id="4" name="Content Placeholder 3" descr="bjc502414.tab1.gif"/>
          <p:cNvPicPr>
            <a:picLocks noGrp="1" noChangeAspect="1"/>
          </p:cNvPicPr>
          <p:nvPr>
            <p:ph idx="1"/>
          </p:nvPr>
        </p:nvPicPr>
        <p:blipFill>
          <a:blip r:embed="rId2">
            <a:extLst>
              <a:ext uri="{28A0092B-C50C-407E-A947-70E740481C1C}">
                <a14:useLocalDpi xmlns:a14="http://schemas.microsoft.com/office/drawing/2010/main" xmlns="" val="0"/>
              </a:ext>
            </a:extLst>
          </a:blip>
          <a:srcRect l="-3661" r="-3661"/>
          <a:stretch>
            <a:fillRect/>
          </a:stretch>
        </p:blipFill>
        <p:spPr>
          <a:xfrm>
            <a:off x="194235" y="1673412"/>
            <a:ext cx="8492565" cy="4974197"/>
          </a:xfrm>
        </p:spPr>
      </p:pic>
    </p:spTree>
    <p:extLst>
      <p:ext uri="{BB962C8B-B14F-4D97-AF65-F5344CB8AC3E}">
        <p14:creationId xmlns:p14="http://schemas.microsoft.com/office/powerpoint/2010/main" xmlns="" val="222934108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lstStyle/>
          <a:p>
            <a:pPr lvl="0"/>
            <a:r>
              <a:rPr lang="en-US" dirty="0" smtClean="0">
                <a:solidFill>
                  <a:srgbClr val="00B050"/>
                </a:solidFill>
              </a:rPr>
              <a:t>Epidemiology of smoking in Saudi Arabia</a:t>
            </a:r>
          </a:p>
          <a:p>
            <a:pPr lvl="0"/>
            <a:r>
              <a:rPr lang="en-US" dirty="0" smtClean="0">
                <a:solidFill>
                  <a:srgbClr val="00B050"/>
                </a:solidFill>
              </a:rPr>
              <a:t>Risks of smoking (Morbidity and Mortality) </a:t>
            </a:r>
          </a:p>
          <a:p>
            <a:pPr lvl="0"/>
            <a:r>
              <a:rPr lang="en-US" dirty="0" smtClean="0">
                <a:solidFill>
                  <a:srgbClr val="00B050"/>
                </a:solidFill>
              </a:rPr>
              <a:t>Effect of passive smoking </a:t>
            </a:r>
          </a:p>
          <a:p>
            <a:pPr lvl="0"/>
            <a:r>
              <a:rPr lang="en-US" dirty="0" smtClean="0">
                <a:solidFill>
                  <a:srgbClr val="00B050"/>
                </a:solidFill>
              </a:rPr>
              <a:t>How are you going to help the smoker to quit </a:t>
            </a:r>
          </a:p>
          <a:p>
            <a:pPr lvl="0"/>
            <a:r>
              <a:rPr lang="en-US" dirty="0" smtClean="0">
                <a:solidFill>
                  <a:srgbClr val="00B050"/>
                </a:solidFill>
              </a:rPr>
              <a:t>How to overcome withdrawal symptoms</a:t>
            </a:r>
          </a:p>
          <a:p>
            <a:pPr lvl="0"/>
            <a:r>
              <a:rPr lang="en-US" dirty="0" smtClean="0">
                <a:solidFill>
                  <a:srgbClr val="FF0000"/>
                </a:solidFill>
              </a:rPr>
              <a:t>Role of PHC physician “smoking cessation clinic’ </a:t>
            </a:r>
          </a:p>
          <a:p>
            <a:pPr lvl="0"/>
            <a:r>
              <a:rPr lang="en-US" dirty="0" smtClean="0">
                <a:solidFill>
                  <a:srgbClr val="00B050"/>
                </a:solidFill>
              </a:rPr>
              <a:t>Update in pharmacological management, smoking cessation medication Nicotine preparations, </a:t>
            </a:r>
            <a:r>
              <a:rPr lang="en-US" dirty="0" err="1" smtClean="0">
                <a:solidFill>
                  <a:srgbClr val="00B050"/>
                </a:solidFill>
              </a:rPr>
              <a:t>Varniciline</a:t>
            </a:r>
            <a:r>
              <a:rPr lang="en-US" dirty="0" smtClean="0">
                <a:solidFill>
                  <a:srgbClr val="00B050"/>
                </a:solidFill>
              </a:rPr>
              <a:t>, </a:t>
            </a:r>
            <a:r>
              <a:rPr lang="en-US" dirty="0" err="1" smtClean="0">
                <a:solidFill>
                  <a:srgbClr val="00B050"/>
                </a:solidFill>
              </a:rPr>
              <a:t>Bupropion</a:t>
            </a:r>
            <a:endParaRPr lang="en-US" dirty="0" smtClean="0">
              <a:solidFill>
                <a:srgbClr val="00B050"/>
              </a:solidFill>
            </a:endParaRPr>
          </a:p>
          <a:p>
            <a:endParaRPr lang="en-US" dirty="0" smtClean="0"/>
          </a:p>
          <a:p>
            <a:endParaRPr lang="en-US"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 calcmode="lin" valueType="num">
                                      <p:cBhvr additive="base">
                                        <p:cTn id="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C00000"/>
                </a:solidFill>
              </a:rPr>
              <a:t>Role of PHC</a:t>
            </a:r>
            <a:endParaRPr lang="en-US" b="1" dirty="0">
              <a:solidFill>
                <a:srgbClr val="C00000"/>
              </a:solidFill>
            </a:endParaRPr>
          </a:p>
        </p:txBody>
      </p:sp>
      <p:sp>
        <p:nvSpPr>
          <p:cNvPr id="3" name="Content Placeholder 2"/>
          <p:cNvSpPr>
            <a:spLocks noGrp="1"/>
          </p:cNvSpPr>
          <p:nvPr>
            <p:ph idx="1"/>
          </p:nvPr>
        </p:nvSpPr>
        <p:spPr/>
        <p:txBody>
          <a:bodyPr>
            <a:normAutofit/>
          </a:bodyPr>
          <a:lstStyle/>
          <a:p>
            <a:pPr marL="114300" indent="0">
              <a:buNone/>
            </a:pPr>
            <a:r>
              <a:rPr lang="en-US" b="1" dirty="0" smtClean="0">
                <a:solidFill>
                  <a:srgbClr val="0070C0"/>
                </a:solidFill>
              </a:rPr>
              <a:t>Smoking </a:t>
            </a:r>
            <a:r>
              <a:rPr lang="en-US" b="1" dirty="0">
                <a:solidFill>
                  <a:srgbClr val="0070C0"/>
                </a:solidFill>
              </a:rPr>
              <a:t>Cessation Clinic  </a:t>
            </a:r>
          </a:p>
          <a:p>
            <a:endParaRPr lang="en-US" dirty="0" smtClean="0"/>
          </a:p>
          <a:p>
            <a:r>
              <a:rPr lang="en-US" dirty="0" smtClean="0"/>
              <a:t>Assessing </a:t>
            </a:r>
            <a:r>
              <a:rPr lang="en-US" dirty="0"/>
              <a:t>the smoker referred from other clinics or walking by taking medical History, </a:t>
            </a:r>
            <a:r>
              <a:rPr lang="en-US" dirty="0">
                <a:solidFill>
                  <a:srgbClr val="00B050"/>
                </a:solidFill>
              </a:rPr>
              <a:t>measuring Height </a:t>
            </a:r>
            <a:r>
              <a:rPr lang="en-US" dirty="0"/>
              <a:t>and </a:t>
            </a:r>
            <a:r>
              <a:rPr lang="en-US" dirty="0" smtClean="0">
                <a:solidFill>
                  <a:srgbClr val="FF0000"/>
                </a:solidFill>
              </a:rPr>
              <a:t>Weight</a:t>
            </a:r>
            <a:r>
              <a:rPr lang="en-US" dirty="0" smtClean="0"/>
              <a:t>, </a:t>
            </a:r>
            <a:r>
              <a:rPr lang="en-US" dirty="0"/>
              <a:t>Measuring the </a:t>
            </a:r>
            <a:r>
              <a:rPr lang="en-US" dirty="0">
                <a:solidFill>
                  <a:srgbClr val="C00000"/>
                </a:solidFill>
              </a:rPr>
              <a:t>lung functions </a:t>
            </a:r>
            <a:r>
              <a:rPr lang="en-US" dirty="0"/>
              <a:t>by the </a:t>
            </a:r>
            <a:r>
              <a:rPr lang="en-US" b="1" dirty="0">
                <a:solidFill>
                  <a:schemeClr val="tx1"/>
                </a:solidFill>
              </a:rPr>
              <a:t>Spirometer</a:t>
            </a:r>
            <a:r>
              <a:rPr lang="en-US" dirty="0"/>
              <a:t>.</a:t>
            </a:r>
          </a:p>
          <a:p>
            <a:endParaRPr lang="en-US" dirty="0" smtClean="0"/>
          </a:p>
          <a:p>
            <a:r>
              <a:rPr lang="en-US" dirty="0" smtClean="0">
                <a:solidFill>
                  <a:srgbClr val="FF0000"/>
                </a:solidFill>
              </a:rPr>
              <a:t>Counseling</a:t>
            </a:r>
            <a:r>
              <a:rPr lang="en-US" dirty="0" smtClean="0"/>
              <a:t> </a:t>
            </a:r>
            <a:r>
              <a:rPr lang="en-US" dirty="0"/>
              <a:t>the smokers by a Physician to cut down the number of cigarettes gradually.</a:t>
            </a:r>
          </a:p>
          <a:p>
            <a:endParaRPr lang="en-US" dirty="0"/>
          </a:p>
        </p:txBody>
      </p:sp>
    </p:spTree>
    <p:extLst>
      <p:ext uri="{BB962C8B-B14F-4D97-AF65-F5344CB8AC3E}">
        <p14:creationId xmlns:p14="http://schemas.microsoft.com/office/powerpoint/2010/main" xmlns="" val="4066423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C00000"/>
                </a:solidFill>
              </a:rPr>
              <a:t>Role of </a:t>
            </a:r>
            <a:r>
              <a:rPr lang="en-US" b="1" dirty="0" smtClean="0">
                <a:solidFill>
                  <a:srgbClr val="C00000"/>
                </a:solidFill>
              </a:rPr>
              <a:t>PHC</a:t>
            </a:r>
            <a:endParaRPr lang="en-US" b="1" dirty="0">
              <a:solidFill>
                <a:srgbClr val="C00000"/>
              </a:solidFill>
            </a:endParaRPr>
          </a:p>
        </p:txBody>
      </p:sp>
      <p:sp>
        <p:nvSpPr>
          <p:cNvPr id="3" name="Content Placeholder 2"/>
          <p:cNvSpPr>
            <a:spLocks noGrp="1"/>
          </p:cNvSpPr>
          <p:nvPr>
            <p:ph idx="1"/>
          </p:nvPr>
        </p:nvSpPr>
        <p:spPr/>
        <p:txBody>
          <a:bodyPr/>
          <a:lstStyle/>
          <a:p>
            <a:pPr marL="114300" indent="0">
              <a:buNone/>
            </a:pPr>
            <a:r>
              <a:rPr lang="en-US" b="1" dirty="0">
                <a:solidFill>
                  <a:srgbClr val="0070C0"/>
                </a:solidFill>
              </a:rPr>
              <a:t>​Smoking Cessation Clinic  </a:t>
            </a:r>
            <a:endParaRPr lang="en-US" dirty="0" smtClean="0">
              <a:solidFill>
                <a:srgbClr val="0070C0"/>
              </a:solidFill>
            </a:endParaRPr>
          </a:p>
          <a:p>
            <a:endParaRPr lang="en-US" dirty="0" smtClean="0"/>
          </a:p>
          <a:p>
            <a:r>
              <a:rPr lang="en-US" dirty="0" smtClean="0"/>
              <a:t>Prescribe </a:t>
            </a:r>
            <a:r>
              <a:rPr lang="en-US" dirty="0">
                <a:solidFill>
                  <a:srgbClr val="FF0000"/>
                </a:solidFill>
              </a:rPr>
              <a:t>nicotine replacement </a:t>
            </a:r>
            <a:r>
              <a:rPr lang="en-US" dirty="0"/>
              <a:t>treatments for the smokers.</a:t>
            </a:r>
          </a:p>
          <a:p>
            <a:endParaRPr lang="en-US" dirty="0" smtClean="0"/>
          </a:p>
          <a:p>
            <a:r>
              <a:rPr lang="en-US" dirty="0" smtClean="0">
                <a:solidFill>
                  <a:srgbClr val="00B050"/>
                </a:solidFill>
              </a:rPr>
              <a:t>Follow </a:t>
            </a:r>
            <a:r>
              <a:rPr lang="en-US" dirty="0">
                <a:solidFill>
                  <a:srgbClr val="00B050"/>
                </a:solidFill>
              </a:rPr>
              <a:t>up</a:t>
            </a:r>
            <a:r>
              <a:rPr lang="en-US" dirty="0"/>
              <a:t> with the Quit smokers to avoid any relapses.</a:t>
            </a:r>
          </a:p>
          <a:p>
            <a:endParaRPr lang="en-US" dirty="0"/>
          </a:p>
        </p:txBody>
      </p:sp>
    </p:spTree>
    <p:extLst>
      <p:ext uri="{BB962C8B-B14F-4D97-AF65-F5344CB8AC3E}">
        <p14:creationId xmlns:p14="http://schemas.microsoft.com/office/powerpoint/2010/main" xmlns="" val="4291946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C00000"/>
                </a:solidFill>
              </a:rPr>
              <a:t>PHC role in </a:t>
            </a:r>
            <a:r>
              <a:rPr lang="en-US" b="1" dirty="0" err="1" smtClean="0">
                <a:solidFill>
                  <a:srgbClr val="C00000"/>
                </a:solidFill>
              </a:rPr>
              <a:t>saudi</a:t>
            </a:r>
            <a:r>
              <a:rPr lang="en-US" b="1" dirty="0" smtClean="0">
                <a:solidFill>
                  <a:srgbClr val="C00000"/>
                </a:solidFill>
              </a:rPr>
              <a:t> </a:t>
            </a:r>
            <a:r>
              <a:rPr lang="en-US" b="1" dirty="0" err="1" smtClean="0">
                <a:solidFill>
                  <a:srgbClr val="C00000"/>
                </a:solidFill>
              </a:rPr>
              <a:t>arabia</a:t>
            </a:r>
            <a:endParaRPr lang="en-US" b="1" dirty="0">
              <a:solidFill>
                <a:srgbClr val="C00000"/>
              </a:solidFill>
            </a:endParaRPr>
          </a:p>
        </p:txBody>
      </p:sp>
      <p:sp>
        <p:nvSpPr>
          <p:cNvPr id="3" name="Content Placeholder 2"/>
          <p:cNvSpPr>
            <a:spLocks noGrp="1"/>
          </p:cNvSpPr>
          <p:nvPr>
            <p:ph idx="1"/>
          </p:nvPr>
        </p:nvSpPr>
        <p:spPr/>
        <p:txBody>
          <a:bodyPr>
            <a:normAutofit lnSpcReduction="10000"/>
          </a:bodyPr>
          <a:lstStyle/>
          <a:p>
            <a:r>
              <a:rPr lang="en-US" dirty="0"/>
              <a:t>As many as </a:t>
            </a:r>
            <a:r>
              <a:rPr lang="en-US" dirty="0">
                <a:solidFill>
                  <a:srgbClr val="FF0000"/>
                </a:solidFill>
              </a:rPr>
              <a:t>28 new centers </a:t>
            </a:r>
            <a:r>
              <a:rPr lang="en-US" dirty="0"/>
              <a:t>for smoking cessation were inaugurated in the Kingdom </a:t>
            </a:r>
            <a:r>
              <a:rPr lang="en-US" dirty="0">
                <a:solidFill>
                  <a:srgbClr val="0070C0"/>
                </a:solidFill>
              </a:rPr>
              <a:t>during three years (1430-1432H)</a:t>
            </a:r>
            <a:r>
              <a:rPr lang="en-US" dirty="0"/>
              <a:t>, bringing the </a:t>
            </a:r>
            <a:r>
              <a:rPr lang="en-US" dirty="0">
                <a:solidFill>
                  <a:srgbClr val="FF0000"/>
                </a:solidFill>
              </a:rPr>
              <a:t>total number </a:t>
            </a:r>
            <a:r>
              <a:rPr lang="en-US" dirty="0"/>
              <a:t>of anti-smoking centers to </a:t>
            </a:r>
            <a:r>
              <a:rPr lang="en-US" dirty="0">
                <a:solidFill>
                  <a:srgbClr val="FF0000"/>
                </a:solidFill>
              </a:rPr>
              <a:t>70 clinics</a:t>
            </a:r>
            <a:r>
              <a:rPr lang="en-US" dirty="0"/>
              <a:t>.</a:t>
            </a:r>
          </a:p>
          <a:p>
            <a:endParaRPr lang="en-US" dirty="0" smtClean="0"/>
          </a:p>
          <a:p>
            <a:r>
              <a:rPr lang="en-US" dirty="0"/>
              <a:t>Training courses were offered for health staff (physicians and nurses) in the year of 1432H, benefiting more </a:t>
            </a:r>
            <a:r>
              <a:rPr lang="en-US" dirty="0">
                <a:solidFill>
                  <a:srgbClr val="FF0000"/>
                </a:solidFill>
              </a:rPr>
              <a:t>than 300 physicians</a:t>
            </a:r>
            <a:r>
              <a:rPr lang="en-US" dirty="0"/>
              <a:t>, </a:t>
            </a:r>
            <a:r>
              <a:rPr lang="en-US" dirty="0">
                <a:solidFill>
                  <a:srgbClr val="FF0000"/>
                </a:solidFill>
              </a:rPr>
              <a:t>nurses and administrative officials.</a:t>
            </a:r>
          </a:p>
          <a:p>
            <a:endParaRPr lang="en-US" dirty="0" smtClean="0"/>
          </a:p>
          <a:p>
            <a:r>
              <a:rPr lang="en-US" dirty="0"/>
              <a:t>Medicines helping to quit smoking were provided.</a:t>
            </a:r>
          </a:p>
        </p:txBody>
      </p:sp>
    </p:spTree>
    <p:extLst>
      <p:ext uri="{BB962C8B-B14F-4D97-AF65-F5344CB8AC3E}">
        <p14:creationId xmlns:p14="http://schemas.microsoft.com/office/powerpoint/2010/main" xmlns="" val="2898214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C00000"/>
                </a:solidFill>
              </a:rPr>
              <a:t>PHC role in </a:t>
            </a:r>
            <a:r>
              <a:rPr lang="en-US" b="1" dirty="0" err="1">
                <a:solidFill>
                  <a:srgbClr val="C00000"/>
                </a:solidFill>
              </a:rPr>
              <a:t>saudi</a:t>
            </a:r>
            <a:r>
              <a:rPr lang="en-US" b="1" dirty="0">
                <a:solidFill>
                  <a:srgbClr val="C00000"/>
                </a:solidFill>
              </a:rPr>
              <a:t> </a:t>
            </a:r>
            <a:r>
              <a:rPr lang="en-US" b="1" dirty="0" err="1" smtClean="0">
                <a:solidFill>
                  <a:srgbClr val="C00000"/>
                </a:solidFill>
              </a:rPr>
              <a:t>arabia</a:t>
            </a:r>
            <a:endParaRPr lang="en-US" b="1" dirty="0">
              <a:solidFill>
                <a:srgbClr val="C00000"/>
              </a:solidFill>
            </a:endParaRPr>
          </a:p>
        </p:txBody>
      </p:sp>
      <p:sp>
        <p:nvSpPr>
          <p:cNvPr id="3" name="Content Placeholder 2"/>
          <p:cNvSpPr>
            <a:spLocks noGrp="1"/>
          </p:cNvSpPr>
          <p:nvPr>
            <p:ph idx="1"/>
          </p:nvPr>
        </p:nvSpPr>
        <p:spPr/>
        <p:txBody>
          <a:bodyPr>
            <a:normAutofit/>
          </a:bodyPr>
          <a:lstStyle/>
          <a:p>
            <a:endParaRPr lang="en-US" dirty="0" smtClean="0"/>
          </a:p>
          <a:p>
            <a:endParaRPr lang="en-US" dirty="0"/>
          </a:p>
        </p:txBody>
      </p:sp>
      <p:pic>
        <p:nvPicPr>
          <p:cNvPr id="1026" name="Picture 2" descr="C:\Users\ABDULLAH\Pictures\Capture1.PN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 y="1447799"/>
            <a:ext cx="9144001" cy="54102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8775955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lstStyle/>
          <a:p>
            <a:pPr lvl="0"/>
            <a:r>
              <a:rPr lang="en-US" dirty="0" smtClean="0">
                <a:solidFill>
                  <a:srgbClr val="00B050"/>
                </a:solidFill>
              </a:rPr>
              <a:t>Epidemiology of smoking in Saudi Arabia</a:t>
            </a:r>
          </a:p>
          <a:p>
            <a:pPr lvl="0"/>
            <a:r>
              <a:rPr lang="en-US" dirty="0" smtClean="0">
                <a:solidFill>
                  <a:srgbClr val="00B050"/>
                </a:solidFill>
              </a:rPr>
              <a:t>Risks of smoking (Morbidity and Mortality) </a:t>
            </a:r>
          </a:p>
          <a:p>
            <a:pPr lvl="0"/>
            <a:r>
              <a:rPr lang="en-US" dirty="0" smtClean="0">
                <a:solidFill>
                  <a:srgbClr val="00B050"/>
                </a:solidFill>
              </a:rPr>
              <a:t>Effect of passive smoking </a:t>
            </a:r>
          </a:p>
          <a:p>
            <a:pPr lvl="0"/>
            <a:r>
              <a:rPr lang="en-US" dirty="0" smtClean="0">
                <a:solidFill>
                  <a:srgbClr val="00B050"/>
                </a:solidFill>
              </a:rPr>
              <a:t>How are you going to help the smoker to quit </a:t>
            </a:r>
          </a:p>
          <a:p>
            <a:pPr lvl="0"/>
            <a:r>
              <a:rPr lang="en-US" dirty="0" smtClean="0">
                <a:solidFill>
                  <a:srgbClr val="00B050"/>
                </a:solidFill>
              </a:rPr>
              <a:t>How to overcome withdrawal symptoms</a:t>
            </a:r>
          </a:p>
          <a:p>
            <a:pPr lvl="0"/>
            <a:r>
              <a:rPr lang="en-US" dirty="0" smtClean="0">
                <a:solidFill>
                  <a:srgbClr val="00B050"/>
                </a:solidFill>
              </a:rPr>
              <a:t>Role of PHC physician “smoking cessation clinic’ </a:t>
            </a:r>
          </a:p>
          <a:p>
            <a:pPr lvl="0"/>
            <a:r>
              <a:rPr lang="en-US" dirty="0" smtClean="0">
                <a:solidFill>
                  <a:srgbClr val="FF0000"/>
                </a:solidFill>
              </a:rPr>
              <a:t>Update in pharmacological management, smoking cessation medication Nicotine preparations, </a:t>
            </a:r>
            <a:r>
              <a:rPr lang="en-US" dirty="0" err="1" smtClean="0">
                <a:solidFill>
                  <a:srgbClr val="FF0000"/>
                </a:solidFill>
              </a:rPr>
              <a:t>Varniciline</a:t>
            </a:r>
            <a:r>
              <a:rPr lang="en-US" dirty="0" smtClean="0">
                <a:solidFill>
                  <a:srgbClr val="FF0000"/>
                </a:solidFill>
              </a:rPr>
              <a:t>, </a:t>
            </a:r>
            <a:r>
              <a:rPr lang="en-US" dirty="0" err="1" smtClean="0">
                <a:solidFill>
                  <a:srgbClr val="FF0000"/>
                </a:solidFill>
              </a:rPr>
              <a:t>Bupropion</a:t>
            </a:r>
            <a:endParaRPr lang="en-US" dirty="0" smtClean="0">
              <a:solidFill>
                <a:srgbClr val="FF0000"/>
              </a:solidFill>
            </a:endParaRPr>
          </a:p>
          <a:p>
            <a:endParaRPr lang="en-US"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 calcmode="lin" valueType="num">
                                      <p:cBhvr additive="base">
                                        <p:cTn id="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0070C0"/>
                </a:solidFill>
              </a:rPr>
              <a:t>pharmacological management</a:t>
            </a:r>
          </a:p>
        </p:txBody>
      </p:sp>
      <p:sp>
        <p:nvSpPr>
          <p:cNvPr id="3" name="Content Placeholder 2"/>
          <p:cNvSpPr>
            <a:spLocks noGrp="1"/>
          </p:cNvSpPr>
          <p:nvPr>
            <p:ph idx="1"/>
          </p:nvPr>
        </p:nvSpPr>
        <p:spPr>
          <a:xfrm>
            <a:off x="212943" y="1752600"/>
            <a:ext cx="4534422" cy="4373563"/>
          </a:xfrm>
        </p:spPr>
        <p:txBody>
          <a:bodyPr>
            <a:normAutofit/>
          </a:bodyPr>
          <a:lstStyle/>
          <a:p>
            <a:pPr marL="114300" lvl="1" indent="0" algn="ctr">
              <a:buClr>
                <a:schemeClr val="accent1"/>
              </a:buClr>
              <a:buNone/>
            </a:pPr>
            <a:r>
              <a:rPr lang="en-US" sz="4800" b="1" dirty="0"/>
              <a:t>All smokers trying to quit should be offered </a:t>
            </a:r>
            <a:r>
              <a:rPr lang="en-US" sz="4800" b="1" dirty="0" smtClean="0"/>
              <a:t>medication. </a:t>
            </a:r>
            <a:endParaRPr lang="en-US" sz="4800" b="1" dirty="0"/>
          </a:p>
          <a:p>
            <a:pPr algn="ctr"/>
            <a:endParaRPr lang="en-US" sz="5400" b="1" dirty="0"/>
          </a:p>
        </p:txBody>
      </p:sp>
      <p:pic>
        <p:nvPicPr>
          <p:cNvPr id="4" name="Picture 5" descr="10128627_xl.jpg"/>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5014011" y="1635689"/>
            <a:ext cx="3986212" cy="50980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352553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Q4</a:t>
            </a:r>
            <a:endParaRPr lang="en-US" dirty="0"/>
          </a:p>
        </p:txBody>
      </p:sp>
      <p:sp>
        <p:nvSpPr>
          <p:cNvPr id="3" name="Content Placeholder 2"/>
          <p:cNvSpPr>
            <a:spLocks noGrp="1"/>
          </p:cNvSpPr>
          <p:nvPr>
            <p:ph idx="1"/>
          </p:nvPr>
        </p:nvSpPr>
        <p:spPr/>
        <p:txBody>
          <a:bodyPr/>
          <a:lstStyle/>
          <a:p>
            <a:pPr>
              <a:buNone/>
            </a:pPr>
            <a:r>
              <a:rPr lang="en-US" dirty="0" smtClean="0">
                <a:solidFill>
                  <a:schemeClr val="accent2"/>
                </a:solidFill>
              </a:rPr>
              <a:t>Which of the following is a CONTRAINDICATION  of using </a:t>
            </a:r>
            <a:r>
              <a:rPr lang="en-US" dirty="0" err="1" smtClean="0">
                <a:solidFill>
                  <a:schemeClr val="accent2"/>
                </a:solidFill>
              </a:rPr>
              <a:t>Bupropion</a:t>
            </a:r>
            <a:r>
              <a:rPr lang="en-US" dirty="0" smtClean="0">
                <a:solidFill>
                  <a:schemeClr val="accent2"/>
                </a:solidFill>
              </a:rPr>
              <a:t> to </a:t>
            </a:r>
            <a:r>
              <a:rPr lang="en-US" dirty="0" err="1" smtClean="0">
                <a:solidFill>
                  <a:schemeClr val="accent2"/>
                </a:solidFill>
              </a:rPr>
              <a:t>qiut</a:t>
            </a:r>
            <a:r>
              <a:rPr lang="en-US" dirty="0" smtClean="0">
                <a:solidFill>
                  <a:schemeClr val="accent2"/>
                </a:solidFill>
              </a:rPr>
              <a:t> smoking:</a:t>
            </a:r>
          </a:p>
          <a:p>
            <a:pPr>
              <a:buNone/>
            </a:pPr>
            <a:endParaRPr lang="en-US" b="1" dirty="0" smtClean="0"/>
          </a:p>
          <a:p>
            <a:r>
              <a:rPr lang="en-US" dirty="0" smtClean="0"/>
              <a:t>Old age.</a:t>
            </a:r>
            <a:endParaRPr lang="en-US" b="1" dirty="0" smtClean="0"/>
          </a:p>
          <a:p>
            <a:r>
              <a:rPr lang="en-US" dirty="0" smtClean="0"/>
              <a:t>Post menopausal woman</a:t>
            </a:r>
          </a:p>
          <a:p>
            <a:r>
              <a:rPr lang="en-US" dirty="0" smtClean="0"/>
              <a:t>Epileptic Patient</a:t>
            </a:r>
            <a:endParaRPr lang="en-US" b="1" dirty="0" smtClean="0"/>
          </a:p>
          <a:p>
            <a:r>
              <a:rPr lang="en-US" dirty="0" smtClean="0"/>
              <a:t>Patients with Patent foramen </a:t>
            </a:r>
            <a:r>
              <a:rPr lang="en-US" dirty="0" err="1" smtClean="0"/>
              <a:t>Ovale</a:t>
            </a:r>
            <a:r>
              <a:rPr lang="en-US" dirty="0" smtClean="0"/>
              <a:t>.</a:t>
            </a:r>
            <a:endParaRPr lang="en-GB" dirty="0" smtClean="0">
              <a:solidFill>
                <a:srgbClr val="FF0000"/>
              </a:solidFill>
              <a:latin typeface="Bodoni MT" pitchFamily="18" charset="0"/>
            </a:endParaRPr>
          </a:p>
          <a:p>
            <a:endParaRPr lang="en-US" dirty="0"/>
          </a:p>
        </p:txBody>
      </p:sp>
    </p:spTree>
    <p:extLst>
      <p:ext uri="{BB962C8B-B14F-4D97-AF65-F5344CB8AC3E}">
        <p14:creationId xmlns="" xmlns:p14="http://schemas.microsoft.com/office/powerpoint/2010/main" val="193155541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0070C0"/>
                </a:solidFill>
              </a:rPr>
              <a:t>pharmacological management</a:t>
            </a:r>
            <a:endParaRPr lang="en-US" dirty="0"/>
          </a:p>
        </p:txBody>
      </p:sp>
      <p:sp>
        <p:nvSpPr>
          <p:cNvPr id="3" name="Content Placeholder 2"/>
          <p:cNvSpPr>
            <a:spLocks noGrp="1"/>
          </p:cNvSpPr>
          <p:nvPr>
            <p:ph idx="1"/>
          </p:nvPr>
        </p:nvSpPr>
        <p:spPr>
          <a:xfrm>
            <a:off x="457200" y="1752599"/>
            <a:ext cx="8229600" cy="4805363"/>
          </a:xfrm>
        </p:spPr>
        <p:txBody>
          <a:bodyPr>
            <a:normAutofit/>
          </a:bodyPr>
          <a:lstStyle/>
          <a:p>
            <a:pPr algn="ctr"/>
            <a:r>
              <a:rPr lang="en-US" b="1" dirty="0">
                <a:latin typeface="HelveticaNeue-Roman"/>
              </a:rPr>
              <a:t>In general</a:t>
            </a:r>
            <a:r>
              <a:rPr lang="en-US" dirty="0">
                <a:latin typeface="HelveticaNeue-Roman"/>
              </a:rPr>
              <a:t>, pharmacotherapy is not offered to </a:t>
            </a:r>
            <a:r>
              <a:rPr lang="en-US" dirty="0" smtClean="0">
                <a:latin typeface="HelveticaNeue-Roman"/>
              </a:rPr>
              <a:t>people smoking </a:t>
            </a:r>
            <a:r>
              <a:rPr lang="en-US" dirty="0">
                <a:latin typeface="HelveticaNeue-Roman"/>
              </a:rPr>
              <a:t>less than 10 cigarettes per day, as there is a lack of evidence for effectiveness below</a:t>
            </a:r>
          </a:p>
          <a:p>
            <a:endParaRPr lang="en-US" dirty="0" smtClean="0">
              <a:latin typeface="HelveticaNeue-Roman"/>
            </a:endParaRPr>
          </a:p>
          <a:p>
            <a:pPr algn="ctr"/>
            <a:r>
              <a:rPr lang="en-US" dirty="0" smtClean="0">
                <a:latin typeface="HelveticaNeue-Roman"/>
              </a:rPr>
              <a:t>At This </a:t>
            </a:r>
            <a:r>
              <a:rPr lang="en-US" dirty="0">
                <a:latin typeface="HelveticaNeue-Roman"/>
              </a:rPr>
              <a:t>level of smoking</a:t>
            </a:r>
            <a:r>
              <a:rPr lang="en-US" dirty="0">
                <a:latin typeface="HelveticaNeue-Thin"/>
              </a:rPr>
              <a:t>. The choice of therapy is based on clinical suitability and patient </a:t>
            </a:r>
            <a:r>
              <a:rPr lang="en-US" dirty="0" smtClean="0">
                <a:latin typeface="HelveticaNeue-Thin"/>
              </a:rPr>
              <a:t>preference</a:t>
            </a:r>
          </a:p>
          <a:p>
            <a:pPr algn="ctr"/>
            <a:endParaRPr lang="en-US" dirty="0">
              <a:latin typeface="HelveticaNeue-Thin"/>
            </a:endParaRPr>
          </a:p>
          <a:p>
            <a:pPr algn="ctr"/>
            <a:endParaRPr lang="en-US" dirty="0" smtClean="0">
              <a:latin typeface="HelveticaNeue-Thin"/>
            </a:endParaRPr>
          </a:p>
          <a:p>
            <a:pPr algn="ctr"/>
            <a:endParaRPr lang="en-US" dirty="0">
              <a:latin typeface="HelveticaNeue-Thin"/>
            </a:endParaRPr>
          </a:p>
          <a:p>
            <a:pPr marL="114300" indent="0" algn="ctr">
              <a:buNone/>
            </a:pPr>
            <a:endParaRPr lang="en-US" sz="1400" dirty="0" smtClean="0"/>
          </a:p>
          <a:p>
            <a:pPr marL="114300" indent="0">
              <a:buNone/>
            </a:pPr>
            <a:r>
              <a:rPr lang="en-US" sz="1400" dirty="0" smtClean="0"/>
              <a:t>Cunningham</a:t>
            </a:r>
            <a:r>
              <a:rPr lang="en-US" sz="1400" dirty="0"/>
              <a:t>, M., et al. "Smoking cessation guidelines for Australian general practice." </a:t>
            </a:r>
            <a:r>
              <a:rPr lang="en-US" sz="1400" i="1" dirty="0"/>
              <a:t>Australian family physician</a:t>
            </a:r>
            <a:r>
              <a:rPr lang="en-US" sz="1400" dirty="0"/>
              <a:t> 34.6 (2005): 461.</a:t>
            </a:r>
          </a:p>
        </p:txBody>
      </p:sp>
    </p:spTree>
    <p:extLst>
      <p:ext uri="{BB962C8B-B14F-4D97-AF65-F5344CB8AC3E}">
        <p14:creationId xmlns:p14="http://schemas.microsoft.com/office/powerpoint/2010/main" xmlns="" val="130372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C00000"/>
                </a:solidFill>
              </a:rPr>
              <a:t>What are the first-line recommended </a:t>
            </a:r>
            <a:r>
              <a:rPr lang="en-US" dirty="0" smtClean="0">
                <a:solidFill>
                  <a:srgbClr val="C00000"/>
                </a:solidFill>
              </a:rPr>
              <a:t>medications ???</a:t>
            </a:r>
            <a:endParaRPr lang="en-US" dirty="0">
              <a:solidFill>
                <a:srgbClr val="C00000"/>
              </a:solidFill>
            </a:endParaRPr>
          </a:p>
        </p:txBody>
      </p:sp>
      <p:sp>
        <p:nvSpPr>
          <p:cNvPr id="3" name="Content Placeholder 2"/>
          <p:cNvSpPr>
            <a:spLocks noGrp="1"/>
          </p:cNvSpPr>
          <p:nvPr>
            <p:ph idx="1"/>
          </p:nvPr>
        </p:nvSpPr>
        <p:spPr>
          <a:xfrm>
            <a:off x="457200" y="1752600"/>
            <a:ext cx="8229600" cy="4962525"/>
          </a:xfrm>
        </p:spPr>
        <p:txBody>
          <a:bodyPr>
            <a:normAutofit fontScale="85000" lnSpcReduction="10000"/>
          </a:bodyPr>
          <a:lstStyle/>
          <a:p>
            <a:pPr lvl="1">
              <a:defRPr/>
            </a:pPr>
            <a:r>
              <a:rPr lang="en-US" dirty="0"/>
              <a:t>All seven of the FDA-approved medications for treating tobacco use are recommended: </a:t>
            </a:r>
            <a:endParaRPr lang="en-US" dirty="0" smtClean="0"/>
          </a:p>
          <a:p>
            <a:pPr lvl="1">
              <a:defRPr/>
            </a:pPr>
            <a:endParaRPr lang="en-US" dirty="0"/>
          </a:p>
          <a:p>
            <a:pPr lvl="1" algn="ctr">
              <a:defRPr/>
            </a:pPr>
            <a:r>
              <a:rPr lang="en-US" sz="2800" dirty="0" smtClean="0">
                <a:solidFill>
                  <a:srgbClr val="002060"/>
                </a:solidFill>
              </a:rPr>
              <a:t>bupropion SR</a:t>
            </a:r>
            <a:r>
              <a:rPr lang="en-US" sz="2800" dirty="0" smtClean="0"/>
              <a:t>. </a:t>
            </a:r>
          </a:p>
          <a:p>
            <a:pPr lvl="1" algn="ctr">
              <a:defRPr/>
            </a:pPr>
            <a:r>
              <a:rPr lang="en-US" sz="2800" dirty="0"/>
              <a:t>Nicotine Replacement </a:t>
            </a:r>
            <a:r>
              <a:rPr lang="en-US" sz="2800" dirty="0" smtClean="0"/>
              <a:t>Therapy </a:t>
            </a:r>
          </a:p>
          <a:p>
            <a:pPr marL="411480" lvl="1" indent="0" algn="ctr">
              <a:buNone/>
              <a:defRPr/>
            </a:pPr>
            <a:r>
              <a:rPr lang="en-US" sz="2800" dirty="0" smtClean="0"/>
              <a:t>(</a:t>
            </a:r>
            <a:r>
              <a:rPr lang="en-US" sz="2800" dirty="0" smtClean="0">
                <a:solidFill>
                  <a:srgbClr val="0070C0"/>
                </a:solidFill>
              </a:rPr>
              <a:t>nicotine </a:t>
            </a:r>
            <a:r>
              <a:rPr lang="en-US" sz="2800" dirty="0">
                <a:solidFill>
                  <a:srgbClr val="0070C0"/>
                </a:solidFill>
              </a:rPr>
              <a:t>gum</a:t>
            </a:r>
            <a:r>
              <a:rPr lang="en-US" sz="2800" dirty="0"/>
              <a:t>, </a:t>
            </a:r>
            <a:r>
              <a:rPr lang="en-US" sz="2800" dirty="0">
                <a:solidFill>
                  <a:srgbClr val="C00000"/>
                </a:solidFill>
              </a:rPr>
              <a:t>nicotine </a:t>
            </a:r>
            <a:r>
              <a:rPr lang="en-US" sz="2800" dirty="0" smtClean="0">
                <a:solidFill>
                  <a:srgbClr val="C00000"/>
                </a:solidFill>
              </a:rPr>
              <a:t>inhaler</a:t>
            </a:r>
            <a:r>
              <a:rPr lang="en-US" sz="2800" dirty="0"/>
              <a:t>, nicotine </a:t>
            </a:r>
            <a:r>
              <a:rPr lang="en-US" sz="2800" dirty="0" smtClean="0"/>
              <a:t>lozenge, </a:t>
            </a:r>
            <a:r>
              <a:rPr lang="en-US" sz="2800" dirty="0" smtClean="0">
                <a:solidFill>
                  <a:srgbClr val="00B050"/>
                </a:solidFill>
              </a:rPr>
              <a:t>nicotine nasal spray</a:t>
            </a:r>
            <a:r>
              <a:rPr lang="en-US" sz="2800" dirty="0" smtClean="0"/>
              <a:t> and </a:t>
            </a:r>
            <a:r>
              <a:rPr lang="en-US" sz="2800" dirty="0">
                <a:solidFill>
                  <a:srgbClr val="7030A0"/>
                </a:solidFill>
              </a:rPr>
              <a:t>nicotine </a:t>
            </a:r>
            <a:r>
              <a:rPr lang="en-US" sz="2800" dirty="0" smtClean="0">
                <a:solidFill>
                  <a:srgbClr val="7030A0"/>
                </a:solidFill>
              </a:rPr>
              <a:t>patch</a:t>
            </a:r>
            <a:r>
              <a:rPr lang="en-US" sz="2800" dirty="0" smtClean="0"/>
              <a:t>). </a:t>
            </a:r>
          </a:p>
          <a:p>
            <a:pPr lvl="1" algn="ctr">
              <a:defRPr/>
            </a:pPr>
            <a:r>
              <a:rPr lang="en-US" sz="2800" dirty="0" err="1" smtClean="0">
                <a:solidFill>
                  <a:srgbClr val="FF0000"/>
                </a:solidFill>
              </a:rPr>
              <a:t>varenicline</a:t>
            </a:r>
            <a:r>
              <a:rPr lang="en-US" sz="2800" dirty="0"/>
              <a:t>. </a:t>
            </a:r>
          </a:p>
          <a:p>
            <a:pPr marL="411480" lvl="1" indent="0">
              <a:buNone/>
              <a:defRPr/>
            </a:pPr>
            <a:endParaRPr lang="en-US" dirty="0"/>
          </a:p>
          <a:p>
            <a:pPr lvl="1">
              <a:defRPr/>
            </a:pPr>
            <a:r>
              <a:rPr lang="en-US" dirty="0" smtClean="0"/>
              <a:t>There </a:t>
            </a:r>
            <a:r>
              <a:rPr lang="en-US" dirty="0"/>
              <a:t>are no well-accepted guidelines for optimal selection among the first-line </a:t>
            </a:r>
            <a:r>
              <a:rPr lang="en-US" dirty="0" smtClean="0"/>
              <a:t>medications, the </a:t>
            </a:r>
            <a:r>
              <a:rPr lang="en-US" dirty="0"/>
              <a:t>clinician should consider the first-line medications shown to be more </a:t>
            </a:r>
            <a:r>
              <a:rPr lang="en-US" dirty="0" smtClean="0"/>
              <a:t>effective.</a:t>
            </a:r>
          </a:p>
          <a:p>
            <a:pPr lvl="1">
              <a:defRPr/>
            </a:pPr>
            <a:endParaRPr lang="en-US" dirty="0"/>
          </a:p>
          <a:p>
            <a:pPr marL="411480" lvl="1" indent="0">
              <a:buNone/>
              <a:defRPr/>
            </a:pPr>
            <a:endParaRPr lang="en-US" sz="1500" dirty="0" smtClean="0"/>
          </a:p>
          <a:p>
            <a:pPr marL="411480" lvl="1" indent="0">
              <a:buNone/>
              <a:defRPr/>
            </a:pPr>
            <a:endParaRPr lang="en-US" sz="1500" dirty="0"/>
          </a:p>
          <a:p>
            <a:pPr marL="411480" lvl="1" indent="0">
              <a:buNone/>
              <a:defRPr/>
            </a:pPr>
            <a:r>
              <a:rPr lang="en-US" sz="1500" dirty="0" smtClean="0"/>
              <a:t>Use</a:t>
            </a:r>
            <a:r>
              <a:rPr lang="en-US" sz="1500" dirty="0"/>
              <a:t>, Tobacco, and Dependence Guideline Panel. "Treating tobacco use and dependence: 2008 update." (2008).</a:t>
            </a:r>
          </a:p>
          <a:p>
            <a:endParaRPr lang="en-US" dirty="0"/>
          </a:p>
        </p:txBody>
      </p:sp>
    </p:spTree>
    <p:extLst>
      <p:ext uri="{BB962C8B-B14F-4D97-AF65-F5344CB8AC3E}">
        <p14:creationId xmlns:p14="http://schemas.microsoft.com/office/powerpoint/2010/main" xmlns="" val="1593360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solidFill>
                  <a:schemeClr val="tx1"/>
                </a:solidFill>
              </a:rPr>
              <a:t>nicotine skin patch</a:t>
            </a:r>
            <a:endParaRPr lang="en-US" dirty="0">
              <a:solidFill>
                <a:schemeClr val="tx1"/>
              </a:solidFill>
            </a:endParaRPr>
          </a:p>
        </p:txBody>
      </p:sp>
      <p:sp>
        <p:nvSpPr>
          <p:cNvPr id="3" name="Content Placeholder 2"/>
          <p:cNvSpPr>
            <a:spLocks noGrp="1"/>
          </p:cNvSpPr>
          <p:nvPr>
            <p:ph idx="1"/>
          </p:nvPr>
        </p:nvSpPr>
        <p:spPr>
          <a:xfrm>
            <a:off x="457200" y="1752600"/>
            <a:ext cx="5273458" cy="4919663"/>
          </a:xfrm>
        </p:spPr>
        <p:txBody>
          <a:bodyPr>
            <a:normAutofit/>
          </a:bodyPr>
          <a:lstStyle/>
          <a:p>
            <a:r>
              <a:rPr lang="en-US" b="1" dirty="0"/>
              <a:t>The </a:t>
            </a:r>
            <a:r>
              <a:rPr lang="en-US" b="1" dirty="0">
                <a:solidFill>
                  <a:srgbClr val="C00000"/>
                </a:solidFill>
              </a:rPr>
              <a:t>nicotine skin patch </a:t>
            </a:r>
            <a:r>
              <a:rPr lang="en-US" b="1" dirty="0"/>
              <a:t>is the easiest to use. </a:t>
            </a:r>
            <a:endParaRPr lang="en-US" b="1" dirty="0" smtClean="0"/>
          </a:p>
          <a:p>
            <a:endParaRPr lang="en-US" b="1" dirty="0" smtClean="0"/>
          </a:p>
          <a:p>
            <a:pPr marL="114300" indent="0">
              <a:buNone/>
            </a:pPr>
            <a:endParaRPr lang="en-US" b="1" dirty="0" smtClean="0"/>
          </a:p>
          <a:p>
            <a:endParaRPr lang="en-US" b="1" dirty="0"/>
          </a:p>
          <a:p>
            <a:r>
              <a:rPr lang="en-US" b="1" dirty="0">
                <a:solidFill>
                  <a:srgbClr val="C00000"/>
                </a:solidFill>
              </a:rPr>
              <a:t>Side </a:t>
            </a:r>
            <a:r>
              <a:rPr lang="en-US" b="1" dirty="0" smtClean="0">
                <a:solidFill>
                  <a:srgbClr val="C00000"/>
                </a:solidFill>
              </a:rPr>
              <a:t>effects : </a:t>
            </a:r>
            <a:r>
              <a:rPr lang="en-US" b="1" dirty="0">
                <a:solidFill>
                  <a:schemeClr val="dk1"/>
                </a:solidFill>
              </a:rPr>
              <a:t>Skin reactions, insomnia and vivid dreams</a:t>
            </a:r>
          </a:p>
          <a:p>
            <a:pPr marL="114300" indent="0">
              <a:buNone/>
            </a:pPr>
            <a:endParaRPr lang="en-US" b="1" dirty="0">
              <a:solidFill>
                <a:schemeClr val="dk1"/>
              </a:solidFill>
            </a:endParaRPr>
          </a:p>
          <a:p>
            <a:pPr marL="0" lvl="1"/>
            <a:r>
              <a:rPr lang="en-US" sz="1300" dirty="0">
                <a:solidFill>
                  <a:srgbClr val="564B3C"/>
                </a:solidFill>
              </a:rPr>
              <a:t>http://www.uptodate.com/contents/pharmacotherapy-for-smoking-cessation-in-adults</a:t>
            </a:r>
          </a:p>
          <a:p>
            <a:endParaRPr lang="en-US" b="1" dirty="0" smtClean="0">
              <a:solidFill>
                <a:schemeClr val="dk1"/>
              </a:solidFill>
            </a:endParaRPr>
          </a:p>
          <a:p>
            <a:endParaRPr lang="en-US" b="1" dirty="0">
              <a:solidFill>
                <a:schemeClr val="dk1"/>
              </a:solidFill>
            </a:endParaRPr>
          </a:p>
          <a:p>
            <a:pPr marL="114300" indent="0">
              <a:buNone/>
            </a:pPr>
            <a:endParaRPr lang="en-US" b="1" dirty="0"/>
          </a:p>
        </p:txBody>
      </p:sp>
      <p:pic>
        <p:nvPicPr>
          <p:cNvPr id="4" name="Picture 2" descr="C:\Users\ABDULLAH\Downloads\NicotinePatch.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730657" y="2075990"/>
            <a:ext cx="3330357" cy="192450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062269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528" y="335566"/>
            <a:ext cx="8260672" cy="1039427"/>
          </a:xfrm>
        </p:spPr>
        <p:txBody>
          <a:bodyPr/>
          <a:lstStyle/>
          <a:p>
            <a:r>
              <a:rPr lang="en-US" b="1" dirty="0">
                <a:solidFill>
                  <a:schemeClr val="tx1"/>
                </a:solidFill>
              </a:rPr>
              <a:t>Nicotine gum</a:t>
            </a:r>
          </a:p>
        </p:txBody>
      </p:sp>
      <p:sp>
        <p:nvSpPr>
          <p:cNvPr id="3" name="Content Placeholder 2"/>
          <p:cNvSpPr>
            <a:spLocks noGrp="1"/>
          </p:cNvSpPr>
          <p:nvPr>
            <p:ph idx="1"/>
          </p:nvPr>
        </p:nvSpPr>
        <p:spPr>
          <a:xfrm>
            <a:off x="457200" y="1752600"/>
            <a:ext cx="8229600" cy="4745182"/>
          </a:xfrm>
        </p:spPr>
        <p:txBody>
          <a:bodyPr>
            <a:normAutofit fontScale="92500" lnSpcReduction="10000"/>
          </a:bodyPr>
          <a:lstStyle/>
          <a:p>
            <a:endParaRPr lang="en-US" dirty="0" smtClean="0"/>
          </a:p>
          <a:p>
            <a:r>
              <a:rPr lang="en-US" dirty="0" smtClean="0"/>
              <a:t>The </a:t>
            </a:r>
            <a:r>
              <a:rPr lang="en-US" dirty="0"/>
              <a:t>taste can be unpleasant at first but most people get used to it in a week or so</a:t>
            </a:r>
            <a:r>
              <a:rPr lang="en-US" dirty="0" smtClean="0"/>
              <a:t>.</a:t>
            </a:r>
          </a:p>
          <a:p>
            <a:pPr marL="114300" indent="0">
              <a:buNone/>
            </a:pPr>
            <a:endParaRPr lang="en-US" dirty="0"/>
          </a:p>
          <a:p>
            <a:endParaRPr lang="en-US" dirty="0"/>
          </a:p>
          <a:p>
            <a:r>
              <a:rPr lang="en-US" b="1" dirty="0">
                <a:solidFill>
                  <a:srgbClr val="0070C0"/>
                </a:solidFill>
              </a:rPr>
              <a:t>Side effects </a:t>
            </a:r>
            <a:endParaRPr lang="en-US" b="1" dirty="0" smtClean="0">
              <a:solidFill>
                <a:srgbClr val="0070C0"/>
              </a:solidFill>
            </a:endParaRPr>
          </a:p>
          <a:p>
            <a:endParaRPr lang="en-US" b="1" dirty="0" smtClean="0">
              <a:solidFill>
                <a:srgbClr val="0070C0"/>
              </a:solidFill>
            </a:endParaRPr>
          </a:p>
          <a:p>
            <a:pPr marL="114300" indent="0">
              <a:buNone/>
            </a:pPr>
            <a:r>
              <a:rPr lang="en-US" dirty="0" smtClean="0">
                <a:solidFill>
                  <a:schemeClr val="tx1"/>
                </a:solidFill>
              </a:rPr>
              <a:t>mouth </a:t>
            </a:r>
            <a:r>
              <a:rPr lang="en-US" dirty="0">
                <a:solidFill>
                  <a:schemeClr val="tx1"/>
                </a:solidFill>
              </a:rPr>
              <a:t>soreness, hiccups, </a:t>
            </a:r>
            <a:r>
              <a:rPr lang="en-US" dirty="0" smtClean="0">
                <a:solidFill>
                  <a:schemeClr val="tx1"/>
                </a:solidFill>
              </a:rPr>
              <a:t>dyspepsia, jaw ache, </a:t>
            </a:r>
            <a:r>
              <a:rPr lang="en-US" dirty="0">
                <a:solidFill>
                  <a:schemeClr val="tx1"/>
                </a:solidFill>
              </a:rPr>
              <a:t>mouth </a:t>
            </a:r>
            <a:r>
              <a:rPr lang="en-US" dirty="0" smtClean="0">
                <a:solidFill>
                  <a:schemeClr val="tx1"/>
                </a:solidFill>
              </a:rPr>
              <a:t>irritation and excessive salivation.</a:t>
            </a:r>
          </a:p>
          <a:p>
            <a:pPr marL="114300" indent="0">
              <a:buNone/>
            </a:pPr>
            <a:endParaRPr lang="en-US" dirty="0">
              <a:solidFill>
                <a:schemeClr val="dk1"/>
              </a:solidFill>
            </a:endParaRPr>
          </a:p>
          <a:p>
            <a:pPr marL="114300" indent="0">
              <a:buNone/>
            </a:pPr>
            <a:endParaRPr lang="en-US" dirty="0" smtClean="0">
              <a:solidFill>
                <a:schemeClr val="dk1"/>
              </a:solidFill>
            </a:endParaRPr>
          </a:p>
          <a:p>
            <a:endParaRPr lang="en-US" dirty="0">
              <a:solidFill>
                <a:schemeClr val="dk1"/>
              </a:solidFill>
            </a:endParaRPr>
          </a:p>
          <a:p>
            <a:pPr marL="0" lvl="1"/>
            <a:r>
              <a:rPr lang="en-US" sz="1300" dirty="0">
                <a:solidFill>
                  <a:srgbClr val="564B3C"/>
                </a:solidFill>
              </a:rPr>
              <a:t>http://www.uptodate.com/contents/pharmacotherapy-for-smoking-cessation-in-adults</a:t>
            </a:r>
          </a:p>
          <a:p>
            <a:endParaRPr lang="en-US" dirty="0" smtClean="0">
              <a:solidFill>
                <a:schemeClr val="dk1"/>
              </a:solidFill>
            </a:endParaRPr>
          </a:p>
          <a:p>
            <a:endParaRPr lang="en-US" dirty="0"/>
          </a:p>
        </p:txBody>
      </p:sp>
      <p:pic>
        <p:nvPicPr>
          <p:cNvPr id="4" name="Picture 2" descr="C:\Users\ABDULLAH\Downloads\images.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743700" y="138440"/>
            <a:ext cx="2171210" cy="144747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930489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1"/>
                </a:solidFill>
              </a:rPr>
              <a:t>Nicotine gum</a:t>
            </a:r>
            <a:endParaRPr lang="en-US" dirty="0">
              <a:solidFill>
                <a:schemeClr val="tx1"/>
              </a:solidFill>
            </a:endParaRPr>
          </a:p>
        </p:txBody>
      </p:sp>
      <p:sp>
        <p:nvSpPr>
          <p:cNvPr id="3" name="Content Placeholder 2"/>
          <p:cNvSpPr>
            <a:spLocks noGrp="1"/>
          </p:cNvSpPr>
          <p:nvPr>
            <p:ph idx="1"/>
          </p:nvPr>
        </p:nvSpPr>
        <p:spPr>
          <a:xfrm>
            <a:off x="457200" y="1752600"/>
            <a:ext cx="8229600" cy="4962525"/>
          </a:xfrm>
        </p:spPr>
        <p:txBody>
          <a:bodyPr>
            <a:normAutofit fontScale="92500" lnSpcReduction="10000"/>
          </a:bodyPr>
          <a:lstStyle/>
          <a:p>
            <a:endParaRPr lang="en-US" b="1" dirty="0" smtClean="0">
              <a:solidFill>
                <a:srgbClr val="0070C0"/>
              </a:solidFill>
            </a:endParaRPr>
          </a:p>
          <a:p>
            <a:r>
              <a:rPr lang="en-US" b="1" dirty="0" smtClean="0">
                <a:solidFill>
                  <a:srgbClr val="0070C0"/>
                </a:solidFill>
              </a:rPr>
              <a:t>Chewing technique  </a:t>
            </a:r>
          </a:p>
          <a:p>
            <a:endParaRPr lang="en-US" b="1" u="sng" dirty="0">
              <a:solidFill>
                <a:srgbClr val="0070C0"/>
              </a:solidFill>
            </a:endParaRPr>
          </a:p>
          <a:p>
            <a:pPr marL="114300" indent="0" algn="ctr">
              <a:buNone/>
            </a:pPr>
            <a:r>
              <a:rPr lang="en-US" u="sng" dirty="0" smtClean="0"/>
              <a:t>“chew </a:t>
            </a:r>
            <a:r>
              <a:rPr lang="en-US" u="sng" dirty="0"/>
              <a:t>and </a:t>
            </a:r>
            <a:r>
              <a:rPr lang="en-US" u="sng" dirty="0" smtClean="0"/>
              <a:t>park”</a:t>
            </a:r>
            <a:r>
              <a:rPr lang="en-US" u="sng" dirty="0" smtClean="0">
                <a:solidFill>
                  <a:srgbClr val="0070C0"/>
                </a:solidFill>
              </a:rPr>
              <a:t> </a:t>
            </a:r>
            <a:r>
              <a:rPr lang="en-US" b="1" dirty="0">
                <a:solidFill>
                  <a:schemeClr val="dk1"/>
                </a:solidFill>
              </a:rPr>
              <a:t>– </a:t>
            </a:r>
            <a:r>
              <a:rPr lang="en-US" b="1" dirty="0"/>
              <a:t> It is important to chew slowly to get the most out of the gum because any nicotine that is swallowed is wasted. The nicotine has to be absorbed through the mouth. </a:t>
            </a:r>
            <a:endParaRPr lang="en-US" b="1" dirty="0" smtClean="0"/>
          </a:p>
          <a:p>
            <a:endParaRPr lang="en-US" b="1" dirty="0"/>
          </a:p>
          <a:p>
            <a:endParaRPr lang="en-US" b="1" dirty="0" smtClean="0"/>
          </a:p>
          <a:p>
            <a:endParaRPr lang="en-US" b="1" dirty="0"/>
          </a:p>
          <a:p>
            <a:pPr marL="114300" indent="0">
              <a:buNone/>
            </a:pPr>
            <a:r>
              <a:rPr lang="en-US" b="1" dirty="0" smtClean="0">
                <a:solidFill>
                  <a:schemeClr val="dk1"/>
                </a:solidFill>
              </a:rPr>
              <a:t> </a:t>
            </a:r>
            <a:endParaRPr lang="en-US" b="1" dirty="0">
              <a:solidFill>
                <a:schemeClr val="dk1"/>
              </a:solidFill>
            </a:endParaRPr>
          </a:p>
          <a:p>
            <a:pPr marL="411480" lvl="1" indent="0">
              <a:buClr>
                <a:srgbClr val="CF543F"/>
              </a:buClr>
              <a:buNone/>
            </a:pPr>
            <a:endParaRPr lang="en-US" sz="1300" dirty="0" smtClean="0">
              <a:solidFill>
                <a:srgbClr val="564B3C"/>
              </a:solidFill>
            </a:endParaRPr>
          </a:p>
          <a:p>
            <a:pPr marL="411480" lvl="1" indent="0">
              <a:buClr>
                <a:srgbClr val="CF543F"/>
              </a:buClr>
              <a:buNone/>
            </a:pPr>
            <a:endParaRPr lang="en-US" sz="1300" dirty="0">
              <a:solidFill>
                <a:srgbClr val="564B3C"/>
              </a:solidFill>
            </a:endParaRPr>
          </a:p>
          <a:p>
            <a:pPr marL="411480" lvl="1" indent="0">
              <a:buClr>
                <a:srgbClr val="CF543F"/>
              </a:buClr>
              <a:buNone/>
            </a:pPr>
            <a:endParaRPr lang="en-US" sz="1300" dirty="0" smtClean="0">
              <a:solidFill>
                <a:srgbClr val="564B3C"/>
              </a:solidFill>
            </a:endParaRPr>
          </a:p>
          <a:p>
            <a:pPr marL="411480" lvl="1" indent="0">
              <a:buClr>
                <a:srgbClr val="CF543F"/>
              </a:buClr>
              <a:buNone/>
            </a:pPr>
            <a:r>
              <a:rPr lang="en-US" sz="1300" dirty="0" smtClean="0">
                <a:solidFill>
                  <a:srgbClr val="564B3C"/>
                </a:solidFill>
              </a:rPr>
              <a:t>Use, Tobacco, and Dependence Guideline Panel. "Treating tobacco use and dependence: 2008 update." (2008).</a:t>
            </a:r>
          </a:p>
          <a:p>
            <a:endParaRPr lang="en-US" b="1" dirty="0"/>
          </a:p>
        </p:txBody>
      </p:sp>
    </p:spTree>
    <p:extLst>
      <p:ext uri="{BB962C8B-B14F-4D97-AF65-F5344CB8AC3E}">
        <p14:creationId xmlns:p14="http://schemas.microsoft.com/office/powerpoint/2010/main" xmlns="" val="3333034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1"/>
                </a:solidFill>
              </a:rPr>
              <a:t>Nicotine nasal spray </a:t>
            </a:r>
          </a:p>
        </p:txBody>
      </p:sp>
      <p:sp>
        <p:nvSpPr>
          <p:cNvPr id="3" name="Content Placeholder 2"/>
          <p:cNvSpPr>
            <a:spLocks noGrp="1"/>
          </p:cNvSpPr>
          <p:nvPr>
            <p:ph idx="1"/>
          </p:nvPr>
        </p:nvSpPr>
        <p:spPr>
          <a:xfrm>
            <a:off x="457200" y="1752600"/>
            <a:ext cx="8229600" cy="4962525"/>
          </a:xfrm>
        </p:spPr>
        <p:txBody>
          <a:bodyPr>
            <a:normAutofit fontScale="92500" lnSpcReduction="20000"/>
          </a:bodyPr>
          <a:lstStyle/>
          <a:p>
            <a:endParaRPr lang="en-US" b="1" dirty="0">
              <a:solidFill>
                <a:srgbClr val="C00000"/>
              </a:solidFill>
            </a:endParaRPr>
          </a:p>
          <a:p>
            <a:r>
              <a:rPr lang="en-US" dirty="0" smtClean="0"/>
              <a:t>Nicotine </a:t>
            </a:r>
            <a:r>
              <a:rPr lang="en-US" dirty="0"/>
              <a:t>is absorbed </a:t>
            </a:r>
            <a:r>
              <a:rPr lang="en-US" b="1" dirty="0" smtClean="0">
                <a:solidFill>
                  <a:srgbClr val="C00000"/>
                </a:solidFill>
              </a:rPr>
              <a:t>faster.</a:t>
            </a:r>
          </a:p>
          <a:p>
            <a:endParaRPr lang="en-US" b="1" dirty="0">
              <a:solidFill>
                <a:srgbClr val="C00000"/>
              </a:solidFill>
            </a:endParaRPr>
          </a:p>
          <a:p>
            <a:endParaRPr lang="en-US" b="1" dirty="0" smtClean="0">
              <a:solidFill>
                <a:srgbClr val="C00000"/>
              </a:solidFill>
            </a:endParaRPr>
          </a:p>
          <a:p>
            <a:endParaRPr lang="en-US" dirty="0"/>
          </a:p>
          <a:p>
            <a:r>
              <a:rPr lang="en-US" b="1" dirty="0">
                <a:solidFill>
                  <a:srgbClr val="0070C0"/>
                </a:solidFill>
              </a:rPr>
              <a:t>Side Effects </a:t>
            </a:r>
            <a:r>
              <a:rPr lang="en-US" b="1" dirty="0" smtClean="0">
                <a:solidFill>
                  <a:srgbClr val="0070C0"/>
                </a:solidFill>
              </a:rPr>
              <a:t>:</a:t>
            </a:r>
          </a:p>
          <a:p>
            <a:endParaRPr lang="en-US" b="1" dirty="0">
              <a:solidFill>
                <a:srgbClr val="0070C0"/>
              </a:solidFill>
            </a:endParaRPr>
          </a:p>
          <a:p>
            <a:pPr marL="0"/>
            <a:r>
              <a:rPr lang="en-US" dirty="0"/>
              <a:t>Nasal/airway reactions</a:t>
            </a:r>
            <a:r>
              <a:rPr lang="en-US" dirty="0" smtClean="0"/>
              <a:t>.</a:t>
            </a:r>
            <a:endParaRPr lang="en-US" dirty="0"/>
          </a:p>
          <a:p>
            <a:pPr marL="0"/>
            <a:r>
              <a:rPr lang="en-US" dirty="0"/>
              <a:t>Dependency</a:t>
            </a:r>
            <a:r>
              <a:rPr lang="en-US" dirty="0" smtClean="0"/>
              <a:t>.</a:t>
            </a:r>
          </a:p>
          <a:p>
            <a:pPr marL="0"/>
            <a:r>
              <a:rPr lang="en-US" dirty="0" smtClean="0"/>
              <a:t>Rhinitis and tearing.</a:t>
            </a:r>
            <a:endParaRPr lang="en-US" dirty="0"/>
          </a:p>
          <a:p>
            <a:endParaRPr lang="en-US" dirty="0"/>
          </a:p>
          <a:p>
            <a:endParaRPr lang="en-US" dirty="0" smtClean="0"/>
          </a:p>
          <a:p>
            <a:endParaRPr lang="en-US" dirty="0"/>
          </a:p>
          <a:p>
            <a:pPr marL="0" lvl="1"/>
            <a:r>
              <a:rPr lang="en-US" sz="1300" dirty="0">
                <a:solidFill>
                  <a:srgbClr val="564B3C"/>
                </a:solidFill>
              </a:rPr>
              <a:t>http://www.uptodate.com/contents/pharmacotherapy-for-smoking-cessation-in-adults</a:t>
            </a:r>
          </a:p>
          <a:p>
            <a:endParaRPr lang="en-US" dirty="0"/>
          </a:p>
        </p:txBody>
      </p:sp>
      <p:pic>
        <p:nvPicPr>
          <p:cNvPr id="4" name="Picture 2" descr="C:\Users\ABDULLAH\Downloads\my00781_im04105_mcdc7_nicotinenasalspraythu_jpg.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164125" y="1996920"/>
            <a:ext cx="3522675" cy="283575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326586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1"/>
                </a:solidFill>
              </a:rPr>
              <a:t>nicotine inhalator</a:t>
            </a:r>
            <a:endParaRPr lang="en-US" dirty="0">
              <a:solidFill>
                <a:schemeClr val="tx1"/>
              </a:solidFill>
            </a:endParaRPr>
          </a:p>
        </p:txBody>
      </p:sp>
      <p:sp>
        <p:nvSpPr>
          <p:cNvPr id="3" name="Content Placeholder 2"/>
          <p:cNvSpPr>
            <a:spLocks noGrp="1"/>
          </p:cNvSpPr>
          <p:nvPr>
            <p:ph idx="1"/>
          </p:nvPr>
        </p:nvSpPr>
        <p:spPr>
          <a:xfrm>
            <a:off x="257175" y="1733550"/>
            <a:ext cx="5972175" cy="5124450"/>
          </a:xfrm>
        </p:spPr>
        <p:txBody>
          <a:bodyPr>
            <a:normAutofit lnSpcReduction="10000"/>
          </a:bodyPr>
          <a:lstStyle/>
          <a:p>
            <a:endParaRPr lang="en-US" dirty="0" smtClean="0"/>
          </a:p>
          <a:p>
            <a:r>
              <a:rPr lang="en-US" dirty="0" smtClean="0"/>
              <a:t>Despite </a:t>
            </a:r>
            <a:r>
              <a:rPr lang="en-US" dirty="0"/>
              <a:t>its name, the nicotine </a:t>
            </a:r>
            <a:r>
              <a:rPr lang="en-US" b="1" dirty="0" smtClean="0">
                <a:solidFill>
                  <a:srgbClr val="C00000"/>
                </a:solidFill>
              </a:rPr>
              <a:t>does not </a:t>
            </a:r>
            <a:r>
              <a:rPr lang="en-US" b="1" dirty="0">
                <a:solidFill>
                  <a:srgbClr val="C00000"/>
                </a:solidFill>
              </a:rPr>
              <a:t>reach the lungs </a:t>
            </a:r>
            <a:r>
              <a:rPr lang="en-US" dirty="0"/>
              <a:t>but stops in the mouth and </a:t>
            </a:r>
            <a:r>
              <a:rPr lang="en-US" dirty="0" smtClean="0"/>
              <a:t>throat.</a:t>
            </a:r>
          </a:p>
          <a:p>
            <a:endParaRPr lang="en-US" dirty="0" smtClean="0"/>
          </a:p>
          <a:p>
            <a:pPr marL="114300" indent="0">
              <a:buNone/>
            </a:pPr>
            <a:endParaRPr lang="en-US" dirty="0"/>
          </a:p>
          <a:p>
            <a:r>
              <a:rPr lang="en-US" b="1" dirty="0" smtClean="0">
                <a:solidFill>
                  <a:srgbClr val="0070C0"/>
                </a:solidFill>
              </a:rPr>
              <a:t>Side effects:</a:t>
            </a:r>
          </a:p>
          <a:p>
            <a:endParaRPr lang="en-US" b="1" dirty="0" smtClean="0">
              <a:solidFill>
                <a:srgbClr val="0070C0"/>
              </a:solidFill>
            </a:endParaRPr>
          </a:p>
          <a:p>
            <a:pPr marL="114300" indent="0">
              <a:buNone/>
            </a:pPr>
            <a:r>
              <a:rPr lang="en-US" dirty="0">
                <a:solidFill>
                  <a:schemeClr val="dk1"/>
                </a:solidFill>
              </a:rPr>
              <a:t>Local irritation </a:t>
            </a:r>
            <a:r>
              <a:rPr lang="en-US" dirty="0" smtClean="0">
                <a:solidFill>
                  <a:schemeClr val="dk1"/>
                </a:solidFill>
              </a:rPr>
              <a:t>reactions, Coughing and </a:t>
            </a:r>
            <a:r>
              <a:rPr lang="en-US" dirty="0">
                <a:solidFill>
                  <a:schemeClr val="dk1"/>
                </a:solidFill>
              </a:rPr>
              <a:t>rhinitis </a:t>
            </a:r>
            <a:r>
              <a:rPr lang="en-US" dirty="0" smtClean="0">
                <a:solidFill>
                  <a:schemeClr val="dk1"/>
                </a:solidFill>
              </a:rPr>
              <a:t>.</a:t>
            </a:r>
          </a:p>
          <a:p>
            <a:pPr marL="114300" lvl="0" indent="0">
              <a:buClr>
                <a:srgbClr val="93A299"/>
              </a:buClr>
              <a:buNone/>
            </a:pPr>
            <a:endParaRPr lang="en-US" sz="1000" dirty="0" smtClean="0">
              <a:solidFill>
                <a:srgbClr val="564B3C"/>
              </a:solidFill>
            </a:endParaRPr>
          </a:p>
          <a:p>
            <a:pPr marL="114300" lvl="0" indent="0">
              <a:buClr>
                <a:srgbClr val="93A299"/>
              </a:buClr>
              <a:buNone/>
            </a:pPr>
            <a:endParaRPr lang="en-US" sz="1000" dirty="0">
              <a:solidFill>
                <a:srgbClr val="564B3C"/>
              </a:solidFill>
            </a:endParaRPr>
          </a:p>
          <a:p>
            <a:pPr marL="114300" lvl="0" indent="0">
              <a:buClr>
                <a:srgbClr val="93A299"/>
              </a:buClr>
              <a:buNone/>
            </a:pPr>
            <a:endParaRPr lang="en-US" sz="1000" dirty="0" smtClean="0">
              <a:solidFill>
                <a:srgbClr val="564B3C"/>
              </a:solidFill>
            </a:endParaRPr>
          </a:p>
          <a:p>
            <a:pPr marL="114300" lvl="0" indent="0">
              <a:buClr>
                <a:srgbClr val="93A299"/>
              </a:buClr>
              <a:buNone/>
            </a:pPr>
            <a:endParaRPr lang="en-US" sz="1000" dirty="0">
              <a:solidFill>
                <a:srgbClr val="564B3C"/>
              </a:solidFill>
            </a:endParaRPr>
          </a:p>
          <a:p>
            <a:pPr marL="0" lvl="1"/>
            <a:r>
              <a:rPr lang="en-US" sz="1300" dirty="0">
                <a:solidFill>
                  <a:srgbClr val="564B3C"/>
                </a:solidFill>
              </a:rPr>
              <a:t>http://www.uptodate.com/contents/pharmacotherapy-for-smoking-cessation-in-adults</a:t>
            </a:r>
          </a:p>
          <a:p>
            <a:endParaRPr lang="en-US" dirty="0"/>
          </a:p>
        </p:txBody>
      </p:sp>
      <p:pic>
        <p:nvPicPr>
          <p:cNvPr id="4" name="Picture 2" descr="C:\Users\ABDULLAH\Downloads\e-cigarette-inhaler.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000750" y="1928617"/>
            <a:ext cx="3107239" cy="2110356"/>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3" descr="C:\Users\ABDULLAH\Downloads\how-does-nicotrol-inhaler-work2.pn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000751" y="4532915"/>
            <a:ext cx="3107238" cy="201076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013155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58857" y="484981"/>
            <a:ext cx="7821612" cy="969963"/>
          </a:xfrm>
        </p:spPr>
        <p:txBody>
          <a:bodyPr/>
          <a:lstStyle/>
          <a:p>
            <a:pPr eaLnBrk="1" fontAlgn="auto" hangingPunct="1">
              <a:spcAft>
                <a:spcPts val="0"/>
              </a:spcAft>
              <a:defRPr/>
            </a:pPr>
            <a:r>
              <a:rPr lang="en-US" b="1" dirty="0" smtClean="0">
                <a:solidFill>
                  <a:schemeClr val="tx1"/>
                </a:solidFill>
              </a:rPr>
              <a:t>Bupropion </a:t>
            </a:r>
            <a:endParaRPr lang="en-US" b="1" dirty="0">
              <a:solidFill>
                <a:schemeClr val="tx1"/>
              </a:solidFill>
            </a:endParaRPr>
          </a:p>
        </p:txBody>
      </p:sp>
      <p:pic>
        <p:nvPicPr>
          <p:cNvPr id="2050" name="Picture 2" descr="C:\Users\ABDULLAH\Downloads\88119331_647e3371f4.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774873" y="1953491"/>
            <a:ext cx="2152125" cy="2668043"/>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extBox 2"/>
          <p:cNvSpPr txBox="1"/>
          <p:nvPr/>
        </p:nvSpPr>
        <p:spPr>
          <a:xfrm>
            <a:off x="406400" y="6110514"/>
            <a:ext cx="8200571" cy="292388"/>
          </a:xfrm>
          <a:prstGeom prst="rect">
            <a:avLst/>
          </a:prstGeom>
          <a:noFill/>
        </p:spPr>
        <p:txBody>
          <a:bodyPr wrap="square" rtlCol="0">
            <a:spAutoFit/>
          </a:bodyPr>
          <a:lstStyle/>
          <a:p>
            <a:pPr marL="0" lvl="1"/>
            <a:r>
              <a:rPr lang="en-US" sz="1300" dirty="0">
                <a:solidFill>
                  <a:srgbClr val="564B3C"/>
                </a:solidFill>
              </a:rPr>
              <a:t>http://www.uptodate.com/contents/pharmacotherapy-for-smoking-cessation-in-adults</a:t>
            </a:r>
          </a:p>
        </p:txBody>
      </p:sp>
      <p:sp>
        <p:nvSpPr>
          <p:cNvPr id="5" name="TextBox 4"/>
          <p:cNvSpPr txBox="1"/>
          <p:nvPr/>
        </p:nvSpPr>
        <p:spPr>
          <a:xfrm>
            <a:off x="406401" y="1953491"/>
            <a:ext cx="6299200" cy="3970318"/>
          </a:xfrm>
          <a:prstGeom prst="rect">
            <a:avLst/>
          </a:prstGeom>
          <a:noFill/>
        </p:spPr>
        <p:txBody>
          <a:bodyPr wrap="square" rtlCol="0">
            <a:spAutoFit/>
          </a:bodyPr>
          <a:lstStyle/>
          <a:p>
            <a:r>
              <a:rPr lang="en-US" b="1" dirty="0" smtClean="0">
                <a:solidFill>
                  <a:srgbClr val="0070C0"/>
                </a:solidFill>
              </a:rPr>
              <a:t>Side effects </a:t>
            </a:r>
            <a:r>
              <a:rPr lang="en-US" dirty="0" smtClean="0">
                <a:solidFill>
                  <a:schemeClr val="dk1"/>
                </a:solidFill>
              </a:rPr>
              <a:t>– The most common reported side effects were insomnia (35–40%) and dry mouth (10%).</a:t>
            </a:r>
          </a:p>
          <a:p>
            <a:r>
              <a:rPr lang="en-US" dirty="0"/>
              <a:t> </a:t>
            </a:r>
            <a:r>
              <a:rPr lang="en-US" b="1" dirty="0"/>
              <a:t>Neuropsychiatric </a:t>
            </a:r>
            <a:r>
              <a:rPr lang="en-US" b="1" dirty="0" smtClean="0"/>
              <a:t>effects</a:t>
            </a:r>
            <a:r>
              <a:rPr lang="en-US" dirty="0" smtClean="0">
                <a:solidFill>
                  <a:schemeClr val="dk1"/>
                </a:solidFill>
              </a:rPr>
              <a:t> - </a:t>
            </a:r>
            <a:r>
              <a:rPr lang="en-US" dirty="0" smtClean="0"/>
              <a:t>risks </a:t>
            </a:r>
            <a:r>
              <a:rPr lang="en-US" dirty="0"/>
              <a:t>of </a:t>
            </a:r>
            <a:r>
              <a:rPr lang="en-US" dirty="0" smtClean="0"/>
              <a:t>suicidal/self-injurious.</a:t>
            </a:r>
            <a:endParaRPr lang="en-US" dirty="0" smtClean="0">
              <a:solidFill>
                <a:schemeClr val="dk1"/>
              </a:solidFill>
            </a:endParaRPr>
          </a:p>
          <a:p>
            <a:endParaRPr lang="en-US" dirty="0" smtClean="0">
              <a:solidFill>
                <a:schemeClr val="dk1"/>
              </a:solidFill>
            </a:endParaRPr>
          </a:p>
          <a:p>
            <a:r>
              <a:rPr lang="en-US" b="1" i="1" dirty="0">
                <a:solidFill>
                  <a:srgbClr val="0070C0"/>
                </a:solidFill>
              </a:rPr>
              <a:t>Contraindications</a:t>
            </a:r>
            <a:r>
              <a:rPr lang="en-US" dirty="0">
                <a:solidFill>
                  <a:schemeClr val="dk1"/>
                </a:solidFill>
              </a:rPr>
              <a:t> – Bupropion SR is </a:t>
            </a:r>
            <a:r>
              <a:rPr lang="en-US" b="1" dirty="0">
                <a:solidFill>
                  <a:srgbClr val="C00000"/>
                </a:solidFill>
              </a:rPr>
              <a:t>contraindicated in individuals who have a history of seizures </a:t>
            </a:r>
            <a:r>
              <a:rPr lang="en-US" dirty="0">
                <a:solidFill>
                  <a:schemeClr val="dk1"/>
                </a:solidFill>
              </a:rPr>
              <a:t>or eating disorders</a:t>
            </a:r>
            <a:r>
              <a:rPr lang="en-US" dirty="0" smtClean="0">
                <a:solidFill>
                  <a:schemeClr val="dk1"/>
                </a:solidFill>
              </a:rPr>
              <a:t>.</a:t>
            </a:r>
          </a:p>
          <a:p>
            <a:endParaRPr lang="en-US" dirty="0">
              <a:solidFill>
                <a:schemeClr val="dk1"/>
              </a:solidFill>
            </a:endParaRPr>
          </a:p>
          <a:p>
            <a:r>
              <a:rPr lang="en-US" b="1" dirty="0" smtClean="0">
                <a:solidFill>
                  <a:srgbClr val="C00000"/>
                </a:solidFill>
              </a:rPr>
              <a:t>Dosage :</a:t>
            </a:r>
          </a:p>
          <a:p>
            <a:endParaRPr lang="en-US" b="1" dirty="0">
              <a:solidFill>
                <a:srgbClr val="C00000"/>
              </a:solidFill>
            </a:endParaRPr>
          </a:p>
          <a:p>
            <a:r>
              <a:rPr lang="en-US" dirty="0">
                <a:solidFill>
                  <a:schemeClr val="dk1"/>
                </a:solidFill>
              </a:rPr>
              <a:t>Patients should begin bupropion SR treatment 1–2 weeks before they quit smoking. </a:t>
            </a:r>
          </a:p>
          <a:p>
            <a:endParaRPr lang="en-US" dirty="0">
              <a:solidFill>
                <a:schemeClr val="dk1"/>
              </a:solidFill>
            </a:endParaRPr>
          </a:p>
          <a:p>
            <a:r>
              <a:rPr lang="en-US" dirty="0">
                <a:solidFill>
                  <a:schemeClr val="dk1"/>
                </a:solidFill>
              </a:rPr>
              <a:t>It should be continued for 7–12 weeks</a:t>
            </a:r>
            <a:r>
              <a:rPr lang="en-US" dirty="0" smtClean="0">
                <a:solidFill>
                  <a:schemeClr val="dk1"/>
                </a:solidFill>
              </a:rPr>
              <a:t>.</a:t>
            </a:r>
            <a:endParaRPr lang="en-US" dirty="0"/>
          </a:p>
        </p:txBody>
      </p:sp>
    </p:spTree>
    <p:extLst>
      <p:ext uri="{BB962C8B-B14F-4D97-AF65-F5344CB8AC3E}">
        <p14:creationId xmlns:p14="http://schemas.microsoft.com/office/powerpoint/2010/main" xmlns="" val="3275213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48797" y="338203"/>
            <a:ext cx="7791450" cy="1143000"/>
          </a:xfrm>
        </p:spPr>
        <p:txBody>
          <a:bodyPr/>
          <a:lstStyle/>
          <a:p>
            <a:pPr eaLnBrk="1" fontAlgn="auto" hangingPunct="1">
              <a:spcAft>
                <a:spcPts val="0"/>
              </a:spcAft>
              <a:defRPr/>
            </a:pPr>
            <a:r>
              <a:rPr lang="en-US" b="1" dirty="0" err="1" smtClean="0">
                <a:solidFill>
                  <a:schemeClr val="tx1"/>
                </a:solidFill>
              </a:rPr>
              <a:t>Varenicline</a:t>
            </a:r>
            <a:endParaRPr lang="en-US" b="1" dirty="0">
              <a:solidFill>
                <a:schemeClr val="tx1"/>
              </a:solidFill>
            </a:endParaRPr>
          </a:p>
        </p:txBody>
      </p:sp>
      <p:pic>
        <p:nvPicPr>
          <p:cNvPr id="3074" name="Picture 2" descr="C:\Users\ABDULLAH\Downloads\champix.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372225" y="1770771"/>
            <a:ext cx="2771775" cy="2428875"/>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p:cNvSpPr txBox="1"/>
          <p:nvPr/>
        </p:nvSpPr>
        <p:spPr>
          <a:xfrm>
            <a:off x="406400" y="6262141"/>
            <a:ext cx="8200571" cy="292388"/>
          </a:xfrm>
          <a:prstGeom prst="rect">
            <a:avLst/>
          </a:prstGeom>
          <a:noFill/>
        </p:spPr>
        <p:txBody>
          <a:bodyPr wrap="square" rtlCol="0">
            <a:spAutoFit/>
          </a:bodyPr>
          <a:lstStyle/>
          <a:p>
            <a:pPr marL="0" lvl="1"/>
            <a:r>
              <a:rPr lang="en-US" sz="1300" dirty="0">
                <a:solidFill>
                  <a:srgbClr val="564B3C"/>
                </a:solidFill>
              </a:rPr>
              <a:t>http://www.uptodate.com/contents/pharmacotherapy-for-smoking-cessation-in-adults</a:t>
            </a:r>
          </a:p>
        </p:txBody>
      </p:sp>
      <p:sp>
        <p:nvSpPr>
          <p:cNvPr id="3" name="TextBox 2"/>
          <p:cNvSpPr txBox="1"/>
          <p:nvPr/>
        </p:nvSpPr>
        <p:spPr>
          <a:xfrm>
            <a:off x="263236" y="1634836"/>
            <a:ext cx="5805055" cy="4616648"/>
          </a:xfrm>
          <a:prstGeom prst="rect">
            <a:avLst/>
          </a:prstGeom>
          <a:noFill/>
        </p:spPr>
        <p:txBody>
          <a:bodyPr wrap="square" rtlCol="0">
            <a:spAutoFit/>
          </a:bodyPr>
          <a:lstStyle/>
          <a:p>
            <a:r>
              <a:rPr lang="en-US" sz="2400" b="1" i="1" dirty="0">
                <a:solidFill>
                  <a:srgbClr val="0070C0"/>
                </a:solidFill>
              </a:rPr>
              <a:t>Side effects</a:t>
            </a:r>
            <a:r>
              <a:rPr lang="en-US" sz="2400" dirty="0">
                <a:solidFill>
                  <a:schemeClr val="dk1"/>
                </a:solidFill>
              </a:rPr>
              <a:t> : </a:t>
            </a:r>
            <a:endParaRPr lang="en-US" sz="2000" dirty="0">
              <a:solidFill>
                <a:schemeClr val="dk1"/>
              </a:solidFill>
            </a:endParaRPr>
          </a:p>
          <a:p>
            <a:pPr marL="285750" indent="-285750">
              <a:buFont typeface="Arial" panose="020B0604020202020204" pitchFamily="34" charset="0"/>
              <a:buChar char="•"/>
            </a:pPr>
            <a:r>
              <a:rPr lang="en-US" b="1" dirty="0"/>
              <a:t>Neuropsychiatric effects</a:t>
            </a:r>
            <a:endParaRPr lang="en-US" dirty="0" smtClean="0">
              <a:solidFill>
                <a:schemeClr val="dk1"/>
              </a:solidFill>
            </a:endParaRPr>
          </a:p>
          <a:p>
            <a:pPr marL="285750" indent="-285750">
              <a:buFont typeface="Arial" panose="020B0604020202020204" pitchFamily="34" charset="0"/>
              <a:buChar char="•"/>
            </a:pPr>
            <a:r>
              <a:rPr lang="en-US" dirty="0" smtClean="0">
                <a:solidFill>
                  <a:schemeClr val="dk1"/>
                </a:solidFill>
              </a:rPr>
              <a:t>Abnormal dreams</a:t>
            </a:r>
          </a:p>
          <a:p>
            <a:pPr marL="285750" indent="-285750">
              <a:buFont typeface="Arial" panose="020B0604020202020204" pitchFamily="34" charset="0"/>
              <a:buChar char="•"/>
            </a:pPr>
            <a:r>
              <a:rPr lang="en-US" b="1" dirty="0"/>
              <a:t>Cardiovascular effects</a:t>
            </a:r>
            <a:r>
              <a:rPr lang="en-US" dirty="0"/>
              <a:t> </a:t>
            </a:r>
            <a:r>
              <a:rPr lang="en-US" dirty="0" smtClean="0"/>
              <a:t>- based </a:t>
            </a:r>
            <a:r>
              <a:rPr lang="en-US" dirty="0"/>
              <a:t>on limited evidence</a:t>
            </a:r>
            <a:endParaRPr lang="en-US" dirty="0">
              <a:solidFill>
                <a:schemeClr val="dk1"/>
              </a:solidFill>
            </a:endParaRPr>
          </a:p>
          <a:p>
            <a:pPr marL="285750" indent="-285750">
              <a:buFont typeface="Arial" panose="020B0604020202020204" pitchFamily="34" charset="0"/>
              <a:buChar char="•"/>
            </a:pPr>
            <a:r>
              <a:rPr lang="en-US" dirty="0" smtClean="0">
                <a:solidFill>
                  <a:schemeClr val="dk1"/>
                </a:solidFill>
              </a:rPr>
              <a:t>headache</a:t>
            </a:r>
            <a:endParaRPr lang="en-US" dirty="0">
              <a:solidFill>
                <a:schemeClr val="dk1"/>
              </a:solidFill>
            </a:endParaRPr>
          </a:p>
          <a:p>
            <a:pPr marL="285750" indent="-285750">
              <a:buFont typeface="Arial" panose="020B0604020202020204" pitchFamily="34" charset="0"/>
              <a:buChar char="•"/>
            </a:pPr>
            <a:r>
              <a:rPr lang="en-US" dirty="0" smtClean="0">
                <a:solidFill>
                  <a:schemeClr val="dk1"/>
                </a:solidFill>
              </a:rPr>
              <a:t>nausea</a:t>
            </a:r>
            <a:endParaRPr lang="en-US" dirty="0">
              <a:solidFill>
                <a:schemeClr val="dk1"/>
              </a:solidFill>
            </a:endParaRPr>
          </a:p>
          <a:p>
            <a:pPr marL="285750" indent="-285750">
              <a:buFont typeface="Arial" panose="020B0604020202020204" pitchFamily="34" charset="0"/>
              <a:buChar char="•"/>
            </a:pPr>
            <a:r>
              <a:rPr lang="en-US" dirty="0"/>
              <a:t>insomnia </a:t>
            </a:r>
            <a:r>
              <a:rPr lang="en-US" dirty="0" smtClean="0"/>
              <a:t> </a:t>
            </a:r>
          </a:p>
          <a:p>
            <a:pPr marL="285750" indent="-285750">
              <a:buFont typeface="Arial" panose="020B0604020202020204" pitchFamily="34" charset="0"/>
              <a:buChar char="•"/>
            </a:pPr>
            <a:r>
              <a:rPr lang="en-US" dirty="0" smtClean="0"/>
              <a:t>visual </a:t>
            </a:r>
            <a:r>
              <a:rPr lang="en-US" dirty="0"/>
              <a:t>disturbances</a:t>
            </a:r>
            <a:endParaRPr lang="en-US" dirty="0" smtClean="0">
              <a:solidFill>
                <a:schemeClr val="dk1"/>
              </a:solidFill>
            </a:endParaRPr>
          </a:p>
          <a:p>
            <a:endParaRPr lang="en-US" dirty="0">
              <a:solidFill>
                <a:schemeClr val="dk1"/>
              </a:solidFill>
            </a:endParaRPr>
          </a:p>
          <a:p>
            <a:r>
              <a:rPr lang="en-US" b="1" dirty="0" smtClean="0">
                <a:solidFill>
                  <a:srgbClr val="C00000"/>
                </a:solidFill>
              </a:rPr>
              <a:t>Dosage :</a:t>
            </a:r>
          </a:p>
          <a:p>
            <a:r>
              <a:rPr lang="en-US" b="1" dirty="0">
                <a:solidFill>
                  <a:schemeClr val="dk1"/>
                </a:solidFill>
              </a:rPr>
              <a:t>Start</a:t>
            </a:r>
            <a:r>
              <a:rPr lang="en-US" dirty="0">
                <a:solidFill>
                  <a:schemeClr val="dk1"/>
                </a:solidFill>
              </a:rPr>
              <a:t> </a:t>
            </a:r>
            <a:r>
              <a:rPr lang="en-US" dirty="0" err="1">
                <a:solidFill>
                  <a:schemeClr val="dk1"/>
                </a:solidFill>
              </a:rPr>
              <a:t>varenicline</a:t>
            </a:r>
            <a:r>
              <a:rPr lang="en-US" dirty="0">
                <a:solidFill>
                  <a:schemeClr val="dk1"/>
                </a:solidFill>
              </a:rPr>
              <a:t> 1 week before the quit date.</a:t>
            </a:r>
          </a:p>
          <a:p>
            <a:endParaRPr lang="en-US" dirty="0">
              <a:solidFill>
                <a:schemeClr val="dk1"/>
              </a:solidFill>
            </a:endParaRPr>
          </a:p>
          <a:p>
            <a:r>
              <a:rPr lang="en-US" dirty="0" err="1">
                <a:solidFill>
                  <a:schemeClr val="dk1"/>
                </a:solidFill>
              </a:rPr>
              <a:t>Varenicline</a:t>
            </a:r>
            <a:r>
              <a:rPr lang="en-US" dirty="0">
                <a:solidFill>
                  <a:schemeClr val="dk1"/>
                </a:solidFill>
              </a:rPr>
              <a:t> is approved for a maintenance indication for </a:t>
            </a:r>
            <a:r>
              <a:rPr lang="en-US" b="1" dirty="0">
                <a:solidFill>
                  <a:schemeClr val="dk1"/>
                </a:solidFill>
              </a:rPr>
              <a:t>up to 6 </a:t>
            </a:r>
            <a:r>
              <a:rPr lang="en-US" b="1" dirty="0" smtClean="0">
                <a:solidFill>
                  <a:schemeClr val="dk1"/>
                </a:solidFill>
              </a:rPr>
              <a:t>months</a:t>
            </a:r>
            <a:r>
              <a:rPr lang="en-US" dirty="0" smtClean="0">
                <a:solidFill>
                  <a:schemeClr val="dk1"/>
                </a:solidFill>
              </a:rPr>
              <a:t>.</a:t>
            </a:r>
            <a:endParaRPr lang="en-US" b="1" dirty="0" smtClean="0">
              <a:solidFill>
                <a:srgbClr val="C00000"/>
              </a:solidFill>
            </a:endParaRPr>
          </a:p>
          <a:p>
            <a:endParaRPr lang="en-US" dirty="0">
              <a:solidFill>
                <a:schemeClr val="dk1"/>
              </a:solidFill>
            </a:endParaRPr>
          </a:p>
        </p:txBody>
      </p:sp>
    </p:spTree>
    <p:extLst>
      <p:ext uri="{BB962C8B-B14F-4D97-AF65-F5344CB8AC3E}">
        <p14:creationId xmlns:p14="http://schemas.microsoft.com/office/powerpoint/2010/main" xmlns="" val="1686402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128" y="387253"/>
            <a:ext cx="8260672" cy="1039427"/>
          </a:xfrm>
        </p:spPr>
        <p:txBody>
          <a:bodyPr/>
          <a:lstStyle/>
          <a:p>
            <a:r>
              <a:rPr lang="en-US" dirty="0" smtClean="0"/>
              <a:t>First Line Medications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125947" y="1690255"/>
            <a:ext cx="8861034" cy="4911435"/>
          </a:xfrm>
        </p:spPr>
      </p:pic>
      <p:sp>
        <p:nvSpPr>
          <p:cNvPr id="5" name="TextBox 4"/>
          <p:cNvSpPr txBox="1"/>
          <p:nvPr/>
        </p:nvSpPr>
        <p:spPr>
          <a:xfrm>
            <a:off x="125947" y="6554415"/>
            <a:ext cx="8200571" cy="292388"/>
          </a:xfrm>
          <a:prstGeom prst="rect">
            <a:avLst/>
          </a:prstGeom>
          <a:noFill/>
        </p:spPr>
        <p:txBody>
          <a:bodyPr wrap="square" rtlCol="0">
            <a:spAutoFit/>
          </a:bodyPr>
          <a:lstStyle/>
          <a:p>
            <a:pPr marL="0" lvl="1"/>
            <a:r>
              <a:rPr lang="en-US" sz="1300" dirty="0">
                <a:solidFill>
                  <a:srgbClr val="564B3C"/>
                </a:solidFill>
              </a:rPr>
              <a:t>http://www.uptodate.com/contents/pharmacotherapy-for-smoking-cessation-in-adults</a:t>
            </a:r>
          </a:p>
        </p:txBody>
      </p:sp>
    </p:spTree>
    <p:extLst>
      <p:ext uri="{BB962C8B-B14F-4D97-AF65-F5344CB8AC3E}">
        <p14:creationId xmlns:p14="http://schemas.microsoft.com/office/powerpoint/2010/main" xmlns="" val="24374932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Q5</a:t>
            </a:r>
            <a:endParaRPr lang="en-US" dirty="0"/>
          </a:p>
        </p:txBody>
      </p:sp>
      <p:sp>
        <p:nvSpPr>
          <p:cNvPr id="3" name="Content Placeholder 2"/>
          <p:cNvSpPr>
            <a:spLocks noGrp="1"/>
          </p:cNvSpPr>
          <p:nvPr>
            <p:ph idx="1"/>
          </p:nvPr>
        </p:nvSpPr>
        <p:spPr/>
        <p:txBody>
          <a:bodyPr/>
          <a:lstStyle/>
          <a:p>
            <a:pPr>
              <a:buNone/>
            </a:pPr>
            <a:r>
              <a:rPr lang="en-US" dirty="0" smtClean="0">
                <a:solidFill>
                  <a:schemeClr val="accent2"/>
                </a:solidFill>
              </a:rPr>
              <a:t>What is </a:t>
            </a:r>
            <a:r>
              <a:rPr lang="en-GB" dirty="0" smtClean="0">
                <a:solidFill>
                  <a:schemeClr val="accent2"/>
                </a:solidFill>
              </a:rPr>
              <a:t>the primary reason which prevent many smokers from stopping smoking:</a:t>
            </a:r>
            <a:endParaRPr lang="en-US" dirty="0" smtClean="0">
              <a:solidFill>
                <a:schemeClr val="accent2"/>
              </a:solidFill>
            </a:endParaRPr>
          </a:p>
          <a:p>
            <a:pPr>
              <a:buNone/>
            </a:pPr>
            <a:endParaRPr lang="en-US" b="1" dirty="0" smtClean="0"/>
          </a:p>
          <a:p>
            <a:r>
              <a:rPr lang="en-US" dirty="0" smtClean="0"/>
              <a:t>Old age.</a:t>
            </a:r>
            <a:endParaRPr lang="en-US" b="1" dirty="0" smtClean="0"/>
          </a:p>
          <a:p>
            <a:r>
              <a:rPr lang="en-US" dirty="0" smtClean="0"/>
              <a:t> Its cheap cost</a:t>
            </a:r>
          </a:p>
          <a:p>
            <a:r>
              <a:rPr lang="en-US" dirty="0" smtClean="0"/>
              <a:t> Not harmful.</a:t>
            </a:r>
            <a:endParaRPr lang="en-US" b="1" dirty="0" smtClean="0"/>
          </a:p>
          <a:p>
            <a:r>
              <a:rPr lang="en-US" dirty="0" smtClean="0"/>
              <a:t> </a:t>
            </a:r>
            <a:r>
              <a:rPr lang="en-GB" dirty="0" smtClean="0"/>
              <a:t>Dependence on nicotine. </a:t>
            </a:r>
            <a:endParaRPr lang="en-GB" dirty="0" smtClean="0">
              <a:solidFill>
                <a:srgbClr val="FF0000"/>
              </a:solidFill>
              <a:latin typeface="Bodoni MT" pitchFamily="18" charset="0"/>
            </a:endParaRPr>
          </a:p>
          <a:p>
            <a:endParaRPr lang="en-US" dirty="0"/>
          </a:p>
        </p:txBody>
      </p:sp>
    </p:spTree>
    <p:extLst>
      <p:ext uri="{BB962C8B-B14F-4D97-AF65-F5344CB8AC3E}">
        <p14:creationId xmlns="" xmlns:p14="http://schemas.microsoft.com/office/powerpoint/2010/main" val="3538208776"/>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C00000"/>
                </a:solidFill>
              </a:rPr>
              <a:t>guidelines for optimal selection</a:t>
            </a:r>
          </a:p>
        </p:txBody>
      </p:sp>
      <p:sp>
        <p:nvSpPr>
          <p:cNvPr id="3" name="Content Placeholder 2"/>
          <p:cNvSpPr>
            <a:spLocks noGrp="1"/>
          </p:cNvSpPr>
          <p:nvPr>
            <p:ph idx="1"/>
          </p:nvPr>
        </p:nvSpPr>
        <p:spPr>
          <a:xfrm>
            <a:off x="457200" y="1577235"/>
            <a:ext cx="8229600" cy="5280765"/>
          </a:xfrm>
        </p:spPr>
        <p:txBody>
          <a:bodyPr>
            <a:normAutofit fontScale="92500" lnSpcReduction="20000"/>
          </a:bodyPr>
          <a:lstStyle/>
          <a:p>
            <a:r>
              <a:rPr lang="en-US" sz="2000" b="1" dirty="0">
                <a:solidFill>
                  <a:schemeClr val="tx1"/>
                </a:solidFill>
              </a:rPr>
              <a:t>What medications should a clinician use with a patient who is highly nicotine dependent?</a:t>
            </a:r>
          </a:p>
          <a:p>
            <a:pPr lvl="1"/>
            <a:r>
              <a:rPr lang="en-US" sz="1600" b="1" dirty="0">
                <a:solidFill>
                  <a:srgbClr val="0070C0"/>
                </a:solidFill>
              </a:rPr>
              <a:t>The higher-dose preparations of nicotine gum, patch, and lozenge have been shown to be effective in highly dependent </a:t>
            </a:r>
            <a:r>
              <a:rPr lang="en-US" sz="1600" b="1" dirty="0" smtClean="0">
                <a:solidFill>
                  <a:srgbClr val="0070C0"/>
                </a:solidFill>
              </a:rPr>
              <a:t>smokers</a:t>
            </a:r>
          </a:p>
          <a:p>
            <a:pPr lvl="1"/>
            <a:endParaRPr lang="en-US" sz="1600" dirty="0"/>
          </a:p>
          <a:p>
            <a:pPr>
              <a:defRPr/>
            </a:pPr>
            <a:r>
              <a:rPr lang="en-US" sz="2100" b="1" dirty="0">
                <a:solidFill>
                  <a:schemeClr val="tx1"/>
                </a:solidFill>
              </a:rPr>
              <a:t>Which medications should be considered with patients particularly concerned about weight gain?</a:t>
            </a:r>
          </a:p>
          <a:p>
            <a:pPr lvl="1">
              <a:defRPr/>
            </a:pPr>
            <a:r>
              <a:rPr lang="en-US" sz="1600" b="1" dirty="0">
                <a:solidFill>
                  <a:srgbClr val="0070C0"/>
                </a:solidFill>
              </a:rPr>
              <a:t>Data show that bupropion SR and nicotine replacement therapies delay—but do not prevent—weight gain.</a:t>
            </a:r>
          </a:p>
          <a:p>
            <a:pPr lvl="1">
              <a:defRPr/>
            </a:pPr>
            <a:endParaRPr lang="en-US" sz="1600" dirty="0"/>
          </a:p>
          <a:p>
            <a:r>
              <a:rPr lang="en-US" sz="2100" b="1" dirty="0">
                <a:solidFill>
                  <a:schemeClr val="tx1"/>
                </a:solidFill>
              </a:rPr>
              <a:t>Should nicotine replacement therapies be avoided in patients with a history of cardiovascular disease?</a:t>
            </a:r>
          </a:p>
          <a:p>
            <a:pPr lvl="1"/>
            <a:r>
              <a:rPr lang="en-US" sz="1600" b="1" dirty="0">
                <a:solidFill>
                  <a:srgbClr val="0070C0"/>
                </a:solidFill>
              </a:rPr>
              <a:t>No. The nicotine patch in particular has been demonstrated as safe for cardiovascular patients.</a:t>
            </a:r>
          </a:p>
          <a:p>
            <a:endParaRPr lang="en-US" sz="1600" dirty="0" smtClean="0"/>
          </a:p>
          <a:p>
            <a:r>
              <a:rPr lang="en-US" sz="2100" b="1" dirty="0">
                <a:solidFill>
                  <a:schemeClr val="tx1"/>
                </a:solidFill>
              </a:rPr>
              <a:t>May tobacco dependence medications be used long-term (e.g., up to 6 months)?</a:t>
            </a:r>
          </a:p>
          <a:p>
            <a:pPr lvl="1"/>
            <a:r>
              <a:rPr lang="en-US" sz="1600" b="1" dirty="0">
                <a:solidFill>
                  <a:srgbClr val="0070C0"/>
                </a:solidFill>
              </a:rPr>
              <a:t>Yes. This approach may be helpful with smokers who report persistent withdrawal symptoms during the course of </a:t>
            </a:r>
            <a:r>
              <a:rPr lang="en-US" sz="1600" b="1" dirty="0" smtClean="0">
                <a:solidFill>
                  <a:srgbClr val="0070C0"/>
                </a:solidFill>
              </a:rPr>
              <a:t>medications</a:t>
            </a:r>
          </a:p>
          <a:p>
            <a:pPr lvl="1"/>
            <a:endParaRPr lang="en-US" sz="1600" b="1" dirty="0">
              <a:solidFill>
                <a:srgbClr val="0070C0"/>
              </a:solidFill>
            </a:endParaRPr>
          </a:p>
          <a:p>
            <a:pPr marL="411480" lvl="1" indent="0">
              <a:buNone/>
            </a:pPr>
            <a:r>
              <a:rPr lang="en-US" sz="1300" dirty="0"/>
              <a:t>Use, Tobacco, and Dependence Guideline Panel. "Treating tobacco use and dependence: 2008 update." (2008).</a:t>
            </a:r>
          </a:p>
          <a:p>
            <a:pPr lvl="1"/>
            <a:endParaRPr lang="en-US" sz="1600" b="1" dirty="0">
              <a:solidFill>
                <a:srgbClr val="0070C0"/>
              </a:solidFill>
            </a:endParaRPr>
          </a:p>
        </p:txBody>
      </p:sp>
    </p:spTree>
    <p:extLst>
      <p:ext uri="{BB962C8B-B14F-4D97-AF65-F5344CB8AC3E}">
        <p14:creationId xmlns:p14="http://schemas.microsoft.com/office/powerpoint/2010/main" xmlns="" val="238317291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Pregnant and lactating women</a:t>
            </a:r>
            <a:endParaRPr lang="en-US" dirty="0"/>
          </a:p>
        </p:txBody>
      </p:sp>
      <p:sp>
        <p:nvSpPr>
          <p:cNvPr id="3" name="Content Placeholder 2"/>
          <p:cNvSpPr>
            <a:spLocks noGrp="1"/>
          </p:cNvSpPr>
          <p:nvPr>
            <p:ph idx="1"/>
          </p:nvPr>
        </p:nvSpPr>
        <p:spPr>
          <a:xfrm>
            <a:off x="457200" y="1752600"/>
            <a:ext cx="8229600" cy="4851400"/>
          </a:xfrm>
        </p:spPr>
        <p:txBody>
          <a:bodyPr>
            <a:normAutofit/>
          </a:bodyPr>
          <a:lstStyle/>
          <a:p>
            <a:pPr algn="ctr"/>
            <a:r>
              <a:rPr lang="en-US" b="1" dirty="0">
                <a:solidFill>
                  <a:srgbClr val="00B050"/>
                </a:solidFill>
              </a:rPr>
              <a:t>Smoking cessation advice</a:t>
            </a:r>
            <a:endParaRPr lang="en-US" b="1" dirty="0" smtClean="0"/>
          </a:p>
          <a:p>
            <a:endParaRPr lang="en-US" b="1" dirty="0" smtClean="0"/>
          </a:p>
          <a:p>
            <a:r>
              <a:rPr lang="en-US" b="1" dirty="0" smtClean="0"/>
              <a:t>Pharmacotherapy</a:t>
            </a:r>
            <a:r>
              <a:rPr lang="en-US" dirty="0" smtClean="0"/>
              <a:t> </a:t>
            </a:r>
            <a:r>
              <a:rPr lang="en-US" dirty="0"/>
              <a:t>(with </a:t>
            </a:r>
            <a:r>
              <a:rPr lang="en-US" b="1" dirty="0">
                <a:solidFill>
                  <a:srgbClr val="00B050"/>
                </a:solidFill>
              </a:rPr>
              <a:t>NRT or bupropion</a:t>
            </a:r>
            <a:r>
              <a:rPr lang="en-US" dirty="0"/>
              <a:t>) </a:t>
            </a:r>
            <a:r>
              <a:rPr lang="en-US" dirty="0" smtClean="0"/>
              <a:t>if </a:t>
            </a:r>
            <a:r>
              <a:rPr lang="en-US" dirty="0"/>
              <a:t>a pregnant woman is </a:t>
            </a:r>
            <a:r>
              <a:rPr lang="en-US" dirty="0" smtClean="0"/>
              <a:t>unable </a:t>
            </a:r>
            <a:r>
              <a:rPr lang="en-US" dirty="0"/>
              <a:t>to quit. </a:t>
            </a:r>
          </a:p>
          <a:p>
            <a:endParaRPr lang="en-US" dirty="0"/>
          </a:p>
          <a:p>
            <a:r>
              <a:rPr lang="en-US" dirty="0" smtClean="0"/>
              <a:t>The effects </a:t>
            </a:r>
            <a:r>
              <a:rPr lang="en-US" dirty="0"/>
              <a:t>of low nicotine exposure on the human </a:t>
            </a:r>
            <a:r>
              <a:rPr lang="en-US" dirty="0" smtClean="0"/>
              <a:t>fetus </a:t>
            </a:r>
            <a:r>
              <a:rPr lang="en-US" dirty="0"/>
              <a:t>are unclear (ADEC </a:t>
            </a:r>
            <a:r>
              <a:rPr lang="en-US" b="1" dirty="0"/>
              <a:t>category D</a:t>
            </a:r>
            <a:r>
              <a:rPr lang="en-US" dirty="0"/>
              <a:t>) </a:t>
            </a:r>
            <a:endParaRPr lang="en-US" dirty="0" smtClean="0"/>
          </a:p>
          <a:p>
            <a:endParaRPr lang="en-US" dirty="0"/>
          </a:p>
          <a:p>
            <a:pPr marL="114300" indent="0">
              <a:buNone/>
            </a:pPr>
            <a:r>
              <a:rPr lang="en-US" dirty="0"/>
              <a:t>W</a:t>
            </a:r>
            <a:r>
              <a:rPr lang="en-US" dirty="0" smtClean="0"/>
              <a:t>here </a:t>
            </a:r>
            <a:r>
              <a:rPr lang="en-US" b="1" dirty="0">
                <a:solidFill>
                  <a:srgbClr val="C00000"/>
                </a:solidFill>
              </a:rPr>
              <a:t>the benefit of using NRT may outweigh the risk</a:t>
            </a:r>
            <a:r>
              <a:rPr lang="en-US" b="1" dirty="0" smtClean="0">
                <a:solidFill>
                  <a:srgbClr val="C00000"/>
                </a:solidFill>
              </a:rPr>
              <a:t>.</a:t>
            </a:r>
          </a:p>
          <a:p>
            <a:pPr marL="114300" indent="0">
              <a:buNone/>
            </a:pPr>
            <a:endParaRPr lang="en-US" dirty="0" smtClean="0"/>
          </a:p>
          <a:p>
            <a:pPr marL="114300" lvl="0" indent="0">
              <a:buClr>
                <a:srgbClr val="93A299"/>
              </a:buClr>
              <a:buNone/>
            </a:pPr>
            <a:r>
              <a:rPr lang="en-US" sz="1400" dirty="0">
                <a:solidFill>
                  <a:srgbClr val="564B3C"/>
                </a:solidFill>
              </a:rPr>
              <a:t>Cunningham, M., et al. "Smoking cessation guidelines for Australian general practice." </a:t>
            </a:r>
            <a:r>
              <a:rPr lang="en-US" sz="1400" i="1" dirty="0">
                <a:solidFill>
                  <a:srgbClr val="564B3C"/>
                </a:solidFill>
              </a:rPr>
              <a:t>Australian family physician</a:t>
            </a:r>
            <a:r>
              <a:rPr lang="en-US" sz="1400" dirty="0">
                <a:solidFill>
                  <a:srgbClr val="564B3C"/>
                </a:solidFill>
              </a:rPr>
              <a:t> 34.6 (2005): 461.</a:t>
            </a:r>
          </a:p>
          <a:p>
            <a:endParaRPr lang="en-US" dirty="0"/>
          </a:p>
          <a:p>
            <a:endParaRPr lang="en-US" dirty="0"/>
          </a:p>
        </p:txBody>
      </p:sp>
    </p:spTree>
    <p:extLst>
      <p:ext uri="{BB962C8B-B14F-4D97-AF65-F5344CB8AC3E}">
        <p14:creationId xmlns:p14="http://schemas.microsoft.com/office/powerpoint/2010/main" xmlns="" val="354628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Q1</a:t>
            </a:r>
            <a:endParaRPr lang="en-US" dirty="0"/>
          </a:p>
        </p:txBody>
      </p:sp>
      <p:sp>
        <p:nvSpPr>
          <p:cNvPr id="3" name="Content Placeholder 2"/>
          <p:cNvSpPr>
            <a:spLocks noGrp="1"/>
          </p:cNvSpPr>
          <p:nvPr>
            <p:ph idx="1"/>
          </p:nvPr>
        </p:nvSpPr>
        <p:spPr/>
        <p:txBody>
          <a:bodyPr/>
          <a:lstStyle/>
          <a:p>
            <a:r>
              <a:rPr lang="en-US" sz="2200" dirty="0" smtClean="0">
                <a:solidFill>
                  <a:schemeClr val="accent2"/>
                </a:solidFill>
              </a:rPr>
              <a:t>What is the main cause of death due to smoking? </a:t>
            </a:r>
          </a:p>
          <a:p>
            <a:endParaRPr lang="en-US" dirty="0" smtClean="0"/>
          </a:p>
          <a:p>
            <a:r>
              <a:rPr lang="en-US" sz="2200" dirty="0" smtClean="0"/>
              <a:t>CVD</a:t>
            </a:r>
          </a:p>
          <a:p>
            <a:r>
              <a:rPr lang="en-US" sz="2200" dirty="0" smtClean="0"/>
              <a:t>COPD</a:t>
            </a:r>
          </a:p>
          <a:p>
            <a:r>
              <a:rPr lang="en-US" sz="2200" dirty="0" smtClean="0"/>
              <a:t>Lung Cancer</a:t>
            </a:r>
          </a:p>
          <a:p>
            <a:r>
              <a:rPr lang="en-US" sz="2200" dirty="0" smtClean="0"/>
              <a:t>Bladder cancer</a:t>
            </a:r>
          </a:p>
          <a:p>
            <a:endParaRPr lang="en-US" dirty="0"/>
          </a:p>
        </p:txBody>
      </p:sp>
    </p:spTree>
    <p:extLst>
      <p:ext uri="{BB962C8B-B14F-4D97-AF65-F5344CB8AC3E}">
        <p14:creationId xmlns:p14="http://schemas.microsoft.com/office/powerpoint/2010/main" xmlns="" val="1055284134"/>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Q2</a:t>
            </a:r>
            <a:endParaRPr lang="en-US" dirty="0"/>
          </a:p>
        </p:txBody>
      </p:sp>
      <p:sp>
        <p:nvSpPr>
          <p:cNvPr id="3" name="Content Placeholder 2"/>
          <p:cNvSpPr>
            <a:spLocks noGrp="1"/>
          </p:cNvSpPr>
          <p:nvPr>
            <p:ph idx="1"/>
          </p:nvPr>
        </p:nvSpPr>
        <p:spPr/>
        <p:txBody>
          <a:bodyPr/>
          <a:lstStyle/>
          <a:p>
            <a:r>
              <a:rPr lang="en-US" sz="2200" dirty="0" smtClean="0">
                <a:solidFill>
                  <a:schemeClr val="accent2"/>
                </a:solidFill>
              </a:rPr>
              <a:t>Smoking can increase risk of having coronary artery disease or CHD than non-smoking by?</a:t>
            </a:r>
          </a:p>
          <a:p>
            <a:endParaRPr lang="en-US" dirty="0" smtClean="0"/>
          </a:p>
          <a:p>
            <a:r>
              <a:rPr lang="en-US" sz="2200" dirty="0" smtClean="0"/>
              <a:t>0 times </a:t>
            </a:r>
          </a:p>
          <a:p>
            <a:r>
              <a:rPr lang="en-US" sz="2200" dirty="0" smtClean="0"/>
              <a:t>0-1 times </a:t>
            </a:r>
          </a:p>
          <a:p>
            <a:r>
              <a:rPr lang="en-US" sz="2200" dirty="0" smtClean="0"/>
              <a:t>1-2 times </a:t>
            </a:r>
          </a:p>
          <a:p>
            <a:r>
              <a:rPr lang="en-US" sz="2200" dirty="0" smtClean="0"/>
              <a:t>2-4 times</a:t>
            </a:r>
            <a:endParaRPr lang="en-US" sz="2200" dirty="0"/>
          </a:p>
        </p:txBody>
      </p:sp>
    </p:spTree>
    <p:extLst>
      <p:ext uri="{BB962C8B-B14F-4D97-AF65-F5344CB8AC3E}">
        <p14:creationId xmlns:p14="http://schemas.microsoft.com/office/powerpoint/2010/main" xmlns="" val="3702365686"/>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Q3</a:t>
            </a:r>
            <a:endParaRPr lang="en-US" dirty="0"/>
          </a:p>
        </p:txBody>
      </p:sp>
      <p:sp>
        <p:nvSpPr>
          <p:cNvPr id="3" name="Content Placeholder 2"/>
          <p:cNvSpPr>
            <a:spLocks noGrp="1"/>
          </p:cNvSpPr>
          <p:nvPr>
            <p:ph idx="1"/>
          </p:nvPr>
        </p:nvSpPr>
        <p:spPr/>
        <p:txBody>
          <a:bodyPr>
            <a:normAutofit fontScale="92500" lnSpcReduction="10000"/>
          </a:bodyPr>
          <a:lstStyle/>
          <a:p>
            <a:pPr>
              <a:buNone/>
            </a:pPr>
            <a:r>
              <a:rPr lang="en-US" dirty="0" smtClean="0">
                <a:solidFill>
                  <a:schemeClr val="accent2"/>
                </a:solidFill>
              </a:rPr>
              <a:t>A pregnant lady came to the clinic for getting advice on her pregnancy, while talking she admitted that she is a heavy smoker. What is your advice to her? </a:t>
            </a:r>
          </a:p>
          <a:p>
            <a:pPr>
              <a:buNone/>
            </a:pPr>
            <a:endParaRPr lang="en-US" b="1" dirty="0" smtClean="0"/>
          </a:p>
          <a:p>
            <a:r>
              <a:rPr lang="en-US" dirty="0" smtClean="0"/>
              <a:t>Smoking has no effect and she can smoke as much as she wants.</a:t>
            </a:r>
            <a:endParaRPr lang="en-US" b="1" dirty="0" smtClean="0"/>
          </a:p>
          <a:p>
            <a:r>
              <a:rPr lang="en-US" dirty="0" smtClean="0"/>
              <a:t>Smoking is dangerous and she must reduce her smoking habit.</a:t>
            </a:r>
          </a:p>
          <a:p>
            <a:r>
              <a:rPr lang="en-US" dirty="0" smtClean="0"/>
              <a:t>Smoking has a very harmful effect on the baby and she has to quit immediately.</a:t>
            </a:r>
          </a:p>
          <a:p>
            <a:r>
              <a:rPr lang="en-US" dirty="0" smtClean="0"/>
              <a:t>Smoking has harmful effect but as long as she takes the right medications and the appropriate medication her baby will be safe.</a:t>
            </a:r>
            <a:endParaRPr lang="en-US" b="1" dirty="0" smtClean="0"/>
          </a:p>
          <a:p>
            <a:endParaRPr lang="en-US" dirty="0"/>
          </a:p>
        </p:txBody>
      </p:sp>
    </p:spTree>
    <p:extLst>
      <p:ext uri="{BB962C8B-B14F-4D97-AF65-F5344CB8AC3E}">
        <p14:creationId xmlns:p14="http://schemas.microsoft.com/office/powerpoint/2010/main" xmlns="" val="1769908313"/>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Q4</a:t>
            </a:r>
            <a:endParaRPr lang="en-US" dirty="0"/>
          </a:p>
        </p:txBody>
      </p:sp>
      <p:sp>
        <p:nvSpPr>
          <p:cNvPr id="3" name="Content Placeholder 2"/>
          <p:cNvSpPr>
            <a:spLocks noGrp="1"/>
          </p:cNvSpPr>
          <p:nvPr>
            <p:ph idx="1"/>
          </p:nvPr>
        </p:nvSpPr>
        <p:spPr/>
        <p:txBody>
          <a:bodyPr/>
          <a:lstStyle/>
          <a:p>
            <a:pPr>
              <a:buNone/>
            </a:pPr>
            <a:r>
              <a:rPr lang="en-US" dirty="0" smtClean="0">
                <a:solidFill>
                  <a:schemeClr val="accent2"/>
                </a:solidFill>
              </a:rPr>
              <a:t>Which of the following is a CONTRAINDICATION  of using </a:t>
            </a:r>
            <a:r>
              <a:rPr lang="en-US" dirty="0" err="1" smtClean="0">
                <a:solidFill>
                  <a:schemeClr val="accent2"/>
                </a:solidFill>
              </a:rPr>
              <a:t>Bupropion</a:t>
            </a:r>
            <a:r>
              <a:rPr lang="en-US" dirty="0" smtClean="0">
                <a:solidFill>
                  <a:schemeClr val="accent2"/>
                </a:solidFill>
              </a:rPr>
              <a:t> to </a:t>
            </a:r>
            <a:r>
              <a:rPr lang="en-US" dirty="0" err="1" smtClean="0">
                <a:solidFill>
                  <a:schemeClr val="accent2"/>
                </a:solidFill>
              </a:rPr>
              <a:t>qiut</a:t>
            </a:r>
            <a:r>
              <a:rPr lang="en-US" dirty="0" smtClean="0">
                <a:solidFill>
                  <a:schemeClr val="accent2"/>
                </a:solidFill>
              </a:rPr>
              <a:t> smoking:</a:t>
            </a:r>
          </a:p>
          <a:p>
            <a:pPr>
              <a:buNone/>
            </a:pPr>
            <a:endParaRPr lang="en-US" b="1" dirty="0" smtClean="0"/>
          </a:p>
          <a:p>
            <a:r>
              <a:rPr lang="en-US" dirty="0" smtClean="0"/>
              <a:t>Old age.</a:t>
            </a:r>
            <a:endParaRPr lang="en-US" b="1" dirty="0" smtClean="0"/>
          </a:p>
          <a:p>
            <a:r>
              <a:rPr lang="en-US" dirty="0" smtClean="0"/>
              <a:t>Post menopausal woman</a:t>
            </a:r>
          </a:p>
          <a:p>
            <a:r>
              <a:rPr lang="en-US" dirty="0" smtClean="0"/>
              <a:t>Epileptic Patient</a:t>
            </a:r>
            <a:endParaRPr lang="en-US" b="1" dirty="0" smtClean="0"/>
          </a:p>
          <a:p>
            <a:r>
              <a:rPr lang="en-US" dirty="0" smtClean="0"/>
              <a:t>Patients with Patent foramen </a:t>
            </a:r>
            <a:r>
              <a:rPr lang="en-US" dirty="0" err="1" smtClean="0"/>
              <a:t>Ovale</a:t>
            </a:r>
            <a:r>
              <a:rPr lang="en-US" dirty="0" smtClean="0"/>
              <a:t>.</a:t>
            </a:r>
            <a:endParaRPr lang="en-GB" dirty="0" smtClean="0">
              <a:solidFill>
                <a:srgbClr val="FF0000"/>
              </a:solidFill>
              <a:latin typeface="Bodoni MT" pitchFamily="18" charset="0"/>
            </a:endParaRPr>
          </a:p>
          <a:p>
            <a:endParaRPr lang="en-US" dirty="0"/>
          </a:p>
        </p:txBody>
      </p:sp>
    </p:spTree>
    <p:extLst>
      <p:ext uri="{BB962C8B-B14F-4D97-AF65-F5344CB8AC3E}">
        <p14:creationId xmlns:p14="http://schemas.microsoft.com/office/powerpoint/2010/main" xmlns="" val="3560740787"/>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Q5</a:t>
            </a:r>
            <a:endParaRPr lang="en-US" dirty="0"/>
          </a:p>
        </p:txBody>
      </p:sp>
      <p:sp>
        <p:nvSpPr>
          <p:cNvPr id="3" name="Content Placeholder 2"/>
          <p:cNvSpPr>
            <a:spLocks noGrp="1"/>
          </p:cNvSpPr>
          <p:nvPr>
            <p:ph idx="1"/>
          </p:nvPr>
        </p:nvSpPr>
        <p:spPr/>
        <p:txBody>
          <a:bodyPr/>
          <a:lstStyle/>
          <a:p>
            <a:pPr>
              <a:buNone/>
            </a:pPr>
            <a:r>
              <a:rPr lang="en-US" dirty="0" smtClean="0">
                <a:solidFill>
                  <a:schemeClr val="accent2"/>
                </a:solidFill>
              </a:rPr>
              <a:t>What is </a:t>
            </a:r>
            <a:r>
              <a:rPr lang="en-GB" dirty="0" smtClean="0">
                <a:solidFill>
                  <a:schemeClr val="accent2"/>
                </a:solidFill>
              </a:rPr>
              <a:t>the primary reason which prevent many smokers from stopping smoking:</a:t>
            </a:r>
            <a:endParaRPr lang="en-US" dirty="0" smtClean="0">
              <a:solidFill>
                <a:schemeClr val="accent2"/>
              </a:solidFill>
            </a:endParaRPr>
          </a:p>
          <a:p>
            <a:pPr>
              <a:buNone/>
            </a:pPr>
            <a:endParaRPr lang="en-US" b="1" dirty="0" smtClean="0"/>
          </a:p>
          <a:p>
            <a:r>
              <a:rPr lang="en-US" dirty="0" smtClean="0"/>
              <a:t>Old age.</a:t>
            </a:r>
            <a:endParaRPr lang="en-US" b="1" dirty="0" smtClean="0"/>
          </a:p>
          <a:p>
            <a:r>
              <a:rPr lang="en-US" dirty="0" smtClean="0"/>
              <a:t> Its cheap cost</a:t>
            </a:r>
          </a:p>
          <a:p>
            <a:r>
              <a:rPr lang="en-US" dirty="0" smtClean="0"/>
              <a:t> Not harmful.</a:t>
            </a:r>
            <a:endParaRPr lang="en-US" b="1" dirty="0" smtClean="0"/>
          </a:p>
          <a:p>
            <a:r>
              <a:rPr lang="en-US" dirty="0" smtClean="0"/>
              <a:t> </a:t>
            </a:r>
            <a:r>
              <a:rPr lang="en-GB" dirty="0" smtClean="0"/>
              <a:t>Dependence on nicotine. </a:t>
            </a:r>
            <a:endParaRPr lang="en-GB" dirty="0" smtClean="0">
              <a:solidFill>
                <a:srgbClr val="FF0000"/>
              </a:solidFill>
              <a:latin typeface="Bodoni MT" pitchFamily="18" charset="0"/>
            </a:endParaRPr>
          </a:p>
          <a:p>
            <a:endParaRPr lang="en-US" dirty="0"/>
          </a:p>
        </p:txBody>
      </p:sp>
    </p:spTree>
    <p:extLst>
      <p:ext uri="{BB962C8B-B14F-4D97-AF65-F5344CB8AC3E}">
        <p14:creationId xmlns:p14="http://schemas.microsoft.com/office/powerpoint/2010/main" xmlns="" val="585053275"/>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ask-question-2-fb180173e13f21ad6ae73ba29b08cd02.jpg"/>
          <p:cNvPicPr>
            <a:picLocks noGrp="1" noChangeAspect="1"/>
          </p:cNvPicPr>
          <p:nvPr>
            <p:ph idx="1"/>
          </p:nvPr>
        </p:nvPicPr>
        <p:blipFill>
          <a:blip r:embed="rId2"/>
          <a:stretch>
            <a:fillRect/>
          </a:stretch>
        </p:blipFill>
        <p:spPr>
          <a:xfrm>
            <a:off x="0" y="408372"/>
            <a:ext cx="9144000" cy="6280527"/>
          </a:xfrm>
        </p:spPr>
      </p:pic>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 </a:t>
            </a:r>
            <a:endParaRPr lang="en-US" dirty="0"/>
          </a:p>
        </p:txBody>
      </p:sp>
      <p:sp>
        <p:nvSpPr>
          <p:cNvPr id="3" name="Content Placeholder 2"/>
          <p:cNvSpPr>
            <a:spLocks noGrp="1"/>
          </p:cNvSpPr>
          <p:nvPr>
            <p:ph idx="1"/>
          </p:nvPr>
        </p:nvSpPr>
        <p:spPr>
          <a:xfrm>
            <a:off x="457200" y="1752600"/>
            <a:ext cx="8229600" cy="4673252"/>
          </a:xfrm>
        </p:spPr>
        <p:txBody>
          <a:bodyPr>
            <a:normAutofit fontScale="85000" lnSpcReduction="20000"/>
          </a:bodyPr>
          <a:lstStyle/>
          <a:p>
            <a:pPr lvl="0"/>
            <a:r>
              <a:rPr lang="en-US" u="sng" dirty="0">
                <a:solidFill>
                  <a:srgbClr val="002060"/>
                </a:solidFill>
                <a:hlinkClick r:id="rId2"/>
              </a:rPr>
              <a:t>http://www.aafp.org/afp/2002/0315/p1107.html</a:t>
            </a:r>
            <a:endParaRPr lang="en-US" dirty="0">
              <a:solidFill>
                <a:srgbClr val="002060"/>
              </a:solidFill>
            </a:endParaRPr>
          </a:p>
          <a:p>
            <a:r>
              <a:rPr lang="en-US" u="sng" dirty="0">
                <a:solidFill>
                  <a:srgbClr val="002060"/>
                </a:solidFill>
                <a:hlinkClick r:id="rId3"/>
              </a:rPr>
              <a:t>http://www.aafp.org/dam/AAFP/documents/patient_care/tobacco/AAFPStopSmokeGuide2012.pdf</a:t>
            </a:r>
            <a:endParaRPr lang="en-US" u="sng" dirty="0">
              <a:solidFill>
                <a:srgbClr val="002060"/>
              </a:solidFill>
            </a:endParaRPr>
          </a:p>
          <a:p>
            <a:r>
              <a:rPr lang="en-US" dirty="0">
                <a:solidFill>
                  <a:srgbClr val="002060"/>
                </a:solidFill>
                <a:hlinkClick r:id="rId4"/>
              </a:rPr>
              <a:t>http://www.cdc.gov/tobacco/data_statistics/fact_sheets/health_effects/effects_cig_smoking/</a:t>
            </a:r>
            <a:endParaRPr lang="en-US" dirty="0">
              <a:solidFill>
                <a:srgbClr val="002060"/>
              </a:solidFill>
            </a:endParaRPr>
          </a:p>
          <a:p>
            <a:r>
              <a:rPr lang="en-US" dirty="0">
                <a:solidFill>
                  <a:srgbClr val="002060"/>
                </a:solidFill>
                <a:hlinkClick r:id="rId5"/>
              </a:rPr>
              <a:t>http://emedicine.medscape.com/article/287555-overview#aw2aab6b2b2</a:t>
            </a:r>
            <a:endParaRPr lang="en-US" dirty="0">
              <a:solidFill>
                <a:srgbClr val="002060"/>
              </a:solidFill>
            </a:endParaRPr>
          </a:p>
          <a:p>
            <a:r>
              <a:rPr lang="en-US" u="sng" dirty="0">
                <a:solidFill>
                  <a:srgbClr val="002060"/>
                </a:solidFill>
                <a:hlinkClick r:id="rId6"/>
              </a:rPr>
              <a:t>http://www.aafp.org/afp/2012/0315/p591.html</a:t>
            </a:r>
            <a:r>
              <a:rPr lang="en-US" u="sng" dirty="0" smtClean="0">
                <a:solidFill>
                  <a:srgbClr val="002060"/>
                </a:solidFill>
                <a:hlinkClick r:id="rId6"/>
              </a:rPr>
              <a:t>\</a:t>
            </a:r>
            <a:endParaRPr lang="en-US" u="sng" dirty="0" smtClean="0">
              <a:solidFill>
                <a:srgbClr val="002060"/>
              </a:solidFill>
            </a:endParaRPr>
          </a:p>
          <a:p>
            <a:r>
              <a:rPr lang="en-US" u="sng" dirty="0">
                <a:solidFill>
                  <a:srgbClr val="002060"/>
                </a:solidFill>
                <a:hlinkClick r:id="rId7"/>
              </a:rPr>
              <a:t>http://</a:t>
            </a:r>
            <a:r>
              <a:rPr lang="en-US" u="sng" dirty="0" smtClean="0">
                <a:solidFill>
                  <a:srgbClr val="002060"/>
                </a:solidFill>
                <a:hlinkClick r:id="rId7"/>
              </a:rPr>
              <a:t>www.moh.gov.sa/endepts/TCP/Pages/Achievements.aspx</a:t>
            </a:r>
            <a:endParaRPr lang="en-US" u="sng" dirty="0" smtClean="0">
              <a:solidFill>
                <a:srgbClr val="002060"/>
              </a:solidFill>
            </a:endParaRPr>
          </a:p>
          <a:p>
            <a:pPr>
              <a:spcBef>
                <a:spcPct val="0"/>
              </a:spcBef>
            </a:pPr>
            <a:r>
              <a:rPr lang="en-US" dirty="0">
                <a:solidFill>
                  <a:srgbClr val="002060"/>
                </a:solidFill>
              </a:rPr>
              <a:t>Tobacco Use and Dependence Guideline Panel. Treating Tobacco Use and Dependence: 2008 Update. Rockville (MD): US Department of Health and Human Services; 2008 May. Clinical Interventions for Tobacco Use and Dependence</a:t>
            </a:r>
            <a:r>
              <a:rPr lang="en-US" dirty="0" smtClean="0">
                <a:solidFill>
                  <a:srgbClr val="002060"/>
                </a:solidFill>
              </a:rPr>
              <a:t>.</a:t>
            </a:r>
            <a:endParaRPr lang="en-US" dirty="0">
              <a:solidFill>
                <a:srgbClr val="002060"/>
              </a:solidFill>
            </a:endParaRPr>
          </a:p>
          <a:p>
            <a:r>
              <a:rPr lang="en-US" dirty="0" err="1"/>
              <a:t>Bassiony</a:t>
            </a:r>
            <a:r>
              <a:rPr lang="en-US" dirty="0"/>
              <a:t>, </a:t>
            </a:r>
            <a:r>
              <a:rPr lang="en-US" dirty="0" err="1"/>
              <a:t>Medhat</a:t>
            </a:r>
            <a:r>
              <a:rPr lang="en-US" dirty="0"/>
              <a:t> M. "Smoking in Saudi Arabia." </a:t>
            </a:r>
            <a:r>
              <a:rPr lang="en-US" i="1" dirty="0"/>
              <a:t>Saudi medical journal</a:t>
            </a:r>
            <a:r>
              <a:rPr lang="en-US" dirty="0"/>
              <a:t> 30.7 (2009): 876-881</a:t>
            </a:r>
            <a:endParaRPr lang="en-US" dirty="0" smtClean="0">
              <a:solidFill>
                <a:srgbClr val="002060"/>
              </a:solidFill>
            </a:endParaRPr>
          </a:p>
        </p:txBody>
      </p:sp>
    </p:spTree>
    <p:extLst>
      <p:ext uri="{BB962C8B-B14F-4D97-AF65-F5344CB8AC3E}">
        <p14:creationId xmlns:p14="http://schemas.microsoft.com/office/powerpoint/2010/main" xmlns="" val="387843683"/>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1"/>
          <p:cNvSpPr>
            <a:spLocks noGrp="1"/>
          </p:cNvSpPr>
          <p:nvPr>
            <p:ph type="title"/>
          </p:nvPr>
        </p:nvSpPr>
        <p:spPr/>
        <p:txBody>
          <a:bodyPr/>
          <a:lstStyle/>
          <a:p>
            <a:endParaRPr lang="en-US" smtClean="0"/>
          </a:p>
        </p:txBody>
      </p:sp>
      <p:pic>
        <p:nvPicPr>
          <p:cNvPr id="107523" name="Content Placeholder 3" descr="Smoking-And-Lung-Cancer-.jpg"/>
          <p:cNvPicPr>
            <a:picLocks noGrp="1" noChangeAspect="1"/>
          </p:cNvPicPr>
          <p:nvPr>
            <p:ph idx="1"/>
          </p:nvPr>
        </p:nvPicPr>
        <p:blipFill>
          <a:blip r:embed="rId3" cstate="print"/>
          <a:srcRect/>
          <a:stretch>
            <a:fillRect/>
          </a:stretch>
        </p:blipFill>
        <p:spPr>
          <a:xfrm>
            <a:off x="0" y="0"/>
            <a:ext cx="9144000" cy="7010400"/>
          </a:xfrm>
        </p:spPr>
      </p:pic>
    </p:spTree>
    <p:extLst>
      <p:ext uri="{BB962C8B-B14F-4D97-AF65-F5344CB8AC3E}">
        <p14:creationId xmlns="" xmlns:p14="http://schemas.microsoft.com/office/powerpoint/2010/main" val="8912285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a:t>
            </a:r>
            <a:endParaRPr lang="en-US" dirty="0"/>
          </a:p>
        </p:txBody>
      </p:sp>
      <p:sp>
        <p:nvSpPr>
          <p:cNvPr id="3" name="Content Placeholder 2"/>
          <p:cNvSpPr>
            <a:spLocks noGrp="1"/>
          </p:cNvSpPr>
          <p:nvPr>
            <p:ph idx="1"/>
          </p:nvPr>
        </p:nvSpPr>
        <p:spPr/>
        <p:txBody>
          <a:bodyPr/>
          <a:lstStyle/>
          <a:p>
            <a:r>
              <a:rPr lang="en-US" b="1" dirty="0">
                <a:solidFill>
                  <a:srgbClr val="C00000"/>
                </a:solidFill>
              </a:rPr>
              <a:t>Smoking</a:t>
            </a:r>
            <a:r>
              <a:rPr lang="en-US" dirty="0">
                <a:solidFill>
                  <a:srgbClr val="C00000"/>
                </a:solidFill>
              </a:rPr>
              <a:t> </a:t>
            </a:r>
            <a:r>
              <a:rPr lang="en-US" dirty="0"/>
              <a:t>is the exposure to a substance, most commonly </a:t>
            </a:r>
            <a:r>
              <a:rPr lang="en-US" dirty="0" smtClean="0"/>
              <a:t>tobacco, </a:t>
            </a:r>
            <a:r>
              <a:rPr lang="en-US" dirty="0"/>
              <a:t>that is burned and the smoke either tasted or inhaled.</a:t>
            </a:r>
            <a:endParaRPr lang="x-none" dirty="0"/>
          </a:p>
          <a:p>
            <a:endParaRPr lang="en-US" dirty="0"/>
          </a:p>
        </p:txBody>
      </p:sp>
      <p:pic>
        <p:nvPicPr>
          <p:cNvPr id="4" name="Picture 2" descr="http://kidshealth.org/teen/drug_alcohol/tobacco/headers_92167/T_smoking1.jp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426127" y="4285740"/>
            <a:ext cx="8203439" cy="1412897"/>
          </a:xfrm>
          <a:prstGeom prst="rect">
            <a:avLst/>
          </a:prstGeom>
          <a:ln>
            <a:noFill/>
          </a:ln>
          <a:effectLst>
            <a:outerShdw blurRad="190500" algn="tl" rotWithShape="0">
              <a:srgbClr val="000000">
                <a:alpha val="70000"/>
              </a:srgbClr>
            </a:outerShdw>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20954977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othecary">
  <a:themeElements>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Apothecary">
      <a:majorFont>
        <a:latin typeface="Book Antiqua"/>
        <a:ea typeface=""/>
        <a:cs typeface=""/>
        <a:font script="Jpan" typeface="ＭＳ Ｐ明朝"/>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Apothecary.thmx</Template>
  <TotalTime>816</TotalTime>
  <Words>4425</Words>
  <Application>Microsoft Office PowerPoint</Application>
  <PresentationFormat>On-screen Show (4:3)</PresentationFormat>
  <Paragraphs>716</Paragraphs>
  <Slides>89</Slides>
  <Notes>22</Notes>
  <HiddenSlides>1</HiddenSlides>
  <MMClips>0</MMClips>
  <ScaleCrop>false</ScaleCrop>
  <HeadingPairs>
    <vt:vector size="4" baseType="variant">
      <vt:variant>
        <vt:lpstr>Theme</vt:lpstr>
      </vt:variant>
      <vt:variant>
        <vt:i4>1</vt:i4>
      </vt:variant>
      <vt:variant>
        <vt:lpstr>Slide Titles</vt:lpstr>
      </vt:variant>
      <vt:variant>
        <vt:i4>89</vt:i4>
      </vt:variant>
    </vt:vector>
  </HeadingPairs>
  <TitlesOfParts>
    <vt:vector size="90" baseType="lpstr">
      <vt:lpstr>Apothecary</vt:lpstr>
      <vt:lpstr>Smoking</vt:lpstr>
      <vt:lpstr>Smoking </vt:lpstr>
      <vt:lpstr>objectives</vt:lpstr>
      <vt:lpstr>Q1</vt:lpstr>
      <vt:lpstr>Q2</vt:lpstr>
      <vt:lpstr>Q3</vt:lpstr>
      <vt:lpstr>Q4</vt:lpstr>
      <vt:lpstr>Q5</vt:lpstr>
      <vt:lpstr>Definition</vt:lpstr>
      <vt:lpstr>Types of tobacco product</vt:lpstr>
      <vt:lpstr>Cigarettes Components</vt:lpstr>
      <vt:lpstr>objectives</vt:lpstr>
      <vt:lpstr>Epidemiology of smoking in Saudi Arabia</vt:lpstr>
      <vt:lpstr>Epidemiology of smoking in Saudi Arabia</vt:lpstr>
      <vt:lpstr>Epidemiology of smoking in Saudi Arabia</vt:lpstr>
      <vt:lpstr>Slide 16</vt:lpstr>
      <vt:lpstr>Epidemiology of smoking in Saudi Arabia</vt:lpstr>
      <vt:lpstr>Epidemiology of smoking in Saudi Arabia</vt:lpstr>
      <vt:lpstr>Epidemiology of smoking in Saudi Arabia…</vt:lpstr>
      <vt:lpstr>Epidemiology of smoking in Saudi Arabia…</vt:lpstr>
      <vt:lpstr>Epidemiology of smoking in Saudi Arabia</vt:lpstr>
      <vt:lpstr>objectives</vt:lpstr>
      <vt:lpstr>Risks of smoking</vt:lpstr>
      <vt:lpstr>Death</vt:lpstr>
      <vt:lpstr>Slide 25</vt:lpstr>
      <vt:lpstr>Risks of smoking</vt:lpstr>
      <vt:lpstr>cancer</vt:lpstr>
      <vt:lpstr>Risks of smoking</vt:lpstr>
      <vt:lpstr>Risks of smoking</vt:lpstr>
      <vt:lpstr>Risks of smoking</vt:lpstr>
      <vt:lpstr>Risks of smoking</vt:lpstr>
      <vt:lpstr>Risks of smoking</vt:lpstr>
      <vt:lpstr>Risks of smoking</vt:lpstr>
      <vt:lpstr>objectives</vt:lpstr>
      <vt:lpstr>Types of smoking</vt:lpstr>
      <vt:lpstr>Effect of passive smoking  </vt:lpstr>
      <vt:lpstr>Effect of passive smoking  </vt:lpstr>
      <vt:lpstr>Continue..</vt:lpstr>
      <vt:lpstr>objectives</vt:lpstr>
      <vt:lpstr>Slide 40</vt:lpstr>
      <vt:lpstr>video</vt:lpstr>
      <vt:lpstr>Quit smoking </vt:lpstr>
      <vt:lpstr>Model for treatment of tobacco use and dependence</vt:lpstr>
      <vt:lpstr>Model for treatment of tobacco use and dependence</vt:lpstr>
      <vt:lpstr>Quit smoking </vt:lpstr>
      <vt:lpstr>Model for treatment of tobacco use and dependence</vt:lpstr>
      <vt:lpstr>Quit smoking </vt:lpstr>
      <vt:lpstr>Model for treatment of tobacco use and dependence</vt:lpstr>
      <vt:lpstr>Quit smoking </vt:lpstr>
      <vt:lpstr>Model for treatment of tobacco use and dependence</vt:lpstr>
      <vt:lpstr>Motivation to quit</vt:lpstr>
      <vt:lpstr>Model for treatment of tobacco use and dependence</vt:lpstr>
      <vt:lpstr>Quit smoking </vt:lpstr>
      <vt:lpstr>Model for treatment of tobacco use and dependence</vt:lpstr>
      <vt:lpstr>Quit smoking </vt:lpstr>
      <vt:lpstr>Getting Ready To Quit </vt:lpstr>
      <vt:lpstr>Getting Ready To Quit </vt:lpstr>
      <vt:lpstr>Quitting</vt:lpstr>
      <vt:lpstr>Quitting</vt:lpstr>
      <vt:lpstr>Quitting</vt:lpstr>
      <vt:lpstr>video</vt:lpstr>
      <vt:lpstr>Withdrawal symptoms</vt:lpstr>
      <vt:lpstr>objectives</vt:lpstr>
      <vt:lpstr>Role of PHC</vt:lpstr>
      <vt:lpstr>Role of PHC</vt:lpstr>
      <vt:lpstr>PHC role in saudi arabia</vt:lpstr>
      <vt:lpstr>PHC role in saudi arabia</vt:lpstr>
      <vt:lpstr>objectives</vt:lpstr>
      <vt:lpstr>pharmacological management</vt:lpstr>
      <vt:lpstr>pharmacological management</vt:lpstr>
      <vt:lpstr>What are the first-line recommended medications ???</vt:lpstr>
      <vt:lpstr>nicotine skin patch</vt:lpstr>
      <vt:lpstr>Nicotine gum</vt:lpstr>
      <vt:lpstr>Nicotine gum</vt:lpstr>
      <vt:lpstr>Nicotine nasal spray </vt:lpstr>
      <vt:lpstr>nicotine inhalator</vt:lpstr>
      <vt:lpstr>Bupropion </vt:lpstr>
      <vt:lpstr>Varenicline</vt:lpstr>
      <vt:lpstr>First Line Medications</vt:lpstr>
      <vt:lpstr>guidelines for optimal selection</vt:lpstr>
      <vt:lpstr>Pregnant and lactating women</vt:lpstr>
      <vt:lpstr>Q1</vt:lpstr>
      <vt:lpstr>Q2</vt:lpstr>
      <vt:lpstr>Q3</vt:lpstr>
      <vt:lpstr>Q4</vt:lpstr>
      <vt:lpstr>Q5</vt:lpstr>
      <vt:lpstr>Slide 87</vt:lpstr>
      <vt:lpstr>References </vt:lpstr>
      <vt:lpstr>Slide 89</vt:lpstr>
    </vt:vector>
  </TitlesOfParts>
  <Company>ksu</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Smoking</dc:title>
  <dc:creator>Mohammed Alghammass</dc:creator>
  <cp:lastModifiedBy>acer</cp:lastModifiedBy>
  <cp:revision>72</cp:revision>
  <dcterms:created xsi:type="dcterms:W3CDTF">2015-08-25T09:42:37Z</dcterms:created>
  <dcterms:modified xsi:type="dcterms:W3CDTF">2015-09-10T03:43:27Z</dcterms:modified>
</cp:coreProperties>
</file>