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7" r:id="rId3"/>
    <p:sldId id="376" r:id="rId4"/>
    <p:sldId id="378" r:id="rId5"/>
    <p:sldId id="379" r:id="rId6"/>
    <p:sldId id="380" r:id="rId7"/>
    <p:sldId id="381" r:id="rId8"/>
    <p:sldId id="280" r:id="rId9"/>
    <p:sldId id="363" r:id="rId10"/>
    <p:sldId id="384" r:id="rId11"/>
    <p:sldId id="395" r:id="rId12"/>
    <p:sldId id="385" r:id="rId13"/>
    <p:sldId id="396" r:id="rId14"/>
    <p:sldId id="388" r:id="rId15"/>
    <p:sldId id="391" r:id="rId16"/>
    <p:sldId id="352" r:id="rId17"/>
    <p:sldId id="397" r:id="rId18"/>
    <p:sldId id="398" r:id="rId19"/>
    <p:sldId id="399" r:id="rId20"/>
    <p:sldId id="372" r:id="rId21"/>
    <p:sldId id="383" r:id="rId22"/>
    <p:sldId id="393" r:id="rId23"/>
    <p:sldId id="354"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63" r:id="rId40"/>
    <p:sldId id="416" r:id="rId41"/>
    <p:sldId id="417" r:id="rId42"/>
    <p:sldId id="418" r:id="rId43"/>
    <p:sldId id="419" r:id="rId44"/>
    <p:sldId id="420" r:id="rId45"/>
    <p:sldId id="421" r:id="rId46"/>
    <p:sldId id="422" r:id="rId47"/>
    <p:sldId id="423" r:id="rId48"/>
    <p:sldId id="424" r:id="rId49"/>
    <p:sldId id="425" r:id="rId50"/>
    <p:sldId id="427" r:id="rId51"/>
    <p:sldId id="428" r:id="rId52"/>
    <p:sldId id="429" r:id="rId53"/>
    <p:sldId id="430" r:id="rId54"/>
    <p:sldId id="431" r:id="rId55"/>
    <p:sldId id="433" r:id="rId56"/>
    <p:sldId id="464"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84767" autoAdjust="0"/>
  </p:normalViewPr>
  <p:slideViewPr>
    <p:cSldViewPr>
      <p:cViewPr varScale="1">
        <p:scale>
          <a:sx n="74" d="100"/>
          <a:sy n="74" d="100"/>
        </p:scale>
        <p:origin x="-396" y="-90"/>
      </p:cViewPr>
      <p:guideLst>
        <p:guide orient="horz" pos="2160"/>
        <p:guide pos="2880"/>
      </p:guideLst>
    </p:cSldViewPr>
  </p:slideViewPr>
  <p:outlineViewPr>
    <p:cViewPr>
      <p:scale>
        <a:sx n="33" d="100"/>
        <a:sy n="33" d="100"/>
      </p:scale>
      <p:origin x="0" y="29544"/>
    </p:cViewPr>
  </p:outlineViewPr>
  <p:notesTextViewPr>
    <p:cViewPr>
      <p:scale>
        <a:sx n="1" d="1"/>
        <a:sy n="1" d="1"/>
      </p:scale>
      <p:origin x="0" y="0"/>
    </p:cViewPr>
  </p:notesTextViewPr>
  <p:sorterViewPr>
    <p:cViewPr>
      <p:scale>
        <a:sx n="66" d="100"/>
        <a:sy n="66" d="100"/>
      </p:scale>
      <p:origin x="0" y="7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C1660-C878-4302-94CD-32A38069F50D}" type="datetimeFigureOut">
              <a:rPr lang="en-US" smtClean="0"/>
              <a:pPr/>
              <a:t>9/16/2015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29F5F-A70A-4D8D-8D89-41B6838857B9}" type="slidenum">
              <a:rPr lang="en-US" smtClean="0"/>
              <a:pPr/>
              <a:t>‹#›</a:t>
            </a:fld>
            <a:endParaRPr lang="en-US"/>
          </a:p>
        </p:txBody>
      </p:sp>
    </p:spTree>
    <p:extLst>
      <p:ext uri="{BB962C8B-B14F-4D97-AF65-F5344CB8AC3E}">
        <p14:creationId xmlns:p14="http://schemas.microsoft.com/office/powerpoint/2010/main" val="267924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10000"/>
          </a:bodyPr>
          <a:lstStyle/>
          <a:p>
            <a:pPr algn="l" rtl="0"/>
            <a:endParaRPr lang="en-US" dirty="0" smtClean="0"/>
          </a:p>
          <a:p>
            <a:pPr algn="l" rtl="0"/>
            <a:r>
              <a:rPr lang="en-US" dirty="0" smtClean="0"/>
              <a:t>Back pain is classified as Acute and Chronic .</a:t>
            </a:r>
          </a:p>
          <a:p>
            <a:pPr algn="l" rtl="0"/>
            <a:r>
              <a:rPr lang="en-US" dirty="0" smtClean="0"/>
              <a:t>Acute back pain is usually the result of an injury or a sudden jolt and can last from a few days to a few weeks; it is generally resolved within 6 to 12 weeks.</a:t>
            </a:r>
          </a:p>
          <a:p>
            <a:pPr algn="l" rtl="0"/>
            <a:r>
              <a:rPr lang="en-US" dirty="0" smtClean="0"/>
              <a:t>Back pain becomes chronic when it persist for 3 to 6 months beyond the expected healing time.</a:t>
            </a:r>
          </a:p>
          <a:p>
            <a:pPr algn="l" rtl="0"/>
            <a:r>
              <a:rPr lang="en-US" dirty="0" smtClean="0"/>
              <a:t>About 15% of low back pain cases progress from acute to chronic.</a:t>
            </a:r>
          </a:p>
          <a:p>
            <a:pPr algn="l" rtl="0"/>
            <a:endParaRPr lang="en-US" dirty="0" smtClean="0"/>
          </a:p>
          <a:p>
            <a:pPr algn="l" rtl="0"/>
            <a:r>
              <a:rPr lang="en-US" dirty="0" smtClean="0"/>
              <a:t>Age- as people age, bone strength lessens, as do muscle elasticity and tone. The discs in between the vertebrae lose fluid and </a:t>
            </a:r>
            <a:r>
              <a:rPr lang="en-US" dirty="0" err="1" smtClean="0"/>
              <a:t>flexibilitiy</a:t>
            </a:r>
            <a:r>
              <a:rPr lang="en-US" dirty="0" smtClean="0"/>
              <a:t> which decrease their ability to cushion spinal compression.</a:t>
            </a:r>
          </a:p>
          <a:p>
            <a:pPr algn="l" rtl="0"/>
            <a:r>
              <a:rPr lang="en-US" dirty="0" smtClean="0"/>
              <a:t>Physically strenuous work- back sprains, strains, spasms, or disc ruptures can be caused by lifting items that are too heavy or by using improper lifting techniques.</a:t>
            </a:r>
          </a:p>
          <a:p>
            <a:pPr algn="l" rtl="0"/>
            <a:r>
              <a:rPr lang="en-US" dirty="0" smtClean="0"/>
              <a:t>Overstretching.</a:t>
            </a:r>
          </a:p>
          <a:p>
            <a:pPr algn="l" rtl="0"/>
            <a:r>
              <a:rPr lang="en-US" dirty="0" smtClean="0"/>
              <a:t>Poor physical condition- due to factors such as sedentary life style or unhealthy amounts of exercise (either too little or too much).</a:t>
            </a:r>
          </a:p>
          <a:p>
            <a:pPr algn="l" rtl="0"/>
            <a:r>
              <a:rPr lang="en-US" dirty="0" smtClean="0"/>
              <a:t>Other contributing factors related to non-specific back pain include: </a:t>
            </a:r>
          </a:p>
          <a:p>
            <a:pPr lvl="2" algn="l" rtl="0"/>
            <a:r>
              <a:rPr lang="en-US" dirty="0" smtClean="0"/>
              <a:t>Obesity </a:t>
            </a:r>
          </a:p>
          <a:p>
            <a:pPr lvl="2" algn="l" rtl="0"/>
            <a:r>
              <a:rPr lang="en-US" dirty="0" smtClean="0"/>
              <a:t>Inappropriate posture</a:t>
            </a:r>
          </a:p>
          <a:p>
            <a:pPr lvl="2" algn="l" rtl="0"/>
            <a:r>
              <a:rPr lang="en-US" dirty="0" smtClean="0"/>
              <a:t>Poor sleeping position</a:t>
            </a:r>
          </a:p>
          <a:p>
            <a:pPr lvl="2" algn="l" rtl="0"/>
            <a:r>
              <a:rPr lang="en-US" dirty="0" smtClean="0"/>
              <a:t>Weight gain during pregnancy </a:t>
            </a:r>
          </a:p>
          <a:p>
            <a:pPr lvl="2" algn="l" rtl="0"/>
            <a:r>
              <a:rPr lang="en-US" dirty="0" smtClean="0"/>
              <a:t>Smoking</a:t>
            </a:r>
          </a:p>
          <a:p>
            <a:pPr lvl="2" algn="l" rtl="0"/>
            <a:r>
              <a:rPr lang="en-US" dirty="0" smtClean="0"/>
              <a:t>Stress</a:t>
            </a:r>
          </a:p>
          <a:p>
            <a:pPr lvl="2" algn="l" rtl="0"/>
            <a:r>
              <a:rPr lang="en-US" dirty="0" smtClean="0"/>
              <a:t>Anxiety and/ or depression</a:t>
            </a:r>
          </a:p>
          <a:p>
            <a:pPr lvl="2" algn="l" rtl="0"/>
            <a:r>
              <a:rPr lang="en-US" dirty="0" smtClean="0"/>
              <a:t>Build up of scar tissue from repeat injuries.</a:t>
            </a:r>
          </a:p>
          <a:p>
            <a:endParaRPr lang="ar-SA"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10</a:t>
            </a:fld>
            <a:endParaRPr lang="en-US"/>
          </a:p>
        </p:txBody>
      </p:sp>
    </p:spTree>
    <p:extLst>
      <p:ext uri="{BB962C8B-B14F-4D97-AF65-F5344CB8AC3E}">
        <p14:creationId xmlns:p14="http://schemas.microsoft.com/office/powerpoint/2010/main" val="343079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3730"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smtClean="0"/>
              <a:t>The most common causes of back pain are muscular injuries and age related degenerative processes in the intervertebral </a:t>
            </a:r>
          </a:p>
          <a:p>
            <a:pPr eaLnBrk="1" hangingPunct="1">
              <a:lnSpc>
                <a:spcPct val="80000"/>
              </a:lnSpc>
              <a:spcBef>
                <a:spcPct val="0"/>
              </a:spcBef>
            </a:pPr>
            <a:r>
              <a:rPr lang="en-US" sz="800" smtClean="0"/>
              <a:t>It is an intentional deceptive behavior, not a medical or psychiatric disorder. </a:t>
            </a:r>
          </a:p>
          <a:p>
            <a:pPr eaLnBrk="1" hangingPunct="1">
              <a:lnSpc>
                <a:spcPct val="80000"/>
              </a:lnSpc>
              <a:spcBef>
                <a:spcPct val="0"/>
              </a:spcBef>
            </a:pPr>
            <a:r>
              <a:rPr lang="en-US" sz="800" smtClean="0"/>
              <a:t>What is </a:t>
            </a:r>
            <a:r>
              <a:rPr lang="en-US" sz="800" b="1" smtClean="0"/>
              <a:t>Malingering</a:t>
            </a:r>
            <a:r>
              <a:rPr lang="en-US" sz="800" smtClean="0"/>
              <a:t> pain?</a:t>
            </a:r>
          </a:p>
          <a:p>
            <a:pPr eaLnBrk="1" hangingPunct="1">
              <a:lnSpc>
                <a:spcPct val="80000"/>
              </a:lnSpc>
              <a:spcBef>
                <a:spcPct val="0"/>
              </a:spcBef>
            </a:pPr>
            <a:r>
              <a:rPr lang="en-US" sz="800" smtClean="0"/>
              <a:t>The diagnosis of malingering rests upon the identification of an external or </a:t>
            </a:r>
            <a:r>
              <a:rPr lang="en-US" altLang="en-US" sz="800" smtClean="0"/>
              <a:t>“</a:t>
            </a:r>
            <a:r>
              <a:rPr lang="en-US" sz="800" smtClean="0"/>
              <a:t>secondary</a:t>
            </a:r>
            <a:r>
              <a:rPr lang="en-US" altLang="en-US" sz="800" smtClean="0"/>
              <a:t>”</a:t>
            </a:r>
            <a:r>
              <a:rPr lang="en-US" sz="800" smtClean="0"/>
              <a:t> gain.</a:t>
            </a:r>
          </a:p>
          <a:p>
            <a:pPr eaLnBrk="1" hangingPunct="1">
              <a:lnSpc>
                <a:spcPct val="80000"/>
              </a:lnSpc>
              <a:spcBef>
                <a:spcPct val="0"/>
              </a:spcBef>
            </a:pPr>
            <a:r>
              <a:rPr lang="en-US" sz="800" smtClean="0"/>
              <a:t>Common motivating factors are:</a:t>
            </a:r>
          </a:p>
          <a:p>
            <a:pPr lvl="1" eaLnBrk="1" hangingPunct="1">
              <a:lnSpc>
                <a:spcPct val="80000"/>
              </a:lnSpc>
              <a:spcBef>
                <a:spcPct val="0"/>
              </a:spcBef>
              <a:buFont typeface="Courier New" pitchFamily="49" charset="0"/>
              <a:buChar char="o"/>
            </a:pPr>
            <a:r>
              <a:rPr lang="en-US" sz="1500" smtClean="0"/>
              <a:t>Avoidance of going to jail or release from jail, avoidance of work or family responsibility.</a:t>
            </a:r>
          </a:p>
          <a:p>
            <a:pPr lvl="1" eaLnBrk="1" hangingPunct="1">
              <a:lnSpc>
                <a:spcPct val="80000"/>
              </a:lnSpc>
              <a:spcBef>
                <a:spcPct val="0"/>
              </a:spcBef>
              <a:buFont typeface="Courier New" pitchFamily="49" charset="0"/>
              <a:buChar char="o"/>
            </a:pPr>
            <a:r>
              <a:rPr lang="en-US" sz="1500" smtClean="0"/>
              <a:t>Desire to obtain narcotics.</a:t>
            </a:r>
          </a:p>
          <a:p>
            <a:pPr lvl="1" eaLnBrk="1" hangingPunct="1">
              <a:lnSpc>
                <a:spcPct val="80000"/>
              </a:lnSpc>
              <a:spcBef>
                <a:spcPct val="0"/>
              </a:spcBef>
              <a:buFont typeface="Courier New" pitchFamily="49" charset="0"/>
              <a:buChar char="o"/>
            </a:pPr>
            <a:r>
              <a:rPr lang="en-US" sz="1500" smtClean="0"/>
              <a:t>Desire to be awarded money in litigation.</a:t>
            </a:r>
          </a:p>
          <a:p>
            <a:pPr lvl="1" eaLnBrk="1" hangingPunct="1">
              <a:lnSpc>
                <a:spcPct val="80000"/>
              </a:lnSpc>
              <a:spcBef>
                <a:spcPct val="0"/>
              </a:spcBef>
              <a:buFont typeface="Courier New" pitchFamily="49" charset="0"/>
              <a:buChar char="o"/>
            </a:pPr>
            <a:r>
              <a:rPr lang="en-US" sz="1500" smtClean="0"/>
              <a:t>Need for attention.</a:t>
            </a:r>
          </a:p>
          <a:p>
            <a:pPr lvl="1" eaLnBrk="1" hangingPunct="1">
              <a:lnSpc>
                <a:spcPct val="80000"/>
              </a:lnSpc>
              <a:spcBef>
                <a:spcPct val="0"/>
              </a:spcBef>
              <a:buFont typeface="Courier New" pitchFamily="49" charset="0"/>
              <a:buNone/>
            </a:pPr>
            <a:r>
              <a:rPr lang="en-US" sz="1500" smtClean="0"/>
              <a:t>Clues for detecting Malingering Pain</a:t>
            </a:r>
          </a:p>
          <a:p>
            <a:pPr eaLnBrk="1" hangingPunct="1">
              <a:lnSpc>
                <a:spcPct val="80000"/>
              </a:lnSpc>
              <a:spcBef>
                <a:spcPct val="0"/>
              </a:spcBef>
              <a:buFont typeface="Calibri" pitchFamily="34" charset="0"/>
              <a:buAutoNum type="arabicParenR"/>
            </a:pPr>
            <a:r>
              <a:rPr lang="en-US" sz="1100" smtClean="0"/>
              <a:t>A medical condition is</a:t>
            </a:r>
            <a:r>
              <a:rPr lang="en-US" sz="800" smtClean="0"/>
              <a:t> </a:t>
            </a:r>
            <a:r>
              <a:rPr lang="en-US" sz="1800" smtClean="0"/>
              <a:t>fabricated</a:t>
            </a:r>
            <a:r>
              <a:rPr lang="en-US" sz="1100" smtClean="0"/>
              <a:t>, and the patient claims to have a series of unexisting problems.</a:t>
            </a:r>
          </a:p>
          <a:p>
            <a:pPr eaLnBrk="1" hangingPunct="1">
              <a:lnSpc>
                <a:spcPct val="80000"/>
              </a:lnSpc>
              <a:spcBef>
                <a:spcPct val="0"/>
              </a:spcBef>
              <a:buFont typeface="Calibri" pitchFamily="34" charset="0"/>
              <a:buAutoNum type="arabicParenR"/>
            </a:pPr>
            <a:r>
              <a:rPr lang="en-US" sz="1100" smtClean="0"/>
              <a:t>A medical condition or injury is exaggerated for </a:t>
            </a:r>
            <a:r>
              <a:rPr lang="en-US" sz="1800" smtClean="0"/>
              <a:t>financial gain. </a:t>
            </a:r>
            <a:endParaRPr lang="en-US" sz="1100" smtClean="0"/>
          </a:p>
          <a:p>
            <a:pPr eaLnBrk="1" hangingPunct="1">
              <a:lnSpc>
                <a:spcPct val="80000"/>
              </a:lnSpc>
              <a:spcBef>
                <a:spcPct val="0"/>
              </a:spcBef>
              <a:buFont typeface="Calibri" pitchFamily="34" charset="0"/>
              <a:buAutoNum type="arabicParenR"/>
            </a:pPr>
            <a:r>
              <a:rPr lang="en-US" sz="1100" smtClean="0"/>
              <a:t> The accident is staged so that the injury is </a:t>
            </a:r>
            <a:r>
              <a:rPr lang="en-US" sz="1800" smtClean="0"/>
              <a:t>deliberately caused</a:t>
            </a:r>
            <a:r>
              <a:rPr lang="en-US" sz="1300" smtClean="0"/>
              <a:t>. </a:t>
            </a:r>
          </a:p>
          <a:p>
            <a:pPr eaLnBrk="1" hangingPunct="1">
              <a:lnSpc>
                <a:spcPct val="80000"/>
              </a:lnSpc>
              <a:spcBef>
                <a:spcPct val="0"/>
              </a:spcBef>
              <a:buFont typeface="Calibri" pitchFamily="34" charset="0"/>
              <a:buAutoNum type="arabicParenR"/>
            </a:pPr>
            <a:r>
              <a:rPr lang="en-US" sz="1100" smtClean="0"/>
              <a:t>There is a marked</a:t>
            </a:r>
            <a:r>
              <a:rPr lang="en-US" sz="800" smtClean="0"/>
              <a:t> </a:t>
            </a:r>
            <a:r>
              <a:rPr lang="en-US" sz="1800" smtClean="0"/>
              <a:t>discrepancy </a:t>
            </a:r>
            <a:r>
              <a:rPr lang="en-US" sz="1100" smtClean="0"/>
              <a:t>between the person</a:t>
            </a:r>
            <a:r>
              <a:rPr lang="en-US" altLang="en-US" sz="1100" smtClean="0"/>
              <a:t>’</a:t>
            </a:r>
            <a:r>
              <a:rPr lang="en-US" sz="1100" smtClean="0"/>
              <a:t>s claimed symptoms and the medical findings.</a:t>
            </a:r>
          </a:p>
          <a:p>
            <a:pPr eaLnBrk="1" hangingPunct="1">
              <a:lnSpc>
                <a:spcPct val="80000"/>
              </a:lnSpc>
              <a:spcBef>
                <a:spcPct val="0"/>
              </a:spcBef>
              <a:buFont typeface="Calibri" pitchFamily="34" charset="0"/>
              <a:buAutoNum type="arabicParenR"/>
            </a:pPr>
            <a:r>
              <a:rPr lang="en-US" sz="1100" smtClean="0"/>
              <a:t>The plaintiff displays a </a:t>
            </a:r>
            <a:r>
              <a:rPr lang="en-US" sz="1800" smtClean="0"/>
              <a:t>lack of cooperation </a:t>
            </a:r>
            <a:r>
              <a:rPr lang="en-US" sz="1100" smtClean="0"/>
              <a:t>during the physician</a:t>
            </a:r>
            <a:r>
              <a:rPr lang="en-US" altLang="en-US" sz="1100" smtClean="0"/>
              <a:t>’</a:t>
            </a:r>
            <a:r>
              <a:rPr lang="en-US" sz="1100" smtClean="0"/>
              <a:t>s evaluation and </a:t>
            </a:r>
            <a:r>
              <a:rPr lang="en-US" sz="1800" smtClean="0"/>
              <a:t>noncompliance</a:t>
            </a:r>
            <a:r>
              <a:rPr lang="en-US" sz="1100" smtClean="0"/>
              <a:t> with treatment.</a:t>
            </a:r>
          </a:p>
          <a:p>
            <a:pPr eaLnBrk="1" hangingPunct="1">
              <a:lnSpc>
                <a:spcPct val="80000"/>
              </a:lnSpc>
              <a:spcBef>
                <a:spcPct val="0"/>
              </a:spcBef>
              <a:buFont typeface="Calibri" pitchFamily="34" charset="0"/>
              <a:buAutoNum type="arabicParenR"/>
            </a:pPr>
            <a:r>
              <a:rPr lang="en-US" sz="1100" smtClean="0"/>
              <a:t>The plaintiff has an </a:t>
            </a:r>
            <a:r>
              <a:rPr lang="en-US" sz="1800" smtClean="0"/>
              <a:t>anti-social </a:t>
            </a:r>
            <a:r>
              <a:rPr lang="en-US" sz="1100" smtClean="0"/>
              <a:t>or </a:t>
            </a:r>
            <a:r>
              <a:rPr lang="en-US" sz="1800" smtClean="0"/>
              <a:t>borderline</a:t>
            </a:r>
            <a:r>
              <a:rPr lang="en-US" sz="1300" smtClean="0"/>
              <a:t> </a:t>
            </a:r>
            <a:r>
              <a:rPr lang="en-US" sz="1800" smtClean="0"/>
              <a:t>personality</a:t>
            </a:r>
            <a:r>
              <a:rPr lang="en-US" sz="800" smtClean="0"/>
              <a:t>.</a:t>
            </a:r>
          </a:p>
          <a:p>
            <a:pPr eaLnBrk="1" hangingPunct="1">
              <a:lnSpc>
                <a:spcPct val="80000"/>
              </a:lnSpc>
              <a:spcBef>
                <a:spcPct val="0"/>
              </a:spcBef>
              <a:buFont typeface="Calibri" pitchFamily="34" charset="0"/>
              <a:buAutoNum type="arabicParenR"/>
            </a:pPr>
            <a:r>
              <a:rPr lang="en-US" sz="1100" smtClean="0"/>
              <a:t>The individual may consciously and intentionally </a:t>
            </a:r>
            <a:r>
              <a:rPr lang="en-US" sz="1800" smtClean="0"/>
              <a:t>fake poor responses </a:t>
            </a:r>
            <a:r>
              <a:rPr lang="en-US" sz="1100" smtClean="0"/>
              <a:t>on neuropsychological tests.</a:t>
            </a:r>
          </a:p>
          <a:p>
            <a:pPr lvl="1" eaLnBrk="1" hangingPunct="1">
              <a:lnSpc>
                <a:spcPct val="80000"/>
              </a:lnSpc>
              <a:spcBef>
                <a:spcPct val="0"/>
              </a:spcBef>
              <a:buFont typeface="Courier New" pitchFamily="49" charset="0"/>
              <a:buChar char="o"/>
            </a:pPr>
            <a:endParaRPr lang="en-US" sz="1500" smtClean="0"/>
          </a:p>
          <a:p>
            <a:pPr eaLnBrk="1" hangingPunct="1">
              <a:lnSpc>
                <a:spcPct val="80000"/>
              </a:lnSpc>
              <a:spcBef>
                <a:spcPct val="0"/>
              </a:spcBef>
            </a:pPr>
            <a:endParaRPr lang="ar-SA" sz="800" smtClean="0"/>
          </a:p>
        </p:txBody>
      </p:sp>
      <p:sp>
        <p:nvSpPr>
          <p:cNvPr id="73731" name="عنصر نائب لرقم الشريحة 3"/>
          <p:cNvSpPr>
            <a:spLocks noGrp="1"/>
          </p:cNvSpPr>
          <p:nvPr>
            <p:ph type="sldNum" sz="quarter" idx="5"/>
          </p:nvPr>
        </p:nvSpPr>
        <p:spPr bwMode="auto">
          <a:noFill/>
          <a:ln>
            <a:miter lim="800000"/>
            <a:headEnd/>
            <a:tailEnd/>
          </a:ln>
        </p:spPr>
        <p:txBody>
          <a:bodyPr/>
          <a:lstStyle/>
          <a:p>
            <a:fld id="{3CFF74B8-00C0-4DB5-82CD-D75AA6763AFE}" type="slidenum">
              <a:rPr lang="en-US"/>
              <a:pPr/>
              <a:t>14</a:t>
            </a:fld>
            <a:endParaRPr lang="en-US"/>
          </a:p>
        </p:txBody>
      </p:sp>
    </p:spTree>
    <p:extLst>
      <p:ext uri="{BB962C8B-B14F-4D97-AF65-F5344CB8AC3E}">
        <p14:creationId xmlns:p14="http://schemas.microsoft.com/office/powerpoint/2010/main" val="428313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20</a:t>
            </a:fld>
            <a:endParaRPr lang="en-US"/>
          </a:p>
        </p:txBody>
      </p:sp>
    </p:spTree>
    <p:extLst>
      <p:ext uri="{BB962C8B-B14F-4D97-AF65-F5344CB8AC3E}">
        <p14:creationId xmlns:p14="http://schemas.microsoft.com/office/powerpoint/2010/main" val="390522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Bilateral</a:t>
            </a:r>
            <a:r>
              <a:rPr lang="en-US" sz="1200" b="0" i="0" kern="1200" baseline="0" dirty="0" smtClean="0">
                <a:solidFill>
                  <a:schemeClr val="tx1"/>
                </a:solidFill>
                <a:latin typeface="+mn-lt"/>
                <a:ea typeface="+mn-ea"/>
                <a:cs typeface="+mn-cs"/>
              </a:rPr>
              <a:t> erosions and </a:t>
            </a:r>
            <a:r>
              <a:rPr lang="en-US" sz="1200" b="0" i="0" kern="1200" baseline="0" dirty="0" err="1" smtClean="0">
                <a:solidFill>
                  <a:schemeClr val="tx1"/>
                </a:solidFill>
                <a:latin typeface="+mn-lt"/>
                <a:ea typeface="+mn-ea"/>
                <a:cs typeface="+mn-cs"/>
              </a:rPr>
              <a:t>subchondral</a:t>
            </a:r>
            <a:r>
              <a:rPr lang="en-US" sz="1200" b="0" i="0" kern="1200" baseline="0" dirty="0" smtClean="0">
                <a:solidFill>
                  <a:schemeClr val="tx1"/>
                </a:solidFill>
                <a:latin typeface="+mn-lt"/>
                <a:ea typeface="+mn-ea"/>
                <a:cs typeface="+mn-cs"/>
              </a:rPr>
              <a:t> sclerosis of the sacroiliac joint </a:t>
            </a:r>
            <a:endParaRPr lang="x-none" dirty="0"/>
          </a:p>
        </p:txBody>
      </p:sp>
      <p:sp>
        <p:nvSpPr>
          <p:cNvPr id="4" name="عنصر نائب لرقم الشريحة 3"/>
          <p:cNvSpPr>
            <a:spLocks noGrp="1"/>
          </p:cNvSpPr>
          <p:nvPr>
            <p:ph type="sldNum" sz="quarter" idx="10"/>
          </p:nvPr>
        </p:nvSpPr>
        <p:spPr/>
        <p:txBody>
          <a:bodyPr/>
          <a:lstStyle/>
          <a:p>
            <a:fld id="{0A629F5F-A70A-4D8D-8D89-41B6838857B9}" type="slidenum">
              <a:rPr lang="en-US" smtClean="0"/>
              <a:pPr/>
              <a:t>31</a:t>
            </a:fld>
            <a:endParaRPr lang="en-US"/>
          </a:p>
        </p:txBody>
      </p:sp>
    </p:spTree>
    <p:extLst>
      <p:ext uri="{BB962C8B-B14F-4D97-AF65-F5344CB8AC3E}">
        <p14:creationId xmlns:p14="http://schemas.microsoft.com/office/powerpoint/2010/main" val="379606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x-none" smtClean="0"/>
              <a:t>انقر لتحرير نمط العنوان الرئيسي</a:t>
            </a:r>
            <a:endParaRPr lang="x-none"/>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x-none"/>
          </a:p>
        </p:txBody>
      </p:sp>
      <p:sp>
        <p:nvSpPr>
          <p:cNvPr id="4" name="عنصر نائب للتاريخ 3"/>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انقر لتحرير أنماط النص الرئيسي</a:t>
            </a:r>
          </a:p>
        </p:txBody>
      </p:sp>
      <p:sp>
        <p:nvSpPr>
          <p:cNvPr id="4" name="عنصر نائب للتاريخ 3"/>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تاريخ 4"/>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7" name="عنصر نائب للتاريخ 6"/>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تاريخ 2"/>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x-none" smtClean="0"/>
              <a:t>انقر لتحرير نمط العنوان الرئيسي</a:t>
            </a:r>
            <a:endParaRPr lang="x-none"/>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E115C91E-5F58-4424-9E63-FE5EC3DA9C5A}" type="datetimeFigureOut">
              <a:rPr lang="x-none" smtClean="0"/>
              <a:pPr/>
              <a:t>9/16/2015</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21704ED2-FF85-404E-8733-277793DE6B8E}" type="slidenum">
              <a:rPr lang="x-none" smtClean="0"/>
              <a:pPr/>
              <a:t>‹#›</a:t>
            </a:fld>
            <a:endParaRPr lang="x-non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9000" r="-9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15C91E-5F58-4424-9E63-FE5EC3DA9C5A}" type="datetimeFigureOut">
              <a:rPr lang="x-none" smtClean="0"/>
              <a:pPr/>
              <a:t>9/16/2015</a:t>
            </a:fld>
            <a:endParaRPr lang="x-none"/>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x-none"/>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704ED2-FF85-404E-8733-277793DE6B8E}"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MsUmSdHxR8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jZUwtSXpPgg"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www.knowyourback.org/Pages/Default.aspx"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0729"/>
            <a:ext cx="9144000" cy="244827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en-US" sz="6600" spc="50" dirty="0" smtClean="0">
                <a:ln w="11430"/>
                <a:solidFill>
                  <a:srgbClr val="FF0000"/>
                </a:solidFill>
                <a:latin typeface="Times New Roman"/>
                <a:cs typeface="Times New Roman"/>
              </a:rPr>
              <a:t>Approach To</a:t>
            </a:r>
            <a:br>
              <a:rPr lang="en-US" sz="6600" spc="50" dirty="0" smtClean="0">
                <a:ln w="11430"/>
                <a:solidFill>
                  <a:srgbClr val="FF0000"/>
                </a:solidFill>
                <a:latin typeface="Times New Roman"/>
                <a:cs typeface="Times New Roman"/>
              </a:rPr>
            </a:br>
            <a:r>
              <a:rPr lang="en-US" sz="6600" spc="50" dirty="0" smtClean="0">
                <a:ln w="11430"/>
                <a:solidFill>
                  <a:srgbClr val="FF0000"/>
                </a:solidFill>
                <a:latin typeface="Times New Roman"/>
                <a:cs typeface="Times New Roman"/>
              </a:rPr>
              <a:t> Low Back Pain</a:t>
            </a:r>
            <a:endParaRPr lang="x-none" sz="6600" spc="50" dirty="0">
              <a:ln w="11430"/>
              <a:solidFill>
                <a:srgbClr val="FF0000"/>
              </a:solidFill>
              <a:latin typeface="Times New Roman"/>
              <a:cs typeface="Times New Roman"/>
            </a:endParaRPr>
          </a:p>
        </p:txBody>
      </p:sp>
      <p:sp>
        <p:nvSpPr>
          <p:cNvPr id="3" name="Subtitle 2"/>
          <p:cNvSpPr>
            <a:spLocks noGrp="1"/>
          </p:cNvSpPr>
          <p:nvPr>
            <p:ph type="subTitle" idx="1"/>
          </p:nvPr>
        </p:nvSpPr>
        <p:spPr>
          <a:xfrm>
            <a:off x="899592" y="3717032"/>
            <a:ext cx="6984776" cy="2711152"/>
          </a:xfrm>
          <a:ln>
            <a:solidFill>
              <a:schemeClr val="bg1"/>
            </a:solidFill>
          </a:ln>
          <a:effectLst/>
        </p:spPr>
        <p:txBody>
          <a:bodyPr>
            <a:noAutofit/>
          </a:bodyPr>
          <a:lstStyle/>
          <a:p>
            <a:pPr rtl="0"/>
            <a:r>
              <a:rPr lang="en-US" sz="2800" spc="50" dirty="0" err="1" smtClean="0">
                <a:ln w="11430"/>
                <a:solidFill>
                  <a:schemeClr val="tx1"/>
                </a:solidFill>
                <a:latin typeface="Times New Roman"/>
                <a:ea typeface="+mj-ea"/>
                <a:cs typeface="Times New Roman"/>
              </a:rPr>
              <a:t>Yazeed</a:t>
            </a:r>
            <a:r>
              <a:rPr lang="en-US" sz="2800" spc="50" dirty="0" smtClean="0">
                <a:ln w="11430"/>
                <a:solidFill>
                  <a:schemeClr val="tx1"/>
                </a:solidFill>
                <a:latin typeface="Times New Roman"/>
                <a:ea typeface="+mj-ea"/>
                <a:cs typeface="Times New Roman"/>
              </a:rPr>
              <a:t> </a:t>
            </a:r>
            <a:r>
              <a:rPr lang="en-US" sz="2800" spc="50" dirty="0" err="1" smtClean="0">
                <a:ln w="11430"/>
                <a:solidFill>
                  <a:schemeClr val="tx1"/>
                </a:solidFill>
                <a:latin typeface="Times New Roman"/>
                <a:ea typeface="+mj-ea"/>
                <a:cs typeface="Times New Roman"/>
              </a:rPr>
              <a:t>Alhusainy</a:t>
            </a:r>
            <a:endParaRPr lang="en-US" sz="2800" spc="50" dirty="0" smtClean="0">
              <a:ln w="11430"/>
              <a:solidFill>
                <a:schemeClr val="tx1"/>
              </a:solidFill>
              <a:latin typeface="Times New Roman"/>
              <a:ea typeface="+mj-ea"/>
              <a:cs typeface="Times New Roman"/>
            </a:endParaRPr>
          </a:p>
          <a:p>
            <a:pPr rtl="0"/>
            <a:r>
              <a:rPr lang="en-US" sz="2800" spc="50" dirty="0" err="1" smtClean="0">
                <a:ln w="11430"/>
                <a:solidFill>
                  <a:schemeClr val="tx1"/>
                </a:solidFill>
                <a:latin typeface="Times New Roman"/>
                <a:ea typeface="+mj-ea"/>
                <a:cs typeface="Times New Roman"/>
              </a:rPr>
              <a:t>Rakan</a:t>
            </a:r>
            <a:r>
              <a:rPr lang="en-US" sz="2800" spc="50" dirty="0" smtClean="0">
                <a:ln w="11430"/>
                <a:solidFill>
                  <a:schemeClr val="tx1"/>
                </a:solidFill>
                <a:latin typeface="Times New Roman"/>
                <a:ea typeface="+mj-ea"/>
                <a:cs typeface="Times New Roman"/>
              </a:rPr>
              <a:t> </a:t>
            </a:r>
            <a:r>
              <a:rPr lang="en-US" sz="2800" spc="50" dirty="0" err="1" smtClean="0">
                <a:ln w="11430"/>
                <a:solidFill>
                  <a:schemeClr val="tx1"/>
                </a:solidFill>
                <a:latin typeface="Times New Roman"/>
                <a:ea typeface="+mj-ea"/>
                <a:cs typeface="Times New Roman"/>
              </a:rPr>
              <a:t>Alshweir</a:t>
            </a:r>
            <a:endParaRPr lang="en-US" sz="2800" spc="50" dirty="0">
              <a:ln w="11430"/>
              <a:solidFill>
                <a:schemeClr val="tx1"/>
              </a:solidFill>
              <a:latin typeface="Times New Roman"/>
              <a:ea typeface="+mj-ea"/>
              <a:cs typeface="Times New Roman"/>
            </a:endParaRPr>
          </a:p>
          <a:p>
            <a:pPr rtl="0"/>
            <a:r>
              <a:rPr lang="en-US" sz="2800" spc="50" dirty="0" smtClean="0">
                <a:ln w="11430"/>
                <a:solidFill>
                  <a:schemeClr val="tx1"/>
                </a:solidFill>
                <a:latin typeface="Times New Roman"/>
                <a:ea typeface="+mj-ea"/>
                <a:cs typeface="Times New Roman"/>
              </a:rPr>
              <a:t>Ismail </a:t>
            </a:r>
            <a:r>
              <a:rPr lang="en-US" sz="2800" spc="50" dirty="0" err="1" smtClean="0">
                <a:ln w="11430"/>
                <a:solidFill>
                  <a:schemeClr val="tx1"/>
                </a:solidFill>
                <a:latin typeface="Times New Roman"/>
                <a:ea typeface="+mj-ea"/>
                <a:cs typeface="Times New Roman"/>
              </a:rPr>
              <a:t>Kariz</a:t>
            </a:r>
            <a:endParaRPr lang="en-US" sz="2800" spc="50" dirty="0">
              <a:ln w="11430"/>
              <a:solidFill>
                <a:schemeClr val="tx1"/>
              </a:solidFill>
              <a:latin typeface="Times New Roman"/>
              <a:ea typeface="+mj-ea"/>
              <a:cs typeface="Times New Roman"/>
            </a:endParaRPr>
          </a:p>
          <a:p>
            <a:pPr rtl="0"/>
            <a:endParaRPr lang="en-US" sz="2800" spc="50" dirty="0">
              <a:ln w="11430"/>
              <a:solidFill>
                <a:schemeClr val="tx1"/>
              </a:solidFill>
              <a:latin typeface="Times New Roman"/>
              <a:ea typeface="+mj-ea"/>
              <a:cs typeface="Times New Roman"/>
            </a:endParaRPr>
          </a:p>
          <a:p>
            <a:pPr rtl="0"/>
            <a:r>
              <a:rPr lang="en-US" sz="2800" spc="50" dirty="0" smtClean="0">
                <a:ln w="11430"/>
                <a:solidFill>
                  <a:schemeClr val="tx1"/>
                </a:solidFill>
                <a:latin typeface="Times New Roman"/>
                <a:ea typeface="+mj-ea"/>
                <a:cs typeface="Times New Roman"/>
              </a:rPr>
              <a:t>Professor. </a:t>
            </a:r>
            <a:r>
              <a:rPr lang="en-US" sz="2800" spc="50" dirty="0" err="1">
                <a:ln w="11430"/>
                <a:solidFill>
                  <a:schemeClr val="tx1"/>
                </a:solidFill>
                <a:latin typeface="Times New Roman"/>
                <a:ea typeface="+mj-ea"/>
                <a:cs typeface="Times New Roman"/>
              </a:rPr>
              <a:t>Sulaiman</a:t>
            </a:r>
            <a:r>
              <a:rPr lang="en-US" sz="2800" spc="50" dirty="0">
                <a:ln w="11430"/>
                <a:solidFill>
                  <a:schemeClr val="tx1"/>
                </a:solidFill>
                <a:latin typeface="Times New Roman"/>
                <a:ea typeface="+mj-ea"/>
                <a:cs typeface="Times New Roman"/>
              </a:rPr>
              <a:t> </a:t>
            </a:r>
            <a:r>
              <a:rPr lang="en-US" sz="2800" spc="50" dirty="0" err="1">
                <a:ln w="11430"/>
                <a:solidFill>
                  <a:schemeClr val="tx1"/>
                </a:solidFill>
                <a:latin typeface="Times New Roman"/>
                <a:ea typeface="+mj-ea"/>
                <a:cs typeface="Times New Roman"/>
              </a:rPr>
              <a:t>Alshammari</a:t>
            </a:r>
            <a:endParaRPr lang="x-none" sz="2800" spc="50" dirty="0">
              <a:ln w="11430"/>
              <a:solidFill>
                <a:schemeClr val="tx1"/>
              </a:solidFill>
              <a:latin typeface="Times New Roman"/>
              <a:ea typeface="+mj-ea"/>
              <a:cs typeface="Times New Roman"/>
            </a:endParaRPr>
          </a:p>
        </p:txBody>
      </p:sp>
      <p:sp>
        <p:nvSpPr>
          <p:cNvPr id="6" name="Rectangle 5"/>
          <p:cNvSpPr/>
          <p:nvPr/>
        </p:nvSpPr>
        <p:spPr>
          <a:xfrm>
            <a:off x="4479634" y="2136338"/>
            <a:ext cx="184731" cy="923330"/>
          </a:xfrm>
          <a:prstGeom prst="rect">
            <a:avLst/>
          </a:prstGeom>
          <a:noFill/>
        </p:spPr>
        <p:txBody>
          <a:bodyPr wrap="none" lIns="91440" tIns="45720" rIns="91440" bIns="45720">
            <a:spAutoFit/>
          </a:bodyPr>
          <a:lstStyle/>
          <a:p>
            <a:pPr algn="ctr"/>
            <a:endParaRPr lang="x-none"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0060482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3" descr="Back_anatomy_PI_edit.jpg"/>
          <p:cNvPicPr>
            <a:picLocks noChangeAspect="1"/>
          </p:cNvPicPr>
          <p:nvPr/>
        </p:nvPicPr>
        <p:blipFill>
          <a:blip r:embed="rId3" cstate="print"/>
          <a:stretch>
            <a:fillRect/>
          </a:stretch>
        </p:blipFill>
        <p:spPr>
          <a:xfrm>
            <a:off x="1205880" y="0"/>
            <a:ext cx="6732240" cy="5229200"/>
          </a:xfrm>
          <a:prstGeom prst="rect">
            <a:avLst/>
          </a:prstGeom>
        </p:spPr>
      </p:pic>
      <p:sp>
        <p:nvSpPr>
          <p:cNvPr id="6" name="عنصر نائب للمحتوى 5"/>
          <p:cNvSpPr>
            <a:spLocks noGrp="1"/>
          </p:cNvSpPr>
          <p:nvPr>
            <p:ph idx="1"/>
          </p:nvPr>
        </p:nvSpPr>
        <p:spPr>
          <a:xfrm>
            <a:off x="428596" y="5072050"/>
            <a:ext cx="8229600" cy="1785950"/>
          </a:xfrm>
        </p:spPr>
        <p:txBody>
          <a:bodyPr>
            <a:normAutofit fontScale="77500" lnSpcReduction="20000"/>
          </a:bodyPr>
          <a:lstStyle/>
          <a:p>
            <a:pPr algn="ctr">
              <a:buNone/>
            </a:pPr>
            <a:r>
              <a:rPr lang="en-US" dirty="0" smtClean="0"/>
              <a:t>Low back pain can be caused by problems with the </a:t>
            </a:r>
            <a:r>
              <a:rPr lang="en-US" b="1" dirty="0" smtClean="0"/>
              <a:t>muscles, ligaments, discs, bones (vertebrae), or nerves. </a:t>
            </a:r>
            <a:r>
              <a:rPr lang="en-US" dirty="0" smtClean="0"/>
              <a:t>Often back pain is caused by </a:t>
            </a:r>
            <a:r>
              <a:rPr lang="en-US" b="1" dirty="0" smtClean="0"/>
              <a:t>strains or sprains </a:t>
            </a:r>
            <a:r>
              <a:rPr lang="en-US" dirty="0" smtClean="0"/>
              <a:t>involving the muscles or ligaments. These problems cannot always be seen on imaging tests, such as MRIs or CAT scans.</a:t>
            </a:r>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Risk factors</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92500" lnSpcReduction="10000"/>
          </a:bodyPr>
          <a:lstStyle/>
          <a:p>
            <a:pPr algn="l" rtl="0">
              <a:buNone/>
            </a:pPr>
            <a:r>
              <a:rPr lang="en-US" u="sng" dirty="0" smtClean="0">
                <a:latin typeface="Times New Roman"/>
                <a:ea typeface="MS PGothic" charset="0"/>
                <a:cs typeface="Times New Roman"/>
              </a:rPr>
              <a:t>Modifiable:</a:t>
            </a:r>
          </a:p>
          <a:p>
            <a:pPr algn="l" rtl="0">
              <a:buNone/>
            </a:pPr>
            <a:r>
              <a:rPr lang="en-US" sz="3000" dirty="0" smtClean="0">
                <a:latin typeface="Times New Roman"/>
                <a:cs typeface="Times New Roman"/>
              </a:rPr>
              <a:t>Obesity</a:t>
            </a:r>
          </a:p>
          <a:p>
            <a:pPr algn="l" rtl="0">
              <a:buNone/>
            </a:pPr>
            <a:r>
              <a:rPr lang="en-US" sz="3000" dirty="0" smtClean="0">
                <a:latin typeface="Times New Roman"/>
                <a:cs typeface="Times New Roman"/>
              </a:rPr>
              <a:t>Smoking</a:t>
            </a:r>
          </a:p>
          <a:p>
            <a:pPr algn="l" rtl="0">
              <a:buNone/>
            </a:pPr>
            <a:r>
              <a:rPr lang="en-US" sz="3000" dirty="0" smtClean="0">
                <a:latin typeface="Times New Roman"/>
                <a:cs typeface="Times New Roman"/>
              </a:rPr>
              <a:t>Occupational hazards</a:t>
            </a:r>
          </a:p>
          <a:p>
            <a:pPr algn="l" rtl="0">
              <a:buNone/>
            </a:pPr>
            <a:r>
              <a:rPr lang="en-US" sz="3000" dirty="0" smtClean="0">
                <a:latin typeface="Times New Roman"/>
                <a:cs typeface="Times New Roman"/>
              </a:rPr>
              <a:t>Deformity</a:t>
            </a:r>
          </a:p>
          <a:p>
            <a:pPr algn="l" rtl="0">
              <a:buNone/>
            </a:pPr>
            <a:r>
              <a:rPr lang="en-US" sz="3000" dirty="0" smtClean="0">
                <a:latin typeface="Times New Roman"/>
                <a:cs typeface="Times New Roman"/>
              </a:rPr>
              <a:t>Previous injury</a:t>
            </a:r>
          </a:p>
          <a:p>
            <a:pPr algn="l" rtl="0">
              <a:buNone/>
            </a:pPr>
            <a:r>
              <a:rPr lang="en-US" u="sng" dirty="0" smtClean="0">
                <a:latin typeface="Times New Roman"/>
                <a:cs typeface="Times New Roman"/>
              </a:rPr>
              <a:t>Non-modifiable:</a:t>
            </a:r>
          </a:p>
          <a:p>
            <a:pPr algn="l" rtl="0">
              <a:buNone/>
            </a:pPr>
            <a:r>
              <a:rPr lang="en-US" sz="3000" dirty="0" smtClean="0">
                <a:latin typeface="Times New Roman"/>
                <a:cs typeface="Times New Roman"/>
              </a:rPr>
              <a:t>Genetics</a:t>
            </a:r>
          </a:p>
          <a:p>
            <a:pPr algn="l" rtl="0">
              <a:buNone/>
            </a:pPr>
            <a:r>
              <a:rPr lang="en-US" sz="3000" dirty="0" smtClean="0">
                <a:latin typeface="Times New Roman"/>
                <a:cs typeface="Times New Roman"/>
              </a:rPr>
              <a:t>Aging</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Classification</a:t>
            </a:r>
            <a:endParaRPr lang="ar-SA"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a:bodyPr>
          <a:lstStyle/>
          <a:p>
            <a:pPr algn="l" rtl="0">
              <a:buFont typeface="Courier New" pitchFamily="49" charset="0"/>
              <a:buChar char="o"/>
            </a:pPr>
            <a:r>
              <a:rPr lang="en-US" sz="2700" dirty="0" smtClean="0"/>
              <a:t>Back pain is classified as Acute and Chronic:</a:t>
            </a:r>
          </a:p>
          <a:p>
            <a:pPr algn="l" rtl="0"/>
            <a:r>
              <a:rPr lang="en-US" sz="2700" dirty="0" smtClean="0"/>
              <a:t>Acute back pain is usually the result of an injury or a sudden jolt and can last from a few days to a few weeks; it is generally resolved within 6 to 12 weeks.</a:t>
            </a:r>
          </a:p>
          <a:p>
            <a:pPr algn="l" rtl="0"/>
            <a:r>
              <a:rPr lang="en-US" sz="2700" dirty="0" smtClean="0"/>
              <a:t>Back pain becomes chronic when it persist for 3 to 6 months beyond the expected healing time.</a:t>
            </a:r>
          </a:p>
          <a:p>
            <a:pPr algn="l" rtl="0"/>
            <a:r>
              <a:rPr lang="en-US" sz="2700" dirty="0" smtClean="0"/>
              <a:t>About 15% of low back pain cases progress from acute to chronic.</a:t>
            </a:r>
          </a:p>
          <a:p>
            <a:pPr algn="l" rtl="0"/>
            <a:endParaRPr lang="en-US" sz="2200" dirty="0" smtClean="0"/>
          </a:p>
          <a:p>
            <a:pPr algn="l" rtl="0"/>
            <a:endParaRPr lang="en-US" dirty="0" smtClean="0"/>
          </a:p>
          <a:p>
            <a:pPr algn="l" rtl="0"/>
            <a:endParaRPr lang="en-US" dirty="0" smtClean="0"/>
          </a:p>
          <a:p>
            <a:pPr algn="l" rtl="0"/>
            <a:endParaRPr lang="en-US" dirty="0" smtClean="0"/>
          </a:p>
          <a:p>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graphicFrame>
        <p:nvGraphicFramePr>
          <p:cNvPr id="4" name="Table 9"/>
          <p:cNvGraphicFramePr>
            <a:graphicFrameLocks noGrp="1"/>
          </p:cNvGraphicFramePr>
          <p:nvPr/>
        </p:nvGraphicFramePr>
        <p:xfrm>
          <a:off x="1258888" y="2349500"/>
          <a:ext cx="6842124" cy="2087563"/>
        </p:xfrm>
        <a:graphic>
          <a:graphicData uri="http://schemas.openxmlformats.org/drawingml/2006/table">
            <a:tbl>
              <a:tblPr firstRow="1" bandRow="1">
                <a:tableStyleId>{93296810-A885-4BE3-A3E7-6D5BEEA58F35}</a:tableStyleId>
              </a:tblPr>
              <a:tblGrid>
                <a:gridCol w="2280708"/>
                <a:gridCol w="2280708"/>
                <a:gridCol w="2280708"/>
              </a:tblGrid>
              <a:tr h="759114">
                <a:tc>
                  <a:txBody>
                    <a:bodyPr/>
                    <a:lstStyle/>
                    <a:p>
                      <a:pPr algn="ctr"/>
                      <a:r>
                        <a:rPr lang="en-US" sz="1800" dirty="0" smtClean="0">
                          <a:solidFill>
                            <a:srgbClr val="990000"/>
                          </a:solidFill>
                          <a:latin typeface="Cambria" pitchFamily="18" charset="0"/>
                        </a:rPr>
                        <a:t>Acute </a:t>
                      </a:r>
                      <a:endParaRPr lang="en-US" sz="1800" dirty="0">
                        <a:solidFill>
                          <a:srgbClr val="990000"/>
                        </a:solidFill>
                        <a:latin typeface="Cambria" pitchFamily="18" charset="0"/>
                      </a:endParaRPr>
                    </a:p>
                  </a:txBody>
                  <a:tcPr marL="91458" marR="91458"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smtClean="0">
                          <a:solidFill>
                            <a:srgbClr val="990000"/>
                          </a:solidFill>
                          <a:latin typeface="Cambria" pitchFamily="18" charset="0"/>
                        </a:rPr>
                        <a:t>Subacute</a:t>
                      </a:r>
                      <a:endParaRPr lang="en-US" sz="1800" dirty="0">
                        <a:solidFill>
                          <a:srgbClr val="990000"/>
                        </a:solidFill>
                        <a:latin typeface="Cambria" pitchFamily="18" charset="0"/>
                      </a:endParaRPr>
                    </a:p>
                  </a:txBody>
                  <a:tcPr marL="91458" marR="91458"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990000"/>
                          </a:solidFill>
                          <a:latin typeface="Cambria" pitchFamily="18" charset="0"/>
                        </a:rPr>
                        <a:t>Chronic</a:t>
                      </a:r>
                      <a:endParaRPr lang="en-US" sz="1800" dirty="0">
                        <a:solidFill>
                          <a:srgbClr val="990000"/>
                        </a:solidFill>
                        <a:latin typeface="Cambria" pitchFamily="18" charset="0"/>
                      </a:endParaRPr>
                    </a:p>
                  </a:txBody>
                  <a:tcPr marL="91458" marR="91458"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28449">
                <a:tc>
                  <a:txBody>
                    <a:bodyPr/>
                    <a:lstStyle/>
                    <a:p>
                      <a:pPr algn="ctr"/>
                      <a:r>
                        <a:rPr lang="en-US" sz="1800" dirty="0" smtClean="0">
                          <a:latin typeface="Cambria" pitchFamily="18" charset="0"/>
                        </a:rPr>
                        <a:t>&lt; 6 weeks</a:t>
                      </a:r>
                      <a:endParaRPr lang="en-US" sz="1800" dirty="0">
                        <a:latin typeface="Cambria" pitchFamily="18" charset="0"/>
                      </a:endParaRPr>
                    </a:p>
                  </a:txBody>
                  <a:tcPr marL="91458" marR="91458"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Cambria" pitchFamily="18" charset="0"/>
                        </a:rPr>
                        <a:t>6 weeks - 3 months</a:t>
                      </a:r>
                      <a:endParaRPr lang="en-US" sz="1800" dirty="0">
                        <a:latin typeface="Cambria" pitchFamily="18" charset="0"/>
                      </a:endParaRPr>
                    </a:p>
                  </a:txBody>
                  <a:tcPr marL="91458" marR="91458"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Cambria" pitchFamily="18" charset="0"/>
                        </a:rPr>
                        <a:t>&gt; 3 months</a:t>
                      </a:r>
                      <a:endParaRPr lang="en-US" sz="1800" dirty="0">
                        <a:latin typeface="Cambria" pitchFamily="18" charset="0"/>
                      </a:endParaRPr>
                    </a:p>
                  </a:txBody>
                  <a:tcPr marL="91458" marR="91458"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pPr eaLnBrk="1" hangingPunct="1"/>
            <a:r>
              <a:rPr lang="en-US" dirty="0" smtClean="0">
                <a:solidFill>
                  <a:srgbClr val="FF0000"/>
                </a:solidFill>
                <a:latin typeface="Times New Roman"/>
                <a:cs typeface="Times New Roman"/>
              </a:rPr>
              <a:t>Causes of Back Pain</a:t>
            </a:r>
          </a:p>
        </p:txBody>
      </p:sp>
      <p:sp>
        <p:nvSpPr>
          <p:cNvPr id="4" name="AutoShape 3"/>
          <p:cNvSpPr>
            <a:spLocks/>
          </p:cNvSpPr>
          <p:nvPr/>
        </p:nvSpPr>
        <p:spPr bwMode="auto">
          <a:xfrm>
            <a:off x="1157288" y="2276475"/>
            <a:ext cx="2068512" cy="1054100"/>
          </a:xfrm>
          <a:prstGeom prst="roundRect">
            <a:avLst>
              <a:gd name="adj" fmla="val 15000"/>
            </a:avLst>
          </a:prstGeom>
          <a:noFill/>
          <a:ln w="9525">
            <a:solidFill>
              <a:srgbClr val="FFE4C9"/>
            </a:solidFill>
            <a:round/>
            <a:headEnd/>
            <a:tailEnd/>
          </a:ln>
          <a:effectLst>
            <a:outerShdw dist="20000" dir="5400000" rotWithShape="0">
              <a:srgbClr val="808080">
                <a:alpha val="37999"/>
              </a:srgbClr>
            </a:outerShdw>
          </a:effectLst>
        </p:spPr>
        <p:txBody>
          <a:bodyPr lIns="0" tIns="0" rIns="0" bIns="0" anchor="ctr"/>
          <a:lstStyle/>
          <a:p>
            <a:pPr algn="ctr" eaLnBrk="1" fontAlgn="auto" hangingPunct="1">
              <a:spcAft>
                <a:spcPts val="0"/>
              </a:spcAft>
              <a:defRPr/>
            </a:pPr>
            <a:r>
              <a:rPr lang="en-US" sz="2400" dirty="0">
                <a:solidFill>
                  <a:srgbClr val="990000"/>
                </a:solidFill>
                <a:latin typeface="Cambria" pitchFamily="18" charset="0"/>
                <a:ea typeface="+mj-ea"/>
                <a:cs typeface="+mj-cs"/>
              </a:rPr>
              <a:t>MECHANICAL</a:t>
            </a:r>
          </a:p>
        </p:txBody>
      </p:sp>
      <p:sp>
        <p:nvSpPr>
          <p:cNvPr id="6" name="AutoShape 7"/>
          <p:cNvSpPr>
            <a:spLocks/>
          </p:cNvSpPr>
          <p:nvPr/>
        </p:nvSpPr>
        <p:spPr bwMode="auto">
          <a:xfrm>
            <a:off x="7473950" y="3562350"/>
            <a:ext cx="1544638"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a:solidFill>
                  <a:srgbClr val="595959"/>
                </a:solidFill>
                <a:latin typeface="Georgia"/>
                <a:ea typeface="+mn-ea"/>
                <a:cs typeface="Georgia"/>
                <a:sym typeface="Arial" charset="0"/>
              </a:rPr>
              <a:t>Tumors</a:t>
            </a:r>
          </a:p>
        </p:txBody>
      </p:sp>
      <p:sp>
        <p:nvSpPr>
          <p:cNvPr id="8" name="AutoShape 7"/>
          <p:cNvSpPr>
            <a:spLocks/>
          </p:cNvSpPr>
          <p:nvPr/>
        </p:nvSpPr>
        <p:spPr bwMode="auto">
          <a:xfrm>
            <a:off x="5795963" y="4797425"/>
            <a:ext cx="2089150" cy="1063625"/>
          </a:xfrm>
          <a:prstGeom prst="roundRect">
            <a:avLst>
              <a:gd name="adj" fmla="val 15000"/>
            </a:avLst>
          </a:prstGeom>
          <a:solidFill>
            <a:srgbClr val="CCC1DA">
              <a:alpha val="56862"/>
            </a:srgbClr>
          </a:solidFill>
          <a:ln w="9525">
            <a:solidFill>
              <a:srgbClr val="7D60A0"/>
            </a:solidFill>
            <a:round/>
            <a:headEnd/>
            <a:tailEnd/>
          </a:ln>
          <a:effectLst>
            <a:outerShdw dist="20000" dir="5400000" rotWithShape="0">
              <a:srgbClr val="808080">
                <a:alpha val="37999"/>
              </a:srgbClr>
            </a:outerShdw>
          </a:effectLst>
        </p:spPr>
        <p:txBody>
          <a:bodyPr lIns="0" tIns="0" rIns="0" bIns="0" anchor="ctr"/>
          <a:lstStyle/>
          <a:p>
            <a:pPr algn="ctr" eaLnBrk="1" hangingPunct="1">
              <a:spcBef>
                <a:spcPts val="850"/>
              </a:spcBef>
            </a:pPr>
            <a:r>
              <a:rPr lang="en-US" b="1">
                <a:solidFill>
                  <a:srgbClr val="595959"/>
                </a:solidFill>
                <a:latin typeface="Georgia" pitchFamily="18" charset="0"/>
                <a:sym typeface="Arial" pitchFamily="34" charset="0"/>
              </a:rPr>
              <a:t>Psychological </a:t>
            </a:r>
          </a:p>
          <a:p>
            <a:pPr algn="ctr" eaLnBrk="1" hangingPunct="1">
              <a:spcBef>
                <a:spcPts val="850"/>
              </a:spcBef>
            </a:pPr>
            <a:r>
              <a:rPr lang="en-US" altLang="en-US" b="1">
                <a:solidFill>
                  <a:srgbClr val="595959"/>
                </a:solidFill>
                <a:latin typeface="Georgia" pitchFamily="18" charset="0"/>
                <a:sym typeface="Arial" pitchFamily="34" charset="0"/>
              </a:rPr>
              <a:t>“</a:t>
            </a:r>
            <a:r>
              <a:rPr lang="en-US" b="1">
                <a:solidFill>
                  <a:srgbClr val="595959"/>
                </a:solidFill>
                <a:latin typeface="Georgia" pitchFamily="18" charset="0"/>
                <a:sym typeface="Arial" pitchFamily="34" charset="0"/>
              </a:rPr>
              <a:t>Malingering</a:t>
            </a:r>
            <a:r>
              <a:rPr lang="en-US" altLang="en-US" b="1">
                <a:solidFill>
                  <a:srgbClr val="595959"/>
                </a:solidFill>
                <a:latin typeface="Georgia" pitchFamily="18" charset="0"/>
                <a:sym typeface="Arial" pitchFamily="34" charset="0"/>
              </a:rPr>
              <a:t>”</a:t>
            </a:r>
            <a:endParaRPr lang="en-US" b="1">
              <a:solidFill>
                <a:srgbClr val="595959"/>
              </a:solidFill>
              <a:latin typeface="Georgia" pitchFamily="18" charset="0"/>
              <a:sym typeface="Arial" pitchFamily="34" charset="0"/>
            </a:endParaRPr>
          </a:p>
        </p:txBody>
      </p:sp>
      <p:sp>
        <p:nvSpPr>
          <p:cNvPr id="10" name="AutoShape 3"/>
          <p:cNvSpPr>
            <a:spLocks/>
          </p:cNvSpPr>
          <p:nvPr/>
        </p:nvSpPr>
        <p:spPr bwMode="auto">
          <a:xfrm>
            <a:off x="5724525" y="2276475"/>
            <a:ext cx="2160588" cy="1054100"/>
          </a:xfrm>
          <a:prstGeom prst="roundRect">
            <a:avLst>
              <a:gd name="adj" fmla="val 15000"/>
            </a:avLst>
          </a:prstGeom>
          <a:noFill/>
          <a:ln w="9525">
            <a:solidFill>
              <a:srgbClr val="FFE4C9"/>
            </a:solidFill>
            <a:round/>
            <a:headEnd/>
            <a:tailEnd/>
          </a:ln>
          <a:effectLst>
            <a:outerShdw dist="20000" dir="5400000" rotWithShape="0">
              <a:srgbClr val="808080">
                <a:alpha val="37999"/>
              </a:srgbClr>
            </a:outerShdw>
          </a:effectLst>
        </p:spPr>
        <p:txBody>
          <a:bodyPr lIns="0" tIns="0" rIns="0" bIns="0" anchor="ctr"/>
          <a:lstStyle/>
          <a:p>
            <a:pPr algn="ctr" eaLnBrk="1" hangingPunct="1">
              <a:defRPr/>
            </a:pPr>
            <a:r>
              <a:rPr lang="en-US" sz="2400" dirty="0">
                <a:solidFill>
                  <a:srgbClr val="990000"/>
                </a:solidFill>
                <a:latin typeface="Cambria" pitchFamily="18" charset="0"/>
                <a:ea typeface="+mj-ea"/>
                <a:cs typeface="+mj-cs"/>
              </a:rPr>
              <a:t>NON-MECHANICAL</a:t>
            </a:r>
          </a:p>
        </p:txBody>
      </p:sp>
      <p:sp>
        <p:nvSpPr>
          <p:cNvPr id="11" name="AutoShape 7"/>
          <p:cNvSpPr>
            <a:spLocks/>
          </p:cNvSpPr>
          <p:nvPr/>
        </p:nvSpPr>
        <p:spPr bwMode="auto">
          <a:xfrm>
            <a:off x="5818188" y="3562350"/>
            <a:ext cx="1544637"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a:solidFill>
                  <a:srgbClr val="595959"/>
                </a:solidFill>
                <a:latin typeface="Georgia"/>
                <a:ea typeface="+mn-ea"/>
                <a:cs typeface="Georgia"/>
                <a:sym typeface="Arial" charset="0"/>
              </a:rPr>
              <a:t>Infections </a:t>
            </a:r>
          </a:p>
        </p:txBody>
      </p:sp>
      <p:sp>
        <p:nvSpPr>
          <p:cNvPr id="12" name="AutoShape 7"/>
          <p:cNvSpPr>
            <a:spLocks/>
          </p:cNvSpPr>
          <p:nvPr/>
        </p:nvSpPr>
        <p:spPr bwMode="auto">
          <a:xfrm>
            <a:off x="3924300" y="3562350"/>
            <a:ext cx="1782763" cy="892175"/>
          </a:xfrm>
          <a:prstGeom prst="roundRect">
            <a:avLst>
              <a:gd name="adj" fmla="val 4361"/>
            </a:avLst>
          </a:prstGeom>
          <a:solidFill>
            <a:srgbClr val="CCC1DA">
              <a:alpha val="56862"/>
            </a:srgbClr>
          </a:solidFill>
          <a:ln w="9525">
            <a:solidFill>
              <a:srgbClr val="7D60A0"/>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a:solidFill>
                  <a:srgbClr val="595959"/>
                </a:solidFill>
                <a:latin typeface="Georgia"/>
                <a:ea typeface="+mn-ea"/>
                <a:cs typeface="Georgia"/>
                <a:sym typeface="Arial" charset="0"/>
              </a:rPr>
              <a:t>Inflammatory</a:t>
            </a:r>
          </a:p>
        </p:txBody>
      </p:sp>
      <p:sp>
        <p:nvSpPr>
          <p:cNvPr id="13" name="AutoShape 7"/>
          <p:cNvSpPr>
            <a:spLocks/>
          </p:cNvSpPr>
          <p:nvPr/>
        </p:nvSpPr>
        <p:spPr bwMode="auto">
          <a:xfrm>
            <a:off x="250825" y="3475038"/>
            <a:ext cx="1546225"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a:solidFill>
                  <a:srgbClr val="595959"/>
                </a:solidFill>
                <a:latin typeface="Georgia"/>
                <a:ea typeface="+mn-ea"/>
                <a:cs typeface="Georgia"/>
                <a:sym typeface="Arial" charset="0"/>
              </a:rPr>
              <a:t>Herniated Disc</a:t>
            </a:r>
          </a:p>
        </p:txBody>
      </p:sp>
      <p:cxnSp>
        <p:nvCxnSpPr>
          <p:cNvPr id="15" name="Straight Arrow Connector 14"/>
          <p:cNvCxnSpPr/>
          <p:nvPr/>
        </p:nvCxnSpPr>
        <p:spPr>
          <a:xfrm>
            <a:off x="2087563" y="1628775"/>
            <a:ext cx="0" cy="561975"/>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04025" y="1628775"/>
            <a:ext cx="0" cy="561975"/>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sp>
        <p:nvSpPr>
          <p:cNvPr id="14" name="AutoShape 7"/>
          <p:cNvSpPr>
            <a:spLocks/>
          </p:cNvSpPr>
          <p:nvPr/>
        </p:nvSpPr>
        <p:spPr bwMode="auto">
          <a:xfrm>
            <a:off x="1157288" y="4832350"/>
            <a:ext cx="1546225"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err="1">
                <a:solidFill>
                  <a:srgbClr val="595959"/>
                </a:solidFill>
                <a:latin typeface="Georgia"/>
                <a:ea typeface="+mn-ea"/>
                <a:cs typeface="Georgia"/>
                <a:sym typeface="Arial" charset="0"/>
              </a:rPr>
              <a:t>Spondylolisthesis</a:t>
            </a:r>
            <a:endParaRPr lang="en-US" b="1" dirty="0">
              <a:solidFill>
                <a:srgbClr val="595959"/>
              </a:solidFill>
              <a:latin typeface="Georgia"/>
              <a:ea typeface="+mn-ea"/>
              <a:cs typeface="Georgia"/>
              <a:sym typeface="Arial" charset="0"/>
            </a:endParaRPr>
          </a:p>
        </p:txBody>
      </p:sp>
      <p:sp>
        <p:nvSpPr>
          <p:cNvPr id="17" name="AutoShape 7"/>
          <p:cNvSpPr>
            <a:spLocks/>
          </p:cNvSpPr>
          <p:nvPr/>
        </p:nvSpPr>
        <p:spPr bwMode="auto">
          <a:xfrm>
            <a:off x="2087563" y="3471863"/>
            <a:ext cx="1546225" cy="892175"/>
          </a:xfrm>
          <a:prstGeom prst="roundRect">
            <a:avLst>
              <a:gd name="adj" fmla="val 4361"/>
            </a:avLst>
          </a:prstGeom>
          <a:solidFill>
            <a:srgbClr val="E6B9B8">
              <a:alpha val="25882"/>
            </a:srgbClr>
          </a:solidFill>
          <a:ln w="9525">
            <a:solidFill>
              <a:srgbClr val="D99694"/>
            </a:solidFill>
            <a:round/>
            <a:headEnd/>
            <a:tailEnd/>
          </a:ln>
          <a:effectLst>
            <a:outerShdw dist="23000" dir="5400000" rotWithShape="0">
              <a:srgbClr val="808080">
                <a:alpha val="34998"/>
              </a:srgbClr>
            </a:outerShdw>
          </a:effectLst>
        </p:spPr>
        <p:txBody>
          <a:bodyPr lIns="0" tIns="0" rIns="0" bIns="0" anchor="ctr"/>
          <a:lstStyle/>
          <a:p>
            <a:pPr algn="ctr" eaLnBrk="1" hangingPunct="1">
              <a:spcBef>
                <a:spcPts val="844"/>
              </a:spcBef>
              <a:defRPr/>
            </a:pPr>
            <a:r>
              <a:rPr lang="en-US" b="1" dirty="0">
                <a:solidFill>
                  <a:srgbClr val="595959"/>
                </a:solidFill>
                <a:latin typeface="Georgia"/>
                <a:ea typeface="+mn-ea"/>
                <a:cs typeface="Georgia"/>
                <a:sym typeface="Arial" charset="0"/>
              </a:rPr>
              <a:t>Spinal Stenosis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Horizont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noChangeArrowheads="1"/>
          </p:cNvPicPr>
          <p:nvPr/>
        </p:nvPicPr>
        <p:blipFill>
          <a:blip r:embed="rId2"/>
          <a:srcRect l="-91887" b="27104"/>
          <a:stretch>
            <a:fillRect/>
          </a:stretch>
        </p:blipFill>
        <p:spPr bwMode="auto">
          <a:xfrm>
            <a:off x="-5797550" y="0"/>
            <a:ext cx="13933488" cy="6669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History</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a:bodyPr>
          <a:lstStyle/>
          <a:p>
            <a:pPr marL="0" indent="0" algn="l" rtl="0">
              <a:buNone/>
              <a:defRPr/>
            </a:pPr>
            <a:r>
              <a:rPr lang="en-US" sz="2800" dirty="0" smtClean="0">
                <a:latin typeface="Cambria" panose="02040503050406030204" pitchFamily="18" charset="0"/>
                <a:ea typeface="MS PGothic" charset="0"/>
              </a:rPr>
              <a:t>During taking history, you must cover the following:</a:t>
            </a:r>
          </a:p>
          <a:p>
            <a:pPr lvl="1" algn="l" rtl="0">
              <a:buFont typeface="Arial" pitchFamily="34" charset="0"/>
              <a:buChar char="•"/>
              <a:defRPr/>
            </a:pPr>
            <a:r>
              <a:rPr lang="en-US" sz="3200" dirty="0" smtClean="0">
                <a:latin typeface="Cambria" panose="02040503050406030204" pitchFamily="18" charset="0"/>
                <a:ea typeface="MS PGothic" charset="0"/>
              </a:rPr>
              <a:t> The course of pain.</a:t>
            </a:r>
          </a:p>
          <a:p>
            <a:pPr lvl="1" algn="l" rtl="0">
              <a:buFont typeface="Arial" pitchFamily="34" charset="0"/>
              <a:buChar char="•"/>
              <a:defRPr/>
            </a:pPr>
            <a:r>
              <a:rPr lang="en-US" sz="3200" dirty="0" smtClean="0">
                <a:latin typeface="Cambria" panose="02040503050406030204" pitchFamily="18" charset="0"/>
                <a:ea typeface="MS PGothic" charset="0"/>
              </a:rPr>
              <a:t> Is there evidence of a systemic disease?</a:t>
            </a:r>
          </a:p>
          <a:p>
            <a:pPr lvl="1" algn="l" rtl="0">
              <a:buFont typeface="Arial" pitchFamily="34" charset="0"/>
              <a:buChar char="•"/>
              <a:defRPr/>
            </a:pPr>
            <a:r>
              <a:rPr lang="en-US" sz="3200" dirty="0" smtClean="0">
                <a:latin typeface="Cambria" panose="02040503050406030204" pitchFamily="18" charset="0"/>
                <a:ea typeface="MS PGothic" charset="0"/>
              </a:rPr>
              <a:t> Is there evidence of neurologic problems?</a:t>
            </a:r>
          </a:p>
          <a:p>
            <a:pPr lvl="1" algn="l" rtl="0">
              <a:buFont typeface="Arial" pitchFamily="34" charset="0"/>
              <a:buChar char="•"/>
              <a:defRPr/>
            </a:pPr>
            <a:r>
              <a:rPr lang="en-US" sz="3200" dirty="0" smtClean="0">
                <a:latin typeface="Cambria" panose="02040503050406030204" pitchFamily="18" charset="0"/>
                <a:ea typeface="MS PGothic" charset="0"/>
              </a:rPr>
              <a:t> Occupational history.</a:t>
            </a:r>
          </a:p>
          <a:p>
            <a:pPr lvl="1" algn="l" rtl="0">
              <a:buFont typeface="Arial" pitchFamily="34" charset="0"/>
              <a:buChar char="•"/>
              <a:defRPr/>
            </a:pPr>
            <a:r>
              <a:rPr lang="en-US" sz="3200" dirty="0" smtClean="0">
                <a:latin typeface="Cambria" panose="02040503050406030204" pitchFamily="18" charset="0"/>
                <a:ea typeface="MS PGothic" charset="0"/>
              </a:rPr>
              <a:t> Red flags.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Personal History</a:t>
            </a:r>
            <a:endParaRPr lang="ar-SA" dirty="0">
              <a:solidFill>
                <a:srgbClr val="FF0000"/>
              </a:solidFill>
            </a:endParaRPr>
          </a:p>
        </p:txBody>
      </p:sp>
      <p:sp>
        <p:nvSpPr>
          <p:cNvPr id="3" name="عنصر نائب للمحتوى 2"/>
          <p:cNvSpPr>
            <a:spLocks noGrp="1"/>
          </p:cNvSpPr>
          <p:nvPr>
            <p:ph idx="1"/>
          </p:nvPr>
        </p:nvSpPr>
        <p:spPr/>
        <p:txBody>
          <a:bodyPr>
            <a:normAutofit fontScale="62500" lnSpcReduction="20000"/>
          </a:bodyPr>
          <a:lstStyle/>
          <a:p>
            <a:pPr algn="l" rtl="0">
              <a:buNone/>
            </a:pPr>
            <a:r>
              <a:rPr lang="en-US" dirty="0" smtClean="0">
                <a:solidFill>
                  <a:srgbClr val="990000"/>
                </a:solidFill>
                <a:latin typeface="Cambria" pitchFamily="18" charset="0"/>
              </a:rPr>
              <a:t> </a:t>
            </a:r>
          </a:p>
          <a:p>
            <a:pPr algn="l" rtl="0"/>
            <a:r>
              <a:rPr lang="en-US" dirty="0" smtClean="0">
                <a:solidFill>
                  <a:srgbClr val="222222"/>
                </a:solidFill>
                <a:latin typeface="Cambria" pitchFamily="18" charset="0"/>
              </a:rPr>
              <a:t>Age</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Gender</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Occupation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Chief Complaint</a:t>
            </a:r>
          </a:p>
          <a:p>
            <a:pPr algn="l" rtl="0"/>
            <a:r>
              <a:rPr lang="en-US" dirty="0" smtClean="0">
                <a:solidFill>
                  <a:srgbClr val="222222"/>
                </a:solidFill>
                <a:latin typeface="Cambria" pitchFamily="18" charset="0"/>
              </a:rPr>
              <a:t>Onset </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Duration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Route of Admission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Time of Admission</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History Of Presenting Illness</a:t>
            </a:r>
            <a:endParaRPr lang="ar-SA"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rtl="0"/>
            <a:r>
              <a:rPr lang="en-US" dirty="0" smtClean="0">
                <a:solidFill>
                  <a:srgbClr val="222222"/>
                </a:solidFill>
                <a:latin typeface="Cambria" pitchFamily="18" charset="0"/>
              </a:rPr>
              <a:t>Site. </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Onset. </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Character </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Radiation.</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Associated symptoms Constitutional Symptoms and red flags </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Time</a:t>
            </a:r>
            <a:br>
              <a:rPr lang="en-US" dirty="0" smtClean="0">
                <a:solidFill>
                  <a:srgbClr val="222222"/>
                </a:solidFill>
                <a:latin typeface="Cambria" pitchFamily="18" charset="0"/>
              </a:rPr>
            </a:br>
            <a:endParaRPr lang="en-US" dirty="0" smtClean="0">
              <a:solidFill>
                <a:srgbClr val="222222"/>
              </a:solidFill>
              <a:latin typeface="Cambria" pitchFamily="18" charset="0"/>
            </a:endParaRPr>
          </a:p>
          <a:p>
            <a:pPr algn="l" rtl="0"/>
            <a:r>
              <a:rPr lang="en-US" dirty="0" smtClean="0">
                <a:solidFill>
                  <a:srgbClr val="222222"/>
                </a:solidFill>
                <a:latin typeface="Cambria" pitchFamily="18" charset="0"/>
              </a:rPr>
              <a:t>Exacerbation &amp; Relieving factors.</a:t>
            </a:r>
          </a:p>
          <a:p>
            <a:pPr algn="l" rtl="0"/>
            <a:r>
              <a:rPr lang="en-US" dirty="0" smtClean="0">
                <a:solidFill>
                  <a:srgbClr val="222222"/>
                </a:solidFill>
                <a:latin typeface="Cambria" pitchFamily="18" charset="0"/>
              </a:rPr>
              <a:t>Severity</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Cambria" pitchFamily="18" charset="0"/>
              </a:rPr>
              <a:t>Past History</a:t>
            </a:r>
            <a:endParaRPr lang="ar-SA" dirty="0">
              <a:solidFill>
                <a:srgbClr val="FF0000"/>
              </a:solidFill>
            </a:endParaRPr>
          </a:p>
        </p:txBody>
      </p:sp>
      <p:sp>
        <p:nvSpPr>
          <p:cNvPr id="3" name="عنصر نائب للمحتوى 2"/>
          <p:cNvSpPr>
            <a:spLocks noGrp="1"/>
          </p:cNvSpPr>
          <p:nvPr>
            <p:ph idx="1"/>
          </p:nvPr>
        </p:nvSpPr>
        <p:spPr/>
        <p:txBody>
          <a:bodyPr/>
          <a:lstStyle/>
          <a:p>
            <a:pPr marL="285750" indent="-285750" algn="l" rtl="0"/>
            <a:r>
              <a:rPr lang="en-US" dirty="0" smtClean="0">
                <a:solidFill>
                  <a:srgbClr val="222222"/>
                </a:solidFill>
                <a:latin typeface="Cambria" pitchFamily="18" charset="0"/>
              </a:rPr>
              <a:t>Medical </a:t>
            </a:r>
          </a:p>
          <a:p>
            <a:pPr marL="285750" indent="-285750" algn="l" rtl="0"/>
            <a:r>
              <a:rPr lang="en-US" dirty="0" smtClean="0">
                <a:solidFill>
                  <a:srgbClr val="222222"/>
                </a:solidFill>
                <a:latin typeface="Cambria" pitchFamily="18" charset="0"/>
              </a:rPr>
              <a:t>Surgical </a:t>
            </a:r>
          </a:p>
          <a:p>
            <a:pPr marL="285750" indent="-285750" algn="l" rtl="0"/>
            <a:r>
              <a:rPr lang="en-US" dirty="0" smtClean="0">
                <a:solidFill>
                  <a:srgbClr val="222222"/>
                </a:solidFill>
                <a:latin typeface="Cambria" pitchFamily="18" charset="0"/>
              </a:rPr>
              <a:t>Drugs and Allergies</a:t>
            </a:r>
          </a:p>
          <a:p>
            <a:pPr marL="285750" indent="-285750" algn="l" rtl="0"/>
            <a:r>
              <a:rPr lang="en-US" dirty="0" smtClean="0">
                <a:solidFill>
                  <a:srgbClr val="222222"/>
                </a:solidFill>
                <a:latin typeface="Cambria" pitchFamily="18" charset="0"/>
              </a:rPr>
              <a:t>Family</a:t>
            </a:r>
          </a:p>
          <a:p>
            <a:pPr marL="285750" indent="-285750" algn="l" rtl="0"/>
            <a:r>
              <a:rPr lang="en-US" dirty="0" smtClean="0">
                <a:solidFill>
                  <a:srgbClr val="222222"/>
                </a:solidFill>
                <a:latin typeface="Cambria" pitchFamily="18" charset="0"/>
              </a:rPr>
              <a:t>Social</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Objectives</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62500" lnSpcReduction="20000"/>
          </a:bodyPr>
          <a:lstStyle/>
          <a:p>
            <a:pPr algn="l" rtl="0">
              <a:lnSpc>
                <a:spcPct val="150000"/>
              </a:lnSpc>
            </a:pPr>
            <a:r>
              <a:rPr lang="en-US" dirty="0" smtClean="0">
                <a:latin typeface="Times New Roman"/>
                <a:cs typeface="Times New Roman"/>
              </a:rPr>
              <a:t>Brief introduction.</a:t>
            </a:r>
          </a:p>
          <a:p>
            <a:pPr algn="l" rtl="0">
              <a:lnSpc>
                <a:spcPct val="150000"/>
              </a:lnSpc>
            </a:pPr>
            <a:r>
              <a:rPr lang="en-US" dirty="0" smtClean="0">
                <a:latin typeface="Times New Roman"/>
                <a:cs typeface="Times New Roman"/>
              </a:rPr>
              <a:t>Common causes and risk factors. </a:t>
            </a:r>
          </a:p>
          <a:p>
            <a:pPr algn="l" rtl="0">
              <a:lnSpc>
                <a:spcPct val="150000"/>
              </a:lnSpc>
            </a:pPr>
            <a:r>
              <a:rPr lang="en-US" dirty="0" smtClean="0">
                <a:latin typeface="Times New Roman"/>
                <a:cs typeface="Times New Roman"/>
              </a:rPr>
              <a:t>Diagnosis  including history, Red Flags, </a:t>
            </a:r>
            <a:r>
              <a:rPr lang="en-US" dirty="0" smtClean="0">
                <a:latin typeface="Times New Roman"/>
                <a:cs typeface="Times New Roman"/>
              </a:rPr>
              <a:t>Examination</a:t>
            </a:r>
          </a:p>
          <a:p>
            <a:pPr algn="l" rtl="0">
              <a:lnSpc>
                <a:spcPct val="150000"/>
              </a:lnSpc>
            </a:pPr>
            <a:r>
              <a:rPr lang="en-US" b="1" dirty="0">
                <a:latin typeface="Times New Roman"/>
                <a:cs typeface="Times New Roman"/>
              </a:rPr>
              <a:t>Practical: How to do examination of Back including lower limbs?</a:t>
            </a:r>
            <a:endParaRPr lang="en-US" dirty="0">
              <a:latin typeface="Times New Roman"/>
              <a:cs typeface="Times New Roman"/>
            </a:endParaRPr>
          </a:p>
          <a:p>
            <a:pPr algn="l" rtl="0">
              <a:lnSpc>
                <a:spcPct val="150000"/>
              </a:lnSpc>
            </a:pPr>
            <a:r>
              <a:rPr lang="en-US" dirty="0" smtClean="0">
                <a:latin typeface="Times New Roman"/>
                <a:cs typeface="Times New Roman"/>
              </a:rPr>
              <a:t>Brief </a:t>
            </a:r>
            <a:r>
              <a:rPr lang="en-US" dirty="0" smtClean="0">
                <a:latin typeface="Times New Roman"/>
                <a:cs typeface="Times New Roman"/>
              </a:rPr>
              <a:t>comment on Mechanical, Inflammatory, Root nerve compression, </a:t>
            </a:r>
            <a:r>
              <a:rPr lang="en-US" dirty="0" smtClean="0">
                <a:latin typeface="Times New Roman"/>
                <a:cs typeface="Times New Roman"/>
              </a:rPr>
              <a:t>Malignancy</a:t>
            </a:r>
            <a:endParaRPr lang="en-US" dirty="0" smtClean="0">
              <a:latin typeface="Times New Roman"/>
              <a:cs typeface="Times New Roman"/>
            </a:endParaRPr>
          </a:p>
          <a:p>
            <a:pPr algn="l" rtl="0">
              <a:lnSpc>
                <a:spcPct val="150000"/>
              </a:lnSpc>
            </a:pPr>
            <a:r>
              <a:rPr lang="en-US" dirty="0" smtClean="0">
                <a:latin typeface="Times New Roman"/>
                <a:cs typeface="Times New Roman"/>
              </a:rPr>
              <a:t>Role of primary health care in management</a:t>
            </a:r>
          </a:p>
          <a:p>
            <a:pPr algn="l" rtl="0">
              <a:lnSpc>
                <a:spcPct val="150000"/>
              </a:lnSpc>
            </a:pPr>
            <a:r>
              <a:rPr lang="en-US" dirty="0" smtClean="0">
                <a:latin typeface="Times New Roman"/>
                <a:cs typeface="Times New Roman"/>
              </a:rPr>
              <a:t>When to refer to specialist</a:t>
            </a:r>
          </a:p>
          <a:p>
            <a:pPr algn="l" rtl="0">
              <a:lnSpc>
                <a:spcPct val="150000"/>
              </a:lnSpc>
            </a:pPr>
            <a:r>
              <a:rPr lang="en-US" dirty="0" smtClean="0">
                <a:latin typeface="Times New Roman"/>
                <a:cs typeface="Times New Roman"/>
              </a:rPr>
              <a:t>Prevention</a:t>
            </a:r>
            <a:r>
              <a:rPr lang="en-US" b="1" dirty="0" smtClean="0">
                <a:latin typeface="Times New Roman"/>
                <a:cs typeface="Times New Roman"/>
              </a:rPr>
              <a:t> </a:t>
            </a:r>
            <a:r>
              <a:rPr lang="en-US" dirty="0" smtClean="0">
                <a:latin typeface="Times New Roman"/>
                <a:cs typeface="Times New Roman"/>
              </a:rPr>
              <a:t>and Education</a:t>
            </a:r>
          </a:p>
          <a:p>
            <a:pPr algn="l" rtl="0"/>
            <a:endParaRPr lang="x-none" dirty="0">
              <a:latin typeface="Times New Roman"/>
              <a:cs typeface="Times New Roman"/>
            </a:endParaRPr>
          </a:p>
        </p:txBody>
      </p:sp>
    </p:spTree>
    <p:extLst>
      <p:ext uri="{BB962C8B-B14F-4D97-AF65-F5344CB8AC3E}">
        <p14:creationId xmlns:p14="http://schemas.microsoft.com/office/powerpoint/2010/main" val="1010749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FF0000"/>
                </a:solidFill>
                <a:latin typeface="Times New Roman"/>
                <a:cs typeface="Times New Roman"/>
              </a:rPr>
              <a:t>Red flags</a:t>
            </a:r>
            <a:r>
              <a:rPr lang="en-US" baseline="30000" dirty="0" smtClean="0">
                <a:solidFill>
                  <a:srgbClr val="FF0000"/>
                </a:solidFill>
                <a:latin typeface="Times New Roman"/>
                <a:cs typeface="Times New Roman"/>
              </a:rPr>
              <a:t>4</a:t>
            </a:r>
            <a:r>
              <a:rPr lang="en-US" dirty="0" smtClean="0">
                <a:solidFill>
                  <a:srgbClr val="FF0000"/>
                </a:solidFill>
                <a:latin typeface="Times New Roman"/>
                <a:cs typeface="Times New Roman"/>
              </a:rPr>
              <a:t/>
            </a:r>
            <a:br>
              <a:rPr lang="en-US" dirty="0" smtClean="0">
                <a:solidFill>
                  <a:srgbClr val="FF0000"/>
                </a:solidFill>
                <a:latin typeface="Times New Roman"/>
                <a:cs typeface="Times New Roman"/>
              </a:rPr>
            </a:br>
            <a:r>
              <a:rPr lang="en-US" dirty="0" smtClean="0">
                <a:solidFill>
                  <a:srgbClr val="FF0000"/>
                </a:solidFill>
                <a:latin typeface="Times New Roman"/>
                <a:cs typeface="Times New Roman"/>
              </a:rPr>
              <a:t>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70000" lnSpcReduction="20000"/>
          </a:bodyPr>
          <a:lstStyle/>
          <a:p>
            <a:pPr algn="l" rtl="0">
              <a:buFont typeface="Wingdings" pitchFamily="2" charset="2"/>
              <a:buChar char="§"/>
              <a:defRPr/>
            </a:pPr>
            <a:r>
              <a:rPr lang="en-US" b="1" dirty="0" smtClean="0">
                <a:latin typeface="Times New Roman"/>
                <a:ea typeface="MS PGothic" charset="0"/>
                <a:cs typeface="Times New Roman"/>
              </a:rPr>
              <a:t>Age more than 50 years</a:t>
            </a:r>
          </a:p>
          <a:p>
            <a:pPr algn="l" rtl="0">
              <a:buFont typeface="Wingdings" pitchFamily="2" charset="2"/>
              <a:buChar char="§"/>
              <a:defRPr/>
            </a:pPr>
            <a:r>
              <a:rPr lang="en-US" b="1" dirty="0" smtClean="0">
                <a:latin typeface="Times New Roman"/>
                <a:ea typeface="MS PGothic" charset="0"/>
                <a:cs typeface="Times New Roman"/>
              </a:rPr>
              <a:t>History of cancer</a:t>
            </a:r>
          </a:p>
          <a:p>
            <a:pPr algn="l" rtl="0">
              <a:buFont typeface="Wingdings" pitchFamily="2" charset="2"/>
              <a:buChar char="§"/>
              <a:defRPr/>
            </a:pPr>
            <a:r>
              <a:rPr lang="en-US" b="1" dirty="0" smtClean="0">
                <a:latin typeface="Times New Roman"/>
                <a:ea typeface="MS PGothic" charset="0"/>
                <a:cs typeface="Times New Roman"/>
              </a:rPr>
              <a:t>Unexplained weight loss</a:t>
            </a:r>
          </a:p>
          <a:p>
            <a:pPr algn="l" rtl="0">
              <a:buFont typeface="Wingdings" pitchFamily="2" charset="2"/>
              <a:buChar char="§"/>
              <a:defRPr/>
            </a:pPr>
            <a:r>
              <a:rPr lang="en-US" b="1" dirty="0" smtClean="0">
                <a:latin typeface="Times New Roman"/>
                <a:ea typeface="MS PGothic" charset="0"/>
                <a:cs typeface="Times New Roman"/>
              </a:rPr>
              <a:t>Persistent fever</a:t>
            </a:r>
          </a:p>
          <a:p>
            <a:pPr algn="l" rtl="0">
              <a:buFont typeface="Wingdings" pitchFamily="2" charset="2"/>
              <a:buChar char="§"/>
              <a:defRPr/>
            </a:pPr>
            <a:r>
              <a:rPr lang="en-US" b="1" dirty="0" smtClean="0">
                <a:latin typeface="Times New Roman"/>
                <a:ea typeface="MS PGothic" charset="0"/>
                <a:cs typeface="Times New Roman"/>
              </a:rPr>
              <a:t>History of intravenous drug use</a:t>
            </a:r>
          </a:p>
          <a:p>
            <a:pPr algn="l" rtl="0">
              <a:buFont typeface="Wingdings" pitchFamily="2" charset="2"/>
              <a:buChar char="§"/>
              <a:defRPr/>
            </a:pPr>
            <a:r>
              <a:rPr lang="en-US" b="1" dirty="0" err="1" smtClean="0">
                <a:latin typeface="Times New Roman"/>
                <a:ea typeface="MS PGothic" charset="0"/>
                <a:cs typeface="Times New Roman"/>
              </a:rPr>
              <a:t>Immunocompromised</a:t>
            </a:r>
            <a:r>
              <a:rPr lang="en-US" b="1" dirty="0" smtClean="0">
                <a:latin typeface="Times New Roman"/>
                <a:ea typeface="MS PGothic" charset="0"/>
                <a:cs typeface="Times New Roman"/>
              </a:rPr>
              <a:t> state</a:t>
            </a:r>
          </a:p>
          <a:p>
            <a:pPr algn="l" rtl="0">
              <a:buFont typeface="Wingdings" pitchFamily="2" charset="2"/>
              <a:buChar char="§"/>
              <a:defRPr/>
            </a:pPr>
            <a:r>
              <a:rPr lang="en-US" b="1" dirty="0" smtClean="0">
                <a:latin typeface="Times New Roman"/>
                <a:ea typeface="MS PGothic" charset="0"/>
                <a:cs typeface="Times New Roman"/>
              </a:rPr>
              <a:t>Recent bacterial infection</a:t>
            </a:r>
          </a:p>
          <a:p>
            <a:pPr algn="l" rtl="0">
              <a:buFont typeface="Wingdings" pitchFamily="2" charset="2"/>
              <a:buChar char="§"/>
              <a:defRPr/>
            </a:pPr>
            <a:r>
              <a:rPr lang="en-US" b="1" dirty="0" smtClean="0">
                <a:latin typeface="Times New Roman"/>
                <a:ea typeface="MS PGothic" charset="0"/>
                <a:cs typeface="Times New Roman"/>
              </a:rPr>
              <a:t>Urinary or stool incontinence</a:t>
            </a:r>
          </a:p>
          <a:p>
            <a:pPr algn="l" rtl="0">
              <a:buFont typeface="Wingdings" pitchFamily="2" charset="2"/>
              <a:buChar char="§"/>
              <a:defRPr/>
            </a:pPr>
            <a:r>
              <a:rPr lang="en-US" b="1" dirty="0" smtClean="0">
                <a:latin typeface="Times New Roman"/>
                <a:ea typeface="MS PGothic" charset="0"/>
                <a:cs typeface="Times New Roman"/>
              </a:rPr>
              <a:t>Urinary retention</a:t>
            </a:r>
          </a:p>
          <a:p>
            <a:pPr algn="l" rtl="0">
              <a:buFont typeface="Wingdings" pitchFamily="2" charset="2"/>
              <a:buChar char="§"/>
              <a:defRPr/>
            </a:pPr>
            <a:r>
              <a:rPr lang="en-US" b="1" dirty="0" smtClean="0">
                <a:latin typeface="Times New Roman"/>
                <a:ea typeface="MS PGothic" charset="0"/>
                <a:cs typeface="Times New Roman"/>
              </a:rPr>
              <a:t>Extremity weakness</a:t>
            </a:r>
          </a:p>
          <a:p>
            <a:pPr algn="l" rtl="0">
              <a:buFont typeface="Wingdings" pitchFamily="2" charset="2"/>
              <a:buChar char="§"/>
              <a:defRPr/>
            </a:pPr>
            <a:r>
              <a:rPr lang="en-US" b="1" dirty="0" smtClean="0">
                <a:latin typeface="Times New Roman"/>
                <a:ea typeface="MS PGothic" charset="0"/>
                <a:cs typeface="Times New Roman"/>
              </a:rPr>
              <a:t>Neurologic deficit</a:t>
            </a:r>
          </a:p>
          <a:p>
            <a:pPr algn="l" rtl="0">
              <a:buFont typeface="Wingdings" pitchFamily="2" charset="2"/>
              <a:buChar char="§"/>
              <a:defRPr/>
            </a:pPr>
            <a:r>
              <a:rPr lang="en-US" b="1" dirty="0" smtClean="0">
                <a:latin typeface="Times New Roman"/>
                <a:ea typeface="MS PGothic" charset="0"/>
                <a:cs typeface="Times New Roman"/>
              </a:rPr>
              <a:t>Trauma</a:t>
            </a:r>
            <a:endParaRPr lang="en-US" b="1" dirty="0" smtClean="0">
              <a:solidFill>
                <a:schemeClr val="tx2"/>
              </a:solidFill>
              <a:latin typeface="Times New Roman"/>
              <a:ea typeface="MS PGothic" charset="0"/>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Picture 5" descr="Back Pain.png"/>
          <p:cNvPicPr>
            <a:picLocks noChangeAspect="1"/>
          </p:cNvPicPr>
          <p:nvPr/>
        </p:nvPicPr>
        <p:blipFill>
          <a:blip r:embed="rId2"/>
          <a:srcRect/>
          <a:stretch>
            <a:fillRect/>
          </a:stretch>
        </p:blipFill>
        <p:spPr bwMode="auto">
          <a:xfrm>
            <a:off x="0" y="1600200"/>
            <a:ext cx="9144000" cy="4308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358775" y="260350"/>
            <a:ext cx="8229600" cy="1143000"/>
          </a:xfrm>
        </p:spPr>
        <p:txBody>
          <a:bodyPr/>
          <a:lstStyle/>
          <a:p>
            <a:pPr eaLnBrk="1" hangingPunct="1"/>
            <a:r>
              <a:rPr lang="en-US" dirty="0" smtClean="0">
                <a:solidFill>
                  <a:srgbClr val="FF0000"/>
                </a:solidFill>
                <a:latin typeface="Cambria" pitchFamily="18" charset="0"/>
              </a:rPr>
              <a:t>Differentiation</a:t>
            </a:r>
          </a:p>
        </p:txBody>
      </p:sp>
      <p:sp>
        <p:nvSpPr>
          <p:cNvPr id="4" name="Rounded Rectangle 3"/>
          <p:cNvSpPr>
            <a:spLocks noChangeArrowheads="1"/>
          </p:cNvSpPr>
          <p:nvPr/>
        </p:nvSpPr>
        <p:spPr bwMode="auto">
          <a:xfrm>
            <a:off x="539750" y="1916113"/>
            <a:ext cx="3960813" cy="4610100"/>
          </a:xfrm>
          <a:prstGeom prst="roundRect">
            <a:avLst>
              <a:gd name="adj" fmla="val 16667"/>
            </a:avLst>
          </a:prstGeom>
          <a:solidFill>
            <a:srgbClr val="E6B9B8">
              <a:alpha val="45882"/>
            </a:srgbClr>
          </a:solidFill>
          <a:ln w="9525">
            <a:solidFill>
              <a:srgbClr val="D5E8EA"/>
            </a:solidFill>
            <a:round/>
            <a:headEnd/>
            <a:tailEnd/>
          </a:ln>
          <a:effectLst>
            <a:outerShdw dist="20000" dir="5400000" rotWithShape="0">
              <a:srgbClr val="808080">
                <a:alpha val="37999"/>
              </a:srgbClr>
            </a:outerShdw>
          </a:effectLst>
        </p:spPr>
        <p:txBody>
          <a:bodyPr anchor="ctr"/>
          <a:lstStyle/>
          <a:p>
            <a:pPr algn="ctr" rtl="0" eaLnBrk="1" hangingPunct="1">
              <a:defRPr/>
            </a:pPr>
            <a:r>
              <a:rPr lang="en-US" sz="2000" b="1" i="1" u="sng" dirty="0">
                <a:solidFill>
                  <a:srgbClr val="000000"/>
                </a:solidFill>
                <a:latin typeface="Georgia"/>
                <a:ea typeface="+mn-ea"/>
                <a:cs typeface="Georgia"/>
              </a:rPr>
              <a:t>Mechanical Back Pain</a:t>
            </a:r>
          </a:p>
          <a:p>
            <a:pPr algn="ctr" rtl="0" eaLnBrk="1" hangingPunct="1">
              <a:defRPr/>
            </a:pPr>
            <a:endParaRPr lang="en-US" sz="2000" b="1" u="sng" dirty="0">
              <a:solidFill>
                <a:srgbClr val="000000"/>
              </a:solidFill>
              <a:latin typeface="Georgia"/>
              <a:ea typeface="+mn-ea"/>
              <a:cs typeface="Georgia"/>
            </a:endParaRP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Diffuse and unilateral.</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Deep and dull.</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Moderate intensity.</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Relived by </a:t>
            </a:r>
            <a:r>
              <a:rPr lang="en-US" sz="2000" b="1" i="1" dirty="0">
                <a:solidFill>
                  <a:srgbClr val="3366FF"/>
                </a:solidFill>
                <a:latin typeface="Georgia"/>
                <a:ea typeface="+mn-ea"/>
                <a:cs typeface="Georgia"/>
              </a:rPr>
              <a:t>Rest</a:t>
            </a:r>
            <a:r>
              <a:rPr lang="en-US" sz="2000" dirty="0">
                <a:solidFill>
                  <a:schemeClr val="tx1">
                    <a:lumMod val="75000"/>
                    <a:lumOff val="25000"/>
                  </a:schemeClr>
                </a:solidFill>
                <a:latin typeface="Georgia"/>
                <a:ea typeface="+mn-ea"/>
                <a:cs typeface="Georgia"/>
              </a:rPr>
              <a:t>.</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Increased by </a:t>
            </a:r>
            <a:r>
              <a:rPr lang="en-US" sz="2000" b="1" i="1" dirty="0">
                <a:solidFill>
                  <a:srgbClr val="FF6600"/>
                </a:solidFill>
                <a:latin typeface="Georgia"/>
                <a:ea typeface="+mn-ea"/>
                <a:cs typeface="Georgia"/>
              </a:rPr>
              <a:t>Activity </a:t>
            </a:r>
            <a:r>
              <a:rPr lang="en-US" sz="2000" dirty="0">
                <a:solidFill>
                  <a:schemeClr val="tx1">
                    <a:lumMod val="75000"/>
                    <a:lumOff val="25000"/>
                  </a:schemeClr>
                </a:solidFill>
                <a:latin typeface="Georgia"/>
                <a:ea typeface="+mn-ea"/>
                <a:cs typeface="Georgia"/>
              </a:rPr>
              <a:t>and at the </a:t>
            </a:r>
            <a:r>
              <a:rPr lang="en-US" sz="2000" b="1" i="1" dirty="0">
                <a:solidFill>
                  <a:srgbClr val="FF6600"/>
                </a:solidFill>
                <a:latin typeface="Georgia"/>
                <a:ea typeface="+mn-ea"/>
                <a:cs typeface="Georgia"/>
              </a:rPr>
              <a:t>end of the day</a:t>
            </a:r>
            <a:r>
              <a:rPr lang="en-US" sz="2000" dirty="0">
                <a:solidFill>
                  <a:schemeClr val="tx1">
                    <a:lumMod val="75000"/>
                    <a:lumOff val="25000"/>
                  </a:schemeClr>
                </a:solidFill>
                <a:latin typeface="Georgia"/>
                <a:ea typeface="+mn-ea"/>
                <a:cs typeface="Georgia"/>
              </a:rPr>
              <a:t>.</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History of previous episodes.</a:t>
            </a:r>
          </a:p>
          <a:p>
            <a:pPr algn="l" rtl="0" eaLnBrk="1" hangingPunct="1">
              <a:buFont typeface="MS PGothic" pitchFamily="34" charset="-128"/>
              <a:buAutoNum type="circleNumDbPlain"/>
              <a:defRPr/>
            </a:pPr>
            <a:r>
              <a:rPr lang="en-US" sz="2000" dirty="0">
                <a:solidFill>
                  <a:schemeClr val="tx1">
                    <a:lumMod val="75000"/>
                    <a:lumOff val="25000"/>
                  </a:schemeClr>
                </a:solidFill>
                <a:latin typeface="Georgia"/>
                <a:ea typeface="+mn-ea"/>
                <a:cs typeface="Georgia"/>
              </a:rPr>
              <a:t>Cause:</a:t>
            </a:r>
          </a:p>
          <a:p>
            <a:pPr marL="914400" lvl="1" indent="-457200" algn="l" rtl="0" eaLnBrk="1" hangingPunct="1">
              <a:buFont typeface="Courier New" pitchFamily="49" charset="0"/>
              <a:buChar char="o"/>
              <a:defRPr/>
            </a:pPr>
            <a:r>
              <a:rPr lang="en-US" sz="2000" dirty="0">
                <a:solidFill>
                  <a:schemeClr val="tx1">
                    <a:lumMod val="75000"/>
                    <a:lumOff val="25000"/>
                  </a:schemeClr>
                </a:solidFill>
                <a:latin typeface="Georgia"/>
                <a:ea typeface="+mn-ea"/>
                <a:cs typeface="Georgia"/>
              </a:rPr>
              <a:t>Injury.</a:t>
            </a:r>
          </a:p>
          <a:p>
            <a:pPr marL="914400" lvl="1" indent="-457200" algn="l" rtl="0" eaLnBrk="1" hangingPunct="1">
              <a:buFont typeface="Courier New" pitchFamily="49" charset="0"/>
              <a:buChar char="o"/>
              <a:defRPr/>
            </a:pPr>
            <a:r>
              <a:rPr lang="en-US" sz="2000" dirty="0">
                <a:solidFill>
                  <a:schemeClr val="tx1">
                    <a:lumMod val="75000"/>
                    <a:lumOff val="25000"/>
                  </a:schemeClr>
                </a:solidFill>
                <a:latin typeface="Georgia"/>
                <a:ea typeface="+mn-ea"/>
                <a:cs typeface="Georgia"/>
              </a:rPr>
              <a:t>Poorly designed chairs.</a:t>
            </a:r>
          </a:p>
        </p:txBody>
      </p:sp>
      <p:sp>
        <p:nvSpPr>
          <p:cNvPr id="7" name="Rounded Rectangle 6"/>
          <p:cNvSpPr>
            <a:spLocks noChangeArrowheads="1"/>
          </p:cNvSpPr>
          <p:nvPr/>
        </p:nvSpPr>
        <p:spPr bwMode="auto">
          <a:xfrm>
            <a:off x="4643438" y="1916113"/>
            <a:ext cx="3960812" cy="4622800"/>
          </a:xfrm>
          <a:prstGeom prst="roundRect">
            <a:avLst>
              <a:gd name="adj" fmla="val 16667"/>
            </a:avLst>
          </a:prstGeom>
          <a:solidFill>
            <a:srgbClr val="E6B9B8">
              <a:alpha val="41960"/>
            </a:srgbClr>
          </a:solidFill>
          <a:ln w="9525">
            <a:solidFill>
              <a:srgbClr val="D5E8EA"/>
            </a:solidFill>
            <a:round/>
            <a:headEnd/>
            <a:tailEnd/>
          </a:ln>
          <a:effectLst>
            <a:outerShdw dist="20000" dir="5400000" rotWithShape="0">
              <a:srgbClr val="808080">
                <a:alpha val="37999"/>
              </a:srgbClr>
            </a:outerShdw>
          </a:effectLst>
        </p:spPr>
        <p:txBody>
          <a:bodyPr anchor="ctr"/>
          <a:lstStyle/>
          <a:p>
            <a:pPr algn="ctr" rtl="0" eaLnBrk="1" hangingPunct="1">
              <a:defRPr/>
            </a:pPr>
            <a:r>
              <a:rPr lang="en-US" sz="2000" b="1" i="1" u="sng" dirty="0">
                <a:solidFill>
                  <a:srgbClr val="000000"/>
                </a:solidFill>
                <a:latin typeface="Georgia"/>
                <a:ea typeface="+mn-ea"/>
                <a:cs typeface="Georgia"/>
              </a:rPr>
              <a:t>Inflammatory Back Pain</a:t>
            </a:r>
            <a:endParaRPr lang="en-US" sz="2000" b="1" u="sng" dirty="0">
              <a:solidFill>
                <a:srgbClr val="000000"/>
              </a:solidFill>
              <a:latin typeface="Georgia"/>
              <a:ea typeface="+mn-ea"/>
              <a:cs typeface="Georgia"/>
            </a:endParaRPr>
          </a:p>
          <a:p>
            <a:pPr algn="ctr" rtl="0" eaLnBrk="1" hangingPunct="1">
              <a:defRPr/>
            </a:pPr>
            <a:endParaRPr lang="en-US" sz="2000" b="1" u="sng" dirty="0">
              <a:solidFill>
                <a:srgbClr val="000000"/>
              </a:solidFill>
              <a:latin typeface="Georgia"/>
              <a:ea typeface="+mn-ea"/>
              <a:cs typeface="Georgia"/>
            </a:endParaRP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Chronic Pain.</a:t>
            </a: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Insidious onset.</a:t>
            </a: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Throbbing, Aching.</a:t>
            </a: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Exacerbated by </a:t>
            </a:r>
            <a:r>
              <a:rPr lang="en-US" sz="2000" b="1" i="1" dirty="0">
                <a:solidFill>
                  <a:srgbClr val="FF6600"/>
                </a:solidFill>
                <a:latin typeface="Georgia"/>
                <a:ea typeface="+mn-ea"/>
                <a:cs typeface="Georgia"/>
              </a:rPr>
              <a:t>Rest</a:t>
            </a:r>
            <a:r>
              <a:rPr lang="en-US" sz="2000" dirty="0">
                <a:solidFill>
                  <a:srgbClr val="404040"/>
                </a:solidFill>
                <a:latin typeface="Georgia"/>
                <a:ea typeface="+mn-ea"/>
                <a:cs typeface="Georgia"/>
              </a:rPr>
              <a:t>.</a:t>
            </a: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Relieved by </a:t>
            </a:r>
            <a:r>
              <a:rPr lang="en-US" sz="2000" b="1" i="1" dirty="0">
                <a:solidFill>
                  <a:srgbClr val="3366FF"/>
                </a:solidFill>
                <a:latin typeface="Georgia"/>
                <a:ea typeface="+mn-ea"/>
                <a:cs typeface="Georgia"/>
              </a:rPr>
              <a:t>Activity</a:t>
            </a:r>
            <a:r>
              <a:rPr lang="en-US" sz="2000" dirty="0">
                <a:solidFill>
                  <a:srgbClr val="7F7F7F"/>
                </a:solidFill>
                <a:latin typeface="Georgia"/>
                <a:ea typeface="+mn-ea"/>
                <a:cs typeface="Georgia"/>
              </a:rPr>
              <a:t> </a:t>
            </a:r>
            <a:r>
              <a:rPr lang="en-US" sz="2000" dirty="0">
                <a:solidFill>
                  <a:srgbClr val="404040"/>
                </a:solidFill>
                <a:latin typeface="Georgia"/>
                <a:ea typeface="+mn-ea"/>
                <a:cs typeface="Georgia"/>
              </a:rPr>
              <a:t>and is worst at </a:t>
            </a:r>
            <a:r>
              <a:rPr lang="en-US" sz="2000" b="1" i="1" dirty="0">
                <a:solidFill>
                  <a:srgbClr val="FF6600"/>
                </a:solidFill>
                <a:latin typeface="Georgia"/>
                <a:ea typeface="+mn-ea"/>
                <a:cs typeface="Georgia"/>
              </a:rPr>
              <a:t>morning </a:t>
            </a:r>
            <a:r>
              <a:rPr lang="en-US" sz="2000" dirty="0">
                <a:solidFill>
                  <a:srgbClr val="404040"/>
                </a:solidFill>
                <a:latin typeface="Georgia"/>
                <a:ea typeface="+mn-ea"/>
                <a:cs typeface="Georgia"/>
              </a:rPr>
              <a:t>and </a:t>
            </a:r>
            <a:r>
              <a:rPr lang="en-US" sz="2000" dirty="0">
                <a:solidFill>
                  <a:srgbClr val="7F7F7F"/>
                </a:solidFill>
                <a:latin typeface="Georgia"/>
                <a:ea typeface="+mn-ea"/>
                <a:cs typeface="Georgia"/>
              </a:rPr>
              <a:t> </a:t>
            </a:r>
            <a:r>
              <a:rPr lang="en-US" sz="2000" b="1" i="1" dirty="0">
                <a:solidFill>
                  <a:srgbClr val="FF6600"/>
                </a:solidFill>
                <a:latin typeface="Georgia"/>
                <a:ea typeface="+mn-ea"/>
                <a:cs typeface="Georgia"/>
              </a:rPr>
              <a:t>end of the day</a:t>
            </a:r>
            <a:r>
              <a:rPr lang="en-US" sz="2000" dirty="0">
                <a:solidFill>
                  <a:srgbClr val="404040"/>
                </a:solidFill>
                <a:latin typeface="Georgia"/>
                <a:ea typeface="+mn-ea"/>
                <a:cs typeface="Georgia"/>
              </a:rPr>
              <a:t>.</a:t>
            </a:r>
          </a:p>
          <a:p>
            <a:pPr algn="l" rtl="0" eaLnBrk="1" hangingPunct="1">
              <a:buFont typeface="MS PGothic" pitchFamily="34" charset="-128"/>
              <a:buAutoNum type="circleNumDbPlain"/>
              <a:defRPr/>
            </a:pPr>
            <a:r>
              <a:rPr lang="en-US" sz="2000" dirty="0">
                <a:solidFill>
                  <a:srgbClr val="404040"/>
                </a:solidFill>
                <a:latin typeface="Georgia"/>
                <a:ea typeface="+mn-ea"/>
                <a:cs typeface="Georgia"/>
              </a:rPr>
              <a:t>Morning</a:t>
            </a:r>
            <a:r>
              <a:rPr lang="en-US" sz="2000" b="1" i="1" dirty="0">
                <a:solidFill>
                  <a:srgbClr val="404040"/>
                </a:solidFill>
                <a:latin typeface="Georgia"/>
                <a:ea typeface="+mn-ea"/>
                <a:cs typeface="Georgia"/>
              </a:rPr>
              <a:t> </a:t>
            </a:r>
            <a:r>
              <a:rPr lang="en-US" sz="2000" dirty="0">
                <a:solidFill>
                  <a:srgbClr val="404040"/>
                </a:solidFill>
                <a:latin typeface="Georgia"/>
                <a:ea typeface="+mn-ea"/>
                <a:cs typeface="Georgia"/>
              </a:rPr>
              <a:t>Stiffness.</a:t>
            </a:r>
          </a:p>
          <a:p>
            <a:pPr algn="l" rtl="0" eaLnBrk="1" hangingPunct="1">
              <a:buFont typeface="MS PGothic" pitchFamily="34" charset="-128"/>
              <a:buAutoNum type="circleNumDbPlain"/>
              <a:defRPr/>
            </a:pPr>
            <a:endParaRPr lang="en-US" sz="2000" dirty="0">
              <a:solidFill>
                <a:srgbClr val="404040"/>
              </a:solidFill>
              <a:latin typeface="Georgia"/>
              <a:ea typeface="+mn-ea"/>
              <a:cs typeface="Georgia"/>
            </a:endParaRPr>
          </a:p>
          <a:p>
            <a:pPr algn="l" rtl="0" eaLnBrk="1" hangingPunct="1">
              <a:buFont typeface="MS PGothic" pitchFamily="34" charset="-128"/>
              <a:buAutoNum type="circleNumDbPlain"/>
              <a:defRPr/>
            </a:pPr>
            <a:endParaRPr lang="en-US" sz="2000" dirty="0">
              <a:solidFill>
                <a:srgbClr val="404040"/>
              </a:solidFill>
              <a:latin typeface="Georgia"/>
              <a:ea typeface="+mn-ea"/>
              <a:cs typeface="Georgia"/>
            </a:endParaRPr>
          </a:p>
          <a:p>
            <a:pPr algn="l" rtl="0" eaLnBrk="1" hangingPunct="1">
              <a:buFont typeface="MS PGothic" pitchFamily="34" charset="-128"/>
              <a:buAutoNum type="circleNumDbPlain"/>
              <a:defRPr/>
            </a:pPr>
            <a:endParaRPr lang="en-US" sz="2000" dirty="0">
              <a:solidFill>
                <a:srgbClr val="404040"/>
              </a:solidFill>
              <a:latin typeface="Georgia"/>
              <a:ea typeface="+mn-ea"/>
              <a:cs typeface="Georgia"/>
            </a:endParaRPr>
          </a:p>
          <a:p>
            <a:pPr algn="l" rtl="0" eaLnBrk="1" hangingPunct="1">
              <a:buFont typeface="MS PGothic" pitchFamily="34" charset="-128"/>
              <a:buAutoNum type="circleNumDbPlain"/>
              <a:defRPr/>
            </a:pPr>
            <a:endParaRPr lang="en-US" sz="2000" dirty="0">
              <a:solidFill>
                <a:srgbClr val="404040"/>
              </a:solidFill>
              <a:latin typeface="Georgia"/>
              <a:ea typeface="+mn-ea"/>
              <a:cs typeface="Georgi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Examination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a:bodyPr>
          <a:lstStyle/>
          <a:p>
            <a:pPr algn="ctr" rtl="0">
              <a:buNone/>
            </a:pPr>
            <a:endParaRPr lang="en-US" dirty="0" smtClean="0">
              <a:latin typeface="Times New Roman"/>
              <a:cs typeface="Times New Roman"/>
              <a:hlinkClick r:id="rId2"/>
            </a:endParaRPr>
          </a:p>
          <a:p>
            <a:pPr algn="ctr" rtl="0">
              <a:buNone/>
            </a:pPr>
            <a:r>
              <a:rPr lang="en-US" dirty="0" smtClean="0">
                <a:latin typeface="Times New Roman"/>
                <a:cs typeface="Times New Roman"/>
                <a:hlinkClick r:id="rId2"/>
              </a:rPr>
              <a:t>https://www.youtube.com/watch?v=MsUmSdHxR8E</a:t>
            </a:r>
            <a:endParaRPr lang="en-US" dirty="0" smtClean="0">
              <a:latin typeface="Times New Roman"/>
              <a:cs typeface="Times New Roman"/>
            </a:endParaRPr>
          </a:p>
          <a:p>
            <a:pPr algn="ctr" rtl="0">
              <a:buNone/>
            </a:pP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ctr" rtl="0">
              <a:buNone/>
            </a:pPr>
            <a:endParaRPr lang="en-US" dirty="0" smtClean="0">
              <a:latin typeface="Times New Roman"/>
              <a:cs typeface="Times New Roman"/>
            </a:endParaRPr>
          </a:p>
          <a:p>
            <a:pPr algn="ctr" rtl="0">
              <a:buNone/>
            </a:pPr>
            <a:r>
              <a:rPr lang="en-US" sz="4400" dirty="0" smtClean="0">
                <a:solidFill>
                  <a:srgbClr val="FF0000"/>
                </a:solidFill>
                <a:latin typeface="+mj-lt"/>
                <a:ea typeface="+mj-ea"/>
                <a:cs typeface="+mj-cs"/>
              </a:rPr>
              <a:t>Brief comment on Mechanical, Inflammatory, Root nerve compression and Malignancy</a:t>
            </a:r>
            <a:endParaRPr lang="ar-SA" sz="4400" dirty="0" smtClean="0">
              <a:solidFill>
                <a:srgbClr val="FF0000"/>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Simple back pain </a:t>
            </a:r>
            <a:endParaRPr lang="x-none" dirty="0">
              <a:solidFill>
                <a:srgbClr val="FF0000"/>
              </a:solidFill>
              <a:latin typeface="Times New Roman"/>
              <a:cs typeface="Times New Roman"/>
            </a:endParaRPr>
          </a:p>
        </p:txBody>
      </p:sp>
      <p:sp>
        <p:nvSpPr>
          <p:cNvPr id="4" name="عنصر نائب للمحتوى 3"/>
          <p:cNvSpPr>
            <a:spLocks noGrp="1"/>
          </p:cNvSpPr>
          <p:nvPr>
            <p:ph idx="1"/>
          </p:nvPr>
        </p:nvSpPr>
        <p:spPr/>
        <p:txBody>
          <a:bodyPr>
            <a:normAutofit/>
          </a:bodyPr>
          <a:lstStyle/>
          <a:p>
            <a:pPr algn="l" rtl="0"/>
            <a:r>
              <a:rPr lang="en-US" sz="2800" dirty="0" smtClean="0">
                <a:latin typeface="Times New Roman"/>
                <a:cs typeface="Times New Roman"/>
              </a:rPr>
              <a:t>Simple back pain accounts for more the 60% of all causes of back pain.</a:t>
            </a:r>
          </a:p>
          <a:p>
            <a:pPr algn="l" rtl="0"/>
            <a:r>
              <a:rPr lang="en-US" sz="2800" dirty="0" smtClean="0">
                <a:latin typeface="Times New Roman"/>
                <a:cs typeface="Times New Roman"/>
              </a:rPr>
              <a:t>Causes mostly originate from musculoskeletal for example: strained muscle , sprained ligament and herniated disc etc…</a:t>
            </a:r>
          </a:p>
          <a:p>
            <a:pPr algn="l" rtl="0"/>
            <a:r>
              <a:rPr lang="en-US" sz="2800" dirty="0" smtClean="0">
                <a:latin typeface="Times New Roman"/>
                <a:cs typeface="Times New Roman"/>
              </a:rPr>
              <a:t>No signs or symptoms of systemic diseases or presence of red flags.</a:t>
            </a:r>
          </a:p>
          <a:p>
            <a:pPr algn="l" rtl="0"/>
            <a:r>
              <a:rPr lang="en-US" sz="2800" dirty="0" smtClean="0">
                <a:latin typeface="Times New Roman"/>
                <a:cs typeface="Times New Roman"/>
              </a:rPr>
              <a:t>Treatment usually Non-steroidal anti-inflammatory drugs and muscle relaxant.</a:t>
            </a:r>
            <a:endParaRPr lang="x-none" sz="2800"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268760"/>
            <a:ext cx="273630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0"/>
            <a:ext cx="2808312"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1074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Scenario</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Autofit/>
          </a:bodyPr>
          <a:lstStyle/>
          <a:p>
            <a:pPr algn="l" rtl="0"/>
            <a:r>
              <a:rPr lang="en-US" sz="2800" dirty="0" smtClean="0">
                <a:latin typeface="Times New Roman"/>
                <a:cs typeface="Times New Roman"/>
              </a:rPr>
              <a:t>A 25-year-old male works as a teacher came to the primary health care clinic complaining of lower back pain for several months. </a:t>
            </a:r>
          </a:p>
          <a:p>
            <a:pPr algn="l" rtl="0"/>
            <a:r>
              <a:rPr lang="en-US" sz="2800" dirty="0" smtClean="0">
                <a:latin typeface="Times New Roman"/>
                <a:cs typeface="Times New Roman"/>
              </a:rPr>
              <a:t>He reports that his symptoms began gradually several months ago. The pain is located in the lower back and buttock area, alternating in two sides, worse in the morning and is associated with stiffness. It gets better throughout the day and with activity. There is a history of fever 1 month ago. He denies radiation or neurological symptoms. No history of malignancy, weight loss, trauma or intravenous drug use.</a:t>
            </a:r>
            <a:endParaRPr lang="x-none" sz="2800"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Examination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62500" lnSpcReduction="20000"/>
          </a:bodyPr>
          <a:lstStyle/>
          <a:p>
            <a:pPr algn="l" rtl="0"/>
            <a:r>
              <a:rPr lang="en-US" b="1" dirty="0" smtClean="0">
                <a:latin typeface="Times New Roman"/>
                <a:cs typeface="Times New Roman"/>
              </a:rPr>
              <a:t>Position</a:t>
            </a:r>
            <a:r>
              <a:rPr lang="en-US" dirty="0" smtClean="0">
                <a:latin typeface="Times New Roman"/>
                <a:cs typeface="Times New Roman"/>
              </a:rPr>
              <a:t>: Standing </a:t>
            </a:r>
          </a:p>
          <a:p>
            <a:pPr algn="l" rtl="0"/>
            <a:r>
              <a:rPr lang="en-US" b="1" dirty="0" smtClean="0">
                <a:latin typeface="Times New Roman"/>
                <a:cs typeface="Times New Roman"/>
              </a:rPr>
              <a:t>Exposure</a:t>
            </a:r>
            <a:r>
              <a:rPr lang="en-US" dirty="0" smtClean="0">
                <a:latin typeface="Times New Roman"/>
                <a:cs typeface="Times New Roman"/>
              </a:rPr>
              <a:t>: trunk and lower extremities.</a:t>
            </a:r>
          </a:p>
          <a:p>
            <a:pPr algn="l" rtl="0">
              <a:buNone/>
            </a:pPr>
            <a:r>
              <a:rPr lang="en-US" sz="1400" dirty="0" smtClean="0">
                <a:latin typeface="Times New Roman"/>
                <a:cs typeface="Times New Roman"/>
              </a:rPr>
              <a:t> </a:t>
            </a:r>
          </a:p>
          <a:p>
            <a:pPr marL="571500" indent="-571500" algn="l" rtl="0">
              <a:buNone/>
            </a:pPr>
            <a:r>
              <a:rPr lang="en-US" b="1" dirty="0" smtClean="0">
                <a:latin typeface="Times New Roman"/>
                <a:cs typeface="Times New Roman"/>
              </a:rPr>
              <a:t>-  Look: </a:t>
            </a:r>
          </a:p>
          <a:p>
            <a:pPr marL="571500" indent="-571500" algn="l" rtl="0">
              <a:buNone/>
            </a:pPr>
            <a:r>
              <a:rPr lang="en-US" dirty="0" smtClean="0">
                <a:latin typeface="Times New Roman"/>
                <a:cs typeface="Times New Roman"/>
              </a:rPr>
              <a:t>           no scars, swelling or deformities.</a:t>
            </a:r>
          </a:p>
          <a:p>
            <a:pPr marL="971550" lvl="1" indent="-571500" algn="l" rtl="0">
              <a:buNone/>
            </a:pPr>
            <a:r>
              <a:rPr lang="en-US" dirty="0" smtClean="0">
                <a:latin typeface="Times New Roman"/>
                <a:cs typeface="Times New Roman"/>
              </a:rPr>
              <a:t>     Gait: -normal gait.   -Normal heal and toe walking</a:t>
            </a:r>
          </a:p>
          <a:p>
            <a:pPr marL="571500" indent="-571500" algn="l" rtl="0">
              <a:buNone/>
            </a:pPr>
            <a:r>
              <a:rPr lang="en-US" b="1" dirty="0" smtClean="0">
                <a:latin typeface="Times New Roman"/>
                <a:cs typeface="Times New Roman"/>
              </a:rPr>
              <a:t>- Feel:</a:t>
            </a:r>
          </a:p>
          <a:p>
            <a:pPr marL="571500" indent="-571500" algn="l" rtl="0">
              <a:buNone/>
            </a:pPr>
            <a:r>
              <a:rPr lang="en-US" dirty="0" smtClean="0">
                <a:latin typeface="Times New Roman"/>
                <a:cs typeface="Times New Roman"/>
              </a:rPr>
              <a:t>          Mild tenderness over the lumbar and sacroiliac joints</a:t>
            </a:r>
            <a:r>
              <a:rPr lang="en-US" sz="1400" dirty="0" smtClean="0">
                <a:latin typeface="Times New Roman"/>
                <a:cs typeface="Times New Roman"/>
              </a:rPr>
              <a:t> </a:t>
            </a:r>
          </a:p>
          <a:p>
            <a:pPr marL="571500" indent="-571500" algn="l" rtl="0">
              <a:buNone/>
            </a:pPr>
            <a:r>
              <a:rPr lang="en-US" b="1" dirty="0" smtClean="0">
                <a:latin typeface="Times New Roman"/>
                <a:cs typeface="Times New Roman"/>
              </a:rPr>
              <a:t>- Move:</a:t>
            </a:r>
          </a:p>
          <a:p>
            <a:pPr marL="971550" lvl="1" indent="-571500" algn="l" rtl="0">
              <a:buNone/>
            </a:pPr>
            <a:r>
              <a:rPr lang="en-US" dirty="0" smtClean="0">
                <a:latin typeface="Times New Roman"/>
                <a:cs typeface="Times New Roman"/>
              </a:rPr>
              <a:t>    limited and painful active range of motion in all directions.</a:t>
            </a:r>
          </a:p>
          <a:p>
            <a:pPr marL="571500" indent="-571500" algn="l" rtl="0">
              <a:buNone/>
            </a:pPr>
            <a:r>
              <a:rPr lang="en-US" dirty="0" smtClean="0">
                <a:latin typeface="Times New Roman"/>
                <a:cs typeface="Times New Roman"/>
              </a:rPr>
              <a:t>    </a:t>
            </a:r>
          </a:p>
          <a:p>
            <a:pPr marL="571500" indent="-571500" algn="l" rtl="0">
              <a:buNone/>
            </a:pPr>
            <a:r>
              <a:rPr lang="en-US" b="1" dirty="0" smtClean="0">
                <a:latin typeface="Times New Roman"/>
                <a:cs typeface="Times New Roman"/>
              </a:rPr>
              <a:t>- Special test: </a:t>
            </a:r>
          </a:p>
          <a:p>
            <a:pPr marL="971550" lvl="1" indent="-571500" algn="l" rtl="0">
              <a:buNone/>
            </a:pPr>
            <a:r>
              <a:rPr lang="en-US" b="1" dirty="0" smtClean="0">
                <a:solidFill>
                  <a:srgbClr val="008000"/>
                </a:solidFill>
                <a:latin typeface="Times New Roman"/>
                <a:cs typeface="Times New Roman"/>
              </a:rPr>
              <a:t>    </a:t>
            </a:r>
            <a:r>
              <a:rPr lang="en-US" dirty="0" smtClean="0">
                <a:latin typeface="Times New Roman"/>
                <a:cs typeface="Times New Roman"/>
              </a:rPr>
              <a:t>Adams Forward bending test is negative.</a:t>
            </a:r>
          </a:p>
          <a:p>
            <a:pPr marL="571500" indent="-571500" algn="l" rtl="0">
              <a:buNone/>
            </a:pPr>
            <a:r>
              <a:rPr lang="en-US" dirty="0" smtClean="0">
                <a:latin typeface="Times New Roman"/>
                <a:cs typeface="Times New Roman"/>
              </a:rPr>
              <a:t>    </a:t>
            </a:r>
          </a:p>
          <a:p>
            <a:pPr marL="571500" indent="-571500" algn="l" rtl="0">
              <a:buNone/>
            </a:pPr>
            <a:r>
              <a:rPr lang="en-US" dirty="0" smtClean="0">
                <a:latin typeface="Times New Roman"/>
                <a:cs typeface="Times New Roman"/>
              </a:rPr>
              <a:t>  </a:t>
            </a:r>
            <a:endParaRPr lang="x-none"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Examination</a:t>
            </a:r>
            <a:endParaRPr lang="x-none">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sz="2400" b="1" dirty="0" smtClean="0">
                <a:latin typeface="Times New Roman"/>
                <a:cs typeface="Times New Roman"/>
              </a:rPr>
              <a:t>Position</a:t>
            </a:r>
            <a:r>
              <a:rPr lang="en-US" dirty="0" smtClean="0">
                <a:latin typeface="Times New Roman"/>
                <a:cs typeface="Times New Roman"/>
              </a:rPr>
              <a:t>: </a:t>
            </a:r>
            <a:r>
              <a:rPr lang="en-US" sz="2400" dirty="0" smtClean="0">
                <a:latin typeface="Times New Roman"/>
                <a:cs typeface="Times New Roman"/>
              </a:rPr>
              <a:t>supine </a:t>
            </a:r>
          </a:p>
          <a:p>
            <a:pPr algn="l" rtl="0">
              <a:buFontTx/>
              <a:buChar char="-"/>
            </a:pPr>
            <a:r>
              <a:rPr lang="en-US" sz="2400" b="1" dirty="0" smtClean="0">
                <a:latin typeface="Times New Roman"/>
                <a:cs typeface="Times New Roman"/>
              </a:rPr>
              <a:t>Look</a:t>
            </a:r>
          </a:p>
          <a:p>
            <a:pPr lvl="1" algn="l" rtl="0">
              <a:buNone/>
            </a:pPr>
            <a:r>
              <a:rPr lang="en-US" sz="2000" dirty="0" smtClean="0">
                <a:latin typeface="Times New Roman"/>
                <a:cs typeface="Times New Roman"/>
              </a:rPr>
              <a:t>     no muscle wasting in the lower limbs.</a:t>
            </a:r>
          </a:p>
          <a:p>
            <a:pPr algn="l" rtl="0">
              <a:buFontTx/>
              <a:buChar char="-"/>
            </a:pPr>
            <a:r>
              <a:rPr lang="en-US" sz="2400" b="1" dirty="0" smtClean="0">
                <a:latin typeface="Times New Roman"/>
                <a:cs typeface="Times New Roman"/>
              </a:rPr>
              <a:t>Feel:</a:t>
            </a:r>
          </a:p>
          <a:p>
            <a:pPr lvl="1" algn="l" rtl="0">
              <a:buNone/>
            </a:pPr>
            <a:r>
              <a:rPr lang="en-US" sz="2000" dirty="0" smtClean="0">
                <a:latin typeface="Times New Roman"/>
                <a:cs typeface="Times New Roman"/>
              </a:rPr>
              <a:t>      negative leg length discrepancy test.</a:t>
            </a:r>
          </a:p>
          <a:p>
            <a:pPr algn="l" rtl="0">
              <a:buFontTx/>
              <a:buChar char="-"/>
            </a:pPr>
            <a:r>
              <a:rPr lang="en-US" sz="2400" b="1" dirty="0" smtClean="0">
                <a:latin typeface="Times New Roman"/>
                <a:cs typeface="Times New Roman"/>
              </a:rPr>
              <a:t>Special test:</a:t>
            </a:r>
          </a:p>
          <a:p>
            <a:pPr lvl="1" algn="l" rtl="0">
              <a:buNone/>
            </a:pPr>
            <a:r>
              <a:rPr lang="en-US" sz="2000" dirty="0" smtClean="0">
                <a:latin typeface="Times New Roman"/>
                <a:cs typeface="Times New Roman"/>
              </a:rPr>
              <a:t>    	 negative straight leg raising test. </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MCQ #1</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lstStyle/>
          <a:p>
            <a:pPr lvl="0" algn="l" rtl="0"/>
            <a:r>
              <a:rPr lang="en-US" dirty="0" smtClean="0">
                <a:latin typeface="Times New Roman"/>
                <a:cs typeface="Times New Roman"/>
              </a:rPr>
              <a:t>Which of the following is </a:t>
            </a:r>
            <a:r>
              <a:rPr lang="en-US" dirty="0">
                <a:latin typeface="Times New Roman"/>
                <a:cs typeface="Times New Roman"/>
              </a:rPr>
              <a:t>the most common radiculopathy affecting the lumbosacral </a:t>
            </a:r>
            <a:r>
              <a:rPr lang="en-US" dirty="0" smtClean="0">
                <a:latin typeface="Times New Roman"/>
                <a:cs typeface="Times New Roman"/>
              </a:rPr>
              <a:t>spine?</a:t>
            </a:r>
          </a:p>
          <a:p>
            <a:pPr lvl="0" algn="l" rtl="0"/>
            <a:endParaRPr lang="en-US" dirty="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L2</a:t>
            </a:r>
          </a:p>
          <a:p>
            <a:pPr marL="514350" lvl="0" indent="-514350" algn="l" rtl="0">
              <a:buFont typeface="+mj-lt"/>
              <a:buAutoNum type="alphaUcPeriod"/>
            </a:pPr>
            <a:r>
              <a:rPr lang="en-US" sz="2800" dirty="0" smtClean="0">
                <a:latin typeface="Times New Roman"/>
                <a:cs typeface="Times New Roman"/>
              </a:rPr>
              <a:t>L3</a:t>
            </a:r>
          </a:p>
          <a:p>
            <a:pPr marL="514350" lvl="0" indent="-514350" algn="l" rtl="0">
              <a:buFont typeface="+mj-lt"/>
              <a:buAutoNum type="alphaUcPeriod"/>
            </a:pPr>
            <a:r>
              <a:rPr lang="en-US" sz="2800" dirty="0" smtClean="0">
                <a:latin typeface="Times New Roman"/>
                <a:cs typeface="Times New Roman"/>
              </a:rPr>
              <a:t>L4</a:t>
            </a:r>
          </a:p>
          <a:p>
            <a:pPr marL="514350" lvl="0" indent="-514350" algn="l" rtl="0">
              <a:buFont typeface="+mj-lt"/>
              <a:buAutoNum type="alphaUcPeriod"/>
            </a:pPr>
            <a:r>
              <a:rPr lang="en-US" sz="2800" dirty="0" smtClean="0">
                <a:latin typeface="Times New Roman"/>
                <a:cs typeface="Times New Roman"/>
              </a:rPr>
              <a:t>S1</a:t>
            </a:r>
          </a:p>
        </p:txBody>
      </p:sp>
    </p:spTree>
    <p:extLst>
      <p:ext uri="{BB962C8B-B14F-4D97-AF65-F5344CB8AC3E}">
        <p14:creationId xmlns:p14="http://schemas.microsoft.com/office/powerpoint/2010/main" val="9577480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Neurovascular examination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a:bodyPr>
          <a:lstStyle/>
          <a:p>
            <a:pPr marL="822960" lvl="1" indent="-457200" algn="l" rtl="0">
              <a:buFont typeface="Arial" pitchFamily="34" charset="0"/>
              <a:buChar char="•"/>
            </a:pPr>
            <a:r>
              <a:rPr lang="en-US" sz="2600" b="1" dirty="0" smtClean="0">
                <a:solidFill>
                  <a:srgbClr val="FF0000"/>
                </a:solidFill>
                <a:latin typeface="Times New Roman"/>
                <a:cs typeface="Times New Roman"/>
              </a:rPr>
              <a:t>Neurological examination</a:t>
            </a:r>
          </a:p>
          <a:p>
            <a:pPr marL="822960" lvl="1" indent="-457200" algn="l" rtl="0">
              <a:buFont typeface="+mj-lt"/>
              <a:buAutoNum type="arabicPeriod"/>
            </a:pPr>
            <a:r>
              <a:rPr lang="en-US" sz="2600" dirty="0" smtClean="0">
                <a:latin typeface="Times New Roman"/>
                <a:cs typeface="Times New Roman"/>
              </a:rPr>
              <a:t>Motor: 5/5</a:t>
            </a:r>
          </a:p>
          <a:p>
            <a:pPr marL="822960" lvl="1" indent="-457200" algn="l" rtl="0">
              <a:buFont typeface="+mj-lt"/>
              <a:buAutoNum type="arabicPeriod"/>
            </a:pPr>
            <a:r>
              <a:rPr lang="en-US" sz="2600" dirty="0" smtClean="0">
                <a:latin typeface="Times New Roman"/>
                <a:cs typeface="Times New Roman"/>
              </a:rPr>
              <a:t>Sensory: no sensory deficit </a:t>
            </a:r>
          </a:p>
          <a:p>
            <a:pPr marL="822960" lvl="1" indent="-457200" algn="l" rtl="0">
              <a:buFont typeface="+mj-lt"/>
              <a:buAutoNum type="arabicPeriod"/>
            </a:pPr>
            <a:r>
              <a:rPr lang="en-US" sz="2600" dirty="0" smtClean="0">
                <a:latin typeface="Times New Roman"/>
                <a:cs typeface="Times New Roman"/>
              </a:rPr>
              <a:t>Tone: normal</a:t>
            </a:r>
          </a:p>
          <a:p>
            <a:pPr marL="822960" lvl="1" indent="-457200" algn="l" rtl="0">
              <a:buFont typeface="+mj-lt"/>
              <a:buAutoNum type="arabicPeriod"/>
            </a:pPr>
            <a:r>
              <a:rPr lang="en-US" sz="2600" dirty="0" smtClean="0">
                <a:latin typeface="Times New Roman"/>
                <a:cs typeface="Times New Roman"/>
              </a:rPr>
              <a:t>Reflexes: normal knee and ankle reflexes</a:t>
            </a:r>
          </a:p>
          <a:p>
            <a:pPr marL="822960" lvl="1" indent="-457200" algn="l" rtl="0">
              <a:buFont typeface="Arial" pitchFamily="34" charset="0"/>
              <a:buChar char="•"/>
            </a:pPr>
            <a:r>
              <a:rPr lang="en-US" sz="2600" b="1" dirty="0" smtClean="0">
                <a:solidFill>
                  <a:srgbClr val="FF0000"/>
                </a:solidFill>
                <a:latin typeface="Times New Roman"/>
                <a:cs typeface="Times New Roman"/>
              </a:rPr>
              <a:t>vascular examination:</a:t>
            </a:r>
          </a:p>
          <a:p>
            <a:pPr marL="880110" lvl="1" indent="-514350" algn="l" rtl="0">
              <a:buFont typeface="+mj-lt"/>
              <a:buAutoNum type="arabicPeriod"/>
            </a:pPr>
            <a:r>
              <a:rPr lang="en-US" sz="2400" dirty="0" smtClean="0">
                <a:latin typeface="Times New Roman"/>
                <a:cs typeface="Times New Roman"/>
              </a:rPr>
              <a:t>palpable posterior </a:t>
            </a:r>
            <a:r>
              <a:rPr lang="en-US" sz="2400" dirty="0" err="1" smtClean="0">
                <a:latin typeface="Times New Roman"/>
                <a:cs typeface="Times New Roman"/>
              </a:rPr>
              <a:t>tibial</a:t>
            </a:r>
            <a:r>
              <a:rPr lang="en-US" sz="2400" dirty="0" smtClean="0">
                <a:latin typeface="Times New Roman"/>
                <a:cs typeface="Times New Roman"/>
              </a:rPr>
              <a:t> and </a:t>
            </a:r>
            <a:r>
              <a:rPr lang="en-US" sz="2400" dirty="0" err="1" smtClean="0">
                <a:latin typeface="Times New Roman"/>
                <a:cs typeface="Times New Roman"/>
              </a:rPr>
              <a:t>dorsalis</a:t>
            </a:r>
            <a:r>
              <a:rPr lang="en-US" sz="2400" dirty="0" smtClean="0">
                <a:latin typeface="Times New Roman"/>
                <a:cs typeface="Times New Roman"/>
              </a:rPr>
              <a:t> </a:t>
            </a:r>
            <a:r>
              <a:rPr lang="en-US" sz="2400" dirty="0" err="1" smtClean="0">
                <a:latin typeface="Times New Roman"/>
                <a:cs typeface="Times New Roman"/>
              </a:rPr>
              <a:t>pedis</a:t>
            </a:r>
            <a:r>
              <a:rPr lang="en-US" sz="2400" dirty="0" smtClean="0">
                <a:latin typeface="Times New Roman"/>
                <a:cs typeface="Times New Roman"/>
              </a:rPr>
              <a:t> arteries </a:t>
            </a:r>
          </a:p>
          <a:p>
            <a:pPr marL="880110" lvl="1" indent="-514350" algn="l" rtl="0">
              <a:buFont typeface="+mj-lt"/>
              <a:buAutoNum type="arabicPeriod"/>
            </a:pPr>
            <a:r>
              <a:rPr lang="en-US" sz="2400" dirty="0" smtClean="0">
                <a:latin typeface="Times New Roman"/>
                <a:cs typeface="Times New Roman"/>
              </a:rPr>
              <a:t>Normal capillary refill time.</a:t>
            </a:r>
          </a:p>
          <a:p>
            <a:pPr marL="822960" lvl="1" indent="-457200" algn="l" rtl="0">
              <a:buNone/>
            </a:pPr>
            <a:r>
              <a:rPr lang="en-US" sz="3200" dirty="0" smtClean="0">
                <a:latin typeface="Times New Roman"/>
                <a:cs typeface="Times New Roman"/>
              </a:rPr>
              <a:t> </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Investigations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sz="2400" dirty="0" smtClean="0">
                <a:latin typeface="Times New Roman"/>
                <a:cs typeface="Times New Roman"/>
              </a:rPr>
              <a:t>Plain x-ray of the sacroiliac joint.</a:t>
            </a:r>
          </a:p>
          <a:p>
            <a:pPr algn="l" rtl="0"/>
            <a:r>
              <a:rPr lang="en-US" sz="2400" dirty="0" smtClean="0">
                <a:latin typeface="Times New Roman"/>
                <a:cs typeface="Times New Roman"/>
              </a:rPr>
              <a:t>HLA-B27</a:t>
            </a:r>
            <a:r>
              <a:rPr lang="en-US" dirty="0" smtClean="0">
                <a:latin typeface="Times New Roman"/>
                <a:cs typeface="Times New Roman"/>
              </a:rPr>
              <a:t>.</a:t>
            </a:r>
          </a:p>
          <a:p>
            <a:pPr algn="l" rtl="0"/>
            <a:endParaRPr lang="en-US" dirty="0" smtClean="0">
              <a:latin typeface="Times New Roman"/>
              <a:cs typeface="Times New Roman"/>
            </a:endParaRPr>
          </a:p>
          <a:p>
            <a:pPr algn="l" rtl="0">
              <a:buNone/>
            </a:pPr>
            <a:endParaRPr lang="en-US" dirty="0" smtClean="0">
              <a:latin typeface="Times New Roman"/>
              <a:cs typeface="Times New Roman"/>
            </a:endParaRPr>
          </a:p>
          <a:p>
            <a:pPr algn="l" rtl="0">
              <a:buNone/>
            </a:pPr>
            <a:endParaRPr lang="x-none" dirty="0">
              <a:latin typeface="Times New Roman"/>
              <a:cs typeface="Times New Roman"/>
            </a:endParaRPr>
          </a:p>
        </p:txBody>
      </p:sp>
      <p:pic>
        <p:nvPicPr>
          <p:cNvPr id="2051" name="Picture 3" descr="C:\Users\user\Downloads\active-sacroiliitis.jpg"/>
          <p:cNvPicPr>
            <a:picLocks noChangeAspect="1" noChangeArrowheads="1"/>
          </p:cNvPicPr>
          <p:nvPr/>
        </p:nvPicPr>
        <p:blipFill>
          <a:blip r:embed="rId3" cstate="print"/>
          <a:srcRect/>
          <a:stretch>
            <a:fillRect/>
          </a:stretch>
        </p:blipFill>
        <p:spPr bwMode="auto">
          <a:xfrm>
            <a:off x="1619672" y="2780928"/>
            <a:ext cx="5731170" cy="386104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Treatment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dirty="0" err="1" smtClean="0">
                <a:latin typeface="Times New Roman"/>
                <a:cs typeface="Times New Roman"/>
              </a:rPr>
              <a:t>Nonsteroidal</a:t>
            </a:r>
            <a:r>
              <a:rPr lang="en-US" dirty="0" smtClean="0">
                <a:latin typeface="Times New Roman"/>
                <a:cs typeface="Times New Roman"/>
              </a:rPr>
              <a:t> anti-inflammatory drugs has a dramatic response in patient with </a:t>
            </a:r>
            <a:r>
              <a:rPr lang="en-US" dirty="0" err="1" smtClean="0">
                <a:latin typeface="Times New Roman"/>
                <a:cs typeface="Times New Roman"/>
              </a:rPr>
              <a:t>Ankylosing</a:t>
            </a:r>
            <a:r>
              <a:rPr lang="en-US" dirty="0" smtClean="0">
                <a:latin typeface="Times New Roman"/>
                <a:cs typeface="Times New Roman"/>
              </a:rPr>
              <a:t> </a:t>
            </a:r>
            <a:r>
              <a:rPr lang="en-US" dirty="0" err="1" smtClean="0">
                <a:latin typeface="Times New Roman"/>
                <a:cs typeface="Times New Roman"/>
              </a:rPr>
              <a:t>spondylitis</a:t>
            </a:r>
            <a:r>
              <a:rPr lang="en-US" dirty="0" smtClean="0">
                <a:latin typeface="Times New Roman"/>
                <a:cs typeface="Times New Roman"/>
              </a:rPr>
              <a:t>.</a:t>
            </a:r>
          </a:p>
          <a:p>
            <a:pPr algn="l" rtl="0"/>
            <a:r>
              <a:rPr lang="en-US" dirty="0" smtClean="0">
                <a:latin typeface="Times New Roman"/>
                <a:cs typeface="Times New Roman"/>
              </a:rPr>
              <a:t>Referral</a:t>
            </a: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Complicated back pain </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fontScale="85000" lnSpcReduction="20000"/>
          </a:bodyPr>
          <a:lstStyle/>
          <a:p>
            <a:pPr algn="l" rtl="0"/>
            <a:r>
              <a:rPr lang="en-US" sz="2800" dirty="0" smtClean="0">
                <a:latin typeface="Times New Roman"/>
                <a:cs typeface="Times New Roman"/>
              </a:rPr>
              <a:t>Accounts for 37% of all causes of back pain.</a:t>
            </a:r>
          </a:p>
          <a:p>
            <a:pPr algn="l" rtl="0"/>
            <a:r>
              <a:rPr lang="en-US" sz="2800" dirty="0" smtClean="0">
                <a:latin typeface="Times New Roman"/>
                <a:cs typeface="Times New Roman"/>
              </a:rPr>
              <a:t>Presence of systemic signs, symptoms or risk factor e.g. fever, weight loss, history of prior cancer..etc.</a:t>
            </a:r>
          </a:p>
          <a:p>
            <a:pPr algn="l" rtl="0">
              <a:buNone/>
            </a:pPr>
            <a:endParaRPr lang="en-US" sz="2800" dirty="0" smtClean="0">
              <a:latin typeface="Times New Roman"/>
              <a:cs typeface="Times New Roman"/>
            </a:endParaRPr>
          </a:p>
          <a:p>
            <a:pPr algn="l" rtl="0"/>
            <a:r>
              <a:rPr lang="en-US" sz="2800" dirty="0" smtClean="0">
                <a:latin typeface="Times New Roman" pitchFamily="18" charset="0"/>
                <a:cs typeface="Times New Roman" pitchFamily="18" charset="0"/>
              </a:rPr>
              <a:t>Most</a:t>
            </a:r>
            <a:r>
              <a:rPr lang="en-US" sz="2800" dirty="0" smtClean="0">
                <a:latin typeface="Times New Roman"/>
                <a:cs typeface="Times New Roman"/>
              </a:rPr>
              <a:t> common causes include</a:t>
            </a:r>
            <a:r>
              <a:rPr lang="en-US" dirty="0" smtClean="0">
                <a:latin typeface="Times New Roman"/>
                <a:cs typeface="Times New Roman"/>
              </a:rPr>
              <a:t>: </a:t>
            </a:r>
          </a:p>
          <a:p>
            <a:pPr marL="514350" indent="-514350" algn="l" rtl="0">
              <a:buFont typeface="+mj-lt"/>
              <a:buAutoNum type="arabicPeriod"/>
            </a:pPr>
            <a:r>
              <a:rPr lang="en-US" sz="2800" dirty="0" smtClean="0">
                <a:latin typeface="Times New Roman"/>
                <a:cs typeface="Times New Roman"/>
              </a:rPr>
              <a:t>Inflammatory arthritis e.g. </a:t>
            </a:r>
            <a:r>
              <a:rPr lang="en-US" sz="2800" dirty="0" err="1" smtClean="0">
                <a:latin typeface="Times New Roman"/>
                <a:cs typeface="Times New Roman"/>
              </a:rPr>
              <a:t>ankylosing</a:t>
            </a:r>
            <a:r>
              <a:rPr lang="en-US" sz="2800" dirty="0" smtClean="0">
                <a:latin typeface="Times New Roman"/>
                <a:cs typeface="Times New Roman"/>
              </a:rPr>
              <a:t> </a:t>
            </a:r>
            <a:r>
              <a:rPr lang="en-US" sz="2800" dirty="0" err="1" smtClean="0">
                <a:latin typeface="Times New Roman"/>
                <a:cs typeface="Times New Roman"/>
              </a:rPr>
              <a:t>spondylitis</a:t>
            </a:r>
            <a:r>
              <a:rPr lang="en-US" sz="2800" dirty="0" smtClean="0">
                <a:latin typeface="Times New Roman"/>
                <a:cs typeface="Times New Roman"/>
              </a:rPr>
              <a:t> , rheumatoid arthritis.</a:t>
            </a:r>
          </a:p>
          <a:p>
            <a:pPr marL="514350" indent="-514350" algn="l" rtl="0">
              <a:buFont typeface="+mj-lt"/>
              <a:buAutoNum type="arabicPeriod"/>
            </a:pPr>
            <a:r>
              <a:rPr lang="en-US" sz="2800" dirty="0" err="1" smtClean="0">
                <a:latin typeface="Times New Roman"/>
                <a:cs typeface="Times New Roman"/>
              </a:rPr>
              <a:t>Neoplastic</a:t>
            </a:r>
            <a:endParaRPr lang="en-US" sz="2800" dirty="0" smtClean="0">
              <a:latin typeface="Times New Roman"/>
              <a:cs typeface="Times New Roman"/>
            </a:endParaRPr>
          </a:p>
          <a:p>
            <a:pPr marL="514350" indent="-514350" algn="l" rtl="0">
              <a:buFont typeface="+mj-lt"/>
              <a:buAutoNum type="arabicPeriod"/>
            </a:pPr>
            <a:r>
              <a:rPr lang="en-US" sz="2800" dirty="0" smtClean="0">
                <a:latin typeface="Times New Roman"/>
                <a:cs typeface="Times New Roman"/>
              </a:rPr>
              <a:t>Infection: </a:t>
            </a:r>
            <a:r>
              <a:rPr lang="en-US" sz="2800" dirty="0" smtClean="0">
                <a:latin typeface="Times New Roman"/>
                <a:cs typeface="Times New Roman"/>
                <a:sym typeface="Arial" charset="0"/>
              </a:rPr>
              <a:t>can cause pain when they involve the vertebrae, leading to </a:t>
            </a:r>
            <a:r>
              <a:rPr lang="en-US" sz="2800" dirty="0" err="1" smtClean="0">
                <a:latin typeface="Times New Roman"/>
                <a:cs typeface="Times New Roman"/>
                <a:sym typeface="Arial" charset="0"/>
              </a:rPr>
              <a:t>osteomyelitis</a:t>
            </a:r>
            <a:r>
              <a:rPr lang="en-US" sz="2800" dirty="0" smtClean="0">
                <a:latin typeface="Times New Roman"/>
                <a:cs typeface="Times New Roman"/>
                <a:sym typeface="Arial" charset="0"/>
              </a:rPr>
              <a:t>.</a:t>
            </a:r>
          </a:p>
          <a:p>
            <a:pPr marL="514350" indent="-514350" algn="l" rtl="0">
              <a:buNone/>
            </a:pPr>
            <a:endParaRPr lang="en-US" sz="2800" dirty="0" smtClean="0">
              <a:latin typeface="Times New Roman"/>
              <a:cs typeface="Times New Roman"/>
            </a:endParaRPr>
          </a:p>
          <a:p>
            <a:pPr marL="514350" indent="-514350" algn="l" rtl="0"/>
            <a:r>
              <a:rPr lang="en-US" sz="2400" dirty="0" smtClean="0">
                <a:latin typeface="Times New Roman"/>
                <a:cs typeface="Times New Roman"/>
              </a:rPr>
              <a:t>Plain film and ESR is needed, if either abnormal consider magnetic resonance imaging or computed tomography. </a:t>
            </a:r>
          </a:p>
          <a:p>
            <a:pPr algn="l" rtl="0">
              <a:buNone/>
            </a:pP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Radiculopathy</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dirty="0" err="1" smtClean="0">
                <a:latin typeface="Times New Roman"/>
                <a:cs typeface="Times New Roman"/>
              </a:rPr>
              <a:t>Lumbosacral</a:t>
            </a:r>
            <a:r>
              <a:rPr lang="en-US" dirty="0" smtClean="0">
                <a:latin typeface="Times New Roman"/>
                <a:cs typeface="Times New Roman"/>
              </a:rPr>
              <a:t> </a:t>
            </a:r>
            <a:r>
              <a:rPr lang="en-US" dirty="0" err="1" smtClean="0">
                <a:latin typeface="Times New Roman"/>
                <a:cs typeface="Times New Roman"/>
              </a:rPr>
              <a:t>radiculopathy</a:t>
            </a:r>
            <a:r>
              <a:rPr lang="en-US" dirty="0" smtClean="0">
                <a:latin typeface="Times New Roman"/>
                <a:cs typeface="Times New Roman"/>
              </a:rPr>
              <a:t> is a condition in which a disease process affects the function of one or more </a:t>
            </a:r>
            <a:r>
              <a:rPr lang="en-US" dirty="0" err="1" smtClean="0">
                <a:latin typeface="Times New Roman"/>
                <a:cs typeface="Times New Roman"/>
              </a:rPr>
              <a:t>lumbosacral</a:t>
            </a:r>
            <a:r>
              <a:rPr lang="en-US" dirty="0" smtClean="0">
                <a:latin typeface="Times New Roman"/>
                <a:cs typeface="Times New Roman"/>
              </a:rPr>
              <a:t> nerve roots.</a:t>
            </a:r>
          </a:p>
          <a:p>
            <a:pPr algn="l" rtl="0"/>
            <a:r>
              <a:rPr lang="en-US" dirty="0" smtClean="0">
                <a:latin typeface="Times New Roman"/>
                <a:cs typeface="Times New Roman"/>
              </a:rPr>
              <a:t>Depending upon the nature and location of </a:t>
            </a:r>
            <a:r>
              <a:rPr lang="en-US" dirty="0" err="1" smtClean="0">
                <a:latin typeface="Times New Roman"/>
                <a:cs typeface="Times New Roman"/>
              </a:rPr>
              <a:t>intraspinal</a:t>
            </a:r>
            <a:r>
              <a:rPr lang="en-US" dirty="0" smtClean="0">
                <a:latin typeface="Times New Roman"/>
                <a:cs typeface="Times New Roman"/>
              </a:rPr>
              <a:t> compression, roots may be injured at any disc level, from the L1-2 level to the level of their exit into their neural foramina</a:t>
            </a: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inal_cord_gross_view1318009524851.jpg"/>
          <p:cNvPicPr>
            <a:picLocks noGrp="1" noChangeAspect="1"/>
          </p:cNvPicPr>
          <p:nvPr>
            <p:ph idx="1"/>
          </p:nvPr>
        </p:nvPicPr>
        <p:blipFill>
          <a:blip r:embed="rId2" cstate="print"/>
          <a:stretch>
            <a:fillRect/>
          </a:stretch>
        </p:blipFill>
        <p:spPr>
          <a:xfrm>
            <a:off x="3071802" y="86855"/>
            <a:ext cx="4143404" cy="6637179"/>
          </a:xfr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rgbClr val="FF0000"/>
                </a:solidFill>
                <a:latin typeface="Times New Roman"/>
                <a:cs typeface="Times New Roman"/>
              </a:rPr>
              <a:t>Pathophysiology and etiology</a:t>
            </a:r>
            <a:r>
              <a:rPr lang="en-US" dirty="0" smtClean="0">
                <a:solidFill>
                  <a:srgbClr val="FF0000"/>
                </a:solidFill>
                <a:latin typeface="Times New Roman"/>
                <a:cs typeface="Times New Roman"/>
              </a:rPr>
              <a:t>:</a:t>
            </a:r>
            <a:endParaRPr lang="x-none">
              <a:latin typeface="Times New Roman"/>
              <a:cs typeface="Times New Roman"/>
            </a:endParaRPr>
          </a:p>
        </p:txBody>
      </p:sp>
      <p:sp>
        <p:nvSpPr>
          <p:cNvPr id="3" name="عنصر نائب للمحتوى 2"/>
          <p:cNvSpPr>
            <a:spLocks noGrp="1"/>
          </p:cNvSpPr>
          <p:nvPr>
            <p:ph idx="1"/>
          </p:nvPr>
        </p:nvSpPr>
        <p:spPr>
          <a:xfrm>
            <a:off x="428596" y="1857364"/>
            <a:ext cx="8229600" cy="3993307"/>
          </a:xfrm>
        </p:spPr>
        <p:txBody>
          <a:bodyPr/>
          <a:lstStyle/>
          <a:p>
            <a:pPr lvl="1" algn="l" rtl="0"/>
            <a:r>
              <a:rPr lang="en-US" dirty="0" smtClean="0">
                <a:latin typeface="Times New Roman"/>
                <a:cs typeface="Times New Roman"/>
              </a:rPr>
              <a:t>Disc herniation.</a:t>
            </a:r>
          </a:p>
          <a:p>
            <a:pPr lvl="1" algn="l" rtl="0"/>
            <a:r>
              <a:rPr lang="en-US" dirty="0" err="1" smtClean="0">
                <a:latin typeface="Times New Roman"/>
                <a:cs typeface="Times New Roman"/>
              </a:rPr>
              <a:t>Spondylosis</a:t>
            </a:r>
            <a:r>
              <a:rPr lang="en-US" dirty="0" smtClean="0">
                <a:latin typeface="Times New Roman"/>
                <a:cs typeface="Times New Roman"/>
              </a:rPr>
              <a:t> (spinal </a:t>
            </a:r>
            <a:r>
              <a:rPr lang="en-US" dirty="0" err="1" smtClean="0">
                <a:latin typeface="Times New Roman"/>
                <a:cs typeface="Times New Roman"/>
              </a:rPr>
              <a:t>stenosis</a:t>
            </a:r>
            <a:r>
              <a:rPr lang="en-US" dirty="0" smtClean="0">
                <a:latin typeface="Times New Roman"/>
                <a:cs typeface="Times New Roman"/>
              </a:rPr>
              <a:t> due to degenerative arthritis of the spine).</a:t>
            </a:r>
          </a:p>
          <a:p>
            <a:pPr lvl="1" algn="l" rtl="0"/>
            <a:r>
              <a:rPr lang="en-US" dirty="0" smtClean="0">
                <a:latin typeface="Times New Roman"/>
                <a:cs typeface="Times New Roman"/>
              </a:rPr>
              <a:t>Non-skeletal nerve root compression and </a:t>
            </a:r>
            <a:r>
              <a:rPr lang="en-US" dirty="0" err="1" smtClean="0">
                <a:latin typeface="Times New Roman"/>
                <a:cs typeface="Times New Roman"/>
              </a:rPr>
              <a:t>noncompressive</a:t>
            </a:r>
            <a:r>
              <a:rPr lang="en-US" dirty="0" smtClean="0">
                <a:latin typeface="Times New Roman"/>
                <a:cs typeface="Times New Roman"/>
              </a:rPr>
              <a:t> mechanisms such as infection, inflammation, neoplasm and vascular disease.</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Pain:</a:t>
            </a:r>
            <a:endParaRPr lang="x-none">
              <a:latin typeface="Times New Roman"/>
              <a:cs typeface="Times New Roman"/>
            </a:endParaRPr>
          </a:p>
        </p:txBody>
      </p:sp>
      <p:sp>
        <p:nvSpPr>
          <p:cNvPr id="3" name="عنصر نائب للمحتوى 2"/>
          <p:cNvSpPr>
            <a:spLocks noGrp="1"/>
          </p:cNvSpPr>
          <p:nvPr>
            <p:ph idx="1"/>
          </p:nvPr>
        </p:nvSpPr>
        <p:spPr>
          <a:xfrm>
            <a:off x="428596" y="1785926"/>
            <a:ext cx="8229600" cy="4525963"/>
          </a:xfrm>
        </p:spPr>
        <p:txBody>
          <a:bodyPr/>
          <a:lstStyle/>
          <a:p>
            <a:pPr lvl="1" algn="l" rtl="0"/>
            <a:r>
              <a:rPr lang="en-US" dirty="0" smtClean="0">
                <a:latin typeface="Times New Roman"/>
                <a:cs typeface="Times New Roman"/>
              </a:rPr>
              <a:t>Classic radiating pain (spinal nerve injury).</a:t>
            </a:r>
          </a:p>
          <a:p>
            <a:pPr lvl="1" algn="l" rtl="0"/>
            <a:r>
              <a:rPr lang="en-US" dirty="0" smtClean="0">
                <a:latin typeface="Times New Roman"/>
                <a:cs typeface="Times New Roman"/>
              </a:rPr>
              <a:t>Localized </a:t>
            </a:r>
            <a:r>
              <a:rPr lang="en-US" dirty="0" err="1" smtClean="0">
                <a:latin typeface="Times New Roman"/>
                <a:cs typeface="Times New Roman"/>
              </a:rPr>
              <a:t>lumbosacral</a:t>
            </a:r>
            <a:r>
              <a:rPr lang="en-US" dirty="0" smtClean="0">
                <a:latin typeface="Times New Roman"/>
                <a:cs typeface="Times New Roman"/>
              </a:rPr>
              <a:t> pain (Blood vessels, </a:t>
            </a:r>
            <a:r>
              <a:rPr lang="en-US" dirty="0" err="1" smtClean="0">
                <a:latin typeface="Times New Roman"/>
                <a:cs typeface="Times New Roman"/>
              </a:rPr>
              <a:t>dura</a:t>
            </a:r>
            <a:r>
              <a:rPr lang="en-US" dirty="0" smtClean="0">
                <a:latin typeface="Times New Roman"/>
                <a:cs typeface="Times New Roman"/>
              </a:rPr>
              <a:t> mater and longitudinal ligaments).</a:t>
            </a:r>
          </a:p>
          <a:p>
            <a:pPr lvl="1" algn="l" rtl="0"/>
            <a:r>
              <a:rPr lang="en-US" dirty="0" err="1" smtClean="0">
                <a:latin typeface="Times New Roman"/>
                <a:cs typeface="Times New Roman"/>
              </a:rPr>
              <a:t>Nonlocalized</a:t>
            </a:r>
            <a:r>
              <a:rPr lang="en-US" dirty="0" smtClean="0">
                <a:latin typeface="Times New Roman"/>
                <a:cs typeface="Times New Roman"/>
              </a:rPr>
              <a:t>, </a:t>
            </a:r>
            <a:r>
              <a:rPr lang="en-US" dirty="0" err="1" smtClean="0">
                <a:latin typeface="Times New Roman"/>
                <a:cs typeface="Times New Roman"/>
              </a:rPr>
              <a:t>nonradiating</a:t>
            </a:r>
            <a:r>
              <a:rPr lang="en-US" dirty="0" smtClean="0">
                <a:latin typeface="Times New Roman"/>
                <a:cs typeface="Times New Roman"/>
              </a:rPr>
              <a:t> pain (muscle, bone and ligaments outside spinal canal).</a:t>
            </a:r>
          </a:p>
          <a:p>
            <a:pPr lvl="1" algn="l" rtl="0"/>
            <a:r>
              <a:rPr lang="en-US" dirty="0" smtClean="0">
                <a:latin typeface="Times New Roman"/>
                <a:cs typeface="Times New Roman"/>
              </a:rPr>
              <a:t>Referred pain (abdominal viscera).</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Degenerative changes</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428596" y="1714488"/>
            <a:ext cx="8229600" cy="4525963"/>
          </a:xfrm>
        </p:spPr>
        <p:txBody>
          <a:bodyPr/>
          <a:lstStyle/>
          <a:p>
            <a:pPr algn="l" rtl="0"/>
            <a:r>
              <a:rPr lang="en-US" dirty="0" smtClean="0">
                <a:latin typeface="Times New Roman"/>
                <a:cs typeface="Times New Roman"/>
              </a:rPr>
              <a:t>Resulting bony overgrowth (osteophytes) or disc herniation may directly impinge on spinal nerve roots or the spinal cord, or their effect may be primarily to produce instability and misalignment of the spine (</a:t>
            </a:r>
            <a:r>
              <a:rPr lang="en-US" dirty="0" err="1" smtClean="0">
                <a:latin typeface="Times New Roman"/>
                <a:cs typeface="Times New Roman"/>
              </a:rPr>
              <a:t>ie</a:t>
            </a:r>
            <a:r>
              <a:rPr lang="en-US" dirty="0" smtClean="0">
                <a:latin typeface="Times New Roman"/>
                <a:cs typeface="Times New Roman"/>
              </a:rPr>
              <a:t>, degenerative </a:t>
            </a:r>
            <a:r>
              <a:rPr lang="en-US" dirty="0" err="1" smtClean="0">
                <a:latin typeface="Times New Roman"/>
                <a:cs typeface="Times New Roman"/>
              </a:rPr>
              <a:t>spondylolisthesis</a:t>
            </a:r>
            <a:r>
              <a:rPr lang="en-US" dirty="0" smtClean="0">
                <a:latin typeface="Times New Roman"/>
                <a:cs typeface="Times New Roman"/>
              </a:rPr>
              <a:t>) that in turn produces pain and neurologic deficits.</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Disc </a:t>
            </a:r>
            <a:r>
              <a:rPr lang="en-US" dirty="0" err="1" smtClean="0">
                <a:solidFill>
                  <a:srgbClr val="FF0000"/>
                </a:solidFill>
                <a:latin typeface="Times New Roman"/>
                <a:cs typeface="Times New Roman"/>
              </a:rPr>
              <a:t>herniation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a:xfrm>
            <a:off x="457200" y="1600200"/>
            <a:ext cx="8229600" cy="5141168"/>
          </a:xfrm>
        </p:spPr>
        <p:txBody>
          <a:bodyPr>
            <a:noAutofit/>
          </a:bodyPr>
          <a:lstStyle/>
          <a:p>
            <a:pPr algn="l" rtl="0"/>
            <a:r>
              <a:rPr lang="en-US" sz="2600" dirty="0" smtClean="0">
                <a:latin typeface="Times New Roman"/>
                <a:cs typeface="Times New Roman"/>
              </a:rPr>
              <a:t>Also </a:t>
            </a:r>
            <a:r>
              <a:rPr lang="en-US" sz="2600" dirty="0">
                <a:latin typeface="Times New Roman"/>
                <a:cs typeface="Times New Roman"/>
              </a:rPr>
              <a:t>called disc </a:t>
            </a:r>
            <a:r>
              <a:rPr lang="en-US" sz="2600" dirty="0" smtClean="0">
                <a:latin typeface="Times New Roman"/>
                <a:cs typeface="Times New Roman"/>
              </a:rPr>
              <a:t>degeneration, is  </a:t>
            </a:r>
            <a:r>
              <a:rPr lang="en-US" sz="2600" dirty="0">
                <a:latin typeface="Times New Roman"/>
                <a:cs typeface="Times New Roman"/>
              </a:rPr>
              <a:t>the usual cause of a herniated </a:t>
            </a:r>
            <a:r>
              <a:rPr lang="en-US" sz="2600" dirty="0" smtClean="0">
                <a:latin typeface="Times New Roman"/>
                <a:cs typeface="Times New Roman"/>
              </a:rPr>
              <a:t>disc, as we age the </a:t>
            </a:r>
            <a:r>
              <a:rPr lang="en-US" sz="2600" dirty="0">
                <a:latin typeface="Times New Roman"/>
                <a:cs typeface="Times New Roman"/>
              </a:rPr>
              <a:t>discs in our back lose some of the fluid that helps them stay flexible. The outer layer of the discs can form tiny tears or cracks. The thick gel inside the disc may be forced out through those cracks and cause the disc to bulge or break </a:t>
            </a:r>
            <a:r>
              <a:rPr lang="en-US" sz="2600" dirty="0" smtClean="0">
                <a:latin typeface="Times New Roman"/>
                <a:cs typeface="Times New Roman"/>
              </a:rPr>
              <a:t>open.</a:t>
            </a:r>
          </a:p>
          <a:p>
            <a:pPr algn="l" rtl="0">
              <a:buNone/>
            </a:pPr>
            <a:endParaRPr lang="en-US" sz="2600" dirty="0" smtClean="0">
              <a:latin typeface="Times New Roman"/>
              <a:cs typeface="Times New Roman"/>
            </a:endParaRPr>
          </a:p>
          <a:p>
            <a:pPr algn="l" rtl="0"/>
            <a:r>
              <a:rPr lang="en-US" sz="2600" dirty="0" smtClean="0">
                <a:latin typeface="Times New Roman"/>
                <a:cs typeface="Times New Roman"/>
              </a:rPr>
              <a:t>Depending upon the nature and location of </a:t>
            </a:r>
            <a:r>
              <a:rPr lang="en-US" sz="2600" dirty="0" err="1" smtClean="0">
                <a:latin typeface="Times New Roman"/>
                <a:cs typeface="Times New Roman"/>
              </a:rPr>
              <a:t>intraspinal</a:t>
            </a:r>
            <a:r>
              <a:rPr lang="en-US" sz="2600" dirty="0" smtClean="0">
                <a:latin typeface="Times New Roman"/>
                <a:cs typeface="Times New Roman"/>
              </a:rPr>
              <a:t> compression, roots may be injured at any disc level.</a:t>
            </a:r>
          </a:p>
          <a:p>
            <a:pPr algn="l" rtl="0"/>
            <a:r>
              <a:rPr lang="en-US" sz="2600" dirty="0" smtClean="0">
                <a:latin typeface="Times New Roman"/>
                <a:cs typeface="Times New Roman"/>
              </a:rPr>
              <a:t>Most frequent presentation  is L5 and S1 </a:t>
            </a:r>
            <a:r>
              <a:rPr lang="en-US" sz="2600" dirty="0" err="1" smtClean="0">
                <a:latin typeface="Times New Roman"/>
                <a:cs typeface="Times New Roman"/>
              </a:rPr>
              <a:t>radiculopathies</a:t>
            </a:r>
            <a:r>
              <a:rPr lang="en-US" sz="2600" dirty="0" smtClean="0">
                <a:latin typeface="Times New Roman"/>
                <a:cs typeface="Times New Roman"/>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solidFill>
                  <a:srgbClr val="FF0000"/>
                </a:solidFill>
                <a:latin typeface="Times New Roman"/>
                <a:cs typeface="Times New Roman"/>
              </a:rPr>
              <a:t>MCQ #2</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lstStyle/>
          <a:p>
            <a:pPr lvl="0" algn="l" rtl="0"/>
            <a:r>
              <a:rPr lang="en-US" dirty="0" smtClean="0">
                <a:latin typeface="Times New Roman"/>
                <a:cs typeface="Times New Roman"/>
              </a:rPr>
              <a:t>Which of the following is a red flag sign/symptom of back pain?</a:t>
            </a:r>
          </a:p>
          <a:p>
            <a:pPr lvl="0" algn="l" rtl="0"/>
            <a:endParaRPr lang="en-US" dirty="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History of cancer.</a:t>
            </a:r>
          </a:p>
          <a:p>
            <a:pPr marL="514350" lvl="0" indent="-514350" algn="l" rtl="0">
              <a:buAutoNum type="alphaUcPeriod"/>
            </a:pPr>
            <a:r>
              <a:rPr lang="en-US" sz="2800" dirty="0" smtClean="0">
                <a:latin typeface="Times New Roman"/>
                <a:cs typeface="Times New Roman"/>
              </a:rPr>
              <a:t>Kyphosis.</a:t>
            </a:r>
          </a:p>
          <a:p>
            <a:pPr marL="514350" lvl="0" indent="-514350" algn="l" rtl="0">
              <a:buAutoNum type="alphaUcPeriod"/>
            </a:pPr>
            <a:r>
              <a:rPr lang="en-US" sz="2800" dirty="0" smtClean="0">
                <a:latin typeface="Times New Roman"/>
                <a:cs typeface="Times New Roman"/>
              </a:rPr>
              <a:t>Age less than 50.</a:t>
            </a:r>
          </a:p>
          <a:p>
            <a:pPr marL="514350" lvl="0" indent="-514350" algn="l" rtl="0">
              <a:buAutoNum type="alphaUcPeriod"/>
            </a:pPr>
            <a:r>
              <a:rPr lang="en-US" sz="2800" dirty="0" err="1" smtClean="0">
                <a:latin typeface="Times New Roman"/>
                <a:cs typeface="Times New Roman"/>
              </a:rPr>
              <a:t>Shingel</a:t>
            </a:r>
            <a:r>
              <a:rPr lang="en-US" sz="2800" dirty="0" smtClean="0">
                <a:latin typeface="Times New Roman"/>
                <a:cs typeface="Times New Roman"/>
              </a:rPr>
              <a:t>.</a:t>
            </a:r>
          </a:p>
        </p:txBody>
      </p:sp>
    </p:spTree>
    <p:extLst>
      <p:ext uri="{BB962C8B-B14F-4D97-AF65-F5344CB8AC3E}">
        <p14:creationId xmlns:p14="http://schemas.microsoft.com/office/powerpoint/2010/main" val="381905542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thoanatomical_conditions_edit.jpeg"/>
          <p:cNvPicPr>
            <a:picLocks noGrp="1" noChangeAspect="1"/>
          </p:cNvPicPr>
          <p:nvPr>
            <p:ph idx="1"/>
          </p:nvPr>
        </p:nvPicPr>
        <p:blipFill>
          <a:blip r:embed="rId2" cstate="print">
            <a:extLst>
              <a:ext uri="{28A0092B-C50C-407E-A947-70E740481C1C}">
                <a14:useLocalDpi xmlns:a14="http://schemas.microsoft.com/office/drawing/2010/main" val="0"/>
              </a:ext>
            </a:extLst>
          </a:blip>
          <a:srcRect l="-54502" r="-54502"/>
          <a:stretch>
            <a:fillRect/>
          </a:stretch>
        </p:blipFill>
        <p:spPr>
          <a:xfrm>
            <a:off x="-540568" y="1196752"/>
            <a:ext cx="10441160" cy="5440013"/>
          </a:xfr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008112"/>
          </a:xfrm>
        </p:spPr>
        <p:txBody>
          <a:bodyPr>
            <a:normAutofit/>
          </a:bodyPr>
          <a:lstStyle/>
          <a:p>
            <a:r>
              <a:rPr lang="en-US" sz="4000" dirty="0" smtClean="0">
                <a:solidFill>
                  <a:srgbClr val="FF0000"/>
                </a:solidFill>
              </a:rPr>
              <a:t>Video : </a:t>
            </a:r>
            <a:endParaRPr lang="en-US" sz="4000" dirty="0">
              <a:solidFill>
                <a:srgbClr val="FF0000"/>
              </a:solidFill>
            </a:endParaRPr>
          </a:p>
        </p:txBody>
      </p:sp>
      <p:sp>
        <p:nvSpPr>
          <p:cNvPr id="3" name="Subtitle 2"/>
          <p:cNvSpPr>
            <a:spLocks noGrp="1"/>
          </p:cNvSpPr>
          <p:nvPr>
            <p:ph type="subTitle" idx="1"/>
          </p:nvPr>
        </p:nvSpPr>
        <p:spPr>
          <a:xfrm>
            <a:off x="1331640" y="2708920"/>
            <a:ext cx="6400800" cy="1872208"/>
          </a:xfrm>
        </p:spPr>
        <p:txBody>
          <a:bodyPr>
            <a:normAutofit/>
          </a:bodyPr>
          <a:lstStyle/>
          <a:p>
            <a:r>
              <a:rPr lang="en-US" sz="2400" dirty="0" smtClean="0">
                <a:hlinkClick r:id="rId2"/>
              </a:rPr>
              <a:t>https://www.youtube.com/watch?v=jZUwtSXpPgg</a:t>
            </a:r>
            <a:endParaRPr lang="en-US" sz="2400" dirty="0" smtClean="0"/>
          </a:p>
          <a:p>
            <a:endParaRPr lang="en-US" sz="2400" dirty="0"/>
          </a:p>
        </p:txBody>
      </p:sp>
    </p:spTree>
    <p:extLst>
      <p:ext uri="{BB962C8B-B14F-4D97-AF65-F5344CB8AC3E}">
        <p14:creationId xmlns:p14="http://schemas.microsoft.com/office/powerpoint/2010/main" val="1412127246"/>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7698037"/>
              </p:ext>
            </p:extLst>
          </p:nvPr>
        </p:nvGraphicFramePr>
        <p:xfrm>
          <a:off x="395536" y="1556792"/>
          <a:ext cx="8229600" cy="4754880"/>
        </p:xfrm>
        <a:graphic>
          <a:graphicData uri="http://schemas.openxmlformats.org/drawingml/2006/table">
            <a:tbl>
              <a:tblPr firstRow="1" bandRow="1">
                <a:tableStyleId>{5940675A-B579-460E-94D1-54222C63F5DA}</a:tableStyleId>
              </a:tblPr>
              <a:tblGrid>
                <a:gridCol w="802432"/>
                <a:gridCol w="2489408"/>
                <a:gridCol w="1645920"/>
                <a:gridCol w="1645920"/>
                <a:gridCol w="1645920"/>
              </a:tblGrid>
              <a:tr h="370840">
                <a:tc>
                  <a:txBody>
                    <a:bodyPr/>
                    <a:lstStyle/>
                    <a:p>
                      <a:pPr algn="ctr"/>
                      <a:r>
                        <a:rPr lang="en-US" dirty="0" smtClean="0"/>
                        <a:t>Root</a:t>
                      </a:r>
                      <a:endParaRPr lang="en-US" dirty="0"/>
                    </a:p>
                  </a:txBody>
                  <a:tcPr/>
                </a:tc>
                <a:tc>
                  <a:txBody>
                    <a:bodyPr/>
                    <a:lstStyle/>
                    <a:p>
                      <a:pPr algn="ctr"/>
                      <a:r>
                        <a:rPr lang="en-US" dirty="0" smtClean="0"/>
                        <a:t>Pain</a:t>
                      </a:r>
                      <a:endParaRPr lang="en-US" dirty="0"/>
                    </a:p>
                  </a:txBody>
                  <a:tcPr/>
                </a:tc>
                <a:tc>
                  <a:txBody>
                    <a:bodyPr/>
                    <a:lstStyle/>
                    <a:p>
                      <a:pPr algn="ctr"/>
                      <a:r>
                        <a:rPr lang="en-US" dirty="0" smtClean="0"/>
                        <a:t>Sensory loss</a:t>
                      </a:r>
                      <a:endParaRPr lang="en-US" dirty="0"/>
                    </a:p>
                  </a:txBody>
                  <a:tcPr/>
                </a:tc>
                <a:tc>
                  <a:txBody>
                    <a:bodyPr/>
                    <a:lstStyle/>
                    <a:p>
                      <a:pPr algn="ctr"/>
                      <a:r>
                        <a:rPr lang="en-US" dirty="0" smtClean="0"/>
                        <a:t>Weakness</a:t>
                      </a:r>
                      <a:endParaRPr lang="en-US" dirty="0"/>
                    </a:p>
                  </a:txBody>
                  <a:tcPr/>
                </a:tc>
                <a:tc>
                  <a:txBody>
                    <a:bodyPr/>
                    <a:lstStyle/>
                    <a:p>
                      <a:pPr algn="ctr"/>
                      <a:r>
                        <a:rPr lang="en-US" dirty="0" smtClean="0"/>
                        <a:t>Stretch reflex loss</a:t>
                      </a:r>
                      <a:endParaRPr lang="en-US" dirty="0"/>
                    </a:p>
                  </a:txBody>
                  <a:tcPr/>
                </a:tc>
              </a:tr>
              <a:tr h="370840">
                <a:tc>
                  <a:txBody>
                    <a:bodyPr/>
                    <a:lstStyle/>
                    <a:p>
                      <a:pPr algn="ctr"/>
                      <a:r>
                        <a:rPr lang="en-US" dirty="0" smtClean="0"/>
                        <a:t>L1</a:t>
                      </a:r>
                      <a:endParaRPr lang="en-US" dirty="0"/>
                    </a:p>
                  </a:txBody>
                  <a:tcPr/>
                </a:tc>
                <a:tc>
                  <a:txBody>
                    <a:bodyPr/>
                    <a:lstStyle/>
                    <a:p>
                      <a:pPr algn="ctr"/>
                      <a:r>
                        <a:rPr lang="en-US" dirty="0" smtClean="0"/>
                        <a:t>Inguinal region</a:t>
                      </a:r>
                      <a:endParaRPr lang="en-US" dirty="0"/>
                    </a:p>
                  </a:txBody>
                  <a:tcPr/>
                </a:tc>
                <a:tc>
                  <a:txBody>
                    <a:bodyPr/>
                    <a:lstStyle/>
                    <a:p>
                      <a:pPr algn="ctr"/>
                      <a:r>
                        <a:rPr lang="en-US" dirty="0" smtClean="0"/>
                        <a:t>Inguinal region</a:t>
                      </a:r>
                      <a:endParaRPr lang="en-US" dirty="0"/>
                    </a:p>
                  </a:txBody>
                  <a:tcPr/>
                </a:tc>
                <a:tc>
                  <a:txBody>
                    <a:bodyPr/>
                    <a:lstStyle/>
                    <a:p>
                      <a:pPr algn="ctr"/>
                      <a:r>
                        <a:rPr lang="en-US" dirty="0" smtClean="0"/>
                        <a:t>Rarely</a:t>
                      </a:r>
                      <a:r>
                        <a:rPr lang="en-US" baseline="0" dirty="0" smtClean="0"/>
                        <a:t> hip flexion</a:t>
                      </a:r>
                      <a:endParaRPr lang="en-US" dirty="0"/>
                    </a:p>
                  </a:txBody>
                  <a:tcPr/>
                </a:tc>
                <a:tc>
                  <a:txBody>
                    <a:bodyPr/>
                    <a:lstStyle/>
                    <a:p>
                      <a:pPr algn="ctr"/>
                      <a:r>
                        <a:rPr lang="en-US" dirty="0" smtClean="0"/>
                        <a:t>None</a:t>
                      </a:r>
                      <a:endParaRPr lang="en-US" dirty="0"/>
                    </a:p>
                  </a:txBody>
                  <a:tcPr/>
                </a:tc>
              </a:tr>
              <a:tr h="370840">
                <a:tc>
                  <a:txBody>
                    <a:bodyPr/>
                    <a:lstStyle/>
                    <a:p>
                      <a:pPr algn="ctr"/>
                      <a:r>
                        <a:rPr lang="en-US" dirty="0" smtClean="0"/>
                        <a:t>L2-L3-L4</a:t>
                      </a:r>
                      <a:endParaRPr lang="en-US" dirty="0"/>
                    </a:p>
                  </a:txBody>
                  <a:tcPr/>
                </a:tc>
                <a:tc>
                  <a:txBody>
                    <a:bodyPr/>
                    <a:lstStyle/>
                    <a:p>
                      <a:pPr algn="ctr"/>
                      <a:r>
                        <a:rPr lang="en-US" dirty="0" smtClean="0"/>
                        <a:t>Back, radiating into anterior thigh, and at times medial lower leg</a:t>
                      </a:r>
                      <a:endParaRPr lang="en-US" dirty="0"/>
                    </a:p>
                  </a:txBody>
                  <a:tcPr/>
                </a:tc>
                <a:tc>
                  <a:txBody>
                    <a:bodyPr/>
                    <a:lstStyle/>
                    <a:p>
                      <a:pPr algn="ctr"/>
                      <a:r>
                        <a:rPr lang="en-US" dirty="0" smtClean="0"/>
                        <a:t>Anterior thigh, occasionally medial lower leg</a:t>
                      </a:r>
                      <a:endParaRPr lang="en-US" dirty="0"/>
                    </a:p>
                  </a:txBody>
                  <a:tcPr/>
                </a:tc>
                <a:tc>
                  <a:txBody>
                    <a:bodyPr/>
                    <a:lstStyle/>
                    <a:p>
                      <a:pPr algn="ctr"/>
                      <a:r>
                        <a:rPr lang="en-US" dirty="0" smtClean="0"/>
                        <a:t>Hip flexion, hip adduction, knee extension</a:t>
                      </a:r>
                      <a:endParaRPr lang="en-US" dirty="0"/>
                    </a:p>
                  </a:txBody>
                  <a:tcPr/>
                </a:tc>
                <a:tc>
                  <a:txBody>
                    <a:bodyPr/>
                    <a:lstStyle/>
                    <a:p>
                      <a:pPr algn="ctr"/>
                      <a:r>
                        <a:rPr lang="en-US" dirty="0" smtClean="0"/>
                        <a:t>Patellar tendon</a:t>
                      </a:r>
                      <a:endParaRPr lang="en-US" dirty="0"/>
                    </a:p>
                  </a:txBody>
                  <a:tcPr/>
                </a:tc>
              </a:tr>
              <a:tr h="370840">
                <a:tc>
                  <a:txBody>
                    <a:bodyPr/>
                    <a:lstStyle/>
                    <a:p>
                      <a:pPr algn="ctr"/>
                      <a:r>
                        <a:rPr lang="en-US" dirty="0" smtClean="0"/>
                        <a:t>L5</a:t>
                      </a:r>
                      <a:endParaRPr lang="en-US" dirty="0"/>
                    </a:p>
                  </a:txBody>
                  <a:tcPr/>
                </a:tc>
                <a:tc>
                  <a:txBody>
                    <a:bodyPr/>
                    <a:lstStyle/>
                    <a:p>
                      <a:pPr algn="ctr"/>
                      <a:r>
                        <a:rPr lang="en-US" dirty="0" smtClean="0"/>
                        <a:t>Back, radiating into buttock, lateral thigh, lateral calf and dorsum foot, great toe</a:t>
                      </a:r>
                      <a:endParaRPr lang="en-US" dirty="0"/>
                    </a:p>
                  </a:txBody>
                  <a:tcPr/>
                </a:tc>
                <a:tc>
                  <a:txBody>
                    <a:bodyPr/>
                    <a:lstStyle/>
                    <a:p>
                      <a:pPr algn="ctr"/>
                      <a:r>
                        <a:rPr lang="en-US" dirty="0" smtClean="0"/>
                        <a:t>Lateral calf, dorsum foot, web space between first and second toe</a:t>
                      </a:r>
                      <a:endParaRPr lang="en-US" dirty="0"/>
                    </a:p>
                  </a:txBody>
                  <a:tcPr/>
                </a:tc>
                <a:tc>
                  <a:txBody>
                    <a:bodyPr/>
                    <a:lstStyle/>
                    <a:p>
                      <a:pPr algn="ctr"/>
                      <a:r>
                        <a:rPr lang="en-US" dirty="0" smtClean="0"/>
                        <a:t>Hip abduction, knee flexion, foot dorsiflexion, toe extension and flexion, foot inversion and eversion</a:t>
                      </a:r>
                      <a:endParaRPr lang="en-US" dirty="0"/>
                    </a:p>
                  </a:txBody>
                  <a:tcPr/>
                </a:tc>
                <a:tc>
                  <a:txBody>
                    <a:bodyPr/>
                    <a:lstStyle/>
                    <a:p>
                      <a:pPr algn="ctr"/>
                      <a:r>
                        <a:rPr lang="en-US" dirty="0" smtClean="0"/>
                        <a:t>Semitendinosus/</a:t>
                      </a:r>
                      <a:r>
                        <a:rPr lang="en-US" dirty="0" err="1" smtClean="0"/>
                        <a:t>semibranosus</a:t>
                      </a:r>
                      <a:r>
                        <a:rPr lang="en-US" dirty="0" smtClean="0"/>
                        <a:t> (internal hamstrings) tendon</a:t>
                      </a:r>
                      <a:endParaRPr lang="en-US" dirty="0"/>
                    </a:p>
                  </a:txBody>
                  <a:tcPr/>
                </a:tc>
              </a:tr>
            </a:tbl>
          </a:graphicData>
        </a:graphic>
      </p:graphicFrame>
    </p:spTree>
    <p:extLst>
      <p:ext uri="{BB962C8B-B14F-4D97-AF65-F5344CB8AC3E}">
        <p14:creationId xmlns:p14="http://schemas.microsoft.com/office/powerpoint/2010/main" val="1809154469"/>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840175"/>
              </p:ext>
            </p:extLst>
          </p:nvPr>
        </p:nvGraphicFramePr>
        <p:xfrm>
          <a:off x="457200" y="1600200"/>
          <a:ext cx="8229600" cy="4114800"/>
        </p:xfrm>
        <a:graphic>
          <a:graphicData uri="http://schemas.openxmlformats.org/drawingml/2006/table">
            <a:tbl>
              <a:tblPr firstRow="1" bandRow="1">
                <a:tableStyleId>{5940675A-B579-460E-94D1-54222C63F5DA}</a:tableStyleId>
              </a:tblPr>
              <a:tblGrid>
                <a:gridCol w="802432"/>
                <a:gridCol w="2489408"/>
                <a:gridCol w="1645920"/>
                <a:gridCol w="1645920"/>
                <a:gridCol w="1645920"/>
              </a:tblGrid>
              <a:tr h="370840">
                <a:tc>
                  <a:txBody>
                    <a:bodyPr/>
                    <a:lstStyle/>
                    <a:p>
                      <a:pPr algn="ctr"/>
                      <a:r>
                        <a:rPr lang="en-US" dirty="0" smtClean="0"/>
                        <a:t>Root</a:t>
                      </a:r>
                      <a:endParaRPr lang="en-US" dirty="0"/>
                    </a:p>
                  </a:txBody>
                  <a:tcPr/>
                </a:tc>
                <a:tc>
                  <a:txBody>
                    <a:bodyPr/>
                    <a:lstStyle/>
                    <a:p>
                      <a:pPr algn="ctr"/>
                      <a:r>
                        <a:rPr lang="en-US" dirty="0" smtClean="0"/>
                        <a:t>Pain</a:t>
                      </a:r>
                      <a:endParaRPr lang="en-US" dirty="0"/>
                    </a:p>
                  </a:txBody>
                  <a:tcPr/>
                </a:tc>
                <a:tc>
                  <a:txBody>
                    <a:bodyPr/>
                    <a:lstStyle/>
                    <a:p>
                      <a:pPr algn="ctr"/>
                      <a:r>
                        <a:rPr lang="en-US" dirty="0" smtClean="0"/>
                        <a:t>Sensory loss</a:t>
                      </a:r>
                      <a:endParaRPr lang="en-US" dirty="0"/>
                    </a:p>
                  </a:txBody>
                  <a:tcPr/>
                </a:tc>
                <a:tc>
                  <a:txBody>
                    <a:bodyPr/>
                    <a:lstStyle/>
                    <a:p>
                      <a:pPr algn="ctr"/>
                      <a:r>
                        <a:rPr lang="en-US" dirty="0" smtClean="0"/>
                        <a:t>Weakness</a:t>
                      </a:r>
                      <a:endParaRPr lang="en-US" dirty="0"/>
                    </a:p>
                  </a:txBody>
                  <a:tcPr/>
                </a:tc>
                <a:tc>
                  <a:txBody>
                    <a:bodyPr/>
                    <a:lstStyle/>
                    <a:p>
                      <a:pPr algn="ctr"/>
                      <a:r>
                        <a:rPr lang="en-US" dirty="0" smtClean="0"/>
                        <a:t>Stretch reflex loss</a:t>
                      </a:r>
                      <a:endParaRPr lang="en-US" dirty="0"/>
                    </a:p>
                  </a:txBody>
                  <a:tcPr/>
                </a:tc>
              </a:tr>
              <a:tr h="370840">
                <a:tc>
                  <a:txBody>
                    <a:bodyPr/>
                    <a:lstStyle/>
                    <a:p>
                      <a:pPr algn="ctr"/>
                      <a:r>
                        <a:rPr lang="en-US" dirty="0" smtClean="0"/>
                        <a:t>S1</a:t>
                      </a:r>
                      <a:endParaRPr lang="en-US" dirty="0"/>
                    </a:p>
                  </a:txBody>
                  <a:tcPr/>
                </a:tc>
                <a:tc>
                  <a:txBody>
                    <a:bodyPr/>
                    <a:lstStyle/>
                    <a:p>
                      <a:pPr algn="ctr"/>
                      <a:r>
                        <a:rPr lang="en-US" dirty="0" smtClean="0"/>
                        <a:t>Back, radiating into buttock, lateral or posterior thigh, posterior calf, lateral or plantar foot</a:t>
                      </a:r>
                      <a:endParaRPr lang="en-US" dirty="0"/>
                    </a:p>
                  </a:txBody>
                  <a:tcPr/>
                </a:tc>
                <a:tc>
                  <a:txBody>
                    <a:bodyPr/>
                    <a:lstStyle/>
                    <a:p>
                      <a:pPr algn="ctr"/>
                      <a:r>
                        <a:rPr lang="en-US" dirty="0" smtClean="0"/>
                        <a:t>Posterior calf, lateral or plantar aspect of foot</a:t>
                      </a:r>
                      <a:endParaRPr lang="en-US" dirty="0"/>
                    </a:p>
                  </a:txBody>
                  <a:tcPr/>
                </a:tc>
                <a:tc>
                  <a:txBody>
                    <a:bodyPr/>
                    <a:lstStyle/>
                    <a:p>
                      <a:pPr algn="ctr"/>
                      <a:r>
                        <a:rPr lang="en-US" dirty="0" smtClean="0"/>
                        <a:t>Hip extension, knee flexion, plantar flexion of the foot</a:t>
                      </a:r>
                      <a:endParaRPr lang="en-US" dirty="0"/>
                    </a:p>
                  </a:txBody>
                  <a:tcPr/>
                </a:tc>
                <a:tc>
                  <a:txBody>
                    <a:bodyPr/>
                    <a:lstStyle/>
                    <a:p>
                      <a:pPr algn="ctr"/>
                      <a:r>
                        <a:rPr lang="en-US" dirty="0" smtClean="0"/>
                        <a:t>Achilles tendon</a:t>
                      </a:r>
                      <a:endParaRPr lang="en-US" dirty="0"/>
                    </a:p>
                  </a:txBody>
                  <a:tcPr/>
                </a:tc>
              </a:tr>
              <a:tr h="370840">
                <a:tc>
                  <a:txBody>
                    <a:bodyPr/>
                    <a:lstStyle/>
                    <a:p>
                      <a:pPr algn="ctr"/>
                      <a:r>
                        <a:rPr lang="en-US" dirty="0" smtClean="0"/>
                        <a:t>S2-S3-S4</a:t>
                      </a:r>
                      <a:endParaRPr lang="en-US" dirty="0"/>
                    </a:p>
                  </a:txBody>
                  <a:tcPr/>
                </a:tc>
                <a:tc>
                  <a:txBody>
                    <a:bodyPr/>
                    <a:lstStyle/>
                    <a:p>
                      <a:pPr algn="ctr"/>
                      <a:r>
                        <a:rPr lang="en-US" dirty="0" smtClean="0"/>
                        <a:t>Sacral or buttock pain radiating into the posterior aspect of the leg or the perineum</a:t>
                      </a:r>
                      <a:endParaRPr lang="en-US" dirty="0"/>
                    </a:p>
                  </a:txBody>
                  <a:tcPr/>
                </a:tc>
                <a:tc>
                  <a:txBody>
                    <a:bodyPr/>
                    <a:lstStyle/>
                    <a:p>
                      <a:pPr algn="ctr"/>
                      <a:r>
                        <a:rPr lang="en-US" dirty="0" smtClean="0"/>
                        <a:t>Medial buttock, </a:t>
                      </a:r>
                      <a:r>
                        <a:rPr lang="en-US" dirty="0" err="1" smtClean="0"/>
                        <a:t>perineal</a:t>
                      </a:r>
                      <a:r>
                        <a:rPr lang="en-US" dirty="0" smtClean="0"/>
                        <a:t>, and perianal regions</a:t>
                      </a:r>
                      <a:endParaRPr lang="en-US" dirty="0"/>
                    </a:p>
                  </a:txBody>
                  <a:tcPr/>
                </a:tc>
                <a:tc>
                  <a:txBody>
                    <a:bodyPr/>
                    <a:lstStyle/>
                    <a:p>
                      <a:pPr algn="ctr"/>
                      <a:r>
                        <a:rPr lang="en-US" dirty="0" smtClean="0"/>
                        <a:t>Weakness may be minimal, with urinary and fecal incontinence as well as sexual dysfunction</a:t>
                      </a:r>
                      <a:endParaRPr lang="en-US" dirty="0"/>
                    </a:p>
                  </a:txBody>
                  <a:tcPr/>
                </a:tc>
                <a:tc>
                  <a:txBody>
                    <a:bodyPr/>
                    <a:lstStyle/>
                    <a:p>
                      <a:pPr algn="ctr"/>
                      <a:r>
                        <a:rPr lang="en-US" dirty="0" err="1" smtClean="0"/>
                        <a:t>Bulbocavernosus</a:t>
                      </a:r>
                      <a:r>
                        <a:rPr lang="en-US" dirty="0" smtClean="0"/>
                        <a:t>, anal wink</a:t>
                      </a:r>
                      <a:endParaRPr lang="en-US" dirty="0"/>
                    </a:p>
                  </a:txBody>
                  <a:tcPr/>
                </a:tc>
              </a:tr>
            </a:tbl>
          </a:graphicData>
        </a:graphic>
      </p:graphicFrame>
    </p:spTree>
    <p:extLst>
      <p:ext uri="{BB962C8B-B14F-4D97-AF65-F5344CB8AC3E}">
        <p14:creationId xmlns:p14="http://schemas.microsoft.com/office/powerpoint/2010/main" val="337387303"/>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latin typeface="Times New Roman"/>
              <a:cs typeface="Times New Roman"/>
            </a:endParaRPr>
          </a:p>
        </p:txBody>
      </p:sp>
      <p:sp>
        <p:nvSpPr>
          <p:cNvPr id="3" name="عنصر نائب للمحتوى 2"/>
          <p:cNvSpPr>
            <a:spLocks noGrp="1"/>
          </p:cNvSpPr>
          <p:nvPr>
            <p:ph idx="1"/>
          </p:nvPr>
        </p:nvSpPr>
        <p:spPr/>
        <p:txBody>
          <a:bodyPr>
            <a:normAutofit fontScale="92500"/>
          </a:bodyPr>
          <a:lstStyle/>
          <a:p>
            <a:pPr algn="l" rtl="0"/>
            <a:r>
              <a:rPr lang="en-US" dirty="0" smtClean="0">
                <a:latin typeface="Times New Roman"/>
                <a:cs typeface="Times New Roman"/>
              </a:rPr>
              <a:t>Disc </a:t>
            </a:r>
            <a:r>
              <a:rPr lang="en-US" dirty="0" err="1" smtClean="0">
                <a:latin typeface="Times New Roman"/>
                <a:cs typeface="Times New Roman"/>
              </a:rPr>
              <a:t>herniation</a:t>
            </a:r>
            <a:r>
              <a:rPr lang="en-US" dirty="0" smtClean="0">
                <a:latin typeface="Times New Roman"/>
                <a:cs typeface="Times New Roman"/>
              </a:rPr>
              <a:t> and </a:t>
            </a:r>
            <a:r>
              <a:rPr lang="en-US" dirty="0" err="1" smtClean="0">
                <a:latin typeface="Times New Roman"/>
                <a:cs typeface="Times New Roman"/>
              </a:rPr>
              <a:t>foraminal</a:t>
            </a:r>
            <a:r>
              <a:rPr lang="en-US" dirty="0" smtClean="0">
                <a:latin typeface="Times New Roman"/>
                <a:cs typeface="Times New Roman"/>
              </a:rPr>
              <a:t> </a:t>
            </a:r>
            <a:r>
              <a:rPr lang="en-US" dirty="0" err="1" smtClean="0">
                <a:latin typeface="Times New Roman"/>
                <a:cs typeface="Times New Roman"/>
              </a:rPr>
              <a:t>stenosis</a:t>
            </a:r>
            <a:r>
              <a:rPr lang="en-US" dirty="0" smtClean="0">
                <a:latin typeface="Times New Roman"/>
                <a:cs typeface="Times New Roman"/>
              </a:rPr>
              <a:t> due to </a:t>
            </a:r>
            <a:r>
              <a:rPr lang="en-US" dirty="0" err="1" smtClean="0">
                <a:latin typeface="Times New Roman"/>
                <a:cs typeface="Times New Roman"/>
              </a:rPr>
              <a:t>spondylotic</a:t>
            </a:r>
            <a:r>
              <a:rPr lang="en-US" dirty="0" smtClean="0">
                <a:latin typeface="Times New Roman"/>
                <a:cs typeface="Times New Roman"/>
              </a:rPr>
              <a:t> degeneration are the most common etiologies for </a:t>
            </a:r>
            <a:r>
              <a:rPr lang="en-US" dirty="0" err="1" smtClean="0">
                <a:latin typeface="Times New Roman"/>
                <a:cs typeface="Times New Roman"/>
              </a:rPr>
              <a:t>lumbosacral</a:t>
            </a:r>
            <a:r>
              <a:rPr lang="en-US" dirty="0" smtClean="0">
                <a:latin typeface="Times New Roman"/>
                <a:cs typeface="Times New Roman"/>
              </a:rPr>
              <a:t> </a:t>
            </a:r>
            <a:r>
              <a:rPr lang="en-US" dirty="0" err="1" smtClean="0">
                <a:latin typeface="Times New Roman"/>
                <a:cs typeface="Times New Roman"/>
              </a:rPr>
              <a:t>radiculopathy</a:t>
            </a:r>
            <a:r>
              <a:rPr lang="en-US" dirty="0" smtClean="0">
                <a:latin typeface="Times New Roman"/>
                <a:cs typeface="Times New Roman"/>
              </a:rPr>
              <a:t>, and clinical symptoms are self-limited in most cases.</a:t>
            </a:r>
          </a:p>
          <a:p>
            <a:pPr algn="l" rtl="0"/>
            <a:r>
              <a:rPr lang="en-US" dirty="0" smtClean="0">
                <a:latin typeface="Times New Roman"/>
                <a:cs typeface="Times New Roman"/>
              </a:rPr>
              <a:t>Immediate diagnostic testing is not necessary for patients with suspected </a:t>
            </a:r>
            <a:r>
              <a:rPr lang="en-US" dirty="0" err="1" smtClean="0">
                <a:latin typeface="Times New Roman"/>
                <a:cs typeface="Times New Roman"/>
              </a:rPr>
              <a:t>radiculopathy</a:t>
            </a:r>
            <a:r>
              <a:rPr lang="en-US" dirty="0" smtClean="0">
                <a:latin typeface="Times New Roman"/>
                <a:cs typeface="Times New Roman"/>
              </a:rPr>
              <a:t> who are neurologically intact and at low risk for </a:t>
            </a:r>
            <a:r>
              <a:rPr lang="en-US" dirty="0" err="1" smtClean="0">
                <a:latin typeface="Times New Roman"/>
                <a:cs typeface="Times New Roman"/>
              </a:rPr>
              <a:t>neoplastic</a:t>
            </a:r>
            <a:r>
              <a:rPr lang="en-US" dirty="0" smtClean="0">
                <a:latin typeface="Times New Roman"/>
                <a:cs typeface="Times New Roman"/>
              </a:rPr>
              <a:t>, infectious, or inflammatory etiologies</a:t>
            </a: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latin typeface="Times New Roman"/>
                <a:cs typeface="Times New Roman"/>
              </a:rPr>
              <a:t>Investigations:</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lvl="1" algn="l" rtl="0"/>
            <a:r>
              <a:rPr lang="en-US" dirty="0" smtClean="0">
                <a:latin typeface="Times New Roman"/>
                <a:cs typeface="Times New Roman"/>
              </a:rPr>
              <a:t>Not needed unless there is a presence of red flags, or the patient at a high risk of </a:t>
            </a:r>
            <a:r>
              <a:rPr lang="en-US" dirty="0" err="1" smtClean="0">
                <a:latin typeface="Times New Roman"/>
                <a:cs typeface="Times New Roman"/>
              </a:rPr>
              <a:t>neoplasia</a:t>
            </a:r>
            <a:r>
              <a:rPr lang="en-US" dirty="0" smtClean="0">
                <a:latin typeface="Times New Roman"/>
                <a:cs typeface="Times New Roman"/>
              </a:rPr>
              <a:t>, inflammation or infection.</a:t>
            </a:r>
            <a:r>
              <a:rPr lang="en-US" baseline="30000" dirty="0" smtClean="0">
                <a:latin typeface="Times New Roman"/>
                <a:cs typeface="Times New Roman"/>
              </a:rPr>
              <a:t>5</a:t>
            </a:r>
            <a:endParaRPr lang="en-US" dirty="0" smtClean="0">
              <a:latin typeface="Times New Roman"/>
              <a:cs typeface="Times New Roman"/>
            </a:endParaRPr>
          </a:p>
          <a:p>
            <a:pPr lvl="1" algn="l" rtl="0"/>
            <a:r>
              <a:rPr lang="en-US" dirty="0" smtClean="0">
                <a:latin typeface="Times New Roman"/>
                <a:cs typeface="Times New Roman"/>
              </a:rPr>
              <a:t>If so, magnetic resonance imaging is recommended.</a:t>
            </a:r>
          </a:p>
          <a:p>
            <a:pPr lvl="1" algn="l" rtl="0"/>
            <a:endParaRPr lang="en-US" dirty="0" smtClean="0">
              <a:latin typeface="Times New Roman"/>
              <a:cs typeface="Times New Roman"/>
            </a:endParaRPr>
          </a:p>
          <a:p>
            <a:pPr lvl="1" algn="l" rtl="0">
              <a:buNone/>
            </a:pPr>
            <a:endParaRPr lang="en-US" dirty="0" smtClean="0">
              <a:latin typeface="Times New Roman"/>
              <a:cs typeface="Times New Roman"/>
            </a:endParaRPr>
          </a:p>
          <a:p>
            <a:pPr algn="l" rtl="0">
              <a:buNone/>
            </a:pPr>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latin typeface="Times New Roman"/>
              <a:cs typeface="Times New Roman"/>
            </a:endParaRPr>
          </a:p>
        </p:txBody>
      </p:sp>
      <p:sp>
        <p:nvSpPr>
          <p:cNvPr id="3" name="عنصر نائب للمحتوى 2"/>
          <p:cNvSpPr>
            <a:spLocks noGrp="1"/>
          </p:cNvSpPr>
          <p:nvPr>
            <p:ph idx="1"/>
          </p:nvPr>
        </p:nvSpPr>
        <p:spPr/>
        <p:txBody>
          <a:bodyPr>
            <a:normAutofit fontScale="92500"/>
          </a:bodyPr>
          <a:lstStyle/>
          <a:p>
            <a:pPr algn="l" rtl="0"/>
            <a:r>
              <a:rPr lang="en-US" dirty="0" smtClean="0">
                <a:solidFill>
                  <a:srgbClr val="FF0000"/>
                </a:solidFill>
                <a:latin typeface="Times New Roman"/>
                <a:cs typeface="Times New Roman"/>
              </a:rPr>
              <a:t>Treatment:</a:t>
            </a:r>
          </a:p>
          <a:p>
            <a:pPr lvl="1" algn="l" rtl="0"/>
            <a:r>
              <a:rPr lang="en-US" dirty="0" smtClean="0">
                <a:latin typeface="Times New Roman"/>
                <a:cs typeface="Times New Roman"/>
              </a:rPr>
              <a:t>The objectives of treatment are to ameliorate pain and to address the specific underlying process if necessary.</a:t>
            </a:r>
          </a:p>
          <a:p>
            <a:pPr lvl="2" algn="l" rtl="0"/>
            <a:r>
              <a:rPr lang="en-US" dirty="0" err="1" smtClean="0">
                <a:latin typeface="Times New Roman"/>
                <a:cs typeface="Times New Roman"/>
              </a:rPr>
              <a:t>Nonsteroidal</a:t>
            </a:r>
            <a:r>
              <a:rPr lang="en-US" dirty="0" smtClean="0">
                <a:latin typeface="Times New Roman"/>
                <a:cs typeface="Times New Roman"/>
              </a:rPr>
              <a:t> anti-inflammatory drugs or acetaminophen and activity modification are the mainstay of treatment.</a:t>
            </a:r>
          </a:p>
          <a:p>
            <a:pPr lvl="2" algn="l" rtl="0"/>
            <a:r>
              <a:rPr lang="en-US" dirty="0" smtClean="0">
                <a:latin typeface="Times New Roman"/>
                <a:cs typeface="Times New Roman"/>
              </a:rPr>
              <a:t>Physical therapy is often tried for patients with mild to moderate persistent symptoms, but evidence of effectiveness is lacking.</a:t>
            </a:r>
          </a:p>
          <a:p>
            <a:pPr lvl="2" algn="l" rtl="0"/>
            <a:r>
              <a:rPr lang="en-US" dirty="0" err="1" smtClean="0">
                <a:latin typeface="Times New Roman"/>
                <a:cs typeface="Times New Roman"/>
              </a:rPr>
              <a:t>Opioids</a:t>
            </a:r>
            <a:r>
              <a:rPr lang="en-US" dirty="0" smtClean="0">
                <a:latin typeface="Times New Roman"/>
                <a:cs typeface="Times New Roman"/>
              </a:rPr>
              <a:t> and muscle relaxant to treat acute, severe pain.</a:t>
            </a:r>
          </a:p>
          <a:p>
            <a:pPr lvl="2" algn="l" rtl="0"/>
            <a:r>
              <a:rPr lang="en-US" dirty="0" smtClean="0">
                <a:latin typeface="Times New Roman"/>
                <a:cs typeface="Times New Roman"/>
              </a:rPr>
              <a:t>Surgery is preserved for patients who have persistent, disabling </a:t>
            </a:r>
            <a:r>
              <a:rPr lang="en-US" dirty="0" err="1" smtClean="0">
                <a:latin typeface="Times New Roman"/>
                <a:cs typeface="Times New Roman"/>
              </a:rPr>
              <a:t>radiculopathy</a:t>
            </a:r>
            <a:r>
              <a:rPr lang="en-US" dirty="0" smtClean="0">
                <a:latin typeface="Times New Roman"/>
                <a:cs typeface="Times New Roman"/>
              </a:rPr>
              <a:t> due to a herniated lumbar disc </a:t>
            </a:r>
          </a:p>
          <a:p>
            <a:pPr lvl="1" algn="l" rtl="0"/>
            <a:endParaRPr lang="en-US"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Urgent situation</a:t>
            </a:r>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normAutofit lnSpcReduction="10000"/>
          </a:bodyPr>
          <a:lstStyle/>
          <a:p>
            <a:pPr algn="l" rtl="0"/>
            <a:r>
              <a:rPr lang="en-US" dirty="0" smtClean="0">
                <a:latin typeface="Times New Roman"/>
                <a:cs typeface="Times New Roman"/>
              </a:rPr>
              <a:t>Bowel or bladder dysfunction may be a symptom of severe compression of the </a:t>
            </a:r>
            <a:r>
              <a:rPr lang="en-US" dirty="0" err="1" smtClean="0">
                <a:latin typeface="Times New Roman"/>
                <a:cs typeface="Times New Roman"/>
              </a:rPr>
              <a:t>cauda</a:t>
            </a:r>
            <a:r>
              <a:rPr lang="en-US" dirty="0" smtClean="0">
                <a:latin typeface="Times New Roman"/>
                <a:cs typeface="Times New Roman"/>
              </a:rPr>
              <a:t> </a:t>
            </a:r>
            <a:r>
              <a:rPr lang="en-US" dirty="0" err="1" smtClean="0">
                <a:latin typeface="Times New Roman"/>
                <a:cs typeface="Times New Roman"/>
              </a:rPr>
              <a:t>equina</a:t>
            </a:r>
            <a:r>
              <a:rPr lang="en-US" dirty="0" smtClean="0">
                <a:latin typeface="Times New Roman"/>
                <a:cs typeface="Times New Roman"/>
              </a:rPr>
              <a:t>, which is a medical emergency. Urinary retention with overflow incontinence is typically present, often with associated saddle anesthesia, bilateral sciatica, and leg weakness.</a:t>
            </a:r>
          </a:p>
          <a:p>
            <a:pPr algn="l" rtl="0"/>
            <a:r>
              <a:rPr lang="en-US" dirty="0" smtClean="0">
                <a:latin typeface="Times New Roman"/>
                <a:cs typeface="Times New Roman"/>
              </a:rPr>
              <a:t>The </a:t>
            </a:r>
            <a:r>
              <a:rPr lang="en-US" dirty="0" err="1" smtClean="0">
                <a:latin typeface="Times New Roman"/>
                <a:cs typeface="Times New Roman"/>
              </a:rPr>
              <a:t>cauda</a:t>
            </a:r>
            <a:r>
              <a:rPr lang="en-US" dirty="0" smtClean="0">
                <a:latin typeface="Times New Roman"/>
                <a:cs typeface="Times New Roman"/>
              </a:rPr>
              <a:t> </a:t>
            </a:r>
            <a:r>
              <a:rPr lang="en-US" dirty="0" err="1" smtClean="0">
                <a:latin typeface="Times New Roman"/>
                <a:cs typeface="Times New Roman"/>
              </a:rPr>
              <a:t>equina</a:t>
            </a:r>
            <a:r>
              <a:rPr lang="en-US" dirty="0" smtClean="0">
                <a:latin typeface="Times New Roman"/>
                <a:cs typeface="Times New Roman"/>
              </a:rPr>
              <a:t> syndrome is most commonly caused by tumor or a massive midline disk </a:t>
            </a:r>
            <a:r>
              <a:rPr lang="en-US" dirty="0" err="1" smtClean="0">
                <a:latin typeface="Times New Roman"/>
                <a:cs typeface="Times New Roman"/>
              </a:rPr>
              <a:t>herniation</a:t>
            </a:r>
            <a:r>
              <a:rPr lang="en-US" dirty="0" smtClean="0">
                <a:latin typeface="Times New Roman"/>
                <a:cs typeface="Times New Roman"/>
              </a:rPr>
              <a:t>.</a:t>
            </a:r>
          </a:p>
          <a:p>
            <a:pPr algn="l" rtl="0"/>
            <a:endParaRPr lang="en-US" dirty="0" smtClean="0">
              <a:latin typeface="Times New Roman"/>
              <a:cs typeface="Times New Roman"/>
            </a:endParaRPr>
          </a:p>
          <a:p>
            <a:pPr algn="l" rtl="0"/>
            <a:endParaRPr lang="x-none" dirty="0">
              <a:latin typeface="Times New Roman"/>
              <a:cs typeface="Times New Roman"/>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dirty="0">
              <a:solidFill>
                <a:srgbClr val="FF0000"/>
              </a:solidFill>
              <a:latin typeface="Times New Roman"/>
              <a:cs typeface="Times New Roman"/>
            </a:endParaRPr>
          </a:p>
        </p:txBody>
      </p:sp>
      <p:sp>
        <p:nvSpPr>
          <p:cNvPr id="3" name="عنصر نائب للمحتوى 2"/>
          <p:cNvSpPr>
            <a:spLocks noGrp="1"/>
          </p:cNvSpPr>
          <p:nvPr>
            <p:ph idx="1"/>
          </p:nvPr>
        </p:nvSpPr>
        <p:spPr/>
        <p:txBody>
          <a:bodyPr/>
          <a:lstStyle/>
          <a:p>
            <a:pPr algn="l" rtl="0"/>
            <a:r>
              <a:rPr lang="en-US" dirty="0" smtClean="0">
                <a:solidFill>
                  <a:srgbClr val="FF0000"/>
                </a:solidFill>
                <a:latin typeface="Times New Roman"/>
                <a:cs typeface="Times New Roman"/>
              </a:rPr>
              <a:t>Investigation:</a:t>
            </a:r>
          </a:p>
          <a:p>
            <a:pPr lvl="1" algn="l" rtl="0"/>
            <a:r>
              <a:rPr lang="en-US" dirty="0" smtClean="0">
                <a:latin typeface="Times New Roman"/>
                <a:cs typeface="Times New Roman"/>
              </a:rPr>
              <a:t>Magnetic resonance imaging.</a:t>
            </a:r>
          </a:p>
          <a:p>
            <a:pPr algn="l" rtl="0"/>
            <a:endParaRPr lang="x-none" dirty="0">
              <a:latin typeface="Times New Roman"/>
              <a:cs typeface="Times New Roman"/>
            </a:endParaRPr>
          </a:p>
        </p:txBody>
      </p:sp>
      <p:pic>
        <p:nvPicPr>
          <p:cNvPr id="4" name="Picture 3" descr="Spinal_cord_compression_MRI.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924944"/>
            <a:ext cx="6159500" cy="2844800"/>
          </a:xfrm>
          <a:prstGeom prst="rect">
            <a:avLst/>
          </a:prstGeom>
        </p:spPr>
      </p:pic>
      <p:sp>
        <p:nvSpPr>
          <p:cNvPr id="5" name="TextBox 4"/>
          <p:cNvSpPr txBox="1"/>
          <p:nvPr/>
        </p:nvSpPr>
        <p:spPr>
          <a:xfrm>
            <a:off x="1547664" y="5949280"/>
            <a:ext cx="5904656" cy="646331"/>
          </a:xfrm>
          <a:prstGeom prst="rect">
            <a:avLst/>
          </a:prstGeom>
          <a:noFill/>
        </p:spPr>
        <p:txBody>
          <a:bodyPr wrap="square" rtlCol="0">
            <a:spAutoFit/>
          </a:bodyPr>
          <a:lstStyle/>
          <a:p>
            <a:pPr algn="l"/>
            <a:r>
              <a:rPr lang="en-US" dirty="0"/>
              <a:t>The scans demonstrate a large epidural lesion compressing the spinal cord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Management</a:t>
            </a:r>
            <a:endParaRPr lang="ar-SA" dirty="0">
              <a:solidFill>
                <a:srgbClr val="FF0000"/>
              </a:solidFill>
            </a:endParaRPr>
          </a:p>
        </p:txBody>
      </p:sp>
      <p:sp>
        <p:nvSpPr>
          <p:cNvPr id="3" name="عنصر نائب للمحتوى 2"/>
          <p:cNvSpPr>
            <a:spLocks noGrp="1"/>
          </p:cNvSpPr>
          <p:nvPr>
            <p:ph idx="1"/>
          </p:nvPr>
        </p:nvSpPr>
        <p:spPr/>
        <p:txBody>
          <a:bodyPr/>
          <a:lstStyle/>
          <a:p>
            <a:pPr algn="l" rtl="0"/>
            <a:r>
              <a:rPr lang="en-US" dirty="0" smtClean="0"/>
              <a:t>The management of true </a:t>
            </a:r>
            <a:r>
              <a:rPr lang="en-US" dirty="0" err="1" smtClean="0"/>
              <a:t>cauda</a:t>
            </a:r>
            <a:r>
              <a:rPr lang="en-US" dirty="0" smtClean="0"/>
              <a:t> </a:t>
            </a:r>
            <a:r>
              <a:rPr lang="en-US" dirty="0" err="1" smtClean="0"/>
              <a:t>equina</a:t>
            </a:r>
            <a:r>
              <a:rPr lang="en-US" dirty="0" smtClean="0"/>
              <a:t> syndrome frequently involves surgical decompression. When </a:t>
            </a:r>
            <a:r>
              <a:rPr lang="en-US" dirty="0" err="1" smtClean="0"/>
              <a:t>cauda</a:t>
            </a:r>
            <a:r>
              <a:rPr lang="en-US" dirty="0" smtClean="0"/>
              <a:t> </a:t>
            </a:r>
            <a:r>
              <a:rPr lang="en-US" dirty="0" err="1" smtClean="0"/>
              <a:t>equina</a:t>
            </a:r>
            <a:r>
              <a:rPr lang="en-US" dirty="0" smtClean="0"/>
              <a:t> syndrome is caused by a herniated disk early surgical decompression is recommended.</a:t>
            </a:r>
            <a:endParaRPr lang="ar-SA"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a:cs typeface="Times New Roman"/>
              </a:rPr>
              <a:t>MCQ #3</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lstStyle/>
          <a:p>
            <a:pPr lvl="0" algn="l" rtl="0"/>
            <a:r>
              <a:rPr lang="en-US" dirty="0" smtClean="0">
                <a:latin typeface="Times New Roman"/>
                <a:cs typeface="Times New Roman"/>
              </a:rPr>
              <a:t>Which of the following elements is the most important in evaluating back pain?</a:t>
            </a:r>
          </a:p>
          <a:p>
            <a:pPr lvl="0" algn="l" rtl="0">
              <a:buNone/>
            </a:pPr>
            <a:endParaRPr lang="en-US" dirty="0" smtClean="0">
              <a:latin typeface="Times New Roman"/>
              <a:cs typeface="Times New Roman"/>
            </a:endParaRPr>
          </a:p>
          <a:p>
            <a:pPr marL="596646" lvl="0" indent="-514350" algn="l" rtl="0">
              <a:buFont typeface="+mj-lt"/>
              <a:buAutoNum type="alphaUcPeriod"/>
            </a:pPr>
            <a:r>
              <a:rPr lang="en-US" sz="2800" dirty="0" smtClean="0">
                <a:latin typeface="Times New Roman"/>
                <a:cs typeface="Times New Roman"/>
              </a:rPr>
              <a:t>Lumbar x-ray.</a:t>
            </a:r>
          </a:p>
          <a:p>
            <a:pPr marL="596646" lvl="0" indent="-514350" algn="l" rtl="0">
              <a:buFont typeface="+mj-lt"/>
              <a:buAutoNum type="alphaUcPeriod"/>
            </a:pPr>
            <a:r>
              <a:rPr lang="en-US" sz="2800" dirty="0" smtClean="0">
                <a:latin typeface="Times New Roman"/>
                <a:cs typeface="Times New Roman"/>
              </a:rPr>
              <a:t>Acupuncture.</a:t>
            </a:r>
          </a:p>
          <a:p>
            <a:pPr marL="596646" lvl="0" indent="-514350" algn="l" rtl="0">
              <a:buFont typeface="+mj-lt"/>
              <a:buAutoNum type="alphaUcPeriod"/>
            </a:pPr>
            <a:r>
              <a:rPr lang="en-US" sz="2800" dirty="0" smtClean="0">
                <a:latin typeface="Times New Roman"/>
                <a:cs typeface="Times New Roman"/>
              </a:rPr>
              <a:t>Taking a history.</a:t>
            </a:r>
          </a:p>
          <a:p>
            <a:pPr marL="596646" lvl="0" indent="-514350" algn="l" rtl="0">
              <a:buFont typeface="+mj-lt"/>
              <a:buAutoNum type="alphaUcPeriod"/>
            </a:pPr>
            <a:r>
              <a:rPr lang="en-US" sz="2800" dirty="0" smtClean="0">
                <a:latin typeface="Times New Roman"/>
                <a:cs typeface="Times New Roman"/>
              </a:rPr>
              <a:t>Prescribing a medication and waiting for an effect.</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3617531315"/>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solidFill>
                  <a:srgbClr val="FF0000"/>
                </a:solidFill>
              </a:rPr>
              <a:t>Role of primary health care </a:t>
            </a:r>
            <a:br>
              <a:rPr lang="en-US" dirty="0" smtClean="0">
                <a:solidFill>
                  <a:srgbClr val="FF0000"/>
                </a:solidFill>
              </a:rPr>
            </a:br>
            <a:r>
              <a:rPr lang="en-US" dirty="0" smtClean="0">
                <a:solidFill>
                  <a:srgbClr val="FF0000"/>
                </a:solidFill>
              </a:rPr>
              <a:t>in management</a:t>
            </a:r>
            <a:r>
              <a:rPr lang="en-US" dirty="0" smtClean="0"/>
              <a:t> </a:t>
            </a: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Goals for Treatment</a:t>
            </a:r>
            <a:endParaRPr lang="ar-SA"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algn="l" rtl="0"/>
            <a:r>
              <a:rPr lang="en-US" sz="3500" b="1" dirty="0" smtClean="0"/>
              <a:t>Educate</a:t>
            </a:r>
            <a:r>
              <a:rPr lang="en-US" sz="3500" dirty="0" smtClean="0"/>
              <a:t> patient about the natural history of back pain. </a:t>
            </a:r>
          </a:p>
          <a:p>
            <a:pPr algn="l" rtl="0"/>
            <a:r>
              <a:rPr lang="en-US" sz="3500" b="1" dirty="0" smtClean="0"/>
              <a:t>Ask</a:t>
            </a:r>
            <a:r>
              <a:rPr lang="en-US" sz="3500" dirty="0" smtClean="0"/>
              <a:t> about and address the patient’s concerns and goals. </a:t>
            </a:r>
          </a:p>
          <a:p>
            <a:pPr algn="l" rtl="0"/>
            <a:r>
              <a:rPr lang="en-US" sz="3500" b="1" dirty="0" smtClean="0"/>
              <a:t>Maximize</a:t>
            </a:r>
            <a:r>
              <a:rPr lang="en-US" sz="3500" dirty="0" smtClean="0"/>
              <a:t> functional status. </a:t>
            </a:r>
          </a:p>
          <a:p>
            <a:pPr algn="l" rtl="0"/>
            <a:r>
              <a:rPr lang="en-US" sz="3500" b="1" dirty="0" smtClean="0"/>
              <a:t>Relief</a:t>
            </a:r>
            <a:r>
              <a:rPr lang="en-US" sz="3500" dirty="0" smtClean="0"/>
              <a:t> the pain. </a:t>
            </a:r>
          </a:p>
          <a:p>
            <a:pPr algn="l" rtl="0"/>
            <a:r>
              <a:rPr lang="en-US" sz="3500" b="1" dirty="0" smtClean="0"/>
              <a:t>Improve </a:t>
            </a:r>
            <a:r>
              <a:rPr lang="en-US" sz="3500" dirty="0" smtClean="0"/>
              <a:t> associated symptoms, such as sleep or mood disturbances or fatigue. </a:t>
            </a:r>
          </a:p>
          <a:p>
            <a:pPr algn="l" rtl="0"/>
            <a:r>
              <a:rPr lang="en-US" sz="3500" b="1" dirty="0" smtClean="0"/>
              <a:t>Referral</a:t>
            </a:r>
            <a:r>
              <a:rPr lang="en-US" sz="3500" dirty="0" smtClean="0"/>
              <a:t> of complicated cases.</a:t>
            </a:r>
          </a:p>
          <a:p>
            <a:pPr algn="l" rtl="0"/>
            <a:r>
              <a:rPr lang="en-US" sz="3500" b="1" dirty="0" smtClean="0"/>
              <a:t>Prevention.</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Important to know ..</a:t>
            </a:r>
            <a:endParaRPr lang="ar-SA" dirty="0">
              <a:solidFill>
                <a:srgbClr val="FF0000"/>
              </a:solidFill>
            </a:endParaRPr>
          </a:p>
        </p:txBody>
      </p:sp>
      <p:sp>
        <p:nvSpPr>
          <p:cNvPr id="3" name="عنصر نائب للمحتوى 2"/>
          <p:cNvSpPr>
            <a:spLocks noGrp="1"/>
          </p:cNvSpPr>
          <p:nvPr>
            <p:ph idx="1"/>
          </p:nvPr>
        </p:nvSpPr>
        <p:spPr/>
        <p:txBody>
          <a:bodyPr/>
          <a:lstStyle/>
          <a:p>
            <a:pPr algn="l" rtl="0"/>
            <a:r>
              <a:rPr lang="en-US" sz="2400" dirty="0" smtClean="0"/>
              <a:t>Usually gets better </a:t>
            </a:r>
            <a:r>
              <a:rPr lang="en-US" sz="2400" b="1" dirty="0" smtClean="0"/>
              <a:t>without</a:t>
            </a:r>
            <a:r>
              <a:rPr lang="en-US" sz="2400" dirty="0" smtClean="0"/>
              <a:t> any treatment.</a:t>
            </a:r>
          </a:p>
          <a:p>
            <a:pPr algn="l" rtl="0"/>
            <a:endParaRPr lang="en-US" sz="2400" dirty="0" smtClean="0"/>
          </a:p>
          <a:p>
            <a:pPr algn="l" rtl="0"/>
            <a:r>
              <a:rPr lang="en-US" sz="2400" b="1" dirty="0" smtClean="0"/>
              <a:t>Exercise and surgery </a:t>
            </a:r>
            <a:r>
              <a:rPr lang="en-US" sz="2400" dirty="0" smtClean="0"/>
              <a:t>are not usually used to treat acute back pain.</a:t>
            </a:r>
          </a:p>
          <a:p>
            <a:pPr algn="l" rtl="0"/>
            <a:endParaRPr lang="en-US" sz="2400" dirty="0" smtClean="0"/>
          </a:p>
          <a:p>
            <a:pPr algn="l" rtl="0"/>
            <a:r>
              <a:rPr lang="en-US" sz="2400" dirty="0" smtClean="0"/>
              <a:t>The majority of episodes are due to a muscular strain which usually </a:t>
            </a:r>
            <a:r>
              <a:rPr lang="en-US" sz="2400" b="1" dirty="0" smtClean="0"/>
              <a:t>resolve with time - </a:t>
            </a:r>
            <a:r>
              <a:rPr lang="en-US" sz="2400" dirty="0" smtClean="0"/>
              <a:t>because muscles have a good blood supply to bring the necessary nutrients and proteins for healing to take place. -</a:t>
            </a: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300" dirty="0" smtClean="0">
                <a:solidFill>
                  <a:srgbClr val="FF0000"/>
                </a:solidFill>
              </a:rPr>
              <a:t>Approach to the Treatment of Nonspecific Acute Low Back Pain </a:t>
            </a:r>
            <a:endParaRPr lang="ar-SA" sz="3300" dirty="0">
              <a:solidFill>
                <a:srgbClr val="FF0000"/>
              </a:solidFill>
            </a:endParaRPr>
          </a:p>
        </p:txBody>
      </p:sp>
      <p:sp>
        <p:nvSpPr>
          <p:cNvPr id="3" name="عنصر نائب للمحتوى 2"/>
          <p:cNvSpPr>
            <a:spLocks noGrp="1"/>
          </p:cNvSpPr>
          <p:nvPr>
            <p:ph idx="1"/>
          </p:nvPr>
        </p:nvSpPr>
        <p:spPr/>
        <p:txBody>
          <a:bodyPr/>
          <a:lstStyle/>
          <a:p>
            <a:pPr algn="l" rtl="0"/>
            <a:r>
              <a:rPr lang="en-US" sz="2200" dirty="0" smtClean="0"/>
              <a:t>Nonspecific low back pain (LBP) - describes LBP symptoms lacking clear, specific cause.</a:t>
            </a:r>
          </a:p>
          <a:p>
            <a:pPr algn="l" rtl="0">
              <a:buNone/>
            </a:pPr>
            <a:endParaRPr lang="en-US" sz="2200" dirty="0" smtClean="0"/>
          </a:p>
          <a:p>
            <a:pPr algn="l" rtl="0"/>
            <a:r>
              <a:rPr lang="en-US" sz="3000" b="1" dirty="0" smtClean="0"/>
              <a:t>First visit </a:t>
            </a:r>
            <a:r>
              <a:rPr lang="en-US" sz="3000" dirty="0" smtClean="0"/>
              <a:t>..</a:t>
            </a:r>
          </a:p>
          <a:p>
            <a:pPr marL="857250" lvl="1" indent="-457200" algn="l" rtl="0">
              <a:buFont typeface="Wingdings" charset="2"/>
              <a:buChar char="Ø"/>
            </a:pPr>
            <a:r>
              <a:rPr lang="en-US" sz="2600" b="1" i="1" dirty="0" smtClean="0"/>
              <a:t>Patient education</a:t>
            </a:r>
          </a:p>
          <a:p>
            <a:pPr marL="1257300" lvl="3" indent="0" algn="l" rtl="0">
              <a:buNone/>
            </a:pPr>
            <a:r>
              <a:rPr lang="en-US" sz="2200" b="1" dirty="0" smtClean="0"/>
              <a:t>Reassure</a:t>
            </a:r>
            <a:r>
              <a:rPr lang="en-US" sz="2200" dirty="0" smtClean="0"/>
              <a:t> the patient that the prognosis is often good, with most cases resolving with little intervention.</a:t>
            </a:r>
            <a:endParaRPr lang="en-US" sz="2200" dirty="0" smtClean="0">
              <a:effectLst/>
            </a:endParaRPr>
          </a:p>
          <a:p>
            <a:pPr marL="1257300" lvl="3" indent="0" algn="l" rtl="0">
              <a:buNone/>
            </a:pPr>
            <a:r>
              <a:rPr lang="en-US" sz="2200" b="1" dirty="0" smtClean="0"/>
              <a:t>Advise the patient to stay active</a:t>
            </a:r>
            <a:r>
              <a:rPr lang="en-US" sz="2200" dirty="0" smtClean="0"/>
              <a:t>, avoiding bed rest as much as possible, and to return to normal activities as soon as possible. </a:t>
            </a:r>
            <a:endParaRPr lang="en-US" sz="2200" dirty="0" smtClean="0">
              <a:effectLst/>
            </a:endParaRPr>
          </a:p>
          <a:p>
            <a:pPr marL="1257300" lvl="3" indent="0" algn="l" rtl="0">
              <a:buNone/>
            </a:pPr>
            <a:r>
              <a:rPr lang="en-US" sz="2200" b="1" dirty="0" smtClean="0"/>
              <a:t>Advise the patient to avoid twisting and bending.</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41784"/>
            <a:ext cx="8229600" cy="1143000"/>
          </a:xfrm>
        </p:spPr>
        <p:txBody>
          <a:bodyPr>
            <a:normAutofit/>
          </a:bodyPr>
          <a:lstStyle/>
          <a:p>
            <a:r>
              <a:rPr lang="en-US" b="1" dirty="0" smtClean="0"/>
              <a:t> </a:t>
            </a:r>
            <a:endParaRPr lang="ar-SA" dirty="0"/>
          </a:p>
        </p:txBody>
      </p:sp>
      <p:sp>
        <p:nvSpPr>
          <p:cNvPr id="3" name="عنصر نائب للمحتوى 2"/>
          <p:cNvSpPr>
            <a:spLocks noGrp="1"/>
          </p:cNvSpPr>
          <p:nvPr>
            <p:ph idx="1"/>
          </p:nvPr>
        </p:nvSpPr>
        <p:spPr/>
        <p:txBody>
          <a:bodyPr>
            <a:normAutofit/>
          </a:bodyPr>
          <a:lstStyle/>
          <a:p>
            <a:pPr marL="342900" lvl="1" indent="-342900" algn="l" rtl="0">
              <a:buFont typeface="Wingdings" charset="2"/>
              <a:buChar char="Ø"/>
            </a:pPr>
            <a:r>
              <a:rPr lang="en-US" sz="2400" b="1" i="1" dirty="0" smtClean="0"/>
              <a:t>Initiate trial of a no steroidal anti-inflammatory drug or acetaminophen.</a:t>
            </a:r>
          </a:p>
          <a:p>
            <a:pPr marL="342900" lvl="1" indent="-342900" algn="l" rtl="0">
              <a:buFont typeface="Wingdings" charset="2"/>
              <a:buChar char="Ø"/>
            </a:pPr>
            <a:endParaRPr lang="en-US" sz="2400" b="1" i="1" dirty="0" smtClean="0"/>
          </a:p>
          <a:p>
            <a:pPr algn="l" rtl="0">
              <a:buFont typeface="Wingdings" charset="2"/>
              <a:buChar char="Ø"/>
            </a:pPr>
            <a:r>
              <a:rPr lang="en-US" sz="2400" b="1" i="1" dirty="0" smtClean="0"/>
              <a:t>Consider a muscle relaxant based on pain</a:t>
            </a:r>
          </a:p>
          <a:p>
            <a:pPr marL="57150" indent="0" algn="l" rtl="0">
              <a:buNone/>
            </a:pPr>
            <a:r>
              <a:rPr lang="en-US" sz="2400" b="1" i="1" dirty="0" smtClean="0"/>
              <a:t>     severity </a:t>
            </a:r>
          </a:p>
          <a:p>
            <a:pPr marL="857250" lvl="2" indent="0" algn="l" rtl="0">
              <a:buNone/>
            </a:pPr>
            <a:r>
              <a:rPr lang="en-US" dirty="0" smtClean="0"/>
              <a:t>e.g., </a:t>
            </a:r>
            <a:r>
              <a:rPr lang="en-US" dirty="0" err="1" smtClean="0"/>
              <a:t>cyclobenzaprine</a:t>
            </a:r>
            <a:r>
              <a:rPr lang="en-US" dirty="0" smtClean="0"/>
              <a:t> [</a:t>
            </a:r>
            <a:r>
              <a:rPr lang="en-US" dirty="0" err="1" smtClean="0"/>
              <a:t>Flexeril</a:t>
            </a:r>
            <a:r>
              <a:rPr lang="en-US" dirty="0" smtClean="0"/>
              <a:t>], </a:t>
            </a:r>
            <a:r>
              <a:rPr lang="en-US" dirty="0" err="1" smtClean="0"/>
              <a:t>tizanidine</a:t>
            </a:r>
            <a:r>
              <a:rPr lang="en-US" dirty="0" smtClean="0"/>
              <a:t> [</a:t>
            </a:r>
            <a:r>
              <a:rPr lang="en-US" dirty="0" err="1" smtClean="0"/>
              <a:t>Zanaflex</a:t>
            </a:r>
            <a:r>
              <a:rPr lang="en-US" dirty="0" smtClean="0"/>
              <a:t>], </a:t>
            </a:r>
            <a:r>
              <a:rPr lang="en-US" dirty="0" err="1" smtClean="0"/>
              <a:t>metaxalone</a:t>
            </a:r>
            <a:r>
              <a:rPr lang="en-US" dirty="0" smtClean="0"/>
              <a:t> [</a:t>
            </a:r>
            <a:r>
              <a:rPr lang="en-US" dirty="0" err="1" smtClean="0"/>
              <a:t>Skelaxin</a:t>
            </a:r>
            <a:r>
              <a:rPr lang="en-US" dirty="0" smtClean="0"/>
              <a:t>] are beneficial in the treatment of acute low back pain.</a:t>
            </a:r>
          </a:p>
          <a:p>
            <a:pPr marL="857250" lvl="2" indent="0" algn="l" rtl="0">
              <a:buNone/>
            </a:pPr>
            <a:endParaRPr lang="en-US" dirty="0" smtClean="0"/>
          </a:p>
          <a:p>
            <a:pPr lvl="1" algn="l" rtl="0">
              <a:buFont typeface="Wingdings" charset="2"/>
              <a:buChar char="§"/>
            </a:pPr>
            <a:r>
              <a:rPr lang="en-US" sz="2000" b="1" dirty="0" smtClean="0"/>
              <a:t>Because all muscle relaxants have adverse effects</a:t>
            </a:r>
            <a:r>
              <a:rPr lang="en-US" sz="2000" dirty="0" smtClean="0"/>
              <a:t>, such as </a:t>
            </a:r>
            <a:endParaRPr lang="ar-SA" sz="2000" dirty="0" smtClean="0"/>
          </a:p>
          <a:p>
            <a:pPr lvl="1" algn="l" rtl="0">
              <a:buNone/>
            </a:pPr>
            <a:r>
              <a:rPr lang="en-US" sz="2000" dirty="0" smtClean="0"/>
              <a:t>drowsiness, dizziness, and nausea, they should be used cautiously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 </a:t>
            </a:r>
            <a:endParaRPr lang="ar-SA" dirty="0"/>
          </a:p>
        </p:txBody>
      </p:sp>
      <p:sp>
        <p:nvSpPr>
          <p:cNvPr id="3" name="عنصر نائب للمحتوى 2"/>
          <p:cNvSpPr>
            <a:spLocks noGrp="1"/>
          </p:cNvSpPr>
          <p:nvPr>
            <p:ph idx="1"/>
          </p:nvPr>
        </p:nvSpPr>
        <p:spPr/>
        <p:txBody>
          <a:bodyPr>
            <a:normAutofit fontScale="85000" lnSpcReduction="20000"/>
          </a:bodyPr>
          <a:lstStyle/>
          <a:p>
            <a:pPr algn="l" rtl="0">
              <a:buFont typeface="Wingdings" charset="2"/>
              <a:buChar char="u"/>
            </a:pPr>
            <a:r>
              <a:rPr lang="en-US" sz="3000" b="1" dirty="0" smtClean="0"/>
              <a:t>Second visit:</a:t>
            </a:r>
          </a:p>
          <a:p>
            <a:pPr algn="l" rtl="0">
              <a:buNone/>
            </a:pPr>
            <a:endParaRPr lang="en-US" sz="1800" b="1" dirty="0" smtClean="0"/>
          </a:p>
          <a:p>
            <a:pPr marL="400050" lvl="1" indent="0" algn="l" rtl="0">
              <a:buNone/>
            </a:pPr>
            <a:r>
              <a:rPr lang="en-US" sz="2200" dirty="0" smtClean="0"/>
              <a:t>Two to four weeks after the initial visit, if the patient has not significantly improved…</a:t>
            </a:r>
          </a:p>
          <a:p>
            <a:pPr marL="400050" lvl="1" indent="0" algn="l" rtl="0">
              <a:buNone/>
            </a:pPr>
            <a:endParaRPr lang="en-US" sz="2200" dirty="0" smtClean="0"/>
          </a:p>
          <a:p>
            <a:pPr marL="400050" lvl="1" indent="0" algn="l" rtl="0">
              <a:buNone/>
            </a:pPr>
            <a:r>
              <a:rPr lang="en-US" sz="2200" dirty="0" smtClean="0"/>
              <a:t> </a:t>
            </a:r>
            <a:r>
              <a:rPr lang="en-US" sz="2400" b="1" i="1" dirty="0"/>
              <a:t>Changing to a different non steroidal anti-inflammatory </a:t>
            </a:r>
            <a:r>
              <a:rPr lang="en-US" sz="2400" b="1" i="1" dirty="0" smtClean="0"/>
              <a:t>drug             </a:t>
            </a:r>
          </a:p>
          <a:p>
            <a:pPr marL="400050" lvl="1" indent="0" algn="l" rtl="0">
              <a:buNone/>
            </a:pPr>
            <a:endParaRPr lang="en-US" sz="2400" b="1" i="1" dirty="0"/>
          </a:p>
          <a:p>
            <a:pPr marL="400050" lvl="1" indent="0" algn="l" rtl="0">
              <a:buNone/>
            </a:pPr>
            <a:endParaRPr lang="en-US" sz="2400" b="1" i="1" dirty="0" smtClean="0"/>
          </a:p>
          <a:p>
            <a:pPr marL="400050" lvl="1" indent="0" algn="l" rtl="0">
              <a:buNone/>
            </a:pPr>
            <a:r>
              <a:rPr lang="en-US" sz="2600" b="1" i="1" dirty="0" smtClean="0"/>
              <a:t>Referral </a:t>
            </a:r>
            <a:r>
              <a:rPr lang="en-US" sz="2600" b="1" i="1" dirty="0"/>
              <a:t>for physical therapy :</a:t>
            </a:r>
            <a:r>
              <a:rPr lang="en-US" dirty="0"/>
              <a:t>McKenzie method and/or spine stabilization </a:t>
            </a:r>
            <a:r>
              <a:rPr lang="en-US" b="1" dirty="0"/>
              <a:t>if it is not the first episode </a:t>
            </a:r>
          </a:p>
          <a:p>
            <a:pPr marL="457200" lvl="1" indent="0" algn="l" rtl="0">
              <a:buNone/>
            </a:pPr>
            <a:endParaRPr lang="en-US" sz="2600" b="1" i="1" dirty="0" smtClean="0"/>
          </a:p>
          <a:p>
            <a:pPr lvl="1" algn="l" rtl="0">
              <a:buNone/>
            </a:pPr>
            <a:endParaRPr lang="en-US" sz="2600" b="1" i="1" dirty="0" smtClean="0"/>
          </a:p>
          <a:p>
            <a:pPr lvl="1" algn="l" rtl="0">
              <a:buFont typeface="Wingdings" charset="2"/>
              <a:buChar char="Ø"/>
            </a:pPr>
            <a:r>
              <a:rPr lang="en-US" sz="2600" b="1" i="1" dirty="0" smtClean="0"/>
              <a:t>Referral to a spine subspecialist if pain is severe or limits function </a:t>
            </a:r>
          </a:p>
          <a:p>
            <a:pPr algn="l" rtl="0">
              <a:buNone/>
            </a:pPr>
            <a:endParaRPr lang="en-US" dirty="0" smtClean="0"/>
          </a:p>
          <a:p>
            <a:pPr algn="l" rtl="0"/>
            <a:endParaRPr lang="en-US" dirty="0"/>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 y="555613"/>
            <a:ext cx="9137091" cy="574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73151"/>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icture1.gif"/>
          <p:cNvPicPr>
            <a:picLocks noGrp="1" noChangeAspect="1"/>
          </p:cNvPicPr>
          <p:nvPr>
            <p:ph idx="1"/>
          </p:nvPr>
        </p:nvPicPr>
        <p:blipFill>
          <a:blip r:embed="rId2" cstate="print"/>
          <a:stretch>
            <a:fillRect/>
          </a:stretch>
        </p:blipFill>
        <p:spPr>
          <a:xfrm>
            <a:off x="1" y="476672"/>
            <a:ext cx="9144000" cy="6120680"/>
          </a:xfrm>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300" dirty="0" smtClean="0">
                <a:solidFill>
                  <a:srgbClr val="FF0000"/>
                </a:solidFill>
              </a:rPr>
              <a:t>Management</a:t>
            </a:r>
            <a:endParaRPr lang="ar-SA" sz="3300" dirty="0" smtClean="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marL="0" indent="0" algn="l" rtl="0">
              <a:buNone/>
            </a:pPr>
            <a:r>
              <a:rPr lang="en-US" b="1" i="1" dirty="0" smtClean="0"/>
              <a:t>1. Physical Therapy:</a:t>
            </a:r>
            <a:endParaRPr lang="en-US" dirty="0" smtClean="0"/>
          </a:p>
          <a:p>
            <a:pPr marL="400050" lvl="1" indent="0" algn="l" rtl="0">
              <a:buNone/>
            </a:pPr>
            <a:r>
              <a:rPr lang="en-US" dirty="0" smtClean="0"/>
              <a:t>Physical therapists often recommend the McKenzie method or spine stabilization exercises for the treatment of low back pain.</a:t>
            </a:r>
          </a:p>
          <a:p>
            <a:pPr marL="0" indent="0" algn="l" rtl="0">
              <a:buNone/>
            </a:pPr>
            <a:r>
              <a:rPr lang="en-US" b="1" i="1" dirty="0" smtClean="0"/>
              <a:t>2. Application of Ice or Heat</a:t>
            </a:r>
          </a:p>
          <a:p>
            <a:pPr algn="l" rtl="0">
              <a:buNone/>
            </a:pPr>
            <a:r>
              <a:rPr lang="en-US" sz="3300" b="1" i="1" dirty="0" smtClean="0"/>
              <a:t>3.Unsupported management:</a:t>
            </a:r>
            <a:endParaRPr lang="ar-SA" sz="3300" b="1" i="1" dirty="0" smtClean="0"/>
          </a:p>
          <a:p>
            <a:pPr lvl="1" algn="l" rtl="0"/>
            <a:r>
              <a:rPr lang="en-US" b="1" i="1" dirty="0" smtClean="0"/>
              <a:t>Oral Steroids</a:t>
            </a:r>
            <a:r>
              <a:rPr lang="en-US" b="1" dirty="0" smtClean="0"/>
              <a:t>. </a:t>
            </a:r>
            <a:endParaRPr lang="en-US" dirty="0" smtClean="0"/>
          </a:p>
          <a:p>
            <a:pPr lvl="1" algn="l" rtl="0"/>
            <a:r>
              <a:rPr lang="en-US" b="1" i="1" dirty="0" smtClean="0"/>
              <a:t>Acupuncture</a:t>
            </a:r>
            <a:r>
              <a:rPr lang="en-US" b="1" dirty="0" smtClean="0"/>
              <a:t>.     </a:t>
            </a:r>
            <a:endParaRPr lang="en-US" dirty="0" smtClean="0"/>
          </a:p>
          <a:p>
            <a:pPr lvl="1" algn="l" rtl="0"/>
            <a:r>
              <a:rPr lang="en-US" b="1" i="1" dirty="0" smtClean="0"/>
              <a:t>Exercise</a:t>
            </a:r>
            <a:r>
              <a:rPr lang="en-US" dirty="0" smtClean="0"/>
              <a:t>.</a:t>
            </a:r>
          </a:p>
          <a:p>
            <a:pPr lvl="1" algn="l" rtl="0"/>
            <a:r>
              <a:rPr lang="en-US" b="1" i="1" dirty="0" smtClean="0"/>
              <a:t>Lumbar Support. </a:t>
            </a:r>
            <a:endParaRPr lang="en-US" dirty="0" smtClean="0"/>
          </a:p>
          <a:p>
            <a:pPr lvl="1" algn="l" rtl="0"/>
            <a:r>
              <a:rPr lang="en-US" b="1" i="1" dirty="0" smtClean="0"/>
              <a:t>Massage</a:t>
            </a:r>
            <a:r>
              <a:rPr lang="en-US" dirty="0" smtClean="0"/>
              <a:t>. </a:t>
            </a:r>
          </a:p>
          <a:p>
            <a:pPr lvl="1" algn="l" rtl="0"/>
            <a:r>
              <a:rPr lang="en-US" sz="2400" b="1" i="1" dirty="0" smtClean="0"/>
              <a:t>Spinal Manipulation and Chiropractic Techniques</a:t>
            </a:r>
            <a:r>
              <a:rPr lang="en-US" sz="2400" b="1" dirty="0" smtClean="0"/>
              <a:t>.</a:t>
            </a: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645024"/>
            <a:ext cx="4114801" cy="13354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4980434"/>
            <a:ext cx="2540000" cy="2540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smtClean="0">
                <a:solidFill>
                  <a:srgbClr val="FF0000"/>
                </a:solidFill>
              </a:rPr>
              <a:t>INADVISABLE ! </a:t>
            </a:r>
            <a:endParaRPr lang="ar-SA" sz="4000" dirty="0">
              <a:solidFill>
                <a:srgbClr val="FF0000"/>
              </a:solidFill>
            </a:endParaRPr>
          </a:p>
        </p:txBody>
      </p:sp>
      <p:sp>
        <p:nvSpPr>
          <p:cNvPr id="3" name="عنصر نائب للمحتوى 2"/>
          <p:cNvSpPr>
            <a:spLocks noGrp="1"/>
          </p:cNvSpPr>
          <p:nvPr>
            <p:ph idx="1"/>
          </p:nvPr>
        </p:nvSpPr>
        <p:spPr/>
        <p:txBody>
          <a:bodyPr>
            <a:normAutofit/>
          </a:bodyPr>
          <a:lstStyle/>
          <a:p>
            <a:pPr lvl="0" algn="l" rtl="0"/>
            <a:r>
              <a:rPr lang="en-US" b="1" i="1" dirty="0" smtClean="0"/>
              <a:t>Bed Rest:</a:t>
            </a:r>
            <a:endParaRPr lang="en-US" dirty="0" smtClean="0"/>
          </a:p>
          <a:p>
            <a:pPr marL="800100" lvl="2" indent="0" algn="l" rtl="0">
              <a:buNone/>
            </a:pPr>
            <a:r>
              <a:rPr lang="en-US" dirty="0" smtClean="0"/>
              <a:t>Bed rest should not be recommended for patients with nonspecific acute low back pain. </a:t>
            </a:r>
          </a:p>
          <a:p>
            <a:pPr marL="800100" lvl="2" indent="0" algn="l" rtl="0">
              <a:buNone/>
            </a:pPr>
            <a:r>
              <a:rPr lang="en-US" dirty="0" smtClean="0"/>
              <a:t>Prolonged bed rest can also cause adverse effects such as joint stiffness, muscle wasting, and loss of bone mineral density, pressure ulcers, and venous </a:t>
            </a:r>
            <a:r>
              <a:rPr lang="en-US" dirty="0" err="1" smtClean="0"/>
              <a:t>thromboembolism</a:t>
            </a:r>
            <a:r>
              <a:rPr lang="en-US" dirty="0" smtClean="0"/>
              <a:t>.</a:t>
            </a:r>
          </a:p>
          <a:p>
            <a:pPr algn="l" rtl="0">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MCQ #4</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a:bodyPr>
          <a:lstStyle/>
          <a:p>
            <a:pPr lvl="0" algn="l" rtl="0"/>
            <a:r>
              <a:rPr lang="en-US" dirty="0" smtClean="0">
                <a:latin typeface="Times New Roman"/>
                <a:cs typeface="Times New Roman"/>
              </a:rPr>
              <a:t>In a patient with acute low back pain without the presence of red flags or signs of systemic diseases, the most initial investigation is:</a:t>
            </a:r>
          </a:p>
          <a:p>
            <a:pPr lvl="0" algn="l" rtl="0">
              <a:buNone/>
            </a:pPr>
            <a:endParaRPr lang="en-US" sz="2800"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X-ray</a:t>
            </a:r>
          </a:p>
          <a:p>
            <a:pPr marL="514350" lvl="0" indent="-514350" algn="l" rtl="0">
              <a:buFont typeface="+mj-lt"/>
              <a:buAutoNum type="alphaUcPeriod"/>
            </a:pPr>
            <a:r>
              <a:rPr lang="en-US" sz="2800" dirty="0" smtClean="0">
                <a:latin typeface="Times New Roman"/>
                <a:cs typeface="Times New Roman"/>
              </a:rPr>
              <a:t>Computed tomography scan</a:t>
            </a:r>
          </a:p>
          <a:p>
            <a:pPr marL="514350" lvl="0" indent="-514350" algn="l" rtl="0">
              <a:buFont typeface="+mj-lt"/>
              <a:buAutoNum type="alphaUcPeriod"/>
            </a:pPr>
            <a:r>
              <a:rPr lang="en-US" sz="2800" dirty="0" smtClean="0">
                <a:latin typeface="Times New Roman"/>
                <a:cs typeface="Times New Roman"/>
              </a:rPr>
              <a:t>No need for any investigation.</a:t>
            </a:r>
          </a:p>
          <a:p>
            <a:pPr marL="514350" lvl="0" indent="-514350" algn="l" rtl="0">
              <a:buFont typeface="+mj-lt"/>
              <a:buAutoNum type="alphaUcPeriod"/>
            </a:pPr>
            <a:r>
              <a:rPr lang="en-US" sz="2800" dirty="0" smtClean="0">
                <a:latin typeface="Times New Roman"/>
                <a:cs typeface="Times New Roman"/>
              </a:rPr>
              <a:t>Magnetic resonance imaging.  </a:t>
            </a:r>
          </a:p>
        </p:txBody>
      </p:sp>
    </p:spTree>
    <p:extLst>
      <p:ext uri="{BB962C8B-B14F-4D97-AF65-F5344CB8AC3E}">
        <p14:creationId xmlns:p14="http://schemas.microsoft.com/office/powerpoint/2010/main" val="3694297528"/>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8596" y="1428736"/>
            <a:ext cx="8229600" cy="4525963"/>
          </a:xfrm>
        </p:spPr>
        <p:txBody>
          <a:bodyPr/>
          <a:lstStyle/>
          <a:p>
            <a:endParaRPr lang="ar-SA" b="1" dirty="0" smtClean="0"/>
          </a:p>
          <a:p>
            <a:endParaRPr lang="ar-SA" b="1" dirty="0"/>
          </a:p>
          <a:p>
            <a:endParaRPr lang="ar-SA" b="1" dirty="0" smtClean="0"/>
          </a:p>
          <a:p>
            <a:pPr algn="ctr" rtl="0">
              <a:buNone/>
            </a:pPr>
            <a:r>
              <a:rPr lang="en-US" sz="4400" b="1" dirty="0" smtClean="0">
                <a:solidFill>
                  <a:srgbClr val="FF0000"/>
                </a:solidFill>
              </a:rPr>
              <a:t>When</a:t>
            </a:r>
            <a:r>
              <a:rPr lang="en-US" sz="4400" dirty="0" smtClean="0">
                <a:solidFill>
                  <a:srgbClr val="FF0000"/>
                </a:solidFill>
              </a:rPr>
              <a:t> </a:t>
            </a:r>
            <a:r>
              <a:rPr lang="en-US" sz="4400" b="1" dirty="0" smtClean="0">
                <a:solidFill>
                  <a:srgbClr val="FF0000"/>
                </a:solidFill>
              </a:rPr>
              <a:t>to refer to specialist?</a:t>
            </a:r>
          </a:p>
          <a:p>
            <a:endParaRPr lang="en-US" b="1" dirty="0"/>
          </a:p>
          <a:p>
            <a:endParaRPr lang="ar-SA" b="1" dirty="0" smtClean="0"/>
          </a:p>
          <a:p>
            <a:endParaRPr lang="en-US" b="1" dirty="0" smtClean="0"/>
          </a:p>
          <a:p>
            <a:endParaRPr lang="en-US" b="1" dirty="0"/>
          </a:p>
          <a:p>
            <a:endParaRPr lang="ar-SA"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smtClean="0">
                <a:solidFill>
                  <a:srgbClr val="FF0000"/>
                </a:solidFill>
              </a:rPr>
              <a:t>When to refer to specialist?</a:t>
            </a:r>
            <a:endParaRPr lang="ar-SA" sz="4000" dirty="0">
              <a:solidFill>
                <a:srgbClr val="FF0000"/>
              </a:solidFill>
            </a:endParaRPr>
          </a:p>
        </p:txBody>
      </p:sp>
      <p:sp>
        <p:nvSpPr>
          <p:cNvPr id="3" name="عنصر نائب للمحتوى 2"/>
          <p:cNvSpPr>
            <a:spLocks noGrp="1"/>
          </p:cNvSpPr>
          <p:nvPr>
            <p:ph idx="1"/>
          </p:nvPr>
        </p:nvSpPr>
        <p:spPr/>
        <p:txBody>
          <a:bodyPr/>
          <a:lstStyle/>
          <a:p>
            <a:pPr marL="0" indent="0" algn="l" rtl="0">
              <a:buNone/>
            </a:pPr>
            <a:r>
              <a:rPr lang="en-US" b="1" dirty="0" smtClean="0"/>
              <a:t>Emergency: </a:t>
            </a:r>
            <a:r>
              <a:rPr lang="en-US" dirty="0" smtClean="0"/>
              <a:t>referral within hours</a:t>
            </a:r>
          </a:p>
          <a:p>
            <a:pPr marL="0" indent="0" algn="l" rtl="0">
              <a:buNone/>
            </a:pPr>
            <a:r>
              <a:rPr lang="en-US" b="1" dirty="0" smtClean="0"/>
              <a:t>Urgent: </a:t>
            </a:r>
            <a:r>
              <a:rPr lang="en-US" dirty="0" smtClean="0"/>
              <a:t>referral within 24 - 48 hours</a:t>
            </a:r>
          </a:p>
          <a:p>
            <a:pPr marL="0" indent="0" algn="l" rtl="0">
              <a:buNone/>
            </a:pPr>
            <a:r>
              <a:rPr lang="en-US" b="1" dirty="0" smtClean="0"/>
              <a:t>Soon: </a:t>
            </a:r>
            <a:r>
              <a:rPr lang="en-US" dirty="0" smtClean="0"/>
              <a:t>referral within weeks</a:t>
            </a:r>
          </a:p>
          <a:p>
            <a:pPr marL="0" indent="0" algn="l" rtl="0">
              <a:buNone/>
            </a:pPr>
            <a:endParaRPr lang="en-US" dirty="0" smtClean="0"/>
          </a:p>
          <a:p>
            <a:pPr marL="400050" lvl="1" indent="0" algn="l" rtl="0">
              <a:buNone/>
            </a:pPr>
            <a:r>
              <a:rPr lang="en-US" i="1" dirty="0" smtClean="0">
                <a:latin typeface="Arial Narrow"/>
                <a:cs typeface="Arial Narrow"/>
              </a:rPr>
              <a:t>Depending on the clinical situation, consider communicating with the specialist consultant to determine the urgency and timelines for referral.</a:t>
            </a:r>
            <a:endParaRPr lang="en-US" dirty="0" smtClean="0">
              <a:latin typeface="Arial Narrow"/>
              <a:cs typeface="Arial Narrow"/>
            </a:endParaRPr>
          </a:p>
          <a:p>
            <a:pPr marL="400050" lvl="1" indent="0" algn="l" rtl="0">
              <a:buNone/>
            </a:pPr>
            <a:endParaRPr lang="en-US" dirty="0" smtClean="0"/>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lvl="0" algn="l" rtl="0">
              <a:buNone/>
            </a:pPr>
            <a:r>
              <a:rPr lang="en-US" b="1" i="1" dirty="0" smtClean="0">
                <a:solidFill>
                  <a:schemeClr val="accent2">
                    <a:lumMod val="75000"/>
                  </a:schemeClr>
                </a:solidFill>
              </a:rPr>
              <a:t>1-</a:t>
            </a:r>
            <a:r>
              <a:rPr lang="en-US" dirty="0" smtClean="0"/>
              <a:t> </a:t>
            </a:r>
            <a:r>
              <a:rPr lang="en-US" b="1" i="1" dirty="0" smtClean="0">
                <a:solidFill>
                  <a:schemeClr val="accent2">
                    <a:lumMod val="75000"/>
                  </a:schemeClr>
                </a:solidFill>
              </a:rPr>
              <a:t>Level of low back pain and/or leg pain:</a:t>
            </a:r>
          </a:p>
          <a:p>
            <a:pPr lvl="0" algn="l" rtl="0">
              <a:buNone/>
            </a:pPr>
            <a:endParaRPr lang="en-US" sz="2000" dirty="0" smtClean="0">
              <a:solidFill>
                <a:schemeClr val="accent2">
                  <a:lumMod val="75000"/>
                </a:schemeClr>
              </a:solidFill>
            </a:endParaRPr>
          </a:p>
          <a:p>
            <a:pPr marL="857250" lvl="1" indent="-457200" algn="l" rtl="0">
              <a:buFont typeface="Courier New" pitchFamily="49" charset="0"/>
              <a:buChar char="o"/>
            </a:pPr>
            <a:r>
              <a:rPr lang="en-US" dirty="0" smtClean="0"/>
              <a:t>If pain is </a:t>
            </a:r>
            <a:r>
              <a:rPr lang="en-US" b="1" dirty="0" smtClean="0"/>
              <a:t>not alleviated by non-surgical treatments </a:t>
            </a:r>
            <a:r>
              <a:rPr lang="en-US" dirty="0" smtClean="0"/>
              <a:t>and has continued for a few weeks or months, it may be time to see a spine surgeon.</a:t>
            </a:r>
          </a:p>
          <a:p>
            <a:pPr marL="857250" lvl="1" indent="-457200" algn="l" rtl="0">
              <a:buFont typeface="Courier New" pitchFamily="49" charset="0"/>
              <a:buChar char="o"/>
            </a:pPr>
            <a:r>
              <a:rPr lang="en-US" dirty="0" smtClean="0"/>
              <a:t>If the pain is </a:t>
            </a:r>
            <a:r>
              <a:rPr lang="en-US" b="1" dirty="0" smtClean="0"/>
              <a:t>severe</a:t>
            </a:r>
            <a:r>
              <a:rPr lang="en-US" dirty="0" smtClean="0"/>
              <a:t>, then it may be advisable to consult with a spine specialist sooner.</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SA" dirty="0"/>
          </a:p>
        </p:txBody>
      </p:sp>
      <p:sp>
        <p:nvSpPr>
          <p:cNvPr id="3" name="عنصر نائب للمحتوى 2"/>
          <p:cNvSpPr>
            <a:spLocks noGrp="1"/>
          </p:cNvSpPr>
          <p:nvPr>
            <p:ph idx="1"/>
          </p:nvPr>
        </p:nvSpPr>
        <p:spPr/>
        <p:txBody>
          <a:bodyPr>
            <a:normAutofit lnSpcReduction="10000"/>
          </a:bodyPr>
          <a:lstStyle/>
          <a:p>
            <a:pPr lvl="0" algn="l" rtl="0">
              <a:buNone/>
            </a:pPr>
            <a:r>
              <a:rPr lang="en-US" b="1" i="1" dirty="0" smtClean="0">
                <a:solidFill>
                  <a:schemeClr val="accent2">
                    <a:lumMod val="75000"/>
                  </a:schemeClr>
                </a:solidFill>
              </a:rPr>
              <a:t>2- Ability to function with the low back pain:</a:t>
            </a:r>
          </a:p>
          <a:p>
            <a:pPr lvl="0" algn="l" rtl="0">
              <a:buNone/>
            </a:pPr>
            <a:r>
              <a:rPr lang="en-US" b="1" i="1" dirty="0" smtClean="0">
                <a:solidFill>
                  <a:schemeClr val="accent2">
                    <a:lumMod val="75000"/>
                  </a:schemeClr>
                </a:solidFill>
              </a:rPr>
              <a:t> </a:t>
            </a:r>
          </a:p>
          <a:p>
            <a:pPr lvl="1" indent="-342900" algn="l" rtl="0">
              <a:buFont typeface="Courier New" pitchFamily="49" charset="0"/>
              <a:buChar char="o"/>
            </a:pPr>
            <a:r>
              <a:rPr lang="en-US" dirty="0" smtClean="0"/>
              <a:t>Perhaps even more important than the level of low back pain and/or leg pain is the </a:t>
            </a:r>
            <a:r>
              <a:rPr lang="en-US" b="1" dirty="0" smtClean="0"/>
              <a:t>patient's ability to continue to function in everyday activities</a:t>
            </a:r>
            <a:r>
              <a:rPr lang="en-US" dirty="0" smtClean="0"/>
              <a:t>. </a:t>
            </a:r>
          </a:p>
          <a:p>
            <a:pPr lvl="1" indent="-342900" algn="l" rtl="0">
              <a:buFont typeface="Courier New" pitchFamily="49" charset="0"/>
              <a:buChar char="o"/>
            </a:pPr>
            <a:r>
              <a:rPr lang="en-US" dirty="0" smtClean="0"/>
              <a:t>If one is not able to go to work, drive to the store, and complete other activities of daily living, it may be advisable to consider specialist sooner rather than later.</a:t>
            </a:r>
          </a:p>
          <a:p>
            <a:pPr algn="l" rtl="0"/>
            <a:endParaRPr lang="ar-S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800" dirty="0" smtClean="0">
                <a:solidFill>
                  <a:srgbClr val="FF0000"/>
                </a:solidFill>
              </a:rPr>
              <a:t/>
            </a:r>
            <a:br>
              <a:rPr lang="en-US" sz="3800" dirty="0" smtClean="0">
                <a:solidFill>
                  <a:srgbClr val="FF0000"/>
                </a:solidFill>
              </a:rPr>
            </a:br>
            <a:r>
              <a:rPr lang="en-US" sz="3800" dirty="0" smtClean="0">
                <a:solidFill>
                  <a:srgbClr val="FF0000"/>
                </a:solidFill>
              </a:rPr>
              <a:t>While patient is waiting to be seen by specialist ..</a:t>
            </a:r>
            <a:endParaRPr lang="ar-SA" sz="3800" dirty="0">
              <a:solidFill>
                <a:srgbClr val="FF0000"/>
              </a:solidFill>
            </a:endParaRPr>
          </a:p>
        </p:txBody>
      </p:sp>
      <p:sp>
        <p:nvSpPr>
          <p:cNvPr id="3" name="عنصر نائب للمحتوى 2"/>
          <p:cNvSpPr>
            <a:spLocks noGrp="1"/>
          </p:cNvSpPr>
          <p:nvPr>
            <p:ph idx="1"/>
          </p:nvPr>
        </p:nvSpPr>
        <p:spPr>
          <a:xfrm>
            <a:off x="428596" y="2332037"/>
            <a:ext cx="8229600" cy="4525963"/>
          </a:xfrm>
        </p:spPr>
        <p:txBody>
          <a:bodyPr>
            <a:normAutofit/>
          </a:bodyPr>
          <a:lstStyle/>
          <a:p>
            <a:pPr marL="400050" lvl="1" indent="0" algn="l" rtl="0">
              <a:buNone/>
            </a:pPr>
            <a:r>
              <a:rPr lang="en-US" sz="3400" dirty="0" smtClean="0"/>
              <a:t>General advice is analgesia. Advise patient tests are needed to clarify the diagnosis but that results may be inconclusive.</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800" dirty="0" smtClean="0">
                <a:solidFill>
                  <a:srgbClr val="FF0000"/>
                </a:solidFill>
              </a:rPr>
              <a:t>When to refer to specialist urgently?</a:t>
            </a:r>
            <a:endParaRPr lang="ar-SA" sz="3800" dirty="0">
              <a:solidFill>
                <a:srgbClr val="FF0000"/>
              </a:solidFill>
            </a:endParaRPr>
          </a:p>
        </p:txBody>
      </p:sp>
      <p:sp>
        <p:nvSpPr>
          <p:cNvPr id="3" name="عنصر نائب للمحتوى 2"/>
          <p:cNvSpPr>
            <a:spLocks noGrp="1"/>
          </p:cNvSpPr>
          <p:nvPr>
            <p:ph idx="1"/>
          </p:nvPr>
        </p:nvSpPr>
        <p:spPr>
          <a:xfrm>
            <a:off x="457200" y="1600200"/>
            <a:ext cx="8229600" cy="4686320"/>
          </a:xfrm>
        </p:spPr>
        <p:txBody>
          <a:bodyPr>
            <a:normAutofit fontScale="77500" lnSpcReduction="20000"/>
          </a:bodyPr>
          <a:lstStyle/>
          <a:p>
            <a:pPr lvl="0" algn="l" rtl="0"/>
            <a:r>
              <a:rPr lang="en-US" b="1" dirty="0" err="1" smtClean="0"/>
              <a:t>Cauda</a:t>
            </a:r>
            <a:r>
              <a:rPr lang="en-US" b="1" dirty="0" smtClean="0"/>
              <a:t> </a:t>
            </a:r>
            <a:r>
              <a:rPr lang="en-US" b="1" dirty="0" err="1" smtClean="0"/>
              <a:t>Equina</a:t>
            </a:r>
            <a:r>
              <a:rPr lang="en-US" b="1" dirty="0" smtClean="0"/>
              <a:t> Syndrome</a:t>
            </a:r>
            <a:endParaRPr lang="en-US" dirty="0" smtClean="0"/>
          </a:p>
          <a:p>
            <a:pPr marL="800100" lvl="2" indent="0" algn="l" rtl="0">
              <a:buNone/>
            </a:pPr>
            <a:r>
              <a:rPr lang="en-US" dirty="0" smtClean="0"/>
              <a:t>Sudden onset of new urinary retention</a:t>
            </a:r>
          </a:p>
          <a:p>
            <a:pPr marL="800100" lvl="2" indent="0" algn="l" rtl="0">
              <a:buNone/>
            </a:pPr>
            <a:r>
              <a:rPr lang="en-US" dirty="0" smtClean="0"/>
              <a:t>fecal incontinence</a:t>
            </a:r>
          </a:p>
          <a:p>
            <a:pPr marL="800100" lvl="2" indent="0" algn="l" rtl="0">
              <a:buNone/>
            </a:pPr>
            <a:r>
              <a:rPr lang="en-US" dirty="0" smtClean="0"/>
              <a:t>saddle(</a:t>
            </a:r>
            <a:r>
              <a:rPr lang="en-US" dirty="0" err="1" smtClean="0"/>
              <a:t>perineal</a:t>
            </a:r>
            <a:r>
              <a:rPr lang="en-US" dirty="0" smtClean="0"/>
              <a:t>) anesthesia</a:t>
            </a:r>
          </a:p>
          <a:p>
            <a:pPr marL="800100" lvl="2" indent="0" algn="l" rtl="0">
              <a:buNone/>
            </a:pPr>
            <a:r>
              <a:rPr lang="en-US" dirty="0" err="1" smtClean="0"/>
              <a:t>radicular</a:t>
            </a:r>
            <a:r>
              <a:rPr lang="en-US" dirty="0" smtClean="0"/>
              <a:t> (leg) pain often bilateral</a:t>
            </a:r>
          </a:p>
          <a:p>
            <a:pPr marL="800100" lvl="2" indent="0" algn="l" rtl="0">
              <a:buNone/>
            </a:pPr>
            <a:r>
              <a:rPr lang="en-US" dirty="0" smtClean="0"/>
              <a:t>loss of voluntary rectal sphincter contraction.</a:t>
            </a:r>
          </a:p>
          <a:p>
            <a:pPr marL="800100" lvl="2" indent="0" algn="l" rtl="0">
              <a:buNone/>
            </a:pPr>
            <a:r>
              <a:rPr lang="en-US" b="1" dirty="0" smtClean="0"/>
              <a:t>EMERGENCY </a:t>
            </a:r>
            <a:r>
              <a:rPr lang="en-US" dirty="0" smtClean="0"/>
              <a:t>referral to ER .</a:t>
            </a:r>
          </a:p>
          <a:p>
            <a:pPr marL="800100" lvl="2" indent="0" algn="l" rtl="0">
              <a:buNone/>
            </a:pPr>
            <a:endParaRPr lang="en-US" dirty="0" smtClean="0"/>
          </a:p>
          <a:p>
            <a:pPr lvl="0" algn="l" rtl="0"/>
            <a:r>
              <a:rPr lang="en-US" b="1" dirty="0" smtClean="0"/>
              <a:t>infection or tumor</a:t>
            </a:r>
            <a:r>
              <a:rPr lang="en-US" dirty="0" smtClean="0"/>
              <a:t> </a:t>
            </a:r>
          </a:p>
          <a:p>
            <a:pPr marL="800100" lvl="2" indent="0" algn="l" rtl="0">
              <a:buNone/>
            </a:pPr>
            <a:r>
              <a:rPr lang="en-US" dirty="0" smtClean="0"/>
              <a:t>Severe unremitting (non-mechanical) worsening of pain at night and pain when laying down.</a:t>
            </a:r>
            <a:endParaRPr lang="en-US" b="1" dirty="0" smtClean="0"/>
          </a:p>
          <a:p>
            <a:pPr marL="800100" lvl="2" indent="0" algn="l" rtl="0">
              <a:buNone/>
            </a:pPr>
            <a:endParaRPr lang="ar-SA" b="1" dirty="0" smtClean="0"/>
          </a:p>
          <a:p>
            <a:pPr lvl="0" algn="l" rtl="0"/>
            <a:r>
              <a:rPr lang="en-US" b="1" dirty="0" smtClean="0"/>
              <a:t>Significant trauma.. consider fractures</a:t>
            </a:r>
            <a:endParaRPr lang="en-US" dirty="0" smtClean="0"/>
          </a:p>
          <a:p>
            <a:pPr marL="800100" lvl="2" indent="0" algn="l" rtl="0">
              <a:buNone/>
            </a:pPr>
            <a:r>
              <a:rPr lang="en-US" dirty="0" smtClean="0"/>
              <a:t>Check for instability and refer </a:t>
            </a:r>
            <a:r>
              <a:rPr lang="en-US" b="1" dirty="0" smtClean="0"/>
              <a:t>URGENTLY </a:t>
            </a:r>
            <a:r>
              <a:rPr lang="en-US" dirty="0" smtClean="0"/>
              <a:t>to spinal surgery, if indicated.</a:t>
            </a:r>
          </a:p>
          <a:p>
            <a:pPr marL="800100" lvl="2" indent="0" algn="l" rtl="0">
              <a:buNone/>
            </a:pPr>
            <a:r>
              <a:rPr lang="en-US" b="1" dirty="0" smtClean="0"/>
              <a:t>URGENT </a:t>
            </a:r>
            <a:r>
              <a:rPr lang="en-US" dirty="0" smtClean="0"/>
              <a:t>referral to ER for pain control, will need prompt investigation</a:t>
            </a:r>
          </a:p>
          <a:p>
            <a:pPr marL="800100" lvl="2" indent="0" algn="l" rtl="0">
              <a:buNone/>
            </a:pP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marL="400050" lvl="1" indent="0" algn="l" rtl="0">
              <a:buFont typeface="Arial" pitchFamily="34" charset="0"/>
              <a:buChar char="•"/>
            </a:pPr>
            <a:r>
              <a:rPr lang="en-US" b="1" dirty="0" smtClean="0"/>
              <a:t> Use of IV drugs or steroids.. consider infection or compression fracture: </a:t>
            </a:r>
          </a:p>
          <a:p>
            <a:pPr marL="800100" lvl="2" indent="0" algn="l" rtl="0">
              <a:buNone/>
            </a:pPr>
            <a:r>
              <a:rPr lang="en-US" b="1" dirty="0" smtClean="0"/>
              <a:t>URGENT </a:t>
            </a:r>
            <a:r>
              <a:rPr lang="en-US" dirty="0" smtClean="0"/>
              <a:t>investigation required. </a:t>
            </a:r>
          </a:p>
          <a:p>
            <a:pPr marL="800100" lvl="2" indent="0" algn="l" rtl="0">
              <a:buNone/>
            </a:pPr>
            <a:endParaRPr lang="en-US" dirty="0" smtClean="0"/>
          </a:p>
          <a:p>
            <a:pPr lvl="2" indent="-342900" algn="l" rtl="0">
              <a:buFont typeface="Wingdings" charset="2"/>
              <a:buChar char="Ø"/>
            </a:pPr>
            <a:r>
              <a:rPr lang="en-US" b="1" dirty="0" smtClean="0"/>
              <a:t>In case of suspected infection</a:t>
            </a:r>
            <a:r>
              <a:rPr lang="en-US" dirty="0" smtClean="0"/>
              <a:t>, consider blood work (CBC, ESR and CRP). If blood work is positive, proceed to MRI, if available.</a:t>
            </a:r>
          </a:p>
          <a:p>
            <a:pPr lvl="2" indent="-342900" algn="l" rtl="0">
              <a:buFont typeface="Wingdings" charset="2"/>
              <a:buChar char="Ø"/>
            </a:pPr>
            <a:r>
              <a:rPr lang="en-US" b="1" dirty="0" smtClean="0"/>
              <a:t>In case of suspected compression fracture</a:t>
            </a:r>
            <a:r>
              <a:rPr lang="en-US" dirty="0" smtClean="0"/>
              <a:t>, proceed to standing AP and lateral X-rays. Risk factors for compression fractures include: severe onset of pain with minor trauma </a:t>
            </a:r>
            <a:endParaRPr lang="ar-SA" dirty="0"/>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lvl="0" algn="l" rtl="0"/>
            <a:r>
              <a:rPr lang="en-US" b="1" dirty="0" smtClean="0"/>
              <a:t>Weight loss, fever, loss of appetite .. Cancer or infections is considered: </a:t>
            </a:r>
          </a:p>
          <a:p>
            <a:pPr marL="800100" lvl="2" indent="0" algn="l" rtl="0">
              <a:buNone/>
            </a:pPr>
            <a:r>
              <a:rPr lang="en-US" dirty="0" smtClean="0"/>
              <a:t>Refer </a:t>
            </a:r>
            <a:r>
              <a:rPr lang="en-US" b="1" dirty="0" smtClean="0"/>
              <a:t>URGENTLY </a:t>
            </a:r>
            <a:r>
              <a:rPr lang="en-US" dirty="0" smtClean="0"/>
              <a:t>for MRI Scan and to spinal surgery, if </a:t>
            </a:r>
            <a:endParaRPr lang="ar-SA" dirty="0" smtClean="0"/>
          </a:p>
          <a:p>
            <a:pPr marL="800100" lvl="2" indent="0" algn="l" rtl="0">
              <a:buNone/>
            </a:pPr>
            <a:r>
              <a:rPr lang="en-US" dirty="0" smtClean="0"/>
              <a:t>indicated. </a:t>
            </a:r>
          </a:p>
          <a:p>
            <a:pPr marL="800100" lvl="2" indent="0" algn="l" rtl="0">
              <a:buNone/>
            </a:pPr>
            <a:endParaRPr lang="en-US" dirty="0" smtClean="0"/>
          </a:p>
          <a:p>
            <a:pPr lvl="0" algn="l" rtl="0"/>
            <a:r>
              <a:rPr lang="en-US" b="1" dirty="0" smtClean="0"/>
              <a:t>Widespread neurological signs.. consider tumor or neurological disease:</a:t>
            </a:r>
            <a:endParaRPr lang="en-US" dirty="0" smtClean="0"/>
          </a:p>
          <a:p>
            <a:pPr marL="800100" lvl="2" indent="0" algn="l" rtl="0">
              <a:buNone/>
            </a:pPr>
            <a:r>
              <a:rPr lang="en-US" dirty="0" smtClean="0"/>
              <a:t>Investigate further and refer </a:t>
            </a:r>
            <a:r>
              <a:rPr lang="en-US" b="1" dirty="0" smtClean="0"/>
              <a:t>SOON </a:t>
            </a:r>
            <a:r>
              <a:rPr lang="en-US" dirty="0" smtClean="0"/>
              <a:t>if indicated </a:t>
            </a:r>
          </a:p>
          <a:p>
            <a:pPr algn="l" rtl="0"/>
            <a:endParaRPr lang="ar-SA" dirty="0"/>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Picture2.png"/>
          <p:cNvPicPr>
            <a:picLocks noGrp="1" noChangeAspect="1"/>
          </p:cNvPicPr>
          <p:nvPr>
            <p:ph idx="1"/>
          </p:nvPr>
        </p:nvPicPr>
        <p:blipFill>
          <a:blip r:embed="rId2" cstate="print"/>
          <a:stretch>
            <a:fillRect/>
          </a:stretch>
        </p:blipFill>
        <p:spPr>
          <a:xfrm>
            <a:off x="251520" y="332656"/>
            <a:ext cx="8640960" cy="6120680"/>
          </a:xfrm>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200" dirty="0" smtClean="0">
                <a:solidFill>
                  <a:srgbClr val="FF0000"/>
                </a:solidFill>
              </a:rPr>
              <a:t>Prevention and Education</a:t>
            </a:r>
            <a:endParaRPr lang="ar-SA" dirty="0"/>
          </a:p>
        </p:txBody>
      </p:sp>
      <p:sp>
        <p:nvSpPr>
          <p:cNvPr id="3" name="عنصر نائب للمحتوى 2"/>
          <p:cNvSpPr>
            <a:spLocks noGrp="1"/>
          </p:cNvSpPr>
          <p:nvPr>
            <p:ph idx="1"/>
          </p:nvPr>
        </p:nvSpPr>
        <p:spPr>
          <a:xfrm>
            <a:off x="428596" y="1285860"/>
            <a:ext cx="8229600" cy="4525963"/>
          </a:xfrm>
        </p:spPr>
        <p:txBody>
          <a:bodyPr>
            <a:normAutofit/>
          </a:bodyPr>
          <a:lstStyle/>
          <a:p>
            <a:pPr algn="ctr" rtl="0">
              <a:buNone/>
            </a:pPr>
            <a:endParaRPr lang="en-US" sz="3400" dirty="0" smtClean="0"/>
          </a:p>
          <a:p>
            <a:pPr algn="l" rtl="0">
              <a:buNone/>
            </a:pPr>
            <a:r>
              <a:rPr lang="en-US" sz="3400" dirty="0" smtClean="0"/>
              <a:t>    there are some things you can do that may help to prevent back pain . And they can prepare you for faster recovery if you do have back pain.</a:t>
            </a:r>
            <a:endParaRPr lang="ar-SA" sz="34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MCQ #5</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lvl="0" algn="l" rtl="0"/>
            <a:r>
              <a:rPr lang="en-US" dirty="0" smtClean="0">
                <a:latin typeface="Times New Roman"/>
                <a:cs typeface="Times New Roman"/>
              </a:rPr>
              <a:t>A patient came with lower back pain with morning stiffness, exacerbated by rest and relieved by activity. Which of the following etiologies this presentation considered to be?</a:t>
            </a:r>
          </a:p>
          <a:p>
            <a:pPr marL="82296" lvl="0" indent="0" algn="l" rtl="0">
              <a:buNone/>
            </a:pPr>
            <a:endParaRPr lang="en-US"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Mechanical back pain</a:t>
            </a:r>
          </a:p>
          <a:p>
            <a:pPr marL="514350" lvl="0" indent="-514350" algn="l" rtl="0">
              <a:buFont typeface="+mj-lt"/>
              <a:buAutoNum type="alphaUcPeriod"/>
            </a:pPr>
            <a:r>
              <a:rPr lang="en-US" sz="2800" dirty="0" smtClean="0">
                <a:latin typeface="Times New Roman"/>
                <a:cs typeface="Times New Roman"/>
              </a:rPr>
              <a:t>Inflammatory back pain</a:t>
            </a:r>
          </a:p>
          <a:p>
            <a:pPr marL="514350" lvl="0" indent="-514350" algn="l" rtl="0">
              <a:buFont typeface="+mj-lt"/>
              <a:buAutoNum type="alphaUcPeriod"/>
            </a:pPr>
            <a:r>
              <a:rPr lang="en-US" sz="2800" dirty="0" smtClean="0">
                <a:latin typeface="Times New Roman"/>
                <a:cs typeface="Times New Roman"/>
              </a:rPr>
              <a:t>Tumor </a:t>
            </a:r>
          </a:p>
          <a:p>
            <a:pPr marL="514350" lvl="0" indent="-514350" algn="l" rtl="0">
              <a:buFont typeface="+mj-lt"/>
              <a:buAutoNum type="alphaUcPeriod"/>
            </a:pPr>
            <a:r>
              <a:rPr lang="en-US" sz="2800" dirty="0" smtClean="0">
                <a:latin typeface="Times New Roman"/>
                <a:cs typeface="Times New Roman"/>
              </a:rPr>
              <a:t>Nerve root compression</a:t>
            </a:r>
          </a:p>
          <a:p>
            <a:pPr lvl="0" algn="l" rtl="0"/>
            <a:endParaRPr lang="en-US" dirty="0" smtClean="0">
              <a:latin typeface="Times New Roman"/>
              <a:cs typeface="Times New Roman"/>
            </a:endParaRPr>
          </a:p>
        </p:txBody>
      </p:sp>
    </p:spTree>
    <p:extLst>
      <p:ext uri="{BB962C8B-B14F-4D97-AF65-F5344CB8AC3E}">
        <p14:creationId xmlns:p14="http://schemas.microsoft.com/office/powerpoint/2010/main" val="3069596173"/>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300" b="1" dirty="0" smtClean="0">
                <a:solidFill>
                  <a:schemeClr val="tx1">
                    <a:lumMod val="85000"/>
                    <a:lumOff val="15000"/>
                  </a:schemeClr>
                </a:solidFill>
                <a:latin typeface="MV Boli" panose="02000500030200090000" pitchFamily="2" charset="0"/>
                <a:cs typeface="MV Boli" panose="02000500030200090000" pitchFamily="2" charset="0"/>
              </a:rPr>
              <a:t>What can I do to avoid </a:t>
            </a:r>
            <a:r>
              <a:rPr lang="en-US" sz="3300" b="1" dirty="0" smtClean="0">
                <a:solidFill>
                  <a:schemeClr val="tx2">
                    <a:lumMod val="75000"/>
                  </a:schemeClr>
                </a:solidFill>
                <a:latin typeface="MV Boli" panose="02000500030200090000" pitchFamily="2" charset="0"/>
                <a:cs typeface="MV Boli" panose="02000500030200090000" pitchFamily="2" charset="0"/>
              </a:rPr>
              <a:t>back pain</a:t>
            </a:r>
            <a:r>
              <a:rPr lang="en-US" sz="3300" b="1" dirty="0" smtClean="0">
                <a:solidFill>
                  <a:schemeClr val="tx1">
                    <a:lumMod val="85000"/>
                    <a:lumOff val="15000"/>
                  </a:schemeClr>
                </a:solidFill>
                <a:latin typeface="MV Boli" panose="02000500030200090000" pitchFamily="2" charset="0"/>
                <a:cs typeface="MV Boli" panose="02000500030200090000" pitchFamily="2" charset="0"/>
              </a:rPr>
              <a:t> at work</a:t>
            </a:r>
            <a:endParaRPr lang="ar-SA" sz="3300" dirty="0"/>
          </a:p>
        </p:txBody>
      </p:sp>
      <p:sp>
        <p:nvSpPr>
          <p:cNvPr id="3" name="عنصر نائب للمحتوى 2"/>
          <p:cNvSpPr>
            <a:spLocks noGrp="1"/>
          </p:cNvSpPr>
          <p:nvPr>
            <p:ph idx="1"/>
          </p:nvPr>
        </p:nvSpPr>
        <p:spPr>
          <a:xfrm>
            <a:off x="457200" y="1600200"/>
            <a:ext cx="8229600" cy="4829196"/>
          </a:xfrm>
        </p:spPr>
        <p:txBody>
          <a:bodyPr>
            <a:normAutofit fontScale="55000" lnSpcReduction="20000"/>
          </a:bodyPr>
          <a:lstStyle/>
          <a:p>
            <a:pPr marL="0" indent="0" algn="l" rtl="0">
              <a:buNone/>
            </a:pPr>
            <a:r>
              <a:rPr lang="en-US" sz="4400" b="1" dirty="0" smtClean="0">
                <a:solidFill>
                  <a:schemeClr val="tx2">
                    <a:lumMod val="75000"/>
                  </a:schemeClr>
                </a:solidFill>
                <a:latin typeface="+mj-lt"/>
                <a:cs typeface="Cordia New" panose="020B0304020202020204" pitchFamily="34" charset="-34"/>
              </a:rPr>
              <a:t> 1) Include physical activity in your daily routine:</a:t>
            </a:r>
          </a:p>
          <a:p>
            <a:pPr marL="0" indent="0" algn="l" rtl="0">
              <a:buNone/>
            </a:pPr>
            <a:r>
              <a:rPr lang="en-US" sz="3600" dirty="0" smtClean="0">
                <a:solidFill>
                  <a:schemeClr val="bg1">
                    <a:lumMod val="75000"/>
                  </a:schemeClr>
                </a:solidFill>
                <a:latin typeface="Times New Roman"/>
                <a:cs typeface="Times New Roman"/>
              </a:rPr>
              <a:t> </a:t>
            </a:r>
            <a:r>
              <a:rPr lang="en-US" sz="3600" dirty="0" smtClean="0">
                <a:solidFill>
                  <a:schemeClr val="bg1">
                    <a:lumMod val="50000"/>
                  </a:schemeClr>
                </a:solidFill>
                <a:latin typeface="+mj-lt"/>
                <a:cs typeface="Times New Roman"/>
              </a:rPr>
              <a:t>Exercise is both an excellent way of preventing back pain and of reducing it.</a:t>
            </a:r>
          </a:p>
          <a:p>
            <a:pPr marL="0" indent="0" algn="l" rtl="0">
              <a:buNone/>
            </a:pPr>
            <a:endParaRPr lang="en-US" sz="3600" dirty="0" smtClean="0">
              <a:latin typeface="Times New Roman"/>
              <a:cs typeface="Times New Roman"/>
            </a:endParaRPr>
          </a:p>
          <a:p>
            <a:pPr algn="l" rtl="0"/>
            <a:r>
              <a:rPr lang="en-US" sz="3600" dirty="0" smtClean="0">
                <a:latin typeface="Times New Roman"/>
                <a:cs typeface="Times New Roman"/>
              </a:rPr>
              <a:t>Stretching and strengthening: </a:t>
            </a:r>
            <a:r>
              <a:rPr lang="en-US" sz="3600" dirty="0" err="1" smtClean="0">
                <a:latin typeface="Times New Roman"/>
                <a:cs typeface="Times New Roman"/>
              </a:rPr>
              <a:t>e.g</a:t>
            </a:r>
            <a:r>
              <a:rPr lang="en-US" sz="3600" dirty="0" smtClean="0">
                <a:latin typeface="Times New Roman"/>
                <a:cs typeface="Times New Roman"/>
              </a:rPr>
              <a:t>:</a:t>
            </a:r>
          </a:p>
          <a:p>
            <a:pPr algn="l" rtl="0">
              <a:buNone/>
            </a:pPr>
            <a:endParaRPr lang="en-US" sz="3600" dirty="0" smtClean="0">
              <a:latin typeface="Times New Roman"/>
              <a:cs typeface="Times New Roman"/>
            </a:endParaRPr>
          </a:p>
          <a:p>
            <a:pPr marL="1143000" lvl="1" indent="-742950" algn="l" rtl="0">
              <a:buFont typeface="+mj-lt"/>
              <a:buAutoNum type="arabicPeriod"/>
            </a:pPr>
            <a:r>
              <a:rPr lang="en-US" sz="3300" dirty="0" smtClean="0">
                <a:solidFill>
                  <a:srgbClr val="FF0000"/>
                </a:solidFill>
                <a:latin typeface="Times New Roman"/>
                <a:cs typeface="Times New Roman"/>
              </a:rPr>
              <a:t>Partial sit-up.</a:t>
            </a:r>
            <a:r>
              <a:rPr lang="en-US" sz="3300" dirty="0" smtClean="0">
                <a:latin typeface="Times New Roman"/>
                <a:cs typeface="Times New Roman"/>
              </a:rPr>
              <a:t/>
            </a:r>
            <a:br>
              <a:rPr lang="en-US" sz="3300" dirty="0" smtClean="0">
                <a:latin typeface="Times New Roman"/>
                <a:cs typeface="Times New Roman"/>
              </a:rPr>
            </a:br>
            <a:r>
              <a:rPr lang="en-US" sz="3300" dirty="0" smtClean="0">
                <a:latin typeface="Times New Roman"/>
                <a:cs typeface="Times New Roman"/>
              </a:rPr>
              <a:t>With bent knee, slowly raise your head and shoulders off the floor, </a:t>
            </a:r>
          </a:p>
          <a:p>
            <a:pPr marL="1143000" lvl="1" indent="-742950" algn="l" rtl="0">
              <a:buFont typeface="+mj-lt"/>
              <a:buAutoNum type="arabicPeriod"/>
            </a:pPr>
            <a:r>
              <a:rPr lang="en-US" sz="3300" dirty="0" smtClean="0">
                <a:latin typeface="Times New Roman"/>
                <a:cs typeface="Times New Roman"/>
              </a:rPr>
              <a:t>and hold for 10 seconds. </a:t>
            </a:r>
          </a:p>
          <a:p>
            <a:pPr marL="1143000" lvl="1" indent="-742950" algn="l" rtl="0">
              <a:buFont typeface="+mj-lt"/>
              <a:buAutoNum type="arabicPeriod"/>
            </a:pPr>
            <a:r>
              <a:rPr lang="en-US" sz="3300" dirty="0" smtClean="0">
                <a:solidFill>
                  <a:srgbClr val="FF0000"/>
                </a:solidFill>
                <a:latin typeface="Times New Roman"/>
                <a:cs typeface="Times New Roman"/>
              </a:rPr>
              <a:t>Knee-to-Chest Raise</a:t>
            </a:r>
            <a:r>
              <a:rPr lang="en-US" sz="3300" dirty="0" smtClean="0">
                <a:latin typeface="Times New Roman"/>
                <a:cs typeface="Times New Roman"/>
              </a:rPr>
              <a:t>.</a:t>
            </a:r>
            <a:br>
              <a:rPr lang="en-US" sz="3300" dirty="0" smtClean="0">
                <a:latin typeface="Times New Roman"/>
                <a:cs typeface="Times New Roman"/>
              </a:rPr>
            </a:br>
            <a:r>
              <a:rPr lang="en-US" sz="3300" dirty="0" smtClean="0">
                <a:latin typeface="Times New Roman"/>
                <a:cs typeface="Times New Roman"/>
              </a:rPr>
              <a:t>Lie down. Slowly pull knees to chest, relaxing</a:t>
            </a:r>
            <a:br>
              <a:rPr lang="en-US" sz="3300" dirty="0" smtClean="0">
                <a:latin typeface="Times New Roman"/>
                <a:cs typeface="Times New Roman"/>
              </a:rPr>
            </a:br>
            <a:r>
              <a:rPr lang="en-US" sz="3300" dirty="0" smtClean="0">
                <a:latin typeface="Times New Roman"/>
                <a:cs typeface="Times New Roman"/>
              </a:rPr>
              <a:t>your neck and back, hold for 10 seconds. Repeat 10 times. </a:t>
            </a:r>
          </a:p>
          <a:p>
            <a:pPr marL="1143000" lvl="1" indent="-742950" algn="l" rtl="0">
              <a:buFont typeface="+mj-lt"/>
              <a:buAutoNum type="arabicPeriod"/>
            </a:pPr>
            <a:r>
              <a:rPr lang="en-US" sz="3300" dirty="0" smtClean="0">
                <a:solidFill>
                  <a:srgbClr val="FF0000"/>
                </a:solidFill>
                <a:latin typeface="Times New Roman"/>
                <a:cs typeface="Times New Roman"/>
              </a:rPr>
              <a:t>Press-up.</a:t>
            </a:r>
            <a:br>
              <a:rPr lang="en-US" sz="3300" dirty="0" smtClean="0">
                <a:solidFill>
                  <a:srgbClr val="FF0000"/>
                </a:solidFill>
                <a:latin typeface="Times New Roman"/>
                <a:cs typeface="Times New Roman"/>
              </a:rPr>
            </a:br>
            <a:r>
              <a:rPr lang="en-US" sz="3300" dirty="0" smtClean="0">
                <a:latin typeface="Times New Roman"/>
                <a:cs typeface="Times New Roman"/>
              </a:rPr>
              <a:t>Lie down with hands near shoulders and pelvis on floor. Press up painlessly, hold for 10 seconds, and repeat 10 times. </a:t>
            </a:r>
          </a:p>
          <a:p>
            <a:pPr algn="l" rtl="0">
              <a:buNone/>
            </a:pPr>
            <a:endParaRPr lang="en-US" sz="3600" dirty="0" smtClean="0">
              <a:latin typeface="Times New Roman"/>
              <a:cs typeface="Times New Roman"/>
            </a:endParaRPr>
          </a:p>
          <a:p>
            <a:pPr marL="0" indent="0" algn="l" rtl="0">
              <a:buNone/>
            </a:pPr>
            <a:r>
              <a:rPr lang="en-US" sz="3600" b="1" dirty="0" smtClean="0">
                <a:solidFill>
                  <a:schemeClr val="bg1">
                    <a:lumMod val="50000"/>
                  </a:schemeClr>
                </a:solidFill>
                <a:latin typeface="Times New Roman"/>
                <a:cs typeface="Times New Roman"/>
              </a:rPr>
              <a:t> </a:t>
            </a:r>
            <a:r>
              <a:rPr lang="en-US" sz="3300" b="1" dirty="0" smtClean="0">
                <a:solidFill>
                  <a:schemeClr val="bg1">
                    <a:lumMod val="50000"/>
                  </a:schemeClr>
                </a:solidFill>
                <a:latin typeface="Times New Roman"/>
                <a:cs typeface="Times New Roman"/>
              </a:rPr>
              <a:t>However, if you have had back pain for more than six weeks, you should </a:t>
            </a:r>
          </a:p>
          <a:p>
            <a:pPr marL="0" indent="0" algn="l" rtl="0">
              <a:buNone/>
            </a:pPr>
            <a:r>
              <a:rPr lang="en-US" sz="3300" b="1" dirty="0" smtClean="0">
                <a:solidFill>
                  <a:schemeClr val="bg1">
                    <a:lumMod val="50000"/>
                  </a:schemeClr>
                </a:solidFill>
                <a:latin typeface="Times New Roman"/>
                <a:cs typeface="Times New Roman"/>
              </a:rPr>
              <a:t>consult a healthcare professional before starting any exercise program.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848" y="2862670"/>
            <a:ext cx="1368152" cy="1152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84" y="4004601"/>
            <a:ext cx="1368152" cy="10966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424" y="5101272"/>
            <a:ext cx="958999" cy="18002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sz="2800" dirty="0" smtClean="0"/>
              <a:t>For most healthy adults, the Department of Health and Human Services recommends at least </a:t>
            </a:r>
            <a:r>
              <a:rPr lang="en-US" sz="2800" b="1" dirty="0" smtClean="0"/>
              <a:t>150 minutes a week</a:t>
            </a:r>
            <a:r>
              <a:rPr lang="en-US" sz="2800" dirty="0" smtClean="0"/>
              <a:t> of moderate aerobic activity or </a:t>
            </a:r>
            <a:r>
              <a:rPr lang="en-US" sz="2800" b="1" dirty="0" smtClean="0"/>
              <a:t>75 minutes a week</a:t>
            </a:r>
            <a:r>
              <a:rPr lang="en-US" sz="2800" dirty="0" smtClean="0"/>
              <a:t> of vigorous aerobic activity and strength training exercises at least twice a week.</a:t>
            </a:r>
          </a:p>
          <a:p>
            <a:pPr algn="l" rtl="0"/>
            <a:r>
              <a:rPr lang="en-US" sz="2800" dirty="0" smtClean="0"/>
              <a:t> Combine </a:t>
            </a:r>
            <a:r>
              <a:rPr lang="en-US" sz="2800" b="1" dirty="0" smtClean="0"/>
              <a:t>aerobic</a:t>
            </a:r>
            <a:r>
              <a:rPr lang="en-US" sz="2800" dirty="0" smtClean="0"/>
              <a:t> exercise, such as swimming or walking, with exercises that </a:t>
            </a:r>
            <a:r>
              <a:rPr lang="en-US" sz="2800" b="1" dirty="0" smtClean="0"/>
              <a:t>strengthen</a:t>
            </a:r>
            <a:r>
              <a:rPr lang="en-US" sz="2800" dirty="0" smtClean="0"/>
              <a:t> </a:t>
            </a:r>
            <a:r>
              <a:rPr lang="en-US" sz="2800" b="1" dirty="0" smtClean="0"/>
              <a:t>and stretch </a:t>
            </a:r>
            <a:r>
              <a:rPr lang="en-US" sz="2800" dirty="0" smtClean="0"/>
              <a:t>your back muscles and abdomen.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lgn="l" rtl="0">
              <a:buNone/>
            </a:pPr>
            <a:r>
              <a:rPr lang="en-US" sz="2600" b="1" dirty="0" smtClean="0">
                <a:solidFill>
                  <a:schemeClr val="tx2">
                    <a:lumMod val="75000"/>
                  </a:schemeClr>
                </a:solidFill>
                <a:latin typeface="+mj-lt"/>
                <a:cs typeface="Cordia New" panose="020B0304020202020204" pitchFamily="34" charset="-34"/>
              </a:rPr>
              <a:t>2) Pay attention to posture:</a:t>
            </a:r>
            <a:endParaRPr lang="en-US" sz="2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2400" dirty="0" smtClean="0">
                <a:solidFill>
                  <a:schemeClr val="bg1">
                    <a:lumMod val="50000"/>
                  </a:schemeClr>
                </a:solidFill>
              </a:rPr>
              <a:t>How you sit, stand and lie down can have an important effect on your back. </a:t>
            </a:r>
          </a:p>
          <a:p>
            <a:pPr marL="0" indent="0" algn="l" rtl="0">
              <a:buNone/>
            </a:pPr>
            <a:endParaRPr lang="en-US" sz="1800" dirty="0" smtClean="0">
              <a:solidFill>
                <a:schemeClr val="bg1">
                  <a:lumMod val="50000"/>
                </a:schemeClr>
              </a:solidFill>
            </a:endParaRPr>
          </a:p>
          <a:p>
            <a:pPr algn="l" rtl="0"/>
            <a:r>
              <a:rPr lang="en-US" sz="2600" b="1" u="sng" dirty="0" smtClean="0"/>
              <a:t>Standing:</a:t>
            </a:r>
          </a:p>
          <a:p>
            <a:pPr algn="l" rtl="0">
              <a:buNone/>
            </a:pPr>
            <a:r>
              <a:rPr lang="en-US" sz="2600" dirty="0" smtClean="0"/>
              <a:t>     Stand </a:t>
            </a:r>
            <a:r>
              <a:rPr lang="en-US" sz="2600" dirty="0"/>
              <a:t>upright, with your head facing forward and your back straight. Balance your weight evenly on both feet and keep your legs straight . if knees slightly bent, the pressure of your low back will </a:t>
            </a:r>
            <a:r>
              <a:rPr lang="en-US" sz="2600" dirty="0" smtClean="0"/>
              <a:t>reduce.</a:t>
            </a:r>
            <a:endParaRPr lang="ar-SA" sz="2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428736"/>
            <a:ext cx="4757742" cy="5286412"/>
          </a:xfrm>
        </p:spPr>
        <p:txBody>
          <a:bodyPr>
            <a:normAutofit fontScale="40000" lnSpcReduction="20000"/>
          </a:bodyPr>
          <a:lstStyle/>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endParaRPr lang="en-US" sz="3700" u="sng" dirty="0" smtClean="0"/>
          </a:p>
          <a:p>
            <a:pPr marL="0" algn="l" rtl="0">
              <a:buNone/>
            </a:pPr>
            <a:r>
              <a:rPr lang="en-US" sz="5000" b="1" u="sng" dirty="0" smtClean="0"/>
              <a:t>Driving:</a:t>
            </a:r>
          </a:p>
          <a:p>
            <a:pPr marL="0" algn="l" rtl="0">
              <a:buNone/>
            </a:pPr>
            <a:endParaRPr lang="en-US" sz="2000" b="1" u="sng" dirty="0" smtClean="0"/>
          </a:p>
          <a:p>
            <a:pPr algn="l" rtl="0"/>
            <a:r>
              <a:rPr lang="en-US" sz="4800" dirty="0" smtClean="0">
                <a:solidFill>
                  <a:schemeClr val="bg1">
                    <a:lumMod val="50000"/>
                  </a:schemeClr>
                </a:solidFill>
              </a:rPr>
              <a:t>Make sure that your lower back is properly supported. </a:t>
            </a:r>
          </a:p>
          <a:p>
            <a:pPr algn="l" rtl="0"/>
            <a:r>
              <a:rPr lang="en-US" sz="4800" dirty="0" smtClean="0">
                <a:solidFill>
                  <a:schemeClr val="bg1">
                    <a:lumMod val="50000"/>
                  </a:schemeClr>
                </a:solidFill>
              </a:rPr>
              <a:t>Correctly positioning your wing mirrors will prevent you from having to twist around.</a:t>
            </a:r>
          </a:p>
          <a:p>
            <a:pPr algn="l" rtl="0"/>
            <a:r>
              <a:rPr lang="en-US" sz="4800" dirty="0" smtClean="0">
                <a:solidFill>
                  <a:schemeClr val="bg1">
                    <a:lumMod val="50000"/>
                  </a:schemeClr>
                </a:solidFill>
              </a:rPr>
              <a:t> Your foot controls should be squarely in front of your feet.</a:t>
            </a:r>
          </a:p>
          <a:p>
            <a:pPr algn="l" rtl="0"/>
            <a:r>
              <a:rPr lang="en-US" sz="4800" dirty="0" smtClean="0">
                <a:solidFill>
                  <a:schemeClr val="bg1">
                    <a:lumMod val="50000"/>
                  </a:schemeClr>
                </a:solidFill>
              </a:rPr>
              <a:t>If you are driving long distances,</a:t>
            </a:r>
          </a:p>
          <a:p>
            <a:pPr algn="l" rtl="0"/>
            <a:r>
              <a:rPr lang="en-US" sz="4800" dirty="0" smtClean="0">
                <a:solidFill>
                  <a:schemeClr val="bg1">
                    <a:lumMod val="50000"/>
                  </a:schemeClr>
                </a:solidFill>
              </a:rPr>
              <a:t> take regular breaks so that you can stretch your legs.</a:t>
            </a:r>
          </a:p>
        </p:txBody>
      </p:sp>
      <p:sp>
        <p:nvSpPr>
          <p:cNvPr id="4" name="مستطيل 3"/>
          <p:cNvSpPr/>
          <p:nvPr/>
        </p:nvSpPr>
        <p:spPr>
          <a:xfrm>
            <a:off x="467544" y="1357298"/>
            <a:ext cx="4572000" cy="2092881"/>
          </a:xfrm>
          <a:prstGeom prst="rect">
            <a:avLst/>
          </a:prstGeom>
        </p:spPr>
        <p:txBody>
          <a:bodyPr wrap="square">
            <a:spAutoFit/>
          </a:bodyPr>
          <a:lstStyle/>
          <a:p>
            <a:pPr algn="l" rtl="0"/>
            <a:r>
              <a:rPr lang="en-US" sz="2200" b="1" u="sng" dirty="0" smtClean="0"/>
              <a:t>Sitting:</a:t>
            </a:r>
          </a:p>
          <a:p>
            <a:pPr algn="l" rtl="0"/>
            <a:endParaRPr lang="en-US" sz="800" b="1" u="sng" dirty="0" smtClean="0"/>
          </a:p>
          <a:p>
            <a:pPr algn="l" rtl="0"/>
            <a:r>
              <a:rPr lang="en-US" sz="2000" dirty="0" smtClean="0">
                <a:solidFill>
                  <a:schemeClr val="bg1">
                    <a:lumMod val="50000"/>
                  </a:schemeClr>
                </a:solidFill>
              </a:rPr>
              <a:t>choose a chair that allows you to rest both feet flat on the floor while keeping your knees level with your hips. Some people find it useful to use a small cushion to support the small of the back. </a:t>
            </a:r>
          </a:p>
        </p:txBody>
      </p:sp>
      <p:pic>
        <p:nvPicPr>
          <p:cNvPr id="5" name="صورة 4" descr="Picture3.png"/>
          <p:cNvPicPr>
            <a:picLocks noChangeAspect="1"/>
          </p:cNvPicPr>
          <p:nvPr/>
        </p:nvPicPr>
        <p:blipFill>
          <a:blip r:embed="rId2" cstate="print"/>
          <a:stretch>
            <a:fillRect/>
          </a:stretch>
        </p:blipFill>
        <p:spPr>
          <a:xfrm>
            <a:off x="5148064" y="1340768"/>
            <a:ext cx="4210638" cy="2295846"/>
          </a:xfrm>
          <a:prstGeom prst="rect">
            <a:avLst/>
          </a:prstGeom>
        </p:spPr>
      </p:pic>
      <p:pic>
        <p:nvPicPr>
          <p:cNvPr id="6" name="صورة 5" descr="Picture4.png"/>
          <p:cNvPicPr>
            <a:picLocks noChangeAspect="1"/>
          </p:cNvPicPr>
          <p:nvPr/>
        </p:nvPicPr>
        <p:blipFill>
          <a:blip r:embed="rId3" cstate="print"/>
          <a:stretch>
            <a:fillRect/>
          </a:stretch>
        </p:blipFill>
        <p:spPr>
          <a:xfrm>
            <a:off x="5364088" y="4653136"/>
            <a:ext cx="3960440" cy="194473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fade">
                                      <p:cBhvr>
                                        <p:cTn id="21" dur="500"/>
                                        <p:tgtEl>
                                          <p:spTgt spid="3">
                                            <p:txEl>
                                              <p:pRg st="12" end="1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fade">
                                      <p:cBhvr>
                                        <p:cTn id="24" dur="500"/>
                                        <p:tgtEl>
                                          <p:spTgt spid="3">
                                            <p:txEl>
                                              <p:pRg st="13" end="1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fade">
                                      <p:cBhvr>
                                        <p:cTn id="27" dur="500"/>
                                        <p:tgtEl>
                                          <p:spTgt spid="3">
                                            <p:txEl>
                                              <p:pRg st="14" end="1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fade">
                                      <p:cBhvr>
                                        <p:cTn id="30" dur="500"/>
                                        <p:tgtEl>
                                          <p:spTgt spid="3">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sz="2600" b="1" u="sng" dirty="0" smtClean="0"/>
              <a:t>Sleeping:</a:t>
            </a:r>
          </a:p>
          <a:p>
            <a:pPr algn="l" rtl="0">
              <a:buNone/>
            </a:pPr>
            <a:endParaRPr lang="en-US" sz="1000" b="1" u="sng" dirty="0" smtClean="0"/>
          </a:p>
          <a:p>
            <a:pPr marL="0" indent="0" algn="l" rtl="0">
              <a:buFont typeface="Courier New" pitchFamily="49" charset="0"/>
              <a:buChar char="o"/>
            </a:pPr>
            <a:r>
              <a:rPr lang="en-US" sz="2600" dirty="0" smtClean="0"/>
              <a:t> Sleeping on your back puts 55 lbs of pressure on your back! </a:t>
            </a:r>
            <a:r>
              <a:rPr lang="en-US" sz="2600" b="1" dirty="0" smtClean="0"/>
              <a:t>Putting a couple of pillows</a:t>
            </a:r>
            <a:r>
              <a:rPr lang="en-US" sz="2600" dirty="0" smtClean="0"/>
              <a:t> under your knees cuts the pressure in half.</a:t>
            </a:r>
          </a:p>
          <a:p>
            <a:pPr marL="0" indent="0" algn="l" rtl="0">
              <a:buFont typeface="Courier New" pitchFamily="49" charset="0"/>
              <a:buChar char="o"/>
            </a:pPr>
            <a:r>
              <a:rPr lang="en-US" sz="2600" b="1" dirty="0" smtClean="0"/>
              <a:t> Lying on your side </a:t>
            </a:r>
            <a:r>
              <a:rPr lang="en-US" sz="2600" dirty="0" smtClean="0"/>
              <a:t>with a pillow between your knees also reduces the pressure.</a:t>
            </a:r>
          </a:p>
          <a:p>
            <a:pPr marL="0" indent="0" algn="l" rtl="0">
              <a:buFont typeface="Courier New" pitchFamily="49" charset="0"/>
              <a:buChar char="o"/>
            </a:pPr>
            <a:r>
              <a:rPr lang="en-US" sz="2600" dirty="0" smtClean="0"/>
              <a:t> Sleeping on your abdomen can be hard on your back .If you can't sleep any other way, reduce the strain on your back by </a:t>
            </a:r>
            <a:r>
              <a:rPr lang="en-US" sz="2600" b="1" dirty="0" smtClean="0"/>
              <a:t>placing a pillow </a:t>
            </a:r>
            <a:r>
              <a:rPr lang="en-US" sz="2600" dirty="0" smtClean="0"/>
              <a:t>under your pelvis and lower abdomen. </a:t>
            </a:r>
          </a:p>
          <a:p>
            <a:pPr algn="l" rtl="0"/>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5589240"/>
            <a:ext cx="2647950" cy="1398935"/>
          </a:xfrm>
          <a:prstGeom prst="rect">
            <a:avLst/>
          </a:prstGeom>
        </p:spPr>
      </p:pic>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lgn="l" rtl="0"/>
            <a:r>
              <a:rPr lang="en-US" sz="2600" b="1" u="sng" dirty="0" smtClean="0"/>
              <a:t>Lifting:</a:t>
            </a:r>
          </a:p>
          <a:p>
            <a:pPr marL="0" indent="0" algn="l" rtl="0">
              <a:buNone/>
            </a:pPr>
            <a:r>
              <a:rPr lang="en-US" sz="2600" dirty="0" smtClean="0"/>
              <a:t>kneel down on one knee with the other foot flat on the floor as near as possible to the item you are lifting. Lift with your legs, not your back, keeping the object close to your body at all times.</a:t>
            </a:r>
          </a:p>
          <a:p>
            <a:pPr algn="l" rtl="0"/>
            <a:endParaRPr lang="ar-SA" dirty="0"/>
          </a:p>
        </p:txBody>
      </p:sp>
      <p:pic>
        <p:nvPicPr>
          <p:cNvPr id="4" name="صورة 3" descr="Picture5.png"/>
          <p:cNvPicPr>
            <a:picLocks noChangeAspect="1"/>
          </p:cNvPicPr>
          <p:nvPr/>
        </p:nvPicPr>
        <p:blipFill>
          <a:blip r:embed="rId2" cstate="print"/>
          <a:stretch>
            <a:fillRect/>
          </a:stretch>
        </p:blipFill>
        <p:spPr>
          <a:xfrm>
            <a:off x="1" y="3933056"/>
            <a:ext cx="6588224" cy="2724561"/>
          </a:xfrm>
          <a:prstGeom prst="rect">
            <a:avLst/>
          </a:prstGeom>
        </p:spPr>
      </p:pic>
      <p:pic>
        <p:nvPicPr>
          <p:cNvPr id="5" name="صورة 4" descr="Picture6.png"/>
          <p:cNvPicPr>
            <a:picLocks noChangeAspect="1"/>
          </p:cNvPicPr>
          <p:nvPr/>
        </p:nvPicPr>
        <p:blipFill>
          <a:blip r:embed="rId3" cstate="print"/>
          <a:stretch>
            <a:fillRect/>
          </a:stretch>
        </p:blipFill>
        <p:spPr>
          <a:xfrm>
            <a:off x="6444208" y="4149080"/>
            <a:ext cx="2411871" cy="240377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600200"/>
            <a:ext cx="8229600" cy="5114948"/>
          </a:xfrm>
        </p:spPr>
        <p:txBody>
          <a:bodyPr>
            <a:normAutofit fontScale="85000" lnSpcReduction="20000"/>
          </a:bodyPr>
          <a:lstStyle/>
          <a:p>
            <a:pPr marL="0" indent="0" algn="l" rtl="0">
              <a:buNone/>
            </a:pPr>
            <a:r>
              <a:rPr lang="en-US" sz="3100" b="1" dirty="0" smtClean="0">
                <a:solidFill>
                  <a:schemeClr val="tx2">
                    <a:lumMod val="75000"/>
                  </a:schemeClr>
                </a:solidFill>
                <a:latin typeface="+mj-lt"/>
                <a:cs typeface="Cordia New" panose="020B0304020202020204" pitchFamily="34" charset="-34"/>
              </a:rPr>
              <a:t>3)Listen to your body:</a:t>
            </a:r>
          </a:p>
          <a:p>
            <a:pPr marL="0" indent="0" algn="l" rtl="0">
              <a:buNone/>
            </a:pPr>
            <a:r>
              <a:rPr lang="en-US" sz="3100" dirty="0" smtClean="0"/>
              <a:t>If you must sit for a prolonged period, change your position occasionally, stand up or stretch </a:t>
            </a:r>
          </a:p>
          <a:p>
            <a:pPr marL="0" indent="0" algn="l" rtl="0">
              <a:buNone/>
            </a:pPr>
            <a:r>
              <a:rPr lang="en-US" sz="3100" dirty="0" smtClean="0"/>
              <a:t>whenever you feel tired. </a:t>
            </a:r>
          </a:p>
          <a:p>
            <a:pPr marL="0" indent="0" algn="l" rtl="0">
              <a:buNone/>
            </a:pPr>
            <a:endParaRPr lang="en-US" sz="3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endParaRPr lang="en-US" sz="3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3100" b="1" dirty="0" smtClean="0">
                <a:solidFill>
                  <a:schemeClr val="tx2">
                    <a:lumMod val="75000"/>
                  </a:schemeClr>
                </a:solidFill>
                <a:latin typeface="+mj-lt"/>
                <a:cs typeface="Cordia New" panose="020B0304020202020204" pitchFamily="34" charset="-34"/>
              </a:rPr>
              <a:t>4) Quit smoking</a:t>
            </a:r>
          </a:p>
          <a:p>
            <a:pPr marL="0" indent="0" algn="l" rtl="0">
              <a:buNone/>
            </a:pPr>
            <a:endParaRPr lang="en-US" sz="3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endParaRPr lang="en-US" sz="3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sz="3100" b="1" dirty="0" smtClean="0">
                <a:solidFill>
                  <a:schemeClr val="tx2">
                    <a:lumMod val="75000"/>
                  </a:schemeClr>
                </a:solidFill>
                <a:latin typeface="+mj-lt"/>
                <a:cs typeface="Cordia New" panose="020B0304020202020204" pitchFamily="34" charset="-34"/>
              </a:rPr>
              <a:t>5) lose weight </a:t>
            </a:r>
            <a:endParaRPr lang="en-US" sz="3600" b="1" dirty="0" smtClean="0">
              <a:solidFill>
                <a:schemeClr val="tx2">
                  <a:lumMod val="75000"/>
                </a:schemeClr>
              </a:solidFill>
              <a:latin typeface="Cordia New" panose="020B0304020202020204" pitchFamily="34" charset="-34"/>
              <a:cs typeface="Cordia New" panose="020B0304020202020204" pitchFamily="34" charset="-34"/>
            </a:endParaRPr>
          </a:p>
          <a:p>
            <a:pPr marL="0" indent="0" algn="l" rtl="0">
              <a:buNone/>
            </a:pPr>
            <a:r>
              <a:rPr lang="en-US" dirty="0" smtClean="0">
                <a:latin typeface="Cordia New" panose="020B0304020202020204" pitchFamily="34" charset="-34"/>
                <a:cs typeface="Cordia New" panose="020B0304020202020204" pitchFamily="34" charset="-34"/>
              </a:rPr>
              <a:t> </a:t>
            </a:r>
            <a:r>
              <a:rPr lang="en-US" sz="3100" dirty="0" smtClean="0"/>
              <a:t>too much upper body weight can strain</a:t>
            </a:r>
          </a:p>
          <a:p>
            <a:pPr marL="0" indent="0" algn="l" rtl="0">
              <a:buNone/>
            </a:pPr>
            <a:r>
              <a:rPr lang="en-US" sz="3100" dirty="0" smtClean="0"/>
              <a:t> the lower back</a:t>
            </a:r>
          </a:p>
          <a:p>
            <a:pPr algn="l" rtl="0"/>
            <a:endParaRPr lang="ar-S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672" y="2643182"/>
            <a:ext cx="2809484" cy="203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4" y="4929198"/>
            <a:ext cx="2732534"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0" y="3571876"/>
            <a:ext cx="2559852" cy="1739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75000"/>
                  </a:schemeClr>
                </a:solidFill>
                <a:latin typeface="MV Boli" panose="02000500030200090000" pitchFamily="2" charset="0"/>
                <a:cs typeface="MV Boli" panose="02000500030200090000" pitchFamily="2" charset="0"/>
              </a:rPr>
              <a:t>Education </a:t>
            </a:r>
            <a:endParaRPr lang="ar-SA" dirty="0"/>
          </a:p>
        </p:txBody>
      </p:sp>
      <p:sp>
        <p:nvSpPr>
          <p:cNvPr id="3" name="عنصر نائب للمحتوى 2"/>
          <p:cNvSpPr>
            <a:spLocks noGrp="1"/>
          </p:cNvSpPr>
          <p:nvPr>
            <p:ph idx="1"/>
          </p:nvPr>
        </p:nvSpPr>
        <p:spPr/>
        <p:txBody>
          <a:bodyPr/>
          <a:lstStyle/>
          <a:p>
            <a:pPr algn="l" rtl="0"/>
            <a:r>
              <a:rPr lang="en-US" sz="2600" dirty="0" smtClean="0"/>
              <a:t>Explain to your patient about non specific causes of low back pain. Encourage active life style and to make exercise a regular thing in their daily schedule, such as, walking, jogging, swimming… etc. </a:t>
            </a:r>
          </a:p>
          <a:p>
            <a:pPr marL="0" indent="0" algn="l" rtl="0">
              <a:buNone/>
            </a:pPr>
            <a:endParaRPr lang="en-US" dirty="0" smtClean="0">
              <a:solidFill>
                <a:schemeClr val="tx1">
                  <a:lumMod val="85000"/>
                  <a:lumOff val="15000"/>
                </a:schemeClr>
              </a:solidFill>
              <a:latin typeface="Cordia New" panose="020B0304020202020204" pitchFamily="34" charset="-34"/>
              <a:cs typeface="Cordia New" panose="020B0304020202020204" pitchFamily="34" charset="-34"/>
            </a:endParaRPr>
          </a:p>
          <a:p>
            <a:pPr algn="l" rtl="0"/>
            <a:r>
              <a:rPr lang="en-US" sz="2600" dirty="0" smtClean="0"/>
              <a:t>Occupational health must be emphasized on to prevent lots of diseases and one of them is back pain. </a:t>
            </a:r>
            <a:endParaRPr lang="x-none" sz="2600" smtClean="0"/>
          </a:p>
          <a:p>
            <a:endParaRPr lang="ar-SA" dirty="0"/>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0596" y="0"/>
            <a:ext cx="4143404" cy="279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71802" cy="297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60" t="9051" r="25718" b="40851"/>
          <a:stretch/>
        </p:blipFill>
        <p:spPr bwMode="auto">
          <a:xfrm>
            <a:off x="3137644" y="3422254"/>
            <a:ext cx="6006356" cy="34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429001"/>
            <a:ext cx="340865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ربع نص 7"/>
          <p:cNvSpPr txBox="1"/>
          <p:nvPr/>
        </p:nvSpPr>
        <p:spPr>
          <a:xfrm>
            <a:off x="3203848" y="2924944"/>
            <a:ext cx="4968552" cy="369332"/>
          </a:xfrm>
          <a:prstGeom prst="rect">
            <a:avLst/>
          </a:prstGeom>
          <a:noFill/>
        </p:spPr>
        <p:txBody>
          <a:bodyPr wrap="square" rtlCol="1">
            <a:spAutoFit/>
          </a:bodyPr>
          <a:lstStyle/>
          <a:p>
            <a:r>
              <a:rPr lang="en-US" dirty="0">
                <a:hlinkClick r:id="rId6"/>
              </a:rPr>
              <a:t>http://www.knowyourback.org/Pages/Default.aspx</a:t>
            </a:r>
            <a:endParaRPr lang="ar-SA" dirty="0"/>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MCQ #1</a:t>
            </a:r>
            <a:endParaRPr lang="ar-SA" dirty="0"/>
          </a:p>
        </p:txBody>
      </p:sp>
      <p:sp>
        <p:nvSpPr>
          <p:cNvPr id="3" name="عنصر نائب للمحتوى 2"/>
          <p:cNvSpPr>
            <a:spLocks noGrp="1"/>
          </p:cNvSpPr>
          <p:nvPr>
            <p:ph idx="1"/>
          </p:nvPr>
        </p:nvSpPr>
        <p:spPr/>
        <p:txBody>
          <a:bodyPr/>
          <a:lstStyle/>
          <a:p>
            <a:pPr lvl="0" algn="l" rtl="0"/>
            <a:r>
              <a:rPr lang="en-US" dirty="0" smtClean="0">
                <a:latin typeface="Times New Roman"/>
                <a:cs typeface="Times New Roman"/>
              </a:rPr>
              <a:t>Which of the following is the most common </a:t>
            </a:r>
            <a:r>
              <a:rPr lang="en-US" dirty="0" err="1" smtClean="0">
                <a:latin typeface="Times New Roman"/>
                <a:cs typeface="Times New Roman"/>
              </a:rPr>
              <a:t>radiculopathy</a:t>
            </a:r>
            <a:r>
              <a:rPr lang="en-US" dirty="0" smtClean="0">
                <a:latin typeface="Times New Roman"/>
                <a:cs typeface="Times New Roman"/>
              </a:rPr>
              <a:t> affecting the </a:t>
            </a:r>
            <a:r>
              <a:rPr lang="en-US" dirty="0" err="1" smtClean="0">
                <a:latin typeface="Times New Roman"/>
                <a:cs typeface="Times New Roman"/>
              </a:rPr>
              <a:t>lumbosacral</a:t>
            </a:r>
            <a:r>
              <a:rPr lang="en-US" dirty="0" smtClean="0">
                <a:latin typeface="Times New Roman"/>
                <a:cs typeface="Times New Roman"/>
              </a:rPr>
              <a:t> spine?</a:t>
            </a:r>
          </a:p>
          <a:p>
            <a:pPr lvl="0" algn="l" rtl="0"/>
            <a:endParaRPr lang="en-US"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L2</a:t>
            </a:r>
          </a:p>
          <a:p>
            <a:pPr marL="514350" lvl="0" indent="-514350" algn="l" rtl="0">
              <a:buFont typeface="+mj-lt"/>
              <a:buAutoNum type="alphaUcPeriod"/>
            </a:pPr>
            <a:r>
              <a:rPr lang="en-US" sz="2800" dirty="0" smtClean="0">
                <a:latin typeface="Times New Roman"/>
                <a:cs typeface="Times New Roman"/>
              </a:rPr>
              <a:t>L3</a:t>
            </a:r>
          </a:p>
          <a:p>
            <a:pPr marL="514350" lvl="0" indent="-514350" algn="l" rtl="0">
              <a:buFont typeface="+mj-lt"/>
              <a:buAutoNum type="alphaUcPeriod"/>
            </a:pPr>
            <a:r>
              <a:rPr lang="en-US" sz="2800" dirty="0" smtClean="0">
                <a:latin typeface="Times New Roman"/>
                <a:cs typeface="Times New Roman"/>
              </a:rPr>
              <a:t>L4</a:t>
            </a:r>
          </a:p>
          <a:p>
            <a:pPr marL="514350" lvl="0" indent="-514350" algn="l" rtl="0">
              <a:buFont typeface="+mj-lt"/>
              <a:buAutoNum type="alphaUcPeriod"/>
            </a:pPr>
            <a:r>
              <a:rPr lang="en-US" sz="2800" dirty="0" smtClean="0">
                <a:latin typeface="Times New Roman"/>
                <a:cs typeface="Times New Roman"/>
              </a:rPr>
              <a:t>S1</a:t>
            </a:r>
          </a:p>
          <a:p>
            <a:endParaRPr lang="ar-SA"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Introduction</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a:xfrm>
            <a:off x="323528" y="1600202"/>
            <a:ext cx="8363272" cy="5114946"/>
          </a:xfrm>
        </p:spPr>
        <p:txBody>
          <a:bodyPr>
            <a:normAutofit/>
          </a:bodyPr>
          <a:lstStyle/>
          <a:p>
            <a:pPr algn="l" rtl="0"/>
            <a:r>
              <a:rPr lang="en-US" sz="2900" dirty="0" smtClean="0">
                <a:latin typeface="Times New Roman"/>
                <a:cs typeface="Times New Roman"/>
              </a:rPr>
              <a:t>Low back pain is one of the most common reasons for visits to physicians in the ambulatory care setting.</a:t>
            </a:r>
          </a:p>
          <a:p>
            <a:pPr algn="l" rtl="0"/>
            <a:r>
              <a:rPr lang="en-US" sz="2900" dirty="0" smtClean="0">
                <a:latin typeface="Times New Roman"/>
                <a:cs typeface="Times New Roman"/>
              </a:rPr>
              <a:t>Low back pain is a common aliment that affects most people at least once in their lives.</a:t>
            </a:r>
          </a:p>
          <a:p>
            <a:pPr algn="l" rtl="0"/>
            <a:r>
              <a:rPr lang="en-US" sz="2900" dirty="0" smtClean="0">
                <a:latin typeface="Times New Roman"/>
                <a:cs typeface="Times New Roman"/>
              </a:rPr>
              <a:t>The total cost related to back pain is estimated to be &gt;$100 billion per year in the United States.</a:t>
            </a:r>
            <a:r>
              <a:rPr lang="en-US" sz="2800" baseline="30000" dirty="0" smtClean="0">
                <a:latin typeface="Times New Roman"/>
                <a:cs typeface="Times New Roman"/>
              </a:rPr>
              <a:t>1</a:t>
            </a:r>
            <a:r>
              <a:rPr lang="en-US" sz="2900" dirty="0" smtClean="0">
                <a:latin typeface="Times New Roman"/>
                <a:cs typeface="Times New Roman"/>
              </a:rPr>
              <a:t> </a:t>
            </a:r>
          </a:p>
          <a:p>
            <a:pPr algn="l" rtl="0"/>
            <a:r>
              <a:rPr lang="en-US" sz="2900" dirty="0" smtClean="0">
                <a:latin typeface="Times New Roman"/>
                <a:cs typeface="Times New Roman"/>
              </a:rPr>
              <a:t>If approach is not systematic, cost, identification of non-clinically significant lesions and worsening of psychological condition will all be affected.</a:t>
            </a:r>
            <a:endParaRPr lang="en-US" sz="2900" dirty="0">
              <a:latin typeface="Times New Roman"/>
              <a:cs typeface="Times New Roman"/>
            </a:endParaRPr>
          </a:p>
          <a:p>
            <a:pPr algn="l" rtl="0"/>
            <a:endParaRPr lang="en-US" dirty="0" smtClean="0">
              <a:solidFill>
                <a:schemeClr val="accent1">
                  <a:lumMod val="75000"/>
                </a:schemeClr>
              </a:solidFill>
              <a:latin typeface="Times New Roman"/>
              <a:cs typeface="Times New Roman"/>
            </a:endParaRPr>
          </a:p>
        </p:txBody>
      </p:sp>
    </p:spTree>
    <p:extLst>
      <p:ext uri="{BB962C8B-B14F-4D97-AF65-F5344CB8AC3E}">
        <p14:creationId xmlns:p14="http://schemas.microsoft.com/office/powerpoint/2010/main" val="969397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MCQ #2</a:t>
            </a:r>
            <a:endParaRPr lang="ar-SA" dirty="0"/>
          </a:p>
        </p:txBody>
      </p:sp>
      <p:sp>
        <p:nvSpPr>
          <p:cNvPr id="3" name="عنصر نائب للمحتوى 2"/>
          <p:cNvSpPr>
            <a:spLocks noGrp="1"/>
          </p:cNvSpPr>
          <p:nvPr>
            <p:ph idx="1"/>
          </p:nvPr>
        </p:nvSpPr>
        <p:spPr/>
        <p:txBody>
          <a:bodyPr/>
          <a:lstStyle/>
          <a:p>
            <a:pPr lvl="0" algn="l" rtl="0"/>
            <a:r>
              <a:rPr lang="en-US" dirty="0" smtClean="0">
                <a:latin typeface="Times New Roman"/>
                <a:cs typeface="Times New Roman"/>
              </a:rPr>
              <a:t>Which of the following is a red flag sign/symptom of back pain?</a:t>
            </a:r>
          </a:p>
          <a:p>
            <a:pPr lvl="0" algn="l" rtl="0"/>
            <a:endParaRPr lang="en-US"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History of cancer.</a:t>
            </a:r>
          </a:p>
          <a:p>
            <a:pPr marL="514350" lvl="0" indent="-514350" algn="l" rtl="0">
              <a:buAutoNum type="alphaUcPeriod"/>
            </a:pPr>
            <a:r>
              <a:rPr lang="en-US" sz="2800" dirty="0" err="1" smtClean="0">
                <a:latin typeface="Times New Roman"/>
                <a:cs typeface="Times New Roman"/>
              </a:rPr>
              <a:t>Kyphosis</a:t>
            </a:r>
            <a:r>
              <a:rPr lang="en-US" sz="2800" dirty="0" smtClean="0">
                <a:latin typeface="Times New Roman"/>
                <a:cs typeface="Times New Roman"/>
              </a:rPr>
              <a:t>.</a:t>
            </a:r>
          </a:p>
          <a:p>
            <a:pPr marL="514350" lvl="0" indent="-514350" algn="l" rtl="0">
              <a:buAutoNum type="alphaUcPeriod"/>
            </a:pPr>
            <a:r>
              <a:rPr lang="en-US" sz="2800" dirty="0" smtClean="0">
                <a:latin typeface="Times New Roman"/>
                <a:cs typeface="Times New Roman"/>
              </a:rPr>
              <a:t>Age less than 50.</a:t>
            </a:r>
          </a:p>
          <a:p>
            <a:pPr marL="514350" lvl="0" indent="-514350" algn="l" rtl="0">
              <a:buAutoNum type="alphaUcPeriod"/>
            </a:pPr>
            <a:r>
              <a:rPr lang="en-US" sz="2800" dirty="0" err="1" smtClean="0">
                <a:latin typeface="Times New Roman"/>
                <a:cs typeface="Times New Roman"/>
              </a:rPr>
              <a:t>Shingel</a:t>
            </a:r>
            <a:r>
              <a:rPr lang="en-US" sz="2800" dirty="0" smtClean="0">
                <a:latin typeface="Times New Roman"/>
                <a:cs typeface="Times New Roman"/>
              </a:rPr>
              <a:t>.</a:t>
            </a:r>
          </a:p>
          <a:p>
            <a:endParaRPr lang="ar-SA" dirty="0"/>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MCQ #3</a:t>
            </a:r>
            <a:endParaRPr lang="ar-SA" dirty="0"/>
          </a:p>
        </p:txBody>
      </p:sp>
      <p:sp>
        <p:nvSpPr>
          <p:cNvPr id="3" name="عنصر نائب للمحتوى 2"/>
          <p:cNvSpPr>
            <a:spLocks noGrp="1"/>
          </p:cNvSpPr>
          <p:nvPr>
            <p:ph idx="1"/>
          </p:nvPr>
        </p:nvSpPr>
        <p:spPr/>
        <p:txBody>
          <a:bodyPr/>
          <a:lstStyle/>
          <a:p>
            <a:pPr lvl="0" algn="l" rtl="0"/>
            <a:r>
              <a:rPr lang="en-US" dirty="0" smtClean="0">
                <a:latin typeface="Times New Roman"/>
                <a:cs typeface="Times New Roman"/>
              </a:rPr>
              <a:t>Which of the following elements is the most important in evaluating back pain?</a:t>
            </a:r>
          </a:p>
          <a:p>
            <a:pPr lvl="0" algn="l" rtl="0">
              <a:buNone/>
            </a:pPr>
            <a:endParaRPr lang="en-US" dirty="0" smtClean="0">
              <a:latin typeface="Times New Roman"/>
              <a:cs typeface="Times New Roman"/>
            </a:endParaRPr>
          </a:p>
          <a:p>
            <a:pPr marL="596646" lvl="0" indent="-514350" algn="l" rtl="0">
              <a:buFont typeface="+mj-lt"/>
              <a:buAutoNum type="alphaUcPeriod"/>
            </a:pPr>
            <a:r>
              <a:rPr lang="en-US" dirty="0" smtClean="0">
                <a:latin typeface="Times New Roman"/>
                <a:cs typeface="Times New Roman"/>
              </a:rPr>
              <a:t>Lumbar x-ray.</a:t>
            </a:r>
          </a:p>
          <a:p>
            <a:pPr marL="596646" lvl="0" indent="-514350" algn="l" rtl="0">
              <a:buFont typeface="+mj-lt"/>
              <a:buAutoNum type="alphaUcPeriod"/>
            </a:pPr>
            <a:r>
              <a:rPr lang="en-US" dirty="0" smtClean="0">
                <a:latin typeface="Times New Roman"/>
                <a:cs typeface="Times New Roman"/>
              </a:rPr>
              <a:t>Acupuncture.</a:t>
            </a:r>
          </a:p>
          <a:p>
            <a:pPr marL="596646" lvl="0" indent="-514350" algn="l" rtl="0">
              <a:buFont typeface="+mj-lt"/>
              <a:buAutoNum type="alphaUcPeriod"/>
            </a:pPr>
            <a:r>
              <a:rPr lang="en-US" dirty="0" smtClean="0">
                <a:latin typeface="Times New Roman"/>
                <a:cs typeface="Times New Roman"/>
              </a:rPr>
              <a:t>Taking a history.</a:t>
            </a:r>
          </a:p>
          <a:p>
            <a:pPr marL="596646" lvl="0" indent="-514350" algn="l" rtl="0">
              <a:buFont typeface="+mj-lt"/>
              <a:buAutoNum type="alphaUcPeriod"/>
            </a:pPr>
            <a:r>
              <a:rPr lang="en-US" dirty="0" smtClean="0">
                <a:latin typeface="Times New Roman"/>
                <a:cs typeface="Times New Roman"/>
              </a:rPr>
              <a:t>Prescribing a medication and waiting for an effect</a:t>
            </a:r>
            <a:endParaRPr lang="ar-SA" dirty="0"/>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MCQ #4</a:t>
            </a:r>
            <a:endParaRPr lang="ar-SA" dirty="0"/>
          </a:p>
        </p:txBody>
      </p:sp>
      <p:sp>
        <p:nvSpPr>
          <p:cNvPr id="3" name="عنصر نائب للمحتوى 2"/>
          <p:cNvSpPr>
            <a:spLocks noGrp="1"/>
          </p:cNvSpPr>
          <p:nvPr>
            <p:ph idx="1"/>
          </p:nvPr>
        </p:nvSpPr>
        <p:spPr/>
        <p:txBody>
          <a:bodyPr/>
          <a:lstStyle/>
          <a:p>
            <a:pPr lvl="0" algn="l" rtl="0"/>
            <a:r>
              <a:rPr lang="en-US" dirty="0" smtClean="0">
                <a:latin typeface="Times New Roman"/>
                <a:cs typeface="Times New Roman"/>
              </a:rPr>
              <a:t>In a patient with acute low back pain without the presence of red flags or signs of systemic diseases, the most initial investigation is:</a:t>
            </a:r>
          </a:p>
          <a:p>
            <a:pPr lvl="0" algn="l" rtl="0">
              <a:buNone/>
            </a:pPr>
            <a:endParaRPr lang="en-US" sz="2800"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X-ray</a:t>
            </a:r>
          </a:p>
          <a:p>
            <a:pPr marL="514350" lvl="0" indent="-514350" algn="l" rtl="0">
              <a:buFont typeface="+mj-lt"/>
              <a:buAutoNum type="alphaUcPeriod"/>
            </a:pPr>
            <a:r>
              <a:rPr lang="en-US" sz="2800" dirty="0" smtClean="0">
                <a:latin typeface="Times New Roman"/>
                <a:cs typeface="Times New Roman"/>
              </a:rPr>
              <a:t>CT scan</a:t>
            </a:r>
          </a:p>
          <a:p>
            <a:pPr marL="514350" lvl="0" indent="-514350" algn="l" rtl="0">
              <a:buFont typeface="+mj-lt"/>
              <a:buAutoNum type="alphaUcPeriod"/>
            </a:pPr>
            <a:r>
              <a:rPr lang="en-US" sz="2800" dirty="0" smtClean="0">
                <a:latin typeface="Times New Roman"/>
                <a:cs typeface="Times New Roman"/>
              </a:rPr>
              <a:t>No need for any investigation.</a:t>
            </a:r>
          </a:p>
          <a:p>
            <a:pPr marL="514350" lvl="0" indent="-514350" algn="l" rtl="0">
              <a:buFont typeface="+mj-lt"/>
              <a:buAutoNum type="alphaUcPeriod"/>
            </a:pPr>
            <a:r>
              <a:rPr lang="en-US" sz="2800" dirty="0" smtClean="0">
                <a:latin typeface="Times New Roman"/>
                <a:cs typeface="Times New Roman"/>
              </a:rPr>
              <a:t>MRI  </a:t>
            </a:r>
          </a:p>
          <a:p>
            <a:endParaRPr lang="ar-SA" dirty="0"/>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latin typeface="Times New Roman"/>
                <a:cs typeface="Times New Roman"/>
              </a:rPr>
              <a:t>MCQ #5</a:t>
            </a:r>
            <a:endParaRPr lang="ar-SA" dirty="0"/>
          </a:p>
        </p:txBody>
      </p:sp>
      <p:sp>
        <p:nvSpPr>
          <p:cNvPr id="3" name="عنصر نائب للمحتوى 2"/>
          <p:cNvSpPr>
            <a:spLocks noGrp="1"/>
          </p:cNvSpPr>
          <p:nvPr>
            <p:ph idx="1"/>
          </p:nvPr>
        </p:nvSpPr>
        <p:spPr/>
        <p:txBody>
          <a:bodyPr/>
          <a:lstStyle/>
          <a:p>
            <a:pPr lvl="0" algn="l" rtl="0"/>
            <a:r>
              <a:rPr lang="en-US" dirty="0" smtClean="0">
                <a:latin typeface="Times New Roman"/>
                <a:cs typeface="Times New Roman"/>
              </a:rPr>
              <a:t>A patient came with lower back pain with morning stiffness exacerbates by rest and relived by activity :</a:t>
            </a:r>
          </a:p>
          <a:p>
            <a:pPr marL="82296" lvl="0" indent="0" algn="l" rtl="0">
              <a:buNone/>
            </a:pPr>
            <a:endParaRPr lang="en-US" dirty="0" smtClean="0">
              <a:latin typeface="Times New Roman"/>
              <a:cs typeface="Times New Roman"/>
            </a:endParaRPr>
          </a:p>
          <a:p>
            <a:pPr marL="514350" lvl="0" indent="-514350" algn="l" rtl="0">
              <a:buFont typeface="+mj-lt"/>
              <a:buAutoNum type="alphaUcPeriod"/>
            </a:pPr>
            <a:r>
              <a:rPr lang="en-US" sz="2800" dirty="0" smtClean="0">
                <a:latin typeface="Times New Roman"/>
                <a:cs typeface="Times New Roman"/>
              </a:rPr>
              <a:t>Mechanical back pain</a:t>
            </a:r>
          </a:p>
          <a:p>
            <a:pPr marL="514350" lvl="0" indent="-514350" algn="l" rtl="0">
              <a:buFont typeface="+mj-lt"/>
              <a:buAutoNum type="alphaUcPeriod"/>
            </a:pPr>
            <a:r>
              <a:rPr lang="en-US" sz="2800" dirty="0" smtClean="0">
                <a:latin typeface="Times New Roman"/>
                <a:cs typeface="Times New Roman"/>
              </a:rPr>
              <a:t>Inflammatory back pain</a:t>
            </a:r>
          </a:p>
          <a:p>
            <a:pPr marL="514350" lvl="0" indent="-514350" algn="l" rtl="0">
              <a:buFont typeface="+mj-lt"/>
              <a:buAutoNum type="alphaUcPeriod"/>
            </a:pPr>
            <a:r>
              <a:rPr lang="en-US" sz="2800" dirty="0" smtClean="0">
                <a:latin typeface="Times New Roman"/>
                <a:cs typeface="Times New Roman"/>
              </a:rPr>
              <a:t>Tumor </a:t>
            </a:r>
          </a:p>
          <a:p>
            <a:pPr marL="514350" lvl="0" indent="-514350" algn="l" rtl="0">
              <a:buFont typeface="+mj-lt"/>
              <a:buAutoNum type="alphaUcPeriod"/>
            </a:pPr>
            <a:r>
              <a:rPr lang="en-US" sz="2800" dirty="0" smtClean="0">
                <a:latin typeface="Times New Roman"/>
                <a:cs typeface="Times New Roman"/>
              </a:rPr>
              <a:t>Nerve root compression</a:t>
            </a:r>
          </a:p>
          <a:p>
            <a:endParaRPr lang="ar-SA" dirty="0"/>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a:cs typeface="Times New Roman"/>
              </a:rPr>
              <a:t>References</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pPr algn="l" rtl="0">
              <a:lnSpc>
                <a:spcPct val="150000"/>
              </a:lnSpc>
            </a:pPr>
            <a:r>
              <a:rPr lang="en-US" sz="2000" baseline="30000" dirty="0" smtClean="0">
                <a:latin typeface="Times New Roman"/>
                <a:cs typeface="Times New Roman"/>
              </a:rPr>
              <a:t>Figure.1</a:t>
            </a:r>
            <a:r>
              <a:rPr lang="en-US" sz="2000" dirty="0" smtClean="0">
                <a:latin typeface="Times New Roman"/>
                <a:cs typeface="Times New Roman"/>
              </a:rPr>
              <a:t> </a:t>
            </a:r>
            <a:r>
              <a:rPr lang="en-US" sz="2000" i="1" dirty="0" smtClean="0">
                <a:latin typeface="Times New Roman"/>
                <a:cs typeface="Times New Roman"/>
              </a:rPr>
              <a:t>A joint clinical practice guideline from the American College of Physicians and the American Pain Society.</a:t>
            </a:r>
            <a:endParaRPr lang="en-US" sz="2000" baseline="30000" dirty="0" smtClean="0">
              <a:latin typeface="Times New Roman"/>
              <a:cs typeface="Times New Roman"/>
            </a:endParaRPr>
          </a:p>
          <a:p>
            <a:pPr algn="l" rtl="0">
              <a:lnSpc>
                <a:spcPct val="150000"/>
              </a:lnSpc>
            </a:pPr>
            <a:r>
              <a:rPr lang="en-US" sz="2000" baseline="30000" dirty="0" smtClean="0">
                <a:latin typeface="Times New Roman"/>
                <a:cs typeface="Times New Roman"/>
              </a:rPr>
              <a:t>1 </a:t>
            </a:r>
            <a:r>
              <a:rPr lang="en-US" sz="2000" dirty="0" smtClean="0">
                <a:latin typeface="Times New Roman"/>
                <a:cs typeface="Times New Roman"/>
              </a:rPr>
              <a:t>Katz et al. </a:t>
            </a:r>
            <a:r>
              <a:rPr lang="fr-FR" sz="2000" dirty="0" smtClean="0">
                <a:latin typeface="Times New Roman"/>
                <a:cs typeface="Times New Roman"/>
              </a:rPr>
              <a:t>J </a:t>
            </a:r>
            <a:r>
              <a:rPr lang="fr-FR" sz="2000" dirty="0" err="1" smtClean="0">
                <a:latin typeface="Times New Roman"/>
                <a:cs typeface="Times New Roman"/>
              </a:rPr>
              <a:t>Bone</a:t>
            </a:r>
            <a:r>
              <a:rPr lang="fr-FR" sz="2000" dirty="0" smtClean="0">
                <a:latin typeface="Times New Roman"/>
                <a:cs typeface="Times New Roman"/>
              </a:rPr>
              <a:t> Joint </a:t>
            </a:r>
            <a:r>
              <a:rPr lang="fr-FR" sz="2000" dirty="0" err="1" smtClean="0">
                <a:latin typeface="Times New Roman"/>
                <a:cs typeface="Times New Roman"/>
              </a:rPr>
              <a:t>Surg</a:t>
            </a:r>
            <a:r>
              <a:rPr lang="fr-FR" sz="2000" dirty="0" smtClean="0">
                <a:latin typeface="Times New Roman"/>
                <a:cs typeface="Times New Roman"/>
              </a:rPr>
              <a:t> 2006;88:21-4</a:t>
            </a:r>
            <a:endParaRPr lang="en-US" sz="2000" dirty="0" smtClean="0">
              <a:latin typeface="Times New Roman"/>
              <a:cs typeface="Times New Roman"/>
            </a:endParaRPr>
          </a:p>
          <a:p>
            <a:pPr algn="l" rtl="0">
              <a:lnSpc>
                <a:spcPct val="150000"/>
              </a:lnSpc>
            </a:pPr>
            <a:r>
              <a:rPr lang="en-US" sz="2000" baseline="30000" dirty="0" smtClean="0">
                <a:latin typeface="Times New Roman"/>
                <a:cs typeface="Times New Roman"/>
              </a:rPr>
              <a:t>2</a:t>
            </a:r>
            <a:r>
              <a:rPr lang="en-US" sz="2000" dirty="0" smtClean="0">
                <a:latin typeface="Times New Roman"/>
                <a:cs typeface="Times New Roman"/>
              </a:rPr>
              <a:t>Al-Arfaj AS et al. </a:t>
            </a:r>
            <a:r>
              <a:rPr lang="nn-NO" sz="2000" dirty="0" smtClean="0">
                <a:latin typeface="Times New Roman"/>
                <a:cs typeface="Times New Roman"/>
              </a:rPr>
              <a:t>Saudi Med J. 2003 Feb;24(2):170-3</a:t>
            </a:r>
          </a:p>
          <a:p>
            <a:pPr algn="l" rtl="0">
              <a:lnSpc>
                <a:spcPct val="150000"/>
              </a:lnSpc>
            </a:pPr>
            <a:r>
              <a:rPr lang="en-US" sz="2000" baseline="30000" dirty="0" smtClean="0">
                <a:latin typeface="Times New Roman"/>
                <a:cs typeface="Times New Roman"/>
              </a:rPr>
              <a:t>3</a:t>
            </a:r>
            <a:r>
              <a:rPr lang="en-US" sz="2000" dirty="0" smtClean="0">
                <a:latin typeface="Times New Roman"/>
                <a:cs typeface="Times New Roman"/>
              </a:rPr>
              <a:t>Arthritis Research Campaign., 2002.</a:t>
            </a:r>
          </a:p>
          <a:p>
            <a:pPr algn="l" rtl="0">
              <a:lnSpc>
                <a:spcPct val="150000"/>
              </a:lnSpc>
            </a:pPr>
            <a:r>
              <a:rPr lang="en-US" sz="2000" baseline="30000" dirty="0" smtClean="0">
                <a:latin typeface="Times New Roman"/>
                <a:cs typeface="Times New Roman"/>
              </a:rPr>
              <a:t>4</a:t>
            </a:r>
            <a:r>
              <a:rPr lang="en-US" sz="2000" i="1" dirty="0" smtClean="0">
                <a:latin typeface="Times New Roman"/>
                <a:cs typeface="Times New Roman"/>
              </a:rPr>
              <a:t>Treatment: current treatment recommendations for acute and chronic undifferentiated low back pain. Prim Care. 2012  Sep;39(3):481-6. (review article).</a:t>
            </a:r>
          </a:p>
          <a:p>
            <a:pPr marL="342900" lvl="1" indent="-342900" algn="l" rtl="0">
              <a:lnSpc>
                <a:spcPct val="150000"/>
              </a:lnSpc>
              <a:buFont typeface="Arial" pitchFamily="34" charset="0"/>
              <a:buChar char="•"/>
            </a:pPr>
            <a:r>
              <a:rPr lang="en-US" sz="1300" i="1" dirty="0" smtClean="0">
                <a:latin typeface="Times New Roman"/>
                <a:cs typeface="Times New Roman"/>
              </a:rPr>
              <a:t>5</a:t>
            </a:r>
            <a:r>
              <a:rPr lang="en-US" sz="2000" i="1" dirty="0" smtClean="0">
                <a:latin typeface="Times New Roman"/>
                <a:cs typeface="Times New Roman"/>
              </a:rPr>
              <a:t> Chou R, </a:t>
            </a:r>
            <a:r>
              <a:rPr lang="en-US" sz="2000" i="1" dirty="0" err="1" smtClean="0">
                <a:latin typeface="Times New Roman"/>
                <a:cs typeface="Times New Roman"/>
              </a:rPr>
              <a:t>Qaseem</a:t>
            </a:r>
            <a:r>
              <a:rPr lang="en-US" sz="2000" i="1" dirty="0" smtClean="0">
                <a:latin typeface="Times New Roman"/>
                <a:cs typeface="Times New Roman"/>
              </a:rPr>
              <a:t> A, Owens DK, et al. Diagnostic imaging for low back pain: Advice for high-value health care from the American College of Physicians. Ann Intern Med 2011; 154:181</a:t>
            </a:r>
          </a:p>
          <a:p>
            <a:pPr algn="l" rtl="0"/>
            <a:r>
              <a:rPr lang="en-US" sz="2000" i="1" dirty="0" smtClean="0">
                <a:latin typeface="Times New Roman"/>
                <a:cs typeface="Times New Roman"/>
              </a:rPr>
              <a:t>Chou R, </a:t>
            </a:r>
            <a:r>
              <a:rPr lang="en-US" sz="2000" i="1" dirty="0" err="1" smtClean="0">
                <a:latin typeface="Times New Roman"/>
                <a:cs typeface="Times New Roman"/>
              </a:rPr>
              <a:t>Qaseem</a:t>
            </a:r>
            <a:r>
              <a:rPr lang="en-US" sz="2000" i="1" dirty="0" smtClean="0">
                <a:latin typeface="Times New Roman"/>
                <a:cs typeface="Times New Roman"/>
              </a:rPr>
              <a:t> A, Snow V, Casey D, Cross JT </a:t>
            </a:r>
            <a:r>
              <a:rPr lang="en-US" sz="2000" i="1" dirty="0" err="1" smtClean="0">
                <a:latin typeface="Times New Roman"/>
                <a:cs typeface="Times New Roman"/>
              </a:rPr>
              <a:t>Jr</a:t>
            </a:r>
            <a:r>
              <a:rPr lang="en-US" sz="2000" i="1" dirty="0" smtClean="0">
                <a:latin typeface="Times New Roman"/>
                <a:cs typeface="Times New Roman"/>
              </a:rPr>
              <a:t>, </a:t>
            </a:r>
            <a:r>
              <a:rPr lang="en-US" sz="2000" i="1" dirty="0" err="1" smtClean="0">
                <a:latin typeface="Times New Roman"/>
                <a:cs typeface="Times New Roman"/>
              </a:rPr>
              <a:t>Shekelle</a:t>
            </a:r>
            <a:r>
              <a:rPr lang="en-US" sz="2000" i="1" dirty="0" smtClean="0">
                <a:latin typeface="Times New Roman"/>
                <a:cs typeface="Times New Roman"/>
              </a:rPr>
              <a:t> P, Owens DK, Clinical Efficacy Assessment Subcommittee of the American College of Physicians, American College of Physicians, American Pain Society Low Back Pain Guidelines Panel</a:t>
            </a:r>
          </a:p>
          <a:p>
            <a:pPr algn="l" rtl="0">
              <a:lnSpc>
                <a:spcPct val="150000"/>
              </a:lnSpc>
            </a:pPr>
            <a:endParaRPr lang="en-US" sz="2000" i="1" dirty="0">
              <a:latin typeface="Times New Roman"/>
              <a:cs typeface="Times New Roman"/>
            </a:endParaRPr>
          </a:p>
        </p:txBody>
      </p:sp>
    </p:spTree>
    <p:extLst>
      <p:ext uri="{BB962C8B-B14F-4D97-AF65-F5344CB8AC3E}">
        <p14:creationId xmlns:p14="http://schemas.microsoft.com/office/powerpoint/2010/main" val="3158797475"/>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ctr" rtl="0">
              <a:buNone/>
            </a:pPr>
            <a:endParaRPr lang="en-US" sz="7000" b="1" dirty="0" smtClean="0">
              <a:solidFill>
                <a:srgbClr val="FF0000"/>
              </a:solidFill>
              <a:effectLst>
                <a:outerShdw blurRad="38100" dist="38100" dir="2700000" algn="tl">
                  <a:srgbClr val="000000">
                    <a:alpha val="43137"/>
                  </a:srgbClr>
                </a:outerShdw>
              </a:effectLst>
            </a:endParaRPr>
          </a:p>
          <a:p>
            <a:pPr algn="ctr" rtl="0">
              <a:buNone/>
            </a:pPr>
            <a:r>
              <a:rPr lang="en-US" sz="7000" b="1" dirty="0" smtClean="0">
                <a:solidFill>
                  <a:srgbClr val="FF0000"/>
                </a:solidFill>
                <a:effectLst>
                  <a:outerShdw blurRad="38100" dist="38100" dir="2700000" algn="tl">
                    <a:srgbClr val="000000">
                      <a:alpha val="43137"/>
                    </a:srgbClr>
                  </a:outerShdw>
                </a:effectLst>
              </a:rPr>
              <a:t>Thank you ..</a:t>
            </a:r>
            <a:endParaRPr lang="ar-SA" sz="7000" b="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latin typeface="Times New Roman"/>
                <a:cs typeface="Times New Roman"/>
              </a:rPr>
              <a:t>Epidemiology</a:t>
            </a:r>
            <a:endParaRPr lang="x-none" dirty="0">
              <a:solidFill>
                <a:srgbClr val="FF0000"/>
              </a:solidFill>
              <a:latin typeface="Times New Roman"/>
              <a:cs typeface="Times New Roman"/>
            </a:endParaRPr>
          </a:p>
        </p:txBody>
      </p:sp>
      <p:sp>
        <p:nvSpPr>
          <p:cNvPr id="3" name="Content Placeholder 2"/>
          <p:cNvSpPr>
            <a:spLocks noGrp="1"/>
          </p:cNvSpPr>
          <p:nvPr>
            <p:ph idx="1"/>
          </p:nvPr>
        </p:nvSpPr>
        <p:spPr/>
        <p:txBody>
          <a:bodyPr>
            <a:normAutofit fontScale="77500" lnSpcReduction="20000"/>
          </a:bodyPr>
          <a:lstStyle/>
          <a:p>
            <a:pPr algn="l" rtl="0">
              <a:lnSpc>
                <a:spcPct val="120000"/>
              </a:lnSpc>
              <a:defRPr/>
            </a:pPr>
            <a:r>
              <a:rPr lang="en-US" sz="3500" dirty="0" smtClean="0">
                <a:latin typeface="Times New Roman"/>
                <a:cs typeface="Times New Roman"/>
              </a:rPr>
              <a:t>Two thirds of all adults experience back pain.</a:t>
            </a:r>
          </a:p>
          <a:p>
            <a:pPr algn="l" rtl="0">
              <a:lnSpc>
                <a:spcPct val="120000"/>
              </a:lnSpc>
              <a:defRPr/>
            </a:pPr>
            <a:r>
              <a:rPr lang="en-US" sz="3500" dirty="0" smtClean="0">
                <a:latin typeface="Times New Roman"/>
                <a:cs typeface="Times New Roman"/>
              </a:rPr>
              <a:t>It is the second most common reason for physician visits after respiratory tract infection.</a:t>
            </a:r>
          </a:p>
          <a:p>
            <a:pPr algn="l" rtl="0">
              <a:lnSpc>
                <a:spcPct val="120000"/>
              </a:lnSpc>
            </a:pPr>
            <a:r>
              <a:rPr lang="en-US" sz="3500" dirty="0" smtClean="0">
                <a:latin typeface="Times New Roman"/>
                <a:cs typeface="Times New Roman"/>
              </a:rPr>
              <a:t>A study conducted in Al-</a:t>
            </a:r>
            <a:r>
              <a:rPr lang="en-US" sz="3500" dirty="0" err="1" smtClean="0">
                <a:latin typeface="Times New Roman"/>
                <a:cs typeface="Times New Roman"/>
              </a:rPr>
              <a:t>Qaseem</a:t>
            </a:r>
            <a:r>
              <a:rPr lang="en-US" sz="3500" dirty="0" smtClean="0">
                <a:latin typeface="Times New Roman"/>
                <a:cs typeface="Times New Roman"/>
              </a:rPr>
              <a:t> region, and  a response was obtained from 5,743 and Back pain was reported by 1,081 (18.8%). 8.8% were men, and 10% were women.</a:t>
            </a:r>
            <a:r>
              <a:rPr lang="en-US" sz="1800" baseline="30000" dirty="0" smtClean="0">
                <a:latin typeface="Times New Roman"/>
                <a:cs typeface="Times New Roman"/>
              </a:rPr>
              <a:t> </a:t>
            </a:r>
            <a:r>
              <a:rPr lang="en-US" sz="3600" baseline="30000" dirty="0" smtClean="0">
                <a:latin typeface="Times New Roman"/>
                <a:cs typeface="Times New Roman"/>
              </a:rPr>
              <a:t>2</a:t>
            </a:r>
            <a:endParaRPr lang="nn-NO" sz="3600" baseline="30000" dirty="0">
              <a:latin typeface="Times New Roman"/>
              <a:cs typeface="Times New Roman"/>
            </a:endParaRPr>
          </a:p>
          <a:p>
            <a:pPr algn="l" rtl="0">
              <a:lnSpc>
                <a:spcPct val="120000"/>
              </a:lnSpc>
            </a:pPr>
            <a:r>
              <a:rPr lang="en-US" sz="3500" dirty="0" smtClean="0">
                <a:latin typeface="Times New Roman"/>
                <a:cs typeface="Times New Roman"/>
              </a:rPr>
              <a:t>In United Kingdom, around 2.6 million people seeking advice about back pain from their general practitioner each year.</a:t>
            </a:r>
            <a:r>
              <a:rPr lang="en-US" sz="3600" baseline="30000" dirty="0" smtClean="0">
                <a:latin typeface="Times New Roman"/>
                <a:cs typeface="Times New Roman"/>
              </a:rPr>
              <a:t>3</a:t>
            </a:r>
            <a:endParaRPr lang="en-US" sz="3500" dirty="0" smtClean="0">
              <a:latin typeface="Times New Roman"/>
              <a:cs typeface="Times New Roman"/>
            </a:endParaRPr>
          </a:p>
          <a:p>
            <a:pPr algn="l" rtl="0">
              <a:buNone/>
            </a:pPr>
            <a:endParaRPr lang="en-US" sz="1700" dirty="0" smtClean="0">
              <a:latin typeface="Times New Roman"/>
              <a:cs typeface="Times New Roman"/>
            </a:endParaRPr>
          </a:p>
        </p:txBody>
      </p:sp>
    </p:spTree>
    <p:extLst>
      <p:ext uri="{BB962C8B-B14F-4D97-AF65-F5344CB8AC3E}">
        <p14:creationId xmlns:p14="http://schemas.microsoft.com/office/powerpoint/2010/main" val="2187503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6398</TotalTime>
  <Words>3849</Words>
  <Application>Microsoft Office PowerPoint</Application>
  <PresentationFormat>On-screen Show (4:3)</PresentationFormat>
  <Paragraphs>564</Paragraphs>
  <Slides>85</Slides>
  <Notes>4</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سمة Office</vt:lpstr>
      <vt:lpstr>Approach To  Low Back Pain</vt:lpstr>
      <vt:lpstr>Objectives</vt:lpstr>
      <vt:lpstr>MCQ #1</vt:lpstr>
      <vt:lpstr>MCQ #2</vt:lpstr>
      <vt:lpstr>MCQ #3</vt:lpstr>
      <vt:lpstr>MCQ #4</vt:lpstr>
      <vt:lpstr>MCQ #5</vt:lpstr>
      <vt:lpstr>Introduction</vt:lpstr>
      <vt:lpstr>Epidemiology</vt:lpstr>
      <vt:lpstr>PowerPoint Presentation</vt:lpstr>
      <vt:lpstr>Risk factors</vt:lpstr>
      <vt:lpstr>Classification</vt:lpstr>
      <vt:lpstr>PowerPoint Presentation</vt:lpstr>
      <vt:lpstr>Causes of Back Pain</vt:lpstr>
      <vt:lpstr>PowerPoint Presentation</vt:lpstr>
      <vt:lpstr>History</vt:lpstr>
      <vt:lpstr>Personal History</vt:lpstr>
      <vt:lpstr>History Of Presenting Illness</vt:lpstr>
      <vt:lpstr>Past History</vt:lpstr>
      <vt:lpstr>Red flags4  </vt:lpstr>
      <vt:lpstr>PowerPoint Presentation</vt:lpstr>
      <vt:lpstr>Differentiation</vt:lpstr>
      <vt:lpstr>Examination </vt:lpstr>
      <vt:lpstr>PowerPoint Presentation</vt:lpstr>
      <vt:lpstr>Simple back pain </vt:lpstr>
      <vt:lpstr>PowerPoint Presentation</vt:lpstr>
      <vt:lpstr>Scenario</vt:lpstr>
      <vt:lpstr>Examination </vt:lpstr>
      <vt:lpstr>Examination</vt:lpstr>
      <vt:lpstr>Neurovascular examination</vt:lpstr>
      <vt:lpstr>Investigations </vt:lpstr>
      <vt:lpstr>Treatment </vt:lpstr>
      <vt:lpstr>Complicated back pain </vt:lpstr>
      <vt:lpstr>Radiculopathy</vt:lpstr>
      <vt:lpstr>PowerPoint Presentation</vt:lpstr>
      <vt:lpstr>Pathophysiology and etiology:</vt:lpstr>
      <vt:lpstr>Pain:</vt:lpstr>
      <vt:lpstr>Degenerative changes</vt:lpstr>
      <vt:lpstr>Disc herniation</vt:lpstr>
      <vt:lpstr>PowerPoint Presentation</vt:lpstr>
      <vt:lpstr>Video : </vt:lpstr>
      <vt:lpstr>PowerPoint Presentation</vt:lpstr>
      <vt:lpstr>PowerPoint Presentation</vt:lpstr>
      <vt:lpstr>PowerPoint Presentation</vt:lpstr>
      <vt:lpstr>Investigations:</vt:lpstr>
      <vt:lpstr>PowerPoint Presentation</vt:lpstr>
      <vt:lpstr>Urgent situation</vt:lpstr>
      <vt:lpstr>PowerPoint Presentation</vt:lpstr>
      <vt:lpstr>Management</vt:lpstr>
      <vt:lpstr>Role of primary health care  in management </vt:lpstr>
      <vt:lpstr>Goals for Treatment</vt:lpstr>
      <vt:lpstr>Important to know ..</vt:lpstr>
      <vt:lpstr>Approach to the Treatment of Nonspecific Acute Low Back Pain </vt:lpstr>
      <vt:lpstr> </vt:lpstr>
      <vt:lpstr> </vt:lpstr>
      <vt:lpstr>PowerPoint Presentation</vt:lpstr>
      <vt:lpstr>PowerPoint Presentation</vt:lpstr>
      <vt:lpstr>Management</vt:lpstr>
      <vt:lpstr>INADVISABLE ! </vt:lpstr>
      <vt:lpstr>PowerPoint Presentation</vt:lpstr>
      <vt:lpstr>When to refer to specialist?</vt:lpstr>
      <vt:lpstr>PowerPoint Presentation</vt:lpstr>
      <vt:lpstr>  </vt:lpstr>
      <vt:lpstr> While patient is waiting to be seen by specialist ..</vt:lpstr>
      <vt:lpstr>When to refer to specialist urgently?</vt:lpstr>
      <vt:lpstr>PowerPoint Presentation</vt:lpstr>
      <vt:lpstr>PowerPoint Presentation</vt:lpstr>
      <vt:lpstr>PowerPoint Presentation</vt:lpstr>
      <vt:lpstr>Prevention and Education</vt:lpstr>
      <vt:lpstr>What can I do to avoid back pain at work</vt:lpstr>
      <vt:lpstr>PowerPoint Presentation</vt:lpstr>
      <vt:lpstr>PowerPoint Presentation</vt:lpstr>
      <vt:lpstr>PowerPoint Presentation</vt:lpstr>
      <vt:lpstr>PowerPoint Presentation</vt:lpstr>
      <vt:lpstr>PowerPoint Presentation</vt:lpstr>
      <vt:lpstr>PowerPoint Presentation</vt:lpstr>
      <vt:lpstr>Education </vt:lpstr>
      <vt:lpstr>PowerPoint Presentation</vt:lpstr>
      <vt:lpstr>MCQ #1</vt:lpstr>
      <vt:lpstr>MCQ #2</vt:lpstr>
      <vt:lpstr>MCQ #3</vt:lpstr>
      <vt:lpstr>MCQ #4</vt:lpstr>
      <vt:lpstr>MCQ #5</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ABDULRRAHMAN</dc:creator>
  <cp:lastModifiedBy>3422</cp:lastModifiedBy>
  <cp:revision>94</cp:revision>
  <dcterms:created xsi:type="dcterms:W3CDTF">2014-09-18T20:26:55Z</dcterms:created>
  <dcterms:modified xsi:type="dcterms:W3CDTF">2015-09-16T06:44:59Z</dcterms:modified>
</cp:coreProperties>
</file>