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84"/>
  </p:notesMasterIdLst>
  <p:handoutMasterIdLst>
    <p:handoutMasterId r:id="rId85"/>
  </p:handoutMasterIdLst>
  <p:sldIdLst>
    <p:sldId id="399"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335" r:id="rId25"/>
    <p:sldId id="336" r:id="rId26"/>
    <p:sldId id="340" r:id="rId27"/>
    <p:sldId id="351" r:id="rId28"/>
    <p:sldId id="341" r:id="rId29"/>
    <p:sldId id="342" r:id="rId30"/>
    <p:sldId id="352" r:id="rId31"/>
    <p:sldId id="353" r:id="rId32"/>
    <p:sldId id="343" r:id="rId33"/>
    <p:sldId id="344" r:id="rId34"/>
    <p:sldId id="354" r:id="rId35"/>
    <p:sldId id="355" r:id="rId36"/>
    <p:sldId id="356" r:id="rId37"/>
    <p:sldId id="357" r:id="rId38"/>
    <p:sldId id="358" r:id="rId39"/>
    <p:sldId id="359" r:id="rId40"/>
    <p:sldId id="360" r:id="rId41"/>
    <p:sldId id="361" r:id="rId42"/>
    <p:sldId id="362"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45" r:id="rId71"/>
    <p:sldId id="392" r:id="rId72"/>
    <p:sldId id="346" r:id="rId73"/>
    <p:sldId id="393" r:id="rId74"/>
    <p:sldId id="394" r:id="rId75"/>
    <p:sldId id="395" r:id="rId76"/>
    <p:sldId id="396" r:id="rId77"/>
    <p:sldId id="397" r:id="rId78"/>
    <p:sldId id="398" r:id="rId79"/>
    <p:sldId id="422" r:id="rId80"/>
    <p:sldId id="423" r:id="rId81"/>
    <p:sldId id="347" r:id="rId82"/>
    <p:sldId id="304" r:id="rId83"/>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537" autoAdjust="0"/>
  </p:normalViewPr>
  <p:slideViewPr>
    <p:cSldViewPr>
      <p:cViewPr>
        <p:scale>
          <a:sx n="74" d="100"/>
          <a:sy n="74" d="100"/>
        </p:scale>
        <p:origin x="-3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D82F5-07F6-45EC-9D93-42DC9ED31B4F}" type="doc">
      <dgm:prSet loTypeId="urn:microsoft.com/office/officeart/2005/8/layout/radial3" loCatId="cycle" qsTypeId="urn:microsoft.com/office/officeart/2005/8/quickstyle/simple4" qsCatId="simple" csTypeId="urn:microsoft.com/office/officeart/2005/8/colors/accent1_2" csCatId="accent1" phldr="1"/>
      <dgm:spPr/>
      <dgm:t>
        <a:bodyPr/>
        <a:lstStyle/>
        <a:p>
          <a:endParaRPr lang="en-US"/>
        </a:p>
      </dgm:t>
    </dgm:pt>
    <dgm:pt modelId="{23012B1E-6911-4FE8-A38B-2CBEAE0BD1DC}">
      <dgm:prSet phldrT="[نص]" custT="1"/>
      <dgm:spPr/>
      <dgm:t>
        <a:bodyPr/>
        <a:lstStyle/>
        <a:p>
          <a:r>
            <a:rPr lang="en-US" sz="3200" b="1" dirty="0" smtClean="0">
              <a:solidFill>
                <a:srgbClr val="FF0000"/>
              </a:solidFill>
            </a:rPr>
            <a:t> PREVENTION</a:t>
          </a:r>
          <a:endParaRPr lang="en-US" sz="3200" b="1" dirty="0">
            <a:solidFill>
              <a:srgbClr val="FF0000"/>
            </a:solidFill>
          </a:endParaRPr>
        </a:p>
      </dgm:t>
    </dgm:pt>
    <dgm:pt modelId="{DBCB8BC6-4164-4C62-AC4B-D5D04CCFEE3F}" type="parTrans" cxnId="{AEEF20F5-5CC6-4C5D-A864-824BB5609DA5}">
      <dgm:prSet/>
      <dgm:spPr/>
      <dgm:t>
        <a:bodyPr/>
        <a:lstStyle/>
        <a:p>
          <a:endParaRPr lang="en-US"/>
        </a:p>
      </dgm:t>
    </dgm:pt>
    <dgm:pt modelId="{6D0DA8E9-94A4-4C23-8D37-D76D7E119143}" type="sibTrans" cxnId="{AEEF20F5-5CC6-4C5D-A864-824BB5609DA5}">
      <dgm:prSet/>
      <dgm:spPr/>
      <dgm:t>
        <a:bodyPr/>
        <a:lstStyle/>
        <a:p>
          <a:endParaRPr lang="en-US"/>
        </a:p>
      </dgm:t>
    </dgm:pt>
    <dgm:pt modelId="{A7844534-BBC2-415A-B13D-24DED3CB11A1}">
      <dgm:prSet phldrT="[نص]" custT="1"/>
      <dgm:spPr/>
      <dgm:t>
        <a:bodyPr/>
        <a:lstStyle/>
        <a:p>
          <a:r>
            <a:rPr lang="en-US" sz="2800" dirty="0" smtClean="0">
              <a:solidFill>
                <a:schemeClr val="tx1"/>
              </a:solidFill>
            </a:rPr>
            <a:t>Primary</a:t>
          </a:r>
          <a:endParaRPr lang="en-US" sz="1600" dirty="0">
            <a:solidFill>
              <a:schemeClr val="tx1"/>
            </a:solidFill>
          </a:endParaRPr>
        </a:p>
      </dgm:t>
    </dgm:pt>
    <dgm:pt modelId="{0AB0837A-E3FA-41D9-BD7B-6877E4C03324}" type="parTrans" cxnId="{9504D2A3-1334-472A-BEE4-592CCC775CBA}">
      <dgm:prSet/>
      <dgm:spPr/>
      <dgm:t>
        <a:bodyPr/>
        <a:lstStyle/>
        <a:p>
          <a:endParaRPr lang="en-US"/>
        </a:p>
      </dgm:t>
    </dgm:pt>
    <dgm:pt modelId="{DD3B033A-EC48-4E41-85C3-9C5942E3CB66}" type="sibTrans" cxnId="{9504D2A3-1334-472A-BEE4-592CCC775CBA}">
      <dgm:prSet/>
      <dgm:spPr/>
      <dgm:t>
        <a:bodyPr/>
        <a:lstStyle/>
        <a:p>
          <a:endParaRPr lang="en-US"/>
        </a:p>
      </dgm:t>
    </dgm:pt>
    <dgm:pt modelId="{EF2CF4FF-5F82-4AF7-BCD6-F6FB25E5B228}">
      <dgm:prSet phldrT="[نص]" custT="1"/>
      <dgm:spPr/>
      <dgm:t>
        <a:bodyPr/>
        <a:lstStyle/>
        <a:p>
          <a:r>
            <a:rPr lang="en-US" sz="2800" dirty="0" smtClean="0">
              <a:solidFill>
                <a:schemeClr val="tx1"/>
              </a:solidFill>
            </a:rPr>
            <a:t>Secondary</a:t>
          </a:r>
        </a:p>
      </dgm:t>
    </dgm:pt>
    <dgm:pt modelId="{ED932D18-A4AE-45D0-AA2B-04C5039B29CC}" type="parTrans" cxnId="{BB406A02-BCD6-4991-AA65-FF83CEBB2F88}">
      <dgm:prSet/>
      <dgm:spPr/>
      <dgm:t>
        <a:bodyPr/>
        <a:lstStyle/>
        <a:p>
          <a:endParaRPr lang="en-US"/>
        </a:p>
      </dgm:t>
    </dgm:pt>
    <dgm:pt modelId="{59138D68-FA21-4554-8D31-73BE0DC099C8}" type="sibTrans" cxnId="{BB406A02-BCD6-4991-AA65-FF83CEBB2F88}">
      <dgm:prSet/>
      <dgm:spPr/>
      <dgm:t>
        <a:bodyPr/>
        <a:lstStyle/>
        <a:p>
          <a:endParaRPr lang="en-US"/>
        </a:p>
      </dgm:t>
    </dgm:pt>
    <dgm:pt modelId="{A908E71E-1E0E-4CB0-830F-4B1890C2AA01}">
      <dgm:prSet phldrT="[نص]" custT="1"/>
      <dgm:spPr/>
      <dgm:t>
        <a:bodyPr/>
        <a:lstStyle/>
        <a:p>
          <a:r>
            <a:rPr lang="en-US" sz="2800" dirty="0" smtClean="0">
              <a:solidFill>
                <a:schemeClr val="tx1"/>
              </a:solidFill>
            </a:rPr>
            <a:t>Tertiary </a:t>
          </a:r>
          <a:endParaRPr lang="en-US" sz="2800" dirty="0">
            <a:solidFill>
              <a:schemeClr val="tx1"/>
            </a:solidFill>
          </a:endParaRPr>
        </a:p>
      </dgm:t>
    </dgm:pt>
    <dgm:pt modelId="{4215998B-22AF-4D35-9CF8-3AB7264B3E9B}" type="sibTrans" cxnId="{21274E73-369C-40C7-B67E-63AC5470355A}">
      <dgm:prSet/>
      <dgm:spPr/>
      <dgm:t>
        <a:bodyPr/>
        <a:lstStyle/>
        <a:p>
          <a:endParaRPr lang="en-US"/>
        </a:p>
      </dgm:t>
    </dgm:pt>
    <dgm:pt modelId="{82E134FC-49CF-4540-89A7-88980DBB2795}" type="parTrans" cxnId="{21274E73-369C-40C7-B67E-63AC5470355A}">
      <dgm:prSet/>
      <dgm:spPr/>
      <dgm:t>
        <a:bodyPr/>
        <a:lstStyle/>
        <a:p>
          <a:endParaRPr lang="en-US"/>
        </a:p>
      </dgm:t>
    </dgm:pt>
    <dgm:pt modelId="{E5E67940-FAFD-48C7-909F-6AE00C58523B}" type="pres">
      <dgm:prSet presAssocID="{962D82F5-07F6-45EC-9D93-42DC9ED31B4F}" presName="composite" presStyleCnt="0">
        <dgm:presLayoutVars>
          <dgm:chMax val="1"/>
          <dgm:dir/>
          <dgm:resizeHandles val="exact"/>
        </dgm:presLayoutVars>
      </dgm:prSet>
      <dgm:spPr/>
      <dgm:t>
        <a:bodyPr/>
        <a:lstStyle/>
        <a:p>
          <a:endParaRPr lang="en-US"/>
        </a:p>
      </dgm:t>
    </dgm:pt>
    <dgm:pt modelId="{98E17D98-3EE9-4EEE-A5DC-DBAEA194CF8F}" type="pres">
      <dgm:prSet presAssocID="{962D82F5-07F6-45EC-9D93-42DC9ED31B4F}" presName="radial" presStyleCnt="0">
        <dgm:presLayoutVars>
          <dgm:animLvl val="ctr"/>
        </dgm:presLayoutVars>
      </dgm:prSet>
      <dgm:spPr/>
    </dgm:pt>
    <dgm:pt modelId="{05F3643F-A3D9-4100-B2B3-DEA9AC46CC59}" type="pres">
      <dgm:prSet presAssocID="{23012B1E-6911-4FE8-A38B-2CBEAE0BD1DC}" presName="centerShape" presStyleLbl="vennNode1" presStyleIdx="0" presStyleCnt="4" custScaleX="123383"/>
      <dgm:spPr/>
      <dgm:t>
        <a:bodyPr/>
        <a:lstStyle/>
        <a:p>
          <a:endParaRPr lang="en-US"/>
        </a:p>
      </dgm:t>
    </dgm:pt>
    <dgm:pt modelId="{2EE882EC-54C3-4AE0-9DCF-36DC64D8B692}" type="pres">
      <dgm:prSet presAssocID="{A7844534-BBC2-415A-B13D-24DED3CB11A1}" presName="node" presStyleLbl="vennNode1" presStyleIdx="1" presStyleCnt="4" custScaleX="131812">
        <dgm:presLayoutVars>
          <dgm:bulletEnabled val="1"/>
        </dgm:presLayoutVars>
      </dgm:prSet>
      <dgm:spPr/>
      <dgm:t>
        <a:bodyPr/>
        <a:lstStyle/>
        <a:p>
          <a:endParaRPr lang="en-US"/>
        </a:p>
      </dgm:t>
    </dgm:pt>
    <dgm:pt modelId="{EA1D4DC4-BE92-4E57-8E15-6D83935BB4CD}" type="pres">
      <dgm:prSet presAssocID="{A908E71E-1E0E-4CB0-830F-4B1890C2AA01}" presName="node" presStyleLbl="vennNode1" presStyleIdx="2" presStyleCnt="4" custScaleX="161455" custRadScaleRad="114712" custRadScaleInc="-5783">
        <dgm:presLayoutVars>
          <dgm:bulletEnabled val="1"/>
        </dgm:presLayoutVars>
      </dgm:prSet>
      <dgm:spPr/>
      <dgm:t>
        <a:bodyPr/>
        <a:lstStyle/>
        <a:p>
          <a:endParaRPr lang="en-US"/>
        </a:p>
      </dgm:t>
    </dgm:pt>
    <dgm:pt modelId="{EEF058EB-2E29-481F-BB04-2CA45170C349}" type="pres">
      <dgm:prSet presAssocID="{EF2CF4FF-5F82-4AF7-BCD6-F6FB25E5B228}" presName="node" presStyleLbl="vennNode1" presStyleIdx="3" presStyleCnt="4" custScaleX="159482" custRadScaleRad="99441" custRadScaleInc="2112">
        <dgm:presLayoutVars>
          <dgm:bulletEnabled val="1"/>
        </dgm:presLayoutVars>
      </dgm:prSet>
      <dgm:spPr/>
      <dgm:t>
        <a:bodyPr/>
        <a:lstStyle/>
        <a:p>
          <a:endParaRPr lang="en-US"/>
        </a:p>
      </dgm:t>
    </dgm:pt>
  </dgm:ptLst>
  <dgm:cxnLst>
    <dgm:cxn modelId="{19703B0B-D0E6-584D-AB34-62290D6A0458}" type="presOf" srcId="{A7844534-BBC2-415A-B13D-24DED3CB11A1}" destId="{2EE882EC-54C3-4AE0-9DCF-36DC64D8B692}" srcOrd="0" destOrd="0" presId="urn:microsoft.com/office/officeart/2005/8/layout/radial3"/>
    <dgm:cxn modelId="{209A8597-141D-4144-BC63-0378C501B6B1}" type="presOf" srcId="{EF2CF4FF-5F82-4AF7-BCD6-F6FB25E5B228}" destId="{EEF058EB-2E29-481F-BB04-2CA45170C349}" srcOrd="0" destOrd="0" presId="urn:microsoft.com/office/officeart/2005/8/layout/radial3"/>
    <dgm:cxn modelId="{0846DA54-EFBF-A947-86A0-FA9A108D279E}" type="presOf" srcId="{23012B1E-6911-4FE8-A38B-2CBEAE0BD1DC}" destId="{05F3643F-A3D9-4100-B2B3-DEA9AC46CC59}" srcOrd="0" destOrd="0" presId="urn:microsoft.com/office/officeart/2005/8/layout/radial3"/>
    <dgm:cxn modelId="{ED476E2C-D682-D044-83C3-8E13A8CC1F06}" type="presOf" srcId="{A908E71E-1E0E-4CB0-830F-4B1890C2AA01}" destId="{EA1D4DC4-BE92-4E57-8E15-6D83935BB4CD}" srcOrd="0" destOrd="0" presId="urn:microsoft.com/office/officeart/2005/8/layout/radial3"/>
    <dgm:cxn modelId="{9504D2A3-1334-472A-BEE4-592CCC775CBA}" srcId="{23012B1E-6911-4FE8-A38B-2CBEAE0BD1DC}" destId="{A7844534-BBC2-415A-B13D-24DED3CB11A1}" srcOrd="0" destOrd="0" parTransId="{0AB0837A-E3FA-41D9-BD7B-6877E4C03324}" sibTransId="{DD3B033A-EC48-4E41-85C3-9C5942E3CB66}"/>
    <dgm:cxn modelId="{DD9B5A27-6401-2043-960D-8F89CBFF8DE7}" type="presOf" srcId="{962D82F5-07F6-45EC-9D93-42DC9ED31B4F}" destId="{E5E67940-FAFD-48C7-909F-6AE00C58523B}" srcOrd="0" destOrd="0" presId="urn:microsoft.com/office/officeart/2005/8/layout/radial3"/>
    <dgm:cxn modelId="{21274E73-369C-40C7-B67E-63AC5470355A}" srcId="{23012B1E-6911-4FE8-A38B-2CBEAE0BD1DC}" destId="{A908E71E-1E0E-4CB0-830F-4B1890C2AA01}" srcOrd="1" destOrd="0" parTransId="{82E134FC-49CF-4540-89A7-88980DBB2795}" sibTransId="{4215998B-22AF-4D35-9CF8-3AB7264B3E9B}"/>
    <dgm:cxn modelId="{BB406A02-BCD6-4991-AA65-FF83CEBB2F88}" srcId="{23012B1E-6911-4FE8-A38B-2CBEAE0BD1DC}" destId="{EF2CF4FF-5F82-4AF7-BCD6-F6FB25E5B228}" srcOrd="2" destOrd="0" parTransId="{ED932D18-A4AE-45D0-AA2B-04C5039B29CC}" sibTransId="{59138D68-FA21-4554-8D31-73BE0DC099C8}"/>
    <dgm:cxn modelId="{AEEF20F5-5CC6-4C5D-A864-824BB5609DA5}" srcId="{962D82F5-07F6-45EC-9D93-42DC9ED31B4F}" destId="{23012B1E-6911-4FE8-A38B-2CBEAE0BD1DC}" srcOrd="0" destOrd="0" parTransId="{DBCB8BC6-4164-4C62-AC4B-D5D04CCFEE3F}" sibTransId="{6D0DA8E9-94A4-4C23-8D37-D76D7E119143}"/>
    <dgm:cxn modelId="{B3F3084F-B3EE-1E42-9713-3A915C83F0FA}" type="presParOf" srcId="{E5E67940-FAFD-48C7-909F-6AE00C58523B}" destId="{98E17D98-3EE9-4EEE-A5DC-DBAEA194CF8F}" srcOrd="0" destOrd="0" presId="urn:microsoft.com/office/officeart/2005/8/layout/radial3"/>
    <dgm:cxn modelId="{6331548D-2FBA-1742-8DE1-0FF7D106539E}" type="presParOf" srcId="{98E17D98-3EE9-4EEE-A5DC-DBAEA194CF8F}" destId="{05F3643F-A3D9-4100-B2B3-DEA9AC46CC59}" srcOrd="0" destOrd="0" presId="urn:microsoft.com/office/officeart/2005/8/layout/radial3"/>
    <dgm:cxn modelId="{AADF30DE-ED7D-F248-B652-A1C1C284CD0E}" type="presParOf" srcId="{98E17D98-3EE9-4EEE-A5DC-DBAEA194CF8F}" destId="{2EE882EC-54C3-4AE0-9DCF-36DC64D8B692}" srcOrd="1" destOrd="0" presId="urn:microsoft.com/office/officeart/2005/8/layout/radial3"/>
    <dgm:cxn modelId="{3428C686-D322-744A-B7C1-33BAD2B2D3E2}" type="presParOf" srcId="{98E17D98-3EE9-4EEE-A5DC-DBAEA194CF8F}" destId="{EA1D4DC4-BE92-4E57-8E15-6D83935BB4CD}" srcOrd="2" destOrd="0" presId="urn:microsoft.com/office/officeart/2005/8/layout/radial3"/>
    <dgm:cxn modelId="{899BD3E3-7F48-FD42-8A53-BF410E6348D3}" type="presParOf" srcId="{98E17D98-3EE9-4EEE-A5DC-DBAEA194CF8F}" destId="{EEF058EB-2E29-481F-BB04-2CA45170C349}"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3643F-A3D9-4100-B2B3-DEA9AC46CC59}">
      <dsp:nvSpPr>
        <dsp:cNvPr id="0" name=""/>
        <dsp:cNvSpPr/>
      </dsp:nvSpPr>
      <dsp:spPr>
        <a:xfrm>
          <a:off x="1453320" y="1707677"/>
          <a:ext cx="4420503" cy="3582749"/>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0000"/>
              </a:solidFill>
            </a:rPr>
            <a:t> PREVENTION</a:t>
          </a:r>
          <a:endParaRPr lang="en-US" sz="3200" b="1" kern="1200" dirty="0">
            <a:solidFill>
              <a:srgbClr val="FF0000"/>
            </a:solidFill>
          </a:endParaRPr>
        </a:p>
      </dsp:txBody>
      <dsp:txXfrm>
        <a:off x="2100688" y="2232358"/>
        <a:ext cx="3125767" cy="2533387"/>
      </dsp:txXfrm>
    </dsp:sp>
    <dsp:sp modelId="{2EE882EC-54C3-4AE0-9DCF-36DC64D8B692}">
      <dsp:nvSpPr>
        <dsp:cNvPr id="0" name=""/>
        <dsp:cNvSpPr/>
      </dsp:nvSpPr>
      <dsp:spPr>
        <a:xfrm>
          <a:off x="2482948" y="272451"/>
          <a:ext cx="2361246" cy="1791374"/>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Primary</a:t>
          </a:r>
          <a:endParaRPr lang="en-US" sz="1600" kern="1200" dirty="0">
            <a:solidFill>
              <a:schemeClr val="tx1"/>
            </a:solidFill>
          </a:endParaRPr>
        </a:p>
      </dsp:txBody>
      <dsp:txXfrm>
        <a:off x="2828744" y="534792"/>
        <a:ext cx="1669654" cy="1266692"/>
      </dsp:txXfrm>
    </dsp:sp>
    <dsp:sp modelId="{EA1D4DC4-BE92-4E57-8E15-6D83935BB4CD}">
      <dsp:nvSpPr>
        <dsp:cNvPr id="0" name=""/>
        <dsp:cNvSpPr/>
      </dsp:nvSpPr>
      <dsp:spPr>
        <a:xfrm>
          <a:off x="4452551" y="3650710"/>
          <a:ext cx="2892264" cy="1791374"/>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Tertiary </a:t>
          </a:r>
          <a:endParaRPr lang="en-US" sz="2800" kern="1200" dirty="0">
            <a:solidFill>
              <a:schemeClr val="tx1"/>
            </a:solidFill>
          </a:endParaRPr>
        </a:p>
      </dsp:txBody>
      <dsp:txXfrm>
        <a:off x="4876113" y="3913051"/>
        <a:ext cx="2045140" cy="1266692"/>
      </dsp:txXfrm>
    </dsp:sp>
    <dsp:sp modelId="{EEF058EB-2E29-481F-BB04-2CA45170C349}">
      <dsp:nvSpPr>
        <dsp:cNvPr id="0" name=""/>
        <dsp:cNvSpPr/>
      </dsp:nvSpPr>
      <dsp:spPr>
        <a:xfrm>
          <a:off x="178481" y="3672409"/>
          <a:ext cx="2856920" cy="1791374"/>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Secondary</a:t>
          </a:r>
        </a:p>
      </dsp:txBody>
      <dsp:txXfrm>
        <a:off x="596867" y="3934750"/>
        <a:ext cx="2020148" cy="126669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9/16/2015</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9/16/2015</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Tertiary</a:t>
            </a:r>
          </a:p>
          <a:p>
            <a:r>
              <a:rPr lang="en-US" dirty="0" smtClean="0"/>
              <a:t>Slow down or reverse the increase in BMI and to prevent the complications of overweight</a:t>
            </a:r>
          </a:p>
          <a:p>
            <a:r>
              <a:rPr lang="en-US" dirty="0" smtClean="0"/>
              <a:t>Secondary</a:t>
            </a:r>
          </a:p>
          <a:p>
            <a:r>
              <a:rPr lang="en-US" dirty="0" smtClean="0"/>
              <a:t>Identification and intervention of asymptomatic children who are at risk for overweight</a:t>
            </a:r>
          </a:p>
          <a:p>
            <a:r>
              <a:rPr lang="en-US" dirty="0" smtClean="0"/>
              <a:t>Primary</a:t>
            </a:r>
          </a:p>
          <a:p>
            <a:r>
              <a:rPr lang="en-US" dirty="0" smtClean="0"/>
              <a:t>Prevention efforts occurring before individuals are overweight</a:t>
            </a:r>
            <a:endParaRPr lang="en-US" dirty="0"/>
          </a:p>
        </p:txBody>
      </p:sp>
      <p:sp>
        <p:nvSpPr>
          <p:cNvPr id="4" name="عنصر نائب لرقم الشريحة 3"/>
          <p:cNvSpPr>
            <a:spLocks noGrp="1"/>
          </p:cNvSpPr>
          <p:nvPr>
            <p:ph type="sldNum" sz="quarter" idx="10"/>
          </p:nvPr>
        </p:nvSpPr>
        <p:spPr/>
        <p:txBody>
          <a:bodyPr/>
          <a:lstStyle/>
          <a:p>
            <a:fld id="{4AE5E6CC-DDD9-419D-997D-7A5A8311D4A6}"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x-none" sz="1200" dirty="0" smtClean="0"/>
          </a:p>
          <a:p>
            <a:r>
              <a:rPr lang="en-US" sz="1200" dirty="0" smtClean="0"/>
              <a:t>Primary prevention means preventing the illness before it happens</a:t>
            </a:r>
          </a:p>
          <a:p>
            <a:pPr algn="l">
              <a:buNone/>
            </a:pPr>
            <a:r>
              <a:rPr lang="en-US" sz="1200" dirty="0" smtClean="0"/>
              <a:t>Primary prevention efforts include focusing on healthy lifestyle behaviors  </a:t>
            </a:r>
            <a:endParaRPr lang="x-none" sz="1200" dirty="0" smtClean="0"/>
          </a:p>
          <a:p>
            <a:pPr algn="l">
              <a:buNone/>
            </a:pPr>
            <a:r>
              <a:rPr lang="en-US" sz="1200" dirty="0" smtClean="0"/>
              <a:t>related to maintaining a normal weight.</a:t>
            </a:r>
          </a:p>
          <a:p>
            <a:pPr algn="l">
              <a:buNone/>
            </a:pPr>
            <a:endParaRPr lang="en-US" sz="1200" dirty="0" smtClean="0"/>
          </a:p>
          <a:p>
            <a:pPr algn="l">
              <a:buNone/>
            </a:pPr>
            <a:r>
              <a:rPr lang="en-US" sz="1200" dirty="0" smtClean="0"/>
              <a:t>methods of preventing obesity are :</a:t>
            </a:r>
          </a:p>
          <a:p>
            <a:pPr algn="l">
              <a:buNone/>
            </a:pPr>
            <a:r>
              <a:rPr lang="en-US" sz="1200" dirty="0" smtClean="0"/>
              <a:t>1-practicing </a:t>
            </a:r>
            <a:r>
              <a:rPr lang="en-US" sz="1200" dirty="0" smtClean="0">
                <a:solidFill>
                  <a:srgbClr val="FF0000"/>
                </a:solidFill>
              </a:rPr>
              <a:t>good nutrition and having regular physical activity  </a:t>
            </a:r>
          </a:p>
          <a:p>
            <a:pPr algn="l">
              <a:buNone/>
            </a:pPr>
            <a:r>
              <a:rPr lang="en-US" sz="1200" dirty="0" smtClean="0"/>
              <a:t>2-educating community about how to avoid overweight and obesity  </a:t>
            </a:r>
          </a:p>
          <a:p>
            <a:r>
              <a:rPr lang="en-US" sz="1200" dirty="0" smtClean="0"/>
              <a:t> </a:t>
            </a:r>
          </a:p>
          <a:p>
            <a:endParaRPr lang="en-US" dirty="0"/>
          </a:p>
        </p:txBody>
      </p:sp>
      <p:sp>
        <p:nvSpPr>
          <p:cNvPr id="4" name="عنصر نائب لرقم الشريحة 3"/>
          <p:cNvSpPr>
            <a:spLocks noGrp="1"/>
          </p:cNvSpPr>
          <p:nvPr>
            <p:ph type="sldNum" sz="quarter" idx="10"/>
          </p:nvPr>
        </p:nvSpPr>
        <p:spPr/>
        <p:txBody>
          <a:bodyPr/>
          <a:lstStyle/>
          <a:p>
            <a:fld id="{4AE5E6CC-DDD9-419D-997D-7A5A8311D4A6}"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buNone/>
            </a:pPr>
            <a:r>
              <a:rPr lang="en-US" dirty="0" smtClean="0"/>
              <a:t>Efforts aimed at individuals who are already</a:t>
            </a:r>
          </a:p>
          <a:p>
            <a:pPr algn="l">
              <a:buNone/>
            </a:pPr>
            <a:r>
              <a:rPr lang="en-US" dirty="0" smtClean="0"/>
              <a:t>overweight in order to prevent them from</a:t>
            </a:r>
          </a:p>
          <a:p>
            <a:pPr algn="l">
              <a:buNone/>
            </a:pPr>
            <a:r>
              <a:rPr lang="en-US" dirty="0" smtClean="0"/>
              <a:t>becoming obese by two ways :</a:t>
            </a:r>
          </a:p>
          <a:p>
            <a:pPr algn="l">
              <a:buNone/>
              <a:defRPr/>
            </a:pPr>
            <a:r>
              <a:rPr lang="en-US" b="1" dirty="0" smtClean="0">
                <a:solidFill>
                  <a:schemeClr val="tx1">
                    <a:lumMod val="75000"/>
                    <a:lumOff val="25000"/>
                  </a:schemeClr>
                </a:solidFill>
              </a:rPr>
              <a:t>1-Diet therapy.</a:t>
            </a:r>
          </a:p>
          <a:p>
            <a:pPr algn="l">
              <a:buNone/>
              <a:defRPr/>
            </a:pPr>
            <a:r>
              <a:rPr lang="en-US" b="1" dirty="0" smtClean="0">
                <a:solidFill>
                  <a:schemeClr val="tx1">
                    <a:lumMod val="75000"/>
                    <a:lumOff val="25000"/>
                  </a:schemeClr>
                </a:solidFill>
              </a:rPr>
              <a:t>2-Increased Physical Activity.</a:t>
            </a:r>
          </a:p>
          <a:p>
            <a:endParaRPr lang="en-US" dirty="0"/>
          </a:p>
        </p:txBody>
      </p:sp>
      <p:sp>
        <p:nvSpPr>
          <p:cNvPr id="4" name="عنصر نائب لرقم الشريحة 3"/>
          <p:cNvSpPr>
            <a:spLocks noGrp="1"/>
          </p:cNvSpPr>
          <p:nvPr>
            <p:ph type="sldNum" sz="quarter" idx="10"/>
          </p:nvPr>
        </p:nvSpPr>
        <p:spPr/>
        <p:txBody>
          <a:bodyPr/>
          <a:lstStyle/>
          <a:p>
            <a:fld id="{4AE5E6CC-DDD9-419D-997D-7A5A8311D4A6}"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x-none" dirty="0"/>
          </a:p>
        </p:txBody>
      </p:sp>
      <p:sp>
        <p:nvSpPr>
          <p:cNvPr id="4" name="عنصر نائب لرقم الشريحة 3"/>
          <p:cNvSpPr>
            <a:spLocks noGrp="1"/>
          </p:cNvSpPr>
          <p:nvPr>
            <p:ph type="sldNum" sz="quarter" idx="10"/>
          </p:nvPr>
        </p:nvSpPr>
        <p:spPr/>
        <p:txBody>
          <a:bodyPr/>
          <a:lstStyle/>
          <a:p>
            <a:fld id="{D098391B-232C-4816-A835-4957A0A197CD}" type="slidenum">
              <a:rPr lang="x-none" smtClean="0"/>
              <a:pPr/>
              <a:t>47</a:t>
            </a:fld>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16EBB5-660C-434E-9CC6-FA0F997E6A5B}" type="slidenum">
              <a:rPr lang="en-US" smtClean="0"/>
              <a:pPr/>
              <a:t>59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Lifestyle interventions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three key lifestyle areas related to overweight and obesity are nutrition, physical activity and behavioral change.</a:t>
            </a:r>
          </a:p>
          <a:p>
            <a:endParaRPr lang="en-US" dirty="0"/>
          </a:p>
        </p:txBody>
      </p:sp>
      <p:sp>
        <p:nvSpPr>
          <p:cNvPr id="4" name="Slide Number Placeholder 3"/>
          <p:cNvSpPr>
            <a:spLocks noGrp="1"/>
          </p:cNvSpPr>
          <p:nvPr>
            <p:ph type="sldNum" sz="quarter" idx="10"/>
          </p:nvPr>
        </p:nvSpPr>
        <p:spPr/>
        <p:txBody>
          <a:bodyPr/>
          <a:lstStyle/>
          <a:p>
            <a:fld id="{0616EBB5-660C-434E-9CC6-FA0F997E6A5B}" type="slidenum">
              <a:rPr lang="en-US" smtClean="0"/>
              <a:pPr/>
              <a:t>61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64</a:t>
            </a:fld>
            <a:endParaRPr lang="en-US" dirty="0"/>
          </a:p>
        </p:txBody>
      </p:sp>
    </p:spTree>
    <p:extLst>
      <p:ext uri="{BB962C8B-B14F-4D97-AF65-F5344CB8AC3E}">
        <p14:creationId xmlns:p14="http://schemas.microsoft.com/office/powerpoint/2010/main" val="296278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altLang="ja-JP" dirty="0" smtClean="0"/>
              <a:t>The choice of surgical technique is </a:t>
            </a:r>
            <a:r>
              <a:rPr lang="en-US" altLang="ja-JP" dirty="0" err="1" smtClean="0"/>
              <a:t>individualised</a:t>
            </a:r>
            <a:r>
              <a:rPr lang="en-US" altLang="ja-JP" dirty="0" smtClean="0"/>
              <a:t> and involves discussion between the surgeon and the person.</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616EBB5-660C-434E-9CC6-FA0F997E6A5B}" type="slidenum">
              <a:rPr lang="en-US" smtClean="0"/>
              <a:pPr/>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9/16/2015</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x-none"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588B9C84-9098-C04F-8B24-F61A44F2BA82}" type="datetimeFigureOut">
              <a:rPr lang="en-US" smtClean="0"/>
              <a:pPr/>
              <a:t>9/16/2015</a:t>
            </a:fld>
            <a:endParaRPr lang="en-US"/>
          </a:p>
        </p:txBody>
      </p:sp>
      <p:sp>
        <p:nvSpPr>
          <p:cNvPr id="17" name="عنصر نائب للتذييل 16"/>
          <p:cNvSpPr>
            <a:spLocks noGrp="1"/>
          </p:cNvSpPr>
          <p:nvPr>
            <p:ph type="ftr" sz="quarter" idx="11"/>
          </p:nvPr>
        </p:nvSpPr>
        <p:spPr>
          <a:xfrm>
            <a:off x="5410200" y="4205288"/>
            <a:ext cx="1295400" cy="457200"/>
          </a:xfrm>
        </p:spPr>
        <p:txBody>
          <a:bodyPr/>
          <a:lstStyle/>
          <a:p>
            <a:endParaRPr lang="en-US"/>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BA036F1-B388-2442-B588-1EF6E64697F9}" type="slidenum">
              <a:rPr lang="en-US" smtClean="0"/>
              <a:pPr/>
              <a:t>‹#›</a:t>
            </a:fld>
            <a:endParaRPr lang="en-US"/>
          </a:p>
        </p:txBody>
      </p:sp>
    </p:spTree>
    <p:extLst>
      <p:ext uri="{BB962C8B-B14F-4D97-AF65-F5344CB8AC3E}">
        <p14:creationId xmlns:p14="http://schemas.microsoft.com/office/powerpoint/2010/main" val="2773881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7813"/>
            <a:ext cx="7772400" cy="1143000"/>
          </a:xfrm>
        </p:spPr>
        <p:txBody>
          <a:bodyPr/>
          <a:lstStyle/>
          <a:p>
            <a:r>
              <a:rPr lang="x-none" smtClean="0"/>
              <a:t>انقر لتحرير نمط العنوان الرئيسي</a:t>
            </a:r>
            <a:endParaRPr lang="x-none"/>
          </a:p>
        </p:txBody>
      </p:sp>
      <p:sp>
        <p:nvSpPr>
          <p:cNvPr id="3" name="عنصر نائب للنص 2"/>
          <p:cNvSpPr>
            <a:spLocks noGrp="1"/>
          </p:cNvSpPr>
          <p:nvPr>
            <p:ph type="body" sz="half" idx="1"/>
          </p:nvPr>
        </p:nvSpPr>
        <p:spPr>
          <a:xfrm>
            <a:off x="914400" y="1600200"/>
            <a:ext cx="3810000" cy="4530725"/>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محتوى 3"/>
          <p:cNvSpPr>
            <a:spLocks noGrp="1"/>
          </p:cNvSpPr>
          <p:nvPr>
            <p:ph sz="quarter" idx="2"/>
          </p:nvPr>
        </p:nvSpPr>
        <p:spPr>
          <a:xfrm>
            <a:off x="4876800" y="1600200"/>
            <a:ext cx="3810000" cy="2189163"/>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محتوى 4"/>
          <p:cNvSpPr>
            <a:spLocks noGrp="1"/>
          </p:cNvSpPr>
          <p:nvPr>
            <p:ph sz="quarter" idx="3"/>
          </p:nvPr>
        </p:nvSpPr>
        <p:spPr>
          <a:xfrm>
            <a:off x="4876800" y="3941763"/>
            <a:ext cx="3810000" cy="2189162"/>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1F795B0B-FA45-4A22-95C2-B56BDDB6DFC8}" type="slidenum">
              <a:rPr lang="en-US"/>
              <a:pPr>
                <a:defRPr/>
              </a:pPr>
              <a:t>‹#›</a:t>
            </a:fld>
            <a:endParaRPr lang="en-US"/>
          </a:p>
        </p:txBody>
      </p:sp>
    </p:spTree>
    <p:extLst>
      <p:ext uri="{BB962C8B-B14F-4D97-AF65-F5344CB8AC3E}">
        <p14:creationId xmlns:p14="http://schemas.microsoft.com/office/powerpoint/2010/main" val="204245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9/16/2015</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9/16/2015</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gif"/></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4.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57.jpe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71.png"/><Relationship Id="rId1" Type="http://schemas.openxmlformats.org/officeDocument/2006/relationships/slideLayout" Target="../slideLayouts/slideLayout21.xml"/><Relationship Id="rId5" Type="http://schemas.openxmlformats.org/officeDocument/2006/relationships/image" Target="../media/image73.jpeg"/><Relationship Id="rId4" Type="http://schemas.openxmlformats.org/officeDocument/2006/relationships/image" Target="../media/image72.jpeg"/></Relationships>
</file>

<file path=ppt/slides/_rels/slide6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hyperlink" Target="http://www.who.int/mediacentre/factsheets/fs311/en/"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a:xfrm>
            <a:off x="381000" y="5410200"/>
            <a:ext cx="6386946" cy="1219200"/>
          </a:xfrm>
        </p:spPr>
        <p:txBody>
          <a:bodyPr/>
          <a:lstStyle/>
          <a:p>
            <a:pPr algn="l"/>
            <a:r>
              <a:rPr lang="en-US" sz="2800" b="1" dirty="0" err="1" smtClean="0"/>
              <a:t>Abdulaziz</a:t>
            </a:r>
            <a:r>
              <a:rPr lang="en-US" sz="2800" b="1" dirty="0" smtClean="0"/>
              <a:t> Bin </a:t>
            </a:r>
            <a:r>
              <a:rPr lang="en-US" sz="2800" b="1" dirty="0" err="1" smtClean="0"/>
              <a:t>yahya</a:t>
            </a:r>
            <a:endParaRPr lang="en-US" sz="2800" b="1" dirty="0"/>
          </a:p>
          <a:p>
            <a:pPr algn="l"/>
            <a:r>
              <a:rPr lang="en-US" sz="2800" b="1" dirty="0" err="1" smtClean="0"/>
              <a:t>Naif</a:t>
            </a:r>
            <a:r>
              <a:rPr lang="en-US" sz="2800" b="1" dirty="0" smtClean="0"/>
              <a:t> Al </a:t>
            </a:r>
            <a:r>
              <a:rPr lang="en-US" sz="2800" b="1" dirty="0" err="1" smtClean="0"/>
              <a:t>eid</a:t>
            </a:r>
            <a:endParaRPr lang="en-US" sz="2800" b="1" dirty="0"/>
          </a:p>
        </p:txBody>
      </p:sp>
      <p:sp>
        <p:nvSpPr>
          <p:cNvPr id="7" name="Title 6"/>
          <p:cNvSpPr>
            <a:spLocks noGrp="1"/>
          </p:cNvSpPr>
          <p:nvPr>
            <p:ph type="title"/>
          </p:nvPr>
        </p:nvSpPr>
        <p:spPr>
          <a:xfrm>
            <a:off x="-381000" y="4038600"/>
            <a:ext cx="8298485" cy="1066800"/>
          </a:xfrm>
        </p:spPr>
        <p:txBody>
          <a:bodyPr/>
          <a:lstStyle/>
          <a:p>
            <a:r>
              <a:rPr lang="en-US" b="1" u="sng" dirty="0">
                <a:solidFill>
                  <a:srgbClr val="FFFF00"/>
                </a:solidFill>
                <a:effectLst/>
              </a:rPr>
              <a:t>Approach to obese patient</a:t>
            </a:r>
            <a:endParaRPr lang="en-US"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685800"/>
            <a:ext cx="5410200" cy="3133725"/>
          </a:xfrm>
          <a:prstGeom prst="rect">
            <a:avLst/>
          </a:prstGeom>
        </p:spPr>
      </p:pic>
    </p:spTree>
    <p:extLst>
      <p:ext uri="{BB962C8B-B14F-4D97-AF65-F5344CB8AC3E}">
        <p14:creationId xmlns:p14="http://schemas.microsoft.com/office/powerpoint/2010/main" val="16980479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76400"/>
            <a:ext cx="7924800" cy="3693319"/>
          </a:xfrm>
          <a:prstGeom prst="rect">
            <a:avLst/>
          </a:prstGeom>
          <a:noFill/>
        </p:spPr>
        <p:txBody>
          <a:bodyPr wrap="square" rtlCol="0">
            <a:spAutoFit/>
          </a:bodyPr>
          <a:lstStyle/>
          <a:p>
            <a:pPr fontAlgn="base"/>
            <a:r>
              <a:rPr lang="en-US" dirty="0"/>
              <a:t>The fundamental cause of obesity and overweight is an energy imbalance between calories consumed and calories expended. Globally, there has been:</a:t>
            </a:r>
          </a:p>
          <a:p>
            <a:pPr marL="109728" fontAlgn="base"/>
            <a:endParaRPr lang="en-US" dirty="0"/>
          </a:p>
          <a:p>
            <a:pPr fontAlgn="base"/>
            <a:r>
              <a:rPr lang="en-US" dirty="0">
                <a:solidFill>
                  <a:srgbClr val="FFFF00"/>
                </a:solidFill>
              </a:rPr>
              <a:t>an increased intake of energy-dense foods that are high in fat, salt and sugars but low in vitamins, minerals and other micronutrients; and</a:t>
            </a:r>
          </a:p>
          <a:p>
            <a:pPr fontAlgn="base"/>
            <a:endParaRPr lang="en-US" dirty="0" smtClean="0">
              <a:solidFill>
                <a:srgbClr val="FF0000"/>
              </a:solidFill>
            </a:endParaRPr>
          </a:p>
          <a:p>
            <a:pPr fontAlgn="base"/>
            <a:endParaRPr lang="en-US" dirty="0">
              <a:solidFill>
                <a:srgbClr val="FF0000"/>
              </a:solidFill>
            </a:endParaRPr>
          </a:p>
          <a:p>
            <a:pPr fontAlgn="base"/>
            <a:r>
              <a:rPr lang="en-US" dirty="0" smtClean="0">
                <a:solidFill>
                  <a:srgbClr val="FF0000"/>
                </a:solidFill>
              </a:rPr>
              <a:t>a </a:t>
            </a:r>
            <a:r>
              <a:rPr lang="en-US" dirty="0">
                <a:solidFill>
                  <a:srgbClr val="FF0000"/>
                </a:solidFill>
              </a:rPr>
              <a:t>decrease in physical activity due to the increasingly sedentary nature of many forms of work, changing modes of transportation, and increasing urbanization.</a:t>
            </a:r>
          </a:p>
          <a:p>
            <a:endParaRPr lang="x-none" dirty="0"/>
          </a:p>
          <a:p>
            <a:endParaRPr lang="en-US" dirty="0"/>
          </a:p>
        </p:txBody>
      </p:sp>
    </p:spTree>
    <p:extLst>
      <p:ext uri="{BB962C8B-B14F-4D97-AF65-F5344CB8AC3E}">
        <p14:creationId xmlns:p14="http://schemas.microsoft.com/office/powerpoint/2010/main" val="189308180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ealthncare.info/wp-content/uploads/2014/02/obesity-causes-fatness-reasons.jpg"/>
          <p:cNvPicPr>
            <a:picLocks noChangeAspect="1" noChangeArrowheads="1"/>
          </p:cNvPicPr>
          <p:nvPr/>
        </p:nvPicPr>
        <p:blipFill>
          <a:blip r:embed="rId2"/>
          <a:srcRect/>
          <a:stretch>
            <a:fillRect/>
          </a:stretch>
        </p:blipFill>
        <p:spPr bwMode="auto">
          <a:xfrm>
            <a:off x="1143000" y="1143000"/>
            <a:ext cx="7086600" cy="4885793"/>
          </a:xfrm>
          <a:prstGeom prst="rect">
            <a:avLst/>
          </a:prstGeom>
          <a:noFill/>
        </p:spPr>
      </p:pic>
    </p:spTree>
    <p:extLst>
      <p:ext uri="{BB962C8B-B14F-4D97-AF65-F5344CB8AC3E}">
        <p14:creationId xmlns:p14="http://schemas.microsoft.com/office/powerpoint/2010/main" val="10763063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984250"/>
            <a:ext cx="184666" cy="369332"/>
          </a:xfrm>
          <a:prstGeom prst="rect">
            <a:avLst/>
          </a:prstGeom>
          <a:noFill/>
        </p:spPr>
        <p:txBody>
          <a:bodyPr wrap="none" rtlCol="0">
            <a:spAutoFit/>
          </a:bodyPr>
          <a:lstStyle/>
          <a:p>
            <a:endParaRPr lang="en-US" dirty="0"/>
          </a:p>
        </p:txBody>
      </p:sp>
      <p:sp>
        <p:nvSpPr>
          <p:cNvPr id="5" name="Title 1"/>
          <p:cNvSpPr txBox="1">
            <a:spLocks/>
          </p:cNvSpPr>
          <p:nvPr/>
        </p:nvSpPr>
        <p:spPr>
          <a:xfrm>
            <a:off x="395536" y="609600"/>
            <a:ext cx="8229600" cy="1066800"/>
          </a:xfrm>
          <a:prstGeom prst="rect">
            <a:avLst/>
          </a:prstGeom>
        </p:spPr>
        <p:txBody>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algn="ctr"/>
            <a:r>
              <a:rPr lang="en-US" dirty="0" smtClean="0">
                <a:solidFill>
                  <a:srgbClr val="FFFF00"/>
                </a:solidFill>
              </a:rPr>
              <a:t>1- Diet</a:t>
            </a:r>
            <a:endParaRPr lang="x-none" dirty="0">
              <a:solidFill>
                <a:srgbClr val="FFFF00"/>
              </a:solidFill>
            </a:endParaRPr>
          </a:p>
        </p:txBody>
      </p:sp>
      <p:sp>
        <p:nvSpPr>
          <p:cNvPr id="6" name="Content Placeholder 2"/>
          <p:cNvSpPr txBox="1">
            <a:spLocks/>
          </p:cNvSpPr>
          <p:nvPr/>
        </p:nvSpPr>
        <p:spPr>
          <a:xfrm>
            <a:off x="358957" y="1828800"/>
            <a:ext cx="8327843" cy="4724400"/>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latin typeface="+mj-lt"/>
              </a:rPr>
              <a:t>The average calories available per person per day </a:t>
            </a:r>
            <a:r>
              <a:rPr lang="en-US" dirty="0" smtClean="0">
                <a:solidFill>
                  <a:srgbClr val="FF0000"/>
                </a:solidFill>
                <a:latin typeface="+mj-lt"/>
              </a:rPr>
              <a:t>increased</a:t>
            </a:r>
            <a:r>
              <a:rPr lang="en-US" dirty="0" smtClean="0">
                <a:latin typeface="+mj-lt"/>
              </a:rPr>
              <a:t> in all parts of the world except Eastern Europe. </a:t>
            </a:r>
          </a:p>
          <a:p>
            <a:endParaRPr lang="en-US" dirty="0" smtClean="0">
              <a:latin typeface="+mj-lt"/>
            </a:endParaRPr>
          </a:p>
          <a:p>
            <a:r>
              <a:rPr lang="en-US" dirty="0" smtClean="0">
                <a:latin typeface="+mj-lt"/>
              </a:rPr>
              <a:t>Total calorie consumption has been found to be </a:t>
            </a:r>
            <a:r>
              <a:rPr lang="en-US" dirty="0" smtClean="0">
                <a:solidFill>
                  <a:srgbClr val="FF0000"/>
                </a:solidFill>
                <a:latin typeface="+mj-lt"/>
              </a:rPr>
              <a:t>related to obesity</a:t>
            </a:r>
            <a:r>
              <a:rPr lang="en-US" dirty="0" smtClean="0">
                <a:latin typeface="+mj-lt"/>
              </a:rPr>
              <a:t>.</a:t>
            </a:r>
            <a:endParaRPr lang="x-none" dirty="0">
              <a:latin typeface="+mj-lt"/>
            </a:endParaRPr>
          </a:p>
        </p:txBody>
      </p:sp>
      <p:pic>
        <p:nvPicPr>
          <p:cNvPr id="7" name="Picture 6" descr="big-mac-meal.jpg"/>
          <p:cNvPicPr>
            <a:picLocks noChangeAspect="1"/>
          </p:cNvPicPr>
          <p:nvPr/>
        </p:nvPicPr>
        <p:blipFill>
          <a:blip r:embed="rId2" cstate="print"/>
          <a:stretch>
            <a:fillRect/>
          </a:stretch>
        </p:blipFill>
        <p:spPr>
          <a:xfrm flipH="1">
            <a:off x="6705600" y="228600"/>
            <a:ext cx="2019652" cy="1368152"/>
          </a:xfrm>
          <a:prstGeom prst="rect">
            <a:avLst/>
          </a:prstGeom>
        </p:spPr>
      </p:pic>
    </p:spTree>
    <p:extLst>
      <p:ext uri="{BB962C8B-B14F-4D97-AF65-F5344CB8AC3E}">
        <p14:creationId xmlns:p14="http://schemas.microsoft.com/office/powerpoint/2010/main" val="163773781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57200" y="274638"/>
            <a:ext cx="8229600" cy="1020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b="1" dirty="0" smtClean="0"/>
              <a:t>Diet</a:t>
            </a:r>
            <a:endParaRPr lang="x-none" b="1" dirty="0"/>
          </a:p>
        </p:txBody>
      </p:sp>
      <p:sp>
        <p:nvSpPr>
          <p:cNvPr id="5" name="عنصر نائب للمحتوى 2"/>
          <p:cNvSpPr txBox="1">
            <a:spLocks/>
          </p:cNvSpPr>
          <p:nvPr/>
        </p:nvSpPr>
        <p:spPr>
          <a:xfrm>
            <a:off x="457200" y="1600200"/>
            <a:ext cx="8229600" cy="4525963"/>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defRPr/>
            </a:pPr>
            <a:r>
              <a:rPr lang="en-US" dirty="0" smtClean="0">
                <a:latin typeface="Times New Roman" pitchFamily="18" charset="0"/>
                <a:cs typeface="Times New Roman" pitchFamily="18" charset="0"/>
              </a:rPr>
              <a:t>Settings in which dietary factors become important:</a:t>
            </a:r>
          </a:p>
          <a:p>
            <a:pPr>
              <a:defRPr/>
            </a:pPr>
            <a:endParaRPr lang="en-US" dirty="0" smtClean="0">
              <a:latin typeface="Times New Roman" pitchFamily="18" charset="0"/>
              <a:cs typeface="Times New Roman" pitchFamily="18" charset="0"/>
            </a:endParaRPr>
          </a:p>
          <a:p>
            <a:pPr>
              <a:buFontTx/>
              <a:buNone/>
              <a:defRPr/>
            </a:pPr>
            <a:r>
              <a:rPr lang="en-US" b="1" dirty="0" smtClean="0">
                <a:latin typeface="Times New Roman" pitchFamily="18" charset="0"/>
                <a:cs typeface="Times New Roman" pitchFamily="18" charset="0"/>
              </a:rPr>
              <a:t>1- Overeating and restrained eating:</a:t>
            </a:r>
          </a:p>
          <a:p>
            <a:pPr>
              <a:buFontTx/>
              <a:buNone/>
              <a:defRPr/>
            </a:pPr>
            <a:endParaRPr lang="en-US" b="1"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Many people have a pattern of conscious limitation of food intake, termed "restrained" eating.</a:t>
            </a:r>
          </a:p>
          <a:p>
            <a:pPr>
              <a:defRPr/>
            </a:pPr>
            <a:r>
              <a:rPr lang="en-US" dirty="0" smtClean="0">
                <a:latin typeface="Times New Roman" pitchFamily="18" charset="0"/>
                <a:cs typeface="Times New Roman" pitchFamily="18" charset="0"/>
              </a:rPr>
              <a:t>Overeating relative to energy expenditure will uniformly cause obesity; most obese subjects have lost control of their eating.</a:t>
            </a:r>
            <a:endParaRPr lang="x-none" dirty="0">
              <a:latin typeface="Times New Roman" pitchFamily="18" charset="0"/>
              <a:cs typeface="Times New Roman" pitchFamily="18" charset="0"/>
            </a:endParaRPr>
          </a:p>
        </p:txBody>
      </p:sp>
      <p:pic>
        <p:nvPicPr>
          <p:cNvPr id="6" name="Picture 5" descr="images (8).jpg"/>
          <p:cNvPicPr>
            <a:picLocks noChangeAspect="1"/>
          </p:cNvPicPr>
          <p:nvPr/>
        </p:nvPicPr>
        <p:blipFill>
          <a:blip r:embed="rId2" cstate="print"/>
          <a:stretch>
            <a:fillRect/>
          </a:stretch>
        </p:blipFill>
        <p:spPr>
          <a:xfrm>
            <a:off x="6057900" y="287289"/>
            <a:ext cx="2628900" cy="1008111"/>
          </a:xfrm>
          <a:prstGeom prst="rect">
            <a:avLst/>
          </a:prstGeom>
        </p:spPr>
      </p:pic>
    </p:spTree>
    <p:extLst>
      <p:ext uri="{BB962C8B-B14F-4D97-AF65-F5344CB8AC3E}">
        <p14:creationId xmlns:p14="http://schemas.microsoft.com/office/powerpoint/2010/main" val="1818728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ox(i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ox(i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083" y="687917"/>
            <a:ext cx="184666" cy="369332"/>
          </a:xfrm>
          <a:prstGeom prst="rect">
            <a:avLst/>
          </a:prstGeom>
          <a:noFill/>
        </p:spPr>
        <p:txBody>
          <a:bodyPr wrap="none" rtlCol="0">
            <a:spAutoFit/>
          </a:bodyPr>
          <a:lstStyle/>
          <a:p>
            <a:endParaRPr lang="en-US" dirty="0"/>
          </a:p>
        </p:txBody>
      </p:sp>
      <p:sp>
        <p:nvSpPr>
          <p:cNvPr id="5" name="عنصر نائب للمحتوى 2"/>
          <p:cNvSpPr txBox="1">
            <a:spLocks/>
          </p:cNvSpPr>
          <p:nvPr/>
        </p:nvSpPr>
        <p:spPr>
          <a:xfrm>
            <a:off x="357188" y="428625"/>
            <a:ext cx="8429625" cy="6000750"/>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endParaRPr lang="en-US" b="1" smtClean="0">
              <a:latin typeface="Times New Roman" pitchFamily="18" charset="0"/>
              <a:cs typeface="Times New Roman" pitchFamily="18" charset="0"/>
            </a:endParaRPr>
          </a:p>
          <a:p>
            <a:pPr>
              <a:buFontTx/>
              <a:buNone/>
              <a:defRPr/>
            </a:pPr>
            <a:endParaRPr lang="en-US" b="1" smtClean="0">
              <a:latin typeface="Times New Roman" pitchFamily="18" charset="0"/>
              <a:cs typeface="Times New Roman" pitchFamily="18" charset="0"/>
            </a:endParaRPr>
          </a:p>
          <a:p>
            <a:pPr>
              <a:buFontTx/>
              <a:buNone/>
              <a:defRPr/>
            </a:pPr>
            <a:r>
              <a:rPr lang="en-US" b="1" smtClean="0">
                <a:latin typeface="Times New Roman" pitchFamily="18" charset="0"/>
                <a:cs typeface="Times New Roman" pitchFamily="18" charset="0"/>
              </a:rPr>
              <a:t>2- Frequency of eating:</a:t>
            </a:r>
          </a:p>
          <a:p>
            <a:pPr>
              <a:buFontTx/>
              <a:buNone/>
              <a:defRPr/>
            </a:pPr>
            <a:r>
              <a:rPr lang="en-US" smtClean="0">
                <a:latin typeface="Times New Roman" pitchFamily="18" charset="0"/>
                <a:cs typeface="Times New Roman" pitchFamily="18" charset="0"/>
              </a:rPr>
              <a:t> </a:t>
            </a:r>
          </a:p>
          <a:p>
            <a:pPr>
              <a:defRPr/>
            </a:pPr>
            <a:r>
              <a:rPr lang="en-US" smtClean="0">
                <a:latin typeface="Times New Roman" pitchFamily="18" charset="0"/>
                <a:cs typeface="Times New Roman" pitchFamily="18" charset="0"/>
              </a:rPr>
              <a:t>A five meal-a-day pattern was associated with significantly lower risk of overweight and obesity. </a:t>
            </a:r>
          </a:p>
          <a:p>
            <a:pPr>
              <a:defRPr/>
            </a:pPr>
            <a:endParaRPr lang="en-US" smtClean="0">
              <a:latin typeface="Times New Roman" pitchFamily="18" charset="0"/>
              <a:cs typeface="Times New Roman" pitchFamily="18" charset="0"/>
            </a:endParaRPr>
          </a:p>
          <a:p>
            <a:pPr>
              <a:defRPr/>
            </a:pPr>
            <a:r>
              <a:rPr lang="en-US" smtClean="0">
                <a:latin typeface="Times New Roman" pitchFamily="18" charset="0"/>
                <a:cs typeface="Times New Roman" pitchFamily="18" charset="0"/>
              </a:rPr>
              <a:t> Eating breakfast is associated with lower risk of overweight.</a:t>
            </a:r>
          </a:p>
          <a:p>
            <a:pPr>
              <a:buFontTx/>
              <a:buNone/>
              <a:defRPr/>
            </a:pPr>
            <a:endParaRPr lang="en-US" smtClean="0">
              <a:latin typeface="Times New Roman" pitchFamily="18" charset="0"/>
              <a:cs typeface="Times New Roman" pitchFamily="18" charset="0"/>
            </a:endParaRPr>
          </a:p>
          <a:p>
            <a:pPr>
              <a:defRPr/>
            </a:pPr>
            <a:r>
              <a:rPr lang="en-US" smtClean="0">
                <a:latin typeface="Times New Roman" pitchFamily="18" charset="0"/>
                <a:cs typeface="Times New Roman" pitchFamily="18" charset="0"/>
              </a:rPr>
              <a:t>One explanation for the effects of frequent small meals versus a few large meals could be the difference in insulin secretion associated with these meal sizes (eg, increased with large meals).</a:t>
            </a:r>
          </a:p>
          <a:p>
            <a:pPr>
              <a:defRPr/>
            </a:pPr>
            <a:endParaRPr lang="x-none" dirty="0">
              <a:latin typeface="Times New Roman" pitchFamily="18" charset="0"/>
              <a:cs typeface="Times New Roman" pitchFamily="18" charset="0"/>
            </a:endParaRPr>
          </a:p>
        </p:txBody>
      </p:sp>
    </p:spTree>
    <p:extLst>
      <p:ext uri="{BB962C8B-B14F-4D97-AF65-F5344CB8AC3E}">
        <p14:creationId xmlns:p14="http://schemas.microsoft.com/office/powerpoint/2010/main" val="1922575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28625" y="428625"/>
            <a:ext cx="8358188" cy="6000750"/>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r>
              <a:rPr lang="en-US" b="1" dirty="0" smtClean="0">
                <a:latin typeface="Times New Roman" pitchFamily="18" charset="0"/>
                <a:cs typeface="Times New Roman" pitchFamily="18" charset="0"/>
              </a:rPr>
              <a:t>3- Dietary habits:</a:t>
            </a:r>
          </a:p>
          <a:p>
            <a:pPr>
              <a:defRPr/>
            </a:pPr>
            <a:r>
              <a:rPr lang="en-US" dirty="0" smtClean="0">
                <a:latin typeface="Times New Roman" pitchFamily="18" charset="0"/>
                <a:cs typeface="Times New Roman" pitchFamily="18" charset="0"/>
              </a:rPr>
              <a:t> Epidemiological data suggest that a </a:t>
            </a:r>
            <a:r>
              <a:rPr lang="en-US" b="1" dirty="0" smtClean="0">
                <a:latin typeface="Times New Roman" pitchFamily="18" charset="0"/>
                <a:cs typeface="Times New Roman" pitchFamily="18" charset="0"/>
              </a:rPr>
              <a:t>diet high in fat </a:t>
            </a:r>
            <a:r>
              <a:rPr lang="en-US" dirty="0" smtClean="0">
                <a:latin typeface="Times New Roman" pitchFamily="18" charset="0"/>
                <a:cs typeface="Times New Roman" pitchFamily="18" charset="0"/>
              </a:rPr>
              <a:t>is associated with obesity. </a:t>
            </a:r>
          </a:p>
          <a:p>
            <a:pPr>
              <a:defRPr/>
            </a:pPr>
            <a:r>
              <a:rPr lang="en-US" dirty="0" smtClean="0">
                <a:latin typeface="Times New Roman" pitchFamily="18" charset="0"/>
                <a:cs typeface="Times New Roman" pitchFamily="18" charset="0"/>
              </a:rPr>
              <a:t>In contrast, intake of </a:t>
            </a:r>
            <a:r>
              <a:rPr lang="en-US" b="1" dirty="0" smtClean="0">
                <a:latin typeface="Times New Roman" pitchFamily="18" charset="0"/>
                <a:cs typeface="Times New Roman" pitchFamily="18" charset="0"/>
              </a:rPr>
              <a:t>vegetables</a:t>
            </a:r>
            <a:r>
              <a:rPr lang="en-US" dirty="0" smtClean="0">
                <a:latin typeface="Times New Roman" pitchFamily="18" charset="0"/>
                <a:cs typeface="Times New Roman" pitchFamily="18" charset="0"/>
              </a:rPr>
              <a:t>, whole grains, </a:t>
            </a:r>
            <a:r>
              <a:rPr lang="en-US" b="1" dirty="0" smtClean="0">
                <a:latin typeface="Times New Roman" pitchFamily="18" charset="0"/>
                <a:cs typeface="Times New Roman" pitchFamily="18" charset="0"/>
              </a:rPr>
              <a:t>fruits</a:t>
            </a:r>
            <a:r>
              <a:rPr lang="en-US" dirty="0" smtClean="0">
                <a:latin typeface="Times New Roman" pitchFamily="18" charset="0"/>
                <a:cs typeface="Times New Roman" pitchFamily="18" charset="0"/>
              </a:rPr>
              <a:t>, nuts, and </a:t>
            </a:r>
            <a:r>
              <a:rPr lang="en-US" b="1" dirty="0" smtClean="0">
                <a:latin typeface="Times New Roman" pitchFamily="18" charset="0"/>
                <a:cs typeface="Times New Roman" pitchFamily="18" charset="0"/>
              </a:rPr>
              <a:t>yogurt</a:t>
            </a:r>
            <a:r>
              <a:rPr lang="en-US" dirty="0" smtClean="0">
                <a:latin typeface="Times New Roman" pitchFamily="18" charset="0"/>
                <a:cs typeface="Times New Roman" pitchFamily="18" charset="0"/>
              </a:rPr>
              <a:t> was inversely associated with weight gain.</a:t>
            </a:r>
          </a:p>
          <a:p>
            <a:pPr>
              <a:defRPr/>
            </a:pPr>
            <a:r>
              <a:rPr lang="en-US" dirty="0" smtClean="0">
                <a:latin typeface="Times New Roman" pitchFamily="18" charset="0"/>
                <a:cs typeface="Times New Roman" pitchFamily="18" charset="0"/>
              </a:rPr>
              <a:t>Sugar-sweetened beverages.</a:t>
            </a:r>
          </a:p>
          <a:p>
            <a:pPr>
              <a:defRPr/>
            </a:pPr>
            <a:endParaRPr lang="en-US" dirty="0" smtClean="0">
              <a:latin typeface="Times New Roman" pitchFamily="18" charset="0"/>
              <a:cs typeface="Times New Roman" pitchFamily="18" charset="0"/>
            </a:endParaRPr>
          </a:p>
          <a:p>
            <a:pPr>
              <a:buFontTx/>
              <a:buNone/>
              <a:defRPr/>
            </a:pPr>
            <a:r>
              <a:rPr lang="en-US" b="1"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Fast food:</a:t>
            </a:r>
          </a:p>
          <a:p>
            <a:pPr>
              <a:defRPr/>
            </a:pPr>
            <a:r>
              <a:rPr lang="en-US" dirty="0" smtClean="0">
                <a:latin typeface="Times New Roman" pitchFamily="18" charset="0"/>
                <a:cs typeface="Times New Roman" pitchFamily="18" charset="0"/>
              </a:rPr>
              <a:t> Comparison between subjects who ate fast food infrequently (&lt;once per week), with subjects who consumed fast food frequently (&gt;twice per week) at baseline and follow-up gained an extra 4.5 kg of weight and had a twofold increase in insulin resistance.</a:t>
            </a:r>
          </a:p>
        </p:txBody>
      </p:sp>
    </p:spTree>
    <p:extLst>
      <p:ext uri="{BB962C8B-B14F-4D97-AF65-F5344CB8AC3E}">
        <p14:creationId xmlns:p14="http://schemas.microsoft.com/office/powerpoint/2010/main" val="2309640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357188" y="571500"/>
            <a:ext cx="8558212" cy="5929313"/>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r>
              <a:rPr lang="en-US" b="1" dirty="0" smtClean="0">
                <a:latin typeface="Times New Roman" pitchFamily="18" charset="0"/>
                <a:cs typeface="Times New Roman" pitchFamily="18" charset="0"/>
              </a:rPr>
              <a:t>5-Night-eating syndrome: </a:t>
            </a:r>
          </a:p>
          <a:p>
            <a:pPr>
              <a:defRPr/>
            </a:pPr>
            <a:r>
              <a:rPr lang="en-US" dirty="0" smtClean="0">
                <a:latin typeface="Times New Roman" pitchFamily="18" charset="0"/>
                <a:cs typeface="Times New Roman" pitchFamily="18" charset="0"/>
              </a:rPr>
              <a:t> Night-eating syndrome is defined as consumption of at least 25 percent (and usually more than 50 percent) of energy between the evening meal and the next morning. </a:t>
            </a:r>
          </a:p>
          <a:p>
            <a:pPr marL="0" indent="0">
              <a:buNone/>
              <a:defRPr/>
            </a:pPr>
            <a:endParaRPr lang="en-US" dirty="0" smtClean="0">
              <a:latin typeface="Times New Roman" pitchFamily="18" charset="0"/>
              <a:cs typeface="Times New Roman" pitchFamily="18" charset="0"/>
            </a:endParaRPr>
          </a:p>
          <a:p>
            <a:pPr>
              <a:buFontTx/>
              <a:buNone/>
              <a:defRPr/>
            </a:pPr>
            <a:r>
              <a:rPr lang="en-US" b="1" dirty="0" smtClean="0">
                <a:latin typeface="Times New Roman" pitchFamily="18" charset="0"/>
                <a:cs typeface="Times New Roman" pitchFamily="18" charset="0"/>
              </a:rPr>
              <a:t>6- Binge-eating disorder:</a:t>
            </a:r>
          </a:p>
          <a:p>
            <a:pPr>
              <a:buFontTx/>
              <a:buNone/>
              <a:defRPr/>
            </a:pPr>
            <a:r>
              <a:rPr lang="en-US" dirty="0" smtClean="0">
                <a:latin typeface="Times New Roman" pitchFamily="18" charset="0"/>
                <a:cs typeface="Times New Roman" pitchFamily="18" charset="0"/>
              </a:rPr>
              <a:t> Binge-eating disorder is a psychiatric illness characterized by uncontrolled episodes of eating that usually occur in the evening.</a:t>
            </a:r>
          </a:p>
          <a:p>
            <a:pPr>
              <a:defRPr/>
            </a:pPr>
            <a:endParaRPr lang="x-none" dirty="0">
              <a:latin typeface="Times New Roman" pitchFamily="18" charset="0"/>
              <a:cs typeface="Times New Roman" pitchFamily="18" charset="0"/>
            </a:endParaRPr>
          </a:p>
        </p:txBody>
      </p:sp>
    </p:spTree>
    <p:extLst>
      <p:ext uri="{BB962C8B-B14F-4D97-AF65-F5344CB8AC3E}">
        <p14:creationId xmlns:p14="http://schemas.microsoft.com/office/powerpoint/2010/main" val="2610294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00" y="872490"/>
            <a:ext cx="9144000" cy="5632311"/>
          </a:xfrm>
          <a:prstGeom prst="rect">
            <a:avLst/>
          </a:prstGeom>
          <a:noFill/>
        </p:spPr>
        <p:txBody>
          <a:bodyPr wrap="square" rtlCol="0">
            <a:spAutoFit/>
          </a:bodyPr>
          <a:lstStyle/>
          <a:p>
            <a:pPr marL="457200" indent="-457200">
              <a:buFont typeface="Arial"/>
              <a:buChar char="•"/>
            </a:pPr>
            <a:r>
              <a:rPr lang="en-US" b="1" dirty="0">
                <a:solidFill>
                  <a:srgbClr val="FFFF00"/>
                </a:solidFill>
              </a:rPr>
              <a:t>Age.</a:t>
            </a:r>
            <a:r>
              <a:rPr lang="en-US" dirty="0"/>
              <a:t> Obesity can occur at any </a:t>
            </a:r>
            <a:r>
              <a:rPr lang="en-US" dirty="0" smtClean="0"/>
              <a:t>age but </a:t>
            </a:r>
            <a:r>
              <a:rPr lang="en-US" dirty="0">
                <a:solidFill>
                  <a:srgbClr val="FF0000"/>
                </a:solidFill>
              </a:rPr>
              <a:t>hormonal changes and a less active lifestyle increase your risk of obesity</a:t>
            </a:r>
            <a:r>
              <a:rPr lang="en-US" dirty="0"/>
              <a:t>. In addition, the amount of </a:t>
            </a:r>
            <a:r>
              <a:rPr lang="en-US" dirty="0">
                <a:solidFill>
                  <a:srgbClr val="FF0000"/>
                </a:solidFill>
              </a:rPr>
              <a:t>muscle in your body tends to decrease with age</a:t>
            </a:r>
            <a:r>
              <a:rPr lang="en-US" dirty="0"/>
              <a:t>. </a:t>
            </a:r>
            <a:endParaRPr lang="en-US" dirty="0" smtClean="0"/>
          </a:p>
          <a:p>
            <a:pPr marL="457200" indent="-457200">
              <a:buFont typeface="Arial"/>
              <a:buChar char="•"/>
            </a:pPr>
            <a:endParaRPr lang="en-US" b="1" dirty="0">
              <a:solidFill>
                <a:srgbClr val="FFFF00"/>
              </a:solidFill>
              <a:latin typeface="Calibri" pitchFamily="34" charset="0"/>
              <a:cs typeface="Times New Roman" pitchFamily="18" charset="0"/>
            </a:endParaRPr>
          </a:p>
          <a:p>
            <a:pPr marL="457200" indent="-457200">
              <a:buFont typeface="Arial"/>
              <a:buChar char="•"/>
            </a:pPr>
            <a:r>
              <a:rPr lang="en-US" b="1" dirty="0" smtClean="0">
                <a:solidFill>
                  <a:srgbClr val="FFFF00"/>
                </a:solidFill>
                <a:latin typeface="Calibri" pitchFamily="34" charset="0"/>
                <a:cs typeface="Times New Roman" pitchFamily="18" charset="0"/>
              </a:rPr>
              <a:t>Quitting </a:t>
            </a:r>
            <a:r>
              <a:rPr lang="en-US" b="1" dirty="0">
                <a:solidFill>
                  <a:srgbClr val="FFFF00"/>
                </a:solidFill>
                <a:latin typeface="Calibri" pitchFamily="34" charset="0"/>
                <a:cs typeface="Times New Roman" pitchFamily="18" charset="0"/>
              </a:rPr>
              <a:t>smoking: </a:t>
            </a:r>
            <a:r>
              <a:rPr lang="en-US" b="1" dirty="0">
                <a:solidFill>
                  <a:srgbClr val="FFFFFF"/>
                </a:solidFill>
                <a:latin typeface="Calibri" pitchFamily="34" charset="0"/>
                <a:cs typeface="Times New Roman" pitchFamily="18" charset="0"/>
              </a:rPr>
              <a:t>I</a:t>
            </a:r>
            <a:r>
              <a:rPr lang="en-US" dirty="0">
                <a:solidFill>
                  <a:srgbClr val="FFFFFF"/>
                </a:solidFill>
                <a:latin typeface="Calibri" pitchFamily="34" charset="0"/>
                <a:cs typeface="Times New Roman" pitchFamily="18" charset="0"/>
              </a:rPr>
              <a:t>t can lead to a weight gain of as much as several pounds a week for several months, which can result in obesity. In the long run, however, quitting smoking is still a greater benefit to your health than continuing to smoke</a:t>
            </a:r>
            <a:r>
              <a:rPr lang="en-US" dirty="0" smtClean="0">
                <a:solidFill>
                  <a:schemeClr val="accent5">
                    <a:lumMod val="75000"/>
                  </a:schemeClr>
                </a:solidFill>
                <a:latin typeface="Calibri" pitchFamily="34" charset="0"/>
                <a:cs typeface="Times New Roman" pitchFamily="18" charset="0"/>
              </a:rPr>
              <a:t>.</a:t>
            </a:r>
          </a:p>
          <a:p>
            <a:pPr marL="457200" indent="-457200">
              <a:buFont typeface="Arial"/>
              <a:buChar char="•"/>
            </a:pPr>
            <a:endParaRPr lang="en-US" b="1" dirty="0" smtClean="0">
              <a:solidFill>
                <a:srgbClr val="FFFF00"/>
              </a:solidFill>
            </a:endParaRPr>
          </a:p>
          <a:p>
            <a:pPr marL="457200" indent="-457200">
              <a:buFont typeface="Arial"/>
              <a:buChar char="•"/>
            </a:pPr>
            <a:r>
              <a:rPr lang="en-US" b="1" dirty="0" smtClean="0">
                <a:solidFill>
                  <a:srgbClr val="FFFF00"/>
                </a:solidFill>
              </a:rPr>
              <a:t>Pregnancy</a:t>
            </a:r>
            <a:r>
              <a:rPr lang="en-US" b="1" dirty="0">
                <a:solidFill>
                  <a:srgbClr val="FFFF00"/>
                </a:solidFill>
              </a:rPr>
              <a:t>.</a:t>
            </a:r>
            <a:r>
              <a:rPr lang="en-US" dirty="0"/>
              <a:t> During pregnancy, a woman's weight </a:t>
            </a:r>
            <a:r>
              <a:rPr lang="en-US" dirty="0">
                <a:solidFill>
                  <a:srgbClr val="FF0000"/>
                </a:solidFill>
              </a:rPr>
              <a:t>necessarily increases</a:t>
            </a:r>
            <a:r>
              <a:rPr lang="en-US" dirty="0"/>
              <a:t>. Some women find this weight difficult to lose after the baby is born. This weight gain may contribute to the development of obesity in </a:t>
            </a:r>
            <a:r>
              <a:rPr lang="en-US" dirty="0" smtClean="0"/>
              <a:t>women.</a:t>
            </a:r>
          </a:p>
          <a:p>
            <a:pPr marL="457200" indent="-457200">
              <a:buFont typeface="Arial"/>
              <a:buChar char="•"/>
            </a:pPr>
            <a:endParaRPr lang="en-US" b="1" dirty="0" smtClean="0">
              <a:solidFill>
                <a:srgbClr val="FFFF00"/>
              </a:solidFill>
              <a:latin typeface="Times New Roman" pitchFamily="18" charset="0"/>
              <a:cs typeface="Times New Roman" pitchFamily="18" charset="0"/>
            </a:endParaRPr>
          </a:p>
          <a:p>
            <a:pPr marL="457200" indent="-457200">
              <a:buFont typeface="Arial"/>
              <a:buChar char="•"/>
            </a:pPr>
            <a:r>
              <a:rPr lang="en-US" b="1" dirty="0" smtClean="0">
                <a:solidFill>
                  <a:srgbClr val="FFFF00"/>
                </a:solidFill>
                <a:latin typeface="Times New Roman" pitchFamily="18" charset="0"/>
                <a:cs typeface="Times New Roman" pitchFamily="18" charset="0"/>
              </a:rPr>
              <a:t>Sleep deprivation: </a:t>
            </a:r>
            <a:r>
              <a:rPr lang="en-US" dirty="0" smtClean="0">
                <a:cs typeface="Times New Roman" pitchFamily="18" charset="0"/>
              </a:rPr>
              <a:t>Sleep </a:t>
            </a:r>
            <a:r>
              <a:rPr lang="en-US" dirty="0">
                <a:cs typeface="Times New Roman" pitchFamily="18" charset="0"/>
              </a:rPr>
              <a:t>restriction, when compared to sleep extension, was associated with a decrease in </a:t>
            </a:r>
            <a:r>
              <a:rPr lang="en-US" b="1" dirty="0">
                <a:cs typeface="Times New Roman" pitchFamily="18" charset="0"/>
              </a:rPr>
              <a:t>serum </a:t>
            </a:r>
            <a:r>
              <a:rPr lang="en-US" b="1" dirty="0" err="1">
                <a:cs typeface="Times New Roman" pitchFamily="18" charset="0"/>
              </a:rPr>
              <a:t>leptin</a:t>
            </a:r>
            <a:r>
              <a:rPr lang="en-US" b="1" dirty="0">
                <a:cs typeface="Times New Roman" pitchFamily="18" charset="0"/>
              </a:rPr>
              <a:t> </a:t>
            </a:r>
            <a:r>
              <a:rPr lang="en-US" dirty="0">
                <a:cs typeface="Times New Roman" pitchFamily="18" charset="0"/>
              </a:rPr>
              <a:t>, an increase in serum </a:t>
            </a:r>
            <a:r>
              <a:rPr lang="en-US" b="1" dirty="0">
                <a:cs typeface="Times New Roman" pitchFamily="18" charset="0"/>
              </a:rPr>
              <a:t>ghrelin</a:t>
            </a:r>
            <a:r>
              <a:rPr lang="en-US" dirty="0">
                <a:cs typeface="Times New Roman" pitchFamily="18" charset="0"/>
              </a:rPr>
              <a:t> and increased hunger and </a:t>
            </a:r>
            <a:r>
              <a:rPr lang="en-US" dirty="0" smtClean="0">
                <a:cs typeface="Times New Roman" pitchFamily="18" charset="0"/>
              </a:rPr>
              <a:t>appetite. Inadequate </a:t>
            </a:r>
            <a:r>
              <a:rPr lang="en-US" dirty="0">
                <a:cs typeface="Times New Roman" pitchFamily="18" charset="0"/>
              </a:rPr>
              <a:t>sleep could result in excessive eating, obesity, and altered response to dietary therapy. </a:t>
            </a:r>
          </a:p>
          <a:p>
            <a:pPr marL="457200" indent="-457200">
              <a:buFont typeface="Arial"/>
              <a:buChar char="•"/>
            </a:pPr>
            <a:endParaRPr lang="en-US" dirty="0"/>
          </a:p>
          <a:p>
            <a:pPr marL="457200" indent="-457200">
              <a:buFont typeface="Arial"/>
              <a:buChar char="•"/>
            </a:pPr>
            <a:endParaRPr lang="en-US" dirty="0">
              <a:solidFill>
                <a:schemeClr val="accent5">
                  <a:lumMod val="75000"/>
                </a:schemeClr>
              </a:solidFill>
              <a:latin typeface="Calibri" pitchFamily="34" charset="0"/>
              <a:cs typeface="Times New Roman" pitchFamily="18" charset="0"/>
            </a:endParaRPr>
          </a:p>
          <a:p>
            <a:pPr marL="457200" indent="-457200">
              <a:buFont typeface="Arial"/>
              <a:buChar char="•"/>
            </a:pPr>
            <a:endParaRPr lang="en-US" dirty="0">
              <a:solidFill>
                <a:schemeClr val="accent2">
                  <a:lumMod val="75000"/>
                </a:schemeClr>
              </a:solidFill>
              <a:latin typeface="Calibri" pitchFamily="34" charset="0"/>
              <a:cs typeface="Times New Roman" pitchFamily="18" charset="0"/>
            </a:endParaRPr>
          </a:p>
          <a:p>
            <a:pPr marL="457200" indent="-457200">
              <a:buFont typeface="Arial"/>
              <a:buChar char="•"/>
            </a:pPr>
            <a:endParaRPr lang="en-US" dirty="0"/>
          </a:p>
        </p:txBody>
      </p:sp>
    </p:spTree>
    <p:extLst>
      <p:ext uri="{BB962C8B-B14F-4D97-AF65-F5344CB8AC3E}">
        <p14:creationId xmlns:p14="http://schemas.microsoft.com/office/powerpoint/2010/main" val="10842068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t>Life Style</a:t>
            </a:r>
            <a:endParaRPr lang="x-none" dirty="0"/>
          </a:p>
        </p:txBody>
      </p:sp>
      <p:sp>
        <p:nvSpPr>
          <p:cNvPr id="6" name="عنصر نائب للمحتوى 2"/>
          <p:cNvSpPr txBox="1">
            <a:spLocks/>
          </p:cNvSpPr>
          <p:nvPr/>
        </p:nvSpPr>
        <p:spPr>
          <a:xfrm>
            <a:off x="428625" y="1600200"/>
            <a:ext cx="8358188" cy="4829175"/>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endParaRPr lang="en-US" b="1" dirty="0" smtClean="0">
              <a:latin typeface="Times New Roman" pitchFamily="18" charset="0"/>
              <a:cs typeface="Times New Roman" pitchFamily="18" charset="0"/>
            </a:endParaRPr>
          </a:p>
          <a:p>
            <a:pPr>
              <a:buFontTx/>
              <a:buNone/>
              <a:defRPr/>
            </a:pPr>
            <a:r>
              <a:rPr lang="en-US" b="1" dirty="0" smtClean="0">
                <a:latin typeface="Times New Roman" pitchFamily="18" charset="0"/>
                <a:cs typeface="Times New Roman" pitchFamily="18" charset="0"/>
              </a:rPr>
              <a:t>1-Physical  inactivity:</a:t>
            </a:r>
          </a:p>
          <a:p>
            <a:pPr>
              <a:defRPr/>
            </a:pPr>
            <a:r>
              <a:rPr lang="en-US" dirty="0" smtClean="0">
                <a:cs typeface="Times New Roman" pitchFamily="18" charset="0"/>
              </a:rPr>
              <a:t>A sedentary lifestyle lowers energy expenditure and promotes weight gain.</a:t>
            </a:r>
          </a:p>
          <a:p>
            <a:pPr>
              <a:defRPr/>
            </a:pPr>
            <a:endParaRPr lang="en-US" dirty="0" smtClean="0">
              <a:cs typeface="Times New Roman" pitchFamily="18" charset="0"/>
            </a:endParaRPr>
          </a:p>
          <a:p>
            <a:pPr>
              <a:defRPr/>
            </a:pPr>
            <a:r>
              <a:rPr lang="en-US" b="1" dirty="0" smtClean="0"/>
              <a:t>Television</a:t>
            </a:r>
            <a:r>
              <a:rPr lang="en-US" dirty="0" smtClean="0"/>
              <a:t> — Television viewing is perhaps the best established environmental influence on the development of obesity during childhood.</a:t>
            </a:r>
            <a:endParaRPr lang="en-US" dirty="0" smtClean="0">
              <a:cs typeface="Times New Roman" pitchFamily="18" charset="0"/>
            </a:endParaRPr>
          </a:p>
          <a:p>
            <a:pPr>
              <a:defRPr/>
            </a:pPr>
            <a:endParaRPr lang="x-none" dirty="0">
              <a:latin typeface="Times New Roman" pitchFamily="18" charset="0"/>
              <a:cs typeface="Times New Roman" pitchFamily="18" charset="0"/>
            </a:endParaRPr>
          </a:p>
        </p:txBody>
      </p:sp>
      <p:pic>
        <p:nvPicPr>
          <p:cNvPr id="7" name="Picture 6" descr="images (10).jpg"/>
          <p:cNvPicPr>
            <a:picLocks noChangeAspect="1"/>
          </p:cNvPicPr>
          <p:nvPr/>
        </p:nvPicPr>
        <p:blipFill>
          <a:blip r:embed="rId2" cstate="print"/>
          <a:stretch>
            <a:fillRect/>
          </a:stretch>
        </p:blipFill>
        <p:spPr>
          <a:xfrm>
            <a:off x="467544" y="332656"/>
            <a:ext cx="2390775" cy="1008111"/>
          </a:xfrm>
          <a:prstGeom prst="rect">
            <a:avLst/>
          </a:prstGeom>
        </p:spPr>
      </p:pic>
      <p:pic>
        <p:nvPicPr>
          <p:cNvPr id="8" name="Picture 7" descr="images (11).jpg"/>
          <p:cNvPicPr>
            <a:picLocks noChangeAspect="1"/>
          </p:cNvPicPr>
          <p:nvPr/>
        </p:nvPicPr>
        <p:blipFill>
          <a:blip r:embed="rId3" cstate="print"/>
          <a:stretch>
            <a:fillRect/>
          </a:stretch>
        </p:blipFill>
        <p:spPr>
          <a:xfrm>
            <a:off x="6012160" y="332657"/>
            <a:ext cx="2628900" cy="1008111"/>
          </a:xfrm>
          <a:prstGeom prst="rect">
            <a:avLst/>
          </a:prstGeom>
        </p:spPr>
      </p:pic>
      <p:sp>
        <p:nvSpPr>
          <p:cNvPr id="9" name="TextBox 8"/>
          <p:cNvSpPr txBox="1"/>
          <p:nvPr/>
        </p:nvSpPr>
        <p:spPr>
          <a:xfrm>
            <a:off x="171742" y="5029200"/>
            <a:ext cx="8964083" cy="1754327"/>
          </a:xfrm>
          <a:prstGeom prst="rect">
            <a:avLst/>
          </a:prstGeom>
          <a:noFill/>
        </p:spPr>
        <p:txBody>
          <a:bodyPr wrap="square" rtlCol="0">
            <a:spAutoFit/>
          </a:bodyPr>
          <a:lstStyle/>
          <a:p>
            <a:r>
              <a:rPr lang="en-US" dirty="0"/>
              <a:t>In both children and adults, there is an association between television viewing time and </a:t>
            </a:r>
            <a:r>
              <a:rPr lang="en-US" dirty="0">
                <a:solidFill>
                  <a:srgbClr val="FF0000"/>
                </a:solidFill>
              </a:rPr>
              <a:t>the risk of obesity. </a:t>
            </a:r>
          </a:p>
          <a:p>
            <a:endParaRPr lang="en-US" dirty="0">
              <a:solidFill>
                <a:srgbClr val="FF0000"/>
              </a:solidFill>
            </a:endParaRPr>
          </a:p>
          <a:p>
            <a:r>
              <a:rPr lang="en-US" dirty="0"/>
              <a:t>A review found 63 of 73 studies (86%) showed an increased rate of childhood obesity with </a:t>
            </a:r>
            <a:r>
              <a:rPr lang="en-US" dirty="0">
                <a:solidFill>
                  <a:srgbClr val="0070C0"/>
                </a:solidFill>
              </a:rPr>
              <a:t>increased media exposure</a:t>
            </a:r>
            <a:r>
              <a:rPr lang="en-US" dirty="0"/>
              <a:t>, with rates increasing proportionally to time spent watching television</a:t>
            </a:r>
          </a:p>
        </p:txBody>
      </p:sp>
    </p:spTree>
    <p:extLst>
      <p:ext uri="{BB962C8B-B14F-4D97-AF65-F5344CB8AC3E}">
        <p14:creationId xmlns:p14="http://schemas.microsoft.com/office/powerpoint/2010/main" val="423770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t>Drugs</a:t>
            </a:r>
            <a:endParaRPr lang="x-none" dirty="0"/>
          </a:p>
        </p:txBody>
      </p:sp>
      <p:sp>
        <p:nvSpPr>
          <p:cNvPr id="6" name="عنصر نائب للمحتوى 2"/>
          <p:cNvSpPr txBox="1">
            <a:spLocks/>
          </p:cNvSpPr>
          <p:nvPr/>
        </p:nvSpPr>
        <p:spPr>
          <a:xfrm>
            <a:off x="457200" y="1600200"/>
            <a:ext cx="8229600" cy="4953000"/>
          </a:xfrm>
          <a:prstGeom prst="rect">
            <a:avLst/>
          </a:prstGeom>
        </p:spPr>
        <p:txBody>
          <a:bodyPr>
            <a:no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r>
              <a:rPr lang="en-US" b="1" dirty="0" smtClean="0">
                <a:latin typeface="Times New Roman" pitchFamily="18" charset="0"/>
                <a:cs typeface="Times New Roman" pitchFamily="18" charset="0"/>
              </a:rPr>
              <a:t>1- Antipsychotics:</a:t>
            </a:r>
          </a:p>
          <a:p>
            <a:pPr>
              <a:defRPr/>
            </a:pPr>
            <a:r>
              <a:rPr lang="en-US" dirty="0" smtClean="0">
                <a:cs typeface="Times New Roman" pitchFamily="18" charset="0"/>
              </a:rPr>
              <a:t>Conventional (first generation) antipsychotics,  like </a:t>
            </a:r>
            <a:r>
              <a:rPr lang="en-US" dirty="0" err="1" smtClean="0">
                <a:cs typeface="Times New Roman" pitchFamily="18" charset="0"/>
              </a:rPr>
              <a:t>thioridazine</a:t>
            </a:r>
            <a:r>
              <a:rPr lang="en-US" dirty="0" smtClean="0">
                <a:cs typeface="Times New Roman" pitchFamily="18" charset="0"/>
              </a:rPr>
              <a:t>. </a:t>
            </a:r>
          </a:p>
          <a:p>
            <a:pPr>
              <a:defRPr/>
            </a:pPr>
            <a:r>
              <a:rPr lang="en-US" dirty="0" smtClean="0">
                <a:cs typeface="Times New Roman" pitchFamily="18" charset="0"/>
              </a:rPr>
              <a:t>Atypical (second generation) antipsychotics, clozapine and olanzapine.</a:t>
            </a:r>
          </a:p>
          <a:p>
            <a:pPr>
              <a:buFontTx/>
              <a:buNone/>
              <a:defRPr/>
            </a:pPr>
            <a:endParaRPr lang="en-US" dirty="0" smtClean="0">
              <a:latin typeface="Times New Roman" pitchFamily="18" charset="0"/>
              <a:cs typeface="Times New Roman" pitchFamily="18" charset="0"/>
            </a:endParaRPr>
          </a:p>
          <a:p>
            <a:pPr>
              <a:buFontTx/>
              <a:buNone/>
              <a:defRPr/>
            </a:pPr>
            <a:r>
              <a:rPr lang="en-US"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Antidepressants</a:t>
            </a:r>
            <a:r>
              <a:rPr lang="en-US" dirty="0" smtClean="0">
                <a:latin typeface="Times New Roman" pitchFamily="18" charset="0"/>
                <a:cs typeface="Times New Roman" pitchFamily="18" charset="0"/>
              </a:rPr>
              <a:t> :</a:t>
            </a:r>
          </a:p>
          <a:p>
            <a:pPr>
              <a:defRPr/>
            </a:pPr>
            <a:r>
              <a:rPr lang="en-US" dirty="0" smtClean="0">
                <a:latin typeface="Times New Roman" pitchFamily="18" charset="0"/>
                <a:cs typeface="Times New Roman" pitchFamily="18" charset="0"/>
              </a:rPr>
              <a:t> </a:t>
            </a:r>
            <a:r>
              <a:rPr lang="en-US" b="1" dirty="0" smtClean="0">
                <a:cs typeface="Times New Roman" pitchFamily="18" charset="0"/>
              </a:rPr>
              <a:t>Tricyclic antidepressants</a:t>
            </a:r>
            <a:r>
              <a:rPr lang="en-US" dirty="0" smtClean="0">
                <a:cs typeface="Times New Roman" pitchFamily="18" charset="0"/>
              </a:rPr>
              <a:t>, in particular, clomipramine, </a:t>
            </a:r>
            <a:r>
              <a:rPr lang="en-US" dirty="0" err="1" smtClean="0">
                <a:cs typeface="Times New Roman" pitchFamily="18" charset="0"/>
              </a:rPr>
              <a:t>doxepin,and</a:t>
            </a:r>
            <a:r>
              <a:rPr lang="en-US" dirty="0" smtClean="0">
                <a:cs typeface="Times New Roman" pitchFamily="18" charset="0"/>
              </a:rPr>
              <a:t> imipramine are associated with significant weight gain.</a:t>
            </a:r>
          </a:p>
          <a:p>
            <a:pPr>
              <a:defRPr/>
            </a:pPr>
            <a:r>
              <a:rPr lang="en-US" b="1" dirty="0" smtClean="0">
                <a:cs typeface="Times New Roman" pitchFamily="18" charset="0"/>
              </a:rPr>
              <a:t>Short-term use of fluoxetine</a:t>
            </a:r>
            <a:r>
              <a:rPr lang="en-US" dirty="0" smtClean="0">
                <a:cs typeface="Times New Roman" pitchFamily="18" charset="0"/>
              </a:rPr>
              <a:t> and </a:t>
            </a:r>
            <a:r>
              <a:rPr lang="en-US" b="1" dirty="0" smtClean="0">
                <a:cs typeface="Times New Roman" pitchFamily="18" charset="0"/>
              </a:rPr>
              <a:t>sertraline</a:t>
            </a:r>
            <a:r>
              <a:rPr lang="en-US" dirty="0" smtClean="0">
                <a:cs typeface="Times New Roman" pitchFamily="18" charset="0"/>
              </a:rPr>
              <a:t> has been associated with weight loss</a:t>
            </a:r>
          </a:p>
          <a:p>
            <a:pPr>
              <a:defRPr/>
            </a:pPr>
            <a:endParaRPr lang="x-none" dirty="0">
              <a:cs typeface="Times New Roman" pitchFamily="18" charset="0"/>
            </a:endParaRPr>
          </a:p>
        </p:txBody>
      </p:sp>
      <p:pic>
        <p:nvPicPr>
          <p:cNvPr id="7" name="Picture 6" descr="download (5).jpg"/>
          <p:cNvPicPr>
            <a:picLocks noChangeAspect="1"/>
          </p:cNvPicPr>
          <p:nvPr/>
        </p:nvPicPr>
        <p:blipFill>
          <a:blip r:embed="rId2" cstate="print"/>
          <a:stretch>
            <a:fillRect/>
          </a:stretch>
        </p:blipFill>
        <p:spPr>
          <a:xfrm>
            <a:off x="6019800" y="381000"/>
            <a:ext cx="2543175" cy="1008111"/>
          </a:xfrm>
          <a:prstGeom prst="rect">
            <a:avLst/>
          </a:prstGeom>
        </p:spPr>
      </p:pic>
    </p:spTree>
    <p:extLst>
      <p:ext uri="{BB962C8B-B14F-4D97-AF65-F5344CB8AC3E}">
        <p14:creationId xmlns:p14="http://schemas.microsoft.com/office/powerpoint/2010/main" val="3208620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 y="381000"/>
            <a:ext cx="7467600" cy="381000"/>
          </a:xfrm>
        </p:spPr>
        <p:txBody>
          <a:bodyPr/>
          <a:lstStyle/>
          <a:p>
            <a:r>
              <a:rPr lang="en-US" sz="4000" b="1" u="sng" dirty="0" smtClean="0">
                <a:solidFill>
                  <a:schemeClr val="accent4">
                    <a:lumMod val="60000"/>
                    <a:lumOff val="40000"/>
                  </a:schemeClr>
                </a:solidFill>
              </a:rPr>
              <a:t>Objectives :</a:t>
            </a:r>
            <a:endParaRPr lang="en-US" b="1" u="sng" dirty="0">
              <a:solidFill>
                <a:schemeClr val="accent4">
                  <a:lumMod val="60000"/>
                  <a:lumOff val="40000"/>
                </a:schemeClr>
              </a:solidFill>
            </a:endParaRPr>
          </a:p>
        </p:txBody>
      </p:sp>
      <p:sp>
        <p:nvSpPr>
          <p:cNvPr id="4" name="TextBox 3"/>
          <p:cNvSpPr txBox="1"/>
          <p:nvPr/>
        </p:nvSpPr>
        <p:spPr>
          <a:xfrm>
            <a:off x="381000" y="1447800"/>
            <a:ext cx="8229600" cy="5078313"/>
          </a:xfrm>
          <a:prstGeom prst="rect">
            <a:avLst/>
          </a:prstGeom>
          <a:noFill/>
        </p:spPr>
        <p:txBody>
          <a:bodyPr wrap="square" rtlCol="0">
            <a:spAutoFit/>
          </a:bodyPr>
          <a:lstStyle/>
          <a:p>
            <a:pPr lvl="0"/>
            <a:r>
              <a:rPr lang="en-US" dirty="0" smtClean="0">
                <a:solidFill>
                  <a:srgbClr val="FFFF00"/>
                </a:solidFill>
              </a:rPr>
              <a:t>#Define </a:t>
            </a:r>
            <a:r>
              <a:rPr lang="en-US" dirty="0">
                <a:solidFill>
                  <a:srgbClr val="FFFF00"/>
                </a:solidFill>
              </a:rPr>
              <a:t>obesity and classify the degree of obesity (BMI, Waist circum. And Waist to Hip ratio</a:t>
            </a:r>
            <a:r>
              <a:rPr lang="en-US" dirty="0" smtClean="0">
                <a:solidFill>
                  <a:srgbClr val="FFFF00"/>
                </a:solidFill>
              </a:rPr>
              <a:t>)</a:t>
            </a:r>
          </a:p>
          <a:p>
            <a:pPr lvl="0"/>
            <a:endParaRPr lang="en-US" dirty="0" smtClean="0">
              <a:solidFill>
                <a:srgbClr val="FFFF00"/>
              </a:solidFill>
            </a:endParaRPr>
          </a:p>
          <a:p>
            <a:pPr lvl="0"/>
            <a:r>
              <a:rPr lang="en-US" dirty="0" smtClean="0">
                <a:solidFill>
                  <a:srgbClr val="FFFF00"/>
                </a:solidFill>
              </a:rPr>
              <a:t>#Highlight </a:t>
            </a:r>
            <a:r>
              <a:rPr lang="en-US" dirty="0">
                <a:solidFill>
                  <a:srgbClr val="FFFF00"/>
                </a:solidFill>
              </a:rPr>
              <a:t>the prevalence of obesity in Saudi Arabia</a:t>
            </a:r>
          </a:p>
          <a:p>
            <a:pPr lvl="0"/>
            <a:endParaRPr lang="en-US" dirty="0" smtClean="0">
              <a:solidFill>
                <a:srgbClr val="FFFF00"/>
              </a:solidFill>
            </a:endParaRPr>
          </a:p>
          <a:p>
            <a:pPr lvl="0"/>
            <a:r>
              <a:rPr lang="en-US" dirty="0" smtClean="0">
                <a:solidFill>
                  <a:srgbClr val="FFFF00"/>
                </a:solidFill>
              </a:rPr>
              <a:t>#Discuss </a:t>
            </a:r>
            <a:r>
              <a:rPr lang="en-US" dirty="0">
                <a:solidFill>
                  <a:srgbClr val="FFFF00"/>
                </a:solidFill>
              </a:rPr>
              <a:t>how to prevent obesity in the community</a:t>
            </a:r>
          </a:p>
          <a:p>
            <a:pPr lvl="0"/>
            <a:endParaRPr lang="en-US" dirty="0" smtClean="0">
              <a:solidFill>
                <a:srgbClr val="FFFF00"/>
              </a:solidFill>
            </a:endParaRPr>
          </a:p>
          <a:p>
            <a:pPr lvl="0"/>
            <a:r>
              <a:rPr lang="en-US" dirty="0" smtClean="0">
                <a:solidFill>
                  <a:srgbClr val="FFFF00"/>
                </a:solidFill>
              </a:rPr>
              <a:t>#Discuss </a:t>
            </a:r>
            <a:r>
              <a:rPr lang="en-US" dirty="0">
                <a:solidFill>
                  <a:srgbClr val="FFFF00"/>
                </a:solidFill>
              </a:rPr>
              <a:t>the common causes of obesity in the community</a:t>
            </a:r>
          </a:p>
          <a:p>
            <a:pPr lvl="0"/>
            <a:endParaRPr lang="en-US" dirty="0" smtClean="0">
              <a:solidFill>
                <a:srgbClr val="FFFF00"/>
              </a:solidFill>
            </a:endParaRPr>
          </a:p>
          <a:p>
            <a:pPr lvl="0"/>
            <a:r>
              <a:rPr lang="en-US" dirty="0" smtClean="0">
                <a:solidFill>
                  <a:srgbClr val="FFFF00"/>
                </a:solidFill>
              </a:rPr>
              <a:t>#Morbidity </a:t>
            </a:r>
            <a:r>
              <a:rPr lang="en-US" dirty="0">
                <a:solidFill>
                  <a:srgbClr val="FFFF00"/>
                </a:solidFill>
              </a:rPr>
              <a:t>“common health problems due to obesity”</a:t>
            </a:r>
          </a:p>
          <a:p>
            <a:pPr lvl="0"/>
            <a:endParaRPr lang="en-US" dirty="0" smtClean="0">
              <a:solidFill>
                <a:srgbClr val="FFFF00"/>
              </a:solidFill>
            </a:endParaRPr>
          </a:p>
          <a:p>
            <a:pPr lvl="0"/>
            <a:r>
              <a:rPr lang="en-US" dirty="0" smtClean="0">
                <a:solidFill>
                  <a:srgbClr val="FFFF00"/>
                </a:solidFill>
              </a:rPr>
              <a:t>#Discuss </a:t>
            </a:r>
            <a:r>
              <a:rPr lang="en-US" dirty="0">
                <a:solidFill>
                  <a:srgbClr val="FFFF00"/>
                </a:solidFill>
              </a:rPr>
              <a:t>the evidence based approach to decrease weight (</a:t>
            </a:r>
            <a:r>
              <a:rPr lang="en-US" dirty="0" smtClean="0">
                <a:solidFill>
                  <a:srgbClr val="FFFF00"/>
                </a:solidFill>
              </a:rPr>
              <a:t>Exercise, Dieting</a:t>
            </a:r>
            <a:r>
              <a:rPr lang="en-US" dirty="0">
                <a:solidFill>
                  <a:srgbClr val="FFFF00"/>
                </a:solidFill>
              </a:rPr>
              <a:t>, Drug treatment, and Bariatric Surgical Intervention like gastric banding, Sleeve </a:t>
            </a:r>
            <a:r>
              <a:rPr lang="en-US" dirty="0" err="1">
                <a:solidFill>
                  <a:srgbClr val="FFFF00"/>
                </a:solidFill>
              </a:rPr>
              <a:t>gastrectomy</a:t>
            </a:r>
            <a:r>
              <a:rPr lang="en-US" dirty="0">
                <a:solidFill>
                  <a:srgbClr val="FFFF00"/>
                </a:solidFill>
              </a:rPr>
              <a:t> and gastric bypass.</a:t>
            </a:r>
          </a:p>
          <a:p>
            <a:pPr lvl="0"/>
            <a:endParaRPr lang="en-US" dirty="0" smtClean="0">
              <a:solidFill>
                <a:srgbClr val="FFFF00"/>
              </a:solidFill>
            </a:endParaRPr>
          </a:p>
          <a:p>
            <a:pPr lvl="0"/>
            <a:r>
              <a:rPr lang="en-US" dirty="0" smtClean="0">
                <a:solidFill>
                  <a:srgbClr val="FFFF00"/>
                </a:solidFill>
              </a:rPr>
              <a:t>#Role </a:t>
            </a:r>
            <a:r>
              <a:rPr lang="en-US" dirty="0">
                <a:solidFill>
                  <a:srgbClr val="FFFF00"/>
                </a:solidFill>
              </a:rPr>
              <a:t>of health team, medical students,  and school health in dealing with obesity in the community</a:t>
            </a:r>
          </a:p>
          <a:p>
            <a:endParaRPr lang="en-US" dirty="0"/>
          </a:p>
        </p:txBody>
      </p:sp>
    </p:spTree>
    <p:extLst>
      <p:ext uri="{BB962C8B-B14F-4D97-AF65-F5344CB8AC3E}">
        <p14:creationId xmlns:p14="http://schemas.microsoft.com/office/powerpoint/2010/main" val="41280591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357188"/>
            <a:ext cx="8229600" cy="6072187"/>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3- </a:t>
            </a:r>
            <a:r>
              <a:rPr lang="en-US" b="1" dirty="0" smtClean="0">
                <a:latin typeface="Times New Roman" pitchFamily="18" charset="0"/>
                <a:cs typeface="Times New Roman" pitchFamily="18" charset="0"/>
              </a:rPr>
              <a:t>Antiepileptic drugs:</a:t>
            </a:r>
          </a:p>
          <a:p>
            <a:r>
              <a:rPr lang="en-US" dirty="0" smtClean="0">
                <a:cs typeface="Times New Roman" pitchFamily="18" charset="0"/>
              </a:rPr>
              <a:t>The antiepileptic drugs for example valproate (</a:t>
            </a:r>
            <a:r>
              <a:rPr lang="en-US" dirty="0" err="1" smtClean="0">
                <a:cs typeface="Times New Roman" pitchFamily="18" charset="0"/>
              </a:rPr>
              <a:t>valproic</a:t>
            </a:r>
            <a:r>
              <a:rPr lang="en-US" dirty="0" smtClean="0">
                <a:cs typeface="Times New Roman" pitchFamily="18" charset="0"/>
              </a:rPr>
              <a:t> acid), which commonly used in the management of bipolar disorder, are associated with weight gain.</a:t>
            </a:r>
          </a:p>
          <a:p>
            <a:pPr>
              <a:buFontTx/>
              <a:buNone/>
            </a:pPr>
            <a:endParaRPr lang="en-US" dirty="0" smtClean="0">
              <a:cs typeface="Times New Roman" pitchFamily="18" charset="0"/>
            </a:endParaRPr>
          </a:p>
          <a:p>
            <a:pPr>
              <a:buFontTx/>
              <a:buNone/>
            </a:pPr>
            <a:r>
              <a:rPr lang="en-US" b="1" dirty="0" smtClean="0">
                <a:latin typeface="Times New Roman" pitchFamily="18" charset="0"/>
                <a:cs typeface="Times New Roman" pitchFamily="18" charset="0"/>
              </a:rPr>
              <a:t>4- Diabetes drugs:</a:t>
            </a:r>
          </a:p>
          <a:p>
            <a:r>
              <a:rPr lang="en-US" dirty="0" smtClean="0">
                <a:cs typeface="Times New Roman" pitchFamily="18" charset="0"/>
              </a:rPr>
              <a:t>Insulin stimulates weight gain, possibly through hypoglycemia, and the sulfonylureas that increase insulin release also increase weight.</a:t>
            </a:r>
          </a:p>
          <a:p>
            <a:pPr>
              <a:buFontTx/>
              <a:buNone/>
            </a:pPr>
            <a:endParaRPr lang="en-US" dirty="0" smtClean="0">
              <a:cs typeface="Times New Roman" pitchFamily="18" charset="0"/>
            </a:endParaRPr>
          </a:p>
        </p:txBody>
      </p:sp>
    </p:spTree>
    <p:extLst>
      <p:ext uri="{BB962C8B-B14F-4D97-AF65-F5344CB8AC3E}">
        <p14:creationId xmlns:p14="http://schemas.microsoft.com/office/powerpoint/2010/main" val="1095649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359833"/>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500063" y="500063"/>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t>Infections</a:t>
            </a:r>
            <a:endParaRPr lang="x-none" dirty="0"/>
          </a:p>
        </p:txBody>
      </p:sp>
      <p:sp>
        <p:nvSpPr>
          <p:cNvPr id="6" name="عنصر نائب للمحتوى 2"/>
          <p:cNvSpPr txBox="1">
            <a:spLocks/>
          </p:cNvSpPr>
          <p:nvPr/>
        </p:nvSpPr>
        <p:spPr>
          <a:xfrm>
            <a:off x="500063" y="1785938"/>
            <a:ext cx="8229600" cy="2043112"/>
          </a:xfrm>
          <a:prstGeom prst="rect">
            <a:avLst/>
          </a:prstGeom>
        </p:spPr>
        <p:txBody>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t>Human studies, including a small study in twins, have shown an association between adenovirus 36 antibodies and obesity status in adults.</a:t>
            </a:r>
          </a:p>
        </p:txBody>
      </p:sp>
      <p:pic>
        <p:nvPicPr>
          <p:cNvPr id="7" name="Picture 6" descr="images (12).jpg"/>
          <p:cNvPicPr>
            <a:picLocks noChangeAspect="1"/>
          </p:cNvPicPr>
          <p:nvPr/>
        </p:nvPicPr>
        <p:blipFill>
          <a:blip r:embed="rId2" cstate="print"/>
          <a:stretch>
            <a:fillRect/>
          </a:stretch>
        </p:blipFill>
        <p:spPr>
          <a:xfrm>
            <a:off x="6516216" y="548681"/>
            <a:ext cx="2152650" cy="1080120"/>
          </a:xfrm>
          <a:prstGeom prst="rect">
            <a:avLst/>
          </a:prstGeom>
        </p:spPr>
      </p:pic>
      <p:sp>
        <p:nvSpPr>
          <p:cNvPr id="8" name="TextBox 7"/>
          <p:cNvSpPr txBox="1"/>
          <p:nvPr/>
        </p:nvSpPr>
        <p:spPr>
          <a:xfrm>
            <a:off x="1947333" y="3989917"/>
            <a:ext cx="184666" cy="369332"/>
          </a:xfrm>
          <a:prstGeom prst="rect">
            <a:avLst/>
          </a:prstGeom>
          <a:noFill/>
        </p:spPr>
        <p:txBody>
          <a:bodyPr wrap="none" rtlCol="0">
            <a:spAutoFit/>
          </a:bodyPr>
          <a:lstStyle/>
          <a:p>
            <a:endParaRPr lang="en-US" dirty="0"/>
          </a:p>
        </p:txBody>
      </p:sp>
      <p:sp>
        <p:nvSpPr>
          <p:cNvPr id="12" name="TextBox 11"/>
          <p:cNvSpPr txBox="1"/>
          <p:nvPr/>
        </p:nvSpPr>
        <p:spPr>
          <a:xfrm>
            <a:off x="2836333" y="296333"/>
            <a:ext cx="184666" cy="369332"/>
          </a:xfrm>
          <a:prstGeom prst="rect">
            <a:avLst/>
          </a:prstGeom>
          <a:noFill/>
        </p:spPr>
        <p:txBody>
          <a:bodyPr wrap="none" rtlCol="0">
            <a:spAutoFit/>
          </a:bodyPr>
          <a:lstStyle/>
          <a:p>
            <a:endParaRPr lang="en-US" dirty="0"/>
          </a:p>
        </p:txBody>
      </p:sp>
      <p:sp>
        <p:nvSpPr>
          <p:cNvPr id="13" name="TextBox 12"/>
          <p:cNvSpPr txBox="1"/>
          <p:nvPr/>
        </p:nvSpPr>
        <p:spPr>
          <a:xfrm>
            <a:off x="3640667" y="4614333"/>
            <a:ext cx="184666" cy="369332"/>
          </a:xfrm>
          <a:prstGeom prst="rect">
            <a:avLst/>
          </a:prstGeom>
          <a:noFill/>
        </p:spPr>
        <p:txBody>
          <a:bodyPr wrap="none" rtlCol="0">
            <a:spAutoFit/>
          </a:bodyPr>
          <a:lstStyle/>
          <a:p>
            <a:endParaRPr lang="en-US" dirty="0"/>
          </a:p>
        </p:txBody>
      </p:sp>
      <p:sp>
        <p:nvSpPr>
          <p:cNvPr id="14" name="TextBox 13"/>
          <p:cNvSpPr txBox="1"/>
          <p:nvPr/>
        </p:nvSpPr>
        <p:spPr>
          <a:xfrm>
            <a:off x="2211917" y="4074583"/>
            <a:ext cx="184666" cy="369332"/>
          </a:xfrm>
          <a:prstGeom prst="rect">
            <a:avLst/>
          </a:prstGeom>
          <a:noFill/>
        </p:spPr>
        <p:txBody>
          <a:bodyPr wrap="none" rtlCol="0">
            <a:spAutoFit/>
          </a:bodyPr>
          <a:lstStyle/>
          <a:p>
            <a:endParaRPr lang="en-US" dirty="0"/>
          </a:p>
        </p:txBody>
      </p:sp>
      <p:sp>
        <p:nvSpPr>
          <p:cNvPr id="15" name="عنوان 1"/>
          <p:cNvSpPr txBox="1">
            <a:spLocks/>
          </p:cNvSpPr>
          <p:nvPr/>
        </p:nvSpPr>
        <p:spPr>
          <a:xfrm>
            <a:off x="609600" y="3276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gn="ctr">
              <a:spcBef>
                <a:spcPct val="0"/>
              </a:spcBef>
              <a:defRPr/>
            </a:pPr>
            <a:r>
              <a:rPr lang="en-US" sz="4400" b="1" dirty="0" smtClean="0"/>
              <a:t>Genetics</a:t>
            </a:r>
            <a:endParaRPr kumimoji="0" lang="x-none"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TextBox 16"/>
          <p:cNvSpPr txBox="1"/>
          <p:nvPr/>
        </p:nvSpPr>
        <p:spPr>
          <a:xfrm>
            <a:off x="457199" y="4751917"/>
            <a:ext cx="8534401" cy="1569660"/>
          </a:xfrm>
          <a:prstGeom prst="rect">
            <a:avLst/>
          </a:prstGeom>
          <a:noFill/>
        </p:spPr>
        <p:txBody>
          <a:bodyPr wrap="square" rtlCol="0">
            <a:spAutoFit/>
          </a:bodyPr>
          <a:lstStyle/>
          <a:p>
            <a:pPr>
              <a:defRPr/>
            </a:pPr>
            <a:r>
              <a:rPr lang="en-US" dirty="0">
                <a:cs typeface="Times New Roman" pitchFamily="18" charset="0"/>
              </a:rPr>
              <a:t>Obesity is a feature of at least 24 genetic disorders, most commonly known ones:</a:t>
            </a:r>
          </a:p>
          <a:p>
            <a:pPr>
              <a:defRPr/>
            </a:pPr>
            <a:r>
              <a:rPr lang="en-US" sz="2100" b="1" dirty="0" err="1">
                <a:latin typeface="Times New Roman" pitchFamily="18" charset="0"/>
                <a:cs typeface="Times New Roman" pitchFamily="18" charset="0"/>
              </a:rPr>
              <a:t>Prader-Willi</a:t>
            </a:r>
            <a:r>
              <a:rPr lang="en-US" sz="2100" b="1" dirty="0">
                <a:latin typeface="Times New Roman" pitchFamily="18" charset="0"/>
                <a:cs typeface="Times New Roman" pitchFamily="18" charset="0"/>
              </a:rPr>
              <a:t> syndrome</a:t>
            </a:r>
            <a:r>
              <a:rPr lang="en-US" sz="2100" dirty="0">
                <a:latin typeface="Times New Roman" pitchFamily="18" charset="0"/>
                <a:cs typeface="Times New Roman" pitchFamily="18" charset="0"/>
              </a:rPr>
              <a:t> </a:t>
            </a:r>
          </a:p>
          <a:p>
            <a:pPr>
              <a:defRPr/>
            </a:pPr>
            <a:r>
              <a:rPr lang="en-US" sz="2100" b="1" dirty="0" err="1">
                <a:latin typeface="Times New Roman" pitchFamily="18" charset="0"/>
                <a:cs typeface="Times New Roman" pitchFamily="18" charset="0"/>
              </a:rPr>
              <a:t>Bardet-Biedl</a:t>
            </a:r>
            <a:r>
              <a:rPr lang="en-US" sz="2100" b="1" dirty="0">
                <a:latin typeface="Times New Roman" pitchFamily="18" charset="0"/>
                <a:cs typeface="Times New Roman" pitchFamily="18" charset="0"/>
              </a:rPr>
              <a:t> syndrome</a:t>
            </a:r>
            <a:endParaRPr lang="x-none" sz="21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36136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980728"/>
            <a:ext cx="8229600" cy="1066800"/>
          </a:xfrm>
          <a:prstGeom prst="rect">
            <a:avLst/>
          </a:prstGeom>
        </p:spPr>
        <p:txBody>
          <a:bodyPr>
            <a:normAutofit fontScale="975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algn="ctr"/>
            <a:r>
              <a:rPr lang="en-US" dirty="0" smtClean="0"/>
              <a:t>Other causes</a:t>
            </a:r>
            <a:br>
              <a:rPr lang="en-US" dirty="0" smtClean="0"/>
            </a:br>
            <a:endParaRPr lang="x-none" dirty="0"/>
          </a:p>
        </p:txBody>
      </p:sp>
      <p:sp>
        <p:nvSpPr>
          <p:cNvPr id="6" name="Content Placeholder 2"/>
          <p:cNvSpPr txBox="1">
            <a:spLocks/>
          </p:cNvSpPr>
          <p:nvPr/>
        </p:nvSpPr>
        <p:spPr>
          <a:xfrm>
            <a:off x="457200" y="2027237"/>
            <a:ext cx="8229600" cy="4525963"/>
          </a:xfrm>
          <a:prstGeom prst="rect">
            <a:avLst/>
          </a:prstGeom>
        </p:spPr>
        <p:txBody>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latin typeface="+mj-lt"/>
              </a:rPr>
              <a:t>Hypothyroidism, Cushing's syndrome, growth hormone deficiency.</a:t>
            </a:r>
          </a:p>
          <a:p>
            <a:pPr>
              <a:buFontTx/>
              <a:buNone/>
            </a:pPr>
            <a:endParaRPr lang="en-US" dirty="0" smtClean="0">
              <a:latin typeface="+mj-lt"/>
            </a:endParaRPr>
          </a:p>
          <a:p>
            <a:r>
              <a:rPr lang="en-US" dirty="0" smtClean="0">
                <a:latin typeface="+mj-lt"/>
              </a:rPr>
              <a:t>Eating disorders: binge-eating disorder and Night eating syndrome.</a:t>
            </a:r>
            <a:endParaRPr lang="x-none" dirty="0">
              <a:latin typeface="+mj-lt"/>
            </a:endParaRPr>
          </a:p>
        </p:txBody>
      </p:sp>
    </p:spTree>
    <p:extLst>
      <p:ext uri="{BB962C8B-B14F-4D97-AF65-F5344CB8AC3E}">
        <p14:creationId xmlns:p14="http://schemas.microsoft.com/office/powerpoint/2010/main" val="38501212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7504" y="8835"/>
            <a:ext cx="8208912" cy="6732534"/>
          </a:xfrm>
          <a:prstGeom prst="rect">
            <a:avLst/>
          </a:prstGeom>
          <a:noFill/>
          <a:ln w="9525">
            <a:noFill/>
            <a:miter lim="800000"/>
            <a:headEnd/>
            <a:tailEnd/>
          </a:ln>
        </p:spPr>
      </p:pic>
    </p:spTree>
    <p:extLst>
      <p:ext uri="{BB962C8B-B14F-4D97-AF65-F5344CB8AC3E}">
        <p14:creationId xmlns:p14="http://schemas.microsoft.com/office/powerpoint/2010/main" val="30354767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828800"/>
            <a:ext cx="8229600" cy="1938992"/>
          </a:xfrm>
          <a:prstGeom prst="rect">
            <a:avLst/>
          </a:prstGeom>
          <a:noFill/>
        </p:spPr>
        <p:txBody>
          <a:bodyPr wrap="square" rtlCol="0">
            <a:spAutoFit/>
          </a:bodyPr>
          <a:lstStyle/>
          <a:p>
            <a:r>
              <a:rPr lang="en-US" sz="4000" dirty="0">
                <a:solidFill>
                  <a:srgbClr val="FFFF00"/>
                </a:solidFill>
              </a:rPr>
              <a:t>What are the common health problems </a:t>
            </a:r>
            <a:r>
              <a:rPr lang="en-US" sz="4000" dirty="0" smtClean="0">
                <a:solidFill>
                  <a:srgbClr val="FFFF00"/>
                </a:solidFill>
              </a:rPr>
              <a:t>that</a:t>
            </a:r>
            <a:r>
              <a:rPr lang="ar-SA" sz="4000" dirty="0" smtClean="0">
                <a:solidFill>
                  <a:srgbClr val="FFFF00"/>
                </a:solidFill>
              </a:rPr>
              <a:t> </a:t>
            </a:r>
            <a:r>
              <a:rPr lang="en-US" sz="4000" dirty="0" smtClean="0">
                <a:solidFill>
                  <a:srgbClr val="FFFF00"/>
                </a:solidFill>
              </a:rPr>
              <a:t>may </a:t>
            </a:r>
            <a:r>
              <a:rPr lang="en-US" sz="4000" dirty="0">
                <a:solidFill>
                  <a:srgbClr val="FFFF00"/>
                </a:solidFill>
              </a:rPr>
              <a:t>develop?</a:t>
            </a:r>
            <a:br>
              <a:rPr lang="en-US" sz="4000" dirty="0">
                <a:solidFill>
                  <a:srgbClr val="FFFF00"/>
                </a:solidFill>
              </a:rPr>
            </a:br>
            <a:endParaRPr lang="en-US" sz="4000" dirty="0">
              <a:solidFill>
                <a:srgbClr val="FFFF00"/>
              </a:solidFill>
            </a:endParaRPr>
          </a:p>
        </p:txBody>
      </p:sp>
    </p:spTree>
    <p:extLst>
      <p:ext uri="{BB962C8B-B14F-4D97-AF65-F5344CB8AC3E}">
        <p14:creationId xmlns:p14="http://schemas.microsoft.com/office/powerpoint/2010/main" val="35159762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143000"/>
            <a:ext cx="8229600" cy="1066800"/>
          </a:xfrm>
          <a:prstGeom prst="rect">
            <a:avLst/>
          </a:prstGeom>
        </p:spPr>
        <p:txBody>
          <a:bodyPr>
            <a:normAutofit fontScale="975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algn="ctr"/>
            <a:r>
              <a:rPr lang="en-US" b="1" dirty="0" smtClean="0">
                <a:solidFill>
                  <a:schemeClr val="accent3">
                    <a:lumMod val="75000"/>
                  </a:schemeClr>
                </a:solidFill>
                <a:cs typeface="Aharoni" pitchFamily="2" charset="-79"/>
              </a:rPr>
              <a:t>Comorbidities </a:t>
            </a:r>
            <a:br>
              <a:rPr lang="en-US" b="1" dirty="0" smtClean="0">
                <a:solidFill>
                  <a:schemeClr val="accent3">
                    <a:lumMod val="75000"/>
                  </a:schemeClr>
                </a:solidFill>
                <a:cs typeface="Aharoni" pitchFamily="2" charset="-79"/>
              </a:rPr>
            </a:br>
            <a:endParaRPr lang="en-US" dirty="0">
              <a:solidFill>
                <a:schemeClr val="accent3">
                  <a:lumMod val="75000"/>
                </a:schemeClr>
              </a:solidFill>
            </a:endParaRPr>
          </a:p>
        </p:txBody>
      </p:sp>
      <p:pic>
        <p:nvPicPr>
          <p:cNvPr id="6" name="Picture 2" descr="C:\Users\Refaat\Desktop\obsesity\comorbidities-of-obesity-men-img.jpg"/>
          <p:cNvPicPr>
            <a:picLocks noChangeAspect="1" noChangeArrowheads="1"/>
          </p:cNvPicPr>
          <p:nvPr/>
        </p:nvPicPr>
        <p:blipFill>
          <a:blip r:embed="rId2" cstate="print"/>
          <a:srcRect/>
          <a:stretch>
            <a:fillRect/>
          </a:stretch>
        </p:blipFill>
        <p:spPr bwMode="auto">
          <a:xfrm>
            <a:off x="76200" y="2057400"/>
            <a:ext cx="4414837" cy="4572000"/>
          </a:xfrm>
          <a:prstGeom prst="rect">
            <a:avLst/>
          </a:prstGeom>
          <a:noFill/>
        </p:spPr>
      </p:pic>
      <p:pic>
        <p:nvPicPr>
          <p:cNvPr id="9" name="Content Placeholder 3" descr="obesitymore1.jpg"/>
          <p:cNvPicPr>
            <a:picLocks noChangeAspect="1"/>
          </p:cNvPicPr>
          <p:nvPr/>
        </p:nvPicPr>
        <p:blipFill>
          <a:blip r:embed="rId3"/>
          <a:stretch>
            <a:fillRect/>
          </a:stretch>
        </p:blipFill>
        <p:spPr>
          <a:xfrm>
            <a:off x="4724400" y="2057400"/>
            <a:ext cx="4111511" cy="4572000"/>
          </a:xfrm>
          <a:prstGeom prst="rect">
            <a:avLst/>
          </a:prstGeom>
        </p:spPr>
      </p:pic>
    </p:spTree>
    <p:extLst>
      <p:ext uri="{BB962C8B-B14F-4D97-AF65-F5344CB8AC3E}">
        <p14:creationId xmlns:p14="http://schemas.microsoft.com/office/powerpoint/2010/main" val="344936748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167" y="381000"/>
            <a:ext cx="8030633" cy="5693867"/>
          </a:xfrm>
          <a:prstGeom prst="rect">
            <a:avLst/>
          </a:prstGeom>
          <a:noFill/>
        </p:spPr>
        <p:txBody>
          <a:bodyPr wrap="square" rtlCol="0">
            <a:spAutoFit/>
          </a:bodyPr>
          <a:lstStyle/>
          <a:p>
            <a:r>
              <a:rPr lang="en-US" sz="2800" dirty="0">
                <a:solidFill>
                  <a:srgbClr val="FFFF00"/>
                </a:solidFill>
                <a:latin typeface="Calibri" pitchFamily="34" charset="0"/>
              </a:rPr>
              <a:t>obesity is one of the leading preventable causes of </a:t>
            </a:r>
          </a:p>
          <a:p>
            <a:r>
              <a:rPr lang="en-US" sz="2800" dirty="0">
                <a:solidFill>
                  <a:srgbClr val="FFFF00"/>
                </a:solidFill>
                <a:latin typeface="Calibri" pitchFamily="34" charset="0"/>
              </a:rPr>
              <a:t>death</a:t>
            </a:r>
            <a:r>
              <a:rPr lang="en-US" sz="2800" dirty="0">
                <a:solidFill>
                  <a:schemeClr val="accent3">
                    <a:lumMod val="75000"/>
                  </a:schemeClr>
                </a:solidFill>
                <a:latin typeface="Calibri" pitchFamily="34" charset="0"/>
              </a:rPr>
              <a:t>. </a:t>
            </a:r>
          </a:p>
          <a:p>
            <a:endParaRPr lang="en-US" sz="2800" dirty="0">
              <a:solidFill>
                <a:srgbClr val="FF0000"/>
              </a:solidFill>
              <a:latin typeface="Calibri" pitchFamily="34" charset="0"/>
            </a:endParaRPr>
          </a:p>
          <a:p>
            <a:r>
              <a:rPr lang="en-US" sz="2800" dirty="0">
                <a:solidFill>
                  <a:srgbClr val="FF0000"/>
                </a:solidFill>
                <a:latin typeface="Calibri" pitchFamily="34" charset="0"/>
              </a:rPr>
              <a:t>Large scale American and European study showed that mortality risk is lowest at a BMI between 20-25 </a:t>
            </a:r>
          </a:p>
          <a:p>
            <a:r>
              <a:rPr lang="en-US" sz="2800" dirty="0">
                <a:solidFill>
                  <a:srgbClr val="FF0000"/>
                </a:solidFill>
                <a:latin typeface="Calibri" pitchFamily="34" charset="0"/>
              </a:rPr>
              <a:t>kg\m2 in non-smokers.</a:t>
            </a:r>
          </a:p>
          <a:p>
            <a:endParaRPr lang="en-US" sz="2800" dirty="0">
              <a:solidFill>
                <a:schemeClr val="accent3">
                  <a:lumMod val="75000"/>
                </a:schemeClr>
              </a:solidFill>
              <a:latin typeface="Calibri" pitchFamily="34" charset="0"/>
            </a:endParaRPr>
          </a:p>
          <a:p>
            <a:r>
              <a:rPr lang="en-US" sz="2800" dirty="0">
                <a:solidFill>
                  <a:srgbClr val="FFFF00"/>
                </a:solidFill>
                <a:latin typeface="Calibri" pitchFamily="34" charset="0"/>
              </a:rPr>
              <a:t>In the United States, roughly 300,000 deaths per year are directly related to obesity, and more than 80% of these deaths are in patients with a BMI over 30. For patients with a BMI over 40, life expectancy is reduces significantly.</a:t>
            </a:r>
          </a:p>
          <a:p>
            <a:endParaRPr lang="en-US" sz="2800" dirty="0"/>
          </a:p>
        </p:txBody>
      </p:sp>
    </p:spTree>
    <p:extLst>
      <p:ext uri="{BB962C8B-B14F-4D97-AF65-F5344CB8AC3E}">
        <p14:creationId xmlns:p14="http://schemas.microsoft.com/office/powerpoint/2010/main" val="35865816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00" y="201083"/>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990600" y="685800"/>
            <a:ext cx="7024744"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1-Diabetes</a:t>
            </a:r>
            <a:endParaRPr lang="x-none" dirty="0">
              <a:solidFill>
                <a:schemeClr val="bg1"/>
              </a:solidFill>
            </a:endParaRPr>
          </a:p>
        </p:txBody>
      </p:sp>
      <p:sp>
        <p:nvSpPr>
          <p:cNvPr id="6" name="TextBox 5"/>
          <p:cNvSpPr txBox="1"/>
          <p:nvPr/>
        </p:nvSpPr>
        <p:spPr>
          <a:xfrm>
            <a:off x="1344083" y="2317750"/>
            <a:ext cx="7472907" cy="923330"/>
          </a:xfrm>
          <a:prstGeom prst="rect">
            <a:avLst/>
          </a:prstGeom>
          <a:noFill/>
        </p:spPr>
        <p:txBody>
          <a:bodyPr wrap="none" rtlCol="0">
            <a:spAutoFit/>
          </a:bodyPr>
          <a:lstStyle/>
          <a:p>
            <a:r>
              <a:rPr lang="en-US" b="1" dirty="0">
                <a:latin typeface="Calibri" pitchFamily="34" charset="0"/>
              </a:rPr>
              <a:t>Type 2 (adult-onset) diabetes</a:t>
            </a:r>
            <a:r>
              <a:rPr lang="en-US" dirty="0">
                <a:latin typeface="Calibri" pitchFamily="34" charset="0"/>
              </a:rPr>
              <a:t>:</a:t>
            </a:r>
          </a:p>
          <a:p>
            <a:r>
              <a:rPr lang="en-US" dirty="0">
                <a:latin typeface="Calibri" pitchFamily="34" charset="0"/>
              </a:rPr>
              <a:t> The risk of type 2 diabetes increases with the degree and duration of obesity.</a:t>
            </a:r>
          </a:p>
          <a:p>
            <a:endParaRPr lang="en-US" dirty="0"/>
          </a:p>
        </p:txBody>
      </p:sp>
      <p:sp>
        <p:nvSpPr>
          <p:cNvPr id="7" name="TextBox 6"/>
          <p:cNvSpPr txBox="1"/>
          <p:nvPr/>
        </p:nvSpPr>
        <p:spPr>
          <a:xfrm>
            <a:off x="1058333" y="3556000"/>
            <a:ext cx="184666" cy="369332"/>
          </a:xfrm>
          <a:prstGeom prst="rect">
            <a:avLst/>
          </a:prstGeom>
          <a:noFill/>
        </p:spPr>
        <p:txBody>
          <a:bodyPr wrap="none" rtlCol="0">
            <a:spAutoFit/>
          </a:bodyPr>
          <a:lstStyle/>
          <a:p>
            <a:endParaRPr lang="en-US" dirty="0"/>
          </a:p>
        </p:txBody>
      </p:sp>
      <p:sp>
        <p:nvSpPr>
          <p:cNvPr id="8" name="عنوان 1"/>
          <p:cNvSpPr txBox="1">
            <a:spLocks/>
          </p:cNvSpPr>
          <p:nvPr/>
        </p:nvSpPr>
        <p:spPr>
          <a:xfrm>
            <a:off x="1066800" y="3048000"/>
            <a:ext cx="6934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2-Hypertension</a:t>
            </a:r>
            <a:endParaRPr lang="x-none" dirty="0">
              <a:solidFill>
                <a:schemeClr val="bg1"/>
              </a:solidFill>
            </a:endParaRPr>
          </a:p>
        </p:txBody>
      </p:sp>
      <p:sp>
        <p:nvSpPr>
          <p:cNvPr id="10" name="TextBox 9"/>
          <p:cNvSpPr txBox="1"/>
          <p:nvPr/>
        </p:nvSpPr>
        <p:spPr>
          <a:xfrm>
            <a:off x="1344083" y="4529667"/>
            <a:ext cx="6733117" cy="923330"/>
          </a:xfrm>
          <a:prstGeom prst="rect">
            <a:avLst/>
          </a:prstGeom>
          <a:noFill/>
        </p:spPr>
        <p:txBody>
          <a:bodyPr wrap="square" rtlCol="0">
            <a:spAutoFit/>
          </a:bodyPr>
          <a:lstStyle/>
          <a:p>
            <a:r>
              <a:rPr lang="en-US" dirty="0"/>
              <a:t> Hypertension is common among obese adults.</a:t>
            </a:r>
          </a:p>
          <a:p>
            <a:r>
              <a:rPr lang="en-US" dirty="0"/>
              <a:t> A Norwegian study showed that weight gain tended to increase blood pressure in women more significantly </a:t>
            </a:r>
          </a:p>
        </p:txBody>
      </p:sp>
    </p:spTree>
    <p:extLst>
      <p:ext uri="{BB962C8B-B14F-4D97-AF65-F5344CB8AC3E}">
        <p14:creationId xmlns:p14="http://schemas.microsoft.com/office/powerpoint/2010/main" val="21960789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250" y="730250"/>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990600" y="685800"/>
            <a:ext cx="7024744"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3-Dyslipidemia</a:t>
            </a:r>
            <a:endParaRPr lang="x-none" dirty="0">
              <a:solidFill>
                <a:schemeClr val="bg1"/>
              </a:solidFill>
            </a:endParaRPr>
          </a:p>
        </p:txBody>
      </p:sp>
      <p:sp>
        <p:nvSpPr>
          <p:cNvPr id="6" name="TextBox 5"/>
          <p:cNvSpPr txBox="1"/>
          <p:nvPr/>
        </p:nvSpPr>
        <p:spPr>
          <a:xfrm>
            <a:off x="1371600" y="2286000"/>
            <a:ext cx="5652509" cy="646331"/>
          </a:xfrm>
          <a:prstGeom prst="rect">
            <a:avLst/>
          </a:prstGeom>
          <a:noFill/>
        </p:spPr>
        <p:txBody>
          <a:bodyPr wrap="none" rtlCol="0">
            <a:spAutoFit/>
          </a:bodyPr>
          <a:lstStyle/>
          <a:p>
            <a:r>
              <a:rPr lang="en-US" dirty="0">
                <a:solidFill>
                  <a:srgbClr val="FFFFFF"/>
                </a:solidFill>
                <a:latin typeface="Times New Roman" pitchFamily="18" charset="0"/>
                <a:cs typeface="Times New Roman" pitchFamily="18" charset="0"/>
              </a:rPr>
              <a:t> Reduction in serum (HDL) cholesterol of about 5 percent .</a:t>
            </a:r>
            <a:endParaRPr lang="x-none" dirty="0">
              <a:solidFill>
                <a:srgbClr val="FFFFFF"/>
              </a:solidFill>
              <a:latin typeface="Times New Roman" pitchFamily="18" charset="0"/>
              <a:cs typeface="Times New Roman" pitchFamily="18" charset="0"/>
            </a:endParaRPr>
          </a:p>
          <a:p>
            <a:endParaRPr lang="en-US" dirty="0"/>
          </a:p>
        </p:txBody>
      </p:sp>
      <p:sp>
        <p:nvSpPr>
          <p:cNvPr id="8" name="عنوان 1"/>
          <p:cNvSpPr txBox="1">
            <a:spLocks/>
          </p:cNvSpPr>
          <p:nvPr/>
        </p:nvSpPr>
        <p:spPr>
          <a:xfrm>
            <a:off x="990600" y="2819400"/>
            <a:ext cx="708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4-Heart Disease</a:t>
            </a:r>
            <a:endParaRPr lang="x-none" dirty="0">
              <a:solidFill>
                <a:schemeClr val="bg1"/>
              </a:solidFill>
            </a:endParaRPr>
          </a:p>
        </p:txBody>
      </p:sp>
      <p:sp>
        <p:nvSpPr>
          <p:cNvPr id="9" name="عنصر نائب للمحتوى 2"/>
          <p:cNvSpPr txBox="1">
            <a:spLocks/>
          </p:cNvSpPr>
          <p:nvPr/>
        </p:nvSpPr>
        <p:spPr>
          <a:xfrm>
            <a:off x="304800" y="4267200"/>
            <a:ext cx="8229600" cy="1706563"/>
          </a:xfrm>
          <a:prstGeom prst="rect">
            <a:avLst/>
          </a:prstGeom>
        </p:spPr>
        <p:txBody>
          <a:bodyPr>
            <a:normAutofit lnSpcReduction="10000"/>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latin typeface="Times New Roman" pitchFamily="18" charset="0"/>
                <a:cs typeface="Times New Roman" pitchFamily="18" charset="0"/>
              </a:rPr>
              <a:t>1) Coronary disease.</a:t>
            </a:r>
          </a:p>
          <a:p>
            <a:r>
              <a:rPr lang="en-US" dirty="0" smtClean="0">
                <a:latin typeface="Times New Roman" pitchFamily="18" charset="0"/>
                <a:cs typeface="Times New Roman" pitchFamily="18" charset="0"/>
              </a:rPr>
              <a:t>2) Heart failure.</a:t>
            </a:r>
          </a:p>
          <a:p>
            <a:r>
              <a:rPr lang="en-US" dirty="0" smtClean="0">
                <a:latin typeface="Times New Roman" pitchFamily="18" charset="0"/>
                <a:cs typeface="Times New Roman" pitchFamily="18" charset="0"/>
              </a:rPr>
              <a:t>3) Myocardial </a:t>
            </a:r>
            <a:r>
              <a:rPr lang="en-US" dirty="0" err="1" smtClean="0">
                <a:latin typeface="Times New Roman" pitchFamily="18" charset="0"/>
                <a:cs typeface="Times New Roman" pitchFamily="18" charset="0"/>
              </a:rPr>
              <a:t>Steatosis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4) Atrial fibrillation/flutter.</a:t>
            </a:r>
            <a:endParaRPr lang="x-none" dirty="0" smtClean="0">
              <a:latin typeface="Times New Roman" pitchFamily="18" charset="0"/>
              <a:cs typeface="Times New Roman" pitchFamily="18" charset="0"/>
            </a:endParaRPr>
          </a:p>
        </p:txBody>
      </p:sp>
      <p:pic>
        <p:nvPicPr>
          <p:cNvPr id="10" name="Picture 9" descr="download (10).jpg"/>
          <p:cNvPicPr>
            <a:picLocks noChangeAspect="1"/>
          </p:cNvPicPr>
          <p:nvPr/>
        </p:nvPicPr>
        <p:blipFill>
          <a:blip r:embed="rId2" cstate="print"/>
          <a:stretch>
            <a:fillRect/>
          </a:stretch>
        </p:blipFill>
        <p:spPr>
          <a:xfrm>
            <a:off x="6019800" y="3429000"/>
            <a:ext cx="1827460" cy="534235"/>
          </a:xfrm>
          <a:prstGeom prst="rect">
            <a:avLst/>
          </a:prstGeom>
        </p:spPr>
      </p:pic>
    </p:spTree>
    <p:extLst>
      <p:ext uri="{BB962C8B-B14F-4D97-AF65-F5344CB8AC3E}">
        <p14:creationId xmlns:p14="http://schemas.microsoft.com/office/powerpoint/2010/main" val="944201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914400" y="685800"/>
            <a:ext cx="7024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5- Skin changes</a:t>
            </a:r>
            <a:endParaRPr lang="x-none" dirty="0">
              <a:solidFill>
                <a:schemeClr val="bg1"/>
              </a:solidFill>
            </a:endParaRPr>
          </a:p>
        </p:txBody>
      </p:sp>
      <p:sp>
        <p:nvSpPr>
          <p:cNvPr id="6" name="عنصر نائب للمحتوى 2"/>
          <p:cNvSpPr txBox="1">
            <a:spLocks/>
          </p:cNvSpPr>
          <p:nvPr/>
        </p:nvSpPr>
        <p:spPr>
          <a:xfrm>
            <a:off x="457200" y="1600200"/>
            <a:ext cx="8229600" cy="4925144"/>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514350" indent="-514350">
              <a:buFontTx/>
              <a:buAutoNum type="arabicPeriod"/>
            </a:pPr>
            <a:endParaRPr lang="en-US" dirty="0" smtClean="0">
              <a:latin typeface="Times New Roman" pitchFamily="18" charset="0"/>
              <a:cs typeface="Times New Roman" pitchFamily="18" charset="0"/>
            </a:endParaRPr>
          </a:p>
          <a:p>
            <a:pPr marL="514350" indent="-514350">
              <a:buFontTx/>
              <a:buAutoNum type="arabicPeriod"/>
            </a:pPr>
            <a:r>
              <a:rPr lang="en-US" b="1" dirty="0" smtClean="0">
                <a:latin typeface="Times New Roman" pitchFamily="18" charset="0"/>
                <a:cs typeface="Times New Roman" pitchFamily="18" charset="0"/>
              </a:rPr>
              <a:t>Stretch marks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striae</a:t>
            </a:r>
            <a:r>
              <a:rPr lang="en-US" dirty="0" smtClean="0">
                <a:latin typeface="Times New Roman" pitchFamily="18" charset="0"/>
                <a:cs typeface="Times New Roman" pitchFamily="18" charset="0"/>
              </a:rPr>
              <a:t>). are common and reflect the tension on the skin from expanding subcutaneous deposits of fat.</a:t>
            </a:r>
          </a:p>
          <a:p>
            <a:pPr marL="514350" indent="-514350">
              <a:buFontTx/>
              <a:buAutoNum type="arabicPeriod"/>
            </a:pPr>
            <a:endParaRPr lang="en-US" dirty="0" smtClean="0">
              <a:latin typeface="Times New Roman" pitchFamily="18" charset="0"/>
              <a:cs typeface="Times New Roman" pitchFamily="18" charset="0"/>
            </a:endParaRPr>
          </a:p>
          <a:p>
            <a:pPr marL="514350" indent="-514350">
              <a:buFontTx/>
              <a:buAutoNum type="arabicPeriod"/>
            </a:pPr>
            <a:r>
              <a:rPr lang="en-US" dirty="0" err="1" smtClean="0">
                <a:latin typeface="Times New Roman" pitchFamily="18" charset="0"/>
                <a:cs typeface="Times New Roman" pitchFamily="18" charset="0"/>
              </a:rPr>
              <a:t>Acanthosis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nigricans</a:t>
            </a:r>
            <a:r>
              <a:rPr lang="en-US" dirty="0" smtClean="0">
                <a:latin typeface="Times New Roman" pitchFamily="18" charset="0"/>
                <a:cs typeface="Times New Roman" pitchFamily="18" charset="0"/>
              </a:rPr>
              <a:t> (hyper pig.).</a:t>
            </a:r>
          </a:p>
          <a:p>
            <a:pPr marL="514350" indent="-514350">
              <a:buFontTx/>
              <a:buAutoNum type="arabicPeriod"/>
            </a:pPr>
            <a:endParaRPr lang="en-US" dirty="0" smtClean="0">
              <a:latin typeface="Times New Roman" pitchFamily="18" charset="0"/>
              <a:cs typeface="Times New Roman" pitchFamily="18" charset="0"/>
            </a:endParaRPr>
          </a:p>
          <a:p>
            <a:pPr marL="514350" indent="-514350">
              <a:buFontTx/>
              <a:buAutoNum type="arabicPeriod"/>
            </a:pPr>
            <a:r>
              <a:rPr lang="en-US" dirty="0" err="1" smtClean="0">
                <a:latin typeface="Times New Roman" pitchFamily="18" charset="0"/>
                <a:cs typeface="Times New Roman" pitchFamily="18" charset="0"/>
              </a:rPr>
              <a:t>Hirsutism</a:t>
            </a:r>
            <a:endParaRPr lang="en-US" dirty="0" smtClean="0">
              <a:latin typeface="Times New Roman" pitchFamily="18" charset="0"/>
              <a:cs typeface="Times New Roman" pitchFamily="18" charset="0"/>
            </a:endParaRPr>
          </a:p>
          <a:p>
            <a:pPr marL="514350" indent="-514350"/>
            <a:endParaRPr lang="en-US" dirty="0" smtClean="0">
              <a:latin typeface="Times New Roman" pitchFamily="18" charset="0"/>
              <a:cs typeface="Times New Roman" pitchFamily="18" charset="0"/>
            </a:endParaRPr>
          </a:p>
        </p:txBody>
      </p:sp>
      <p:pic>
        <p:nvPicPr>
          <p:cNvPr id="7" name="Picture 6" descr="images (17).jpg"/>
          <p:cNvPicPr>
            <a:picLocks noChangeAspect="1"/>
          </p:cNvPicPr>
          <p:nvPr/>
        </p:nvPicPr>
        <p:blipFill>
          <a:blip r:embed="rId2" cstate="print"/>
          <a:stretch>
            <a:fillRect/>
          </a:stretch>
        </p:blipFill>
        <p:spPr>
          <a:xfrm>
            <a:off x="5029200" y="3886200"/>
            <a:ext cx="3497718" cy="2103115"/>
          </a:xfrm>
          <a:prstGeom prst="rect">
            <a:avLst/>
          </a:prstGeom>
        </p:spPr>
      </p:pic>
      <p:sp>
        <p:nvSpPr>
          <p:cNvPr id="8" name="TextBox 7"/>
          <p:cNvSpPr txBox="1"/>
          <p:nvPr/>
        </p:nvSpPr>
        <p:spPr>
          <a:xfrm>
            <a:off x="5724128" y="6021288"/>
            <a:ext cx="2088232" cy="369332"/>
          </a:xfrm>
          <a:prstGeom prst="rect">
            <a:avLst/>
          </a:prstGeom>
          <a:noFill/>
        </p:spPr>
        <p:txBody>
          <a:bodyPr wrap="square" rtlCol="1">
            <a:spAutoFit/>
          </a:bodyPr>
          <a:lstStyle/>
          <a:p>
            <a:pPr algn="ctr"/>
            <a:r>
              <a:rPr lang="en-US" dirty="0" err="1" smtClean="0"/>
              <a:t>Striae</a:t>
            </a:r>
            <a:r>
              <a:rPr lang="en-US" dirty="0" smtClean="0"/>
              <a:t> </a:t>
            </a:r>
            <a:endParaRPr lang="x-none" dirty="0"/>
          </a:p>
        </p:txBody>
      </p:sp>
    </p:spTree>
    <p:extLst>
      <p:ext uri="{BB962C8B-B14F-4D97-AF65-F5344CB8AC3E}">
        <p14:creationId xmlns:p14="http://schemas.microsoft.com/office/powerpoint/2010/main" val="4196609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609600"/>
            <a:ext cx="7467600" cy="990600"/>
          </a:xfrm>
        </p:spPr>
        <p:txBody>
          <a:bodyPr/>
          <a:lstStyle/>
          <a:p>
            <a:r>
              <a:rPr lang="en-US" sz="4000" b="1" u="sng" dirty="0">
                <a:solidFill>
                  <a:srgbClr val="FFFF00"/>
                </a:solidFill>
              </a:rPr>
              <a:t>Definition</a:t>
            </a:r>
            <a:endParaRPr lang="en-US" b="1" u="sng" dirty="0">
              <a:solidFill>
                <a:srgbClr val="FFFF00"/>
              </a:solidFill>
            </a:endParaRPr>
          </a:p>
        </p:txBody>
      </p:sp>
      <p:sp>
        <p:nvSpPr>
          <p:cNvPr id="4" name="Text Placeholder 2"/>
          <p:cNvSpPr txBox="1">
            <a:spLocks/>
          </p:cNvSpPr>
          <p:nvPr/>
        </p:nvSpPr>
        <p:spPr>
          <a:xfrm>
            <a:off x="533400" y="1828800"/>
            <a:ext cx="7467600" cy="990600"/>
          </a:xfrm>
          <a:prstGeom prst="rect">
            <a:avLst/>
          </a:prstGeom>
        </p:spPr>
        <p:txBody>
          <a:bodyPr rIns="9144" anchor="t" anchorCtr="0">
            <a:noAutofit/>
          </a:bodyPr>
          <a:lstStyle>
            <a:lvl1pPr marL="0" marR="0" indent="0" algn="l" rtl="0" eaLnBrk="1" latinLnBrk="0" hangingPunct="1">
              <a:spcBef>
                <a:spcPct val="20000"/>
              </a:spcBef>
              <a:buFontTx/>
              <a:buNone/>
              <a:defRPr sz="1800" i="0" baseline="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endParaRPr lang="en-US" b="1" u="sng" dirty="0"/>
          </a:p>
        </p:txBody>
      </p:sp>
      <p:sp>
        <p:nvSpPr>
          <p:cNvPr id="5" name="TextBox 4"/>
          <p:cNvSpPr txBox="1"/>
          <p:nvPr/>
        </p:nvSpPr>
        <p:spPr>
          <a:xfrm>
            <a:off x="762000" y="1792069"/>
            <a:ext cx="5562600" cy="646331"/>
          </a:xfrm>
          <a:prstGeom prst="rect">
            <a:avLst/>
          </a:prstGeom>
          <a:noFill/>
        </p:spPr>
        <p:txBody>
          <a:bodyPr wrap="square" rtlCol="0">
            <a:spAutoFit/>
          </a:bodyPr>
          <a:lstStyle/>
          <a:p>
            <a:r>
              <a:rPr lang="en-US" dirty="0" smtClean="0"/>
              <a:t>Simply, obesity </a:t>
            </a:r>
            <a:r>
              <a:rPr lang="en-US" dirty="0"/>
              <a:t>is a complex disorder involving an excessive amount of body </a:t>
            </a:r>
            <a:r>
              <a:rPr lang="en-US" dirty="0" smtClean="0"/>
              <a:t>fat </a:t>
            </a:r>
            <a:r>
              <a:rPr lang="en-US" dirty="0" smtClean="0">
                <a:sym typeface="Wingdings" pitchFamily="2" charset="2"/>
              </a:rPr>
              <a: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743200"/>
            <a:ext cx="3529584" cy="3842479"/>
          </a:xfrm>
          <a:prstGeom prst="rect">
            <a:avLst/>
          </a:prstGeom>
        </p:spPr>
      </p:pic>
      <p:sp>
        <p:nvSpPr>
          <p:cNvPr id="8" name="TextBox 7"/>
          <p:cNvSpPr txBox="1"/>
          <p:nvPr/>
        </p:nvSpPr>
        <p:spPr>
          <a:xfrm>
            <a:off x="533400" y="3962400"/>
            <a:ext cx="3733800" cy="400110"/>
          </a:xfrm>
          <a:prstGeom prst="rect">
            <a:avLst/>
          </a:prstGeom>
          <a:noFill/>
        </p:spPr>
        <p:txBody>
          <a:bodyPr wrap="square" rtlCol="0">
            <a:spAutoFit/>
          </a:bodyPr>
          <a:lstStyle/>
          <a:p>
            <a:r>
              <a:rPr lang="en-US" sz="2000" b="1" u="sng" dirty="0">
                <a:solidFill>
                  <a:srgbClr val="EC28D0"/>
                </a:solidFill>
              </a:rPr>
              <a:t>Overweight and obesity </a:t>
            </a:r>
            <a:r>
              <a:rPr lang="en-US" sz="2000" b="1" u="sng" dirty="0" smtClean="0">
                <a:solidFill>
                  <a:srgbClr val="EC28D0"/>
                </a:solidFill>
              </a:rPr>
              <a:t> ?</a:t>
            </a:r>
            <a:endParaRPr lang="en-US" sz="2000" b="1" u="sng" dirty="0">
              <a:solidFill>
                <a:srgbClr val="EC28D0"/>
              </a:solidFill>
            </a:endParaRPr>
          </a:p>
        </p:txBody>
      </p:sp>
      <p:sp>
        <p:nvSpPr>
          <p:cNvPr id="2" name="TextBox 1"/>
          <p:cNvSpPr txBox="1"/>
          <p:nvPr/>
        </p:nvSpPr>
        <p:spPr>
          <a:xfrm>
            <a:off x="762000" y="2542401"/>
            <a:ext cx="6705600" cy="276999"/>
          </a:xfrm>
          <a:prstGeom prst="rect">
            <a:avLst/>
          </a:prstGeom>
          <a:noFill/>
        </p:spPr>
        <p:txBody>
          <a:bodyPr wrap="square" rtlCol="0">
            <a:spAutoFit/>
          </a:bodyPr>
          <a:lstStyle/>
          <a:p>
            <a:r>
              <a:rPr lang="en-US" sz="1200" i="1" dirty="0"/>
              <a:t>Harvard School of Public Health Obesity Prevention</a:t>
            </a:r>
            <a:endParaRPr lang="en-US" sz="1200" dirty="0"/>
          </a:p>
        </p:txBody>
      </p:sp>
    </p:spTree>
    <p:extLst>
      <p:ext uri="{BB962C8B-B14F-4D97-AF65-F5344CB8AC3E}">
        <p14:creationId xmlns:p14="http://schemas.microsoft.com/office/powerpoint/2010/main" val="37804783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8000" y="465667"/>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914400" y="685800"/>
            <a:ext cx="7024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a:solidFill>
                  <a:schemeClr val="bg1"/>
                </a:solidFill>
              </a:rPr>
              <a:t>6</a:t>
            </a:r>
            <a:r>
              <a:rPr lang="en-US" dirty="0" smtClean="0">
                <a:solidFill>
                  <a:schemeClr val="bg1"/>
                </a:solidFill>
              </a:rPr>
              <a:t>- colon cancer</a:t>
            </a:r>
            <a:endParaRPr lang="x-none" dirty="0">
              <a:solidFill>
                <a:schemeClr val="bg1"/>
              </a:solidFill>
            </a:endParaRPr>
          </a:p>
        </p:txBody>
      </p:sp>
      <p:sp>
        <p:nvSpPr>
          <p:cNvPr id="6" name="TextBox 5"/>
          <p:cNvSpPr txBox="1"/>
          <p:nvPr/>
        </p:nvSpPr>
        <p:spPr>
          <a:xfrm>
            <a:off x="304800" y="2209800"/>
            <a:ext cx="8594382" cy="2246769"/>
          </a:xfrm>
          <a:prstGeom prst="rect">
            <a:avLst/>
          </a:prstGeom>
          <a:noFill/>
        </p:spPr>
        <p:txBody>
          <a:bodyPr wrap="square" rtlCol="0">
            <a:spAutoFit/>
          </a:bodyPr>
          <a:lstStyle/>
          <a:p>
            <a:r>
              <a:rPr lang="en-US" sz="2000" dirty="0">
                <a:solidFill>
                  <a:srgbClr val="FFFFFF"/>
                </a:solidFill>
              </a:rPr>
              <a:t>Obesity has been linked to cancer of the colon in men and women, cancer of the rectum and prostate in men, and cancer of the gallbladder and uterus in women.</a:t>
            </a:r>
          </a:p>
          <a:p>
            <a:endParaRPr lang="en-US" sz="2000" dirty="0">
              <a:solidFill>
                <a:srgbClr val="FFFFFF"/>
              </a:solidFill>
            </a:endParaRPr>
          </a:p>
          <a:p>
            <a:r>
              <a:rPr lang="en-US" sz="2000" dirty="0">
                <a:solidFill>
                  <a:srgbClr val="FFFFFF"/>
                </a:solidFill>
              </a:rPr>
              <a:t>Obesity may also be associated with breast cancer, particularly in postmenopausal women.</a:t>
            </a:r>
          </a:p>
          <a:p>
            <a:endParaRPr lang="en-US" sz="2000" dirty="0">
              <a:solidFill>
                <a:srgbClr val="FFFFFF"/>
              </a:solidFill>
            </a:endParaRPr>
          </a:p>
        </p:txBody>
      </p:sp>
    </p:spTree>
    <p:extLst>
      <p:ext uri="{BB962C8B-B14F-4D97-AF65-F5344CB8AC3E}">
        <p14:creationId xmlns:p14="http://schemas.microsoft.com/office/powerpoint/2010/main" val="4184060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149460" cy="3385542"/>
          </a:xfrm>
          <a:prstGeom prst="rect">
            <a:avLst/>
          </a:prstGeom>
          <a:noFill/>
        </p:spPr>
        <p:txBody>
          <a:bodyPr wrap="square" rtlCol="0">
            <a:spAutoFit/>
          </a:bodyPr>
          <a:lstStyle/>
          <a:p>
            <a:r>
              <a:rPr lang="en-US" sz="3200" b="1" dirty="0">
                <a:solidFill>
                  <a:srgbClr val="FFFF00"/>
                </a:solidFill>
                <a:latin typeface="Calibri" pitchFamily="34" charset="0"/>
              </a:rPr>
              <a:t>Gallstones</a:t>
            </a:r>
            <a:br>
              <a:rPr lang="en-US" sz="3200" b="1" dirty="0">
                <a:solidFill>
                  <a:srgbClr val="FFFF00"/>
                </a:solidFill>
                <a:latin typeface="Calibri" pitchFamily="34" charset="0"/>
              </a:rPr>
            </a:br>
            <a:r>
              <a:rPr lang="en-US" sz="3200" b="1" dirty="0">
                <a:solidFill>
                  <a:srgbClr val="FFFF00"/>
                </a:solidFill>
                <a:latin typeface="Calibri" pitchFamily="34" charset="0"/>
              </a:rPr>
              <a:t>Gout and gouty arthritis</a:t>
            </a:r>
            <a:br>
              <a:rPr lang="en-US" sz="3200" b="1" dirty="0">
                <a:solidFill>
                  <a:srgbClr val="FFFF00"/>
                </a:solidFill>
                <a:latin typeface="Calibri" pitchFamily="34" charset="0"/>
              </a:rPr>
            </a:br>
            <a:r>
              <a:rPr lang="en-US" sz="3200" b="1" dirty="0">
                <a:solidFill>
                  <a:srgbClr val="FFFF00"/>
                </a:solidFill>
                <a:latin typeface="Calibri" pitchFamily="34" charset="0"/>
              </a:rPr>
              <a:t>Osteoarthritis</a:t>
            </a:r>
            <a:r>
              <a:rPr lang="en-US" sz="3200" dirty="0">
                <a:solidFill>
                  <a:srgbClr val="FFFF00"/>
                </a:solidFill>
                <a:latin typeface="Calibri" pitchFamily="34" charset="0"/>
              </a:rPr>
              <a:t> </a:t>
            </a:r>
            <a:r>
              <a:rPr lang="en-US" sz="3200" dirty="0">
                <a:solidFill>
                  <a:srgbClr val="FF0000"/>
                </a:solidFill>
                <a:latin typeface="Calibri" pitchFamily="34" charset="0"/>
              </a:rPr>
              <a:t>(degenerative arthritis) of the knees, hips, and the lower back.</a:t>
            </a:r>
            <a:br>
              <a:rPr lang="en-US" sz="3200" dirty="0">
                <a:solidFill>
                  <a:srgbClr val="FF0000"/>
                </a:solidFill>
                <a:latin typeface="Calibri" pitchFamily="34" charset="0"/>
              </a:rPr>
            </a:br>
            <a:r>
              <a:rPr lang="en-US" sz="3200" b="1" dirty="0">
                <a:solidFill>
                  <a:srgbClr val="FFFF00"/>
                </a:solidFill>
                <a:latin typeface="Calibri" pitchFamily="34" charset="0"/>
              </a:rPr>
              <a:t>Sleep apnea</a:t>
            </a:r>
            <a:endParaRPr lang="en-US" sz="3200" dirty="0">
              <a:solidFill>
                <a:srgbClr val="FFFF00"/>
              </a:solidFill>
              <a:latin typeface="Calibri" pitchFamily="34" charset="0"/>
            </a:endParaRPr>
          </a:p>
          <a:p>
            <a:endParaRPr lang="en-US" b="1" dirty="0">
              <a:solidFill>
                <a:schemeClr val="accent3">
                  <a:lumMod val="75000"/>
                </a:schemeClr>
              </a:solidFill>
              <a:latin typeface="Calibri" pitchFamily="34" charset="0"/>
            </a:endParaRPr>
          </a:p>
          <a:p>
            <a:endParaRPr lang="en-US" dirty="0">
              <a:solidFill>
                <a:schemeClr val="accent3">
                  <a:lumMod val="75000"/>
                </a:schemeClr>
              </a:solidFill>
              <a:latin typeface="Calibri" pitchFamily="34" charset="0"/>
            </a:endParaRPr>
          </a:p>
          <a:p>
            <a:endParaRPr lang="en-US" dirty="0"/>
          </a:p>
        </p:txBody>
      </p:sp>
    </p:spTree>
    <p:extLst>
      <p:ext uri="{BB962C8B-B14F-4D97-AF65-F5344CB8AC3E}">
        <p14:creationId xmlns:p14="http://schemas.microsoft.com/office/powerpoint/2010/main" val="34159423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56153907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209800"/>
            <a:ext cx="3935392" cy="1569660"/>
          </a:xfrm>
          <a:prstGeom prst="rect">
            <a:avLst/>
          </a:prstGeom>
          <a:noFill/>
        </p:spPr>
        <p:txBody>
          <a:bodyPr wrap="none" rtlCol="0">
            <a:spAutoFit/>
          </a:bodyPr>
          <a:lstStyle/>
          <a:p>
            <a:r>
              <a:rPr lang="en-US" sz="4800" dirty="0"/>
              <a:t>Management</a:t>
            </a:r>
            <a:r>
              <a:rPr lang="x-none" sz="4800" dirty="0"/>
              <a:t/>
            </a:r>
            <a:br>
              <a:rPr lang="x-none" sz="4800" dirty="0"/>
            </a:br>
            <a:endParaRPr lang="en-US" sz="4800" dirty="0"/>
          </a:p>
        </p:txBody>
      </p:sp>
    </p:spTree>
    <p:extLst>
      <p:ext uri="{BB962C8B-B14F-4D97-AF65-F5344CB8AC3E}">
        <p14:creationId xmlns:p14="http://schemas.microsoft.com/office/powerpoint/2010/main" val="59010201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980728"/>
            <a:ext cx="8229600" cy="4525963"/>
          </a:xfrm>
        </p:spPr>
        <p:txBody>
          <a:bodyPr/>
          <a:lstStyle/>
          <a:p>
            <a:pPr algn="l">
              <a:buNone/>
            </a:pPr>
            <a:endParaRPr lang="en-US" dirty="0" smtClean="0"/>
          </a:p>
          <a:p>
            <a:pPr algn="l">
              <a:buNone/>
            </a:pPr>
            <a:r>
              <a:rPr lang="en-US" dirty="0" smtClean="0"/>
              <a:t> </a:t>
            </a:r>
            <a:endParaRPr lang="en-US" dirty="0"/>
          </a:p>
        </p:txBody>
      </p:sp>
      <p:graphicFrame>
        <p:nvGraphicFramePr>
          <p:cNvPr id="5" name="رسم تخطيطي 4"/>
          <p:cNvGraphicFramePr/>
          <p:nvPr/>
        </p:nvGraphicFramePr>
        <p:xfrm>
          <a:off x="755576" y="692696"/>
          <a:ext cx="734481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299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32656"/>
            <a:ext cx="8049072" cy="1143000"/>
          </a:xfrm>
        </p:spPr>
        <p:txBody>
          <a:bodyPr>
            <a:normAutofit fontScale="90000"/>
          </a:bodyPr>
          <a:lstStyle/>
          <a:p>
            <a:pPr algn="l"/>
            <a:r>
              <a:rPr lang="en-US" sz="4000" b="1" dirty="0" smtClean="0">
                <a:solidFill>
                  <a:srgbClr val="FFFF00"/>
                </a:solidFill>
              </a:rPr>
              <a:t> Primary prevention</a:t>
            </a:r>
            <a:r>
              <a:rPr lang="en-US" sz="3600" b="1" dirty="0" smtClean="0">
                <a:solidFill>
                  <a:srgbClr val="FFFF00"/>
                </a:solidFill>
              </a:rPr>
              <a:t>: </a:t>
            </a:r>
            <a:r>
              <a:rPr lang="en-US" sz="2000" b="1" dirty="0" smtClean="0">
                <a:solidFill>
                  <a:srgbClr val="FFFF00"/>
                </a:solidFill>
              </a:rPr>
              <a:t>focusing on </a:t>
            </a:r>
            <a:r>
              <a:rPr lang="en-US" sz="2000" b="1" u="sng" dirty="0" smtClean="0">
                <a:solidFill>
                  <a:srgbClr val="FF0000"/>
                </a:solidFill>
              </a:rPr>
              <a:t>healthy life style behaviors </a:t>
            </a:r>
            <a:r>
              <a:rPr lang="en-US" sz="2000" b="1" dirty="0" smtClean="0">
                <a:solidFill>
                  <a:srgbClr val="FFFF00"/>
                </a:solidFill>
              </a:rPr>
              <a:t>related to maintaining normal weight </a:t>
            </a:r>
            <a:endParaRPr lang="en-US" b="1" dirty="0">
              <a:solidFill>
                <a:srgbClr val="FFFF00"/>
              </a:solidFill>
            </a:endParaRPr>
          </a:p>
        </p:txBody>
      </p:sp>
      <p:sp>
        <p:nvSpPr>
          <p:cNvPr id="3" name="عنصر نائب للمحتوى 2"/>
          <p:cNvSpPr>
            <a:spLocks noGrp="1"/>
          </p:cNvSpPr>
          <p:nvPr>
            <p:ph idx="1"/>
          </p:nvPr>
        </p:nvSpPr>
        <p:spPr>
          <a:xfrm>
            <a:off x="395536" y="1484784"/>
            <a:ext cx="8229600" cy="4525963"/>
          </a:xfrm>
        </p:spPr>
        <p:txBody>
          <a:bodyPr>
            <a:normAutofit/>
          </a:bodyPr>
          <a:lstStyle/>
          <a:p>
            <a:pPr algn="l">
              <a:buNone/>
            </a:pPr>
            <a:r>
              <a:rPr lang="en-US" sz="2000" dirty="0" smtClean="0"/>
              <a:t> </a:t>
            </a:r>
          </a:p>
          <a:p>
            <a:pPr algn="l">
              <a:buNone/>
            </a:pPr>
            <a:r>
              <a:rPr lang="en-US" sz="2000" dirty="0" smtClean="0"/>
              <a:t> .</a:t>
            </a:r>
          </a:p>
          <a:p>
            <a:pPr algn="l">
              <a:buNone/>
            </a:pPr>
            <a:endParaRPr lang="en-US" sz="2000" dirty="0" smtClean="0"/>
          </a:p>
          <a:p>
            <a:pPr algn="l">
              <a:buNone/>
            </a:pPr>
            <a:endParaRPr lang="en-US" sz="2000" dirty="0" smtClean="0"/>
          </a:p>
          <a:p>
            <a:pPr algn="l">
              <a:buNone/>
            </a:pPr>
            <a:r>
              <a:rPr lang="x-none" sz="2000" dirty="0" smtClean="0"/>
              <a:t> </a:t>
            </a:r>
            <a:endParaRPr lang="en-US" sz="2000" dirty="0" smtClean="0"/>
          </a:p>
          <a:p>
            <a:pPr algn="l">
              <a:buNone/>
            </a:pPr>
            <a:r>
              <a:rPr lang="en-US" sz="2000" dirty="0" smtClean="0"/>
              <a:t> </a:t>
            </a:r>
          </a:p>
          <a:p>
            <a:pPr algn="l">
              <a:buNone/>
            </a:pPr>
            <a:r>
              <a:rPr lang="en-US" sz="2000" dirty="0" smtClean="0">
                <a:solidFill>
                  <a:srgbClr val="000099"/>
                </a:solidFill>
              </a:rPr>
              <a:t> </a:t>
            </a:r>
            <a:endParaRPr lang="en-US" sz="2000" dirty="0"/>
          </a:p>
        </p:txBody>
      </p:sp>
      <p:pic>
        <p:nvPicPr>
          <p:cNvPr id="10" name="صورة 9" descr="images (17).jpg"/>
          <p:cNvPicPr>
            <a:picLocks noChangeAspect="1"/>
          </p:cNvPicPr>
          <p:nvPr/>
        </p:nvPicPr>
        <p:blipFill>
          <a:blip r:embed="rId3" cstate="print"/>
          <a:stretch>
            <a:fillRect/>
          </a:stretch>
        </p:blipFill>
        <p:spPr>
          <a:xfrm>
            <a:off x="467544" y="4077072"/>
            <a:ext cx="3888432" cy="2430270"/>
          </a:xfrm>
          <a:prstGeom prst="rect">
            <a:avLst/>
          </a:prstGeom>
        </p:spPr>
      </p:pic>
      <p:pic>
        <p:nvPicPr>
          <p:cNvPr id="11" name="صورة 10" descr="clip_image002_0065.gif"/>
          <p:cNvPicPr>
            <a:picLocks noChangeAspect="1"/>
          </p:cNvPicPr>
          <p:nvPr/>
        </p:nvPicPr>
        <p:blipFill>
          <a:blip r:embed="rId4" cstate="print"/>
          <a:srcRect l="4285" t="3635"/>
          <a:stretch>
            <a:fillRect/>
          </a:stretch>
        </p:blipFill>
        <p:spPr>
          <a:xfrm>
            <a:off x="4572000" y="1556792"/>
            <a:ext cx="4272041" cy="3096344"/>
          </a:xfrm>
          <a:prstGeom prst="rect">
            <a:avLst/>
          </a:prstGeom>
        </p:spPr>
      </p:pic>
      <p:pic>
        <p:nvPicPr>
          <p:cNvPr id="12" name="عنصر نائب للمحتوى 3" descr="images (11).jpg"/>
          <p:cNvPicPr>
            <a:picLocks noChangeAspect="1"/>
          </p:cNvPicPr>
          <p:nvPr/>
        </p:nvPicPr>
        <p:blipFill>
          <a:blip r:embed="rId5" cstate="print"/>
          <a:stretch>
            <a:fillRect/>
          </a:stretch>
        </p:blipFill>
        <p:spPr>
          <a:xfrm>
            <a:off x="467544" y="1844824"/>
            <a:ext cx="2569436" cy="1785759"/>
          </a:xfrm>
          <a:prstGeom prst="rect">
            <a:avLst/>
          </a:prstGeom>
        </p:spPr>
      </p:pic>
      <p:pic>
        <p:nvPicPr>
          <p:cNvPr id="13" name="عنصر نائب للمحتوى 3" descr="images (4).jpg"/>
          <p:cNvPicPr>
            <a:picLocks noChangeAspect="1"/>
          </p:cNvPicPr>
          <p:nvPr/>
        </p:nvPicPr>
        <p:blipFill>
          <a:blip r:embed="rId6" cstate="print"/>
          <a:stretch>
            <a:fillRect/>
          </a:stretch>
        </p:blipFill>
        <p:spPr>
          <a:xfrm>
            <a:off x="5580112" y="4797152"/>
            <a:ext cx="1944216" cy="1793176"/>
          </a:xfrm>
          <a:prstGeom prst="rect">
            <a:avLst/>
          </a:prstGeom>
        </p:spPr>
      </p:pic>
    </p:spTree>
    <p:extLst>
      <p:ext uri="{BB962C8B-B14F-4D97-AF65-F5344CB8AC3E}">
        <p14:creationId xmlns:p14="http://schemas.microsoft.com/office/powerpoint/2010/main" val="1876729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Secondary prevention </a:t>
            </a:r>
            <a:endParaRPr lang="en-US" b="1" dirty="0">
              <a:solidFill>
                <a:srgbClr val="FFFF00"/>
              </a:solidFill>
            </a:endParaRPr>
          </a:p>
        </p:txBody>
      </p:sp>
      <p:sp>
        <p:nvSpPr>
          <p:cNvPr id="3" name="عنصر نائب للمحتوى 2"/>
          <p:cNvSpPr>
            <a:spLocks noGrp="1"/>
          </p:cNvSpPr>
          <p:nvPr>
            <p:ph idx="1"/>
          </p:nvPr>
        </p:nvSpPr>
        <p:spPr/>
        <p:txBody>
          <a:bodyPr/>
          <a:lstStyle/>
          <a:p>
            <a:pPr algn="l">
              <a:buNone/>
            </a:pPr>
            <a:r>
              <a:rPr lang="x-none" dirty="0" smtClean="0"/>
              <a:t> </a:t>
            </a:r>
            <a:endParaRPr lang="en-US" dirty="0" smtClean="0"/>
          </a:p>
          <a:p>
            <a:endParaRPr lang="en-US" dirty="0"/>
          </a:p>
        </p:txBody>
      </p:sp>
      <p:pic>
        <p:nvPicPr>
          <p:cNvPr id="4" name="صورة 3" descr="images (6).jpg"/>
          <p:cNvPicPr>
            <a:picLocks noChangeAspect="1"/>
          </p:cNvPicPr>
          <p:nvPr/>
        </p:nvPicPr>
        <p:blipFill>
          <a:blip r:embed="rId3" cstate="print"/>
          <a:stretch>
            <a:fillRect/>
          </a:stretch>
        </p:blipFill>
        <p:spPr>
          <a:xfrm>
            <a:off x="6742584" y="2249424"/>
            <a:ext cx="1944216" cy="3970088"/>
          </a:xfrm>
          <a:prstGeom prst="rect">
            <a:avLst/>
          </a:prstGeom>
        </p:spPr>
      </p:pic>
      <p:pic>
        <p:nvPicPr>
          <p:cNvPr id="5" name="عنصر نائب للمحتوى 3" descr="download.jpg"/>
          <p:cNvPicPr>
            <a:picLocks noChangeAspect="1"/>
          </p:cNvPicPr>
          <p:nvPr/>
        </p:nvPicPr>
        <p:blipFill>
          <a:blip r:embed="rId4" cstate="print"/>
          <a:stretch>
            <a:fillRect/>
          </a:stretch>
        </p:blipFill>
        <p:spPr>
          <a:xfrm>
            <a:off x="323528" y="3048000"/>
            <a:ext cx="3096344" cy="2747334"/>
          </a:xfrm>
          <a:prstGeom prst="rect">
            <a:avLst/>
          </a:prstGeom>
        </p:spPr>
      </p:pic>
    </p:spTree>
    <p:extLst>
      <p:ext uri="{BB962C8B-B14F-4D97-AF65-F5344CB8AC3E}">
        <p14:creationId xmlns:p14="http://schemas.microsoft.com/office/powerpoint/2010/main" val="3825045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Tertiary prevention </a:t>
            </a:r>
            <a:endParaRPr lang="en-US" b="1" dirty="0">
              <a:solidFill>
                <a:srgbClr val="FFFF00"/>
              </a:solidFill>
            </a:endParaRPr>
          </a:p>
        </p:txBody>
      </p:sp>
      <p:sp>
        <p:nvSpPr>
          <p:cNvPr id="3" name="عنصر نائب للمحتوى 2"/>
          <p:cNvSpPr>
            <a:spLocks noGrp="1"/>
          </p:cNvSpPr>
          <p:nvPr>
            <p:ph idx="1"/>
          </p:nvPr>
        </p:nvSpPr>
        <p:spPr>
          <a:xfrm>
            <a:off x="457200" y="2819400"/>
            <a:ext cx="8229600" cy="4281339"/>
          </a:xfrm>
        </p:spPr>
        <p:txBody>
          <a:bodyPr/>
          <a:lstStyle/>
          <a:p>
            <a:pPr marL="342900" lvl="1" indent="-342900" algn="l">
              <a:buNone/>
            </a:pPr>
            <a:r>
              <a:rPr lang="en-US" dirty="0" smtClean="0"/>
              <a:t>1-  Slow down or reverse the increase in BMI. </a:t>
            </a:r>
          </a:p>
          <a:p>
            <a:pPr marL="342900" lvl="1" indent="-342900" algn="l">
              <a:buNone/>
            </a:pPr>
            <a:r>
              <a:rPr lang="en-US" dirty="0" smtClean="0"/>
              <a:t>2- Prevent the </a:t>
            </a:r>
            <a:r>
              <a:rPr lang="en-US" dirty="0" smtClean="0">
                <a:solidFill>
                  <a:srgbClr val="FF0000"/>
                </a:solidFill>
              </a:rPr>
              <a:t>complications </a:t>
            </a:r>
            <a:r>
              <a:rPr lang="en-US" dirty="0" smtClean="0"/>
              <a:t>of overweight</a:t>
            </a:r>
            <a:r>
              <a:rPr lang="en-US" sz="2400" dirty="0" smtClean="0"/>
              <a:t>.</a:t>
            </a:r>
          </a:p>
          <a:p>
            <a:pPr algn="l">
              <a:buNone/>
            </a:pPr>
            <a:r>
              <a:rPr lang="en-US" sz="2400" dirty="0" smtClean="0"/>
              <a:t> </a:t>
            </a:r>
          </a:p>
          <a:p>
            <a:endParaRPr lang="en-US" dirty="0"/>
          </a:p>
        </p:txBody>
      </p:sp>
    </p:spTree>
    <p:extLst>
      <p:ext uri="{BB962C8B-B14F-4D97-AF65-F5344CB8AC3E}">
        <p14:creationId xmlns:p14="http://schemas.microsoft.com/office/powerpoint/2010/main" val="3468175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7638"/>
            <a:ext cx="7467600" cy="2043112"/>
          </a:xfrm>
        </p:spPr>
        <p:txBody>
          <a:bodyPr>
            <a:normAutofit fontScale="90000"/>
          </a:bodyPr>
          <a:lstStyle/>
          <a:p>
            <a:pPr algn="ctr"/>
            <a:r>
              <a:rPr lang="en-US" dirty="0" smtClean="0">
                <a:solidFill>
                  <a:schemeClr val="accent4">
                    <a:lumMod val="60000"/>
                    <a:lumOff val="40000"/>
                  </a:schemeClr>
                </a:solidFill>
              </a:rPr>
              <a:t>How could have prevented this problem?</a:t>
            </a:r>
            <a:endParaRPr lang="en-US" dirty="0">
              <a:solidFill>
                <a:schemeClr val="accent4">
                  <a:lumMod val="60000"/>
                  <a:lumOff val="40000"/>
                </a:schemeClr>
              </a:solidFill>
            </a:endParaRPr>
          </a:p>
        </p:txBody>
      </p:sp>
      <p:sp>
        <p:nvSpPr>
          <p:cNvPr id="4" name="عنوان 1"/>
          <p:cNvSpPr txBox="1">
            <a:spLocks/>
          </p:cNvSpPr>
          <p:nvPr/>
        </p:nvSpPr>
        <p:spPr>
          <a:xfrm>
            <a:off x="457200" y="274638"/>
            <a:ext cx="8229600" cy="1143000"/>
          </a:xfrm>
          <a:prstGeom prst="rect">
            <a:avLst/>
          </a:prstGeom>
        </p:spPr>
        <p:txBody>
          <a:bodyPr vert="horz" anchor="b">
            <a:normAutofit fontScale="975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mj-lt"/>
                <a:ea typeface="+mj-ea"/>
                <a:cs typeface="+mj-cs"/>
              </a:rPr>
              <a:t>Going back to our patient</a:t>
            </a:r>
            <a:endParaRPr kumimoji="0" lang="x-non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631635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33600" y="152400"/>
            <a:ext cx="5150768" cy="990600"/>
          </a:xfrm>
        </p:spPr>
        <p:txBody>
          <a:bodyPr>
            <a:normAutofit fontScale="90000"/>
          </a:bodyPr>
          <a:lstStyle/>
          <a:p>
            <a:r>
              <a:rPr lang="en-US"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gency FB" pitchFamily="34" charset="0"/>
              </a:rPr>
              <a:t>prevention</a:t>
            </a:r>
            <a:endParaRPr lang="x-none"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gency FB" pitchFamily="34" charset="0"/>
            </a:endParaRPr>
          </a:p>
        </p:txBody>
      </p:sp>
      <p:cxnSp>
        <p:nvCxnSpPr>
          <p:cNvPr id="5" name="رابط كسهم مستقيم 4"/>
          <p:cNvCxnSpPr/>
          <p:nvPr/>
        </p:nvCxnSpPr>
        <p:spPr>
          <a:xfrm flipH="1">
            <a:off x="2411760" y="980728"/>
            <a:ext cx="2160240" cy="1440160"/>
          </a:xfrm>
          <a:prstGeom prst="straightConnector1">
            <a:avLst/>
          </a:prstGeom>
          <a:ln w="571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4572000" y="980728"/>
            <a:ext cx="2088232" cy="1440160"/>
          </a:xfrm>
          <a:prstGeom prst="straightConnector1">
            <a:avLst/>
          </a:prstGeom>
          <a:ln w="571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971600" y="2492896"/>
            <a:ext cx="2545633" cy="646331"/>
          </a:xfrm>
          <a:prstGeom prst="rect">
            <a:avLst/>
          </a:prstGeom>
          <a:noFill/>
        </p:spPr>
        <p:txBody>
          <a:bodyPr wrap="none" rtlCol="1">
            <a:spAutoFit/>
          </a:bodyPr>
          <a:lstStyle/>
          <a:p>
            <a:r>
              <a:rPr lang="en-US" sz="3600" b="1" dirty="0"/>
              <a:t>Healthy</a:t>
            </a:r>
            <a:r>
              <a:rPr lang="en-US" sz="2800" dirty="0">
                <a:solidFill>
                  <a:srgbClr val="00B050"/>
                </a:solidFill>
              </a:rPr>
              <a:t> </a:t>
            </a:r>
            <a:r>
              <a:rPr lang="en-US" sz="3600" b="1" dirty="0" smtClean="0"/>
              <a:t>Diet</a:t>
            </a:r>
            <a:endParaRPr lang="x-none" b="1" dirty="0"/>
          </a:p>
        </p:txBody>
      </p:sp>
      <p:sp>
        <p:nvSpPr>
          <p:cNvPr id="10" name="مربع نص 9"/>
          <p:cNvSpPr txBox="1"/>
          <p:nvPr/>
        </p:nvSpPr>
        <p:spPr>
          <a:xfrm>
            <a:off x="5508104" y="2492896"/>
            <a:ext cx="2792816" cy="646331"/>
          </a:xfrm>
          <a:prstGeom prst="rect">
            <a:avLst/>
          </a:prstGeom>
          <a:noFill/>
        </p:spPr>
        <p:txBody>
          <a:bodyPr wrap="none" rtlCol="1">
            <a:spAutoFit/>
          </a:bodyPr>
          <a:lstStyle/>
          <a:p>
            <a:r>
              <a:rPr lang="en-US" sz="3600" b="1" dirty="0" smtClean="0"/>
              <a:t>Daily Exercise</a:t>
            </a:r>
            <a:endParaRPr lang="x-none" b="1" dirty="0"/>
          </a:p>
        </p:txBody>
      </p:sp>
      <p:pic>
        <p:nvPicPr>
          <p:cNvPr id="11" name="صورة 10" descr="imagesCAKQKFSN.jpg"/>
          <p:cNvPicPr>
            <a:picLocks noChangeAspect="1"/>
          </p:cNvPicPr>
          <p:nvPr/>
        </p:nvPicPr>
        <p:blipFill>
          <a:blip r:embed="rId2" cstate="print"/>
          <a:stretch>
            <a:fillRect/>
          </a:stretch>
        </p:blipFill>
        <p:spPr>
          <a:xfrm>
            <a:off x="2339752" y="3139227"/>
            <a:ext cx="4536000" cy="3490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28453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90600" y="685800"/>
            <a:ext cx="7467600" cy="381000"/>
          </a:xfrm>
        </p:spPr>
        <p:txBody>
          <a:bodyPr/>
          <a:lstStyle/>
          <a:p>
            <a:r>
              <a:rPr lang="en-US" sz="3600" b="1" dirty="0">
                <a:solidFill>
                  <a:srgbClr val="FFFF00"/>
                </a:solidFill>
              </a:rPr>
              <a:t>D</a:t>
            </a:r>
            <a:r>
              <a:rPr lang="en-US" sz="3600" b="1" dirty="0" smtClean="0">
                <a:solidFill>
                  <a:srgbClr val="FFFF00"/>
                </a:solidFill>
              </a:rPr>
              <a:t>egree </a:t>
            </a:r>
            <a:r>
              <a:rPr lang="en-US" sz="3600" b="1" dirty="0">
                <a:solidFill>
                  <a:srgbClr val="FFFF00"/>
                </a:solidFill>
              </a:rPr>
              <a:t>of </a:t>
            </a:r>
            <a:r>
              <a:rPr lang="en-US" sz="3600" b="1" dirty="0" smtClean="0">
                <a:solidFill>
                  <a:srgbClr val="FFFF00"/>
                </a:solidFill>
              </a:rPr>
              <a:t>Obesity </a:t>
            </a:r>
            <a:endParaRPr lang="en-US" sz="3600" b="1" dirty="0">
              <a:solidFill>
                <a:srgbClr val="FFFF00"/>
              </a:solidFill>
            </a:endParaRPr>
          </a:p>
        </p:txBody>
      </p:sp>
      <p:sp>
        <p:nvSpPr>
          <p:cNvPr id="5" name="TextBox 4"/>
          <p:cNvSpPr txBox="1"/>
          <p:nvPr/>
        </p:nvSpPr>
        <p:spPr>
          <a:xfrm>
            <a:off x="838200" y="1723072"/>
            <a:ext cx="6096000" cy="1477328"/>
          </a:xfrm>
          <a:prstGeom prst="rect">
            <a:avLst/>
          </a:prstGeom>
          <a:noFill/>
        </p:spPr>
        <p:txBody>
          <a:bodyPr wrap="square" rtlCol="0">
            <a:spAutoFit/>
          </a:bodyPr>
          <a:lstStyle/>
          <a:p>
            <a:r>
              <a:rPr lang="en-US" dirty="0"/>
              <a:t>Body mass index (BMI) is a simple index of weight-for-height that is commonly used to classify overweight and obesity in adults. Body mass index is an indirect measure of body fat content as it correlates positively with amount of fat in general</a:t>
            </a:r>
          </a:p>
        </p:txBody>
      </p:sp>
      <p:sp>
        <p:nvSpPr>
          <p:cNvPr id="6" name="TextBox 5"/>
          <p:cNvSpPr txBox="1"/>
          <p:nvPr/>
        </p:nvSpPr>
        <p:spPr>
          <a:xfrm>
            <a:off x="838200" y="3962400"/>
            <a:ext cx="6019800" cy="2616101"/>
          </a:xfrm>
          <a:prstGeom prst="rect">
            <a:avLst/>
          </a:prstGeom>
          <a:noFill/>
        </p:spPr>
        <p:txBody>
          <a:bodyPr wrap="square" rtlCol="0">
            <a:spAutoFit/>
          </a:bodyPr>
          <a:lstStyle/>
          <a:p>
            <a:r>
              <a:rPr lang="en-US" sz="2000" b="1" u="sng" dirty="0" smtClean="0">
                <a:solidFill>
                  <a:schemeClr val="accent4">
                    <a:lumMod val="60000"/>
                    <a:lumOff val="40000"/>
                  </a:schemeClr>
                </a:solidFill>
              </a:rPr>
              <a:t>BMI</a:t>
            </a:r>
            <a:r>
              <a:rPr lang="en-US" dirty="0" smtClean="0">
                <a:solidFill>
                  <a:schemeClr val="accent4">
                    <a:lumMod val="60000"/>
                    <a:lumOff val="40000"/>
                  </a:schemeClr>
                </a:solidFill>
              </a:rPr>
              <a:t> </a:t>
            </a:r>
          </a:p>
          <a:p>
            <a:r>
              <a:rPr lang="en-US" dirty="0" smtClean="0"/>
              <a:t>kg/m</a:t>
            </a:r>
            <a:r>
              <a:rPr lang="en-US" baseline="30000" dirty="0" smtClean="0"/>
              <a:t>2</a:t>
            </a:r>
            <a:r>
              <a:rPr lang="en-US" dirty="0" smtClean="0"/>
              <a:t> </a:t>
            </a:r>
            <a:r>
              <a:rPr lang="en-US" dirty="0"/>
              <a:t>is obtained simply by dividing the weight (Kilograms) by the highlight (Meters) squared.  An adult BMI kg/m</a:t>
            </a:r>
            <a:r>
              <a:rPr lang="en-US" baseline="30000" dirty="0"/>
              <a:t>2 </a:t>
            </a:r>
            <a:r>
              <a:rPr lang="en-US" dirty="0"/>
              <a:t>between 25 and 29.9 is considered overweight and a BMI kg/m</a:t>
            </a:r>
            <a:r>
              <a:rPr lang="en-US" baseline="30000" dirty="0"/>
              <a:t>2</a:t>
            </a:r>
            <a:r>
              <a:rPr lang="en-US" dirty="0"/>
              <a:t> of 30 and over is considered obese. </a:t>
            </a:r>
          </a:p>
          <a:p>
            <a:r>
              <a:rPr lang="en-US" b="1" dirty="0"/>
              <a:t> </a:t>
            </a:r>
            <a:endParaRPr lang="en-US" dirty="0"/>
          </a:p>
          <a:p>
            <a:r>
              <a:rPr lang="en-US" b="1" dirty="0"/>
              <a:t>BMI=weight (kg)  </a:t>
            </a:r>
            <a:r>
              <a:rPr lang="en-US" b="1" i="1" dirty="0"/>
              <a:t>/</a:t>
            </a:r>
            <a:r>
              <a:rPr lang="en-US" b="1" dirty="0"/>
              <a:t> [ height (m)</a:t>
            </a:r>
            <a:r>
              <a:rPr lang="en-US" b="1" baseline="30000" dirty="0"/>
              <a:t>2</a:t>
            </a:r>
            <a:r>
              <a:rPr lang="en-US" b="1" dirty="0"/>
              <a:t> ]</a:t>
            </a:r>
            <a:endParaRPr lang="en-US" dirty="0"/>
          </a:p>
          <a:p>
            <a:endParaRPr lang="en-US" dirty="0"/>
          </a:p>
        </p:txBody>
      </p:sp>
    </p:spTree>
    <p:extLst>
      <p:ext uri="{BB962C8B-B14F-4D97-AF65-F5344CB8AC3E}">
        <p14:creationId xmlns:p14="http://schemas.microsoft.com/office/powerpoint/2010/main" val="156122876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CAF7MLQ0.jpg"/>
          <p:cNvPicPr>
            <a:picLocks noGrp="1" noChangeAspect="1"/>
          </p:cNvPicPr>
          <p:nvPr>
            <p:ph idx="1"/>
          </p:nvPr>
        </p:nvPicPr>
        <p:blipFill>
          <a:blip r:embed="rId2" cstate="print"/>
          <a:stretch>
            <a:fillRect/>
          </a:stretch>
        </p:blipFill>
        <p:spPr>
          <a:xfrm>
            <a:off x="2286000" y="1143000"/>
            <a:ext cx="4328235" cy="3983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1803013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609600"/>
            <a:ext cx="8435280" cy="4525963"/>
          </a:xfrm>
        </p:spPr>
        <p:txBody>
          <a:bodyPr>
            <a:normAutofit/>
          </a:bodyPr>
          <a:lstStyle/>
          <a:p>
            <a:pPr algn="l">
              <a:buNone/>
            </a:pP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Rounded MT Bold" pitchFamily="34" charset="0"/>
                <a:cs typeface="Akhbar MT" pitchFamily="2" charset="-78"/>
              </a:rPr>
              <a:t>Exercise regularly</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ngsana New" pitchFamily="18" charset="-34"/>
                <a:cs typeface="Angsana New" pitchFamily="18" charset="-34"/>
              </a:rPr>
              <a:t>. </a:t>
            </a:r>
            <a:r>
              <a:rPr lang="en-US" sz="4400" dirty="0" smtClean="0">
                <a:latin typeface="Angsana New" pitchFamily="18" charset="-34"/>
                <a:cs typeface="Angsana New" pitchFamily="18" charset="-34"/>
              </a:rPr>
              <a:t/>
            </a:r>
            <a:br>
              <a:rPr lang="en-US" sz="4400" dirty="0" smtClean="0">
                <a:latin typeface="Angsana New" pitchFamily="18" charset="-34"/>
                <a:cs typeface="Angsana New" pitchFamily="18" charset="-34"/>
              </a:rPr>
            </a:br>
            <a:r>
              <a:rPr lang="en-US" sz="4400" dirty="0" smtClean="0">
                <a:latin typeface="Angsana New" pitchFamily="18" charset="-34"/>
                <a:cs typeface="Angsana New" pitchFamily="18" charset="-34"/>
              </a:rPr>
              <a:t>you need to get </a:t>
            </a:r>
            <a:r>
              <a:rPr lang="en-US" sz="4400" b="1" dirty="0" smtClean="0">
                <a:latin typeface="Angsana New" pitchFamily="18" charset="-34"/>
                <a:cs typeface="Angsana New" pitchFamily="18" charset="-34"/>
              </a:rPr>
              <a:t>150 to 250 minutes </a:t>
            </a:r>
            <a:r>
              <a:rPr lang="en-US" sz="4400" dirty="0" smtClean="0">
                <a:latin typeface="Angsana New" pitchFamily="18" charset="-34"/>
                <a:cs typeface="Angsana New" pitchFamily="18" charset="-34"/>
              </a:rPr>
              <a:t>of moderate-intensity activity </a:t>
            </a:r>
            <a:r>
              <a:rPr lang="en-US" sz="4400" b="1" dirty="0" smtClean="0">
                <a:latin typeface="Angsana New" pitchFamily="18" charset="-34"/>
                <a:cs typeface="Angsana New" pitchFamily="18" charset="-34"/>
              </a:rPr>
              <a:t>a week </a:t>
            </a:r>
            <a:r>
              <a:rPr lang="en-US" sz="4400" dirty="0" smtClean="0">
                <a:latin typeface="Angsana New" pitchFamily="18" charset="-34"/>
                <a:cs typeface="Angsana New" pitchFamily="18" charset="-34"/>
              </a:rPr>
              <a:t>to prevent weight gain.</a:t>
            </a:r>
            <a:endParaRPr lang="x-none" sz="4400" dirty="0">
              <a:latin typeface="Angsana New" pitchFamily="18" charset="-34"/>
            </a:endParaRPr>
          </a:p>
        </p:txBody>
      </p:sp>
      <p:pic>
        <p:nvPicPr>
          <p:cNvPr id="4" name="صورة 3" descr="treadmill.gif"/>
          <p:cNvPicPr>
            <a:picLocks noChangeAspect="1"/>
          </p:cNvPicPr>
          <p:nvPr/>
        </p:nvPicPr>
        <p:blipFill>
          <a:blip r:embed="rId2" cstate="print"/>
          <a:stretch>
            <a:fillRect/>
          </a:stretch>
        </p:blipFill>
        <p:spPr>
          <a:xfrm>
            <a:off x="2362200" y="2826000"/>
            <a:ext cx="4032000" cy="4032000"/>
          </a:xfrm>
          <a:prstGeom prst="rect">
            <a:avLst/>
          </a:prstGeom>
        </p:spPr>
      </p:pic>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1747415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7400" y="533400"/>
            <a:ext cx="8229600" cy="10668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n-US" b="1" dirty="0" smtClean="0">
                <a:solidFill>
                  <a:srgbClr val="FFFF00"/>
                </a:solidFill>
              </a:rPr>
              <a:t>Eat healthy meals</a:t>
            </a:r>
            <a:endParaRPr lang="x-none" dirty="0">
              <a:solidFill>
                <a:srgbClr val="FFFF00"/>
              </a:solidFill>
            </a:endParaRPr>
          </a:p>
        </p:txBody>
      </p:sp>
      <p:sp>
        <p:nvSpPr>
          <p:cNvPr id="5" name="Content Placeholder 2"/>
          <p:cNvSpPr txBox="1">
            <a:spLocks/>
          </p:cNvSpPr>
          <p:nvPr/>
        </p:nvSpPr>
        <p:spPr>
          <a:xfrm>
            <a:off x="457200" y="2171556"/>
            <a:ext cx="3682752" cy="285750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109728" indent="0">
              <a:buFont typeface="Wingdings 2"/>
              <a:buNone/>
            </a:pPr>
            <a:r>
              <a:rPr lang="en-US" dirty="0" smtClean="0">
                <a:latin typeface="+mj-lt"/>
              </a:rPr>
              <a:t>low-calorie, nutrient-dense foods, such as fruits, vegetables and whole grains</a:t>
            </a:r>
            <a:r>
              <a:rPr lang="en-US" dirty="0" smtClean="0"/>
              <a:t>.</a:t>
            </a:r>
          </a:p>
          <a:p>
            <a:endParaRPr lang="x-none" dirty="0">
              <a:solidFill>
                <a:srgbClr val="0070C0"/>
              </a:solidFill>
            </a:endParaRPr>
          </a:p>
        </p:txBody>
      </p:sp>
      <p:sp>
        <p:nvSpPr>
          <p:cNvPr id="6" name="Content Placeholder 2"/>
          <p:cNvSpPr txBox="1">
            <a:spLocks/>
          </p:cNvSpPr>
          <p:nvPr/>
        </p:nvSpPr>
        <p:spPr>
          <a:xfrm>
            <a:off x="5148064" y="2387580"/>
            <a:ext cx="3322712" cy="2641480"/>
          </a:xfrm>
          <a:prstGeom prst="rect">
            <a:avLst/>
          </a:prstGeom>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buNone/>
            </a:pPr>
            <a:r>
              <a:rPr lang="en-US" dirty="0" smtClean="0">
                <a:solidFill>
                  <a:srgbClr val="FF0000"/>
                </a:solidFill>
                <a:latin typeface="+mj-lt"/>
              </a:rPr>
              <a:t>saturated fat, alcohol and limit sweets.</a:t>
            </a:r>
            <a:endParaRPr lang="x-none" dirty="0">
              <a:solidFill>
                <a:srgbClr val="FF0000"/>
              </a:solidFill>
              <a:latin typeface="+mj-lt"/>
            </a:endParaRPr>
          </a:p>
        </p:txBody>
      </p:sp>
      <p:sp>
        <p:nvSpPr>
          <p:cNvPr id="9" name="TextBox 8"/>
          <p:cNvSpPr txBox="1"/>
          <p:nvPr/>
        </p:nvSpPr>
        <p:spPr>
          <a:xfrm>
            <a:off x="797260" y="1586781"/>
            <a:ext cx="2520280" cy="584775"/>
          </a:xfrm>
          <a:prstGeom prst="rect">
            <a:avLst/>
          </a:prstGeom>
          <a:noFill/>
        </p:spPr>
        <p:txBody>
          <a:bodyPr wrap="square" rtlCol="1">
            <a:spAutoFit/>
          </a:bodyPr>
          <a:lstStyle/>
          <a:p>
            <a:pPr algn="ctr" rtl="0"/>
            <a:r>
              <a:rPr lang="en-US" sz="3200" b="1" dirty="0" smtClean="0">
                <a:latin typeface="+mj-lt"/>
              </a:rPr>
              <a:t>Focus on</a:t>
            </a:r>
            <a:endParaRPr lang="x-none" sz="3200" b="1" dirty="0">
              <a:latin typeface="+mj-lt"/>
            </a:endParaRPr>
          </a:p>
        </p:txBody>
      </p:sp>
      <p:sp>
        <p:nvSpPr>
          <p:cNvPr id="10" name="TextBox 9"/>
          <p:cNvSpPr txBox="1"/>
          <p:nvPr/>
        </p:nvSpPr>
        <p:spPr>
          <a:xfrm>
            <a:off x="5398564" y="1600200"/>
            <a:ext cx="2520280" cy="584775"/>
          </a:xfrm>
          <a:prstGeom prst="rect">
            <a:avLst/>
          </a:prstGeom>
          <a:noFill/>
        </p:spPr>
        <p:txBody>
          <a:bodyPr wrap="square" rtlCol="1">
            <a:spAutoFit/>
          </a:bodyPr>
          <a:lstStyle/>
          <a:p>
            <a:pPr algn="ctr" rtl="0"/>
            <a:r>
              <a:rPr lang="en-US" sz="3200" b="1" dirty="0" smtClean="0">
                <a:solidFill>
                  <a:srgbClr val="FF0000"/>
                </a:solidFill>
                <a:latin typeface="+mj-lt"/>
              </a:rPr>
              <a:t>Avoid</a:t>
            </a:r>
            <a:endParaRPr lang="x-none" sz="3200" b="1" dirty="0">
              <a:solidFill>
                <a:srgbClr val="FF0000"/>
              </a:solidFill>
              <a:latin typeface="+mj-lt"/>
            </a:endParaRPr>
          </a:p>
        </p:txBody>
      </p:sp>
      <p:pic>
        <p:nvPicPr>
          <p:cNvPr id="7" name="صورة 6" descr="10-Healthy-Snacks-Youll-Love-MainPhoto.jpg"/>
          <p:cNvPicPr>
            <a:picLocks noChangeAspect="1"/>
          </p:cNvPicPr>
          <p:nvPr/>
        </p:nvPicPr>
        <p:blipFill>
          <a:blip r:embed="rId2" cstate="print"/>
          <a:stretch>
            <a:fillRect/>
          </a:stretch>
        </p:blipFill>
        <p:spPr>
          <a:xfrm>
            <a:off x="972317" y="4800600"/>
            <a:ext cx="2685283" cy="1860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صورة 7" descr="no-junk-food1.jpg"/>
          <p:cNvPicPr>
            <a:picLocks noChangeAspect="1"/>
          </p:cNvPicPr>
          <p:nvPr/>
        </p:nvPicPr>
        <p:blipFill>
          <a:blip r:embed="rId3"/>
          <a:stretch>
            <a:fillRect/>
          </a:stretch>
        </p:blipFill>
        <p:spPr>
          <a:xfrm>
            <a:off x="5398564" y="4375611"/>
            <a:ext cx="2733675" cy="2285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4272712" y="13891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3841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Beware of emotional eating</a:t>
            </a:r>
            <a:endParaRPr lang="x-none" dirty="0">
              <a:solidFill>
                <a:srgbClr val="FFFF00"/>
              </a:solidFill>
            </a:endParaRPr>
          </a:p>
        </p:txBody>
      </p:sp>
      <p:pic>
        <p:nvPicPr>
          <p:cNvPr id="4" name="عنصر نائب للمحتوى 3" descr="imagesKDHYO0W0.jpg"/>
          <p:cNvPicPr>
            <a:picLocks noGrp="1" noChangeAspect="1"/>
          </p:cNvPicPr>
          <p:nvPr>
            <p:ph idx="1"/>
          </p:nvPr>
        </p:nvPicPr>
        <p:blipFill>
          <a:blip r:embed="rId2"/>
          <a:stretch>
            <a:fillRect/>
          </a:stretch>
        </p:blipFill>
        <p:spPr>
          <a:xfrm>
            <a:off x="5314950" y="3886200"/>
            <a:ext cx="3829050" cy="2538827"/>
          </a:xfrm>
          <a:prstGeom prst="rect">
            <a:avLst/>
          </a:prstGeom>
          <a:ln>
            <a:noFill/>
          </a:ln>
          <a:effectLst>
            <a:softEdge rad="112500"/>
          </a:effectLst>
        </p:spPr>
      </p:pic>
    </p:spTree>
    <p:extLst>
      <p:ext uri="{BB962C8B-B14F-4D97-AF65-F5344CB8AC3E}">
        <p14:creationId xmlns:p14="http://schemas.microsoft.com/office/powerpoint/2010/main" val="4289797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19113" y="152400"/>
            <a:ext cx="6858000" cy="1676401"/>
          </a:xfrm>
        </p:spPr>
        <p:txBody>
          <a:bodyPr>
            <a:normAutofit fontScale="62500" lnSpcReduction="20000"/>
          </a:bodyPr>
          <a:lstStyle/>
          <a:p>
            <a:pPr algn="l">
              <a:buNone/>
            </a:pPr>
            <a:r>
              <a:rPr lang="en-US" b="1" dirty="0" smtClean="0">
                <a:latin typeface="Arial Rounded MT Bold" pitchFamily="34" charset="0"/>
                <a:cs typeface="Akhbar MT" pitchFamily="2" charset="-78"/>
              </a:rPr>
              <a:t/>
            </a:r>
            <a:br>
              <a:rPr lang="en-US" b="1" dirty="0" smtClean="0">
                <a:latin typeface="Arial Rounded MT Bold" pitchFamily="34" charset="0"/>
                <a:cs typeface="Akhbar MT" pitchFamily="2" charset="-78"/>
              </a:rPr>
            </a:br>
            <a:endParaRPr lang="en-US" sz="4800" dirty="0" smtClean="0">
              <a:latin typeface="Angsana New" pitchFamily="18" charset="-34"/>
              <a:cs typeface="Angsana New" pitchFamily="18" charset="-34"/>
            </a:endParaRPr>
          </a:p>
          <a:p>
            <a:pPr algn="l">
              <a:buNone/>
            </a:pPr>
            <a:r>
              <a:rPr lang="en-US" sz="9800" dirty="0" smtClean="0">
                <a:latin typeface="Angsana New" pitchFamily="18" charset="-34"/>
                <a:cs typeface="Angsana New" pitchFamily="18" charset="-34"/>
              </a:rPr>
              <a:t>*</a:t>
            </a:r>
            <a:r>
              <a:rPr lang="en-US" sz="9800" dirty="0">
                <a:latin typeface="Angsana New" pitchFamily="18" charset="-34"/>
                <a:cs typeface="Angsana New" pitchFamily="18" charset="-34"/>
              </a:rPr>
              <a:t>Drink plenty of water</a:t>
            </a:r>
            <a:r>
              <a:rPr lang="en-US" sz="9800" dirty="0">
                <a:solidFill>
                  <a:schemeClr val="accent5">
                    <a:lumMod val="75000"/>
                  </a:schemeClr>
                </a:solidFill>
                <a:latin typeface="Angsana New" pitchFamily="18" charset="-34"/>
                <a:cs typeface="Angsana New" pitchFamily="18" charset="-34"/>
              </a:rPr>
              <a:t>.</a:t>
            </a:r>
            <a:endParaRPr lang="x-none" sz="9800" dirty="0">
              <a:solidFill>
                <a:schemeClr val="accent5">
                  <a:lumMod val="75000"/>
                </a:schemeClr>
              </a:solidFill>
              <a:latin typeface="Angsana New" pitchFamily="18" charset="-34"/>
              <a:cs typeface="Angsana New" pitchFamily="18" charset="-34"/>
            </a:endParaRPr>
          </a:p>
          <a:p>
            <a:pPr algn="l">
              <a:buNone/>
            </a:pPr>
            <a:endParaRPr lang="x-none" sz="4400" dirty="0">
              <a:solidFill>
                <a:schemeClr val="accent5">
                  <a:lumMod val="75000"/>
                </a:schemeClr>
              </a:solidFill>
              <a:latin typeface="Angsana New" pitchFamily="18" charset="-34"/>
              <a:cs typeface="Angsana New" pitchFamily="18" charset="-34"/>
            </a:endParaRPr>
          </a:p>
        </p:txBody>
      </p:sp>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pic>
        <p:nvPicPr>
          <p:cNvPr id="8" name="صورة 7" descr="drinking-water-standards.jpg"/>
          <p:cNvPicPr>
            <a:picLocks noChangeAspect="1"/>
          </p:cNvPicPr>
          <p:nvPr/>
        </p:nvPicPr>
        <p:blipFill>
          <a:blip r:embed="rId2"/>
          <a:stretch>
            <a:fillRect/>
          </a:stretch>
        </p:blipFill>
        <p:spPr>
          <a:xfrm>
            <a:off x="838200" y="1828801"/>
            <a:ext cx="3643313" cy="2703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243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41ZCAM8V8NYCAA9JIAGCASYULSDCALU85B9CAD9XUEHCAIV6ZW0CALVG6K0CAOR54INCAU3JNI3CAZZ40LMCACD21NYCAW04NC1CAQVUAO4CAR2SRUICASUN81GCAIPN3PZCAS9PEUECA3LP9ABCAGD6BZF.jpg"/>
          <p:cNvPicPr>
            <a:picLocks noGrp="1" noChangeAspect="1"/>
          </p:cNvPicPr>
          <p:nvPr>
            <p:ph idx="1"/>
          </p:nvPr>
        </p:nvPicPr>
        <p:blipFill>
          <a:blip r:embed="rId2"/>
          <a:stretch>
            <a:fillRect/>
          </a:stretch>
        </p:blipFill>
        <p:spPr>
          <a:xfrm>
            <a:off x="914400" y="2971800"/>
            <a:ext cx="2468880" cy="2743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مستطيل 4"/>
          <p:cNvSpPr/>
          <p:nvPr/>
        </p:nvSpPr>
        <p:spPr>
          <a:xfrm>
            <a:off x="646793" y="1009471"/>
            <a:ext cx="5472973" cy="1200329"/>
          </a:xfrm>
          <a:prstGeom prst="rect">
            <a:avLst/>
          </a:prstGeom>
        </p:spPr>
        <p:txBody>
          <a:bodyPr wrap="none">
            <a:spAutoFit/>
          </a:bodyPr>
          <a:lstStyle/>
          <a:p>
            <a:r>
              <a:rPr lang="en-US" sz="4400" dirty="0" smtClean="0">
                <a:latin typeface="Angsana New" pitchFamily="18" charset="-34"/>
                <a:cs typeface="Angsana New" pitchFamily="18" charset="-34"/>
              </a:rPr>
              <a:t>* Eat </a:t>
            </a:r>
            <a:r>
              <a:rPr lang="en-US" sz="7200" dirty="0" smtClean="0">
                <a:solidFill>
                  <a:srgbClr val="FF0000"/>
                </a:solidFill>
                <a:latin typeface="Angsana New" pitchFamily="18" charset="-34"/>
                <a:cs typeface="Angsana New" pitchFamily="18" charset="-34"/>
              </a:rPr>
              <a:t>only</a:t>
            </a:r>
            <a:r>
              <a:rPr lang="en-US" sz="4400" dirty="0" smtClean="0">
                <a:latin typeface="Angsana New" pitchFamily="18" charset="-34"/>
                <a:cs typeface="Angsana New" pitchFamily="18" charset="-34"/>
              </a:rPr>
              <a:t> when you are hungry.</a:t>
            </a:r>
          </a:p>
        </p:txBody>
      </p:sp>
    </p:spTree>
    <p:extLst>
      <p:ext uri="{BB962C8B-B14F-4D97-AF65-F5344CB8AC3E}">
        <p14:creationId xmlns:p14="http://schemas.microsoft.com/office/powerpoint/2010/main" val="2741731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066800"/>
            <a:ext cx="7467600" cy="1219200"/>
          </a:xfrm>
        </p:spPr>
        <p:txBody>
          <a:bodyPr>
            <a:noAutofit/>
          </a:bodyPr>
          <a:lstStyle/>
          <a:p>
            <a:pPr algn="l">
              <a:buNone/>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Rounded MT Bold" pitchFamily="34" charset="0"/>
                <a:cs typeface="Akhbar MT" pitchFamily="2" charset="-78"/>
              </a:rPr>
              <a:t>Monitor your weight regularly</a:t>
            </a:r>
            <a:endParaRPr lang="x-none"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Rounded MT Bold" pitchFamily="34" charset="0"/>
              <a:cs typeface="Akhbar MT" pitchFamily="2" charset="-78"/>
            </a:endParaRPr>
          </a:p>
        </p:txBody>
      </p:sp>
      <p:pic>
        <p:nvPicPr>
          <p:cNvPr id="4" name="صورة 3" descr="article-new_ehow_images_a07_ab_jv_reduce-weight-15-days-800x800.jpg"/>
          <p:cNvPicPr>
            <a:picLocks noChangeAspect="1"/>
          </p:cNvPicPr>
          <p:nvPr/>
        </p:nvPicPr>
        <p:blipFill>
          <a:blip r:embed="rId2" cstate="print"/>
          <a:stretch>
            <a:fillRect/>
          </a:stretch>
        </p:blipFill>
        <p:spPr>
          <a:xfrm>
            <a:off x="3505200" y="2057400"/>
            <a:ext cx="30607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4126476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95600" y="882253"/>
            <a:ext cx="8229600" cy="850106"/>
          </a:xfrm>
        </p:spPr>
        <p:txBody>
          <a:bodyPr>
            <a:normAutofit/>
          </a:bodyPr>
          <a:lstStyle/>
          <a:p>
            <a:r>
              <a:rPr lang="en-US" sz="4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Rounded MT Bold" pitchFamily="34" charset="0"/>
                <a:ea typeface="+mn-ea"/>
                <a:cs typeface="Akhbar MT" pitchFamily="2" charset="-78"/>
              </a:rPr>
              <a:t>In children</a:t>
            </a:r>
            <a:endParaRPr lang="x-none"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Rounded MT Bold" pitchFamily="34" charset="0"/>
              <a:ea typeface="+mn-ea"/>
              <a:cs typeface="Akhbar MT" pitchFamily="2" charset="-78"/>
            </a:endParaRPr>
          </a:p>
        </p:txBody>
      </p:sp>
      <p:sp>
        <p:nvSpPr>
          <p:cNvPr id="4" name="Rectangle 3"/>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pic>
        <p:nvPicPr>
          <p:cNvPr id="6" name="عنصر نائب للمحتوى 5" descr="fatherson.jpg"/>
          <p:cNvPicPr>
            <a:picLocks noGrp="1" noChangeAspect="1"/>
          </p:cNvPicPr>
          <p:nvPr>
            <p:ph idx="1"/>
          </p:nvPr>
        </p:nvPicPr>
        <p:blipFill>
          <a:blip r:embed="rId3"/>
          <a:stretch>
            <a:fillRect/>
          </a:stretch>
        </p:blipFill>
        <p:spPr>
          <a:xfrm>
            <a:off x="6477000" y="2362200"/>
            <a:ext cx="2052638" cy="41830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صورة 6" descr="mother___child_eating_fruit-300x200.jpg"/>
          <p:cNvPicPr>
            <a:picLocks noChangeAspect="1"/>
          </p:cNvPicPr>
          <p:nvPr/>
        </p:nvPicPr>
        <p:blipFill>
          <a:blip r:embed="rId4"/>
          <a:stretch>
            <a:fillRect/>
          </a:stretch>
        </p:blipFill>
        <p:spPr>
          <a:xfrm>
            <a:off x="2895600" y="2362200"/>
            <a:ext cx="28575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7" descr="o-kids-mimic-parents-facebook.jpg"/>
          <p:cNvPicPr>
            <a:picLocks noChangeAspect="1"/>
          </p:cNvPicPr>
          <p:nvPr/>
        </p:nvPicPr>
        <p:blipFill>
          <a:blip r:embed="rId5"/>
          <a:stretch>
            <a:fillRect/>
          </a:stretch>
        </p:blipFill>
        <p:spPr>
          <a:xfrm>
            <a:off x="3162300" y="4876800"/>
            <a:ext cx="2362200" cy="157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صورة 8" descr="images8.jpg"/>
          <p:cNvPicPr>
            <a:picLocks noChangeAspect="1"/>
          </p:cNvPicPr>
          <p:nvPr/>
        </p:nvPicPr>
        <p:blipFill>
          <a:blip r:embed="rId6"/>
          <a:stretch>
            <a:fillRect/>
          </a:stretch>
        </p:blipFill>
        <p:spPr>
          <a:xfrm>
            <a:off x="340676" y="2362200"/>
            <a:ext cx="1869124" cy="43354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093582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pic>
        <p:nvPicPr>
          <p:cNvPr id="4" name="عنصر نائب للمحتوى 3" descr="images (8).jpg"/>
          <p:cNvPicPr>
            <a:picLocks noGrp="1" noChangeAspect="1"/>
          </p:cNvPicPr>
          <p:nvPr>
            <p:ph idx="1"/>
          </p:nvPr>
        </p:nvPicPr>
        <p:blipFill>
          <a:blip r:embed="rId2" cstate="print"/>
          <a:srcRect l="1064" t="32979" r="1064" b="32979"/>
          <a:stretch>
            <a:fillRect/>
          </a:stretch>
        </p:blipFill>
        <p:spPr>
          <a:xfrm>
            <a:off x="914400" y="838200"/>
            <a:ext cx="6924555" cy="1862263"/>
          </a:xfrm>
          <a:prstGeom prst="rect">
            <a:avLst/>
          </a:prstGeom>
        </p:spPr>
      </p:pic>
    </p:spTree>
    <p:extLst>
      <p:ext uri="{BB962C8B-B14F-4D97-AF65-F5344CB8AC3E}">
        <p14:creationId xmlns:p14="http://schemas.microsoft.com/office/powerpoint/2010/main" val="13337593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CAK7TE2Q.jpg"/>
          <p:cNvPicPr>
            <a:picLocks noGrp="1" noChangeAspect="1"/>
          </p:cNvPicPr>
          <p:nvPr>
            <p:ph idx="1"/>
          </p:nvPr>
        </p:nvPicPr>
        <p:blipFill>
          <a:blip r:embed="rId2" cstate="print"/>
          <a:stretch>
            <a:fillRect/>
          </a:stretch>
        </p:blipFill>
        <p:spPr>
          <a:xfrm>
            <a:off x="2438400" y="3124200"/>
            <a:ext cx="4248000" cy="2801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
        <p:nvSpPr>
          <p:cNvPr id="7" name="مستطيل 6"/>
          <p:cNvSpPr/>
          <p:nvPr/>
        </p:nvSpPr>
        <p:spPr>
          <a:xfrm>
            <a:off x="914400" y="1295401"/>
            <a:ext cx="5943600" cy="1938992"/>
          </a:xfrm>
          <a:prstGeom prst="rect">
            <a:avLst/>
          </a:prstGeom>
        </p:spPr>
        <p:txBody>
          <a:bodyPr wrap="square">
            <a:spAutoFit/>
          </a:bodyPr>
          <a:lstStyle/>
          <a:p>
            <a:pPr marL="365760" lvl="0" indent="-256032" algn="ctr" defTabSz="914400" rtl="1">
              <a:spcBef>
                <a:spcPts val="300"/>
              </a:spcBef>
              <a:buClr>
                <a:schemeClr val="accent3"/>
              </a:buClr>
              <a:defRPr/>
            </a:pPr>
            <a:r>
              <a:rPr lang="en-US" sz="4000" dirty="0" smtClean="0">
                <a:solidFill>
                  <a:srgbClr val="FFFF00"/>
                </a:solidFill>
              </a:rPr>
              <a:t>* Change family</a:t>
            </a:r>
            <a:r>
              <a:rPr lang="en-US" sz="4000" dirty="0" smtClean="0">
                <a:solidFill>
                  <a:srgbClr val="FFFF00"/>
                </a:solidFill>
                <a:latin typeface="Cooper Black" pitchFamily="18" charset="0"/>
              </a:rPr>
              <a:t> eating habits </a:t>
            </a:r>
            <a:r>
              <a:rPr lang="en-US" sz="4000" dirty="0" smtClean="0">
                <a:solidFill>
                  <a:srgbClr val="FFFF00"/>
                </a:solidFill>
              </a:rPr>
              <a:t>and activity levels.</a:t>
            </a:r>
          </a:p>
        </p:txBody>
      </p:sp>
    </p:spTree>
    <p:extLst>
      <p:ext uri="{BB962C8B-B14F-4D97-AF65-F5344CB8AC3E}">
        <p14:creationId xmlns:p14="http://schemas.microsoft.com/office/powerpoint/2010/main" val="4144792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533400"/>
            <a:ext cx="7467600" cy="381000"/>
          </a:xfrm>
        </p:spPr>
        <p:txBody>
          <a:bodyPr/>
          <a:lstStyle/>
          <a:p>
            <a:r>
              <a:rPr lang="en-US" sz="3600" b="1" dirty="0">
                <a:solidFill>
                  <a:srgbClr val="FFFF00"/>
                </a:solidFill>
              </a:rPr>
              <a:t>W</a:t>
            </a:r>
            <a:r>
              <a:rPr lang="en-US" sz="3600" b="1" dirty="0" smtClean="0">
                <a:solidFill>
                  <a:srgbClr val="FFFF00"/>
                </a:solidFill>
              </a:rPr>
              <a:t>aist </a:t>
            </a:r>
            <a:r>
              <a:rPr lang="en-US" sz="3600" b="1" dirty="0">
                <a:solidFill>
                  <a:srgbClr val="FFFF00"/>
                </a:solidFill>
              </a:rPr>
              <a:t>C</a:t>
            </a:r>
            <a:r>
              <a:rPr lang="en-US" sz="3600" b="1" dirty="0" smtClean="0">
                <a:solidFill>
                  <a:srgbClr val="FFFF00"/>
                </a:solidFill>
              </a:rPr>
              <a:t>ircumference </a:t>
            </a:r>
            <a:endParaRPr lang="en-US" sz="3600" dirty="0">
              <a:solidFill>
                <a:srgbClr val="FFFF00"/>
              </a:solidFill>
            </a:endParaRPr>
          </a:p>
        </p:txBody>
      </p:sp>
      <p:sp>
        <p:nvSpPr>
          <p:cNvPr id="4" name="TextBox 3"/>
          <p:cNvSpPr txBox="1"/>
          <p:nvPr/>
        </p:nvSpPr>
        <p:spPr>
          <a:xfrm>
            <a:off x="304800" y="1600200"/>
            <a:ext cx="8001000" cy="369332"/>
          </a:xfrm>
          <a:prstGeom prst="rect">
            <a:avLst/>
          </a:prstGeom>
          <a:noFill/>
        </p:spPr>
        <p:txBody>
          <a:bodyPr wrap="square" rtlCol="0">
            <a:spAutoFit/>
          </a:bodyPr>
          <a:lstStyle/>
          <a:p>
            <a:r>
              <a:rPr lang="en-US" dirty="0" smtClean="0"/>
              <a:t>For men it suppose to be </a:t>
            </a:r>
            <a:r>
              <a:rPr lang="x-none" dirty="0" smtClean="0"/>
              <a:t>&gt;</a:t>
            </a:r>
            <a:r>
              <a:rPr lang="en-US" dirty="0" smtClean="0"/>
              <a:t>102 cm (40 in.)  and for women  </a:t>
            </a:r>
            <a:r>
              <a:rPr lang="x-none" dirty="0" smtClean="0"/>
              <a:t>&gt;</a:t>
            </a:r>
            <a:r>
              <a:rPr lang="en-US" dirty="0" smtClean="0"/>
              <a:t>88 cm (35 in. ) </a:t>
            </a:r>
            <a:endParaRPr lang="en-US" dirty="0"/>
          </a:p>
        </p:txBody>
      </p:sp>
      <p:pic>
        <p:nvPicPr>
          <p:cNvPr id="1026" name="Picture 5" descr="W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6934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80747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dirty="0" smtClean="0">
                <a:solidFill>
                  <a:srgbClr val="FFFF00"/>
                </a:solidFill>
              </a:rPr>
              <a:t>* </a:t>
            </a:r>
            <a:r>
              <a:rPr lang="en-US" dirty="0" smtClean="0">
                <a:solidFill>
                  <a:srgbClr val="FFFF00"/>
                </a:solidFill>
                <a:latin typeface="Cooper Black" pitchFamily="18" charset="0"/>
              </a:rPr>
              <a:t>Reduce time </a:t>
            </a:r>
            <a:r>
              <a:rPr lang="en-US" dirty="0" smtClean="0">
                <a:solidFill>
                  <a:srgbClr val="FFFF00"/>
                </a:solidFill>
              </a:rPr>
              <a:t>spent in front of TV and computer.</a:t>
            </a:r>
            <a:br>
              <a:rPr lang="en-US" dirty="0" smtClean="0">
                <a:solidFill>
                  <a:srgbClr val="FFFF00"/>
                </a:solidFill>
              </a:rPr>
            </a:br>
            <a:endParaRPr lang="x-none" dirty="0">
              <a:solidFill>
                <a:srgbClr val="FFFF00"/>
              </a:solidFill>
            </a:endParaRPr>
          </a:p>
        </p:txBody>
      </p:sp>
      <p:pic>
        <p:nvPicPr>
          <p:cNvPr id="4" name="عنصر نائب للمحتوى 3" descr="fatkid.jpg"/>
          <p:cNvPicPr>
            <a:picLocks noGrp="1" noChangeAspect="1"/>
          </p:cNvPicPr>
          <p:nvPr>
            <p:ph idx="1"/>
          </p:nvPr>
        </p:nvPicPr>
        <p:blipFill>
          <a:blip r:embed="rId2"/>
          <a:stretch>
            <a:fillRect/>
          </a:stretch>
        </p:blipFill>
        <p:spPr>
          <a:xfrm>
            <a:off x="2343150" y="2925763"/>
            <a:ext cx="44577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186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en-US" dirty="0" smtClean="0">
                <a:solidFill>
                  <a:srgbClr val="FFFF00"/>
                </a:solidFill>
              </a:rPr>
              <a:t>* Avoid using </a:t>
            </a:r>
            <a:r>
              <a:rPr lang="en-US" dirty="0" smtClean="0">
                <a:solidFill>
                  <a:srgbClr val="FFFF00"/>
                </a:solidFill>
                <a:latin typeface="Cooper Black" pitchFamily="18" charset="0"/>
              </a:rPr>
              <a:t>food as a reward</a:t>
            </a:r>
            <a:r>
              <a:rPr lang="en-US" dirty="0" smtClean="0">
                <a:solidFill>
                  <a:srgbClr val="FFFF00"/>
                </a:solidFill>
              </a:rPr>
              <a:t>.</a:t>
            </a:r>
            <a:br>
              <a:rPr lang="en-US" dirty="0" smtClean="0">
                <a:solidFill>
                  <a:srgbClr val="FFFF00"/>
                </a:solidFill>
              </a:rPr>
            </a:br>
            <a:endParaRPr lang="x-none" dirty="0">
              <a:solidFill>
                <a:srgbClr val="FFFF00"/>
              </a:solidFill>
            </a:endParaRPr>
          </a:p>
        </p:txBody>
      </p:sp>
      <p:pic>
        <p:nvPicPr>
          <p:cNvPr id="4" name="عنصر نائب للمحتوى 3" descr="TP09_StepsToddler11.jpg"/>
          <p:cNvPicPr>
            <a:picLocks noGrp="1" noChangeAspect="1"/>
          </p:cNvPicPr>
          <p:nvPr>
            <p:ph idx="1"/>
          </p:nvPr>
        </p:nvPicPr>
        <p:blipFill>
          <a:blip r:embed="rId2"/>
          <a:stretch>
            <a:fillRect/>
          </a:stretch>
        </p:blipFill>
        <p:spPr>
          <a:xfrm>
            <a:off x="2409825" y="2249488"/>
            <a:ext cx="4324350" cy="4324350"/>
          </a:xfrm>
          <a:prstGeom prst="ellipse">
            <a:avLst/>
          </a:prstGeom>
          <a:ln>
            <a:noFill/>
          </a:ln>
          <a:effectLst>
            <a:softEdge rad="112500"/>
          </a:effectLst>
        </p:spPr>
      </p:pic>
    </p:spTree>
    <p:extLst>
      <p:ext uri="{BB962C8B-B14F-4D97-AF65-F5344CB8AC3E}">
        <p14:creationId xmlns:p14="http://schemas.microsoft.com/office/powerpoint/2010/main" val="3371178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What's the role of medical students and health team in the community?</a:t>
            </a:r>
            <a:endParaRPr lang="x-none" dirty="0">
              <a:solidFill>
                <a:srgbClr val="FF0000"/>
              </a:solidFill>
            </a:endParaRPr>
          </a:p>
        </p:txBody>
      </p:sp>
      <p:pic>
        <p:nvPicPr>
          <p:cNvPr id="4" name="عنصر نائب للمحتوى 3" descr="ask-question-2-ce96e3e01c85a38a0d39c61cfae6d42c.jpg"/>
          <p:cNvPicPr>
            <a:picLocks noGrp="1" noChangeAspect="1"/>
          </p:cNvPicPr>
          <p:nvPr>
            <p:ph idx="1"/>
          </p:nvPr>
        </p:nvPicPr>
        <p:blipFill>
          <a:blip r:embed="rId2"/>
          <a:stretch>
            <a:fillRect/>
          </a:stretch>
        </p:blipFill>
        <p:spPr>
          <a:xfrm>
            <a:off x="3048000" y="2887663"/>
            <a:ext cx="3048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3198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001_3-225x225.jpg"/>
          <p:cNvPicPr>
            <a:picLocks noChangeAspect="1"/>
          </p:cNvPicPr>
          <p:nvPr/>
        </p:nvPicPr>
        <p:blipFill>
          <a:blip r:embed="rId2" cstate="print"/>
          <a:stretch>
            <a:fillRect/>
          </a:stretch>
        </p:blipFill>
        <p:spPr>
          <a:xfrm>
            <a:off x="1752600" y="2819400"/>
            <a:ext cx="5112000" cy="419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عنصر نائب للمحتوى 2"/>
          <p:cNvSpPr>
            <a:spLocks noGrp="1"/>
          </p:cNvSpPr>
          <p:nvPr>
            <p:ph idx="1"/>
          </p:nvPr>
        </p:nvSpPr>
        <p:spPr>
          <a:xfrm>
            <a:off x="179512" y="476672"/>
            <a:ext cx="8964488" cy="4525963"/>
          </a:xfrm>
        </p:spPr>
        <p:txBody>
          <a:bodyPr>
            <a:normAutofit/>
          </a:bodyPr>
          <a:lstStyle/>
          <a:p>
            <a:pPr algn="ctr">
              <a:buNone/>
            </a:pPr>
            <a:r>
              <a:rPr lang="en-US" sz="4000" dirty="0" smtClean="0">
                <a:solidFill>
                  <a:srgbClr val="FFFFFF"/>
                </a:solidFill>
                <a:latin typeface="Blue Highway Linocut" pitchFamily="2" charset="0"/>
              </a:rPr>
              <a:t>Role of health team, medical students, and school health in dealing with obesity in the community</a:t>
            </a:r>
            <a:endParaRPr lang="x-none" sz="4000" dirty="0">
              <a:solidFill>
                <a:srgbClr val="FFFFFF"/>
              </a:solidFill>
              <a:latin typeface="Blue Highway Linocut" pitchFamily="2" charset="0"/>
            </a:endParaRPr>
          </a:p>
        </p:txBody>
      </p:sp>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15017874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7467600" cy="1143000"/>
          </a:xfrm>
        </p:spPr>
        <p:txBody>
          <a:bodyPr>
            <a:normAutofit/>
          </a:bodyPr>
          <a:lstStyle/>
          <a:p>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rPr>
              <a:t>Health team</a:t>
            </a:r>
            <a:endParaRPr lang="x-none"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endParaRPr>
          </a:p>
        </p:txBody>
      </p:sp>
      <p:pic>
        <p:nvPicPr>
          <p:cNvPr id="4" name="عنصر نائب للمحتوى 3" descr="Spectrum-Health-Team-275x300.jpg"/>
          <p:cNvPicPr>
            <a:picLocks noGrp="1" noChangeAspect="1"/>
          </p:cNvPicPr>
          <p:nvPr>
            <p:ph idx="1"/>
          </p:nvPr>
        </p:nvPicPr>
        <p:blipFill>
          <a:blip r:embed="rId2" cstate="print"/>
          <a:stretch>
            <a:fillRect/>
          </a:stretch>
        </p:blipFill>
        <p:spPr>
          <a:xfrm>
            <a:off x="6372200" y="620688"/>
            <a:ext cx="261937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228600" y="1295400"/>
            <a:ext cx="6120680" cy="5016757"/>
          </a:xfrm>
          <a:prstGeom prst="rect">
            <a:avLst/>
          </a:prstGeom>
          <a:noFill/>
        </p:spPr>
        <p:txBody>
          <a:bodyPr wrap="square" rtlCol="1">
            <a:spAutoFit/>
          </a:bodyPr>
          <a:lstStyle/>
          <a:p>
            <a:pPr algn="l"/>
            <a:r>
              <a:rPr lang="en-US" sz="3200" b="1" dirty="0" smtClean="0"/>
              <a:t>- </a:t>
            </a:r>
            <a:r>
              <a:rPr lang="en-US" sz="3200" dirty="0" smtClean="0">
                <a:latin typeface="Angsana New" pitchFamily="18" charset="-34"/>
                <a:cs typeface="Angsana New" pitchFamily="18" charset="-34"/>
              </a:rPr>
              <a:t>health professionals have an important role in promoting preventive measures and encouraging positive lifestyle </a:t>
            </a:r>
            <a:endParaRPr lang="x-none" sz="3200" dirty="0" smtClean="0">
              <a:latin typeface="Angsana New" pitchFamily="18" charset="-34"/>
            </a:endParaRPr>
          </a:p>
          <a:p>
            <a:pPr algn="l"/>
            <a:r>
              <a:rPr lang="en-US" sz="3200" dirty="0" smtClean="0">
                <a:latin typeface="Angsana New" pitchFamily="18" charset="-34"/>
                <a:cs typeface="Angsana New" pitchFamily="18" charset="-34"/>
              </a:rPr>
              <a:t>Behaviors.</a:t>
            </a:r>
          </a:p>
          <a:p>
            <a:pPr algn="l"/>
            <a:r>
              <a:rPr lang="en-US" sz="3200" b="1" dirty="0" smtClean="0">
                <a:latin typeface="Angsana New" pitchFamily="18" charset="-34"/>
                <a:cs typeface="Angsana New" pitchFamily="18" charset="-34"/>
              </a:rPr>
              <a:t>- </a:t>
            </a:r>
            <a:r>
              <a:rPr lang="en-US" sz="3200" dirty="0" smtClean="0">
                <a:latin typeface="Angsana New" pitchFamily="18" charset="-34"/>
                <a:cs typeface="Angsana New" pitchFamily="18" charset="-34"/>
              </a:rPr>
              <a:t>also have a role in counseling patients about safe and effective weight loss and weight maintenance programs</a:t>
            </a:r>
            <a:r>
              <a:rPr lang="en-US" sz="4000" dirty="0" smtClean="0">
                <a:latin typeface="Angsana New" pitchFamily="18" charset="-34"/>
                <a:cs typeface="Angsana New" pitchFamily="18" charset="-34"/>
              </a:rPr>
              <a:t>.</a:t>
            </a:r>
          </a:p>
          <a:p>
            <a:pPr algn="l"/>
            <a:endParaRPr lang="x-none" sz="2400" dirty="0"/>
          </a:p>
        </p:txBody>
      </p:sp>
      <p:sp>
        <p:nvSpPr>
          <p:cNvPr id="6" name="Rectangle 5"/>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5462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571500"/>
            <a:ext cx="8229600" cy="1143000"/>
          </a:xfrm>
        </p:spPr>
        <p:txBody>
          <a:bodyPr/>
          <a:lstStyle/>
          <a:p>
            <a:r>
              <a:rPr lang="x-none" dirty="0" smtClean="0">
                <a:solidFill>
                  <a:srgbClr val="FF0000"/>
                </a:solidFill>
                <a:latin typeface="Trebuchet MS" pitchFamily="34" charset="0"/>
                <a:cs typeface="Trebuchet MS" pitchFamily="34" charset="0"/>
              </a:rPr>
              <a:t> </a:t>
            </a:r>
            <a:r>
              <a:rPr lang="en-US" dirty="0" smtClean="0">
                <a:solidFill>
                  <a:srgbClr val="FF0000"/>
                </a:solidFill>
                <a:latin typeface="Trebuchet MS" pitchFamily="34" charset="0"/>
                <a:cs typeface="Trebuchet MS" pitchFamily="34" charset="0"/>
              </a:rPr>
              <a:t>Role of schools </a:t>
            </a:r>
            <a:endParaRPr lang="en-US" dirty="0">
              <a:solidFill>
                <a:srgbClr val="FF0000"/>
              </a:solidFill>
            </a:endParaRPr>
          </a:p>
        </p:txBody>
      </p:sp>
      <p:pic>
        <p:nvPicPr>
          <p:cNvPr id="11" name="صورة 10" descr="hshfp.png"/>
          <p:cNvPicPr>
            <a:picLocks noChangeAspect="1"/>
          </p:cNvPicPr>
          <p:nvPr/>
        </p:nvPicPr>
        <p:blipFill>
          <a:blip r:embed="rId2" cstate="print"/>
          <a:stretch>
            <a:fillRect/>
          </a:stretch>
        </p:blipFill>
        <p:spPr>
          <a:xfrm>
            <a:off x="2286000" y="1738604"/>
            <a:ext cx="3866400" cy="4100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0481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7467600" cy="1143000"/>
          </a:xfrm>
        </p:spPr>
        <p:txBody>
          <a:bodyPr>
            <a:normAutofit/>
          </a:bodyPr>
          <a:lstStyle/>
          <a:p>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rPr>
              <a:t>Role of schools</a:t>
            </a:r>
            <a:endParaRPr lang="x-none"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endParaRPr>
          </a:p>
        </p:txBody>
      </p:sp>
      <p:sp>
        <p:nvSpPr>
          <p:cNvPr id="4" name="Content Placeholder 2"/>
          <p:cNvSpPr txBox="1">
            <a:spLocks/>
          </p:cNvSpPr>
          <p:nvPr/>
        </p:nvSpPr>
        <p:spPr>
          <a:xfrm>
            <a:off x="304800" y="1371600"/>
            <a:ext cx="5334000" cy="5029200"/>
          </a:xfrm>
          <a:prstGeom prst="rect">
            <a:avLst/>
          </a:prstGeom>
        </p:spPr>
        <p:txBody>
          <a:bodyPr vert="horz" lIns="91440" tIns="45720" rIns="91440" bIns="45720" rtlCol="1">
            <a:noAutofit/>
          </a:bodyPr>
          <a:lstStyle/>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health education </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physical education</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health services</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nutrition services</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staff health promotion</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health educations for family</a:t>
            </a:r>
            <a:endParaRPr kumimoji="0" lang="en-US" sz="4000" b="0" i="0" u="none" strike="noStrike" kern="1200" cap="none" spc="0" normalizeH="0" baseline="0" noProof="0" dirty="0">
              <a:ln>
                <a:noFill/>
              </a:ln>
              <a:solidFill>
                <a:schemeClr val="tx1"/>
              </a:solidFill>
              <a:effectLst/>
              <a:uLnTx/>
              <a:uFillTx/>
              <a:latin typeface="Angsana New" pitchFamily="18" charset="-34"/>
              <a:cs typeface="Angsana New" pitchFamily="18" charset="-34"/>
            </a:endParaRPr>
          </a:p>
        </p:txBody>
      </p:sp>
      <p:sp>
        <p:nvSpPr>
          <p:cNvPr id="6" name="Rectangle 5"/>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pic>
        <p:nvPicPr>
          <p:cNvPr id="14" name="صورة 13" descr="images (23).jpg"/>
          <p:cNvPicPr>
            <a:picLocks noChangeAspect="1"/>
          </p:cNvPicPr>
          <p:nvPr/>
        </p:nvPicPr>
        <p:blipFill>
          <a:blip r:embed="rId2" cstate="print"/>
          <a:stretch>
            <a:fillRect/>
          </a:stretch>
        </p:blipFill>
        <p:spPr>
          <a:xfrm>
            <a:off x="7187188" y="381000"/>
            <a:ext cx="1656184" cy="1745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صورة 14" descr="images (18).jpg"/>
          <p:cNvPicPr>
            <a:picLocks noChangeAspect="1"/>
          </p:cNvPicPr>
          <p:nvPr/>
        </p:nvPicPr>
        <p:blipFill>
          <a:blip r:embed="rId3" cstate="print"/>
          <a:stretch>
            <a:fillRect/>
          </a:stretch>
        </p:blipFill>
        <p:spPr>
          <a:xfrm>
            <a:off x="4741787" y="381000"/>
            <a:ext cx="1794026" cy="17545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صورة 15" descr="images (35).jpg"/>
          <p:cNvPicPr>
            <a:picLocks noChangeAspect="1"/>
          </p:cNvPicPr>
          <p:nvPr/>
        </p:nvPicPr>
        <p:blipFill>
          <a:blip r:embed="rId4" cstate="print"/>
          <a:srcRect l="7645" r="61477"/>
          <a:stretch>
            <a:fillRect/>
          </a:stretch>
        </p:blipFill>
        <p:spPr>
          <a:xfrm>
            <a:off x="7631832" y="4267200"/>
            <a:ext cx="1512168" cy="2488132"/>
          </a:xfrm>
          <a:prstGeom prst="rect">
            <a:avLst/>
          </a:prstGeom>
          <a:ln>
            <a:noFill/>
          </a:ln>
          <a:effectLst>
            <a:softEdge rad="112500"/>
          </a:effectLst>
        </p:spPr>
      </p:pic>
      <p:pic>
        <p:nvPicPr>
          <p:cNvPr id="17" name="صورة 16" descr="images (24).jpg"/>
          <p:cNvPicPr>
            <a:picLocks noChangeAspect="1"/>
          </p:cNvPicPr>
          <p:nvPr/>
        </p:nvPicPr>
        <p:blipFill>
          <a:blip r:embed="rId5" cstate="print"/>
          <a:stretch>
            <a:fillRect/>
          </a:stretch>
        </p:blipFill>
        <p:spPr>
          <a:xfrm>
            <a:off x="6089908" y="2209800"/>
            <a:ext cx="2520692" cy="1828800"/>
          </a:xfrm>
          <a:prstGeom prst="rect">
            <a:avLst/>
          </a:prstGeom>
          <a:ln>
            <a:noFill/>
          </a:ln>
          <a:effectLst>
            <a:softEdge rad="112500"/>
          </a:effectLst>
        </p:spPr>
      </p:pic>
      <p:pic>
        <p:nvPicPr>
          <p:cNvPr id="19" name="صورة 18" descr="images (32).jpg"/>
          <p:cNvPicPr>
            <a:picLocks noChangeAspect="1"/>
          </p:cNvPicPr>
          <p:nvPr/>
        </p:nvPicPr>
        <p:blipFill rotWithShape="1">
          <a:blip r:embed="rId6" cstate="print"/>
          <a:srcRect l="54718" b="9739"/>
          <a:stretch/>
        </p:blipFill>
        <p:spPr>
          <a:xfrm>
            <a:off x="5363214" y="4267200"/>
            <a:ext cx="1823974" cy="2419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70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CANJW2K5.jpg"/>
          <p:cNvPicPr>
            <a:picLocks noGrp="1" noChangeAspect="1"/>
          </p:cNvPicPr>
          <p:nvPr>
            <p:ph idx="1"/>
          </p:nvPr>
        </p:nvPicPr>
        <p:blipFill>
          <a:blip r:embed="rId2" cstate="print"/>
          <a:stretch>
            <a:fillRect/>
          </a:stretch>
        </p:blipFill>
        <p:spPr>
          <a:xfrm>
            <a:off x="2438400" y="1066800"/>
            <a:ext cx="4270755" cy="47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349401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solidFill>
                  <a:srgbClr val="FFFF00"/>
                </a:solidFill>
              </a:rPr>
              <a:t>How would you approach a patient ? </a:t>
            </a:r>
            <a:endParaRPr lang="en-US" dirty="0">
              <a:solidFill>
                <a:srgbClr val="FFFF00"/>
              </a:solidFill>
            </a:endParaRPr>
          </a:p>
        </p:txBody>
      </p:sp>
      <p:pic>
        <p:nvPicPr>
          <p:cNvPr id="4" name="Content Placeholder 3" descr="article-2225296-15C32A01000005DC-650_306x423.jpg"/>
          <p:cNvPicPr>
            <a:picLocks noGrp="1" noChangeAspect="1"/>
          </p:cNvPicPr>
          <p:nvPr>
            <p:ph idx="1"/>
          </p:nvPr>
        </p:nvPicPr>
        <p:blipFill>
          <a:blip r:embed="rId2"/>
          <a:stretch>
            <a:fillRect/>
          </a:stretch>
        </p:blipFill>
        <p:spPr>
          <a:xfrm>
            <a:off x="3276600" y="3120324"/>
            <a:ext cx="2703851" cy="3737676"/>
          </a:xfrm>
        </p:spPr>
      </p:pic>
      <p:pic>
        <p:nvPicPr>
          <p:cNvPr id="5" name="Picture 4" descr="images.jpg"/>
          <p:cNvPicPr>
            <a:picLocks noChangeAspect="1"/>
          </p:cNvPicPr>
          <p:nvPr/>
        </p:nvPicPr>
        <p:blipFill>
          <a:blip r:embed="rId3"/>
          <a:stretch>
            <a:fillRect/>
          </a:stretch>
        </p:blipFill>
        <p:spPr>
          <a:xfrm>
            <a:off x="0" y="2392017"/>
            <a:ext cx="3048000" cy="1722783"/>
          </a:xfrm>
          <a:prstGeom prst="rect">
            <a:avLst/>
          </a:prstGeom>
        </p:spPr>
      </p:pic>
      <p:pic>
        <p:nvPicPr>
          <p:cNvPr id="6" name="Picture 5" descr="lose-weight-naturally.jpg"/>
          <p:cNvPicPr>
            <a:picLocks noChangeAspect="1"/>
          </p:cNvPicPr>
          <p:nvPr/>
        </p:nvPicPr>
        <p:blipFill>
          <a:blip r:embed="rId4"/>
          <a:stretch>
            <a:fillRect/>
          </a:stretch>
        </p:blipFill>
        <p:spPr>
          <a:xfrm>
            <a:off x="6286500" y="1714500"/>
            <a:ext cx="2705100" cy="2705100"/>
          </a:xfrm>
          <a:prstGeom prst="rect">
            <a:avLst/>
          </a:prstGeom>
        </p:spPr>
      </p:pic>
      <p:pic>
        <p:nvPicPr>
          <p:cNvPr id="7" name="Picture 6" descr="whati-it-takes-calorie-basic.jpg"/>
          <p:cNvPicPr>
            <a:picLocks noChangeAspect="1"/>
          </p:cNvPicPr>
          <p:nvPr/>
        </p:nvPicPr>
        <p:blipFill>
          <a:blip r:embed="rId5"/>
          <a:stretch>
            <a:fillRect/>
          </a:stretch>
        </p:blipFill>
        <p:spPr>
          <a:xfrm>
            <a:off x="3276600" y="1714500"/>
            <a:ext cx="2499222" cy="1405824"/>
          </a:xfrm>
          <a:prstGeom prst="rect">
            <a:avLst/>
          </a:prstGeom>
        </p:spPr>
      </p:pic>
      <p:pic>
        <p:nvPicPr>
          <p:cNvPr id="9" name="Picture 8" descr="index.jpg"/>
          <p:cNvPicPr>
            <a:picLocks noChangeAspect="1"/>
          </p:cNvPicPr>
          <p:nvPr/>
        </p:nvPicPr>
        <p:blipFill>
          <a:blip r:embed="rId6"/>
          <a:stretch>
            <a:fillRect/>
          </a:stretch>
        </p:blipFill>
        <p:spPr>
          <a:xfrm>
            <a:off x="6286500" y="4000500"/>
            <a:ext cx="2857500" cy="2857500"/>
          </a:xfrm>
          <a:prstGeom prst="rect">
            <a:avLst/>
          </a:prstGeom>
        </p:spPr>
      </p:pic>
      <p:pic>
        <p:nvPicPr>
          <p:cNvPr id="10" name="Picture 9" descr="operatingroom.jpg"/>
          <p:cNvPicPr>
            <a:picLocks noChangeAspect="1"/>
          </p:cNvPicPr>
          <p:nvPr/>
        </p:nvPicPr>
        <p:blipFill>
          <a:blip r:embed="rId7"/>
          <a:stretch>
            <a:fillRect/>
          </a:stretch>
        </p:blipFill>
        <p:spPr>
          <a:xfrm>
            <a:off x="0" y="4465320"/>
            <a:ext cx="2940314" cy="2392680"/>
          </a:xfrm>
          <a:prstGeom prst="rect">
            <a:avLst/>
          </a:prstGeom>
        </p:spPr>
      </p:pic>
    </p:spTree>
    <p:extLst>
      <p:ext uri="{BB962C8B-B14F-4D97-AF65-F5344CB8AC3E}">
        <p14:creationId xmlns:p14="http://schemas.microsoft.com/office/powerpoint/2010/main" val="1918966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pPr algn="ctr"/>
            <a:r>
              <a:rPr lang="en-US" sz="8000" dirty="0" smtClean="0">
                <a:solidFill>
                  <a:srgbClr val="FF0000"/>
                </a:solidFill>
              </a:rPr>
              <a:t>5As</a:t>
            </a:r>
            <a:endParaRPr lang="en-US" sz="8000" dirty="0">
              <a:solidFill>
                <a:srgbClr val="FF0000"/>
              </a:solidFill>
            </a:endParaRPr>
          </a:p>
        </p:txBody>
      </p:sp>
      <p:pic>
        <p:nvPicPr>
          <p:cNvPr id="4" name="Picture 3"/>
          <p:cNvPicPr>
            <a:picLocks noChangeAspect="1"/>
          </p:cNvPicPr>
          <p:nvPr/>
        </p:nvPicPr>
        <p:blipFill>
          <a:blip r:embed="rId3"/>
          <a:stretch>
            <a:fillRect/>
          </a:stretch>
        </p:blipFill>
        <p:spPr>
          <a:xfrm>
            <a:off x="0" y="1828800"/>
            <a:ext cx="9144000" cy="3962400"/>
          </a:xfrm>
          <a:prstGeom prst="rect">
            <a:avLst/>
          </a:prstGeom>
        </p:spPr>
      </p:pic>
    </p:spTree>
    <p:extLst>
      <p:ext uri="{BB962C8B-B14F-4D97-AF65-F5344CB8AC3E}">
        <p14:creationId xmlns:p14="http://schemas.microsoft.com/office/powerpoint/2010/main" val="336980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381000"/>
            <a:ext cx="7467600" cy="381000"/>
          </a:xfrm>
        </p:spPr>
        <p:txBody>
          <a:bodyPr/>
          <a:lstStyle/>
          <a:p>
            <a:r>
              <a:rPr lang="en-US" sz="3200" b="1" dirty="0">
                <a:solidFill>
                  <a:srgbClr val="FFFF00"/>
                </a:solidFill>
              </a:rPr>
              <a:t>Waist to Hip ratio</a:t>
            </a:r>
          </a:p>
        </p:txBody>
      </p:sp>
      <p:sp>
        <p:nvSpPr>
          <p:cNvPr id="4" name="TextBox 3"/>
          <p:cNvSpPr txBox="1"/>
          <p:nvPr/>
        </p:nvSpPr>
        <p:spPr>
          <a:xfrm>
            <a:off x="609600" y="1219200"/>
            <a:ext cx="6248400" cy="923330"/>
          </a:xfrm>
          <a:prstGeom prst="rect">
            <a:avLst/>
          </a:prstGeom>
          <a:noFill/>
        </p:spPr>
        <p:txBody>
          <a:bodyPr wrap="square" rtlCol="0">
            <a:spAutoFit/>
          </a:bodyPr>
          <a:lstStyle/>
          <a:p>
            <a:r>
              <a:rPr lang="en-US" dirty="0"/>
              <a:t>This is calculated as waist measurement divided by hip measurement (W/H). For example, a person with a 25" waist and 38" hips has a waist-hip ratio of about 0.66.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38400"/>
            <a:ext cx="6324600" cy="2889646"/>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285" y="5554351"/>
            <a:ext cx="6677957" cy="1295581"/>
          </a:xfrm>
          <a:prstGeom prst="rect">
            <a:avLst/>
          </a:prstGeom>
        </p:spPr>
      </p:pic>
    </p:spTree>
    <p:extLst>
      <p:ext uri="{BB962C8B-B14F-4D97-AF65-F5344CB8AC3E}">
        <p14:creationId xmlns:p14="http://schemas.microsoft.com/office/powerpoint/2010/main" val="322824962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pPr algn="ctr"/>
            <a:r>
              <a:rPr lang="en-US" dirty="0" smtClean="0">
                <a:solidFill>
                  <a:srgbClr val="FF0000"/>
                </a:solidFill>
              </a:rPr>
              <a:t>Weight history </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417638"/>
            <a:ext cx="9207797" cy="5414962"/>
          </a:xfrm>
          <a:prstGeom prst="rect">
            <a:avLst/>
          </a:prstGeom>
        </p:spPr>
      </p:pic>
    </p:spTree>
    <p:extLst>
      <p:ext uri="{BB962C8B-B14F-4D97-AF65-F5344CB8AC3E}">
        <p14:creationId xmlns:p14="http://schemas.microsoft.com/office/powerpoint/2010/main" val="1371311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solidFill>
                  <a:srgbClr val="FF0000"/>
                </a:solidFill>
              </a:rPr>
              <a:t>Dietary approaches to weight loss </a:t>
            </a:r>
            <a:endParaRPr lang="en-US" dirty="0">
              <a:solidFill>
                <a:srgbClr val="FF0000"/>
              </a:solidFill>
            </a:endParaRPr>
          </a:p>
        </p:txBody>
      </p:sp>
      <p:sp>
        <p:nvSpPr>
          <p:cNvPr id="3" name="Content Placeholder 2"/>
          <p:cNvSpPr>
            <a:spLocks noGrp="1"/>
          </p:cNvSpPr>
          <p:nvPr>
            <p:ph idx="1"/>
          </p:nvPr>
        </p:nvSpPr>
        <p:spPr/>
        <p:txBody>
          <a:bodyPr>
            <a:normAutofit/>
          </a:bodyPr>
          <a:lstStyle/>
          <a:p>
            <a:pPr algn="l" rtl="0"/>
            <a:r>
              <a:rPr lang="en-US" b="1" dirty="0" smtClean="0"/>
              <a:t>low-calorie diet,</a:t>
            </a:r>
            <a:r>
              <a:rPr lang="en-US" dirty="0" smtClean="0"/>
              <a:t> eat 500 to 1,000 fewer calories each day.</a:t>
            </a:r>
          </a:p>
          <a:p>
            <a:pPr algn="l" rtl="0"/>
            <a:r>
              <a:rPr lang="en-US" sz="3243" dirty="0" smtClean="0"/>
              <a:t>Reduce intake of foods that are high in energy (</a:t>
            </a:r>
            <a:r>
              <a:rPr lang="en-US" sz="3243" dirty="0" err="1" smtClean="0"/>
              <a:t>e.g.fats</a:t>
            </a:r>
            <a:r>
              <a:rPr lang="en-US" sz="3243" dirty="0" smtClean="0"/>
              <a:t>, sugar) </a:t>
            </a:r>
          </a:p>
          <a:p>
            <a:pPr algn="l" rtl="0"/>
            <a:r>
              <a:rPr lang="en-US" dirty="0" smtClean="0"/>
              <a:t>Include more fruits and veggies</a:t>
            </a:r>
          </a:p>
          <a:p>
            <a:pPr algn="l" rtl="0"/>
            <a:r>
              <a:rPr lang="en-US" dirty="0" smtClean="0"/>
              <a:t>Limit salt and sugar intake</a:t>
            </a:r>
          </a:p>
          <a:p>
            <a:pPr algn="l" rtl="0"/>
            <a:r>
              <a:rPr lang="en-US" dirty="0" smtClean="0"/>
              <a:t>Drink plenty of water</a:t>
            </a:r>
            <a:br>
              <a:rPr lang="en-US" dirty="0" smtClean="0"/>
            </a:br>
            <a:endParaRPr lang="en-US" dirty="0" smtClean="0"/>
          </a:p>
        </p:txBody>
      </p:sp>
      <p:pic>
        <p:nvPicPr>
          <p:cNvPr id="4" name="Picture 3" descr="make-healthy-eating-fun.jpg"/>
          <p:cNvPicPr>
            <a:picLocks noChangeAspect="1"/>
          </p:cNvPicPr>
          <p:nvPr/>
        </p:nvPicPr>
        <p:blipFill>
          <a:blip r:embed="rId3"/>
          <a:stretch>
            <a:fillRect/>
          </a:stretch>
        </p:blipFill>
        <p:spPr>
          <a:xfrm>
            <a:off x="5867400" y="4678928"/>
            <a:ext cx="3276600" cy="2179072"/>
          </a:xfrm>
          <a:prstGeom prst="rect">
            <a:avLst/>
          </a:prstGeom>
        </p:spPr>
      </p:pic>
    </p:spTree>
    <p:extLst>
      <p:ext uri="{BB962C8B-B14F-4D97-AF65-F5344CB8AC3E}">
        <p14:creationId xmlns:p14="http://schemas.microsoft.com/office/powerpoint/2010/main" val="3754292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1546" y="277813"/>
            <a:ext cx="8229600" cy="865187"/>
          </a:xfrm>
        </p:spPr>
        <p:txBody>
          <a:bodyPr>
            <a:normAutofit/>
          </a:bodyPr>
          <a:lstStyle/>
          <a:p>
            <a:r>
              <a:rPr lang="en-US" dirty="0" smtClean="0">
                <a:solidFill>
                  <a:srgbClr val="FF0000"/>
                </a:solidFill>
              </a:rPr>
              <a:t>Exercise</a:t>
            </a:r>
          </a:p>
        </p:txBody>
      </p:sp>
      <p:sp>
        <p:nvSpPr>
          <p:cNvPr id="33795" name="Rectangle 3"/>
          <p:cNvSpPr>
            <a:spLocks noGrp="1" noChangeArrowheads="1"/>
          </p:cNvSpPr>
          <p:nvPr>
            <p:ph type="body" sz="half" idx="1"/>
          </p:nvPr>
        </p:nvSpPr>
        <p:spPr>
          <a:xfrm>
            <a:off x="827584" y="1143000"/>
            <a:ext cx="7391400" cy="4944518"/>
          </a:xfrm>
        </p:spPr>
        <p:txBody>
          <a:bodyPr>
            <a:normAutofit/>
          </a:bodyPr>
          <a:lstStyle/>
          <a:p>
            <a:pPr algn="l" rtl="0"/>
            <a:r>
              <a:rPr lang="en-US" sz="2400" dirty="0" smtClean="0"/>
              <a:t>You'll probably need to do at least 30 minutes of physical activity on most days.</a:t>
            </a:r>
          </a:p>
          <a:p>
            <a:pPr algn="l" rtl="0"/>
            <a:r>
              <a:rPr lang="en-US" sz="2400" dirty="0" smtClean="0"/>
              <a:t>The goal is to use about 2,000 extra calories a week.</a:t>
            </a:r>
            <a:endParaRPr lang="en-US" sz="2400" dirty="0"/>
          </a:p>
        </p:txBody>
      </p:sp>
      <p:pic>
        <p:nvPicPr>
          <p:cNvPr id="412676" name="Picture 4" descr="j0199097"/>
          <p:cNvPicPr>
            <a:picLocks noGrp="1" noChangeAspect="1" noChangeArrowheads="1"/>
          </p:cNvPicPr>
          <p:nvPr>
            <p:ph sz="quarter" idx="2"/>
          </p:nvPr>
        </p:nvPicPr>
        <p:blipFill>
          <a:blip r:embed="rId2" cstate="print"/>
          <a:srcRect/>
          <a:stretch>
            <a:fillRect/>
          </a:stretch>
        </p:blipFill>
        <p:spPr>
          <a:xfrm>
            <a:off x="899592" y="4946650"/>
            <a:ext cx="2743200" cy="1911350"/>
          </a:xfrm>
          <a:noFill/>
        </p:spPr>
      </p:pic>
      <p:pic>
        <p:nvPicPr>
          <p:cNvPr id="412685" name="Picture 13" descr="j0295267"/>
          <p:cNvPicPr>
            <a:picLocks noGrp="1" noChangeAspect="1" noChangeArrowheads="1"/>
          </p:cNvPicPr>
          <p:nvPr>
            <p:ph sz="quarter" idx="3"/>
          </p:nvPr>
        </p:nvPicPr>
        <p:blipFill>
          <a:blip r:embed="rId3" cstate="print"/>
          <a:srcRect/>
          <a:stretch>
            <a:fillRect/>
          </a:stretch>
        </p:blipFill>
        <p:spPr>
          <a:xfrm>
            <a:off x="3707904" y="3789040"/>
            <a:ext cx="2362200" cy="1946275"/>
          </a:xfrm>
          <a:noFill/>
        </p:spPr>
      </p:pic>
      <p:pic>
        <p:nvPicPr>
          <p:cNvPr id="412677" name="Picture 5" descr="j0295290"/>
          <p:cNvPicPr>
            <a:picLocks noChangeAspect="1" noChangeArrowheads="1"/>
          </p:cNvPicPr>
          <p:nvPr/>
        </p:nvPicPr>
        <p:blipFill>
          <a:blip r:embed="rId4" cstate="print"/>
          <a:srcRect/>
          <a:stretch>
            <a:fillRect/>
          </a:stretch>
        </p:blipFill>
        <p:spPr bwMode="auto">
          <a:xfrm>
            <a:off x="5796136" y="2354262"/>
            <a:ext cx="2743200" cy="1989138"/>
          </a:xfrm>
          <a:prstGeom prst="rect">
            <a:avLst/>
          </a:prstGeom>
          <a:noFill/>
          <a:ln w="9525">
            <a:noFill/>
            <a:miter lim="800000"/>
            <a:headEnd/>
            <a:tailEnd/>
          </a:ln>
        </p:spPr>
      </p:pic>
      <p:pic>
        <p:nvPicPr>
          <p:cNvPr id="412678" name="Picture 6" descr="j0295283"/>
          <p:cNvPicPr>
            <a:picLocks noChangeAspect="1" noChangeArrowheads="1"/>
          </p:cNvPicPr>
          <p:nvPr/>
        </p:nvPicPr>
        <p:blipFill>
          <a:blip r:embed="rId5" cstate="print"/>
          <a:srcRect/>
          <a:stretch>
            <a:fillRect/>
          </a:stretch>
        </p:blipFill>
        <p:spPr bwMode="auto">
          <a:xfrm>
            <a:off x="6324600" y="4343400"/>
            <a:ext cx="1765300" cy="1905000"/>
          </a:xfrm>
          <a:prstGeom prst="rect">
            <a:avLst/>
          </a:prstGeom>
          <a:noFill/>
          <a:ln w="9525">
            <a:noFill/>
            <a:miter lim="800000"/>
            <a:headEnd/>
            <a:tailEnd/>
          </a:ln>
        </p:spPr>
      </p:pic>
      <p:pic>
        <p:nvPicPr>
          <p:cNvPr id="412679" name="Picture 7" descr="j0237405"/>
          <p:cNvPicPr>
            <a:picLocks noChangeAspect="1" noChangeArrowheads="1"/>
          </p:cNvPicPr>
          <p:nvPr/>
        </p:nvPicPr>
        <p:blipFill>
          <a:blip r:embed="rId6" cstate="print"/>
          <a:srcRect/>
          <a:stretch>
            <a:fillRect/>
          </a:stretch>
        </p:blipFill>
        <p:spPr bwMode="auto">
          <a:xfrm>
            <a:off x="1066800" y="2743200"/>
            <a:ext cx="2413000" cy="1916113"/>
          </a:xfrm>
          <a:prstGeom prst="rect">
            <a:avLst/>
          </a:prstGeom>
          <a:noFill/>
          <a:ln w="9525">
            <a:noFill/>
            <a:miter lim="800000"/>
            <a:headEnd/>
            <a:tailEnd/>
          </a:ln>
        </p:spPr>
      </p:pic>
      <p:sp>
        <p:nvSpPr>
          <p:cNvPr id="412680" name="Text Box 8"/>
          <p:cNvSpPr txBox="1">
            <a:spLocks noChangeArrowheads="1"/>
          </p:cNvSpPr>
          <p:nvPr/>
        </p:nvSpPr>
        <p:spPr bwMode="auto">
          <a:xfrm>
            <a:off x="838200" y="4419600"/>
            <a:ext cx="1098550" cy="641350"/>
          </a:xfrm>
          <a:prstGeom prst="rect">
            <a:avLst/>
          </a:prstGeom>
          <a:noFill/>
          <a:ln w="9525">
            <a:noFill/>
            <a:miter lim="800000"/>
            <a:headEnd/>
            <a:tailEnd/>
          </a:ln>
        </p:spPr>
        <p:txBody>
          <a:bodyPr wrap="none">
            <a:spAutoFit/>
          </a:bodyPr>
          <a:lstStyle/>
          <a:p>
            <a:r>
              <a:rPr lang="en-US"/>
              <a:t>Running </a:t>
            </a:r>
          </a:p>
          <a:p>
            <a:r>
              <a:rPr lang="en-US"/>
              <a:t>11 miles</a:t>
            </a:r>
          </a:p>
        </p:txBody>
      </p:sp>
      <p:sp>
        <p:nvSpPr>
          <p:cNvPr id="412681" name="Text Box 9"/>
          <p:cNvSpPr txBox="1">
            <a:spLocks noChangeArrowheads="1"/>
          </p:cNvSpPr>
          <p:nvPr/>
        </p:nvSpPr>
        <p:spPr bwMode="auto">
          <a:xfrm>
            <a:off x="3635896" y="6216650"/>
            <a:ext cx="1060450" cy="641350"/>
          </a:xfrm>
          <a:prstGeom prst="rect">
            <a:avLst/>
          </a:prstGeom>
          <a:noFill/>
          <a:ln w="9525">
            <a:noFill/>
            <a:miter lim="800000"/>
            <a:headEnd/>
            <a:tailEnd/>
          </a:ln>
        </p:spPr>
        <p:txBody>
          <a:bodyPr wrap="none">
            <a:spAutoFit/>
          </a:bodyPr>
          <a:lstStyle/>
          <a:p>
            <a:r>
              <a:rPr lang="en-US" dirty="0"/>
              <a:t>Walking </a:t>
            </a:r>
          </a:p>
          <a:p>
            <a:r>
              <a:rPr lang="en-US" dirty="0"/>
              <a:t>12 miles</a:t>
            </a:r>
          </a:p>
        </p:txBody>
      </p:sp>
      <p:sp>
        <p:nvSpPr>
          <p:cNvPr id="412682" name="Text Box 10"/>
          <p:cNvSpPr txBox="1">
            <a:spLocks noChangeArrowheads="1"/>
          </p:cNvSpPr>
          <p:nvPr/>
        </p:nvSpPr>
        <p:spPr bwMode="auto">
          <a:xfrm>
            <a:off x="6248400" y="6172200"/>
            <a:ext cx="1847850" cy="366713"/>
          </a:xfrm>
          <a:prstGeom prst="rect">
            <a:avLst/>
          </a:prstGeom>
          <a:noFill/>
          <a:ln w="9525">
            <a:noFill/>
            <a:miter lim="800000"/>
            <a:headEnd/>
            <a:tailEnd/>
          </a:ln>
        </p:spPr>
        <p:txBody>
          <a:bodyPr wrap="none">
            <a:spAutoFit/>
          </a:bodyPr>
          <a:lstStyle/>
          <a:p>
            <a:r>
              <a:rPr lang="en-US"/>
              <a:t>Dancing 3 hours</a:t>
            </a:r>
          </a:p>
        </p:txBody>
      </p:sp>
      <p:sp>
        <p:nvSpPr>
          <p:cNvPr id="412683" name="Text Box 11"/>
          <p:cNvSpPr txBox="1">
            <a:spLocks noChangeArrowheads="1"/>
          </p:cNvSpPr>
          <p:nvPr/>
        </p:nvSpPr>
        <p:spPr bwMode="auto">
          <a:xfrm>
            <a:off x="3581400" y="3124200"/>
            <a:ext cx="1314450" cy="641350"/>
          </a:xfrm>
          <a:prstGeom prst="rect">
            <a:avLst/>
          </a:prstGeom>
          <a:noFill/>
          <a:ln w="9525">
            <a:noFill/>
            <a:miter lim="800000"/>
            <a:headEnd/>
            <a:tailEnd/>
          </a:ln>
        </p:spPr>
        <p:txBody>
          <a:bodyPr wrap="none">
            <a:spAutoFit/>
          </a:bodyPr>
          <a:lstStyle/>
          <a:p>
            <a:r>
              <a:rPr lang="en-US"/>
              <a:t>Gardening </a:t>
            </a:r>
          </a:p>
          <a:p>
            <a:r>
              <a:rPr lang="en-US"/>
              <a:t>5 hours</a:t>
            </a:r>
          </a:p>
        </p:txBody>
      </p:sp>
      <p:sp>
        <p:nvSpPr>
          <p:cNvPr id="412684" name="Text Box 12"/>
          <p:cNvSpPr txBox="1">
            <a:spLocks noChangeArrowheads="1"/>
          </p:cNvSpPr>
          <p:nvPr/>
        </p:nvSpPr>
        <p:spPr bwMode="auto">
          <a:xfrm>
            <a:off x="5868144" y="4077072"/>
            <a:ext cx="1847850" cy="366713"/>
          </a:xfrm>
          <a:prstGeom prst="rect">
            <a:avLst/>
          </a:prstGeom>
          <a:noFill/>
          <a:ln w="9525">
            <a:noFill/>
            <a:miter lim="800000"/>
            <a:headEnd/>
            <a:tailEnd/>
          </a:ln>
        </p:spPr>
        <p:txBody>
          <a:bodyPr wrap="none">
            <a:spAutoFit/>
          </a:bodyPr>
          <a:lstStyle/>
          <a:p>
            <a:r>
              <a:rPr lang="en-US" dirty="0"/>
              <a:t>Cycling 22 miles</a:t>
            </a:r>
          </a:p>
        </p:txBody>
      </p:sp>
    </p:spTree>
    <p:extLst>
      <p:ext uri="{BB962C8B-B14F-4D97-AF65-F5344CB8AC3E}">
        <p14:creationId xmlns:p14="http://schemas.microsoft.com/office/powerpoint/2010/main" val="11922096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249362"/>
          </a:xfrm>
        </p:spPr>
        <p:txBody>
          <a:bodyPr/>
          <a:lstStyle/>
          <a:p>
            <a:pPr algn="ctr"/>
            <a:r>
              <a:rPr lang="en-US" dirty="0" smtClean="0">
                <a:solidFill>
                  <a:srgbClr val="FF0000"/>
                </a:solidFill>
              </a:rPr>
              <a:t>Medications</a:t>
            </a:r>
            <a:endParaRPr lang="en-US" dirty="0">
              <a:solidFill>
                <a:srgbClr val="FF0000"/>
              </a:solidFill>
            </a:endParaRPr>
          </a:p>
        </p:txBody>
      </p:sp>
      <p:sp>
        <p:nvSpPr>
          <p:cNvPr id="3" name="Content Placeholder 2"/>
          <p:cNvSpPr>
            <a:spLocks noGrp="1"/>
          </p:cNvSpPr>
          <p:nvPr>
            <p:ph idx="1"/>
          </p:nvPr>
        </p:nvSpPr>
        <p:spPr/>
        <p:txBody>
          <a:bodyPr>
            <a:normAutofit/>
          </a:bodyPr>
          <a:lstStyle/>
          <a:p>
            <a:endParaRPr lang="en-US" dirty="0" smtClean="0"/>
          </a:p>
          <a:p>
            <a:pPr algn="l" rtl="0"/>
            <a:r>
              <a:rPr lang="en-US" sz="2595" dirty="0" smtClean="0"/>
              <a:t>The use of weight loss medications in addition to lifestyle approaches has been found to increase weight reduction in adults who are overweight or obese.</a:t>
            </a:r>
          </a:p>
          <a:p>
            <a:pPr algn="l" rtl="0">
              <a:buNone/>
            </a:pPr>
            <a:r>
              <a:rPr lang="en-US" dirty="0" smtClean="0">
                <a:solidFill>
                  <a:schemeClr val="accent2"/>
                </a:solidFill>
              </a:rPr>
              <a:t>When to use?</a:t>
            </a:r>
          </a:p>
          <a:p>
            <a:pPr algn="l" rtl="0">
              <a:buFont typeface="Wingdings" charset="2"/>
              <a:buChar char="u"/>
            </a:pPr>
            <a:r>
              <a:rPr lang="en-US" sz="2800" dirty="0" smtClean="0">
                <a:sym typeface="Wingdings" pitchFamily="2" charset="2"/>
              </a:rPr>
              <a:t>Failure of diet and exercise</a:t>
            </a:r>
          </a:p>
          <a:p>
            <a:pPr algn="l" rtl="0">
              <a:buFont typeface="Wingdings" charset="2"/>
              <a:buChar char="u"/>
            </a:pPr>
            <a:r>
              <a:rPr lang="en-US" sz="2800" dirty="0" smtClean="0">
                <a:sym typeface="Wingdings" pitchFamily="2" charset="2"/>
              </a:rPr>
              <a:t>BMI &gt; 30</a:t>
            </a:r>
          </a:p>
          <a:p>
            <a:pPr algn="l" rtl="0">
              <a:buFont typeface="Wingdings" charset="2"/>
              <a:buChar char="u"/>
            </a:pPr>
            <a:r>
              <a:rPr lang="en-US" sz="2800" dirty="0" smtClean="0">
                <a:sym typeface="Wingdings" pitchFamily="2" charset="2"/>
              </a:rPr>
              <a:t>BMI &gt; 27 and associated with medical problems related to obesity</a:t>
            </a:r>
            <a:endParaRPr lang="en-US" sz="2800" dirty="0"/>
          </a:p>
        </p:txBody>
      </p:sp>
      <p:pic>
        <p:nvPicPr>
          <p:cNvPr id="4" name="Picture 3" descr="images.jpg"/>
          <p:cNvPicPr>
            <a:picLocks noChangeAspect="1"/>
          </p:cNvPicPr>
          <p:nvPr/>
        </p:nvPicPr>
        <p:blipFill>
          <a:blip r:embed="rId2"/>
          <a:stretch>
            <a:fillRect/>
          </a:stretch>
        </p:blipFill>
        <p:spPr>
          <a:xfrm>
            <a:off x="0" y="0"/>
            <a:ext cx="3048000" cy="1722783"/>
          </a:xfrm>
          <a:prstGeom prst="rect">
            <a:avLst/>
          </a:prstGeom>
        </p:spPr>
      </p:pic>
      <p:pic>
        <p:nvPicPr>
          <p:cNvPr id="5" name="Picture 4" descr="getdata.php.jpeg"/>
          <p:cNvPicPr>
            <a:picLocks noChangeAspect="1"/>
          </p:cNvPicPr>
          <p:nvPr/>
        </p:nvPicPr>
        <p:blipFill>
          <a:blip r:embed="rId3"/>
          <a:stretch>
            <a:fillRect/>
          </a:stretch>
        </p:blipFill>
        <p:spPr>
          <a:xfrm>
            <a:off x="6781800" y="0"/>
            <a:ext cx="2362200" cy="2011062"/>
          </a:xfrm>
          <a:prstGeom prst="rect">
            <a:avLst/>
          </a:prstGeom>
        </p:spPr>
      </p:pic>
    </p:spTree>
    <p:extLst>
      <p:ext uri="{BB962C8B-B14F-4D97-AF65-F5344CB8AC3E}">
        <p14:creationId xmlns:p14="http://schemas.microsoft.com/office/powerpoint/2010/main" val="9345324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6" y="0"/>
            <a:ext cx="8229600" cy="1143000"/>
          </a:xfrm>
        </p:spPr>
        <p:txBody>
          <a:bodyPr/>
          <a:lstStyle/>
          <a:p>
            <a:pPr algn="ctr"/>
            <a:r>
              <a:rPr lang="en-US" dirty="0" smtClean="0"/>
              <a:t>Medication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647887"/>
              </p:ext>
            </p:extLst>
          </p:nvPr>
        </p:nvGraphicFramePr>
        <p:xfrm>
          <a:off x="838200" y="274321"/>
          <a:ext cx="7344816" cy="6583680"/>
        </p:xfrm>
        <a:graphic>
          <a:graphicData uri="http://schemas.openxmlformats.org/drawingml/2006/table">
            <a:tbl>
              <a:tblPr firstRow="1" bandRow="1">
                <a:tableStyleId>{5C22544A-7EE6-4342-B048-85BDC9FD1C3A}</a:tableStyleId>
              </a:tblPr>
              <a:tblGrid>
                <a:gridCol w="2448272"/>
                <a:gridCol w="2448272"/>
                <a:gridCol w="2448272"/>
              </a:tblGrid>
              <a:tr h="357293">
                <a:tc>
                  <a:txBody>
                    <a:bodyPr/>
                    <a:lstStyle/>
                    <a:p>
                      <a:pPr algn="ctr"/>
                      <a:r>
                        <a:rPr lang="en-US" dirty="0" smtClean="0"/>
                        <a:t>Drug</a:t>
                      </a:r>
                      <a:endParaRPr lang="en-US" dirty="0"/>
                    </a:p>
                  </a:txBody>
                  <a:tcPr/>
                </a:tc>
                <a:tc>
                  <a:txBody>
                    <a:bodyPr/>
                    <a:lstStyle/>
                    <a:p>
                      <a:pPr algn="ctr"/>
                      <a:r>
                        <a:rPr lang="en-US" dirty="0" smtClean="0"/>
                        <a:t>Action</a:t>
                      </a:r>
                      <a:endParaRPr lang="en-US" dirty="0"/>
                    </a:p>
                  </a:txBody>
                  <a:tcPr/>
                </a:tc>
                <a:tc>
                  <a:txBody>
                    <a:bodyPr/>
                    <a:lstStyle/>
                    <a:p>
                      <a:pPr algn="ctr"/>
                      <a:r>
                        <a:rPr lang="en-US" dirty="0" smtClean="0"/>
                        <a:t>Side Effects</a:t>
                      </a:r>
                      <a:endParaRPr lang="en-US" dirty="0"/>
                    </a:p>
                  </a:txBody>
                  <a:tcPr/>
                </a:tc>
              </a:tr>
              <a:tr h="1161203">
                <a:tc>
                  <a:txBody>
                    <a:bodyPr/>
                    <a:lstStyle/>
                    <a:p>
                      <a:r>
                        <a:rPr lang="en-US" dirty="0" err="1" smtClean="0"/>
                        <a:t>Diethylpropion</a:t>
                      </a:r>
                      <a:r>
                        <a:rPr lang="en-US" dirty="0" smtClean="0"/>
                        <a:t> (</a:t>
                      </a:r>
                      <a:r>
                        <a:rPr lang="en-US" dirty="0" err="1" smtClean="0"/>
                        <a:t>Tenuate</a:t>
                      </a:r>
                      <a:r>
                        <a:rPr lang="en-US" dirty="0" smtClean="0"/>
                        <a:t>)</a:t>
                      </a:r>
                      <a:endParaRPr lang="en-US" dirty="0"/>
                    </a:p>
                  </a:txBody>
                  <a:tcPr/>
                </a:tc>
                <a:tc>
                  <a:txBody>
                    <a:bodyPr/>
                    <a:lstStyle/>
                    <a:p>
                      <a:r>
                        <a:rPr lang="en-US" dirty="0" smtClean="0"/>
                        <a:t>Decreases appetite, increases feeling of fullness </a:t>
                      </a:r>
                      <a:endParaRPr lang="en-US" dirty="0"/>
                    </a:p>
                  </a:txBody>
                  <a:tcPr/>
                </a:tc>
                <a:tc>
                  <a:txBody>
                    <a:bodyPr/>
                    <a:lstStyle/>
                    <a:p>
                      <a:r>
                        <a:rPr lang="en-US" dirty="0" smtClean="0"/>
                        <a:t>Increased blood pressure and heart rate, insomnia, dizziness</a:t>
                      </a:r>
                      <a:endParaRPr lang="en-US" dirty="0"/>
                    </a:p>
                  </a:txBody>
                  <a:tcPr/>
                </a:tc>
              </a:tr>
              <a:tr h="893233">
                <a:tc>
                  <a:txBody>
                    <a:bodyPr/>
                    <a:lstStyle/>
                    <a:p>
                      <a:r>
                        <a:rPr lang="en-US" dirty="0" err="1" smtClean="0"/>
                        <a:t>Lorcaserin</a:t>
                      </a:r>
                      <a:r>
                        <a:rPr lang="en-US" dirty="0" smtClean="0"/>
                        <a:t> (</a:t>
                      </a:r>
                      <a:r>
                        <a:rPr lang="en-US" dirty="0" err="1" smtClean="0"/>
                        <a:t>Belviq</a:t>
                      </a:r>
                      <a:r>
                        <a:rPr lang="en-US" dirty="0" smtClean="0"/>
                        <a:t>)</a:t>
                      </a:r>
                      <a:endParaRPr lang="en-US" dirty="0"/>
                    </a:p>
                  </a:txBody>
                  <a:tcPr/>
                </a:tc>
                <a:tc>
                  <a:txBody>
                    <a:bodyPr/>
                    <a:lstStyle/>
                    <a:p>
                      <a:r>
                        <a:rPr lang="en-US" dirty="0" smtClean="0"/>
                        <a:t>Decreases appetite, increases feeling of fullness </a:t>
                      </a:r>
                      <a:endParaRPr lang="en-US" dirty="0"/>
                    </a:p>
                  </a:txBody>
                  <a:tcPr/>
                </a:tc>
                <a:tc>
                  <a:txBody>
                    <a:bodyPr/>
                    <a:lstStyle/>
                    <a:p>
                      <a:r>
                        <a:rPr lang="en-US" dirty="0" smtClean="0"/>
                        <a:t>Headache, dizziness, fatigue, nausea, dry mouth, constipation </a:t>
                      </a:r>
                      <a:endParaRPr lang="en-US" dirty="0"/>
                    </a:p>
                  </a:txBody>
                  <a:tcPr/>
                </a:tc>
              </a:tr>
              <a:tr h="1161203">
                <a:tc>
                  <a:txBody>
                    <a:bodyPr/>
                    <a:lstStyle/>
                    <a:p>
                      <a:r>
                        <a:rPr lang="en-US" dirty="0" smtClean="0"/>
                        <a:t>Phentermine (</a:t>
                      </a:r>
                      <a:r>
                        <a:rPr lang="en-US" dirty="0" err="1" smtClean="0"/>
                        <a:t>Adipex</a:t>
                      </a:r>
                      <a:r>
                        <a:rPr lang="en-US" dirty="0" smtClean="0"/>
                        <a:t>)</a:t>
                      </a:r>
                      <a:endParaRPr lang="en-US" dirty="0"/>
                    </a:p>
                  </a:txBody>
                  <a:tcPr/>
                </a:tc>
                <a:tc>
                  <a:txBody>
                    <a:bodyPr/>
                    <a:lstStyle/>
                    <a:p>
                      <a:r>
                        <a:rPr lang="en-US" dirty="0" smtClean="0"/>
                        <a:t>Decreases appetite, increases feeling of fullness </a:t>
                      </a:r>
                      <a:endParaRPr lang="en-US" dirty="0"/>
                    </a:p>
                  </a:txBody>
                  <a:tcPr/>
                </a:tc>
                <a:tc>
                  <a:txBody>
                    <a:bodyPr/>
                    <a:lstStyle/>
                    <a:p>
                      <a:r>
                        <a:rPr lang="en-US" dirty="0" smtClean="0"/>
                        <a:t>Increased blood pressure and heart rate, insomnia, dizziness</a:t>
                      </a:r>
                      <a:endParaRPr lang="en-US" dirty="0"/>
                    </a:p>
                  </a:txBody>
                  <a:tcPr/>
                </a:tc>
              </a:tr>
              <a:tr h="893233">
                <a:tc>
                  <a:txBody>
                    <a:bodyPr/>
                    <a:lstStyle/>
                    <a:p>
                      <a:r>
                        <a:rPr lang="en-US" dirty="0" err="1" smtClean="0"/>
                        <a:t>Orlistat</a:t>
                      </a:r>
                      <a:r>
                        <a:rPr lang="en-US" dirty="0" smtClean="0"/>
                        <a:t> (</a:t>
                      </a:r>
                      <a:r>
                        <a:rPr lang="en-US" dirty="0" err="1" smtClean="0"/>
                        <a:t>Xenical</a:t>
                      </a:r>
                      <a:r>
                        <a:rPr lang="en-US" dirty="0" smtClean="0"/>
                        <a:t>)</a:t>
                      </a:r>
                      <a:endParaRPr lang="en-US" dirty="0"/>
                    </a:p>
                  </a:txBody>
                  <a:tcPr/>
                </a:tc>
                <a:tc>
                  <a:txBody>
                    <a:bodyPr/>
                    <a:lstStyle/>
                    <a:p>
                      <a:r>
                        <a:rPr lang="en-US" dirty="0" smtClean="0"/>
                        <a:t>Blocks absorption of fat</a:t>
                      </a:r>
                      <a:endParaRPr lang="en-US" dirty="0"/>
                    </a:p>
                  </a:txBody>
                  <a:tcPr/>
                </a:tc>
                <a:tc>
                  <a:txBody>
                    <a:bodyPr/>
                    <a:lstStyle/>
                    <a:p>
                      <a:r>
                        <a:rPr lang="en-US" dirty="0" smtClean="0"/>
                        <a:t>Intestinal cramps, gas, diarrhea, oily spotting</a:t>
                      </a:r>
                      <a:endParaRPr lang="en-US" dirty="0"/>
                    </a:p>
                  </a:txBody>
                  <a:tcPr/>
                </a:tc>
              </a:tr>
              <a:tr h="1965113">
                <a:tc>
                  <a:txBody>
                    <a:bodyPr/>
                    <a:lstStyle/>
                    <a:p>
                      <a:r>
                        <a:rPr lang="en-US" dirty="0" smtClean="0"/>
                        <a:t>Phentermine and extended-release </a:t>
                      </a:r>
                      <a:r>
                        <a:rPr lang="en-US" dirty="0" err="1" smtClean="0"/>
                        <a:t>topiramate</a:t>
                      </a:r>
                      <a:r>
                        <a:rPr lang="en-US" dirty="0" smtClean="0"/>
                        <a:t> (</a:t>
                      </a:r>
                      <a:r>
                        <a:rPr lang="en-US" dirty="0" err="1" smtClean="0"/>
                        <a:t>Qsymia</a:t>
                      </a:r>
                      <a:r>
                        <a:rPr lang="en-US" dirty="0" smtClean="0"/>
                        <a:t>)</a:t>
                      </a:r>
                      <a:endParaRPr lang="en-US" dirty="0"/>
                    </a:p>
                  </a:txBody>
                  <a:tcPr/>
                </a:tc>
                <a:tc>
                  <a:txBody>
                    <a:bodyPr/>
                    <a:lstStyle/>
                    <a:p>
                      <a:r>
                        <a:rPr lang="en-US" dirty="0" smtClean="0"/>
                        <a:t>Decreases appetite, increases feeling of fullness</a:t>
                      </a:r>
                      <a:endParaRPr lang="en-US" dirty="0"/>
                    </a:p>
                  </a:txBody>
                  <a:tcPr/>
                </a:tc>
                <a:tc>
                  <a:txBody>
                    <a:bodyPr/>
                    <a:lstStyle/>
                    <a:p>
                      <a:r>
                        <a:rPr lang="en-US" dirty="0" smtClean="0"/>
                        <a:t>Increased heart rate, birth defects, tingling of hands and feet, insomnia, dizziness, constipation, dry mouth </a:t>
                      </a:r>
                      <a:endParaRPr lang="en-US" dirty="0"/>
                    </a:p>
                  </a:txBody>
                  <a:tcPr/>
                </a:tc>
              </a:tr>
            </a:tbl>
          </a:graphicData>
        </a:graphic>
      </p:graphicFrame>
    </p:spTree>
    <p:extLst>
      <p:ext uri="{BB962C8B-B14F-4D97-AF65-F5344CB8AC3E}">
        <p14:creationId xmlns:p14="http://schemas.microsoft.com/office/powerpoint/2010/main" val="5837779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sp>
        <p:nvSpPr>
          <p:cNvPr id="3" name="Content Placeholder 2"/>
          <p:cNvSpPr>
            <a:spLocks noGrp="1"/>
          </p:cNvSpPr>
          <p:nvPr>
            <p:ph idx="1"/>
          </p:nvPr>
        </p:nvSpPr>
        <p:spPr>
          <a:xfrm>
            <a:off x="304800" y="1676400"/>
            <a:ext cx="8229600" cy="990600"/>
          </a:xfrm>
        </p:spPr>
        <p:txBody>
          <a:bodyPr>
            <a:normAutofit/>
          </a:bodyPr>
          <a:lstStyle/>
          <a:p>
            <a:pPr algn="l">
              <a:buNone/>
            </a:pPr>
            <a:r>
              <a:rPr lang="en-US" dirty="0" smtClean="0">
                <a:solidFill>
                  <a:schemeClr val="accent2"/>
                </a:solidFill>
              </a:rPr>
              <a:t>When to consider?  </a:t>
            </a:r>
            <a:endParaRPr lang="en-US" dirty="0">
              <a:solidFill>
                <a:schemeClr val="accent2"/>
              </a:solidFill>
            </a:endParaRPr>
          </a:p>
        </p:txBody>
      </p:sp>
      <p:pic>
        <p:nvPicPr>
          <p:cNvPr id="4" name="Picture 3"/>
          <p:cNvPicPr>
            <a:picLocks noChangeAspect="1"/>
          </p:cNvPicPr>
          <p:nvPr/>
        </p:nvPicPr>
        <p:blipFill>
          <a:blip r:embed="rId2"/>
          <a:stretch>
            <a:fillRect/>
          </a:stretch>
        </p:blipFill>
        <p:spPr>
          <a:xfrm>
            <a:off x="457200" y="2895600"/>
            <a:ext cx="8604250" cy="1378199"/>
          </a:xfrm>
          <a:prstGeom prst="rect">
            <a:avLst/>
          </a:prstGeom>
        </p:spPr>
      </p:pic>
      <p:pic>
        <p:nvPicPr>
          <p:cNvPr id="5" name="Picture 4" descr="operatingroom.jpg"/>
          <p:cNvPicPr>
            <a:picLocks noChangeAspect="1"/>
          </p:cNvPicPr>
          <p:nvPr/>
        </p:nvPicPr>
        <p:blipFill>
          <a:blip r:embed="rId3"/>
          <a:stretch>
            <a:fillRect/>
          </a:stretch>
        </p:blipFill>
        <p:spPr>
          <a:xfrm>
            <a:off x="0" y="4689704"/>
            <a:ext cx="2940314" cy="2168296"/>
          </a:xfrm>
          <a:prstGeom prst="rect">
            <a:avLst/>
          </a:prstGeom>
        </p:spPr>
      </p:pic>
      <p:pic>
        <p:nvPicPr>
          <p:cNvPr id="6" name="Picture 5" descr="digestive_2009.jpg"/>
          <p:cNvPicPr>
            <a:picLocks noChangeAspect="1"/>
          </p:cNvPicPr>
          <p:nvPr/>
        </p:nvPicPr>
        <p:blipFill>
          <a:blip r:embed="rId4"/>
          <a:stretch>
            <a:fillRect/>
          </a:stretch>
        </p:blipFill>
        <p:spPr>
          <a:xfrm>
            <a:off x="5835914" y="4689704"/>
            <a:ext cx="3326633" cy="2203202"/>
          </a:xfrm>
          <a:prstGeom prst="rect">
            <a:avLst/>
          </a:prstGeom>
        </p:spPr>
      </p:pic>
      <p:pic>
        <p:nvPicPr>
          <p:cNvPr id="7" name="Picture 6" descr="Peter-Dazeley.jpg"/>
          <p:cNvPicPr>
            <a:picLocks noChangeAspect="1"/>
          </p:cNvPicPr>
          <p:nvPr/>
        </p:nvPicPr>
        <p:blipFill>
          <a:blip r:embed="rId5"/>
          <a:stretch>
            <a:fillRect/>
          </a:stretch>
        </p:blipFill>
        <p:spPr>
          <a:xfrm>
            <a:off x="2940314" y="4689705"/>
            <a:ext cx="2895600" cy="2168295"/>
          </a:xfrm>
          <a:prstGeom prst="rect">
            <a:avLst/>
          </a:prstGeom>
        </p:spPr>
      </p:pic>
    </p:spTree>
    <p:extLst>
      <p:ext uri="{BB962C8B-B14F-4D97-AF65-F5344CB8AC3E}">
        <p14:creationId xmlns:p14="http://schemas.microsoft.com/office/powerpoint/2010/main" val="555128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19497.jpg"/>
          <p:cNvPicPr>
            <a:picLocks noGrp="1" noChangeAspect="1"/>
          </p:cNvPicPr>
          <p:nvPr>
            <p:ph idx="1"/>
          </p:nvPr>
        </p:nvPicPr>
        <p:blipFill>
          <a:blip r:embed="rId2"/>
          <a:stretch>
            <a:fillRect/>
          </a:stretch>
        </p:blipFill>
        <p:spPr>
          <a:xfrm>
            <a:off x="4064000" y="3325019"/>
            <a:ext cx="5080000" cy="3532981"/>
          </a:xfrm>
        </p:spPr>
      </p:pic>
      <p:sp>
        <p:nvSpPr>
          <p:cNvPr id="5" name="TextBox 4"/>
          <p:cNvSpPr txBox="1"/>
          <p:nvPr/>
        </p:nvSpPr>
        <p:spPr>
          <a:xfrm>
            <a:off x="228600" y="1828800"/>
            <a:ext cx="8458200" cy="1338828"/>
          </a:xfrm>
          <a:prstGeom prst="rect">
            <a:avLst/>
          </a:prstGeom>
          <a:noFill/>
        </p:spPr>
        <p:txBody>
          <a:bodyPr wrap="square" rtlCol="0">
            <a:spAutoFit/>
          </a:bodyPr>
          <a:lstStyle/>
          <a:p>
            <a:r>
              <a:rPr sz="2500" i="1" dirty="0" smtClean="0"/>
              <a:t>Laparoscopic adjustable gastric banding (LAGB)</a:t>
            </a:r>
            <a:endParaRPr lang="en-US" sz="2500" i="1" dirty="0" smtClean="0"/>
          </a:p>
          <a:p>
            <a:r>
              <a:rPr sz="2000" i="1" dirty="0" smtClean="0"/>
              <a:t> </a:t>
            </a:r>
            <a:r>
              <a:rPr lang="en-US" sz="2000" i="1" dirty="0" smtClean="0"/>
              <a:t> </a:t>
            </a:r>
            <a:r>
              <a:rPr lang="en-US" altLang="ja-JP" dirty="0" smtClean="0"/>
              <a:t>involves placing a band around the stomach near its upper end to create a small pouch. This restricts intake of food. The band can be tightened or loosened over time to change the extent of restriction.</a:t>
            </a:r>
          </a:p>
          <a:p>
            <a:endParaRPr lang="en-US" altLang="ja-JP" dirty="0" smtClean="0"/>
          </a:p>
        </p:txBody>
      </p:sp>
    </p:spTree>
    <p:extLst>
      <p:ext uri="{BB962C8B-B14F-4D97-AF65-F5344CB8AC3E}">
        <p14:creationId xmlns:p14="http://schemas.microsoft.com/office/powerpoint/2010/main" val="27498451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sleeve_gastrectomy.jpg"/>
          <p:cNvPicPr>
            <a:picLocks noGrp="1" noChangeAspect="1"/>
          </p:cNvPicPr>
          <p:nvPr>
            <p:ph idx="1"/>
          </p:nvPr>
        </p:nvPicPr>
        <p:blipFill>
          <a:blip r:embed="rId2"/>
          <a:stretch>
            <a:fillRect/>
          </a:stretch>
        </p:blipFill>
        <p:spPr>
          <a:xfrm>
            <a:off x="6248400" y="3863181"/>
            <a:ext cx="2641600" cy="2692400"/>
          </a:xfrm>
        </p:spPr>
      </p:pic>
      <p:sp>
        <p:nvSpPr>
          <p:cNvPr id="5" name="TextBox 4"/>
          <p:cNvSpPr txBox="1"/>
          <p:nvPr/>
        </p:nvSpPr>
        <p:spPr>
          <a:xfrm>
            <a:off x="609600" y="2133600"/>
            <a:ext cx="8305800" cy="1354217"/>
          </a:xfrm>
          <a:prstGeom prst="rect">
            <a:avLst/>
          </a:prstGeom>
          <a:noFill/>
        </p:spPr>
        <p:txBody>
          <a:bodyPr wrap="square" rtlCol="0">
            <a:spAutoFit/>
          </a:bodyPr>
          <a:lstStyle/>
          <a:p>
            <a:r>
              <a:rPr sz="2500" i="1" dirty="0" smtClean="0"/>
              <a:t>Sleeve gastrectomy</a:t>
            </a:r>
            <a:endParaRPr lang="en-US" sz="2500" i="1" dirty="0" smtClean="0"/>
          </a:p>
          <a:p>
            <a:r>
              <a:rPr i="1" dirty="0" smtClean="0"/>
              <a:t> </a:t>
            </a:r>
            <a:r>
              <a:rPr lang="en-US" altLang="ja-JP" dirty="0" smtClean="0"/>
              <a:t>involves removing the greater portion of the </a:t>
            </a:r>
            <a:r>
              <a:rPr lang="en-US" altLang="ja-JP" dirty="0" err="1" smtClean="0"/>
              <a:t>fundus</a:t>
            </a:r>
            <a:r>
              <a:rPr lang="en-US" altLang="ja-JP" dirty="0" smtClean="0"/>
              <a:t> and body of the stomach, reducing its volume from up to 2.5 L to about 200 </a:t>
            </a:r>
            <a:r>
              <a:rPr lang="en-US" altLang="ja-JP" dirty="0" err="1" smtClean="0"/>
              <a:t>mL</a:t>
            </a:r>
            <a:r>
              <a:rPr lang="en-US" altLang="ja-JP" dirty="0" smtClean="0"/>
              <a:t>. This procedure provides fixed restriction and does not require adjustment like LAGB.</a:t>
            </a:r>
          </a:p>
        </p:txBody>
      </p:sp>
    </p:spTree>
    <p:extLst>
      <p:ext uri="{BB962C8B-B14F-4D97-AF65-F5344CB8AC3E}">
        <p14:creationId xmlns:p14="http://schemas.microsoft.com/office/powerpoint/2010/main" val="2243270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19268.jpg"/>
          <p:cNvPicPr>
            <a:picLocks noGrp="1" noChangeAspect="1"/>
          </p:cNvPicPr>
          <p:nvPr>
            <p:ph idx="1"/>
          </p:nvPr>
        </p:nvPicPr>
        <p:blipFill>
          <a:blip r:embed="rId2"/>
          <a:stretch>
            <a:fillRect/>
          </a:stretch>
        </p:blipFill>
        <p:spPr>
          <a:xfrm>
            <a:off x="5842000" y="3962400"/>
            <a:ext cx="3302000" cy="2895600"/>
          </a:xfrm>
        </p:spPr>
      </p:pic>
      <p:pic>
        <p:nvPicPr>
          <p:cNvPr id="5" name="Picture 4" descr="Roux-en-Y_GBP.jpg"/>
          <p:cNvPicPr>
            <a:picLocks noChangeAspect="1"/>
          </p:cNvPicPr>
          <p:nvPr/>
        </p:nvPicPr>
        <p:blipFill>
          <a:blip r:embed="rId3"/>
          <a:stretch>
            <a:fillRect/>
          </a:stretch>
        </p:blipFill>
        <p:spPr>
          <a:xfrm>
            <a:off x="0" y="4495800"/>
            <a:ext cx="3810000" cy="2362200"/>
          </a:xfrm>
          <a:prstGeom prst="rect">
            <a:avLst/>
          </a:prstGeom>
        </p:spPr>
      </p:pic>
      <p:sp>
        <p:nvSpPr>
          <p:cNvPr id="6" name="TextBox 5"/>
          <p:cNvSpPr txBox="1"/>
          <p:nvPr/>
        </p:nvSpPr>
        <p:spPr>
          <a:xfrm>
            <a:off x="457200" y="2057400"/>
            <a:ext cx="7696200" cy="1615827"/>
          </a:xfrm>
          <a:prstGeom prst="rect">
            <a:avLst/>
          </a:prstGeom>
          <a:noFill/>
        </p:spPr>
        <p:txBody>
          <a:bodyPr wrap="square" rtlCol="0">
            <a:spAutoFit/>
          </a:bodyPr>
          <a:lstStyle/>
          <a:p>
            <a:r>
              <a:rPr sz="2500" i="1" dirty="0" smtClean="0"/>
              <a:t>Roux-en-Y gastric bypass </a:t>
            </a:r>
            <a:r>
              <a:rPr lang="en-US" altLang="ja-JP" sz="2500" i="1" dirty="0" smtClean="0"/>
              <a:t>(RYGB)</a:t>
            </a:r>
          </a:p>
          <a:p>
            <a:r>
              <a:rPr lang="en-US" altLang="ja-JP" sz="2000" i="1" dirty="0" smtClean="0"/>
              <a:t> </a:t>
            </a:r>
            <a:r>
              <a:rPr lang="en-US" altLang="ja-JP" dirty="0" smtClean="0"/>
              <a:t>is a combination procedure in which a small stomach pouch is created to restrict food intake and the lower stomach, duodenum and first portion of the jejunum are bypassed to produce modest </a:t>
            </a:r>
            <a:r>
              <a:rPr lang="en-US" altLang="ja-JP" dirty="0" err="1" smtClean="0"/>
              <a:t>malabsorption</a:t>
            </a:r>
            <a:r>
              <a:rPr lang="en-US" altLang="ja-JP" dirty="0" smtClean="0"/>
              <a:t> of nutrients and thereby </a:t>
            </a:r>
            <a:r>
              <a:rPr lang="en-US" altLang="ja-JP" dirty="0" err="1" smtClean="0"/>
              <a:t>kilojoule</a:t>
            </a:r>
            <a:r>
              <a:rPr lang="en-US" altLang="ja-JP" dirty="0" smtClean="0"/>
              <a:t> intake.</a:t>
            </a:r>
          </a:p>
        </p:txBody>
      </p:sp>
    </p:spTree>
    <p:extLst>
      <p:ext uri="{BB962C8B-B14F-4D97-AF65-F5344CB8AC3E}">
        <p14:creationId xmlns:p14="http://schemas.microsoft.com/office/powerpoint/2010/main" val="21289590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19499.jpg"/>
          <p:cNvPicPr>
            <a:picLocks noGrp="1" noChangeAspect="1"/>
          </p:cNvPicPr>
          <p:nvPr>
            <p:ph idx="1"/>
          </p:nvPr>
        </p:nvPicPr>
        <p:blipFill>
          <a:blip r:embed="rId3"/>
          <a:stretch>
            <a:fillRect/>
          </a:stretch>
        </p:blipFill>
        <p:spPr>
          <a:xfrm>
            <a:off x="2667000" y="3401219"/>
            <a:ext cx="4495800" cy="3456781"/>
          </a:xfrm>
        </p:spPr>
      </p:pic>
      <p:sp>
        <p:nvSpPr>
          <p:cNvPr id="5" name="TextBox 4"/>
          <p:cNvSpPr txBox="1"/>
          <p:nvPr/>
        </p:nvSpPr>
        <p:spPr>
          <a:xfrm>
            <a:off x="457200" y="1676400"/>
            <a:ext cx="8648700" cy="1338828"/>
          </a:xfrm>
          <a:prstGeom prst="rect">
            <a:avLst/>
          </a:prstGeom>
          <a:noFill/>
        </p:spPr>
        <p:txBody>
          <a:bodyPr wrap="square" rtlCol="0">
            <a:spAutoFit/>
          </a:bodyPr>
          <a:lstStyle/>
          <a:p>
            <a:r>
              <a:rPr sz="2500" i="1" dirty="0" smtClean="0"/>
              <a:t>Biliopancreatic diversion</a:t>
            </a:r>
            <a:r>
              <a:rPr lang="en-US" sz="2500" i="1" dirty="0" smtClean="0"/>
              <a:t> (BPD)</a:t>
            </a:r>
          </a:p>
          <a:p>
            <a:r>
              <a:rPr sz="2000" i="1" dirty="0" smtClean="0"/>
              <a:t> </a:t>
            </a:r>
            <a:r>
              <a:rPr lang="en-US" altLang="ja-JP" dirty="0" smtClean="0"/>
              <a:t>is also a combination procedure that involves removing the lower part of the stomach, and bypassing the duodenum and jejunum to produce significant </a:t>
            </a:r>
            <a:r>
              <a:rPr lang="en-US" altLang="ja-JP" dirty="0" err="1" smtClean="0"/>
              <a:t>malabsorption</a:t>
            </a:r>
            <a:r>
              <a:rPr lang="en-US" altLang="ja-JP" dirty="0" smtClean="0"/>
              <a:t>. This procedure tends to be performed in subspecialty </a:t>
            </a:r>
            <a:r>
              <a:rPr lang="en-US" altLang="ja-JP" dirty="0" err="1" smtClean="0"/>
              <a:t>centres</a:t>
            </a:r>
            <a:r>
              <a:rPr lang="en-US" altLang="ja-JP" dirty="0" smtClean="0"/>
              <a:t>.</a:t>
            </a:r>
          </a:p>
        </p:txBody>
      </p:sp>
    </p:spTree>
    <p:extLst>
      <p:ext uri="{BB962C8B-B14F-4D97-AF65-F5344CB8AC3E}">
        <p14:creationId xmlns:p14="http://schemas.microsoft.com/office/powerpoint/2010/main" val="322589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990600"/>
            <a:ext cx="7467600" cy="381000"/>
          </a:xfrm>
        </p:spPr>
        <p:txBody>
          <a:bodyPr/>
          <a:lstStyle/>
          <a:p>
            <a:r>
              <a:rPr lang="en-US" sz="2800" b="1" dirty="0">
                <a:solidFill>
                  <a:srgbClr val="FFFF00"/>
                </a:solidFill>
              </a:rPr>
              <a:t>P</a:t>
            </a:r>
            <a:r>
              <a:rPr lang="en-US" sz="2800" b="1" dirty="0" smtClean="0">
                <a:solidFill>
                  <a:srgbClr val="FFFF00"/>
                </a:solidFill>
              </a:rPr>
              <a:t>revalence </a:t>
            </a:r>
            <a:r>
              <a:rPr lang="en-US" sz="2800" b="1" dirty="0">
                <a:solidFill>
                  <a:srgbClr val="FFFF00"/>
                </a:solidFill>
              </a:rPr>
              <a:t>of obesity in Saudi Arabia</a:t>
            </a:r>
          </a:p>
        </p:txBody>
      </p:sp>
      <p:sp>
        <p:nvSpPr>
          <p:cNvPr id="4" name="TextBox 3"/>
          <p:cNvSpPr txBox="1"/>
          <p:nvPr/>
        </p:nvSpPr>
        <p:spPr>
          <a:xfrm>
            <a:off x="762000" y="2395478"/>
            <a:ext cx="7543800" cy="2862322"/>
          </a:xfrm>
          <a:prstGeom prst="rect">
            <a:avLst/>
          </a:prstGeom>
          <a:noFill/>
        </p:spPr>
        <p:txBody>
          <a:bodyPr wrap="square" rtlCol="0">
            <a:spAutoFit/>
          </a:bodyPr>
          <a:lstStyle/>
          <a:p>
            <a:r>
              <a:rPr lang="en-US" dirty="0"/>
              <a:t>Based on the National Nutrition Survey of 2007, the prevalence of obesity in the KSA was 23.6% in women and 14% in men. The prevalence of overweight in the community was determined to be 30.7% for men as compared to 28.4% for the women. Similarly, the Coronary Artery Disease in Saudis Study (CADISS) of 2005 estimated an overall obesity prevalence of 35.5% in the Kingdom: in other words one in every three people in the country is obese</a:t>
            </a:r>
            <a:r>
              <a:rPr lang="en-US" dirty="0" smtClean="0"/>
              <a:t>.</a:t>
            </a:r>
          </a:p>
          <a:p>
            <a:endParaRPr lang="en-US" dirty="0"/>
          </a:p>
          <a:p>
            <a:endParaRPr lang="en-US" dirty="0" smtClean="0"/>
          </a:p>
          <a:p>
            <a:r>
              <a:rPr lang="en-US" dirty="0" smtClean="0"/>
              <a:t>Obesity Research </a:t>
            </a:r>
            <a:r>
              <a:rPr lang="en-US" dirty="0"/>
              <a:t>C</a:t>
            </a:r>
            <a:r>
              <a:rPr lang="en-US" dirty="0" smtClean="0"/>
              <a:t>enter , King Saud University </a:t>
            </a:r>
            <a:endParaRPr lang="en-US" dirty="0"/>
          </a:p>
        </p:txBody>
      </p:sp>
    </p:spTree>
    <p:extLst>
      <p:ext uri="{BB962C8B-B14F-4D97-AF65-F5344CB8AC3E}">
        <p14:creationId xmlns:p14="http://schemas.microsoft.com/office/powerpoint/2010/main" val="109437312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at_kids_1358050c.jpg"/>
          <p:cNvPicPr>
            <a:picLocks noChangeAspect="1"/>
          </p:cNvPicPr>
          <p:nvPr/>
        </p:nvPicPr>
        <p:blipFill>
          <a:blip r:embed="rId2">
            <a:lum bright="-7000" contrast="-4000"/>
            <a:alphaModFix amt="13000"/>
          </a:blip>
          <a:stretch>
            <a:fillRect/>
          </a:stretch>
        </p:blipFill>
        <p:spPr>
          <a:xfrm>
            <a:off x="0" y="1"/>
            <a:ext cx="9144000" cy="6858000"/>
          </a:xfrm>
          <a:prstGeom prst="rect">
            <a:avLst/>
          </a:prstGeom>
        </p:spPr>
      </p:pic>
      <p:sp>
        <p:nvSpPr>
          <p:cNvPr id="9" name="Title 1"/>
          <p:cNvSpPr txBox="1">
            <a:spLocks/>
          </p:cNvSpPr>
          <p:nvPr/>
        </p:nvSpPr>
        <p:spPr>
          <a:xfrm>
            <a:off x="228600" y="274638"/>
            <a:ext cx="8229600" cy="1143000"/>
          </a:xfrm>
          <a:prstGeom prst="rect">
            <a:avLst/>
          </a:prstGeom>
        </p:spPr>
        <p:txBody>
          <a:bodyPr>
            <a:normAutofit fontScale="975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US" smtClean="0"/>
              <a:t>How can we approach an obese child? </a:t>
            </a:r>
            <a:endParaRPr lang="en-US" dirty="0"/>
          </a:p>
        </p:txBody>
      </p:sp>
      <p:sp>
        <p:nvSpPr>
          <p:cNvPr id="10" name="Content Placeholder 2"/>
          <p:cNvSpPr txBox="1">
            <a:spLocks/>
          </p:cNvSpPr>
          <p:nvPr/>
        </p:nvSpPr>
        <p:spPr>
          <a:xfrm>
            <a:off x="457200" y="1676400"/>
            <a:ext cx="8229600" cy="4525963"/>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sz="2000" smtClean="0"/>
              <a:t>For children and adolescents focus lifestyle programs on parents.</a:t>
            </a:r>
          </a:p>
          <a:p>
            <a:r>
              <a:rPr lang="en-US" sz="2000" smtClean="0"/>
              <a:t>Weight loss is not recommended for most of children, as weight maintenance during growth will allow a gradual decline in BMI. </a:t>
            </a:r>
          </a:p>
          <a:p>
            <a:r>
              <a:rPr lang="en-US" sz="2000" smtClean="0"/>
              <a:t>Weight management in children and adolescents focuses on changes in health behaviors that influence weight, dietary behavior and physical activity.</a:t>
            </a:r>
          </a:p>
          <a:p>
            <a:r>
              <a:rPr lang="en-US" sz="2000" smtClean="0"/>
              <a:t>Lifestyle intervention is the first line of weight management in children and adolescents such as dietary modifications, physical activity and family behavioral intervention.</a:t>
            </a:r>
          </a:p>
          <a:p>
            <a:r>
              <a:rPr lang="en-US" sz="2000" smtClean="0"/>
              <a:t>For sever obesity and associated comorbidities in postpubertal adolescents intensive interventions may be required such as very low-energy diet, orlistat, metformin or surgery (LAGB).    </a:t>
            </a:r>
          </a:p>
          <a:p>
            <a:pPr>
              <a:buFontTx/>
              <a:buNone/>
            </a:pPr>
            <a:endParaRPr lang="en-US" dirty="0" smtClean="0"/>
          </a:p>
        </p:txBody>
      </p:sp>
    </p:spTree>
    <p:extLst>
      <p:ext uri="{BB962C8B-B14F-4D97-AF65-F5344CB8AC3E}">
        <p14:creationId xmlns:p14="http://schemas.microsoft.com/office/powerpoint/2010/main" val="29102994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04800" y="76200"/>
            <a:ext cx="2905283"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Approach/</a:t>
            </a:r>
            <a:r>
              <a:rPr lang="en-US" dirty="0" err="1" smtClean="0">
                <a:solidFill>
                  <a:srgbClr val="FFFF00"/>
                </a:solidFill>
              </a:rPr>
              <a:t>Managment</a:t>
            </a:r>
            <a:endParaRPr lang="en-US" dirty="0" smtClean="0">
              <a:solidFill>
                <a:srgbClr val="FFFF00"/>
              </a:solidFill>
            </a:endParaRPr>
          </a:p>
        </p:txBody>
      </p:sp>
    </p:spTree>
    <p:extLst>
      <p:ext uri="{BB962C8B-B14F-4D97-AF65-F5344CB8AC3E}">
        <p14:creationId xmlns:p14="http://schemas.microsoft.com/office/powerpoint/2010/main" val="15948219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تنزيل.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98" y="756822"/>
            <a:ext cx="7869102" cy="5034378"/>
          </a:xfrm>
          <a:prstGeom prst="rect">
            <a:avLst/>
          </a:prstGeom>
        </p:spPr>
      </p:pic>
    </p:spTree>
    <p:extLst>
      <p:ext uri="{BB962C8B-B14F-4D97-AF65-F5344CB8AC3E}">
        <p14:creationId xmlns:p14="http://schemas.microsoft.com/office/powerpoint/2010/main" val="289267084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Comic Sans MS" panose="030F0702030302020204" pitchFamily="66" charset="0"/>
              </a:rPr>
              <a:t>Q1. </a:t>
            </a:r>
            <a:r>
              <a:rPr lang="en-US" b="1" dirty="0">
                <a:solidFill>
                  <a:schemeClr val="tx1"/>
                </a:solidFill>
                <a:latin typeface="Comic Sans MS" panose="030F0702030302020204" pitchFamily="66" charset="0"/>
              </a:rPr>
              <a:t>Which one of the following BMIs is considered to be </a:t>
            </a:r>
            <a:r>
              <a:rPr lang="en-US" b="1" dirty="0" smtClean="0">
                <a:solidFill>
                  <a:schemeClr val="tx1"/>
                </a:solidFill>
                <a:latin typeface="Comic Sans MS" panose="030F0702030302020204" pitchFamily="66" charset="0"/>
              </a:rPr>
              <a:t>obese? </a:t>
            </a:r>
            <a:endParaRPr lang="en-US" b="1" dirty="0">
              <a:solidFill>
                <a:schemeClr val="tx1"/>
              </a:solidFill>
              <a:latin typeface="Comic Sans MS" panose="030F0702030302020204" pitchFamily="66" charset="0"/>
            </a:endParaRPr>
          </a:p>
        </p:txBody>
      </p:sp>
      <p:sp>
        <p:nvSpPr>
          <p:cNvPr id="3" name="Content Placeholder 2"/>
          <p:cNvSpPr>
            <a:spLocks noGrp="1"/>
          </p:cNvSpPr>
          <p:nvPr>
            <p:ph idx="1"/>
          </p:nvPr>
        </p:nvSpPr>
        <p:spPr/>
        <p:txBody>
          <a:bodyPr/>
          <a:lstStyle/>
          <a:p>
            <a:pPr algn="l" rtl="0">
              <a:buNone/>
            </a:pPr>
            <a:r>
              <a:rPr lang="en-US" b="1" dirty="0" smtClean="0">
                <a:solidFill>
                  <a:srgbClr val="FFFF00"/>
                </a:solidFill>
                <a:latin typeface="Comic Sans MS" panose="030F0702030302020204" pitchFamily="66" charset="0"/>
              </a:rPr>
              <a:t>A. ≥ </a:t>
            </a:r>
            <a:r>
              <a:rPr lang="en-US" b="1" dirty="0">
                <a:solidFill>
                  <a:srgbClr val="FFFF00"/>
                </a:solidFill>
                <a:latin typeface="Comic Sans MS" panose="030F0702030302020204" pitchFamily="66" charset="0"/>
              </a:rPr>
              <a:t>25</a:t>
            </a:r>
          </a:p>
          <a:p>
            <a:pPr algn="l" rtl="0">
              <a:buNone/>
            </a:pPr>
            <a:r>
              <a:rPr lang="en-US" b="1" dirty="0" smtClean="0">
                <a:solidFill>
                  <a:srgbClr val="FFFF00"/>
                </a:solidFill>
                <a:latin typeface="Comic Sans MS" panose="030F0702030302020204" pitchFamily="66" charset="0"/>
              </a:rPr>
              <a:t>B. ≥ </a:t>
            </a:r>
            <a:r>
              <a:rPr lang="en-US" b="1" dirty="0">
                <a:solidFill>
                  <a:srgbClr val="FFFF00"/>
                </a:solidFill>
                <a:latin typeface="Comic Sans MS" panose="030F0702030302020204" pitchFamily="66" charset="0"/>
              </a:rPr>
              <a:t>30</a:t>
            </a:r>
          </a:p>
          <a:p>
            <a:pPr algn="l" rtl="0">
              <a:buNone/>
            </a:pPr>
            <a:r>
              <a:rPr lang="en-US" b="1" dirty="0" smtClean="0">
                <a:solidFill>
                  <a:srgbClr val="FFFF00"/>
                </a:solidFill>
                <a:latin typeface="Comic Sans MS" panose="030F0702030302020204" pitchFamily="66" charset="0"/>
              </a:rPr>
              <a:t>C. ≥ </a:t>
            </a:r>
            <a:r>
              <a:rPr lang="en-US" b="1" dirty="0">
                <a:solidFill>
                  <a:srgbClr val="FFFF00"/>
                </a:solidFill>
                <a:latin typeface="Comic Sans MS" panose="030F0702030302020204" pitchFamily="66" charset="0"/>
              </a:rPr>
              <a:t>18</a:t>
            </a:r>
          </a:p>
          <a:p>
            <a:pPr algn="l" rtl="0">
              <a:buNone/>
            </a:pPr>
            <a:r>
              <a:rPr lang="en-US" b="1" dirty="0" smtClean="0">
                <a:solidFill>
                  <a:srgbClr val="FFFF00"/>
                </a:solidFill>
                <a:latin typeface="Comic Sans MS" panose="030F0702030302020204" pitchFamily="66" charset="0"/>
              </a:rPr>
              <a:t>D. ≥ </a:t>
            </a:r>
            <a:r>
              <a:rPr lang="en-US" b="1" dirty="0">
                <a:solidFill>
                  <a:srgbClr val="FFFF00"/>
                </a:solidFill>
                <a:latin typeface="Comic Sans MS" panose="030F0702030302020204" pitchFamily="66" charset="0"/>
              </a:rPr>
              <a:t>29 </a:t>
            </a:r>
          </a:p>
        </p:txBody>
      </p:sp>
    </p:spTree>
    <p:extLst>
      <p:ext uri="{BB962C8B-B14F-4D97-AF65-F5344CB8AC3E}">
        <p14:creationId xmlns:p14="http://schemas.microsoft.com/office/powerpoint/2010/main" val="15474783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Comic Sans MS" panose="030F0702030302020204" pitchFamily="66" charset="0"/>
              </a:rPr>
              <a:t>Q2. </a:t>
            </a:r>
            <a:r>
              <a:rPr lang="en-US" b="1" dirty="0">
                <a:solidFill>
                  <a:schemeClr val="tx1"/>
                </a:solidFill>
                <a:latin typeface="Comic Sans MS" panose="030F0702030302020204" pitchFamily="66" charset="0"/>
              </a:rPr>
              <a:t>Which one of the following is a complication of obesity?</a:t>
            </a:r>
          </a:p>
        </p:txBody>
      </p:sp>
      <p:sp>
        <p:nvSpPr>
          <p:cNvPr id="3" name="Content Placeholder 2"/>
          <p:cNvSpPr>
            <a:spLocks noGrp="1"/>
          </p:cNvSpPr>
          <p:nvPr>
            <p:ph idx="1"/>
          </p:nvPr>
        </p:nvSpPr>
        <p:spPr/>
        <p:txBody>
          <a:bodyPr/>
          <a:lstStyle/>
          <a:p>
            <a:pPr algn="l" rtl="0">
              <a:buNone/>
            </a:pPr>
            <a:r>
              <a:rPr lang="en-US" dirty="0" smtClean="0">
                <a:solidFill>
                  <a:srgbClr val="FFFF00"/>
                </a:solidFill>
                <a:latin typeface="Comic Sans MS" panose="030F0702030302020204" pitchFamily="66" charset="0"/>
              </a:rPr>
              <a:t>A. IBS</a:t>
            </a:r>
            <a:endParaRPr lang="en-US" dirty="0">
              <a:solidFill>
                <a:srgbClr val="FFFF00"/>
              </a:solidFill>
              <a:latin typeface="Comic Sans MS" panose="030F0702030302020204" pitchFamily="66" charset="0"/>
            </a:endParaRPr>
          </a:p>
          <a:p>
            <a:pPr algn="l" rtl="0">
              <a:buNone/>
            </a:pPr>
            <a:r>
              <a:rPr lang="en-US" dirty="0" smtClean="0">
                <a:solidFill>
                  <a:srgbClr val="FFFF00"/>
                </a:solidFill>
                <a:latin typeface="Comic Sans MS" panose="030F0702030302020204" pitchFamily="66" charset="0"/>
              </a:rPr>
              <a:t>B. Hyperthyroidism </a:t>
            </a:r>
            <a:endParaRPr lang="en-US" dirty="0">
              <a:solidFill>
                <a:srgbClr val="FFFF00"/>
              </a:solidFill>
              <a:latin typeface="Comic Sans MS" panose="030F0702030302020204" pitchFamily="66" charset="0"/>
            </a:endParaRPr>
          </a:p>
          <a:p>
            <a:pPr algn="l" rtl="0">
              <a:buNone/>
            </a:pPr>
            <a:r>
              <a:rPr lang="en-US" dirty="0" smtClean="0">
                <a:solidFill>
                  <a:srgbClr val="FFFF00"/>
                </a:solidFill>
                <a:latin typeface="Comic Sans MS" panose="030F0702030302020204" pitchFamily="66" charset="0"/>
              </a:rPr>
              <a:t>C. coronary </a:t>
            </a:r>
            <a:r>
              <a:rPr lang="en-US" dirty="0">
                <a:solidFill>
                  <a:srgbClr val="FFFF00"/>
                </a:solidFill>
                <a:latin typeface="Comic Sans MS" panose="030F0702030302020204" pitchFamily="66" charset="0"/>
              </a:rPr>
              <a:t>heart disease</a:t>
            </a:r>
          </a:p>
          <a:p>
            <a:pPr algn="l" rtl="0">
              <a:buNone/>
            </a:pPr>
            <a:r>
              <a:rPr lang="en-US" dirty="0" smtClean="0">
                <a:solidFill>
                  <a:srgbClr val="FFFF00"/>
                </a:solidFill>
                <a:latin typeface="Comic Sans MS" panose="030F0702030302020204" pitchFamily="66" charset="0"/>
              </a:rPr>
              <a:t>D. TB</a:t>
            </a:r>
            <a:r>
              <a:rPr lang="en-US" b="1" dirty="0" smtClean="0">
                <a:solidFill>
                  <a:srgbClr val="FFFF00"/>
                </a:solidFill>
                <a:latin typeface="Comic Sans MS" panose="030F0702030302020204" pitchFamily="66" charset="0"/>
              </a:rPr>
              <a:t> </a:t>
            </a:r>
            <a:endParaRPr lang="en-US"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327752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latin typeface="Comic Sans MS" panose="030F0702030302020204" pitchFamily="66" charset="0"/>
              </a:rPr>
              <a:t>Q3. What causes obesity?</a:t>
            </a:r>
            <a:endParaRPr lang="en-US" dirty="0">
              <a:solidFill>
                <a:srgbClr val="FFFFFF"/>
              </a:solidFill>
            </a:endParaRPr>
          </a:p>
        </p:txBody>
      </p:sp>
      <p:sp>
        <p:nvSpPr>
          <p:cNvPr id="3" name="Content Placeholder 2"/>
          <p:cNvSpPr>
            <a:spLocks noGrp="1"/>
          </p:cNvSpPr>
          <p:nvPr>
            <p:ph idx="1"/>
          </p:nvPr>
        </p:nvSpPr>
        <p:spPr/>
        <p:txBody>
          <a:bodyPr/>
          <a:lstStyle/>
          <a:p>
            <a:pPr algn="l" rtl="0" fontAlgn="base">
              <a:buNone/>
            </a:pPr>
            <a:r>
              <a:rPr lang="en-US" dirty="0">
                <a:solidFill>
                  <a:srgbClr val="FFFF00"/>
                </a:solidFill>
                <a:latin typeface="Comic Sans MS" panose="030F0702030302020204" pitchFamily="66" charset="0"/>
              </a:rPr>
              <a:t>A. Heredity</a:t>
            </a:r>
          </a:p>
          <a:p>
            <a:pPr algn="l" rtl="0" fontAlgn="base">
              <a:buNone/>
            </a:pPr>
            <a:r>
              <a:rPr lang="en-US" dirty="0">
                <a:solidFill>
                  <a:srgbClr val="FFFF00"/>
                </a:solidFill>
                <a:latin typeface="Comic Sans MS" panose="030F0702030302020204" pitchFamily="66" charset="0"/>
              </a:rPr>
              <a:t>B. Poor eating habits</a:t>
            </a:r>
          </a:p>
          <a:p>
            <a:pPr algn="l" rtl="0" fontAlgn="base">
              <a:buNone/>
            </a:pPr>
            <a:r>
              <a:rPr lang="en-US" dirty="0">
                <a:solidFill>
                  <a:srgbClr val="FFFF00"/>
                </a:solidFill>
                <a:latin typeface="Comic Sans MS" panose="030F0702030302020204" pitchFamily="66" charset="0"/>
              </a:rPr>
              <a:t>C. Lack of physical activity</a:t>
            </a:r>
          </a:p>
          <a:p>
            <a:pPr algn="l" rtl="0" fontAlgn="base">
              <a:buNone/>
            </a:pPr>
            <a:r>
              <a:rPr lang="en-US" dirty="0">
                <a:solidFill>
                  <a:srgbClr val="FFFF00"/>
                </a:solidFill>
                <a:latin typeface="Comic Sans MS" panose="030F0702030302020204" pitchFamily="66" charset="0"/>
              </a:rPr>
              <a:t>D. All of the </a:t>
            </a:r>
            <a:r>
              <a:rPr lang="en-US" dirty="0" smtClean="0">
                <a:solidFill>
                  <a:srgbClr val="FFFF00"/>
                </a:solidFill>
                <a:latin typeface="Comic Sans MS" panose="030F0702030302020204" pitchFamily="66" charset="0"/>
              </a:rPr>
              <a:t>above</a:t>
            </a:r>
            <a:endParaRPr lang="en-US"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0824025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FF"/>
                </a:solidFill>
                <a:latin typeface="Comic Sans MS" panose="030F0702030302020204" pitchFamily="66" charset="0"/>
              </a:rPr>
              <a:t>Q4. </a:t>
            </a:r>
            <a:r>
              <a:rPr lang="en-US" b="1" dirty="0">
                <a:solidFill>
                  <a:srgbClr val="FFFFFF"/>
                </a:solidFill>
                <a:latin typeface="Comic Sans MS" panose="030F0702030302020204" pitchFamily="66" charset="0"/>
              </a:rPr>
              <a:t>For most people, the best type of diet for losing weight </a:t>
            </a:r>
            <a:r>
              <a:rPr lang="en-US" b="1" dirty="0" smtClean="0">
                <a:solidFill>
                  <a:srgbClr val="FFFFFF"/>
                </a:solidFill>
                <a:latin typeface="Comic Sans MS" panose="030F0702030302020204" pitchFamily="66" charset="0"/>
              </a:rPr>
              <a:t>is?</a:t>
            </a:r>
            <a:endParaRPr lang="en-US" b="1" dirty="0">
              <a:solidFill>
                <a:srgbClr val="FFFFFF"/>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algn="l" rtl="0" fontAlgn="base">
              <a:buNone/>
            </a:pPr>
            <a:r>
              <a:rPr lang="en-US" dirty="0" smtClean="0">
                <a:solidFill>
                  <a:srgbClr val="FFFF00"/>
                </a:solidFill>
                <a:latin typeface="Comic Sans MS" panose="030F0702030302020204" pitchFamily="66" charset="0"/>
              </a:rPr>
              <a:t>A. Choosing sensibly from the five major food groups, with an emphasis on whole grains, fruits and vegetables, accompanied by an effort to moderate fat intake and reduce sugar intake</a:t>
            </a:r>
          </a:p>
          <a:p>
            <a:pPr algn="l" rtl="0" fontAlgn="base">
              <a:buNone/>
            </a:pPr>
            <a:r>
              <a:rPr lang="en-US" dirty="0" smtClean="0">
                <a:solidFill>
                  <a:srgbClr val="FFFF00"/>
                </a:solidFill>
                <a:latin typeface="Comic Sans MS" panose="030F0702030302020204" pitchFamily="66" charset="0"/>
              </a:rPr>
              <a:t>B. The newest thing to come down the pike, whether it's all protein or eight grapefruits a day</a:t>
            </a:r>
          </a:p>
          <a:p>
            <a:pPr algn="l" rtl="0" fontAlgn="base">
              <a:buNone/>
            </a:pPr>
            <a:r>
              <a:rPr lang="en-US" dirty="0" smtClean="0">
                <a:solidFill>
                  <a:srgbClr val="FFFF00"/>
                </a:solidFill>
                <a:latin typeface="Comic Sans MS" panose="030F0702030302020204" pitchFamily="66" charset="0"/>
              </a:rPr>
              <a:t>C. A Crash diet</a:t>
            </a:r>
          </a:p>
          <a:p>
            <a:pPr algn="l" rtl="0" fontAlgn="base">
              <a:buNone/>
            </a:pPr>
            <a:r>
              <a:rPr lang="en-US" dirty="0" smtClean="0">
                <a:solidFill>
                  <a:srgbClr val="FFFF00"/>
                </a:solidFill>
                <a:latin typeface="Comic Sans MS" panose="030F0702030302020204" pitchFamily="66" charset="0"/>
              </a:rPr>
              <a:t>D. Fasting</a:t>
            </a:r>
            <a:endParaRPr lang="en-US"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5963274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FF"/>
                </a:solidFill>
                <a:latin typeface="Comic Sans MS" panose="030F0702030302020204" pitchFamily="66" charset="0"/>
              </a:rPr>
              <a:t>Q5. What is the common way to measure obesity in both adults and children? </a:t>
            </a:r>
            <a:endParaRPr lang="en-US" b="1" dirty="0">
              <a:solidFill>
                <a:srgbClr val="FFFFFF"/>
              </a:solidFill>
              <a:latin typeface="Comic Sans MS" panose="030F0702030302020204" pitchFamily="66" charset="0"/>
            </a:endParaRPr>
          </a:p>
        </p:txBody>
      </p:sp>
      <p:sp>
        <p:nvSpPr>
          <p:cNvPr id="3" name="Content Placeholder 2"/>
          <p:cNvSpPr>
            <a:spLocks noGrp="1"/>
          </p:cNvSpPr>
          <p:nvPr>
            <p:ph idx="1"/>
          </p:nvPr>
        </p:nvSpPr>
        <p:spPr>
          <a:xfrm>
            <a:off x="304800" y="2514600"/>
            <a:ext cx="8229600" cy="4144963"/>
          </a:xfrm>
        </p:spPr>
        <p:txBody>
          <a:bodyPr/>
          <a:lstStyle/>
          <a:p>
            <a:pPr algn="l" rtl="0">
              <a:buNone/>
            </a:pPr>
            <a:r>
              <a:rPr lang="en-US" dirty="0" smtClean="0">
                <a:solidFill>
                  <a:srgbClr val="FFFF00"/>
                </a:solidFill>
                <a:latin typeface="Comic Sans MS" panose="030F0702030302020204" pitchFamily="66" charset="0"/>
              </a:rPr>
              <a:t>A. BMI.</a:t>
            </a:r>
          </a:p>
          <a:p>
            <a:pPr algn="l" rtl="0">
              <a:buNone/>
            </a:pPr>
            <a:r>
              <a:rPr lang="en-US" dirty="0" smtClean="0">
                <a:solidFill>
                  <a:srgbClr val="FFFF00"/>
                </a:solidFill>
                <a:latin typeface="Comic Sans MS" panose="030F0702030302020204" pitchFamily="66" charset="0"/>
              </a:rPr>
              <a:t>B. Waist circumference.</a:t>
            </a:r>
          </a:p>
          <a:p>
            <a:pPr algn="l" rtl="0">
              <a:buNone/>
            </a:pPr>
            <a:r>
              <a:rPr lang="en-US" dirty="0" smtClean="0">
                <a:solidFill>
                  <a:srgbClr val="FFFF00"/>
                </a:solidFill>
                <a:latin typeface="Comic Sans MS" panose="030F0702030302020204" pitchFamily="66" charset="0"/>
              </a:rPr>
              <a:t>C. Waist to hip ratio.</a:t>
            </a:r>
          </a:p>
          <a:p>
            <a:pPr algn="l" rtl="0">
              <a:buNone/>
            </a:pPr>
            <a:r>
              <a:rPr lang="en-US" dirty="0" smtClean="0">
                <a:solidFill>
                  <a:srgbClr val="FFFF00"/>
                </a:solidFill>
                <a:latin typeface="Comic Sans MS" panose="030F0702030302020204" pitchFamily="66" charset="0"/>
              </a:rPr>
              <a:t>D. All of the above.</a:t>
            </a:r>
            <a:endParaRPr lang="en-US"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0394204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17638"/>
          </a:xfrm>
        </p:spPr>
        <p:txBody>
          <a:bodyPr>
            <a:normAutofit fontScale="90000"/>
          </a:bodyPr>
          <a:lstStyle/>
          <a:p>
            <a:r>
              <a:rPr lang="en-US" sz="3600" dirty="0" smtClean="0">
                <a:solidFill>
                  <a:srgbClr val="FFFFFF"/>
                </a:solidFill>
              </a:rPr>
              <a:t>Q 6. What is the first line of weight management in children and adolescents? </a:t>
            </a:r>
          </a:p>
        </p:txBody>
      </p:sp>
      <p:sp>
        <p:nvSpPr>
          <p:cNvPr id="3" name="Content Placeholder 2"/>
          <p:cNvSpPr>
            <a:spLocks noGrp="1"/>
          </p:cNvSpPr>
          <p:nvPr>
            <p:ph idx="1"/>
          </p:nvPr>
        </p:nvSpPr>
        <p:spPr>
          <a:xfrm>
            <a:off x="457200" y="2057400"/>
            <a:ext cx="8229600" cy="4525963"/>
          </a:xfrm>
        </p:spPr>
        <p:txBody>
          <a:bodyPr/>
          <a:lstStyle/>
          <a:p>
            <a:pPr marL="624078" indent="-514350" algn="l" rtl="0">
              <a:buFont typeface="+mj-lt"/>
              <a:buAutoNum type="alphaUcPeriod"/>
            </a:pPr>
            <a:r>
              <a:rPr lang="en-US" dirty="0" smtClean="0">
                <a:solidFill>
                  <a:srgbClr val="FFFF00"/>
                </a:solidFill>
                <a:latin typeface="Comic Sans MS" panose="030F0702030302020204" pitchFamily="66" charset="0"/>
              </a:rPr>
              <a:t>Surgical intervention</a:t>
            </a:r>
          </a:p>
          <a:p>
            <a:pPr marL="624078" indent="-514350" algn="l" rtl="0">
              <a:buFont typeface="+mj-lt"/>
              <a:buAutoNum type="alphaUcPeriod"/>
            </a:pPr>
            <a:r>
              <a:rPr lang="en-US" dirty="0" smtClean="0">
                <a:solidFill>
                  <a:srgbClr val="FFFF00"/>
                </a:solidFill>
                <a:latin typeface="Comic Sans MS" panose="030F0702030302020204" pitchFamily="66" charset="0"/>
              </a:rPr>
              <a:t>Lifestyle intervention</a:t>
            </a:r>
          </a:p>
          <a:p>
            <a:pPr marL="624078" indent="-514350" algn="l" rtl="0">
              <a:buFont typeface="+mj-lt"/>
              <a:buAutoNum type="alphaUcPeriod"/>
            </a:pPr>
            <a:r>
              <a:rPr lang="en-US" dirty="0" smtClean="0">
                <a:solidFill>
                  <a:srgbClr val="FFFF00"/>
                </a:solidFill>
                <a:latin typeface="Comic Sans MS" panose="030F0702030302020204" pitchFamily="66" charset="0"/>
              </a:rPr>
              <a:t>weight loss medications</a:t>
            </a:r>
          </a:p>
          <a:p>
            <a:pPr marL="624078" indent="-514350" algn="l" rtl="0">
              <a:buFont typeface="+mj-lt"/>
              <a:buAutoNum type="alphaUcPeriod"/>
            </a:pPr>
            <a:r>
              <a:rPr lang="en-US" dirty="0" smtClean="0">
                <a:solidFill>
                  <a:srgbClr val="FFFF00"/>
                </a:solidFill>
                <a:latin typeface="Comic Sans MS" panose="030F0702030302020204" pitchFamily="66" charset="0"/>
              </a:rPr>
              <a:t>Intensive exercise program  </a:t>
            </a:r>
          </a:p>
          <a:p>
            <a:pPr marL="624078" indent="-514350" algn="l" rtl="0">
              <a:buNone/>
            </a:pPr>
            <a:endParaRPr lang="en-US" dirty="0" smtClean="0">
              <a:solidFill>
                <a:srgbClr val="FFFF00"/>
              </a:solidFill>
              <a:latin typeface="Comic Sans MS" panose="030F0702030302020204" pitchFamily="66" charset="0"/>
            </a:endParaRPr>
          </a:p>
          <a:p>
            <a:endParaRPr lang="en-US" dirty="0" smtClean="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2816655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solidFill>
                  <a:srgbClr val="FF0000"/>
                </a:solidFill>
              </a:rPr>
              <a:t>Take Home Message</a:t>
            </a:r>
            <a:endParaRPr lang="x-none" dirty="0">
              <a:solidFill>
                <a:srgbClr val="FF0000"/>
              </a:solidFill>
            </a:endParaRPr>
          </a:p>
        </p:txBody>
      </p:sp>
      <p:sp>
        <p:nvSpPr>
          <p:cNvPr id="3" name="عنصر نائب للمحتوى 2"/>
          <p:cNvSpPr>
            <a:spLocks noGrp="1"/>
          </p:cNvSpPr>
          <p:nvPr>
            <p:ph idx="1"/>
          </p:nvPr>
        </p:nvSpPr>
        <p:spPr>
          <a:xfrm>
            <a:off x="457200" y="1600200"/>
            <a:ext cx="8229600" cy="4757758"/>
          </a:xfrm>
        </p:spPr>
        <p:txBody>
          <a:bodyPr>
            <a:normAutofit/>
          </a:bodyPr>
          <a:lstStyle/>
          <a:p>
            <a:pPr>
              <a:defRPr/>
            </a:pPr>
            <a:r>
              <a:rPr lang="en-US" sz="2400" dirty="0" smtClean="0">
                <a:latin typeface="+mj-lt"/>
                <a:cs typeface="Times New Roman" pitchFamily="18" charset="0"/>
              </a:rPr>
              <a:t>BMI, Waist Circumference and Waist To Hip Ratio can all be used to identify and classify obesity.</a:t>
            </a:r>
          </a:p>
          <a:p>
            <a:pPr>
              <a:defRPr/>
            </a:pPr>
            <a:endParaRPr lang="en-US" sz="2400" dirty="0" smtClean="0">
              <a:latin typeface="+mj-lt"/>
              <a:cs typeface="Times New Roman" pitchFamily="18" charset="0"/>
            </a:endParaRPr>
          </a:p>
          <a:p>
            <a:pPr>
              <a:defRPr/>
            </a:pPr>
            <a:r>
              <a:rPr lang="en-US" sz="2400" dirty="0" smtClean="0">
                <a:latin typeface="+mj-lt"/>
                <a:cs typeface="Times New Roman" pitchFamily="18" charset="0"/>
              </a:rPr>
              <a:t>The local studies suggest an increase in the prevalence of obesity.</a:t>
            </a:r>
          </a:p>
          <a:p>
            <a:pPr>
              <a:defRPr/>
            </a:pPr>
            <a:endParaRPr lang="en-US" sz="2400" dirty="0" smtClean="0">
              <a:latin typeface="+mj-lt"/>
              <a:cs typeface="Times New Roman" pitchFamily="18" charset="0"/>
            </a:endParaRPr>
          </a:p>
          <a:p>
            <a:pPr lvl="0"/>
            <a:r>
              <a:rPr lang="en-US" sz="2400" dirty="0" smtClean="0">
                <a:latin typeface="+mj-lt"/>
                <a:cs typeface="Times New Roman" pitchFamily="18" charset="0"/>
              </a:rPr>
              <a:t>Diet, Life Style, </a:t>
            </a:r>
            <a:r>
              <a:rPr lang="en-US" sz="2400" dirty="0" err="1" smtClean="0">
                <a:latin typeface="+mj-lt"/>
                <a:cs typeface="Times New Roman" pitchFamily="18" charset="0"/>
              </a:rPr>
              <a:t>Neuroendocrine</a:t>
            </a:r>
            <a:r>
              <a:rPr lang="en-US" sz="2400" dirty="0" smtClean="0">
                <a:latin typeface="+mj-lt"/>
                <a:cs typeface="Times New Roman" pitchFamily="18" charset="0"/>
              </a:rPr>
              <a:t> diseases, Drugs, Psychological </a:t>
            </a:r>
            <a:r>
              <a:rPr lang="en-US" sz="2400" dirty="0" err="1" smtClean="0">
                <a:latin typeface="+mj-lt"/>
                <a:cs typeface="Times New Roman" pitchFamily="18" charset="0"/>
              </a:rPr>
              <a:t>influenses</a:t>
            </a:r>
            <a:r>
              <a:rPr lang="en-US" sz="2400" dirty="0" smtClean="0">
                <a:latin typeface="+mj-lt"/>
                <a:cs typeface="Times New Roman" pitchFamily="18" charset="0"/>
              </a:rPr>
              <a:t> ,Genetics, Socioeconomics and some Infections can lead to obesity.</a:t>
            </a:r>
            <a:endParaRPr lang="x-none" sz="2400" dirty="0" smtClean="0">
              <a:latin typeface="+mj-lt"/>
              <a:cs typeface="Times New Roman" pitchFamily="18" charset="0"/>
            </a:endParaRPr>
          </a:p>
          <a:p>
            <a:pPr>
              <a:defRPr/>
            </a:pPr>
            <a:endParaRPr lang="x-none" sz="2400" dirty="0">
              <a:latin typeface="+mj-lt"/>
            </a:endParaRPr>
          </a:p>
        </p:txBody>
      </p:sp>
    </p:spTree>
    <p:extLst>
      <p:ext uri="{BB962C8B-B14F-4D97-AF65-F5344CB8AC3E}">
        <p14:creationId xmlns:p14="http://schemas.microsoft.com/office/powerpoint/2010/main" val="19299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9296400" cy="800219"/>
          </a:xfrm>
          <a:prstGeom prst="rect">
            <a:avLst/>
          </a:prstGeom>
          <a:noFill/>
        </p:spPr>
        <p:txBody>
          <a:bodyPr wrap="square" rtlCol="0">
            <a:spAutoFit/>
          </a:bodyPr>
          <a:lstStyle/>
          <a:p>
            <a:r>
              <a:rPr lang="en-US" sz="2800" b="1" dirty="0">
                <a:solidFill>
                  <a:srgbClr val="FFFF00"/>
                </a:solidFill>
              </a:rPr>
              <a:t>How </a:t>
            </a:r>
            <a:r>
              <a:rPr lang="en-US" sz="2800" b="1" dirty="0" smtClean="0">
                <a:solidFill>
                  <a:srgbClr val="FFFF00"/>
                </a:solidFill>
              </a:rPr>
              <a:t>can we </a:t>
            </a:r>
            <a:r>
              <a:rPr lang="en-US" sz="2800" b="1" dirty="0">
                <a:solidFill>
                  <a:srgbClr val="FFFF00"/>
                </a:solidFill>
              </a:rPr>
              <a:t>prevent obesity in </a:t>
            </a:r>
            <a:r>
              <a:rPr lang="en-US" sz="2800" b="1" dirty="0" smtClean="0">
                <a:solidFill>
                  <a:srgbClr val="FFFF00"/>
                </a:solidFill>
              </a:rPr>
              <a:t>our community ?</a:t>
            </a:r>
            <a:endParaRPr lang="en-US" sz="2800" b="1" dirty="0">
              <a:solidFill>
                <a:srgbClr val="FFFF00"/>
              </a:solidFill>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2595563" cy="1738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408480"/>
            <a:ext cx="3016250"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5720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038600" y="6183868"/>
            <a:ext cx="3200400" cy="369332"/>
          </a:xfrm>
          <a:prstGeom prst="rect">
            <a:avLst/>
          </a:prstGeom>
          <a:noFill/>
        </p:spPr>
        <p:txBody>
          <a:bodyPr wrap="square" rtlCol="0">
            <a:spAutoFit/>
          </a:bodyPr>
          <a:lstStyle/>
          <a:p>
            <a:r>
              <a:rPr lang="en-US" b="1" dirty="0">
                <a:solidFill>
                  <a:srgbClr val="43FC24"/>
                </a:solidFill>
              </a:rPr>
              <a:t>E</a:t>
            </a:r>
            <a:r>
              <a:rPr lang="en-US" b="1" dirty="0" smtClean="0">
                <a:solidFill>
                  <a:srgbClr val="43FC24"/>
                </a:solidFill>
              </a:rPr>
              <a:t>nhance </a:t>
            </a:r>
            <a:r>
              <a:rPr lang="en-US" b="1" dirty="0">
                <a:solidFill>
                  <a:srgbClr val="43FC24"/>
                </a:solidFill>
              </a:rPr>
              <a:t>H</a:t>
            </a:r>
            <a:r>
              <a:rPr lang="en-US" b="1" dirty="0" smtClean="0">
                <a:solidFill>
                  <a:srgbClr val="43FC24"/>
                </a:solidFill>
              </a:rPr>
              <a:t>ealthy Food</a:t>
            </a:r>
            <a:endParaRPr lang="en-US" b="1" dirty="0">
              <a:solidFill>
                <a:srgbClr val="43FC24"/>
              </a:solidFill>
            </a:endParaRPr>
          </a:p>
        </p:txBody>
      </p:sp>
      <p:sp>
        <p:nvSpPr>
          <p:cNvPr id="10" name="TextBox 9"/>
          <p:cNvSpPr txBox="1"/>
          <p:nvPr/>
        </p:nvSpPr>
        <p:spPr>
          <a:xfrm>
            <a:off x="5257800" y="4218231"/>
            <a:ext cx="3886200" cy="369332"/>
          </a:xfrm>
          <a:prstGeom prst="rect">
            <a:avLst/>
          </a:prstGeom>
          <a:noFill/>
        </p:spPr>
        <p:txBody>
          <a:bodyPr wrap="square" rtlCol="0">
            <a:spAutoFit/>
          </a:bodyPr>
          <a:lstStyle/>
          <a:p>
            <a:r>
              <a:rPr lang="en-US" dirty="0" smtClean="0">
                <a:solidFill>
                  <a:srgbClr val="FFFF00"/>
                </a:solidFill>
              </a:rPr>
              <a:t>Improve social physical activity</a:t>
            </a:r>
            <a:endParaRPr lang="en-US" dirty="0">
              <a:solidFill>
                <a:srgbClr val="FFFF00"/>
              </a:solidFill>
            </a:endParaRPr>
          </a:p>
        </p:txBody>
      </p:sp>
      <p:sp>
        <p:nvSpPr>
          <p:cNvPr id="11" name="TextBox 10"/>
          <p:cNvSpPr txBox="1"/>
          <p:nvPr/>
        </p:nvSpPr>
        <p:spPr>
          <a:xfrm>
            <a:off x="457200" y="3033713"/>
            <a:ext cx="2595563" cy="369332"/>
          </a:xfrm>
          <a:prstGeom prst="rect">
            <a:avLst/>
          </a:prstGeom>
          <a:noFill/>
        </p:spPr>
        <p:txBody>
          <a:bodyPr wrap="square" rtlCol="0">
            <a:spAutoFit/>
          </a:bodyPr>
          <a:lstStyle/>
          <a:p>
            <a:r>
              <a:rPr lang="en-US" dirty="0" smtClean="0">
                <a:solidFill>
                  <a:schemeClr val="accent4">
                    <a:lumMod val="40000"/>
                    <a:lumOff val="60000"/>
                  </a:schemeClr>
                </a:solidFill>
              </a:rPr>
              <a:t>Why it is important ?</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769823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solidFill>
                  <a:srgbClr val="FF0000"/>
                </a:solidFill>
              </a:rPr>
              <a:t>Take Home Message</a:t>
            </a:r>
            <a:endParaRPr lang="x-none" dirty="0">
              <a:solidFill>
                <a:srgbClr val="FF0000"/>
              </a:solidFill>
            </a:endParaRPr>
          </a:p>
        </p:txBody>
      </p:sp>
      <p:sp>
        <p:nvSpPr>
          <p:cNvPr id="3" name="عنصر نائب للمحتوى 2"/>
          <p:cNvSpPr>
            <a:spLocks noGrp="1"/>
          </p:cNvSpPr>
          <p:nvPr>
            <p:ph idx="1"/>
          </p:nvPr>
        </p:nvSpPr>
        <p:spPr>
          <a:xfrm>
            <a:off x="457200" y="1600200"/>
            <a:ext cx="8229600" cy="4757758"/>
          </a:xfrm>
        </p:spPr>
        <p:txBody>
          <a:bodyPr>
            <a:normAutofit/>
          </a:bodyPr>
          <a:lstStyle/>
          <a:p>
            <a:pPr lvl="0"/>
            <a:r>
              <a:rPr lang="en-US" sz="2400" dirty="0" smtClean="0">
                <a:latin typeface="+mj-lt"/>
                <a:cs typeface="Times New Roman" pitchFamily="18" charset="0"/>
              </a:rPr>
              <a:t>Diabetes, Hypertension, </a:t>
            </a:r>
            <a:r>
              <a:rPr lang="en-US" sz="2400" dirty="0" err="1" smtClean="0">
                <a:latin typeface="+mj-lt"/>
                <a:cs typeface="Times New Roman" pitchFamily="18" charset="0"/>
              </a:rPr>
              <a:t>Dyslipidemia</a:t>
            </a:r>
            <a:r>
              <a:rPr lang="en-US" sz="2400" dirty="0" smtClean="0">
                <a:latin typeface="+mj-lt"/>
                <a:cs typeface="Times New Roman" pitchFamily="18" charset="0"/>
              </a:rPr>
              <a:t>, Gout, Heart Diseases, Stroke, Sleep </a:t>
            </a:r>
            <a:r>
              <a:rPr lang="en-US" sz="2400" dirty="0" err="1" smtClean="0">
                <a:latin typeface="+mj-lt"/>
                <a:cs typeface="Times New Roman" pitchFamily="18" charset="0"/>
              </a:rPr>
              <a:t>apnoea</a:t>
            </a:r>
            <a:r>
              <a:rPr lang="en-US" sz="2400" dirty="0" smtClean="0">
                <a:latin typeface="+mj-lt"/>
                <a:cs typeface="Times New Roman" pitchFamily="18" charset="0"/>
              </a:rPr>
              <a:t> and  specific Skin Changes are well known complications of obesity.</a:t>
            </a:r>
          </a:p>
          <a:p>
            <a:pPr lvl="0"/>
            <a:endParaRPr lang="en-US" sz="2400" dirty="0" smtClean="0">
              <a:latin typeface="+mj-lt"/>
              <a:cs typeface="Times New Roman" pitchFamily="18" charset="0"/>
            </a:endParaRPr>
          </a:p>
          <a:p>
            <a:pPr lvl="0"/>
            <a:r>
              <a:rPr lang="en-US" sz="2400" dirty="0" smtClean="0">
                <a:latin typeface="+mj-lt"/>
                <a:cs typeface="Times New Roman" pitchFamily="18" charset="0"/>
              </a:rPr>
              <a:t>Obesity should be managed initially with diet and life style modification followed by pharmacotherapy and surgery as a last option.</a:t>
            </a:r>
          </a:p>
          <a:p>
            <a:pPr lvl="0"/>
            <a:endParaRPr lang="x-none" sz="2400" dirty="0" smtClean="0">
              <a:latin typeface="+mj-lt"/>
              <a:cs typeface="Times New Roman" pitchFamily="18" charset="0"/>
            </a:endParaRPr>
          </a:p>
          <a:p>
            <a:endParaRPr lang="x-none" sz="2400" dirty="0">
              <a:latin typeface="+mj-lt"/>
            </a:endParaRPr>
          </a:p>
        </p:txBody>
      </p:sp>
    </p:spTree>
    <p:extLst>
      <p:ext uri="{BB962C8B-B14F-4D97-AF65-F5344CB8AC3E}">
        <p14:creationId xmlns:p14="http://schemas.microsoft.com/office/powerpoint/2010/main" val="12243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143000"/>
            <a:ext cx="8229600" cy="1066800"/>
          </a:xfrm>
          <a:prstGeom prst="rect">
            <a:avLst/>
          </a:prstGeom>
        </p:spPr>
        <p:txBody>
          <a:bodyPr>
            <a:normAutofit fontScale="90000" lnSpcReduction="200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algn="ctr"/>
            <a:r>
              <a:rPr lang="en-US" sz="4889" dirty="0" smtClean="0">
                <a:solidFill>
                  <a:prstClr val="black"/>
                </a:solidFill>
              </a:rPr>
              <a:t>References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dirty="0"/>
          </a:p>
        </p:txBody>
      </p:sp>
      <p:sp>
        <p:nvSpPr>
          <p:cNvPr id="6" name="Content Placeholder 2"/>
          <p:cNvSpPr txBox="1">
            <a:spLocks/>
          </p:cNvSpPr>
          <p:nvPr/>
        </p:nvSpPr>
        <p:spPr>
          <a:xfrm>
            <a:off x="457200" y="1417638"/>
            <a:ext cx="8229600" cy="4525963"/>
          </a:xfrm>
          <a:prstGeom prst="rect">
            <a:avLst/>
          </a:prstGeom>
        </p:spPr>
        <p:txBody>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pPr>
            <a:endParaRPr lang="en-US" sz="2000" dirty="0" smtClean="0"/>
          </a:p>
          <a:p>
            <a:r>
              <a:rPr lang="en-US" sz="2000" dirty="0" smtClean="0"/>
              <a:t>WHO | Obesity and overweight. 2013. [ONLINE] Available at: </a:t>
            </a:r>
            <a:r>
              <a:rPr lang="en-US" sz="2000" u="sng" dirty="0" smtClean="0">
                <a:hlinkClick r:id="rId2"/>
              </a:rPr>
              <a:t>http://www.who.int/mediacentre/factsheets/fs311/en/</a:t>
            </a:r>
            <a:r>
              <a:rPr lang="en-US" sz="2000" dirty="0" smtClean="0"/>
              <a:t>.</a:t>
            </a:r>
          </a:p>
          <a:p>
            <a:pPr>
              <a:buFont typeface="Arial" pitchFamily="34" charset="0"/>
              <a:buChar char="•"/>
            </a:pPr>
            <a:r>
              <a:rPr lang="en-US" sz="2000" b="1" dirty="0" smtClean="0"/>
              <a:t>Management of Overweight and Obesity in Adults, Adolescents and Children  clinical Practice Guidelines for  Primary Care Health Professional ,Australia. May 2013.</a:t>
            </a:r>
          </a:p>
          <a:p>
            <a:r>
              <a:rPr lang="en-US" sz="2000" dirty="0" smtClean="0">
                <a:hlinkClick r:id="rId3"/>
              </a:rPr>
              <a:t>www.youtube.com</a:t>
            </a:r>
            <a:endParaRPr lang="en-US" sz="2000" dirty="0" smtClean="0"/>
          </a:p>
          <a:p>
            <a:r>
              <a:rPr lang="en-US" sz="2000" b="1" dirty="0" smtClean="0"/>
              <a:t>Obesity Management Interventions: A Review of the Evidence</a:t>
            </a:r>
            <a:r>
              <a:rPr lang="en-US" sz="2000" dirty="0" smtClean="0"/>
              <a:t>  ,Joseph </a:t>
            </a:r>
            <a:r>
              <a:rPr lang="en-US" sz="2000" dirty="0" err="1" smtClean="0"/>
              <a:t>Yaskin</a:t>
            </a:r>
            <a:r>
              <a:rPr lang="en-US" sz="2000" dirty="0" smtClean="0"/>
              <a:t>, Richard W. Toner, and Neil Goldfarb</a:t>
            </a:r>
          </a:p>
          <a:p>
            <a:r>
              <a:rPr lang="en-US" sz="2000" dirty="0"/>
              <a:t>Our Colleagues previous presentations.</a:t>
            </a:r>
          </a:p>
          <a:p>
            <a:endParaRPr lang="en-US" sz="2000" dirty="0" smtClean="0"/>
          </a:p>
          <a:p>
            <a:endParaRPr lang="en-US" sz="2000" dirty="0" smtClean="0"/>
          </a:p>
          <a:p>
            <a:endParaRPr lang="en-US" sz="2000" dirty="0" smtClean="0"/>
          </a:p>
          <a:p>
            <a:pPr>
              <a:buFontTx/>
              <a:buNone/>
            </a:pPr>
            <a:endParaRPr lang="en-US" sz="2000" dirty="0"/>
          </a:p>
        </p:txBody>
      </p:sp>
    </p:spTree>
    <p:extLst>
      <p:ext uri="{BB962C8B-B14F-4D97-AF65-F5344CB8AC3E}">
        <p14:creationId xmlns:p14="http://schemas.microsoft.com/office/powerpoint/2010/main" val="1104910662"/>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46280"/>
            <a:ext cx="9144000" cy="3416320"/>
          </a:xfrm>
          <a:prstGeom prst="rect">
            <a:avLst/>
          </a:prstGeom>
          <a:noFill/>
        </p:spPr>
        <p:txBody>
          <a:bodyPr wrap="square" rtlCol="0">
            <a:spAutoFit/>
          </a:bodyPr>
          <a:lstStyle/>
          <a:p>
            <a:r>
              <a:rPr lang="en-US" sz="7200" b="1" dirty="0" smtClean="0">
                <a:solidFill>
                  <a:srgbClr val="FFFF00"/>
                </a:solidFill>
              </a:rPr>
              <a:t>Thank You</a:t>
            </a:r>
          </a:p>
          <a:p>
            <a:endParaRPr lang="en-US" sz="7200" b="1" dirty="0"/>
          </a:p>
          <a:p>
            <a:r>
              <a:rPr lang="en-US" sz="7200" b="1" dirty="0" smtClean="0">
                <a:solidFill>
                  <a:schemeClr val="accent5">
                    <a:lumMod val="60000"/>
                    <a:lumOff val="40000"/>
                  </a:schemeClr>
                </a:solidFill>
              </a:rPr>
              <a:t>Any questions … ?</a:t>
            </a:r>
            <a:endParaRPr lang="en-US" sz="7200" b="1" dirty="0">
              <a:solidFill>
                <a:schemeClr val="accent5">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2819400"/>
            <a:ext cx="2225188" cy="830997"/>
          </a:xfrm>
          <a:prstGeom prst="rect">
            <a:avLst/>
          </a:prstGeom>
          <a:noFill/>
        </p:spPr>
        <p:txBody>
          <a:bodyPr wrap="none" rtlCol="0">
            <a:spAutoFit/>
          </a:bodyPr>
          <a:lstStyle/>
          <a:p>
            <a:r>
              <a:rPr lang="en-US" sz="4800" dirty="0"/>
              <a:t>Causes</a:t>
            </a:r>
          </a:p>
        </p:txBody>
      </p:sp>
    </p:spTree>
    <p:extLst>
      <p:ext uri="{BB962C8B-B14F-4D97-AF65-F5344CB8AC3E}">
        <p14:creationId xmlns:p14="http://schemas.microsoft.com/office/powerpoint/2010/main" val="40186062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2394</Words>
  <Application>Microsoft Office PowerPoint</Application>
  <PresentationFormat>On-screen Show (4:3)</PresentationFormat>
  <Paragraphs>376</Paragraphs>
  <Slides>82</Slides>
  <Notes>10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ClassicPhotoAlbum</vt:lpstr>
      <vt:lpstr>Approach to obese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Primary prevention: focusing on healthy life style behaviors related to maintaining normal weight </vt:lpstr>
      <vt:lpstr>Secondary prevention </vt:lpstr>
      <vt:lpstr>Tertiary prevention </vt:lpstr>
      <vt:lpstr>How could have prevented this problem?</vt:lpstr>
      <vt:lpstr>prevention</vt:lpstr>
      <vt:lpstr>PowerPoint Presentation</vt:lpstr>
      <vt:lpstr>PowerPoint Presentation</vt:lpstr>
      <vt:lpstr>PowerPoint Presentation</vt:lpstr>
      <vt:lpstr>Beware of emotional eating</vt:lpstr>
      <vt:lpstr>PowerPoint Presentation</vt:lpstr>
      <vt:lpstr>PowerPoint Presentation</vt:lpstr>
      <vt:lpstr>PowerPoint Presentation</vt:lpstr>
      <vt:lpstr>In children</vt:lpstr>
      <vt:lpstr>PowerPoint Presentation</vt:lpstr>
      <vt:lpstr>PowerPoint Presentation</vt:lpstr>
      <vt:lpstr>* Reduce time spent in front of TV and computer. </vt:lpstr>
      <vt:lpstr>* Avoid using food as a reward. </vt:lpstr>
      <vt:lpstr>What's the role of medical students and health team in the community?</vt:lpstr>
      <vt:lpstr>PowerPoint Presentation</vt:lpstr>
      <vt:lpstr>Health team</vt:lpstr>
      <vt:lpstr> Role of schools </vt:lpstr>
      <vt:lpstr>Role of schools</vt:lpstr>
      <vt:lpstr>PowerPoint Presentation</vt:lpstr>
      <vt:lpstr>How would you approach a patient ? </vt:lpstr>
      <vt:lpstr>5As</vt:lpstr>
      <vt:lpstr>Weight history </vt:lpstr>
      <vt:lpstr>Dietary approaches to weight loss </vt:lpstr>
      <vt:lpstr>Exercise</vt:lpstr>
      <vt:lpstr>Medications</vt:lpstr>
      <vt:lpstr>Medication</vt:lpstr>
      <vt:lpstr>Bariatric Surgical Intervention</vt:lpstr>
      <vt:lpstr>Bariatric Surgical Intervention</vt:lpstr>
      <vt:lpstr>Bariatric Surgical Intervention</vt:lpstr>
      <vt:lpstr>Bariatric Surgical Intervention</vt:lpstr>
      <vt:lpstr>Bariatric Surgical Intervention</vt:lpstr>
      <vt:lpstr>PowerPoint Presentation</vt:lpstr>
      <vt:lpstr>PowerPoint Presentation</vt:lpstr>
      <vt:lpstr>PowerPoint Presentation</vt:lpstr>
      <vt:lpstr>Q1. Which one of the following BMIs is considered to be obese? </vt:lpstr>
      <vt:lpstr>Q2. Which one of the following is a complication of obesity?</vt:lpstr>
      <vt:lpstr>Q3. What causes obesity?</vt:lpstr>
      <vt:lpstr>Q4. For most people, the best type of diet for losing weight is?</vt:lpstr>
      <vt:lpstr>Q5. What is the common way to measure obesity in both adults and children? </vt:lpstr>
      <vt:lpstr>Q 6. What is the first line of weight management in children and adolescents? </vt:lpstr>
      <vt:lpstr>Take Home Message</vt:lpstr>
      <vt:lpstr>Take Home Message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2015-09-16T04:47:50Z</dcterms:modified>
</cp:coreProperties>
</file>