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47" r:id="rId1"/>
  </p:sldMasterIdLst>
  <p:notesMasterIdLst>
    <p:notesMasterId r:id="rId92"/>
  </p:notesMasterIdLst>
  <p:sldIdLst>
    <p:sldId id="256" r:id="rId2"/>
    <p:sldId id="467" r:id="rId3"/>
    <p:sldId id="547" r:id="rId4"/>
    <p:sldId id="548" r:id="rId5"/>
    <p:sldId id="549" r:id="rId6"/>
    <p:sldId id="550" r:id="rId7"/>
    <p:sldId id="551" r:id="rId8"/>
    <p:sldId id="552" r:id="rId9"/>
    <p:sldId id="410" r:id="rId10"/>
    <p:sldId id="545" r:id="rId11"/>
    <p:sldId id="543" r:id="rId12"/>
    <p:sldId id="544" r:id="rId13"/>
    <p:sldId id="426" r:id="rId14"/>
    <p:sldId id="414" r:id="rId15"/>
    <p:sldId id="415" r:id="rId16"/>
    <p:sldId id="416" r:id="rId17"/>
    <p:sldId id="418" r:id="rId18"/>
    <p:sldId id="430" r:id="rId19"/>
    <p:sldId id="431" r:id="rId20"/>
    <p:sldId id="432" r:id="rId21"/>
    <p:sldId id="423" r:id="rId22"/>
    <p:sldId id="424" r:id="rId23"/>
    <p:sldId id="425" r:id="rId24"/>
    <p:sldId id="427" r:id="rId25"/>
    <p:sldId id="428" r:id="rId26"/>
    <p:sldId id="429" r:id="rId27"/>
    <p:sldId id="433" r:id="rId28"/>
    <p:sldId id="434" r:id="rId29"/>
    <p:sldId id="500" r:id="rId30"/>
    <p:sldId id="435" r:id="rId31"/>
    <p:sldId id="436" r:id="rId32"/>
    <p:sldId id="437" r:id="rId33"/>
    <p:sldId id="530" r:id="rId34"/>
    <p:sldId id="531" r:id="rId35"/>
    <p:sldId id="503" r:id="rId36"/>
    <p:sldId id="501" r:id="rId37"/>
    <p:sldId id="439" r:id="rId38"/>
    <p:sldId id="442" r:id="rId39"/>
    <p:sldId id="445" r:id="rId40"/>
    <p:sldId id="446" r:id="rId41"/>
    <p:sldId id="504" r:id="rId42"/>
    <p:sldId id="447" r:id="rId43"/>
    <p:sldId id="448" r:id="rId44"/>
    <p:sldId id="449" r:id="rId45"/>
    <p:sldId id="450" r:id="rId46"/>
    <p:sldId id="451" r:id="rId47"/>
    <p:sldId id="532" r:id="rId48"/>
    <p:sldId id="454" r:id="rId49"/>
    <p:sldId id="456" r:id="rId50"/>
    <p:sldId id="457" r:id="rId51"/>
    <p:sldId id="537" r:id="rId52"/>
    <p:sldId id="534" r:id="rId53"/>
    <p:sldId id="535" r:id="rId54"/>
    <p:sldId id="536" r:id="rId55"/>
    <p:sldId id="538" r:id="rId56"/>
    <p:sldId id="539" r:id="rId57"/>
    <p:sldId id="540" r:id="rId58"/>
    <p:sldId id="541" r:id="rId59"/>
    <p:sldId id="458" r:id="rId60"/>
    <p:sldId id="459" r:id="rId61"/>
    <p:sldId id="505" r:id="rId62"/>
    <p:sldId id="507" r:id="rId63"/>
    <p:sldId id="508" r:id="rId64"/>
    <p:sldId id="509" r:id="rId65"/>
    <p:sldId id="510" r:id="rId66"/>
    <p:sldId id="511" r:id="rId67"/>
    <p:sldId id="512" r:id="rId68"/>
    <p:sldId id="513" r:id="rId69"/>
    <p:sldId id="514" r:id="rId70"/>
    <p:sldId id="515" r:id="rId71"/>
    <p:sldId id="516" r:id="rId72"/>
    <p:sldId id="517" r:id="rId73"/>
    <p:sldId id="518" r:id="rId74"/>
    <p:sldId id="520" r:id="rId75"/>
    <p:sldId id="522" r:id="rId76"/>
    <p:sldId id="523" r:id="rId77"/>
    <p:sldId id="524" r:id="rId78"/>
    <p:sldId id="525" r:id="rId79"/>
    <p:sldId id="527" r:id="rId80"/>
    <p:sldId id="546" r:id="rId81"/>
    <p:sldId id="528" r:id="rId82"/>
    <p:sldId id="553" r:id="rId83"/>
    <p:sldId id="554" r:id="rId84"/>
    <p:sldId id="555" r:id="rId85"/>
    <p:sldId id="556" r:id="rId86"/>
    <p:sldId id="557" r:id="rId87"/>
    <p:sldId id="558" r:id="rId88"/>
    <p:sldId id="559" r:id="rId89"/>
    <p:sldId id="560" r:id="rId90"/>
    <p:sldId id="561" r:id="rId9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198" autoAdjust="0"/>
    <p:restoredTop sz="80462" autoAdjust="0"/>
  </p:normalViewPr>
  <p:slideViewPr>
    <p:cSldViewPr snapToGrid="0" snapToObjects="1">
      <p:cViewPr>
        <p:scale>
          <a:sx n="63" d="100"/>
          <a:sy n="63" d="100"/>
        </p:scale>
        <p:origin x="-1878" y="-22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2F4C294-F245-41F7-B7C2-358431CBABDF}"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pPr rtl="1"/>
          <a:endParaRPr lang="ar-SA"/>
        </a:p>
      </dgm:t>
    </dgm:pt>
    <dgm:pt modelId="{4DA0C263-C693-4192-859A-D8EEE8DC103F}">
      <dgm:prSet phldrT="[Text]"/>
      <dgm:spPr/>
      <dgm:t>
        <a:bodyPr/>
        <a:lstStyle/>
        <a:p>
          <a:pPr rtl="1"/>
          <a:r>
            <a:rPr lang="en-GB" dirty="0" smtClean="0"/>
            <a:t>Extrinsic asthma (most cases) </a:t>
          </a:r>
          <a:endParaRPr lang="ar-SA" dirty="0"/>
        </a:p>
      </dgm:t>
    </dgm:pt>
    <dgm:pt modelId="{B4284571-8A12-453A-9761-CD6DF8B6284D}" type="parTrans" cxnId="{C94D0CB0-7B99-402A-82D7-0A42CBFCE0B7}">
      <dgm:prSet/>
      <dgm:spPr/>
      <dgm:t>
        <a:bodyPr/>
        <a:lstStyle/>
        <a:p>
          <a:pPr rtl="1"/>
          <a:endParaRPr lang="ar-SA"/>
        </a:p>
      </dgm:t>
    </dgm:pt>
    <dgm:pt modelId="{01FB9A59-B464-4917-96B6-873EFA995C86}" type="sibTrans" cxnId="{C94D0CB0-7B99-402A-82D7-0A42CBFCE0B7}">
      <dgm:prSet/>
      <dgm:spPr/>
      <dgm:t>
        <a:bodyPr/>
        <a:lstStyle/>
        <a:p>
          <a:pPr rtl="1"/>
          <a:endParaRPr lang="ar-SA"/>
        </a:p>
      </dgm:t>
    </dgm:pt>
    <dgm:pt modelId="{65B78267-F0FD-4FC7-9472-FBDB3CDD29BB}">
      <dgm:prSet phldrT="[Text]"/>
      <dgm:spPr/>
      <dgm:t>
        <a:bodyPr/>
        <a:lstStyle/>
        <a:p>
          <a:pPr algn="l" rtl="0"/>
          <a:r>
            <a:rPr lang="en-GB" dirty="0" smtClean="0"/>
            <a:t>Patients are atopic .i.e. produce immunoglobulin e to environmental antigen. May be  associated with eczema and hay fever  .</a:t>
          </a:r>
        </a:p>
        <a:p>
          <a:pPr algn="l" rtl="0"/>
          <a:r>
            <a:rPr lang="en-GB" dirty="0" smtClean="0"/>
            <a:t>At younger age . </a:t>
          </a:r>
          <a:endParaRPr lang="ar-SA" dirty="0"/>
        </a:p>
      </dgm:t>
    </dgm:pt>
    <dgm:pt modelId="{D7C4D232-B626-43A9-8DB4-BE84F0BEBB1D}" type="parTrans" cxnId="{A644EE9F-54D6-44D7-97BE-E9F02AFA865F}">
      <dgm:prSet/>
      <dgm:spPr/>
      <dgm:t>
        <a:bodyPr/>
        <a:lstStyle/>
        <a:p>
          <a:pPr rtl="1"/>
          <a:endParaRPr lang="ar-SA"/>
        </a:p>
      </dgm:t>
    </dgm:pt>
    <dgm:pt modelId="{FA811E00-6473-4B8F-B364-6A3924DEEE96}" type="sibTrans" cxnId="{A644EE9F-54D6-44D7-97BE-E9F02AFA865F}">
      <dgm:prSet/>
      <dgm:spPr/>
      <dgm:t>
        <a:bodyPr/>
        <a:lstStyle/>
        <a:p>
          <a:pPr rtl="1"/>
          <a:endParaRPr lang="ar-SA"/>
        </a:p>
      </dgm:t>
    </dgm:pt>
    <dgm:pt modelId="{24A139D6-1054-462C-9990-1A0AE0FD30F3}">
      <dgm:prSet phldrT="[Text]"/>
      <dgm:spPr/>
      <dgm:t>
        <a:bodyPr/>
        <a:lstStyle/>
        <a:p>
          <a:pPr rtl="1"/>
          <a:r>
            <a:rPr lang="en-GB" dirty="0" smtClean="0"/>
            <a:t>Intrinsic asthma </a:t>
          </a:r>
          <a:endParaRPr lang="ar-SA" dirty="0"/>
        </a:p>
      </dgm:t>
    </dgm:pt>
    <dgm:pt modelId="{5C6DEF1A-8769-46E8-9B5F-E4443F7D00AE}" type="parTrans" cxnId="{2BE7C2ED-14EF-4C1C-84DB-18757984FC95}">
      <dgm:prSet/>
      <dgm:spPr/>
      <dgm:t>
        <a:bodyPr/>
        <a:lstStyle/>
        <a:p>
          <a:pPr rtl="1"/>
          <a:endParaRPr lang="ar-SA"/>
        </a:p>
      </dgm:t>
    </dgm:pt>
    <dgm:pt modelId="{ACA54BDC-0854-40F2-8C9B-BC244016E13C}" type="sibTrans" cxnId="{2BE7C2ED-14EF-4C1C-84DB-18757984FC95}">
      <dgm:prSet/>
      <dgm:spPr/>
      <dgm:t>
        <a:bodyPr/>
        <a:lstStyle/>
        <a:p>
          <a:pPr rtl="1"/>
          <a:endParaRPr lang="ar-SA"/>
        </a:p>
      </dgm:t>
    </dgm:pt>
    <dgm:pt modelId="{FFB503FB-7107-4F93-92B2-B161EEBBEE5F}">
      <dgm:prSet phldrT="[Text]"/>
      <dgm:spPr/>
      <dgm:t>
        <a:bodyPr/>
        <a:lstStyle/>
        <a:p>
          <a:pPr algn="l" rtl="0"/>
          <a:r>
            <a:rPr lang="en-GB" dirty="0" smtClean="0"/>
            <a:t>Not related to atopic or environmental triggers </a:t>
          </a:r>
        </a:p>
        <a:p>
          <a:pPr algn="l" rtl="0"/>
          <a:r>
            <a:rPr lang="en-GB" dirty="0" smtClean="0"/>
            <a:t>ADAM 33 </a:t>
          </a:r>
        </a:p>
        <a:p>
          <a:pPr algn="l" rtl="0"/>
          <a:endParaRPr lang="ar-SA" dirty="0"/>
        </a:p>
      </dgm:t>
    </dgm:pt>
    <dgm:pt modelId="{0D7E9481-748B-4C3C-90FF-00675A8E4031}" type="parTrans" cxnId="{DAC733E3-5879-4AA2-86F9-EB3C6B984E24}">
      <dgm:prSet/>
      <dgm:spPr/>
      <dgm:t>
        <a:bodyPr/>
        <a:lstStyle/>
        <a:p>
          <a:pPr rtl="1"/>
          <a:endParaRPr lang="ar-SA"/>
        </a:p>
      </dgm:t>
    </dgm:pt>
    <dgm:pt modelId="{547863E4-03C3-40B4-9DFC-79DE8FD06C16}" type="sibTrans" cxnId="{DAC733E3-5879-4AA2-86F9-EB3C6B984E24}">
      <dgm:prSet/>
      <dgm:spPr/>
      <dgm:t>
        <a:bodyPr/>
        <a:lstStyle/>
        <a:p>
          <a:pPr rtl="1"/>
          <a:endParaRPr lang="ar-SA"/>
        </a:p>
      </dgm:t>
    </dgm:pt>
    <dgm:pt modelId="{7455D430-B9AF-45D3-BDA5-11183018E770}" type="pres">
      <dgm:prSet presAssocID="{82F4C294-F245-41F7-B7C2-358431CBABDF}" presName="hierChild1" presStyleCnt="0">
        <dgm:presLayoutVars>
          <dgm:chPref val="1"/>
          <dgm:dir/>
          <dgm:animOne val="branch"/>
          <dgm:animLvl val="lvl"/>
          <dgm:resizeHandles/>
        </dgm:presLayoutVars>
      </dgm:prSet>
      <dgm:spPr/>
      <dgm:t>
        <a:bodyPr/>
        <a:lstStyle/>
        <a:p>
          <a:pPr rtl="1"/>
          <a:endParaRPr lang="ar-SA"/>
        </a:p>
      </dgm:t>
    </dgm:pt>
    <dgm:pt modelId="{7DC0FCB1-4ED2-43BC-A379-C7CB60ACAD12}" type="pres">
      <dgm:prSet presAssocID="{4DA0C263-C693-4192-859A-D8EEE8DC103F}" presName="hierRoot1" presStyleCnt="0"/>
      <dgm:spPr/>
    </dgm:pt>
    <dgm:pt modelId="{C9D67AF6-79F9-48DC-B7B9-C3346081821A}" type="pres">
      <dgm:prSet presAssocID="{4DA0C263-C693-4192-859A-D8EEE8DC103F}" presName="composite" presStyleCnt="0"/>
      <dgm:spPr/>
    </dgm:pt>
    <dgm:pt modelId="{EAC86483-3E7D-44D7-B72A-AD682735B4D0}" type="pres">
      <dgm:prSet presAssocID="{4DA0C263-C693-4192-859A-D8EEE8DC103F}" presName="background" presStyleLbl="node0" presStyleIdx="0" presStyleCnt="2"/>
      <dgm:spPr/>
    </dgm:pt>
    <dgm:pt modelId="{A3613845-5310-4E8D-B784-62B94B6ABAEB}" type="pres">
      <dgm:prSet presAssocID="{4DA0C263-C693-4192-859A-D8EEE8DC103F}" presName="text" presStyleLbl="fgAcc0" presStyleIdx="0" presStyleCnt="2" custScaleX="159396" custScaleY="59636">
        <dgm:presLayoutVars>
          <dgm:chPref val="3"/>
        </dgm:presLayoutVars>
      </dgm:prSet>
      <dgm:spPr/>
      <dgm:t>
        <a:bodyPr/>
        <a:lstStyle/>
        <a:p>
          <a:pPr rtl="1"/>
          <a:endParaRPr lang="ar-SA"/>
        </a:p>
      </dgm:t>
    </dgm:pt>
    <dgm:pt modelId="{084FEAC4-B395-4C83-ADE8-DF26B9C91441}" type="pres">
      <dgm:prSet presAssocID="{4DA0C263-C693-4192-859A-D8EEE8DC103F}" presName="hierChild2" presStyleCnt="0"/>
      <dgm:spPr/>
    </dgm:pt>
    <dgm:pt modelId="{CD8E54B4-74BC-4A31-8C73-B0655648A433}" type="pres">
      <dgm:prSet presAssocID="{D7C4D232-B626-43A9-8DB4-BE84F0BEBB1D}" presName="Name10" presStyleLbl="parChTrans1D2" presStyleIdx="0" presStyleCnt="2"/>
      <dgm:spPr/>
      <dgm:t>
        <a:bodyPr/>
        <a:lstStyle/>
        <a:p>
          <a:pPr rtl="1"/>
          <a:endParaRPr lang="ar-SA"/>
        </a:p>
      </dgm:t>
    </dgm:pt>
    <dgm:pt modelId="{24940112-289B-4E28-A79D-435C5BC1FED3}" type="pres">
      <dgm:prSet presAssocID="{65B78267-F0FD-4FC7-9472-FBDB3CDD29BB}" presName="hierRoot2" presStyleCnt="0"/>
      <dgm:spPr/>
    </dgm:pt>
    <dgm:pt modelId="{9CE21543-DB0F-4044-B3B4-A5AF3D13E551}" type="pres">
      <dgm:prSet presAssocID="{65B78267-F0FD-4FC7-9472-FBDB3CDD29BB}" presName="composite2" presStyleCnt="0"/>
      <dgm:spPr/>
    </dgm:pt>
    <dgm:pt modelId="{2485DA8D-4444-4A42-8741-CAC17A141536}" type="pres">
      <dgm:prSet presAssocID="{65B78267-F0FD-4FC7-9472-FBDB3CDD29BB}" presName="background2" presStyleLbl="node2" presStyleIdx="0" presStyleCnt="2"/>
      <dgm:spPr/>
    </dgm:pt>
    <dgm:pt modelId="{B6784558-E9FB-46BC-80EA-EA64CA66B822}" type="pres">
      <dgm:prSet presAssocID="{65B78267-F0FD-4FC7-9472-FBDB3CDD29BB}" presName="text2" presStyleLbl="fgAcc2" presStyleIdx="0" presStyleCnt="2" custScaleX="178435" custScaleY="132093">
        <dgm:presLayoutVars>
          <dgm:chPref val="3"/>
        </dgm:presLayoutVars>
      </dgm:prSet>
      <dgm:spPr/>
      <dgm:t>
        <a:bodyPr/>
        <a:lstStyle/>
        <a:p>
          <a:pPr rtl="1"/>
          <a:endParaRPr lang="ar-SA"/>
        </a:p>
      </dgm:t>
    </dgm:pt>
    <dgm:pt modelId="{BF2031BD-EF65-4BFB-9042-F131F20899DF}" type="pres">
      <dgm:prSet presAssocID="{65B78267-F0FD-4FC7-9472-FBDB3CDD29BB}" presName="hierChild3" presStyleCnt="0"/>
      <dgm:spPr/>
    </dgm:pt>
    <dgm:pt modelId="{B5427E30-04E0-40E0-A662-56DF2EC792C0}" type="pres">
      <dgm:prSet presAssocID="{24A139D6-1054-462C-9990-1A0AE0FD30F3}" presName="hierRoot1" presStyleCnt="0"/>
      <dgm:spPr/>
    </dgm:pt>
    <dgm:pt modelId="{D2F8020C-096C-43E9-B4AD-ED2B8A453A20}" type="pres">
      <dgm:prSet presAssocID="{24A139D6-1054-462C-9990-1A0AE0FD30F3}" presName="composite" presStyleCnt="0"/>
      <dgm:spPr/>
    </dgm:pt>
    <dgm:pt modelId="{9E101E3B-280E-4FD3-A355-C09434E9DB26}" type="pres">
      <dgm:prSet presAssocID="{24A139D6-1054-462C-9990-1A0AE0FD30F3}" presName="background" presStyleLbl="node0" presStyleIdx="1" presStyleCnt="2"/>
      <dgm:spPr/>
    </dgm:pt>
    <dgm:pt modelId="{994930DF-E1B7-49D1-A016-2FF4D89F0FD3}" type="pres">
      <dgm:prSet presAssocID="{24A139D6-1054-462C-9990-1A0AE0FD30F3}" presName="text" presStyleLbl="fgAcc0" presStyleIdx="1" presStyleCnt="2" custScaleY="59041">
        <dgm:presLayoutVars>
          <dgm:chPref val="3"/>
        </dgm:presLayoutVars>
      </dgm:prSet>
      <dgm:spPr/>
      <dgm:t>
        <a:bodyPr/>
        <a:lstStyle/>
        <a:p>
          <a:pPr rtl="1"/>
          <a:endParaRPr lang="ar-SA"/>
        </a:p>
      </dgm:t>
    </dgm:pt>
    <dgm:pt modelId="{79AC6925-6123-4E11-AA47-A2140CEF98A3}" type="pres">
      <dgm:prSet presAssocID="{24A139D6-1054-462C-9990-1A0AE0FD30F3}" presName="hierChild2" presStyleCnt="0"/>
      <dgm:spPr/>
    </dgm:pt>
    <dgm:pt modelId="{312899E0-9DAE-42F5-B8B2-61AE1D775F3D}" type="pres">
      <dgm:prSet presAssocID="{0D7E9481-748B-4C3C-90FF-00675A8E4031}" presName="Name10" presStyleLbl="parChTrans1D2" presStyleIdx="1" presStyleCnt="2"/>
      <dgm:spPr/>
      <dgm:t>
        <a:bodyPr/>
        <a:lstStyle/>
        <a:p>
          <a:pPr rtl="1"/>
          <a:endParaRPr lang="ar-SA"/>
        </a:p>
      </dgm:t>
    </dgm:pt>
    <dgm:pt modelId="{88594B62-0238-4A0F-A666-45A73548E7C0}" type="pres">
      <dgm:prSet presAssocID="{FFB503FB-7107-4F93-92B2-B161EEBBEE5F}" presName="hierRoot2" presStyleCnt="0"/>
      <dgm:spPr/>
    </dgm:pt>
    <dgm:pt modelId="{4062640C-2304-44FD-9009-06D57CE229D5}" type="pres">
      <dgm:prSet presAssocID="{FFB503FB-7107-4F93-92B2-B161EEBBEE5F}" presName="composite2" presStyleCnt="0"/>
      <dgm:spPr/>
    </dgm:pt>
    <dgm:pt modelId="{341EB0B7-14D5-4AE4-A0F2-63FC5AF02C07}" type="pres">
      <dgm:prSet presAssocID="{FFB503FB-7107-4F93-92B2-B161EEBBEE5F}" presName="background2" presStyleLbl="node2" presStyleIdx="1" presStyleCnt="2"/>
      <dgm:spPr/>
    </dgm:pt>
    <dgm:pt modelId="{D08EB476-935F-4FCD-993F-7809D102B855}" type="pres">
      <dgm:prSet presAssocID="{FFB503FB-7107-4F93-92B2-B161EEBBEE5F}" presName="text2" presStyleLbl="fgAcc2" presStyleIdx="1" presStyleCnt="2" custScaleX="130189">
        <dgm:presLayoutVars>
          <dgm:chPref val="3"/>
        </dgm:presLayoutVars>
      </dgm:prSet>
      <dgm:spPr/>
      <dgm:t>
        <a:bodyPr/>
        <a:lstStyle/>
        <a:p>
          <a:pPr rtl="1"/>
          <a:endParaRPr lang="ar-SA"/>
        </a:p>
      </dgm:t>
    </dgm:pt>
    <dgm:pt modelId="{A4921B83-810B-4DA6-BB2C-0ED8CAD3EF9B}" type="pres">
      <dgm:prSet presAssocID="{FFB503FB-7107-4F93-92B2-B161EEBBEE5F}" presName="hierChild3" presStyleCnt="0"/>
      <dgm:spPr/>
    </dgm:pt>
  </dgm:ptLst>
  <dgm:cxnLst>
    <dgm:cxn modelId="{A644EE9F-54D6-44D7-97BE-E9F02AFA865F}" srcId="{4DA0C263-C693-4192-859A-D8EEE8DC103F}" destId="{65B78267-F0FD-4FC7-9472-FBDB3CDD29BB}" srcOrd="0" destOrd="0" parTransId="{D7C4D232-B626-43A9-8DB4-BE84F0BEBB1D}" sibTransId="{FA811E00-6473-4B8F-B364-6A3924DEEE96}"/>
    <dgm:cxn modelId="{4D978950-1511-494E-918F-59964D434DF1}" type="presOf" srcId="{4DA0C263-C693-4192-859A-D8EEE8DC103F}" destId="{A3613845-5310-4E8D-B784-62B94B6ABAEB}" srcOrd="0" destOrd="0" presId="urn:microsoft.com/office/officeart/2005/8/layout/hierarchy1"/>
    <dgm:cxn modelId="{C94D0CB0-7B99-402A-82D7-0A42CBFCE0B7}" srcId="{82F4C294-F245-41F7-B7C2-358431CBABDF}" destId="{4DA0C263-C693-4192-859A-D8EEE8DC103F}" srcOrd="0" destOrd="0" parTransId="{B4284571-8A12-453A-9761-CD6DF8B6284D}" sibTransId="{01FB9A59-B464-4917-96B6-873EFA995C86}"/>
    <dgm:cxn modelId="{A979884F-0333-4F3D-A325-CDBD8CFBF9F4}" type="presOf" srcId="{24A139D6-1054-462C-9990-1A0AE0FD30F3}" destId="{994930DF-E1B7-49D1-A016-2FF4D89F0FD3}" srcOrd="0" destOrd="0" presId="urn:microsoft.com/office/officeart/2005/8/layout/hierarchy1"/>
    <dgm:cxn modelId="{3EE5A004-C3B7-4A86-A936-71A8F07A8E82}" type="presOf" srcId="{0D7E9481-748B-4C3C-90FF-00675A8E4031}" destId="{312899E0-9DAE-42F5-B8B2-61AE1D775F3D}" srcOrd="0" destOrd="0" presId="urn:microsoft.com/office/officeart/2005/8/layout/hierarchy1"/>
    <dgm:cxn modelId="{3C6BB07A-35A3-4D14-8BC1-A2E4F9383747}" type="presOf" srcId="{65B78267-F0FD-4FC7-9472-FBDB3CDD29BB}" destId="{B6784558-E9FB-46BC-80EA-EA64CA66B822}" srcOrd="0" destOrd="0" presId="urn:microsoft.com/office/officeart/2005/8/layout/hierarchy1"/>
    <dgm:cxn modelId="{9EBFA018-D6A8-4A4C-B5A9-8AD979CA8586}" type="presOf" srcId="{FFB503FB-7107-4F93-92B2-B161EEBBEE5F}" destId="{D08EB476-935F-4FCD-993F-7809D102B855}" srcOrd="0" destOrd="0" presId="urn:microsoft.com/office/officeart/2005/8/layout/hierarchy1"/>
    <dgm:cxn modelId="{0305FFC0-7811-4DFC-B271-3A0DA717DAC1}" type="presOf" srcId="{82F4C294-F245-41F7-B7C2-358431CBABDF}" destId="{7455D430-B9AF-45D3-BDA5-11183018E770}" srcOrd="0" destOrd="0" presId="urn:microsoft.com/office/officeart/2005/8/layout/hierarchy1"/>
    <dgm:cxn modelId="{DAC733E3-5879-4AA2-86F9-EB3C6B984E24}" srcId="{24A139D6-1054-462C-9990-1A0AE0FD30F3}" destId="{FFB503FB-7107-4F93-92B2-B161EEBBEE5F}" srcOrd="0" destOrd="0" parTransId="{0D7E9481-748B-4C3C-90FF-00675A8E4031}" sibTransId="{547863E4-03C3-40B4-9DFC-79DE8FD06C16}"/>
    <dgm:cxn modelId="{B2FCD266-3291-4477-AB13-305620FF0CA2}" type="presOf" srcId="{D7C4D232-B626-43A9-8DB4-BE84F0BEBB1D}" destId="{CD8E54B4-74BC-4A31-8C73-B0655648A433}" srcOrd="0" destOrd="0" presId="urn:microsoft.com/office/officeart/2005/8/layout/hierarchy1"/>
    <dgm:cxn modelId="{2BE7C2ED-14EF-4C1C-84DB-18757984FC95}" srcId="{82F4C294-F245-41F7-B7C2-358431CBABDF}" destId="{24A139D6-1054-462C-9990-1A0AE0FD30F3}" srcOrd="1" destOrd="0" parTransId="{5C6DEF1A-8769-46E8-9B5F-E4443F7D00AE}" sibTransId="{ACA54BDC-0854-40F2-8C9B-BC244016E13C}"/>
    <dgm:cxn modelId="{530BFDE0-E9BB-495E-84EE-E868414EDF33}" type="presParOf" srcId="{7455D430-B9AF-45D3-BDA5-11183018E770}" destId="{7DC0FCB1-4ED2-43BC-A379-C7CB60ACAD12}" srcOrd="0" destOrd="0" presId="urn:microsoft.com/office/officeart/2005/8/layout/hierarchy1"/>
    <dgm:cxn modelId="{E95F62D5-3066-4CD3-9DCF-626A8B3EABBC}" type="presParOf" srcId="{7DC0FCB1-4ED2-43BC-A379-C7CB60ACAD12}" destId="{C9D67AF6-79F9-48DC-B7B9-C3346081821A}" srcOrd="0" destOrd="0" presId="urn:microsoft.com/office/officeart/2005/8/layout/hierarchy1"/>
    <dgm:cxn modelId="{2E03DDF2-D644-444F-8DAB-C4F7262CABAF}" type="presParOf" srcId="{C9D67AF6-79F9-48DC-B7B9-C3346081821A}" destId="{EAC86483-3E7D-44D7-B72A-AD682735B4D0}" srcOrd="0" destOrd="0" presId="urn:microsoft.com/office/officeart/2005/8/layout/hierarchy1"/>
    <dgm:cxn modelId="{CB1CB624-80E9-4579-9F09-3009E40D7C60}" type="presParOf" srcId="{C9D67AF6-79F9-48DC-B7B9-C3346081821A}" destId="{A3613845-5310-4E8D-B784-62B94B6ABAEB}" srcOrd="1" destOrd="0" presId="urn:microsoft.com/office/officeart/2005/8/layout/hierarchy1"/>
    <dgm:cxn modelId="{741C48DE-EAF6-4CF8-B762-83D81B5A9DFC}" type="presParOf" srcId="{7DC0FCB1-4ED2-43BC-A379-C7CB60ACAD12}" destId="{084FEAC4-B395-4C83-ADE8-DF26B9C91441}" srcOrd="1" destOrd="0" presId="urn:microsoft.com/office/officeart/2005/8/layout/hierarchy1"/>
    <dgm:cxn modelId="{C7DD034F-98B7-46BA-93A1-073ED82D5DBA}" type="presParOf" srcId="{084FEAC4-B395-4C83-ADE8-DF26B9C91441}" destId="{CD8E54B4-74BC-4A31-8C73-B0655648A433}" srcOrd="0" destOrd="0" presId="urn:microsoft.com/office/officeart/2005/8/layout/hierarchy1"/>
    <dgm:cxn modelId="{B49B7DAB-44BE-4CFC-AB44-ADDB806F0826}" type="presParOf" srcId="{084FEAC4-B395-4C83-ADE8-DF26B9C91441}" destId="{24940112-289B-4E28-A79D-435C5BC1FED3}" srcOrd="1" destOrd="0" presId="urn:microsoft.com/office/officeart/2005/8/layout/hierarchy1"/>
    <dgm:cxn modelId="{EAA24FB3-6BF1-4552-9530-DA1978FFFF85}" type="presParOf" srcId="{24940112-289B-4E28-A79D-435C5BC1FED3}" destId="{9CE21543-DB0F-4044-B3B4-A5AF3D13E551}" srcOrd="0" destOrd="0" presId="urn:microsoft.com/office/officeart/2005/8/layout/hierarchy1"/>
    <dgm:cxn modelId="{A66D1F09-D432-4814-93CE-D7A0E5EE51FE}" type="presParOf" srcId="{9CE21543-DB0F-4044-B3B4-A5AF3D13E551}" destId="{2485DA8D-4444-4A42-8741-CAC17A141536}" srcOrd="0" destOrd="0" presId="urn:microsoft.com/office/officeart/2005/8/layout/hierarchy1"/>
    <dgm:cxn modelId="{34600773-53EE-4C5B-ACE5-5BB1AA009F63}" type="presParOf" srcId="{9CE21543-DB0F-4044-B3B4-A5AF3D13E551}" destId="{B6784558-E9FB-46BC-80EA-EA64CA66B822}" srcOrd="1" destOrd="0" presId="urn:microsoft.com/office/officeart/2005/8/layout/hierarchy1"/>
    <dgm:cxn modelId="{6E17A52C-7D75-42A3-9AF4-F4186B1D4E98}" type="presParOf" srcId="{24940112-289B-4E28-A79D-435C5BC1FED3}" destId="{BF2031BD-EF65-4BFB-9042-F131F20899DF}" srcOrd="1" destOrd="0" presId="urn:microsoft.com/office/officeart/2005/8/layout/hierarchy1"/>
    <dgm:cxn modelId="{D04945EF-3E86-4E4C-A698-DB848415FFF1}" type="presParOf" srcId="{7455D430-B9AF-45D3-BDA5-11183018E770}" destId="{B5427E30-04E0-40E0-A662-56DF2EC792C0}" srcOrd="1" destOrd="0" presId="urn:microsoft.com/office/officeart/2005/8/layout/hierarchy1"/>
    <dgm:cxn modelId="{B0EECA69-C438-44D5-82D9-D0034793639C}" type="presParOf" srcId="{B5427E30-04E0-40E0-A662-56DF2EC792C0}" destId="{D2F8020C-096C-43E9-B4AD-ED2B8A453A20}" srcOrd="0" destOrd="0" presId="urn:microsoft.com/office/officeart/2005/8/layout/hierarchy1"/>
    <dgm:cxn modelId="{1B1DB19C-CBEC-4FC9-B4DB-455AFA1424E5}" type="presParOf" srcId="{D2F8020C-096C-43E9-B4AD-ED2B8A453A20}" destId="{9E101E3B-280E-4FD3-A355-C09434E9DB26}" srcOrd="0" destOrd="0" presId="urn:microsoft.com/office/officeart/2005/8/layout/hierarchy1"/>
    <dgm:cxn modelId="{E73B8B3C-0DB3-402E-AEF4-9D14C576C87B}" type="presParOf" srcId="{D2F8020C-096C-43E9-B4AD-ED2B8A453A20}" destId="{994930DF-E1B7-49D1-A016-2FF4D89F0FD3}" srcOrd="1" destOrd="0" presId="urn:microsoft.com/office/officeart/2005/8/layout/hierarchy1"/>
    <dgm:cxn modelId="{FAFBA4BD-E435-40BE-A11B-B128C1508A60}" type="presParOf" srcId="{B5427E30-04E0-40E0-A662-56DF2EC792C0}" destId="{79AC6925-6123-4E11-AA47-A2140CEF98A3}" srcOrd="1" destOrd="0" presId="urn:microsoft.com/office/officeart/2005/8/layout/hierarchy1"/>
    <dgm:cxn modelId="{63EE4E0C-C2AB-4881-82CE-177334F8EF74}" type="presParOf" srcId="{79AC6925-6123-4E11-AA47-A2140CEF98A3}" destId="{312899E0-9DAE-42F5-B8B2-61AE1D775F3D}" srcOrd="0" destOrd="0" presId="urn:microsoft.com/office/officeart/2005/8/layout/hierarchy1"/>
    <dgm:cxn modelId="{E13062F4-A8DE-4C26-A19C-D6C3E1F128A8}" type="presParOf" srcId="{79AC6925-6123-4E11-AA47-A2140CEF98A3}" destId="{88594B62-0238-4A0F-A666-45A73548E7C0}" srcOrd="1" destOrd="0" presId="urn:microsoft.com/office/officeart/2005/8/layout/hierarchy1"/>
    <dgm:cxn modelId="{0C8A7C48-6DD8-4183-949E-524BD0DBF122}" type="presParOf" srcId="{88594B62-0238-4A0F-A666-45A73548E7C0}" destId="{4062640C-2304-44FD-9009-06D57CE229D5}" srcOrd="0" destOrd="0" presId="urn:microsoft.com/office/officeart/2005/8/layout/hierarchy1"/>
    <dgm:cxn modelId="{D99EF591-A85D-41DC-9081-045D31125534}" type="presParOf" srcId="{4062640C-2304-44FD-9009-06D57CE229D5}" destId="{341EB0B7-14D5-4AE4-A0F2-63FC5AF02C07}" srcOrd="0" destOrd="0" presId="urn:microsoft.com/office/officeart/2005/8/layout/hierarchy1"/>
    <dgm:cxn modelId="{46E5F8F2-DE7F-4AD5-8B7F-1BFF7B820171}" type="presParOf" srcId="{4062640C-2304-44FD-9009-06D57CE229D5}" destId="{D08EB476-935F-4FCD-993F-7809D102B855}" srcOrd="1" destOrd="0" presId="urn:microsoft.com/office/officeart/2005/8/layout/hierarchy1"/>
    <dgm:cxn modelId="{0DDDB487-9F4A-4197-ADB0-AA27C21F12BA}" type="presParOf" srcId="{88594B62-0238-4A0F-A666-45A73548E7C0}" destId="{A4921B83-810B-4DA6-BB2C-0ED8CAD3EF9B}"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B0CDE1A-D684-A34A-9CDA-30C5592B46F4}" type="doc">
      <dgm:prSet loTypeId="urn:microsoft.com/office/officeart/2005/8/layout/radial1" loCatId="" qsTypeId="urn:microsoft.com/office/officeart/2005/8/quickstyle/simple4" qsCatId="simple" csTypeId="urn:microsoft.com/office/officeart/2005/8/colors/accent1_2" csCatId="accent1" phldr="1"/>
      <dgm:spPr/>
      <dgm:t>
        <a:bodyPr/>
        <a:lstStyle/>
        <a:p>
          <a:endParaRPr lang="en-US"/>
        </a:p>
      </dgm:t>
    </dgm:pt>
    <dgm:pt modelId="{CC800FC1-DACA-A04F-85D1-1FD9046A0BEB}">
      <dgm:prSet phldrT="[Text]"/>
      <dgm:spPr/>
      <dgm:t>
        <a:bodyPr/>
        <a:lstStyle/>
        <a:p>
          <a:r>
            <a:rPr lang="en-US" dirty="0" smtClean="0"/>
            <a:t>Spirometry</a:t>
          </a:r>
          <a:endParaRPr lang="en-US" dirty="0"/>
        </a:p>
      </dgm:t>
    </dgm:pt>
    <dgm:pt modelId="{F7424055-84B2-C74A-9360-BE21325C738B}" type="parTrans" cxnId="{1CD983F2-7AA5-5E45-9B39-D26A1CCFE641}">
      <dgm:prSet/>
      <dgm:spPr/>
      <dgm:t>
        <a:bodyPr/>
        <a:lstStyle/>
        <a:p>
          <a:endParaRPr lang="en-US"/>
        </a:p>
      </dgm:t>
    </dgm:pt>
    <dgm:pt modelId="{F9EC3951-670A-214B-AFEA-A911342FF897}" type="sibTrans" cxnId="{1CD983F2-7AA5-5E45-9B39-D26A1CCFE641}">
      <dgm:prSet/>
      <dgm:spPr/>
      <dgm:t>
        <a:bodyPr/>
        <a:lstStyle/>
        <a:p>
          <a:endParaRPr lang="en-US"/>
        </a:p>
      </dgm:t>
    </dgm:pt>
    <dgm:pt modelId="{4FCC03C2-CBF7-2147-BD4B-7D857C7B708C}">
      <dgm:prSet phldrT="[Text]" custT="1"/>
      <dgm:spPr/>
      <dgm:t>
        <a:bodyPr/>
        <a:lstStyle/>
        <a:p>
          <a:r>
            <a:rPr lang="en-US" sz="1400" dirty="0" smtClean="0"/>
            <a:t>To detect airflow obstruction, assess severity, and demonstrate significant reversibility</a:t>
          </a:r>
          <a:endParaRPr lang="en-US" sz="1400" dirty="0"/>
        </a:p>
      </dgm:t>
    </dgm:pt>
    <dgm:pt modelId="{40903960-DA66-5948-90D9-7276FF466A6D}" type="parTrans" cxnId="{5B9DAF90-71D6-304F-ACDF-1D79A174D74B}">
      <dgm:prSet/>
      <dgm:spPr/>
      <dgm:t>
        <a:bodyPr/>
        <a:lstStyle/>
        <a:p>
          <a:endParaRPr lang="en-US"/>
        </a:p>
      </dgm:t>
    </dgm:pt>
    <dgm:pt modelId="{449203F9-AFCB-4E4F-97AC-931513F1FC34}" type="sibTrans" cxnId="{5B9DAF90-71D6-304F-ACDF-1D79A174D74B}">
      <dgm:prSet/>
      <dgm:spPr/>
      <dgm:t>
        <a:bodyPr/>
        <a:lstStyle/>
        <a:p>
          <a:endParaRPr lang="en-US"/>
        </a:p>
      </dgm:t>
    </dgm:pt>
    <dgm:pt modelId="{AE3565E7-FBF1-3C48-89DA-2FBC78E2E599}">
      <dgm:prSet phldrT="[Text]" custT="1"/>
      <dgm:spPr/>
      <dgm:t>
        <a:bodyPr/>
        <a:lstStyle/>
        <a:p>
          <a:r>
            <a:rPr lang="en-US" sz="1600" dirty="0" smtClean="0"/>
            <a:t>A maximal inhalation is followed by a rapid and forceful complete exhalation into a spirometer</a:t>
          </a:r>
          <a:endParaRPr lang="en-US" sz="1600" dirty="0"/>
        </a:p>
      </dgm:t>
    </dgm:pt>
    <dgm:pt modelId="{76FDC72C-E2A4-F34D-BC2C-095D8EE808C3}" type="parTrans" cxnId="{2F162CBB-D9F3-F14C-949D-E9CF01D8E0B2}">
      <dgm:prSet/>
      <dgm:spPr/>
      <dgm:t>
        <a:bodyPr/>
        <a:lstStyle/>
        <a:p>
          <a:endParaRPr lang="en-US"/>
        </a:p>
      </dgm:t>
    </dgm:pt>
    <dgm:pt modelId="{2B36AA52-1ACC-1643-A752-1F9DED04A2C2}" type="sibTrans" cxnId="{2F162CBB-D9F3-F14C-949D-E9CF01D8E0B2}">
      <dgm:prSet/>
      <dgm:spPr/>
      <dgm:t>
        <a:bodyPr/>
        <a:lstStyle/>
        <a:p>
          <a:endParaRPr lang="en-US"/>
        </a:p>
      </dgm:t>
    </dgm:pt>
    <dgm:pt modelId="{CEC700D9-4227-7447-A32A-C27C2835F0EF}">
      <dgm:prSet phldrT="[Text]" custT="1"/>
      <dgm:spPr/>
      <dgm:t>
        <a:bodyPr/>
        <a:lstStyle/>
        <a:p>
          <a:r>
            <a:rPr lang="en-US" sz="1600" dirty="0" smtClean="0"/>
            <a:t>Calculate FEV1 and FVC</a:t>
          </a:r>
          <a:endParaRPr lang="en-US" sz="1600" dirty="0"/>
        </a:p>
      </dgm:t>
    </dgm:pt>
    <dgm:pt modelId="{AC3297E5-9F92-5947-AAF1-30C3600A9226}" type="parTrans" cxnId="{118AFF6D-9FA0-EB4F-89C4-E5EE699CD3D7}">
      <dgm:prSet/>
      <dgm:spPr/>
      <dgm:t>
        <a:bodyPr/>
        <a:lstStyle/>
        <a:p>
          <a:endParaRPr lang="en-US"/>
        </a:p>
      </dgm:t>
    </dgm:pt>
    <dgm:pt modelId="{47AC51D9-E962-7841-BF37-974F64D464C4}" type="sibTrans" cxnId="{118AFF6D-9FA0-EB4F-89C4-E5EE699CD3D7}">
      <dgm:prSet/>
      <dgm:spPr/>
      <dgm:t>
        <a:bodyPr/>
        <a:lstStyle/>
        <a:p>
          <a:endParaRPr lang="en-US"/>
        </a:p>
      </dgm:t>
    </dgm:pt>
    <dgm:pt modelId="{2B18B15C-DD86-DA4C-B375-694C2F002BBB}">
      <dgm:prSet phldrT="[Text]" custT="1"/>
      <dgm:spPr/>
      <dgm:t>
        <a:bodyPr/>
        <a:lstStyle/>
        <a:p>
          <a:r>
            <a:rPr lang="en-US" sz="1600" dirty="0" smtClean="0"/>
            <a:t>Proper instructions  to the patient.</a:t>
          </a:r>
          <a:endParaRPr lang="en-US" sz="1600" dirty="0"/>
        </a:p>
      </dgm:t>
    </dgm:pt>
    <dgm:pt modelId="{4743E499-46E3-2D40-98C9-C9CEB6EEA83D}" type="parTrans" cxnId="{2A80AE48-84CE-374E-8CD8-B7CE0CCC5F02}">
      <dgm:prSet/>
      <dgm:spPr/>
      <dgm:t>
        <a:bodyPr/>
        <a:lstStyle/>
        <a:p>
          <a:endParaRPr lang="en-US"/>
        </a:p>
      </dgm:t>
    </dgm:pt>
    <dgm:pt modelId="{F5BD3198-F6F5-1E4A-BB80-12087906CEC0}" type="sibTrans" cxnId="{2A80AE48-84CE-374E-8CD8-B7CE0CCC5F02}">
      <dgm:prSet/>
      <dgm:spPr/>
      <dgm:t>
        <a:bodyPr/>
        <a:lstStyle/>
        <a:p>
          <a:endParaRPr lang="en-US"/>
        </a:p>
      </dgm:t>
    </dgm:pt>
    <dgm:pt modelId="{7E6B7ADC-C36F-1447-884F-A7F040490B29}">
      <dgm:prSet phldrT="[Text]" custT="1"/>
      <dgm:spPr/>
      <dgm:t>
        <a:bodyPr/>
        <a:lstStyle/>
        <a:p>
          <a:r>
            <a:rPr lang="en-US" sz="1600" dirty="0" smtClean="0"/>
            <a:t>Highest value of three readings taken</a:t>
          </a:r>
          <a:endParaRPr lang="en-US" sz="1600" dirty="0"/>
        </a:p>
      </dgm:t>
    </dgm:pt>
    <dgm:pt modelId="{D9219217-C387-9945-B8FB-FA42343B1865}" type="parTrans" cxnId="{CD16DBD0-46DA-C644-B725-BB7D3663E9AE}">
      <dgm:prSet/>
      <dgm:spPr/>
      <dgm:t>
        <a:bodyPr/>
        <a:lstStyle/>
        <a:p>
          <a:endParaRPr lang="en-US"/>
        </a:p>
      </dgm:t>
    </dgm:pt>
    <dgm:pt modelId="{E705B799-C22E-F143-BB28-CC339408938F}" type="sibTrans" cxnId="{CD16DBD0-46DA-C644-B725-BB7D3663E9AE}">
      <dgm:prSet/>
      <dgm:spPr/>
      <dgm:t>
        <a:bodyPr/>
        <a:lstStyle/>
        <a:p>
          <a:endParaRPr lang="en-US"/>
        </a:p>
      </dgm:t>
    </dgm:pt>
    <dgm:pt modelId="{57A6B856-389A-3F40-8413-784C54B70913}" type="pres">
      <dgm:prSet presAssocID="{1B0CDE1A-D684-A34A-9CDA-30C5592B46F4}" presName="cycle" presStyleCnt="0">
        <dgm:presLayoutVars>
          <dgm:chMax val="1"/>
          <dgm:dir/>
          <dgm:animLvl val="ctr"/>
          <dgm:resizeHandles val="exact"/>
        </dgm:presLayoutVars>
      </dgm:prSet>
      <dgm:spPr/>
      <dgm:t>
        <a:bodyPr/>
        <a:lstStyle/>
        <a:p>
          <a:endParaRPr lang="en-US"/>
        </a:p>
      </dgm:t>
    </dgm:pt>
    <dgm:pt modelId="{A1A998E5-F43A-DF4E-8664-496DC04773AA}" type="pres">
      <dgm:prSet presAssocID="{CC800FC1-DACA-A04F-85D1-1FD9046A0BEB}" presName="centerShape" presStyleLbl="node0" presStyleIdx="0" presStyleCnt="1" custScaleX="139544" custScaleY="109699" custLinFactNeighborX="-5451"/>
      <dgm:spPr/>
      <dgm:t>
        <a:bodyPr/>
        <a:lstStyle/>
        <a:p>
          <a:endParaRPr lang="en-US"/>
        </a:p>
      </dgm:t>
    </dgm:pt>
    <dgm:pt modelId="{DE43908E-B7FC-BB49-ACEE-37BBC71DE287}" type="pres">
      <dgm:prSet presAssocID="{40903960-DA66-5948-90D9-7276FF466A6D}" presName="Name9" presStyleLbl="parChTrans1D2" presStyleIdx="0" presStyleCnt="5"/>
      <dgm:spPr/>
      <dgm:t>
        <a:bodyPr/>
        <a:lstStyle/>
        <a:p>
          <a:endParaRPr lang="en-US"/>
        </a:p>
      </dgm:t>
    </dgm:pt>
    <dgm:pt modelId="{14DD6976-4633-944C-BBC4-C58738B86FC8}" type="pres">
      <dgm:prSet presAssocID="{40903960-DA66-5948-90D9-7276FF466A6D}" presName="connTx" presStyleLbl="parChTrans1D2" presStyleIdx="0" presStyleCnt="5"/>
      <dgm:spPr/>
      <dgm:t>
        <a:bodyPr/>
        <a:lstStyle/>
        <a:p>
          <a:endParaRPr lang="en-US"/>
        </a:p>
      </dgm:t>
    </dgm:pt>
    <dgm:pt modelId="{E56EA19B-2E53-CD46-B882-93140EAB38DA}" type="pres">
      <dgm:prSet presAssocID="{4FCC03C2-CBF7-2147-BD4B-7D857C7B708C}" presName="node" presStyleLbl="node1" presStyleIdx="0" presStyleCnt="5" custScaleX="167792" custScaleY="116502">
        <dgm:presLayoutVars>
          <dgm:bulletEnabled val="1"/>
        </dgm:presLayoutVars>
      </dgm:prSet>
      <dgm:spPr/>
      <dgm:t>
        <a:bodyPr/>
        <a:lstStyle/>
        <a:p>
          <a:endParaRPr lang="en-US"/>
        </a:p>
      </dgm:t>
    </dgm:pt>
    <dgm:pt modelId="{E9BC6F3D-1FFE-7941-8F11-992284CFA332}" type="pres">
      <dgm:prSet presAssocID="{76FDC72C-E2A4-F34D-BC2C-095D8EE808C3}" presName="Name9" presStyleLbl="parChTrans1D2" presStyleIdx="1" presStyleCnt="5"/>
      <dgm:spPr/>
      <dgm:t>
        <a:bodyPr/>
        <a:lstStyle/>
        <a:p>
          <a:endParaRPr lang="en-US"/>
        </a:p>
      </dgm:t>
    </dgm:pt>
    <dgm:pt modelId="{274B4328-D8F2-5A4E-BBEB-4670C3D69EA7}" type="pres">
      <dgm:prSet presAssocID="{76FDC72C-E2A4-F34D-BC2C-095D8EE808C3}" presName="connTx" presStyleLbl="parChTrans1D2" presStyleIdx="1" presStyleCnt="5"/>
      <dgm:spPr/>
      <dgm:t>
        <a:bodyPr/>
        <a:lstStyle/>
        <a:p>
          <a:endParaRPr lang="en-US"/>
        </a:p>
      </dgm:t>
    </dgm:pt>
    <dgm:pt modelId="{A64F7179-F4BD-7D44-82B0-749330AF33C0}" type="pres">
      <dgm:prSet presAssocID="{AE3565E7-FBF1-3C48-89DA-2FBC78E2E599}" presName="node" presStyleLbl="node1" presStyleIdx="1" presStyleCnt="5" custScaleX="148509" custScaleY="127480" custRadScaleRad="117478" custRadScaleInc="27174">
        <dgm:presLayoutVars>
          <dgm:bulletEnabled val="1"/>
        </dgm:presLayoutVars>
      </dgm:prSet>
      <dgm:spPr/>
      <dgm:t>
        <a:bodyPr/>
        <a:lstStyle/>
        <a:p>
          <a:endParaRPr lang="en-US"/>
        </a:p>
      </dgm:t>
    </dgm:pt>
    <dgm:pt modelId="{F63B87E6-B93B-8846-963A-ADAE6AB6F1B3}" type="pres">
      <dgm:prSet presAssocID="{AC3297E5-9F92-5947-AAF1-30C3600A9226}" presName="Name9" presStyleLbl="parChTrans1D2" presStyleIdx="2" presStyleCnt="5"/>
      <dgm:spPr/>
      <dgm:t>
        <a:bodyPr/>
        <a:lstStyle/>
        <a:p>
          <a:endParaRPr lang="en-US"/>
        </a:p>
      </dgm:t>
    </dgm:pt>
    <dgm:pt modelId="{494EA83C-B9B4-5842-A9E8-0D60AAD5F65C}" type="pres">
      <dgm:prSet presAssocID="{AC3297E5-9F92-5947-AAF1-30C3600A9226}" presName="connTx" presStyleLbl="parChTrans1D2" presStyleIdx="2" presStyleCnt="5"/>
      <dgm:spPr/>
      <dgm:t>
        <a:bodyPr/>
        <a:lstStyle/>
        <a:p>
          <a:endParaRPr lang="en-US"/>
        </a:p>
      </dgm:t>
    </dgm:pt>
    <dgm:pt modelId="{1A7382E3-7681-7545-9CB6-030274A07865}" type="pres">
      <dgm:prSet presAssocID="{CEC700D9-4227-7447-A32A-C27C2835F0EF}" presName="node" presStyleLbl="node1" presStyleIdx="2" presStyleCnt="5" custScaleX="118022" custScaleY="117090" custRadScaleRad="97717" custRadScaleInc="28262">
        <dgm:presLayoutVars>
          <dgm:bulletEnabled val="1"/>
        </dgm:presLayoutVars>
      </dgm:prSet>
      <dgm:spPr/>
      <dgm:t>
        <a:bodyPr/>
        <a:lstStyle/>
        <a:p>
          <a:endParaRPr lang="en-US"/>
        </a:p>
      </dgm:t>
    </dgm:pt>
    <dgm:pt modelId="{95DB19FE-4D74-E940-9BD0-DBE38E1CD8EF}" type="pres">
      <dgm:prSet presAssocID="{4743E499-46E3-2D40-98C9-C9CEB6EEA83D}" presName="Name9" presStyleLbl="parChTrans1D2" presStyleIdx="3" presStyleCnt="5"/>
      <dgm:spPr/>
      <dgm:t>
        <a:bodyPr/>
        <a:lstStyle/>
        <a:p>
          <a:endParaRPr lang="en-US"/>
        </a:p>
      </dgm:t>
    </dgm:pt>
    <dgm:pt modelId="{CB6BFD12-1BDB-7740-BBB1-72CCD198417C}" type="pres">
      <dgm:prSet presAssocID="{4743E499-46E3-2D40-98C9-C9CEB6EEA83D}" presName="connTx" presStyleLbl="parChTrans1D2" presStyleIdx="3" presStyleCnt="5"/>
      <dgm:spPr/>
      <dgm:t>
        <a:bodyPr/>
        <a:lstStyle/>
        <a:p>
          <a:endParaRPr lang="en-US"/>
        </a:p>
      </dgm:t>
    </dgm:pt>
    <dgm:pt modelId="{8D7DDBAC-3540-BB43-87F5-31336380560B}" type="pres">
      <dgm:prSet presAssocID="{2B18B15C-DD86-DA4C-B375-694C2F002BBB}" presName="node" presStyleLbl="node1" presStyleIdx="3" presStyleCnt="5" custScaleX="143968" custScaleY="104010" custRadScaleRad="124947" custRadScaleInc="71594">
        <dgm:presLayoutVars>
          <dgm:bulletEnabled val="1"/>
        </dgm:presLayoutVars>
      </dgm:prSet>
      <dgm:spPr/>
      <dgm:t>
        <a:bodyPr/>
        <a:lstStyle/>
        <a:p>
          <a:endParaRPr lang="en-US"/>
        </a:p>
      </dgm:t>
    </dgm:pt>
    <dgm:pt modelId="{0AD7F11A-A878-634F-B8F7-411F5DA67714}" type="pres">
      <dgm:prSet presAssocID="{D9219217-C387-9945-B8FB-FA42343B1865}" presName="Name9" presStyleLbl="parChTrans1D2" presStyleIdx="4" presStyleCnt="5"/>
      <dgm:spPr/>
      <dgm:t>
        <a:bodyPr/>
        <a:lstStyle/>
        <a:p>
          <a:endParaRPr lang="en-US"/>
        </a:p>
      </dgm:t>
    </dgm:pt>
    <dgm:pt modelId="{E43A2B47-E029-4845-B962-1F1ADD3B966C}" type="pres">
      <dgm:prSet presAssocID="{D9219217-C387-9945-B8FB-FA42343B1865}" presName="connTx" presStyleLbl="parChTrans1D2" presStyleIdx="4" presStyleCnt="5"/>
      <dgm:spPr/>
      <dgm:t>
        <a:bodyPr/>
        <a:lstStyle/>
        <a:p>
          <a:endParaRPr lang="en-US"/>
        </a:p>
      </dgm:t>
    </dgm:pt>
    <dgm:pt modelId="{DB3B5B80-BB70-4A4B-B011-4C6B17F9A71E}" type="pres">
      <dgm:prSet presAssocID="{7E6B7ADC-C36F-1447-884F-A7F040490B29}" presName="node" presStyleLbl="node1" presStyleIdx="4" presStyleCnt="5" custScaleX="120087" custScaleY="95311" custRadScaleRad="136700" custRadScaleInc="2612">
        <dgm:presLayoutVars>
          <dgm:bulletEnabled val="1"/>
        </dgm:presLayoutVars>
      </dgm:prSet>
      <dgm:spPr/>
      <dgm:t>
        <a:bodyPr/>
        <a:lstStyle/>
        <a:p>
          <a:endParaRPr lang="en-US"/>
        </a:p>
      </dgm:t>
    </dgm:pt>
  </dgm:ptLst>
  <dgm:cxnLst>
    <dgm:cxn modelId="{A07B26B5-392C-2B49-9112-6C459AC0E8D7}" type="presOf" srcId="{D9219217-C387-9945-B8FB-FA42343B1865}" destId="{0AD7F11A-A878-634F-B8F7-411F5DA67714}" srcOrd="0" destOrd="0" presId="urn:microsoft.com/office/officeart/2005/8/layout/radial1"/>
    <dgm:cxn modelId="{28F20539-2900-DC41-9E67-1CE0D48E9CC7}" type="presOf" srcId="{40903960-DA66-5948-90D9-7276FF466A6D}" destId="{DE43908E-B7FC-BB49-ACEE-37BBC71DE287}" srcOrd="0" destOrd="0" presId="urn:microsoft.com/office/officeart/2005/8/layout/radial1"/>
    <dgm:cxn modelId="{1F442EA6-30C1-7642-AFAB-89C3AE0E31D8}" type="presOf" srcId="{4743E499-46E3-2D40-98C9-C9CEB6EEA83D}" destId="{95DB19FE-4D74-E940-9BD0-DBE38E1CD8EF}" srcOrd="0" destOrd="0" presId="urn:microsoft.com/office/officeart/2005/8/layout/radial1"/>
    <dgm:cxn modelId="{118AFF6D-9FA0-EB4F-89C4-E5EE699CD3D7}" srcId="{CC800FC1-DACA-A04F-85D1-1FD9046A0BEB}" destId="{CEC700D9-4227-7447-A32A-C27C2835F0EF}" srcOrd="2" destOrd="0" parTransId="{AC3297E5-9F92-5947-AAF1-30C3600A9226}" sibTransId="{47AC51D9-E962-7841-BF37-974F64D464C4}"/>
    <dgm:cxn modelId="{68C054CD-DCD4-3342-A4D0-B74CF367015F}" type="presOf" srcId="{AC3297E5-9F92-5947-AAF1-30C3600A9226}" destId="{F63B87E6-B93B-8846-963A-ADAE6AB6F1B3}" srcOrd="0" destOrd="0" presId="urn:microsoft.com/office/officeart/2005/8/layout/radial1"/>
    <dgm:cxn modelId="{173BB0BC-069B-4341-A666-BA106DDF3F94}" type="presOf" srcId="{4743E499-46E3-2D40-98C9-C9CEB6EEA83D}" destId="{CB6BFD12-1BDB-7740-BBB1-72CCD198417C}" srcOrd="1" destOrd="0" presId="urn:microsoft.com/office/officeart/2005/8/layout/radial1"/>
    <dgm:cxn modelId="{C12AE98B-A678-8D4F-AF7C-CA1BD248F61B}" type="presOf" srcId="{7E6B7ADC-C36F-1447-884F-A7F040490B29}" destId="{DB3B5B80-BB70-4A4B-B011-4C6B17F9A71E}" srcOrd="0" destOrd="0" presId="urn:microsoft.com/office/officeart/2005/8/layout/radial1"/>
    <dgm:cxn modelId="{1CD983F2-7AA5-5E45-9B39-D26A1CCFE641}" srcId="{1B0CDE1A-D684-A34A-9CDA-30C5592B46F4}" destId="{CC800FC1-DACA-A04F-85D1-1FD9046A0BEB}" srcOrd="0" destOrd="0" parTransId="{F7424055-84B2-C74A-9360-BE21325C738B}" sibTransId="{F9EC3951-670A-214B-AFEA-A911342FF897}"/>
    <dgm:cxn modelId="{469F3BED-5F0A-9D4D-BEF3-146D6F4E8B91}" type="presOf" srcId="{CEC700D9-4227-7447-A32A-C27C2835F0EF}" destId="{1A7382E3-7681-7545-9CB6-030274A07865}" srcOrd="0" destOrd="0" presId="urn:microsoft.com/office/officeart/2005/8/layout/radial1"/>
    <dgm:cxn modelId="{CD16DBD0-46DA-C644-B725-BB7D3663E9AE}" srcId="{CC800FC1-DACA-A04F-85D1-1FD9046A0BEB}" destId="{7E6B7ADC-C36F-1447-884F-A7F040490B29}" srcOrd="4" destOrd="0" parTransId="{D9219217-C387-9945-B8FB-FA42343B1865}" sibTransId="{E705B799-C22E-F143-BB28-CC339408938F}"/>
    <dgm:cxn modelId="{AD439A4A-74C7-8D43-BEF9-BE131780EA5C}" type="presOf" srcId="{76FDC72C-E2A4-F34D-BC2C-095D8EE808C3}" destId="{274B4328-D8F2-5A4E-BBEB-4670C3D69EA7}" srcOrd="1" destOrd="0" presId="urn:microsoft.com/office/officeart/2005/8/layout/radial1"/>
    <dgm:cxn modelId="{BF3DF173-DE54-614A-8058-07DDCC4C4093}" type="presOf" srcId="{CC800FC1-DACA-A04F-85D1-1FD9046A0BEB}" destId="{A1A998E5-F43A-DF4E-8664-496DC04773AA}" srcOrd="0" destOrd="0" presId="urn:microsoft.com/office/officeart/2005/8/layout/radial1"/>
    <dgm:cxn modelId="{2F162CBB-D9F3-F14C-949D-E9CF01D8E0B2}" srcId="{CC800FC1-DACA-A04F-85D1-1FD9046A0BEB}" destId="{AE3565E7-FBF1-3C48-89DA-2FBC78E2E599}" srcOrd="1" destOrd="0" parTransId="{76FDC72C-E2A4-F34D-BC2C-095D8EE808C3}" sibTransId="{2B36AA52-1ACC-1643-A752-1F9DED04A2C2}"/>
    <dgm:cxn modelId="{711746A3-2923-E547-8C5C-BD5C6B197B60}" type="presOf" srcId="{2B18B15C-DD86-DA4C-B375-694C2F002BBB}" destId="{8D7DDBAC-3540-BB43-87F5-31336380560B}" srcOrd="0" destOrd="0" presId="urn:microsoft.com/office/officeart/2005/8/layout/radial1"/>
    <dgm:cxn modelId="{2A80AE48-84CE-374E-8CD8-B7CE0CCC5F02}" srcId="{CC800FC1-DACA-A04F-85D1-1FD9046A0BEB}" destId="{2B18B15C-DD86-DA4C-B375-694C2F002BBB}" srcOrd="3" destOrd="0" parTransId="{4743E499-46E3-2D40-98C9-C9CEB6EEA83D}" sibTransId="{F5BD3198-F6F5-1E4A-BB80-12087906CEC0}"/>
    <dgm:cxn modelId="{6EBBD399-B1F1-944B-95F3-ECD418741B24}" type="presOf" srcId="{D9219217-C387-9945-B8FB-FA42343B1865}" destId="{E43A2B47-E029-4845-B962-1F1ADD3B966C}" srcOrd="1" destOrd="0" presId="urn:microsoft.com/office/officeart/2005/8/layout/radial1"/>
    <dgm:cxn modelId="{630BA5CD-F833-D149-B13A-25C30AB2339A}" type="presOf" srcId="{76FDC72C-E2A4-F34D-BC2C-095D8EE808C3}" destId="{E9BC6F3D-1FFE-7941-8F11-992284CFA332}" srcOrd="0" destOrd="0" presId="urn:microsoft.com/office/officeart/2005/8/layout/radial1"/>
    <dgm:cxn modelId="{D1513EDB-F7FF-B142-AB61-BEE19B1CD54C}" type="presOf" srcId="{AC3297E5-9F92-5947-AAF1-30C3600A9226}" destId="{494EA83C-B9B4-5842-A9E8-0D60AAD5F65C}" srcOrd="1" destOrd="0" presId="urn:microsoft.com/office/officeart/2005/8/layout/radial1"/>
    <dgm:cxn modelId="{FFC9ED9C-C1EA-2E48-9568-5D04F6E17765}" type="presOf" srcId="{AE3565E7-FBF1-3C48-89DA-2FBC78E2E599}" destId="{A64F7179-F4BD-7D44-82B0-749330AF33C0}" srcOrd="0" destOrd="0" presId="urn:microsoft.com/office/officeart/2005/8/layout/radial1"/>
    <dgm:cxn modelId="{5B9DAF90-71D6-304F-ACDF-1D79A174D74B}" srcId="{CC800FC1-DACA-A04F-85D1-1FD9046A0BEB}" destId="{4FCC03C2-CBF7-2147-BD4B-7D857C7B708C}" srcOrd="0" destOrd="0" parTransId="{40903960-DA66-5948-90D9-7276FF466A6D}" sibTransId="{449203F9-AFCB-4E4F-97AC-931513F1FC34}"/>
    <dgm:cxn modelId="{7C170607-26F3-6E4F-814A-024BDB6047E6}" type="presOf" srcId="{1B0CDE1A-D684-A34A-9CDA-30C5592B46F4}" destId="{57A6B856-389A-3F40-8413-784C54B70913}" srcOrd="0" destOrd="0" presId="urn:microsoft.com/office/officeart/2005/8/layout/radial1"/>
    <dgm:cxn modelId="{F0CE17C3-EBCA-AB43-84BA-7E14B9DBA76A}" type="presOf" srcId="{4FCC03C2-CBF7-2147-BD4B-7D857C7B708C}" destId="{E56EA19B-2E53-CD46-B882-93140EAB38DA}" srcOrd="0" destOrd="0" presId="urn:microsoft.com/office/officeart/2005/8/layout/radial1"/>
    <dgm:cxn modelId="{6EC65932-9E80-744D-B167-5C9C645C7709}" type="presOf" srcId="{40903960-DA66-5948-90D9-7276FF466A6D}" destId="{14DD6976-4633-944C-BBC4-C58738B86FC8}" srcOrd="1" destOrd="0" presId="urn:microsoft.com/office/officeart/2005/8/layout/radial1"/>
    <dgm:cxn modelId="{53C1F634-2893-3740-B0AA-1A3DBC31769F}" type="presParOf" srcId="{57A6B856-389A-3F40-8413-784C54B70913}" destId="{A1A998E5-F43A-DF4E-8664-496DC04773AA}" srcOrd="0" destOrd="0" presId="urn:microsoft.com/office/officeart/2005/8/layout/radial1"/>
    <dgm:cxn modelId="{42A47EAE-21B2-B84A-BABC-D5DF44DA7CB7}" type="presParOf" srcId="{57A6B856-389A-3F40-8413-784C54B70913}" destId="{DE43908E-B7FC-BB49-ACEE-37BBC71DE287}" srcOrd="1" destOrd="0" presId="urn:microsoft.com/office/officeart/2005/8/layout/radial1"/>
    <dgm:cxn modelId="{8359D923-01E0-C149-AD3E-D2FF24DE87B4}" type="presParOf" srcId="{DE43908E-B7FC-BB49-ACEE-37BBC71DE287}" destId="{14DD6976-4633-944C-BBC4-C58738B86FC8}" srcOrd="0" destOrd="0" presId="urn:microsoft.com/office/officeart/2005/8/layout/radial1"/>
    <dgm:cxn modelId="{4DD23ABB-2103-7B49-9AA6-94CD4641648C}" type="presParOf" srcId="{57A6B856-389A-3F40-8413-784C54B70913}" destId="{E56EA19B-2E53-CD46-B882-93140EAB38DA}" srcOrd="2" destOrd="0" presId="urn:microsoft.com/office/officeart/2005/8/layout/radial1"/>
    <dgm:cxn modelId="{CBB37B88-4721-C54D-8EE0-47B6016B5B5E}" type="presParOf" srcId="{57A6B856-389A-3F40-8413-784C54B70913}" destId="{E9BC6F3D-1FFE-7941-8F11-992284CFA332}" srcOrd="3" destOrd="0" presId="urn:microsoft.com/office/officeart/2005/8/layout/radial1"/>
    <dgm:cxn modelId="{36F18C64-0CF3-8543-83D4-000A29EDFD3C}" type="presParOf" srcId="{E9BC6F3D-1FFE-7941-8F11-992284CFA332}" destId="{274B4328-D8F2-5A4E-BBEB-4670C3D69EA7}" srcOrd="0" destOrd="0" presId="urn:microsoft.com/office/officeart/2005/8/layout/radial1"/>
    <dgm:cxn modelId="{67035D34-75BE-334F-A0E3-4F5BBA49F0F6}" type="presParOf" srcId="{57A6B856-389A-3F40-8413-784C54B70913}" destId="{A64F7179-F4BD-7D44-82B0-749330AF33C0}" srcOrd="4" destOrd="0" presId="urn:microsoft.com/office/officeart/2005/8/layout/radial1"/>
    <dgm:cxn modelId="{96C83713-1866-A243-87C1-D0A13B995A0F}" type="presParOf" srcId="{57A6B856-389A-3F40-8413-784C54B70913}" destId="{F63B87E6-B93B-8846-963A-ADAE6AB6F1B3}" srcOrd="5" destOrd="0" presId="urn:microsoft.com/office/officeart/2005/8/layout/radial1"/>
    <dgm:cxn modelId="{06119725-F6BB-ED4E-9C29-8941D1293B58}" type="presParOf" srcId="{F63B87E6-B93B-8846-963A-ADAE6AB6F1B3}" destId="{494EA83C-B9B4-5842-A9E8-0D60AAD5F65C}" srcOrd="0" destOrd="0" presId="urn:microsoft.com/office/officeart/2005/8/layout/radial1"/>
    <dgm:cxn modelId="{82EB225A-54B7-F146-A545-9C75AA99FCF0}" type="presParOf" srcId="{57A6B856-389A-3F40-8413-784C54B70913}" destId="{1A7382E3-7681-7545-9CB6-030274A07865}" srcOrd="6" destOrd="0" presId="urn:microsoft.com/office/officeart/2005/8/layout/radial1"/>
    <dgm:cxn modelId="{73985FBB-D5CC-EE4F-B3AB-BE41CE08DAA6}" type="presParOf" srcId="{57A6B856-389A-3F40-8413-784C54B70913}" destId="{95DB19FE-4D74-E940-9BD0-DBE38E1CD8EF}" srcOrd="7" destOrd="0" presId="urn:microsoft.com/office/officeart/2005/8/layout/radial1"/>
    <dgm:cxn modelId="{8961FBF0-4247-0E4A-B0C3-BB08E54BEEFB}" type="presParOf" srcId="{95DB19FE-4D74-E940-9BD0-DBE38E1CD8EF}" destId="{CB6BFD12-1BDB-7740-BBB1-72CCD198417C}" srcOrd="0" destOrd="0" presId="urn:microsoft.com/office/officeart/2005/8/layout/radial1"/>
    <dgm:cxn modelId="{BC25A29E-5056-7947-AD8C-461C67F6C7A0}" type="presParOf" srcId="{57A6B856-389A-3F40-8413-784C54B70913}" destId="{8D7DDBAC-3540-BB43-87F5-31336380560B}" srcOrd="8" destOrd="0" presId="urn:microsoft.com/office/officeart/2005/8/layout/radial1"/>
    <dgm:cxn modelId="{132F7270-9F5B-5940-8D26-FE7939D33E62}" type="presParOf" srcId="{57A6B856-389A-3F40-8413-784C54B70913}" destId="{0AD7F11A-A878-634F-B8F7-411F5DA67714}" srcOrd="9" destOrd="0" presId="urn:microsoft.com/office/officeart/2005/8/layout/radial1"/>
    <dgm:cxn modelId="{5D3D19E5-9D5B-7F4B-86E9-560B21F9BD7F}" type="presParOf" srcId="{0AD7F11A-A878-634F-B8F7-411F5DA67714}" destId="{E43A2B47-E029-4845-B962-1F1ADD3B966C}" srcOrd="0" destOrd="0" presId="urn:microsoft.com/office/officeart/2005/8/layout/radial1"/>
    <dgm:cxn modelId="{D8C49C11-2710-AE4E-ABC2-CA5611D4097D}" type="presParOf" srcId="{57A6B856-389A-3F40-8413-784C54B70913}" destId="{DB3B5B80-BB70-4A4B-B011-4C6B17F9A71E}" srcOrd="10" destOrd="0" presId="urn:microsoft.com/office/officeart/2005/8/layout/radia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04AF2EC-3724-C644-9376-4228D717232B}" type="doc">
      <dgm:prSet loTypeId="urn:microsoft.com/office/officeart/2005/8/layout/process1" loCatId="" qsTypeId="urn:microsoft.com/office/officeart/2005/8/quickstyle/simple4" qsCatId="simple" csTypeId="urn:microsoft.com/office/officeart/2005/8/colors/accent1_2" csCatId="accent1" phldr="1"/>
      <dgm:spPr/>
    </dgm:pt>
    <dgm:pt modelId="{60C2ABA6-36BD-7047-98BE-CCCC3C21ADA9}">
      <dgm:prSet phldrT="[Text]" custT="1"/>
      <dgm:spPr/>
      <dgm:t>
        <a:bodyPr/>
        <a:lstStyle/>
        <a:p>
          <a:r>
            <a:rPr lang="en-US" sz="1200" dirty="0" smtClean="0"/>
            <a:t>Abnormal FEV1/FVC ratio </a:t>
          </a:r>
          <a:endParaRPr lang="en-US" sz="1200" dirty="0"/>
        </a:p>
      </dgm:t>
    </dgm:pt>
    <dgm:pt modelId="{FEEDE398-3EEE-E94F-AC8E-AE0A4E8804E7}" type="parTrans" cxnId="{CFCA7F0B-70C0-624A-8A5D-834D19A5B3E9}">
      <dgm:prSet/>
      <dgm:spPr/>
      <dgm:t>
        <a:bodyPr/>
        <a:lstStyle/>
        <a:p>
          <a:endParaRPr lang="en-US"/>
        </a:p>
      </dgm:t>
    </dgm:pt>
    <dgm:pt modelId="{43D971D7-856E-1A48-9027-2B0602B71AD1}" type="sibTrans" cxnId="{CFCA7F0B-70C0-624A-8A5D-834D19A5B3E9}">
      <dgm:prSet/>
      <dgm:spPr/>
      <dgm:t>
        <a:bodyPr/>
        <a:lstStyle/>
        <a:p>
          <a:endParaRPr lang="en-US"/>
        </a:p>
      </dgm:t>
    </dgm:pt>
    <dgm:pt modelId="{C93EFF12-7BD8-6947-B314-2E53900C7B82}">
      <dgm:prSet phldrT="[Text]" custT="1"/>
      <dgm:spPr/>
      <dgm:t>
        <a:bodyPr/>
        <a:lstStyle/>
        <a:p>
          <a:r>
            <a:rPr lang="en-US" sz="1200" dirty="0" smtClean="0"/>
            <a:t>Use a bronchodilator</a:t>
          </a:r>
          <a:endParaRPr lang="en-US" sz="1200" dirty="0"/>
        </a:p>
      </dgm:t>
    </dgm:pt>
    <dgm:pt modelId="{096064F0-85C3-B148-9CC0-CD013274FBDE}" type="parTrans" cxnId="{5DE49974-980A-F348-A9AB-12CC4031D567}">
      <dgm:prSet/>
      <dgm:spPr/>
      <dgm:t>
        <a:bodyPr/>
        <a:lstStyle/>
        <a:p>
          <a:endParaRPr lang="en-US"/>
        </a:p>
      </dgm:t>
    </dgm:pt>
    <dgm:pt modelId="{E9F3A580-1299-F148-ACEA-C88542965FFB}" type="sibTrans" cxnId="{5DE49974-980A-F348-A9AB-12CC4031D567}">
      <dgm:prSet/>
      <dgm:spPr/>
      <dgm:t>
        <a:bodyPr/>
        <a:lstStyle/>
        <a:p>
          <a:endParaRPr lang="en-US"/>
        </a:p>
      </dgm:t>
    </dgm:pt>
    <dgm:pt modelId="{6D1CB228-424D-094E-B50E-D5555F9F0A55}">
      <dgm:prSet phldrT="[Text]"/>
      <dgm:spPr/>
      <dgm:t>
        <a:bodyPr/>
        <a:lstStyle/>
        <a:p>
          <a:r>
            <a:rPr lang="en-US" dirty="0" smtClean="0"/>
            <a:t>Repeat the test</a:t>
          </a:r>
          <a:endParaRPr lang="en-US" dirty="0"/>
        </a:p>
      </dgm:t>
    </dgm:pt>
    <dgm:pt modelId="{4F16E1DF-6A60-B748-9B7C-CA25FF6EF556}" type="parTrans" cxnId="{32FD31A9-6134-CC41-B0FB-F1DAD5559563}">
      <dgm:prSet/>
      <dgm:spPr/>
      <dgm:t>
        <a:bodyPr/>
        <a:lstStyle/>
        <a:p>
          <a:endParaRPr lang="en-US"/>
        </a:p>
      </dgm:t>
    </dgm:pt>
    <dgm:pt modelId="{BCD64FA4-F723-6043-99A7-F925B4923FA2}" type="sibTrans" cxnId="{32FD31A9-6134-CC41-B0FB-F1DAD5559563}">
      <dgm:prSet/>
      <dgm:spPr/>
      <dgm:t>
        <a:bodyPr/>
        <a:lstStyle/>
        <a:p>
          <a:endParaRPr lang="en-US"/>
        </a:p>
      </dgm:t>
    </dgm:pt>
    <dgm:pt modelId="{1EEA468F-8D65-6345-A2E9-A6F91D6D98E3}">
      <dgm:prSet custT="1"/>
      <dgm:spPr/>
      <dgm:t>
        <a:bodyPr/>
        <a:lstStyle/>
        <a:p>
          <a:r>
            <a:rPr lang="en-US" sz="1200" dirty="0" smtClean="0"/>
            <a:t>Asthmatic patient will show 12% or more improvement</a:t>
          </a:r>
          <a:endParaRPr lang="en-US" sz="1200" dirty="0"/>
        </a:p>
      </dgm:t>
    </dgm:pt>
    <dgm:pt modelId="{409091BE-B3F2-354A-9F96-8D0F21C47CAA}" type="parTrans" cxnId="{EA48AE84-0658-F545-82C6-BD4BF5F9B905}">
      <dgm:prSet/>
      <dgm:spPr/>
      <dgm:t>
        <a:bodyPr/>
        <a:lstStyle/>
        <a:p>
          <a:endParaRPr lang="en-US"/>
        </a:p>
      </dgm:t>
    </dgm:pt>
    <dgm:pt modelId="{F75EE5B8-6D6B-C345-842A-82AFA1A1EA5C}" type="sibTrans" cxnId="{EA48AE84-0658-F545-82C6-BD4BF5F9B905}">
      <dgm:prSet/>
      <dgm:spPr/>
      <dgm:t>
        <a:bodyPr/>
        <a:lstStyle/>
        <a:p>
          <a:endParaRPr lang="en-US"/>
        </a:p>
      </dgm:t>
    </dgm:pt>
    <dgm:pt modelId="{83D0CF43-AE01-D348-A625-BF12D7665B0E}">
      <dgm:prSet custT="1"/>
      <dgm:spPr/>
      <dgm:t>
        <a:bodyPr/>
        <a:lstStyle/>
        <a:p>
          <a:r>
            <a:rPr lang="en-US" sz="1200" dirty="0" smtClean="0"/>
            <a:t>COPD patient</a:t>
          </a:r>
          <a:r>
            <a:rPr lang="en-US" sz="1200" baseline="0" dirty="0" smtClean="0"/>
            <a:t> will show only partial improvement</a:t>
          </a:r>
          <a:endParaRPr lang="en-US" sz="1200" dirty="0"/>
        </a:p>
      </dgm:t>
    </dgm:pt>
    <dgm:pt modelId="{6663EB41-6695-184E-B336-FFFEE3AC73A5}" type="parTrans" cxnId="{48374C97-02E9-A94D-A3B0-9B867B92B8B4}">
      <dgm:prSet/>
      <dgm:spPr/>
      <dgm:t>
        <a:bodyPr/>
        <a:lstStyle/>
        <a:p>
          <a:endParaRPr lang="en-US"/>
        </a:p>
      </dgm:t>
    </dgm:pt>
    <dgm:pt modelId="{30CEAE84-50B3-6E4D-BDCD-6521AC82389B}" type="sibTrans" cxnId="{48374C97-02E9-A94D-A3B0-9B867B92B8B4}">
      <dgm:prSet/>
      <dgm:spPr/>
      <dgm:t>
        <a:bodyPr/>
        <a:lstStyle/>
        <a:p>
          <a:endParaRPr lang="en-US"/>
        </a:p>
      </dgm:t>
    </dgm:pt>
    <dgm:pt modelId="{3794E701-F649-3945-953D-363606FB8858}" type="pres">
      <dgm:prSet presAssocID="{A04AF2EC-3724-C644-9376-4228D717232B}" presName="Name0" presStyleCnt="0">
        <dgm:presLayoutVars>
          <dgm:dir/>
          <dgm:resizeHandles val="exact"/>
        </dgm:presLayoutVars>
      </dgm:prSet>
      <dgm:spPr/>
    </dgm:pt>
    <dgm:pt modelId="{336054BB-D05B-E843-A140-92B786AF3C66}" type="pres">
      <dgm:prSet presAssocID="{60C2ABA6-36BD-7047-98BE-CCCC3C21ADA9}" presName="node" presStyleLbl="node1" presStyleIdx="0" presStyleCnt="5">
        <dgm:presLayoutVars>
          <dgm:bulletEnabled val="1"/>
        </dgm:presLayoutVars>
      </dgm:prSet>
      <dgm:spPr/>
      <dgm:t>
        <a:bodyPr/>
        <a:lstStyle/>
        <a:p>
          <a:endParaRPr lang="en-US"/>
        </a:p>
      </dgm:t>
    </dgm:pt>
    <dgm:pt modelId="{7D8FEE80-8552-EE49-9329-F478A7055DA9}" type="pres">
      <dgm:prSet presAssocID="{43D971D7-856E-1A48-9027-2B0602B71AD1}" presName="sibTrans" presStyleLbl="sibTrans2D1" presStyleIdx="0" presStyleCnt="4"/>
      <dgm:spPr/>
      <dgm:t>
        <a:bodyPr/>
        <a:lstStyle/>
        <a:p>
          <a:endParaRPr lang="en-US"/>
        </a:p>
      </dgm:t>
    </dgm:pt>
    <dgm:pt modelId="{DDFCBFFF-F2CB-844E-9FE4-AC070332F3E2}" type="pres">
      <dgm:prSet presAssocID="{43D971D7-856E-1A48-9027-2B0602B71AD1}" presName="connectorText" presStyleLbl="sibTrans2D1" presStyleIdx="0" presStyleCnt="4"/>
      <dgm:spPr/>
      <dgm:t>
        <a:bodyPr/>
        <a:lstStyle/>
        <a:p>
          <a:endParaRPr lang="en-US"/>
        </a:p>
      </dgm:t>
    </dgm:pt>
    <dgm:pt modelId="{61684ED8-F5DF-A54F-BD4E-16FEBD266F39}" type="pres">
      <dgm:prSet presAssocID="{C93EFF12-7BD8-6947-B314-2E53900C7B82}" presName="node" presStyleLbl="node1" presStyleIdx="1" presStyleCnt="5">
        <dgm:presLayoutVars>
          <dgm:bulletEnabled val="1"/>
        </dgm:presLayoutVars>
      </dgm:prSet>
      <dgm:spPr/>
      <dgm:t>
        <a:bodyPr/>
        <a:lstStyle/>
        <a:p>
          <a:endParaRPr lang="en-US"/>
        </a:p>
      </dgm:t>
    </dgm:pt>
    <dgm:pt modelId="{3D1CB104-AB92-F649-94DE-1C59A95004C0}" type="pres">
      <dgm:prSet presAssocID="{E9F3A580-1299-F148-ACEA-C88542965FFB}" presName="sibTrans" presStyleLbl="sibTrans2D1" presStyleIdx="1" presStyleCnt="4"/>
      <dgm:spPr/>
      <dgm:t>
        <a:bodyPr/>
        <a:lstStyle/>
        <a:p>
          <a:endParaRPr lang="en-US"/>
        </a:p>
      </dgm:t>
    </dgm:pt>
    <dgm:pt modelId="{C778BA89-CFDE-D34B-9DA6-158B0FEB76EF}" type="pres">
      <dgm:prSet presAssocID="{E9F3A580-1299-F148-ACEA-C88542965FFB}" presName="connectorText" presStyleLbl="sibTrans2D1" presStyleIdx="1" presStyleCnt="4"/>
      <dgm:spPr/>
      <dgm:t>
        <a:bodyPr/>
        <a:lstStyle/>
        <a:p>
          <a:endParaRPr lang="en-US"/>
        </a:p>
      </dgm:t>
    </dgm:pt>
    <dgm:pt modelId="{9FA0AA8A-8ADA-534B-951D-B1C37E52C723}" type="pres">
      <dgm:prSet presAssocID="{6D1CB228-424D-094E-B50E-D5555F9F0A55}" presName="node" presStyleLbl="node1" presStyleIdx="2" presStyleCnt="5">
        <dgm:presLayoutVars>
          <dgm:bulletEnabled val="1"/>
        </dgm:presLayoutVars>
      </dgm:prSet>
      <dgm:spPr/>
      <dgm:t>
        <a:bodyPr/>
        <a:lstStyle/>
        <a:p>
          <a:endParaRPr lang="en-US"/>
        </a:p>
      </dgm:t>
    </dgm:pt>
    <dgm:pt modelId="{B4887B41-85CB-4A46-8C55-BF475710DB90}" type="pres">
      <dgm:prSet presAssocID="{BCD64FA4-F723-6043-99A7-F925B4923FA2}" presName="sibTrans" presStyleLbl="sibTrans2D1" presStyleIdx="2" presStyleCnt="4"/>
      <dgm:spPr/>
      <dgm:t>
        <a:bodyPr/>
        <a:lstStyle/>
        <a:p>
          <a:endParaRPr lang="en-US"/>
        </a:p>
      </dgm:t>
    </dgm:pt>
    <dgm:pt modelId="{713CA739-9297-2240-90E7-1B591218499A}" type="pres">
      <dgm:prSet presAssocID="{BCD64FA4-F723-6043-99A7-F925B4923FA2}" presName="connectorText" presStyleLbl="sibTrans2D1" presStyleIdx="2" presStyleCnt="4"/>
      <dgm:spPr/>
      <dgm:t>
        <a:bodyPr/>
        <a:lstStyle/>
        <a:p>
          <a:endParaRPr lang="en-US"/>
        </a:p>
      </dgm:t>
    </dgm:pt>
    <dgm:pt modelId="{99E5B053-249F-1846-ACD8-48D9FF628357}" type="pres">
      <dgm:prSet presAssocID="{1EEA468F-8D65-6345-A2E9-A6F91D6D98E3}" presName="node" presStyleLbl="node1" presStyleIdx="3" presStyleCnt="5" custScaleX="170990" custScaleY="96196" custLinFactX="65558" custLinFactY="-64984" custLinFactNeighborX="100000" custLinFactNeighborY="-100000">
        <dgm:presLayoutVars>
          <dgm:bulletEnabled val="1"/>
        </dgm:presLayoutVars>
      </dgm:prSet>
      <dgm:spPr/>
      <dgm:t>
        <a:bodyPr/>
        <a:lstStyle/>
        <a:p>
          <a:endParaRPr lang="en-US"/>
        </a:p>
      </dgm:t>
    </dgm:pt>
    <dgm:pt modelId="{9E391148-BE2D-6148-8F6F-BB12B831B5AC}" type="pres">
      <dgm:prSet presAssocID="{F75EE5B8-6D6B-C345-842A-82AFA1A1EA5C}" presName="sibTrans" presStyleLbl="sibTrans2D1" presStyleIdx="3" presStyleCnt="4" custAng="6815938" custFlipHor="1" custScaleX="283864" custScaleY="89756" custLinFactX="-161257" custLinFactY="100000" custLinFactNeighborX="-200000" custLinFactNeighborY="123311"/>
      <dgm:spPr/>
      <dgm:t>
        <a:bodyPr/>
        <a:lstStyle/>
        <a:p>
          <a:endParaRPr lang="en-US"/>
        </a:p>
      </dgm:t>
    </dgm:pt>
    <dgm:pt modelId="{87E189F0-B1C8-DE49-B661-6EBC3A627822}" type="pres">
      <dgm:prSet presAssocID="{F75EE5B8-6D6B-C345-842A-82AFA1A1EA5C}" presName="connectorText" presStyleLbl="sibTrans2D1" presStyleIdx="3" presStyleCnt="4"/>
      <dgm:spPr/>
      <dgm:t>
        <a:bodyPr/>
        <a:lstStyle/>
        <a:p>
          <a:endParaRPr lang="en-US"/>
        </a:p>
      </dgm:t>
    </dgm:pt>
    <dgm:pt modelId="{CE32DEEC-B9B3-8F46-95BF-07A2848CFA23}" type="pres">
      <dgm:prSet presAssocID="{83D0CF43-AE01-D348-A625-BF12D7665B0E}" presName="node" presStyleLbl="node1" presStyleIdx="4" presStyleCnt="5" custScaleX="159686" custScaleY="75589" custLinFactX="-44344" custLinFactNeighborX="-100000" custLinFactNeighborY="10092">
        <dgm:presLayoutVars>
          <dgm:bulletEnabled val="1"/>
        </dgm:presLayoutVars>
      </dgm:prSet>
      <dgm:spPr/>
      <dgm:t>
        <a:bodyPr/>
        <a:lstStyle/>
        <a:p>
          <a:endParaRPr lang="en-US"/>
        </a:p>
      </dgm:t>
    </dgm:pt>
  </dgm:ptLst>
  <dgm:cxnLst>
    <dgm:cxn modelId="{B59E962C-8754-A244-82EA-647E4C2D59B4}" type="presOf" srcId="{43D971D7-856E-1A48-9027-2B0602B71AD1}" destId="{7D8FEE80-8552-EE49-9329-F478A7055DA9}" srcOrd="0" destOrd="0" presId="urn:microsoft.com/office/officeart/2005/8/layout/process1"/>
    <dgm:cxn modelId="{7CC10742-16D1-784A-8BB9-605C71D4BCB6}" type="presOf" srcId="{43D971D7-856E-1A48-9027-2B0602B71AD1}" destId="{DDFCBFFF-F2CB-844E-9FE4-AC070332F3E2}" srcOrd="1" destOrd="0" presId="urn:microsoft.com/office/officeart/2005/8/layout/process1"/>
    <dgm:cxn modelId="{EA48AE84-0658-F545-82C6-BD4BF5F9B905}" srcId="{A04AF2EC-3724-C644-9376-4228D717232B}" destId="{1EEA468F-8D65-6345-A2E9-A6F91D6D98E3}" srcOrd="3" destOrd="0" parTransId="{409091BE-B3F2-354A-9F96-8D0F21C47CAA}" sibTransId="{F75EE5B8-6D6B-C345-842A-82AFA1A1EA5C}"/>
    <dgm:cxn modelId="{E1C4E66A-411F-E240-815C-FB1FBB013103}" type="presOf" srcId="{83D0CF43-AE01-D348-A625-BF12D7665B0E}" destId="{CE32DEEC-B9B3-8F46-95BF-07A2848CFA23}" srcOrd="0" destOrd="0" presId="urn:microsoft.com/office/officeart/2005/8/layout/process1"/>
    <dgm:cxn modelId="{8E15819B-9FEC-8447-AED6-8C1E185ED806}" type="presOf" srcId="{C93EFF12-7BD8-6947-B314-2E53900C7B82}" destId="{61684ED8-F5DF-A54F-BD4E-16FEBD266F39}" srcOrd="0" destOrd="0" presId="urn:microsoft.com/office/officeart/2005/8/layout/process1"/>
    <dgm:cxn modelId="{23CA71DF-7865-A54F-BFB9-9139574C4B15}" type="presOf" srcId="{F75EE5B8-6D6B-C345-842A-82AFA1A1EA5C}" destId="{87E189F0-B1C8-DE49-B661-6EBC3A627822}" srcOrd="1" destOrd="0" presId="urn:microsoft.com/office/officeart/2005/8/layout/process1"/>
    <dgm:cxn modelId="{938D6053-8C2F-324F-A085-60763D2A36A8}" type="presOf" srcId="{1EEA468F-8D65-6345-A2E9-A6F91D6D98E3}" destId="{99E5B053-249F-1846-ACD8-48D9FF628357}" srcOrd="0" destOrd="0" presId="urn:microsoft.com/office/officeart/2005/8/layout/process1"/>
    <dgm:cxn modelId="{81F98159-E89F-ED4E-AEB8-0ACC7B1DB115}" type="presOf" srcId="{60C2ABA6-36BD-7047-98BE-CCCC3C21ADA9}" destId="{336054BB-D05B-E843-A140-92B786AF3C66}" srcOrd="0" destOrd="0" presId="urn:microsoft.com/office/officeart/2005/8/layout/process1"/>
    <dgm:cxn modelId="{CD40F0A1-2B9F-EA41-B60F-056B99BD1B20}" type="presOf" srcId="{BCD64FA4-F723-6043-99A7-F925B4923FA2}" destId="{B4887B41-85CB-4A46-8C55-BF475710DB90}" srcOrd="0" destOrd="0" presId="urn:microsoft.com/office/officeart/2005/8/layout/process1"/>
    <dgm:cxn modelId="{5DE49974-980A-F348-A9AB-12CC4031D567}" srcId="{A04AF2EC-3724-C644-9376-4228D717232B}" destId="{C93EFF12-7BD8-6947-B314-2E53900C7B82}" srcOrd="1" destOrd="0" parTransId="{096064F0-85C3-B148-9CC0-CD013274FBDE}" sibTransId="{E9F3A580-1299-F148-ACEA-C88542965FFB}"/>
    <dgm:cxn modelId="{CFCA7F0B-70C0-624A-8A5D-834D19A5B3E9}" srcId="{A04AF2EC-3724-C644-9376-4228D717232B}" destId="{60C2ABA6-36BD-7047-98BE-CCCC3C21ADA9}" srcOrd="0" destOrd="0" parTransId="{FEEDE398-3EEE-E94F-AC8E-AE0A4E8804E7}" sibTransId="{43D971D7-856E-1A48-9027-2B0602B71AD1}"/>
    <dgm:cxn modelId="{48374C97-02E9-A94D-A3B0-9B867B92B8B4}" srcId="{A04AF2EC-3724-C644-9376-4228D717232B}" destId="{83D0CF43-AE01-D348-A625-BF12D7665B0E}" srcOrd="4" destOrd="0" parTransId="{6663EB41-6695-184E-B336-FFFEE3AC73A5}" sibTransId="{30CEAE84-50B3-6E4D-BDCD-6521AC82389B}"/>
    <dgm:cxn modelId="{C5041A8C-8930-BD41-8F39-D3928BD0B8F2}" type="presOf" srcId="{E9F3A580-1299-F148-ACEA-C88542965FFB}" destId="{C778BA89-CFDE-D34B-9DA6-158B0FEB76EF}" srcOrd="1" destOrd="0" presId="urn:microsoft.com/office/officeart/2005/8/layout/process1"/>
    <dgm:cxn modelId="{D70340C3-EDBA-BF46-BE27-07F7EA25A9A0}" type="presOf" srcId="{BCD64FA4-F723-6043-99A7-F925B4923FA2}" destId="{713CA739-9297-2240-90E7-1B591218499A}" srcOrd="1" destOrd="0" presId="urn:microsoft.com/office/officeart/2005/8/layout/process1"/>
    <dgm:cxn modelId="{32FD31A9-6134-CC41-B0FB-F1DAD5559563}" srcId="{A04AF2EC-3724-C644-9376-4228D717232B}" destId="{6D1CB228-424D-094E-B50E-D5555F9F0A55}" srcOrd="2" destOrd="0" parTransId="{4F16E1DF-6A60-B748-9B7C-CA25FF6EF556}" sibTransId="{BCD64FA4-F723-6043-99A7-F925B4923FA2}"/>
    <dgm:cxn modelId="{40E5CD03-C345-214B-B5F5-26D777C7B3A5}" type="presOf" srcId="{6D1CB228-424D-094E-B50E-D5555F9F0A55}" destId="{9FA0AA8A-8ADA-534B-951D-B1C37E52C723}" srcOrd="0" destOrd="0" presId="urn:microsoft.com/office/officeart/2005/8/layout/process1"/>
    <dgm:cxn modelId="{3D5D85FA-5563-2541-B5D8-E0A03BD191E3}" type="presOf" srcId="{A04AF2EC-3724-C644-9376-4228D717232B}" destId="{3794E701-F649-3945-953D-363606FB8858}" srcOrd="0" destOrd="0" presId="urn:microsoft.com/office/officeart/2005/8/layout/process1"/>
    <dgm:cxn modelId="{4A61571F-E2A1-264E-82B9-5ACBDBF81727}" type="presOf" srcId="{E9F3A580-1299-F148-ACEA-C88542965FFB}" destId="{3D1CB104-AB92-F649-94DE-1C59A95004C0}" srcOrd="0" destOrd="0" presId="urn:microsoft.com/office/officeart/2005/8/layout/process1"/>
    <dgm:cxn modelId="{3F711736-22D0-D540-ADFC-E7C04B69C3CA}" type="presOf" srcId="{F75EE5B8-6D6B-C345-842A-82AFA1A1EA5C}" destId="{9E391148-BE2D-6148-8F6F-BB12B831B5AC}" srcOrd="0" destOrd="0" presId="urn:microsoft.com/office/officeart/2005/8/layout/process1"/>
    <dgm:cxn modelId="{28DC0866-4200-ED49-B7D9-5255429FFA5E}" type="presParOf" srcId="{3794E701-F649-3945-953D-363606FB8858}" destId="{336054BB-D05B-E843-A140-92B786AF3C66}" srcOrd="0" destOrd="0" presId="urn:microsoft.com/office/officeart/2005/8/layout/process1"/>
    <dgm:cxn modelId="{D35520E3-503C-2348-AC5B-50EFA58DD414}" type="presParOf" srcId="{3794E701-F649-3945-953D-363606FB8858}" destId="{7D8FEE80-8552-EE49-9329-F478A7055DA9}" srcOrd="1" destOrd="0" presId="urn:microsoft.com/office/officeart/2005/8/layout/process1"/>
    <dgm:cxn modelId="{091C3ED8-7998-4448-9511-EC8FFBFD2DAC}" type="presParOf" srcId="{7D8FEE80-8552-EE49-9329-F478A7055DA9}" destId="{DDFCBFFF-F2CB-844E-9FE4-AC070332F3E2}" srcOrd="0" destOrd="0" presId="urn:microsoft.com/office/officeart/2005/8/layout/process1"/>
    <dgm:cxn modelId="{72722D0B-A0F6-9148-BB05-D2D4C4DCE077}" type="presParOf" srcId="{3794E701-F649-3945-953D-363606FB8858}" destId="{61684ED8-F5DF-A54F-BD4E-16FEBD266F39}" srcOrd="2" destOrd="0" presId="urn:microsoft.com/office/officeart/2005/8/layout/process1"/>
    <dgm:cxn modelId="{026D4C82-2C8C-A845-87B5-8222D5937B8B}" type="presParOf" srcId="{3794E701-F649-3945-953D-363606FB8858}" destId="{3D1CB104-AB92-F649-94DE-1C59A95004C0}" srcOrd="3" destOrd="0" presId="urn:microsoft.com/office/officeart/2005/8/layout/process1"/>
    <dgm:cxn modelId="{EB54D89F-C826-8242-A704-D2947D6C23EE}" type="presParOf" srcId="{3D1CB104-AB92-F649-94DE-1C59A95004C0}" destId="{C778BA89-CFDE-D34B-9DA6-158B0FEB76EF}" srcOrd="0" destOrd="0" presId="urn:microsoft.com/office/officeart/2005/8/layout/process1"/>
    <dgm:cxn modelId="{EA16D0BF-32E5-5144-B03B-BEB9D8F93CE3}" type="presParOf" srcId="{3794E701-F649-3945-953D-363606FB8858}" destId="{9FA0AA8A-8ADA-534B-951D-B1C37E52C723}" srcOrd="4" destOrd="0" presId="urn:microsoft.com/office/officeart/2005/8/layout/process1"/>
    <dgm:cxn modelId="{61B9AA9A-E345-2D49-AD14-93CC208116CF}" type="presParOf" srcId="{3794E701-F649-3945-953D-363606FB8858}" destId="{B4887B41-85CB-4A46-8C55-BF475710DB90}" srcOrd="5" destOrd="0" presId="urn:microsoft.com/office/officeart/2005/8/layout/process1"/>
    <dgm:cxn modelId="{3C7F4625-A7EA-8E44-9B36-B2582893E0EE}" type="presParOf" srcId="{B4887B41-85CB-4A46-8C55-BF475710DB90}" destId="{713CA739-9297-2240-90E7-1B591218499A}" srcOrd="0" destOrd="0" presId="urn:microsoft.com/office/officeart/2005/8/layout/process1"/>
    <dgm:cxn modelId="{4CC7DE4A-147C-4A4F-BFF5-C058432EE5D2}" type="presParOf" srcId="{3794E701-F649-3945-953D-363606FB8858}" destId="{99E5B053-249F-1846-ACD8-48D9FF628357}" srcOrd="6" destOrd="0" presId="urn:microsoft.com/office/officeart/2005/8/layout/process1"/>
    <dgm:cxn modelId="{93EEB060-BA67-104A-B2BD-C28ECBB22C72}" type="presParOf" srcId="{3794E701-F649-3945-953D-363606FB8858}" destId="{9E391148-BE2D-6148-8F6F-BB12B831B5AC}" srcOrd="7" destOrd="0" presId="urn:microsoft.com/office/officeart/2005/8/layout/process1"/>
    <dgm:cxn modelId="{9E4925E6-62D2-BE49-BC8B-3AF3FA3335B2}" type="presParOf" srcId="{9E391148-BE2D-6148-8F6F-BB12B831B5AC}" destId="{87E189F0-B1C8-DE49-B661-6EBC3A627822}" srcOrd="0" destOrd="0" presId="urn:microsoft.com/office/officeart/2005/8/layout/process1"/>
    <dgm:cxn modelId="{936CB0F1-070D-2044-9A87-684BA3A2AE71}" type="presParOf" srcId="{3794E701-F649-3945-953D-363606FB8858}" destId="{CE32DEEC-B9B3-8F46-95BF-07A2848CFA23}" srcOrd="8"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2899E0-9DAE-42F5-B8B2-61AE1D775F3D}">
      <dsp:nvSpPr>
        <dsp:cNvPr id="0" name=""/>
        <dsp:cNvSpPr/>
      </dsp:nvSpPr>
      <dsp:spPr>
        <a:xfrm>
          <a:off x="5758146" y="745938"/>
          <a:ext cx="91440" cy="576788"/>
        </a:xfrm>
        <a:custGeom>
          <a:avLst/>
          <a:gdLst/>
          <a:ahLst/>
          <a:cxnLst/>
          <a:rect l="0" t="0" r="0" b="0"/>
          <a:pathLst>
            <a:path>
              <a:moveTo>
                <a:pt x="45720" y="0"/>
              </a:moveTo>
              <a:lnTo>
                <a:pt x="45720" y="576788"/>
              </a:lnTo>
            </a:path>
          </a:pathLst>
        </a:custGeom>
        <a:noFill/>
        <a:ln w="19050"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D8E54B4-74BC-4A31-8C73-B0655648A433}">
      <dsp:nvSpPr>
        <dsp:cNvPr id="0" name=""/>
        <dsp:cNvSpPr/>
      </dsp:nvSpPr>
      <dsp:spPr>
        <a:xfrm>
          <a:off x="2257070" y="753431"/>
          <a:ext cx="91440" cy="576788"/>
        </a:xfrm>
        <a:custGeom>
          <a:avLst/>
          <a:gdLst/>
          <a:ahLst/>
          <a:cxnLst/>
          <a:rect l="0" t="0" r="0" b="0"/>
          <a:pathLst>
            <a:path>
              <a:moveTo>
                <a:pt x="45720" y="0"/>
              </a:moveTo>
              <a:lnTo>
                <a:pt x="45720" y="576788"/>
              </a:lnTo>
            </a:path>
          </a:pathLst>
        </a:custGeom>
        <a:noFill/>
        <a:ln w="19050"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AC86483-3E7D-44D7-B72A-AD682735B4D0}">
      <dsp:nvSpPr>
        <dsp:cNvPr id="0" name=""/>
        <dsp:cNvSpPr/>
      </dsp:nvSpPr>
      <dsp:spPr>
        <a:xfrm>
          <a:off x="722197" y="2405"/>
          <a:ext cx="3161186" cy="751025"/>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3613845-5310-4E8D-B784-62B94B6ABAEB}">
      <dsp:nvSpPr>
        <dsp:cNvPr id="0" name=""/>
        <dsp:cNvSpPr/>
      </dsp:nvSpPr>
      <dsp:spPr>
        <a:xfrm>
          <a:off x="942555" y="211746"/>
          <a:ext cx="3161186" cy="751025"/>
        </a:xfrm>
        <a:prstGeom prst="roundRect">
          <a:avLst>
            <a:gd name="adj" fmla="val 10000"/>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rtl="1">
            <a:lnSpc>
              <a:spcPct val="90000"/>
            </a:lnSpc>
            <a:spcBef>
              <a:spcPct val="0"/>
            </a:spcBef>
            <a:spcAft>
              <a:spcPct val="35000"/>
            </a:spcAft>
          </a:pPr>
          <a:r>
            <a:rPr lang="en-GB" sz="1600" kern="1200" dirty="0" smtClean="0"/>
            <a:t>Extrinsic asthma (most cases) </a:t>
          </a:r>
          <a:endParaRPr lang="ar-SA" sz="1600" kern="1200" dirty="0"/>
        </a:p>
      </dsp:txBody>
      <dsp:txXfrm>
        <a:off x="964552" y="233743"/>
        <a:ext cx="3117192" cy="707031"/>
      </dsp:txXfrm>
    </dsp:sp>
    <dsp:sp modelId="{2485DA8D-4444-4A42-8741-CAC17A141536}">
      <dsp:nvSpPr>
        <dsp:cNvPr id="0" name=""/>
        <dsp:cNvSpPr/>
      </dsp:nvSpPr>
      <dsp:spPr>
        <a:xfrm>
          <a:off x="533403" y="1330219"/>
          <a:ext cx="3538772" cy="1663512"/>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6784558-E9FB-46BC-80EA-EA64CA66B822}">
      <dsp:nvSpPr>
        <dsp:cNvPr id="0" name=""/>
        <dsp:cNvSpPr/>
      </dsp:nvSpPr>
      <dsp:spPr>
        <a:xfrm>
          <a:off x="753762" y="1539560"/>
          <a:ext cx="3538772" cy="1663512"/>
        </a:xfrm>
        <a:prstGeom prst="roundRect">
          <a:avLst>
            <a:gd name="adj" fmla="val 10000"/>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l" defTabSz="711200" rtl="0">
            <a:lnSpc>
              <a:spcPct val="90000"/>
            </a:lnSpc>
            <a:spcBef>
              <a:spcPct val="0"/>
            </a:spcBef>
            <a:spcAft>
              <a:spcPct val="35000"/>
            </a:spcAft>
          </a:pPr>
          <a:r>
            <a:rPr lang="en-GB" sz="1600" kern="1200" dirty="0" smtClean="0"/>
            <a:t>Patients are atopic .i.e. produce immunoglobulin e to environmental antigen. May be  associated with eczema and hay fever  .</a:t>
          </a:r>
        </a:p>
        <a:p>
          <a:pPr lvl="0" algn="l" defTabSz="711200" rtl="0">
            <a:lnSpc>
              <a:spcPct val="90000"/>
            </a:lnSpc>
            <a:spcBef>
              <a:spcPct val="0"/>
            </a:spcBef>
            <a:spcAft>
              <a:spcPct val="35000"/>
            </a:spcAft>
          </a:pPr>
          <a:r>
            <a:rPr lang="en-GB" sz="1600" kern="1200" dirty="0" smtClean="0"/>
            <a:t>At younger age . </a:t>
          </a:r>
          <a:endParaRPr lang="ar-SA" sz="1600" kern="1200" dirty="0"/>
        </a:p>
      </dsp:txBody>
      <dsp:txXfrm>
        <a:off x="802485" y="1588283"/>
        <a:ext cx="3441326" cy="1566066"/>
      </dsp:txXfrm>
    </dsp:sp>
    <dsp:sp modelId="{9E101E3B-280E-4FD3-A355-C09434E9DB26}">
      <dsp:nvSpPr>
        <dsp:cNvPr id="0" name=""/>
        <dsp:cNvSpPr/>
      </dsp:nvSpPr>
      <dsp:spPr>
        <a:xfrm>
          <a:off x="4812252" y="2405"/>
          <a:ext cx="1983228" cy="743532"/>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94930DF-E1B7-49D1-A016-2FF4D89F0FD3}">
      <dsp:nvSpPr>
        <dsp:cNvPr id="0" name=""/>
        <dsp:cNvSpPr/>
      </dsp:nvSpPr>
      <dsp:spPr>
        <a:xfrm>
          <a:off x="5032610" y="211746"/>
          <a:ext cx="1983228" cy="743532"/>
        </a:xfrm>
        <a:prstGeom prst="roundRect">
          <a:avLst>
            <a:gd name="adj" fmla="val 10000"/>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rtl="1">
            <a:lnSpc>
              <a:spcPct val="90000"/>
            </a:lnSpc>
            <a:spcBef>
              <a:spcPct val="0"/>
            </a:spcBef>
            <a:spcAft>
              <a:spcPct val="35000"/>
            </a:spcAft>
          </a:pPr>
          <a:r>
            <a:rPr lang="en-GB" sz="1600" kern="1200" dirty="0" smtClean="0"/>
            <a:t>Intrinsic asthma </a:t>
          </a:r>
          <a:endParaRPr lang="ar-SA" sz="1600" kern="1200" dirty="0"/>
        </a:p>
      </dsp:txBody>
      <dsp:txXfrm>
        <a:off x="5054387" y="233523"/>
        <a:ext cx="1939674" cy="699978"/>
      </dsp:txXfrm>
    </dsp:sp>
    <dsp:sp modelId="{341EB0B7-14D5-4AE4-A0F2-63FC5AF02C07}">
      <dsp:nvSpPr>
        <dsp:cNvPr id="0" name=""/>
        <dsp:cNvSpPr/>
      </dsp:nvSpPr>
      <dsp:spPr>
        <a:xfrm>
          <a:off x="4512893" y="1322726"/>
          <a:ext cx="2581944" cy="1259349"/>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08EB476-935F-4FCD-993F-7809D102B855}">
      <dsp:nvSpPr>
        <dsp:cNvPr id="0" name=""/>
        <dsp:cNvSpPr/>
      </dsp:nvSpPr>
      <dsp:spPr>
        <a:xfrm>
          <a:off x="4733252" y="1532067"/>
          <a:ext cx="2581944" cy="1259349"/>
        </a:xfrm>
        <a:prstGeom prst="roundRect">
          <a:avLst>
            <a:gd name="adj" fmla="val 10000"/>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l" defTabSz="711200" rtl="0">
            <a:lnSpc>
              <a:spcPct val="90000"/>
            </a:lnSpc>
            <a:spcBef>
              <a:spcPct val="0"/>
            </a:spcBef>
            <a:spcAft>
              <a:spcPct val="35000"/>
            </a:spcAft>
          </a:pPr>
          <a:r>
            <a:rPr lang="en-GB" sz="1600" kern="1200" dirty="0" smtClean="0"/>
            <a:t>Not related to atopic or environmental triggers </a:t>
          </a:r>
        </a:p>
        <a:p>
          <a:pPr lvl="0" algn="l" defTabSz="711200" rtl="0">
            <a:lnSpc>
              <a:spcPct val="90000"/>
            </a:lnSpc>
            <a:spcBef>
              <a:spcPct val="0"/>
            </a:spcBef>
            <a:spcAft>
              <a:spcPct val="35000"/>
            </a:spcAft>
          </a:pPr>
          <a:r>
            <a:rPr lang="en-GB" sz="1600" kern="1200" dirty="0" smtClean="0"/>
            <a:t>ADAM 33 </a:t>
          </a:r>
        </a:p>
        <a:p>
          <a:pPr lvl="0" algn="l" defTabSz="711200" rtl="0">
            <a:lnSpc>
              <a:spcPct val="90000"/>
            </a:lnSpc>
            <a:spcBef>
              <a:spcPct val="0"/>
            </a:spcBef>
            <a:spcAft>
              <a:spcPct val="35000"/>
            </a:spcAft>
          </a:pPr>
          <a:endParaRPr lang="ar-SA" sz="1600" kern="1200" dirty="0"/>
        </a:p>
      </dsp:txBody>
      <dsp:txXfrm>
        <a:off x="4770137" y="1568952"/>
        <a:ext cx="2508174" cy="118557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A998E5-F43A-DF4E-8664-496DC04773AA}">
      <dsp:nvSpPr>
        <dsp:cNvPr id="0" name=""/>
        <dsp:cNvSpPr/>
      </dsp:nvSpPr>
      <dsp:spPr>
        <a:xfrm>
          <a:off x="3061092" y="2100129"/>
          <a:ext cx="2315064" cy="1819929"/>
        </a:xfrm>
        <a:prstGeom prst="ellipse">
          <a:avLst/>
        </a:prstGeom>
        <a:gradFill rotWithShape="0">
          <a:gsLst>
            <a:gs pos="0">
              <a:schemeClr val="accent1">
                <a:hueOff val="0"/>
                <a:satOff val="0"/>
                <a:lumOff val="0"/>
                <a:alphaOff val="0"/>
                <a:tint val="96000"/>
                <a:lumMod val="100000"/>
              </a:schemeClr>
            </a:gs>
            <a:gs pos="78000">
              <a:schemeClr val="accent1">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dirty="0" smtClean="0"/>
            <a:t>Spirometry</a:t>
          </a:r>
          <a:endParaRPr lang="en-US" sz="2400" kern="1200" dirty="0"/>
        </a:p>
      </dsp:txBody>
      <dsp:txXfrm>
        <a:off x="3400125" y="2366651"/>
        <a:ext cx="1636998" cy="1286885"/>
      </dsp:txXfrm>
    </dsp:sp>
    <dsp:sp modelId="{DE43908E-B7FC-BB49-ACEE-37BBC71DE287}">
      <dsp:nvSpPr>
        <dsp:cNvPr id="0" name=""/>
        <dsp:cNvSpPr/>
      </dsp:nvSpPr>
      <dsp:spPr>
        <a:xfrm rot="16573309">
          <a:off x="4187500" y="1942217"/>
          <a:ext cx="291529" cy="32657"/>
        </a:xfrm>
        <a:custGeom>
          <a:avLst/>
          <a:gdLst/>
          <a:ahLst/>
          <a:cxnLst/>
          <a:rect l="0" t="0" r="0" b="0"/>
          <a:pathLst>
            <a:path>
              <a:moveTo>
                <a:pt x="0" y="16328"/>
              </a:moveTo>
              <a:lnTo>
                <a:pt x="291529" y="16328"/>
              </a:lnTo>
            </a:path>
          </a:pathLst>
        </a:custGeom>
        <a:noFill/>
        <a:ln w="12700" cap="rnd"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4325976" y="1951258"/>
        <a:ext cx="14576" cy="14576"/>
      </dsp:txXfrm>
    </dsp:sp>
    <dsp:sp modelId="{E56EA19B-2E53-CD46-B882-93140EAB38DA}">
      <dsp:nvSpPr>
        <dsp:cNvPr id="0" name=""/>
        <dsp:cNvSpPr/>
      </dsp:nvSpPr>
      <dsp:spPr>
        <a:xfrm>
          <a:off x="3062266" y="-116394"/>
          <a:ext cx="2783704" cy="1932792"/>
        </a:xfrm>
        <a:prstGeom prst="ellipse">
          <a:avLst/>
        </a:prstGeom>
        <a:gradFill rotWithShape="0">
          <a:gsLst>
            <a:gs pos="0">
              <a:schemeClr val="accent1">
                <a:hueOff val="0"/>
                <a:satOff val="0"/>
                <a:lumOff val="0"/>
                <a:alphaOff val="0"/>
                <a:tint val="96000"/>
                <a:lumMod val="100000"/>
              </a:schemeClr>
            </a:gs>
            <a:gs pos="78000">
              <a:schemeClr val="accent1">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smtClean="0"/>
            <a:t>To detect airflow obstruction, assess severity, and demonstrate significant reversibility</a:t>
          </a:r>
          <a:endParaRPr lang="en-US" sz="1400" kern="1200" dirty="0"/>
        </a:p>
      </dsp:txBody>
      <dsp:txXfrm>
        <a:off x="3469930" y="166657"/>
        <a:ext cx="1968376" cy="1366690"/>
      </dsp:txXfrm>
    </dsp:sp>
    <dsp:sp modelId="{E9BC6F3D-1FFE-7941-8F11-992284CFA332}">
      <dsp:nvSpPr>
        <dsp:cNvPr id="0" name=""/>
        <dsp:cNvSpPr/>
      </dsp:nvSpPr>
      <dsp:spPr>
        <a:xfrm rot="21148718">
          <a:off x="5358485" y="2817433"/>
          <a:ext cx="391316" cy="32657"/>
        </a:xfrm>
        <a:custGeom>
          <a:avLst/>
          <a:gdLst/>
          <a:ahLst/>
          <a:cxnLst/>
          <a:rect l="0" t="0" r="0" b="0"/>
          <a:pathLst>
            <a:path>
              <a:moveTo>
                <a:pt x="0" y="16328"/>
              </a:moveTo>
              <a:lnTo>
                <a:pt x="391316" y="16328"/>
              </a:lnTo>
            </a:path>
          </a:pathLst>
        </a:custGeom>
        <a:noFill/>
        <a:ln w="12700" cap="rnd"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5544360" y="2823979"/>
        <a:ext cx="19565" cy="19565"/>
      </dsp:txXfrm>
    </dsp:sp>
    <dsp:sp modelId="{A64F7179-F4BD-7D44-82B0-749330AF33C0}">
      <dsp:nvSpPr>
        <dsp:cNvPr id="0" name=""/>
        <dsp:cNvSpPr/>
      </dsp:nvSpPr>
      <dsp:spPr>
        <a:xfrm>
          <a:off x="5733799" y="1589932"/>
          <a:ext cx="2463795" cy="2114919"/>
        </a:xfrm>
        <a:prstGeom prst="ellipse">
          <a:avLst/>
        </a:prstGeom>
        <a:gradFill rotWithShape="0">
          <a:gsLst>
            <a:gs pos="0">
              <a:schemeClr val="accent1">
                <a:hueOff val="0"/>
                <a:satOff val="0"/>
                <a:lumOff val="0"/>
                <a:alphaOff val="0"/>
                <a:tint val="96000"/>
                <a:lumMod val="100000"/>
              </a:schemeClr>
            </a:gs>
            <a:gs pos="78000">
              <a:schemeClr val="accent1">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dirty="0" smtClean="0"/>
            <a:t>A maximal inhalation is followed by a rapid and forceful complete exhalation into a spirometer</a:t>
          </a:r>
          <a:endParaRPr lang="en-US" sz="1600" kern="1200" dirty="0"/>
        </a:p>
      </dsp:txBody>
      <dsp:txXfrm>
        <a:off x="6094613" y="1899655"/>
        <a:ext cx="1742167" cy="1495473"/>
      </dsp:txXfrm>
    </dsp:sp>
    <dsp:sp modelId="{F63B87E6-B93B-8846-963A-ADAE6AB6F1B3}">
      <dsp:nvSpPr>
        <dsp:cNvPr id="0" name=""/>
        <dsp:cNvSpPr/>
      </dsp:nvSpPr>
      <dsp:spPr>
        <a:xfrm rot="3392269">
          <a:off x="4717940" y="3865163"/>
          <a:ext cx="153247" cy="32657"/>
        </a:xfrm>
        <a:custGeom>
          <a:avLst/>
          <a:gdLst/>
          <a:ahLst/>
          <a:cxnLst/>
          <a:rect l="0" t="0" r="0" b="0"/>
          <a:pathLst>
            <a:path>
              <a:moveTo>
                <a:pt x="0" y="16328"/>
              </a:moveTo>
              <a:lnTo>
                <a:pt x="153247" y="16328"/>
              </a:lnTo>
            </a:path>
          </a:pathLst>
        </a:custGeom>
        <a:noFill/>
        <a:ln w="12700" cap="rnd"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4790733" y="3877660"/>
        <a:ext cx="7662" cy="7662"/>
      </dsp:txXfrm>
    </dsp:sp>
    <dsp:sp modelId="{1A7382E3-7681-7545-9CB6-030274A07865}">
      <dsp:nvSpPr>
        <dsp:cNvPr id="0" name=""/>
        <dsp:cNvSpPr/>
      </dsp:nvSpPr>
      <dsp:spPr>
        <a:xfrm>
          <a:off x="4394641" y="3786371"/>
          <a:ext cx="1958009" cy="1942547"/>
        </a:xfrm>
        <a:prstGeom prst="ellipse">
          <a:avLst/>
        </a:prstGeom>
        <a:gradFill rotWithShape="0">
          <a:gsLst>
            <a:gs pos="0">
              <a:schemeClr val="accent1">
                <a:hueOff val="0"/>
                <a:satOff val="0"/>
                <a:lumOff val="0"/>
                <a:alphaOff val="0"/>
                <a:tint val="96000"/>
                <a:lumMod val="100000"/>
              </a:schemeClr>
            </a:gs>
            <a:gs pos="78000">
              <a:schemeClr val="accent1">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dirty="0" smtClean="0"/>
            <a:t>Calculate FEV1 and FVC</a:t>
          </a:r>
          <a:endParaRPr lang="en-US" sz="1600" kern="1200" dirty="0"/>
        </a:p>
      </dsp:txBody>
      <dsp:txXfrm>
        <a:off x="4681385" y="4070850"/>
        <a:ext cx="1384521" cy="1373589"/>
      </dsp:txXfrm>
    </dsp:sp>
    <dsp:sp modelId="{95DB19FE-4D74-E940-9BD0-DBE38E1CD8EF}">
      <dsp:nvSpPr>
        <dsp:cNvPr id="0" name=""/>
        <dsp:cNvSpPr/>
      </dsp:nvSpPr>
      <dsp:spPr>
        <a:xfrm rot="8952854">
          <a:off x="2972941" y="3632359"/>
          <a:ext cx="347649" cy="32657"/>
        </a:xfrm>
        <a:custGeom>
          <a:avLst/>
          <a:gdLst/>
          <a:ahLst/>
          <a:cxnLst/>
          <a:rect l="0" t="0" r="0" b="0"/>
          <a:pathLst>
            <a:path>
              <a:moveTo>
                <a:pt x="0" y="16328"/>
              </a:moveTo>
              <a:lnTo>
                <a:pt x="347649" y="16328"/>
              </a:lnTo>
            </a:path>
          </a:pathLst>
        </a:custGeom>
        <a:noFill/>
        <a:ln w="12700" cap="rnd"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rot="10800000">
        <a:off x="3138075" y="3639997"/>
        <a:ext cx="17382" cy="17382"/>
      </dsp:txXfrm>
    </dsp:sp>
    <dsp:sp modelId="{8D7DDBAC-3540-BB43-87F5-31336380560B}">
      <dsp:nvSpPr>
        <dsp:cNvPr id="0" name=""/>
        <dsp:cNvSpPr/>
      </dsp:nvSpPr>
      <dsp:spPr>
        <a:xfrm>
          <a:off x="881859" y="3423806"/>
          <a:ext cx="2388459" cy="1725547"/>
        </a:xfrm>
        <a:prstGeom prst="ellipse">
          <a:avLst/>
        </a:prstGeom>
        <a:gradFill rotWithShape="0">
          <a:gsLst>
            <a:gs pos="0">
              <a:schemeClr val="accent1">
                <a:hueOff val="0"/>
                <a:satOff val="0"/>
                <a:lumOff val="0"/>
                <a:alphaOff val="0"/>
                <a:tint val="96000"/>
                <a:lumMod val="100000"/>
              </a:schemeClr>
            </a:gs>
            <a:gs pos="78000">
              <a:schemeClr val="accent1">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dirty="0" smtClean="0"/>
            <a:t>Proper instructions  to the patient.</a:t>
          </a:r>
          <a:endParaRPr lang="en-US" sz="1600" kern="1200" dirty="0"/>
        </a:p>
      </dsp:txBody>
      <dsp:txXfrm>
        <a:off x="1231641" y="3676507"/>
        <a:ext cx="1688895" cy="1220145"/>
      </dsp:txXfrm>
    </dsp:sp>
    <dsp:sp modelId="{0AD7F11A-A878-634F-B8F7-411F5DA67714}">
      <dsp:nvSpPr>
        <dsp:cNvPr id="0" name=""/>
        <dsp:cNvSpPr/>
      </dsp:nvSpPr>
      <dsp:spPr>
        <a:xfrm rot="12032644">
          <a:off x="2541138" y="2487539"/>
          <a:ext cx="653388" cy="32657"/>
        </a:xfrm>
        <a:custGeom>
          <a:avLst/>
          <a:gdLst/>
          <a:ahLst/>
          <a:cxnLst/>
          <a:rect l="0" t="0" r="0" b="0"/>
          <a:pathLst>
            <a:path>
              <a:moveTo>
                <a:pt x="0" y="16328"/>
              </a:moveTo>
              <a:lnTo>
                <a:pt x="653388" y="16328"/>
              </a:lnTo>
            </a:path>
          </a:pathLst>
        </a:custGeom>
        <a:noFill/>
        <a:ln w="12700" cap="rnd"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rot="10800000">
        <a:off x="2851497" y="2487533"/>
        <a:ext cx="32669" cy="32669"/>
      </dsp:txXfrm>
    </dsp:sp>
    <dsp:sp modelId="{DB3B5B80-BB70-4A4B-B011-4C6B17F9A71E}">
      <dsp:nvSpPr>
        <dsp:cNvPr id="0" name=""/>
        <dsp:cNvSpPr/>
      </dsp:nvSpPr>
      <dsp:spPr>
        <a:xfrm>
          <a:off x="665013" y="1261035"/>
          <a:ext cx="1992268" cy="1581229"/>
        </a:xfrm>
        <a:prstGeom prst="ellipse">
          <a:avLst/>
        </a:prstGeom>
        <a:gradFill rotWithShape="0">
          <a:gsLst>
            <a:gs pos="0">
              <a:schemeClr val="accent1">
                <a:hueOff val="0"/>
                <a:satOff val="0"/>
                <a:lumOff val="0"/>
                <a:alphaOff val="0"/>
                <a:tint val="96000"/>
                <a:lumMod val="100000"/>
              </a:schemeClr>
            </a:gs>
            <a:gs pos="78000">
              <a:schemeClr val="accent1">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dirty="0" smtClean="0"/>
            <a:t>Highest value of three readings taken</a:t>
          </a:r>
          <a:endParaRPr lang="en-US" sz="1600" kern="1200" dirty="0"/>
        </a:p>
      </dsp:txBody>
      <dsp:txXfrm>
        <a:off x="956774" y="1492601"/>
        <a:ext cx="1408746" cy="111809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6054BB-D05B-E843-A140-92B786AF3C66}">
      <dsp:nvSpPr>
        <dsp:cNvPr id="0" name=""/>
        <dsp:cNvSpPr/>
      </dsp:nvSpPr>
      <dsp:spPr>
        <a:xfrm>
          <a:off x="3758" y="1681718"/>
          <a:ext cx="904957" cy="695482"/>
        </a:xfrm>
        <a:prstGeom prst="roundRect">
          <a:avLst>
            <a:gd name="adj" fmla="val 10000"/>
          </a:avLst>
        </a:prstGeom>
        <a:gradFill rotWithShape="0">
          <a:gsLst>
            <a:gs pos="0">
              <a:schemeClr val="accent1">
                <a:hueOff val="0"/>
                <a:satOff val="0"/>
                <a:lumOff val="0"/>
                <a:alphaOff val="0"/>
                <a:tint val="96000"/>
                <a:lumMod val="100000"/>
              </a:schemeClr>
            </a:gs>
            <a:gs pos="78000">
              <a:schemeClr val="accent1">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dirty="0" smtClean="0"/>
            <a:t>Abnormal FEV1/FVC ratio </a:t>
          </a:r>
          <a:endParaRPr lang="en-US" sz="1200" kern="1200" dirty="0"/>
        </a:p>
      </dsp:txBody>
      <dsp:txXfrm>
        <a:off x="24128" y="1702088"/>
        <a:ext cx="864217" cy="654742"/>
      </dsp:txXfrm>
    </dsp:sp>
    <dsp:sp modelId="{7D8FEE80-8552-EE49-9329-F478A7055DA9}">
      <dsp:nvSpPr>
        <dsp:cNvPr id="0" name=""/>
        <dsp:cNvSpPr/>
      </dsp:nvSpPr>
      <dsp:spPr>
        <a:xfrm>
          <a:off x="999211" y="1917245"/>
          <a:ext cx="191851" cy="224429"/>
        </a:xfrm>
        <a:prstGeom prst="rightArrow">
          <a:avLst>
            <a:gd name="adj1" fmla="val 60000"/>
            <a:gd name="adj2" fmla="val 50000"/>
          </a:avLst>
        </a:prstGeom>
        <a:gradFill rotWithShape="0">
          <a:gsLst>
            <a:gs pos="0">
              <a:schemeClr val="accent1">
                <a:tint val="60000"/>
                <a:hueOff val="0"/>
                <a:satOff val="0"/>
                <a:lumOff val="0"/>
                <a:alphaOff val="0"/>
                <a:tint val="96000"/>
                <a:lumMod val="100000"/>
              </a:schemeClr>
            </a:gs>
            <a:gs pos="78000">
              <a:schemeClr val="accent1">
                <a:tint val="60000"/>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en-US" sz="1000" kern="1200"/>
        </a:p>
      </dsp:txBody>
      <dsp:txXfrm>
        <a:off x="999211" y="1962131"/>
        <a:ext cx="134296" cy="134657"/>
      </dsp:txXfrm>
    </dsp:sp>
    <dsp:sp modelId="{61684ED8-F5DF-A54F-BD4E-16FEBD266F39}">
      <dsp:nvSpPr>
        <dsp:cNvPr id="0" name=""/>
        <dsp:cNvSpPr/>
      </dsp:nvSpPr>
      <dsp:spPr>
        <a:xfrm>
          <a:off x="1270698" y="1681718"/>
          <a:ext cx="904957" cy="695482"/>
        </a:xfrm>
        <a:prstGeom prst="roundRect">
          <a:avLst>
            <a:gd name="adj" fmla="val 10000"/>
          </a:avLst>
        </a:prstGeom>
        <a:gradFill rotWithShape="0">
          <a:gsLst>
            <a:gs pos="0">
              <a:schemeClr val="accent1">
                <a:hueOff val="0"/>
                <a:satOff val="0"/>
                <a:lumOff val="0"/>
                <a:alphaOff val="0"/>
                <a:tint val="96000"/>
                <a:lumMod val="100000"/>
              </a:schemeClr>
            </a:gs>
            <a:gs pos="78000">
              <a:schemeClr val="accent1">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dirty="0" smtClean="0"/>
            <a:t>Use a bronchodilator</a:t>
          </a:r>
          <a:endParaRPr lang="en-US" sz="1200" kern="1200" dirty="0"/>
        </a:p>
      </dsp:txBody>
      <dsp:txXfrm>
        <a:off x="1291068" y="1702088"/>
        <a:ext cx="864217" cy="654742"/>
      </dsp:txXfrm>
    </dsp:sp>
    <dsp:sp modelId="{3D1CB104-AB92-F649-94DE-1C59A95004C0}">
      <dsp:nvSpPr>
        <dsp:cNvPr id="0" name=""/>
        <dsp:cNvSpPr/>
      </dsp:nvSpPr>
      <dsp:spPr>
        <a:xfrm>
          <a:off x="2266152" y="1917245"/>
          <a:ext cx="191851" cy="224429"/>
        </a:xfrm>
        <a:prstGeom prst="rightArrow">
          <a:avLst>
            <a:gd name="adj1" fmla="val 60000"/>
            <a:gd name="adj2" fmla="val 50000"/>
          </a:avLst>
        </a:prstGeom>
        <a:gradFill rotWithShape="0">
          <a:gsLst>
            <a:gs pos="0">
              <a:schemeClr val="accent1">
                <a:tint val="60000"/>
                <a:hueOff val="0"/>
                <a:satOff val="0"/>
                <a:lumOff val="0"/>
                <a:alphaOff val="0"/>
                <a:tint val="96000"/>
                <a:lumMod val="100000"/>
              </a:schemeClr>
            </a:gs>
            <a:gs pos="78000">
              <a:schemeClr val="accent1">
                <a:tint val="60000"/>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en-US" sz="1000" kern="1200"/>
        </a:p>
      </dsp:txBody>
      <dsp:txXfrm>
        <a:off x="2266152" y="1962131"/>
        <a:ext cx="134296" cy="134657"/>
      </dsp:txXfrm>
    </dsp:sp>
    <dsp:sp modelId="{9FA0AA8A-8ADA-534B-951D-B1C37E52C723}">
      <dsp:nvSpPr>
        <dsp:cNvPr id="0" name=""/>
        <dsp:cNvSpPr/>
      </dsp:nvSpPr>
      <dsp:spPr>
        <a:xfrm>
          <a:off x="2537639" y="1681718"/>
          <a:ext cx="904957" cy="695482"/>
        </a:xfrm>
        <a:prstGeom prst="roundRect">
          <a:avLst>
            <a:gd name="adj" fmla="val 10000"/>
          </a:avLst>
        </a:prstGeom>
        <a:gradFill rotWithShape="0">
          <a:gsLst>
            <a:gs pos="0">
              <a:schemeClr val="accent1">
                <a:hueOff val="0"/>
                <a:satOff val="0"/>
                <a:lumOff val="0"/>
                <a:alphaOff val="0"/>
                <a:tint val="96000"/>
                <a:lumMod val="100000"/>
              </a:schemeClr>
            </a:gs>
            <a:gs pos="78000">
              <a:schemeClr val="accent1">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Repeat the test</a:t>
          </a:r>
          <a:endParaRPr lang="en-US" sz="1600" kern="1200" dirty="0"/>
        </a:p>
      </dsp:txBody>
      <dsp:txXfrm>
        <a:off x="2558009" y="1702088"/>
        <a:ext cx="864217" cy="654742"/>
      </dsp:txXfrm>
    </dsp:sp>
    <dsp:sp modelId="{B4887B41-85CB-4A46-8C55-BF475710DB90}">
      <dsp:nvSpPr>
        <dsp:cNvPr id="0" name=""/>
        <dsp:cNvSpPr/>
      </dsp:nvSpPr>
      <dsp:spPr>
        <a:xfrm rot="20014491">
          <a:off x="3701844" y="1389533"/>
          <a:ext cx="700343" cy="224429"/>
        </a:xfrm>
        <a:prstGeom prst="rightArrow">
          <a:avLst>
            <a:gd name="adj1" fmla="val 60000"/>
            <a:gd name="adj2" fmla="val 50000"/>
          </a:avLst>
        </a:prstGeom>
        <a:gradFill rotWithShape="0">
          <a:gsLst>
            <a:gs pos="0">
              <a:schemeClr val="accent1">
                <a:tint val="60000"/>
                <a:hueOff val="0"/>
                <a:satOff val="0"/>
                <a:lumOff val="0"/>
                <a:alphaOff val="0"/>
                <a:tint val="96000"/>
                <a:lumMod val="100000"/>
              </a:schemeClr>
            </a:gs>
            <a:gs pos="78000">
              <a:schemeClr val="accent1">
                <a:tint val="60000"/>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en-US" sz="1000" kern="1200"/>
        </a:p>
      </dsp:txBody>
      <dsp:txXfrm>
        <a:off x="3705361" y="1449401"/>
        <a:ext cx="633014" cy="134657"/>
      </dsp:txXfrm>
    </dsp:sp>
    <dsp:sp modelId="{99E5B053-249F-1846-ACD8-48D9FF628357}">
      <dsp:nvSpPr>
        <dsp:cNvPr id="0" name=""/>
        <dsp:cNvSpPr/>
      </dsp:nvSpPr>
      <dsp:spPr>
        <a:xfrm>
          <a:off x="4525372" y="547511"/>
          <a:ext cx="1547387" cy="669026"/>
        </a:xfrm>
        <a:prstGeom prst="roundRect">
          <a:avLst>
            <a:gd name="adj" fmla="val 10000"/>
          </a:avLst>
        </a:prstGeom>
        <a:gradFill rotWithShape="0">
          <a:gsLst>
            <a:gs pos="0">
              <a:schemeClr val="accent1">
                <a:hueOff val="0"/>
                <a:satOff val="0"/>
                <a:lumOff val="0"/>
                <a:alphaOff val="0"/>
                <a:tint val="96000"/>
                <a:lumMod val="100000"/>
              </a:schemeClr>
            </a:gs>
            <a:gs pos="78000">
              <a:schemeClr val="accent1">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dirty="0" smtClean="0"/>
            <a:t>Asthmatic patient will show 12% or more improvement</a:t>
          </a:r>
          <a:endParaRPr lang="en-US" sz="1200" kern="1200" dirty="0"/>
        </a:p>
      </dsp:txBody>
      <dsp:txXfrm>
        <a:off x="4544967" y="567106"/>
        <a:ext cx="1508197" cy="629836"/>
      </dsp:txXfrm>
    </dsp:sp>
    <dsp:sp modelId="{9E391148-BE2D-6148-8F6F-BB12B831B5AC}">
      <dsp:nvSpPr>
        <dsp:cNvPr id="0" name=""/>
        <dsp:cNvSpPr/>
      </dsp:nvSpPr>
      <dsp:spPr>
        <a:xfrm rot="10977522" flipH="1">
          <a:off x="3776644" y="1936426"/>
          <a:ext cx="1043239" cy="201438"/>
        </a:xfrm>
        <a:prstGeom prst="rightArrow">
          <a:avLst>
            <a:gd name="adj1" fmla="val 60000"/>
            <a:gd name="adj2" fmla="val 50000"/>
          </a:avLst>
        </a:prstGeom>
        <a:gradFill rotWithShape="0">
          <a:gsLst>
            <a:gs pos="0">
              <a:schemeClr val="accent1">
                <a:tint val="60000"/>
                <a:hueOff val="0"/>
                <a:satOff val="0"/>
                <a:lumOff val="0"/>
                <a:alphaOff val="0"/>
                <a:tint val="96000"/>
                <a:lumMod val="100000"/>
              </a:schemeClr>
            </a:gs>
            <a:gs pos="78000">
              <a:schemeClr val="accent1">
                <a:tint val="60000"/>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a:off x="3776684" y="1975154"/>
        <a:ext cx="982808" cy="120862"/>
      </dsp:txXfrm>
    </dsp:sp>
    <dsp:sp modelId="{CE32DEEC-B9B3-8F46-95BF-07A2848CFA23}">
      <dsp:nvSpPr>
        <dsp:cNvPr id="0" name=""/>
        <dsp:cNvSpPr/>
      </dsp:nvSpPr>
      <dsp:spPr>
        <a:xfrm>
          <a:off x="5185136" y="1836793"/>
          <a:ext cx="1445090" cy="525708"/>
        </a:xfrm>
        <a:prstGeom prst="roundRect">
          <a:avLst>
            <a:gd name="adj" fmla="val 10000"/>
          </a:avLst>
        </a:prstGeom>
        <a:gradFill rotWithShape="0">
          <a:gsLst>
            <a:gs pos="0">
              <a:schemeClr val="accent1">
                <a:hueOff val="0"/>
                <a:satOff val="0"/>
                <a:lumOff val="0"/>
                <a:alphaOff val="0"/>
                <a:tint val="96000"/>
                <a:lumMod val="100000"/>
              </a:schemeClr>
            </a:gs>
            <a:gs pos="78000">
              <a:schemeClr val="accent1">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dirty="0" smtClean="0"/>
            <a:t>COPD patient</a:t>
          </a:r>
          <a:r>
            <a:rPr lang="en-US" sz="1200" kern="1200" baseline="0" dirty="0" smtClean="0"/>
            <a:t> will show only partial improvement</a:t>
          </a:r>
          <a:endParaRPr lang="en-US" sz="1200" kern="1200" dirty="0"/>
        </a:p>
      </dsp:txBody>
      <dsp:txXfrm>
        <a:off x="5200533" y="1852190"/>
        <a:ext cx="1414296" cy="494914"/>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2F05355-0EB3-E04F-85D2-554E19CF24E3}" type="datetimeFigureOut">
              <a:rPr lang="en-US" smtClean="0"/>
              <a:t>9/14/2015</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8F7177B-78AA-E749-89B2-1A5A8AD7320E}" type="slidenum">
              <a:rPr lang="en-US" smtClean="0"/>
              <a:t>‹#›</a:t>
            </a:fld>
            <a:endParaRPr lang="en-US" dirty="0"/>
          </a:p>
        </p:txBody>
      </p:sp>
    </p:spTree>
    <p:extLst>
      <p:ext uri="{BB962C8B-B14F-4D97-AF65-F5344CB8AC3E}">
        <p14:creationId xmlns:p14="http://schemas.microsoft.com/office/powerpoint/2010/main" val="257473725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www.uptodate.com/contents/image?imageKey=PULM/72469&amp;topicKey=PULM/543&amp;rank=4~150&amp;source=see_link&amp;search=asthma" TargetMode="External"/><Relationship Id="rId2" Type="http://schemas.openxmlformats.org/officeDocument/2006/relationships/slide" Target="../slides/slide36.xml"/><Relationship Id="rId1" Type="http://schemas.openxmlformats.org/officeDocument/2006/relationships/notesMaster" Target="../notesMasters/notesMaster1.xml"/><Relationship Id="rId4" Type="http://schemas.openxmlformats.org/officeDocument/2006/relationships/hyperlink" Target="http://www.uptodate.com/contents/diagnosis-of-asthma-in-adolescents-and-adults/abstract/9,10"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www.uptodate.com/contents/exercise-induced-bronchoconstriction/abstract/25" TargetMode="External"/><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www.uptodate.com/contents/exercise-induced-bronchoconstriction/abstract/65" TargetMode="External"/><Relationship Id="rId2" Type="http://schemas.openxmlformats.org/officeDocument/2006/relationships/slide" Target="../slides/slide50.xml"/><Relationship Id="rId1" Type="http://schemas.openxmlformats.org/officeDocument/2006/relationships/notesMaster" Target="../notesMasters/notesMaster1.xml"/><Relationship Id="rId4" Type="http://schemas.openxmlformats.org/officeDocument/2006/relationships/hyperlink" Target="http://www.uptodate.com/contents/exercise-induced-bronchoconstriction/abstract/25" TargetMode="Externa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SA" dirty="0"/>
          </a:p>
        </p:txBody>
      </p:sp>
      <p:sp>
        <p:nvSpPr>
          <p:cNvPr id="4" name="Slide Number Placeholder 3"/>
          <p:cNvSpPr>
            <a:spLocks noGrp="1"/>
          </p:cNvSpPr>
          <p:nvPr>
            <p:ph type="sldNum" sz="quarter" idx="10"/>
          </p:nvPr>
        </p:nvSpPr>
        <p:spPr/>
        <p:txBody>
          <a:bodyPr/>
          <a:lstStyle/>
          <a:p>
            <a:fld id="{48F7177B-78AA-E749-89B2-1A5A8AD7320E}" type="slidenum">
              <a:rPr lang="en-US" smtClean="0"/>
              <a:t>9</a:t>
            </a:fld>
            <a:endParaRPr lang="en-US" dirty="0"/>
          </a:p>
        </p:txBody>
      </p:sp>
    </p:spTree>
    <p:extLst>
      <p:ext uri="{BB962C8B-B14F-4D97-AF65-F5344CB8AC3E}">
        <p14:creationId xmlns:p14="http://schemas.microsoft.com/office/powerpoint/2010/main" val="29348677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SA" dirty="0"/>
          </a:p>
        </p:txBody>
      </p:sp>
      <p:sp>
        <p:nvSpPr>
          <p:cNvPr id="4" name="Slide Number Placeholder 3"/>
          <p:cNvSpPr>
            <a:spLocks noGrp="1"/>
          </p:cNvSpPr>
          <p:nvPr>
            <p:ph type="sldNum" sz="quarter" idx="10"/>
          </p:nvPr>
        </p:nvSpPr>
        <p:spPr/>
        <p:txBody>
          <a:bodyPr/>
          <a:lstStyle/>
          <a:p>
            <a:fld id="{48F7177B-78AA-E749-89B2-1A5A8AD7320E}" type="slidenum">
              <a:rPr lang="en-US" smtClean="0"/>
              <a:t>25</a:t>
            </a:fld>
            <a:endParaRPr lang="en-US" dirty="0"/>
          </a:p>
        </p:txBody>
      </p:sp>
    </p:spTree>
    <p:extLst>
      <p:ext uri="{BB962C8B-B14F-4D97-AF65-F5344CB8AC3E}">
        <p14:creationId xmlns:p14="http://schemas.microsoft.com/office/powerpoint/2010/main" val="34648375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SA" dirty="0"/>
          </a:p>
        </p:txBody>
      </p:sp>
      <p:sp>
        <p:nvSpPr>
          <p:cNvPr id="4" name="Slide Number Placeholder 3"/>
          <p:cNvSpPr>
            <a:spLocks noGrp="1"/>
          </p:cNvSpPr>
          <p:nvPr>
            <p:ph type="sldNum" sz="quarter" idx="10"/>
          </p:nvPr>
        </p:nvSpPr>
        <p:spPr/>
        <p:txBody>
          <a:bodyPr/>
          <a:lstStyle/>
          <a:p>
            <a:fld id="{48F7177B-78AA-E749-89B2-1A5A8AD7320E}" type="slidenum">
              <a:rPr lang="en-US" smtClean="0"/>
              <a:t>26</a:t>
            </a:fld>
            <a:endParaRPr lang="en-US" dirty="0"/>
          </a:p>
        </p:txBody>
      </p:sp>
    </p:spTree>
    <p:extLst>
      <p:ext uri="{BB962C8B-B14F-4D97-AF65-F5344CB8AC3E}">
        <p14:creationId xmlns:p14="http://schemas.microsoft.com/office/powerpoint/2010/main" val="24876971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lgn="l" rtl="0">
              <a:lnSpc>
                <a:spcPct val="90000"/>
              </a:lnSpc>
            </a:pPr>
            <a:r>
              <a:rPr lang="en-US" dirty="0" smtClean="0"/>
              <a:t>Tachypnea</a:t>
            </a:r>
          </a:p>
          <a:p>
            <a:pPr lvl="1" algn="l" rtl="0">
              <a:lnSpc>
                <a:spcPct val="90000"/>
              </a:lnSpc>
            </a:pPr>
            <a:r>
              <a:rPr lang="en-US" dirty="0" smtClean="0"/>
              <a:t>Use of accessory muscles of respiration.</a:t>
            </a:r>
          </a:p>
          <a:p>
            <a:pPr lvl="1" algn="l" rtl="0">
              <a:lnSpc>
                <a:spcPct val="90000"/>
              </a:lnSpc>
            </a:pPr>
            <a:r>
              <a:rPr lang="en-US" dirty="0" smtClean="0"/>
              <a:t>Barrel Chest (Overinflated)</a:t>
            </a:r>
          </a:p>
          <a:p>
            <a:pPr lvl="1" algn="l" rtl="0">
              <a:lnSpc>
                <a:spcPct val="90000"/>
              </a:lnSpc>
            </a:pPr>
            <a:r>
              <a:rPr lang="en-US" dirty="0" smtClean="0"/>
              <a:t>Cyanosis</a:t>
            </a:r>
          </a:p>
          <a:p>
            <a:pPr lvl="1" algn="l" rtl="0">
              <a:lnSpc>
                <a:spcPct val="90000"/>
              </a:lnSpc>
            </a:pPr>
            <a:r>
              <a:rPr lang="en-US" dirty="0" smtClean="0"/>
              <a:t>signs of allergy in skin, nose, eyes.</a:t>
            </a:r>
          </a:p>
          <a:p>
            <a:pPr lvl="1" algn="l" rtl="0">
              <a:lnSpc>
                <a:spcPct val="90000"/>
              </a:lnSpc>
            </a:pPr>
            <a:endParaRPr lang="en-US" dirty="0" smtClean="0"/>
          </a:p>
          <a:p>
            <a:endParaRPr lang="x-none" dirty="0"/>
          </a:p>
        </p:txBody>
      </p:sp>
      <p:sp>
        <p:nvSpPr>
          <p:cNvPr id="4" name="Slide Number Placeholder 3"/>
          <p:cNvSpPr>
            <a:spLocks noGrp="1"/>
          </p:cNvSpPr>
          <p:nvPr>
            <p:ph type="sldNum" sz="quarter" idx="10"/>
          </p:nvPr>
        </p:nvSpPr>
        <p:spPr/>
        <p:txBody>
          <a:bodyPr/>
          <a:lstStyle/>
          <a:p>
            <a:fld id="{48F7177B-78AA-E749-89B2-1A5A8AD7320E}" type="slidenum">
              <a:rPr lang="en-US" smtClean="0"/>
              <a:t>28</a:t>
            </a:fld>
            <a:endParaRPr lang="en-US" dirty="0"/>
          </a:p>
        </p:txBody>
      </p:sp>
    </p:spTree>
    <p:extLst>
      <p:ext uri="{BB962C8B-B14F-4D97-AF65-F5344CB8AC3E}">
        <p14:creationId xmlns:p14="http://schemas.microsoft.com/office/powerpoint/2010/main" val="40831999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Having identified the presence of airflow obstruction by a reduction in FEV1/FVC, the severity of airflow obstruction is then categorized by the degree of reduction of the FEV1 below normal. The severity of airflow obstruction based on spirometry is graded as borderline, mild, moderate, and severe as shown in the figure (</a:t>
            </a:r>
            <a:r>
              <a:rPr lang="en-US" sz="1200" u="sng" kern="1200" dirty="0" smtClean="0">
                <a:solidFill>
                  <a:schemeClr val="tx1"/>
                </a:solidFill>
                <a:latin typeface="+mn-lt"/>
                <a:ea typeface="+mn-ea"/>
                <a:cs typeface="+mn-cs"/>
                <a:hlinkClick r:id="rId3"/>
              </a:rPr>
              <a:t>figure 1), although other grading systems can be used [</a:t>
            </a:r>
            <a:r>
              <a:rPr lang="en-US" sz="1200" u="sng" kern="1200" dirty="0" smtClean="0">
                <a:solidFill>
                  <a:schemeClr val="tx1"/>
                </a:solidFill>
                <a:latin typeface="+mn-lt"/>
                <a:ea typeface="+mn-ea"/>
                <a:cs typeface="+mn-cs"/>
                <a:hlinkClick r:id="rId4"/>
              </a:rPr>
              <a:t>9,10]. These categories are used for pulmonary function interpretation and are NOT the same as categories used by the National Asthma Education and Prevention Program (NAEPP) guidelines to stage asthma severity</a:t>
            </a:r>
            <a:endParaRPr lang="en-US" dirty="0"/>
          </a:p>
        </p:txBody>
      </p:sp>
      <p:sp>
        <p:nvSpPr>
          <p:cNvPr id="4" name="Slide Number Placeholder 3"/>
          <p:cNvSpPr>
            <a:spLocks noGrp="1"/>
          </p:cNvSpPr>
          <p:nvPr>
            <p:ph type="sldNum" sz="quarter" idx="10"/>
          </p:nvPr>
        </p:nvSpPr>
        <p:spPr/>
        <p:txBody>
          <a:bodyPr/>
          <a:lstStyle/>
          <a:p>
            <a:fld id="{48F7177B-78AA-E749-89B2-1A5A8AD7320E}" type="slidenum">
              <a:rPr lang="en-US" smtClean="0"/>
              <a:t>36</a:t>
            </a:fld>
            <a:endParaRPr lang="en-US" dirty="0"/>
          </a:p>
        </p:txBody>
      </p:sp>
    </p:spTree>
    <p:extLst>
      <p:ext uri="{BB962C8B-B14F-4D97-AF65-F5344CB8AC3E}">
        <p14:creationId xmlns:p14="http://schemas.microsoft.com/office/powerpoint/2010/main" val="18864078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An increase in FEV1 of 12-15 percent or more, accompanied by an absolute increase in FEV1 of at least 200 mL, can be attributed to bronchodilator responsiveness with 95 percent certainty.</a:t>
            </a:r>
          </a:p>
          <a:p>
            <a:r>
              <a:rPr lang="en-US"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ve</a:t>
            </a:r>
            <a:r>
              <a:rPr lang="en-US" sz="1200" kern="1200" dirty="0" smtClean="0">
                <a:solidFill>
                  <a:schemeClr val="tx1"/>
                </a:solidFill>
                <a:latin typeface="+mn-lt"/>
                <a:ea typeface="+mn-ea"/>
                <a:cs typeface="+mn-cs"/>
              </a:rPr>
              <a:t> does not exclude asthma</a:t>
            </a:r>
            <a:endParaRPr lang="en-US" dirty="0"/>
          </a:p>
        </p:txBody>
      </p:sp>
      <p:sp>
        <p:nvSpPr>
          <p:cNvPr id="4" name="Slide Number Placeholder 3"/>
          <p:cNvSpPr>
            <a:spLocks noGrp="1"/>
          </p:cNvSpPr>
          <p:nvPr>
            <p:ph type="sldNum" sz="quarter" idx="10"/>
          </p:nvPr>
        </p:nvSpPr>
        <p:spPr/>
        <p:txBody>
          <a:bodyPr/>
          <a:lstStyle/>
          <a:p>
            <a:fld id="{48F7177B-78AA-E749-89B2-1A5A8AD7320E}" type="slidenum">
              <a:rPr lang="en-US" smtClean="0"/>
              <a:t>38</a:t>
            </a:fld>
            <a:endParaRPr lang="en-US" dirty="0"/>
          </a:p>
        </p:txBody>
      </p:sp>
    </p:spTree>
    <p:extLst>
      <p:ext uri="{BB962C8B-B14F-4D97-AF65-F5344CB8AC3E}">
        <p14:creationId xmlns:p14="http://schemas.microsoft.com/office/powerpoint/2010/main" val="4731368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Peak flow variability is not specific to asthma and so its diagnostic value is debatable</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r>
              <a:rPr lang="en-US" dirty="0" smtClean="0"/>
              <a:t>Relationship between airway</a:t>
            </a:r>
            <a:r>
              <a:rPr lang="en-US" baseline="0" dirty="0" smtClean="0"/>
              <a:t> r</a:t>
            </a:r>
            <a:r>
              <a:rPr lang="en-US" dirty="0" smtClean="0"/>
              <a:t>esponsiveness to mannitol and to methacholine and markers of airway inflammation,</a:t>
            </a:r>
            <a:r>
              <a:rPr lang="en-US" baseline="0" dirty="0" smtClean="0"/>
              <a:t> </a:t>
            </a:r>
            <a:r>
              <a:rPr lang="en-US" dirty="0" smtClean="0"/>
              <a:t>peak flow variability and quality of life in asthma patients. Clin Exp Allergy 2</a:t>
            </a:r>
            <a:endParaRPr lang="x-none" dirty="0"/>
          </a:p>
        </p:txBody>
      </p:sp>
      <p:sp>
        <p:nvSpPr>
          <p:cNvPr id="4" name="Slide Number Placeholder 3"/>
          <p:cNvSpPr>
            <a:spLocks noGrp="1"/>
          </p:cNvSpPr>
          <p:nvPr>
            <p:ph type="sldNum" sz="quarter" idx="10"/>
          </p:nvPr>
        </p:nvSpPr>
        <p:spPr/>
        <p:txBody>
          <a:bodyPr/>
          <a:lstStyle/>
          <a:p>
            <a:fld id="{48F7177B-78AA-E749-89B2-1A5A8AD7320E}" type="slidenum">
              <a:rPr lang="en-US" smtClean="0"/>
              <a:t>39</a:t>
            </a:fld>
            <a:endParaRPr lang="en-US" dirty="0"/>
          </a:p>
        </p:txBody>
      </p:sp>
    </p:spTree>
    <p:extLst>
      <p:ext uri="{BB962C8B-B14F-4D97-AF65-F5344CB8AC3E}">
        <p14:creationId xmlns:p14="http://schemas.microsoft.com/office/powerpoint/2010/main" val="23414830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People with asthma are more sensitive (</a:t>
            </a:r>
            <a:r>
              <a:rPr lang="en-US" sz="1200" kern="1200" dirty="0" err="1" smtClean="0">
                <a:solidFill>
                  <a:schemeClr val="tx1"/>
                </a:solidFill>
                <a:latin typeface="+mn-lt"/>
                <a:ea typeface="+mn-ea"/>
                <a:cs typeface="+mn-cs"/>
              </a:rPr>
              <a:t>hyperresponsive</a:t>
            </a:r>
            <a:r>
              <a:rPr lang="en-US" sz="1200" kern="1200" dirty="0" smtClean="0">
                <a:solidFill>
                  <a:schemeClr val="tx1"/>
                </a:solidFill>
                <a:latin typeface="+mn-lt"/>
                <a:ea typeface="+mn-ea"/>
                <a:cs typeface="+mn-cs"/>
              </a:rPr>
              <a:t>) to such stimuli than those without asthma</a:t>
            </a:r>
          </a:p>
          <a:p>
            <a:r>
              <a:rPr lang="en-US" sz="1200" kern="1200" dirty="0" smtClean="0">
                <a:solidFill>
                  <a:schemeClr val="tx1"/>
                </a:solidFill>
                <a:latin typeface="+mn-lt"/>
                <a:ea typeface="+mn-ea"/>
                <a:cs typeface="+mn-cs"/>
              </a:rPr>
              <a:t>A positive test (indicating bronchial </a:t>
            </a:r>
            <a:r>
              <a:rPr lang="en-US" sz="1200" kern="1200" dirty="0" err="1" smtClean="0">
                <a:solidFill>
                  <a:schemeClr val="tx1"/>
                </a:solidFill>
                <a:latin typeface="+mn-lt"/>
                <a:ea typeface="+mn-ea"/>
                <a:cs typeface="+mn-cs"/>
              </a:rPr>
              <a:t>hyperresponsiveness</a:t>
            </a:r>
            <a:r>
              <a:rPr lang="en-US" sz="1200" kern="1200" dirty="0" smtClean="0">
                <a:solidFill>
                  <a:schemeClr val="tx1"/>
                </a:solidFill>
                <a:latin typeface="+mn-lt"/>
                <a:ea typeface="+mn-ea"/>
                <a:cs typeface="+mn-cs"/>
              </a:rPr>
              <a:t>) is not entirely specific for asthma</a:t>
            </a:r>
            <a:endParaRPr lang="en-US" dirty="0"/>
          </a:p>
        </p:txBody>
      </p:sp>
      <p:sp>
        <p:nvSpPr>
          <p:cNvPr id="4" name="Slide Number Placeholder 3"/>
          <p:cNvSpPr>
            <a:spLocks noGrp="1"/>
          </p:cNvSpPr>
          <p:nvPr>
            <p:ph type="sldNum" sz="quarter" idx="10"/>
          </p:nvPr>
        </p:nvSpPr>
        <p:spPr/>
        <p:txBody>
          <a:bodyPr/>
          <a:lstStyle/>
          <a:p>
            <a:fld id="{48F7177B-78AA-E749-89B2-1A5A8AD7320E}" type="slidenum">
              <a:rPr lang="en-US" smtClean="0"/>
              <a:t>41</a:t>
            </a:fld>
            <a:endParaRPr lang="en-US" dirty="0"/>
          </a:p>
        </p:txBody>
      </p:sp>
    </p:spTree>
    <p:extLst>
      <p:ext uri="{BB962C8B-B14F-4D97-AF65-F5344CB8AC3E}">
        <p14:creationId xmlns:p14="http://schemas.microsoft.com/office/powerpoint/2010/main" val="16679560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helpful to confirm sensitivity to suspected allergic triggers of respiratory symptoms.</a:t>
            </a:r>
          </a:p>
          <a:p>
            <a:r>
              <a:rPr lang="en-US" sz="1200" kern="1200" dirty="0" smtClean="0">
                <a:solidFill>
                  <a:schemeClr val="tx1"/>
                </a:solidFill>
                <a:latin typeface="+mn-lt"/>
                <a:ea typeface="+mn-ea"/>
                <a:cs typeface="+mn-cs"/>
              </a:rPr>
              <a:t>Asthma triggers Q</a:t>
            </a:r>
            <a:endParaRPr lang="en-US" dirty="0"/>
          </a:p>
        </p:txBody>
      </p:sp>
      <p:sp>
        <p:nvSpPr>
          <p:cNvPr id="4" name="Slide Number Placeholder 3"/>
          <p:cNvSpPr>
            <a:spLocks noGrp="1"/>
          </p:cNvSpPr>
          <p:nvPr>
            <p:ph type="sldNum" sz="quarter" idx="10"/>
          </p:nvPr>
        </p:nvSpPr>
        <p:spPr/>
        <p:txBody>
          <a:bodyPr/>
          <a:lstStyle/>
          <a:p>
            <a:fld id="{48F7177B-78AA-E749-89B2-1A5A8AD7320E}" type="slidenum">
              <a:rPr lang="en-US" smtClean="0"/>
              <a:t>42</a:t>
            </a:fld>
            <a:endParaRPr lang="en-US" dirty="0"/>
          </a:p>
        </p:txBody>
      </p:sp>
    </p:spTree>
    <p:extLst>
      <p:ext uri="{BB962C8B-B14F-4D97-AF65-F5344CB8AC3E}">
        <p14:creationId xmlns:p14="http://schemas.microsoft.com/office/powerpoint/2010/main" val="16143315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Used to exclude other condition (mass with tracheal compression ,pneumothorax).</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Ask</a:t>
            </a:r>
            <a:r>
              <a:rPr lang="en-US" sz="1200" baseline="0" dirty="0" smtClean="0"/>
              <a:t> for X- ray if:</a:t>
            </a:r>
            <a:endParaRPr lang="en-US" sz="1200" dirty="0" smtClean="0"/>
          </a:p>
          <a:p>
            <a:r>
              <a:rPr lang="en-US" sz="1200" kern="1200" dirty="0" smtClean="0">
                <a:solidFill>
                  <a:schemeClr val="tx1"/>
                </a:solidFill>
                <a:latin typeface="+mn-lt"/>
                <a:ea typeface="+mn-ea"/>
                <a:cs typeface="+mn-cs"/>
              </a:rPr>
              <a:t>●Fever</a:t>
            </a:r>
          </a:p>
          <a:p>
            <a:r>
              <a:rPr lang="en-US" sz="1200" kern="1200" dirty="0" smtClean="0">
                <a:solidFill>
                  <a:schemeClr val="tx1"/>
                </a:solidFill>
                <a:latin typeface="+mn-lt"/>
                <a:ea typeface="+mn-ea"/>
                <a:cs typeface="+mn-cs"/>
              </a:rPr>
              <a:t>●Chronic purulent sputum production</a:t>
            </a:r>
          </a:p>
          <a:p>
            <a:r>
              <a:rPr lang="en-US" sz="1200" kern="1200" dirty="0" smtClean="0">
                <a:solidFill>
                  <a:schemeClr val="tx1"/>
                </a:solidFill>
                <a:latin typeface="+mn-lt"/>
                <a:ea typeface="+mn-ea"/>
                <a:cs typeface="+mn-cs"/>
              </a:rPr>
              <a:t>●Persistently localized wheezing</a:t>
            </a:r>
          </a:p>
          <a:p>
            <a:r>
              <a:rPr lang="en-US" sz="1200" kern="1200" dirty="0" smtClean="0">
                <a:solidFill>
                  <a:schemeClr val="tx1"/>
                </a:solidFill>
                <a:latin typeface="+mn-lt"/>
                <a:ea typeface="+mn-ea"/>
                <a:cs typeface="+mn-cs"/>
              </a:rPr>
              <a:t>●Hemoptysis</a:t>
            </a:r>
          </a:p>
          <a:p>
            <a:r>
              <a:rPr lang="en-US" sz="1200" kern="1200" dirty="0" smtClean="0">
                <a:solidFill>
                  <a:schemeClr val="tx1"/>
                </a:solidFill>
                <a:latin typeface="+mn-lt"/>
                <a:ea typeface="+mn-ea"/>
                <a:cs typeface="+mn-cs"/>
              </a:rPr>
              <a:t>●Weight loss</a:t>
            </a:r>
          </a:p>
          <a:p>
            <a:r>
              <a:rPr lang="en-US" sz="1200" kern="1200" dirty="0" smtClean="0">
                <a:solidFill>
                  <a:schemeClr val="tx1"/>
                </a:solidFill>
                <a:latin typeface="+mn-lt"/>
                <a:ea typeface="+mn-ea"/>
                <a:cs typeface="+mn-cs"/>
              </a:rPr>
              <a:t>●Clubbing</a:t>
            </a:r>
          </a:p>
          <a:p>
            <a:r>
              <a:rPr lang="en-US" sz="1200" kern="1200" dirty="0" smtClean="0">
                <a:solidFill>
                  <a:schemeClr val="tx1"/>
                </a:solidFill>
                <a:latin typeface="+mn-lt"/>
                <a:ea typeface="+mn-ea"/>
                <a:cs typeface="+mn-cs"/>
              </a:rPr>
              <a:t>●Inspiratory crackles</a:t>
            </a:r>
          </a:p>
          <a:p>
            <a:r>
              <a:rPr lang="en-US" sz="1200" kern="1200" dirty="0" smtClean="0">
                <a:solidFill>
                  <a:schemeClr val="tx1"/>
                </a:solidFill>
                <a:latin typeface="+mn-lt"/>
                <a:ea typeface="+mn-ea"/>
                <a:cs typeface="+mn-cs"/>
              </a:rPr>
              <a:t>●Significant hypoxemia (</a:t>
            </a:r>
            <a:r>
              <a:rPr lang="en-US" sz="1200" kern="1200" dirty="0" err="1" smtClean="0">
                <a:solidFill>
                  <a:schemeClr val="tx1"/>
                </a:solidFill>
                <a:latin typeface="+mn-lt"/>
                <a:ea typeface="+mn-ea"/>
                <a:cs typeface="+mn-cs"/>
              </a:rPr>
              <a:t>eg</a:t>
            </a:r>
            <a:r>
              <a:rPr lang="en-US" sz="1200" kern="1200" dirty="0" smtClean="0">
                <a:solidFill>
                  <a:schemeClr val="tx1"/>
                </a:solidFill>
                <a:latin typeface="+mn-lt"/>
                <a:ea typeface="+mn-ea"/>
                <a:cs typeface="+mn-cs"/>
              </a:rPr>
              <a:t>, pulse oxygen saturation less than approximately 94 percent) in the absence of an acute asthmatic attack</a:t>
            </a:r>
          </a:p>
          <a:p>
            <a:r>
              <a:rPr lang="en-US" sz="1200" kern="1200" dirty="0" smtClean="0">
                <a:solidFill>
                  <a:schemeClr val="tx1"/>
                </a:solidFill>
                <a:latin typeface="+mn-lt"/>
                <a:ea typeface="+mn-ea"/>
                <a:cs typeface="+mn-cs"/>
              </a:rPr>
              <a:t>●Moderate or severe airflow obstruction that does not reverse with bronchodilators</a:t>
            </a:r>
            <a:endParaRPr lang="en-US" sz="1200" dirty="0" smtClean="0"/>
          </a:p>
          <a:p>
            <a:endParaRPr lang="x-none" dirty="0"/>
          </a:p>
        </p:txBody>
      </p:sp>
      <p:sp>
        <p:nvSpPr>
          <p:cNvPr id="4" name="Slide Number Placeholder 3"/>
          <p:cNvSpPr>
            <a:spLocks noGrp="1"/>
          </p:cNvSpPr>
          <p:nvPr>
            <p:ph type="sldNum" sz="quarter" idx="10"/>
          </p:nvPr>
        </p:nvSpPr>
        <p:spPr/>
        <p:txBody>
          <a:bodyPr/>
          <a:lstStyle/>
          <a:p>
            <a:fld id="{48F7177B-78AA-E749-89B2-1A5A8AD7320E}" type="slidenum">
              <a:rPr lang="en-US" smtClean="0"/>
              <a:t>44</a:t>
            </a:fld>
            <a:endParaRPr lang="en-US" dirty="0"/>
          </a:p>
        </p:txBody>
      </p:sp>
    </p:spTree>
    <p:extLst>
      <p:ext uri="{BB962C8B-B14F-4D97-AF65-F5344CB8AC3E}">
        <p14:creationId xmlns:p14="http://schemas.microsoft.com/office/powerpoint/2010/main" val="24543586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We typically obtain a CBC and differential when asthma symptoms are severe, the patient presents to the hospital with an exacerbation, nasal polyposis is present, the chest radiograph is abnormal (</a:t>
            </a:r>
            <a:r>
              <a:rPr lang="en-US" sz="1200" kern="1200" dirty="0" err="1" smtClean="0">
                <a:solidFill>
                  <a:schemeClr val="tx1"/>
                </a:solidFill>
                <a:latin typeface="+mn-lt"/>
                <a:ea typeface="+mn-ea"/>
                <a:cs typeface="+mn-cs"/>
              </a:rPr>
              <a:t>eg</a:t>
            </a:r>
            <a:r>
              <a:rPr lang="en-US" sz="1200" kern="1200" dirty="0" smtClean="0">
                <a:solidFill>
                  <a:schemeClr val="tx1"/>
                </a:solidFill>
                <a:latin typeface="+mn-lt"/>
                <a:ea typeface="+mn-ea"/>
                <a:cs typeface="+mn-cs"/>
              </a:rPr>
              <a:t>, suggestive of eosinophilic pneumonia or </a:t>
            </a:r>
            <a:r>
              <a:rPr lang="en-US" sz="1200" kern="1200" dirty="0" err="1" smtClean="0">
                <a:solidFill>
                  <a:schemeClr val="tx1"/>
                </a:solidFill>
                <a:latin typeface="+mn-lt"/>
                <a:ea typeface="+mn-ea"/>
                <a:cs typeface="+mn-cs"/>
              </a:rPr>
              <a:t>Churg</a:t>
            </a:r>
            <a:r>
              <a:rPr lang="en-US" sz="1200" kern="1200" dirty="0" smtClean="0">
                <a:solidFill>
                  <a:schemeClr val="tx1"/>
                </a:solidFill>
                <a:latin typeface="+mn-lt"/>
                <a:ea typeface="+mn-ea"/>
                <a:cs typeface="+mn-cs"/>
              </a:rPr>
              <a:t> Strauss syndrome), or a parasitic infection is suspected.</a:t>
            </a:r>
          </a:p>
          <a:p>
            <a:r>
              <a:rPr lang="en-US" sz="1200" kern="1200" dirty="0" smtClean="0">
                <a:solidFill>
                  <a:schemeClr val="tx1"/>
                </a:solidFill>
                <a:latin typeface="+mn-lt"/>
                <a:ea typeface="+mn-ea"/>
                <a:cs typeface="+mn-cs"/>
              </a:rPr>
              <a:t>For the lifelong non-smoker with persistent and irreversible airflow obstruction, a one-time measurement of the serum alpha-1 antitrypsin level is recommended to exclude emphysema due to homozygous alpha-1 antitrypsin deficiency, which is in the differential of chronic and largely irreversible airflow limitation.</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(to exclude RVH in </a:t>
            </a:r>
            <a:r>
              <a:rPr lang="en-US" dirty="0" err="1" smtClean="0"/>
              <a:t>cor</a:t>
            </a:r>
            <a:r>
              <a:rPr lang="en-US" dirty="0" smtClean="0"/>
              <a:t> </a:t>
            </a:r>
            <a:r>
              <a:rPr lang="en-US" dirty="0" err="1" smtClean="0"/>
              <a:t>pulmonale</a:t>
            </a:r>
            <a:r>
              <a:rPr lang="en-US" dirty="0" smtClean="0"/>
              <a:t>)</a:t>
            </a:r>
          </a:p>
          <a:p>
            <a:r>
              <a:rPr lang="en-US" sz="1200" kern="1200" dirty="0" smtClean="0">
                <a:solidFill>
                  <a:schemeClr val="tx1"/>
                </a:solidFill>
                <a:latin typeface="+mn-lt"/>
                <a:ea typeface="+mn-ea"/>
                <a:cs typeface="+mn-cs"/>
              </a:rPr>
              <a:t>.</a:t>
            </a:r>
            <a:endParaRPr lang="x-none" dirty="0"/>
          </a:p>
        </p:txBody>
      </p:sp>
      <p:sp>
        <p:nvSpPr>
          <p:cNvPr id="4" name="Slide Number Placeholder 3"/>
          <p:cNvSpPr>
            <a:spLocks noGrp="1"/>
          </p:cNvSpPr>
          <p:nvPr>
            <p:ph type="sldNum" sz="quarter" idx="10"/>
          </p:nvPr>
        </p:nvSpPr>
        <p:spPr/>
        <p:txBody>
          <a:bodyPr/>
          <a:lstStyle/>
          <a:p>
            <a:fld id="{48F7177B-78AA-E749-89B2-1A5A8AD7320E}" type="slidenum">
              <a:rPr lang="en-US" smtClean="0"/>
              <a:t>45</a:t>
            </a:fld>
            <a:endParaRPr lang="en-US" dirty="0"/>
          </a:p>
        </p:txBody>
      </p:sp>
    </p:spTree>
    <p:extLst>
      <p:ext uri="{BB962C8B-B14F-4D97-AF65-F5344CB8AC3E}">
        <p14:creationId xmlns:p14="http://schemas.microsoft.com/office/powerpoint/2010/main" val="25498135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SA" dirty="0"/>
          </a:p>
        </p:txBody>
      </p:sp>
      <p:sp>
        <p:nvSpPr>
          <p:cNvPr id="4" name="Slide Number Placeholder 3"/>
          <p:cNvSpPr>
            <a:spLocks noGrp="1"/>
          </p:cNvSpPr>
          <p:nvPr>
            <p:ph type="sldNum" sz="quarter" idx="10"/>
          </p:nvPr>
        </p:nvSpPr>
        <p:spPr/>
        <p:txBody>
          <a:bodyPr/>
          <a:lstStyle/>
          <a:p>
            <a:fld id="{48F7177B-78AA-E749-89B2-1A5A8AD7320E}" type="slidenum">
              <a:rPr lang="en-US" smtClean="0"/>
              <a:t>10</a:t>
            </a:fld>
            <a:endParaRPr lang="en-US" dirty="0"/>
          </a:p>
        </p:txBody>
      </p:sp>
    </p:spTree>
    <p:extLst>
      <p:ext uri="{BB962C8B-B14F-4D97-AF65-F5344CB8AC3E}">
        <p14:creationId xmlns:p14="http://schemas.microsoft.com/office/powerpoint/2010/main" val="29348677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SA" dirty="0"/>
          </a:p>
        </p:txBody>
      </p:sp>
      <p:sp>
        <p:nvSpPr>
          <p:cNvPr id="4" name="Slide Number Placeholder 3"/>
          <p:cNvSpPr>
            <a:spLocks noGrp="1"/>
          </p:cNvSpPr>
          <p:nvPr>
            <p:ph type="sldNum" sz="quarter" idx="10"/>
          </p:nvPr>
        </p:nvSpPr>
        <p:spPr/>
        <p:txBody>
          <a:bodyPr/>
          <a:lstStyle/>
          <a:p>
            <a:fld id="{48F7177B-78AA-E749-89B2-1A5A8AD7320E}" type="slidenum">
              <a:rPr lang="en-US" smtClean="0"/>
              <a:t>48</a:t>
            </a:fld>
            <a:endParaRPr lang="en-US" dirty="0"/>
          </a:p>
        </p:txBody>
      </p:sp>
    </p:spTree>
    <p:extLst>
      <p:ext uri="{BB962C8B-B14F-4D97-AF65-F5344CB8AC3E}">
        <p14:creationId xmlns:p14="http://schemas.microsoft.com/office/powerpoint/2010/main" val="2747659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dirty="0" smtClean="0">
                <a:solidFill>
                  <a:schemeClr val="tx1"/>
                </a:solidFill>
                <a:effectLst/>
                <a:latin typeface="+mn-lt"/>
                <a:ea typeface="+mn-ea"/>
                <a:cs typeface="+mn-cs"/>
                <a:hlinkClick r:id="rId3"/>
              </a:rPr>
              <a:t>Parsons JP, </a:t>
            </a:r>
            <a:r>
              <a:rPr lang="en-US" sz="1200" b="0" i="0" u="none" strike="noStrike" kern="1200" dirty="0" err="1" smtClean="0">
                <a:solidFill>
                  <a:schemeClr val="tx1"/>
                </a:solidFill>
                <a:effectLst/>
                <a:latin typeface="+mn-lt"/>
                <a:ea typeface="+mn-ea"/>
                <a:cs typeface="+mn-cs"/>
                <a:hlinkClick r:id="rId3"/>
              </a:rPr>
              <a:t>Hallstrand</a:t>
            </a:r>
            <a:r>
              <a:rPr lang="en-US" sz="1200" b="0" i="0" u="none" strike="noStrike" kern="1200" dirty="0" smtClean="0">
                <a:solidFill>
                  <a:schemeClr val="tx1"/>
                </a:solidFill>
                <a:effectLst/>
                <a:latin typeface="+mn-lt"/>
                <a:ea typeface="+mn-ea"/>
                <a:cs typeface="+mn-cs"/>
                <a:hlinkClick r:id="rId3"/>
              </a:rPr>
              <a:t> TS, </a:t>
            </a:r>
            <a:r>
              <a:rPr lang="en-US" sz="1200" b="0" i="0" u="none" strike="noStrike" kern="1200" dirty="0" err="1" smtClean="0">
                <a:solidFill>
                  <a:schemeClr val="tx1"/>
                </a:solidFill>
                <a:effectLst/>
                <a:latin typeface="+mn-lt"/>
                <a:ea typeface="+mn-ea"/>
                <a:cs typeface="+mn-cs"/>
                <a:hlinkClick r:id="rId3"/>
              </a:rPr>
              <a:t>Mastronarde</a:t>
            </a:r>
            <a:r>
              <a:rPr lang="en-US" sz="1200" b="0" i="0" u="none" strike="noStrike" kern="1200" dirty="0" smtClean="0">
                <a:solidFill>
                  <a:schemeClr val="tx1"/>
                </a:solidFill>
                <a:effectLst/>
                <a:latin typeface="+mn-lt"/>
                <a:ea typeface="+mn-ea"/>
                <a:cs typeface="+mn-cs"/>
                <a:hlinkClick r:id="rId3"/>
              </a:rPr>
              <a:t> JG, et al. An official American Thoracic Society clinical practice guideline: exercise-induced bronchoconstriction. Am J </a:t>
            </a:r>
            <a:r>
              <a:rPr lang="en-US" sz="1200" b="0" i="0" u="none" strike="noStrike" kern="1200" dirty="0" err="1" smtClean="0">
                <a:solidFill>
                  <a:schemeClr val="tx1"/>
                </a:solidFill>
                <a:effectLst/>
                <a:latin typeface="+mn-lt"/>
                <a:ea typeface="+mn-ea"/>
                <a:cs typeface="+mn-cs"/>
                <a:hlinkClick r:id="rId3"/>
              </a:rPr>
              <a:t>Respir</a:t>
            </a:r>
            <a:r>
              <a:rPr lang="en-US" sz="1200" b="0" i="0" u="none" strike="noStrike" kern="1200" dirty="0" smtClean="0">
                <a:solidFill>
                  <a:schemeClr val="tx1"/>
                </a:solidFill>
                <a:effectLst/>
                <a:latin typeface="+mn-lt"/>
                <a:ea typeface="+mn-ea"/>
                <a:cs typeface="+mn-cs"/>
                <a:hlinkClick r:id="rId3"/>
              </a:rPr>
              <a:t> </a:t>
            </a:r>
            <a:r>
              <a:rPr lang="en-US" sz="1200" b="0" i="0" u="none" strike="noStrike" kern="1200" dirty="0" err="1" smtClean="0">
                <a:solidFill>
                  <a:schemeClr val="tx1"/>
                </a:solidFill>
                <a:effectLst/>
                <a:latin typeface="+mn-lt"/>
                <a:ea typeface="+mn-ea"/>
                <a:cs typeface="+mn-cs"/>
                <a:hlinkClick r:id="rId3"/>
              </a:rPr>
              <a:t>Crit</a:t>
            </a:r>
            <a:r>
              <a:rPr lang="en-US" sz="1200" b="0" i="0" u="none" strike="noStrike" kern="1200" dirty="0" smtClean="0">
                <a:solidFill>
                  <a:schemeClr val="tx1"/>
                </a:solidFill>
                <a:effectLst/>
                <a:latin typeface="+mn-lt"/>
                <a:ea typeface="+mn-ea"/>
                <a:cs typeface="+mn-cs"/>
                <a:hlinkClick r:id="rId3"/>
              </a:rPr>
              <a:t> Care Med 2013; 187:1016.</a:t>
            </a:r>
            <a:endParaRPr lang="en-US" sz="1200" b="0" i="0" kern="1200" dirty="0" smtClean="0">
              <a:solidFill>
                <a:schemeClr val="tx1"/>
              </a:solidFill>
              <a:effectLst/>
              <a:latin typeface="+mn-lt"/>
              <a:ea typeface="+mn-ea"/>
              <a:cs typeface="+mn-cs"/>
            </a:endParaRPr>
          </a:p>
          <a:p>
            <a:endParaRPr lang="ar-SA" dirty="0"/>
          </a:p>
        </p:txBody>
      </p:sp>
      <p:sp>
        <p:nvSpPr>
          <p:cNvPr id="4" name="Slide Number Placeholder 3"/>
          <p:cNvSpPr>
            <a:spLocks noGrp="1"/>
          </p:cNvSpPr>
          <p:nvPr>
            <p:ph type="sldNum" sz="quarter" idx="10"/>
          </p:nvPr>
        </p:nvSpPr>
        <p:spPr/>
        <p:txBody>
          <a:bodyPr/>
          <a:lstStyle/>
          <a:p>
            <a:fld id="{48F7177B-78AA-E749-89B2-1A5A8AD7320E}" type="slidenum">
              <a:rPr lang="en-US" smtClean="0"/>
              <a:t>49</a:t>
            </a:fld>
            <a:endParaRPr lang="en-US" dirty="0"/>
          </a:p>
        </p:txBody>
      </p:sp>
    </p:spTree>
    <p:extLst>
      <p:ext uri="{BB962C8B-B14F-4D97-AF65-F5344CB8AC3E}">
        <p14:creationId xmlns:p14="http://schemas.microsoft.com/office/powerpoint/2010/main" val="4089163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i="0" u="none" strike="noStrike" kern="1200" dirty="0" smtClean="0">
              <a:solidFill>
                <a:schemeClr val="tx1"/>
              </a:solidFill>
              <a:effectLst/>
              <a:latin typeface="+mn-lt"/>
              <a:ea typeface="+mn-ea"/>
              <a:cs typeface="+mn-cs"/>
              <a:hlinkClick r:id="rId3"/>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dirty="0" smtClean="0">
                <a:solidFill>
                  <a:schemeClr val="tx1"/>
                </a:solidFill>
                <a:effectLst/>
                <a:latin typeface="+mn-lt"/>
                <a:ea typeface="+mn-ea"/>
                <a:cs typeface="+mn-cs"/>
                <a:hlinkClick r:id="rId4"/>
              </a:rPr>
              <a:t>Parsons JP, </a:t>
            </a:r>
            <a:r>
              <a:rPr lang="en-US" sz="1200" b="0" i="0" u="none" strike="noStrike" kern="1200" dirty="0" err="1" smtClean="0">
                <a:solidFill>
                  <a:schemeClr val="tx1"/>
                </a:solidFill>
                <a:effectLst/>
                <a:latin typeface="+mn-lt"/>
                <a:ea typeface="+mn-ea"/>
                <a:cs typeface="+mn-cs"/>
                <a:hlinkClick r:id="rId4"/>
              </a:rPr>
              <a:t>Hallstrand</a:t>
            </a:r>
            <a:r>
              <a:rPr lang="en-US" sz="1200" b="0" i="0" u="none" strike="noStrike" kern="1200" dirty="0" smtClean="0">
                <a:solidFill>
                  <a:schemeClr val="tx1"/>
                </a:solidFill>
                <a:effectLst/>
                <a:latin typeface="+mn-lt"/>
                <a:ea typeface="+mn-ea"/>
                <a:cs typeface="+mn-cs"/>
                <a:hlinkClick r:id="rId4"/>
              </a:rPr>
              <a:t> TS, </a:t>
            </a:r>
            <a:r>
              <a:rPr lang="en-US" sz="1200" b="0" i="0" u="none" strike="noStrike" kern="1200" dirty="0" err="1" smtClean="0">
                <a:solidFill>
                  <a:schemeClr val="tx1"/>
                </a:solidFill>
                <a:effectLst/>
                <a:latin typeface="+mn-lt"/>
                <a:ea typeface="+mn-ea"/>
                <a:cs typeface="+mn-cs"/>
                <a:hlinkClick r:id="rId4"/>
              </a:rPr>
              <a:t>Mastronarde</a:t>
            </a:r>
            <a:r>
              <a:rPr lang="en-US" sz="1200" b="0" i="0" u="none" strike="noStrike" kern="1200" dirty="0" smtClean="0">
                <a:solidFill>
                  <a:schemeClr val="tx1"/>
                </a:solidFill>
                <a:effectLst/>
                <a:latin typeface="+mn-lt"/>
                <a:ea typeface="+mn-ea"/>
                <a:cs typeface="+mn-cs"/>
                <a:hlinkClick r:id="rId4"/>
              </a:rPr>
              <a:t> JG, et al. An official American Thoracic Society clinical practice guideline: exercise-induced bronchoconstriction. Am J </a:t>
            </a:r>
            <a:r>
              <a:rPr lang="en-US" sz="1200" b="0" i="0" u="none" strike="noStrike" kern="1200" dirty="0" err="1" smtClean="0">
                <a:solidFill>
                  <a:schemeClr val="tx1"/>
                </a:solidFill>
                <a:effectLst/>
                <a:latin typeface="+mn-lt"/>
                <a:ea typeface="+mn-ea"/>
                <a:cs typeface="+mn-cs"/>
                <a:hlinkClick r:id="rId4"/>
              </a:rPr>
              <a:t>Respir</a:t>
            </a:r>
            <a:r>
              <a:rPr lang="en-US" sz="1200" b="0" i="0" u="none" strike="noStrike" kern="1200" dirty="0" smtClean="0">
                <a:solidFill>
                  <a:schemeClr val="tx1"/>
                </a:solidFill>
                <a:effectLst/>
                <a:latin typeface="+mn-lt"/>
                <a:ea typeface="+mn-ea"/>
                <a:cs typeface="+mn-cs"/>
                <a:hlinkClick r:id="rId4"/>
              </a:rPr>
              <a:t> </a:t>
            </a:r>
            <a:r>
              <a:rPr lang="en-US" sz="1200" b="0" i="0" u="none" strike="noStrike" kern="1200" dirty="0" err="1" smtClean="0">
                <a:solidFill>
                  <a:schemeClr val="tx1"/>
                </a:solidFill>
                <a:effectLst/>
                <a:latin typeface="+mn-lt"/>
                <a:ea typeface="+mn-ea"/>
                <a:cs typeface="+mn-cs"/>
                <a:hlinkClick r:id="rId4"/>
              </a:rPr>
              <a:t>Crit</a:t>
            </a:r>
            <a:r>
              <a:rPr lang="en-US" sz="1200" b="0" i="0" u="none" strike="noStrike" kern="1200" dirty="0" smtClean="0">
                <a:solidFill>
                  <a:schemeClr val="tx1"/>
                </a:solidFill>
                <a:effectLst/>
                <a:latin typeface="+mn-lt"/>
                <a:ea typeface="+mn-ea"/>
                <a:cs typeface="+mn-cs"/>
                <a:hlinkClick r:id="rId4"/>
              </a:rPr>
              <a:t> Care Med 2013; 187:1016.</a:t>
            </a:r>
            <a:endParaRPr lang="en-US" sz="1200" b="0" i="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i="0" u="none" strike="noStrike" kern="1200" dirty="0" smtClean="0">
              <a:solidFill>
                <a:schemeClr val="tx1"/>
              </a:solidFill>
              <a:effectLst/>
              <a:latin typeface="+mn-lt"/>
              <a:ea typeface="+mn-ea"/>
              <a:cs typeface="+mn-cs"/>
              <a:hlinkClick r:id="rId3"/>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dirty="0" smtClean="0">
                <a:solidFill>
                  <a:schemeClr val="tx1"/>
                </a:solidFill>
                <a:effectLst/>
                <a:latin typeface="+mn-lt"/>
                <a:ea typeface="+mn-ea"/>
                <a:cs typeface="+mn-cs"/>
                <a:hlinkClick r:id="rId3"/>
              </a:rPr>
              <a:t>Edelman JM, Turpin JA, </a:t>
            </a:r>
            <a:r>
              <a:rPr lang="en-US" sz="1200" b="0" i="0" u="none" strike="noStrike" kern="1200" dirty="0" err="1" smtClean="0">
                <a:solidFill>
                  <a:schemeClr val="tx1"/>
                </a:solidFill>
                <a:effectLst/>
                <a:latin typeface="+mn-lt"/>
                <a:ea typeface="+mn-ea"/>
                <a:cs typeface="+mn-cs"/>
                <a:hlinkClick r:id="rId3"/>
              </a:rPr>
              <a:t>Bronsky</a:t>
            </a:r>
            <a:r>
              <a:rPr lang="en-US" sz="1200" b="0" i="0" u="none" strike="noStrike" kern="1200" dirty="0" smtClean="0">
                <a:solidFill>
                  <a:schemeClr val="tx1"/>
                </a:solidFill>
                <a:effectLst/>
                <a:latin typeface="+mn-lt"/>
                <a:ea typeface="+mn-ea"/>
                <a:cs typeface="+mn-cs"/>
                <a:hlinkClick r:id="rId3"/>
              </a:rPr>
              <a:t> EA, et al. Oral </a:t>
            </a:r>
            <a:r>
              <a:rPr lang="en-US" sz="1200" b="0" i="0" u="none" strike="noStrike" kern="1200" dirty="0" err="1" smtClean="0">
                <a:solidFill>
                  <a:schemeClr val="tx1"/>
                </a:solidFill>
                <a:effectLst/>
                <a:latin typeface="+mn-lt"/>
                <a:ea typeface="+mn-ea"/>
                <a:cs typeface="+mn-cs"/>
                <a:hlinkClick r:id="rId3"/>
              </a:rPr>
              <a:t>montelukast</a:t>
            </a:r>
            <a:r>
              <a:rPr lang="en-US" sz="1200" b="0" i="0" u="none" strike="noStrike" kern="1200" dirty="0" smtClean="0">
                <a:solidFill>
                  <a:schemeClr val="tx1"/>
                </a:solidFill>
                <a:effectLst/>
                <a:latin typeface="+mn-lt"/>
                <a:ea typeface="+mn-ea"/>
                <a:cs typeface="+mn-cs"/>
                <a:hlinkClick r:id="rId3"/>
              </a:rPr>
              <a:t> compared with inhaled </a:t>
            </a:r>
            <a:r>
              <a:rPr lang="en-US" sz="1200" b="0" i="0" u="none" strike="noStrike" kern="1200" dirty="0" err="1" smtClean="0">
                <a:solidFill>
                  <a:schemeClr val="tx1"/>
                </a:solidFill>
                <a:effectLst/>
                <a:latin typeface="+mn-lt"/>
                <a:ea typeface="+mn-ea"/>
                <a:cs typeface="+mn-cs"/>
                <a:hlinkClick r:id="rId3"/>
              </a:rPr>
              <a:t>salmeterol</a:t>
            </a:r>
            <a:r>
              <a:rPr lang="en-US" sz="1200" b="0" i="0" u="none" strike="noStrike" kern="1200" dirty="0" smtClean="0">
                <a:solidFill>
                  <a:schemeClr val="tx1"/>
                </a:solidFill>
                <a:effectLst/>
                <a:latin typeface="+mn-lt"/>
                <a:ea typeface="+mn-ea"/>
                <a:cs typeface="+mn-cs"/>
                <a:hlinkClick r:id="rId3"/>
              </a:rPr>
              <a:t> to prevent exercise-induced bronchoconstriction. A randomized, double-blind trial. Exercise Study Group. Ann Intern Med 2000; 132:97.</a:t>
            </a:r>
            <a:endParaRPr lang="en-US" sz="1200" b="0" i="0" kern="1200" dirty="0" smtClean="0">
              <a:solidFill>
                <a:schemeClr val="tx1"/>
              </a:solidFill>
              <a:effectLst/>
              <a:latin typeface="+mn-lt"/>
              <a:ea typeface="+mn-ea"/>
              <a:cs typeface="+mn-cs"/>
            </a:endParaRPr>
          </a:p>
          <a:p>
            <a:endParaRPr lang="x-none" dirty="0"/>
          </a:p>
        </p:txBody>
      </p:sp>
      <p:sp>
        <p:nvSpPr>
          <p:cNvPr id="4" name="Slide Number Placeholder 3"/>
          <p:cNvSpPr>
            <a:spLocks noGrp="1"/>
          </p:cNvSpPr>
          <p:nvPr>
            <p:ph type="sldNum" sz="quarter" idx="10"/>
          </p:nvPr>
        </p:nvSpPr>
        <p:spPr/>
        <p:txBody>
          <a:bodyPr/>
          <a:lstStyle/>
          <a:p>
            <a:fld id="{48F7177B-78AA-E749-89B2-1A5A8AD7320E}" type="slidenum">
              <a:rPr lang="en-US" smtClean="0"/>
              <a:t>50</a:t>
            </a:fld>
            <a:endParaRPr lang="en-US" dirty="0"/>
          </a:p>
        </p:txBody>
      </p:sp>
    </p:spTree>
    <p:extLst>
      <p:ext uri="{BB962C8B-B14F-4D97-AF65-F5344CB8AC3E}">
        <p14:creationId xmlns:p14="http://schemas.microsoft.com/office/powerpoint/2010/main" val="10421543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New spirometry interpretation algorithm</a:t>
            </a:r>
          </a:p>
          <a:p>
            <a:r>
              <a:rPr lang="en-US" dirty="0" smtClean="0"/>
              <a:t>Primary Care Respiratory Alliance of Canada approach</a:t>
            </a:r>
            <a:endParaRPr lang="x-none" dirty="0"/>
          </a:p>
        </p:txBody>
      </p:sp>
      <p:sp>
        <p:nvSpPr>
          <p:cNvPr id="4" name="Slide Number Placeholder 3"/>
          <p:cNvSpPr>
            <a:spLocks noGrp="1"/>
          </p:cNvSpPr>
          <p:nvPr>
            <p:ph type="sldNum" sz="quarter" idx="10"/>
          </p:nvPr>
        </p:nvSpPr>
        <p:spPr/>
        <p:txBody>
          <a:bodyPr/>
          <a:lstStyle/>
          <a:p>
            <a:fld id="{48F7177B-78AA-E749-89B2-1A5A8AD7320E}" type="slidenum">
              <a:rPr lang="en-US" smtClean="0"/>
              <a:t>59</a:t>
            </a:fld>
            <a:endParaRPr lang="en-US" dirty="0"/>
          </a:p>
        </p:txBody>
      </p:sp>
    </p:spTree>
    <p:extLst>
      <p:ext uri="{BB962C8B-B14F-4D97-AF65-F5344CB8AC3E}">
        <p14:creationId xmlns:p14="http://schemas.microsoft.com/office/powerpoint/2010/main" val="41560304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Onset often in early life. COPD later in life highest prevalence at 75 years</a:t>
            </a:r>
          </a:p>
          <a:p>
            <a:endParaRPr lang="en-US" dirty="0" smtClean="0"/>
          </a:p>
          <a:p>
            <a:r>
              <a:rPr lang="en-US" dirty="0" smtClean="0"/>
              <a:t>Direct relationship between COPD and smoking.</a:t>
            </a:r>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Asthma is episodic in nature. COPD is progressive</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Reversibility of airway obstruction is a hallmark feature of asthma. In COPD, the obstruction is persistent</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In asthma there could be history of atopy with specific known allergens, unlike COPD</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endParaRPr lang="ar-SA" dirty="0"/>
          </a:p>
        </p:txBody>
      </p:sp>
      <p:sp>
        <p:nvSpPr>
          <p:cNvPr id="4" name="Slide Number Placeholder 3"/>
          <p:cNvSpPr>
            <a:spLocks noGrp="1"/>
          </p:cNvSpPr>
          <p:nvPr>
            <p:ph type="sldNum" sz="quarter" idx="10"/>
          </p:nvPr>
        </p:nvSpPr>
        <p:spPr/>
        <p:txBody>
          <a:bodyPr/>
          <a:lstStyle/>
          <a:p>
            <a:fld id="{48F7177B-78AA-E749-89B2-1A5A8AD7320E}" type="slidenum">
              <a:rPr lang="en-US" smtClean="0"/>
              <a:t>60</a:t>
            </a:fld>
            <a:endParaRPr lang="en-US" dirty="0"/>
          </a:p>
        </p:txBody>
      </p:sp>
    </p:spTree>
    <p:extLst>
      <p:ext uri="{BB962C8B-B14F-4D97-AF65-F5344CB8AC3E}">
        <p14:creationId xmlns:p14="http://schemas.microsoft.com/office/powerpoint/2010/main" val="2236982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solidFill>
                  <a:schemeClr val="tx2"/>
                </a:solidFill>
              </a:rPr>
              <a:t>Q1) Asthma is a disease of the airways or breathing tubes in the lungs. These airways carry air to the lungs. Airways get smaller and smaller like branches of a tree. When asthma is under control, the airways are clear and air flows easily in and out of the lungs.</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solidFill>
                <a:schemeClr val="tx2"/>
              </a:solidFill>
            </a:endParaRPr>
          </a:p>
          <a:p>
            <a:pPr algn="l" rtl="0"/>
            <a:r>
              <a:rPr lang="en-US" sz="1200" dirty="0" smtClean="0">
                <a:solidFill>
                  <a:schemeClr val="tx2"/>
                </a:solidFill>
              </a:rPr>
              <a:t>Q2) Because you have asthma, your airways are very sensitive. They may react to things called triggers (things that can cause asthma episodes). When you are around triggers, your breathing tubes may become swollen, tighten up, and make a lot of mucus. This will make it harder for you to breathe.</a:t>
            </a:r>
          </a:p>
          <a:p>
            <a:pPr algn="l" rtl="0"/>
            <a:r>
              <a:rPr lang="en-US" sz="1200" dirty="0" smtClean="0">
                <a:solidFill>
                  <a:schemeClr val="tx2"/>
                </a:solidFill>
              </a:rPr>
              <a:t>It is important to find out what your asthma triggers are and learn ways to avoid them.</a:t>
            </a:r>
          </a:p>
          <a:p>
            <a:pPr algn="l" rtl="0"/>
            <a:endParaRPr lang="en-US" sz="1200" dirty="0" smtClean="0">
              <a:solidFill>
                <a:schemeClr val="tx2"/>
              </a:solidFill>
            </a:endParaRPr>
          </a:p>
          <a:p>
            <a:pPr algn="l" rtl="0"/>
            <a:r>
              <a:rPr lang="en-US" sz="1200" dirty="0" smtClean="0">
                <a:solidFill>
                  <a:schemeClr val="tx2"/>
                </a:solidFill>
              </a:rPr>
              <a:t>Q3)</a:t>
            </a:r>
            <a:r>
              <a:rPr lang="en-US" sz="1200" baseline="0" dirty="0" smtClean="0">
                <a:solidFill>
                  <a:schemeClr val="tx2"/>
                </a:solidFill>
              </a:rPr>
              <a:t> </a:t>
            </a:r>
            <a:r>
              <a:rPr lang="en-US" dirty="0" smtClean="0">
                <a:solidFill>
                  <a:schemeClr val="tx2"/>
                </a:solidFill>
              </a:rPr>
              <a:t>Prevent hospitalization and emergency room visits.</a:t>
            </a:r>
          </a:p>
          <a:p>
            <a:pPr algn="l" rtl="0"/>
            <a:r>
              <a:rPr lang="en-US" dirty="0" smtClean="0">
                <a:solidFill>
                  <a:schemeClr val="tx2"/>
                </a:solidFill>
              </a:rPr>
              <a:t> Prevent school absences.</a:t>
            </a:r>
          </a:p>
          <a:p>
            <a:pPr algn="l" rtl="0"/>
            <a:r>
              <a:rPr lang="en-US" dirty="0" smtClean="0">
                <a:solidFill>
                  <a:schemeClr val="tx2"/>
                </a:solidFill>
              </a:rPr>
              <a:t> Prevent disturbed sleep.</a:t>
            </a:r>
          </a:p>
          <a:p>
            <a:pPr algn="l" rtl="0"/>
            <a:r>
              <a:rPr lang="en-US" dirty="0" smtClean="0">
                <a:solidFill>
                  <a:schemeClr val="tx2"/>
                </a:solidFill>
              </a:rPr>
              <a:t> Allow full participation in activities such as playing, exercise, and sports.</a:t>
            </a:r>
          </a:p>
          <a:p>
            <a:pPr algn="l" rtl="0"/>
            <a:endParaRPr lang="en-US" sz="1200" dirty="0" smtClean="0">
              <a:solidFill>
                <a:schemeClr val="tx2"/>
              </a:solidFill>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solidFill>
                <a:schemeClr val="tx2"/>
              </a:solidFill>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solidFill>
                <a:schemeClr val="tx2"/>
              </a:solidFill>
            </a:endParaRP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48F7177B-78AA-E749-89B2-1A5A8AD7320E}" type="slidenum">
              <a:rPr lang="en-US" smtClean="0"/>
              <a:t>63</a:t>
            </a:fld>
            <a:endParaRPr lang="en-US" dirty="0"/>
          </a:p>
        </p:txBody>
      </p:sp>
    </p:spTree>
    <p:extLst>
      <p:ext uri="{BB962C8B-B14F-4D97-AF65-F5344CB8AC3E}">
        <p14:creationId xmlns:p14="http://schemas.microsoft.com/office/powerpoint/2010/main" val="493993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eaLnBrk="1" hangingPunct="1">
              <a:lnSpc>
                <a:spcPct val="90000"/>
              </a:lnSpc>
            </a:pPr>
            <a:r>
              <a:rPr lang="en-US" altLang="ar-SA" b="1" i="1" dirty="0" smtClean="0">
                <a:latin typeface="Calibri" panose="020F0502020204030204" pitchFamily="34" charset="0"/>
                <a:ea typeface="Calibri" panose="020F0502020204030204" pitchFamily="34" charset="0"/>
                <a:cs typeface="Calibri" panose="020F0502020204030204" pitchFamily="34" charset="0"/>
              </a:rPr>
              <a:t>Controllers</a:t>
            </a:r>
            <a:r>
              <a:rPr lang="en-US" altLang="ar-SA" b="1" dirty="0" smtClean="0">
                <a:latin typeface="Calibri" panose="020F0502020204030204" pitchFamily="34" charset="0"/>
                <a:ea typeface="Calibri" panose="020F0502020204030204" pitchFamily="34" charset="0"/>
                <a:cs typeface="Calibri" panose="020F0502020204030204" pitchFamily="34" charset="0"/>
              </a:rPr>
              <a:t> </a:t>
            </a:r>
            <a:r>
              <a:rPr lang="en-US" altLang="ar-SA" dirty="0" smtClean="0">
                <a:latin typeface="Calibri" panose="020F0502020204030204" pitchFamily="34" charset="0"/>
                <a:ea typeface="Calibri" panose="020F0502020204030204" pitchFamily="34" charset="0"/>
                <a:cs typeface="Calibri" panose="020F0502020204030204" pitchFamily="34" charset="0"/>
              </a:rPr>
              <a:t>are medications taken daily on a long-term basis to keep asthma under clinical control chiefly through their anti-inflammatory effects.</a:t>
            </a:r>
          </a:p>
          <a:p>
            <a:pPr algn="l" rtl="0" eaLnBrk="1" hangingPunct="1">
              <a:lnSpc>
                <a:spcPct val="90000"/>
              </a:lnSpc>
            </a:pPr>
            <a:endParaRPr lang="en-US" altLang="ar-SA" b="1" i="1" dirty="0" smtClean="0">
              <a:latin typeface="Calibri" panose="020F0502020204030204" pitchFamily="34" charset="0"/>
              <a:ea typeface="Calibri" panose="020F0502020204030204" pitchFamily="34" charset="0"/>
              <a:cs typeface="Calibri" panose="020F0502020204030204" pitchFamily="34" charset="0"/>
            </a:endParaRPr>
          </a:p>
          <a:p>
            <a:pPr algn="l" rtl="0" eaLnBrk="1" hangingPunct="1">
              <a:lnSpc>
                <a:spcPct val="90000"/>
              </a:lnSpc>
            </a:pPr>
            <a:r>
              <a:rPr lang="en-US" altLang="ar-SA" b="1" i="1" dirty="0" smtClean="0">
                <a:latin typeface="Calibri" panose="020F0502020204030204" pitchFamily="34" charset="0"/>
                <a:ea typeface="Calibri" panose="020F0502020204030204" pitchFamily="34" charset="0"/>
                <a:cs typeface="Calibri" panose="020F0502020204030204" pitchFamily="34" charset="0"/>
              </a:rPr>
              <a:t>Relievers</a:t>
            </a:r>
            <a:r>
              <a:rPr lang="en-US" altLang="ar-SA" b="1" dirty="0" smtClean="0">
                <a:latin typeface="Calibri" panose="020F0502020204030204" pitchFamily="34" charset="0"/>
                <a:ea typeface="Calibri" panose="020F0502020204030204" pitchFamily="34" charset="0"/>
                <a:cs typeface="Calibri" panose="020F0502020204030204" pitchFamily="34" charset="0"/>
              </a:rPr>
              <a:t> </a:t>
            </a:r>
            <a:r>
              <a:rPr lang="en-US" altLang="ar-SA" dirty="0" smtClean="0">
                <a:latin typeface="Calibri" panose="020F0502020204030204" pitchFamily="34" charset="0"/>
                <a:ea typeface="Calibri" panose="020F0502020204030204" pitchFamily="34" charset="0"/>
                <a:cs typeface="Calibri" panose="020F0502020204030204" pitchFamily="34" charset="0"/>
              </a:rPr>
              <a:t>are medications used on an as-needed basis that act quickly to reverse bronchoconstriction and relieve  symptoms.</a:t>
            </a:r>
          </a:p>
          <a:p>
            <a:pPr algn="l" rtl="0"/>
            <a:endParaRPr lang="ar-SA" dirty="0" smtClean="0"/>
          </a:p>
          <a:p>
            <a:endParaRPr lang="ar-SA" dirty="0"/>
          </a:p>
        </p:txBody>
      </p:sp>
      <p:sp>
        <p:nvSpPr>
          <p:cNvPr id="4" name="Slide Number Placeholder 3"/>
          <p:cNvSpPr>
            <a:spLocks noGrp="1"/>
          </p:cNvSpPr>
          <p:nvPr>
            <p:ph type="sldNum" sz="quarter" idx="10"/>
          </p:nvPr>
        </p:nvSpPr>
        <p:spPr/>
        <p:txBody>
          <a:bodyPr/>
          <a:lstStyle/>
          <a:p>
            <a:fld id="{1A23A3A3-CE20-4785-9687-513604BFC570}" type="slidenum">
              <a:rPr lang="ar-SA" smtClean="0"/>
              <a:t>65</a:t>
            </a:fld>
            <a:endParaRPr lang="ar-SA"/>
          </a:p>
        </p:txBody>
      </p:sp>
    </p:spTree>
    <p:extLst>
      <p:ext uri="{BB962C8B-B14F-4D97-AF65-F5344CB8AC3E}">
        <p14:creationId xmlns:p14="http://schemas.microsoft.com/office/powerpoint/2010/main" val="421108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eaLnBrk="1" hangingPunct="1">
              <a:lnSpc>
                <a:spcPct val="90000"/>
              </a:lnSpc>
            </a:pPr>
            <a:r>
              <a:rPr lang="en-US" altLang="ar-SA" b="1" i="1" dirty="0" smtClean="0">
                <a:latin typeface="Calibri" panose="020F0502020204030204" pitchFamily="34" charset="0"/>
                <a:ea typeface="Calibri" panose="020F0502020204030204" pitchFamily="34" charset="0"/>
                <a:cs typeface="Calibri" panose="020F0502020204030204" pitchFamily="34" charset="0"/>
              </a:rPr>
              <a:t>Controllers</a:t>
            </a:r>
            <a:r>
              <a:rPr lang="en-US" altLang="ar-SA" b="1" dirty="0" smtClean="0">
                <a:latin typeface="Calibri" panose="020F0502020204030204" pitchFamily="34" charset="0"/>
                <a:ea typeface="Calibri" panose="020F0502020204030204" pitchFamily="34" charset="0"/>
                <a:cs typeface="Calibri" panose="020F0502020204030204" pitchFamily="34" charset="0"/>
              </a:rPr>
              <a:t> </a:t>
            </a:r>
            <a:r>
              <a:rPr lang="en-US" altLang="ar-SA" dirty="0" smtClean="0">
                <a:latin typeface="Calibri" panose="020F0502020204030204" pitchFamily="34" charset="0"/>
                <a:ea typeface="Calibri" panose="020F0502020204030204" pitchFamily="34" charset="0"/>
                <a:cs typeface="Calibri" panose="020F0502020204030204" pitchFamily="34" charset="0"/>
              </a:rPr>
              <a:t>are medications taken daily on a long-term basis to keep asthma under clinical control chiefly through their anti-inflammatory effects.</a:t>
            </a:r>
            <a:endParaRPr lang="en-US" altLang="ar-SA" b="1" i="1" dirty="0" smtClean="0">
              <a:latin typeface="Calibri" panose="020F0502020204030204" pitchFamily="34" charset="0"/>
              <a:ea typeface="Calibri" panose="020F0502020204030204" pitchFamily="34" charset="0"/>
              <a:cs typeface="Calibri" panose="020F0502020204030204" pitchFamily="34" charset="0"/>
            </a:endParaRPr>
          </a:p>
          <a:p>
            <a:pPr algn="l" rtl="0" eaLnBrk="1" hangingPunct="1">
              <a:lnSpc>
                <a:spcPct val="90000"/>
              </a:lnSpc>
            </a:pPr>
            <a:r>
              <a:rPr lang="en-US" altLang="ar-SA" b="1" i="1" dirty="0" smtClean="0">
                <a:latin typeface="Calibri" panose="020F0502020204030204" pitchFamily="34" charset="0"/>
                <a:ea typeface="Calibri" panose="020F0502020204030204" pitchFamily="34" charset="0"/>
                <a:cs typeface="Calibri" panose="020F0502020204030204" pitchFamily="34" charset="0"/>
              </a:rPr>
              <a:t>Relievers</a:t>
            </a:r>
            <a:r>
              <a:rPr lang="en-US" altLang="ar-SA" b="1" dirty="0" smtClean="0">
                <a:latin typeface="Calibri" panose="020F0502020204030204" pitchFamily="34" charset="0"/>
                <a:ea typeface="Calibri" panose="020F0502020204030204" pitchFamily="34" charset="0"/>
                <a:cs typeface="Calibri" panose="020F0502020204030204" pitchFamily="34" charset="0"/>
              </a:rPr>
              <a:t> </a:t>
            </a:r>
            <a:r>
              <a:rPr lang="en-US" altLang="ar-SA" dirty="0" smtClean="0">
                <a:latin typeface="Calibri" panose="020F0502020204030204" pitchFamily="34" charset="0"/>
                <a:ea typeface="Calibri" panose="020F0502020204030204" pitchFamily="34" charset="0"/>
                <a:cs typeface="Calibri" panose="020F0502020204030204" pitchFamily="34" charset="0"/>
              </a:rPr>
              <a:t>are medications used on an as-needed basis that act quickly to reverse bronchoconstriction and relieve  symptoms.</a:t>
            </a:r>
          </a:p>
          <a:p>
            <a:pPr algn="l" rtl="0"/>
            <a:endParaRPr lang="ar-SA" dirty="0"/>
          </a:p>
        </p:txBody>
      </p:sp>
      <p:sp>
        <p:nvSpPr>
          <p:cNvPr id="4" name="Slide Number Placeholder 3"/>
          <p:cNvSpPr>
            <a:spLocks noGrp="1"/>
          </p:cNvSpPr>
          <p:nvPr>
            <p:ph type="sldNum" sz="quarter" idx="10"/>
          </p:nvPr>
        </p:nvSpPr>
        <p:spPr/>
        <p:txBody>
          <a:bodyPr/>
          <a:lstStyle/>
          <a:p>
            <a:fld id="{1A23A3A3-CE20-4785-9687-513604BFC570}" type="slidenum">
              <a:rPr lang="ar-SA" smtClean="0"/>
              <a:t>66</a:t>
            </a:fld>
            <a:endParaRPr lang="ar-SA"/>
          </a:p>
        </p:txBody>
      </p:sp>
    </p:spTree>
    <p:extLst>
      <p:ext uri="{BB962C8B-B14F-4D97-AF65-F5344CB8AC3E}">
        <p14:creationId xmlns:p14="http://schemas.microsoft.com/office/powerpoint/2010/main" val="14414238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ar-SA" dirty="0" smtClean="0"/>
              <a:t>The consensus among SINA panel is to simplify the approach to initiate asthma therapy by using ACT score</a:t>
            </a:r>
          </a:p>
          <a:p>
            <a:pPr algn="l" rtl="0"/>
            <a:endParaRPr lang="ar-SA" dirty="0"/>
          </a:p>
        </p:txBody>
      </p:sp>
      <p:sp>
        <p:nvSpPr>
          <p:cNvPr id="4" name="Slide Number Placeholder 3"/>
          <p:cNvSpPr>
            <a:spLocks noGrp="1"/>
          </p:cNvSpPr>
          <p:nvPr>
            <p:ph type="sldNum" sz="quarter" idx="10"/>
          </p:nvPr>
        </p:nvSpPr>
        <p:spPr/>
        <p:txBody>
          <a:bodyPr/>
          <a:lstStyle/>
          <a:p>
            <a:fld id="{1A23A3A3-CE20-4785-9687-513604BFC570}" type="slidenum">
              <a:rPr lang="ar-SA" smtClean="0"/>
              <a:t>78</a:t>
            </a:fld>
            <a:endParaRPr lang="ar-SA"/>
          </a:p>
        </p:txBody>
      </p:sp>
    </p:spTree>
    <p:extLst>
      <p:ext uri="{BB962C8B-B14F-4D97-AF65-F5344CB8AC3E}">
        <p14:creationId xmlns:p14="http://schemas.microsoft.com/office/powerpoint/2010/main" val="580271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8F7177B-78AA-E749-89B2-1A5A8AD7320E}" type="slidenum">
              <a:rPr lang="en-US" smtClean="0"/>
              <a:t>12</a:t>
            </a:fld>
            <a:endParaRPr lang="en-US" dirty="0"/>
          </a:p>
        </p:txBody>
      </p:sp>
    </p:spTree>
    <p:extLst>
      <p:ext uri="{BB962C8B-B14F-4D97-AF65-F5344CB8AC3E}">
        <p14:creationId xmlns:p14="http://schemas.microsoft.com/office/powerpoint/2010/main" val="9121890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10"/>
          </p:nvPr>
        </p:nvSpPr>
        <p:spPr/>
        <p:txBody>
          <a:bodyPr/>
          <a:lstStyle/>
          <a:p>
            <a:fld id="{48F7177B-78AA-E749-89B2-1A5A8AD7320E}" type="slidenum">
              <a:rPr lang="en-US" smtClean="0"/>
              <a:t>13</a:t>
            </a:fld>
            <a:endParaRPr lang="en-US" dirty="0"/>
          </a:p>
        </p:txBody>
      </p:sp>
    </p:spTree>
    <p:extLst>
      <p:ext uri="{BB962C8B-B14F-4D97-AF65-F5344CB8AC3E}">
        <p14:creationId xmlns:p14="http://schemas.microsoft.com/office/powerpoint/2010/main" val="9121890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 </a:t>
            </a:r>
            <a:r>
              <a:rPr lang="en-US" sz="1200" b="1" i="0" kern="1200" dirty="0" smtClean="0">
                <a:solidFill>
                  <a:schemeClr val="tx1"/>
                </a:solidFill>
                <a:effectLst/>
                <a:latin typeface="+mn-lt"/>
                <a:ea typeface="+mn-ea"/>
                <a:cs typeface="+mn-cs"/>
              </a:rPr>
              <a:t>most common chronic disease in childhood</a:t>
            </a:r>
            <a:endParaRPr lang="x-none" dirty="0"/>
          </a:p>
        </p:txBody>
      </p:sp>
      <p:sp>
        <p:nvSpPr>
          <p:cNvPr id="4" name="Slide Number Placeholder 3"/>
          <p:cNvSpPr>
            <a:spLocks noGrp="1"/>
          </p:cNvSpPr>
          <p:nvPr>
            <p:ph type="sldNum" sz="quarter" idx="10"/>
          </p:nvPr>
        </p:nvSpPr>
        <p:spPr/>
        <p:txBody>
          <a:bodyPr/>
          <a:lstStyle/>
          <a:p>
            <a:fld id="{48F7177B-78AA-E749-89B2-1A5A8AD7320E}" type="slidenum">
              <a:rPr lang="en-US" smtClean="0"/>
              <a:t>15</a:t>
            </a:fld>
            <a:endParaRPr lang="en-US" dirty="0"/>
          </a:p>
        </p:txBody>
      </p:sp>
    </p:spTree>
    <p:extLst>
      <p:ext uri="{BB962C8B-B14F-4D97-AF65-F5344CB8AC3E}">
        <p14:creationId xmlns:p14="http://schemas.microsoft.com/office/powerpoint/2010/main" val="28247336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US" dirty="0" smtClean="0"/>
              <a:t>Amongst the population living with clinical asthma, almost one in four was a current smoker</a:t>
            </a:r>
          </a:p>
          <a:p>
            <a:pPr algn="l" rtl="0"/>
            <a:r>
              <a:rPr lang="en-US" dirty="0" smtClean="0"/>
              <a:t>one in five had never received asthma treatmen</a:t>
            </a:r>
          </a:p>
          <a:p>
            <a:pPr algn="l" rtl="0"/>
            <a:r>
              <a:rPr lang="en-US" dirty="0" smtClean="0"/>
              <a:t>Estimated</a:t>
            </a:r>
            <a:r>
              <a:rPr lang="en-US" baseline="0" dirty="0" smtClean="0"/>
              <a:t> to rise to 400 million in 2025</a:t>
            </a:r>
            <a:endParaRPr lang="x-none" dirty="0" smtClean="0"/>
          </a:p>
          <a:p>
            <a:endParaRPr lang="x-none" dirty="0"/>
          </a:p>
        </p:txBody>
      </p:sp>
      <p:sp>
        <p:nvSpPr>
          <p:cNvPr id="4" name="Slide Number Placeholder 3"/>
          <p:cNvSpPr>
            <a:spLocks noGrp="1"/>
          </p:cNvSpPr>
          <p:nvPr>
            <p:ph type="sldNum" sz="quarter" idx="10"/>
          </p:nvPr>
        </p:nvSpPr>
        <p:spPr/>
        <p:txBody>
          <a:bodyPr/>
          <a:lstStyle/>
          <a:p>
            <a:fld id="{48F7177B-78AA-E749-89B2-1A5A8AD7320E}" type="slidenum">
              <a:rPr lang="en-US" smtClean="0"/>
              <a:t>16</a:t>
            </a:fld>
            <a:endParaRPr lang="en-US" dirty="0"/>
          </a:p>
        </p:txBody>
      </p:sp>
    </p:spTree>
    <p:extLst>
      <p:ext uri="{BB962C8B-B14F-4D97-AF65-F5344CB8AC3E}">
        <p14:creationId xmlns:p14="http://schemas.microsoft.com/office/powerpoint/2010/main" val="33474881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10"/>
          </p:nvPr>
        </p:nvSpPr>
        <p:spPr/>
        <p:txBody>
          <a:bodyPr/>
          <a:lstStyle/>
          <a:p>
            <a:fld id="{48F7177B-78AA-E749-89B2-1A5A8AD7320E}" type="slidenum">
              <a:rPr lang="en-US" smtClean="0"/>
              <a:t>17</a:t>
            </a:fld>
            <a:endParaRPr lang="en-US" dirty="0"/>
          </a:p>
        </p:txBody>
      </p:sp>
    </p:spTree>
    <p:extLst>
      <p:ext uri="{BB962C8B-B14F-4D97-AF65-F5344CB8AC3E}">
        <p14:creationId xmlns:p14="http://schemas.microsoft.com/office/powerpoint/2010/main" val="17129756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US" b="1" dirty="0" smtClean="0"/>
              <a:t>Allergens:</a:t>
            </a:r>
          </a:p>
          <a:p>
            <a:pPr marL="0" indent="0" algn="l" rtl="0">
              <a:buNone/>
            </a:pPr>
            <a:r>
              <a:rPr lang="en-US" dirty="0" smtClean="0"/>
              <a:t>food, pollens, molds, dust mites, and pet dander.</a:t>
            </a:r>
          </a:p>
          <a:p>
            <a:pPr algn="l" rtl="0"/>
            <a:r>
              <a:rPr lang="en-US" b="1" dirty="0" smtClean="0"/>
              <a:t>Irritants:</a:t>
            </a:r>
          </a:p>
          <a:p>
            <a:pPr marL="0" indent="0" algn="l" rtl="0">
              <a:buNone/>
            </a:pPr>
            <a:r>
              <a:rPr lang="en-US" dirty="0" smtClean="0"/>
              <a:t>tobacco smoke, smoke from wood-burning, perfumes, cleaning agents.</a:t>
            </a:r>
          </a:p>
          <a:p>
            <a:pPr algn="l" rtl="0"/>
            <a:r>
              <a:rPr lang="en-US" b="1" dirty="0" smtClean="0"/>
              <a:t>Physiological factors :</a:t>
            </a:r>
          </a:p>
          <a:p>
            <a:pPr marL="0" indent="0" algn="l" rtl="0">
              <a:buNone/>
            </a:pPr>
            <a:r>
              <a:rPr lang="en-US" dirty="0" smtClean="0"/>
              <a:t>stress, gastroesophageal reflux (GERD), respiratory infection (viral, bacterial) and rhinitis.</a:t>
            </a:r>
          </a:p>
          <a:p>
            <a:pPr algn="l" rtl="0"/>
            <a:r>
              <a:rPr lang="en-US" b="1" dirty="0" smtClean="0"/>
              <a:t>Pharmacological factors :</a:t>
            </a:r>
          </a:p>
          <a:p>
            <a:pPr marL="0" indent="0" algn="l" rtl="0">
              <a:buNone/>
            </a:pPr>
            <a:r>
              <a:rPr lang="en-US" dirty="0" smtClean="0"/>
              <a:t>aspirin or other NSAIDs, beta blockers and sulfites.</a:t>
            </a:r>
          </a:p>
          <a:p>
            <a:pPr algn="l" rtl="0"/>
            <a:r>
              <a:rPr lang="en-US" b="1" dirty="0" smtClean="0"/>
              <a:t>Physical factors :</a:t>
            </a:r>
          </a:p>
          <a:p>
            <a:pPr marL="0" indent="0" algn="l" rtl="0">
              <a:buNone/>
            </a:pPr>
            <a:r>
              <a:rPr lang="en-US" dirty="0" smtClean="0"/>
              <a:t>exercise, hyperventilation, cold air.</a:t>
            </a:r>
          </a:p>
          <a:p>
            <a:pPr marL="0" indent="0" algn="l" rtl="0">
              <a:buNone/>
            </a:pPr>
            <a:endParaRPr lang="en-US" dirty="0" smtClean="0"/>
          </a:p>
          <a:p>
            <a:pPr marL="0" indent="0" algn="l" rtl="0">
              <a:buNone/>
            </a:pPr>
            <a:r>
              <a:rPr lang="en-US" dirty="0" smtClean="0"/>
              <a:t>GERD if</a:t>
            </a:r>
            <a:r>
              <a:rPr lang="en-US" baseline="0" dirty="0" smtClean="0"/>
              <a:t> symptomatic decrease asthma if silent no effect</a:t>
            </a:r>
          </a:p>
          <a:p>
            <a:pPr marL="0" indent="0" algn="l" rtl="0">
              <a:buNone/>
            </a:pPr>
            <a:r>
              <a:rPr lang="en-US" baseline="0" dirty="0" err="1" smtClean="0"/>
              <a:t>Samter</a:t>
            </a:r>
            <a:r>
              <a:rPr lang="en-US" baseline="0" dirty="0" smtClean="0"/>
              <a:t> triad</a:t>
            </a:r>
          </a:p>
          <a:p>
            <a:pPr marL="0" indent="0" algn="l" rtl="0">
              <a:buNone/>
            </a:pPr>
            <a:endParaRPr lang="en-US" baseline="0" dirty="0" smtClean="0"/>
          </a:p>
          <a:p>
            <a:pPr marL="0" indent="0" algn="l" rtl="0">
              <a:buNone/>
            </a:pPr>
            <a:r>
              <a:rPr lang="en-US" baseline="0" dirty="0" smtClean="0"/>
              <a:t>GINA:</a:t>
            </a:r>
          </a:p>
          <a:p>
            <a:r>
              <a:rPr lang="en-US" dirty="0" smtClean="0"/>
              <a:t> </a:t>
            </a:r>
          </a:p>
          <a:p>
            <a:pPr marL="285750" indent="-285750">
              <a:buFont typeface="Arial" charset="0"/>
              <a:buChar char="•"/>
            </a:pPr>
            <a:r>
              <a:rPr lang="en-US" dirty="0" smtClean="0"/>
              <a:t>infections, usually those caused by a virus (e.g. colds or flu)</a:t>
            </a:r>
          </a:p>
          <a:p>
            <a:pPr marL="285750" indent="-285750">
              <a:buFont typeface="Arial" charset="0"/>
              <a:buChar char="•"/>
            </a:pPr>
            <a:r>
              <a:rPr lang="en-US" dirty="0" smtClean="0"/>
              <a:t>allergens, most commonly from house dust mites, pets or pollen</a:t>
            </a:r>
          </a:p>
          <a:p>
            <a:pPr marL="285750" indent="-285750">
              <a:buFont typeface="Arial" charset="0"/>
              <a:buChar char="•"/>
            </a:pPr>
            <a:r>
              <a:rPr lang="en-US" dirty="0" smtClean="0"/>
              <a:t>exercise, especially in cold weather</a:t>
            </a:r>
          </a:p>
          <a:p>
            <a:pPr marL="285750" indent="-285750">
              <a:buFont typeface="Arial" charset="0"/>
              <a:buChar char="•"/>
            </a:pPr>
            <a:r>
              <a:rPr lang="en-US" dirty="0" smtClean="0"/>
              <a:t>emotions, such as excitement, fear or anger</a:t>
            </a:r>
          </a:p>
          <a:p>
            <a:pPr marL="285750" indent="-285750">
              <a:buFont typeface="Arial" charset="0"/>
              <a:buChar char="•"/>
            </a:pPr>
            <a:r>
              <a:rPr lang="en-US" dirty="0" smtClean="0"/>
              <a:t>irritants, such as air pollution</a:t>
            </a:r>
          </a:p>
          <a:p>
            <a:pPr marL="285750" indent="-285750">
              <a:buFont typeface="Arial" charset="0"/>
              <a:buChar char="•"/>
            </a:pPr>
            <a:r>
              <a:rPr lang="en-US" dirty="0" smtClean="0"/>
              <a:t>smoking people with asthma and the parents of asthmatic children should avoid smoking</a:t>
            </a:r>
          </a:p>
          <a:p>
            <a:pPr marL="285750" indent="-285750">
              <a:buFont typeface="Arial" charset="0"/>
              <a:buChar char="•"/>
            </a:pPr>
            <a:r>
              <a:rPr lang="en-US" dirty="0" smtClean="0"/>
              <a:t>changes in the weather (e.g. a cold spell)</a:t>
            </a:r>
          </a:p>
          <a:p>
            <a:pPr marL="285750" indent="-285750">
              <a:buFont typeface="Arial" charset="0"/>
              <a:buChar char="•"/>
            </a:pPr>
            <a:r>
              <a:rPr lang="en-US" dirty="0" smtClean="0"/>
              <a:t>food additives, such as </a:t>
            </a:r>
            <a:r>
              <a:rPr lang="en-US" dirty="0" err="1" smtClean="0"/>
              <a:t>tartrazine</a:t>
            </a:r>
            <a:r>
              <a:rPr lang="en-US" dirty="0" smtClean="0"/>
              <a:t> (an artificial food </a:t>
            </a:r>
            <a:r>
              <a:rPr lang="en-US" dirty="0" err="1" smtClean="0"/>
              <a:t>colouring</a:t>
            </a:r>
            <a:r>
              <a:rPr lang="en-US" dirty="0" smtClean="0"/>
              <a:t>), or food allergens, such as peanuts (</a:t>
            </a:r>
            <a:r>
              <a:rPr lang="en-US" dirty="0" err="1" smtClean="0"/>
              <a:t>sensitised</a:t>
            </a:r>
            <a:r>
              <a:rPr lang="en-US" dirty="0" smtClean="0"/>
              <a:t> or allergic individuals can have a very severe allergic reaction).</a:t>
            </a:r>
          </a:p>
          <a:p>
            <a:pPr marL="285750" indent="-285750">
              <a:buFont typeface="Arial" charset="0"/>
              <a:buChar char="•"/>
            </a:pPr>
            <a:r>
              <a:rPr lang="en-US" dirty="0" smtClean="0"/>
              <a:t>certain medications some people may be allergic to some drugs (e.g. aspirin).</a:t>
            </a:r>
          </a:p>
          <a:p>
            <a:pPr marL="0" indent="0" algn="l" rtl="0">
              <a:buNone/>
            </a:pPr>
            <a:endParaRPr lang="en-US" dirty="0" smtClean="0"/>
          </a:p>
          <a:p>
            <a:pPr marL="0" indent="0" algn="l" rtl="0">
              <a:buNone/>
            </a:pPr>
            <a:endParaRPr lang="en-US" dirty="0" smtClean="0"/>
          </a:p>
          <a:p>
            <a:endParaRPr lang="x-none" dirty="0"/>
          </a:p>
        </p:txBody>
      </p:sp>
      <p:sp>
        <p:nvSpPr>
          <p:cNvPr id="4" name="Slide Number Placeholder 3"/>
          <p:cNvSpPr>
            <a:spLocks noGrp="1"/>
          </p:cNvSpPr>
          <p:nvPr>
            <p:ph type="sldNum" sz="quarter" idx="10"/>
          </p:nvPr>
        </p:nvSpPr>
        <p:spPr/>
        <p:txBody>
          <a:bodyPr/>
          <a:lstStyle/>
          <a:p>
            <a:fld id="{48F7177B-78AA-E749-89B2-1A5A8AD7320E}" type="slidenum">
              <a:rPr lang="en-US" smtClean="0"/>
              <a:t>19</a:t>
            </a:fld>
            <a:endParaRPr lang="en-US" dirty="0"/>
          </a:p>
        </p:txBody>
      </p:sp>
    </p:spTree>
    <p:extLst>
      <p:ext uri="{BB962C8B-B14F-4D97-AF65-F5344CB8AC3E}">
        <p14:creationId xmlns:p14="http://schemas.microsoft.com/office/powerpoint/2010/main" val="15146214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Wheezing associated with at least two of the three</a:t>
            </a:r>
          </a:p>
          <a:p>
            <a:r>
              <a:rPr lang="en-US" dirty="0" smtClean="0"/>
              <a:t>nocturnal symptoms (nocturnal dyspnoea, nocturnal cough or nocturnal chest tightness)</a:t>
            </a:r>
          </a:p>
          <a:p>
            <a:r>
              <a:rPr lang="en-US" dirty="0" smtClean="0"/>
              <a:t>had a sensitivity of 80% to diagnose asthma.</a:t>
            </a:r>
          </a:p>
        </p:txBody>
      </p:sp>
      <p:sp>
        <p:nvSpPr>
          <p:cNvPr id="4" name="Slide Number Placeholder 3"/>
          <p:cNvSpPr>
            <a:spLocks noGrp="1"/>
          </p:cNvSpPr>
          <p:nvPr>
            <p:ph type="sldNum" sz="quarter" idx="10"/>
          </p:nvPr>
        </p:nvSpPr>
        <p:spPr/>
        <p:txBody>
          <a:bodyPr/>
          <a:lstStyle/>
          <a:p>
            <a:fld id="{48F7177B-78AA-E749-89B2-1A5A8AD7320E}" type="slidenum">
              <a:rPr lang="en-US" smtClean="0"/>
              <a:t>23</a:t>
            </a:fld>
            <a:endParaRPr lang="en-US" dirty="0"/>
          </a:p>
        </p:txBody>
      </p:sp>
    </p:spTree>
    <p:extLst>
      <p:ext uri="{BB962C8B-B14F-4D97-AF65-F5344CB8AC3E}">
        <p14:creationId xmlns:p14="http://schemas.microsoft.com/office/powerpoint/2010/main" val="1671366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8466" y="-8468"/>
            <a:ext cx="9169804" cy="6874935"/>
            <a:chOff x="-8466" y="-8468"/>
            <a:chExt cx="9169804" cy="6874935"/>
          </a:xfrm>
        </p:grpSpPr>
        <p:cxnSp>
          <p:nvCxnSpPr>
            <p:cNvPr id="17" name="Straight Connector 16"/>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1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2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2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23"/>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4"/>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Freeform 2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5" y="2404534"/>
            <a:ext cx="5826719"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30595" y="4050834"/>
            <a:ext cx="582671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8A9113C7-90FB-CA4C-BB4A-DEB7B1E3DB10}" type="datetimeFigureOut">
              <a:rPr lang="en-US" smtClean="0"/>
              <a:t>9/14/2015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F7A28B3-75B0-9348-A91C-5ECA5D40A6BD}" type="slidenum">
              <a:rPr lang="en-US" smtClean="0"/>
              <a:t>‹#›</a:t>
            </a:fld>
            <a:endParaRPr lang="en-US" dirty="0"/>
          </a:p>
        </p:txBody>
      </p:sp>
    </p:spTree>
    <p:extLst>
      <p:ext uri="{BB962C8B-B14F-4D97-AF65-F5344CB8AC3E}">
        <p14:creationId xmlns:p14="http://schemas.microsoft.com/office/powerpoint/2010/main" val="1523141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A9113C7-90FB-CA4C-BB4A-DEB7B1E3DB10}" type="datetimeFigureOut">
              <a:rPr lang="en-US" smtClean="0"/>
              <a:t>9/14/2015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F7A28B3-75B0-9348-A91C-5ECA5D40A6BD}" type="slidenum">
              <a:rPr lang="en-US" smtClean="0"/>
              <a:t>‹#›</a:t>
            </a:fld>
            <a:endParaRPr lang="en-US" dirty="0"/>
          </a:p>
        </p:txBody>
      </p:sp>
    </p:spTree>
    <p:extLst>
      <p:ext uri="{BB962C8B-B14F-4D97-AF65-F5344CB8AC3E}">
        <p14:creationId xmlns:p14="http://schemas.microsoft.com/office/powerpoint/2010/main" val="17278986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A9113C7-90FB-CA4C-BB4A-DEB7B1E3DB10}" type="datetimeFigureOut">
              <a:rPr lang="en-US" smtClean="0"/>
              <a:t>9/14/2015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F7A28B3-75B0-9348-A91C-5ECA5D40A6BD}" type="slidenum">
              <a:rPr lang="en-US" smtClean="0"/>
              <a:t>‹#›</a:t>
            </a:fld>
            <a:endParaRPr lang="en-US" dirty="0"/>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706135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A9113C7-90FB-CA4C-BB4A-DEB7B1E3DB10}" type="datetimeFigureOut">
              <a:rPr lang="en-US" smtClean="0"/>
              <a:t>9/14/2015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F7A28B3-75B0-9348-A91C-5ECA5D40A6BD}" type="slidenum">
              <a:rPr lang="en-US" smtClean="0"/>
              <a:t>‹#›</a:t>
            </a:fld>
            <a:endParaRPr lang="en-US" dirty="0"/>
          </a:p>
        </p:txBody>
      </p:sp>
    </p:spTree>
    <p:extLst>
      <p:ext uri="{BB962C8B-B14F-4D97-AF65-F5344CB8AC3E}">
        <p14:creationId xmlns:p14="http://schemas.microsoft.com/office/powerpoint/2010/main" val="11985686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A9113C7-90FB-CA4C-BB4A-DEB7B1E3DB10}" type="datetimeFigureOut">
              <a:rPr lang="en-US" smtClean="0"/>
              <a:t>9/14/2015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F7A28B3-75B0-9348-A91C-5ECA5D40A6BD}" type="slidenum">
              <a:rPr lang="en-US" smtClean="0"/>
              <a:t>‹#›</a:t>
            </a:fld>
            <a:endParaRPr lang="en-US" dirty="0"/>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9462042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A9113C7-90FB-CA4C-BB4A-DEB7B1E3DB10}" type="datetimeFigureOut">
              <a:rPr lang="en-US" smtClean="0"/>
              <a:t>9/14/2015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F7A28B3-75B0-9348-A91C-5ECA5D40A6BD}" type="slidenum">
              <a:rPr lang="en-US" smtClean="0"/>
              <a:t>‹#›</a:t>
            </a:fld>
            <a:endParaRPr lang="en-US" dirty="0"/>
          </a:p>
        </p:txBody>
      </p:sp>
    </p:spTree>
    <p:extLst>
      <p:ext uri="{BB962C8B-B14F-4D97-AF65-F5344CB8AC3E}">
        <p14:creationId xmlns:p14="http://schemas.microsoft.com/office/powerpoint/2010/main" val="7390455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A9113C7-90FB-CA4C-BB4A-DEB7B1E3DB10}" type="datetimeFigureOut">
              <a:rPr lang="en-US" smtClean="0"/>
              <a:t>9/14/2015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F7A28B3-75B0-9348-A91C-5ECA5D40A6BD}" type="slidenum">
              <a:rPr lang="en-US" smtClean="0"/>
              <a:t>‹#›</a:t>
            </a:fld>
            <a:endParaRPr lang="en-US" dirty="0"/>
          </a:p>
        </p:txBody>
      </p:sp>
    </p:spTree>
    <p:extLst>
      <p:ext uri="{BB962C8B-B14F-4D97-AF65-F5344CB8AC3E}">
        <p14:creationId xmlns:p14="http://schemas.microsoft.com/office/powerpoint/2010/main" val="935479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0"/>
            <a:ext cx="978812"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09599" y="609600"/>
            <a:ext cx="5195026" cy="525145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A9113C7-90FB-CA4C-BB4A-DEB7B1E3DB10}" type="datetimeFigureOut">
              <a:rPr lang="en-US" smtClean="0"/>
              <a:t>9/14/2015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F7A28B3-75B0-9348-A91C-5ECA5D40A6BD}" type="slidenum">
              <a:rPr lang="en-US" smtClean="0"/>
              <a:t>‹#›</a:t>
            </a:fld>
            <a:endParaRPr lang="en-US" dirty="0"/>
          </a:p>
        </p:txBody>
      </p:sp>
    </p:spTree>
    <p:extLst>
      <p:ext uri="{BB962C8B-B14F-4D97-AF65-F5344CB8AC3E}">
        <p14:creationId xmlns:p14="http://schemas.microsoft.com/office/powerpoint/2010/main" val="3027021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A9113C7-90FB-CA4C-BB4A-DEB7B1E3DB10}" type="datetimeFigureOut">
              <a:rPr lang="en-US" smtClean="0"/>
              <a:t>9/14/2015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
        <p:nvSpPr>
          <p:cNvPr id="7" name="Rectangle 6"/>
          <p:cNvSpPr/>
          <p:nvPr userDrawn="1"/>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436135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598" y="2700868"/>
            <a:ext cx="6347715"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09598" y="4527448"/>
            <a:ext cx="6347715"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A9113C7-90FB-CA4C-BB4A-DEB7B1E3DB10}" type="datetimeFigureOut">
              <a:rPr lang="en-US" smtClean="0"/>
              <a:t>9/14/2015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F7A28B3-75B0-9348-A91C-5ECA5D40A6BD}" type="slidenum">
              <a:rPr lang="en-US" smtClean="0"/>
              <a:t>‹#›</a:t>
            </a:fld>
            <a:endParaRPr lang="en-US" dirty="0"/>
          </a:p>
        </p:txBody>
      </p:sp>
      <p:sp>
        <p:nvSpPr>
          <p:cNvPr id="7" name="Rectangle 6"/>
          <p:cNvSpPr/>
          <p:nvPr userDrawn="1"/>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0881269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8A9113C7-90FB-CA4C-BB4A-DEB7B1E3DB10}" type="datetimeFigureOut">
              <a:rPr lang="en-US" smtClean="0"/>
              <a:t>9/14/2015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F7A28B3-75B0-9348-A91C-5ECA5D40A6BD}" type="slidenum">
              <a:rPr lang="en-US" smtClean="0"/>
              <a:t>‹#›</a:t>
            </a:fld>
            <a:endParaRPr lang="en-US" dirty="0"/>
          </a:p>
        </p:txBody>
      </p:sp>
    </p:spTree>
    <p:extLst>
      <p:ext uri="{BB962C8B-B14F-4D97-AF65-F5344CB8AC3E}">
        <p14:creationId xmlns:p14="http://schemas.microsoft.com/office/powerpoint/2010/main" val="9725448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320800"/>
          </a:xfrm>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599" y="2737246"/>
            <a:ext cx="3090672"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3866640" y="2737246"/>
            <a:ext cx="3090672"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8A9113C7-90FB-CA4C-BB4A-DEB7B1E3DB10}" type="datetimeFigureOut">
              <a:rPr lang="en-US" smtClean="0"/>
              <a:t>9/14/2015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F7A28B3-75B0-9348-A91C-5ECA5D40A6BD}" type="slidenum">
              <a:rPr lang="en-US" smtClean="0"/>
              <a:t>‹#›</a:t>
            </a:fld>
            <a:endParaRPr lang="en-US" dirty="0"/>
          </a:p>
        </p:txBody>
      </p:sp>
    </p:spTree>
    <p:extLst>
      <p:ext uri="{BB962C8B-B14F-4D97-AF65-F5344CB8AC3E}">
        <p14:creationId xmlns:p14="http://schemas.microsoft.com/office/powerpoint/2010/main" val="10632398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8A9113C7-90FB-CA4C-BB4A-DEB7B1E3DB10}" type="datetimeFigureOut">
              <a:rPr lang="en-US" smtClean="0"/>
              <a:t>9/14/2015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F7A28B3-75B0-9348-A91C-5ECA5D40A6BD}" type="slidenum">
              <a:rPr lang="en-US" smtClean="0"/>
              <a:t>‹#›</a:t>
            </a:fld>
            <a:endParaRPr lang="en-US" dirty="0"/>
          </a:p>
        </p:txBody>
      </p:sp>
    </p:spTree>
    <p:extLst>
      <p:ext uri="{BB962C8B-B14F-4D97-AF65-F5344CB8AC3E}">
        <p14:creationId xmlns:p14="http://schemas.microsoft.com/office/powerpoint/2010/main" val="6603288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9113C7-90FB-CA4C-BB4A-DEB7B1E3DB10}" type="datetimeFigureOut">
              <a:rPr lang="en-US" smtClean="0"/>
              <a:t>9/14/2015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F7A28B3-75B0-9348-A91C-5ECA5D40A6BD}" type="slidenum">
              <a:rPr lang="en-US" smtClean="0"/>
              <a:t>‹#›</a:t>
            </a:fld>
            <a:endParaRPr lang="en-US" dirty="0"/>
          </a:p>
        </p:txBody>
      </p:sp>
      <p:sp>
        <p:nvSpPr>
          <p:cNvPr id="5" name="Rectangle 4"/>
          <p:cNvSpPr/>
          <p:nvPr userDrawn="1"/>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0997342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3571275" y="514925"/>
            <a:ext cx="3386037" cy="552643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A9113C7-90FB-CA4C-BB4A-DEB7B1E3DB10}" type="datetimeFigureOut">
              <a:rPr lang="en-US" smtClean="0"/>
              <a:t>9/14/2015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F7A28B3-75B0-9348-A91C-5ECA5D40A6BD}" type="slidenum">
              <a:rPr lang="en-US" smtClean="0"/>
              <a:t>‹#›</a:t>
            </a:fld>
            <a:endParaRPr lang="en-US" dirty="0"/>
          </a:p>
        </p:txBody>
      </p:sp>
    </p:spTree>
    <p:extLst>
      <p:ext uri="{BB962C8B-B14F-4D97-AF65-F5344CB8AC3E}">
        <p14:creationId xmlns:p14="http://schemas.microsoft.com/office/powerpoint/2010/main" val="6341971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09599" y="609600"/>
            <a:ext cx="6347714"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A9113C7-90FB-CA4C-BB4A-DEB7B1E3DB10}" type="datetimeFigureOut">
              <a:rPr lang="en-US" smtClean="0"/>
              <a:t>9/14/2015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F7A28B3-75B0-9348-A91C-5ECA5D40A6BD}" type="slidenum">
              <a:rPr lang="en-US" smtClean="0"/>
              <a:t>‹#›</a:t>
            </a:fld>
            <a:endParaRPr lang="en-US" dirty="0"/>
          </a:p>
        </p:txBody>
      </p:sp>
    </p:spTree>
    <p:extLst>
      <p:ext uri="{BB962C8B-B14F-4D97-AF65-F5344CB8AC3E}">
        <p14:creationId xmlns:p14="http://schemas.microsoft.com/office/powerpoint/2010/main" val="9903448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8467" y="-8468"/>
            <a:ext cx="9169805" cy="6874935"/>
            <a:chOff x="-8467" y="-8468"/>
            <a:chExt cx="9169805"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09599" y="609600"/>
            <a:ext cx="6347713"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09599" y="2160590"/>
            <a:ext cx="6347714" cy="38807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405258" y="6041363"/>
            <a:ext cx="684132"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8A9113C7-90FB-CA4C-BB4A-DEB7B1E3DB10}" type="datetimeFigureOut">
              <a:rPr lang="en-US" smtClean="0"/>
              <a:t>9/14/2015</a:t>
            </a:fld>
            <a:endParaRPr lang="en-US" dirty="0"/>
          </a:p>
        </p:txBody>
      </p:sp>
      <p:sp>
        <p:nvSpPr>
          <p:cNvPr id="5" name="Footer Placeholder 4"/>
          <p:cNvSpPr>
            <a:spLocks noGrp="1"/>
          </p:cNvSpPr>
          <p:nvPr>
            <p:ph type="ftr" sz="quarter" idx="3"/>
          </p:nvPr>
        </p:nvSpPr>
        <p:spPr>
          <a:xfrm>
            <a:off x="609599" y="6041363"/>
            <a:ext cx="4622973"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44676" y="6041363"/>
            <a:ext cx="512638" cy="365125"/>
          </a:xfrm>
          <a:prstGeom prst="rect">
            <a:avLst/>
          </a:prstGeom>
        </p:spPr>
        <p:txBody>
          <a:bodyPr vert="horz" lIns="91440" tIns="45720" rIns="91440" bIns="45720" rtlCol="0" anchor="ctr"/>
          <a:lstStyle>
            <a:lvl1pPr algn="r">
              <a:defRPr sz="900">
                <a:solidFill>
                  <a:schemeClr val="accent1"/>
                </a:solidFill>
              </a:defRPr>
            </a:lvl1pPr>
          </a:lstStyle>
          <a:p>
            <a:fld id="{2F7A28B3-75B0-9348-A91C-5ECA5D40A6BD}" type="slidenum">
              <a:rPr lang="en-US" smtClean="0"/>
              <a:t>‹#›</a:t>
            </a:fld>
            <a:endParaRPr lang="en-US" dirty="0"/>
          </a:p>
        </p:txBody>
      </p:sp>
    </p:spTree>
    <p:extLst>
      <p:ext uri="{BB962C8B-B14F-4D97-AF65-F5344CB8AC3E}">
        <p14:creationId xmlns:p14="http://schemas.microsoft.com/office/powerpoint/2010/main" val="881005061"/>
      </p:ext>
    </p:extLst>
  </p:cSld>
  <p:clrMap bg1="lt1" tx1="dk1" bg2="lt2" tx2="dk2" accent1="accent1" accent2="accent2" accent3="accent3" accent4="accent4" accent5="accent5" accent6="accent6" hlink="hlink" folHlink="folHlink"/>
  <p:sldLayoutIdLst>
    <p:sldLayoutId id="2147483848" r:id="rId1"/>
    <p:sldLayoutId id="2147483849" r:id="rId2"/>
    <p:sldLayoutId id="2147483850" r:id="rId3"/>
    <p:sldLayoutId id="2147483851" r:id="rId4"/>
    <p:sldLayoutId id="2147483852" r:id="rId5"/>
    <p:sldLayoutId id="2147483853" r:id="rId6"/>
    <p:sldLayoutId id="2147483854" r:id="rId7"/>
    <p:sldLayoutId id="2147483855" r:id="rId8"/>
    <p:sldLayoutId id="2147483856" r:id="rId9"/>
    <p:sldLayoutId id="2147483857" r:id="rId10"/>
    <p:sldLayoutId id="2147483858" r:id="rId11"/>
    <p:sldLayoutId id="2147483859" r:id="rId12"/>
    <p:sldLayoutId id="2147483860" r:id="rId13"/>
    <p:sldLayoutId id="2147483861" r:id="rId14"/>
    <p:sldLayoutId id="2147483862" r:id="rId15"/>
    <p:sldLayoutId id="2147483863"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xmlns=""/>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4.jpg"/><Relationship Id="rId4" Type="http://schemas.openxmlformats.org/officeDocument/2006/relationships/image" Target="../media/image3.jpg"/></Relationships>
</file>

<file path=ppt/slides/_rels/slide13.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4.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9.png"/></Relationships>
</file>

<file path=ppt/slides/_rels/slide7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0.png"/></Relationships>
</file>

<file path=ppt/slides/_rels/slide7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31.png"/></Relationships>
</file>

<file path=ppt/slides/_rels/slide7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30595" y="922575"/>
            <a:ext cx="5826719" cy="1646302"/>
          </a:xfrm>
        </p:spPr>
        <p:txBody>
          <a:bodyPr/>
          <a:lstStyle/>
          <a:p>
            <a:r>
              <a:rPr lang="en-US" dirty="0"/>
              <a:t>Bronchial </a:t>
            </a:r>
            <a:r>
              <a:rPr lang="en-US" dirty="0" smtClean="0"/>
              <a:t>Asthma</a:t>
            </a:r>
            <a:endParaRPr lang="en-US" dirty="0"/>
          </a:p>
        </p:txBody>
      </p:sp>
      <p:sp>
        <p:nvSpPr>
          <p:cNvPr id="5" name="TextBox 4"/>
          <p:cNvSpPr txBox="1"/>
          <p:nvPr/>
        </p:nvSpPr>
        <p:spPr>
          <a:xfrm>
            <a:off x="1016522" y="4113896"/>
            <a:ext cx="6338017" cy="1384995"/>
          </a:xfrm>
          <a:prstGeom prst="rect">
            <a:avLst/>
          </a:prstGeom>
          <a:noFill/>
        </p:spPr>
        <p:txBody>
          <a:bodyPr wrap="none" rtlCol="0">
            <a:spAutoFit/>
          </a:bodyPr>
          <a:lstStyle/>
          <a:p>
            <a:pPr algn="l"/>
            <a:r>
              <a:rPr lang="en-US" sz="2800" dirty="0" err="1" smtClean="0"/>
              <a:t>Saleh</a:t>
            </a:r>
            <a:r>
              <a:rPr lang="en-US" sz="2800" dirty="0" smtClean="0"/>
              <a:t> Abdullah </a:t>
            </a:r>
            <a:r>
              <a:rPr lang="en-US" sz="2800" dirty="0" err="1" smtClean="0"/>
              <a:t>Alhaidar</a:t>
            </a:r>
            <a:r>
              <a:rPr lang="en-US" sz="2800" dirty="0" smtClean="0"/>
              <a:t> 432100428</a:t>
            </a:r>
          </a:p>
          <a:p>
            <a:pPr algn="l"/>
            <a:r>
              <a:rPr lang="en-US" sz="2800" dirty="0" err="1" smtClean="0"/>
              <a:t>Saleh</a:t>
            </a:r>
            <a:r>
              <a:rPr lang="en-US" sz="2800" dirty="0" smtClean="0"/>
              <a:t> </a:t>
            </a:r>
            <a:r>
              <a:rPr lang="en-US" sz="2800" dirty="0" err="1" smtClean="0"/>
              <a:t>Abdulaziz</a:t>
            </a:r>
            <a:r>
              <a:rPr lang="en-US" sz="2800" dirty="0" smtClean="0"/>
              <a:t> </a:t>
            </a:r>
            <a:r>
              <a:rPr lang="en-US" sz="2800" dirty="0" err="1" smtClean="0"/>
              <a:t>Almansour</a:t>
            </a:r>
            <a:r>
              <a:rPr lang="en-US" sz="2800" dirty="0" smtClean="0"/>
              <a:t> 432105641 </a:t>
            </a:r>
          </a:p>
          <a:p>
            <a:pPr algn="l"/>
            <a:r>
              <a:rPr lang="en-US" sz="2800" dirty="0" smtClean="0"/>
              <a:t>Abdullah </a:t>
            </a:r>
            <a:r>
              <a:rPr lang="en-US" sz="2800" dirty="0" err="1" smtClean="0"/>
              <a:t>Alrayed</a:t>
            </a:r>
            <a:r>
              <a:rPr lang="en-US" sz="2800" dirty="0" smtClean="0"/>
              <a:t> </a:t>
            </a:r>
            <a:r>
              <a:rPr lang="en-US" sz="2800" dirty="0" err="1" smtClean="0"/>
              <a:t>Alanazi</a:t>
            </a:r>
            <a:r>
              <a:rPr lang="en-US" sz="2800" dirty="0" smtClean="0"/>
              <a:t> 432103292</a:t>
            </a:r>
            <a:endParaRPr lang="en-US" sz="2800" dirty="0"/>
          </a:p>
        </p:txBody>
      </p:sp>
    </p:spTree>
    <p:extLst>
      <p:ext uri="{BB962C8B-B14F-4D97-AF65-F5344CB8AC3E}">
        <p14:creationId xmlns:p14="http://schemas.microsoft.com/office/powerpoint/2010/main" val="5868650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General characteristics </a:t>
            </a:r>
            <a:endParaRPr lang="x-none" dirty="0"/>
          </a:p>
        </p:txBody>
      </p:sp>
      <p:sp>
        <p:nvSpPr>
          <p:cNvPr id="3" name="Content Placeholder 2"/>
          <p:cNvSpPr>
            <a:spLocks noGrp="1"/>
          </p:cNvSpPr>
          <p:nvPr>
            <p:ph idx="1"/>
          </p:nvPr>
        </p:nvSpPr>
        <p:spPr>
          <a:xfrm>
            <a:off x="423310" y="1544127"/>
            <a:ext cx="8405727" cy="4751897"/>
          </a:xfrm>
        </p:spPr>
        <p:txBody>
          <a:bodyPr>
            <a:normAutofit lnSpcReduction="10000"/>
          </a:bodyPr>
          <a:lstStyle/>
          <a:p>
            <a:r>
              <a:rPr lang="en-US" dirty="0" smtClean="0"/>
              <a:t>Asthma </a:t>
            </a:r>
            <a:r>
              <a:rPr lang="en-US" dirty="0"/>
              <a:t>is a common and potentially serious chronic disease that can be </a:t>
            </a:r>
            <a:r>
              <a:rPr lang="en-US" b="1" dirty="0"/>
              <a:t>controlled</a:t>
            </a:r>
            <a:r>
              <a:rPr lang="en-US" dirty="0"/>
              <a:t> but </a:t>
            </a:r>
            <a:r>
              <a:rPr lang="en-US" b="1" dirty="0">
                <a:solidFill>
                  <a:srgbClr val="FF0000"/>
                </a:solidFill>
              </a:rPr>
              <a:t>not cured</a:t>
            </a:r>
            <a:r>
              <a:rPr lang="en-US" dirty="0"/>
              <a:t>.</a:t>
            </a:r>
          </a:p>
          <a:p>
            <a:pPr marL="560070" lvl="1"/>
            <a:r>
              <a:rPr lang="en-GB" sz="1800" dirty="0" smtClean="0"/>
              <a:t>Bronchoconstriction : </a:t>
            </a:r>
          </a:p>
          <a:p>
            <a:pPr marL="560070" lvl="1"/>
            <a:endParaRPr lang="en-GB" sz="1800" dirty="0"/>
          </a:p>
          <a:p>
            <a:pPr marL="560070" lvl="1"/>
            <a:endParaRPr lang="en-GB" sz="1800" dirty="0" smtClean="0"/>
          </a:p>
          <a:p>
            <a:pPr marL="560070" lvl="1"/>
            <a:endParaRPr lang="en-GB" sz="1800" dirty="0"/>
          </a:p>
          <a:p>
            <a:pPr marL="560070" lvl="1"/>
            <a:endParaRPr lang="en-GB" sz="1800" dirty="0" smtClean="0"/>
          </a:p>
          <a:p>
            <a:pPr marL="560070" lvl="1"/>
            <a:endParaRPr lang="en-GB" sz="1800" dirty="0"/>
          </a:p>
          <a:p>
            <a:pPr marL="560070" lvl="1"/>
            <a:endParaRPr lang="en-GB" sz="1800" dirty="0" smtClean="0"/>
          </a:p>
          <a:p>
            <a:pPr marL="560070" lvl="1"/>
            <a:endParaRPr lang="en-GB" sz="1800" dirty="0" smtClean="0"/>
          </a:p>
          <a:p>
            <a:r>
              <a:rPr lang="en-US" dirty="0"/>
              <a:t>Airway remodeling:</a:t>
            </a:r>
          </a:p>
          <a:p>
            <a:pPr lvl="1"/>
            <a:r>
              <a:rPr lang="en-US" sz="1900" dirty="0"/>
              <a:t>Basement membrane thickening, hypertrophy of bronchial glands and smooth muscles adds an </a:t>
            </a:r>
            <a:r>
              <a:rPr lang="en-US" sz="1900" dirty="0">
                <a:solidFill>
                  <a:srgbClr val="FF0000"/>
                </a:solidFill>
              </a:rPr>
              <a:t>irreversible</a:t>
            </a:r>
            <a:r>
              <a:rPr lang="en-US" sz="1900" dirty="0"/>
              <a:t> component to Asthma.</a:t>
            </a:r>
            <a:endParaRPr lang="x-none" sz="1900"/>
          </a:p>
          <a:p>
            <a:pPr marL="560070" lvl="1"/>
            <a:endParaRPr lang="en-GB" sz="1800" dirty="0"/>
          </a:p>
          <a:p>
            <a:pPr marL="274320" lvl="1" indent="0">
              <a:buNone/>
            </a:pPr>
            <a:endParaRPr lang="en-US" sz="1900" dirty="0" smtClean="0"/>
          </a:p>
          <a:p>
            <a:pPr marL="731520" lvl="1" indent="-457200" algn="l" rtl="0">
              <a:buFont typeface="+mj-lt"/>
              <a:buAutoNum type="arabicPeriod"/>
            </a:pPr>
            <a:endParaRPr lang="en-US" sz="1900" dirty="0" smtClean="0"/>
          </a:p>
          <a:p>
            <a:pPr marL="731520" lvl="1" indent="-457200" algn="l" rtl="0">
              <a:buFont typeface="+mj-lt"/>
              <a:buAutoNum type="arabicPeriod"/>
            </a:pPr>
            <a:endParaRPr lang="en-US" sz="1900" dirty="0"/>
          </a:p>
          <a:p>
            <a:pPr marL="731520" lvl="1" indent="-457200" algn="l" rtl="0">
              <a:buFont typeface="+mj-lt"/>
              <a:buAutoNum type="arabicPeriod"/>
            </a:pPr>
            <a:endParaRPr lang="en-US" sz="19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8090" y="2471357"/>
            <a:ext cx="5504190" cy="2755964"/>
          </a:xfrm>
          <a:prstGeom prst="rect">
            <a:avLst/>
          </a:prstGeom>
        </p:spPr>
      </p:pic>
    </p:spTree>
    <p:extLst>
      <p:ext uri="{BB962C8B-B14F-4D97-AF65-F5344CB8AC3E}">
        <p14:creationId xmlns:p14="http://schemas.microsoft.com/office/powerpoint/2010/main" val="314323193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animEffect transition="in" filter="fade">
                                      <p:cBhvr>
                                        <p:cTn id="25" dur="1000"/>
                                        <p:tgtEl>
                                          <p:spTgt spid="3">
                                            <p:txEl>
                                              <p:pRg st="9" end="9"/>
                                            </p:txEl>
                                          </p:spTgt>
                                        </p:tgtEl>
                                      </p:cBhvr>
                                    </p:animEffect>
                                    <p:anim calcmode="lin" valueType="num">
                                      <p:cBhvr>
                                        <p:cTn id="26"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3">
                                            <p:txEl>
                                              <p:pRg st="10" end="10"/>
                                            </p:txEl>
                                          </p:spTgt>
                                        </p:tgtEl>
                                        <p:attrNameLst>
                                          <p:attrName>style.visibility</p:attrName>
                                        </p:attrNameLst>
                                      </p:cBhvr>
                                      <p:to>
                                        <p:strVal val="visible"/>
                                      </p:to>
                                    </p:set>
                                    <p:animEffect transition="in" filter="fade">
                                      <p:cBhvr>
                                        <p:cTn id="32" dur="1000"/>
                                        <p:tgtEl>
                                          <p:spTgt spid="3">
                                            <p:txEl>
                                              <p:pRg st="10" end="10"/>
                                            </p:txEl>
                                          </p:spTgt>
                                        </p:tgtEl>
                                      </p:cBhvr>
                                    </p:animEffect>
                                    <p:anim calcmode="lin" valueType="num">
                                      <p:cBhvr>
                                        <p:cTn id="33"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General characteristics </a:t>
            </a:r>
            <a:endParaRPr lang="ar-SA" dirty="0"/>
          </a:p>
        </p:txBody>
      </p:sp>
      <p:sp>
        <p:nvSpPr>
          <p:cNvPr id="3" name="Content Placeholder 2"/>
          <p:cNvSpPr>
            <a:spLocks noGrp="1"/>
          </p:cNvSpPr>
          <p:nvPr>
            <p:ph idx="1"/>
          </p:nvPr>
        </p:nvSpPr>
        <p:spPr>
          <a:xfrm>
            <a:off x="609599" y="1566230"/>
            <a:ext cx="6347714" cy="3880773"/>
          </a:xfrm>
        </p:spPr>
        <p:txBody>
          <a:bodyPr/>
          <a:lstStyle/>
          <a:p>
            <a:r>
              <a:rPr lang="en-GB" dirty="0" smtClean="0"/>
              <a:t>Asthma can begin at any age .</a:t>
            </a:r>
          </a:p>
          <a:p>
            <a:r>
              <a:rPr lang="en-GB" dirty="0" smtClean="0"/>
              <a:t>Extrinsic versus intrinsic asthma :</a:t>
            </a:r>
          </a:p>
          <a:p>
            <a:endParaRPr lang="ar-SA" dirty="0"/>
          </a:p>
        </p:txBody>
      </p:sp>
      <p:graphicFrame>
        <p:nvGraphicFramePr>
          <p:cNvPr id="4" name="Diagram 3"/>
          <p:cNvGraphicFramePr/>
          <p:nvPr>
            <p:extLst>
              <p:ext uri="{D42A27DB-BD31-4B8C-83A1-F6EECF244321}">
                <p14:modId xmlns:p14="http://schemas.microsoft.com/office/powerpoint/2010/main" val="1306930463"/>
              </p:ext>
            </p:extLst>
          </p:nvPr>
        </p:nvGraphicFramePr>
        <p:xfrm>
          <a:off x="609599" y="2738120"/>
          <a:ext cx="7848601" cy="320547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880026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60013"/>
            <a:ext cx="6347713" cy="805725"/>
          </a:xfrm>
        </p:spPr>
        <p:txBody>
          <a:bodyPr/>
          <a:lstStyle/>
          <a:p>
            <a:r>
              <a:rPr lang="en-US" dirty="0" smtClean="0"/>
              <a:t>Atopy</a:t>
            </a:r>
            <a:endParaRPr lang="x-none" dirty="0"/>
          </a:p>
        </p:txBody>
      </p:sp>
      <p:sp>
        <p:nvSpPr>
          <p:cNvPr id="3" name="Content Placeholder 2"/>
          <p:cNvSpPr>
            <a:spLocks noGrp="1"/>
          </p:cNvSpPr>
          <p:nvPr>
            <p:ph idx="1"/>
          </p:nvPr>
        </p:nvSpPr>
        <p:spPr>
          <a:xfrm>
            <a:off x="609599" y="1426833"/>
            <a:ext cx="6347714" cy="2200288"/>
          </a:xfrm>
        </p:spPr>
        <p:txBody>
          <a:bodyPr>
            <a:noAutofit/>
          </a:bodyPr>
          <a:lstStyle/>
          <a:p>
            <a:pPr algn="l" rtl="0"/>
            <a:r>
              <a:rPr lang="en-US" sz="2000" dirty="0" smtClean="0"/>
              <a:t>Genetic </a:t>
            </a:r>
            <a:r>
              <a:rPr lang="en-US" sz="2000" dirty="0"/>
              <a:t>predilection to produce specific IgE following exposure to </a:t>
            </a:r>
            <a:r>
              <a:rPr lang="en-US" sz="2000" dirty="0" smtClean="0"/>
              <a:t>allergens</a:t>
            </a:r>
          </a:p>
          <a:p>
            <a:pPr marL="0" indent="0" algn="l" rtl="0">
              <a:buNone/>
            </a:pPr>
            <a:endParaRPr lang="en-US" sz="2000" u="sng" dirty="0"/>
          </a:p>
          <a:p>
            <a:pPr algn="l" rtl="0" fontAlgn="base"/>
            <a:r>
              <a:rPr lang="en-US" sz="2000" u="sng" dirty="0" smtClean="0"/>
              <a:t>Atopic Eczema</a:t>
            </a:r>
            <a:r>
              <a:rPr lang="en-US" sz="2000" dirty="0" smtClean="0"/>
              <a:t>: children </a:t>
            </a:r>
            <a:r>
              <a:rPr lang="en-US" sz="2000" dirty="0"/>
              <a:t>with atopic eczema </a:t>
            </a:r>
            <a:r>
              <a:rPr lang="en-US" sz="2000" dirty="0" smtClean="0"/>
              <a:t>were at an </a:t>
            </a:r>
            <a:r>
              <a:rPr lang="en-US" sz="2000" dirty="0"/>
              <a:t>increased risk of asthma.</a:t>
            </a:r>
            <a:endParaRPr lang="en-US" sz="2000" dirty="0" smtClean="0"/>
          </a:p>
          <a:p>
            <a:pPr algn="l" rtl="0" fontAlgn="base"/>
            <a:endParaRPr lang="en-US" sz="2000" u="sng"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798" y="3627121"/>
            <a:ext cx="2971802" cy="1925728"/>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08960" y="3627121"/>
            <a:ext cx="3108960" cy="1917931"/>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17920" y="3627121"/>
            <a:ext cx="2926080" cy="1917931"/>
          </a:xfrm>
          <a:prstGeom prst="rect">
            <a:avLst/>
          </a:prstGeom>
        </p:spPr>
      </p:pic>
    </p:spTree>
    <p:extLst>
      <p:ext uri="{BB962C8B-B14F-4D97-AF65-F5344CB8AC3E}">
        <p14:creationId xmlns:p14="http://schemas.microsoft.com/office/powerpoint/2010/main" val="225921367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60013"/>
            <a:ext cx="6347713" cy="805725"/>
          </a:xfrm>
        </p:spPr>
        <p:txBody>
          <a:bodyPr/>
          <a:lstStyle/>
          <a:p>
            <a:r>
              <a:rPr lang="en-US" dirty="0" smtClean="0"/>
              <a:t>Atopy</a:t>
            </a:r>
            <a:endParaRPr lang="x-none" dirty="0"/>
          </a:p>
        </p:txBody>
      </p:sp>
      <p:sp>
        <p:nvSpPr>
          <p:cNvPr id="3" name="Content Placeholder 2"/>
          <p:cNvSpPr>
            <a:spLocks noGrp="1"/>
          </p:cNvSpPr>
          <p:nvPr>
            <p:ph idx="1"/>
          </p:nvPr>
        </p:nvSpPr>
        <p:spPr>
          <a:xfrm>
            <a:off x="609599" y="1426832"/>
            <a:ext cx="6347714" cy="4879185"/>
          </a:xfrm>
        </p:spPr>
        <p:txBody>
          <a:bodyPr>
            <a:noAutofit/>
          </a:bodyPr>
          <a:lstStyle/>
          <a:p>
            <a:pPr fontAlgn="base"/>
            <a:r>
              <a:rPr lang="en-US" sz="2000" u="sng" dirty="0" smtClean="0"/>
              <a:t>Allergic Rhinitis</a:t>
            </a:r>
            <a:r>
              <a:rPr lang="en-US" sz="2000" dirty="0" smtClean="0"/>
              <a:t>: </a:t>
            </a:r>
            <a:r>
              <a:rPr lang="en-US" sz="2000" dirty="0"/>
              <a:t>2- to 7-fold increased risk of incident asthma in preadolescence, adolescence, or adult life</a:t>
            </a:r>
            <a:endParaRPr lang="en-US" sz="2000" u="sng" dirty="0" smtClean="0"/>
          </a:p>
          <a:p>
            <a:pPr marL="0" indent="0" algn="l" rtl="0">
              <a:buNone/>
            </a:pPr>
            <a:endParaRPr lang="en-GB" sz="2000" u="sng" dirty="0" smtClean="0"/>
          </a:p>
          <a:p>
            <a:pPr marL="0" indent="0" algn="l" rtl="0">
              <a:buNone/>
            </a:pPr>
            <a:endParaRPr lang="en-GB" sz="2000" u="sng" dirty="0"/>
          </a:p>
          <a:p>
            <a:pPr marL="0" indent="0" algn="l" rtl="0">
              <a:buNone/>
            </a:pPr>
            <a:endParaRPr lang="en-GB" sz="2000" u="sng" dirty="0" smtClean="0"/>
          </a:p>
          <a:p>
            <a:pPr marL="0" indent="0" algn="l" rtl="0">
              <a:buNone/>
            </a:pPr>
            <a:endParaRPr lang="en-GB" sz="2000" u="sng" dirty="0"/>
          </a:p>
          <a:p>
            <a:pPr marL="0" indent="0" algn="l" rtl="0">
              <a:buNone/>
            </a:pPr>
            <a:endParaRPr lang="en-GB" sz="2000" u="sng" dirty="0" smtClean="0"/>
          </a:p>
          <a:p>
            <a:pPr marL="0" indent="0" algn="l" rtl="0">
              <a:buNone/>
            </a:pPr>
            <a:endParaRPr lang="en-GB" sz="2000" u="sng" dirty="0" smtClean="0"/>
          </a:p>
          <a:p>
            <a:pPr marL="0" indent="0" algn="l" rtl="0">
              <a:buNone/>
            </a:pPr>
            <a:endParaRPr lang="en-US" sz="2000" u="sng" dirty="0"/>
          </a:p>
          <a:p>
            <a:pPr algn="l" rtl="0"/>
            <a:r>
              <a:rPr lang="en-US" sz="2000" dirty="0" smtClean="0"/>
              <a:t>Family history of allergy:</a:t>
            </a:r>
            <a:r>
              <a:rPr lang="en-US" sz="2000" dirty="0"/>
              <a:t> </a:t>
            </a:r>
            <a:r>
              <a:rPr lang="en-US" sz="2000" dirty="0" smtClean="0"/>
              <a:t>higher </a:t>
            </a:r>
            <a:r>
              <a:rPr lang="en-US" sz="2000" dirty="0"/>
              <a:t>risk of developing asthma </a:t>
            </a:r>
            <a:r>
              <a:rPr lang="en-US" sz="2000" dirty="0" smtClean="0"/>
              <a:t> </a:t>
            </a:r>
            <a:r>
              <a:rPr lang="en-US" sz="2000" dirty="0"/>
              <a:t>and a lower chance of remission</a:t>
            </a:r>
            <a:endParaRPr lang="en-US" sz="2000" u="sng" dirty="0" smtClean="0"/>
          </a:p>
          <a:p>
            <a:pPr algn="l" rtl="0"/>
            <a:endParaRPr lang="x-none" sz="20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6999" y="2225040"/>
            <a:ext cx="4290313" cy="3063240"/>
          </a:xfrm>
          <a:prstGeom prst="rect">
            <a:avLst/>
          </a:prstGeom>
        </p:spPr>
      </p:pic>
    </p:spTree>
    <p:extLst>
      <p:ext uri="{BB962C8B-B14F-4D97-AF65-F5344CB8AC3E}">
        <p14:creationId xmlns:p14="http://schemas.microsoft.com/office/powerpoint/2010/main" val="374277273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animEffect transition="in" filter="fade">
                                      <p:cBhvr>
                                        <p:cTn id="19" dur="1000"/>
                                        <p:tgtEl>
                                          <p:spTgt spid="3">
                                            <p:txEl>
                                              <p:pRg st="8" end="8"/>
                                            </p:txEl>
                                          </p:spTgt>
                                        </p:tgtEl>
                                      </p:cBhvr>
                                    </p:animEffect>
                                    <p:anim calcmode="lin" valueType="num">
                                      <p:cBhvr>
                                        <p:cTn id="20"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Epidemiology</a:t>
            </a:r>
            <a:endParaRPr lang="x-none" dirty="0"/>
          </a:p>
        </p:txBody>
      </p:sp>
    </p:spTree>
    <p:extLst>
      <p:ext uri="{BB962C8B-B14F-4D97-AF65-F5344CB8AC3E}">
        <p14:creationId xmlns:p14="http://schemas.microsoft.com/office/powerpoint/2010/main" val="252218316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599" y="126522"/>
            <a:ext cx="6347713" cy="770626"/>
          </a:xfrm>
        </p:spPr>
        <p:txBody>
          <a:bodyPr/>
          <a:lstStyle/>
          <a:p>
            <a:r>
              <a:rPr lang="en-US" dirty="0" smtClean="0"/>
              <a:t>Prevalence in Adults</a:t>
            </a:r>
            <a:endParaRPr lang="x-none" dirty="0"/>
          </a:p>
        </p:txBody>
      </p:sp>
      <p:pic>
        <p:nvPicPr>
          <p:cNvPr id="6" name="Picture 2"/>
          <p:cNvPicPr>
            <a:picLocks noChangeAspect="1"/>
          </p:cNvPicPr>
          <p:nvPr/>
        </p:nvPicPr>
        <p:blipFill rotWithShape="1">
          <a:blip r:embed="rId3">
            <a:extLst>
              <a:ext uri="{28A0092B-C50C-407E-A947-70E740481C1C}">
                <a14:useLocalDpi xmlns:a14="http://schemas.microsoft.com/office/drawing/2010/main" val="0"/>
              </a:ext>
            </a:extLst>
          </a:blip>
          <a:srcRect l="1352" t="7987" r="1350" b="10076"/>
          <a:stretch/>
        </p:blipFill>
        <p:spPr>
          <a:xfrm>
            <a:off x="295484" y="1092681"/>
            <a:ext cx="8040917" cy="5108233"/>
          </a:xfrm>
          <a:prstGeom prst="rect">
            <a:avLst/>
          </a:prstGeom>
          <a:solidFill>
            <a:schemeClr val="bg1"/>
          </a:solidFill>
          <a:ln>
            <a:solidFill>
              <a:schemeClr val="bg1">
                <a:lumMod val="75000"/>
              </a:schemeClr>
            </a:solidFill>
          </a:ln>
        </p:spPr>
      </p:pic>
      <p:pic>
        <p:nvPicPr>
          <p:cNvPr id="5" name="صورة 4"/>
          <p:cNvPicPr>
            <a:picLocks noChangeAspect="1"/>
          </p:cNvPicPr>
          <p:nvPr/>
        </p:nvPicPr>
        <p:blipFill>
          <a:blip r:embed="rId4"/>
          <a:stretch>
            <a:fillRect/>
          </a:stretch>
        </p:blipFill>
        <p:spPr>
          <a:xfrm>
            <a:off x="609599" y="4946967"/>
            <a:ext cx="1663700" cy="977900"/>
          </a:xfrm>
          <a:prstGeom prst="rect">
            <a:avLst/>
          </a:prstGeom>
        </p:spPr>
      </p:pic>
    </p:spTree>
    <p:extLst>
      <p:ext uri="{BB962C8B-B14F-4D97-AF65-F5344CB8AC3E}">
        <p14:creationId xmlns:p14="http://schemas.microsoft.com/office/powerpoint/2010/main" val="3160820308"/>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0"/>
            <a:r>
              <a:rPr lang="en-US" dirty="0" smtClean="0"/>
              <a:t>Global Prevalence</a:t>
            </a:r>
            <a:endParaRPr lang="x-none" dirty="0"/>
          </a:p>
        </p:txBody>
      </p:sp>
      <p:sp>
        <p:nvSpPr>
          <p:cNvPr id="3" name="Content Placeholder 2"/>
          <p:cNvSpPr>
            <a:spLocks noGrp="1"/>
          </p:cNvSpPr>
          <p:nvPr>
            <p:ph idx="1"/>
          </p:nvPr>
        </p:nvSpPr>
        <p:spPr>
          <a:xfrm>
            <a:off x="609598" y="1398590"/>
            <a:ext cx="6781801" cy="5459410"/>
          </a:xfrm>
        </p:spPr>
        <p:txBody>
          <a:bodyPr>
            <a:normAutofit/>
          </a:bodyPr>
          <a:lstStyle/>
          <a:p>
            <a:pPr algn="l" rtl="0"/>
            <a:r>
              <a:rPr lang="en-US" sz="2000" dirty="0"/>
              <a:t>The global prevalence of </a:t>
            </a:r>
            <a:r>
              <a:rPr lang="en-US" sz="2000" dirty="0" smtClean="0"/>
              <a:t>diagnosed </a:t>
            </a:r>
            <a:r>
              <a:rPr lang="en-US" sz="2000" dirty="0"/>
              <a:t>asthma </a:t>
            </a:r>
            <a:r>
              <a:rPr lang="en-US" sz="2000" dirty="0" smtClean="0"/>
              <a:t>in adults is estimated </a:t>
            </a:r>
            <a:r>
              <a:rPr lang="en-US" sz="2000" dirty="0"/>
              <a:t>to be 4.3</a:t>
            </a:r>
            <a:r>
              <a:rPr lang="en-US" sz="2000" dirty="0" smtClean="0"/>
              <a:t>%</a:t>
            </a:r>
          </a:p>
          <a:p>
            <a:pPr algn="l" rtl="0"/>
            <a:endParaRPr lang="en-US" sz="2000" dirty="0" smtClean="0"/>
          </a:p>
          <a:p>
            <a:pPr algn="l" rtl="0"/>
            <a:endParaRPr lang="en-US" sz="2000" dirty="0" smtClean="0"/>
          </a:p>
          <a:p>
            <a:pPr algn="l" rtl="0"/>
            <a:r>
              <a:rPr lang="en-US" sz="2000" dirty="0"/>
              <a:t>315 million </a:t>
            </a:r>
            <a:r>
              <a:rPr lang="en-US" sz="2000" dirty="0" smtClean="0"/>
              <a:t>individuals with asthma</a:t>
            </a:r>
          </a:p>
          <a:p>
            <a:endParaRPr lang="en-US" sz="2000" dirty="0" smtClean="0"/>
          </a:p>
          <a:p>
            <a:endParaRPr lang="en-US" sz="2000" dirty="0" smtClean="0"/>
          </a:p>
          <a:p>
            <a:r>
              <a:rPr lang="en-US" sz="2000" dirty="0" smtClean="0"/>
              <a:t>Number </a:t>
            </a:r>
            <a:r>
              <a:rPr lang="en-US" sz="2000" dirty="0"/>
              <a:t>of DALY’s  lost due to asthma worldwide is estimated to be 15 million years. </a:t>
            </a:r>
          </a:p>
          <a:p>
            <a:endParaRPr lang="en-US" sz="2000" dirty="0" smtClean="0"/>
          </a:p>
          <a:p>
            <a:endParaRPr lang="en-US" sz="2000" dirty="0"/>
          </a:p>
          <a:p>
            <a:r>
              <a:rPr lang="en-US" sz="2000" dirty="0"/>
              <a:t>Number of DALY's lost due to Asthma similar to diabetes</a:t>
            </a:r>
            <a:r>
              <a:rPr lang="ar-SA" sz="2000" dirty="0"/>
              <a:t>.</a:t>
            </a:r>
          </a:p>
          <a:p>
            <a:endParaRPr lang="en-US" sz="2000" dirty="0"/>
          </a:p>
        </p:txBody>
      </p:sp>
    </p:spTree>
    <p:extLst>
      <p:ext uri="{BB962C8B-B14F-4D97-AF65-F5344CB8AC3E}">
        <p14:creationId xmlns:p14="http://schemas.microsoft.com/office/powerpoint/2010/main" val="332095066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animEffect transition="in" filter="fade">
                                      <p:cBhvr>
                                        <p:cTn id="14" dur="1000"/>
                                        <p:tgtEl>
                                          <p:spTgt spid="3">
                                            <p:txEl>
                                              <p:pRg st="3" end="3"/>
                                            </p:txEl>
                                          </p:spTgt>
                                        </p:tgtEl>
                                      </p:cBhvr>
                                    </p:animEffect>
                                    <p:anim calcmode="lin" valueType="num">
                                      <p:cBhvr>
                                        <p:cTn id="1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Effect transition="in" filter="fade">
                                      <p:cBhvr>
                                        <p:cTn id="21" dur="1000"/>
                                        <p:tgtEl>
                                          <p:spTgt spid="3">
                                            <p:txEl>
                                              <p:pRg st="6" end="6"/>
                                            </p:txEl>
                                          </p:spTgt>
                                        </p:tgtEl>
                                      </p:cBhvr>
                                    </p:animEffect>
                                    <p:anim calcmode="lin" valueType="num">
                                      <p:cBhvr>
                                        <p:cTn id="22"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9" end="9"/>
                                            </p:txEl>
                                          </p:spTgt>
                                        </p:tgtEl>
                                        <p:attrNameLst>
                                          <p:attrName>style.visibility</p:attrName>
                                        </p:attrNameLst>
                                      </p:cBhvr>
                                      <p:to>
                                        <p:strVal val="visible"/>
                                      </p:to>
                                    </p:set>
                                    <p:animEffect transition="in" filter="fade">
                                      <p:cBhvr>
                                        <p:cTn id="28" dur="1000"/>
                                        <p:tgtEl>
                                          <p:spTgt spid="3">
                                            <p:txEl>
                                              <p:pRg st="9" end="9"/>
                                            </p:txEl>
                                          </p:spTgt>
                                        </p:tgtEl>
                                      </p:cBhvr>
                                    </p:animEffect>
                                    <p:anim calcmode="lin" valueType="num">
                                      <p:cBhvr>
                                        <p:cTn id="29"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Local Prevalence</a:t>
            </a:r>
            <a:endParaRPr lang="x-none" dirty="0"/>
          </a:p>
        </p:txBody>
      </p:sp>
      <p:sp>
        <p:nvSpPr>
          <p:cNvPr id="3" name="Content Placeholder 2"/>
          <p:cNvSpPr>
            <a:spLocks noGrp="1"/>
          </p:cNvSpPr>
          <p:nvPr>
            <p:ph idx="1"/>
          </p:nvPr>
        </p:nvSpPr>
        <p:spPr>
          <a:xfrm>
            <a:off x="511228" y="1311215"/>
            <a:ext cx="8632771" cy="5310649"/>
          </a:xfrm>
        </p:spPr>
        <p:txBody>
          <a:bodyPr>
            <a:normAutofit/>
          </a:bodyPr>
          <a:lstStyle/>
          <a:p>
            <a:pPr algn="l" rtl="0"/>
            <a:r>
              <a:rPr lang="en-US" dirty="0" smtClean="0"/>
              <a:t>Affecting </a:t>
            </a:r>
            <a:r>
              <a:rPr lang="en-US" dirty="0"/>
              <a:t>more than 2 million </a:t>
            </a:r>
            <a:r>
              <a:rPr lang="en-US" dirty="0" smtClean="0"/>
              <a:t>Saudis</a:t>
            </a:r>
          </a:p>
          <a:p>
            <a:pPr marL="0" indent="0" algn="l" rtl="0">
              <a:buNone/>
            </a:pPr>
            <a:endParaRPr lang="en-US" dirty="0" smtClean="0"/>
          </a:p>
          <a:p>
            <a:r>
              <a:rPr lang="en-US" dirty="0"/>
              <a:t> </a:t>
            </a:r>
            <a:r>
              <a:rPr lang="en-US" dirty="0" smtClean="0"/>
              <a:t>Prevalence </a:t>
            </a:r>
            <a:r>
              <a:rPr lang="en-US" dirty="0"/>
              <a:t>of </a:t>
            </a:r>
            <a:r>
              <a:rPr lang="en-US" dirty="0" smtClean="0"/>
              <a:t>diagnosed </a:t>
            </a:r>
            <a:r>
              <a:rPr lang="en-US" dirty="0"/>
              <a:t>asthma </a:t>
            </a:r>
            <a:r>
              <a:rPr lang="en-US" dirty="0" smtClean="0"/>
              <a:t>in children (0-15) was </a:t>
            </a:r>
            <a:r>
              <a:rPr lang="en-US" dirty="0"/>
              <a:t>reported to be 25% in </a:t>
            </a:r>
            <a:r>
              <a:rPr lang="en-US" dirty="0" smtClean="0"/>
              <a:t>2004</a:t>
            </a:r>
          </a:p>
          <a:p>
            <a:pPr lvl="1"/>
            <a:r>
              <a:rPr lang="en-US" dirty="0"/>
              <a:t>34.4% in males </a:t>
            </a:r>
            <a:r>
              <a:rPr lang="en-US" dirty="0" smtClean="0"/>
              <a:t>vs</a:t>
            </a:r>
            <a:r>
              <a:rPr lang="en-US" dirty="0"/>
              <a:t> </a:t>
            </a:r>
            <a:r>
              <a:rPr lang="en-US" dirty="0" smtClean="0"/>
              <a:t>20.3% </a:t>
            </a:r>
            <a:r>
              <a:rPr lang="en-US" dirty="0"/>
              <a:t>in </a:t>
            </a:r>
            <a:r>
              <a:rPr lang="en-US" dirty="0" smtClean="0"/>
              <a:t>females </a:t>
            </a:r>
          </a:p>
          <a:p>
            <a:endParaRPr lang="en-US" dirty="0" smtClean="0"/>
          </a:p>
          <a:p>
            <a:r>
              <a:rPr lang="en-US" dirty="0" smtClean="0"/>
              <a:t>Prevalence </a:t>
            </a:r>
            <a:r>
              <a:rPr lang="en-US" dirty="0"/>
              <a:t>of diagnosed asthma </a:t>
            </a:r>
            <a:r>
              <a:rPr lang="en-US" dirty="0" smtClean="0"/>
              <a:t>in 16-18 years old is 19.6% in 2014</a:t>
            </a:r>
          </a:p>
          <a:p>
            <a:pPr lvl="1"/>
            <a:r>
              <a:rPr lang="en-US" dirty="0" smtClean="0"/>
              <a:t>21.5% in males vs 17.8 in females</a:t>
            </a:r>
          </a:p>
          <a:p>
            <a:pPr lvl="1"/>
            <a:endParaRPr lang="en-US" dirty="0" smtClean="0"/>
          </a:p>
          <a:p>
            <a:r>
              <a:rPr lang="en-US" dirty="0" smtClean="0"/>
              <a:t>Prevalence </a:t>
            </a:r>
            <a:r>
              <a:rPr lang="en-US" dirty="0"/>
              <a:t>of asthma in Saudi Arabian </a:t>
            </a:r>
            <a:r>
              <a:rPr lang="en-US" dirty="0" smtClean="0"/>
              <a:t>is 7.5%</a:t>
            </a:r>
            <a:endParaRPr lang="en-US" dirty="0" smtClean="0"/>
          </a:p>
          <a:p>
            <a:endParaRPr lang="en-US" dirty="0" smtClean="0"/>
          </a:p>
          <a:p>
            <a:pPr algn="l" rtl="0"/>
            <a:r>
              <a:rPr lang="en-US" dirty="0" smtClean="0"/>
              <a:t>Increasing in Prevalence</a:t>
            </a:r>
            <a:endParaRPr lang="en-US" dirty="0"/>
          </a:p>
          <a:p>
            <a:pPr algn="l" rtl="0"/>
            <a:endParaRPr lang="x-none" dirty="0"/>
          </a:p>
        </p:txBody>
      </p:sp>
    </p:spTree>
    <p:extLst>
      <p:ext uri="{BB962C8B-B14F-4D97-AF65-F5344CB8AC3E}">
        <p14:creationId xmlns:p14="http://schemas.microsoft.com/office/powerpoint/2010/main" val="1896676613"/>
      </p:ext>
    </p:extLst>
  </p:cSld>
  <p:clrMapOvr>
    <a:masterClrMapping/>
  </p:clrMapOvr>
  <p:transition spd="slow">
    <p:push dir="u"/>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smtClean="0"/>
              <a:t>Triggers of Asthma</a:t>
            </a:r>
            <a:endParaRPr lang="en-US" dirty="0"/>
          </a:p>
        </p:txBody>
      </p:sp>
    </p:spTree>
    <p:extLst>
      <p:ext uri="{BB962C8B-B14F-4D97-AF65-F5344CB8AC3E}">
        <p14:creationId xmlns:p14="http://schemas.microsoft.com/office/powerpoint/2010/main" val="275782075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a:bodyPr>
          <a:lstStyle/>
          <a:p>
            <a:r>
              <a:rPr lang="en-US" dirty="0" smtClean="0"/>
              <a:t>Triggers 1</a:t>
            </a:r>
            <a:endParaRPr lang="x-none" dirty="0"/>
          </a:p>
        </p:txBody>
      </p:sp>
      <p:pic>
        <p:nvPicPr>
          <p:cNvPr id="41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599" y="1628775"/>
            <a:ext cx="7150100" cy="4379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3025667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100"/>
                                        </p:tgtEl>
                                        <p:attrNameLst>
                                          <p:attrName>style.visibility</p:attrName>
                                        </p:attrNameLst>
                                      </p:cBhvr>
                                      <p:to>
                                        <p:strVal val="visible"/>
                                      </p:to>
                                    </p:set>
                                    <p:animEffect transition="in" filter="fade">
                                      <p:cBhvr>
                                        <p:cTn id="7" dur="1000"/>
                                        <p:tgtEl>
                                          <p:spTgt spid="4100"/>
                                        </p:tgtEl>
                                      </p:cBhvr>
                                    </p:animEffect>
                                    <p:anim calcmode="lin" valueType="num">
                                      <p:cBhvr>
                                        <p:cTn id="8" dur="1000" fill="hold"/>
                                        <p:tgtEl>
                                          <p:spTgt spid="4100"/>
                                        </p:tgtEl>
                                        <p:attrNameLst>
                                          <p:attrName>ppt_x</p:attrName>
                                        </p:attrNameLst>
                                      </p:cBhvr>
                                      <p:tavLst>
                                        <p:tav tm="0">
                                          <p:val>
                                            <p:strVal val="#ppt_x"/>
                                          </p:val>
                                        </p:tav>
                                        <p:tav tm="100000">
                                          <p:val>
                                            <p:strVal val="#ppt_x"/>
                                          </p:val>
                                        </p:tav>
                                      </p:tavLst>
                                    </p:anim>
                                    <p:anim calcmode="lin" valueType="num">
                                      <p:cBhvr>
                                        <p:cTn id="9" dur="1000" fill="hold"/>
                                        <p:tgtEl>
                                          <p:spTgt spid="410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Objectives</a:t>
            </a:r>
          </a:p>
        </p:txBody>
      </p:sp>
      <p:sp>
        <p:nvSpPr>
          <p:cNvPr id="3" name="Content Placeholder 2"/>
          <p:cNvSpPr>
            <a:spLocks noGrp="1"/>
          </p:cNvSpPr>
          <p:nvPr>
            <p:ph idx="1"/>
          </p:nvPr>
        </p:nvSpPr>
        <p:spPr>
          <a:xfrm>
            <a:off x="511229" y="1544127"/>
            <a:ext cx="8023172" cy="5082583"/>
          </a:xfrm>
        </p:spPr>
        <p:txBody>
          <a:bodyPr>
            <a:normAutofit fontScale="92500" lnSpcReduction="20000"/>
          </a:bodyPr>
          <a:lstStyle/>
          <a:p>
            <a:r>
              <a:rPr lang="en-US" dirty="0"/>
              <a:t>Diagnosis of Asthma in children and adults</a:t>
            </a:r>
          </a:p>
          <a:p>
            <a:pPr lvl="1"/>
            <a:r>
              <a:rPr lang="en-US" dirty="0" smtClean="0"/>
              <a:t>History</a:t>
            </a:r>
          </a:p>
          <a:p>
            <a:pPr lvl="1"/>
            <a:r>
              <a:rPr lang="en-US" dirty="0" smtClean="0"/>
              <a:t>Chest examination </a:t>
            </a:r>
          </a:p>
          <a:p>
            <a:pPr lvl="1"/>
            <a:r>
              <a:rPr lang="en-US" dirty="0" smtClean="0"/>
              <a:t>Clinical</a:t>
            </a:r>
            <a:endParaRPr lang="en-US" dirty="0"/>
          </a:p>
          <a:p>
            <a:pPr lvl="1"/>
            <a:r>
              <a:rPr lang="en-US" dirty="0"/>
              <a:t>Use of PEFR to assess in diagnosis</a:t>
            </a:r>
          </a:p>
          <a:p>
            <a:pPr lvl="1"/>
            <a:r>
              <a:rPr lang="en-US" dirty="0"/>
              <a:t>Investigations “PFT; Spirometry”</a:t>
            </a:r>
          </a:p>
          <a:p>
            <a:r>
              <a:rPr lang="en-US" dirty="0"/>
              <a:t>Factors trigger Asthma</a:t>
            </a:r>
          </a:p>
          <a:p>
            <a:r>
              <a:rPr lang="en-US" dirty="0"/>
              <a:t>Highlight on COPD “Diagnosis by PFT and Treatment”</a:t>
            </a:r>
          </a:p>
          <a:p>
            <a:r>
              <a:rPr lang="en-US" dirty="0"/>
              <a:t>How to assess the severity of Asthma</a:t>
            </a:r>
          </a:p>
          <a:p>
            <a:r>
              <a:rPr lang="en-US" dirty="0"/>
              <a:t>Exercise induced asthma (triggers and management)</a:t>
            </a:r>
          </a:p>
          <a:p>
            <a:r>
              <a:rPr lang="en-US" dirty="0"/>
              <a:t>Management of Asthma</a:t>
            </a:r>
          </a:p>
          <a:p>
            <a:pPr lvl="1"/>
            <a:r>
              <a:rPr lang="en-US" dirty="0"/>
              <a:t>Rescue management</a:t>
            </a:r>
          </a:p>
          <a:p>
            <a:pPr lvl="1"/>
            <a:r>
              <a:rPr lang="en-US" dirty="0"/>
              <a:t>Prophylaxis</a:t>
            </a:r>
          </a:p>
          <a:p>
            <a:pPr lvl="1"/>
            <a:r>
              <a:rPr lang="en-US" dirty="0"/>
              <a:t>How to use different types of inhalers </a:t>
            </a:r>
          </a:p>
          <a:p>
            <a:pPr lvl="1"/>
            <a:r>
              <a:rPr lang="en-US" dirty="0"/>
              <a:t>Asthma </a:t>
            </a:r>
            <a:r>
              <a:rPr lang="en-US" dirty="0" smtClean="0"/>
              <a:t>education </a:t>
            </a:r>
            <a:r>
              <a:rPr lang="en-US" dirty="0"/>
              <a:t>for patient and how patient can use inhalers properly </a:t>
            </a:r>
          </a:p>
        </p:txBody>
      </p:sp>
    </p:spTree>
    <p:extLst>
      <p:ext uri="{BB962C8B-B14F-4D97-AF65-F5344CB8AC3E}">
        <p14:creationId xmlns:p14="http://schemas.microsoft.com/office/powerpoint/2010/main" val="111703255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Triggers 2</a:t>
            </a:r>
            <a:endParaRPr lang="x-none" dirty="0"/>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599" y="1394804"/>
            <a:ext cx="7897091" cy="51854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5140914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290"/>
                                        </p:tgtEl>
                                        <p:attrNameLst>
                                          <p:attrName>style.visibility</p:attrName>
                                        </p:attrNameLst>
                                      </p:cBhvr>
                                      <p:to>
                                        <p:strVal val="visible"/>
                                      </p:to>
                                    </p:set>
                                    <p:animEffect transition="in" filter="fade">
                                      <p:cBhvr>
                                        <p:cTn id="7" dur="1000"/>
                                        <p:tgtEl>
                                          <p:spTgt spid="12290"/>
                                        </p:tgtEl>
                                      </p:cBhvr>
                                    </p:animEffect>
                                    <p:anim calcmode="lin" valueType="num">
                                      <p:cBhvr>
                                        <p:cTn id="8" dur="1000" fill="hold"/>
                                        <p:tgtEl>
                                          <p:spTgt spid="12290"/>
                                        </p:tgtEl>
                                        <p:attrNameLst>
                                          <p:attrName>ppt_x</p:attrName>
                                        </p:attrNameLst>
                                      </p:cBhvr>
                                      <p:tavLst>
                                        <p:tav tm="0">
                                          <p:val>
                                            <p:strVal val="#ppt_x"/>
                                          </p:val>
                                        </p:tav>
                                        <p:tav tm="100000">
                                          <p:val>
                                            <p:strVal val="#ppt_x"/>
                                          </p:val>
                                        </p:tav>
                                      </p:tavLst>
                                    </p:anim>
                                    <p:anim calcmode="lin" valueType="num">
                                      <p:cBhvr>
                                        <p:cTn id="9" dur="1000" fill="hold"/>
                                        <p:tgtEl>
                                          <p:spTgt spid="1229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normAutofit fontScale="90000"/>
          </a:bodyPr>
          <a:lstStyle/>
          <a:p>
            <a:pPr algn="ctr"/>
            <a:r>
              <a:rPr lang="en-US" dirty="0"/>
              <a:t>How to </a:t>
            </a:r>
            <a:r>
              <a:rPr lang="en-US" dirty="0" smtClean="0"/>
              <a:t>diagnose a </a:t>
            </a:r>
            <a:r>
              <a:rPr lang="en-US" dirty="0"/>
              <a:t>patient with </a:t>
            </a:r>
            <a:r>
              <a:rPr lang="en-US" dirty="0" smtClean="0"/>
              <a:t>Asthma?</a:t>
            </a:r>
            <a:endParaRPr lang="en-US" dirty="0"/>
          </a:p>
        </p:txBody>
      </p:sp>
    </p:spTree>
    <p:extLst>
      <p:ext uri="{BB962C8B-B14F-4D97-AF65-F5344CB8AC3E}">
        <p14:creationId xmlns:p14="http://schemas.microsoft.com/office/powerpoint/2010/main" val="110815779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82792" y="2317823"/>
            <a:ext cx="6591985" cy="1468800"/>
          </a:xfrm>
        </p:spPr>
        <p:txBody>
          <a:bodyPr>
            <a:normAutofit/>
          </a:bodyPr>
          <a:lstStyle/>
          <a:p>
            <a:pPr algn="ctr"/>
            <a:r>
              <a:rPr lang="en-US" sz="4400" dirty="0" smtClean="0"/>
              <a:t>History Taking</a:t>
            </a:r>
            <a:endParaRPr lang="x-none" sz="4400" dirty="0"/>
          </a:p>
        </p:txBody>
      </p:sp>
    </p:spTree>
    <p:extLst>
      <p:ext uri="{BB962C8B-B14F-4D97-AF65-F5344CB8AC3E}">
        <p14:creationId xmlns:p14="http://schemas.microsoft.com/office/powerpoint/2010/main" val="70364928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Symptoms</a:t>
            </a:r>
            <a:endParaRPr lang="x-none" dirty="0"/>
          </a:p>
        </p:txBody>
      </p:sp>
      <p:sp>
        <p:nvSpPr>
          <p:cNvPr id="3" name="Content Placeholder 2"/>
          <p:cNvSpPr>
            <a:spLocks noGrp="1"/>
          </p:cNvSpPr>
          <p:nvPr>
            <p:ph idx="1"/>
          </p:nvPr>
        </p:nvSpPr>
        <p:spPr>
          <a:xfrm>
            <a:off x="301752" y="1527048"/>
            <a:ext cx="8503920" cy="5445252"/>
          </a:xfrm>
        </p:spPr>
        <p:txBody>
          <a:bodyPr>
            <a:normAutofit/>
          </a:bodyPr>
          <a:lstStyle/>
          <a:p>
            <a:pPr algn="l" rtl="0"/>
            <a:endParaRPr lang="en-US" dirty="0" smtClean="0"/>
          </a:p>
          <a:p>
            <a:pPr algn="l" rtl="0"/>
            <a:r>
              <a:rPr lang="en-GB" sz="2400" dirty="0" smtClean="0"/>
              <a:t>SOB</a:t>
            </a:r>
          </a:p>
          <a:p>
            <a:pPr algn="l" rtl="0"/>
            <a:r>
              <a:rPr lang="en-GB" sz="2400" dirty="0" smtClean="0"/>
              <a:t>Wheezing </a:t>
            </a:r>
          </a:p>
          <a:p>
            <a:pPr algn="l" rtl="0"/>
            <a:r>
              <a:rPr lang="en-GB" sz="2400" dirty="0" smtClean="0"/>
              <a:t>Chest tightness</a:t>
            </a:r>
          </a:p>
          <a:p>
            <a:pPr algn="l" rtl="0"/>
            <a:r>
              <a:rPr lang="en-GB" sz="2400" dirty="0" smtClean="0"/>
              <a:t>Cough </a:t>
            </a:r>
          </a:p>
          <a:p>
            <a:pPr marL="0" indent="0" algn="just" rtl="0">
              <a:buNone/>
            </a:pPr>
            <a:endParaRPr lang="en-GB" dirty="0"/>
          </a:p>
          <a:p>
            <a:pPr algn="just"/>
            <a:r>
              <a:rPr lang="en-GB" sz="2400" dirty="0" smtClean="0"/>
              <a:t>Symptoms have variable severity  and may not be present </a:t>
            </a:r>
            <a:r>
              <a:rPr lang="en-GB" sz="2400" dirty="0"/>
              <a:t>simultaneously. </a:t>
            </a:r>
          </a:p>
          <a:p>
            <a:pPr algn="just"/>
            <a:r>
              <a:rPr lang="en-GB" sz="2400" dirty="0"/>
              <a:t>Usually occur with in 30 minutes of exposure to triggers .</a:t>
            </a:r>
          </a:p>
          <a:p>
            <a:pPr algn="just"/>
            <a:r>
              <a:rPr lang="en-GB" sz="2400" dirty="0"/>
              <a:t>Worse at night  </a:t>
            </a:r>
            <a:r>
              <a:rPr lang="en-GB" sz="2400" dirty="0" smtClean="0"/>
              <a:t>.</a:t>
            </a:r>
            <a:endParaRPr lang="en-US" sz="2400" dirty="0"/>
          </a:p>
        </p:txBody>
      </p:sp>
    </p:spTree>
    <p:extLst>
      <p:ext uri="{BB962C8B-B14F-4D97-AF65-F5344CB8AC3E}">
        <p14:creationId xmlns:p14="http://schemas.microsoft.com/office/powerpoint/2010/main" val="540573136"/>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1000"/>
                                        <p:tgtEl>
                                          <p:spTgt spid="3">
                                            <p:txEl>
                                              <p:pRg st="2" end="2"/>
                                            </p:txEl>
                                          </p:spTgt>
                                        </p:tgtEl>
                                      </p:cBhvr>
                                    </p:animEffect>
                                    <p:anim calcmode="lin" valueType="num">
                                      <p:cBhvr>
                                        <p:cTn id="13"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2" end="2"/>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1000"/>
                                        <p:tgtEl>
                                          <p:spTgt spid="3">
                                            <p:txEl>
                                              <p:pRg st="3" end="3"/>
                                            </p:txEl>
                                          </p:spTgt>
                                        </p:tgtEl>
                                      </p:cBhvr>
                                    </p:animEffect>
                                    <p:anim calcmode="lin" valueType="num">
                                      <p:cBhvr>
                                        <p:cTn id="1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1000"/>
                                        <p:tgtEl>
                                          <p:spTgt spid="3">
                                            <p:txEl>
                                              <p:pRg st="4" end="4"/>
                                            </p:txEl>
                                          </p:spTgt>
                                        </p:tgtEl>
                                      </p:cBhvr>
                                    </p:animEffect>
                                    <p:anim calcmode="lin" valueType="num">
                                      <p:cBhvr>
                                        <p:cTn id="23"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fade">
                                      <p:cBhvr>
                                        <p:cTn id="29" dur="1000"/>
                                        <p:tgtEl>
                                          <p:spTgt spid="3">
                                            <p:txEl>
                                              <p:pRg st="6" end="6"/>
                                            </p:txEl>
                                          </p:spTgt>
                                        </p:tgtEl>
                                      </p:cBhvr>
                                    </p:animEffect>
                                    <p:anim calcmode="lin" valueType="num">
                                      <p:cBhvr>
                                        <p:cTn id="3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6" end="6"/>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3">
                                            <p:txEl>
                                              <p:pRg st="7" end="7"/>
                                            </p:txEl>
                                          </p:spTgt>
                                        </p:tgtEl>
                                        <p:attrNameLst>
                                          <p:attrName>style.visibility</p:attrName>
                                        </p:attrNameLst>
                                      </p:cBhvr>
                                      <p:to>
                                        <p:strVal val="visible"/>
                                      </p:to>
                                    </p:set>
                                    <p:animEffect transition="in" filter="fade">
                                      <p:cBhvr>
                                        <p:cTn id="34" dur="1000"/>
                                        <p:tgtEl>
                                          <p:spTgt spid="3">
                                            <p:txEl>
                                              <p:pRg st="7" end="7"/>
                                            </p:txEl>
                                          </p:spTgt>
                                        </p:tgtEl>
                                      </p:cBhvr>
                                    </p:animEffect>
                                    <p:anim calcmode="lin" valueType="num">
                                      <p:cBhvr>
                                        <p:cTn id="35"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6" dur="1000" fill="hold"/>
                                        <p:tgtEl>
                                          <p:spTgt spid="3">
                                            <p:txEl>
                                              <p:pRg st="7" end="7"/>
                                            </p:txEl>
                                          </p:spTgt>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animEffect transition="in" filter="fade">
                                      <p:cBhvr>
                                        <p:cTn id="39" dur="1000"/>
                                        <p:tgtEl>
                                          <p:spTgt spid="3">
                                            <p:txEl>
                                              <p:pRg st="8" end="8"/>
                                            </p:txEl>
                                          </p:spTgt>
                                        </p:tgtEl>
                                      </p:cBhvr>
                                    </p:animEffect>
                                    <p:anim calcmode="lin" valueType="num">
                                      <p:cBhvr>
                                        <p:cTn id="40"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41"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609599" y="184030"/>
            <a:ext cx="6347713" cy="506083"/>
          </a:xfrm>
        </p:spPr>
        <p:txBody>
          <a:bodyPr>
            <a:normAutofit fontScale="90000"/>
          </a:bodyPr>
          <a:lstStyle/>
          <a:p>
            <a:r>
              <a:rPr lang="en-US"/>
              <a:t>Relevant Questions</a:t>
            </a:r>
            <a:endParaRPr lang="x-none"/>
          </a:p>
        </p:txBody>
      </p:sp>
      <p:sp>
        <p:nvSpPr>
          <p:cNvPr id="3" name="عنصر نائب للمحتوى 2"/>
          <p:cNvSpPr>
            <a:spLocks noGrp="1"/>
          </p:cNvSpPr>
          <p:nvPr>
            <p:ph idx="1"/>
          </p:nvPr>
        </p:nvSpPr>
        <p:spPr>
          <a:xfrm>
            <a:off x="609599" y="989162"/>
            <a:ext cx="6347714" cy="5052201"/>
          </a:xfrm>
        </p:spPr>
        <p:txBody>
          <a:bodyPr>
            <a:noAutofit/>
          </a:bodyPr>
          <a:lstStyle/>
          <a:p>
            <a:r>
              <a:rPr lang="en-US" sz="2000" dirty="0"/>
              <a:t>Does the patient or his/her family have a history of asthma or other atopic conditions, such as eczema or allergic rhinitis?</a:t>
            </a:r>
          </a:p>
          <a:p>
            <a:r>
              <a:rPr lang="en-US" sz="2000" dirty="0"/>
              <a:t>Does the patient have recurrent attacks of wheezing?</a:t>
            </a:r>
          </a:p>
          <a:p>
            <a:r>
              <a:rPr lang="en-US" sz="2000" dirty="0"/>
              <a:t>Does the patient have a troublesome cough at night?</a:t>
            </a:r>
          </a:p>
          <a:p>
            <a:r>
              <a:rPr lang="en-US" sz="2000" dirty="0"/>
              <a:t>Does the patient wheeze or cough after exercise?</a:t>
            </a:r>
          </a:p>
          <a:p>
            <a:r>
              <a:rPr lang="en-US" sz="2000" dirty="0"/>
              <a:t>Does the patient experience wheezing, chest tightness, or cough after exposure to pollens, dust, feathered or furry animals, exercise, viral infection, or environmental smoke?</a:t>
            </a:r>
          </a:p>
          <a:p>
            <a:pPr algn="l" rtl="0"/>
            <a:r>
              <a:rPr lang="en-US" sz="2000" dirty="0"/>
              <a:t>Does the patient experience </a:t>
            </a:r>
            <a:r>
              <a:rPr lang="en-US" sz="2000" dirty="0" smtClean="0"/>
              <a:t>symptoms </a:t>
            </a:r>
            <a:r>
              <a:rPr lang="en-US" sz="2000" dirty="0"/>
              <a:t>after exposure </a:t>
            </a:r>
            <a:r>
              <a:rPr lang="en-US" sz="2000" dirty="0" smtClean="0"/>
              <a:t>to something specific eg. </a:t>
            </a:r>
            <a:r>
              <a:rPr lang="en-US" sz="2000" dirty="0"/>
              <a:t>pollens, dust, </a:t>
            </a:r>
            <a:r>
              <a:rPr lang="en-US" sz="2000" dirty="0" smtClean="0"/>
              <a:t>animals</a:t>
            </a:r>
            <a:r>
              <a:rPr lang="en-US" sz="2000" dirty="0"/>
              <a:t>, </a:t>
            </a:r>
            <a:r>
              <a:rPr lang="en-US" sz="2000" dirty="0" smtClean="0"/>
              <a:t>incense?</a:t>
            </a:r>
          </a:p>
          <a:p>
            <a:pPr algn="l" rtl="0"/>
            <a:endParaRPr lang="en-US" sz="2000" dirty="0"/>
          </a:p>
          <a:p>
            <a:pPr algn="l" rtl="0"/>
            <a:endParaRPr lang="en-US" sz="2000" dirty="0"/>
          </a:p>
          <a:p>
            <a:pPr marL="0" indent="0" algn="l" rtl="0">
              <a:buNone/>
            </a:pPr>
            <a:endParaRPr lang="en-US" sz="2000" dirty="0"/>
          </a:p>
          <a:p>
            <a:pPr marL="0" indent="0" algn="l" rtl="0">
              <a:buNone/>
            </a:pPr>
            <a:endParaRPr lang="x-none" sz="2000" dirty="0"/>
          </a:p>
        </p:txBody>
      </p:sp>
    </p:spTree>
    <p:extLst>
      <p:ext uri="{BB962C8B-B14F-4D97-AF65-F5344CB8AC3E}">
        <p14:creationId xmlns:p14="http://schemas.microsoft.com/office/powerpoint/2010/main" val="83915125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Risk Factors</a:t>
            </a:r>
            <a:endParaRPr lang="x-none" dirty="0"/>
          </a:p>
        </p:txBody>
      </p:sp>
      <p:sp>
        <p:nvSpPr>
          <p:cNvPr id="3" name="Content Placeholder 2"/>
          <p:cNvSpPr>
            <a:spLocks noGrp="1"/>
          </p:cNvSpPr>
          <p:nvPr>
            <p:ph idx="1"/>
          </p:nvPr>
        </p:nvSpPr>
        <p:spPr>
          <a:xfrm>
            <a:off x="609599" y="1706880"/>
            <a:ext cx="6347714" cy="4770120"/>
          </a:xfrm>
        </p:spPr>
        <p:txBody>
          <a:bodyPr>
            <a:normAutofit/>
          </a:bodyPr>
          <a:lstStyle/>
          <a:p>
            <a:pPr marL="0" indent="0" algn="l" rtl="0">
              <a:buNone/>
            </a:pPr>
            <a:r>
              <a:rPr lang="en-US" sz="2400" dirty="0" smtClean="0"/>
              <a:t>1.Perinatal:</a:t>
            </a:r>
            <a:endParaRPr lang="en-US" sz="2400" dirty="0"/>
          </a:p>
          <a:p>
            <a:pPr lvl="1" algn="l"/>
            <a:r>
              <a:rPr lang="en-US" sz="2000" dirty="0"/>
              <a:t>birth before 37 weeks gestation was associated with increased risk for asthma</a:t>
            </a:r>
          </a:p>
          <a:p>
            <a:pPr lvl="1"/>
            <a:r>
              <a:rPr lang="en-US" sz="2000" dirty="0" smtClean="0"/>
              <a:t>Breastfeeding: lowered </a:t>
            </a:r>
            <a:r>
              <a:rPr lang="en-US" sz="2000" dirty="0"/>
              <a:t>incidence of recurrent wheezing during the first two years of </a:t>
            </a:r>
            <a:r>
              <a:rPr lang="en-US" sz="2000" dirty="0" smtClean="0"/>
              <a:t>life </a:t>
            </a:r>
          </a:p>
          <a:p>
            <a:pPr marL="0" indent="0">
              <a:buNone/>
            </a:pPr>
            <a:r>
              <a:rPr lang="en-US" sz="2400" dirty="0" smtClean="0"/>
              <a:t>2.tobacco smoke :</a:t>
            </a:r>
            <a:endParaRPr lang="en-US" sz="2400" dirty="0"/>
          </a:p>
          <a:p>
            <a:pPr lvl="1"/>
            <a:r>
              <a:rPr lang="en-US" sz="2000" dirty="0"/>
              <a:t>smoked ≥300 cigarettes per year had a relative risk of 3.9 for developing asthma</a:t>
            </a:r>
          </a:p>
          <a:p>
            <a:pPr lvl="1"/>
            <a:r>
              <a:rPr lang="en-US" sz="2000" dirty="0"/>
              <a:t>Higher relapse rate of childhood-onset asthma during adulthood whether current or former smoker.</a:t>
            </a:r>
            <a:endParaRPr lang="x-none" sz="2000" dirty="0"/>
          </a:p>
        </p:txBody>
      </p:sp>
    </p:spTree>
    <p:extLst>
      <p:ext uri="{BB962C8B-B14F-4D97-AF65-F5344CB8AC3E}">
        <p14:creationId xmlns:p14="http://schemas.microsoft.com/office/powerpoint/2010/main" val="25182113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1000"/>
                                        <p:tgtEl>
                                          <p:spTgt spid="3">
                                            <p:txEl>
                                              <p:pRg st="3" end="3"/>
                                            </p:txEl>
                                          </p:spTgt>
                                        </p:tgtEl>
                                      </p:cBhvr>
                                    </p:animEffect>
                                    <p:anim calcmode="lin" valueType="num">
                                      <p:cBhvr>
                                        <p:cTn id="27"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fade">
                                      <p:cBhvr>
                                        <p:cTn id="33" dur="1000"/>
                                        <p:tgtEl>
                                          <p:spTgt spid="3">
                                            <p:txEl>
                                              <p:pRg st="4" end="4"/>
                                            </p:txEl>
                                          </p:spTgt>
                                        </p:tgtEl>
                                      </p:cBhvr>
                                    </p:animEffect>
                                    <p:anim calcmode="lin" valueType="num">
                                      <p:cBhvr>
                                        <p:cTn id="34"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Effect transition="in" filter="fade">
                                      <p:cBhvr>
                                        <p:cTn id="38" dur="1000"/>
                                        <p:tgtEl>
                                          <p:spTgt spid="3">
                                            <p:txEl>
                                              <p:pRg st="5" end="5"/>
                                            </p:txEl>
                                          </p:spTgt>
                                        </p:tgtEl>
                                      </p:cBhvr>
                                    </p:animEffect>
                                    <p:anim calcmode="lin" valueType="num">
                                      <p:cBhvr>
                                        <p:cTn id="39"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0"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dirty="0" smtClean="0"/>
              <a:t>Risk Factors</a:t>
            </a:r>
            <a:endParaRPr lang="x-none"/>
          </a:p>
        </p:txBody>
      </p:sp>
      <p:sp>
        <p:nvSpPr>
          <p:cNvPr id="3" name="عنصر نائب للمحتوى 2"/>
          <p:cNvSpPr>
            <a:spLocks noGrp="1"/>
          </p:cNvSpPr>
          <p:nvPr>
            <p:ph idx="1"/>
          </p:nvPr>
        </p:nvSpPr>
        <p:spPr>
          <a:xfrm>
            <a:off x="609598" y="1432560"/>
            <a:ext cx="6736082" cy="4608803"/>
          </a:xfrm>
        </p:spPr>
        <p:txBody>
          <a:bodyPr>
            <a:noAutofit/>
          </a:bodyPr>
          <a:lstStyle/>
          <a:p>
            <a:pPr marL="0" indent="0" algn="l" rtl="0" fontAlgn="base">
              <a:buNone/>
            </a:pPr>
            <a:r>
              <a:rPr lang="en-US" dirty="0" smtClean="0"/>
              <a:t>3. </a:t>
            </a:r>
            <a:r>
              <a:rPr lang="en-US" sz="2000" dirty="0" smtClean="0"/>
              <a:t>Obesity.</a:t>
            </a:r>
          </a:p>
          <a:p>
            <a:pPr lvl="1" fontAlgn="base"/>
            <a:r>
              <a:rPr lang="en-US" sz="2000" dirty="0"/>
              <a:t>Increase risk of asthma</a:t>
            </a:r>
          </a:p>
          <a:p>
            <a:pPr lvl="1" fontAlgn="base"/>
            <a:r>
              <a:rPr lang="en-US" sz="2000" dirty="0"/>
              <a:t>Increase asthma severity</a:t>
            </a:r>
          </a:p>
          <a:p>
            <a:pPr lvl="1" algn="l" rtl="0" fontAlgn="base"/>
            <a:endParaRPr lang="en-US" sz="1800" dirty="0"/>
          </a:p>
          <a:p>
            <a:pPr marL="0" indent="0" algn="l" rtl="0" fontAlgn="base">
              <a:buNone/>
            </a:pPr>
            <a:r>
              <a:rPr lang="en-US" sz="2000" dirty="0" smtClean="0"/>
              <a:t>4.Infection : </a:t>
            </a:r>
          </a:p>
          <a:p>
            <a:pPr lvl="1" fontAlgn="base"/>
            <a:r>
              <a:rPr lang="en-US" sz="2000" dirty="0"/>
              <a:t>Lower respiratory tract infections in early childhood.</a:t>
            </a:r>
          </a:p>
          <a:p>
            <a:pPr marL="0" indent="0" algn="l" rtl="0" fontAlgn="base">
              <a:buNone/>
            </a:pPr>
            <a:endParaRPr lang="en-US" sz="2000" dirty="0" smtClean="0"/>
          </a:p>
          <a:p>
            <a:pPr marL="0" indent="0" algn="l" rtl="0" fontAlgn="base">
              <a:buNone/>
            </a:pPr>
            <a:r>
              <a:rPr lang="en-US" sz="2000" dirty="0" smtClean="0"/>
              <a:t>5.Medcation : </a:t>
            </a:r>
          </a:p>
          <a:p>
            <a:pPr lvl="1" fontAlgn="base"/>
            <a:r>
              <a:rPr lang="en-US" sz="2000" dirty="0"/>
              <a:t> Acetaminophen/ paracetamol use has been postulated to be risk for asthma because this agent induces depletion of the antioxidant glutathione in lung tissu.</a:t>
            </a:r>
          </a:p>
          <a:p>
            <a:pPr marL="0" indent="0" algn="l" rtl="0">
              <a:buNone/>
            </a:pPr>
            <a:endParaRPr lang="x-none" sz="2000" dirty="0"/>
          </a:p>
        </p:txBody>
      </p:sp>
    </p:spTree>
    <p:extLst>
      <p:ext uri="{BB962C8B-B14F-4D97-AF65-F5344CB8AC3E}">
        <p14:creationId xmlns:p14="http://schemas.microsoft.com/office/powerpoint/2010/main" val="60512627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fade">
                                      <p:cBhvr>
                                        <p:cTn id="26" dur="1000"/>
                                        <p:tgtEl>
                                          <p:spTgt spid="3">
                                            <p:txEl>
                                              <p:pRg st="4" end="4"/>
                                            </p:txEl>
                                          </p:spTgt>
                                        </p:tgtEl>
                                      </p:cBhvr>
                                    </p:animEffect>
                                    <p:anim calcmode="lin" valueType="num">
                                      <p:cBhvr>
                                        <p:cTn id="27"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Effect transition="in" filter="fade">
                                      <p:cBhvr>
                                        <p:cTn id="33" dur="1000"/>
                                        <p:tgtEl>
                                          <p:spTgt spid="3">
                                            <p:txEl>
                                              <p:pRg st="5" end="5"/>
                                            </p:txEl>
                                          </p:spTgt>
                                        </p:tgtEl>
                                      </p:cBhvr>
                                    </p:animEffect>
                                    <p:anim calcmode="lin" valueType="num">
                                      <p:cBhvr>
                                        <p:cTn id="34"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3">
                                            <p:txEl>
                                              <p:pRg st="7" end="7"/>
                                            </p:txEl>
                                          </p:spTgt>
                                        </p:tgtEl>
                                        <p:attrNameLst>
                                          <p:attrName>style.visibility</p:attrName>
                                        </p:attrNameLst>
                                      </p:cBhvr>
                                      <p:to>
                                        <p:strVal val="visible"/>
                                      </p:to>
                                    </p:set>
                                    <p:animEffect transition="in" filter="fade">
                                      <p:cBhvr>
                                        <p:cTn id="40" dur="1000"/>
                                        <p:tgtEl>
                                          <p:spTgt spid="3">
                                            <p:txEl>
                                              <p:pRg st="7" end="7"/>
                                            </p:txEl>
                                          </p:spTgt>
                                        </p:tgtEl>
                                      </p:cBhvr>
                                    </p:animEffect>
                                    <p:anim calcmode="lin" valueType="num">
                                      <p:cBhvr>
                                        <p:cTn id="41"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2"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1000"/>
                                        <p:tgtEl>
                                          <p:spTgt spid="3">
                                            <p:txEl>
                                              <p:pRg st="8" end="8"/>
                                            </p:txEl>
                                          </p:spTgt>
                                        </p:tgtEl>
                                      </p:cBhvr>
                                    </p:animEffect>
                                    <p:anim calcmode="lin" valueType="num">
                                      <p:cBhvr>
                                        <p:cTn id="48"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49"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ctrTitle"/>
          </p:nvPr>
        </p:nvSpPr>
        <p:spPr/>
        <p:txBody>
          <a:bodyPr>
            <a:normAutofit/>
          </a:bodyPr>
          <a:lstStyle/>
          <a:p>
            <a:pPr algn="ctr"/>
            <a:r>
              <a:rPr lang="en-US" sz="4000" dirty="0"/>
              <a:t>Physical Examination</a:t>
            </a:r>
          </a:p>
        </p:txBody>
      </p:sp>
    </p:spTree>
    <p:extLst>
      <p:ext uri="{BB962C8B-B14F-4D97-AF65-F5344CB8AC3E}">
        <p14:creationId xmlns:p14="http://schemas.microsoft.com/office/powerpoint/2010/main" val="105760365"/>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2466"/>
                                        </p:tgtEl>
                                        <p:attrNameLst>
                                          <p:attrName>style.visibility</p:attrName>
                                        </p:attrNameLst>
                                      </p:cBhvr>
                                      <p:to>
                                        <p:strVal val="visible"/>
                                      </p:to>
                                    </p:set>
                                    <p:animEffect transition="in" filter="fade">
                                      <p:cBhvr>
                                        <p:cTn id="7" dur="2000"/>
                                        <p:tgtEl>
                                          <p:spTgt spid="624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dirty="0" smtClean="0"/>
              <a:t>Physical Findings</a:t>
            </a:r>
            <a:endParaRPr lang="x-none" dirty="0"/>
          </a:p>
        </p:txBody>
      </p:sp>
      <p:sp>
        <p:nvSpPr>
          <p:cNvPr id="3" name="عنصر نائب للمحتوى 2"/>
          <p:cNvSpPr>
            <a:spLocks noGrp="1"/>
          </p:cNvSpPr>
          <p:nvPr>
            <p:ph idx="1"/>
          </p:nvPr>
        </p:nvSpPr>
        <p:spPr/>
        <p:txBody>
          <a:bodyPr>
            <a:normAutofit/>
          </a:bodyPr>
          <a:lstStyle/>
          <a:p>
            <a:pPr algn="l" rtl="0">
              <a:lnSpc>
                <a:spcPct val="90000"/>
              </a:lnSpc>
            </a:pPr>
            <a:r>
              <a:rPr lang="en-US" dirty="0" smtClean="0"/>
              <a:t>General Examination</a:t>
            </a:r>
          </a:p>
          <a:p>
            <a:pPr lvl="1">
              <a:lnSpc>
                <a:spcPct val="90000"/>
              </a:lnSpc>
            </a:pPr>
            <a:r>
              <a:rPr lang="en-US" dirty="0" err="1"/>
              <a:t>P</a:t>
            </a:r>
            <a:r>
              <a:rPr lang="en-US" dirty="0" err="1" smtClean="0"/>
              <a:t>ulsus</a:t>
            </a:r>
            <a:r>
              <a:rPr lang="en-US" dirty="0" smtClean="0"/>
              <a:t> </a:t>
            </a:r>
            <a:r>
              <a:rPr lang="en-US" dirty="0" err="1" smtClean="0"/>
              <a:t>paradoxus</a:t>
            </a:r>
            <a:r>
              <a:rPr lang="en-US" dirty="0" smtClean="0"/>
              <a:t>: </a:t>
            </a:r>
            <a:r>
              <a:rPr lang="en-US" dirty="0"/>
              <a:t>(greater than 12 mmHg fall in systolic blood pressure during inspiration) </a:t>
            </a:r>
            <a:r>
              <a:rPr lang="en-US" dirty="0" smtClean="0"/>
              <a:t>.</a:t>
            </a:r>
          </a:p>
          <a:p>
            <a:pPr lvl="1">
              <a:lnSpc>
                <a:spcPct val="90000"/>
              </a:lnSpc>
            </a:pPr>
            <a:r>
              <a:rPr lang="en-US" dirty="0" smtClean="0"/>
              <a:t>Tachycardia.</a:t>
            </a:r>
            <a:endParaRPr lang="ar-SA" dirty="0" smtClean="0"/>
          </a:p>
          <a:p>
            <a:pPr lvl="1">
              <a:lnSpc>
                <a:spcPct val="90000"/>
              </a:lnSpc>
            </a:pPr>
            <a:r>
              <a:rPr lang="en-US" dirty="0" smtClean="0"/>
              <a:t>Tachypnea.</a:t>
            </a:r>
          </a:p>
          <a:p>
            <a:pPr lvl="1">
              <a:lnSpc>
                <a:spcPct val="90000"/>
              </a:lnSpc>
            </a:pPr>
            <a:r>
              <a:rPr lang="en-US" dirty="0" smtClean="0"/>
              <a:t>Prolonged </a:t>
            </a:r>
            <a:r>
              <a:rPr lang="en-US" dirty="0"/>
              <a:t>expiratory phase of respiration (decreased I:E ratio</a:t>
            </a:r>
            <a:r>
              <a:rPr lang="en-US" dirty="0" smtClean="0"/>
              <a:t>). </a:t>
            </a:r>
          </a:p>
          <a:p>
            <a:pPr lvl="1">
              <a:lnSpc>
                <a:spcPct val="90000"/>
              </a:lnSpc>
            </a:pPr>
            <a:r>
              <a:rPr lang="en-US" dirty="0" smtClean="0"/>
              <a:t>Use </a:t>
            </a:r>
            <a:r>
              <a:rPr lang="en-US" dirty="0"/>
              <a:t>of accessory muscles of </a:t>
            </a:r>
            <a:r>
              <a:rPr lang="en-US" dirty="0" smtClean="0"/>
              <a:t>respiration </a:t>
            </a:r>
            <a:r>
              <a:rPr lang="en-US" dirty="0"/>
              <a:t>(</a:t>
            </a:r>
            <a:r>
              <a:rPr lang="en-US" dirty="0" err="1"/>
              <a:t>eg</a:t>
            </a:r>
            <a:r>
              <a:rPr lang="en-US" dirty="0"/>
              <a:t>, sternocleidomastoid)</a:t>
            </a:r>
            <a:r>
              <a:rPr lang="en-US" dirty="0" smtClean="0"/>
              <a:t>.</a:t>
            </a:r>
            <a:endParaRPr lang="en-US" dirty="0"/>
          </a:p>
          <a:p>
            <a:pPr lvl="1" algn="l" rtl="0">
              <a:lnSpc>
                <a:spcPct val="90000"/>
              </a:lnSpc>
            </a:pPr>
            <a:r>
              <a:rPr lang="en-US" dirty="0" smtClean="0"/>
              <a:t>Cyanosis.</a:t>
            </a:r>
            <a:endParaRPr lang="en-US" dirty="0"/>
          </a:p>
          <a:p>
            <a:pPr lvl="1" algn="l" rtl="0">
              <a:lnSpc>
                <a:spcPct val="90000"/>
              </a:lnSpc>
            </a:pPr>
            <a:r>
              <a:rPr lang="en-US" dirty="0"/>
              <a:t>signs of allergy in skin, nose, eyes</a:t>
            </a:r>
            <a:r>
              <a:rPr lang="en-US" dirty="0" smtClean="0"/>
              <a:t>.</a:t>
            </a:r>
          </a:p>
          <a:p>
            <a:pPr lvl="1">
              <a:lnSpc>
                <a:spcPct val="90000"/>
              </a:lnSpc>
            </a:pPr>
            <a:r>
              <a:rPr lang="en-US" dirty="0" smtClean="0"/>
              <a:t>Tripod position.</a:t>
            </a:r>
            <a:endParaRPr lang="en-US" dirty="0"/>
          </a:p>
          <a:p>
            <a:pPr lvl="1" algn="l" rtl="0">
              <a:lnSpc>
                <a:spcPct val="90000"/>
              </a:lnSpc>
            </a:pPr>
            <a:endParaRPr lang="en-US" dirty="0" smtClean="0"/>
          </a:p>
          <a:p>
            <a:pPr lvl="1" algn="l" rtl="0">
              <a:lnSpc>
                <a:spcPct val="90000"/>
              </a:lnSpc>
            </a:pPr>
            <a:endParaRPr lang="en-US" dirty="0" smtClean="0"/>
          </a:p>
          <a:p>
            <a:pPr algn="l" rtl="0">
              <a:lnSpc>
                <a:spcPct val="90000"/>
              </a:lnSpc>
            </a:pPr>
            <a:endParaRPr lang="en-US" dirty="0" smtClean="0"/>
          </a:p>
          <a:p>
            <a:pPr lvl="1" algn="l" rtl="0">
              <a:lnSpc>
                <a:spcPct val="90000"/>
              </a:lnSpc>
            </a:pPr>
            <a:endParaRPr lang="en-US" dirty="0" smtClean="0"/>
          </a:p>
          <a:p>
            <a:pPr marL="0" indent="0" algn="l" rtl="0">
              <a:lnSpc>
                <a:spcPct val="90000"/>
              </a:lnSpc>
              <a:buNone/>
            </a:pPr>
            <a:endParaRPr lang="en-US" dirty="0"/>
          </a:p>
          <a:p>
            <a:pPr algn="l" rtl="0">
              <a:lnSpc>
                <a:spcPct val="90000"/>
              </a:lnSpc>
              <a:buFont typeface="Wingdings" pitchFamily="2" charset="2"/>
              <a:buNone/>
            </a:pPr>
            <a:endParaRPr lang="en-US" dirty="0"/>
          </a:p>
          <a:p>
            <a:pPr algn="l" rtl="0">
              <a:lnSpc>
                <a:spcPct val="90000"/>
              </a:lnSpc>
            </a:pPr>
            <a:endParaRPr lang="en-US" dirty="0"/>
          </a:p>
          <a:p>
            <a:pPr marL="0" indent="0" algn="l" rtl="0">
              <a:buNone/>
            </a:pPr>
            <a:endParaRPr lang="x-none"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34541" y="3910458"/>
            <a:ext cx="1676400" cy="2661285"/>
          </a:xfrm>
          <a:prstGeom prst="rect">
            <a:avLst/>
          </a:prstGeom>
        </p:spPr>
      </p:pic>
    </p:spTree>
    <p:extLst>
      <p:ext uri="{BB962C8B-B14F-4D97-AF65-F5344CB8AC3E}">
        <p14:creationId xmlns:p14="http://schemas.microsoft.com/office/powerpoint/2010/main" val="270343560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dissolve">
                                      <p:cBhvr>
                                        <p:cTn id="10" dur="500"/>
                                        <p:tgtEl>
                                          <p:spTgt spid="3">
                                            <p:txEl>
                                              <p:pRg st="1" end="1"/>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dissolve">
                                      <p:cBhvr>
                                        <p:cTn id="13" dur="500"/>
                                        <p:tgtEl>
                                          <p:spTgt spid="3">
                                            <p:txEl>
                                              <p:pRg st="2" end="2"/>
                                            </p:txEl>
                                          </p:spTgt>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dissolve">
                                      <p:cBhvr>
                                        <p:cTn id="16" dur="500"/>
                                        <p:tgtEl>
                                          <p:spTgt spid="3">
                                            <p:txEl>
                                              <p:pRg st="3" end="3"/>
                                            </p:txEl>
                                          </p:spTgt>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dissolve">
                                      <p:cBhvr>
                                        <p:cTn id="19" dur="500"/>
                                        <p:tgtEl>
                                          <p:spTgt spid="3">
                                            <p:txEl>
                                              <p:pRg st="4" end="4"/>
                                            </p:txEl>
                                          </p:spTgt>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dissolve">
                                      <p:cBhvr>
                                        <p:cTn id="22" dur="500"/>
                                        <p:tgtEl>
                                          <p:spTgt spid="3">
                                            <p:txEl>
                                              <p:pRg st="5" end="5"/>
                                            </p:txEl>
                                          </p:spTgt>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dissolve">
                                      <p:cBhvr>
                                        <p:cTn id="25" dur="500"/>
                                        <p:tgtEl>
                                          <p:spTgt spid="3">
                                            <p:txEl>
                                              <p:pRg st="6" end="6"/>
                                            </p:txEl>
                                          </p:spTgt>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dissolve">
                                      <p:cBhvr>
                                        <p:cTn id="28" dur="500"/>
                                        <p:tgtEl>
                                          <p:spTgt spid="3">
                                            <p:txEl>
                                              <p:pRg st="7" end="7"/>
                                            </p:txEl>
                                          </p:spTgt>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animEffect transition="in" filter="dissolve">
                                      <p:cBhvr>
                                        <p:cTn id="31" dur="500"/>
                                        <p:tgtEl>
                                          <p:spTgt spid="3">
                                            <p:txEl>
                                              <p:pRg st="8" end="8"/>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nodeType="click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dissolve">
                                      <p:cBhvr>
                                        <p:cTn id="3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Extrapulmonary</a:t>
            </a:r>
            <a:r>
              <a:rPr lang="en-US" dirty="0"/>
              <a:t> physical findings</a:t>
            </a:r>
          </a:p>
        </p:txBody>
      </p:sp>
      <p:sp>
        <p:nvSpPr>
          <p:cNvPr id="3" name="Content Placeholder 2"/>
          <p:cNvSpPr>
            <a:spLocks noGrp="1"/>
          </p:cNvSpPr>
          <p:nvPr>
            <p:ph idx="1"/>
          </p:nvPr>
        </p:nvSpPr>
        <p:spPr/>
        <p:txBody>
          <a:bodyPr/>
          <a:lstStyle/>
          <a:p>
            <a:r>
              <a:rPr lang="en-US" dirty="0"/>
              <a:t>A pale, swollen lining on examination of the nasal cavities with an otoscope suggests associated </a:t>
            </a:r>
            <a:r>
              <a:rPr lang="en-US" dirty="0">
                <a:solidFill>
                  <a:srgbClr val="FF0000"/>
                </a:solidFill>
              </a:rPr>
              <a:t>allergic </a:t>
            </a:r>
            <a:r>
              <a:rPr lang="en-US" dirty="0" smtClean="0">
                <a:solidFill>
                  <a:srgbClr val="FF0000"/>
                </a:solidFill>
              </a:rPr>
              <a:t>rhinitis</a:t>
            </a:r>
            <a:r>
              <a:rPr lang="en-US" dirty="0" smtClean="0"/>
              <a:t>.</a:t>
            </a:r>
          </a:p>
          <a:p>
            <a:r>
              <a:rPr lang="en-US" dirty="0">
                <a:solidFill>
                  <a:srgbClr val="FF0000"/>
                </a:solidFill>
              </a:rPr>
              <a:t>Nasal polyps</a:t>
            </a:r>
            <a:r>
              <a:rPr lang="en-US" dirty="0"/>
              <a:t>, which appear as glistening, gray, </a:t>
            </a:r>
            <a:r>
              <a:rPr lang="en-US" dirty="0" err="1"/>
              <a:t>mucoid</a:t>
            </a:r>
            <a:r>
              <a:rPr lang="en-US" dirty="0"/>
              <a:t> masses within the nasal </a:t>
            </a:r>
            <a:r>
              <a:rPr lang="en-US" dirty="0" smtClean="0"/>
              <a:t>cavities.</a:t>
            </a:r>
          </a:p>
          <a:p>
            <a:r>
              <a:rPr lang="en-US" dirty="0">
                <a:solidFill>
                  <a:srgbClr val="FF0000"/>
                </a:solidFill>
              </a:rPr>
              <a:t>Atopic </a:t>
            </a:r>
            <a:r>
              <a:rPr lang="en-US" dirty="0" smtClean="0">
                <a:solidFill>
                  <a:srgbClr val="FF0000"/>
                </a:solidFill>
              </a:rPr>
              <a:t>dermatitis.</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3708" y="4107769"/>
            <a:ext cx="3277772" cy="2477945"/>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26046" y="3878329"/>
            <a:ext cx="3708354" cy="2875866"/>
          </a:xfrm>
          <a:prstGeom prst="rect">
            <a:avLst/>
          </a:prstGeom>
        </p:spPr>
      </p:pic>
    </p:spTree>
    <p:extLst>
      <p:ext uri="{BB962C8B-B14F-4D97-AF65-F5344CB8AC3E}">
        <p14:creationId xmlns:p14="http://schemas.microsoft.com/office/powerpoint/2010/main" val="1550813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p:tgtEl>
                                          <p:spTgt spid="3">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3">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p:tgtEl>
                                          <p:spTgt spid="3">
                                            <p:txEl>
                                              <p:pRg st="1" end="1"/>
                                            </p:txEl>
                                          </p:spTgt>
                                        </p:tgtEl>
                                        <p:attrNameLst>
                                          <p:attrName>ppt_y</p:attrName>
                                        </p:attrNameLst>
                                      </p:cBhvr>
                                      <p:tavLst>
                                        <p:tav tm="0">
                                          <p:val>
                                            <p:strVal val="#ppt_y+#ppt_h*1.125000"/>
                                          </p:val>
                                        </p:tav>
                                        <p:tav tm="100000">
                                          <p:val>
                                            <p:strVal val="#ppt_y"/>
                                          </p:val>
                                        </p:tav>
                                      </p:tavLst>
                                    </p:anim>
                                    <p:animEffect transition="in" filter="wipe(up)">
                                      <p:cBhvr>
                                        <p:cTn id="14" dur="500"/>
                                        <p:tgtEl>
                                          <p:spTgt spid="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p:tgtEl>
                                          <p:spTgt spid="3">
                                            <p:txEl>
                                              <p:pRg st="2" end="2"/>
                                            </p:txEl>
                                          </p:spTgt>
                                        </p:tgtEl>
                                        <p:attrNameLst>
                                          <p:attrName>ppt_y</p:attrName>
                                        </p:attrNameLst>
                                      </p:cBhvr>
                                      <p:tavLst>
                                        <p:tav tm="0">
                                          <p:val>
                                            <p:strVal val="#ppt_y+#ppt_h*1.125000"/>
                                          </p:val>
                                        </p:tav>
                                        <p:tav tm="100000">
                                          <p:val>
                                            <p:strVal val="#ppt_y"/>
                                          </p:val>
                                        </p:tav>
                                      </p:tavLst>
                                    </p:anim>
                                    <p:animEffect transition="in" filter="wipe(up)">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dissolve">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randombar(horizontal)">
                                      <p:cBhvr>
                                        <p:cTn id="3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ln>
            <a:solidFill>
              <a:schemeClr val="bg1"/>
            </a:solidFill>
          </a:ln>
        </p:spPr>
        <p:txBody>
          <a:bodyPr/>
          <a:lstStyle/>
          <a:p>
            <a:r>
              <a:rPr lang="en-US" b="1" dirty="0" smtClean="0"/>
              <a:t>The prevalence of asthma in Saudi population is: </a:t>
            </a:r>
          </a:p>
          <a:p>
            <a:pPr marL="857250" lvl="1" indent="-457200">
              <a:buFont typeface="+mj-lt"/>
              <a:buAutoNum type="alphaUcPeriod"/>
            </a:pPr>
            <a:r>
              <a:rPr lang="en-US" sz="2400" dirty="0"/>
              <a:t>A- </a:t>
            </a:r>
            <a:r>
              <a:rPr lang="ar-SA" sz="2400" dirty="0"/>
              <a:t>&gt;</a:t>
            </a:r>
            <a:r>
              <a:rPr lang="en-US" sz="2400" dirty="0"/>
              <a:t>5.5%</a:t>
            </a:r>
          </a:p>
          <a:p>
            <a:pPr marL="857250" lvl="1" indent="-457200">
              <a:buFont typeface="+mj-lt"/>
              <a:buAutoNum type="alphaUcPeriod"/>
            </a:pPr>
            <a:r>
              <a:rPr lang="en-US" sz="2400" dirty="0"/>
              <a:t>B- 15%</a:t>
            </a:r>
          </a:p>
          <a:p>
            <a:pPr marL="857250" lvl="1" indent="-457200">
              <a:buFont typeface="+mj-lt"/>
              <a:buAutoNum type="alphaUcPeriod"/>
            </a:pPr>
            <a:r>
              <a:rPr lang="en-US" sz="2400" dirty="0"/>
              <a:t>C- 5.5-10%</a:t>
            </a:r>
          </a:p>
          <a:p>
            <a:pPr marL="857250" lvl="1" indent="-457200">
              <a:buFont typeface="+mj-lt"/>
              <a:buAutoNum type="alphaUcPeriod"/>
            </a:pPr>
            <a:r>
              <a:rPr lang="en-US" sz="2400" dirty="0"/>
              <a:t>D- </a:t>
            </a:r>
            <a:r>
              <a:rPr lang="ar-SA" sz="2400" dirty="0"/>
              <a:t>&lt;</a:t>
            </a:r>
            <a:r>
              <a:rPr lang="en-US" sz="2400" dirty="0"/>
              <a:t>10%</a:t>
            </a:r>
            <a:endParaRPr lang="x-none" sz="2400" dirty="0"/>
          </a:p>
          <a:p>
            <a:endParaRPr lang="x-none" dirty="0"/>
          </a:p>
        </p:txBody>
      </p:sp>
      <p:sp>
        <p:nvSpPr>
          <p:cNvPr id="2" name="Title 1"/>
          <p:cNvSpPr>
            <a:spLocks noGrp="1"/>
          </p:cNvSpPr>
          <p:nvPr>
            <p:ph type="title"/>
          </p:nvPr>
        </p:nvSpPr>
        <p:spPr/>
        <p:txBody>
          <a:bodyPr/>
          <a:lstStyle/>
          <a:p>
            <a:endParaRPr lang="ar-SA"/>
          </a:p>
        </p:txBody>
      </p:sp>
      <p:sp>
        <p:nvSpPr>
          <p:cNvPr id="5" name="Title 1"/>
          <p:cNvSpPr txBox="1">
            <a:spLocks/>
          </p:cNvSpPr>
          <p:nvPr/>
        </p:nvSpPr>
        <p:spPr>
          <a:xfrm>
            <a:off x="761999" y="745958"/>
            <a:ext cx="6347713" cy="13208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mtClean="0"/>
              <a:t>Pre Test!</a:t>
            </a:r>
            <a:endParaRPr lang="ar-SA" dirty="0"/>
          </a:p>
        </p:txBody>
      </p:sp>
    </p:spTree>
    <p:extLst>
      <p:ext uri="{BB962C8B-B14F-4D97-AF65-F5344CB8AC3E}">
        <p14:creationId xmlns:p14="http://schemas.microsoft.com/office/powerpoint/2010/main" val="165363202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599" y="270830"/>
            <a:ext cx="6347714" cy="3880773"/>
          </a:xfrm>
        </p:spPr>
        <p:txBody>
          <a:bodyPr>
            <a:noAutofit/>
          </a:bodyPr>
          <a:lstStyle/>
          <a:p>
            <a:r>
              <a:rPr lang="en-US" sz="2400" dirty="0" smtClean="0"/>
              <a:t>Inspection. </a:t>
            </a:r>
          </a:p>
          <a:p>
            <a:endParaRPr lang="en-US" sz="2400" dirty="0" smtClean="0"/>
          </a:p>
          <a:p>
            <a:pPr algn="l" rtl="0"/>
            <a:r>
              <a:rPr lang="en-US" sz="2400" dirty="0" smtClean="0"/>
              <a:t>Palpation</a:t>
            </a:r>
            <a:endParaRPr lang="en-US" sz="2400" dirty="0"/>
          </a:p>
          <a:p>
            <a:pPr lvl="1" algn="l" rtl="0"/>
            <a:r>
              <a:rPr lang="en-US" sz="2400" dirty="0"/>
              <a:t>Tracheal tug</a:t>
            </a:r>
          </a:p>
          <a:p>
            <a:pPr lvl="1" algn="l" rtl="0"/>
            <a:r>
              <a:rPr lang="en-US" sz="2400" dirty="0"/>
              <a:t>Chest e</a:t>
            </a:r>
            <a:r>
              <a:rPr lang="en-US" sz="2400" dirty="0" smtClean="0"/>
              <a:t>xpansion</a:t>
            </a:r>
          </a:p>
          <a:p>
            <a:pPr lvl="1" algn="l" rtl="0"/>
            <a:endParaRPr lang="en-US" sz="2400" dirty="0"/>
          </a:p>
          <a:p>
            <a:pPr algn="l" rtl="0"/>
            <a:r>
              <a:rPr lang="en-US" sz="2400" dirty="0" smtClean="0"/>
              <a:t>Percussion</a:t>
            </a:r>
          </a:p>
          <a:p>
            <a:pPr lvl="1" algn="l" rtl="0"/>
            <a:r>
              <a:rPr lang="en-US" sz="2400" dirty="0"/>
              <a:t>hyperresonance</a:t>
            </a:r>
          </a:p>
          <a:p>
            <a:pPr algn="l" rtl="0"/>
            <a:endParaRPr lang="en-US" sz="2400" dirty="0"/>
          </a:p>
          <a:p>
            <a:pPr algn="l" rtl="0"/>
            <a:r>
              <a:rPr lang="en-US" sz="2400" dirty="0" smtClean="0"/>
              <a:t>Auscultation.</a:t>
            </a:r>
          </a:p>
          <a:p>
            <a:pPr lvl="1"/>
            <a:r>
              <a:rPr lang="en-US" sz="2400" dirty="0" smtClean="0"/>
              <a:t> bilateral </a:t>
            </a:r>
            <a:r>
              <a:rPr lang="en-US" sz="2400" dirty="0"/>
              <a:t>expiratory </a:t>
            </a:r>
            <a:r>
              <a:rPr lang="en-US" sz="2400" dirty="0" smtClean="0"/>
              <a:t>wheezing.</a:t>
            </a:r>
            <a:endParaRPr lang="en-US" sz="2400" dirty="0"/>
          </a:p>
          <a:p>
            <a:pPr lvl="2"/>
            <a:endParaRPr lang="en-US" sz="2400" dirty="0"/>
          </a:p>
          <a:p>
            <a:pPr algn="l" rtl="0"/>
            <a:endParaRPr lang="x-none" sz="2400" dirty="0"/>
          </a:p>
        </p:txBody>
      </p:sp>
    </p:spTree>
    <p:extLst>
      <p:ext uri="{BB962C8B-B14F-4D97-AF65-F5344CB8AC3E}">
        <p14:creationId xmlns:p14="http://schemas.microsoft.com/office/powerpoint/2010/main" val="20852917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1946" y="2646073"/>
            <a:ext cx="5826719" cy="1646302"/>
          </a:xfrm>
        </p:spPr>
        <p:txBody>
          <a:bodyPr/>
          <a:lstStyle/>
          <a:p>
            <a:pPr algn="ctr"/>
            <a:r>
              <a:rPr lang="en-US" dirty="0"/>
              <a:t>Investigation</a:t>
            </a:r>
          </a:p>
        </p:txBody>
      </p:sp>
    </p:spTree>
    <p:extLst>
      <p:ext uri="{BB962C8B-B14F-4D97-AF65-F5344CB8AC3E}">
        <p14:creationId xmlns:p14="http://schemas.microsoft.com/office/powerpoint/2010/main" val="50150964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عنوان 3"/>
          <p:cNvSpPr>
            <a:spLocks noGrp="1"/>
          </p:cNvSpPr>
          <p:nvPr>
            <p:ph type="title"/>
          </p:nvPr>
        </p:nvSpPr>
        <p:spPr/>
        <p:txBody>
          <a:bodyPr/>
          <a:lstStyle/>
          <a:p>
            <a:pPr algn="ctr"/>
            <a:r>
              <a:rPr lang="en-US" dirty="0"/>
              <a:t>Pulmonary Function Tests</a:t>
            </a:r>
          </a:p>
        </p:txBody>
      </p:sp>
      <p:sp>
        <p:nvSpPr>
          <p:cNvPr id="6" name="TextBox 5"/>
          <p:cNvSpPr txBox="1"/>
          <p:nvPr/>
        </p:nvSpPr>
        <p:spPr>
          <a:xfrm>
            <a:off x="1703294" y="5528235"/>
            <a:ext cx="1778000" cy="369332"/>
          </a:xfrm>
          <a:prstGeom prst="rect">
            <a:avLst/>
          </a:prstGeom>
          <a:noFill/>
        </p:spPr>
        <p:txBody>
          <a:bodyPr wrap="square" rtlCol="0">
            <a:spAutoFit/>
          </a:bodyPr>
          <a:lstStyle/>
          <a:p>
            <a:r>
              <a:rPr lang="en-US" dirty="0" smtClean="0"/>
              <a:t>Spirometry</a:t>
            </a:r>
            <a:endParaRPr lang="en-US" dirty="0"/>
          </a:p>
        </p:txBody>
      </p:sp>
      <p:pic>
        <p:nvPicPr>
          <p:cNvPr id="4098" name="Picture 2" descr="C:\Users\USER\Desktop\330px-Peak_flow_meter_horiz.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40644" y="1798357"/>
            <a:ext cx="4191000" cy="3521920"/>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C:\Users\USER\Desktop\Spirometry_NIH.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50" y="1597167"/>
            <a:ext cx="4524376" cy="39243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926279" y="5343569"/>
            <a:ext cx="1891865" cy="369332"/>
          </a:xfrm>
          <a:prstGeom prst="rect">
            <a:avLst/>
          </a:prstGeom>
        </p:spPr>
        <p:txBody>
          <a:bodyPr wrap="none">
            <a:spAutoFit/>
          </a:bodyPr>
          <a:lstStyle/>
          <a:p>
            <a:r>
              <a:rPr lang="en-US" dirty="0" smtClean="0"/>
              <a:t>Peak Flow Meter</a:t>
            </a:r>
            <a:endParaRPr lang="x-none" dirty="0"/>
          </a:p>
        </p:txBody>
      </p:sp>
    </p:spTree>
    <p:extLst>
      <p:ext uri="{BB962C8B-B14F-4D97-AF65-F5344CB8AC3E}">
        <p14:creationId xmlns:p14="http://schemas.microsoft.com/office/powerpoint/2010/main" val="429333301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1085421953"/>
              </p:ext>
            </p:extLst>
          </p:nvPr>
        </p:nvGraphicFramePr>
        <p:xfrm>
          <a:off x="-457200" y="141890"/>
          <a:ext cx="9144000" cy="56125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p:cNvSpPr txBox="1"/>
          <p:nvPr/>
        </p:nvSpPr>
        <p:spPr>
          <a:xfrm>
            <a:off x="307427" y="5896303"/>
            <a:ext cx="7260021" cy="945931"/>
          </a:xfrm>
          <a:prstGeom prst="rect">
            <a:avLst/>
          </a:prstGeom>
          <a:noFill/>
        </p:spPr>
        <p:txBody>
          <a:bodyPr wrap="square" rtlCol="0">
            <a:spAutoFit/>
          </a:bodyPr>
          <a:lstStyle/>
          <a:p>
            <a:r>
              <a:rPr lang="en-US"/>
              <a:t>The degree of significant reversibility is defined as an improvement in FEV1 ≥12% and ≥200 ml from the pre-bronchodilator </a:t>
            </a:r>
            <a:r>
              <a:rPr lang="en-US" smtClean="0"/>
              <a:t>value. </a:t>
            </a:r>
            <a:endParaRPr lang="en-US"/>
          </a:p>
          <a:p>
            <a:endParaRPr lang="en-US" dirty="0"/>
          </a:p>
        </p:txBody>
      </p:sp>
    </p:spTree>
    <p:extLst>
      <p:ext uri="{BB962C8B-B14F-4D97-AF65-F5344CB8AC3E}">
        <p14:creationId xmlns:p14="http://schemas.microsoft.com/office/powerpoint/2010/main" val="50956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USER\Desktop\Spirometry_NIH.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68509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669984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 y="665101"/>
            <a:ext cx="7620000" cy="5650567"/>
          </a:xfrm>
        </p:spPr>
        <p:txBody>
          <a:bodyPr>
            <a:noAutofit/>
          </a:bodyPr>
          <a:lstStyle/>
          <a:p>
            <a:r>
              <a:rPr lang="en-US" sz="2000" dirty="0"/>
              <a:t>The results of spirometry can be used to determine the following</a:t>
            </a:r>
            <a:r>
              <a:rPr lang="en-US" sz="2000" dirty="0" smtClean="0"/>
              <a:t>:</a:t>
            </a:r>
            <a:br>
              <a:rPr lang="en-US" sz="2000" dirty="0" smtClean="0"/>
            </a:br>
            <a:r>
              <a:rPr lang="en-US" sz="2000" dirty="0" smtClean="0"/>
              <a:t/>
            </a:r>
            <a:br>
              <a:rPr lang="en-US" sz="2000" dirty="0" smtClean="0"/>
            </a:br>
            <a:r>
              <a:rPr lang="en-US" sz="2000" dirty="0" smtClean="0"/>
              <a:t>●Determine </a:t>
            </a:r>
            <a:r>
              <a:rPr lang="en-US" sz="2000" dirty="0"/>
              <a:t>whether baseline airflow limitation (obstruction) is present (reduced FEV1/FVC ratio</a:t>
            </a:r>
            <a:r>
              <a:rPr lang="en-US" sz="2000" dirty="0" smtClean="0"/>
              <a:t>).</a:t>
            </a:r>
            <a:br>
              <a:rPr lang="en-US" sz="2000" dirty="0" smtClean="0"/>
            </a:br>
            <a:r>
              <a:rPr lang="en-US" sz="2000" dirty="0"/>
              <a:t/>
            </a:r>
            <a:br>
              <a:rPr lang="en-US" sz="2000" dirty="0"/>
            </a:br>
            <a:r>
              <a:rPr lang="en-US" sz="2000" dirty="0" smtClean="0"/>
              <a:t>●Assess </a:t>
            </a:r>
            <a:r>
              <a:rPr lang="en-US" sz="2000" dirty="0"/>
              <a:t>the reversibility of the obstructive abnormality by repeating spirometry after administration of a </a:t>
            </a:r>
            <a:r>
              <a:rPr lang="en-US" sz="2000" dirty="0" smtClean="0"/>
              <a:t>bronchodilator.</a:t>
            </a:r>
            <a:br>
              <a:rPr lang="en-US" sz="2000" dirty="0" smtClean="0"/>
            </a:br>
            <a:r>
              <a:rPr lang="en-US" sz="2000" dirty="0"/>
              <a:t/>
            </a:r>
            <a:br>
              <a:rPr lang="en-US" sz="2000" dirty="0"/>
            </a:br>
            <a:r>
              <a:rPr lang="en-US" sz="2000" dirty="0" smtClean="0"/>
              <a:t>●Characterize </a:t>
            </a:r>
            <a:r>
              <a:rPr lang="en-US" sz="2000" dirty="0"/>
              <a:t>the severity of airflow limitation (based on the FEV1 as a percentage of the normal predicted value</a:t>
            </a:r>
            <a:r>
              <a:rPr lang="en-US" sz="2000" dirty="0" smtClean="0"/>
              <a:t>).</a:t>
            </a:r>
            <a:br>
              <a:rPr lang="en-US" sz="2000" dirty="0" smtClean="0"/>
            </a:br>
            <a:r>
              <a:rPr lang="en-US" sz="2000" dirty="0"/>
              <a:t/>
            </a:r>
            <a:br>
              <a:rPr lang="en-US" sz="2000" dirty="0"/>
            </a:br>
            <a:r>
              <a:rPr lang="en-US" sz="2000" dirty="0" smtClean="0"/>
              <a:t>●For </a:t>
            </a:r>
            <a:r>
              <a:rPr lang="en-US" sz="2000" dirty="0"/>
              <a:t>patients with normal airflow (normal FEV1/FVC ratio), identify a restrictive pattern as an alternate explanation for dyspnea (</a:t>
            </a:r>
            <a:r>
              <a:rPr lang="en-US" sz="2000" dirty="0" err="1"/>
              <a:t>eg</a:t>
            </a:r>
            <a:r>
              <a:rPr lang="en-US" sz="2000" dirty="0"/>
              <a:t>, FVC &lt;80 percent predicted</a:t>
            </a:r>
            <a:r>
              <a:rPr lang="en-US" sz="2000" dirty="0" smtClean="0"/>
              <a:t>).</a:t>
            </a:r>
            <a:endParaRPr lang="en-US" sz="2000" dirty="0"/>
          </a:p>
        </p:txBody>
      </p:sp>
    </p:spTree>
    <p:extLst>
      <p:ext uri="{BB962C8B-B14F-4D97-AF65-F5344CB8AC3E}">
        <p14:creationId xmlns:p14="http://schemas.microsoft.com/office/powerpoint/2010/main" val="94091364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158" y="601278"/>
            <a:ext cx="8982841" cy="5481593"/>
          </a:xfrm>
          <a:prstGeom prst="rect">
            <a:avLst/>
          </a:prstGeom>
        </p:spPr>
      </p:pic>
      <p:sp>
        <p:nvSpPr>
          <p:cNvPr id="6" name="TextBox 5"/>
          <p:cNvSpPr txBox="1"/>
          <p:nvPr/>
        </p:nvSpPr>
        <p:spPr>
          <a:xfrm>
            <a:off x="283779" y="6082871"/>
            <a:ext cx="8655269" cy="646331"/>
          </a:xfrm>
          <a:prstGeom prst="rect">
            <a:avLst/>
          </a:prstGeom>
          <a:noFill/>
        </p:spPr>
        <p:txBody>
          <a:bodyPr wrap="square" rtlCol="0">
            <a:spAutoFit/>
          </a:bodyPr>
          <a:lstStyle/>
          <a:p>
            <a:r>
              <a:rPr lang="en-US" dirty="0"/>
              <a:t>If the FEV1/FVC ratio is normal AND the FEV1 is greater than 80 percent of predicted, then the spirometry is normal. </a:t>
            </a:r>
          </a:p>
        </p:txBody>
      </p:sp>
    </p:spTree>
    <p:extLst>
      <p:ext uri="{BB962C8B-B14F-4D97-AF65-F5344CB8AC3E}">
        <p14:creationId xmlns:p14="http://schemas.microsoft.com/office/powerpoint/2010/main" val="13624284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Spirometry Graphs</a:t>
            </a:r>
            <a:endParaRPr lang="x-none"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3248" y="1288617"/>
            <a:ext cx="6234544" cy="5381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3248" y="1288616"/>
            <a:ext cx="6234544" cy="5557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303230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148"/>
                                        </p:tgtEl>
                                        <p:attrNameLst>
                                          <p:attrName>style.visibility</p:attrName>
                                        </p:attrNameLst>
                                      </p:cBhvr>
                                      <p:to>
                                        <p:strVal val="visible"/>
                                      </p:to>
                                    </p:set>
                                    <p:animEffect transition="in" filter="fade">
                                      <p:cBhvr>
                                        <p:cTn id="7" dur="1000"/>
                                        <p:tgtEl>
                                          <p:spTgt spid="6148"/>
                                        </p:tgtEl>
                                      </p:cBhvr>
                                    </p:animEffect>
                                    <p:anim calcmode="lin" valueType="num">
                                      <p:cBhvr>
                                        <p:cTn id="8" dur="1000" fill="hold"/>
                                        <p:tgtEl>
                                          <p:spTgt spid="6148"/>
                                        </p:tgtEl>
                                        <p:attrNameLst>
                                          <p:attrName>ppt_x</p:attrName>
                                        </p:attrNameLst>
                                      </p:cBhvr>
                                      <p:tavLst>
                                        <p:tav tm="0">
                                          <p:val>
                                            <p:strVal val="#ppt_x"/>
                                          </p:val>
                                        </p:tav>
                                        <p:tav tm="100000">
                                          <p:val>
                                            <p:strVal val="#ppt_x"/>
                                          </p:val>
                                        </p:tav>
                                      </p:tavLst>
                                    </p:anim>
                                    <p:anim calcmode="lin" valueType="num">
                                      <p:cBhvr>
                                        <p:cTn id="9" dur="1000" fill="hold"/>
                                        <p:tgtEl>
                                          <p:spTgt spid="614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 1</a:t>
            </a:r>
            <a:endParaRPr lang="x-none" dirty="0"/>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4974" y="1371599"/>
            <a:ext cx="6343650" cy="54109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22003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Peak Flow Rate Measurement </a:t>
            </a:r>
            <a:endParaRPr lang="x-none" dirty="0"/>
          </a:p>
        </p:txBody>
      </p:sp>
      <p:sp>
        <p:nvSpPr>
          <p:cNvPr id="3" name="Content Placeholder 2"/>
          <p:cNvSpPr>
            <a:spLocks noGrp="1"/>
          </p:cNvSpPr>
          <p:nvPr>
            <p:ph idx="1"/>
          </p:nvPr>
        </p:nvSpPr>
        <p:spPr/>
        <p:txBody>
          <a:bodyPr>
            <a:normAutofit fontScale="92500" lnSpcReduction="10000"/>
          </a:bodyPr>
          <a:lstStyle/>
          <a:p>
            <a:pPr algn="l" rtl="0"/>
            <a:r>
              <a:rPr lang="en-US" sz="2400" dirty="0" smtClean="0"/>
              <a:t>Maximum </a:t>
            </a:r>
            <a:r>
              <a:rPr lang="en-US" sz="2400" dirty="0"/>
              <a:t>flow rate generated during a forceful exhalation, starting from full lung inflation</a:t>
            </a:r>
            <a:r>
              <a:rPr lang="en-US" sz="2400" dirty="0" smtClean="0"/>
              <a:t>.</a:t>
            </a:r>
          </a:p>
          <a:p>
            <a:pPr marL="274320" lvl="1" indent="0" algn="l" rtl="0">
              <a:buNone/>
            </a:pPr>
            <a:endParaRPr lang="en-US" sz="2400" dirty="0" smtClean="0"/>
          </a:p>
          <a:p>
            <a:pPr algn="l" rtl="0"/>
            <a:r>
              <a:rPr lang="en-US" sz="2400" dirty="0" smtClean="0"/>
              <a:t>Compare with that </a:t>
            </a:r>
            <a:r>
              <a:rPr lang="en-US" sz="2400" dirty="0"/>
              <a:t>listed normal for their age, sex and </a:t>
            </a:r>
            <a:r>
              <a:rPr lang="en-US" sz="2400" dirty="0" smtClean="0"/>
              <a:t>height or previous results</a:t>
            </a:r>
          </a:p>
          <a:p>
            <a:pPr algn="l" rtl="0"/>
            <a:endParaRPr lang="en-US" sz="2400" dirty="0" smtClean="0"/>
          </a:p>
          <a:p>
            <a:pPr algn="l" rtl="0"/>
            <a:r>
              <a:rPr lang="en-US" sz="2400" dirty="0"/>
              <a:t>Patients are frequently asked to record a peak flow diary. Diurnal </a:t>
            </a:r>
            <a:r>
              <a:rPr lang="en-US" sz="2400" dirty="0" smtClean="0"/>
              <a:t>variability of </a:t>
            </a:r>
            <a:r>
              <a:rPr lang="en-US" sz="2400" dirty="0"/>
              <a:t>&gt;15% </a:t>
            </a:r>
            <a:r>
              <a:rPr lang="en-US" sz="2400" dirty="0" smtClean="0"/>
              <a:t>is suggestive </a:t>
            </a:r>
            <a:r>
              <a:rPr lang="en-US" sz="2400" dirty="0"/>
              <a:t>of asthma</a:t>
            </a:r>
            <a:endParaRPr lang="en-US" sz="2400" dirty="0" smtClean="0"/>
          </a:p>
          <a:p>
            <a:pPr algn="l" rtl="0"/>
            <a:endParaRPr lang="x-none" sz="2400"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97359"/>
            <a:ext cx="9144000" cy="5376971"/>
          </a:xfrm>
          <a:prstGeom prst="rect">
            <a:avLst/>
          </a:prstGeom>
        </p:spPr>
      </p:pic>
    </p:spTree>
    <p:extLst>
      <p:ext uri="{BB962C8B-B14F-4D97-AF65-F5344CB8AC3E}">
        <p14:creationId xmlns:p14="http://schemas.microsoft.com/office/powerpoint/2010/main" val="11890351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p:tgtEl>
                                          <p:spTgt spid="5"/>
                                        </p:tgtEl>
                                        <p:attrNameLst>
                                          <p:attrName>ppt_y</p:attrName>
                                        </p:attrNameLst>
                                      </p:cBhvr>
                                      <p:tavLst>
                                        <p:tav tm="0">
                                          <p:val>
                                            <p:strVal val="#ppt_y+#ppt_h*1.125000"/>
                                          </p:val>
                                        </p:tav>
                                        <p:tav tm="100000">
                                          <p:val>
                                            <p:strVal val="#ppt_y"/>
                                          </p:val>
                                        </p:tav>
                                      </p:tavLst>
                                    </p:anim>
                                    <p:animEffect transition="in" filter="wipe(up)">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ln>
            <a:solidFill>
              <a:schemeClr val="bg1"/>
            </a:solidFill>
          </a:ln>
        </p:spPr>
        <p:txBody>
          <a:bodyPr/>
          <a:lstStyle/>
          <a:p>
            <a:r>
              <a:rPr lang="en-US" b="1" dirty="0" smtClean="0"/>
              <a:t>Which one of the following is the diagnostic tool of Bronchial Asthma?</a:t>
            </a:r>
          </a:p>
          <a:p>
            <a:pPr marL="857250" lvl="1" indent="-457200">
              <a:buFont typeface="+mj-lt"/>
              <a:buAutoNum type="alphaUcPeriod"/>
            </a:pPr>
            <a:r>
              <a:rPr lang="en-US" sz="2400" dirty="0" err="1"/>
              <a:t>Spirometry</a:t>
            </a:r>
            <a:r>
              <a:rPr lang="en-US" sz="2400" dirty="0"/>
              <a:t> </a:t>
            </a:r>
          </a:p>
          <a:p>
            <a:pPr marL="857250" lvl="1" indent="-457200">
              <a:buFont typeface="+mj-lt"/>
              <a:buAutoNum type="alphaUcPeriod"/>
            </a:pPr>
            <a:r>
              <a:rPr lang="en-US" sz="2400" dirty="0"/>
              <a:t>Peak Expiratory Flow Rate Test </a:t>
            </a:r>
          </a:p>
          <a:p>
            <a:pPr marL="857250" lvl="1" indent="-457200">
              <a:buFont typeface="+mj-lt"/>
              <a:buAutoNum type="alphaUcPeriod"/>
            </a:pPr>
            <a:r>
              <a:rPr lang="en-US" sz="2400" dirty="0"/>
              <a:t>Assessing the pattern symptoms and therapy response clinically . </a:t>
            </a:r>
          </a:p>
          <a:p>
            <a:pPr marL="857250" lvl="1" indent="-457200">
              <a:buFont typeface="+mj-lt"/>
              <a:buAutoNum type="alphaUcPeriod"/>
            </a:pPr>
            <a:r>
              <a:rPr lang="en-US" sz="2400" dirty="0"/>
              <a:t> Allergy test </a:t>
            </a:r>
          </a:p>
        </p:txBody>
      </p:sp>
      <p:sp>
        <p:nvSpPr>
          <p:cNvPr id="2" name="Title 1"/>
          <p:cNvSpPr>
            <a:spLocks noGrp="1"/>
          </p:cNvSpPr>
          <p:nvPr>
            <p:ph type="title"/>
          </p:nvPr>
        </p:nvSpPr>
        <p:spPr/>
        <p:txBody>
          <a:bodyPr/>
          <a:lstStyle/>
          <a:p>
            <a:endParaRPr lang="ar-SA"/>
          </a:p>
        </p:txBody>
      </p:sp>
      <p:sp>
        <p:nvSpPr>
          <p:cNvPr id="5" name="Title 1"/>
          <p:cNvSpPr txBox="1">
            <a:spLocks/>
          </p:cNvSpPr>
          <p:nvPr/>
        </p:nvSpPr>
        <p:spPr>
          <a:xfrm>
            <a:off x="761999" y="762000"/>
            <a:ext cx="6347713" cy="13208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mtClean="0"/>
              <a:t>Pre Test!</a:t>
            </a:r>
            <a:endParaRPr lang="ar-SA" dirty="0"/>
          </a:p>
        </p:txBody>
      </p:sp>
    </p:spTree>
    <p:extLst>
      <p:ext uri="{BB962C8B-B14F-4D97-AF65-F5344CB8AC3E}">
        <p14:creationId xmlns:p14="http://schemas.microsoft.com/office/powerpoint/2010/main" val="20869423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lnSpcReduction="10000"/>
          </a:bodyPr>
          <a:lstStyle/>
          <a:p>
            <a:pPr algn="l" rtl="0"/>
            <a:r>
              <a:rPr lang="en-US" sz="2400" dirty="0"/>
              <a:t>Monitoring of asthma and COPD</a:t>
            </a:r>
            <a:endParaRPr lang="en-US" sz="2400" baseline="30000" dirty="0"/>
          </a:p>
          <a:p>
            <a:pPr marL="0" indent="0" algn="l" rtl="0">
              <a:buNone/>
            </a:pPr>
            <a:endParaRPr lang="en-US" sz="2400" baseline="30000" dirty="0"/>
          </a:p>
          <a:p>
            <a:pPr algn="l" rtl="0"/>
            <a:endParaRPr lang="en-US" sz="2400" dirty="0" smtClean="0"/>
          </a:p>
          <a:p>
            <a:pPr algn="l" rtl="0"/>
            <a:r>
              <a:rPr lang="en-US" sz="2400" dirty="0" smtClean="0"/>
              <a:t>British </a:t>
            </a:r>
            <a:r>
              <a:rPr lang="en-US" sz="2400" dirty="0"/>
              <a:t>guidelines </a:t>
            </a:r>
            <a:r>
              <a:rPr lang="en-US" sz="2400" dirty="0" smtClean="0"/>
              <a:t>recommend peak </a:t>
            </a:r>
            <a:r>
              <a:rPr lang="en-US" sz="2400" dirty="0"/>
              <a:t>flow monitoring of asthma at home to demonstrate </a:t>
            </a:r>
            <a:r>
              <a:rPr lang="en-US" sz="2400" dirty="0" smtClean="0"/>
              <a:t>variable lung function</a:t>
            </a:r>
          </a:p>
          <a:p>
            <a:pPr algn="l" rtl="0"/>
            <a:endParaRPr lang="en-US" sz="2400" dirty="0" smtClean="0"/>
          </a:p>
          <a:p>
            <a:pPr algn="l" rtl="0"/>
            <a:r>
              <a:rPr lang="en-US" sz="2400" dirty="0"/>
              <a:t>highly </a:t>
            </a:r>
            <a:r>
              <a:rPr lang="en-US" sz="2400" dirty="0" smtClean="0"/>
              <a:t>effort dependent </a:t>
            </a:r>
            <a:r>
              <a:rPr lang="en-US" sz="2400" dirty="0"/>
              <a:t>and relatively insensitive</a:t>
            </a:r>
            <a:endParaRPr lang="x-none" sz="2400" dirty="0"/>
          </a:p>
        </p:txBody>
      </p:sp>
    </p:spTree>
    <p:extLst>
      <p:ext uri="{BB962C8B-B14F-4D97-AF65-F5344CB8AC3E}">
        <p14:creationId xmlns:p14="http://schemas.microsoft.com/office/powerpoint/2010/main" val="24455789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Bronchoprovocation</a:t>
            </a:r>
            <a:endParaRPr lang="en-US" dirty="0"/>
          </a:p>
        </p:txBody>
      </p:sp>
      <p:sp>
        <p:nvSpPr>
          <p:cNvPr id="5" name="TextBox 4"/>
          <p:cNvSpPr txBox="1"/>
          <p:nvPr/>
        </p:nvSpPr>
        <p:spPr>
          <a:xfrm>
            <a:off x="289821" y="1765738"/>
            <a:ext cx="7813655" cy="1477328"/>
          </a:xfrm>
          <a:prstGeom prst="rect">
            <a:avLst/>
          </a:prstGeom>
          <a:noFill/>
        </p:spPr>
        <p:txBody>
          <a:bodyPr wrap="square" rtlCol="0">
            <a:spAutoFit/>
          </a:bodyPr>
          <a:lstStyle/>
          <a:p>
            <a:pPr marL="285750" indent="-285750">
              <a:buFont typeface="Courier New" charset="0"/>
              <a:buChar char="o"/>
            </a:pPr>
            <a:r>
              <a:rPr lang="en-US" dirty="0" err="1"/>
              <a:t>Bronchoprovocation</a:t>
            </a:r>
            <a:r>
              <a:rPr lang="en-US" dirty="0"/>
              <a:t> testing can be used to identify or exclude airway </a:t>
            </a:r>
            <a:r>
              <a:rPr lang="en-US" dirty="0" err="1"/>
              <a:t>hyperresponsiveness</a:t>
            </a:r>
            <a:r>
              <a:rPr lang="en-US" dirty="0"/>
              <a:t> in patients with atypical presentations (</a:t>
            </a:r>
            <a:r>
              <a:rPr lang="en-US" dirty="0" err="1"/>
              <a:t>eg</a:t>
            </a:r>
            <a:r>
              <a:rPr lang="en-US" dirty="0"/>
              <a:t>, normal baseline spirometry, no variability in airflow limitation with serial spirometry or peak flow) or isolated symptoms of asthma, especially </a:t>
            </a:r>
            <a:r>
              <a:rPr lang="en-US" dirty="0" smtClean="0"/>
              <a:t>cough.</a:t>
            </a:r>
            <a:endParaRPr lang="en-US" dirty="0"/>
          </a:p>
        </p:txBody>
      </p:sp>
      <p:sp>
        <p:nvSpPr>
          <p:cNvPr id="6" name="TextBox 5"/>
          <p:cNvSpPr txBox="1"/>
          <p:nvPr/>
        </p:nvSpPr>
        <p:spPr>
          <a:xfrm>
            <a:off x="289821" y="3461364"/>
            <a:ext cx="8428510" cy="923330"/>
          </a:xfrm>
          <a:prstGeom prst="rect">
            <a:avLst/>
          </a:prstGeom>
          <a:noFill/>
        </p:spPr>
        <p:txBody>
          <a:bodyPr wrap="square" rtlCol="0">
            <a:spAutoFit/>
          </a:bodyPr>
          <a:lstStyle/>
          <a:p>
            <a:pPr marL="285750" indent="-285750">
              <a:buFont typeface="Courier New" charset="0"/>
              <a:buChar char="o"/>
            </a:pPr>
            <a:r>
              <a:rPr lang="en-US" dirty="0"/>
              <a:t>A provocative stimulus (</a:t>
            </a:r>
            <a:r>
              <a:rPr lang="en-US" dirty="0" err="1"/>
              <a:t>eg</a:t>
            </a:r>
            <a:r>
              <a:rPr lang="en-US" dirty="0"/>
              <a:t>, </a:t>
            </a:r>
            <a:r>
              <a:rPr lang="en-US" dirty="0" smtClean="0"/>
              <a:t>inhaled methacholine , inhaled mannitol, exercise, or hyperventilation, of cold, dry air) is used to stimulate bronchoconstriction. </a:t>
            </a:r>
            <a:endParaRPr lang="en-US" dirty="0"/>
          </a:p>
        </p:txBody>
      </p:sp>
    </p:spTree>
    <p:extLst>
      <p:ext uri="{BB962C8B-B14F-4D97-AF65-F5344CB8AC3E}">
        <p14:creationId xmlns:p14="http://schemas.microsoft.com/office/powerpoint/2010/main" val="202701373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Allergy Skin </a:t>
            </a:r>
            <a:r>
              <a:rPr lang="en-US" dirty="0" smtClean="0"/>
              <a:t>Testing</a:t>
            </a:r>
            <a:endParaRPr lang="x-none" dirty="0"/>
          </a:p>
        </p:txBody>
      </p:sp>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0697" y="1311215"/>
            <a:ext cx="8531171" cy="4705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166648"/>
            <a:ext cx="9144000" cy="5691352"/>
          </a:xfrm>
          <a:prstGeom prst="rect">
            <a:avLst/>
          </a:prstGeom>
        </p:spPr>
      </p:pic>
    </p:spTree>
    <p:extLst>
      <p:ext uri="{BB962C8B-B14F-4D97-AF65-F5344CB8AC3E}">
        <p14:creationId xmlns:p14="http://schemas.microsoft.com/office/powerpoint/2010/main" val="30556567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عنوان 3"/>
          <p:cNvSpPr>
            <a:spLocks noGrp="1"/>
          </p:cNvSpPr>
          <p:nvPr>
            <p:ph type="title"/>
          </p:nvPr>
        </p:nvSpPr>
        <p:spPr>
          <a:xfrm>
            <a:off x="1745671" y="1828032"/>
            <a:ext cx="6347715" cy="1826581"/>
          </a:xfrm>
        </p:spPr>
        <p:txBody>
          <a:bodyPr/>
          <a:lstStyle/>
          <a:p>
            <a:r>
              <a:rPr lang="en-US" smtClean="0"/>
              <a:t>Additional Tests</a:t>
            </a:r>
            <a:endParaRPr lang="en-US" dirty="0"/>
          </a:p>
        </p:txBody>
      </p:sp>
    </p:spTree>
    <p:extLst>
      <p:ext uri="{BB962C8B-B14F-4D97-AF65-F5344CB8AC3E}">
        <p14:creationId xmlns:p14="http://schemas.microsoft.com/office/powerpoint/2010/main" val="255146217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609600" y="304800"/>
            <a:ext cx="6347713" cy="1320800"/>
          </a:xfrm>
        </p:spPr>
        <p:txBody>
          <a:bodyPr>
            <a:normAutofit/>
          </a:bodyPr>
          <a:lstStyle/>
          <a:p>
            <a:r>
              <a:rPr lang="en-US" sz="3600" dirty="0"/>
              <a:t>Chest X-ray</a:t>
            </a:r>
            <a:endParaRPr lang="en-US" dirty="0"/>
          </a:p>
        </p:txBody>
      </p:sp>
      <p:sp>
        <p:nvSpPr>
          <p:cNvPr id="3" name="عنصر نائب للمحتوى 2"/>
          <p:cNvSpPr>
            <a:spLocks noGrp="1"/>
          </p:cNvSpPr>
          <p:nvPr>
            <p:ph idx="1"/>
          </p:nvPr>
        </p:nvSpPr>
        <p:spPr>
          <a:xfrm>
            <a:off x="609599" y="1107645"/>
            <a:ext cx="6347714" cy="3880773"/>
          </a:xfrm>
        </p:spPr>
        <p:txBody>
          <a:bodyPr>
            <a:normAutofit/>
          </a:bodyPr>
          <a:lstStyle/>
          <a:p>
            <a:pPr algn="l" rtl="0"/>
            <a:r>
              <a:rPr lang="en-US" sz="2400" dirty="0" smtClean="0"/>
              <a:t>Chest X-ray is mostly normal. Used to exclude possible complications or other causes of wheezing</a:t>
            </a:r>
          </a:p>
          <a:p>
            <a:pPr algn="l" rtl="0"/>
            <a:endParaRPr lang="en-US" sz="2400" dirty="0" smtClean="0"/>
          </a:p>
          <a:p>
            <a:pPr algn="l" rtl="0"/>
            <a:endParaRPr lang="en-US" sz="2400" dirty="0" smtClean="0"/>
          </a:p>
          <a:p>
            <a:pPr algn="l" rtl="0"/>
            <a:endParaRPr lang="en-US" sz="2400" dirty="0"/>
          </a:p>
        </p:txBody>
      </p:sp>
      <p:pic>
        <p:nvPicPr>
          <p:cNvPr id="4" name="Picture 2" descr="C:\Users\USER\Desktop\d35992af9e42aba7d71001c13843c3_big_galler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1516" y="2429163"/>
            <a:ext cx="3817667" cy="419157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93500" y="2651942"/>
            <a:ext cx="7395773" cy="3416320"/>
          </a:xfrm>
          <a:prstGeom prst="rect">
            <a:avLst/>
          </a:prstGeom>
          <a:noFill/>
        </p:spPr>
        <p:txBody>
          <a:bodyPr wrap="square" rtlCol="0">
            <a:spAutoFit/>
          </a:bodyPr>
          <a:lstStyle/>
          <a:p>
            <a:pPr>
              <a:defRPr/>
            </a:pPr>
            <a:r>
              <a:rPr lang="en-US" dirty="0"/>
              <a:t>Indication for X- </a:t>
            </a:r>
            <a:r>
              <a:rPr lang="en-US" dirty="0" smtClean="0"/>
              <a:t>ray:</a:t>
            </a:r>
            <a:endParaRPr lang="en-US" dirty="0"/>
          </a:p>
          <a:p>
            <a:r>
              <a:rPr lang="en-US" dirty="0"/>
              <a:t>●Fever</a:t>
            </a:r>
          </a:p>
          <a:p>
            <a:r>
              <a:rPr lang="en-US" dirty="0"/>
              <a:t>●Chronic purulent sputum production</a:t>
            </a:r>
          </a:p>
          <a:p>
            <a:r>
              <a:rPr lang="en-US" dirty="0"/>
              <a:t>●Persistently localized wheezing</a:t>
            </a:r>
          </a:p>
          <a:p>
            <a:r>
              <a:rPr lang="en-US" dirty="0"/>
              <a:t>●Hemoptysis</a:t>
            </a:r>
          </a:p>
          <a:p>
            <a:r>
              <a:rPr lang="en-US" dirty="0"/>
              <a:t>●Weight loss</a:t>
            </a:r>
          </a:p>
          <a:p>
            <a:r>
              <a:rPr lang="en-US" dirty="0"/>
              <a:t>●Clubbing</a:t>
            </a:r>
          </a:p>
          <a:p>
            <a:r>
              <a:rPr lang="en-US" dirty="0"/>
              <a:t>●Inspiratory crackles</a:t>
            </a:r>
          </a:p>
          <a:p>
            <a:r>
              <a:rPr lang="en-US" dirty="0"/>
              <a:t>●Significant hypoxemia </a:t>
            </a:r>
            <a:r>
              <a:rPr lang="en-US" dirty="0" smtClean="0"/>
              <a:t>in </a:t>
            </a:r>
            <a:r>
              <a:rPr lang="en-US" dirty="0"/>
              <a:t>the absence of an acute asthmatic attack</a:t>
            </a:r>
          </a:p>
          <a:p>
            <a:r>
              <a:rPr lang="en-US" dirty="0"/>
              <a:t>●Moderate or severe airflow obstruction that does not reverse with bronchodilators</a:t>
            </a:r>
          </a:p>
          <a:p>
            <a:endParaRPr lang="en-US" dirty="0"/>
          </a:p>
        </p:txBody>
      </p:sp>
    </p:spTree>
    <p:extLst>
      <p:ext uri="{BB962C8B-B14F-4D97-AF65-F5344CB8AC3E}">
        <p14:creationId xmlns:p14="http://schemas.microsoft.com/office/powerpoint/2010/main" val="263122566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xit" presetSubtype="10" fill="hold" nodeType="clickEffect">
                                  <p:stCondLst>
                                    <p:cond delay="0"/>
                                  </p:stCondLst>
                                  <p:childTnLst>
                                    <p:animEffect transition="out" filter="randombar(horizontal)">
                                      <p:cBhvr>
                                        <p:cTn id="13" dur="500"/>
                                        <p:tgtEl>
                                          <p:spTgt spid="4"/>
                                        </p:tgtEl>
                                      </p:cBhvr>
                                    </p:animEffect>
                                    <p:set>
                                      <p:cBhvr>
                                        <p:cTn id="14" dur="1" fill="hold">
                                          <p:stCondLst>
                                            <p:cond delay="49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0"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edge">
                                      <p:cBhvr>
                                        <p:cTn id="19"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dirty="0" smtClean="0"/>
              <a:t>Other tests</a:t>
            </a:r>
            <a:endParaRPr lang="en-US" dirty="0"/>
          </a:p>
        </p:txBody>
      </p:sp>
      <p:sp>
        <p:nvSpPr>
          <p:cNvPr id="3" name="عنصر نائب للمحتوى 2"/>
          <p:cNvSpPr>
            <a:spLocks noGrp="1"/>
          </p:cNvSpPr>
          <p:nvPr>
            <p:ph idx="1"/>
          </p:nvPr>
        </p:nvSpPr>
        <p:spPr>
          <a:xfrm>
            <a:off x="609598" y="1416205"/>
            <a:ext cx="6347714" cy="5441795"/>
          </a:xfrm>
        </p:spPr>
        <p:txBody>
          <a:bodyPr>
            <a:normAutofit/>
          </a:bodyPr>
          <a:lstStyle/>
          <a:p>
            <a:pPr algn="l" rtl="0"/>
            <a:r>
              <a:rPr lang="en-US" sz="2400" dirty="0" smtClean="0"/>
              <a:t>Complete Blood Count:-</a:t>
            </a:r>
          </a:p>
          <a:p>
            <a:pPr lvl="1"/>
            <a:r>
              <a:rPr lang="en-US" sz="2000" dirty="0" smtClean="0"/>
              <a:t>Eosinophilia </a:t>
            </a:r>
            <a:r>
              <a:rPr lang="en-US" sz="2000" dirty="0"/>
              <a:t>or significant </a:t>
            </a:r>
            <a:r>
              <a:rPr lang="en-US" sz="2000" dirty="0" smtClean="0"/>
              <a:t>anemia.</a:t>
            </a:r>
          </a:p>
          <a:p>
            <a:pPr lvl="1" algn="l" rtl="0"/>
            <a:endParaRPr lang="en-US" sz="2400" dirty="0" smtClean="0"/>
          </a:p>
          <a:p>
            <a:r>
              <a:rPr lang="en-US" sz="2400" dirty="0"/>
              <a:t>Serum </a:t>
            </a:r>
            <a:r>
              <a:rPr lang="en-US" sz="2400" dirty="0" err="1"/>
              <a:t>IgE</a:t>
            </a:r>
            <a:r>
              <a:rPr lang="en-US" sz="2400" dirty="0"/>
              <a:t> </a:t>
            </a:r>
            <a:r>
              <a:rPr lang="en-US" sz="2400" dirty="0" smtClean="0"/>
              <a:t>level (</a:t>
            </a:r>
            <a:r>
              <a:rPr lang="en-US" dirty="0"/>
              <a:t>Allergic </a:t>
            </a:r>
            <a:r>
              <a:rPr lang="en-US" dirty="0" smtClean="0"/>
              <a:t>sensitivity)</a:t>
            </a:r>
            <a:r>
              <a:rPr lang="en-US" sz="2400" dirty="0" smtClean="0"/>
              <a:t>.</a:t>
            </a:r>
          </a:p>
          <a:p>
            <a:endParaRPr lang="en-US" sz="2400" dirty="0" smtClean="0"/>
          </a:p>
          <a:p>
            <a:pPr algn="l" rtl="0"/>
            <a:endParaRPr lang="en-US" sz="2400" dirty="0"/>
          </a:p>
          <a:p>
            <a:r>
              <a:rPr lang="en-US" sz="2400" dirty="0"/>
              <a:t>Sputum: </a:t>
            </a:r>
            <a:r>
              <a:rPr lang="en-US" dirty="0"/>
              <a:t>eosinophilic</a:t>
            </a:r>
            <a:endParaRPr lang="en-US" sz="2400" dirty="0" smtClean="0"/>
          </a:p>
          <a:p>
            <a:pPr marL="0" indent="0" algn="l" rtl="0">
              <a:buNone/>
            </a:pPr>
            <a:endParaRPr lang="en-US" sz="2400" dirty="0" smtClean="0"/>
          </a:p>
          <a:p>
            <a:pPr algn="l" rtl="0"/>
            <a:r>
              <a:rPr lang="en-US" sz="2400" dirty="0" smtClean="0"/>
              <a:t>ECG (why?)</a:t>
            </a:r>
          </a:p>
        </p:txBody>
      </p:sp>
    </p:spTree>
    <p:extLst>
      <p:ext uri="{BB962C8B-B14F-4D97-AF65-F5344CB8AC3E}">
        <p14:creationId xmlns:p14="http://schemas.microsoft.com/office/powerpoint/2010/main" val="7868433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446049" y="3077737"/>
            <a:ext cx="8006575" cy="906192"/>
          </a:xfrm>
        </p:spPr>
        <p:txBody>
          <a:bodyPr>
            <a:normAutofit fontScale="90000"/>
          </a:bodyPr>
          <a:lstStyle/>
          <a:p>
            <a:r>
              <a:rPr lang="en-US" dirty="0"/>
              <a:t>Exercise Induced </a:t>
            </a:r>
            <a:r>
              <a:rPr lang="en-US" dirty="0" smtClean="0"/>
              <a:t>Asthma</a:t>
            </a:r>
            <a:endParaRPr lang="en-US" dirty="0"/>
          </a:p>
        </p:txBody>
      </p:sp>
    </p:spTree>
    <p:extLst>
      <p:ext uri="{BB962C8B-B14F-4D97-AF65-F5344CB8AC3E}">
        <p14:creationId xmlns:p14="http://schemas.microsoft.com/office/powerpoint/2010/main" val="91613104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457198" y="1273180"/>
            <a:ext cx="6873241" cy="3880773"/>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a:lnSpc>
                <a:spcPct val="150000"/>
              </a:lnSpc>
            </a:pPr>
            <a:r>
              <a:rPr lang="en-US" sz="2400" dirty="0">
                <a:latin typeface="Calibri" panose="020F0502020204030204" pitchFamily="34" charset="0"/>
                <a:ea typeface="Calibri" panose="020F0502020204030204" pitchFamily="34" charset="0"/>
                <a:cs typeface="Calibri" panose="020F0502020204030204" pitchFamily="34" charset="0"/>
              </a:rPr>
              <a:t>Attacks are induced by breathing large volume of relatively cool, dry air during vigorous exercise.</a:t>
            </a:r>
          </a:p>
          <a:p>
            <a:pPr>
              <a:lnSpc>
                <a:spcPct val="150000"/>
              </a:lnSpc>
            </a:pPr>
            <a:endParaRPr lang="en-US" sz="2400" dirty="0">
              <a:latin typeface="Calibri" panose="020F0502020204030204" pitchFamily="34" charset="0"/>
              <a:ea typeface="Calibri" panose="020F0502020204030204" pitchFamily="34" charset="0"/>
              <a:cs typeface="Calibri" panose="020F0502020204030204" pitchFamily="34" charset="0"/>
            </a:endParaRPr>
          </a:p>
          <a:p>
            <a:pPr>
              <a:lnSpc>
                <a:spcPct val="150000"/>
              </a:lnSpc>
            </a:pPr>
            <a:r>
              <a:rPr lang="en-US" sz="2400" dirty="0">
                <a:latin typeface="Calibri" panose="020F0502020204030204" pitchFamily="34" charset="0"/>
                <a:ea typeface="Calibri" panose="020F0502020204030204" pitchFamily="34" charset="0"/>
                <a:cs typeface="Calibri" panose="020F0502020204030204" pitchFamily="34" charset="0"/>
              </a:rPr>
              <a:t> The airway responds with vasodilation to warm the airway, resulting bronchoconstriction</a:t>
            </a:r>
          </a:p>
          <a:p>
            <a:pPr>
              <a:lnSpc>
                <a:spcPct val="150000"/>
              </a:lnSpc>
            </a:pPr>
            <a:endParaRPr lang="en-US" sz="24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31918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Time Course</a:t>
            </a:r>
            <a:endParaRPr lang="en-US" dirty="0"/>
          </a:p>
        </p:txBody>
      </p:sp>
      <p:sp>
        <p:nvSpPr>
          <p:cNvPr id="3" name="Content Placeholder 2"/>
          <p:cNvSpPr>
            <a:spLocks noGrp="1"/>
          </p:cNvSpPr>
          <p:nvPr>
            <p:ph idx="1"/>
          </p:nvPr>
        </p:nvSpPr>
        <p:spPr>
          <a:xfrm>
            <a:off x="411480" y="1270000"/>
            <a:ext cx="6347714" cy="3880773"/>
          </a:xfrm>
        </p:spPr>
        <p:txBody>
          <a:bodyPr/>
          <a:lstStyle/>
          <a:p>
            <a:pPr algn="l" rtl="0"/>
            <a:r>
              <a:rPr lang="en-US" b="1" dirty="0"/>
              <a:t>bronchoconstriction</a:t>
            </a:r>
            <a:r>
              <a:rPr lang="en-US" dirty="0"/>
              <a:t>, </a:t>
            </a:r>
            <a:r>
              <a:rPr lang="en-US" dirty="0" smtClean="0"/>
              <a:t>begins </a:t>
            </a:r>
            <a:r>
              <a:rPr lang="en-US" dirty="0"/>
              <a:t>by three minutes after exercise, generally peaks within 10 to 15 minutes, and resolves by 60 minutes</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2186" y="2590800"/>
            <a:ext cx="5062538" cy="3848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757636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Diagnosis</a:t>
            </a:r>
            <a:endParaRPr lang="x-none" dirty="0"/>
          </a:p>
        </p:txBody>
      </p:sp>
      <p:sp>
        <p:nvSpPr>
          <p:cNvPr id="3" name="Content Placeholder 2"/>
          <p:cNvSpPr>
            <a:spLocks noGrp="1"/>
          </p:cNvSpPr>
          <p:nvPr>
            <p:ph idx="1"/>
          </p:nvPr>
        </p:nvSpPr>
        <p:spPr/>
        <p:txBody>
          <a:bodyPr>
            <a:normAutofit/>
          </a:bodyPr>
          <a:lstStyle/>
          <a:p>
            <a:pPr algn="l" rtl="0"/>
            <a:endParaRPr lang="en-US" sz="2400" dirty="0" smtClean="0"/>
          </a:p>
          <a:p>
            <a:r>
              <a:rPr lang="en-US" sz="2400" dirty="0"/>
              <a:t>six to ten minutes of </a:t>
            </a:r>
            <a:r>
              <a:rPr lang="en-US" sz="2400" dirty="0" smtClean="0"/>
              <a:t>treadmill </a:t>
            </a:r>
            <a:r>
              <a:rPr lang="en-US" sz="2400" dirty="0"/>
              <a:t>exercise, sufficient to raise the heart rate to </a:t>
            </a:r>
            <a:r>
              <a:rPr lang="en-US" sz="2400" dirty="0" smtClean="0"/>
              <a:t>80% percent </a:t>
            </a:r>
            <a:r>
              <a:rPr lang="en-US" sz="2400" dirty="0"/>
              <a:t>of the predicted </a:t>
            </a:r>
            <a:r>
              <a:rPr lang="en-US" sz="2400" dirty="0" smtClean="0"/>
              <a:t>maximum. </a:t>
            </a:r>
          </a:p>
          <a:p>
            <a:pPr algn="l" rtl="0"/>
            <a:endParaRPr lang="en-US" sz="2400" dirty="0" smtClean="0"/>
          </a:p>
          <a:p>
            <a:pPr algn="l" rtl="0"/>
            <a:r>
              <a:rPr lang="en-US" sz="2400" dirty="0" smtClean="0"/>
              <a:t>Positive </a:t>
            </a:r>
            <a:r>
              <a:rPr lang="en-US" sz="2400" dirty="0"/>
              <a:t>if the FEV1 falls by 10 percent or more, although a fall of 15 percent is more diagnostic </a:t>
            </a:r>
            <a:endParaRPr lang="x-none" sz="2400" dirty="0"/>
          </a:p>
        </p:txBody>
      </p:sp>
    </p:spTree>
    <p:extLst>
      <p:ext uri="{BB962C8B-B14F-4D97-AF65-F5344CB8AC3E}">
        <p14:creationId xmlns:p14="http://schemas.microsoft.com/office/powerpoint/2010/main" val="22902992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b="1" dirty="0"/>
              <a:t>In which step of the Asthma stepwise management, is oral steroids are used?</a:t>
            </a:r>
          </a:p>
          <a:p>
            <a:endParaRPr lang="en-US" dirty="0"/>
          </a:p>
          <a:p>
            <a:pPr marL="857250" lvl="1" indent="-457200">
              <a:buFont typeface="+mj-lt"/>
              <a:buAutoNum type="alphaUcPeriod"/>
            </a:pPr>
            <a:r>
              <a:rPr lang="en-US" sz="2400" dirty="0"/>
              <a:t>Step 2</a:t>
            </a:r>
          </a:p>
          <a:p>
            <a:pPr marL="857250" lvl="1" indent="-457200">
              <a:buFont typeface="+mj-lt"/>
              <a:buAutoNum type="alphaUcPeriod"/>
            </a:pPr>
            <a:r>
              <a:rPr lang="en-US" sz="2400" dirty="0"/>
              <a:t>Step 3</a:t>
            </a:r>
          </a:p>
          <a:p>
            <a:pPr marL="857250" lvl="1" indent="-457200">
              <a:buFont typeface="+mj-lt"/>
              <a:buAutoNum type="alphaUcPeriod"/>
            </a:pPr>
            <a:r>
              <a:rPr lang="en-US" sz="2400" dirty="0"/>
              <a:t>Step 4</a:t>
            </a:r>
          </a:p>
          <a:p>
            <a:pPr marL="857250" lvl="1" indent="-457200">
              <a:buFont typeface="+mj-lt"/>
              <a:buAutoNum type="alphaUcPeriod"/>
            </a:pPr>
            <a:r>
              <a:rPr lang="en-US" sz="2400" dirty="0"/>
              <a:t>Step 5</a:t>
            </a:r>
          </a:p>
          <a:p>
            <a:endParaRPr lang="en-US" dirty="0"/>
          </a:p>
          <a:p>
            <a:endParaRPr lang="x-none" dirty="0"/>
          </a:p>
        </p:txBody>
      </p:sp>
      <p:sp>
        <p:nvSpPr>
          <p:cNvPr id="2" name="Title 1"/>
          <p:cNvSpPr>
            <a:spLocks noGrp="1"/>
          </p:cNvSpPr>
          <p:nvPr>
            <p:ph type="title"/>
          </p:nvPr>
        </p:nvSpPr>
        <p:spPr/>
        <p:txBody>
          <a:bodyPr/>
          <a:lstStyle/>
          <a:p>
            <a:endParaRPr lang="ar-SA"/>
          </a:p>
        </p:txBody>
      </p:sp>
      <p:sp>
        <p:nvSpPr>
          <p:cNvPr id="5" name="Title 1"/>
          <p:cNvSpPr txBox="1">
            <a:spLocks/>
          </p:cNvSpPr>
          <p:nvPr/>
        </p:nvSpPr>
        <p:spPr>
          <a:xfrm>
            <a:off x="761999" y="745958"/>
            <a:ext cx="6347713" cy="13208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mtClean="0"/>
              <a:t>Pre Test!</a:t>
            </a:r>
            <a:endParaRPr lang="ar-SA" dirty="0"/>
          </a:p>
        </p:txBody>
      </p:sp>
    </p:spTree>
    <p:extLst>
      <p:ext uri="{BB962C8B-B14F-4D97-AF65-F5344CB8AC3E}">
        <p14:creationId xmlns:p14="http://schemas.microsoft.com/office/powerpoint/2010/main" val="332950670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Management</a:t>
            </a:r>
            <a:endParaRPr lang="x-none" dirty="0"/>
          </a:p>
        </p:txBody>
      </p:sp>
      <p:sp>
        <p:nvSpPr>
          <p:cNvPr id="6" name="Rectangle 5"/>
          <p:cNvSpPr/>
          <p:nvPr/>
        </p:nvSpPr>
        <p:spPr>
          <a:xfrm>
            <a:off x="495552" y="1752600"/>
            <a:ext cx="6461760" cy="3970318"/>
          </a:xfrm>
          <a:prstGeom prst="rect">
            <a:avLst/>
          </a:prstGeom>
        </p:spPr>
        <p:txBody>
          <a:bodyPr wrap="square">
            <a:spAutoFit/>
          </a:bodyPr>
          <a:lstStyle/>
          <a:p>
            <a:pPr lvl="1">
              <a:lnSpc>
                <a:spcPct val="150000"/>
              </a:lnSpc>
              <a:buFont typeface="Wingdings" panose="05000000000000000000" pitchFamily="2" charset="2"/>
              <a:buChar char="§"/>
            </a:pPr>
            <a:r>
              <a:rPr lang="en-US" altLang="ar-SA" sz="2800" dirty="0" smtClean="0">
                <a:latin typeface="Calibri" panose="020F0502020204030204" pitchFamily="34" charset="0"/>
                <a:ea typeface="Calibri" panose="020F0502020204030204" pitchFamily="34" charset="0"/>
                <a:cs typeface="Calibri" panose="020F0502020204030204" pitchFamily="34" charset="0"/>
              </a:rPr>
              <a:t>SABA </a:t>
            </a:r>
            <a:r>
              <a:rPr lang="en-US" altLang="ar-SA" sz="2800" dirty="0">
                <a:latin typeface="Calibri" panose="020F0502020204030204" pitchFamily="34" charset="0"/>
                <a:ea typeface="Calibri" panose="020F0502020204030204" pitchFamily="34" charset="0"/>
                <a:cs typeface="Calibri" panose="020F0502020204030204" pitchFamily="34" charset="0"/>
              </a:rPr>
              <a:t>before exercise</a:t>
            </a:r>
          </a:p>
          <a:p>
            <a:pPr lvl="1">
              <a:lnSpc>
                <a:spcPct val="150000"/>
              </a:lnSpc>
              <a:buFont typeface="Wingdings" panose="05000000000000000000" pitchFamily="2" charset="2"/>
              <a:buChar char="§"/>
            </a:pPr>
            <a:r>
              <a:rPr lang="en-US" altLang="ar-SA" sz="2800" dirty="0">
                <a:latin typeface="Calibri" panose="020F0502020204030204" pitchFamily="34" charset="0"/>
                <a:ea typeface="Calibri" panose="020F0502020204030204" pitchFamily="34" charset="0"/>
                <a:cs typeface="Calibri" panose="020F0502020204030204" pitchFamily="34" charset="0"/>
              </a:rPr>
              <a:t>Warm-up before exercise</a:t>
            </a:r>
          </a:p>
          <a:p>
            <a:pPr lvl="1">
              <a:lnSpc>
                <a:spcPct val="150000"/>
              </a:lnSpc>
              <a:buFont typeface="Wingdings" panose="05000000000000000000" pitchFamily="2" charset="2"/>
              <a:buChar char="§"/>
            </a:pPr>
            <a:r>
              <a:rPr lang="en-US" altLang="ar-SA" sz="2800" dirty="0">
                <a:latin typeface="Calibri" panose="020F0502020204030204" pitchFamily="34" charset="0"/>
                <a:ea typeface="Calibri" panose="020F0502020204030204" pitchFamily="34" charset="0"/>
                <a:cs typeface="Calibri" panose="020F0502020204030204" pitchFamily="34" charset="0"/>
              </a:rPr>
              <a:t>Some patients may need maintenance therapy </a:t>
            </a:r>
            <a:r>
              <a:rPr lang="en-US" sz="2800" dirty="0">
                <a:latin typeface="Calibri" panose="020F0502020204030204" pitchFamily="34" charset="0"/>
                <a:ea typeface="Calibri" panose="020F0502020204030204" pitchFamily="34" charset="0"/>
                <a:cs typeface="Calibri" panose="020F0502020204030204" pitchFamily="34" charset="0"/>
              </a:rPr>
              <a:t>with ICS.</a:t>
            </a:r>
            <a:r>
              <a:rPr lang="en-US" altLang="ar-SA" sz="2800" dirty="0">
                <a:latin typeface="Calibri" panose="020F0502020204030204" pitchFamily="34" charset="0"/>
                <a:ea typeface="Calibri" panose="020F0502020204030204" pitchFamily="34" charset="0"/>
                <a:cs typeface="Calibri" panose="020F0502020204030204" pitchFamily="34" charset="0"/>
              </a:rPr>
              <a:t> </a:t>
            </a:r>
          </a:p>
          <a:p>
            <a:pPr lvl="1">
              <a:lnSpc>
                <a:spcPct val="150000"/>
              </a:lnSpc>
              <a:buFont typeface="Wingdings" panose="05000000000000000000" pitchFamily="2" charset="2"/>
              <a:buChar char="§"/>
            </a:pPr>
            <a:r>
              <a:rPr lang="en-US" altLang="ar-SA" sz="2800" dirty="0">
                <a:latin typeface="Calibri" panose="020F0502020204030204" pitchFamily="34" charset="0"/>
                <a:ea typeface="Calibri" panose="020F0502020204030204" pitchFamily="34" charset="0"/>
                <a:cs typeface="Calibri" panose="020F0502020204030204" pitchFamily="34" charset="0"/>
              </a:rPr>
              <a:t>Regular use of leukotriene may help in this condition especially in children</a:t>
            </a:r>
            <a:endParaRPr lang="ar-SA" altLang="ar-SA" sz="2800" dirty="0">
              <a:latin typeface="Calibri" panose="020F0502020204030204" pitchFamily="34" charset="0"/>
            </a:endParaRPr>
          </a:p>
        </p:txBody>
      </p:sp>
    </p:spTree>
    <p:extLst>
      <p:ext uri="{BB962C8B-B14F-4D97-AF65-F5344CB8AC3E}">
        <p14:creationId xmlns:p14="http://schemas.microsoft.com/office/powerpoint/2010/main" val="904271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عنوان 3"/>
          <p:cNvSpPr>
            <a:spLocks noGrp="1"/>
          </p:cNvSpPr>
          <p:nvPr>
            <p:ph type="title"/>
          </p:nvPr>
        </p:nvSpPr>
        <p:spPr>
          <a:xfrm>
            <a:off x="0" y="2472267"/>
            <a:ext cx="8397240" cy="1826581"/>
          </a:xfrm>
        </p:spPr>
        <p:txBody>
          <a:bodyPr/>
          <a:lstStyle/>
          <a:p>
            <a:pPr algn="ctr"/>
            <a:r>
              <a:rPr lang="en-US" dirty="0" smtClean="0"/>
              <a:t>Assessment of the severity of Asthma</a:t>
            </a:r>
            <a:endParaRPr lang="en-US" dirty="0"/>
          </a:p>
        </p:txBody>
      </p:sp>
    </p:spTree>
    <p:extLst>
      <p:ext uri="{BB962C8B-B14F-4D97-AF65-F5344CB8AC3E}">
        <p14:creationId xmlns:p14="http://schemas.microsoft.com/office/powerpoint/2010/main" val="41086180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56290"/>
            <a:ext cx="9144000" cy="5801710"/>
          </a:xfrm>
          <a:prstGeom prst="rect">
            <a:avLst/>
          </a:prstGeom>
        </p:spPr>
      </p:pic>
      <p:sp>
        <p:nvSpPr>
          <p:cNvPr id="7" name="عنوان 3"/>
          <p:cNvSpPr>
            <a:spLocks noGrp="1"/>
          </p:cNvSpPr>
          <p:nvPr>
            <p:ph type="title"/>
          </p:nvPr>
        </p:nvSpPr>
        <p:spPr>
          <a:xfrm>
            <a:off x="383627" y="173425"/>
            <a:ext cx="8376745" cy="596462"/>
          </a:xfrm>
        </p:spPr>
        <p:txBody>
          <a:bodyPr>
            <a:noAutofit/>
          </a:bodyPr>
          <a:lstStyle/>
          <a:p>
            <a:r>
              <a:rPr lang="en-US" sz="2400" dirty="0"/>
              <a:t>National Asthma Education and Prevention Program (NAEPP) guidelines to stage asthma severity</a:t>
            </a:r>
          </a:p>
        </p:txBody>
      </p:sp>
    </p:spTree>
    <p:extLst>
      <p:ext uri="{BB962C8B-B14F-4D97-AF65-F5344CB8AC3E}">
        <p14:creationId xmlns:p14="http://schemas.microsoft.com/office/powerpoint/2010/main" val="182747520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044700"/>
            <a:ext cx="9144000" cy="2767415"/>
          </a:xfrm>
          <a:prstGeom prst="rect">
            <a:avLst/>
          </a:prstGeom>
        </p:spPr>
      </p:pic>
      <p:sp>
        <p:nvSpPr>
          <p:cNvPr id="6" name="TextBox 5"/>
          <p:cNvSpPr txBox="1"/>
          <p:nvPr/>
        </p:nvSpPr>
        <p:spPr>
          <a:xfrm>
            <a:off x="505164" y="624840"/>
            <a:ext cx="6424066" cy="461665"/>
          </a:xfrm>
          <a:prstGeom prst="rect">
            <a:avLst/>
          </a:prstGeom>
          <a:noFill/>
        </p:spPr>
        <p:txBody>
          <a:bodyPr wrap="none" rtlCol="0">
            <a:spAutoFit/>
          </a:bodyPr>
          <a:lstStyle/>
          <a:p>
            <a:pPr>
              <a:spcBef>
                <a:spcPct val="0"/>
              </a:spcBef>
            </a:pPr>
            <a:r>
              <a:rPr lang="en-US" sz="2400" dirty="0">
                <a:solidFill>
                  <a:schemeClr val="accent1"/>
                </a:solidFill>
                <a:latin typeface="+mj-lt"/>
                <a:ea typeface="+mj-ea"/>
                <a:cs typeface="+mj-cs"/>
              </a:rPr>
              <a:t>Assessment of </a:t>
            </a:r>
            <a:r>
              <a:rPr lang="en-US" sz="2400" dirty="0">
                <a:solidFill>
                  <a:srgbClr val="FF0000"/>
                </a:solidFill>
                <a:latin typeface="+mj-lt"/>
                <a:ea typeface="+mj-ea"/>
                <a:cs typeface="+mj-cs"/>
              </a:rPr>
              <a:t>Acute</a:t>
            </a:r>
            <a:r>
              <a:rPr lang="en-US" sz="2400" dirty="0">
                <a:solidFill>
                  <a:schemeClr val="accent1"/>
                </a:solidFill>
                <a:latin typeface="+mj-lt"/>
                <a:ea typeface="+mj-ea"/>
                <a:cs typeface="+mj-cs"/>
              </a:rPr>
              <a:t> Asthma severity in Adult</a:t>
            </a:r>
          </a:p>
        </p:txBody>
      </p:sp>
    </p:spTree>
    <p:extLst>
      <p:ext uri="{BB962C8B-B14F-4D97-AF65-F5344CB8AC3E}">
        <p14:creationId xmlns:p14="http://schemas.microsoft.com/office/powerpoint/2010/main" val="106466784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185557"/>
            <a:ext cx="9144000" cy="2642059"/>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443"/>
            <a:ext cx="9144000" cy="4180114"/>
          </a:xfrm>
          <a:prstGeom prst="rect">
            <a:avLst/>
          </a:prstGeom>
        </p:spPr>
      </p:pic>
      <p:sp>
        <p:nvSpPr>
          <p:cNvPr id="11" name="TextBox 10"/>
          <p:cNvSpPr txBox="1"/>
          <p:nvPr/>
        </p:nvSpPr>
        <p:spPr>
          <a:xfrm>
            <a:off x="0" y="0"/>
            <a:ext cx="8519160" cy="461665"/>
          </a:xfrm>
          <a:prstGeom prst="rect">
            <a:avLst/>
          </a:prstGeom>
          <a:solidFill>
            <a:schemeClr val="bg1"/>
          </a:solidFill>
        </p:spPr>
        <p:txBody>
          <a:bodyPr wrap="square" rtlCol="0">
            <a:spAutoFit/>
          </a:bodyPr>
          <a:lstStyle/>
          <a:p>
            <a:pPr algn="ctr">
              <a:spcBef>
                <a:spcPct val="0"/>
              </a:spcBef>
            </a:pPr>
            <a:r>
              <a:rPr lang="en-US" sz="2400" dirty="0">
                <a:solidFill>
                  <a:schemeClr val="accent1"/>
                </a:solidFill>
                <a:latin typeface="+mj-lt"/>
                <a:ea typeface="+mj-ea"/>
                <a:cs typeface="+mj-cs"/>
              </a:rPr>
              <a:t>Assessment of </a:t>
            </a:r>
            <a:r>
              <a:rPr lang="en-US" sz="2400" dirty="0">
                <a:solidFill>
                  <a:srgbClr val="FF0000"/>
                </a:solidFill>
                <a:latin typeface="+mj-lt"/>
                <a:ea typeface="+mj-ea"/>
                <a:cs typeface="+mj-cs"/>
              </a:rPr>
              <a:t>Acute</a:t>
            </a:r>
            <a:r>
              <a:rPr lang="en-US" sz="2400" dirty="0">
                <a:solidFill>
                  <a:schemeClr val="accent1"/>
                </a:solidFill>
                <a:latin typeface="+mj-lt"/>
                <a:ea typeface="+mj-ea"/>
                <a:cs typeface="+mj-cs"/>
              </a:rPr>
              <a:t> Asthma severity in </a:t>
            </a:r>
            <a:r>
              <a:rPr lang="en-US" sz="2400" dirty="0" smtClean="0">
                <a:solidFill>
                  <a:schemeClr val="accent1"/>
                </a:solidFill>
                <a:latin typeface="+mj-lt"/>
                <a:ea typeface="+mj-ea"/>
                <a:cs typeface="+mj-cs"/>
              </a:rPr>
              <a:t>Children </a:t>
            </a:r>
            <a:endParaRPr lang="en-US" sz="2400" dirty="0">
              <a:solidFill>
                <a:schemeClr val="accent1"/>
              </a:solidFill>
              <a:latin typeface="+mj-lt"/>
              <a:ea typeface="+mj-ea"/>
              <a:cs typeface="+mj-cs"/>
            </a:endParaRPr>
          </a:p>
        </p:txBody>
      </p:sp>
    </p:spTree>
    <p:extLst>
      <p:ext uri="{BB962C8B-B14F-4D97-AF65-F5344CB8AC3E}">
        <p14:creationId xmlns:p14="http://schemas.microsoft.com/office/powerpoint/2010/main" val="103877453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368007" y="2682240"/>
            <a:ext cx="5298245" cy="846386"/>
          </a:xfrm>
          <a:prstGeom prst="rect">
            <a:avLst/>
          </a:prstGeom>
          <a:noFill/>
        </p:spPr>
        <p:txBody>
          <a:bodyPr wrap="none" rtlCol="0">
            <a:spAutoFit/>
          </a:bodyPr>
          <a:lstStyle/>
          <a:p>
            <a:pPr algn="ctr">
              <a:spcBef>
                <a:spcPct val="0"/>
              </a:spcBef>
            </a:pPr>
            <a:r>
              <a:rPr lang="en-US" sz="4900" dirty="0">
                <a:solidFill>
                  <a:schemeClr val="accent1"/>
                </a:solidFill>
                <a:latin typeface="+mj-lt"/>
                <a:ea typeface="+mj-ea"/>
                <a:cs typeface="+mj-cs"/>
              </a:rPr>
              <a:t>Highlight on COPD</a:t>
            </a:r>
          </a:p>
        </p:txBody>
      </p:sp>
    </p:spTree>
    <p:extLst>
      <p:ext uri="{BB962C8B-B14F-4D97-AF65-F5344CB8AC3E}">
        <p14:creationId xmlns:p14="http://schemas.microsoft.com/office/powerpoint/2010/main" val="121991172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13361" y="320040"/>
            <a:ext cx="6934199" cy="1631216"/>
          </a:xfrm>
          <a:prstGeom prst="rect">
            <a:avLst/>
          </a:prstGeom>
          <a:noFill/>
        </p:spPr>
        <p:txBody>
          <a:bodyPr wrap="square" rtlCol="0">
            <a:spAutoFit/>
          </a:bodyPr>
          <a:lstStyle/>
          <a:p>
            <a:pPr marL="285750" indent="-285750">
              <a:buFont typeface="Arial" charset="0"/>
              <a:buChar char="•"/>
            </a:pPr>
            <a:r>
              <a:rPr lang="en-US" sz="2000" dirty="0"/>
              <a:t>C</a:t>
            </a:r>
            <a:r>
              <a:rPr lang="en-US" sz="2000" dirty="0" smtClean="0"/>
              <a:t>hronic </a:t>
            </a:r>
            <a:r>
              <a:rPr lang="en-US" sz="2000" dirty="0"/>
              <a:t>obstructive pulmonary disease, is a condition in which the lung airways (bronchial tubes) become inflamed and narrowed and the air sacs become damaged. Smoking cigarettes is the most common cause of lung injury.</a:t>
            </a:r>
          </a:p>
        </p:txBody>
      </p:sp>
      <p:sp>
        <p:nvSpPr>
          <p:cNvPr id="6" name="TextBox 5"/>
          <p:cNvSpPr txBox="1"/>
          <p:nvPr/>
        </p:nvSpPr>
        <p:spPr>
          <a:xfrm>
            <a:off x="213361" y="2209801"/>
            <a:ext cx="7787639" cy="3293209"/>
          </a:xfrm>
          <a:prstGeom prst="rect">
            <a:avLst/>
          </a:prstGeom>
          <a:noFill/>
        </p:spPr>
        <p:txBody>
          <a:bodyPr wrap="square" rtlCol="0">
            <a:spAutoFit/>
          </a:bodyPr>
          <a:lstStyle/>
          <a:p>
            <a:r>
              <a:rPr lang="en-US" sz="2400" dirty="0" smtClean="0"/>
              <a:t>Symptoms </a:t>
            </a:r>
            <a:r>
              <a:rPr lang="en-US" sz="2400" smtClean="0"/>
              <a:t>include:</a:t>
            </a:r>
          </a:p>
          <a:p>
            <a:endParaRPr lang="en-US" sz="2400" dirty="0" smtClean="0"/>
          </a:p>
          <a:p>
            <a:pPr marL="285750" indent="-285750">
              <a:buFont typeface="Arial" charset="0"/>
              <a:buChar char="•"/>
            </a:pPr>
            <a:r>
              <a:rPr lang="en-US" sz="2000" dirty="0" smtClean="0"/>
              <a:t>Coughing </a:t>
            </a:r>
            <a:r>
              <a:rPr lang="en-US" sz="2000" dirty="0"/>
              <a:t>and spitting up phlegm (mucus)</a:t>
            </a:r>
          </a:p>
          <a:p>
            <a:pPr marL="285750" indent="-285750">
              <a:buFont typeface="Arial" charset="0"/>
              <a:buChar char="•"/>
            </a:pPr>
            <a:endParaRPr lang="en-US" sz="2000" dirty="0"/>
          </a:p>
          <a:p>
            <a:pPr marL="285750" indent="-285750">
              <a:buFont typeface="Arial" charset="0"/>
              <a:buChar char="•"/>
            </a:pPr>
            <a:r>
              <a:rPr lang="en-US" sz="2000" dirty="0" smtClean="0"/>
              <a:t>Wheezing </a:t>
            </a:r>
            <a:r>
              <a:rPr lang="en-US" sz="2000" dirty="0"/>
              <a:t>(a whistling or squeaking noise as you breathe</a:t>
            </a:r>
            <a:r>
              <a:rPr lang="en-US" sz="2000" dirty="0" smtClean="0"/>
              <a:t>).</a:t>
            </a:r>
          </a:p>
          <a:p>
            <a:pPr marL="285750" indent="-285750">
              <a:buFont typeface="Arial" charset="0"/>
              <a:buChar char="•"/>
            </a:pPr>
            <a:endParaRPr lang="en-US" sz="2000" dirty="0"/>
          </a:p>
          <a:p>
            <a:pPr marL="285750" indent="-285750">
              <a:buFont typeface="Arial" charset="0"/>
              <a:buChar char="•"/>
            </a:pPr>
            <a:r>
              <a:rPr lang="en-US" sz="2000" dirty="0" smtClean="0"/>
              <a:t>Shortness </a:t>
            </a:r>
            <a:r>
              <a:rPr lang="en-US" sz="2000" dirty="0"/>
              <a:t>of breath at first with activity and, as disease worsens, at rest</a:t>
            </a:r>
            <a:r>
              <a:rPr lang="en-US" sz="2000" dirty="0" smtClean="0"/>
              <a:t>.</a:t>
            </a:r>
          </a:p>
          <a:p>
            <a:pPr marL="285750" indent="-285750">
              <a:buFont typeface="Arial" charset="0"/>
              <a:buChar char="•"/>
            </a:pPr>
            <a:endParaRPr lang="en-US" sz="2000" dirty="0"/>
          </a:p>
          <a:p>
            <a:pPr marL="285750" indent="-285750">
              <a:buFont typeface="Arial" charset="0"/>
              <a:buChar char="•"/>
            </a:pPr>
            <a:r>
              <a:rPr lang="en-US" sz="2000" dirty="0" smtClean="0"/>
              <a:t>Fatigue.</a:t>
            </a:r>
            <a:endParaRPr lang="en-US" sz="2000" dirty="0"/>
          </a:p>
        </p:txBody>
      </p:sp>
    </p:spTree>
    <p:extLst>
      <p:ext uri="{BB962C8B-B14F-4D97-AF65-F5344CB8AC3E}">
        <p14:creationId xmlns:p14="http://schemas.microsoft.com/office/powerpoint/2010/main" val="197569978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3880" y="198120"/>
            <a:ext cx="6347714" cy="670560"/>
          </a:xfrm>
        </p:spPr>
        <p:txBody>
          <a:bodyPr/>
          <a:lstStyle/>
          <a:p>
            <a:r>
              <a:rPr lang="en-US" smtClean="0"/>
              <a:t>COPD diagnosis</a:t>
            </a:r>
            <a:endParaRPr lang="en-US" dirty="0"/>
          </a:p>
        </p:txBody>
      </p:sp>
      <p:sp>
        <p:nvSpPr>
          <p:cNvPr id="5" name="TextBox 4"/>
          <p:cNvSpPr txBox="1"/>
          <p:nvPr/>
        </p:nvSpPr>
        <p:spPr>
          <a:xfrm>
            <a:off x="355080" y="1173480"/>
            <a:ext cx="3382657" cy="646331"/>
          </a:xfrm>
          <a:prstGeom prst="rect">
            <a:avLst/>
          </a:prstGeom>
          <a:noFill/>
        </p:spPr>
        <p:txBody>
          <a:bodyPr wrap="none" rtlCol="0">
            <a:spAutoFit/>
          </a:bodyPr>
          <a:lstStyle/>
          <a:p>
            <a:r>
              <a:rPr lang="en-US" dirty="0" smtClean="0"/>
              <a:t>Pulmonary </a:t>
            </a:r>
            <a:r>
              <a:rPr lang="en-US" dirty="0"/>
              <a:t>function test (PFT</a:t>
            </a:r>
            <a:r>
              <a:rPr lang="en-US" dirty="0" smtClean="0"/>
              <a:t>):</a:t>
            </a:r>
          </a:p>
          <a:p>
            <a:pPr marL="285750" indent="-285750">
              <a:buFont typeface="Arial" charset="0"/>
              <a:buChar char="•"/>
            </a:pPr>
            <a:r>
              <a:rPr lang="en-US" dirty="0" smtClean="0"/>
              <a:t>Spirometry:</a:t>
            </a:r>
          </a:p>
        </p:txBody>
      </p:sp>
      <p:graphicFrame>
        <p:nvGraphicFramePr>
          <p:cNvPr id="6" name="Diagram 5"/>
          <p:cNvGraphicFramePr/>
          <p:nvPr>
            <p:extLst>
              <p:ext uri="{D42A27DB-BD31-4B8C-83A1-F6EECF244321}">
                <p14:modId xmlns:p14="http://schemas.microsoft.com/office/powerpoint/2010/main" val="297210702"/>
              </p:ext>
            </p:extLst>
          </p:nvPr>
        </p:nvGraphicFramePr>
        <p:xfrm>
          <a:off x="228600" y="314960"/>
          <a:ext cx="7162800" cy="4058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Box 6"/>
          <p:cNvSpPr txBox="1"/>
          <p:nvPr/>
        </p:nvSpPr>
        <p:spPr>
          <a:xfrm>
            <a:off x="355080" y="3048000"/>
            <a:ext cx="7162800" cy="923330"/>
          </a:xfrm>
          <a:prstGeom prst="rect">
            <a:avLst/>
          </a:prstGeom>
          <a:noFill/>
        </p:spPr>
        <p:txBody>
          <a:bodyPr wrap="square" rtlCol="0">
            <a:spAutoFit/>
          </a:bodyPr>
          <a:lstStyle/>
          <a:p>
            <a:r>
              <a:rPr lang="en-US" dirty="0" smtClean="0"/>
              <a:t>Serum </a:t>
            </a:r>
            <a:r>
              <a:rPr lang="en-US" dirty="0"/>
              <a:t>alpha-1 </a:t>
            </a:r>
            <a:r>
              <a:rPr lang="en-US" dirty="0" smtClean="0"/>
              <a:t>antitrypsin:</a:t>
            </a:r>
          </a:p>
          <a:p>
            <a:pPr marL="285750" indent="-285750">
              <a:buFont typeface="Arial" charset="0"/>
              <a:buChar char="•"/>
            </a:pPr>
            <a:r>
              <a:rPr lang="en-US" dirty="0" smtClean="0"/>
              <a:t>All </a:t>
            </a:r>
            <a:r>
              <a:rPr lang="en-US" dirty="0"/>
              <a:t>adults who have symptoms of COPD should be tested for alpha-1 antitrypsin deficiency</a:t>
            </a:r>
          </a:p>
        </p:txBody>
      </p:sp>
      <p:sp>
        <p:nvSpPr>
          <p:cNvPr id="8" name="TextBox 7"/>
          <p:cNvSpPr txBox="1"/>
          <p:nvPr/>
        </p:nvSpPr>
        <p:spPr>
          <a:xfrm>
            <a:off x="355081" y="4737854"/>
            <a:ext cx="6853440" cy="1200329"/>
          </a:xfrm>
          <a:prstGeom prst="rect">
            <a:avLst/>
          </a:prstGeom>
          <a:noFill/>
        </p:spPr>
        <p:txBody>
          <a:bodyPr wrap="square" rtlCol="0">
            <a:spAutoFit/>
          </a:bodyPr>
          <a:lstStyle/>
          <a:p>
            <a:r>
              <a:rPr lang="en-US" dirty="0" smtClean="0"/>
              <a:t>Radiological imaging:</a:t>
            </a:r>
          </a:p>
          <a:p>
            <a:pPr marL="285750" indent="-285750">
              <a:buFont typeface="Arial" charset="0"/>
              <a:buChar char="•"/>
            </a:pPr>
            <a:r>
              <a:rPr lang="en-US" dirty="0" smtClean="0"/>
              <a:t> X-Ray has no roll unless the disease is very sever.</a:t>
            </a:r>
          </a:p>
          <a:p>
            <a:pPr marL="285750" indent="-285750">
              <a:buFont typeface="Arial" charset="0"/>
              <a:buChar char="•"/>
            </a:pPr>
            <a:r>
              <a:rPr lang="en-US" dirty="0" smtClean="0"/>
              <a:t>The </a:t>
            </a:r>
            <a:r>
              <a:rPr lang="en-US" dirty="0"/>
              <a:t>CT scan is a very sensitive test to detect the presence of emphysema</a:t>
            </a:r>
          </a:p>
        </p:txBody>
      </p:sp>
    </p:spTree>
    <p:extLst>
      <p:ext uri="{BB962C8B-B14F-4D97-AF65-F5344CB8AC3E}">
        <p14:creationId xmlns:p14="http://schemas.microsoft.com/office/powerpoint/2010/main" val="139075916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563880" y="198120"/>
            <a:ext cx="6347714" cy="670560"/>
          </a:xfrm>
        </p:spPr>
        <p:txBody>
          <a:bodyPr/>
          <a:lstStyle/>
          <a:p>
            <a:r>
              <a:rPr lang="en-US" dirty="0" smtClean="0"/>
              <a:t>COPD Management:</a:t>
            </a:r>
            <a:endParaRPr lang="en-US" dirty="0"/>
          </a:p>
        </p:txBody>
      </p:sp>
      <p:sp>
        <p:nvSpPr>
          <p:cNvPr id="6" name="TextBox 5"/>
          <p:cNvSpPr txBox="1"/>
          <p:nvPr/>
        </p:nvSpPr>
        <p:spPr>
          <a:xfrm>
            <a:off x="563880" y="868680"/>
            <a:ext cx="4693920" cy="646331"/>
          </a:xfrm>
          <a:prstGeom prst="rect">
            <a:avLst/>
          </a:prstGeom>
          <a:noFill/>
        </p:spPr>
        <p:txBody>
          <a:bodyPr wrap="square" rtlCol="0">
            <a:spAutoFit/>
          </a:bodyPr>
          <a:lstStyle/>
          <a:p>
            <a:pPr marL="285750" indent="-285750">
              <a:buFont typeface="Arial" charset="0"/>
              <a:buChar char="•"/>
            </a:pPr>
            <a:r>
              <a:rPr lang="en-US" dirty="0" smtClean="0"/>
              <a:t>Stop smoking.</a:t>
            </a:r>
          </a:p>
          <a:p>
            <a:pPr marL="285750" indent="-285750">
              <a:buFont typeface="Arial" charset="0"/>
              <a:buChar char="•"/>
            </a:pPr>
            <a:r>
              <a:rPr lang="en-US" dirty="0" smtClean="0"/>
              <a:t>If hypoxemic give oxygen.</a:t>
            </a:r>
            <a:endParaRPr lang="en-US" dirty="0"/>
          </a:p>
        </p:txBody>
      </p:sp>
      <p:sp>
        <p:nvSpPr>
          <p:cNvPr id="7" name="TextBox 6"/>
          <p:cNvSpPr txBox="1"/>
          <p:nvPr/>
        </p:nvSpPr>
        <p:spPr>
          <a:xfrm>
            <a:off x="563880" y="1515011"/>
            <a:ext cx="6012434" cy="5355312"/>
          </a:xfrm>
          <a:prstGeom prst="rect">
            <a:avLst/>
          </a:prstGeom>
          <a:noFill/>
        </p:spPr>
        <p:txBody>
          <a:bodyPr wrap="square" rtlCol="0">
            <a:spAutoFit/>
          </a:bodyPr>
          <a:lstStyle/>
          <a:p>
            <a:pPr marL="285750" indent="-285750">
              <a:lnSpc>
                <a:spcPct val="150000"/>
              </a:lnSpc>
              <a:buFont typeface="Wingdings" charset="2"/>
              <a:buChar char="q"/>
            </a:pPr>
            <a:r>
              <a:rPr lang="en-US" sz="2400" b="1" dirty="0" smtClean="0"/>
              <a:t>Pharmacological treatment:</a:t>
            </a:r>
          </a:p>
          <a:p>
            <a:pPr marL="285750" indent="-285750">
              <a:lnSpc>
                <a:spcPct val="150000"/>
              </a:lnSpc>
              <a:buFont typeface="Arial" charset="0"/>
              <a:buChar char="•"/>
            </a:pPr>
            <a:r>
              <a:rPr lang="en-US" sz="2000" b="1" dirty="0"/>
              <a:t>Short acting </a:t>
            </a:r>
            <a:r>
              <a:rPr lang="en-US" sz="2000" b="1" dirty="0" smtClean="0"/>
              <a:t>bronchodilators:</a:t>
            </a:r>
          </a:p>
          <a:p>
            <a:pPr>
              <a:lnSpc>
                <a:spcPct val="150000"/>
              </a:lnSpc>
            </a:pPr>
            <a:r>
              <a:rPr lang="en-US" sz="2000" b="1" dirty="0" smtClean="0"/>
              <a:t>    1-</a:t>
            </a:r>
            <a:r>
              <a:rPr lang="en-US" sz="2000" dirty="0" smtClean="0"/>
              <a:t> </a:t>
            </a:r>
            <a:r>
              <a:rPr lang="en-US" sz="2000" dirty="0"/>
              <a:t>Short-acting beta agonists </a:t>
            </a:r>
            <a:r>
              <a:rPr lang="en-US" sz="2000" dirty="0" smtClean="0"/>
              <a:t>.</a:t>
            </a:r>
          </a:p>
          <a:p>
            <a:pPr>
              <a:lnSpc>
                <a:spcPct val="150000"/>
              </a:lnSpc>
            </a:pPr>
            <a:r>
              <a:rPr lang="en-US" sz="2000" dirty="0" smtClean="0"/>
              <a:t>    2- </a:t>
            </a:r>
            <a:r>
              <a:rPr lang="en-US" sz="2000" dirty="0"/>
              <a:t>Short-acting </a:t>
            </a:r>
            <a:r>
              <a:rPr lang="en-US" sz="2000" dirty="0" smtClean="0"/>
              <a:t>anticholinergics.</a:t>
            </a:r>
          </a:p>
          <a:p>
            <a:pPr>
              <a:lnSpc>
                <a:spcPct val="150000"/>
              </a:lnSpc>
            </a:pPr>
            <a:r>
              <a:rPr lang="en-US" sz="2000" dirty="0" smtClean="0"/>
              <a:t>    3- </a:t>
            </a:r>
            <a:r>
              <a:rPr lang="en-US" sz="2000" dirty="0"/>
              <a:t>Short-acting combination </a:t>
            </a:r>
            <a:r>
              <a:rPr lang="en-US" sz="2000" dirty="0" smtClean="0"/>
              <a:t>inhaler.</a:t>
            </a:r>
          </a:p>
          <a:p>
            <a:pPr marL="285750" indent="-285750">
              <a:lnSpc>
                <a:spcPct val="150000"/>
              </a:lnSpc>
              <a:buFont typeface="Arial" charset="0"/>
              <a:buChar char="•"/>
            </a:pPr>
            <a:r>
              <a:rPr lang="en-US" sz="2000" b="1" dirty="0" smtClean="0"/>
              <a:t>Long acting </a:t>
            </a:r>
            <a:r>
              <a:rPr lang="en-US" sz="2000" b="1" dirty="0"/>
              <a:t>bronchodilators</a:t>
            </a:r>
            <a:r>
              <a:rPr lang="en-US" sz="2000" b="1" dirty="0" smtClean="0"/>
              <a:t>:</a:t>
            </a:r>
            <a:endParaRPr lang="en-US" sz="2000" dirty="0" smtClean="0"/>
          </a:p>
          <a:p>
            <a:pPr>
              <a:lnSpc>
                <a:spcPct val="150000"/>
              </a:lnSpc>
            </a:pPr>
            <a:r>
              <a:rPr lang="en-US" sz="2000" b="1" dirty="0" smtClean="0"/>
              <a:t>    1-</a:t>
            </a:r>
            <a:r>
              <a:rPr lang="en-US" sz="2000" dirty="0" smtClean="0"/>
              <a:t> Long-acting </a:t>
            </a:r>
            <a:r>
              <a:rPr lang="en-US" sz="2000" dirty="0"/>
              <a:t>beta agonists .</a:t>
            </a:r>
          </a:p>
          <a:p>
            <a:pPr>
              <a:lnSpc>
                <a:spcPct val="150000"/>
              </a:lnSpc>
            </a:pPr>
            <a:r>
              <a:rPr lang="en-US" sz="2000" dirty="0" smtClean="0"/>
              <a:t>    2- Long-acting </a:t>
            </a:r>
            <a:r>
              <a:rPr lang="en-US" sz="2000" dirty="0"/>
              <a:t>anticholinergics.</a:t>
            </a:r>
          </a:p>
          <a:p>
            <a:pPr>
              <a:lnSpc>
                <a:spcPct val="150000"/>
              </a:lnSpc>
            </a:pPr>
            <a:r>
              <a:rPr lang="en-US" sz="2000" dirty="0" smtClean="0"/>
              <a:t>    3- Long-acting </a:t>
            </a:r>
            <a:r>
              <a:rPr lang="en-US" sz="2000" dirty="0"/>
              <a:t>combination inhaler</a:t>
            </a:r>
            <a:r>
              <a:rPr lang="en-US" sz="2000" dirty="0" smtClean="0"/>
              <a:t>.</a:t>
            </a:r>
          </a:p>
          <a:p>
            <a:pPr marL="285750" indent="-285750">
              <a:lnSpc>
                <a:spcPct val="150000"/>
              </a:lnSpc>
              <a:buFont typeface="Arial" charset="0"/>
              <a:buChar char="•"/>
            </a:pPr>
            <a:r>
              <a:rPr lang="en-US" sz="2000" b="1" dirty="0" smtClean="0"/>
              <a:t>Glucocorticoids</a:t>
            </a:r>
            <a:endParaRPr lang="en-US" dirty="0" smtClean="0"/>
          </a:p>
          <a:p>
            <a:pPr marL="342900" indent="-342900">
              <a:lnSpc>
                <a:spcPct val="150000"/>
              </a:lnSpc>
              <a:buFont typeface="Wingdings" charset="2"/>
              <a:buChar char="q"/>
            </a:pPr>
            <a:r>
              <a:rPr lang="en-US" sz="2400" b="1" dirty="0" smtClean="0"/>
              <a:t>Surgical intervention.</a:t>
            </a:r>
            <a:endParaRPr lang="en-US" sz="2400" b="1" dirty="0"/>
          </a:p>
        </p:txBody>
      </p:sp>
    </p:spTree>
    <p:extLst>
      <p:ext uri="{BB962C8B-B14F-4D97-AF65-F5344CB8AC3E}">
        <p14:creationId xmlns:p14="http://schemas.microsoft.com/office/powerpoint/2010/main" val="148532861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533400" y="2404532"/>
            <a:ext cx="6957315" cy="1646302"/>
          </a:xfrm>
        </p:spPr>
        <p:txBody>
          <a:bodyPr>
            <a:normAutofit fontScale="90000"/>
          </a:bodyPr>
          <a:lstStyle/>
          <a:p>
            <a:pPr algn="ctr"/>
            <a:r>
              <a:rPr lang="en-US" dirty="0" smtClean="0"/>
              <a:t>Distinguishing </a:t>
            </a:r>
            <a:br>
              <a:rPr lang="en-US" dirty="0" smtClean="0"/>
            </a:br>
            <a:r>
              <a:rPr lang="en-US" dirty="0" smtClean="0"/>
              <a:t>COPD from Asthma </a:t>
            </a:r>
            <a:endParaRPr lang="en-US" dirty="0"/>
          </a:p>
        </p:txBody>
      </p:sp>
    </p:spTree>
    <p:extLst>
      <p:ext uri="{BB962C8B-B14F-4D97-AF65-F5344CB8AC3E}">
        <p14:creationId xmlns:p14="http://schemas.microsoft.com/office/powerpoint/2010/main" val="360629294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b="1" dirty="0"/>
              <a:t>Which of the following medications is considered as a QUICK ASTHMA RELIEVER?</a:t>
            </a:r>
          </a:p>
          <a:p>
            <a:endParaRPr lang="en-US" dirty="0"/>
          </a:p>
          <a:p>
            <a:pPr marL="857250" lvl="1" indent="-457200">
              <a:buFont typeface="+mj-lt"/>
              <a:buAutoNum type="alphaUcPeriod"/>
            </a:pPr>
            <a:r>
              <a:rPr lang="en-US" sz="2400" dirty="0" err="1"/>
              <a:t>Salmeterol</a:t>
            </a:r>
            <a:endParaRPr lang="en-US" sz="2400" dirty="0"/>
          </a:p>
          <a:p>
            <a:pPr marL="857250" lvl="1" indent="-457200">
              <a:buFont typeface="+mj-lt"/>
              <a:buAutoNum type="alphaUcPeriod"/>
            </a:pPr>
            <a:r>
              <a:rPr lang="en-US" sz="2400" dirty="0" err="1"/>
              <a:t>Montelukast</a:t>
            </a:r>
            <a:endParaRPr lang="en-US" sz="2400" dirty="0"/>
          </a:p>
          <a:p>
            <a:pPr marL="857250" lvl="1" indent="-457200">
              <a:buFont typeface="+mj-lt"/>
              <a:buAutoNum type="alphaUcPeriod"/>
            </a:pPr>
            <a:r>
              <a:rPr lang="en-US" sz="2400" dirty="0"/>
              <a:t>Budesonide </a:t>
            </a:r>
          </a:p>
          <a:p>
            <a:pPr marL="857250" lvl="1" indent="-457200">
              <a:buFont typeface="+mj-lt"/>
              <a:buAutoNum type="alphaUcPeriod"/>
            </a:pPr>
            <a:r>
              <a:rPr lang="en-US" sz="2400" dirty="0"/>
              <a:t>Salbutamol</a:t>
            </a:r>
          </a:p>
          <a:p>
            <a:endParaRPr lang="en-US" dirty="0"/>
          </a:p>
          <a:p>
            <a:endParaRPr lang="x-none" dirty="0"/>
          </a:p>
        </p:txBody>
      </p:sp>
      <p:sp>
        <p:nvSpPr>
          <p:cNvPr id="2" name="Title 1"/>
          <p:cNvSpPr>
            <a:spLocks noGrp="1"/>
          </p:cNvSpPr>
          <p:nvPr>
            <p:ph type="title"/>
          </p:nvPr>
        </p:nvSpPr>
        <p:spPr/>
        <p:txBody>
          <a:bodyPr/>
          <a:lstStyle/>
          <a:p>
            <a:endParaRPr lang="ar-SA"/>
          </a:p>
        </p:txBody>
      </p:sp>
      <p:sp>
        <p:nvSpPr>
          <p:cNvPr id="5" name="Title 1"/>
          <p:cNvSpPr txBox="1">
            <a:spLocks/>
          </p:cNvSpPr>
          <p:nvPr/>
        </p:nvSpPr>
        <p:spPr>
          <a:xfrm>
            <a:off x="761999" y="762000"/>
            <a:ext cx="6347713" cy="13208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mtClean="0"/>
              <a:t>Pre Test!</a:t>
            </a:r>
            <a:endParaRPr lang="ar-SA" dirty="0"/>
          </a:p>
        </p:txBody>
      </p:sp>
    </p:spTree>
    <p:extLst>
      <p:ext uri="{BB962C8B-B14F-4D97-AF65-F5344CB8AC3E}">
        <p14:creationId xmlns:p14="http://schemas.microsoft.com/office/powerpoint/2010/main" val="273234645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The difference between COPD and Asthma </a:t>
            </a:r>
          </a:p>
        </p:txBody>
      </p:sp>
      <p:sp>
        <p:nvSpPr>
          <p:cNvPr id="3" name="Content Placeholder 2"/>
          <p:cNvSpPr>
            <a:spLocks noGrp="1"/>
          </p:cNvSpPr>
          <p:nvPr>
            <p:ph idx="1"/>
          </p:nvPr>
        </p:nvSpPr>
        <p:spPr>
          <a:xfrm>
            <a:off x="297687" y="1930400"/>
            <a:ext cx="8128002" cy="4114800"/>
          </a:xfrm>
        </p:spPr>
        <p:txBody>
          <a:bodyPr>
            <a:normAutofit lnSpcReduction="10000"/>
          </a:bodyPr>
          <a:lstStyle/>
          <a:p>
            <a:r>
              <a:rPr lang="en-US" b="1" u="sng" dirty="0" smtClean="0"/>
              <a:t>Age</a:t>
            </a:r>
            <a:r>
              <a:rPr lang="en-US" b="1" dirty="0" smtClean="0"/>
              <a:t>.</a:t>
            </a:r>
            <a:r>
              <a:rPr lang="en-US" dirty="0" smtClean="0"/>
              <a:t>  Later in </a:t>
            </a:r>
            <a:r>
              <a:rPr lang="en-US" dirty="0"/>
              <a:t>life (highest prevalence 75 </a:t>
            </a:r>
            <a:r>
              <a:rPr lang="en-US" dirty="0" smtClean="0"/>
              <a:t>years)</a:t>
            </a:r>
            <a:endParaRPr lang="en-US" dirty="0"/>
          </a:p>
          <a:p>
            <a:pPr algn="l" rtl="0"/>
            <a:endParaRPr lang="en-US" dirty="0" smtClean="0">
              <a:effectLst>
                <a:outerShdw blurRad="38100" dist="38100" dir="2700000" algn="tl">
                  <a:srgbClr val="000000">
                    <a:alpha val="43137"/>
                  </a:srgbClr>
                </a:outerShdw>
              </a:effectLst>
            </a:endParaRPr>
          </a:p>
          <a:p>
            <a:r>
              <a:rPr lang="en-US" b="1" u="sng" dirty="0" smtClean="0"/>
              <a:t>Smoking history</a:t>
            </a:r>
            <a:r>
              <a:rPr lang="en-US" b="1" dirty="0" smtClean="0"/>
              <a:t>. </a:t>
            </a:r>
            <a:r>
              <a:rPr lang="en-US" dirty="0"/>
              <a:t>Direct relationship between COPD and smoking</a:t>
            </a:r>
            <a:r>
              <a:rPr lang="en-US" dirty="0" smtClean="0"/>
              <a:t>.</a:t>
            </a:r>
          </a:p>
          <a:p>
            <a:pPr algn="l" rtl="0"/>
            <a:endParaRPr lang="en-US" dirty="0"/>
          </a:p>
          <a:p>
            <a:r>
              <a:rPr lang="en-US" b="1" u="sng" dirty="0"/>
              <a:t>Symptoms.</a:t>
            </a:r>
            <a:r>
              <a:rPr lang="en-US" dirty="0"/>
              <a:t> COPD is </a:t>
            </a:r>
            <a:r>
              <a:rPr lang="en-US" dirty="0" smtClean="0"/>
              <a:t>progressive</a:t>
            </a:r>
          </a:p>
          <a:p>
            <a:pPr algn="l" rtl="0"/>
            <a:endParaRPr lang="en-US" dirty="0" smtClean="0"/>
          </a:p>
          <a:p>
            <a:r>
              <a:rPr lang="en-US" b="1" u="sng" dirty="0"/>
              <a:t>Forced Expiratory Volume (FEV1) Changes. </a:t>
            </a:r>
            <a:r>
              <a:rPr lang="en-US" dirty="0"/>
              <a:t>In COPD, the obstruction is persistent</a:t>
            </a:r>
          </a:p>
          <a:p>
            <a:endParaRPr lang="en-US" b="1" u="sng" dirty="0" smtClean="0"/>
          </a:p>
          <a:p>
            <a:endParaRPr lang="en-US" dirty="0"/>
          </a:p>
          <a:p>
            <a:r>
              <a:rPr lang="en-US" b="1" u="sng" dirty="0" err="1"/>
              <a:t>Atopy</a:t>
            </a:r>
            <a:r>
              <a:rPr lang="en-US" dirty="0" smtClean="0"/>
              <a:t>.</a:t>
            </a:r>
          </a:p>
        </p:txBody>
      </p:sp>
      <p:sp>
        <p:nvSpPr>
          <p:cNvPr id="4" name="Slide Number Placeholder 3"/>
          <p:cNvSpPr>
            <a:spLocks noGrp="1"/>
          </p:cNvSpPr>
          <p:nvPr>
            <p:ph type="sldNum" sz="quarter" idx="12"/>
          </p:nvPr>
        </p:nvSpPr>
        <p:spPr>
          <a:xfrm>
            <a:off x="4361688" y="1026372"/>
            <a:ext cx="457200" cy="441325"/>
          </a:xfrm>
          <a:prstGeom prst="rect">
            <a:avLst/>
          </a:prstGeom>
        </p:spPr>
        <p:txBody>
          <a:bodyPr/>
          <a:lstStyle/>
          <a:p>
            <a:fld id="{75618D9D-983F-4D3C-9088-0AE3D503E1DA}" type="slidenum">
              <a:rPr lang="en-US" smtClean="0"/>
              <a:pPr/>
              <a:t>60</a:t>
            </a:fld>
            <a:endParaRPr lang="en-US" dirty="0"/>
          </a:p>
        </p:txBody>
      </p:sp>
    </p:spTree>
    <p:extLst>
      <p:ext uri="{BB962C8B-B14F-4D97-AF65-F5344CB8AC3E}">
        <p14:creationId xmlns:p14="http://schemas.microsoft.com/office/powerpoint/2010/main" val="230631265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13360" y="2366869"/>
            <a:ext cx="7592140" cy="1738137"/>
          </a:xfrm>
        </p:spPr>
        <p:txBody>
          <a:bodyPr/>
          <a:lstStyle/>
          <a:p>
            <a:r>
              <a:rPr lang="en-US" dirty="0" smtClean="0"/>
              <a:t>Management of Asthma</a:t>
            </a:r>
            <a:endParaRPr lang="ar-SA" dirty="0"/>
          </a:p>
        </p:txBody>
      </p:sp>
    </p:spTree>
    <p:extLst>
      <p:ext uri="{BB962C8B-B14F-4D97-AF65-F5344CB8AC3E}">
        <p14:creationId xmlns:p14="http://schemas.microsoft.com/office/powerpoint/2010/main" val="180949978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788943" y="3590792"/>
            <a:ext cx="6619244" cy="878472"/>
          </a:xfrm>
        </p:spPr>
        <p:txBody>
          <a:bodyPr>
            <a:normAutofit fontScale="90000"/>
          </a:bodyPr>
          <a:lstStyle/>
          <a:p>
            <a:r>
              <a:rPr lang="en-US" dirty="0" smtClean="0"/>
              <a:t>Patient Education</a:t>
            </a:r>
            <a:endParaRPr lang="en-US" dirty="0"/>
          </a:p>
        </p:txBody>
      </p:sp>
    </p:spTree>
    <p:extLst>
      <p:ext uri="{BB962C8B-B14F-4D97-AF65-F5344CB8AC3E}">
        <p14:creationId xmlns:p14="http://schemas.microsoft.com/office/powerpoint/2010/main" val="13475684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t>Education To The Patient</a:t>
            </a:r>
          </a:p>
        </p:txBody>
      </p:sp>
      <p:sp>
        <p:nvSpPr>
          <p:cNvPr id="3" name="Content Placeholder 2"/>
          <p:cNvSpPr>
            <a:spLocks noGrp="1"/>
          </p:cNvSpPr>
          <p:nvPr>
            <p:ph idx="1"/>
          </p:nvPr>
        </p:nvSpPr>
        <p:spPr>
          <a:xfrm>
            <a:off x="1520747" y="2247186"/>
            <a:ext cx="6017379" cy="3159546"/>
          </a:xfrm>
        </p:spPr>
        <p:txBody>
          <a:bodyPr>
            <a:normAutofit fontScale="92500" lnSpcReduction="20000"/>
          </a:bodyPr>
          <a:lstStyle/>
          <a:p>
            <a:pPr algn="l" rtl="0"/>
            <a:r>
              <a:rPr lang="en-US" b="1" dirty="0"/>
              <a:t>What</a:t>
            </a:r>
            <a:r>
              <a:rPr lang="en-US" dirty="0"/>
              <a:t> is </a:t>
            </a:r>
            <a:r>
              <a:rPr lang="en-US" dirty="0" smtClean="0"/>
              <a:t>asthma?</a:t>
            </a:r>
            <a:endParaRPr lang="en-US" dirty="0"/>
          </a:p>
          <a:p>
            <a:pPr algn="l" rtl="0"/>
            <a:endParaRPr lang="en-US" dirty="0"/>
          </a:p>
          <a:p>
            <a:pPr algn="l" rtl="0"/>
            <a:r>
              <a:rPr lang="en-US" b="1" dirty="0"/>
              <a:t>What</a:t>
            </a:r>
            <a:r>
              <a:rPr lang="en-US" dirty="0"/>
              <a:t> are </a:t>
            </a:r>
            <a:r>
              <a:rPr lang="en-US" dirty="0" smtClean="0"/>
              <a:t>triggers and </a:t>
            </a:r>
            <a:r>
              <a:rPr lang="en-US" b="1" dirty="0" smtClean="0"/>
              <a:t>How</a:t>
            </a:r>
            <a:r>
              <a:rPr lang="en-US" dirty="0" smtClean="0"/>
              <a:t> to avoid it?</a:t>
            </a:r>
            <a:endParaRPr lang="en-US" dirty="0"/>
          </a:p>
          <a:p>
            <a:pPr marL="0" indent="0">
              <a:buNone/>
            </a:pPr>
            <a:endParaRPr lang="en-US" dirty="0"/>
          </a:p>
          <a:p>
            <a:pPr algn="l" rtl="0"/>
            <a:r>
              <a:rPr lang="en-US" b="1" dirty="0" smtClean="0"/>
              <a:t>What</a:t>
            </a:r>
            <a:r>
              <a:rPr lang="en-US" dirty="0" smtClean="0"/>
              <a:t> are the medication and </a:t>
            </a:r>
            <a:r>
              <a:rPr lang="en-US" b="1" dirty="0" smtClean="0"/>
              <a:t>How</a:t>
            </a:r>
            <a:r>
              <a:rPr lang="en-US" dirty="0" smtClean="0"/>
              <a:t> </a:t>
            </a:r>
            <a:r>
              <a:rPr lang="en-US" dirty="0"/>
              <a:t>to use </a:t>
            </a:r>
            <a:r>
              <a:rPr lang="en-US" dirty="0" smtClean="0"/>
              <a:t>it?</a:t>
            </a:r>
            <a:endParaRPr lang="en-US" dirty="0"/>
          </a:p>
          <a:p>
            <a:pPr algn="l" rtl="0"/>
            <a:endParaRPr lang="en-US" dirty="0"/>
          </a:p>
          <a:p>
            <a:pPr algn="l" rtl="0"/>
            <a:r>
              <a:rPr lang="en-US" b="1" dirty="0" smtClean="0"/>
              <a:t>What </a:t>
            </a:r>
            <a:r>
              <a:rPr lang="en-US" dirty="0" smtClean="0"/>
              <a:t>are</a:t>
            </a:r>
            <a:r>
              <a:rPr lang="en-US" b="1" dirty="0" smtClean="0"/>
              <a:t> </a:t>
            </a:r>
            <a:r>
              <a:rPr lang="en-US" dirty="0" smtClean="0"/>
              <a:t>Side </a:t>
            </a:r>
            <a:r>
              <a:rPr lang="en-US" dirty="0"/>
              <a:t>effects of </a:t>
            </a:r>
            <a:r>
              <a:rPr lang="en-US" dirty="0" smtClean="0"/>
              <a:t>medications?</a:t>
            </a:r>
            <a:endParaRPr lang="en-US" dirty="0"/>
          </a:p>
          <a:p>
            <a:pPr algn="l" rtl="0"/>
            <a:endParaRPr lang="en-US" dirty="0"/>
          </a:p>
          <a:p>
            <a:pPr algn="l" rtl="0"/>
            <a:r>
              <a:rPr lang="en-US" b="1" dirty="0"/>
              <a:t>What</a:t>
            </a:r>
            <a:r>
              <a:rPr lang="en-US" dirty="0"/>
              <a:t> </a:t>
            </a:r>
            <a:r>
              <a:rPr lang="en-US" dirty="0" smtClean="0"/>
              <a:t>are the </a:t>
            </a:r>
            <a:r>
              <a:rPr lang="en-US" dirty="0"/>
              <a:t>benefit from the </a:t>
            </a:r>
            <a:r>
              <a:rPr lang="en-US" dirty="0" smtClean="0"/>
              <a:t>medications?</a:t>
            </a:r>
            <a:endParaRPr lang="en-US" dirty="0"/>
          </a:p>
        </p:txBody>
      </p:sp>
    </p:spTree>
    <p:extLst>
      <p:ext uri="{BB962C8B-B14F-4D97-AF65-F5344CB8AC3E}">
        <p14:creationId xmlns:p14="http://schemas.microsoft.com/office/powerpoint/2010/main" val="1219725608"/>
      </p:ext>
    </p:extLst>
  </p:cSld>
  <p:clrMapOvr>
    <a:masterClrMapping/>
  </p:clrMapOvr>
  <p:transition spd="slow">
    <p:push dir="u"/>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a:t>Outcomes of Asthma Education Programs</a:t>
            </a:r>
          </a:p>
        </p:txBody>
      </p:sp>
      <p:sp>
        <p:nvSpPr>
          <p:cNvPr id="3" name="Content Placeholder 2"/>
          <p:cNvSpPr>
            <a:spLocks noGrp="1"/>
          </p:cNvSpPr>
          <p:nvPr>
            <p:ph idx="1"/>
          </p:nvPr>
        </p:nvSpPr>
        <p:spPr>
          <a:xfrm>
            <a:off x="1526422" y="2015346"/>
            <a:ext cx="6194258" cy="3432239"/>
          </a:xfrm>
        </p:spPr>
        <p:txBody>
          <a:bodyPr>
            <a:normAutofit fontScale="85000" lnSpcReduction="10000"/>
          </a:bodyPr>
          <a:lstStyle/>
          <a:p>
            <a:pPr marL="0" indent="0">
              <a:buNone/>
            </a:pPr>
            <a:endParaRPr lang="en-US" sz="1200" dirty="0"/>
          </a:p>
          <a:p>
            <a:pPr algn="l" rtl="0"/>
            <a:r>
              <a:rPr lang="en-US" dirty="0"/>
              <a:t>Ability to differentiate between “</a:t>
            </a:r>
            <a:r>
              <a:rPr lang="en-US" u="sng" dirty="0"/>
              <a:t>reliever</a:t>
            </a:r>
            <a:r>
              <a:rPr lang="en-US" dirty="0"/>
              <a:t>” and “</a:t>
            </a:r>
            <a:r>
              <a:rPr lang="en-US" u="sng" dirty="0"/>
              <a:t>controller</a:t>
            </a:r>
            <a:r>
              <a:rPr lang="en-US" dirty="0"/>
              <a:t>” medications and their appropriate </a:t>
            </a:r>
            <a:r>
              <a:rPr lang="en-US" dirty="0" smtClean="0"/>
              <a:t>indications.</a:t>
            </a:r>
          </a:p>
          <a:p>
            <a:pPr marL="0" indent="0">
              <a:buNone/>
            </a:pPr>
            <a:endParaRPr lang="en-US" sz="1200" dirty="0"/>
          </a:p>
          <a:p>
            <a:pPr algn="l" rtl="0"/>
            <a:r>
              <a:rPr lang="en-US" dirty="0"/>
              <a:t>Recognition of potential </a:t>
            </a:r>
            <a:r>
              <a:rPr lang="en-US" u="sng" dirty="0"/>
              <a:t>side effects</a:t>
            </a:r>
            <a:r>
              <a:rPr lang="en-US" dirty="0"/>
              <a:t> of medications and the appropriate action to minimize </a:t>
            </a:r>
            <a:r>
              <a:rPr lang="en-US" dirty="0" smtClean="0"/>
              <a:t>them.</a:t>
            </a:r>
          </a:p>
          <a:p>
            <a:pPr algn="l" rtl="0"/>
            <a:endParaRPr lang="en-US" dirty="0" smtClean="0"/>
          </a:p>
          <a:p>
            <a:pPr algn="l" rtl="0"/>
            <a:r>
              <a:rPr lang="en-US" dirty="0"/>
              <a:t>Performance of the </a:t>
            </a:r>
            <a:r>
              <a:rPr lang="en-US" u="sng" dirty="0"/>
              <a:t>proper technique</a:t>
            </a:r>
            <a:r>
              <a:rPr lang="en-US" dirty="0"/>
              <a:t> of different inhaler devices</a:t>
            </a:r>
            <a:r>
              <a:rPr lang="en-US" dirty="0" smtClean="0"/>
              <a:t>.</a:t>
            </a:r>
          </a:p>
          <a:p>
            <a:pPr algn="l" rtl="0"/>
            <a:endParaRPr lang="en-US" dirty="0" smtClean="0"/>
          </a:p>
          <a:p>
            <a:pPr algn="l" rtl="0"/>
            <a:r>
              <a:rPr lang="en-US" dirty="0"/>
              <a:t>Recognition of the situations that need </a:t>
            </a:r>
            <a:r>
              <a:rPr lang="en-US" u="sng" dirty="0"/>
              <a:t>urgent medical attention.</a:t>
            </a:r>
          </a:p>
          <a:p>
            <a:pPr algn="l" rtl="0"/>
            <a:endParaRPr lang="en-US" dirty="0"/>
          </a:p>
          <a:p>
            <a:pPr algn="l" rtl="0"/>
            <a:endParaRPr lang="en-US" dirty="0"/>
          </a:p>
        </p:txBody>
      </p:sp>
    </p:spTree>
    <p:extLst>
      <p:ext uri="{BB962C8B-B14F-4D97-AF65-F5344CB8AC3E}">
        <p14:creationId xmlns:p14="http://schemas.microsoft.com/office/powerpoint/2010/main" val="132692721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ar-SA" sz="2400" dirty="0">
                <a:latin typeface="Calibri" panose="020F0502020204030204" pitchFamily="34" charset="0"/>
                <a:ea typeface="Calibri" panose="020F0502020204030204" pitchFamily="34" charset="0"/>
                <a:cs typeface="Calibri" panose="020F0502020204030204" pitchFamily="34" charset="0"/>
              </a:rPr>
              <a:t>Asthma Medications </a:t>
            </a:r>
            <a:endParaRPr lang="ar-SA" sz="2400" dirty="0"/>
          </a:p>
        </p:txBody>
      </p:sp>
      <p:sp>
        <p:nvSpPr>
          <p:cNvPr id="3" name="Content Placeholder 2"/>
          <p:cNvSpPr>
            <a:spLocks noGrp="1"/>
          </p:cNvSpPr>
          <p:nvPr>
            <p:ph idx="1"/>
          </p:nvPr>
        </p:nvSpPr>
        <p:spPr/>
        <p:txBody>
          <a:bodyPr>
            <a:normAutofit/>
          </a:bodyPr>
          <a:lstStyle/>
          <a:p>
            <a:pPr algn="l" rtl="0">
              <a:buFont typeface="Wingdings" panose="05000000000000000000" pitchFamily="2" charset="2"/>
              <a:buChar char="q"/>
            </a:pPr>
            <a:r>
              <a:rPr lang="en-US" sz="2100" dirty="0"/>
              <a:t>Controllers</a:t>
            </a:r>
          </a:p>
          <a:p>
            <a:pPr algn="l" rtl="0">
              <a:buFont typeface="Wingdings" panose="05000000000000000000" pitchFamily="2" charset="2"/>
              <a:buChar char="q"/>
            </a:pPr>
            <a:endParaRPr lang="en-US" sz="2700" dirty="0"/>
          </a:p>
          <a:p>
            <a:pPr algn="l" rtl="0">
              <a:buFont typeface="Wingdings" panose="05000000000000000000" pitchFamily="2" charset="2"/>
              <a:buChar char="q"/>
            </a:pPr>
            <a:endParaRPr lang="en-US" sz="2700" dirty="0"/>
          </a:p>
          <a:p>
            <a:pPr algn="l" rtl="0">
              <a:buFont typeface="Wingdings" panose="05000000000000000000" pitchFamily="2" charset="2"/>
              <a:buChar char="q"/>
            </a:pPr>
            <a:r>
              <a:rPr lang="en-US" sz="2700" dirty="0"/>
              <a:t>relievers</a:t>
            </a:r>
            <a:endParaRPr lang="ar-SA" sz="2700" dirty="0"/>
          </a:p>
        </p:txBody>
      </p:sp>
    </p:spTree>
    <p:extLst>
      <p:ext uri="{BB962C8B-B14F-4D97-AF65-F5344CB8AC3E}">
        <p14:creationId xmlns:p14="http://schemas.microsoft.com/office/powerpoint/2010/main" val="4804521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4584" y="1196788"/>
            <a:ext cx="7053542" cy="520127"/>
          </a:xfrm>
        </p:spPr>
        <p:txBody>
          <a:bodyPr/>
          <a:lstStyle/>
          <a:p>
            <a:r>
              <a:rPr lang="en-US" altLang="ar-SA" sz="2400" dirty="0">
                <a:latin typeface="Calibri" panose="020F0502020204030204" pitchFamily="34" charset="0"/>
                <a:ea typeface="Calibri" panose="020F0502020204030204" pitchFamily="34" charset="0"/>
                <a:cs typeface="Calibri" panose="020F0502020204030204" pitchFamily="34" charset="0"/>
              </a:rPr>
              <a:t>Asthma Medications </a:t>
            </a:r>
            <a:endParaRPr lang="ar-SA" sz="2400" dirty="0"/>
          </a:p>
        </p:txBody>
      </p:sp>
      <p:sp>
        <p:nvSpPr>
          <p:cNvPr id="5" name="TextBox 4"/>
          <p:cNvSpPr txBox="1"/>
          <p:nvPr/>
        </p:nvSpPr>
        <p:spPr>
          <a:xfrm>
            <a:off x="280117" y="2180555"/>
            <a:ext cx="4462529" cy="2723823"/>
          </a:xfrm>
          <a:prstGeom prst="rect">
            <a:avLst/>
          </a:prstGeom>
          <a:noFill/>
        </p:spPr>
        <p:txBody>
          <a:bodyPr wrap="square" rtlCol="1">
            <a:spAutoFit/>
          </a:bodyPr>
          <a:lstStyle/>
          <a:p>
            <a:pPr marL="214313" indent="-214313">
              <a:buFont typeface="Arial" panose="020B0604020202020204" pitchFamily="34" charset="0"/>
              <a:buChar char="•"/>
            </a:pPr>
            <a:r>
              <a:rPr lang="en-US" altLang="ar-SA" sz="2100" b="1" i="1" dirty="0">
                <a:latin typeface="Calibri" panose="020F0502020204030204" pitchFamily="34" charset="0"/>
                <a:ea typeface="Calibri" panose="020F0502020204030204" pitchFamily="34" charset="0"/>
                <a:cs typeface="Calibri" panose="020F0502020204030204" pitchFamily="34" charset="0"/>
              </a:rPr>
              <a:t>Controllers</a:t>
            </a:r>
          </a:p>
          <a:p>
            <a:pPr marL="214313" indent="-214313">
              <a:buFont typeface="Arial" panose="020B0604020202020204" pitchFamily="34" charset="0"/>
              <a:buChar char="•"/>
            </a:pPr>
            <a:endParaRPr lang="en-US" sz="2100" b="1" i="1" dirty="0">
              <a:latin typeface="Calibri" panose="020F0502020204030204" pitchFamily="34" charset="0"/>
            </a:endParaRPr>
          </a:p>
          <a:p>
            <a:pPr marL="800100" lvl="1" indent="-457200">
              <a:buFont typeface="Wingdings" panose="05000000000000000000" pitchFamily="2" charset="2"/>
              <a:buChar char="ü"/>
            </a:pPr>
            <a:r>
              <a:rPr lang="en-US" altLang="ar-SA" b="1" dirty="0">
                <a:latin typeface="Calibri" panose="020F0502020204030204" pitchFamily="34" charset="0"/>
                <a:ea typeface="Calibri" panose="020F0502020204030204" pitchFamily="34" charset="0"/>
                <a:cs typeface="Calibri" panose="020F0502020204030204" pitchFamily="34" charset="0"/>
              </a:rPr>
              <a:t>Inhaled glucocorticosteroids</a:t>
            </a:r>
          </a:p>
          <a:p>
            <a:pPr marL="800100" lvl="1" indent="-457200">
              <a:buFont typeface="Wingdings" panose="05000000000000000000" pitchFamily="2" charset="2"/>
              <a:buChar char="ü"/>
            </a:pPr>
            <a:r>
              <a:rPr lang="en-US" altLang="ar-SA" b="1" dirty="0">
                <a:latin typeface="Calibri" panose="020F0502020204030204" pitchFamily="34" charset="0"/>
                <a:ea typeface="Calibri" panose="020F0502020204030204" pitchFamily="34" charset="0"/>
                <a:cs typeface="Calibri" panose="020F0502020204030204" pitchFamily="34" charset="0"/>
              </a:rPr>
              <a:t>Long-acting inhaled B2-agonists</a:t>
            </a:r>
          </a:p>
          <a:p>
            <a:pPr marL="800100" lvl="1" indent="-457200">
              <a:buFont typeface="Wingdings" panose="05000000000000000000" pitchFamily="2" charset="2"/>
              <a:buChar char="ü"/>
            </a:pPr>
            <a:r>
              <a:rPr lang="en-US" altLang="ar-SA" b="1" dirty="0">
                <a:latin typeface="Calibri" panose="020F0502020204030204" pitchFamily="34" charset="0"/>
                <a:ea typeface="Calibri" panose="020F0502020204030204" pitchFamily="34" charset="0"/>
                <a:cs typeface="Calibri" panose="020F0502020204030204" pitchFamily="34" charset="0"/>
              </a:rPr>
              <a:t>Leukotriene modifiers</a:t>
            </a:r>
          </a:p>
          <a:p>
            <a:pPr marL="800100" lvl="1" indent="-457200">
              <a:buFont typeface="Wingdings" panose="05000000000000000000" pitchFamily="2" charset="2"/>
              <a:buChar char="ü"/>
            </a:pPr>
            <a:r>
              <a:rPr lang="en-US" altLang="ar-SA" b="1" dirty="0">
                <a:latin typeface="Calibri" panose="020F0502020204030204" pitchFamily="34" charset="0"/>
                <a:ea typeface="Calibri" panose="020F0502020204030204" pitchFamily="34" charset="0"/>
                <a:cs typeface="Calibri" panose="020F0502020204030204" pitchFamily="34" charset="0"/>
              </a:rPr>
              <a:t>Long-acting anticholinergics</a:t>
            </a:r>
          </a:p>
          <a:p>
            <a:pPr marL="800100" lvl="1" indent="-457200">
              <a:buFont typeface="Wingdings" panose="05000000000000000000" pitchFamily="2" charset="2"/>
              <a:buChar char="ü"/>
            </a:pPr>
            <a:r>
              <a:rPr lang="en-US" altLang="ar-SA" b="1" dirty="0">
                <a:latin typeface="Calibri" panose="020F0502020204030204" pitchFamily="34" charset="0"/>
                <a:ea typeface="Calibri" panose="020F0502020204030204" pitchFamily="34" charset="0"/>
                <a:cs typeface="Calibri" panose="020F0502020204030204" pitchFamily="34" charset="0"/>
              </a:rPr>
              <a:t>Theophylline</a:t>
            </a:r>
          </a:p>
          <a:p>
            <a:pPr marL="800100" lvl="1" indent="-457200">
              <a:buFont typeface="Wingdings" panose="05000000000000000000" pitchFamily="2" charset="2"/>
              <a:buChar char="ü"/>
            </a:pPr>
            <a:r>
              <a:rPr lang="en-US" altLang="ar-SA" b="1" dirty="0">
                <a:latin typeface="Calibri" panose="020F0502020204030204" pitchFamily="34" charset="0"/>
                <a:ea typeface="Calibri" panose="020F0502020204030204" pitchFamily="34" charset="0"/>
                <a:cs typeface="Calibri" panose="020F0502020204030204" pitchFamily="34" charset="0"/>
              </a:rPr>
              <a:t>Systemic glucocorticosteroids</a:t>
            </a:r>
          </a:p>
          <a:p>
            <a:pPr marL="214313" indent="-214313">
              <a:buFont typeface="Arial" panose="020B0604020202020204" pitchFamily="34" charset="0"/>
              <a:buChar char="•"/>
            </a:pPr>
            <a:endParaRPr lang="ar-SA" sz="2100" dirty="0"/>
          </a:p>
        </p:txBody>
      </p:sp>
      <p:sp>
        <p:nvSpPr>
          <p:cNvPr id="6" name="TextBox 5"/>
          <p:cNvSpPr txBox="1"/>
          <p:nvPr/>
        </p:nvSpPr>
        <p:spPr>
          <a:xfrm>
            <a:off x="5302876" y="2180555"/>
            <a:ext cx="3477296" cy="2723823"/>
          </a:xfrm>
          <a:prstGeom prst="rect">
            <a:avLst/>
          </a:prstGeom>
          <a:noFill/>
        </p:spPr>
        <p:txBody>
          <a:bodyPr wrap="square" rtlCol="1">
            <a:spAutoFit/>
          </a:bodyPr>
          <a:lstStyle/>
          <a:p>
            <a:pPr marL="342900" indent="-342900">
              <a:buFont typeface="Arial" panose="020B0604020202020204" pitchFamily="34" charset="0"/>
              <a:buChar char="•"/>
            </a:pPr>
            <a:r>
              <a:rPr lang="en-US" altLang="ar-SA" sz="2100" b="1" i="1" dirty="0">
                <a:latin typeface="Calibri" panose="020F0502020204030204" pitchFamily="34" charset="0"/>
                <a:ea typeface="Calibri" panose="020F0502020204030204" pitchFamily="34" charset="0"/>
                <a:cs typeface="Calibri" panose="020F0502020204030204" pitchFamily="34" charset="0"/>
              </a:rPr>
              <a:t>Relievers</a:t>
            </a:r>
          </a:p>
          <a:p>
            <a:pPr algn="l" rtl="0"/>
            <a:endParaRPr lang="en-US" sz="2100" b="1" i="1" dirty="0">
              <a:latin typeface="Calibri" panose="020F0502020204030204" pitchFamily="34" charset="0"/>
            </a:endParaRPr>
          </a:p>
          <a:p>
            <a:pPr marL="800100" lvl="1" indent="-457200">
              <a:lnSpc>
                <a:spcPct val="150000"/>
              </a:lnSpc>
              <a:buFont typeface="Wingdings" panose="05000000000000000000" pitchFamily="2" charset="2"/>
              <a:buChar char="ü"/>
            </a:pPr>
            <a:r>
              <a:rPr lang="en-US" altLang="ar-SA" b="1" dirty="0">
                <a:latin typeface="Calibri" panose="020F0502020204030204" pitchFamily="34" charset="0"/>
                <a:ea typeface="Calibri" panose="020F0502020204030204" pitchFamily="34" charset="0"/>
                <a:cs typeface="Calibri" panose="020F0502020204030204" pitchFamily="34" charset="0"/>
              </a:rPr>
              <a:t>Short-acting inhaled </a:t>
            </a:r>
            <a:r>
              <a:rPr lang="en-US" altLang="ar-SA" dirty="0">
                <a:latin typeface="Calibri" panose="020F0502020204030204" pitchFamily="34" charset="0"/>
                <a:ea typeface="Calibri" panose="020F0502020204030204" pitchFamily="34" charset="0"/>
                <a:cs typeface="Calibri" panose="020F0502020204030204" pitchFamily="34" charset="0"/>
              </a:rPr>
              <a:t>B</a:t>
            </a:r>
            <a:r>
              <a:rPr lang="en-US" altLang="ar-SA" b="1" dirty="0">
                <a:latin typeface="Calibri" panose="020F0502020204030204" pitchFamily="34" charset="0"/>
                <a:ea typeface="Calibri" panose="020F0502020204030204" pitchFamily="34" charset="0"/>
                <a:cs typeface="Calibri" panose="020F0502020204030204" pitchFamily="34" charset="0"/>
              </a:rPr>
              <a:t>2-agonists</a:t>
            </a:r>
          </a:p>
          <a:p>
            <a:pPr marL="800100" lvl="1" indent="-457200">
              <a:lnSpc>
                <a:spcPct val="150000"/>
              </a:lnSpc>
              <a:buFont typeface="Wingdings" panose="05000000000000000000" pitchFamily="2" charset="2"/>
              <a:buChar char="ü"/>
            </a:pPr>
            <a:r>
              <a:rPr lang="en-US" altLang="ar-SA" b="1" dirty="0">
                <a:latin typeface="Calibri" panose="020F0502020204030204" pitchFamily="34" charset="0"/>
                <a:ea typeface="Calibri" panose="020F0502020204030204" pitchFamily="34" charset="0"/>
                <a:cs typeface="Calibri" panose="020F0502020204030204" pitchFamily="34" charset="0"/>
              </a:rPr>
              <a:t>Anticholinergics</a:t>
            </a:r>
          </a:p>
          <a:p>
            <a:pPr marL="800100" lvl="1" indent="-457200">
              <a:lnSpc>
                <a:spcPct val="150000"/>
              </a:lnSpc>
              <a:buFont typeface="Wingdings" panose="05000000000000000000" pitchFamily="2" charset="2"/>
              <a:buChar char="ü"/>
            </a:pPr>
            <a:r>
              <a:rPr lang="en-US" altLang="ar-SA" b="1" dirty="0">
                <a:latin typeface="Calibri" panose="020F0502020204030204" pitchFamily="34" charset="0"/>
                <a:ea typeface="Calibri" panose="020F0502020204030204" pitchFamily="34" charset="0"/>
                <a:cs typeface="Calibri" panose="020F0502020204030204" pitchFamily="34" charset="0"/>
              </a:rPr>
              <a:t>Theophylline</a:t>
            </a:r>
          </a:p>
          <a:p>
            <a:pPr algn="l" rtl="0"/>
            <a:endParaRPr lang="ar-SA" sz="2100" dirty="0"/>
          </a:p>
        </p:txBody>
      </p:sp>
    </p:spTree>
    <p:extLst>
      <p:ext uri="{BB962C8B-B14F-4D97-AF65-F5344CB8AC3E}">
        <p14:creationId xmlns:p14="http://schemas.microsoft.com/office/powerpoint/2010/main" val="1234885666"/>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41118" y="1369186"/>
            <a:ext cx="7382798" cy="4184024"/>
          </a:xfrm>
        </p:spPr>
        <p:txBody>
          <a:bodyPr>
            <a:normAutofit/>
          </a:bodyPr>
          <a:lstStyle/>
          <a:p>
            <a:pPr marL="214313" indent="-214313">
              <a:buFont typeface="Arial" panose="020B0604020202020204" pitchFamily="34" charset="0"/>
              <a:buChar char="•"/>
            </a:pPr>
            <a:r>
              <a:rPr lang="en-US" altLang="ar-SA" sz="2100" b="1" i="1" dirty="0">
                <a:latin typeface="Calibri" panose="020F0502020204030204" pitchFamily="34" charset="0"/>
                <a:ea typeface="Calibri" panose="020F0502020204030204" pitchFamily="34" charset="0"/>
                <a:cs typeface="Calibri" panose="020F0502020204030204" pitchFamily="34" charset="0"/>
              </a:rPr>
              <a:t>Controllers</a:t>
            </a:r>
          </a:p>
          <a:p>
            <a:pPr marL="214313" indent="-214313">
              <a:buFont typeface="Arial" panose="020B0604020202020204" pitchFamily="34" charset="0"/>
              <a:buChar char="•"/>
            </a:pPr>
            <a:endParaRPr lang="en-US" sz="2100" i="1" dirty="0">
              <a:latin typeface="Calibri" panose="020F0502020204030204" pitchFamily="34" charset="0"/>
            </a:endParaRPr>
          </a:p>
          <a:p>
            <a:pPr marL="800100" lvl="1" indent="-457200">
              <a:buFont typeface="Wingdings" panose="05000000000000000000" pitchFamily="2" charset="2"/>
              <a:buChar char="ü"/>
            </a:pPr>
            <a:r>
              <a:rPr lang="en-US" altLang="ar-SA" sz="1800" dirty="0">
                <a:latin typeface="Calibri" panose="020F0502020204030204" pitchFamily="34" charset="0"/>
                <a:ea typeface="Calibri" panose="020F0502020204030204" pitchFamily="34" charset="0"/>
                <a:cs typeface="Calibri" panose="020F0502020204030204" pitchFamily="34" charset="0"/>
              </a:rPr>
              <a:t>Inhaled </a:t>
            </a:r>
            <a:r>
              <a:rPr lang="en-US" altLang="ar-SA" sz="1800" dirty="0" err="1">
                <a:latin typeface="Calibri" panose="020F0502020204030204" pitchFamily="34" charset="0"/>
                <a:ea typeface="Calibri" panose="020F0502020204030204" pitchFamily="34" charset="0"/>
                <a:cs typeface="Calibri" panose="020F0502020204030204" pitchFamily="34" charset="0"/>
              </a:rPr>
              <a:t>glucocorticosteroids</a:t>
            </a:r>
            <a:r>
              <a:rPr lang="en-US" altLang="ar-SA" sz="1800" dirty="0">
                <a:latin typeface="Calibri" panose="020F0502020204030204" pitchFamily="34" charset="0"/>
                <a:ea typeface="Calibri" panose="020F0502020204030204" pitchFamily="34" charset="0"/>
                <a:cs typeface="Calibri" panose="020F0502020204030204" pitchFamily="34" charset="0"/>
              </a:rPr>
              <a:t>  ( </a:t>
            </a:r>
            <a:r>
              <a:rPr lang="en-US" altLang="ar-SA" sz="1800" dirty="0" err="1">
                <a:latin typeface="Calibri" panose="020F0502020204030204" pitchFamily="34" charset="0"/>
                <a:ea typeface="Calibri" panose="020F0502020204030204" pitchFamily="34" charset="0"/>
                <a:cs typeface="Calibri" panose="020F0502020204030204" pitchFamily="34" charset="0"/>
              </a:rPr>
              <a:t>beclomethasone</a:t>
            </a:r>
            <a:r>
              <a:rPr lang="en-US" altLang="ar-SA" sz="1800" dirty="0">
                <a:latin typeface="Calibri" panose="020F0502020204030204" pitchFamily="34" charset="0"/>
                <a:ea typeface="Calibri" panose="020F0502020204030204" pitchFamily="34" charset="0"/>
                <a:cs typeface="Calibri" panose="020F0502020204030204" pitchFamily="34" charset="0"/>
              </a:rPr>
              <a:t> and </a:t>
            </a:r>
            <a:r>
              <a:rPr lang="en-US" altLang="ar-SA" sz="1800" dirty="0" err="1">
                <a:latin typeface="Calibri" panose="020F0502020204030204" pitchFamily="34" charset="0"/>
                <a:ea typeface="Calibri" panose="020F0502020204030204" pitchFamily="34" charset="0"/>
                <a:cs typeface="Calibri" panose="020F0502020204030204" pitchFamily="34" charset="0"/>
              </a:rPr>
              <a:t>flunisolid</a:t>
            </a:r>
            <a:r>
              <a:rPr lang="en-US" altLang="ar-SA" sz="1800" dirty="0">
                <a:latin typeface="Calibri" panose="020F0502020204030204" pitchFamily="34" charset="0"/>
                <a:ea typeface="Calibri" panose="020F0502020204030204" pitchFamily="34" charset="0"/>
                <a:cs typeface="Calibri" panose="020F0502020204030204" pitchFamily="34" charset="0"/>
              </a:rPr>
              <a:t> )</a:t>
            </a:r>
          </a:p>
          <a:p>
            <a:pPr marL="800100" lvl="1" indent="-457200">
              <a:buFont typeface="Wingdings" panose="05000000000000000000" pitchFamily="2" charset="2"/>
              <a:buChar char="ü"/>
            </a:pPr>
            <a:r>
              <a:rPr lang="en-US" altLang="ar-SA" sz="1800" b="1" dirty="0">
                <a:latin typeface="Calibri" panose="020F0502020204030204" pitchFamily="34" charset="0"/>
                <a:ea typeface="Calibri" panose="020F0502020204030204" pitchFamily="34" charset="0"/>
                <a:cs typeface="Calibri" panose="020F0502020204030204" pitchFamily="34" charset="0"/>
              </a:rPr>
              <a:t>inhaled B2-agonists </a:t>
            </a:r>
            <a:r>
              <a:rPr lang="en-US" altLang="ar-SA" sz="1800" dirty="0">
                <a:latin typeface="Calibri" panose="020F0502020204030204" pitchFamily="34" charset="0"/>
                <a:ea typeface="Calibri" panose="020F0502020204030204" pitchFamily="34" charset="0"/>
                <a:cs typeface="Calibri" panose="020F0502020204030204" pitchFamily="34" charset="0"/>
              </a:rPr>
              <a:t>(</a:t>
            </a:r>
            <a:r>
              <a:rPr lang="en-US" altLang="ar-SA" sz="1800" dirty="0" err="1">
                <a:latin typeface="Calibri" panose="020F0502020204030204" pitchFamily="34" charset="0"/>
                <a:ea typeface="Calibri" panose="020F0502020204030204" pitchFamily="34" charset="0"/>
                <a:cs typeface="Calibri" panose="020F0502020204030204" pitchFamily="34" charset="0"/>
              </a:rPr>
              <a:t>salmeterol</a:t>
            </a:r>
            <a:r>
              <a:rPr lang="en-US" altLang="ar-SA" sz="1800" dirty="0">
                <a:latin typeface="Calibri" panose="020F0502020204030204" pitchFamily="34" charset="0"/>
                <a:ea typeface="Calibri" panose="020F0502020204030204" pitchFamily="34" charset="0"/>
                <a:cs typeface="Calibri" panose="020F0502020204030204" pitchFamily="34" charset="0"/>
              </a:rPr>
              <a:t> and albuterol )</a:t>
            </a:r>
          </a:p>
          <a:p>
            <a:pPr marL="800100" lvl="1" indent="-457200">
              <a:buFont typeface="Wingdings" panose="05000000000000000000" pitchFamily="2" charset="2"/>
              <a:buChar char="ü"/>
            </a:pPr>
            <a:r>
              <a:rPr lang="en-US" altLang="ar-SA" sz="1800" dirty="0">
                <a:latin typeface="Calibri" panose="020F0502020204030204" pitchFamily="34" charset="0"/>
                <a:ea typeface="Calibri" panose="020F0502020204030204" pitchFamily="34" charset="0"/>
                <a:cs typeface="Calibri" panose="020F0502020204030204" pitchFamily="34" charset="0"/>
              </a:rPr>
              <a:t>Leukotriene inhibitors ( </a:t>
            </a:r>
            <a:r>
              <a:rPr lang="en-US" altLang="ar-SA" sz="1800" dirty="0" err="1">
                <a:latin typeface="Calibri" panose="020F0502020204030204" pitchFamily="34" charset="0"/>
                <a:ea typeface="Calibri" panose="020F0502020204030204" pitchFamily="34" charset="0"/>
                <a:cs typeface="Calibri" panose="020F0502020204030204" pitchFamily="34" charset="0"/>
              </a:rPr>
              <a:t>montelukast</a:t>
            </a:r>
            <a:r>
              <a:rPr lang="en-US" altLang="ar-SA" sz="1800" dirty="0">
                <a:latin typeface="Calibri" panose="020F0502020204030204" pitchFamily="34" charset="0"/>
                <a:ea typeface="Calibri" panose="020F0502020204030204" pitchFamily="34" charset="0"/>
                <a:cs typeface="Calibri" panose="020F0502020204030204" pitchFamily="34" charset="0"/>
              </a:rPr>
              <a:t> ) </a:t>
            </a:r>
          </a:p>
          <a:p>
            <a:pPr marL="800100" lvl="1" indent="-457200">
              <a:buFont typeface="Wingdings" panose="05000000000000000000" pitchFamily="2" charset="2"/>
              <a:buChar char="ü"/>
            </a:pPr>
            <a:r>
              <a:rPr lang="en-US" altLang="ar-SA" sz="1800" b="1" dirty="0">
                <a:latin typeface="Calibri" panose="020F0502020204030204" pitchFamily="34" charset="0"/>
                <a:ea typeface="Calibri" panose="020F0502020204030204" pitchFamily="34" charset="0"/>
                <a:cs typeface="Calibri" panose="020F0502020204030204" pitchFamily="34" charset="0"/>
              </a:rPr>
              <a:t>anticholinergics </a:t>
            </a:r>
            <a:r>
              <a:rPr lang="en-US" altLang="ar-SA" sz="1800" dirty="0">
                <a:latin typeface="Calibri" panose="020F0502020204030204" pitchFamily="34" charset="0"/>
                <a:ea typeface="Calibri" panose="020F0502020204030204" pitchFamily="34" charset="0"/>
                <a:cs typeface="Calibri" panose="020F0502020204030204" pitchFamily="34" charset="0"/>
              </a:rPr>
              <a:t>( ipratropium )</a:t>
            </a:r>
            <a:endParaRPr lang="en-US" altLang="ar-SA" sz="1800" b="1" dirty="0">
              <a:latin typeface="Calibri" panose="020F0502020204030204" pitchFamily="34" charset="0"/>
              <a:ea typeface="Calibri" panose="020F0502020204030204" pitchFamily="34" charset="0"/>
              <a:cs typeface="Calibri" panose="020F0502020204030204" pitchFamily="34" charset="0"/>
            </a:endParaRPr>
          </a:p>
          <a:p>
            <a:pPr marL="800100" lvl="1" indent="-457200">
              <a:buFont typeface="Wingdings" panose="05000000000000000000" pitchFamily="2" charset="2"/>
              <a:buChar char="ü"/>
            </a:pPr>
            <a:r>
              <a:rPr lang="en-US" altLang="ar-SA" sz="1800" b="1" dirty="0">
                <a:latin typeface="Calibri" panose="020F0502020204030204" pitchFamily="34" charset="0"/>
                <a:ea typeface="Calibri" panose="020F0502020204030204" pitchFamily="34" charset="0"/>
                <a:cs typeface="Calibri" panose="020F0502020204030204" pitchFamily="34" charset="0"/>
              </a:rPr>
              <a:t>Theophylline </a:t>
            </a:r>
          </a:p>
          <a:p>
            <a:pPr marL="800100" lvl="1" indent="-457200">
              <a:buFont typeface="Wingdings" panose="05000000000000000000" pitchFamily="2" charset="2"/>
              <a:buChar char="ü"/>
            </a:pPr>
            <a:r>
              <a:rPr lang="en-US" altLang="ar-SA" sz="1800" dirty="0">
                <a:latin typeface="Calibri" panose="020F0502020204030204" pitchFamily="34" charset="0"/>
                <a:ea typeface="Calibri" panose="020F0502020204030204" pitchFamily="34" charset="0"/>
                <a:cs typeface="Calibri" panose="020F0502020204030204" pitchFamily="34" charset="0"/>
              </a:rPr>
              <a:t>Systemic </a:t>
            </a:r>
            <a:r>
              <a:rPr lang="en-US" altLang="ar-SA" sz="1800" dirty="0" err="1">
                <a:latin typeface="Calibri" panose="020F0502020204030204" pitchFamily="34" charset="0"/>
                <a:ea typeface="Calibri" panose="020F0502020204030204" pitchFamily="34" charset="0"/>
                <a:cs typeface="Calibri" panose="020F0502020204030204" pitchFamily="34" charset="0"/>
              </a:rPr>
              <a:t>glucocorticosteroids</a:t>
            </a:r>
            <a:r>
              <a:rPr lang="en-US" altLang="ar-SA" sz="1800" dirty="0">
                <a:latin typeface="Calibri" panose="020F0502020204030204" pitchFamily="34" charset="0"/>
                <a:ea typeface="Calibri" panose="020F0502020204030204" pitchFamily="34" charset="0"/>
                <a:cs typeface="Calibri" panose="020F0502020204030204" pitchFamily="34" charset="0"/>
              </a:rPr>
              <a:t>  ( prednisone )</a:t>
            </a:r>
          </a:p>
          <a:p>
            <a:pPr marL="214313" indent="-214313">
              <a:buFont typeface="Arial" panose="020B0604020202020204" pitchFamily="34" charset="0"/>
              <a:buChar char="•"/>
            </a:pPr>
            <a:endParaRPr lang="ar-SA" sz="2100" dirty="0"/>
          </a:p>
          <a:p>
            <a:endParaRPr lang="ar-SA" dirty="0"/>
          </a:p>
        </p:txBody>
      </p:sp>
    </p:spTree>
    <p:extLst>
      <p:ext uri="{BB962C8B-B14F-4D97-AF65-F5344CB8AC3E}">
        <p14:creationId xmlns:p14="http://schemas.microsoft.com/office/powerpoint/2010/main" val="247692371"/>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40552" y="1807731"/>
            <a:ext cx="6709906" cy="3146611"/>
          </a:xfrm>
        </p:spPr>
        <p:txBody>
          <a:bodyPr/>
          <a:lstStyle/>
          <a:p>
            <a:pPr>
              <a:buFont typeface="Arial" panose="020B0604020202020204" pitchFamily="34" charset="0"/>
              <a:buChar char="•"/>
            </a:pPr>
            <a:r>
              <a:rPr lang="en-US" altLang="ar-SA" sz="2100" b="1" i="1" dirty="0">
                <a:latin typeface="Calibri" panose="020F0502020204030204" pitchFamily="34" charset="0"/>
                <a:ea typeface="Calibri" panose="020F0502020204030204" pitchFamily="34" charset="0"/>
                <a:cs typeface="Calibri" panose="020F0502020204030204" pitchFamily="34" charset="0"/>
              </a:rPr>
              <a:t>Relievers</a:t>
            </a:r>
          </a:p>
          <a:p>
            <a:pPr algn="l" rtl="0"/>
            <a:endParaRPr lang="en-US" sz="2100" b="1" i="1" dirty="0">
              <a:latin typeface="Calibri" panose="020F0502020204030204" pitchFamily="34" charset="0"/>
            </a:endParaRPr>
          </a:p>
          <a:p>
            <a:pPr marL="800100" lvl="1" indent="-457200">
              <a:lnSpc>
                <a:spcPct val="150000"/>
              </a:lnSpc>
              <a:buFont typeface="Wingdings" panose="05000000000000000000" pitchFamily="2" charset="2"/>
              <a:buChar char="ü"/>
            </a:pPr>
            <a:r>
              <a:rPr lang="en-US" altLang="ar-SA" sz="1800" b="1" dirty="0">
                <a:latin typeface="Calibri" panose="020F0502020204030204" pitchFamily="34" charset="0"/>
                <a:ea typeface="Calibri" panose="020F0502020204030204" pitchFamily="34" charset="0"/>
                <a:cs typeface="Calibri" panose="020F0502020204030204" pitchFamily="34" charset="0"/>
              </a:rPr>
              <a:t>inhaled </a:t>
            </a:r>
            <a:r>
              <a:rPr lang="en-US" altLang="ar-SA" sz="1800" dirty="0">
                <a:latin typeface="Calibri" panose="020F0502020204030204" pitchFamily="34" charset="0"/>
                <a:ea typeface="Calibri" panose="020F0502020204030204" pitchFamily="34" charset="0"/>
                <a:cs typeface="Calibri" panose="020F0502020204030204" pitchFamily="34" charset="0"/>
              </a:rPr>
              <a:t>B</a:t>
            </a:r>
            <a:r>
              <a:rPr lang="en-US" altLang="ar-SA" sz="1800" b="1" dirty="0">
                <a:latin typeface="Calibri" panose="020F0502020204030204" pitchFamily="34" charset="0"/>
                <a:ea typeface="Calibri" panose="020F0502020204030204" pitchFamily="34" charset="0"/>
                <a:cs typeface="Calibri" panose="020F0502020204030204" pitchFamily="34" charset="0"/>
              </a:rPr>
              <a:t>2-agonists</a:t>
            </a:r>
          </a:p>
          <a:p>
            <a:pPr marL="800100" lvl="1" indent="-457200">
              <a:lnSpc>
                <a:spcPct val="150000"/>
              </a:lnSpc>
              <a:buFont typeface="Wingdings" panose="05000000000000000000" pitchFamily="2" charset="2"/>
              <a:buChar char="ü"/>
            </a:pPr>
            <a:r>
              <a:rPr lang="en-US" altLang="ar-SA" sz="1800" b="1" dirty="0">
                <a:latin typeface="Calibri" panose="020F0502020204030204" pitchFamily="34" charset="0"/>
                <a:ea typeface="Calibri" panose="020F0502020204030204" pitchFamily="34" charset="0"/>
                <a:cs typeface="Calibri" panose="020F0502020204030204" pitchFamily="34" charset="0"/>
              </a:rPr>
              <a:t>Anticholinergics</a:t>
            </a:r>
          </a:p>
          <a:p>
            <a:pPr marL="800100" lvl="1" indent="-457200">
              <a:lnSpc>
                <a:spcPct val="150000"/>
              </a:lnSpc>
              <a:buFont typeface="Wingdings" panose="05000000000000000000" pitchFamily="2" charset="2"/>
              <a:buChar char="ü"/>
            </a:pPr>
            <a:r>
              <a:rPr lang="en-US" altLang="ar-SA" sz="1800" b="1" dirty="0">
                <a:latin typeface="Calibri" panose="020F0502020204030204" pitchFamily="34" charset="0"/>
                <a:ea typeface="Calibri" panose="020F0502020204030204" pitchFamily="34" charset="0"/>
                <a:cs typeface="Calibri" panose="020F0502020204030204" pitchFamily="34" charset="0"/>
              </a:rPr>
              <a:t>Theophylline</a:t>
            </a:r>
          </a:p>
          <a:p>
            <a:pPr algn="l" rtl="0"/>
            <a:endParaRPr lang="ar-SA" sz="2100" dirty="0"/>
          </a:p>
          <a:p>
            <a:endParaRPr lang="ar-SA" dirty="0"/>
          </a:p>
        </p:txBody>
      </p:sp>
    </p:spTree>
    <p:extLst>
      <p:ext uri="{BB962C8B-B14F-4D97-AF65-F5344CB8AC3E}">
        <p14:creationId xmlns:p14="http://schemas.microsoft.com/office/powerpoint/2010/main" val="1142371511"/>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t>Types of Asthma inhalers</a:t>
            </a:r>
          </a:p>
        </p:txBody>
      </p:sp>
      <p:sp>
        <p:nvSpPr>
          <p:cNvPr id="3" name="Content Placeholder 2"/>
          <p:cNvSpPr>
            <a:spLocks noGrp="1"/>
          </p:cNvSpPr>
          <p:nvPr>
            <p:ph idx="1"/>
          </p:nvPr>
        </p:nvSpPr>
        <p:spPr>
          <a:xfrm>
            <a:off x="828220" y="2247186"/>
            <a:ext cx="6709906" cy="3146611"/>
          </a:xfrm>
        </p:spPr>
        <p:txBody>
          <a:bodyPr anchor="ctr"/>
          <a:lstStyle/>
          <a:p>
            <a:pPr algn="l" rtl="0"/>
            <a:r>
              <a:rPr lang="en-US" dirty="0"/>
              <a:t>Small-volume </a:t>
            </a:r>
            <a:r>
              <a:rPr lang="en-US" dirty="0" smtClean="0"/>
              <a:t>nebulizer.</a:t>
            </a:r>
          </a:p>
          <a:p>
            <a:pPr algn="l" rtl="0"/>
            <a:endParaRPr lang="en-US" dirty="0"/>
          </a:p>
          <a:p>
            <a:pPr algn="l" rtl="0"/>
            <a:r>
              <a:rPr lang="en-US" dirty="0"/>
              <a:t>P</a:t>
            </a:r>
            <a:r>
              <a:rPr lang="en-US" dirty="0" smtClean="0"/>
              <a:t>ressurized metered </a:t>
            </a:r>
            <a:r>
              <a:rPr lang="en-US" dirty="0"/>
              <a:t>d</a:t>
            </a:r>
            <a:r>
              <a:rPr lang="en-US" dirty="0" smtClean="0"/>
              <a:t>ose inhaler (pMDI).</a:t>
            </a:r>
            <a:endParaRPr lang="en-US" dirty="0"/>
          </a:p>
          <a:p>
            <a:pPr lvl="1" algn="l" rtl="0">
              <a:buFont typeface="Wingdings" panose="05000000000000000000" pitchFamily="2" charset="2"/>
              <a:buChar char="§"/>
            </a:pPr>
            <a:r>
              <a:rPr lang="en-US" dirty="0" smtClean="0"/>
              <a:t>With or without spacer.</a:t>
            </a:r>
            <a:endParaRPr lang="en-US" dirty="0"/>
          </a:p>
          <a:p>
            <a:pPr algn="l" rtl="0"/>
            <a:endParaRPr lang="en-US" dirty="0" smtClean="0"/>
          </a:p>
          <a:p>
            <a:pPr algn="l" rtl="0"/>
            <a:r>
              <a:rPr lang="en-US" dirty="0" smtClean="0"/>
              <a:t>Dry powder inhaler.</a:t>
            </a:r>
          </a:p>
          <a:p>
            <a:pPr algn="l" rtl="0"/>
            <a:endParaRPr lang="en-US" dirty="0"/>
          </a:p>
        </p:txBody>
      </p:sp>
    </p:spTree>
    <p:extLst>
      <p:ext uri="{BB962C8B-B14F-4D97-AF65-F5344CB8AC3E}">
        <p14:creationId xmlns:p14="http://schemas.microsoft.com/office/powerpoint/2010/main" val="133418119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p:txBody>
          <a:bodyPr>
            <a:normAutofit/>
          </a:bodyPr>
          <a:lstStyle/>
          <a:p>
            <a:r>
              <a:rPr lang="en-US" b="1" dirty="0" smtClean="0"/>
              <a:t>What is the most common cause of chronic obstructive pulmonary disease (COPD)?</a:t>
            </a:r>
          </a:p>
          <a:p>
            <a:pPr>
              <a:buNone/>
            </a:pPr>
            <a:endParaRPr lang="en-US" dirty="0" smtClean="0"/>
          </a:p>
          <a:p>
            <a:pPr marL="857250" lvl="1" indent="-457200">
              <a:buFont typeface="+mj-lt"/>
              <a:buAutoNum type="alphaUcPeriod"/>
            </a:pPr>
            <a:r>
              <a:rPr lang="en-US" sz="2400" dirty="0"/>
              <a:t>A. Chronic bronchitis</a:t>
            </a:r>
          </a:p>
          <a:p>
            <a:pPr marL="857250" lvl="1" indent="-457200">
              <a:buFont typeface="+mj-lt"/>
              <a:buAutoNum type="alphaUcPeriod"/>
            </a:pPr>
            <a:r>
              <a:rPr lang="en-US" sz="2400" dirty="0" err="1"/>
              <a:t>B.Cigarette</a:t>
            </a:r>
            <a:r>
              <a:rPr lang="en-US" sz="2400" dirty="0"/>
              <a:t> smoking</a:t>
            </a:r>
          </a:p>
          <a:p>
            <a:pPr marL="857250" lvl="1" indent="-457200">
              <a:buFont typeface="+mj-lt"/>
              <a:buAutoNum type="alphaUcPeriod"/>
            </a:pPr>
            <a:r>
              <a:rPr lang="en-US" sz="2400" dirty="0" err="1"/>
              <a:t>C.Emphysema</a:t>
            </a:r>
            <a:endParaRPr lang="en-US" sz="2400" dirty="0"/>
          </a:p>
          <a:p>
            <a:pPr marL="857250" lvl="1" indent="-457200">
              <a:buFont typeface="+mj-lt"/>
              <a:buAutoNum type="alphaUcPeriod"/>
            </a:pPr>
            <a:r>
              <a:rPr lang="en-US" sz="2400" dirty="0" err="1"/>
              <a:t>D.Asthma</a:t>
            </a:r>
            <a:r>
              <a:rPr lang="en-US" sz="2400" dirty="0"/>
              <a:t/>
            </a:r>
            <a:br>
              <a:rPr lang="en-US" sz="2400" dirty="0"/>
            </a:br>
            <a:endParaRPr lang="en-US" sz="2400" dirty="0"/>
          </a:p>
        </p:txBody>
      </p:sp>
      <p:sp>
        <p:nvSpPr>
          <p:cNvPr id="2" name="Title 1"/>
          <p:cNvSpPr>
            <a:spLocks noGrp="1"/>
          </p:cNvSpPr>
          <p:nvPr>
            <p:ph type="title"/>
          </p:nvPr>
        </p:nvSpPr>
        <p:spPr/>
        <p:txBody>
          <a:bodyPr/>
          <a:lstStyle/>
          <a:p>
            <a:endParaRPr lang="ar-SA"/>
          </a:p>
        </p:txBody>
      </p:sp>
      <p:sp>
        <p:nvSpPr>
          <p:cNvPr id="5" name="Title 1"/>
          <p:cNvSpPr txBox="1">
            <a:spLocks/>
          </p:cNvSpPr>
          <p:nvPr/>
        </p:nvSpPr>
        <p:spPr>
          <a:xfrm>
            <a:off x="761999" y="762000"/>
            <a:ext cx="6347713" cy="13208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mtClean="0"/>
              <a:t>Pre Test!</a:t>
            </a:r>
            <a:endParaRPr lang="ar-SA" dirty="0"/>
          </a:p>
        </p:txBody>
      </p:sp>
    </p:spTree>
    <p:extLst>
      <p:ext uri="{BB962C8B-B14F-4D97-AF65-F5344CB8AC3E}">
        <p14:creationId xmlns:p14="http://schemas.microsoft.com/office/powerpoint/2010/main" val="1887504797"/>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531254" y="982819"/>
            <a:ext cx="7263684" cy="4916510"/>
          </a:xfrm>
          <a:prstGeom prst="rect">
            <a:avLst/>
          </a:prstGeom>
        </p:spPr>
      </p:pic>
    </p:spTree>
    <p:extLst>
      <p:ext uri="{BB962C8B-B14F-4D97-AF65-F5344CB8AC3E}">
        <p14:creationId xmlns:p14="http://schemas.microsoft.com/office/powerpoint/2010/main" val="1706619652"/>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6423" y="1189468"/>
            <a:ext cx="6017378" cy="367724"/>
          </a:xfrm>
        </p:spPr>
        <p:txBody>
          <a:bodyPr>
            <a:noAutofit/>
          </a:bodyPr>
          <a:lstStyle/>
          <a:p>
            <a:r>
              <a:rPr lang="en-US" sz="2400" dirty="0"/>
              <a:t>How to use different types of inhalers</a:t>
            </a:r>
          </a:p>
        </p:txBody>
      </p:sp>
      <p:pic>
        <p:nvPicPr>
          <p:cNvPr id="6" name="How to use a puffer.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609600" y="2316163"/>
            <a:ext cx="6346825" cy="3570287"/>
          </a:xfrm>
        </p:spPr>
      </p:pic>
      <p:sp>
        <p:nvSpPr>
          <p:cNvPr id="4" name="Content Placeholder 2"/>
          <p:cNvSpPr txBox="1">
            <a:spLocks/>
          </p:cNvSpPr>
          <p:nvPr/>
        </p:nvSpPr>
        <p:spPr>
          <a:xfrm>
            <a:off x="1525806" y="1356026"/>
            <a:ext cx="6017379" cy="784961"/>
          </a:xfrm>
          <a:prstGeom prst="rect">
            <a:avLst/>
          </a:prstGeom>
        </p:spPr>
        <p:txBody>
          <a:bodyPr vert="horz" lIns="68580" tIns="34290" rIns="68580" bIns="34290" rtlCol="0" anchor="ctr">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2400" kern="1200" baseline="0">
                <a:solidFill>
                  <a:schemeClr val="tx1">
                    <a:lumMod val="75000"/>
                    <a:lumOff val="25000"/>
                  </a:schemeClr>
                </a:solidFill>
                <a:latin typeface="Segoe UI" panose="020B0502040204020203" pitchFamily="34" charset="0"/>
                <a:ea typeface="+mn-ea"/>
                <a:cs typeface="Segoe UI" panose="020B0502040204020203" pitchFamily="34" charset="0"/>
              </a:defRPr>
            </a:lvl1pPr>
            <a:lvl2pPr marL="742950" indent="-285750" algn="l" defTabSz="457200" rtl="0" eaLnBrk="1" latinLnBrk="0" hangingPunct="1">
              <a:spcBef>
                <a:spcPts val="1000"/>
              </a:spcBef>
              <a:spcAft>
                <a:spcPts val="0"/>
              </a:spcAft>
              <a:buClr>
                <a:schemeClr val="accent1"/>
              </a:buClr>
              <a:buFont typeface="Wingdings 3" charset="2"/>
              <a:buChar char=""/>
              <a:defRPr sz="2000" kern="1200" baseline="0">
                <a:solidFill>
                  <a:schemeClr val="tx1">
                    <a:lumMod val="75000"/>
                    <a:lumOff val="25000"/>
                  </a:schemeClr>
                </a:solidFill>
                <a:latin typeface="Segoe UI" panose="020B0502040204020203" pitchFamily="34" charset="0"/>
                <a:ea typeface="+mn-ea"/>
                <a:cs typeface="Segoe UI" panose="020B0502040204020203" pitchFamily="34" charset="0"/>
              </a:defRPr>
            </a:lvl2pPr>
            <a:lvl3pPr marL="1143000" indent="-228600" algn="l" defTabSz="457200" rtl="0" eaLnBrk="1" latinLnBrk="0" hangingPunct="1">
              <a:spcBef>
                <a:spcPts val="1000"/>
              </a:spcBef>
              <a:spcAft>
                <a:spcPts val="0"/>
              </a:spcAft>
              <a:buClr>
                <a:schemeClr val="accent1"/>
              </a:buClr>
              <a:buFont typeface="Wingdings 3" charset="2"/>
              <a:buChar char=""/>
              <a:defRPr sz="1800" kern="1200" baseline="0">
                <a:solidFill>
                  <a:schemeClr val="tx1">
                    <a:lumMod val="75000"/>
                    <a:lumOff val="25000"/>
                  </a:schemeClr>
                </a:solidFill>
                <a:latin typeface="Segoe UI" panose="020B0502040204020203" pitchFamily="34" charset="0"/>
                <a:ea typeface="+mn-ea"/>
                <a:cs typeface="Segoe UI" panose="020B0502040204020203" pitchFamily="34" charset="0"/>
              </a:defRPr>
            </a:lvl3pPr>
            <a:lvl4pPr marL="1600200" indent="-228600" algn="l" defTabSz="457200" rtl="0" eaLnBrk="1" latinLnBrk="0" hangingPunct="1">
              <a:spcBef>
                <a:spcPts val="1000"/>
              </a:spcBef>
              <a:spcAft>
                <a:spcPts val="0"/>
              </a:spcAft>
              <a:buClr>
                <a:schemeClr val="accent1"/>
              </a:buClr>
              <a:buFont typeface="Wingdings 3" charset="2"/>
              <a:buChar char=""/>
              <a:defRPr sz="1600" kern="1200" baseline="0">
                <a:solidFill>
                  <a:schemeClr val="tx1">
                    <a:lumMod val="75000"/>
                    <a:lumOff val="25000"/>
                  </a:schemeClr>
                </a:solidFill>
                <a:latin typeface="Segoe UI" panose="020B0502040204020203" pitchFamily="34" charset="0"/>
                <a:ea typeface="+mn-ea"/>
                <a:cs typeface="Segoe UI" panose="020B0502040204020203" pitchFamily="34" charset="0"/>
              </a:defRPr>
            </a:lvl4pPr>
            <a:lvl5pPr marL="2057400" indent="-228600" algn="l" defTabSz="457200" rtl="0" eaLnBrk="1" latinLnBrk="0" hangingPunct="1">
              <a:spcBef>
                <a:spcPts val="1000"/>
              </a:spcBef>
              <a:spcAft>
                <a:spcPts val="0"/>
              </a:spcAft>
              <a:buClr>
                <a:schemeClr val="accent1"/>
              </a:buClr>
              <a:buFont typeface="Wingdings 3" charset="2"/>
              <a:buChar char=""/>
              <a:defRPr sz="1600" kern="1200" baseline="0">
                <a:solidFill>
                  <a:schemeClr val="tx1">
                    <a:lumMod val="75000"/>
                    <a:lumOff val="25000"/>
                  </a:schemeClr>
                </a:solidFill>
                <a:latin typeface="Segoe UI" panose="020B0502040204020203" pitchFamily="34" charset="0"/>
                <a:ea typeface="+mn-ea"/>
                <a:cs typeface="Segoe UI" panose="020B0502040204020203" pitchFamily="34" charset="0"/>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lgn="ctr">
              <a:buNone/>
            </a:pPr>
            <a:r>
              <a:rPr lang="en-US" sz="1800" dirty="0"/>
              <a:t>pMDI (without spacer)</a:t>
            </a:r>
          </a:p>
        </p:txBody>
      </p:sp>
    </p:spTree>
    <p:extLst>
      <p:ext uri="{BB962C8B-B14F-4D97-AF65-F5344CB8AC3E}">
        <p14:creationId xmlns:p14="http://schemas.microsoft.com/office/powerpoint/2010/main" val="1364901832"/>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21212">
                <p:cTn id="7" fill="hold" display="0">
                  <p:stCondLst>
                    <p:cond delay="indefinite"/>
                  </p:stCondLst>
                </p:cTn>
                <p:tgtEl>
                  <p:spTgt spid="6"/>
                </p:tgtEl>
              </p:cMediaNode>
            </p:video>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1526423" y="1189468"/>
            <a:ext cx="6017378" cy="367724"/>
          </a:xfrm>
        </p:spPr>
        <p:txBody>
          <a:bodyPr>
            <a:noAutofit/>
          </a:bodyPr>
          <a:lstStyle/>
          <a:p>
            <a:r>
              <a:rPr lang="en-US" sz="2400" dirty="0"/>
              <a:t>How to use different types of inhalers</a:t>
            </a:r>
          </a:p>
        </p:txBody>
      </p:sp>
      <p:pic>
        <p:nvPicPr>
          <p:cNvPr id="3" name="How to use a puffer with a spacer.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609600" y="2316163"/>
            <a:ext cx="6346825" cy="3570287"/>
          </a:xfrm>
        </p:spPr>
      </p:pic>
      <p:sp>
        <p:nvSpPr>
          <p:cNvPr id="8" name="Content Placeholder 2"/>
          <p:cNvSpPr txBox="1">
            <a:spLocks/>
          </p:cNvSpPr>
          <p:nvPr/>
        </p:nvSpPr>
        <p:spPr>
          <a:xfrm>
            <a:off x="1525806" y="1356026"/>
            <a:ext cx="6017379" cy="784961"/>
          </a:xfrm>
          <a:prstGeom prst="rect">
            <a:avLst/>
          </a:prstGeom>
        </p:spPr>
        <p:txBody>
          <a:bodyPr vert="horz" lIns="68580" tIns="34290" rIns="68580" bIns="34290" rtlCol="0" anchor="ctr">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2400" kern="1200" baseline="0">
                <a:solidFill>
                  <a:schemeClr val="tx1">
                    <a:lumMod val="75000"/>
                    <a:lumOff val="25000"/>
                  </a:schemeClr>
                </a:solidFill>
                <a:latin typeface="Segoe UI" panose="020B0502040204020203" pitchFamily="34" charset="0"/>
                <a:ea typeface="+mn-ea"/>
                <a:cs typeface="Segoe UI" panose="020B0502040204020203" pitchFamily="34" charset="0"/>
              </a:defRPr>
            </a:lvl1pPr>
            <a:lvl2pPr marL="742950" indent="-285750" algn="l" defTabSz="457200" rtl="0" eaLnBrk="1" latinLnBrk="0" hangingPunct="1">
              <a:spcBef>
                <a:spcPts val="1000"/>
              </a:spcBef>
              <a:spcAft>
                <a:spcPts val="0"/>
              </a:spcAft>
              <a:buClr>
                <a:schemeClr val="accent1"/>
              </a:buClr>
              <a:buFont typeface="Wingdings 3" charset="2"/>
              <a:buChar char=""/>
              <a:defRPr sz="2000" kern="1200" baseline="0">
                <a:solidFill>
                  <a:schemeClr val="tx1">
                    <a:lumMod val="75000"/>
                    <a:lumOff val="25000"/>
                  </a:schemeClr>
                </a:solidFill>
                <a:latin typeface="Segoe UI" panose="020B0502040204020203" pitchFamily="34" charset="0"/>
                <a:ea typeface="+mn-ea"/>
                <a:cs typeface="Segoe UI" panose="020B0502040204020203" pitchFamily="34" charset="0"/>
              </a:defRPr>
            </a:lvl2pPr>
            <a:lvl3pPr marL="1143000" indent="-228600" algn="l" defTabSz="457200" rtl="0" eaLnBrk="1" latinLnBrk="0" hangingPunct="1">
              <a:spcBef>
                <a:spcPts val="1000"/>
              </a:spcBef>
              <a:spcAft>
                <a:spcPts val="0"/>
              </a:spcAft>
              <a:buClr>
                <a:schemeClr val="accent1"/>
              </a:buClr>
              <a:buFont typeface="Wingdings 3" charset="2"/>
              <a:buChar char=""/>
              <a:defRPr sz="1800" kern="1200" baseline="0">
                <a:solidFill>
                  <a:schemeClr val="tx1">
                    <a:lumMod val="75000"/>
                    <a:lumOff val="25000"/>
                  </a:schemeClr>
                </a:solidFill>
                <a:latin typeface="Segoe UI" panose="020B0502040204020203" pitchFamily="34" charset="0"/>
                <a:ea typeface="+mn-ea"/>
                <a:cs typeface="Segoe UI" panose="020B0502040204020203" pitchFamily="34" charset="0"/>
              </a:defRPr>
            </a:lvl3pPr>
            <a:lvl4pPr marL="1600200" indent="-228600" algn="l" defTabSz="457200" rtl="0" eaLnBrk="1" latinLnBrk="0" hangingPunct="1">
              <a:spcBef>
                <a:spcPts val="1000"/>
              </a:spcBef>
              <a:spcAft>
                <a:spcPts val="0"/>
              </a:spcAft>
              <a:buClr>
                <a:schemeClr val="accent1"/>
              </a:buClr>
              <a:buFont typeface="Wingdings 3" charset="2"/>
              <a:buChar char=""/>
              <a:defRPr sz="1600" kern="1200" baseline="0">
                <a:solidFill>
                  <a:schemeClr val="tx1">
                    <a:lumMod val="75000"/>
                    <a:lumOff val="25000"/>
                  </a:schemeClr>
                </a:solidFill>
                <a:latin typeface="Segoe UI" panose="020B0502040204020203" pitchFamily="34" charset="0"/>
                <a:ea typeface="+mn-ea"/>
                <a:cs typeface="Segoe UI" panose="020B0502040204020203" pitchFamily="34" charset="0"/>
              </a:defRPr>
            </a:lvl4pPr>
            <a:lvl5pPr marL="2057400" indent="-228600" algn="l" defTabSz="457200" rtl="0" eaLnBrk="1" latinLnBrk="0" hangingPunct="1">
              <a:spcBef>
                <a:spcPts val="1000"/>
              </a:spcBef>
              <a:spcAft>
                <a:spcPts val="0"/>
              </a:spcAft>
              <a:buClr>
                <a:schemeClr val="accent1"/>
              </a:buClr>
              <a:buFont typeface="Wingdings 3" charset="2"/>
              <a:buChar char=""/>
              <a:defRPr sz="1600" kern="1200" baseline="0">
                <a:solidFill>
                  <a:schemeClr val="tx1">
                    <a:lumMod val="75000"/>
                    <a:lumOff val="25000"/>
                  </a:schemeClr>
                </a:solidFill>
                <a:latin typeface="Segoe UI" panose="020B0502040204020203" pitchFamily="34" charset="0"/>
                <a:ea typeface="+mn-ea"/>
                <a:cs typeface="Segoe UI" panose="020B0502040204020203" pitchFamily="34" charset="0"/>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lgn="ctr">
              <a:buNone/>
            </a:pPr>
            <a:r>
              <a:rPr lang="en-US" sz="1800" dirty="0"/>
              <a:t>pMDI (with spacer)</a:t>
            </a:r>
          </a:p>
        </p:txBody>
      </p:sp>
    </p:spTree>
    <p:extLst>
      <p:ext uri="{BB962C8B-B14F-4D97-AF65-F5344CB8AC3E}">
        <p14:creationId xmlns:p14="http://schemas.microsoft.com/office/powerpoint/2010/main" val="484773170"/>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526423" y="1189468"/>
            <a:ext cx="6017378" cy="367724"/>
          </a:xfrm>
        </p:spPr>
        <p:txBody>
          <a:bodyPr>
            <a:noAutofit/>
          </a:bodyPr>
          <a:lstStyle/>
          <a:p>
            <a:r>
              <a:rPr lang="en-US" sz="2400" dirty="0"/>
              <a:t>How to use different types of inhalers</a:t>
            </a:r>
          </a:p>
        </p:txBody>
      </p:sp>
      <p:pic>
        <p:nvPicPr>
          <p:cNvPr id="3" name="How to use an Accuhaler.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609600" y="2316163"/>
            <a:ext cx="6346825" cy="3570287"/>
          </a:xfrm>
        </p:spPr>
      </p:pic>
      <p:sp>
        <p:nvSpPr>
          <p:cNvPr id="6" name="Content Placeholder 2"/>
          <p:cNvSpPr txBox="1">
            <a:spLocks/>
          </p:cNvSpPr>
          <p:nvPr/>
        </p:nvSpPr>
        <p:spPr>
          <a:xfrm>
            <a:off x="1525806" y="1356026"/>
            <a:ext cx="6017379" cy="784961"/>
          </a:xfrm>
          <a:prstGeom prst="rect">
            <a:avLst/>
          </a:prstGeom>
        </p:spPr>
        <p:txBody>
          <a:bodyPr vert="horz" lIns="68580" tIns="34290" rIns="68580" bIns="34290" rtlCol="0" anchor="ctr">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2400" kern="1200" baseline="0">
                <a:solidFill>
                  <a:schemeClr val="tx1">
                    <a:lumMod val="75000"/>
                    <a:lumOff val="25000"/>
                  </a:schemeClr>
                </a:solidFill>
                <a:latin typeface="Segoe UI" panose="020B0502040204020203" pitchFamily="34" charset="0"/>
                <a:ea typeface="+mn-ea"/>
                <a:cs typeface="Segoe UI" panose="020B0502040204020203" pitchFamily="34" charset="0"/>
              </a:defRPr>
            </a:lvl1pPr>
            <a:lvl2pPr marL="742950" indent="-285750" algn="l" defTabSz="457200" rtl="0" eaLnBrk="1" latinLnBrk="0" hangingPunct="1">
              <a:spcBef>
                <a:spcPts val="1000"/>
              </a:spcBef>
              <a:spcAft>
                <a:spcPts val="0"/>
              </a:spcAft>
              <a:buClr>
                <a:schemeClr val="accent1"/>
              </a:buClr>
              <a:buFont typeface="Wingdings 3" charset="2"/>
              <a:buChar char=""/>
              <a:defRPr sz="2000" kern="1200" baseline="0">
                <a:solidFill>
                  <a:schemeClr val="tx1">
                    <a:lumMod val="75000"/>
                    <a:lumOff val="25000"/>
                  </a:schemeClr>
                </a:solidFill>
                <a:latin typeface="Segoe UI" panose="020B0502040204020203" pitchFamily="34" charset="0"/>
                <a:ea typeface="+mn-ea"/>
                <a:cs typeface="Segoe UI" panose="020B0502040204020203" pitchFamily="34" charset="0"/>
              </a:defRPr>
            </a:lvl2pPr>
            <a:lvl3pPr marL="1143000" indent="-228600" algn="l" defTabSz="457200" rtl="0" eaLnBrk="1" latinLnBrk="0" hangingPunct="1">
              <a:spcBef>
                <a:spcPts val="1000"/>
              </a:spcBef>
              <a:spcAft>
                <a:spcPts val="0"/>
              </a:spcAft>
              <a:buClr>
                <a:schemeClr val="accent1"/>
              </a:buClr>
              <a:buFont typeface="Wingdings 3" charset="2"/>
              <a:buChar char=""/>
              <a:defRPr sz="1800" kern="1200" baseline="0">
                <a:solidFill>
                  <a:schemeClr val="tx1">
                    <a:lumMod val="75000"/>
                    <a:lumOff val="25000"/>
                  </a:schemeClr>
                </a:solidFill>
                <a:latin typeface="Segoe UI" panose="020B0502040204020203" pitchFamily="34" charset="0"/>
                <a:ea typeface="+mn-ea"/>
                <a:cs typeface="Segoe UI" panose="020B0502040204020203" pitchFamily="34" charset="0"/>
              </a:defRPr>
            </a:lvl3pPr>
            <a:lvl4pPr marL="1600200" indent="-228600" algn="l" defTabSz="457200" rtl="0" eaLnBrk="1" latinLnBrk="0" hangingPunct="1">
              <a:spcBef>
                <a:spcPts val="1000"/>
              </a:spcBef>
              <a:spcAft>
                <a:spcPts val="0"/>
              </a:spcAft>
              <a:buClr>
                <a:schemeClr val="accent1"/>
              </a:buClr>
              <a:buFont typeface="Wingdings 3" charset="2"/>
              <a:buChar char=""/>
              <a:defRPr sz="1600" kern="1200" baseline="0">
                <a:solidFill>
                  <a:schemeClr val="tx1">
                    <a:lumMod val="75000"/>
                    <a:lumOff val="25000"/>
                  </a:schemeClr>
                </a:solidFill>
                <a:latin typeface="Segoe UI" panose="020B0502040204020203" pitchFamily="34" charset="0"/>
                <a:ea typeface="+mn-ea"/>
                <a:cs typeface="Segoe UI" panose="020B0502040204020203" pitchFamily="34" charset="0"/>
              </a:defRPr>
            </a:lvl4pPr>
            <a:lvl5pPr marL="2057400" indent="-228600" algn="l" defTabSz="457200" rtl="0" eaLnBrk="1" latinLnBrk="0" hangingPunct="1">
              <a:spcBef>
                <a:spcPts val="1000"/>
              </a:spcBef>
              <a:spcAft>
                <a:spcPts val="0"/>
              </a:spcAft>
              <a:buClr>
                <a:schemeClr val="accent1"/>
              </a:buClr>
              <a:buFont typeface="Wingdings 3" charset="2"/>
              <a:buChar char=""/>
              <a:defRPr sz="1600" kern="1200" baseline="0">
                <a:solidFill>
                  <a:schemeClr val="tx1">
                    <a:lumMod val="75000"/>
                    <a:lumOff val="25000"/>
                  </a:schemeClr>
                </a:solidFill>
                <a:latin typeface="Segoe UI" panose="020B0502040204020203" pitchFamily="34" charset="0"/>
                <a:ea typeface="+mn-ea"/>
                <a:cs typeface="Segoe UI" panose="020B0502040204020203" pitchFamily="34" charset="0"/>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lgn="ctr">
              <a:buNone/>
            </a:pPr>
            <a:r>
              <a:rPr lang="en-US" sz="1800" dirty="0"/>
              <a:t>Dry Powder Inhaler</a:t>
            </a:r>
          </a:p>
        </p:txBody>
      </p:sp>
    </p:spTree>
    <p:extLst>
      <p:ext uri="{BB962C8B-B14F-4D97-AF65-F5344CB8AC3E}">
        <p14:creationId xmlns:p14="http://schemas.microsoft.com/office/powerpoint/2010/main" val="29711472"/>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3030">
                <p:cTn id="7" fill="hold" display="0">
                  <p:stCondLst>
                    <p:cond delay="indefinite"/>
                  </p:stCondLst>
                </p:cTn>
                <p:tgtEl>
                  <p:spTgt spid="3"/>
                </p:tgtEl>
              </p:cMediaNode>
            </p:video>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4584" y="1196789"/>
            <a:ext cx="7053542" cy="742287"/>
          </a:xfrm>
        </p:spPr>
        <p:txBody>
          <a:bodyPr/>
          <a:lstStyle/>
          <a:p>
            <a:r>
              <a:rPr lang="en-US" altLang="ar-SA" sz="2400" dirty="0">
                <a:latin typeface="Calibri" panose="020F0502020204030204" pitchFamily="34" charset="0"/>
                <a:ea typeface="Calibri" panose="020F0502020204030204" pitchFamily="34" charset="0"/>
                <a:cs typeface="Calibri" panose="020F0502020204030204" pitchFamily="34" charset="0"/>
              </a:rPr>
              <a:t>Assessment of Asthma Control</a:t>
            </a:r>
            <a:endParaRPr lang="ar-SA" sz="2400"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46350" y="2160588"/>
            <a:ext cx="6274913" cy="3881437"/>
          </a:xfrm>
        </p:spPr>
      </p:pic>
    </p:spTree>
    <p:extLst>
      <p:ext uri="{BB962C8B-B14F-4D97-AF65-F5344CB8AC3E}">
        <p14:creationId xmlns:p14="http://schemas.microsoft.com/office/powerpoint/2010/main" val="664340421"/>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1139" y="973159"/>
            <a:ext cx="7051183" cy="4935829"/>
          </a:xfrm>
        </p:spPr>
      </p:pic>
      <p:sp>
        <p:nvSpPr>
          <p:cNvPr id="11" name="Text Box 6"/>
          <p:cNvSpPr txBox="1">
            <a:spLocks noChangeArrowheads="1"/>
          </p:cNvSpPr>
          <p:nvPr/>
        </p:nvSpPr>
        <p:spPr bwMode="auto">
          <a:xfrm>
            <a:off x="7315200" y="2333666"/>
            <a:ext cx="1828800" cy="2169825"/>
          </a:xfrm>
          <a:prstGeom prst="rect">
            <a:avLst/>
          </a:prstGeom>
          <a:noFill/>
          <a:ln w="9525">
            <a:noFill/>
            <a:miter lim="800000"/>
            <a:headEnd/>
            <a:tailEnd/>
          </a:ln>
          <a:effectLst/>
        </p:spPr>
        <p:txBody>
          <a:bodyPr>
            <a:spAutoFit/>
          </a:bodyPr>
          <a:lstStyle>
            <a:defPPr>
              <a:defRPr lang="en-US"/>
            </a:defPPr>
            <a:lvl1pPr algn="l" rtl="0" eaLnBrk="0" fontAlgn="base" hangingPunct="0">
              <a:lnSpc>
                <a:spcPct val="80000"/>
              </a:lnSpc>
              <a:spcBef>
                <a:spcPct val="20000"/>
              </a:spcBef>
              <a:spcAft>
                <a:spcPct val="40000"/>
              </a:spcAft>
              <a:buClr>
                <a:srgbClr val="FFFF00"/>
              </a:buClr>
              <a:buSzPct val="65000"/>
              <a:buFont typeface="Wingdings" panose="05000000000000000000" pitchFamily="2" charset="2"/>
              <a:defRPr sz="2000" b="1" kern="1200">
                <a:solidFill>
                  <a:srgbClr val="993300"/>
                </a:solidFill>
                <a:latin typeface="Tahoma" panose="020B0604030504040204" pitchFamily="34" charset="0"/>
                <a:ea typeface="+mn-ea"/>
                <a:cs typeface="+mn-cs"/>
              </a:defRPr>
            </a:lvl1pPr>
            <a:lvl2pPr marL="457200" algn="l" rtl="0" eaLnBrk="0" fontAlgn="base" hangingPunct="0">
              <a:lnSpc>
                <a:spcPct val="80000"/>
              </a:lnSpc>
              <a:spcBef>
                <a:spcPct val="20000"/>
              </a:spcBef>
              <a:spcAft>
                <a:spcPct val="40000"/>
              </a:spcAft>
              <a:buClr>
                <a:srgbClr val="FFFF00"/>
              </a:buClr>
              <a:buSzPct val="65000"/>
              <a:buFont typeface="Wingdings" panose="05000000000000000000" pitchFamily="2" charset="2"/>
              <a:defRPr sz="2000" b="1" kern="1200">
                <a:solidFill>
                  <a:srgbClr val="993300"/>
                </a:solidFill>
                <a:latin typeface="Tahoma" panose="020B0604030504040204" pitchFamily="34" charset="0"/>
                <a:ea typeface="+mn-ea"/>
                <a:cs typeface="+mn-cs"/>
              </a:defRPr>
            </a:lvl2pPr>
            <a:lvl3pPr marL="914400" algn="l" rtl="0" eaLnBrk="0" fontAlgn="base" hangingPunct="0">
              <a:lnSpc>
                <a:spcPct val="80000"/>
              </a:lnSpc>
              <a:spcBef>
                <a:spcPct val="20000"/>
              </a:spcBef>
              <a:spcAft>
                <a:spcPct val="40000"/>
              </a:spcAft>
              <a:buClr>
                <a:srgbClr val="FFFF00"/>
              </a:buClr>
              <a:buSzPct val="65000"/>
              <a:buFont typeface="Wingdings" panose="05000000000000000000" pitchFamily="2" charset="2"/>
              <a:defRPr sz="2000" b="1" kern="1200">
                <a:solidFill>
                  <a:srgbClr val="993300"/>
                </a:solidFill>
                <a:latin typeface="Tahoma" panose="020B0604030504040204" pitchFamily="34" charset="0"/>
                <a:ea typeface="+mn-ea"/>
                <a:cs typeface="+mn-cs"/>
              </a:defRPr>
            </a:lvl3pPr>
            <a:lvl4pPr marL="1371600" algn="l" rtl="0" eaLnBrk="0" fontAlgn="base" hangingPunct="0">
              <a:lnSpc>
                <a:spcPct val="80000"/>
              </a:lnSpc>
              <a:spcBef>
                <a:spcPct val="20000"/>
              </a:spcBef>
              <a:spcAft>
                <a:spcPct val="40000"/>
              </a:spcAft>
              <a:buClr>
                <a:srgbClr val="FFFF00"/>
              </a:buClr>
              <a:buSzPct val="65000"/>
              <a:buFont typeface="Wingdings" panose="05000000000000000000" pitchFamily="2" charset="2"/>
              <a:defRPr sz="2000" b="1" kern="1200">
                <a:solidFill>
                  <a:srgbClr val="993300"/>
                </a:solidFill>
                <a:latin typeface="Tahoma" panose="020B0604030504040204" pitchFamily="34" charset="0"/>
                <a:ea typeface="+mn-ea"/>
                <a:cs typeface="+mn-cs"/>
              </a:defRPr>
            </a:lvl4pPr>
            <a:lvl5pPr marL="1828800" algn="l" rtl="0" eaLnBrk="0" fontAlgn="base" hangingPunct="0">
              <a:lnSpc>
                <a:spcPct val="80000"/>
              </a:lnSpc>
              <a:spcBef>
                <a:spcPct val="20000"/>
              </a:spcBef>
              <a:spcAft>
                <a:spcPct val="40000"/>
              </a:spcAft>
              <a:buClr>
                <a:srgbClr val="FFFF00"/>
              </a:buClr>
              <a:buSzPct val="65000"/>
              <a:buFont typeface="Wingdings" panose="05000000000000000000" pitchFamily="2" charset="2"/>
              <a:defRPr sz="2000" b="1" kern="1200">
                <a:solidFill>
                  <a:srgbClr val="993300"/>
                </a:solidFill>
                <a:latin typeface="Tahoma" panose="020B0604030504040204" pitchFamily="34" charset="0"/>
                <a:ea typeface="+mn-ea"/>
                <a:cs typeface="+mn-cs"/>
              </a:defRPr>
            </a:lvl5pPr>
            <a:lvl6pPr marL="2286000" algn="r" defTabSz="914400" rtl="1" eaLnBrk="1" latinLnBrk="0" hangingPunct="1">
              <a:defRPr sz="2000" b="1" kern="1200">
                <a:solidFill>
                  <a:srgbClr val="993300"/>
                </a:solidFill>
                <a:latin typeface="Tahoma" panose="020B0604030504040204" pitchFamily="34" charset="0"/>
                <a:ea typeface="+mn-ea"/>
                <a:cs typeface="+mn-cs"/>
              </a:defRPr>
            </a:lvl6pPr>
            <a:lvl7pPr marL="2743200" algn="r" defTabSz="914400" rtl="1" eaLnBrk="1" latinLnBrk="0" hangingPunct="1">
              <a:defRPr sz="2000" b="1" kern="1200">
                <a:solidFill>
                  <a:srgbClr val="993300"/>
                </a:solidFill>
                <a:latin typeface="Tahoma" panose="020B0604030504040204" pitchFamily="34" charset="0"/>
                <a:ea typeface="+mn-ea"/>
                <a:cs typeface="+mn-cs"/>
              </a:defRPr>
            </a:lvl7pPr>
            <a:lvl8pPr marL="3200400" algn="r" defTabSz="914400" rtl="1" eaLnBrk="1" latinLnBrk="0" hangingPunct="1">
              <a:defRPr sz="2000" b="1" kern="1200">
                <a:solidFill>
                  <a:srgbClr val="993300"/>
                </a:solidFill>
                <a:latin typeface="Tahoma" panose="020B0604030504040204" pitchFamily="34" charset="0"/>
                <a:ea typeface="+mn-ea"/>
                <a:cs typeface="+mn-cs"/>
              </a:defRPr>
            </a:lvl8pPr>
            <a:lvl9pPr marL="3657600" algn="r" defTabSz="914400" rtl="1" eaLnBrk="1" latinLnBrk="0" hangingPunct="1">
              <a:defRPr sz="2000" b="1" kern="1200">
                <a:solidFill>
                  <a:srgbClr val="993300"/>
                </a:solidFill>
                <a:latin typeface="Tahoma" panose="020B0604030504040204" pitchFamily="34" charset="0"/>
                <a:ea typeface="+mn-ea"/>
                <a:cs typeface="+mn-cs"/>
              </a:defRPr>
            </a:lvl9pPr>
          </a:lstStyle>
          <a:p>
            <a:pPr eaLnBrk="1" hangingPunct="1">
              <a:lnSpc>
                <a:spcPct val="100000"/>
              </a:lnSpc>
              <a:spcBef>
                <a:spcPct val="50000"/>
              </a:spcBef>
              <a:spcAft>
                <a:spcPct val="0"/>
              </a:spcAft>
              <a:buClrTx/>
              <a:buSzTx/>
              <a:buFontTx/>
              <a:buNone/>
              <a:defRPr/>
            </a:pPr>
            <a:r>
              <a:rPr lang="en-US" sz="1350" i="1" u="sng" dirty="0">
                <a:solidFill>
                  <a:schemeClr val="tx1"/>
                </a:solidFill>
                <a:effectLst>
                  <a:outerShdw blurRad="38100" dist="38100" dir="2700000" algn="tl">
                    <a:srgbClr val="C0C0C0"/>
                  </a:outerShdw>
                </a:effectLst>
                <a:latin typeface="Calibri" pitchFamily="34" charset="0"/>
                <a:cs typeface="Calibri" pitchFamily="34" charset="0"/>
              </a:rPr>
              <a:t>Level of Control: </a:t>
            </a:r>
          </a:p>
          <a:p>
            <a:pPr eaLnBrk="1" hangingPunct="1">
              <a:lnSpc>
                <a:spcPct val="100000"/>
              </a:lnSpc>
              <a:spcBef>
                <a:spcPct val="50000"/>
              </a:spcBef>
              <a:spcAft>
                <a:spcPct val="0"/>
              </a:spcAft>
              <a:buClrTx/>
              <a:buSzTx/>
              <a:buFontTx/>
              <a:buNone/>
              <a:defRPr/>
            </a:pPr>
            <a:endParaRPr lang="en-US" sz="450" i="1" u="sng" dirty="0">
              <a:solidFill>
                <a:schemeClr val="tx1"/>
              </a:solidFill>
              <a:effectLst>
                <a:outerShdw blurRad="38100" dist="38100" dir="2700000" algn="tl">
                  <a:srgbClr val="C0C0C0"/>
                </a:outerShdw>
              </a:effectLst>
              <a:latin typeface="Calibri" pitchFamily="34" charset="0"/>
              <a:cs typeface="Calibri" pitchFamily="34" charset="0"/>
            </a:endParaRPr>
          </a:p>
          <a:p>
            <a:pPr eaLnBrk="1" hangingPunct="1">
              <a:lnSpc>
                <a:spcPct val="100000"/>
              </a:lnSpc>
              <a:spcBef>
                <a:spcPct val="50000"/>
              </a:spcBef>
              <a:spcAft>
                <a:spcPct val="0"/>
              </a:spcAft>
              <a:buClrTx/>
              <a:buSzTx/>
              <a:buFont typeface="Arial" pitchFamily="34" charset="0"/>
              <a:buChar char="•"/>
              <a:defRPr/>
            </a:pPr>
            <a:r>
              <a:rPr lang="en-US" sz="1350" dirty="0">
                <a:solidFill>
                  <a:schemeClr val="tx1"/>
                </a:solidFill>
                <a:latin typeface="Calibri" pitchFamily="34" charset="0"/>
                <a:cs typeface="Calibri" pitchFamily="34" charset="0"/>
              </a:rPr>
              <a:t> Total:                   25 </a:t>
            </a:r>
          </a:p>
          <a:p>
            <a:pPr eaLnBrk="1" hangingPunct="1">
              <a:lnSpc>
                <a:spcPct val="100000"/>
              </a:lnSpc>
              <a:spcBef>
                <a:spcPct val="50000"/>
              </a:spcBef>
              <a:spcAft>
                <a:spcPct val="0"/>
              </a:spcAft>
              <a:buClrTx/>
              <a:buSzTx/>
              <a:buFont typeface="Arial" pitchFamily="34" charset="0"/>
              <a:buChar char="•"/>
              <a:defRPr/>
            </a:pPr>
            <a:r>
              <a:rPr lang="en-US" sz="1350" dirty="0">
                <a:solidFill>
                  <a:schemeClr val="tx1"/>
                </a:solidFill>
                <a:latin typeface="Calibri" pitchFamily="34" charset="0"/>
                <a:cs typeface="Calibri" pitchFamily="34" charset="0"/>
              </a:rPr>
              <a:t> Control:               20-24</a:t>
            </a:r>
          </a:p>
          <a:p>
            <a:pPr eaLnBrk="1" hangingPunct="1">
              <a:lnSpc>
                <a:spcPct val="100000"/>
              </a:lnSpc>
              <a:spcBef>
                <a:spcPct val="50000"/>
              </a:spcBef>
              <a:spcAft>
                <a:spcPct val="0"/>
              </a:spcAft>
              <a:buClrTx/>
              <a:buSzTx/>
              <a:buFont typeface="Arial" pitchFamily="34" charset="0"/>
              <a:buChar char="•"/>
              <a:defRPr/>
            </a:pPr>
            <a:r>
              <a:rPr lang="en-US" sz="1350" dirty="0">
                <a:solidFill>
                  <a:schemeClr val="tx1"/>
                </a:solidFill>
                <a:latin typeface="Calibri" pitchFamily="34" charset="0"/>
                <a:cs typeface="Calibri" pitchFamily="34" charset="0"/>
              </a:rPr>
              <a:t> Partial control:   16-19</a:t>
            </a:r>
          </a:p>
          <a:p>
            <a:pPr eaLnBrk="1" hangingPunct="1">
              <a:lnSpc>
                <a:spcPct val="100000"/>
              </a:lnSpc>
              <a:spcBef>
                <a:spcPct val="50000"/>
              </a:spcBef>
              <a:spcAft>
                <a:spcPct val="0"/>
              </a:spcAft>
              <a:buClrTx/>
              <a:buSzTx/>
              <a:buFont typeface="Arial" pitchFamily="34" charset="0"/>
              <a:buChar char="•"/>
              <a:defRPr/>
            </a:pPr>
            <a:r>
              <a:rPr lang="en-US" sz="1350" dirty="0">
                <a:solidFill>
                  <a:schemeClr val="tx1"/>
                </a:solidFill>
                <a:latin typeface="Calibri" pitchFamily="34" charset="0"/>
                <a:cs typeface="Calibri" pitchFamily="34" charset="0"/>
              </a:rPr>
              <a:t> Uncontrolled:     &lt; 16</a:t>
            </a:r>
          </a:p>
          <a:p>
            <a:pPr eaLnBrk="1" hangingPunct="1">
              <a:lnSpc>
                <a:spcPct val="100000"/>
              </a:lnSpc>
              <a:spcBef>
                <a:spcPct val="50000"/>
              </a:spcBef>
              <a:spcAft>
                <a:spcPct val="0"/>
              </a:spcAft>
              <a:buClrTx/>
              <a:buSzTx/>
              <a:buFontTx/>
              <a:buNone/>
              <a:defRPr/>
            </a:pPr>
            <a:endParaRPr lang="en-US" sz="1350" dirty="0">
              <a:solidFill>
                <a:schemeClr val="tx1"/>
              </a:solidFill>
              <a:latin typeface="Calibri" pitchFamily="34" charset="0"/>
              <a:cs typeface="Calibri" pitchFamily="34" charset="0"/>
            </a:endParaRPr>
          </a:p>
        </p:txBody>
      </p:sp>
    </p:spTree>
    <p:extLst>
      <p:ext uri="{BB962C8B-B14F-4D97-AF65-F5344CB8AC3E}">
        <p14:creationId xmlns:p14="http://schemas.microsoft.com/office/powerpoint/2010/main" val="1186355586"/>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3848" y="1100197"/>
            <a:ext cx="7053542" cy="597400"/>
          </a:xfrm>
        </p:spPr>
        <p:txBody>
          <a:bodyPr/>
          <a:lstStyle/>
          <a:p>
            <a:r>
              <a:rPr lang="en-US" altLang="ar-SA" sz="2400" dirty="0"/>
              <a:t>Asthma control</a:t>
            </a:r>
            <a:endParaRPr lang="ar-SA" sz="2400" dirty="0"/>
          </a:p>
        </p:txBody>
      </p:sp>
      <p:sp>
        <p:nvSpPr>
          <p:cNvPr id="3" name="Content Placeholder 2"/>
          <p:cNvSpPr>
            <a:spLocks noGrp="1"/>
          </p:cNvSpPr>
          <p:nvPr>
            <p:ph idx="1"/>
          </p:nvPr>
        </p:nvSpPr>
        <p:spPr>
          <a:xfrm>
            <a:off x="827484" y="1803848"/>
            <a:ext cx="6709906" cy="3739702"/>
          </a:xfrm>
        </p:spPr>
        <p:txBody>
          <a:bodyPr>
            <a:normAutofit fontScale="92500" lnSpcReduction="20000"/>
          </a:bodyPr>
          <a:lstStyle/>
          <a:p>
            <a:pPr algn="l" rtl="0">
              <a:lnSpc>
                <a:spcPct val="130000"/>
              </a:lnSpc>
            </a:pPr>
            <a:r>
              <a:rPr lang="en-US" altLang="ar-SA" dirty="0"/>
              <a:t>Control asthma symptoms</a:t>
            </a:r>
          </a:p>
          <a:p>
            <a:pPr algn="l" rtl="0">
              <a:lnSpc>
                <a:spcPct val="130000"/>
              </a:lnSpc>
            </a:pPr>
            <a:r>
              <a:rPr lang="en-US" altLang="ar-SA" dirty="0"/>
              <a:t>Minimal use (≤2 days a week) of reliever therapy</a:t>
            </a:r>
          </a:p>
          <a:p>
            <a:pPr algn="l" rtl="0">
              <a:lnSpc>
                <a:spcPct val="130000"/>
              </a:lnSpc>
            </a:pPr>
            <a:r>
              <a:rPr lang="en-US" altLang="ar-SA" dirty="0"/>
              <a:t>Maintain (near) normal pulmonary function</a:t>
            </a:r>
          </a:p>
          <a:p>
            <a:pPr algn="l" rtl="0">
              <a:lnSpc>
                <a:spcPct val="130000"/>
              </a:lnSpc>
            </a:pPr>
            <a:r>
              <a:rPr lang="en-US" altLang="ar-SA" dirty="0"/>
              <a:t>Maintain normal exercise and physical activity levels</a:t>
            </a:r>
          </a:p>
          <a:p>
            <a:pPr algn="l" rtl="0">
              <a:lnSpc>
                <a:spcPct val="130000"/>
              </a:lnSpc>
            </a:pPr>
            <a:r>
              <a:rPr lang="en-US" altLang="ar-SA" dirty="0"/>
              <a:t>Prevent recurrent exacerbations of asthma</a:t>
            </a:r>
          </a:p>
          <a:p>
            <a:pPr algn="l" rtl="0">
              <a:lnSpc>
                <a:spcPct val="130000"/>
              </a:lnSpc>
            </a:pPr>
            <a:r>
              <a:rPr lang="en-US" altLang="ar-SA" dirty="0"/>
              <a:t>Minimize the need for ER visits or hospitalizations</a:t>
            </a:r>
          </a:p>
          <a:p>
            <a:pPr algn="l" rtl="0">
              <a:lnSpc>
                <a:spcPct val="130000"/>
              </a:lnSpc>
            </a:pPr>
            <a:r>
              <a:rPr lang="en-US" altLang="ar-SA" dirty="0"/>
              <a:t>Optimize control with the minimal dose of medications</a:t>
            </a:r>
          </a:p>
          <a:p>
            <a:pPr algn="l" rtl="0">
              <a:lnSpc>
                <a:spcPct val="130000"/>
              </a:lnSpc>
            </a:pPr>
            <a:r>
              <a:rPr lang="en-US" altLang="ar-SA" dirty="0"/>
              <a:t>Reduce mortality </a:t>
            </a:r>
          </a:p>
          <a:p>
            <a:pPr algn="l" rtl="0">
              <a:lnSpc>
                <a:spcPct val="130000"/>
              </a:lnSpc>
            </a:pPr>
            <a:r>
              <a:rPr lang="en-US" altLang="ar-SA" dirty="0"/>
              <a:t>Optimize quality of life</a:t>
            </a:r>
          </a:p>
          <a:p>
            <a:pPr algn="l" rtl="0"/>
            <a:endParaRPr lang="ar-SA" dirty="0"/>
          </a:p>
        </p:txBody>
      </p:sp>
    </p:spTree>
    <p:extLst>
      <p:ext uri="{BB962C8B-B14F-4D97-AF65-F5344CB8AC3E}">
        <p14:creationId xmlns:p14="http://schemas.microsoft.com/office/powerpoint/2010/main" val="1840155154"/>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5666" y="1245084"/>
            <a:ext cx="7053542" cy="471830"/>
          </a:xfrm>
        </p:spPr>
        <p:txBody>
          <a:bodyPr/>
          <a:lstStyle/>
          <a:p>
            <a:r>
              <a:rPr lang="en-US" altLang="ar-SA" sz="2400" dirty="0">
                <a:latin typeface="Calibri" panose="020F0502020204030204" pitchFamily="34" charset="0"/>
                <a:ea typeface="Calibri" panose="020F0502020204030204" pitchFamily="34" charset="0"/>
                <a:cs typeface="Calibri" panose="020F0502020204030204" pitchFamily="34" charset="0"/>
              </a:rPr>
              <a:t>Principles of management </a:t>
            </a:r>
            <a:endParaRPr lang="ar-SA" sz="2400" dirty="0"/>
          </a:p>
        </p:txBody>
      </p:sp>
      <p:sp>
        <p:nvSpPr>
          <p:cNvPr id="3" name="Content Placeholder 2"/>
          <p:cNvSpPr>
            <a:spLocks noGrp="1"/>
          </p:cNvSpPr>
          <p:nvPr>
            <p:ph idx="1"/>
          </p:nvPr>
        </p:nvSpPr>
        <p:spPr>
          <a:xfrm>
            <a:off x="827483" y="2673172"/>
            <a:ext cx="6709906" cy="1748307"/>
          </a:xfrm>
        </p:spPr>
        <p:txBody>
          <a:bodyPr>
            <a:normAutofit fontScale="85000" lnSpcReduction="20000"/>
          </a:bodyPr>
          <a:lstStyle/>
          <a:p>
            <a:pPr marL="457200" indent="-457200">
              <a:lnSpc>
                <a:spcPct val="150000"/>
              </a:lnSpc>
              <a:buNone/>
            </a:pPr>
            <a:r>
              <a:rPr lang="en-US" altLang="ar-SA" dirty="0">
                <a:latin typeface="Calibri" panose="020F0502020204030204" pitchFamily="34" charset="0"/>
                <a:ea typeface="Calibri" panose="020F0502020204030204" pitchFamily="34" charset="0"/>
                <a:cs typeface="Calibri" panose="020F0502020204030204" pitchFamily="34" charset="0"/>
              </a:rPr>
              <a:t>The principles of asthma management in adults will follow 3 stages:</a:t>
            </a:r>
          </a:p>
          <a:p>
            <a:pPr marL="457200" indent="-457200">
              <a:lnSpc>
                <a:spcPct val="150000"/>
              </a:lnSpc>
              <a:buFontTx/>
              <a:buAutoNum type="arabicPeriod"/>
            </a:pPr>
            <a:r>
              <a:rPr lang="en-US" altLang="ar-SA" dirty="0">
                <a:latin typeface="Calibri" panose="020F0502020204030204" pitchFamily="34" charset="0"/>
                <a:ea typeface="Calibri" panose="020F0502020204030204" pitchFamily="34" charset="0"/>
                <a:cs typeface="Calibri" panose="020F0502020204030204" pitchFamily="34" charset="0"/>
              </a:rPr>
              <a:t>Initiation</a:t>
            </a:r>
          </a:p>
          <a:p>
            <a:pPr marL="457200" indent="-457200">
              <a:lnSpc>
                <a:spcPct val="150000"/>
              </a:lnSpc>
              <a:buFontTx/>
              <a:buAutoNum type="arabicPeriod"/>
            </a:pPr>
            <a:r>
              <a:rPr lang="en-US" altLang="ar-SA" dirty="0">
                <a:latin typeface="Calibri" panose="020F0502020204030204" pitchFamily="34" charset="0"/>
                <a:ea typeface="Calibri" panose="020F0502020204030204" pitchFamily="34" charset="0"/>
                <a:cs typeface="Calibri" panose="020F0502020204030204" pitchFamily="34" charset="0"/>
              </a:rPr>
              <a:t>Adjustment</a:t>
            </a:r>
          </a:p>
          <a:p>
            <a:pPr marL="457200" indent="-457200">
              <a:lnSpc>
                <a:spcPct val="150000"/>
              </a:lnSpc>
              <a:buFontTx/>
              <a:buAutoNum type="arabicPeriod"/>
            </a:pPr>
            <a:r>
              <a:rPr lang="en-US" altLang="ar-SA" dirty="0">
                <a:latin typeface="Calibri" panose="020F0502020204030204" pitchFamily="34" charset="0"/>
                <a:ea typeface="Calibri" panose="020F0502020204030204" pitchFamily="34" charset="0"/>
                <a:cs typeface="Calibri" panose="020F0502020204030204" pitchFamily="34" charset="0"/>
              </a:rPr>
              <a:t>Maintenance </a:t>
            </a:r>
          </a:p>
          <a:p>
            <a:pPr algn="l" rtl="0"/>
            <a:endParaRPr lang="ar-SA" dirty="0"/>
          </a:p>
        </p:txBody>
      </p:sp>
    </p:spTree>
    <p:extLst>
      <p:ext uri="{BB962C8B-B14F-4D97-AF65-F5344CB8AC3E}">
        <p14:creationId xmlns:p14="http://schemas.microsoft.com/office/powerpoint/2010/main" val="1575672831"/>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3848" y="1138834"/>
            <a:ext cx="7053542" cy="684332"/>
          </a:xfrm>
        </p:spPr>
        <p:txBody>
          <a:bodyPr/>
          <a:lstStyle/>
          <a:p>
            <a:r>
              <a:rPr lang="en-US" altLang="ar-SA" sz="2400" dirty="0"/>
              <a:t>Initiation based on SINA approach</a:t>
            </a:r>
            <a:endParaRPr lang="ar-SA" sz="2400" dirty="0"/>
          </a:p>
        </p:txBody>
      </p:sp>
      <p:sp>
        <p:nvSpPr>
          <p:cNvPr id="3" name="Content Placeholder 2"/>
          <p:cNvSpPr>
            <a:spLocks noGrp="1"/>
          </p:cNvSpPr>
          <p:nvPr>
            <p:ph idx="1"/>
          </p:nvPr>
        </p:nvSpPr>
        <p:spPr>
          <a:xfrm>
            <a:off x="827484" y="3053761"/>
            <a:ext cx="6709906" cy="2053517"/>
          </a:xfrm>
        </p:spPr>
        <p:txBody>
          <a:bodyPr>
            <a:normAutofit/>
          </a:bodyPr>
          <a:lstStyle/>
          <a:p>
            <a:pPr algn="l" rtl="0">
              <a:lnSpc>
                <a:spcPct val="150000"/>
              </a:lnSpc>
            </a:pPr>
            <a:r>
              <a:rPr lang="en-US" altLang="ar-SA" dirty="0"/>
              <a:t> ACT Score ≥ 20          	</a:t>
            </a:r>
            <a:r>
              <a:rPr lang="en-US" altLang="ar-SA" dirty="0">
                <a:sym typeface="Wingdings" panose="05000000000000000000" pitchFamily="2" charset="2"/>
              </a:rPr>
              <a:t> Step 1</a:t>
            </a:r>
          </a:p>
          <a:p>
            <a:pPr algn="l" rtl="0">
              <a:lnSpc>
                <a:spcPct val="150000"/>
              </a:lnSpc>
            </a:pPr>
            <a:r>
              <a:rPr lang="en-US" altLang="ar-SA" dirty="0">
                <a:sym typeface="Wingdings" panose="05000000000000000000" pitchFamily="2" charset="2"/>
              </a:rPr>
              <a:t> ACT Score </a:t>
            </a:r>
            <a:r>
              <a:rPr lang="en-US" altLang="ar-SA" dirty="0"/>
              <a:t>16–19    	</a:t>
            </a:r>
            <a:r>
              <a:rPr lang="en-US" altLang="ar-SA" dirty="0">
                <a:sym typeface="Wingdings" panose="05000000000000000000" pitchFamily="2" charset="2"/>
              </a:rPr>
              <a:t></a:t>
            </a:r>
            <a:r>
              <a:rPr lang="en-US" altLang="ar-SA" dirty="0"/>
              <a:t> Step 2</a:t>
            </a:r>
          </a:p>
          <a:p>
            <a:pPr algn="l" rtl="0">
              <a:lnSpc>
                <a:spcPct val="150000"/>
              </a:lnSpc>
            </a:pPr>
            <a:r>
              <a:rPr lang="en-US" altLang="ar-SA" dirty="0"/>
              <a:t> ACT Score  &lt;16 	       </a:t>
            </a:r>
            <a:r>
              <a:rPr lang="en-US" altLang="ar-SA" dirty="0">
                <a:sym typeface="Wingdings" panose="05000000000000000000" pitchFamily="2" charset="2"/>
              </a:rPr>
              <a:t> Step 3</a:t>
            </a:r>
            <a:endParaRPr lang="ar-SA" altLang="ar-SA" dirty="0"/>
          </a:p>
          <a:p>
            <a:pPr algn="l" rtl="0"/>
            <a:endParaRPr lang="ar-SA" dirty="0"/>
          </a:p>
        </p:txBody>
      </p:sp>
    </p:spTree>
    <p:extLst>
      <p:ext uri="{BB962C8B-B14F-4D97-AF65-F5344CB8AC3E}">
        <p14:creationId xmlns:p14="http://schemas.microsoft.com/office/powerpoint/2010/main" val="1712419460"/>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b="8247"/>
          <a:stretch>
            <a:fillRect/>
          </a:stretch>
        </p:blipFill>
        <p:spPr bwMode="auto">
          <a:xfrm>
            <a:off x="714777" y="1069752"/>
            <a:ext cx="7060842" cy="4810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3161230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 Test!</a:t>
            </a:r>
            <a:endParaRPr lang="ar-SA" dirty="0"/>
          </a:p>
        </p:txBody>
      </p:sp>
      <p:sp>
        <p:nvSpPr>
          <p:cNvPr id="3" name="Content Placeholder 2"/>
          <p:cNvSpPr>
            <a:spLocks noGrp="1"/>
          </p:cNvSpPr>
          <p:nvPr>
            <p:ph idx="1"/>
          </p:nvPr>
        </p:nvSpPr>
        <p:spPr/>
        <p:txBody>
          <a:bodyPr/>
          <a:lstStyle/>
          <a:p>
            <a:r>
              <a:rPr lang="en-US" b="1" dirty="0"/>
              <a:t>Which of the following genes has been shown to be associated with bronchial hyperresponsiveness in Asthma:-</a:t>
            </a:r>
          </a:p>
          <a:p>
            <a:pPr marL="857250" lvl="1" indent="-457200">
              <a:buFont typeface="+mj-lt"/>
              <a:buAutoNum type="alphaUcPeriod"/>
            </a:pPr>
            <a:r>
              <a:rPr lang="en-US" sz="2400" dirty="0"/>
              <a:t>ADAM 33.</a:t>
            </a:r>
          </a:p>
          <a:p>
            <a:pPr marL="857250" lvl="1" indent="-457200">
              <a:buFont typeface="+mj-lt"/>
              <a:buAutoNum type="alphaUcPeriod"/>
            </a:pPr>
            <a:r>
              <a:rPr lang="en-US" sz="2400" dirty="0"/>
              <a:t>FBN1.</a:t>
            </a:r>
          </a:p>
          <a:p>
            <a:pPr marL="857250" lvl="1" indent="-457200">
              <a:buFont typeface="+mj-lt"/>
              <a:buAutoNum type="alphaUcPeriod"/>
            </a:pPr>
            <a:r>
              <a:rPr lang="en-US" sz="2400" dirty="0"/>
              <a:t>LRRK2</a:t>
            </a:r>
          </a:p>
          <a:p>
            <a:pPr marL="857250" lvl="1" indent="-457200">
              <a:buFont typeface="+mj-lt"/>
              <a:buAutoNum type="alphaUcPeriod"/>
            </a:pPr>
            <a:r>
              <a:rPr lang="en-US" sz="2400" dirty="0"/>
              <a:t>CFTR </a:t>
            </a:r>
          </a:p>
        </p:txBody>
      </p:sp>
    </p:spTree>
    <p:extLst>
      <p:ext uri="{BB962C8B-B14F-4D97-AF65-F5344CB8AC3E}">
        <p14:creationId xmlns:p14="http://schemas.microsoft.com/office/powerpoint/2010/main" val="900855119"/>
      </p:ext>
    </p:extLst>
  </p:cSld>
  <p:clrMapOvr>
    <a:masterClrMapping/>
  </p:clrMapOvr>
  <p:transition spd="slow">
    <p:cove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68968" y="368968"/>
            <a:ext cx="8646695" cy="6208295"/>
          </a:xfrm>
          <a:prstGeom prst="rect">
            <a:avLst/>
          </a:prstGeom>
        </p:spPr>
      </p:pic>
    </p:spTree>
    <p:extLst>
      <p:ext uri="{BB962C8B-B14F-4D97-AF65-F5344CB8AC3E}">
        <p14:creationId xmlns:p14="http://schemas.microsoft.com/office/powerpoint/2010/main" val="51063505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3848" y="1090538"/>
            <a:ext cx="7053542" cy="568422"/>
          </a:xfrm>
        </p:spPr>
        <p:txBody>
          <a:bodyPr/>
          <a:lstStyle/>
          <a:p>
            <a:r>
              <a:rPr lang="en-US" altLang="ar-SA" sz="2400" dirty="0">
                <a:latin typeface="Calibri" panose="020F0502020204030204" pitchFamily="34" charset="0"/>
                <a:ea typeface="Calibri" panose="020F0502020204030204" pitchFamily="34" charset="0"/>
                <a:cs typeface="Calibri" panose="020F0502020204030204" pitchFamily="34" charset="0"/>
              </a:rPr>
              <a:t>Principles of Asthma Treatment</a:t>
            </a:r>
            <a:endParaRPr lang="ar-SA" sz="2400" dirty="0"/>
          </a:p>
        </p:txBody>
      </p:sp>
      <p:sp>
        <p:nvSpPr>
          <p:cNvPr id="3" name="Content Placeholder 2"/>
          <p:cNvSpPr>
            <a:spLocks noGrp="1"/>
          </p:cNvSpPr>
          <p:nvPr>
            <p:ph idx="1"/>
          </p:nvPr>
        </p:nvSpPr>
        <p:spPr>
          <a:xfrm>
            <a:off x="827484" y="1900439"/>
            <a:ext cx="6709906" cy="3643111"/>
          </a:xfrm>
        </p:spPr>
        <p:txBody>
          <a:bodyPr>
            <a:normAutofit lnSpcReduction="10000"/>
          </a:bodyPr>
          <a:lstStyle/>
          <a:p>
            <a:pPr algn="l" rtl="0">
              <a:lnSpc>
                <a:spcPct val="120000"/>
              </a:lnSpc>
            </a:pPr>
            <a:r>
              <a:rPr lang="en-US" altLang="ar-SA" sz="2100" dirty="0">
                <a:latin typeface="Calibri" panose="020F0502020204030204" pitchFamily="34" charset="0"/>
                <a:ea typeface="Calibri" panose="020F0502020204030204" pitchFamily="34" charset="0"/>
                <a:cs typeface="Calibri" panose="020F0502020204030204" pitchFamily="34" charset="0"/>
              </a:rPr>
              <a:t>Daily long-term controller medication is the corner stone of treatment</a:t>
            </a:r>
          </a:p>
          <a:p>
            <a:pPr algn="l" rtl="0">
              <a:lnSpc>
                <a:spcPct val="120000"/>
              </a:lnSpc>
            </a:pPr>
            <a:r>
              <a:rPr lang="en-US" altLang="ar-SA" sz="2100" dirty="0">
                <a:latin typeface="Calibri" panose="020F0502020204030204" pitchFamily="34" charset="0"/>
                <a:ea typeface="Calibri" panose="020F0502020204030204" pitchFamily="34" charset="0"/>
                <a:cs typeface="Calibri" panose="020F0502020204030204" pitchFamily="34" charset="0"/>
              </a:rPr>
              <a:t>ICS are considered as the most effective controller</a:t>
            </a:r>
          </a:p>
          <a:p>
            <a:pPr algn="l" rtl="0">
              <a:lnSpc>
                <a:spcPct val="120000"/>
              </a:lnSpc>
            </a:pPr>
            <a:r>
              <a:rPr lang="en-US" altLang="ar-SA" sz="2100" dirty="0">
                <a:latin typeface="Calibri" panose="020F0502020204030204" pitchFamily="34" charset="0"/>
                <a:ea typeface="Calibri" panose="020F0502020204030204" pitchFamily="34" charset="0"/>
                <a:cs typeface="Calibri" panose="020F0502020204030204" pitchFamily="34" charset="0"/>
              </a:rPr>
              <a:t>Relievers or rescue medications must be available to all patients at any step </a:t>
            </a:r>
          </a:p>
          <a:p>
            <a:pPr algn="l" rtl="0">
              <a:lnSpc>
                <a:spcPct val="120000"/>
              </a:lnSpc>
            </a:pPr>
            <a:r>
              <a:rPr lang="en-US" altLang="ar-SA" sz="2100" dirty="0">
                <a:latin typeface="Calibri" panose="020F0502020204030204" pitchFamily="34" charset="0"/>
                <a:ea typeface="Calibri" panose="020F0502020204030204" pitchFamily="34" charset="0"/>
                <a:cs typeface="Calibri" panose="020F0502020204030204" pitchFamily="34" charset="0"/>
              </a:rPr>
              <a:t>SABA should be taken as needed to relieve symptoms</a:t>
            </a:r>
          </a:p>
          <a:p>
            <a:pPr algn="l" rtl="0">
              <a:lnSpc>
                <a:spcPct val="120000"/>
              </a:lnSpc>
            </a:pPr>
            <a:r>
              <a:rPr lang="en-US" altLang="ar-SA" sz="2100" dirty="0">
                <a:latin typeface="Calibri" panose="020F0502020204030204" pitchFamily="34" charset="0"/>
                <a:ea typeface="Calibri" panose="020F0502020204030204" pitchFamily="34" charset="0"/>
                <a:cs typeface="Calibri" panose="020F0502020204030204" pitchFamily="34" charset="0"/>
              </a:rPr>
              <a:t>Increasing use of reliever treatment is an early sign of worsening asthma control</a:t>
            </a:r>
          </a:p>
          <a:p>
            <a:pPr algn="l" rtl="0"/>
            <a:endParaRPr lang="ar-SA" sz="2100" dirty="0"/>
          </a:p>
        </p:txBody>
      </p:sp>
    </p:spTree>
    <p:extLst>
      <p:ext uri="{BB962C8B-B14F-4D97-AF65-F5344CB8AC3E}">
        <p14:creationId xmlns:p14="http://schemas.microsoft.com/office/powerpoint/2010/main" val="509558763"/>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ln>
            <a:solidFill>
              <a:schemeClr val="bg1"/>
            </a:solidFill>
          </a:ln>
        </p:spPr>
        <p:txBody>
          <a:bodyPr/>
          <a:lstStyle/>
          <a:p>
            <a:r>
              <a:rPr lang="en-US" b="1" dirty="0" smtClean="0"/>
              <a:t>The prevalence of asthma in Saudi population is: </a:t>
            </a:r>
          </a:p>
          <a:p>
            <a:pPr marL="857250" lvl="1" indent="-457200">
              <a:buFont typeface="+mj-lt"/>
              <a:buAutoNum type="alphaUcPeriod"/>
            </a:pPr>
            <a:r>
              <a:rPr lang="en-US" sz="2400" dirty="0"/>
              <a:t>A- </a:t>
            </a:r>
            <a:r>
              <a:rPr lang="ar-SA" sz="2400" dirty="0"/>
              <a:t>&gt;</a:t>
            </a:r>
            <a:r>
              <a:rPr lang="en-US" sz="2400" dirty="0"/>
              <a:t>5.5%</a:t>
            </a:r>
          </a:p>
          <a:p>
            <a:pPr marL="857250" lvl="1" indent="-457200">
              <a:buFont typeface="+mj-lt"/>
              <a:buAutoNum type="alphaUcPeriod"/>
            </a:pPr>
            <a:r>
              <a:rPr lang="en-US" sz="2400" dirty="0"/>
              <a:t>B- 15%</a:t>
            </a:r>
          </a:p>
          <a:p>
            <a:pPr marL="857250" lvl="1" indent="-457200">
              <a:buFont typeface="+mj-lt"/>
              <a:buAutoNum type="alphaUcPeriod"/>
            </a:pPr>
            <a:r>
              <a:rPr lang="en-US" sz="2400" dirty="0"/>
              <a:t>C- 5.5-10%</a:t>
            </a:r>
          </a:p>
          <a:p>
            <a:pPr marL="857250" lvl="1" indent="-457200">
              <a:buFont typeface="+mj-lt"/>
              <a:buAutoNum type="alphaUcPeriod"/>
            </a:pPr>
            <a:r>
              <a:rPr lang="en-US" sz="2400" dirty="0"/>
              <a:t>D- </a:t>
            </a:r>
            <a:r>
              <a:rPr lang="ar-SA" sz="2400" dirty="0"/>
              <a:t>&lt;</a:t>
            </a:r>
            <a:r>
              <a:rPr lang="en-US" sz="2400" dirty="0"/>
              <a:t>10%</a:t>
            </a:r>
            <a:endParaRPr lang="x-none" sz="2400" dirty="0"/>
          </a:p>
          <a:p>
            <a:endParaRPr lang="x-none" dirty="0"/>
          </a:p>
        </p:txBody>
      </p:sp>
      <p:sp>
        <p:nvSpPr>
          <p:cNvPr id="2" name="Title 1"/>
          <p:cNvSpPr>
            <a:spLocks noGrp="1"/>
          </p:cNvSpPr>
          <p:nvPr>
            <p:ph type="title"/>
          </p:nvPr>
        </p:nvSpPr>
        <p:spPr/>
        <p:txBody>
          <a:bodyPr/>
          <a:lstStyle/>
          <a:p>
            <a:endParaRPr lang="ar-SA"/>
          </a:p>
        </p:txBody>
      </p:sp>
      <p:sp>
        <p:nvSpPr>
          <p:cNvPr id="5" name="Title 1"/>
          <p:cNvSpPr txBox="1">
            <a:spLocks/>
          </p:cNvSpPr>
          <p:nvPr/>
        </p:nvSpPr>
        <p:spPr>
          <a:xfrm>
            <a:off x="761999" y="745958"/>
            <a:ext cx="6347713" cy="13208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mtClean="0"/>
              <a:t>Pre Test!</a:t>
            </a:r>
            <a:endParaRPr lang="ar-SA" dirty="0"/>
          </a:p>
        </p:txBody>
      </p:sp>
      <p:sp>
        <p:nvSpPr>
          <p:cNvPr id="4" name="Left Arrow 3"/>
          <p:cNvSpPr/>
          <p:nvPr/>
        </p:nvSpPr>
        <p:spPr>
          <a:xfrm>
            <a:off x="3350318" y="3667840"/>
            <a:ext cx="497305" cy="3048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Tree>
    <p:extLst>
      <p:ext uri="{BB962C8B-B14F-4D97-AF65-F5344CB8AC3E}">
        <p14:creationId xmlns:p14="http://schemas.microsoft.com/office/powerpoint/2010/main" val="157493584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ln>
            <a:solidFill>
              <a:schemeClr val="bg1"/>
            </a:solidFill>
          </a:ln>
        </p:spPr>
        <p:txBody>
          <a:bodyPr/>
          <a:lstStyle/>
          <a:p>
            <a:r>
              <a:rPr lang="en-US" b="1" dirty="0" smtClean="0"/>
              <a:t>Which one of the following is the diagnostic tool of Bronchial Asthma?</a:t>
            </a:r>
          </a:p>
          <a:p>
            <a:pPr marL="857250" lvl="1" indent="-457200">
              <a:buFont typeface="+mj-lt"/>
              <a:buAutoNum type="alphaUcPeriod"/>
            </a:pPr>
            <a:r>
              <a:rPr lang="en-US" sz="2400" dirty="0" err="1"/>
              <a:t>Spirometry</a:t>
            </a:r>
            <a:r>
              <a:rPr lang="en-US" sz="2400" dirty="0"/>
              <a:t> </a:t>
            </a:r>
          </a:p>
          <a:p>
            <a:pPr marL="857250" lvl="1" indent="-457200">
              <a:buFont typeface="+mj-lt"/>
              <a:buAutoNum type="alphaUcPeriod"/>
            </a:pPr>
            <a:r>
              <a:rPr lang="en-US" sz="2400" dirty="0"/>
              <a:t>Peak Expiratory Flow Rate Test </a:t>
            </a:r>
          </a:p>
          <a:p>
            <a:pPr marL="857250" lvl="1" indent="-457200">
              <a:buFont typeface="+mj-lt"/>
              <a:buAutoNum type="alphaUcPeriod"/>
            </a:pPr>
            <a:r>
              <a:rPr lang="en-US" sz="2400" dirty="0"/>
              <a:t>Assessing the pattern symptoms and therapy response clinically . </a:t>
            </a:r>
          </a:p>
          <a:p>
            <a:pPr marL="857250" lvl="1" indent="-457200">
              <a:buFont typeface="+mj-lt"/>
              <a:buAutoNum type="alphaUcPeriod"/>
            </a:pPr>
            <a:r>
              <a:rPr lang="en-US" sz="2400" dirty="0"/>
              <a:t> Allergy test </a:t>
            </a:r>
          </a:p>
        </p:txBody>
      </p:sp>
      <p:sp>
        <p:nvSpPr>
          <p:cNvPr id="2" name="Title 1"/>
          <p:cNvSpPr>
            <a:spLocks noGrp="1"/>
          </p:cNvSpPr>
          <p:nvPr>
            <p:ph type="title"/>
          </p:nvPr>
        </p:nvSpPr>
        <p:spPr/>
        <p:txBody>
          <a:bodyPr/>
          <a:lstStyle/>
          <a:p>
            <a:endParaRPr lang="ar-SA"/>
          </a:p>
        </p:txBody>
      </p:sp>
      <p:sp>
        <p:nvSpPr>
          <p:cNvPr id="5" name="Title 1"/>
          <p:cNvSpPr txBox="1">
            <a:spLocks/>
          </p:cNvSpPr>
          <p:nvPr/>
        </p:nvSpPr>
        <p:spPr>
          <a:xfrm>
            <a:off x="761999" y="762000"/>
            <a:ext cx="6347713" cy="13208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mtClean="0"/>
              <a:t>Pre Test!</a:t>
            </a:r>
            <a:endParaRPr lang="ar-SA" dirty="0"/>
          </a:p>
        </p:txBody>
      </p:sp>
      <p:sp>
        <p:nvSpPr>
          <p:cNvPr id="6" name="Left Arrow 5"/>
          <p:cNvSpPr/>
          <p:nvPr/>
        </p:nvSpPr>
        <p:spPr>
          <a:xfrm>
            <a:off x="3534802" y="2967789"/>
            <a:ext cx="497305" cy="3048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Tree>
    <p:extLst>
      <p:ext uri="{BB962C8B-B14F-4D97-AF65-F5344CB8AC3E}">
        <p14:creationId xmlns:p14="http://schemas.microsoft.com/office/powerpoint/2010/main" val="7590561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b="1" dirty="0"/>
              <a:t>In which step of the Asthma stepwise management, is </a:t>
            </a:r>
            <a:r>
              <a:rPr lang="en-US" b="1" dirty="0">
                <a:solidFill>
                  <a:srgbClr val="FF0000"/>
                </a:solidFill>
              </a:rPr>
              <a:t>oral</a:t>
            </a:r>
            <a:r>
              <a:rPr lang="en-US" b="1" dirty="0"/>
              <a:t> steroids are used?</a:t>
            </a:r>
          </a:p>
          <a:p>
            <a:endParaRPr lang="en-US" dirty="0"/>
          </a:p>
          <a:p>
            <a:pPr marL="857250" lvl="1" indent="-457200">
              <a:buFont typeface="+mj-lt"/>
              <a:buAutoNum type="alphaUcPeriod"/>
            </a:pPr>
            <a:r>
              <a:rPr lang="en-US" sz="2400" dirty="0"/>
              <a:t>Step 2</a:t>
            </a:r>
          </a:p>
          <a:p>
            <a:pPr marL="857250" lvl="1" indent="-457200">
              <a:buFont typeface="+mj-lt"/>
              <a:buAutoNum type="alphaUcPeriod"/>
            </a:pPr>
            <a:r>
              <a:rPr lang="en-US" sz="2400" dirty="0"/>
              <a:t>Step 3</a:t>
            </a:r>
          </a:p>
          <a:p>
            <a:pPr marL="857250" lvl="1" indent="-457200">
              <a:buFont typeface="+mj-lt"/>
              <a:buAutoNum type="alphaUcPeriod"/>
            </a:pPr>
            <a:r>
              <a:rPr lang="en-US" sz="2400" dirty="0"/>
              <a:t>Step 4</a:t>
            </a:r>
          </a:p>
          <a:p>
            <a:pPr marL="857250" lvl="1" indent="-457200">
              <a:buFont typeface="+mj-lt"/>
              <a:buAutoNum type="alphaUcPeriod"/>
            </a:pPr>
            <a:r>
              <a:rPr lang="en-US" sz="2400" dirty="0"/>
              <a:t>Step 5</a:t>
            </a:r>
          </a:p>
          <a:p>
            <a:endParaRPr lang="en-US" dirty="0"/>
          </a:p>
          <a:p>
            <a:endParaRPr lang="x-none" dirty="0"/>
          </a:p>
        </p:txBody>
      </p:sp>
      <p:sp>
        <p:nvSpPr>
          <p:cNvPr id="2" name="Title 1"/>
          <p:cNvSpPr>
            <a:spLocks noGrp="1"/>
          </p:cNvSpPr>
          <p:nvPr>
            <p:ph type="title"/>
          </p:nvPr>
        </p:nvSpPr>
        <p:spPr/>
        <p:txBody>
          <a:bodyPr/>
          <a:lstStyle/>
          <a:p>
            <a:endParaRPr lang="ar-SA"/>
          </a:p>
        </p:txBody>
      </p:sp>
      <p:sp>
        <p:nvSpPr>
          <p:cNvPr id="5" name="Title 1"/>
          <p:cNvSpPr txBox="1">
            <a:spLocks/>
          </p:cNvSpPr>
          <p:nvPr/>
        </p:nvSpPr>
        <p:spPr>
          <a:xfrm>
            <a:off x="761999" y="745958"/>
            <a:ext cx="6347713" cy="13208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mtClean="0"/>
              <a:t>Pre Test!</a:t>
            </a:r>
            <a:endParaRPr lang="ar-SA" dirty="0"/>
          </a:p>
        </p:txBody>
      </p:sp>
      <p:sp>
        <p:nvSpPr>
          <p:cNvPr id="6" name="Left Arrow 5"/>
          <p:cNvSpPr/>
          <p:nvPr/>
        </p:nvSpPr>
        <p:spPr>
          <a:xfrm>
            <a:off x="2630906" y="4822871"/>
            <a:ext cx="497305" cy="3048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Tree>
    <p:extLst>
      <p:ext uri="{BB962C8B-B14F-4D97-AF65-F5344CB8AC3E}">
        <p14:creationId xmlns:p14="http://schemas.microsoft.com/office/powerpoint/2010/main" val="164392849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b="1" dirty="0"/>
              <a:t>Which of the following medications is considered as a QUICK ASTHMA RELIEVER?</a:t>
            </a:r>
          </a:p>
          <a:p>
            <a:endParaRPr lang="en-US" dirty="0"/>
          </a:p>
          <a:p>
            <a:pPr marL="857250" lvl="1" indent="-457200">
              <a:buFont typeface="+mj-lt"/>
              <a:buAutoNum type="alphaUcPeriod"/>
            </a:pPr>
            <a:r>
              <a:rPr lang="en-US" sz="2400" dirty="0" err="1"/>
              <a:t>Salmeterol</a:t>
            </a:r>
            <a:endParaRPr lang="en-US" sz="2400" dirty="0"/>
          </a:p>
          <a:p>
            <a:pPr marL="857250" lvl="1" indent="-457200">
              <a:buFont typeface="+mj-lt"/>
              <a:buAutoNum type="alphaUcPeriod"/>
            </a:pPr>
            <a:r>
              <a:rPr lang="en-US" sz="2400" dirty="0" err="1"/>
              <a:t>Montelukast</a:t>
            </a:r>
            <a:endParaRPr lang="en-US" sz="2400" dirty="0"/>
          </a:p>
          <a:p>
            <a:pPr marL="857250" lvl="1" indent="-457200">
              <a:buFont typeface="+mj-lt"/>
              <a:buAutoNum type="alphaUcPeriod"/>
            </a:pPr>
            <a:r>
              <a:rPr lang="en-US" sz="2400" dirty="0"/>
              <a:t>Budesonide </a:t>
            </a:r>
          </a:p>
          <a:p>
            <a:pPr marL="857250" lvl="1" indent="-457200">
              <a:buFont typeface="+mj-lt"/>
              <a:buAutoNum type="alphaUcPeriod"/>
            </a:pPr>
            <a:r>
              <a:rPr lang="en-US" sz="2400" dirty="0"/>
              <a:t>Salbutamol</a:t>
            </a:r>
          </a:p>
          <a:p>
            <a:endParaRPr lang="en-US" dirty="0"/>
          </a:p>
          <a:p>
            <a:endParaRPr lang="x-none" dirty="0"/>
          </a:p>
        </p:txBody>
      </p:sp>
      <p:sp>
        <p:nvSpPr>
          <p:cNvPr id="2" name="Title 1"/>
          <p:cNvSpPr>
            <a:spLocks noGrp="1"/>
          </p:cNvSpPr>
          <p:nvPr>
            <p:ph type="title"/>
          </p:nvPr>
        </p:nvSpPr>
        <p:spPr/>
        <p:txBody>
          <a:bodyPr/>
          <a:lstStyle/>
          <a:p>
            <a:endParaRPr lang="ar-SA"/>
          </a:p>
        </p:txBody>
      </p:sp>
      <p:sp>
        <p:nvSpPr>
          <p:cNvPr id="5" name="Title 1"/>
          <p:cNvSpPr txBox="1">
            <a:spLocks/>
          </p:cNvSpPr>
          <p:nvPr/>
        </p:nvSpPr>
        <p:spPr>
          <a:xfrm>
            <a:off x="761999" y="762000"/>
            <a:ext cx="6347713" cy="13208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mtClean="0"/>
              <a:t>Pre Test!</a:t>
            </a:r>
            <a:endParaRPr lang="ar-SA" dirty="0"/>
          </a:p>
        </p:txBody>
      </p:sp>
      <p:sp>
        <p:nvSpPr>
          <p:cNvPr id="6" name="Left Arrow 5"/>
          <p:cNvSpPr/>
          <p:nvPr/>
        </p:nvSpPr>
        <p:spPr>
          <a:xfrm>
            <a:off x="3534802" y="4796589"/>
            <a:ext cx="497305" cy="3048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Tree>
    <p:extLst>
      <p:ext uri="{BB962C8B-B14F-4D97-AF65-F5344CB8AC3E}">
        <p14:creationId xmlns:p14="http://schemas.microsoft.com/office/powerpoint/2010/main" val="10463213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p:txBody>
          <a:bodyPr>
            <a:normAutofit/>
          </a:bodyPr>
          <a:lstStyle/>
          <a:p>
            <a:r>
              <a:rPr lang="en-US" b="1" dirty="0" smtClean="0"/>
              <a:t>What is the most common cause of chronic obstructive pulmonary disease (COPD)?</a:t>
            </a:r>
          </a:p>
          <a:p>
            <a:pPr>
              <a:buNone/>
            </a:pPr>
            <a:endParaRPr lang="en-US" dirty="0" smtClean="0"/>
          </a:p>
          <a:p>
            <a:pPr marL="857250" lvl="1" indent="-457200">
              <a:buFont typeface="+mj-lt"/>
              <a:buAutoNum type="alphaUcPeriod"/>
            </a:pPr>
            <a:r>
              <a:rPr lang="en-US" sz="2400" dirty="0"/>
              <a:t>A. Chronic bronchitis</a:t>
            </a:r>
          </a:p>
          <a:p>
            <a:pPr marL="857250" lvl="1" indent="-457200">
              <a:buFont typeface="+mj-lt"/>
              <a:buAutoNum type="alphaUcPeriod"/>
            </a:pPr>
            <a:r>
              <a:rPr lang="en-US" sz="2400" dirty="0" err="1"/>
              <a:t>B.Cigarette</a:t>
            </a:r>
            <a:r>
              <a:rPr lang="en-US" sz="2400" dirty="0"/>
              <a:t> smoking</a:t>
            </a:r>
          </a:p>
          <a:p>
            <a:pPr marL="857250" lvl="1" indent="-457200">
              <a:buFont typeface="+mj-lt"/>
              <a:buAutoNum type="alphaUcPeriod"/>
            </a:pPr>
            <a:r>
              <a:rPr lang="en-US" sz="2400" dirty="0" err="1"/>
              <a:t>C.Emphysema</a:t>
            </a:r>
            <a:endParaRPr lang="en-US" sz="2400" dirty="0"/>
          </a:p>
          <a:p>
            <a:pPr marL="857250" lvl="1" indent="-457200">
              <a:buFont typeface="+mj-lt"/>
              <a:buAutoNum type="alphaUcPeriod"/>
            </a:pPr>
            <a:r>
              <a:rPr lang="en-US" sz="2400" dirty="0" err="1"/>
              <a:t>D.Asthma</a:t>
            </a:r>
            <a:r>
              <a:rPr lang="en-US" sz="2400" dirty="0"/>
              <a:t/>
            </a:r>
            <a:br>
              <a:rPr lang="en-US" sz="2400" dirty="0"/>
            </a:br>
            <a:endParaRPr lang="en-US" sz="2400" dirty="0"/>
          </a:p>
        </p:txBody>
      </p:sp>
      <p:sp>
        <p:nvSpPr>
          <p:cNvPr id="2" name="Title 1"/>
          <p:cNvSpPr>
            <a:spLocks noGrp="1"/>
          </p:cNvSpPr>
          <p:nvPr>
            <p:ph type="title"/>
          </p:nvPr>
        </p:nvSpPr>
        <p:spPr/>
        <p:txBody>
          <a:bodyPr/>
          <a:lstStyle/>
          <a:p>
            <a:endParaRPr lang="ar-SA"/>
          </a:p>
        </p:txBody>
      </p:sp>
      <p:sp>
        <p:nvSpPr>
          <p:cNvPr id="5" name="Title 1"/>
          <p:cNvSpPr txBox="1">
            <a:spLocks/>
          </p:cNvSpPr>
          <p:nvPr/>
        </p:nvSpPr>
        <p:spPr>
          <a:xfrm>
            <a:off x="761999" y="762000"/>
            <a:ext cx="6347713" cy="13208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mtClean="0"/>
              <a:t>Pre Test!</a:t>
            </a:r>
            <a:endParaRPr lang="ar-SA" dirty="0"/>
          </a:p>
        </p:txBody>
      </p:sp>
      <p:sp>
        <p:nvSpPr>
          <p:cNvPr id="6" name="Left Arrow 5"/>
          <p:cNvSpPr/>
          <p:nvPr/>
        </p:nvSpPr>
        <p:spPr>
          <a:xfrm>
            <a:off x="4475747" y="3828259"/>
            <a:ext cx="497305" cy="3048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Tree>
    <p:extLst>
      <p:ext uri="{BB962C8B-B14F-4D97-AF65-F5344CB8AC3E}">
        <p14:creationId xmlns:p14="http://schemas.microsoft.com/office/powerpoint/2010/main" val="419847765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 Test!</a:t>
            </a:r>
            <a:endParaRPr lang="ar-SA" dirty="0"/>
          </a:p>
        </p:txBody>
      </p:sp>
      <p:sp>
        <p:nvSpPr>
          <p:cNvPr id="3" name="Content Placeholder 2"/>
          <p:cNvSpPr>
            <a:spLocks noGrp="1"/>
          </p:cNvSpPr>
          <p:nvPr>
            <p:ph idx="1"/>
          </p:nvPr>
        </p:nvSpPr>
        <p:spPr/>
        <p:txBody>
          <a:bodyPr/>
          <a:lstStyle/>
          <a:p>
            <a:r>
              <a:rPr lang="en-US" b="1" dirty="0"/>
              <a:t>Which of the following genes has been shown to be associated with bronchial hyperresponsiveness in Asthma:-</a:t>
            </a:r>
          </a:p>
          <a:p>
            <a:pPr marL="857250" lvl="1" indent="-457200">
              <a:buFont typeface="+mj-lt"/>
              <a:buAutoNum type="alphaUcPeriod"/>
            </a:pPr>
            <a:r>
              <a:rPr lang="en-US" sz="2400" dirty="0"/>
              <a:t>ADAM 33.</a:t>
            </a:r>
          </a:p>
          <a:p>
            <a:pPr marL="857250" lvl="1" indent="-457200">
              <a:buFont typeface="+mj-lt"/>
              <a:buAutoNum type="alphaUcPeriod"/>
            </a:pPr>
            <a:r>
              <a:rPr lang="en-US" sz="2400" dirty="0"/>
              <a:t>FBN1.</a:t>
            </a:r>
          </a:p>
          <a:p>
            <a:pPr marL="857250" lvl="1" indent="-457200">
              <a:buFont typeface="+mj-lt"/>
              <a:buAutoNum type="alphaUcPeriod"/>
            </a:pPr>
            <a:r>
              <a:rPr lang="en-US" sz="2400" dirty="0"/>
              <a:t>LRRK2</a:t>
            </a:r>
          </a:p>
          <a:p>
            <a:pPr marL="857250" lvl="1" indent="-457200">
              <a:buFont typeface="+mj-lt"/>
              <a:buAutoNum type="alphaUcPeriod"/>
            </a:pPr>
            <a:r>
              <a:rPr lang="en-US" sz="2400" dirty="0"/>
              <a:t>CFTR </a:t>
            </a:r>
          </a:p>
        </p:txBody>
      </p:sp>
      <p:sp>
        <p:nvSpPr>
          <p:cNvPr id="4" name="Left Arrow 3"/>
          <p:cNvSpPr/>
          <p:nvPr/>
        </p:nvSpPr>
        <p:spPr>
          <a:xfrm>
            <a:off x="3254066" y="3224463"/>
            <a:ext cx="497305" cy="3048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Tree>
    <p:extLst>
      <p:ext uri="{BB962C8B-B14F-4D97-AF65-F5344CB8AC3E}">
        <p14:creationId xmlns:p14="http://schemas.microsoft.com/office/powerpoint/2010/main" val="182472219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العنوان 1"/>
          <p:cNvSpPr>
            <a:spLocks noGrp="1"/>
          </p:cNvSpPr>
          <p:nvPr>
            <p:ph type="ctrTitle"/>
          </p:nvPr>
        </p:nvSpPr>
        <p:spPr>
          <a:xfrm>
            <a:off x="1015575" y="2668438"/>
            <a:ext cx="5826719" cy="1692949"/>
          </a:xfrm>
        </p:spPr>
        <p:txBody>
          <a:bodyPr/>
          <a:lstStyle/>
          <a:p>
            <a:pPr algn="ctr"/>
            <a:r>
              <a:rPr lang="en-US"/>
              <a:t>Respiratory Examination</a:t>
            </a:r>
            <a:endParaRPr lang="ar-SA"/>
          </a:p>
        </p:txBody>
      </p:sp>
    </p:spTree>
    <p:extLst>
      <p:ext uri="{BB962C8B-B14F-4D97-AF65-F5344CB8AC3E}">
        <p14:creationId xmlns:p14="http://schemas.microsoft.com/office/powerpoint/2010/main" val="2620421127"/>
      </p:ext>
    </p:extLst>
  </p:cSld>
  <p:clrMapOvr>
    <a:masterClrMapping/>
  </p:clrMapOvr>
  <p:transition spd="slow">
    <p:fade/>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a:t>
            </a:r>
            <a:endParaRPr lang="ar-SA" dirty="0"/>
          </a:p>
        </p:txBody>
      </p:sp>
      <p:sp>
        <p:nvSpPr>
          <p:cNvPr id="3" name="Content Placeholder 2"/>
          <p:cNvSpPr>
            <a:spLocks noGrp="1"/>
          </p:cNvSpPr>
          <p:nvPr>
            <p:ph idx="1"/>
          </p:nvPr>
        </p:nvSpPr>
        <p:spPr>
          <a:xfrm>
            <a:off x="511229" y="1544127"/>
            <a:ext cx="8023172" cy="5151947"/>
          </a:xfrm>
        </p:spPr>
        <p:txBody>
          <a:bodyPr>
            <a:noAutofit/>
          </a:bodyPr>
          <a:lstStyle/>
          <a:p>
            <a:pPr marL="457200" indent="-457200">
              <a:buFont typeface="+mj-lt"/>
              <a:buAutoNum type="arabicPeriod"/>
            </a:pPr>
            <a:r>
              <a:rPr lang="en-US" sz="3200" dirty="0" err="1" smtClean="0"/>
              <a:t>Glubal</a:t>
            </a:r>
            <a:r>
              <a:rPr lang="en-US" sz="3200" dirty="0" smtClean="0"/>
              <a:t> Initiative for Asthma.</a:t>
            </a:r>
          </a:p>
          <a:p>
            <a:pPr marL="457200" indent="-457200">
              <a:buFont typeface="+mj-lt"/>
              <a:buAutoNum type="arabicPeriod"/>
            </a:pPr>
            <a:r>
              <a:rPr lang="en-US" sz="3200" dirty="0" smtClean="0"/>
              <a:t>Saudi Initiative </a:t>
            </a:r>
            <a:r>
              <a:rPr lang="en-US" sz="3200" dirty="0"/>
              <a:t>for </a:t>
            </a:r>
            <a:r>
              <a:rPr lang="en-US" sz="3200" dirty="0" smtClean="0"/>
              <a:t>Asthma</a:t>
            </a:r>
            <a:r>
              <a:rPr lang="en-US" sz="3200" dirty="0"/>
              <a:t>.</a:t>
            </a:r>
          </a:p>
          <a:p>
            <a:pPr marL="457200" indent="-457200">
              <a:buFont typeface="+mj-lt"/>
              <a:buAutoNum type="arabicPeriod"/>
            </a:pPr>
            <a:r>
              <a:rPr lang="en-US" sz="3200" dirty="0" err="1" smtClean="0"/>
              <a:t>Uptodate</a:t>
            </a:r>
            <a:r>
              <a:rPr lang="en-US" sz="3200" dirty="0" smtClean="0"/>
              <a:t>®.</a:t>
            </a:r>
            <a:endParaRPr lang="en-US" sz="3200" dirty="0"/>
          </a:p>
          <a:p>
            <a:pPr marL="0" indent="0">
              <a:buNone/>
            </a:pPr>
            <a:r>
              <a:rPr lang="en-US" sz="3200" dirty="0"/>
              <a:t/>
            </a:r>
            <a:br>
              <a:rPr lang="en-US" sz="3200" dirty="0"/>
            </a:br>
            <a:endParaRPr lang="ar-SA" sz="3200" dirty="0"/>
          </a:p>
        </p:txBody>
      </p:sp>
    </p:spTree>
    <p:extLst>
      <p:ext uri="{BB962C8B-B14F-4D97-AF65-F5344CB8AC3E}">
        <p14:creationId xmlns:p14="http://schemas.microsoft.com/office/powerpoint/2010/main" val="403062423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Definition</a:t>
            </a:r>
            <a:endParaRPr lang="x-none" dirty="0"/>
          </a:p>
        </p:txBody>
      </p:sp>
      <p:sp>
        <p:nvSpPr>
          <p:cNvPr id="3" name="Content Placeholder 2"/>
          <p:cNvSpPr>
            <a:spLocks noGrp="1"/>
          </p:cNvSpPr>
          <p:nvPr>
            <p:ph idx="1"/>
          </p:nvPr>
        </p:nvSpPr>
        <p:spPr>
          <a:xfrm>
            <a:off x="423310" y="1544127"/>
            <a:ext cx="8405727" cy="4751897"/>
          </a:xfrm>
        </p:spPr>
        <p:txBody>
          <a:bodyPr>
            <a:normAutofit/>
          </a:bodyPr>
          <a:lstStyle/>
          <a:p>
            <a:pPr algn="l" rtl="0"/>
            <a:r>
              <a:rPr lang="en-US" sz="2400" dirty="0" smtClean="0"/>
              <a:t>Asthma is a heterogeneous group of disorders characterized by:-</a:t>
            </a:r>
          </a:p>
          <a:p>
            <a:pPr marL="731520" lvl="1" indent="-457200">
              <a:buFont typeface="+mj-lt"/>
              <a:buAutoNum type="arabicPeriod"/>
            </a:pPr>
            <a:r>
              <a:rPr lang="en-US" sz="1900" dirty="0" smtClean="0"/>
              <a:t>Bronchial hyperresponsiveness</a:t>
            </a:r>
          </a:p>
          <a:p>
            <a:pPr marL="731520" lvl="1" indent="-457200">
              <a:buFont typeface="+mj-lt"/>
              <a:buAutoNum type="arabicPeriod"/>
            </a:pPr>
            <a:endParaRPr lang="en-US" sz="1900" dirty="0"/>
          </a:p>
          <a:p>
            <a:pPr marL="731520" lvl="1" indent="-457200">
              <a:buFont typeface="+mj-lt"/>
              <a:buAutoNum type="arabicPeriod"/>
            </a:pPr>
            <a:r>
              <a:rPr lang="en-US" sz="1900" dirty="0"/>
              <a:t>Intermittent, </a:t>
            </a:r>
            <a:r>
              <a:rPr lang="en-US" sz="1900" dirty="0">
                <a:solidFill>
                  <a:srgbClr val="FF0000"/>
                </a:solidFill>
              </a:rPr>
              <a:t>reversible</a:t>
            </a:r>
            <a:r>
              <a:rPr lang="en-US" sz="1900" dirty="0"/>
              <a:t> airflow obstruction</a:t>
            </a:r>
            <a:r>
              <a:rPr lang="en-US" sz="1900" dirty="0" smtClean="0"/>
              <a:t>.</a:t>
            </a:r>
          </a:p>
          <a:p>
            <a:pPr marL="731520" lvl="1" indent="-457200">
              <a:buFont typeface="+mj-lt"/>
              <a:buAutoNum type="arabicPeriod"/>
            </a:pPr>
            <a:endParaRPr lang="en-US" sz="1900" dirty="0"/>
          </a:p>
          <a:p>
            <a:pPr marL="731520" lvl="1" indent="-457200" algn="l" rtl="0">
              <a:buFont typeface="+mj-lt"/>
              <a:buAutoNum type="arabicPeriod"/>
            </a:pPr>
            <a:r>
              <a:rPr lang="en-US" sz="1900" dirty="0" smtClean="0"/>
              <a:t>Chronic inflammation of the airways </a:t>
            </a:r>
          </a:p>
          <a:p>
            <a:pPr marL="0" indent="0">
              <a:buNone/>
            </a:pPr>
            <a:endParaRPr lang="en-US" sz="1900" dirty="0" smtClean="0"/>
          </a:p>
          <a:p>
            <a:pPr marL="731520" lvl="1" indent="-457200" algn="l" rtl="0">
              <a:buFont typeface="+mj-lt"/>
              <a:buAutoNum type="arabicPeriod"/>
            </a:pPr>
            <a:endParaRPr lang="en-US" sz="1900" dirty="0"/>
          </a:p>
          <a:p>
            <a:pPr marL="731520" lvl="1" indent="-457200" algn="l" rtl="0">
              <a:buFont typeface="+mj-lt"/>
              <a:buAutoNum type="arabicPeriod"/>
            </a:pPr>
            <a:endParaRPr lang="en-US" sz="1900" dirty="0"/>
          </a:p>
        </p:txBody>
      </p:sp>
    </p:spTree>
    <p:extLst>
      <p:ext uri="{BB962C8B-B14F-4D97-AF65-F5344CB8AC3E}">
        <p14:creationId xmlns:p14="http://schemas.microsoft.com/office/powerpoint/2010/main" val="26809302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1000"/>
                                        <p:tgtEl>
                                          <p:spTgt spid="3">
                                            <p:txEl>
                                              <p:pRg st="3" end="3"/>
                                            </p:txEl>
                                          </p:spTgt>
                                        </p:tgtEl>
                                      </p:cBhvr>
                                    </p:animEffect>
                                    <p:anim calcmode="lin" valueType="num">
                                      <p:cBhvr>
                                        <p:cTn id="20"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1000"/>
                                        <p:tgtEl>
                                          <p:spTgt spid="3">
                                            <p:txEl>
                                              <p:pRg st="5" end="5"/>
                                            </p:txEl>
                                          </p:spTgt>
                                        </p:tgtEl>
                                      </p:cBhvr>
                                    </p:animEffect>
                                    <p:anim calcmode="lin" valueType="num">
                                      <p:cBhvr>
                                        <p:cTn id="25"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130595" y="3623735"/>
            <a:ext cx="5826719" cy="1646302"/>
          </a:xfrm>
        </p:spPr>
        <p:txBody>
          <a:bodyPr/>
          <a:lstStyle/>
          <a:p>
            <a:pPr algn="ctr"/>
            <a:r>
              <a:rPr lang="en-US" sz="9600" dirty="0" smtClean="0"/>
              <a:t>Thank You ☺</a:t>
            </a:r>
            <a:endParaRPr lang="en-US" sz="9600" dirty="0"/>
          </a:p>
        </p:txBody>
      </p:sp>
    </p:spTree>
    <p:extLst>
      <p:ext uri="{BB962C8B-B14F-4D97-AF65-F5344CB8AC3E}">
        <p14:creationId xmlns:p14="http://schemas.microsoft.com/office/powerpoint/2010/main" val="1762285081"/>
      </p:ext>
    </p:extLst>
  </p:cSld>
  <p:clrMapOvr>
    <a:masterClrMapping/>
  </p:clrMapOvr>
  <p:timing>
    <p:tnLst>
      <p:par>
        <p:cTn id="1" dur="indefinite" restart="never" nodeType="tmRoot"/>
      </p:par>
    </p:tn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Facet</Template>
  <TotalTime>8079</TotalTime>
  <Words>3276</Words>
  <Application>Microsoft Office PowerPoint</Application>
  <PresentationFormat>عرض على الشاشة (3:4)‏</PresentationFormat>
  <Paragraphs>599</Paragraphs>
  <Slides>90</Slides>
  <Notes>28</Notes>
  <HiddenSlides>0</HiddenSlides>
  <MMClips>3</MMClips>
  <ScaleCrop>false</ScaleCrop>
  <HeadingPairs>
    <vt:vector size="4" baseType="variant">
      <vt:variant>
        <vt:lpstr>نسق</vt:lpstr>
      </vt:variant>
      <vt:variant>
        <vt:i4>1</vt:i4>
      </vt:variant>
      <vt:variant>
        <vt:lpstr>عناوين الشرائح</vt:lpstr>
      </vt:variant>
      <vt:variant>
        <vt:i4>90</vt:i4>
      </vt:variant>
    </vt:vector>
  </HeadingPairs>
  <TitlesOfParts>
    <vt:vector size="91" baseType="lpstr">
      <vt:lpstr>Facet</vt:lpstr>
      <vt:lpstr>Bronchial Asthma</vt:lpstr>
      <vt:lpstr>Objectives</vt:lpstr>
      <vt:lpstr>عرض تقديمي في PowerPoint</vt:lpstr>
      <vt:lpstr>عرض تقديمي في PowerPoint</vt:lpstr>
      <vt:lpstr>عرض تقديمي في PowerPoint</vt:lpstr>
      <vt:lpstr>عرض تقديمي في PowerPoint</vt:lpstr>
      <vt:lpstr>عرض تقديمي في PowerPoint</vt:lpstr>
      <vt:lpstr>Pre Test!</vt:lpstr>
      <vt:lpstr>Definition</vt:lpstr>
      <vt:lpstr>General characteristics </vt:lpstr>
      <vt:lpstr>General characteristics </vt:lpstr>
      <vt:lpstr>Atopy</vt:lpstr>
      <vt:lpstr>Atopy</vt:lpstr>
      <vt:lpstr>Epidemiology</vt:lpstr>
      <vt:lpstr>Prevalence in Adults</vt:lpstr>
      <vt:lpstr>Global Prevalence</vt:lpstr>
      <vt:lpstr>Local Prevalence</vt:lpstr>
      <vt:lpstr>Triggers of Asthma</vt:lpstr>
      <vt:lpstr>Triggers 1</vt:lpstr>
      <vt:lpstr>Triggers 2</vt:lpstr>
      <vt:lpstr>How to diagnose a patient with Asthma?</vt:lpstr>
      <vt:lpstr>History Taking</vt:lpstr>
      <vt:lpstr>Symptoms</vt:lpstr>
      <vt:lpstr>Relevant Questions</vt:lpstr>
      <vt:lpstr>Risk Factors</vt:lpstr>
      <vt:lpstr>Risk Factors</vt:lpstr>
      <vt:lpstr>Physical Examination</vt:lpstr>
      <vt:lpstr>Physical Findings</vt:lpstr>
      <vt:lpstr>Extrapulmonary physical findings</vt:lpstr>
      <vt:lpstr>عرض تقديمي في PowerPoint</vt:lpstr>
      <vt:lpstr>Investigation</vt:lpstr>
      <vt:lpstr>Pulmonary Function Tests</vt:lpstr>
      <vt:lpstr>عرض تقديمي في PowerPoint</vt:lpstr>
      <vt:lpstr>عرض تقديمي في PowerPoint</vt:lpstr>
      <vt:lpstr>The results of spirometry can be used to determine the following:  ●Determine whether baseline airflow limitation (obstruction) is present (reduced FEV1/FVC ratio).  ●Assess the reversibility of the obstructive abnormality by repeating spirometry after administration of a bronchodilator.  ●Characterize the severity of airflow limitation (based on the FEV1 as a percentage of the normal predicted value).  ●For patients with normal airflow (normal FEV1/FVC ratio), identify a restrictive pattern as an alternate explanation for dyspnea (eg, FVC &lt;80 percent predicted).</vt:lpstr>
      <vt:lpstr>عرض تقديمي في PowerPoint</vt:lpstr>
      <vt:lpstr>Spirometry Graphs</vt:lpstr>
      <vt:lpstr>Case 1</vt:lpstr>
      <vt:lpstr>Peak Flow Rate Measurement </vt:lpstr>
      <vt:lpstr>عرض تقديمي في PowerPoint</vt:lpstr>
      <vt:lpstr>Bronchoprovocation</vt:lpstr>
      <vt:lpstr>Allergy Skin Testing</vt:lpstr>
      <vt:lpstr>Additional Tests</vt:lpstr>
      <vt:lpstr>Chest X-ray</vt:lpstr>
      <vt:lpstr>Other tests</vt:lpstr>
      <vt:lpstr>Exercise Induced Asthma</vt:lpstr>
      <vt:lpstr>عرض تقديمي في PowerPoint</vt:lpstr>
      <vt:lpstr>Time Course</vt:lpstr>
      <vt:lpstr>Diagnosis</vt:lpstr>
      <vt:lpstr>Management</vt:lpstr>
      <vt:lpstr>Assessment of the severity of Asthma</vt:lpstr>
      <vt:lpstr>National Asthma Education and Prevention Program (NAEPP) guidelines to stage asthma severity</vt:lpstr>
      <vt:lpstr>عرض تقديمي في PowerPoint</vt:lpstr>
      <vt:lpstr>عرض تقديمي في PowerPoint</vt:lpstr>
      <vt:lpstr>عرض تقديمي في PowerPoint</vt:lpstr>
      <vt:lpstr>عرض تقديمي في PowerPoint</vt:lpstr>
      <vt:lpstr>COPD diagnosis</vt:lpstr>
      <vt:lpstr>COPD Management:</vt:lpstr>
      <vt:lpstr>Distinguishing  COPD from Asthma </vt:lpstr>
      <vt:lpstr>The difference between COPD and Asthma </vt:lpstr>
      <vt:lpstr>Management of Asthma</vt:lpstr>
      <vt:lpstr>Patient Education</vt:lpstr>
      <vt:lpstr>Education To The Patient</vt:lpstr>
      <vt:lpstr>Outcomes of Asthma Education Programs</vt:lpstr>
      <vt:lpstr>Asthma Medications </vt:lpstr>
      <vt:lpstr>Asthma Medications </vt:lpstr>
      <vt:lpstr>عرض تقديمي في PowerPoint</vt:lpstr>
      <vt:lpstr>عرض تقديمي في PowerPoint</vt:lpstr>
      <vt:lpstr>Types of Asthma inhalers</vt:lpstr>
      <vt:lpstr>عرض تقديمي في PowerPoint</vt:lpstr>
      <vt:lpstr>How to use different types of inhalers</vt:lpstr>
      <vt:lpstr>How to use different types of inhalers</vt:lpstr>
      <vt:lpstr>How to use different types of inhalers</vt:lpstr>
      <vt:lpstr>Assessment of Asthma Control</vt:lpstr>
      <vt:lpstr>عرض تقديمي في PowerPoint</vt:lpstr>
      <vt:lpstr>Asthma control</vt:lpstr>
      <vt:lpstr>Principles of management </vt:lpstr>
      <vt:lpstr>Initiation based on SINA approach</vt:lpstr>
      <vt:lpstr>عرض تقديمي في PowerPoint</vt:lpstr>
      <vt:lpstr>عرض تقديمي في PowerPoint</vt:lpstr>
      <vt:lpstr>Principles of Asthma Treatment</vt:lpstr>
      <vt:lpstr>عرض تقديمي في PowerPoint</vt:lpstr>
      <vt:lpstr>عرض تقديمي في PowerPoint</vt:lpstr>
      <vt:lpstr>عرض تقديمي في PowerPoint</vt:lpstr>
      <vt:lpstr>عرض تقديمي في PowerPoint</vt:lpstr>
      <vt:lpstr>عرض تقديمي في PowerPoint</vt:lpstr>
      <vt:lpstr>Pre Test!</vt:lpstr>
      <vt:lpstr>Respiratory Examination</vt:lpstr>
      <vt:lpstr>References</vt:lpstr>
      <vt:lpstr>Thank You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Bronchial Asthma &amp; Chest examination</dc:title>
  <dc:creator>Faisal Al Rashed</dc:creator>
  <cp:lastModifiedBy>User</cp:lastModifiedBy>
  <cp:revision>271</cp:revision>
  <dcterms:created xsi:type="dcterms:W3CDTF">2014-12-02T20:32:01Z</dcterms:created>
  <dcterms:modified xsi:type="dcterms:W3CDTF">2015-09-14T16:57:57Z</dcterms:modified>
</cp:coreProperties>
</file>