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4" r:id="rId1"/>
  </p:sldMasterIdLst>
  <p:notesMasterIdLst>
    <p:notesMasterId r:id="rId70"/>
  </p:notesMasterIdLst>
  <p:sldIdLst>
    <p:sldId id="315" r:id="rId2"/>
    <p:sldId id="310" r:id="rId3"/>
    <p:sldId id="311" r:id="rId4"/>
    <p:sldId id="312" r:id="rId5"/>
    <p:sldId id="313" r:id="rId6"/>
    <p:sldId id="314" r:id="rId7"/>
    <p:sldId id="256" r:id="rId8"/>
    <p:sldId id="257" r:id="rId9"/>
    <p:sldId id="345" r:id="rId10"/>
    <p:sldId id="332" r:id="rId11"/>
    <p:sldId id="333" r:id="rId12"/>
    <p:sldId id="261" r:id="rId13"/>
    <p:sldId id="334" r:id="rId14"/>
    <p:sldId id="262" r:id="rId15"/>
    <p:sldId id="263" r:id="rId16"/>
    <p:sldId id="264" r:id="rId17"/>
    <p:sldId id="324" r:id="rId18"/>
    <p:sldId id="325" r:id="rId19"/>
    <p:sldId id="266" r:id="rId20"/>
    <p:sldId id="267" r:id="rId21"/>
    <p:sldId id="268" r:id="rId22"/>
    <p:sldId id="271" r:id="rId23"/>
    <p:sldId id="269" r:id="rId24"/>
    <p:sldId id="270" r:id="rId25"/>
    <p:sldId id="272" r:id="rId26"/>
    <p:sldId id="335" r:id="rId27"/>
    <p:sldId id="274" r:id="rId28"/>
    <p:sldId id="275" r:id="rId29"/>
    <p:sldId id="277" r:id="rId30"/>
    <p:sldId id="278" r:id="rId31"/>
    <p:sldId id="279" r:id="rId32"/>
    <p:sldId id="336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337" r:id="rId41"/>
    <p:sldId id="289" r:id="rId42"/>
    <p:sldId id="338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40" r:id="rId63"/>
    <p:sldId id="341" r:id="rId64"/>
    <p:sldId id="342" r:id="rId65"/>
    <p:sldId id="343" r:id="rId66"/>
    <p:sldId id="344" r:id="rId67"/>
    <p:sldId id="321" r:id="rId68"/>
    <p:sldId id="339" r:id="rId6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405" autoAdjust="0"/>
  </p:normalViewPr>
  <p:slideViewPr>
    <p:cSldViewPr snapToGrid="0" snapToObjects="1"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0D36DD-E78D-804E-BF63-D70BBAC3E9AB}" type="doc">
      <dgm:prSet loTypeId="urn:microsoft.com/office/officeart/2005/8/layout/funnel1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F4582B2-8D84-F041-9FE8-83237E09A427}">
      <dgm:prSet phldrT="[Text]" custT="1"/>
      <dgm:spPr/>
      <dgm:t>
        <a:bodyPr/>
        <a:lstStyle/>
        <a:p>
          <a:r>
            <a:rPr lang="en-US" sz="1050" b="1" dirty="0" smtClean="0"/>
            <a:t>GENETIC FACTORS</a:t>
          </a:r>
          <a:endParaRPr lang="en-US" sz="1050" b="1" dirty="0"/>
        </a:p>
      </dgm:t>
    </dgm:pt>
    <dgm:pt modelId="{2D04CB65-2D6D-124F-A0BA-2ACB5685B006}" type="parTrans" cxnId="{B82D2D6C-F6FD-FB41-BD03-74B89AB08352}">
      <dgm:prSet/>
      <dgm:spPr/>
      <dgm:t>
        <a:bodyPr/>
        <a:lstStyle/>
        <a:p>
          <a:endParaRPr lang="en-US"/>
        </a:p>
      </dgm:t>
    </dgm:pt>
    <dgm:pt modelId="{B1071A4C-2D3B-DB41-B426-D3A9CB87D9DB}" type="sibTrans" cxnId="{B82D2D6C-F6FD-FB41-BD03-74B89AB08352}">
      <dgm:prSet/>
      <dgm:spPr/>
      <dgm:t>
        <a:bodyPr/>
        <a:lstStyle/>
        <a:p>
          <a:endParaRPr lang="en-US"/>
        </a:p>
      </dgm:t>
    </dgm:pt>
    <dgm:pt modelId="{B7516051-F9A3-9F46-9BFD-921F5A867225}">
      <dgm:prSet phldrT="[Text]" custT="1"/>
      <dgm:spPr/>
      <dgm:t>
        <a:bodyPr/>
        <a:lstStyle/>
        <a:p>
          <a:r>
            <a:rPr lang="en-US" sz="1200" b="1" dirty="0" smtClean="0"/>
            <a:t>BIOLOGICAL</a:t>
          </a:r>
          <a:endParaRPr lang="en-US" sz="1000" b="1" dirty="0"/>
        </a:p>
      </dgm:t>
    </dgm:pt>
    <dgm:pt modelId="{34276D02-9A59-514C-82DD-7C39C9E20492}" type="parTrans" cxnId="{6C062D10-AEA4-B348-8485-838609B5D368}">
      <dgm:prSet/>
      <dgm:spPr/>
      <dgm:t>
        <a:bodyPr/>
        <a:lstStyle/>
        <a:p>
          <a:endParaRPr lang="en-US"/>
        </a:p>
      </dgm:t>
    </dgm:pt>
    <dgm:pt modelId="{5F9B8F27-BC7C-B94F-9266-0A1BE70AB181}" type="sibTrans" cxnId="{6C062D10-AEA4-B348-8485-838609B5D368}">
      <dgm:prSet/>
      <dgm:spPr/>
      <dgm:t>
        <a:bodyPr/>
        <a:lstStyle/>
        <a:p>
          <a:endParaRPr lang="en-US"/>
        </a:p>
      </dgm:t>
    </dgm:pt>
    <dgm:pt modelId="{23C70230-2E86-9044-A74F-E55AB9D75157}">
      <dgm:prSet phldrT="[Text]"/>
      <dgm:spPr/>
      <dgm:t>
        <a:bodyPr/>
        <a:lstStyle/>
        <a:p>
          <a:r>
            <a:rPr lang="en-US" dirty="0" smtClean="0"/>
            <a:t>PSYCHOLOGICAL </a:t>
          </a:r>
          <a:endParaRPr lang="en-US" dirty="0"/>
        </a:p>
      </dgm:t>
    </dgm:pt>
    <dgm:pt modelId="{5A521B98-CF4F-9042-9B92-3CA6CF60DC1F}" type="parTrans" cxnId="{74F6D6EA-FE78-BB49-B437-807C5EB7F64E}">
      <dgm:prSet/>
      <dgm:spPr/>
      <dgm:t>
        <a:bodyPr/>
        <a:lstStyle/>
        <a:p>
          <a:endParaRPr lang="en-US"/>
        </a:p>
      </dgm:t>
    </dgm:pt>
    <dgm:pt modelId="{E870D3AF-E514-0E42-9E1E-D88568DD34F3}" type="sibTrans" cxnId="{74F6D6EA-FE78-BB49-B437-807C5EB7F64E}">
      <dgm:prSet/>
      <dgm:spPr/>
      <dgm:t>
        <a:bodyPr/>
        <a:lstStyle/>
        <a:p>
          <a:endParaRPr lang="en-US"/>
        </a:p>
      </dgm:t>
    </dgm:pt>
    <dgm:pt modelId="{B9C79B36-498E-464F-B2C2-B2B81B95EDDE}">
      <dgm:prSet phldrT="[Text]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en-US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DEPPRESSION</a:t>
          </a:r>
          <a:endParaRPr lang="en-US" dirty="0"/>
        </a:p>
      </dgm:t>
    </dgm:pt>
    <dgm:pt modelId="{BA221CB2-C0FB-DF4C-A742-A401E3D3DC0A}" type="parTrans" cxnId="{0EDC61A4-F7DE-8C40-831B-B91AD200E68E}">
      <dgm:prSet/>
      <dgm:spPr/>
      <dgm:t>
        <a:bodyPr/>
        <a:lstStyle/>
        <a:p>
          <a:endParaRPr lang="en-US"/>
        </a:p>
      </dgm:t>
    </dgm:pt>
    <dgm:pt modelId="{8336F692-0C49-7740-B645-074DC0B0701A}" type="sibTrans" cxnId="{0EDC61A4-F7DE-8C40-831B-B91AD200E68E}">
      <dgm:prSet/>
      <dgm:spPr/>
      <dgm:t>
        <a:bodyPr/>
        <a:lstStyle/>
        <a:p>
          <a:endParaRPr lang="en-US"/>
        </a:p>
      </dgm:t>
    </dgm:pt>
    <dgm:pt modelId="{9107DB9A-6E28-F649-9E6A-6CBFDF9E3080}" type="pres">
      <dgm:prSet presAssocID="{F00D36DD-E78D-804E-BF63-D70BBAC3E9AB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693D94-C669-6048-89C1-38F4318AFB09}" type="pres">
      <dgm:prSet presAssocID="{F00D36DD-E78D-804E-BF63-D70BBAC3E9AB}" presName="ellipse" presStyleLbl="trBgShp" presStyleIdx="0" presStyleCnt="1"/>
      <dgm:spPr/>
    </dgm:pt>
    <dgm:pt modelId="{8E1D7DAC-9AEB-1D47-99BB-D20E1C17F44A}" type="pres">
      <dgm:prSet presAssocID="{F00D36DD-E78D-804E-BF63-D70BBAC3E9AB}" presName="arrow1" presStyleLbl="fgShp" presStyleIdx="0" presStyleCnt="1"/>
      <dgm:spPr/>
    </dgm:pt>
    <dgm:pt modelId="{C2AF8F89-8B5D-4E4B-BCC5-2F24E2B4BC4E}" type="pres">
      <dgm:prSet presAssocID="{F00D36DD-E78D-804E-BF63-D70BBAC3E9AB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8D6540-F0D4-3F47-B863-102401C7CD09}" type="pres">
      <dgm:prSet presAssocID="{B7516051-F9A3-9F46-9BFD-921F5A867225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560A8E-C93F-7F44-A4A4-54B5464B6C89}" type="pres">
      <dgm:prSet presAssocID="{23C70230-2E86-9044-A74F-E55AB9D75157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B34D8A-33AE-754E-ACB5-DAF56CAF651B}" type="pres">
      <dgm:prSet presAssocID="{B9C79B36-498E-464F-B2C2-B2B81B95EDDE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A3E60D-D21D-F54C-BE76-007497FF7A8A}" type="pres">
      <dgm:prSet presAssocID="{F00D36DD-E78D-804E-BF63-D70BBAC3E9AB}" presName="funnel" presStyleLbl="trAlignAcc1" presStyleIdx="0" presStyleCnt="1"/>
      <dgm:spPr/>
    </dgm:pt>
  </dgm:ptLst>
  <dgm:cxnLst>
    <dgm:cxn modelId="{247BE037-4BEA-A24F-9127-A8A849186395}" type="presOf" srcId="{23C70230-2E86-9044-A74F-E55AB9D75157}" destId="{618D6540-F0D4-3F47-B863-102401C7CD09}" srcOrd="0" destOrd="0" presId="urn:microsoft.com/office/officeart/2005/8/layout/funnel1"/>
    <dgm:cxn modelId="{97C16F16-1802-BA4E-9FDA-BE9752B9CDE0}" type="presOf" srcId="{B9C79B36-498E-464F-B2C2-B2B81B95EDDE}" destId="{C2AF8F89-8B5D-4E4B-BCC5-2F24E2B4BC4E}" srcOrd="0" destOrd="0" presId="urn:microsoft.com/office/officeart/2005/8/layout/funnel1"/>
    <dgm:cxn modelId="{74F6D6EA-FE78-BB49-B437-807C5EB7F64E}" srcId="{F00D36DD-E78D-804E-BF63-D70BBAC3E9AB}" destId="{23C70230-2E86-9044-A74F-E55AB9D75157}" srcOrd="2" destOrd="0" parTransId="{5A521B98-CF4F-9042-9B92-3CA6CF60DC1F}" sibTransId="{E870D3AF-E514-0E42-9E1E-D88568DD34F3}"/>
    <dgm:cxn modelId="{0EDC61A4-F7DE-8C40-831B-B91AD200E68E}" srcId="{F00D36DD-E78D-804E-BF63-D70BBAC3E9AB}" destId="{B9C79B36-498E-464F-B2C2-B2B81B95EDDE}" srcOrd="3" destOrd="0" parTransId="{BA221CB2-C0FB-DF4C-A742-A401E3D3DC0A}" sibTransId="{8336F692-0C49-7740-B645-074DC0B0701A}"/>
    <dgm:cxn modelId="{05A3BF9A-B7F9-404C-820F-992523DD3D9F}" type="presOf" srcId="{FF4582B2-8D84-F041-9FE8-83237E09A427}" destId="{F3B34D8A-33AE-754E-ACB5-DAF56CAF651B}" srcOrd="0" destOrd="0" presId="urn:microsoft.com/office/officeart/2005/8/layout/funnel1"/>
    <dgm:cxn modelId="{6C062D10-AEA4-B348-8485-838609B5D368}" srcId="{F00D36DD-E78D-804E-BF63-D70BBAC3E9AB}" destId="{B7516051-F9A3-9F46-9BFD-921F5A867225}" srcOrd="1" destOrd="0" parTransId="{34276D02-9A59-514C-82DD-7C39C9E20492}" sibTransId="{5F9B8F27-BC7C-B94F-9266-0A1BE70AB181}"/>
    <dgm:cxn modelId="{FDF5A044-E533-B949-923B-50E24D0A6647}" type="presOf" srcId="{B7516051-F9A3-9F46-9BFD-921F5A867225}" destId="{88560A8E-C93F-7F44-A4A4-54B5464B6C89}" srcOrd="0" destOrd="0" presId="urn:microsoft.com/office/officeart/2005/8/layout/funnel1"/>
    <dgm:cxn modelId="{6ED1D402-8D70-4242-8397-A20C67AC8371}" type="presOf" srcId="{F00D36DD-E78D-804E-BF63-D70BBAC3E9AB}" destId="{9107DB9A-6E28-F649-9E6A-6CBFDF9E3080}" srcOrd="0" destOrd="0" presId="urn:microsoft.com/office/officeart/2005/8/layout/funnel1"/>
    <dgm:cxn modelId="{B82D2D6C-F6FD-FB41-BD03-74B89AB08352}" srcId="{F00D36DD-E78D-804E-BF63-D70BBAC3E9AB}" destId="{FF4582B2-8D84-F041-9FE8-83237E09A427}" srcOrd="0" destOrd="0" parTransId="{2D04CB65-2D6D-124F-A0BA-2ACB5685B006}" sibTransId="{B1071A4C-2D3B-DB41-B426-D3A9CB87D9DB}"/>
    <dgm:cxn modelId="{1117F846-FD94-7A4E-9FD4-5FA37B1E6A0E}" type="presParOf" srcId="{9107DB9A-6E28-F649-9E6A-6CBFDF9E3080}" destId="{58693D94-C669-6048-89C1-38F4318AFB09}" srcOrd="0" destOrd="0" presId="urn:microsoft.com/office/officeart/2005/8/layout/funnel1"/>
    <dgm:cxn modelId="{24816257-7D1A-1A46-961B-39C1CF340F07}" type="presParOf" srcId="{9107DB9A-6E28-F649-9E6A-6CBFDF9E3080}" destId="{8E1D7DAC-9AEB-1D47-99BB-D20E1C17F44A}" srcOrd="1" destOrd="0" presId="urn:microsoft.com/office/officeart/2005/8/layout/funnel1"/>
    <dgm:cxn modelId="{87CBD5F9-4CCE-B34D-AA5A-7ABF6C15058A}" type="presParOf" srcId="{9107DB9A-6E28-F649-9E6A-6CBFDF9E3080}" destId="{C2AF8F89-8B5D-4E4B-BCC5-2F24E2B4BC4E}" srcOrd="2" destOrd="0" presId="urn:microsoft.com/office/officeart/2005/8/layout/funnel1"/>
    <dgm:cxn modelId="{F8C701FD-ACEE-834B-BD1D-C9D4895B7296}" type="presParOf" srcId="{9107DB9A-6E28-F649-9E6A-6CBFDF9E3080}" destId="{618D6540-F0D4-3F47-B863-102401C7CD09}" srcOrd="3" destOrd="0" presId="urn:microsoft.com/office/officeart/2005/8/layout/funnel1"/>
    <dgm:cxn modelId="{357F7732-B846-DD43-8026-37982581A5D0}" type="presParOf" srcId="{9107DB9A-6E28-F649-9E6A-6CBFDF9E3080}" destId="{88560A8E-C93F-7F44-A4A4-54B5464B6C89}" srcOrd="4" destOrd="0" presId="urn:microsoft.com/office/officeart/2005/8/layout/funnel1"/>
    <dgm:cxn modelId="{5723C96B-5A30-4545-B408-13185E4C6600}" type="presParOf" srcId="{9107DB9A-6E28-F649-9E6A-6CBFDF9E3080}" destId="{F3B34D8A-33AE-754E-ACB5-DAF56CAF651B}" srcOrd="5" destOrd="0" presId="urn:microsoft.com/office/officeart/2005/8/layout/funnel1"/>
    <dgm:cxn modelId="{AB30F726-F5F3-2B44-9D6E-0C399DA8A82C}" type="presParOf" srcId="{9107DB9A-6E28-F649-9E6A-6CBFDF9E3080}" destId="{F4A3E60D-D21D-F54C-BE76-007497FF7A8A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374B1-DEE0-3643-B57D-B2BEEF589152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0A216-8655-664A-9DA6-01EAF1A90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86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0A216-8655-664A-9DA6-01EAF1A905A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87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It's not uncommon for someone with an anxiety disorder to also suffer from depression or vice versa. Nearly one-half of those diagnosed with depression are also diagnosed with an anxiety disorder.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26C2D-A9E7-4E4F-B9B8-6CD93AC96AE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D400C5F-AF10-BA4E-A153-F00F418A3E48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4874651B-A29B-4A46-9BC2-26B7F441018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737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0C5F-AF10-BA4E-A153-F00F418A3E48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651B-A29B-4A46-9BC2-26B7F4410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04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0C5F-AF10-BA4E-A153-F00F418A3E48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651B-A29B-4A46-9BC2-26B7F441018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716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0C5F-AF10-BA4E-A153-F00F418A3E48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651B-A29B-4A46-9BC2-26B7F441018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996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0C5F-AF10-BA4E-A153-F00F418A3E48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651B-A29B-4A46-9BC2-26B7F4410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8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0C5F-AF10-BA4E-A153-F00F418A3E48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651B-A29B-4A46-9BC2-26B7F441018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057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0C5F-AF10-BA4E-A153-F00F418A3E48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651B-A29B-4A46-9BC2-26B7F441018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303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0C5F-AF10-BA4E-A153-F00F418A3E48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651B-A29B-4A46-9BC2-26B7F441018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939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0C5F-AF10-BA4E-A153-F00F418A3E48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651B-A29B-4A46-9BC2-26B7F441018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122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0C5F-AF10-BA4E-A153-F00F418A3E48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651B-A29B-4A46-9BC2-26B7F4410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81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0C5F-AF10-BA4E-A153-F00F418A3E48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651B-A29B-4A46-9BC2-26B7F4410183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971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0C5F-AF10-BA4E-A153-F00F418A3E48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651B-A29B-4A46-9BC2-26B7F4410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05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0C5F-AF10-BA4E-A153-F00F418A3E48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651B-A29B-4A46-9BC2-26B7F4410183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624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0C5F-AF10-BA4E-A153-F00F418A3E48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651B-A29B-4A46-9BC2-26B7F441018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985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0C5F-AF10-BA4E-A153-F00F418A3E48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651B-A29B-4A46-9BC2-26B7F4410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59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0C5F-AF10-BA4E-A153-F00F418A3E48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651B-A29B-4A46-9BC2-26B7F441018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33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0C5F-AF10-BA4E-A153-F00F418A3E48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651B-A29B-4A46-9BC2-26B7F4410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354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D400C5F-AF10-BA4E-A153-F00F418A3E48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74651B-A29B-4A46-9BC2-26B7F4410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7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  <p:sldLayoutId id="2147483928" r:id="rId14"/>
    <p:sldLayoutId id="2147483929" r:id="rId15"/>
    <p:sldLayoutId id="2147483930" r:id="rId16"/>
    <p:sldLayoutId id="21474839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j.org.sa/" TargetMode="External"/><Relationship Id="rId2" Type="http://schemas.openxmlformats.org/officeDocument/2006/relationships/hyperlink" Target="http://bestpractice.bmj.com/best-practice/monograph/805/diagnosis/criteri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ptodate.com/contents/somatization-treatment-and-prognosis" TargetMode="External"/><Relationship Id="rId5" Type="http://schemas.openxmlformats.org/officeDocument/2006/relationships/hyperlink" Target="http://www.bmjbestpractice.com/depression" TargetMode="External"/><Relationship Id="rId4" Type="http://schemas.openxmlformats.org/officeDocument/2006/relationships/hyperlink" Target="http://www.nice.org.uk/nicemedia/live/13476/59320/59320.pdf" TargetMode="Externa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37198" y="1527884"/>
            <a:ext cx="6600451" cy="174757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Common Psychiatric </a:t>
            </a:r>
            <a:r>
              <a:rPr lang="en-US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problems</a:t>
            </a:r>
            <a:endParaRPr lang="en-US" b="1" dirty="0">
              <a:ln w="0"/>
              <a:solidFill>
                <a:schemeClr val="accent2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92072" y="3794742"/>
            <a:ext cx="6345576" cy="112628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 err="1" smtClean="0"/>
              <a:t>Saad</a:t>
            </a:r>
            <a:r>
              <a:rPr lang="en-US" dirty="0" smtClean="0"/>
              <a:t> </a:t>
            </a:r>
            <a:r>
              <a:rPr lang="en-US" dirty="0" err="1" smtClean="0"/>
              <a:t>Aldawsari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Fahad </a:t>
            </a:r>
            <a:r>
              <a:rPr lang="en-US" dirty="0" err="1" smtClean="0"/>
              <a:t>Alqahtani</a:t>
            </a:r>
            <a:r>
              <a:rPr lang="en-US" dirty="0" smtClean="0"/>
              <a:t> </a:t>
            </a:r>
          </a:p>
          <a:p>
            <a:pPr algn="ctr"/>
            <a:r>
              <a:rPr lang="en-US" dirty="0" err="1" smtClean="0"/>
              <a:t>Naif</a:t>
            </a:r>
            <a:r>
              <a:rPr lang="en-US" dirty="0" smtClean="0"/>
              <a:t> </a:t>
            </a:r>
            <a:r>
              <a:rPr lang="en-US" dirty="0" err="1" smtClean="0"/>
              <a:t>Alajji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96537" y="882843"/>
            <a:ext cx="6578221" cy="14700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Definition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2400" dirty="0">
                <a:solidFill>
                  <a:schemeClr val="tx1"/>
                </a:solidFill>
                <a:latin typeface="Trebuchet MS" charset="0"/>
                <a:cs typeface="Trebuchet MS" charset="0"/>
              </a:rPr>
              <a:t>Depressive disorders are characterized by </a:t>
            </a:r>
            <a:r>
              <a:rPr lang="en-US" sz="2400" b="1" u="sng" dirty="0">
                <a:solidFill>
                  <a:srgbClr val="FF0000"/>
                </a:solidFill>
                <a:latin typeface="Trebuchet MS" charset="0"/>
                <a:cs typeface="Trebuchet MS" charset="0"/>
              </a:rPr>
              <a:t>persistent</a:t>
            </a:r>
            <a:r>
              <a:rPr lang="en-US" sz="2400" u="sng" dirty="0">
                <a:solidFill>
                  <a:srgbClr val="C0504D"/>
                </a:solidFill>
                <a:latin typeface="Trebuchet MS" charset="0"/>
                <a:cs typeface="Trebuchet MS" charset="0"/>
              </a:rPr>
              <a:t> low mood, loss of interest </a:t>
            </a:r>
            <a:r>
              <a:rPr lang="en-US" sz="2400" dirty="0">
                <a:solidFill>
                  <a:schemeClr val="tx1"/>
                </a:solidFill>
                <a:latin typeface="Trebuchet MS" charset="0"/>
                <a:cs typeface="Trebuchet MS" charset="0"/>
              </a:rPr>
              <a:t>and </a:t>
            </a:r>
            <a:r>
              <a:rPr lang="en-US" sz="2400" dirty="0" smtClean="0">
                <a:solidFill>
                  <a:srgbClr val="C0504D"/>
                </a:solidFill>
                <a:latin typeface="Trebuchet MS" charset="0"/>
                <a:cs typeface="Trebuchet MS" charset="0"/>
              </a:rPr>
              <a:t>enjoyment</a:t>
            </a:r>
            <a:r>
              <a:rPr lang="x-none" sz="2400" dirty="0" smtClean="0">
                <a:solidFill>
                  <a:srgbClr val="C0504D"/>
                </a:solidFill>
                <a:latin typeface="Trebuchet MS" charset="0"/>
                <a:cs typeface="Trebuchet MS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rebuchet MS" charset="0"/>
                <a:cs typeface="Trebuchet MS" charset="0"/>
              </a:rPr>
              <a:t>and </a:t>
            </a:r>
            <a:r>
              <a:rPr lang="en-US" sz="2400" dirty="0">
                <a:solidFill>
                  <a:schemeClr val="tx1"/>
                </a:solidFill>
                <a:latin typeface="Trebuchet MS" charset="0"/>
                <a:cs typeface="Trebuchet MS" charset="0"/>
              </a:rPr>
              <a:t>reduced energy, causing varying levels of social and occupational dysfunction.</a:t>
            </a:r>
          </a:p>
          <a:p>
            <a:pPr algn="l">
              <a:lnSpc>
                <a:spcPct val="120000"/>
              </a:lnSpc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1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82890" y="918104"/>
            <a:ext cx="6582643" cy="14700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 JULIAN" panose="02000000000000000000" pitchFamily="2" charset="0"/>
              </a:rPr>
              <a:t>Prevalence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282890" y="2540577"/>
            <a:ext cx="6582643" cy="27843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"/>
            <a:r>
              <a:rPr lang="en-US" sz="32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Globally</a:t>
            </a:r>
            <a:r>
              <a:rPr lang="en-US" sz="3200" b="1" dirty="0" smtClean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more than 350 million people have depression</a:t>
            </a:r>
            <a:r>
              <a:rPr lang="en-US" sz="3200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a mental disorder that prevents people from functioning well.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47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4274" y="1254388"/>
            <a:ext cx="7492621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>Five of the ten </a:t>
            </a:r>
            <a:r>
              <a:rPr lang="en-US" sz="2800" b="1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leading causes of disability are mental health problems</a:t>
            </a:r>
            <a:r>
              <a:rPr 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>; major depression is the ﬁfth contributor to the global burden of disease and may be </a:t>
            </a:r>
            <a:r>
              <a:rPr lang="en-US" sz="2800" b="1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second by 2020</a:t>
            </a:r>
            <a:r>
              <a:rPr lang="en-US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pPr marL="45720" indent="0" algn="ctr">
              <a:buNone/>
            </a:pPr>
            <a:endParaRPr lang="en-US" sz="28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" indent="0" algn="ctr">
              <a:buNone/>
            </a:pPr>
            <a:r>
              <a:rPr 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>A new study found that the Middle East, including </a:t>
            </a:r>
            <a:r>
              <a:rPr lang="en-US" sz="2800" b="1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Saudi Arabia </a:t>
            </a:r>
            <a:r>
              <a:rPr 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>has a very high </a:t>
            </a:r>
            <a:r>
              <a:rPr lang="en-US" sz="2800" b="1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rate of MDD </a:t>
            </a:r>
            <a:r>
              <a:rPr 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>compared with the rest of the world- almost</a:t>
            </a:r>
          </a:p>
          <a:p>
            <a:pPr marL="45720" indent="0" algn="ctr">
              <a:buNone/>
            </a:pPr>
            <a:r>
              <a:rPr 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7%. </a:t>
            </a:r>
            <a:endParaRPr lang="en-US" sz="2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" indent="0" algn="ctr">
              <a:lnSpc>
                <a:spcPct val="120000"/>
              </a:lnSpc>
              <a:buNone/>
            </a:pP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" indent="0" algn="ctr">
              <a:lnSpc>
                <a:spcPct val="120000"/>
              </a:lnSpc>
              <a:buNone/>
            </a:pPr>
            <a:endParaRPr lang="en-US" sz="2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>
              <a:lnSpc>
                <a:spcPct val="12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25216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96286" y="1665028"/>
            <a:ext cx="7438030" cy="410864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1" defTabSz="914400">
              <a:lnSpc>
                <a:spcPct val="120000"/>
              </a:lnSpc>
            </a:pPr>
            <a:r>
              <a:rPr lang="en-US" sz="2800" b="1" kern="0" dirty="0" smtClean="0">
                <a:solidFill>
                  <a:srgbClr val="FF0000"/>
                </a:solidFill>
                <a:latin typeface="Neutra Text Light Alt" pitchFamily="2" charset="0"/>
              </a:rPr>
              <a:t>Sex</a:t>
            </a:r>
            <a:r>
              <a:rPr lang="en-US" sz="2800" b="1" kern="0" dirty="0" smtClean="0">
                <a:solidFill>
                  <a:srgbClr val="000000"/>
                </a:solidFill>
                <a:latin typeface="Neutra Text Light Alt" pitchFamily="2" charset="0"/>
              </a:rPr>
              <a:t> — 2 Female : 1 Male</a:t>
            </a:r>
            <a:br>
              <a:rPr lang="en-US" sz="2800" b="1" kern="0" dirty="0" smtClean="0">
                <a:solidFill>
                  <a:srgbClr val="000000"/>
                </a:solidFill>
                <a:latin typeface="Neutra Text Light Alt" pitchFamily="2" charset="0"/>
              </a:rPr>
            </a:br>
            <a:r>
              <a:rPr lang="en-US" sz="2800" b="1" kern="0" dirty="0" smtClean="0">
                <a:solidFill>
                  <a:srgbClr val="FF0000"/>
                </a:solidFill>
                <a:latin typeface="Neutra Text Light Alt" pitchFamily="2" charset="0"/>
              </a:rPr>
              <a:t>Race</a:t>
            </a:r>
            <a:r>
              <a:rPr lang="en-US" sz="2800" b="1" kern="0" dirty="0" smtClean="0">
                <a:solidFill>
                  <a:srgbClr val="000000"/>
                </a:solidFill>
                <a:latin typeface="Neutra Text Light Alt" pitchFamily="2" charset="0"/>
              </a:rPr>
              <a:t> — Whites was 18 %, Caribbean blacks was 13 %, and African Americans was 10 %.</a:t>
            </a:r>
            <a:br>
              <a:rPr lang="en-US" sz="2800" b="1" kern="0" dirty="0" smtClean="0">
                <a:solidFill>
                  <a:srgbClr val="000000"/>
                </a:solidFill>
                <a:latin typeface="Neutra Text Light Alt" pitchFamily="2" charset="0"/>
              </a:rPr>
            </a:br>
            <a:r>
              <a:rPr lang="en-US" sz="2800" b="1" kern="0" dirty="0" smtClean="0">
                <a:solidFill>
                  <a:srgbClr val="FF0000"/>
                </a:solidFill>
                <a:latin typeface="Neutra Text Light Alt" pitchFamily="2" charset="0"/>
              </a:rPr>
              <a:t>Age</a:t>
            </a:r>
            <a:r>
              <a:rPr lang="en-US" sz="2800" b="1" kern="0" dirty="0" smtClean="0">
                <a:solidFill>
                  <a:srgbClr val="000000"/>
                </a:solidFill>
                <a:latin typeface="Neutra Text Light Alt" pitchFamily="2" charset="0"/>
              </a:rPr>
              <a:t> — Major depression is less common in older than younger adults living in the community.</a:t>
            </a:r>
            <a:br>
              <a:rPr lang="en-US" sz="2800" b="1" kern="0" dirty="0" smtClean="0">
                <a:solidFill>
                  <a:srgbClr val="000000"/>
                </a:solidFill>
                <a:latin typeface="Neutra Text Light Alt" pitchFamily="2" charset="0"/>
              </a:rPr>
            </a:br>
            <a:r>
              <a:rPr lang="en-US" sz="2800" b="1" kern="0" dirty="0" smtClean="0">
                <a:solidFill>
                  <a:srgbClr val="FF0000"/>
                </a:solidFill>
                <a:latin typeface="Neutra Text Light Alt" pitchFamily="2" charset="0"/>
              </a:rPr>
              <a:t>Marital Status </a:t>
            </a:r>
            <a:r>
              <a:rPr lang="en-US" sz="2800" b="1" kern="0" dirty="0" smtClean="0">
                <a:solidFill>
                  <a:srgbClr val="000000"/>
                </a:solidFill>
                <a:latin typeface="Neutra Text Light Alt" pitchFamily="2" charset="0"/>
              </a:rPr>
              <a:t>— More in single people.</a:t>
            </a:r>
            <a:br>
              <a:rPr lang="en-US" sz="2800" b="1" kern="0" dirty="0" smtClean="0">
                <a:solidFill>
                  <a:srgbClr val="000000"/>
                </a:solidFill>
                <a:latin typeface="Neutra Text Light Alt" pitchFamily="2" charset="0"/>
              </a:rPr>
            </a:b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349033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756" y="1006247"/>
            <a:ext cx="6589199" cy="128089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Etiology</a:t>
            </a:r>
            <a:r>
              <a:rPr lang="en-US" dirty="0" smtClean="0">
                <a:latin typeface="Trebuchet MS" charset="0"/>
              </a:rPr>
              <a:t> 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of depression 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3581584"/>
              </p:ext>
            </p:extLst>
          </p:nvPr>
        </p:nvGraphicFramePr>
        <p:xfrm>
          <a:off x="1192473" y="2638568"/>
          <a:ext cx="65913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6140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537" y="1007075"/>
            <a:ext cx="6564574" cy="1303867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Symptoms</a:t>
            </a: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eutra Text TF Alt" pitchFamily="2" charset="0"/>
              </a:rPr>
              <a:t> 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6" y="2804616"/>
            <a:ext cx="4991073" cy="285920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eutra Text TF Alt" pitchFamily="2" charset="0"/>
              </a:rPr>
              <a:t>SIG E CAPS </a:t>
            </a:r>
          </a:p>
          <a:p>
            <a:r>
              <a:rPr lang="en-US" sz="2400" b="1" dirty="0">
                <a:solidFill>
                  <a:srgbClr val="008000"/>
                </a:solidFill>
                <a:latin typeface="Neutra Text Light Alt" pitchFamily="2" charset="0"/>
              </a:rPr>
              <a:t>S</a:t>
            </a:r>
            <a:r>
              <a:rPr lang="en-US" sz="1600" dirty="0">
                <a:latin typeface="Neutra Text Light Alt" pitchFamily="2" charset="0"/>
              </a:rPr>
              <a:t>leep – hypersomnia /  insomnia</a:t>
            </a:r>
          </a:p>
          <a:p>
            <a:r>
              <a:rPr lang="en-US" sz="2800" b="1" dirty="0">
                <a:solidFill>
                  <a:srgbClr val="008000"/>
                </a:solidFill>
                <a:latin typeface="Neutra Text Light Alt" pitchFamily="2" charset="0"/>
              </a:rPr>
              <a:t>I</a:t>
            </a:r>
            <a:r>
              <a:rPr lang="en-US" sz="1600" dirty="0">
                <a:latin typeface="Neutra Text Light Alt" pitchFamily="2" charset="0"/>
              </a:rPr>
              <a:t>nterest – loss of interest or pleasure in activities </a:t>
            </a:r>
          </a:p>
          <a:p>
            <a:r>
              <a:rPr lang="en-US" sz="2800" b="1" dirty="0">
                <a:solidFill>
                  <a:srgbClr val="008000"/>
                </a:solidFill>
                <a:latin typeface="Neutra Text Light Alt" pitchFamily="2" charset="0"/>
              </a:rPr>
              <a:t>G</a:t>
            </a:r>
            <a:r>
              <a:rPr lang="en-US" sz="1600" dirty="0">
                <a:latin typeface="Neutra Text Light Alt" pitchFamily="2" charset="0"/>
              </a:rPr>
              <a:t>uilt – a feeling of worthlessness or inappropriate guilt </a:t>
            </a:r>
          </a:p>
          <a:p>
            <a:r>
              <a:rPr lang="en-US" sz="2800" b="1" dirty="0">
                <a:solidFill>
                  <a:srgbClr val="008000"/>
                </a:solidFill>
                <a:latin typeface="Neutra Text Light Alt" pitchFamily="2" charset="0"/>
              </a:rPr>
              <a:t>E</a:t>
            </a:r>
            <a:r>
              <a:rPr lang="en-US" sz="1600" dirty="0">
                <a:latin typeface="Neutra Text Light Alt" pitchFamily="2" charset="0"/>
              </a:rPr>
              <a:t>nergy – low energy </a:t>
            </a:r>
          </a:p>
          <a:p>
            <a:pPr marL="469299" indent="-469299" defTabSz="642888">
              <a:lnSpc>
                <a:spcPct val="72000"/>
              </a:lnSpc>
              <a:spcBef>
                <a:spcPts val="562"/>
              </a:spcBef>
              <a:buSzPct val="100000"/>
              <a:buNone/>
              <a:defRPr sz="1800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Trebuchet MS"/>
              <a:ea typeface="Calibri"/>
              <a:cs typeface="Trebuchet MS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1809" y="3064668"/>
            <a:ext cx="323451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Neutra Text Light Alt" pitchFamily="2" charset="0"/>
              </a:rPr>
              <a:t>C</a:t>
            </a:r>
            <a:r>
              <a:rPr lang="en-US" dirty="0">
                <a:latin typeface="Neutra Text Light Alt" pitchFamily="2" charset="0"/>
              </a:rPr>
              <a:t>oncentration – poor concentration </a:t>
            </a:r>
          </a:p>
          <a:p>
            <a:r>
              <a:rPr lang="en-US" sz="3200" b="1" dirty="0">
                <a:solidFill>
                  <a:srgbClr val="008000"/>
                </a:solidFill>
                <a:latin typeface="Neutra Text Light Alt" pitchFamily="2" charset="0"/>
              </a:rPr>
              <a:t>A</a:t>
            </a:r>
            <a:r>
              <a:rPr lang="en-US" dirty="0">
                <a:latin typeface="Neutra Text Light Alt" pitchFamily="2" charset="0"/>
              </a:rPr>
              <a:t>ppetite – increase or decrease appetite </a:t>
            </a:r>
          </a:p>
          <a:p>
            <a:r>
              <a:rPr lang="en-US" sz="3200" b="1" dirty="0">
                <a:solidFill>
                  <a:srgbClr val="008000"/>
                </a:solidFill>
                <a:latin typeface="Neutra Text Light Alt" pitchFamily="2" charset="0"/>
              </a:rPr>
              <a:t>P</a:t>
            </a:r>
            <a:r>
              <a:rPr lang="en-US" dirty="0">
                <a:latin typeface="Neutra Text Light Alt" pitchFamily="2" charset="0"/>
              </a:rPr>
              <a:t>sychomotor agitation or retardation </a:t>
            </a:r>
          </a:p>
          <a:p>
            <a:r>
              <a:rPr lang="en-US" sz="3200" b="1" dirty="0">
                <a:solidFill>
                  <a:srgbClr val="008000"/>
                </a:solidFill>
                <a:latin typeface="Neutra Text Light Alt" pitchFamily="2" charset="0"/>
              </a:rPr>
              <a:t>S</a:t>
            </a:r>
            <a:r>
              <a:rPr lang="en-US" dirty="0">
                <a:latin typeface="Neutra Text Light Alt" pitchFamily="2" charset="0"/>
              </a:rPr>
              <a:t>uicidal ideation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33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03" y="1497566"/>
            <a:ext cx="7492621" cy="590541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Classifications of Depression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114583" y="2622925"/>
            <a:ext cx="7647279" cy="3232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299" indent="-469299" defTabSz="642888">
              <a:lnSpc>
                <a:spcPct val="72000"/>
              </a:lnSpc>
              <a:spcBef>
                <a:spcPts val="562"/>
              </a:spcBef>
              <a:buSzPct val="100000"/>
              <a:buNone/>
              <a:defRPr sz="1800"/>
            </a:pPr>
            <a:r>
              <a:rPr lang="en-US" sz="2800" dirty="0">
                <a:solidFill>
                  <a:srgbClr val="FF0000"/>
                </a:solidFill>
                <a:latin typeface="Trebuchet MS"/>
                <a:ea typeface="Adobe Arabic"/>
                <a:cs typeface="Trebuchet MS"/>
                <a:sym typeface="Adobe Arabic"/>
              </a:rPr>
              <a:t>According to the DSM Classification : </a:t>
            </a:r>
          </a:p>
          <a:p>
            <a:pPr marL="469299" indent="-469299" defTabSz="642888">
              <a:lnSpc>
                <a:spcPct val="72000"/>
              </a:lnSpc>
              <a:spcBef>
                <a:spcPts val="562"/>
              </a:spcBef>
              <a:buSzPct val="100000"/>
              <a:buNone/>
              <a:defRPr sz="1800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rebuchet MS"/>
              <a:ea typeface="Calibri"/>
              <a:cs typeface="Trebuchet MS"/>
              <a:sym typeface="Calibri"/>
            </a:endParaRPr>
          </a:p>
          <a:p>
            <a:pPr marL="469299" indent="-469299" defTabSz="642888">
              <a:lnSpc>
                <a:spcPct val="72000"/>
              </a:lnSpc>
              <a:spcBef>
                <a:spcPts val="562"/>
              </a:spcBef>
              <a:buSzPct val="100000"/>
              <a:buFont typeface="Courier New" pitchFamily="49" charset="0"/>
              <a:buChar char="o"/>
              <a:defRPr sz="1800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ea typeface="Adobe Arabic"/>
                <a:cs typeface="Trebuchet MS"/>
                <a:sym typeface="Adobe Arabic"/>
              </a:rPr>
              <a:t>Major Depressive Disorder MDD.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rebuchet MS"/>
              <a:ea typeface="Calibri"/>
              <a:cs typeface="Trebuchet MS"/>
              <a:sym typeface="Calibri"/>
            </a:endParaRPr>
          </a:p>
          <a:p>
            <a:pPr marL="469299" indent="-469299" defTabSz="642888">
              <a:lnSpc>
                <a:spcPct val="72000"/>
              </a:lnSpc>
              <a:spcBef>
                <a:spcPts val="562"/>
              </a:spcBef>
              <a:buSzPct val="100000"/>
              <a:buNone/>
              <a:defRPr sz="1800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ea typeface="Adobe Arabic"/>
                <a:cs typeface="Trebuchet MS"/>
                <a:sym typeface="Adobe Arabic"/>
              </a:rPr>
              <a:t> 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rebuchet MS"/>
              <a:ea typeface="Calibri"/>
              <a:cs typeface="Trebuchet MS"/>
              <a:sym typeface="Calibri"/>
            </a:endParaRPr>
          </a:p>
          <a:p>
            <a:pPr marL="469299" indent="-469299" defTabSz="642888">
              <a:lnSpc>
                <a:spcPct val="72000"/>
              </a:lnSpc>
              <a:spcBef>
                <a:spcPts val="562"/>
              </a:spcBef>
              <a:buSzPct val="100000"/>
              <a:buFont typeface="Courier New" pitchFamily="49" charset="0"/>
              <a:buChar char="o"/>
              <a:defRPr sz="1800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ea typeface="Adobe Arabic"/>
                <a:cs typeface="Trebuchet MS"/>
                <a:sym typeface="Adobe Arabic"/>
              </a:rPr>
              <a:t>Dysthymic Disorder (Chronic Depression). 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rebuchet MS"/>
              <a:ea typeface="Calibri"/>
              <a:cs typeface="Trebuchet MS"/>
              <a:sym typeface="Calibri"/>
            </a:endParaRPr>
          </a:p>
          <a:p>
            <a:pPr marL="469299" indent="-469299" defTabSz="642888">
              <a:lnSpc>
                <a:spcPct val="72000"/>
              </a:lnSpc>
              <a:spcBef>
                <a:spcPts val="562"/>
              </a:spcBef>
              <a:buSzPct val="100000"/>
              <a:buFont typeface="Courier New" pitchFamily="49" charset="0"/>
              <a:buChar char="o"/>
              <a:defRPr sz="1800"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rebuchet MS"/>
              <a:ea typeface="Adobe Arabic"/>
              <a:cs typeface="Trebuchet MS"/>
              <a:sym typeface="Adobe Arabic"/>
            </a:endParaRPr>
          </a:p>
          <a:p>
            <a:pPr marL="469299" indent="-469299" defTabSz="642888">
              <a:lnSpc>
                <a:spcPct val="72000"/>
              </a:lnSpc>
              <a:spcBef>
                <a:spcPts val="562"/>
              </a:spcBef>
              <a:buSzPct val="100000"/>
              <a:buFont typeface="Courier New" pitchFamily="49" charset="0"/>
              <a:buChar char="o"/>
              <a:defRPr sz="1800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ea typeface="Adobe Arabic"/>
                <a:cs typeface="Trebuchet MS"/>
                <a:sym typeface="Adobe Arabic"/>
              </a:rPr>
              <a:t>Postpartum Depressive Disorder. </a:t>
            </a:r>
          </a:p>
          <a:p>
            <a:pPr marL="469299" indent="-469299" defTabSz="642888">
              <a:lnSpc>
                <a:spcPct val="72000"/>
              </a:lnSpc>
              <a:spcBef>
                <a:spcPts val="562"/>
              </a:spcBef>
              <a:buSzPct val="100000"/>
              <a:buFont typeface="Courier New" pitchFamily="49" charset="0"/>
              <a:buChar char="o"/>
              <a:defRPr sz="18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rebuchet MS"/>
              <a:ea typeface="Calibri"/>
              <a:cs typeface="Trebuchet MS"/>
              <a:sym typeface="Calibri"/>
            </a:endParaRPr>
          </a:p>
          <a:p>
            <a:pPr marL="469299" indent="-469299" defTabSz="642888">
              <a:lnSpc>
                <a:spcPct val="72000"/>
              </a:lnSpc>
              <a:spcBef>
                <a:spcPts val="562"/>
              </a:spcBef>
              <a:buSzPct val="100000"/>
              <a:buFont typeface="Courier New" pitchFamily="49" charset="0"/>
              <a:buChar char="o"/>
              <a:defRPr sz="18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ea typeface="Adobe Arabic"/>
                <a:cs typeface="Trebuchet MS"/>
                <a:sym typeface="Adobe Arabic"/>
              </a:rPr>
              <a:t>Seasonal Depressive Disorder (Usually in Winter)</a:t>
            </a:r>
          </a:p>
          <a:p>
            <a:pPr marL="469299" indent="-469299" defTabSz="642888">
              <a:lnSpc>
                <a:spcPct val="72000"/>
              </a:lnSpc>
              <a:spcBef>
                <a:spcPts val="562"/>
              </a:spcBef>
              <a:buSzPct val="100000"/>
              <a:buFont typeface="Courier New" pitchFamily="49" charset="0"/>
              <a:buChar char="o"/>
              <a:defRPr sz="18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rebuchet MS"/>
              <a:ea typeface="Adobe Arabic"/>
              <a:cs typeface="Trebuchet MS"/>
              <a:sym typeface="Adobe Arabic"/>
            </a:endParaRPr>
          </a:p>
          <a:p>
            <a:pPr marL="469299" indent="-469299" defTabSz="642888">
              <a:lnSpc>
                <a:spcPct val="72000"/>
              </a:lnSpc>
              <a:spcBef>
                <a:spcPts val="562"/>
              </a:spcBef>
              <a:buSzPct val="100000"/>
              <a:buFont typeface="Courier New" pitchFamily="49" charset="0"/>
              <a:buChar char="o"/>
              <a:defRPr sz="18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ea typeface="Calibri"/>
                <a:cs typeface="Trebuchet MS"/>
                <a:sym typeface="Calibri"/>
              </a:rPr>
              <a:t>Unspecified Depressive Disorder </a:t>
            </a:r>
          </a:p>
        </p:txBody>
      </p:sp>
    </p:spTree>
    <p:extLst>
      <p:ext uri="{BB962C8B-B14F-4D97-AF65-F5344CB8AC3E}">
        <p14:creationId xmlns:p14="http://schemas.microsoft.com/office/powerpoint/2010/main" val="3274608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924" y="2515737"/>
            <a:ext cx="7588154" cy="3777622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Diagnostic and statistical manual of mental disorders, fifth edition (DSM-5)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-The DSM-5 classifies depression into:</a:t>
            </a:r>
          </a:p>
          <a:p>
            <a:r>
              <a:rPr lang="en-US" dirty="0"/>
              <a:t>Major depression disorder (MDD) (</a:t>
            </a:r>
            <a:r>
              <a:rPr lang="en-US" u="sng" dirty="0"/>
              <a:t>&gt;</a:t>
            </a:r>
            <a:r>
              <a:rPr lang="en-US" dirty="0"/>
              <a:t> 5 symptoms for at least 2 weeks</a:t>
            </a:r>
            <a:r>
              <a:rPr lang="en-US" dirty="0" smtClean="0"/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-Sub-threshold depressive disorder (2-4 symptoms for at least 2 </a:t>
            </a:r>
            <a:r>
              <a:rPr lang="en-US" dirty="0" smtClean="0"/>
              <a:t>weeks</a:t>
            </a:r>
            <a:r>
              <a:rPr lang="en-US" dirty="0"/>
              <a:t>)</a:t>
            </a:r>
          </a:p>
          <a:p>
            <a:r>
              <a:rPr lang="en-US" dirty="0"/>
              <a:t>-Persistent depressive disorder (formerly dysthymia) (3-4 dysthymic </a:t>
            </a:r>
            <a:r>
              <a:rPr lang="en-US" dirty="0" smtClean="0"/>
              <a:t>symptoms </a:t>
            </a:r>
            <a:r>
              <a:rPr lang="en-US" dirty="0"/>
              <a:t>for </a:t>
            </a:r>
            <a:r>
              <a:rPr lang="en-US" u="sng" dirty="0"/>
              <a:t>&gt;</a:t>
            </a:r>
            <a:r>
              <a:rPr lang="en-US" dirty="0"/>
              <a:t>2 years)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69242" y="1399179"/>
            <a:ext cx="6619164" cy="11165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Diagnostic</a:t>
            </a:r>
            <a:r>
              <a:rPr lang="en-US" b="1" dirty="0" smtClean="0"/>
              <a:t> 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Criteria</a:t>
            </a:r>
            <a:r>
              <a:rPr lang="en-US" b="1" dirty="0" smtClean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614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6995" y="2502090"/>
            <a:ext cx="7507406" cy="3777622"/>
          </a:xfrm>
        </p:spPr>
        <p:txBody>
          <a:bodyPr/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eutra Text TF Alt" pitchFamily="2" charset="0"/>
              </a:rPr>
              <a:t>Characterized by one or more episodes of low mood or loss of interest for </a:t>
            </a:r>
            <a:r>
              <a:rPr lang="en-US" sz="3200" u="sng" dirty="0">
                <a:solidFill>
                  <a:srgbClr val="FF0000"/>
                </a:solidFill>
                <a:latin typeface="Neutra Text TF Alt" pitchFamily="2" charset="0"/>
              </a:rPr>
              <a:t>at least two weeks </a:t>
            </a:r>
            <a:endParaRPr lang="x-none" sz="3200" u="sng" dirty="0">
              <a:solidFill>
                <a:srgbClr val="FF0000"/>
              </a:solidFill>
              <a:latin typeface="Neutra Text TF Alt" pitchFamily="2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Trebuchet MS" charset="0"/>
                <a:cs typeface="Trebuchet MS" charset="0"/>
              </a:rPr>
              <a:t>N.B: </a:t>
            </a:r>
            <a:r>
              <a:rPr lang="en-US" sz="3200" dirty="0">
                <a:solidFill>
                  <a:srgbClr val="008000"/>
                </a:solidFill>
                <a:latin typeface="Trebuchet MS" charset="0"/>
                <a:cs typeface="Trebuchet MS" charset="0"/>
              </a:rPr>
              <a:t>Not due to substance abuse , a medication or a  medical condition (e.g., hypothyroidism)</a:t>
            </a:r>
            <a:r>
              <a:rPr lang="en-US" sz="3200" dirty="0">
                <a:latin typeface="Trebuchet MS" charset="0"/>
                <a:cs typeface="Trebuchet MS" charset="0"/>
              </a:rPr>
              <a:t>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31209" y="103206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sym typeface="Adobe Arabic"/>
              </a:rPr>
              <a:t>1-Major Depressive Disorder MDD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8061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1106405"/>
            <a:ext cx="6798734" cy="1303867"/>
          </a:xfrm>
        </p:spPr>
        <p:txBody>
          <a:bodyPr>
            <a:normAutofit/>
          </a:bodyPr>
          <a:lstStyle/>
          <a:p>
            <a:pPr algn="ctr"/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2-DYSTHYMIC  DISORDER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70" y="2693158"/>
            <a:ext cx="7738281" cy="3448336"/>
          </a:xfrm>
        </p:spPr>
        <p:txBody>
          <a:bodyPr>
            <a:normAutofit/>
          </a:bodyPr>
          <a:lstStyle/>
          <a:p>
            <a:pPr marL="273462" indent="-273462" defTabSz="630030">
              <a:lnSpc>
                <a:spcPct val="90000"/>
              </a:lnSpc>
              <a:spcBef>
                <a:spcPts val="562"/>
              </a:spcBef>
              <a:buNone/>
              <a:defRPr sz="1800"/>
            </a:pPr>
            <a:r>
              <a:rPr lang="en-US" sz="3600" dirty="0">
                <a:solidFill>
                  <a:srgbClr val="008000"/>
                </a:solidFill>
                <a:latin typeface="Trebuchet MS"/>
                <a:cs typeface="Trebuchet MS"/>
                <a:sym typeface="Calibri"/>
              </a:rPr>
              <a:t>Diagnostic Criteria</a:t>
            </a:r>
            <a:r>
              <a:rPr lang="en-US" sz="3600" dirty="0" smtClean="0">
                <a:solidFill>
                  <a:srgbClr val="008000"/>
                </a:solidFill>
                <a:latin typeface="Trebuchet MS"/>
                <a:cs typeface="Trebuchet MS"/>
                <a:sym typeface="Calibri"/>
              </a:rPr>
              <a:t>:</a:t>
            </a:r>
            <a:endParaRPr lang="en-US" sz="3600" dirty="0">
              <a:solidFill>
                <a:srgbClr val="C00000"/>
              </a:solidFill>
              <a:latin typeface="Trebuchet MS"/>
              <a:cs typeface="Trebuchet MS"/>
              <a:sym typeface="Calibri"/>
            </a:endParaRPr>
          </a:p>
          <a:p>
            <a:pPr marL="273462" indent="-273462" defTabSz="630030">
              <a:lnSpc>
                <a:spcPct val="110000"/>
              </a:lnSpc>
              <a:spcBef>
                <a:spcPts val="562"/>
              </a:spcBef>
              <a:buFont typeface="Wingdings" pitchFamily="2" charset="2"/>
              <a:buChar char="Ø"/>
              <a:defRPr sz="1800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  <a:sym typeface="Adobe Arabic"/>
              </a:rPr>
              <a:t>2 of the mentioned clinical features for </a:t>
            </a:r>
            <a:r>
              <a:rPr lang="en-US" b="1" dirty="0">
                <a:solidFill>
                  <a:srgbClr val="FF0000"/>
                </a:solidFill>
                <a:latin typeface="Trebuchet MS"/>
                <a:cs typeface="Trebuchet MS"/>
                <a:sym typeface="Adobe Arabic"/>
              </a:rPr>
              <a:t>at least 2 years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  <a:sym typeface="Adobe Arabic"/>
              </a:rPr>
              <a:t>. </a:t>
            </a:r>
          </a:p>
          <a:p>
            <a:pPr marL="273462" indent="-273462" defTabSz="630030">
              <a:lnSpc>
                <a:spcPct val="110000"/>
              </a:lnSpc>
              <a:spcBef>
                <a:spcPts val="562"/>
              </a:spcBef>
              <a:buFont typeface="Wingdings" pitchFamily="2" charset="2"/>
              <a:buChar char="Ø"/>
              <a:defRPr sz="1800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  <a:sym typeface="Adobe Arabic"/>
              </a:rPr>
              <a:t> During the 2 years the has to be no major depressive episode. </a:t>
            </a:r>
          </a:p>
          <a:p>
            <a:pPr marL="273462" indent="-273462" defTabSz="630030">
              <a:lnSpc>
                <a:spcPct val="110000"/>
              </a:lnSpc>
              <a:spcBef>
                <a:spcPts val="562"/>
              </a:spcBef>
              <a:buFont typeface="Wingdings" pitchFamily="2" charset="2"/>
              <a:buChar char="Ø"/>
              <a:defRPr sz="1800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  <a:sym typeface="Adobe Arabic"/>
              </a:rPr>
              <a:t> There has never been a manic episode, a mixed episode, or a hypomanic episode. </a:t>
            </a:r>
          </a:p>
          <a:p>
            <a:pPr marL="273462" indent="-273462" defTabSz="630030">
              <a:lnSpc>
                <a:spcPct val="110000"/>
              </a:lnSpc>
              <a:spcBef>
                <a:spcPts val="562"/>
              </a:spcBef>
              <a:buFont typeface="Wingdings" pitchFamily="2" charset="2"/>
              <a:buChar char="Ø"/>
              <a:defRPr sz="1800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  <a:sym typeface="Adobe Arabic"/>
              </a:rPr>
              <a:t> The symptoms are not due to the direct physiological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  <a:sym typeface="Adobe Arabic"/>
              </a:rPr>
              <a:t>effects</a:t>
            </a:r>
            <a:r>
              <a:rPr lang="x-non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  <a:sym typeface="Adobe Arabic"/>
              </a:rPr>
              <a:t>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  <a:sym typeface="Adobe Arabic"/>
              </a:rPr>
              <a:t>drug or hypothyroid 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rebuchet MS"/>
              <a:cs typeface="Trebuchet MS"/>
              <a:sym typeface="Adobe Arabic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073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78141" y="1060838"/>
            <a:ext cx="6589199" cy="1280890"/>
          </a:xfrm>
        </p:spPr>
        <p:txBody>
          <a:bodyPr/>
          <a:lstStyle/>
          <a:p>
            <a:r>
              <a:rPr 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MCQ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8141" y="2505501"/>
            <a:ext cx="6591985" cy="377762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2600" dirty="0"/>
              <a:t>Q1- prevalence of psychiatric illness in primary care in Saudi Arabia  is :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600" dirty="0"/>
              <a:t>A-50%         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600" dirty="0"/>
              <a:t> B-18%     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600" dirty="0"/>
              <a:t>C- 30%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578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70865"/>
            <a:ext cx="6798734" cy="1303867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eutra Display Titling" pitchFamily="2" charset="0"/>
              </a:rPr>
              <a:t>Examination and investigation 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8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Serum TSH and free </a:t>
            </a:r>
            <a:r>
              <a:rPr lang="en-US" sz="2800" dirty="0" smtClean="0">
                <a:solidFill>
                  <a:srgbClr val="008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T4  ?</a:t>
            </a:r>
            <a:endParaRPr lang="en-US" sz="2800" dirty="0">
              <a:solidFill>
                <a:srgbClr val="008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en-US" sz="2800" dirty="0">
                <a:solidFill>
                  <a:srgbClr val="008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FBC and differential </a:t>
            </a:r>
          </a:p>
          <a:p>
            <a:r>
              <a:rPr lang="en-US" sz="2800" dirty="0">
                <a:solidFill>
                  <a:srgbClr val="008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Urine drug </a:t>
            </a:r>
            <a:r>
              <a:rPr lang="en-US" sz="2800" dirty="0" smtClean="0">
                <a:solidFill>
                  <a:srgbClr val="008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screen</a:t>
            </a:r>
          </a:p>
          <a:p>
            <a:endParaRPr lang="en-US" dirty="0">
              <a:solidFill>
                <a:srgbClr val="008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en-US" dirty="0" smtClean="0">
              <a:solidFill>
                <a:srgbClr val="008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49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1120054"/>
            <a:ext cx="6798734" cy="1303867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 JULIAN" panose="02000000000000000000" pitchFamily="2" charset="0"/>
              </a:rPr>
              <a:t>Treatment</a:t>
            </a:r>
            <a:r>
              <a:rPr lang="x-none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 JULIAN" panose="02000000000000000000" pitchFamily="2" charset="0"/>
              </a:rPr>
              <a:t> </a:t>
            </a: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 JULIAN" panose="02000000000000000000" pitchFamily="2" charset="0"/>
              </a:rPr>
              <a:t>A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 JULIAN" panose="02000000000000000000" pitchFamily="2" charset="0"/>
              </a:rPr>
              <a:t>ims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326" y="2423921"/>
            <a:ext cx="8229600" cy="350399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The goals of treatment :</a:t>
            </a:r>
          </a:p>
          <a:p>
            <a:pPr marL="971550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eradicate symptoms of depression</a:t>
            </a:r>
          </a:p>
          <a:p>
            <a:pPr marL="971550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Improve daily functioning and quality of life</a:t>
            </a:r>
          </a:p>
          <a:p>
            <a:pPr marL="971550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Reduce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suicidality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971550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Minimize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treatment adverse effects </a:t>
            </a:r>
          </a:p>
          <a:p>
            <a:pPr marL="971550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Prevent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relapse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127" y="5566620"/>
            <a:ext cx="47462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8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Do we admit them ?</a:t>
            </a:r>
            <a:endParaRPr lang="en-US" sz="40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686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When to admit ?</a:t>
            </a:r>
          </a:p>
        </p:txBody>
      </p:sp>
      <p:sp>
        <p:nvSpPr>
          <p:cNvPr id="3" name="Shape 57"/>
          <p:cNvSpPr txBox="1">
            <a:spLocks/>
          </p:cNvSpPr>
          <p:nvPr/>
        </p:nvSpPr>
        <p:spPr>
          <a:xfrm>
            <a:off x="1176865" y="2522585"/>
            <a:ext cx="6446838" cy="409892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Trebuchet MS" charset="0"/>
              <a:buAutoNum type="arabicPeriod"/>
            </a:pPr>
            <a:r>
              <a:rPr lang="en-US" sz="2100" dirty="0" smtClean="0">
                <a:latin typeface="Trebuchet MS" charset="0"/>
                <a:cs typeface="Trebuchet MS" charset="0"/>
              </a:rPr>
              <a:t>Danger to self</a:t>
            </a:r>
          </a:p>
          <a:p>
            <a:pPr marL="457200" indent="-457200">
              <a:buFont typeface="Trebuchet MS" charset="0"/>
              <a:buAutoNum type="arabicPeriod"/>
            </a:pPr>
            <a:endParaRPr lang="en-US" sz="2100" dirty="0" smtClean="0">
              <a:latin typeface="Trebuchet MS" charset="0"/>
              <a:cs typeface="Trebuchet MS" charset="0"/>
            </a:endParaRPr>
          </a:p>
          <a:p>
            <a:pPr marL="457200" indent="-457200">
              <a:buFont typeface="Trebuchet MS" charset="0"/>
              <a:buAutoNum type="arabicPeriod"/>
            </a:pPr>
            <a:r>
              <a:rPr lang="en-US" sz="2100" dirty="0" smtClean="0">
                <a:latin typeface="Trebuchet MS" charset="0"/>
                <a:cs typeface="Trebuchet MS" charset="0"/>
              </a:rPr>
              <a:t> Danger to others	</a:t>
            </a:r>
          </a:p>
          <a:p>
            <a:pPr marL="457200" indent="-457200">
              <a:buFont typeface="Trebuchet MS" charset="0"/>
              <a:buAutoNum type="arabicPeriod"/>
            </a:pPr>
            <a:endParaRPr lang="en-US" sz="2100" dirty="0" smtClean="0">
              <a:latin typeface="Trebuchet MS" charset="0"/>
              <a:cs typeface="Trebuchet MS" charset="0"/>
            </a:endParaRPr>
          </a:p>
          <a:p>
            <a:pPr marL="457200" indent="-457200">
              <a:buFont typeface="Trebuchet MS" charset="0"/>
              <a:buAutoNum type="arabicPeriod"/>
            </a:pPr>
            <a:r>
              <a:rPr lang="en-US" sz="2100" dirty="0" smtClean="0">
                <a:latin typeface="Trebuchet MS" charset="0"/>
                <a:cs typeface="Trebuchet MS" charset="0"/>
              </a:rPr>
              <a:t>Total inability to function	</a:t>
            </a:r>
          </a:p>
          <a:p>
            <a:pPr marL="457200" indent="-457200">
              <a:buFont typeface="Trebuchet MS" charset="0"/>
              <a:buAutoNum type="arabicPeriod"/>
            </a:pPr>
            <a:endParaRPr lang="en-US" sz="2100" dirty="0" smtClean="0">
              <a:latin typeface="Trebuchet MS" charset="0"/>
              <a:cs typeface="Trebuchet MS" charset="0"/>
            </a:endParaRPr>
          </a:p>
          <a:p>
            <a:pPr marL="457200" indent="-457200">
              <a:buFont typeface="Trebuchet MS" charset="0"/>
              <a:buAutoNum type="arabicPeriod"/>
            </a:pPr>
            <a:r>
              <a:rPr lang="en-US" sz="2100" dirty="0" smtClean="0">
                <a:latin typeface="Trebuchet MS" charset="0"/>
                <a:cs typeface="Trebuchet MS" charset="0"/>
              </a:rPr>
              <a:t> Drug  resistance cases		</a:t>
            </a:r>
          </a:p>
          <a:p>
            <a:pPr marL="457200" indent="-457200">
              <a:buFont typeface="Trebuchet MS" charset="0"/>
              <a:buAutoNum type="arabicPeriod"/>
            </a:pPr>
            <a:endParaRPr lang="en-US" sz="2100" dirty="0" smtClean="0">
              <a:latin typeface="Trebuchet MS" charset="0"/>
              <a:cs typeface="Trebuchet MS" charset="0"/>
            </a:endParaRPr>
          </a:p>
          <a:p>
            <a:pPr marL="457200" indent="-457200">
              <a:buFont typeface="Trebuchet MS" charset="0"/>
              <a:buAutoNum type="arabicPeriod"/>
            </a:pPr>
            <a:r>
              <a:rPr lang="en-US" sz="2100" dirty="0" smtClean="0">
                <a:latin typeface="Trebuchet MS" charset="0"/>
                <a:cs typeface="Trebuchet MS" charset="0"/>
              </a:rPr>
              <a:t> Observation and clarify Diagnosis</a:t>
            </a:r>
            <a:endParaRPr lang="en-US" sz="2100" dirty="0">
              <a:latin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447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812" y="595129"/>
            <a:ext cx="6589200" cy="1280890"/>
          </a:xfrm>
        </p:spPr>
        <p:txBody>
          <a:bodyPr>
            <a:normAutofit/>
          </a:bodyPr>
          <a:lstStyle/>
          <a:p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Management plan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379742"/>
              </p:ext>
            </p:extLst>
          </p:nvPr>
        </p:nvGraphicFramePr>
        <p:xfrm>
          <a:off x="204717" y="1876019"/>
          <a:ext cx="8939283" cy="4572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79761"/>
                <a:gridCol w="2979761"/>
                <a:gridCol w="2979761"/>
              </a:tblGrid>
              <a:tr h="491503">
                <a:tc>
                  <a:txBody>
                    <a:bodyPr/>
                    <a:lstStyle/>
                    <a:p>
                      <a:pPr algn="ctr" rtl="0" eaLnBrk="1" hangingPunct="1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Electroconvulsive Therapy (ECT):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Pharmacological </a:t>
                      </a:r>
                      <a:endParaRPr lang="x-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Non-pharmacological </a:t>
                      </a:r>
                      <a:endParaRPr lang="x-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035373">
                <a:tc>
                  <a:txBody>
                    <a:bodyPr/>
                    <a:lstStyle/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Primary used for patient who shows a lack of response to</a:t>
                      </a:r>
                      <a:r>
                        <a:rPr lang="en-US" baseline="0" dirty="0" smtClean="0"/>
                        <a:t> several antidepressant </a:t>
                      </a:r>
                    </a:p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Sever depression with psychosis , </a:t>
                      </a:r>
                    </a:p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A higher risk of suicide </a:t>
                      </a:r>
                    </a:p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Prior response to ECT </a:t>
                      </a:r>
                    </a:p>
                    <a:p>
                      <a:pPr algn="l" rtl="0">
                        <a:buFont typeface="Arial" pitchFamily="34" charset="0"/>
                        <a:buChar char="•"/>
                      </a:pPr>
                      <a:endParaRPr lang="en-US" b="1" baseline="0" dirty="0" smtClean="0">
                        <a:solidFill>
                          <a:schemeClr val="accent2"/>
                        </a:solidFill>
                      </a:endParaRPr>
                    </a:p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lang="en-US" b="1" baseline="0" dirty="0" smtClean="0">
                          <a:solidFill>
                            <a:schemeClr val="accent2"/>
                          </a:solidFill>
                        </a:rPr>
                        <a:t>MORE EFFECTIVE THAN ANTIDEPRESSANTS (80%) </a:t>
                      </a:r>
                      <a:r>
                        <a:rPr lang="en-US" baseline="0" dirty="0" smtClean="0"/>
                        <a:t>. </a:t>
                      </a:r>
                      <a:endParaRPr lang="x-none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00050" lvl="0" indent="-514350" algn="l" rtl="0" eaLnBrk="1" hangingPunct="1">
                        <a:lnSpc>
                          <a:spcPct val="8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Selective Serotonin Reuptake Inhibitors (SSRI).</a:t>
                      </a:r>
                    </a:p>
                    <a:p>
                      <a:pPr marL="400050" lvl="0" indent="-514350" algn="l" rtl="0" eaLnBrk="1" hangingPunct="1">
                        <a:lnSpc>
                          <a:spcPct val="80000"/>
                        </a:lnSpc>
                        <a:buFont typeface="Arial" pitchFamily="34" charset="0"/>
                        <a:buNone/>
                      </a:pPr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00050" lvl="0" indent="-514350" algn="l" rtl="0" eaLnBrk="1" hangingPunct="1">
                        <a:lnSpc>
                          <a:spcPct val="8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Selective Serotonin –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Norepinephrine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Reuptake Inhibitors (e.g.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Venlafaxine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Duloxetine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  <a:p>
                      <a:pPr marL="400050" lvl="0" indent="-514350" algn="l" rtl="0" eaLnBrk="1" hangingPunct="1">
                        <a:lnSpc>
                          <a:spcPct val="80000"/>
                        </a:lnSpc>
                        <a:buFont typeface="Arial" pitchFamily="34" charset="0"/>
                        <a:buNone/>
                      </a:pPr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00050" lvl="0" indent="-514350" algn="l" rtl="0" eaLnBrk="1" hangingPunct="1">
                        <a:lnSpc>
                          <a:spcPct val="8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Monoamine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Oxidase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Inhibitors (MAOI) :</a:t>
                      </a:r>
                    </a:p>
                    <a:p>
                      <a:pPr marL="400050" lvl="0" indent="-514350" algn="l" rtl="0" eaLnBrk="1" hangingPunct="1">
                        <a:lnSpc>
                          <a:spcPct val="80000"/>
                        </a:lnSpc>
                        <a:buFont typeface="Arial" pitchFamily="34" charset="0"/>
                        <a:buNone/>
                      </a:pPr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00050" lvl="0" indent="-514350" algn="l" rtl="0" eaLnBrk="1" hangingPunct="1">
                        <a:lnSpc>
                          <a:spcPct val="80000"/>
                        </a:lnSpc>
                        <a:buFont typeface="Arial" pitchFamily="34" charset="0"/>
                        <a:buNone/>
                      </a:pPr>
                      <a:r>
                        <a:rPr lang="en-US" sz="1800" b="1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Drug should be continued for four weeks before change to another drug , and could be used as longer as nine months to avoid relapse 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Counsel patient about condition</a:t>
                      </a:r>
                      <a:r>
                        <a:rPr lang="en-US" baseline="0" dirty="0" smtClean="0"/>
                        <a:t>, management and duration &amp; side effects of drug </a:t>
                      </a:r>
                    </a:p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Cognitive behavioral therapy (CBT)</a:t>
                      </a:r>
                    </a:p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Inter-personal therapy </a:t>
                      </a:r>
                      <a:endParaRPr lang="x-none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0123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" t="12949" r="52060" b="32526"/>
          <a:stretch>
            <a:fillRect/>
          </a:stretch>
        </p:blipFill>
        <p:spPr bwMode="auto">
          <a:xfrm>
            <a:off x="519228" y="745723"/>
            <a:ext cx="7983940" cy="45194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20066" y="5525947"/>
            <a:ext cx="67733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04040"/>
                </a:solidFill>
                <a:latin typeface="Times New Roman" charset="0"/>
                <a:cs typeface="Times New Roman" charset="0"/>
              </a:rPr>
              <a:t>Full clinical response in </a:t>
            </a:r>
            <a:r>
              <a:rPr lang="en-US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6-8 weeks </a:t>
            </a:r>
            <a:r>
              <a:rPr lang="en-US" dirty="0">
                <a:solidFill>
                  <a:srgbClr val="404040"/>
                </a:solidFill>
                <a:latin typeface="Times New Roman" charset="0"/>
                <a:cs typeface="Times New Roman" charset="0"/>
              </a:rPr>
              <a:t>in major depression disorder.</a:t>
            </a:r>
            <a:endParaRPr lang="x-none" dirty="0">
              <a:solidFill>
                <a:srgbClr val="404040"/>
              </a:solidFill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341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795" y="397195"/>
            <a:ext cx="82296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ssri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مربع نص 4"/>
          <p:cNvSpPr txBox="1">
            <a:spLocks noChangeArrowheads="1"/>
          </p:cNvSpPr>
          <p:nvPr/>
        </p:nvSpPr>
        <p:spPr bwMode="auto">
          <a:xfrm>
            <a:off x="187325" y="1223963"/>
            <a:ext cx="4319588" cy="554513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C00000"/>
                </a:solidFill>
                <a:latin typeface="Trebuchet MS" charset="0"/>
                <a:cs typeface="Trebuchet MS" charset="0"/>
              </a:rPr>
              <a:t>Uses:</a:t>
            </a:r>
            <a:endParaRPr lang="en-US" sz="2000" dirty="0">
              <a:latin typeface="Trebuchet MS" charset="0"/>
              <a:cs typeface="Trebuchet MS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000" dirty="0">
                <a:latin typeface="Trebuchet MS" charset="0"/>
                <a:cs typeface="Trebuchet MS" charset="0"/>
              </a:rPr>
              <a:t>Depressive disorders.</a:t>
            </a:r>
          </a:p>
          <a:p>
            <a:pPr eaLnBrk="1" hangingPunct="1">
              <a:buFont typeface="Arial" charset="0"/>
              <a:buChar char="•"/>
            </a:pPr>
            <a:r>
              <a:rPr lang="en-US" sz="2000" dirty="0">
                <a:latin typeface="Trebuchet MS" charset="0"/>
                <a:cs typeface="Trebuchet MS" charset="0"/>
              </a:rPr>
              <a:t>Anxiety</a:t>
            </a:r>
          </a:p>
          <a:p>
            <a:pPr eaLnBrk="1" hangingPunct="1">
              <a:buFont typeface="Arial" charset="0"/>
              <a:buChar char="•"/>
            </a:pPr>
            <a:r>
              <a:rPr lang="en-US" sz="2000" dirty="0">
                <a:latin typeface="Trebuchet MS" charset="0"/>
                <a:cs typeface="Trebuchet MS" charset="0"/>
              </a:rPr>
              <a:t>phobia </a:t>
            </a:r>
          </a:p>
          <a:p>
            <a:pPr eaLnBrk="1" hangingPunct="1">
              <a:buFont typeface="Arial" charset="0"/>
              <a:buChar char="•"/>
            </a:pPr>
            <a:r>
              <a:rPr lang="en-US" sz="2000" dirty="0">
                <a:latin typeface="Trebuchet MS" charset="0"/>
                <a:cs typeface="Trebuchet MS" charset="0"/>
              </a:rPr>
              <a:t>panic disorders.</a:t>
            </a:r>
          </a:p>
          <a:p>
            <a:pPr eaLnBrk="1" hangingPunct="1">
              <a:buFont typeface="Arial" charset="0"/>
              <a:buChar char="•"/>
            </a:pPr>
            <a:r>
              <a:rPr lang="en-US" sz="2000" dirty="0">
                <a:latin typeface="Trebuchet MS" charset="0"/>
                <a:cs typeface="Trebuchet MS" charset="0"/>
              </a:rPr>
              <a:t>Obsessive compulsive disorder.</a:t>
            </a:r>
          </a:p>
          <a:p>
            <a:pPr eaLnBrk="1" hangingPunct="1">
              <a:buFont typeface="Arial" charset="0"/>
              <a:buChar char="•"/>
            </a:pPr>
            <a:r>
              <a:rPr lang="en-US" sz="2000" dirty="0">
                <a:latin typeface="Trebuchet MS" charset="0"/>
                <a:cs typeface="Trebuchet MS" charset="0"/>
              </a:rPr>
              <a:t>Premature ejaculation.</a:t>
            </a:r>
          </a:p>
          <a:p>
            <a:pPr eaLnBrk="1" hangingPunct="1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800" dirty="0">
                <a:solidFill>
                  <a:srgbClr val="C00000"/>
                </a:solidFill>
                <a:latin typeface="Trebuchet MS" charset="0"/>
                <a:cs typeface="Trebuchet MS" charset="0"/>
              </a:rPr>
              <a:t>S/E	</a:t>
            </a:r>
          </a:p>
          <a:p>
            <a:pPr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0"/>
              <a:buChar char=""/>
            </a:pPr>
            <a:r>
              <a:rPr lang="en-US" sz="2000" dirty="0">
                <a:latin typeface="Trebuchet MS" charset="0"/>
                <a:cs typeface="Trebuchet MS" charset="0"/>
              </a:rPr>
              <a:t>• Headache	</a:t>
            </a:r>
          </a:p>
          <a:p>
            <a:pPr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0"/>
              <a:buChar char=""/>
            </a:pPr>
            <a:r>
              <a:rPr lang="en-US" sz="2000" dirty="0">
                <a:latin typeface="Trebuchet MS" charset="0"/>
                <a:cs typeface="Trebuchet MS" charset="0"/>
              </a:rPr>
              <a:t>• Nausea	</a:t>
            </a:r>
          </a:p>
          <a:p>
            <a:pPr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0"/>
              <a:buChar char=""/>
            </a:pPr>
            <a:r>
              <a:rPr lang="en-US" sz="2000" dirty="0">
                <a:latin typeface="Trebuchet MS" charset="0"/>
                <a:cs typeface="Trebuchet MS" charset="0"/>
              </a:rPr>
              <a:t>• Stomach ache	</a:t>
            </a:r>
          </a:p>
          <a:p>
            <a:pPr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0"/>
              <a:buChar char=""/>
            </a:pPr>
            <a:r>
              <a:rPr lang="en-US" sz="2000" dirty="0">
                <a:latin typeface="Trebuchet MS" charset="0"/>
                <a:cs typeface="Trebuchet MS" charset="0"/>
              </a:rPr>
              <a:t>• Decrease libido	</a:t>
            </a:r>
          </a:p>
          <a:p>
            <a:pPr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0"/>
              <a:buChar char=""/>
            </a:pPr>
            <a:r>
              <a:rPr lang="en-US" sz="2000" dirty="0">
                <a:latin typeface="Trebuchet MS" charset="0"/>
                <a:cs typeface="Trebuchet MS" charset="0"/>
              </a:rPr>
              <a:t>• Wight gain	</a:t>
            </a:r>
          </a:p>
          <a:p>
            <a:pPr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0"/>
              <a:buChar char=""/>
            </a:pPr>
            <a:r>
              <a:rPr lang="en-US" sz="2000" dirty="0">
                <a:latin typeface="Trebuchet MS" charset="0"/>
                <a:cs typeface="Trebuchet MS" charset="0"/>
              </a:rPr>
              <a:t>• Sedation</a:t>
            </a:r>
            <a:r>
              <a:rPr lang="en-US" sz="2000" dirty="0">
                <a:solidFill>
                  <a:srgbClr val="404040"/>
                </a:solidFill>
                <a:latin typeface="Trebuchet MS" charset="0"/>
                <a:cs typeface="Trebuchet MS" charset="0"/>
              </a:rPr>
              <a:t>	</a:t>
            </a:r>
          </a:p>
        </p:txBody>
      </p:sp>
      <p:pic>
        <p:nvPicPr>
          <p:cNvPr id="4" name="Picture 3" descr="Feature2_Table-4_we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818" y="1223963"/>
            <a:ext cx="4179887" cy="5545137"/>
          </a:xfrm>
          <a:prstGeom prst="rect">
            <a:avLst/>
          </a:prstGeom>
        </p:spPr>
      </p:pic>
      <p:pic>
        <p:nvPicPr>
          <p:cNvPr id="5" name="Picture 2" descr="http://www.pirulapatika.hu/nagykep/2100317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143" y="137887"/>
            <a:ext cx="1925561" cy="97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322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2"/>
          <p:cNvSpPr txBox="1">
            <a:spLocks/>
          </p:cNvSpPr>
          <p:nvPr/>
        </p:nvSpPr>
        <p:spPr>
          <a:xfrm>
            <a:off x="532263" y="1246188"/>
            <a:ext cx="4601712" cy="50863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Wingdings 3" charset="0"/>
              <a:buNone/>
            </a:pPr>
            <a:r>
              <a:rPr lang="en-US" sz="3100" dirty="0" smtClean="0">
                <a:solidFill>
                  <a:srgbClr val="C00000"/>
                </a:solidFill>
                <a:latin typeface="Trebuchet MS" charset="0"/>
                <a:cs typeface="Trebuchet MS" charset="0"/>
              </a:rPr>
              <a:t>Uses:</a:t>
            </a:r>
          </a:p>
          <a:p>
            <a:pPr marL="0" indent="0">
              <a:lnSpc>
                <a:spcPct val="80000"/>
              </a:lnSpc>
            </a:pPr>
            <a:r>
              <a:rPr lang="en-US" sz="2000" dirty="0" smtClean="0">
                <a:latin typeface="Trebuchet MS" charset="0"/>
                <a:ea typeface="MS PGothic" charset="0"/>
                <a:cs typeface="MS PGothic" charset="0"/>
              </a:rPr>
              <a:t>Depressive disorders.</a:t>
            </a:r>
          </a:p>
          <a:p>
            <a:pPr marL="0" indent="0">
              <a:lnSpc>
                <a:spcPct val="80000"/>
              </a:lnSpc>
            </a:pPr>
            <a:r>
              <a:rPr lang="en-US" sz="2000" dirty="0" smtClean="0">
                <a:latin typeface="Trebuchet MS" charset="0"/>
                <a:ea typeface="MS PGothic" charset="0"/>
                <a:cs typeface="MS PGothic" charset="0"/>
              </a:rPr>
              <a:t>Anxiety.</a:t>
            </a:r>
          </a:p>
          <a:p>
            <a:pPr marL="0" indent="0">
              <a:lnSpc>
                <a:spcPct val="80000"/>
              </a:lnSpc>
            </a:pPr>
            <a:r>
              <a:rPr lang="en-US" sz="2000" dirty="0" smtClean="0">
                <a:latin typeface="Trebuchet MS" charset="0"/>
                <a:ea typeface="MS PGothic" charset="0"/>
                <a:cs typeface="MS PGothic" charset="0"/>
              </a:rPr>
              <a:t>Obsessive compulsive disorder.</a:t>
            </a:r>
          </a:p>
          <a:p>
            <a:pPr marL="0" indent="0">
              <a:lnSpc>
                <a:spcPct val="80000"/>
              </a:lnSpc>
            </a:pPr>
            <a:r>
              <a:rPr lang="en-US" sz="2000" dirty="0" err="1" smtClean="0">
                <a:latin typeface="Trebuchet MS" charset="0"/>
                <a:ea typeface="MS PGothic" charset="0"/>
                <a:cs typeface="MS PGothic" charset="0"/>
              </a:rPr>
              <a:t>Tricyclics</a:t>
            </a:r>
            <a:r>
              <a:rPr lang="en-US" sz="2000" dirty="0" smtClean="0">
                <a:latin typeface="Trebuchet MS" charset="0"/>
                <a:ea typeface="MS PGothic" charset="0"/>
                <a:cs typeface="MS PGothic" charset="0"/>
              </a:rPr>
              <a:t> are dangerous in overdose and should be avoided with suicidal patients</a:t>
            </a:r>
            <a:r>
              <a:rPr lang="en-US" dirty="0" smtClean="0">
                <a:latin typeface="Trebuchet MS" charset="0"/>
                <a:ea typeface="MS PGothic" charset="0"/>
                <a:cs typeface="MS PGothic" charset="0"/>
              </a:rPr>
              <a:t>.</a:t>
            </a:r>
          </a:p>
          <a:p>
            <a:pPr marL="0" indent="0">
              <a:lnSpc>
                <a:spcPct val="80000"/>
              </a:lnSpc>
              <a:buFont typeface="Wingdings 3" charset="0"/>
              <a:buNone/>
            </a:pPr>
            <a:r>
              <a:rPr lang="en-US" sz="3100" dirty="0" smtClean="0">
                <a:solidFill>
                  <a:srgbClr val="C00000"/>
                </a:solidFill>
                <a:latin typeface="Trebuchet MS" charset="0"/>
                <a:ea typeface="MS PGothic" charset="0"/>
                <a:cs typeface="MS PGothic" charset="0"/>
              </a:rPr>
              <a:t>S/E</a:t>
            </a:r>
          </a:p>
          <a:p>
            <a:pPr marL="0" indent="0">
              <a:lnSpc>
                <a:spcPct val="80000"/>
              </a:lnSpc>
            </a:pPr>
            <a:r>
              <a:rPr lang="en-US" dirty="0" smtClean="0">
                <a:latin typeface="Trebuchet MS" charset="0"/>
                <a:ea typeface="MS PGothic" charset="0"/>
                <a:cs typeface="MS PGothic" charset="0"/>
              </a:rPr>
              <a:t> </a:t>
            </a:r>
            <a:r>
              <a:rPr lang="en-US" sz="2000" dirty="0" smtClean="0">
                <a:latin typeface="Trebuchet MS" charset="0"/>
                <a:ea typeface="MS PGothic" charset="0"/>
                <a:cs typeface="MS PGothic" charset="0"/>
              </a:rPr>
              <a:t>Headache	</a:t>
            </a:r>
          </a:p>
          <a:p>
            <a:pPr marL="0" indent="0">
              <a:lnSpc>
                <a:spcPct val="80000"/>
              </a:lnSpc>
            </a:pPr>
            <a:r>
              <a:rPr lang="en-US" sz="2000" dirty="0" smtClean="0">
                <a:latin typeface="Trebuchet MS" charset="0"/>
                <a:ea typeface="MS PGothic" charset="0"/>
                <a:cs typeface="MS PGothic" charset="0"/>
              </a:rPr>
              <a:t> Nausea / vomiting	</a:t>
            </a:r>
          </a:p>
          <a:p>
            <a:pPr marL="0" indent="0">
              <a:lnSpc>
                <a:spcPct val="80000"/>
              </a:lnSpc>
            </a:pPr>
            <a:r>
              <a:rPr lang="en-US" sz="2000" dirty="0" smtClean="0">
                <a:latin typeface="Trebuchet MS" charset="0"/>
                <a:ea typeface="MS PGothic" charset="0"/>
                <a:cs typeface="MS PGothic" charset="0"/>
              </a:rPr>
              <a:t> Dry mouth	</a:t>
            </a:r>
          </a:p>
          <a:p>
            <a:pPr marL="0" indent="0">
              <a:lnSpc>
                <a:spcPct val="80000"/>
              </a:lnSpc>
            </a:pPr>
            <a:r>
              <a:rPr lang="en-US" sz="2000" dirty="0" smtClean="0">
                <a:latin typeface="Trebuchet MS" charset="0"/>
                <a:ea typeface="MS PGothic" charset="0"/>
                <a:cs typeface="MS PGothic" charset="0"/>
              </a:rPr>
              <a:t> Constipation	</a:t>
            </a:r>
          </a:p>
          <a:p>
            <a:pPr marL="0" indent="0">
              <a:lnSpc>
                <a:spcPct val="80000"/>
              </a:lnSpc>
            </a:pPr>
            <a:r>
              <a:rPr lang="en-US" sz="2000" dirty="0" smtClean="0">
                <a:latin typeface="Trebuchet MS" charset="0"/>
                <a:ea typeface="MS PGothic" charset="0"/>
                <a:cs typeface="MS PGothic" charset="0"/>
              </a:rPr>
              <a:t> Cardiac problems	</a:t>
            </a:r>
          </a:p>
          <a:p>
            <a:pPr marL="0" indent="0">
              <a:lnSpc>
                <a:spcPct val="80000"/>
              </a:lnSpc>
            </a:pPr>
            <a:r>
              <a:rPr lang="en-US" sz="2000" dirty="0" smtClean="0">
                <a:latin typeface="Trebuchet MS" charset="0"/>
                <a:ea typeface="MS PGothic" charset="0"/>
                <a:cs typeface="MS PGothic" charset="0"/>
              </a:rPr>
              <a:t> Decrease libido	</a:t>
            </a:r>
          </a:p>
          <a:p>
            <a:pPr marL="0" indent="0">
              <a:lnSpc>
                <a:spcPct val="80000"/>
              </a:lnSpc>
            </a:pPr>
            <a:r>
              <a:rPr lang="en-US" sz="2000" dirty="0" smtClean="0">
                <a:latin typeface="Trebuchet MS" charset="0"/>
                <a:ea typeface="MS PGothic" charset="0"/>
                <a:cs typeface="MS PGothic" charset="0"/>
              </a:rPr>
              <a:t> sedation</a:t>
            </a:r>
            <a:endParaRPr lang="x-none" sz="2000" dirty="0" smtClean="0">
              <a:latin typeface="Trebuchet MS" charset="0"/>
              <a:cs typeface="Trebuchet MS" charset="0"/>
            </a:endParaRPr>
          </a:p>
          <a:p>
            <a:pPr marL="0" indent="0">
              <a:lnSpc>
                <a:spcPct val="80000"/>
              </a:lnSpc>
            </a:pPr>
            <a:endParaRPr lang="x-none" sz="1400" dirty="0">
              <a:latin typeface="Trebuchet MS" charset="0"/>
              <a:cs typeface="Trebuchet MS" charset="0"/>
            </a:endParaRPr>
          </a:p>
        </p:txBody>
      </p:sp>
      <p:pic>
        <p:nvPicPr>
          <p:cNvPr id="3" name="Picture 6" descr="http://www.almrsal.com/wp-content/uploads/2014/06/amitriptyline-10-m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5" y="2713038"/>
            <a:ext cx="3221038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76711" y="446689"/>
            <a:ext cx="6589200" cy="1280890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tca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17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822161"/>
              </p:ext>
            </p:extLst>
          </p:nvPr>
        </p:nvGraphicFramePr>
        <p:xfrm>
          <a:off x="493485" y="2200123"/>
          <a:ext cx="8229600" cy="1737360"/>
        </p:xfrm>
        <a:graphic>
          <a:graphicData uri="http://schemas.openxmlformats.org/drawingml/2006/table">
            <a:tbl>
              <a:tblPr rtl="1" firstRow="1" bandRow="1">
                <a:tableStyleId>{0505E3EF-67EA-436B-97B2-0124C06EBD24}</a:tableStyleId>
              </a:tblPr>
              <a:tblGrid>
                <a:gridCol w="6719454"/>
                <a:gridCol w="1510146"/>
              </a:tblGrid>
              <a:tr h="370840">
                <a:tc>
                  <a:txBody>
                    <a:bodyPr/>
                    <a:lstStyle/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If patient have severe symptoms</a:t>
                      </a:r>
                      <a:r>
                        <a:rPr lang="en-US" baseline="0" dirty="0" smtClean="0"/>
                        <a:t> which need admission </a:t>
                      </a:r>
                    </a:p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If patient had suicidal ideation </a:t>
                      </a:r>
                    </a:p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If patient need electroconclusive therapy (ECT)</a:t>
                      </a:r>
                    </a:p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If there predominant psychomotor disturbance or mixed </a:t>
                      </a:r>
                      <a:r>
                        <a:rPr lang="en-US" baseline="0" dirty="0" err="1" smtClean="0"/>
                        <a:t>psychatric</a:t>
                      </a:r>
                      <a:r>
                        <a:rPr lang="en-US" baseline="0" dirty="0" smtClean="0"/>
                        <a:t> disorders</a:t>
                      </a:r>
                    </a:p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If no good response after four weeks.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REFERRAL </a:t>
                      </a:r>
                      <a:endParaRPr lang="x-non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96643" y="616857"/>
            <a:ext cx="575733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When to refer ?</a:t>
            </a:r>
            <a:endParaRPr lang="en-US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1256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570" y="1347441"/>
            <a:ext cx="7424382" cy="727018"/>
          </a:xfrm>
        </p:spPr>
        <p:txBody>
          <a:bodyPr>
            <a:noAutofit/>
          </a:bodyPr>
          <a:lstStyle/>
          <a:p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3-postpartum major depression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70" y="2502623"/>
            <a:ext cx="7306101" cy="284729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Neutra Text TF Alt" pitchFamily="2" charset="0"/>
              </a:rPr>
              <a:t>A  major depression episode associated with childbirth . Affects one in ten child bearing women. 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Neutra Text TF Alt" pitchFamily="2" charset="0"/>
              </a:rPr>
              <a:t>Onset can begin 24 hours to several months after delivery </a:t>
            </a:r>
          </a:p>
          <a:p>
            <a:r>
              <a:rPr lang="en-US" sz="2800" dirty="0" smtClean="0"/>
              <a:t>Management by group therapy or pharmacological therapy ( SSRI, TCA)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74299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038" y="2090602"/>
            <a:ext cx="7772400" cy="1194046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rebuchet MS" charset="0"/>
                <a:cs typeface="Trebuchet MS" charset="0"/>
              </a:rPr>
              <a:t>ANXIETY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pic>
        <p:nvPicPr>
          <p:cNvPr id="3" name="Picture 2" descr="http://8tracks.imgix.net/i/000/481/471/maxresdefault-4466.jpg?q=65&amp;sharp=15&amp;vib=10&amp;fm=jpg&amp;fit=cro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 bwMode="auto">
          <a:xfrm>
            <a:off x="2729554" y="3612194"/>
            <a:ext cx="3111688" cy="24996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61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457" y="2376089"/>
            <a:ext cx="7792871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000" dirty="0"/>
              <a:t>Q2- A 29-year-old woman has been suffering lack of enjoyment, low self-esteem, insomnia, poor concentration, and fatigue for more than 3 years. She has no medical diseases. </a:t>
            </a:r>
          </a:p>
          <a:p>
            <a:pPr marL="0" indent="0">
              <a:buNone/>
            </a:pPr>
            <a:r>
              <a:rPr lang="en-US" sz="3000" dirty="0"/>
              <a:t>The most likely diagnosis is; 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A- Major </a:t>
            </a:r>
            <a:r>
              <a:rPr lang="en-US" sz="3000" dirty="0"/>
              <a:t>Depressive disorder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B- Bipolar </a:t>
            </a:r>
            <a:r>
              <a:rPr lang="en-US" sz="3000" dirty="0"/>
              <a:t>II mood disorder.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C- Bipolar </a:t>
            </a:r>
            <a:r>
              <a:rPr lang="en-US" sz="3000" dirty="0"/>
              <a:t>I mood disorder.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D- Cyclothymic </a:t>
            </a:r>
            <a:r>
              <a:rPr lang="en-US" sz="3000" dirty="0"/>
              <a:t>disorder.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E- Dysthymic </a:t>
            </a:r>
            <a:r>
              <a:rPr lang="en-US" sz="3000" dirty="0"/>
              <a:t>disorder. 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178141" y="1060838"/>
            <a:ext cx="6589199" cy="128089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MCQ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21122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1051814"/>
            <a:ext cx="6798734" cy="1303867"/>
          </a:xfrm>
        </p:spPr>
        <p:txBody>
          <a:bodyPr>
            <a:normAutofit/>
          </a:bodyPr>
          <a:lstStyle/>
          <a:p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ANXIETY DISORDER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1075" y="2529385"/>
            <a:ext cx="6910316" cy="377762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are abnormal states in which the most striking features are </a:t>
            </a:r>
            <a:r>
              <a:rPr lang="en-US" sz="2000" b="1" dirty="0" smtClean="0">
                <a:solidFill>
                  <a:srgbClr val="FF0000"/>
                </a:solidFill>
              </a:rPr>
              <a:t>worry</a:t>
            </a:r>
            <a:r>
              <a:rPr lang="en-US" sz="2000" dirty="0" smtClean="0">
                <a:solidFill>
                  <a:srgbClr val="FF0000"/>
                </a:solidFill>
              </a:rPr>
              <a:t> , </a:t>
            </a:r>
            <a:r>
              <a:rPr lang="en-US" sz="2000" b="1" dirty="0" smtClean="0">
                <a:solidFill>
                  <a:srgbClr val="FF0000"/>
                </a:solidFill>
              </a:rPr>
              <a:t>fear</a:t>
            </a:r>
            <a:r>
              <a:rPr lang="en-US" sz="2000" dirty="0" smtClean="0"/>
              <a:t>. physical symptoms of anxiety that indicate a </a:t>
            </a:r>
            <a:r>
              <a:rPr lang="en-US" sz="2000" b="1" dirty="0" smtClean="0">
                <a:solidFill>
                  <a:srgbClr val="FF0000"/>
                </a:solidFill>
              </a:rPr>
              <a:t>hyperactive autonomic nervous system </a:t>
            </a:r>
            <a:r>
              <a:rPr lang="en-US" sz="2000" dirty="0" smtClean="0"/>
              <a:t>and not caused by organic brain disease , medical illness nor Psychiatric disorder.</a:t>
            </a:r>
          </a:p>
          <a:p>
            <a:endParaRPr lang="en-US" sz="2000" dirty="0"/>
          </a:p>
          <a:p>
            <a:pPr lvl="0"/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an </a:t>
            </a:r>
            <a:r>
              <a:rPr lang="en-US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abnormal</a:t>
            </a: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and </a:t>
            </a:r>
            <a:r>
              <a:rPr lang="en-US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overwhelming</a:t>
            </a: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sense of apprehension and fear often marked by physiological signs, by doubt concerning the reality and nature of the threat, and by self-doubt about one’s capacity to cope with it</a:t>
            </a:r>
            <a:r>
              <a:rPr lang="en-US" sz="16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1961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1093389"/>
            <a:ext cx="6697892" cy="1303867"/>
          </a:xfrm>
        </p:spPr>
        <p:txBody>
          <a:bodyPr>
            <a:normAutofit/>
          </a:bodyPr>
          <a:lstStyle/>
          <a:p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PREVALENCE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872" y="2355376"/>
            <a:ext cx="7178722" cy="4127310"/>
          </a:xfrm>
        </p:spPr>
        <p:txBody>
          <a:bodyPr>
            <a:normAutofit/>
          </a:bodyPr>
          <a:lstStyle/>
          <a:p>
            <a:r>
              <a:rPr lang="en-US" dirty="0" smtClean="0"/>
              <a:t>Anxiety </a:t>
            </a:r>
            <a:r>
              <a:rPr lang="en-US" dirty="0"/>
              <a:t>disorders are the </a:t>
            </a:r>
            <a:r>
              <a:rPr lang="en-US" b="1" dirty="0"/>
              <a:t>most common mental illness in the U.S.</a:t>
            </a:r>
            <a:r>
              <a:rPr lang="en-US" dirty="0"/>
              <a:t>, affecting </a:t>
            </a:r>
            <a:r>
              <a:rPr lang="en-US" b="1" dirty="0">
                <a:solidFill>
                  <a:srgbClr val="FF0000"/>
                </a:solidFill>
              </a:rPr>
              <a:t>40 million </a:t>
            </a:r>
            <a:r>
              <a:rPr lang="en-US" dirty="0"/>
              <a:t>adults in the United States age 18 and older, or </a:t>
            </a:r>
            <a:r>
              <a:rPr lang="en-US" b="1" dirty="0">
                <a:solidFill>
                  <a:srgbClr val="FF0000"/>
                </a:solidFill>
              </a:rPr>
              <a:t>18% of the </a:t>
            </a:r>
            <a:r>
              <a:rPr lang="en-US" b="1" dirty="0" smtClean="0">
                <a:solidFill>
                  <a:srgbClr val="FF0000"/>
                </a:solidFill>
              </a:rPr>
              <a:t>population</a:t>
            </a:r>
          </a:p>
          <a:p>
            <a:endParaRPr lang="en-US" dirty="0"/>
          </a:p>
          <a:p>
            <a:r>
              <a:rPr lang="en-US" dirty="0" smtClean="0"/>
              <a:t>Studies in Saudi Arabia have revealed low detection rates for mental disorders. In the city of Al- </a:t>
            </a:r>
            <a:r>
              <a:rPr lang="en-US" dirty="0" err="1" smtClean="0"/>
              <a:t>Khobar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22% of health clinic patients </a:t>
            </a:r>
            <a:r>
              <a:rPr lang="en-US" dirty="0" smtClean="0"/>
              <a:t>had mental disorders such as depression and anxiety, however only </a:t>
            </a:r>
            <a:r>
              <a:rPr lang="en-US" b="1" dirty="0" smtClean="0">
                <a:solidFill>
                  <a:srgbClr val="FF0000"/>
                </a:solidFill>
              </a:rPr>
              <a:t>8% were diagnosed.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6597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419368" y="1651379"/>
            <a:ext cx="6937612" cy="425984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mtClean="0">
                <a:ea typeface="ＭＳ Ｐゴシック" charset="-128"/>
              </a:rPr>
              <a:t>study was conducted to estimate the prevalence of mental health problems among  Saudi university students in Saudi Arabia (N=1692)</a:t>
            </a:r>
          </a:p>
          <a:p>
            <a:pPr marL="0" indent="0">
              <a:buFont typeface="Arial"/>
              <a:buNone/>
            </a:pPr>
            <a:endParaRPr lang="en-US" altLang="en-US" smtClean="0">
              <a:ea typeface="ＭＳ Ｐゴシック" charset="-128"/>
            </a:endParaRPr>
          </a:p>
          <a:p>
            <a:r>
              <a:rPr lang="en-US" altLang="en-US" smtClean="0">
                <a:ea typeface="ＭＳ Ｐゴシック" charset="-128"/>
              </a:rPr>
              <a:t>Study result: </a:t>
            </a:r>
            <a:r>
              <a:rPr lang="en-US" altLang="en-US" b="1" smtClean="0">
                <a:ea typeface="ＭＳ Ｐゴシック" charset="-128"/>
              </a:rPr>
              <a:t>generalized anxiety disorder was reported in 14% of the Saudi students.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57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Etiology of Anxiety </a:t>
            </a:r>
            <a:endParaRPr lang="en-US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19875" y="2710218"/>
            <a:ext cx="6855725" cy="2626057"/>
          </a:xfrm>
        </p:spPr>
        <p:txBody>
          <a:bodyPr/>
          <a:lstStyle/>
          <a:p>
            <a:r>
              <a:rPr lang="en-US" sz="2400" dirty="0"/>
              <a:t>Many factors can cause anxiety, including </a:t>
            </a:r>
            <a:r>
              <a:rPr lang="en-US" sz="2400" b="1" dirty="0"/>
              <a:t>mental conditions </a:t>
            </a:r>
            <a:r>
              <a:rPr lang="en-US" sz="2400" dirty="0"/>
              <a:t>as well as external factors like </a:t>
            </a:r>
            <a:r>
              <a:rPr lang="en-US" sz="2400" b="1" dirty="0"/>
              <a:t>personal finances </a:t>
            </a:r>
            <a:r>
              <a:rPr lang="en-US" sz="2400" dirty="0"/>
              <a:t>or </a:t>
            </a:r>
            <a:r>
              <a:rPr lang="en-US" sz="2400" b="1" dirty="0"/>
              <a:t>marital </a:t>
            </a:r>
            <a:r>
              <a:rPr lang="en-US" sz="2400" b="1" dirty="0" smtClean="0"/>
              <a:t>problems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Anxiety </a:t>
            </a:r>
            <a:r>
              <a:rPr lang="en-US" sz="2400" dirty="0"/>
              <a:t>may be caused by </a:t>
            </a:r>
            <a:r>
              <a:rPr lang="en-US" sz="2400" dirty="0" smtClean="0"/>
              <a:t>a </a:t>
            </a:r>
            <a:r>
              <a:rPr lang="en-US" sz="2400" b="1" dirty="0"/>
              <a:t>physical condition</a:t>
            </a:r>
            <a:r>
              <a:rPr lang="en-US" sz="2400" dirty="0"/>
              <a:t>, the </a:t>
            </a:r>
            <a:r>
              <a:rPr lang="en-US" sz="2400" b="1" dirty="0"/>
              <a:t>effects of drugs</a:t>
            </a:r>
            <a:r>
              <a:rPr lang="en-US" sz="2400" dirty="0"/>
              <a:t>, or a combination of these</a:t>
            </a:r>
            <a:r>
              <a:rPr lang="en-US" sz="2400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1025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55" y="1060839"/>
            <a:ext cx="7588155" cy="1280890"/>
          </a:xfrm>
        </p:spPr>
        <p:txBody>
          <a:bodyPr>
            <a:noAutofit/>
          </a:bodyPr>
          <a:lstStyle/>
          <a:p>
            <a:r>
              <a:rPr lang="en-US" alt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TYPES OF ANXIETY DISORDERS:</a:t>
            </a:r>
            <a:endParaRPr lang="en-US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Generalized Anxiety Disorder (GAD)</a:t>
            </a:r>
          </a:p>
          <a:p>
            <a:endParaRPr lang="en-US" b="1" dirty="0" smtClean="0"/>
          </a:p>
          <a:p>
            <a:r>
              <a:rPr lang="en-US" b="1" dirty="0" smtClean="0"/>
              <a:t>Panic Disorder. </a:t>
            </a:r>
          </a:p>
          <a:p>
            <a:endParaRPr lang="en-US" b="1" dirty="0"/>
          </a:p>
          <a:p>
            <a:r>
              <a:rPr lang="en-US" b="1" dirty="0" smtClean="0"/>
              <a:t>Social anxiety disorder </a:t>
            </a:r>
          </a:p>
          <a:p>
            <a:endParaRPr lang="en-US" b="1" dirty="0"/>
          </a:p>
          <a:p>
            <a:r>
              <a:rPr lang="en-US" b="1" dirty="0" smtClean="0"/>
              <a:t>Specific phobias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879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860" y="1019895"/>
            <a:ext cx="7642745" cy="1280890"/>
          </a:xfrm>
        </p:spPr>
        <p:txBody>
          <a:bodyPr>
            <a:noAutofit/>
          </a:bodyPr>
          <a:lstStyle/>
          <a:p>
            <a:pPr algn="ctr"/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GENERALIZED ANXIETY DISORDER (GAD)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b="1" dirty="0" smtClean="0"/>
          </a:p>
          <a:p>
            <a:endParaRPr lang="en-US" sz="2000" b="1" dirty="0"/>
          </a:p>
          <a:p>
            <a:r>
              <a:rPr lang="en-US" sz="2000" b="1" dirty="0" smtClean="0"/>
              <a:t>excessive </a:t>
            </a:r>
            <a:r>
              <a:rPr lang="en-US" sz="2000" b="1" dirty="0"/>
              <a:t>worry </a:t>
            </a:r>
            <a:r>
              <a:rPr lang="en-US" sz="2000" dirty="0"/>
              <a:t>that is difficult to control by </a:t>
            </a:r>
            <a:r>
              <a:rPr lang="en-US" sz="2000" dirty="0" smtClean="0"/>
              <a:t>patient </a:t>
            </a:r>
            <a:r>
              <a:rPr lang="en-US" sz="2000" dirty="0"/>
              <a:t>cause </a:t>
            </a:r>
            <a:r>
              <a:rPr lang="en-US" sz="2000" b="1" dirty="0">
                <a:solidFill>
                  <a:srgbClr val="FF0000"/>
                </a:solidFill>
              </a:rPr>
              <a:t>functional impairment</a:t>
            </a:r>
            <a:r>
              <a:rPr lang="en-US" sz="2000" dirty="0"/>
              <a:t> and or psychological distress for </a:t>
            </a:r>
            <a:r>
              <a:rPr lang="en-US" sz="2000" b="1" dirty="0">
                <a:solidFill>
                  <a:srgbClr val="FF0000"/>
                </a:solidFill>
              </a:rPr>
              <a:t>more than 6 </a:t>
            </a:r>
            <a:r>
              <a:rPr lang="en-US" sz="2000" b="1" dirty="0" smtClean="0">
                <a:solidFill>
                  <a:srgbClr val="FF0000"/>
                </a:solidFill>
              </a:rPr>
              <a:t>months.  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endParaRPr lang="ar-SA" sz="2000" b="1" dirty="0"/>
          </a:p>
          <a:p>
            <a:endParaRPr lang="ar-SA" sz="2000" dirty="0"/>
          </a:p>
          <a:p>
            <a:endParaRPr lang="ar-SA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945664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DIAGNOSTIC CRITERIA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394" y="2406555"/>
            <a:ext cx="7451677" cy="3530221"/>
          </a:xfrm>
        </p:spPr>
        <p:txBody>
          <a:bodyPr>
            <a:noAutofit/>
          </a:bodyPr>
          <a:lstStyle/>
          <a:p>
            <a:pPr lvl="0"/>
            <a:r>
              <a:rPr lang="en-US" sz="2400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3 out of 6 criteria must be met (1 for a child)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(1) restlessness or feeling keyed up or on edge </a:t>
            </a:r>
            <a:br>
              <a:rPr lang="en-US" sz="2400" dirty="0" smtClean="0"/>
            </a:br>
            <a:r>
              <a:rPr lang="en-US" sz="2400" dirty="0" smtClean="0"/>
              <a:t>(2) being easily fatigued </a:t>
            </a:r>
            <a:br>
              <a:rPr lang="en-US" sz="2400" dirty="0" smtClean="0"/>
            </a:br>
            <a:r>
              <a:rPr lang="en-US" sz="2400" dirty="0" smtClean="0"/>
              <a:t>(3) difficulty concentrating or mind going blank </a:t>
            </a:r>
            <a:br>
              <a:rPr lang="en-US" sz="2400" dirty="0" smtClean="0"/>
            </a:br>
            <a:r>
              <a:rPr lang="en-US" sz="2400" dirty="0" smtClean="0"/>
              <a:t>(4) irritability</a:t>
            </a:r>
            <a:br>
              <a:rPr lang="en-US" sz="2400" dirty="0" smtClean="0"/>
            </a:br>
            <a:r>
              <a:rPr lang="en-US" sz="2400" dirty="0" smtClean="0"/>
              <a:t>(5) muscle tension </a:t>
            </a:r>
            <a:br>
              <a:rPr lang="en-US" sz="2400" dirty="0" smtClean="0"/>
            </a:br>
            <a:r>
              <a:rPr lang="en-US" sz="2400" dirty="0" smtClean="0"/>
              <a:t>(6) sleep disturbance (difficulty falling or staying asleep, or restless unsatisfying sleep)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4002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PANIC DISORDER.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1594" y="2485030"/>
            <a:ext cx="6974006" cy="437297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Recurrent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unexpected panic attacks, with fear of additional ones occurring. </a:t>
            </a:r>
          </a:p>
          <a:p>
            <a:endParaRPr lang="en-US" sz="2400" dirty="0" smtClean="0"/>
          </a:p>
          <a:p>
            <a:r>
              <a:rPr lang="en-US" sz="2400" b="1" dirty="0" smtClean="0"/>
              <a:t>PANIC ATTACK: </a:t>
            </a:r>
          </a:p>
          <a:p>
            <a:pPr marL="0" indent="0">
              <a:buNone/>
            </a:pPr>
            <a:r>
              <a:rPr lang="en-US" sz="2400" dirty="0" smtClean="0"/>
              <a:t>A </a:t>
            </a:r>
            <a:r>
              <a:rPr lang="en-US" sz="2400" dirty="0"/>
              <a:t>panic attack is a sudden, intense fear or anxiety that may make you short of breath or dizzy or make your heart pound. You may feel out of control.</a:t>
            </a:r>
          </a:p>
        </p:txBody>
      </p:sp>
    </p:spTree>
    <p:extLst>
      <p:ext uri="{BB962C8B-B14F-4D97-AF65-F5344CB8AC3E}">
        <p14:creationId xmlns:p14="http://schemas.microsoft.com/office/powerpoint/2010/main" val="11626411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Palpitation </a:t>
            </a:r>
          </a:p>
          <a:p>
            <a:r>
              <a:rPr lang="en-US" sz="2000" dirty="0" smtClean="0"/>
              <a:t>Tachycardia  </a:t>
            </a:r>
          </a:p>
          <a:p>
            <a:r>
              <a:rPr lang="en-US" sz="2000" dirty="0" smtClean="0"/>
              <a:t>chest discomfort  </a:t>
            </a:r>
          </a:p>
          <a:p>
            <a:r>
              <a:rPr lang="en-US" sz="2000" dirty="0" smtClean="0"/>
              <a:t>shortness of breath </a:t>
            </a:r>
          </a:p>
          <a:p>
            <a:r>
              <a:rPr lang="en-US" sz="2000" dirty="0" smtClean="0"/>
              <a:t>Nausea - choking sensation </a:t>
            </a:r>
          </a:p>
          <a:p>
            <a:r>
              <a:rPr lang="en-US" sz="2000" dirty="0" smtClean="0"/>
              <a:t>Trembling </a:t>
            </a:r>
          </a:p>
          <a:p>
            <a:r>
              <a:rPr lang="en-US" sz="2000" dirty="0" smtClean="0"/>
              <a:t>sweating  </a:t>
            </a:r>
          </a:p>
          <a:p>
            <a:r>
              <a:rPr lang="en-US" sz="2000" dirty="0" smtClean="0"/>
              <a:t>  fear of losing control or death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555829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0060" y="965304"/>
            <a:ext cx="6978555" cy="1280890"/>
          </a:xfrm>
        </p:spPr>
        <p:txBody>
          <a:bodyPr>
            <a:noAutofit/>
          </a:bodyPr>
          <a:lstStyle/>
          <a:p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SOCIAL ANXIETY DISORDER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0060" y="2788693"/>
            <a:ext cx="6746543" cy="377762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also called </a:t>
            </a:r>
            <a:r>
              <a:rPr lang="en-US" sz="2400" b="1" dirty="0" smtClean="0">
                <a:solidFill>
                  <a:srgbClr val="FF0000"/>
                </a:solidFill>
              </a:rPr>
              <a:t>social phobia</a:t>
            </a:r>
            <a:r>
              <a:rPr lang="en-US" sz="2400" dirty="0" smtClean="0"/>
              <a:t>, is an anxiety disorder in which a person has an excessive and </a:t>
            </a:r>
            <a:r>
              <a:rPr lang="en-US" sz="2400" b="1" dirty="0" smtClean="0"/>
              <a:t>unreasonable fear of social situations</a:t>
            </a:r>
            <a:r>
              <a:rPr lang="en-US" sz="2400" dirty="0" smtClean="0"/>
              <a:t>. Anxiety (intense nervousness) arise from a fear of being </a:t>
            </a:r>
            <a:r>
              <a:rPr lang="en-US" sz="2400" b="1" dirty="0" smtClean="0"/>
              <a:t>closely watched</a:t>
            </a:r>
            <a:r>
              <a:rPr lang="en-US" sz="2400" dirty="0" smtClean="0"/>
              <a:t>, </a:t>
            </a:r>
            <a:r>
              <a:rPr lang="en-US" sz="2400" b="1" dirty="0" smtClean="0"/>
              <a:t>judged</a:t>
            </a:r>
            <a:r>
              <a:rPr lang="en-US" sz="2400" dirty="0" smtClean="0"/>
              <a:t>, and </a:t>
            </a:r>
            <a:r>
              <a:rPr lang="en-US" sz="2400" b="1" dirty="0" smtClean="0"/>
              <a:t>criticized by others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2477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219" y="2470245"/>
            <a:ext cx="7970292" cy="47630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Q3- Major depression disorder  </a:t>
            </a:r>
            <a:r>
              <a:rPr lang="en-US" sz="2800" dirty="0" err="1"/>
              <a:t>diagnistic</a:t>
            </a:r>
            <a:r>
              <a:rPr lang="en-US" sz="2800" dirty="0"/>
              <a:t>  criteria 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400" dirty="0"/>
              <a:t>A-Chronic mild low mood or loss of interest for at least 2 years.</a:t>
            </a:r>
          </a:p>
          <a:p>
            <a:pPr marL="0" indent="0">
              <a:buNone/>
            </a:pPr>
            <a:r>
              <a:rPr lang="en-US" sz="2400" dirty="0"/>
              <a:t>B- Onset can begin 24 hours to several months after delivery </a:t>
            </a:r>
          </a:p>
          <a:p>
            <a:pPr marL="0" indent="0">
              <a:buNone/>
            </a:pPr>
            <a:r>
              <a:rPr lang="en-US" sz="2400" dirty="0"/>
              <a:t>C- Characterized by one or more episodes of low mood or loss of interest for at least two weeks 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178141" y="1060838"/>
            <a:ext cx="6589199" cy="1280890"/>
          </a:xfrm>
        </p:spPr>
        <p:txBody>
          <a:bodyPr/>
          <a:lstStyle/>
          <a:p>
            <a:r>
              <a:rPr 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MCQ</a:t>
            </a:r>
          </a:p>
        </p:txBody>
      </p:sp>
    </p:spTree>
    <p:extLst>
      <p:ext uri="{BB962C8B-B14F-4D97-AF65-F5344CB8AC3E}">
        <p14:creationId xmlns:p14="http://schemas.microsoft.com/office/powerpoint/2010/main" val="2047509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01353" y="1124035"/>
            <a:ext cx="8215099" cy="4583189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Many people with social anxiety disorder feel that there is "</a:t>
            </a:r>
            <a:r>
              <a:rPr lang="en-US" b="1" dirty="0" smtClean="0"/>
              <a:t>something wrong" </a:t>
            </a:r>
            <a:r>
              <a:rPr lang="en-US" dirty="0" smtClean="0"/>
              <a:t>but don't recognize their feeling as a sign of illness. </a:t>
            </a:r>
          </a:p>
          <a:p>
            <a:endParaRPr lang="en-US" dirty="0" smtClean="0"/>
          </a:p>
          <a:p>
            <a:r>
              <a:rPr lang="en-US" b="1" dirty="0" smtClean="0"/>
              <a:t>Symptoms Of Social Anxiety Disorder Can Include: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Intense anxiety in social situations.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Avoidance of social situations.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Physical symptoms of anxiety, including confusion, pounding heart, sweating, shaking, blushing, muscle tension, upset stomach, and diarrhea.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27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78195"/>
            <a:ext cx="6798734" cy="1303867"/>
          </a:xfrm>
        </p:spPr>
        <p:txBody>
          <a:bodyPr>
            <a:normAutofit/>
          </a:bodyPr>
          <a:lstStyle/>
          <a:p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MANAGEMENT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6" y="2028135"/>
            <a:ext cx="6591985" cy="3013042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An important part of any intervention in patient with an anxiety disorder is education.</a:t>
            </a:r>
          </a:p>
          <a:p>
            <a:endParaRPr lang="en-US" sz="2400" dirty="0" smtClean="0"/>
          </a:p>
          <a:p>
            <a:r>
              <a:rPr lang="en-US" sz="2400" dirty="0" smtClean="0"/>
              <a:t>Rule out medical causes.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77675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870110" y="1419366"/>
            <a:ext cx="7632445" cy="395785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general, anxiety disorders are treated with </a:t>
            </a:r>
            <a:r>
              <a:rPr lang="en-US" b="1" dirty="0" smtClean="0">
                <a:solidFill>
                  <a:srgbClr val="FF0000"/>
                </a:solidFill>
              </a:rPr>
              <a:t>Cognitive-Behavior Therapy (CBT)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medication</a:t>
            </a:r>
            <a:r>
              <a:rPr lang="en-US" dirty="0" smtClean="0"/>
              <a:t> or both.</a:t>
            </a:r>
          </a:p>
          <a:p>
            <a:pPr marL="0" indent="0">
              <a:buFont typeface="Arial"/>
              <a:buNone/>
            </a:pPr>
            <a:endParaRPr lang="en-US" dirty="0" smtClean="0"/>
          </a:p>
          <a:p>
            <a:r>
              <a:rPr lang="en-US" dirty="0" smtClean="0"/>
              <a:t>Treatment choices depend on the problem and the person’s preference.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6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6914" y="1624083"/>
            <a:ext cx="5745708" cy="1597453"/>
          </a:xfrm>
        </p:spPr>
        <p:txBody>
          <a:bodyPr>
            <a:normAutofit fontScale="90000"/>
          </a:bodyPr>
          <a:lstStyle/>
          <a:p>
            <a:r>
              <a:rPr lang="en-US" altLang="en-US" sz="6600" dirty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rebuchet MS" charset="0"/>
                <a:cs typeface="Trebuchet MS" charset="0"/>
              </a:rPr>
              <a:t>Somatoform disorder</a:t>
            </a:r>
            <a:endParaRPr lang="en-US" sz="6600" dirty="0">
              <a:ln w="0"/>
              <a:solidFill>
                <a:schemeClr val="accent3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rebuchet MS" charset="0"/>
              <a:cs typeface="Trebuchet MS" charset="0"/>
            </a:endParaRPr>
          </a:p>
        </p:txBody>
      </p:sp>
      <p:pic>
        <p:nvPicPr>
          <p:cNvPr id="3" name="Picture 2" descr="7832669_f5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704" y="3425587"/>
            <a:ext cx="2786733" cy="20753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578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264" y="118559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264" y="2622493"/>
            <a:ext cx="8215724" cy="1662903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>
                    <a:lumMod val="85000"/>
                  </a:schemeClr>
                </a:solidFill>
                <a:latin typeface="Neutra Text TF Alt" pitchFamily="2" charset="0"/>
              </a:rPr>
              <a:t> </a:t>
            </a:r>
            <a:r>
              <a:rPr lang="en-US" sz="3600" dirty="0">
                <a:latin typeface="Neutra Text TF Alt" pitchFamily="2" charset="0"/>
              </a:rPr>
              <a:t>The somatoform disorders are a group of </a:t>
            </a:r>
            <a:r>
              <a:rPr lang="en-US" sz="3600" dirty="0">
                <a:solidFill>
                  <a:srgbClr val="FF0000"/>
                </a:solidFill>
                <a:latin typeface="Neutra Text TF Alt" pitchFamily="2" charset="0"/>
              </a:rPr>
              <a:t>psychiatric disorders</a:t>
            </a:r>
            <a:r>
              <a:rPr lang="en-US" sz="3600" dirty="0">
                <a:latin typeface="Neutra Text TF Alt" pitchFamily="2" charset="0"/>
              </a:rPr>
              <a:t> that cause </a:t>
            </a:r>
            <a:r>
              <a:rPr lang="en-US" sz="3600" b="1" dirty="0">
                <a:latin typeface="Neutra Text TF Alt" pitchFamily="2" charset="0"/>
              </a:rPr>
              <a:t>unexplained</a:t>
            </a:r>
            <a:r>
              <a:rPr lang="en-US" sz="3600" dirty="0">
                <a:latin typeface="Neutra Text TF Alt" pitchFamily="2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Neutra Text TF Alt" pitchFamily="2" charset="0"/>
              </a:rPr>
              <a:t>physical symptoms</a:t>
            </a:r>
            <a:r>
              <a:rPr lang="en-US" sz="3600" dirty="0">
                <a:solidFill>
                  <a:schemeClr val="bg1">
                    <a:lumMod val="85000"/>
                  </a:schemeClr>
                </a:solidFill>
                <a:latin typeface="Neutra Text TF Alt" pitchFamily="2" charset="0"/>
              </a:rPr>
              <a:t>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12251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872" y="1029857"/>
            <a:ext cx="6589199" cy="1280890"/>
          </a:xfrm>
        </p:spPr>
        <p:txBody>
          <a:bodyPr/>
          <a:lstStyle/>
          <a:p>
            <a:pPr algn="ctr"/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Prevalence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951" y="2583702"/>
            <a:ext cx="7438030" cy="4804012"/>
          </a:xfrm>
        </p:spPr>
        <p:txBody>
          <a:bodyPr>
            <a:normAutofit/>
          </a:bodyPr>
          <a:lstStyle/>
          <a:p>
            <a:pPr>
              <a:buFont typeface="Wingdings 3" charset="0"/>
              <a:buChar char=""/>
              <a:defRPr/>
            </a:pPr>
            <a:r>
              <a:rPr lang="en-US" sz="2400" dirty="0">
                <a:ea typeface="ＭＳ Ｐゴシック" charset="0"/>
                <a:cs typeface="Trebuchet MS"/>
              </a:rPr>
              <a:t>A study was conducted in a primary health care in Saudi Arabia to assess the prevalence of somatization disorder. The </a:t>
            </a:r>
            <a:r>
              <a:rPr lang="en-US" sz="2400" b="1" dirty="0">
                <a:ea typeface="ＭＳ Ｐゴシック" charset="0"/>
                <a:cs typeface="Trebuchet MS"/>
              </a:rPr>
              <a:t>sample size was 224</a:t>
            </a:r>
            <a:r>
              <a:rPr lang="en-US" sz="2400" dirty="0">
                <a:ea typeface="ＭＳ Ｐゴシック" charset="0"/>
                <a:cs typeface="Trebuchet MS"/>
              </a:rPr>
              <a:t>,</a:t>
            </a:r>
            <a:r>
              <a:rPr lang="en-US" sz="2400" dirty="0"/>
              <a:t> About half of the sample had one or more psychological disorders. The prevalence of somatization </a:t>
            </a:r>
            <a:r>
              <a:rPr lang="en-US" sz="2400" dirty="0" smtClean="0"/>
              <a:t>was </a:t>
            </a:r>
            <a:r>
              <a:rPr lang="en-US" sz="2400" dirty="0" smtClean="0">
                <a:solidFill>
                  <a:srgbClr val="FF0000"/>
                </a:solidFill>
              </a:rPr>
              <a:t>16</a:t>
            </a:r>
            <a:r>
              <a:rPr lang="en-US" sz="2400" dirty="0">
                <a:solidFill>
                  <a:srgbClr val="FF0000"/>
                </a:solidFill>
              </a:rPr>
              <a:t>%.</a:t>
            </a:r>
          </a:p>
          <a:p>
            <a:pPr>
              <a:buFont typeface="Wingdings 3" charset="0"/>
              <a:buChar char=""/>
              <a:defRPr/>
            </a:pPr>
            <a:r>
              <a:rPr lang="en-US" sz="2400" dirty="0">
                <a:solidFill>
                  <a:srgbClr val="FF0000"/>
                </a:solidFill>
              </a:rPr>
              <a:t>Women displayed higher levels of somatization than men</a:t>
            </a:r>
            <a:endParaRPr lang="en-US" sz="2400" dirty="0">
              <a:solidFill>
                <a:srgbClr val="FF0000"/>
              </a:solidFill>
              <a:ea typeface="ＭＳ Ｐゴシック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49036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870" y="1043503"/>
            <a:ext cx="6589199" cy="1280890"/>
          </a:xfrm>
        </p:spPr>
        <p:txBody>
          <a:bodyPr/>
          <a:lstStyle/>
          <a:p>
            <a:pPr algn="ctr"/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ETIOLOGY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084" y="2556681"/>
            <a:ext cx="6591985" cy="3777622"/>
          </a:xfrm>
        </p:spPr>
        <p:txBody>
          <a:bodyPr>
            <a:normAutofit/>
          </a:bodyPr>
          <a:lstStyle/>
          <a:p>
            <a:r>
              <a:rPr lang="en-US" sz="3200" dirty="0"/>
              <a:t>Genetic</a:t>
            </a:r>
          </a:p>
          <a:p>
            <a:pPr lvl="0"/>
            <a:r>
              <a:rPr lang="en-US" sz="3200" dirty="0">
                <a:latin typeface="Trebuchet MS"/>
                <a:cs typeface="Trebuchet MS"/>
              </a:rPr>
              <a:t>History of physical or sexual abuse</a:t>
            </a:r>
          </a:p>
          <a:p>
            <a:pPr lvl="0"/>
            <a:r>
              <a:rPr lang="en-US" sz="3200" dirty="0">
                <a:latin typeface="Trebuchet MS"/>
                <a:cs typeface="Trebuchet MS"/>
              </a:rPr>
              <a:t>Environmental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902541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1352067"/>
            <a:ext cx="6798734" cy="981702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RISK</a:t>
            </a:r>
            <a:r>
              <a:rPr lang="en-US" b="1" dirty="0" smtClean="0">
                <a:solidFill>
                  <a:srgbClr val="800000"/>
                </a:solidFill>
                <a:latin typeface="Century Gothic"/>
                <a:cs typeface="Century Gothic"/>
              </a:rPr>
              <a:t> </a:t>
            </a:r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FACTORS</a:t>
            </a:r>
            <a:r>
              <a:rPr lang="en-US" dirty="0" smtClean="0">
                <a:solidFill>
                  <a:srgbClr val="800000"/>
                </a:solidFill>
                <a:latin typeface="Century Gothic"/>
                <a:cs typeface="Century Gothic"/>
              </a:rPr>
              <a:t/>
            </a:r>
            <a:br>
              <a:rPr lang="en-US" dirty="0" smtClean="0">
                <a:solidFill>
                  <a:srgbClr val="800000"/>
                </a:solidFill>
                <a:latin typeface="Century Gothic"/>
                <a:cs typeface="Century Gothic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6" y="2720453"/>
            <a:ext cx="6591985" cy="2684060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History of </a:t>
            </a:r>
            <a:r>
              <a:rPr lang="en-US" sz="2400" dirty="0">
                <a:solidFill>
                  <a:srgbClr val="FF0000"/>
                </a:solidFill>
              </a:rPr>
              <a:t>sexual/physical abuse </a:t>
            </a:r>
            <a:r>
              <a:rPr lang="en-US" sz="2400" dirty="0"/>
              <a:t>(&gt;in childhood) 50-75%</a:t>
            </a:r>
          </a:p>
          <a:p>
            <a:pPr lvl="0"/>
            <a:r>
              <a:rPr lang="en-US" sz="2400" dirty="0"/>
              <a:t>History of unstable childhood </a:t>
            </a:r>
          </a:p>
          <a:p>
            <a:pPr lvl="0"/>
            <a:r>
              <a:rPr lang="en-US" sz="2400" dirty="0"/>
              <a:t>History of trauma-related disorders</a:t>
            </a:r>
          </a:p>
          <a:p>
            <a:pPr lvl="0"/>
            <a:r>
              <a:rPr lang="en-US" sz="2400" dirty="0">
                <a:solidFill>
                  <a:srgbClr val="FF0000"/>
                </a:solidFill>
              </a:rPr>
              <a:t>Female gender </a:t>
            </a:r>
            <a:r>
              <a:rPr lang="en-US" sz="2400" dirty="0"/>
              <a:t>(75%)</a:t>
            </a:r>
          </a:p>
          <a:p>
            <a:pPr marL="0" lvl="0" indent="0">
              <a:buNone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3535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CLINICAL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6" y="2463930"/>
            <a:ext cx="4030282" cy="326350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Pain symptoms</a:t>
            </a:r>
          </a:p>
          <a:p>
            <a:pPr marL="0" indent="0">
              <a:buNone/>
            </a:pPr>
            <a:r>
              <a:rPr lang="en-US" sz="2400" dirty="0"/>
              <a:t>1-  headache.</a:t>
            </a:r>
          </a:p>
          <a:p>
            <a:pPr marL="0" indent="0">
              <a:buNone/>
            </a:pPr>
            <a:r>
              <a:rPr lang="en-US" sz="2400" dirty="0"/>
              <a:t>2- back pain</a:t>
            </a:r>
          </a:p>
          <a:p>
            <a:pPr marL="0" indent="0">
              <a:buNone/>
            </a:pPr>
            <a:r>
              <a:rPr lang="en-US" sz="2400" dirty="0"/>
              <a:t>3- dysuria</a:t>
            </a:r>
          </a:p>
          <a:p>
            <a:pPr marL="0" indent="0">
              <a:buNone/>
            </a:pPr>
            <a:r>
              <a:rPr lang="en-US" sz="2400" dirty="0"/>
              <a:t>4-  joint pain</a:t>
            </a:r>
          </a:p>
          <a:p>
            <a:pPr marL="0" indent="0">
              <a:buNone/>
            </a:pPr>
            <a:r>
              <a:rPr lang="en-US" sz="2400" dirty="0"/>
              <a:t>5- diffuse pain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817660" y="2463930"/>
            <a:ext cx="3575714" cy="2449264"/>
          </a:xfrm>
          <a:prstGeom prst="roundRect">
            <a:avLst>
              <a:gd name="adj" fmla="val 1000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0987276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76866" y="1185512"/>
            <a:ext cx="6798734" cy="130386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CLINICAL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6" y="2447499"/>
            <a:ext cx="6591985" cy="377762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Gastrointestinal symptoms</a:t>
            </a:r>
          </a:p>
          <a:p>
            <a:pPr marL="0" indent="0">
              <a:buNone/>
            </a:pPr>
            <a:r>
              <a:rPr lang="en-US" sz="2400" dirty="0" smtClean="0"/>
              <a:t>1- nausea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 smtClean="0"/>
              <a:t>2- vomiting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3- abdominal </a:t>
            </a:r>
            <a:r>
              <a:rPr lang="en-US" sz="2400" dirty="0"/>
              <a:t>pain</a:t>
            </a:r>
          </a:p>
          <a:p>
            <a:pPr marL="0" indent="0">
              <a:buNone/>
            </a:pPr>
            <a:r>
              <a:rPr lang="en-US" sz="2400" dirty="0" smtClean="0"/>
              <a:t>4- bloating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5- gas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6- </a:t>
            </a:r>
            <a:r>
              <a:rPr lang="en-US" sz="2400" dirty="0" smtClean="0"/>
              <a:t>diarrhea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5456675" y="3176250"/>
            <a:ext cx="2838890" cy="1996251"/>
          </a:xfrm>
          <a:prstGeom prst="roundRect">
            <a:avLst>
              <a:gd name="adj" fmla="val 10000"/>
            </a:avLst>
          </a:prstGeom>
          <a:blipFill rotWithShape="1">
            <a:blip r:embed="rId2"/>
            <a:srcRect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-38048"/>
              <a:satOff val="-508"/>
              <a:lumOff val="302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03094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397" y="239929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Q4- </a:t>
            </a:r>
            <a:r>
              <a:rPr lang="en-US" sz="2800" dirty="0"/>
              <a:t>the treatment of somatoform disorders based on </a:t>
            </a:r>
            <a:r>
              <a:rPr lang="en-US" sz="2800" dirty="0" smtClean="0"/>
              <a:t>?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A- medications </a:t>
            </a:r>
          </a:p>
          <a:p>
            <a:pPr marL="0" indent="0">
              <a:buNone/>
            </a:pPr>
            <a:r>
              <a:rPr lang="en-US" sz="2800" dirty="0"/>
              <a:t>B-Cognitive Behavioral Therapy </a:t>
            </a:r>
          </a:p>
          <a:p>
            <a:pPr marL="0" indent="0">
              <a:buNone/>
            </a:pPr>
            <a:r>
              <a:rPr lang="en-US" sz="2800" dirty="0"/>
              <a:t>C- there is no need to treat the patients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178141" y="1060838"/>
            <a:ext cx="6589199" cy="1280890"/>
          </a:xfrm>
        </p:spPr>
        <p:txBody>
          <a:bodyPr/>
          <a:lstStyle/>
          <a:p>
            <a:r>
              <a:rPr 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MCQ</a:t>
            </a:r>
          </a:p>
        </p:txBody>
      </p:sp>
    </p:spTree>
    <p:extLst>
      <p:ext uri="{BB962C8B-B14F-4D97-AF65-F5344CB8AC3E}">
        <p14:creationId xmlns:p14="http://schemas.microsoft.com/office/powerpoint/2010/main" val="6473284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76866" y="1124297"/>
            <a:ext cx="6798734" cy="130386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CLINICAL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6" y="2428164"/>
            <a:ext cx="6591985" cy="377762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Cardiopulmonary symptoms </a:t>
            </a:r>
          </a:p>
          <a:p>
            <a:pPr marL="0" indent="0">
              <a:buNone/>
            </a:pPr>
            <a:r>
              <a:rPr lang="en-US" sz="2400" dirty="0"/>
              <a:t>1-chest pain.</a:t>
            </a:r>
          </a:p>
          <a:p>
            <a:pPr marL="0" indent="0">
              <a:buNone/>
            </a:pPr>
            <a:r>
              <a:rPr lang="en-US" sz="2400" dirty="0"/>
              <a:t>2-Dizziness.</a:t>
            </a:r>
          </a:p>
          <a:p>
            <a:pPr marL="0" indent="0">
              <a:buNone/>
            </a:pPr>
            <a:r>
              <a:rPr lang="en-US" sz="2400" dirty="0"/>
              <a:t>3-shortness of breath.</a:t>
            </a:r>
          </a:p>
          <a:p>
            <a:pPr marL="0" indent="0">
              <a:buNone/>
            </a:pPr>
            <a:r>
              <a:rPr lang="en-US" sz="2400" dirty="0"/>
              <a:t>4-palpitations.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Neurologic</a:t>
            </a:r>
            <a:r>
              <a:rPr lang="en-US" sz="2400" dirty="0"/>
              <a:t> symptoms and </a:t>
            </a:r>
            <a:r>
              <a:rPr lang="en-US" sz="2400" dirty="0">
                <a:solidFill>
                  <a:srgbClr val="FF0000"/>
                </a:solidFill>
              </a:rPr>
              <a:t>Reproductive</a:t>
            </a:r>
            <a:r>
              <a:rPr lang="en-US" sz="2400" dirty="0"/>
              <a:t>  symptoms </a:t>
            </a:r>
          </a:p>
        </p:txBody>
      </p:sp>
    </p:spTree>
    <p:extLst>
      <p:ext uri="{BB962C8B-B14F-4D97-AF65-F5344CB8AC3E}">
        <p14:creationId xmlns:p14="http://schemas.microsoft.com/office/powerpoint/2010/main" val="1834601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197" y="1033543"/>
            <a:ext cx="6964907" cy="1280890"/>
          </a:xfrm>
        </p:spPr>
        <p:txBody>
          <a:bodyPr>
            <a:noAutofit/>
          </a:bodyPr>
          <a:lstStyle/>
          <a:p>
            <a:pPr algn="ctr"/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Types of Somatoform Disorders</a:t>
            </a:r>
            <a:b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</a:br>
            <a:endParaRPr lang="en-US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7197" y="2529385"/>
            <a:ext cx="6591985" cy="3777622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Neutra Text TF Alt" pitchFamily="2" charset="0"/>
              </a:rPr>
              <a:t>Somatization Disorder</a:t>
            </a:r>
          </a:p>
          <a:p>
            <a:r>
              <a:rPr lang="en-US" sz="2400" b="1" dirty="0">
                <a:latin typeface="Neutra Text TF Alt" pitchFamily="2" charset="0"/>
              </a:rPr>
              <a:t>Undifferentiated Somatoform Disorder</a:t>
            </a:r>
            <a:endParaRPr lang="en-US" sz="2400" dirty="0">
              <a:latin typeface="Neutra Text TF Alt" pitchFamily="2" charset="0"/>
            </a:endParaRPr>
          </a:p>
          <a:p>
            <a:r>
              <a:rPr lang="en-US" sz="2400" b="1" dirty="0">
                <a:latin typeface="Neutra Text TF Alt" pitchFamily="2" charset="0"/>
              </a:rPr>
              <a:t>Conversion Disorder</a:t>
            </a:r>
            <a:endParaRPr lang="en-US" sz="2400" dirty="0">
              <a:latin typeface="Neutra Text TF Alt" pitchFamily="2" charset="0"/>
            </a:endParaRPr>
          </a:p>
          <a:p>
            <a:r>
              <a:rPr lang="en-US" sz="2400" b="1" dirty="0">
                <a:latin typeface="Neutra Text TF Alt" pitchFamily="2" charset="0"/>
              </a:rPr>
              <a:t>Pain Disorder</a:t>
            </a:r>
            <a:endParaRPr lang="en-US" sz="2400" dirty="0">
              <a:latin typeface="Neutra Text TF Alt" pitchFamily="2" charset="0"/>
            </a:endParaRPr>
          </a:p>
          <a:p>
            <a:r>
              <a:rPr lang="en-US" sz="2400" b="1" dirty="0">
                <a:latin typeface="Neutra Text TF Alt" pitchFamily="2" charset="0"/>
              </a:rPr>
              <a:t>Hypochondriasis</a:t>
            </a:r>
            <a:endParaRPr lang="en-US" sz="2400" dirty="0">
              <a:latin typeface="Neutra Text TF Alt" pitchFamily="2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94758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7946" y="2442948"/>
            <a:ext cx="6987654" cy="4244454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Neutra Text TF Alt" pitchFamily="2" charset="0"/>
              </a:rPr>
              <a:t>The </a:t>
            </a:r>
            <a:r>
              <a:rPr lang="en-US" sz="2800" i="1" dirty="0" smtClean="0">
                <a:latin typeface="Neutra Text TF Alt" pitchFamily="2" charset="0"/>
              </a:rPr>
              <a:t>DSM</a:t>
            </a:r>
            <a:r>
              <a:rPr lang="en-US" sz="2800" dirty="0">
                <a:latin typeface="Neutra Text TF Alt" pitchFamily="2" charset="0"/>
              </a:rPr>
              <a:t> establishes the following five criteria for the diagnosis of this disorder : </a:t>
            </a:r>
          </a:p>
          <a:p>
            <a:pPr lvl="1"/>
            <a:r>
              <a:rPr lang="en-US" sz="2800" dirty="0">
                <a:latin typeface="Neutra Text TF Alt" pitchFamily="2" charset="0"/>
              </a:rPr>
              <a:t>a history of somatic symptoms prior to the age of </a:t>
            </a:r>
            <a:r>
              <a:rPr lang="en-US" sz="2800" dirty="0">
                <a:solidFill>
                  <a:srgbClr val="FF0000"/>
                </a:solidFill>
                <a:latin typeface="Neutra Text TF Alt" pitchFamily="2" charset="0"/>
              </a:rPr>
              <a:t>30</a:t>
            </a:r>
          </a:p>
          <a:p>
            <a:pPr lvl="1"/>
            <a:r>
              <a:rPr lang="en-US" sz="2800" dirty="0">
                <a:latin typeface="Neutra Text TF Alt" pitchFamily="2" charset="0"/>
              </a:rPr>
              <a:t>pain in at least </a:t>
            </a:r>
            <a:r>
              <a:rPr lang="en-US" sz="2800" dirty="0">
                <a:solidFill>
                  <a:srgbClr val="FF0000"/>
                </a:solidFill>
                <a:latin typeface="Neutra Text TF Alt" pitchFamily="2" charset="0"/>
              </a:rPr>
              <a:t>four different </a:t>
            </a:r>
            <a:r>
              <a:rPr lang="en-US" sz="2800" dirty="0">
                <a:latin typeface="Neutra Text TF Alt" pitchFamily="2" charset="0"/>
              </a:rPr>
              <a:t>sites on the body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  <a:latin typeface="Neutra Text TF Alt" pitchFamily="2" charset="0"/>
              </a:rPr>
              <a:t>two</a:t>
            </a:r>
            <a:r>
              <a:rPr lang="en-US" sz="2800" dirty="0">
                <a:latin typeface="Neutra Text TF Alt" pitchFamily="2" charset="0"/>
              </a:rPr>
              <a:t> gastrointestinal problems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  <a:latin typeface="Neutra Text TF Alt" pitchFamily="2" charset="0"/>
              </a:rPr>
              <a:t>one</a:t>
            </a:r>
            <a:r>
              <a:rPr lang="en-US" sz="2800" dirty="0">
                <a:latin typeface="Neutra Text TF Alt" pitchFamily="2" charset="0"/>
              </a:rPr>
              <a:t> sexual symptom .</a:t>
            </a:r>
          </a:p>
          <a:p>
            <a:pPr lvl="1"/>
            <a:r>
              <a:rPr lang="en-US" sz="2800" dirty="0">
                <a:latin typeface="Neutra Text TF Alt" pitchFamily="2" charset="0"/>
              </a:rPr>
              <a:t>one </a:t>
            </a:r>
            <a:r>
              <a:rPr lang="en-US" sz="2800" dirty="0" err="1">
                <a:latin typeface="Neutra Text TF Alt" pitchFamily="2" charset="0"/>
              </a:rPr>
              <a:t>pseudoneurological</a:t>
            </a:r>
            <a:r>
              <a:rPr lang="en-US" sz="2800" dirty="0">
                <a:latin typeface="Neutra Text TF Alt" pitchFamily="2" charset="0"/>
              </a:rPr>
              <a:t> symptom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750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image002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7" b="555"/>
          <a:stretch/>
        </p:blipFill>
        <p:spPr>
          <a:xfrm>
            <a:off x="913209" y="1428750"/>
            <a:ext cx="7417737" cy="4050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31832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76866" y="1103624"/>
            <a:ext cx="6798734" cy="130386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DIFFERENTIAL</a:t>
            </a:r>
            <a:r>
              <a:rPr lang="en-US" sz="4000" b="1" cap="all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DIAGNOSES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34639" y="2433850"/>
            <a:ext cx="7083188" cy="3777622"/>
          </a:xfrm>
        </p:spPr>
        <p:txBody>
          <a:bodyPr>
            <a:normAutofit fontScale="92500" lnSpcReduction="10000"/>
          </a:bodyPr>
          <a:lstStyle/>
          <a:p>
            <a:pPr marL="514350" indent="-428625">
              <a:lnSpc>
                <a:spcPct val="120000"/>
              </a:lnSpc>
              <a:spcBef>
                <a:spcPts val="0"/>
              </a:spcBef>
              <a:buFont typeface="Wingdings" charset="2"/>
              <a:buChar char="ü"/>
            </a:pPr>
            <a:r>
              <a:rPr lang="en-US" sz="2850" dirty="0">
                <a:latin typeface="Century Gothic"/>
                <a:cs typeface="Century Gothic"/>
              </a:rPr>
              <a:t>Depression (+somatoform complaints)</a:t>
            </a:r>
          </a:p>
          <a:p>
            <a:pPr marL="514350" indent="-428625">
              <a:lnSpc>
                <a:spcPct val="120000"/>
              </a:lnSpc>
              <a:spcBef>
                <a:spcPts val="0"/>
              </a:spcBef>
              <a:buFont typeface="Wingdings" charset="2"/>
              <a:buChar char="ü"/>
            </a:pPr>
            <a:r>
              <a:rPr lang="en-US" sz="2850" dirty="0">
                <a:latin typeface="Century Gothic"/>
                <a:cs typeface="Century Gothic"/>
              </a:rPr>
              <a:t>Panic/Anxiety disorder</a:t>
            </a:r>
          </a:p>
          <a:p>
            <a:pPr marL="514350" indent="-428625">
              <a:lnSpc>
                <a:spcPct val="120000"/>
              </a:lnSpc>
              <a:spcBef>
                <a:spcPts val="0"/>
              </a:spcBef>
              <a:buFont typeface="Wingdings" charset="2"/>
              <a:buChar char="ü"/>
            </a:pPr>
            <a:r>
              <a:rPr lang="en-US" sz="2850" dirty="0">
                <a:latin typeface="Century Gothic"/>
                <a:cs typeface="Century Gothic"/>
              </a:rPr>
              <a:t>Factitious/Malingering </a:t>
            </a:r>
          </a:p>
          <a:p>
            <a:pPr marL="514350" indent="-428625">
              <a:lnSpc>
                <a:spcPct val="120000"/>
              </a:lnSpc>
              <a:spcBef>
                <a:spcPts val="0"/>
              </a:spcBef>
              <a:buFont typeface="Wingdings" charset="2"/>
              <a:buChar char="ü"/>
            </a:pPr>
            <a:r>
              <a:rPr lang="en-US" sz="2850" dirty="0">
                <a:latin typeface="Century Gothic"/>
                <a:cs typeface="Century Gothic"/>
              </a:rPr>
              <a:t>Substance use</a:t>
            </a:r>
          </a:p>
          <a:p>
            <a:pPr marL="514350" indent="-428625">
              <a:lnSpc>
                <a:spcPct val="120000"/>
              </a:lnSpc>
              <a:spcBef>
                <a:spcPts val="0"/>
              </a:spcBef>
              <a:buFont typeface="Wingdings" charset="2"/>
              <a:buChar char="ü"/>
            </a:pPr>
            <a:r>
              <a:rPr lang="en-US" sz="2850" dirty="0">
                <a:latin typeface="Century Gothic"/>
                <a:cs typeface="Century Gothic"/>
              </a:rPr>
              <a:t>Non-psychiatric medical conditions</a:t>
            </a:r>
          </a:p>
          <a:p>
            <a:pPr marL="514350" indent="-428625">
              <a:lnSpc>
                <a:spcPct val="120000"/>
              </a:lnSpc>
              <a:spcBef>
                <a:spcPts val="0"/>
              </a:spcBef>
              <a:buFont typeface="Wingdings" charset="2"/>
              <a:buChar char="ü"/>
            </a:pPr>
            <a:r>
              <a:rPr lang="en-US" sz="2850" dirty="0">
                <a:latin typeface="Century Gothic"/>
                <a:cs typeface="Century Gothic"/>
              </a:rPr>
              <a:t>Syndromes of unclear etiology</a:t>
            </a:r>
          </a:p>
          <a:p>
            <a:pPr marL="514350" indent="-428625">
              <a:lnSpc>
                <a:spcPct val="120000"/>
              </a:lnSpc>
              <a:spcBef>
                <a:spcPts val="0"/>
              </a:spcBef>
              <a:buFont typeface="Wingdings" charset="2"/>
              <a:buChar char="ü"/>
            </a:pPr>
            <a:r>
              <a:rPr lang="en-US" sz="2850" dirty="0">
                <a:latin typeface="Century Gothic"/>
                <a:cs typeface="Century Gothic"/>
              </a:rPr>
              <a:t>Other somatoform disorders</a:t>
            </a:r>
          </a:p>
          <a:p>
            <a:pPr marL="85725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0960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entury Gothic"/>
                <a:cs typeface="Century Gothic"/>
              </a:rPr>
              <a:t>strong </a:t>
            </a:r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physician-patient</a:t>
            </a:r>
            <a:r>
              <a:rPr lang="en-US" sz="2400" dirty="0">
                <a:latin typeface="Century Gothic"/>
                <a:cs typeface="Century Gothic"/>
              </a:rPr>
              <a:t> relationship is CRUICIAL to managing somatoform disorders.</a:t>
            </a:r>
          </a:p>
          <a:p>
            <a:r>
              <a:rPr lang="en-US" altLang="en-US" sz="2400" dirty="0">
                <a:solidFill>
                  <a:srgbClr val="FF0000"/>
                </a:solidFill>
              </a:rPr>
              <a:t>Stress</a:t>
            </a:r>
            <a:r>
              <a:rPr lang="en-US" altLang="en-US" sz="2400" dirty="0"/>
              <a:t> reduction is often an important part of getting better</a:t>
            </a:r>
          </a:p>
          <a:p>
            <a:r>
              <a:rPr lang="en-US" altLang="en-US" sz="2400" dirty="0">
                <a:solidFill>
                  <a:srgbClr val="FF0000"/>
                </a:solidFill>
              </a:rPr>
              <a:t>Counseling</a:t>
            </a:r>
            <a:r>
              <a:rPr lang="en-US" altLang="en-US" sz="2400" dirty="0"/>
              <a:t> for family and friends may also be useful.</a:t>
            </a:r>
          </a:p>
          <a:p>
            <a:endParaRPr lang="en-US" sz="2400" dirty="0">
              <a:latin typeface="Century Gothic"/>
              <a:cs typeface="Century Gothic"/>
            </a:endParaRPr>
          </a:p>
          <a:p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841268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9660" y="2470245"/>
            <a:ext cx="7033146" cy="4137013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3200" u="sng" dirty="0" smtClean="0">
                <a:solidFill>
                  <a:srgbClr val="FF0000"/>
                </a:solidFill>
                <a:latin typeface="Neutra Text TF Alt" pitchFamily="2" charset="0"/>
              </a:rPr>
              <a:t>Cognitive </a:t>
            </a:r>
            <a:r>
              <a:rPr lang="en-US" sz="3200" u="sng" dirty="0">
                <a:solidFill>
                  <a:srgbClr val="FF0000"/>
                </a:solidFill>
                <a:latin typeface="Neutra Text TF Alt" pitchFamily="2" charset="0"/>
              </a:rPr>
              <a:t>Behavioral </a:t>
            </a:r>
            <a:r>
              <a:rPr lang="en-US" sz="3200" u="sng" dirty="0" smtClean="0">
                <a:solidFill>
                  <a:srgbClr val="FF0000"/>
                </a:solidFill>
                <a:latin typeface="Neutra Text TF Alt" pitchFamily="2" charset="0"/>
              </a:rPr>
              <a:t>Therapy</a:t>
            </a:r>
            <a:endParaRPr lang="en-US" sz="3200" u="sng" dirty="0">
              <a:solidFill>
                <a:srgbClr val="FF0000"/>
              </a:solidFill>
              <a:latin typeface="Neutra Text TF Alt" pitchFamily="2" charset="0"/>
            </a:endParaRPr>
          </a:p>
          <a:p>
            <a:pPr lvl="1"/>
            <a:r>
              <a:rPr lang="en-US" sz="3200" dirty="0">
                <a:latin typeface="Neutra Text TF Alt" pitchFamily="2" charset="0"/>
              </a:rPr>
              <a:t>which focuses on helping people identify and change errors in their thinking</a:t>
            </a:r>
          </a:p>
          <a:p>
            <a:pPr lvl="1"/>
            <a:r>
              <a:rPr lang="en-US" sz="3200" dirty="0">
                <a:latin typeface="Neutra Text TF Alt" pitchFamily="2" charset="0"/>
              </a:rPr>
              <a:t>Cognitive Behavioral Therapy  one of the most effective types of therapy for these disorders.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6342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4383791"/>
              </p:ext>
            </p:extLst>
          </p:nvPr>
        </p:nvGraphicFramePr>
        <p:xfrm>
          <a:off x="1176866" y="2560093"/>
          <a:ext cx="6673754" cy="3575713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336877"/>
                <a:gridCol w="3336877"/>
              </a:tblGrid>
              <a:tr h="4938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Do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3379" marR="83379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AVOID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nstant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3379" marR="83379" marT="34286" marB="34286" horzOverflow="overflow"/>
                </a:tc>
              </a:tr>
              <a:tr h="30818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Char char="§"/>
                        <a:tabLst/>
                      </a:pPr>
                      <a:r>
                        <a:rPr kumimoji="1" lang="tr-TR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Allow</a:t>
                      </a:r>
                      <a:r>
                        <a:rPr kumimoji="1" lang="tr-TR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1" lang="tr-TR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patient</a:t>
                      </a:r>
                      <a:r>
                        <a:rPr kumimoji="1" lang="tr-TR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role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Char char="§"/>
                        <a:tabLst/>
                      </a:pPr>
                      <a:r>
                        <a:rPr kumimoji="1" lang="tr-TR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Concentrate</a:t>
                      </a:r>
                      <a:r>
                        <a:rPr kumimoji="1" lang="tr-TR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on </a:t>
                      </a:r>
                      <a:r>
                        <a:rPr kumimoji="1" lang="tr-TR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functions</a:t>
                      </a:r>
                      <a:endParaRPr kumimoji="1" lang="en-US" sz="1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Char char="§"/>
                        <a:tabLst/>
                      </a:pPr>
                      <a:r>
                        <a:rPr kumimoji="1" lang="tr-TR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Frequent</a:t>
                      </a:r>
                      <a:r>
                        <a:rPr kumimoji="1" lang="tr-TR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1" lang="tr-TR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short</a:t>
                      </a:r>
                      <a:r>
                        <a:rPr kumimoji="1" lang="tr-TR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1" lang="tr-TR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visits</a:t>
                      </a:r>
                      <a:endParaRPr kumimoji="1" lang="en-US" sz="1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Char char="§"/>
                        <a:tabLst/>
                      </a:pPr>
                      <a:r>
                        <a:rPr kumimoji="1" lang="tr-TR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Single</a:t>
                      </a:r>
                      <a:r>
                        <a:rPr kumimoji="1" lang="tr-TR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1" lang="tr-TR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doctor</a:t>
                      </a:r>
                      <a:endParaRPr kumimoji="1" lang="tr-TR" sz="1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Char char="§"/>
                        <a:tabLst/>
                      </a:pPr>
                      <a:r>
                        <a:rPr kumimoji="1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Group therapy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Char char="§"/>
                        <a:tabLst/>
                      </a:pPr>
                      <a:r>
                        <a:rPr kumimoji="1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May individual </a:t>
                      </a:r>
                      <a:r>
                        <a:rPr kumimoji="1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Tx</a:t>
                      </a:r>
                      <a:endParaRPr kumimoji="1" lang="en-US" sz="1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Char char="§"/>
                        <a:tabLst/>
                      </a:pPr>
                      <a:r>
                        <a:rPr kumimoji="1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Drug treatment for psych co-morbidity.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Char char="§"/>
                        <a:tabLst/>
                      </a:pPr>
                      <a:r>
                        <a:rPr kumimoji="1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SSRIs, high doses for </a:t>
                      </a:r>
                      <a:r>
                        <a:rPr kumimoji="1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Hypochondraisis</a:t>
                      </a:r>
                      <a:r>
                        <a:rPr kumimoji="1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and BDD </a:t>
                      </a:r>
                      <a:endParaRPr kumimoji="1" lang="tr-TR" sz="1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tr-TR" sz="12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</a:txBody>
                  <a:tcPr marL="83379" marR="83379" marT="34286" marB="3428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Char char="§"/>
                        <a:tabLst/>
                      </a:pPr>
                      <a:r>
                        <a:rPr kumimoji="0" lang="tr-TR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Concentrating</a:t>
                      </a:r>
                      <a:r>
                        <a:rPr kumimoji="0" lang="tr-TR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on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tr-TR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Symptoms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Char char="§"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Say (</a:t>
                      </a:r>
                      <a:r>
                        <a:rPr kumimoji="0" lang="tr-TR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It’s</a:t>
                      </a:r>
                      <a:r>
                        <a:rPr kumimoji="0" lang="tr-TR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tr-TR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just</a:t>
                      </a:r>
                      <a:r>
                        <a:rPr kumimoji="0" lang="tr-TR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in </a:t>
                      </a:r>
                      <a:r>
                        <a:rPr kumimoji="0" lang="tr-TR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your</a:t>
                      </a:r>
                      <a:r>
                        <a:rPr kumimoji="0" lang="tr-TR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tr-TR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mind</a:t>
                      </a:r>
                      <a:r>
                        <a:rPr kumimoji="0" lang="tr-TR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tr-TR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take</a:t>
                      </a:r>
                      <a:r>
                        <a:rPr kumimoji="0" lang="tr-TR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it </a:t>
                      </a:r>
                      <a:r>
                        <a:rPr kumimoji="0" lang="tr-TR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easy</a:t>
                      </a:r>
                      <a:r>
                        <a:rPr kumimoji="0" lang="tr-TR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..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1" lang="en-US" sz="1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Char char="§"/>
                        <a:tabLst/>
                      </a:pPr>
                      <a:r>
                        <a:rPr kumimoji="0" lang="tr-TR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Tests</a:t>
                      </a:r>
                      <a:r>
                        <a:rPr kumimoji="0" lang="tr-TR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tr-TR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or</a:t>
                      </a:r>
                      <a:r>
                        <a:rPr kumimoji="0" lang="tr-TR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tr-TR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Rx</a:t>
                      </a:r>
                      <a:r>
                        <a:rPr kumimoji="0" lang="tr-TR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tr-TR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without</a:t>
                      </a:r>
                      <a:r>
                        <a:rPr kumimoji="0" lang="tr-TR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tr-TR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Dx</a:t>
                      </a:r>
                      <a:endParaRPr kumimoji="0" lang="en-US" sz="1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Char char="§"/>
                        <a:tabLst/>
                      </a:pPr>
                      <a:r>
                        <a:rPr kumimoji="1" lang="tr-TR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Unnecessary</a:t>
                      </a:r>
                      <a:r>
                        <a:rPr kumimoji="1" lang="tr-TR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1" lang="tr-TR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Referrals</a:t>
                      </a:r>
                      <a:r>
                        <a:rPr kumimoji="1" lang="tr-TR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/ </a:t>
                      </a:r>
                      <a:r>
                        <a:rPr kumimoji="1" lang="tr-TR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cons</a:t>
                      </a:r>
                      <a:r>
                        <a:rPr kumimoji="1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ults</a:t>
                      </a:r>
                      <a:r>
                        <a:rPr kumimoji="1" lang="tr-TR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.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tr-TR" sz="21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3379" marR="83379" marT="34286" marB="34286" horzOverflow="overflow"/>
                </a:tc>
              </a:tr>
            </a:tbl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17717679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Counseling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latin typeface="Calibri" panose="020F0502020204030204" pitchFamily="34" charset="0"/>
              </a:rPr>
              <a:t>counseling </a:t>
            </a:r>
            <a:r>
              <a:rPr lang="en-US" altLang="en-US" dirty="0">
                <a:latin typeface="Calibri" panose="020F0502020204030204" pitchFamily="34" charset="0"/>
              </a:rPr>
              <a:t>helps people to solve stressful problems by decision making.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helping the patient to choose decision among alternative courses of actions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1401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Psychotherapy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77690" y="2784143"/>
            <a:ext cx="7397086" cy="2033518"/>
          </a:xfrm>
        </p:spPr>
        <p:txBody>
          <a:bodyPr>
            <a:noAutofit/>
          </a:bodyPr>
          <a:lstStyle/>
          <a:p>
            <a:pPr>
              <a:buFont typeface="Wingdings 3" panose="05040102010807070707" pitchFamily="18" charset="2"/>
              <a:buNone/>
            </a:pPr>
            <a:r>
              <a:rPr lang="en-US" altLang="en-US" sz="2400" dirty="0" smtClean="0"/>
              <a:t>is </a:t>
            </a:r>
            <a:r>
              <a:rPr lang="en-US" altLang="en-US" sz="2400" dirty="0"/>
              <a:t>a therapy used to treat people with a mental disorder by teaching them strategies and giving them tools to deal with stress and unhealthy thoughts and behaviors</a:t>
            </a:r>
            <a:r>
              <a:rPr lang="en-US" altLang="en-US" sz="2400" dirty="0" smtClean="0"/>
              <a:t>.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125585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562" y="2522878"/>
            <a:ext cx="8229600" cy="48127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Q5- In order to diagnose General Anxiety Disorder (GAD), the symptoms of anxiety and excessive worrying must be present of at least: </a:t>
            </a:r>
          </a:p>
          <a:p>
            <a:pPr marL="0" indent="0">
              <a:buNone/>
            </a:pPr>
            <a:r>
              <a:rPr lang="en-US" sz="2800" dirty="0" smtClean="0"/>
              <a:t>A- Month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B- 3 </a:t>
            </a:r>
            <a:r>
              <a:rPr lang="en-US" sz="2800" dirty="0"/>
              <a:t>Months   </a:t>
            </a:r>
          </a:p>
          <a:p>
            <a:pPr marL="0" indent="0">
              <a:buNone/>
            </a:pPr>
            <a:r>
              <a:rPr lang="en-US" sz="2800" dirty="0" smtClean="0"/>
              <a:t>C- 6 </a:t>
            </a:r>
            <a:r>
              <a:rPr lang="en-US" sz="2800" dirty="0"/>
              <a:t>Months</a:t>
            </a:r>
          </a:p>
          <a:p>
            <a:pPr marL="0" indent="0">
              <a:buNone/>
            </a:pPr>
            <a:r>
              <a:rPr lang="en-US" sz="2800" dirty="0" smtClean="0"/>
              <a:t>D- 1 </a:t>
            </a:r>
            <a:r>
              <a:rPr lang="en-US" sz="2800" dirty="0"/>
              <a:t>Year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178141" y="1060838"/>
            <a:ext cx="6589199" cy="1280890"/>
          </a:xfrm>
        </p:spPr>
        <p:txBody>
          <a:bodyPr/>
          <a:lstStyle/>
          <a:p>
            <a:r>
              <a:rPr 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MCQ</a:t>
            </a:r>
          </a:p>
        </p:txBody>
      </p:sp>
    </p:spTree>
    <p:extLst>
      <p:ext uri="{BB962C8B-B14F-4D97-AF65-F5344CB8AC3E}">
        <p14:creationId xmlns:p14="http://schemas.microsoft.com/office/powerpoint/2010/main" val="9765927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Psychotherapy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388" y="1937982"/>
            <a:ext cx="8311487" cy="4285396"/>
          </a:xfrm>
        </p:spPr>
        <p:txBody>
          <a:bodyPr>
            <a:noAutofit/>
          </a:bodyPr>
          <a:lstStyle/>
          <a:p>
            <a:pPr>
              <a:buFont typeface="Wingdings 3" panose="05040102010807070707" pitchFamily="18" charset="2"/>
              <a:buNone/>
            </a:pPr>
            <a:endParaRPr lang="en-US" altLang="en-US" sz="2000" dirty="0" smtClean="0"/>
          </a:p>
          <a:p>
            <a:pPr>
              <a:buNone/>
            </a:pPr>
            <a:r>
              <a:rPr lang="en-US" altLang="en-US" sz="2000" dirty="0"/>
              <a:t>Cognitive Behavioral Therapy (CBT): is one of psychotherapy types and it aims to change a </a:t>
            </a:r>
            <a:r>
              <a:rPr lang="en-US" altLang="en-US" sz="2000" dirty="0">
                <a:solidFill>
                  <a:srgbClr val="FF0000"/>
                </a:solidFill>
              </a:rPr>
              <a:t>person's thinking </a:t>
            </a:r>
            <a:r>
              <a:rPr lang="en-US" altLang="en-US" sz="2000" dirty="0"/>
              <a:t>to be more </a:t>
            </a:r>
            <a:r>
              <a:rPr lang="en-US" altLang="en-US" sz="2000" b="1" dirty="0"/>
              <a:t>adaptive and healthy</a:t>
            </a:r>
            <a:r>
              <a:rPr lang="en-US" altLang="en-US" sz="2000" dirty="0"/>
              <a:t>. Behavioral therapy focuses on a person's actions and aims to change unhealthy behavior patterns.</a:t>
            </a:r>
          </a:p>
          <a:p>
            <a:pPr>
              <a:buFont typeface="Wingdings 3" panose="05040102010807070707" pitchFamily="18" charset="2"/>
              <a:buNone/>
            </a:pPr>
            <a:endParaRPr lang="en-US" altLang="en-US" sz="2000" dirty="0" smtClean="0"/>
          </a:p>
          <a:p>
            <a:pPr>
              <a:buFont typeface="Wingdings 3" panose="05040102010807070707" pitchFamily="18" charset="2"/>
              <a:buNone/>
            </a:pPr>
            <a:r>
              <a:rPr lang="en-US" altLang="en-US" sz="2000" dirty="0" smtClean="0"/>
              <a:t>Cognitive behavioral therapy can be applied to treat many mental disorders such as:</a:t>
            </a:r>
          </a:p>
          <a:p>
            <a:r>
              <a:rPr lang="en-US" altLang="en-US" sz="2000" dirty="0" smtClean="0"/>
              <a:t>Depression.</a:t>
            </a:r>
          </a:p>
          <a:p>
            <a:r>
              <a:rPr lang="en-US" altLang="en-US" sz="2000" dirty="0" smtClean="0"/>
              <a:t>Anxiety disorder.</a:t>
            </a:r>
          </a:p>
          <a:p>
            <a:r>
              <a:rPr lang="en-US" altLang="en-US" sz="2000" dirty="0" err="1" smtClean="0"/>
              <a:t>Somatiform</a:t>
            </a:r>
            <a:r>
              <a:rPr lang="en-US" altLang="en-US" sz="2000" dirty="0" smtClean="0"/>
              <a:t> disorder.</a:t>
            </a:r>
          </a:p>
        </p:txBody>
      </p:sp>
    </p:spTree>
    <p:extLst>
      <p:ext uri="{BB962C8B-B14F-4D97-AF65-F5344CB8AC3E}">
        <p14:creationId xmlns:p14="http://schemas.microsoft.com/office/powerpoint/2010/main" val="2489518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963188" y="2588398"/>
            <a:ext cx="38862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>
                <a:latin typeface="David" panose="020E0502060401010101" pitchFamily="34" charset="-79"/>
                <a:cs typeface="David" panose="020E0502060401010101" pitchFamily="34" charset="-79"/>
              </a:rPr>
              <a:t>Suicidality </a:t>
            </a:r>
          </a:p>
          <a:p>
            <a:r>
              <a:rPr lang="en-US" sz="2100" dirty="0">
                <a:latin typeface="David" panose="020E0502060401010101" pitchFamily="34" charset="-79"/>
                <a:cs typeface="David" panose="020E0502060401010101" pitchFamily="34" charset="-79"/>
              </a:rPr>
              <a:t>Psychotic symptoms </a:t>
            </a:r>
          </a:p>
          <a:p>
            <a:r>
              <a:rPr lang="en-US" sz="2100" dirty="0">
                <a:latin typeface="David" panose="020E0502060401010101" pitchFamily="34" charset="-79"/>
                <a:cs typeface="David" panose="020E0502060401010101" pitchFamily="34" charset="-79"/>
              </a:rPr>
              <a:t>Diagnostic questions</a:t>
            </a:r>
          </a:p>
          <a:p>
            <a:r>
              <a:rPr lang="en-US" sz="2100" dirty="0">
                <a:latin typeface="David" panose="020E0502060401010101" pitchFamily="34" charset="-79"/>
                <a:cs typeface="David" panose="020E0502060401010101" pitchFamily="34" charset="-79"/>
              </a:rPr>
              <a:t>Developmental problems (children/adolescents)</a:t>
            </a:r>
          </a:p>
          <a:p>
            <a:r>
              <a:rPr lang="en-US" sz="2100" dirty="0">
                <a:latin typeface="David" panose="020E0502060401010101" pitchFamily="34" charset="-79"/>
                <a:cs typeface="David" panose="020E0502060401010101" pitchFamily="34" charset="-79"/>
              </a:rPr>
              <a:t>Management review</a:t>
            </a:r>
          </a:p>
          <a:p>
            <a:r>
              <a:rPr lang="en-US" sz="2100" dirty="0">
                <a:latin typeface="David" panose="020E0502060401010101" pitchFamily="34" charset="-79"/>
                <a:cs typeface="David" panose="020E0502060401010101" pitchFamily="34" charset="-79"/>
              </a:rPr>
              <a:t>Psychopharmacology assessment/advice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7798" y="915337"/>
            <a:ext cx="7784531" cy="1303867"/>
          </a:xfrm>
        </p:spPr>
        <p:txBody>
          <a:bodyPr>
            <a:noAutofit/>
          </a:bodyPr>
          <a:lstStyle/>
          <a:p>
            <a:pPr algn="ctr"/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When to refer a patient to a psychiatrist?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"/>
          </p:nvPr>
        </p:nvSpPr>
        <p:spPr>
          <a:xfrm>
            <a:off x="5032118" y="2588398"/>
            <a:ext cx="3380211" cy="3767397"/>
          </a:xfrm>
        </p:spPr>
        <p:txBody>
          <a:bodyPr>
            <a:normAutofit/>
          </a:bodyPr>
          <a:lstStyle/>
          <a:p>
            <a:pPr marL="22860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Substance abuse/addiction </a:t>
            </a:r>
          </a:p>
          <a:p>
            <a:pPr marL="22860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Signs of dementia </a:t>
            </a:r>
          </a:p>
          <a:p>
            <a:pPr marL="22860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Sleep problems </a:t>
            </a:r>
          </a:p>
          <a:p>
            <a:pPr marL="22860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Sexual dysfunction </a:t>
            </a:r>
          </a:p>
          <a:p>
            <a:pPr marL="22860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Abnormal bereavement </a:t>
            </a:r>
          </a:p>
          <a:p>
            <a:pPr marL="22860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Family dysfunction 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926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78141" y="1060838"/>
            <a:ext cx="6589199" cy="1280890"/>
          </a:xfrm>
        </p:spPr>
        <p:txBody>
          <a:bodyPr/>
          <a:lstStyle/>
          <a:p>
            <a:r>
              <a:rPr 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MCQ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8141" y="2505501"/>
            <a:ext cx="6591985" cy="377762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2600" dirty="0"/>
              <a:t>Q1- prevalence of psychiatric illness in primary care in Saudi Arabia  is :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600" dirty="0"/>
              <a:t>A-50%         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600" dirty="0"/>
              <a:t> B-18%     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600" dirty="0"/>
              <a:t>C- 30%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1924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457" y="2376089"/>
            <a:ext cx="7792871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000" dirty="0"/>
              <a:t>Q2- A 29-year-old woman has been suffering lack of enjoyment, low self-esteem, insomnia, poor concentration, and fatigue for more than 3 years. She has no medical diseases. </a:t>
            </a:r>
          </a:p>
          <a:p>
            <a:pPr marL="0" indent="0">
              <a:buNone/>
            </a:pPr>
            <a:r>
              <a:rPr lang="en-US" sz="3000" dirty="0"/>
              <a:t>The most likely diagnosis is; 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A- Major </a:t>
            </a:r>
            <a:r>
              <a:rPr lang="en-US" sz="3000" dirty="0"/>
              <a:t>Depressive disorder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B- Bipolar </a:t>
            </a:r>
            <a:r>
              <a:rPr lang="en-US" sz="3000" dirty="0"/>
              <a:t>II mood disorder.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C- Bipolar </a:t>
            </a:r>
            <a:r>
              <a:rPr lang="en-US" sz="3000" dirty="0"/>
              <a:t>I mood disorder.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D- Cyclothymic </a:t>
            </a:r>
            <a:r>
              <a:rPr lang="en-US" sz="3000" dirty="0"/>
              <a:t>disorder.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E- Dysthymic </a:t>
            </a:r>
            <a:r>
              <a:rPr lang="en-US" sz="3000" dirty="0"/>
              <a:t>disorder. 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178141" y="1060838"/>
            <a:ext cx="6589199" cy="128089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MCQ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9495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219" y="2470245"/>
            <a:ext cx="7970292" cy="47630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Q3- Major depression disorder  </a:t>
            </a:r>
            <a:r>
              <a:rPr lang="en-US" sz="2800" dirty="0" err="1"/>
              <a:t>diagnistic</a:t>
            </a:r>
            <a:r>
              <a:rPr lang="en-US" sz="2800" dirty="0"/>
              <a:t>  criteria 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400" dirty="0"/>
              <a:t>A-Chronic mild low mood or loss of interest for at least 2 years.</a:t>
            </a:r>
          </a:p>
          <a:p>
            <a:pPr marL="0" indent="0">
              <a:buNone/>
            </a:pPr>
            <a:r>
              <a:rPr lang="en-US" sz="2400" dirty="0"/>
              <a:t>B- Onset can begin 24 hours to several months after delivery </a:t>
            </a:r>
          </a:p>
          <a:p>
            <a:pPr marL="0" indent="0">
              <a:buNone/>
            </a:pPr>
            <a:r>
              <a:rPr lang="en-US" sz="2400" dirty="0"/>
              <a:t>C- Characterized by one or more episodes of low mood or loss of interest for at least two weeks 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178141" y="1060838"/>
            <a:ext cx="6589199" cy="1280890"/>
          </a:xfrm>
        </p:spPr>
        <p:txBody>
          <a:bodyPr/>
          <a:lstStyle/>
          <a:p>
            <a:r>
              <a:rPr 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MCQ</a:t>
            </a:r>
          </a:p>
        </p:txBody>
      </p:sp>
    </p:spTree>
    <p:extLst>
      <p:ext uri="{BB962C8B-B14F-4D97-AF65-F5344CB8AC3E}">
        <p14:creationId xmlns:p14="http://schemas.microsoft.com/office/powerpoint/2010/main" val="660294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397" y="239929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Q4- </a:t>
            </a:r>
            <a:r>
              <a:rPr lang="en-US" sz="2800" dirty="0"/>
              <a:t>the treatment of somatoform disorders based on </a:t>
            </a:r>
            <a:r>
              <a:rPr lang="en-US" sz="2800" dirty="0" smtClean="0"/>
              <a:t>?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A- medications </a:t>
            </a:r>
          </a:p>
          <a:p>
            <a:pPr marL="0" indent="0">
              <a:buNone/>
            </a:pPr>
            <a:r>
              <a:rPr lang="en-US" sz="2800" dirty="0"/>
              <a:t>B-Cognitive Behavioral Therapy </a:t>
            </a:r>
          </a:p>
          <a:p>
            <a:pPr marL="0" indent="0">
              <a:buNone/>
            </a:pPr>
            <a:r>
              <a:rPr lang="en-US" sz="2800" dirty="0"/>
              <a:t>C- there is no need to treat the patients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178141" y="1060838"/>
            <a:ext cx="6589199" cy="1280890"/>
          </a:xfrm>
        </p:spPr>
        <p:txBody>
          <a:bodyPr/>
          <a:lstStyle/>
          <a:p>
            <a:r>
              <a:rPr 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MCQ</a:t>
            </a:r>
          </a:p>
        </p:txBody>
      </p:sp>
    </p:spTree>
    <p:extLst>
      <p:ext uri="{BB962C8B-B14F-4D97-AF65-F5344CB8AC3E}">
        <p14:creationId xmlns:p14="http://schemas.microsoft.com/office/powerpoint/2010/main" val="137008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562" y="2522878"/>
            <a:ext cx="8229600" cy="48127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Q5- In order to diagnose General Anxiety Disorder (GAD), the symptoms of anxiety and excessive worrying must be present of at least: </a:t>
            </a:r>
          </a:p>
          <a:p>
            <a:pPr marL="0" indent="0">
              <a:buNone/>
            </a:pPr>
            <a:r>
              <a:rPr lang="en-US" sz="2800" dirty="0" smtClean="0"/>
              <a:t>A- Month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B- 3 </a:t>
            </a:r>
            <a:r>
              <a:rPr lang="en-US" sz="2800" dirty="0"/>
              <a:t>Months   </a:t>
            </a:r>
          </a:p>
          <a:p>
            <a:pPr marL="0" indent="0">
              <a:buNone/>
            </a:pPr>
            <a:r>
              <a:rPr lang="en-US" sz="2800" dirty="0" smtClean="0"/>
              <a:t>C- 6 </a:t>
            </a:r>
            <a:r>
              <a:rPr lang="en-US" sz="2800" dirty="0"/>
              <a:t>Months</a:t>
            </a:r>
          </a:p>
          <a:p>
            <a:pPr marL="0" indent="0">
              <a:buNone/>
            </a:pPr>
            <a:r>
              <a:rPr lang="en-US" sz="2800" dirty="0" smtClean="0"/>
              <a:t>D- 1 </a:t>
            </a:r>
            <a:r>
              <a:rPr lang="en-US" sz="2800" dirty="0"/>
              <a:t>Year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178141" y="1060838"/>
            <a:ext cx="6589199" cy="1280890"/>
          </a:xfrm>
        </p:spPr>
        <p:txBody>
          <a:bodyPr/>
          <a:lstStyle/>
          <a:p>
            <a:r>
              <a:rPr 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MCQ</a:t>
            </a:r>
          </a:p>
        </p:txBody>
      </p:sp>
    </p:spTree>
    <p:extLst>
      <p:ext uri="{BB962C8B-B14F-4D97-AF65-F5344CB8AC3E}">
        <p14:creationId xmlns:p14="http://schemas.microsoft.com/office/powerpoint/2010/main" val="42013800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REFERENCES</a:t>
            </a:r>
            <a:r>
              <a:rPr lang="en-US" sz="4800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633" y="2442949"/>
            <a:ext cx="7315200" cy="4148918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>
                <a:latin typeface="Adobe Caslon Pro Bold" panose="0205070206050A020403" pitchFamily="18" charset="0"/>
                <a:hlinkClick r:id="rId2"/>
              </a:rPr>
              <a:t>http://</a:t>
            </a:r>
            <a:r>
              <a:rPr lang="en-US" sz="2000" dirty="0" smtClean="0">
                <a:latin typeface="Adobe Caslon Pro Bold" panose="0205070206050A020403" pitchFamily="18" charset="0"/>
                <a:hlinkClick r:id="rId2"/>
              </a:rPr>
              <a:t>bestpractice.bmj.com/best-practice/monograph/805/diagnosis/criteria.html</a:t>
            </a:r>
            <a:endParaRPr lang="en-US" sz="2000" dirty="0">
              <a:latin typeface="Adobe Caslon Pro Bold" panose="0205070206050A020403" pitchFamily="18" charset="0"/>
            </a:endParaRPr>
          </a:p>
          <a:p>
            <a:r>
              <a:rPr lang="en-US" sz="1600" dirty="0">
                <a:latin typeface="Adobe Caslon Pro Bold" panose="0205070206050A020403" pitchFamily="18" charset="0"/>
              </a:rPr>
              <a:t>American Psychiatric Association. Task Force on DSM-IV (2000). Diagnostic and statistical manual of mental disorders: DSM-IV-TR. American Psychiatric Pub. p. 485</a:t>
            </a:r>
            <a:r>
              <a:rPr lang="en-US" sz="1600" dirty="0" smtClean="0">
                <a:latin typeface="Adobe Caslon Pro Bold" panose="0205070206050A020403" pitchFamily="18" charset="0"/>
              </a:rPr>
              <a:t>.</a:t>
            </a:r>
            <a:endParaRPr lang="en-US" sz="1600" dirty="0">
              <a:latin typeface="Adobe Caslon Pro Bold" panose="0205070206050A020403" pitchFamily="18" charset="0"/>
            </a:endParaRPr>
          </a:p>
          <a:p>
            <a:r>
              <a:rPr lang="en-US" altLang="en-US" sz="1600" dirty="0">
                <a:latin typeface="Adobe Caslon Pro Bold" panose="0205070206050A020403" pitchFamily="18" charset="0"/>
                <a:ea typeface="ＭＳ Ｐゴシック" charset="-128"/>
              </a:rPr>
              <a:t>Prevalence of mental illness among Saudi adult primary-care patients in Central Saudi Arabia </a:t>
            </a:r>
            <a:r>
              <a:rPr lang="en-US" altLang="en-US" sz="1600" dirty="0" err="1">
                <a:latin typeface="Adobe Caslon Pro Bold" panose="0205070206050A020403" pitchFamily="18" charset="0"/>
                <a:ea typeface="ＭＳ Ｐゴシック" charset="-128"/>
              </a:rPr>
              <a:t>Abdallah</a:t>
            </a:r>
            <a:r>
              <a:rPr lang="en-US" altLang="en-US" sz="1600" dirty="0">
                <a:latin typeface="Adobe Caslon Pro Bold" panose="0205070206050A020403" pitchFamily="18" charset="0"/>
                <a:ea typeface="ＭＳ Ｐゴシック" charset="-128"/>
              </a:rPr>
              <a:t> D. Al-</a:t>
            </a:r>
            <a:r>
              <a:rPr lang="en-US" altLang="en-US" sz="1600" dirty="0" err="1">
                <a:latin typeface="Adobe Caslon Pro Bold" panose="0205070206050A020403" pitchFamily="18" charset="0"/>
                <a:ea typeface="ＭＳ Ｐゴシック" charset="-128"/>
              </a:rPr>
              <a:t>Khathami</a:t>
            </a:r>
            <a:r>
              <a:rPr lang="en-US" altLang="en-US" sz="1600" dirty="0">
                <a:latin typeface="Adobe Caslon Pro Bold" panose="0205070206050A020403" pitchFamily="18" charset="0"/>
                <a:ea typeface="ＭＳ Ｐゴシック" charset="-128"/>
              </a:rPr>
              <a:t>, MBBS, ABFM, Danny O. </a:t>
            </a:r>
            <a:r>
              <a:rPr lang="en-US" altLang="en-US" sz="1600" dirty="0" err="1">
                <a:latin typeface="Adobe Caslon Pro Bold" panose="0205070206050A020403" pitchFamily="18" charset="0"/>
                <a:ea typeface="ＭＳ Ｐゴシック" charset="-128"/>
              </a:rPr>
              <a:t>Ogbeide</a:t>
            </a:r>
            <a:r>
              <a:rPr lang="en-US" altLang="en-US" sz="1600" dirty="0">
                <a:latin typeface="Adobe Caslon Pro Bold" panose="0205070206050A020403" pitchFamily="18" charset="0"/>
                <a:ea typeface="ＭＳ Ｐゴシック" charset="-128"/>
              </a:rPr>
              <a:t>, FWACP, FRCGP</a:t>
            </a:r>
            <a:r>
              <a:rPr lang="nn-NO" altLang="en-US" sz="1600" dirty="0">
                <a:latin typeface="Adobe Caslon Pro Bold" panose="0205070206050A020403" pitchFamily="18" charset="0"/>
                <a:ea typeface="ＭＳ Ｐゴシック" charset="-128"/>
              </a:rPr>
              <a:t>Saudi Med J 2002; Vol. 23 (6) </a:t>
            </a:r>
            <a:r>
              <a:rPr lang="nn-NO" altLang="en-US" sz="1600" dirty="0" smtClean="0">
                <a:latin typeface="Adobe Caslon Pro Bold" panose="0205070206050A020403" pitchFamily="18" charset="0"/>
                <a:ea typeface="ＭＳ Ｐゴシック" charset="-128"/>
                <a:hlinkClick r:id="rId3"/>
              </a:rPr>
              <a:t>www.smj.org.sa</a:t>
            </a:r>
            <a:endParaRPr lang="en-US" sz="1600" dirty="0" smtClean="0">
              <a:latin typeface="Adobe Caslon Pro Bold" panose="0205070206050A020403" pitchFamily="18" charset="0"/>
            </a:endParaRPr>
          </a:p>
          <a:p>
            <a:r>
              <a:rPr lang="en-US" altLang="en-US" sz="1600" dirty="0">
                <a:latin typeface="Adobe Caslon Pro Bold" panose="0205070206050A020403" pitchFamily="18" charset="0"/>
                <a:ea typeface="ＭＳ Ｐゴシック" charset="-128"/>
              </a:rPr>
              <a:t>National Institute For Health And Clinical Excellence </a:t>
            </a:r>
            <a:r>
              <a:rPr lang="en-US" altLang="en-US" sz="1600" dirty="0" smtClean="0">
                <a:latin typeface="Adobe Caslon Pro Bold" panose="0205070206050A020403" pitchFamily="18" charset="0"/>
                <a:ea typeface="ＭＳ Ｐゴシック" charset="-128"/>
                <a:hlinkClick r:id="rId4"/>
              </a:rPr>
              <a:t>www.nice.org.uk/nicemedia/live/13476/59320/59320.pdf</a:t>
            </a:r>
            <a:endParaRPr lang="en-US" sz="1600" dirty="0" smtClean="0">
              <a:latin typeface="Adobe Caslon Pro Bold" panose="0205070206050A020403" pitchFamily="18" charset="0"/>
            </a:endParaRPr>
          </a:p>
          <a:p>
            <a:r>
              <a:rPr lang="en-US" sz="1600" dirty="0" smtClean="0">
                <a:latin typeface="Adobe Caslon Pro Bold" panose="0205070206050A020403" pitchFamily="18" charset="0"/>
              </a:rPr>
              <a:t>The </a:t>
            </a:r>
            <a:r>
              <a:rPr lang="en-US" sz="1600" dirty="0">
                <a:latin typeface="Adobe Caslon Pro Bold" panose="0205070206050A020403" pitchFamily="18" charset="0"/>
              </a:rPr>
              <a:t>WHO Mental Health Policy &amp; Service Development Guidance Package</a:t>
            </a:r>
            <a:r>
              <a:rPr lang="en-US" sz="1600" dirty="0" smtClean="0">
                <a:latin typeface="Adobe Caslon Pro Bold" panose="0205070206050A020403" pitchFamily="18" charset="0"/>
              </a:rPr>
              <a:t>.</a:t>
            </a:r>
          </a:p>
          <a:p>
            <a:r>
              <a:rPr lang="en-US" sz="1600" dirty="0">
                <a:solidFill>
                  <a:srgbClr val="000000"/>
                </a:solidFill>
                <a:latin typeface="Adobe Caslon Pro Bold" panose="0205070206050A020403" pitchFamily="18" charset="0"/>
                <a:cs typeface="Calibri"/>
              </a:rPr>
              <a:t>http://</a:t>
            </a:r>
            <a:r>
              <a:rPr lang="en-US" sz="1600" dirty="0" smtClean="0">
                <a:solidFill>
                  <a:srgbClr val="000000"/>
                </a:solidFill>
                <a:latin typeface="Adobe Caslon Pro Bold" panose="0205070206050A020403" pitchFamily="18" charset="0"/>
                <a:cs typeface="Calibri"/>
              </a:rPr>
              <a:t>www.aafp.org/afp/1998/1101/p1617.html</a:t>
            </a:r>
            <a:endParaRPr lang="en-US" sz="1600" dirty="0">
              <a:latin typeface="Adobe Caslon Pro Bold" panose="0205070206050A020403" pitchFamily="18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Adobe Caslon Pro Bold" panose="0205070206050A020403" pitchFamily="18" charset="0"/>
                <a:cs typeface="Calibri"/>
                <a:hlinkClick r:id="rId5"/>
              </a:rPr>
              <a:t>http://www.bmjbestpractice.com/depression</a:t>
            </a:r>
            <a:r>
              <a:rPr lang="en-US" sz="1600" dirty="0">
                <a:solidFill>
                  <a:srgbClr val="000000"/>
                </a:solidFill>
                <a:latin typeface="Adobe Caslon Pro Bold" panose="0205070206050A020403" pitchFamily="18" charset="0"/>
                <a:cs typeface="Calibri"/>
              </a:rPr>
              <a:t> </a:t>
            </a:r>
            <a:endParaRPr lang="en-US" sz="1600" dirty="0" smtClean="0">
              <a:latin typeface="Adobe Caslon Pro Bold" panose="0205070206050A020403" pitchFamily="18" charset="0"/>
            </a:endParaRPr>
          </a:p>
          <a:p>
            <a:pPr>
              <a:lnSpc>
                <a:spcPct val="70000"/>
              </a:lnSpc>
            </a:pPr>
            <a:r>
              <a:rPr lang="en-US" sz="1600" dirty="0">
                <a:solidFill>
                  <a:srgbClr val="000000"/>
                </a:solidFill>
                <a:latin typeface="Adobe Caslon Pro Bold" panose="0205070206050A020403" pitchFamily="18" charset="0"/>
                <a:cs typeface="Calibri"/>
              </a:rPr>
              <a:t>Donna, BG. (last updated Jan 16, 2014). Somatization: Treatment and </a:t>
            </a:r>
            <a:r>
              <a:rPr lang="en-US" sz="1600" dirty="0" smtClean="0">
                <a:solidFill>
                  <a:srgbClr val="000000"/>
                </a:solidFill>
                <a:latin typeface="Adobe Caslon Pro Bold" panose="0205070206050A020403" pitchFamily="18" charset="0"/>
                <a:cs typeface="Calibri"/>
              </a:rPr>
              <a:t>Prognosis. </a:t>
            </a:r>
            <a:r>
              <a:rPr lang="en-US" sz="1400" dirty="0" smtClean="0">
                <a:solidFill>
                  <a:srgbClr val="000000"/>
                </a:solidFill>
                <a:latin typeface="Adobe Caslon Pro Bold" panose="0205070206050A020403" pitchFamily="18" charset="0"/>
                <a:cs typeface="Calibri"/>
                <a:hlinkClick r:id="rId6"/>
              </a:rPr>
              <a:t>http</a:t>
            </a:r>
            <a:r>
              <a:rPr lang="en-US" sz="1400" dirty="0">
                <a:solidFill>
                  <a:srgbClr val="000000"/>
                </a:solidFill>
                <a:latin typeface="Adobe Caslon Pro Bold" panose="0205070206050A020403" pitchFamily="18" charset="0"/>
                <a:cs typeface="Calibri"/>
                <a:hlinkClick r:id="rId6"/>
              </a:rPr>
              <a:t>://www.uptodate.com/contents/somatization-treatment-and-prognosis</a:t>
            </a:r>
            <a:endParaRPr lang="en-US" sz="1400" dirty="0">
              <a:solidFill>
                <a:srgbClr val="000000"/>
              </a:solidFill>
              <a:latin typeface="Adobe Caslon Pro Bold" panose="0205070206050A020403" pitchFamily="18" charset="0"/>
              <a:cs typeface="Calibri"/>
            </a:endParaRPr>
          </a:p>
          <a:p>
            <a:pPr marL="0" indent="0">
              <a:buNone/>
            </a:pPr>
            <a:endParaRPr lang="en-US" sz="1600" dirty="0">
              <a:latin typeface="Adobe Caslon Pro Bold" panose="0205070206050A020403" pitchFamily="18" charset="0"/>
            </a:endParaRPr>
          </a:p>
          <a:p>
            <a:endParaRPr lang="en-US" dirty="0"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2817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66" y="597090"/>
            <a:ext cx="7424382" cy="5568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022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4776" y="1878728"/>
            <a:ext cx="6373505" cy="1205666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rebuchet MS" charset="0"/>
                <a:cs typeface="Trebuchet MS" charset="0"/>
              </a:rPr>
              <a:t>Depression</a:t>
            </a:r>
            <a:endParaRPr lang="en-US" sz="6600" dirty="0">
              <a:ln w="0"/>
              <a:solidFill>
                <a:schemeClr val="accent3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صورة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51528" y="3575130"/>
            <a:ext cx="2620370" cy="1787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dep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755" y="3598346"/>
            <a:ext cx="2637773" cy="1741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302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537" y="915337"/>
            <a:ext cx="6679063" cy="1303867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800" dirty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rebuchet MS" charset="0"/>
                <a:cs typeface="Trebuchet MS" charset="0"/>
              </a:rPr>
              <a:t>Case</a:t>
            </a:r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800" dirty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rebuchet MS" charset="0"/>
                <a:cs typeface="Trebuchet MS" charset="0"/>
              </a:rPr>
              <a:t>scenario</a:t>
            </a:r>
          </a:p>
        </p:txBody>
      </p:sp>
      <p:sp>
        <p:nvSpPr>
          <p:cNvPr id="3" name="Rectangle 2"/>
          <p:cNvSpPr/>
          <p:nvPr/>
        </p:nvSpPr>
        <p:spPr>
          <a:xfrm>
            <a:off x="638022" y="2537685"/>
            <a:ext cx="7876419" cy="4512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err="1">
                <a:latin typeface="Neutra Text TF Alt" pitchFamily="2" charset="0"/>
              </a:rPr>
              <a:t>Salwa</a:t>
            </a:r>
            <a:r>
              <a:rPr lang="en-US" sz="2400" dirty="0">
                <a:latin typeface="Neutra Text TF Alt" pitchFamily="2" charset="0"/>
              </a:rPr>
              <a:t>  is a </a:t>
            </a:r>
            <a:r>
              <a:rPr lang="en-US" sz="2400" dirty="0" smtClean="0">
                <a:latin typeface="Neutra Text TF Alt" pitchFamily="2" charset="0"/>
              </a:rPr>
              <a:t>39year</a:t>
            </a:r>
            <a:r>
              <a:rPr lang="en-US" sz="2400" dirty="0">
                <a:latin typeface="Neutra Text TF Alt" pitchFamily="2" charset="0"/>
              </a:rPr>
              <a:t>-old Saudi  </a:t>
            </a:r>
            <a:r>
              <a:rPr lang="en-US" sz="2400" dirty="0">
                <a:solidFill>
                  <a:srgbClr val="953735"/>
                </a:solidFill>
                <a:latin typeface="Neutra Text TF Alt" pitchFamily="2" charset="0"/>
              </a:rPr>
              <a:t>woman</a:t>
            </a:r>
            <a:r>
              <a:rPr lang="en-US" sz="2400" dirty="0">
                <a:latin typeface="Neutra Text TF Alt" pitchFamily="2" charset="0"/>
              </a:rPr>
              <a:t> who presents to the primary care clinic with symptoms </a:t>
            </a:r>
            <a:r>
              <a:rPr lang="en-US" sz="2400" u="sng" dirty="0">
                <a:solidFill>
                  <a:schemeClr val="accent2">
                    <a:lumMod val="75000"/>
                  </a:schemeClr>
                </a:solidFill>
                <a:latin typeface="Neutra Text TF Alt" pitchFamily="2" charset="0"/>
              </a:rPr>
              <a:t>of difficulty concentrating, problems sleeping, and complains of having a "jumpy" feeling all the time</a:t>
            </a:r>
            <a:r>
              <a:rPr lang="en-US" sz="2400" dirty="0">
                <a:latin typeface="Neutra Text TF Alt" pitchFamily="2" charset="0"/>
              </a:rPr>
              <a:t>. she is seeking help, because these symptoms are interfering with her ability to perform her work .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Neutra Text TF Alt" pitchFamily="2" charset="0"/>
              </a:rPr>
              <a:t> she has also had a </a:t>
            </a:r>
            <a:r>
              <a:rPr lang="en-US" sz="2400" u="sng" dirty="0">
                <a:solidFill>
                  <a:srgbClr val="953735"/>
                </a:solidFill>
                <a:latin typeface="Neutra Text TF Alt" pitchFamily="2" charset="0"/>
              </a:rPr>
              <a:t>lack of interest for his hobbies</a:t>
            </a:r>
            <a:r>
              <a:rPr lang="en-US" sz="2400" dirty="0">
                <a:latin typeface="Neutra Text TF Alt" pitchFamily="2" charset="0"/>
              </a:rPr>
              <a:t> and is finding it </a:t>
            </a:r>
            <a:r>
              <a:rPr lang="en-US" sz="2400" u="sng" dirty="0">
                <a:solidFill>
                  <a:srgbClr val="953735"/>
                </a:solidFill>
                <a:latin typeface="Neutra Text TF Alt" pitchFamily="2" charset="0"/>
              </a:rPr>
              <a:t>difficult to be able to enjoy everyday activities </a:t>
            </a:r>
            <a:r>
              <a:rPr lang="en-US" sz="2400" dirty="0">
                <a:latin typeface="Neutra Text TF Alt" pitchFamily="2" charset="0"/>
              </a:rPr>
              <a:t>. </a:t>
            </a:r>
          </a:p>
          <a:p>
            <a:pPr>
              <a:lnSpc>
                <a:spcPct val="120000"/>
              </a:lnSpc>
            </a:pPr>
            <a:endParaRPr lang="en-US" sz="2400" dirty="0">
              <a:latin typeface="Neutra Text TF Alt" pitchFamily="2" charset="0"/>
            </a:endParaRPr>
          </a:p>
          <a:p>
            <a:pPr>
              <a:lnSpc>
                <a:spcPct val="120000"/>
              </a:lnSpc>
            </a:pPr>
            <a:endParaRPr lang="en-US" sz="2400" dirty="0">
              <a:latin typeface="Neutra Text TF A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71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3266" y="2975212"/>
            <a:ext cx="5609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How you will manage this patient?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130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512</TotalTime>
  <Words>2098</Words>
  <Application>Microsoft Office PowerPoint</Application>
  <PresentationFormat>On-screen Show (4:3)</PresentationFormat>
  <Paragraphs>396</Paragraphs>
  <Slides>68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88" baseType="lpstr">
      <vt:lpstr>MS PGothic</vt:lpstr>
      <vt:lpstr>MS PGothic</vt:lpstr>
      <vt:lpstr>Adobe Arabic</vt:lpstr>
      <vt:lpstr>Adobe Caslon Pro Bold</vt:lpstr>
      <vt:lpstr>AR JULIAN</vt:lpstr>
      <vt:lpstr>Arial</vt:lpstr>
      <vt:lpstr>Calibri</vt:lpstr>
      <vt:lpstr>Century Gothic</vt:lpstr>
      <vt:lpstr>Constantia</vt:lpstr>
      <vt:lpstr>Courier New</vt:lpstr>
      <vt:lpstr>David</vt:lpstr>
      <vt:lpstr>Garamond</vt:lpstr>
      <vt:lpstr>Neutra Display Titling</vt:lpstr>
      <vt:lpstr>Neutra Text Light Alt</vt:lpstr>
      <vt:lpstr>Neutra Text TF Alt</vt:lpstr>
      <vt:lpstr>Times New Roman</vt:lpstr>
      <vt:lpstr>Trebuchet MS</vt:lpstr>
      <vt:lpstr>Wingdings</vt:lpstr>
      <vt:lpstr>Wingdings 3</vt:lpstr>
      <vt:lpstr>Organic</vt:lpstr>
      <vt:lpstr>Common Psychiatric problems</vt:lpstr>
      <vt:lpstr>MCQ</vt:lpstr>
      <vt:lpstr>PowerPoint Presentation</vt:lpstr>
      <vt:lpstr>MCQ</vt:lpstr>
      <vt:lpstr>MCQ</vt:lpstr>
      <vt:lpstr>MCQ</vt:lpstr>
      <vt:lpstr>Depression</vt:lpstr>
      <vt:lpstr>Case scenario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Etiology of depression </vt:lpstr>
      <vt:lpstr>Symptoms </vt:lpstr>
      <vt:lpstr>Classifications of Depression</vt:lpstr>
      <vt:lpstr>PowerPoint Presentation</vt:lpstr>
      <vt:lpstr>PowerPoint Presentation</vt:lpstr>
      <vt:lpstr>2-DYSTHYMIC  DISORDER</vt:lpstr>
      <vt:lpstr>Examination and investigation </vt:lpstr>
      <vt:lpstr>Treatment Aims</vt:lpstr>
      <vt:lpstr>When to admit ?</vt:lpstr>
      <vt:lpstr>Management plan</vt:lpstr>
      <vt:lpstr>PowerPoint Presentation</vt:lpstr>
      <vt:lpstr>ssri</vt:lpstr>
      <vt:lpstr>PowerPoint Presentation</vt:lpstr>
      <vt:lpstr>PowerPoint Presentation</vt:lpstr>
      <vt:lpstr>3-postpartum major depression </vt:lpstr>
      <vt:lpstr>ANXIETY </vt:lpstr>
      <vt:lpstr>ANXIETY DISORDER </vt:lpstr>
      <vt:lpstr>PREVALENCE </vt:lpstr>
      <vt:lpstr>PowerPoint Presentation</vt:lpstr>
      <vt:lpstr>Etiology of Anxiety </vt:lpstr>
      <vt:lpstr>TYPES OF ANXIETY DISORDERS:</vt:lpstr>
      <vt:lpstr>GENERALIZED ANXIETY DISORDER (GAD)</vt:lpstr>
      <vt:lpstr>DIAGNOSTIC CRITERIA </vt:lpstr>
      <vt:lpstr>PANIC DISORDER. </vt:lpstr>
      <vt:lpstr>SYMPTOMS</vt:lpstr>
      <vt:lpstr>SOCIAL ANXIETY DISORDER </vt:lpstr>
      <vt:lpstr>PowerPoint Presentation</vt:lpstr>
      <vt:lpstr>MANAGEMENT </vt:lpstr>
      <vt:lpstr>PowerPoint Presentation</vt:lpstr>
      <vt:lpstr>Somatoform disorder</vt:lpstr>
      <vt:lpstr>Definition</vt:lpstr>
      <vt:lpstr>Prevalence</vt:lpstr>
      <vt:lpstr>ETIOLOGY</vt:lpstr>
      <vt:lpstr>RISK FACTORS </vt:lpstr>
      <vt:lpstr>CLINICAL PRESENTATION</vt:lpstr>
      <vt:lpstr>CLINICAL PRESENTATION</vt:lpstr>
      <vt:lpstr>CLINICAL PRESENTATION</vt:lpstr>
      <vt:lpstr>Types of Somatoform Disorders </vt:lpstr>
      <vt:lpstr>Diagnosis</vt:lpstr>
      <vt:lpstr>PowerPoint Presentation</vt:lpstr>
      <vt:lpstr>DIFFERENTIAL DIAGNOSES</vt:lpstr>
      <vt:lpstr>Management</vt:lpstr>
      <vt:lpstr>Management</vt:lpstr>
      <vt:lpstr>Management</vt:lpstr>
      <vt:lpstr>Counseling</vt:lpstr>
      <vt:lpstr>Psychotherapy</vt:lpstr>
      <vt:lpstr>Psychotherapy</vt:lpstr>
      <vt:lpstr>When to refer a patient to a psychiatrist?</vt:lpstr>
      <vt:lpstr>MCQ</vt:lpstr>
      <vt:lpstr>PowerPoint Presentation</vt:lpstr>
      <vt:lpstr>MCQ</vt:lpstr>
      <vt:lpstr>MCQ</vt:lpstr>
      <vt:lpstr>MCQ</vt:lpstr>
      <vt:lpstr>REFERENCES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Depression</dc:title>
  <dc:creator>Ahmad</dc:creator>
  <cp:lastModifiedBy>SMART BOY</cp:lastModifiedBy>
  <cp:revision>40</cp:revision>
  <dcterms:created xsi:type="dcterms:W3CDTF">2015-09-06T12:09:32Z</dcterms:created>
  <dcterms:modified xsi:type="dcterms:W3CDTF">2015-09-08T16:05:48Z</dcterms:modified>
</cp:coreProperties>
</file>