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894" r:id="rId1"/>
  </p:sldMasterIdLst>
  <p:notesMasterIdLst>
    <p:notesMasterId r:id="rId65"/>
  </p:notesMasterIdLst>
  <p:sldIdLst>
    <p:sldId id="357" r:id="rId2"/>
    <p:sldId id="369" r:id="rId3"/>
    <p:sldId id="365" r:id="rId4"/>
    <p:sldId id="366" r:id="rId5"/>
    <p:sldId id="367" r:id="rId6"/>
    <p:sldId id="368" r:id="rId7"/>
    <p:sldId id="393" r:id="rId8"/>
    <p:sldId id="394" r:id="rId9"/>
    <p:sldId id="395" r:id="rId10"/>
    <p:sldId id="396" r:id="rId11"/>
    <p:sldId id="397" r:id="rId12"/>
    <p:sldId id="398" r:id="rId13"/>
    <p:sldId id="399" r:id="rId14"/>
    <p:sldId id="400" r:id="rId15"/>
    <p:sldId id="358" r:id="rId16"/>
    <p:sldId id="402" r:id="rId17"/>
    <p:sldId id="403" r:id="rId18"/>
    <p:sldId id="401" r:id="rId19"/>
    <p:sldId id="359" r:id="rId20"/>
    <p:sldId id="360" r:id="rId21"/>
    <p:sldId id="372" r:id="rId22"/>
    <p:sldId id="364" r:id="rId23"/>
    <p:sldId id="322" r:id="rId24"/>
    <p:sldId id="319" r:id="rId25"/>
    <p:sldId id="378" r:id="rId26"/>
    <p:sldId id="361" r:id="rId27"/>
    <p:sldId id="379" r:id="rId28"/>
    <p:sldId id="405" r:id="rId29"/>
    <p:sldId id="374" r:id="rId30"/>
    <p:sldId id="373" r:id="rId31"/>
    <p:sldId id="375" r:id="rId32"/>
    <p:sldId id="337" r:id="rId33"/>
    <p:sldId id="410" r:id="rId34"/>
    <p:sldId id="411" r:id="rId35"/>
    <p:sldId id="412" r:id="rId36"/>
    <p:sldId id="380" r:id="rId37"/>
    <p:sldId id="381" r:id="rId38"/>
    <p:sldId id="382" r:id="rId39"/>
    <p:sldId id="383" r:id="rId40"/>
    <p:sldId id="384" r:id="rId41"/>
    <p:sldId id="385" r:id="rId42"/>
    <p:sldId id="386" r:id="rId43"/>
    <p:sldId id="387" r:id="rId44"/>
    <p:sldId id="388" r:id="rId45"/>
    <p:sldId id="389" r:id="rId46"/>
    <p:sldId id="390" r:id="rId47"/>
    <p:sldId id="391" r:id="rId48"/>
    <p:sldId id="413" r:id="rId49"/>
    <p:sldId id="414" r:id="rId50"/>
    <p:sldId id="415" r:id="rId51"/>
    <p:sldId id="417" r:id="rId52"/>
    <p:sldId id="418" r:id="rId53"/>
    <p:sldId id="419" r:id="rId54"/>
    <p:sldId id="423" r:id="rId55"/>
    <p:sldId id="424" r:id="rId56"/>
    <p:sldId id="420" r:id="rId57"/>
    <p:sldId id="406" r:id="rId58"/>
    <p:sldId id="407" r:id="rId59"/>
    <p:sldId id="408" r:id="rId60"/>
    <p:sldId id="409" r:id="rId61"/>
    <p:sldId id="370" r:id="rId62"/>
    <p:sldId id="371" r:id="rId63"/>
    <p:sldId id="421" r:id="rId6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63" autoAdjust="0"/>
    <p:restoredTop sz="93269" autoAdjust="0"/>
  </p:normalViewPr>
  <p:slideViewPr>
    <p:cSldViewPr>
      <p:cViewPr>
        <p:scale>
          <a:sx n="100" d="100"/>
          <a:sy n="100" d="100"/>
        </p:scale>
        <p:origin x="1768"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DD7233-EE62-42A2-A27A-D96B28EFFE0F}" type="datetimeFigureOut">
              <a:rPr lang="en-GB" smtClean="0"/>
              <a:pPr/>
              <a:t>18/09/2015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8CEA34-FD8B-43DB-8661-70F4127A31A1}" type="slidenum">
              <a:rPr lang="en-GB" smtClean="0"/>
              <a:pPr/>
              <a:t>‹#›</a:t>
            </a:fld>
            <a:endParaRPr lang="en-GB"/>
          </a:p>
        </p:txBody>
      </p:sp>
    </p:spTree>
    <p:extLst>
      <p:ext uri="{BB962C8B-B14F-4D97-AF65-F5344CB8AC3E}">
        <p14:creationId xmlns:p14="http://schemas.microsoft.com/office/powerpoint/2010/main" val="1431270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s://www.google.com.sa/url?sa=t&amp;rct=j&amp;q=&amp;esrc=s&amp;source=web&amp;cd=1&amp;cad=rja&amp;uact=8&amp;ved=0CB4QFjAAahUKEwjd1dTv9uLHAhVGXhQKHSTbCII&amp;url=http://www.gosh.nhs.uk/medical-information/procedures-and-treatments/micturating-cystourethrogram-mcug&amp;usg=AFQjCNGRvDsijDL-7PfgA_Zg_DHgu9MOUA&amp;sig2=suBiBUvrcHT74HjwiBafwA"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CEA34-FD8B-43DB-8661-70F4127A31A1}" type="slidenum">
              <a:rPr lang="en-GB" smtClean="0"/>
              <a:pPr/>
              <a:t>1</a:t>
            </a:fld>
            <a:endParaRPr lang="en-GB"/>
          </a:p>
        </p:txBody>
      </p:sp>
    </p:spTree>
    <p:extLst>
      <p:ext uri="{BB962C8B-B14F-4D97-AF65-F5344CB8AC3E}">
        <p14:creationId xmlns:p14="http://schemas.microsoft.com/office/powerpoint/2010/main" val="1395504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cefotaxime</a:t>
            </a:r>
            <a:r>
              <a:rPr lang="en-US" dirty="0" smtClean="0"/>
              <a:t> &amp; Ceftriaxone</a:t>
            </a:r>
            <a:endParaRPr lang="en-US" dirty="0"/>
          </a:p>
        </p:txBody>
      </p:sp>
      <p:sp>
        <p:nvSpPr>
          <p:cNvPr id="4" name="Slide Number Placeholder 3"/>
          <p:cNvSpPr>
            <a:spLocks noGrp="1"/>
          </p:cNvSpPr>
          <p:nvPr>
            <p:ph type="sldNum" sz="quarter" idx="10"/>
          </p:nvPr>
        </p:nvSpPr>
        <p:spPr/>
        <p:txBody>
          <a:bodyPr/>
          <a:lstStyle/>
          <a:p>
            <a:fld id="{408CEA34-FD8B-43DB-8661-70F4127A31A1}" type="slidenum">
              <a:rPr lang="en-GB" smtClean="0"/>
              <a:pPr/>
              <a:t>25</a:t>
            </a:fld>
            <a:endParaRPr lang="en-GB"/>
          </a:p>
        </p:txBody>
      </p:sp>
    </p:spTree>
    <p:extLst>
      <p:ext uri="{BB962C8B-B14F-4D97-AF65-F5344CB8AC3E}">
        <p14:creationId xmlns:p14="http://schemas.microsoft.com/office/powerpoint/2010/main" val="691193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www.ncbi.nlm.nih.gov</a:t>
            </a:r>
            <a:r>
              <a:rPr lang="en-US" dirty="0" smtClean="0"/>
              <a:t>/</a:t>
            </a:r>
            <a:r>
              <a:rPr lang="en-US" dirty="0" err="1" smtClean="0"/>
              <a:t>pmc</a:t>
            </a:r>
            <a:r>
              <a:rPr lang="en-US" dirty="0" smtClean="0"/>
              <a:t>/articles/PMC2894375/</a:t>
            </a:r>
          </a:p>
          <a:p>
            <a:r>
              <a:rPr lang="en-US" sz="1200" b="0" i="0" kern="1200" dirty="0" smtClean="0">
                <a:solidFill>
                  <a:schemeClr val="tx1"/>
                </a:solidFill>
                <a:effectLst/>
                <a:latin typeface="+mn-lt"/>
                <a:ea typeface="+mn-ea"/>
                <a:cs typeface="+mn-cs"/>
              </a:rPr>
              <a:t>The aim is to obtain a sample (specimen) of urine from the middle of your bladder</a:t>
            </a:r>
            <a:endParaRPr lang="en-US" dirty="0"/>
          </a:p>
        </p:txBody>
      </p:sp>
      <p:sp>
        <p:nvSpPr>
          <p:cNvPr id="4" name="Slide Number Placeholder 3"/>
          <p:cNvSpPr>
            <a:spLocks noGrp="1"/>
          </p:cNvSpPr>
          <p:nvPr>
            <p:ph type="sldNum" sz="quarter" idx="10"/>
          </p:nvPr>
        </p:nvSpPr>
        <p:spPr/>
        <p:txBody>
          <a:bodyPr/>
          <a:lstStyle/>
          <a:p>
            <a:fld id="{408CEA34-FD8B-43DB-8661-70F4127A31A1}" type="slidenum">
              <a:rPr lang="en-GB" smtClean="0"/>
              <a:pPr/>
              <a:t>26</a:t>
            </a:fld>
            <a:endParaRPr lang="en-GB"/>
          </a:p>
        </p:txBody>
      </p:sp>
    </p:spTree>
    <p:extLst>
      <p:ext uri="{BB962C8B-B14F-4D97-AF65-F5344CB8AC3E}">
        <p14:creationId xmlns:p14="http://schemas.microsoft.com/office/powerpoint/2010/main" val="1832389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CEA34-FD8B-43DB-8661-70F4127A31A1}" type="slidenum">
              <a:rPr lang="en-GB" smtClean="0"/>
              <a:pPr/>
              <a:t>27</a:t>
            </a:fld>
            <a:endParaRPr lang="en-GB"/>
          </a:p>
        </p:txBody>
      </p:sp>
    </p:spTree>
    <p:extLst>
      <p:ext uri="{BB962C8B-B14F-4D97-AF65-F5344CB8AC3E}">
        <p14:creationId xmlns:p14="http://schemas.microsoft.com/office/powerpoint/2010/main" val="48781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CEA34-FD8B-43DB-8661-70F4127A31A1}" type="slidenum">
              <a:rPr lang="en-GB" smtClean="0"/>
              <a:pPr/>
              <a:t>28</a:t>
            </a:fld>
            <a:endParaRPr lang="en-GB"/>
          </a:p>
        </p:txBody>
      </p:sp>
    </p:spTree>
    <p:extLst>
      <p:ext uri="{BB962C8B-B14F-4D97-AF65-F5344CB8AC3E}">
        <p14:creationId xmlns:p14="http://schemas.microsoft.com/office/powerpoint/2010/main" val="1671387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Nitrates in the urine are converted to nitrites in the presence of Gram-negative bacteria such as </a:t>
            </a:r>
            <a:r>
              <a:rPr lang="en-US" sz="1200" b="0" i="0" kern="1200" dirty="0" err="1" smtClean="0">
                <a:solidFill>
                  <a:schemeClr val="tx1"/>
                </a:solidFill>
                <a:effectLst/>
                <a:latin typeface="+mn-lt"/>
                <a:ea typeface="+mn-ea"/>
                <a:cs typeface="+mn-cs"/>
              </a:rPr>
              <a:t>E.coli</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Klebsiella</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8CEA34-FD8B-43DB-8661-70F4127A31A1}" type="slidenum">
              <a:rPr lang="en-GB" smtClean="0"/>
              <a:pPr/>
              <a:t>29</a:t>
            </a:fld>
            <a:endParaRPr lang="en-GB"/>
          </a:p>
        </p:txBody>
      </p:sp>
    </p:spTree>
    <p:extLst>
      <p:ext uri="{BB962C8B-B14F-4D97-AF65-F5344CB8AC3E}">
        <p14:creationId xmlns:p14="http://schemas.microsoft.com/office/powerpoint/2010/main" val="1655050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www.ncbi.nlm.nih.gov</a:t>
            </a:r>
            <a:r>
              <a:rPr lang="en-US" dirty="0" smtClean="0"/>
              <a:t>/</a:t>
            </a:r>
            <a:r>
              <a:rPr lang="en-US" dirty="0" err="1" smtClean="0"/>
              <a:t>pmc</a:t>
            </a:r>
            <a:r>
              <a:rPr lang="en-US" dirty="0" smtClean="0"/>
              <a:t>/articles/PMC2894375/</a:t>
            </a:r>
          </a:p>
          <a:p>
            <a:r>
              <a:rPr lang="en-US" sz="1200" b="0" i="0" kern="1200" dirty="0" smtClean="0">
                <a:solidFill>
                  <a:schemeClr val="tx1"/>
                </a:solidFill>
                <a:effectLst/>
                <a:latin typeface="+mn-lt"/>
                <a:ea typeface="+mn-ea"/>
                <a:cs typeface="+mn-cs"/>
              </a:rPr>
              <a:t>The aim is to obtain a sample (specimen) of urine from the middle of your bladder</a:t>
            </a:r>
          </a:p>
          <a:p>
            <a:r>
              <a:rPr lang="en-US" dirty="0" smtClean="0"/>
              <a:t>lithotomy position</a:t>
            </a:r>
            <a:endParaRPr lang="en-US" dirty="0"/>
          </a:p>
        </p:txBody>
      </p:sp>
      <p:sp>
        <p:nvSpPr>
          <p:cNvPr id="4" name="Slide Number Placeholder 3"/>
          <p:cNvSpPr>
            <a:spLocks noGrp="1"/>
          </p:cNvSpPr>
          <p:nvPr>
            <p:ph type="sldNum" sz="quarter" idx="10"/>
          </p:nvPr>
        </p:nvSpPr>
        <p:spPr/>
        <p:txBody>
          <a:bodyPr/>
          <a:lstStyle/>
          <a:p>
            <a:fld id="{408CEA34-FD8B-43DB-8661-70F4127A31A1}" type="slidenum">
              <a:rPr lang="en-GB" smtClean="0"/>
              <a:pPr/>
              <a:t>30</a:t>
            </a:fld>
            <a:endParaRPr lang="en-GB"/>
          </a:p>
        </p:txBody>
      </p:sp>
    </p:spTree>
    <p:extLst>
      <p:ext uri="{BB962C8B-B14F-4D97-AF65-F5344CB8AC3E}">
        <p14:creationId xmlns:p14="http://schemas.microsoft.com/office/powerpoint/2010/main" val="1042227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www.ncbi.nlm.nih.gov</a:t>
            </a:r>
            <a:r>
              <a:rPr lang="en-US" dirty="0" smtClean="0"/>
              <a:t>/</a:t>
            </a:r>
            <a:r>
              <a:rPr lang="en-US" dirty="0" err="1" smtClean="0"/>
              <a:t>pmc</a:t>
            </a:r>
            <a:r>
              <a:rPr lang="en-US" dirty="0" smtClean="0"/>
              <a:t>/articles/PMC3202002/</a:t>
            </a:r>
            <a:endParaRPr lang="en-US" dirty="0"/>
          </a:p>
        </p:txBody>
      </p:sp>
      <p:sp>
        <p:nvSpPr>
          <p:cNvPr id="4" name="Slide Number Placeholder 3"/>
          <p:cNvSpPr>
            <a:spLocks noGrp="1"/>
          </p:cNvSpPr>
          <p:nvPr>
            <p:ph type="sldNum" sz="quarter" idx="10"/>
          </p:nvPr>
        </p:nvSpPr>
        <p:spPr/>
        <p:txBody>
          <a:bodyPr/>
          <a:lstStyle/>
          <a:p>
            <a:fld id="{408CEA34-FD8B-43DB-8661-70F4127A31A1}" type="slidenum">
              <a:rPr lang="en-GB" smtClean="0"/>
              <a:pPr/>
              <a:t>34</a:t>
            </a:fld>
            <a:endParaRPr lang="en-GB"/>
          </a:p>
        </p:txBody>
      </p:sp>
    </p:spTree>
    <p:extLst>
      <p:ext uri="{BB962C8B-B14F-4D97-AF65-F5344CB8AC3E}">
        <p14:creationId xmlns:p14="http://schemas.microsoft.com/office/powerpoint/2010/main" val="407249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http://www.gpnotebook.co.uk/simplepage.cfm?ID=x20090320120038480651</a:t>
            </a:r>
            <a:endParaRPr lang="ar-SA" dirty="0"/>
          </a:p>
        </p:txBody>
      </p:sp>
      <p:sp>
        <p:nvSpPr>
          <p:cNvPr id="4" name="Slide Number Placeholder 3"/>
          <p:cNvSpPr>
            <a:spLocks noGrp="1"/>
          </p:cNvSpPr>
          <p:nvPr>
            <p:ph type="sldNum" sz="quarter" idx="10"/>
          </p:nvPr>
        </p:nvSpPr>
        <p:spPr/>
        <p:txBody>
          <a:bodyPr/>
          <a:lstStyle/>
          <a:p>
            <a:fld id="{408CEA34-FD8B-43DB-8661-70F4127A31A1}" type="slidenum">
              <a:rPr lang="en-GB" smtClean="0"/>
              <a:pPr/>
              <a:t>37</a:t>
            </a:fld>
            <a:endParaRPr lang="en-GB"/>
          </a:p>
        </p:txBody>
      </p:sp>
    </p:spTree>
    <p:extLst>
      <p:ext uri="{BB962C8B-B14F-4D97-AF65-F5344CB8AC3E}">
        <p14:creationId xmlns:p14="http://schemas.microsoft.com/office/powerpoint/2010/main" val="840662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http://www.gpnotebook.co.uk/simplepage.cfm?ID=x20090320120038480651</a:t>
            </a:r>
            <a:endParaRPr lang="ar-SA" dirty="0"/>
          </a:p>
        </p:txBody>
      </p:sp>
      <p:sp>
        <p:nvSpPr>
          <p:cNvPr id="4" name="Slide Number Placeholder 3"/>
          <p:cNvSpPr>
            <a:spLocks noGrp="1"/>
          </p:cNvSpPr>
          <p:nvPr>
            <p:ph type="sldNum" sz="quarter" idx="10"/>
          </p:nvPr>
        </p:nvSpPr>
        <p:spPr/>
        <p:txBody>
          <a:bodyPr/>
          <a:lstStyle/>
          <a:p>
            <a:fld id="{408CEA34-FD8B-43DB-8661-70F4127A31A1}" type="slidenum">
              <a:rPr lang="en-GB" smtClean="0"/>
              <a:pPr/>
              <a:t>38</a:t>
            </a:fld>
            <a:endParaRPr lang="en-GB"/>
          </a:p>
        </p:txBody>
      </p:sp>
    </p:spTree>
    <p:extLst>
      <p:ext uri="{BB962C8B-B14F-4D97-AF65-F5344CB8AC3E}">
        <p14:creationId xmlns:p14="http://schemas.microsoft.com/office/powerpoint/2010/main" val="1424437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http://www.gpnotebook.co.uk/simplepage.cfm?ID=x20140415114622216972</a:t>
            </a:r>
            <a:endParaRPr lang="ar-SA" dirty="0"/>
          </a:p>
        </p:txBody>
      </p:sp>
      <p:sp>
        <p:nvSpPr>
          <p:cNvPr id="4" name="Slide Number Placeholder 3"/>
          <p:cNvSpPr>
            <a:spLocks noGrp="1"/>
          </p:cNvSpPr>
          <p:nvPr>
            <p:ph type="sldNum" sz="quarter" idx="10"/>
          </p:nvPr>
        </p:nvSpPr>
        <p:spPr/>
        <p:txBody>
          <a:bodyPr/>
          <a:lstStyle/>
          <a:p>
            <a:fld id="{408CEA34-FD8B-43DB-8661-70F4127A31A1}" type="slidenum">
              <a:rPr lang="en-GB" smtClean="0"/>
              <a:pPr/>
              <a:t>39</a:t>
            </a:fld>
            <a:endParaRPr lang="en-GB"/>
          </a:p>
        </p:txBody>
      </p:sp>
    </p:spTree>
    <p:extLst>
      <p:ext uri="{BB962C8B-B14F-4D97-AF65-F5344CB8AC3E}">
        <p14:creationId xmlns:p14="http://schemas.microsoft.com/office/powerpoint/2010/main" val="1732178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CEA34-FD8B-43DB-8661-70F4127A31A1}" type="slidenum">
              <a:rPr lang="en-GB" smtClean="0"/>
              <a:pPr/>
              <a:t>2</a:t>
            </a:fld>
            <a:endParaRPr lang="en-GB"/>
          </a:p>
        </p:txBody>
      </p:sp>
    </p:spTree>
    <p:extLst>
      <p:ext uri="{BB962C8B-B14F-4D97-AF65-F5344CB8AC3E}">
        <p14:creationId xmlns:p14="http://schemas.microsoft.com/office/powerpoint/2010/main" val="2116321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https://www.nlm.nih.gov/medlineplus/ency/article/000521.htm</a:t>
            </a:r>
          </a:p>
          <a:p>
            <a:r>
              <a:rPr lang="en-GB" dirty="0" smtClean="0"/>
              <a:t>http://patient.info/health/cystitis-urine-infection-in-women</a:t>
            </a:r>
          </a:p>
          <a:p>
            <a:endParaRPr lang="ar-SA" dirty="0"/>
          </a:p>
        </p:txBody>
      </p:sp>
      <p:sp>
        <p:nvSpPr>
          <p:cNvPr id="4" name="Slide Number Placeholder 3"/>
          <p:cNvSpPr>
            <a:spLocks noGrp="1"/>
          </p:cNvSpPr>
          <p:nvPr>
            <p:ph type="sldNum" sz="quarter" idx="10"/>
          </p:nvPr>
        </p:nvSpPr>
        <p:spPr/>
        <p:txBody>
          <a:bodyPr/>
          <a:lstStyle/>
          <a:p>
            <a:fld id="{408CEA34-FD8B-43DB-8661-70F4127A31A1}" type="slidenum">
              <a:rPr lang="en-GB" smtClean="0"/>
              <a:pPr/>
              <a:t>40</a:t>
            </a:fld>
            <a:endParaRPr lang="en-GB"/>
          </a:p>
        </p:txBody>
      </p:sp>
    </p:spTree>
    <p:extLst>
      <p:ext uri="{BB962C8B-B14F-4D97-AF65-F5344CB8AC3E}">
        <p14:creationId xmlns:p14="http://schemas.microsoft.com/office/powerpoint/2010/main" val="1466441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http://emedicine.medscape.com/article/245559-treatment#d11</a:t>
            </a:r>
            <a:endParaRPr lang="ar-SA"/>
          </a:p>
        </p:txBody>
      </p:sp>
      <p:sp>
        <p:nvSpPr>
          <p:cNvPr id="4" name="Slide Number Placeholder 3"/>
          <p:cNvSpPr>
            <a:spLocks noGrp="1"/>
          </p:cNvSpPr>
          <p:nvPr>
            <p:ph type="sldNum" sz="quarter" idx="10"/>
          </p:nvPr>
        </p:nvSpPr>
        <p:spPr/>
        <p:txBody>
          <a:bodyPr/>
          <a:lstStyle/>
          <a:p>
            <a:fld id="{408CEA34-FD8B-43DB-8661-70F4127A31A1}" type="slidenum">
              <a:rPr lang="en-GB" smtClean="0"/>
              <a:pPr/>
              <a:t>41</a:t>
            </a:fld>
            <a:endParaRPr lang="en-GB"/>
          </a:p>
        </p:txBody>
      </p:sp>
    </p:spTree>
    <p:extLst>
      <p:ext uri="{BB962C8B-B14F-4D97-AF65-F5344CB8AC3E}">
        <p14:creationId xmlns:p14="http://schemas.microsoft.com/office/powerpoint/2010/main" val="305238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http://emedicine.medscape.com/article/245559-treatment#d11</a:t>
            </a:r>
            <a:endParaRPr lang="ar-SA"/>
          </a:p>
        </p:txBody>
      </p:sp>
      <p:sp>
        <p:nvSpPr>
          <p:cNvPr id="4" name="Slide Number Placeholder 3"/>
          <p:cNvSpPr>
            <a:spLocks noGrp="1"/>
          </p:cNvSpPr>
          <p:nvPr>
            <p:ph type="sldNum" sz="quarter" idx="10"/>
          </p:nvPr>
        </p:nvSpPr>
        <p:spPr/>
        <p:txBody>
          <a:bodyPr/>
          <a:lstStyle/>
          <a:p>
            <a:fld id="{408CEA34-FD8B-43DB-8661-70F4127A31A1}" type="slidenum">
              <a:rPr lang="en-GB" smtClean="0"/>
              <a:pPr/>
              <a:t>42</a:t>
            </a:fld>
            <a:endParaRPr lang="en-GB"/>
          </a:p>
        </p:txBody>
      </p:sp>
    </p:spTree>
    <p:extLst>
      <p:ext uri="{BB962C8B-B14F-4D97-AF65-F5344CB8AC3E}">
        <p14:creationId xmlns:p14="http://schemas.microsoft.com/office/powerpoint/2010/main" val="1623962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a:t>
            </a:r>
            <a:r>
              <a:rPr lang="en-GB" dirty="0" err="1" smtClean="0"/>
              <a:t>emedicine.medscape.com</a:t>
            </a:r>
            <a:r>
              <a:rPr lang="en-GB" dirty="0" smtClean="0"/>
              <a:t>/article/245559-treatment#d11</a:t>
            </a:r>
            <a:endParaRPr lang="ar-SA" dirty="0"/>
          </a:p>
        </p:txBody>
      </p:sp>
      <p:sp>
        <p:nvSpPr>
          <p:cNvPr id="4" name="Slide Number Placeholder 3"/>
          <p:cNvSpPr>
            <a:spLocks noGrp="1"/>
          </p:cNvSpPr>
          <p:nvPr>
            <p:ph type="sldNum" sz="quarter" idx="10"/>
          </p:nvPr>
        </p:nvSpPr>
        <p:spPr/>
        <p:txBody>
          <a:bodyPr/>
          <a:lstStyle/>
          <a:p>
            <a:fld id="{408CEA34-FD8B-43DB-8661-70F4127A31A1}" type="slidenum">
              <a:rPr lang="en-GB" smtClean="0"/>
              <a:pPr/>
              <a:t>43</a:t>
            </a:fld>
            <a:endParaRPr lang="en-GB"/>
          </a:p>
        </p:txBody>
      </p:sp>
    </p:spTree>
    <p:extLst>
      <p:ext uri="{BB962C8B-B14F-4D97-AF65-F5344CB8AC3E}">
        <p14:creationId xmlns:p14="http://schemas.microsoft.com/office/powerpoint/2010/main" val="1355170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http://www.uptodate.com/contents/recurrent-urinary-tract-infection-in-women?source=search_result&amp;search=prophylaxis+for+urinary+tract+infection&amp;selectedTitle=1~150#H17</a:t>
            </a:r>
            <a:endParaRPr lang="ar-SA" dirty="0"/>
          </a:p>
        </p:txBody>
      </p:sp>
      <p:sp>
        <p:nvSpPr>
          <p:cNvPr id="4" name="Slide Number Placeholder 3"/>
          <p:cNvSpPr>
            <a:spLocks noGrp="1"/>
          </p:cNvSpPr>
          <p:nvPr>
            <p:ph type="sldNum" sz="quarter" idx="10"/>
          </p:nvPr>
        </p:nvSpPr>
        <p:spPr/>
        <p:txBody>
          <a:bodyPr/>
          <a:lstStyle/>
          <a:p>
            <a:fld id="{408CEA34-FD8B-43DB-8661-70F4127A31A1}" type="slidenum">
              <a:rPr lang="en-GB" smtClean="0"/>
              <a:pPr/>
              <a:t>44</a:t>
            </a:fld>
            <a:endParaRPr lang="en-GB"/>
          </a:p>
        </p:txBody>
      </p:sp>
    </p:spTree>
    <p:extLst>
      <p:ext uri="{BB962C8B-B14F-4D97-AF65-F5344CB8AC3E}">
        <p14:creationId xmlns:p14="http://schemas.microsoft.com/office/powerpoint/2010/main" val="2099770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http://www.uptodate.com/contents/recurrent-urinary-tract-infection-in-women?source=search_result&amp;search=prophylaxis+for+urinary+tract+infection&amp;selectedTitle=1~150#H17</a:t>
            </a:r>
            <a:endParaRPr lang="ar-SA" dirty="0"/>
          </a:p>
        </p:txBody>
      </p:sp>
      <p:sp>
        <p:nvSpPr>
          <p:cNvPr id="4" name="Slide Number Placeholder 3"/>
          <p:cNvSpPr>
            <a:spLocks noGrp="1"/>
          </p:cNvSpPr>
          <p:nvPr>
            <p:ph type="sldNum" sz="quarter" idx="10"/>
          </p:nvPr>
        </p:nvSpPr>
        <p:spPr/>
        <p:txBody>
          <a:bodyPr/>
          <a:lstStyle/>
          <a:p>
            <a:fld id="{408CEA34-FD8B-43DB-8661-70F4127A31A1}" type="slidenum">
              <a:rPr lang="en-GB" smtClean="0"/>
              <a:pPr/>
              <a:t>45</a:t>
            </a:fld>
            <a:endParaRPr lang="en-GB"/>
          </a:p>
        </p:txBody>
      </p:sp>
    </p:spTree>
    <p:extLst>
      <p:ext uri="{BB962C8B-B14F-4D97-AF65-F5344CB8AC3E}">
        <p14:creationId xmlns:p14="http://schemas.microsoft.com/office/powerpoint/2010/main" val="972033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http://www.uptodate.com/contents/recurrent-urinary-tract-infection-in-women?source=search_result&amp;search=prophylaxis+for+urinary+tract+infection&amp;selectedTitle=1~150#H17</a:t>
            </a:r>
            <a:endParaRPr lang="ar-SA" dirty="0"/>
          </a:p>
        </p:txBody>
      </p:sp>
      <p:sp>
        <p:nvSpPr>
          <p:cNvPr id="4" name="Slide Number Placeholder 3"/>
          <p:cNvSpPr>
            <a:spLocks noGrp="1"/>
          </p:cNvSpPr>
          <p:nvPr>
            <p:ph type="sldNum" sz="quarter" idx="10"/>
          </p:nvPr>
        </p:nvSpPr>
        <p:spPr/>
        <p:txBody>
          <a:bodyPr/>
          <a:lstStyle/>
          <a:p>
            <a:fld id="{408CEA34-FD8B-43DB-8661-70F4127A31A1}" type="slidenum">
              <a:rPr lang="en-GB" smtClean="0"/>
              <a:pPr/>
              <a:t>46</a:t>
            </a:fld>
            <a:endParaRPr lang="en-GB"/>
          </a:p>
        </p:txBody>
      </p:sp>
    </p:spTree>
    <p:extLst>
      <p:ext uri="{BB962C8B-B14F-4D97-AF65-F5344CB8AC3E}">
        <p14:creationId xmlns:p14="http://schemas.microsoft.com/office/powerpoint/2010/main" val="340516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http://www.mayoclinic.org/diseases-conditions/urinary-tract-infection/basics/prevention/con-20037892</a:t>
            </a:r>
          </a:p>
          <a:p>
            <a:endParaRPr lang="ar-SA" dirty="0"/>
          </a:p>
        </p:txBody>
      </p:sp>
      <p:sp>
        <p:nvSpPr>
          <p:cNvPr id="4" name="Slide Number Placeholder 3"/>
          <p:cNvSpPr>
            <a:spLocks noGrp="1"/>
          </p:cNvSpPr>
          <p:nvPr>
            <p:ph type="sldNum" sz="quarter" idx="10"/>
          </p:nvPr>
        </p:nvSpPr>
        <p:spPr/>
        <p:txBody>
          <a:bodyPr/>
          <a:lstStyle/>
          <a:p>
            <a:fld id="{408CEA34-FD8B-43DB-8661-70F4127A31A1}" type="slidenum">
              <a:rPr lang="en-GB" smtClean="0"/>
              <a:pPr/>
              <a:t>47</a:t>
            </a:fld>
            <a:endParaRPr lang="en-GB"/>
          </a:p>
        </p:txBody>
      </p:sp>
    </p:spTree>
    <p:extLst>
      <p:ext uri="{BB962C8B-B14F-4D97-AF65-F5344CB8AC3E}">
        <p14:creationId xmlns:p14="http://schemas.microsoft.com/office/powerpoint/2010/main" val="1103267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82F5ED-F6AD-4B79-84BB-EB4649A30973}" type="slidenum">
              <a:rPr lang="en-US" smtClean="0"/>
              <a:t>48</a:t>
            </a:fld>
            <a:endParaRPr lang="en-US"/>
          </a:p>
        </p:txBody>
      </p:sp>
    </p:spTree>
    <p:extLst>
      <p:ext uri="{BB962C8B-B14F-4D97-AF65-F5344CB8AC3E}">
        <p14:creationId xmlns:p14="http://schemas.microsoft.com/office/powerpoint/2010/main" val="431945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Acute cystitis</a:t>
            </a:r>
            <a:endParaRPr lang="en-US" dirty="0"/>
          </a:p>
        </p:txBody>
      </p:sp>
      <p:sp>
        <p:nvSpPr>
          <p:cNvPr id="4" name="Slide Number Placeholder 3"/>
          <p:cNvSpPr>
            <a:spLocks noGrp="1"/>
          </p:cNvSpPr>
          <p:nvPr>
            <p:ph type="sldNum" sz="quarter" idx="10"/>
          </p:nvPr>
        </p:nvSpPr>
        <p:spPr/>
        <p:txBody>
          <a:bodyPr/>
          <a:lstStyle/>
          <a:p>
            <a:fld id="{4F82F5ED-F6AD-4B79-84BB-EB4649A30973}" type="slidenum">
              <a:rPr lang="en-US" smtClean="0"/>
              <a:t>49</a:t>
            </a:fld>
            <a:endParaRPr lang="en-US"/>
          </a:p>
        </p:txBody>
      </p:sp>
    </p:spTree>
    <p:extLst>
      <p:ext uri="{BB962C8B-B14F-4D97-AF65-F5344CB8AC3E}">
        <p14:creationId xmlns:p14="http://schemas.microsoft.com/office/powerpoint/2010/main" val="1864485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endParaRPr lang="en-US" dirty="0"/>
          </a:p>
        </p:txBody>
      </p:sp>
      <p:sp>
        <p:nvSpPr>
          <p:cNvPr id="4" name="Slide Number Placeholder 3"/>
          <p:cNvSpPr>
            <a:spLocks noGrp="1"/>
          </p:cNvSpPr>
          <p:nvPr>
            <p:ph type="sldNum" sz="quarter" idx="10"/>
          </p:nvPr>
        </p:nvSpPr>
        <p:spPr/>
        <p:txBody>
          <a:bodyPr/>
          <a:lstStyle/>
          <a:p>
            <a:fld id="{408CEA34-FD8B-43DB-8661-70F4127A31A1}" type="slidenum">
              <a:rPr lang="en-GB" smtClean="0"/>
              <a:pPr/>
              <a:t>3</a:t>
            </a:fld>
            <a:endParaRPr lang="en-GB"/>
          </a:p>
        </p:txBody>
      </p:sp>
    </p:spTree>
    <p:extLst>
      <p:ext uri="{BB962C8B-B14F-4D97-AF65-F5344CB8AC3E}">
        <p14:creationId xmlns:p14="http://schemas.microsoft.com/office/powerpoint/2010/main" val="367147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82F5ED-F6AD-4B79-84BB-EB4649A30973}" type="slidenum">
              <a:rPr lang="en-US" smtClean="0"/>
              <a:t>50</a:t>
            </a:fld>
            <a:endParaRPr lang="en-US"/>
          </a:p>
        </p:txBody>
      </p:sp>
    </p:spTree>
    <p:extLst>
      <p:ext uri="{BB962C8B-B14F-4D97-AF65-F5344CB8AC3E}">
        <p14:creationId xmlns:p14="http://schemas.microsoft.com/office/powerpoint/2010/main" val="17346826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82F5ED-F6AD-4B79-84BB-EB4649A30973}" type="slidenum">
              <a:rPr lang="en-US" smtClean="0"/>
              <a:t>51</a:t>
            </a:fld>
            <a:endParaRPr lang="en-US"/>
          </a:p>
        </p:txBody>
      </p:sp>
    </p:spTree>
    <p:extLst>
      <p:ext uri="{BB962C8B-B14F-4D97-AF65-F5344CB8AC3E}">
        <p14:creationId xmlns:p14="http://schemas.microsoft.com/office/powerpoint/2010/main" val="1393090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Acute  pyelonephritis  with severe perinephric inflammation</a:t>
            </a:r>
          </a:p>
          <a:p>
            <a:endParaRPr lang="en-US" dirty="0"/>
          </a:p>
        </p:txBody>
      </p:sp>
      <p:sp>
        <p:nvSpPr>
          <p:cNvPr id="4" name="Slide Number Placeholder 3"/>
          <p:cNvSpPr>
            <a:spLocks noGrp="1"/>
          </p:cNvSpPr>
          <p:nvPr>
            <p:ph type="sldNum" sz="quarter" idx="10"/>
          </p:nvPr>
        </p:nvSpPr>
        <p:spPr/>
        <p:txBody>
          <a:bodyPr/>
          <a:lstStyle/>
          <a:p>
            <a:fld id="{4F82F5ED-F6AD-4B79-84BB-EB4649A30973}" type="slidenum">
              <a:rPr lang="en-US" smtClean="0"/>
              <a:t>52</a:t>
            </a:fld>
            <a:endParaRPr lang="en-US"/>
          </a:p>
        </p:txBody>
      </p:sp>
    </p:spTree>
    <p:extLst>
      <p:ext uri="{BB962C8B-B14F-4D97-AF65-F5344CB8AC3E}">
        <p14:creationId xmlns:p14="http://schemas.microsoft.com/office/powerpoint/2010/main" val="652323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82F5ED-F6AD-4B79-84BB-EB4649A30973}" type="slidenum">
              <a:rPr lang="en-US" smtClean="0"/>
              <a:t>53</a:t>
            </a:fld>
            <a:endParaRPr lang="en-US"/>
          </a:p>
        </p:txBody>
      </p:sp>
    </p:spTree>
    <p:extLst>
      <p:ext uri="{BB962C8B-B14F-4D97-AF65-F5344CB8AC3E}">
        <p14:creationId xmlns:p14="http://schemas.microsoft.com/office/powerpoint/2010/main" val="12655881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82F5ED-F6AD-4B79-84BB-EB4649A30973}" type="slidenum">
              <a:rPr lang="en-US" smtClean="0"/>
              <a:t>56</a:t>
            </a:fld>
            <a:endParaRPr lang="en-US"/>
          </a:p>
        </p:txBody>
      </p:sp>
    </p:spTree>
    <p:extLst>
      <p:ext uri="{BB962C8B-B14F-4D97-AF65-F5344CB8AC3E}">
        <p14:creationId xmlns:p14="http://schemas.microsoft.com/office/powerpoint/2010/main" val="11952643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a:t>
            </a:r>
            <a:endParaRPr lang="en-US" dirty="0"/>
          </a:p>
        </p:txBody>
      </p:sp>
      <p:sp>
        <p:nvSpPr>
          <p:cNvPr id="4" name="Slide Number Placeholder 3"/>
          <p:cNvSpPr>
            <a:spLocks noGrp="1"/>
          </p:cNvSpPr>
          <p:nvPr>
            <p:ph type="sldNum" sz="quarter" idx="10"/>
          </p:nvPr>
        </p:nvSpPr>
        <p:spPr/>
        <p:txBody>
          <a:bodyPr/>
          <a:lstStyle/>
          <a:p>
            <a:fld id="{408CEA34-FD8B-43DB-8661-70F4127A31A1}" type="slidenum">
              <a:rPr lang="en-GB" smtClean="0"/>
              <a:pPr/>
              <a:t>59</a:t>
            </a:fld>
            <a:endParaRPr lang="en-GB"/>
          </a:p>
        </p:txBody>
      </p:sp>
    </p:spTree>
    <p:extLst>
      <p:ext uri="{BB962C8B-B14F-4D97-AF65-F5344CB8AC3E}">
        <p14:creationId xmlns:p14="http://schemas.microsoft.com/office/powerpoint/2010/main" val="1160234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endParaRPr lang="en-US" dirty="0"/>
          </a:p>
        </p:txBody>
      </p:sp>
      <p:sp>
        <p:nvSpPr>
          <p:cNvPr id="4" name="Slide Number Placeholder 3"/>
          <p:cNvSpPr>
            <a:spLocks noGrp="1"/>
          </p:cNvSpPr>
          <p:nvPr>
            <p:ph type="sldNum" sz="quarter" idx="10"/>
          </p:nvPr>
        </p:nvSpPr>
        <p:spPr/>
        <p:txBody>
          <a:bodyPr/>
          <a:lstStyle/>
          <a:p>
            <a:fld id="{408CEA34-FD8B-43DB-8661-70F4127A31A1}" type="slidenum">
              <a:rPr lang="en-GB" smtClean="0"/>
              <a:pPr/>
              <a:t>4</a:t>
            </a:fld>
            <a:endParaRPr lang="en-GB"/>
          </a:p>
        </p:txBody>
      </p:sp>
    </p:spTree>
    <p:extLst>
      <p:ext uri="{BB962C8B-B14F-4D97-AF65-F5344CB8AC3E}">
        <p14:creationId xmlns:p14="http://schemas.microsoft.com/office/powerpoint/2010/main" val="654348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a:t>
            </a:r>
            <a:endParaRPr lang="en-US" dirty="0"/>
          </a:p>
        </p:txBody>
      </p:sp>
      <p:sp>
        <p:nvSpPr>
          <p:cNvPr id="4" name="Slide Number Placeholder 3"/>
          <p:cNvSpPr>
            <a:spLocks noGrp="1"/>
          </p:cNvSpPr>
          <p:nvPr>
            <p:ph type="sldNum" sz="quarter" idx="10"/>
          </p:nvPr>
        </p:nvSpPr>
        <p:spPr/>
        <p:txBody>
          <a:bodyPr/>
          <a:lstStyle/>
          <a:p>
            <a:fld id="{408CEA34-FD8B-43DB-8661-70F4127A31A1}" type="slidenum">
              <a:rPr lang="en-GB" smtClean="0"/>
              <a:pPr/>
              <a:t>5</a:t>
            </a:fld>
            <a:endParaRPr lang="en-GB"/>
          </a:p>
        </p:txBody>
      </p:sp>
    </p:spTree>
    <p:extLst>
      <p:ext uri="{BB962C8B-B14F-4D97-AF65-F5344CB8AC3E}">
        <p14:creationId xmlns:p14="http://schemas.microsoft.com/office/powerpoint/2010/main" val="776133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endParaRPr lang="en-US" dirty="0"/>
          </a:p>
        </p:txBody>
      </p:sp>
      <p:sp>
        <p:nvSpPr>
          <p:cNvPr id="4" name="Slide Number Placeholder 3"/>
          <p:cNvSpPr>
            <a:spLocks noGrp="1"/>
          </p:cNvSpPr>
          <p:nvPr>
            <p:ph type="sldNum" sz="quarter" idx="10"/>
          </p:nvPr>
        </p:nvSpPr>
        <p:spPr/>
        <p:txBody>
          <a:bodyPr/>
          <a:lstStyle/>
          <a:p>
            <a:fld id="{408CEA34-FD8B-43DB-8661-70F4127A31A1}" type="slidenum">
              <a:rPr lang="en-GB" smtClean="0"/>
              <a:pPr/>
              <a:t>6</a:t>
            </a:fld>
            <a:endParaRPr lang="en-GB"/>
          </a:p>
        </p:txBody>
      </p:sp>
    </p:spTree>
    <p:extLst>
      <p:ext uri="{BB962C8B-B14F-4D97-AF65-F5344CB8AC3E}">
        <p14:creationId xmlns:p14="http://schemas.microsoft.com/office/powerpoint/2010/main" val="945695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t>irritative</a:t>
            </a:r>
            <a:r>
              <a:rPr lang="en-US" b="1" dirty="0" smtClean="0"/>
              <a:t> symptoms (FUND)</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obstructive symptoms (wise)</a:t>
            </a:r>
          </a:p>
        </p:txBody>
      </p:sp>
      <p:sp>
        <p:nvSpPr>
          <p:cNvPr id="4" name="Slide Number Placeholder 3"/>
          <p:cNvSpPr>
            <a:spLocks noGrp="1"/>
          </p:cNvSpPr>
          <p:nvPr>
            <p:ph type="sldNum" sz="quarter" idx="10"/>
          </p:nvPr>
        </p:nvSpPr>
        <p:spPr/>
        <p:txBody>
          <a:bodyPr/>
          <a:lstStyle/>
          <a:p>
            <a:fld id="{408CEA34-FD8B-43DB-8661-70F4127A31A1}" type="slidenum">
              <a:rPr lang="en-GB" smtClean="0"/>
              <a:pPr/>
              <a:t>17</a:t>
            </a:fld>
            <a:endParaRPr lang="en-GB"/>
          </a:p>
        </p:txBody>
      </p:sp>
    </p:spTree>
    <p:extLst>
      <p:ext uri="{BB962C8B-B14F-4D97-AF65-F5344CB8AC3E}">
        <p14:creationId xmlns:p14="http://schemas.microsoft.com/office/powerpoint/2010/main" val="878130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hlinkClick r:id="rId3"/>
              </a:rPr>
              <a:t>Micturating cystourethrogram</a:t>
            </a:r>
            <a:endParaRPr lang="en-US" sz="1200" b="0" i="0" kern="1200" dirty="0" smtClean="0">
              <a:solidFill>
                <a:schemeClr val="tx1"/>
              </a:solidFill>
              <a:effectLst/>
              <a:latin typeface="+mn-lt"/>
              <a:ea typeface="+mn-ea"/>
              <a:cs typeface="+mn-cs"/>
            </a:endParaRPr>
          </a:p>
          <a:p>
            <a:pPr algn="l"/>
            <a:endParaRPr lang="en-US" sz="1200" dirty="0" smtClean="0"/>
          </a:p>
          <a:p>
            <a:pPr algn="l"/>
            <a:r>
              <a:rPr lang="en-US" sz="1200" dirty="0" smtClean="0"/>
              <a:t>Normal: contrast in bladder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Vesicoureteral</a:t>
            </a:r>
            <a:r>
              <a:rPr lang="en-US" sz="1200" dirty="0" smtClean="0"/>
              <a:t> reflux is graded 1 – 5, with 1 being the mildest and 5 being the most severe: </a:t>
            </a:r>
          </a:p>
          <a:p>
            <a:pPr algn="l"/>
            <a:endParaRPr lang="en-US" sz="1200" dirty="0" smtClean="0"/>
          </a:p>
          <a:p>
            <a:pPr algn="l"/>
            <a:r>
              <a:rPr lang="en-US" sz="1200" dirty="0" smtClean="0"/>
              <a:t>o Grade I: confined to ureter, contrast is in the distal part of the ureter</a:t>
            </a:r>
          </a:p>
          <a:p>
            <a:pPr algn="l"/>
            <a:r>
              <a:rPr lang="en-US" sz="1200" dirty="0" smtClean="0"/>
              <a:t>o Grade II: contrast reaches the kidney but there is no dilation</a:t>
            </a:r>
          </a:p>
          <a:p>
            <a:pPr algn="l"/>
            <a:r>
              <a:rPr lang="en-US" sz="1200" dirty="0" smtClean="0"/>
              <a:t>o Grade III: Mild dilation of the renal pelvis and ureter without loss of</a:t>
            </a:r>
            <a:r>
              <a:rPr lang="en-US" sz="1200" baseline="0" dirty="0" smtClean="0"/>
              <a:t> </a:t>
            </a:r>
            <a:r>
              <a:rPr lang="en-US" sz="1200" dirty="0" smtClean="0"/>
              <a:t>calyces</a:t>
            </a:r>
          </a:p>
          <a:p>
            <a:pPr algn="l"/>
            <a:r>
              <a:rPr lang="en-US" sz="1200" dirty="0" smtClean="0"/>
              <a:t>o Grade IV: moderate dilation but there is loss of calyces</a:t>
            </a:r>
          </a:p>
          <a:p>
            <a:pPr algn="l"/>
            <a:r>
              <a:rPr lang="en-US" sz="1200" dirty="0" smtClean="0"/>
              <a:t>o Grade V: severe dilation and tortuous dilated ureter”</a:t>
            </a:r>
          </a:p>
          <a:p>
            <a:r>
              <a:rPr lang="en-US" dirty="0" err="1" smtClean="0"/>
              <a:t>mkn</a:t>
            </a:r>
            <a:endParaRPr lang="en-US" dirty="0"/>
          </a:p>
        </p:txBody>
      </p:sp>
      <p:sp>
        <p:nvSpPr>
          <p:cNvPr id="4" name="Slide Number Placeholder 3"/>
          <p:cNvSpPr>
            <a:spLocks noGrp="1"/>
          </p:cNvSpPr>
          <p:nvPr>
            <p:ph type="sldNum" sz="quarter" idx="10"/>
          </p:nvPr>
        </p:nvSpPr>
        <p:spPr/>
        <p:txBody>
          <a:bodyPr/>
          <a:lstStyle/>
          <a:p>
            <a:fld id="{408CEA34-FD8B-43DB-8661-70F4127A31A1}" type="slidenum">
              <a:rPr lang="en-GB" smtClean="0"/>
              <a:pPr/>
              <a:t>19</a:t>
            </a:fld>
            <a:endParaRPr lang="en-GB"/>
          </a:p>
        </p:txBody>
      </p:sp>
    </p:spTree>
    <p:extLst>
      <p:ext uri="{BB962C8B-B14F-4D97-AF65-F5344CB8AC3E}">
        <p14:creationId xmlns:p14="http://schemas.microsoft.com/office/powerpoint/2010/main" val="1296967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cefotaxime</a:t>
            </a:r>
            <a:r>
              <a:rPr lang="en-US" dirty="0" smtClean="0"/>
              <a:t> &amp; Ceftriaxone</a:t>
            </a:r>
            <a:endParaRPr lang="en-US" dirty="0"/>
          </a:p>
        </p:txBody>
      </p:sp>
      <p:sp>
        <p:nvSpPr>
          <p:cNvPr id="4" name="Slide Number Placeholder 3"/>
          <p:cNvSpPr>
            <a:spLocks noGrp="1"/>
          </p:cNvSpPr>
          <p:nvPr>
            <p:ph type="sldNum" sz="quarter" idx="10"/>
          </p:nvPr>
        </p:nvSpPr>
        <p:spPr/>
        <p:txBody>
          <a:bodyPr/>
          <a:lstStyle/>
          <a:p>
            <a:fld id="{408CEA34-FD8B-43DB-8661-70F4127A31A1}" type="slidenum">
              <a:rPr lang="en-GB" smtClean="0"/>
              <a:pPr/>
              <a:t>24</a:t>
            </a:fld>
            <a:endParaRPr lang="en-GB"/>
          </a:p>
        </p:txBody>
      </p:sp>
    </p:spTree>
    <p:extLst>
      <p:ext uri="{BB962C8B-B14F-4D97-AF65-F5344CB8AC3E}">
        <p14:creationId xmlns:p14="http://schemas.microsoft.com/office/powerpoint/2010/main" val="78333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ar-SA" smtClean="0"/>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smtClean="0"/>
              <a:t>Click to edit Master subtitle style</a:t>
            </a:r>
            <a:endParaRPr lang="en-US" dirty="0"/>
          </a:p>
        </p:txBody>
      </p:sp>
      <p:sp>
        <p:nvSpPr>
          <p:cNvPr id="7" name="Date Placeholder 6"/>
          <p:cNvSpPr>
            <a:spLocks noGrp="1"/>
          </p:cNvSpPr>
          <p:nvPr>
            <p:ph type="dt" sz="half" idx="10"/>
          </p:nvPr>
        </p:nvSpPr>
        <p:spPr/>
        <p:txBody>
          <a:bodyPr/>
          <a:lstStyle/>
          <a:p>
            <a:fld id="{0637B0B8-339C-4780-8ED2-B4F0F31D67B6}" type="datetimeFigureOut">
              <a:rPr lang="ar-SA" smtClean="0"/>
              <a:pPr/>
              <a:t>5 ذو الحجة، 1436 </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2A88498E-AC01-417A-898B-BCEE9E2988C8}" type="slidenum">
              <a:rPr lang="ar-SA" smtClean="0"/>
              <a:pPr/>
              <a:t>‹#›</a:t>
            </a:fld>
            <a:endParaRPr lang="ar-SA"/>
          </a:p>
        </p:txBody>
      </p:sp>
    </p:spTree>
    <p:extLst>
      <p:ext uri="{BB962C8B-B14F-4D97-AF65-F5344CB8AC3E}">
        <p14:creationId xmlns:p14="http://schemas.microsoft.com/office/powerpoint/2010/main" val="25866357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ar-SA" smtClean="0"/>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ar-SA" smtClean="0"/>
              <a:t>Drag picture to placeholder or click icon to add</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smtClean="0"/>
              <a:t>Click to edit Master text styles</a:t>
            </a:r>
          </a:p>
        </p:txBody>
      </p:sp>
      <p:sp>
        <p:nvSpPr>
          <p:cNvPr id="5" name="Date Placeholder 4"/>
          <p:cNvSpPr>
            <a:spLocks noGrp="1"/>
          </p:cNvSpPr>
          <p:nvPr>
            <p:ph type="dt" sz="half" idx="10"/>
          </p:nvPr>
        </p:nvSpPr>
        <p:spPr/>
        <p:txBody>
          <a:bodyPr/>
          <a:lstStyle/>
          <a:p>
            <a:fld id="{0637B0B8-339C-4780-8ED2-B4F0F31D67B6}" type="datetimeFigureOut">
              <a:rPr lang="ar-SA" smtClean="0"/>
              <a:pPr/>
              <a:t>5 ذو الحجة، 1436 </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A88498E-AC01-417A-898B-BCEE9E2988C8}" type="slidenum">
              <a:rPr lang="ar-SA" smtClean="0"/>
              <a:pPr/>
              <a:t>‹#›</a:t>
            </a:fld>
            <a:endParaRPr lang="ar-SA"/>
          </a:p>
        </p:txBody>
      </p:sp>
    </p:spTree>
    <p:extLst>
      <p:ext uri="{BB962C8B-B14F-4D97-AF65-F5344CB8AC3E}">
        <p14:creationId xmlns:p14="http://schemas.microsoft.com/office/powerpoint/2010/main" val="1676024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ar-SA" smtClean="0"/>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smtClean="0"/>
              <a:t>Click to edit Master text styles</a:t>
            </a:r>
          </a:p>
        </p:txBody>
      </p:sp>
      <p:sp>
        <p:nvSpPr>
          <p:cNvPr id="5" name="Date Placeholder 4"/>
          <p:cNvSpPr>
            <a:spLocks noGrp="1"/>
          </p:cNvSpPr>
          <p:nvPr>
            <p:ph type="dt" sz="half" idx="10"/>
          </p:nvPr>
        </p:nvSpPr>
        <p:spPr/>
        <p:txBody>
          <a:bodyPr/>
          <a:lstStyle/>
          <a:p>
            <a:fld id="{0637B0B8-339C-4780-8ED2-B4F0F31D67B6}" type="datetimeFigureOut">
              <a:rPr lang="ar-SA" smtClean="0"/>
              <a:pPr/>
              <a:t>5 ذو الحجة، 1436 </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A88498E-AC01-417A-898B-BCEE9E2988C8}" type="slidenum">
              <a:rPr lang="ar-SA" smtClean="0"/>
              <a:pPr/>
              <a:t>‹#›</a:t>
            </a:fld>
            <a:endParaRPr lang="ar-SA"/>
          </a:p>
        </p:txBody>
      </p:sp>
    </p:spTree>
    <p:extLst>
      <p:ext uri="{BB962C8B-B14F-4D97-AF65-F5344CB8AC3E}">
        <p14:creationId xmlns:p14="http://schemas.microsoft.com/office/powerpoint/2010/main" val="401748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ar-SA"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smtClean="0"/>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smtClean="0"/>
              <a:t>Click to edit Master text styles</a:t>
            </a:r>
          </a:p>
        </p:txBody>
      </p:sp>
      <p:sp>
        <p:nvSpPr>
          <p:cNvPr id="5" name="Date Placeholder 4"/>
          <p:cNvSpPr>
            <a:spLocks noGrp="1"/>
          </p:cNvSpPr>
          <p:nvPr>
            <p:ph type="dt" sz="half" idx="10"/>
          </p:nvPr>
        </p:nvSpPr>
        <p:spPr/>
        <p:txBody>
          <a:bodyPr/>
          <a:lstStyle/>
          <a:p>
            <a:fld id="{0637B0B8-339C-4780-8ED2-B4F0F31D67B6}" type="datetimeFigureOut">
              <a:rPr lang="ar-SA" smtClean="0"/>
              <a:pPr/>
              <a:t>5 ذو الحجة، 1436 </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A88498E-AC01-417A-898B-BCEE9E2988C8}" type="slidenum">
              <a:rPr lang="ar-SA" smtClean="0"/>
              <a:pPr/>
              <a:t>‹#›</a:t>
            </a:fld>
            <a:endParaRPr lang="ar-SA"/>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500251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ar-SA" smtClean="0"/>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smtClean="0"/>
              <a:t>Click to edit Master text styles</a:t>
            </a:r>
          </a:p>
        </p:txBody>
      </p:sp>
      <p:sp>
        <p:nvSpPr>
          <p:cNvPr id="5" name="Date Placeholder 4"/>
          <p:cNvSpPr>
            <a:spLocks noGrp="1"/>
          </p:cNvSpPr>
          <p:nvPr>
            <p:ph type="dt" sz="half" idx="10"/>
          </p:nvPr>
        </p:nvSpPr>
        <p:spPr/>
        <p:txBody>
          <a:bodyPr/>
          <a:lstStyle/>
          <a:p>
            <a:fld id="{0637B0B8-339C-4780-8ED2-B4F0F31D67B6}" type="datetimeFigureOut">
              <a:rPr lang="ar-SA" smtClean="0"/>
              <a:pPr/>
              <a:t>5 ذو الحجة، 1436 </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A88498E-AC01-417A-898B-BCEE9E2988C8}" type="slidenum">
              <a:rPr lang="ar-SA" smtClean="0"/>
              <a:pPr/>
              <a:t>‹#›</a:t>
            </a:fld>
            <a:endParaRPr lang="ar-SA"/>
          </a:p>
        </p:txBody>
      </p:sp>
    </p:spTree>
    <p:extLst>
      <p:ext uri="{BB962C8B-B14F-4D97-AF65-F5344CB8AC3E}">
        <p14:creationId xmlns:p14="http://schemas.microsoft.com/office/powerpoint/2010/main" val="331524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ar-SA" smtClean="0"/>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smtClean="0"/>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ar-SA" smtClean="0"/>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ar-SA" smtClean="0"/>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ar-SA" smtClean="0"/>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ar-SA" smtClean="0"/>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ar-SA" smtClean="0"/>
              <a:t>Click to edit Master text styles</a:t>
            </a:r>
          </a:p>
        </p:txBody>
      </p:sp>
      <p:sp>
        <p:nvSpPr>
          <p:cNvPr id="3" name="Date Placeholder 2"/>
          <p:cNvSpPr>
            <a:spLocks noGrp="1"/>
          </p:cNvSpPr>
          <p:nvPr>
            <p:ph type="dt" sz="half" idx="10"/>
          </p:nvPr>
        </p:nvSpPr>
        <p:spPr/>
        <p:txBody>
          <a:bodyPr/>
          <a:lstStyle/>
          <a:p>
            <a:fld id="{0637B0B8-339C-4780-8ED2-B4F0F31D67B6}" type="datetimeFigureOut">
              <a:rPr lang="ar-SA" smtClean="0"/>
              <a:pPr/>
              <a:t>5 ذو الحجة، 1436 </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A88498E-AC01-417A-898B-BCEE9E2988C8}" type="slidenum">
              <a:rPr lang="ar-SA" smtClean="0"/>
              <a:pPr/>
              <a:t>‹#›</a:t>
            </a:fld>
            <a:endParaRPr lang="ar-SA"/>
          </a:p>
        </p:txBody>
      </p:sp>
    </p:spTree>
    <p:extLst>
      <p:ext uri="{BB962C8B-B14F-4D97-AF65-F5344CB8AC3E}">
        <p14:creationId xmlns:p14="http://schemas.microsoft.com/office/powerpoint/2010/main" val="1360733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ar-SA" smtClean="0"/>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smtClean="0"/>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ar-SA" smtClean="0"/>
              <a:t>Drag picture to placeholder or click icon to add</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ar-SA" smtClean="0"/>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smtClean="0"/>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ar-SA" smtClean="0"/>
              <a:t>Drag picture to placeholder or click icon to add</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ar-SA" smtClean="0"/>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smtClean="0"/>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ar-SA" smtClean="0"/>
              <a:t>Drag picture to placeholder or click icon to add</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ar-SA" smtClean="0"/>
              <a:t>Click to edit Master text styles</a:t>
            </a:r>
          </a:p>
        </p:txBody>
      </p:sp>
      <p:sp>
        <p:nvSpPr>
          <p:cNvPr id="3" name="Date Placeholder 2"/>
          <p:cNvSpPr>
            <a:spLocks noGrp="1"/>
          </p:cNvSpPr>
          <p:nvPr>
            <p:ph type="dt" sz="half" idx="10"/>
          </p:nvPr>
        </p:nvSpPr>
        <p:spPr/>
        <p:txBody>
          <a:bodyPr/>
          <a:lstStyle/>
          <a:p>
            <a:fld id="{0637B0B8-339C-4780-8ED2-B4F0F31D67B6}" type="datetimeFigureOut">
              <a:rPr lang="ar-SA" smtClean="0"/>
              <a:pPr/>
              <a:t>5 ذو الحجة، 1436 </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A88498E-AC01-417A-898B-BCEE9E2988C8}" type="slidenum">
              <a:rPr lang="ar-SA" smtClean="0"/>
              <a:pPr/>
              <a:t>‹#›</a:t>
            </a:fld>
            <a:endParaRPr lang="ar-SA"/>
          </a:p>
        </p:txBody>
      </p:sp>
    </p:spTree>
    <p:extLst>
      <p:ext uri="{BB962C8B-B14F-4D97-AF65-F5344CB8AC3E}">
        <p14:creationId xmlns:p14="http://schemas.microsoft.com/office/powerpoint/2010/main" val="1289804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a:p>
        </p:txBody>
      </p:sp>
      <p:sp>
        <p:nvSpPr>
          <p:cNvPr id="4" name="Date Placeholder 3"/>
          <p:cNvSpPr>
            <a:spLocks noGrp="1"/>
          </p:cNvSpPr>
          <p:nvPr>
            <p:ph type="dt" sz="half" idx="10"/>
          </p:nvPr>
        </p:nvSpPr>
        <p:spPr/>
        <p:txBody>
          <a:bodyPr/>
          <a:lstStyle/>
          <a:p>
            <a:fld id="{0637B0B8-339C-4780-8ED2-B4F0F31D67B6}" type="datetimeFigureOut">
              <a:rPr lang="ar-SA" smtClean="0"/>
              <a:pPr/>
              <a:t>5 ذو الحجة، 1436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A88498E-AC01-417A-898B-BCEE9E2988C8}" type="slidenum">
              <a:rPr lang="ar-SA" smtClean="0"/>
              <a:pPr/>
              <a:t>‹#›</a:t>
            </a:fld>
            <a:endParaRPr lang="ar-SA"/>
          </a:p>
        </p:txBody>
      </p:sp>
    </p:spTree>
    <p:extLst>
      <p:ext uri="{BB962C8B-B14F-4D97-AF65-F5344CB8AC3E}">
        <p14:creationId xmlns:p14="http://schemas.microsoft.com/office/powerpoint/2010/main" val="1042769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ar-SA"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a:p>
        </p:txBody>
      </p:sp>
      <p:sp>
        <p:nvSpPr>
          <p:cNvPr id="4" name="Date Placeholder 3"/>
          <p:cNvSpPr>
            <a:spLocks noGrp="1"/>
          </p:cNvSpPr>
          <p:nvPr>
            <p:ph type="dt" sz="half" idx="10"/>
          </p:nvPr>
        </p:nvSpPr>
        <p:spPr/>
        <p:txBody>
          <a:bodyPr/>
          <a:lstStyle/>
          <a:p>
            <a:fld id="{0637B0B8-339C-4780-8ED2-B4F0F31D67B6}" type="datetimeFigureOut">
              <a:rPr lang="ar-SA" smtClean="0"/>
              <a:pPr/>
              <a:t>5 ذو الحجة، 1436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A88498E-AC01-417A-898B-BCEE9E2988C8}" type="slidenum">
              <a:rPr lang="ar-SA" smtClean="0"/>
              <a:pPr/>
              <a:t>‹#›</a:t>
            </a:fld>
            <a:endParaRPr lang="ar-SA"/>
          </a:p>
        </p:txBody>
      </p:sp>
    </p:spTree>
    <p:extLst>
      <p:ext uri="{BB962C8B-B14F-4D97-AF65-F5344CB8AC3E}">
        <p14:creationId xmlns:p14="http://schemas.microsoft.com/office/powerpoint/2010/main" val="20865754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ar-SA" smtClean="0"/>
              <a:t>Click to edit Master title style</a:t>
            </a:r>
            <a:endParaRPr lang="en-US" dirty="0"/>
          </a:p>
        </p:txBody>
      </p:sp>
      <p:sp>
        <p:nvSpPr>
          <p:cNvPr id="3" name="Content Placeholder 2"/>
          <p:cNvSpPr>
            <a:spLocks noGrp="1"/>
          </p:cNvSpPr>
          <p:nvPr>
            <p:ph idx="1"/>
          </p:nvPr>
        </p:nvSpPr>
        <p:spPr/>
        <p:txBody>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a:p>
        </p:txBody>
      </p:sp>
      <p:sp>
        <p:nvSpPr>
          <p:cNvPr id="4" name="Date Placeholder 3"/>
          <p:cNvSpPr>
            <a:spLocks noGrp="1"/>
          </p:cNvSpPr>
          <p:nvPr>
            <p:ph type="dt" sz="half" idx="10"/>
          </p:nvPr>
        </p:nvSpPr>
        <p:spPr/>
        <p:txBody>
          <a:bodyPr/>
          <a:lstStyle/>
          <a:p>
            <a:fld id="{0637B0B8-339C-4780-8ED2-B4F0F31D67B6}" type="datetimeFigureOut">
              <a:rPr lang="ar-SA" smtClean="0"/>
              <a:pPr/>
              <a:t>5 ذو الحجة، 1436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A88498E-AC01-417A-898B-BCEE9E2988C8}" type="slidenum">
              <a:rPr lang="ar-SA" smtClean="0"/>
              <a:pPr/>
              <a:t>‹#›</a:t>
            </a:fld>
            <a:endParaRPr lang="ar-SA"/>
          </a:p>
        </p:txBody>
      </p:sp>
    </p:spTree>
    <p:extLst>
      <p:ext uri="{BB962C8B-B14F-4D97-AF65-F5344CB8AC3E}">
        <p14:creationId xmlns:p14="http://schemas.microsoft.com/office/powerpoint/2010/main" val="851753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ar-SA" smtClean="0"/>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smtClean="0"/>
              <a:t>Click to edit Master subtitle style</a:t>
            </a:r>
            <a:endParaRPr lang="en-US" dirty="0"/>
          </a:p>
        </p:txBody>
      </p:sp>
      <p:sp>
        <p:nvSpPr>
          <p:cNvPr id="4" name="Date Placeholder 3"/>
          <p:cNvSpPr>
            <a:spLocks noGrp="1"/>
          </p:cNvSpPr>
          <p:nvPr>
            <p:ph type="dt" sz="half" idx="10"/>
          </p:nvPr>
        </p:nvSpPr>
        <p:spPr/>
        <p:txBody>
          <a:bodyPr/>
          <a:lstStyle/>
          <a:p>
            <a:fld id="{0637B0B8-339C-4780-8ED2-B4F0F31D67B6}" type="datetimeFigureOut">
              <a:rPr lang="ar-SA" smtClean="0"/>
              <a:pPr/>
              <a:t>5 ذو الحجة، 1436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A88498E-AC01-417A-898B-BCEE9E2988C8}" type="slidenum">
              <a:rPr lang="ar-SA" smtClean="0"/>
              <a:pPr/>
              <a:t>‹#›</a:t>
            </a:fld>
            <a:endParaRPr lang="ar-SA"/>
          </a:p>
        </p:txBody>
      </p:sp>
    </p:spTree>
    <p:extLst>
      <p:ext uri="{BB962C8B-B14F-4D97-AF65-F5344CB8AC3E}">
        <p14:creationId xmlns:p14="http://schemas.microsoft.com/office/powerpoint/2010/main" val="28795743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a:p>
        </p:txBody>
      </p:sp>
      <p:sp>
        <p:nvSpPr>
          <p:cNvPr id="5" name="Date Placeholder 4"/>
          <p:cNvSpPr>
            <a:spLocks noGrp="1"/>
          </p:cNvSpPr>
          <p:nvPr>
            <p:ph type="dt" sz="half" idx="10"/>
          </p:nvPr>
        </p:nvSpPr>
        <p:spPr/>
        <p:txBody>
          <a:bodyPr/>
          <a:lstStyle/>
          <a:p>
            <a:fld id="{0637B0B8-339C-4780-8ED2-B4F0F31D67B6}" type="datetimeFigureOut">
              <a:rPr lang="ar-SA" smtClean="0"/>
              <a:pPr/>
              <a:t>5 ذو الحجة، 1436 </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A88498E-AC01-417A-898B-BCEE9E2988C8}" type="slidenum">
              <a:rPr lang="ar-SA" smtClean="0"/>
              <a:pPr/>
              <a:t>‹#›</a:t>
            </a:fld>
            <a:endParaRPr lang="ar-SA"/>
          </a:p>
        </p:txBody>
      </p:sp>
    </p:spTree>
    <p:extLst>
      <p:ext uri="{BB962C8B-B14F-4D97-AF65-F5344CB8AC3E}">
        <p14:creationId xmlns:p14="http://schemas.microsoft.com/office/powerpoint/2010/main" val="141986931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ar-SA" smtClean="0"/>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smtClean="0"/>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ar-SA" smtClean="0"/>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a:p>
        </p:txBody>
      </p:sp>
      <p:sp>
        <p:nvSpPr>
          <p:cNvPr id="7" name="Date Placeholder 6"/>
          <p:cNvSpPr>
            <a:spLocks noGrp="1"/>
          </p:cNvSpPr>
          <p:nvPr>
            <p:ph type="dt" sz="half" idx="10"/>
          </p:nvPr>
        </p:nvSpPr>
        <p:spPr/>
        <p:txBody>
          <a:bodyPr/>
          <a:lstStyle/>
          <a:p>
            <a:fld id="{0637B0B8-339C-4780-8ED2-B4F0F31D67B6}" type="datetimeFigureOut">
              <a:rPr lang="ar-SA" smtClean="0"/>
              <a:pPr/>
              <a:t>5 ذو الحجة، 1436 </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2A88498E-AC01-417A-898B-BCEE9E2988C8}" type="slidenum">
              <a:rPr lang="ar-SA" smtClean="0"/>
              <a:pPr/>
              <a:t>‹#›</a:t>
            </a:fld>
            <a:endParaRPr lang="ar-SA"/>
          </a:p>
        </p:txBody>
      </p:sp>
    </p:spTree>
    <p:extLst>
      <p:ext uri="{BB962C8B-B14F-4D97-AF65-F5344CB8AC3E}">
        <p14:creationId xmlns:p14="http://schemas.microsoft.com/office/powerpoint/2010/main" val="90535896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en-US" dirty="0"/>
          </a:p>
        </p:txBody>
      </p:sp>
      <p:sp>
        <p:nvSpPr>
          <p:cNvPr id="3" name="Date Placeholder 2"/>
          <p:cNvSpPr>
            <a:spLocks noGrp="1"/>
          </p:cNvSpPr>
          <p:nvPr>
            <p:ph type="dt" sz="half" idx="10"/>
          </p:nvPr>
        </p:nvSpPr>
        <p:spPr/>
        <p:txBody>
          <a:bodyPr/>
          <a:lstStyle/>
          <a:p>
            <a:fld id="{0637B0B8-339C-4780-8ED2-B4F0F31D67B6}" type="datetimeFigureOut">
              <a:rPr lang="ar-SA" smtClean="0"/>
              <a:pPr/>
              <a:t>5 ذو الحجة، 1436 </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A88498E-AC01-417A-898B-BCEE9E2988C8}" type="slidenum">
              <a:rPr lang="ar-SA" smtClean="0"/>
              <a:pPr/>
              <a:t>‹#›</a:t>
            </a:fld>
            <a:endParaRPr lang="ar-SA"/>
          </a:p>
        </p:txBody>
      </p:sp>
    </p:spTree>
    <p:extLst>
      <p:ext uri="{BB962C8B-B14F-4D97-AF65-F5344CB8AC3E}">
        <p14:creationId xmlns:p14="http://schemas.microsoft.com/office/powerpoint/2010/main" val="1446552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7B0B8-339C-4780-8ED2-B4F0F31D67B6}" type="datetimeFigureOut">
              <a:rPr lang="ar-SA" smtClean="0"/>
              <a:pPr/>
              <a:t>5 ذو الحجة، 1436 </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2A88498E-AC01-417A-898B-BCEE9E2988C8}" type="slidenum">
              <a:rPr lang="ar-SA" smtClean="0"/>
              <a:pPr/>
              <a:t>‹#›</a:t>
            </a:fld>
            <a:endParaRPr lang="ar-SA"/>
          </a:p>
        </p:txBody>
      </p:sp>
    </p:spTree>
    <p:extLst>
      <p:ext uri="{BB962C8B-B14F-4D97-AF65-F5344CB8AC3E}">
        <p14:creationId xmlns:p14="http://schemas.microsoft.com/office/powerpoint/2010/main" val="553701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ar-SA"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smtClean="0"/>
              <a:t>Click to edit Master text styles</a:t>
            </a:r>
          </a:p>
        </p:txBody>
      </p:sp>
      <p:sp>
        <p:nvSpPr>
          <p:cNvPr id="5" name="Date Placeholder 4"/>
          <p:cNvSpPr>
            <a:spLocks noGrp="1"/>
          </p:cNvSpPr>
          <p:nvPr>
            <p:ph type="dt" sz="half" idx="10"/>
          </p:nvPr>
        </p:nvSpPr>
        <p:spPr/>
        <p:txBody>
          <a:bodyPr/>
          <a:lstStyle/>
          <a:p>
            <a:fld id="{0637B0B8-339C-4780-8ED2-B4F0F31D67B6}" type="datetimeFigureOut">
              <a:rPr lang="ar-SA" smtClean="0"/>
              <a:pPr/>
              <a:t>5 ذو الحجة، 1436 </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A88498E-AC01-417A-898B-BCEE9E2988C8}" type="slidenum">
              <a:rPr lang="ar-SA" smtClean="0"/>
              <a:pPr/>
              <a:t>‹#›</a:t>
            </a:fld>
            <a:endParaRPr lang="ar-SA"/>
          </a:p>
        </p:txBody>
      </p:sp>
    </p:spTree>
    <p:extLst>
      <p:ext uri="{BB962C8B-B14F-4D97-AF65-F5344CB8AC3E}">
        <p14:creationId xmlns:p14="http://schemas.microsoft.com/office/powerpoint/2010/main" val="101663615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ar-SA"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ar-SA" smtClean="0"/>
              <a:t>Drag picture to placeholder or click icon to add</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smtClean="0"/>
              <a:t>Click to edit Master text styles</a:t>
            </a:r>
          </a:p>
        </p:txBody>
      </p:sp>
      <p:sp>
        <p:nvSpPr>
          <p:cNvPr id="5" name="Date Placeholder 4"/>
          <p:cNvSpPr>
            <a:spLocks noGrp="1"/>
          </p:cNvSpPr>
          <p:nvPr>
            <p:ph type="dt" sz="half" idx="10"/>
          </p:nvPr>
        </p:nvSpPr>
        <p:spPr/>
        <p:txBody>
          <a:bodyPr/>
          <a:lstStyle/>
          <a:p>
            <a:fld id="{0637B0B8-339C-4780-8ED2-B4F0F31D67B6}" type="datetimeFigureOut">
              <a:rPr lang="ar-SA" smtClean="0"/>
              <a:pPr/>
              <a:t>5 ذو الحجة، 1436 </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A88498E-AC01-417A-898B-BCEE9E2988C8}" type="slidenum">
              <a:rPr lang="ar-SA" smtClean="0"/>
              <a:pPr/>
              <a:t>‹#›</a:t>
            </a:fld>
            <a:endParaRPr lang="ar-SA"/>
          </a:p>
        </p:txBody>
      </p:sp>
    </p:spTree>
    <p:extLst>
      <p:ext uri="{BB962C8B-B14F-4D97-AF65-F5344CB8AC3E}">
        <p14:creationId xmlns:p14="http://schemas.microsoft.com/office/powerpoint/2010/main" val="12239111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smtClean="0"/>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637B0B8-339C-4780-8ED2-B4F0F31D67B6}" type="datetimeFigureOut">
              <a:rPr lang="ar-SA" smtClean="0"/>
              <a:pPr/>
              <a:t>5 ذو الحجة، 1436 </a:t>
            </a:fld>
            <a:endParaRPr lang="ar-S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ar-S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A88498E-AC01-417A-898B-BCEE9E2988C8}" type="slidenum">
              <a:rPr lang="ar-SA" smtClean="0"/>
              <a:pPr/>
              <a:t>‹#›</a:t>
            </a:fld>
            <a:endParaRPr lang="ar-SA"/>
          </a:p>
        </p:txBody>
      </p:sp>
    </p:spTree>
    <p:extLst>
      <p:ext uri="{BB962C8B-B14F-4D97-AF65-F5344CB8AC3E}">
        <p14:creationId xmlns:p14="http://schemas.microsoft.com/office/powerpoint/2010/main" val="931226244"/>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radiopaedia.org/users/frank" TargetMode="External"/><Relationship Id="rId4" Type="http://schemas.openxmlformats.org/officeDocument/2006/relationships/hyperlink" Target="http://emedicine.medscape.com/article/245559-treatment#d11" TargetMode="External"/><Relationship Id="rId5" Type="http://schemas.openxmlformats.org/officeDocument/2006/relationships/hyperlink" Target="http://patient.info/health/cystitis-urine-infection-in-women" TargetMode="External"/><Relationship Id="rId6" Type="http://schemas.openxmlformats.org/officeDocument/2006/relationships/hyperlink" Target="http://www.uptodate.com/contents/recurrent-urinary-tract-infection-in-women?source=search_result&amp;search=prophylaxis+for+urinary+tract+infection&amp;selectedTitle=1~150#H17" TargetMode="External"/><Relationship Id="rId7" Type="http://schemas.openxmlformats.org/officeDocument/2006/relationships/hyperlink" Target="http://www.gpnotebook.co.uk/simplepage.cfm?ID=x20140415114622216972" TargetMode="External"/><Relationship Id="rId8" Type="http://schemas.openxmlformats.org/officeDocument/2006/relationships/hyperlink" Target="http://www.gpnotebook.co.uk/simplepage.cfm?ID=x20090320120038480651" TargetMode="External"/><Relationship Id="rId1" Type="http://schemas.openxmlformats.org/officeDocument/2006/relationships/slideLayout" Target="../slideLayouts/slideLayout2.xml"/><Relationship Id="rId2" Type="http://schemas.openxmlformats.org/officeDocument/2006/relationships/hyperlink" Target="http://radiopaedia.org/users/weer06"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797152"/>
            <a:ext cx="6066624" cy="206084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35949" y="5157192"/>
            <a:ext cx="7125112" cy="1027101"/>
          </a:xfrm>
        </p:spPr>
        <p:txBody>
          <a:bodyPr>
            <a:noAutofit/>
          </a:bodyPr>
          <a:lstStyle/>
          <a:p>
            <a:r>
              <a:rPr lang="en-US" sz="2000" b="1" dirty="0" err="1"/>
              <a:t>Hossam</a:t>
            </a:r>
            <a:r>
              <a:rPr lang="en-US" sz="2000" b="1" dirty="0"/>
              <a:t> Khalid </a:t>
            </a:r>
            <a:r>
              <a:rPr lang="en-US" sz="2000" b="1" dirty="0" err="1" smtClean="0"/>
              <a:t>Alsahabi</a:t>
            </a:r>
            <a:endParaRPr lang="en-US" sz="2000" b="1" dirty="0" smtClean="0"/>
          </a:p>
          <a:p>
            <a:r>
              <a:rPr lang="en-US" sz="2000" b="1" dirty="0" smtClean="0"/>
              <a:t>Waleed </a:t>
            </a:r>
            <a:r>
              <a:rPr lang="en-US" sz="2000" b="1" dirty="0"/>
              <a:t>Khalid AL </a:t>
            </a:r>
            <a:r>
              <a:rPr lang="en-US" sz="2000" b="1" dirty="0" err="1"/>
              <a:t>Shammari</a:t>
            </a:r>
            <a:r>
              <a:rPr lang="en-US" sz="2000" b="1" dirty="0"/>
              <a:t> </a:t>
            </a:r>
          </a:p>
          <a:p>
            <a:r>
              <a:rPr lang="en-US" sz="2000" b="1" dirty="0" err="1" smtClean="0"/>
              <a:t>Mazen</a:t>
            </a:r>
            <a:r>
              <a:rPr lang="en-US" sz="2000" b="1" dirty="0" smtClean="0"/>
              <a:t> </a:t>
            </a:r>
            <a:r>
              <a:rPr lang="en-US" sz="2000" b="1" dirty="0" err="1" smtClean="0"/>
              <a:t>Ayidh</a:t>
            </a:r>
            <a:r>
              <a:rPr lang="en-US" sz="2000" b="1" dirty="0" smtClean="0"/>
              <a:t> </a:t>
            </a:r>
            <a:r>
              <a:rPr lang="en-US" sz="2000" b="1" dirty="0" err="1" smtClean="0"/>
              <a:t>Alotaibi</a:t>
            </a:r>
            <a:endParaRPr lang="en-US" sz="2000" b="1" dirty="0" smtClean="0"/>
          </a:p>
          <a:p>
            <a:endParaRPr lang="en-US" sz="2000" b="1" dirty="0" smtClean="0"/>
          </a:p>
          <a:p>
            <a:endParaRPr lang="en-US" sz="2000" b="1"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2745" b="3411"/>
          <a:stretch/>
        </p:blipFill>
        <p:spPr>
          <a:xfrm>
            <a:off x="6066624" y="4797152"/>
            <a:ext cx="3077376" cy="2060848"/>
          </a:xfrm>
          <a:prstGeom prst="rect">
            <a:avLst/>
          </a:prstGeom>
        </p:spPr>
      </p:pic>
      <p:sp>
        <p:nvSpPr>
          <p:cNvPr id="8" name="TextBox 7"/>
          <p:cNvSpPr txBox="1"/>
          <p:nvPr/>
        </p:nvSpPr>
        <p:spPr>
          <a:xfrm>
            <a:off x="611560" y="2564904"/>
            <a:ext cx="7710765" cy="1107996"/>
          </a:xfrm>
          <a:prstGeom prst="rect">
            <a:avLst/>
          </a:prstGeom>
          <a:noFill/>
        </p:spPr>
        <p:txBody>
          <a:bodyPr wrap="none" rtlCol="0">
            <a:spAutoFit/>
          </a:bodyPr>
          <a:lstStyle/>
          <a:p>
            <a:r>
              <a:rPr lang="en-US" sz="4400" b="1" dirty="0" smtClean="0"/>
              <a:t>Approach to patient with </a:t>
            </a:r>
            <a:r>
              <a:rPr lang="en-US" sz="6600" b="1" dirty="0" smtClean="0"/>
              <a:t>UTI</a:t>
            </a:r>
            <a:endParaRPr lang="en-US" sz="6600" b="1" dirty="0"/>
          </a:p>
        </p:txBody>
      </p:sp>
    </p:spTree>
    <p:extLst>
      <p:ext uri="{BB962C8B-B14F-4D97-AF65-F5344CB8AC3E}">
        <p14:creationId xmlns:p14="http://schemas.microsoft.com/office/powerpoint/2010/main" val="235185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Causes of Cystitis</a:t>
            </a:r>
            <a:endParaRPr lang="en-US" dirty="0"/>
          </a:p>
        </p:txBody>
      </p:sp>
      <p:sp>
        <p:nvSpPr>
          <p:cNvPr id="3" name="Content Placeholder 2"/>
          <p:cNvSpPr>
            <a:spLocks noGrp="1"/>
          </p:cNvSpPr>
          <p:nvPr>
            <p:ph idx="1"/>
          </p:nvPr>
        </p:nvSpPr>
        <p:spPr>
          <a:xfrm>
            <a:off x="1028700" y="2286000"/>
            <a:ext cx="7200900" cy="4099034"/>
          </a:xfrm>
        </p:spPr>
        <p:txBody>
          <a:bodyPr/>
          <a:lstStyle/>
          <a:p>
            <a:r>
              <a:rPr lang="en-US" dirty="0" smtClean="0"/>
              <a:t>Usually caused by bacterial infection such as :</a:t>
            </a:r>
          </a:p>
          <a:p>
            <a:pPr lvl="1"/>
            <a:r>
              <a:rPr lang="en-US" i="0" dirty="0" err="1" smtClean="0"/>
              <a:t>E.Coli</a:t>
            </a:r>
            <a:r>
              <a:rPr lang="en-US" i="0" dirty="0" smtClean="0"/>
              <a:t> (most </a:t>
            </a:r>
            <a:r>
              <a:rPr lang="en-US" i="0" dirty="0"/>
              <a:t>common </a:t>
            </a:r>
            <a:r>
              <a:rPr lang="en-US" i="0" dirty="0" smtClean="0"/>
              <a:t>G-</a:t>
            </a:r>
            <a:r>
              <a:rPr lang="en-US" i="0" dirty="0" err="1" smtClean="0"/>
              <a:t>ve</a:t>
            </a:r>
            <a:r>
              <a:rPr lang="en-US" i="0" dirty="0" smtClean="0"/>
              <a:t>) </a:t>
            </a:r>
          </a:p>
          <a:p>
            <a:pPr lvl="1"/>
            <a:endParaRPr lang="en-US" i="0" dirty="0" smtClean="0"/>
          </a:p>
          <a:p>
            <a:r>
              <a:rPr lang="en-US" dirty="0" smtClean="0"/>
              <a:t>How its getting inside the Urinary system :</a:t>
            </a:r>
          </a:p>
          <a:p>
            <a:pPr lvl="1"/>
            <a:r>
              <a:rPr lang="en-US" i="0" dirty="0" smtClean="0"/>
              <a:t>Sex ( especially in young sexually active women it cause 75-90%) </a:t>
            </a:r>
          </a:p>
          <a:p>
            <a:pPr lvl="1"/>
            <a:r>
              <a:rPr lang="en-US" i="0" dirty="0" smtClean="0"/>
              <a:t>Urinary catheter .</a:t>
            </a:r>
          </a:p>
          <a:p>
            <a:pPr lvl="1"/>
            <a:r>
              <a:rPr lang="en-US" i="0" dirty="0"/>
              <a:t>Poor hygiene is a </a:t>
            </a:r>
            <a:r>
              <a:rPr lang="en-US" b="1" i="0" dirty="0">
                <a:solidFill>
                  <a:srgbClr val="FF0000"/>
                </a:solidFill>
              </a:rPr>
              <a:t>common </a:t>
            </a:r>
            <a:r>
              <a:rPr lang="en-US" b="1" i="0" dirty="0" smtClean="0">
                <a:solidFill>
                  <a:srgbClr val="FF0000"/>
                </a:solidFill>
              </a:rPr>
              <a:t>cause</a:t>
            </a:r>
          </a:p>
          <a:p>
            <a:pPr lvl="1"/>
            <a:r>
              <a:rPr lang="en-US" i="0" dirty="0" smtClean="0">
                <a:solidFill>
                  <a:schemeClr val="tx1"/>
                </a:solidFill>
              </a:rPr>
              <a:t>Diabetes ( Sugary urine encourage the bacteria to grow up )</a:t>
            </a:r>
          </a:p>
          <a:p>
            <a:pPr lvl="1"/>
            <a:r>
              <a:rPr lang="en-US" i="0" dirty="0">
                <a:solidFill>
                  <a:schemeClr val="tx1"/>
                </a:solidFill>
              </a:rPr>
              <a:t>Postmenopausal </a:t>
            </a:r>
            <a:r>
              <a:rPr lang="en-US" i="0" dirty="0" smtClean="0">
                <a:solidFill>
                  <a:schemeClr val="tx1"/>
                </a:solidFill>
              </a:rPr>
              <a:t>women ( lower hormones lead to lowering the defense of urethra )</a:t>
            </a:r>
          </a:p>
          <a:p>
            <a:pPr lvl="1"/>
            <a:r>
              <a:rPr lang="en-US" i="0" dirty="0" smtClean="0">
                <a:solidFill>
                  <a:schemeClr val="tx1"/>
                </a:solidFill>
              </a:rPr>
              <a:t>Kidney stones or Bladder stones .</a:t>
            </a:r>
            <a:endParaRPr lang="en-US" i="0" dirty="0">
              <a:solidFill>
                <a:schemeClr val="tx1"/>
              </a:solidFill>
            </a:endParaRPr>
          </a:p>
        </p:txBody>
      </p:sp>
    </p:spTree>
    <p:extLst>
      <p:ext uri="{BB962C8B-B14F-4D97-AF65-F5344CB8AC3E}">
        <p14:creationId xmlns:p14="http://schemas.microsoft.com/office/powerpoint/2010/main" val="913286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of cystitis patient </a:t>
            </a:r>
            <a:endParaRPr lang="en-US" dirty="0"/>
          </a:p>
        </p:txBody>
      </p:sp>
      <p:sp>
        <p:nvSpPr>
          <p:cNvPr id="3" name="Content Placeholder 2"/>
          <p:cNvSpPr>
            <a:spLocks noGrp="1"/>
          </p:cNvSpPr>
          <p:nvPr>
            <p:ph idx="1"/>
          </p:nvPr>
        </p:nvSpPr>
        <p:spPr/>
        <p:txBody>
          <a:bodyPr/>
          <a:lstStyle/>
          <a:p>
            <a:r>
              <a:rPr lang="en-US" sz="2400" dirty="0" smtClean="0"/>
              <a:t>It takes several hours to a day .</a:t>
            </a:r>
          </a:p>
          <a:p>
            <a:r>
              <a:rPr lang="en-US" sz="2400" b="1" dirty="0" smtClean="0"/>
              <a:t>Common Symptoms include :</a:t>
            </a:r>
          </a:p>
          <a:p>
            <a:pPr lvl="1"/>
            <a:r>
              <a:rPr lang="en-US" dirty="0" smtClean="0"/>
              <a:t>Dysuria ( Burning urination )</a:t>
            </a:r>
          </a:p>
          <a:p>
            <a:pPr lvl="1"/>
            <a:r>
              <a:rPr lang="en-US" dirty="0"/>
              <a:t>Frequent and Urgent need to </a:t>
            </a:r>
            <a:r>
              <a:rPr lang="en-US" dirty="0" smtClean="0"/>
              <a:t>urinate.</a:t>
            </a:r>
          </a:p>
          <a:p>
            <a:pPr lvl="1"/>
            <a:r>
              <a:rPr lang="en-US" dirty="0"/>
              <a:t>Pain in lower abdomen </a:t>
            </a:r>
            <a:r>
              <a:rPr lang="en-US" dirty="0" smtClean="0"/>
              <a:t>or </a:t>
            </a:r>
            <a:r>
              <a:rPr lang="en-US" dirty="0"/>
              <a:t>lower </a:t>
            </a:r>
            <a:r>
              <a:rPr lang="en-US" dirty="0" smtClean="0"/>
              <a:t>back.</a:t>
            </a:r>
          </a:p>
          <a:p>
            <a:pPr lvl="1"/>
            <a:r>
              <a:rPr lang="en-US" dirty="0"/>
              <a:t>Pain during sexual intercourse</a:t>
            </a:r>
          </a:p>
          <a:p>
            <a:pPr lvl="1"/>
            <a:r>
              <a:rPr lang="en-US" dirty="0" smtClean="0"/>
              <a:t>Cloudy</a:t>
            </a:r>
            <a:r>
              <a:rPr lang="en-US" dirty="0"/>
              <a:t>, dark or strong smelling urine</a:t>
            </a:r>
          </a:p>
          <a:p>
            <a:pPr lvl="1"/>
            <a:r>
              <a:rPr lang="en-US" dirty="0" smtClean="0"/>
              <a:t>blood </a:t>
            </a:r>
            <a:r>
              <a:rPr lang="en-US" dirty="0"/>
              <a:t>in urine (</a:t>
            </a:r>
            <a:r>
              <a:rPr lang="en-US" dirty="0" err="1" smtClean="0"/>
              <a:t>Haematuria</a:t>
            </a:r>
            <a:r>
              <a:rPr lang="en-US" dirty="0" smtClean="0"/>
              <a:t> )</a:t>
            </a:r>
          </a:p>
          <a:p>
            <a:pPr lvl="1"/>
            <a:r>
              <a:rPr lang="en-US" dirty="0" smtClean="0"/>
              <a:t>Low grade fever </a:t>
            </a:r>
            <a:endParaRPr lang="en-US" dirty="0"/>
          </a:p>
        </p:txBody>
      </p:sp>
      <p:pic>
        <p:nvPicPr>
          <p:cNvPr id="4" name="Picture 2" descr="http://upload.wikimedia.org/wikipedia/commons/thumb/2/29/Pyuria2011.JPG/220px-Pyuria2011.JPG"/>
          <p:cNvPicPr>
            <a:picLocks noChangeAspect="1" noChangeArrowheads="1"/>
          </p:cNvPicPr>
          <p:nvPr/>
        </p:nvPicPr>
        <p:blipFill>
          <a:blip r:embed="rId2" cstate="print"/>
          <a:srcRect/>
          <a:stretch>
            <a:fillRect/>
          </a:stretch>
        </p:blipFill>
        <p:spPr bwMode="auto">
          <a:xfrm>
            <a:off x="6642580" y="2171700"/>
            <a:ext cx="2402886" cy="3356992"/>
          </a:xfrm>
          <a:prstGeom prst="rect">
            <a:avLst/>
          </a:prstGeom>
          <a:noFill/>
        </p:spPr>
      </p:pic>
    </p:spTree>
    <p:extLst>
      <p:ext uri="{BB962C8B-B14F-4D97-AF65-F5344CB8AC3E}">
        <p14:creationId xmlns:p14="http://schemas.microsoft.com/office/powerpoint/2010/main" val="4013131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Pyelonephritis</a:t>
            </a:r>
          </a:p>
        </p:txBody>
      </p:sp>
      <p:sp>
        <p:nvSpPr>
          <p:cNvPr id="3" name="Content Placeholder 2"/>
          <p:cNvSpPr>
            <a:spLocks noGrp="1"/>
          </p:cNvSpPr>
          <p:nvPr>
            <p:ph idx="1"/>
          </p:nvPr>
        </p:nvSpPr>
        <p:spPr>
          <a:xfrm>
            <a:off x="827690" y="1907627"/>
            <a:ext cx="7543800" cy="4130566"/>
          </a:xfrm>
        </p:spPr>
        <p:txBody>
          <a:bodyPr/>
          <a:lstStyle/>
          <a:p>
            <a:r>
              <a:rPr lang="en-US" b="1" dirty="0"/>
              <a:t>potentially </a:t>
            </a:r>
            <a:r>
              <a:rPr lang="en-US" b="1" dirty="0" smtClean="0"/>
              <a:t>organ or life-threatening </a:t>
            </a:r>
            <a:r>
              <a:rPr lang="en-US" b="1" dirty="0"/>
              <a:t>infection that often leads to renal scarring</a:t>
            </a:r>
            <a:r>
              <a:rPr lang="en-US" b="1" dirty="0" smtClean="0"/>
              <a:t>.</a:t>
            </a:r>
          </a:p>
          <a:p>
            <a:r>
              <a:rPr lang="en-US" b="1" dirty="0" smtClean="0"/>
              <a:t>Its ascending from the lower part of urinary system</a:t>
            </a:r>
          </a:p>
          <a:p>
            <a:r>
              <a:rPr lang="en-US" b="1" dirty="0" smtClean="0"/>
              <a:t>Reach the pelvic of the kidney </a:t>
            </a:r>
          </a:p>
          <a:p>
            <a:r>
              <a:rPr lang="en-US" b="1" dirty="0" smtClean="0"/>
              <a:t>It cant reach the kidney by bloodstream .</a:t>
            </a:r>
          </a:p>
          <a:p>
            <a:r>
              <a:rPr lang="en-US" b="1" dirty="0" smtClean="0"/>
              <a:t>Its more common after a catheterization less than a month .</a:t>
            </a:r>
          </a:p>
          <a:p>
            <a:r>
              <a:rPr lang="en-US" b="1" dirty="0" smtClean="0"/>
              <a:t>The faster diagnosed and managed the better prognosis .</a:t>
            </a:r>
          </a:p>
          <a:p>
            <a:pPr marL="0" indent="0">
              <a:buNone/>
            </a:pPr>
            <a:endParaRPr lang="en-US" b="1" dirty="0"/>
          </a:p>
          <a:p>
            <a:endParaRPr lang="en-US" dirty="0"/>
          </a:p>
          <a:p>
            <a:endParaRPr lang="en-US" dirty="0"/>
          </a:p>
        </p:txBody>
      </p:sp>
      <p:pic>
        <p:nvPicPr>
          <p:cNvPr id="4" name="Picture 8" descr="https://www.meducation.net/media_files/24754/low_quality.jpg"/>
          <p:cNvPicPr>
            <a:picLocks noChangeAspect="1" noChangeArrowheads="1"/>
          </p:cNvPicPr>
          <p:nvPr/>
        </p:nvPicPr>
        <p:blipFill>
          <a:blip r:embed="rId2" cstate="print"/>
          <a:srcRect/>
          <a:stretch>
            <a:fillRect/>
          </a:stretch>
        </p:blipFill>
        <p:spPr bwMode="auto">
          <a:xfrm>
            <a:off x="6184024" y="3871746"/>
            <a:ext cx="2794438" cy="2794438"/>
          </a:xfrm>
          <a:prstGeom prst="rect">
            <a:avLst/>
          </a:prstGeom>
          <a:noFill/>
        </p:spPr>
      </p:pic>
    </p:spTree>
    <p:extLst>
      <p:ext uri="{BB962C8B-B14F-4D97-AF65-F5344CB8AC3E}">
        <p14:creationId xmlns:p14="http://schemas.microsoft.com/office/powerpoint/2010/main" val="342398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Causes </a:t>
            </a:r>
            <a:endParaRPr lang="en-US" dirty="0"/>
          </a:p>
        </p:txBody>
      </p:sp>
      <p:sp>
        <p:nvSpPr>
          <p:cNvPr id="3" name="Content Placeholder 2"/>
          <p:cNvSpPr>
            <a:spLocks noGrp="1"/>
          </p:cNvSpPr>
          <p:nvPr>
            <p:ph idx="1"/>
          </p:nvPr>
        </p:nvSpPr>
        <p:spPr>
          <a:xfrm>
            <a:off x="1202120" y="1577865"/>
            <a:ext cx="7200900" cy="1119352"/>
          </a:xfrm>
        </p:spPr>
        <p:txBody>
          <a:bodyPr/>
          <a:lstStyle/>
          <a:p>
            <a:r>
              <a:rPr lang="en-US" dirty="0" err="1" smtClean="0"/>
              <a:t>E.Coli</a:t>
            </a:r>
            <a:r>
              <a:rPr lang="en-US" dirty="0" smtClean="0"/>
              <a:t> the most common organism as cystitis.</a:t>
            </a:r>
          </a:p>
          <a:p>
            <a:r>
              <a:rPr lang="en-US" dirty="0" smtClean="0"/>
              <a:t>Its carried by the bloodstream  </a:t>
            </a:r>
            <a:endParaRPr lang="en-US" dirty="0"/>
          </a:p>
        </p:txBody>
      </p:sp>
      <p:sp>
        <p:nvSpPr>
          <p:cNvPr id="4" name="Title 1"/>
          <p:cNvSpPr txBox="1">
            <a:spLocks/>
          </p:cNvSpPr>
          <p:nvPr/>
        </p:nvSpPr>
        <p:spPr>
          <a:xfrm>
            <a:off x="1202120" y="2734003"/>
            <a:ext cx="72009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dirty="0" smtClean="0"/>
              <a:t>Presentation</a:t>
            </a:r>
            <a:endParaRPr lang="en-US" dirty="0"/>
          </a:p>
        </p:txBody>
      </p:sp>
      <p:sp>
        <p:nvSpPr>
          <p:cNvPr id="5" name="Content Placeholder 2"/>
          <p:cNvSpPr txBox="1">
            <a:spLocks/>
          </p:cNvSpPr>
          <p:nvPr/>
        </p:nvSpPr>
        <p:spPr>
          <a:xfrm>
            <a:off x="1202120" y="3589283"/>
            <a:ext cx="7200900" cy="2943555"/>
          </a:xfrm>
          <a:prstGeom prst="rect">
            <a:avLst/>
          </a:prstGeom>
        </p:spPr>
        <p:txBody>
          <a:bodyPr vert="horz" lIns="91440" tIns="45720" rIns="91440" bIns="45720" rtlCol="0">
            <a:normAutofit fontScale="925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smtClean="0"/>
              <a:t>Vary from one and another depending on the age and the gender :</a:t>
            </a:r>
          </a:p>
          <a:p>
            <a:pPr lvl="1"/>
            <a:r>
              <a:rPr lang="en-US" dirty="0" smtClean="0"/>
              <a:t>Same as Cystitis symptoms ±  </a:t>
            </a:r>
          </a:p>
          <a:p>
            <a:pPr lvl="1"/>
            <a:r>
              <a:rPr lang="en-US" dirty="0" smtClean="0"/>
              <a:t>Chills and fever .</a:t>
            </a:r>
          </a:p>
          <a:p>
            <a:pPr lvl="1"/>
            <a:r>
              <a:rPr lang="en-US" dirty="0"/>
              <a:t>Nausea/Vomiting, diarrhea, </a:t>
            </a:r>
            <a:r>
              <a:rPr lang="en-US" dirty="0" smtClean="0"/>
              <a:t>tachycardia.</a:t>
            </a:r>
          </a:p>
          <a:p>
            <a:pPr lvl="1"/>
            <a:r>
              <a:rPr lang="en-US" dirty="0"/>
              <a:t>Urine microscopy: </a:t>
            </a:r>
            <a:r>
              <a:rPr lang="en-US" dirty="0" err="1"/>
              <a:t>Pyuria</a:t>
            </a:r>
            <a:r>
              <a:rPr lang="en-US" dirty="0"/>
              <a:t> + WBC casts,  bacteria </a:t>
            </a:r>
            <a:r>
              <a:rPr lang="en-US" dirty="0" smtClean="0"/>
              <a:t>and Hematuria</a:t>
            </a:r>
            <a:endParaRPr lang="en-US" dirty="0"/>
          </a:p>
          <a:p>
            <a:pPr lvl="1"/>
            <a:r>
              <a:rPr lang="en-US" dirty="0" err="1"/>
              <a:t>Leucocytosis</a:t>
            </a:r>
            <a:r>
              <a:rPr lang="en-US" dirty="0"/>
              <a:t>.</a:t>
            </a:r>
          </a:p>
          <a:p>
            <a:pPr lvl="1"/>
            <a:r>
              <a:rPr lang="en-US" dirty="0" err="1"/>
              <a:t>Costo</a:t>
            </a:r>
            <a:r>
              <a:rPr lang="en-US" dirty="0"/>
              <a:t>-vertebral (renal) </a:t>
            </a:r>
            <a:r>
              <a:rPr lang="en-US" dirty="0" smtClean="0"/>
              <a:t>angle Tenderness </a:t>
            </a:r>
            <a:r>
              <a:rPr lang="en-US" dirty="0"/>
              <a:t>or deep  </a:t>
            </a:r>
            <a:r>
              <a:rPr lang="en-US" dirty="0" smtClean="0"/>
              <a:t>abdominal </a:t>
            </a:r>
            <a:r>
              <a:rPr lang="en-US" dirty="0"/>
              <a:t>tenderness .</a:t>
            </a:r>
          </a:p>
          <a:p>
            <a:pPr lvl="1"/>
            <a:endParaRPr lang="en-US" dirty="0"/>
          </a:p>
          <a:p>
            <a:pPr lvl="1"/>
            <a:endParaRPr lang="en-US" dirty="0" smtClean="0"/>
          </a:p>
        </p:txBody>
      </p:sp>
    </p:spTree>
    <p:extLst>
      <p:ext uri="{BB962C8B-B14F-4D97-AF65-F5344CB8AC3E}">
        <p14:creationId xmlns:p14="http://schemas.microsoft.com/office/powerpoint/2010/main" val="1976171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Most Common Organisms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6472306"/>
              </p:ext>
            </p:extLst>
          </p:nvPr>
        </p:nvGraphicFramePr>
        <p:xfrm>
          <a:off x="1028700" y="1639614"/>
          <a:ext cx="7200900" cy="2333297"/>
        </p:xfrm>
        <a:graphic>
          <a:graphicData uri="http://schemas.openxmlformats.org/drawingml/2006/table">
            <a:tbl>
              <a:tblPr firstRow="1" bandRow="1">
                <a:tableStyleId>{5C22544A-7EE6-4342-B048-85BDC9FD1C3A}</a:tableStyleId>
              </a:tblPr>
              <a:tblGrid>
                <a:gridCol w="3600450"/>
                <a:gridCol w="3600450"/>
              </a:tblGrid>
              <a:tr h="830531">
                <a:tc>
                  <a:txBody>
                    <a:bodyPr/>
                    <a:lstStyle/>
                    <a:p>
                      <a:r>
                        <a:rPr lang="en-US" dirty="0" smtClean="0"/>
                        <a:t>Gram -</a:t>
                      </a:r>
                      <a:r>
                        <a:rPr lang="en-US" dirty="0" err="1" smtClean="0"/>
                        <a:t>ve</a:t>
                      </a:r>
                      <a:endParaRPr lang="en-US" dirty="0"/>
                    </a:p>
                  </a:txBody>
                  <a:tcPr marL="68580" marR="68580" anchor="ctr" anchorCtr="1"/>
                </a:tc>
                <a:tc>
                  <a:txBody>
                    <a:bodyPr/>
                    <a:lstStyle/>
                    <a:p>
                      <a:r>
                        <a:rPr lang="en-US" dirty="0" smtClean="0"/>
                        <a:t>Gram</a:t>
                      </a:r>
                      <a:r>
                        <a:rPr lang="en-US" baseline="0" dirty="0" smtClean="0"/>
                        <a:t> +</a:t>
                      </a:r>
                      <a:r>
                        <a:rPr lang="en-US" baseline="0" dirty="0" err="1" smtClean="0"/>
                        <a:t>ve</a:t>
                      </a:r>
                      <a:endParaRPr lang="en-US" dirty="0"/>
                    </a:p>
                  </a:txBody>
                  <a:tcPr marL="68580" marR="68580" anchor="ctr" anchorCtr="1"/>
                </a:tc>
              </a:tr>
              <a:tr h="500922">
                <a:tc>
                  <a:txBody>
                    <a:bodyPr/>
                    <a:lstStyle/>
                    <a:p>
                      <a:pPr algn="l"/>
                      <a:r>
                        <a:rPr lang="en-US" dirty="0" err="1" smtClean="0">
                          <a:solidFill>
                            <a:srgbClr val="FF0000"/>
                          </a:solidFill>
                        </a:rPr>
                        <a:t>E.Coli</a:t>
                      </a:r>
                      <a:r>
                        <a:rPr lang="en-US" dirty="0" smtClean="0">
                          <a:solidFill>
                            <a:srgbClr val="FF0000"/>
                          </a:solidFill>
                        </a:rPr>
                        <a:t> (Most Common)</a:t>
                      </a:r>
                      <a:endParaRPr lang="en-US" dirty="0">
                        <a:solidFill>
                          <a:srgbClr val="FF0000"/>
                        </a:solidFill>
                      </a:endParaRPr>
                    </a:p>
                  </a:txBody>
                  <a:tcPr marL="28575" marR="28575" marT="38100" marB="38100" anchor="ctr" anchorCtr="1"/>
                </a:tc>
                <a:tc>
                  <a:txBody>
                    <a:bodyPr/>
                    <a:lstStyle/>
                    <a:p>
                      <a:pPr algn="l"/>
                      <a:r>
                        <a:rPr lang="en-US" dirty="0"/>
                        <a:t>Enterococci</a:t>
                      </a:r>
                    </a:p>
                  </a:txBody>
                  <a:tcPr marL="28575" marR="28575" marT="38100" marB="38100" anchor="ctr" anchorCtr="1"/>
                </a:tc>
              </a:tr>
              <a:tr h="500922">
                <a:tc>
                  <a:txBody>
                    <a:bodyPr/>
                    <a:lstStyle/>
                    <a:p>
                      <a:pPr algn="l"/>
                      <a:r>
                        <a:rPr lang="en-US" i="0" dirty="0">
                          <a:solidFill>
                            <a:schemeClr val="bg1"/>
                          </a:solidFill>
                        </a:rPr>
                        <a:t>Proteus mirabilis</a:t>
                      </a:r>
                    </a:p>
                  </a:txBody>
                  <a:tcPr marL="28575" marR="28575" marT="38100" marB="38100" anchor="ctr" anchorCtr="1"/>
                </a:tc>
                <a:tc>
                  <a:txBody>
                    <a:bodyPr/>
                    <a:lstStyle/>
                    <a:p>
                      <a:pPr algn="l"/>
                      <a:r>
                        <a:rPr lang="en-US" dirty="0">
                          <a:solidFill>
                            <a:schemeClr val="bg1"/>
                          </a:solidFill>
                        </a:rPr>
                        <a:t>Group B streptococci</a:t>
                      </a:r>
                    </a:p>
                  </a:txBody>
                  <a:tcPr marL="28575" marR="28575" marT="38100" marB="38100" anchor="ctr" anchorCtr="1"/>
                </a:tc>
              </a:tr>
              <a:tr h="500922">
                <a:tc>
                  <a:txBody>
                    <a:bodyPr/>
                    <a:lstStyle/>
                    <a:p>
                      <a:pPr algn="l"/>
                      <a:r>
                        <a:rPr lang="en-US" i="0" dirty="0" err="1">
                          <a:solidFill>
                            <a:schemeClr val="bg1"/>
                          </a:solidFill>
                        </a:rPr>
                        <a:t>Klebsiella</a:t>
                      </a:r>
                      <a:r>
                        <a:rPr lang="en-US" i="0" dirty="0">
                          <a:solidFill>
                            <a:schemeClr val="bg1"/>
                          </a:solidFill>
                        </a:rPr>
                        <a:t> </a:t>
                      </a:r>
                      <a:r>
                        <a:rPr lang="en-US" i="0" dirty="0" err="1">
                          <a:solidFill>
                            <a:schemeClr val="bg1"/>
                          </a:solidFill>
                        </a:rPr>
                        <a:t>spp</a:t>
                      </a:r>
                      <a:endParaRPr lang="en-US" i="0" dirty="0">
                        <a:solidFill>
                          <a:schemeClr val="bg1"/>
                        </a:solidFill>
                      </a:endParaRPr>
                    </a:p>
                  </a:txBody>
                  <a:tcPr marL="28575" marR="28575" marT="38100" marB="38100" anchor="ctr" anchorCtr="1"/>
                </a:tc>
                <a:tc>
                  <a:txBody>
                    <a:bodyPr/>
                    <a:lstStyle/>
                    <a:p>
                      <a:pPr algn="l"/>
                      <a:r>
                        <a:rPr lang="en-US" i="1" dirty="0">
                          <a:solidFill>
                            <a:schemeClr val="bg1"/>
                          </a:solidFill>
                        </a:rPr>
                        <a:t>Staphylococcus </a:t>
                      </a:r>
                      <a:r>
                        <a:rPr lang="en-US" i="1" dirty="0" err="1">
                          <a:solidFill>
                            <a:schemeClr val="bg1"/>
                          </a:solidFill>
                        </a:rPr>
                        <a:t>aureus</a:t>
                      </a:r>
                      <a:endParaRPr lang="en-US" dirty="0">
                        <a:solidFill>
                          <a:schemeClr val="bg1"/>
                        </a:solidFill>
                      </a:endParaRPr>
                    </a:p>
                  </a:txBody>
                  <a:tcPr marL="28575" marR="28575" marT="38100" marB="38100" anchor="ctr" anchorCtr="1"/>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112" y="4117957"/>
            <a:ext cx="2353226" cy="20936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1113111" y="6320397"/>
            <a:ext cx="920641" cy="369332"/>
          </a:xfrm>
          <a:prstGeom prst="rect">
            <a:avLst/>
          </a:prstGeom>
          <a:noFill/>
        </p:spPr>
        <p:txBody>
          <a:bodyPr wrap="square" rtlCol="0">
            <a:spAutoFit/>
          </a:bodyPr>
          <a:lstStyle/>
          <a:p>
            <a:r>
              <a:rPr lang="en-US" smtClean="0"/>
              <a:t>E.Coli</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4623" y="4083327"/>
            <a:ext cx="2441684" cy="22029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4664623" y="6302057"/>
            <a:ext cx="1755884" cy="369332"/>
          </a:xfrm>
          <a:prstGeom prst="rect">
            <a:avLst/>
          </a:prstGeom>
          <a:noFill/>
        </p:spPr>
        <p:txBody>
          <a:bodyPr wrap="square" rtlCol="0">
            <a:spAutoFit/>
          </a:bodyPr>
          <a:lstStyle/>
          <a:p>
            <a:r>
              <a:rPr lang="en-US" dirty="0" err="1" smtClean="0"/>
              <a:t>Staph.Aureus</a:t>
            </a:r>
            <a:endParaRPr lang="en-US" dirty="0"/>
          </a:p>
        </p:txBody>
      </p:sp>
    </p:spTree>
    <p:extLst>
      <p:ext uri="{BB962C8B-B14F-4D97-AF65-F5344CB8AC3E}">
        <p14:creationId xmlns:p14="http://schemas.microsoft.com/office/powerpoint/2010/main" val="4198782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8680"/>
            <a:ext cx="9144000" cy="1282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1600" y="992357"/>
            <a:ext cx="7125113" cy="924475"/>
          </a:xfrm>
        </p:spPr>
        <p:txBody>
          <a:bodyPr>
            <a:normAutofit fontScale="90000"/>
          </a:bodyPr>
          <a:lstStyle/>
          <a:p>
            <a:pPr algn="ctr"/>
            <a:r>
              <a:rPr lang="en-US" b="1" dirty="0"/>
              <a:t>Source:</a:t>
            </a:r>
            <a:br>
              <a:rPr lang="en-US" b="1" dirty="0"/>
            </a:br>
            <a:endParaRPr lang="en-US" dirty="0"/>
          </a:p>
        </p:txBody>
      </p:sp>
      <p:sp>
        <p:nvSpPr>
          <p:cNvPr id="3" name="Content Placeholder 2"/>
          <p:cNvSpPr>
            <a:spLocks noGrp="1"/>
          </p:cNvSpPr>
          <p:nvPr>
            <p:ph idx="1"/>
          </p:nvPr>
        </p:nvSpPr>
        <p:spPr>
          <a:xfrm>
            <a:off x="1259632" y="1969851"/>
            <a:ext cx="7128792" cy="4627501"/>
          </a:xfrm>
        </p:spPr>
        <p:txBody>
          <a:bodyPr>
            <a:normAutofit/>
          </a:bodyPr>
          <a:lstStyle/>
          <a:p>
            <a:r>
              <a:rPr lang="en-US" dirty="0"/>
              <a:t>A</a:t>
            </a:r>
            <a:r>
              <a:rPr lang="en-US" dirty="0" smtClean="0"/>
              <a:t>scending </a:t>
            </a:r>
            <a:r>
              <a:rPr lang="en-US" dirty="0"/>
              <a:t>(commonest) </a:t>
            </a:r>
          </a:p>
          <a:p>
            <a:r>
              <a:rPr lang="en-US" dirty="0" err="1"/>
              <a:t>H</a:t>
            </a:r>
            <a:r>
              <a:rPr lang="en-US" dirty="0" err="1" smtClean="0"/>
              <a:t>ematogenous</a:t>
            </a:r>
            <a:r>
              <a:rPr lang="en-US" dirty="0" smtClean="0"/>
              <a:t> </a:t>
            </a:r>
            <a:r>
              <a:rPr lang="en-US" dirty="0"/>
              <a:t>(TB, perinephric abscess) </a:t>
            </a:r>
            <a:endParaRPr lang="en-US" dirty="0" smtClean="0"/>
          </a:p>
          <a:p>
            <a:r>
              <a:rPr lang="en-US" dirty="0" smtClean="0"/>
              <a:t>Lymphatic </a:t>
            </a:r>
          </a:p>
          <a:p>
            <a:r>
              <a:rPr lang="en-US" dirty="0"/>
              <a:t>D</a:t>
            </a:r>
            <a:r>
              <a:rPr lang="en-US" dirty="0" smtClean="0"/>
              <a:t>irect </a:t>
            </a:r>
            <a:r>
              <a:rPr lang="en-US" dirty="0"/>
              <a:t>(IBD fistulas</a:t>
            </a:r>
            <a:r>
              <a:rPr lang="en-US" dirty="0" smtClean="0"/>
              <a:t>)</a:t>
            </a:r>
          </a:p>
          <a:p>
            <a:endParaRPr lang="en-US" dirty="0" smtClean="0"/>
          </a:p>
          <a:p>
            <a:pPr marL="0" indent="0">
              <a:buNone/>
            </a:pPr>
            <a:endParaRPr lang="en-US" b="1" dirty="0"/>
          </a:p>
        </p:txBody>
      </p:sp>
    </p:spTree>
    <p:extLst>
      <p:ext uri="{BB962C8B-B14F-4D97-AF65-F5344CB8AC3E}">
        <p14:creationId xmlns:p14="http://schemas.microsoft.com/office/powerpoint/2010/main" val="119326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8680"/>
            <a:ext cx="9144000" cy="1282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1600" y="992357"/>
            <a:ext cx="7125113" cy="924475"/>
          </a:xfrm>
        </p:spPr>
        <p:txBody>
          <a:bodyPr>
            <a:normAutofit fontScale="90000"/>
          </a:bodyPr>
          <a:lstStyle/>
          <a:p>
            <a:pPr algn="ctr"/>
            <a:r>
              <a:rPr lang="en-US" b="1" dirty="0" smtClean="0"/>
              <a:t>Predisposing </a:t>
            </a:r>
            <a:r>
              <a:rPr lang="en-US" b="1" dirty="0"/>
              <a:t>Factors:</a:t>
            </a:r>
            <a:br>
              <a:rPr lang="en-US" b="1" dirty="0"/>
            </a:br>
            <a:endParaRPr lang="en-US" dirty="0"/>
          </a:p>
        </p:txBody>
      </p:sp>
      <p:sp>
        <p:nvSpPr>
          <p:cNvPr id="5" name="Rounded Rectangle 4"/>
          <p:cNvSpPr/>
          <p:nvPr/>
        </p:nvSpPr>
        <p:spPr>
          <a:xfrm>
            <a:off x="4918360" y="2266339"/>
            <a:ext cx="2952328" cy="207152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l"/>
            <a:r>
              <a:rPr lang="en-US" b="1" dirty="0"/>
              <a:t>D</a:t>
            </a:r>
            <a:r>
              <a:rPr lang="en-US" b="1" dirty="0" smtClean="0"/>
              <a:t>ecreased </a:t>
            </a:r>
            <a:r>
              <a:rPr lang="en-US" b="1" dirty="0"/>
              <a:t>resistance</a:t>
            </a:r>
          </a:p>
          <a:p>
            <a:pPr marL="742950" lvl="1" indent="-285750" algn="l" rtl="0">
              <a:buFont typeface="Arial" charset="0"/>
              <a:buChar char="•"/>
            </a:pPr>
            <a:r>
              <a:rPr lang="en-US" sz="1600" dirty="0"/>
              <a:t>diabetes mellitus</a:t>
            </a:r>
          </a:p>
          <a:p>
            <a:pPr marL="742950" lvl="1" indent="-285750" algn="l" rtl="0">
              <a:buFont typeface="Arial" charset="0"/>
              <a:buChar char="•"/>
            </a:pPr>
            <a:r>
              <a:rPr lang="en-US" sz="1600" dirty="0"/>
              <a:t>malignancy</a:t>
            </a:r>
          </a:p>
          <a:p>
            <a:pPr marL="742950" lvl="1" indent="-285750" algn="l" rtl="0">
              <a:buFont typeface="Arial" charset="0"/>
              <a:buChar char="•"/>
            </a:pPr>
            <a:r>
              <a:rPr lang="en-US" sz="1600" dirty="0"/>
              <a:t>immunosuppression </a:t>
            </a:r>
          </a:p>
        </p:txBody>
      </p:sp>
      <p:sp>
        <p:nvSpPr>
          <p:cNvPr id="6" name="Rounded Rectangle 5"/>
          <p:cNvSpPr/>
          <p:nvPr/>
        </p:nvSpPr>
        <p:spPr>
          <a:xfrm>
            <a:off x="4860032" y="4475194"/>
            <a:ext cx="2952328" cy="195925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l" rtl="0"/>
            <a:r>
              <a:rPr lang="en-US" b="1" dirty="0" smtClean="0"/>
              <a:t>Other factors</a:t>
            </a:r>
          </a:p>
          <a:p>
            <a:pPr marL="742950" lvl="1" indent="-285750" algn="l" rtl="0">
              <a:buFont typeface="Arial" charset="0"/>
              <a:buChar char="•"/>
            </a:pPr>
            <a:r>
              <a:rPr lang="en-US" sz="1600" dirty="0"/>
              <a:t>trauma</a:t>
            </a:r>
          </a:p>
          <a:p>
            <a:pPr marL="742950" lvl="1" indent="-285750" algn="l" rtl="0">
              <a:buFont typeface="Arial" charset="0"/>
              <a:buChar char="•"/>
            </a:pPr>
            <a:r>
              <a:rPr lang="en-US" sz="1600" dirty="0"/>
              <a:t>anatomic variance (congenital)</a:t>
            </a:r>
          </a:p>
          <a:p>
            <a:pPr algn="l"/>
            <a:endParaRPr lang="en-US" b="1" dirty="0"/>
          </a:p>
        </p:txBody>
      </p:sp>
      <p:sp>
        <p:nvSpPr>
          <p:cNvPr id="7" name="Rounded Rectangle 6"/>
          <p:cNvSpPr/>
          <p:nvPr/>
        </p:nvSpPr>
        <p:spPr>
          <a:xfrm>
            <a:off x="1823025" y="4710104"/>
            <a:ext cx="2952328" cy="17243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l"/>
            <a:r>
              <a:rPr lang="en-US" b="1" dirty="0"/>
              <a:t>F</a:t>
            </a:r>
            <a:r>
              <a:rPr lang="en-US" b="1" dirty="0" smtClean="0"/>
              <a:t>oreign </a:t>
            </a:r>
            <a:r>
              <a:rPr lang="en-US" b="1" dirty="0"/>
              <a:t>body </a:t>
            </a:r>
          </a:p>
          <a:p>
            <a:pPr marL="742950" lvl="1" indent="-285750" algn="l" rtl="0">
              <a:buFont typeface="Arial" charset="0"/>
              <a:buChar char="•"/>
            </a:pPr>
            <a:r>
              <a:rPr lang="en-US" dirty="0"/>
              <a:t>catheter</a:t>
            </a:r>
          </a:p>
          <a:p>
            <a:pPr marL="742950" lvl="1" indent="-285750" algn="l" rtl="0">
              <a:buFont typeface="Arial" charset="0"/>
              <a:buChar char="•"/>
            </a:pPr>
            <a:r>
              <a:rPr lang="en-US" dirty="0"/>
              <a:t>stone</a:t>
            </a:r>
          </a:p>
          <a:p>
            <a:pPr marL="742950" lvl="1" indent="-285750" algn="l" rtl="0">
              <a:buFont typeface="Arial" charset="0"/>
              <a:buChar char="•"/>
            </a:pPr>
            <a:r>
              <a:rPr lang="en-US" dirty="0"/>
              <a:t>Instrumentation</a:t>
            </a:r>
          </a:p>
          <a:p>
            <a:pPr lvl="1" algn="l"/>
            <a:endParaRPr lang="en-US" b="1" dirty="0"/>
          </a:p>
        </p:txBody>
      </p:sp>
      <p:sp>
        <p:nvSpPr>
          <p:cNvPr id="8" name="Rounded Rectangle 7"/>
          <p:cNvSpPr/>
          <p:nvPr/>
        </p:nvSpPr>
        <p:spPr>
          <a:xfrm>
            <a:off x="1231070" y="2071344"/>
            <a:ext cx="3569435" cy="25202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l"/>
            <a:r>
              <a:rPr lang="en-US" b="1" dirty="0"/>
              <a:t>S</a:t>
            </a:r>
            <a:r>
              <a:rPr lang="en-US" b="1" dirty="0" smtClean="0"/>
              <a:t>tasis </a:t>
            </a:r>
            <a:r>
              <a:rPr lang="en-US" b="1" dirty="0"/>
              <a:t>and </a:t>
            </a:r>
            <a:r>
              <a:rPr lang="en-US" b="1" dirty="0" smtClean="0"/>
              <a:t>obstruction</a:t>
            </a:r>
          </a:p>
          <a:p>
            <a:pPr marL="742950" lvl="1" indent="-285750" algn="l" rtl="0">
              <a:buFont typeface="Arial" charset="0"/>
              <a:buChar char="•"/>
            </a:pPr>
            <a:r>
              <a:rPr lang="en-US" dirty="0"/>
              <a:t>posterior urethral valves </a:t>
            </a:r>
          </a:p>
          <a:p>
            <a:pPr marL="742950" lvl="1" indent="-285750" algn="l" rtl="0">
              <a:buFont typeface="Arial" charset="0"/>
              <a:buChar char="•"/>
            </a:pPr>
            <a:r>
              <a:rPr lang="en-US" dirty="0" smtClean="0"/>
              <a:t>Reflux</a:t>
            </a:r>
            <a:endParaRPr lang="en-US" dirty="0"/>
          </a:p>
          <a:p>
            <a:pPr marL="742950" lvl="1" indent="-285750" algn="l" rtl="0">
              <a:buFont typeface="Arial" charset="0"/>
              <a:buChar char="•"/>
            </a:pPr>
            <a:r>
              <a:rPr lang="en-US" dirty="0" smtClean="0"/>
              <a:t>drugs </a:t>
            </a:r>
            <a:r>
              <a:rPr lang="en-US" dirty="0"/>
              <a:t>(anticholinergics) </a:t>
            </a:r>
          </a:p>
          <a:p>
            <a:pPr algn="l"/>
            <a:endParaRPr lang="en-US" b="1" dirty="0"/>
          </a:p>
        </p:txBody>
      </p:sp>
    </p:spTree>
    <p:extLst>
      <p:ext uri="{BB962C8B-B14F-4D97-AF65-F5344CB8AC3E}">
        <p14:creationId xmlns:p14="http://schemas.microsoft.com/office/powerpoint/2010/main" val="115355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8680"/>
            <a:ext cx="9144000" cy="1282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1600" y="992357"/>
            <a:ext cx="7125113" cy="924475"/>
          </a:xfrm>
        </p:spPr>
        <p:txBody>
          <a:bodyPr>
            <a:normAutofit fontScale="90000"/>
          </a:bodyPr>
          <a:lstStyle/>
          <a:p>
            <a:pPr algn="ctr"/>
            <a:r>
              <a:rPr lang="en-US" b="1" dirty="0"/>
              <a:t>History:</a:t>
            </a:r>
            <a:br>
              <a:rPr lang="en-US" b="1" dirty="0"/>
            </a:br>
            <a:endParaRPr lang="en-US" dirty="0"/>
          </a:p>
        </p:txBody>
      </p:sp>
      <p:sp>
        <p:nvSpPr>
          <p:cNvPr id="3" name="Content Placeholder 2"/>
          <p:cNvSpPr>
            <a:spLocks noGrp="1"/>
          </p:cNvSpPr>
          <p:nvPr>
            <p:ph idx="1"/>
          </p:nvPr>
        </p:nvSpPr>
        <p:spPr>
          <a:xfrm>
            <a:off x="1619672" y="1969851"/>
            <a:ext cx="6768752" cy="4627501"/>
          </a:xfrm>
        </p:spPr>
        <p:txBody>
          <a:bodyPr>
            <a:normAutofit fontScale="92500" lnSpcReduction="20000"/>
          </a:bodyPr>
          <a:lstStyle/>
          <a:p>
            <a:r>
              <a:rPr lang="en-US" b="1" dirty="0" err="1" smtClean="0"/>
              <a:t>irritative</a:t>
            </a:r>
            <a:r>
              <a:rPr lang="en-US" b="1" dirty="0" smtClean="0"/>
              <a:t> </a:t>
            </a:r>
            <a:r>
              <a:rPr lang="en-US" b="1" dirty="0"/>
              <a:t>symptoms </a:t>
            </a:r>
            <a:r>
              <a:rPr lang="en-US" b="1" dirty="0" smtClean="0"/>
              <a:t>(fund)</a:t>
            </a:r>
            <a:endParaRPr lang="en-US" b="1" dirty="0"/>
          </a:p>
          <a:p>
            <a:r>
              <a:rPr lang="en-US" b="1" dirty="0" smtClean="0"/>
              <a:t>obstructive </a:t>
            </a:r>
            <a:r>
              <a:rPr lang="en-US" b="1" dirty="0"/>
              <a:t>symptoms </a:t>
            </a:r>
            <a:r>
              <a:rPr lang="en-US" b="1" dirty="0" smtClean="0"/>
              <a:t>(wise)</a:t>
            </a:r>
            <a:endParaRPr lang="en-US" b="1" dirty="0"/>
          </a:p>
          <a:p>
            <a:r>
              <a:rPr lang="en-US" b="1" dirty="0" smtClean="0"/>
              <a:t>previous </a:t>
            </a:r>
            <a:r>
              <a:rPr lang="en-US" b="1" dirty="0"/>
              <a:t>UTIs </a:t>
            </a:r>
          </a:p>
          <a:p>
            <a:r>
              <a:rPr lang="en-US" b="1" dirty="0" smtClean="0"/>
              <a:t>renal calculi</a:t>
            </a:r>
            <a:endParaRPr lang="en-US" b="1" dirty="0"/>
          </a:p>
          <a:p>
            <a:r>
              <a:rPr lang="en-US" b="1" dirty="0" smtClean="0"/>
              <a:t>sexual </a:t>
            </a:r>
            <a:r>
              <a:rPr lang="en-US" b="1" dirty="0"/>
              <a:t>activity </a:t>
            </a:r>
          </a:p>
          <a:p>
            <a:r>
              <a:rPr lang="en-US" b="1" dirty="0" smtClean="0"/>
              <a:t>personal </a:t>
            </a:r>
            <a:r>
              <a:rPr lang="en-US" b="1" dirty="0"/>
              <a:t>hygiene </a:t>
            </a:r>
          </a:p>
          <a:p>
            <a:r>
              <a:rPr lang="en-US" b="1" dirty="0" smtClean="0"/>
              <a:t>Hematuria</a:t>
            </a:r>
          </a:p>
          <a:p>
            <a:r>
              <a:rPr lang="en-US" b="1" dirty="0" smtClean="0"/>
              <a:t>pain </a:t>
            </a:r>
          </a:p>
          <a:p>
            <a:r>
              <a:rPr lang="en-US" b="1" dirty="0" smtClean="0"/>
              <a:t>tenderness</a:t>
            </a:r>
          </a:p>
          <a:p>
            <a:pPr lvl="1"/>
            <a:r>
              <a:rPr lang="en-US" dirty="0" err="1" smtClean="0"/>
              <a:t>costovertebral</a:t>
            </a:r>
            <a:endParaRPr lang="en-US" dirty="0" smtClean="0"/>
          </a:p>
          <a:p>
            <a:pPr lvl="1"/>
            <a:r>
              <a:rPr lang="en-US" dirty="0" smtClean="0"/>
              <a:t>abdominal</a:t>
            </a:r>
          </a:p>
          <a:p>
            <a:pPr lvl="1"/>
            <a:r>
              <a:rPr lang="en-US" dirty="0" smtClean="0"/>
              <a:t>Rectal</a:t>
            </a:r>
            <a:endParaRPr lang="en-US" dirty="0"/>
          </a:p>
          <a:p>
            <a:r>
              <a:rPr lang="en-US" b="1" dirty="0" smtClean="0"/>
              <a:t>+/– </a:t>
            </a:r>
            <a:r>
              <a:rPr lang="en-US" b="1" dirty="0"/>
              <a:t>fever, chills, nausea, vomiting </a:t>
            </a:r>
          </a:p>
          <a:p>
            <a:r>
              <a:rPr lang="en-US" b="1" dirty="0" smtClean="0"/>
              <a:t>sepsis/shock</a:t>
            </a:r>
            <a:endParaRPr lang="en-US" b="1" dirty="0"/>
          </a:p>
        </p:txBody>
      </p:sp>
    </p:spTree>
    <p:extLst>
      <p:ext uri="{BB962C8B-B14F-4D97-AF65-F5344CB8AC3E}">
        <p14:creationId xmlns:p14="http://schemas.microsoft.com/office/powerpoint/2010/main" val="174571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8680"/>
            <a:ext cx="9144000" cy="1282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992357"/>
            <a:ext cx="9144000" cy="924475"/>
          </a:xfrm>
        </p:spPr>
        <p:txBody>
          <a:bodyPr>
            <a:normAutofit fontScale="90000"/>
          </a:bodyPr>
          <a:lstStyle/>
          <a:p>
            <a:pPr algn="ctr"/>
            <a:r>
              <a:rPr lang="en-US" dirty="0" err="1" smtClean="0">
                <a:solidFill>
                  <a:schemeClr val="tx1"/>
                </a:solidFill>
                <a:latin typeface="Arial" charset="0"/>
                <a:ea typeface="Times New Roman" charset="0"/>
                <a:cs typeface="Times New Roman" charset="0"/>
              </a:rPr>
              <a:t>Vesicoureteral</a:t>
            </a:r>
            <a:r>
              <a:rPr lang="en-US" dirty="0" smtClean="0">
                <a:solidFill>
                  <a:schemeClr val="tx1"/>
                </a:solidFill>
                <a:latin typeface="Arial" charset="0"/>
                <a:ea typeface="Times New Roman" charset="0"/>
                <a:cs typeface="Times New Roman" charset="0"/>
              </a:rPr>
              <a:t> </a:t>
            </a:r>
            <a:r>
              <a:rPr lang="en-US" dirty="0">
                <a:solidFill>
                  <a:schemeClr val="tx1"/>
                </a:solidFill>
                <a:latin typeface="Arial" charset="0"/>
                <a:ea typeface="Times New Roman" charset="0"/>
                <a:cs typeface="Times New Roman" charset="0"/>
              </a:rPr>
              <a:t>Reflux in children</a:t>
            </a:r>
            <a:r>
              <a:rPr lang="en-US" sz="2800" dirty="0">
                <a:solidFill>
                  <a:srgbClr val="FFC000"/>
                </a:solidFill>
                <a:latin typeface="Calibri" charset="0"/>
                <a:ea typeface="Times New Roman" charset="0"/>
                <a:cs typeface="Times New Roman" charset="0"/>
              </a:rPr>
              <a:t/>
            </a:r>
            <a:br>
              <a:rPr lang="en-US" sz="2800" dirty="0">
                <a:solidFill>
                  <a:srgbClr val="FFC000"/>
                </a:solidFill>
                <a:latin typeface="Calibri" charset="0"/>
                <a:ea typeface="Times New Roman" charset="0"/>
                <a:cs typeface="Times New Roman" charset="0"/>
              </a:rPr>
            </a:br>
            <a:endParaRPr lang="en-US" dirty="0"/>
          </a:p>
        </p:txBody>
      </p:sp>
      <p:sp>
        <p:nvSpPr>
          <p:cNvPr id="3" name="Content Placeholder 2"/>
          <p:cNvSpPr>
            <a:spLocks noGrp="1"/>
          </p:cNvSpPr>
          <p:nvPr>
            <p:ph idx="1"/>
          </p:nvPr>
        </p:nvSpPr>
        <p:spPr>
          <a:xfrm>
            <a:off x="827584" y="2309907"/>
            <a:ext cx="7632848" cy="4051437"/>
          </a:xfrm>
        </p:spPr>
        <p:txBody>
          <a:bodyPr>
            <a:normAutofit/>
          </a:bodyPr>
          <a:lstStyle/>
          <a:p>
            <a:r>
              <a:rPr lang="en-US" dirty="0" smtClean="0"/>
              <a:t>a </a:t>
            </a:r>
            <a:r>
              <a:rPr lang="en-US" dirty="0"/>
              <a:t>condition in which </a:t>
            </a:r>
            <a:r>
              <a:rPr lang="en-US" dirty="0">
                <a:solidFill>
                  <a:schemeClr val="accent6"/>
                </a:solidFill>
              </a:rPr>
              <a:t>urine flows </a:t>
            </a:r>
            <a:r>
              <a:rPr lang="en-US" dirty="0"/>
              <a:t>from the bladder, </a:t>
            </a:r>
            <a:r>
              <a:rPr lang="en-US" dirty="0">
                <a:solidFill>
                  <a:schemeClr val="accent6"/>
                </a:solidFill>
              </a:rPr>
              <a:t>back</a:t>
            </a:r>
            <a:r>
              <a:rPr lang="en-US" dirty="0"/>
              <a:t> towards or into </a:t>
            </a:r>
            <a:r>
              <a:rPr lang="en-US" dirty="0" smtClean="0"/>
              <a:t>the upper urinary tract. </a:t>
            </a:r>
          </a:p>
          <a:p>
            <a:endParaRPr lang="en-US" dirty="0" smtClean="0"/>
          </a:p>
          <a:p>
            <a:r>
              <a:rPr lang="en-US" dirty="0" smtClean="0"/>
              <a:t>The </a:t>
            </a:r>
            <a:r>
              <a:rPr lang="en-US" dirty="0"/>
              <a:t>refluxing urine increases the pressure within the kidneys and may contain bacteria that </a:t>
            </a:r>
            <a:r>
              <a:rPr lang="en-US" b="1" dirty="0">
                <a:solidFill>
                  <a:schemeClr val="accent6"/>
                </a:solidFill>
              </a:rPr>
              <a:t>can lead </a:t>
            </a:r>
            <a:r>
              <a:rPr lang="en-US" b="1" dirty="0" smtClean="0">
                <a:solidFill>
                  <a:schemeClr val="accent6"/>
                </a:solidFill>
              </a:rPr>
              <a:t>to infection</a:t>
            </a:r>
            <a:r>
              <a:rPr lang="en-US" dirty="0" smtClean="0"/>
              <a:t>. </a:t>
            </a:r>
            <a:r>
              <a:rPr lang="en-US" b="1" dirty="0"/>
              <a:t>Long term increased pressure and repeated infections </a:t>
            </a:r>
            <a:r>
              <a:rPr lang="en-US" b="1" dirty="0">
                <a:solidFill>
                  <a:schemeClr val="accent6"/>
                </a:solidFill>
              </a:rPr>
              <a:t>can lead to </a:t>
            </a:r>
            <a:r>
              <a:rPr lang="en-US" b="1" dirty="0" smtClean="0">
                <a:solidFill>
                  <a:schemeClr val="accent6"/>
                </a:solidFill>
              </a:rPr>
              <a:t>kidney dysplasia</a:t>
            </a:r>
            <a:r>
              <a:rPr lang="en-US" b="1" dirty="0" smtClean="0"/>
              <a:t>.</a:t>
            </a:r>
          </a:p>
        </p:txBody>
      </p:sp>
    </p:spTree>
    <p:extLst>
      <p:ext uri="{BB962C8B-B14F-4D97-AF65-F5344CB8AC3E}">
        <p14:creationId xmlns:p14="http://schemas.microsoft.com/office/powerpoint/2010/main" val="61008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680" y="836712"/>
            <a:ext cx="5976664" cy="338554"/>
          </a:xfrm>
          <a:prstGeom prst="rect">
            <a:avLst/>
          </a:prstGeom>
        </p:spPr>
        <p:txBody>
          <a:bodyPr wrap="square">
            <a:spAutoFit/>
          </a:bodyPr>
          <a:lstStyle/>
          <a:p>
            <a:pPr algn="l"/>
            <a:r>
              <a:rPr lang="en-US" sz="1600" dirty="0"/>
              <a:t>The study to rule out reflux is MCUG and it is also used for grading</a:t>
            </a:r>
            <a:r>
              <a:rPr lang="en-US" sz="1600" dirty="0" smtClean="0"/>
              <a:t>:</a:t>
            </a:r>
            <a:endParaRPr lang="en-US"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1175266"/>
            <a:ext cx="5353029" cy="4996160"/>
          </a:xfrm>
          <a:prstGeom prst="rect">
            <a:avLst/>
          </a:prstGeom>
        </p:spPr>
      </p:pic>
    </p:spTree>
    <p:extLst>
      <p:ext uri="{BB962C8B-B14F-4D97-AF65-F5344CB8AC3E}">
        <p14:creationId xmlns:p14="http://schemas.microsoft.com/office/powerpoint/2010/main" val="1152987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9443" y="2905955"/>
            <a:ext cx="7125112" cy="4051437"/>
          </a:xfrm>
        </p:spPr>
        <p:txBody>
          <a:bodyPr>
            <a:noAutofit/>
          </a:bodyPr>
          <a:lstStyle/>
          <a:p>
            <a:pPr marL="0" indent="0">
              <a:buNone/>
            </a:pPr>
            <a:endParaRPr lang="en-US" sz="1000" dirty="0" smtClean="0"/>
          </a:p>
          <a:p>
            <a:endParaRPr lang="en-US" sz="1000" dirty="0"/>
          </a:p>
        </p:txBody>
      </p:sp>
      <p:sp>
        <p:nvSpPr>
          <p:cNvPr id="2" name="Rectangle 1"/>
          <p:cNvSpPr/>
          <p:nvPr/>
        </p:nvSpPr>
        <p:spPr>
          <a:xfrm>
            <a:off x="1259632" y="1052736"/>
            <a:ext cx="2909771" cy="646331"/>
          </a:xfrm>
          <a:prstGeom prst="rect">
            <a:avLst/>
          </a:prstGeom>
        </p:spPr>
        <p:txBody>
          <a:bodyPr wrap="none">
            <a:spAutoFit/>
          </a:bodyPr>
          <a:lstStyle/>
          <a:p>
            <a:r>
              <a:rPr lang="en-GB" sz="3600" b="1" dirty="0" smtClean="0"/>
              <a:t>Objectives</a:t>
            </a:r>
          </a:p>
        </p:txBody>
      </p:sp>
      <p:sp>
        <p:nvSpPr>
          <p:cNvPr id="4" name="Rectangle 3"/>
          <p:cNvSpPr/>
          <p:nvPr/>
        </p:nvSpPr>
        <p:spPr>
          <a:xfrm>
            <a:off x="2286000" y="1997839"/>
            <a:ext cx="5526360" cy="3457870"/>
          </a:xfrm>
          <a:prstGeom prst="rect">
            <a:avLst/>
          </a:prstGeom>
        </p:spPr>
        <p:txBody>
          <a:bodyPr wrap="square" anchor="t">
            <a:spAutoFit/>
          </a:bodyPr>
          <a:lstStyle/>
          <a:p>
            <a:pPr lvl="3" algn="l"/>
            <a:r>
              <a:rPr lang="en-GB" dirty="0"/>
              <a:t>Types of UTI (Cystitis, Pyelonephritis)</a:t>
            </a:r>
          </a:p>
          <a:p>
            <a:pPr lvl="3" algn="l"/>
            <a:r>
              <a:rPr lang="en-GB" dirty="0"/>
              <a:t>Causes </a:t>
            </a:r>
          </a:p>
          <a:p>
            <a:pPr lvl="3" algn="l"/>
            <a:r>
              <a:rPr lang="en-GB" dirty="0"/>
              <a:t>Common organisms</a:t>
            </a:r>
          </a:p>
          <a:p>
            <a:pPr lvl="3" algn="l"/>
            <a:r>
              <a:rPr lang="en-GB" dirty="0"/>
              <a:t>How patient </a:t>
            </a:r>
            <a:r>
              <a:rPr lang="en-GB" dirty="0" smtClean="0"/>
              <a:t>presents</a:t>
            </a:r>
            <a:endParaRPr lang="ar-SA" dirty="0" smtClean="0"/>
          </a:p>
          <a:p>
            <a:pPr lvl="3" algn="l"/>
            <a:r>
              <a:rPr lang="en-US" dirty="0" err="1">
                <a:latin typeface="Arial" charset="0"/>
                <a:ea typeface="Times New Roman" charset="0"/>
                <a:cs typeface="Times New Roman" charset="0"/>
              </a:rPr>
              <a:t>VesicoUreteral</a:t>
            </a:r>
            <a:r>
              <a:rPr lang="en-US" dirty="0">
                <a:latin typeface="Arial" charset="0"/>
                <a:ea typeface="Times New Roman" charset="0"/>
                <a:cs typeface="Times New Roman" charset="0"/>
              </a:rPr>
              <a:t> Reflux in </a:t>
            </a:r>
            <a:r>
              <a:rPr lang="en-US" dirty="0" smtClean="0">
                <a:latin typeface="Arial" charset="0"/>
                <a:ea typeface="Times New Roman" charset="0"/>
                <a:cs typeface="Times New Roman" charset="0"/>
              </a:rPr>
              <a:t>children</a:t>
            </a:r>
            <a:endParaRPr lang="ar-SA" dirty="0" smtClean="0">
              <a:latin typeface="Arial" charset="0"/>
              <a:ea typeface="Times New Roman" charset="0"/>
              <a:cs typeface="Times New Roman" charset="0"/>
            </a:endParaRPr>
          </a:p>
          <a:p>
            <a:pPr marL="1371600" lvl="2" algn="l">
              <a:lnSpc>
                <a:spcPct val="115000"/>
              </a:lnSpc>
            </a:pPr>
            <a:r>
              <a:rPr lang="en-US" dirty="0">
                <a:latin typeface="Arial" charset="0"/>
                <a:ea typeface="Times New Roman" charset="0"/>
                <a:cs typeface="Times New Roman" charset="0"/>
              </a:rPr>
              <a:t>Asymptomatic </a:t>
            </a:r>
            <a:r>
              <a:rPr lang="en-US" dirty="0" err="1">
                <a:latin typeface="Arial" charset="0"/>
                <a:ea typeface="Times New Roman" charset="0"/>
                <a:cs typeface="Times New Roman" charset="0"/>
              </a:rPr>
              <a:t>Pyuria</a:t>
            </a:r>
            <a:r>
              <a:rPr lang="en-US" dirty="0">
                <a:latin typeface="Arial" charset="0"/>
                <a:ea typeface="Times New Roman" charset="0"/>
                <a:cs typeface="Times New Roman" charset="0"/>
              </a:rPr>
              <a:t> in pregnancy</a:t>
            </a:r>
            <a:endParaRPr lang="en-US" sz="1600" dirty="0">
              <a:latin typeface="Calibri" charset="0"/>
              <a:ea typeface="Times New Roman" charset="0"/>
              <a:cs typeface="Times New Roman" charset="0"/>
            </a:endParaRPr>
          </a:p>
          <a:p>
            <a:pPr lvl="3" algn="l"/>
            <a:r>
              <a:rPr lang="en-GB" dirty="0" smtClean="0"/>
              <a:t>Diagnosis</a:t>
            </a:r>
            <a:endParaRPr lang="en-GB" dirty="0"/>
          </a:p>
          <a:p>
            <a:pPr lvl="3" algn="l"/>
            <a:r>
              <a:rPr lang="en-GB" dirty="0"/>
              <a:t>When to start </a:t>
            </a:r>
            <a:r>
              <a:rPr lang="en-GB" dirty="0" smtClean="0"/>
              <a:t>full</a:t>
            </a:r>
            <a:r>
              <a:rPr lang="ar-SA" dirty="0" smtClean="0"/>
              <a:t> </a:t>
            </a:r>
            <a:r>
              <a:rPr lang="en-GB" dirty="0" smtClean="0"/>
              <a:t>investigations</a:t>
            </a:r>
            <a:endParaRPr lang="en-GB" dirty="0"/>
          </a:p>
          <a:p>
            <a:pPr lvl="3" algn="l"/>
            <a:r>
              <a:rPr lang="en-GB" dirty="0"/>
              <a:t>When to refer to specialist </a:t>
            </a:r>
          </a:p>
          <a:p>
            <a:pPr lvl="3" algn="l"/>
            <a:r>
              <a:rPr lang="en-GB" dirty="0"/>
              <a:t>Management</a:t>
            </a:r>
          </a:p>
          <a:p>
            <a:pPr lvl="3" algn="l"/>
            <a:r>
              <a:rPr lang="en-GB" dirty="0"/>
              <a:t>Prophylaxis </a:t>
            </a:r>
          </a:p>
          <a:p>
            <a:pPr lvl="3" algn="l"/>
            <a:r>
              <a:rPr lang="en-GB" dirty="0"/>
              <a:t>Education</a:t>
            </a:r>
          </a:p>
        </p:txBody>
      </p:sp>
    </p:spTree>
    <p:extLst>
      <p:ext uri="{BB962C8B-B14F-4D97-AF65-F5344CB8AC3E}">
        <p14:creationId xmlns:p14="http://schemas.microsoft.com/office/powerpoint/2010/main" val="355207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060848"/>
            <a:ext cx="8208912" cy="4351338"/>
          </a:xfrm>
        </p:spPr>
        <p:txBody>
          <a:bodyPr/>
          <a:lstStyle/>
          <a:p>
            <a:pPr marL="0" indent="0">
              <a:buNone/>
            </a:pPr>
            <a:r>
              <a:rPr lang="en-US" dirty="0"/>
              <a:t/>
            </a:r>
            <a:br>
              <a:rPr lang="en-US" dirty="0"/>
            </a:br>
            <a:r>
              <a:rPr lang="en-US" dirty="0" smtClean="0"/>
              <a:t>VUR occurs </a:t>
            </a:r>
            <a:r>
              <a:rPr lang="en-US" dirty="0"/>
              <a:t>in approximately </a:t>
            </a:r>
            <a:r>
              <a:rPr lang="en-US" dirty="0" smtClean="0"/>
              <a:t>1/100 children</a:t>
            </a:r>
            <a:r>
              <a:rPr lang="en-US" dirty="0"/>
              <a:t>. </a:t>
            </a:r>
            <a:r>
              <a:rPr lang="en-US" dirty="0">
                <a:solidFill>
                  <a:schemeClr val="accent6"/>
                </a:solidFill>
              </a:rPr>
              <a:t>The majority of children with the condition will not require any treatment </a:t>
            </a:r>
            <a:r>
              <a:rPr lang="en-US" dirty="0"/>
              <a:t>and will grow out of the condition in childhood; however a small number will require surgery to correct the condition.</a:t>
            </a:r>
          </a:p>
          <a:p>
            <a:endParaRPr lang="en-US" dirty="0"/>
          </a:p>
        </p:txBody>
      </p:sp>
    </p:spTree>
    <p:extLst>
      <p:ext uri="{BB962C8B-B14F-4D97-AF65-F5344CB8AC3E}">
        <p14:creationId xmlns:p14="http://schemas.microsoft.com/office/powerpoint/2010/main" val="120033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As with the history, few findings on physical examination suggest VUR or UTI. Fever, flank or abdominal tenderness, or an enlarged palpable kidney may be present. </a:t>
            </a:r>
          </a:p>
          <a:p>
            <a:endParaRPr lang="en-US" dirty="0"/>
          </a:p>
          <a:p>
            <a:r>
              <a:rPr lang="en-US" dirty="0"/>
              <a:t>The standard imaging tests include renal and bladder </a:t>
            </a:r>
            <a:r>
              <a:rPr lang="en-US" b="1" dirty="0" smtClean="0"/>
              <a:t>(US)</a:t>
            </a:r>
            <a:r>
              <a:rPr lang="en-US" dirty="0" smtClean="0"/>
              <a:t> and (</a:t>
            </a:r>
            <a:r>
              <a:rPr lang="en-US" b="1" dirty="0"/>
              <a:t>VCUG</a:t>
            </a:r>
            <a:r>
              <a:rPr lang="en-US" dirty="0" smtClean="0"/>
              <a:t>).</a:t>
            </a:r>
            <a:endParaRPr lang="en-US" dirty="0"/>
          </a:p>
        </p:txBody>
      </p:sp>
    </p:spTree>
    <p:extLst>
      <p:ext uri="{BB962C8B-B14F-4D97-AF65-F5344CB8AC3E}">
        <p14:creationId xmlns:p14="http://schemas.microsoft.com/office/powerpoint/2010/main" val="60996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Signs and symptoms </a:t>
            </a:r>
            <a:br>
              <a:rPr lang="en-US" b="1" dirty="0"/>
            </a:br>
            <a:endParaRPr lang="en-US" dirty="0"/>
          </a:p>
        </p:txBody>
      </p:sp>
      <p:sp>
        <p:nvSpPr>
          <p:cNvPr id="3" name="Content Placeholder 2"/>
          <p:cNvSpPr>
            <a:spLocks noGrp="1"/>
          </p:cNvSpPr>
          <p:nvPr>
            <p:ph idx="1"/>
          </p:nvPr>
        </p:nvSpPr>
        <p:spPr>
          <a:xfrm>
            <a:off x="840000" y="1825625"/>
            <a:ext cx="8052480" cy="4351338"/>
          </a:xfrm>
        </p:spPr>
        <p:txBody>
          <a:bodyPr>
            <a:normAutofit/>
          </a:bodyPr>
          <a:lstStyle/>
          <a:p>
            <a:pPr fontAlgn="base"/>
            <a:r>
              <a:rPr lang="en-US" dirty="0" err="1" smtClean="0"/>
              <a:t>Vesicoureteral</a:t>
            </a:r>
            <a:r>
              <a:rPr lang="en-US" dirty="0" smtClean="0"/>
              <a:t> </a:t>
            </a:r>
            <a:r>
              <a:rPr lang="en-US" dirty="0"/>
              <a:t>reflux in itself does not produce any symptoms. These occur when infection of the urinary </a:t>
            </a:r>
            <a:r>
              <a:rPr lang="en-US" dirty="0" smtClean="0"/>
              <a:t>tract </a:t>
            </a:r>
            <a:r>
              <a:rPr lang="en-US" dirty="0"/>
              <a:t>is present. </a:t>
            </a:r>
            <a:br>
              <a:rPr lang="en-US" dirty="0"/>
            </a:br>
            <a:r>
              <a:rPr lang="en-US" dirty="0"/>
              <a:t>Other symptoms commonly experienced include:</a:t>
            </a:r>
          </a:p>
          <a:p>
            <a:pPr fontAlgn="base"/>
            <a:endParaRPr lang="en-US" dirty="0"/>
          </a:p>
          <a:p>
            <a:pPr fontAlgn="base"/>
            <a:r>
              <a:rPr lang="en-US" dirty="0" smtClean="0"/>
              <a:t>Bedwetting (nocturnal enuresis).</a:t>
            </a:r>
          </a:p>
          <a:p>
            <a:pPr fontAlgn="base"/>
            <a:r>
              <a:rPr lang="en-US" dirty="0" smtClean="0"/>
              <a:t>Lower abdominal pain.</a:t>
            </a:r>
          </a:p>
          <a:p>
            <a:pPr fontAlgn="base"/>
            <a:r>
              <a:rPr lang="en-US" dirty="0" smtClean="0"/>
              <a:t>Hematuria and/or </a:t>
            </a:r>
            <a:r>
              <a:rPr lang="en-US" dirty="0" err="1"/>
              <a:t>P</a:t>
            </a:r>
            <a:r>
              <a:rPr lang="en-US" dirty="0" err="1" smtClean="0"/>
              <a:t>yuria</a:t>
            </a:r>
            <a:r>
              <a:rPr lang="en-US" dirty="0" smtClean="0"/>
              <a:t> </a:t>
            </a:r>
            <a:r>
              <a:rPr lang="en-US" dirty="0"/>
              <a:t>(</a:t>
            </a:r>
            <a:r>
              <a:rPr lang="en-US" dirty="0" smtClean="0"/>
              <a:t>pus </a:t>
            </a:r>
            <a:r>
              <a:rPr lang="en-US" dirty="0"/>
              <a:t>in the </a:t>
            </a:r>
            <a:r>
              <a:rPr lang="en-US" dirty="0" smtClean="0"/>
              <a:t>urine).</a:t>
            </a:r>
          </a:p>
          <a:p>
            <a:endParaRPr lang="en-US" dirty="0"/>
          </a:p>
        </p:txBody>
      </p:sp>
    </p:spTree>
    <p:extLst>
      <p:ext uri="{BB962C8B-B14F-4D97-AF65-F5344CB8AC3E}">
        <p14:creationId xmlns:p14="http://schemas.microsoft.com/office/powerpoint/2010/main" val="128410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dirty="0"/>
              <a:t>Children and </a:t>
            </a:r>
            <a:r>
              <a:rPr lang="en-GB" dirty="0" smtClean="0"/>
              <a:t>VUR</a:t>
            </a:r>
            <a:endParaRPr lang="ar-SA" dirty="0"/>
          </a:p>
        </p:txBody>
      </p:sp>
      <p:sp>
        <p:nvSpPr>
          <p:cNvPr id="3" name="Content Placeholder 2"/>
          <p:cNvSpPr>
            <a:spLocks noGrp="1"/>
          </p:cNvSpPr>
          <p:nvPr>
            <p:ph idx="1"/>
          </p:nvPr>
        </p:nvSpPr>
        <p:spPr/>
        <p:txBody>
          <a:bodyPr>
            <a:normAutofit/>
          </a:bodyPr>
          <a:lstStyle/>
          <a:p>
            <a:pPr marL="342900" lvl="1" indent="-342900"/>
            <a:r>
              <a:rPr lang="en-GB" sz="2400" dirty="0" smtClean="0"/>
              <a:t>Prophylactic low dose ABX </a:t>
            </a:r>
          </a:p>
          <a:p>
            <a:pPr marL="342900" lvl="1" indent="-342900"/>
            <a:endParaRPr lang="en-GB" sz="2400" dirty="0" smtClean="0"/>
          </a:p>
          <a:p>
            <a:pPr marL="342900" lvl="1" indent="-342900"/>
            <a:r>
              <a:rPr lang="en-GB" sz="2400" dirty="0" smtClean="0"/>
              <a:t>Indications for Surgical </a:t>
            </a:r>
            <a:r>
              <a:rPr lang="en-GB" sz="2400" dirty="0"/>
              <a:t>correction </a:t>
            </a:r>
            <a:r>
              <a:rPr lang="en-GB" sz="2400" dirty="0" smtClean="0"/>
              <a:t>:</a:t>
            </a:r>
          </a:p>
          <a:p>
            <a:pPr marL="685800" lvl="2" indent="-342900"/>
            <a:r>
              <a:rPr lang="en-GB" sz="1800" dirty="0" smtClean="0"/>
              <a:t>Poor compliance with medical ragmen</a:t>
            </a:r>
          </a:p>
          <a:p>
            <a:pPr marL="685800" lvl="2" indent="-342900"/>
            <a:r>
              <a:rPr lang="en-GB" sz="1800" dirty="0"/>
              <a:t>breakthrough infection despite antibiotic prophylaxis</a:t>
            </a:r>
            <a:endParaRPr lang="en-GB" sz="1800" dirty="0" smtClean="0"/>
          </a:p>
          <a:p>
            <a:pPr marL="685800" lvl="2" indent="-342900"/>
            <a:r>
              <a:rPr lang="en-GB" sz="1800" dirty="0" smtClean="0"/>
              <a:t>Progressive renal scarring</a:t>
            </a:r>
          </a:p>
          <a:p>
            <a:pPr marL="685800" lvl="2" indent="-342900"/>
            <a:r>
              <a:rPr lang="en-GB" sz="1800" dirty="0" smtClean="0"/>
              <a:t>Sever reflux (Grade IV or V) FIRST manage the new-borns medically until they be old enough for surgery.</a:t>
            </a:r>
            <a:endParaRPr lang="en-GB" sz="1800" dirty="0"/>
          </a:p>
        </p:txBody>
      </p:sp>
    </p:spTree>
    <p:extLst>
      <p:ext uri="{BB962C8B-B14F-4D97-AF65-F5344CB8AC3E}">
        <p14:creationId xmlns:p14="http://schemas.microsoft.com/office/powerpoint/2010/main" val="181646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02630"/>
            <a:ext cx="9144000" cy="1282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57200" y="274638"/>
            <a:ext cx="8229600" cy="1143000"/>
          </a:xfrm>
          <a:prstGeom prst="rect">
            <a:avLst/>
          </a:prstGeom>
        </p:spPr>
        <p:txBody>
          <a:bodyPr vert="horz" lIns="91440" tIns="45720" rIns="91440" bIns="45720" rtlCol="1" anchor="ctr">
            <a:normAutofit fontScale="925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dirty="0"/>
              <a:t>Asymptomatic </a:t>
            </a:r>
            <a:r>
              <a:rPr lang="en-US" dirty="0" err="1"/>
              <a:t>Bacteriuria</a:t>
            </a:r>
            <a:r>
              <a:rPr lang="en-US" dirty="0"/>
              <a:t> in Pregnant Women</a:t>
            </a:r>
            <a:endParaRPr lang="ar-SA" dirty="0"/>
          </a:p>
        </p:txBody>
      </p:sp>
      <p:sp>
        <p:nvSpPr>
          <p:cNvPr id="2" name="Content Placeholder 1"/>
          <p:cNvSpPr>
            <a:spLocks noGrp="1"/>
          </p:cNvSpPr>
          <p:nvPr>
            <p:ph idx="1"/>
          </p:nvPr>
        </p:nvSpPr>
        <p:spPr>
          <a:xfrm>
            <a:off x="1081451" y="2311417"/>
            <a:ext cx="7450989" cy="4573967"/>
          </a:xfrm>
        </p:spPr>
        <p:txBody>
          <a:bodyPr>
            <a:normAutofit/>
          </a:bodyPr>
          <a:lstStyle/>
          <a:p>
            <a:r>
              <a:rPr lang="en-GB" dirty="0" smtClean="0"/>
              <a:t>Occurs in 2% to 7% of pregnancies.</a:t>
            </a:r>
          </a:p>
          <a:p>
            <a:r>
              <a:rPr lang="en-GB" dirty="0" smtClean="0"/>
              <a:t>More than 80% of cases the infecting organism </a:t>
            </a:r>
            <a:r>
              <a:rPr lang="en-GB" dirty="0" err="1" smtClean="0"/>
              <a:t>E.coli</a:t>
            </a:r>
            <a:r>
              <a:rPr lang="en-GB" dirty="0" smtClean="0"/>
              <a:t>.</a:t>
            </a:r>
            <a:r>
              <a:rPr lang="en-GB" dirty="0"/>
              <a:t> </a:t>
            </a:r>
            <a:endParaRPr lang="en-GB" dirty="0" smtClean="0"/>
          </a:p>
          <a:p>
            <a:r>
              <a:rPr lang="en-GB" dirty="0" smtClean="0"/>
              <a:t>ABU </a:t>
            </a:r>
            <a:r>
              <a:rPr lang="en-GB" dirty="0"/>
              <a:t>in pregnancy is significant because 20-30% of untreated cases progress to acute </a:t>
            </a:r>
            <a:r>
              <a:rPr lang="en-GB" dirty="0" smtClean="0"/>
              <a:t>pyelonephritis.</a:t>
            </a:r>
          </a:p>
        </p:txBody>
      </p:sp>
    </p:spTree>
    <p:extLst>
      <p:ext uri="{BB962C8B-B14F-4D97-AF65-F5344CB8AC3E}">
        <p14:creationId xmlns:p14="http://schemas.microsoft.com/office/powerpoint/2010/main" val="200290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02630"/>
            <a:ext cx="9144000" cy="1282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57200" y="27463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l" rtl="0"/>
            <a:r>
              <a:rPr lang="en-US" sz="4000" dirty="0" smtClean="0"/>
              <a:t>Cont.</a:t>
            </a:r>
            <a:endParaRPr lang="ar-SA" sz="4000" dirty="0"/>
          </a:p>
        </p:txBody>
      </p:sp>
      <p:sp>
        <p:nvSpPr>
          <p:cNvPr id="2" name="Content Placeholder 1"/>
          <p:cNvSpPr>
            <a:spLocks noGrp="1"/>
          </p:cNvSpPr>
          <p:nvPr>
            <p:ph idx="1"/>
          </p:nvPr>
        </p:nvSpPr>
        <p:spPr>
          <a:xfrm>
            <a:off x="827584" y="2095393"/>
            <a:ext cx="7883038" cy="4573967"/>
          </a:xfrm>
        </p:spPr>
        <p:txBody>
          <a:bodyPr>
            <a:normAutofit/>
          </a:bodyPr>
          <a:lstStyle/>
          <a:p>
            <a:endParaRPr lang="en-GB" sz="2000" dirty="0" smtClean="0"/>
          </a:p>
          <a:p>
            <a:r>
              <a:rPr lang="en-GB" sz="2000" dirty="0" smtClean="0"/>
              <a:t>Treatment </a:t>
            </a:r>
            <a:r>
              <a:rPr lang="en-GB" sz="2000" dirty="0"/>
              <a:t>of ABU in pregnancy consists of oral antibiotics for 14 days. One of the following agents may be </a:t>
            </a:r>
            <a:r>
              <a:rPr lang="en-GB" sz="2000" dirty="0" smtClean="0"/>
              <a:t>used:</a:t>
            </a:r>
            <a:endParaRPr lang="en-GB" sz="2000" dirty="0"/>
          </a:p>
          <a:p>
            <a:pPr lvl="1"/>
            <a:r>
              <a:rPr lang="en-GB" sz="1800" b="1" dirty="0" smtClean="0">
                <a:solidFill>
                  <a:schemeClr val="accent6"/>
                </a:solidFill>
              </a:rPr>
              <a:t>Ampicillin</a:t>
            </a:r>
            <a:r>
              <a:rPr lang="en-GB" sz="1800" dirty="0" smtClean="0">
                <a:solidFill>
                  <a:schemeClr val="accent6"/>
                </a:solidFill>
              </a:rPr>
              <a:t> </a:t>
            </a:r>
            <a:r>
              <a:rPr lang="en-GB" sz="1800" dirty="0" smtClean="0"/>
              <a:t>&amp; </a:t>
            </a:r>
            <a:r>
              <a:rPr lang="en-GB" sz="1800" b="1" dirty="0" err="1" smtClean="0">
                <a:solidFill>
                  <a:schemeClr val="accent6"/>
                </a:solidFill>
              </a:rPr>
              <a:t>cephalosporins</a:t>
            </a:r>
            <a:r>
              <a:rPr lang="en-GB" sz="1800" dirty="0" smtClean="0">
                <a:solidFill>
                  <a:schemeClr val="accent6"/>
                </a:solidFill>
              </a:rPr>
              <a:t> </a:t>
            </a:r>
            <a:r>
              <a:rPr lang="en-GB" sz="1800" dirty="0" smtClean="0"/>
              <a:t>are generally safe and effective during any phase of pregnancy</a:t>
            </a:r>
            <a:endParaRPr lang="en-GB" sz="1800" dirty="0"/>
          </a:p>
          <a:p>
            <a:endParaRPr lang="en-GB" sz="2000" dirty="0" smtClean="0"/>
          </a:p>
          <a:p>
            <a:endParaRPr lang="en-GB" sz="2000" dirty="0"/>
          </a:p>
          <a:p>
            <a:r>
              <a:rPr lang="en-GB" sz="2000" dirty="0"/>
              <a:t>Treatment of ABU in pregnancy reduces the frequency of acute pyelonephritis to 2-3%.</a:t>
            </a:r>
          </a:p>
        </p:txBody>
      </p:sp>
    </p:spTree>
    <p:extLst>
      <p:ext uri="{BB962C8B-B14F-4D97-AF65-F5344CB8AC3E}">
        <p14:creationId xmlns:p14="http://schemas.microsoft.com/office/powerpoint/2010/main" val="146048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2348880"/>
            <a:ext cx="3096344" cy="1325563"/>
          </a:xfrm>
        </p:spPr>
        <p:txBody>
          <a:bodyPr>
            <a:normAutofit/>
          </a:bodyPr>
          <a:lstStyle/>
          <a:p>
            <a:r>
              <a:rPr lang="en-US" sz="5400" b="1" dirty="0" smtClean="0"/>
              <a:t>Diagnosis</a:t>
            </a:r>
            <a:endParaRPr lang="en-US" dirty="0"/>
          </a:p>
        </p:txBody>
      </p:sp>
    </p:spTree>
    <p:extLst>
      <p:ext uri="{BB962C8B-B14F-4D97-AF65-F5344CB8AC3E}">
        <p14:creationId xmlns:p14="http://schemas.microsoft.com/office/powerpoint/2010/main" val="3456802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090" y="2318022"/>
            <a:ext cx="7675350" cy="4351338"/>
          </a:xfrm>
        </p:spPr>
        <p:txBody>
          <a:bodyPr/>
          <a:lstStyle/>
          <a:p>
            <a:endParaRPr lang="en-US" dirty="0" smtClean="0"/>
          </a:p>
          <a:p>
            <a:r>
              <a:rPr lang="en-US" dirty="0"/>
              <a:t>In straightforward cases, a diagnosis may be made and treatment given based on symptoms alone </a:t>
            </a:r>
            <a:r>
              <a:rPr lang="en-US" b="1" dirty="0">
                <a:solidFill>
                  <a:srgbClr val="FFC000"/>
                </a:solidFill>
              </a:rPr>
              <a:t>without</a:t>
            </a:r>
            <a:r>
              <a:rPr lang="en-US" dirty="0">
                <a:solidFill>
                  <a:srgbClr val="FFC000"/>
                </a:solidFill>
              </a:rPr>
              <a:t> </a:t>
            </a:r>
            <a:r>
              <a:rPr lang="en-US" dirty="0"/>
              <a:t>further laboratory </a:t>
            </a:r>
            <a:r>
              <a:rPr lang="en-US" dirty="0" smtClean="0"/>
              <a:t>confirmation</a:t>
            </a:r>
          </a:p>
          <a:p>
            <a:endParaRPr lang="en-US" dirty="0" smtClean="0"/>
          </a:p>
        </p:txBody>
      </p:sp>
    </p:spTree>
    <p:extLst>
      <p:ext uri="{BB962C8B-B14F-4D97-AF65-F5344CB8AC3E}">
        <p14:creationId xmlns:p14="http://schemas.microsoft.com/office/powerpoint/2010/main" val="1307377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384"/>
            <a:ext cx="8928992" cy="2520280"/>
          </a:xfrm>
        </p:spPr>
        <p:txBody>
          <a:bodyPr>
            <a:normAutofit/>
          </a:bodyPr>
          <a:lstStyle/>
          <a:p>
            <a:pPr algn="ctr"/>
            <a:r>
              <a:rPr lang="en-US" sz="4000" b="1" dirty="0" smtClean="0">
                <a:solidFill>
                  <a:srgbClr val="FFC000"/>
                </a:solidFill>
                <a:latin typeface="Arial" charset="0"/>
                <a:ea typeface="Times New Roman" charset="0"/>
                <a:cs typeface="Times New Roman" charset="0"/>
              </a:rPr>
              <a:t>Investigations</a:t>
            </a:r>
            <a:r>
              <a:rPr lang="en-US" sz="3100" dirty="0" smtClean="0">
                <a:solidFill>
                  <a:schemeClr val="tx1"/>
                </a:solidFill>
                <a:latin typeface="Arial" charset="0"/>
                <a:ea typeface="Times New Roman" charset="0"/>
                <a:cs typeface="Times New Roman" charset="0"/>
              </a:rPr>
              <a:t> </a:t>
            </a:r>
            <a:br>
              <a:rPr lang="en-US" sz="3100" dirty="0" smtClean="0">
                <a:solidFill>
                  <a:schemeClr val="tx1"/>
                </a:solidFill>
                <a:latin typeface="Arial" charset="0"/>
                <a:ea typeface="Times New Roman" charset="0"/>
                <a:cs typeface="Times New Roman" charset="0"/>
              </a:rPr>
            </a:br>
            <a:endParaRPr lang="en-US" sz="3100" dirty="0">
              <a:solidFill>
                <a:schemeClr val="tx1"/>
              </a:solidFill>
            </a:endParaRPr>
          </a:p>
        </p:txBody>
      </p:sp>
      <p:sp>
        <p:nvSpPr>
          <p:cNvPr id="3" name="Rectangle 2"/>
          <p:cNvSpPr/>
          <p:nvPr/>
        </p:nvSpPr>
        <p:spPr>
          <a:xfrm>
            <a:off x="611560" y="2636912"/>
            <a:ext cx="8064896" cy="1754326"/>
          </a:xfrm>
          <a:prstGeom prst="rect">
            <a:avLst/>
          </a:prstGeom>
        </p:spPr>
        <p:txBody>
          <a:bodyPr wrap="square">
            <a:spAutoFit/>
          </a:bodyPr>
          <a:lstStyle/>
          <a:p>
            <a:pPr marL="742950" lvl="1" indent="-285750" algn="l" rtl="0">
              <a:buFont typeface="Arial" charset="0"/>
              <a:buChar char="•"/>
            </a:pPr>
            <a:r>
              <a:rPr lang="en-US" dirty="0" smtClean="0">
                <a:latin typeface="Arial" charset="0"/>
                <a:ea typeface="Arial" charset="0"/>
                <a:cs typeface="Arial" charset="0"/>
              </a:rPr>
              <a:t>midstream </a:t>
            </a:r>
            <a:r>
              <a:rPr lang="en-US" dirty="0">
                <a:latin typeface="Arial" charset="0"/>
                <a:ea typeface="Arial" charset="0"/>
                <a:cs typeface="Arial" charset="0"/>
              </a:rPr>
              <a:t>urine </a:t>
            </a:r>
            <a:r>
              <a:rPr lang="en-US" dirty="0" smtClean="0">
                <a:latin typeface="Arial" charset="0"/>
                <a:ea typeface="Arial" charset="0"/>
                <a:cs typeface="Arial" charset="0"/>
              </a:rPr>
              <a:t>M</a:t>
            </a:r>
            <a:r>
              <a:rPr lang="en-US" dirty="0">
                <a:latin typeface="Arial" charset="0"/>
                <a:ea typeface="Arial" charset="0"/>
                <a:cs typeface="Arial" charset="0"/>
              </a:rPr>
              <a:t>, </a:t>
            </a:r>
            <a:r>
              <a:rPr lang="en-US" dirty="0" smtClean="0">
                <a:latin typeface="Arial" charset="0"/>
                <a:ea typeface="Arial" charset="0"/>
                <a:cs typeface="Arial" charset="0"/>
              </a:rPr>
              <a:t>C&amp;S </a:t>
            </a:r>
            <a:r>
              <a:rPr lang="en-US" dirty="0">
                <a:latin typeface="Arial" charset="0"/>
                <a:ea typeface="Arial" charset="0"/>
                <a:cs typeface="Arial" charset="0"/>
              </a:rPr>
              <a:t>(</a:t>
            </a:r>
            <a:r>
              <a:rPr lang="en-US" dirty="0" smtClean="0">
                <a:latin typeface="Arial" charset="0"/>
                <a:ea typeface="Arial" charset="0"/>
                <a:cs typeface="Arial" charset="0"/>
              </a:rPr>
              <a:t>routine)</a:t>
            </a:r>
            <a:endParaRPr lang="ar-SA" dirty="0">
              <a:latin typeface="Arial" charset="0"/>
              <a:ea typeface="Arial" charset="0"/>
              <a:cs typeface="Arial" charset="0"/>
            </a:endParaRPr>
          </a:p>
          <a:p>
            <a:pPr marL="742950" lvl="1" indent="-285750" algn="l" rtl="0">
              <a:buFont typeface="Arial" charset="0"/>
              <a:buChar char="•"/>
            </a:pPr>
            <a:r>
              <a:rPr lang="en-US" dirty="0" smtClean="0">
                <a:latin typeface="Arial" charset="0"/>
                <a:ea typeface="Arial" charset="0"/>
                <a:cs typeface="Arial" charset="0"/>
              </a:rPr>
              <a:t>urine </a:t>
            </a:r>
            <a:r>
              <a:rPr lang="en-US" dirty="0">
                <a:latin typeface="Arial" charset="0"/>
                <a:ea typeface="Arial" charset="0"/>
                <a:cs typeface="Arial" charset="0"/>
              </a:rPr>
              <a:t>cytology (if indicated) </a:t>
            </a:r>
            <a:endParaRPr lang="ar-SA" dirty="0">
              <a:latin typeface="Arial" charset="0"/>
              <a:ea typeface="Arial" charset="0"/>
              <a:cs typeface="Arial" charset="0"/>
            </a:endParaRPr>
          </a:p>
          <a:p>
            <a:pPr marL="742950" lvl="1" indent="-285750" algn="l" rtl="0">
              <a:buFont typeface="Arial" charset="0"/>
              <a:buChar char="•"/>
            </a:pPr>
            <a:r>
              <a:rPr lang="en-US" dirty="0" smtClean="0">
                <a:latin typeface="Arial" charset="0"/>
                <a:ea typeface="Arial" charset="0"/>
                <a:cs typeface="Arial" charset="0"/>
              </a:rPr>
              <a:t>IVP/ultrasound </a:t>
            </a:r>
            <a:r>
              <a:rPr lang="en-US" dirty="0">
                <a:latin typeface="Arial" charset="0"/>
                <a:ea typeface="Arial" charset="0"/>
                <a:cs typeface="Arial" charset="0"/>
              </a:rPr>
              <a:t>(if </a:t>
            </a:r>
            <a:r>
              <a:rPr lang="en-US" dirty="0" smtClean="0">
                <a:latin typeface="Arial" charset="0"/>
                <a:ea typeface="Arial" charset="0"/>
                <a:cs typeface="Arial" charset="0"/>
              </a:rPr>
              <a:t>indicated)</a:t>
            </a:r>
            <a:endParaRPr lang="ar-SA" dirty="0">
              <a:latin typeface="Arial" charset="0"/>
              <a:ea typeface="Arial" charset="0"/>
              <a:cs typeface="Arial" charset="0"/>
            </a:endParaRPr>
          </a:p>
          <a:p>
            <a:pPr marL="742950" lvl="1" indent="-285750" algn="l" rtl="0">
              <a:buFont typeface="Arial" charset="0"/>
              <a:buChar char="•"/>
            </a:pPr>
            <a:r>
              <a:rPr lang="en-US" dirty="0" smtClean="0">
                <a:latin typeface="Arial" charset="0"/>
                <a:ea typeface="Arial" charset="0"/>
                <a:cs typeface="Arial" charset="0"/>
              </a:rPr>
              <a:t>cystoscopy </a:t>
            </a:r>
            <a:r>
              <a:rPr lang="en-US" dirty="0">
                <a:latin typeface="Arial" charset="0"/>
                <a:ea typeface="Arial" charset="0"/>
                <a:cs typeface="Arial" charset="0"/>
              </a:rPr>
              <a:t>(if indicated) </a:t>
            </a:r>
            <a:endParaRPr lang="ar-SA" dirty="0">
              <a:latin typeface="Arial" charset="0"/>
              <a:ea typeface="Arial" charset="0"/>
              <a:cs typeface="Arial" charset="0"/>
            </a:endParaRPr>
          </a:p>
          <a:p>
            <a:pPr marL="742950" lvl="1" indent="-285750" algn="l" rtl="0">
              <a:buFont typeface="Arial" charset="0"/>
              <a:buChar char="•"/>
            </a:pPr>
            <a:r>
              <a:rPr lang="en-US" dirty="0" smtClean="0">
                <a:latin typeface="Arial" charset="0"/>
                <a:ea typeface="Arial" charset="0"/>
                <a:cs typeface="Arial" charset="0"/>
              </a:rPr>
              <a:t>spiral </a:t>
            </a:r>
            <a:r>
              <a:rPr lang="en-US" dirty="0">
                <a:latin typeface="Arial" charset="0"/>
                <a:ea typeface="Arial" charset="0"/>
                <a:cs typeface="Arial" charset="0"/>
              </a:rPr>
              <a:t>CT (if indicated) </a:t>
            </a:r>
            <a:endParaRPr lang="ar-SA" dirty="0">
              <a:latin typeface="Arial" charset="0"/>
              <a:ea typeface="Arial" charset="0"/>
              <a:cs typeface="Arial" charset="0"/>
            </a:endParaRPr>
          </a:p>
          <a:p>
            <a:pPr marL="742950" lvl="1" indent="-285750" algn="l" rtl="0">
              <a:buFont typeface="Arial" charset="0"/>
              <a:buChar char="•"/>
            </a:pPr>
            <a:r>
              <a:rPr lang="en-US" dirty="0" smtClean="0">
                <a:latin typeface="Arial" charset="0"/>
                <a:ea typeface="Arial" charset="0"/>
                <a:cs typeface="Arial" charset="0"/>
              </a:rPr>
              <a:t>voiding </a:t>
            </a:r>
            <a:r>
              <a:rPr lang="en-US" dirty="0" err="1">
                <a:latin typeface="Arial" charset="0"/>
                <a:ea typeface="Arial" charset="0"/>
                <a:cs typeface="Arial" charset="0"/>
              </a:rPr>
              <a:t>cystourethrogram</a:t>
            </a:r>
            <a:r>
              <a:rPr lang="en-US" dirty="0">
                <a:latin typeface="Arial" charset="0"/>
                <a:ea typeface="Arial" charset="0"/>
                <a:cs typeface="Arial" charset="0"/>
              </a:rPr>
              <a:t> (VCUG) if recurrent </a:t>
            </a:r>
            <a:r>
              <a:rPr lang="en-US" dirty="0" smtClean="0">
                <a:latin typeface="Arial" charset="0"/>
                <a:ea typeface="Arial" charset="0"/>
                <a:cs typeface="Arial" charset="0"/>
              </a:rPr>
              <a:t>and/or</a:t>
            </a:r>
            <a:r>
              <a:rPr lang="ar-SA" dirty="0" smtClean="0">
                <a:latin typeface="Arial" charset="0"/>
                <a:ea typeface="Arial" charset="0"/>
                <a:cs typeface="Arial" charset="0"/>
              </a:rPr>
              <a:t> </a:t>
            </a:r>
            <a:r>
              <a:rPr lang="en-US" dirty="0" err="1" smtClean="0">
                <a:latin typeface="Arial" charset="0"/>
                <a:ea typeface="Arial" charset="0"/>
                <a:cs typeface="Arial" charset="0"/>
              </a:rPr>
              <a:t>hydronephrosis</a:t>
            </a:r>
            <a:endParaRPr lang="en-US" dirty="0">
              <a:latin typeface="Arial" charset="0"/>
              <a:ea typeface="Arial" charset="0"/>
              <a:cs typeface="Arial" charset="0"/>
            </a:endParaRPr>
          </a:p>
        </p:txBody>
      </p:sp>
    </p:spTree>
    <p:extLst>
      <p:ext uri="{BB962C8B-B14F-4D97-AF65-F5344CB8AC3E}">
        <p14:creationId xmlns:p14="http://schemas.microsoft.com/office/powerpoint/2010/main" val="19252819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algn="ctr"/>
            <a:r>
              <a:rPr lang="en-US" b="1" dirty="0" smtClean="0"/>
              <a:t>Dipstick Urinalysis </a:t>
            </a:r>
            <a:r>
              <a:rPr lang="en-US" dirty="0"/>
              <a:t>(</a:t>
            </a:r>
            <a:r>
              <a:rPr lang="en-US" b="1" dirty="0"/>
              <a:t>Midstream urine) </a:t>
            </a:r>
            <a:endParaRPr lang="en-US" b="1" dirty="0" smtClean="0"/>
          </a:p>
        </p:txBody>
      </p:sp>
      <p:sp>
        <p:nvSpPr>
          <p:cNvPr id="3" name="Content Placeholder 2"/>
          <p:cNvSpPr>
            <a:spLocks noGrp="1"/>
          </p:cNvSpPr>
          <p:nvPr>
            <p:ph idx="1"/>
          </p:nvPr>
        </p:nvSpPr>
        <p:spPr>
          <a:xfrm>
            <a:off x="179512" y="1600200"/>
            <a:ext cx="8871520" cy="5143536"/>
          </a:xfrm>
        </p:spPr>
        <p:txBody>
          <a:bodyPr>
            <a:normAutofit/>
          </a:bodyPr>
          <a:lstStyle/>
          <a:p>
            <a:pPr algn="l" rtl="0">
              <a:buNone/>
            </a:pPr>
            <a:r>
              <a:rPr lang="en-US" sz="2400" dirty="0" smtClean="0"/>
              <a:t>   </a:t>
            </a:r>
          </a:p>
          <a:p>
            <a:pPr algn="l" rtl="0">
              <a:buNone/>
            </a:pPr>
            <a:r>
              <a:rPr lang="en-US" sz="2400" dirty="0" smtClean="0"/>
              <a:t>  -  Leukocyte esterase, nitrates, protein, and blood are the important features in evaluating for UTI.</a:t>
            </a:r>
          </a:p>
          <a:p>
            <a:pPr algn="l" rtl="0">
              <a:buNone/>
            </a:pPr>
            <a:r>
              <a:rPr lang="en-US" dirty="0" smtClean="0"/>
              <a:t>	- A highly alkaline PH &gt; 8 suggests infection</a:t>
            </a:r>
            <a:endParaRPr lang="en-US" sz="24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3651675"/>
            <a:ext cx="4638092" cy="3092061"/>
          </a:xfrm>
          <a:prstGeom prst="rect">
            <a:avLst/>
          </a:prstGeom>
        </p:spPr>
      </p:pic>
    </p:spTree>
    <p:extLst>
      <p:ext uri="{BB962C8B-B14F-4D97-AF65-F5344CB8AC3E}">
        <p14:creationId xmlns:p14="http://schemas.microsoft.com/office/powerpoint/2010/main" val="913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1</a:t>
            </a:r>
            <a:endParaRPr lang="en-GB" dirty="0"/>
          </a:p>
        </p:txBody>
      </p:sp>
      <p:sp>
        <p:nvSpPr>
          <p:cNvPr id="3" name="Content Placeholder 2"/>
          <p:cNvSpPr>
            <a:spLocks noGrp="1"/>
          </p:cNvSpPr>
          <p:nvPr>
            <p:ph idx="1"/>
          </p:nvPr>
        </p:nvSpPr>
        <p:spPr/>
        <p:txBody>
          <a:bodyPr/>
          <a:lstStyle/>
          <a:p>
            <a:r>
              <a:rPr lang="en-GB" dirty="0" smtClean="0"/>
              <a:t>What is the most common organism causing UTI?</a:t>
            </a:r>
          </a:p>
          <a:p>
            <a:endParaRPr lang="en-GB" dirty="0"/>
          </a:p>
          <a:p>
            <a:pPr>
              <a:buFont typeface="+mj-lt"/>
              <a:buAutoNum type="arabicPeriod"/>
            </a:pPr>
            <a:r>
              <a:rPr lang="en-GB" dirty="0" err="1"/>
              <a:t>proteus</a:t>
            </a:r>
            <a:r>
              <a:rPr lang="en-GB" dirty="0"/>
              <a:t> </a:t>
            </a:r>
            <a:r>
              <a:rPr lang="en-GB" dirty="0" smtClean="0"/>
              <a:t>mirabilis</a:t>
            </a:r>
          </a:p>
          <a:p>
            <a:pPr>
              <a:buFont typeface="+mj-lt"/>
              <a:buAutoNum type="arabicPeriod"/>
            </a:pPr>
            <a:r>
              <a:rPr lang="en-GB" dirty="0" smtClean="0"/>
              <a:t>E.coli</a:t>
            </a:r>
          </a:p>
          <a:p>
            <a:pPr>
              <a:buFont typeface="+mj-lt"/>
              <a:buAutoNum type="arabicPeriod"/>
            </a:pPr>
            <a:r>
              <a:rPr lang="en-GB" dirty="0" err="1" smtClean="0"/>
              <a:t>Klibsiella</a:t>
            </a:r>
            <a:r>
              <a:rPr lang="en-GB" dirty="0" smtClean="0"/>
              <a:t> </a:t>
            </a:r>
            <a:r>
              <a:rPr lang="en-GB" dirty="0" err="1"/>
              <a:t>pneumoniae</a:t>
            </a:r>
            <a:endParaRPr lang="en-GB" dirty="0"/>
          </a:p>
          <a:p>
            <a:pPr>
              <a:buFont typeface="+mj-lt"/>
              <a:buAutoNum type="arabicPeriod"/>
            </a:pPr>
            <a:r>
              <a:rPr lang="en-GB" dirty="0"/>
              <a:t>Pseudomonas aeruginosa</a:t>
            </a:r>
          </a:p>
        </p:txBody>
      </p:sp>
    </p:spTree>
    <p:extLst>
      <p:ext uri="{BB962C8B-B14F-4D97-AF65-F5344CB8AC3E}">
        <p14:creationId xmlns:p14="http://schemas.microsoft.com/office/powerpoint/2010/main" val="1054676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urine culture (</a:t>
            </a:r>
            <a:r>
              <a:rPr lang="en-US" b="1" dirty="0"/>
              <a:t>Midstream urine)</a:t>
            </a:r>
            <a:endParaRPr lang="en-US" dirty="0"/>
          </a:p>
        </p:txBody>
      </p:sp>
      <p:sp>
        <p:nvSpPr>
          <p:cNvPr id="3" name="Content Placeholder 2"/>
          <p:cNvSpPr>
            <a:spLocks noGrp="1"/>
          </p:cNvSpPr>
          <p:nvPr>
            <p:ph idx="1"/>
          </p:nvPr>
        </p:nvSpPr>
        <p:spPr>
          <a:xfrm>
            <a:off x="840000" y="1556792"/>
            <a:ext cx="7675350" cy="4351338"/>
          </a:xfrm>
        </p:spPr>
        <p:txBody>
          <a:bodyPr/>
          <a:lstStyle/>
          <a:p>
            <a:endParaRPr lang="en-US" dirty="0" smtClean="0"/>
          </a:p>
          <a:p>
            <a:r>
              <a:rPr lang="en-US" dirty="0" smtClean="0"/>
              <a:t>Urine </a:t>
            </a:r>
            <a:r>
              <a:rPr lang="en-US" dirty="0"/>
              <a:t>in the bladder normally is </a:t>
            </a:r>
            <a:r>
              <a:rPr lang="en-US" dirty="0" smtClean="0"/>
              <a:t>sterile</a:t>
            </a:r>
          </a:p>
          <a:p>
            <a:pPr marL="0" indent="0">
              <a:buNone/>
            </a:pPr>
            <a:endParaRPr lang="en-US" b="1" dirty="0" smtClean="0"/>
          </a:p>
          <a:p>
            <a:pPr marL="0" indent="0">
              <a:buNone/>
            </a:pPr>
            <a:r>
              <a:rPr lang="en-US" sz="2800" b="1" dirty="0" smtClean="0"/>
              <a:t>If </a:t>
            </a:r>
            <a:r>
              <a:rPr lang="en-US" sz="2800" b="1" dirty="0"/>
              <a:t>the urine culture is </a:t>
            </a:r>
            <a:r>
              <a:rPr lang="en-US" sz="2800" b="1" dirty="0" smtClean="0"/>
              <a:t>positive</a:t>
            </a:r>
          </a:p>
          <a:p>
            <a:r>
              <a:rPr lang="en-US" b="1" dirty="0"/>
              <a:t>Sensitivity analysis</a:t>
            </a:r>
            <a:r>
              <a:rPr lang="en-US" dirty="0"/>
              <a:t>, helps find the right antibiotic to kill an infecting microorganism. This test determines the “sensitivity” of a colony of bacteria to an </a:t>
            </a:r>
            <a:r>
              <a:rPr lang="en-US" dirty="0" smtClean="0"/>
              <a:t>antibiotic</a:t>
            </a:r>
            <a:endParaRPr lang="en-US" dirty="0"/>
          </a:p>
          <a:p>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4707142"/>
            <a:ext cx="2808312" cy="2106234"/>
          </a:xfrm>
          <a:prstGeom prst="rect">
            <a:avLst/>
          </a:prstGeom>
        </p:spPr>
      </p:pic>
    </p:spTree>
    <p:extLst>
      <p:ext uri="{BB962C8B-B14F-4D97-AF65-F5344CB8AC3E}">
        <p14:creationId xmlns:p14="http://schemas.microsoft.com/office/powerpoint/2010/main" val="34722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pPr algn="ctr" rtl="0"/>
            <a:r>
              <a:rPr lang="en-US" b="1" dirty="0" smtClean="0"/>
              <a:t>Microscopy Urinalysis </a:t>
            </a:r>
            <a:r>
              <a:rPr lang="en-US" dirty="0" smtClean="0"/>
              <a:t/>
            </a:r>
            <a:br>
              <a:rPr lang="en-US" dirty="0" smtClean="0"/>
            </a:br>
            <a:endParaRPr lang="en-US" b="1" dirty="0"/>
          </a:p>
        </p:txBody>
      </p:sp>
      <p:sp>
        <p:nvSpPr>
          <p:cNvPr id="3" name="Content Placeholder 2"/>
          <p:cNvSpPr>
            <a:spLocks noGrp="1"/>
          </p:cNvSpPr>
          <p:nvPr>
            <p:ph idx="1"/>
          </p:nvPr>
        </p:nvSpPr>
        <p:spPr>
          <a:xfrm>
            <a:off x="780728" y="1844824"/>
            <a:ext cx="7920880" cy="4686320"/>
          </a:xfrm>
        </p:spPr>
        <p:txBody>
          <a:bodyPr>
            <a:normAutofit/>
          </a:bodyPr>
          <a:lstStyle/>
          <a:p>
            <a:pPr algn="l" rtl="0">
              <a:buNone/>
            </a:pPr>
            <a:r>
              <a:rPr lang="en-US" sz="2400" dirty="0" smtClean="0"/>
              <a:t>-   Looks for the presence of red blood cells, white blood cells, or bacteria. </a:t>
            </a:r>
          </a:p>
          <a:p>
            <a:pPr algn="l" rtl="0">
              <a:buNone/>
            </a:pPr>
            <a:endParaRPr lang="en-US" sz="2400" dirty="0" smtClean="0"/>
          </a:p>
          <a:p>
            <a:pPr algn="l" rtl="0">
              <a:buFontTx/>
              <a:buChar char="-"/>
            </a:pPr>
            <a:r>
              <a:rPr lang="en-US" sz="2400" dirty="0" smtClean="0"/>
              <a:t>When coupled with classic symptoms, a finding of </a:t>
            </a:r>
            <a:r>
              <a:rPr lang="en-US" sz="2400" b="1" u="sng" dirty="0" smtClean="0"/>
              <a:t>2-5 WBCs or ≥ 15 bacteria</a:t>
            </a:r>
            <a:r>
              <a:rPr lang="en-US" sz="2400" dirty="0" smtClean="0"/>
              <a:t> per </a:t>
            </a:r>
            <a:r>
              <a:rPr lang="en-US" sz="2400" dirty="0" err="1" smtClean="0"/>
              <a:t>hpf</a:t>
            </a:r>
            <a:r>
              <a:rPr lang="en-US" sz="2400" dirty="0" smtClean="0"/>
              <a:t> in a centrifuged urine sediment is consistent with UTI. </a:t>
            </a:r>
          </a:p>
          <a:p>
            <a:pPr algn="l" rtl="0">
              <a:buFontTx/>
              <a:buChar char="-"/>
            </a:pPr>
            <a:endParaRPr lang="en-US" sz="2400" dirty="0" smtClean="0"/>
          </a:p>
          <a:p>
            <a:pPr algn="l" rtl="0">
              <a:buFontTx/>
              <a:buChar char="-"/>
            </a:pPr>
            <a:r>
              <a:rPr lang="en-US" sz="2400" dirty="0" smtClean="0">
                <a:solidFill>
                  <a:schemeClr val="accent6"/>
                </a:solidFill>
              </a:rPr>
              <a:t>The presence of many epithelial cells usually indicates a contaminated specimen.</a:t>
            </a:r>
          </a:p>
          <a:p>
            <a:pPr algn="l" rtl="0">
              <a:buNone/>
            </a:pPr>
            <a:endParaRPr lang="en-US" sz="2400" dirty="0" smtClean="0"/>
          </a:p>
          <a:p>
            <a:endParaRPr lang="en-US" sz="2400" dirty="0"/>
          </a:p>
        </p:txBody>
      </p:sp>
    </p:spTree>
    <p:extLst>
      <p:ext uri="{BB962C8B-B14F-4D97-AF65-F5344CB8AC3E}">
        <p14:creationId xmlns:p14="http://schemas.microsoft.com/office/powerpoint/2010/main" val="15168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00634"/>
          </a:xfrm>
        </p:spPr>
        <p:txBody>
          <a:bodyPr>
            <a:normAutofit/>
          </a:bodyPr>
          <a:lstStyle/>
          <a:p>
            <a:pPr algn="l" rtl="0"/>
            <a:endParaRPr lang="en-US" sz="2400" dirty="0" smtClean="0"/>
          </a:p>
          <a:p>
            <a:pPr algn="l" rtl="0"/>
            <a:r>
              <a:rPr lang="en-US" sz="2400" dirty="0" smtClean="0"/>
              <a:t> The presence of </a:t>
            </a:r>
            <a:r>
              <a:rPr lang="en-US" sz="2400" b="1" u="sng" dirty="0" smtClean="0">
                <a:solidFill>
                  <a:schemeClr val="accent6"/>
                </a:solidFill>
              </a:rPr>
              <a:t>≥ 10</a:t>
            </a:r>
            <a:r>
              <a:rPr lang="en-US" sz="2400" b="1" u="sng" baseline="30000" dirty="0" smtClean="0">
                <a:solidFill>
                  <a:schemeClr val="accent6"/>
                </a:solidFill>
              </a:rPr>
              <a:t>5</a:t>
            </a:r>
            <a:r>
              <a:rPr lang="en-US" sz="2400" b="1" u="sng" dirty="0" smtClean="0">
                <a:solidFill>
                  <a:schemeClr val="accent6"/>
                </a:solidFill>
              </a:rPr>
              <a:t> CFU/mL </a:t>
            </a:r>
            <a:r>
              <a:rPr lang="en-US" sz="2400" dirty="0" smtClean="0"/>
              <a:t>of bacteria is the traditional diagnostic indicator for UTI. </a:t>
            </a:r>
          </a:p>
          <a:p>
            <a:pPr algn="l" rtl="0"/>
            <a:endParaRPr lang="en-US" dirty="0"/>
          </a:p>
          <a:p>
            <a:pPr algn="l" rtl="0"/>
            <a:r>
              <a:rPr lang="en-US" sz="2400" dirty="0" smtClean="0"/>
              <a:t>However, in the presence of dysuria and other symptoms for UTI, </a:t>
            </a:r>
            <a:r>
              <a:rPr lang="en-US" sz="2400" b="1" u="sng" dirty="0" smtClean="0">
                <a:solidFill>
                  <a:schemeClr val="accent6"/>
                </a:solidFill>
              </a:rPr>
              <a:t>10</a:t>
            </a:r>
            <a:r>
              <a:rPr lang="en-US" sz="2400" b="1" u="sng" baseline="30000" dirty="0" smtClean="0">
                <a:solidFill>
                  <a:schemeClr val="accent6"/>
                </a:solidFill>
              </a:rPr>
              <a:t>2</a:t>
            </a:r>
            <a:r>
              <a:rPr lang="en-US" sz="2400" b="1" u="sng" dirty="0" smtClean="0">
                <a:solidFill>
                  <a:schemeClr val="accent6"/>
                </a:solidFill>
              </a:rPr>
              <a:t> CFU/mL </a:t>
            </a:r>
            <a:r>
              <a:rPr lang="en-US" sz="2400" dirty="0" smtClean="0"/>
              <a:t>confirms the diagnosis.</a:t>
            </a:r>
            <a:endParaRPr lang="en-US" sz="2400" dirty="0"/>
          </a:p>
        </p:txBody>
      </p:sp>
    </p:spTree>
    <p:extLst>
      <p:ext uri="{BB962C8B-B14F-4D97-AF65-F5344CB8AC3E}">
        <p14:creationId xmlns:p14="http://schemas.microsoft.com/office/powerpoint/2010/main" val="154564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103437"/>
            <a:ext cx="8928992" cy="1325563"/>
          </a:xfrm>
        </p:spPr>
        <p:txBody>
          <a:bodyPr>
            <a:normAutofit/>
          </a:bodyPr>
          <a:lstStyle/>
          <a:p>
            <a:pPr algn="ctr"/>
            <a:r>
              <a:rPr lang="en-US" sz="4000" b="1" dirty="0">
                <a:solidFill>
                  <a:srgbClr val="FFC000"/>
                </a:solidFill>
                <a:latin typeface="Arial" charset="0"/>
                <a:ea typeface="Times New Roman" charset="0"/>
                <a:cs typeface="Times New Roman" charset="0"/>
              </a:rPr>
              <a:t>When to start </a:t>
            </a:r>
            <a:r>
              <a:rPr lang="en-US" sz="4000" b="1" dirty="0" smtClean="0">
                <a:solidFill>
                  <a:srgbClr val="FFC000"/>
                </a:solidFill>
                <a:latin typeface="Arial" charset="0"/>
                <a:ea typeface="Times New Roman" charset="0"/>
                <a:cs typeface="Times New Roman" charset="0"/>
              </a:rPr>
              <a:t>full investigations</a:t>
            </a:r>
            <a:endParaRPr lang="en-US" sz="4000" b="1" dirty="0"/>
          </a:p>
        </p:txBody>
      </p:sp>
    </p:spTree>
    <p:extLst>
      <p:ext uri="{BB962C8B-B14F-4D97-AF65-F5344CB8AC3E}">
        <p14:creationId xmlns:p14="http://schemas.microsoft.com/office/powerpoint/2010/main" val="5634688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08720"/>
            <a:ext cx="8626322" cy="5410200"/>
          </a:xfrm>
        </p:spPr>
        <p:txBody>
          <a:bodyPr>
            <a:normAutofit/>
          </a:bodyPr>
          <a:lstStyle/>
          <a:p>
            <a:r>
              <a:rPr lang="en-US" b="1" dirty="0" smtClean="0"/>
              <a:t> Imaging and urologic intervention should be considered in the following patients:</a:t>
            </a:r>
          </a:p>
          <a:p>
            <a:pPr algn="l" rtl="0">
              <a:buNone/>
            </a:pPr>
            <a:endParaRPr lang="en-US" b="1" dirty="0" smtClean="0"/>
          </a:p>
          <a:p>
            <a:pPr algn="l" rtl="0">
              <a:buNone/>
            </a:pPr>
            <a:r>
              <a:rPr lang="en-US" dirty="0" smtClean="0"/>
              <a:t>1- Patients with a history of kidney stones</a:t>
            </a:r>
            <a:r>
              <a:rPr lang="en-US" baseline="30000" dirty="0" smtClean="0"/>
              <a:t> </a:t>
            </a:r>
            <a:r>
              <a:rPr lang="en-US" dirty="0" smtClean="0"/>
              <a:t>.</a:t>
            </a:r>
          </a:p>
          <a:p>
            <a:pPr algn="l" rtl="0">
              <a:buNone/>
            </a:pPr>
            <a:r>
              <a:rPr lang="en-US" dirty="0" smtClean="0"/>
              <a:t>2- Patients with diabetes.</a:t>
            </a:r>
          </a:p>
          <a:p>
            <a:pPr algn="l" rtl="0">
              <a:buNone/>
            </a:pPr>
            <a:r>
              <a:rPr lang="en-US" dirty="0" smtClean="0"/>
              <a:t>3- Patients with polycystic kidneys are prone to abscess formation.</a:t>
            </a:r>
          </a:p>
          <a:p>
            <a:pPr algn="l" rtl="0">
              <a:buNone/>
            </a:pPr>
            <a:r>
              <a:rPr lang="en-US" dirty="0" smtClean="0"/>
              <a:t>4- Patients with tuberculosis Have persistently not responded to treatment.</a:t>
            </a:r>
          </a:p>
          <a:p>
            <a:pPr algn="l" rtl="0">
              <a:buNone/>
            </a:pPr>
            <a:r>
              <a:rPr lang="en-US" dirty="0" smtClean="0"/>
              <a:t>5- Patients have a history of renal tract disease or anomaly.</a:t>
            </a:r>
          </a:p>
          <a:p>
            <a:pPr algn="l" rtl="0">
              <a:buNone/>
            </a:pPr>
            <a:r>
              <a:rPr lang="en-US" dirty="0" smtClean="0"/>
              <a:t>6- Patients have hematuria.</a:t>
            </a:r>
          </a:p>
          <a:p>
            <a:pPr algn="l" rtl="0">
              <a:buNone/>
            </a:pPr>
            <a:r>
              <a:rPr lang="en-US" dirty="0" smtClean="0"/>
              <a:t>7- Patients are women with more than three confirmed infections in the preceding year (two confirmed infections in the case of men) with no known contributing comorbidity</a:t>
            </a:r>
          </a:p>
        </p:txBody>
      </p:sp>
    </p:spTree>
    <p:extLst>
      <p:ext uri="{BB962C8B-B14F-4D97-AF65-F5344CB8AC3E}">
        <p14:creationId xmlns:p14="http://schemas.microsoft.com/office/powerpoint/2010/main" val="196581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825625"/>
            <a:ext cx="7903790" cy="4351338"/>
          </a:xfrm>
        </p:spPr>
        <p:txBody>
          <a:bodyPr>
            <a:normAutofit/>
          </a:bodyPr>
          <a:lstStyle/>
          <a:p>
            <a:pPr algn="l" rtl="0"/>
            <a:r>
              <a:rPr lang="en-US" sz="2400" dirty="0" smtClean="0"/>
              <a:t> Imaging in the emergency department is typically not necessary unless concomitant obstructive </a:t>
            </a:r>
            <a:r>
              <a:rPr lang="en-US" sz="2400" dirty="0" err="1" smtClean="0"/>
              <a:t>uropathy</a:t>
            </a:r>
            <a:r>
              <a:rPr lang="en-US" sz="2400" dirty="0" smtClean="0"/>
              <a:t> is suspected, as this is an emergent condition that requires prompt intervention.</a:t>
            </a:r>
          </a:p>
          <a:p>
            <a:pPr algn="l" rtl="0">
              <a:buNone/>
            </a:pPr>
            <a:endParaRPr lang="en-US" sz="2400" dirty="0" smtClean="0"/>
          </a:p>
          <a:p>
            <a:r>
              <a:rPr lang="en-US" sz="2400" dirty="0" smtClean="0"/>
              <a:t> Modalities for this include ultrasonography, intravenous pyelography (IVP), contrasted (CT) scanning, or helical CT scanning of the urinary system.</a:t>
            </a:r>
            <a:endParaRPr lang="en-US" sz="2400" dirty="0"/>
          </a:p>
        </p:txBody>
      </p:sp>
    </p:spTree>
    <p:extLst>
      <p:ext uri="{BB962C8B-B14F-4D97-AF65-F5344CB8AC3E}">
        <p14:creationId xmlns:p14="http://schemas.microsoft.com/office/powerpoint/2010/main" val="61245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4968552"/>
          </a:xfrm>
        </p:spPr>
        <p:txBody>
          <a:bodyPr>
            <a:normAutofit/>
          </a:bodyPr>
          <a:lstStyle/>
          <a:p>
            <a:pPr algn="ctr"/>
            <a:r>
              <a:rPr lang="en-US" b="1" dirty="0"/>
              <a:t>When to refer to specialist </a:t>
            </a:r>
            <a:r>
              <a:rPr lang="en-US" dirty="0"/>
              <a:t/>
            </a:r>
            <a:br>
              <a:rPr lang="en-US" dirty="0"/>
            </a:br>
            <a:r>
              <a:rPr lang="en-US" dirty="0" smtClean="0"/>
              <a:t/>
            </a:r>
            <a:br>
              <a:rPr lang="en-US" dirty="0" smtClean="0"/>
            </a:br>
            <a:endParaRPr lang="en-US" b="1" dirty="0"/>
          </a:p>
        </p:txBody>
      </p:sp>
      <p:sp>
        <p:nvSpPr>
          <p:cNvPr id="3" name="Content Placeholder 2"/>
          <p:cNvSpPr>
            <a:spLocks noGrp="1"/>
          </p:cNvSpPr>
          <p:nvPr>
            <p:ph idx="1"/>
          </p:nvPr>
        </p:nvSpPr>
        <p:spPr>
          <a:xfrm>
            <a:off x="152400" y="1484784"/>
            <a:ext cx="8812088" cy="5040560"/>
          </a:xfrm>
        </p:spPr>
        <p:txBody>
          <a:bodyPr>
            <a:normAutofit/>
          </a:bodyPr>
          <a:lstStyle/>
          <a:p>
            <a:pPr algn="l" rtl="0">
              <a:buNone/>
            </a:pPr>
            <a:endParaRPr lang="en-US" sz="2400" dirty="0" smtClean="0"/>
          </a:p>
          <a:p>
            <a:endParaRPr lang="en-US" sz="2400" dirty="0"/>
          </a:p>
        </p:txBody>
      </p:sp>
    </p:spTree>
    <p:extLst>
      <p:ext uri="{BB962C8B-B14F-4D97-AF65-F5344CB8AC3E}">
        <p14:creationId xmlns:p14="http://schemas.microsoft.com/office/powerpoint/2010/main" val="3144445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65126"/>
            <a:ext cx="8856984" cy="6304234"/>
          </a:xfrm>
        </p:spPr>
        <p:txBody>
          <a:bodyPr>
            <a:normAutofit/>
          </a:bodyPr>
          <a:lstStyle/>
          <a:p>
            <a:pPr marL="342900" indent="-342900">
              <a:lnSpc>
                <a:spcPct val="100000"/>
              </a:lnSpc>
              <a:buFont typeface="Arial" panose="020B0604020202020204" pitchFamily="34" charset="0"/>
              <a:buChar char="•"/>
            </a:pPr>
            <a:r>
              <a:rPr lang="en-GB" sz="2800" b="1" dirty="0" smtClean="0"/>
              <a:t>Referral </a:t>
            </a:r>
            <a:r>
              <a:rPr lang="en-GB" sz="2800" b="1" dirty="0"/>
              <a:t>for assessment should be considered for men who </a:t>
            </a:r>
            <a:r>
              <a:rPr lang="en-GB" sz="2800" b="1" dirty="0" smtClean="0"/>
              <a:t>have :</a:t>
            </a:r>
            <a:br>
              <a:rPr lang="en-GB" sz="2800" b="1" dirty="0" smtClean="0"/>
            </a:br>
            <a:r>
              <a:rPr lang="en-GB" sz="2400" dirty="0"/>
              <a:t/>
            </a:r>
            <a:br>
              <a:rPr lang="en-GB" sz="2400" dirty="0"/>
            </a:br>
            <a:r>
              <a:rPr lang="en-GB" sz="2400" dirty="0" smtClean="0"/>
              <a:t>- Symptoms </a:t>
            </a:r>
            <a:r>
              <a:rPr lang="en-GB" sz="2400" dirty="0"/>
              <a:t>of upper urinary tract infection (pyelonephritis</a:t>
            </a:r>
            <a:r>
              <a:rPr lang="en-GB" sz="2400" dirty="0" smtClean="0"/>
              <a:t>).</a:t>
            </a:r>
            <a:r>
              <a:rPr lang="en-GB" sz="2400" dirty="0"/>
              <a:t/>
            </a:r>
            <a:br>
              <a:rPr lang="en-GB" sz="2400" dirty="0"/>
            </a:br>
            <a:r>
              <a:rPr lang="en-GB" sz="2400" dirty="0" smtClean="0"/>
              <a:t>- Failure </a:t>
            </a:r>
            <a:r>
              <a:rPr lang="en-GB" sz="2400" dirty="0"/>
              <a:t>to respond to appropriate antibiotic </a:t>
            </a:r>
            <a:r>
              <a:rPr lang="en-GB" sz="2400" dirty="0" smtClean="0"/>
              <a:t>therapy.</a:t>
            </a:r>
            <a:r>
              <a:rPr lang="en-GB" sz="2400" dirty="0"/>
              <a:t/>
            </a:r>
            <a:br>
              <a:rPr lang="en-GB" sz="2400" dirty="0"/>
            </a:br>
            <a:r>
              <a:rPr lang="en-GB" sz="2400" dirty="0" smtClean="0"/>
              <a:t>- Frequent </a:t>
            </a:r>
            <a:r>
              <a:rPr lang="en-GB" sz="2400" dirty="0"/>
              <a:t>episodes of urinary tract infection (UTI) - this is stated as two or more episodes in a 3-month </a:t>
            </a:r>
            <a:r>
              <a:rPr lang="en-GB" sz="2400" dirty="0" smtClean="0"/>
              <a:t>period.</a:t>
            </a:r>
            <a:r>
              <a:rPr lang="en-GB" sz="2400" dirty="0"/>
              <a:t/>
            </a:r>
            <a:br>
              <a:rPr lang="en-GB" sz="2400" dirty="0"/>
            </a:br>
            <a:r>
              <a:rPr lang="en-GB" sz="2400" dirty="0" smtClean="0"/>
              <a:t>- Features </a:t>
            </a:r>
            <a:r>
              <a:rPr lang="en-GB" sz="2400" dirty="0"/>
              <a:t>of urinary obstruction (e.g. in older men, enlarged prostate</a:t>
            </a:r>
            <a:r>
              <a:rPr lang="en-GB" sz="2400" dirty="0" smtClean="0"/>
              <a:t>).</a:t>
            </a:r>
            <a:r>
              <a:rPr lang="en-GB" sz="2400" dirty="0"/>
              <a:t/>
            </a:r>
            <a:br>
              <a:rPr lang="en-GB" sz="2400" dirty="0"/>
            </a:br>
            <a:r>
              <a:rPr lang="en-GB" sz="2400" dirty="0" smtClean="0"/>
              <a:t>- History </a:t>
            </a:r>
            <a:r>
              <a:rPr lang="en-GB" sz="2400" dirty="0"/>
              <a:t>of pyelonephritis, calculi, or previous genitourinary tract </a:t>
            </a:r>
            <a:r>
              <a:rPr lang="en-GB" sz="2400" dirty="0" smtClean="0"/>
              <a:t>surgery.</a:t>
            </a:r>
            <a:endParaRPr lang="ar-SA" sz="2400" dirty="0"/>
          </a:p>
        </p:txBody>
      </p:sp>
    </p:spTree>
    <p:extLst>
      <p:ext uri="{BB962C8B-B14F-4D97-AF65-F5344CB8AC3E}">
        <p14:creationId xmlns:p14="http://schemas.microsoft.com/office/powerpoint/2010/main" val="20592424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65126"/>
            <a:ext cx="8856984" cy="6304234"/>
          </a:xfrm>
        </p:spPr>
        <p:txBody>
          <a:bodyPr>
            <a:noAutofit/>
          </a:bodyPr>
          <a:lstStyle/>
          <a:p>
            <a:pPr marL="342900" indent="-342900">
              <a:lnSpc>
                <a:spcPct val="100000"/>
              </a:lnSpc>
              <a:spcBef>
                <a:spcPts val="120"/>
              </a:spcBef>
              <a:spcAft>
                <a:spcPts val="120"/>
              </a:spcAft>
              <a:buFont typeface="Arial" panose="020B0604020202020204" pitchFamily="34" charset="0"/>
              <a:buChar char="•"/>
            </a:pPr>
            <a:r>
              <a:rPr lang="en-GB" sz="2800" b="1" u="sng" dirty="0">
                <a:solidFill>
                  <a:srgbClr val="FF0000"/>
                </a:solidFill>
              </a:rPr>
              <a:t>Urgent</a:t>
            </a:r>
            <a:r>
              <a:rPr lang="en-GB" sz="2800" b="1" dirty="0"/>
              <a:t> referral is indicated for men with suspected cancer </a:t>
            </a:r>
            <a:r>
              <a:rPr lang="en-GB" sz="2800" b="1" dirty="0" smtClean="0"/>
              <a:t>:</a:t>
            </a:r>
            <a:br>
              <a:rPr lang="en-GB" sz="2800" b="1" dirty="0" smtClean="0"/>
            </a:br>
            <a:r>
              <a:rPr lang="en-GB" sz="2800" b="1" dirty="0"/>
              <a:t/>
            </a:r>
            <a:br>
              <a:rPr lang="en-GB" sz="2800" b="1" dirty="0"/>
            </a:br>
            <a:r>
              <a:rPr lang="en-GB" sz="2400" dirty="0" smtClean="0"/>
              <a:t>- Any </a:t>
            </a:r>
            <a:r>
              <a:rPr lang="en-GB" sz="2400" dirty="0"/>
              <a:t>age with painless macroscopic </a:t>
            </a:r>
            <a:r>
              <a:rPr lang="en-GB" sz="2400" dirty="0" smtClean="0"/>
              <a:t>haematuria (If </a:t>
            </a:r>
            <a:r>
              <a:rPr lang="en-GB" sz="2400" dirty="0"/>
              <a:t>haematuria is associated with symptoms of </a:t>
            </a:r>
            <a:r>
              <a:rPr lang="en-GB" sz="2400" dirty="0" smtClean="0"/>
              <a:t>UTI, or If </a:t>
            </a:r>
            <a:r>
              <a:rPr lang="en-GB" sz="2400" dirty="0"/>
              <a:t>UTI is not confirmed by urine culture, or if haematuria does not resolve with treatment of the </a:t>
            </a:r>
            <a:r>
              <a:rPr lang="en-GB" sz="2400" dirty="0" smtClean="0"/>
              <a:t>UTI refer urgently.</a:t>
            </a:r>
            <a:r>
              <a:rPr lang="en-GB" sz="2400" dirty="0"/>
              <a:t/>
            </a:r>
            <a:br>
              <a:rPr lang="en-GB" sz="2400" dirty="0"/>
            </a:br>
            <a:r>
              <a:rPr lang="en-GB" sz="2400" dirty="0" smtClean="0"/>
              <a:t>- Recurrent </a:t>
            </a:r>
            <a:r>
              <a:rPr lang="en-GB" sz="2400" dirty="0"/>
              <a:t>or persistent UTI associated with haematuria, in a male aged 40 years or </a:t>
            </a:r>
            <a:r>
              <a:rPr lang="en-GB" sz="2400" dirty="0" smtClean="0"/>
              <a:t>older.</a:t>
            </a:r>
            <a:r>
              <a:rPr lang="en-GB" sz="2400" dirty="0"/>
              <a:t/>
            </a:r>
            <a:br>
              <a:rPr lang="en-GB" sz="2400" dirty="0"/>
            </a:br>
            <a:r>
              <a:rPr lang="en-GB" sz="2400" dirty="0" smtClean="0"/>
              <a:t>- Unexplained </a:t>
            </a:r>
            <a:r>
              <a:rPr lang="en-GB" sz="2400" dirty="0"/>
              <a:t>microscopic haematuria, in a male aged 50 years or </a:t>
            </a:r>
            <a:r>
              <a:rPr lang="en-GB" sz="2400" dirty="0" smtClean="0"/>
              <a:t>older.</a:t>
            </a:r>
            <a:r>
              <a:rPr lang="en-GB" sz="2400" dirty="0"/>
              <a:t/>
            </a:r>
            <a:br>
              <a:rPr lang="en-GB" sz="2400" dirty="0"/>
            </a:br>
            <a:r>
              <a:rPr lang="en-GB" sz="2400" dirty="0" smtClean="0"/>
              <a:t>- With </a:t>
            </a:r>
            <a:r>
              <a:rPr lang="en-GB" sz="2400" dirty="0"/>
              <a:t>an abdominal mass identified clinically or on imaging that is thought to arise from the urinary </a:t>
            </a:r>
            <a:r>
              <a:rPr lang="en-GB" sz="2400" dirty="0" smtClean="0"/>
              <a:t>tract.</a:t>
            </a:r>
            <a:endParaRPr lang="ar-SA" sz="2400" dirty="0"/>
          </a:p>
        </p:txBody>
      </p:sp>
    </p:spTree>
    <p:extLst>
      <p:ext uri="{BB962C8B-B14F-4D97-AF65-F5344CB8AC3E}">
        <p14:creationId xmlns:p14="http://schemas.microsoft.com/office/powerpoint/2010/main" val="7212365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65126"/>
            <a:ext cx="8856984" cy="6304234"/>
          </a:xfrm>
        </p:spPr>
        <p:txBody>
          <a:bodyPr>
            <a:noAutofit/>
          </a:bodyPr>
          <a:lstStyle/>
          <a:p>
            <a:pPr marL="457200" indent="-457200">
              <a:buFont typeface="Arial" panose="020B0604020202020204" pitchFamily="34" charset="0"/>
              <a:buChar char="•"/>
            </a:pPr>
            <a:r>
              <a:rPr lang="en-GB" sz="2800" b="1" dirty="0"/>
              <a:t>referral criteria from primary care - recurrent UTI in </a:t>
            </a:r>
            <a:r>
              <a:rPr lang="en-GB" sz="2800" b="1" dirty="0" smtClean="0"/>
              <a:t>woman :</a:t>
            </a:r>
            <a:br>
              <a:rPr lang="en-GB" sz="2800" b="1" dirty="0" smtClean="0"/>
            </a:br>
            <a:r>
              <a:rPr lang="en-GB" sz="2800" b="1" dirty="0"/>
              <a:t/>
            </a:r>
            <a:br>
              <a:rPr lang="en-GB" sz="2800" b="1" dirty="0"/>
            </a:br>
            <a:r>
              <a:rPr lang="en-GB" sz="2400" dirty="0"/>
              <a:t>routine referral is recommended for women with recurrent </a:t>
            </a:r>
            <a:r>
              <a:rPr lang="en-GB" sz="2400" dirty="0" smtClean="0"/>
              <a:t>UTIs : who </a:t>
            </a:r>
            <a:r>
              <a:rPr lang="en-GB" sz="2400" dirty="0"/>
              <a:t>have a risk factor for an abnormality of the urinary tract including women with</a:t>
            </a:r>
            <a:r>
              <a:rPr lang="en-GB" sz="2400" dirty="0" smtClean="0"/>
              <a:t>:</a:t>
            </a:r>
            <a:br>
              <a:rPr lang="en-GB" sz="2400" dirty="0" smtClean="0"/>
            </a:br>
            <a:r>
              <a:rPr lang="en-GB" sz="2400" dirty="0"/>
              <a:t/>
            </a:r>
            <a:br>
              <a:rPr lang="en-GB" sz="2400" dirty="0"/>
            </a:br>
            <a:r>
              <a:rPr lang="en-GB" sz="2400" dirty="0" smtClean="0"/>
              <a:t>- Past </a:t>
            </a:r>
            <a:r>
              <a:rPr lang="en-GB" sz="2400" dirty="0"/>
              <a:t>history of urinary tract surgery or trauma</a:t>
            </a:r>
            <a:br>
              <a:rPr lang="en-GB" sz="2400" dirty="0"/>
            </a:br>
            <a:r>
              <a:rPr lang="en-GB" sz="2400" dirty="0" smtClean="0"/>
              <a:t>- Past </a:t>
            </a:r>
            <a:r>
              <a:rPr lang="en-GB" sz="2400" dirty="0"/>
              <a:t>history of bladder or renal calculi</a:t>
            </a:r>
            <a:br>
              <a:rPr lang="en-GB" sz="2400" dirty="0"/>
            </a:br>
            <a:r>
              <a:rPr lang="en-GB" sz="2400" dirty="0" smtClean="0"/>
              <a:t>- Obstructive </a:t>
            </a:r>
            <a:r>
              <a:rPr lang="en-GB" sz="2400" dirty="0"/>
              <a:t>symptoms such as straining, hesitancy, poor stream</a:t>
            </a:r>
            <a:br>
              <a:rPr lang="en-GB" sz="2400" dirty="0"/>
            </a:br>
            <a:r>
              <a:rPr lang="en-GB" sz="2400" dirty="0" smtClean="0"/>
              <a:t>- Urea </a:t>
            </a:r>
            <a:r>
              <a:rPr lang="en-GB" sz="2400" dirty="0"/>
              <a:t>splitting bacteria on culture of the urine such as Proteus or Yersinia</a:t>
            </a:r>
            <a:br>
              <a:rPr lang="en-GB" sz="2400" dirty="0"/>
            </a:br>
            <a:r>
              <a:rPr lang="en-GB" sz="2400" dirty="0" smtClean="0"/>
              <a:t>- Persistent </a:t>
            </a:r>
            <a:r>
              <a:rPr lang="en-GB" sz="2400" dirty="0"/>
              <a:t>bacteriuria despite appropriate antibiotic treatment</a:t>
            </a:r>
            <a:br>
              <a:rPr lang="en-GB" sz="2400" dirty="0"/>
            </a:br>
            <a:r>
              <a:rPr lang="en-GB" sz="2400" dirty="0" smtClean="0"/>
              <a:t>- Past </a:t>
            </a:r>
            <a:r>
              <a:rPr lang="en-GB" sz="2400" dirty="0"/>
              <a:t>history of abdominal or pelvic malignancy</a:t>
            </a:r>
            <a:br>
              <a:rPr lang="en-GB" sz="2400" dirty="0"/>
            </a:br>
            <a:r>
              <a:rPr lang="en-GB" sz="2400" dirty="0" smtClean="0"/>
              <a:t>- Symptoms </a:t>
            </a:r>
            <a:r>
              <a:rPr lang="en-GB" sz="2400" dirty="0"/>
              <a:t>of a fistula such as </a:t>
            </a:r>
            <a:r>
              <a:rPr lang="en-GB" sz="2400" dirty="0" err="1" smtClean="0"/>
              <a:t>pneumaturia</a:t>
            </a:r>
            <a:r>
              <a:rPr lang="en-GB" sz="2400" dirty="0" smtClean="0"/>
              <a:t/>
            </a:r>
            <a:br>
              <a:rPr lang="en-GB" sz="2400" dirty="0" smtClean="0"/>
            </a:br>
            <a:r>
              <a:rPr lang="en-GB" sz="2400" dirty="0"/>
              <a:t/>
            </a:r>
            <a:br>
              <a:rPr lang="en-GB" sz="2400" dirty="0"/>
            </a:br>
            <a:r>
              <a:rPr lang="en-GB" sz="2400" b="1" u="sng" dirty="0" smtClean="0">
                <a:solidFill>
                  <a:srgbClr val="FF0000"/>
                </a:solidFill>
              </a:rPr>
              <a:t>Urgent </a:t>
            </a:r>
            <a:r>
              <a:rPr lang="en-GB" sz="2400" b="1" u="sng" dirty="0">
                <a:solidFill>
                  <a:srgbClr val="FF0000"/>
                </a:solidFill>
              </a:rPr>
              <a:t>referral </a:t>
            </a:r>
            <a:r>
              <a:rPr lang="en-GB" sz="2400" dirty="0"/>
              <a:t>is recommended for women with recurrent urinary tract infections (UTIs) associated with haematuria (visible or non-visible) for investigations to exclude urological cancer</a:t>
            </a:r>
          </a:p>
        </p:txBody>
      </p:sp>
    </p:spTree>
    <p:extLst>
      <p:ext uri="{BB962C8B-B14F-4D97-AF65-F5344CB8AC3E}">
        <p14:creationId xmlns:p14="http://schemas.microsoft.com/office/powerpoint/2010/main" val="374222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2</a:t>
            </a:r>
            <a:endParaRPr lang="en-GB" dirty="0"/>
          </a:p>
        </p:txBody>
      </p:sp>
      <p:sp>
        <p:nvSpPr>
          <p:cNvPr id="3" name="Content Placeholder 2"/>
          <p:cNvSpPr>
            <a:spLocks noGrp="1"/>
          </p:cNvSpPr>
          <p:nvPr>
            <p:ph idx="1"/>
          </p:nvPr>
        </p:nvSpPr>
        <p:spPr/>
        <p:txBody>
          <a:bodyPr/>
          <a:lstStyle/>
          <a:p>
            <a:r>
              <a:rPr lang="en-GB" dirty="0" smtClean="0"/>
              <a:t>Which of the following is considered as a risk factor for complicated UTI?</a:t>
            </a:r>
          </a:p>
          <a:p>
            <a:endParaRPr lang="en-GB" dirty="0"/>
          </a:p>
          <a:p>
            <a:pPr>
              <a:buFont typeface="+mj-lt"/>
              <a:buAutoNum type="arabicPeriod"/>
            </a:pPr>
            <a:r>
              <a:rPr lang="en-GB" dirty="0" smtClean="0"/>
              <a:t>High grade fever</a:t>
            </a:r>
          </a:p>
          <a:p>
            <a:pPr>
              <a:buFont typeface="+mj-lt"/>
              <a:buAutoNum type="arabicPeriod"/>
            </a:pPr>
            <a:r>
              <a:rPr lang="en-GB" dirty="0" smtClean="0"/>
              <a:t>Severe flank pain</a:t>
            </a:r>
          </a:p>
          <a:p>
            <a:pPr>
              <a:buFont typeface="+mj-lt"/>
              <a:buAutoNum type="arabicPeriod"/>
            </a:pPr>
            <a:r>
              <a:rPr lang="en-GB" dirty="0"/>
              <a:t>Urinary tract </a:t>
            </a:r>
            <a:r>
              <a:rPr lang="en-GB" dirty="0" smtClean="0"/>
              <a:t>obstruction</a:t>
            </a:r>
          </a:p>
          <a:p>
            <a:pPr>
              <a:buFont typeface="+mj-lt"/>
              <a:buAutoNum type="arabicPeriod"/>
            </a:pPr>
            <a:r>
              <a:rPr lang="en-GB" dirty="0" smtClean="0"/>
              <a:t>Female gender</a:t>
            </a:r>
            <a:endParaRPr lang="en-GB" dirty="0"/>
          </a:p>
        </p:txBody>
      </p:sp>
    </p:spTree>
    <p:extLst>
      <p:ext uri="{BB962C8B-B14F-4D97-AF65-F5344CB8AC3E}">
        <p14:creationId xmlns:p14="http://schemas.microsoft.com/office/powerpoint/2010/main" val="6181988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1143000"/>
          </a:xfrm>
        </p:spPr>
        <p:txBody>
          <a:bodyPr>
            <a:normAutofit fontScale="90000"/>
          </a:bodyPr>
          <a:lstStyle/>
          <a:p>
            <a:pPr algn="ctr"/>
            <a:r>
              <a:rPr lang="en-US" b="1" dirty="0"/>
              <a:t>Management </a:t>
            </a:r>
            <a:r>
              <a:rPr lang="en-US" b="1" dirty="0" smtClean="0"/>
              <a:t>of </a:t>
            </a:r>
            <a:r>
              <a:rPr lang="en-US" dirty="0"/>
              <a:t>Cystitis</a:t>
            </a:r>
            <a:br>
              <a:rPr lang="en-US" dirty="0"/>
            </a:br>
            <a:r>
              <a:rPr lang="en-US" dirty="0" smtClean="0"/>
              <a:t/>
            </a:r>
            <a:br>
              <a:rPr lang="en-US" dirty="0" smtClean="0"/>
            </a:br>
            <a:endParaRPr lang="en-US" b="1" dirty="0"/>
          </a:p>
        </p:txBody>
      </p:sp>
      <p:sp>
        <p:nvSpPr>
          <p:cNvPr id="3" name="Content Placeholder 2"/>
          <p:cNvSpPr>
            <a:spLocks noGrp="1"/>
          </p:cNvSpPr>
          <p:nvPr>
            <p:ph idx="1"/>
          </p:nvPr>
        </p:nvSpPr>
        <p:spPr>
          <a:xfrm>
            <a:off x="179512" y="5301208"/>
            <a:ext cx="8812088" cy="1440160"/>
          </a:xfrm>
        </p:spPr>
        <p:txBody>
          <a:bodyPr>
            <a:normAutofit lnSpcReduction="10000"/>
          </a:bodyPr>
          <a:lstStyle/>
          <a:p>
            <a:pPr algn="l" rtl="0">
              <a:buNone/>
            </a:pPr>
            <a:endParaRPr lang="en-US" sz="2400" dirty="0" smtClean="0"/>
          </a:p>
          <a:p>
            <a:r>
              <a:rPr lang="en-GB" dirty="0"/>
              <a:t>To alleviate burning pain during urination, </a:t>
            </a:r>
            <a:r>
              <a:rPr lang="en-GB" dirty="0" err="1"/>
              <a:t>phenazopyridine</a:t>
            </a:r>
            <a:r>
              <a:rPr lang="en-GB" dirty="0"/>
              <a:t> (</a:t>
            </a:r>
            <a:r>
              <a:rPr lang="en-GB" dirty="0" err="1"/>
              <a:t>Pyridium</a:t>
            </a:r>
            <a:r>
              <a:rPr lang="en-GB" dirty="0"/>
              <a:t>) or a similar drug, can be used in addition to antibiotics for one to two days.</a:t>
            </a:r>
            <a:endParaRPr lang="en-US" sz="2400" dirty="0"/>
          </a:p>
        </p:txBody>
      </p:sp>
      <p:graphicFrame>
        <p:nvGraphicFramePr>
          <p:cNvPr id="4" name="Table 3"/>
          <p:cNvGraphicFramePr>
            <a:graphicFrameLocks noGrp="1"/>
          </p:cNvGraphicFramePr>
          <p:nvPr>
            <p:extLst/>
          </p:nvPr>
        </p:nvGraphicFramePr>
        <p:xfrm>
          <a:off x="323528" y="1700808"/>
          <a:ext cx="8424937" cy="3582528"/>
        </p:xfrm>
        <a:graphic>
          <a:graphicData uri="http://schemas.openxmlformats.org/drawingml/2006/table">
            <a:tbl>
              <a:tblPr rtl="1" firstRow="1" bandRow="1">
                <a:tableStyleId>{5C22544A-7EE6-4342-B048-85BDC9FD1C3A}</a:tableStyleId>
              </a:tblPr>
              <a:tblGrid>
                <a:gridCol w="3568943"/>
                <a:gridCol w="3513852"/>
                <a:gridCol w="1342142"/>
              </a:tblGrid>
              <a:tr h="811595">
                <a:tc>
                  <a:txBody>
                    <a:bodyPr/>
                    <a:lstStyle/>
                    <a:p>
                      <a:pPr algn="ctr" rtl="1"/>
                      <a:r>
                        <a:rPr lang="en-GB" dirty="0" smtClean="0"/>
                        <a:t/>
                      </a:r>
                      <a:br>
                        <a:rPr lang="en-GB" dirty="0" smtClean="0"/>
                      </a:br>
                      <a:r>
                        <a:rPr lang="en-GB" sz="2000" dirty="0" smtClean="0"/>
                        <a:t>Women</a:t>
                      </a:r>
                      <a:endParaRPr lang="ar-SA" sz="2000" dirty="0"/>
                    </a:p>
                  </a:txBody>
                  <a:tcPr/>
                </a:tc>
                <a:tc>
                  <a:txBody>
                    <a:bodyPr/>
                    <a:lstStyle/>
                    <a:p>
                      <a:pPr algn="ctr" rtl="1"/>
                      <a:r>
                        <a:rPr lang="en-GB" dirty="0" smtClean="0"/>
                        <a:t/>
                      </a:r>
                      <a:br>
                        <a:rPr lang="en-GB" dirty="0" smtClean="0"/>
                      </a:br>
                      <a:r>
                        <a:rPr lang="en-GB" sz="2000" dirty="0" smtClean="0"/>
                        <a:t>Men</a:t>
                      </a:r>
                      <a:endParaRPr lang="ar-SA" sz="2000" dirty="0"/>
                    </a:p>
                  </a:txBody>
                  <a:tcPr/>
                </a:tc>
                <a:tc>
                  <a:txBody>
                    <a:bodyPr/>
                    <a:lstStyle/>
                    <a:p>
                      <a:pPr rtl="1"/>
                      <a:endParaRPr lang="ar-SA"/>
                    </a:p>
                  </a:txBody>
                  <a:tcPr/>
                </a:tc>
              </a:tr>
              <a:tr h="1060613">
                <a:tc>
                  <a:txBody>
                    <a:bodyPr/>
                    <a:lstStyle/>
                    <a:p>
                      <a:pPr algn="ctr" rtl="1"/>
                      <a:r>
                        <a:rPr lang="en-GB" dirty="0" smtClean="0"/>
                        <a:t/>
                      </a:r>
                      <a:br>
                        <a:rPr lang="en-GB" dirty="0" smtClean="0"/>
                      </a:br>
                      <a:r>
                        <a:rPr lang="en-US" altLang="ko-KR" sz="2000" b="1" kern="1200" dirty="0" smtClean="0">
                          <a:solidFill>
                            <a:schemeClr val="dk1"/>
                          </a:solidFill>
                          <a:latin typeface="+mn-lt"/>
                          <a:ea typeface="+mn-ea"/>
                          <a:cs typeface="+mn-cs"/>
                        </a:rPr>
                        <a:t>3-5 days </a:t>
                      </a:r>
                      <a:endParaRPr lang="ar-SA" sz="2000" b="1" kern="1200" dirty="0">
                        <a:solidFill>
                          <a:schemeClr val="dk1"/>
                        </a:solidFill>
                        <a:latin typeface="+mn-lt"/>
                        <a:ea typeface="+mn-ea"/>
                        <a:cs typeface="+mn-cs"/>
                      </a:endParaRPr>
                    </a:p>
                  </a:txBody>
                  <a:tcPr/>
                </a:tc>
                <a:tc>
                  <a:txBody>
                    <a:bodyPr/>
                    <a:lstStyle/>
                    <a:p>
                      <a:pPr algn="ctr" rtl="1"/>
                      <a:r>
                        <a:rPr lang="en-GB" sz="2000" b="1" dirty="0" smtClean="0"/>
                        <a:t/>
                      </a:r>
                      <a:br>
                        <a:rPr lang="en-GB" sz="2000" b="1" dirty="0" smtClean="0"/>
                      </a:br>
                      <a:r>
                        <a:rPr lang="en-GB" sz="2000" b="1" dirty="0" smtClean="0"/>
                        <a:t>7 – 14 days</a:t>
                      </a:r>
                      <a:endParaRPr lang="ar-SA" sz="2000" b="1" dirty="0"/>
                    </a:p>
                  </a:txBody>
                  <a:tcPr/>
                </a:tc>
                <a:tc>
                  <a:txBody>
                    <a:bodyPr/>
                    <a:lstStyle/>
                    <a:p>
                      <a:pPr algn="ctr" rtl="1"/>
                      <a:r>
                        <a:rPr lang="en-GB" dirty="0" smtClean="0"/>
                        <a:t/>
                      </a:r>
                      <a:br>
                        <a:rPr lang="en-GB" dirty="0" smtClean="0"/>
                      </a:br>
                      <a:r>
                        <a:rPr kumimoji="1" lang="en-US" altLang="ko-KR" sz="1800" b="1" dirty="0" smtClean="0">
                          <a:ea typeface="Gulim" pitchFamily="34" charset="-127"/>
                        </a:rPr>
                        <a:t>Course </a:t>
                      </a:r>
                      <a:endParaRPr lang="ar-SA" sz="1800" dirty="0"/>
                    </a:p>
                  </a:txBody>
                  <a:tcPr/>
                </a:tc>
              </a:tr>
              <a:tr h="1710320">
                <a:tc>
                  <a:txBody>
                    <a:bodyPr/>
                    <a:lstStyle/>
                    <a:p>
                      <a:pPr rtl="1"/>
                      <a:r>
                        <a:rPr lang="en-US" sz="1800" dirty="0" smtClean="0"/>
                        <a:t/>
                      </a:r>
                      <a:br>
                        <a:rPr lang="en-US" sz="1800" dirty="0" smtClean="0"/>
                      </a:br>
                      <a:r>
                        <a:rPr lang="en-US" sz="1800" dirty="0" smtClean="0"/>
                        <a:t>- </a:t>
                      </a:r>
                      <a:r>
                        <a:rPr kumimoji="1" lang="en-US" sz="1800" b="1" kern="1200" dirty="0" smtClean="0">
                          <a:solidFill>
                            <a:schemeClr val="dk1"/>
                          </a:solidFill>
                          <a:latin typeface="+mn-lt"/>
                          <a:ea typeface="Gulim" pitchFamily="34" charset="-127"/>
                          <a:cs typeface="+mn-cs"/>
                        </a:rPr>
                        <a:t>Trimethoprim-sulfamethoxazole</a:t>
                      </a:r>
                      <a:br>
                        <a:rPr kumimoji="1" lang="en-US" sz="1800" b="1" kern="1200" dirty="0" smtClean="0">
                          <a:solidFill>
                            <a:schemeClr val="dk1"/>
                          </a:solidFill>
                          <a:latin typeface="+mn-lt"/>
                          <a:ea typeface="Gulim" pitchFamily="34" charset="-127"/>
                          <a:cs typeface="+mn-cs"/>
                        </a:rPr>
                      </a:br>
                      <a:r>
                        <a:rPr kumimoji="1" lang="en-US" altLang="ko-KR" sz="1800" b="1" kern="1200" dirty="0" smtClean="0">
                          <a:solidFill>
                            <a:schemeClr val="dk1"/>
                          </a:solidFill>
                          <a:latin typeface="+mn-lt"/>
                          <a:ea typeface="Gulim" pitchFamily="34" charset="-127"/>
                          <a:cs typeface="+mn-cs"/>
                        </a:rPr>
                        <a:t>- Nitrofurantoin</a:t>
                      </a:r>
                      <a:br>
                        <a:rPr kumimoji="1" lang="en-US" altLang="ko-KR" sz="1800" b="1" kern="1200" dirty="0" smtClean="0">
                          <a:solidFill>
                            <a:schemeClr val="dk1"/>
                          </a:solidFill>
                          <a:latin typeface="+mn-lt"/>
                          <a:ea typeface="Gulim" pitchFamily="34" charset="-127"/>
                          <a:cs typeface="+mn-cs"/>
                        </a:rPr>
                      </a:br>
                      <a:r>
                        <a:rPr kumimoji="1" lang="en-US" altLang="ko-KR" sz="1800" b="1" kern="1200" dirty="0" smtClean="0">
                          <a:solidFill>
                            <a:schemeClr val="dk1"/>
                          </a:solidFill>
                          <a:latin typeface="+mn-lt"/>
                          <a:ea typeface="Gulim" pitchFamily="34" charset="-127"/>
                          <a:cs typeface="+mn-cs"/>
                        </a:rPr>
                        <a:t>- B-lactams( Augmentin)</a:t>
                      </a:r>
                      <a:r>
                        <a:rPr kumimoji="1" lang="en-GB" sz="1800" b="1" kern="1200" dirty="0" smtClean="0">
                          <a:solidFill>
                            <a:schemeClr val="dk1"/>
                          </a:solidFill>
                          <a:latin typeface="+mn-lt"/>
                          <a:ea typeface="Gulim" pitchFamily="34" charset="-127"/>
                          <a:cs typeface="+mn-cs"/>
                        </a:rPr>
                        <a:t/>
                      </a:r>
                      <a:br>
                        <a:rPr kumimoji="1" lang="en-GB" sz="1800" b="1" kern="1200" dirty="0" smtClean="0">
                          <a:solidFill>
                            <a:schemeClr val="dk1"/>
                          </a:solidFill>
                          <a:latin typeface="+mn-lt"/>
                          <a:ea typeface="Gulim" pitchFamily="34" charset="-127"/>
                          <a:cs typeface="+mn-cs"/>
                        </a:rPr>
                      </a:br>
                      <a:endParaRPr kumimoji="1" lang="ar-SA" sz="1800" b="1" kern="1200" dirty="0">
                        <a:solidFill>
                          <a:schemeClr val="dk1"/>
                        </a:solidFill>
                        <a:latin typeface="+mn-lt"/>
                        <a:ea typeface="Gulim" pitchFamily="34" charset="-127"/>
                        <a:cs typeface="+mn-cs"/>
                      </a:endParaRPr>
                    </a:p>
                  </a:txBody>
                  <a:tcPr/>
                </a:tc>
                <a:tc>
                  <a:txBody>
                    <a:bodyPr/>
                    <a:lstStyle/>
                    <a:p>
                      <a:pPr rtl="1"/>
                      <a:r>
                        <a:rPr lang="en-US" dirty="0" smtClean="0"/>
                        <a:t/>
                      </a:r>
                      <a:br>
                        <a:rPr lang="en-US" dirty="0" smtClean="0"/>
                      </a:br>
                      <a:r>
                        <a:rPr kumimoji="1" lang="en-US" sz="1800" b="1" kern="1200" dirty="0" smtClean="0">
                          <a:solidFill>
                            <a:schemeClr val="dk1"/>
                          </a:solidFill>
                          <a:latin typeface="+mn-lt"/>
                          <a:ea typeface="Gulim" pitchFamily="34" charset="-127"/>
                          <a:cs typeface="+mn-cs"/>
                        </a:rPr>
                        <a:t>- Trimethoprim-sulfamethoxazole</a:t>
                      </a:r>
                      <a:br>
                        <a:rPr kumimoji="1" lang="en-US" sz="1800" b="1" kern="1200" dirty="0" smtClean="0">
                          <a:solidFill>
                            <a:schemeClr val="dk1"/>
                          </a:solidFill>
                          <a:latin typeface="+mn-lt"/>
                          <a:ea typeface="Gulim" pitchFamily="34" charset="-127"/>
                          <a:cs typeface="+mn-cs"/>
                        </a:rPr>
                      </a:br>
                      <a:r>
                        <a:rPr kumimoji="1" lang="en-US" sz="1800" b="1" kern="1200" dirty="0" smtClean="0">
                          <a:solidFill>
                            <a:schemeClr val="dk1"/>
                          </a:solidFill>
                          <a:latin typeface="+mn-lt"/>
                          <a:ea typeface="Gulim" pitchFamily="34" charset="-127"/>
                          <a:cs typeface="+mn-cs"/>
                        </a:rPr>
                        <a:t>- </a:t>
                      </a:r>
                      <a:r>
                        <a:rPr kumimoji="1" lang="en-GB" sz="1800" b="1" kern="1200" dirty="0" smtClean="0">
                          <a:solidFill>
                            <a:schemeClr val="dk1"/>
                          </a:solidFill>
                          <a:latin typeface="+mn-lt"/>
                          <a:ea typeface="Gulim" pitchFamily="34" charset="-127"/>
                          <a:cs typeface="+mn-cs"/>
                        </a:rPr>
                        <a:t>fluoroquinolones</a:t>
                      </a:r>
                      <a:endParaRPr kumimoji="1" lang="ar-SA" sz="1800" b="1" kern="1200" dirty="0">
                        <a:solidFill>
                          <a:schemeClr val="dk1"/>
                        </a:solidFill>
                        <a:latin typeface="+mn-lt"/>
                        <a:ea typeface="Gulim" pitchFamily="34" charset="-127"/>
                        <a:cs typeface="+mn-cs"/>
                      </a:endParaRPr>
                    </a:p>
                  </a:txBody>
                  <a:tcPr/>
                </a:tc>
                <a:tc>
                  <a:txBody>
                    <a:bodyPr/>
                    <a:lstStyle/>
                    <a:p>
                      <a:pPr algn="ctr" rtl="1"/>
                      <a:r>
                        <a:rPr lang="en-GB" sz="1800" dirty="0" smtClean="0"/>
                        <a:t/>
                      </a:r>
                      <a:br>
                        <a:rPr lang="en-GB" sz="1800" dirty="0" smtClean="0"/>
                      </a:br>
                      <a:r>
                        <a:rPr kumimoji="1" lang="en-US" altLang="ko-KR" sz="1800" b="1" kern="1200" dirty="0" smtClean="0">
                          <a:solidFill>
                            <a:schemeClr val="dk1"/>
                          </a:solidFill>
                          <a:latin typeface="+mn-lt"/>
                          <a:ea typeface="Gulim" pitchFamily="34" charset="-127"/>
                          <a:cs typeface="+mn-cs"/>
                        </a:rPr>
                        <a:t>Antibiotics</a:t>
                      </a:r>
                      <a:r>
                        <a:rPr kumimoji="1" lang="en-US" altLang="ko-KR" sz="1800" b="1" dirty="0" smtClean="0">
                          <a:latin typeface="Times New Roman" pitchFamily="18" charset="0"/>
                          <a:ea typeface="Gulim" pitchFamily="34" charset="-127"/>
                        </a:rPr>
                        <a:t> </a:t>
                      </a:r>
                      <a:endParaRPr lang="ar-SA" sz="1800" dirty="0"/>
                    </a:p>
                  </a:txBody>
                  <a:tcPr/>
                </a:tc>
              </a:tr>
            </a:tbl>
          </a:graphicData>
        </a:graphic>
      </p:graphicFrame>
    </p:spTree>
    <p:extLst>
      <p:ext uri="{BB962C8B-B14F-4D97-AF65-F5344CB8AC3E}">
        <p14:creationId xmlns:p14="http://schemas.microsoft.com/office/powerpoint/2010/main" val="14389409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pPr algn="ctr"/>
            <a:r>
              <a:rPr lang="en-US" b="1" dirty="0"/>
              <a:t>Management </a:t>
            </a:r>
            <a:r>
              <a:rPr lang="en-US" b="1" dirty="0" smtClean="0"/>
              <a:t>of </a:t>
            </a:r>
            <a:r>
              <a:rPr lang="en-US" dirty="0"/>
              <a:t>Pyelonephritis</a:t>
            </a:r>
            <a:br>
              <a:rPr lang="en-US" dirty="0"/>
            </a:br>
            <a:r>
              <a:rPr lang="en-US" dirty="0" smtClean="0"/>
              <a:t/>
            </a:r>
            <a:br>
              <a:rPr lang="en-US" dirty="0" smtClean="0"/>
            </a:br>
            <a:endParaRPr lang="en-US" b="1" dirty="0"/>
          </a:p>
        </p:txBody>
      </p:sp>
      <p:sp>
        <p:nvSpPr>
          <p:cNvPr id="3" name="Content Placeholder 2"/>
          <p:cNvSpPr>
            <a:spLocks noGrp="1"/>
          </p:cNvSpPr>
          <p:nvPr>
            <p:ph idx="1"/>
          </p:nvPr>
        </p:nvSpPr>
        <p:spPr>
          <a:xfrm>
            <a:off x="152400" y="1484784"/>
            <a:ext cx="8812088" cy="5040560"/>
          </a:xfrm>
        </p:spPr>
        <p:txBody>
          <a:bodyPr>
            <a:normAutofit/>
          </a:bodyPr>
          <a:lstStyle/>
          <a:p>
            <a:pPr algn="l" rtl="0">
              <a:buNone/>
            </a:pPr>
            <a:endParaRPr lang="en-US" sz="2400" dirty="0" smtClean="0"/>
          </a:p>
          <a:p>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37" y="836712"/>
            <a:ext cx="8848725" cy="5904656"/>
          </a:xfrm>
          <a:prstGeom prst="rect">
            <a:avLst/>
          </a:prstGeom>
        </p:spPr>
      </p:pic>
    </p:spTree>
    <p:extLst>
      <p:ext uri="{BB962C8B-B14F-4D97-AF65-F5344CB8AC3E}">
        <p14:creationId xmlns:p14="http://schemas.microsoft.com/office/powerpoint/2010/main" val="19594197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pPr algn="ctr"/>
            <a:r>
              <a:rPr lang="en-US" b="1" dirty="0"/>
              <a:t>Management </a:t>
            </a:r>
            <a:r>
              <a:rPr lang="en-US" b="1" dirty="0" smtClean="0"/>
              <a:t>of </a:t>
            </a:r>
            <a:r>
              <a:rPr lang="en-US" dirty="0"/>
              <a:t>Pyelonephritis</a:t>
            </a:r>
            <a:br>
              <a:rPr lang="en-US" dirty="0"/>
            </a:br>
            <a:r>
              <a:rPr lang="en-US" dirty="0" smtClean="0"/>
              <a:t/>
            </a:r>
            <a:br>
              <a:rPr lang="en-US" dirty="0" smtClean="0"/>
            </a:br>
            <a:endParaRPr lang="en-US" b="1" dirty="0"/>
          </a:p>
        </p:txBody>
      </p:sp>
      <p:sp>
        <p:nvSpPr>
          <p:cNvPr id="3" name="Content Placeholder 2"/>
          <p:cNvSpPr>
            <a:spLocks noGrp="1"/>
          </p:cNvSpPr>
          <p:nvPr>
            <p:ph idx="1"/>
          </p:nvPr>
        </p:nvSpPr>
        <p:spPr>
          <a:xfrm>
            <a:off x="152400" y="1484784"/>
            <a:ext cx="8812088" cy="5040560"/>
          </a:xfrm>
        </p:spPr>
        <p:txBody>
          <a:bodyPr>
            <a:normAutofit/>
          </a:bodyPr>
          <a:lstStyle/>
          <a:p>
            <a:pPr algn="l" rtl="0">
              <a:buNone/>
            </a:pPr>
            <a:endParaRPr lang="en-US" sz="2400" dirty="0" smtClean="0"/>
          </a:p>
          <a:p>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556792"/>
            <a:ext cx="7632848" cy="4032448"/>
          </a:xfrm>
          <a:prstGeom prst="rect">
            <a:avLst/>
          </a:prstGeom>
        </p:spPr>
      </p:pic>
    </p:spTree>
    <p:extLst>
      <p:ext uri="{BB962C8B-B14F-4D97-AF65-F5344CB8AC3E}">
        <p14:creationId xmlns:p14="http://schemas.microsoft.com/office/powerpoint/2010/main" val="19505540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pPr algn="ctr"/>
            <a:r>
              <a:rPr lang="en-US" b="1" dirty="0"/>
              <a:t>Management </a:t>
            </a:r>
            <a:r>
              <a:rPr lang="en-US" b="1" dirty="0" smtClean="0"/>
              <a:t>of </a:t>
            </a:r>
            <a:r>
              <a:rPr lang="en-US" dirty="0"/>
              <a:t>Pyelonephritis</a:t>
            </a:r>
            <a:br>
              <a:rPr lang="en-US" dirty="0"/>
            </a:br>
            <a:r>
              <a:rPr lang="en-US" dirty="0" smtClean="0"/>
              <a:t/>
            </a:r>
            <a:br>
              <a:rPr lang="en-US" dirty="0" smtClean="0"/>
            </a:br>
            <a:endParaRPr lang="en-US" b="1" dirty="0"/>
          </a:p>
        </p:txBody>
      </p:sp>
      <p:sp>
        <p:nvSpPr>
          <p:cNvPr id="3" name="Content Placeholder 2"/>
          <p:cNvSpPr>
            <a:spLocks noGrp="1"/>
          </p:cNvSpPr>
          <p:nvPr>
            <p:ph idx="1"/>
          </p:nvPr>
        </p:nvSpPr>
        <p:spPr>
          <a:xfrm>
            <a:off x="152400" y="1484784"/>
            <a:ext cx="8812088" cy="5040560"/>
          </a:xfrm>
        </p:spPr>
        <p:txBody>
          <a:bodyPr>
            <a:normAutofit/>
          </a:bodyPr>
          <a:lstStyle/>
          <a:p>
            <a:pPr algn="l" rtl="0">
              <a:buNone/>
            </a:pPr>
            <a:endParaRPr lang="en-US" sz="2400" dirty="0" smtClean="0"/>
          </a:p>
          <a:p>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836712"/>
            <a:ext cx="8784976" cy="5760640"/>
          </a:xfrm>
          <a:prstGeom prst="rect">
            <a:avLst/>
          </a:prstGeom>
        </p:spPr>
      </p:pic>
    </p:spTree>
    <p:extLst>
      <p:ext uri="{BB962C8B-B14F-4D97-AF65-F5344CB8AC3E}">
        <p14:creationId xmlns:p14="http://schemas.microsoft.com/office/powerpoint/2010/main" val="15741182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1143000"/>
          </a:xfrm>
        </p:spPr>
        <p:txBody>
          <a:bodyPr>
            <a:normAutofit fontScale="90000"/>
          </a:bodyPr>
          <a:lstStyle/>
          <a:p>
            <a:pPr algn="ctr"/>
            <a:r>
              <a:rPr lang="en-US" b="1" dirty="0"/>
              <a:t>Prophylaxis “when and what to give”</a:t>
            </a:r>
            <a:br>
              <a:rPr lang="en-US" b="1" dirty="0"/>
            </a:br>
            <a:r>
              <a:rPr lang="en-US" dirty="0"/>
              <a:t/>
            </a:r>
            <a:br>
              <a:rPr lang="en-US" dirty="0"/>
            </a:br>
            <a:r>
              <a:rPr lang="en-US" dirty="0" smtClean="0"/>
              <a:t/>
            </a:r>
            <a:br>
              <a:rPr lang="en-US" dirty="0" smtClean="0"/>
            </a:br>
            <a:endParaRPr lang="en-US" b="1" dirty="0"/>
          </a:p>
        </p:txBody>
      </p:sp>
      <p:sp>
        <p:nvSpPr>
          <p:cNvPr id="3" name="Content Placeholder 2"/>
          <p:cNvSpPr>
            <a:spLocks noGrp="1"/>
          </p:cNvSpPr>
          <p:nvPr>
            <p:ph idx="1"/>
          </p:nvPr>
        </p:nvSpPr>
        <p:spPr>
          <a:xfrm>
            <a:off x="179512" y="2060848"/>
            <a:ext cx="8812088" cy="5040560"/>
          </a:xfrm>
        </p:spPr>
        <p:txBody>
          <a:bodyPr>
            <a:normAutofit/>
          </a:bodyPr>
          <a:lstStyle/>
          <a:p>
            <a:pPr>
              <a:buNone/>
            </a:pPr>
            <a:r>
              <a:rPr lang="en-GB" sz="2800" b="1" dirty="0">
                <a:solidFill>
                  <a:srgbClr val="92D050"/>
                </a:solidFill>
              </a:rPr>
              <a:t>Antimicrobial prophylaxis : </a:t>
            </a:r>
            <a:r>
              <a:rPr lang="en-GB" sz="2800" dirty="0"/>
              <a:t>Antimicrobial prophylaxis has been demonstrated to be highly effective in reducing the risk of recurrent UTI in women. Prophylaxis has been advocated for women who experience </a:t>
            </a:r>
            <a:r>
              <a:rPr lang="en-GB" sz="2800" u="sng" dirty="0">
                <a:solidFill>
                  <a:srgbClr val="FF0000"/>
                </a:solidFill>
              </a:rPr>
              <a:t>two or more symptomatic UTIs within six months </a:t>
            </a:r>
            <a:r>
              <a:rPr lang="en-GB" sz="2800" dirty="0"/>
              <a:t>or </a:t>
            </a:r>
            <a:r>
              <a:rPr lang="en-GB" sz="2800" u="sng" dirty="0">
                <a:solidFill>
                  <a:srgbClr val="FF0000"/>
                </a:solidFill>
              </a:rPr>
              <a:t>three or more over 12 </a:t>
            </a:r>
            <a:r>
              <a:rPr lang="en-GB" sz="2800" u="sng" dirty="0" smtClean="0">
                <a:solidFill>
                  <a:srgbClr val="FF0000"/>
                </a:solidFill>
              </a:rPr>
              <a:t>months</a:t>
            </a:r>
          </a:p>
          <a:p>
            <a:pPr>
              <a:buNone/>
            </a:pPr>
            <a:endParaRPr lang="en-GB" sz="2400" dirty="0"/>
          </a:p>
          <a:p>
            <a:endParaRPr lang="en-US" sz="2400" dirty="0"/>
          </a:p>
        </p:txBody>
      </p:sp>
    </p:spTree>
    <p:extLst>
      <p:ext uri="{BB962C8B-B14F-4D97-AF65-F5344CB8AC3E}">
        <p14:creationId xmlns:p14="http://schemas.microsoft.com/office/powerpoint/2010/main" val="1354367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fontScale="90000"/>
          </a:bodyPr>
          <a:lstStyle/>
          <a:p>
            <a:pPr algn="ctr"/>
            <a:r>
              <a:rPr lang="en-US" b="1" dirty="0"/>
              <a:t/>
            </a:r>
            <a:br>
              <a:rPr lang="en-US" b="1" dirty="0"/>
            </a:br>
            <a:r>
              <a:rPr lang="en-US" dirty="0"/>
              <a:t/>
            </a:r>
            <a:br>
              <a:rPr lang="en-US" dirty="0"/>
            </a:br>
            <a:r>
              <a:rPr lang="en-US" dirty="0" smtClean="0"/>
              <a:t/>
            </a:r>
            <a:br>
              <a:rPr lang="en-US" dirty="0" smtClean="0"/>
            </a:br>
            <a:endParaRPr lang="en-US" b="1" dirty="0"/>
          </a:p>
        </p:txBody>
      </p:sp>
      <p:sp>
        <p:nvSpPr>
          <p:cNvPr id="3" name="Content Placeholder 2"/>
          <p:cNvSpPr>
            <a:spLocks noGrp="1"/>
          </p:cNvSpPr>
          <p:nvPr>
            <p:ph idx="1"/>
          </p:nvPr>
        </p:nvSpPr>
        <p:spPr>
          <a:xfrm>
            <a:off x="179512" y="260648"/>
            <a:ext cx="8812088" cy="5328592"/>
          </a:xfrm>
        </p:spPr>
        <p:txBody>
          <a:bodyPr>
            <a:normAutofit/>
          </a:bodyPr>
          <a:lstStyle/>
          <a:p>
            <a:pPr>
              <a:buNone/>
            </a:pPr>
            <a:r>
              <a:rPr lang="en-GB" b="1" dirty="0" smtClean="0">
                <a:solidFill>
                  <a:srgbClr val="92D050"/>
                </a:solidFill>
              </a:rPr>
              <a:t>1- </a:t>
            </a:r>
            <a:r>
              <a:rPr lang="en-GB" b="1" dirty="0">
                <a:solidFill>
                  <a:srgbClr val="92D050"/>
                </a:solidFill>
              </a:rPr>
              <a:t>Continuous</a:t>
            </a:r>
            <a:r>
              <a:rPr lang="en-GB" dirty="0">
                <a:solidFill>
                  <a:srgbClr val="92D050"/>
                </a:solidFill>
              </a:rPr>
              <a:t> </a:t>
            </a:r>
            <a:r>
              <a:rPr lang="en-GB" b="1" dirty="0">
                <a:solidFill>
                  <a:srgbClr val="92D050"/>
                </a:solidFill>
              </a:rPr>
              <a:t>prophylaxis</a:t>
            </a:r>
            <a:r>
              <a:rPr lang="en-GB" dirty="0"/>
              <a:t> </a:t>
            </a:r>
            <a:r>
              <a:rPr lang="en-GB" dirty="0" smtClean="0"/>
              <a:t>:</a:t>
            </a:r>
            <a:r>
              <a:rPr lang="en-GB" dirty="0"/>
              <a:t> Numerous studies have demonstrated that continuous prophylaxis decreases recurrences by up to 95 percent compared with placebo or with patients' prior experience</a:t>
            </a:r>
            <a:endParaRPr lang="en-GB" dirty="0" smtClean="0"/>
          </a:p>
          <a:p>
            <a:pPr>
              <a:buNone/>
            </a:pPr>
            <a:endParaRPr lang="en-GB" sz="2400" dirty="0"/>
          </a:p>
          <a:p>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25" y="1700808"/>
            <a:ext cx="8058150" cy="5038353"/>
          </a:xfrm>
          <a:prstGeom prst="rect">
            <a:avLst/>
          </a:prstGeom>
        </p:spPr>
      </p:pic>
    </p:spTree>
    <p:extLst>
      <p:ext uri="{BB962C8B-B14F-4D97-AF65-F5344CB8AC3E}">
        <p14:creationId xmlns:p14="http://schemas.microsoft.com/office/powerpoint/2010/main" val="12501905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fontScale="90000"/>
          </a:bodyPr>
          <a:lstStyle/>
          <a:p>
            <a:pPr algn="ctr"/>
            <a:r>
              <a:rPr lang="en-US" b="1" dirty="0"/>
              <a:t/>
            </a:r>
            <a:br>
              <a:rPr lang="en-US" b="1" dirty="0"/>
            </a:br>
            <a:r>
              <a:rPr lang="en-US" dirty="0"/>
              <a:t/>
            </a:r>
            <a:br>
              <a:rPr lang="en-US" dirty="0"/>
            </a:br>
            <a:r>
              <a:rPr lang="en-US" dirty="0" smtClean="0"/>
              <a:t/>
            </a:r>
            <a:br>
              <a:rPr lang="en-US" dirty="0" smtClean="0"/>
            </a:br>
            <a:endParaRPr lang="en-US" b="1" dirty="0"/>
          </a:p>
        </p:txBody>
      </p:sp>
      <p:sp>
        <p:nvSpPr>
          <p:cNvPr id="3" name="Content Placeholder 2"/>
          <p:cNvSpPr>
            <a:spLocks noGrp="1"/>
          </p:cNvSpPr>
          <p:nvPr>
            <p:ph idx="1"/>
          </p:nvPr>
        </p:nvSpPr>
        <p:spPr>
          <a:xfrm>
            <a:off x="179512" y="260648"/>
            <a:ext cx="8812088" cy="5328592"/>
          </a:xfrm>
        </p:spPr>
        <p:txBody>
          <a:bodyPr>
            <a:normAutofit/>
          </a:bodyPr>
          <a:lstStyle/>
          <a:p>
            <a:pPr>
              <a:buNone/>
            </a:pPr>
            <a:r>
              <a:rPr lang="en-GB" b="1" dirty="0" smtClean="0">
                <a:solidFill>
                  <a:srgbClr val="92D050"/>
                </a:solidFill>
              </a:rPr>
              <a:t>2- </a:t>
            </a:r>
            <a:r>
              <a:rPr lang="en-GB" b="1" dirty="0" err="1">
                <a:solidFill>
                  <a:srgbClr val="92D050"/>
                </a:solidFill>
              </a:rPr>
              <a:t>Postcoital</a:t>
            </a:r>
            <a:r>
              <a:rPr lang="en-GB" dirty="0">
                <a:solidFill>
                  <a:srgbClr val="92D050"/>
                </a:solidFill>
              </a:rPr>
              <a:t> </a:t>
            </a:r>
            <a:r>
              <a:rPr lang="en-GB" b="1" dirty="0">
                <a:solidFill>
                  <a:srgbClr val="92D050"/>
                </a:solidFill>
              </a:rPr>
              <a:t>prophylaxis</a:t>
            </a:r>
            <a:r>
              <a:rPr lang="en-GB" dirty="0"/>
              <a:t> </a:t>
            </a:r>
            <a:r>
              <a:rPr lang="en-GB" dirty="0" smtClean="0"/>
              <a:t> : (</a:t>
            </a:r>
            <a:r>
              <a:rPr lang="en-GB" dirty="0"/>
              <a:t>a single </a:t>
            </a:r>
            <a:r>
              <a:rPr lang="en-GB" dirty="0" err="1"/>
              <a:t>postcoital</a:t>
            </a:r>
            <a:r>
              <a:rPr lang="en-GB" dirty="0"/>
              <a:t> dose) may be a more efficient and acceptable method of prevention than continuous prophylaxis in women whose UTIs appear to be temporally related to sexual intercourse. </a:t>
            </a:r>
            <a:r>
              <a:rPr lang="en-GB" dirty="0" smtClean="0"/>
              <a:t>Depending upon the frequency of intercourse, </a:t>
            </a:r>
            <a:r>
              <a:rPr lang="en-GB" dirty="0" err="1" smtClean="0"/>
              <a:t>postcoital</a:t>
            </a:r>
            <a:r>
              <a:rPr lang="en-GB" dirty="0" smtClean="0"/>
              <a:t> prophylaxis usually results in receipt of smaller amounts of antimicrobials than continuous prophylaxis</a:t>
            </a:r>
            <a:endParaRPr lang="en-GB" sz="2400" dirty="0" smtClean="0"/>
          </a:p>
          <a:p>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420888"/>
            <a:ext cx="7848872" cy="4248472"/>
          </a:xfrm>
          <a:prstGeom prst="rect">
            <a:avLst/>
          </a:prstGeom>
        </p:spPr>
      </p:pic>
    </p:spTree>
    <p:extLst>
      <p:ext uri="{BB962C8B-B14F-4D97-AF65-F5344CB8AC3E}">
        <p14:creationId xmlns:p14="http://schemas.microsoft.com/office/powerpoint/2010/main" val="10636041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pPr algn="ctr"/>
            <a:r>
              <a:rPr lang="en-US" b="1" dirty="0"/>
              <a:t>Education</a:t>
            </a:r>
            <a:br>
              <a:rPr lang="en-US" b="1" dirty="0"/>
            </a:br>
            <a:r>
              <a:rPr lang="en-US" dirty="0"/>
              <a:t/>
            </a:r>
            <a:br>
              <a:rPr lang="en-US" dirty="0"/>
            </a:br>
            <a:r>
              <a:rPr lang="en-US" dirty="0" smtClean="0"/>
              <a:t/>
            </a:r>
            <a:br>
              <a:rPr lang="en-US" dirty="0" smtClean="0"/>
            </a:br>
            <a:endParaRPr lang="en-US" b="1" dirty="0"/>
          </a:p>
        </p:txBody>
      </p:sp>
      <p:sp>
        <p:nvSpPr>
          <p:cNvPr id="3" name="Content Placeholder 2"/>
          <p:cNvSpPr>
            <a:spLocks noGrp="1"/>
          </p:cNvSpPr>
          <p:nvPr>
            <p:ph idx="1"/>
          </p:nvPr>
        </p:nvSpPr>
        <p:spPr>
          <a:xfrm>
            <a:off x="152400" y="980728"/>
            <a:ext cx="8812088" cy="5760640"/>
          </a:xfrm>
        </p:spPr>
        <p:txBody>
          <a:bodyPr>
            <a:normAutofit fontScale="92500" lnSpcReduction="20000"/>
          </a:bodyPr>
          <a:lstStyle/>
          <a:p>
            <a:pPr algn="l" rtl="0">
              <a:buNone/>
            </a:pPr>
            <a:endParaRPr lang="en-US" sz="2400" dirty="0" smtClean="0"/>
          </a:p>
          <a:p>
            <a:r>
              <a:rPr lang="en-GB" dirty="0" smtClean="0"/>
              <a:t>You can take these steps to reduce your risk of urinary tract infections:</a:t>
            </a:r>
          </a:p>
          <a:p>
            <a:endParaRPr lang="en-GB" dirty="0" smtClean="0"/>
          </a:p>
          <a:p>
            <a:pPr marL="457200" indent="-457200">
              <a:buFont typeface="+mj-lt"/>
              <a:buAutoNum type="arabicPeriod"/>
            </a:pPr>
            <a:r>
              <a:rPr lang="en-GB" b="1" dirty="0" smtClean="0">
                <a:solidFill>
                  <a:srgbClr val="92D050"/>
                </a:solidFill>
              </a:rPr>
              <a:t>Drink </a:t>
            </a:r>
            <a:r>
              <a:rPr lang="en-GB" b="1" dirty="0">
                <a:solidFill>
                  <a:srgbClr val="92D050"/>
                </a:solidFill>
              </a:rPr>
              <a:t>plenty of liquids, especially water</a:t>
            </a:r>
            <a:r>
              <a:rPr lang="en-GB" b="1" dirty="0"/>
              <a:t>.</a:t>
            </a:r>
            <a:r>
              <a:rPr lang="en-GB" dirty="0"/>
              <a:t> Drinking water helps dilute your urine and ensures that you'll urinate more frequently — allowing bacteria to be flushed from your urinary tract before an infection can begin.</a:t>
            </a:r>
          </a:p>
          <a:p>
            <a:pPr marL="457200" indent="-457200">
              <a:buFont typeface="+mj-lt"/>
              <a:buAutoNum type="arabicPeriod"/>
            </a:pPr>
            <a:r>
              <a:rPr lang="en-GB" b="1" dirty="0">
                <a:solidFill>
                  <a:srgbClr val="92D050"/>
                </a:solidFill>
              </a:rPr>
              <a:t>Drink cranberry juice</a:t>
            </a:r>
            <a:r>
              <a:rPr lang="en-GB" b="1" dirty="0"/>
              <a:t>.</a:t>
            </a:r>
            <a:r>
              <a:rPr lang="en-GB" dirty="0"/>
              <a:t> Although studies are not conclusive that cranberry juice prevents UTIs, it is likely not harmful.</a:t>
            </a:r>
          </a:p>
          <a:p>
            <a:pPr marL="457200" indent="-457200">
              <a:buFont typeface="+mj-lt"/>
              <a:buAutoNum type="arabicPeriod"/>
            </a:pPr>
            <a:r>
              <a:rPr lang="en-GB" b="1" dirty="0">
                <a:solidFill>
                  <a:srgbClr val="92D050"/>
                </a:solidFill>
              </a:rPr>
              <a:t>Wipe from front to back</a:t>
            </a:r>
            <a:r>
              <a:rPr lang="en-GB" b="1" dirty="0"/>
              <a:t>.</a:t>
            </a:r>
            <a:r>
              <a:rPr lang="en-GB" dirty="0"/>
              <a:t> Doing so after urinating and after a bowel movement helps prevent bacteria in the anal region from spreading to the vagina and urethra.</a:t>
            </a:r>
          </a:p>
          <a:p>
            <a:pPr marL="457200" indent="-457200">
              <a:buFont typeface="+mj-lt"/>
              <a:buAutoNum type="arabicPeriod"/>
            </a:pPr>
            <a:r>
              <a:rPr lang="en-GB" b="1" dirty="0">
                <a:solidFill>
                  <a:srgbClr val="92D050"/>
                </a:solidFill>
              </a:rPr>
              <a:t>Empty your bladder soon after intercourse</a:t>
            </a:r>
            <a:r>
              <a:rPr lang="en-GB" b="1" dirty="0"/>
              <a:t>.</a:t>
            </a:r>
            <a:r>
              <a:rPr lang="en-GB" dirty="0"/>
              <a:t> Also, drink a full glass of water to help flush bacteria.</a:t>
            </a:r>
          </a:p>
          <a:p>
            <a:pPr marL="457200" indent="-457200">
              <a:buFont typeface="+mj-lt"/>
              <a:buAutoNum type="arabicPeriod"/>
            </a:pPr>
            <a:r>
              <a:rPr lang="en-GB" b="1" dirty="0">
                <a:solidFill>
                  <a:srgbClr val="92D050"/>
                </a:solidFill>
              </a:rPr>
              <a:t>Avoid potentially irritating feminine products</a:t>
            </a:r>
            <a:r>
              <a:rPr lang="en-GB" b="1" dirty="0"/>
              <a:t>.</a:t>
            </a:r>
            <a:r>
              <a:rPr lang="en-GB" dirty="0"/>
              <a:t> Using deodorant sprays or other feminine products, such as douches and powders, in the genital area can irritate the urethra.</a:t>
            </a:r>
          </a:p>
          <a:p>
            <a:pPr marL="457200" indent="-457200">
              <a:buFont typeface="+mj-lt"/>
              <a:buAutoNum type="arabicPeriod"/>
            </a:pPr>
            <a:r>
              <a:rPr lang="en-GB" b="1" dirty="0">
                <a:solidFill>
                  <a:srgbClr val="92D050"/>
                </a:solidFill>
              </a:rPr>
              <a:t>Change your birth control method</a:t>
            </a:r>
            <a:r>
              <a:rPr lang="en-GB" b="1" dirty="0"/>
              <a:t>.</a:t>
            </a:r>
            <a:r>
              <a:rPr lang="en-GB" dirty="0"/>
              <a:t> Diaphragms, </a:t>
            </a:r>
            <a:r>
              <a:rPr lang="en-GB" dirty="0" smtClean="0"/>
              <a:t>or </a:t>
            </a:r>
            <a:r>
              <a:rPr lang="en-GB" dirty="0"/>
              <a:t>spermicide-treated condoms, can all contribute to bacterial growth.</a:t>
            </a:r>
          </a:p>
          <a:p>
            <a:pPr marL="457200" indent="-457200">
              <a:buFont typeface="+mj-lt"/>
              <a:buAutoNum type="arabicPeriod"/>
            </a:pPr>
            <a:endParaRPr lang="en-US" sz="2400" dirty="0"/>
          </a:p>
        </p:txBody>
      </p:sp>
    </p:spTree>
    <p:extLst>
      <p:ext uri="{BB962C8B-B14F-4D97-AF65-F5344CB8AC3E}">
        <p14:creationId xmlns:p14="http://schemas.microsoft.com/office/powerpoint/2010/main" val="217870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827" y="2278051"/>
            <a:ext cx="7239579" cy="2215089"/>
          </a:xfrm>
        </p:spPr>
        <p:txBody>
          <a:bodyPr>
            <a:noAutofit/>
          </a:bodyPr>
          <a:lstStyle/>
          <a:p>
            <a:pPr algn="ctr"/>
            <a:r>
              <a:rPr lang="en-US" sz="2700" b="1" dirty="0"/>
              <a:t>A 32-year-old man came to the clinic because of burning on urination with increased frequency and urgency to urinate dysuria, For the last 7 days, with normal body temperature.</a:t>
            </a:r>
          </a:p>
        </p:txBody>
      </p:sp>
      <p:sp>
        <p:nvSpPr>
          <p:cNvPr id="5" name="Rectangle 4"/>
          <p:cNvSpPr/>
          <p:nvPr/>
        </p:nvSpPr>
        <p:spPr>
          <a:xfrm>
            <a:off x="278607" y="1071563"/>
            <a:ext cx="2727596" cy="715581"/>
          </a:xfrm>
          <a:prstGeom prst="rect">
            <a:avLst/>
          </a:prstGeom>
        </p:spPr>
        <p:txBody>
          <a:bodyPr wrap="square">
            <a:spAutoFit/>
          </a:bodyPr>
          <a:lstStyle/>
          <a:p>
            <a:r>
              <a:rPr lang="en-US" sz="4050" b="1" dirty="0"/>
              <a:t>Case 1</a:t>
            </a:r>
            <a:endParaRPr lang="en-US" sz="4050" dirty="0"/>
          </a:p>
        </p:txBody>
      </p:sp>
    </p:spTree>
    <p:extLst>
      <p:ext uri="{BB962C8B-B14F-4D97-AF65-F5344CB8AC3E}">
        <p14:creationId xmlns:p14="http://schemas.microsoft.com/office/powerpoint/2010/main" val="5025575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61035"/>
            <a:ext cx="9144000" cy="1503480"/>
          </a:xfrm>
        </p:spPr>
        <p:txBody>
          <a:bodyPr anchor="ctr">
            <a:noAutofit/>
          </a:bodyPr>
          <a:lstStyle/>
          <a:p>
            <a:pPr algn="ctr"/>
            <a:r>
              <a:rPr lang="en-US" sz="2700" b="1" dirty="0"/>
              <a:t>What is your diagnosis?</a:t>
            </a:r>
          </a:p>
        </p:txBody>
      </p:sp>
    </p:spTree>
    <p:extLst>
      <p:ext uri="{BB962C8B-B14F-4D97-AF65-F5344CB8AC3E}">
        <p14:creationId xmlns:p14="http://schemas.microsoft.com/office/powerpoint/2010/main" val="1217661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3</a:t>
            </a:r>
            <a:endParaRPr lang="en-GB" dirty="0"/>
          </a:p>
        </p:txBody>
      </p:sp>
      <p:sp>
        <p:nvSpPr>
          <p:cNvPr id="3" name="Content Placeholder 2"/>
          <p:cNvSpPr>
            <a:spLocks noGrp="1"/>
          </p:cNvSpPr>
          <p:nvPr>
            <p:ph idx="1"/>
          </p:nvPr>
        </p:nvSpPr>
        <p:spPr/>
        <p:txBody>
          <a:bodyPr/>
          <a:lstStyle/>
          <a:p>
            <a:r>
              <a:rPr lang="en-GB" dirty="0" smtClean="0"/>
              <a:t>Which one of the following is considered contraindicated in pregnant woman?</a:t>
            </a:r>
          </a:p>
          <a:p>
            <a:endParaRPr lang="en-GB" dirty="0"/>
          </a:p>
          <a:p>
            <a:pPr>
              <a:buFont typeface="+mj-lt"/>
              <a:buAutoNum type="arabicPeriod"/>
            </a:pPr>
            <a:r>
              <a:rPr lang="en-GB" dirty="0" smtClean="0"/>
              <a:t>Penicillin</a:t>
            </a:r>
          </a:p>
          <a:p>
            <a:pPr>
              <a:buFont typeface="+mj-lt"/>
              <a:buAutoNum type="arabicPeriod"/>
            </a:pPr>
            <a:r>
              <a:rPr lang="en-GB" dirty="0" smtClean="0"/>
              <a:t>Cephalexin</a:t>
            </a:r>
            <a:endParaRPr lang="en-GB" dirty="0"/>
          </a:p>
          <a:p>
            <a:pPr>
              <a:buFont typeface="+mj-lt"/>
              <a:buAutoNum type="arabicPeriod"/>
            </a:pPr>
            <a:r>
              <a:rPr lang="en-GB" dirty="0" err="1" smtClean="0"/>
              <a:t>Fosfomycin</a:t>
            </a:r>
            <a:endParaRPr lang="en-GB" dirty="0"/>
          </a:p>
          <a:p>
            <a:pPr>
              <a:buFont typeface="+mj-lt"/>
              <a:buAutoNum type="arabicPeriod"/>
            </a:pPr>
            <a:r>
              <a:rPr lang="en-GB" dirty="0" err="1"/>
              <a:t>Fluoroquinolone</a:t>
            </a:r>
            <a:r>
              <a:rPr lang="en-GB" dirty="0"/>
              <a:t> </a:t>
            </a:r>
          </a:p>
        </p:txBody>
      </p:sp>
    </p:spTree>
    <p:extLst>
      <p:ext uri="{BB962C8B-B14F-4D97-AF65-F5344CB8AC3E}">
        <p14:creationId xmlns:p14="http://schemas.microsoft.com/office/powerpoint/2010/main" val="5427087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61035"/>
            <a:ext cx="9144000" cy="1503480"/>
          </a:xfrm>
        </p:spPr>
        <p:txBody>
          <a:bodyPr anchor="ctr">
            <a:noAutofit/>
          </a:bodyPr>
          <a:lstStyle/>
          <a:p>
            <a:r>
              <a:rPr lang="en-US" sz="2700" b="1" dirty="0"/>
              <a:t>     Which investigation you have to request?</a:t>
            </a:r>
            <a:endParaRPr lang="en-US" sz="2700" dirty="0"/>
          </a:p>
        </p:txBody>
      </p:sp>
      <p:sp>
        <p:nvSpPr>
          <p:cNvPr id="3" name="Rectangle 2"/>
          <p:cNvSpPr/>
          <p:nvPr/>
        </p:nvSpPr>
        <p:spPr>
          <a:xfrm>
            <a:off x="251520" y="3733134"/>
            <a:ext cx="10081120" cy="1131079"/>
          </a:xfrm>
          <a:prstGeom prst="rect">
            <a:avLst/>
          </a:prstGeom>
        </p:spPr>
        <p:txBody>
          <a:bodyPr wrap="square">
            <a:spAutoFit/>
          </a:bodyPr>
          <a:lstStyle/>
          <a:p>
            <a:pPr algn="l"/>
            <a:r>
              <a:rPr lang="en-US" sz="1350" b="1" dirty="0" smtClean="0">
                <a:latin typeface="Adobe Fan Heiti Std B" charset="-120"/>
                <a:ea typeface="Adobe Fan Heiti Std B" charset="-120"/>
                <a:cs typeface="Adobe Fan Heiti Std B" charset="-120"/>
              </a:rPr>
              <a:t>- Urinalysis</a:t>
            </a:r>
            <a:endParaRPr lang="en-US" sz="1350" b="1" dirty="0">
              <a:latin typeface="Adobe Fan Heiti Std B" charset="-120"/>
              <a:ea typeface="Adobe Fan Heiti Std B" charset="-120"/>
              <a:cs typeface="Adobe Fan Heiti Std B" charset="-120"/>
            </a:endParaRPr>
          </a:p>
          <a:p>
            <a:pPr algn="l"/>
            <a:r>
              <a:rPr lang="en-US" sz="1350" dirty="0" smtClean="0">
                <a:latin typeface="Adobe Fan Heiti Std B" charset="-120"/>
                <a:ea typeface="Adobe Fan Heiti Std B" charset="-120"/>
                <a:cs typeface="Adobe Fan Heiti Std B" charset="-120"/>
              </a:rPr>
              <a:t>- Urine </a:t>
            </a:r>
            <a:r>
              <a:rPr lang="en-US" sz="1350" dirty="0">
                <a:latin typeface="Adobe Fan Heiti Std B" charset="-120"/>
                <a:ea typeface="Adobe Fan Heiti Std B" charset="-120"/>
                <a:cs typeface="Adobe Fan Heiti Std B" charset="-120"/>
              </a:rPr>
              <a:t>culture is important when diagnosis is not clear or UTI is recurrent</a:t>
            </a:r>
          </a:p>
          <a:p>
            <a:pPr algn="l"/>
            <a:r>
              <a:rPr lang="en-US" sz="1350" dirty="0" smtClean="0">
                <a:latin typeface="Adobe Fan Heiti Std B" charset="-120"/>
                <a:ea typeface="Adobe Fan Heiti Std B" charset="-120"/>
                <a:cs typeface="Adobe Fan Heiti Std B" charset="-120"/>
              </a:rPr>
              <a:t>- Sonogram </a:t>
            </a:r>
            <a:r>
              <a:rPr lang="en-US" sz="1350" dirty="0">
                <a:latin typeface="Adobe Fan Heiti Std B" charset="-120"/>
                <a:ea typeface="Adobe Fan Heiti Std B" charset="-120"/>
                <a:cs typeface="Adobe Fan Heiti Std B" charset="-120"/>
              </a:rPr>
              <a:t>and CT  to know the cause </a:t>
            </a:r>
          </a:p>
          <a:p>
            <a:pPr algn="l"/>
            <a:r>
              <a:rPr lang="en-US" sz="1350" dirty="0">
                <a:latin typeface="Adobe Fan Heiti Std B" charset="-120"/>
                <a:ea typeface="Adobe Fan Heiti Std B" charset="-120"/>
                <a:cs typeface="Adobe Fan Heiti Std B" charset="-120"/>
              </a:rPr>
              <a:t>	(for who do not respond to appropriate antimicrobial </a:t>
            </a:r>
            <a:r>
              <a:rPr lang="en-US" sz="1350" dirty="0" smtClean="0">
                <a:latin typeface="Adobe Fan Heiti Std B" charset="-120"/>
                <a:ea typeface="Adobe Fan Heiti Std B" charset="-120"/>
                <a:cs typeface="Adobe Fan Heiti Std B" charset="-120"/>
              </a:rPr>
              <a:t>therapy, to </a:t>
            </a:r>
            <a:r>
              <a:rPr lang="en-US" sz="1350" dirty="0">
                <a:latin typeface="Adobe Fan Heiti Std B" charset="-120"/>
                <a:ea typeface="Adobe Fan Heiti Std B" charset="-120"/>
                <a:cs typeface="Adobe Fan Heiti Std B" charset="-120"/>
              </a:rPr>
              <a:t>rule out complications and </a:t>
            </a:r>
            <a:r>
              <a:rPr lang="en-US" sz="1350" dirty="0" smtClean="0">
                <a:latin typeface="Adobe Fan Heiti Std B" charset="-120"/>
                <a:ea typeface="Adobe Fan Heiti Std B" charset="-120"/>
                <a:cs typeface="Adobe Fan Heiti Std B" charset="-120"/>
              </a:rPr>
              <a:t>other disorders)</a:t>
            </a:r>
            <a:endParaRPr lang="en-US" sz="1350" dirty="0">
              <a:latin typeface="Adobe Fan Heiti Std B" charset="-120"/>
              <a:ea typeface="Adobe Fan Heiti Std B" charset="-120"/>
              <a:cs typeface="Adobe Fan Heiti Std B" charset="-120"/>
            </a:endParaRPr>
          </a:p>
          <a:p>
            <a:pPr marL="214313" indent="-214313" algn="l">
              <a:buFont typeface="Arial" charset="0"/>
              <a:buChar char="•"/>
            </a:pPr>
            <a:endParaRPr lang="en-US" sz="1350" dirty="0">
              <a:latin typeface="Adobe Fan Heiti Std B" charset="-120"/>
              <a:ea typeface="Adobe Fan Heiti Std B" charset="-120"/>
              <a:cs typeface="Adobe Fan Heiti Std B" charset="-120"/>
            </a:endParaRPr>
          </a:p>
        </p:txBody>
      </p:sp>
    </p:spTree>
    <p:extLst>
      <p:ext uri="{BB962C8B-B14F-4D97-AF65-F5344CB8AC3E}">
        <p14:creationId xmlns:p14="http://schemas.microsoft.com/office/powerpoint/2010/main" val="33410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827" y="2278051"/>
            <a:ext cx="7239579" cy="2215089"/>
          </a:xfrm>
        </p:spPr>
        <p:txBody>
          <a:bodyPr>
            <a:noAutofit/>
          </a:bodyPr>
          <a:lstStyle/>
          <a:p>
            <a:r>
              <a:rPr lang="en-US" sz="2800" dirty="0"/>
              <a:t>A 25 year young man came to the </a:t>
            </a:r>
            <a:br>
              <a:rPr lang="en-US" sz="2800" dirty="0"/>
            </a:br>
            <a:r>
              <a:rPr lang="en-US" sz="2800" dirty="0"/>
              <a:t>  x-ray department for ultrasound exam</a:t>
            </a:r>
            <a:br>
              <a:rPr lang="en-US" sz="2800" dirty="0"/>
            </a:br>
            <a:r>
              <a:rPr lang="en-US" sz="2800" dirty="0"/>
              <a:t>Complaints:</a:t>
            </a:r>
            <a:br>
              <a:rPr lang="en-US" sz="2800" dirty="0"/>
            </a:br>
            <a:r>
              <a:rPr lang="en-US" sz="2800" dirty="0"/>
              <a:t>                   - rapid onset of high fever </a:t>
            </a:r>
            <a:br>
              <a:rPr lang="en-US" sz="2800" dirty="0"/>
            </a:br>
            <a:r>
              <a:rPr lang="en-US" sz="2800" dirty="0"/>
              <a:t>                   - painful mass right flank</a:t>
            </a:r>
          </a:p>
        </p:txBody>
      </p:sp>
      <p:sp>
        <p:nvSpPr>
          <p:cNvPr id="5" name="Rectangle 4"/>
          <p:cNvSpPr/>
          <p:nvPr/>
        </p:nvSpPr>
        <p:spPr>
          <a:xfrm>
            <a:off x="278607" y="1071563"/>
            <a:ext cx="2727596" cy="715581"/>
          </a:xfrm>
          <a:prstGeom prst="rect">
            <a:avLst/>
          </a:prstGeom>
        </p:spPr>
        <p:txBody>
          <a:bodyPr wrap="square">
            <a:spAutoFit/>
          </a:bodyPr>
          <a:lstStyle/>
          <a:p>
            <a:r>
              <a:rPr lang="en-US" sz="4050" b="1" dirty="0"/>
              <a:t>Case </a:t>
            </a:r>
            <a:r>
              <a:rPr lang="en-US" sz="4050" b="1" dirty="0" smtClean="0"/>
              <a:t>2</a:t>
            </a:r>
            <a:endParaRPr lang="en-US" sz="4050" dirty="0"/>
          </a:p>
        </p:txBody>
      </p:sp>
    </p:spTree>
    <p:extLst>
      <p:ext uri="{BB962C8B-B14F-4D97-AF65-F5344CB8AC3E}">
        <p14:creationId xmlns:p14="http://schemas.microsoft.com/office/powerpoint/2010/main" val="10837803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61035"/>
            <a:ext cx="9144000" cy="1503480"/>
          </a:xfrm>
        </p:spPr>
        <p:txBody>
          <a:bodyPr anchor="ctr">
            <a:noAutofit/>
          </a:bodyPr>
          <a:lstStyle/>
          <a:p>
            <a:pPr algn="ctr"/>
            <a:r>
              <a:rPr lang="en-US" sz="2700" b="1" dirty="0"/>
              <a:t>What is your diagnosis?</a:t>
            </a:r>
          </a:p>
        </p:txBody>
      </p:sp>
    </p:spTree>
    <p:extLst>
      <p:ext uri="{BB962C8B-B14F-4D97-AF65-F5344CB8AC3E}">
        <p14:creationId xmlns:p14="http://schemas.microsoft.com/office/powerpoint/2010/main" val="6106667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61035"/>
            <a:ext cx="9144000" cy="1503480"/>
          </a:xfrm>
        </p:spPr>
        <p:txBody>
          <a:bodyPr anchor="ctr">
            <a:noAutofit/>
          </a:bodyPr>
          <a:lstStyle/>
          <a:p>
            <a:r>
              <a:rPr lang="en-US" sz="2700" b="1" dirty="0"/>
              <a:t>     Which investigation you have to request?</a:t>
            </a:r>
            <a:endParaRPr lang="en-US" sz="2700" dirty="0"/>
          </a:p>
        </p:txBody>
      </p:sp>
    </p:spTree>
    <p:extLst>
      <p:ext uri="{BB962C8B-B14F-4D97-AF65-F5344CB8AC3E}">
        <p14:creationId xmlns:p14="http://schemas.microsoft.com/office/powerpoint/2010/main" val="6935002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Ultrasound findings…..</a:t>
            </a:r>
            <a:endParaRPr lang="en-US" dirty="0"/>
          </a:p>
        </p:txBody>
      </p:sp>
      <p:sp>
        <p:nvSpPr>
          <p:cNvPr id="3" name="Content Placeholder 2"/>
          <p:cNvSpPr>
            <a:spLocks noGrp="1"/>
          </p:cNvSpPr>
          <p:nvPr>
            <p:ph idx="1"/>
          </p:nvPr>
        </p:nvSpPr>
        <p:spPr/>
        <p:txBody>
          <a:bodyPr>
            <a:normAutofit/>
          </a:bodyPr>
          <a:lstStyle/>
          <a:p>
            <a:endParaRPr lang="en-US" sz="1800" dirty="0" smtClean="0"/>
          </a:p>
          <a:p>
            <a:r>
              <a:rPr lang="en-US" sz="3200" dirty="0" smtClean="0"/>
              <a:t>Enlarged right kidney with dilated pelvis with no hydrocalyx</a:t>
            </a:r>
          </a:p>
          <a:p>
            <a:pPr marL="0" indent="0">
              <a:buNone/>
            </a:pPr>
            <a:r>
              <a:rPr lang="en-US" sz="3200" dirty="0" smtClean="0"/>
              <a:t> </a:t>
            </a:r>
          </a:p>
          <a:p>
            <a:r>
              <a:rPr lang="en-US" sz="3200" dirty="0"/>
              <a:t>I</a:t>
            </a:r>
            <a:r>
              <a:rPr lang="en-US" sz="3200" dirty="0" smtClean="0"/>
              <a:t>ndistinct hypoechoic inferior pole</a:t>
            </a:r>
          </a:p>
          <a:p>
            <a:pPr marL="0" indent="0">
              <a:buNone/>
            </a:pPr>
            <a:r>
              <a:rPr lang="en-US" sz="3200" dirty="0"/>
              <a:t> </a:t>
            </a:r>
            <a:r>
              <a:rPr lang="en-US" sz="3200" dirty="0" smtClean="0"/>
              <a:t> </a:t>
            </a:r>
          </a:p>
        </p:txBody>
      </p:sp>
    </p:spTree>
    <p:extLst>
      <p:ext uri="{BB962C8B-B14F-4D97-AF65-F5344CB8AC3E}">
        <p14:creationId xmlns:p14="http://schemas.microsoft.com/office/powerpoint/2010/main" val="885050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finding </a:t>
            </a:r>
            <a:r>
              <a:rPr lang="en-US" dirty="0" err="1" smtClean="0"/>
              <a:t>contd</a:t>
            </a:r>
            <a:r>
              <a:rPr lang="en-US" dirty="0" smtClean="0"/>
              <a:t>…..</a:t>
            </a:r>
            <a:endParaRPr lang="en-US" dirty="0"/>
          </a:p>
        </p:txBody>
      </p:sp>
      <p:sp>
        <p:nvSpPr>
          <p:cNvPr id="3" name="Content Placeholder 2"/>
          <p:cNvSpPr>
            <a:spLocks noGrp="1"/>
          </p:cNvSpPr>
          <p:nvPr>
            <p:ph idx="1"/>
          </p:nvPr>
        </p:nvSpPr>
        <p:spPr/>
        <p:txBody>
          <a:bodyPr>
            <a:normAutofit/>
          </a:bodyPr>
          <a:lstStyle/>
          <a:p>
            <a:endParaRPr lang="en-US" sz="2800" dirty="0" smtClean="0"/>
          </a:p>
          <a:p>
            <a:r>
              <a:rPr lang="en-US" sz="2800" dirty="0"/>
              <a:t>Huge heterogenous hyperechoic</a:t>
            </a:r>
          </a:p>
          <a:p>
            <a:pPr marL="0" indent="0">
              <a:buNone/>
            </a:pPr>
            <a:r>
              <a:rPr lang="en-US" sz="2800" dirty="0"/>
              <a:t>  </a:t>
            </a:r>
            <a:r>
              <a:rPr lang="en-US" sz="2800" dirty="0" smtClean="0"/>
              <a:t>perinephric mass lesion all over</a:t>
            </a:r>
            <a:endParaRPr lang="en-US" sz="2800" dirty="0"/>
          </a:p>
          <a:p>
            <a:pPr marL="0" indent="0">
              <a:buNone/>
            </a:pPr>
            <a:r>
              <a:rPr lang="en-US" sz="2800" dirty="0"/>
              <a:t> </a:t>
            </a:r>
            <a:r>
              <a:rPr lang="en-US" sz="2800" dirty="0" smtClean="0"/>
              <a:t> involving inferior pole too</a:t>
            </a:r>
          </a:p>
          <a:p>
            <a:r>
              <a:rPr lang="en-US" sz="2800" dirty="0" smtClean="0"/>
              <a:t>Bulky right psoas muscle </a:t>
            </a:r>
          </a:p>
          <a:p>
            <a:pPr marL="0" indent="0">
              <a:buNone/>
            </a:pPr>
            <a:endParaRPr lang="en-US" sz="2800" dirty="0" smtClean="0"/>
          </a:p>
          <a:p>
            <a:endParaRPr lang="en-US" sz="2800" dirty="0"/>
          </a:p>
        </p:txBody>
      </p:sp>
    </p:spTree>
    <p:extLst>
      <p:ext uri="{BB962C8B-B14F-4D97-AF65-F5344CB8AC3E}">
        <p14:creationId xmlns:p14="http://schemas.microsoft.com/office/powerpoint/2010/main" val="14450865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61035"/>
            <a:ext cx="8476060" cy="1503480"/>
          </a:xfrm>
        </p:spPr>
        <p:txBody>
          <a:bodyPr anchor="ctr">
            <a:noAutofit/>
          </a:bodyPr>
          <a:lstStyle/>
          <a:p>
            <a:pPr algn="ctr"/>
            <a:r>
              <a:rPr lang="en-US" sz="2700" b="1" dirty="0"/>
              <a:t> What is the management?</a:t>
            </a:r>
            <a:endParaRPr lang="en-US" sz="2700" dirty="0"/>
          </a:p>
        </p:txBody>
      </p:sp>
    </p:spTree>
    <p:extLst>
      <p:ext uri="{BB962C8B-B14F-4D97-AF65-F5344CB8AC3E}">
        <p14:creationId xmlns:p14="http://schemas.microsoft.com/office/powerpoint/2010/main" val="20619467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1</a:t>
            </a:r>
            <a:endParaRPr lang="en-GB" dirty="0"/>
          </a:p>
        </p:txBody>
      </p:sp>
      <p:sp>
        <p:nvSpPr>
          <p:cNvPr id="3" name="Content Placeholder 2"/>
          <p:cNvSpPr>
            <a:spLocks noGrp="1"/>
          </p:cNvSpPr>
          <p:nvPr>
            <p:ph idx="1"/>
          </p:nvPr>
        </p:nvSpPr>
        <p:spPr/>
        <p:txBody>
          <a:bodyPr/>
          <a:lstStyle/>
          <a:p>
            <a:r>
              <a:rPr lang="en-GB" dirty="0" smtClean="0"/>
              <a:t>What is the most common organism causing UTI?</a:t>
            </a:r>
          </a:p>
          <a:p>
            <a:endParaRPr lang="en-GB" dirty="0"/>
          </a:p>
          <a:p>
            <a:pPr>
              <a:buFont typeface="+mj-lt"/>
              <a:buAutoNum type="arabicPeriod"/>
            </a:pPr>
            <a:r>
              <a:rPr lang="en-GB" dirty="0" err="1"/>
              <a:t>proteus</a:t>
            </a:r>
            <a:r>
              <a:rPr lang="en-GB" dirty="0"/>
              <a:t> </a:t>
            </a:r>
            <a:r>
              <a:rPr lang="en-GB" dirty="0" smtClean="0"/>
              <a:t>mirabilis</a:t>
            </a:r>
          </a:p>
          <a:p>
            <a:pPr>
              <a:buFont typeface="+mj-lt"/>
              <a:buAutoNum type="arabicPeriod"/>
            </a:pPr>
            <a:r>
              <a:rPr lang="en-GB" dirty="0" smtClean="0"/>
              <a:t>E.coli</a:t>
            </a:r>
          </a:p>
          <a:p>
            <a:pPr>
              <a:buFont typeface="+mj-lt"/>
              <a:buAutoNum type="arabicPeriod"/>
            </a:pPr>
            <a:r>
              <a:rPr lang="en-GB" dirty="0" err="1" smtClean="0"/>
              <a:t>Klibsiella</a:t>
            </a:r>
            <a:r>
              <a:rPr lang="en-GB" dirty="0" smtClean="0"/>
              <a:t> </a:t>
            </a:r>
            <a:r>
              <a:rPr lang="en-GB" dirty="0" err="1"/>
              <a:t>pneumoniae</a:t>
            </a:r>
            <a:endParaRPr lang="en-GB" dirty="0"/>
          </a:p>
          <a:p>
            <a:pPr>
              <a:buFont typeface="+mj-lt"/>
              <a:buAutoNum type="arabicPeriod"/>
            </a:pPr>
            <a:r>
              <a:rPr lang="en-GB" dirty="0"/>
              <a:t>Pseudomonas aeruginosa</a:t>
            </a:r>
          </a:p>
        </p:txBody>
      </p:sp>
    </p:spTree>
    <p:extLst>
      <p:ext uri="{BB962C8B-B14F-4D97-AF65-F5344CB8AC3E}">
        <p14:creationId xmlns:p14="http://schemas.microsoft.com/office/powerpoint/2010/main" val="690508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2</a:t>
            </a:r>
            <a:endParaRPr lang="en-GB" dirty="0"/>
          </a:p>
        </p:txBody>
      </p:sp>
      <p:sp>
        <p:nvSpPr>
          <p:cNvPr id="3" name="Content Placeholder 2"/>
          <p:cNvSpPr>
            <a:spLocks noGrp="1"/>
          </p:cNvSpPr>
          <p:nvPr>
            <p:ph idx="1"/>
          </p:nvPr>
        </p:nvSpPr>
        <p:spPr/>
        <p:txBody>
          <a:bodyPr/>
          <a:lstStyle/>
          <a:p>
            <a:r>
              <a:rPr lang="en-GB" dirty="0" smtClean="0"/>
              <a:t>Which of the following is considered as a risk factor for complicated UTI?</a:t>
            </a:r>
          </a:p>
          <a:p>
            <a:endParaRPr lang="en-GB" dirty="0"/>
          </a:p>
          <a:p>
            <a:pPr>
              <a:buFont typeface="+mj-lt"/>
              <a:buAutoNum type="arabicPeriod"/>
            </a:pPr>
            <a:r>
              <a:rPr lang="en-GB" dirty="0" smtClean="0"/>
              <a:t>High grade fever</a:t>
            </a:r>
          </a:p>
          <a:p>
            <a:pPr>
              <a:buFont typeface="+mj-lt"/>
              <a:buAutoNum type="arabicPeriod"/>
            </a:pPr>
            <a:r>
              <a:rPr lang="en-GB" dirty="0" smtClean="0"/>
              <a:t>Severe flank pain</a:t>
            </a:r>
          </a:p>
          <a:p>
            <a:pPr>
              <a:buFont typeface="+mj-lt"/>
              <a:buAutoNum type="arabicPeriod"/>
            </a:pPr>
            <a:r>
              <a:rPr lang="en-GB" dirty="0"/>
              <a:t>Urinary tract </a:t>
            </a:r>
            <a:r>
              <a:rPr lang="en-GB" dirty="0" smtClean="0"/>
              <a:t>obstruction</a:t>
            </a:r>
          </a:p>
          <a:p>
            <a:pPr>
              <a:buFont typeface="+mj-lt"/>
              <a:buAutoNum type="arabicPeriod"/>
            </a:pPr>
            <a:r>
              <a:rPr lang="en-GB" dirty="0" smtClean="0"/>
              <a:t>Female gender</a:t>
            </a:r>
            <a:endParaRPr lang="en-GB" dirty="0"/>
          </a:p>
        </p:txBody>
      </p:sp>
    </p:spTree>
    <p:extLst>
      <p:ext uri="{BB962C8B-B14F-4D97-AF65-F5344CB8AC3E}">
        <p14:creationId xmlns:p14="http://schemas.microsoft.com/office/powerpoint/2010/main" val="8959623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3</a:t>
            </a:r>
            <a:endParaRPr lang="en-GB" dirty="0"/>
          </a:p>
        </p:txBody>
      </p:sp>
      <p:sp>
        <p:nvSpPr>
          <p:cNvPr id="3" name="Content Placeholder 2"/>
          <p:cNvSpPr>
            <a:spLocks noGrp="1"/>
          </p:cNvSpPr>
          <p:nvPr>
            <p:ph idx="1"/>
          </p:nvPr>
        </p:nvSpPr>
        <p:spPr/>
        <p:txBody>
          <a:bodyPr/>
          <a:lstStyle/>
          <a:p>
            <a:r>
              <a:rPr lang="en-GB" dirty="0" smtClean="0"/>
              <a:t>Which one of the following is considered contraindicated in pregnant woman?</a:t>
            </a:r>
          </a:p>
          <a:p>
            <a:endParaRPr lang="en-GB" dirty="0"/>
          </a:p>
          <a:p>
            <a:pPr>
              <a:buFont typeface="+mj-lt"/>
              <a:buAutoNum type="arabicPeriod"/>
            </a:pPr>
            <a:r>
              <a:rPr lang="en-GB" dirty="0" smtClean="0"/>
              <a:t>Penicillin</a:t>
            </a:r>
          </a:p>
          <a:p>
            <a:pPr>
              <a:buFont typeface="+mj-lt"/>
              <a:buAutoNum type="arabicPeriod"/>
            </a:pPr>
            <a:r>
              <a:rPr lang="en-GB" dirty="0" smtClean="0"/>
              <a:t>Cephalexin</a:t>
            </a:r>
            <a:endParaRPr lang="en-GB" dirty="0"/>
          </a:p>
          <a:p>
            <a:pPr>
              <a:buFont typeface="+mj-lt"/>
              <a:buAutoNum type="arabicPeriod"/>
            </a:pPr>
            <a:r>
              <a:rPr lang="en-GB" dirty="0" err="1" smtClean="0"/>
              <a:t>Fosfomycin</a:t>
            </a:r>
            <a:endParaRPr lang="en-GB" dirty="0"/>
          </a:p>
          <a:p>
            <a:pPr>
              <a:buFont typeface="+mj-lt"/>
              <a:buAutoNum type="arabicPeriod"/>
            </a:pPr>
            <a:r>
              <a:rPr lang="en-GB" dirty="0" err="1"/>
              <a:t>Fluoroquinolone</a:t>
            </a:r>
            <a:r>
              <a:rPr lang="en-GB" dirty="0"/>
              <a:t> </a:t>
            </a:r>
          </a:p>
        </p:txBody>
      </p:sp>
    </p:spTree>
    <p:extLst>
      <p:ext uri="{BB962C8B-B14F-4D97-AF65-F5344CB8AC3E}">
        <p14:creationId xmlns:p14="http://schemas.microsoft.com/office/powerpoint/2010/main" val="284051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4</a:t>
            </a:r>
            <a:endParaRPr lang="en-GB" dirty="0"/>
          </a:p>
        </p:txBody>
      </p:sp>
      <p:sp>
        <p:nvSpPr>
          <p:cNvPr id="3" name="Content Placeholder 2"/>
          <p:cNvSpPr>
            <a:spLocks noGrp="1"/>
          </p:cNvSpPr>
          <p:nvPr>
            <p:ph idx="1"/>
          </p:nvPr>
        </p:nvSpPr>
        <p:spPr/>
        <p:txBody>
          <a:bodyPr/>
          <a:lstStyle/>
          <a:p>
            <a:r>
              <a:rPr lang="en-GB" dirty="0" smtClean="0"/>
              <a:t>How to differentiate between cystitis and pyelonephritis in urinalysis?</a:t>
            </a:r>
          </a:p>
          <a:p>
            <a:endParaRPr lang="en-GB" dirty="0"/>
          </a:p>
          <a:p>
            <a:pPr>
              <a:buFont typeface="+mj-lt"/>
              <a:buAutoNum type="arabicPeriod"/>
            </a:pPr>
            <a:r>
              <a:rPr lang="en-GB" dirty="0"/>
              <a:t>Nitrite</a:t>
            </a:r>
            <a:endParaRPr lang="en-GB" dirty="0" smtClean="0"/>
          </a:p>
          <a:p>
            <a:pPr>
              <a:buFont typeface="+mj-lt"/>
              <a:buAutoNum type="arabicPeriod"/>
            </a:pPr>
            <a:r>
              <a:rPr lang="en-GB" dirty="0" smtClean="0"/>
              <a:t>WBC Casts</a:t>
            </a:r>
            <a:endParaRPr lang="en-GB" dirty="0"/>
          </a:p>
          <a:p>
            <a:pPr>
              <a:buFont typeface="+mj-lt"/>
              <a:buAutoNum type="arabicPeriod"/>
            </a:pPr>
            <a:r>
              <a:rPr lang="en-GB" dirty="0" smtClean="0"/>
              <a:t>RBC</a:t>
            </a:r>
            <a:endParaRPr lang="en-GB" dirty="0"/>
          </a:p>
          <a:p>
            <a:pPr>
              <a:buFont typeface="+mj-lt"/>
              <a:buAutoNum type="arabicPeriod"/>
            </a:pPr>
            <a:r>
              <a:rPr lang="en-GB" dirty="0" smtClean="0"/>
              <a:t>WBC</a:t>
            </a:r>
            <a:endParaRPr lang="en-GB" dirty="0"/>
          </a:p>
        </p:txBody>
      </p:sp>
    </p:spTree>
    <p:extLst>
      <p:ext uri="{BB962C8B-B14F-4D97-AF65-F5344CB8AC3E}">
        <p14:creationId xmlns:p14="http://schemas.microsoft.com/office/powerpoint/2010/main" val="9434334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4</a:t>
            </a:r>
            <a:endParaRPr lang="en-GB" dirty="0"/>
          </a:p>
        </p:txBody>
      </p:sp>
      <p:sp>
        <p:nvSpPr>
          <p:cNvPr id="3" name="Content Placeholder 2"/>
          <p:cNvSpPr>
            <a:spLocks noGrp="1"/>
          </p:cNvSpPr>
          <p:nvPr>
            <p:ph idx="1"/>
          </p:nvPr>
        </p:nvSpPr>
        <p:spPr/>
        <p:txBody>
          <a:bodyPr/>
          <a:lstStyle/>
          <a:p>
            <a:r>
              <a:rPr lang="en-GB" dirty="0" smtClean="0"/>
              <a:t>How to differentiate between cystitis and pyelonephritis in urinalysis?</a:t>
            </a:r>
          </a:p>
          <a:p>
            <a:endParaRPr lang="en-GB" dirty="0"/>
          </a:p>
          <a:p>
            <a:pPr>
              <a:buFont typeface="+mj-lt"/>
              <a:buAutoNum type="arabicPeriod"/>
            </a:pPr>
            <a:r>
              <a:rPr lang="en-GB" dirty="0"/>
              <a:t>Nitrite</a:t>
            </a:r>
            <a:endParaRPr lang="en-GB" dirty="0" smtClean="0"/>
          </a:p>
          <a:p>
            <a:pPr>
              <a:buFont typeface="+mj-lt"/>
              <a:buAutoNum type="arabicPeriod"/>
            </a:pPr>
            <a:r>
              <a:rPr lang="en-GB" dirty="0" smtClean="0"/>
              <a:t>WBC Casts</a:t>
            </a:r>
            <a:endParaRPr lang="en-GB" dirty="0"/>
          </a:p>
          <a:p>
            <a:pPr>
              <a:buFont typeface="+mj-lt"/>
              <a:buAutoNum type="arabicPeriod"/>
            </a:pPr>
            <a:r>
              <a:rPr lang="en-GB" dirty="0" smtClean="0"/>
              <a:t>RBC</a:t>
            </a:r>
            <a:endParaRPr lang="en-GB" dirty="0"/>
          </a:p>
          <a:p>
            <a:pPr>
              <a:buFont typeface="+mj-lt"/>
              <a:buAutoNum type="arabicPeriod"/>
            </a:pPr>
            <a:r>
              <a:rPr lang="en-GB" dirty="0" smtClean="0"/>
              <a:t>WBC</a:t>
            </a:r>
            <a:endParaRPr lang="en-GB" dirty="0"/>
          </a:p>
        </p:txBody>
      </p:sp>
    </p:spTree>
    <p:extLst>
      <p:ext uri="{BB962C8B-B14F-4D97-AF65-F5344CB8AC3E}">
        <p14:creationId xmlns:p14="http://schemas.microsoft.com/office/powerpoint/2010/main" val="2017158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 ??</a:t>
            </a:r>
            <a:endParaRPr lang="en-US" b="1" dirty="0"/>
          </a:p>
        </p:txBody>
      </p:sp>
    </p:spTree>
    <p:extLst>
      <p:ext uri="{BB962C8B-B14F-4D97-AF65-F5344CB8AC3E}">
        <p14:creationId xmlns:p14="http://schemas.microsoft.com/office/powerpoint/2010/main" val="11794590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Thank you</a:t>
            </a:r>
            <a:endParaRPr lang="en-US" b="1" dirty="0"/>
          </a:p>
        </p:txBody>
      </p:sp>
    </p:spTree>
    <p:extLst>
      <p:ext uri="{BB962C8B-B14F-4D97-AF65-F5344CB8AC3E}">
        <p14:creationId xmlns:p14="http://schemas.microsoft.com/office/powerpoint/2010/main" val="16009967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references</a:t>
            </a:r>
            <a:endParaRPr lang="en-US" b="1" dirty="0"/>
          </a:p>
        </p:txBody>
      </p:sp>
      <p:sp>
        <p:nvSpPr>
          <p:cNvPr id="3" name="Rectangle 2"/>
          <p:cNvSpPr/>
          <p:nvPr/>
        </p:nvSpPr>
        <p:spPr>
          <a:xfrm>
            <a:off x="657845" y="1714700"/>
            <a:ext cx="7920880" cy="6740307"/>
          </a:xfrm>
          <a:prstGeom prst="rect">
            <a:avLst/>
          </a:prstGeom>
        </p:spPr>
        <p:txBody>
          <a:bodyPr wrap="square">
            <a:spAutoFit/>
          </a:bodyPr>
          <a:lstStyle/>
          <a:p>
            <a:pPr algn="l"/>
            <a:r>
              <a:rPr lang="en-US" dirty="0">
                <a:solidFill>
                  <a:schemeClr val="accent6">
                    <a:lumMod val="40000"/>
                    <a:lumOff val="60000"/>
                  </a:schemeClr>
                </a:solidFill>
              </a:rPr>
              <a:t>http://</a:t>
            </a:r>
            <a:r>
              <a:rPr lang="en-US" dirty="0" err="1">
                <a:solidFill>
                  <a:schemeClr val="accent6">
                    <a:lumMod val="40000"/>
                    <a:lumOff val="60000"/>
                  </a:schemeClr>
                </a:solidFill>
              </a:rPr>
              <a:t>www.ncbi.nlm.nih.gov</a:t>
            </a:r>
            <a:r>
              <a:rPr lang="en-US" dirty="0">
                <a:solidFill>
                  <a:schemeClr val="accent6">
                    <a:lumMod val="40000"/>
                    <a:lumOff val="60000"/>
                  </a:schemeClr>
                </a:solidFill>
              </a:rPr>
              <a:t>/</a:t>
            </a:r>
            <a:r>
              <a:rPr lang="en-US" dirty="0" err="1">
                <a:solidFill>
                  <a:schemeClr val="accent6">
                    <a:lumMod val="40000"/>
                    <a:lumOff val="60000"/>
                  </a:schemeClr>
                </a:solidFill>
              </a:rPr>
              <a:t>pmc</a:t>
            </a:r>
            <a:r>
              <a:rPr lang="en-US" dirty="0">
                <a:solidFill>
                  <a:schemeClr val="accent6">
                    <a:lumMod val="40000"/>
                    <a:lumOff val="60000"/>
                  </a:schemeClr>
                </a:solidFill>
              </a:rPr>
              <a:t>/articles/PMC2894375/</a:t>
            </a:r>
          </a:p>
          <a:p>
            <a:pPr algn="l"/>
            <a:r>
              <a:rPr lang="en-US" dirty="0">
                <a:solidFill>
                  <a:schemeClr val="accent6">
                    <a:lumMod val="40000"/>
                    <a:lumOff val="60000"/>
                  </a:schemeClr>
                </a:solidFill>
              </a:rPr>
              <a:t>http://</a:t>
            </a:r>
            <a:r>
              <a:rPr lang="en-US" dirty="0" err="1">
                <a:solidFill>
                  <a:schemeClr val="accent6">
                    <a:lumMod val="40000"/>
                    <a:lumOff val="60000"/>
                  </a:schemeClr>
                </a:solidFill>
              </a:rPr>
              <a:t>www.ncbi.nlm.nih.gov</a:t>
            </a:r>
            <a:r>
              <a:rPr lang="en-US" dirty="0">
                <a:solidFill>
                  <a:schemeClr val="accent6">
                    <a:lumMod val="40000"/>
                    <a:lumOff val="60000"/>
                  </a:schemeClr>
                </a:solidFill>
              </a:rPr>
              <a:t>/</a:t>
            </a:r>
            <a:r>
              <a:rPr lang="en-US" dirty="0" err="1">
                <a:solidFill>
                  <a:schemeClr val="accent6">
                    <a:lumMod val="40000"/>
                    <a:lumOff val="60000"/>
                  </a:schemeClr>
                </a:solidFill>
              </a:rPr>
              <a:t>pmc</a:t>
            </a:r>
            <a:r>
              <a:rPr lang="en-US" dirty="0">
                <a:solidFill>
                  <a:schemeClr val="accent6">
                    <a:lumMod val="40000"/>
                    <a:lumOff val="60000"/>
                  </a:schemeClr>
                </a:solidFill>
              </a:rPr>
              <a:t>/articles/PMC2894375</a:t>
            </a:r>
            <a:r>
              <a:rPr lang="en-US" dirty="0" smtClean="0">
                <a:solidFill>
                  <a:schemeClr val="accent6">
                    <a:lumMod val="40000"/>
                    <a:lumOff val="60000"/>
                  </a:schemeClr>
                </a:solidFill>
              </a:rPr>
              <a:t>/</a:t>
            </a:r>
            <a:endParaRPr lang="en-US" b="1" dirty="0" smtClean="0">
              <a:solidFill>
                <a:schemeClr val="accent6">
                  <a:lumMod val="40000"/>
                  <a:lumOff val="60000"/>
                </a:schemeClr>
              </a:solidFill>
            </a:endParaRPr>
          </a:p>
          <a:p>
            <a:pPr algn="l"/>
            <a:r>
              <a:rPr lang="en-US" b="1" dirty="0" smtClean="0">
                <a:solidFill>
                  <a:schemeClr val="accent6">
                    <a:lumMod val="40000"/>
                    <a:lumOff val="60000"/>
                  </a:schemeClr>
                </a:solidFill>
              </a:rPr>
              <a:t>Acute </a:t>
            </a:r>
            <a:r>
              <a:rPr lang="en-US" b="1" dirty="0">
                <a:solidFill>
                  <a:schemeClr val="accent6">
                    <a:lumMod val="40000"/>
                    <a:lumOff val="60000"/>
                  </a:schemeClr>
                </a:solidFill>
              </a:rPr>
              <a:t>bacterial </a:t>
            </a:r>
            <a:r>
              <a:rPr lang="en-US" b="1" dirty="0" smtClean="0">
                <a:solidFill>
                  <a:schemeClr val="accent6">
                    <a:lumMod val="40000"/>
                    <a:lumOff val="60000"/>
                  </a:schemeClr>
                </a:solidFill>
              </a:rPr>
              <a:t>pyelonephritis </a:t>
            </a:r>
            <a:r>
              <a:rPr lang="en-US" dirty="0" smtClean="0">
                <a:solidFill>
                  <a:schemeClr val="accent6">
                    <a:lumMod val="40000"/>
                    <a:lumOff val="60000"/>
                  </a:schemeClr>
                </a:solidFill>
                <a:hlinkClick r:id="rId2"/>
              </a:rPr>
              <a:t>Dr </a:t>
            </a:r>
            <a:r>
              <a:rPr lang="en-US" dirty="0">
                <a:solidFill>
                  <a:schemeClr val="accent6">
                    <a:lumMod val="40000"/>
                    <a:lumOff val="60000"/>
                  </a:schemeClr>
                </a:solidFill>
                <a:hlinkClick r:id="rId2"/>
              </a:rPr>
              <a:t>Yuranga Weerakkody</a:t>
            </a:r>
            <a:r>
              <a:rPr lang="en-US" dirty="0">
                <a:solidFill>
                  <a:schemeClr val="accent6">
                    <a:lumMod val="40000"/>
                    <a:lumOff val="60000"/>
                  </a:schemeClr>
                </a:solidFill>
              </a:rPr>
              <a:t> and </a:t>
            </a:r>
            <a:r>
              <a:rPr lang="en-US" dirty="0">
                <a:solidFill>
                  <a:schemeClr val="accent6">
                    <a:lumMod val="40000"/>
                    <a:lumOff val="60000"/>
                  </a:schemeClr>
                </a:solidFill>
                <a:hlinkClick r:id="rId3"/>
              </a:rPr>
              <a:t>Dr Frank Gaillard</a:t>
            </a:r>
            <a:r>
              <a:rPr lang="en-US" dirty="0">
                <a:solidFill>
                  <a:schemeClr val="accent6">
                    <a:lumMod val="40000"/>
                    <a:lumOff val="60000"/>
                  </a:schemeClr>
                </a:solidFill>
              </a:rPr>
              <a:t> et </a:t>
            </a:r>
            <a:r>
              <a:rPr lang="en-US" dirty="0" smtClean="0">
                <a:solidFill>
                  <a:schemeClr val="accent6">
                    <a:lumMod val="40000"/>
                    <a:lumOff val="60000"/>
                  </a:schemeClr>
                </a:solidFill>
              </a:rPr>
              <a:t>al </a:t>
            </a:r>
            <a:r>
              <a:rPr lang="en-US" dirty="0" err="1" smtClean="0">
                <a:solidFill>
                  <a:schemeClr val="accent6">
                    <a:lumMod val="40000"/>
                    <a:lumOff val="60000"/>
                  </a:schemeClr>
                </a:solidFill>
              </a:rPr>
              <a:t>Radiopaedia.org</a:t>
            </a:r>
            <a:endParaRPr lang="en-US" dirty="0" smtClean="0">
              <a:solidFill>
                <a:schemeClr val="accent6">
                  <a:lumMod val="40000"/>
                  <a:lumOff val="60000"/>
                </a:schemeClr>
              </a:solidFill>
            </a:endParaRPr>
          </a:p>
          <a:p>
            <a:pPr algn="l"/>
            <a:r>
              <a:rPr lang="en-GB" dirty="0">
                <a:solidFill>
                  <a:schemeClr val="accent6">
                    <a:lumMod val="40000"/>
                    <a:lumOff val="60000"/>
                  </a:schemeClr>
                </a:solidFill>
                <a:hlinkClick r:id="rId4"/>
              </a:rPr>
              <a:t>http://</a:t>
            </a:r>
            <a:r>
              <a:rPr lang="en-GB" dirty="0" smtClean="0">
                <a:solidFill>
                  <a:schemeClr val="accent6">
                    <a:lumMod val="40000"/>
                    <a:lumOff val="60000"/>
                  </a:schemeClr>
                </a:solidFill>
                <a:hlinkClick r:id="rId4"/>
              </a:rPr>
              <a:t>emedicine.medscape.com/article/245559-treatment#d11</a:t>
            </a:r>
            <a:endParaRPr lang="en-GB" dirty="0" smtClean="0">
              <a:solidFill>
                <a:schemeClr val="accent6">
                  <a:lumMod val="40000"/>
                  <a:lumOff val="60000"/>
                </a:schemeClr>
              </a:solidFill>
            </a:endParaRPr>
          </a:p>
          <a:p>
            <a:pPr algn="l"/>
            <a:r>
              <a:rPr lang="en-GB" dirty="0">
                <a:solidFill>
                  <a:schemeClr val="accent6">
                    <a:lumMod val="40000"/>
                    <a:lumOff val="60000"/>
                  </a:schemeClr>
                </a:solidFill>
              </a:rPr>
              <a:t>https://</a:t>
            </a:r>
            <a:r>
              <a:rPr lang="en-GB" dirty="0" err="1">
                <a:solidFill>
                  <a:schemeClr val="accent6">
                    <a:lumMod val="40000"/>
                    <a:lumOff val="60000"/>
                  </a:schemeClr>
                </a:solidFill>
              </a:rPr>
              <a:t>www.nlm.nih.gov</a:t>
            </a:r>
            <a:r>
              <a:rPr lang="en-GB" dirty="0">
                <a:solidFill>
                  <a:schemeClr val="accent6">
                    <a:lumMod val="40000"/>
                    <a:lumOff val="60000"/>
                  </a:schemeClr>
                </a:solidFill>
              </a:rPr>
              <a:t>/</a:t>
            </a:r>
            <a:r>
              <a:rPr lang="en-GB" dirty="0" err="1">
                <a:solidFill>
                  <a:schemeClr val="accent6">
                    <a:lumMod val="40000"/>
                    <a:lumOff val="60000"/>
                  </a:schemeClr>
                </a:solidFill>
              </a:rPr>
              <a:t>medlineplus</a:t>
            </a:r>
            <a:r>
              <a:rPr lang="en-GB" dirty="0">
                <a:solidFill>
                  <a:schemeClr val="accent6">
                    <a:lumMod val="40000"/>
                    <a:lumOff val="60000"/>
                  </a:schemeClr>
                </a:solidFill>
              </a:rPr>
              <a:t>/</a:t>
            </a:r>
            <a:r>
              <a:rPr lang="en-GB" dirty="0" err="1">
                <a:solidFill>
                  <a:schemeClr val="accent6">
                    <a:lumMod val="40000"/>
                    <a:lumOff val="60000"/>
                  </a:schemeClr>
                </a:solidFill>
              </a:rPr>
              <a:t>ency</a:t>
            </a:r>
            <a:r>
              <a:rPr lang="en-GB" dirty="0">
                <a:solidFill>
                  <a:schemeClr val="accent6">
                    <a:lumMod val="40000"/>
                    <a:lumOff val="60000"/>
                  </a:schemeClr>
                </a:solidFill>
              </a:rPr>
              <a:t>/article/000521.htm</a:t>
            </a:r>
          </a:p>
          <a:p>
            <a:pPr algn="l"/>
            <a:r>
              <a:rPr lang="en-GB" dirty="0">
                <a:solidFill>
                  <a:schemeClr val="accent6">
                    <a:lumMod val="40000"/>
                    <a:lumOff val="60000"/>
                  </a:schemeClr>
                </a:solidFill>
                <a:hlinkClick r:id="rId5"/>
              </a:rPr>
              <a:t>http://</a:t>
            </a:r>
            <a:r>
              <a:rPr lang="en-GB" dirty="0" smtClean="0">
                <a:solidFill>
                  <a:schemeClr val="accent6">
                    <a:lumMod val="40000"/>
                    <a:lumOff val="60000"/>
                  </a:schemeClr>
                </a:solidFill>
                <a:hlinkClick r:id="rId5"/>
              </a:rPr>
              <a:t>patient.info/health/cystitis-urine-infection-in-women</a:t>
            </a:r>
            <a:endParaRPr lang="en-GB" dirty="0" smtClean="0">
              <a:solidFill>
                <a:schemeClr val="accent6">
                  <a:lumMod val="40000"/>
                  <a:lumOff val="60000"/>
                </a:schemeClr>
              </a:solidFill>
            </a:endParaRPr>
          </a:p>
          <a:p>
            <a:pPr algn="l"/>
            <a:r>
              <a:rPr lang="en-GB" dirty="0">
                <a:solidFill>
                  <a:schemeClr val="accent6">
                    <a:lumMod val="40000"/>
                    <a:lumOff val="60000"/>
                  </a:schemeClr>
                </a:solidFill>
              </a:rPr>
              <a:t>http://</a:t>
            </a:r>
            <a:r>
              <a:rPr lang="en-GB" dirty="0" err="1">
                <a:solidFill>
                  <a:schemeClr val="accent6">
                    <a:lumMod val="40000"/>
                    <a:lumOff val="60000"/>
                  </a:schemeClr>
                </a:solidFill>
              </a:rPr>
              <a:t>www.mayoclinic.org</a:t>
            </a:r>
            <a:r>
              <a:rPr lang="en-GB" dirty="0">
                <a:solidFill>
                  <a:schemeClr val="accent6">
                    <a:lumMod val="40000"/>
                    <a:lumOff val="60000"/>
                  </a:schemeClr>
                </a:solidFill>
              </a:rPr>
              <a:t>/diseases-conditions/urinary-tract-infection/basics/prevention/con-20037892</a:t>
            </a:r>
          </a:p>
          <a:p>
            <a:pPr algn="l"/>
            <a:r>
              <a:rPr lang="en-GB" dirty="0">
                <a:solidFill>
                  <a:schemeClr val="accent6">
                    <a:lumMod val="40000"/>
                    <a:lumOff val="60000"/>
                  </a:schemeClr>
                </a:solidFill>
                <a:hlinkClick r:id="rId6"/>
              </a:rPr>
              <a:t>http://</a:t>
            </a:r>
            <a:r>
              <a:rPr lang="en-GB" dirty="0" smtClean="0">
                <a:solidFill>
                  <a:schemeClr val="accent6">
                    <a:lumMod val="40000"/>
                    <a:lumOff val="60000"/>
                  </a:schemeClr>
                </a:solidFill>
                <a:hlinkClick r:id="rId6"/>
              </a:rPr>
              <a:t>www.uptodate.com/contents/recurrent-urinary-tract-infection-in-women?source=search_result&amp;search=prophylaxis+for+urinary+tract+infection&amp;selectedTitle=1~150#H17</a:t>
            </a:r>
            <a:endParaRPr lang="en-GB" dirty="0" smtClean="0">
              <a:solidFill>
                <a:schemeClr val="accent6">
                  <a:lumMod val="40000"/>
                  <a:lumOff val="60000"/>
                </a:schemeClr>
              </a:solidFill>
            </a:endParaRPr>
          </a:p>
          <a:p>
            <a:pPr algn="l"/>
            <a:r>
              <a:rPr lang="en-GB" dirty="0">
                <a:solidFill>
                  <a:schemeClr val="accent6">
                    <a:lumMod val="40000"/>
                    <a:lumOff val="60000"/>
                  </a:schemeClr>
                </a:solidFill>
                <a:hlinkClick r:id="rId4"/>
              </a:rPr>
              <a:t>http://</a:t>
            </a:r>
            <a:r>
              <a:rPr lang="en-GB" dirty="0" smtClean="0">
                <a:solidFill>
                  <a:schemeClr val="accent6">
                    <a:lumMod val="40000"/>
                    <a:lumOff val="60000"/>
                  </a:schemeClr>
                </a:solidFill>
                <a:hlinkClick r:id="rId4"/>
              </a:rPr>
              <a:t>emedicine.medscape.com/article/245559-treatment#d11</a:t>
            </a:r>
            <a:endParaRPr lang="en-GB" dirty="0" smtClean="0">
              <a:solidFill>
                <a:schemeClr val="accent6">
                  <a:lumMod val="40000"/>
                  <a:lumOff val="60000"/>
                </a:schemeClr>
              </a:solidFill>
            </a:endParaRPr>
          </a:p>
          <a:p>
            <a:pPr algn="l"/>
            <a:r>
              <a:rPr lang="en-GB" dirty="0">
                <a:solidFill>
                  <a:schemeClr val="accent6">
                    <a:lumMod val="40000"/>
                    <a:lumOff val="60000"/>
                  </a:schemeClr>
                </a:solidFill>
                <a:hlinkClick r:id="rId7"/>
              </a:rPr>
              <a:t>http://</a:t>
            </a:r>
            <a:r>
              <a:rPr lang="en-GB" dirty="0" smtClean="0">
                <a:solidFill>
                  <a:schemeClr val="accent6">
                    <a:lumMod val="40000"/>
                    <a:lumOff val="60000"/>
                  </a:schemeClr>
                </a:solidFill>
                <a:hlinkClick r:id="rId7"/>
              </a:rPr>
              <a:t>www.gpnotebook.co.uk/simplepage.cfm?ID=x20140415114622216972</a:t>
            </a:r>
            <a:endParaRPr lang="en-GB" dirty="0" smtClean="0">
              <a:solidFill>
                <a:schemeClr val="accent6">
                  <a:lumMod val="40000"/>
                  <a:lumOff val="60000"/>
                </a:schemeClr>
              </a:solidFill>
            </a:endParaRPr>
          </a:p>
          <a:p>
            <a:pPr algn="l"/>
            <a:r>
              <a:rPr lang="en-GB" dirty="0">
                <a:solidFill>
                  <a:schemeClr val="accent6">
                    <a:lumMod val="40000"/>
                    <a:lumOff val="60000"/>
                  </a:schemeClr>
                </a:solidFill>
                <a:hlinkClick r:id="rId8"/>
              </a:rPr>
              <a:t>http://</a:t>
            </a:r>
            <a:r>
              <a:rPr lang="en-GB" dirty="0" smtClean="0">
                <a:solidFill>
                  <a:schemeClr val="accent6">
                    <a:lumMod val="40000"/>
                    <a:lumOff val="60000"/>
                  </a:schemeClr>
                </a:solidFill>
                <a:hlinkClick r:id="rId8"/>
              </a:rPr>
              <a:t>www.gpnotebook.co.uk/simplepage.cfm?ID=x20090320120038480651</a:t>
            </a:r>
            <a:endParaRPr lang="en-GB" dirty="0" smtClean="0">
              <a:solidFill>
                <a:schemeClr val="accent6">
                  <a:lumMod val="40000"/>
                  <a:lumOff val="60000"/>
                </a:schemeClr>
              </a:solidFill>
            </a:endParaRPr>
          </a:p>
          <a:p>
            <a:pPr algn="l"/>
            <a:r>
              <a:rPr lang="en-US" dirty="0">
                <a:solidFill>
                  <a:schemeClr val="accent6">
                    <a:lumMod val="40000"/>
                    <a:lumOff val="60000"/>
                  </a:schemeClr>
                </a:solidFill>
              </a:rPr>
              <a:t>http://</a:t>
            </a:r>
            <a:r>
              <a:rPr lang="en-US" dirty="0" err="1">
                <a:solidFill>
                  <a:schemeClr val="accent6">
                    <a:lumMod val="40000"/>
                    <a:lumOff val="60000"/>
                  </a:schemeClr>
                </a:solidFill>
              </a:rPr>
              <a:t>www.ncbi.nlm.nih.gov</a:t>
            </a:r>
            <a:r>
              <a:rPr lang="en-US" dirty="0">
                <a:solidFill>
                  <a:schemeClr val="accent6">
                    <a:lumMod val="40000"/>
                    <a:lumOff val="60000"/>
                  </a:schemeClr>
                </a:solidFill>
              </a:rPr>
              <a:t>/</a:t>
            </a:r>
            <a:r>
              <a:rPr lang="en-US" dirty="0" err="1">
                <a:solidFill>
                  <a:schemeClr val="accent6">
                    <a:lumMod val="40000"/>
                    <a:lumOff val="60000"/>
                  </a:schemeClr>
                </a:solidFill>
              </a:rPr>
              <a:t>pmc</a:t>
            </a:r>
            <a:r>
              <a:rPr lang="en-US" dirty="0">
                <a:solidFill>
                  <a:schemeClr val="accent6">
                    <a:lumMod val="40000"/>
                    <a:lumOff val="60000"/>
                  </a:schemeClr>
                </a:solidFill>
              </a:rPr>
              <a:t>/articles/PMC3202002/</a:t>
            </a:r>
          </a:p>
          <a:p>
            <a:pPr algn="l"/>
            <a:endParaRPr lang="ar-SA" dirty="0" smtClean="0">
              <a:solidFill>
                <a:schemeClr val="accent6">
                  <a:lumMod val="40000"/>
                  <a:lumOff val="60000"/>
                </a:schemeClr>
              </a:solidFill>
            </a:endParaRPr>
          </a:p>
          <a:p>
            <a:pPr algn="l"/>
            <a:endParaRPr lang="ar-SA" dirty="0">
              <a:solidFill>
                <a:schemeClr val="accent6">
                  <a:lumMod val="40000"/>
                  <a:lumOff val="60000"/>
                </a:schemeClr>
              </a:solidFill>
            </a:endParaRPr>
          </a:p>
          <a:p>
            <a:pPr algn="l"/>
            <a:endParaRPr lang="ar-SA" dirty="0">
              <a:solidFill>
                <a:schemeClr val="accent6">
                  <a:lumMod val="40000"/>
                  <a:lumOff val="60000"/>
                </a:schemeClr>
              </a:solidFill>
            </a:endParaRPr>
          </a:p>
          <a:p>
            <a:pPr algn="l"/>
            <a:endParaRPr lang="ar-SA" dirty="0">
              <a:solidFill>
                <a:schemeClr val="accent6">
                  <a:lumMod val="40000"/>
                  <a:lumOff val="60000"/>
                </a:schemeClr>
              </a:solidFill>
            </a:endParaRPr>
          </a:p>
          <a:p>
            <a:pPr algn="l"/>
            <a:endParaRPr lang="en-GB" dirty="0" smtClean="0">
              <a:solidFill>
                <a:schemeClr val="accent6">
                  <a:lumMod val="40000"/>
                  <a:lumOff val="60000"/>
                </a:schemeClr>
              </a:solidFill>
            </a:endParaRPr>
          </a:p>
          <a:p>
            <a:pPr algn="l"/>
            <a:endParaRPr lang="en-GB" dirty="0">
              <a:solidFill>
                <a:schemeClr val="accent6">
                  <a:lumMod val="40000"/>
                  <a:lumOff val="60000"/>
                </a:schemeClr>
              </a:solidFill>
            </a:endParaRPr>
          </a:p>
          <a:p>
            <a:pPr algn="l"/>
            <a:endParaRPr lang="ar-SA" dirty="0">
              <a:solidFill>
                <a:schemeClr val="accent6">
                  <a:lumMod val="40000"/>
                  <a:lumOff val="60000"/>
                </a:schemeClr>
              </a:solidFill>
            </a:endParaRPr>
          </a:p>
          <a:p>
            <a:pPr algn="l"/>
            <a:endParaRPr lang="en-US" dirty="0" smtClean="0">
              <a:solidFill>
                <a:schemeClr val="accent6">
                  <a:lumMod val="40000"/>
                  <a:lumOff val="60000"/>
                </a:schemeClr>
              </a:solidFill>
            </a:endParaRPr>
          </a:p>
        </p:txBody>
      </p:sp>
    </p:spTree>
    <p:extLst>
      <p:ext uri="{BB962C8B-B14F-4D97-AF65-F5344CB8AC3E}">
        <p14:creationId xmlns:p14="http://schemas.microsoft.com/office/powerpoint/2010/main" val="175655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UTI definition ?</a:t>
            </a:r>
            <a:endParaRPr lang="en-US" dirty="0"/>
          </a:p>
        </p:txBody>
      </p:sp>
      <p:sp>
        <p:nvSpPr>
          <p:cNvPr id="3" name="Content Placeholder 2"/>
          <p:cNvSpPr>
            <a:spLocks noGrp="1"/>
          </p:cNvSpPr>
          <p:nvPr>
            <p:ph idx="1"/>
          </p:nvPr>
        </p:nvSpPr>
        <p:spPr/>
        <p:txBody>
          <a:bodyPr>
            <a:normAutofit/>
          </a:bodyPr>
          <a:lstStyle/>
          <a:p>
            <a:r>
              <a:rPr lang="en-US" dirty="0" smtClean="0"/>
              <a:t>Urinary </a:t>
            </a:r>
            <a:r>
              <a:rPr lang="en-US" dirty="0"/>
              <a:t>tract infections happen when bacteria get into the urethra and travel up into the bladder</a:t>
            </a:r>
            <a:r>
              <a:rPr lang="en-US" dirty="0" smtClean="0"/>
              <a:t>.</a:t>
            </a:r>
          </a:p>
          <a:p>
            <a:r>
              <a:rPr lang="en-US" dirty="0"/>
              <a:t>If the infection </a:t>
            </a:r>
            <a:r>
              <a:rPr lang="en-US" dirty="0" smtClean="0"/>
              <a:t>in the </a:t>
            </a:r>
            <a:r>
              <a:rPr lang="en-US" dirty="0"/>
              <a:t>urethra, </a:t>
            </a:r>
            <a:r>
              <a:rPr lang="en-US" dirty="0">
                <a:solidFill>
                  <a:srgbClr val="FF0000"/>
                </a:solidFill>
              </a:rPr>
              <a:t>it is called a urethral infection or ”</a:t>
            </a:r>
            <a:r>
              <a:rPr lang="en-US" b="1" u="sng" dirty="0">
                <a:solidFill>
                  <a:srgbClr val="FF0000"/>
                </a:solidFill>
              </a:rPr>
              <a:t>urethritis </a:t>
            </a:r>
            <a:r>
              <a:rPr lang="en-US" dirty="0" smtClean="0">
                <a:solidFill>
                  <a:srgbClr val="FF0000"/>
                </a:solidFill>
              </a:rPr>
              <a:t>.”</a:t>
            </a:r>
            <a:endParaRPr lang="en-US" dirty="0" smtClean="0"/>
          </a:p>
          <a:p>
            <a:r>
              <a:rPr lang="en-US" dirty="0" smtClean="0"/>
              <a:t> </a:t>
            </a:r>
            <a:r>
              <a:rPr lang="en-US" dirty="0"/>
              <a:t>If the infection stays just in the bladder, </a:t>
            </a:r>
            <a:r>
              <a:rPr lang="en-US" dirty="0">
                <a:solidFill>
                  <a:srgbClr val="FF0000"/>
                </a:solidFill>
              </a:rPr>
              <a:t>it is a called a bladder infection, or "</a:t>
            </a:r>
            <a:r>
              <a:rPr lang="en-US" b="1" u="sng" dirty="0">
                <a:solidFill>
                  <a:srgbClr val="FF0000"/>
                </a:solidFill>
              </a:rPr>
              <a:t>cystitis</a:t>
            </a:r>
            <a:r>
              <a:rPr lang="en-US" dirty="0">
                <a:solidFill>
                  <a:srgbClr val="FF0000"/>
                </a:solidFill>
              </a:rPr>
              <a:t>." </a:t>
            </a:r>
            <a:endParaRPr lang="en-US" dirty="0" smtClean="0">
              <a:solidFill>
                <a:srgbClr val="FF0000"/>
              </a:solidFill>
            </a:endParaRPr>
          </a:p>
          <a:p>
            <a:r>
              <a:rPr lang="en-US" dirty="0" smtClean="0"/>
              <a:t>If </a:t>
            </a:r>
            <a:r>
              <a:rPr lang="en-US" dirty="0"/>
              <a:t>the infection travels up past the bladder and into the kidneys, </a:t>
            </a:r>
            <a:r>
              <a:rPr lang="en-US" dirty="0">
                <a:solidFill>
                  <a:srgbClr val="FF0000"/>
                </a:solidFill>
              </a:rPr>
              <a:t>it is called a kidney infection or "</a:t>
            </a:r>
            <a:r>
              <a:rPr lang="en-US" b="1" u="sng" dirty="0">
                <a:solidFill>
                  <a:srgbClr val="FF0000"/>
                </a:solidFill>
              </a:rPr>
              <a:t>pyelonephritis</a:t>
            </a:r>
            <a:r>
              <a:rPr lang="en-US" dirty="0" smtClean="0">
                <a:solidFill>
                  <a:srgbClr val="FF0000"/>
                </a:solidFill>
              </a:rPr>
              <a:t>.”</a:t>
            </a:r>
          </a:p>
          <a:p>
            <a:r>
              <a:rPr lang="en-US" dirty="0" smtClean="0"/>
              <a:t>UTI </a:t>
            </a:r>
            <a:r>
              <a:rPr lang="en-US" dirty="0"/>
              <a:t>occur more commonly in  </a:t>
            </a:r>
            <a:r>
              <a:rPr lang="en-US" b="1" u="sng" dirty="0">
                <a:solidFill>
                  <a:srgbClr val="FF0000"/>
                </a:solidFill>
              </a:rPr>
              <a:t>women than men</a:t>
            </a:r>
            <a:r>
              <a:rPr lang="en-US" dirty="0"/>
              <a:t>, with half of women having at     least one infection at some point in their lives .</a:t>
            </a:r>
          </a:p>
        </p:txBody>
      </p:sp>
    </p:spTree>
    <p:extLst>
      <p:ext uri="{BB962C8B-B14F-4D97-AF65-F5344CB8AC3E}">
        <p14:creationId xmlns:p14="http://schemas.microsoft.com/office/powerpoint/2010/main" val="530361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7384"/>
            <a:ext cx="7200900" cy="1485900"/>
          </a:xfrm>
        </p:spPr>
        <p:txBody>
          <a:bodyPr/>
          <a:lstStyle/>
          <a:p>
            <a:pPr algn="ctr"/>
            <a:r>
              <a:rPr lang="en-US" dirty="0" smtClean="0"/>
              <a:t>Types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3908378"/>
              </p:ext>
            </p:extLst>
          </p:nvPr>
        </p:nvGraphicFramePr>
        <p:xfrm>
          <a:off x="1028700" y="1340768"/>
          <a:ext cx="6988398" cy="2188464"/>
        </p:xfrm>
        <a:graphic>
          <a:graphicData uri="http://schemas.openxmlformats.org/drawingml/2006/table">
            <a:tbl>
              <a:tblPr firstRow="1" bandRow="1">
                <a:tableStyleId>{5C22544A-7EE6-4342-B048-85BDC9FD1C3A}</a:tableStyleId>
              </a:tblPr>
              <a:tblGrid>
                <a:gridCol w="3494199"/>
                <a:gridCol w="3494199"/>
              </a:tblGrid>
              <a:tr h="337899">
                <a:tc gridSpan="2">
                  <a:txBody>
                    <a:bodyPr/>
                    <a:lstStyle/>
                    <a:p>
                      <a:r>
                        <a:rPr lang="en-US" sz="2000" b="0" dirty="0" smtClean="0"/>
                        <a:t>Location</a:t>
                      </a:r>
                      <a:endParaRPr lang="en-US" sz="2000" b="0" dirty="0"/>
                    </a:p>
                  </a:txBody>
                  <a:tcPr marL="68580" marR="68580" anchor="ctr" anchorCtr="1"/>
                </a:tc>
                <a:tc hMerge="1">
                  <a:txBody>
                    <a:bodyPr/>
                    <a:lstStyle/>
                    <a:p>
                      <a:endParaRPr lang="en-US" sz="2000" b="0"/>
                    </a:p>
                  </a:txBody>
                  <a:tcPr anchor="ctr" anchorCtr="1"/>
                </a:tc>
              </a:tr>
              <a:tr h="337899">
                <a:tc>
                  <a:txBody>
                    <a:bodyPr/>
                    <a:lstStyle/>
                    <a:p>
                      <a:r>
                        <a:rPr lang="en-US" sz="2000" b="0" dirty="0" smtClean="0"/>
                        <a:t>Lower</a:t>
                      </a:r>
                      <a:endParaRPr lang="en-US" sz="2000" b="0" dirty="0"/>
                    </a:p>
                  </a:txBody>
                  <a:tcPr marL="68580" marR="68580" anchor="ctr" anchorCtr="1"/>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lang="en-US" sz="1800" b="0" dirty="0" smtClean="0">
                          <a:solidFill>
                            <a:schemeClr val="bg1"/>
                          </a:solidFill>
                        </a:rPr>
                        <a:t>Upper</a:t>
                      </a:r>
                      <a:endParaRPr lang="ar-SA" sz="2000" b="0" dirty="0" smtClean="0">
                        <a:solidFill>
                          <a:schemeClr val="bg1"/>
                        </a:solidFill>
                      </a:endParaRPr>
                    </a:p>
                  </a:txBody>
                  <a:tcPr marL="68580" marR="68580" anchor="ctr" anchorCtr="1"/>
                </a:tc>
              </a:tr>
              <a:tr h="1190443">
                <a:tc>
                  <a:txBody>
                    <a:bodyPr/>
                    <a:lstStyle/>
                    <a:p>
                      <a:pPr marL="342900" marR="0" lvl="0" indent="-342900" algn="l" defTabSz="914400" rtl="0" eaLnBrk="1" fontAlgn="base" latinLnBrk="0" hangingPunct="1">
                        <a:lnSpc>
                          <a:spcPct val="100000"/>
                        </a:lnSpc>
                        <a:spcBef>
                          <a:spcPct val="20000"/>
                        </a:spcBef>
                        <a:spcAft>
                          <a:spcPct val="0"/>
                        </a:spcAft>
                        <a:buClr>
                          <a:schemeClr val="tx2"/>
                        </a:buClr>
                        <a:buSzPct val="70000"/>
                        <a:buFont typeface="Arial" charset="0"/>
                        <a:buChar char="•"/>
                        <a:tabLst/>
                      </a:pPr>
                      <a:r>
                        <a:rPr kumimoji="0" lang="en-US" altLang="ko-KR" sz="2000" b="0" i="0" u="none" strike="noStrike" cap="none" normalizeH="0" baseline="0" dirty="0" smtClean="0">
                          <a:ln>
                            <a:noFill/>
                          </a:ln>
                          <a:solidFill>
                            <a:schemeClr val="bg1"/>
                          </a:solidFill>
                          <a:effectLst/>
                          <a:latin typeface="+mj-lt"/>
                          <a:ea typeface="굴림" pitchFamily="50" charset="-127"/>
                          <a:cs typeface="Arial" pitchFamily="34" charset="0"/>
                        </a:rPr>
                        <a:t>Cystitis</a:t>
                      </a:r>
                    </a:p>
                    <a:p>
                      <a:pPr marL="285750" marR="0" lvl="0" indent="-285750" algn="l" defTabSz="914400" rtl="0" eaLnBrk="1" fontAlgn="base" latinLnBrk="0" hangingPunct="1">
                        <a:lnSpc>
                          <a:spcPct val="100000"/>
                        </a:lnSpc>
                        <a:spcBef>
                          <a:spcPct val="20000"/>
                        </a:spcBef>
                        <a:spcAft>
                          <a:spcPct val="0"/>
                        </a:spcAft>
                        <a:buClr>
                          <a:schemeClr val="tx2"/>
                        </a:buClr>
                        <a:buSzPct val="70000"/>
                        <a:buFont typeface="Arial" charset="0"/>
                        <a:buChar char="•"/>
                        <a:tabLst/>
                      </a:pPr>
                      <a:r>
                        <a:rPr lang="en-US" sz="1800" b="0" dirty="0" smtClean="0">
                          <a:solidFill>
                            <a:schemeClr val="bg1"/>
                          </a:solidFill>
                          <a:latin typeface="+mj-lt"/>
                        </a:rPr>
                        <a:t>Urethritis</a:t>
                      </a:r>
                      <a:endParaRPr kumimoji="0" lang="en-US" altLang="ko-KR" sz="2000" b="0" i="0" u="none" strike="noStrike" cap="none" normalizeH="0" baseline="0" dirty="0" smtClean="0">
                        <a:ln>
                          <a:noFill/>
                        </a:ln>
                        <a:solidFill>
                          <a:schemeClr val="bg1"/>
                        </a:solidFill>
                        <a:effectLst/>
                        <a:latin typeface="+mj-lt"/>
                        <a:ea typeface="굴림" pitchFamily="50" charset="-127"/>
                        <a:cs typeface="Arial" pitchFamily="34" charset="0"/>
                      </a:endParaRPr>
                    </a:p>
                    <a:p>
                      <a:pPr marL="342900" marR="0" lvl="0" indent="-342900" algn="l" defTabSz="914400" rtl="0" eaLnBrk="1" fontAlgn="base" latinLnBrk="0" hangingPunct="1">
                        <a:lnSpc>
                          <a:spcPct val="100000"/>
                        </a:lnSpc>
                        <a:spcBef>
                          <a:spcPct val="20000"/>
                        </a:spcBef>
                        <a:spcAft>
                          <a:spcPct val="0"/>
                        </a:spcAft>
                        <a:buClr>
                          <a:schemeClr val="tx2"/>
                        </a:buClr>
                        <a:buSzPct val="70000"/>
                        <a:buFont typeface="Arial" charset="0"/>
                        <a:buChar char="•"/>
                        <a:tabLst/>
                      </a:pPr>
                      <a:r>
                        <a:rPr lang="en-US" sz="2000" b="0" dirty="0" smtClean="0">
                          <a:solidFill>
                            <a:schemeClr val="bg1"/>
                          </a:solidFill>
                          <a:latin typeface="+mj-lt"/>
                        </a:rPr>
                        <a:t>Prostatitis</a:t>
                      </a:r>
                      <a:endParaRPr lang="ar-SA" sz="2000" b="0" dirty="0" smtClean="0">
                        <a:solidFill>
                          <a:schemeClr val="bg1"/>
                        </a:solidFill>
                        <a:latin typeface="+mj-lt"/>
                      </a:endParaRPr>
                    </a:p>
                    <a:p>
                      <a:endParaRPr lang="en-US" sz="2000" b="0" dirty="0">
                        <a:solidFill>
                          <a:schemeClr val="bg1"/>
                        </a:solidFill>
                        <a:latin typeface="+mj-lt"/>
                      </a:endParaRPr>
                    </a:p>
                  </a:txBody>
                  <a:tcPr marL="68580" marR="68580" anchor="ctr" anchorCtr="1"/>
                </a:tc>
                <a:tc>
                  <a:txBody>
                    <a:bodyPr/>
                    <a:lstStyle/>
                    <a:p>
                      <a:pPr marL="285750" marR="0" lvl="0" indent="-285750" algn="l" defTabSz="914400" rtl="0" eaLnBrk="1" fontAlgn="base" latinLnBrk="0" hangingPunct="1">
                        <a:lnSpc>
                          <a:spcPct val="100000"/>
                        </a:lnSpc>
                        <a:spcBef>
                          <a:spcPct val="20000"/>
                        </a:spcBef>
                        <a:spcAft>
                          <a:spcPct val="0"/>
                        </a:spcAft>
                        <a:buClr>
                          <a:schemeClr val="tx2"/>
                        </a:buClr>
                        <a:buSzPct val="70000"/>
                        <a:buFont typeface="Arial" charset="0"/>
                        <a:buChar char="•"/>
                        <a:tabLst/>
                      </a:pPr>
                      <a:r>
                        <a:rPr kumimoji="0" lang="en-US" altLang="ko-KR" sz="1800" b="0" i="0" u="none" strike="noStrike" cap="none" normalizeH="0" baseline="0" dirty="0" smtClean="0">
                          <a:ln>
                            <a:noFill/>
                          </a:ln>
                          <a:solidFill>
                            <a:schemeClr val="bg1"/>
                          </a:solidFill>
                          <a:effectLst/>
                          <a:latin typeface="+mj-lt"/>
                          <a:ea typeface="굴림" pitchFamily="50" charset="-127"/>
                          <a:cs typeface="Arial" pitchFamily="34" charset="0"/>
                        </a:rPr>
                        <a:t>Pyelonephritis</a:t>
                      </a:r>
                    </a:p>
                    <a:p>
                      <a:pPr marL="285750" marR="0" lvl="0" indent="-285750" algn="l" defTabSz="914400" rtl="0" eaLnBrk="1" fontAlgn="base" latinLnBrk="0" hangingPunct="1">
                        <a:lnSpc>
                          <a:spcPct val="100000"/>
                        </a:lnSpc>
                        <a:spcBef>
                          <a:spcPct val="20000"/>
                        </a:spcBef>
                        <a:spcAft>
                          <a:spcPct val="0"/>
                        </a:spcAft>
                        <a:buClr>
                          <a:schemeClr val="tx2"/>
                        </a:buClr>
                        <a:buSzPct val="70000"/>
                        <a:buFont typeface="Arial" charset="0"/>
                        <a:buChar char="•"/>
                        <a:tabLst/>
                      </a:pPr>
                      <a:r>
                        <a:rPr kumimoji="0" lang="en-US" altLang="ko-KR" sz="1800" b="0" i="0" u="none" strike="noStrike" cap="none" normalizeH="0" baseline="0" dirty="0" smtClean="0">
                          <a:ln>
                            <a:noFill/>
                          </a:ln>
                          <a:solidFill>
                            <a:schemeClr val="bg1"/>
                          </a:solidFill>
                          <a:effectLst/>
                          <a:latin typeface="+mj-lt"/>
                          <a:ea typeface="+mn-ea"/>
                          <a:cs typeface="+mn-cs"/>
                        </a:rPr>
                        <a:t>A</a:t>
                      </a:r>
                      <a:r>
                        <a:rPr lang="en-US" sz="1800" b="0" dirty="0" smtClean="0">
                          <a:solidFill>
                            <a:schemeClr val="bg1"/>
                          </a:solidFill>
                          <a:latin typeface="+mj-lt"/>
                        </a:rPr>
                        <a:t>bscess</a:t>
                      </a:r>
                      <a:r>
                        <a:rPr kumimoji="0" lang="en-US" sz="2000" b="0" i="0" u="none" strike="noStrike" cap="none" normalizeH="0" baseline="0" dirty="0" smtClean="0">
                          <a:ln>
                            <a:noFill/>
                          </a:ln>
                          <a:solidFill>
                            <a:schemeClr val="bg1"/>
                          </a:solidFill>
                          <a:effectLst/>
                          <a:latin typeface="+mj-lt"/>
                          <a:ea typeface="굴림" pitchFamily="50" charset="-127"/>
                          <a:cs typeface="Arial" pitchFamily="34" charset="0"/>
                        </a:rPr>
                        <a:t> </a:t>
                      </a:r>
                      <a:r>
                        <a:rPr lang="en-US" sz="1800" b="0" dirty="0" smtClean="0">
                          <a:solidFill>
                            <a:schemeClr val="bg1"/>
                          </a:solidFill>
                          <a:latin typeface="+mj-lt"/>
                        </a:rPr>
                        <a:t>(</a:t>
                      </a:r>
                      <a:r>
                        <a:rPr lang="en-US" sz="1800" b="0" dirty="0" err="1" smtClean="0">
                          <a:solidFill>
                            <a:schemeClr val="bg1"/>
                          </a:solidFill>
                          <a:latin typeface="+mj-lt"/>
                        </a:rPr>
                        <a:t>Intrarenal</a:t>
                      </a:r>
                      <a:r>
                        <a:rPr lang="en-US" sz="1800" b="0" dirty="0" smtClean="0">
                          <a:solidFill>
                            <a:schemeClr val="bg1"/>
                          </a:solidFill>
                          <a:latin typeface="+mj-lt"/>
                        </a:rPr>
                        <a:t> &amp; Perinephric)</a:t>
                      </a:r>
                      <a:endParaRPr lang="ar-SA" b="0" dirty="0" smtClean="0">
                        <a:solidFill>
                          <a:schemeClr val="bg1"/>
                        </a:solidFill>
                        <a:latin typeface="+mj-lt"/>
                      </a:endParaRPr>
                    </a:p>
                    <a:p>
                      <a:pPr marL="285750" marR="0" lvl="0" indent="-285750" algn="l" defTabSz="914400" rtl="0" eaLnBrk="1" fontAlgn="base" latinLnBrk="0" hangingPunct="1">
                        <a:lnSpc>
                          <a:spcPct val="100000"/>
                        </a:lnSpc>
                        <a:spcBef>
                          <a:spcPct val="20000"/>
                        </a:spcBef>
                        <a:spcAft>
                          <a:spcPct val="0"/>
                        </a:spcAft>
                        <a:buClr>
                          <a:schemeClr val="tx2"/>
                        </a:buClr>
                        <a:buSzPct val="70000"/>
                        <a:buFont typeface="Arial" charset="0"/>
                        <a:buChar char="•"/>
                        <a:tabLst/>
                      </a:pPr>
                      <a:endParaRPr lang="en-US" sz="1800" b="0" dirty="0" smtClean="0">
                        <a:solidFill>
                          <a:schemeClr val="bg1"/>
                        </a:solidFill>
                        <a:latin typeface="+mj-lt"/>
                      </a:endParaRPr>
                    </a:p>
                  </a:txBody>
                  <a:tcPr marL="68580" marR="68580" anchor="ctr" anchorCtr="1"/>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392038419"/>
              </p:ext>
            </p:extLst>
          </p:nvPr>
        </p:nvGraphicFramePr>
        <p:xfrm>
          <a:off x="1028700" y="3507025"/>
          <a:ext cx="2755024" cy="959118"/>
        </p:xfrm>
        <a:graphic>
          <a:graphicData uri="http://schemas.openxmlformats.org/drawingml/2006/table">
            <a:tbl>
              <a:tblPr firstRow="1" bandRow="1">
                <a:tableStyleId>{5C22544A-7EE6-4342-B048-85BDC9FD1C3A}</a:tableStyleId>
              </a:tblPr>
              <a:tblGrid>
                <a:gridCol w="1377512"/>
                <a:gridCol w="1377512"/>
              </a:tblGrid>
              <a:tr h="0">
                <a:tc gridSpan="2">
                  <a:txBody>
                    <a:bodyPr/>
                    <a:lstStyle/>
                    <a:p>
                      <a:r>
                        <a:rPr lang="en-US" sz="2000" b="0" dirty="0" smtClean="0"/>
                        <a:t>Symptoms</a:t>
                      </a:r>
                      <a:endParaRPr lang="en-US" sz="2000" b="0" dirty="0"/>
                    </a:p>
                  </a:txBody>
                  <a:tcPr marL="68580" marR="68580" anchor="ctr" anchorCtr="1"/>
                </a:tc>
                <a:tc hMerge="1">
                  <a:txBody>
                    <a:bodyPr/>
                    <a:lstStyle/>
                    <a:p>
                      <a:endParaRPr lang="en-US" sz="2000" b="0"/>
                    </a:p>
                  </a:txBody>
                  <a:tcPr anchor="ctr" anchorCtr="1"/>
                </a:tc>
              </a:tr>
              <a:tr h="562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600" b="0" i="0" u="none" strike="noStrike" cap="none" normalizeH="0" baseline="0" dirty="0" smtClean="0">
                          <a:ln>
                            <a:noFill/>
                          </a:ln>
                          <a:solidFill>
                            <a:schemeClr val="bg1"/>
                          </a:solidFill>
                          <a:effectLst/>
                          <a:latin typeface="+mj-lt"/>
                          <a:ea typeface="굴림" pitchFamily="50" charset="-127"/>
                          <a:cs typeface="Arial" pitchFamily="34" charset="0"/>
                        </a:rPr>
                        <a:t>Symptomatic</a:t>
                      </a:r>
                    </a:p>
                  </a:txBody>
                  <a:tcPr marL="68580" marR="68580"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600" b="0" i="0" u="none" strike="noStrike" cap="none" normalizeH="0" baseline="0" dirty="0" smtClean="0">
                          <a:ln>
                            <a:noFill/>
                          </a:ln>
                          <a:solidFill>
                            <a:schemeClr val="bg1"/>
                          </a:solidFill>
                          <a:effectLst/>
                          <a:latin typeface="+mj-lt"/>
                          <a:ea typeface="굴림" pitchFamily="50" charset="-127"/>
                          <a:cs typeface="Arial" pitchFamily="34" charset="0"/>
                        </a:rPr>
                        <a:t>Asymptomatic</a:t>
                      </a:r>
                    </a:p>
                  </a:txBody>
                  <a:tcPr marL="68580" marR="68580" anchor="ctr" anchorCtr="1"/>
                </a:tc>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1302857715"/>
              </p:ext>
            </p:extLst>
          </p:nvPr>
        </p:nvGraphicFramePr>
        <p:xfrm>
          <a:off x="3783724" y="3501008"/>
          <a:ext cx="4233374" cy="959118"/>
        </p:xfrm>
        <a:graphic>
          <a:graphicData uri="http://schemas.openxmlformats.org/drawingml/2006/table">
            <a:tbl>
              <a:tblPr firstRow="1" bandRow="1">
                <a:tableStyleId>{5C22544A-7EE6-4342-B048-85BDC9FD1C3A}</a:tableStyleId>
              </a:tblPr>
              <a:tblGrid>
                <a:gridCol w="2116687"/>
                <a:gridCol w="2116687"/>
              </a:tblGrid>
              <a:tr h="0">
                <a:tc gridSpan="2">
                  <a:txBody>
                    <a:bodyPr/>
                    <a:lstStyle/>
                    <a:p>
                      <a:r>
                        <a:rPr lang="en-US" sz="2000" b="0" dirty="0" smtClean="0"/>
                        <a:t>Recurrence</a:t>
                      </a:r>
                      <a:endParaRPr lang="en-US" sz="2000" b="0" dirty="0"/>
                    </a:p>
                  </a:txBody>
                  <a:tcPr marL="68580" marR="68580" anchor="ctr" anchorCtr="1"/>
                </a:tc>
                <a:tc hMerge="1">
                  <a:txBody>
                    <a:bodyPr/>
                    <a:lstStyle/>
                    <a:p>
                      <a:endParaRPr lang="en-US" sz="2000" b="0"/>
                    </a:p>
                  </a:txBody>
                  <a:tcPr anchor="ctr" anchorCtr="1"/>
                </a:tc>
              </a:tr>
              <a:tr h="562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600" b="0" i="0" u="none" strike="noStrike" cap="none" normalizeH="0" baseline="0" dirty="0" smtClean="0">
                          <a:ln>
                            <a:noFill/>
                          </a:ln>
                          <a:solidFill>
                            <a:schemeClr val="bg1"/>
                          </a:solidFill>
                          <a:effectLst/>
                          <a:latin typeface="+mj-lt"/>
                          <a:ea typeface="굴림" pitchFamily="50" charset="-127"/>
                          <a:cs typeface="Arial" pitchFamily="34" charset="0"/>
                        </a:rPr>
                        <a:t>Sporadic   </a:t>
                      </a:r>
                      <a:r>
                        <a:rPr kumimoji="0" lang="en-US" altLang="ko-KR" sz="1600" b="0" i="0" u="sng" strike="noStrike" cap="none" normalizeH="0" baseline="0" dirty="0" smtClean="0">
                          <a:ln>
                            <a:noFill/>
                          </a:ln>
                          <a:solidFill>
                            <a:schemeClr val="bg1"/>
                          </a:solidFill>
                          <a:effectLst/>
                          <a:latin typeface="+mj-lt"/>
                          <a:ea typeface="굴림" pitchFamily="50" charset="-127"/>
                          <a:cs typeface="Times New Roman" pitchFamily="18" charset="0"/>
                        </a:rPr>
                        <a:t>&lt;</a:t>
                      </a:r>
                      <a:r>
                        <a:rPr kumimoji="0" lang="en-US" altLang="ko-KR" sz="1600" b="0" i="0" u="none" strike="noStrike" cap="none" normalizeH="0" baseline="0" dirty="0" smtClean="0">
                          <a:ln>
                            <a:noFill/>
                          </a:ln>
                          <a:solidFill>
                            <a:schemeClr val="bg1"/>
                          </a:solidFill>
                          <a:effectLst/>
                          <a:latin typeface="+mj-lt"/>
                          <a:ea typeface="굴림" pitchFamily="50" charset="-127"/>
                          <a:cs typeface="Arial" pitchFamily="34" charset="0"/>
                        </a:rPr>
                        <a:t> 1 UTI </a:t>
                      </a:r>
                      <a:r>
                        <a:rPr kumimoji="0" lang="en-US" altLang="ko-KR" sz="1600" b="0" i="0" u="none" strike="noStrike" cap="none" normalizeH="0" baseline="0" dirty="0" smtClean="0">
                          <a:ln>
                            <a:noFill/>
                          </a:ln>
                          <a:solidFill>
                            <a:schemeClr val="bg1"/>
                          </a:solidFill>
                          <a:effectLst/>
                          <a:latin typeface="+mj-lt"/>
                          <a:ea typeface="굴림" pitchFamily="50" charset="-127"/>
                          <a:cs typeface="Arial" pitchFamily="34" charset="0"/>
                          <a:sym typeface="Symbol" pitchFamily="18" charset="2"/>
                        </a:rPr>
                        <a:t>/ 6 m</a:t>
                      </a:r>
                    </a:p>
                  </a:txBody>
                  <a:tcPr marL="68580" marR="68580" anchor="ctr" anchorCtr="1"/>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altLang="ko-KR" sz="1600" b="0" i="0" u="none" strike="noStrike" cap="none" normalizeH="0" baseline="0" dirty="0" smtClean="0">
                          <a:ln>
                            <a:noFill/>
                          </a:ln>
                          <a:solidFill>
                            <a:schemeClr val="bg1"/>
                          </a:solidFill>
                          <a:effectLst/>
                          <a:latin typeface="+mj-lt"/>
                          <a:ea typeface="굴림" pitchFamily="50" charset="-127"/>
                          <a:cs typeface="Arial" pitchFamily="34" charset="0"/>
                        </a:rPr>
                        <a:t>Recurrent </a:t>
                      </a:r>
                      <a:r>
                        <a:rPr kumimoji="0" lang="en-US" altLang="ko-KR" sz="1600" b="0" i="0" u="none" strike="noStrike" cap="none" normalizeH="0" baseline="0" dirty="0" smtClean="0">
                          <a:ln>
                            <a:noFill/>
                          </a:ln>
                          <a:solidFill>
                            <a:schemeClr val="bg1"/>
                          </a:solidFill>
                          <a:effectLst/>
                          <a:latin typeface="+mj-lt"/>
                          <a:ea typeface="굴림" pitchFamily="50" charset="-127"/>
                          <a:cs typeface="Arial" pitchFamily="34" charset="0"/>
                          <a:sym typeface="Symbol" pitchFamily="18" charset="2"/>
                        </a:rPr>
                        <a:t></a:t>
                      </a:r>
                      <a:r>
                        <a:rPr kumimoji="0" lang="en-US" altLang="ko-KR" sz="1600" b="0" i="0" u="none" strike="noStrike" cap="none" normalizeH="0" baseline="0" dirty="0" smtClean="0">
                          <a:ln>
                            <a:noFill/>
                          </a:ln>
                          <a:solidFill>
                            <a:schemeClr val="bg1"/>
                          </a:solidFill>
                          <a:effectLst/>
                          <a:latin typeface="+mj-lt"/>
                          <a:ea typeface="굴림" pitchFamily="50" charset="-127"/>
                          <a:cs typeface="Arial" pitchFamily="34" charset="0"/>
                        </a:rPr>
                        <a:t> 1 UTI </a:t>
                      </a:r>
                      <a:r>
                        <a:rPr kumimoji="0" lang="en-US" altLang="ko-KR" sz="1600" b="0" i="0" u="none" strike="noStrike" cap="none" normalizeH="0" baseline="0" dirty="0" smtClean="0">
                          <a:ln>
                            <a:noFill/>
                          </a:ln>
                          <a:solidFill>
                            <a:schemeClr val="bg1"/>
                          </a:solidFill>
                          <a:effectLst/>
                          <a:latin typeface="+mj-lt"/>
                          <a:ea typeface="굴림" pitchFamily="50" charset="-127"/>
                          <a:cs typeface="Arial" pitchFamily="34" charset="0"/>
                          <a:sym typeface="Symbol" pitchFamily="18" charset="2"/>
                        </a:rPr>
                        <a:t>/ 6m </a:t>
                      </a:r>
                      <a:endParaRPr kumimoji="0" lang="en-US" altLang="ko-KR" sz="1800" b="0" i="0" u="none" strike="noStrike" cap="none" normalizeH="0" baseline="0" dirty="0" smtClean="0">
                        <a:ln>
                          <a:noFill/>
                        </a:ln>
                        <a:solidFill>
                          <a:schemeClr val="bg1"/>
                        </a:solidFill>
                        <a:effectLst/>
                        <a:latin typeface="+mj-lt"/>
                        <a:ea typeface="굴림" pitchFamily="50" charset="-127"/>
                        <a:cs typeface="Arial" pitchFamily="34" charset="0"/>
                        <a:sym typeface="Symbol" pitchFamily="18" charset="2"/>
                      </a:endParaRPr>
                    </a:p>
                  </a:txBody>
                  <a:tcPr marL="68580" marR="68580" anchor="ctr" anchorCtr="1"/>
                </a:tc>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1386351193"/>
              </p:ext>
            </p:extLst>
          </p:nvPr>
        </p:nvGraphicFramePr>
        <p:xfrm>
          <a:off x="1028700" y="4492732"/>
          <a:ext cx="6988398" cy="2269758"/>
        </p:xfrm>
        <a:graphic>
          <a:graphicData uri="http://schemas.openxmlformats.org/drawingml/2006/table">
            <a:tbl>
              <a:tblPr firstRow="1" bandRow="1">
                <a:tableStyleId>{5C22544A-7EE6-4342-B048-85BDC9FD1C3A}</a:tableStyleId>
              </a:tblPr>
              <a:tblGrid>
                <a:gridCol w="3494199"/>
                <a:gridCol w="3494199"/>
              </a:tblGrid>
              <a:tr h="0">
                <a:tc gridSpan="2">
                  <a:txBody>
                    <a:bodyPr/>
                    <a:lstStyle/>
                    <a:p>
                      <a:r>
                        <a:rPr lang="en-US" sz="2000" b="0" dirty="0" smtClean="0"/>
                        <a:t>Complication Factors</a:t>
                      </a:r>
                      <a:endParaRPr lang="en-US" sz="2000" b="0" dirty="0"/>
                    </a:p>
                  </a:txBody>
                  <a:tcPr marL="68580" marR="68580" anchor="ctr" anchorCtr="1"/>
                </a:tc>
                <a:tc hMerge="1">
                  <a:txBody>
                    <a:bodyPr/>
                    <a:lstStyle/>
                    <a:p>
                      <a:endParaRPr lang="en-US" sz="2000" b="0"/>
                    </a:p>
                  </a:txBody>
                  <a:tcPr anchor="ctr" anchorCtr="1"/>
                </a:tc>
              </a:tr>
              <a:tr h="562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000" b="0" i="0" u="none" strike="noStrike" cap="none" normalizeH="0" baseline="0" dirty="0" smtClean="0">
                          <a:ln>
                            <a:noFill/>
                          </a:ln>
                          <a:solidFill>
                            <a:schemeClr val="accent1"/>
                          </a:solidFill>
                          <a:effectLst/>
                          <a:latin typeface="Times New Roman" pitchFamily="18" charset="0"/>
                          <a:ea typeface="굴림" pitchFamily="50" charset="-127"/>
                          <a:cs typeface="Arial" pitchFamily="34" charset="0"/>
                        </a:rPr>
                        <a:t>Complicated</a:t>
                      </a:r>
                    </a:p>
                  </a:txBody>
                  <a:tcPr marL="68580" marR="68580" anchor="ctr" anchorCtr="1"/>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altLang="ko-KR" sz="2000" b="0" i="0" u="none" strike="noStrike" cap="none" normalizeH="0" baseline="0" dirty="0" smtClean="0">
                          <a:ln>
                            <a:noFill/>
                          </a:ln>
                          <a:solidFill>
                            <a:schemeClr val="accent1"/>
                          </a:solidFill>
                          <a:effectLst/>
                          <a:latin typeface="Times New Roman" pitchFamily="18" charset="0"/>
                          <a:ea typeface="굴림" pitchFamily="50" charset="-127"/>
                          <a:cs typeface="Arial" pitchFamily="34" charset="0"/>
                        </a:rPr>
                        <a:t>Uncomplicated</a:t>
                      </a:r>
                    </a:p>
                  </a:txBody>
                  <a:tcPr marL="68580" marR="68580" anchor="ctr" anchorCtr="1"/>
                </a:tc>
              </a:tr>
              <a:tr h="5628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Infection in a urinary tract with functional or structural abnormalities.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ko-KR" sz="2000" b="0" i="0" u="none" strike="noStrike" cap="none" normalizeH="0" baseline="0" dirty="0" smtClean="0">
                        <a:ln>
                          <a:noFill/>
                        </a:ln>
                        <a:solidFill>
                          <a:schemeClr val="tx1"/>
                        </a:solidFill>
                        <a:effectLst/>
                        <a:latin typeface="Times New Roman" pitchFamily="18" charset="0"/>
                        <a:ea typeface="굴림" pitchFamily="50" charset="-127"/>
                        <a:cs typeface="Arial" pitchFamily="34" charset="0"/>
                      </a:endParaRPr>
                    </a:p>
                  </a:txBody>
                  <a:tcPr marL="68580" marR="68580" anchor="ctr" anchorCtr="1"/>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2000" dirty="0" smtClean="0"/>
                        <a:t>Infection in a structurally</a:t>
                      </a:r>
                      <a:r>
                        <a:rPr lang="en-US" sz="2000" b="1" dirty="0" smtClean="0"/>
                        <a:t> </a:t>
                      </a:r>
                      <a:r>
                        <a:rPr lang="en-US" sz="2000" dirty="0" smtClean="0"/>
                        <a:t>and neurologically normal urinary tract.</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altLang="ko-KR" sz="2000" b="0" i="0" u="none" strike="noStrike" cap="none" normalizeH="0" baseline="0" dirty="0" smtClean="0">
                        <a:ln>
                          <a:noFill/>
                        </a:ln>
                        <a:solidFill>
                          <a:schemeClr val="tx1"/>
                        </a:solidFill>
                        <a:effectLst/>
                        <a:latin typeface="Times New Roman" pitchFamily="18" charset="0"/>
                        <a:ea typeface="굴림" pitchFamily="50" charset="-127"/>
                        <a:cs typeface="Arial" pitchFamily="34" charset="0"/>
                      </a:endParaRPr>
                    </a:p>
                  </a:txBody>
                  <a:tcPr marL="68580" marR="68580" anchor="ctr" anchorCtr="1"/>
                </a:tc>
              </a:tr>
            </a:tbl>
          </a:graphicData>
        </a:graphic>
      </p:graphicFrame>
    </p:spTree>
    <p:extLst>
      <p:ext uri="{BB962C8B-B14F-4D97-AF65-F5344CB8AC3E}">
        <p14:creationId xmlns:p14="http://schemas.microsoft.com/office/powerpoint/2010/main" val="600231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Cystitis </a:t>
            </a:r>
            <a:endParaRPr lang="en-US" dirty="0"/>
          </a:p>
        </p:txBody>
      </p:sp>
      <p:sp>
        <p:nvSpPr>
          <p:cNvPr id="3" name="Content Placeholder 2"/>
          <p:cNvSpPr>
            <a:spLocks noGrp="1"/>
          </p:cNvSpPr>
          <p:nvPr>
            <p:ph idx="1"/>
          </p:nvPr>
        </p:nvSpPr>
        <p:spPr>
          <a:xfrm>
            <a:off x="874986" y="1956215"/>
            <a:ext cx="7200900" cy="4351283"/>
          </a:xfrm>
        </p:spPr>
        <p:txBody>
          <a:bodyPr vert="horz" lIns="91440" tIns="45720" rIns="91440" bIns="45720" rtlCol="0">
            <a:normAutofit lnSpcReduction="10000"/>
          </a:bodyPr>
          <a:lstStyle/>
          <a:p>
            <a:r>
              <a:rPr lang="en-US" b="1" dirty="0"/>
              <a:t>It can caused by :</a:t>
            </a:r>
          </a:p>
          <a:p>
            <a:pPr lvl="1"/>
            <a:r>
              <a:rPr lang="en-US" dirty="0"/>
              <a:t>Infection (which is usually happens )</a:t>
            </a:r>
          </a:p>
          <a:p>
            <a:pPr lvl="1"/>
            <a:r>
              <a:rPr lang="en-US" dirty="0"/>
              <a:t>Damage or irritation of the bladder (During sex)</a:t>
            </a:r>
          </a:p>
          <a:p>
            <a:r>
              <a:rPr lang="en-US" b="1" dirty="0"/>
              <a:t>Women &gt; Men (why?)</a:t>
            </a:r>
          </a:p>
          <a:p>
            <a:pPr lvl="1"/>
            <a:r>
              <a:rPr lang="en-US" dirty="0"/>
              <a:t>Women tend to get them more often because their urethra is shorter and closer to the anus than in men. </a:t>
            </a:r>
            <a:endParaRPr lang="en-US" dirty="0" smtClean="0"/>
          </a:p>
          <a:p>
            <a:pPr lvl="1"/>
            <a:endParaRPr lang="en-US" dirty="0"/>
          </a:p>
          <a:p>
            <a:r>
              <a:rPr lang="en-US" b="1" dirty="0"/>
              <a:t>It can be more </a:t>
            </a:r>
            <a:r>
              <a:rPr lang="en-US" b="1" dirty="0" smtClean="0"/>
              <a:t> serious </a:t>
            </a:r>
            <a:r>
              <a:rPr lang="en-US" b="1" dirty="0"/>
              <a:t>in men because it could be caused by:  </a:t>
            </a:r>
          </a:p>
          <a:p>
            <a:pPr lvl="1"/>
            <a:r>
              <a:rPr lang="en-US" i="0" dirty="0" smtClean="0"/>
              <a:t>An </a:t>
            </a:r>
            <a:r>
              <a:rPr lang="en-US" i="0" dirty="0"/>
              <a:t>underlying bladder or prostate infection, such   as prostatitis.   </a:t>
            </a:r>
          </a:p>
          <a:p>
            <a:pPr lvl="1"/>
            <a:r>
              <a:rPr lang="en-US" i="0" dirty="0" smtClean="0"/>
              <a:t>An </a:t>
            </a:r>
            <a:r>
              <a:rPr lang="en-US" i="0" dirty="0"/>
              <a:t>obstruction in the urinary tract, such </a:t>
            </a:r>
            <a:r>
              <a:rPr lang="en-US" i="0" dirty="0" smtClean="0"/>
              <a:t>as </a:t>
            </a:r>
            <a:r>
              <a:rPr lang="en-US" i="0" dirty="0"/>
              <a:t>a </a:t>
            </a:r>
            <a:r>
              <a:rPr lang="en-US" i="0" dirty="0" err="1"/>
              <a:t>tumour</a:t>
            </a:r>
            <a:r>
              <a:rPr lang="en-US" i="0" dirty="0"/>
              <a:t>, or an enlarged </a:t>
            </a:r>
            <a:r>
              <a:rPr lang="en-US" i="0" dirty="0" smtClean="0"/>
              <a:t>prostate</a:t>
            </a:r>
            <a:r>
              <a:rPr lang="en-US" b="1" dirty="0" smtClean="0"/>
              <a:t>.   </a:t>
            </a:r>
            <a:r>
              <a:rPr lang="ar-SA" b="1" dirty="0" smtClean="0"/>
              <a:t>   </a:t>
            </a:r>
            <a:r>
              <a:rPr lang="en-US" b="1" dirty="0" smtClean="0"/>
              <a:t>  </a:t>
            </a:r>
            <a:endParaRPr lang="en-US" b="1" dirty="0"/>
          </a:p>
          <a:p>
            <a:pPr lvl="1"/>
            <a:endParaRPr lang="en-US" dirty="0"/>
          </a:p>
        </p:txBody>
      </p:sp>
      <p:pic>
        <p:nvPicPr>
          <p:cNvPr id="5" name="Picture 4"/>
          <p:cNvPicPr>
            <a:picLocks noChangeAspect="1" noChangeArrowheads="1"/>
          </p:cNvPicPr>
          <p:nvPr/>
        </p:nvPicPr>
        <p:blipFill rotWithShape="1">
          <a:blip r:embed="rId2" cstate="print"/>
          <a:srcRect t="19149"/>
          <a:stretch/>
        </p:blipFill>
        <p:spPr bwMode="auto">
          <a:xfrm>
            <a:off x="6156176" y="100182"/>
            <a:ext cx="2910333" cy="2464722"/>
          </a:xfrm>
          <a:prstGeom prst="rect">
            <a:avLst/>
          </a:prstGeom>
          <a:noFill/>
          <a:ln w="9525">
            <a:noFill/>
            <a:miter lim="800000"/>
            <a:headEnd/>
            <a:tailEnd/>
          </a:ln>
        </p:spPr>
      </p:pic>
    </p:spTree>
    <p:extLst>
      <p:ext uri="{BB962C8B-B14F-4D97-AF65-F5344CB8AC3E}">
        <p14:creationId xmlns:p14="http://schemas.microsoft.com/office/powerpoint/2010/main" val="2871135697"/>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Depth</Template>
  <TotalTime>10556</TotalTime>
  <Words>1991</Words>
  <Application>Microsoft Macintosh PowerPoint</Application>
  <PresentationFormat>On-screen Show (4:3)</PresentationFormat>
  <Paragraphs>429</Paragraphs>
  <Slides>63</Slides>
  <Notes>35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63</vt:i4>
      </vt:variant>
    </vt:vector>
  </HeadingPairs>
  <TitlesOfParts>
    <vt:vector size="76" baseType="lpstr">
      <vt:lpstr>Adobe Fan Heiti Std B</vt:lpstr>
      <vt:lpstr>Arial</vt:lpstr>
      <vt:lpstr>Calibri</vt:lpstr>
      <vt:lpstr>Corbel</vt:lpstr>
      <vt:lpstr>Franklin Gothic Book</vt:lpstr>
      <vt:lpstr>Gulim</vt:lpstr>
      <vt:lpstr>HY엽서L</vt:lpstr>
      <vt:lpstr>Symbol</vt:lpstr>
      <vt:lpstr>Tahoma</vt:lpstr>
      <vt:lpstr>Times New Roman</vt:lpstr>
      <vt:lpstr>Wingdings</vt:lpstr>
      <vt:lpstr>굴림</vt:lpstr>
      <vt:lpstr>Depth</vt:lpstr>
      <vt:lpstr>PowerPoint Presentation</vt:lpstr>
      <vt:lpstr>PowerPoint Presentation</vt:lpstr>
      <vt:lpstr>Question 1</vt:lpstr>
      <vt:lpstr>Question 2</vt:lpstr>
      <vt:lpstr>Question 3</vt:lpstr>
      <vt:lpstr>Question 4</vt:lpstr>
      <vt:lpstr>What is UTI definition ?</vt:lpstr>
      <vt:lpstr>Types</vt:lpstr>
      <vt:lpstr>Cystitis </vt:lpstr>
      <vt:lpstr>Causes of Cystitis</vt:lpstr>
      <vt:lpstr>Presentation of cystitis patient </vt:lpstr>
      <vt:lpstr>Pyelonephritis</vt:lpstr>
      <vt:lpstr>Causes </vt:lpstr>
      <vt:lpstr>Most Common Organisms </vt:lpstr>
      <vt:lpstr>Source: </vt:lpstr>
      <vt:lpstr>Predisposing Factors: </vt:lpstr>
      <vt:lpstr>History: </vt:lpstr>
      <vt:lpstr>Vesicoureteral Reflux in children </vt:lpstr>
      <vt:lpstr>PowerPoint Presentation</vt:lpstr>
      <vt:lpstr>PowerPoint Presentation</vt:lpstr>
      <vt:lpstr>PowerPoint Presentation</vt:lpstr>
      <vt:lpstr>Signs and symptoms  </vt:lpstr>
      <vt:lpstr>Children and VUR</vt:lpstr>
      <vt:lpstr>PowerPoint Presentation</vt:lpstr>
      <vt:lpstr>PowerPoint Presentation</vt:lpstr>
      <vt:lpstr>Diagnosis</vt:lpstr>
      <vt:lpstr>PowerPoint Presentation</vt:lpstr>
      <vt:lpstr>Investigations  </vt:lpstr>
      <vt:lpstr>Dipstick Urinalysis (Midstream urine) </vt:lpstr>
      <vt:lpstr>urine culture (Midstream urine)</vt:lpstr>
      <vt:lpstr>Microscopy Urinalysis  </vt:lpstr>
      <vt:lpstr>PowerPoint Presentation</vt:lpstr>
      <vt:lpstr>When to start full investigations</vt:lpstr>
      <vt:lpstr>PowerPoint Presentation</vt:lpstr>
      <vt:lpstr>PowerPoint Presentation</vt:lpstr>
      <vt:lpstr>When to refer to specialist   </vt:lpstr>
      <vt:lpstr>Referral for assessment should be considered for men who have :  - Symptoms of upper urinary tract infection (pyelonephritis). - Failure to respond to appropriate antibiotic therapy. - Frequent episodes of urinary tract infection (UTI) - this is stated as two or more episodes in a 3-month period. - Features of urinary obstruction (e.g. in older men, enlarged prostate). - History of pyelonephritis, calculi, or previous genitourinary tract surgery.</vt:lpstr>
      <vt:lpstr>Urgent referral is indicated for men with suspected cancer :  - Any age with painless macroscopic haematuria (If haematuria is associated with symptoms of UTI, or If UTI is not confirmed by urine culture, or if haematuria does not resolve with treatment of the UTI refer urgently. - Recurrent or persistent UTI associated with haematuria, in a male aged 40 years or older. - Unexplained microscopic haematuria, in a male aged 50 years or older. - With an abdominal mass identified clinically or on imaging that is thought to arise from the urinary tract.</vt:lpstr>
      <vt:lpstr>referral criteria from primary care - recurrent UTI in woman :  routine referral is recommended for women with recurrent UTIs : who have a risk factor for an abnormality of the urinary tract including women with:  - Past history of urinary tract surgery or trauma - Past history of bladder or renal calculi - Obstructive symptoms such as straining, hesitancy, poor stream - Urea splitting bacteria on culture of the urine such as Proteus or Yersinia - Persistent bacteriuria despite appropriate antibiotic treatment - Past history of abdominal or pelvic malignancy - Symptoms of a fistula such as pneumaturia  Urgent referral is recommended for women with recurrent urinary tract infections (UTIs) associated with haematuria (visible or non-visible) for investigations to exclude urological cancer</vt:lpstr>
      <vt:lpstr>Management of Cystitis  </vt:lpstr>
      <vt:lpstr>Management of Pyelonephritis  </vt:lpstr>
      <vt:lpstr>Management of Pyelonephritis  </vt:lpstr>
      <vt:lpstr>Management of Pyelonephritis  </vt:lpstr>
      <vt:lpstr>Prophylaxis “when and what to give”   </vt:lpstr>
      <vt:lpstr>   </vt:lpstr>
      <vt:lpstr>   </vt:lpstr>
      <vt:lpstr>Education   </vt:lpstr>
      <vt:lpstr>A 32-year-old man came to the clinic because of burning on urination with increased frequency and urgency to urinate dysuria, For the last 7 days, with normal body temperature.</vt:lpstr>
      <vt:lpstr>What is your diagnosis?</vt:lpstr>
      <vt:lpstr>     Which investigation you have to request?</vt:lpstr>
      <vt:lpstr>A 25 year young man came to the    x-ray department for ultrasound exam Complaints:                    - rapid onset of high fever                     - painful mass right flank</vt:lpstr>
      <vt:lpstr>What is your diagnosis?</vt:lpstr>
      <vt:lpstr>     Which investigation you have to request?</vt:lpstr>
      <vt:lpstr>Ultrasound findings…..</vt:lpstr>
      <vt:lpstr>U/S finding contd…..</vt:lpstr>
      <vt:lpstr> What is the management?</vt:lpstr>
      <vt:lpstr>Question 1</vt:lpstr>
      <vt:lpstr>Question 2</vt:lpstr>
      <vt:lpstr>Question 3</vt:lpstr>
      <vt:lpstr>Question 4</vt:lpstr>
      <vt:lpstr>Questions ??</vt:lpstr>
      <vt:lpstr>Thank you</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Patient with UTI</dc:title>
  <dc:creator>Hisham</dc:creator>
  <cp:lastModifiedBy>مازن</cp:lastModifiedBy>
  <cp:revision>205</cp:revision>
  <dcterms:created xsi:type="dcterms:W3CDTF">2015-01-11T17:55:43Z</dcterms:created>
  <dcterms:modified xsi:type="dcterms:W3CDTF">2015-09-18T10:31:11Z</dcterms:modified>
</cp:coreProperties>
</file>