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1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notesMasterIdLst>
    <p:notesMasterId r:id="rId30"/>
  </p:notesMasterIdLst>
  <p:handoutMasterIdLst>
    <p:handoutMasterId r:id="rId31"/>
  </p:handoutMasterIdLst>
  <p:sldIdLst>
    <p:sldId id="289" r:id="rId2"/>
    <p:sldId id="326" r:id="rId3"/>
    <p:sldId id="290" r:id="rId4"/>
    <p:sldId id="331" r:id="rId5"/>
    <p:sldId id="291" r:id="rId6"/>
    <p:sldId id="329" r:id="rId7"/>
    <p:sldId id="330" r:id="rId8"/>
    <p:sldId id="322" r:id="rId9"/>
    <p:sldId id="323" r:id="rId10"/>
    <p:sldId id="324" r:id="rId11"/>
    <p:sldId id="325" r:id="rId12"/>
    <p:sldId id="327" r:id="rId13"/>
    <p:sldId id="292" r:id="rId14"/>
    <p:sldId id="293" r:id="rId15"/>
    <p:sldId id="294" r:id="rId16"/>
    <p:sldId id="295" r:id="rId17"/>
    <p:sldId id="328" r:id="rId18"/>
    <p:sldId id="296" r:id="rId19"/>
    <p:sldId id="297" r:id="rId20"/>
    <p:sldId id="298" r:id="rId21"/>
    <p:sldId id="299" r:id="rId22"/>
    <p:sldId id="300" r:id="rId23"/>
    <p:sldId id="301" r:id="rId24"/>
    <p:sldId id="302" r:id="rId25"/>
    <p:sldId id="313" r:id="rId26"/>
    <p:sldId id="319" r:id="rId27"/>
    <p:sldId id="320" r:id="rId28"/>
    <p:sldId id="321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  <a:srgbClr val="B2B2B2"/>
    <a:srgbClr val="333333"/>
    <a:srgbClr val="009999"/>
    <a:srgbClr val="FF5050"/>
    <a:srgbClr val="FF9999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524" autoAdjust="0"/>
    <p:restoredTop sz="86333" autoAdjust="0"/>
  </p:normalViewPr>
  <p:slideViewPr>
    <p:cSldViewPr>
      <p:cViewPr varScale="1">
        <p:scale>
          <a:sx n="63" d="100"/>
          <a:sy n="63" d="100"/>
        </p:scale>
        <p:origin x="-33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13128"/>
    </p:cViewPr>
  </p:sorterViewPr>
  <p:notesViewPr>
    <p:cSldViewPr>
      <p:cViewPr varScale="1">
        <p:scale>
          <a:sx n="56" d="100"/>
          <a:sy n="56" d="100"/>
        </p:scale>
        <p:origin x="-123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4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4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3D47194-03D3-4851-95BC-C5C6C05BC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890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2FCFD4F-D996-4DA1-A7BD-BB615353F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339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6EC25A-E436-413D-A49C-57137205DD50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905444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17AC1A-7D63-4FDE-B9D6-BDE427C01BE1}" type="slidenum">
              <a:rPr lang="en-US" smtClean="0"/>
              <a:pPr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109767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43882B-1565-4DA5-AC0A-6706EB90B6B1}" type="slidenum">
              <a:rPr lang="en-US" smtClean="0"/>
              <a:pPr/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024895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EB7C32-EB18-47B2-9A6B-06E688794EB2}" type="slidenum">
              <a:rPr lang="en-US" smtClean="0"/>
              <a:pPr/>
              <a:t>16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8550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57C6AB-9D19-4A8C-8BE3-2BFDD2B6F4DE}" type="slidenum">
              <a:rPr lang="en-US" smtClean="0"/>
              <a:pPr/>
              <a:t>18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750880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D0691B-F1CF-40B6-9784-9A5DFAF9DFCE}" type="slidenum">
              <a:rPr lang="en-US" smtClean="0"/>
              <a:pPr/>
              <a:t>19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688301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985AB7-4EC3-449B-98B9-5991BCA452E4}" type="slidenum">
              <a:rPr lang="en-US" smtClean="0"/>
              <a:pPr/>
              <a:t>20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772686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30DE5C-62D5-4FD2-A295-DB08B8E83265}" type="slidenum">
              <a:rPr lang="en-US" smtClean="0"/>
              <a:pPr/>
              <a:t>21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478956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C21C7E-412A-429D-9CB4-61EAA8635157}" type="slidenum">
              <a:rPr lang="en-US" smtClean="0"/>
              <a:pPr/>
              <a:t>22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543628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117319-85F1-4161-8856-AE23AA37D64E}" type="slidenum">
              <a:rPr lang="en-US" smtClean="0"/>
              <a:pPr/>
              <a:t>23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770423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6FE86C-D3B2-43E2-B231-E08864D99E06}" type="slidenum">
              <a:rPr lang="en-US" smtClean="0"/>
              <a:pPr/>
              <a:t>24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40092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B355CA-5ABD-4234-BADD-E7BA2A690D2B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465561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0BA6C8-3B23-400D-ABD9-ABA0AE398AF6}" type="slidenum">
              <a:rPr lang="en-US" smtClean="0"/>
              <a:pPr/>
              <a:t>25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01223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005A5A-8CA1-4161-B622-3D3615E9CBE4}" type="slidenum">
              <a:rPr lang="en-US" smtClean="0"/>
              <a:pPr/>
              <a:t>26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723913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99717D-EDD3-4582-89CE-8716562FDCC3}" type="slidenum">
              <a:rPr lang="en-US" smtClean="0"/>
              <a:pPr/>
              <a:t>27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08361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0708FB-C374-443C-87AE-94BEE585C82E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269287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F34388-B0CC-4C1A-A409-2661CE7EF4F5}" type="slidenum">
              <a:rPr lang="en-US" smtClean="0"/>
              <a:pPr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61298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49EC86-BD89-4693-9D9D-8431E40FFB2C}" type="slidenum">
              <a:rPr lang="en-US" smtClean="0"/>
              <a:pPr/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325138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94478D-9117-42B2-BB6C-48DC313F14B2}" type="slidenum">
              <a:rPr lang="en-US" smtClean="0"/>
              <a:pPr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032442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3F3326-2E00-42DB-A915-1E4301C6249F}" type="slidenum">
              <a:rPr lang="en-US" smtClean="0"/>
              <a:pPr/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212482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9DB0CE-BCBC-42F6-8905-A6FB9C5B593C}" type="slidenum">
              <a:rPr lang="en-US" smtClean="0"/>
              <a:pPr/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145534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B5E53F-6909-4775-A5ED-B2FFC52960E3}" type="slidenum">
              <a:rPr lang="en-US" smtClean="0"/>
              <a:pPr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8017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130425"/>
            <a:ext cx="8077200" cy="1470025"/>
          </a:xfrm>
          <a:noFill/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noFill/>
          <a:ln w="9525"/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1AC58-992E-4A3B-B4CE-7C16FAFDCD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4AA6E-E37D-45C6-8563-11EEDCBF55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4625" y="609600"/>
            <a:ext cx="1933575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3900" y="609600"/>
            <a:ext cx="5648325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E6C6-78D6-47F1-94CE-71E85B2B6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A99EC-8CAD-4076-8017-6D6C52F60E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BF82F-5F32-4BE2-AE0C-74905B3C40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C40E4-B5B5-4990-AFD2-B1630F973E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E7053-A6D8-4148-B006-1DC9E6D2B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DE7B5-49FE-4E48-ACD9-A7C6FE805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1573E-4EF6-4690-A93B-81C022261C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2DFB0-5B9C-4006-BE54-837018D8C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7C03D-4300-4998-B8F8-1D54A5F3F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23900" y="609600"/>
            <a:ext cx="7696200" cy="1066800"/>
          </a:xfrm>
          <a:prstGeom prst="rect">
            <a:avLst/>
          </a:prstGeom>
          <a:solidFill>
            <a:schemeClr val="bg2">
              <a:alpha val="65097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495800"/>
          </a:xfrm>
          <a:prstGeom prst="rect">
            <a:avLst/>
          </a:prstGeom>
          <a:solidFill>
            <a:schemeClr val="bg2">
              <a:alpha val="47842"/>
            </a:schemeClr>
          </a:solidFill>
          <a:ln w="2857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88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88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88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9B040E6-8225-479D-A6C4-F4A0968B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83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</p:sldLayoutIdLst>
  <p:transition spd="med">
    <p:rand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Char char="ý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Char char="ý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Char char="ý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Char char="ý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Char char="ý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Char char="ý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Char char="ý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Char char="ý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Char char="ý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rHgOoNBiWk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5564188" cy="2209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Consultation &amp; counseling in</a:t>
            </a:r>
            <a:b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Family Practice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038600"/>
            <a:ext cx="7924800" cy="2514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33CC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Dr. </a:t>
            </a:r>
            <a:r>
              <a:rPr lang="en-US" b="1" dirty="0" err="1" smtClean="0">
                <a:solidFill>
                  <a:srgbClr val="33CC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Riaz</a:t>
            </a:r>
            <a:r>
              <a:rPr lang="en-US" b="1" dirty="0" smtClean="0">
                <a:solidFill>
                  <a:srgbClr val="33CC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Qureshi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rgbClr val="FF9999"/>
                </a:solidFill>
                <a:latin typeface="Times New Roman" pitchFamily="18" charset="0"/>
              </a:rPr>
              <a:t> Professor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</a:rPr>
              <a:t>Department of Family &amp; Community Medicine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</a:rPr>
              <a:t>King Saud University, Riyadh</a:t>
            </a:r>
          </a:p>
        </p:txBody>
      </p:sp>
      <p:pic>
        <p:nvPicPr>
          <p:cNvPr id="276484" name="Picture 4" descr="j02953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1079500"/>
            <a:ext cx="2590800" cy="2349500"/>
          </a:xfrm>
          <a:prstGeom prst="rect">
            <a:avLst/>
          </a:prstGeom>
          <a:noFill/>
          <a:ln w="76200">
            <a:solidFill>
              <a:srgbClr val="336699"/>
            </a:solidFill>
            <a:miter lim="800000"/>
            <a:headEnd/>
            <a:tailEnd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Aims of counseling: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 To help people accept and come to terms with their difficulties and identify ways of coping more effectively and resourcefully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/>
            <a:r>
              <a:rPr lang="en-US" sz="2400" smtClean="0"/>
              <a:t> The counselor listens and asks questions until both counselor and client understand the way the client sees things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/>
            <a:r>
              <a:rPr lang="en-US" sz="2400" smtClean="0"/>
              <a:t>The counselor enables the client to clarify thoughts and feelings for better understanding of the problem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Stages of Counseling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 Exploration: Enabling the patient to explore the problem himself and then focus on specific concerns</a:t>
            </a:r>
          </a:p>
          <a:p>
            <a:pPr>
              <a:buFont typeface="Wingdings" pitchFamily="2" charset="2"/>
              <a:buNone/>
            </a:pPr>
            <a:endParaRPr lang="en-US" sz="2000" smtClean="0"/>
          </a:p>
          <a:p>
            <a:r>
              <a:rPr lang="en-US" sz="2000" smtClean="0"/>
              <a:t> New understanding: To see both, themselves and their situation in new perspectives and how to cope more effectively</a:t>
            </a:r>
          </a:p>
          <a:p>
            <a:pPr>
              <a:buFont typeface="Wingdings" pitchFamily="2" charset="2"/>
              <a:buNone/>
            </a:pPr>
            <a:endParaRPr lang="en-US" sz="2000" smtClean="0"/>
          </a:p>
          <a:p>
            <a:r>
              <a:rPr lang="en-US" sz="2000" smtClean="0"/>
              <a:t>Goal setting</a:t>
            </a:r>
          </a:p>
          <a:p>
            <a:pPr>
              <a:buFont typeface="Wingdings" pitchFamily="2" charset="2"/>
              <a:buNone/>
            </a:pPr>
            <a:endParaRPr lang="en-US" sz="2000" smtClean="0"/>
          </a:p>
          <a:p>
            <a:r>
              <a:rPr lang="en-US" sz="2000" smtClean="0"/>
              <a:t>Action:  Possible ways to act ; costs/consequences, planning, implementation and evaluation ; creative thinking, problem solving and decision making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solidFill>
            <a:srgbClr val="FFFF00">
              <a:alpha val="65097"/>
            </a:srgbClr>
          </a:solidFill>
        </p:spPr>
        <p:txBody>
          <a:bodyPr/>
          <a:lstStyle/>
          <a:p>
            <a:r>
              <a:rPr lang="en-US" sz="3200" dirty="0" smtClean="0"/>
              <a:t>Stages of counseling -</a:t>
            </a:r>
            <a:r>
              <a:rPr lang="en-US" sz="2800" dirty="0" smtClean="0"/>
              <a:t> example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 Exploration: </a:t>
            </a:r>
            <a:r>
              <a:rPr lang="en-US" sz="2400" dirty="0" smtClean="0"/>
              <a:t>Patient- ‘I want to kill myself ’</a:t>
            </a:r>
          </a:p>
          <a:p>
            <a:pPr>
              <a:buFont typeface="Wingdings" pitchFamily="2" charset="2"/>
              <a:buNone/>
            </a:pPr>
            <a:r>
              <a:rPr lang="en-US" sz="2800" dirty="0" smtClean="0"/>
              <a:t>     </a:t>
            </a:r>
            <a:r>
              <a:rPr lang="en-US" sz="2400" dirty="0" smtClean="0"/>
              <a:t>Doctor : ‘Why do you want to kill yourself?’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     </a:t>
            </a:r>
            <a:r>
              <a:rPr lang="en-US" sz="2400" b="1" dirty="0" smtClean="0">
                <a:solidFill>
                  <a:srgbClr val="FFFF00"/>
                </a:solidFill>
              </a:rPr>
              <a:t>New understanding: Patient -  ‘My boy friend left me for a more muscular man’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      Doctor : ‘Have you considered all other possible options ?’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      Goal setting: Patient – ‘I shall become more muscular’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      Action: Patient – ‘I Shall join a Gym’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Consultation &amp; Counseling Skills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620000" cy="4572000"/>
          </a:xfrm>
        </p:spPr>
        <p:txBody>
          <a:bodyPr/>
          <a:lstStyle/>
          <a:p>
            <a:pPr eaLnBrk="1" hangingPunct="1"/>
            <a:endParaRPr lang="en-US" sz="2800" b="1" dirty="0" smtClean="0"/>
          </a:p>
          <a:p>
            <a:pPr eaLnBrk="1" hangingPunct="1"/>
            <a:r>
              <a:rPr lang="en-US" sz="2400" dirty="0" smtClean="0"/>
              <a:t>If a joint understanding of the problem &amp; its management plan</a:t>
            </a:r>
            <a:r>
              <a:rPr lang="en-US" sz="2400" dirty="0"/>
              <a:t> </a:t>
            </a:r>
            <a:r>
              <a:rPr lang="en-US" sz="2400" dirty="0" smtClean="0"/>
              <a:t>(the patient understands, feels comfortable with, and is prepared to adhere to) is not made: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	</a:t>
            </a:r>
            <a:r>
              <a:rPr lang="en-US" sz="2400" u="sng" dirty="0" smtClean="0"/>
              <a:t>the patient is not likely to follow the advice and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	</a:t>
            </a:r>
            <a:r>
              <a:rPr lang="en-US" sz="2400" u="sng" dirty="0" smtClean="0"/>
              <a:t>all our efforts in assessment and diagnosis are wasted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en-US" sz="3600" dirty="0" smtClean="0"/>
              <a:t>						</a:t>
            </a:r>
            <a:r>
              <a:rPr lang="en-US" sz="2400" i="1" dirty="0" smtClean="0">
                <a:solidFill>
                  <a:schemeClr val="tx2"/>
                </a:solidFill>
              </a:rPr>
              <a:t>(Silverman et al. 1998)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757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Evidence Base: Individual </a:t>
            </a:r>
            <a:r>
              <a:rPr lang="en-US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Consultation: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431925" y="1717675"/>
            <a:ext cx="336550" cy="11874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eaLnBrk="1" hangingPunct="1"/>
            <a:endParaRPr lang="en-GB" sz="24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GB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0580" name="Text Box 4"/>
          <p:cNvSpPr txBox="1">
            <a:spLocks noChangeArrowheads="1"/>
          </p:cNvSpPr>
          <p:nvPr/>
        </p:nvSpPr>
        <p:spPr bwMode="auto">
          <a:xfrm>
            <a:off x="381000" y="1295400"/>
            <a:ext cx="8534400" cy="5181600"/>
          </a:xfrm>
          <a:prstGeom prst="rect">
            <a:avLst/>
          </a:prstGeom>
          <a:solidFill>
            <a:schemeClr val="bg2">
              <a:alpha val="61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GB" sz="32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GB" sz="32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the doctor it is one of many  routine encounters, something </a:t>
            </a:r>
            <a:r>
              <a:rPr lang="en-GB" sz="32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GB" sz="32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be got through as fast as possible given the number of </a:t>
            </a:r>
            <a:r>
              <a:rPr lang="en-GB" sz="32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other patients </a:t>
            </a:r>
            <a:r>
              <a:rPr lang="en-GB" sz="32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waiting to be seen.</a:t>
            </a:r>
          </a:p>
          <a:p>
            <a:pPr eaLnBrk="1" hangingPunct="1">
              <a:defRPr/>
            </a:pPr>
            <a:endParaRPr lang="en-GB" sz="3200" i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GB" sz="32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But for the </a:t>
            </a:r>
            <a:r>
              <a:rPr lang="en-GB" sz="32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patient, </a:t>
            </a:r>
            <a:r>
              <a:rPr lang="en-GB" sz="32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it may be the most  important – and stressful</a:t>
            </a:r>
          </a:p>
          <a:p>
            <a:pPr eaLnBrk="1" hangingPunct="1">
              <a:defRPr/>
            </a:pPr>
            <a:r>
              <a:rPr lang="en-GB" sz="32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– aspect of </a:t>
            </a:r>
            <a:r>
              <a:rPr lang="en-GB" sz="32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his/ her </a:t>
            </a:r>
            <a:r>
              <a:rPr lang="en-GB" sz="32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week….or the last six months</a:t>
            </a:r>
            <a:r>
              <a:rPr lang="en-GB" sz="32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32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as they wait anxiously for the appointment and their chance </a:t>
            </a:r>
          </a:p>
          <a:p>
            <a:pPr eaLnBrk="1" hangingPunct="1">
              <a:defRPr/>
            </a:pPr>
            <a:r>
              <a:rPr lang="en-GB" sz="32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to see the doctor…… ”</a:t>
            </a:r>
          </a:p>
          <a:p>
            <a:pPr eaLnBrk="1" hangingPunct="1">
              <a:defRPr/>
            </a:pPr>
            <a:endParaRPr lang="en-GB" sz="1600" i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en-GB" sz="20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en-GB" sz="20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en-GB" sz="20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en-GB" sz="20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GB" sz="2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Dr Julie Draper, an unpublished quote, Cambridge University Medical Training Workshop, December 2001)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77825"/>
            <a:ext cx="7543800" cy="1146175"/>
          </a:xfrm>
        </p:spPr>
        <p:txBody>
          <a:bodyPr/>
          <a:lstStyle/>
          <a:p>
            <a:pPr eaLnBrk="1" hangingPunct="1"/>
            <a:r>
              <a:rPr lang="en-GB" sz="3200" smtClean="0"/>
              <a:t>The Evidence Base      </a:t>
            </a:r>
            <a:r>
              <a:rPr lang="en-GB" sz="2400" smtClean="0"/>
              <a:t> contd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762000" y="1447800"/>
            <a:ext cx="7620000" cy="5029200"/>
          </a:xfrm>
          <a:prstGeom prst="rect">
            <a:avLst/>
          </a:prstGeom>
          <a:solidFill>
            <a:schemeClr val="bg2">
              <a:alpha val="69019"/>
            </a:schemeClr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indent="222250" eaLnBrk="1" hangingPunct="1">
              <a:buClr>
                <a:schemeClr val="tx2"/>
              </a:buClr>
              <a:buSzPct val="90000"/>
              <a:buFont typeface="Wingdings" pitchFamily="2" charset="2"/>
              <a:buChar char="ý"/>
            </a:pPr>
            <a:endParaRPr lang="en-GB" sz="2400" dirty="0">
              <a:cs typeface="Times New Roman" pitchFamily="18" charset="0"/>
            </a:endParaRPr>
          </a:p>
          <a:p>
            <a:pPr indent="222250" eaLnBrk="1" hangingPunct="1">
              <a:buClr>
                <a:schemeClr val="tx2"/>
              </a:buClr>
              <a:buSzPct val="90000"/>
              <a:buFont typeface="Wingdings" pitchFamily="2" charset="2"/>
              <a:buChar char="ý"/>
            </a:pPr>
            <a:r>
              <a:rPr lang="en-GB" sz="2400" dirty="0">
                <a:cs typeface="Times New Roman" pitchFamily="18" charset="0"/>
              </a:rPr>
              <a:t>54% of patient</a:t>
            </a:r>
            <a:r>
              <a:rPr lang="en-GB" sz="2400" dirty="0">
                <a:latin typeface="Arial Unicode MS" pitchFamily="34" charset="-128"/>
                <a:cs typeface="Times New Roman" pitchFamily="18" charset="0"/>
              </a:rPr>
              <a:t>’</a:t>
            </a:r>
            <a:r>
              <a:rPr lang="en-GB" sz="2400" dirty="0">
                <a:cs typeface="Times New Roman" pitchFamily="18" charset="0"/>
              </a:rPr>
              <a:t>s problems &amp; concerns not elicited</a:t>
            </a:r>
            <a:r>
              <a:rPr lang="en-GB" sz="2000" dirty="0">
                <a:latin typeface="Arial Unicode MS" pitchFamily="34" charset="-128"/>
                <a:cs typeface="Times New Roman" pitchFamily="18" charset="0"/>
              </a:rPr>
              <a:t>    		 				</a:t>
            </a:r>
            <a:r>
              <a:rPr lang="en-GB" dirty="0">
                <a:latin typeface="Arial Unicode MS" pitchFamily="34" charset="-128"/>
                <a:cs typeface="Times New Roman" pitchFamily="18" charset="0"/>
              </a:rPr>
              <a:t>(Stewart et al, 1979) </a:t>
            </a:r>
          </a:p>
          <a:p>
            <a:pPr indent="222250" eaLnBrk="1" hangingPunct="1">
              <a:buClr>
                <a:schemeClr val="tx2"/>
              </a:buClr>
              <a:buSzPct val="90000"/>
              <a:buFont typeface="Wingdings" pitchFamily="2" charset="2"/>
              <a:buChar char="ý"/>
            </a:pPr>
            <a:endParaRPr lang="en-GB" dirty="0">
              <a:latin typeface="Arial Unicode MS" pitchFamily="34" charset="-128"/>
              <a:cs typeface="Times New Roman" pitchFamily="18" charset="0"/>
            </a:endParaRPr>
          </a:p>
          <a:p>
            <a:pPr indent="222250" eaLnBrk="1" hangingPunct="1">
              <a:buClr>
                <a:schemeClr val="tx2"/>
              </a:buClr>
              <a:buSzPct val="90000"/>
              <a:buFont typeface="Wingdings" pitchFamily="2" charset="2"/>
              <a:buChar char="ý"/>
            </a:pPr>
            <a:r>
              <a:rPr lang="en-GB" sz="2400" dirty="0">
                <a:cs typeface="Times New Roman" pitchFamily="18" charset="0"/>
              </a:rPr>
              <a:t>Doctors frequently interrupted their patients soon after their opening statement (mean time 18 seconds) so patients subsequently failed to disclose </a:t>
            </a:r>
            <a:r>
              <a:rPr lang="en-GB" sz="2400" dirty="0" smtClean="0">
                <a:cs typeface="Times New Roman" pitchFamily="18" charset="0"/>
              </a:rPr>
              <a:t>significant problems</a:t>
            </a:r>
            <a:r>
              <a:rPr lang="en-GB" sz="2000" dirty="0" smtClean="0">
                <a:latin typeface="Arial Unicode MS" pitchFamily="34" charset="-128"/>
                <a:cs typeface="Times New Roman" pitchFamily="18" charset="0"/>
              </a:rPr>
              <a:t>   </a:t>
            </a:r>
            <a:r>
              <a:rPr lang="en-GB" sz="2000" dirty="0">
                <a:latin typeface="Arial Unicode MS" pitchFamily="34" charset="-128"/>
                <a:cs typeface="Times New Roman" pitchFamily="18" charset="0"/>
              </a:rPr>
              <a:t>	 	</a:t>
            </a:r>
            <a:r>
              <a:rPr lang="en-GB" sz="2000" dirty="0" smtClean="0">
                <a:latin typeface="Arial Unicode MS" pitchFamily="34" charset="-128"/>
                <a:cs typeface="Times New Roman" pitchFamily="18" charset="0"/>
              </a:rPr>
              <a:t>(</a:t>
            </a:r>
            <a:r>
              <a:rPr lang="en-GB" sz="2000" dirty="0">
                <a:latin typeface="Arial Unicode MS" pitchFamily="34" charset="-128"/>
                <a:cs typeface="Times New Roman" pitchFamily="18" charset="0"/>
              </a:rPr>
              <a:t>Beckman and Frankel, 1984) </a:t>
            </a:r>
          </a:p>
          <a:p>
            <a:pPr indent="222250" eaLnBrk="1" hangingPunct="1">
              <a:buClr>
                <a:schemeClr val="tx2"/>
              </a:buClr>
              <a:buSzPct val="90000"/>
              <a:buFont typeface="Wingdings" pitchFamily="2" charset="2"/>
              <a:buChar char="ý"/>
            </a:pPr>
            <a:endParaRPr lang="en-GB" sz="2000" dirty="0">
              <a:latin typeface="Arial Unicode MS" pitchFamily="34" charset="-128"/>
              <a:cs typeface="Times New Roman" pitchFamily="18" charset="0"/>
            </a:endParaRPr>
          </a:p>
          <a:p>
            <a:pPr indent="222250" eaLnBrk="1" hangingPunct="1">
              <a:buClr>
                <a:schemeClr val="tx2"/>
              </a:buClr>
              <a:buSzPct val="90000"/>
              <a:buFont typeface="Wingdings" pitchFamily="2" charset="2"/>
              <a:buChar char="ý"/>
            </a:pPr>
            <a:r>
              <a:rPr lang="en-GB" sz="2400" dirty="0">
                <a:cs typeface="Times New Roman" pitchFamily="18" charset="0"/>
              </a:rPr>
              <a:t>Failing to discover the </a:t>
            </a:r>
            <a:r>
              <a:rPr lang="en-GB" sz="2400" dirty="0" smtClean="0">
                <a:cs typeface="Times New Roman" pitchFamily="18" charset="0"/>
              </a:rPr>
              <a:t>patient’s </a:t>
            </a:r>
            <a:r>
              <a:rPr lang="en-GB" sz="2400" dirty="0">
                <a:cs typeface="Times New Roman" pitchFamily="18" charset="0"/>
              </a:rPr>
              <a:t>feelings and concerns led to dysfunctional consultations and </a:t>
            </a:r>
            <a:r>
              <a:rPr lang="en-GB" sz="2400" dirty="0" smtClean="0">
                <a:cs typeface="Times New Roman" pitchFamily="18" charset="0"/>
              </a:rPr>
              <a:t>counselling</a:t>
            </a:r>
            <a:r>
              <a:rPr lang="en-GB" sz="2000" dirty="0" smtClean="0"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en-GB" sz="2000" dirty="0">
                <a:latin typeface="Arial Unicode MS" pitchFamily="34" charset="-128"/>
                <a:cs typeface="Times New Roman" pitchFamily="18" charset="0"/>
              </a:rPr>
              <a:t>	</a:t>
            </a:r>
            <a:r>
              <a:rPr lang="en-GB" sz="2000" dirty="0">
                <a:cs typeface="Times New Roman" pitchFamily="18" charset="0"/>
              </a:rPr>
              <a:t>								(Byrne and Long, 1976) 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391400" cy="1143000"/>
          </a:xfrm>
        </p:spPr>
        <p:txBody>
          <a:bodyPr/>
          <a:lstStyle/>
          <a:p>
            <a:pPr eaLnBrk="1" hangingPunct="1"/>
            <a:r>
              <a:rPr lang="en-US" sz="2800" smtClean="0"/>
              <a:t>Deficiencies in Communication &amp;Counseling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383463" cy="45720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endParaRPr lang="en-US" sz="2400" smtClean="0"/>
          </a:p>
          <a:p>
            <a:pPr eaLnBrk="1" hangingPunct="1">
              <a:lnSpc>
                <a:spcPct val="130000"/>
              </a:lnSpc>
            </a:pPr>
            <a:r>
              <a:rPr lang="en-US" sz="2400" smtClean="0"/>
              <a:t>Doctors may not obtain enough information about patients’ perspective</a:t>
            </a:r>
          </a:p>
          <a:p>
            <a:pPr eaLnBrk="1" hangingPunct="1">
              <a:lnSpc>
                <a:spcPct val="130000"/>
              </a:lnSpc>
            </a:pPr>
            <a:r>
              <a:rPr lang="en-US" sz="2400" smtClean="0"/>
              <a:t>Provide information in inflexible way</a:t>
            </a:r>
          </a:p>
          <a:p>
            <a:pPr eaLnBrk="1" hangingPunct="1">
              <a:lnSpc>
                <a:spcPct val="130000"/>
              </a:lnSpc>
            </a:pPr>
            <a:r>
              <a:rPr lang="en-US" sz="2400" smtClean="0"/>
              <a:t>Pay little attention in checking how well patients have understood</a:t>
            </a:r>
          </a:p>
          <a:p>
            <a:pPr eaLnBrk="1" hangingPunct="1">
              <a:lnSpc>
                <a:spcPct val="130000"/>
              </a:lnSpc>
            </a:pPr>
            <a:r>
              <a:rPr lang="en-US" sz="2400" smtClean="0"/>
              <a:t>Less than half of patients’ psychological morbidity is recognized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Laughter is the best medicine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Wife : I lost my keys again !</a:t>
            </a:r>
          </a:p>
          <a:p>
            <a:r>
              <a:rPr lang="en-US" sz="2800" dirty="0" smtClean="0"/>
              <a:t>Husband : It’s in your jeans (not genes)</a:t>
            </a:r>
          </a:p>
          <a:p>
            <a:r>
              <a:rPr lang="en-US" sz="2800" dirty="0" smtClean="0"/>
              <a:t>Wife : Don’t drag my family into this ----</a:t>
            </a:r>
          </a:p>
          <a:p>
            <a:r>
              <a:rPr lang="en-US" sz="2800" dirty="0" smtClean="0"/>
              <a:t>Moral : Listen properly before reacting  </a:t>
            </a:r>
            <a:endParaRPr lang="en-US" sz="2800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85800" y="533400"/>
            <a:ext cx="8001000" cy="1143000"/>
          </a:xfrm>
          <a:prstGeom prst="rect">
            <a:avLst/>
          </a:prstGeom>
          <a:solidFill>
            <a:schemeClr val="tx1">
              <a:alpha val="65097"/>
            </a:schemeClr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3200" dirty="0">
                <a:solidFill>
                  <a:srgbClr val="FFFF00"/>
                </a:solidFill>
                <a:latin typeface="Arial Black" pitchFamily="34" charset="0"/>
              </a:rPr>
              <a:t>Blocking Behavior of Doctors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848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ý"/>
            </a:pPr>
            <a:r>
              <a:rPr lang="en-US" sz="2400" dirty="0"/>
              <a:t>    Offering advice and reassurance before the main</a:t>
            </a:r>
          </a:p>
          <a:p>
            <a:pPr eaLnBrk="1" hangingPunct="1">
              <a:spcBef>
                <a:spcPct val="5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en-US" sz="2400" dirty="0"/>
              <a:t>problems have been identified</a:t>
            </a:r>
          </a:p>
          <a:p>
            <a:pPr eaLnBrk="1" hangingPunct="1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ý"/>
            </a:pPr>
            <a:r>
              <a:rPr lang="en-US" sz="2400" dirty="0"/>
              <a:t>    Explaining away distress as normal</a:t>
            </a:r>
          </a:p>
          <a:p>
            <a:pPr eaLnBrk="1" hangingPunct="1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ý"/>
            </a:pPr>
            <a:r>
              <a:rPr lang="en-US" sz="2400" dirty="0"/>
              <a:t>    Attending to physical aspects only</a:t>
            </a:r>
          </a:p>
          <a:p>
            <a:pPr eaLnBrk="1" hangingPunct="1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ý"/>
            </a:pPr>
            <a:r>
              <a:rPr lang="en-US" sz="2400" dirty="0"/>
              <a:t>    Switching the topic</a:t>
            </a:r>
          </a:p>
          <a:p>
            <a:pPr eaLnBrk="1" hangingPunct="1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ý"/>
            </a:pPr>
            <a:r>
              <a:rPr lang="en-US" sz="2400" dirty="0"/>
              <a:t>    “Jollying” patients along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92163" y="642938"/>
            <a:ext cx="7504112" cy="1020762"/>
          </a:xfrm>
        </p:spPr>
        <p:txBody>
          <a:bodyPr/>
          <a:lstStyle/>
          <a:p>
            <a:pPr eaLnBrk="1" hangingPunct="1"/>
            <a:r>
              <a:rPr lang="en-US" sz="3200" smtClean="0"/>
              <a:t>Reasons for patients not disclosing problems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762000" y="2219325"/>
            <a:ext cx="7272338" cy="3687163"/>
          </a:xfrm>
          <a:prstGeom prst="rect">
            <a:avLst/>
          </a:prstGeom>
          <a:solidFill>
            <a:schemeClr val="bg2">
              <a:alpha val="76077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34963" eaLnBrk="1" hangingPunct="1">
              <a:lnSpc>
                <a:spcPct val="140000"/>
              </a:lnSpc>
              <a:buClr>
                <a:schemeClr val="tx2"/>
              </a:buClr>
              <a:buFont typeface="Wingdings" pitchFamily="2" charset="2"/>
              <a:buChar char="ý"/>
            </a:pPr>
            <a:r>
              <a:rPr lang="en-US" sz="2400" dirty="0"/>
              <a:t>Belief that nothing can be done</a:t>
            </a:r>
          </a:p>
          <a:p>
            <a:pPr indent="334963" eaLnBrk="1" hangingPunct="1">
              <a:lnSpc>
                <a:spcPct val="140000"/>
              </a:lnSpc>
              <a:buClr>
                <a:schemeClr val="tx2"/>
              </a:buClr>
              <a:buFont typeface="Wingdings" pitchFamily="2" charset="2"/>
              <a:buChar char="ý"/>
            </a:pPr>
            <a:r>
              <a:rPr lang="en-US" sz="2400" dirty="0"/>
              <a:t>Reluctance to burden the Doctor</a:t>
            </a:r>
          </a:p>
          <a:p>
            <a:pPr indent="334963" eaLnBrk="1" hangingPunct="1">
              <a:lnSpc>
                <a:spcPct val="140000"/>
              </a:lnSpc>
              <a:buClr>
                <a:schemeClr val="tx2"/>
              </a:buClr>
              <a:buFont typeface="Wingdings" pitchFamily="2" charset="2"/>
              <a:buChar char="ý"/>
            </a:pPr>
            <a:r>
              <a:rPr lang="en-US" sz="2400" dirty="0"/>
              <a:t>Desire not to appear pathetic or ungrateful</a:t>
            </a:r>
          </a:p>
          <a:p>
            <a:pPr indent="334963" eaLnBrk="1" hangingPunct="1">
              <a:lnSpc>
                <a:spcPct val="140000"/>
              </a:lnSpc>
              <a:buClr>
                <a:schemeClr val="tx2"/>
              </a:buClr>
              <a:buFont typeface="Wingdings" pitchFamily="2" charset="2"/>
              <a:buChar char="ý"/>
            </a:pPr>
            <a:r>
              <a:rPr lang="en-US" sz="2400" dirty="0"/>
              <a:t>Concern that it is not legitimate to mention them </a:t>
            </a:r>
          </a:p>
          <a:p>
            <a:pPr indent="334963" eaLnBrk="1" hangingPunct="1">
              <a:lnSpc>
                <a:spcPct val="140000"/>
              </a:lnSpc>
              <a:buClr>
                <a:schemeClr val="tx2"/>
              </a:buClr>
              <a:buFont typeface="Wingdings" pitchFamily="2" charset="2"/>
              <a:buChar char="ý"/>
            </a:pPr>
            <a:r>
              <a:rPr lang="en-US" sz="2400" dirty="0"/>
              <a:t>Doctors’ blocking behavior</a:t>
            </a:r>
          </a:p>
          <a:p>
            <a:pPr indent="334963" eaLnBrk="1" hangingPunct="1">
              <a:lnSpc>
                <a:spcPct val="140000"/>
              </a:lnSpc>
              <a:buClr>
                <a:schemeClr val="tx2"/>
              </a:buClr>
              <a:buFont typeface="Wingdings" pitchFamily="2" charset="2"/>
              <a:buChar char="ý"/>
            </a:pPr>
            <a:r>
              <a:rPr lang="en-US" sz="2400" dirty="0"/>
              <a:t>Worry </a:t>
            </a:r>
            <a:r>
              <a:rPr lang="en-US" sz="2400" dirty="0" smtClean="0"/>
              <a:t>to </a:t>
            </a:r>
            <a:r>
              <a:rPr lang="en-US" sz="2400" dirty="0" err="1" smtClean="0"/>
              <a:t>congfrm</a:t>
            </a:r>
            <a:r>
              <a:rPr lang="en-US" sz="2400" dirty="0" smtClean="0"/>
              <a:t> that </a:t>
            </a:r>
            <a:r>
              <a:rPr lang="en-US" sz="2400" dirty="0"/>
              <a:t>their fears </a:t>
            </a:r>
            <a:r>
              <a:rPr lang="en-US" sz="2400" dirty="0" smtClean="0"/>
              <a:t>confirmed</a:t>
            </a:r>
            <a:endParaRPr lang="en-US" sz="2400" dirty="0"/>
          </a:p>
          <a:p>
            <a:pPr indent="334963" eaLnBrk="1" hangingPunct="1">
              <a:lnSpc>
                <a:spcPct val="140000"/>
              </a:lnSpc>
              <a:buClr>
                <a:schemeClr val="tx2"/>
              </a:buClr>
              <a:buFont typeface="Wingdings" pitchFamily="2" charset="2"/>
              <a:buChar char="ý"/>
            </a:pPr>
            <a:r>
              <a:rPr lang="en-US" sz="2400" dirty="0"/>
              <a:t>Lack of confidentiality and trust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FFFF00"/>
                </a:solidFill>
              </a:rPr>
              <a:t>Objectives :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 To understand the concepts of consultation and counseling</a:t>
            </a:r>
          </a:p>
          <a:p>
            <a:endParaRPr lang="en-US" sz="2400" smtClean="0"/>
          </a:p>
          <a:p>
            <a:r>
              <a:rPr lang="en-US" sz="2400" smtClean="0"/>
              <a:t> To learn why are consultation &amp; counseling skills important ?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  <a:p>
            <a:r>
              <a:rPr lang="en-US" sz="2400" smtClean="0"/>
              <a:t> To learn the theories and stages of counseling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  <a:p>
            <a:r>
              <a:rPr lang="en-US" sz="2400" smtClean="0"/>
              <a:t> What are the possible barriers ? 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8229600" cy="1017588"/>
          </a:xfrm>
        </p:spPr>
        <p:txBody>
          <a:bodyPr/>
          <a:lstStyle/>
          <a:p>
            <a:pPr eaLnBrk="1" hangingPunct="1"/>
            <a:r>
              <a:rPr lang="en-US" sz="2800" dirty="0" smtClean="0"/>
              <a:t>What is a failed consultation/ Counseling?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762000" y="2133600"/>
            <a:ext cx="7772400" cy="4291013"/>
          </a:xfrm>
          <a:prstGeom prst="rect">
            <a:avLst/>
          </a:prstGeom>
          <a:solidFill>
            <a:schemeClr val="bg2">
              <a:alpha val="749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290513" eaLnBrk="1" hangingPunct="1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Char char="ý"/>
            </a:pPr>
            <a:r>
              <a:rPr lang="en-US" sz="2400" dirty="0"/>
              <a:t>No rapport</a:t>
            </a:r>
          </a:p>
          <a:p>
            <a:pPr indent="290513" eaLnBrk="1" hangingPunct="1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Char char="ý"/>
            </a:pPr>
            <a:r>
              <a:rPr lang="en-US" sz="2400" dirty="0"/>
              <a:t>Using medical jargon</a:t>
            </a:r>
          </a:p>
          <a:p>
            <a:pPr indent="290513" eaLnBrk="1" hangingPunct="1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Char char="ý"/>
            </a:pPr>
            <a:r>
              <a:rPr lang="en-US" sz="2400" dirty="0"/>
              <a:t>Not exploring the </a:t>
            </a:r>
            <a:r>
              <a:rPr lang="en-US" sz="2400" dirty="0" smtClean="0"/>
              <a:t>patients </a:t>
            </a:r>
            <a:r>
              <a:rPr lang="en-US" sz="2400" dirty="0"/>
              <a:t>agenda</a:t>
            </a:r>
          </a:p>
          <a:p>
            <a:pPr indent="290513" eaLnBrk="1" hangingPunct="1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Char char="ý"/>
            </a:pPr>
            <a:r>
              <a:rPr lang="en-US" sz="2400" dirty="0"/>
              <a:t>Not eliciting </a:t>
            </a:r>
            <a:r>
              <a:rPr lang="en-US" sz="2400" dirty="0" smtClean="0"/>
              <a:t>the </a:t>
            </a:r>
            <a:r>
              <a:rPr lang="en-US" sz="2400" dirty="0"/>
              <a:t>actual problem</a:t>
            </a:r>
          </a:p>
          <a:p>
            <a:pPr indent="290513" eaLnBrk="1" hangingPunct="1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Char char="ý"/>
            </a:pPr>
            <a:r>
              <a:rPr lang="en-US" sz="2400" dirty="0"/>
              <a:t>No contingency </a:t>
            </a:r>
            <a:r>
              <a:rPr lang="en-US" sz="2400" dirty="0" smtClean="0"/>
              <a:t>plan/ no safety netting</a:t>
            </a:r>
            <a:endParaRPr lang="en-US" sz="2400" dirty="0"/>
          </a:p>
          <a:p>
            <a:pPr indent="290513" eaLnBrk="1" hangingPunct="1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Char char="ý"/>
            </a:pPr>
            <a:r>
              <a:rPr lang="en-US" sz="2400" dirty="0"/>
              <a:t>No summarization</a:t>
            </a:r>
          </a:p>
          <a:p>
            <a:pPr indent="290513" eaLnBrk="1" hangingPunct="1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Char char="ý"/>
            </a:pPr>
            <a:r>
              <a:rPr lang="en-US" sz="2400" dirty="0"/>
              <a:t>Failing to clarify</a:t>
            </a:r>
          </a:p>
          <a:p>
            <a:pPr indent="290513" eaLnBrk="1" hangingPunct="1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Char char="ý"/>
            </a:pPr>
            <a:r>
              <a:rPr lang="en-US" sz="2400" dirty="0"/>
              <a:t>Not exploring in socio-cultural &amp; economic context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0375"/>
            <a:ext cx="8229600" cy="1139825"/>
          </a:xfrm>
        </p:spPr>
        <p:txBody>
          <a:bodyPr/>
          <a:lstStyle/>
          <a:p>
            <a:pPr eaLnBrk="1" hangingPunct="1"/>
            <a:r>
              <a:rPr lang="en-US" sz="2800" smtClean="0"/>
              <a:t>Problems &amp; Limitations in    Communication &amp; Counseling: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762000" y="2133600"/>
            <a:ext cx="8001000" cy="4343400"/>
          </a:xfrm>
          <a:prstGeom prst="rect">
            <a:avLst/>
          </a:prstGeom>
          <a:solidFill>
            <a:schemeClr val="bg2">
              <a:alpha val="74901"/>
            </a:scheme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indent="290513" eaLnBrk="1" hangingPunct="1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Char char="ý"/>
            </a:pPr>
            <a:r>
              <a:rPr lang="en-US" sz="2400" dirty="0"/>
              <a:t>    Shortage of time</a:t>
            </a:r>
          </a:p>
          <a:p>
            <a:pPr indent="290513" eaLnBrk="1" hangingPunct="1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Char char="ý"/>
            </a:pPr>
            <a:r>
              <a:rPr lang="en-US" sz="2400" dirty="0"/>
              <a:t>     Language barrier – low literacy</a:t>
            </a:r>
          </a:p>
          <a:p>
            <a:pPr indent="290513" eaLnBrk="1" hangingPunct="1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Char char="ý"/>
            </a:pPr>
            <a:r>
              <a:rPr lang="en-US" sz="2400" dirty="0"/>
              <a:t>     Firm misconceptions and myths</a:t>
            </a:r>
          </a:p>
          <a:p>
            <a:pPr indent="290513" eaLnBrk="1" hangingPunct="1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Char char="ý"/>
            </a:pPr>
            <a:r>
              <a:rPr lang="en-US" sz="2400" dirty="0"/>
              <a:t>     Lack of </a:t>
            </a:r>
            <a:r>
              <a:rPr lang="en-US" sz="2400" dirty="0" err="1" smtClean="0"/>
              <a:t>Dr</a:t>
            </a:r>
            <a:r>
              <a:rPr lang="en-US" sz="2400" dirty="0" smtClean="0"/>
              <a:t> awareness</a:t>
            </a:r>
            <a:endParaRPr lang="en-US" sz="2400" dirty="0"/>
          </a:p>
          <a:p>
            <a:pPr indent="290513" eaLnBrk="1" hangingPunct="1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Char char="ý"/>
            </a:pPr>
            <a:r>
              <a:rPr lang="en-US" sz="2400" dirty="0"/>
              <a:t>     </a:t>
            </a:r>
            <a:r>
              <a:rPr lang="en-US" sz="2400" dirty="0" err="1" smtClean="0"/>
              <a:t>Pts</a:t>
            </a:r>
            <a:r>
              <a:rPr lang="en-US" sz="2400" dirty="0" smtClean="0"/>
              <a:t> not </a:t>
            </a:r>
            <a:r>
              <a:rPr lang="en-US" sz="2400" dirty="0"/>
              <a:t>ready to take responsibility for own illness</a:t>
            </a:r>
          </a:p>
          <a:p>
            <a:pPr indent="290513" eaLnBrk="1" hangingPunct="1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Char char="ý"/>
            </a:pPr>
            <a:r>
              <a:rPr lang="en-US" sz="2400" dirty="0"/>
              <a:t>     Socio-cultural, economic barriers</a:t>
            </a:r>
          </a:p>
          <a:p>
            <a:pPr indent="290513" eaLnBrk="1" hangingPunct="1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Char char="ý"/>
            </a:pPr>
            <a:r>
              <a:rPr lang="en-US" sz="2400" dirty="0"/>
              <a:t>     Fatalistic attitude (It’s God’s will)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sz="2800" smtClean="0"/>
              <a:t>Barriers to Communication/Counseling</a:t>
            </a:r>
            <a:br>
              <a:rPr lang="en-US" sz="2800" smtClean="0"/>
            </a:br>
            <a:r>
              <a:rPr lang="en-US" sz="2800" smtClean="0"/>
              <a:t>in Clinical Practice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620000" cy="4648200"/>
          </a:xfrm>
          <a:solidFill>
            <a:schemeClr val="bg2">
              <a:alpha val="74901"/>
            </a:schemeClr>
          </a:solidFill>
        </p:spPr>
        <p:txBody>
          <a:bodyPr/>
          <a:lstStyle/>
          <a:p>
            <a:pPr marL="0" indent="290513" eaLnBrk="1" hangingPunct="1">
              <a:spcBef>
                <a:spcPct val="50000"/>
              </a:spcBef>
              <a:buClr>
                <a:schemeClr val="hlink"/>
              </a:buClr>
            </a:pPr>
            <a:r>
              <a:rPr lang="en-US" sz="2000" smtClean="0"/>
              <a:t>Personal Barriers</a:t>
            </a:r>
          </a:p>
          <a:p>
            <a:pPr marL="0" indent="290513" eaLnBrk="1" hangingPunct="1">
              <a:spcBef>
                <a:spcPct val="50000"/>
              </a:spcBef>
              <a:buClr>
                <a:schemeClr val="hlink"/>
              </a:buClr>
            </a:pPr>
            <a:r>
              <a:rPr lang="en-US" sz="2000" smtClean="0"/>
              <a:t>Lack of training: undergraduate/postgraduate</a:t>
            </a:r>
          </a:p>
          <a:p>
            <a:pPr marL="0" indent="290513" eaLnBrk="1" hangingPunct="1">
              <a:spcBef>
                <a:spcPct val="50000"/>
              </a:spcBef>
              <a:buClr>
                <a:schemeClr val="hlink"/>
              </a:buClr>
            </a:pPr>
            <a:r>
              <a:rPr lang="en-US" sz="2000" smtClean="0"/>
              <a:t>Undervaluing importance of communication</a:t>
            </a:r>
          </a:p>
          <a:p>
            <a:pPr marL="0" indent="290513" eaLnBrk="1" hangingPunct="1">
              <a:spcBef>
                <a:spcPct val="50000"/>
              </a:spcBef>
              <a:buClr>
                <a:schemeClr val="hlink"/>
              </a:buClr>
            </a:pPr>
            <a:r>
              <a:rPr lang="en-US" sz="2000" smtClean="0"/>
              <a:t>Focus only on treating diseases</a:t>
            </a:r>
          </a:p>
          <a:p>
            <a:pPr marL="0" indent="290513" eaLnBrk="1" hangingPunct="1">
              <a:spcBef>
                <a:spcPct val="50000"/>
              </a:spcBef>
              <a:buClr>
                <a:schemeClr val="hlink"/>
              </a:buClr>
            </a:pPr>
            <a:r>
              <a:rPr lang="en-US" sz="2000" smtClean="0"/>
              <a:t>Personal Limitations</a:t>
            </a:r>
          </a:p>
          <a:p>
            <a:pPr marL="0" indent="290513" eaLnBrk="1" hangingPunct="1">
              <a:spcBef>
                <a:spcPct val="50000"/>
              </a:spcBef>
              <a:buClr>
                <a:schemeClr val="hlink"/>
              </a:buClr>
            </a:pPr>
            <a:r>
              <a:rPr lang="en-US" sz="2000" smtClean="0"/>
              <a:t>Organizational Barriers</a:t>
            </a:r>
          </a:p>
          <a:p>
            <a:pPr marL="0" indent="290513" eaLnBrk="1" hangingPunct="1">
              <a:spcBef>
                <a:spcPct val="50000"/>
              </a:spcBef>
              <a:buClr>
                <a:schemeClr val="hlink"/>
              </a:buClr>
            </a:pPr>
            <a:r>
              <a:rPr lang="en-US" sz="2000" smtClean="0"/>
              <a:t>Lack of time</a:t>
            </a:r>
          </a:p>
          <a:p>
            <a:pPr marL="0" indent="290513" eaLnBrk="1" hangingPunct="1">
              <a:spcBef>
                <a:spcPct val="50000"/>
              </a:spcBef>
              <a:buClr>
                <a:schemeClr val="hlink"/>
              </a:buClr>
            </a:pPr>
            <a:r>
              <a:rPr lang="en-US" sz="2000" smtClean="0"/>
              <a:t>Pressure of work</a:t>
            </a:r>
          </a:p>
          <a:p>
            <a:pPr marL="0" indent="290513" eaLnBrk="1" hangingPunct="1">
              <a:spcBef>
                <a:spcPct val="50000"/>
              </a:spcBef>
              <a:buClr>
                <a:schemeClr val="hlink"/>
              </a:buClr>
            </a:pPr>
            <a:r>
              <a:rPr lang="en-US" sz="2000" smtClean="0"/>
              <a:t>Interruptions</a:t>
            </a:r>
          </a:p>
        </p:txBody>
      </p:sp>
      <p:pic>
        <p:nvPicPr>
          <p:cNvPr id="20484" name="Picture 4" descr="j02991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3124200"/>
            <a:ext cx="1843088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Why Consultation &amp; Counseling  Skills?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3113" y="1828800"/>
            <a:ext cx="7289800" cy="4572000"/>
          </a:xfrm>
          <a:solidFill>
            <a:schemeClr val="bg2">
              <a:alpha val="74901"/>
            </a:schemeClr>
          </a:solidFill>
        </p:spPr>
        <p:txBody>
          <a:bodyPr/>
          <a:lstStyle/>
          <a:p>
            <a:pPr marL="0" indent="290513" eaLnBrk="1" hangingPunct="1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2800" smtClean="0"/>
              <a:t>When doctors use consultation &amp; counseling skills effectively:</a:t>
            </a:r>
          </a:p>
          <a:p>
            <a:pPr marL="0" indent="290513" eaLnBrk="1" hangingPunct="1">
              <a:spcBef>
                <a:spcPct val="50000"/>
              </a:spcBef>
              <a:buClr>
                <a:schemeClr val="hlink"/>
              </a:buClr>
            </a:pPr>
            <a:endParaRPr lang="en-US" sz="1000" smtClean="0"/>
          </a:p>
          <a:p>
            <a:pPr marL="0" indent="290513" eaLnBrk="1" hangingPunct="1">
              <a:spcBef>
                <a:spcPct val="50000"/>
              </a:spcBef>
              <a:buClr>
                <a:schemeClr val="hlink"/>
              </a:buClr>
            </a:pPr>
            <a:r>
              <a:rPr lang="en-US" sz="2400" smtClean="0"/>
              <a:t>Patients’ problems identified more accurately</a:t>
            </a:r>
          </a:p>
          <a:p>
            <a:pPr marL="0" indent="290513" eaLnBrk="1" hangingPunct="1">
              <a:spcBef>
                <a:spcPct val="50000"/>
              </a:spcBef>
              <a:buClr>
                <a:schemeClr val="hlink"/>
              </a:buClr>
            </a:pPr>
            <a:r>
              <a:rPr lang="en-US" sz="2400" smtClean="0"/>
              <a:t>Patients more satisfied with their care</a:t>
            </a:r>
          </a:p>
          <a:p>
            <a:pPr marL="0" indent="290513" eaLnBrk="1" hangingPunct="1">
              <a:spcBef>
                <a:spcPct val="50000"/>
              </a:spcBef>
              <a:buClr>
                <a:schemeClr val="hlink"/>
              </a:buClr>
            </a:pPr>
            <a:r>
              <a:rPr lang="en-US" sz="2400" smtClean="0"/>
              <a:t>Patients more likely to comply with treatment</a:t>
            </a:r>
          </a:p>
          <a:p>
            <a:pPr marL="0" indent="290513" eaLnBrk="1" hangingPunct="1">
              <a:spcBef>
                <a:spcPct val="50000"/>
              </a:spcBef>
              <a:buClr>
                <a:schemeClr val="hlink"/>
              </a:buClr>
            </a:pPr>
            <a:r>
              <a:rPr lang="en-US" sz="2400" smtClean="0"/>
              <a:t>Patients’ distress &amp; vulnerability to anxiety &amp; depression are lessened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Why Consultation / Counseling Skills?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696200" cy="27511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chemeClr val="tx2"/>
                </a:solidFill>
              </a:rPr>
              <a:t>When doctors use consultation skills effectively</a:t>
            </a:r>
          </a:p>
          <a:p>
            <a:pPr eaLnBrk="1" hangingPunct="1">
              <a:lnSpc>
                <a:spcPct val="80000"/>
              </a:lnSpc>
            </a:pPr>
            <a:endParaRPr lang="en-US" sz="2800" smtClean="0">
              <a:solidFill>
                <a:schemeClr val="tx2"/>
              </a:solidFill>
            </a:endParaRPr>
          </a:p>
          <a:p>
            <a:pPr eaLnBrk="1" hangingPunct="1"/>
            <a:r>
              <a:rPr lang="en-US" sz="2400" smtClean="0"/>
              <a:t>Doctors’ and patients wellbeing is improved</a:t>
            </a:r>
          </a:p>
          <a:p>
            <a:pPr eaLnBrk="1" hangingPunct="1"/>
            <a:r>
              <a:rPr lang="en-US" sz="2400" smtClean="0"/>
              <a:t>Few clinical errors are made</a:t>
            </a:r>
          </a:p>
          <a:p>
            <a:pPr eaLnBrk="1" hangingPunct="1"/>
            <a:r>
              <a:rPr lang="en-US" sz="2400" smtClean="0"/>
              <a:t>Patients are less likely to complain</a:t>
            </a:r>
          </a:p>
          <a:p>
            <a:pPr eaLnBrk="1" hangingPunct="1"/>
            <a:r>
              <a:rPr lang="en-US" sz="2400" smtClean="0"/>
              <a:t>Reduced likelihood of doctors being sued</a:t>
            </a:r>
          </a:p>
        </p:txBody>
      </p:sp>
      <p:sp>
        <p:nvSpPr>
          <p:cNvPr id="289796" name="Rectangle 4"/>
          <p:cNvSpPr>
            <a:spLocks noChangeArrowheads="1"/>
          </p:cNvSpPr>
          <p:nvPr/>
        </p:nvSpPr>
        <p:spPr bwMode="auto">
          <a:xfrm>
            <a:off x="762000" y="4953000"/>
            <a:ext cx="7696200" cy="1569660"/>
          </a:xfrm>
          <a:prstGeom prst="rect">
            <a:avLst/>
          </a:prstGeom>
          <a:gradFill rotWithShape="1">
            <a:gsLst>
              <a:gs pos="0">
                <a:srgbClr val="33CCCC">
                  <a:gamma/>
                  <a:shade val="46275"/>
                  <a:invGamma/>
                </a:srgbClr>
              </a:gs>
              <a:gs pos="50000">
                <a:srgbClr val="33CCCC">
                  <a:alpha val="80000"/>
                </a:srgbClr>
              </a:gs>
              <a:gs pos="100000">
                <a:srgbClr val="33CCCC">
                  <a:gamma/>
                  <a:shade val="46275"/>
                  <a:invGamma/>
                </a:srgbClr>
              </a:gs>
            </a:gsLst>
            <a:lin ang="5400000" scaled="1"/>
          </a:gradFill>
          <a:ln w="38100">
            <a:noFill/>
            <a:miter lim="800000"/>
            <a:headEnd/>
            <a:tailEnd/>
          </a:ln>
          <a:effectLst>
            <a:prstShdw prst="shdw17" dist="17961" dir="2700000">
              <a:srgbClr val="33CCCC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Good communication &amp; counseling is good for doctors</a:t>
            </a:r>
          </a:p>
          <a:p>
            <a:pPr algn="ctr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good for patients and </a:t>
            </a:r>
          </a:p>
          <a:p>
            <a:pPr algn="ctr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good for the health service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9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9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Freeform 2"/>
          <p:cNvSpPr>
            <a:spLocks/>
          </p:cNvSpPr>
          <p:nvPr/>
        </p:nvSpPr>
        <p:spPr bwMode="auto">
          <a:xfrm>
            <a:off x="76200" y="2209800"/>
            <a:ext cx="8632825" cy="4662488"/>
          </a:xfrm>
          <a:custGeom>
            <a:avLst/>
            <a:gdLst/>
            <a:ahLst/>
            <a:cxnLst>
              <a:cxn ang="0">
                <a:pos x="941" y="292"/>
              </a:cxn>
              <a:cxn ang="0">
                <a:pos x="1341" y="570"/>
              </a:cxn>
              <a:cxn ang="0">
                <a:pos x="1644" y="1002"/>
              </a:cxn>
              <a:cxn ang="0">
                <a:pos x="1986" y="1808"/>
              </a:cxn>
              <a:cxn ang="0">
                <a:pos x="2295" y="2435"/>
              </a:cxn>
              <a:cxn ang="0">
                <a:pos x="2656" y="2913"/>
              </a:cxn>
              <a:cxn ang="0">
                <a:pos x="2998" y="2581"/>
              </a:cxn>
              <a:cxn ang="0">
                <a:pos x="3216" y="2191"/>
              </a:cxn>
              <a:cxn ang="0">
                <a:pos x="3733" y="1088"/>
              </a:cxn>
              <a:cxn ang="0">
                <a:pos x="4303" y="304"/>
              </a:cxn>
              <a:cxn ang="0">
                <a:pos x="4829" y="42"/>
              </a:cxn>
              <a:cxn ang="0">
                <a:pos x="648" y="52"/>
              </a:cxn>
              <a:cxn ang="0">
                <a:pos x="941" y="292"/>
              </a:cxn>
            </a:cxnLst>
            <a:rect l="0" t="0" r="r" b="b"/>
            <a:pathLst>
              <a:path w="5438" h="2937">
                <a:moveTo>
                  <a:pt x="941" y="292"/>
                </a:moveTo>
                <a:cubicBezTo>
                  <a:pt x="1049" y="379"/>
                  <a:pt x="1224" y="452"/>
                  <a:pt x="1341" y="570"/>
                </a:cubicBezTo>
                <a:cubicBezTo>
                  <a:pt x="1458" y="688"/>
                  <a:pt x="1537" y="795"/>
                  <a:pt x="1644" y="1002"/>
                </a:cubicBezTo>
                <a:cubicBezTo>
                  <a:pt x="1751" y="1208"/>
                  <a:pt x="1877" y="1569"/>
                  <a:pt x="1986" y="1808"/>
                </a:cubicBezTo>
                <a:cubicBezTo>
                  <a:pt x="2095" y="2047"/>
                  <a:pt x="2183" y="2251"/>
                  <a:pt x="2295" y="2435"/>
                </a:cubicBezTo>
                <a:cubicBezTo>
                  <a:pt x="2407" y="2619"/>
                  <a:pt x="2539" y="2889"/>
                  <a:pt x="2656" y="2913"/>
                </a:cubicBezTo>
                <a:cubicBezTo>
                  <a:pt x="2773" y="2937"/>
                  <a:pt x="2905" y="2701"/>
                  <a:pt x="2998" y="2581"/>
                </a:cubicBezTo>
                <a:cubicBezTo>
                  <a:pt x="3091" y="2461"/>
                  <a:pt x="3094" y="2440"/>
                  <a:pt x="3216" y="2191"/>
                </a:cubicBezTo>
                <a:cubicBezTo>
                  <a:pt x="3338" y="1942"/>
                  <a:pt x="3552" y="1403"/>
                  <a:pt x="3733" y="1088"/>
                </a:cubicBezTo>
                <a:cubicBezTo>
                  <a:pt x="3914" y="774"/>
                  <a:pt x="4120" y="478"/>
                  <a:pt x="4303" y="304"/>
                </a:cubicBezTo>
                <a:cubicBezTo>
                  <a:pt x="4486" y="130"/>
                  <a:pt x="5438" y="85"/>
                  <a:pt x="4829" y="42"/>
                </a:cubicBezTo>
                <a:cubicBezTo>
                  <a:pt x="4220" y="0"/>
                  <a:pt x="1296" y="11"/>
                  <a:pt x="648" y="52"/>
                </a:cubicBezTo>
                <a:cubicBezTo>
                  <a:pt x="0" y="93"/>
                  <a:pt x="880" y="242"/>
                  <a:pt x="941" y="292"/>
                </a:cubicBezTo>
                <a:close/>
              </a:path>
            </a:pathLst>
          </a:custGeom>
          <a:gradFill rotWithShape="1">
            <a:gsLst>
              <a:gs pos="0">
                <a:srgbClr val="009999">
                  <a:gamma/>
                  <a:shade val="69804"/>
                  <a:invGamma/>
                </a:srgbClr>
              </a:gs>
              <a:gs pos="50000">
                <a:srgbClr val="009999">
                  <a:alpha val="28999"/>
                </a:srgbClr>
              </a:gs>
              <a:gs pos="100000">
                <a:srgbClr val="009999">
                  <a:gamma/>
                  <a:shade val="69804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title"/>
          </p:nvPr>
        </p:nvSpPr>
        <p:spPr>
          <a:xfrm>
            <a:off x="571500" y="457200"/>
            <a:ext cx="8001000" cy="914400"/>
          </a:xfrm>
        </p:spPr>
        <p:txBody>
          <a:bodyPr/>
          <a:lstStyle/>
          <a:p>
            <a:pPr eaLnBrk="1" hangingPunct="1"/>
            <a:r>
              <a:rPr lang="en-GB" sz="3200" smtClean="0"/>
              <a:t>Moving from open to closed questioning </a:t>
            </a:r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1584325" y="2327275"/>
            <a:ext cx="1841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endParaRPr lang="en-GB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1061" name="Text Box 5"/>
          <p:cNvSpPr txBox="1">
            <a:spLocks noChangeArrowheads="1"/>
          </p:cNvSpPr>
          <p:nvPr/>
        </p:nvSpPr>
        <p:spPr bwMode="auto">
          <a:xfrm>
            <a:off x="2362200" y="1766888"/>
            <a:ext cx="4137025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GB" sz="2800" b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The Open-to-Closed Cone</a:t>
            </a:r>
          </a:p>
        </p:txBody>
      </p:sp>
      <p:sp>
        <p:nvSpPr>
          <p:cNvPr id="23560" name="Oval 6"/>
          <p:cNvSpPr>
            <a:spLocks noChangeArrowheads="1"/>
          </p:cNvSpPr>
          <p:nvPr/>
        </p:nvSpPr>
        <p:spPr bwMode="auto">
          <a:xfrm>
            <a:off x="2438400" y="2362200"/>
            <a:ext cx="3886200" cy="1219200"/>
          </a:xfrm>
          <a:prstGeom prst="ellipse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Line 7"/>
          <p:cNvSpPr>
            <a:spLocks noChangeShapeType="1"/>
          </p:cNvSpPr>
          <p:nvPr/>
        </p:nvSpPr>
        <p:spPr bwMode="auto">
          <a:xfrm>
            <a:off x="2438400" y="2971800"/>
            <a:ext cx="1600200" cy="34290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GB"/>
          </a:p>
        </p:txBody>
      </p:sp>
      <p:sp>
        <p:nvSpPr>
          <p:cNvPr id="23562" name="Line 8"/>
          <p:cNvSpPr>
            <a:spLocks noChangeShapeType="1"/>
          </p:cNvSpPr>
          <p:nvPr/>
        </p:nvSpPr>
        <p:spPr bwMode="auto">
          <a:xfrm flipH="1">
            <a:off x="4648200" y="2971800"/>
            <a:ext cx="1676400" cy="34290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GB"/>
          </a:p>
        </p:txBody>
      </p:sp>
      <p:sp>
        <p:nvSpPr>
          <p:cNvPr id="23563" name="Line 9"/>
          <p:cNvSpPr>
            <a:spLocks noChangeShapeType="1"/>
          </p:cNvSpPr>
          <p:nvPr/>
        </p:nvSpPr>
        <p:spPr bwMode="auto">
          <a:xfrm>
            <a:off x="4038600" y="6400800"/>
            <a:ext cx="6096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GB"/>
          </a:p>
        </p:txBody>
      </p:sp>
      <p:sp>
        <p:nvSpPr>
          <p:cNvPr id="301066" name="Text Box 10"/>
          <p:cNvSpPr txBox="1">
            <a:spLocks noChangeArrowheads="1"/>
          </p:cNvSpPr>
          <p:nvPr/>
        </p:nvSpPr>
        <p:spPr bwMode="auto">
          <a:xfrm>
            <a:off x="1219200" y="2514600"/>
            <a:ext cx="7234238" cy="39703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sz="2800" b="1" i="1" dirty="0">
                <a:solidFill>
                  <a:srgbClr val="FF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Open ended questions to explore the field</a:t>
            </a:r>
          </a:p>
          <a:p>
            <a:pPr eaLnBrk="1" hangingPunct="1">
              <a:defRPr/>
            </a:pPr>
            <a:endParaRPr lang="en-GB" sz="2800" b="1" i="1" dirty="0">
              <a:solidFill>
                <a:srgbClr val="FF99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en-GB" sz="2800" b="1" i="1" dirty="0">
              <a:solidFill>
                <a:srgbClr val="FF99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GB" sz="2800" b="1" i="1" dirty="0">
                <a:solidFill>
                  <a:srgbClr val="FF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Mid-way questions – directional statements</a:t>
            </a:r>
          </a:p>
          <a:p>
            <a:pPr eaLnBrk="1" hangingPunct="1">
              <a:defRPr/>
            </a:pPr>
            <a:endParaRPr lang="en-GB" sz="2800" b="1" i="1" dirty="0">
              <a:solidFill>
                <a:srgbClr val="FF99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en-GB" sz="2800" b="1" i="1" dirty="0">
              <a:solidFill>
                <a:srgbClr val="FF99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GB" sz="2800" b="1" i="1" dirty="0">
                <a:solidFill>
                  <a:srgbClr val="FF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Closed questions – used following information  </a:t>
            </a:r>
          </a:p>
          <a:p>
            <a:pPr eaLnBrk="1" hangingPunct="1">
              <a:defRPr/>
            </a:pPr>
            <a:r>
              <a:rPr lang="en-GB" sz="2800" b="1" i="1" dirty="0">
                <a:solidFill>
                  <a:srgbClr val="FF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gathering to focus in</a:t>
            </a:r>
          </a:p>
          <a:p>
            <a:pPr eaLnBrk="1" hangingPunct="1">
              <a:defRPr/>
            </a:pPr>
            <a:endParaRPr lang="en-GB" sz="2800" dirty="0">
              <a:solidFill>
                <a:srgbClr val="FF99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6629400" cy="1143000"/>
          </a:xfrm>
          <a:solidFill>
            <a:srgbClr val="000000">
              <a:alpha val="70195"/>
            </a:srgbClr>
          </a:solidFill>
        </p:spPr>
        <p:txBody>
          <a:bodyPr/>
          <a:lstStyle/>
          <a:p>
            <a:pPr eaLnBrk="1" hangingPunct="1"/>
            <a:r>
              <a:rPr lang="en-US" sz="2400" smtClean="0"/>
              <a:t> CONSULTATION &amp; COUNSELING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6705600" cy="4572000"/>
          </a:xfrm>
          <a:solidFill>
            <a:srgbClr val="000000">
              <a:alpha val="50195"/>
            </a:srgbClr>
          </a:solidFill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Longer duration of consultations and counseling result in lesser prescription of drugs and more patient satisfaction</a:t>
            </a:r>
          </a:p>
        </p:txBody>
      </p:sp>
      <p:pic>
        <p:nvPicPr>
          <p:cNvPr id="24580" name="Picture 4" descr="MCj029628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3733800"/>
            <a:ext cx="2830513" cy="257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5715000" y="5257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Reference</a:t>
            </a:r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318375" cy="1066800"/>
          </a:xfrm>
        </p:spPr>
        <p:txBody>
          <a:bodyPr/>
          <a:lstStyle/>
          <a:p>
            <a:pPr eaLnBrk="1" hangingPunct="1"/>
            <a:r>
              <a:rPr lang="en-US" sz="3200" smtClean="0"/>
              <a:t>CONCULSION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091363" cy="4343400"/>
          </a:xfrm>
          <a:solidFill>
            <a:srgbClr val="000000">
              <a:alpha val="50195"/>
            </a:srgbClr>
          </a:solidFill>
        </p:spPr>
        <p:txBody>
          <a:bodyPr/>
          <a:lstStyle/>
          <a:p>
            <a:pPr eaLnBrk="1" hangingPunct="1"/>
            <a:r>
              <a:rPr lang="en-US" sz="2000" smtClean="0"/>
              <a:t>The traditional medical model for consultation and counseling does not recognize the complexity and diversity of the consultation &amp; counseling in family practice.</a:t>
            </a:r>
          </a:p>
          <a:p>
            <a:pPr eaLnBrk="1" hangingPunct="1">
              <a:buFont typeface="Wingdings" pitchFamily="2" charset="2"/>
              <a:buNone/>
            </a:pPr>
            <a:endParaRPr lang="en-US" sz="2000" smtClean="0"/>
          </a:p>
          <a:p>
            <a:pPr eaLnBrk="1" hangingPunct="1"/>
            <a:r>
              <a:rPr lang="en-US" sz="2000" smtClean="0"/>
              <a:t>Consultation &amp; counseling  models are many. Each views the process from a slightly different perspective.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The consultation &amp; counseling model should match the individual needs of the patients and doctors.</a:t>
            </a:r>
          </a:p>
          <a:p>
            <a:pPr eaLnBrk="1" hangingPunct="1">
              <a:buFont typeface="Wingdings" pitchFamily="2" charset="2"/>
              <a:buNone/>
            </a:pPr>
            <a:endParaRPr lang="en-US" sz="2000" smtClean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685800" y="914400"/>
            <a:ext cx="7772400" cy="5410200"/>
          </a:xfrm>
          <a:prstGeom prst="rect">
            <a:avLst/>
          </a:prstGeom>
          <a:solidFill>
            <a:srgbClr val="000000">
              <a:alpha val="50195"/>
            </a:srgbClr>
          </a:solidFill>
          <a:ln w="2857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6627" name="Picture 2" descr="j02849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663700"/>
            <a:ext cx="5334000" cy="3529013"/>
          </a:xfrm>
          <a:prstGeom prst="rect">
            <a:avLst/>
          </a:prstGeom>
          <a:noFill/>
          <a:ln w="79375">
            <a:solidFill>
              <a:srgbClr val="FFCC00"/>
            </a:solidFill>
            <a:miter lim="800000"/>
            <a:headEnd/>
            <a:tailEnd/>
          </a:ln>
        </p:spPr>
      </p:pic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2400300" y="5105400"/>
            <a:ext cx="4343400" cy="990600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Thank You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1750" y="31750"/>
          <a:ext cx="9144000" cy="687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Photo Editor Photo" r:id="rId3" imgW="3809524" imgH="2457143" progId="">
                  <p:embed/>
                </p:oleObj>
              </mc:Choice>
              <mc:Fallback>
                <p:oleObj name="Photo Editor Photo" r:id="rId3" imgW="3809524" imgH="2457143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" y="31750"/>
                        <a:ext cx="9144000" cy="687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http://youtu.be/NH8sEpc_A9I</a:t>
            </a:r>
            <a:endParaRPr lang="x-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https://www.youtube.com/watch?v=xrHgOoNBiWk</a:t>
            </a:r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01582898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239000" cy="1039813"/>
          </a:xfrm>
        </p:spPr>
        <p:txBody>
          <a:bodyPr/>
          <a:lstStyle/>
          <a:p>
            <a:pPr eaLnBrk="1" hangingPunct="1"/>
            <a:r>
              <a:rPr lang="en-US" sz="2800" dirty="0" smtClean="0"/>
              <a:t>Why Consultation/counseling Skills?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239000" cy="4495800"/>
          </a:xfrm>
          <a:ln w="12700">
            <a:solidFill>
              <a:schemeClr val="bg2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sz="2400" dirty="0" smtClean="0"/>
              <a:t>Family Physicians may need to be bearers of the worst and best imaginable news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sz="2400" dirty="0" smtClean="0"/>
              <a:t>They have to arrange complex and often uncertain information into something understandable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sz="2400" dirty="0" smtClean="0"/>
              <a:t>They have to respond to differing needs of a hugely diverse range of patients and their families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sz="2400" b="1" i="1" dirty="0" smtClean="0"/>
              <a:t>And</a:t>
            </a:r>
            <a:r>
              <a:rPr lang="en-US" sz="2400" dirty="0" smtClean="0"/>
              <a:t> they have to do much of this when they are busy and under pressure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Consultation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Consultation is the entire process of interaction between a patient and a doctor in the privacy of a room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It includes from initial welcome to history taking, examination, investigation, assessment and management including </a:t>
            </a:r>
            <a:r>
              <a:rPr lang="en-US" sz="2800" b="1" dirty="0" smtClean="0">
                <a:solidFill>
                  <a:srgbClr val="FFFF00"/>
                </a:solidFill>
              </a:rPr>
              <a:t>advice,</a:t>
            </a:r>
            <a:r>
              <a:rPr lang="en-US" sz="2800" dirty="0" smtClean="0"/>
              <a:t> follow up and referral (if needed)</a:t>
            </a:r>
            <a:endParaRPr lang="en-GB" sz="2800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Counseling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Counseling in Family Practice is very often a part of the management in the consultation process (helping the patient to help himself)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It relates basically to an interaction between a doctor and a patient with the aim of helping the patient to understand the true nature of the problem so that he can play an active role in solving or managing it 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What is specialized Counseling?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 It is the skilled and principled use of relationship to help the patient develop self-knowledge, emotional acceptance and growth including personal resources</a:t>
            </a:r>
          </a:p>
          <a:p>
            <a:pPr eaLnBrk="1" hangingPunct="1">
              <a:buFont typeface="Wingdings" pitchFamily="2" charset="2"/>
              <a:buNone/>
            </a:pPr>
            <a:endParaRPr lang="en-US" sz="2800" dirty="0" smtClean="0"/>
          </a:p>
          <a:p>
            <a:pPr eaLnBrk="1" hangingPunct="1"/>
            <a:r>
              <a:rPr lang="en-US" sz="2800" dirty="0" smtClean="0"/>
              <a:t>Counselors who offer warmth, genuineness and empathy are more effective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Theories of Counseling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 Directive: Active or directive counselors tend to interpret, lead and direct their clients</a:t>
            </a:r>
          </a:p>
          <a:p>
            <a:pPr eaLnBrk="1" hangingPunct="1">
              <a:buFont typeface="Wingdings" pitchFamily="2" charset="2"/>
              <a:buNone/>
            </a:pPr>
            <a:endParaRPr lang="en-US" sz="2800" dirty="0" smtClean="0"/>
          </a:p>
          <a:p>
            <a:pPr eaLnBrk="1" hangingPunct="1"/>
            <a:r>
              <a:rPr lang="en-US" sz="2800" dirty="0" smtClean="0"/>
              <a:t> Non-directive: Non-directive, or reflective counselors tend to elicit and reflect, guide and support their clients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heme/theme1.xml><?xml version="1.0" encoding="utf-8"?>
<a:theme xmlns:a="http://schemas.openxmlformats.org/drawingml/2006/main" name="Oval design template">
  <a:themeElements>
    <a:clrScheme name="Oval design template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Oval design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val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val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val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val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val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val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val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val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val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val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val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val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 strands design template</Template>
  <TotalTime>1389</TotalTime>
  <Words>1183</Words>
  <Application>Microsoft Office PowerPoint</Application>
  <PresentationFormat>On-screen Show (4:3)</PresentationFormat>
  <Paragraphs>200</Paragraphs>
  <Slides>28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Oval design template</vt:lpstr>
      <vt:lpstr>Photo Editor Photo</vt:lpstr>
      <vt:lpstr>Consultation &amp; counseling in Family Practice</vt:lpstr>
      <vt:lpstr>Objectives :</vt:lpstr>
      <vt:lpstr>PowerPoint Presentation</vt:lpstr>
      <vt:lpstr>http://youtu.be/NH8sEpc_A9I</vt:lpstr>
      <vt:lpstr>Why Consultation/counseling Skills?</vt:lpstr>
      <vt:lpstr>Consultation</vt:lpstr>
      <vt:lpstr>Counseling</vt:lpstr>
      <vt:lpstr>What is specialized Counseling?</vt:lpstr>
      <vt:lpstr>Theories of Counseling</vt:lpstr>
      <vt:lpstr>Aims of counseling:</vt:lpstr>
      <vt:lpstr>Stages of Counseling</vt:lpstr>
      <vt:lpstr>Stages of counseling - example</vt:lpstr>
      <vt:lpstr>Consultation &amp; Counseling Skills</vt:lpstr>
      <vt:lpstr>Evidence Base: Individual Consultation:</vt:lpstr>
      <vt:lpstr>The Evidence Base       contd</vt:lpstr>
      <vt:lpstr>Deficiencies in Communication &amp;Counseling</vt:lpstr>
      <vt:lpstr>Laughter is the best medicine</vt:lpstr>
      <vt:lpstr>PowerPoint Presentation</vt:lpstr>
      <vt:lpstr>Reasons for patients not disclosing problems</vt:lpstr>
      <vt:lpstr>What is a failed consultation/ Counseling?</vt:lpstr>
      <vt:lpstr>Problems &amp; Limitations in    Communication &amp; Counseling:</vt:lpstr>
      <vt:lpstr>Barriers to Communication/Counseling in Clinical Practice</vt:lpstr>
      <vt:lpstr>Why Consultation &amp; Counseling  Skills?</vt:lpstr>
      <vt:lpstr>Why Consultation / Counseling Skills?</vt:lpstr>
      <vt:lpstr>Moving from open to closed questioning </vt:lpstr>
      <vt:lpstr> CONSULTATION &amp; COUNSELING </vt:lpstr>
      <vt:lpstr>CONCULSION</vt:lpstr>
      <vt:lpstr>Thank You</vt:lpstr>
    </vt:vector>
  </TitlesOfParts>
  <Company>AKU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Consultation Skills</dc:title>
  <dc:creator>Rafay Iqbal</dc:creator>
  <cp:lastModifiedBy>3422</cp:lastModifiedBy>
  <cp:revision>114</cp:revision>
  <dcterms:created xsi:type="dcterms:W3CDTF">2005-03-13T06:54:10Z</dcterms:created>
  <dcterms:modified xsi:type="dcterms:W3CDTF">2015-01-04T11:24:15Z</dcterms:modified>
</cp:coreProperties>
</file>