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2" r:id="rId7"/>
    <p:sldId id="261" r:id="rId8"/>
    <p:sldId id="263" r:id="rId9"/>
    <p:sldId id="264" r:id="rId10"/>
    <p:sldId id="286" r:id="rId11"/>
    <p:sldId id="287" r:id="rId12"/>
    <p:sldId id="267" r:id="rId13"/>
    <p:sldId id="265" r:id="rId14"/>
    <p:sldId id="266" r:id="rId15"/>
    <p:sldId id="268" r:id="rId16"/>
    <p:sldId id="269" r:id="rId17"/>
    <p:sldId id="288" r:id="rId18"/>
    <p:sldId id="270" r:id="rId19"/>
    <p:sldId id="289" r:id="rId20"/>
    <p:sldId id="271" r:id="rId21"/>
    <p:sldId id="272" r:id="rId22"/>
    <p:sldId id="273" r:id="rId23"/>
    <p:sldId id="276" r:id="rId24"/>
    <p:sldId id="277" r:id="rId25"/>
    <p:sldId id="274" r:id="rId26"/>
    <p:sldId id="275" r:id="rId27"/>
    <p:sldId id="278" r:id="rId28"/>
    <p:sldId id="280" r:id="rId29"/>
    <p:sldId id="279" r:id="rId30"/>
    <p:sldId id="281" r:id="rId31"/>
    <p:sldId id="283" r:id="rId32"/>
    <p:sldId id="282" r:id="rId33"/>
    <p:sldId id="285" r:id="rId34"/>
    <p:sldId id="284" r:id="rId3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84380"/>
    <p:restoredTop sz="9466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C2CBFB75-AD8F-425F-80AB-7DFDE16B0DA1}" type="datetimeFigureOut">
              <a:rPr lang="ar-SA" smtClean="0"/>
              <a:pPr/>
              <a:t>30/12/36</a:t>
            </a:fld>
            <a:endParaRPr lang="ar-SA"/>
          </a:p>
        </p:txBody>
      </p:sp>
      <p:sp>
        <p:nvSpPr>
          <p:cNvPr id="19" name="عنصر نائب للتذييل 18"/>
          <p:cNvSpPr>
            <a:spLocks noGrp="1"/>
          </p:cNvSpPr>
          <p:nvPr>
            <p:ph type="ftr" sz="quarter" idx="11"/>
          </p:nvPr>
        </p:nvSpPr>
        <p:spPr/>
        <p:txBody>
          <a:bodyPr/>
          <a:lstStyle/>
          <a:p>
            <a:endParaRPr lang="ar-SA"/>
          </a:p>
        </p:txBody>
      </p:sp>
      <p:sp>
        <p:nvSpPr>
          <p:cNvPr id="27" name="عنصر نائب لرقم الشريحة 26"/>
          <p:cNvSpPr>
            <a:spLocks noGrp="1"/>
          </p:cNvSpPr>
          <p:nvPr>
            <p:ph type="sldNum" sz="quarter" idx="12"/>
          </p:nvPr>
        </p:nvSpPr>
        <p:spPr/>
        <p:txBody>
          <a:bodyPr/>
          <a:lstStyle/>
          <a:p>
            <a:fld id="{CACAF20E-D77F-4801-A0AD-CD8C09A95E9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2CBFB75-AD8F-425F-80AB-7DFDE16B0DA1}" type="datetimeFigureOut">
              <a:rPr lang="ar-SA" smtClean="0"/>
              <a:pPr/>
              <a:t>30/12/36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F20E-D77F-4801-A0AD-CD8C09A95E93}"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2CBFB75-AD8F-425F-80AB-7DFDE16B0DA1}" type="datetimeFigureOut">
              <a:rPr lang="ar-SA" smtClean="0"/>
              <a:pPr/>
              <a:t>30/12/36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F20E-D77F-4801-A0AD-CD8C09A95E93}"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2CBFB75-AD8F-425F-80AB-7DFDE16B0DA1}" type="datetimeFigureOut">
              <a:rPr lang="ar-SA" smtClean="0"/>
              <a:pPr/>
              <a:t>30/12/36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F20E-D77F-4801-A0AD-CD8C09A95E93}"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C2CBFB75-AD8F-425F-80AB-7DFDE16B0DA1}" type="datetimeFigureOut">
              <a:rPr lang="ar-SA" smtClean="0"/>
              <a:pPr/>
              <a:t>30/12/36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CACAF20E-D77F-4801-A0AD-CD8C09A95E93}"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2CBFB75-AD8F-425F-80AB-7DFDE16B0DA1}" type="datetimeFigureOut">
              <a:rPr lang="ar-SA" smtClean="0"/>
              <a:pPr/>
              <a:t>30/12/36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ACAF20E-D77F-4801-A0AD-CD8C09A95E93}"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C2CBFB75-AD8F-425F-80AB-7DFDE16B0DA1}" type="datetimeFigureOut">
              <a:rPr lang="ar-SA" smtClean="0"/>
              <a:pPr/>
              <a:t>30/12/36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CACAF20E-D77F-4801-A0AD-CD8C09A95E93}"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320"/>
            <a:ext cx="7470648"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2CBFB75-AD8F-425F-80AB-7DFDE16B0DA1}" type="datetimeFigureOut">
              <a:rPr lang="ar-SA" smtClean="0"/>
              <a:pPr/>
              <a:t>30/12/36</a:t>
            </a:fld>
            <a:endParaRPr lang="ar-SA"/>
          </a:p>
        </p:txBody>
      </p:sp>
      <p:sp>
        <p:nvSpPr>
          <p:cNvPr id="8" name="عنصر نائب لرقم الشريحة 7"/>
          <p:cNvSpPr>
            <a:spLocks noGrp="1"/>
          </p:cNvSpPr>
          <p:nvPr>
            <p:ph type="sldNum" sz="quarter" idx="11"/>
          </p:nvPr>
        </p:nvSpPr>
        <p:spPr/>
        <p:txBody>
          <a:bodyPr/>
          <a:lstStyle/>
          <a:p>
            <a:fld id="{CACAF20E-D77F-4801-A0AD-CD8C09A95E93}" type="slidenum">
              <a:rPr lang="ar-SA" smtClean="0"/>
              <a:pPr/>
              <a:t>‹#›</a:t>
            </a:fld>
            <a:endParaRPr lang="ar-SA"/>
          </a:p>
        </p:txBody>
      </p:sp>
      <p:sp>
        <p:nvSpPr>
          <p:cNvPr id="9" name="عنصر نائب للتذييل 8"/>
          <p:cNvSpPr>
            <a:spLocks noGrp="1"/>
          </p:cNvSpPr>
          <p:nvPr>
            <p:ph type="ftr" sz="quarter" idx="12"/>
          </p:nvPr>
        </p:nvSpPr>
        <p:spPr/>
        <p:txBody>
          <a:bodyPr/>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2CBFB75-AD8F-425F-80AB-7DFDE16B0DA1}" type="datetimeFigureOut">
              <a:rPr lang="ar-SA" smtClean="0"/>
              <a:pPr/>
              <a:t>30/12/36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CACAF20E-D77F-4801-A0AD-CD8C09A95E93}"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C2CBFB75-AD8F-425F-80AB-7DFDE16B0DA1}" type="datetimeFigureOut">
              <a:rPr lang="ar-SA" smtClean="0"/>
              <a:pPr/>
              <a:t>30/12/36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a:xfrm>
            <a:off x="8156448" y="6422064"/>
            <a:ext cx="762000" cy="365125"/>
          </a:xfrm>
        </p:spPr>
        <p:txBody>
          <a:bodyPr/>
          <a:lstStyle/>
          <a:p>
            <a:fld id="{CACAF20E-D77F-4801-A0AD-CD8C09A95E93}"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457200" y="6422064"/>
            <a:ext cx="2133600" cy="365125"/>
          </a:xfrm>
        </p:spPr>
        <p:txBody>
          <a:bodyPr/>
          <a:lstStyle/>
          <a:p>
            <a:fld id="{C2CBFB75-AD8F-425F-80AB-7DFDE16B0DA1}" type="datetimeFigureOut">
              <a:rPr lang="ar-SA" smtClean="0"/>
              <a:pPr/>
              <a:t>30/12/36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CACAF20E-D77F-4801-A0AD-CD8C09A95E93}"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2CBFB75-AD8F-425F-80AB-7DFDE16B0DA1}" type="datetimeFigureOut">
              <a:rPr lang="ar-SA" smtClean="0"/>
              <a:pPr/>
              <a:t>30/12/36</a:t>
            </a:fld>
            <a:endParaRPr lang="ar-SA"/>
          </a:p>
        </p:txBody>
      </p:sp>
      <p:sp>
        <p:nvSpPr>
          <p:cNvPr id="22" name="عنصر نائب للتذييل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ar-SA"/>
          </a:p>
        </p:txBody>
      </p:sp>
      <p:sp>
        <p:nvSpPr>
          <p:cNvPr id="18" name="عنصر نائب لرقم الشريحة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ACAF20E-D77F-4801-A0AD-CD8C09A95E93}"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Hypersensitivity" TargetMode="External"/><Relationship Id="rId2" Type="http://schemas.openxmlformats.org/officeDocument/2006/relationships/hyperlink" Target="https://en.wikipedia.org/wiki/Type_1_hypersensitivity" TargetMode="External"/><Relationship Id="rId1" Type="http://schemas.openxmlformats.org/officeDocument/2006/relationships/slideLayout" Target="../slideLayouts/slideLayout2.xml"/><Relationship Id="rId5" Type="http://schemas.openxmlformats.org/officeDocument/2006/relationships/hyperlink" Target="https://en.wikipedia.org/wiki/Acute_illness" TargetMode="External"/><Relationship Id="rId4" Type="http://schemas.openxmlformats.org/officeDocument/2006/relationships/hyperlink" Target="https://en.wikipedia.org/wiki/Yeast"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785794"/>
            <a:ext cx="9144000" cy="2714644"/>
          </a:xfrm>
        </p:spPr>
        <p:txBody>
          <a:bodyPr>
            <a:noAutofit/>
          </a:bodyPr>
          <a:lstStyle/>
          <a:p>
            <a:pPr algn="ctr">
              <a:lnSpc>
                <a:spcPct val="150000"/>
              </a:lnSpc>
            </a:pPr>
            <a:r>
              <a:rPr lang="en-US" sz="5400" dirty="0" smtClean="0"/>
              <a:t>S</a:t>
            </a:r>
            <a:r>
              <a:rPr sz="5400" smtClean="0"/>
              <a:t>creening for common cancer in family practce </a:t>
            </a:r>
            <a:endParaRPr lang="ar-SA" sz="5400" dirty="0"/>
          </a:p>
        </p:txBody>
      </p:sp>
      <p:sp>
        <p:nvSpPr>
          <p:cNvPr id="4" name="مربع نص 3"/>
          <p:cNvSpPr txBox="1"/>
          <p:nvPr/>
        </p:nvSpPr>
        <p:spPr>
          <a:xfrm>
            <a:off x="642910" y="4143380"/>
            <a:ext cx="7929618" cy="1129155"/>
          </a:xfrm>
          <a:prstGeom prst="rect">
            <a:avLst/>
          </a:prstGeom>
          <a:noFill/>
        </p:spPr>
        <p:txBody>
          <a:bodyPr wrap="square" rtlCol="1">
            <a:spAutoFit/>
          </a:bodyPr>
          <a:lstStyle/>
          <a:p>
            <a:pPr algn="ctr">
              <a:lnSpc>
                <a:spcPct val="150000"/>
              </a:lnSpc>
            </a:pPr>
            <a:r>
              <a:rPr lang="en-US" sz="2400" dirty="0" smtClean="0">
                <a:latin typeface="Berlin Sans FB Demi" pitchFamily="34" charset="0"/>
                <a:cs typeface="Aharoni" pitchFamily="2" charset="-79"/>
              </a:rPr>
              <a:t>Done by :</a:t>
            </a:r>
          </a:p>
          <a:p>
            <a:pPr algn="ctr">
              <a:lnSpc>
                <a:spcPct val="150000"/>
              </a:lnSpc>
            </a:pPr>
            <a:r>
              <a:rPr lang="en-US" sz="2400" dirty="0" err="1" smtClean="0">
                <a:latin typeface="Berlin Sans FB Demi" pitchFamily="34" charset="0"/>
                <a:cs typeface="Aharoni" pitchFamily="2" charset="-79"/>
              </a:rPr>
              <a:t>Naif</a:t>
            </a:r>
            <a:r>
              <a:rPr lang="en-US" sz="2400" dirty="0" smtClean="0">
                <a:latin typeface="Berlin Sans FB Demi" pitchFamily="34" charset="0"/>
                <a:cs typeface="Aharoni" pitchFamily="2" charset="-79"/>
              </a:rPr>
              <a:t> </a:t>
            </a:r>
            <a:r>
              <a:rPr lang="en-US" sz="2400" dirty="0" err="1" smtClean="0">
                <a:latin typeface="Berlin Sans FB Demi" pitchFamily="34" charset="0"/>
                <a:cs typeface="Aharoni" pitchFamily="2" charset="-79"/>
              </a:rPr>
              <a:t>alarjani</a:t>
            </a:r>
            <a:r>
              <a:rPr lang="en-US" sz="2400" dirty="0" smtClean="0">
                <a:latin typeface="Berlin Sans FB Demi" pitchFamily="34" charset="0"/>
                <a:cs typeface="Aharoni" pitchFamily="2" charset="-79"/>
              </a:rPr>
              <a:t> and </a:t>
            </a:r>
            <a:r>
              <a:rPr lang="en-US" sz="2400" dirty="0" err="1" smtClean="0">
                <a:latin typeface="Berlin Sans FB Demi" pitchFamily="34" charset="0"/>
                <a:cs typeface="Aharoni" pitchFamily="2" charset="-79"/>
              </a:rPr>
              <a:t>ahmed</a:t>
            </a:r>
            <a:r>
              <a:rPr lang="en-US" sz="2400" dirty="0" smtClean="0">
                <a:latin typeface="Berlin Sans FB Demi" pitchFamily="34" charset="0"/>
                <a:cs typeface="Aharoni" pitchFamily="2" charset="-79"/>
              </a:rPr>
              <a:t> </a:t>
            </a:r>
            <a:r>
              <a:rPr lang="en-US" sz="2400" dirty="0" err="1" smtClean="0">
                <a:latin typeface="Berlin Sans FB Demi" pitchFamily="34" charset="0"/>
                <a:cs typeface="Aharoni" pitchFamily="2" charset="-79"/>
              </a:rPr>
              <a:t>allohaidan</a:t>
            </a:r>
            <a:endParaRPr lang="en-US" sz="2400" dirty="0" smtClean="0">
              <a:latin typeface="Berlin Sans FB Demi" pitchFamily="34" charset="0"/>
              <a:cs typeface="Aharoni"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85720" y="642918"/>
            <a:ext cx="8572560" cy="3431709"/>
          </a:xfrm>
          <a:prstGeom prst="rect">
            <a:avLst/>
          </a:prstGeom>
          <a:noFill/>
        </p:spPr>
        <p:txBody>
          <a:bodyPr wrap="square" rtlCol="1">
            <a:spAutoFit/>
          </a:bodyPr>
          <a:lstStyle/>
          <a:p>
            <a:pPr algn="l"/>
            <a:r>
              <a:rPr lang="en-US" sz="2800" dirty="0" smtClean="0">
                <a:solidFill>
                  <a:schemeClr val="tx1">
                    <a:lumMod val="75000"/>
                  </a:schemeClr>
                </a:solidFill>
              </a:rPr>
              <a:t>2- Mammography : </a:t>
            </a:r>
          </a:p>
          <a:p>
            <a:pPr algn="l"/>
            <a:endParaRPr lang="en-US" dirty="0" smtClean="0">
              <a:solidFill>
                <a:schemeClr val="tx1">
                  <a:lumMod val="75000"/>
                </a:schemeClr>
              </a:solidFill>
            </a:endParaRPr>
          </a:p>
          <a:p>
            <a:pPr algn="l">
              <a:lnSpc>
                <a:spcPct val="150000"/>
              </a:lnSpc>
            </a:pPr>
            <a:r>
              <a:rPr lang="en-US" dirty="0" smtClean="0">
                <a:solidFill>
                  <a:schemeClr val="tx1">
                    <a:lumMod val="75000"/>
                  </a:schemeClr>
                </a:solidFill>
              </a:rPr>
              <a:t>Mammographic screening for breast cancer uses X-rays to examine the breast for any uncharacteristic masses or lumps. During a screening, the breast is </a:t>
            </a:r>
          </a:p>
          <a:p>
            <a:pPr algn="l">
              <a:lnSpc>
                <a:spcPct val="150000"/>
              </a:lnSpc>
            </a:pPr>
            <a:r>
              <a:rPr lang="en-US" dirty="0" smtClean="0">
                <a:solidFill>
                  <a:schemeClr val="tx1">
                    <a:lumMod val="75000"/>
                  </a:schemeClr>
                </a:solidFill>
              </a:rPr>
              <a:t>compressed and a technician takes photos from multiple angles.</a:t>
            </a:r>
          </a:p>
          <a:p>
            <a:pPr algn="l"/>
            <a:endParaRPr lang="en-US" sz="2400" dirty="0" smtClean="0">
              <a:solidFill>
                <a:schemeClr val="tx1">
                  <a:lumMod val="75000"/>
                </a:schemeClr>
              </a:solidFill>
            </a:endParaRPr>
          </a:p>
          <a:p>
            <a:pPr algn="ctr"/>
            <a:r>
              <a:rPr lang="en-US" sz="2000" dirty="0" smtClean="0">
                <a:solidFill>
                  <a:schemeClr val="tx1">
                    <a:lumMod val="75000"/>
                  </a:schemeClr>
                </a:solidFill>
              </a:rPr>
              <a:t>The main benefit of mammography screening is reduction of breast-cancer related death</a:t>
            </a:r>
            <a:r>
              <a:rPr lang="en-US" sz="2800" dirty="0" smtClean="0"/>
              <a:t>.</a:t>
            </a:r>
            <a:r>
              <a:rPr lang="en-US" sz="2800" dirty="0" smtClean="0">
                <a:solidFill>
                  <a:schemeClr val="tx1">
                    <a:lumMod val="75000"/>
                  </a:schemeClr>
                </a:solidFill>
              </a:rPr>
              <a:t> </a:t>
            </a:r>
            <a:endParaRPr lang="en-US" sz="2400" dirty="0" smtClean="0">
              <a:solidFill>
                <a:schemeClr val="tx1">
                  <a:lumMod val="75000"/>
                </a:schemeClr>
              </a:solidFill>
            </a:endParaRPr>
          </a:p>
          <a:p>
            <a:pPr algn="l"/>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928662" y="857232"/>
            <a:ext cx="7143800" cy="3046988"/>
          </a:xfrm>
          <a:prstGeom prst="rect">
            <a:avLst/>
          </a:prstGeom>
          <a:noFill/>
        </p:spPr>
        <p:txBody>
          <a:bodyPr wrap="square" rtlCol="1">
            <a:spAutoFit/>
          </a:bodyPr>
          <a:lstStyle/>
          <a:p>
            <a:pPr algn="l">
              <a:lnSpc>
                <a:spcPct val="200000"/>
              </a:lnSpc>
            </a:pPr>
            <a:r>
              <a:rPr lang="en-US" sz="2400" dirty="0" smtClean="0">
                <a:solidFill>
                  <a:schemeClr val="tx1">
                    <a:lumMod val="75000"/>
                  </a:schemeClr>
                </a:solidFill>
              </a:rPr>
              <a:t>3- Genetic screening</a:t>
            </a:r>
          </a:p>
          <a:p>
            <a:pPr algn="l">
              <a:lnSpc>
                <a:spcPct val="200000"/>
              </a:lnSpc>
            </a:pPr>
            <a:r>
              <a:rPr lang="en-US" sz="2400" dirty="0" smtClean="0">
                <a:solidFill>
                  <a:schemeClr val="tx1">
                    <a:lumMod val="75000"/>
                  </a:schemeClr>
                </a:solidFill>
              </a:rPr>
              <a:t>4- Ultrasound</a:t>
            </a:r>
          </a:p>
          <a:p>
            <a:pPr algn="l">
              <a:lnSpc>
                <a:spcPct val="200000"/>
              </a:lnSpc>
            </a:pPr>
            <a:r>
              <a:rPr lang="en-US" sz="2400" dirty="0" smtClean="0">
                <a:solidFill>
                  <a:schemeClr val="tx1">
                    <a:lumMod val="75000"/>
                  </a:schemeClr>
                </a:solidFill>
              </a:rPr>
              <a:t>5- Magnetic resonance imaging</a:t>
            </a:r>
          </a:p>
          <a:p>
            <a:pPr algn="l">
              <a:lnSpc>
                <a:spcPct val="200000"/>
              </a:lnSpc>
            </a:pPr>
            <a:endParaRPr lang="ar-SA"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00034" y="571480"/>
            <a:ext cx="7858180" cy="3416320"/>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Brest cancer screening plan :</a:t>
            </a:r>
          </a:p>
          <a:p>
            <a:pPr algn="l"/>
            <a:endParaRPr lang="en-US" dirty="0" smtClean="0"/>
          </a:p>
          <a:p>
            <a:pPr algn="l">
              <a:lnSpc>
                <a:spcPct val="150000"/>
              </a:lnSpc>
            </a:pPr>
            <a:r>
              <a:rPr lang="en-US" sz="2400" dirty="0">
                <a:solidFill>
                  <a:schemeClr val="tx1">
                    <a:lumMod val="75000"/>
                  </a:schemeClr>
                </a:solidFill>
              </a:rPr>
              <a:t>A number of national bodies recommend breast cancer screening. For the average woman, the U.S. Preventive Services Task Force recommends mammography every two years in women between the ages of 50 and 74</a:t>
            </a:r>
          </a:p>
          <a:p>
            <a:pPr algn="l"/>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282" y="214290"/>
            <a:ext cx="8501122" cy="6463308"/>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Cost-effectiveness of breast </a:t>
            </a:r>
            <a:r>
              <a:rPr lang="en-US" sz="3600" dirty="0" smtClean="0">
                <a:solidFill>
                  <a:srgbClr val="FFC000"/>
                </a:solidFill>
                <a:latin typeface="Constantia" pitchFamily="18" charset="0"/>
                <a:cs typeface="+mj-cs"/>
              </a:rPr>
              <a:t>cancer screening :</a:t>
            </a:r>
          </a:p>
          <a:p>
            <a:pPr algn="l"/>
            <a:endParaRPr lang="en-US" sz="3600" dirty="0">
              <a:solidFill>
                <a:srgbClr val="FFC000"/>
              </a:solidFill>
              <a:latin typeface="Constantia" pitchFamily="18" charset="0"/>
              <a:cs typeface="+mj-cs"/>
            </a:endParaRPr>
          </a:p>
          <a:p>
            <a:pPr algn="l">
              <a:lnSpc>
                <a:spcPct val="150000"/>
              </a:lnSpc>
            </a:pPr>
            <a:r>
              <a:rPr lang="en-US" sz="2400" dirty="0">
                <a:solidFill>
                  <a:schemeClr val="tx1">
                    <a:lumMod val="75000"/>
                  </a:schemeClr>
                </a:solidFill>
              </a:rPr>
              <a:t>Breast cancer is the second leading cause of death by cancer among women in the United States. The total cost of illness for breast cancer has been estimated to be $3.8 billion, of which $1.8 billion represents medical care costs. It has been estimated that breast cancer detected early is considerably less expensive than when the tumor is discovered at a later stage</a:t>
            </a:r>
          </a:p>
          <a:p>
            <a:pPr algn="l"/>
            <a:endParaRPr lang="en-US" sz="3600" dirty="0">
              <a:solidFill>
                <a:srgbClr val="FFC000"/>
              </a:solidFill>
              <a:latin typeface="Constantia" pitchFamily="18" charset="0"/>
              <a:cs typeface="+mj-cs"/>
            </a:endParaRPr>
          </a:p>
          <a:p>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14348" y="214290"/>
            <a:ext cx="7467600" cy="1143000"/>
          </a:xfrm>
        </p:spPr>
        <p:txBody>
          <a:bodyPr>
            <a:normAutofit fontScale="90000"/>
          </a:bodyPr>
          <a:lstStyle/>
          <a:p>
            <a:pPr algn="ctr"/>
            <a:r>
              <a:rPr lang="en-US" sz="4900" dirty="0" smtClean="0">
                <a:solidFill>
                  <a:srgbClr val="FFC000"/>
                </a:solidFill>
                <a:latin typeface="Constantia" pitchFamily="18" charset="0"/>
                <a:ea typeface="+mn-ea"/>
              </a:rPr>
              <a:t>Cervical cancer</a:t>
            </a:r>
            <a:r>
              <a:rPr lang="en-US" dirty="0" smtClean="0"/>
              <a:t/>
            </a:r>
            <a:br>
              <a:rPr lang="en-US" dirty="0" smtClean="0"/>
            </a:br>
            <a:endParaRPr lang="ar-SA" dirty="0"/>
          </a:p>
        </p:txBody>
      </p:sp>
      <p:sp>
        <p:nvSpPr>
          <p:cNvPr id="4" name="مربع نص 3"/>
          <p:cNvSpPr txBox="1"/>
          <p:nvPr/>
        </p:nvSpPr>
        <p:spPr>
          <a:xfrm>
            <a:off x="285720" y="1500174"/>
            <a:ext cx="8501122" cy="1754326"/>
          </a:xfrm>
          <a:prstGeom prst="rect">
            <a:avLst/>
          </a:prstGeom>
          <a:noFill/>
        </p:spPr>
        <p:txBody>
          <a:bodyPr wrap="square" rtlCol="1">
            <a:spAutoFit/>
          </a:bodyPr>
          <a:lstStyle/>
          <a:p>
            <a:pPr algn="l">
              <a:lnSpc>
                <a:spcPct val="150000"/>
              </a:lnSpc>
            </a:pPr>
            <a:r>
              <a:rPr lang="en-US" sz="2400" dirty="0">
                <a:solidFill>
                  <a:schemeClr val="tx1">
                    <a:lumMod val="75000"/>
                  </a:schemeClr>
                </a:solidFill>
              </a:rPr>
              <a:t>Cancer of the uterine cervix is the third most common gynecologic cancer diagnosis and cause of death among gynecologic cancers in the United States</a:t>
            </a:r>
            <a:endParaRPr lang="ar-SA" sz="2400" dirty="0">
              <a:solidFill>
                <a:schemeClr val="tx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428596" y="500042"/>
            <a:ext cx="8286808" cy="4985980"/>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Targeted people for screening :</a:t>
            </a:r>
          </a:p>
          <a:p>
            <a:pPr algn="l"/>
            <a:endParaRPr lang="en-US" dirty="0" smtClean="0"/>
          </a:p>
          <a:p>
            <a:pPr algn="l" rtl="0"/>
            <a:r>
              <a:rPr lang="en-US" sz="2400" dirty="0" smtClean="0">
                <a:solidFill>
                  <a:schemeClr val="tx1">
                    <a:lumMod val="75000"/>
                  </a:schemeClr>
                </a:solidFill>
              </a:rPr>
              <a:t>- Human </a:t>
            </a:r>
            <a:r>
              <a:rPr lang="en-US" sz="2400" dirty="0" err="1">
                <a:solidFill>
                  <a:schemeClr val="tx1">
                    <a:lumMod val="75000"/>
                  </a:schemeClr>
                </a:solidFill>
              </a:rPr>
              <a:t>papillomavirus</a:t>
            </a:r>
            <a:r>
              <a:rPr lang="en-US" sz="2400" dirty="0">
                <a:solidFill>
                  <a:schemeClr val="tx1">
                    <a:lumMod val="75000"/>
                  </a:schemeClr>
                </a:solidFill>
              </a:rPr>
              <a:t> : </a:t>
            </a:r>
            <a:r>
              <a:rPr lang="en-US" dirty="0">
                <a:solidFill>
                  <a:schemeClr val="tx1">
                    <a:lumMod val="75000"/>
                  </a:schemeClr>
                </a:solidFill>
              </a:rPr>
              <a:t>Human </a:t>
            </a:r>
            <a:r>
              <a:rPr lang="en-US" dirty="0" err="1">
                <a:solidFill>
                  <a:schemeClr val="tx1">
                    <a:lumMod val="75000"/>
                  </a:schemeClr>
                </a:solidFill>
              </a:rPr>
              <a:t>papillomavirus</a:t>
            </a:r>
            <a:r>
              <a:rPr lang="en-US" dirty="0">
                <a:solidFill>
                  <a:schemeClr val="tx1">
                    <a:lumMod val="75000"/>
                  </a:schemeClr>
                </a:solidFill>
              </a:rPr>
              <a:t> types 16 and 18 are the cause of 75% of cervical cancer globally .  </a:t>
            </a:r>
          </a:p>
          <a:p>
            <a:pPr lvl="0" algn="l"/>
            <a:endParaRPr lang="en-US" sz="2400" dirty="0" smtClean="0">
              <a:solidFill>
                <a:schemeClr val="tx1">
                  <a:lumMod val="75000"/>
                </a:schemeClr>
              </a:solidFill>
            </a:endParaRPr>
          </a:p>
          <a:p>
            <a:pPr lvl="0" algn="l"/>
            <a:r>
              <a:rPr lang="en-US" sz="2400" dirty="0" smtClean="0">
                <a:solidFill>
                  <a:schemeClr val="tx1">
                    <a:lumMod val="75000"/>
                  </a:schemeClr>
                </a:solidFill>
              </a:rPr>
              <a:t>- Smoking</a:t>
            </a:r>
            <a:endParaRPr lang="en-US" sz="2400" dirty="0">
              <a:solidFill>
                <a:schemeClr val="tx1">
                  <a:lumMod val="75000"/>
                </a:schemeClr>
              </a:solidFill>
            </a:endParaRPr>
          </a:p>
          <a:p>
            <a:pPr lvl="0" algn="l"/>
            <a:r>
              <a:rPr lang="ar-SA" sz="2400" dirty="0">
                <a:solidFill>
                  <a:schemeClr val="tx1">
                    <a:lumMod val="75000"/>
                  </a:schemeClr>
                </a:solidFill>
              </a:rPr>
              <a:t> </a:t>
            </a:r>
            <a:endParaRPr lang="en-US" sz="2400" dirty="0" smtClean="0">
              <a:solidFill>
                <a:schemeClr val="tx1">
                  <a:lumMod val="75000"/>
                </a:schemeClr>
              </a:solidFill>
            </a:endParaRPr>
          </a:p>
          <a:p>
            <a:pPr lvl="0" algn="l"/>
            <a:r>
              <a:rPr lang="en-US" sz="2400" dirty="0" smtClean="0">
                <a:solidFill>
                  <a:schemeClr val="tx1">
                    <a:lumMod val="75000"/>
                  </a:schemeClr>
                </a:solidFill>
              </a:rPr>
              <a:t>- Oral </a:t>
            </a:r>
            <a:r>
              <a:rPr lang="en-US" sz="2400" dirty="0">
                <a:solidFill>
                  <a:schemeClr val="tx1">
                    <a:lumMod val="75000"/>
                  </a:schemeClr>
                </a:solidFill>
              </a:rPr>
              <a:t>contraceptives : </a:t>
            </a:r>
            <a:r>
              <a:rPr lang="en-US" dirty="0">
                <a:solidFill>
                  <a:schemeClr val="tx1">
                    <a:lumMod val="75000"/>
                  </a:schemeClr>
                </a:solidFill>
              </a:rPr>
              <a:t>Long-term use of oral contraceptives is associated with increased risk of cervical cancer.</a:t>
            </a:r>
            <a:r>
              <a:rPr lang="en-US" sz="2400" dirty="0">
                <a:solidFill>
                  <a:schemeClr val="tx1">
                    <a:lumMod val="75000"/>
                  </a:schemeClr>
                </a:solidFill>
              </a:rPr>
              <a:t> </a:t>
            </a:r>
          </a:p>
          <a:p>
            <a:pPr algn="l"/>
            <a:r>
              <a:rPr lang="ar-SA" sz="2400" dirty="0">
                <a:solidFill>
                  <a:schemeClr val="tx1">
                    <a:lumMod val="75000"/>
                  </a:schemeClr>
                </a:solidFill>
              </a:rPr>
              <a:t>         </a:t>
            </a:r>
            <a:endParaRPr lang="en-US" sz="2400" dirty="0" smtClean="0">
              <a:solidFill>
                <a:schemeClr val="tx1">
                  <a:lumMod val="75000"/>
                </a:schemeClr>
              </a:solidFill>
            </a:endParaRPr>
          </a:p>
          <a:p>
            <a:pPr algn="l"/>
            <a:r>
              <a:rPr lang="en-US" sz="2400" dirty="0" smtClean="0">
                <a:solidFill>
                  <a:schemeClr val="tx1">
                    <a:lumMod val="75000"/>
                  </a:schemeClr>
                </a:solidFill>
              </a:rPr>
              <a:t>- Multiple </a:t>
            </a:r>
            <a:r>
              <a:rPr lang="en-US" sz="2400" dirty="0">
                <a:solidFill>
                  <a:schemeClr val="tx1">
                    <a:lumMod val="75000"/>
                  </a:schemeClr>
                </a:solidFill>
              </a:rPr>
              <a:t>pregnancies : </a:t>
            </a:r>
            <a:r>
              <a:rPr lang="en-US" dirty="0">
                <a:solidFill>
                  <a:schemeClr val="tx1">
                    <a:lumMod val="75000"/>
                  </a:schemeClr>
                </a:solidFill>
              </a:rPr>
              <a:t>Having many pregnancies is associated with an increased risk of cervical cancer</a:t>
            </a:r>
          </a:p>
          <a:p>
            <a:pPr lvl="0" algn="l"/>
            <a:endParaRPr lang="en-US" b="1" dirty="0"/>
          </a:p>
          <a:p>
            <a:pPr algn="l"/>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428596" y="0"/>
            <a:ext cx="8072494" cy="7017306"/>
          </a:xfrm>
          <a:prstGeom prst="rect">
            <a:avLst/>
          </a:prstGeom>
          <a:noFill/>
        </p:spPr>
        <p:txBody>
          <a:bodyPr wrap="square" rtlCol="1">
            <a:spAutoFit/>
          </a:bodyPr>
          <a:lstStyle/>
          <a:p>
            <a:pPr algn="l"/>
            <a:r>
              <a:rPr lang="en-US" sz="3600" dirty="0" smtClean="0">
                <a:solidFill>
                  <a:srgbClr val="FFC000"/>
                </a:solidFill>
                <a:latin typeface="Constantia" pitchFamily="18" charset="0"/>
                <a:cs typeface="+mj-cs"/>
              </a:rPr>
              <a:t>Cervical cancer </a:t>
            </a:r>
            <a:r>
              <a:rPr lang="en-US" sz="3600" dirty="0">
                <a:solidFill>
                  <a:srgbClr val="FFC000"/>
                </a:solidFill>
                <a:latin typeface="Constantia" pitchFamily="18" charset="0"/>
                <a:cs typeface="+mj-cs"/>
              </a:rPr>
              <a:t>screening tests </a:t>
            </a:r>
            <a:r>
              <a:rPr lang="en-US" sz="3600" dirty="0" smtClean="0">
                <a:solidFill>
                  <a:srgbClr val="FFC000"/>
                </a:solidFill>
                <a:latin typeface="Constantia" pitchFamily="18" charset="0"/>
                <a:cs typeface="+mj-cs"/>
              </a:rPr>
              <a:t>:</a:t>
            </a:r>
          </a:p>
          <a:p>
            <a:pPr algn="l"/>
            <a:endParaRPr lang="en-US" sz="2400" dirty="0" smtClean="0">
              <a:solidFill>
                <a:schemeClr val="tx1">
                  <a:lumMod val="75000"/>
                </a:schemeClr>
              </a:solidFill>
            </a:endParaRPr>
          </a:p>
          <a:p>
            <a:pPr algn="l"/>
            <a:r>
              <a:rPr lang="en-US" sz="2400" dirty="0" smtClean="0">
                <a:solidFill>
                  <a:schemeClr val="tx1">
                    <a:lumMod val="75000"/>
                  </a:schemeClr>
                </a:solidFill>
              </a:rPr>
              <a:t>There </a:t>
            </a:r>
            <a:r>
              <a:rPr lang="en-US" sz="2400" dirty="0">
                <a:solidFill>
                  <a:schemeClr val="tx1">
                    <a:lumMod val="75000"/>
                  </a:schemeClr>
                </a:solidFill>
              </a:rPr>
              <a:t>are several ways to screen for cervical cancer. </a:t>
            </a:r>
            <a:endParaRPr lang="ar-SA" sz="2400" dirty="0" smtClean="0">
              <a:solidFill>
                <a:schemeClr val="tx1">
                  <a:lumMod val="75000"/>
                </a:schemeClr>
              </a:solidFill>
            </a:endParaRPr>
          </a:p>
          <a:p>
            <a:pPr algn="l"/>
            <a:r>
              <a:rPr lang="en-US" sz="2400" dirty="0" smtClean="0">
                <a:solidFill>
                  <a:schemeClr val="tx1">
                    <a:lumMod val="75000"/>
                  </a:schemeClr>
                </a:solidFill>
              </a:rPr>
              <a:t>The </a:t>
            </a:r>
            <a:r>
              <a:rPr lang="en-US" sz="2400" dirty="0">
                <a:solidFill>
                  <a:schemeClr val="tx1">
                    <a:lumMod val="75000"/>
                  </a:schemeClr>
                </a:solidFill>
              </a:rPr>
              <a:t>traditional screening test is called a Pap </a:t>
            </a:r>
            <a:r>
              <a:rPr lang="en-US" sz="2400" dirty="0" smtClean="0">
                <a:solidFill>
                  <a:schemeClr val="tx1">
                    <a:lumMod val="75000"/>
                  </a:schemeClr>
                </a:solidFill>
              </a:rPr>
              <a:t>test .</a:t>
            </a:r>
          </a:p>
          <a:p>
            <a:pPr algn="l">
              <a:lnSpc>
                <a:spcPct val="150000"/>
              </a:lnSpc>
            </a:pPr>
            <a:r>
              <a:rPr lang="en-US" sz="2400" b="1" dirty="0" smtClean="0">
                <a:solidFill>
                  <a:schemeClr val="tx1">
                    <a:lumMod val="75000"/>
                  </a:schemeClr>
                </a:solidFill>
              </a:rPr>
              <a:t>1- Pap smear :</a:t>
            </a:r>
          </a:p>
          <a:p>
            <a:pPr algn="l">
              <a:lnSpc>
                <a:spcPct val="150000"/>
              </a:lnSpc>
            </a:pPr>
            <a:r>
              <a:rPr lang="en-US" sz="2400" dirty="0" smtClean="0">
                <a:solidFill>
                  <a:schemeClr val="tx1">
                    <a:lumMod val="75000"/>
                  </a:schemeClr>
                </a:solidFill>
              </a:rPr>
              <a:t>WHO SHOULD HAVE A PAP SMEAR?</a:t>
            </a:r>
          </a:p>
          <a:p>
            <a:pPr algn="l">
              <a:lnSpc>
                <a:spcPct val="150000"/>
              </a:lnSpc>
            </a:pPr>
            <a:r>
              <a:rPr lang="en-US" sz="2400" dirty="0" smtClean="0">
                <a:solidFill>
                  <a:schemeClr val="tx1">
                    <a:lumMod val="75000"/>
                  </a:schemeClr>
                </a:solidFill>
              </a:rPr>
              <a:t>Younger women </a:t>
            </a:r>
            <a:r>
              <a:rPr lang="en-US" dirty="0" smtClean="0">
                <a:solidFill>
                  <a:schemeClr val="tx1">
                    <a:lumMod val="75000"/>
                  </a:schemeClr>
                </a:solidFill>
              </a:rPr>
              <a:t>: the first Pap test is recommended at age 21</a:t>
            </a:r>
          </a:p>
          <a:p>
            <a:pPr algn="l">
              <a:lnSpc>
                <a:spcPct val="150000"/>
              </a:lnSpc>
            </a:pPr>
            <a:r>
              <a:rPr lang="en-US" sz="2400" dirty="0" smtClean="0">
                <a:solidFill>
                  <a:schemeClr val="tx1">
                    <a:lumMod val="75000"/>
                  </a:schemeClr>
                </a:solidFill>
              </a:rPr>
              <a:t>Older women : </a:t>
            </a:r>
            <a:r>
              <a:rPr lang="en-US" sz="1600" dirty="0" smtClean="0">
                <a:solidFill>
                  <a:schemeClr val="tx1">
                    <a:lumMod val="75000"/>
                  </a:schemeClr>
                </a:solidFill>
              </a:rPr>
              <a:t>Most experts feel that women who are 65 years or older can stop having Pap tests if:</a:t>
            </a:r>
          </a:p>
          <a:p>
            <a:pPr algn="l">
              <a:lnSpc>
                <a:spcPct val="150000"/>
              </a:lnSpc>
            </a:pPr>
            <a:r>
              <a:rPr lang="en-US" sz="1600" dirty="0" smtClean="0">
                <a:solidFill>
                  <a:schemeClr val="tx1">
                    <a:lumMod val="75000"/>
                  </a:schemeClr>
                </a:solidFill>
              </a:rPr>
              <a:t>●she had Pap tests on a regular basis in the past</a:t>
            </a:r>
          </a:p>
          <a:p>
            <a:pPr algn="l">
              <a:lnSpc>
                <a:spcPct val="150000"/>
              </a:lnSpc>
            </a:pPr>
            <a:r>
              <a:rPr lang="en-US" sz="1600" dirty="0" smtClean="0">
                <a:solidFill>
                  <a:schemeClr val="tx1">
                    <a:lumMod val="75000"/>
                  </a:schemeClr>
                </a:solidFill>
              </a:rPr>
              <a:t>●she had at least three normal Pap tests in a row over the past 10 years</a:t>
            </a:r>
          </a:p>
          <a:p>
            <a:pPr algn="l">
              <a:lnSpc>
                <a:spcPct val="150000"/>
              </a:lnSpc>
            </a:pPr>
            <a:r>
              <a:rPr lang="en-US" sz="2400" dirty="0" smtClean="0">
                <a:solidFill>
                  <a:schemeClr val="tx1">
                    <a:lumMod val="75000"/>
                  </a:schemeClr>
                </a:solidFill>
              </a:rPr>
              <a:t> After hysterectomy: </a:t>
            </a:r>
            <a:r>
              <a:rPr lang="en-US" dirty="0" smtClean="0">
                <a:solidFill>
                  <a:schemeClr val="tx1">
                    <a:lumMod val="75000"/>
                  </a:schemeClr>
                </a:solidFill>
              </a:rPr>
              <a:t>Women who have had a total hysterectomy</a:t>
            </a:r>
          </a:p>
          <a:p>
            <a:pPr algn="l">
              <a:lnSpc>
                <a:spcPct val="150000"/>
              </a:lnSpc>
            </a:pPr>
            <a:endParaRPr lang="en-US" sz="2400" dirty="0">
              <a:solidFill>
                <a:schemeClr val="tx1">
                  <a:lumMod val="75000"/>
                </a:schemeClr>
              </a:solidFill>
            </a:endParaRPr>
          </a:p>
          <a:p>
            <a:pPr algn="l"/>
            <a:endParaRPr lang="en-US" sz="3600" dirty="0">
              <a:solidFill>
                <a:srgbClr val="FFC000"/>
              </a:solidFill>
              <a:latin typeface="Constantia" pitchFamily="18" charset="0"/>
              <a:cs typeface="+mj-cs"/>
            </a:endParaRPr>
          </a:p>
          <a:p>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28596" y="500042"/>
            <a:ext cx="8429684" cy="5632311"/>
          </a:xfrm>
          <a:prstGeom prst="rect">
            <a:avLst/>
          </a:prstGeom>
          <a:noFill/>
        </p:spPr>
        <p:txBody>
          <a:bodyPr wrap="square" rtlCol="1">
            <a:spAutoFit/>
          </a:bodyPr>
          <a:lstStyle/>
          <a:p>
            <a:pPr algn="l">
              <a:lnSpc>
                <a:spcPct val="150000"/>
              </a:lnSpc>
            </a:pPr>
            <a:r>
              <a:rPr lang="en-US" sz="2800" b="1" dirty="0" smtClean="0">
                <a:solidFill>
                  <a:schemeClr val="tx1">
                    <a:lumMod val="75000"/>
                  </a:schemeClr>
                </a:solidFill>
              </a:rPr>
              <a:t>1- Pap smear :</a:t>
            </a:r>
          </a:p>
          <a:p>
            <a:pPr algn="l">
              <a:lnSpc>
                <a:spcPct val="150000"/>
              </a:lnSpc>
            </a:pPr>
            <a:endParaRPr lang="en-US" sz="2800" b="1" dirty="0" smtClean="0">
              <a:solidFill>
                <a:schemeClr val="tx1">
                  <a:lumMod val="75000"/>
                </a:schemeClr>
              </a:solidFill>
            </a:endParaRPr>
          </a:p>
          <a:p>
            <a:pPr algn="l">
              <a:lnSpc>
                <a:spcPct val="150000"/>
              </a:lnSpc>
            </a:pPr>
            <a:r>
              <a:rPr lang="en-US" sz="2800" dirty="0" smtClean="0">
                <a:solidFill>
                  <a:schemeClr val="tx1">
                    <a:lumMod val="75000"/>
                  </a:schemeClr>
                </a:solidFill>
              </a:rPr>
              <a:t>WHO SHOULD HAVE A PAP SMEAR?</a:t>
            </a:r>
          </a:p>
          <a:p>
            <a:pPr algn="l">
              <a:lnSpc>
                <a:spcPct val="150000"/>
              </a:lnSpc>
            </a:pPr>
            <a:r>
              <a:rPr lang="en-US" sz="2800" dirty="0" smtClean="0">
                <a:solidFill>
                  <a:schemeClr val="tx1">
                    <a:lumMod val="75000"/>
                  </a:schemeClr>
                </a:solidFill>
              </a:rPr>
              <a:t>Younger women </a:t>
            </a:r>
            <a:r>
              <a:rPr lang="en-US" dirty="0" smtClean="0">
                <a:solidFill>
                  <a:schemeClr val="tx1">
                    <a:lumMod val="75000"/>
                  </a:schemeClr>
                </a:solidFill>
              </a:rPr>
              <a:t>: the first Pap test is recommended at age 21; some other countries suggest that screening begin at age 25</a:t>
            </a:r>
          </a:p>
          <a:p>
            <a:pPr algn="l">
              <a:lnSpc>
                <a:spcPct val="150000"/>
              </a:lnSpc>
            </a:pPr>
            <a:r>
              <a:rPr lang="en-US" sz="2800" dirty="0" smtClean="0">
                <a:solidFill>
                  <a:schemeClr val="tx1">
                    <a:lumMod val="75000"/>
                  </a:schemeClr>
                </a:solidFill>
              </a:rPr>
              <a:t>Older women : </a:t>
            </a:r>
            <a:r>
              <a:rPr lang="en-US" dirty="0" smtClean="0">
                <a:solidFill>
                  <a:schemeClr val="tx1">
                    <a:lumMod val="75000"/>
                  </a:schemeClr>
                </a:solidFill>
              </a:rPr>
              <a:t>Most experts feel that women who are 65 years or older can stop having Pap tests if:</a:t>
            </a:r>
          </a:p>
          <a:p>
            <a:pPr algn="l">
              <a:lnSpc>
                <a:spcPct val="150000"/>
              </a:lnSpc>
            </a:pPr>
            <a:r>
              <a:rPr lang="en-US" dirty="0" smtClean="0">
                <a:solidFill>
                  <a:schemeClr val="tx1">
                    <a:lumMod val="75000"/>
                  </a:schemeClr>
                </a:solidFill>
              </a:rPr>
              <a:t>●she had Pap tests on a regular basis in the past</a:t>
            </a:r>
          </a:p>
          <a:p>
            <a:pPr algn="l">
              <a:lnSpc>
                <a:spcPct val="150000"/>
              </a:lnSpc>
            </a:pPr>
            <a:r>
              <a:rPr lang="en-US" dirty="0" smtClean="0">
                <a:solidFill>
                  <a:schemeClr val="tx1">
                    <a:lumMod val="75000"/>
                  </a:schemeClr>
                </a:solidFill>
              </a:rPr>
              <a:t>●she had at least three normal Pap tests in a row over the past 10 years</a:t>
            </a:r>
          </a:p>
          <a:p>
            <a:pPr algn="l">
              <a:lnSpc>
                <a:spcPct val="150000"/>
              </a:lnSpc>
            </a:pPr>
            <a:r>
              <a:rPr lang="en-US" sz="2800" dirty="0" smtClean="0">
                <a:solidFill>
                  <a:schemeClr val="tx1">
                    <a:lumMod val="75000"/>
                  </a:schemeClr>
                </a:solidFill>
              </a:rPr>
              <a:t> After hysterectomy: </a:t>
            </a:r>
            <a:r>
              <a:rPr lang="en-US" dirty="0" smtClean="0">
                <a:solidFill>
                  <a:schemeClr val="tx1">
                    <a:lumMod val="75000"/>
                  </a:schemeClr>
                </a:solidFill>
              </a:rPr>
              <a:t>Women who have had a total </a:t>
            </a:r>
            <a:r>
              <a:rPr lang="en-US" dirty="0" err="1" smtClean="0">
                <a:solidFill>
                  <a:schemeClr val="tx1">
                    <a:lumMod val="75000"/>
                  </a:schemeClr>
                </a:solidFill>
              </a:rPr>
              <a:t>hysterectom</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1000108"/>
            <a:ext cx="8501122" cy="4339650"/>
          </a:xfrm>
          <a:prstGeom prst="rect">
            <a:avLst/>
          </a:prstGeom>
          <a:noFill/>
        </p:spPr>
        <p:txBody>
          <a:bodyPr wrap="square" rtlCol="1">
            <a:spAutoFit/>
          </a:bodyPr>
          <a:lstStyle/>
          <a:p>
            <a:pPr algn="l"/>
            <a:r>
              <a:rPr lang="en-US" sz="2400" b="1" dirty="0" smtClean="0">
                <a:solidFill>
                  <a:schemeClr val="tx1">
                    <a:lumMod val="75000"/>
                  </a:schemeClr>
                </a:solidFill>
              </a:rPr>
              <a:t>2- HPV </a:t>
            </a:r>
            <a:r>
              <a:rPr lang="en-US" sz="2400" b="1" dirty="0">
                <a:solidFill>
                  <a:schemeClr val="tx1">
                    <a:lumMod val="75000"/>
                  </a:schemeClr>
                </a:solidFill>
              </a:rPr>
              <a:t>testing: </a:t>
            </a:r>
            <a:endParaRPr lang="ar-SA" sz="2400" b="1" dirty="0">
              <a:solidFill>
                <a:schemeClr val="tx1">
                  <a:lumMod val="75000"/>
                </a:schemeClr>
              </a:solidFill>
            </a:endParaRPr>
          </a:p>
          <a:p>
            <a:pPr algn="l"/>
            <a:endParaRPr lang="ar-SA" dirty="0"/>
          </a:p>
          <a:p>
            <a:pPr algn="l">
              <a:lnSpc>
                <a:spcPct val="150000"/>
              </a:lnSpc>
            </a:pPr>
            <a:r>
              <a:rPr lang="en-US" sz="2400" dirty="0">
                <a:solidFill>
                  <a:schemeClr val="tx1">
                    <a:lumMod val="75000"/>
                  </a:schemeClr>
                </a:solidFill>
              </a:rPr>
              <a:t>WHO SHOULD HAVE HPV TESTING?</a:t>
            </a:r>
          </a:p>
          <a:p>
            <a:pPr algn="l">
              <a:lnSpc>
                <a:spcPct val="150000"/>
              </a:lnSpc>
            </a:pPr>
            <a:r>
              <a:rPr lang="en-US" sz="2400" dirty="0">
                <a:solidFill>
                  <a:schemeClr val="tx1">
                    <a:lumMod val="75000"/>
                  </a:schemeClr>
                </a:solidFill>
              </a:rPr>
              <a:t>30 years or older, the doctor or nurse may recommend HPV testing in addition to a Pap test. If HPV test and Pap test are negative, repeat testing is not usually needed for five years. HPV testing may also be done if the results of your Pap test results are unclear.</a:t>
            </a:r>
          </a:p>
          <a:p>
            <a:pPr algn="l"/>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282" y="714356"/>
            <a:ext cx="8501122" cy="7017306"/>
          </a:xfrm>
          <a:prstGeom prst="rect">
            <a:avLst/>
          </a:prstGeom>
          <a:noFill/>
        </p:spPr>
        <p:txBody>
          <a:bodyPr wrap="square" rtlCol="1">
            <a:spAutoFit/>
          </a:bodyPr>
          <a:lstStyle/>
          <a:p>
            <a:pPr algn="l"/>
            <a:r>
              <a:rPr lang="en-US" sz="3200" dirty="0" smtClean="0">
                <a:solidFill>
                  <a:srgbClr val="FFC000"/>
                </a:solidFill>
                <a:latin typeface="Constantia" pitchFamily="18" charset="0"/>
                <a:cs typeface="+mj-cs"/>
              </a:rPr>
              <a:t>- Human </a:t>
            </a:r>
            <a:r>
              <a:rPr lang="en-US" sz="3200" dirty="0" err="1" smtClean="0">
                <a:solidFill>
                  <a:srgbClr val="FFC000"/>
                </a:solidFill>
                <a:latin typeface="Constantia" pitchFamily="18" charset="0"/>
                <a:cs typeface="+mj-cs"/>
              </a:rPr>
              <a:t>Pappiloma</a:t>
            </a:r>
            <a:r>
              <a:rPr lang="en-US" sz="3200" dirty="0" smtClean="0">
                <a:solidFill>
                  <a:srgbClr val="FFC000"/>
                </a:solidFill>
                <a:latin typeface="Constantia" pitchFamily="18" charset="0"/>
                <a:cs typeface="+mj-cs"/>
              </a:rPr>
              <a:t> Virus Immunization :</a:t>
            </a:r>
          </a:p>
          <a:p>
            <a:pPr algn="l"/>
            <a:endParaRPr lang="en-US" sz="2400" dirty="0" smtClean="0">
              <a:solidFill>
                <a:schemeClr val="tx1">
                  <a:lumMod val="75000"/>
                </a:schemeClr>
              </a:solidFill>
            </a:endParaRPr>
          </a:p>
          <a:p>
            <a:pPr algn="l"/>
            <a:r>
              <a:rPr lang="en-US" sz="2800" b="1" dirty="0" smtClean="0">
                <a:solidFill>
                  <a:schemeClr val="tx1">
                    <a:lumMod val="75000"/>
                  </a:schemeClr>
                </a:solidFill>
              </a:rPr>
              <a:t>Advantage :</a:t>
            </a:r>
          </a:p>
          <a:p>
            <a:pPr algn="l"/>
            <a:r>
              <a:rPr lang="en-US" sz="2400" dirty="0" smtClean="0"/>
              <a:t>HPV vaccine have been shown to prevent cervical dysplasia from the high-risk HPV types 16 and 18 and some protection against a few closely related high-risk HPV types</a:t>
            </a:r>
          </a:p>
          <a:p>
            <a:pPr algn="l"/>
            <a:r>
              <a:rPr lang="en-US" sz="2400" dirty="0" smtClean="0">
                <a:solidFill>
                  <a:schemeClr val="tx1">
                    <a:lumMod val="75000"/>
                  </a:schemeClr>
                </a:solidFill>
              </a:rPr>
              <a:t> </a:t>
            </a:r>
            <a:r>
              <a:rPr lang="en-US" sz="3200" dirty="0" smtClean="0">
                <a:solidFill>
                  <a:srgbClr val="FFC000"/>
                </a:solidFill>
                <a:latin typeface="Constantia" pitchFamily="18" charset="0"/>
                <a:cs typeface="+mj-cs"/>
              </a:rPr>
              <a:t> </a:t>
            </a:r>
          </a:p>
          <a:p>
            <a:pPr algn="l"/>
            <a:r>
              <a:rPr lang="en-US" sz="2800" b="1" dirty="0" smtClean="0">
                <a:solidFill>
                  <a:schemeClr val="tx1">
                    <a:lumMod val="75000"/>
                  </a:schemeClr>
                </a:solidFill>
              </a:rPr>
              <a:t>Disadvantage :</a:t>
            </a:r>
          </a:p>
          <a:p>
            <a:pPr algn="l"/>
            <a:r>
              <a:rPr lang="en-US" sz="2400" dirty="0" smtClean="0"/>
              <a:t>1- There are some factors that exclude people from receiving </a:t>
            </a:r>
            <a:endParaRPr lang="ar-SA" sz="2400" dirty="0" smtClean="0"/>
          </a:p>
          <a:p>
            <a:pPr algn="l"/>
            <a:r>
              <a:rPr lang="en-US" sz="2400" dirty="0" smtClean="0"/>
              <a:t>HPV vaccines. These factors include:</a:t>
            </a:r>
          </a:p>
          <a:p>
            <a:pPr algn="l"/>
            <a:r>
              <a:rPr lang="en-US" sz="2000" dirty="0" smtClean="0">
                <a:solidFill>
                  <a:schemeClr val="tx1">
                    <a:lumMod val="95000"/>
                  </a:schemeClr>
                </a:solidFill>
              </a:rPr>
              <a:t>- </a:t>
            </a:r>
            <a:r>
              <a:rPr lang="en-US" sz="2000" dirty="0" smtClean="0">
                <a:solidFill>
                  <a:schemeClr val="tx1">
                    <a:lumMod val="95000"/>
                  </a:schemeClr>
                </a:solidFill>
                <a:hlinkClick r:id="rId2" tooltip="Type 1 hypersensitivity"/>
              </a:rPr>
              <a:t>immediate hypersensitivity</a:t>
            </a:r>
            <a:r>
              <a:rPr lang="en-US" sz="2000" dirty="0" smtClean="0">
                <a:solidFill>
                  <a:schemeClr val="tx1">
                    <a:lumMod val="95000"/>
                  </a:schemeClr>
                </a:solidFill>
              </a:rPr>
              <a:t> to vaccine components</a:t>
            </a:r>
          </a:p>
          <a:p>
            <a:pPr algn="l"/>
            <a:r>
              <a:rPr lang="en-US" sz="2000" dirty="0" smtClean="0">
                <a:solidFill>
                  <a:schemeClr val="tx1">
                    <a:lumMod val="95000"/>
                  </a:schemeClr>
                </a:solidFill>
              </a:rPr>
              <a:t>- </a:t>
            </a:r>
            <a:r>
              <a:rPr lang="en-US" sz="2000" dirty="0" smtClean="0"/>
              <a:t>Patients with a </a:t>
            </a:r>
            <a:r>
              <a:rPr lang="en-US" sz="2000" dirty="0" smtClean="0">
                <a:hlinkClick r:id="rId3" tooltip="Hypersensitivity"/>
              </a:rPr>
              <a:t>hypersensitivity</a:t>
            </a:r>
            <a:r>
              <a:rPr lang="en-US" sz="2000" dirty="0" smtClean="0"/>
              <a:t> to </a:t>
            </a:r>
            <a:r>
              <a:rPr lang="en-US" sz="2000" u="sng" dirty="0" smtClean="0">
                <a:hlinkClick r:id="rId4" tooltip="Yeast"/>
              </a:rPr>
              <a:t>yeast</a:t>
            </a:r>
            <a:endParaRPr lang="en-US" sz="2000" u="sng" dirty="0" smtClean="0"/>
          </a:p>
          <a:p>
            <a:pPr algn="l"/>
            <a:r>
              <a:rPr lang="en-US" sz="2000" dirty="0" smtClean="0"/>
              <a:t>-</a:t>
            </a:r>
            <a:r>
              <a:rPr lang="en-US" sz="2000" u="sng" dirty="0" smtClean="0"/>
              <a:t> </a:t>
            </a:r>
            <a:r>
              <a:rPr lang="en-US" sz="2000" dirty="0" smtClean="0"/>
              <a:t>People with moderate or severe </a:t>
            </a:r>
            <a:r>
              <a:rPr lang="en-US" sz="2000" u="sng" dirty="0" smtClean="0">
                <a:hlinkClick r:id="rId5" tooltip="Acute illness"/>
              </a:rPr>
              <a:t>acute illnesses</a:t>
            </a:r>
            <a:endParaRPr lang="en-US" sz="2000" u="sng" dirty="0" smtClean="0"/>
          </a:p>
          <a:p>
            <a:pPr algn="l"/>
            <a:endParaRPr lang="en-US" sz="2000" u="sng" dirty="0" smtClean="0"/>
          </a:p>
          <a:p>
            <a:pPr algn="l"/>
            <a:r>
              <a:rPr lang="en-US" sz="2400" dirty="0" smtClean="0"/>
              <a:t>2- pregnant women</a:t>
            </a:r>
          </a:p>
          <a:p>
            <a:pPr algn="l"/>
            <a:endParaRPr lang="en-US" sz="2000" dirty="0" smtClean="0">
              <a:solidFill>
                <a:schemeClr val="tx1">
                  <a:lumMod val="95000"/>
                </a:schemeClr>
              </a:solidFill>
            </a:endParaRPr>
          </a:p>
          <a:p>
            <a:pPr algn="l"/>
            <a:endParaRPr lang="en-US" sz="2000" dirty="0" smtClean="0">
              <a:solidFill>
                <a:schemeClr val="tx1">
                  <a:lumMod val="95000"/>
                </a:schemeClr>
              </a:solidFill>
            </a:endParaRPr>
          </a:p>
          <a:p>
            <a:pPr algn="l"/>
            <a:endParaRPr lang="en-US" sz="2800" b="1" dirty="0" smtClean="0">
              <a:solidFill>
                <a:schemeClr val="tx1">
                  <a:lumMod val="75000"/>
                </a:schemeClr>
              </a:solidFill>
            </a:endParaRPr>
          </a:p>
          <a:p>
            <a:pPr algn="l"/>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000100" y="142852"/>
            <a:ext cx="7500990" cy="707886"/>
          </a:xfrm>
          <a:prstGeom prst="rect">
            <a:avLst/>
          </a:prstGeom>
          <a:noFill/>
        </p:spPr>
        <p:txBody>
          <a:bodyPr wrap="square" rtlCol="1">
            <a:spAutoFit/>
          </a:bodyPr>
          <a:lstStyle/>
          <a:p>
            <a:pPr algn="ctr"/>
            <a:r>
              <a:rPr lang="en-US" sz="4000" dirty="0" smtClean="0">
                <a:solidFill>
                  <a:srgbClr val="FFC000"/>
                </a:solidFill>
                <a:latin typeface="Constantia" pitchFamily="18" charset="0"/>
                <a:cs typeface="+mj-cs"/>
              </a:rPr>
              <a:t>Objectives </a:t>
            </a:r>
            <a:endParaRPr lang="ar-SA" sz="4000" dirty="0">
              <a:solidFill>
                <a:srgbClr val="FFC000"/>
              </a:solidFill>
              <a:latin typeface="Constantia" pitchFamily="18" charset="0"/>
              <a:cs typeface="+mj-cs"/>
            </a:endParaRPr>
          </a:p>
        </p:txBody>
      </p:sp>
      <p:sp>
        <p:nvSpPr>
          <p:cNvPr id="5" name="مربع نص 4"/>
          <p:cNvSpPr txBox="1"/>
          <p:nvPr/>
        </p:nvSpPr>
        <p:spPr>
          <a:xfrm>
            <a:off x="285720" y="1357298"/>
            <a:ext cx="8643998" cy="4524315"/>
          </a:xfrm>
          <a:prstGeom prst="rect">
            <a:avLst/>
          </a:prstGeom>
          <a:noFill/>
        </p:spPr>
        <p:txBody>
          <a:bodyPr wrap="square" rtlCol="1">
            <a:spAutoFit/>
          </a:bodyPr>
          <a:lstStyle/>
          <a:p>
            <a:pPr algn="l">
              <a:lnSpc>
                <a:spcPct val="150000"/>
              </a:lnSpc>
            </a:pPr>
            <a:r>
              <a:rPr lang="en-US" sz="2400" dirty="0" smtClean="0">
                <a:solidFill>
                  <a:schemeClr val="tx1">
                    <a:lumMod val="75000"/>
                  </a:schemeClr>
                </a:solidFill>
              </a:rPr>
              <a:t>- What dose it mean by screening ?</a:t>
            </a:r>
          </a:p>
          <a:p>
            <a:pPr algn="l">
              <a:lnSpc>
                <a:spcPct val="150000"/>
              </a:lnSpc>
            </a:pPr>
            <a:r>
              <a:rPr lang="en-US" sz="2400" dirty="0" smtClean="0">
                <a:solidFill>
                  <a:schemeClr val="tx1">
                    <a:lumMod val="75000"/>
                  </a:schemeClr>
                </a:solidFill>
              </a:rPr>
              <a:t>- Criteria for screening </a:t>
            </a:r>
          </a:p>
          <a:p>
            <a:pPr algn="l">
              <a:lnSpc>
                <a:spcPct val="150000"/>
              </a:lnSpc>
            </a:pPr>
            <a:r>
              <a:rPr lang="en-US" sz="2400" dirty="0" smtClean="0">
                <a:solidFill>
                  <a:schemeClr val="tx1">
                    <a:lumMod val="75000"/>
                  </a:schemeClr>
                </a:solidFill>
              </a:rPr>
              <a:t>- Common cancers to be screened e.g. Breast, Cervix, Colon, Prostate Cancers</a:t>
            </a:r>
          </a:p>
          <a:p>
            <a:pPr algn="l">
              <a:lnSpc>
                <a:spcPct val="150000"/>
              </a:lnSpc>
            </a:pPr>
            <a:r>
              <a:rPr lang="en-US" sz="2400" dirty="0" smtClean="0">
                <a:solidFill>
                  <a:schemeClr val="tx1">
                    <a:lumMod val="75000"/>
                  </a:schemeClr>
                </a:solidFill>
              </a:rPr>
              <a:t>- Target people </a:t>
            </a:r>
          </a:p>
          <a:p>
            <a:pPr algn="l">
              <a:lnSpc>
                <a:spcPct val="150000"/>
              </a:lnSpc>
            </a:pPr>
            <a:r>
              <a:rPr lang="en-US" sz="2400" dirty="0" smtClean="0">
                <a:solidFill>
                  <a:schemeClr val="tx1">
                    <a:lumMod val="75000"/>
                  </a:schemeClr>
                </a:solidFill>
              </a:rPr>
              <a:t>- How these common cancers are screened (Examination, Markers, …..)</a:t>
            </a:r>
          </a:p>
          <a:p>
            <a:pPr algn="l">
              <a:lnSpc>
                <a:spcPct val="150000"/>
              </a:lnSpc>
            </a:pPr>
            <a:r>
              <a:rPr lang="en-US" sz="2400" dirty="0" smtClean="0">
                <a:solidFill>
                  <a:schemeClr val="tx1">
                    <a:lumMod val="75000"/>
                  </a:schemeClr>
                </a:solidFill>
              </a:rPr>
              <a:t>- Cost effectiveness </a:t>
            </a:r>
            <a:endParaRPr lang="ar-SA" sz="2400" dirty="0">
              <a:solidFill>
                <a:schemeClr val="tx1">
                  <a:lumMod val="75000"/>
                </a:schemeClr>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142844" y="0"/>
            <a:ext cx="8715436" cy="5539978"/>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Cost-effectiveness of cervical cancer </a:t>
            </a:r>
            <a:r>
              <a:rPr lang="en-US" sz="3600" dirty="0" smtClean="0">
                <a:solidFill>
                  <a:srgbClr val="FFC000"/>
                </a:solidFill>
                <a:latin typeface="Constantia" pitchFamily="18" charset="0"/>
                <a:cs typeface="+mj-cs"/>
              </a:rPr>
              <a:t>screening : </a:t>
            </a:r>
            <a:endParaRPr lang="en-US" sz="3600" dirty="0">
              <a:solidFill>
                <a:srgbClr val="FFC000"/>
              </a:solidFill>
              <a:latin typeface="Constantia" pitchFamily="18" charset="0"/>
              <a:cs typeface="+mj-cs"/>
            </a:endParaRPr>
          </a:p>
          <a:p>
            <a:pPr algn="l"/>
            <a:endParaRPr lang="en-US" dirty="0" smtClean="0"/>
          </a:p>
          <a:p>
            <a:pPr algn="l">
              <a:lnSpc>
                <a:spcPct val="150000"/>
              </a:lnSpc>
            </a:pPr>
            <a:r>
              <a:rPr lang="en-US" sz="2200" dirty="0">
                <a:solidFill>
                  <a:schemeClr val="tx1">
                    <a:lumMod val="75000"/>
                  </a:schemeClr>
                </a:solidFill>
              </a:rPr>
              <a:t>The most cost-effective strategies were those that required the fewest visits, resulting in improved follow-up testing and treatment. Screening women once in their lifetime, at the age of 35 years, with a one-visit or two-visit screening strategy involving visual inspection of the cervix with acetic acid or DNA testing for human </a:t>
            </a:r>
            <a:r>
              <a:rPr lang="en-US" sz="2200" dirty="0" err="1">
                <a:solidFill>
                  <a:schemeClr val="tx1">
                    <a:lumMod val="75000"/>
                  </a:schemeClr>
                </a:solidFill>
              </a:rPr>
              <a:t>papillomavirus</a:t>
            </a:r>
            <a:r>
              <a:rPr lang="en-US" sz="2200" dirty="0">
                <a:solidFill>
                  <a:schemeClr val="tx1">
                    <a:lumMod val="75000"/>
                  </a:schemeClr>
                </a:solidFill>
              </a:rPr>
              <a:t> (HPV) in cervical cell samples, reduced the lifetime risk of cancer by approximately 25 to 36 percent, and cost less than $500 per year of life </a:t>
            </a:r>
            <a:r>
              <a:rPr lang="en-US" sz="2200" dirty="0" smtClean="0">
                <a:solidFill>
                  <a:schemeClr val="tx1">
                    <a:lumMod val="75000"/>
                  </a:schemeClr>
                </a:solidFill>
              </a:rPr>
              <a:t>saved. </a:t>
            </a:r>
            <a:endParaRPr lang="ar-SA"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7224" y="214290"/>
            <a:ext cx="7467600" cy="1143000"/>
          </a:xfrm>
        </p:spPr>
        <p:txBody>
          <a:bodyPr>
            <a:normAutofit fontScale="90000"/>
          </a:bodyPr>
          <a:lstStyle/>
          <a:p>
            <a:pPr algn="ctr"/>
            <a:r>
              <a:rPr lang="en-US" sz="4900" dirty="0" smtClean="0">
                <a:solidFill>
                  <a:srgbClr val="FFC000"/>
                </a:solidFill>
                <a:latin typeface="Constantia" pitchFamily="18" charset="0"/>
                <a:ea typeface="+mn-ea"/>
              </a:rPr>
              <a:t>Colon cancer</a:t>
            </a:r>
            <a:r>
              <a:rPr lang="en-US" dirty="0" smtClean="0"/>
              <a:t/>
            </a:r>
            <a:br>
              <a:rPr lang="en-US" dirty="0" smtClean="0"/>
            </a:br>
            <a:endParaRPr lang="ar-SA" dirty="0"/>
          </a:p>
        </p:txBody>
      </p:sp>
      <p:sp>
        <p:nvSpPr>
          <p:cNvPr id="4" name="مربع نص 3"/>
          <p:cNvSpPr txBox="1"/>
          <p:nvPr/>
        </p:nvSpPr>
        <p:spPr>
          <a:xfrm>
            <a:off x="428596" y="1571612"/>
            <a:ext cx="8143932" cy="2792559"/>
          </a:xfrm>
          <a:prstGeom prst="rect">
            <a:avLst/>
          </a:prstGeom>
          <a:noFill/>
        </p:spPr>
        <p:txBody>
          <a:bodyPr wrap="square" rtlCol="1">
            <a:spAutoFit/>
          </a:bodyPr>
          <a:lstStyle/>
          <a:p>
            <a:pPr algn="l">
              <a:lnSpc>
                <a:spcPct val="150000"/>
              </a:lnSpc>
            </a:pPr>
            <a:r>
              <a:rPr lang="en-US" sz="2400" dirty="0">
                <a:solidFill>
                  <a:schemeClr val="tx1">
                    <a:lumMod val="75000"/>
                  </a:schemeClr>
                </a:solidFill>
              </a:rPr>
              <a:t>Colorectal cancer (CRC) is a common and lethal disease Colorectal cancer is the third most common cancer affecting both males and females in the United States. Globally, colorectal cancer is the third most commonly diagnosed cancer in males and the second in females</a:t>
            </a:r>
            <a:endParaRPr lang="ar-SA" sz="2400" dirty="0">
              <a:solidFill>
                <a:schemeClr val="tx1">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28596" y="357166"/>
            <a:ext cx="8215370" cy="7571303"/>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Targeted people for </a:t>
            </a:r>
            <a:r>
              <a:rPr lang="en-US" sz="3600" dirty="0" smtClean="0">
                <a:solidFill>
                  <a:srgbClr val="FFC000"/>
                </a:solidFill>
                <a:latin typeface="Constantia" pitchFamily="18" charset="0"/>
                <a:cs typeface="+mj-cs"/>
              </a:rPr>
              <a:t>screening :</a:t>
            </a:r>
          </a:p>
          <a:p>
            <a:pPr algn="l"/>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 Family </a:t>
            </a:r>
            <a:r>
              <a:rPr lang="en-US" sz="2400" dirty="0">
                <a:solidFill>
                  <a:schemeClr val="tx1">
                    <a:lumMod val="75000"/>
                  </a:schemeClr>
                </a:solidFill>
              </a:rPr>
              <a:t>history of colorectal cancer </a:t>
            </a:r>
          </a:p>
          <a:p>
            <a:pPr algn="l">
              <a:lnSpc>
                <a:spcPct val="150000"/>
              </a:lnSpc>
            </a:pPr>
            <a:r>
              <a:rPr lang="en-US" sz="2400" dirty="0" smtClean="0">
                <a:solidFill>
                  <a:schemeClr val="tx1">
                    <a:lumMod val="75000"/>
                  </a:schemeClr>
                </a:solidFill>
              </a:rPr>
              <a:t>- Prior </a:t>
            </a:r>
            <a:r>
              <a:rPr lang="en-US" sz="2400" dirty="0">
                <a:solidFill>
                  <a:schemeClr val="tx1">
                    <a:lumMod val="75000"/>
                  </a:schemeClr>
                </a:solidFill>
              </a:rPr>
              <a:t>colorectal cancer or polyps </a:t>
            </a:r>
          </a:p>
          <a:p>
            <a:pPr algn="l">
              <a:lnSpc>
                <a:spcPct val="150000"/>
              </a:lnSpc>
            </a:pPr>
            <a:r>
              <a:rPr lang="en-US" sz="2400" dirty="0" smtClean="0">
                <a:solidFill>
                  <a:schemeClr val="tx1">
                    <a:lumMod val="75000"/>
                  </a:schemeClr>
                </a:solidFill>
              </a:rPr>
              <a:t>- Increasing age </a:t>
            </a:r>
          </a:p>
          <a:p>
            <a:pPr algn="l">
              <a:lnSpc>
                <a:spcPct val="150000"/>
              </a:lnSpc>
            </a:pPr>
            <a:r>
              <a:rPr lang="en-US" sz="2400" dirty="0" smtClean="0">
                <a:solidFill>
                  <a:schemeClr val="tx1">
                    <a:lumMod val="75000"/>
                  </a:schemeClr>
                </a:solidFill>
              </a:rPr>
              <a:t>- Lifestyle factors : Several lifestyle factors increase the risk   of colorectal cancer, including:</a:t>
            </a:r>
          </a:p>
          <a:p>
            <a:pPr algn="l">
              <a:lnSpc>
                <a:spcPct val="150000"/>
              </a:lnSpc>
            </a:pPr>
            <a:r>
              <a:rPr lang="en-US" sz="2000" dirty="0" smtClean="0">
                <a:solidFill>
                  <a:schemeClr val="tx1">
                    <a:lumMod val="75000"/>
                  </a:schemeClr>
                </a:solidFill>
              </a:rPr>
              <a:t>•A diet high in fat and red meat and low in fiber</a:t>
            </a:r>
          </a:p>
          <a:p>
            <a:pPr algn="l">
              <a:lnSpc>
                <a:spcPct val="150000"/>
              </a:lnSpc>
            </a:pPr>
            <a:r>
              <a:rPr lang="en-US" sz="2000" dirty="0" smtClean="0">
                <a:solidFill>
                  <a:schemeClr val="tx1">
                    <a:lumMod val="75000"/>
                  </a:schemeClr>
                </a:solidFill>
              </a:rPr>
              <a:t>•A sedentary lifestyle</a:t>
            </a:r>
          </a:p>
          <a:p>
            <a:pPr algn="l">
              <a:lnSpc>
                <a:spcPct val="150000"/>
              </a:lnSpc>
            </a:pPr>
            <a:r>
              <a:rPr lang="en-US" sz="2000" dirty="0" smtClean="0">
                <a:solidFill>
                  <a:schemeClr val="tx1">
                    <a:lumMod val="75000"/>
                  </a:schemeClr>
                </a:solidFill>
              </a:rPr>
              <a:t>•Cigarette smoking</a:t>
            </a:r>
          </a:p>
          <a:p>
            <a:pPr algn="l">
              <a:lnSpc>
                <a:spcPct val="150000"/>
              </a:lnSpc>
            </a:pPr>
            <a:r>
              <a:rPr lang="en-US" sz="2000" dirty="0" smtClean="0">
                <a:solidFill>
                  <a:schemeClr val="tx1">
                    <a:lumMod val="75000"/>
                  </a:schemeClr>
                </a:solidFill>
              </a:rPr>
              <a:t>•Alcohol use</a:t>
            </a:r>
          </a:p>
          <a:p>
            <a:pPr algn="l">
              <a:lnSpc>
                <a:spcPct val="150000"/>
              </a:lnSpc>
            </a:pPr>
            <a:r>
              <a:rPr lang="en-US" sz="2000" dirty="0" smtClean="0">
                <a:solidFill>
                  <a:schemeClr val="tx1">
                    <a:lumMod val="75000"/>
                  </a:schemeClr>
                </a:solidFill>
              </a:rPr>
              <a:t>•Obesity </a:t>
            </a:r>
          </a:p>
          <a:p>
            <a:pPr algn="l"/>
            <a:r>
              <a:rPr lang="en-US" sz="2400" dirty="0" smtClean="0">
                <a:solidFill>
                  <a:schemeClr val="tx1">
                    <a:lumMod val="75000"/>
                  </a:schemeClr>
                </a:solidFill>
              </a:rPr>
              <a:t> </a:t>
            </a:r>
            <a:endParaRPr lang="en-US" sz="2400" dirty="0">
              <a:solidFill>
                <a:schemeClr val="tx1">
                  <a:lumMod val="75000"/>
                </a:schemeClr>
              </a:solidFill>
            </a:endParaRPr>
          </a:p>
          <a:p>
            <a:pPr algn="l"/>
            <a:r>
              <a:rPr lang="en-US" sz="3600" dirty="0" smtClean="0">
                <a:solidFill>
                  <a:srgbClr val="FFC000"/>
                </a:solidFill>
                <a:latin typeface="Constantia" pitchFamily="18" charset="0"/>
                <a:cs typeface="+mj-cs"/>
              </a:rPr>
              <a:t> </a:t>
            </a:r>
          </a:p>
          <a:p>
            <a:pPr algn="l"/>
            <a:endParaRPr lang="ar-SA" sz="3600" dirty="0">
              <a:solidFill>
                <a:srgbClr val="FFC000"/>
              </a:solidFill>
              <a:latin typeface="Constantia" pitchFamily="18" charset="0"/>
              <a:cs typeface="+mj-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85720" y="714356"/>
            <a:ext cx="8572560" cy="3139321"/>
          </a:xfrm>
          <a:prstGeom prst="rect">
            <a:avLst/>
          </a:prstGeom>
          <a:noFill/>
        </p:spPr>
        <p:txBody>
          <a:bodyPr wrap="square" rtlCol="1">
            <a:spAutoFit/>
          </a:bodyPr>
          <a:lstStyle/>
          <a:p>
            <a:pPr algn="l"/>
            <a:r>
              <a:rPr lang="en-US" sz="2400" b="1" dirty="0" smtClean="0">
                <a:solidFill>
                  <a:schemeClr val="tx1">
                    <a:lumMod val="75000"/>
                  </a:schemeClr>
                </a:solidFill>
              </a:rPr>
              <a:t>- </a:t>
            </a:r>
            <a:r>
              <a:rPr lang="en-US" sz="2400" dirty="0" smtClean="0">
                <a:solidFill>
                  <a:schemeClr val="tx1">
                    <a:lumMod val="75000"/>
                  </a:schemeClr>
                </a:solidFill>
              </a:rPr>
              <a:t>Large </a:t>
            </a:r>
            <a:r>
              <a:rPr lang="en-US" sz="2400" dirty="0">
                <a:solidFill>
                  <a:schemeClr val="tx1">
                    <a:lumMod val="75000"/>
                  </a:schemeClr>
                </a:solidFill>
              </a:rPr>
              <a:t>increase in risk — Some conditions greatly increase the risk of colorectal cancer.</a:t>
            </a:r>
          </a:p>
          <a:p>
            <a:pPr algn="l"/>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 </a:t>
            </a:r>
            <a:r>
              <a:rPr lang="en-US" sz="2400" dirty="0">
                <a:solidFill>
                  <a:schemeClr val="tx1">
                    <a:lumMod val="75000"/>
                  </a:schemeClr>
                </a:solidFill>
              </a:rPr>
              <a:t>Familial </a:t>
            </a:r>
            <a:r>
              <a:rPr lang="en-US" sz="2400" dirty="0" err="1">
                <a:solidFill>
                  <a:schemeClr val="tx1">
                    <a:lumMod val="75000"/>
                  </a:schemeClr>
                </a:solidFill>
              </a:rPr>
              <a:t>adenomatous</a:t>
            </a:r>
            <a:r>
              <a:rPr lang="en-US" sz="2400" dirty="0">
                <a:solidFill>
                  <a:schemeClr val="tx1">
                    <a:lumMod val="75000"/>
                  </a:schemeClr>
                </a:solidFill>
              </a:rPr>
              <a:t> </a:t>
            </a:r>
            <a:r>
              <a:rPr lang="en-US" sz="2400" dirty="0" err="1">
                <a:solidFill>
                  <a:schemeClr val="tx1">
                    <a:lumMod val="75000"/>
                  </a:schemeClr>
                </a:solidFill>
              </a:rPr>
              <a:t>polyposis</a:t>
            </a:r>
            <a:endParaRPr lang="en-US" sz="2400" dirty="0">
              <a:solidFill>
                <a:schemeClr val="tx1">
                  <a:lumMod val="75000"/>
                </a:schemeClr>
              </a:solidFill>
            </a:endParaRPr>
          </a:p>
          <a:p>
            <a:pPr algn="l">
              <a:lnSpc>
                <a:spcPct val="150000"/>
              </a:lnSpc>
            </a:pPr>
            <a:r>
              <a:rPr lang="en-US" sz="2400" dirty="0">
                <a:solidFill>
                  <a:schemeClr val="tx1">
                    <a:lumMod val="75000"/>
                  </a:schemeClr>
                </a:solidFill>
              </a:rPr>
              <a:t>. Hereditary </a:t>
            </a:r>
            <a:r>
              <a:rPr lang="en-US" sz="2400" dirty="0" err="1">
                <a:solidFill>
                  <a:schemeClr val="tx1">
                    <a:lumMod val="75000"/>
                  </a:schemeClr>
                </a:solidFill>
              </a:rPr>
              <a:t>nonpolyposis</a:t>
            </a:r>
            <a:r>
              <a:rPr lang="en-US" sz="2400" dirty="0">
                <a:solidFill>
                  <a:schemeClr val="tx1">
                    <a:lumMod val="75000"/>
                  </a:schemeClr>
                </a:solidFill>
              </a:rPr>
              <a:t> colon cancer</a:t>
            </a:r>
          </a:p>
          <a:p>
            <a:pPr algn="l">
              <a:lnSpc>
                <a:spcPct val="150000"/>
              </a:lnSpc>
            </a:pPr>
            <a:r>
              <a:rPr lang="en-US" sz="2400" dirty="0">
                <a:solidFill>
                  <a:schemeClr val="tx1">
                    <a:lumMod val="75000"/>
                  </a:schemeClr>
                </a:solidFill>
              </a:rPr>
              <a:t>. Inflammatory bowel disease</a:t>
            </a:r>
          </a:p>
          <a:p>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57158" y="357166"/>
            <a:ext cx="8215370" cy="7386638"/>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Colon cancer screening </a:t>
            </a:r>
            <a:r>
              <a:rPr lang="en-US" sz="3600" dirty="0" smtClean="0">
                <a:solidFill>
                  <a:srgbClr val="FFC000"/>
                </a:solidFill>
                <a:latin typeface="Constantia" pitchFamily="18" charset="0"/>
                <a:cs typeface="+mj-cs"/>
              </a:rPr>
              <a:t>tests : </a:t>
            </a:r>
          </a:p>
          <a:p>
            <a:pPr algn="l"/>
            <a:endParaRPr lang="en-US" sz="2400" dirty="0" smtClean="0">
              <a:solidFill>
                <a:schemeClr val="tx1">
                  <a:lumMod val="75000"/>
                </a:schemeClr>
              </a:solidFill>
            </a:endParaRPr>
          </a:p>
          <a:p>
            <a:pPr algn="l"/>
            <a:r>
              <a:rPr lang="en-US" sz="2400" dirty="0" smtClean="0">
                <a:solidFill>
                  <a:schemeClr val="tx1">
                    <a:lumMod val="75000"/>
                  </a:schemeClr>
                </a:solidFill>
              </a:rPr>
              <a:t>Several </a:t>
            </a:r>
            <a:r>
              <a:rPr lang="en-US" sz="2400" dirty="0">
                <a:solidFill>
                  <a:schemeClr val="tx1">
                    <a:lumMod val="75000"/>
                  </a:schemeClr>
                </a:solidFill>
              </a:rPr>
              <a:t>tests available for colorectal cancer screening can detect pre-cancerous polyps (adenomas), and can lead to cancer prevention and/or detect cancers at an early, more treatable stage.</a:t>
            </a:r>
          </a:p>
          <a:p>
            <a:pPr algn="l"/>
            <a:r>
              <a:rPr lang="en-US" sz="2400" dirty="0">
                <a:solidFill>
                  <a:schemeClr val="tx1">
                    <a:lumMod val="75000"/>
                  </a:schemeClr>
                </a:solidFill>
              </a:rPr>
              <a:t> </a:t>
            </a:r>
          </a:p>
          <a:p>
            <a:pPr algn="l">
              <a:lnSpc>
                <a:spcPct val="150000"/>
              </a:lnSpc>
            </a:pPr>
            <a:r>
              <a:rPr lang="en-US" sz="2400" dirty="0" smtClean="0">
                <a:solidFill>
                  <a:schemeClr val="tx1">
                    <a:lumMod val="75000"/>
                  </a:schemeClr>
                </a:solidFill>
              </a:rPr>
              <a:t>1- Colonoscopy</a:t>
            </a:r>
            <a:r>
              <a:rPr lang="en-US" sz="2400" dirty="0">
                <a:solidFill>
                  <a:schemeClr val="tx1">
                    <a:lumMod val="75000"/>
                  </a:schemeClr>
                </a:solidFill>
              </a:rPr>
              <a:t> </a:t>
            </a:r>
          </a:p>
          <a:p>
            <a:pPr algn="l">
              <a:lnSpc>
                <a:spcPct val="150000"/>
              </a:lnSpc>
            </a:pPr>
            <a:r>
              <a:rPr lang="en-US" sz="2400" dirty="0" smtClean="0">
                <a:solidFill>
                  <a:schemeClr val="tx1">
                    <a:lumMod val="75000"/>
                  </a:schemeClr>
                </a:solidFill>
              </a:rPr>
              <a:t>2- </a:t>
            </a:r>
            <a:r>
              <a:rPr lang="en-US" sz="2400" dirty="0" err="1" smtClean="0">
                <a:solidFill>
                  <a:schemeClr val="tx1">
                    <a:lumMod val="75000"/>
                  </a:schemeClr>
                </a:solidFill>
              </a:rPr>
              <a:t>Sigmoidoscopy</a:t>
            </a:r>
            <a:r>
              <a:rPr lang="en-US" sz="2400" dirty="0">
                <a:solidFill>
                  <a:schemeClr val="tx1">
                    <a:lumMod val="75000"/>
                  </a:schemeClr>
                </a:solidFill>
              </a:rPr>
              <a:t> </a:t>
            </a:r>
          </a:p>
          <a:p>
            <a:pPr algn="l">
              <a:lnSpc>
                <a:spcPct val="150000"/>
              </a:lnSpc>
            </a:pPr>
            <a:r>
              <a:rPr lang="en-US" sz="2400" dirty="0" smtClean="0">
                <a:solidFill>
                  <a:schemeClr val="tx1">
                    <a:lumMod val="75000"/>
                  </a:schemeClr>
                </a:solidFill>
              </a:rPr>
              <a:t>3- CT </a:t>
            </a:r>
            <a:r>
              <a:rPr lang="en-US" sz="2400" dirty="0" err="1">
                <a:solidFill>
                  <a:schemeClr val="tx1">
                    <a:lumMod val="75000"/>
                  </a:schemeClr>
                </a:solidFill>
              </a:rPr>
              <a:t>colonography</a:t>
            </a:r>
            <a:r>
              <a:rPr lang="en-US" sz="2400" dirty="0">
                <a:solidFill>
                  <a:schemeClr val="tx1">
                    <a:lumMod val="75000"/>
                  </a:schemeClr>
                </a:solidFill>
              </a:rPr>
              <a:t> ("virtual colonoscopy")</a:t>
            </a:r>
          </a:p>
          <a:p>
            <a:pPr algn="l">
              <a:lnSpc>
                <a:spcPct val="150000"/>
              </a:lnSpc>
            </a:pPr>
            <a:r>
              <a:rPr lang="en-US" sz="2400" dirty="0" smtClean="0">
                <a:solidFill>
                  <a:schemeClr val="tx1">
                    <a:lumMod val="75000"/>
                  </a:schemeClr>
                </a:solidFill>
              </a:rPr>
              <a:t>4- Stool tests</a:t>
            </a:r>
          </a:p>
          <a:p>
            <a:pPr algn="l">
              <a:lnSpc>
                <a:spcPct val="150000"/>
              </a:lnSpc>
            </a:pPr>
            <a:r>
              <a:rPr lang="en-US" sz="2400" dirty="0" smtClean="0">
                <a:solidFill>
                  <a:schemeClr val="tx1">
                    <a:lumMod val="75000"/>
                  </a:schemeClr>
                </a:solidFill>
              </a:rPr>
              <a:t>5- Fecal occult blood test</a:t>
            </a:r>
          </a:p>
          <a:p>
            <a:pPr algn="l">
              <a:lnSpc>
                <a:spcPct val="150000"/>
              </a:lnSpc>
            </a:pPr>
            <a:endParaRPr lang="en-US" sz="2400" dirty="0">
              <a:solidFill>
                <a:schemeClr val="tx1">
                  <a:lumMod val="75000"/>
                </a:schemeClr>
              </a:solidFill>
            </a:endParaRPr>
          </a:p>
          <a:p>
            <a:pPr algn="l"/>
            <a:endParaRPr lang="en-US" sz="3600" dirty="0" smtClean="0">
              <a:solidFill>
                <a:srgbClr val="FFC000"/>
              </a:solidFill>
              <a:latin typeface="Constantia" pitchFamily="18" charset="0"/>
              <a:cs typeface="+mj-cs"/>
            </a:endParaRPr>
          </a:p>
          <a:p>
            <a:pPr algn="l"/>
            <a:r>
              <a:rPr lang="en-US" sz="3600" dirty="0" smtClean="0">
                <a:solidFill>
                  <a:srgbClr val="FFC000"/>
                </a:solidFill>
                <a:latin typeface="Constantia" pitchFamily="18" charset="0"/>
                <a:cs typeface="+mj-cs"/>
              </a:rPr>
              <a:t> </a:t>
            </a:r>
            <a:endParaRPr lang="ar-SA" sz="3600" dirty="0">
              <a:solidFill>
                <a:srgbClr val="FFC000"/>
              </a:solidFill>
              <a:latin typeface="Constantia" pitchFamily="18" charset="0"/>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14282" y="428604"/>
            <a:ext cx="8643998" cy="6740307"/>
          </a:xfrm>
          <a:prstGeom prst="rect">
            <a:avLst/>
          </a:prstGeom>
          <a:noFill/>
        </p:spPr>
        <p:txBody>
          <a:bodyPr wrap="square" rtlCol="1">
            <a:spAutoFit/>
          </a:bodyPr>
          <a:lstStyle/>
          <a:p>
            <a:pPr algn="l"/>
            <a:r>
              <a:rPr lang="ar-SA" dirty="0" smtClean="0">
                <a:solidFill>
                  <a:srgbClr val="FFC000"/>
                </a:solidFill>
                <a:latin typeface="Constantia" pitchFamily="18" charset="0"/>
              </a:rPr>
              <a:t> </a:t>
            </a:r>
            <a:r>
              <a:rPr lang="en-US" sz="3600" dirty="0">
                <a:solidFill>
                  <a:srgbClr val="FFC000"/>
                </a:solidFill>
                <a:latin typeface="Constantia" pitchFamily="18" charset="0"/>
                <a:cs typeface="+mj-cs"/>
              </a:rPr>
              <a:t>Colon cancer screening </a:t>
            </a:r>
            <a:r>
              <a:rPr lang="en-US" sz="3600" dirty="0" smtClean="0">
                <a:solidFill>
                  <a:srgbClr val="FFC000"/>
                </a:solidFill>
                <a:latin typeface="Constantia" pitchFamily="18" charset="0"/>
                <a:cs typeface="+mj-cs"/>
              </a:rPr>
              <a:t>plans :</a:t>
            </a:r>
          </a:p>
          <a:p>
            <a:pPr algn="l"/>
            <a:r>
              <a:rPr lang="en-US" sz="2400" dirty="0" smtClean="0">
                <a:solidFill>
                  <a:schemeClr val="tx1">
                    <a:lumMod val="75000"/>
                  </a:schemeClr>
                </a:solidFill>
              </a:rPr>
              <a:t>The </a:t>
            </a:r>
            <a:r>
              <a:rPr lang="en-US" sz="2400" dirty="0">
                <a:solidFill>
                  <a:schemeClr val="tx1">
                    <a:lumMod val="75000"/>
                  </a:schemeClr>
                </a:solidFill>
              </a:rPr>
              <a:t>colon cancer screening </a:t>
            </a:r>
            <a:r>
              <a:rPr lang="en-US" sz="2400" dirty="0" smtClean="0">
                <a:solidFill>
                  <a:schemeClr val="tx1">
                    <a:lumMod val="75000"/>
                  </a:schemeClr>
                </a:solidFill>
              </a:rPr>
              <a:t>plan depends </a:t>
            </a:r>
            <a:r>
              <a:rPr lang="en-US" sz="2400" dirty="0">
                <a:solidFill>
                  <a:schemeClr val="tx1">
                    <a:lumMod val="75000"/>
                  </a:schemeClr>
                </a:solidFill>
              </a:rPr>
              <a:t>upon </a:t>
            </a:r>
            <a:r>
              <a:rPr lang="en-US" sz="2400" dirty="0" smtClean="0">
                <a:solidFill>
                  <a:schemeClr val="tx1">
                    <a:lumMod val="75000"/>
                  </a:schemeClr>
                </a:solidFill>
              </a:rPr>
              <a:t>the risk </a:t>
            </a:r>
            <a:r>
              <a:rPr lang="en-US" sz="2400" dirty="0">
                <a:solidFill>
                  <a:schemeClr val="tx1">
                    <a:lumMod val="75000"/>
                  </a:schemeClr>
                </a:solidFill>
              </a:rPr>
              <a:t>of colorectal cancer .</a:t>
            </a:r>
          </a:p>
          <a:p>
            <a:pPr algn="l"/>
            <a:endParaRPr lang="en-US" sz="2400" dirty="0" smtClean="0">
              <a:solidFill>
                <a:schemeClr val="tx1">
                  <a:lumMod val="75000"/>
                </a:schemeClr>
              </a:solidFill>
            </a:endParaRPr>
          </a:p>
          <a:p>
            <a:pPr algn="l"/>
            <a:r>
              <a:rPr lang="en-US" sz="2400" dirty="0" smtClean="0">
                <a:solidFill>
                  <a:schemeClr val="tx1">
                    <a:lumMod val="75000"/>
                  </a:schemeClr>
                </a:solidFill>
              </a:rPr>
              <a:t>1- </a:t>
            </a:r>
            <a:r>
              <a:rPr lang="en-US" sz="2400" dirty="0">
                <a:solidFill>
                  <a:schemeClr val="tx1">
                    <a:lumMod val="75000"/>
                  </a:schemeClr>
                </a:solidFill>
              </a:rPr>
              <a:t>Average risk of colorectal cancer — People with an average risk of colorectal cancer should begin screening at age 50 :</a:t>
            </a:r>
          </a:p>
          <a:p>
            <a:pPr algn="l"/>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a:t>
            </a:r>
            <a:r>
              <a:rPr lang="en-US" sz="2400" dirty="0">
                <a:solidFill>
                  <a:schemeClr val="tx1">
                    <a:lumMod val="75000"/>
                  </a:schemeClr>
                </a:solidFill>
              </a:rPr>
              <a:t>Colonoscopy every 10 years</a:t>
            </a:r>
          </a:p>
          <a:p>
            <a:pPr algn="l">
              <a:lnSpc>
                <a:spcPct val="150000"/>
              </a:lnSpc>
            </a:pPr>
            <a:r>
              <a:rPr lang="en-US" sz="2400" dirty="0">
                <a:solidFill>
                  <a:schemeClr val="tx1">
                    <a:lumMod val="75000"/>
                  </a:schemeClr>
                </a:solidFill>
              </a:rPr>
              <a:t>●Computed </a:t>
            </a:r>
            <a:r>
              <a:rPr lang="en-US" sz="2400" dirty="0" err="1">
                <a:solidFill>
                  <a:schemeClr val="tx1">
                    <a:lumMod val="75000"/>
                  </a:schemeClr>
                </a:solidFill>
              </a:rPr>
              <a:t>tomographic</a:t>
            </a:r>
            <a:r>
              <a:rPr lang="en-US" sz="2400" dirty="0">
                <a:solidFill>
                  <a:schemeClr val="tx1">
                    <a:lumMod val="75000"/>
                  </a:schemeClr>
                </a:solidFill>
              </a:rPr>
              <a:t> </a:t>
            </a:r>
            <a:r>
              <a:rPr lang="en-US" sz="2400" dirty="0" err="1">
                <a:solidFill>
                  <a:schemeClr val="tx1">
                    <a:lumMod val="75000"/>
                  </a:schemeClr>
                </a:solidFill>
              </a:rPr>
              <a:t>colonography</a:t>
            </a:r>
            <a:r>
              <a:rPr lang="en-US" sz="2400" dirty="0">
                <a:solidFill>
                  <a:schemeClr val="tx1">
                    <a:lumMod val="75000"/>
                  </a:schemeClr>
                </a:solidFill>
              </a:rPr>
              <a:t> every 5 years</a:t>
            </a:r>
          </a:p>
          <a:p>
            <a:pPr algn="l">
              <a:lnSpc>
                <a:spcPct val="150000"/>
              </a:lnSpc>
            </a:pPr>
            <a:r>
              <a:rPr lang="en-US" sz="2400" dirty="0">
                <a:solidFill>
                  <a:schemeClr val="tx1">
                    <a:lumMod val="75000"/>
                  </a:schemeClr>
                </a:solidFill>
              </a:rPr>
              <a:t>●Flexible </a:t>
            </a:r>
            <a:r>
              <a:rPr lang="en-US" sz="2400" dirty="0" err="1">
                <a:solidFill>
                  <a:schemeClr val="tx1">
                    <a:lumMod val="75000"/>
                  </a:schemeClr>
                </a:solidFill>
              </a:rPr>
              <a:t>sigmoidoscopy</a:t>
            </a:r>
            <a:r>
              <a:rPr lang="en-US" sz="2400" dirty="0">
                <a:solidFill>
                  <a:schemeClr val="tx1">
                    <a:lumMod val="75000"/>
                  </a:schemeClr>
                </a:solidFill>
              </a:rPr>
              <a:t> every five years</a:t>
            </a:r>
          </a:p>
          <a:p>
            <a:pPr algn="l">
              <a:lnSpc>
                <a:spcPct val="150000"/>
              </a:lnSpc>
            </a:pPr>
            <a:r>
              <a:rPr lang="en-US" sz="2400" dirty="0">
                <a:solidFill>
                  <a:schemeClr val="tx1">
                    <a:lumMod val="75000"/>
                  </a:schemeClr>
                </a:solidFill>
              </a:rPr>
              <a:t>●Stool testing every year (for </a:t>
            </a:r>
            <a:r>
              <a:rPr lang="en-US" sz="2400" dirty="0" err="1">
                <a:solidFill>
                  <a:schemeClr val="tx1">
                    <a:lumMod val="75000"/>
                  </a:schemeClr>
                </a:solidFill>
              </a:rPr>
              <a:t>guaiac</a:t>
            </a:r>
            <a:r>
              <a:rPr lang="en-US" sz="2400" dirty="0">
                <a:solidFill>
                  <a:schemeClr val="tx1">
                    <a:lumMod val="75000"/>
                  </a:schemeClr>
                </a:solidFill>
              </a:rPr>
              <a:t> and immunochemical </a:t>
            </a:r>
            <a:r>
              <a:rPr lang="en-US" sz="2400" dirty="0" smtClean="0">
                <a:solidFill>
                  <a:schemeClr val="tx1">
                    <a:lumMod val="75000"/>
                  </a:schemeClr>
                </a:solidFill>
              </a:rPr>
              <a:t>        occult </a:t>
            </a:r>
            <a:r>
              <a:rPr lang="en-US" sz="2400" dirty="0">
                <a:solidFill>
                  <a:schemeClr val="tx1">
                    <a:lumMod val="75000"/>
                  </a:schemeClr>
                </a:solidFill>
              </a:rPr>
              <a:t>blood tests)</a:t>
            </a:r>
          </a:p>
          <a:p>
            <a:pPr algn="l"/>
            <a:r>
              <a:rPr lang="en-US" sz="3600" dirty="0" smtClean="0">
                <a:solidFill>
                  <a:srgbClr val="FFC000"/>
                </a:solidFill>
                <a:latin typeface="Constantia" pitchFamily="18" charset="0"/>
                <a:cs typeface="+mj-cs"/>
              </a:rPr>
              <a:t> </a:t>
            </a:r>
          </a:p>
          <a:p>
            <a:pPr algn="l"/>
            <a:r>
              <a:rPr lang="en-US" sz="3600" dirty="0" smtClean="0">
                <a:solidFill>
                  <a:srgbClr val="FFC000"/>
                </a:solidFill>
                <a:latin typeface="Constantia" pitchFamily="18" charset="0"/>
                <a:cs typeface="+mj-cs"/>
              </a:rPr>
              <a:t> </a:t>
            </a:r>
            <a:endParaRPr lang="ar-SA" sz="3600" dirty="0">
              <a:solidFill>
                <a:srgbClr val="FFC000"/>
              </a:solidFill>
              <a:latin typeface="Constantia" pitchFamily="18" charset="0"/>
              <a:cs typeface="+mj-cs"/>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428596" y="785794"/>
            <a:ext cx="8143932" cy="5493812"/>
          </a:xfrm>
          <a:prstGeom prst="rect">
            <a:avLst/>
          </a:prstGeom>
          <a:noFill/>
        </p:spPr>
        <p:txBody>
          <a:bodyPr wrap="square" rtlCol="1">
            <a:spAutoFit/>
          </a:bodyPr>
          <a:lstStyle/>
          <a:p>
            <a:pPr algn="l">
              <a:lnSpc>
                <a:spcPct val="150000"/>
              </a:lnSpc>
            </a:pPr>
            <a:r>
              <a:rPr lang="en-US" sz="2400" dirty="0">
                <a:solidFill>
                  <a:schemeClr val="tx1">
                    <a:lumMod val="75000"/>
                  </a:schemeClr>
                </a:solidFill>
              </a:rPr>
              <a:t>2- Increased risk of colorectal cancer — Screening plans for people with an increased risk may entail screening at a younger age, more frequent screening, and/or the use of </a:t>
            </a:r>
            <a:endParaRPr lang="ar-SA" sz="2400" dirty="0" smtClean="0">
              <a:solidFill>
                <a:schemeClr val="tx1">
                  <a:lumMod val="75000"/>
                </a:schemeClr>
              </a:solidFill>
            </a:endParaRPr>
          </a:p>
          <a:p>
            <a:pPr algn="l">
              <a:lnSpc>
                <a:spcPct val="150000"/>
              </a:lnSpc>
            </a:pPr>
            <a:r>
              <a:rPr lang="en-US" sz="2400" dirty="0" smtClean="0">
                <a:solidFill>
                  <a:schemeClr val="tx1">
                    <a:lumMod val="75000"/>
                  </a:schemeClr>
                </a:solidFill>
              </a:rPr>
              <a:t>more </a:t>
            </a:r>
            <a:r>
              <a:rPr lang="en-US" sz="2400" dirty="0">
                <a:solidFill>
                  <a:schemeClr val="tx1">
                    <a:lumMod val="75000"/>
                  </a:schemeClr>
                </a:solidFill>
              </a:rPr>
              <a:t>sensitive screening tests (usually colonoscopy</a:t>
            </a:r>
            <a:r>
              <a:rPr lang="en-US" sz="2400" dirty="0" smtClean="0">
                <a:solidFill>
                  <a:schemeClr val="tx1">
                    <a:lumMod val="75000"/>
                  </a:schemeClr>
                </a:solidFill>
              </a:rPr>
              <a:t>).</a:t>
            </a:r>
          </a:p>
          <a:p>
            <a:pPr algn="l">
              <a:lnSpc>
                <a:spcPct val="150000"/>
              </a:lnSpc>
            </a:pPr>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3- Family history of colorectal cancer</a:t>
            </a:r>
          </a:p>
          <a:p>
            <a:pPr algn="l">
              <a:lnSpc>
                <a:spcPct val="150000"/>
              </a:lnSpc>
            </a:pPr>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4- Inflammatory bowel disease </a:t>
            </a:r>
          </a:p>
          <a:p>
            <a:pPr algn="l">
              <a:lnSpc>
                <a:spcPct val="150000"/>
              </a:lnSpc>
            </a:pPr>
            <a:endParaRPr lang="en-US" sz="2400" dirty="0">
              <a:solidFill>
                <a:schemeClr val="tx1">
                  <a:lumMod val="75000"/>
                </a:schemeClr>
              </a:solidFill>
            </a:endParaRPr>
          </a:p>
          <a:p>
            <a:pPr>
              <a:lnSpc>
                <a:spcPct val="150000"/>
              </a:lnSpc>
            </a:pP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00034" y="428604"/>
            <a:ext cx="8072494" cy="4893647"/>
          </a:xfrm>
          <a:prstGeom prst="rect">
            <a:avLst/>
          </a:prstGeom>
          <a:noFill/>
        </p:spPr>
        <p:txBody>
          <a:bodyPr wrap="square" rtlCol="1">
            <a:spAutoFit/>
          </a:bodyPr>
          <a:lstStyle/>
          <a:p>
            <a:pPr algn="l" rtl="0"/>
            <a:r>
              <a:rPr lang="en-US" sz="3600" dirty="0">
                <a:solidFill>
                  <a:srgbClr val="FFC000"/>
                </a:solidFill>
                <a:latin typeface="Constantia" pitchFamily="18" charset="0"/>
                <a:cs typeface="+mj-cs"/>
              </a:rPr>
              <a:t>Cost-effectiveness of colorectal cancer </a:t>
            </a:r>
            <a:r>
              <a:rPr lang="en-US" sz="3600" dirty="0" smtClean="0">
                <a:solidFill>
                  <a:srgbClr val="FFC000"/>
                </a:solidFill>
                <a:latin typeface="Constantia" pitchFamily="18" charset="0"/>
                <a:cs typeface="+mj-cs"/>
              </a:rPr>
              <a:t>screening : </a:t>
            </a:r>
            <a:endParaRPr lang="en-US" sz="3600" dirty="0">
              <a:solidFill>
                <a:srgbClr val="FFC000"/>
              </a:solidFill>
              <a:latin typeface="Constantia" pitchFamily="18" charset="0"/>
              <a:cs typeface="+mj-cs"/>
            </a:endParaRPr>
          </a:p>
          <a:p>
            <a:pPr algn="l" rtl="0"/>
            <a:endParaRPr lang="en-US" sz="2400" dirty="0" smtClean="0">
              <a:solidFill>
                <a:schemeClr val="tx1">
                  <a:lumMod val="75000"/>
                </a:schemeClr>
              </a:solidFill>
            </a:endParaRPr>
          </a:p>
          <a:p>
            <a:pPr algn="l" rtl="0">
              <a:lnSpc>
                <a:spcPct val="150000"/>
              </a:lnSpc>
            </a:pPr>
            <a:r>
              <a:rPr lang="en-US" sz="2400" dirty="0" smtClean="0">
                <a:solidFill>
                  <a:schemeClr val="tx1">
                    <a:lumMod val="75000"/>
                  </a:schemeClr>
                </a:solidFill>
              </a:rPr>
              <a:t>All </a:t>
            </a:r>
            <a:r>
              <a:rPr lang="en-US" sz="2400" dirty="0">
                <a:solidFill>
                  <a:schemeClr val="tx1">
                    <a:lumMod val="75000"/>
                  </a:schemeClr>
                </a:solidFill>
              </a:rPr>
              <a:t>studies found that colorectal cancer screening was cost-effective or even cost-saving compared with no screening. However, the studies disagreed as to which screening method was most effective or had the best incremental cost-effectiveness ratio for a given willingness to pay per life-year </a:t>
            </a:r>
            <a:r>
              <a:rPr lang="en-US" sz="2400" dirty="0" smtClean="0">
                <a:solidFill>
                  <a:schemeClr val="tx1">
                    <a:lumMod val="75000"/>
                  </a:schemeClr>
                </a:solidFill>
              </a:rPr>
              <a:t>gained</a:t>
            </a:r>
            <a:endParaRPr lang="ar-SA" sz="2400" dirty="0">
              <a:solidFill>
                <a:schemeClr val="tx1">
                  <a:lumMod val="75000"/>
                </a:schemeClr>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3108" y="500042"/>
            <a:ext cx="4714908" cy="1046440"/>
          </a:xfrm>
          <a:prstGeom prst="rect">
            <a:avLst/>
          </a:prstGeom>
          <a:noFill/>
        </p:spPr>
        <p:txBody>
          <a:bodyPr wrap="square" rtlCol="1">
            <a:spAutoFit/>
          </a:bodyPr>
          <a:lstStyle/>
          <a:p>
            <a:pPr algn="ctr"/>
            <a:r>
              <a:rPr lang="en-US" sz="4400" dirty="0">
                <a:solidFill>
                  <a:srgbClr val="FFC000"/>
                </a:solidFill>
                <a:latin typeface="Constantia" pitchFamily="18" charset="0"/>
                <a:cs typeface="+mj-cs"/>
              </a:rPr>
              <a:t>prostate cancer</a:t>
            </a:r>
          </a:p>
          <a:p>
            <a:endParaRPr lang="ar-SA" dirty="0"/>
          </a:p>
        </p:txBody>
      </p:sp>
      <p:sp>
        <p:nvSpPr>
          <p:cNvPr id="5" name="مربع نص 4"/>
          <p:cNvSpPr txBox="1"/>
          <p:nvPr/>
        </p:nvSpPr>
        <p:spPr>
          <a:xfrm>
            <a:off x="642910" y="1857364"/>
            <a:ext cx="7786742" cy="1477328"/>
          </a:xfrm>
          <a:prstGeom prst="rect">
            <a:avLst/>
          </a:prstGeom>
          <a:noFill/>
        </p:spPr>
        <p:txBody>
          <a:bodyPr wrap="square" rtlCol="1">
            <a:spAutoFit/>
          </a:bodyPr>
          <a:lstStyle/>
          <a:p>
            <a:pPr algn="l"/>
            <a:r>
              <a:rPr lang="en-US" sz="2400" dirty="0">
                <a:solidFill>
                  <a:schemeClr val="tx1">
                    <a:lumMod val="75000"/>
                  </a:schemeClr>
                </a:solidFill>
              </a:rPr>
              <a:t>Prostate cancer is the second most common cancer in men worldwide, with an estimated 1,100,000 cases and 307,000 deaths in </a:t>
            </a:r>
            <a:r>
              <a:rPr lang="en-US" sz="2400" dirty="0" smtClean="0">
                <a:solidFill>
                  <a:schemeClr val="tx1">
                    <a:lumMod val="75000"/>
                  </a:schemeClr>
                </a:solidFill>
              </a:rPr>
              <a:t>2012</a:t>
            </a:r>
            <a:endParaRPr lang="en-US" sz="2400" dirty="0">
              <a:solidFill>
                <a:schemeClr val="tx1">
                  <a:lumMod val="75000"/>
                </a:schemeClr>
              </a:solidFill>
            </a:endParaRPr>
          </a:p>
          <a:p>
            <a:pPr algn="l"/>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357158" y="25360"/>
            <a:ext cx="8572560" cy="5724644"/>
          </a:xfrm>
          <a:prstGeom prst="rect">
            <a:avLst/>
          </a:prstGeom>
          <a:noFill/>
        </p:spPr>
        <p:txBody>
          <a:bodyPr wrap="square" rtlCol="1">
            <a:spAutoFit/>
          </a:bodyPr>
          <a:lstStyle/>
          <a:p>
            <a:pPr algn="l" rtl="0"/>
            <a:r>
              <a:rPr lang="en-US" sz="3600" dirty="0">
                <a:solidFill>
                  <a:srgbClr val="FFC000"/>
                </a:solidFill>
                <a:latin typeface="Constantia" pitchFamily="18" charset="0"/>
                <a:cs typeface="+mj-cs"/>
              </a:rPr>
              <a:t>targeted people for screening </a:t>
            </a:r>
          </a:p>
          <a:p>
            <a:pPr algn="l"/>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 </a:t>
            </a:r>
            <a:r>
              <a:rPr lang="en-US" sz="2400" b="1" dirty="0" smtClean="0">
                <a:solidFill>
                  <a:schemeClr val="tx1">
                    <a:lumMod val="75000"/>
                  </a:schemeClr>
                </a:solidFill>
              </a:rPr>
              <a:t>Age</a:t>
            </a:r>
            <a:r>
              <a:rPr lang="en-US" sz="2400" dirty="0">
                <a:solidFill>
                  <a:schemeClr val="tx1">
                    <a:lumMod val="75000"/>
                  </a:schemeClr>
                </a:solidFill>
              </a:rPr>
              <a:t> </a:t>
            </a:r>
            <a:r>
              <a:rPr lang="en-US" sz="2400" dirty="0" smtClean="0">
                <a:solidFill>
                  <a:schemeClr val="tx1">
                    <a:lumMod val="75000"/>
                  </a:schemeClr>
                </a:solidFill>
              </a:rPr>
              <a:t>:</a:t>
            </a:r>
            <a:r>
              <a:rPr lang="en-US" sz="2400" dirty="0">
                <a:solidFill>
                  <a:schemeClr val="tx1">
                    <a:lumMod val="75000"/>
                  </a:schemeClr>
                </a:solidFill>
              </a:rPr>
              <a:t> </a:t>
            </a:r>
            <a:r>
              <a:rPr lang="en-US" sz="2400" dirty="0" smtClean="0">
                <a:solidFill>
                  <a:schemeClr val="tx1">
                    <a:lumMod val="75000"/>
                  </a:schemeClr>
                </a:solidFill>
              </a:rPr>
              <a:t>the </a:t>
            </a:r>
            <a:r>
              <a:rPr lang="en-US" sz="2400" dirty="0">
                <a:solidFill>
                  <a:schemeClr val="tx1">
                    <a:lumMod val="75000"/>
                  </a:schemeClr>
                </a:solidFill>
              </a:rPr>
              <a:t>risk greatly increases with older age</a:t>
            </a:r>
          </a:p>
          <a:p>
            <a:pPr algn="l">
              <a:lnSpc>
                <a:spcPct val="150000"/>
              </a:lnSpc>
            </a:pPr>
            <a:r>
              <a:rPr lang="en-US" sz="2400" dirty="0" smtClean="0">
                <a:solidFill>
                  <a:schemeClr val="tx1">
                    <a:lumMod val="75000"/>
                  </a:schemeClr>
                </a:solidFill>
              </a:rPr>
              <a:t>- </a:t>
            </a:r>
            <a:r>
              <a:rPr lang="en-US" sz="2400" b="1" dirty="0" smtClean="0">
                <a:solidFill>
                  <a:schemeClr val="tx1">
                    <a:lumMod val="75000"/>
                  </a:schemeClr>
                </a:solidFill>
              </a:rPr>
              <a:t>Ethnic </a:t>
            </a:r>
            <a:r>
              <a:rPr lang="en-US" sz="2400" b="1" dirty="0">
                <a:solidFill>
                  <a:schemeClr val="tx1">
                    <a:lumMod val="75000"/>
                  </a:schemeClr>
                </a:solidFill>
              </a:rPr>
              <a:t>background</a:t>
            </a:r>
            <a:r>
              <a:rPr lang="en-US" sz="2400" dirty="0">
                <a:solidFill>
                  <a:schemeClr val="tx1">
                    <a:lumMod val="75000"/>
                  </a:schemeClr>
                </a:solidFill>
              </a:rPr>
              <a:t> </a:t>
            </a:r>
            <a:r>
              <a:rPr lang="en-US" sz="2400" dirty="0" smtClean="0">
                <a:solidFill>
                  <a:schemeClr val="tx1">
                    <a:lumMod val="75000"/>
                  </a:schemeClr>
                </a:solidFill>
              </a:rPr>
              <a:t>:</a:t>
            </a:r>
            <a:r>
              <a:rPr lang="en-US" sz="2400" dirty="0">
                <a:solidFill>
                  <a:schemeClr val="tx1">
                    <a:lumMod val="75000"/>
                  </a:schemeClr>
                </a:solidFill>
              </a:rPr>
              <a:t> African American men develop prostate cancer more often than white and Hispanic men</a:t>
            </a:r>
          </a:p>
          <a:p>
            <a:pPr algn="l">
              <a:lnSpc>
                <a:spcPct val="150000"/>
              </a:lnSpc>
            </a:pPr>
            <a:r>
              <a:rPr lang="en-US" sz="2400" dirty="0" smtClean="0">
                <a:solidFill>
                  <a:schemeClr val="tx1">
                    <a:lumMod val="75000"/>
                  </a:schemeClr>
                </a:solidFill>
              </a:rPr>
              <a:t>- </a:t>
            </a:r>
            <a:r>
              <a:rPr lang="en-US" sz="2400" b="1" dirty="0" smtClean="0">
                <a:solidFill>
                  <a:schemeClr val="tx1">
                    <a:lumMod val="75000"/>
                  </a:schemeClr>
                </a:solidFill>
              </a:rPr>
              <a:t>Family </a:t>
            </a:r>
            <a:r>
              <a:rPr lang="en-US" sz="2400" b="1" dirty="0">
                <a:solidFill>
                  <a:schemeClr val="tx1">
                    <a:lumMod val="75000"/>
                  </a:schemeClr>
                </a:solidFill>
              </a:rPr>
              <a:t>medical history</a:t>
            </a:r>
            <a:r>
              <a:rPr lang="en-US" sz="2400" dirty="0">
                <a:solidFill>
                  <a:schemeClr val="tx1">
                    <a:lumMod val="75000"/>
                  </a:schemeClr>
                </a:solidFill>
              </a:rPr>
              <a:t> </a:t>
            </a:r>
            <a:r>
              <a:rPr lang="en-US" sz="2400" dirty="0" smtClean="0">
                <a:solidFill>
                  <a:schemeClr val="tx1">
                    <a:lumMod val="75000"/>
                  </a:schemeClr>
                </a:solidFill>
              </a:rPr>
              <a:t>:</a:t>
            </a:r>
            <a:r>
              <a:rPr lang="en-US" sz="2400" dirty="0">
                <a:solidFill>
                  <a:schemeClr val="tx1">
                    <a:lumMod val="75000"/>
                  </a:schemeClr>
                </a:solidFill>
              </a:rPr>
              <a:t> Men who have a first-degree relative </a:t>
            </a:r>
            <a:r>
              <a:rPr lang="en-US" sz="2400" dirty="0" smtClean="0">
                <a:solidFill>
                  <a:schemeClr val="tx1">
                    <a:lumMod val="75000"/>
                  </a:schemeClr>
                </a:solidFill>
              </a:rPr>
              <a:t>with </a:t>
            </a:r>
            <a:r>
              <a:rPr lang="en-US" sz="2400" dirty="0">
                <a:solidFill>
                  <a:schemeClr val="tx1">
                    <a:lumMod val="75000"/>
                  </a:schemeClr>
                </a:solidFill>
              </a:rPr>
              <a:t>prostate cancer are more likely to develop the disease. </a:t>
            </a:r>
          </a:p>
          <a:p>
            <a:pPr algn="l">
              <a:lnSpc>
                <a:spcPct val="150000"/>
              </a:lnSpc>
            </a:pPr>
            <a:r>
              <a:rPr lang="en-US" sz="2400" dirty="0" smtClean="0">
                <a:solidFill>
                  <a:schemeClr val="tx1">
                    <a:lumMod val="75000"/>
                  </a:schemeClr>
                </a:solidFill>
              </a:rPr>
              <a:t>- </a:t>
            </a:r>
            <a:r>
              <a:rPr lang="en-US" sz="2400" b="1" dirty="0" smtClean="0">
                <a:solidFill>
                  <a:schemeClr val="tx1">
                    <a:lumMod val="75000"/>
                  </a:schemeClr>
                </a:solidFill>
              </a:rPr>
              <a:t>Diet</a:t>
            </a:r>
            <a:r>
              <a:rPr lang="en-US" sz="2400" dirty="0">
                <a:solidFill>
                  <a:schemeClr val="tx1">
                    <a:lumMod val="75000"/>
                  </a:schemeClr>
                </a:solidFill>
              </a:rPr>
              <a:t> </a:t>
            </a:r>
            <a:r>
              <a:rPr lang="en-US" sz="2400" dirty="0" smtClean="0">
                <a:solidFill>
                  <a:schemeClr val="tx1">
                    <a:lumMod val="75000"/>
                  </a:schemeClr>
                </a:solidFill>
              </a:rPr>
              <a:t>:</a:t>
            </a:r>
            <a:r>
              <a:rPr lang="en-US" sz="2400" dirty="0">
                <a:solidFill>
                  <a:schemeClr val="tx1">
                    <a:lumMod val="75000"/>
                  </a:schemeClr>
                </a:solidFill>
              </a:rPr>
              <a:t> A diet high in animal fat or low in vegetables may increase a man's risk of prostate cancer.</a:t>
            </a:r>
          </a:p>
          <a:p>
            <a:pPr algn="l"/>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5786" y="0"/>
            <a:ext cx="7467600" cy="1143000"/>
          </a:xfrm>
        </p:spPr>
        <p:txBody>
          <a:bodyPr/>
          <a:lstStyle/>
          <a:p>
            <a:pPr algn="ctr"/>
            <a:r>
              <a:rPr lang="en-US" sz="4000" dirty="0" smtClean="0">
                <a:solidFill>
                  <a:srgbClr val="FFC000"/>
                </a:solidFill>
                <a:latin typeface="Constantia" pitchFamily="18" charset="0"/>
                <a:ea typeface="+mn-ea"/>
              </a:rPr>
              <a:t>Introduction</a:t>
            </a:r>
            <a:r>
              <a:rPr lang="en-US" dirty="0" smtClean="0"/>
              <a:t> </a:t>
            </a:r>
            <a:endParaRPr lang="ar-SA" dirty="0"/>
          </a:p>
        </p:txBody>
      </p:sp>
      <p:sp>
        <p:nvSpPr>
          <p:cNvPr id="4" name="مربع نص 3"/>
          <p:cNvSpPr txBox="1"/>
          <p:nvPr/>
        </p:nvSpPr>
        <p:spPr>
          <a:xfrm>
            <a:off x="357158" y="1643050"/>
            <a:ext cx="8501122" cy="3416320"/>
          </a:xfrm>
          <a:prstGeom prst="rect">
            <a:avLst/>
          </a:prstGeom>
          <a:noFill/>
        </p:spPr>
        <p:txBody>
          <a:bodyPr wrap="square" rtlCol="1">
            <a:spAutoFit/>
          </a:bodyPr>
          <a:lstStyle/>
          <a:p>
            <a:pPr algn="l">
              <a:lnSpc>
                <a:spcPct val="150000"/>
              </a:lnSpc>
            </a:pPr>
            <a:r>
              <a:rPr lang="en-US" sz="2400" dirty="0">
                <a:solidFill>
                  <a:schemeClr val="tx1">
                    <a:lumMod val="75000"/>
                  </a:schemeClr>
                </a:solidFill>
              </a:rPr>
              <a:t>we know that early detection is one of the most important factors to surviving cancer. Whether you have a family medical history, lifestyle, and other factors that indicate that you are at greater risk for cancer, or if you are in a low-risk group with no symptoms of the disease, regular screenings are critical to successfully diagnosing and treating cancer.</a:t>
            </a:r>
            <a:endParaRPr lang="ar-SA" sz="2400" dirty="0">
              <a:solidFill>
                <a:schemeClr val="tx1">
                  <a:lumMod val="75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71472" y="500042"/>
            <a:ext cx="7929618" cy="4154984"/>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Prostate cancer screening </a:t>
            </a:r>
            <a:r>
              <a:rPr lang="en-US" sz="3600" dirty="0" smtClean="0">
                <a:solidFill>
                  <a:srgbClr val="FFC000"/>
                </a:solidFill>
                <a:latin typeface="Constantia" pitchFamily="18" charset="0"/>
                <a:cs typeface="+mj-cs"/>
              </a:rPr>
              <a:t>tests :</a:t>
            </a:r>
          </a:p>
          <a:p>
            <a:pPr algn="l"/>
            <a:endParaRPr lang="en-US" sz="2400" dirty="0">
              <a:solidFill>
                <a:schemeClr val="tx1">
                  <a:lumMod val="75000"/>
                </a:schemeClr>
              </a:solidFill>
            </a:endParaRPr>
          </a:p>
          <a:p>
            <a:pPr algn="l">
              <a:lnSpc>
                <a:spcPct val="150000"/>
              </a:lnSpc>
            </a:pPr>
            <a:r>
              <a:rPr lang="en-US" sz="2400" dirty="0" smtClean="0">
                <a:solidFill>
                  <a:schemeClr val="tx1">
                    <a:lumMod val="75000"/>
                  </a:schemeClr>
                </a:solidFill>
              </a:rPr>
              <a:t>- </a:t>
            </a:r>
            <a:r>
              <a:rPr lang="en-US" sz="2400" b="1" dirty="0" smtClean="0">
                <a:solidFill>
                  <a:schemeClr val="tx1">
                    <a:lumMod val="75000"/>
                  </a:schemeClr>
                </a:solidFill>
              </a:rPr>
              <a:t>Prostate </a:t>
            </a:r>
            <a:r>
              <a:rPr lang="en-US" sz="2400" b="1" dirty="0">
                <a:solidFill>
                  <a:schemeClr val="tx1">
                    <a:lumMod val="75000"/>
                  </a:schemeClr>
                </a:solidFill>
              </a:rPr>
              <a:t>specific antigen (PSA) </a:t>
            </a:r>
            <a:r>
              <a:rPr lang="en-US" sz="2400" dirty="0">
                <a:solidFill>
                  <a:schemeClr val="tx1">
                    <a:lumMod val="75000"/>
                  </a:schemeClr>
                </a:solidFill>
              </a:rPr>
              <a:t>: </a:t>
            </a:r>
            <a:r>
              <a:rPr lang="en-US" sz="2000" dirty="0">
                <a:solidFill>
                  <a:schemeClr val="tx1">
                    <a:lumMod val="75000"/>
                  </a:schemeClr>
                </a:solidFill>
              </a:rPr>
              <a:t>Prostate specific antigen (PSA) is a protein produced by the prostate. The PSA test measures the amount of PSA in a sample of blood.</a:t>
            </a:r>
          </a:p>
          <a:p>
            <a:pPr algn="l">
              <a:lnSpc>
                <a:spcPct val="150000"/>
              </a:lnSpc>
            </a:pPr>
            <a:r>
              <a:rPr lang="en-US" sz="2400" dirty="0" smtClean="0">
                <a:solidFill>
                  <a:schemeClr val="tx1">
                    <a:lumMod val="75000"/>
                  </a:schemeClr>
                </a:solidFill>
              </a:rPr>
              <a:t>- </a:t>
            </a:r>
            <a:r>
              <a:rPr lang="en-US" sz="2400" b="1" dirty="0" smtClean="0">
                <a:solidFill>
                  <a:schemeClr val="tx1">
                    <a:lumMod val="75000"/>
                  </a:schemeClr>
                </a:solidFill>
              </a:rPr>
              <a:t>Rectal </a:t>
            </a:r>
            <a:r>
              <a:rPr lang="en-US" sz="2400" b="1" dirty="0">
                <a:solidFill>
                  <a:schemeClr val="tx1">
                    <a:lumMod val="75000"/>
                  </a:schemeClr>
                </a:solidFill>
              </a:rPr>
              <a:t>examination</a:t>
            </a:r>
          </a:p>
          <a:p>
            <a:pPr algn="l">
              <a:lnSpc>
                <a:spcPct val="150000"/>
              </a:lnSpc>
            </a:pPr>
            <a:r>
              <a:rPr lang="en-US" sz="2400" dirty="0" smtClean="0">
                <a:solidFill>
                  <a:schemeClr val="tx1">
                    <a:lumMod val="75000"/>
                  </a:schemeClr>
                </a:solidFill>
              </a:rPr>
              <a:t>- </a:t>
            </a:r>
            <a:r>
              <a:rPr lang="en-US" sz="2400" b="1" dirty="0" smtClean="0">
                <a:solidFill>
                  <a:schemeClr val="tx1">
                    <a:lumMod val="75000"/>
                  </a:schemeClr>
                </a:solidFill>
              </a:rPr>
              <a:t>Prostate biopsy</a:t>
            </a:r>
            <a:endParaRPr lang="en-US" sz="2400" b="1" dirty="0">
              <a:solidFill>
                <a:schemeClr val="tx1">
                  <a:lumMod val="75000"/>
                </a:schemeClr>
              </a:solidFill>
            </a:endParaRPr>
          </a:p>
          <a:p>
            <a:pPr algn="l"/>
            <a:r>
              <a:rPr lang="en-US" sz="3600" dirty="0" smtClean="0">
                <a:solidFill>
                  <a:srgbClr val="FFC000"/>
                </a:solidFill>
                <a:latin typeface="Constantia" pitchFamily="18" charset="0"/>
                <a:cs typeface="+mj-cs"/>
              </a:rPr>
              <a:t> </a:t>
            </a:r>
            <a:endParaRPr lang="ar-SA" sz="3600" dirty="0">
              <a:solidFill>
                <a:srgbClr val="FFC000"/>
              </a:solidFill>
              <a:latin typeface="Constantia" pitchFamily="18" charset="0"/>
              <a:cs typeface="+mj-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14282" y="642918"/>
            <a:ext cx="8572560" cy="6924973"/>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Prostate cancer screening plan </a:t>
            </a:r>
            <a:r>
              <a:rPr lang="en-US" sz="3600" dirty="0" smtClean="0">
                <a:solidFill>
                  <a:srgbClr val="FFC000"/>
                </a:solidFill>
                <a:latin typeface="Constantia" pitchFamily="18" charset="0"/>
                <a:cs typeface="+mj-cs"/>
              </a:rPr>
              <a:t>:</a:t>
            </a:r>
          </a:p>
          <a:p>
            <a:pPr algn="l"/>
            <a:endParaRPr lang="en-US" sz="3600" dirty="0" smtClean="0">
              <a:solidFill>
                <a:srgbClr val="FFC000"/>
              </a:solidFill>
              <a:latin typeface="Constantia" pitchFamily="18" charset="0"/>
              <a:cs typeface="+mj-cs"/>
            </a:endParaRPr>
          </a:p>
          <a:p>
            <a:pPr algn="l"/>
            <a:r>
              <a:rPr lang="en-US" sz="2400" dirty="0" smtClean="0">
                <a:solidFill>
                  <a:schemeClr val="tx1">
                    <a:lumMod val="75000"/>
                  </a:schemeClr>
                </a:solidFill>
              </a:rPr>
              <a:t>- IS </a:t>
            </a:r>
            <a:r>
              <a:rPr lang="en-US" sz="2400" dirty="0">
                <a:solidFill>
                  <a:schemeClr val="tx1">
                    <a:lumMod val="75000"/>
                  </a:schemeClr>
                </a:solidFill>
              </a:rPr>
              <a:t>PROSTATE CANCER SCREENING RIGHT FOR </a:t>
            </a:r>
            <a:r>
              <a:rPr lang="en-US" sz="2400" dirty="0" smtClean="0">
                <a:solidFill>
                  <a:schemeClr val="tx1">
                    <a:lumMod val="75000"/>
                  </a:schemeClr>
                </a:solidFill>
              </a:rPr>
              <a:t>ME ?</a:t>
            </a:r>
          </a:p>
          <a:p>
            <a:pPr algn="l"/>
            <a:endParaRPr lang="en-US" sz="2400" dirty="0" smtClean="0">
              <a:solidFill>
                <a:schemeClr val="tx1">
                  <a:lumMod val="75000"/>
                </a:schemeClr>
              </a:solidFill>
            </a:endParaRPr>
          </a:p>
          <a:p>
            <a:pPr algn="l"/>
            <a:r>
              <a:rPr lang="en-US" sz="2400" dirty="0" smtClean="0">
                <a:solidFill>
                  <a:schemeClr val="tx1">
                    <a:lumMod val="75000"/>
                  </a:schemeClr>
                </a:solidFill>
              </a:rPr>
              <a:t>Most expert groups recommend that you have an open discussion with your clinician about the risks and benefits of </a:t>
            </a:r>
            <a:endParaRPr lang="ar-SA" sz="2400" dirty="0" smtClean="0">
              <a:solidFill>
                <a:schemeClr val="tx1">
                  <a:lumMod val="75000"/>
                </a:schemeClr>
              </a:solidFill>
            </a:endParaRPr>
          </a:p>
          <a:p>
            <a:pPr algn="l"/>
            <a:r>
              <a:rPr lang="en-US" sz="2400" dirty="0" smtClean="0">
                <a:solidFill>
                  <a:schemeClr val="tx1">
                    <a:lumMod val="75000"/>
                  </a:schemeClr>
                </a:solidFill>
              </a:rPr>
              <a:t>treatment.</a:t>
            </a:r>
          </a:p>
          <a:p>
            <a:pPr algn="l"/>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●Consider your own prostate cancer risk factors</a:t>
            </a:r>
          </a:p>
          <a:p>
            <a:pPr algn="l">
              <a:lnSpc>
                <a:spcPct val="150000"/>
              </a:lnSpc>
            </a:pPr>
            <a:r>
              <a:rPr lang="en-US" sz="2400" dirty="0" smtClean="0">
                <a:solidFill>
                  <a:schemeClr val="tx1">
                    <a:lumMod val="75000"/>
                  </a:schemeClr>
                </a:solidFill>
              </a:rPr>
              <a:t>●Know the potential benefits and harms of screening, diagnosis, and treatment</a:t>
            </a:r>
          </a:p>
          <a:p>
            <a:pPr algn="l">
              <a:lnSpc>
                <a:spcPct val="150000"/>
              </a:lnSpc>
            </a:pPr>
            <a:r>
              <a:rPr lang="en-US" sz="2400" dirty="0" smtClean="0">
                <a:solidFill>
                  <a:schemeClr val="tx1">
                    <a:lumMod val="75000"/>
                  </a:schemeClr>
                </a:solidFill>
              </a:rPr>
              <a:t>●Talk to your clinician about concerns or questions</a:t>
            </a:r>
          </a:p>
          <a:p>
            <a:pPr algn="l"/>
            <a:endParaRPr lang="en-US" sz="2400" dirty="0" smtClean="0">
              <a:solidFill>
                <a:schemeClr val="tx1">
                  <a:lumMod val="75000"/>
                </a:schemeClr>
              </a:solidFill>
            </a:endParaRPr>
          </a:p>
          <a:p>
            <a:pPr algn="l"/>
            <a:endParaRPr lang="en-US" sz="2400" dirty="0">
              <a:solidFill>
                <a:schemeClr val="tx1">
                  <a:lumMod val="75000"/>
                </a:schemeClr>
              </a:solidFill>
            </a:endParaRPr>
          </a:p>
          <a:p>
            <a:pPr algn="l"/>
            <a:r>
              <a:rPr lang="en-US" sz="3600" dirty="0" smtClean="0">
                <a:solidFill>
                  <a:srgbClr val="FFC000"/>
                </a:solidFill>
                <a:latin typeface="Constantia" pitchFamily="18" charset="0"/>
                <a:cs typeface="+mj-cs"/>
              </a:rPr>
              <a:t> </a:t>
            </a:r>
            <a:endParaRPr lang="ar-SA" sz="3600" dirty="0">
              <a:solidFill>
                <a:srgbClr val="FFC000"/>
              </a:solidFill>
              <a:latin typeface="Constantia" pitchFamily="18" charset="0"/>
              <a:cs typeface="+mj-cs"/>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71472" y="642918"/>
            <a:ext cx="7715304" cy="5970865"/>
          </a:xfrm>
          <a:prstGeom prst="rect">
            <a:avLst/>
          </a:prstGeom>
          <a:noFill/>
        </p:spPr>
        <p:txBody>
          <a:bodyPr wrap="square" rtlCol="1">
            <a:spAutoFit/>
          </a:bodyPr>
          <a:lstStyle/>
          <a:p>
            <a:pPr algn="l"/>
            <a:r>
              <a:rPr lang="en-US" sz="2400" dirty="0">
                <a:solidFill>
                  <a:schemeClr val="tx1">
                    <a:lumMod val="75000"/>
                  </a:schemeClr>
                </a:solidFill>
              </a:rPr>
              <a:t>-  If you choose to have prostate cancer screening </a:t>
            </a:r>
          </a:p>
          <a:p>
            <a:pPr algn="l"/>
            <a:endParaRPr lang="en-US" sz="2400" dirty="0" smtClean="0">
              <a:solidFill>
                <a:schemeClr val="tx1">
                  <a:lumMod val="75000"/>
                </a:schemeClr>
              </a:solidFill>
            </a:endParaRPr>
          </a:p>
          <a:p>
            <a:pPr algn="l"/>
            <a:r>
              <a:rPr lang="en-US" sz="2400" b="1" dirty="0" smtClean="0">
                <a:solidFill>
                  <a:schemeClr val="tx1">
                    <a:lumMod val="75000"/>
                  </a:schemeClr>
                </a:solidFill>
              </a:rPr>
              <a:t>.</a:t>
            </a:r>
            <a:r>
              <a:rPr lang="en-US" sz="2400" dirty="0" smtClean="0">
                <a:solidFill>
                  <a:schemeClr val="tx1">
                    <a:lumMod val="75000"/>
                  </a:schemeClr>
                </a:solidFill>
              </a:rPr>
              <a:t> you </a:t>
            </a:r>
            <a:r>
              <a:rPr lang="en-US" sz="2400" dirty="0">
                <a:solidFill>
                  <a:schemeClr val="tx1">
                    <a:lumMod val="75000"/>
                  </a:schemeClr>
                </a:solidFill>
              </a:rPr>
              <a:t>should begin at age 50</a:t>
            </a:r>
          </a:p>
          <a:p>
            <a:pPr algn="l"/>
            <a:r>
              <a:rPr lang="en-US" sz="2400" b="1" dirty="0" smtClean="0">
                <a:solidFill>
                  <a:schemeClr val="tx1">
                    <a:lumMod val="75000"/>
                  </a:schemeClr>
                </a:solidFill>
              </a:rPr>
              <a:t>.</a:t>
            </a:r>
            <a:r>
              <a:rPr lang="en-US" sz="2400" dirty="0" smtClean="0">
                <a:solidFill>
                  <a:schemeClr val="tx1">
                    <a:lumMod val="75000"/>
                  </a:schemeClr>
                </a:solidFill>
              </a:rPr>
              <a:t> Men </a:t>
            </a:r>
            <a:r>
              <a:rPr lang="en-US" sz="2400" dirty="0">
                <a:solidFill>
                  <a:schemeClr val="tx1">
                    <a:lumMod val="75000"/>
                  </a:schemeClr>
                </a:solidFill>
              </a:rPr>
              <a:t>with risk factors for prostate cancer (such as black men or a man with a father or brother who had prostate cancer) may want to begin screening at age 40 to 45.</a:t>
            </a:r>
          </a:p>
          <a:p>
            <a:pPr algn="l"/>
            <a:r>
              <a:rPr lang="en-US" sz="2400" b="1" dirty="0" smtClean="0">
                <a:solidFill>
                  <a:schemeClr val="tx1">
                    <a:lumMod val="75000"/>
                  </a:schemeClr>
                </a:solidFill>
              </a:rPr>
              <a:t>.</a:t>
            </a:r>
            <a:r>
              <a:rPr lang="en-US" sz="2400" dirty="0" smtClean="0">
                <a:solidFill>
                  <a:schemeClr val="tx1">
                    <a:lumMod val="75000"/>
                  </a:schemeClr>
                </a:solidFill>
              </a:rPr>
              <a:t> it </a:t>
            </a:r>
            <a:r>
              <a:rPr lang="en-US" sz="2400" dirty="0">
                <a:solidFill>
                  <a:schemeClr val="tx1">
                    <a:lumMod val="75000"/>
                  </a:schemeClr>
                </a:solidFill>
              </a:rPr>
              <a:t>should occur every two to four years and should include a PSA blood test.</a:t>
            </a:r>
          </a:p>
          <a:p>
            <a:pPr algn="l"/>
            <a:r>
              <a:rPr lang="en-US" sz="2400" dirty="0">
                <a:solidFill>
                  <a:schemeClr val="tx1">
                    <a:lumMod val="75000"/>
                  </a:schemeClr>
                </a:solidFill>
              </a:rPr>
              <a:t> </a:t>
            </a:r>
          </a:p>
          <a:p>
            <a:pPr lvl="0" algn="l"/>
            <a:r>
              <a:rPr lang="en-US" sz="2800" dirty="0" smtClean="0">
                <a:solidFill>
                  <a:srgbClr val="FFC000"/>
                </a:solidFill>
              </a:rPr>
              <a:t>*</a:t>
            </a:r>
            <a:r>
              <a:rPr lang="en-US" sz="2400" dirty="0" smtClean="0">
                <a:solidFill>
                  <a:schemeClr val="tx1">
                    <a:lumMod val="75000"/>
                  </a:schemeClr>
                </a:solidFill>
              </a:rPr>
              <a:t> Screening </a:t>
            </a:r>
            <a:r>
              <a:rPr lang="en-US" sz="2400" dirty="0">
                <a:solidFill>
                  <a:schemeClr val="tx1">
                    <a:lumMod val="75000"/>
                  </a:schemeClr>
                </a:solidFill>
              </a:rPr>
              <a:t>is generally not recommended for men who are 70 years and older or for men who have serious health problems. In these situations, the potential benefits of screening are outweighed by the likely harms.</a:t>
            </a:r>
          </a:p>
          <a:p>
            <a:pPr algn="l"/>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ربع نص 7"/>
          <p:cNvSpPr txBox="1"/>
          <p:nvPr/>
        </p:nvSpPr>
        <p:spPr>
          <a:xfrm>
            <a:off x="214282" y="428604"/>
            <a:ext cx="8643998" cy="5632311"/>
          </a:xfrm>
          <a:prstGeom prst="rect">
            <a:avLst/>
          </a:prstGeom>
          <a:noFill/>
        </p:spPr>
        <p:txBody>
          <a:bodyPr wrap="square" rtlCol="1">
            <a:spAutoFit/>
          </a:bodyPr>
          <a:lstStyle/>
          <a:p>
            <a:pPr algn="l" rtl="0"/>
            <a:r>
              <a:rPr lang="en-US" sz="3600" dirty="0">
                <a:solidFill>
                  <a:srgbClr val="FFC000"/>
                </a:solidFill>
                <a:latin typeface="Constantia" pitchFamily="18" charset="0"/>
                <a:cs typeface="+mj-cs"/>
              </a:rPr>
              <a:t>Cost-effectiveness of </a:t>
            </a:r>
            <a:r>
              <a:rPr lang="en-US" sz="3600" dirty="0" smtClean="0">
                <a:solidFill>
                  <a:srgbClr val="FFC000"/>
                </a:solidFill>
                <a:latin typeface="Constantia" pitchFamily="18" charset="0"/>
                <a:cs typeface="+mj-cs"/>
              </a:rPr>
              <a:t>prostate cancer screening :</a:t>
            </a:r>
          </a:p>
          <a:p>
            <a:pPr algn="l" rtl="0"/>
            <a:endParaRPr lang="en-US" sz="3600" dirty="0">
              <a:solidFill>
                <a:srgbClr val="FFC000"/>
              </a:solidFill>
              <a:latin typeface="Constantia" pitchFamily="18" charset="0"/>
              <a:cs typeface="+mj-cs"/>
            </a:endParaRPr>
          </a:p>
          <a:p>
            <a:pPr algn="l">
              <a:lnSpc>
                <a:spcPct val="150000"/>
              </a:lnSpc>
            </a:pPr>
            <a:r>
              <a:rPr lang="en-US" sz="2400" dirty="0">
                <a:solidFill>
                  <a:schemeClr val="tx1">
                    <a:lumMod val="75000"/>
                  </a:schemeClr>
                </a:solidFill>
              </a:rPr>
              <a:t>Screening at short intervals of three years or less was more cost-effective than using longer intervals. Screening at ages 55 to 59 years with two-year intervals had an incremental cost-effectiveness ratio of $73000 per QALY gained and was considered optimal. With this strategy, lifetime prostate cancer mortality reduction was predicted as 13%, and 33% of the screen-detected cancers were </a:t>
            </a:r>
            <a:r>
              <a:rPr lang="en-US" sz="2400" dirty="0" smtClean="0">
                <a:solidFill>
                  <a:schemeClr val="tx1">
                    <a:lumMod val="75000"/>
                  </a:schemeClr>
                </a:solidFill>
              </a:rPr>
              <a:t>over diagnosed</a:t>
            </a: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57224" y="214290"/>
            <a:ext cx="7467600" cy="1143000"/>
          </a:xfrm>
        </p:spPr>
        <p:txBody>
          <a:bodyPr/>
          <a:lstStyle/>
          <a:p>
            <a:pPr algn="ctr"/>
            <a:r>
              <a:rPr lang="en-US" sz="4400" dirty="0" smtClean="0">
                <a:solidFill>
                  <a:srgbClr val="FFC000"/>
                </a:solidFill>
                <a:latin typeface="Constantia" pitchFamily="18" charset="0"/>
                <a:ea typeface="+mn-ea"/>
              </a:rPr>
              <a:t>Conclusion</a:t>
            </a:r>
            <a:r>
              <a:rPr lang="en-US" dirty="0" smtClean="0"/>
              <a:t> </a:t>
            </a:r>
            <a:endParaRPr lang="ar-SA" dirty="0"/>
          </a:p>
        </p:txBody>
      </p:sp>
      <p:sp>
        <p:nvSpPr>
          <p:cNvPr id="3" name="مربع نص 2"/>
          <p:cNvSpPr txBox="1"/>
          <p:nvPr/>
        </p:nvSpPr>
        <p:spPr>
          <a:xfrm>
            <a:off x="857224" y="2000240"/>
            <a:ext cx="7429552" cy="1684564"/>
          </a:xfrm>
          <a:prstGeom prst="rect">
            <a:avLst/>
          </a:prstGeom>
          <a:noFill/>
        </p:spPr>
        <p:txBody>
          <a:bodyPr wrap="square" rtlCol="1">
            <a:spAutoFit/>
          </a:bodyPr>
          <a:lstStyle/>
          <a:p>
            <a:pPr algn="l">
              <a:lnSpc>
                <a:spcPct val="150000"/>
              </a:lnSpc>
            </a:pPr>
            <a:r>
              <a:rPr lang="en-US" sz="2400" dirty="0" smtClean="0">
                <a:solidFill>
                  <a:schemeClr val="tx1">
                    <a:lumMod val="75000"/>
                  </a:schemeClr>
                </a:solidFill>
              </a:rPr>
              <a:t>In conclusion we can see the benefit of </a:t>
            </a:r>
            <a:r>
              <a:rPr lang="en-US" sz="2400" dirty="0" smtClean="0">
                <a:solidFill>
                  <a:schemeClr val="tx1">
                    <a:lumMod val="75000"/>
                  </a:schemeClr>
                </a:solidFill>
              </a:rPr>
              <a:t>screening for cancers </a:t>
            </a:r>
            <a:r>
              <a:rPr lang="en-US" sz="2400" dirty="0" smtClean="0">
                <a:solidFill>
                  <a:schemeClr val="tx1">
                    <a:lumMod val="75000"/>
                  </a:schemeClr>
                </a:solidFill>
              </a:rPr>
              <a:t>and it’s impact on reduction </a:t>
            </a:r>
            <a:r>
              <a:rPr lang="en-US" sz="2400" dirty="0" smtClean="0">
                <a:solidFill>
                  <a:schemeClr val="tx1">
                    <a:lumMod val="75000"/>
                  </a:schemeClr>
                </a:solidFill>
              </a:rPr>
              <a:t>of mortality number</a:t>
            </a:r>
            <a:endParaRPr lang="ar-SA" sz="2400" dirty="0">
              <a:solidFill>
                <a:schemeClr val="tx1">
                  <a:lumMod val="7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0"/>
            <a:ext cx="8215370" cy="1143000"/>
          </a:xfrm>
        </p:spPr>
        <p:txBody>
          <a:bodyPr>
            <a:normAutofit/>
          </a:bodyPr>
          <a:lstStyle/>
          <a:p>
            <a:pPr>
              <a:lnSpc>
                <a:spcPct val="150000"/>
              </a:lnSpc>
            </a:pPr>
            <a:r>
              <a:rPr lang="en-US" sz="4400" dirty="0" smtClean="0">
                <a:solidFill>
                  <a:srgbClr val="FFC000"/>
                </a:solidFill>
                <a:latin typeface="Constantia" pitchFamily="18" charset="0"/>
                <a:ea typeface="+mn-ea"/>
              </a:rPr>
              <a:t>What dose it mean by screening ?</a:t>
            </a:r>
          </a:p>
        </p:txBody>
      </p:sp>
      <p:sp>
        <p:nvSpPr>
          <p:cNvPr id="4" name="مربع نص 3"/>
          <p:cNvSpPr txBox="1"/>
          <p:nvPr/>
        </p:nvSpPr>
        <p:spPr>
          <a:xfrm>
            <a:off x="357158" y="1785926"/>
            <a:ext cx="8358246" cy="2862322"/>
          </a:xfrm>
          <a:prstGeom prst="rect">
            <a:avLst/>
          </a:prstGeom>
          <a:noFill/>
        </p:spPr>
        <p:txBody>
          <a:bodyPr wrap="square" rtlCol="1">
            <a:spAutoFit/>
          </a:bodyPr>
          <a:lstStyle/>
          <a:p>
            <a:pPr algn="l">
              <a:lnSpc>
                <a:spcPct val="150000"/>
              </a:lnSpc>
            </a:pPr>
            <a:r>
              <a:rPr lang="en-US" sz="2400" dirty="0">
                <a:solidFill>
                  <a:schemeClr val="tx1">
                    <a:lumMod val="75000"/>
                  </a:schemeClr>
                </a:solidFill>
              </a:rPr>
              <a:t>Screening, in medicine, is a strategy used in a </a:t>
            </a:r>
            <a:r>
              <a:rPr lang="en-US" sz="2400" dirty="0" smtClean="0">
                <a:solidFill>
                  <a:schemeClr val="tx1">
                    <a:lumMod val="75000"/>
                  </a:schemeClr>
                </a:solidFill>
              </a:rPr>
              <a:t>population</a:t>
            </a:r>
          </a:p>
          <a:p>
            <a:pPr algn="l">
              <a:lnSpc>
                <a:spcPct val="150000"/>
              </a:lnSpc>
            </a:pPr>
            <a:r>
              <a:rPr lang="en-US" sz="2400" dirty="0">
                <a:solidFill>
                  <a:schemeClr val="tx1">
                    <a:lumMod val="75000"/>
                  </a:schemeClr>
                </a:solidFill>
              </a:rPr>
              <a:t> to identify the possible presence of </a:t>
            </a:r>
            <a:r>
              <a:rPr lang="en-US" sz="2400" dirty="0" smtClean="0">
                <a:solidFill>
                  <a:schemeClr val="tx1">
                    <a:lumMod val="75000"/>
                  </a:schemeClr>
                </a:solidFill>
              </a:rPr>
              <a:t>an as-yet undiagnosed</a:t>
            </a:r>
            <a:r>
              <a:rPr lang="en-US" sz="2400" dirty="0">
                <a:solidFill>
                  <a:schemeClr val="tx1">
                    <a:lumMod val="75000"/>
                  </a:schemeClr>
                </a:solidFill>
              </a:rPr>
              <a:t> </a:t>
            </a:r>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disease</a:t>
            </a:r>
            <a:r>
              <a:rPr lang="en-US" sz="2400" dirty="0">
                <a:solidFill>
                  <a:schemeClr val="tx1">
                    <a:lumMod val="75000"/>
                  </a:schemeClr>
                </a:solidFill>
              </a:rPr>
              <a:t> in individuals without signs or symptoms. This can include individuals with pre-symptomatic or </a:t>
            </a:r>
            <a:r>
              <a:rPr lang="en-US" sz="2400" dirty="0" smtClean="0">
                <a:solidFill>
                  <a:schemeClr val="tx1">
                    <a:lumMod val="75000"/>
                  </a:schemeClr>
                </a:solidFill>
              </a:rPr>
              <a:t>unrecognized symptomatic disease. </a:t>
            </a:r>
            <a:endParaRPr lang="ar-SA" sz="2400" dirty="0">
              <a:solidFill>
                <a:schemeClr val="tx1">
                  <a:lumMod val="7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85786" y="0"/>
            <a:ext cx="7467600" cy="1143000"/>
          </a:xfrm>
        </p:spPr>
        <p:txBody>
          <a:bodyPr>
            <a:normAutofit/>
          </a:bodyPr>
          <a:lstStyle/>
          <a:p>
            <a:pPr algn="ctr"/>
            <a:r>
              <a:rPr lang="en-US" sz="4400" dirty="0" smtClean="0">
                <a:solidFill>
                  <a:srgbClr val="FFC000"/>
                </a:solidFill>
                <a:latin typeface="Constantia" pitchFamily="18" charset="0"/>
                <a:ea typeface="+mn-ea"/>
              </a:rPr>
              <a:t>Criteria for screening</a:t>
            </a:r>
            <a:endParaRPr lang="ar-SA" sz="4400" dirty="0" smtClean="0">
              <a:solidFill>
                <a:srgbClr val="FFC000"/>
              </a:solidFill>
              <a:latin typeface="Constantia" pitchFamily="18" charset="0"/>
              <a:ea typeface="+mn-ea"/>
            </a:endParaRPr>
          </a:p>
        </p:txBody>
      </p:sp>
      <p:sp>
        <p:nvSpPr>
          <p:cNvPr id="4" name="مربع نص 3"/>
          <p:cNvSpPr txBox="1"/>
          <p:nvPr/>
        </p:nvSpPr>
        <p:spPr>
          <a:xfrm>
            <a:off x="142844" y="1285860"/>
            <a:ext cx="8858312" cy="4801314"/>
          </a:xfrm>
          <a:prstGeom prst="rect">
            <a:avLst/>
          </a:prstGeom>
          <a:noFill/>
        </p:spPr>
        <p:txBody>
          <a:bodyPr wrap="square" rtlCol="1">
            <a:spAutoFit/>
          </a:bodyPr>
          <a:lstStyle/>
          <a:p>
            <a:pPr algn="l">
              <a:lnSpc>
                <a:spcPct val="150000"/>
              </a:lnSpc>
            </a:pPr>
            <a:r>
              <a:rPr lang="en-US" sz="2400" dirty="0">
                <a:solidFill>
                  <a:schemeClr val="tx1">
                    <a:lumMod val="75000"/>
                  </a:schemeClr>
                </a:solidFill>
              </a:rPr>
              <a:t>WHO criteria for a good screening test:</a:t>
            </a:r>
          </a:p>
          <a:p>
            <a:pPr algn="l">
              <a:lnSpc>
                <a:spcPct val="150000"/>
              </a:lnSpc>
            </a:pPr>
            <a:r>
              <a:rPr lang="en-US" dirty="0">
                <a:solidFill>
                  <a:schemeClr val="tx1">
                    <a:lumMod val="75000"/>
                  </a:schemeClr>
                </a:solidFill>
              </a:rPr>
              <a:t> </a:t>
            </a:r>
            <a:r>
              <a:rPr lang="en-US" sz="2000" dirty="0">
                <a:solidFill>
                  <a:schemeClr val="tx1">
                    <a:lumMod val="75000"/>
                  </a:schemeClr>
                </a:solidFill>
              </a:rPr>
              <a:t>• the condition screened for should be an important </a:t>
            </a:r>
            <a:r>
              <a:rPr lang="en-US" sz="2000" dirty="0" smtClean="0">
                <a:solidFill>
                  <a:schemeClr val="tx1">
                    <a:lumMod val="75000"/>
                  </a:schemeClr>
                </a:solidFill>
              </a:rPr>
              <a:t>one</a:t>
            </a:r>
          </a:p>
          <a:p>
            <a:pPr algn="l">
              <a:lnSpc>
                <a:spcPct val="150000"/>
              </a:lnSpc>
            </a:pPr>
            <a:r>
              <a:rPr lang="en-US" sz="2000" dirty="0" smtClean="0">
                <a:solidFill>
                  <a:schemeClr val="tx1">
                    <a:lumMod val="75000"/>
                  </a:schemeClr>
                </a:solidFill>
              </a:rPr>
              <a:t> </a:t>
            </a:r>
            <a:r>
              <a:rPr lang="en-US" sz="2000" dirty="0">
                <a:solidFill>
                  <a:schemeClr val="tx1">
                    <a:lumMod val="75000"/>
                  </a:schemeClr>
                </a:solidFill>
              </a:rPr>
              <a:t>• there should be an acceptable treatment for patients with the </a:t>
            </a:r>
            <a:r>
              <a:rPr lang="en-US" sz="2000" dirty="0" smtClean="0">
                <a:solidFill>
                  <a:schemeClr val="tx1">
                    <a:lumMod val="75000"/>
                  </a:schemeClr>
                </a:solidFill>
              </a:rPr>
              <a:t>disease</a:t>
            </a:r>
          </a:p>
          <a:p>
            <a:pPr algn="l">
              <a:lnSpc>
                <a:spcPct val="150000"/>
              </a:lnSpc>
            </a:pPr>
            <a:r>
              <a:rPr lang="en-US" sz="2000" dirty="0" smtClean="0">
                <a:solidFill>
                  <a:schemeClr val="tx1">
                    <a:lumMod val="75000"/>
                  </a:schemeClr>
                </a:solidFill>
              </a:rPr>
              <a:t> </a:t>
            </a:r>
            <a:r>
              <a:rPr lang="en-US" sz="2000" dirty="0">
                <a:solidFill>
                  <a:schemeClr val="tx1">
                    <a:lumMod val="75000"/>
                  </a:schemeClr>
                </a:solidFill>
              </a:rPr>
              <a:t>• the facilities for diagnosis and treatment should be </a:t>
            </a:r>
            <a:r>
              <a:rPr lang="en-US" sz="2000" dirty="0" smtClean="0">
                <a:solidFill>
                  <a:schemeClr val="tx1">
                    <a:lumMod val="75000"/>
                  </a:schemeClr>
                </a:solidFill>
              </a:rPr>
              <a:t>available</a:t>
            </a:r>
          </a:p>
          <a:p>
            <a:pPr algn="l">
              <a:lnSpc>
                <a:spcPct val="150000"/>
              </a:lnSpc>
            </a:pPr>
            <a:r>
              <a:rPr lang="en-US" sz="2000" dirty="0" smtClean="0">
                <a:solidFill>
                  <a:schemeClr val="tx1">
                    <a:lumMod val="75000"/>
                  </a:schemeClr>
                </a:solidFill>
              </a:rPr>
              <a:t> </a:t>
            </a:r>
            <a:r>
              <a:rPr lang="en-US" sz="2000" dirty="0">
                <a:solidFill>
                  <a:schemeClr val="tx1">
                    <a:lumMod val="75000"/>
                  </a:schemeClr>
                </a:solidFill>
              </a:rPr>
              <a:t>• there should be a </a:t>
            </a:r>
            <a:r>
              <a:rPr lang="en-US" sz="2000" dirty="0" smtClean="0">
                <a:solidFill>
                  <a:schemeClr val="tx1">
                    <a:lumMod val="75000"/>
                  </a:schemeClr>
                </a:solidFill>
              </a:rPr>
              <a:t>recognized </a:t>
            </a:r>
            <a:r>
              <a:rPr lang="en-US" sz="2000" dirty="0">
                <a:solidFill>
                  <a:schemeClr val="tx1">
                    <a:lumMod val="75000"/>
                  </a:schemeClr>
                </a:solidFill>
              </a:rPr>
              <a:t>latent or early symptomatic </a:t>
            </a:r>
            <a:r>
              <a:rPr lang="en-US" sz="2000" dirty="0" smtClean="0">
                <a:solidFill>
                  <a:schemeClr val="tx1">
                    <a:lumMod val="75000"/>
                  </a:schemeClr>
                </a:solidFill>
              </a:rPr>
              <a:t>stage</a:t>
            </a:r>
          </a:p>
          <a:p>
            <a:pPr algn="l">
              <a:lnSpc>
                <a:spcPct val="150000"/>
              </a:lnSpc>
            </a:pPr>
            <a:r>
              <a:rPr lang="en-US" sz="2000" dirty="0" smtClean="0">
                <a:solidFill>
                  <a:schemeClr val="tx1">
                    <a:lumMod val="75000"/>
                  </a:schemeClr>
                </a:solidFill>
              </a:rPr>
              <a:t> </a:t>
            </a:r>
            <a:r>
              <a:rPr lang="en-US" sz="2000" dirty="0">
                <a:solidFill>
                  <a:schemeClr val="tx1">
                    <a:lumMod val="75000"/>
                  </a:schemeClr>
                </a:solidFill>
              </a:rPr>
              <a:t>• there should be a suitable test or examination which has few false </a:t>
            </a:r>
            <a:endParaRPr lang="en-US" sz="2000" dirty="0" smtClean="0">
              <a:solidFill>
                <a:schemeClr val="tx1">
                  <a:lumMod val="75000"/>
                </a:schemeClr>
              </a:solidFill>
            </a:endParaRPr>
          </a:p>
          <a:p>
            <a:pPr algn="l">
              <a:lnSpc>
                <a:spcPct val="150000"/>
              </a:lnSpc>
            </a:pPr>
            <a:r>
              <a:rPr lang="en-US" sz="2000" dirty="0">
                <a:solidFill>
                  <a:schemeClr val="tx1">
                    <a:lumMod val="75000"/>
                  </a:schemeClr>
                </a:solidFill>
              </a:rPr>
              <a:t> </a:t>
            </a:r>
            <a:r>
              <a:rPr lang="en-US" sz="2000" dirty="0" smtClean="0">
                <a:solidFill>
                  <a:schemeClr val="tx1">
                    <a:lumMod val="75000"/>
                  </a:schemeClr>
                </a:solidFill>
              </a:rPr>
              <a:t>   positives </a:t>
            </a:r>
            <a:r>
              <a:rPr lang="en-US" sz="2000" dirty="0">
                <a:solidFill>
                  <a:schemeClr val="tx1">
                    <a:lumMod val="75000"/>
                  </a:schemeClr>
                </a:solidFill>
              </a:rPr>
              <a:t>- </a:t>
            </a:r>
            <a:r>
              <a:rPr lang="en-US" sz="2000" dirty="0" smtClean="0">
                <a:solidFill>
                  <a:schemeClr val="tx1">
                    <a:lumMod val="75000"/>
                  </a:schemeClr>
                </a:solidFill>
              </a:rPr>
              <a:t>specify </a:t>
            </a:r>
            <a:r>
              <a:rPr lang="en-US" sz="2000" dirty="0">
                <a:solidFill>
                  <a:schemeClr val="tx1">
                    <a:lumMod val="75000"/>
                  </a:schemeClr>
                </a:solidFill>
              </a:rPr>
              <a:t>- and few false negatives </a:t>
            </a:r>
            <a:r>
              <a:rPr lang="en-US" sz="2000" dirty="0" smtClean="0">
                <a:solidFill>
                  <a:schemeClr val="tx1">
                    <a:lumMod val="75000"/>
                  </a:schemeClr>
                </a:solidFill>
              </a:rPr>
              <a:t>– sensitivity</a:t>
            </a:r>
          </a:p>
          <a:p>
            <a:pPr algn="l">
              <a:lnSpc>
                <a:spcPct val="150000"/>
              </a:lnSpc>
            </a:pPr>
            <a:r>
              <a:rPr lang="en-US" sz="2000" dirty="0" smtClean="0">
                <a:solidFill>
                  <a:schemeClr val="tx1">
                    <a:lumMod val="75000"/>
                  </a:schemeClr>
                </a:solidFill>
              </a:rPr>
              <a:t> </a:t>
            </a:r>
            <a:r>
              <a:rPr lang="en-US" sz="2000" dirty="0">
                <a:solidFill>
                  <a:schemeClr val="tx1">
                    <a:lumMod val="75000"/>
                  </a:schemeClr>
                </a:solidFill>
              </a:rPr>
              <a:t>• the test or examination should be acceptable to the </a:t>
            </a:r>
            <a:r>
              <a:rPr lang="en-US" sz="2000" dirty="0" smtClean="0">
                <a:solidFill>
                  <a:schemeClr val="tx1">
                    <a:lumMod val="75000"/>
                  </a:schemeClr>
                </a:solidFill>
              </a:rPr>
              <a:t>population</a:t>
            </a:r>
          </a:p>
          <a:p>
            <a:pPr algn="l">
              <a:lnSpc>
                <a:spcPct val="150000"/>
              </a:lnSpc>
            </a:pPr>
            <a:r>
              <a:rPr lang="en-US" sz="2000" dirty="0" smtClean="0">
                <a:solidFill>
                  <a:schemeClr val="tx1">
                    <a:lumMod val="75000"/>
                  </a:schemeClr>
                </a:solidFill>
              </a:rPr>
              <a:t> </a:t>
            </a:r>
            <a:r>
              <a:rPr lang="en-US" sz="2000" dirty="0">
                <a:solidFill>
                  <a:schemeClr val="tx1">
                    <a:lumMod val="75000"/>
                  </a:schemeClr>
                </a:solidFill>
              </a:rPr>
              <a:t>• the cost, including diagnosis and subsequent treatment, should be </a:t>
            </a:r>
            <a:r>
              <a:rPr lang="en-US" sz="2000" dirty="0" err="1" smtClean="0">
                <a:solidFill>
                  <a:schemeClr val="tx1">
                    <a:lumMod val="75000"/>
                  </a:schemeClr>
                </a:solidFill>
              </a:rPr>
              <a:t>economicallybalanced</a:t>
            </a:r>
            <a:r>
              <a:rPr lang="en-US" sz="2000" dirty="0" smtClean="0">
                <a:solidFill>
                  <a:schemeClr val="tx1">
                    <a:lumMod val="75000"/>
                  </a:schemeClr>
                </a:solidFill>
              </a:rPr>
              <a:t> </a:t>
            </a:r>
            <a:r>
              <a:rPr lang="en-US" sz="2000" dirty="0">
                <a:solidFill>
                  <a:schemeClr val="tx1">
                    <a:lumMod val="75000"/>
                  </a:schemeClr>
                </a:solidFill>
              </a:rPr>
              <a:t>in relation to expenditure on medical care as a whole </a:t>
            </a:r>
            <a:endParaRPr lang="ar-SA" sz="2000" dirty="0">
              <a:solidFill>
                <a:schemeClr val="tx1">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en-US" sz="4900" dirty="0" smtClean="0">
                <a:solidFill>
                  <a:srgbClr val="FFC000"/>
                </a:solidFill>
                <a:latin typeface="Constantia" pitchFamily="18" charset="0"/>
                <a:ea typeface="+mn-ea"/>
              </a:rPr>
              <a:t>Breast cancer</a:t>
            </a:r>
            <a:r>
              <a:rPr lang="en-US" dirty="0" smtClean="0"/>
              <a:t/>
            </a:r>
            <a:br>
              <a:rPr lang="en-US" dirty="0" smtClean="0"/>
            </a:br>
            <a:endParaRPr lang="ar-SA" dirty="0"/>
          </a:p>
        </p:txBody>
      </p:sp>
      <p:sp>
        <p:nvSpPr>
          <p:cNvPr id="4" name="مربع نص 3"/>
          <p:cNvSpPr txBox="1"/>
          <p:nvPr/>
        </p:nvSpPr>
        <p:spPr>
          <a:xfrm>
            <a:off x="500034" y="1643050"/>
            <a:ext cx="8001056" cy="2238562"/>
          </a:xfrm>
          <a:prstGeom prst="rect">
            <a:avLst/>
          </a:prstGeom>
          <a:noFill/>
        </p:spPr>
        <p:txBody>
          <a:bodyPr wrap="square" rtlCol="1">
            <a:spAutoFit/>
          </a:bodyPr>
          <a:lstStyle/>
          <a:p>
            <a:pPr algn="l">
              <a:lnSpc>
                <a:spcPct val="150000"/>
              </a:lnSpc>
            </a:pPr>
            <a:r>
              <a:rPr lang="en-US" sz="2400" dirty="0">
                <a:solidFill>
                  <a:schemeClr val="tx1">
                    <a:lumMod val="75000"/>
                  </a:schemeClr>
                </a:solidFill>
              </a:rPr>
              <a:t>Breast cancer is the most common cancer occurring in women, with over 200,000 new cases diagnosed yearly in the United States alone, and it is the second leading cause of cancer-related deaths in women. </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214282" y="271582"/>
            <a:ext cx="8572560" cy="6571030"/>
          </a:xfrm>
          <a:prstGeom prst="rect">
            <a:avLst/>
          </a:prstGeom>
          <a:noFill/>
        </p:spPr>
        <p:txBody>
          <a:bodyPr wrap="square" rtlCol="1">
            <a:spAutoFit/>
          </a:bodyPr>
          <a:lstStyle/>
          <a:p>
            <a:pPr algn="l"/>
            <a:r>
              <a:rPr lang="en-US" sz="3600" dirty="0">
                <a:solidFill>
                  <a:srgbClr val="FFC000"/>
                </a:solidFill>
                <a:latin typeface="Constantia" pitchFamily="18" charset="0"/>
                <a:cs typeface="+mj-cs"/>
              </a:rPr>
              <a:t>Targeted people for </a:t>
            </a:r>
            <a:r>
              <a:rPr lang="en-US" sz="3600" dirty="0" smtClean="0">
                <a:solidFill>
                  <a:srgbClr val="FFC000"/>
                </a:solidFill>
                <a:latin typeface="Constantia" pitchFamily="18" charset="0"/>
                <a:cs typeface="+mj-cs"/>
              </a:rPr>
              <a:t>screening :</a:t>
            </a:r>
          </a:p>
          <a:p>
            <a:pPr algn="l"/>
            <a:endParaRPr lang="en-US" sz="2800" b="1" dirty="0" smtClean="0">
              <a:solidFill>
                <a:schemeClr val="tx1">
                  <a:lumMod val="75000"/>
                </a:schemeClr>
              </a:solidFill>
            </a:endParaRPr>
          </a:p>
          <a:p>
            <a:pPr algn="l"/>
            <a:r>
              <a:rPr lang="en-US" sz="2400" b="1" dirty="0" smtClean="0">
                <a:solidFill>
                  <a:schemeClr val="tx1">
                    <a:lumMod val="75000"/>
                  </a:schemeClr>
                </a:solidFill>
              </a:rPr>
              <a:t>- Female gender</a:t>
            </a:r>
            <a:endParaRPr lang="en-US" dirty="0" smtClean="0">
              <a:solidFill>
                <a:schemeClr val="tx1">
                  <a:lumMod val="75000"/>
                </a:schemeClr>
              </a:solidFill>
            </a:endParaRPr>
          </a:p>
          <a:p>
            <a:pPr algn="l">
              <a:lnSpc>
                <a:spcPct val="150000"/>
              </a:lnSpc>
            </a:pPr>
            <a:r>
              <a:rPr lang="en-US" sz="2400" b="1" dirty="0" smtClean="0">
                <a:solidFill>
                  <a:schemeClr val="tx1">
                    <a:lumMod val="75000"/>
                  </a:schemeClr>
                </a:solidFill>
              </a:rPr>
              <a:t>- Age :</a:t>
            </a:r>
            <a:r>
              <a:rPr lang="en-US" sz="2400" dirty="0" smtClean="0">
                <a:solidFill>
                  <a:schemeClr val="tx1">
                    <a:lumMod val="75000"/>
                  </a:schemeClr>
                </a:solidFill>
              </a:rPr>
              <a:t> </a:t>
            </a:r>
            <a:r>
              <a:rPr lang="en-US" dirty="0" smtClean="0">
                <a:solidFill>
                  <a:schemeClr val="tx1">
                    <a:lumMod val="75000"/>
                  </a:schemeClr>
                </a:solidFill>
              </a:rPr>
              <a:t>The risk of getting breast cancer increases with age. </a:t>
            </a:r>
          </a:p>
          <a:p>
            <a:pPr algn="l">
              <a:lnSpc>
                <a:spcPct val="150000"/>
              </a:lnSpc>
            </a:pPr>
            <a:r>
              <a:rPr lang="ar-SA" sz="2400" b="1" dirty="0" smtClean="0">
                <a:solidFill>
                  <a:schemeClr val="tx1">
                    <a:lumMod val="75000"/>
                  </a:schemeClr>
                </a:solidFill>
              </a:rPr>
              <a:t> </a:t>
            </a:r>
            <a:r>
              <a:rPr lang="en-US" sz="2400" b="1" dirty="0" smtClean="0">
                <a:solidFill>
                  <a:schemeClr val="tx1">
                    <a:lumMod val="75000"/>
                  </a:schemeClr>
                </a:solidFill>
              </a:rPr>
              <a:t>- Heredity : </a:t>
            </a:r>
            <a:r>
              <a:rPr lang="en-US" dirty="0">
                <a:solidFill>
                  <a:schemeClr val="tx1">
                    <a:lumMod val="75000"/>
                  </a:schemeClr>
                </a:solidFill>
              </a:rPr>
              <a:t>Two </a:t>
            </a:r>
            <a:r>
              <a:rPr lang="en-US" dirty="0" err="1">
                <a:solidFill>
                  <a:schemeClr val="tx1">
                    <a:lumMod val="75000"/>
                  </a:schemeClr>
                </a:solidFill>
              </a:rPr>
              <a:t>autosomal</a:t>
            </a:r>
            <a:r>
              <a:rPr lang="en-US" dirty="0">
                <a:solidFill>
                  <a:schemeClr val="tx1">
                    <a:lumMod val="75000"/>
                  </a:schemeClr>
                </a:solidFill>
              </a:rPr>
              <a:t> dominant genes, BRCA1 and BRCA2, </a:t>
            </a:r>
            <a:endParaRPr lang="en-US" dirty="0" smtClean="0">
              <a:solidFill>
                <a:schemeClr val="tx1">
                  <a:lumMod val="75000"/>
                </a:schemeClr>
              </a:solidFill>
            </a:endParaRPr>
          </a:p>
          <a:p>
            <a:pPr algn="l">
              <a:lnSpc>
                <a:spcPct val="150000"/>
              </a:lnSpc>
            </a:pPr>
            <a:r>
              <a:rPr lang="en-US" dirty="0" smtClean="0">
                <a:solidFill>
                  <a:schemeClr val="tx1">
                    <a:lumMod val="75000"/>
                  </a:schemeClr>
                </a:solidFill>
              </a:rPr>
              <a:t>account for most of the cases of familial breast cancer. </a:t>
            </a:r>
            <a:endParaRPr lang="ar-SA" dirty="0" smtClean="0">
              <a:solidFill>
                <a:schemeClr val="tx1">
                  <a:lumMod val="75000"/>
                </a:schemeClr>
              </a:solidFill>
            </a:endParaRPr>
          </a:p>
          <a:p>
            <a:pPr algn="l">
              <a:lnSpc>
                <a:spcPct val="150000"/>
              </a:lnSpc>
            </a:pPr>
            <a:r>
              <a:rPr lang="ar-SA" dirty="0" smtClean="0">
                <a:solidFill>
                  <a:schemeClr val="tx1">
                    <a:lumMod val="75000"/>
                  </a:schemeClr>
                </a:solidFill>
              </a:rPr>
              <a:t> </a:t>
            </a:r>
            <a:r>
              <a:rPr lang="en-US" sz="2400" b="1" dirty="0">
                <a:solidFill>
                  <a:schemeClr val="tx1">
                    <a:lumMod val="75000"/>
                  </a:schemeClr>
                </a:solidFill>
              </a:rPr>
              <a:t>-</a:t>
            </a:r>
            <a:r>
              <a:rPr lang="en-US" dirty="0" smtClean="0">
                <a:solidFill>
                  <a:schemeClr val="tx1">
                    <a:lumMod val="75000"/>
                  </a:schemeClr>
                </a:solidFill>
              </a:rPr>
              <a:t> </a:t>
            </a:r>
            <a:r>
              <a:rPr lang="en-US" sz="2400" b="1" dirty="0" smtClean="0">
                <a:solidFill>
                  <a:schemeClr val="tx1">
                    <a:lumMod val="75000"/>
                  </a:schemeClr>
                </a:solidFill>
              </a:rPr>
              <a:t>Prior cancers</a:t>
            </a:r>
          </a:p>
          <a:p>
            <a:pPr algn="l">
              <a:lnSpc>
                <a:spcPct val="150000"/>
              </a:lnSpc>
            </a:pPr>
            <a:r>
              <a:rPr lang="en-US" sz="2400" b="1" dirty="0" smtClean="0">
                <a:solidFill>
                  <a:schemeClr val="tx1">
                    <a:lumMod val="75000"/>
                  </a:schemeClr>
                </a:solidFill>
              </a:rPr>
              <a:t>- Menstrual history :</a:t>
            </a:r>
            <a:r>
              <a:rPr lang="en-US" sz="2400" dirty="0" smtClean="0">
                <a:solidFill>
                  <a:schemeClr val="tx1">
                    <a:lumMod val="75000"/>
                  </a:schemeClr>
                </a:solidFill>
              </a:rPr>
              <a:t> </a:t>
            </a:r>
            <a:r>
              <a:rPr lang="en-US" dirty="0" smtClean="0">
                <a:solidFill>
                  <a:schemeClr val="tx1">
                    <a:lumMod val="75000"/>
                  </a:schemeClr>
                </a:solidFill>
              </a:rPr>
              <a:t>women who started menstruating younger than age </a:t>
            </a:r>
            <a:endParaRPr lang="ar-SA" dirty="0" smtClean="0">
              <a:solidFill>
                <a:schemeClr val="tx1">
                  <a:lumMod val="75000"/>
                </a:schemeClr>
              </a:solidFill>
            </a:endParaRPr>
          </a:p>
          <a:p>
            <a:pPr algn="l">
              <a:lnSpc>
                <a:spcPct val="150000"/>
              </a:lnSpc>
            </a:pPr>
            <a:r>
              <a:rPr lang="en-US" dirty="0" smtClean="0">
                <a:solidFill>
                  <a:schemeClr val="tx1">
                    <a:lumMod val="75000"/>
                  </a:schemeClr>
                </a:solidFill>
              </a:rPr>
              <a:t>12 have a higher risk for breast cancer later in life.</a:t>
            </a:r>
          </a:p>
          <a:p>
            <a:pPr lvl="0" algn="l">
              <a:lnSpc>
                <a:spcPct val="150000"/>
              </a:lnSpc>
            </a:pPr>
            <a:r>
              <a:rPr lang="en-US" sz="2400" b="1" dirty="0" smtClean="0">
                <a:solidFill>
                  <a:schemeClr val="tx1">
                    <a:lumMod val="75000"/>
                  </a:schemeClr>
                </a:solidFill>
              </a:rPr>
              <a:t>- Pregnancy, childbearing and breastfeeding      </a:t>
            </a:r>
          </a:p>
          <a:p>
            <a:pPr algn="l">
              <a:lnSpc>
                <a:spcPct val="150000"/>
              </a:lnSpc>
            </a:pPr>
            <a:r>
              <a:rPr lang="en-US" sz="2400" b="1" dirty="0" smtClean="0">
                <a:solidFill>
                  <a:schemeClr val="tx1">
                    <a:lumMod val="75000"/>
                  </a:schemeClr>
                </a:solidFill>
              </a:rPr>
              <a:t>- White race</a:t>
            </a:r>
          </a:p>
          <a:p>
            <a:pPr algn="l">
              <a:lnSpc>
                <a:spcPct val="150000"/>
              </a:lnSpc>
            </a:pPr>
            <a:endParaRPr lang="en-US" dirty="0" smtClean="0">
              <a:solidFill>
                <a:schemeClr val="tx1">
                  <a:lumMod val="75000"/>
                </a:schemeClr>
              </a:solidFill>
            </a:endParaRPr>
          </a:p>
          <a:p>
            <a:pPr algn="l"/>
            <a:r>
              <a:rPr lang="en-US" sz="3600" dirty="0" smtClean="0">
                <a:solidFill>
                  <a:srgbClr val="FFC000"/>
                </a:solidFill>
                <a:latin typeface="Constantia" pitchFamily="18" charset="0"/>
                <a:cs typeface="+mj-cs"/>
              </a:rPr>
              <a:t> </a:t>
            </a:r>
            <a:endParaRPr lang="ar-SA" sz="3600" dirty="0">
              <a:solidFill>
                <a:srgbClr val="FFC000"/>
              </a:solidFill>
              <a:latin typeface="Constantia" pitchFamily="18" charset="0"/>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500034" y="1214422"/>
            <a:ext cx="8215370" cy="3554819"/>
          </a:xfrm>
          <a:prstGeom prst="rect">
            <a:avLst/>
          </a:prstGeom>
          <a:noFill/>
        </p:spPr>
        <p:txBody>
          <a:bodyPr wrap="square" rtlCol="1">
            <a:spAutoFit/>
          </a:bodyPr>
          <a:lstStyle/>
          <a:p>
            <a:pPr lvl="0" algn="l">
              <a:lnSpc>
                <a:spcPct val="150000"/>
              </a:lnSpc>
            </a:pPr>
            <a:r>
              <a:rPr lang="en-US" sz="2400" b="1" dirty="0" smtClean="0">
                <a:solidFill>
                  <a:schemeClr val="tx1">
                    <a:lumMod val="75000"/>
                  </a:schemeClr>
                </a:solidFill>
              </a:rPr>
              <a:t>- Weight :</a:t>
            </a:r>
            <a:r>
              <a:rPr lang="en-US" sz="3600" b="1" dirty="0">
                <a:solidFill>
                  <a:schemeClr val="tx1">
                    <a:lumMod val="75000"/>
                  </a:schemeClr>
                </a:solidFill>
              </a:rPr>
              <a:t> </a:t>
            </a:r>
            <a:r>
              <a:rPr lang="en-US" dirty="0">
                <a:solidFill>
                  <a:schemeClr val="tx1">
                    <a:lumMod val="75000"/>
                  </a:schemeClr>
                </a:solidFill>
              </a:rPr>
              <a:t>Obesity is associated with an overall increase in morbidity and </a:t>
            </a:r>
            <a:r>
              <a:rPr lang="ar-SA" dirty="0" smtClean="0">
                <a:solidFill>
                  <a:schemeClr val="tx1">
                    <a:lumMod val="75000"/>
                  </a:schemeClr>
                </a:solidFill>
              </a:rPr>
              <a:t> </a:t>
            </a:r>
            <a:r>
              <a:rPr lang="en-US" dirty="0" smtClean="0">
                <a:solidFill>
                  <a:schemeClr val="tx1">
                    <a:lumMod val="75000"/>
                  </a:schemeClr>
                </a:solidFill>
              </a:rPr>
              <a:t>mortality .</a:t>
            </a:r>
          </a:p>
          <a:p>
            <a:pPr lvl="0" algn="l">
              <a:lnSpc>
                <a:spcPct val="150000"/>
              </a:lnSpc>
            </a:pPr>
            <a:r>
              <a:rPr lang="en-US" sz="2400" b="1" dirty="0" smtClean="0">
                <a:solidFill>
                  <a:schemeClr val="tx1">
                    <a:lumMod val="75000"/>
                  </a:schemeClr>
                </a:solidFill>
              </a:rPr>
              <a:t>- Tall stature : </a:t>
            </a:r>
            <a:r>
              <a:rPr lang="en-US" dirty="0">
                <a:solidFill>
                  <a:schemeClr val="tx1">
                    <a:lumMod val="75000"/>
                  </a:schemeClr>
                </a:solidFill>
              </a:rPr>
              <a:t>Increased height is associated with a higher risk of breast cancer</a:t>
            </a:r>
          </a:p>
          <a:p>
            <a:pPr lvl="0" algn="l">
              <a:lnSpc>
                <a:spcPct val="150000"/>
              </a:lnSpc>
            </a:pPr>
            <a:r>
              <a:rPr lang="en-US" sz="2400" b="1" dirty="0" smtClean="0">
                <a:solidFill>
                  <a:schemeClr val="tx1">
                    <a:lumMod val="75000"/>
                  </a:schemeClr>
                </a:solidFill>
              </a:rPr>
              <a:t>- Estrogen levels :</a:t>
            </a:r>
            <a:r>
              <a:rPr lang="en-US" dirty="0"/>
              <a:t> </a:t>
            </a:r>
            <a:r>
              <a:rPr lang="en-US" dirty="0">
                <a:solidFill>
                  <a:schemeClr val="tx1">
                    <a:lumMod val="75000"/>
                  </a:schemeClr>
                </a:solidFill>
              </a:rPr>
              <a:t>High endogenous estrogen levels increase the risk of breast cancer</a:t>
            </a:r>
          </a:p>
          <a:p>
            <a:pPr algn="l"/>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ربع نص 3"/>
          <p:cNvSpPr txBox="1"/>
          <p:nvPr/>
        </p:nvSpPr>
        <p:spPr>
          <a:xfrm>
            <a:off x="214282" y="714356"/>
            <a:ext cx="8715436" cy="7017306"/>
          </a:xfrm>
          <a:prstGeom prst="rect">
            <a:avLst/>
          </a:prstGeom>
          <a:noFill/>
        </p:spPr>
        <p:txBody>
          <a:bodyPr wrap="square" rtlCol="1">
            <a:spAutoFit/>
          </a:bodyPr>
          <a:lstStyle/>
          <a:p>
            <a:pPr algn="l"/>
            <a:r>
              <a:rPr lang="en-US" sz="3600" dirty="0" smtClean="0">
                <a:solidFill>
                  <a:srgbClr val="FFC000"/>
                </a:solidFill>
                <a:latin typeface="Constantia" pitchFamily="18" charset="0"/>
                <a:cs typeface="+mj-cs"/>
              </a:rPr>
              <a:t>Breast cancer screening tests :</a:t>
            </a:r>
          </a:p>
          <a:p>
            <a:pPr algn="l"/>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Breast </a:t>
            </a:r>
            <a:r>
              <a:rPr lang="en-US" sz="2400" dirty="0">
                <a:solidFill>
                  <a:schemeClr val="tx1">
                    <a:lumMod val="75000"/>
                  </a:schemeClr>
                </a:solidFill>
              </a:rPr>
              <a:t>cancer screening refers to testing otherwise-healthy women for breast cancer in an attempt to achieve an earlier diagnosis under the assumption that early detection will improve </a:t>
            </a:r>
            <a:r>
              <a:rPr lang="en-US" sz="2400" dirty="0" smtClean="0">
                <a:solidFill>
                  <a:schemeClr val="tx1">
                    <a:lumMod val="75000"/>
                  </a:schemeClr>
                </a:solidFill>
              </a:rPr>
              <a:t>outcomes a number </a:t>
            </a:r>
            <a:r>
              <a:rPr lang="en-US" sz="2400" dirty="0">
                <a:solidFill>
                  <a:schemeClr val="tx1">
                    <a:lumMod val="75000"/>
                  </a:schemeClr>
                </a:solidFill>
              </a:rPr>
              <a:t>of screening tests have been </a:t>
            </a:r>
            <a:endParaRPr lang="ar-SA" sz="2400" dirty="0" smtClean="0">
              <a:solidFill>
                <a:schemeClr val="tx1">
                  <a:lumMod val="75000"/>
                </a:schemeClr>
              </a:solidFill>
            </a:endParaRPr>
          </a:p>
          <a:p>
            <a:pPr algn="l">
              <a:lnSpc>
                <a:spcPct val="150000"/>
              </a:lnSpc>
            </a:pPr>
            <a:r>
              <a:rPr lang="en-US" sz="2400" dirty="0" smtClean="0">
                <a:solidFill>
                  <a:schemeClr val="tx1">
                    <a:lumMod val="75000"/>
                  </a:schemeClr>
                </a:solidFill>
              </a:rPr>
              <a:t>employed </a:t>
            </a:r>
            <a:r>
              <a:rPr lang="en-US" sz="2400" dirty="0">
                <a:solidFill>
                  <a:schemeClr val="tx1">
                    <a:lumMod val="75000"/>
                  </a:schemeClr>
                </a:solidFill>
              </a:rPr>
              <a:t>including :</a:t>
            </a:r>
          </a:p>
          <a:p>
            <a:pPr algn="l"/>
            <a:endParaRPr lang="en-US" sz="2400" dirty="0" smtClean="0">
              <a:solidFill>
                <a:schemeClr val="tx1">
                  <a:lumMod val="75000"/>
                </a:schemeClr>
              </a:solidFill>
            </a:endParaRPr>
          </a:p>
          <a:p>
            <a:pPr algn="l">
              <a:lnSpc>
                <a:spcPct val="150000"/>
              </a:lnSpc>
            </a:pPr>
            <a:r>
              <a:rPr lang="en-US" sz="2400" dirty="0" smtClean="0">
                <a:solidFill>
                  <a:schemeClr val="tx1">
                    <a:lumMod val="75000"/>
                  </a:schemeClr>
                </a:solidFill>
              </a:rPr>
              <a:t>1- Clinical </a:t>
            </a:r>
            <a:r>
              <a:rPr lang="en-US" sz="2400" dirty="0">
                <a:solidFill>
                  <a:schemeClr val="tx1">
                    <a:lumMod val="75000"/>
                  </a:schemeClr>
                </a:solidFill>
              </a:rPr>
              <a:t>and self-breast </a:t>
            </a:r>
            <a:r>
              <a:rPr lang="en-US" sz="2400" dirty="0" smtClean="0">
                <a:solidFill>
                  <a:schemeClr val="tx1">
                    <a:lumMod val="75000"/>
                  </a:schemeClr>
                </a:solidFill>
              </a:rPr>
              <a:t>exam</a:t>
            </a:r>
          </a:p>
          <a:p>
            <a:pPr algn="l">
              <a:lnSpc>
                <a:spcPct val="150000"/>
              </a:lnSpc>
            </a:pPr>
            <a:r>
              <a:rPr lang="en-US" dirty="0" smtClean="0">
                <a:solidFill>
                  <a:schemeClr val="tx1">
                    <a:lumMod val="75000"/>
                  </a:schemeClr>
                </a:solidFill>
              </a:rPr>
              <a:t>A clinical or self breast exam involves feeling the breast for lumps or other abnormalities. Clinical breast exams are performed by health care providers, while self breast exams are performed by the person themselves.</a:t>
            </a:r>
            <a:endParaRPr lang="en-US" dirty="0">
              <a:solidFill>
                <a:schemeClr val="tx1">
                  <a:lumMod val="75000"/>
                </a:schemeClr>
              </a:solidFill>
            </a:endParaRPr>
          </a:p>
          <a:p>
            <a:pPr algn="l"/>
            <a:endParaRPr lang="en-US" sz="2400" dirty="0">
              <a:solidFill>
                <a:schemeClr val="tx1">
                  <a:lumMod val="75000"/>
                </a:schemeClr>
              </a:solidFill>
            </a:endParaRPr>
          </a:p>
          <a:p>
            <a:pPr algn="l"/>
            <a:endParaRPr lang="ar-SA" sz="3600" dirty="0">
              <a:solidFill>
                <a:srgbClr val="FFC000"/>
              </a:solidFill>
              <a:latin typeface="Constantia" pitchFamily="18" charset="0"/>
              <a:cs typeface="+mj-cs"/>
            </a:endParaRPr>
          </a:p>
        </p:txBody>
      </p:sp>
    </p:spTree>
  </p:cSld>
  <p:clrMapOvr>
    <a:masterClrMapping/>
  </p:clrMapOvr>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413</TotalTime>
  <Words>1227</Words>
  <Application>Microsoft Office PowerPoint</Application>
  <PresentationFormat>عرض على الشاشة (3:4)‏</PresentationFormat>
  <Paragraphs>210</Paragraphs>
  <Slides>34</Slides>
  <Notes>0</Notes>
  <HiddenSlides>0</HiddenSlides>
  <MMClips>0</MMClips>
  <ScaleCrop>false</ScaleCrop>
  <HeadingPairs>
    <vt:vector size="4" baseType="variant">
      <vt:variant>
        <vt:lpstr>سمة</vt:lpstr>
      </vt:variant>
      <vt:variant>
        <vt:i4>1</vt:i4>
      </vt:variant>
      <vt:variant>
        <vt:lpstr>عناوين الشرائح</vt:lpstr>
      </vt:variant>
      <vt:variant>
        <vt:i4>34</vt:i4>
      </vt:variant>
    </vt:vector>
  </HeadingPairs>
  <TitlesOfParts>
    <vt:vector size="35" baseType="lpstr">
      <vt:lpstr>تقنية</vt:lpstr>
      <vt:lpstr>Screening for common cancer in family practce </vt:lpstr>
      <vt:lpstr>الشريحة 2</vt:lpstr>
      <vt:lpstr>Introduction </vt:lpstr>
      <vt:lpstr>What dose it mean by screening ?</vt:lpstr>
      <vt:lpstr>Criteria for screening</vt:lpstr>
      <vt:lpstr>Breast cancer </vt:lpstr>
      <vt:lpstr>الشريحة 7</vt:lpstr>
      <vt:lpstr>الشريحة 8</vt:lpstr>
      <vt:lpstr>الشريحة 9</vt:lpstr>
      <vt:lpstr>الشريحة 10</vt:lpstr>
      <vt:lpstr>الشريحة 11</vt:lpstr>
      <vt:lpstr>الشريحة 12</vt:lpstr>
      <vt:lpstr>الشريحة 13</vt:lpstr>
      <vt:lpstr>Cervical cancer </vt:lpstr>
      <vt:lpstr>الشريحة 15</vt:lpstr>
      <vt:lpstr>الشريحة 16</vt:lpstr>
      <vt:lpstr>الشريحة 17</vt:lpstr>
      <vt:lpstr>الشريحة 18</vt:lpstr>
      <vt:lpstr>الشريحة 19</vt:lpstr>
      <vt:lpstr>الشريحة 20</vt:lpstr>
      <vt:lpstr>Colon cancer </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for common cancer in family practce</dc:title>
  <dc:creator>user</dc:creator>
  <cp:lastModifiedBy>user</cp:lastModifiedBy>
  <cp:revision>43</cp:revision>
  <dcterms:created xsi:type="dcterms:W3CDTF">2015-10-12T17:05:51Z</dcterms:created>
  <dcterms:modified xsi:type="dcterms:W3CDTF">2015-10-13T20:53:15Z</dcterms:modified>
</cp:coreProperties>
</file>