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69"/>
  </p:notesMasterIdLst>
  <p:sldIdLst>
    <p:sldId id="465" r:id="rId2"/>
    <p:sldId id="257" r:id="rId3"/>
    <p:sldId id="376" r:id="rId4"/>
    <p:sldId id="466" r:id="rId5"/>
    <p:sldId id="378" r:id="rId6"/>
    <p:sldId id="379" r:id="rId7"/>
    <p:sldId id="381" r:id="rId8"/>
    <p:sldId id="280" r:id="rId9"/>
    <p:sldId id="363" r:id="rId10"/>
    <p:sldId id="384" r:id="rId11"/>
    <p:sldId id="395" r:id="rId12"/>
    <p:sldId id="385" r:id="rId13"/>
    <p:sldId id="396" r:id="rId14"/>
    <p:sldId id="388" r:id="rId15"/>
    <p:sldId id="391" r:id="rId16"/>
    <p:sldId id="352" r:id="rId17"/>
    <p:sldId id="397" r:id="rId18"/>
    <p:sldId id="398" r:id="rId19"/>
    <p:sldId id="399" r:id="rId20"/>
    <p:sldId id="372" r:id="rId21"/>
    <p:sldId id="383" r:id="rId22"/>
    <p:sldId id="393" r:id="rId23"/>
    <p:sldId id="400" r:id="rId24"/>
    <p:sldId id="401" r:id="rId25"/>
    <p:sldId id="402" r:id="rId26"/>
    <p:sldId id="403" r:id="rId27"/>
    <p:sldId id="404" r:id="rId28"/>
    <p:sldId id="405" r:id="rId29"/>
    <p:sldId id="406" r:id="rId30"/>
    <p:sldId id="407" r:id="rId31"/>
    <p:sldId id="408" r:id="rId32"/>
    <p:sldId id="409" r:id="rId33"/>
    <p:sldId id="410" r:id="rId34"/>
    <p:sldId id="414" r:id="rId35"/>
    <p:sldId id="416" r:id="rId36"/>
    <p:sldId id="421" r:id="rId37"/>
    <p:sldId id="422" r:id="rId38"/>
    <p:sldId id="423" r:id="rId39"/>
    <p:sldId id="425" r:id="rId40"/>
    <p:sldId id="427" r:id="rId41"/>
    <p:sldId id="428" r:id="rId42"/>
    <p:sldId id="429" r:id="rId43"/>
    <p:sldId id="430" r:id="rId44"/>
    <p:sldId id="431" r:id="rId45"/>
    <p:sldId id="433" r:id="rId46"/>
    <p:sldId id="435" r:id="rId47"/>
    <p:sldId id="436" r:id="rId48"/>
    <p:sldId id="438" r:id="rId49"/>
    <p:sldId id="439" r:id="rId50"/>
    <p:sldId id="440" r:id="rId51"/>
    <p:sldId id="442" r:id="rId52"/>
    <p:sldId id="443" r:id="rId53"/>
    <p:sldId id="444" r:id="rId54"/>
    <p:sldId id="447" r:id="rId55"/>
    <p:sldId id="449" r:id="rId56"/>
    <p:sldId id="450" r:id="rId57"/>
    <p:sldId id="451" r:id="rId58"/>
    <p:sldId id="452" r:id="rId59"/>
    <p:sldId id="453" r:id="rId60"/>
    <p:sldId id="454" r:id="rId61"/>
    <p:sldId id="467" r:id="rId62"/>
    <p:sldId id="468" r:id="rId63"/>
    <p:sldId id="469" r:id="rId64"/>
    <p:sldId id="470" r:id="rId65"/>
    <p:sldId id="471" r:id="rId66"/>
    <p:sldId id="461" r:id="rId67"/>
    <p:sldId id="462" r:id="rId68"/>
  </p:sldIdLst>
  <p:sldSz cx="9144000" cy="6858000" type="screen4x3"/>
  <p:notesSz cx="6858000" cy="9144000"/>
  <p:defaultTextStyle>
    <a:defPPr>
      <a:defRPr lang="x-none"/>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47" autoAdjust="0"/>
    <p:restoredTop sz="94872" autoAdjust="0"/>
  </p:normalViewPr>
  <p:slideViewPr>
    <p:cSldViewPr>
      <p:cViewPr varScale="1">
        <p:scale>
          <a:sx n="70" d="100"/>
          <a:sy n="70" d="100"/>
        </p:scale>
        <p:origin x="-336" y="-96"/>
      </p:cViewPr>
      <p:guideLst>
        <p:guide orient="horz" pos="2160"/>
        <p:guide pos="2880"/>
      </p:guideLst>
    </p:cSldViewPr>
  </p:slideViewPr>
  <p:outlineViewPr>
    <p:cViewPr>
      <p:scale>
        <a:sx n="33" d="100"/>
        <a:sy n="33" d="100"/>
      </p:scale>
      <p:origin x="0" y="29544"/>
    </p:cViewPr>
  </p:outlineViewPr>
  <p:notesTextViewPr>
    <p:cViewPr>
      <p:scale>
        <a:sx n="1" d="1"/>
        <a:sy n="1" d="1"/>
      </p:scale>
      <p:origin x="0" y="0"/>
    </p:cViewPr>
  </p:notesTextViewPr>
  <p:sorterViewPr>
    <p:cViewPr>
      <p:scale>
        <a:sx n="66" d="100"/>
        <a:sy n="66" d="100"/>
      </p:scale>
      <p:origin x="0" y="709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0C1660-C878-4302-94CD-32A38069F50D}" type="datetimeFigureOut">
              <a:rPr lang="en-US" smtClean="0"/>
              <a:pPr/>
              <a:t>10/19/2015</a:t>
            </a:fld>
            <a:endParaRPr lang="en-US"/>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x-none" smtClean="0"/>
              <a:t>انقر لتحرير أنماط النص الرئيسي</a:t>
            </a:r>
          </a:p>
          <a:p>
            <a:pPr lvl="1"/>
            <a:r>
              <a:rPr lang="x-none" smtClean="0"/>
              <a:t>المستوى الثاني</a:t>
            </a:r>
          </a:p>
          <a:p>
            <a:pPr lvl="2"/>
            <a:r>
              <a:rPr lang="x-none" smtClean="0"/>
              <a:t>المستوى الثالث</a:t>
            </a:r>
          </a:p>
          <a:p>
            <a:pPr lvl="3"/>
            <a:r>
              <a:rPr lang="x-none" smtClean="0"/>
              <a:t>المستوى الرابع</a:t>
            </a:r>
          </a:p>
          <a:p>
            <a:pPr lvl="4"/>
            <a:r>
              <a:rPr lang="x-none" smtClean="0"/>
              <a:t>المستوى الخامس</a:t>
            </a:r>
            <a:endParaRPr lang="en-US"/>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629F5F-A70A-4D8D-8D89-41B6838857B9}" type="slidenum">
              <a:rPr lang="en-US" smtClean="0"/>
              <a:pPr/>
              <a:t>‹#›</a:t>
            </a:fld>
            <a:endParaRPr lang="en-US"/>
          </a:p>
        </p:txBody>
      </p:sp>
    </p:spTree>
    <p:extLst>
      <p:ext uri="{BB962C8B-B14F-4D97-AF65-F5344CB8AC3E}">
        <p14:creationId xmlns:p14="http://schemas.microsoft.com/office/powerpoint/2010/main" val="2679248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youtube.com/watch?v=MsUmSdHxR8E"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youtube.com/watch?v=jZUwtSXpPgg"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629F5F-A70A-4D8D-8D89-41B6838857B9}" type="slidenum">
              <a:rPr lang="en-US" smtClean="0"/>
              <a:pPr/>
              <a:t>1</a:t>
            </a:fld>
            <a:endParaRPr lang="en-US"/>
          </a:p>
        </p:txBody>
      </p:sp>
    </p:spTree>
    <p:extLst>
      <p:ext uri="{BB962C8B-B14F-4D97-AF65-F5344CB8AC3E}">
        <p14:creationId xmlns:p14="http://schemas.microsoft.com/office/powerpoint/2010/main" val="12222088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a:cs typeface="Times New Roman"/>
                <a:hlinkClick r:id="rId3"/>
              </a:rPr>
              <a:t>https://www.youtube.com/watch?v=MsUmSdHxR8E</a:t>
            </a:r>
            <a:endParaRPr lang="en-US" dirty="0" smtClean="0">
              <a:latin typeface="Times New Roman"/>
              <a:cs typeface="Times New Roman"/>
            </a:endParaRPr>
          </a:p>
          <a:p>
            <a:endParaRPr lang="en-US" dirty="0"/>
          </a:p>
        </p:txBody>
      </p:sp>
      <p:sp>
        <p:nvSpPr>
          <p:cNvPr id="4" name="Slide Number Placeholder 3"/>
          <p:cNvSpPr>
            <a:spLocks noGrp="1"/>
          </p:cNvSpPr>
          <p:nvPr>
            <p:ph type="sldNum" sz="quarter" idx="10"/>
          </p:nvPr>
        </p:nvSpPr>
        <p:spPr/>
        <p:txBody>
          <a:bodyPr/>
          <a:lstStyle/>
          <a:p>
            <a:fld id="{0A629F5F-A70A-4D8D-8D89-41B6838857B9}" type="slidenum">
              <a:rPr lang="en-US" smtClean="0"/>
              <a:pPr/>
              <a:t>28</a:t>
            </a:fld>
            <a:endParaRPr lang="en-US"/>
          </a:p>
        </p:txBody>
      </p:sp>
    </p:spTree>
    <p:extLst>
      <p:ext uri="{BB962C8B-B14F-4D97-AF65-F5344CB8AC3E}">
        <p14:creationId xmlns:p14="http://schemas.microsoft.com/office/powerpoint/2010/main" val="8362334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1143000" y="685800"/>
            <a:ext cx="4572000" cy="3429000"/>
          </a:xfrm>
        </p:spPr>
      </p:sp>
      <p:sp>
        <p:nvSpPr>
          <p:cNvPr id="3" name="عنصر نائب للملاحظات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Bilateral</a:t>
            </a:r>
            <a:r>
              <a:rPr lang="en-US" sz="1200" b="0" i="0" kern="1200" baseline="0" dirty="0" smtClean="0">
                <a:solidFill>
                  <a:schemeClr val="tx1"/>
                </a:solidFill>
                <a:latin typeface="+mn-lt"/>
                <a:ea typeface="+mn-ea"/>
                <a:cs typeface="+mn-cs"/>
              </a:rPr>
              <a:t> erosions and </a:t>
            </a:r>
            <a:r>
              <a:rPr lang="en-US" sz="1200" b="0" i="0" kern="1200" baseline="0" dirty="0" err="1" smtClean="0">
                <a:solidFill>
                  <a:schemeClr val="tx1"/>
                </a:solidFill>
                <a:latin typeface="+mn-lt"/>
                <a:ea typeface="+mn-ea"/>
                <a:cs typeface="+mn-cs"/>
              </a:rPr>
              <a:t>subchondral</a:t>
            </a:r>
            <a:r>
              <a:rPr lang="en-US" sz="1200" b="0" i="0" kern="1200" baseline="0" dirty="0" smtClean="0">
                <a:solidFill>
                  <a:schemeClr val="tx1"/>
                </a:solidFill>
                <a:latin typeface="+mn-lt"/>
                <a:ea typeface="+mn-ea"/>
                <a:cs typeface="+mn-cs"/>
              </a:rPr>
              <a:t> sclerosis of the sacroiliac joint </a:t>
            </a:r>
            <a:endParaRPr lang="x-none" dirty="0"/>
          </a:p>
        </p:txBody>
      </p:sp>
      <p:sp>
        <p:nvSpPr>
          <p:cNvPr id="4" name="عنصر نائب لرقم الشريحة 3"/>
          <p:cNvSpPr>
            <a:spLocks noGrp="1"/>
          </p:cNvSpPr>
          <p:nvPr>
            <p:ph type="sldNum" sz="quarter" idx="10"/>
          </p:nvPr>
        </p:nvSpPr>
        <p:spPr/>
        <p:txBody>
          <a:bodyPr/>
          <a:lstStyle/>
          <a:p>
            <a:fld id="{0A629F5F-A70A-4D8D-8D89-41B6838857B9}" type="slidenum">
              <a:rPr lang="en-US" smtClean="0"/>
              <a:pPr/>
              <a:t>30</a:t>
            </a:fld>
            <a:endParaRPr lang="en-US"/>
          </a:p>
        </p:txBody>
      </p:sp>
    </p:spTree>
    <p:extLst>
      <p:ext uri="{BB962C8B-B14F-4D97-AF65-F5344CB8AC3E}">
        <p14:creationId xmlns:p14="http://schemas.microsoft.com/office/powerpoint/2010/main" val="37960619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hlinkClick r:id="rId3"/>
              </a:rPr>
              <a:t>https://www.youtube.com/watch?v=jZUwtSXpPgg</a:t>
            </a:r>
            <a:endParaRPr lang="en-US" sz="1200" dirty="0" smtClean="0"/>
          </a:p>
          <a:p>
            <a:endParaRPr lang="en-US" dirty="0" smtClean="0"/>
          </a:p>
          <a:p>
            <a:pPr algn="l" rtl="0"/>
            <a:r>
              <a:rPr lang="en-US" sz="1200" dirty="0" smtClean="0">
                <a:latin typeface="Times New Roman"/>
                <a:cs typeface="Times New Roman"/>
              </a:rPr>
              <a:t>Also called disc degeneration, is  the usual cause of a herniated disc, as we age the discs in our back lose some of     the fluid that helps them stay flexible. The outer layer of  the discs can form tiny tears or cracks. The thick gel         inside the disc may be forced out through those cracks     and cause the disc to bulge or break open.</a:t>
            </a:r>
          </a:p>
          <a:p>
            <a:pPr algn="l" rtl="0">
              <a:buNone/>
            </a:pPr>
            <a:endParaRPr lang="en-US" sz="1200" dirty="0" smtClean="0">
              <a:latin typeface="Times New Roman"/>
              <a:cs typeface="Times New Roman"/>
            </a:endParaRPr>
          </a:p>
          <a:p>
            <a:pPr algn="l" rtl="0"/>
            <a:r>
              <a:rPr lang="en-US" sz="1200" dirty="0" smtClean="0">
                <a:latin typeface="Times New Roman"/>
                <a:cs typeface="Times New Roman"/>
              </a:rPr>
              <a:t>Depending upon the nature and location of </a:t>
            </a:r>
            <a:r>
              <a:rPr lang="en-US" sz="1200" dirty="0" err="1" smtClean="0">
                <a:latin typeface="Times New Roman"/>
                <a:cs typeface="Times New Roman"/>
              </a:rPr>
              <a:t>intraspinal</a:t>
            </a:r>
            <a:r>
              <a:rPr lang="en-US" sz="1200" dirty="0" smtClean="0">
                <a:latin typeface="Times New Roman"/>
                <a:cs typeface="Times New Roman"/>
              </a:rPr>
              <a:t>      compression, roots may be injured at any disc level.</a:t>
            </a:r>
          </a:p>
          <a:p>
            <a:pPr algn="l" rtl="0"/>
            <a:r>
              <a:rPr lang="en-US" sz="1200" dirty="0" smtClean="0">
                <a:latin typeface="Times New Roman"/>
                <a:cs typeface="Times New Roman"/>
              </a:rPr>
              <a:t>Most frequent presentation  is L5 and S1 radiculopathies.</a:t>
            </a:r>
          </a:p>
          <a:p>
            <a:endParaRPr lang="en-US" dirty="0"/>
          </a:p>
        </p:txBody>
      </p:sp>
      <p:sp>
        <p:nvSpPr>
          <p:cNvPr id="4" name="Slide Number Placeholder 3"/>
          <p:cNvSpPr>
            <a:spLocks noGrp="1"/>
          </p:cNvSpPr>
          <p:nvPr>
            <p:ph type="sldNum" sz="quarter" idx="10"/>
          </p:nvPr>
        </p:nvSpPr>
        <p:spPr/>
        <p:txBody>
          <a:bodyPr/>
          <a:lstStyle/>
          <a:p>
            <a:fld id="{0A629F5F-A70A-4D8D-8D89-41B6838857B9}" type="slidenum">
              <a:rPr lang="en-US" smtClean="0"/>
              <a:pPr/>
              <a:t>35</a:t>
            </a:fld>
            <a:endParaRPr lang="en-US"/>
          </a:p>
        </p:txBody>
      </p:sp>
    </p:spTree>
    <p:extLst>
      <p:ext uri="{BB962C8B-B14F-4D97-AF65-F5344CB8AC3E}">
        <p14:creationId xmlns:p14="http://schemas.microsoft.com/office/powerpoint/2010/main" val="9635185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latin typeface="Cambria" charset="0"/>
                <a:ea typeface="ＭＳ Ｐゴシック" charset="-128"/>
              </a:rPr>
              <a:t>Answer: D</a:t>
            </a:r>
          </a:p>
          <a:p>
            <a:pPr eaLnBrk="1" hangingPunct="1">
              <a:spcBef>
                <a:spcPct val="0"/>
              </a:spcBef>
            </a:pPr>
            <a:r>
              <a:rPr lang="en-US" altLang="en-US" dirty="0" smtClean="0">
                <a:latin typeface="Cambria" charset="0"/>
                <a:ea typeface="ＭＳ Ｐゴシック" charset="-128"/>
              </a:rPr>
              <a:t>Explanation: the patient has signs and symptoms of a herniated disc. There is no evidence that imaging within the first month has any morbidity benefit. If symptoms persists after one month then the MRI will be the correct choice. X-rays do not show discs or nerve roots, and CT has poor visualization of soft tissue than MRI. </a:t>
            </a:r>
          </a:p>
        </p:txBody>
      </p:sp>
      <p:sp>
        <p:nvSpPr>
          <p:cNvPr id="4" name="Slide Number Placeholder 3"/>
          <p:cNvSpPr>
            <a:spLocks noGrp="1"/>
          </p:cNvSpPr>
          <p:nvPr>
            <p:ph type="sldNum" sz="quarter" idx="10"/>
          </p:nvPr>
        </p:nvSpPr>
        <p:spPr/>
        <p:txBody>
          <a:bodyPr/>
          <a:lstStyle/>
          <a:p>
            <a:fld id="{0A629F5F-A70A-4D8D-8D89-41B6838857B9}" type="slidenum">
              <a:rPr lang="en-US" smtClean="0"/>
              <a:pPr/>
              <a:t>61</a:t>
            </a:fld>
            <a:endParaRPr lang="en-US"/>
          </a:p>
        </p:txBody>
      </p:sp>
    </p:spTree>
    <p:extLst>
      <p:ext uri="{BB962C8B-B14F-4D97-AF65-F5344CB8AC3E}">
        <p14:creationId xmlns:p14="http://schemas.microsoft.com/office/powerpoint/2010/main" val="8857147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ea typeface="ＭＳ Ｐゴシック" charset="-128"/>
              </a:rPr>
              <a:t>Answer: B </a:t>
            </a:r>
          </a:p>
          <a:p>
            <a:pPr eaLnBrk="1" hangingPunct="1">
              <a:spcBef>
                <a:spcPct val="0"/>
              </a:spcBef>
            </a:pPr>
            <a:r>
              <a:rPr lang="en-US" altLang="en-US" dirty="0" smtClean="0">
                <a:ea typeface="ＭＳ Ｐゴシック" charset="-128"/>
              </a:rPr>
              <a:t>Explanation: MRI is indicated for people who’s pain persists for more than 6 weeks despite normal radiographs and no response to conservative therapy. Flexion and extension films will not be helpful in identifying more concerning causes of pain. EMG is not indicated without neurological involvement. A bone scan and/or erythrocyte sedimentation rate should be considered in those with symptoms consistent with cancer or infection. </a:t>
            </a:r>
          </a:p>
        </p:txBody>
      </p:sp>
      <p:sp>
        <p:nvSpPr>
          <p:cNvPr id="4" name="Slide Number Placeholder 3"/>
          <p:cNvSpPr>
            <a:spLocks noGrp="1"/>
          </p:cNvSpPr>
          <p:nvPr>
            <p:ph type="sldNum" sz="quarter" idx="10"/>
          </p:nvPr>
        </p:nvSpPr>
        <p:spPr/>
        <p:txBody>
          <a:bodyPr/>
          <a:lstStyle/>
          <a:p>
            <a:fld id="{0A629F5F-A70A-4D8D-8D89-41B6838857B9}" type="slidenum">
              <a:rPr lang="en-US" smtClean="0"/>
              <a:pPr/>
              <a:t>62</a:t>
            </a:fld>
            <a:endParaRPr lang="en-US"/>
          </a:p>
        </p:txBody>
      </p:sp>
    </p:spTree>
    <p:extLst>
      <p:ext uri="{BB962C8B-B14F-4D97-AF65-F5344CB8AC3E}">
        <p14:creationId xmlns:p14="http://schemas.microsoft.com/office/powerpoint/2010/main" val="198420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629F5F-A70A-4D8D-8D89-41B6838857B9}" type="slidenum">
              <a:rPr lang="en-US" smtClean="0"/>
              <a:pPr/>
              <a:t>65</a:t>
            </a:fld>
            <a:endParaRPr lang="en-US"/>
          </a:p>
        </p:txBody>
      </p:sp>
    </p:spTree>
    <p:extLst>
      <p:ext uri="{BB962C8B-B14F-4D97-AF65-F5344CB8AC3E}">
        <p14:creationId xmlns:p14="http://schemas.microsoft.com/office/powerpoint/2010/main" val="163171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latin typeface="Cambria" charset="0"/>
                <a:ea typeface="ＭＳ Ｐゴシック" charset="-128"/>
              </a:rPr>
              <a:t>Answer: D</a:t>
            </a:r>
          </a:p>
          <a:p>
            <a:pPr eaLnBrk="1" hangingPunct="1">
              <a:spcBef>
                <a:spcPct val="0"/>
              </a:spcBef>
            </a:pPr>
            <a:r>
              <a:rPr lang="en-US" altLang="en-US" dirty="0" smtClean="0">
                <a:latin typeface="Cambria" charset="0"/>
                <a:ea typeface="ＭＳ Ｐゴシック" charset="-128"/>
              </a:rPr>
              <a:t>Explanation: the patient has signs and symptoms of a herniated disc. There is no evidence that imaging within the first month has any morbidity benefit. If symptoms persists after one month then the MRI will be the correct choice. X-rays do not show discs or nerve roots, and CT has poor visualization of soft tissue than MRI. </a:t>
            </a:r>
          </a:p>
        </p:txBody>
      </p:sp>
      <p:sp>
        <p:nvSpPr>
          <p:cNvPr id="4" name="Slide Number Placeholder 3"/>
          <p:cNvSpPr>
            <a:spLocks noGrp="1"/>
          </p:cNvSpPr>
          <p:nvPr>
            <p:ph type="sldNum" sz="quarter" idx="10"/>
          </p:nvPr>
        </p:nvSpPr>
        <p:spPr/>
        <p:txBody>
          <a:bodyPr/>
          <a:lstStyle/>
          <a:p>
            <a:fld id="{0A629F5F-A70A-4D8D-8D89-41B6838857B9}" type="slidenum">
              <a:rPr lang="en-US" smtClean="0"/>
              <a:pPr/>
              <a:t>3</a:t>
            </a:fld>
            <a:endParaRPr lang="en-US"/>
          </a:p>
        </p:txBody>
      </p:sp>
    </p:spTree>
    <p:extLst>
      <p:ext uri="{BB962C8B-B14F-4D97-AF65-F5344CB8AC3E}">
        <p14:creationId xmlns:p14="http://schemas.microsoft.com/office/powerpoint/2010/main" val="765103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ea typeface="ＭＳ Ｐゴシック" charset="-128"/>
              </a:rPr>
              <a:t>Answer: B </a:t>
            </a:r>
          </a:p>
          <a:p>
            <a:pPr eaLnBrk="1" hangingPunct="1">
              <a:spcBef>
                <a:spcPct val="0"/>
              </a:spcBef>
            </a:pPr>
            <a:r>
              <a:rPr lang="en-US" altLang="en-US" dirty="0" smtClean="0">
                <a:ea typeface="ＭＳ Ｐゴシック" charset="-128"/>
              </a:rPr>
              <a:t>Explanation: MRI is indicated for people who’s pain persists for more than 6 weeks despite normal radiographs and no response to conservative therapy. Flexion and extension films will not be helpful in identifying more concerning causes of pain. EMG is not indicated without neurological involvement. A bone scan and/or erythrocyte sedimentation rate should be considered in those with symptoms consistent with cancer or infection. </a:t>
            </a:r>
          </a:p>
        </p:txBody>
      </p:sp>
      <p:sp>
        <p:nvSpPr>
          <p:cNvPr id="4" name="Slide Number Placeholder 3"/>
          <p:cNvSpPr>
            <a:spLocks noGrp="1"/>
          </p:cNvSpPr>
          <p:nvPr>
            <p:ph type="sldNum" sz="quarter" idx="10"/>
          </p:nvPr>
        </p:nvSpPr>
        <p:spPr/>
        <p:txBody>
          <a:bodyPr/>
          <a:lstStyle/>
          <a:p>
            <a:fld id="{0A629F5F-A70A-4D8D-8D89-41B6838857B9}" type="slidenum">
              <a:rPr lang="en-US" smtClean="0"/>
              <a:pPr/>
              <a:t>4</a:t>
            </a:fld>
            <a:endParaRPr lang="en-US"/>
          </a:p>
        </p:txBody>
      </p:sp>
    </p:spTree>
    <p:extLst>
      <p:ext uri="{BB962C8B-B14F-4D97-AF65-F5344CB8AC3E}">
        <p14:creationId xmlns:p14="http://schemas.microsoft.com/office/powerpoint/2010/main" val="862990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629F5F-A70A-4D8D-8D89-41B6838857B9}" type="slidenum">
              <a:rPr lang="en-US" smtClean="0"/>
              <a:pPr/>
              <a:t>7</a:t>
            </a:fld>
            <a:endParaRPr lang="en-US"/>
          </a:p>
        </p:txBody>
      </p:sp>
    </p:spTree>
    <p:extLst>
      <p:ext uri="{BB962C8B-B14F-4D97-AF65-F5344CB8AC3E}">
        <p14:creationId xmlns:p14="http://schemas.microsoft.com/office/powerpoint/2010/main" val="633680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a:t>
            </a:r>
            <a:r>
              <a:rPr lang="en-US" baseline="30000" dirty="0" smtClean="0"/>
              <a:t>nd</a:t>
            </a:r>
            <a:r>
              <a:rPr lang="en-US" dirty="0" smtClean="0"/>
              <a:t> Most common cause for visit</a:t>
            </a:r>
            <a:r>
              <a:rPr lang="en-US" baseline="0" dirty="0" smtClean="0"/>
              <a:t> after Respiratory track infection</a:t>
            </a:r>
            <a:endParaRPr lang="en-US" dirty="0"/>
          </a:p>
        </p:txBody>
      </p:sp>
      <p:sp>
        <p:nvSpPr>
          <p:cNvPr id="4" name="Slide Number Placeholder 3"/>
          <p:cNvSpPr>
            <a:spLocks noGrp="1"/>
          </p:cNvSpPr>
          <p:nvPr>
            <p:ph type="sldNum" sz="quarter" idx="10"/>
          </p:nvPr>
        </p:nvSpPr>
        <p:spPr/>
        <p:txBody>
          <a:bodyPr/>
          <a:lstStyle/>
          <a:p>
            <a:fld id="{0A629F5F-A70A-4D8D-8D89-41B6838857B9}" type="slidenum">
              <a:rPr lang="en-US" smtClean="0"/>
              <a:pPr/>
              <a:t>8</a:t>
            </a:fld>
            <a:endParaRPr lang="en-US"/>
          </a:p>
        </p:txBody>
      </p:sp>
    </p:spTree>
    <p:extLst>
      <p:ext uri="{BB962C8B-B14F-4D97-AF65-F5344CB8AC3E}">
        <p14:creationId xmlns:p14="http://schemas.microsoft.com/office/powerpoint/2010/main" val="2020753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1143000" y="685800"/>
            <a:ext cx="4572000" cy="3429000"/>
          </a:xfrm>
        </p:spPr>
      </p:sp>
      <p:sp>
        <p:nvSpPr>
          <p:cNvPr id="3" name="عنصر نائب للملاحظات 2"/>
          <p:cNvSpPr>
            <a:spLocks noGrp="1"/>
          </p:cNvSpPr>
          <p:nvPr>
            <p:ph type="body" idx="1"/>
          </p:nvPr>
        </p:nvSpPr>
        <p:spPr/>
        <p:txBody>
          <a:bodyPr>
            <a:normAutofit fontScale="92500" lnSpcReduction="10000"/>
          </a:bodyPr>
          <a:lstStyle/>
          <a:p>
            <a:pPr algn="l" rtl="0"/>
            <a:endParaRPr lang="en-US" dirty="0" smtClean="0"/>
          </a:p>
          <a:p>
            <a:pPr algn="l" rtl="0"/>
            <a:r>
              <a:rPr lang="en-US" dirty="0" smtClean="0"/>
              <a:t>Back pain is classified as Acute and Chronic .</a:t>
            </a:r>
          </a:p>
          <a:p>
            <a:pPr algn="l" rtl="0"/>
            <a:r>
              <a:rPr lang="en-US" dirty="0" smtClean="0"/>
              <a:t>Acute back pain is usually the result of an injury or a sudden jolt and can last from a few days to a few weeks; it is generally resolved within 6 to 12 weeks.</a:t>
            </a:r>
          </a:p>
          <a:p>
            <a:pPr algn="l" rtl="0"/>
            <a:r>
              <a:rPr lang="en-US" dirty="0" smtClean="0"/>
              <a:t>Back pain becomes chronic when it persist for 3 to 6 months beyond the expected healing time.</a:t>
            </a:r>
          </a:p>
          <a:p>
            <a:pPr algn="l" rtl="0"/>
            <a:r>
              <a:rPr lang="en-US" dirty="0" smtClean="0"/>
              <a:t>About 15% of low back pain cases progress from acute to chronic.</a:t>
            </a:r>
          </a:p>
          <a:p>
            <a:pPr algn="l" rtl="0"/>
            <a:endParaRPr lang="en-US" dirty="0" smtClean="0"/>
          </a:p>
          <a:p>
            <a:pPr algn="l" rtl="0"/>
            <a:r>
              <a:rPr lang="en-US" dirty="0" smtClean="0"/>
              <a:t>Age- as people age, bone strength lessens, as do muscle elasticity and tone. The discs in between the vertebrae lose fluid and </a:t>
            </a:r>
            <a:r>
              <a:rPr lang="en-US" dirty="0" err="1" smtClean="0"/>
              <a:t>flexibilitiy</a:t>
            </a:r>
            <a:r>
              <a:rPr lang="en-US" dirty="0" smtClean="0"/>
              <a:t> which decrease their ability to cushion spinal compression.</a:t>
            </a:r>
          </a:p>
          <a:p>
            <a:pPr algn="l" rtl="0"/>
            <a:r>
              <a:rPr lang="en-US" dirty="0" smtClean="0"/>
              <a:t>Physically strenuous work- back sprains, strains, spasms, or disc ruptures can be caused by lifting items that are too heavy or by using improper lifting techniques.</a:t>
            </a:r>
          </a:p>
          <a:p>
            <a:pPr algn="l" rtl="0"/>
            <a:r>
              <a:rPr lang="en-US" dirty="0" smtClean="0"/>
              <a:t>Overstretching.</a:t>
            </a:r>
          </a:p>
          <a:p>
            <a:pPr algn="l" rtl="0"/>
            <a:r>
              <a:rPr lang="en-US" dirty="0" smtClean="0"/>
              <a:t>Poor physical condition- due to factors such as sedentary life style or unhealthy amounts of exercise (either too little or too much).</a:t>
            </a:r>
          </a:p>
          <a:p>
            <a:pPr algn="l" rtl="0"/>
            <a:r>
              <a:rPr lang="en-US" dirty="0" smtClean="0"/>
              <a:t>Other contributing factors related to non-specific back pain include: </a:t>
            </a:r>
          </a:p>
          <a:p>
            <a:pPr lvl="2" algn="l" rtl="0"/>
            <a:r>
              <a:rPr lang="en-US" dirty="0" smtClean="0"/>
              <a:t>Obesity </a:t>
            </a:r>
          </a:p>
          <a:p>
            <a:pPr lvl="2" algn="l" rtl="0"/>
            <a:r>
              <a:rPr lang="en-US" dirty="0" smtClean="0"/>
              <a:t>Inappropriate posture</a:t>
            </a:r>
          </a:p>
          <a:p>
            <a:pPr lvl="2" algn="l" rtl="0"/>
            <a:r>
              <a:rPr lang="en-US" dirty="0" smtClean="0"/>
              <a:t>Poor sleeping position</a:t>
            </a:r>
          </a:p>
          <a:p>
            <a:pPr lvl="2" algn="l" rtl="0"/>
            <a:r>
              <a:rPr lang="en-US" dirty="0" smtClean="0"/>
              <a:t>Weight gain during pregnancy </a:t>
            </a:r>
          </a:p>
          <a:p>
            <a:pPr lvl="2" algn="l" rtl="0"/>
            <a:r>
              <a:rPr lang="en-US" dirty="0" smtClean="0"/>
              <a:t>Smoking</a:t>
            </a:r>
          </a:p>
          <a:p>
            <a:pPr lvl="2" algn="l" rtl="0"/>
            <a:r>
              <a:rPr lang="en-US" dirty="0" smtClean="0"/>
              <a:t>Stress</a:t>
            </a:r>
          </a:p>
          <a:p>
            <a:pPr lvl="2" algn="l" rtl="0"/>
            <a:r>
              <a:rPr lang="en-US" dirty="0" smtClean="0"/>
              <a:t>Anxiety and/ or depression</a:t>
            </a:r>
          </a:p>
          <a:p>
            <a:pPr lvl="2" algn="l" rtl="0"/>
            <a:r>
              <a:rPr lang="en-US" dirty="0" smtClean="0"/>
              <a:t>Build up of scar tissue from repeat injuries.</a:t>
            </a:r>
          </a:p>
          <a:p>
            <a:endParaRPr lang="ar-SA" dirty="0"/>
          </a:p>
        </p:txBody>
      </p:sp>
      <p:sp>
        <p:nvSpPr>
          <p:cNvPr id="4" name="عنصر نائب لرقم الشريحة 3"/>
          <p:cNvSpPr>
            <a:spLocks noGrp="1"/>
          </p:cNvSpPr>
          <p:nvPr>
            <p:ph type="sldNum" sz="quarter" idx="10"/>
          </p:nvPr>
        </p:nvSpPr>
        <p:spPr/>
        <p:txBody>
          <a:bodyPr/>
          <a:lstStyle/>
          <a:p>
            <a:fld id="{0A629F5F-A70A-4D8D-8D89-41B6838857B9}" type="slidenum">
              <a:rPr lang="en-US" smtClean="0"/>
              <a:pPr/>
              <a:t>10</a:t>
            </a:fld>
            <a:endParaRPr lang="en-US"/>
          </a:p>
        </p:txBody>
      </p:sp>
    </p:spTree>
    <p:extLst>
      <p:ext uri="{BB962C8B-B14F-4D97-AF65-F5344CB8AC3E}">
        <p14:creationId xmlns:p14="http://schemas.microsoft.com/office/powerpoint/2010/main" val="3430798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73730"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80000"/>
              </a:lnSpc>
              <a:spcBef>
                <a:spcPct val="0"/>
              </a:spcBef>
            </a:pPr>
            <a:r>
              <a:rPr lang="en-US" sz="800" dirty="0" smtClean="0"/>
              <a:t>The most common causes of back pain are muscular injuries and age related degenerative processes in the intervertebral </a:t>
            </a:r>
          </a:p>
          <a:p>
            <a:pPr eaLnBrk="1" hangingPunct="1">
              <a:lnSpc>
                <a:spcPct val="80000"/>
              </a:lnSpc>
              <a:spcBef>
                <a:spcPct val="0"/>
              </a:spcBef>
            </a:pPr>
            <a:r>
              <a:rPr lang="en-US" sz="800" dirty="0" smtClean="0"/>
              <a:t>It is an intentional deceptive behavior, not a medical or psychiatric disorder. </a:t>
            </a:r>
          </a:p>
          <a:p>
            <a:pPr eaLnBrk="1" hangingPunct="1">
              <a:lnSpc>
                <a:spcPct val="80000"/>
              </a:lnSpc>
              <a:spcBef>
                <a:spcPct val="0"/>
              </a:spcBef>
            </a:pPr>
            <a:r>
              <a:rPr lang="en-US" sz="800" dirty="0" smtClean="0"/>
              <a:t>What is </a:t>
            </a:r>
            <a:r>
              <a:rPr lang="en-US" sz="800" b="1" dirty="0" smtClean="0"/>
              <a:t>Malingering</a:t>
            </a:r>
            <a:r>
              <a:rPr lang="en-US" sz="800" dirty="0" smtClean="0"/>
              <a:t> pain?</a:t>
            </a:r>
          </a:p>
          <a:p>
            <a:pPr eaLnBrk="1" hangingPunct="1">
              <a:lnSpc>
                <a:spcPct val="80000"/>
              </a:lnSpc>
              <a:spcBef>
                <a:spcPct val="0"/>
              </a:spcBef>
            </a:pPr>
            <a:r>
              <a:rPr lang="en-US" sz="800" dirty="0" smtClean="0"/>
              <a:t>The diagnosis of malingering rests upon the identification of an external or </a:t>
            </a:r>
            <a:r>
              <a:rPr lang="en-US" altLang="en-US" sz="800" dirty="0" smtClean="0"/>
              <a:t>“</a:t>
            </a:r>
            <a:r>
              <a:rPr lang="en-US" sz="800" dirty="0" smtClean="0"/>
              <a:t>secondary</a:t>
            </a:r>
            <a:r>
              <a:rPr lang="en-US" altLang="en-US" sz="800" dirty="0" smtClean="0"/>
              <a:t>”</a:t>
            </a:r>
            <a:r>
              <a:rPr lang="en-US" sz="800" dirty="0" smtClean="0"/>
              <a:t> gain.</a:t>
            </a:r>
          </a:p>
          <a:p>
            <a:pPr eaLnBrk="1" hangingPunct="1">
              <a:lnSpc>
                <a:spcPct val="80000"/>
              </a:lnSpc>
              <a:spcBef>
                <a:spcPct val="0"/>
              </a:spcBef>
            </a:pPr>
            <a:r>
              <a:rPr lang="en-US" sz="800" dirty="0" smtClean="0"/>
              <a:t>Common motivating factors are:</a:t>
            </a:r>
          </a:p>
          <a:p>
            <a:pPr lvl="1" eaLnBrk="1" hangingPunct="1">
              <a:lnSpc>
                <a:spcPct val="80000"/>
              </a:lnSpc>
              <a:spcBef>
                <a:spcPct val="0"/>
              </a:spcBef>
              <a:buFont typeface="Courier New" pitchFamily="49" charset="0"/>
              <a:buChar char="o"/>
            </a:pPr>
            <a:r>
              <a:rPr lang="en-US" sz="1500" dirty="0" smtClean="0"/>
              <a:t>Avoidance of going to jail or release from jail, avoidance of work or family responsibility.</a:t>
            </a:r>
          </a:p>
          <a:p>
            <a:pPr lvl="1" eaLnBrk="1" hangingPunct="1">
              <a:lnSpc>
                <a:spcPct val="80000"/>
              </a:lnSpc>
              <a:spcBef>
                <a:spcPct val="0"/>
              </a:spcBef>
              <a:buFont typeface="Courier New" pitchFamily="49" charset="0"/>
              <a:buChar char="o"/>
            </a:pPr>
            <a:r>
              <a:rPr lang="en-US" sz="1500" dirty="0" smtClean="0"/>
              <a:t>Desire to obtain narcotics.</a:t>
            </a:r>
          </a:p>
          <a:p>
            <a:pPr lvl="1" eaLnBrk="1" hangingPunct="1">
              <a:lnSpc>
                <a:spcPct val="80000"/>
              </a:lnSpc>
              <a:spcBef>
                <a:spcPct val="0"/>
              </a:spcBef>
              <a:buFont typeface="Courier New" pitchFamily="49" charset="0"/>
              <a:buChar char="o"/>
            </a:pPr>
            <a:r>
              <a:rPr lang="en-US" sz="1500" dirty="0" smtClean="0"/>
              <a:t>Desire to be awarded money in litigation.</a:t>
            </a:r>
          </a:p>
          <a:p>
            <a:pPr lvl="1" eaLnBrk="1" hangingPunct="1">
              <a:lnSpc>
                <a:spcPct val="80000"/>
              </a:lnSpc>
              <a:spcBef>
                <a:spcPct val="0"/>
              </a:spcBef>
              <a:buFont typeface="Courier New" pitchFamily="49" charset="0"/>
              <a:buChar char="o"/>
            </a:pPr>
            <a:r>
              <a:rPr lang="en-US" sz="1500" dirty="0" smtClean="0"/>
              <a:t>Need for attention.</a:t>
            </a:r>
          </a:p>
          <a:p>
            <a:pPr lvl="1" eaLnBrk="1" hangingPunct="1">
              <a:lnSpc>
                <a:spcPct val="80000"/>
              </a:lnSpc>
              <a:spcBef>
                <a:spcPct val="0"/>
              </a:spcBef>
              <a:buFont typeface="Courier New" pitchFamily="49" charset="0"/>
              <a:buNone/>
            </a:pPr>
            <a:r>
              <a:rPr lang="en-US" sz="1500" dirty="0" smtClean="0"/>
              <a:t>Clues for detecting Malingering Pain</a:t>
            </a:r>
          </a:p>
          <a:p>
            <a:pPr eaLnBrk="1" hangingPunct="1">
              <a:lnSpc>
                <a:spcPct val="80000"/>
              </a:lnSpc>
              <a:spcBef>
                <a:spcPct val="0"/>
              </a:spcBef>
              <a:buFont typeface="Calibri" pitchFamily="34" charset="0"/>
              <a:buAutoNum type="arabicParenR"/>
            </a:pPr>
            <a:r>
              <a:rPr lang="en-US" sz="1100" dirty="0" smtClean="0"/>
              <a:t>A medical condition is</a:t>
            </a:r>
            <a:r>
              <a:rPr lang="en-US" sz="800" dirty="0" smtClean="0"/>
              <a:t> </a:t>
            </a:r>
            <a:r>
              <a:rPr lang="en-US" sz="1800" dirty="0" smtClean="0"/>
              <a:t>fabricated</a:t>
            </a:r>
            <a:r>
              <a:rPr lang="en-US" sz="1100" dirty="0" smtClean="0"/>
              <a:t>, and the patient claims to have a series of </a:t>
            </a:r>
            <a:r>
              <a:rPr lang="en-US" sz="1100" dirty="0" err="1" smtClean="0"/>
              <a:t>unexisting</a:t>
            </a:r>
            <a:r>
              <a:rPr lang="en-US" sz="1100" dirty="0" smtClean="0"/>
              <a:t> problems.</a:t>
            </a:r>
          </a:p>
          <a:p>
            <a:pPr eaLnBrk="1" hangingPunct="1">
              <a:lnSpc>
                <a:spcPct val="80000"/>
              </a:lnSpc>
              <a:spcBef>
                <a:spcPct val="0"/>
              </a:spcBef>
              <a:buFont typeface="Calibri" pitchFamily="34" charset="0"/>
              <a:buAutoNum type="arabicParenR"/>
            </a:pPr>
            <a:r>
              <a:rPr lang="en-US" sz="1100" dirty="0" smtClean="0"/>
              <a:t>A medical condition or injury is exaggerated for </a:t>
            </a:r>
            <a:r>
              <a:rPr lang="en-US" sz="1800" dirty="0" smtClean="0"/>
              <a:t>financial gain. </a:t>
            </a:r>
            <a:endParaRPr lang="en-US" sz="1100" dirty="0" smtClean="0"/>
          </a:p>
          <a:p>
            <a:pPr eaLnBrk="1" hangingPunct="1">
              <a:lnSpc>
                <a:spcPct val="80000"/>
              </a:lnSpc>
              <a:spcBef>
                <a:spcPct val="0"/>
              </a:spcBef>
              <a:buFont typeface="Calibri" pitchFamily="34" charset="0"/>
              <a:buAutoNum type="arabicParenR"/>
            </a:pPr>
            <a:r>
              <a:rPr lang="en-US" sz="1100" dirty="0" smtClean="0"/>
              <a:t> The accident is staged so that the injury is </a:t>
            </a:r>
            <a:r>
              <a:rPr lang="en-US" sz="1800" dirty="0" smtClean="0"/>
              <a:t>deliberately caused</a:t>
            </a:r>
            <a:r>
              <a:rPr lang="en-US" sz="1300" dirty="0" smtClean="0"/>
              <a:t>. </a:t>
            </a:r>
          </a:p>
          <a:p>
            <a:pPr eaLnBrk="1" hangingPunct="1">
              <a:lnSpc>
                <a:spcPct val="80000"/>
              </a:lnSpc>
              <a:spcBef>
                <a:spcPct val="0"/>
              </a:spcBef>
              <a:buFont typeface="Calibri" pitchFamily="34" charset="0"/>
              <a:buAutoNum type="arabicParenR"/>
            </a:pPr>
            <a:r>
              <a:rPr lang="en-US" sz="1100" dirty="0" smtClean="0"/>
              <a:t>There is a marked</a:t>
            </a:r>
            <a:r>
              <a:rPr lang="en-US" sz="800" dirty="0" smtClean="0"/>
              <a:t> </a:t>
            </a:r>
            <a:r>
              <a:rPr lang="en-US" sz="1800" dirty="0" smtClean="0"/>
              <a:t>discrepancy </a:t>
            </a:r>
            <a:r>
              <a:rPr lang="en-US" sz="1100" dirty="0" smtClean="0"/>
              <a:t>between the person</a:t>
            </a:r>
            <a:r>
              <a:rPr lang="en-US" altLang="en-US" sz="1100" dirty="0" smtClean="0"/>
              <a:t>’</a:t>
            </a:r>
            <a:r>
              <a:rPr lang="en-US" sz="1100" dirty="0" smtClean="0"/>
              <a:t>s claimed symptoms and the medical findings.</a:t>
            </a:r>
          </a:p>
          <a:p>
            <a:pPr eaLnBrk="1" hangingPunct="1">
              <a:lnSpc>
                <a:spcPct val="80000"/>
              </a:lnSpc>
              <a:spcBef>
                <a:spcPct val="0"/>
              </a:spcBef>
              <a:buFont typeface="Calibri" pitchFamily="34" charset="0"/>
              <a:buAutoNum type="arabicParenR"/>
            </a:pPr>
            <a:r>
              <a:rPr lang="en-US" sz="1100" dirty="0" smtClean="0"/>
              <a:t>The plaintiff displays a </a:t>
            </a:r>
            <a:r>
              <a:rPr lang="en-US" sz="1800" dirty="0" smtClean="0"/>
              <a:t>lack of cooperation </a:t>
            </a:r>
            <a:r>
              <a:rPr lang="en-US" sz="1100" dirty="0" smtClean="0"/>
              <a:t>during the physician</a:t>
            </a:r>
            <a:r>
              <a:rPr lang="en-US" altLang="en-US" sz="1100" dirty="0" smtClean="0"/>
              <a:t>’</a:t>
            </a:r>
            <a:r>
              <a:rPr lang="en-US" sz="1100" dirty="0" smtClean="0"/>
              <a:t>s evaluation and </a:t>
            </a:r>
            <a:r>
              <a:rPr lang="en-US" sz="1800" dirty="0" smtClean="0"/>
              <a:t>noncompliance</a:t>
            </a:r>
            <a:r>
              <a:rPr lang="en-US" sz="1100" dirty="0" smtClean="0"/>
              <a:t> with treatment.</a:t>
            </a:r>
          </a:p>
          <a:p>
            <a:pPr eaLnBrk="1" hangingPunct="1">
              <a:lnSpc>
                <a:spcPct val="80000"/>
              </a:lnSpc>
              <a:spcBef>
                <a:spcPct val="0"/>
              </a:spcBef>
              <a:buFont typeface="Calibri" pitchFamily="34" charset="0"/>
              <a:buAutoNum type="arabicParenR"/>
            </a:pPr>
            <a:r>
              <a:rPr lang="en-US" sz="1100" dirty="0" smtClean="0"/>
              <a:t>The plaintiff has an </a:t>
            </a:r>
            <a:r>
              <a:rPr lang="en-US" sz="1800" dirty="0" smtClean="0"/>
              <a:t>anti-social </a:t>
            </a:r>
            <a:r>
              <a:rPr lang="en-US" sz="1100" dirty="0" smtClean="0"/>
              <a:t>or </a:t>
            </a:r>
            <a:r>
              <a:rPr lang="en-US" sz="1800" dirty="0" smtClean="0"/>
              <a:t>borderline</a:t>
            </a:r>
            <a:r>
              <a:rPr lang="en-US" sz="1300" dirty="0" smtClean="0"/>
              <a:t> </a:t>
            </a:r>
            <a:r>
              <a:rPr lang="en-US" sz="1800" dirty="0" smtClean="0"/>
              <a:t>personality</a:t>
            </a:r>
            <a:r>
              <a:rPr lang="en-US" sz="800" dirty="0" smtClean="0"/>
              <a:t>.</a:t>
            </a:r>
          </a:p>
          <a:p>
            <a:pPr eaLnBrk="1" hangingPunct="1">
              <a:lnSpc>
                <a:spcPct val="80000"/>
              </a:lnSpc>
              <a:spcBef>
                <a:spcPct val="0"/>
              </a:spcBef>
              <a:buFont typeface="Calibri" pitchFamily="34" charset="0"/>
              <a:buAutoNum type="arabicParenR"/>
            </a:pPr>
            <a:r>
              <a:rPr lang="en-US" sz="1100" dirty="0" smtClean="0"/>
              <a:t>The individual may consciously and intentionally </a:t>
            </a:r>
            <a:r>
              <a:rPr lang="en-US" sz="1800" dirty="0" smtClean="0"/>
              <a:t>fake poor responses </a:t>
            </a:r>
            <a:r>
              <a:rPr lang="en-US" sz="1100" dirty="0" smtClean="0"/>
              <a:t>on neuropsychological tests.</a:t>
            </a:r>
          </a:p>
          <a:p>
            <a:pPr lvl="1" eaLnBrk="1" hangingPunct="1">
              <a:lnSpc>
                <a:spcPct val="80000"/>
              </a:lnSpc>
              <a:spcBef>
                <a:spcPct val="0"/>
              </a:spcBef>
              <a:buFont typeface="Courier New" pitchFamily="49" charset="0"/>
              <a:buChar char="o"/>
            </a:pPr>
            <a:endParaRPr lang="en-US" sz="1500" dirty="0" smtClean="0"/>
          </a:p>
          <a:p>
            <a:pPr eaLnBrk="1" hangingPunct="1">
              <a:lnSpc>
                <a:spcPct val="80000"/>
              </a:lnSpc>
              <a:spcBef>
                <a:spcPct val="0"/>
              </a:spcBef>
            </a:pPr>
            <a:endParaRPr lang="ar-SA" sz="800" dirty="0" smtClean="0"/>
          </a:p>
        </p:txBody>
      </p:sp>
      <p:sp>
        <p:nvSpPr>
          <p:cNvPr id="73731" name="عنصر نائب لرقم الشريحة 3"/>
          <p:cNvSpPr>
            <a:spLocks noGrp="1"/>
          </p:cNvSpPr>
          <p:nvPr>
            <p:ph type="sldNum" sz="quarter" idx="5"/>
          </p:nvPr>
        </p:nvSpPr>
        <p:spPr bwMode="auto">
          <a:noFill/>
          <a:ln>
            <a:miter lim="800000"/>
            <a:headEnd/>
            <a:tailEnd/>
          </a:ln>
        </p:spPr>
        <p:txBody>
          <a:bodyPr/>
          <a:lstStyle/>
          <a:p>
            <a:fld id="{3CFF74B8-00C0-4DB5-82CD-D75AA6763AFE}" type="slidenum">
              <a:rPr lang="en-US"/>
              <a:pPr/>
              <a:t>14</a:t>
            </a:fld>
            <a:endParaRPr lang="en-US"/>
          </a:p>
        </p:txBody>
      </p:sp>
    </p:spTree>
    <p:extLst>
      <p:ext uri="{BB962C8B-B14F-4D97-AF65-F5344CB8AC3E}">
        <p14:creationId xmlns:p14="http://schemas.microsoft.com/office/powerpoint/2010/main" val="4283136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1143000" y="685800"/>
            <a:ext cx="4572000" cy="3429000"/>
          </a:xfrm>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0A629F5F-A70A-4D8D-8D89-41B6838857B9}" type="slidenum">
              <a:rPr lang="en-US" smtClean="0"/>
              <a:pPr/>
              <a:t>20</a:t>
            </a:fld>
            <a:endParaRPr lang="en-US"/>
          </a:p>
        </p:txBody>
      </p:sp>
    </p:spTree>
    <p:extLst>
      <p:ext uri="{BB962C8B-B14F-4D97-AF65-F5344CB8AC3E}">
        <p14:creationId xmlns:p14="http://schemas.microsoft.com/office/powerpoint/2010/main" val="3905226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629F5F-A70A-4D8D-8D89-41B6838857B9}" type="slidenum">
              <a:rPr lang="en-US" smtClean="0"/>
              <a:pPr/>
              <a:t>23</a:t>
            </a:fld>
            <a:endParaRPr lang="en-US"/>
          </a:p>
        </p:txBody>
      </p:sp>
    </p:spTree>
    <p:extLst>
      <p:ext uri="{BB962C8B-B14F-4D97-AF65-F5344CB8AC3E}">
        <p14:creationId xmlns:p14="http://schemas.microsoft.com/office/powerpoint/2010/main" val="13088106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제목 슬라이드">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2083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제목 및 내용">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6981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E115C91E-5F58-4424-9E63-FE5EC3DA9C5A}" type="datetimeFigureOut">
              <a:rPr lang="x-none" smtClean="0"/>
              <a:pPr/>
              <a:t>10/19/2015</a:t>
            </a:fld>
            <a:endParaRPr lang="x-none"/>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x-none"/>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21704ED2-FF85-404E-8733-277793DE6B8E}" type="slidenum">
              <a:rPr lang="x-none" smtClean="0"/>
              <a:pPr/>
              <a:t>‹#›</a:t>
            </a:fld>
            <a:endParaRPr lang="x-none"/>
          </a:p>
        </p:txBody>
      </p:sp>
    </p:spTree>
    <p:extLst>
      <p:ext uri="{BB962C8B-B14F-4D97-AF65-F5344CB8AC3E}">
        <p14:creationId xmlns:p14="http://schemas.microsoft.com/office/powerpoint/2010/main" val="21364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E115C91E-5F58-4424-9E63-FE5EC3DA9C5A}" type="datetimeFigureOut">
              <a:rPr lang="x-none" smtClean="0"/>
              <a:pPr/>
              <a:t>10/19/2015</a:t>
            </a:fld>
            <a:endParaRPr lang="x-none"/>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x-none"/>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21704ED2-FF85-404E-8733-277793DE6B8E}" type="slidenum">
              <a:rPr lang="x-none" smtClean="0"/>
              <a:pPr/>
              <a:t>‹#›</a:t>
            </a:fld>
            <a:endParaRPr lang="x-none"/>
          </a:p>
        </p:txBody>
      </p:sp>
    </p:spTree>
    <p:extLst>
      <p:ext uri="{BB962C8B-B14F-4D97-AF65-F5344CB8AC3E}">
        <p14:creationId xmlns:p14="http://schemas.microsoft.com/office/powerpoint/2010/main" val="443231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E115C91E-5F58-4424-9E63-FE5EC3DA9C5A}" type="datetimeFigureOut">
              <a:rPr lang="x-none" smtClean="0"/>
              <a:pPr/>
              <a:t>10/19/2015</a:t>
            </a:fld>
            <a:endParaRPr lang="x-none"/>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x-none"/>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21704ED2-FF85-404E-8733-277793DE6B8E}" type="slidenum">
              <a:rPr lang="x-none" smtClean="0"/>
              <a:pPr/>
              <a:t>‹#›</a:t>
            </a:fld>
            <a:endParaRPr lang="x-none"/>
          </a:p>
        </p:txBody>
      </p:sp>
    </p:spTree>
    <p:extLst>
      <p:ext uri="{BB962C8B-B14F-4D97-AF65-F5344CB8AC3E}">
        <p14:creationId xmlns:p14="http://schemas.microsoft.com/office/powerpoint/2010/main" val="19132889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l="-2000" r="-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373611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Lst>
  <p:transition spd="med">
    <p:fade/>
  </p:transition>
  <p:timing>
    <p:tnLst>
      <p:par>
        <p:cTn id="1" dur="indefinite" restart="never" nodeType="tmRoot"/>
      </p:par>
    </p:tnLst>
  </p:timing>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watch?v=MsUmSdHxR8E"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hyperlink" Target="https://www.youtube.com/watch?v=jZUwtSXpPgg"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image" Target="../media/image12.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275856" y="3771731"/>
            <a:ext cx="5904656" cy="1877437"/>
          </a:xfrm>
          <a:prstGeom prst="rect">
            <a:avLst/>
          </a:prstGeom>
          <a:noFill/>
        </p:spPr>
        <p:txBody>
          <a:bodyPr wrap="square">
            <a:spAutoFit/>
          </a:bodyPr>
          <a:lstStyle/>
          <a:p>
            <a:pPr algn="l" rtl="0"/>
            <a:r>
              <a:rPr lang="en-US" spc="51" dirty="0" smtClean="0">
                <a:ln w="11430"/>
                <a:latin typeface="Cambria" charset="0"/>
                <a:ea typeface="Cambria" charset="0"/>
                <a:cs typeface="Cambria" charset="0"/>
              </a:rPr>
              <a:t>         </a:t>
            </a:r>
            <a:r>
              <a:rPr lang="en-US" sz="2000" spc="51" dirty="0" smtClean="0">
                <a:ln w="11430"/>
                <a:solidFill>
                  <a:schemeClr val="bg1">
                    <a:lumMod val="65000"/>
                  </a:schemeClr>
                </a:solidFill>
                <a:latin typeface="Cambria" charset="0"/>
                <a:ea typeface="Cambria" charset="0"/>
                <a:cs typeface="Cambria" charset="0"/>
              </a:rPr>
              <a:t>Ibrahim Mohammed Al </a:t>
            </a:r>
            <a:r>
              <a:rPr lang="en-US" sz="2000" spc="51" dirty="0" err="1" smtClean="0">
                <a:ln w="11430"/>
                <a:solidFill>
                  <a:schemeClr val="bg1">
                    <a:lumMod val="65000"/>
                  </a:schemeClr>
                </a:solidFill>
                <a:latin typeface="Cambria" charset="0"/>
                <a:ea typeface="Cambria" charset="0"/>
                <a:cs typeface="Cambria" charset="0"/>
              </a:rPr>
              <a:t>Furaih</a:t>
            </a:r>
            <a:endParaRPr lang="en-US" sz="2000" spc="51" dirty="0" smtClean="0">
              <a:ln w="11430"/>
              <a:solidFill>
                <a:schemeClr val="bg1">
                  <a:lumMod val="65000"/>
                </a:schemeClr>
              </a:solidFill>
              <a:latin typeface="Cambria" charset="0"/>
              <a:ea typeface="Cambria" charset="0"/>
              <a:cs typeface="Cambria" charset="0"/>
            </a:endParaRPr>
          </a:p>
          <a:p>
            <a:pPr algn="l" rtl="0"/>
            <a:r>
              <a:rPr lang="en-US" sz="2000" spc="51" dirty="0" smtClean="0">
                <a:ln w="11430"/>
                <a:solidFill>
                  <a:schemeClr val="bg1">
                    <a:lumMod val="65000"/>
                  </a:schemeClr>
                </a:solidFill>
                <a:latin typeface="Cambria" charset="0"/>
                <a:ea typeface="Cambria" charset="0"/>
                <a:cs typeface="Cambria" charset="0"/>
              </a:rPr>
              <a:t>      Ali </a:t>
            </a:r>
            <a:r>
              <a:rPr lang="en-US" sz="2000" spc="51" dirty="0" err="1" smtClean="0">
                <a:ln w="11430"/>
                <a:solidFill>
                  <a:schemeClr val="bg1">
                    <a:lumMod val="65000"/>
                  </a:schemeClr>
                </a:solidFill>
                <a:latin typeface="Cambria" charset="0"/>
                <a:ea typeface="Cambria" charset="0"/>
                <a:cs typeface="Cambria" charset="0"/>
              </a:rPr>
              <a:t>Saaed</a:t>
            </a:r>
            <a:r>
              <a:rPr lang="en-US" sz="2000" spc="51" dirty="0" smtClean="0">
                <a:ln w="11430"/>
                <a:solidFill>
                  <a:schemeClr val="bg1">
                    <a:lumMod val="65000"/>
                  </a:schemeClr>
                </a:solidFill>
                <a:latin typeface="Cambria" charset="0"/>
                <a:ea typeface="Cambria" charset="0"/>
                <a:cs typeface="Cambria" charset="0"/>
              </a:rPr>
              <a:t> Al </a:t>
            </a:r>
            <a:r>
              <a:rPr lang="en-US" sz="2000" spc="51" dirty="0" err="1" smtClean="0">
                <a:ln w="11430"/>
                <a:solidFill>
                  <a:schemeClr val="bg1">
                    <a:lumMod val="65000"/>
                  </a:schemeClr>
                </a:solidFill>
                <a:latin typeface="Cambria" charset="0"/>
                <a:ea typeface="Cambria" charset="0"/>
                <a:cs typeface="Cambria" charset="0"/>
              </a:rPr>
              <a:t>Rawdhan</a:t>
            </a:r>
            <a:endParaRPr lang="en-US" sz="2000" spc="51" dirty="0" smtClean="0">
              <a:ln w="11430"/>
              <a:solidFill>
                <a:schemeClr val="bg1">
                  <a:lumMod val="65000"/>
                </a:schemeClr>
              </a:solidFill>
              <a:latin typeface="Cambria" charset="0"/>
              <a:ea typeface="Cambria" charset="0"/>
              <a:cs typeface="Cambria" charset="0"/>
            </a:endParaRPr>
          </a:p>
          <a:p>
            <a:pPr algn="l" rtl="0"/>
            <a:r>
              <a:rPr lang="en-US" sz="2000" spc="51" dirty="0" smtClean="0">
                <a:ln w="11430"/>
                <a:solidFill>
                  <a:schemeClr val="bg1">
                    <a:lumMod val="65000"/>
                  </a:schemeClr>
                </a:solidFill>
                <a:latin typeface="Cambria" charset="0"/>
                <a:ea typeface="Cambria" charset="0"/>
                <a:cs typeface="Cambria" charset="0"/>
              </a:rPr>
              <a:t>    Yasser </a:t>
            </a:r>
            <a:r>
              <a:rPr lang="en-US" sz="2000" spc="51" dirty="0" err="1" smtClean="0">
                <a:ln w="11430"/>
                <a:solidFill>
                  <a:schemeClr val="bg1">
                    <a:lumMod val="65000"/>
                  </a:schemeClr>
                </a:solidFill>
                <a:latin typeface="Cambria" charset="0"/>
                <a:ea typeface="Cambria" charset="0"/>
                <a:cs typeface="Cambria" charset="0"/>
              </a:rPr>
              <a:t>Abdulaziz</a:t>
            </a:r>
            <a:r>
              <a:rPr lang="en-US" sz="2000" spc="51" dirty="0" smtClean="0">
                <a:ln w="11430"/>
                <a:solidFill>
                  <a:schemeClr val="bg1">
                    <a:lumMod val="65000"/>
                  </a:schemeClr>
                </a:solidFill>
                <a:latin typeface="Cambria" charset="0"/>
                <a:ea typeface="Cambria" charset="0"/>
                <a:cs typeface="Cambria" charset="0"/>
              </a:rPr>
              <a:t> Al </a:t>
            </a:r>
            <a:r>
              <a:rPr lang="en-US" sz="2000" spc="51" dirty="0" err="1" smtClean="0">
                <a:ln w="11430"/>
                <a:solidFill>
                  <a:schemeClr val="bg1">
                    <a:lumMod val="65000"/>
                  </a:schemeClr>
                </a:solidFill>
                <a:latin typeface="Cambria" charset="0"/>
                <a:ea typeface="Cambria" charset="0"/>
                <a:cs typeface="Cambria" charset="0"/>
              </a:rPr>
              <a:t>Rumih</a:t>
            </a:r>
            <a:endParaRPr lang="en-US" sz="2000" spc="51" dirty="0" smtClean="0">
              <a:ln w="11430"/>
              <a:solidFill>
                <a:schemeClr val="bg1">
                  <a:lumMod val="65000"/>
                </a:schemeClr>
              </a:solidFill>
              <a:latin typeface="Cambria" charset="0"/>
              <a:ea typeface="Cambria" charset="0"/>
              <a:cs typeface="Cambria" charset="0"/>
            </a:endParaRPr>
          </a:p>
          <a:p>
            <a:pPr algn="l" rtl="0"/>
            <a:endParaRPr lang="en-US" spc="51" dirty="0" smtClean="0">
              <a:ln w="11430"/>
              <a:latin typeface="Cambria" charset="0"/>
              <a:ea typeface="Cambria" charset="0"/>
              <a:cs typeface="Cambria" charset="0"/>
            </a:endParaRPr>
          </a:p>
          <a:p>
            <a:pPr algn="l"/>
            <a:r>
              <a:rPr lang="en-US" sz="2000" b="1" i="1" spc="51" dirty="0">
                <a:ln w="11430"/>
                <a:latin typeface="Cambria" charset="0"/>
                <a:ea typeface="Cambria" charset="0"/>
                <a:cs typeface="Cambria" charset="0"/>
              </a:rPr>
              <a:t>Evaluator Prof. </a:t>
            </a:r>
            <a:r>
              <a:rPr lang="en-US" sz="2000" b="1" i="1" spc="51" dirty="0" err="1">
                <a:ln w="11430"/>
                <a:latin typeface="Cambria" charset="0"/>
                <a:ea typeface="Cambria" charset="0"/>
                <a:cs typeface="Cambria" charset="0"/>
              </a:rPr>
              <a:t>Sulaiman</a:t>
            </a:r>
            <a:r>
              <a:rPr lang="en-US" sz="2000" b="1" i="1" spc="51" dirty="0">
                <a:ln w="11430"/>
                <a:latin typeface="Cambria" charset="0"/>
                <a:ea typeface="Cambria" charset="0"/>
                <a:cs typeface="Cambria" charset="0"/>
              </a:rPr>
              <a:t> </a:t>
            </a:r>
            <a:r>
              <a:rPr lang="en-US" sz="2000" b="1" i="1" spc="51" dirty="0" err="1">
                <a:ln w="11430"/>
                <a:latin typeface="Cambria" charset="0"/>
                <a:ea typeface="Cambria" charset="0"/>
                <a:cs typeface="Cambria" charset="0"/>
              </a:rPr>
              <a:t>Alshammari</a:t>
            </a:r>
            <a:endParaRPr lang="x-none" sz="2000" b="1" i="1" spc="51" dirty="0">
              <a:ln w="11430"/>
              <a:latin typeface="Cambria" charset="0"/>
              <a:ea typeface="Cambria" charset="0"/>
              <a:cs typeface="Cambria" charset="0"/>
            </a:endParaRPr>
          </a:p>
          <a:p>
            <a:pPr algn="l" fontAlgn="auto">
              <a:spcBef>
                <a:spcPts val="0"/>
              </a:spcBef>
              <a:spcAft>
                <a:spcPts val="0"/>
              </a:spcAft>
              <a:defRPr/>
            </a:pPr>
            <a:endParaRPr kumimoji="0" lang="en-US" altLang="ko-KR" b="1" dirty="0">
              <a:solidFill>
                <a:sysClr val="windowText" lastClr="000000"/>
              </a:solidFill>
              <a:latin typeface="Arial" pitchFamily="34" charset="0"/>
              <a:cs typeface="Arial" pitchFamily="34" charset="0"/>
            </a:endParaRPr>
          </a:p>
        </p:txBody>
      </p:sp>
      <p:sp>
        <p:nvSpPr>
          <p:cNvPr id="14" name="TextBox 1"/>
          <p:cNvSpPr txBox="1">
            <a:spLocks noChangeArrowheads="1"/>
          </p:cNvSpPr>
          <p:nvPr/>
        </p:nvSpPr>
        <p:spPr bwMode="auto">
          <a:xfrm>
            <a:off x="3707904" y="2017405"/>
            <a:ext cx="5436096" cy="1754326"/>
          </a:xfrm>
          <a:prstGeom prst="rect">
            <a:avLst/>
          </a:prstGeom>
          <a:noFill/>
          <a:ln w="9525">
            <a:noFill/>
            <a:miter lim="800000"/>
            <a:headEnd/>
            <a:tailEnd/>
          </a:ln>
        </p:spPr>
        <p:txBody>
          <a:bodyPr wrap="square">
            <a:spAutoFit/>
          </a:bodyPr>
          <a:lstStyle/>
          <a:p>
            <a:pPr algn="l"/>
            <a:r>
              <a:rPr lang="en-US" sz="5400" b="1" i="1" spc="51" dirty="0">
                <a:ln w="11430"/>
                <a:solidFill>
                  <a:schemeClr val="tx1">
                    <a:lumMod val="50000"/>
                    <a:lumOff val="50000"/>
                  </a:schemeClr>
                </a:solidFill>
                <a:latin typeface="Cambria" charset="0"/>
                <a:ea typeface="Cambria" charset="0"/>
                <a:cs typeface="Cambria" charset="0"/>
              </a:rPr>
              <a:t>Approach To</a:t>
            </a:r>
            <a:br>
              <a:rPr lang="en-US" sz="5400" b="1" i="1" spc="51" dirty="0">
                <a:ln w="11430"/>
                <a:solidFill>
                  <a:schemeClr val="tx1">
                    <a:lumMod val="50000"/>
                    <a:lumOff val="50000"/>
                  </a:schemeClr>
                </a:solidFill>
                <a:latin typeface="Cambria" charset="0"/>
                <a:ea typeface="Cambria" charset="0"/>
                <a:cs typeface="Cambria" charset="0"/>
              </a:rPr>
            </a:br>
            <a:r>
              <a:rPr lang="en-US" sz="5400" b="1" i="1" spc="51" dirty="0">
                <a:ln w="11430"/>
                <a:solidFill>
                  <a:schemeClr val="tx1">
                    <a:lumMod val="50000"/>
                    <a:lumOff val="50000"/>
                  </a:schemeClr>
                </a:solidFill>
                <a:latin typeface="Cambria" charset="0"/>
                <a:ea typeface="Cambria" charset="0"/>
                <a:cs typeface="Cambria" charset="0"/>
              </a:rPr>
              <a:t> Low Back Pain</a:t>
            </a:r>
            <a:endParaRPr lang="en-US" altLang="ko-KR" sz="5400" b="1" i="1" dirty="0" smtClean="0">
              <a:solidFill>
                <a:schemeClr val="tx1">
                  <a:lumMod val="50000"/>
                  <a:lumOff val="50000"/>
                </a:schemeClr>
              </a:solidFill>
              <a:latin typeface="Cambria" charset="0"/>
              <a:ea typeface="Cambria" charset="0"/>
              <a:cs typeface="Cambria" charset="0"/>
            </a:endParaRPr>
          </a:p>
        </p:txBody>
      </p:sp>
    </p:spTree>
    <p:extLst>
      <p:ext uri="{BB962C8B-B14F-4D97-AF65-F5344CB8AC3E}">
        <p14:creationId xmlns:p14="http://schemas.microsoft.com/office/powerpoint/2010/main" val="252923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_anatomy_PI_edit.jpg"/>
          <p:cNvPicPr>
            <a:picLocks noChangeAspect="1"/>
          </p:cNvPicPr>
          <p:nvPr/>
        </p:nvPicPr>
        <p:blipFill>
          <a:blip r:embed="rId3" cstate="print"/>
          <a:stretch>
            <a:fillRect/>
          </a:stretch>
        </p:blipFill>
        <p:spPr>
          <a:xfrm>
            <a:off x="1205880" y="0"/>
            <a:ext cx="6732240" cy="5072051"/>
          </a:xfrm>
          <a:prstGeom prst="rect">
            <a:avLst/>
          </a:prstGeom>
        </p:spPr>
      </p:pic>
      <p:sp>
        <p:nvSpPr>
          <p:cNvPr id="6" name="عنصر نائب للمحتوى 5"/>
          <p:cNvSpPr>
            <a:spLocks noGrp="1"/>
          </p:cNvSpPr>
          <p:nvPr>
            <p:ph idx="1"/>
          </p:nvPr>
        </p:nvSpPr>
        <p:spPr>
          <a:xfrm>
            <a:off x="-252536" y="4797152"/>
            <a:ext cx="8910732" cy="1785951"/>
          </a:xfrm>
        </p:spPr>
        <p:txBody>
          <a:bodyPr>
            <a:normAutofit fontScale="85000" lnSpcReduction="20000"/>
          </a:bodyPr>
          <a:lstStyle/>
          <a:p>
            <a:pPr>
              <a:buNone/>
            </a:pPr>
            <a:r>
              <a:rPr lang="en-US" dirty="0" smtClean="0">
                <a:latin typeface="Calibri" charset="0"/>
                <a:ea typeface="Calibri" charset="0"/>
                <a:cs typeface="Calibri" charset="0"/>
              </a:rPr>
              <a:t>   Low back pain can be caused by problems with the </a:t>
            </a:r>
            <a:r>
              <a:rPr lang="en-US" b="1" dirty="0" smtClean="0">
                <a:latin typeface="Calibri" charset="0"/>
                <a:ea typeface="Calibri" charset="0"/>
                <a:cs typeface="Calibri" charset="0"/>
              </a:rPr>
              <a:t>muscles,       ligaments, discs, bones (vertebrae), or nerves. </a:t>
            </a:r>
            <a:r>
              <a:rPr lang="en-US" dirty="0" smtClean="0">
                <a:latin typeface="Calibri" charset="0"/>
                <a:ea typeface="Calibri" charset="0"/>
                <a:cs typeface="Calibri" charset="0"/>
              </a:rPr>
              <a:t>Often back  pain is caused by </a:t>
            </a:r>
            <a:r>
              <a:rPr lang="en-US" b="1" dirty="0" smtClean="0">
                <a:latin typeface="Calibri" charset="0"/>
                <a:ea typeface="Calibri" charset="0"/>
                <a:cs typeface="Calibri" charset="0"/>
              </a:rPr>
              <a:t>strains or sprains </a:t>
            </a:r>
            <a:r>
              <a:rPr lang="en-US" dirty="0" smtClean="0">
                <a:latin typeface="Calibri" charset="0"/>
                <a:ea typeface="Calibri" charset="0"/>
                <a:cs typeface="Calibri" charset="0"/>
              </a:rPr>
              <a:t>involving the muscles    or ligaments. These problems cannot always be seen on          imaging tests, such as MRIs or CAT scans.</a:t>
            </a:r>
            <a:endParaRPr lang="ar-SA" dirty="0">
              <a:latin typeface="Calibri" charset="0"/>
              <a:ea typeface="Calibri" charset="0"/>
              <a:cs typeface="Calibri"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FF0000"/>
                </a:solidFill>
                <a:latin typeface="Times New Roman"/>
                <a:cs typeface="Times New Roman"/>
              </a:rPr>
              <a:t>Risk factors</a:t>
            </a:r>
            <a:endParaRPr lang="x-none" dirty="0">
              <a:solidFill>
                <a:srgbClr val="FF0000"/>
              </a:solidFill>
              <a:latin typeface="Times New Roman"/>
              <a:cs typeface="Times New Roman"/>
            </a:endParaRPr>
          </a:p>
        </p:txBody>
      </p:sp>
      <p:sp>
        <p:nvSpPr>
          <p:cNvPr id="3" name="عنصر نائب للمحتوى 2"/>
          <p:cNvSpPr>
            <a:spLocks noGrp="1"/>
          </p:cNvSpPr>
          <p:nvPr>
            <p:ph idx="1"/>
          </p:nvPr>
        </p:nvSpPr>
        <p:spPr/>
        <p:txBody>
          <a:bodyPr>
            <a:normAutofit fontScale="92500" lnSpcReduction="10000"/>
          </a:bodyPr>
          <a:lstStyle/>
          <a:p>
            <a:pPr algn="l" rtl="0">
              <a:buNone/>
            </a:pPr>
            <a:r>
              <a:rPr lang="en-US" b="1" u="sng" dirty="0" smtClean="0">
                <a:latin typeface="Times New Roman"/>
                <a:ea typeface="MS PGothic" charset="0"/>
                <a:cs typeface="Times New Roman"/>
              </a:rPr>
              <a:t>Modifiable:</a:t>
            </a:r>
          </a:p>
          <a:p>
            <a:pPr algn="l" rtl="0">
              <a:buNone/>
            </a:pPr>
            <a:r>
              <a:rPr lang="en-US" sz="3000" dirty="0">
                <a:latin typeface="Times New Roman"/>
                <a:cs typeface="Times New Roman"/>
              </a:rPr>
              <a:t>Obesity</a:t>
            </a:r>
          </a:p>
          <a:p>
            <a:pPr algn="l" rtl="0">
              <a:buNone/>
            </a:pPr>
            <a:r>
              <a:rPr lang="en-US" sz="3000" dirty="0">
                <a:latin typeface="Times New Roman"/>
                <a:cs typeface="Times New Roman"/>
              </a:rPr>
              <a:t>Smoking</a:t>
            </a:r>
          </a:p>
          <a:p>
            <a:pPr algn="l" rtl="0">
              <a:buNone/>
            </a:pPr>
            <a:r>
              <a:rPr lang="en-US" sz="3000" dirty="0">
                <a:latin typeface="Times New Roman"/>
                <a:cs typeface="Times New Roman"/>
              </a:rPr>
              <a:t>Occupational hazards</a:t>
            </a:r>
          </a:p>
          <a:p>
            <a:pPr algn="l" rtl="0">
              <a:buNone/>
            </a:pPr>
            <a:r>
              <a:rPr lang="en-US" sz="3000" dirty="0">
                <a:latin typeface="Times New Roman"/>
                <a:cs typeface="Times New Roman"/>
              </a:rPr>
              <a:t>Deformity</a:t>
            </a:r>
          </a:p>
          <a:p>
            <a:pPr algn="l" rtl="0">
              <a:buNone/>
            </a:pPr>
            <a:r>
              <a:rPr lang="en-US" sz="3000" dirty="0">
                <a:latin typeface="Times New Roman"/>
                <a:cs typeface="Times New Roman"/>
              </a:rPr>
              <a:t>Previous injury</a:t>
            </a:r>
          </a:p>
          <a:p>
            <a:pPr algn="l" rtl="0">
              <a:buNone/>
            </a:pPr>
            <a:r>
              <a:rPr lang="en-US" b="1" u="sng" dirty="0" smtClean="0">
                <a:latin typeface="Times New Roman"/>
                <a:cs typeface="Times New Roman"/>
              </a:rPr>
              <a:t>Non-modifiable:</a:t>
            </a:r>
          </a:p>
          <a:p>
            <a:pPr algn="l" rtl="0">
              <a:buNone/>
            </a:pPr>
            <a:r>
              <a:rPr lang="en-US" sz="3000" dirty="0">
                <a:latin typeface="Times New Roman"/>
                <a:cs typeface="Times New Roman"/>
              </a:rPr>
              <a:t>Genetics</a:t>
            </a:r>
          </a:p>
          <a:p>
            <a:pPr algn="l" rtl="0">
              <a:buNone/>
            </a:pPr>
            <a:r>
              <a:rPr lang="en-US" sz="3000" dirty="0">
                <a:latin typeface="Times New Roman"/>
                <a:cs typeface="Times New Roman"/>
              </a:rPr>
              <a:t>Aging</a:t>
            </a:r>
          </a:p>
          <a:p>
            <a:pPr algn="l" rtl="0"/>
            <a:endParaRPr lang="x-none" dirty="0">
              <a:latin typeface="Times New Roman"/>
              <a:cs typeface="Times New Roman"/>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dirty="0" smtClean="0">
                <a:solidFill>
                  <a:srgbClr val="FF0000"/>
                </a:solidFill>
                <a:latin typeface="Times New Roman"/>
                <a:cs typeface="Times New Roman"/>
              </a:rPr>
              <a:t>Classification</a:t>
            </a:r>
            <a:endParaRPr lang="ar-SA" dirty="0">
              <a:solidFill>
                <a:srgbClr val="FF0000"/>
              </a:solidFill>
              <a:latin typeface="Times New Roman"/>
              <a:cs typeface="Times New Roman"/>
            </a:endParaRPr>
          </a:p>
        </p:txBody>
      </p:sp>
      <p:sp>
        <p:nvSpPr>
          <p:cNvPr id="3" name="عنصر نائب للمحتوى 2"/>
          <p:cNvSpPr>
            <a:spLocks noGrp="1"/>
          </p:cNvSpPr>
          <p:nvPr>
            <p:ph idx="1"/>
          </p:nvPr>
        </p:nvSpPr>
        <p:spPr>
          <a:xfrm>
            <a:off x="467544" y="1825624"/>
            <a:ext cx="8280920" cy="4699719"/>
          </a:xfrm>
        </p:spPr>
        <p:txBody>
          <a:bodyPr>
            <a:normAutofit/>
          </a:bodyPr>
          <a:lstStyle/>
          <a:p>
            <a:pPr algn="l" rtl="0">
              <a:buFont typeface="Courier New" pitchFamily="49" charset="0"/>
              <a:buChar char="o"/>
            </a:pPr>
            <a:r>
              <a:rPr lang="en-US" sz="2700" dirty="0"/>
              <a:t>Back pain is classified as Acute and Chronic</a:t>
            </a:r>
            <a:r>
              <a:rPr lang="en-US" sz="2700" dirty="0" smtClean="0"/>
              <a:t>:</a:t>
            </a:r>
            <a:endParaRPr lang="en-US" sz="2700" dirty="0"/>
          </a:p>
          <a:p>
            <a:pPr algn="l" rtl="0"/>
            <a:r>
              <a:rPr lang="en-US" sz="2700" dirty="0"/>
              <a:t>Acute back pain is usually the result of an injury or a sudden jolt and can last from a few days to a few weeks; it is generally resolved </a:t>
            </a:r>
            <a:r>
              <a:rPr lang="en-US" sz="2700" dirty="0" smtClean="0"/>
              <a:t>within        6 </a:t>
            </a:r>
            <a:r>
              <a:rPr lang="en-US" sz="2700" dirty="0"/>
              <a:t>to 12 weeks.</a:t>
            </a:r>
          </a:p>
          <a:p>
            <a:pPr algn="l" rtl="0"/>
            <a:r>
              <a:rPr lang="en-US" sz="2700" dirty="0"/>
              <a:t>Back pain becomes chronic when it persist </a:t>
            </a:r>
            <a:r>
              <a:rPr lang="en-US" sz="2700" dirty="0" smtClean="0"/>
              <a:t>for   </a:t>
            </a:r>
            <a:r>
              <a:rPr lang="en-US" sz="2700" dirty="0"/>
              <a:t>3 to 6 months beyond the expected </a:t>
            </a:r>
            <a:r>
              <a:rPr lang="en-US" sz="2700" dirty="0" smtClean="0"/>
              <a:t>healing       time.</a:t>
            </a:r>
            <a:endParaRPr lang="en-US" sz="2700" dirty="0"/>
          </a:p>
          <a:p>
            <a:pPr algn="l" rtl="0"/>
            <a:r>
              <a:rPr lang="en-US" sz="2700" dirty="0"/>
              <a:t>About 15% of low back pain cases </a:t>
            </a:r>
            <a:r>
              <a:rPr lang="en-US" sz="2700" dirty="0" smtClean="0"/>
              <a:t>progress       </a:t>
            </a:r>
            <a:r>
              <a:rPr lang="en-US" sz="2700" dirty="0"/>
              <a:t>from acute to chronic.</a:t>
            </a:r>
          </a:p>
          <a:p>
            <a:pPr algn="l" rtl="0"/>
            <a:endParaRPr lang="en-US" sz="2200" dirty="0"/>
          </a:p>
          <a:p>
            <a:pPr algn="l" rtl="0"/>
            <a:endParaRPr lang="en-US" dirty="0" smtClean="0"/>
          </a:p>
          <a:p>
            <a:pPr algn="l" rtl="0"/>
            <a:endParaRPr lang="en-US" dirty="0" smtClean="0"/>
          </a:p>
          <a:p>
            <a:pPr algn="l" rtl="0"/>
            <a:endParaRPr lang="en-US" dirty="0" smtClean="0"/>
          </a:p>
          <a:p>
            <a:endParaRPr lang="ar-SA"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9"/>
          <p:cNvGraphicFramePr>
            <a:graphicFrameLocks noGrp="1"/>
          </p:cNvGraphicFramePr>
          <p:nvPr/>
        </p:nvGraphicFramePr>
        <p:xfrm>
          <a:off x="1258889" y="2349502"/>
          <a:ext cx="6842124" cy="2087564"/>
        </p:xfrm>
        <a:graphic>
          <a:graphicData uri="http://schemas.openxmlformats.org/drawingml/2006/table">
            <a:tbl>
              <a:tblPr firstRow="1" bandRow="1">
                <a:tableStyleId>{93296810-A885-4BE3-A3E7-6D5BEEA58F35}</a:tableStyleId>
              </a:tblPr>
              <a:tblGrid>
                <a:gridCol w="2280708"/>
                <a:gridCol w="2280708"/>
                <a:gridCol w="2280708"/>
              </a:tblGrid>
              <a:tr h="759115">
                <a:tc>
                  <a:txBody>
                    <a:bodyPr/>
                    <a:lstStyle/>
                    <a:p>
                      <a:pPr algn="ctr"/>
                      <a:r>
                        <a:rPr lang="en-US" sz="1900" dirty="0" smtClean="0">
                          <a:solidFill>
                            <a:srgbClr val="990000"/>
                          </a:solidFill>
                          <a:latin typeface="Cambria" pitchFamily="18" charset="0"/>
                        </a:rPr>
                        <a:t>Acute </a:t>
                      </a:r>
                      <a:endParaRPr lang="en-US" sz="1900" dirty="0">
                        <a:solidFill>
                          <a:srgbClr val="990000"/>
                        </a:solidFill>
                        <a:latin typeface="Cambria" pitchFamily="18" charset="0"/>
                      </a:endParaRPr>
                    </a:p>
                  </a:txBody>
                  <a:tcPr marL="91459" marR="91459" marT="45705" marB="4570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900" dirty="0" err="1" smtClean="0">
                          <a:solidFill>
                            <a:srgbClr val="990000"/>
                          </a:solidFill>
                          <a:latin typeface="Cambria" pitchFamily="18" charset="0"/>
                        </a:rPr>
                        <a:t>Subacute</a:t>
                      </a:r>
                      <a:endParaRPr lang="en-US" sz="1900" dirty="0">
                        <a:solidFill>
                          <a:srgbClr val="990000"/>
                        </a:solidFill>
                        <a:latin typeface="Cambria" pitchFamily="18" charset="0"/>
                      </a:endParaRPr>
                    </a:p>
                  </a:txBody>
                  <a:tcPr marL="91459" marR="91459" marT="45705" marB="457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900" dirty="0" smtClean="0">
                          <a:solidFill>
                            <a:srgbClr val="990000"/>
                          </a:solidFill>
                          <a:latin typeface="Cambria" pitchFamily="18" charset="0"/>
                        </a:rPr>
                        <a:t>Chronic</a:t>
                      </a:r>
                      <a:endParaRPr lang="en-US" sz="1900" dirty="0">
                        <a:solidFill>
                          <a:srgbClr val="990000"/>
                        </a:solidFill>
                        <a:latin typeface="Cambria" pitchFamily="18" charset="0"/>
                      </a:endParaRPr>
                    </a:p>
                  </a:txBody>
                  <a:tcPr marL="91459" marR="91459" marT="45705" marB="4570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328449">
                <a:tc>
                  <a:txBody>
                    <a:bodyPr/>
                    <a:lstStyle/>
                    <a:p>
                      <a:pPr algn="ctr"/>
                      <a:r>
                        <a:rPr lang="en-US" sz="1900" dirty="0" smtClean="0">
                          <a:latin typeface="Cambria" pitchFamily="18" charset="0"/>
                        </a:rPr>
                        <a:t>&lt; 6 weeks</a:t>
                      </a:r>
                      <a:endParaRPr lang="en-US" sz="1900" dirty="0">
                        <a:latin typeface="Cambria" pitchFamily="18" charset="0"/>
                      </a:endParaRPr>
                    </a:p>
                  </a:txBody>
                  <a:tcPr marL="91459" marR="91459" marT="45705" marB="4570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900" dirty="0" smtClean="0">
                          <a:latin typeface="Cambria" pitchFamily="18" charset="0"/>
                        </a:rPr>
                        <a:t>6 weeks - 3 months</a:t>
                      </a:r>
                      <a:endParaRPr lang="en-US" sz="1900" dirty="0">
                        <a:latin typeface="Cambria" pitchFamily="18" charset="0"/>
                      </a:endParaRPr>
                    </a:p>
                  </a:txBody>
                  <a:tcPr marL="91459" marR="91459" marT="45705" marB="457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900" dirty="0" smtClean="0">
                          <a:latin typeface="Cambria" pitchFamily="18" charset="0"/>
                        </a:rPr>
                        <a:t>&gt; 3 months</a:t>
                      </a:r>
                      <a:endParaRPr lang="en-US" sz="1900" dirty="0">
                        <a:latin typeface="Cambria" pitchFamily="18" charset="0"/>
                      </a:endParaRPr>
                    </a:p>
                  </a:txBody>
                  <a:tcPr marL="91459" marR="91459" marT="45705" marB="4570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normAutofit/>
          </a:bodyPr>
          <a:lstStyle/>
          <a:p>
            <a:pPr eaLnBrk="1" hangingPunct="1"/>
            <a:r>
              <a:rPr lang="en-US" dirty="0" smtClean="0">
                <a:solidFill>
                  <a:srgbClr val="FF0000"/>
                </a:solidFill>
                <a:latin typeface="Times New Roman"/>
                <a:cs typeface="Times New Roman"/>
              </a:rPr>
              <a:t>Causes of Back Pain</a:t>
            </a:r>
          </a:p>
        </p:txBody>
      </p:sp>
      <p:sp>
        <p:nvSpPr>
          <p:cNvPr id="4" name="AutoShape 3"/>
          <p:cNvSpPr>
            <a:spLocks/>
          </p:cNvSpPr>
          <p:nvPr/>
        </p:nvSpPr>
        <p:spPr bwMode="auto">
          <a:xfrm>
            <a:off x="1157288" y="2276475"/>
            <a:ext cx="2068512" cy="1054100"/>
          </a:xfrm>
          <a:prstGeom prst="roundRect">
            <a:avLst>
              <a:gd name="adj" fmla="val 15000"/>
            </a:avLst>
          </a:prstGeom>
          <a:noFill/>
          <a:ln w="9525">
            <a:solidFill>
              <a:srgbClr val="FFE4C9"/>
            </a:solidFill>
            <a:round/>
            <a:headEnd/>
            <a:tailEnd/>
          </a:ln>
          <a:effectLst>
            <a:outerShdw dist="20000" dir="5400000" rotWithShape="0">
              <a:srgbClr val="808080">
                <a:alpha val="37999"/>
              </a:srgbClr>
            </a:outerShdw>
          </a:effectLst>
        </p:spPr>
        <p:txBody>
          <a:bodyPr lIns="0" tIns="0" rIns="0" bIns="0" anchor="ctr"/>
          <a:lstStyle/>
          <a:p>
            <a:pPr algn="ctr">
              <a:defRPr/>
            </a:pPr>
            <a:r>
              <a:rPr lang="en-US" sz="2400" dirty="0">
                <a:solidFill>
                  <a:srgbClr val="990000"/>
                </a:solidFill>
                <a:latin typeface="Cambria" pitchFamily="18" charset="0"/>
                <a:ea typeface="+mj-ea"/>
                <a:cs typeface="+mj-cs"/>
              </a:rPr>
              <a:t>MECHANICAL</a:t>
            </a:r>
          </a:p>
        </p:txBody>
      </p:sp>
      <p:sp>
        <p:nvSpPr>
          <p:cNvPr id="6" name="AutoShape 7"/>
          <p:cNvSpPr>
            <a:spLocks/>
          </p:cNvSpPr>
          <p:nvPr/>
        </p:nvSpPr>
        <p:spPr bwMode="auto">
          <a:xfrm>
            <a:off x="7473951" y="3562354"/>
            <a:ext cx="1544639" cy="892175"/>
          </a:xfrm>
          <a:prstGeom prst="roundRect">
            <a:avLst>
              <a:gd name="adj" fmla="val 4361"/>
            </a:avLst>
          </a:prstGeom>
          <a:solidFill>
            <a:srgbClr val="CCC1DA">
              <a:alpha val="56862"/>
            </a:srgbClr>
          </a:solidFill>
          <a:ln w="9525">
            <a:solidFill>
              <a:srgbClr val="7D60A0"/>
            </a:solidFill>
            <a:round/>
            <a:headEnd/>
            <a:tailEnd/>
          </a:ln>
          <a:effectLst>
            <a:outerShdw dist="23000" dir="5400000" rotWithShape="0">
              <a:srgbClr val="808080">
                <a:alpha val="34998"/>
              </a:srgbClr>
            </a:outerShdw>
          </a:effectLst>
        </p:spPr>
        <p:txBody>
          <a:bodyPr lIns="0" tIns="0" rIns="0" bIns="0" anchor="ctr"/>
          <a:lstStyle/>
          <a:p>
            <a:pPr algn="ctr">
              <a:spcBef>
                <a:spcPts val="844"/>
              </a:spcBef>
              <a:defRPr/>
            </a:pPr>
            <a:r>
              <a:rPr lang="en-US" b="1" dirty="0">
                <a:solidFill>
                  <a:srgbClr val="595959"/>
                </a:solidFill>
                <a:latin typeface="Georgia"/>
                <a:cs typeface="Georgia"/>
                <a:sym typeface="Arial" charset="0"/>
              </a:rPr>
              <a:t>Tumors</a:t>
            </a:r>
          </a:p>
        </p:txBody>
      </p:sp>
      <p:sp>
        <p:nvSpPr>
          <p:cNvPr id="8" name="AutoShape 7"/>
          <p:cNvSpPr>
            <a:spLocks/>
          </p:cNvSpPr>
          <p:nvPr/>
        </p:nvSpPr>
        <p:spPr bwMode="auto">
          <a:xfrm>
            <a:off x="5795964" y="4797429"/>
            <a:ext cx="2089151" cy="1063625"/>
          </a:xfrm>
          <a:prstGeom prst="roundRect">
            <a:avLst>
              <a:gd name="adj" fmla="val 15000"/>
            </a:avLst>
          </a:prstGeom>
          <a:solidFill>
            <a:srgbClr val="CCC1DA">
              <a:alpha val="56862"/>
            </a:srgbClr>
          </a:solidFill>
          <a:ln w="9525">
            <a:solidFill>
              <a:srgbClr val="7D60A0"/>
            </a:solidFill>
            <a:round/>
            <a:headEnd/>
            <a:tailEnd/>
          </a:ln>
          <a:effectLst>
            <a:outerShdw dist="20000" dir="5400000" rotWithShape="0">
              <a:srgbClr val="808080">
                <a:alpha val="37999"/>
              </a:srgbClr>
            </a:outerShdw>
          </a:effectLst>
        </p:spPr>
        <p:txBody>
          <a:bodyPr lIns="0" tIns="0" rIns="0" bIns="0" anchor="ctr"/>
          <a:lstStyle/>
          <a:p>
            <a:pPr algn="ctr">
              <a:spcBef>
                <a:spcPts val="851"/>
              </a:spcBef>
            </a:pPr>
            <a:r>
              <a:rPr lang="en-US" b="1">
                <a:solidFill>
                  <a:srgbClr val="595959"/>
                </a:solidFill>
                <a:latin typeface="Georgia" pitchFamily="18" charset="0"/>
                <a:sym typeface="Arial" pitchFamily="34" charset="0"/>
              </a:rPr>
              <a:t>Psychological </a:t>
            </a:r>
          </a:p>
          <a:p>
            <a:pPr algn="ctr">
              <a:spcBef>
                <a:spcPts val="851"/>
              </a:spcBef>
            </a:pPr>
            <a:r>
              <a:rPr lang="en-US" altLang="en-US" b="1">
                <a:solidFill>
                  <a:srgbClr val="595959"/>
                </a:solidFill>
                <a:latin typeface="Georgia" pitchFamily="18" charset="0"/>
                <a:sym typeface="Arial" pitchFamily="34" charset="0"/>
              </a:rPr>
              <a:t>“</a:t>
            </a:r>
            <a:r>
              <a:rPr lang="en-US" b="1">
                <a:solidFill>
                  <a:srgbClr val="595959"/>
                </a:solidFill>
                <a:latin typeface="Georgia" pitchFamily="18" charset="0"/>
                <a:sym typeface="Arial" pitchFamily="34" charset="0"/>
              </a:rPr>
              <a:t>Malingering</a:t>
            </a:r>
            <a:r>
              <a:rPr lang="en-US" altLang="en-US" b="1">
                <a:solidFill>
                  <a:srgbClr val="595959"/>
                </a:solidFill>
                <a:latin typeface="Georgia" pitchFamily="18" charset="0"/>
                <a:sym typeface="Arial" pitchFamily="34" charset="0"/>
              </a:rPr>
              <a:t>”</a:t>
            </a:r>
            <a:endParaRPr lang="en-US" b="1">
              <a:solidFill>
                <a:srgbClr val="595959"/>
              </a:solidFill>
              <a:latin typeface="Georgia" pitchFamily="18" charset="0"/>
              <a:sym typeface="Arial" pitchFamily="34" charset="0"/>
            </a:endParaRPr>
          </a:p>
        </p:txBody>
      </p:sp>
      <p:sp>
        <p:nvSpPr>
          <p:cNvPr id="10" name="AutoShape 3"/>
          <p:cNvSpPr>
            <a:spLocks/>
          </p:cNvSpPr>
          <p:nvPr/>
        </p:nvSpPr>
        <p:spPr bwMode="auto">
          <a:xfrm>
            <a:off x="5724526" y="2276475"/>
            <a:ext cx="2160588" cy="1054100"/>
          </a:xfrm>
          <a:prstGeom prst="roundRect">
            <a:avLst>
              <a:gd name="adj" fmla="val 15000"/>
            </a:avLst>
          </a:prstGeom>
          <a:noFill/>
          <a:ln w="9525">
            <a:solidFill>
              <a:srgbClr val="FFE4C9"/>
            </a:solidFill>
            <a:round/>
            <a:headEnd/>
            <a:tailEnd/>
          </a:ln>
          <a:effectLst>
            <a:outerShdw dist="20000" dir="5400000" rotWithShape="0">
              <a:srgbClr val="808080">
                <a:alpha val="37999"/>
              </a:srgbClr>
            </a:outerShdw>
          </a:effectLst>
        </p:spPr>
        <p:txBody>
          <a:bodyPr lIns="0" tIns="0" rIns="0" bIns="0" anchor="ctr"/>
          <a:lstStyle/>
          <a:p>
            <a:pPr algn="ctr" eaLnBrk="1" hangingPunct="1">
              <a:defRPr/>
            </a:pPr>
            <a:r>
              <a:rPr lang="en-US" sz="2400" dirty="0">
                <a:solidFill>
                  <a:srgbClr val="990000"/>
                </a:solidFill>
                <a:latin typeface="Cambria" pitchFamily="18" charset="0"/>
                <a:ea typeface="+mj-ea"/>
                <a:cs typeface="+mj-cs"/>
              </a:rPr>
              <a:t>NON-MECHANICAL</a:t>
            </a:r>
          </a:p>
        </p:txBody>
      </p:sp>
      <p:sp>
        <p:nvSpPr>
          <p:cNvPr id="11" name="AutoShape 7"/>
          <p:cNvSpPr>
            <a:spLocks/>
          </p:cNvSpPr>
          <p:nvPr/>
        </p:nvSpPr>
        <p:spPr bwMode="auto">
          <a:xfrm>
            <a:off x="5818191" y="3562354"/>
            <a:ext cx="1544637" cy="892175"/>
          </a:xfrm>
          <a:prstGeom prst="roundRect">
            <a:avLst>
              <a:gd name="adj" fmla="val 4361"/>
            </a:avLst>
          </a:prstGeom>
          <a:solidFill>
            <a:srgbClr val="CCC1DA">
              <a:alpha val="56862"/>
            </a:srgbClr>
          </a:solidFill>
          <a:ln w="9525">
            <a:solidFill>
              <a:srgbClr val="7D60A0"/>
            </a:solidFill>
            <a:round/>
            <a:headEnd/>
            <a:tailEnd/>
          </a:ln>
          <a:effectLst>
            <a:outerShdw dist="23000" dir="5400000" rotWithShape="0">
              <a:srgbClr val="808080">
                <a:alpha val="34998"/>
              </a:srgbClr>
            </a:outerShdw>
          </a:effectLst>
        </p:spPr>
        <p:txBody>
          <a:bodyPr lIns="0" tIns="0" rIns="0" bIns="0" anchor="ctr"/>
          <a:lstStyle/>
          <a:p>
            <a:pPr algn="ctr">
              <a:spcBef>
                <a:spcPts val="844"/>
              </a:spcBef>
              <a:defRPr/>
            </a:pPr>
            <a:r>
              <a:rPr lang="en-US" b="1" dirty="0">
                <a:solidFill>
                  <a:srgbClr val="595959"/>
                </a:solidFill>
                <a:latin typeface="Georgia"/>
                <a:cs typeface="Georgia"/>
                <a:sym typeface="Arial" charset="0"/>
              </a:rPr>
              <a:t>Infections </a:t>
            </a:r>
          </a:p>
        </p:txBody>
      </p:sp>
      <p:sp>
        <p:nvSpPr>
          <p:cNvPr id="12" name="AutoShape 7"/>
          <p:cNvSpPr>
            <a:spLocks/>
          </p:cNvSpPr>
          <p:nvPr/>
        </p:nvSpPr>
        <p:spPr bwMode="auto">
          <a:xfrm>
            <a:off x="3924302" y="3562354"/>
            <a:ext cx="1782763" cy="892175"/>
          </a:xfrm>
          <a:prstGeom prst="roundRect">
            <a:avLst>
              <a:gd name="adj" fmla="val 4361"/>
            </a:avLst>
          </a:prstGeom>
          <a:solidFill>
            <a:srgbClr val="CCC1DA">
              <a:alpha val="56862"/>
            </a:srgbClr>
          </a:solidFill>
          <a:ln w="9525">
            <a:solidFill>
              <a:srgbClr val="7D60A0"/>
            </a:solidFill>
            <a:round/>
            <a:headEnd/>
            <a:tailEnd/>
          </a:ln>
          <a:effectLst>
            <a:outerShdw dist="23000" dir="5400000" rotWithShape="0">
              <a:srgbClr val="808080">
                <a:alpha val="34998"/>
              </a:srgbClr>
            </a:outerShdw>
          </a:effectLst>
        </p:spPr>
        <p:txBody>
          <a:bodyPr lIns="0" tIns="0" rIns="0" bIns="0" anchor="ctr"/>
          <a:lstStyle/>
          <a:p>
            <a:pPr algn="ctr">
              <a:spcBef>
                <a:spcPts val="844"/>
              </a:spcBef>
              <a:defRPr/>
            </a:pPr>
            <a:r>
              <a:rPr lang="en-US" b="1" dirty="0">
                <a:solidFill>
                  <a:srgbClr val="595959"/>
                </a:solidFill>
                <a:latin typeface="Georgia"/>
                <a:cs typeface="Georgia"/>
                <a:sym typeface="Arial" charset="0"/>
              </a:rPr>
              <a:t>Inflammatory</a:t>
            </a:r>
          </a:p>
        </p:txBody>
      </p:sp>
      <p:sp>
        <p:nvSpPr>
          <p:cNvPr id="13" name="AutoShape 7"/>
          <p:cNvSpPr>
            <a:spLocks/>
          </p:cNvSpPr>
          <p:nvPr/>
        </p:nvSpPr>
        <p:spPr bwMode="auto">
          <a:xfrm>
            <a:off x="250829" y="3475042"/>
            <a:ext cx="1546225" cy="892175"/>
          </a:xfrm>
          <a:prstGeom prst="roundRect">
            <a:avLst>
              <a:gd name="adj" fmla="val 4361"/>
            </a:avLst>
          </a:prstGeom>
          <a:solidFill>
            <a:srgbClr val="E6B9B8">
              <a:alpha val="25882"/>
            </a:srgbClr>
          </a:solidFill>
          <a:ln w="9525">
            <a:solidFill>
              <a:srgbClr val="D99694"/>
            </a:solidFill>
            <a:round/>
            <a:headEnd/>
            <a:tailEnd/>
          </a:ln>
          <a:effectLst>
            <a:outerShdw dist="23000" dir="5400000" rotWithShape="0">
              <a:srgbClr val="808080">
                <a:alpha val="34998"/>
              </a:srgbClr>
            </a:outerShdw>
          </a:effectLst>
        </p:spPr>
        <p:txBody>
          <a:bodyPr lIns="0" tIns="0" rIns="0" bIns="0" anchor="ctr"/>
          <a:lstStyle/>
          <a:p>
            <a:pPr algn="ctr">
              <a:spcBef>
                <a:spcPts val="844"/>
              </a:spcBef>
              <a:defRPr/>
            </a:pPr>
            <a:r>
              <a:rPr lang="en-US" b="1" dirty="0">
                <a:solidFill>
                  <a:srgbClr val="595959"/>
                </a:solidFill>
                <a:latin typeface="Georgia"/>
                <a:cs typeface="Georgia"/>
                <a:sym typeface="Arial" charset="0"/>
              </a:rPr>
              <a:t>Herniated Disc</a:t>
            </a:r>
          </a:p>
        </p:txBody>
      </p:sp>
      <p:cxnSp>
        <p:nvCxnSpPr>
          <p:cNvPr id="15" name="Straight Arrow Connector 14"/>
          <p:cNvCxnSpPr/>
          <p:nvPr/>
        </p:nvCxnSpPr>
        <p:spPr>
          <a:xfrm>
            <a:off x="2087563" y="1628779"/>
            <a:ext cx="0" cy="561975"/>
          </a:xfrm>
          <a:prstGeom prst="straightConnector1">
            <a:avLst/>
          </a:prstGeom>
          <a:ln>
            <a:solidFill>
              <a:srgbClr val="99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6804025" y="1628779"/>
            <a:ext cx="0" cy="561975"/>
          </a:xfrm>
          <a:prstGeom prst="straightConnector1">
            <a:avLst/>
          </a:prstGeom>
          <a:ln>
            <a:solidFill>
              <a:srgbClr val="990000"/>
            </a:solidFill>
            <a:tailEnd type="arrow"/>
          </a:ln>
        </p:spPr>
        <p:style>
          <a:lnRef idx="1">
            <a:schemeClr val="accent1"/>
          </a:lnRef>
          <a:fillRef idx="0">
            <a:schemeClr val="accent1"/>
          </a:fillRef>
          <a:effectRef idx="0">
            <a:schemeClr val="accent1"/>
          </a:effectRef>
          <a:fontRef idx="minor">
            <a:schemeClr val="tx1"/>
          </a:fontRef>
        </p:style>
      </p:cxnSp>
      <p:sp>
        <p:nvSpPr>
          <p:cNvPr id="14" name="AutoShape 7"/>
          <p:cNvSpPr>
            <a:spLocks/>
          </p:cNvSpPr>
          <p:nvPr/>
        </p:nvSpPr>
        <p:spPr bwMode="auto">
          <a:xfrm>
            <a:off x="827584" y="4832354"/>
            <a:ext cx="2262581" cy="892175"/>
          </a:xfrm>
          <a:prstGeom prst="roundRect">
            <a:avLst>
              <a:gd name="adj" fmla="val 4361"/>
            </a:avLst>
          </a:prstGeom>
          <a:solidFill>
            <a:srgbClr val="E6B9B8">
              <a:alpha val="25882"/>
            </a:srgbClr>
          </a:solidFill>
          <a:ln w="9525">
            <a:solidFill>
              <a:srgbClr val="D99694"/>
            </a:solidFill>
            <a:round/>
            <a:headEnd/>
            <a:tailEnd/>
          </a:ln>
          <a:effectLst>
            <a:outerShdw dist="23000" dir="5400000" rotWithShape="0">
              <a:srgbClr val="808080">
                <a:alpha val="34998"/>
              </a:srgbClr>
            </a:outerShdw>
          </a:effectLst>
        </p:spPr>
        <p:txBody>
          <a:bodyPr lIns="0" tIns="0" rIns="0" bIns="0" anchor="ctr"/>
          <a:lstStyle/>
          <a:p>
            <a:pPr algn="ctr">
              <a:spcBef>
                <a:spcPts val="844"/>
              </a:spcBef>
              <a:defRPr/>
            </a:pPr>
            <a:r>
              <a:rPr lang="en-US" b="1" dirty="0" err="1">
                <a:solidFill>
                  <a:srgbClr val="595959"/>
                </a:solidFill>
                <a:latin typeface="Georgia"/>
                <a:cs typeface="Georgia"/>
                <a:sym typeface="Arial" charset="0"/>
              </a:rPr>
              <a:t>Spondylolisthesis</a:t>
            </a:r>
            <a:endParaRPr lang="en-US" b="1" dirty="0">
              <a:solidFill>
                <a:srgbClr val="595959"/>
              </a:solidFill>
              <a:latin typeface="Georgia"/>
              <a:cs typeface="Georgia"/>
              <a:sym typeface="Arial" charset="0"/>
            </a:endParaRPr>
          </a:p>
        </p:txBody>
      </p:sp>
      <p:sp>
        <p:nvSpPr>
          <p:cNvPr id="17" name="AutoShape 7"/>
          <p:cNvSpPr>
            <a:spLocks/>
          </p:cNvSpPr>
          <p:nvPr/>
        </p:nvSpPr>
        <p:spPr bwMode="auto">
          <a:xfrm>
            <a:off x="2087566" y="3471867"/>
            <a:ext cx="1546225" cy="892175"/>
          </a:xfrm>
          <a:prstGeom prst="roundRect">
            <a:avLst>
              <a:gd name="adj" fmla="val 4361"/>
            </a:avLst>
          </a:prstGeom>
          <a:solidFill>
            <a:srgbClr val="E6B9B8">
              <a:alpha val="25882"/>
            </a:srgbClr>
          </a:solidFill>
          <a:ln w="9525">
            <a:solidFill>
              <a:srgbClr val="D99694"/>
            </a:solidFill>
            <a:round/>
            <a:headEnd/>
            <a:tailEnd/>
          </a:ln>
          <a:effectLst>
            <a:outerShdw dist="23000" dir="5400000" rotWithShape="0">
              <a:srgbClr val="808080">
                <a:alpha val="34998"/>
              </a:srgbClr>
            </a:outerShdw>
          </a:effectLst>
        </p:spPr>
        <p:txBody>
          <a:bodyPr lIns="0" tIns="0" rIns="0" bIns="0" anchor="ctr"/>
          <a:lstStyle/>
          <a:p>
            <a:pPr algn="ctr">
              <a:spcBef>
                <a:spcPts val="844"/>
              </a:spcBef>
              <a:defRPr/>
            </a:pPr>
            <a:r>
              <a:rPr lang="en-US" b="1" dirty="0">
                <a:solidFill>
                  <a:srgbClr val="595959"/>
                </a:solidFill>
                <a:latin typeface="Georgia"/>
                <a:cs typeface="Georgia"/>
                <a:sym typeface="Arial" charset="0"/>
              </a:rPr>
              <a:t>Spinal Stenosis</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Horizontal)">
                                      <p:cBhvr>
                                        <p:cTn id="12" dur="5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Horizontal)">
                                      <p:cBhvr>
                                        <p:cTn id="17" dur="500"/>
                                        <p:tgtEl>
                                          <p:spTgt spid="1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Horizont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Horizont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6"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Horizontal)">
                                      <p:cBhvr>
                                        <p:cTn id="32" dur="500"/>
                                        <p:tgtEl>
                                          <p:spTgt spid="1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6"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arn(inHorizontal)">
                                      <p:cBhvr>
                                        <p:cTn id="37" dur="500"/>
                                        <p:tgtEl>
                                          <p:spTgt spid="1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6" presetClass="entr" presetSubtype="26"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barn(inHorizontal)">
                                      <p:cBhvr>
                                        <p:cTn id="42" dur="500"/>
                                        <p:tgtEl>
                                          <p:spTgt spid="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6" presetClass="entr" presetSubtype="26"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barn(inHorizontal)">
                                      <p:cBhvr>
                                        <p:cTn id="4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10" grpId="0" animBg="1"/>
      <p:bldP spid="11" grpId="0" animBg="1"/>
      <p:bldP spid="12" grpId="0" animBg="1"/>
      <p:bldP spid="13" grpId="0" animBg="1"/>
      <p:bldP spid="14"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noChangeArrowheads="1"/>
          </p:cNvPicPr>
          <p:nvPr/>
        </p:nvPicPr>
        <p:blipFill>
          <a:blip r:embed="rId2"/>
          <a:srcRect l="-91887" b="27104"/>
          <a:stretch>
            <a:fillRect/>
          </a:stretch>
        </p:blipFill>
        <p:spPr bwMode="auto">
          <a:xfrm>
            <a:off x="-5797550" y="0"/>
            <a:ext cx="13933488" cy="6669088"/>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FF0000"/>
                </a:solidFill>
                <a:latin typeface="Times New Roman"/>
                <a:cs typeface="Times New Roman"/>
              </a:rPr>
              <a:t>History</a:t>
            </a:r>
            <a:endParaRPr lang="x-none" dirty="0">
              <a:solidFill>
                <a:srgbClr val="FF0000"/>
              </a:solidFill>
              <a:latin typeface="Times New Roman"/>
              <a:cs typeface="Times New Roman"/>
            </a:endParaRPr>
          </a:p>
        </p:txBody>
      </p:sp>
      <p:sp>
        <p:nvSpPr>
          <p:cNvPr id="3" name="عنصر نائب للمحتوى 2"/>
          <p:cNvSpPr>
            <a:spLocks noGrp="1"/>
          </p:cNvSpPr>
          <p:nvPr>
            <p:ph idx="1"/>
          </p:nvPr>
        </p:nvSpPr>
        <p:spPr>
          <a:xfrm>
            <a:off x="251520" y="1825625"/>
            <a:ext cx="8263830" cy="4351338"/>
          </a:xfrm>
        </p:spPr>
        <p:txBody>
          <a:bodyPr>
            <a:normAutofit/>
          </a:bodyPr>
          <a:lstStyle/>
          <a:p>
            <a:pPr marL="0" indent="0" algn="l" rtl="0">
              <a:buNone/>
              <a:defRPr/>
            </a:pPr>
            <a:r>
              <a:rPr lang="en-US" sz="2800" dirty="0">
                <a:latin typeface="Cambria" panose="02040503050406030204" pitchFamily="18" charset="0"/>
                <a:ea typeface="MS PGothic" charset="0"/>
              </a:rPr>
              <a:t>During taking history, you must cover the following:</a:t>
            </a:r>
          </a:p>
          <a:p>
            <a:pPr lvl="1" algn="l" rtl="0">
              <a:buFont typeface="Arial" pitchFamily="34" charset="0"/>
              <a:buChar char="•"/>
              <a:defRPr/>
            </a:pPr>
            <a:r>
              <a:rPr lang="en-US" sz="3200" dirty="0">
                <a:latin typeface="Cambria" panose="02040503050406030204" pitchFamily="18" charset="0"/>
                <a:ea typeface="MS PGothic" charset="0"/>
              </a:rPr>
              <a:t> The course of pain.</a:t>
            </a:r>
          </a:p>
          <a:p>
            <a:pPr lvl="1" algn="l" rtl="0">
              <a:buFont typeface="Arial" pitchFamily="34" charset="0"/>
              <a:buChar char="•"/>
              <a:defRPr/>
            </a:pPr>
            <a:r>
              <a:rPr lang="en-US" sz="3200" dirty="0">
                <a:latin typeface="Cambria" panose="02040503050406030204" pitchFamily="18" charset="0"/>
                <a:ea typeface="MS PGothic" charset="0"/>
              </a:rPr>
              <a:t> Is there evidence of a systemic disease?</a:t>
            </a:r>
          </a:p>
          <a:p>
            <a:pPr lvl="1" algn="l" rtl="0">
              <a:buFont typeface="Arial" pitchFamily="34" charset="0"/>
              <a:buChar char="•"/>
              <a:defRPr/>
            </a:pPr>
            <a:r>
              <a:rPr lang="en-US" sz="3200" dirty="0">
                <a:latin typeface="Cambria" panose="02040503050406030204" pitchFamily="18" charset="0"/>
                <a:ea typeface="MS PGothic" charset="0"/>
              </a:rPr>
              <a:t> Is there evidence of neurologic problems?</a:t>
            </a:r>
          </a:p>
          <a:p>
            <a:pPr lvl="1" algn="l" rtl="0">
              <a:buFont typeface="Arial" pitchFamily="34" charset="0"/>
              <a:buChar char="•"/>
              <a:defRPr/>
            </a:pPr>
            <a:r>
              <a:rPr lang="en-US" sz="3200" dirty="0">
                <a:latin typeface="Cambria" panose="02040503050406030204" pitchFamily="18" charset="0"/>
                <a:ea typeface="MS PGothic" charset="0"/>
              </a:rPr>
              <a:t> Occupational history.</a:t>
            </a:r>
          </a:p>
          <a:p>
            <a:pPr lvl="1" algn="l" rtl="0">
              <a:buFont typeface="Arial" pitchFamily="34" charset="0"/>
              <a:buChar char="•"/>
              <a:defRPr/>
            </a:pPr>
            <a:r>
              <a:rPr lang="en-US" sz="3200" dirty="0">
                <a:latin typeface="Cambria" panose="02040503050406030204" pitchFamily="18" charset="0"/>
                <a:ea typeface="MS PGothic" charset="0"/>
              </a:rPr>
              <a:t> </a:t>
            </a:r>
            <a:r>
              <a:rPr lang="en-US" sz="3200" b="1" dirty="0">
                <a:latin typeface="Cambria" panose="02040503050406030204" pitchFamily="18" charset="0"/>
                <a:ea typeface="MS PGothic" charset="0"/>
              </a:rPr>
              <a:t>Red flags.</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FF0000"/>
                </a:solidFill>
                <a:latin typeface="Cambria" pitchFamily="18" charset="0"/>
              </a:rPr>
              <a:t>Personal History</a:t>
            </a:r>
            <a:endParaRPr lang="ar-SA" dirty="0">
              <a:solidFill>
                <a:srgbClr val="FF0000"/>
              </a:solidFill>
            </a:endParaRPr>
          </a:p>
        </p:txBody>
      </p:sp>
      <p:sp>
        <p:nvSpPr>
          <p:cNvPr id="3" name="عنصر نائب للمحتوى 2"/>
          <p:cNvSpPr>
            <a:spLocks noGrp="1"/>
          </p:cNvSpPr>
          <p:nvPr>
            <p:ph idx="1"/>
          </p:nvPr>
        </p:nvSpPr>
        <p:spPr/>
        <p:txBody>
          <a:bodyPr>
            <a:normAutofit fontScale="70000" lnSpcReduction="20000"/>
          </a:bodyPr>
          <a:lstStyle/>
          <a:p>
            <a:pPr algn="l" rtl="0">
              <a:buNone/>
            </a:pPr>
            <a:r>
              <a:rPr lang="en-US" dirty="0" smtClean="0">
                <a:solidFill>
                  <a:srgbClr val="990000"/>
                </a:solidFill>
                <a:latin typeface="Cambria" pitchFamily="18" charset="0"/>
              </a:rPr>
              <a:t> </a:t>
            </a:r>
          </a:p>
          <a:p>
            <a:pPr algn="l" rtl="0"/>
            <a:r>
              <a:rPr lang="en-US" dirty="0" smtClean="0">
                <a:solidFill>
                  <a:srgbClr val="222222"/>
                </a:solidFill>
                <a:latin typeface="Cambria" pitchFamily="18" charset="0"/>
              </a:rPr>
              <a:t>Age</a:t>
            </a:r>
            <a:br>
              <a:rPr lang="en-US" dirty="0" smtClean="0">
                <a:solidFill>
                  <a:srgbClr val="222222"/>
                </a:solidFill>
                <a:latin typeface="Cambria" pitchFamily="18" charset="0"/>
              </a:rPr>
            </a:br>
            <a:endParaRPr lang="en-US" dirty="0" smtClean="0">
              <a:solidFill>
                <a:srgbClr val="222222"/>
              </a:solidFill>
              <a:latin typeface="Cambria" pitchFamily="18" charset="0"/>
            </a:endParaRPr>
          </a:p>
          <a:p>
            <a:pPr algn="l" rtl="0"/>
            <a:r>
              <a:rPr lang="en-US" dirty="0" smtClean="0">
                <a:solidFill>
                  <a:srgbClr val="222222"/>
                </a:solidFill>
                <a:latin typeface="Cambria" pitchFamily="18" charset="0"/>
              </a:rPr>
              <a:t>Gender</a:t>
            </a:r>
            <a:br>
              <a:rPr lang="en-US" dirty="0" smtClean="0">
                <a:solidFill>
                  <a:srgbClr val="222222"/>
                </a:solidFill>
                <a:latin typeface="Cambria" pitchFamily="18" charset="0"/>
              </a:rPr>
            </a:br>
            <a:endParaRPr lang="en-US" dirty="0" smtClean="0">
              <a:solidFill>
                <a:srgbClr val="222222"/>
              </a:solidFill>
              <a:latin typeface="Cambria" pitchFamily="18" charset="0"/>
            </a:endParaRPr>
          </a:p>
          <a:p>
            <a:pPr algn="l" rtl="0"/>
            <a:r>
              <a:rPr lang="en-US" dirty="0" smtClean="0">
                <a:solidFill>
                  <a:srgbClr val="222222"/>
                </a:solidFill>
                <a:latin typeface="Cambria" pitchFamily="18" charset="0"/>
              </a:rPr>
              <a:t>Occupation</a:t>
            </a:r>
            <a:br>
              <a:rPr lang="en-US" dirty="0" smtClean="0">
                <a:solidFill>
                  <a:srgbClr val="222222"/>
                </a:solidFill>
                <a:latin typeface="Cambria" pitchFamily="18" charset="0"/>
              </a:rPr>
            </a:br>
            <a:endParaRPr lang="en-US" dirty="0" smtClean="0">
              <a:solidFill>
                <a:srgbClr val="222222"/>
              </a:solidFill>
              <a:latin typeface="Cambria" pitchFamily="18" charset="0"/>
            </a:endParaRPr>
          </a:p>
          <a:p>
            <a:pPr algn="l" rtl="0"/>
            <a:r>
              <a:rPr lang="en-US" dirty="0" smtClean="0">
                <a:solidFill>
                  <a:srgbClr val="222222"/>
                </a:solidFill>
                <a:latin typeface="Cambria" pitchFamily="18" charset="0"/>
              </a:rPr>
              <a:t>Chief Complaint</a:t>
            </a:r>
            <a:br>
              <a:rPr lang="en-US" dirty="0" smtClean="0">
                <a:solidFill>
                  <a:srgbClr val="222222"/>
                </a:solidFill>
                <a:latin typeface="Cambria" pitchFamily="18" charset="0"/>
              </a:rPr>
            </a:br>
            <a:endParaRPr lang="en-US" dirty="0" smtClean="0">
              <a:solidFill>
                <a:srgbClr val="222222"/>
              </a:solidFill>
              <a:latin typeface="Cambria" pitchFamily="18" charset="0"/>
            </a:endParaRPr>
          </a:p>
          <a:p>
            <a:pPr algn="l" rtl="0"/>
            <a:r>
              <a:rPr lang="en-US" dirty="0" smtClean="0">
                <a:solidFill>
                  <a:srgbClr val="222222"/>
                </a:solidFill>
                <a:latin typeface="Cambria" pitchFamily="18" charset="0"/>
              </a:rPr>
              <a:t>Duration</a:t>
            </a:r>
            <a:br>
              <a:rPr lang="en-US" dirty="0" smtClean="0">
                <a:solidFill>
                  <a:srgbClr val="222222"/>
                </a:solidFill>
                <a:latin typeface="Cambria" pitchFamily="18" charset="0"/>
              </a:rPr>
            </a:br>
            <a:endParaRPr lang="en-US" dirty="0" smtClean="0">
              <a:solidFill>
                <a:srgbClr val="222222"/>
              </a:solidFill>
              <a:latin typeface="Cambria" pitchFamily="18" charset="0"/>
            </a:endParaRPr>
          </a:p>
          <a:p>
            <a:pPr algn="l" rtl="0"/>
            <a:r>
              <a:rPr lang="en-US" dirty="0" smtClean="0">
                <a:solidFill>
                  <a:srgbClr val="222222"/>
                </a:solidFill>
                <a:latin typeface="Cambria" pitchFamily="18" charset="0"/>
              </a:rPr>
              <a:t>Route of Admission</a:t>
            </a:r>
            <a:br>
              <a:rPr lang="en-US" dirty="0" smtClean="0">
                <a:solidFill>
                  <a:srgbClr val="222222"/>
                </a:solidFill>
                <a:latin typeface="Cambria" pitchFamily="18" charset="0"/>
              </a:rPr>
            </a:br>
            <a:endParaRPr lang="en-US" dirty="0" smtClean="0">
              <a:solidFill>
                <a:srgbClr val="222222"/>
              </a:solidFill>
              <a:latin typeface="Cambria" pitchFamily="18" charset="0"/>
            </a:endParaRPr>
          </a:p>
          <a:p>
            <a:pPr algn="l" rtl="0"/>
            <a:r>
              <a:rPr lang="en-US" dirty="0" smtClean="0">
                <a:solidFill>
                  <a:srgbClr val="222222"/>
                </a:solidFill>
                <a:latin typeface="Cambria" pitchFamily="18" charset="0"/>
              </a:rPr>
              <a:t>Time of Admission</a:t>
            </a:r>
          </a:p>
          <a:p>
            <a:pPr algn="l" rtl="0"/>
            <a:endParaRPr lang="ar-SA" dirty="0"/>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FF0000"/>
                </a:solidFill>
                <a:latin typeface="Cambria" pitchFamily="18" charset="0"/>
              </a:rPr>
              <a:t>History Of Presenting Illness</a:t>
            </a:r>
            <a:endParaRPr lang="ar-SA" dirty="0">
              <a:solidFill>
                <a:srgbClr val="FF0000"/>
              </a:solidFill>
            </a:endParaRPr>
          </a:p>
        </p:txBody>
      </p:sp>
      <p:sp>
        <p:nvSpPr>
          <p:cNvPr id="3" name="عنصر نائب للمحتوى 2"/>
          <p:cNvSpPr>
            <a:spLocks noGrp="1"/>
          </p:cNvSpPr>
          <p:nvPr>
            <p:ph idx="1"/>
          </p:nvPr>
        </p:nvSpPr>
        <p:spPr>
          <a:xfrm>
            <a:off x="395536" y="1340768"/>
            <a:ext cx="8496944" cy="4627711"/>
          </a:xfrm>
        </p:spPr>
        <p:txBody>
          <a:bodyPr>
            <a:noAutofit/>
          </a:bodyPr>
          <a:lstStyle/>
          <a:p>
            <a:pPr algn="l" rtl="0"/>
            <a:r>
              <a:rPr lang="en-US" sz="2000" dirty="0" smtClean="0">
                <a:solidFill>
                  <a:srgbClr val="222222"/>
                </a:solidFill>
                <a:latin typeface="Cambria" pitchFamily="18" charset="0"/>
              </a:rPr>
              <a:t>Site. </a:t>
            </a:r>
            <a:br>
              <a:rPr lang="en-US" sz="2000" dirty="0" smtClean="0">
                <a:solidFill>
                  <a:srgbClr val="222222"/>
                </a:solidFill>
                <a:latin typeface="Cambria" pitchFamily="18" charset="0"/>
              </a:rPr>
            </a:br>
            <a:endParaRPr lang="en-US" sz="2000" dirty="0" smtClean="0">
              <a:solidFill>
                <a:srgbClr val="222222"/>
              </a:solidFill>
              <a:latin typeface="Cambria" pitchFamily="18" charset="0"/>
            </a:endParaRPr>
          </a:p>
          <a:p>
            <a:pPr algn="l" rtl="0"/>
            <a:r>
              <a:rPr lang="en-US" sz="2000" dirty="0" smtClean="0">
                <a:solidFill>
                  <a:srgbClr val="222222"/>
                </a:solidFill>
                <a:latin typeface="Cambria" pitchFamily="18" charset="0"/>
              </a:rPr>
              <a:t>Onset. </a:t>
            </a:r>
            <a:br>
              <a:rPr lang="en-US" sz="2000" dirty="0" smtClean="0">
                <a:solidFill>
                  <a:srgbClr val="222222"/>
                </a:solidFill>
                <a:latin typeface="Cambria" pitchFamily="18" charset="0"/>
              </a:rPr>
            </a:br>
            <a:endParaRPr lang="en-US" sz="2000" dirty="0" smtClean="0">
              <a:solidFill>
                <a:srgbClr val="222222"/>
              </a:solidFill>
              <a:latin typeface="Cambria" pitchFamily="18" charset="0"/>
            </a:endParaRPr>
          </a:p>
          <a:p>
            <a:pPr algn="l" rtl="0"/>
            <a:r>
              <a:rPr lang="en-US" sz="2000" dirty="0" smtClean="0">
                <a:solidFill>
                  <a:srgbClr val="222222"/>
                </a:solidFill>
                <a:latin typeface="Cambria" pitchFamily="18" charset="0"/>
              </a:rPr>
              <a:t>Character </a:t>
            </a:r>
            <a:br>
              <a:rPr lang="en-US" sz="2000" dirty="0" smtClean="0">
                <a:solidFill>
                  <a:srgbClr val="222222"/>
                </a:solidFill>
                <a:latin typeface="Cambria" pitchFamily="18" charset="0"/>
              </a:rPr>
            </a:br>
            <a:endParaRPr lang="en-US" sz="2000" dirty="0" smtClean="0">
              <a:solidFill>
                <a:srgbClr val="222222"/>
              </a:solidFill>
              <a:latin typeface="Cambria" pitchFamily="18" charset="0"/>
            </a:endParaRPr>
          </a:p>
          <a:p>
            <a:pPr algn="l" rtl="0"/>
            <a:r>
              <a:rPr lang="en-US" sz="2000" dirty="0" smtClean="0">
                <a:solidFill>
                  <a:srgbClr val="222222"/>
                </a:solidFill>
                <a:latin typeface="Cambria" pitchFamily="18" charset="0"/>
              </a:rPr>
              <a:t>Radiation.</a:t>
            </a:r>
            <a:br>
              <a:rPr lang="en-US" sz="2000" dirty="0" smtClean="0">
                <a:solidFill>
                  <a:srgbClr val="222222"/>
                </a:solidFill>
                <a:latin typeface="Cambria" pitchFamily="18" charset="0"/>
              </a:rPr>
            </a:br>
            <a:endParaRPr lang="en-US" sz="2000" dirty="0" smtClean="0">
              <a:solidFill>
                <a:srgbClr val="222222"/>
              </a:solidFill>
              <a:latin typeface="Cambria" pitchFamily="18" charset="0"/>
            </a:endParaRPr>
          </a:p>
          <a:p>
            <a:pPr algn="l" rtl="0"/>
            <a:r>
              <a:rPr lang="en-US" sz="2000" dirty="0" smtClean="0">
                <a:solidFill>
                  <a:srgbClr val="222222"/>
                </a:solidFill>
                <a:latin typeface="Cambria" pitchFamily="18" charset="0"/>
              </a:rPr>
              <a:t>Associated symptoms Constitutional Symptoms and red flags </a:t>
            </a:r>
            <a:br>
              <a:rPr lang="en-US" sz="2000" dirty="0" smtClean="0">
                <a:solidFill>
                  <a:srgbClr val="222222"/>
                </a:solidFill>
                <a:latin typeface="Cambria" pitchFamily="18" charset="0"/>
              </a:rPr>
            </a:br>
            <a:endParaRPr lang="en-US" sz="2000" dirty="0" smtClean="0">
              <a:solidFill>
                <a:srgbClr val="222222"/>
              </a:solidFill>
              <a:latin typeface="Cambria" pitchFamily="18" charset="0"/>
            </a:endParaRPr>
          </a:p>
          <a:p>
            <a:pPr algn="l" rtl="0"/>
            <a:r>
              <a:rPr lang="en-US" sz="2000" dirty="0" smtClean="0">
                <a:solidFill>
                  <a:srgbClr val="222222"/>
                </a:solidFill>
                <a:latin typeface="Cambria" pitchFamily="18" charset="0"/>
              </a:rPr>
              <a:t>Time</a:t>
            </a:r>
            <a:br>
              <a:rPr lang="en-US" sz="2000" dirty="0" smtClean="0">
                <a:solidFill>
                  <a:srgbClr val="222222"/>
                </a:solidFill>
                <a:latin typeface="Cambria" pitchFamily="18" charset="0"/>
              </a:rPr>
            </a:br>
            <a:endParaRPr lang="en-US" sz="2000" dirty="0" smtClean="0">
              <a:solidFill>
                <a:srgbClr val="222222"/>
              </a:solidFill>
              <a:latin typeface="Cambria" pitchFamily="18" charset="0"/>
            </a:endParaRPr>
          </a:p>
          <a:p>
            <a:pPr algn="l" rtl="0"/>
            <a:r>
              <a:rPr lang="en-US" sz="2000" dirty="0" smtClean="0">
                <a:solidFill>
                  <a:srgbClr val="222222"/>
                </a:solidFill>
                <a:latin typeface="Cambria" pitchFamily="18" charset="0"/>
              </a:rPr>
              <a:t>Exacerbation &amp; Relieving factors.</a:t>
            </a:r>
          </a:p>
          <a:p>
            <a:pPr algn="l" rtl="0"/>
            <a:endParaRPr lang="en-US" sz="2000" dirty="0" smtClean="0">
              <a:solidFill>
                <a:srgbClr val="222222"/>
              </a:solidFill>
              <a:latin typeface="Cambria" pitchFamily="18" charset="0"/>
            </a:endParaRPr>
          </a:p>
          <a:p>
            <a:pPr algn="l" rtl="0"/>
            <a:r>
              <a:rPr lang="en-US" sz="2000" dirty="0" smtClean="0">
                <a:solidFill>
                  <a:srgbClr val="222222"/>
                </a:solidFill>
                <a:latin typeface="Cambria" pitchFamily="18" charset="0"/>
              </a:rPr>
              <a:t>Severity</a:t>
            </a:r>
          </a:p>
          <a:p>
            <a:pPr algn="l" rtl="0"/>
            <a:endParaRPr lang="en-US" sz="2000" dirty="0" smtClean="0">
              <a:solidFill>
                <a:srgbClr val="222222"/>
              </a:solidFill>
              <a:latin typeface="Cambria" pitchFamily="18" charset="0"/>
            </a:endParaRPr>
          </a:p>
          <a:p>
            <a:pPr algn="l" rtl="0"/>
            <a:endParaRPr lang="ar-SA" sz="2000" dirty="0"/>
          </a:p>
        </p:txBody>
      </p: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FF0000"/>
                </a:solidFill>
                <a:latin typeface="Cambria" pitchFamily="18" charset="0"/>
              </a:rPr>
              <a:t>Past History</a:t>
            </a:r>
            <a:endParaRPr lang="ar-SA" dirty="0">
              <a:solidFill>
                <a:srgbClr val="FF0000"/>
              </a:solidFill>
            </a:endParaRPr>
          </a:p>
        </p:txBody>
      </p:sp>
      <p:sp>
        <p:nvSpPr>
          <p:cNvPr id="3" name="عنصر نائب للمحتوى 2"/>
          <p:cNvSpPr>
            <a:spLocks noGrp="1"/>
          </p:cNvSpPr>
          <p:nvPr>
            <p:ph idx="1"/>
          </p:nvPr>
        </p:nvSpPr>
        <p:spPr/>
        <p:txBody>
          <a:bodyPr/>
          <a:lstStyle/>
          <a:p>
            <a:pPr marL="285744" indent="-285744" algn="l" rtl="0"/>
            <a:r>
              <a:rPr lang="en-US" dirty="0" smtClean="0">
                <a:solidFill>
                  <a:srgbClr val="222222"/>
                </a:solidFill>
                <a:latin typeface="Cambria" pitchFamily="18" charset="0"/>
              </a:rPr>
              <a:t>Medical </a:t>
            </a:r>
          </a:p>
          <a:p>
            <a:pPr marL="285744" indent="-285744" algn="l" rtl="0"/>
            <a:r>
              <a:rPr lang="en-US" dirty="0" smtClean="0">
                <a:solidFill>
                  <a:srgbClr val="222222"/>
                </a:solidFill>
                <a:latin typeface="Cambria" pitchFamily="18" charset="0"/>
              </a:rPr>
              <a:t>Surgical </a:t>
            </a:r>
          </a:p>
          <a:p>
            <a:pPr marL="285744" indent="-285744" algn="l" rtl="0"/>
            <a:r>
              <a:rPr lang="en-US" dirty="0" smtClean="0">
                <a:solidFill>
                  <a:srgbClr val="222222"/>
                </a:solidFill>
                <a:latin typeface="Cambria" pitchFamily="18" charset="0"/>
              </a:rPr>
              <a:t>Drugs and Allergies</a:t>
            </a:r>
          </a:p>
          <a:p>
            <a:pPr marL="285744" indent="-285744" algn="l" rtl="0"/>
            <a:r>
              <a:rPr lang="en-US" dirty="0" smtClean="0">
                <a:solidFill>
                  <a:srgbClr val="222222"/>
                </a:solidFill>
                <a:latin typeface="Cambria" pitchFamily="18" charset="0"/>
              </a:rPr>
              <a:t>Family</a:t>
            </a:r>
          </a:p>
          <a:p>
            <a:pPr marL="285744" indent="-285744" algn="l" rtl="0"/>
            <a:r>
              <a:rPr lang="en-US" dirty="0" smtClean="0">
                <a:solidFill>
                  <a:srgbClr val="222222"/>
                </a:solidFill>
                <a:latin typeface="Cambria" pitchFamily="18" charset="0"/>
              </a:rPr>
              <a:t>Social</a:t>
            </a:r>
          </a:p>
          <a:p>
            <a:pPr algn="l" rtl="0"/>
            <a:endParaRPr lang="ar-SA" dirty="0"/>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solidFill>
                  <a:srgbClr val="FF0000"/>
                </a:solidFill>
                <a:latin typeface="Times New Roman"/>
                <a:cs typeface="Times New Roman"/>
              </a:rPr>
              <a:t>Objectives</a:t>
            </a:r>
            <a:endParaRPr lang="x-none" dirty="0">
              <a:solidFill>
                <a:srgbClr val="FF0000"/>
              </a:solidFill>
              <a:latin typeface="Times New Roman"/>
              <a:cs typeface="Times New Roman"/>
            </a:endParaRPr>
          </a:p>
        </p:txBody>
      </p:sp>
      <p:sp>
        <p:nvSpPr>
          <p:cNvPr id="3" name="Content Placeholder 2"/>
          <p:cNvSpPr>
            <a:spLocks noGrp="1"/>
          </p:cNvSpPr>
          <p:nvPr>
            <p:ph idx="1"/>
          </p:nvPr>
        </p:nvSpPr>
        <p:spPr/>
        <p:txBody>
          <a:bodyPr>
            <a:normAutofit fontScale="62500" lnSpcReduction="20000"/>
          </a:bodyPr>
          <a:lstStyle/>
          <a:p>
            <a:pPr algn="l" rtl="0">
              <a:lnSpc>
                <a:spcPct val="150000"/>
              </a:lnSpc>
            </a:pPr>
            <a:r>
              <a:rPr lang="en-US" dirty="0" smtClean="0">
                <a:latin typeface="Times New Roman"/>
                <a:cs typeface="Times New Roman"/>
              </a:rPr>
              <a:t>Brief introduction.</a:t>
            </a:r>
          </a:p>
          <a:p>
            <a:pPr algn="l" rtl="0">
              <a:lnSpc>
                <a:spcPct val="150000"/>
              </a:lnSpc>
            </a:pPr>
            <a:r>
              <a:rPr lang="en-US" dirty="0" smtClean="0">
                <a:latin typeface="Times New Roman"/>
                <a:cs typeface="Times New Roman"/>
              </a:rPr>
              <a:t>Common causes and risk factors. </a:t>
            </a:r>
          </a:p>
          <a:p>
            <a:pPr algn="l" rtl="0">
              <a:lnSpc>
                <a:spcPct val="150000"/>
              </a:lnSpc>
            </a:pPr>
            <a:r>
              <a:rPr lang="en-US" dirty="0" smtClean="0">
                <a:latin typeface="Times New Roman"/>
                <a:cs typeface="Times New Roman"/>
              </a:rPr>
              <a:t>Diagnosis  including history, Red Flags</a:t>
            </a:r>
            <a:r>
              <a:rPr lang="en-US" dirty="0">
                <a:latin typeface="Times New Roman"/>
                <a:cs typeface="Times New Roman"/>
              </a:rPr>
              <a:t>.</a:t>
            </a:r>
            <a:endParaRPr lang="en-US" dirty="0" smtClean="0">
              <a:latin typeface="Times New Roman"/>
              <a:cs typeface="Times New Roman"/>
            </a:endParaRPr>
          </a:p>
          <a:p>
            <a:pPr algn="l" rtl="0">
              <a:lnSpc>
                <a:spcPct val="150000"/>
              </a:lnSpc>
            </a:pPr>
            <a:r>
              <a:rPr lang="en-US" b="1" dirty="0">
                <a:latin typeface="Times New Roman"/>
                <a:cs typeface="Times New Roman"/>
              </a:rPr>
              <a:t>Practical: How to do examination of Back including lower limbs?</a:t>
            </a:r>
            <a:endParaRPr lang="en-US" dirty="0">
              <a:latin typeface="Times New Roman"/>
              <a:cs typeface="Times New Roman"/>
            </a:endParaRPr>
          </a:p>
          <a:p>
            <a:pPr algn="l" rtl="0">
              <a:lnSpc>
                <a:spcPct val="150000"/>
              </a:lnSpc>
            </a:pPr>
            <a:r>
              <a:rPr lang="en-US" dirty="0" smtClean="0">
                <a:latin typeface="Times New Roman"/>
                <a:cs typeface="Times New Roman"/>
              </a:rPr>
              <a:t>Brief comment on Mechanical, Inflammatory, Root nerve compression, Malignancy</a:t>
            </a:r>
          </a:p>
          <a:p>
            <a:pPr algn="l" rtl="0">
              <a:lnSpc>
                <a:spcPct val="150000"/>
              </a:lnSpc>
            </a:pPr>
            <a:r>
              <a:rPr lang="en-US" dirty="0" smtClean="0">
                <a:latin typeface="Times New Roman"/>
                <a:cs typeface="Times New Roman"/>
              </a:rPr>
              <a:t>Role of primary health care in management</a:t>
            </a:r>
          </a:p>
          <a:p>
            <a:pPr algn="l" rtl="0">
              <a:lnSpc>
                <a:spcPct val="150000"/>
              </a:lnSpc>
            </a:pPr>
            <a:r>
              <a:rPr lang="en-US" dirty="0" smtClean="0">
                <a:latin typeface="Times New Roman"/>
                <a:cs typeface="Times New Roman"/>
              </a:rPr>
              <a:t>When to refer to specialist</a:t>
            </a:r>
          </a:p>
          <a:p>
            <a:pPr algn="l" rtl="0">
              <a:lnSpc>
                <a:spcPct val="150000"/>
              </a:lnSpc>
            </a:pPr>
            <a:r>
              <a:rPr lang="en-US" dirty="0" smtClean="0">
                <a:latin typeface="Times New Roman"/>
                <a:cs typeface="Times New Roman"/>
              </a:rPr>
              <a:t>Prevention</a:t>
            </a:r>
            <a:r>
              <a:rPr lang="en-US" b="1" dirty="0" smtClean="0">
                <a:latin typeface="Times New Roman"/>
                <a:cs typeface="Times New Roman"/>
              </a:rPr>
              <a:t> </a:t>
            </a:r>
            <a:r>
              <a:rPr lang="en-US" dirty="0" smtClean="0">
                <a:latin typeface="Times New Roman"/>
                <a:cs typeface="Times New Roman"/>
              </a:rPr>
              <a:t>and Education</a:t>
            </a:r>
          </a:p>
          <a:p>
            <a:pPr algn="l" rtl="0"/>
            <a:endParaRPr lang="x-none" dirty="0">
              <a:latin typeface="Times New Roman"/>
              <a:cs typeface="Times New Roman"/>
            </a:endParaRPr>
          </a:p>
        </p:txBody>
      </p:sp>
    </p:spTree>
    <p:extLst>
      <p:ext uri="{BB962C8B-B14F-4D97-AF65-F5344CB8AC3E}">
        <p14:creationId xmlns:p14="http://schemas.microsoft.com/office/powerpoint/2010/main" val="101074907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rtl="0"/>
            <a:r>
              <a:rPr lang="en-US" dirty="0" smtClean="0">
                <a:solidFill>
                  <a:srgbClr val="FF0000"/>
                </a:solidFill>
                <a:latin typeface="Times New Roman"/>
                <a:cs typeface="Times New Roman"/>
              </a:rPr>
              <a:t>Red flags</a:t>
            </a:r>
            <a:r>
              <a:rPr lang="en-US" baseline="30000" dirty="0" smtClean="0">
                <a:solidFill>
                  <a:srgbClr val="FF0000"/>
                </a:solidFill>
                <a:latin typeface="Times New Roman"/>
                <a:cs typeface="Times New Roman"/>
              </a:rPr>
              <a:t>4</a:t>
            </a:r>
            <a:r>
              <a:rPr lang="en-US" dirty="0" smtClean="0">
                <a:solidFill>
                  <a:srgbClr val="FF0000"/>
                </a:solidFill>
                <a:latin typeface="Times New Roman"/>
                <a:cs typeface="Times New Roman"/>
              </a:rPr>
              <a:t/>
            </a:r>
            <a:br>
              <a:rPr lang="en-US" dirty="0" smtClean="0">
                <a:solidFill>
                  <a:srgbClr val="FF0000"/>
                </a:solidFill>
                <a:latin typeface="Times New Roman"/>
                <a:cs typeface="Times New Roman"/>
              </a:rPr>
            </a:br>
            <a:r>
              <a:rPr lang="en-US" dirty="0" smtClean="0">
                <a:solidFill>
                  <a:srgbClr val="FF0000"/>
                </a:solidFill>
                <a:latin typeface="Times New Roman"/>
                <a:cs typeface="Times New Roman"/>
              </a:rPr>
              <a:t> </a:t>
            </a:r>
            <a:endParaRPr lang="x-none" dirty="0">
              <a:solidFill>
                <a:srgbClr val="FF0000"/>
              </a:solidFill>
              <a:latin typeface="Times New Roman"/>
              <a:cs typeface="Times New Roman"/>
            </a:endParaRPr>
          </a:p>
        </p:txBody>
      </p:sp>
      <p:sp>
        <p:nvSpPr>
          <p:cNvPr id="3" name="عنصر نائب للمحتوى 2"/>
          <p:cNvSpPr>
            <a:spLocks noGrp="1"/>
          </p:cNvSpPr>
          <p:nvPr>
            <p:ph idx="1"/>
          </p:nvPr>
        </p:nvSpPr>
        <p:spPr/>
        <p:txBody>
          <a:bodyPr>
            <a:normAutofit fontScale="70000" lnSpcReduction="20000"/>
          </a:bodyPr>
          <a:lstStyle/>
          <a:p>
            <a:pPr algn="l" rtl="0">
              <a:buFont typeface="Wingdings" pitchFamily="2" charset="2"/>
              <a:buChar char="§"/>
              <a:defRPr/>
            </a:pPr>
            <a:r>
              <a:rPr lang="en-US" b="1" dirty="0" smtClean="0">
                <a:latin typeface="Times New Roman"/>
                <a:ea typeface="MS PGothic" charset="0"/>
                <a:cs typeface="Times New Roman"/>
              </a:rPr>
              <a:t>Age more than 50 years</a:t>
            </a:r>
          </a:p>
          <a:p>
            <a:pPr algn="l" rtl="0">
              <a:buFont typeface="Wingdings" pitchFamily="2" charset="2"/>
              <a:buChar char="§"/>
              <a:defRPr/>
            </a:pPr>
            <a:r>
              <a:rPr lang="en-US" b="1" dirty="0" smtClean="0">
                <a:latin typeface="Times New Roman"/>
                <a:ea typeface="MS PGothic" charset="0"/>
                <a:cs typeface="Times New Roman"/>
              </a:rPr>
              <a:t>History of cancer</a:t>
            </a:r>
          </a:p>
          <a:p>
            <a:pPr algn="l" rtl="0">
              <a:buFont typeface="Wingdings" pitchFamily="2" charset="2"/>
              <a:buChar char="§"/>
              <a:defRPr/>
            </a:pPr>
            <a:r>
              <a:rPr lang="en-US" b="1" dirty="0" smtClean="0">
                <a:latin typeface="Times New Roman"/>
                <a:ea typeface="MS PGothic" charset="0"/>
                <a:cs typeface="Times New Roman"/>
              </a:rPr>
              <a:t>Unexplained weight loss</a:t>
            </a:r>
          </a:p>
          <a:p>
            <a:pPr algn="l" rtl="0">
              <a:buFont typeface="Wingdings" pitchFamily="2" charset="2"/>
              <a:buChar char="§"/>
              <a:defRPr/>
            </a:pPr>
            <a:r>
              <a:rPr lang="en-US" b="1" dirty="0" smtClean="0">
                <a:latin typeface="Times New Roman"/>
                <a:ea typeface="MS PGothic" charset="0"/>
                <a:cs typeface="Times New Roman"/>
              </a:rPr>
              <a:t>Persistent fever</a:t>
            </a:r>
          </a:p>
          <a:p>
            <a:pPr algn="l" rtl="0">
              <a:buFont typeface="Wingdings" pitchFamily="2" charset="2"/>
              <a:buChar char="§"/>
              <a:defRPr/>
            </a:pPr>
            <a:r>
              <a:rPr lang="en-US" b="1" dirty="0" smtClean="0">
                <a:latin typeface="Times New Roman"/>
                <a:ea typeface="MS PGothic" charset="0"/>
                <a:cs typeface="Times New Roman"/>
              </a:rPr>
              <a:t>History of intravenous drug use</a:t>
            </a:r>
          </a:p>
          <a:p>
            <a:pPr algn="l" rtl="0">
              <a:buFont typeface="Wingdings" pitchFamily="2" charset="2"/>
              <a:buChar char="§"/>
              <a:defRPr/>
            </a:pPr>
            <a:r>
              <a:rPr lang="en-US" b="1" dirty="0" err="1" smtClean="0">
                <a:latin typeface="Times New Roman"/>
                <a:ea typeface="MS PGothic" charset="0"/>
                <a:cs typeface="Times New Roman"/>
              </a:rPr>
              <a:t>Immunocompromised</a:t>
            </a:r>
            <a:r>
              <a:rPr lang="en-US" b="1" dirty="0" smtClean="0">
                <a:latin typeface="Times New Roman"/>
                <a:ea typeface="MS PGothic" charset="0"/>
                <a:cs typeface="Times New Roman"/>
              </a:rPr>
              <a:t> state</a:t>
            </a:r>
          </a:p>
          <a:p>
            <a:pPr algn="l" rtl="0">
              <a:buFont typeface="Wingdings" pitchFamily="2" charset="2"/>
              <a:buChar char="§"/>
              <a:defRPr/>
            </a:pPr>
            <a:r>
              <a:rPr lang="en-US" b="1" dirty="0" smtClean="0">
                <a:latin typeface="Times New Roman"/>
                <a:ea typeface="MS PGothic" charset="0"/>
                <a:cs typeface="Times New Roman"/>
              </a:rPr>
              <a:t>Recent bacterial infection</a:t>
            </a:r>
          </a:p>
          <a:p>
            <a:pPr algn="l" rtl="0">
              <a:buFont typeface="Wingdings" pitchFamily="2" charset="2"/>
              <a:buChar char="§"/>
              <a:defRPr/>
            </a:pPr>
            <a:r>
              <a:rPr lang="en-US" b="1" dirty="0" smtClean="0">
                <a:latin typeface="Times New Roman"/>
                <a:ea typeface="MS PGothic" charset="0"/>
                <a:cs typeface="Times New Roman"/>
              </a:rPr>
              <a:t>Urinary or stool incontinence</a:t>
            </a:r>
          </a:p>
          <a:p>
            <a:pPr algn="l" rtl="0">
              <a:buFont typeface="Wingdings" pitchFamily="2" charset="2"/>
              <a:buChar char="§"/>
              <a:defRPr/>
            </a:pPr>
            <a:r>
              <a:rPr lang="en-US" b="1" dirty="0" smtClean="0">
                <a:latin typeface="Times New Roman"/>
                <a:ea typeface="MS PGothic" charset="0"/>
                <a:cs typeface="Times New Roman"/>
              </a:rPr>
              <a:t>Urinary retention</a:t>
            </a:r>
          </a:p>
          <a:p>
            <a:pPr algn="l" rtl="0">
              <a:buFont typeface="Wingdings" pitchFamily="2" charset="2"/>
              <a:buChar char="§"/>
              <a:defRPr/>
            </a:pPr>
            <a:r>
              <a:rPr lang="en-US" b="1" dirty="0" smtClean="0">
                <a:latin typeface="Times New Roman"/>
                <a:ea typeface="MS PGothic" charset="0"/>
                <a:cs typeface="Times New Roman"/>
              </a:rPr>
              <a:t>Extremity weakness</a:t>
            </a:r>
          </a:p>
          <a:p>
            <a:pPr algn="l" rtl="0">
              <a:buFont typeface="Wingdings" pitchFamily="2" charset="2"/>
              <a:buChar char="§"/>
              <a:defRPr/>
            </a:pPr>
            <a:r>
              <a:rPr lang="en-US" b="1" dirty="0" smtClean="0">
                <a:latin typeface="Times New Roman"/>
                <a:ea typeface="MS PGothic" charset="0"/>
                <a:cs typeface="Times New Roman"/>
              </a:rPr>
              <a:t>Neurologic deficit</a:t>
            </a:r>
          </a:p>
          <a:p>
            <a:pPr algn="l" rtl="0">
              <a:buFont typeface="Wingdings" pitchFamily="2" charset="2"/>
              <a:buChar char="§"/>
              <a:defRPr/>
            </a:pPr>
            <a:r>
              <a:rPr lang="en-US" b="1" dirty="0" smtClean="0">
                <a:latin typeface="Times New Roman"/>
                <a:ea typeface="MS PGothic" charset="0"/>
                <a:cs typeface="Times New Roman"/>
              </a:rPr>
              <a:t>Trauma</a:t>
            </a:r>
            <a:endParaRPr lang="en-US" b="1" dirty="0" smtClean="0">
              <a:solidFill>
                <a:schemeClr val="tx2"/>
              </a:solidFill>
              <a:latin typeface="Times New Roman"/>
              <a:ea typeface="MS PGothic" charset="0"/>
              <a:cs typeface="Times New Roman"/>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 calcmode="lin" valueType="num">
                                      <p:cBhvr additive="base">
                                        <p:cTn id="4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 calcmode="lin" valueType="num">
                                      <p:cBhvr additive="base">
                                        <p:cTn id="5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Back Pain.png"/>
          <p:cNvPicPr>
            <a:picLocks noChangeAspect="1"/>
          </p:cNvPicPr>
          <p:nvPr/>
        </p:nvPicPr>
        <p:blipFill>
          <a:blip r:embed="rId2"/>
          <a:srcRect/>
          <a:stretch>
            <a:fillRect/>
          </a:stretch>
        </p:blipFill>
        <p:spPr bwMode="auto">
          <a:xfrm>
            <a:off x="0" y="836712"/>
            <a:ext cx="9144000" cy="430847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idx="4294967295"/>
          </p:nvPr>
        </p:nvSpPr>
        <p:spPr>
          <a:xfrm>
            <a:off x="0" y="260350"/>
            <a:ext cx="8229600" cy="1143000"/>
          </a:xfrm>
          <a:prstGeom prst="rect">
            <a:avLst/>
          </a:prstGeom>
        </p:spPr>
        <p:txBody>
          <a:bodyPr/>
          <a:lstStyle/>
          <a:p>
            <a:pPr eaLnBrk="1" hangingPunct="1"/>
            <a:r>
              <a:rPr lang="en-US" dirty="0" smtClean="0">
                <a:solidFill>
                  <a:srgbClr val="FF0000"/>
                </a:solidFill>
                <a:latin typeface="Cambria" pitchFamily="18" charset="0"/>
              </a:rPr>
              <a:t>Differentiation</a:t>
            </a:r>
          </a:p>
        </p:txBody>
      </p:sp>
      <p:sp>
        <p:nvSpPr>
          <p:cNvPr id="4" name="Rounded Rectangle 3"/>
          <p:cNvSpPr>
            <a:spLocks noChangeArrowheads="1"/>
          </p:cNvSpPr>
          <p:nvPr/>
        </p:nvSpPr>
        <p:spPr bwMode="auto">
          <a:xfrm>
            <a:off x="251147" y="1772816"/>
            <a:ext cx="3960813" cy="4610100"/>
          </a:xfrm>
          <a:prstGeom prst="roundRect">
            <a:avLst>
              <a:gd name="adj" fmla="val 16667"/>
            </a:avLst>
          </a:prstGeom>
          <a:solidFill>
            <a:schemeClr val="bg1">
              <a:lumMod val="50000"/>
              <a:alpha val="45882"/>
            </a:schemeClr>
          </a:solidFill>
          <a:ln w="9525">
            <a:solidFill>
              <a:srgbClr val="D5E8EA"/>
            </a:solidFill>
            <a:round/>
            <a:headEnd/>
            <a:tailEnd/>
          </a:ln>
          <a:effectLst>
            <a:outerShdw dist="20000" dir="5400000" rotWithShape="0">
              <a:srgbClr val="808080">
                <a:alpha val="37999"/>
              </a:srgbClr>
            </a:outerShdw>
          </a:effectLst>
        </p:spPr>
        <p:txBody>
          <a:bodyPr anchor="ctr"/>
          <a:lstStyle/>
          <a:p>
            <a:pPr algn="ctr" rtl="0" eaLnBrk="1" hangingPunct="1">
              <a:defRPr/>
            </a:pPr>
            <a:r>
              <a:rPr lang="en-US" sz="2000" b="1" i="1" u="sng" dirty="0">
                <a:solidFill>
                  <a:srgbClr val="000000"/>
                </a:solidFill>
                <a:latin typeface="Georgia"/>
                <a:cs typeface="Georgia"/>
              </a:rPr>
              <a:t>Mechanical Back Pain</a:t>
            </a:r>
          </a:p>
          <a:p>
            <a:pPr algn="ctr" rtl="0" eaLnBrk="1" hangingPunct="1">
              <a:defRPr/>
            </a:pPr>
            <a:endParaRPr lang="en-US" sz="2000" b="1" u="sng" dirty="0">
              <a:solidFill>
                <a:srgbClr val="000000"/>
              </a:solidFill>
              <a:latin typeface="Georgia"/>
              <a:cs typeface="Georgia"/>
            </a:endParaRPr>
          </a:p>
          <a:p>
            <a:pPr algn="l" rtl="0" eaLnBrk="1" hangingPunct="1">
              <a:buFont typeface="MS PGothic" pitchFamily="34" charset="-128"/>
              <a:buAutoNum type="circleNumDbPlain"/>
              <a:defRPr/>
            </a:pPr>
            <a:r>
              <a:rPr lang="en-US" sz="2000" dirty="0">
                <a:solidFill>
                  <a:schemeClr val="tx1">
                    <a:lumMod val="75000"/>
                    <a:lumOff val="25000"/>
                  </a:schemeClr>
                </a:solidFill>
                <a:latin typeface="Georgia"/>
                <a:cs typeface="Georgia"/>
              </a:rPr>
              <a:t>Diffuse and unilateral.</a:t>
            </a:r>
          </a:p>
          <a:p>
            <a:pPr algn="l" rtl="0" eaLnBrk="1" hangingPunct="1">
              <a:buFont typeface="MS PGothic" pitchFamily="34" charset="-128"/>
              <a:buAutoNum type="circleNumDbPlain"/>
              <a:defRPr/>
            </a:pPr>
            <a:r>
              <a:rPr lang="en-US" sz="2000" dirty="0">
                <a:solidFill>
                  <a:schemeClr val="tx1">
                    <a:lumMod val="75000"/>
                    <a:lumOff val="25000"/>
                  </a:schemeClr>
                </a:solidFill>
                <a:latin typeface="Georgia"/>
                <a:cs typeface="Georgia"/>
              </a:rPr>
              <a:t>Deep and dull.</a:t>
            </a:r>
          </a:p>
          <a:p>
            <a:pPr algn="l" rtl="0" eaLnBrk="1" hangingPunct="1">
              <a:buFont typeface="MS PGothic" pitchFamily="34" charset="-128"/>
              <a:buAutoNum type="circleNumDbPlain"/>
              <a:defRPr/>
            </a:pPr>
            <a:r>
              <a:rPr lang="en-US" sz="2000" dirty="0">
                <a:solidFill>
                  <a:schemeClr val="tx1">
                    <a:lumMod val="75000"/>
                    <a:lumOff val="25000"/>
                  </a:schemeClr>
                </a:solidFill>
                <a:latin typeface="Georgia"/>
                <a:cs typeface="Georgia"/>
              </a:rPr>
              <a:t>Moderate intensity.</a:t>
            </a:r>
          </a:p>
          <a:p>
            <a:pPr algn="l" rtl="0" eaLnBrk="1" hangingPunct="1">
              <a:buFont typeface="MS PGothic" pitchFamily="34" charset="-128"/>
              <a:buAutoNum type="circleNumDbPlain"/>
              <a:defRPr/>
            </a:pPr>
            <a:r>
              <a:rPr lang="en-US" sz="2000" dirty="0">
                <a:solidFill>
                  <a:schemeClr val="tx1">
                    <a:lumMod val="75000"/>
                    <a:lumOff val="25000"/>
                  </a:schemeClr>
                </a:solidFill>
                <a:latin typeface="Georgia"/>
                <a:cs typeface="Georgia"/>
              </a:rPr>
              <a:t>Relived by </a:t>
            </a:r>
            <a:r>
              <a:rPr lang="en-US" sz="2000" b="1" i="1" dirty="0">
                <a:solidFill>
                  <a:srgbClr val="3366FF"/>
                </a:solidFill>
                <a:latin typeface="Georgia"/>
                <a:cs typeface="Georgia"/>
              </a:rPr>
              <a:t>Rest</a:t>
            </a:r>
            <a:r>
              <a:rPr lang="en-US" sz="2000" dirty="0">
                <a:solidFill>
                  <a:schemeClr val="tx1">
                    <a:lumMod val="75000"/>
                    <a:lumOff val="25000"/>
                  </a:schemeClr>
                </a:solidFill>
                <a:latin typeface="Georgia"/>
                <a:cs typeface="Georgia"/>
              </a:rPr>
              <a:t>.</a:t>
            </a:r>
          </a:p>
          <a:p>
            <a:pPr algn="l" rtl="0" eaLnBrk="1" hangingPunct="1">
              <a:buFont typeface="MS PGothic" pitchFamily="34" charset="-128"/>
              <a:buAutoNum type="circleNumDbPlain"/>
              <a:defRPr/>
            </a:pPr>
            <a:r>
              <a:rPr lang="en-US" sz="2000" dirty="0">
                <a:solidFill>
                  <a:schemeClr val="tx1">
                    <a:lumMod val="75000"/>
                    <a:lumOff val="25000"/>
                  </a:schemeClr>
                </a:solidFill>
                <a:latin typeface="Georgia"/>
                <a:cs typeface="Georgia"/>
              </a:rPr>
              <a:t>Increased by </a:t>
            </a:r>
            <a:r>
              <a:rPr lang="en-US" sz="2000" b="1" i="1" dirty="0">
                <a:solidFill>
                  <a:srgbClr val="FF6600"/>
                </a:solidFill>
                <a:latin typeface="Georgia"/>
                <a:cs typeface="Georgia"/>
              </a:rPr>
              <a:t>Activity </a:t>
            </a:r>
            <a:r>
              <a:rPr lang="en-US" sz="2000" dirty="0">
                <a:solidFill>
                  <a:schemeClr val="tx1">
                    <a:lumMod val="75000"/>
                    <a:lumOff val="25000"/>
                  </a:schemeClr>
                </a:solidFill>
                <a:latin typeface="Georgia"/>
                <a:cs typeface="Georgia"/>
              </a:rPr>
              <a:t>and at the </a:t>
            </a:r>
            <a:r>
              <a:rPr lang="en-US" sz="2000" b="1" i="1" dirty="0">
                <a:solidFill>
                  <a:srgbClr val="FF6600"/>
                </a:solidFill>
                <a:latin typeface="Georgia"/>
                <a:cs typeface="Georgia"/>
              </a:rPr>
              <a:t>end of the day</a:t>
            </a:r>
            <a:r>
              <a:rPr lang="en-US" sz="2000" dirty="0">
                <a:solidFill>
                  <a:schemeClr val="tx1">
                    <a:lumMod val="75000"/>
                    <a:lumOff val="25000"/>
                  </a:schemeClr>
                </a:solidFill>
                <a:latin typeface="Georgia"/>
                <a:cs typeface="Georgia"/>
              </a:rPr>
              <a:t>.</a:t>
            </a:r>
          </a:p>
          <a:p>
            <a:pPr algn="l" rtl="0" eaLnBrk="1" hangingPunct="1">
              <a:buFont typeface="MS PGothic" pitchFamily="34" charset="-128"/>
              <a:buAutoNum type="circleNumDbPlain"/>
              <a:defRPr/>
            </a:pPr>
            <a:r>
              <a:rPr lang="en-US" sz="2000" dirty="0">
                <a:solidFill>
                  <a:schemeClr val="tx1">
                    <a:lumMod val="75000"/>
                    <a:lumOff val="25000"/>
                  </a:schemeClr>
                </a:solidFill>
                <a:latin typeface="Georgia"/>
                <a:cs typeface="Georgia"/>
              </a:rPr>
              <a:t>History of previous episodes.</a:t>
            </a:r>
          </a:p>
          <a:p>
            <a:pPr algn="l" rtl="0" eaLnBrk="1" hangingPunct="1">
              <a:buFont typeface="MS PGothic" pitchFamily="34" charset="-128"/>
              <a:buAutoNum type="circleNumDbPlain"/>
              <a:defRPr/>
            </a:pPr>
            <a:r>
              <a:rPr lang="en-US" sz="2000" dirty="0">
                <a:solidFill>
                  <a:schemeClr val="tx1">
                    <a:lumMod val="75000"/>
                    <a:lumOff val="25000"/>
                  </a:schemeClr>
                </a:solidFill>
                <a:latin typeface="Georgia"/>
                <a:cs typeface="Georgia"/>
              </a:rPr>
              <a:t>Cause:</a:t>
            </a:r>
          </a:p>
          <a:p>
            <a:pPr marL="914377" lvl="1" indent="-457189" algn="l" rtl="0">
              <a:buFont typeface="Courier New" pitchFamily="49" charset="0"/>
              <a:buChar char="o"/>
              <a:defRPr/>
            </a:pPr>
            <a:r>
              <a:rPr lang="en-US" sz="2000" dirty="0">
                <a:solidFill>
                  <a:schemeClr val="tx1">
                    <a:lumMod val="75000"/>
                    <a:lumOff val="25000"/>
                  </a:schemeClr>
                </a:solidFill>
                <a:latin typeface="Georgia"/>
                <a:cs typeface="Georgia"/>
              </a:rPr>
              <a:t>Injury.</a:t>
            </a:r>
          </a:p>
          <a:p>
            <a:pPr marL="914377" lvl="1" indent="-457189" algn="l" rtl="0">
              <a:buFont typeface="Courier New" pitchFamily="49" charset="0"/>
              <a:buChar char="o"/>
              <a:defRPr/>
            </a:pPr>
            <a:r>
              <a:rPr lang="en-US" sz="2000" dirty="0">
                <a:solidFill>
                  <a:schemeClr val="tx1">
                    <a:lumMod val="75000"/>
                    <a:lumOff val="25000"/>
                  </a:schemeClr>
                </a:solidFill>
                <a:latin typeface="Georgia"/>
                <a:cs typeface="Georgia"/>
              </a:rPr>
              <a:t>Poorly designed chairs.</a:t>
            </a:r>
          </a:p>
        </p:txBody>
      </p:sp>
      <p:sp>
        <p:nvSpPr>
          <p:cNvPr id="7" name="Rounded Rectangle 6"/>
          <p:cNvSpPr>
            <a:spLocks noChangeArrowheads="1"/>
          </p:cNvSpPr>
          <p:nvPr/>
        </p:nvSpPr>
        <p:spPr bwMode="auto">
          <a:xfrm>
            <a:off x="4499620" y="1772816"/>
            <a:ext cx="3960812" cy="4622800"/>
          </a:xfrm>
          <a:prstGeom prst="roundRect">
            <a:avLst>
              <a:gd name="adj" fmla="val 16667"/>
            </a:avLst>
          </a:prstGeom>
          <a:solidFill>
            <a:schemeClr val="bg1">
              <a:lumMod val="85000"/>
              <a:alpha val="41960"/>
            </a:schemeClr>
          </a:solidFill>
          <a:ln w="9525">
            <a:solidFill>
              <a:srgbClr val="D5E8EA"/>
            </a:solidFill>
            <a:round/>
            <a:headEnd/>
            <a:tailEnd/>
          </a:ln>
          <a:effectLst>
            <a:outerShdw dist="20000" dir="5400000" rotWithShape="0">
              <a:srgbClr val="808080">
                <a:alpha val="37999"/>
              </a:srgbClr>
            </a:outerShdw>
          </a:effectLst>
        </p:spPr>
        <p:txBody>
          <a:bodyPr anchor="ctr"/>
          <a:lstStyle/>
          <a:p>
            <a:pPr algn="ctr" rtl="0" eaLnBrk="1" hangingPunct="1">
              <a:defRPr/>
            </a:pPr>
            <a:r>
              <a:rPr lang="en-US" sz="2000" b="1" i="1" u="sng" dirty="0">
                <a:solidFill>
                  <a:srgbClr val="000000"/>
                </a:solidFill>
                <a:latin typeface="Georgia"/>
                <a:cs typeface="Georgia"/>
              </a:rPr>
              <a:t>Inflammatory Back Pain</a:t>
            </a:r>
            <a:endParaRPr lang="en-US" sz="2000" b="1" u="sng" dirty="0">
              <a:solidFill>
                <a:srgbClr val="000000"/>
              </a:solidFill>
              <a:latin typeface="Georgia"/>
              <a:cs typeface="Georgia"/>
            </a:endParaRPr>
          </a:p>
          <a:p>
            <a:pPr algn="ctr" rtl="0" eaLnBrk="1" hangingPunct="1">
              <a:defRPr/>
            </a:pPr>
            <a:endParaRPr lang="en-US" sz="2000" b="1" u="sng" dirty="0">
              <a:solidFill>
                <a:srgbClr val="000000"/>
              </a:solidFill>
              <a:latin typeface="Georgia"/>
              <a:cs typeface="Georgia"/>
            </a:endParaRPr>
          </a:p>
          <a:p>
            <a:pPr algn="l" rtl="0" eaLnBrk="1" hangingPunct="1">
              <a:buFont typeface="MS PGothic" pitchFamily="34" charset="-128"/>
              <a:buAutoNum type="circleNumDbPlain"/>
              <a:defRPr/>
            </a:pPr>
            <a:r>
              <a:rPr lang="en-US" sz="2000" dirty="0">
                <a:solidFill>
                  <a:srgbClr val="404040"/>
                </a:solidFill>
                <a:latin typeface="Georgia"/>
                <a:cs typeface="Georgia"/>
              </a:rPr>
              <a:t>Chronic Pain.</a:t>
            </a:r>
          </a:p>
          <a:p>
            <a:pPr algn="l" rtl="0" eaLnBrk="1" hangingPunct="1">
              <a:buFont typeface="MS PGothic" pitchFamily="34" charset="-128"/>
              <a:buAutoNum type="circleNumDbPlain"/>
              <a:defRPr/>
            </a:pPr>
            <a:r>
              <a:rPr lang="en-US" sz="2000" dirty="0">
                <a:solidFill>
                  <a:srgbClr val="404040"/>
                </a:solidFill>
                <a:latin typeface="Georgia"/>
                <a:cs typeface="Georgia"/>
              </a:rPr>
              <a:t>Insidious onset.</a:t>
            </a:r>
          </a:p>
          <a:p>
            <a:pPr algn="l" rtl="0" eaLnBrk="1" hangingPunct="1">
              <a:buFont typeface="MS PGothic" pitchFamily="34" charset="-128"/>
              <a:buAutoNum type="circleNumDbPlain"/>
              <a:defRPr/>
            </a:pPr>
            <a:r>
              <a:rPr lang="en-US" sz="2000" dirty="0">
                <a:solidFill>
                  <a:srgbClr val="404040"/>
                </a:solidFill>
                <a:latin typeface="Georgia"/>
                <a:cs typeface="Georgia"/>
              </a:rPr>
              <a:t>Throbbing, Aching.</a:t>
            </a:r>
          </a:p>
          <a:p>
            <a:pPr algn="l" rtl="0" eaLnBrk="1" hangingPunct="1">
              <a:buFont typeface="MS PGothic" pitchFamily="34" charset="-128"/>
              <a:buAutoNum type="circleNumDbPlain"/>
              <a:defRPr/>
            </a:pPr>
            <a:r>
              <a:rPr lang="en-US" sz="2000" dirty="0">
                <a:solidFill>
                  <a:srgbClr val="404040"/>
                </a:solidFill>
                <a:latin typeface="Georgia"/>
                <a:cs typeface="Georgia"/>
              </a:rPr>
              <a:t>Exacerbated by </a:t>
            </a:r>
            <a:r>
              <a:rPr lang="en-US" sz="2000" b="1" i="1" dirty="0">
                <a:solidFill>
                  <a:srgbClr val="FF6600"/>
                </a:solidFill>
                <a:latin typeface="Georgia"/>
                <a:cs typeface="Georgia"/>
              </a:rPr>
              <a:t>Rest</a:t>
            </a:r>
            <a:r>
              <a:rPr lang="en-US" sz="2000" dirty="0">
                <a:solidFill>
                  <a:srgbClr val="404040"/>
                </a:solidFill>
                <a:latin typeface="Georgia"/>
                <a:cs typeface="Georgia"/>
              </a:rPr>
              <a:t>.</a:t>
            </a:r>
          </a:p>
          <a:p>
            <a:pPr algn="l" rtl="0" eaLnBrk="1" hangingPunct="1">
              <a:buFont typeface="MS PGothic" pitchFamily="34" charset="-128"/>
              <a:buAutoNum type="circleNumDbPlain"/>
              <a:defRPr/>
            </a:pPr>
            <a:r>
              <a:rPr lang="en-US" sz="2000" dirty="0">
                <a:solidFill>
                  <a:srgbClr val="404040"/>
                </a:solidFill>
                <a:latin typeface="Georgia"/>
                <a:cs typeface="Georgia"/>
              </a:rPr>
              <a:t>Relieved by </a:t>
            </a:r>
            <a:r>
              <a:rPr lang="en-US" sz="2000" b="1" i="1" dirty="0">
                <a:solidFill>
                  <a:srgbClr val="3366FF"/>
                </a:solidFill>
                <a:latin typeface="Georgia"/>
                <a:cs typeface="Georgia"/>
              </a:rPr>
              <a:t>Activity</a:t>
            </a:r>
            <a:r>
              <a:rPr lang="en-US" sz="2000" dirty="0">
                <a:solidFill>
                  <a:srgbClr val="7F7F7F"/>
                </a:solidFill>
                <a:latin typeface="Georgia"/>
                <a:cs typeface="Georgia"/>
              </a:rPr>
              <a:t> </a:t>
            </a:r>
            <a:r>
              <a:rPr lang="en-US" sz="2000" dirty="0">
                <a:solidFill>
                  <a:srgbClr val="404040"/>
                </a:solidFill>
                <a:latin typeface="Georgia"/>
                <a:cs typeface="Georgia"/>
              </a:rPr>
              <a:t>and is worst at </a:t>
            </a:r>
            <a:r>
              <a:rPr lang="en-US" sz="2000" b="1" i="1" dirty="0">
                <a:solidFill>
                  <a:srgbClr val="FF6600"/>
                </a:solidFill>
                <a:latin typeface="Georgia"/>
                <a:cs typeface="Georgia"/>
              </a:rPr>
              <a:t>morning </a:t>
            </a:r>
            <a:r>
              <a:rPr lang="en-US" sz="2000" dirty="0">
                <a:solidFill>
                  <a:srgbClr val="404040"/>
                </a:solidFill>
                <a:latin typeface="Georgia"/>
                <a:cs typeface="Georgia"/>
              </a:rPr>
              <a:t>and </a:t>
            </a:r>
            <a:r>
              <a:rPr lang="en-US" sz="2000" dirty="0">
                <a:solidFill>
                  <a:srgbClr val="7F7F7F"/>
                </a:solidFill>
                <a:latin typeface="Georgia"/>
                <a:cs typeface="Georgia"/>
              </a:rPr>
              <a:t> </a:t>
            </a:r>
            <a:r>
              <a:rPr lang="en-US" sz="2000" b="1" i="1" dirty="0">
                <a:solidFill>
                  <a:srgbClr val="FF6600"/>
                </a:solidFill>
                <a:latin typeface="Georgia"/>
                <a:cs typeface="Georgia"/>
              </a:rPr>
              <a:t>end of the day</a:t>
            </a:r>
            <a:r>
              <a:rPr lang="en-US" sz="2000" dirty="0">
                <a:solidFill>
                  <a:srgbClr val="404040"/>
                </a:solidFill>
                <a:latin typeface="Georgia"/>
                <a:cs typeface="Georgia"/>
              </a:rPr>
              <a:t>.</a:t>
            </a:r>
          </a:p>
          <a:p>
            <a:pPr algn="l" rtl="0" eaLnBrk="1" hangingPunct="1">
              <a:buFont typeface="MS PGothic" pitchFamily="34" charset="-128"/>
              <a:buAutoNum type="circleNumDbPlain"/>
              <a:defRPr/>
            </a:pPr>
            <a:r>
              <a:rPr lang="en-US" sz="2000" dirty="0">
                <a:solidFill>
                  <a:srgbClr val="404040"/>
                </a:solidFill>
                <a:latin typeface="Georgia"/>
                <a:cs typeface="Georgia"/>
              </a:rPr>
              <a:t>Morning</a:t>
            </a:r>
            <a:r>
              <a:rPr lang="en-US" sz="2000" b="1" i="1" dirty="0">
                <a:solidFill>
                  <a:srgbClr val="404040"/>
                </a:solidFill>
                <a:latin typeface="Georgia"/>
                <a:cs typeface="Georgia"/>
              </a:rPr>
              <a:t> </a:t>
            </a:r>
            <a:r>
              <a:rPr lang="en-US" sz="2000" dirty="0">
                <a:solidFill>
                  <a:srgbClr val="404040"/>
                </a:solidFill>
                <a:latin typeface="Georgia"/>
                <a:cs typeface="Georgia"/>
              </a:rPr>
              <a:t>Stiffness.</a:t>
            </a:r>
          </a:p>
          <a:p>
            <a:pPr algn="l" rtl="0" eaLnBrk="1" hangingPunct="1">
              <a:buFont typeface="MS PGothic" pitchFamily="34" charset="-128"/>
              <a:buAutoNum type="circleNumDbPlain"/>
              <a:defRPr/>
            </a:pPr>
            <a:endParaRPr lang="en-US" sz="2000" dirty="0">
              <a:solidFill>
                <a:srgbClr val="404040"/>
              </a:solidFill>
              <a:latin typeface="Georgia"/>
              <a:cs typeface="Georgia"/>
            </a:endParaRPr>
          </a:p>
          <a:p>
            <a:pPr algn="l" rtl="0" eaLnBrk="1" hangingPunct="1">
              <a:buFont typeface="MS PGothic" pitchFamily="34" charset="-128"/>
              <a:buAutoNum type="circleNumDbPlain"/>
              <a:defRPr/>
            </a:pPr>
            <a:endParaRPr lang="en-US" sz="2000" dirty="0">
              <a:solidFill>
                <a:srgbClr val="404040"/>
              </a:solidFill>
              <a:latin typeface="Georgia"/>
              <a:cs typeface="Georgia"/>
            </a:endParaRPr>
          </a:p>
          <a:p>
            <a:pPr algn="l" rtl="0" eaLnBrk="1" hangingPunct="1">
              <a:buFont typeface="MS PGothic" pitchFamily="34" charset="-128"/>
              <a:buAutoNum type="circleNumDbPlain"/>
              <a:defRPr/>
            </a:pPr>
            <a:endParaRPr lang="en-US" sz="2000" dirty="0">
              <a:solidFill>
                <a:srgbClr val="404040"/>
              </a:solidFill>
              <a:latin typeface="Georgia"/>
              <a:cs typeface="Georgia"/>
            </a:endParaRPr>
          </a:p>
          <a:p>
            <a:pPr algn="l" rtl="0" eaLnBrk="1" hangingPunct="1">
              <a:buFont typeface="MS PGothic" pitchFamily="34" charset="-128"/>
              <a:buAutoNum type="circleNumDbPlain"/>
              <a:defRPr/>
            </a:pPr>
            <a:endParaRPr lang="en-US" sz="2000" dirty="0">
              <a:solidFill>
                <a:srgbClr val="404040"/>
              </a:solidFill>
              <a:latin typeface="Georgia"/>
              <a:cs typeface="Georgia"/>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95536" y="1825625"/>
            <a:ext cx="8424936" cy="4351338"/>
          </a:xfrm>
        </p:spPr>
        <p:txBody>
          <a:bodyPr/>
          <a:lstStyle/>
          <a:p>
            <a:pPr algn="ctr" rtl="0">
              <a:buNone/>
            </a:pPr>
            <a:endParaRPr lang="en-US" dirty="0" smtClean="0">
              <a:latin typeface="Times New Roman"/>
              <a:cs typeface="Times New Roman"/>
            </a:endParaRPr>
          </a:p>
          <a:p>
            <a:pPr algn="ctr" rtl="0">
              <a:buNone/>
            </a:pPr>
            <a:r>
              <a:rPr lang="en-US" sz="4400" dirty="0">
                <a:solidFill>
                  <a:srgbClr val="FF0000"/>
                </a:solidFill>
                <a:latin typeface="+mj-lt"/>
                <a:ea typeface="+mj-ea"/>
                <a:cs typeface="+mj-cs"/>
              </a:rPr>
              <a:t>Brief comment on Mechanical</a:t>
            </a:r>
            <a:r>
              <a:rPr lang="en-US" sz="4400" dirty="0" smtClean="0">
                <a:solidFill>
                  <a:srgbClr val="FF0000"/>
                </a:solidFill>
                <a:latin typeface="+mj-lt"/>
                <a:ea typeface="+mj-ea"/>
                <a:cs typeface="+mj-cs"/>
              </a:rPr>
              <a:t>,  Inflammatory, </a:t>
            </a:r>
            <a:r>
              <a:rPr lang="en-US" sz="4400" dirty="0">
                <a:solidFill>
                  <a:srgbClr val="FF0000"/>
                </a:solidFill>
                <a:latin typeface="+mj-lt"/>
                <a:ea typeface="+mj-ea"/>
                <a:cs typeface="+mj-cs"/>
              </a:rPr>
              <a:t>Root nerve compression and Malignancy</a:t>
            </a:r>
            <a:endParaRPr lang="ar-SA" sz="4400" dirty="0">
              <a:solidFill>
                <a:srgbClr val="FF0000"/>
              </a:solidFill>
              <a:latin typeface="+mj-lt"/>
              <a:ea typeface="+mj-ea"/>
              <a:cs typeface="+mj-cs"/>
            </a:endParaRPr>
          </a:p>
        </p:txBody>
      </p:sp>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dirty="0" smtClean="0">
                <a:solidFill>
                  <a:srgbClr val="FF0000"/>
                </a:solidFill>
                <a:latin typeface="Times New Roman"/>
                <a:cs typeface="Times New Roman"/>
              </a:rPr>
              <a:t>Simple back pain </a:t>
            </a:r>
            <a:endParaRPr lang="x-none" dirty="0">
              <a:solidFill>
                <a:srgbClr val="FF0000"/>
              </a:solidFill>
              <a:latin typeface="Times New Roman"/>
              <a:cs typeface="Times New Roman"/>
            </a:endParaRPr>
          </a:p>
        </p:txBody>
      </p:sp>
      <p:sp>
        <p:nvSpPr>
          <p:cNvPr id="4" name="عنصر نائب للمحتوى 3"/>
          <p:cNvSpPr>
            <a:spLocks noGrp="1"/>
          </p:cNvSpPr>
          <p:nvPr>
            <p:ph idx="1"/>
          </p:nvPr>
        </p:nvSpPr>
        <p:spPr>
          <a:xfrm>
            <a:off x="467544" y="1825625"/>
            <a:ext cx="7886700" cy="4351338"/>
          </a:xfrm>
        </p:spPr>
        <p:txBody>
          <a:bodyPr>
            <a:normAutofit/>
          </a:bodyPr>
          <a:lstStyle/>
          <a:p>
            <a:pPr algn="l" rtl="0"/>
            <a:r>
              <a:rPr lang="en-US" sz="2800" dirty="0">
                <a:latin typeface="Times New Roman"/>
                <a:cs typeface="Times New Roman"/>
              </a:rPr>
              <a:t>Simple back pain accounts for more the 60% of all causes of back pain.</a:t>
            </a:r>
          </a:p>
          <a:p>
            <a:pPr algn="l" rtl="0"/>
            <a:r>
              <a:rPr lang="en-US" sz="2800" dirty="0">
                <a:latin typeface="Times New Roman"/>
                <a:cs typeface="Times New Roman"/>
              </a:rPr>
              <a:t>Causes mostly originate from musculoskeletal for </a:t>
            </a:r>
            <a:r>
              <a:rPr lang="en-US" sz="2800" dirty="0" smtClean="0">
                <a:latin typeface="Times New Roman"/>
                <a:cs typeface="Times New Roman"/>
              </a:rPr>
              <a:t> example</a:t>
            </a:r>
            <a:r>
              <a:rPr lang="en-US" sz="2800" dirty="0">
                <a:latin typeface="Times New Roman"/>
                <a:cs typeface="Times New Roman"/>
              </a:rPr>
              <a:t>: strained muscle , sprained ligament and herniated disc etc…</a:t>
            </a:r>
          </a:p>
          <a:p>
            <a:pPr algn="l" rtl="0"/>
            <a:r>
              <a:rPr lang="en-US" sz="2800" dirty="0">
                <a:latin typeface="Times New Roman"/>
                <a:cs typeface="Times New Roman"/>
              </a:rPr>
              <a:t>No signs or symptoms of systemic diseases </a:t>
            </a:r>
            <a:r>
              <a:rPr lang="en-US" sz="2800" dirty="0" smtClean="0">
                <a:latin typeface="Times New Roman"/>
                <a:cs typeface="Times New Roman"/>
              </a:rPr>
              <a:t>or        </a:t>
            </a:r>
            <a:r>
              <a:rPr lang="en-US" sz="2800" dirty="0">
                <a:latin typeface="Times New Roman"/>
                <a:cs typeface="Times New Roman"/>
              </a:rPr>
              <a:t>presence of red flags.</a:t>
            </a:r>
          </a:p>
          <a:p>
            <a:pPr algn="l" rtl="0"/>
            <a:r>
              <a:rPr lang="en-US" sz="2800" dirty="0">
                <a:latin typeface="Times New Roman"/>
                <a:cs typeface="Times New Roman"/>
              </a:rPr>
              <a:t>Treatment usually Non-steroidal anti-inflammatory drugs and muscle relaxant.</a:t>
            </a:r>
            <a:endParaRPr lang="x-none" sz="2800" dirty="0">
              <a:latin typeface="Times New Roman"/>
              <a:cs typeface="Times New Roman"/>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8" y="1268760"/>
            <a:ext cx="2736303"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1268763"/>
            <a:ext cx="2808312" cy="4032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9610745"/>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FF0000"/>
                </a:solidFill>
                <a:latin typeface="Times New Roman"/>
                <a:cs typeface="Times New Roman"/>
              </a:rPr>
              <a:t>Scenario</a:t>
            </a:r>
            <a:endParaRPr lang="x-none" dirty="0">
              <a:solidFill>
                <a:srgbClr val="FF0000"/>
              </a:solidFill>
              <a:latin typeface="Times New Roman"/>
              <a:cs typeface="Times New Roman"/>
            </a:endParaRPr>
          </a:p>
        </p:txBody>
      </p:sp>
      <p:sp>
        <p:nvSpPr>
          <p:cNvPr id="3" name="عنصر نائب للمحتوى 2"/>
          <p:cNvSpPr>
            <a:spLocks noGrp="1"/>
          </p:cNvSpPr>
          <p:nvPr>
            <p:ph idx="1"/>
          </p:nvPr>
        </p:nvSpPr>
        <p:spPr>
          <a:xfrm>
            <a:off x="179512" y="1340768"/>
            <a:ext cx="8712968" cy="4351338"/>
          </a:xfrm>
        </p:spPr>
        <p:txBody>
          <a:bodyPr>
            <a:noAutofit/>
          </a:bodyPr>
          <a:lstStyle/>
          <a:p>
            <a:pPr algn="l" rtl="0"/>
            <a:r>
              <a:rPr lang="en-US" sz="2800" dirty="0">
                <a:latin typeface="Times New Roman"/>
                <a:cs typeface="Times New Roman"/>
              </a:rPr>
              <a:t>A 25-year-old male works as a teacher came to the </a:t>
            </a:r>
            <a:r>
              <a:rPr lang="en-US" sz="2800" dirty="0" smtClean="0">
                <a:latin typeface="Times New Roman"/>
                <a:cs typeface="Times New Roman"/>
              </a:rPr>
              <a:t>         primary </a:t>
            </a:r>
            <a:r>
              <a:rPr lang="en-US" sz="2800" dirty="0">
                <a:latin typeface="Times New Roman"/>
                <a:cs typeface="Times New Roman"/>
              </a:rPr>
              <a:t>health care clinic complaining of lower back </a:t>
            </a:r>
            <a:r>
              <a:rPr lang="en-US" sz="2800" dirty="0" smtClean="0">
                <a:latin typeface="Times New Roman"/>
                <a:cs typeface="Times New Roman"/>
              </a:rPr>
              <a:t>     pain </a:t>
            </a:r>
            <a:r>
              <a:rPr lang="en-US" sz="2800" dirty="0">
                <a:latin typeface="Times New Roman"/>
                <a:cs typeface="Times New Roman"/>
              </a:rPr>
              <a:t>for </a:t>
            </a:r>
            <a:r>
              <a:rPr lang="en-US" sz="2800" dirty="0" smtClean="0">
                <a:latin typeface="Times New Roman"/>
                <a:cs typeface="Times New Roman"/>
              </a:rPr>
              <a:t>several </a:t>
            </a:r>
            <a:r>
              <a:rPr lang="en-US" sz="2800" dirty="0">
                <a:latin typeface="Times New Roman"/>
                <a:cs typeface="Times New Roman"/>
              </a:rPr>
              <a:t>months. </a:t>
            </a:r>
          </a:p>
          <a:p>
            <a:pPr algn="l" rtl="0"/>
            <a:r>
              <a:rPr lang="en-US" sz="2800" dirty="0">
                <a:latin typeface="Times New Roman"/>
                <a:cs typeface="Times New Roman"/>
              </a:rPr>
              <a:t>He reports that his symptoms began gradually </a:t>
            </a:r>
            <a:r>
              <a:rPr lang="en-US" sz="2800" dirty="0" smtClean="0">
                <a:latin typeface="Times New Roman"/>
                <a:cs typeface="Times New Roman"/>
              </a:rPr>
              <a:t>several    </a:t>
            </a:r>
            <a:r>
              <a:rPr lang="en-US" sz="2800" dirty="0">
                <a:latin typeface="Times New Roman"/>
                <a:cs typeface="Times New Roman"/>
              </a:rPr>
              <a:t>months ago. The pain is located in the lower back </a:t>
            </a:r>
            <a:r>
              <a:rPr lang="en-US" sz="2800" dirty="0" smtClean="0">
                <a:latin typeface="Times New Roman"/>
                <a:cs typeface="Times New Roman"/>
              </a:rPr>
              <a:t>and    </a:t>
            </a:r>
            <a:r>
              <a:rPr lang="en-US" sz="2800" dirty="0">
                <a:latin typeface="Times New Roman"/>
                <a:cs typeface="Times New Roman"/>
              </a:rPr>
              <a:t>buttock area, alternating in two sides, worse in </a:t>
            </a:r>
            <a:r>
              <a:rPr lang="en-US" sz="2800" dirty="0" smtClean="0">
                <a:latin typeface="Times New Roman"/>
                <a:cs typeface="Times New Roman"/>
              </a:rPr>
              <a:t>the           </a:t>
            </a:r>
            <a:r>
              <a:rPr lang="en-US" sz="2800" dirty="0">
                <a:latin typeface="Times New Roman"/>
                <a:cs typeface="Times New Roman"/>
              </a:rPr>
              <a:t>morning and is associated with stiffness. It gets </a:t>
            </a:r>
            <a:r>
              <a:rPr lang="en-US" sz="2800" dirty="0" smtClean="0">
                <a:latin typeface="Times New Roman"/>
                <a:cs typeface="Times New Roman"/>
              </a:rPr>
              <a:t>better      </a:t>
            </a:r>
            <a:r>
              <a:rPr lang="en-US" sz="2800" dirty="0">
                <a:latin typeface="Times New Roman"/>
                <a:cs typeface="Times New Roman"/>
              </a:rPr>
              <a:t>throughout the day and with activity. There is a history of fever 1 month ago. He denies radiation or neurological </a:t>
            </a:r>
            <a:r>
              <a:rPr lang="en-US" sz="2800" dirty="0" smtClean="0">
                <a:latin typeface="Times New Roman"/>
                <a:cs typeface="Times New Roman"/>
              </a:rPr>
              <a:t>  symptoms</a:t>
            </a:r>
            <a:r>
              <a:rPr lang="en-US" sz="2800" dirty="0">
                <a:latin typeface="Times New Roman"/>
                <a:cs typeface="Times New Roman"/>
              </a:rPr>
              <a:t>. No history of malignancy, weight loss, </a:t>
            </a:r>
            <a:r>
              <a:rPr lang="en-US" sz="2800" dirty="0" smtClean="0">
                <a:latin typeface="Times New Roman"/>
                <a:cs typeface="Times New Roman"/>
              </a:rPr>
              <a:t>          trauma </a:t>
            </a:r>
            <a:r>
              <a:rPr lang="en-US" sz="2800" dirty="0">
                <a:latin typeface="Times New Roman"/>
                <a:cs typeface="Times New Roman"/>
              </a:rPr>
              <a:t>or intravenous drug use.</a:t>
            </a:r>
            <a:endParaRPr lang="x-none" sz="2800" dirty="0">
              <a:latin typeface="Times New Roman"/>
              <a:cs typeface="Times New Roman"/>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FF0000"/>
                </a:solidFill>
                <a:latin typeface="Times New Roman"/>
                <a:cs typeface="Times New Roman"/>
              </a:rPr>
              <a:t>Examination </a:t>
            </a:r>
            <a:endParaRPr lang="x-none" dirty="0">
              <a:solidFill>
                <a:srgbClr val="FF0000"/>
              </a:solidFill>
              <a:latin typeface="Times New Roman"/>
              <a:cs typeface="Times New Roman"/>
            </a:endParaRPr>
          </a:p>
        </p:txBody>
      </p:sp>
      <p:sp>
        <p:nvSpPr>
          <p:cNvPr id="3" name="عنصر نائب للمحتوى 2"/>
          <p:cNvSpPr>
            <a:spLocks noGrp="1"/>
          </p:cNvSpPr>
          <p:nvPr>
            <p:ph idx="1"/>
          </p:nvPr>
        </p:nvSpPr>
        <p:spPr/>
        <p:txBody>
          <a:bodyPr>
            <a:normAutofit fontScale="62500" lnSpcReduction="20000"/>
          </a:bodyPr>
          <a:lstStyle/>
          <a:p>
            <a:pPr algn="l" rtl="0"/>
            <a:r>
              <a:rPr lang="en-US" b="1" dirty="0" smtClean="0">
                <a:latin typeface="Times New Roman"/>
                <a:cs typeface="Times New Roman"/>
              </a:rPr>
              <a:t>Position</a:t>
            </a:r>
            <a:r>
              <a:rPr lang="en-US" dirty="0" smtClean="0">
                <a:latin typeface="Times New Roman"/>
                <a:cs typeface="Times New Roman"/>
              </a:rPr>
              <a:t>: Standing </a:t>
            </a:r>
          </a:p>
          <a:p>
            <a:pPr algn="l" rtl="0"/>
            <a:r>
              <a:rPr lang="en-US" b="1" dirty="0" smtClean="0">
                <a:latin typeface="Times New Roman"/>
                <a:cs typeface="Times New Roman"/>
              </a:rPr>
              <a:t>Exposure</a:t>
            </a:r>
            <a:r>
              <a:rPr lang="en-US" dirty="0" smtClean="0">
                <a:latin typeface="Times New Roman"/>
                <a:cs typeface="Times New Roman"/>
              </a:rPr>
              <a:t>: trunk and lower extremities.</a:t>
            </a:r>
          </a:p>
          <a:p>
            <a:pPr algn="l" rtl="0">
              <a:buNone/>
            </a:pPr>
            <a:r>
              <a:rPr lang="en-US" sz="1400" dirty="0">
                <a:latin typeface="Times New Roman"/>
                <a:cs typeface="Times New Roman"/>
              </a:rPr>
              <a:t> </a:t>
            </a:r>
          </a:p>
          <a:p>
            <a:pPr marL="571486" indent="-571486" algn="l" rtl="0">
              <a:buNone/>
            </a:pPr>
            <a:r>
              <a:rPr lang="en-US" b="1" dirty="0" smtClean="0">
                <a:latin typeface="Times New Roman"/>
                <a:cs typeface="Times New Roman"/>
              </a:rPr>
              <a:t>-  Look: </a:t>
            </a:r>
          </a:p>
          <a:p>
            <a:pPr marL="571486" indent="-571486" algn="l" rtl="0">
              <a:buNone/>
            </a:pPr>
            <a:r>
              <a:rPr lang="en-US" dirty="0" smtClean="0">
                <a:latin typeface="Times New Roman"/>
                <a:cs typeface="Times New Roman"/>
              </a:rPr>
              <a:t>           no scars, swelling or deformities.</a:t>
            </a:r>
          </a:p>
          <a:p>
            <a:pPr marL="971526" lvl="1" indent="-571486" algn="l" rtl="0">
              <a:buNone/>
            </a:pPr>
            <a:r>
              <a:rPr lang="en-US" dirty="0" smtClean="0">
                <a:latin typeface="Times New Roman"/>
                <a:cs typeface="Times New Roman"/>
              </a:rPr>
              <a:t>     Gait: -normal gait.   -Normal heal and toe walking</a:t>
            </a:r>
          </a:p>
          <a:p>
            <a:pPr marL="571486" indent="-571486" algn="l" rtl="0">
              <a:buNone/>
            </a:pPr>
            <a:r>
              <a:rPr lang="en-US" b="1" dirty="0" smtClean="0">
                <a:latin typeface="Times New Roman"/>
                <a:cs typeface="Times New Roman"/>
              </a:rPr>
              <a:t>- Feel:</a:t>
            </a:r>
          </a:p>
          <a:p>
            <a:pPr marL="571486" indent="-571486" algn="l" rtl="0">
              <a:buNone/>
            </a:pPr>
            <a:r>
              <a:rPr lang="en-US" dirty="0" smtClean="0">
                <a:latin typeface="Times New Roman"/>
                <a:cs typeface="Times New Roman"/>
              </a:rPr>
              <a:t>          Mild tenderness over the lumbar and sacroiliac joints</a:t>
            </a:r>
            <a:r>
              <a:rPr lang="en-US" sz="1400" dirty="0">
                <a:latin typeface="Times New Roman"/>
                <a:cs typeface="Times New Roman"/>
              </a:rPr>
              <a:t> </a:t>
            </a:r>
          </a:p>
          <a:p>
            <a:pPr marL="571486" indent="-571486" algn="l" rtl="0">
              <a:buNone/>
            </a:pPr>
            <a:r>
              <a:rPr lang="en-US" b="1" dirty="0" smtClean="0">
                <a:latin typeface="Times New Roman"/>
                <a:cs typeface="Times New Roman"/>
              </a:rPr>
              <a:t>- Move:</a:t>
            </a:r>
          </a:p>
          <a:p>
            <a:pPr marL="971526" lvl="1" indent="-571486" algn="l" rtl="0">
              <a:buNone/>
            </a:pPr>
            <a:r>
              <a:rPr lang="en-US" dirty="0" smtClean="0">
                <a:latin typeface="Times New Roman"/>
                <a:cs typeface="Times New Roman"/>
              </a:rPr>
              <a:t>    limited and painful active range of motion in all directions.</a:t>
            </a:r>
          </a:p>
          <a:p>
            <a:pPr marL="571486" indent="-571486" algn="l" rtl="0">
              <a:buNone/>
            </a:pPr>
            <a:r>
              <a:rPr lang="en-US" dirty="0" smtClean="0">
                <a:latin typeface="Times New Roman"/>
                <a:cs typeface="Times New Roman"/>
              </a:rPr>
              <a:t>    </a:t>
            </a:r>
          </a:p>
          <a:p>
            <a:pPr marL="571486" indent="-571486" algn="l" rtl="0">
              <a:buNone/>
            </a:pPr>
            <a:r>
              <a:rPr lang="en-US" b="1" dirty="0" smtClean="0">
                <a:latin typeface="Times New Roman"/>
                <a:cs typeface="Times New Roman"/>
              </a:rPr>
              <a:t>- Special test: </a:t>
            </a:r>
          </a:p>
          <a:p>
            <a:pPr marL="971526" lvl="1" indent="-571486" algn="l" rtl="0">
              <a:buNone/>
            </a:pPr>
            <a:r>
              <a:rPr lang="en-US" b="1" dirty="0" smtClean="0">
                <a:solidFill>
                  <a:srgbClr val="008000"/>
                </a:solidFill>
                <a:latin typeface="Times New Roman"/>
                <a:cs typeface="Times New Roman"/>
              </a:rPr>
              <a:t>    </a:t>
            </a:r>
            <a:r>
              <a:rPr lang="en-US" dirty="0" smtClean="0">
                <a:latin typeface="Times New Roman"/>
                <a:cs typeface="Times New Roman"/>
              </a:rPr>
              <a:t>Adams Forward bending test is negative.</a:t>
            </a:r>
          </a:p>
          <a:p>
            <a:pPr marL="571486" indent="-571486" algn="l" rtl="0">
              <a:buNone/>
            </a:pPr>
            <a:r>
              <a:rPr lang="en-US" dirty="0" smtClean="0">
                <a:latin typeface="Times New Roman"/>
                <a:cs typeface="Times New Roman"/>
              </a:rPr>
              <a:t>    </a:t>
            </a:r>
          </a:p>
          <a:p>
            <a:pPr marL="571486" indent="-571486" algn="l" rtl="0">
              <a:buNone/>
            </a:pPr>
            <a:r>
              <a:rPr lang="en-US" dirty="0" smtClean="0">
                <a:latin typeface="Times New Roman"/>
                <a:cs typeface="Times New Roman"/>
              </a:rPr>
              <a:t>  </a:t>
            </a:r>
            <a:endParaRPr lang="x-none" dirty="0" smtClean="0">
              <a:latin typeface="Times New Roman"/>
              <a:cs typeface="Times New Roman"/>
            </a:endParaRPr>
          </a:p>
          <a:p>
            <a:pPr algn="l" rtl="0"/>
            <a:endParaRPr lang="x-none" dirty="0">
              <a:latin typeface="Times New Roman"/>
              <a:cs typeface="Times New Roman"/>
            </a:endParaRPr>
          </a:p>
        </p:txBody>
      </p:sp>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FF0000"/>
                </a:solidFill>
                <a:latin typeface="Times New Roman"/>
                <a:cs typeface="Times New Roman"/>
              </a:rPr>
              <a:t>Examination</a:t>
            </a:r>
            <a:endParaRPr lang="x-none">
              <a:solidFill>
                <a:srgbClr val="FF0000"/>
              </a:solidFill>
              <a:latin typeface="Times New Roman"/>
              <a:cs typeface="Times New Roman"/>
            </a:endParaRPr>
          </a:p>
        </p:txBody>
      </p:sp>
      <p:sp>
        <p:nvSpPr>
          <p:cNvPr id="3" name="عنصر نائب للمحتوى 2"/>
          <p:cNvSpPr>
            <a:spLocks noGrp="1"/>
          </p:cNvSpPr>
          <p:nvPr>
            <p:ph idx="1"/>
          </p:nvPr>
        </p:nvSpPr>
        <p:spPr>
          <a:xfrm>
            <a:off x="628650" y="1825625"/>
            <a:ext cx="7886700" cy="3259559"/>
          </a:xfrm>
        </p:spPr>
        <p:txBody>
          <a:bodyPr/>
          <a:lstStyle/>
          <a:p>
            <a:pPr algn="l" rtl="0"/>
            <a:r>
              <a:rPr lang="en-US" sz="2400" b="1" dirty="0">
                <a:latin typeface="Times New Roman"/>
                <a:cs typeface="Times New Roman"/>
              </a:rPr>
              <a:t>Position</a:t>
            </a:r>
            <a:r>
              <a:rPr lang="en-US" dirty="0" smtClean="0">
                <a:latin typeface="Times New Roman"/>
                <a:cs typeface="Times New Roman"/>
              </a:rPr>
              <a:t>: </a:t>
            </a:r>
            <a:r>
              <a:rPr lang="en-US" sz="2400" dirty="0">
                <a:latin typeface="Times New Roman"/>
                <a:cs typeface="Times New Roman"/>
              </a:rPr>
              <a:t>supine </a:t>
            </a:r>
          </a:p>
          <a:p>
            <a:pPr algn="l" rtl="0">
              <a:buFontTx/>
              <a:buChar char="-"/>
            </a:pPr>
            <a:r>
              <a:rPr lang="en-US" sz="2400" b="1" dirty="0">
                <a:latin typeface="Times New Roman"/>
                <a:cs typeface="Times New Roman"/>
              </a:rPr>
              <a:t>Look</a:t>
            </a:r>
          </a:p>
          <a:p>
            <a:pPr lvl="1" algn="l" rtl="0">
              <a:buNone/>
            </a:pPr>
            <a:r>
              <a:rPr lang="en-US" sz="2000" dirty="0">
                <a:latin typeface="Times New Roman"/>
                <a:cs typeface="Times New Roman"/>
              </a:rPr>
              <a:t>     no muscle wasting in the lower limbs.</a:t>
            </a:r>
          </a:p>
          <a:p>
            <a:pPr algn="l" rtl="0">
              <a:buFontTx/>
              <a:buChar char="-"/>
            </a:pPr>
            <a:r>
              <a:rPr lang="en-US" sz="2400" b="1" dirty="0">
                <a:latin typeface="Times New Roman"/>
                <a:cs typeface="Times New Roman"/>
              </a:rPr>
              <a:t>Feel:</a:t>
            </a:r>
          </a:p>
          <a:p>
            <a:pPr lvl="1" algn="l" rtl="0">
              <a:buNone/>
            </a:pPr>
            <a:r>
              <a:rPr lang="en-US" sz="2000" dirty="0">
                <a:latin typeface="Times New Roman"/>
                <a:cs typeface="Times New Roman"/>
              </a:rPr>
              <a:t>      negative leg length discrepancy test.</a:t>
            </a:r>
          </a:p>
          <a:p>
            <a:pPr algn="l" rtl="0">
              <a:buFontTx/>
              <a:buChar char="-"/>
            </a:pPr>
            <a:r>
              <a:rPr lang="en-US" sz="2400" b="1" dirty="0">
                <a:latin typeface="Times New Roman"/>
                <a:cs typeface="Times New Roman"/>
              </a:rPr>
              <a:t>Special test:</a:t>
            </a:r>
          </a:p>
          <a:p>
            <a:pPr lvl="1" algn="l" rtl="0">
              <a:buNone/>
            </a:pPr>
            <a:r>
              <a:rPr lang="en-US" sz="2000" dirty="0">
                <a:latin typeface="Times New Roman"/>
                <a:cs typeface="Times New Roman"/>
              </a:rPr>
              <a:t>    	 negative straight leg raising test. </a:t>
            </a:r>
          </a:p>
          <a:p>
            <a:pPr marL="0" indent="0" algn="l" rtl="0">
              <a:buNone/>
            </a:pPr>
            <a:endParaRPr lang="en-US" dirty="0" smtClean="0">
              <a:latin typeface="Times New Roman"/>
              <a:cs typeface="Times New Roman"/>
            </a:endParaRPr>
          </a:p>
          <a:p>
            <a:pPr marL="0" indent="0" algn="l" rtl="0">
              <a:buNone/>
            </a:pPr>
            <a:endParaRPr lang="en-US" dirty="0">
              <a:latin typeface="Times New Roman"/>
              <a:cs typeface="Times New Roman"/>
            </a:endParaRPr>
          </a:p>
          <a:p>
            <a:pPr marL="0" indent="0" algn="l" rtl="0">
              <a:buNone/>
            </a:pPr>
            <a:endParaRPr lang="x-none" dirty="0">
              <a:latin typeface="Times New Roman"/>
              <a:cs typeface="Times New Roman"/>
            </a:endParaRPr>
          </a:p>
        </p:txBody>
      </p:sp>
      <p:sp>
        <p:nvSpPr>
          <p:cNvPr id="4" name="عنصر نائب للمحتوى 2"/>
          <p:cNvSpPr txBox="1">
            <a:spLocks/>
          </p:cNvSpPr>
          <p:nvPr/>
        </p:nvSpPr>
        <p:spPr>
          <a:xfrm>
            <a:off x="-324544" y="5733256"/>
            <a:ext cx="5832648" cy="794667"/>
          </a:xfrm>
          <a:prstGeom prst="rect">
            <a:avLst/>
          </a:prstGeom>
        </p:spPr>
        <p:txBody>
          <a:bodyPr>
            <a:normAutofit fontScale="77500" lnSpcReduction="20000"/>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Arial" pitchFamily="34" charset="0"/>
              <a:buNone/>
            </a:pPr>
            <a:endParaRPr lang="en-US" dirty="0" smtClean="0">
              <a:latin typeface="Times New Roman"/>
              <a:cs typeface="Times New Roman"/>
              <a:hlinkClick r:id="rId3"/>
            </a:endParaRPr>
          </a:p>
          <a:p>
            <a:pPr algn="ctr">
              <a:buFont typeface="Arial" pitchFamily="34" charset="0"/>
              <a:buNone/>
            </a:pPr>
            <a:r>
              <a:rPr lang="en-US" dirty="0" smtClean="0">
                <a:latin typeface="Times New Roman"/>
                <a:cs typeface="Times New Roman"/>
                <a:hlinkClick r:id="rId3"/>
              </a:rPr>
              <a:t>Click Here for a demonstrational video</a:t>
            </a:r>
            <a:endParaRPr lang="x-none" dirty="0">
              <a:latin typeface="Times New Roman"/>
              <a:cs typeface="Times New Roman"/>
            </a:endParaRPr>
          </a:p>
        </p:txBody>
      </p:sp>
    </p:spTree>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FF0000"/>
                </a:solidFill>
                <a:latin typeface="Times New Roman"/>
                <a:cs typeface="Times New Roman"/>
              </a:rPr>
              <a:t>Neurovascular examination</a:t>
            </a:r>
            <a:endParaRPr lang="x-none" dirty="0">
              <a:solidFill>
                <a:srgbClr val="FF0000"/>
              </a:solidFill>
              <a:latin typeface="Times New Roman"/>
              <a:cs typeface="Times New Roman"/>
            </a:endParaRPr>
          </a:p>
        </p:txBody>
      </p:sp>
      <p:sp>
        <p:nvSpPr>
          <p:cNvPr id="3" name="عنصر نائب للمحتوى 2"/>
          <p:cNvSpPr>
            <a:spLocks noGrp="1"/>
          </p:cNvSpPr>
          <p:nvPr>
            <p:ph idx="1"/>
          </p:nvPr>
        </p:nvSpPr>
        <p:spPr/>
        <p:txBody>
          <a:bodyPr>
            <a:normAutofit/>
          </a:bodyPr>
          <a:lstStyle/>
          <a:p>
            <a:pPr marL="822939" lvl="1" indent="-457189" algn="l" rtl="0">
              <a:buFont typeface="Arial" pitchFamily="34" charset="0"/>
              <a:buChar char="•"/>
            </a:pPr>
            <a:r>
              <a:rPr lang="en-US" sz="2600" b="1" dirty="0">
                <a:solidFill>
                  <a:srgbClr val="FF0000"/>
                </a:solidFill>
                <a:latin typeface="Times New Roman"/>
                <a:cs typeface="Times New Roman"/>
              </a:rPr>
              <a:t>Neurological examination</a:t>
            </a:r>
          </a:p>
          <a:p>
            <a:pPr marL="822939" lvl="1" indent="-457189" algn="l" rtl="0">
              <a:buFont typeface="+mj-lt"/>
              <a:buAutoNum type="arabicPeriod"/>
            </a:pPr>
            <a:r>
              <a:rPr lang="en-US" sz="2600" dirty="0">
                <a:latin typeface="Times New Roman"/>
                <a:cs typeface="Times New Roman"/>
              </a:rPr>
              <a:t>Motor: 5/5</a:t>
            </a:r>
          </a:p>
          <a:p>
            <a:pPr marL="822939" lvl="1" indent="-457189" algn="l" rtl="0">
              <a:buFont typeface="+mj-lt"/>
              <a:buAutoNum type="arabicPeriod"/>
            </a:pPr>
            <a:r>
              <a:rPr lang="en-US" sz="2600" dirty="0">
                <a:latin typeface="Times New Roman"/>
                <a:cs typeface="Times New Roman"/>
              </a:rPr>
              <a:t>Sensory: no sensory deficit </a:t>
            </a:r>
          </a:p>
          <a:p>
            <a:pPr marL="822939" lvl="1" indent="-457189" algn="l" rtl="0">
              <a:buFont typeface="+mj-lt"/>
              <a:buAutoNum type="arabicPeriod"/>
            </a:pPr>
            <a:r>
              <a:rPr lang="en-US" sz="2600" dirty="0">
                <a:latin typeface="Times New Roman"/>
                <a:cs typeface="Times New Roman"/>
              </a:rPr>
              <a:t>Tone: normal</a:t>
            </a:r>
          </a:p>
          <a:p>
            <a:pPr marL="822939" lvl="1" indent="-457189" algn="l" rtl="0">
              <a:buFont typeface="+mj-lt"/>
              <a:buAutoNum type="arabicPeriod"/>
            </a:pPr>
            <a:r>
              <a:rPr lang="en-US" sz="2600" dirty="0">
                <a:latin typeface="Times New Roman"/>
                <a:cs typeface="Times New Roman"/>
              </a:rPr>
              <a:t>Reflexes: normal knee and ankle reflexes</a:t>
            </a:r>
          </a:p>
          <a:p>
            <a:pPr marL="822939" lvl="1" indent="-457189" algn="l" rtl="0">
              <a:buFont typeface="Arial" pitchFamily="34" charset="0"/>
              <a:buChar char="•"/>
            </a:pPr>
            <a:r>
              <a:rPr lang="en-US" sz="2600" b="1" dirty="0">
                <a:solidFill>
                  <a:srgbClr val="FF0000"/>
                </a:solidFill>
                <a:latin typeface="Times New Roman"/>
                <a:cs typeface="Times New Roman"/>
              </a:rPr>
              <a:t>vascular examination:</a:t>
            </a:r>
          </a:p>
          <a:p>
            <a:pPr marL="880089" lvl="1" indent="-514338" algn="l" rtl="0">
              <a:buFont typeface="+mj-lt"/>
              <a:buAutoNum type="arabicPeriod"/>
            </a:pPr>
            <a:r>
              <a:rPr lang="en-US" sz="2400" dirty="0">
                <a:latin typeface="Times New Roman"/>
                <a:cs typeface="Times New Roman"/>
              </a:rPr>
              <a:t>palpable posterior </a:t>
            </a:r>
            <a:r>
              <a:rPr lang="en-US" sz="2400" dirty="0" err="1">
                <a:latin typeface="Times New Roman"/>
                <a:cs typeface="Times New Roman"/>
              </a:rPr>
              <a:t>tibial</a:t>
            </a:r>
            <a:r>
              <a:rPr lang="en-US" sz="2400" dirty="0">
                <a:latin typeface="Times New Roman"/>
                <a:cs typeface="Times New Roman"/>
              </a:rPr>
              <a:t> and </a:t>
            </a:r>
            <a:r>
              <a:rPr lang="en-US" sz="2400" dirty="0" err="1">
                <a:latin typeface="Times New Roman"/>
                <a:cs typeface="Times New Roman"/>
              </a:rPr>
              <a:t>dorsalis</a:t>
            </a:r>
            <a:r>
              <a:rPr lang="en-US" sz="2400" dirty="0">
                <a:latin typeface="Times New Roman"/>
                <a:cs typeface="Times New Roman"/>
              </a:rPr>
              <a:t> </a:t>
            </a:r>
            <a:r>
              <a:rPr lang="en-US" sz="2400" dirty="0" err="1">
                <a:latin typeface="Times New Roman"/>
                <a:cs typeface="Times New Roman"/>
              </a:rPr>
              <a:t>pedis</a:t>
            </a:r>
            <a:r>
              <a:rPr lang="en-US" sz="2400" dirty="0">
                <a:latin typeface="Times New Roman"/>
                <a:cs typeface="Times New Roman"/>
              </a:rPr>
              <a:t> arteries </a:t>
            </a:r>
          </a:p>
          <a:p>
            <a:pPr marL="880089" lvl="1" indent="-514338" algn="l" rtl="0">
              <a:buFont typeface="+mj-lt"/>
              <a:buAutoNum type="arabicPeriod"/>
            </a:pPr>
            <a:r>
              <a:rPr lang="en-US" sz="2400" dirty="0">
                <a:latin typeface="Times New Roman"/>
                <a:cs typeface="Times New Roman"/>
              </a:rPr>
              <a:t>Normal capillary refill time.</a:t>
            </a:r>
          </a:p>
          <a:p>
            <a:pPr marL="822939" lvl="1" indent="-457189" algn="l" rtl="0">
              <a:buNone/>
            </a:pPr>
            <a:r>
              <a:rPr lang="en-US" sz="3200" dirty="0">
                <a:latin typeface="Times New Roman"/>
                <a:cs typeface="Times New Roman"/>
              </a:rPr>
              <a:t> </a:t>
            </a:r>
          </a:p>
          <a:p>
            <a:pPr algn="l" rtl="0"/>
            <a:endParaRPr lang="x-none" dirty="0">
              <a:latin typeface="Times New Roman"/>
              <a:cs typeface="Times New Roman"/>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solidFill>
                  <a:srgbClr val="FF0000"/>
                </a:solidFill>
                <a:latin typeface="Times New Roman"/>
                <a:cs typeface="Times New Roman"/>
              </a:rPr>
              <a:t>Q. 1</a:t>
            </a:r>
            <a:endParaRPr lang="x-none" dirty="0">
              <a:solidFill>
                <a:srgbClr val="FF0000"/>
              </a:solidFill>
              <a:latin typeface="Times New Roman"/>
              <a:cs typeface="Times New Roman"/>
            </a:endParaRPr>
          </a:p>
        </p:txBody>
      </p:sp>
      <p:sp>
        <p:nvSpPr>
          <p:cNvPr id="3" name="Content Placeholder 2"/>
          <p:cNvSpPr>
            <a:spLocks noGrp="1"/>
          </p:cNvSpPr>
          <p:nvPr>
            <p:ph idx="1"/>
          </p:nvPr>
        </p:nvSpPr>
        <p:spPr>
          <a:xfrm>
            <a:off x="628650" y="1484784"/>
            <a:ext cx="7886700" cy="4351338"/>
          </a:xfrm>
        </p:spPr>
        <p:txBody>
          <a:bodyPr/>
          <a:lstStyle/>
          <a:p>
            <a:r>
              <a:rPr lang="en-US" altLang="en-US" sz="2000" dirty="0">
                <a:latin typeface="Cambria" charset="0"/>
                <a:ea typeface="ＭＳ Ｐゴシック" charset="-128"/>
              </a:rPr>
              <a:t> A 45 year old man without significant past medical history presents with severe back pain after lifting boxes at work two days ago. Other than his back pain his review of symptoms is negative, the pain </a:t>
            </a:r>
            <a:r>
              <a:rPr lang="en-US" altLang="en-US" sz="2000" dirty="0" smtClean="0">
                <a:latin typeface="Cambria" charset="0"/>
                <a:ea typeface="ＭＳ Ｐゴシック" charset="-128"/>
              </a:rPr>
              <a:t>        radiates </a:t>
            </a:r>
            <a:r>
              <a:rPr lang="en-US" altLang="en-US" sz="2000" dirty="0">
                <a:latin typeface="Cambria" charset="0"/>
                <a:ea typeface="ＭＳ Ｐゴシック" charset="-128"/>
              </a:rPr>
              <a:t>from his lower back down his posterior thigh to his </a:t>
            </a:r>
            <a:r>
              <a:rPr lang="en-US" altLang="en-US" sz="2000" dirty="0" smtClean="0">
                <a:latin typeface="Cambria" charset="0"/>
                <a:ea typeface="ＭＳ Ｐゴシック" charset="-128"/>
              </a:rPr>
              <a:t>great    </a:t>
            </a:r>
            <a:r>
              <a:rPr lang="en-US" altLang="en-US" sz="2000" dirty="0">
                <a:latin typeface="Cambria" charset="0"/>
                <a:ea typeface="ＭＳ Ｐゴシック" charset="-128"/>
              </a:rPr>
              <a:t>toe, when you perform both a straight leg raise test and a </a:t>
            </a:r>
            <a:r>
              <a:rPr lang="en-US" altLang="en-US" sz="2000" dirty="0" smtClean="0">
                <a:latin typeface="Cambria" charset="0"/>
                <a:ea typeface="ＭＳ Ｐゴシック" charset="-128"/>
              </a:rPr>
              <a:t>                   contralateral </a:t>
            </a:r>
            <a:r>
              <a:rPr lang="en-US" altLang="en-US" sz="2000" dirty="0">
                <a:latin typeface="Cambria" charset="0"/>
                <a:ea typeface="ＭＳ Ｐゴシック" charset="-128"/>
              </a:rPr>
              <a:t>leg </a:t>
            </a:r>
            <a:r>
              <a:rPr lang="en-US" altLang="en-US" sz="2000" dirty="0" smtClean="0">
                <a:latin typeface="Cambria" charset="0"/>
                <a:ea typeface="ＭＳ Ｐゴシック" charset="-128"/>
              </a:rPr>
              <a:t>raise are positives. </a:t>
            </a:r>
            <a:r>
              <a:rPr lang="en-US" altLang="en-US" sz="2000" dirty="0">
                <a:latin typeface="Cambria" charset="0"/>
                <a:ea typeface="ＭＳ Ｐゴシック" charset="-128"/>
              </a:rPr>
              <a:t>His strength sensation, and </a:t>
            </a:r>
            <a:r>
              <a:rPr lang="en-US" altLang="en-US" sz="2000" dirty="0" smtClean="0">
                <a:latin typeface="Cambria" charset="0"/>
                <a:ea typeface="ＭＳ Ｐゴシック" charset="-128"/>
              </a:rPr>
              <a:t>        reflexes </a:t>
            </a:r>
            <a:r>
              <a:rPr lang="en-US" altLang="en-US" sz="2000" dirty="0">
                <a:latin typeface="Cambria" charset="0"/>
                <a:ea typeface="ＭＳ Ｐゴシック" charset="-128"/>
              </a:rPr>
              <a:t>are </a:t>
            </a:r>
            <a:r>
              <a:rPr lang="en-US" altLang="en-US" sz="2000" dirty="0" smtClean="0">
                <a:latin typeface="Cambria" charset="0"/>
                <a:ea typeface="ＭＳ Ｐゴシック" charset="-128"/>
              </a:rPr>
              <a:t>preserved</a:t>
            </a:r>
            <a:r>
              <a:rPr lang="en-US" altLang="en-US" sz="2000" dirty="0">
                <a:latin typeface="Cambria" charset="0"/>
                <a:ea typeface="ＭＳ Ｐゴシック" charset="-128"/>
              </a:rPr>
              <a:t>. Which of the following images </a:t>
            </a:r>
            <a:r>
              <a:rPr lang="en-US" altLang="en-US" sz="2000" dirty="0" smtClean="0">
                <a:latin typeface="Cambria" charset="0"/>
                <a:ea typeface="ＭＳ Ｐゴシック" charset="-128"/>
              </a:rPr>
              <a:t>studies            </a:t>
            </a:r>
            <a:r>
              <a:rPr lang="en-US" altLang="en-US" sz="2000" dirty="0">
                <a:latin typeface="Cambria" charset="0"/>
                <a:ea typeface="ＭＳ Ｐゴシック" charset="-128"/>
              </a:rPr>
              <a:t>should be done </a:t>
            </a:r>
            <a:r>
              <a:rPr lang="en-US" altLang="en-US" sz="2000" dirty="0" smtClean="0">
                <a:latin typeface="Cambria" charset="0"/>
                <a:ea typeface="ＭＳ Ｐゴシック" charset="-128"/>
              </a:rPr>
              <a:t> </a:t>
            </a:r>
            <a:r>
              <a:rPr lang="en-US" altLang="en-US" sz="2000" dirty="0" smtClean="0">
                <a:latin typeface="Cambria" charset="0"/>
                <a:ea typeface="ＭＳ Ｐゴシック" charset="-128"/>
              </a:rPr>
              <a:t>immediately</a:t>
            </a:r>
            <a:r>
              <a:rPr lang="en-US" altLang="en-US" sz="2000" dirty="0">
                <a:latin typeface="Cambria" charset="0"/>
                <a:ea typeface="ＭＳ Ｐゴシック" charset="-128"/>
              </a:rPr>
              <a:t>? </a:t>
            </a:r>
          </a:p>
          <a:p>
            <a:pPr>
              <a:buNone/>
            </a:pPr>
            <a:endParaRPr lang="en-US" altLang="en-US" sz="2000" dirty="0">
              <a:latin typeface="Cambria" charset="0"/>
              <a:ea typeface="ＭＳ Ｐゴシック" charset="-128"/>
            </a:endParaRPr>
          </a:p>
          <a:p>
            <a:pPr>
              <a:buFont typeface="Calibri" charset="0"/>
              <a:buAutoNum type="alphaUcPeriod"/>
            </a:pPr>
            <a:r>
              <a:rPr lang="en-US" altLang="en-US" sz="2000" dirty="0">
                <a:latin typeface="Cambria" charset="0"/>
                <a:ea typeface="ＭＳ Ｐゴシック" charset="-128"/>
              </a:rPr>
              <a:t>Plain radiographs</a:t>
            </a:r>
          </a:p>
          <a:p>
            <a:pPr>
              <a:buFont typeface="Calibri" charset="0"/>
              <a:buAutoNum type="alphaUcPeriod"/>
            </a:pPr>
            <a:r>
              <a:rPr lang="en-US" altLang="en-US" sz="2000" dirty="0">
                <a:latin typeface="Cambria" charset="0"/>
                <a:ea typeface="ＭＳ Ｐゴシック" charset="-128"/>
              </a:rPr>
              <a:t>MRI </a:t>
            </a:r>
          </a:p>
          <a:p>
            <a:pPr>
              <a:buFont typeface="Calibri" charset="0"/>
              <a:buAutoNum type="alphaUcPeriod"/>
            </a:pPr>
            <a:r>
              <a:rPr lang="en-US" altLang="en-US" sz="2000" dirty="0">
                <a:latin typeface="Cambria" charset="0"/>
                <a:ea typeface="ＭＳ Ｐゴシック" charset="-128"/>
              </a:rPr>
              <a:t>CT scan </a:t>
            </a:r>
          </a:p>
          <a:p>
            <a:pPr>
              <a:buFont typeface="Calibri" charset="0"/>
              <a:buAutoNum type="alphaUcPeriod"/>
            </a:pPr>
            <a:r>
              <a:rPr lang="en-US" altLang="en-US" sz="2000" dirty="0">
                <a:latin typeface="Cambria" charset="0"/>
                <a:ea typeface="ＭＳ Ｐゴシック" charset="-128"/>
              </a:rPr>
              <a:t>No imaging indicated.</a:t>
            </a:r>
          </a:p>
        </p:txBody>
      </p:sp>
    </p:spTree>
    <p:extLst>
      <p:ext uri="{BB962C8B-B14F-4D97-AF65-F5344CB8AC3E}">
        <p14:creationId xmlns:p14="http://schemas.microsoft.com/office/powerpoint/2010/main" val="957748015"/>
      </p:ext>
    </p:extLst>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FF0000"/>
                </a:solidFill>
                <a:latin typeface="Times New Roman"/>
                <a:cs typeface="Times New Roman"/>
              </a:rPr>
              <a:t>Investigations </a:t>
            </a:r>
            <a:endParaRPr lang="x-none" dirty="0">
              <a:solidFill>
                <a:srgbClr val="FF0000"/>
              </a:solidFill>
              <a:latin typeface="Times New Roman"/>
              <a:cs typeface="Times New Roman"/>
            </a:endParaRPr>
          </a:p>
        </p:txBody>
      </p:sp>
      <p:sp>
        <p:nvSpPr>
          <p:cNvPr id="3" name="عنصر نائب للمحتوى 2"/>
          <p:cNvSpPr>
            <a:spLocks noGrp="1"/>
          </p:cNvSpPr>
          <p:nvPr>
            <p:ph idx="1"/>
          </p:nvPr>
        </p:nvSpPr>
        <p:spPr>
          <a:xfrm>
            <a:off x="628650" y="1556792"/>
            <a:ext cx="7886700" cy="4351338"/>
          </a:xfrm>
        </p:spPr>
        <p:txBody>
          <a:bodyPr/>
          <a:lstStyle/>
          <a:p>
            <a:pPr algn="l" rtl="0"/>
            <a:r>
              <a:rPr lang="en-US" sz="2400" dirty="0">
                <a:latin typeface="Times New Roman"/>
                <a:cs typeface="Times New Roman"/>
              </a:rPr>
              <a:t>Plain x-ray of the sacroiliac joint.</a:t>
            </a:r>
          </a:p>
          <a:p>
            <a:pPr algn="l" rtl="0"/>
            <a:r>
              <a:rPr lang="en-US" sz="2400" dirty="0">
                <a:latin typeface="Times New Roman"/>
                <a:cs typeface="Times New Roman"/>
              </a:rPr>
              <a:t>HLA-B27</a:t>
            </a:r>
            <a:r>
              <a:rPr lang="en-US" dirty="0" smtClean="0">
                <a:latin typeface="Times New Roman"/>
                <a:cs typeface="Times New Roman"/>
              </a:rPr>
              <a:t>.</a:t>
            </a:r>
          </a:p>
          <a:p>
            <a:pPr algn="l" rtl="0"/>
            <a:endParaRPr lang="en-US" dirty="0" smtClean="0">
              <a:latin typeface="Times New Roman"/>
              <a:cs typeface="Times New Roman"/>
            </a:endParaRPr>
          </a:p>
          <a:p>
            <a:pPr algn="l" rtl="0">
              <a:buNone/>
            </a:pPr>
            <a:endParaRPr lang="en-US" dirty="0" smtClean="0">
              <a:latin typeface="Times New Roman"/>
              <a:cs typeface="Times New Roman"/>
            </a:endParaRPr>
          </a:p>
          <a:p>
            <a:pPr algn="l" rtl="0">
              <a:buNone/>
            </a:pPr>
            <a:endParaRPr lang="x-none" dirty="0">
              <a:latin typeface="Times New Roman"/>
              <a:cs typeface="Times New Roman"/>
            </a:endParaRPr>
          </a:p>
        </p:txBody>
      </p:sp>
      <p:pic>
        <p:nvPicPr>
          <p:cNvPr id="2051" name="Picture 3" descr="C:\Users\user\Downloads\active-sacroiliitis.jpg"/>
          <p:cNvPicPr>
            <a:picLocks noChangeAspect="1" noChangeArrowheads="1"/>
          </p:cNvPicPr>
          <p:nvPr/>
        </p:nvPicPr>
        <p:blipFill>
          <a:blip r:embed="rId3" cstate="print"/>
          <a:srcRect/>
          <a:stretch>
            <a:fillRect/>
          </a:stretch>
        </p:blipFill>
        <p:spPr bwMode="auto">
          <a:xfrm>
            <a:off x="1619673" y="2564904"/>
            <a:ext cx="5731171" cy="3861048"/>
          </a:xfrm>
          <a:prstGeom prst="rect">
            <a:avLst/>
          </a:prstGeom>
          <a:noFill/>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51"/>
                                        </p:tgtEl>
                                        <p:attrNameLst>
                                          <p:attrName>style.visibility</p:attrName>
                                        </p:attrNameLst>
                                      </p:cBhvr>
                                      <p:to>
                                        <p:strVal val="visible"/>
                                      </p:to>
                                    </p:set>
                                    <p:anim calcmode="lin" valueType="num">
                                      <p:cBhvr additive="base">
                                        <p:cTn id="19" dur="500" fill="hold"/>
                                        <p:tgtEl>
                                          <p:spTgt spid="2051"/>
                                        </p:tgtEl>
                                        <p:attrNameLst>
                                          <p:attrName>ppt_x</p:attrName>
                                        </p:attrNameLst>
                                      </p:cBhvr>
                                      <p:tavLst>
                                        <p:tav tm="0">
                                          <p:val>
                                            <p:strVal val="#ppt_x"/>
                                          </p:val>
                                        </p:tav>
                                        <p:tav tm="100000">
                                          <p:val>
                                            <p:strVal val="#ppt_x"/>
                                          </p:val>
                                        </p:tav>
                                      </p:tavLst>
                                    </p:anim>
                                    <p:anim calcmode="lin" valueType="num">
                                      <p:cBhvr additive="base">
                                        <p:cTn id="20"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FF0000"/>
                </a:solidFill>
                <a:latin typeface="Times New Roman"/>
                <a:cs typeface="Times New Roman"/>
              </a:rPr>
              <a:t>Treatment </a:t>
            </a:r>
            <a:endParaRPr lang="x-none" dirty="0">
              <a:solidFill>
                <a:srgbClr val="FF0000"/>
              </a:solidFill>
              <a:latin typeface="Times New Roman"/>
              <a:cs typeface="Times New Roman"/>
            </a:endParaRPr>
          </a:p>
        </p:txBody>
      </p:sp>
      <p:sp>
        <p:nvSpPr>
          <p:cNvPr id="3" name="عنصر نائب للمحتوى 2"/>
          <p:cNvSpPr>
            <a:spLocks noGrp="1"/>
          </p:cNvSpPr>
          <p:nvPr>
            <p:ph idx="1"/>
          </p:nvPr>
        </p:nvSpPr>
        <p:spPr>
          <a:xfrm>
            <a:off x="467544" y="1825625"/>
            <a:ext cx="8280920" cy="4351338"/>
          </a:xfrm>
        </p:spPr>
        <p:txBody>
          <a:bodyPr/>
          <a:lstStyle/>
          <a:p>
            <a:pPr algn="l" rtl="0"/>
            <a:r>
              <a:rPr lang="en-US" b="1" dirty="0" smtClean="0">
                <a:latin typeface="Times New Roman"/>
                <a:cs typeface="Times New Roman"/>
              </a:rPr>
              <a:t>Nonsteroidal anti-inflammatory drugs </a:t>
            </a:r>
            <a:r>
              <a:rPr lang="en-US" dirty="0" smtClean="0">
                <a:latin typeface="Times New Roman"/>
                <a:cs typeface="Times New Roman"/>
              </a:rPr>
              <a:t>has a dramatic response in patient with Ankylosing   spondylitis.</a:t>
            </a:r>
          </a:p>
          <a:p>
            <a:pPr algn="l" rtl="0"/>
            <a:r>
              <a:rPr lang="en-US" b="1" dirty="0" smtClean="0">
                <a:latin typeface="Times New Roman"/>
                <a:cs typeface="Times New Roman"/>
              </a:rPr>
              <a:t>Referral</a:t>
            </a:r>
            <a:endParaRPr lang="x-none" b="1" dirty="0">
              <a:latin typeface="Times New Roman"/>
              <a:cs typeface="Times New Roman"/>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dirty="0" smtClean="0">
                <a:solidFill>
                  <a:srgbClr val="FF0000"/>
                </a:solidFill>
                <a:latin typeface="Times New Roman"/>
                <a:cs typeface="Times New Roman"/>
              </a:rPr>
              <a:t>Complicated back pain </a:t>
            </a:r>
            <a:endParaRPr lang="x-none" dirty="0">
              <a:solidFill>
                <a:srgbClr val="FF0000"/>
              </a:solidFill>
              <a:latin typeface="Times New Roman"/>
              <a:cs typeface="Times New Roman"/>
            </a:endParaRPr>
          </a:p>
        </p:txBody>
      </p:sp>
      <p:sp>
        <p:nvSpPr>
          <p:cNvPr id="3" name="عنصر نائب للمحتوى 2"/>
          <p:cNvSpPr>
            <a:spLocks noGrp="1"/>
          </p:cNvSpPr>
          <p:nvPr>
            <p:ph idx="1"/>
          </p:nvPr>
        </p:nvSpPr>
        <p:spPr>
          <a:xfrm>
            <a:off x="467544" y="1844824"/>
            <a:ext cx="7776864" cy="4351338"/>
          </a:xfrm>
        </p:spPr>
        <p:txBody>
          <a:bodyPr>
            <a:normAutofit fontScale="77500" lnSpcReduction="20000"/>
          </a:bodyPr>
          <a:lstStyle/>
          <a:p>
            <a:pPr algn="l" rtl="0"/>
            <a:r>
              <a:rPr lang="en-US" sz="2800" dirty="0">
                <a:latin typeface="Times New Roman"/>
                <a:cs typeface="Times New Roman"/>
              </a:rPr>
              <a:t>Accounts for 37% of all causes of back pain.</a:t>
            </a:r>
          </a:p>
          <a:p>
            <a:pPr algn="l" rtl="0"/>
            <a:r>
              <a:rPr lang="en-US" sz="2800" dirty="0">
                <a:latin typeface="Times New Roman"/>
                <a:cs typeface="Times New Roman"/>
              </a:rPr>
              <a:t>Presence of systemic signs, symptoms or risk factor e.g. fever, </a:t>
            </a:r>
            <a:r>
              <a:rPr lang="en-US" sz="2800" dirty="0" smtClean="0">
                <a:latin typeface="Times New Roman"/>
                <a:cs typeface="Times New Roman"/>
              </a:rPr>
              <a:t> weight </a:t>
            </a:r>
            <a:r>
              <a:rPr lang="en-US" sz="2800" dirty="0">
                <a:latin typeface="Times New Roman"/>
                <a:cs typeface="Times New Roman"/>
              </a:rPr>
              <a:t>loss, history of prior cancer..etc.</a:t>
            </a:r>
          </a:p>
          <a:p>
            <a:pPr algn="l" rtl="0">
              <a:buNone/>
            </a:pPr>
            <a:endParaRPr lang="en-US" sz="2800" dirty="0">
              <a:latin typeface="Times New Roman"/>
              <a:cs typeface="Times New Roman"/>
            </a:endParaRPr>
          </a:p>
          <a:p>
            <a:pPr algn="l" rtl="0"/>
            <a:r>
              <a:rPr lang="en-US" sz="2800" dirty="0">
                <a:latin typeface="Times New Roman" pitchFamily="18" charset="0"/>
                <a:cs typeface="Times New Roman" pitchFamily="18" charset="0"/>
              </a:rPr>
              <a:t>Most</a:t>
            </a:r>
            <a:r>
              <a:rPr lang="en-US" sz="2800" dirty="0">
                <a:latin typeface="Times New Roman"/>
                <a:cs typeface="Times New Roman"/>
              </a:rPr>
              <a:t> common causes include</a:t>
            </a:r>
            <a:r>
              <a:rPr lang="en-US" dirty="0" smtClean="0">
                <a:latin typeface="Times New Roman"/>
                <a:cs typeface="Times New Roman"/>
              </a:rPr>
              <a:t>: </a:t>
            </a:r>
          </a:p>
          <a:p>
            <a:pPr marL="514338" indent="-514338" algn="l" rtl="0">
              <a:buFont typeface="+mj-lt"/>
              <a:buAutoNum type="arabicPeriod"/>
            </a:pPr>
            <a:r>
              <a:rPr lang="en-US" sz="2800" dirty="0">
                <a:latin typeface="Times New Roman"/>
                <a:cs typeface="Times New Roman"/>
              </a:rPr>
              <a:t>Inflammatory arthritis e.g. </a:t>
            </a:r>
            <a:r>
              <a:rPr lang="en-US" sz="2800" dirty="0" err="1">
                <a:latin typeface="Times New Roman"/>
                <a:cs typeface="Times New Roman"/>
              </a:rPr>
              <a:t>ankylosing</a:t>
            </a:r>
            <a:r>
              <a:rPr lang="en-US" sz="2800" dirty="0">
                <a:latin typeface="Times New Roman"/>
                <a:cs typeface="Times New Roman"/>
              </a:rPr>
              <a:t> </a:t>
            </a:r>
            <a:r>
              <a:rPr lang="en-US" sz="2800" dirty="0" err="1">
                <a:latin typeface="Times New Roman"/>
                <a:cs typeface="Times New Roman"/>
              </a:rPr>
              <a:t>spondylitis</a:t>
            </a:r>
            <a:r>
              <a:rPr lang="en-US" sz="2800" dirty="0">
                <a:latin typeface="Times New Roman"/>
                <a:cs typeface="Times New Roman"/>
              </a:rPr>
              <a:t> , rheumatoid arthritis.</a:t>
            </a:r>
          </a:p>
          <a:p>
            <a:pPr marL="514338" indent="-514338" algn="l" rtl="0">
              <a:buFont typeface="+mj-lt"/>
              <a:buAutoNum type="arabicPeriod"/>
            </a:pPr>
            <a:r>
              <a:rPr lang="en-US" sz="2800" dirty="0" err="1">
                <a:latin typeface="Times New Roman"/>
                <a:cs typeface="Times New Roman"/>
              </a:rPr>
              <a:t>Neoplastic</a:t>
            </a:r>
            <a:endParaRPr lang="en-US" sz="2800" dirty="0">
              <a:latin typeface="Times New Roman"/>
              <a:cs typeface="Times New Roman"/>
            </a:endParaRPr>
          </a:p>
          <a:p>
            <a:pPr marL="514338" indent="-514338" algn="l" rtl="0">
              <a:buFont typeface="+mj-lt"/>
              <a:buAutoNum type="arabicPeriod"/>
            </a:pPr>
            <a:r>
              <a:rPr lang="en-US" sz="2800" dirty="0">
                <a:latin typeface="Times New Roman"/>
                <a:cs typeface="Times New Roman"/>
              </a:rPr>
              <a:t>Infection: </a:t>
            </a:r>
            <a:r>
              <a:rPr lang="en-US" sz="2800" dirty="0">
                <a:latin typeface="Times New Roman"/>
                <a:cs typeface="Times New Roman"/>
                <a:sym typeface="Arial" charset="0"/>
              </a:rPr>
              <a:t>can cause pain when they involve the vertebrae, </a:t>
            </a:r>
            <a:r>
              <a:rPr lang="en-US" sz="2800" dirty="0" smtClean="0">
                <a:latin typeface="Times New Roman"/>
                <a:cs typeface="Times New Roman"/>
                <a:sym typeface="Arial" charset="0"/>
              </a:rPr>
              <a:t>       leading </a:t>
            </a:r>
            <a:r>
              <a:rPr lang="en-US" sz="2800" dirty="0">
                <a:latin typeface="Times New Roman"/>
                <a:cs typeface="Times New Roman"/>
                <a:sym typeface="Arial" charset="0"/>
              </a:rPr>
              <a:t>to osteomyelitis.</a:t>
            </a:r>
          </a:p>
          <a:p>
            <a:pPr marL="514338" indent="-514338" algn="l" rtl="0">
              <a:buNone/>
            </a:pPr>
            <a:endParaRPr lang="en-US" sz="2800" dirty="0">
              <a:latin typeface="Times New Roman"/>
              <a:cs typeface="Times New Roman"/>
            </a:endParaRPr>
          </a:p>
          <a:p>
            <a:pPr marL="514338" indent="-514338" algn="l" rtl="0"/>
            <a:r>
              <a:rPr lang="en-US" sz="2400" dirty="0">
                <a:latin typeface="Times New Roman"/>
                <a:cs typeface="Times New Roman"/>
              </a:rPr>
              <a:t>Plain film and ESR is needed, if either abnormal consider magnetic </a:t>
            </a:r>
            <a:r>
              <a:rPr lang="en-US" sz="2400" dirty="0" smtClean="0">
                <a:latin typeface="Times New Roman"/>
                <a:cs typeface="Times New Roman"/>
              </a:rPr>
              <a:t>        resonance  </a:t>
            </a:r>
            <a:r>
              <a:rPr lang="en-US" sz="2400" dirty="0">
                <a:latin typeface="Times New Roman"/>
                <a:cs typeface="Times New Roman"/>
              </a:rPr>
              <a:t>imaging or computed tomography. </a:t>
            </a:r>
          </a:p>
          <a:p>
            <a:pPr algn="l" rtl="0">
              <a:buNone/>
            </a:pPr>
            <a:endParaRPr lang="x-none" dirty="0">
              <a:latin typeface="Times New Roman"/>
              <a:cs typeface="Times New Roman"/>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FF0000"/>
                </a:solidFill>
                <a:latin typeface="Times New Roman"/>
                <a:cs typeface="Times New Roman"/>
              </a:rPr>
              <a:t>Radiculopathy</a:t>
            </a:r>
            <a:endParaRPr lang="x-none" dirty="0">
              <a:solidFill>
                <a:srgbClr val="FF0000"/>
              </a:solidFill>
              <a:latin typeface="Times New Roman"/>
              <a:cs typeface="Times New Roman"/>
            </a:endParaRPr>
          </a:p>
        </p:txBody>
      </p:sp>
      <p:sp>
        <p:nvSpPr>
          <p:cNvPr id="3" name="عنصر نائب للمحتوى 2"/>
          <p:cNvSpPr>
            <a:spLocks noGrp="1"/>
          </p:cNvSpPr>
          <p:nvPr>
            <p:ph idx="1"/>
          </p:nvPr>
        </p:nvSpPr>
        <p:spPr/>
        <p:txBody>
          <a:bodyPr/>
          <a:lstStyle/>
          <a:p>
            <a:pPr algn="l" rtl="0"/>
            <a:r>
              <a:rPr lang="en-US" dirty="0" err="1" smtClean="0">
                <a:latin typeface="Times New Roman"/>
                <a:cs typeface="Times New Roman"/>
              </a:rPr>
              <a:t>Lumbosacral</a:t>
            </a:r>
            <a:r>
              <a:rPr lang="en-US" dirty="0" smtClean="0">
                <a:latin typeface="Times New Roman"/>
                <a:cs typeface="Times New Roman"/>
              </a:rPr>
              <a:t> </a:t>
            </a:r>
            <a:r>
              <a:rPr lang="en-US" dirty="0" err="1" smtClean="0">
                <a:latin typeface="Times New Roman"/>
                <a:cs typeface="Times New Roman"/>
              </a:rPr>
              <a:t>radiculopathy</a:t>
            </a:r>
            <a:r>
              <a:rPr lang="en-US" dirty="0" smtClean="0">
                <a:latin typeface="Times New Roman"/>
                <a:cs typeface="Times New Roman"/>
              </a:rPr>
              <a:t> is a condition in which a disease process affects the function of one or more </a:t>
            </a:r>
            <a:r>
              <a:rPr lang="en-US" dirty="0" err="1" smtClean="0">
                <a:latin typeface="Times New Roman"/>
                <a:cs typeface="Times New Roman"/>
              </a:rPr>
              <a:t>lumbosacral</a:t>
            </a:r>
            <a:r>
              <a:rPr lang="en-US" dirty="0" smtClean="0">
                <a:latin typeface="Times New Roman"/>
                <a:cs typeface="Times New Roman"/>
              </a:rPr>
              <a:t> nerve roots.</a:t>
            </a:r>
          </a:p>
          <a:p>
            <a:pPr algn="l" rtl="0"/>
            <a:r>
              <a:rPr lang="en-US" dirty="0" smtClean="0">
                <a:latin typeface="Times New Roman"/>
                <a:cs typeface="Times New Roman"/>
              </a:rPr>
              <a:t>Depending upon the nature and location of   </a:t>
            </a:r>
            <a:r>
              <a:rPr lang="en-US" dirty="0" err="1" smtClean="0">
                <a:latin typeface="Times New Roman"/>
                <a:cs typeface="Times New Roman"/>
              </a:rPr>
              <a:t>intraspinal</a:t>
            </a:r>
            <a:r>
              <a:rPr lang="en-US" dirty="0" smtClean="0">
                <a:latin typeface="Times New Roman"/>
                <a:cs typeface="Times New Roman"/>
              </a:rPr>
              <a:t> compression, roots may be           injured at any disc level, from the L1-2 level to the level of their exit into their neural        foramina</a:t>
            </a:r>
            <a:endParaRPr lang="x-none" dirty="0">
              <a:latin typeface="Times New Roman"/>
              <a:cs typeface="Times New Roman"/>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FF0000"/>
                </a:solidFill>
                <a:latin typeface="Times New Roman"/>
                <a:cs typeface="Times New Roman"/>
              </a:rPr>
              <a:t>Degenerative changes</a:t>
            </a:r>
            <a:endParaRPr lang="x-none" dirty="0">
              <a:solidFill>
                <a:srgbClr val="FF0000"/>
              </a:solidFill>
              <a:latin typeface="Times New Roman"/>
              <a:cs typeface="Times New Roman"/>
            </a:endParaRPr>
          </a:p>
        </p:txBody>
      </p:sp>
      <p:sp>
        <p:nvSpPr>
          <p:cNvPr id="3" name="عنصر نائب للمحتوى 2"/>
          <p:cNvSpPr>
            <a:spLocks noGrp="1"/>
          </p:cNvSpPr>
          <p:nvPr>
            <p:ph idx="1"/>
          </p:nvPr>
        </p:nvSpPr>
        <p:spPr>
          <a:xfrm>
            <a:off x="428596" y="1714490"/>
            <a:ext cx="8229600" cy="4525963"/>
          </a:xfrm>
        </p:spPr>
        <p:txBody>
          <a:bodyPr/>
          <a:lstStyle/>
          <a:p>
            <a:pPr algn="l" rtl="0"/>
            <a:r>
              <a:rPr lang="en-US" dirty="0" smtClean="0">
                <a:latin typeface="Times New Roman"/>
                <a:cs typeface="Times New Roman"/>
              </a:rPr>
              <a:t>Resulting bony overgrowth (osteophytes) or    disc herniation may directly impinge on spinal nerve roots or the spinal cord, or their effect   may be primarily to produce instability and    misalignment of the spine (</a:t>
            </a:r>
            <a:r>
              <a:rPr lang="en-US" dirty="0" err="1" smtClean="0">
                <a:latin typeface="Times New Roman"/>
                <a:cs typeface="Times New Roman"/>
              </a:rPr>
              <a:t>ie</a:t>
            </a:r>
            <a:r>
              <a:rPr lang="en-US" dirty="0" smtClean="0">
                <a:latin typeface="Times New Roman"/>
                <a:cs typeface="Times New Roman"/>
              </a:rPr>
              <a:t>, degenerative      spondylolisthesis) that in turn produces pain    and neurologic deficits.</a:t>
            </a:r>
          </a:p>
          <a:p>
            <a:pPr algn="l" rtl="0"/>
            <a:endParaRPr lang="x-none" dirty="0">
              <a:latin typeface="Times New Roman"/>
              <a:cs typeface="Times New Roman"/>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athoanatomical_conditions_edit.jpe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679203" y="1825625"/>
            <a:ext cx="3785594" cy="4351338"/>
          </a:xfrm>
        </p:spPr>
      </p:pic>
      <p:sp>
        <p:nvSpPr>
          <p:cNvPr id="2" name="TextBox 1"/>
          <p:cNvSpPr txBox="1"/>
          <p:nvPr/>
        </p:nvSpPr>
        <p:spPr>
          <a:xfrm>
            <a:off x="0" y="6127233"/>
            <a:ext cx="4254691" cy="369332"/>
          </a:xfrm>
          <a:prstGeom prst="rect">
            <a:avLst/>
          </a:prstGeom>
          <a:noFill/>
        </p:spPr>
        <p:txBody>
          <a:bodyPr wrap="none" rtlCol="0">
            <a:spAutoFit/>
          </a:bodyPr>
          <a:lstStyle/>
          <a:p>
            <a:r>
              <a:rPr lang="en-US" b="1" dirty="0" smtClean="0">
                <a:latin typeface="Cambria" charset="0"/>
                <a:ea typeface="Cambria" charset="0"/>
                <a:cs typeface="Cambria" charset="0"/>
                <a:hlinkClick r:id="rId4"/>
              </a:rPr>
              <a:t>Click Here for a demonstrational video</a:t>
            </a:r>
            <a:endParaRPr lang="en-US" b="1" dirty="0">
              <a:latin typeface="Cambria" charset="0"/>
              <a:ea typeface="Cambria" charset="0"/>
              <a:cs typeface="Cambria" charset="0"/>
            </a:endParaRPr>
          </a:p>
        </p:txBody>
      </p:sp>
      <p:sp>
        <p:nvSpPr>
          <p:cNvPr id="5" name="عنوان 1"/>
          <p:cNvSpPr>
            <a:spLocks noGrp="1"/>
          </p:cNvSpPr>
          <p:nvPr>
            <p:ph type="title"/>
          </p:nvPr>
        </p:nvSpPr>
        <p:spPr>
          <a:xfrm>
            <a:off x="628650" y="365126"/>
            <a:ext cx="7886700" cy="1325563"/>
          </a:xfrm>
        </p:spPr>
        <p:txBody>
          <a:bodyPr/>
          <a:lstStyle/>
          <a:p>
            <a:r>
              <a:rPr lang="en-US" dirty="0" smtClean="0">
                <a:solidFill>
                  <a:srgbClr val="FF0000"/>
                </a:solidFill>
                <a:latin typeface="Times New Roman"/>
                <a:cs typeface="Times New Roman"/>
              </a:rPr>
              <a:t>Disc </a:t>
            </a:r>
            <a:r>
              <a:rPr lang="en-US" dirty="0" err="1" smtClean="0">
                <a:solidFill>
                  <a:srgbClr val="FF0000"/>
                </a:solidFill>
                <a:latin typeface="Times New Roman"/>
                <a:cs typeface="Times New Roman"/>
              </a:rPr>
              <a:t>herniation</a:t>
            </a:r>
            <a:endParaRPr lang="x-none" dirty="0">
              <a:solidFill>
                <a:srgbClr val="FF0000"/>
              </a:solidFill>
              <a:latin typeface="Times New Roman"/>
              <a:cs typeface="Times New Roman"/>
            </a:endParaRPr>
          </a:p>
        </p:txBody>
      </p:sp>
    </p:spTree>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smtClean="0">
                <a:solidFill>
                  <a:srgbClr val="FF0000"/>
                </a:solidFill>
                <a:latin typeface="Times New Roman"/>
                <a:cs typeface="Times New Roman"/>
              </a:rPr>
              <a:t>How to Investigate </a:t>
            </a:r>
            <a:br>
              <a:rPr lang="en-US" dirty="0" smtClean="0">
                <a:solidFill>
                  <a:srgbClr val="FF0000"/>
                </a:solidFill>
                <a:latin typeface="Times New Roman"/>
                <a:cs typeface="Times New Roman"/>
              </a:rPr>
            </a:br>
            <a:r>
              <a:rPr lang="en-US" dirty="0" smtClean="0">
                <a:solidFill>
                  <a:srgbClr val="FF0000"/>
                </a:solidFill>
                <a:latin typeface="Times New Roman"/>
                <a:cs typeface="Times New Roman"/>
              </a:rPr>
              <a:t>Disc herniation?</a:t>
            </a:r>
            <a:endParaRPr lang="x-none" dirty="0">
              <a:solidFill>
                <a:srgbClr val="FF0000"/>
              </a:solidFill>
              <a:latin typeface="Times New Roman"/>
              <a:cs typeface="Times New Roman"/>
            </a:endParaRPr>
          </a:p>
        </p:txBody>
      </p:sp>
      <p:sp>
        <p:nvSpPr>
          <p:cNvPr id="3" name="عنصر نائب للمحتوى 2"/>
          <p:cNvSpPr>
            <a:spLocks noGrp="1"/>
          </p:cNvSpPr>
          <p:nvPr>
            <p:ph idx="1"/>
          </p:nvPr>
        </p:nvSpPr>
        <p:spPr>
          <a:xfrm>
            <a:off x="628650" y="1825625"/>
            <a:ext cx="8119814" cy="4351338"/>
          </a:xfrm>
        </p:spPr>
        <p:txBody>
          <a:bodyPr/>
          <a:lstStyle/>
          <a:p>
            <a:pPr lvl="1" algn="l" rtl="0"/>
            <a:r>
              <a:rPr lang="en-US" dirty="0" smtClean="0">
                <a:latin typeface="Times New Roman"/>
                <a:cs typeface="Times New Roman"/>
              </a:rPr>
              <a:t>Not needed unless there is a presence of red flags, or the patient at a high risk of neoplasia,                inflammation or infection.</a:t>
            </a:r>
            <a:r>
              <a:rPr lang="en-US" baseline="30000" dirty="0" smtClean="0">
                <a:latin typeface="Times New Roman"/>
                <a:cs typeface="Times New Roman"/>
              </a:rPr>
              <a:t>5</a:t>
            </a:r>
            <a:endParaRPr lang="en-US" dirty="0" smtClean="0">
              <a:latin typeface="Times New Roman"/>
              <a:cs typeface="Times New Roman"/>
            </a:endParaRPr>
          </a:p>
          <a:p>
            <a:pPr lvl="1" algn="l" rtl="0"/>
            <a:r>
              <a:rPr lang="en-US" dirty="0" smtClean="0">
                <a:latin typeface="Times New Roman"/>
                <a:cs typeface="Times New Roman"/>
              </a:rPr>
              <a:t>If so, magnetic resonance imaging is                      recommended.</a:t>
            </a:r>
          </a:p>
          <a:p>
            <a:pPr lvl="1" algn="l" rtl="0"/>
            <a:endParaRPr lang="en-US" dirty="0" smtClean="0">
              <a:latin typeface="Times New Roman"/>
              <a:cs typeface="Times New Roman"/>
            </a:endParaRPr>
          </a:p>
          <a:p>
            <a:pPr lvl="1" algn="l" rtl="0">
              <a:buNone/>
            </a:pPr>
            <a:endParaRPr lang="en-US" dirty="0" smtClean="0">
              <a:latin typeface="Times New Roman"/>
              <a:cs typeface="Times New Roman"/>
            </a:endParaRPr>
          </a:p>
          <a:p>
            <a:pPr algn="l" rtl="0">
              <a:buNone/>
            </a:pPr>
            <a:endParaRPr lang="x-none" dirty="0">
              <a:latin typeface="Times New Roman"/>
              <a:cs typeface="Times New Roman"/>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1520" y="332656"/>
            <a:ext cx="8280920" cy="5472608"/>
          </a:xfrm>
        </p:spPr>
        <p:txBody>
          <a:bodyPr>
            <a:normAutofit/>
          </a:bodyPr>
          <a:lstStyle/>
          <a:p>
            <a:pPr algn="l" rtl="0"/>
            <a:r>
              <a:rPr lang="en-US" dirty="0" smtClean="0">
                <a:solidFill>
                  <a:srgbClr val="FF0000"/>
                </a:solidFill>
                <a:latin typeface="Times New Roman"/>
                <a:cs typeface="Times New Roman"/>
              </a:rPr>
              <a:t>Treatment:</a:t>
            </a:r>
          </a:p>
          <a:p>
            <a:pPr lvl="1" algn="l" rtl="0"/>
            <a:r>
              <a:rPr lang="en-US" dirty="0" smtClean="0">
                <a:latin typeface="Times New Roman"/>
                <a:cs typeface="Times New Roman"/>
              </a:rPr>
              <a:t>The objectives of treatment are to ameliorate pain   and to address the specific underlying process if      necessary.</a:t>
            </a:r>
          </a:p>
          <a:p>
            <a:pPr lvl="2" algn="l" rtl="0"/>
            <a:r>
              <a:rPr lang="en-US" dirty="0" smtClean="0">
                <a:latin typeface="Times New Roman"/>
                <a:cs typeface="Times New Roman"/>
              </a:rPr>
              <a:t>Nonsteroidal anti-inflammatory drugs or acetaminophen  and activity modification are the mainstay of treatment.</a:t>
            </a:r>
          </a:p>
          <a:p>
            <a:pPr lvl="2" algn="l" rtl="0"/>
            <a:r>
              <a:rPr lang="en-US" dirty="0" smtClean="0">
                <a:latin typeface="Times New Roman"/>
                <a:cs typeface="Times New Roman"/>
              </a:rPr>
              <a:t>Physical therapy is often tried for patients with mild to    moderate persistent symptoms, but evidence of                 effectiveness is lacking.</a:t>
            </a:r>
          </a:p>
          <a:p>
            <a:pPr lvl="2" algn="l" rtl="0"/>
            <a:r>
              <a:rPr lang="en-US" dirty="0" err="1" smtClean="0">
                <a:latin typeface="Times New Roman"/>
                <a:cs typeface="Times New Roman"/>
              </a:rPr>
              <a:t>Opioids</a:t>
            </a:r>
            <a:r>
              <a:rPr lang="en-US" dirty="0" smtClean="0">
                <a:latin typeface="Times New Roman"/>
                <a:cs typeface="Times New Roman"/>
              </a:rPr>
              <a:t> and muscle relaxant to treat acute, severe pain.</a:t>
            </a:r>
          </a:p>
          <a:p>
            <a:pPr lvl="2" algn="l" rtl="0"/>
            <a:r>
              <a:rPr lang="en-US" dirty="0" smtClean="0">
                <a:latin typeface="Times New Roman"/>
                <a:cs typeface="Times New Roman"/>
              </a:rPr>
              <a:t>Surgery is preserved for patients who have persistent,       disabling radiculopathy due to a herniated lumbar disc </a:t>
            </a:r>
          </a:p>
          <a:p>
            <a:pPr lvl="1" algn="l" rtl="0"/>
            <a:endParaRPr lang="en-US" dirty="0" smtClean="0">
              <a:latin typeface="Times New Roman"/>
              <a:cs typeface="Times New Roman"/>
            </a:endParaRPr>
          </a:p>
          <a:p>
            <a:pPr algn="l" rtl="0"/>
            <a:endParaRPr lang="x-none" dirty="0">
              <a:latin typeface="Times New Roman"/>
              <a:cs typeface="Times New Roman"/>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28650" y="65063"/>
            <a:ext cx="7886700" cy="1325563"/>
          </a:xfrm>
        </p:spPr>
        <p:txBody>
          <a:bodyPr/>
          <a:lstStyle/>
          <a:p>
            <a:r>
              <a:rPr lang="en-US" dirty="0" smtClean="0">
                <a:solidFill>
                  <a:srgbClr val="FF0000"/>
                </a:solidFill>
                <a:latin typeface="Times New Roman"/>
                <a:cs typeface="Times New Roman"/>
              </a:rPr>
              <a:t>Urgent situation</a:t>
            </a:r>
            <a:endParaRPr lang="x-none" dirty="0">
              <a:solidFill>
                <a:srgbClr val="FF0000"/>
              </a:solidFill>
              <a:latin typeface="Times New Roman"/>
              <a:cs typeface="Times New Roman"/>
            </a:endParaRPr>
          </a:p>
        </p:txBody>
      </p:sp>
      <p:sp>
        <p:nvSpPr>
          <p:cNvPr id="3" name="عنصر نائب للمحتوى 2"/>
          <p:cNvSpPr>
            <a:spLocks noGrp="1"/>
          </p:cNvSpPr>
          <p:nvPr>
            <p:ph idx="1"/>
          </p:nvPr>
        </p:nvSpPr>
        <p:spPr>
          <a:xfrm>
            <a:off x="107504" y="1213121"/>
            <a:ext cx="8928992" cy="5804666"/>
          </a:xfrm>
        </p:spPr>
        <p:txBody>
          <a:bodyPr>
            <a:spAutoFit/>
          </a:bodyPr>
          <a:lstStyle/>
          <a:p>
            <a:pPr algn="l" rtl="0"/>
            <a:r>
              <a:rPr lang="en-US" dirty="0" smtClean="0">
                <a:latin typeface="Times New Roman"/>
                <a:cs typeface="Times New Roman"/>
              </a:rPr>
              <a:t>Bowel or bladder dysfunction may be a                   symptom of severe compression of the                    </a:t>
            </a:r>
            <a:r>
              <a:rPr lang="en-US" dirty="0" err="1" smtClean="0">
                <a:latin typeface="Times New Roman"/>
                <a:cs typeface="Times New Roman"/>
              </a:rPr>
              <a:t>cauda</a:t>
            </a:r>
            <a:r>
              <a:rPr lang="en-US" dirty="0" smtClean="0">
                <a:latin typeface="Times New Roman"/>
                <a:cs typeface="Times New Roman"/>
              </a:rPr>
              <a:t> </a:t>
            </a:r>
            <a:r>
              <a:rPr lang="en-US" dirty="0" err="1" smtClean="0">
                <a:latin typeface="Times New Roman"/>
                <a:cs typeface="Times New Roman"/>
              </a:rPr>
              <a:t>equina</a:t>
            </a:r>
            <a:r>
              <a:rPr lang="en-US" dirty="0" smtClean="0">
                <a:latin typeface="Times New Roman"/>
                <a:cs typeface="Times New Roman"/>
              </a:rPr>
              <a:t>,  which is a medical emergency.       Urinary retention with overflow incontinence is              typically present, often with associated saddle        anesthesia, bilateral sciatica, and leg weakness.</a:t>
            </a:r>
          </a:p>
          <a:p>
            <a:pPr algn="l" rtl="0"/>
            <a:r>
              <a:rPr lang="en-US" dirty="0" smtClean="0">
                <a:latin typeface="Times New Roman"/>
                <a:cs typeface="Times New Roman"/>
              </a:rPr>
              <a:t>The </a:t>
            </a:r>
            <a:r>
              <a:rPr lang="en-US" dirty="0" err="1" smtClean="0">
                <a:latin typeface="Times New Roman"/>
                <a:cs typeface="Times New Roman"/>
              </a:rPr>
              <a:t>cauda</a:t>
            </a:r>
            <a:r>
              <a:rPr lang="en-US" dirty="0" smtClean="0">
                <a:latin typeface="Times New Roman"/>
                <a:cs typeface="Times New Roman"/>
              </a:rPr>
              <a:t> </a:t>
            </a:r>
            <a:r>
              <a:rPr lang="en-US" dirty="0" err="1" smtClean="0">
                <a:latin typeface="Times New Roman"/>
                <a:cs typeface="Times New Roman"/>
              </a:rPr>
              <a:t>equina</a:t>
            </a:r>
            <a:r>
              <a:rPr lang="en-US" dirty="0" smtClean="0">
                <a:latin typeface="Times New Roman"/>
                <a:cs typeface="Times New Roman"/>
              </a:rPr>
              <a:t> syndrome is most commonly      caused by tumor or a massive midline disk             herniation.</a:t>
            </a:r>
          </a:p>
          <a:p>
            <a:pPr algn="l" rtl="0"/>
            <a:r>
              <a:rPr lang="en-US" dirty="0" smtClean="0">
                <a:latin typeface="Times New Roman"/>
                <a:cs typeface="Times New Roman"/>
              </a:rPr>
              <a:t>MRI is used to investigate </a:t>
            </a:r>
            <a:r>
              <a:rPr lang="en-US" dirty="0" err="1" smtClean="0">
                <a:latin typeface="Times New Roman"/>
                <a:cs typeface="Times New Roman"/>
              </a:rPr>
              <a:t>Cauda</a:t>
            </a:r>
            <a:r>
              <a:rPr lang="en-US" dirty="0" smtClean="0">
                <a:latin typeface="Times New Roman"/>
                <a:cs typeface="Times New Roman"/>
              </a:rPr>
              <a:t> </a:t>
            </a:r>
            <a:r>
              <a:rPr lang="en-US" dirty="0" err="1" smtClean="0">
                <a:latin typeface="Times New Roman"/>
                <a:cs typeface="Times New Roman"/>
              </a:rPr>
              <a:t>Equina</a:t>
            </a:r>
            <a:endParaRPr lang="en-US" dirty="0" smtClean="0">
              <a:latin typeface="Times New Roman"/>
              <a:cs typeface="Times New Roman"/>
            </a:endParaRPr>
          </a:p>
          <a:p>
            <a:pPr algn="l" rtl="0"/>
            <a:endParaRPr lang="x-none" dirty="0">
              <a:latin typeface="Times New Roman"/>
              <a:cs typeface="Times New Roman"/>
            </a:endParaRPr>
          </a:p>
        </p:txBody>
      </p:sp>
    </p:spTree>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FF0000"/>
                </a:solidFill>
              </a:rPr>
              <a:t>Management</a:t>
            </a:r>
            <a:endParaRPr lang="ar-SA" dirty="0">
              <a:solidFill>
                <a:srgbClr val="FF0000"/>
              </a:solidFill>
            </a:endParaRPr>
          </a:p>
        </p:txBody>
      </p:sp>
      <p:sp>
        <p:nvSpPr>
          <p:cNvPr id="3" name="عنصر نائب للمحتوى 2"/>
          <p:cNvSpPr>
            <a:spLocks noGrp="1"/>
          </p:cNvSpPr>
          <p:nvPr>
            <p:ph idx="1"/>
          </p:nvPr>
        </p:nvSpPr>
        <p:spPr/>
        <p:txBody>
          <a:bodyPr/>
          <a:lstStyle/>
          <a:p>
            <a:pPr algn="l" rtl="0"/>
            <a:r>
              <a:rPr lang="en-US" dirty="0" smtClean="0"/>
              <a:t>The management of true </a:t>
            </a:r>
            <a:r>
              <a:rPr lang="en-US" dirty="0" err="1" smtClean="0"/>
              <a:t>cauda</a:t>
            </a:r>
            <a:r>
              <a:rPr lang="en-US" dirty="0" smtClean="0"/>
              <a:t> </a:t>
            </a:r>
            <a:r>
              <a:rPr lang="en-US" dirty="0" err="1" smtClean="0"/>
              <a:t>equina</a:t>
            </a:r>
            <a:r>
              <a:rPr lang="en-US" dirty="0" smtClean="0"/>
              <a:t> syndrome frequently involves surgical  decompression. When </a:t>
            </a:r>
            <a:r>
              <a:rPr lang="en-US" dirty="0" err="1" smtClean="0"/>
              <a:t>cauda</a:t>
            </a:r>
            <a:r>
              <a:rPr lang="en-US" dirty="0" smtClean="0"/>
              <a:t> </a:t>
            </a:r>
            <a:r>
              <a:rPr lang="en-US" dirty="0" err="1" smtClean="0"/>
              <a:t>equina</a:t>
            </a:r>
            <a:r>
              <a:rPr lang="en-US" dirty="0" smtClean="0"/>
              <a:t>    syndrome is caused by a herniated disk early surgical decompression is           recommended.</a:t>
            </a:r>
            <a:endParaRPr lang="ar-SA" dirty="0"/>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0000"/>
                </a:solidFill>
                <a:latin typeface="Times New Roman"/>
                <a:cs typeface="Times New Roman"/>
              </a:rPr>
              <a:t>Q. 2</a:t>
            </a:r>
            <a:endParaRPr lang="x-none" dirty="0">
              <a:solidFill>
                <a:srgbClr val="FF0000"/>
              </a:solidFill>
              <a:latin typeface="Times New Roman"/>
              <a:cs typeface="Times New Roman"/>
            </a:endParaRPr>
          </a:p>
        </p:txBody>
      </p:sp>
      <p:sp>
        <p:nvSpPr>
          <p:cNvPr id="3" name="Content Placeholder 2"/>
          <p:cNvSpPr>
            <a:spLocks noGrp="1"/>
          </p:cNvSpPr>
          <p:nvPr>
            <p:ph idx="1"/>
          </p:nvPr>
        </p:nvSpPr>
        <p:spPr>
          <a:xfrm>
            <a:off x="628650" y="1556792"/>
            <a:ext cx="8191822" cy="4351338"/>
          </a:xfrm>
        </p:spPr>
        <p:txBody>
          <a:bodyPr/>
          <a:lstStyle/>
          <a:p>
            <a:r>
              <a:rPr lang="en-US" altLang="en-US" sz="2400" dirty="0">
                <a:latin typeface="Cambria" charset="0"/>
                <a:ea typeface="ＭＳ Ｐゴシック" charset="-128"/>
              </a:rPr>
              <a:t> A 41 year old sedentary man presented to you 6 weeks </a:t>
            </a:r>
            <a:r>
              <a:rPr lang="en-US" altLang="en-US" sz="2400" dirty="0" smtClean="0">
                <a:latin typeface="Cambria" charset="0"/>
                <a:ea typeface="ＭＳ Ｐゴシック" charset="-128"/>
              </a:rPr>
              <a:t>     ago </a:t>
            </a:r>
            <a:r>
              <a:rPr lang="en-US" altLang="en-US" sz="2400" dirty="0">
                <a:latin typeface="Cambria" charset="0"/>
                <a:ea typeface="ＭＳ Ｐゴシック" charset="-128"/>
              </a:rPr>
              <a:t>with the acute onset of low back pain radiating to </a:t>
            </a:r>
            <a:r>
              <a:rPr lang="en-US" altLang="en-US" sz="2400" dirty="0" smtClean="0">
                <a:latin typeface="Cambria" charset="0"/>
                <a:ea typeface="ＭＳ Ｐゴシック" charset="-128"/>
              </a:rPr>
              <a:t>the   </a:t>
            </a:r>
            <a:r>
              <a:rPr lang="en-US" altLang="en-US" sz="2400" dirty="0">
                <a:latin typeface="Cambria" charset="0"/>
                <a:ea typeface="ＭＳ Ｐゴシック" charset="-128"/>
              </a:rPr>
              <a:t>left leg. His neurological examination at the time was </a:t>
            </a:r>
            <a:r>
              <a:rPr lang="en-US" altLang="en-US" sz="2400" dirty="0" smtClean="0">
                <a:latin typeface="Cambria" charset="0"/>
                <a:ea typeface="ＭＳ Ｐゴシック" charset="-128"/>
              </a:rPr>
              <a:t>         normal but </a:t>
            </a:r>
            <a:r>
              <a:rPr lang="en-US" altLang="en-US" sz="2400" dirty="0">
                <a:latin typeface="Cambria" charset="0"/>
                <a:ea typeface="ＭＳ Ｐゴシック" charset="-128"/>
              </a:rPr>
              <a:t>he didn’t respond to conservative therapy. </a:t>
            </a:r>
            <a:r>
              <a:rPr lang="en-US" altLang="en-US" sz="2400" dirty="0" smtClean="0">
                <a:latin typeface="Cambria" charset="0"/>
                <a:ea typeface="ＭＳ Ｐゴシック" charset="-128"/>
              </a:rPr>
              <a:t>        X-rays are normal</a:t>
            </a:r>
            <a:r>
              <a:rPr lang="en-US" altLang="en-US" sz="2400" dirty="0">
                <a:latin typeface="Cambria" charset="0"/>
                <a:ea typeface="ＭＳ Ｐゴシック" charset="-128"/>
              </a:rPr>
              <a:t>. What is the most appropriate next step?</a:t>
            </a:r>
          </a:p>
          <a:p>
            <a:pPr>
              <a:buFont typeface="Calibri" charset="0"/>
              <a:buAutoNum type="alphaUcPeriod"/>
            </a:pPr>
            <a:r>
              <a:rPr lang="en-US" altLang="en-US" sz="2400" dirty="0">
                <a:latin typeface="Cambria" charset="0"/>
                <a:ea typeface="ＭＳ Ｐゴシック" charset="-128"/>
              </a:rPr>
              <a:t>flexion extension radiographs.</a:t>
            </a:r>
          </a:p>
          <a:p>
            <a:pPr>
              <a:buFont typeface="Calibri" charset="0"/>
              <a:buAutoNum type="alphaUcPeriod"/>
            </a:pPr>
            <a:r>
              <a:rPr lang="en-US" altLang="en-US" sz="2400" dirty="0">
                <a:latin typeface="Cambria" charset="0"/>
                <a:ea typeface="ＭＳ Ｐゴシック" charset="-128"/>
              </a:rPr>
              <a:t>MRI</a:t>
            </a:r>
          </a:p>
          <a:p>
            <a:pPr>
              <a:buFont typeface="Calibri" charset="0"/>
              <a:buAutoNum type="alphaUcPeriod"/>
            </a:pPr>
            <a:r>
              <a:rPr lang="en-US" altLang="en-US" sz="2400" dirty="0" err="1">
                <a:latin typeface="Cambria" charset="0"/>
                <a:ea typeface="ＭＳ Ｐゴシック" charset="-128"/>
              </a:rPr>
              <a:t>Electromilography</a:t>
            </a:r>
            <a:r>
              <a:rPr lang="en-US" altLang="en-US" sz="2400" dirty="0">
                <a:latin typeface="Cambria" charset="0"/>
                <a:ea typeface="ＭＳ Ｐゴシック" charset="-128"/>
              </a:rPr>
              <a:t> </a:t>
            </a:r>
          </a:p>
          <a:p>
            <a:pPr>
              <a:buFont typeface="Calibri" charset="0"/>
              <a:buAutoNum type="alphaUcPeriod"/>
            </a:pPr>
            <a:r>
              <a:rPr lang="en-US" altLang="en-US" sz="2400" dirty="0">
                <a:latin typeface="Cambria" charset="0"/>
                <a:ea typeface="ＭＳ Ｐゴシック" charset="-128"/>
              </a:rPr>
              <a:t>Bone scan </a:t>
            </a:r>
          </a:p>
          <a:p>
            <a:pPr>
              <a:buFont typeface="Calibri" charset="0"/>
              <a:buAutoNum type="alphaUcPeriod"/>
            </a:pPr>
            <a:r>
              <a:rPr lang="en-US" altLang="en-US" sz="2400" dirty="0">
                <a:latin typeface="Cambria" charset="0"/>
                <a:ea typeface="ＭＳ Ｐゴシック" charset="-128"/>
              </a:rPr>
              <a:t>Complete blood count and erythrocyte </a:t>
            </a:r>
            <a:r>
              <a:rPr lang="en-US" altLang="en-US" sz="2400" dirty="0" err="1">
                <a:latin typeface="Cambria" charset="0"/>
                <a:ea typeface="ＭＳ Ｐゴシック" charset="-128"/>
              </a:rPr>
              <a:t>sedementation</a:t>
            </a:r>
            <a:r>
              <a:rPr lang="en-US" altLang="en-US" sz="2400" dirty="0">
                <a:latin typeface="Cambria" charset="0"/>
                <a:ea typeface="ＭＳ Ｐゴシック" charset="-128"/>
              </a:rPr>
              <a:t> rate</a:t>
            </a:r>
            <a:endParaRPr lang="en-US" sz="2400" dirty="0">
              <a:latin typeface="Times New Roman"/>
              <a:cs typeface="Times New Roman"/>
            </a:endParaRPr>
          </a:p>
        </p:txBody>
      </p:sp>
    </p:spTree>
    <p:extLst>
      <p:ext uri="{BB962C8B-B14F-4D97-AF65-F5344CB8AC3E}">
        <p14:creationId xmlns:p14="http://schemas.microsoft.com/office/powerpoint/2010/main" val="372321686"/>
      </p:ext>
    </p:extLst>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143000" y="1122363"/>
            <a:ext cx="7389440" cy="2387600"/>
          </a:xfrm>
        </p:spPr>
        <p:txBody>
          <a:bodyPr/>
          <a:lstStyle/>
          <a:p>
            <a:r>
              <a:rPr lang="en-US" dirty="0" smtClean="0">
                <a:solidFill>
                  <a:srgbClr val="FF0000"/>
                </a:solidFill>
              </a:rPr>
              <a:t>Role of primary health care </a:t>
            </a:r>
            <a:br>
              <a:rPr lang="en-US" dirty="0" smtClean="0">
                <a:solidFill>
                  <a:srgbClr val="FF0000"/>
                </a:solidFill>
              </a:rPr>
            </a:br>
            <a:r>
              <a:rPr lang="en-US" dirty="0" smtClean="0">
                <a:solidFill>
                  <a:srgbClr val="FF0000"/>
                </a:solidFill>
              </a:rPr>
              <a:t>in management</a:t>
            </a:r>
            <a:r>
              <a:rPr lang="en-US" dirty="0" smtClean="0"/>
              <a:t> </a:t>
            </a:r>
            <a:endParaRPr lang="ar-SA" dirty="0"/>
          </a:p>
        </p:txBody>
      </p:sp>
      <p:sp>
        <p:nvSpPr>
          <p:cNvPr id="3" name="عنوان فرعي 2"/>
          <p:cNvSpPr>
            <a:spLocks noGrp="1"/>
          </p:cNvSpPr>
          <p:nvPr>
            <p:ph type="subTitle" idx="1"/>
          </p:nvPr>
        </p:nvSpPr>
        <p:spPr/>
        <p:txBody>
          <a:bodyPr/>
          <a:lstStyle/>
          <a:p>
            <a:endParaRPr lang="ar-SA"/>
          </a:p>
        </p:txBody>
      </p:sp>
    </p:spTree>
  </p:cSld>
  <p:clrMapOvr>
    <a:masterClrMapping/>
  </p:clrMapOvr>
  <p:transition spd="med">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dirty="0" smtClean="0">
                <a:solidFill>
                  <a:srgbClr val="FF0000"/>
                </a:solidFill>
              </a:rPr>
              <a:t>Goals for Treatment</a:t>
            </a:r>
            <a:endParaRPr lang="ar-SA" dirty="0">
              <a:solidFill>
                <a:srgbClr val="FF0000"/>
              </a:solidFill>
            </a:endParaRPr>
          </a:p>
        </p:txBody>
      </p:sp>
      <p:sp>
        <p:nvSpPr>
          <p:cNvPr id="3" name="عنصر نائب للمحتوى 2"/>
          <p:cNvSpPr>
            <a:spLocks noGrp="1"/>
          </p:cNvSpPr>
          <p:nvPr>
            <p:ph idx="1"/>
          </p:nvPr>
        </p:nvSpPr>
        <p:spPr>
          <a:xfrm>
            <a:off x="0" y="1825625"/>
            <a:ext cx="9324528" cy="4351338"/>
          </a:xfrm>
        </p:spPr>
        <p:txBody>
          <a:bodyPr>
            <a:normAutofit fontScale="85000" lnSpcReduction="20000"/>
          </a:bodyPr>
          <a:lstStyle/>
          <a:p>
            <a:pPr algn="l" rtl="0"/>
            <a:r>
              <a:rPr lang="en-US" sz="3500" b="1" dirty="0"/>
              <a:t>Educate</a:t>
            </a:r>
            <a:r>
              <a:rPr lang="en-US" sz="3500" dirty="0"/>
              <a:t> patient about the natural history of back pain. </a:t>
            </a:r>
          </a:p>
          <a:p>
            <a:pPr algn="l" rtl="0"/>
            <a:r>
              <a:rPr lang="en-US" sz="3500" b="1" dirty="0"/>
              <a:t>Ask</a:t>
            </a:r>
            <a:r>
              <a:rPr lang="en-US" sz="3500" dirty="0"/>
              <a:t> about and address the patient’s concerns and goals. </a:t>
            </a:r>
          </a:p>
          <a:p>
            <a:pPr algn="l" rtl="0"/>
            <a:r>
              <a:rPr lang="en-US" sz="3500" b="1" dirty="0"/>
              <a:t>Maximize</a:t>
            </a:r>
            <a:r>
              <a:rPr lang="en-US" sz="3500" dirty="0"/>
              <a:t> functional status. </a:t>
            </a:r>
          </a:p>
          <a:p>
            <a:pPr algn="l" rtl="0"/>
            <a:r>
              <a:rPr lang="en-US" sz="3500" b="1" dirty="0"/>
              <a:t>Relief</a:t>
            </a:r>
            <a:r>
              <a:rPr lang="en-US" sz="3500" dirty="0"/>
              <a:t> the pain. </a:t>
            </a:r>
          </a:p>
          <a:p>
            <a:pPr algn="l" rtl="0"/>
            <a:r>
              <a:rPr lang="en-US" sz="3500" b="1" dirty="0"/>
              <a:t>Improve </a:t>
            </a:r>
            <a:r>
              <a:rPr lang="en-US" sz="3500" dirty="0"/>
              <a:t> associated symptoms, such as sleep or mood disturbances or fatigue. </a:t>
            </a:r>
          </a:p>
          <a:p>
            <a:pPr algn="l" rtl="0"/>
            <a:r>
              <a:rPr lang="en-US" sz="3500" b="1" dirty="0"/>
              <a:t>Referral</a:t>
            </a:r>
            <a:r>
              <a:rPr lang="en-US" sz="3500" dirty="0"/>
              <a:t> of complicated cases.</a:t>
            </a:r>
          </a:p>
          <a:p>
            <a:pPr algn="l" rtl="0"/>
            <a:r>
              <a:rPr lang="en-US" sz="3500" b="1" dirty="0"/>
              <a:t>Prevention.</a:t>
            </a:r>
          </a:p>
          <a:p>
            <a:pPr algn="l" rtl="0"/>
            <a:endParaRPr lang="ar-SA"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dirty="0" smtClean="0">
                <a:solidFill>
                  <a:srgbClr val="FF0000"/>
                </a:solidFill>
              </a:rPr>
              <a:t>Important to know ..</a:t>
            </a:r>
            <a:endParaRPr lang="ar-SA" dirty="0">
              <a:solidFill>
                <a:srgbClr val="FF0000"/>
              </a:solidFill>
            </a:endParaRPr>
          </a:p>
        </p:txBody>
      </p:sp>
      <p:sp>
        <p:nvSpPr>
          <p:cNvPr id="3" name="عنصر نائب للمحتوى 2"/>
          <p:cNvSpPr>
            <a:spLocks noGrp="1"/>
          </p:cNvSpPr>
          <p:nvPr>
            <p:ph idx="1"/>
          </p:nvPr>
        </p:nvSpPr>
        <p:spPr/>
        <p:txBody>
          <a:bodyPr/>
          <a:lstStyle/>
          <a:p>
            <a:pPr algn="l" rtl="0"/>
            <a:r>
              <a:rPr lang="en-US" sz="2400" dirty="0"/>
              <a:t>Usually gets better </a:t>
            </a:r>
            <a:r>
              <a:rPr lang="en-US" sz="2400" b="1" dirty="0"/>
              <a:t>without</a:t>
            </a:r>
            <a:r>
              <a:rPr lang="en-US" sz="2400" dirty="0"/>
              <a:t> any treatment.</a:t>
            </a:r>
          </a:p>
          <a:p>
            <a:pPr algn="l" rtl="0"/>
            <a:endParaRPr lang="en-US" sz="2400" dirty="0"/>
          </a:p>
          <a:p>
            <a:pPr algn="l" rtl="0"/>
            <a:r>
              <a:rPr lang="en-US" sz="2400" b="1" dirty="0"/>
              <a:t>Exercise and surgery </a:t>
            </a:r>
            <a:r>
              <a:rPr lang="en-US" sz="2400" dirty="0"/>
              <a:t>are not usually used to treat </a:t>
            </a:r>
            <a:r>
              <a:rPr lang="en-US" sz="2400" dirty="0" smtClean="0"/>
              <a:t> acute </a:t>
            </a:r>
            <a:r>
              <a:rPr lang="en-US" sz="2400" dirty="0"/>
              <a:t>back pain.</a:t>
            </a:r>
          </a:p>
          <a:p>
            <a:pPr algn="l" rtl="0"/>
            <a:endParaRPr lang="en-US" sz="2400" dirty="0"/>
          </a:p>
          <a:p>
            <a:pPr algn="l" rtl="0"/>
            <a:r>
              <a:rPr lang="en-US" sz="2400" dirty="0"/>
              <a:t>The majority of episodes are due to a </a:t>
            </a:r>
            <a:r>
              <a:rPr lang="en-US" sz="2400" dirty="0" smtClean="0"/>
              <a:t>muscular      </a:t>
            </a:r>
            <a:r>
              <a:rPr lang="en-US" sz="2400" dirty="0"/>
              <a:t>strain which usually </a:t>
            </a:r>
            <a:r>
              <a:rPr lang="en-US" sz="2400" b="1" dirty="0"/>
              <a:t>resolve with time - </a:t>
            </a:r>
            <a:r>
              <a:rPr lang="en-US" sz="2400" dirty="0"/>
              <a:t>because </a:t>
            </a:r>
            <a:r>
              <a:rPr lang="en-US" sz="2400" dirty="0" smtClean="0"/>
              <a:t>   muscles </a:t>
            </a:r>
            <a:r>
              <a:rPr lang="en-US" sz="2400" dirty="0"/>
              <a:t>have a good blood supply to bring the </a:t>
            </a:r>
            <a:r>
              <a:rPr lang="en-US" sz="2400" dirty="0" smtClean="0"/>
              <a:t>    necessary </a:t>
            </a:r>
            <a:r>
              <a:rPr lang="en-US" sz="2400" dirty="0"/>
              <a:t>nutrients and proteins for healing to take place. -</a:t>
            </a:r>
          </a:p>
        </p:txBody>
      </p:sp>
    </p:spTree>
  </p:cSld>
  <p:clrMapOvr>
    <a:masterClrMapping/>
  </p:clrMapOvr>
  <p:transition spd="med">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r>
              <a:rPr lang="en-US" sz="3300" dirty="0">
                <a:solidFill>
                  <a:srgbClr val="FF0000"/>
                </a:solidFill>
              </a:rPr>
              <a:t>Approach to the Treatment of </a:t>
            </a:r>
            <a:r>
              <a:rPr lang="en-US" sz="3300" dirty="0" smtClean="0">
                <a:solidFill>
                  <a:srgbClr val="FF0000"/>
                </a:solidFill>
              </a:rPr>
              <a:t>           Nonspecific </a:t>
            </a:r>
            <a:r>
              <a:rPr lang="en-US" sz="3300" dirty="0">
                <a:solidFill>
                  <a:srgbClr val="FF0000"/>
                </a:solidFill>
              </a:rPr>
              <a:t>Acute Low Back Pain </a:t>
            </a:r>
            <a:endParaRPr lang="ar-SA" sz="3300" dirty="0">
              <a:solidFill>
                <a:srgbClr val="FF0000"/>
              </a:solidFill>
            </a:endParaRPr>
          </a:p>
        </p:txBody>
      </p:sp>
      <p:sp>
        <p:nvSpPr>
          <p:cNvPr id="3" name="عنصر نائب للمحتوى 2"/>
          <p:cNvSpPr>
            <a:spLocks noGrp="1"/>
          </p:cNvSpPr>
          <p:nvPr>
            <p:ph idx="1"/>
          </p:nvPr>
        </p:nvSpPr>
        <p:spPr>
          <a:xfrm>
            <a:off x="0" y="1597942"/>
            <a:ext cx="8515350" cy="4351338"/>
          </a:xfrm>
        </p:spPr>
        <p:txBody>
          <a:bodyPr/>
          <a:lstStyle/>
          <a:p>
            <a:pPr algn="l" rtl="0"/>
            <a:r>
              <a:rPr lang="en-US" sz="2200" dirty="0"/>
              <a:t>Nonspecific low back pain (LBP) - describes LBP symptoms </a:t>
            </a:r>
            <a:r>
              <a:rPr lang="en-US" sz="2200" dirty="0" smtClean="0"/>
              <a:t>    lacking </a:t>
            </a:r>
            <a:r>
              <a:rPr lang="en-US" sz="2200" dirty="0"/>
              <a:t>clear, specific cause.</a:t>
            </a:r>
          </a:p>
          <a:p>
            <a:pPr algn="l" rtl="0">
              <a:buNone/>
            </a:pPr>
            <a:endParaRPr lang="en-US" sz="2200" dirty="0"/>
          </a:p>
          <a:p>
            <a:pPr algn="l" rtl="0"/>
            <a:r>
              <a:rPr lang="en-US" sz="3000" b="1" dirty="0"/>
              <a:t>First visit </a:t>
            </a:r>
            <a:r>
              <a:rPr lang="en-US" sz="3000" dirty="0"/>
              <a:t>..</a:t>
            </a:r>
          </a:p>
          <a:p>
            <a:pPr marL="857229" lvl="1" indent="-457189" algn="l" rtl="0">
              <a:buFont typeface="Wingdings" charset="2"/>
              <a:buChar char="Ø"/>
            </a:pPr>
            <a:r>
              <a:rPr lang="en-US" sz="2600" b="1" i="1" dirty="0"/>
              <a:t>Patient education</a:t>
            </a:r>
          </a:p>
          <a:p>
            <a:pPr marL="1257269" lvl="3" indent="0" algn="l" rtl="0">
              <a:buNone/>
            </a:pPr>
            <a:r>
              <a:rPr lang="en-US" sz="2200" b="1" dirty="0"/>
              <a:t>Reassure</a:t>
            </a:r>
            <a:r>
              <a:rPr lang="en-US" sz="2200" dirty="0"/>
              <a:t> the patient that the prognosis is often good, with most cases resolving with little intervention.</a:t>
            </a:r>
          </a:p>
          <a:p>
            <a:pPr marL="1257269" lvl="3" indent="0" algn="l" rtl="0">
              <a:buNone/>
            </a:pPr>
            <a:r>
              <a:rPr lang="en-US" sz="2200" b="1" dirty="0"/>
              <a:t>Advise the patient to stay active</a:t>
            </a:r>
            <a:r>
              <a:rPr lang="en-US" sz="2200" dirty="0"/>
              <a:t>, avoiding bed rest </a:t>
            </a:r>
            <a:r>
              <a:rPr lang="en-US" sz="2200" dirty="0" smtClean="0"/>
              <a:t>  as </a:t>
            </a:r>
            <a:r>
              <a:rPr lang="en-US" sz="2200" dirty="0"/>
              <a:t>much as possible, and to return to normal activities as soon as possible. </a:t>
            </a:r>
          </a:p>
          <a:p>
            <a:pPr marL="1257269" lvl="3" indent="0" algn="l" rtl="0">
              <a:buNone/>
            </a:pPr>
            <a:r>
              <a:rPr lang="en-US" sz="2200" b="1" dirty="0"/>
              <a:t>Advise the patient to avoid twisting and bending.</a:t>
            </a:r>
          </a:p>
          <a:p>
            <a:pPr algn="l" rtl="0"/>
            <a:endParaRPr lang="ar-SA"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41784"/>
            <a:ext cx="8229600" cy="1143000"/>
          </a:xfrm>
        </p:spPr>
        <p:txBody>
          <a:bodyPr>
            <a:normAutofit/>
          </a:bodyPr>
          <a:lstStyle/>
          <a:p>
            <a:r>
              <a:rPr lang="en-US" b="1" dirty="0" smtClean="0"/>
              <a:t> </a:t>
            </a:r>
            <a:endParaRPr lang="ar-SA" dirty="0"/>
          </a:p>
        </p:txBody>
      </p:sp>
      <p:sp>
        <p:nvSpPr>
          <p:cNvPr id="3" name="عنصر نائب للمحتوى 2"/>
          <p:cNvSpPr>
            <a:spLocks noGrp="1"/>
          </p:cNvSpPr>
          <p:nvPr>
            <p:ph idx="1"/>
          </p:nvPr>
        </p:nvSpPr>
        <p:spPr>
          <a:xfrm>
            <a:off x="628650" y="1825625"/>
            <a:ext cx="8058150" cy="4351338"/>
          </a:xfrm>
        </p:spPr>
        <p:txBody>
          <a:bodyPr>
            <a:normAutofit/>
          </a:bodyPr>
          <a:lstStyle/>
          <a:p>
            <a:pPr marL="342891" lvl="1" indent="-342891" algn="l" rtl="0">
              <a:buFont typeface="Wingdings" charset="2"/>
              <a:buChar char="Ø"/>
            </a:pPr>
            <a:r>
              <a:rPr lang="en-US" sz="2400" b="1" i="1" dirty="0"/>
              <a:t>Initiate trial of a no steroidal anti-inflammatory </a:t>
            </a:r>
            <a:r>
              <a:rPr lang="en-US" sz="2400" b="1" i="1" dirty="0" smtClean="0"/>
              <a:t>   drug </a:t>
            </a:r>
            <a:r>
              <a:rPr lang="en-US" sz="2400" b="1" i="1" dirty="0"/>
              <a:t>or acetaminophen.</a:t>
            </a:r>
          </a:p>
          <a:p>
            <a:pPr marL="342891" lvl="1" indent="-342891" algn="l" rtl="0">
              <a:buFont typeface="Wingdings" charset="2"/>
              <a:buChar char="Ø"/>
            </a:pPr>
            <a:endParaRPr lang="en-US" sz="2400" b="1" i="1" dirty="0"/>
          </a:p>
          <a:p>
            <a:pPr algn="l" rtl="0">
              <a:buFont typeface="Wingdings" charset="2"/>
              <a:buChar char="Ø"/>
            </a:pPr>
            <a:r>
              <a:rPr lang="en-US" sz="2400" b="1" i="1" dirty="0"/>
              <a:t>Consider a muscle relaxant based on pain</a:t>
            </a:r>
          </a:p>
          <a:p>
            <a:pPr marL="57149" indent="0" algn="l" rtl="0">
              <a:buNone/>
            </a:pPr>
            <a:r>
              <a:rPr lang="en-US" sz="2400" b="1" i="1" dirty="0"/>
              <a:t>     severity </a:t>
            </a:r>
          </a:p>
          <a:p>
            <a:pPr marL="857229" lvl="2" indent="0" algn="l" rtl="0">
              <a:buNone/>
            </a:pPr>
            <a:endParaRPr lang="en-US" dirty="0" smtClean="0"/>
          </a:p>
          <a:p>
            <a:pPr lvl="1" algn="l" rtl="0">
              <a:buFont typeface="Wingdings" charset="2"/>
              <a:buChar char="§"/>
            </a:pPr>
            <a:r>
              <a:rPr lang="en-US" sz="2000" b="1" dirty="0"/>
              <a:t>Because all muscle relaxants have adverse effects</a:t>
            </a:r>
            <a:r>
              <a:rPr lang="en-US" sz="2000" dirty="0"/>
              <a:t>, such as </a:t>
            </a:r>
            <a:endParaRPr lang="ar-SA" sz="2000" dirty="0"/>
          </a:p>
          <a:p>
            <a:pPr lvl="1" algn="l" rtl="0">
              <a:buNone/>
            </a:pPr>
            <a:r>
              <a:rPr lang="en-US" sz="2000" dirty="0"/>
              <a:t>drowsiness, dizziness, and nausea, they should be used </a:t>
            </a:r>
            <a:r>
              <a:rPr lang="en-US" sz="2000" dirty="0" smtClean="0"/>
              <a:t>          cautiously  </a:t>
            </a:r>
            <a:endParaRPr lang="en-US" sz="2000"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b="1" dirty="0" smtClean="0"/>
              <a:t> </a:t>
            </a:r>
            <a:endParaRPr lang="ar-SA" dirty="0"/>
          </a:p>
        </p:txBody>
      </p:sp>
      <p:sp>
        <p:nvSpPr>
          <p:cNvPr id="3" name="عنصر نائب للمحتوى 2"/>
          <p:cNvSpPr>
            <a:spLocks noGrp="1"/>
          </p:cNvSpPr>
          <p:nvPr>
            <p:ph idx="1"/>
          </p:nvPr>
        </p:nvSpPr>
        <p:spPr>
          <a:xfrm>
            <a:off x="628650" y="1196752"/>
            <a:ext cx="7886700" cy="4351338"/>
          </a:xfrm>
        </p:spPr>
        <p:txBody>
          <a:bodyPr>
            <a:normAutofit fontScale="92500" lnSpcReduction="20000"/>
          </a:bodyPr>
          <a:lstStyle/>
          <a:p>
            <a:pPr algn="l" rtl="0">
              <a:buFont typeface="Wingdings" charset="2"/>
              <a:buChar char="u"/>
            </a:pPr>
            <a:r>
              <a:rPr lang="en-US" sz="3000" b="1" dirty="0"/>
              <a:t>Second visit:</a:t>
            </a:r>
          </a:p>
          <a:p>
            <a:pPr algn="l" rtl="0">
              <a:buNone/>
            </a:pPr>
            <a:endParaRPr lang="en-US" sz="1800" b="1" dirty="0"/>
          </a:p>
          <a:p>
            <a:pPr marL="400041" lvl="1" indent="0" algn="l" rtl="0">
              <a:buNone/>
            </a:pPr>
            <a:r>
              <a:rPr lang="en-US" sz="2200" dirty="0"/>
              <a:t>Two to four weeks after the initial visit, if the patient has not significantly improved…</a:t>
            </a:r>
          </a:p>
          <a:p>
            <a:pPr marL="400041" lvl="1" indent="0" algn="l" rtl="0">
              <a:buNone/>
            </a:pPr>
            <a:endParaRPr lang="en-US" sz="2200" dirty="0"/>
          </a:p>
          <a:p>
            <a:pPr marL="742941" lvl="1" indent="-342900" algn="l" rtl="0">
              <a:buFont typeface="Wingdings" charset="2"/>
              <a:buChar char="Ø"/>
            </a:pPr>
            <a:r>
              <a:rPr lang="en-US" sz="2400" b="1" i="1" dirty="0" smtClean="0"/>
              <a:t>Changing </a:t>
            </a:r>
            <a:r>
              <a:rPr lang="en-US" sz="2400" b="1" i="1" dirty="0"/>
              <a:t>to a different non steroidal anti-inflammatory drug             </a:t>
            </a:r>
          </a:p>
          <a:p>
            <a:pPr marL="400041" lvl="1" indent="0" algn="l" rtl="0">
              <a:buNone/>
            </a:pPr>
            <a:endParaRPr lang="en-US" sz="2400" b="1" i="1" dirty="0"/>
          </a:p>
          <a:p>
            <a:pPr marL="400041" lvl="1" indent="0" algn="l" rtl="0">
              <a:buNone/>
            </a:pPr>
            <a:endParaRPr lang="en-US" sz="2400" b="1" i="1" dirty="0"/>
          </a:p>
          <a:p>
            <a:pPr marL="857241" lvl="1" indent="-457200" algn="l" rtl="0">
              <a:buFont typeface="Wingdings" charset="2"/>
              <a:buChar char="Ø"/>
            </a:pPr>
            <a:r>
              <a:rPr lang="en-US" sz="2600" b="1" i="1" dirty="0"/>
              <a:t>Referral for physical </a:t>
            </a:r>
            <a:r>
              <a:rPr lang="en-US" sz="2600" b="1" i="1" dirty="0" smtClean="0"/>
              <a:t>therapy</a:t>
            </a:r>
            <a:endParaRPr lang="en-US" sz="2600" b="1" i="1" dirty="0"/>
          </a:p>
          <a:p>
            <a:pPr lvl="1" algn="l" rtl="0">
              <a:buNone/>
            </a:pPr>
            <a:endParaRPr lang="en-US" sz="2600" b="1" i="1" dirty="0"/>
          </a:p>
          <a:p>
            <a:pPr lvl="1" algn="l" rtl="0">
              <a:buFont typeface="Wingdings" charset="2"/>
              <a:buChar char="Ø"/>
            </a:pPr>
            <a:r>
              <a:rPr lang="en-US" sz="2600" b="1" i="1" dirty="0" smtClean="0"/>
              <a:t> Referral </a:t>
            </a:r>
            <a:r>
              <a:rPr lang="en-US" sz="2600" b="1" i="1" dirty="0"/>
              <a:t>to a spine subspecialist if pain is severe or limits function </a:t>
            </a:r>
          </a:p>
          <a:p>
            <a:pPr algn="l" rtl="0">
              <a:buNone/>
            </a:pPr>
            <a:endParaRPr lang="en-US" dirty="0" smtClean="0"/>
          </a:p>
          <a:p>
            <a:pPr algn="l" rtl="0"/>
            <a:endParaRPr lang="en-US" dirty="0"/>
          </a:p>
          <a:p>
            <a:pPr algn="l" rtl="0"/>
            <a:endParaRPr lang="ar-SA"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Effect transition="in" filter="fade">
                                      <p:cBhvr>
                                        <p:cTn id="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3300" dirty="0">
                <a:solidFill>
                  <a:srgbClr val="FF0000"/>
                </a:solidFill>
              </a:rPr>
              <a:t>Management</a:t>
            </a:r>
            <a:endParaRPr lang="ar-SA" sz="3300" dirty="0">
              <a:solidFill>
                <a:srgbClr val="FF0000"/>
              </a:solidFill>
            </a:endParaRPr>
          </a:p>
        </p:txBody>
      </p:sp>
      <p:sp>
        <p:nvSpPr>
          <p:cNvPr id="3" name="عنصر نائب للمحتوى 2"/>
          <p:cNvSpPr>
            <a:spLocks noGrp="1"/>
          </p:cNvSpPr>
          <p:nvPr>
            <p:ph idx="1"/>
          </p:nvPr>
        </p:nvSpPr>
        <p:spPr>
          <a:xfrm>
            <a:off x="19328" y="1469356"/>
            <a:ext cx="9124672" cy="4551932"/>
          </a:xfrm>
        </p:spPr>
        <p:txBody>
          <a:bodyPr>
            <a:normAutofit lnSpcReduction="10000"/>
          </a:bodyPr>
          <a:lstStyle/>
          <a:p>
            <a:pPr marL="514350" indent="-514350" algn="l" rtl="0">
              <a:buAutoNum type="arabicPeriod"/>
            </a:pPr>
            <a:r>
              <a:rPr lang="en-US" b="1" i="1" dirty="0" smtClean="0"/>
              <a:t>Physical Therapy</a:t>
            </a:r>
            <a:endParaRPr lang="en-US" dirty="0" smtClean="0"/>
          </a:p>
          <a:p>
            <a:pPr marL="514350" indent="-514350" algn="l" rtl="0">
              <a:buAutoNum type="arabicPeriod"/>
            </a:pPr>
            <a:r>
              <a:rPr lang="en-US" b="1" i="1" dirty="0" smtClean="0"/>
              <a:t>2. Application of Ice or Heat</a:t>
            </a:r>
          </a:p>
          <a:p>
            <a:pPr algn="l" rtl="0">
              <a:buNone/>
            </a:pPr>
            <a:r>
              <a:rPr lang="en-US" sz="3300" b="1" i="1" dirty="0"/>
              <a:t>3.Unsupported management:</a:t>
            </a:r>
            <a:endParaRPr lang="ar-SA" sz="3300" b="1" i="1" dirty="0"/>
          </a:p>
          <a:p>
            <a:pPr lvl="1" algn="l" rtl="0"/>
            <a:r>
              <a:rPr lang="en-US" b="1" i="1" dirty="0" smtClean="0"/>
              <a:t>Oral Steroids</a:t>
            </a:r>
            <a:r>
              <a:rPr lang="en-US" b="1" dirty="0" smtClean="0"/>
              <a:t>. </a:t>
            </a:r>
            <a:endParaRPr lang="en-US" dirty="0" smtClean="0"/>
          </a:p>
          <a:p>
            <a:pPr lvl="1" algn="l" rtl="0"/>
            <a:r>
              <a:rPr lang="en-US" b="1" i="1" dirty="0" smtClean="0"/>
              <a:t>Acupuncture</a:t>
            </a:r>
            <a:r>
              <a:rPr lang="en-US" b="1" dirty="0" smtClean="0"/>
              <a:t>.     </a:t>
            </a:r>
            <a:endParaRPr lang="en-US" dirty="0" smtClean="0"/>
          </a:p>
          <a:p>
            <a:pPr lvl="1" algn="l" rtl="0"/>
            <a:r>
              <a:rPr lang="en-US" b="1" i="1" dirty="0" smtClean="0"/>
              <a:t>Exercise</a:t>
            </a:r>
            <a:r>
              <a:rPr lang="en-US" dirty="0" smtClean="0"/>
              <a:t>.</a:t>
            </a:r>
          </a:p>
          <a:p>
            <a:pPr lvl="1" algn="l" rtl="0"/>
            <a:r>
              <a:rPr lang="en-US" b="1" i="1" dirty="0" smtClean="0"/>
              <a:t>Lumbar Support. </a:t>
            </a:r>
            <a:endParaRPr lang="en-US" dirty="0" smtClean="0"/>
          </a:p>
          <a:p>
            <a:pPr lvl="1" algn="l" rtl="0"/>
            <a:r>
              <a:rPr lang="en-US" b="1" i="1" dirty="0" smtClean="0"/>
              <a:t>Massage</a:t>
            </a:r>
            <a:r>
              <a:rPr lang="en-US" dirty="0" smtClean="0"/>
              <a:t>. </a:t>
            </a:r>
          </a:p>
          <a:p>
            <a:pPr lvl="1" algn="l" rtl="0"/>
            <a:r>
              <a:rPr lang="en-US" sz="2400" b="1" i="1" dirty="0"/>
              <a:t>Spinal Manipulation and Chiropractic Techniques</a:t>
            </a:r>
            <a:r>
              <a:rPr lang="en-US" sz="2400" b="1" dirty="0"/>
              <a:t>.</a:t>
            </a:r>
            <a:endParaRPr lang="en-US" sz="2400"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pPr lvl="0" algn="l" rtl="0"/>
            <a:r>
              <a:rPr lang="en-US" b="1" i="1" dirty="0" smtClean="0"/>
              <a:t>Bed Rest:</a:t>
            </a:r>
            <a:endParaRPr lang="en-US" dirty="0" smtClean="0"/>
          </a:p>
          <a:p>
            <a:pPr marL="800080" lvl="2" indent="0" algn="l" rtl="0">
              <a:buNone/>
            </a:pPr>
            <a:r>
              <a:rPr lang="en-US" b="1" u="sng" dirty="0" smtClean="0"/>
              <a:t>Bed rest should not be recommended </a:t>
            </a:r>
            <a:r>
              <a:rPr lang="en-US" dirty="0" smtClean="0"/>
              <a:t>for         patients with nonspecific acute low back pain. </a:t>
            </a:r>
          </a:p>
          <a:p>
            <a:pPr marL="800080" lvl="2" indent="0" algn="l" rtl="0">
              <a:buNone/>
            </a:pPr>
            <a:r>
              <a:rPr lang="en-US" dirty="0" smtClean="0"/>
              <a:t>Prolonged bed rest can also cause adverse        effects such as joint stiffness, muscle wasting, and loss of bone mineral density, pressure ulcers,   and venous thromboembolism.</a:t>
            </a:r>
          </a:p>
          <a:p>
            <a:pPr algn="l" rtl="0">
              <a:buNone/>
            </a:pPr>
            <a:endParaRPr lang="en-US" dirty="0" smtClean="0"/>
          </a:p>
        </p:txBody>
      </p:sp>
    </p:spTree>
  </p:cSld>
  <p:clrMapOvr>
    <a:masterClrMapping/>
  </p:clrMapOvr>
  <p:transition spd="med">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4000" dirty="0">
                <a:solidFill>
                  <a:srgbClr val="FF0000"/>
                </a:solidFill>
              </a:rPr>
              <a:t>When to refer to specialist?</a:t>
            </a:r>
            <a:endParaRPr lang="ar-SA" sz="4000" dirty="0">
              <a:solidFill>
                <a:srgbClr val="FF0000"/>
              </a:solidFill>
            </a:endParaRPr>
          </a:p>
        </p:txBody>
      </p:sp>
      <p:sp>
        <p:nvSpPr>
          <p:cNvPr id="3" name="عنصر نائب للمحتوى 2"/>
          <p:cNvSpPr>
            <a:spLocks noGrp="1"/>
          </p:cNvSpPr>
          <p:nvPr>
            <p:ph idx="1"/>
          </p:nvPr>
        </p:nvSpPr>
        <p:spPr/>
        <p:txBody>
          <a:bodyPr/>
          <a:lstStyle/>
          <a:p>
            <a:pPr marL="0" indent="0" algn="l" rtl="0">
              <a:buNone/>
            </a:pPr>
            <a:r>
              <a:rPr lang="en-US" b="1" dirty="0" smtClean="0"/>
              <a:t>Emergency: </a:t>
            </a:r>
            <a:r>
              <a:rPr lang="en-US" dirty="0" smtClean="0"/>
              <a:t>referral within hours</a:t>
            </a:r>
          </a:p>
          <a:p>
            <a:pPr marL="0" indent="0" algn="l" rtl="0">
              <a:buNone/>
            </a:pPr>
            <a:r>
              <a:rPr lang="en-US" b="1" dirty="0" smtClean="0"/>
              <a:t>Urgent: </a:t>
            </a:r>
            <a:r>
              <a:rPr lang="en-US" dirty="0" smtClean="0"/>
              <a:t>referral within 24 - 48 hours</a:t>
            </a:r>
          </a:p>
          <a:p>
            <a:pPr marL="0" indent="0" algn="l" rtl="0">
              <a:buNone/>
            </a:pPr>
            <a:r>
              <a:rPr lang="en-US" b="1" dirty="0" smtClean="0"/>
              <a:t>Soon: </a:t>
            </a:r>
            <a:r>
              <a:rPr lang="en-US" dirty="0" smtClean="0"/>
              <a:t>referral within weeks</a:t>
            </a:r>
          </a:p>
          <a:p>
            <a:pPr marL="0" indent="0" algn="l" rtl="0">
              <a:buNone/>
            </a:pPr>
            <a:endParaRPr lang="en-US" dirty="0" smtClean="0"/>
          </a:p>
          <a:p>
            <a:pPr marL="400041" lvl="1" indent="0" algn="l" rtl="0">
              <a:buNone/>
            </a:pPr>
            <a:r>
              <a:rPr lang="en-US" i="1" dirty="0" smtClean="0">
                <a:latin typeface="Arial Narrow"/>
                <a:cs typeface="Arial Narrow"/>
              </a:rPr>
              <a:t>Depending on the clinical situation, consider communicating with the specialist consultant to determine the         urgency and timelines for referral.</a:t>
            </a:r>
            <a:endParaRPr lang="en-US" dirty="0" smtClean="0">
              <a:latin typeface="Arial Narrow"/>
              <a:cs typeface="Arial Narrow"/>
            </a:endParaRPr>
          </a:p>
          <a:p>
            <a:pPr marL="400041" lvl="1" indent="0" algn="l" rtl="0">
              <a:buNone/>
            </a:pPr>
            <a:endParaRPr lang="en-US" dirty="0" smtClean="0"/>
          </a:p>
          <a:p>
            <a:pPr algn="l" rtl="0"/>
            <a:endParaRPr lang="ar-SA" dirty="0"/>
          </a:p>
        </p:txBody>
      </p:sp>
    </p:spTree>
  </p:cSld>
  <p:clrMapOvr>
    <a:masterClrMapping/>
  </p:clrMapOvr>
  <p:transition spd="med">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a:xfrm>
            <a:off x="16274" y="1340768"/>
            <a:ext cx="8748464" cy="4351338"/>
          </a:xfrm>
        </p:spPr>
        <p:txBody>
          <a:bodyPr/>
          <a:lstStyle/>
          <a:p>
            <a:pPr lvl="0" algn="l" rtl="0">
              <a:buNone/>
            </a:pPr>
            <a:r>
              <a:rPr lang="en-US" b="1" i="1" dirty="0" smtClean="0">
                <a:solidFill>
                  <a:schemeClr val="accent2">
                    <a:lumMod val="75000"/>
                  </a:schemeClr>
                </a:solidFill>
              </a:rPr>
              <a:t>1-</a:t>
            </a:r>
            <a:r>
              <a:rPr lang="en-US" dirty="0" smtClean="0"/>
              <a:t> </a:t>
            </a:r>
            <a:r>
              <a:rPr lang="en-US" b="1" i="1" dirty="0" smtClean="0">
                <a:solidFill>
                  <a:schemeClr val="accent2">
                    <a:lumMod val="75000"/>
                  </a:schemeClr>
                </a:solidFill>
              </a:rPr>
              <a:t>Level of low back pain and/or leg pain:</a:t>
            </a:r>
          </a:p>
          <a:p>
            <a:pPr lvl="0" algn="l" rtl="0">
              <a:buNone/>
            </a:pPr>
            <a:endParaRPr lang="en-US" sz="2000" dirty="0">
              <a:solidFill>
                <a:schemeClr val="accent2">
                  <a:lumMod val="75000"/>
                </a:schemeClr>
              </a:solidFill>
            </a:endParaRPr>
          </a:p>
          <a:p>
            <a:pPr marL="857229" lvl="1" indent="-457189" algn="l" rtl="0">
              <a:buFont typeface="Courier New" pitchFamily="49" charset="0"/>
              <a:buChar char="o"/>
            </a:pPr>
            <a:r>
              <a:rPr lang="en-US" dirty="0" smtClean="0"/>
              <a:t>If pain is </a:t>
            </a:r>
            <a:r>
              <a:rPr lang="en-US" b="1" dirty="0" smtClean="0"/>
              <a:t>not alleviated by non-surgical        treatments </a:t>
            </a:r>
            <a:r>
              <a:rPr lang="en-US" dirty="0" smtClean="0"/>
              <a:t>and has continued for a few weeks or months, it may take time to see a spine        surgeon.</a:t>
            </a:r>
          </a:p>
          <a:p>
            <a:pPr marL="400040" lvl="1" indent="0" algn="l" rtl="0">
              <a:buNone/>
            </a:pPr>
            <a:endParaRPr lang="en-US" dirty="0" smtClean="0"/>
          </a:p>
          <a:p>
            <a:pPr marL="857229" lvl="1" indent="-457189" algn="l" rtl="0">
              <a:buFont typeface="Courier New" pitchFamily="49" charset="0"/>
              <a:buChar char="o"/>
            </a:pPr>
            <a:r>
              <a:rPr lang="en-US" dirty="0" smtClean="0"/>
              <a:t>If the pain is </a:t>
            </a:r>
            <a:r>
              <a:rPr lang="en-US" b="1" dirty="0" smtClean="0"/>
              <a:t>severe</a:t>
            </a:r>
            <a:r>
              <a:rPr lang="en-US" dirty="0" smtClean="0"/>
              <a:t>, then it may be advisable  to consult with a spine specialist sooner.</a:t>
            </a:r>
          </a:p>
          <a:p>
            <a:pPr algn="l" rtl="0"/>
            <a:endParaRPr lang="ar-SA"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down)">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0000"/>
                </a:solidFill>
                <a:latin typeface="Times New Roman"/>
                <a:cs typeface="Times New Roman"/>
              </a:rPr>
              <a:t>Q. 3</a:t>
            </a:r>
            <a:endParaRPr lang="x-none" dirty="0">
              <a:solidFill>
                <a:srgbClr val="FF0000"/>
              </a:solidFill>
              <a:latin typeface="Times New Roman"/>
              <a:cs typeface="Times New Roman"/>
            </a:endParaRPr>
          </a:p>
        </p:txBody>
      </p:sp>
      <p:sp>
        <p:nvSpPr>
          <p:cNvPr id="3" name="Content Placeholder 2"/>
          <p:cNvSpPr>
            <a:spLocks noGrp="1"/>
          </p:cNvSpPr>
          <p:nvPr>
            <p:ph idx="1"/>
          </p:nvPr>
        </p:nvSpPr>
        <p:spPr>
          <a:xfrm>
            <a:off x="628650" y="1556792"/>
            <a:ext cx="7886700" cy="4351338"/>
          </a:xfrm>
        </p:spPr>
        <p:txBody>
          <a:bodyPr/>
          <a:lstStyle/>
          <a:p>
            <a:pPr lvl="0" algn="l" rtl="0"/>
            <a:r>
              <a:rPr lang="en-US" dirty="0" smtClean="0">
                <a:latin typeface="Times New Roman"/>
                <a:cs typeface="Times New Roman"/>
              </a:rPr>
              <a:t>Which of the following is a red flag              sign/symptom of back pain?</a:t>
            </a:r>
          </a:p>
          <a:p>
            <a:pPr lvl="0" algn="l" rtl="0"/>
            <a:endParaRPr lang="en-US" dirty="0">
              <a:latin typeface="Times New Roman"/>
              <a:cs typeface="Times New Roman"/>
            </a:endParaRPr>
          </a:p>
          <a:p>
            <a:pPr marL="514338" indent="-514338" algn="l" rtl="0">
              <a:buFont typeface="+mj-lt"/>
              <a:buAutoNum type="alphaUcPeriod"/>
            </a:pPr>
            <a:r>
              <a:rPr lang="en-US" sz="2800" dirty="0">
                <a:latin typeface="Times New Roman"/>
                <a:cs typeface="Times New Roman"/>
              </a:rPr>
              <a:t>History of cancer.</a:t>
            </a:r>
          </a:p>
          <a:p>
            <a:pPr marL="514338" indent="-514338" algn="l" rtl="0">
              <a:buAutoNum type="alphaUcPeriod"/>
            </a:pPr>
            <a:r>
              <a:rPr lang="en-US" sz="2800" dirty="0">
                <a:latin typeface="Times New Roman"/>
                <a:cs typeface="Times New Roman"/>
              </a:rPr>
              <a:t>Kyphosis.</a:t>
            </a:r>
          </a:p>
          <a:p>
            <a:pPr marL="514338" indent="-514338" algn="l" rtl="0">
              <a:buAutoNum type="alphaUcPeriod"/>
            </a:pPr>
            <a:r>
              <a:rPr lang="en-US" sz="2800" dirty="0">
                <a:latin typeface="Times New Roman"/>
                <a:cs typeface="Times New Roman"/>
              </a:rPr>
              <a:t>Age less than 50.</a:t>
            </a:r>
          </a:p>
          <a:p>
            <a:pPr marL="514338" indent="-514338">
              <a:buAutoNum type="alphaUcPeriod"/>
            </a:pPr>
            <a:r>
              <a:rPr lang="en-US" sz="2800" dirty="0" smtClean="0">
                <a:latin typeface="Times New Roman"/>
                <a:cs typeface="Times New Roman"/>
              </a:rPr>
              <a:t>Temperature &lt;36.1</a:t>
            </a:r>
            <a:r>
              <a:rPr lang="it-IT" sz="2800" dirty="0"/>
              <a:t>°C</a:t>
            </a:r>
            <a:r>
              <a:rPr lang="en-US" sz="2800" dirty="0" smtClean="0">
                <a:latin typeface="Times New Roman"/>
                <a:cs typeface="Times New Roman"/>
              </a:rPr>
              <a:t>.</a:t>
            </a:r>
            <a:endParaRPr lang="en-US" sz="2800" dirty="0">
              <a:latin typeface="Times New Roman"/>
              <a:cs typeface="Times New Roman"/>
            </a:endParaRPr>
          </a:p>
        </p:txBody>
      </p:sp>
    </p:spTree>
    <p:extLst>
      <p:ext uri="{BB962C8B-B14F-4D97-AF65-F5344CB8AC3E}">
        <p14:creationId xmlns:p14="http://schemas.microsoft.com/office/powerpoint/2010/main" val="3819055427"/>
      </p:ext>
    </p:extLst>
  </p:cSld>
  <p:clrMapOvr>
    <a:masterClrMapping/>
  </p:clrMapOvr>
  <p:transition spd="med">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 	</a:t>
            </a:r>
            <a:endParaRPr lang="ar-SA" dirty="0"/>
          </a:p>
        </p:txBody>
      </p:sp>
      <p:sp>
        <p:nvSpPr>
          <p:cNvPr id="3" name="عنصر نائب للمحتوى 2"/>
          <p:cNvSpPr>
            <a:spLocks noGrp="1"/>
          </p:cNvSpPr>
          <p:nvPr>
            <p:ph idx="1"/>
          </p:nvPr>
        </p:nvSpPr>
        <p:spPr>
          <a:xfrm>
            <a:off x="314325" y="1027582"/>
            <a:ext cx="8515350" cy="4351338"/>
          </a:xfrm>
        </p:spPr>
        <p:txBody>
          <a:bodyPr>
            <a:normAutofit/>
          </a:bodyPr>
          <a:lstStyle/>
          <a:p>
            <a:pPr lvl="0" algn="l" rtl="0">
              <a:buNone/>
            </a:pPr>
            <a:r>
              <a:rPr lang="en-US" b="1" i="1" dirty="0" smtClean="0">
                <a:solidFill>
                  <a:schemeClr val="accent2">
                    <a:lumMod val="75000"/>
                  </a:schemeClr>
                </a:solidFill>
              </a:rPr>
              <a:t>2- Ability to function with the low back   pain:</a:t>
            </a:r>
          </a:p>
          <a:p>
            <a:pPr lvl="0" algn="l" rtl="0">
              <a:buNone/>
            </a:pPr>
            <a:r>
              <a:rPr lang="en-US" b="1" i="1" dirty="0" smtClean="0">
                <a:solidFill>
                  <a:schemeClr val="accent2">
                    <a:lumMod val="75000"/>
                  </a:schemeClr>
                </a:solidFill>
              </a:rPr>
              <a:t> </a:t>
            </a:r>
          </a:p>
          <a:p>
            <a:pPr lvl="1" indent="-342891" algn="l" rtl="0">
              <a:buFont typeface="Courier New" pitchFamily="49" charset="0"/>
              <a:buChar char="o"/>
            </a:pPr>
            <a:r>
              <a:rPr lang="en-US" dirty="0" smtClean="0"/>
              <a:t>If one is not able to go to work, drive to the       store, and complete other activities of daily living, it may be advisable to consider specialist sooner  rather than later.</a:t>
            </a:r>
          </a:p>
          <a:p>
            <a:pPr algn="l" rtl="0"/>
            <a:endParaRPr lang="ar-SA"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3528" y="365126"/>
            <a:ext cx="8191822" cy="1325563"/>
          </a:xfrm>
        </p:spPr>
        <p:txBody>
          <a:bodyPr>
            <a:normAutofit/>
          </a:bodyPr>
          <a:lstStyle/>
          <a:p>
            <a:r>
              <a:rPr lang="en-US" sz="3800" dirty="0">
                <a:solidFill>
                  <a:srgbClr val="FF0000"/>
                </a:solidFill>
              </a:rPr>
              <a:t>When to refer to specialist urgently?</a:t>
            </a:r>
            <a:endParaRPr lang="ar-SA" sz="3800" dirty="0">
              <a:solidFill>
                <a:srgbClr val="FF0000"/>
              </a:solidFill>
            </a:endParaRPr>
          </a:p>
        </p:txBody>
      </p:sp>
      <p:sp>
        <p:nvSpPr>
          <p:cNvPr id="3" name="عنصر نائب للمحتوى 2"/>
          <p:cNvSpPr>
            <a:spLocks noGrp="1"/>
          </p:cNvSpPr>
          <p:nvPr>
            <p:ph idx="1"/>
          </p:nvPr>
        </p:nvSpPr>
        <p:spPr>
          <a:xfrm>
            <a:off x="457200" y="1600200"/>
            <a:ext cx="8229600" cy="4686320"/>
          </a:xfrm>
        </p:spPr>
        <p:txBody>
          <a:bodyPr>
            <a:normAutofit fontScale="70000" lnSpcReduction="20000"/>
          </a:bodyPr>
          <a:lstStyle/>
          <a:p>
            <a:pPr lvl="0" algn="l" rtl="0"/>
            <a:r>
              <a:rPr lang="en-US" b="1" dirty="0" err="1" smtClean="0"/>
              <a:t>Cauda</a:t>
            </a:r>
            <a:r>
              <a:rPr lang="en-US" b="1" dirty="0" smtClean="0"/>
              <a:t> </a:t>
            </a:r>
            <a:r>
              <a:rPr lang="en-US" b="1" dirty="0" err="1" smtClean="0"/>
              <a:t>Equina</a:t>
            </a:r>
            <a:r>
              <a:rPr lang="en-US" b="1" dirty="0" smtClean="0"/>
              <a:t> Syndrome</a:t>
            </a:r>
            <a:endParaRPr lang="en-US" dirty="0" smtClean="0"/>
          </a:p>
          <a:p>
            <a:pPr marL="800080" lvl="2" indent="0" algn="l" rtl="0">
              <a:buNone/>
            </a:pPr>
            <a:r>
              <a:rPr lang="en-US" dirty="0" smtClean="0"/>
              <a:t>Sudden onset of new urinary retention</a:t>
            </a:r>
          </a:p>
          <a:p>
            <a:pPr marL="800080" lvl="2" indent="0" algn="l" rtl="0">
              <a:buNone/>
            </a:pPr>
            <a:r>
              <a:rPr lang="en-US" dirty="0" smtClean="0"/>
              <a:t>fecal incontinence</a:t>
            </a:r>
          </a:p>
          <a:p>
            <a:pPr marL="800080" lvl="2" indent="0" algn="l" rtl="0">
              <a:buNone/>
            </a:pPr>
            <a:r>
              <a:rPr lang="en-US" dirty="0" smtClean="0"/>
              <a:t>saddle(</a:t>
            </a:r>
            <a:r>
              <a:rPr lang="en-US" dirty="0" err="1" smtClean="0"/>
              <a:t>perineal</a:t>
            </a:r>
            <a:r>
              <a:rPr lang="en-US" dirty="0" smtClean="0"/>
              <a:t>) anesthesia</a:t>
            </a:r>
          </a:p>
          <a:p>
            <a:pPr marL="800080" lvl="2" indent="0" algn="l" rtl="0">
              <a:buNone/>
            </a:pPr>
            <a:r>
              <a:rPr lang="en-US" dirty="0" err="1" smtClean="0"/>
              <a:t>radicular</a:t>
            </a:r>
            <a:r>
              <a:rPr lang="en-US" dirty="0" smtClean="0"/>
              <a:t> (leg) pain often bilateral</a:t>
            </a:r>
          </a:p>
          <a:p>
            <a:pPr marL="800080" lvl="2" indent="0" algn="l" rtl="0">
              <a:buNone/>
            </a:pPr>
            <a:r>
              <a:rPr lang="en-US" dirty="0" smtClean="0"/>
              <a:t>loss of voluntary rectal sphincter contraction.</a:t>
            </a:r>
          </a:p>
          <a:p>
            <a:pPr marL="800080" lvl="2" indent="0" algn="l" rtl="0">
              <a:buNone/>
            </a:pPr>
            <a:r>
              <a:rPr lang="en-US" b="1" dirty="0" smtClean="0"/>
              <a:t>EMERGENCY </a:t>
            </a:r>
            <a:r>
              <a:rPr lang="en-US" dirty="0" smtClean="0"/>
              <a:t>referral to ER .</a:t>
            </a:r>
          </a:p>
          <a:p>
            <a:pPr marL="800080" lvl="2" indent="0" algn="l" rtl="0">
              <a:buNone/>
            </a:pPr>
            <a:endParaRPr lang="en-US" dirty="0" smtClean="0"/>
          </a:p>
          <a:p>
            <a:pPr lvl="0" algn="l" rtl="0"/>
            <a:r>
              <a:rPr lang="en-US" b="1" dirty="0" smtClean="0"/>
              <a:t>infection or tumor</a:t>
            </a:r>
            <a:r>
              <a:rPr lang="en-US" dirty="0" smtClean="0"/>
              <a:t> </a:t>
            </a:r>
          </a:p>
          <a:p>
            <a:pPr marL="800080" lvl="2" indent="0" algn="l" rtl="0">
              <a:buNone/>
            </a:pPr>
            <a:r>
              <a:rPr lang="en-US" dirty="0" smtClean="0"/>
              <a:t>Severe unremitting (non-mechanical) worsening of pain at night and     pain when laying down.</a:t>
            </a:r>
            <a:endParaRPr lang="en-US" b="1" dirty="0" smtClean="0"/>
          </a:p>
          <a:p>
            <a:pPr marL="800080" lvl="2" indent="0" algn="l" rtl="0">
              <a:buNone/>
            </a:pPr>
            <a:endParaRPr lang="ar-SA" b="1" dirty="0" smtClean="0"/>
          </a:p>
          <a:p>
            <a:pPr lvl="0" algn="l" rtl="0"/>
            <a:r>
              <a:rPr lang="en-US" b="1" dirty="0" smtClean="0"/>
              <a:t>Significant trauma (consider fractures)</a:t>
            </a:r>
            <a:endParaRPr lang="en-US" dirty="0" smtClean="0"/>
          </a:p>
          <a:p>
            <a:pPr marL="800080" lvl="2" indent="0" algn="l" rtl="0">
              <a:buNone/>
            </a:pPr>
            <a:r>
              <a:rPr lang="en-US" dirty="0" smtClean="0"/>
              <a:t>Check for instability and refer </a:t>
            </a:r>
            <a:r>
              <a:rPr lang="en-US" b="1" dirty="0" smtClean="0"/>
              <a:t>URGENTLY </a:t>
            </a:r>
            <a:r>
              <a:rPr lang="en-US" dirty="0" smtClean="0"/>
              <a:t>to spinal surgery, if indicated.</a:t>
            </a:r>
          </a:p>
          <a:p>
            <a:pPr marL="800080" lvl="2" indent="0" algn="l" rtl="0">
              <a:buNone/>
            </a:pPr>
            <a:r>
              <a:rPr lang="en-US" b="1" dirty="0" smtClean="0"/>
              <a:t>URGENT </a:t>
            </a:r>
            <a:r>
              <a:rPr lang="en-US" dirty="0" smtClean="0"/>
              <a:t>referral to ER for pain control, will need prompt investigation</a:t>
            </a:r>
          </a:p>
          <a:p>
            <a:pPr marL="800080" lvl="2" indent="0" algn="l" rtl="0">
              <a:buNone/>
            </a:pPr>
            <a:endParaRPr lang="en-US" dirty="0" smtClean="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fade">
                                      <p:cBhvr>
                                        <p:cTn id="33" dur="500"/>
                                        <p:tgtEl>
                                          <p:spTgt spid="3">
                                            <p:txEl>
                                              <p:pRg st="9" end="9"/>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11" end="11"/>
                                            </p:txEl>
                                          </p:spTgt>
                                        </p:tgtEl>
                                        <p:attrNameLst>
                                          <p:attrName>style.visibility</p:attrName>
                                        </p:attrNameLst>
                                      </p:cBhvr>
                                      <p:to>
                                        <p:strVal val="visible"/>
                                      </p:to>
                                    </p:set>
                                    <p:animEffect transition="in" filter="fade">
                                      <p:cBhvr>
                                        <p:cTn id="38" dur="500"/>
                                        <p:tgtEl>
                                          <p:spTgt spid="3">
                                            <p:txEl>
                                              <p:pRg st="11" end="11"/>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animEffect transition="in" filter="fade">
                                      <p:cBhvr>
                                        <p:cTn id="41" dur="500"/>
                                        <p:tgtEl>
                                          <p:spTgt spid="3">
                                            <p:txEl>
                                              <p:pRg st="12" end="12"/>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3">
                                            <p:txEl>
                                              <p:pRg st="13" end="13"/>
                                            </p:txEl>
                                          </p:spTgt>
                                        </p:tgtEl>
                                        <p:attrNameLst>
                                          <p:attrName>style.visibility</p:attrName>
                                        </p:attrNameLst>
                                      </p:cBhvr>
                                      <p:to>
                                        <p:strVal val="visible"/>
                                      </p:to>
                                    </p:set>
                                    <p:animEffect transition="in" filter="fade">
                                      <p:cBhvr>
                                        <p:cTn id="44"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a:xfrm>
            <a:off x="-108520" y="1825625"/>
            <a:ext cx="9073008" cy="4351338"/>
          </a:xfrm>
        </p:spPr>
        <p:txBody>
          <a:bodyPr>
            <a:normAutofit lnSpcReduction="10000"/>
          </a:bodyPr>
          <a:lstStyle/>
          <a:p>
            <a:pPr marL="400041" lvl="1" indent="0" algn="l" rtl="0">
              <a:buFont typeface="Arial" pitchFamily="34" charset="0"/>
              <a:buChar char="•"/>
            </a:pPr>
            <a:r>
              <a:rPr lang="en-US" sz="3200" b="1" dirty="0" smtClean="0"/>
              <a:t> Use of IV drugs or steroids.</a:t>
            </a:r>
          </a:p>
          <a:p>
            <a:pPr marL="400041" lvl="1" indent="0" algn="l" rtl="0">
              <a:buNone/>
            </a:pPr>
            <a:r>
              <a:rPr lang="en-US" sz="2400" b="1" dirty="0" smtClean="0"/>
              <a:t> consider infection or compression fracture: </a:t>
            </a:r>
          </a:p>
          <a:p>
            <a:pPr marL="800080" lvl="2" indent="0" algn="l" rtl="0">
              <a:buNone/>
            </a:pPr>
            <a:r>
              <a:rPr lang="en-US" b="1" dirty="0" smtClean="0"/>
              <a:t>URGENT </a:t>
            </a:r>
            <a:r>
              <a:rPr lang="en-US" dirty="0" smtClean="0"/>
              <a:t>investigation required. </a:t>
            </a:r>
          </a:p>
          <a:p>
            <a:pPr marL="800080" lvl="2" indent="0" algn="l" rtl="0">
              <a:buNone/>
            </a:pPr>
            <a:endParaRPr lang="en-US" dirty="0" smtClean="0"/>
          </a:p>
          <a:p>
            <a:pPr lvl="2" indent="-342891" algn="l" rtl="0">
              <a:buFont typeface="Wingdings" charset="2"/>
              <a:buChar char="Ø"/>
            </a:pPr>
            <a:r>
              <a:rPr lang="en-US" b="1" dirty="0" smtClean="0"/>
              <a:t>In case of suspected infection</a:t>
            </a:r>
            <a:r>
              <a:rPr lang="en-US" dirty="0" smtClean="0"/>
              <a:t>, consider blood work   (CBC, ESR and CRP). If blood work is positive, proceed to MRI, if available.</a:t>
            </a:r>
          </a:p>
          <a:p>
            <a:pPr lvl="2" indent="-342891" algn="l" rtl="0">
              <a:buFont typeface="Wingdings" charset="2"/>
              <a:buChar char="Ø"/>
            </a:pPr>
            <a:r>
              <a:rPr lang="en-US" b="1" dirty="0" smtClean="0"/>
              <a:t>In case of suspected compression fracture</a:t>
            </a:r>
            <a:r>
              <a:rPr lang="en-US" dirty="0" smtClean="0"/>
              <a:t>, proceed  to standing AP and lateral X-rays. Risk factors for       compression fractures include: severe onset of pain    with minor trauma </a:t>
            </a:r>
            <a:endParaRPr lang="ar-SA" dirty="0"/>
          </a:p>
        </p:txBody>
      </p:sp>
    </p:spTree>
  </p:cSld>
  <p:clrMapOvr>
    <a:masterClrMapping/>
  </p:clrMapOvr>
  <p:transition spd="med">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a:xfrm>
            <a:off x="0" y="1825625"/>
            <a:ext cx="9144000" cy="4351338"/>
          </a:xfrm>
        </p:spPr>
        <p:txBody>
          <a:bodyPr/>
          <a:lstStyle/>
          <a:p>
            <a:pPr lvl="0" algn="l" rtl="0"/>
            <a:r>
              <a:rPr lang="en-US" b="1" dirty="0" smtClean="0"/>
              <a:t>Weight loss, fever, loss of appetite. </a:t>
            </a:r>
          </a:p>
          <a:p>
            <a:pPr marL="0" lvl="0" indent="0" algn="l" rtl="0">
              <a:buNone/>
            </a:pPr>
            <a:r>
              <a:rPr lang="en-US" sz="2400" b="1" dirty="0" smtClean="0"/>
              <a:t>Cancer or infections is considered: </a:t>
            </a:r>
          </a:p>
          <a:p>
            <a:pPr marL="800080" lvl="2" indent="0" algn="l" rtl="0">
              <a:buNone/>
            </a:pPr>
            <a:r>
              <a:rPr lang="en-US" dirty="0" smtClean="0"/>
              <a:t>Refer </a:t>
            </a:r>
            <a:r>
              <a:rPr lang="en-US" b="1" dirty="0" smtClean="0"/>
              <a:t>URGENTLY </a:t>
            </a:r>
            <a:r>
              <a:rPr lang="en-US" dirty="0" smtClean="0"/>
              <a:t>for MRI Scan and to spinal surgery, if </a:t>
            </a:r>
            <a:endParaRPr lang="ar-SA" dirty="0" smtClean="0"/>
          </a:p>
          <a:p>
            <a:pPr marL="800080" lvl="2" indent="0" algn="l" rtl="0">
              <a:buNone/>
            </a:pPr>
            <a:r>
              <a:rPr lang="en-US" dirty="0" smtClean="0"/>
              <a:t>indicated. </a:t>
            </a:r>
          </a:p>
          <a:p>
            <a:pPr marL="800080" lvl="2" indent="0" algn="l" rtl="0">
              <a:buNone/>
            </a:pPr>
            <a:endParaRPr lang="en-US" dirty="0" smtClean="0"/>
          </a:p>
          <a:p>
            <a:pPr lvl="0" algn="l" rtl="0"/>
            <a:r>
              <a:rPr lang="en-US" b="1" dirty="0" smtClean="0"/>
              <a:t>Widespread neurological signs. </a:t>
            </a:r>
          </a:p>
          <a:p>
            <a:pPr marL="0" lvl="0" indent="0" algn="l" rtl="0">
              <a:buNone/>
            </a:pPr>
            <a:r>
              <a:rPr lang="en-US" sz="2400" b="1" dirty="0" smtClean="0"/>
              <a:t>Consider tumor or neurological disease:</a:t>
            </a:r>
            <a:endParaRPr lang="en-US" sz="2400" dirty="0" smtClean="0"/>
          </a:p>
          <a:p>
            <a:pPr marL="800080" lvl="2" indent="0" algn="l" rtl="0">
              <a:buNone/>
            </a:pPr>
            <a:r>
              <a:rPr lang="en-US" dirty="0" smtClean="0"/>
              <a:t>Investigate further and refer </a:t>
            </a:r>
            <a:r>
              <a:rPr lang="en-US" b="1" dirty="0" smtClean="0"/>
              <a:t>SOON </a:t>
            </a:r>
            <a:r>
              <a:rPr lang="en-US" dirty="0" smtClean="0"/>
              <a:t>if indicated </a:t>
            </a:r>
          </a:p>
          <a:p>
            <a:pPr algn="l" rtl="0"/>
            <a:endParaRPr lang="ar-SA" dirty="0"/>
          </a:p>
        </p:txBody>
      </p:sp>
    </p:spTree>
  </p:cSld>
  <p:clrMapOvr>
    <a:masterClrMapping/>
  </p:clrMapOvr>
  <p:transition spd="med">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3300" b="1" dirty="0">
                <a:solidFill>
                  <a:schemeClr val="tx1">
                    <a:lumMod val="85000"/>
                    <a:lumOff val="15000"/>
                  </a:schemeClr>
                </a:solidFill>
                <a:latin typeface="MV Boli" panose="02000500030200090000" pitchFamily="2" charset="0"/>
                <a:cs typeface="MV Boli" panose="02000500030200090000" pitchFamily="2" charset="0"/>
              </a:rPr>
              <a:t>What can I do to avoid </a:t>
            </a:r>
            <a:r>
              <a:rPr lang="en-US" sz="3300" b="1" dirty="0">
                <a:solidFill>
                  <a:schemeClr val="tx2">
                    <a:lumMod val="75000"/>
                  </a:schemeClr>
                </a:solidFill>
                <a:latin typeface="MV Boli" panose="02000500030200090000" pitchFamily="2" charset="0"/>
                <a:cs typeface="MV Boli" panose="02000500030200090000" pitchFamily="2" charset="0"/>
              </a:rPr>
              <a:t>back pain</a:t>
            </a:r>
            <a:r>
              <a:rPr lang="en-US" sz="3300" b="1" dirty="0">
                <a:solidFill>
                  <a:schemeClr val="tx1">
                    <a:lumMod val="85000"/>
                    <a:lumOff val="15000"/>
                  </a:schemeClr>
                </a:solidFill>
                <a:latin typeface="MV Boli" panose="02000500030200090000" pitchFamily="2" charset="0"/>
                <a:cs typeface="MV Boli" panose="02000500030200090000" pitchFamily="2" charset="0"/>
              </a:rPr>
              <a:t> at work</a:t>
            </a:r>
            <a:endParaRPr lang="ar-SA" sz="3300" dirty="0"/>
          </a:p>
        </p:txBody>
      </p:sp>
      <p:sp>
        <p:nvSpPr>
          <p:cNvPr id="3" name="عنصر نائب للمحتوى 2"/>
          <p:cNvSpPr>
            <a:spLocks noGrp="1"/>
          </p:cNvSpPr>
          <p:nvPr>
            <p:ph idx="1"/>
          </p:nvPr>
        </p:nvSpPr>
        <p:spPr>
          <a:xfrm>
            <a:off x="457200" y="1600201"/>
            <a:ext cx="8058150" cy="4829196"/>
          </a:xfrm>
        </p:spPr>
        <p:txBody>
          <a:bodyPr>
            <a:normAutofit fontScale="47500" lnSpcReduction="20000"/>
          </a:bodyPr>
          <a:lstStyle/>
          <a:p>
            <a:pPr marL="0" indent="0" algn="l" rtl="0">
              <a:buNone/>
            </a:pPr>
            <a:r>
              <a:rPr lang="en-US" sz="4400" b="1" dirty="0">
                <a:solidFill>
                  <a:schemeClr val="tx2">
                    <a:lumMod val="75000"/>
                  </a:schemeClr>
                </a:solidFill>
                <a:latin typeface="+mj-lt"/>
                <a:cs typeface="Cordia New" panose="020B0304020202020204" pitchFamily="34" charset="-34"/>
              </a:rPr>
              <a:t> 1) Include physical activity in your daily routine:</a:t>
            </a:r>
          </a:p>
          <a:p>
            <a:pPr marL="0" indent="0" algn="l" rtl="0">
              <a:buNone/>
            </a:pPr>
            <a:r>
              <a:rPr lang="en-US" sz="3600" dirty="0">
                <a:solidFill>
                  <a:schemeClr val="bg1">
                    <a:lumMod val="75000"/>
                  </a:schemeClr>
                </a:solidFill>
                <a:latin typeface="Times New Roman"/>
                <a:cs typeface="Times New Roman"/>
              </a:rPr>
              <a:t> </a:t>
            </a:r>
            <a:r>
              <a:rPr lang="en-US" sz="3600" dirty="0">
                <a:solidFill>
                  <a:schemeClr val="bg1">
                    <a:lumMod val="50000"/>
                  </a:schemeClr>
                </a:solidFill>
                <a:latin typeface="+mj-lt"/>
                <a:cs typeface="Times New Roman"/>
              </a:rPr>
              <a:t>Exercise is both an excellent way of preventing back pain and of reducing it.</a:t>
            </a:r>
          </a:p>
          <a:p>
            <a:pPr marL="0" indent="0" algn="l" rtl="0">
              <a:buNone/>
            </a:pPr>
            <a:endParaRPr lang="en-US" sz="3600" dirty="0">
              <a:latin typeface="Times New Roman"/>
              <a:cs typeface="Times New Roman"/>
            </a:endParaRPr>
          </a:p>
          <a:p>
            <a:pPr algn="l" rtl="0"/>
            <a:r>
              <a:rPr lang="en-US" sz="3600" dirty="0">
                <a:latin typeface="Times New Roman"/>
                <a:cs typeface="Times New Roman"/>
              </a:rPr>
              <a:t>Stretching and strengthening: </a:t>
            </a:r>
            <a:r>
              <a:rPr lang="en-US" sz="3600" dirty="0" err="1">
                <a:latin typeface="Times New Roman"/>
                <a:cs typeface="Times New Roman"/>
              </a:rPr>
              <a:t>e.g</a:t>
            </a:r>
            <a:r>
              <a:rPr lang="en-US" sz="3600" dirty="0">
                <a:latin typeface="Times New Roman"/>
                <a:cs typeface="Times New Roman"/>
              </a:rPr>
              <a:t>:</a:t>
            </a:r>
          </a:p>
          <a:p>
            <a:pPr algn="l" rtl="0">
              <a:buNone/>
            </a:pPr>
            <a:endParaRPr lang="en-US" sz="3600" dirty="0">
              <a:latin typeface="Times New Roman"/>
              <a:cs typeface="Times New Roman"/>
            </a:endParaRPr>
          </a:p>
          <a:p>
            <a:pPr marL="1142971" lvl="1" indent="-742932" algn="l" rtl="0">
              <a:buFont typeface="+mj-lt"/>
              <a:buAutoNum type="arabicPeriod"/>
            </a:pPr>
            <a:r>
              <a:rPr lang="en-US" sz="3300" dirty="0">
                <a:solidFill>
                  <a:srgbClr val="FF0000"/>
                </a:solidFill>
                <a:latin typeface="Times New Roman"/>
                <a:cs typeface="Times New Roman"/>
              </a:rPr>
              <a:t>Partial sit-up.</a:t>
            </a:r>
            <a:r>
              <a:rPr lang="en-US" sz="3300" dirty="0">
                <a:latin typeface="Times New Roman"/>
                <a:cs typeface="Times New Roman"/>
              </a:rPr>
              <a:t/>
            </a:r>
            <a:br>
              <a:rPr lang="en-US" sz="3300" dirty="0">
                <a:latin typeface="Times New Roman"/>
                <a:cs typeface="Times New Roman"/>
              </a:rPr>
            </a:br>
            <a:r>
              <a:rPr lang="en-US" sz="3300" dirty="0">
                <a:latin typeface="Times New Roman"/>
                <a:cs typeface="Times New Roman"/>
              </a:rPr>
              <a:t>With bent knee, slowly raise your head and shoulders off the floor, </a:t>
            </a:r>
            <a:r>
              <a:rPr lang="en-US" sz="3300" dirty="0" smtClean="0">
                <a:latin typeface="Times New Roman"/>
                <a:cs typeface="Times New Roman"/>
              </a:rPr>
              <a:t>                and </a:t>
            </a:r>
            <a:r>
              <a:rPr lang="en-US" sz="3300" dirty="0">
                <a:latin typeface="Times New Roman"/>
                <a:cs typeface="Times New Roman"/>
              </a:rPr>
              <a:t>hold for 10 seconds. </a:t>
            </a:r>
          </a:p>
          <a:p>
            <a:pPr marL="1142971" lvl="1" indent="-742932" algn="l" rtl="0">
              <a:buFont typeface="+mj-lt"/>
              <a:buAutoNum type="arabicPeriod"/>
            </a:pPr>
            <a:r>
              <a:rPr lang="en-US" sz="3300" dirty="0">
                <a:solidFill>
                  <a:srgbClr val="FF0000"/>
                </a:solidFill>
                <a:latin typeface="Times New Roman"/>
                <a:cs typeface="Times New Roman"/>
              </a:rPr>
              <a:t>Knee-to-Chest Raise</a:t>
            </a:r>
            <a:r>
              <a:rPr lang="en-US" sz="3300" dirty="0">
                <a:latin typeface="Times New Roman"/>
                <a:cs typeface="Times New Roman"/>
              </a:rPr>
              <a:t>.</a:t>
            </a:r>
            <a:br>
              <a:rPr lang="en-US" sz="3300" dirty="0">
                <a:latin typeface="Times New Roman"/>
                <a:cs typeface="Times New Roman"/>
              </a:rPr>
            </a:br>
            <a:r>
              <a:rPr lang="en-US" sz="3300" dirty="0">
                <a:latin typeface="Times New Roman"/>
                <a:cs typeface="Times New Roman"/>
              </a:rPr>
              <a:t>Lie down. Slowly pull knees to chest, relaxing</a:t>
            </a:r>
            <a:br>
              <a:rPr lang="en-US" sz="3300" dirty="0">
                <a:latin typeface="Times New Roman"/>
                <a:cs typeface="Times New Roman"/>
              </a:rPr>
            </a:br>
            <a:r>
              <a:rPr lang="en-US" sz="3300" dirty="0">
                <a:latin typeface="Times New Roman"/>
                <a:cs typeface="Times New Roman"/>
              </a:rPr>
              <a:t>your neck and back, hold for 10 seconds. Repeat 10 times. </a:t>
            </a:r>
          </a:p>
          <a:p>
            <a:pPr marL="1142971" lvl="1" indent="-742932" algn="l" rtl="0">
              <a:buFont typeface="+mj-lt"/>
              <a:buAutoNum type="arabicPeriod"/>
            </a:pPr>
            <a:r>
              <a:rPr lang="en-US" sz="3300" dirty="0">
                <a:solidFill>
                  <a:srgbClr val="FF0000"/>
                </a:solidFill>
                <a:latin typeface="Times New Roman"/>
                <a:cs typeface="Times New Roman"/>
              </a:rPr>
              <a:t>Press-up.</a:t>
            </a:r>
            <a:br>
              <a:rPr lang="en-US" sz="3300" dirty="0">
                <a:solidFill>
                  <a:srgbClr val="FF0000"/>
                </a:solidFill>
                <a:latin typeface="Times New Roman"/>
                <a:cs typeface="Times New Roman"/>
              </a:rPr>
            </a:br>
            <a:r>
              <a:rPr lang="en-US" sz="3300" dirty="0">
                <a:latin typeface="Times New Roman"/>
                <a:cs typeface="Times New Roman"/>
              </a:rPr>
              <a:t>Lie down with hands near shoulders and pelvis on floor. Press up painlessly, hold for 10 seconds, and repeat 10 times. </a:t>
            </a:r>
          </a:p>
          <a:p>
            <a:pPr algn="l" rtl="0">
              <a:buNone/>
            </a:pPr>
            <a:endParaRPr lang="en-US" sz="3600" dirty="0">
              <a:latin typeface="Times New Roman"/>
              <a:cs typeface="Times New Roman"/>
            </a:endParaRPr>
          </a:p>
          <a:p>
            <a:pPr marL="0" indent="0" algn="l" rtl="0">
              <a:buNone/>
            </a:pPr>
            <a:r>
              <a:rPr lang="en-US" sz="3600" b="1" dirty="0">
                <a:solidFill>
                  <a:schemeClr val="bg1">
                    <a:lumMod val="50000"/>
                  </a:schemeClr>
                </a:solidFill>
                <a:latin typeface="Times New Roman"/>
                <a:cs typeface="Times New Roman"/>
              </a:rPr>
              <a:t> </a:t>
            </a:r>
            <a:r>
              <a:rPr lang="en-US" sz="3300" b="1" dirty="0">
                <a:solidFill>
                  <a:schemeClr val="bg1">
                    <a:lumMod val="50000"/>
                  </a:schemeClr>
                </a:solidFill>
                <a:latin typeface="Times New Roman"/>
                <a:cs typeface="Times New Roman"/>
              </a:rPr>
              <a:t>However, if you have had back pain for more than six weeks, you should </a:t>
            </a:r>
          </a:p>
          <a:p>
            <a:pPr marL="0" indent="0" algn="l" rtl="0">
              <a:buNone/>
            </a:pPr>
            <a:r>
              <a:rPr lang="en-US" sz="3300" b="1" dirty="0">
                <a:solidFill>
                  <a:schemeClr val="bg1">
                    <a:lumMod val="50000"/>
                  </a:schemeClr>
                </a:solidFill>
                <a:latin typeface="Times New Roman"/>
                <a:cs typeface="Times New Roman"/>
              </a:rPr>
              <a:t>consult a healthcare professional before starting any exercise program.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5848" y="2862671"/>
            <a:ext cx="1368152" cy="115212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4284" y="4004604"/>
            <a:ext cx="1368152" cy="109667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80427" y="5101275"/>
            <a:ext cx="958999" cy="1800225"/>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wipe(down)">
                                      <p:cBhvr>
                                        <p:cTn id="20" dur="500"/>
                                        <p:tgtEl>
                                          <p:spTgt spid="3">
                                            <p:txEl>
                                              <p:pRg st="5" end="5"/>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wipe(down)">
                                      <p:cBhvr>
                                        <p:cTn id="23" dur="500"/>
                                        <p:tgtEl>
                                          <p:spTgt spid="3">
                                            <p:txEl>
                                              <p:pRg st="6" end="6"/>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wipe(down)">
                                      <p:cBhvr>
                                        <p:cTn id="26" dur="500"/>
                                        <p:tgtEl>
                                          <p:spTgt spid="3">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fade">
                                      <p:cBhvr>
                                        <p:cTn id="31" dur="500"/>
                                        <p:tgtEl>
                                          <p:spTgt spid="3">
                                            <p:txEl>
                                              <p:pRg st="9" end="9"/>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animEffect transition="in" filter="fade">
                                      <p:cBhvr>
                                        <p:cTn id="36"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normAutofit/>
          </a:bodyPr>
          <a:lstStyle/>
          <a:p>
            <a:pPr marL="0" indent="0" algn="l" rtl="0">
              <a:buNone/>
            </a:pPr>
            <a:r>
              <a:rPr lang="en-US" sz="2600" b="1" dirty="0">
                <a:solidFill>
                  <a:schemeClr val="tx2">
                    <a:lumMod val="75000"/>
                  </a:schemeClr>
                </a:solidFill>
                <a:latin typeface="+mj-lt"/>
                <a:cs typeface="Cordia New" panose="020B0304020202020204" pitchFamily="34" charset="-34"/>
              </a:rPr>
              <a:t>2) Pay attention to posture:</a:t>
            </a:r>
            <a:endParaRPr lang="en-US" sz="2600" b="1" dirty="0">
              <a:solidFill>
                <a:schemeClr val="tx2">
                  <a:lumMod val="75000"/>
                </a:schemeClr>
              </a:solidFill>
              <a:latin typeface="Cordia New" panose="020B0304020202020204" pitchFamily="34" charset="-34"/>
              <a:cs typeface="Cordia New" panose="020B0304020202020204" pitchFamily="34" charset="-34"/>
            </a:endParaRPr>
          </a:p>
          <a:p>
            <a:pPr marL="0" indent="0" algn="l" rtl="0">
              <a:buNone/>
            </a:pPr>
            <a:r>
              <a:rPr lang="en-US" sz="2400" dirty="0">
                <a:solidFill>
                  <a:schemeClr val="bg1">
                    <a:lumMod val="50000"/>
                  </a:schemeClr>
                </a:solidFill>
              </a:rPr>
              <a:t>How you sit, stand and lie down can have </a:t>
            </a:r>
            <a:r>
              <a:rPr lang="en-US" sz="2400" dirty="0" smtClean="0">
                <a:solidFill>
                  <a:schemeClr val="bg1">
                    <a:lumMod val="50000"/>
                  </a:schemeClr>
                </a:solidFill>
              </a:rPr>
              <a:t>an             </a:t>
            </a:r>
            <a:r>
              <a:rPr lang="en-US" sz="2400" dirty="0">
                <a:solidFill>
                  <a:schemeClr val="bg1">
                    <a:lumMod val="50000"/>
                  </a:schemeClr>
                </a:solidFill>
              </a:rPr>
              <a:t>important effect on your back. </a:t>
            </a:r>
          </a:p>
          <a:p>
            <a:pPr marL="0" indent="0" algn="l" rtl="0">
              <a:buNone/>
            </a:pPr>
            <a:endParaRPr lang="en-US" sz="1800" dirty="0">
              <a:solidFill>
                <a:schemeClr val="bg1">
                  <a:lumMod val="50000"/>
                </a:schemeClr>
              </a:solidFill>
            </a:endParaRPr>
          </a:p>
          <a:p>
            <a:pPr algn="l" rtl="0"/>
            <a:r>
              <a:rPr lang="en-US" sz="2600" b="1" u="sng" dirty="0"/>
              <a:t>Standing:</a:t>
            </a:r>
          </a:p>
          <a:p>
            <a:pPr algn="l" rtl="0">
              <a:buNone/>
            </a:pPr>
            <a:r>
              <a:rPr lang="en-US" sz="2600" dirty="0"/>
              <a:t>     Stand upright, with your head facing </a:t>
            </a:r>
            <a:r>
              <a:rPr lang="en-US" sz="2600" dirty="0" smtClean="0"/>
              <a:t>forward  </a:t>
            </a:r>
            <a:r>
              <a:rPr lang="en-US" sz="2600" dirty="0"/>
              <a:t>and your back straight. Balance your </a:t>
            </a:r>
            <a:r>
              <a:rPr lang="en-US" sz="2600" dirty="0" smtClean="0"/>
              <a:t>weight     </a:t>
            </a:r>
            <a:r>
              <a:rPr lang="en-US" sz="2600" dirty="0"/>
              <a:t>evenly on both feet and keep your legs </a:t>
            </a:r>
            <a:r>
              <a:rPr lang="en-US" sz="2600" dirty="0" smtClean="0"/>
              <a:t>straight.     </a:t>
            </a:r>
            <a:r>
              <a:rPr lang="en-US" sz="2600" dirty="0"/>
              <a:t>if knees slightly bent, the pressure of your </a:t>
            </a:r>
            <a:r>
              <a:rPr lang="en-US" sz="2600" dirty="0" smtClean="0"/>
              <a:t>low  </a:t>
            </a:r>
            <a:r>
              <a:rPr lang="en-US" sz="2600" dirty="0"/>
              <a:t>back will reduce.</a:t>
            </a:r>
            <a:endParaRPr lang="ar-SA" sz="2600"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ipe(down)">
                                      <p:cBhvr>
                                        <p:cTn id="20"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980728"/>
            <a:ext cx="5214945" cy="5590405"/>
          </a:xfrm>
        </p:spPr>
        <p:txBody>
          <a:bodyPr>
            <a:normAutofit fontScale="40000" lnSpcReduction="20000"/>
          </a:bodyPr>
          <a:lstStyle/>
          <a:p>
            <a:pPr marL="0" algn="l" rtl="0">
              <a:buNone/>
            </a:pPr>
            <a:endParaRPr lang="en-US" sz="3700" u="sng" dirty="0"/>
          </a:p>
          <a:p>
            <a:pPr marL="0" algn="l" rtl="0">
              <a:buNone/>
            </a:pPr>
            <a:endParaRPr lang="en-US" sz="3700" u="sng" dirty="0"/>
          </a:p>
          <a:p>
            <a:pPr marL="0" algn="l" rtl="0">
              <a:buNone/>
            </a:pPr>
            <a:endParaRPr lang="en-US" sz="3700" u="sng" dirty="0"/>
          </a:p>
          <a:p>
            <a:pPr marL="0" algn="l" rtl="0">
              <a:buNone/>
            </a:pPr>
            <a:endParaRPr lang="en-US" sz="3700" u="sng" dirty="0"/>
          </a:p>
          <a:p>
            <a:pPr marL="0" algn="l" rtl="0">
              <a:buNone/>
            </a:pPr>
            <a:endParaRPr lang="en-US" sz="3700" u="sng" dirty="0"/>
          </a:p>
          <a:p>
            <a:pPr marL="0" algn="l" rtl="0">
              <a:buNone/>
            </a:pPr>
            <a:endParaRPr lang="en-US" sz="3700" u="sng" dirty="0"/>
          </a:p>
          <a:p>
            <a:pPr marL="0" algn="l" rtl="0">
              <a:buNone/>
            </a:pPr>
            <a:endParaRPr lang="en-US" sz="3700" u="sng" dirty="0"/>
          </a:p>
          <a:p>
            <a:pPr marL="0" algn="l" rtl="0">
              <a:buNone/>
            </a:pPr>
            <a:endParaRPr lang="en-US" sz="3700" u="sng" dirty="0"/>
          </a:p>
          <a:p>
            <a:pPr marL="0" algn="l" rtl="0">
              <a:buNone/>
            </a:pPr>
            <a:endParaRPr lang="en-US" sz="3700" u="sng" dirty="0"/>
          </a:p>
          <a:p>
            <a:pPr marL="0" algn="l" rtl="0">
              <a:buNone/>
            </a:pPr>
            <a:endParaRPr lang="en-US" sz="5000" b="1" u="sng" dirty="0" smtClean="0"/>
          </a:p>
          <a:p>
            <a:pPr marL="0" algn="l" rtl="0">
              <a:buNone/>
            </a:pPr>
            <a:r>
              <a:rPr lang="en-US" sz="5000" b="1" u="sng" dirty="0" smtClean="0"/>
              <a:t>Driving</a:t>
            </a:r>
            <a:r>
              <a:rPr lang="en-US" sz="5000" b="1" u="sng" dirty="0"/>
              <a:t>:</a:t>
            </a:r>
          </a:p>
          <a:p>
            <a:pPr marL="0" algn="l" rtl="0">
              <a:buNone/>
            </a:pPr>
            <a:endParaRPr lang="en-US" sz="2000" b="1" u="sng" dirty="0"/>
          </a:p>
          <a:p>
            <a:pPr algn="l" rtl="0"/>
            <a:r>
              <a:rPr lang="en-US" sz="4800" dirty="0">
                <a:solidFill>
                  <a:schemeClr val="bg1">
                    <a:lumMod val="50000"/>
                  </a:schemeClr>
                </a:solidFill>
              </a:rPr>
              <a:t>Make sure that your lower back is </a:t>
            </a:r>
            <a:r>
              <a:rPr lang="en-US" sz="4800" dirty="0" smtClean="0">
                <a:solidFill>
                  <a:schemeClr val="bg1">
                    <a:lumMod val="50000"/>
                  </a:schemeClr>
                </a:solidFill>
              </a:rPr>
              <a:t>          properly </a:t>
            </a:r>
            <a:r>
              <a:rPr lang="en-US" sz="4800" dirty="0">
                <a:solidFill>
                  <a:schemeClr val="bg1">
                    <a:lumMod val="50000"/>
                  </a:schemeClr>
                </a:solidFill>
              </a:rPr>
              <a:t>supported. </a:t>
            </a:r>
          </a:p>
          <a:p>
            <a:pPr algn="l" rtl="0"/>
            <a:r>
              <a:rPr lang="en-US" sz="4800" dirty="0">
                <a:solidFill>
                  <a:schemeClr val="bg1">
                    <a:lumMod val="50000"/>
                  </a:schemeClr>
                </a:solidFill>
              </a:rPr>
              <a:t>Correctly positioning your wing </a:t>
            </a:r>
            <a:r>
              <a:rPr lang="en-US" sz="4800" dirty="0" smtClean="0">
                <a:solidFill>
                  <a:schemeClr val="bg1">
                    <a:lumMod val="50000"/>
                  </a:schemeClr>
                </a:solidFill>
              </a:rPr>
              <a:t>mirrors   </a:t>
            </a:r>
            <a:r>
              <a:rPr lang="en-US" sz="4800" dirty="0">
                <a:solidFill>
                  <a:schemeClr val="bg1">
                    <a:lumMod val="50000"/>
                  </a:schemeClr>
                </a:solidFill>
              </a:rPr>
              <a:t>will prevent you from having to twist </a:t>
            </a:r>
            <a:r>
              <a:rPr lang="en-US" sz="4800" dirty="0" smtClean="0">
                <a:solidFill>
                  <a:schemeClr val="bg1">
                    <a:lumMod val="50000"/>
                  </a:schemeClr>
                </a:solidFill>
              </a:rPr>
              <a:t>      around.     </a:t>
            </a:r>
            <a:endParaRPr lang="en-US" sz="4800" dirty="0">
              <a:solidFill>
                <a:schemeClr val="bg1">
                  <a:lumMod val="50000"/>
                </a:schemeClr>
              </a:solidFill>
            </a:endParaRPr>
          </a:p>
          <a:p>
            <a:pPr algn="l" rtl="0"/>
            <a:r>
              <a:rPr lang="en-US" sz="4800" dirty="0" smtClean="0">
                <a:solidFill>
                  <a:schemeClr val="bg1">
                    <a:lumMod val="50000"/>
                  </a:schemeClr>
                </a:solidFill>
              </a:rPr>
              <a:t>Your </a:t>
            </a:r>
            <a:r>
              <a:rPr lang="en-US" sz="4800" dirty="0">
                <a:solidFill>
                  <a:schemeClr val="bg1">
                    <a:lumMod val="50000"/>
                  </a:schemeClr>
                </a:solidFill>
              </a:rPr>
              <a:t>foot controls should be squarely in </a:t>
            </a:r>
            <a:r>
              <a:rPr lang="en-US" sz="4800" dirty="0" smtClean="0">
                <a:solidFill>
                  <a:schemeClr val="bg1">
                    <a:lumMod val="50000"/>
                  </a:schemeClr>
                </a:solidFill>
              </a:rPr>
              <a:t>  front </a:t>
            </a:r>
            <a:r>
              <a:rPr lang="en-US" sz="4800" dirty="0">
                <a:solidFill>
                  <a:schemeClr val="bg1">
                    <a:lumMod val="50000"/>
                  </a:schemeClr>
                </a:solidFill>
              </a:rPr>
              <a:t>of your feet.</a:t>
            </a:r>
          </a:p>
          <a:p>
            <a:pPr algn="l" rtl="0"/>
            <a:r>
              <a:rPr lang="en-US" sz="4800" dirty="0">
                <a:solidFill>
                  <a:schemeClr val="bg1">
                    <a:lumMod val="50000"/>
                  </a:schemeClr>
                </a:solidFill>
              </a:rPr>
              <a:t>If you are driving long distances,</a:t>
            </a:r>
          </a:p>
          <a:p>
            <a:pPr algn="l" rtl="0"/>
            <a:r>
              <a:rPr lang="en-US" sz="4800" dirty="0" smtClean="0">
                <a:solidFill>
                  <a:schemeClr val="bg1">
                    <a:lumMod val="50000"/>
                  </a:schemeClr>
                </a:solidFill>
              </a:rPr>
              <a:t>take </a:t>
            </a:r>
            <a:r>
              <a:rPr lang="en-US" sz="4800" dirty="0">
                <a:solidFill>
                  <a:schemeClr val="bg1">
                    <a:lumMod val="50000"/>
                  </a:schemeClr>
                </a:solidFill>
              </a:rPr>
              <a:t>regular breaks so that you </a:t>
            </a:r>
            <a:r>
              <a:rPr lang="en-US" sz="4800" dirty="0" smtClean="0">
                <a:solidFill>
                  <a:schemeClr val="bg1">
                    <a:lumMod val="50000"/>
                  </a:schemeClr>
                </a:solidFill>
              </a:rPr>
              <a:t>can         stretch </a:t>
            </a:r>
            <a:r>
              <a:rPr lang="en-US" sz="4800" dirty="0">
                <a:solidFill>
                  <a:schemeClr val="bg1">
                    <a:lumMod val="50000"/>
                  </a:schemeClr>
                </a:solidFill>
              </a:rPr>
              <a:t>your legs.</a:t>
            </a:r>
          </a:p>
        </p:txBody>
      </p:sp>
      <p:sp>
        <p:nvSpPr>
          <p:cNvPr id="4" name="مستطيل 3"/>
          <p:cNvSpPr/>
          <p:nvPr/>
        </p:nvSpPr>
        <p:spPr>
          <a:xfrm>
            <a:off x="0" y="884327"/>
            <a:ext cx="4895528" cy="2400657"/>
          </a:xfrm>
          <a:prstGeom prst="rect">
            <a:avLst/>
          </a:prstGeom>
        </p:spPr>
        <p:txBody>
          <a:bodyPr wrap="square">
            <a:spAutoFit/>
          </a:bodyPr>
          <a:lstStyle/>
          <a:p>
            <a:pPr algn="l" rtl="0"/>
            <a:r>
              <a:rPr lang="en-US" sz="2200" b="1" u="sng" dirty="0"/>
              <a:t>Sitting:</a:t>
            </a:r>
          </a:p>
          <a:p>
            <a:pPr algn="l" rtl="0"/>
            <a:endParaRPr lang="en-US" sz="800" b="1" u="sng" dirty="0"/>
          </a:p>
          <a:p>
            <a:pPr algn="l" rtl="0"/>
            <a:r>
              <a:rPr lang="en-US" sz="2000" dirty="0">
                <a:solidFill>
                  <a:schemeClr val="bg1">
                    <a:lumMod val="50000"/>
                  </a:schemeClr>
                </a:solidFill>
              </a:rPr>
              <a:t>choose a chair that allows you to rest both feet flat on the floor while keeping your knees level with your hips. Some people find it useful to use a small cushion to support the small of the back. </a:t>
            </a:r>
          </a:p>
        </p:txBody>
      </p:sp>
      <p:pic>
        <p:nvPicPr>
          <p:cNvPr id="5" name="صورة 4" descr="Picture3.png"/>
          <p:cNvPicPr>
            <a:picLocks noChangeAspect="1"/>
          </p:cNvPicPr>
          <p:nvPr/>
        </p:nvPicPr>
        <p:blipFill>
          <a:blip r:embed="rId2" cstate="print"/>
          <a:stretch>
            <a:fillRect/>
          </a:stretch>
        </p:blipFill>
        <p:spPr>
          <a:xfrm>
            <a:off x="5148066" y="1340770"/>
            <a:ext cx="4210639" cy="2295847"/>
          </a:xfrm>
          <a:prstGeom prst="rect">
            <a:avLst/>
          </a:prstGeom>
        </p:spPr>
      </p:pic>
      <p:pic>
        <p:nvPicPr>
          <p:cNvPr id="6" name="صورة 5" descr="Picture4.png"/>
          <p:cNvPicPr>
            <a:picLocks noChangeAspect="1"/>
          </p:cNvPicPr>
          <p:nvPr/>
        </p:nvPicPr>
        <p:blipFill>
          <a:blip r:embed="rId3" cstate="print"/>
          <a:stretch>
            <a:fillRect/>
          </a:stretch>
        </p:blipFill>
        <p:spPr>
          <a:xfrm>
            <a:off x="5364088" y="4653138"/>
            <a:ext cx="3960440" cy="1944735"/>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animEffect transition="in" filter="fade">
                                      <p:cBhvr>
                                        <p:cTn id="15" dur="500"/>
                                        <p:tgtEl>
                                          <p:spTgt spid="3">
                                            <p:txEl>
                                              <p:pRg st="10" end="1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12" end="12"/>
                                            </p:txEl>
                                          </p:spTgt>
                                        </p:tgtEl>
                                        <p:attrNameLst>
                                          <p:attrName>style.visibility</p:attrName>
                                        </p:attrNameLst>
                                      </p:cBhvr>
                                      <p:to>
                                        <p:strVal val="visible"/>
                                      </p:to>
                                    </p:set>
                                    <p:animEffect transition="in" filter="fade">
                                      <p:cBhvr>
                                        <p:cTn id="18" dur="500"/>
                                        <p:tgtEl>
                                          <p:spTgt spid="3">
                                            <p:txEl>
                                              <p:pRg st="12" end="1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13" end="13"/>
                                            </p:txEl>
                                          </p:spTgt>
                                        </p:tgtEl>
                                        <p:attrNameLst>
                                          <p:attrName>style.visibility</p:attrName>
                                        </p:attrNameLst>
                                      </p:cBhvr>
                                      <p:to>
                                        <p:strVal val="visible"/>
                                      </p:to>
                                    </p:set>
                                    <p:animEffect transition="in" filter="fade">
                                      <p:cBhvr>
                                        <p:cTn id="21" dur="500"/>
                                        <p:tgtEl>
                                          <p:spTgt spid="3">
                                            <p:txEl>
                                              <p:pRg st="13" end="1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14" end="14"/>
                                            </p:txEl>
                                          </p:spTgt>
                                        </p:tgtEl>
                                        <p:attrNameLst>
                                          <p:attrName>style.visibility</p:attrName>
                                        </p:attrNameLst>
                                      </p:cBhvr>
                                      <p:to>
                                        <p:strVal val="visible"/>
                                      </p:to>
                                    </p:set>
                                    <p:animEffect transition="in" filter="fade">
                                      <p:cBhvr>
                                        <p:cTn id="24" dur="500"/>
                                        <p:tgtEl>
                                          <p:spTgt spid="3">
                                            <p:txEl>
                                              <p:pRg st="14" end="14"/>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15" end="15"/>
                                            </p:txEl>
                                          </p:spTgt>
                                        </p:tgtEl>
                                        <p:attrNameLst>
                                          <p:attrName>style.visibility</p:attrName>
                                        </p:attrNameLst>
                                      </p:cBhvr>
                                      <p:to>
                                        <p:strVal val="visible"/>
                                      </p:to>
                                    </p:set>
                                    <p:animEffect transition="in" filter="fade">
                                      <p:cBhvr>
                                        <p:cTn id="27" dur="500"/>
                                        <p:tgtEl>
                                          <p:spTgt spid="3">
                                            <p:txEl>
                                              <p:pRg st="15" end="15"/>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16" end="16"/>
                                            </p:txEl>
                                          </p:spTgt>
                                        </p:tgtEl>
                                        <p:attrNameLst>
                                          <p:attrName>style.visibility</p:attrName>
                                        </p:attrNameLst>
                                      </p:cBhvr>
                                      <p:to>
                                        <p:strVal val="visible"/>
                                      </p:to>
                                    </p:set>
                                    <p:animEffect transition="in" filter="fade">
                                      <p:cBhvr>
                                        <p:cTn id="30" dur="500"/>
                                        <p:tgtEl>
                                          <p:spTgt spid="3">
                                            <p:txEl>
                                              <p:pRg st="16" end="16"/>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normAutofit lnSpcReduction="10000"/>
          </a:bodyPr>
          <a:lstStyle/>
          <a:p>
            <a:pPr algn="l" rtl="0"/>
            <a:r>
              <a:rPr lang="en-US" sz="2600" b="1" u="sng" dirty="0"/>
              <a:t>Sleeping:</a:t>
            </a:r>
          </a:p>
          <a:p>
            <a:pPr algn="l" rtl="0">
              <a:buNone/>
            </a:pPr>
            <a:endParaRPr lang="en-US" sz="1000" b="1" u="sng" dirty="0"/>
          </a:p>
          <a:p>
            <a:pPr marL="0" indent="0" algn="l" rtl="0">
              <a:buFont typeface="Courier New" pitchFamily="49" charset="0"/>
              <a:buChar char="o"/>
            </a:pPr>
            <a:r>
              <a:rPr lang="en-US" sz="2600" dirty="0"/>
              <a:t> Sleeping on your back puts 55 lbs of pressure </a:t>
            </a:r>
            <a:r>
              <a:rPr lang="en-US" sz="2600" dirty="0" smtClean="0"/>
              <a:t>  on </a:t>
            </a:r>
            <a:r>
              <a:rPr lang="en-US" sz="2600" dirty="0"/>
              <a:t>your back! </a:t>
            </a:r>
            <a:r>
              <a:rPr lang="en-US" sz="2600" b="1" dirty="0"/>
              <a:t>Putting a couple of pillows</a:t>
            </a:r>
            <a:r>
              <a:rPr lang="en-US" sz="2600" dirty="0"/>
              <a:t> under your knees cuts the pressure in half.</a:t>
            </a:r>
          </a:p>
          <a:p>
            <a:pPr marL="0" indent="0" algn="l" rtl="0">
              <a:buFont typeface="Courier New" pitchFamily="49" charset="0"/>
              <a:buChar char="o"/>
            </a:pPr>
            <a:r>
              <a:rPr lang="en-US" sz="2600" b="1" dirty="0"/>
              <a:t> Lying on your side </a:t>
            </a:r>
            <a:r>
              <a:rPr lang="en-US" sz="2600" dirty="0"/>
              <a:t>with a pillow between your knees also reduces the pressure.</a:t>
            </a:r>
          </a:p>
          <a:p>
            <a:pPr marL="0" indent="0" algn="l" rtl="0">
              <a:buFont typeface="Courier New" pitchFamily="49" charset="0"/>
              <a:buChar char="o"/>
            </a:pPr>
            <a:r>
              <a:rPr lang="en-US" sz="2600" dirty="0"/>
              <a:t> Sleeping on your abdomen can be hard on your back .If you can't sleep any other way, reduce the strain on your back by </a:t>
            </a:r>
            <a:r>
              <a:rPr lang="en-US" sz="2600" b="1" dirty="0"/>
              <a:t>placing a pillow </a:t>
            </a:r>
            <a:r>
              <a:rPr lang="en-US" sz="2600" dirty="0"/>
              <a:t>under </a:t>
            </a:r>
            <a:r>
              <a:rPr lang="en-US" sz="2600" dirty="0" smtClean="0"/>
              <a:t>     your </a:t>
            </a:r>
            <a:r>
              <a:rPr lang="en-US" sz="2600" dirty="0"/>
              <a:t>pelvis and lower abdomen. </a:t>
            </a:r>
          </a:p>
          <a:p>
            <a:pPr algn="l" rtl="0"/>
            <a:endParaRPr lang="ar-S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0114" y="5589243"/>
            <a:ext cx="2647951" cy="1398935"/>
          </a:xfrm>
          <a:prstGeom prst="rect">
            <a:avLst/>
          </a:prstGeom>
        </p:spPr>
      </p:pic>
    </p:spTree>
  </p:cSld>
  <p:clrMapOvr>
    <a:masterClrMapping/>
  </p:clrMapOvr>
  <p:transition spd="med">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pPr marL="0" indent="0" algn="l" rtl="0"/>
            <a:r>
              <a:rPr lang="en-US" sz="2600" b="1" u="sng" dirty="0"/>
              <a:t>Lifting:</a:t>
            </a:r>
          </a:p>
          <a:p>
            <a:pPr marL="0" indent="0" algn="l" rtl="0">
              <a:buNone/>
            </a:pPr>
            <a:r>
              <a:rPr lang="en-US" sz="2600" dirty="0"/>
              <a:t>kneel down on one knee with the other foot flat </a:t>
            </a:r>
            <a:r>
              <a:rPr lang="en-US" sz="2600" dirty="0" smtClean="0"/>
              <a:t> on </a:t>
            </a:r>
            <a:r>
              <a:rPr lang="en-US" sz="2600" dirty="0"/>
              <a:t>the floor as near as possible to the item you </a:t>
            </a:r>
            <a:r>
              <a:rPr lang="en-US" sz="2600" dirty="0" smtClean="0"/>
              <a:t>  are </a:t>
            </a:r>
            <a:r>
              <a:rPr lang="en-US" sz="2600" dirty="0"/>
              <a:t>lifting. Lift with your legs, not your back, </a:t>
            </a:r>
            <a:r>
              <a:rPr lang="en-US" sz="2600" dirty="0" smtClean="0"/>
              <a:t>         keeping the </a:t>
            </a:r>
            <a:r>
              <a:rPr lang="en-US" sz="2600" dirty="0"/>
              <a:t>object close to your body at all times.</a:t>
            </a:r>
          </a:p>
          <a:p>
            <a:pPr algn="l" rtl="0"/>
            <a:endParaRPr lang="ar-SA" dirty="0"/>
          </a:p>
        </p:txBody>
      </p:sp>
      <p:pic>
        <p:nvPicPr>
          <p:cNvPr id="4" name="صورة 3" descr="Picture5.png"/>
          <p:cNvPicPr>
            <a:picLocks noChangeAspect="1"/>
          </p:cNvPicPr>
          <p:nvPr/>
        </p:nvPicPr>
        <p:blipFill>
          <a:blip r:embed="rId2" cstate="print"/>
          <a:stretch>
            <a:fillRect/>
          </a:stretch>
        </p:blipFill>
        <p:spPr>
          <a:xfrm>
            <a:off x="1" y="3933059"/>
            <a:ext cx="6588224" cy="2724561"/>
          </a:xfrm>
          <a:prstGeom prst="rect">
            <a:avLst/>
          </a:prstGeom>
        </p:spPr>
      </p:pic>
      <p:pic>
        <p:nvPicPr>
          <p:cNvPr id="5" name="صورة 4" descr="Picture6.png"/>
          <p:cNvPicPr>
            <a:picLocks noChangeAspect="1"/>
          </p:cNvPicPr>
          <p:nvPr/>
        </p:nvPicPr>
        <p:blipFill>
          <a:blip r:embed="rId3" cstate="print"/>
          <a:stretch>
            <a:fillRect/>
          </a:stretch>
        </p:blipFill>
        <p:spPr>
          <a:xfrm>
            <a:off x="6444211" y="4149083"/>
            <a:ext cx="2411871" cy="2403777"/>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91673" y="2643183"/>
            <a:ext cx="2809484" cy="20383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5075" y="4929201"/>
            <a:ext cx="2732535" cy="17430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00431" y="3571879"/>
            <a:ext cx="2559852" cy="17394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عنصر نائب للمحتوى 2"/>
          <p:cNvSpPr>
            <a:spLocks noGrp="1"/>
          </p:cNvSpPr>
          <p:nvPr>
            <p:ph idx="1"/>
          </p:nvPr>
        </p:nvSpPr>
        <p:spPr>
          <a:xfrm>
            <a:off x="-22304" y="1268760"/>
            <a:ext cx="8229600" cy="5114948"/>
          </a:xfrm>
        </p:spPr>
        <p:txBody>
          <a:bodyPr>
            <a:normAutofit fontScale="85000" lnSpcReduction="20000"/>
          </a:bodyPr>
          <a:lstStyle/>
          <a:p>
            <a:pPr marL="0" indent="0" algn="l" rtl="0">
              <a:buNone/>
            </a:pPr>
            <a:r>
              <a:rPr lang="en-US" sz="3100" b="1" dirty="0">
                <a:solidFill>
                  <a:schemeClr val="tx2">
                    <a:lumMod val="75000"/>
                  </a:schemeClr>
                </a:solidFill>
                <a:latin typeface="+mj-lt"/>
                <a:cs typeface="Cordia New" panose="020B0304020202020204" pitchFamily="34" charset="-34"/>
              </a:rPr>
              <a:t>3)Listen to your body:</a:t>
            </a:r>
          </a:p>
          <a:p>
            <a:pPr marL="0" indent="0" algn="l" rtl="0">
              <a:buNone/>
            </a:pPr>
            <a:r>
              <a:rPr lang="en-US" sz="3100" dirty="0"/>
              <a:t>If you must sit for a prolonged period, change your position occasionally, stand up or stretch </a:t>
            </a:r>
          </a:p>
          <a:p>
            <a:pPr marL="0" indent="0" algn="l" rtl="0">
              <a:buNone/>
            </a:pPr>
            <a:r>
              <a:rPr lang="en-US" sz="3100" dirty="0"/>
              <a:t>whenever you feel tired. </a:t>
            </a:r>
          </a:p>
          <a:p>
            <a:pPr marL="0" indent="0" algn="l" rtl="0">
              <a:buNone/>
            </a:pPr>
            <a:endParaRPr lang="en-US" sz="3600" b="1" dirty="0">
              <a:solidFill>
                <a:schemeClr val="tx2">
                  <a:lumMod val="75000"/>
                </a:schemeClr>
              </a:solidFill>
              <a:latin typeface="Cordia New" panose="020B0304020202020204" pitchFamily="34" charset="-34"/>
              <a:cs typeface="Cordia New" panose="020B0304020202020204" pitchFamily="34" charset="-34"/>
            </a:endParaRPr>
          </a:p>
          <a:p>
            <a:pPr marL="0" indent="0" algn="l" rtl="0">
              <a:buNone/>
            </a:pPr>
            <a:endParaRPr lang="en-US" sz="3600" b="1" dirty="0">
              <a:solidFill>
                <a:schemeClr val="tx2">
                  <a:lumMod val="75000"/>
                </a:schemeClr>
              </a:solidFill>
              <a:latin typeface="Cordia New" panose="020B0304020202020204" pitchFamily="34" charset="-34"/>
              <a:cs typeface="Cordia New" panose="020B0304020202020204" pitchFamily="34" charset="-34"/>
            </a:endParaRPr>
          </a:p>
          <a:p>
            <a:pPr marL="0" indent="0" algn="l" rtl="0">
              <a:buNone/>
            </a:pPr>
            <a:r>
              <a:rPr lang="en-US" sz="3100" b="1" dirty="0">
                <a:solidFill>
                  <a:schemeClr val="tx2">
                    <a:lumMod val="75000"/>
                  </a:schemeClr>
                </a:solidFill>
                <a:latin typeface="+mj-lt"/>
                <a:cs typeface="Cordia New" panose="020B0304020202020204" pitchFamily="34" charset="-34"/>
              </a:rPr>
              <a:t>4) Quit smoking</a:t>
            </a:r>
          </a:p>
          <a:p>
            <a:pPr marL="0" indent="0" algn="l" rtl="0">
              <a:buNone/>
            </a:pPr>
            <a:endParaRPr lang="en-US" sz="3600" b="1" dirty="0">
              <a:solidFill>
                <a:schemeClr val="tx2">
                  <a:lumMod val="75000"/>
                </a:schemeClr>
              </a:solidFill>
              <a:latin typeface="Cordia New" panose="020B0304020202020204" pitchFamily="34" charset="-34"/>
              <a:cs typeface="Cordia New" panose="020B0304020202020204" pitchFamily="34" charset="-34"/>
            </a:endParaRPr>
          </a:p>
          <a:p>
            <a:pPr marL="0" indent="0" algn="l" rtl="0">
              <a:buNone/>
            </a:pPr>
            <a:endParaRPr lang="en-US" sz="3600" b="1" dirty="0">
              <a:solidFill>
                <a:schemeClr val="tx2">
                  <a:lumMod val="75000"/>
                </a:schemeClr>
              </a:solidFill>
              <a:latin typeface="Cordia New" panose="020B0304020202020204" pitchFamily="34" charset="-34"/>
              <a:cs typeface="Cordia New" panose="020B0304020202020204" pitchFamily="34" charset="-34"/>
            </a:endParaRPr>
          </a:p>
          <a:p>
            <a:pPr marL="0" indent="0" algn="l" rtl="0">
              <a:buNone/>
            </a:pPr>
            <a:r>
              <a:rPr lang="en-US" sz="3100" b="1" dirty="0">
                <a:solidFill>
                  <a:schemeClr val="tx2">
                    <a:lumMod val="75000"/>
                  </a:schemeClr>
                </a:solidFill>
                <a:latin typeface="+mj-lt"/>
                <a:cs typeface="Cordia New" panose="020B0304020202020204" pitchFamily="34" charset="-34"/>
              </a:rPr>
              <a:t>5) lose weight </a:t>
            </a:r>
            <a:endParaRPr lang="en-US" sz="3600" b="1" dirty="0">
              <a:solidFill>
                <a:schemeClr val="tx2">
                  <a:lumMod val="75000"/>
                </a:schemeClr>
              </a:solidFill>
              <a:latin typeface="Cordia New" panose="020B0304020202020204" pitchFamily="34" charset="-34"/>
              <a:cs typeface="Cordia New" panose="020B0304020202020204" pitchFamily="34" charset="-34"/>
            </a:endParaRPr>
          </a:p>
          <a:p>
            <a:pPr marL="0" indent="0" algn="l" rtl="0">
              <a:buNone/>
            </a:pPr>
            <a:r>
              <a:rPr lang="en-US" dirty="0" smtClean="0">
                <a:latin typeface="Cordia New" panose="020B0304020202020204" pitchFamily="34" charset="-34"/>
                <a:cs typeface="Cordia New" panose="020B0304020202020204" pitchFamily="34" charset="-34"/>
              </a:rPr>
              <a:t> </a:t>
            </a:r>
            <a:r>
              <a:rPr lang="en-US" sz="3100" dirty="0"/>
              <a:t>too much upper body weight can strain</a:t>
            </a:r>
          </a:p>
          <a:p>
            <a:pPr marL="0" indent="0" algn="l" rtl="0">
              <a:buNone/>
            </a:pPr>
            <a:r>
              <a:rPr lang="en-US" sz="3100" dirty="0"/>
              <a:t> the lower back</a:t>
            </a:r>
          </a:p>
          <a:p>
            <a:pPr algn="l" rtl="0"/>
            <a:endParaRPr lang="ar-SA"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latin typeface="Times New Roman"/>
                <a:cs typeface="Times New Roman"/>
              </a:rPr>
              <a:t>Q. 4</a:t>
            </a:r>
            <a:endParaRPr lang="x-none" dirty="0">
              <a:solidFill>
                <a:srgbClr val="FF0000"/>
              </a:solidFill>
              <a:latin typeface="Times New Roman"/>
              <a:cs typeface="Times New Roman"/>
            </a:endParaRPr>
          </a:p>
        </p:txBody>
      </p:sp>
      <p:sp>
        <p:nvSpPr>
          <p:cNvPr id="3" name="Content Placeholder 2"/>
          <p:cNvSpPr>
            <a:spLocks noGrp="1"/>
          </p:cNvSpPr>
          <p:nvPr>
            <p:ph idx="1"/>
          </p:nvPr>
        </p:nvSpPr>
        <p:spPr>
          <a:xfrm>
            <a:off x="467544" y="1525934"/>
            <a:ext cx="8047806" cy="4351338"/>
          </a:xfrm>
        </p:spPr>
        <p:txBody>
          <a:bodyPr/>
          <a:lstStyle/>
          <a:p>
            <a:pPr lvl="0" algn="l" rtl="0"/>
            <a:r>
              <a:rPr lang="en-US" dirty="0" smtClean="0">
                <a:latin typeface="Times New Roman"/>
                <a:cs typeface="Times New Roman"/>
              </a:rPr>
              <a:t>Which of the following elements is the most  important in evaluating back pain?</a:t>
            </a:r>
          </a:p>
          <a:p>
            <a:pPr lvl="0" algn="l" rtl="0">
              <a:buNone/>
            </a:pPr>
            <a:endParaRPr lang="en-US" dirty="0" smtClean="0">
              <a:latin typeface="Times New Roman"/>
              <a:cs typeface="Times New Roman"/>
            </a:endParaRPr>
          </a:p>
          <a:p>
            <a:pPr marL="596632" indent="-514338" algn="l" rtl="0">
              <a:buFont typeface="+mj-lt"/>
              <a:buAutoNum type="alphaUcPeriod"/>
            </a:pPr>
            <a:r>
              <a:rPr lang="en-US" sz="2800" dirty="0">
                <a:latin typeface="Times New Roman"/>
                <a:cs typeface="Times New Roman"/>
              </a:rPr>
              <a:t>Lumbar x-ray.</a:t>
            </a:r>
          </a:p>
          <a:p>
            <a:pPr marL="596632" indent="-514338" algn="l" rtl="0">
              <a:buFont typeface="+mj-lt"/>
              <a:buAutoNum type="alphaUcPeriod"/>
            </a:pPr>
            <a:r>
              <a:rPr lang="en-US" sz="2800" dirty="0">
                <a:latin typeface="Times New Roman"/>
                <a:cs typeface="Times New Roman"/>
              </a:rPr>
              <a:t>Acupuncture.</a:t>
            </a:r>
          </a:p>
          <a:p>
            <a:pPr marL="596632" indent="-514338" algn="l" rtl="0">
              <a:buFont typeface="+mj-lt"/>
              <a:buAutoNum type="alphaUcPeriod"/>
            </a:pPr>
            <a:r>
              <a:rPr lang="en-US" sz="2800" dirty="0">
                <a:latin typeface="Times New Roman"/>
                <a:cs typeface="Times New Roman"/>
              </a:rPr>
              <a:t>Taking a history.</a:t>
            </a:r>
          </a:p>
          <a:p>
            <a:pPr marL="596632" indent="-514338" algn="l" rtl="0">
              <a:buFont typeface="+mj-lt"/>
              <a:buAutoNum type="alphaUcPeriod"/>
            </a:pPr>
            <a:r>
              <a:rPr lang="en-US" sz="2800" dirty="0">
                <a:latin typeface="Times New Roman"/>
                <a:cs typeface="Times New Roman"/>
              </a:rPr>
              <a:t>Prescribing a medication and waiting for an effect.</a:t>
            </a:r>
          </a:p>
          <a:p>
            <a:pPr lvl="0" algn="l" rtl="0"/>
            <a:endParaRPr lang="en-US" dirty="0" smtClean="0">
              <a:latin typeface="Times New Roman"/>
              <a:cs typeface="Times New Roman"/>
            </a:endParaRPr>
          </a:p>
        </p:txBody>
      </p:sp>
    </p:spTree>
    <p:extLst>
      <p:ext uri="{BB962C8B-B14F-4D97-AF65-F5344CB8AC3E}">
        <p14:creationId xmlns:p14="http://schemas.microsoft.com/office/powerpoint/2010/main" val="3617531315"/>
      </p:ext>
    </p:extLst>
  </p:cSld>
  <p:clrMapOvr>
    <a:masterClrMapping/>
  </p:clrMapOvr>
  <p:transition spd="med">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chemeClr val="tx2">
                    <a:lumMod val="75000"/>
                  </a:schemeClr>
                </a:solidFill>
                <a:latin typeface="MV Boli" panose="02000500030200090000" pitchFamily="2" charset="0"/>
                <a:cs typeface="MV Boli" panose="02000500030200090000" pitchFamily="2" charset="0"/>
              </a:rPr>
              <a:t>Education </a:t>
            </a:r>
            <a:endParaRPr lang="ar-SA" dirty="0"/>
          </a:p>
        </p:txBody>
      </p:sp>
      <p:sp>
        <p:nvSpPr>
          <p:cNvPr id="3" name="عنصر نائب للمحتوى 2"/>
          <p:cNvSpPr>
            <a:spLocks noGrp="1"/>
          </p:cNvSpPr>
          <p:nvPr>
            <p:ph idx="1"/>
          </p:nvPr>
        </p:nvSpPr>
        <p:spPr>
          <a:xfrm>
            <a:off x="395536" y="1825625"/>
            <a:ext cx="8496944" cy="4351338"/>
          </a:xfrm>
        </p:spPr>
        <p:txBody>
          <a:bodyPr/>
          <a:lstStyle/>
          <a:p>
            <a:pPr algn="l" rtl="0"/>
            <a:r>
              <a:rPr lang="en-US" sz="2600" dirty="0"/>
              <a:t>Explain to your patient about non specific causes </a:t>
            </a:r>
            <a:r>
              <a:rPr lang="en-US" sz="2600" dirty="0" smtClean="0"/>
              <a:t>   of </a:t>
            </a:r>
            <a:r>
              <a:rPr lang="en-US" sz="2600" dirty="0"/>
              <a:t>low back pain. Encourage active life style and </a:t>
            </a:r>
            <a:r>
              <a:rPr lang="en-US" sz="2600" dirty="0" smtClean="0"/>
              <a:t>     to </a:t>
            </a:r>
            <a:r>
              <a:rPr lang="en-US" sz="2600" dirty="0"/>
              <a:t>make exercise a regular thing in their </a:t>
            </a:r>
            <a:r>
              <a:rPr lang="en-US" sz="2600" dirty="0" smtClean="0"/>
              <a:t>daily         </a:t>
            </a:r>
            <a:r>
              <a:rPr lang="en-US" sz="2600" dirty="0"/>
              <a:t>schedule, such as, walking, jogging, swimming… etc. </a:t>
            </a:r>
          </a:p>
          <a:p>
            <a:pPr marL="0" indent="0" algn="l" rtl="0">
              <a:buNone/>
            </a:pPr>
            <a:endParaRPr lang="en-US" dirty="0" smtClean="0">
              <a:solidFill>
                <a:schemeClr val="tx1">
                  <a:lumMod val="85000"/>
                  <a:lumOff val="15000"/>
                </a:schemeClr>
              </a:solidFill>
              <a:latin typeface="Cordia New" panose="020B0304020202020204" pitchFamily="34" charset="-34"/>
              <a:cs typeface="Cordia New" panose="020B0304020202020204" pitchFamily="34" charset="-34"/>
            </a:endParaRPr>
          </a:p>
          <a:p>
            <a:pPr algn="l" rtl="0"/>
            <a:r>
              <a:rPr lang="en-US" sz="2600" dirty="0"/>
              <a:t>Occupational health must be emphasized on to </a:t>
            </a:r>
            <a:r>
              <a:rPr lang="en-US" sz="2600" dirty="0" smtClean="0"/>
              <a:t>     prevent </a:t>
            </a:r>
            <a:r>
              <a:rPr lang="en-US" sz="2600" dirty="0"/>
              <a:t>lots of diseases and one of them is back </a:t>
            </a:r>
            <a:r>
              <a:rPr lang="en-US" sz="2600" dirty="0" smtClean="0"/>
              <a:t>   pain</a:t>
            </a:r>
            <a:r>
              <a:rPr lang="en-US" sz="2600" dirty="0"/>
              <a:t>. </a:t>
            </a:r>
            <a:endParaRPr lang="x-none" sz="2600" dirty="0"/>
          </a:p>
          <a:p>
            <a:endParaRPr lang="ar-SA" dirty="0"/>
          </a:p>
        </p:txBody>
      </p:sp>
    </p:spTree>
  </p:cSld>
  <p:clrMapOvr>
    <a:masterClrMapping/>
  </p:clrMapOvr>
  <p:transition spd="med">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solidFill>
                  <a:srgbClr val="FF0000"/>
                </a:solidFill>
                <a:latin typeface="Times New Roman"/>
                <a:cs typeface="Times New Roman"/>
              </a:rPr>
              <a:t>Q. 1</a:t>
            </a:r>
            <a:endParaRPr lang="x-none" dirty="0">
              <a:solidFill>
                <a:srgbClr val="FF0000"/>
              </a:solidFill>
              <a:latin typeface="Times New Roman"/>
              <a:cs typeface="Times New Roman"/>
            </a:endParaRPr>
          </a:p>
        </p:txBody>
      </p:sp>
      <p:sp>
        <p:nvSpPr>
          <p:cNvPr id="3" name="Content Placeholder 2"/>
          <p:cNvSpPr>
            <a:spLocks noGrp="1"/>
          </p:cNvSpPr>
          <p:nvPr>
            <p:ph idx="1"/>
          </p:nvPr>
        </p:nvSpPr>
        <p:spPr>
          <a:xfrm>
            <a:off x="628650" y="1484784"/>
            <a:ext cx="7886700" cy="4351338"/>
          </a:xfrm>
        </p:spPr>
        <p:txBody>
          <a:bodyPr/>
          <a:lstStyle/>
          <a:p>
            <a:r>
              <a:rPr lang="en-US" altLang="en-US" sz="2000" dirty="0">
                <a:latin typeface="Cambria" charset="0"/>
                <a:ea typeface="ＭＳ Ｐゴシック" charset="-128"/>
              </a:rPr>
              <a:t> A 45 year old man without significant past medical history presents with severe back pain after lifting boxes at work two days ago. Other than his back pain his review of symptoms is negative, the pain radiates from his lower back down his posterior thigh to his great toe, when you perform both a straight leg raise test and a contra lateral leg raise. His strength sensation, and reflexes are preserved. Which of the following images studies should be done immediately? </a:t>
            </a:r>
          </a:p>
          <a:p>
            <a:pPr>
              <a:buNone/>
            </a:pPr>
            <a:endParaRPr lang="en-US" altLang="en-US" sz="2000" dirty="0">
              <a:latin typeface="Cambria" charset="0"/>
              <a:ea typeface="ＭＳ Ｐゴシック" charset="-128"/>
            </a:endParaRPr>
          </a:p>
          <a:p>
            <a:pPr>
              <a:buFont typeface="Calibri" charset="0"/>
              <a:buAutoNum type="alphaUcPeriod"/>
            </a:pPr>
            <a:r>
              <a:rPr lang="en-US" altLang="en-US" sz="2000" dirty="0">
                <a:latin typeface="Cambria" charset="0"/>
                <a:ea typeface="ＭＳ Ｐゴシック" charset="-128"/>
              </a:rPr>
              <a:t>Plain radiographs</a:t>
            </a:r>
          </a:p>
          <a:p>
            <a:pPr>
              <a:buFont typeface="Calibri" charset="0"/>
              <a:buAutoNum type="alphaUcPeriod"/>
            </a:pPr>
            <a:r>
              <a:rPr lang="en-US" altLang="en-US" sz="2000" dirty="0">
                <a:latin typeface="Cambria" charset="0"/>
                <a:ea typeface="ＭＳ Ｐゴシック" charset="-128"/>
              </a:rPr>
              <a:t>MRI </a:t>
            </a:r>
          </a:p>
          <a:p>
            <a:pPr>
              <a:buFont typeface="Calibri" charset="0"/>
              <a:buAutoNum type="alphaUcPeriod"/>
            </a:pPr>
            <a:r>
              <a:rPr lang="en-US" altLang="en-US" sz="2000" dirty="0">
                <a:latin typeface="Cambria" charset="0"/>
                <a:ea typeface="ＭＳ Ｐゴシック" charset="-128"/>
              </a:rPr>
              <a:t>CT scan </a:t>
            </a:r>
          </a:p>
          <a:p>
            <a:pPr>
              <a:buFont typeface="Calibri" charset="0"/>
              <a:buAutoNum type="alphaUcPeriod"/>
            </a:pPr>
            <a:r>
              <a:rPr lang="en-US" altLang="en-US" sz="2000" dirty="0">
                <a:latin typeface="Cambria" charset="0"/>
                <a:ea typeface="ＭＳ Ｐゴシック" charset="-128"/>
              </a:rPr>
              <a:t>No imaging indicated.</a:t>
            </a:r>
          </a:p>
        </p:txBody>
      </p:sp>
    </p:spTree>
    <p:extLst>
      <p:ext uri="{BB962C8B-B14F-4D97-AF65-F5344CB8AC3E}">
        <p14:creationId xmlns:p14="http://schemas.microsoft.com/office/powerpoint/2010/main" val="21135272"/>
      </p:ext>
    </p:extLst>
  </p:cSld>
  <p:clrMapOvr>
    <a:masterClrMapping/>
  </p:clrMapOvr>
  <p:transition spd="med">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0000"/>
                </a:solidFill>
                <a:latin typeface="Times New Roman"/>
                <a:cs typeface="Times New Roman"/>
              </a:rPr>
              <a:t>Q. 2</a:t>
            </a:r>
            <a:endParaRPr lang="x-none" dirty="0">
              <a:solidFill>
                <a:srgbClr val="FF0000"/>
              </a:solidFill>
              <a:latin typeface="Times New Roman"/>
              <a:cs typeface="Times New Roman"/>
            </a:endParaRPr>
          </a:p>
        </p:txBody>
      </p:sp>
      <p:sp>
        <p:nvSpPr>
          <p:cNvPr id="3" name="Content Placeholder 2"/>
          <p:cNvSpPr>
            <a:spLocks noGrp="1"/>
          </p:cNvSpPr>
          <p:nvPr>
            <p:ph idx="1"/>
          </p:nvPr>
        </p:nvSpPr>
        <p:spPr>
          <a:xfrm>
            <a:off x="628650" y="1556792"/>
            <a:ext cx="8191822" cy="4351338"/>
          </a:xfrm>
        </p:spPr>
        <p:txBody>
          <a:bodyPr/>
          <a:lstStyle/>
          <a:p>
            <a:r>
              <a:rPr lang="en-US" altLang="en-US" sz="2400" dirty="0">
                <a:latin typeface="Cambria" charset="0"/>
                <a:ea typeface="ＭＳ Ｐゴシック" charset="-128"/>
              </a:rPr>
              <a:t> A 41 year old sedentary man presented to you 6 weeks </a:t>
            </a:r>
            <a:r>
              <a:rPr lang="en-US" altLang="en-US" sz="2400" dirty="0" smtClean="0">
                <a:latin typeface="Cambria" charset="0"/>
                <a:ea typeface="ＭＳ Ｐゴシック" charset="-128"/>
              </a:rPr>
              <a:t>     ago </a:t>
            </a:r>
            <a:r>
              <a:rPr lang="en-US" altLang="en-US" sz="2400" dirty="0">
                <a:latin typeface="Cambria" charset="0"/>
                <a:ea typeface="ＭＳ Ｐゴシック" charset="-128"/>
              </a:rPr>
              <a:t>with the acute onset of low back pain radiating to </a:t>
            </a:r>
            <a:r>
              <a:rPr lang="en-US" altLang="en-US" sz="2400" dirty="0" smtClean="0">
                <a:latin typeface="Cambria" charset="0"/>
                <a:ea typeface="ＭＳ Ｐゴシック" charset="-128"/>
              </a:rPr>
              <a:t>the   </a:t>
            </a:r>
            <a:r>
              <a:rPr lang="en-US" altLang="en-US" sz="2400" dirty="0">
                <a:latin typeface="Cambria" charset="0"/>
                <a:ea typeface="ＭＳ Ｐゴシック" charset="-128"/>
              </a:rPr>
              <a:t>left leg. His neurological examination at the time was </a:t>
            </a:r>
            <a:r>
              <a:rPr lang="en-US" altLang="en-US" sz="2400" dirty="0" smtClean="0">
                <a:latin typeface="Cambria" charset="0"/>
                <a:ea typeface="ＭＳ Ｐゴシック" charset="-128"/>
              </a:rPr>
              <a:t>         normal but </a:t>
            </a:r>
            <a:r>
              <a:rPr lang="en-US" altLang="en-US" sz="2400" dirty="0">
                <a:latin typeface="Cambria" charset="0"/>
                <a:ea typeface="ＭＳ Ｐゴシック" charset="-128"/>
              </a:rPr>
              <a:t>he didn’t respond to conservative therapy. </a:t>
            </a:r>
            <a:r>
              <a:rPr lang="en-US" altLang="en-US" sz="2400" dirty="0" smtClean="0">
                <a:latin typeface="Cambria" charset="0"/>
                <a:ea typeface="ＭＳ Ｐゴシック" charset="-128"/>
              </a:rPr>
              <a:t>        X-rays are normal</a:t>
            </a:r>
            <a:r>
              <a:rPr lang="en-US" altLang="en-US" sz="2400" dirty="0">
                <a:latin typeface="Cambria" charset="0"/>
                <a:ea typeface="ＭＳ Ｐゴシック" charset="-128"/>
              </a:rPr>
              <a:t>. What is the most appropriate next step?</a:t>
            </a:r>
          </a:p>
          <a:p>
            <a:pPr>
              <a:buFont typeface="Calibri" charset="0"/>
              <a:buAutoNum type="alphaUcPeriod"/>
            </a:pPr>
            <a:r>
              <a:rPr lang="en-US" altLang="en-US" sz="2400" dirty="0">
                <a:latin typeface="Cambria" charset="0"/>
                <a:ea typeface="ＭＳ Ｐゴシック" charset="-128"/>
              </a:rPr>
              <a:t>flexion extension radiographs.</a:t>
            </a:r>
          </a:p>
          <a:p>
            <a:pPr>
              <a:buFont typeface="Calibri" charset="0"/>
              <a:buAutoNum type="alphaUcPeriod"/>
            </a:pPr>
            <a:r>
              <a:rPr lang="en-US" altLang="en-US" sz="2400" dirty="0">
                <a:latin typeface="Cambria" charset="0"/>
                <a:ea typeface="ＭＳ Ｐゴシック" charset="-128"/>
              </a:rPr>
              <a:t>MRI</a:t>
            </a:r>
          </a:p>
          <a:p>
            <a:pPr>
              <a:buFont typeface="Calibri" charset="0"/>
              <a:buAutoNum type="alphaUcPeriod"/>
            </a:pPr>
            <a:r>
              <a:rPr lang="en-US" altLang="en-US" sz="2400" dirty="0" err="1">
                <a:latin typeface="Cambria" charset="0"/>
                <a:ea typeface="ＭＳ Ｐゴシック" charset="-128"/>
              </a:rPr>
              <a:t>Electromilography</a:t>
            </a:r>
            <a:r>
              <a:rPr lang="en-US" altLang="en-US" sz="2400" dirty="0">
                <a:latin typeface="Cambria" charset="0"/>
                <a:ea typeface="ＭＳ Ｐゴシック" charset="-128"/>
              </a:rPr>
              <a:t> </a:t>
            </a:r>
          </a:p>
          <a:p>
            <a:pPr>
              <a:buFont typeface="Calibri" charset="0"/>
              <a:buAutoNum type="alphaUcPeriod"/>
            </a:pPr>
            <a:r>
              <a:rPr lang="en-US" altLang="en-US" sz="2400" dirty="0">
                <a:latin typeface="Cambria" charset="0"/>
                <a:ea typeface="ＭＳ Ｐゴシック" charset="-128"/>
              </a:rPr>
              <a:t>Bone scan </a:t>
            </a:r>
          </a:p>
          <a:p>
            <a:pPr>
              <a:buFont typeface="Calibri" charset="0"/>
              <a:buAutoNum type="alphaUcPeriod"/>
            </a:pPr>
            <a:r>
              <a:rPr lang="en-US" altLang="en-US" sz="2400" dirty="0">
                <a:latin typeface="Cambria" charset="0"/>
                <a:ea typeface="ＭＳ Ｐゴシック" charset="-128"/>
              </a:rPr>
              <a:t>Complete blood count and erythrocyte </a:t>
            </a:r>
            <a:r>
              <a:rPr lang="en-US" altLang="en-US" sz="2400" dirty="0" err="1">
                <a:latin typeface="Cambria" charset="0"/>
                <a:ea typeface="ＭＳ Ｐゴシック" charset="-128"/>
              </a:rPr>
              <a:t>sedementation</a:t>
            </a:r>
            <a:r>
              <a:rPr lang="en-US" altLang="en-US" sz="2400" dirty="0">
                <a:latin typeface="Cambria" charset="0"/>
                <a:ea typeface="ＭＳ Ｐゴシック" charset="-128"/>
              </a:rPr>
              <a:t> rate</a:t>
            </a:r>
            <a:endParaRPr lang="en-US" sz="2400" dirty="0">
              <a:latin typeface="Times New Roman"/>
              <a:cs typeface="Times New Roman"/>
            </a:endParaRPr>
          </a:p>
        </p:txBody>
      </p:sp>
    </p:spTree>
    <p:extLst>
      <p:ext uri="{BB962C8B-B14F-4D97-AF65-F5344CB8AC3E}">
        <p14:creationId xmlns:p14="http://schemas.microsoft.com/office/powerpoint/2010/main" val="1998629086"/>
      </p:ext>
    </p:extLst>
  </p:cSld>
  <p:clrMapOvr>
    <a:masterClrMapping/>
  </p:clrMapOvr>
  <p:transition spd="med">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0000"/>
                </a:solidFill>
                <a:latin typeface="Times New Roman"/>
                <a:cs typeface="Times New Roman"/>
              </a:rPr>
              <a:t>Q. 3</a:t>
            </a:r>
            <a:endParaRPr lang="x-none" dirty="0">
              <a:solidFill>
                <a:srgbClr val="FF0000"/>
              </a:solidFill>
              <a:latin typeface="Times New Roman"/>
              <a:cs typeface="Times New Roman"/>
            </a:endParaRPr>
          </a:p>
        </p:txBody>
      </p:sp>
      <p:sp>
        <p:nvSpPr>
          <p:cNvPr id="3" name="Content Placeholder 2"/>
          <p:cNvSpPr>
            <a:spLocks noGrp="1"/>
          </p:cNvSpPr>
          <p:nvPr>
            <p:ph idx="1"/>
          </p:nvPr>
        </p:nvSpPr>
        <p:spPr>
          <a:xfrm>
            <a:off x="628650" y="1556792"/>
            <a:ext cx="7886700" cy="4351338"/>
          </a:xfrm>
        </p:spPr>
        <p:txBody>
          <a:bodyPr/>
          <a:lstStyle/>
          <a:p>
            <a:pPr lvl="0" algn="l" rtl="0"/>
            <a:r>
              <a:rPr lang="en-US" dirty="0" smtClean="0">
                <a:latin typeface="Times New Roman"/>
                <a:cs typeface="Times New Roman"/>
              </a:rPr>
              <a:t>Which of the following is a red flag              sign/symptom of back pain?</a:t>
            </a:r>
          </a:p>
          <a:p>
            <a:pPr lvl="0" algn="l" rtl="0"/>
            <a:endParaRPr lang="en-US" dirty="0">
              <a:latin typeface="Times New Roman"/>
              <a:cs typeface="Times New Roman"/>
            </a:endParaRPr>
          </a:p>
          <a:p>
            <a:pPr marL="514338" indent="-514338" algn="l" rtl="0">
              <a:buFont typeface="+mj-lt"/>
              <a:buAutoNum type="alphaUcPeriod"/>
            </a:pPr>
            <a:r>
              <a:rPr lang="en-US" sz="2800" dirty="0">
                <a:latin typeface="Times New Roman"/>
                <a:cs typeface="Times New Roman"/>
              </a:rPr>
              <a:t>History of cancer.</a:t>
            </a:r>
          </a:p>
          <a:p>
            <a:pPr marL="514338" indent="-514338" algn="l" rtl="0">
              <a:buAutoNum type="alphaUcPeriod"/>
            </a:pPr>
            <a:r>
              <a:rPr lang="en-US" sz="2800" dirty="0">
                <a:latin typeface="Times New Roman"/>
                <a:cs typeface="Times New Roman"/>
              </a:rPr>
              <a:t>Kyphosis.</a:t>
            </a:r>
          </a:p>
          <a:p>
            <a:pPr marL="514338" indent="-514338" algn="l" rtl="0">
              <a:buAutoNum type="alphaUcPeriod"/>
            </a:pPr>
            <a:r>
              <a:rPr lang="en-US" sz="2800" dirty="0">
                <a:latin typeface="Times New Roman"/>
                <a:cs typeface="Times New Roman"/>
              </a:rPr>
              <a:t>Age less than 50.</a:t>
            </a:r>
          </a:p>
          <a:p>
            <a:pPr marL="514338" indent="-514338">
              <a:buAutoNum type="alphaUcPeriod"/>
            </a:pPr>
            <a:r>
              <a:rPr lang="en-US" sz="2800" dirty="0" smtClean="0">
                <a:latin typeface="Times New Roman"/>
                <a:cs typeface="Times New Roman"/>
              </a:rPr>
              <a:t>Temperature &lt;36.1</a:t>
            </a:r>
            <a:r>
              <a:rPr lang="it-IT" sz="2800" dirty="0"/>
              <a:t>°C</a:t>
            </a:r>
            <a:r>
              <a:rPr lang="en-US" sz="2800" dirty="0" smtClean="0">
                <a:latin typeface="Times New Roman"/>
                <a:cs typeface="Times New Roman"/>
              </a:rPr>
              <a:t>.</a:t>
            </a:r>
            <a:endParaRPr lang="en-US" sz="2800" dirty="0">
              <a:latin typeface="Times New Roman"/>
              <a:cs typeface="Times New Roman"/>
            </a:endParaRPr>
          </a:p>
        </p:txBody>
      </p:sp>
    </p:spTree>
    <p:extLst>
      <p:ext uri="{BB962C8B-B14F-4D97-AF65-F5344CB8AC3E}">
        <p14:creationId xmlns:p14="http://schemas.microsoft.com/office/powerpoint/2010/main" val="624999311"/>
      </p:ext>
    </p:extLst>
  </p:cSld>
  <p:clrMapOvr>
    <a:masterClrMapping/>
  </p:clrMapOvr>
  <p:transition spd="med">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latin typeface="Times New Roman"/>
                <a:cs typeface="Times New Roman"/>
              </a:rPr>
              <a:t>Q. 4</a:t>
            </a:r>
            <a:endParaRPr lang="x-none" dirty="0">
              <a:solidFill>
                <a:srgbClr val="FF0000"/>
              </a:solidFill>
              <a:latin typeface="Times New Roman"/>
              <a:cs typeface="Times New Roman"/>
            </a:endParaRPr>
          </a:p>
        </p:txBody>
      </p:sp>
      <p:sp>
        <p:nvSpPr>
          <p:cNvPr id="3" name="Content Placeholder 2"/>
          <p:cNvSpPr>
            <a:spLocks noGrp="1"/>
          </p:cNvSpPr>
          <p:nvPr>
            <p:ph idx="1"/>
          </p:nvPr>
        </p:nvSpPr>
        <p:spPr>
          <a:xfrm>
            <a:off x="467544" y="1525934"/>
            <a:ext cx="8047806" cy="4351338"/>
          </a:xfrm>
        </p:spPr>
        <p:txBody>
          <a:bodyPr/>
          <a:lstStyle/>
          <a:p>
            <a:pPr lvl="0" algn="l" rtl="0"/>
            <a:r>
              <a:rPr lang="en-US" dirty="0" smtClean="0">
                <a:latin typeface="Times New Roman"/>
                <a:cs typeface="Times New Roman"/>
              </a:rPr>
              <a:t>Which of the following elements is the most  important in evaluating back pain?</a:t>
            </a:r>
          </a:p>
          <a:p>
            <a:pPr lvl="0" algn="l" rtl="0">
              <a:buNone/>
            </a:pPr>
            <a:endParaRPr lang="en-US" dirty="0" smtClean="0">
              <a:latin typeface="Times New Roman"/>
              <a:cs typeface="Times New Roman"/>
            </a:endParaRPr>
          </a:p>
          <a:p>
            <a:pPr marL="596632" indent="-514338" algn="l" rtl="0">
              <a:buFont typeface="+mj-lt"/>
              <a:buAutoNum type="alphaUcPeriod"/>
            </a:pPr>
            <a:r>
              <a:rPr lang="en-US" sz="2800" dirty="0">
                <a:latin typeface="Times New Roman"/>
                <a:cs typeface="Times New Roman"/>
              </a:rPr>
              <a:t>Lumbar x-ray.</a:t>
            </a:r>
          </a:p>
          <a:p>
            <a:pPr marL="596632" indent="-514338" algn="l" rtl="0">
              <a:buFont typeface="+mj-lt"/>
              <a:buAutoNum type="alphaUcPeriod"/>
            </a:pPr>
            <a:r>
              <a:rPr lang="en-US" sz="2800" dirty="0">
                <a:latin typeface="Times New Roman"/>
                <a:cs typeface="Times New Roman"/>
              </a:rPr>
              <a:t>Acupuncture.</a:t>
            </a:r>
          </a:p>
          <a:p>
            <a:pPr marL="596632" indent="-514338" algn="l" rtl="0">
              <a:buFont typeface="+mj-lt"/>
              <a:buAutoNum type="alphaUcPeriod"/>
            </a:pPr>
            <a:r>
              <a:rPr lang="en-US" sz="2800" dirty="0">
                <a:latin typeface="Times New Roman"/>
                <a:cs typeface="Times New Roman"/>
              </a:rPr>
              <a:t>Taking a history.</a:t>
            </a:r>
          </a:p>
          <a:p>
            <a:pPr marL="596632" indent="-514338" algn="l" rtl="0">
              <a:buFont typeface="+mj-lt"/>
              <a:buAutoNum type="alphaUcPeriod"/>
            </a:pPr>
            <a:r>
              <a:rPr lang="en-US" sz="2800" dirty="0">
                <a:latin typeface="Times New Roman"/>
                <a:cs typeface="Times New Roman"/>
              </a:rPr>
              <a:t>Prescribing a medication and waiting for an effect.</a:t>
            </a:r>
          </a:p>
          <a:p>
            <a:pPr lvl="0" algn="l" rtl="0"/>
            <a:endParaRPr lang="en-US" dirty="0" smtClean="0">
              <a:latin typeface="Times New Roman"/>
              <a:cs typeface="Times New Roman"/>
            </a:endParaRPr>
          </a:p>
        </p:txBody>
      </p:sp>
    </p:spTree>
    <p:extLst>
      <p:ext uri="{BB962C8B-B14F-4D97-AF65-F5344CB8AC3E}">
        <p14:creationId xmlns:p14="http://schemas.microsoft.com/office/powerpoint/2010/main" val="1020902500"/>
      </p:ext>
    </p:extLst>
  </p:cSld>
  <p:clrMapOvr>
    <a:masterClrMapping/>
  </p:clrMapOvr>
  <p:transition spd="med">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solidFill>
                  <a:srgbClr val="FF0000"/>
                </a:solidFill>
                <a:latin typeface="Times New Roman"/>
                <a:cs typeface="Times New Roman"/>
              </a:rPr>
              <a:t>Q. 5</a:t>
            </a:r>
            <a:endParaRPr lang="x-none" dirty="0">
              <a:solidFill>
                <a:srgbClr val="FF0000"/>
              </a:solidFill>
              <a:latin typeface="Times New Roman"/>
              <a:cs typeface="Times New Roman"/>
            </a:endParaRPr>
          </a:p>
        </p:txBody>
      </p:sp>
      <p:sp>
        <p:nvSpPr>
          <p:cNvPr id="3" name="Content Placeholder 2"/>
          <p:cNvSpPr>
            <a:spLocks noGrp="1"/>
          </p:cNvSpPr>
          <p:nvPr>
            <p:ph idx="1"/>
          </p:nvPr>
        </p:nvSpPr>
        <p:spPr>
          <a:xfrm>
            <a:off x="628650" y="1525934"/>
            <a:ext cx="7886700" cy="4351338"/>
          </a:xfrm>
        </p:spPr>
        <p:txBody>
          <a:bodyPr>
            <a:normAutofit lnSpcReduction="10000"/>
          </a:bodyPr>
          <a:lstStyle/>
          <a:p>
            <a:pPr lvl="0" algn="l" rtl="0"/>
            <a:r>
              <a:rPr lang="en-US" dirty="0" smtClean="0">
                <a:latin typeface="Times New Roman"/>
                <a:cs typeface="Times New Roman"/>
              </a:rPr>
              <a:t>A patient came with lower back pain with   morning stiffness, exacerbated by rest and       relieved by activity. Which of the following      etiologies this presentation considered to be?</a:t>
            </a:r>
          </a:p>
          <a:p>
            <a:pPr marL="82294" indent="0" algn="l" rtl="0">
              <a:buNone/>
            </a:pPr>
            <a:endParaRPr lang="en-US" dirty="0" smtClean="0">
              <a:latin typeface="Times New Roman"/>
              <a:cs typeface="Times New Roman"/>
            </a:endParaRPr>
          </a:p>
          <a:p>
            <a:pPr marL="514338" indent="-514338" algn="l" rtl="0">
              <a:buFont typeface="+mj-lt"/>
              <a:buAutoNum type="alphaUcPeriod"/>
            </a:pPr>
            <a:r>
              <a:rPr lang="en-US" sz="2800" dirty="0" smtClean="0">
                <a:latin typeface="Times New Roman"/>
                <a:cs typeface="Times New Roman"/>
              </a:rPr>
              <a:t>Mechanical back pain</a:t>
            </a:r>
          </a:p>
          <a:p>
            <a:pPr marL="514338" indent="-514338" algn="l" rtl="0">
              <a:buFont typeface="+mj-lt"/>
              <a:buAutoNum type="alphaUcPeriod"/>
            </a:pPr>
            <a:r>
              <a:rPr lang="en-US" sz="2800" dirty="0" smtClean="0">
                <a:latin typeface="Times New Roman"/>
                <a:cs typeface="Times New Roman"/>
              </a:rPr>
              <a:t>Inflammatory back pain</a:t>
            </a:r>
          </a:p>
          <a:p>
            <a:pPr marL="514338" indent="-514338" algn="l" rtl="0">
              <a:buFont typeface="+mj-lt"/>
              <a:buAutoNum type="alphaUcPeriod"/>
            </a:pPr>
            <a:r>
              <a:rPr lang="en-US" sz="2800" dirty="0" smtClean="0">
                <a:latin typeface="Times New Roman"/>
                <a:cs typeface="Times New Roman"/>
              </a:rPr>
              <a:t>Tumor </a:t>
            </a:r>
          </a:p>
          <a:p>
            <a:pPr marL="514338" indent="-514338" algn="l" rtl="0">
              <a:buFont typeface="+mj-lt"/>
              <a:buAutoNum type="alphaUcPeriod"/>
            </a:pPr>
            <a:r>
              <a:rPr lang="en-US" sz="2800" dirty="0" smtClean="0">
                <a:latin typeface="Times New Roman"/>
                <a:cs typeface="Times New Roman"/>
              </a:rPr>
              <a:t>Nerve root compression</a:t>
            </a:r>
          </a:p>
          <a:p>
            <a:pPr lvl="0" algn="l" rtl="0"/>
            <a:endParaRPr lang="en-US" dirty="0" smtClean="0">
              <a:latin typeface="Times New Roman"/>
              <a:cs typeface="Times New Roman"/>
            </a:endParaRPr>
          </a:p>
        </p:txBody>
      </p:sp>
    </p:spTree>
    <p:extLst>
      <p:ext uri="{BB962C8B-B14F-4D97-AF65-F5344CB8AC3E}">
        <p14:creationId xmlns:p14="http://schemas.microsoft.com/office/powerpoint/2010/main" val="2061461617"/>
      </p:ext>
    </p:extLst>
  </p:cSld>
  <p:clrMapOvr>
    <a:masterClrMapping/>
  </p:clrMapOvr>
  <p:transition spd="med">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latin typeface="Times New Roman"/>
                <a:cs typeface="Times New Roman"/>
              </a:rPr>
              <a:t>References</a:t>
            </a:r>
            <a:endParaRPr lang="x-none" dirty="0">
              <a:solidFill>
                <a:srgbClr val="FF0000"/>
              </a:solidFill>
              <a:latin typeface="Times New Roman"/>
              <a:cs typeface="Times New Roman"/>
            </a:endParaRPr>
          </a:p>
        </p:txBody>
      </p:sp>
      <p:sp>
        <p:nvSpPr>
          <p:cNvPr id="3" name="Content Placeholder 2"/>
          <p:cNvSpPr>
            <a:spLocks noGrp="1"/>
          </p:cNvSpPr>
          <p:nvPr>
            <p:ph idx="1"/>
          </p:nvPr>
        </p:nvSpPr>
        <p:spPr/>
        <p:txBody>
          <a:bodyPr>
            <a:normAutofit fontScale="77500" lnSpcReduction="20000"/>
          </a:bodyPr>
          <a:lstStyle/>
          <a:p>
            <a:pPr algn="l" rtl="0">
              <a:lnSpc>
                <a:spcPct val="150000"/>
              </a:lnSpc>
            </a:pPr>
            <a:r>
              <a:rPr lang="en-US" sz="2000" baseline="30000" dirty="0">
                <a:latin typeface="Times New Roman"/>
                <a:cs typeface="Times New Roman"/>
              </a:rPr>
              <a:t>Figure.1</a:t>
            </a:r>
            <a:r>
              <a:rPr lang="en-US" sz="2000" dirty="0">
                <a:latin typeface="Times New Roman"/>
                <a:cs typeface="Times New Roman"/>
              </a:rPr>
              <a:t> </a:t>
            </a:r>
            <a:r>
              <a:rPr lang="en-US" sz="2000" i="1" dirty="0">
                <a:latin typeface="Times New Roman"/>
                <a:cs typeface="Times New Roman"/>
              </a:rPr>
              <a:t>A joint clinical practice guideline from the American College of Physicians and the American Pain Society.</a:t>
            </a:r>
            <a:endParaRPr lang="en-US" sz="2000" baseline="30000" dirty="0">
              <a:latin typeface="Times New Roman"/>
              <a:cs typeface="Times New Roman"/>
            </a:endParaRPr>
          </a:p>
          <a:p>
            <a:pPr algn="l" rtl="0">
              <a:lnSpc>
                <a:spcPct val="150000"/>
              </a:lnSpc>
            </a:pPr>
            <a:r>
              <a:rPr lang="en-US" sz="2000" baseline="30000" dirty="0">
                <a:latin typeface="Times New Roman"/>
                <a:cs typeface="Times New Roman"/>
              </a:rPr>
              <a:t>1 </a:t>
            </a:r>
            <a:r>
              <a:rPr lang="en-US" sz="2000" dirty="0">
                <a:latin typeface="Times New Roman"/>
                <a:cs typeface="Times New Roman"/>
              </a:rPr>
              <a:t>Katz et al. </a:t>
            </a:r>
            <a:r>
              <a:rPr lang="fr-FR" sz="2000" dirty="0">
                <a:latin typeface="Times New Roman"/>
                <a:cs typeface="Times New Roman"/>
              </a:rPr>
              <a:t>J </a:t>
            </a:r>
            <a:r>
              <a:rPr lang="fr-FR" sz="2000" dirty="0" err="1">
                <a:latin typeface="Times New Roman"/>
                <a:cs typeface="Times New Roman"/>
              </a:rPr>
              <a:t>Bone</a:t>
            </a:r>
            <a:r>
              <a:rPr lang="fr-FR" sz="2000" dirty="0">
                <a:latin typeface="Times New Roman"/>
                <a:cs typeface="Times New Roman"/>
              </a:rPr>
              <a:t> Joint </a:t>
            </a:r>
            <a:r>
              <a:rPr lang="fr-FR" sz="2000" dirty="0" err="1">
                <a:latin typeface="Times New Roman"/>
                <a:cs typeface="Times New Roman"/>
              </a:rPr>
              <a:t>Surg</a:t>
            </a:r>
            <a:r>
              <a:rPr lang="fr-FR" sz="2000" dirty="0">
                <a:latin typeface="Times New Roman"/>
                <a:cs typeface="Times New Roman"/>
              </a:rPr>
              <a:t> 2006;88:21-4</a:t>
            </a:r>
            <a:endParaRPr lang="en-US" sz="2000" dirty="0">
              <a:latin typeface="Times New Roman"/>
              <a:cs typeface="Times New Roman"/>
            </a:endParaRPr>
          </a:p>
          <a:p>
            <a:pPr algn="l" rtl="0">
              <a:lnSpc>
                <a:spcPct val="150000"/>
              </a:lnSpc>
            </a:pPr>
            <a:r>
              <a:rPr lang="en-US" sz="2000" baseline="30000" dirty="0">
                <a:latin typeface="Times New Roman"/>
                <a:cs typeface="Times New Roman"/>
              </a:rPr>
              <a:t>2</a:t>
            </a:r>
            <a:r>
              <a:rPr lang="en-US" sz="2000" dirty="0">
                <a:latin typeface="Times New Roman"/>
                <a:cs typeface="Times New Roman"/>
              </a:rPr>
              <a:t>Al-Arfaj AS et al. </a:t>
            </a:r>
            <a:r>
              <a:rPr lang="nn-NO" sz="2000" dirty="0">
                <a:latin typeface="Times New Roman"/>
                <a:cs typeface="Times New Roman"/>
              </a:rPr>
              <a:t>Saudi Med J. 2003 Feb;24(2):170-3</a:t>
            </a:r>
          </a:p>
          <a:p>
            <a:pPr algn="l" rtl="0">
              <a:lnSpc>
                <a:spcPct val="150000"/>
              </a:lnSpc>
            </a:pPr>
            <a:r>
              <a:rPr lang="en-US" sz="2000" baseline="30000" dirty="0">
                <a:latin typeface="Times New Roman"/>
                <a:cs typeface="Times New Roman"/>
              </a:rPr>
              <a:t>3</a:t>
            </a:r>
            <a:r>
              <a:rPr lang="en-US" sz="2000" dirty="0">
                <a:latin typeface="Times New Roman"/>
                <a:cs typeface="Times New Roman"/>
              </a:rPr>
              <a:t>Arthritis Research Campaign., 2002.</a:t>
            </a:r>
          </a:p>
          <a:p>
            <a:pPr algn="l" rtl="0">
              <a:lnSpc>
                <a:spcPct val="150000"/>
              </a:lnSpc>
            </a:pPr>
            <a:r>
              <a:rPr lang="en-US" sz="2000" baseline="30000" dirty="0">
                <a:latin typeface="Times New Roman"/>
                <a:cs typeface="Times New Roman"/>
              </a:rPr>
              <a:t>4</a:t>
            </a:r>
            <a:r>
              <a:rPr lang="en-US" sz="2000" i="1" dirty="0">
                <a:latin typeface="Times New Roman"/>
                <a:cs typeface="Times New Roman"/>
              </a:rPr>
              <a:t>Treatment: current treatment recommendations for acute and chronic undifferentiated low back pain. Prim Care. 2012  Sep;39(3):481-6. (review article).</a:t>
            </a:r>
          </a:p>
          <a:p>
            <a:pPr marL="342891" lvl="1" indent="-342891" algn="l" rtl="0">
              <a:lnSpc>
                <a:spcPct val="150000"/>
              </a:lnSpc>
              <a:buFont typeface="Arial" pitchFamily="34" charset="0"/>
              <a:buChar char="•"/>
            </a:pPr>
            <a:r>
              <a:rPr lang="en-US" sz="1300" i="1" dirty="0">
                <a:latin typeface="Times New Roman"/>
                <a:cs typeface="Times New Roman"/>
              </a:rPr>
              <a:t>5</a:t>
            </a:r>
            <a:r>
              <a:rPr lang="en-US" sz="2000" i="1" dirty="0">
                <a:latin typeface="Times New Roman"/>
                <a:cs typeface="Times New Roman"/>
              </a:rPr>
              <a:t> Chou R, </a:t>
            </a:r>
            <a:r>
              <a:rPr lang="en-US" sz="2000" i="1" dirty="0" err="1">
                <a:latin typeface="Times New Roman"/>
                <a:cs typeface="Times New Roman"/>
              </a:rPr>
              <a:t>Qaseem</a:t>
            </a:r>
            <a:r>
              <a:rPr lang="en-US" sz="2000" i="1" dirty="0">
                <a:latin typeface="Times New Roman"/>
                <a:cs typeface="Times New Roman"/>
              </a:rPr>
              <a:t> A, Owens DK, et al. Diagnostic imaging for low back pain: Advice for high-value health care from the American College of Physicians. Ann Intern Med 2011; 154:181</a:t>
            </a:r>
          </a:p>
          <a:p>
            <a:pPr algn="l" rtl="0"/>
            <a:r>
              <a:rPr lang="en-US" sz="2000" i="1" dirty="0">
                <a:latin typeface="Times New Roman"/>
                <a:cs typeface="Times New Roman"/>
              </a:rPr>
              <a:t>Chou R, </a:t>
            </a:r>
            <a:r>
              <a:rPr lang="en-US" sz="2000" i="1" dirty="0" err="1">
                <a:latin typeface="Times New Roman"/>
                <a:cs typeface="Times New Roman"/>
              </a:rPr>
              <a:t>Qaseem</a:t>
            </a:r>
            <a:r>
              <a:rPr lang="en-US" sz="2000" i="1" dirty="0">
                <a:latin typeface="Times New Roman"/>
                <a:cs typeface="Times New Roman"/>
              </a:rPr>
              <a:t> A, Snow V, Casey D, Cross JT </a:t>
            </a:r>
            <a:r>
              <a:rPr lang="en-US" sz="2000" i="1" dirty="0" err="1">
                <a:latin typeface="Times New Roman"/>
                <a:cs typeface="Times New Roman"/>
              </a:rPr>
              <a:t>Jr</a:t>
            </a:r>
            <a:r>
              <a:rPr lang="en-US" sz="2000" i="1" dirty="0">
                <a:latin typeface="Times New Roman"/>
                <a:cs typeface="Times New Roman"/>
              </a:rPr>
              <a:t>, </a:t>
            </a:r>
            <a:r>
              <a:rPr lang="en-US" sz="2000" i="1" dirty="0" err="1">
                <a:latin typeface="Times New Roman"/>
                <a:cs typeface="Times New Roman"/>
              </a:rPr>
              <a:t>Shekelle</a:t>
            </a:r>
            <a:r>
              <a:rPr lang="en-US" sz="2000" i="1" dirty="0">
                <a:latin typeface="Times New Roman"/>
                <a:cs typeface="Times New Roman"/>
              </a:rPr>
              <a:t> P, Owens DK, Clinical Efficacy Assessment Subcommittee of the American College of Physicians, American College of Physicians, American Pain Society Low Back Pain Guidelines Panel</a:t>
            </a:r>
          </a:p>
          <a:p>
            <a:pPr algn="l" rtl="0">
              <a:lnSpc>
                <a:spcPct val="150000"/>
              </a:lnSpc>
            </a:pPr>
            <a:endParaRPr lang="en-US" sz="2000" i="1" dirty="0">
              <a:latin typeface="Times New Roman"/>
              <a:cs typeface="Times New Roman"/>
            </a:endParaRPr>
          </a:p>
        </p:txBody>
      </p:sp>
    </p:spTree>
    <p:extLst>
      <p:ext uri="{BB962C8B-B14F-4D97-AF65-F5344CB8AC3E}">
        <p14:creationId xmlns:p14="http://schemas.microsoft.com/office/powerpoint/2010/main" val="3158797475"/>
      </p:ext>
    </p:extLst>
  </p:cSld>
  <p:clrMapOvr>
    <a:masterClrMapping/>
  </p:clrMapOvr>
  <p:transition spd="med">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normAutofit/>
          </a:bodyPr>
          <a:lstStyle/>
          <a:p>
            <a:pPr algn="ctr" rtl="0">
              <a:buNone/>
            </a:pPr>
            <a:endParaRPr lang="en-US" sz="7000" b="1" dirty="0">
              <a:solidFill>
                <a:srgbClr val="FF0000"/>
              </a:solidFill>
              <a:effectLst>
                <a:outerShdw blurRad="38100" dist="38100" dir="2700000" algn="tl">
                  <a:srgbClr val="000000">
                    <a:alpha val="43137"/>
                  </a:srgbClr>
                </a:outerShdw>
              </a:effectLst>
            </a:endParaRPr>
          </a:p>
          <a:p>
            <a:pPr algn="ctr" rtl="0">
              <a:buNone/>
            </a:pPr>
            <a:r>
              <a:rPr lang="en-US" sz="7000" b="1" dirty="0">
                <a:solidFill>
                  <a:srgbClr val="FF0000"/>
                </a:solidFill>
                <a:effectLst>
                  <a:outerShdw blurRad="38100" dist="38100" dir="2700000" algn="tl">
                    <a:srgbClr val="000000">
                      <a:alpha val="43137"/>
                    </a:srgbClr>
                  </a:outerShdw>
                </a:effectLst>
              </a:rPr>
              <a:t>Thank you ..</a:t>
            </a:r>
            <a:endParaRPr lang="ar-SA" sz="7000" b="1" dirty="0">
              <a:solidFill>
                <a:srgbClr val="FF0000"/>
              </a:solidFill>
              <a:effectLst>
                <a:outerShdw blurRad="38100" dist="38100" dir="2700000" algn="tl">
                  <a:srgbClr val="000000">
                    <a:alpha val="43137"/>
                  </a:srgbClr>
                </a:outerShdw>
              </a:effectLst>
            </a:endParaRPr>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solidFill>
                  <a:srgbClr val="FF0000"/>
                </a:solidFill>
                <a:latin typeface="Times New Roman"/>
                <a:cs typeface="Times New Roman"/>
              </a:rPr>
              <a:t>Q. 5</a:t>
            </a:r>
            <a:endParaRPr lang="x-none" dirty="0">
              <a:solidFill>
                <a:srgbClr val="FF0000"/>
              </a:solidFill>
              <a:latin typeface="Times New Roman"/>
              <a:cs typeface="Times New Roman"/>
            </a:endParaRPr>
          </a:p>
        </p:txBody>
      </p:sp>
      <p:sp>
        <p:nvSpPr>
          <p:cNvPr id="3" name="Content Placeholder 2"/>
          <p:cNvSpPr>
            <a:spLocks noGrp="1"/>
          </p:cNvSpPr>
          <p:nvPr>
            <p:ph idx="1"/>
          </p:nvPr>
        </p:nvSpPr>
        <p:spPr>
          <a:xfrm>
            <a:off x="628650" y="1525934"/>
            <a:ext cx="7886700" cy="4351338"/>
          </a:xfrm>
        </p:spPr>
        <p:txBody>
          <a:bodyPr>
            <a:normAutofit lnSpcReduction="10000"/>
          </a:bodyPr>
          <a:lstStyle/>
          <a:p>
            <a:pPr lvl="0" algn="l" rtl="0"/>
            <a:r>
              <a:rPr lang="en-US" dirty="0" smtClean="0">
                <a:latin typeface="Times New Roman"/>
                <a:cs typeface="Times New Roman"/>
              </a:rPr>
              <a:t>A patient came with lower back pain with   morning stiffness, exacerbated by rest and       relieved by activity. Which of the following      etiologies this presentation considered to be?</a:t>
            </a:r>
          </a:p>
          <a:p>
            <a:pPr marL="82294" indent="0" algn="l" rtl="0">
              <a:buNone/>
            </a:pPr>
            <a:endParaRPr lang="en-US" dirty="0" smtClean="0">
              <a:latin typeface="Times New Roman"/>
              <a:cs typeface="Times New Roman"/>
            </a:endParaRPr>
          </a:p>
          <a:p>
            <a:pPr marL="514338" indent="-514338" algn="l" rtl="0">
              <a:buFont typeface="+mj-lt"/>
              <a:buAutoNum type="alphaUcPeriod"/>
            </a:pPr>
            <a:r>
              <a:rPr lang="en-US" sz="2800" dirty="0" smtClean="0">
                <a:latin typeface="Times New Roman"/>
                <a:cs typeface="Times New Roman"/>
              </a:rPr>
              <a:t>Mechanical back pain</a:t>
            </a:r>
          </a:p>
          <a:p>
            <a:pPr marL="514338" indent="-514338" algn="l" rtl="0">
              <a:buFont typeface="+mj-lt"/>
              <a:buAutoNum type="alphaUcPeriod"/>
            </a:pPr>
            <a:r>
              <a:rPr lang="en-US" sz="2800" dirty="0" smtClean="0">
                <a:latin typeface="Times New Roman"/>
                <a:cs typeface="Times New Roman"/>
              </a:rPr>
              <a:t>Inflammatory back pain</a:t>
            </a:r>
          </a:p>
          <a:p>
            <a:pPr marL="514338" indent="-514338" algn="l" rtl="0">
              <a:buFont typeface="+mj-lt"/>
              <a:buAutoNum type="alphaUcPeriod"/>
            </a:pPr>
            <a:r>
              <a:rPr lang="en-US" sz="2800" dirty="0" smtClean="0">
                <a:latin typeface="Times New Roman"/>
                <a:cs typeface="Times New Roman"/>
              </a:rPr>
              <a:t>Tumor </a:t>
            </a:r>
          </a:p>
          <a:p>
            <a:pPr marL="514338" indent="-514338" algn="l" rtl="0">
              <a:buFont typeface="+mj-lt"/>
              <a:buAutoNum type="alphaUcPeriod"/>
            </a:pPr>
            <a:r>
              <a:rPr lang="en-US" sz="2800" dirty="0" smtClean="0">
                <a:latin typeface="Times New Roman"/>
                <a:cs typeface="Times New Roman"/>
              </a:rPr>
              <a:t>Nerve root compression</a:t>
            </a:r>
          </a:p>
          <a:p>
            <a:pPr lvl="0" algn="l" rtl="0"/>
            <a:endParaRPr lang="en-US" dirty="0" smtClean="0">
              <a:latin typeface="Times New Roman"/>
              <a:cs typeface="Times New Roman"/>
            </a:endParaRPr>
          </a:p>
        </p:txBody>
      </p:sp>
    </p:spTree>
    <p:extLst>
      <p:ext uri="{BB962C8B-B14F-4D97-AF65-F5344CB8AC3E}">
        <p14:creationId xmlns:p14="http://schemas.microsoft.com/office/powerpoint/2010/main" val="3069596173"/>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solidFill>
                  <a:srgbClr val="FF0000"/>
                </a:solidFill>
                <a:latin typeface="Times New Roman"/>
                <a:cs typeface="Times New Roman"/>
              </a:rPr>
              <a:t>Introduction</a:t>
            </a:r>
            <a:endParaRPr lang="x-none" dirty="0">
              <a:solidFill>
                <a:srgbClr val="FF0000"/>
              </a:solidFill>
              <a:latin typeface="Times New Roman"/>
              <a:cs typeface="Times New Roman"/>
            </a:endParaRPr>
          </a:p>
        </p:txBody>
      </p:sp>
      <p:sp>
        <p:nvSpPr>
          <p:cNvPr id="3" name="Content Placeholder 2"/>
          <p:cNvSpPr>
            <a:spLocks noGrp="1"/>
          </p:cNvSpPr>
          <p:nvPr>
            <p:ph idx="1"/>
          </p:nvPr>
        </p:nvSpPr>
        <p:spPr>
          <a:xfrm>
            <a:off x="323528" y="1600202"/>
            <a:ext cx="8640960" cy="5114947"/>
          </a:xfrm>
        </p:spPr>
        <p:txBody>
          <a:bodyPr>
            <a:normAutofit/>
          </a:bodyPr>
          <a:lstStyle/>
          <a:p>
            <a:pPr algn="l" rtl="0"/>
            <a:r>
              <a:rPr lang="en-US" sz="2900" dirty="0">
                <a:latin typeface="Times New Roman"/>
                <a:cs typeface="Times New Roman"/>
              </a:rPr>
              <a:t>Low back pain is one of the most common reasons for visits to physicians in the ambulatory care setting.</a:t>
            </a:r>
          </a:p>
          <a:p>
            <a:pPr algn="l" rtl="0"/>
            <a:r>
              <a:rPr lang="en-US" sz="2900" dirty="0">
                <a:latin typeface="Times New Roman"/>
                <a:cs typeface="Times New Roman"/>
              </a:rPr>
              <a:t>Low back pain is a common aliment that affects most people at least once in their lives.</a:t>
            </a:r>
          </a:p>
          <a:p>
            <a:pPr algn="l" rtl="0"/>
            <a:r>
              <a:rPr lang="en-US" sz="2900" dirty="0">
                <a:latin typeface="Times New Roman"/>
                <a:cs typeface="Times New Roman"/>
              </a:rPr>
              <a:t>The total cost related to back pain is estimated to be </a:t>
            </a:r>
            <a:r>
              <a:rPr lang="en-US" sz="2900" dirty="0" smtClean="0">
                <a:latin typeface="Times New Roman"/>
                <a:cs typeface="Times New Roman"/>
              </a:rPr>
              <a:t>  &gt;$</a:t>
            </a:r>
            <a:r>
              <a:rPr lang="en-US" sz="2900" dirty="0">
                <a:latin typeface="Times New Roman"/>
                <a:cs typeface="Times New Roman"/>
              </a:rPr>
              <a:t>100 billion per year in the United States.</a:t>
            </a:r>
            <a:r>
              <a:rPr lang="en-US" sz="2800" baseline="30000" dirty="0">
                <a:latin typeface="Times New Roman"/>
                <a:cs typeface="Times New Roman"/>
              </a:rPr>
              <a:t>1</a:t>
            </a:r>
            <a:r>
              <a:rPr lang="en-US" sz="2900" dirty="0">
                <a:latin typeface="Times New Roman"/>
                <a:cs typeface="Times New Roman"/>
              </a:rPr>
              <a:t> </a:t>
            </a:r>
          </a:p>
          <a:p>
            <a:pPr algn="l" rtl="0"/>
            <a:r>
              <a:rPr lang="en-US" sz="2900" dirty="0">
                <a:latin typeface="Times New Roman"/>
                <a:cs typeface="Times New Roman"/>
              </a:rPr>
              <a:t>If approach is not systematic, cost, identification of </a:t>
            </a:r>
            <a:r>
              <a:rPr lang="en-US" sz="2900" dirty="0" smtClean="0">
                <a:latin typeface="Times New Roman"/>
                <a:cs typeface="Times New Roman"/>
              </a:rPr>
              <a:t>    non-clinically </a:t>
            </a:r>
            <a:r>
              <a:rPr lang="en-US" sz="2900" dirty="0">
                <a:latin typeface="Times New Roman"/>
                <a:cs typeface="Times New Roman"/>
              </a:rPr>
              <a:t>significant lesions and worsening of </a:t>
            </a:r>
            <a:r>
              <a:rPr lang="en-US" sz="2900" dirty="0" smtClean="0">
                <a:latin typeface="Times New Roman"/>
                <a:cs typeface="Times New Roman"/>
              </a:rPr>
              <a:t>     psychological </a:t>
            </a:r>
            <a:r>
              <a:rPr lang="en-US" sz="2900" dirty="0">
                <a:latin typeface="Times New Roman"/>
                <a:cs typeface="Times New Roman"/>
              </a:rPr>
              <a:t>condition will all be affected.</a:t>
            </a:r>
          </a:p>
          <a:p>
            <a:pPr algn="l" rtl="0"/>
            <a:endParaRPr lang="en-US" dirty="0" smtClean="0">
              <a:solidFill>
                <a:schemeClr val="accent1">
                  <a:lumMod val="75000"/>
                </a:schemeClr>
              </a:solidFill>
              <a:latin typeface="Times New Roman"/>
              <a:cs typeface="Times New Roman"/>
            </a:endParaRPr>
          </a:p>
        </p:txBody>
      </p:sp>
    </p:spTree>
    <p:extLst>
      <p:ext uri="{BB962C8B-B14F-4D97-AF65-F5344CB8AC3E}">
        <p14:creationId xmlns:p14="http://schemas.microsoft.com/office/powerpoint/2010/main" val="96939735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solidFill>
                  <a:srgbClr val="FF0000"/>
                </a:solidFill>
                <a:latin typeface="Times New Roman"/>
                <a:cs typeface="Times New Roman"/>
              </a:rPr>
              <a:t>Epidemiology</a:t>
            </a:r>
            <a:endParaRPr lang="x-none" dirty="0">
              <a:solidFill>
                <a:srgbClr val="FF0000"/>
              </a:solidFill>
              <a:latin typeface="Times New Roman"/>
              <a:cs typeface="Times New Roman"/>
            </a:endParaRPr>
          </a:p>
        </p:txBody>
      </p:sp>
      <p:sp>
        <p:nvSpPr>
          <p:cNvPr id="3" name="Content Placeholder 2"/>
          <p:cNvSpPr>
            <a:spLocks noGrp="1"/>
          </p:cNvSpPr>
          <p:nvPr>
            <p:ph idx="1"/>
          </p:nvPr>
        </p:nvSpPr>
        <p:spPr/>
        <p:txBody>
          <a:bodyPr>
            <a:normAutofit fontScale="85000" lnSpcReduction="10000"/>
          </a:bodyPr>
          <a:lstStyle/>
          <a:p>
            <a:pPr algn="l" rtl="0">
              <a:lnSpc>
                <a:spcPct val="120000"/>
              </a:lnSpc>
              <a:defRPr/>
            </a:pPr>
            <a:r>
              <a:rPr lang="en-US" sz="3500" dirty="0">
                <a:latin typeface="Times New Roman"/>
                <a:cs typeface="Times New Roman"/>
              </a:rPr>
              <a:t>Two thirds of all adults experience back pain.</a:t>
            </a:r>
          </a:p>
          <a:p>
            <a:pPr algn="l" rtl="0">
              <a:lnSpc>
                <a:spcPct val="120000"/>
              </a:lnSpc>
            </a:pPr>
            <a:r>
              <a:rPr lang="en-US" sz="3500" dirty="0" smtClean="0">
                <a:latin typeface="Times New Roman"/>
                <a:cs typeface="Times New Roman"/>
              </a:rPr>
              <a:t>A </a:t>
            </a:r>
            <a:r>
              <a:rPr lang="en-US" sz="3500" dirty="0">
                <a:latin typeface="Times New Roman"/>
                <a:cs typeface="Times New Roman"/>
              </a:rPr>
              <a:t>study conducted in Al-</a:t>
            </a:r>
            <a:r>
              <a:rPr lang="en-US" sz="3500" dirty="0" err="1">
                <a:latin typeface="Times New Roman"/>
                <a:cs typeface="Times New Roman"/>
              </a:rPr>
              <a:t>Qaseem</a:t>
            </a:r>
            <a:r>
              <a:rPr lang="en-US" sz="3500" dirty="0">
                <a:latin typeface="Times New Roman"/>
                <a:cs typeface="Times New Roman"/>
              </a:rPr>
              <a:t> region, and  a response was obtained from 5,743 and Back </a:t>
            </a:r>
            <a:r>
              <a:rPr lang="en-US" sz="3500" dirty="0" smtClean="0">
                <a:latin typeface="Times New Roman"/>
                <a:cs typeface="Times New Roman"/>
              </a:rPr>
              <a:t>    pain </a:t>
            </a:r>
            <a:r>
              <a:rPr lang="en-US" sz="3500" dirty="0">
                <a:latin typeface="Times New Roman"/>
                <a:cs typeface="Times New Roman"/>
              </a:rPr>
              <a:t>was reported by 1,081 (18.8%). 8.8% were men, and 10% were women.</a:t>
            </a:r>
            <a:r>
              <a:rPr lang="en-US" sz="1800" baseline="30000" dirty="0">
                <a:latin typeface="Times New Roman"/>
                <a:cs typeface="Times New Roman"/>
              </a:rPr>
              <a:t> </a:t>
            </a:r>
            <a:r>
              <a:rPr lang="en-US" sz="3600" baseline="30000" dirty="0">
                <a:latin typeface="Times New Roman"/>
                <a:cs typeface="Times New Roman"/>
              </a:rPr>
              <a:t>2</a:t>
            </a:r>
            <a:endParaRPr lang="nn-NO" sz="3600" baseline="30000" dirty="0">
              <a:latin typeface="Times New Roman"/>
              <a:cs typeface="Times New Roman"/>
            </a:endParaRPr>
          </a:p>
          <a:p>
            <a:pPr algn="l" rtl="0">
              <a:lnSpc>
                <a:spcPct val="120000"/>
              </a:lnSpc>
            </a:pPr>
            <a:r>
              <a:rPr lang="en-US" sz="3500" dirty="0">
                <a:latin typeface="Times New Roman"/>
                <a:cs typeface="Times New Roman"/>
              </a:rPr>
              <a:t>In United Kingdom, around 2.6 million people seeking advice about back pain from their </a:t>
            </a:r>
            <a:r>
              <a:rPr lang="en-US" sz="3500" dirty="0" smtClean="0">
                <a:latin typeface="Times New Roman"/>
                <a:cs typeface="Times New Roman"/>
              </a:rPr>
              <a:t>        general </a:t>
            </a:r>
            <a:r>
              <a:rPr lang="en-US" sz="3500" dirty="0">
                <a:latin typeface="Times New Roman"/>
                <a:cs typeface="Times New Roman"/>
              </a:rPr>
              <a:t>practitioner each year.</a:t>
            </a:r>
            <a:r>
              <a:rPr lang="en-US" sz="3600" baseline="30000" dirty="0">
                <a:latin typeface="Times New Roman"/>
                <a:cs typeface="Times New Roman"/>
              </a:rPr>
              <a:t>3</a:t>
            </a:r>
            <a:endParaRPr lang="en-US" sz="3500" dirty="0">
              <a:latin typeface="Times New Roman"/>
              <a:cs typeface="Times New Roman"/>
            </a:endParaRPr>
          </a:p>
          <a:p>
            <a:pPr algn="l" rtl="0">
              <a:buNone/>
            </a:pPr>
            <a:endParaRPr lang="en-US" sz="1700" dirty="0">
              <a:latin typeface="Times New Roman"/>
              <a:cs typeface="Times New Roman"/>
            </a:endParaRPr>
          </a:p>
        </p:txBody>
      </p:sp>
    </p:spTree>
    <p:extLst>
      <p:ext uri="{BB962C8B-B14F-4D97-AF65-F5344CB8AC3E}">
        <p14:creationId xmlns:p14="http://schemas.microsoft.com/office/powerpoint/2010/main" val="218750325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Sports-Injury-Pain-Medical-PowerPoint-Templates-Standard</Template>
  <TotalTime>6909</TotalTime>
  <Words>3860</Words>
  <Application>Microsoft Office PowerPoint</Application>
  <PresentationFormat>On-screen Show (4:3)</PresentationFormat>
  <Paragraphs>521</Paragraphs>
  <Slides>67</Slides>
  <Notes>15</Notes>
  <HiddenSlides>0</HiddenSlides>
  <MMClips>0</MMClips>
  <ScaleCrop>false</ScaleCrop>
  <HeadingPairs>
    <vt:vector size="4" baseType="variant">
      <vt:variant>
        <vt:lpstr>Theme</vt:lpstr>
      </vt:variant>
      <vt:variant>
        <vt:i4>1</vt:i4>
      </vt:variant>
      <vt:variant>
        <vt:lpstr>Slide Titles</vt:lpstr>
      </vt:variant>
      <vt:variant>
        <vt:i4>67</vt:i4>
      </vt:variant>
    </vt:vector>
  </HeadingPairs>
  <TitlesOfParts>
    <vt:vector size="68" baseType="lpstr">
      <vt:lpstr>Office 테마</vt:lpstr>
      <vt:lpstr>PowerPoint Presentation</vt:lpstr>
      <vt:lpstr>Objectives</vt:lpstr>
      <vt:lpstr>Q. 1</vt:lpstr>
      <vt:lpstr>Q. 2</vt:lpstr>
      <vt:lpstr>Q. 3</vt:lpstr>
      <vt:lpstr>Q. 4</vt:lpstr>
      <vt:lpstr>Q. 5</vt:lpstr>
      <vt:lpstr>Introduction</vt:lpstr>
      <vt:lpstr>Epidemiology</vt:lpstr>
      <vt:lpstr>PowerPoint Presentation</vt:lpstr>
      <vt:lpstr>Risk factors</vt:lpstr>
      <vt:lpstr>Classification</vt:lpstr>
      <vt:lpstr>PowerPoint Presentation</vt:lpstr>
      <vt:lpstr>Causes of Back Pain</vt:lpstr>
      <vt:lpstr>PowerPoint Presentation</vt:lpstr>
      <vt:lpstr>History</vt:lpstr>
      <vt:lpstr>Personal History</vt:lpstr>
      <vt:lpstr>History Of Presenting Illness</vt:lpstr>
      <vt:lpstr>Past History</vt:lpstr>
      <vt:lpstr>Red flags4  </vt:lpstr>
      <vt:lpstr>PowerPoint Presentation</vt:lpstr>
      <vt:lpstr>Differentiation</vt:lpstr>
      <vt:lpstr>PowerPoint Presentation</vt:lpstr>
      <vt:lpstr>Simple back pain </vt:lpstr>
      <vt:lpstr>PowerPoint Presentation</vt:lpstr>
      <vt:lpstr>Scenario</vt:lpstr>
      <vt:lpstr>Examination </vt:lpstr>
      <vt:lpstr>Examination</vt:lpstr>
      <vt:lpstr>Neurovascular examination</vt:lpstr>
      <vt:lpstr>Investigations </vt:lpstr>
      <vt:lpstr>Treatment </vt:lpstr>
      <vt:lpstr>Complicated back pain </vt:lpstr>
      <vt:lpstr>Radiculopathy</vt:lpstr>
      <vt:lpstr>Degenerative changes</vt:lpstr>
      <vt:lpstr>Disc herniation</vt:lpstr>
      <vt:lpstr>How to Investigate  Disc herniation?</vt:lpstr>
      <vt:lpstr>PowerPoint Presentation</vt:lpstr>
      <vt:lpstr>Urgent situation</vt:lpstr>
      <vt:lpstr>Management</vt:lpstr>
      <vt:lpstr>Role of primary health care  in management </vt:lpstr>
      <vt:lpstr>Goals for Treatment</vt:lpstr>
      <vt:lpstr>Important to know ..</vt:lpstr>
      <vt:lpstr>Approach to the Treatment of            Nonspecific Acute Low Back Pain </vt:lpstr>
      <vt:lpstr> </vt:lpstr>
      <vt:lpstr> </vt:lpstr>
      <vt:lpstr>Management</vt:lpstr>
      <vt:lpstr>PowerPoint Presentation</vt:lpstr>
      <vt:lpstr>When to refer to specialist?</vt:lpstr>
      <vt:lpstr>PowerPoint Presentation</vt:lpstr>
      <vt:lpstr>  </vt:lpstr>
      <vt:lpstr>When to refer to specialist urgently?</vt:lpstr>
      <vt:lpstr>PowerPoint Presentation</vt:lpstr>
      <vt:lpstr>PowerPoint Presentation</vt:lpstr>
      <vt:lpstr>What can I do to avoid back pain at work</vt:lpstr>
      <vt:lpstr>PowerPoint Presentation</vt:lpstr>
      <vt:lpstr>PowerPoint Presentation</vt:lpstr>
      <vt:lpstr>PowerPoint Presentation</vt:lpstr>
      <vt:lpstr>PowerPoint Presentation</vt:lpstr>
      <vt:lpstr>PowerPoint Presentation</vt:lpstr>
      <vt:lpstr>Education </vt:lpstr>
      <vt:lpstr>Q. 1</vt:lpstr>
      <vt:lpstr>Q. 2</vt:lpstr>
      <vt:lpstr>Q. 3</vt:lpstr>
      <vt:lpstr>Q. 4</vt:lpstr>
      <vt:lpstr>Q. 5</vt:lpstr>
      <vt:lpstr>References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ABDULRRAHMAN</dc:creator>
  <cp:lastModifiedBy>3422</cp:lastModifiedBy>
  <cp:revision>131</cp:revision>
  <dcterms:created xsi:type="dcterms:W3CDTF">2014-09-18T20:26:55Z</dcterms:created>
  <dcterms:modified xsi:type="dcterms:W3CDTF">2015-10-19T05:55:07Z</dcterms:modified>
</cp:coreProperties>
</file>