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4" r:id="rId1"/>
  </p:sldMasterIdLst>
  <p:notesMasterIdLst>
    <p:notesMasterId r:id="rId89"/>
  </p:notesMasterIdLst>
  <p:sldIdLst>
    <p:sldId id="338" r:id="rId2"/>
    <p:sldId id="310" r:id="rId3"/>
    <p:sldId id="316" r:id="rId4"/>
    <p:sldId id="315" r:id="rId5"/>
    <p:sldId id="311" r:id="rId6"/>
    <p:sldId id="312" r:id="rId7"/>
    <p:sldId id="313" r:id="rId8"/>
    <p:sldId id="314" r:id="rId9"/>
    <p:sldId id="398"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96"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7" r:id="rId51"/>
    <p:sldId id="256" r:id="rId52"/>
    <p:sldId id="257" r:id="rId53"/>
    <p:sldId id="258" r:id="rId54"/>
    <p:sldId id="261" r:id="rId55"/>
    <p:sldId id="262" r:id="rId56"/>
    <p:sldId id="263" r:id="rId57"/>
    <p:sldId id="266" r:id="rId58"/>
    <p:sldId id="267" r:id="rId59"/>
    <p:sldId id="269" r:id="rId60"/>
    <p:sldId id="284" r:id="rId61"/>
    <p:sldId id="268" r:id="rId62"/>
    <p:sldId id="270" r:id="rId63"/>
    <p:sldId id="271" r:id="rId64"/>
    <p:sldId id="272" r:id="rId65"/>
    <p:sldId id="287" r:id="rId66"/>
    <p:sldId id="273" r:id="rId67"/>
    <p:sldId id="274" r:id="rId68"/>
    <p:sldId id="275" r:id="rId69"/>
    <p:sldId id="276" r:id="rId70"/>
    <p:sldId id="279" r:id="rId71"/>
    <p:sldId id="278" r:id="rId72"/>
    <p:sldId id="277" r:id="rId73"/>
    <p:sldId id="283" r:id="rId74"/>
    <p:sldId id="285" r:id="rId75"/>
    <p:sldId id="288" r:id="rId76"/>
    <p:sldId id="340" r:id="rId77"/>
    <p:sldId id="341" r:id="rId78"/>
    <p:sldId id="286" r:id="rId79"/>
    <p:sldId id="348" r:id="rId80"/>
    <p:sldId id="336" r:id="rId81"/>
    <p:sldId id="368" r:id="rId82"/>
    <p:sldId id="369" r:id="rId83"/>
    <p:sldId id="370" r:id="rId84"/>
    <p:sldId id="371" r:id="rId85"/>
    <p:sldId id="372" r:id="rId86"/>
    <p:sldId id="346" r:id="rId87"/>
    <p:sldId id="347"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8" autoAdjust="0"/>
    <p:restoredTop sz="88909" autoAdjust="0"/>
  </p:normalViewPr>
  <p:slideViewPr>
    <p:cSldViewPr snapToGrid="0">
      <p:cViewPr>
        <p:scale>
          <a:sx n="47" d="100"/>
          <a:sy n="47" d="100"/>
        </p:scale>
        <p:origin x="-822"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9BB0-66D8-45ED-AA74-F1C9C893446C}" type="doc">
      <dgm:prSet loTypeId="urn:microsoft.com/office/officeart/2005/8/layout/hierarchy1" loCatId="hierarchy" qsTypeId="urn:microsoft.com/office/officeart/2005/8/quickstyle/3d4" qsCatId="3D" csTypeId="urn:microsoft.com/office/officeart/2005/8/colors/accent1_1" csCatId="accent1" phldr="1"/>
      <dgm:spPr/>
      <dgm:t>
        <a:bodyPr/>
        <a:lstStyle/>
        <a:p>
          <a:pPr rtl="1"/>
          <a:endParaRPr lang="x-none"/>
        </a:p>
      </dgm:t>
    </dgm:pt>
    <dgm:pt modelId="{F1EB76B4-AFD2-4BE4-9EB6-DBC267184FEA}">
      <dgm:prSet custT="1"/>
      <dgm:spPr/>
      <dgm:t>
        <a:bodyPr/>
        <a:lstStyle/>
        <a:p>
          <a:pPr rtl="1"/>
          <a:r>
            <a:rPr lang="en-US" sz="1400" dirty="0" smtClean="0"/>
            <a:t>Duration</a:t>
          </a:r>
          <a:endParaRPr lang="x-none" sz="1400" dirty="0"/>
        </a:p>
      </dgm:t>
    </dgm:pt>
    <dgm:pt modelId="{349ADF0B-3866-4773-93BF-B3589782F0D9}" type="parTrans" cxnId="{12F42B52-1B19-4C9D-B6B0-D357EC0EC6EF}">
      <dgm:prSet/>
      <dgm:spPr/>
      <dgm:t>
        <a:bodyPr/>
        <a:lstStyle/>
        <a:p>
          <a:pPr rtl="1"/>
          <a:endParaRPr lang="x-none" sz="1400"/>
        </a:p>
      </dgm:t>
    </dgm:pt>
    <dgm:pt modelId="{A8B67A31-0EAD-4E91-9DA8-E160DA4F728B}" type="sibTrans" cxnId="{12F42B52-1B19-4C9D-B6B0-D357EC0EC6EF}">
      <dgm:prSet/>
      <dgm:spPr/>
      <dgm:t>
        <a:bodyPr/>
        <a:lstStyle/>
        <a:p>
          <a:pPr rtl="1"/>
          <a:endParaRPr lang="x-none" sz="1400"/>
        </a:p>
      </dgm:t>
    </dgm:pt>
    <dgm:pt modelId="{F7325ABE-C429-435D-8DD3-26445E931A70}">
      <dgm:prSet custT="1"/>
      <dgm:spPr/>
      <dgm:t>
        <a:bodyPr/>
        <a:lstStyle/>
        <a:p>
          <a:pPr rtl="1"/>
          <a:r>
            <a:rPr lang="en-US" sz="1400" dirty="0" smtClean="0"/>
            <a:t>Chronic OM</a:t>
          </a:r>
        </a:p>
        <a:p>
          <a:pPr rtl="1"/>
          <a:r>
            <a:rPr lang="en-US" sz="1400" dirty="0" smtClean="0"/>
            <a:t>&gt;3 months</a:t>
          </a:r>
          <a:endParaRPr lang="x-none" sz="1400" dirty="0"/>
        </a:p>
      </dgm:t>
    </dgm:pt>
    <dgm:pt modelId="{7B7F1AED-5FF3-487F-B6B3-8D5D8E88BF1C}" type="parTrans" cxnId="{69B21415-C149-495C-8AFB-096D3A3041C6}">
      <dgm:prSet/>
      <dgm:spPr/>
      <dgm:t>
        <a:bodyPr/>
        <a:lstStyle/>
        <a:p>
          <a:pPr rtl="1"/>
          <a:endParaRPr lang="x-none" sz="1400"/>
        </a:p>
      </dgm:t>
    </dgm:pt>
    <dgm:pt modelId="{80545C84-6480-468D-BC3E-E005AC89C1C4}" type="sibTrans" cxnId="{69B21415-C149-495C-8AFB-096D3A3041C6}">
      <dgm:prSet/>
      <dgm:spPr/>
      <dgm:t>
        <a:bodyPr/>
        <a:lstStyle/>
        <a:p>
          <a:pPr rtl="1"/>
          <a:endParaRPr lang="x-none" sz="1400"/>
        </a:p>
      </dgm:t>
    </dgm:pt>
    <dgm:pt modelId="{81D99F21-1CA3-49F6-B940-31366293BA39}">
      <dgm:prSet custT="1"/>
      <dgm:spPr/>
      <dgm:t>
        <a:bodyPr/>
        <a:lstStyle/>
        <a:p>
          <a:pPr rtl="1"/>
          <a:r>
            <a:rPr lang="en-US" sz="1400" dirty="0" smtClean="0"/>
            <a:t>Acute OM</a:t>
          </a:r>
        </a:p>
        <a:p>
          <a:pPr rtl="1"/>
          <a:r>
            <a:rPr lang="en-US" sz="1400" dirty="0" smtClean="0"/>
            <a:t>&lt;3weeks</a:t>
          </a:r>
          <a:endParaRPr lang="x-none" sz="1400" dirty="0"/>
        </a:p>
      </dgm:t>
    </dgm:pt>
    <dgm:pt modelId="{2BB4A1B2-CFF0-4D0B-A8C3-401398DF33F8}" type="parTrans" cxnId="{37F13F3D-5069-4E24-B76F-2C2710933EE5}">
      <dgm:prSet/>
      <dgm:spPr/>
      <dgm:t>
        <a:bodyPr/>
        <a:lstStyle/>
        <a:p>
          <a:pPr rtl="1"/>
          <a:endParaRPr lang="x-none" sz="1400"/>
        </a:p>
      </dgm:t>
    </dgm:pt>
    <dgm:pt modelId="{69E35D60-B901-41C7-8C09-2576B3E447EE}" type="sibTrans" cxnId="{37F13F3D-5069-4E24-B76F-2C2710933EE5}">
      <dgm:prSet/>
      <dgm:spPr/>
      <dgm:t>
        <a:bodyPr/>
        <a:lstStyle/>
        <a:p>
          <a:pPr rtl="1"/>
          <a:endParaRPr lang="x-none" sz="1400"/>
        </a:p>
      </dgm:t>
    </dgm:pt>
    <dgm:pt modelId="{7A98BB09-CB26-42D2-97FC-790976830734}">
      <dgm:prSet custT="1"/>
      <dgm:spPr/>
      <dgm:t>
        <a:bodyPr/>
        <a:lstStyle/>
        <a:p>
          <a:pPr rtl="1"/>
          <a:r>
            <a:rPr lang="en-US" sz="1400" dirty="0" smtClean="0"/>
            <a:t>Sub acute  OM 3weeks up to 3months</a:t>
          </a:r>
          <a:endParaRPr lang="x-none" sz="1400" dirty="0"/>
        </a:p>
      </dgm:t>
    </dgm:pt>
    <dgm:pt modelId="{3D586125-1010-4DC4-84B8-C6CC51A15E72}" type="parTrans" cxnId="{E79843F0-9E79-4877-A20B-3C8B9EC76A94}">
      <dgm:prSet/>
      <dgm:spPr/>
      <dgm:t>
        <a:bodyPr/>
        <a:lstStyle/>
        <a:p>
          <a:pPr rtl="1"/>
          <a:endParaRPr lang="x-none" sz="1400"/>
        </a:p>
      </dgm:t>
    </dgm:pt>
    <dgm:pt modelId="{ADA44145-DCC7-41DB-871D-ACECB35A1C94}" type="sibTrans" cxnId="{E79843F0-9E79-4877-A20B-3C8B9EC76A94}">
      <dgm:prSet/>
      <dgm:spPr/>
      <dgm:t>
        <a:bodyPr/>
        <a:lstStyle/>
        <a:p>
          <a:pPr rtl="1"/>
          <a:endParaRPr lang="x-none" sz="1400"/>
        </a:p>
      </dgm:t>
    </dgm:pt>
    <dgm:pt modelId="{AF2D36C5-396B-49BD-A3B7-02693865EA96}">
      <dgm:prSet custT="1"/>
      <dgm:spPr/>
      <dgm:t>
        <a:bodyPr/>
        <a:lstStyle/>
        <a:p>
          <a:pPr rtl="1"/>
          <a:r>
            <a:rPr lang="en-US" sz="1400" dirty="0" smtClean="0"/>
            <a:t>Classifications of OM</a:t>
          </a:r>
          <a:endParaRPr lang="x-none" sz="1400" dirty="0"/>
        </a:p>
      </dgm:t>
    </dgm:pt>
    <dgm:pt modelId="{7235996F-B0BD-491A-BF39-AEAE8829A60E}" type="parTrans" cxnId="{49415864-F4BD-4C42-9EFB-8FA37CD3497C}">
      <dgm:prSet/>
      <dgm:spPr/>
      <dgm:t>
        <a:bodyPr/>
        <a:lstStyle/>
        <a:p>
          <a:pPr rtl="1"/>
          <a:endParaRPr lang="x-none" sz="1400"/>
        </a:p>
      </dgm:t>
    </dgm:pt>
    <dgm:pt modelId="{5D165A2B-60FE-41E5-AB67-2F1BC7B96319}" type="sibTrans" cxnId="{49415864-F4BD-4C42-9EFB-8FA37CD3497C}">
      <dgm:prSet/>
      <dgm:spPr/>
      <dgm:t>
        <a:bodyPr/>
        <a:lstStyle/>
        <a:p>
          <a:pPr rtl="1"/>
          <a:endParaRPr lang="x-none" sz="1400"/>
        </a:p>
      </dgm:t>
    </dgm:pt>
    <dgm:pt modelId="{2A21AF06-4CA4-41D1-B8BF-B755A3848BFB}">
      <dgm:prSet custT="1"/>
      <dgm:spPr/>
      <dgm:t>
        <a:bodyPr/>
        <a:lstStyle/>
        <a:p>
          <a:pPr rtl="1"/>
          <a:r>
            <a:rPr lang="en-US" sz="1400" dirty="0" smtClean="0"/>
            <a:t>symptom, and physical findings</a:t>
          </a:r>
          <a:endParaRPr lang="en-US" sz="1400" dirty="0"/>
        </a:p>
      </dgm:t>
    </dgm:pt>
    <dgm:pt modelId="{8FCCBB92-0444-4CB0-9235-9B362DC8EDB7}" type="parTrans" cxnId="{5FC93DA7-69E1-4E3E-97C1-BC0371D76EDD}">
      <dgm:prSet/>
      <dgm:spPr/>
      <dgm:t>
        <a:bodyPr/>
        <a:lstStyle/>
        <a:p>
          <a:pPr rtl="1"/>
          <a:endParaRPr lang="x-none" sz="1400"/>
        </a:p>
      </dgm:t>
    </dgm:pt>
    <dgm:pt modelId="{33856486-22D0-44B7-B841-60B0B2A7ECBA}" type="sibTrans" cxnId="{5FC93DA7-69E1-4E3E-97C1-BC0371D76EDD}">
      <dgm:prSet/>
      <dgm:spPr/>
      <dgm:t>
        <a:bodyPr/>
        <a:lstStyle/>
        <a:p>
          <a:pPr rtl="1"/>
          <a:endParaRPr lang="x-none" sz="1400"/>
        </a:p>
      </dgm:t>
    </dgm:pt>
    <dgm:pt modelId="{DA75DB2D-83ED-4BF9-8B8D-ADBF69ADFD82}">
      <dgm:prSet custT="1"/>
      <dgm:spPr/>
      <dgm:t>
        <a:bodyPr/>
        <a:lstStyle/>
        <a:p>
          <a:pPr rtl="1"/>
          <a:r>
            <a:rPr lang="en-US" sz="1400" dirty="0" smtClean="0"/>
            <a:t>Etiology</a:t>
          </a:r>
          <a:endParaRPr lang="x-none" sz="1400" dirty="0"/>
        </a:p>
      </dgm:t>
    </dgm:pt>
    <dgm:pt modelId="{F795CBFD-8EE6-41C0-8E13-3F48765FECE2}" type="parTrans" cxnId="{A0766502-B00B-49D7-B89D-98EEC14B2927}">
      <dgm:prSet/>
      <dgm:spPr/>
      <dgm:t>
        <a:bodyPr/>
        <a:lstStyle/>
        <a:p>
          <a:pPr rtl="1"/>
          <a:endParaRPr lang="x-none" sz="1400"/>
        </a:p>
      </dgm:t>
    </dgm:pt>
    <dgm:pt modelId="{64353CB6-8658-458E-A3D4-0B23CB958952}" type="sibTrans" cxnId="{A0766502-B00B-49D7-B89D-98EEC14B2927}">
      <dgm:prSet/>
      <dgm:spPr/>
      <dgm:t>
        <a:bodyPr/>
        <a:lstStyle/>
        <a:p>
          <a:pPr rtl="1"/>
          <a:endParaRPr lang="x-none" sz="1400"/>
        </a:p>
      </dgm:t>
    </dgm:pt>
    <dgm:pt modelId="{9A6363CC-23DB-466C-B6D0-95ED7A43F20F}">
      <dgm:prSet custT="1"/>
      <dgm:spPr/>
      <dgm:t>
        <a:bodyPr/>
        <a:lstStyle/>
        <a:p>
          <a:pPr rtl="1"/>
          <a:r>
            <a:rPr lang="en-US" sz="1400" dirty="0" smtClean="0"/>
            <a:t>AOM</a:t>
          </a:r>
          <a:endParaRPr lang="x-none" sz="1400" dirty="0"/>
        </a:p>
      </dgm:t>
    </dgm:pt>
    <dgm:pt modelId="{875C189B-9C02-46A0-A6EC-00A99A2B70AC}" type="parTrans" cxnId="{2CA997D7-9715-40D3-802F-6FDB4A2849E2}">
      <dgm:prSet/>
      <dgm:spPr/>
      <dgm:t>
        <a:bodyPr/>
        <a:lstStyle/>
        <a:p>
          <a:pPr rtl="1"/>
          <a:endParaRPr lang="x-none" sz="1400"/>
        </a:p>
      </dgm:t>
    </dgm:pt>
    <dgm:pt modelId="{48CD6B03-A8AA-42BC-B4B4-5ABFE15F46D7}" type="sibTrans" cxnId="{2CA997D7-9715-40D3-802F-6FDB4A2849E2}">
      <dgm:prSet/>
      <dgm:spPr/>
      <dgm:t>
        <a:bodyPr/>
        <a:lstStyle/>
        <a:p>
          <a:pPr rtl="1"/>
          <a:endParaRPr lang="x-none" sz="1400"/>
        </a:p>
      </dgm:t>
    </dgm:pt>
    <dgm:pt modelId="{37D9A01B-84D7-4043-9EC2-9EE849EB0ECD}">
      <dgm:prSet custT="1"/>
      <dgm:spPr/>
      <dgm:t>
        <a:bodyPr/>
        <a:lstStyle/>
        <a:p>
          <a:pPr rtl="1"/>
          <a:r>
            <a:rPr lang="en-US" sz="1400" dirty="0" smtClean="0"/>
            <a:t>OME</a:t>
          </a:r>
          <a:endParaRPr lang="x-none" sz="1400" dirty="0"/>
        </a:p>
      </dgm:t>
    </dgm:pt>
    <dgm:pt modelId="{E4746B4C-A6CE-4E8F-8132-F4716BBF67D0}" type="parTrans" cxnId="{BBCE9D78-6CF2-4FF7-B4FB-2C43E28A491D}">
      <dgm:prSet/>
      <dgm:spPr/>
      <dgm:t>
        <a:bodyPr/>
        <a:lstStyle/>
        <a:p>
          <a:pPr rtl="1"/>
          <a:endParaRPr lang="x-none" sz="1400"/>
        </a:p>
      </dgm:t>
    </dgm:pt>
    <dgm:pt modelId="{4AC68F22-4134-4C36-94A6-52A129FFB028}" type="sibTrans" cxnId="{BBCE9D78-6CF2-4FF7-B4FB-2C43E28A491D}">
      <dgm:prSet/>
      <dgm:spPr/>
      <dgm:t>
        <a:bodyPr/>
        <a:lstStyle/>
        <a:p>
          <a:pPr rtl="1"/>
          <a:endParaRPr lang="x-none" sz="1400"/>
        </a:p>
      </dgm:t>
    </dgm:pt>
    <dgm:pt modelId="{4B8F1130-45B7-4CA9-87A7-E1B6C6DAFA5D}">
      <dgm:prSet custT="1"/>
      <dgm:spPr/>
      <dgm:t>
        <a:bodyPr/>
        <a:lstStyle/>
        <a:p>
          <a:pPr rtl="1"/>
          <a:r>
            <a:rPr lang="en-US" sz="1400" dirty="0" smtClean="0"/>
            <a:t>Bacterial </a:t>
          </a:r>
          <a:endParaRPr lang="x-none" sz="1400" dirty="0"/>
        </a:p>
      </dgm:t>
    </dgm:pt>
    <dgm:pt modelId="{AC394A8B-21B2-4EA0-BEC3-AC9FF86DAB91}" type="parTrans" cxnId="{BE363D0E-2167-405F-A7CC-ACF4B7C91B9C}">
      <dgm:prSet/>
      <dgm:spPr/>
      <dgm:t>
        <a:bodyPr/>
        <a:lstStyle/>
        <a:p>
          <a:pPr rtl="1"/>
          <a:endParaRPr lang="x-none" sz="1400"/>
        </a:p>
      </dgm:t>
    </dgm:pt>
    <dgm:pt modelId="{5240FEFC-BE6C-403E-9371-35E82AE933DD}" type="sibTrans" cxnId="{BE363D0E-2167-405F-A7CC-ACF4B7C91B9C}">
      <dgm:prSet/>
      <dgm:spPr/>
      <dgm:t>
        <a:bodyPr/>
        <a:lstStyle/>
        <a:p>
          <a:pPr rtl="1"/>
          <a:endParaRPr lang="x-none" sz="1400"/>
        </a:p>
      </dgm:t>
    </dgm:pt>
    <dgm:pt modelId="{7D9FC9E5-F79E-4BB9-8AC7-A8FB169D3933}">
      <dgm:prSet custT="1"/>
      <dgm:spPr/>
      <dgm:t>
        <a:bodyPr/>
        <a:lstStyle/>
        <a:p>
          <a:pPr rtl="1"/>
          <a:r>
            <a:rPr lang="en-US" sz="1400" dirty="0" smtClean="0"/>
            <a:t>viral</a:t>
          </a:r>
          <a:endParaRPr lang="x-none" sz="1400" dirty="0"/>
        </a:p>
      </dgm:t>
    </dgm:pt>
    <dgm:pt modelId="{B2794941-02ED-4567-8660-5EAE9464A21F}" type="parTrans" cxnId="{E1DCC903-F54E-4014-A271-5FE3FD100E0D}">
      <dgm:prSet/>
      <dgm:spPr/>
      <dgm:t>
        <a:bodyPr/>
        <a:lstStyle/>
        <a:p>
          <a:pPr rtl="1"/>
          <a:endParaRPr lang="x-none" sz="1400"/>
        </a:p>
      </dgm:t>
    </dgm:pt>
    <dgm:pt modelId="{B89EDDBC-F7A0-4C1D-BEDF-D6CC85317E8A}" type="sibTrans" cxnId="{E1DCC903-F54E-4014-A271-5FE3FD100E0D}">
      <dgm:prSet/>
      <dgm:spPr/>
      <dgm:t>
        <a:bodyPr/>
        <a:lstStyle/>
        <a:p>
          <a:pPr rtl="1"/>
          <a:endParaRPr lang="x-none" sz="1400"/>
        </a:p>
      </dgm:t>
    </dgm:pt>
    <dgm:pt modelId="{4D411467-6D9D-41BD-B5A9-72D20ECA4B9D}">
      <dgm:prSet custT="1"/>
      <dgm:spPr/>
      <dgm:t>
        <a:bodyPr/>
        <a:lstStyle/>
        <a:p>
          <a:pPr rtl="1"/>
          <a:r>
            <a:rPr lang="en-US" sz="1400" dirty="0" smtClean="0"/>
            <a:t>Recurrent OM</a:t>
          </a:r>
        </a:p>
        <a:p>
          <a:pPr rtl="1"/>
          <a:r>
            <a:rPr lang="en-US" sz="1400" dirty="0" smtClean="0"/>
            <a:t>3 episodes within 6 months</a:t>
          </a:r>
          <a:endParaRPr lang="x-none" sz="1400" dirty="0"/>
        </a:p>
      </dgm:t>
    </dgm:pt>
    <dgm:pt modelId="{9D8DA264-0C9D-432E-B6F6-66D51EB58DDA}" type="parTrans" cxnId="{B0202294-DBA5-420E-B651-6CD2E30BABD9}">
      <dgm:prSet/>
      <dgm:spPr/>
      <dgm:t>
        <a:bodyPr/>
        <a:lstStyle/>
        <a:p>
          <a:pPr rtl="1"/>
          <a:endParaRPr lang="x-none" sz="1400"/>
        </a:p>
      </dgm:t>
    </dgm:pt>
    <dgm:pt modelId="{75255DD9-6C5B-4E44-BFD0-D63606B22403}" type="sibTrans" cxnId="{B0202294-DBA5-420E-B651-6CD2E30BABD9}">
      <dgm:prSet/>
      <dgm:spPr/>
      <dgm:t>
        <a:bodyPr/>
        <a:lstStyle/>
        <a:p>
          <a:pPr rtl="1"/>
          <a:endParaRPr lang="x-none" sz="1400"/>
        </a:p>
      </dgm:t>
    </dgm:pt>
    <dgm:pt modelId="{84808F2F-8211-4E2E-BF4E-65DC27ACDE47}" type="pres">
      <dgm:prSet presAssocID="{98D29BB0-66D8-45ED-AA74-F1C9C893446C}" presName="hierChild1" presStyleCnt="0">
        <dgm:presLayoutVars>
          <dgm:chPref val="1"/>
          <dgm:dir/>
          <dgm:animOne val="branch"/>
          <dgm:animLvl val="lvl"/>
          <dgm:resizeHandles/>
        </dgm:presLayoutVars>
      </dgm:prSet>
      <dgm:spPr/>
      <dgm:t>
        <a:bodyPr/>
        <a:lstStyle/>
        <a:p>
          <a:pPr rtl="1"/>
          <a:endParaRPr lang="x-none"/>
        </a:p>
      </dgm:t>
    </dgm:pt>
    <dgm:pt modelId="{87D5F24E-57F1-4BFE-BB20-F37085F47A2D}" type="pres">
      <dgm:prSet presAssocID="{AF2D36C5-396B-49BD-A3B7-02693865EA96}" presName="hierRoot1" presStyleCnt="0"/>
      <dgm:spPr/>
      <dgm:t>
        <a:bodyPr/>
        <a:lstStyle/>
        <a:p>
          <a:pPr rtl="1"/>
          <a:endParaRPr lang="x-none"/>
        </a:p>
      </dgm:t>
    </dgm:pt>
    <dgm:pt modelId="{48C15C66-7BDA-4ACA-A35C-88A34C6DA729}" type="pres">
      <dgm:prSet presAssocID="{AF2D36C5-396B-49BD-A3B7-02693865EA96}" presName="composite" presStyleCnt="0"/>
      <dgm:spPr/>
      <dgm:t>
        <a:bodyPr/>
        <a:lstStyle/>
        <a:p>
          <a:pPr rtl="1"/>
          <a:endParaRPr lang="x-none"/>
        </a:p>
      </dgm:t>
    </dgm:pt>
    <dgm:pt modelId="{20BA9784-0380-482F-AF89-903F645CE2B8}" type="pres">
      <dgm:prSet presAssocID="{AF2D36C5-396B-49BD-A3B7-02693865EA96}" presName="background" presStyleLbl="node0" presStyleIdx="0" presStyleCnt="1"/>
      <dgm:spPr/>
      <dgm:t>
        <a:bodyPr/>
        <a:lstStyle/>
        <a:p>
          <a:pPr rtl="1"/>
          <a:endParaRPr lang="x-none"/>
        </a:p>
      </dgm:t>
    </dgm:pt>
    <dgm:pt modelId="{505A930A-F96C-49DE-B37F-9E07039D0840}" type="pres">
      <dgm:prSet presAssocID="{AF2D36C5-396B-49BD-A3B7-02693865EA96}" presName="text" presStyleLbl="fgAcc0" presStyleIdx="0" presStyleCnt="1">
        <dgm:presLayoutVars>
          <dgm:chPref val="3"/>
        </dgm:presLayoutVars>
      </dgm:prSet>
      <dgm:spPr/>
      <dgm:t>
        <a:bodyPr/>
        <a:lstStyle/>
        <a:p>
          <a:pPr rtl="1"/>
          <a:endParaRPr lang="x-none"/>
        </a:p>
      </dgm:t>
    </dgm:pt>
    <dgm:pt modelId="{B6983885-AD8D-40AE-8791-1C681735E1ED}" type="pres">
      <dgm:prSet presAssocID="{AF2D36C5-396B-49BD-A3B7-02693865EA96}" presName="hierChild2" presStyleCnt="0"/>
      <dgm:spPr/>
      <dgm:t>
        <a:bodyPr/>
        <a:lstStyle/>
        <a:p>
          <a:pPr rtl="1"/>
          <a:endParaRPr lang="x-none"/>
        </a:p>
      </dgm:t>
    </dgm:pt>
    <dgm:pt modelId="{7798DB2F-2172-4961-A8AF-CCBE1C862D58}" type="pres">
      <dgm:prSet presAssocID="{349ADF0B-3866-4773-93BF-B3589782F0D9}" presName="Name10" presStyleLbl="parChTrans1D2" presStyleIdx="0" presStyleCnt="3"/>
      <dgm:spPr/>
      <dgm:t>
        <a:bodyPr/>
        <a:lstStyle/>
        <a:p>
          <a:pPr rtl="1"/>
          <a:endParaRPr lang="x-none"/>
        </a:p>
      </dgm:t>
    </dgm:pt>
    <dgm:pt modelId="{164E3F1C-DDD6-476D-BD72-C3F70BD44D79}" type="pres">
      <dgm:prSet presAssocID="{F1EB76B4-AFD2-4BE4-9EB6-DBC267184FEA}" presName="hierRoot2" presStyleCnt="0"/>
      <dgm:spPr/>
      <dgm:t>
        <a:bodyPr/>
        <a:lstStyle/>
        <a:p>
          <a:pPr rtl="1"/>
          <a:endParaRPr lang="x-none"/>
        </a:p>
      </dgm:t>
    </dgm:pt>
    <dgm:pt modelId="{2146F20E-2530-4558-B3F6-7F69AB1AA43C}" type="pres">
      <dgm:prSet presAssocID="{F1EB76B4-AFD2-4BE4-9EB6-DBC267184FEA}" presName="composite2" presStyleCnt="0"/>
      <dgm:spPr/>
      <dgm:t>
        <a:bodyPr/>
        <a:lstStyle/>
        <a:p>
          <a:pPr rtl="1"/>
          <a:endParaRPr lang="x-none"/>
        </a:p>
      </dgm:t>
    </dgm:pt>
    <dgm:pt modelId="{2CA4FC26-7779-4813-9A0B-0399CEA4CD4A}" type="pres">
      <dgm:prSet presAssocID="{F1EB76B4-AFD2-4BE4-9EB6-DBC267184FEA}" presName="background2" presStyleLbl="node2" presStyleIdx="0" presStyleCnt="3"/>
      <dgm:spPr/>
      <dgm:t>
        <a:bodyPr/>
        <a:lstStyle/>
        <a:p>
          <a:pPr rtl="1"/>
          <a:endParaRPr lang="x-none"/>
        </a:p>
      </dgm:t>
    </dgm:pt>
    <dgm:pt modelId="{0202AF44-2CBA-49FD-B94F-D046AFCD488D}" type="pres">
      <dgm:prSet presAssocID="{F1EB76B4-AFD2-4BE4-9EB6-DBC267184FEA}" presName="text2" presStyleLbl="fgAcc2" presStyleIdx="0" presStyleCnt="3">
        <dgm:presLayoutVars>
          <dgm:chPref val="3"/>
        </dgm:presLayoutVars>
      </dgm:prSet>
      <dgm:spPr/>
      <dgm:t>
        <a:bodyPr/>
        <a:lstStyle/>
        <a:p>
          <a:pPr rtl="1"/>
          <a:endParaRPr lang="x-none"/>
        </a:p>
      </dgm:t>
    </dgm:pt>
    <dgm:pt modelId="{C93B5625-CE51-451C-BF7F-77F4BCDBE7B5}" type="pres">
      <dgm:prSet presAssocID="{F1EB76B4-AFD2-4BE4-9EB6-DBC267184FEA}" presName="hierChild3" presStyleCnt="0"/>
      <dgm:spPr/>
      <dgm:t>
        <a:bodyPr/>
        <a:lstStyle/>
        <a:p>
          <a:pPr rtl="1"/>
          <a:endParaRPr lang="x-none"/>
        </a:p>
      </dgm:t>
    </dgm:pt>
    <dgm:pt modelId="{8F9AC4C3-4DE7-4860-9FAB-D5481F67AB9A}" type="pres">
      <dgm:prSet presAssocID="{2BB4A1B2-CFF0-4D0B-A8C3-401398DF33F8}" presName="Name17" presStyleLbl="parChTrans1D3" presStyleIdx="0" presStyleCnt="6"/>
      <dgm:spPr/>
      <dgm:t>
        <a:bodyPr/>
        <a:lstStyle/>
        <a:p>
          <a:pPr rtl="1"/>
          <a:endParaRPr lang="x-none"/>
        </a:p>
      </dgm:t>
    </dgm:pt>
    <dgm:pt modelId="{3038063C-648F-4E02-A526-EDF0A8C0374F}" type="pres">
      <dgm:prSet presAssocID="{81D99F21-1CA3-49F6-B940-31366293BA39}" presName="hierRoot3" presStyleCnt="0"/>
      <dgm:spPr/>
      <dgm:t>
        <a:bodyPr/>
        <a:lstStyle/>
        <a:p>
          <a:pPr rtl="1"/>
          <a:endParaRPr lang="x-none"/>
        </a:p>
      </dgm:t>
    </dgm:pt>
    <dgm:pt modelId="{9693C4AD-FA4F-4FC3-9ADC-87ABC50C8867}" type="pres">
      <dgm:prSet presAssocID="{81D99F21-1CA3-49F6-B940-31366293BA39}" presName="composite3" presStyleCnt="0"/>
      <dgm:spPr/>
      <dgm:t>
        <a:bodyPr/>
        <a:lstStyle/>
        <a:p>
          <a:pPr rtl="1"/>
          <a:endParaRPr lang="x-none"/>
        </a:p>
      </dgm:t>
    </dgm:pt>
    <dgm:pt modelId="{B047D3DA-DF19-48FB-9BAA-71E4C078C105}" type="pres">
      <dgm:prSet presAssocID="{81D99F21-1CA3-49F6-B940-31366293BA39}" presName="background3" presStyleLbl="node3" presStyleIdx="0" presStyleCnt="6"/>
      <dgm:spPr/>
      <dgm:t>
        <a:bodyPr/>
        <a:lstStyle/>
        <a:p>
          <a:pPr rtl="1"/>
          <a:endParaRPr lang="x-none"/>
        </a:p>
      </dgm:t>
    </dgm:pt>
    <dgm:pt modelId="{673A72F2-92A6-4782-8B87-3958BAEB54BF}" type="pres">
      <dgm:prSet presAssocID="{81D99F21-1CA3-49F6-B940-31366293BA39}" presName="text3" presStyleLbl="fgAcc3" presStyleIdx="0" presStyleCnt="6">
        <dgm:presLayoutVars>
          <dgm:chPref val="3"/>
        </dgm:presLayoutVars>
      </dgm:prSet>
      <dgm:spPr/>
      <dgm:t>
        <a:bodyPr/>
        <a:lstStyle/>
        <a:p>
          <a:pPr rtl="1"/>
          <a:endParaRPr lang="x-none"/>
        </a:p>
      </dgm:t>
    </dgm:pt>
    <dgm:pt modelId="{1B2B0ED7-4BBF-4448-87D8-E9792A9552FC}" type="pres">
      <dgm:prSet presAssocID="{81D99F21-1CA3-49F6-B940-31366293BA39}" presName="hierChild4" presStyleCnt="0"/>
      <dgm:spPr/>
      <dgm:t>
        <a:bodyPr/>
        <a:lstStyle/>
        <a:p>
          <a:pPr rtl="1"/>
          <a:endParaRPr lang="x-none"/>
        </a:p>
      </dgm:t>
    </dgm:pt>
    <dgm:pt modelId="{D4C9716D-1ACF-4B03-92B5-AC58C2F8BB60}" type="pres">
      <dgm:prSet presAssocID="{3D586125-1010-4DC4-84B8-C6CC51A15E72}" presName="Name17" presStyleLbl="parChTrans1D3" presStyleIdx="1" presStyleCnt="6"/>
      <dgm:spPr/>
      <dgm:t>
        <a:bodyPr/>
        <a:lstStyle/>
        <a:p>
          <a:pPr rtl="1"/>
          <a:endParaRPr lang="x-none"/>
        </a:p>
      </dgm:t>
    </dgm:pt>
    <dgm:pt modelId="{67E0517C-40D1-4A29-BC9E-1365E2AB5287}" type="pres">
      <dgm:prSet presAssocID="{7A98BB09-CB26-42D2-97FC-790976830734}" presName="hierRoot3" presStyleCnt="0"/>
      <dgm:spPr/>
      <dgm:t>
        <a:bodyPr/>
        <a:lstStyle/>
        <a:p>
          <a:pPr rtl="1"/>
          <a:endParaRPr lang="x-none"/>
        </a:p>
      </dgm:t>
    </dgm:pt>
    <dgm:pt modelId="{D64A70DA-1CD0-4D75-9149-5AA99F8B3ACF}" type="pres">
      <dgm:prSet presAssocID="{7A98BB09-CB26-42D2-97FC-790976830734}" presName="composite3" presStyleCnt="0"/>
      <dgm:spPr/>
      <dgm:t>
        <a:bodyPr/>
        <a:lstStyle/>
        <a:p>
          <a:pPr rtl="1"/>
          <a:endParaRPr lang="x-none"/>
        </a:p>
      </dgm:t>
    </dgm:pt>
    <dgm:pt modelId="{28F87545-F792-4C54-B7C0-9F04E2D4CD76}" type="pres">
      <dgm:prSet presAssocID="{7A98BB09-CB26-42D2-97FC-790976830734}" presName="background3" presStyleLbl="node3" presStyleIdx="1" presStyleCnt="6"/>
      <dgm:spPr/>
      <dgm:t>
        <a:bodyPr/>
        <a:lstStyle/>
        <a:p>
          <a:pPr rtl="1"/>
          <a:endParaRPr lang="x-none"/>
        </a:p>
      </dgm:t>
    </dgm:pt>
    <dgm:pt modelId="{C202CA82-27F0-4073-B36C-206CAD27E05B}" type="pres">
      <dgm:prSet presAssocID="{7A98BB09-CB26-42D2-97FC-790976830734}" presName="text3" presStyleLbl="fgAcc3" presStyleIdx="1" presStyleCnt="6">
        <dgm:presLayoutVars>
          <dgm:chPref val="3"/>
        </dgm:presLayoutVars>
      </dgm:prSet>
      <dgm:spPr/>
      <dgm:t>
        <a:bodyPr/>
        <a:lstStyle/>
        <a:p>
          <a:pPr rtl="1"/>
          <a:endParaRPr lang="x-none"/>
        </a:p>
      </dgm:t>
    </dgm:pt>
    <dgm:pt modelId="{B181CC73-5ECC-4160-8A1C-DD2999513CD1}" type="pres">
      <dgm:prSet presAssocID="{7A98BB09-CB26-42D2-97FC-790976830734}" presName="hierChild4" presStyleCnt="0"/>
      <dgm:spPr/>
      <dgm:t>
        <a:bodyPr/>
        <a:lstStyle/>
        <a:p>
          <a:pPr rtl="1"/>
          <a:endParaRPr lang="x-none"/>
        </a:p>
      </dgm:t>
    </dgm:pt>
    <dgm:pt modelId="{73B0E9A5-A768-48D1-A6A6-6E632D6A0705}" type="pres">
      <dgm:prSet presAssocID="{7B7F1AED-5FF3-487F-B6B3-8D5D8E88BF1C}" presName="Name17" presStyleLbl="parChTrans1D3" presStyleIdx="2" presStyleCnt="6"/>
      <dgm:spPr/>
      <dgm:t>
        <a:bodyPr/>
        <a:lstStyle/>
        <a:p>
          <a:pPr rtl="1"/>
          <a:endParaRPr lang="x-none"/>
        </a:p>
      </dgm:t>
    </dgm:pt>
    <dgm:pt modelId="{2102FD7C-B374-4ECC-A7A8-70E0056BB7A8}" type="pres">
      <dgm:prSet presAssocID="{F7325ABE-C429-435D-8DD3-26445E931A70}" presName="hierRoot3" presStyleCnt="0"/>
      <dgm:spPr/>
      <dgm:t>
        <a:bodyPr/>
        <a:lstStyle/>
        <a:p>
          <a:pPr rtl="1"/>
          <a:endParaRPr lang="x-none"/>
        </a:p>
      </dgm:t>
    </dgm:pt>
    <dgm:pt modelId="{61B1386B-9390-4DD9-B878-EC5F6B5B6B77}" type="pres">
      <dgm:prSet presAssocID="{F7325ABE-C429-435D-8DD3-26445E931A70}" presName="composite3" presStyleCnt="0"/>
      <dgm:spPr/>
      <dgm:t>
        <a:bodyPr/>
        <a:lstStyle/>
        <a:p>
          <a:pPr rtl="1"/>
          <a:endParaRPr lang="x-none"/>
        </a:p>
      </dgm:t>
    </dgm:pt>
    <dgm:pt modelId="{AFC3F8E7-DB45-477A-9BDA-1E25D873F50C}" type="pres">
      <dgm:prSet presAssocID="{F7325ABE-C429-435D-8DD3-26445E931A70}" presName="background3" presStyleLbl="node3" presStyleIdx="2" presStyleCnt="6"/>
      <dgm:spPr/>
      <dgm:t>
        <a:bodyPr/>
        <a:lstStyle/>
        <a:p>
          <a:pPr rtl="1"/>
          <a:endParaRPr lang="x-none"/>
        </a:p>
      </dgm:t>
    </dgm:pt>
    <dgm:pt modelId="{2E040735-6515-4BAA-8B5F-3DAF1EDEEDDB}" type="pres">
      <dgm:prSet presAssocID="{F7325ABE-C429-435D-8DD3-26445E931A70}" presName="text3" presStyleLbl="fgAcc3" presStyleIdx="2" presStyleCnt="6">
        <dgm:presLayoutVars>
          <dgm:chPref val="3"/>
        </dgm:presLayoutVars>
      </dgm:prSet>
      <dgm:spPr/>
      <dgm:t>
        <a:bodyPr/>
        <a:lstStyle/>
        <a:p>
          <a:pPr rtl="1"/>
          <a:endParaRPr lang="x-none"/>
        </a:p>
      </dgm:t>
    </dgm:pt>
    <dgm:pt modelId="{8470EE6B-5D85-4AA5-A5F6-12333DEA6430}" type="pres">
      <dgm:prSet presAssocID="{F7325ABE-C429-435D-8DD3-26445E931A70}" presName="hierChild4" presStyleCnt="0"/>
      <dgm:spPr/>
      <dgm:t>
        <a:bodyPr/>
        <a:lstStyle/>
        <a:p>
          <a:pPr rtl="1"/>
          <a:endParaRPr lang="x-none"/>
        </a:p>
      </dgm:t>
    </dgm:pt>
    <dgm:pt modelId="{1B0CF866-C278-4468-A5DA-ACD8730A8BBC}" type="pres">
      <dgm:prSet presAssocID="{9D8DA264-0C9D-432E-B6F6-66D51EB58DDA}" presName="Name17" presStyleLbl="parChTrans1D3" presStyleIdx="3" presStyleCnt="6"/>
      <dgm:spPr/>
      <dgm:t>
        <a:bodyPr/>
        <a:lstStyle/>
        <a:p>
          <a:pPr rtl="1"/>
          <a:endParaRPr lang="x-none"/>
        </a:p>
      </dgm:t>
    </dgm:pt>
    <dgm:pt modelId="{21433292-42CD-460A-95AD-FA327E7A1E69}" type="pres">
      <dgm:prSet presAssocID="{4D411467-6D9D-41BD-B5A9-72D20ECA4B9D}" presName="hierRoot3" presStyleCnt="0"/>
      <dgm:spPr/>
      <dgm:t>
        <a:bodyPr/>
        <a:lstStyle/>
        <a:p>
          <a:pPr rtl="1"/>
          <a:endParaRPr lang="x-none"/>
        </a:p>
      </dgm:t>
    </dgm:pt>
    <dgm:pt modelId="{F4168EC6-5F98-43DC-861D-087FE93DB048}" type="pres">
      <dgm:prSet presAssocID="{4D411467-6D9D-41BD-B5A9-72D20ECA4B9D}" presName="composite3" presStyleCnt="0"/>
      <dgm:spPr/>
      <dgm:t>
        <a:bodyPr/>
        <a:lstStyle/>
        <a:p>
          <a:pPr rtl="1"/>
          <a:endParaRPr lang="x-none"/>
        </a:p>
      </dgm:t>
    </dgm:pt>
    <dgm:pt modelId="{AD77EA9A-3311-48D4-8E47-58705DFE79AD}" type="pres">
      <dgm:prSet presAssocID="{4D411467-6D9D-41BD-B5A9-72D20ECA4B9D}" presName="background3" presStyleLbl="node3" presStyleIdx="3" presStyleCnt="6"/>
      <dgm:spPr/>
      <dgm:t>
        <a:bodyPr/>
        <a:lstStyle/>
        <a:p>
          <a:pPr rtl="1"/>
          <a:endParaRPr lang="x-none"/>
        </a:p>
      </dgm:t>
    </dgm:pt>
    <dgm:pt modelId="{DA71110F-2BBE-4C37-84AC-5E6040B0B65F}" type="pres">
      <dgm:prSet presAssocID="{4D411467-6D9D-41BD-B5A9-72D20ECA4B9D}" presName="text3" presStyleLbl="fgAcc3" presStyleIdx="3" presStyleCnt="6">
        <dgm:presLayoutVars>
          <dgm:chPref val="3"/>
        </dgm:presLayoutVars>
      </dgm:prSet>
      <dgm:spPr/>
      <dgm:t>
        <a:bodyPr/>
        <a:lstStyle/>
        <a:p>
          <a:pPr rtl="1"/>
          <a:endParaRPr lang="x-none"/>
        </a:p>
      </dgm:t>
    </dgm:pt>
    <dgm:pt modelId="{0BE9AC28-B0EB-4947-B722-58F2F4486F8F}" type="pres">
      <dgm:prSet presAssocID="{4D411467-6D9D-41BD-B5A9-72D20ECA4B9D}" presName="hierChild4" presStyleCnt="0"/>
      <dgm:spPr/>
      <dgm:t>
        <a:bodyPr/>
        <a:lstStyle/>
        <a:p>
          <a:pPr rtl="1"/>
          <a:endParaRPr lang="x-none"/>
        </a:p>
      </dgm:t>
    </dgm:pt>
    <dgm:pt modelId="{F8545268-4817-4F6F-8215-3E9921D9428F}" type="pres">
      <dgm:prSet presAssocID="{8FCCBB92-0444-4CB0-9235-9B362DC8EDB7}" presName="Name10" presStyleLbl="parChTrans1D2" presStyleIdx="1" presStyleCnt="3"/>
      <dgm:spPr/>
      <dgm:t>
        <a:bodyPr/>
        <a:lstStyle/>
        <a:p>
          <a:pPr rtl="1"/>
          <a:endParaRPr lang="x-none"/>
        </a:p>
      </dgm:t>
    </dgm:pt>
    <dgm:pt modelId="{296DC231-6CA6-4F38-8C3E-CDF98DC0605A}" type="pres">
      <dgm:prSet presAssocID="{2A21AF06-4CA4-41D1-B8BF-B755A3848BFB}" presName="hierRoot2" presStyleCnt="0"/>
      <dgm:spPr/>
      <dgm:t>
        <a:bodyPr/>
        <a:lstStyle/>
        <a:p>
          <a:pPr rtl="1"/>
          <a:endParaRPr lang="x-none"/>
        </a:p>
      </dgm:t>
    </dgm:pt>
    <dgm:pt modelId="{A68B2BA2-914D-414C-BCB4-2F077A3E421A}" type="pres">
      <dgm:prSet presAssocID="{2A21AF06-4CA4-41D1-B8BF-B755A3848BFB}" presName="composite2" presStyleCnt="0"/>
      <dgm:spPr/>
      <dgm:t>
        <a:bodyPr/>
        <a:lstStyle/>
        <a:p>
          <a:pPr rtl="1"/>
          <a:endParaRPr lang="x-none"/>
        </a:p>
      </dgm:t>
    </dgm:pt>
    <dgm:pt modelId="{7DF06C79-270C-403E-A686-32BD80317ECB}" type="pres">
      <dgm:prSet presAssocID="{2A21AF06-4CA4-41D1-B8BF-B755A3848BFB}" presName="background2" presStyleLbl="node2" presStyleIdx="1" presStyleCnt="3"/>
      <dgm:spPr/>
      <dgm:t>
        <a:bodyPr/>
        <a:lstStyle/>
        <a:p>
          <a:pPr rtl="1"/>
          <a:endParaRPr lang="x-none"/>
        </a:p>
      </dgm:t>
    </dgm:pt>
    <dgm:pt modelId="{8A0EE6A7-8ED3-42B1-95F8-B2781D8E821A}" type="pres">
      <dgm:prSet presAssocID="{2A21AF06-4CA4-41D1-B8BF-B755A3848BFB}" presName="text2" presStyleLbl="fgAcc2" presStyleIdx="1" presStyleCnt="3">
        <dgm:presLayoutVars>
          <dgm:chPref val="3"/>
        </dgm:presLayoutVars>
      </dgm:prSet>
      <dgm:spPr/>
      <dgm:t>
        <a:bodyPr/>
        <a:lstStyle/>
        <a:p>
          <a:pPr rtl="1"/>
          <a:endParaRPr lang="x-none"/>
        </a:p>
      </dgm:t>
    </dgm:pt>
    <dgm:pt modelId="{367BFCB5-FB4E-41A4-90BA-0E9527D31419}" type="pres">
      <dgm:prSet presAssocID="{2A21AF06-4CA4-41D1-B8BF-B755A3848BFB}" presName="hierChild3" presStyleCnt="0"/>
      <dgm:spPr/>
      <dgm:t>
        <a:bodyPr/>
        <a:lstStyle/>
        <a:p>
          <a:pPr rtl="1"/>
          <a:endParaRPr lang="x-none"/>
        </a:p>
      </dgm:t>
    </dgm:pt>
    <dgm:pt modelId="{9FD3F368-9818-4E7C-98D7-08E2A063B5A2}" type="pres">
      <dgm:prSet presAssocID="{875C189B-9C02-46A0-A6EC-00A99A2B70AC}" presName="Name17" presStyleLbl="parChTrans1D3" presStyleIdx="4" presStyleCnt="6"/>
      <dgm:spPr/>
      <dgm:t>
        <a:bodyPr/>
        <a:lstStyle/>
        <a:p>
          <a:pPr rtl="1"/>
          <a:endParaRPr lang="x-none"/>
        </a:p>
      </dgm:t>
    </dgm:pt>
    <dgm:pt modelId="{45082799-CC9D-4E66-837B-D26D2D93EF20}" type="pres">
      <dgm:prSet presAssocID="{9A6363CC-23DB-466C-B6D0-95ED7A43F20F}" presName="hierRoot3" presStyleCnt="0"/>
      <dgm:spPr/>
      <dgm:t>
        <a:bodyPr/>
        <a:lstStyle/>
        <a:p>
          <a:pPr rtl="1"/>
          <a:endParaRPr lang="x-none"/>
        </a:p>
      </dgm:t>
    </dgm:pt>
    <dgm:pt modelId="{39ADDFE8-9D2C-4225-B984-36507A4CDEBF}" type="pres">
      <dgm:prSet presAssocID="{9A6363CC-23DB-466C-B6D0-95ED7A43F20F}" presName="composite3" presStyleCnt="0"/>
      <dgm:spPr/>
      <dgm:t>
        <a:bodyPr/>
        <a:lstStyle/>
        <a:p>
          <a:pPr rtl="1"/>
          <a:endParaRPr lang="x-none"/>
        </a:p>
      </dgm:t>
    </dgm:pt>
    <dgm:pt modelId="{B93844EF-C8C3-4B43-81EE-B878D47CD041}" type="pres">
      <dgm:prSet presAssocID="{9A6363CC-23DB-466C-B6D0-95ED7A43F20F}" presName="background3" presStyleLbl="node3" presStyleIdx="4" presStyleCnt="6"/>
      <dgm:spPr/>
      <dgm:t>
        <a:bodyPr/>
        <a:lstStyle/>
        <a:p>
          <a:pPr rtl="1"/>
          <a:endParaRPr lang="x-none"/>
        </a:p>
      </dgm:t>
    </dgm:pt>
    <dgm:pt modelId="{7459D002-93A5-4817-B128-3F122A3270BA}" type="pres">
      <dgm:prSet presAssocID="{9A6363CC-23DB-466C-B6D0-95ED7A43F20F}" presName="text3" presStyleLbl="fgAcc3" presStyleIdx="4" presStyleCnt="6">
        <dgm:presLayoutVars>
          <dgm:chPref val="3"/>
        </dgm:presLayoutVars>
      </dgm:prSet>
      <dgm:spPr/>
      <dgm:t>
        <a:bodyPr/>
        <a:lstStyle/>
        <a:p>
          <a:pPr rtl="1"/>
          <a:endParaRPr lang="x-none"/>
        </a:p>
      </dgm:t>
    </dgm:pt>
    <dgm:pt modelId="{7E48A0C1-10E7-4FA0-B9CD-3FF68355DFEE}" type="pres">
      <dgm:prSet presAssocID="{9A6363CC-23DB-466C-B6D0-95ED7A43F20F}" presName="hierChild4" presStyleCnt="0"/>
      <dgm:spPr/>
      <dgm:t>
        <a:bodyPr/>
        <a:lstStyle/>
        <a:p>
          <a:pPr rtl="1"/>
          <a:endParaRPr lang="x-none"/>
        </a:p>
      </dgm:t>
    </dgm:pt>
    <dgm:pt modelId="{EBCD3F3C-3099-4ACF-8E31-6F8B03149F61}" type="pres">
      <dgm:prSet presAssocID="{E4746B4C-A6CE-4E8F-8132-F4716BBF67D0}" presName="Name23" presStyleLbl="parChTrans1D4" presStyleIdx="0" presStyleCnt="2"/>
      <dgm:spPr/>
      <dgm:t>
        <a:bodyPr/>
        <a:lstStyle/>
        <a:p>
          <a:pPr rtl="1"/>
          <a:endParaRPr lang="x-none"/>
        </a:p>
      </dgm:t>
    </dgm:pt>
    <dgm:pt modelId="{EA4BA6F6-96D2-4B84-AF6A-0CD4BAC5E16C}" type="pres">
      <dgm:prSet presAssocID="{37D9A01B-84D7-4043-9EC2-9EE849EB0ECD}" presName="hierRoot4" presStyleCnt="0"/>
      <dgm:spPr/>
      <dgm:t>
        <a:bodyPr/>
        <a:lstStyle/>
        <a:p>
          <a:pPr rtl="1"/>
          <a:endParaRPr lang="x-none"/>
        </a:p>
      </dgm:t>
    </dgm:pt>
    <dgm:pt modelId="{5D8B2AFC-3C5E-49B1-9EEB-E6862F44509E}" type="pres">
      <dgm:prSet presAssocID="{37D9A01B-84D7-4043-9EC2-9EE849EB0ECD}" presName="composite4" presStyleCnt="0"/>
      <dgm:spPr/>
      <dgm:t>
        <a:bodyPr/>
        <a:lstStyle/>
        <a:p>
          <a:pPr rtl="1"/>
          <a:endParaRPr lang="x-none"/>
        </a:p>
      </dgm:t>
    </dgm:pt>
    <dgm:pt modelId="{7C674543-115A-4030-A0A6-7EB9D3F41184}" type="pres">
      <dgm:prSet presAssocID="{37D9A01B-84D7-4043-9EC2-9EE849EB0ECD}" presName="background4" presStyleLbl="node4" presStyleIdx="0" presStyleCnt="2"/>
      <dgm:spPr/>
      <dgm:t>
        <a:bodyPr/>
        <a:lstStyle/>
        <a:p>
          <a:pPr rtl="1"/>
          <a:endParaRPr lang="x-none"/>
        </a:p>
      </dgm:t>
    </dgm:pt>
    <dgm:pt modelId="{B0A3F69C-F1FA-45D6-92FE-B3F81560D87E}" type="pres">
      <dgm:prSet presAssocID="{37D9A01B-84D7-4043-9EC2-9EE849EB0ECD}" presName="text4" presStyleLbl="fgAcc4" presStyleIdx="0" presStyleCnt="2">
        <dgm:presLayoutVars>
          <dgm:chPref val="3"/>
        </dgm:presLayoutVars>
      </dgm:prSet>
      <dgm:spPr/>
      <dgm:t>
        <a:bodyPr/>
        <a:lstStyle/>
        <a:p>
          <a:pPr rtl="1"/>
          <a:endParaRPr lang="x-none"/>
        </a:p>
      </dgm:t>
    </dgm:pt>
    <dgm:pt modelId="{6119A048-3736-43E4-ACFF-48CC11C3B438}" type="pres">
      <dgm:prSet presAssocID="{37D9A01B-84D7-4043-9EC2-9EE849EB0ECD}" presName="hierChild5" presStyleCnt="0"/>
      <dgm:spPr/>
      <dgm:t>
        <a:bodyPr/>
        <a:lstStyle/>
        <a:p>
          <a:pPr rtl="1"/>
          <a:endParaRPr lang="x-none"/>
        </a:p>
      </dgm:t>
    </dgm:pt>
    <dgm:pt modelId="{77490D4E-CD31-40CB-A674-D41BCD58ABA5}" type="pres">
      <dgm:prSet presAssocID="{F795CBFD-8EE6-41C0-8E13-3F48765FECE2}" presName="Name10" presStyleLbl="parChTrans1D2" presStyleIdx="2" presStyleCnt="3"/>
      <dgm:spPr/>
      <dgm:t>
        <a:bodyPr/>
        <a:lstStyle/>
        <a:p>
          <a:pPr rtl="1"/>
          <a:endParaRPr lang="x-none"/>
        </a:p>
      </dgm:t>
    </dgm:pt>
    <dgm:pt modelId="{3D8B79CB-06CF-4387-8234-7732895AADB6}" type="pres">
      <dgm:prSet presAssocID="{DA75DB2D-83ED-4BF9-8B8D-ADBF69ADFD82}" presName="hierRoot2" presStyleCnt="0"/>
      <dgm:spPr/>
      <dgm:t>
        <a:bodyPr/>
        <a:lstStyle/>
        <a:p>
          <a:pPr rtl="1"/>
          <a:endParaRPr lang="x-none"/>
        </a:p>
      </dgm:t>
    </dgm:pt>
    <dgm:pt modelId="{8569C978-75C3-4C17-A390-97C2E5ABE186}" type="pres">
      <dgm:prSet presAssocID="{DA75DB2D-83ED-4BF9-8B8D-ADBF69ADFD82}" presName="composite2" presStyleCnt="0"/>
      <dgm:spPr/>
      <dgm:t>
        <a:bodyPr/>
        <a:lstStyle/>
        <a:p>
          <a:pPr rtl="1"/>
          <a:endParaRPr lang="x-none"/>
        </a:p>
      </dgm:t>
    </dgm:pt>
    <dgm:pt modelId="{B2EDB0DA-3AA0-441C-A4C4-542DCB146C49}" type="pres">
      <dgm:prSet presAssocID="{DA75DB2D-83ED-4BF9-8B8D-ADBF69ADFD82}" presName="background2" presStyleLbl="node2" presStyleIdx="2" presStyleCnt="3"/>
      <dgm:spPr/>
      <dgm:t>
        <a:bodyPr/>
        <a:lstStyle/>
        <a:p>
          <a:pPr rtl="1"/>
          <a:endParaRPr lang="x-none"/>
        </a:p>
      </dgm:t>
    </dgm:pt>
    <dgm:pt modelId="{1376E022-EDF6-4310-9C28-D0EA6F86E82B}" type="pres">
      <dgm:prSet presAssocID="{DA75DB2D-83ED-4BF9-8B8D-ADBF69ADFD82}" presName="text2" presStyleLbl="fgAcc2" presStyleIdx="2" presStyleCnt="3">
        <dgm:presLayoutVars>
          <dgm:chPref val="3"/>
        </dgm:presLayoutVars>
      </dgm:prSet>
      <dgm:spPr/>
      <dgm:t>
        <a:bodyPr/>
        <a:lstStyle/>
        <a:p>
          <a:pPr rtl="1"/>
          <a:endParaRPr lang="x-none"/>
        </a:p>
      </dgm:t>
    </dgm:pt>
    <dgm:pt modelId="{7EC6FD8D-9526-4DA1-8505-9B759ABDAAE1}" type="pres">
      <dgm:prSet presAssocID="{DA75DB2D-83ED-4BF9-8B8D-ADBF69ADFD82}" presName="hierChild3" presStyleCnt="0"/>
      <dgm:spPr/>
      <dgm:t>
        <a:bodyPr/>
        <a:lstStyle/>
        <a:p>
          <a:pPr rtl="1"/>
          <a:endParaRPr lang="x-none"/>
        </a:p>
      </dgm:t>
    </dgm:pt>
    <dgm:pt modelId="{C772C2CE-A618-4E15-ACFC-8571C385B3D8}" type="pres">
      <dgm:prSet presAssocID="{AC394A8B-21B2-4EA0-BEC3-AC9FF86DAB91}" presName="Name17" presStyleLbl="parChTrans1D3" presStyleIdx="5" presStyleCnt="6"/>
      <dgm:spPr/>
      <dgm:t>
        <a:bodyPr/>
        <a:lstStyle/>
        <a:p>
          <a:pPr rtl="1"/>
          <a:endParaRPr lang="x-none"/>
        </a:p>
      </dgm:t>
    </dgm:pt>
    <dgm:pt modelId="{3451C800-5BA6-498F-8848-D5AAD9CF3CB3}" type="pres">
      <dgm:prSet presAssocID="{4B8F1130-45B7-4CA9-87A7-E1B6C6DAFA5D}" presName="hierRoot3" presStyleCnt="0"/>
      <dgm:spPr/>
      <dgm:t>
        <a:bodyPr/>
        <a:lstStyle/>
        <a:p>
          <a:pPr rtl="1"/>
          <a:endParaRPr lang="x-none"/>
        </a:p>
      </dgm:t>
    </dgm:pt>
    <dgm:pt modelId="{20320DE2-031E-44ED-998D-DADC50FC3E0A}" type="pres">
      <dgm:prSet presAssocID="{4B8F1130-45B7-4CA9-87A7-E1B6C6DAFA5D}" presName="composite3" presStyleCnt="0"/>
      <dgm:spPr/>
      <dgm:t>
        <a:bodyPr/>
        <a:lstStyle/>
        <a:p>
          <a:pPr rtl="1"/>
          <a:endParaRPr lang="x-none"/>
        </a:p>
      </dgm:t>
    </dgm:pt>
    <dgm:pt modelId="{D69D4163-6C98-4AF5-A609-DB23D7855047}" type="pres">
      <dgm:prSet presAssocID="{4B8F1130-45B7-4CA9-87A7-E1B6C6DAFA5D}" presName="background3" presStyleLbl="node3" presStyleIdx="5" presStyleCnt="6"/>
      <dgm:spPr/>
      <dgm:t>
        <a:bodyPr/>
        <a:lstStyle/>
        <a:p>
          <a:pPr rtl="1"/>
          <a:endParaRPr lang="x-none"/>
        </a:p>
      </dgm:t>
    </dgm:pt>
    <dgm:pt modelId="{4C963CFB-7C5C-4731-8E2E-2CD11542BD51}" type="pres">
      <dgm:prSet presAssocID="{4B8F1130-45B7-4CA9-87A7-E1B6C6DAFA5D}" presName="text3" presStyleLbl="fgAcc3" presStyleIdx="5" presStyleCnt="6">
        <dgm:presLayoutVars>
          <dgm:chPref val="3"/>
        </dgm:presLayoutVars>
      </dgm:prSet>
      <dgm:spPr/>
      <dgm:t>
        <a:bodyPr/>
        <a:lstStyle/>
        <a:p>
          <a:pPr rtl="1"/>
          <a:endParaRPr lang="x-none"/>
        </a:p>
      </dgm:t>
    </dgm:pt>
    <dgm:pt modelId="{BE76ED7B-C953-4165-800D-A86A0E7FC348}" type="pres">
      <dgm:prSet presAssocID="{4B8F1130-45B7-4CA9-87A7-E1B6C6DAFA5D}" presName="hierChild4" presStyleCnt="0"/>
      <dgm:spPr/>
      <dgm:t>
        <a:bodyPr/>
        <a:lstStyle/>
        <a:p>
          <a:pPr rtl="1"/>
          <a:endParaRPr lang="x-none"/>
        </a:p>
      </dgm:t>
    </dgm:pt>
    <dgm:pt modelId="{C55370BB-95D3-4C58-A565-C1C44ED15B10}" type="pres">
      <dgm:prSet presAssocID="{B2794941-02ED-4567-8660-5EAE9464A21F}" presName="Name23" presStyleLbl="parChTrans1D4" presStyleIdx="1" presStyleCnt="2"/>
      <dgm:spPr/>
      <dgm:t>
        <a:bodyPr/>
        <a:lstStyle/>
        <a:p>
          <a:pPr rtl="1"/>
          <a:endParaRPr lang="x-none"/>
        </a:p>
      </dgm:t>
    </dgm:pt>
    <dgm:pt modelId="{3A979E36-9480-4F01-9227-2884AD1D0866}" type="pres">
      <dgm:prSet presAssocID="{7D9FC9E5-F79E-4BB9-8AC7-A8FB169D3933}" presName="hierRoot4" presStyleCnt="0"/>
      <dgm:spPr/>
      <dgm:t>
        <a:bodyPr/>
        <a:lstStyle/>
        <a:p>
          <a:pPr rtl="1"/>
          <a:endParaRPr lang="x-none"/>
        </a:p>
      </dgm:t>
    </dgm:pt>
    <dgm:pt modelId="{CB7CBE1E-8222-4833-805E-0B362440B7EB}" type="pres">
      <dgm:prSet presAssocID="{7D9FC9E5-F79E-4BB9-8AC7-A8FB169D3933}" presName="composite4" presStyleCnt="0"/>
      <dgm:spPr/>
      <dgm:t>
        <a:bodyPr/>
        <a:lstStyle/>
        <a:p>
          <a:pPr rtl="1"/>
          <a:endParaRPr lang="x-none"/>
        </a:p>
      </dgm:t>
    </dgm:pt>
    <dgm:pt modelId="{945596E3-E44D-419C-9DC4-69EDF2DC15BC}" type="pres">
      <dgm:prSet presAssocID="{7D9FC9E5-F79E-4BB9-8AC7-A8FB169D3933}" presName="background4" presStyleLbl="node4" presStyleIdx="1" presStyleCnt="2"/>
      <dgm:spPr/>
      <dgm:t>
        <a:bodyPr/>
        <a:lstStyle/>
        <a:p>
          <a:pPr rtl="1"/>
          <a:endParaRPr lang="x-none"/>
        </a:p>
      </dgm:t>
    </dgm:pt>
    <dgm:pt modelId="{83B2BF98-39E5-400A-99FD-F77137D802DF}" type="pres">
      <dgm:prSet presAssocID="{7D9FC9E5-F79E-4BB9-8AC7-A8FB169D3933}" presName="text4" presStyleLbl="fgAcc4" presStyleIdx="1" presStyleCnt="2">
        <dgm:presLayoutVars>
          <dgm:chPref val="3"/>
        </dgm:presLayoutVars>
      </dgm:prSet>
      <dgm:spPr/>
      <dgm:t>
        <a:bodyPr/>
        <a:lstStyle/>
        <a:p>
          <a:pPr rtl="1"/>
          <a:endParaRPr lang="x-none"/>
        </a:p>
      </dgm:t>
    </dgm:pt>
    <dgm:pt modelId="{1132E660-6527-42EB-BEEF-C4B91D3AFE25}" type="pres">
      <dgm:prSet presAssocID="{7D9FC9E5-F79E-4BB9-8AC7-A8FB169D3933}" presName="hierChild5" presStyleCnt="0"/>
      <dgm:spPr/>
      <dgm:t>
        <a:bodyPr/>
        <a:lstStyle/>
        <a:p>
          <a:pPr rtl="1"/>
          <a:endParaRPr lang="x-none"/>
        </a:p>
      </dgm:t>
    </dgm:pt>
  </dgm:ptLst>
  <dgm:cxnLst>
    <dgm:cxn modelId="{CE4E2B11-831D-774A-B68F-6433E247227E}" type="presOf" srcId="{F795CBFD-8EE6-41C0-8E13-3F48765FECE2}" destId="{77490D4E-CD31-40CB-A674-D41BCD58ABA5}" srcOrd="0" destOrd="0" presId="urn:microsoft.com/office/officeart/2005/8/layout/hierarchy1"/>
    <dgm:cxn modelId="{9238A6E4-4C33-524F-921E-321C9D8EE864}" type="presOf" srcId="{81D99F21-1CA3-49F6-B940-31366293BA39}" destId="{673A72F2-92A6-4782-8B87-3958BAEB54BF}" srcOrd="0" destOrd="0" presId="urn:microsoft.com/office/officeart/2005/8/layout/hierarchy1"/>
    <dgm:cxn modelId="{D89AFF8E-008F-5948-91FC-CF16B6E8F705}" type="presOf" srcId="{2A21AF06-4CA4-41D1-B8BF-B755A3848BFB}" destId="{8A0EE6A7-8ED3-42B1-95F8-B2781D8E821A}" srcOrd="0" destOrd="0" presId="urn:microsoft.com/office/officeart/2005/8/layout/hierarchy1"/>
    <dgm:cxn modelId="{56817885-5E56-AF4F-9C9B-71CFBD7F01DA}" type="presOf" srcId="{7A98BB09-CB26-42D2-97FC-790976830734}" destId="{C202CA82-27F0-4073-B36C-206CAD27E05B}" srcOrd="0" destOrd="0" presId="urn:microsoft.com/office/officeart/2005/8/layout/hierarchy1"/>
    <dgm:cxn modelId="{914D673D-9C4B-E349-AA16-6F4F0FB9D355}" type="presOf" srcId="{B2794941-02ED-4567-8660-5EAE9464A21F}" destId="{C55370BB-95D3-4C58-A565-C1C44ED15B10}" srcOrd="0" destOrd="0" presId="urn:microsoft.com/office/officeart/2005/8/layout/hierarchy1"/>
    <dgm:cxn modelId="{09170C2A-54F7-594A-B579-3F447E9C69AD}" type="presOf" srcId="{8FCCBB92-0444-4CB0-9235-9B362DC8EDB7}" destId="{F8545268-4817-4F6F-8215-3E9921D9428F}" srcOrd="0" destOrd="0" presId="urn:microsoft.com/office/officeart/2005/8/layout/hierarchy1"/>
    <dgm:cxn modelId="{E79843F0-9E79-4877-A20B-3C8B9EC76A94}" srcId="{F1EB76B4-AFD2-4BE4-9EB6-DBC267184FEA}" destId="{7A98BB09-CB26-42D2-97FC-790976830734}" srcOrd="1" destOrd="0" parTransId="{3D586125-1010-4DC4-84B8-C6CC51A15E72}" sibTransId="{ADA44145-DCC7-41DB-871D-ACECB35A1C94}"/>
    <dgm:cxn modelId="{2CA997D7-9715-40D3-802F-6FDB4A2849E2}" srcId="{2A21AF06-4CA4-41D1-B8BF-B755A3848BFB}" destId="{9A6363CC-23DB-466C-B6D0-95ED7A43F20F}" srcOrd="0" destOrd="0" parTransId="{875C189B-9C02-46A0-A6EC-00A99A2B70AC}" sibTransId="{48CD6B03-A8AA-42BC-B4B4-5ABFE15F46D7}"/>
    <dgm:cxn modelId="{B0202294-DBA5-420E-B651-6CD2E30BABD9}" srcId="{F1EB76B4-AFD2-4BE4-9EB6-DBC267184FEA}" destId="{4D411467-6D9D-41BD-B5A9-72D20ECA4B9D}" srcOrd="3" destOrd="0" parTransId="{9D8DA264-0C9D-432E-B6F6-66D51EB58DDA}" sibTransId="{75255DD9-6C5B-4E44-BFD0-D63606B22403}"/>
    <dgm:cxn modelId="{3AFF8FE0-A4B8-2645-AB1A-B21B43FADC24}" type="presOf" srcId="{F1EB76B4-AFD2-4BE4-9EB6-DBC267184FEA}" destId="{0202AF44-2CBA-49FD-B94F-D046AFCD488D}" srcOrd="0" destOrd="0" presId="urn:microsoft.com/office/officeart/2005/8/layout/hierarchy1"/>
    <dgm:cxn modelId="{37F13F3D-5069-4E24-B76F-2C2710933EE5}" srcId="{F1EB76B4-AFD2-4BE4-9EB6-DBC267184FEA}" destId="{81D99F21-1CA3-49F6-B940-31366293BA39}" srcOrd="0" destOrd="0" parTransId="{2BB4A1B2-CFF0-4D0B-A8C3-401398DF33F8}" sibTransId="{69E35D60-B901-41C7-8C09-2576B3E447EE}"/>
    <dgm:cxn modelId="{5122A2B2-DF2C-FF4E-907F-4E233A4E6326}" type="presOf" srcId="{37D9A01B-84D7-4043-9EC2-9EE849EB0ECD}" destId="{B0A3F69C-F1FA-45D6-92FE-B3F81560D87E}" srcOrd="0" destOrd="0" presId="urn:microsoft.com/office/officeart/2005/8/layout/hierarchy1"/>
    <dgm:cxn modelId="{12F42B52-1B19-4C9D-B6B0-D357EC0EC6EF}" srcId="{AF2D36C5-396B-49BD-A3B7-02693865EA96}" destId="{F1EB76B4-AFD2-4BE4-9EB6-DBC267184FEA}" srcOrd="0" destOrd="0" parTransId="{349ADF0B-3866-4773-93BF-B3589782F0D9}" sibTransId="{A8B67A31-0EAD-4E91-9DA8-E160DA4F728B}"/>
    <dgm:cxn modelId="{F5D8E0C6-642D-1344-BF7D-DB0000DB008F}" type="presOf" srcId="{349ADF0B-3866-4773-93BF-B3589782F0D9}" destId="{7798DB2F-2172-4961-A8AF-CCBE1C862D58}" srcOrd="0" destOrd="0" presId="urn:microsoft.com/office/officeart/2005/8/layout/hierarchy1"/>
    <dgm:cxn modelId="{283FC2B5-05F0-BF4F-BEA2-ECEA9DB207F9}" type="presOf" srcId="{4D411467-6D9D-41BD-B5A9-72D20ECA4B9D}" destId="{DA71110F-2BBE-4C37-84AC-5E6040B0B65F}" srcOrd="0" destOrd="0" presId="urn:microsoft.com/office/officeart/2005/8/layout/hierarchy1"/>
    <dgm:cxn modelId="{E5E74C43-07F0-8A41-B55A-369A2734E84B}" type="presOf" srcId="{9D8DA264-0C9D-432E-B6F6-66D51EB58DDA}" destId="{1B0CF866-C278-4468-A5DA-ACD8730A8BBC}" srcOrd="0" destOrd="0" presId="urn:microsoft.com/office/officeart/2005/8/layout/hierarchy1"/>
    <dgm:cxn modelId="{49415864-F4BD-4C42-9EFB-8FA37CD3497C}" srcId="{98D29BB0-66D8-45ED-AA74-F1C9C893446C}" destId="{AF2D36C5-396B-49BD-A3B7-02693865EA96}" srcOrd="0" destOrd="0" parTransId="{7235996F-B0BD-491A-BF39-AEAE8829A60E}" sibTransId="{5D165A2B-60FE-41E5-AB67-2F1BC7B96319}"/>
    <dgm:cxn modelId="{AEC7FAD9-C5CC-8148-BB67-03C415B6BC59}" type="presOf" srcId="{E4746B4C-A6CE-4E8F-8132-F4716BBF67D0}" destId="{EBCD3F3C-3099-4ACF-8E31-6F8B03149F61}" srcOrd="0" destOrd="0" presId="urn:microsoft.com/office/officeart/2005/8/layout/hierarchy1"/>
    <dgm:cxn modelId="{8678D53A-9534-934B-A152-2F1780702A66}" type="presOf" srcId="{F7325ABE-C429-435D-8DD3-26445E931A70}" destId="{2E040735-6515-4BAA-8B5F-3DAF1EDEEDDB}" srcOrd="0" destOrd="0" presId="urn:microsoft.com/office/officeart/2005/8/layout/hierarchy1"/>
    <dgm:cxn modelId="{9B16E118-D011-F34C-BA53-A0756C63419A}" type="presOf" srcId="{2BB4A1B2-CFF0-4D0B-A8C3-401398DF33F8}" destId="{8F9AC4C3-4DE7-4860-9FAB-D5481F67AB9A}" srcOrd="0" destOrd="0" presId="urn:microsoft.com/office/officeart/2005/8/layout/hierarchy1"/>
    <dgm:cxn modelId="{61B59450-61E1-0844-9284-5DE56A6764B2}" type="presOf" srcId="{AF2D36C5-396B-49BD-A3B7-02693865EA96}" destId="{505A930A-F96C-49DE-B37F-9E07039D0840}" srcOrd="0" destOrd="0" presId="urn:microsoft.com/office/officeart/2005/8/layout/hierarchy1"/>
    <dgm:cxn modelId="{A2D64C75-6119-E244-9DB4-2EF363536A32}" type="presOf" srcId="{875C189B-9C02-46A0-A6EC-00A99A2B70AC}" destId="{9FD3F368-9818-4E7C-98D7-08E2A063B5A2}" srcOrd="0" destOrd="0" presId="urn:microsoft.com/office/officeart/2005/8/layout/hierarchy1"/>
    <dgm:cxn modelId="{77ACD771-CD30-044A-BA4F-9DD62C6FF48B}" type="presOf" srcId="{7B7F1AED-5FF3-487F-B6B3-8D5D8E88BF1C}" destId="{73B0E9A5-A768-48D1-A6A6-6E632D6A0705}" srcOrd="0" destOrd="0" presId="urn:microsoft.com/office/officeart/2005/8/layout/hierarchy1"/>
    <dgm:cxn modelId="{BE363D0E-2167-405F-A7CC-ACF4B7C91B9C}" srcId="{DA75DB2D-83ED-4BF9-8B8D-ADBF69ADFD82}" destId="{4B8F1130-45B7-4CA9-87A7-E1B6C6DAFA5D}" srcOrd="0" destOrd="0" parTransId="{AC394A8B-21B2-4EA0-BEC3-AC9FF86DAB91}" sibTransId="{5240FEFC-BE6C-403E-9371-35E82AE933DD}"/>
    <dgm:cxn modelId="{C8F7648B-846C-A340-A8AD-E700D5BB376C}" type="presOf" srcId="{98D29BB0-66D8-45ED-AA74-F1C9C893446C}" destId="{84808F2F-8211-4E2E-BF4E-65DC27ACDE47}" srcOrd="0" destOrd="0" presId="urn:microsoft.com/office/officeart/2005/8/layout/hierarchy1"/>
    <dgm:cxn modelId="{E1DCC903-F54E-4014-A271-5FE3FD100E0D}" srcId="{4B8F1130-45B7-4CA9-87A7-E1B6C6DAFA5D}" destId="{7D9FC9E5-F79E-4BB9-8AC7-A8FB169D3933}" srcOrd="0" destOrd="0" parTransId="{B2794941-02ED-4567-8660-5EAE9464A21F}" sibTransId="{B89EDDBC-F7A0-4C1D-BEDF-D6CC85317E8A}"/>
    <dgm:cxn modelId="{5FC93DA7-69E1-4E3E-97C1-BC0371D76EDD}" srcId="{AF2D36C5-396B-49BD-A3B7-02693865EA96}" destId="{2A21AF06-4CA4-41D1-B8BF-B755A3848BFB}" srcOrd="1" destOrd="0" parTransId="{8FCCBB92-0444-4CB0-9235-9B362DC8EDB7}" sibTransId="{33856486-22D0-44B7-B841-60B0B2A7ECBA}"/>
    <dgm:cxn modelId="{69B21415-C149-495C-8AFB-096D3A3041C6}" srcId="{F1EB76B4-AFD2-4BE4-9EB6-DBC267184FEA}" destId="{F7325ABE-C429-435D-8DD3-26445E931A70}" srcOrd="2" destOrd="0" parTransId="{7B7F1AED-5FF3-487F-B6B3-8D5D8E88BF1C}" sibTransId="{80545C84-6480-468D-BC3E-E005AC89C1C4}"/>
    <dgm:cxn modelId="{B772C243-7FDE-9A41-A8ED-8EA09B3A4D64}" type="presOf" srcId="{DA75DB2D-83ED-4BF9-8B8D-ADBF69ADFD82}" destId="{1376E022-EDF6-4310-9C28-D0EA6F86E82B}" srcOrd="0" destOrd="0" presId="urn:microsoft.com/office/officeart/2005/8/layout/hierarchy1"/>
    <dgm:cxn modelId="{A0766502-B00B-49D7-B89D-98EEC14B2927}" srcId="{AF2D36C5-396B-49BD-A3B7-02693865EA96}" destId="{DA75DB2D-83ED-4BF9-8B8D-ADBF69ADFD82}" srcOrd="2" destOrd="0" parTransId="{F795CBFD-8EE6-41C0-8E13-3F48765FECE2}" sibTransId="{64353CB6-8658-458E-A3D4-0B23CB958952}"/>
    <dgm:cxn modelId="{23AF8F85-F363-4347-A7F6-F44E464AA9AA}" type="presOf" srcId="{7D9FC9E5-F79E-4BB9-8AC7-A8FB169D3933}" destId="{83B2BF98-39E5-400A-99FD-F77137D802DF}" srcOrd="0" destOrd="0" presId="urn:microsoft.com/office/officeart/2005/8/layout/hierarchy1"/>
    <dgm:cxn modelId="{0933A214-E336-E14C-B4CA-766281BFBA7A}" type="presOf" srcId="{AC394A8B-21B2-4EA0-BEC3-AC9FF86DAB91}" destId="{C772C2CE-A618-4E15-ACFC-8571C385B3D8}" srcOrd="0" destOrd="0" presId="urn:microsoft.com/office/officeart/2005/8/layout/hierarchy1"/>
    <dgm:cxn modelId="{12E084D0-0E37-B341-972F-FF2378E53867}" type="presOf" srcId="{4B8F1130-45B7-4CA9-87A7-E1B6C6DAFA5D}" destId="{4C963CFB-7C5C-4731-8E2E-2CD11542BD51}" srcOrd="0" destOrd="0" presId="urn:microsoft.com/office/officeart/2005/8/layout/hierarchy1"/>
    <dgm:cxn modelId="{2CA0D632-1463-DC4A-B0F0-9C5E8DFE3D1D}" type="presOf" srcId="{9A6363CC-23DB-466C-B6D0-95ED7A43F20F}" destId="{7459D002-93A5-4817-B128-3F122A3270BA}" srcOrd="0" destOrd="0" presId="urn:microsoft.com/office/officeart/2005/8/layout/hierarchy1"/>
    <dgm:cxn modelId="{BBCE9D78-6CF2-4FF7-B4FB-2C43E28A491D}" srcId="{9A6363CC-23DB-466C-B6D0-95ED7A43F20F}" destId="{37D9A01B-84D7-4043-9EC2-9EE849EB0ECD}" srcOrd="0" destOrd="0" parTransId="{E4746B4C-A6CE-4E8F-8132-F4716BBF67D0}" sibTransId="{4AC68F22-4134-4C36-94A6-52A129FFB028}"/>
    <dgm:cxn modelId="{9720F19F-B1D7-B245-AA5F-93AB00034AB3}" type="presOf" srcId="{3D586125-1010-4DC4-84B8-C6CC51A15E72}" destId="{D4C9716D-1ACF-4B03-92B5-AC58C2F8BB60}" srcOrd="0" destOrd="0" presId="urn:microsoft.com/office/officeart/2005/8/layout/hierarchy1"/>
    <dgm:cxn modelId="{12753F11-1942-6C48-94EF-A7D3C6721D56}" type="presParOf" srcId="{84808F2F-8211-4E2E-BF4E-65DC27ACDE47}" destId="{87D5F24E-57F1-4BFE-BB20-F37085F47A2D}" srcOrd="0" destOrd="0" presId="urn:microsoft.com/office/officeart/2005/8/layout/hierarchy1"/>
    <dgm:cxn modelId="{B3FD636C-6154-0044-A2AC-A3D9C15B6215}" type="presParOf" srcId="{87D5F24E-57F1-4BFE-BB20-F37085F47A2D}" destId="{48C15C66-7BDA-4ACA-A35C-88A34C6DA729}" srcOrd="0" destOrd="0" presId="urn:microsoft.com/office/officeart/2005/8/layout/hierarchy1"/>
    <dgm:cxn modelId="{DC517061-8701-D44E-891D-AE0CB62955C0}" type="presParOf" srcId="{48C15C66-7BDA-4ACA-A35C-88A34C6DA729}" destId="{20BA9784-0380-482F-AF89-903F645CE2B8}" srcOrd="0" destOrd="0" presId="urn:microsoft.com/office/officeart/2005/8/layout/hierarchy1"/>
    <dgm:cxn modelId="{3C9F7626-2B63-1240-ACF2-0CCBDFEAEBE4}" type="presParOf" srcId="{48C15C66-7BDA-4ACA-A35C-88A34C6DA729}" destId="{505A930A-F96C-49DE-B37F-9E07039D0840}" srcOrd="1" destOrd="0" presId="urn:microsoft.com/office/officeart/2005/8/layout/hierarchy1"/>
    <dgm:cxn modelId="{1D072EB2-78C1-5A4A-8069-70D6CC450DAD}" type="presParOf" srcId="{87D5F24E-57F1-4BFE-BB20-F37085F47A2D}" destId="{B6983885-AD8D-40AE-8791-1C681735E1ED}" srcOrd="1" destOrd="0" presId="urn:microsoft.com/office/officeart/2005/8/layout/hierarchy1"/>
    <dgm:cxn modelId="{7024B1BC-C798-2A4C-96C9-1EEF500E83E1}" type="presParOf" srcId="{B6983885-AD8D-40AE-8791-1C681735E1ED}" destId="{7798DB2F-2172-4961-A8AF-CCBE1C862D58}" srcOrd="0" destOrd="0" presId="urn:microsoft.com/office/officeart/2005/8/layout/hierarchy1"/>
    <dgm:cxn modelId="{BB7EC803-497B-5D4A-BC7A-712DEBF4884A}" type="presParOf" srcId="{B6983885-AD8D-40AE-8791-1C681735E1ED}" destId="{164E3F1C-DDD6-476D-BD72-C3F70BD44D79}" srcOrd="1" destOrd="0" presId="urn:microsoft.com/office/officeart/2005/8/layout/hierarchy1"/>
    <dgm:cxn modelId="{B50FDE3B-171D-634A-91BF-440F5ED35BF6}" type="presParOf" srcId="{164E3F1C-DDD6-476D-BD72-C3F70BD44D79}" destId="{2146F20E-2530-4558-B3F6-7F69AB1AA43C}" srcOrd="0" destOrd="0" presId="urn:microsoft.com/office/officeart/2005/8/layout/hierarchy1"/>
    <dgm:cxn modelId="{1490E6B4-8F9D-5B41-B422-02591D32EBF6}" type="presParOf" srcId="{2146F20E-2530-4558-B3F6-7F69AB1AA43C}" destId="{2CA4FC26-7779-4813-9A0B-0399CEA4CD4A}" srcOrd="0" destOrd="0" presId="urn:microsoft.com/office/officeart/2005/8/layout/hierarchy1"/>
    <dgm:cxn modelId="{9FEFC2BA-7024-0744-A82A-50D0F1A2DDE8}" type="presParOf" srcId="{2146F20E-2530-4558-B3F6-7F69AB1AA43C}" destId="{0202AF44-2CBA-49FD-B94F-D046AFCD488D}" srcOrd="1" destOrd="0" presId="urn:microsoft.com/office/officeart/2005/8/layout/hierarchy1"/>
    <dgm:cxn modelId="{E9FF7D4A-6C92-0742-911B-7DC37AE80DA5}" type="presParOf" srcId="{164E3F1C-DDD6-476D-BD72-C3F70BD44D79}" destId="{C93B5625-CE51-451C-BF7F-77F4BCDBE7B5}" srcOrd="1" destOrd="0" presId="urn:microsoft.com/office/officeart/2005/8/layout/hierarchy1"/>
    <dgm:cxn modelId="{19CE50F4-FDB7-9740-AA4D-CDE447E815A0}" type="presParOf" srcId="{C93B5625-CE51-451C-BF7F-77F4BCDBE7B5}" destId="{8F9AC4C3-4DE7-4860-9FAB-D5481F67AB9A}" srcOrd="0" destOrd="0" presId="urn:microsoft.com/office/officeart/2005/8/layout/hierarchy1"/>
    <dgm:cxn modelId="{54351509-3C17-2746-9034-629C2DCCAE85}" type="presParOf" srcId="{C93B5625-CE51-451C-BF7F-77F4BCDBE7B5}" destId="{3038063C-648F-4E02-A526-EDF0A8C0374F}" srcOrd="1" destOrd="0" presId="urn:microsoft.com/office/officeart/2005/8/layout/hierarchy1"/>
    <dgm:cxn modelId="{98BDF529-BA82-364B-BA87-A478A57AD731}" type="presParOf" srcId="{3038063C-648F-4E02-A526-EDF0A8C0374F}" destId="{9693C4AD-FA4F-4FC3-9ADC-87ABC50C8867}" srcOrd="0" destOrd="0" presId="urn:microsoft.com/office/officeart/2005/8/layout/hierarchy1"/>
    <dgm:cxn modelId="{EA1A4B66-2991-A243-A641-A83B03456ABE}" type="presParOf" srcId="{9693C4AD-FA4F-4FC3-9ADC-87ABC50C8867}" destId="{B047D3DA-DF19-48FB-9BAA-71E4C078C105}" srcOrd="0" destOrd="0" presId="urn:microsoft.com/office/officeart/2005/8/layout/hierarchy1"/>
    <dgm:cxn modelId="{BF8501EA-A48C-6846-95AF-390627198CC9}" type="presParOf" srcId="{9693C4AD-FA4F-4FC3-9ADC-87ABC50C8867}" destId="{673A72F2-92A6-4782-8B87-3958BAEB54BF}" srcOrd="1" destOrd="0" presId="urn:microsoft.com/office/officeart/2005/8/layout/hierarchy1"/>
    <dgm:cxn modelId="{1B74806E-3C20-C54F-A6FC-C4320C74775F}" type="presParOf" srcId="{3038063C-648F-4E02-A526-EDF0A8C0374F}" destId="{1B2B0ED7-4BBF-4448-87D8-E9792A9552FC}" srcOrd="1" destOrd="0" presId="urn:microsoft.com/office/officeart/2005/8/layout/hierarchy1"/>
    <dgm:cxn modelId="{18A45A5D-8DE7-EF4B-9120-DDD93F07E377}" type="presParOf" srcId="{C93B5625-CE51-451C-BF7F-77F4BCDBE7B5}" destId="{D4C9716D-1ACF-4B03-92B5-AC58C2F8BB60}" srcOrd="2" destOrd="0" presId="urn:microsoft.com/office/officeart/2005/8/layout/hierarchy1"/>
    <dgm:cxn modelId="{F6463D00-9977-E243-972C-988658602C9F}" type="presParOf" srcId="{C93B5625-CE51-451C-BF7F-77F4BCDBE7B5}" destId="{67E0517C-40D1-4A29-BC9E-1365E2AB5287}" srcOrd="3" destOrd="0" presId="urn:microsoft.com/office/officeart/2005/8/layout/hierarchy1"/>
    <dgm:cxn modelId="{B726F006-4C4B-E14C-8C1F-41D07034AD6F}" type="presParOf" srcId="{67E0517C-40D1-4A29-BC9E-1365E2AB5287}" destId="{D64A70DA-1CD0-4D75-9149-5AA99F8B3ACF}" srcOrd="0" destOrd="0" presId="urn:microsoft.com/office/officeart/2005/8/layout/hierarchy1"/>
    <dgm:cxn modelId="{704EE8E7-0FCE-CA40-A8B0-293E573A76F4}" type="presParOf" srcId="{D64A70DA-1CD0-4D75-9149-5AA99F8B3ACF}" destId="{28F87545-F792-4C54-B7C0-9F04E2D4CD76}" srcOrd="0" destOrd="0" presId="urn:microsoft.com/office/officeart/2005/8/layout/hierarchy1"/>
    <dgm:cxn modelId="{20F46C2B-45CC-9142-B67E-60C9E904A235}" type="presParOf" srcId="{D64A70DA-1CD0-4D75-9149-5AA99F8B3ACF}" destId="{C202CA82-27F0-4073-B36C-206CAD27E05B}" srcOrd="1" destOrd="0" presId="urn:microsoft.com/office/officeart/2005/8/layout/hierarchy1"/>
    <dgm:cxn modelId="{9045684F-8A18-3348-8150-54B53A982F46}" type="presParOf" srcId="{67E0517C-40D1-4A29-BC9E-1365E2AB5287}" destId="{B181CC73-5ECC-4160-8A1C-DD2999513CD1}" srcOrd="1" destOrd="0" presId="urn:microsoft.com/office/officeart/2005/8/layout/hierarchy1"/>
    <dgm:cxn modelId="{07A8086E-8B42-CB4F-AA7F-EE7317F74065}" type="presParOf" srcId="{C93B5625-CE51-451C-BF7F-77F4BCDBE7B5}" destId="{73B0E9A5-A768-48D1-A6A6-6E632D6A0705}" srcOrd="4" destOrd="0" presId="urn:microsoft.com/office/officeart/2005/8/layout/hierarchy1"/>
    <dgm:cxn modelId="{1933A300-5B3A-264F-AB21-DA2D053C2CC2}" type="presParOf" srcId="{C93B5625-CE51-451C-BF7F-77F4BCDBE7B5}" destId="{2102FD7C-B374-4ECC-A7A8-70E0056BB7A8}" srcOrd="5" destOrd="0" presId="urn:microsoft.com/office/officeart/2005/8/layout/hierarchy1"/>
    <dgm:cxn modelId="{475F0965-1BD2-C741-966A-89AF65088DD5}" type="presParOf" srcId="{2102FD7C-B374-4ECC-A7A8-70E0056BB7A8}" destId="{61B1386B-9390-4DD9-B878-EC5F6B5B6B77}" srcOrd="0" destOrd="0" presId="urn:microsoft.com/office/officeart/2005/8/layout/hierarchy1"/>
    <dgm:cxn modelId="{ADA6871B-EACB-3147-86DD-C27FA060994A}" type="presParOf" srcId="{61B1386B-9390-4DD9-B878-EC5F6B5B6B77}" destId="{AFC3F8E7-DB45-477A-9BDA-1E25D873F50C}" srcOrd="0" destOrd="0" presId="urn:microsoft.com/office/officeart/2005/8/layout/hierarchy1"/>
    <dgm:cxn modelId="{78DC1018-0F17-C34A-AC4E-103C57D2C8BA}" type="presParOf" srcId="{61B1386B-9390-4DD9-B878-EC5F6B5B6B77}" destId="{2E040735-6515-4BAA-8B5F-3DAF1EDEEDDB}" srcOrd="1" destOrd="0" presId="urn:microsoft.com/office/officeart/2005/8/layout/hierarchy1"/>
    <dgm:cxn modelId="{3C3ED43A-CD0D-B143-B9C2-6CB6A164ED15}" type="presParOf" srcId="{2102FD7C-B374-4ECC-A7A8-70E0056BB7A8}" destId="{8470EE6B-5D85-4AA5-A5F6-12333DEA6430}" srcOrd="1" destOrd="0" presId="urn:microsoft.com/office/officeart/2005/8/layout/hierarchy1"/>
    <dgm:cxn modelId="{3A18CFEE-9FAD-2D45-A39F-097A59EB8F81}" type="presParOf" srcId="{C93B5625-CE51-451C-BF7F-77F4BCDBE7B5}" destId="{1B0CF866-C278-4468-A5DA-ACD8730A8BBC}" srcOrd="6" destOrd="0" presId="urn:microsoft.com/office/officeart/2005/8/layout/hierarchy1"/>
    <dgm:cxn modelId="{737E9069-2CA1-EB40-A035-C5D410F21B09}" type="presParOf" srcId="{C93B5625-CE51-451C-BF7F-77F4BCDBE7B5}" destId="{21433292-42CD-460A-95AD-FA327E7A1E69}" srcOrd="7" destOrd="0" presId="urn:microsoft.com/office/officeart/2005/8/layout/hierarchy1"/>
    <dgm:cxn modelId="{76A760DE-9A6D-6D45-9F5A-AD89B65374F1}" type="presParOf" srcId="{21433292-42CD-460A-95AD-FA327E7A1E69}" destId="{F4168EC6-5F98-43DC-861D-087FE93DB048}" srcOrd="0" destOrd="0" presId="urn:microsoft.com/office/officeart/2005/8/layout/hierarchy1"/>
    <dgm:cxn modelId="{40B2B26D-04BA-B843-98EE-F5FE1BAC773A}" type="presParOf" srcId="{F4168EC6-5F98-43DC-861D-087FE93DB048}" destId="{AD77EA9A-3311-48D4-8E47-58705DFE79AD}" srcOrd="0" destOrd="0" presId="urn:microsoft.com/office/officeart/2005/8/layout/hierarchy1"/>
    <dgm:cxn modelId="{9F3EA8D3-DB23-5542-ADF0-F7696EF93638}" type="presParOf" srcId="{F4168EC6-5F98-43DC-861D-087FE93DB048}" destId="{DA71110F-2BBE-4C37-84AC-5E6040B0B65F}" srcOrd="1" destOrd="0" presId="urn:microsoft.com/office/officeart/2005/8/layout/hierarchy1"/>
    <dgm:cxn modelId="{2850DDF8-3B1D-8F41-AEA8-D0E3061865FD}" type="presParOf" srcId="{21433292-42CD-460A-95AD-FA327E7A1E69}" destId="{0BE9AC28-B0EB-4947-B722-58F2F4486F8F}" srcOrd="1" destOrd="0" presId="urn:microsoft.com/office/officeart/2005/8/layout/hierarchy1"/>
    <dgm:cxn modelId="{1CEE64EF-75D2-7D4C-9F4C-5CB45CAE48E1}" type="presParOf" srcId="{B6983885-AD8D-40AE-8791-1C681735E1ED}" destId="{F8545268-4817-4F6F-8215-3E9921D9428F}" srcOrd="2" destOrd="0" presId="urn:microsoft.com/office/officeart/2005/8/layout/hierarchy1"/>
    <dgm:cxn modelId="{4E2BD690-229A-B04C-95BA-54C246E3144F}" type="presParOf" srcId="{B6983885-AD8D-40AE-8791-1C681735E1ED}" destId="{296DC231-6CA6-4F38-8C3E-CDF98DC0605A}" srcOrd="3" destOrd="0" presId="urn:microsoft.com/office/officeart/2005/8/layout/hierarchy1"/>
    <dgm:cxn modelId="{79015C59-2023-E743-A44F-D7AF48FAA118}" type="presParOf" srcId="{296DC231-6CA6-4F38-8C3E-CDF98DC0605A}" destId="{A68B2BA2-914D-414C-BCB4-2F077A3E421A}" srcOrd="0" destOrd="0" presId="urn:microsoft.com/office/officeart/2005/8/layout/hierarchy1"/>
    <dgm:cxn modelId="{0302FF58-0223-F94F-B2E5-6447DA29B562}" type="presParOf" srcId="{A68B2BA2-914D-414C-BCB4-2F077A3E421A}" destId="{7DF06C79-270C-403E-A686-32BD80317ECB}" srcOrd="0" destOrd="0" presId="urn:microsoft.com/office/officeart/2005/8/layout/hierarchy1"/>
    <dgm:cxn modelId="{FF0F0764-B2CA-A643-9D2B-11360E17A7C0}" type="presParOf" srcId="{A68B2BA2-914D-414C-BCB4-2F077A3E421A}" destId="{8A0EE6A7-8ED3-42B1-95F8-B2781D8E821A}" srcOrd="1" destOrd="0" presId="urn:microsoft.com/office/officeart/2005/8/layout/hierarchy1"/>
    <dgm:cxn modelId="{D866074A-6D75-3B4B-B1CB-36CF0C8158FA}" type="presParOf" srcId="{296DC231-6CA6-4F38-8C3E-CDF98DC0605A}" destId="{367BFCB5-FB4E-41A4-90BA-0E9527D31419}" srcOrd="1" destOrd="0" presId="urn:microsoft.com/office/officeart/2005/8/layout/hierarchy1"/>
    <dgm:cxn modelId="{73C80506-606E-FD45-A567-1C1CF65E427B}" type="presParOf" srcId="{367BFCB5-FB4E-41A4-90BA-0E9527D31419}" destId="{9FD3F368-9818-4E7C-98D7-08E2A063B5A2}" srcOrd="0" destOrd="0" presId="urn:microsoft.com/office/officeart/2005/8/layout/hierarchy1"/>
    <dgm:cxn modelId="{5F74D5C8-A38C-DB40-A5A8-CF96493380C4}" type="presParOf" srcId="{367BFCB5-FB4E-41A4-90BA-0E9527D31419}" destId="{45082799-CC9D-4E66-837B-D26D2D93EF20}" srcOrd="1" destOrd="0" presId="urn:microsoft.com/office/officeart/2005/8/layout/hierarchy1"/>
    <dgm:cxn modelId="{226D61A5-2A85-2840-8EC2-F74C9E3F4946}" type="presParOf" srcId="{45082799-CC9D-4E66-837B-D26D2D93EF20}" destId="{39ADDFE8-9D2C-4225-B984-36507A4CDEBF}" srcOrd="0" destOrd="0" presId="urn:microsoft.com/office/officeart/2005/8/layout/hierarchy1"/>
    <dgm:cxn modelId="{BE2C1550-FE35-AA48-B1B4-00389B56B815}" type="presParOf" srcId="{39ADDFE8-9D2C-4225-B984-36507A4CDEBF}" destId="{B93844EF-C8C3-4B43-81EE-B878D47CD041}" srcOrd="0" destOrd="0" presId="urn:microsoft.com/office/officeart/2005/8/layout/hierarchy1"/>
    <dgm:cxn modelId="{3004D225-BFD7-CE49-93D1-6E2B4ACE136F}" type="presParOf" srcId="{39ADDFE8-9D2C-4225-B984-36507A4CDEBF}" destId="{7459D002-93A5-4817-B128-3F122A3270BA}" srcOrd="1" destOrd="0" presId="urn:microsoft.com/office/officeart/2005/8/layout/hierarchy1"/>
    <dgm:cxn modelId="{D24024AC-3CE5-4241-9201-86932C8F9DCB}" type="presParOf" srcId="{45082799-CC9D-4E66-837B-D26D2D93EF20}" destId="{7E48A0C1-10E7-4FA0-B9CD-3FF68355DFEE}" srcOrd="1" destOrd="0" presId="urn:microsoft.com/office/officeart/2005/8/layout/hierarchy1"/>
    <dgm:cxn modelId="{59FBAE7B-F842-8041-BC04-B2A667057602}" type="presParOf" srcId="{7E48A0C1-10E7-4FA0-B9CD-3FF68355DFEE}" destId="{EBCD3F3C-3099-4ACF-8E31-6F8B03149F61}" srcOrd="0" destOrd="0" presId="urn:microsoft.com/office/officeart/2005/8/layout/hierarchy1"/>
    <dgm:cxn modelId="{AB940F4D-D8D6-E249-9CD0-31B4895AEC88}" type="presParOf" srcId="{7E48A0C1-10E7-4FA0-B9CD-3FF68355DFEE}" destId="{EA4BA6F6-96D2-4B84-AF6A-0CD4BAC5E16C}" srcOrd="1" destOrd="0" presId="urn:microsoft.com/office/officeart/2005/8/layout/hierarchy1"/>
    <dgm:cxn modelId="{D7726037-1FA8-524C-BFB7-FEC8C280499E}" type="presParOf" srcId="{EA4BA6F6-96D2-4B84-AF6A-0CD4BAC5E16C}" destId="{5D8B2AFC-3C5E-49B1-9EEB-E6862F44509E}" srcOrd="0" destOrd="0" presId="urn:microsoft.com/office/officeart/2005/8/layout/hierarchy1"/>
    <dgm:cxn modelId="{F401F906-837C-BA43-9522-FDAC5BB4CB9D}" type="presParOf" srcId="{5D8B2AFC-3C5E-49B1-9EEB-E6862F44509E}" destId="{7C674543-115A-4030-A0A6-7EB9D3F41184}" srcOrd="0" destOrd="0" presId="urn:microsoft.com/office/officeart/2005/8/layout/hierarchy1"/>
    <dgm:cxn modelId="{80CEEB72-CFE7-ED40-B0A9-1168AA514804}" type="presParOf" srcId="{5D8B2AFC-3C5E-49B1-9EEB-E6862F44509E}" destId="{B0A3F69C-F1FA-45D6-92FE-B3F81560D87E}" srcOrd="1" destOrd="0" presId="urn:microsoft.com/office/officeart/2005/8/layout/hierarchy1"/>
    <dgm:cxn modelId="{290023AD-DAF3-234E-9652-2956151BCEC0}" type="presParOf" srcId="{EA4BA6F6-96D2-4B84-AF6A-0CD4BAC5E16C}" destId="{6119A048-3736-43E4-ACFF-48CC11C3B438}" srcOrd="1" destOrd="0" presId="urn:microsoft.com/office/officeart/2005/8/layout/hierarchy1"/>
    <dgm:cxn modelId="{2AA28556-63F5-6E4D-AA4D-AEE6C5097FE7}" type="presParOf" srcId="{B6983885-AD8D-40AE-8791-1C681735E1ED}" destId="{77490D4E-CD31-40CB-A674-D41BCD58ABA5}" srcOrd="4" destOrd="0" presId="urn:microsoft.com/office/officeart/2005/8/layout/hierarchy1"/>
    <dgm:cxn modelId="{2776A9D1-D745-464A-9A8C-88E160317E10}" type="presParOf" srcId="{B6983885-AD8D-40AE-8791-1C681735E1ED}" destId="{3D8B79CB-06CF-4387-8234-7732895AADB6}" srcOrd="5" destOrd="0" presId="urn:microsoft.com/office/officeart/2005/8/layout/hierarchy1"/>
    <dgm:cxn modelId="{75348157-A096-3D49-8C3C-ED081E9CBA5B}" type="presParOf" srcId="{3D8B79CB-06CF-4387-8234-7732895AADB6}" destId="{8569C978-75C3-4C17-A390-97C2E5ABE186}" srcOrd="0" destOrd="0" presId="urn:microsoft.com/office/officeart/2005/8/layout/hierarchy1"/>
    <dgm:cxn modelId="{BC8FFCA9-36A6-494D-AEEC-988DF9E15FF0}" type="presParOf" srcId="{8569C978-75C3-4C17-A390-97C2E5ABE186}" destId="{B2EDB0DA-3AA0-441C-A4C4-542DCB146C49}" srcOrd="0" destOrd="0" presId="urn:microsoft.com/office/officeart/2005/8/layout/hierarchy1"/>
    <dgm:cxn modelId="{8751D334-B4F7-0D4B-8C68-5660969B6368}" type="presParOf" srcId="{8569C978-75C3-4C17-A390-97C2E5ABE186}" destId="{1376E022-EDF6-4310-9C28-D0EA6F86E82B}" srcOrd="1" destOrd="0" presId="urn:microsoft.com/office/officeart/2005/8/layout/hierarchy1"/>
    <dgm:cxn modelId="{F0DF21D2-909B-C54A-A071-11A5E38AB589}" type="presParOf" srcId="{3D8B79CB-06CF-4387-8234-7732895AADB6}" destId="{7EC6FD8D-9526-4DA1-8505-9B759ABDAAE1}" srcOrd="1" destOrd="0" presId="urn:microsoft.com/office/officeart/2005/8/layout/hierarchy1"/>
    <dgm:cxn modelId="{5CAFDBE7-98C2-0D40-8A2B-3C436212413A}" type="presParOf" srcId="{7EC6FD8D-9526-4DA1-8505-9B759ABDAAE1}" destId="{C772C2CE-A618-4E15-ACFC-8571C385B3D8}" srcOrd="0" destOrd="0" presId="urn:microsoft.com/office/officeart/2005/8/layout/hierarchy1"/>
    <dgm:cxn modelId="{A983B0DB-D2A6-0A4B-A247-00E149710395}" type="presParOf" srcId="{7EC6FD8D-9526-4DA1-8505-9B759ABDAAE1}" destId="{3451C800-5BA6-498F-8848-D5AAD9CF3CB3}" srcOrd="1" destOrd="0" presId="urn:microsoft.com/office/officeart/2005/8/layout/hierarchy1"/>
    <dgm:cxn modelId="{1CE40DB2-AF99-BB4B-B082-57EBE9687D2A}" type="presParOf" srcId="{3451C800-5BA6-498F-8848-D5AAD9CF3CB3}" destId="{20320DE2-031E-44ED-998D-DADC50FC3E0A}" srcOrd="0" destOrd="0" presId="urn:microsoft.com/office/officeart/2005/8/layout/hierarchy1"/>
    <dgm:cxn modelId="{EB47F05B-06DC-3644-93C0-284A7DFB2C5A}" type="presParOf" srcId="{20320DE2-031E-44ED-998D-DADC50FC3E0A}" destId="{D69D4163-6C98-4AF5-A609-DB23D7855047}" srcOrd="0" destOrd="0" presId="urn:microsoft.com/office/officeart/2005/8/layout/hierarchy1"/>
    <dgm:cxn modelId="{B3D94910-9646-F641-B871-6E9612C3AE15}" type="presParOf" srcId="{20320DE2-031E-44ED-998D-DADC50FC3E0A}" destId="{4C963CFB-7C5C-4731-8E2E-2CD11542BD51}" srcOrd="1" destOrd="0" presId="urn:microsoft.com/office/officeart/2005/8/layout/hierarchy1"/>
    <dgm:cxn modelId="{825B1F14-F06A-7C42-941F-F1C6EFCFAC09}" type="presParOf" srcId="{3451C800-5BA6-498F-8848-D5AAD9CF3CB3}" destId="{BE76ED7B-C953-4165-800D-A86A0E7FC348}" srcOrd="1" destOrd="0" presId="urn:microsoft.com/office/officeart/2005/8/layout/hierarchy1"/>
    <dgm:cxn modelId="{2EB9D91A-8A6E-6148-B6D1-472A0B776622}" type="presParOf" srcId="{BE76ED7B-C953-4165-800D-A86A0E7FC348}" destId="{C55370BB-95D3-4C58-A565-C1C44ED15B10}" srcOrd="0" destOrd="0" presId="urn:microsoft.com/office/officeart/2005/8/layout/hierarchy1"/>
    <dgm:cxn modelId="{27659DCB-76D6-EF4A-ACFA-81FA58A5F3D1}" type="presParOf" srcId="{BE76ED7B-C953-4165-800D-A86A0E7FC348}" destId="{3A979E36-9480-4F01-9227-2884AD1D0866}" srcOrd="1" destOrd="0" presId="urn:microsoft.com/office/officeart/2005/8/layout/hierarchy1"/>
    <dgm:cxn modelId="{9E1B0BA2-2802-5848-B16D-96E1FEFEE54A}" type="presParOf" srcId="{3A979E36-9480-4F01-9227-2884AD1D0866}" destId="{CB7CBE1E-8222-4833-805E-0B362440B7EB}" srcOrd="0" destOrd="0" presId="urn:microsoft.com/office/officeart/2005/8/layout/hierarchy1"/>
    <dgm:cxn modelId="{6AFF4980-9FBA-CF47-8C3D-6CF1011B19C0}" type="presParOf" srcId="{CB7CBE1E-8222-4833-805E-0B362440B7EB}" destId="{945596E3-E44D-419C-9DC4-69EDF2DC15BC}" srcOrd="0" destOrd="0" presId="urn:microsoft.com/office/officeart/2005/8/layout/hierarchy1"/>
    <dgm:cxn modelId="{933CDD9E-DBB1-6E43-9B47-55C998FA4E31}" type="presParOf" srcId="{CB7CBE1E-8222-4833-805E-0B362440B7EB}" destId="{83B2BF98-39E5-400A-99FD-F77137D802DF}" srcOrd="1" destOrd="0" presId="urn:microsoft.com/office/officeart/2005/8/layout/hierarchy1"/>
    <dgm:cxn modelId="{F901AC36-353B-FE45-AAA1-D82E40A57735}" type="presParOf" srcId="{3A979E36-9480-4F01-9227-2884AD1D0866}" destId="{1132E660-6527-42EB-BEEF-C4B91D3AFE25}" srcOrd="1" destOrd="0" presId="urn:microsoft.com/office/officeart/2005/8/layout/hierarchy1"/>
  </dgm:cxnLst>
  <dgm:bg>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1EDE4-E1FC-4C8F-AF91-D4F4410C3330}" type="datetimeFigureOut">
              <a:rPr lang="en-US" smtClean="0"/>
              <a:t>10/21/2015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C6A0F-8D5A-44BF-9281-7B2467F02806}" type="slidenum">
              <a:rPr lang="en-US" smtClean="0"/>
              <a:t>‹#›</a:t>
            </a:fld>
            <a:endParaRPr lang="en-US"/>
          </a:p>
        </p:txBody>
      </p:sp>
    </p:spTree>
    <p:extLst>
      <p:ext uri="{BB962C8B-B14F-4D97-AF65-F5344CB8AC3E}">
        <p14:creationId xmlns:p14="http://schemas.microsoft.com/office/powerpoint/2010/main" val="402795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Influenza" TargetMode="External"/><Relationship Id="rId13" Type="http://schemas.openxmlformats.org/officeDocument/2006/relationships/hyperlink" Target="https://en.wikipedia.org/wiki/Herpes_simplex_virus" TargetMode="External"/><Relationship Id="rId18" Type="http://schemas.openxmlformats.org/officeDocument/2006/relationships/hyperlink" Target="https://en.wikipedia.org/wiki/Coronavirus" TargetMode="External"/><Relationship Id="rId3" Type="http://schemas.openxmlformats.org/officeDocument/2006/relationships/hyperlink" Target="https://en.wikipedia.org/wiki/Pharyngitis#cite_note-Rosen2010-2" TargetMode="External"/><Relationship Id="rId7" Type="http://schemas.openxmlformats.org/officeDocument/2006/relationships/hyperlink" Target="https://en.wikipedia.org/wiki/Orthomyxoviridae" TargetMode="External"/><Relationship Id="rId12" Type="http://schemas.openxmlformats.org/officeDocument/2006/relationships/hyperlink" Target="https://en.wikipedia.org/wiki/Heterophile_test" TargetMode="External"/><Relationship Id="rId17" Type="http://schemas.openxmlformats.org/officeDocument/2006/relationships/hyperlink" Target="https://en.wikipedia.org/wiki/Rhinovirus" TargetMode="External"/><Relationship Id="rId2" Type="http://schemas.openxmlformats.org/officeDocument/2006/relationships/slide" Target="../slides/slide58.xml"/><Relationship Id="rId16" Type="http://schemas.openxmlformats.org/officeDocument/2006/relationships/hyperlink" Target="https://en.wikipedia.org/wiki/Common_cold" TargetMode="External"/><Relationship Id="rId20" Type="http://schemas.openxmlformats.org/officeDocument/2006/relationships/hyperlink" Target="https://en.wikipedia.org/wiki/Parainfluenza_virus" TargetMode="External"/><Relationship Id="rId1" Type="http://schemas.openxmlformats.org/officeDocument/2006/relationships/notesMaster" Target="../notesMasters/notesMaster1.xml"/><Relationship Id="rId6" Type="http://schemas.openxmlformats.org/officeDocument/2006/relationships/hyperlink" Target="https://en.wikipedia.org/wiki/Lymph_node" TargetMode="External"/><Relationship Id="rId11" Type="http://schemas.openxmlformats.org/officeDocument/2006/relationships/hyperlink" Target="https://en.wikipedia.org/wiki/Exudative" TargetMode="External"/><Relationship Id="rId5" Type="http://schemas.openxmlformats.org/officeDocument/2006/relationships/hyperlink" Target="https://en.wikipedia.org/wiki/Adenovirus" TargetMode="External"/><Relationship Id="rId15" Type="http://schemas.openxmlformats.org/officeDocument/2006/relationships/hyperlink" Target="https://en.wikipedia.org/wiki/Measles" TargetMode="External"/><Relationship Id="rId10" Type="http://schemas.openxmlformats.org/officeDocument/2006/relationships/hyperlink" Target="https://en.wikipedia.org/wiki/Epstein%E2%80%93Barr_virus" TargetMode="External"/><Relationship Id="rId19" Type="http://schemas.openxmlformats.org/officeDocument/2006/relationships/hyperlink" Target="https://en.wikipedia.org/wiki/Respiratory_syncytial_virus" TargetMode="External"/><Relationship Id="rId4" Type="http://schemas.openxmlformats.org/officeDocument/2006/relationships/hyperlink" Target="https://en.wikipedia.org/wiki/Pharyngitis#cite_note-Acerra-3" TargetMode="External"/><Relationship Id="rId9" Type="http://schemas.openxmlformats.org/officeDocument/2006/relationships/hyperlink" Target="https://en.wikipedia.org/wiki/Infectious_mononucleosis" TargetMode="External"/><Relationship Id="rId14" Type="http://schemas.openxmlformats.org/officeDocument/2006/relationships/hyperlink" Target="https://en.wikipedia.org/wiki/Mouth_ulcer"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860C6A0F-8D5A-44BF-9281-7B2467F02806}" type="slidenum">
              <a:rPr lang="en-US" smtClean="0"/>
              <a:t>15</a:t>
            </a:fld>
            <a:endParaRPr lang="en-US"/>
          </a:p>
        </p:txBody>
      </p:sp>
    </p:spTree>
    <p:extLst>
      <p:ext uri="{BB962C8B-B14F-4D97-AF65-F5344CB8AC3E}">
        <p14:creationId xmlns:p14="http://schemas.microsoft.com/office/powerpoint/2010/main" val="16800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36</a:t>
            </a:fld>
            <a:endParaRPr lang="en-US"/>
          </a:p>
        </p:txBody>
      </p:sp>
    </p:spTree>
    <p:extLst>
      <p:ext uri="{BB962C8B-B14F-4D97-AF65-F5344CB8AC3E}">
        <p14:creationId xmlns:p14="http://schemas.microsoft.com/office/powerpoint/2010/main" val="13555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37</a:t>
            </a:fld>
            <a:endParaRPr lang="en-US"/>
          </a:p>
        </p:txBody>
      </p:sp>
    </p:spTree>
    <p:extLst>
      <p:ext uri="{BB962C8B-B14F-4D97-AF65-F5344CB8AC3E}">
        <p14:creationId xmlns:p14="http://schemas.microsoft.com/office/powerpoint/2010/main" val="33662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38</a:t>
            </a:fld>
            <a:endParaRPr lang="en-US"/>
          </a:p>
        </p:txBody>
      </p:sp>
    </p:spTree>
    <p:extLst>
      <p:ext uri="{BB962C8B-B14F-4D97-AF65-F5344CB8AC3E}">
        <p14:creationId xmlns:p14="http://schemas.microsoft.com/office/powerpoint/2010/main" val="245764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39</a:t>
            </a:fld>
            <a:endParaRPr lang="en-US"/>
          </a:p>
        </p:txBody>
      </p:sp>
    </p:spTree>
    <p:extLst>
      <p:ext uri="{BB962C8B-B14F-4D97-AF65-F5344CB8AC3E}">
        <p14:creationId xmlns:p14="http://schemas.microsoft.com/office/powerpoint/2010/main" val="649585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40</a:t>
            </a:fld>
            <a:endParaRPr lang="en-US"/>
          </a:p>
        </p:txBody>
      </p:sp>
    </p:spTree>
    <p:extLst>
      <p:ext uri="{BB962C8B-B14F-4D97-AF65-F5344CB8AC3E}">
        <p14:creationId xmlns:p14="http://schemas.microsoft.com/office/powerpoint/2010/main" val="1111049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41</a:t>
            </a:fld>
            <a:endParaRPr lang="en-US"/>
          </a:p>
        </p:txBody>
      </p:sp>
    </p:spTree>
    <p:extLst>
      <p:ext uri="{BB962C8B-B14F-4D97-AF65-F5344CB8AC3E}">
        <p14:creationId xmlns:p14="http://schemas.microsoft.com/office/powerpoint/2010/main" val="311057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42</a:t>
            </a:fld>
            <a:endParaRPr lang="en-US"/>
          </a:p>
        </p:txBody>
      </p:sp>
    </p:spTree>
    <p:extLst>
      <p:ext uri="{BB962C8B-B14F-4D97-AF65-F5344CB8AC3E}">
        <p14:creationId xmlns:p14="http://schemas.microsoft.com/office/powerpoint/2010/main" val="425660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43</a:t>
            </a:fld>
            <a:endParaRPr lang="en-US"/>
          </a:p>
        </p:txBody>
      </p:sp>
    </p:spTree>
    <p:extLst>
      <p:ext uri="{BB962C8B-B14F-4D97-AF65-F5344CB8AC3E}">
        <p14:creationId xmlns:p14="http://schemas.microsoft.com/office/powerpoint/2010/main" val="304023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44</a:t>
            </a:fld>
            <a:endParaRPr lang="en-US"/>
          </a:p>
        </p:txBody>
      </p:sp>
    </p:spTree>
    <p:extLst>
      <p:ext uri="{BB962C8B-B14F-4D97-AF65-F5344CB8AC3E}">
        <p14:creationId xmlns:p14="http://schemas.microsoft.com/office/powerpoint/2010/main" val="213043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46</a:t>
            </a:fld>
            <a:endParaRPr lang="en-US"/>
          </a:p>
        </p:txBody>
      </p:sp>
    </p:spTree>
    <p:extLst>
      <p:ext uri="{BB962C8B-B14F-4D97-AF65-F5344CB8AC3E}">
        <p14:creationId xmlns:p14="http://schemas.microsoft.com/office/powerpoint/2010/main" val="272822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860C6A0F-8D5A-44BF-9281-7B2467F02806}" type="slidenum">
              <a:rPr lang="en-US" smtClean="0"/>
              <a:t>26</a:t>
            </a:fld>
            <a:endParaRPr lang="en-US"/>
          </a:p>
        </p:txBody>
      </p:sp>
    </p:spTree>
    <p:extLst>
      <p:ext uri="{BB962C8B-B14F-4D97-AF65-F5344CB8AC3E}">
        <p14:creationId xmlns:p14="http://schemas.microsoft.com/office/powerpoint/2010/main" val="3330876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47</a:t>
            </a:fld>
            <a:endParaRPr lang="en-US"/>
          </a:p>
        </p:txBody>
      </p:sp>
    </p:spTree>
    <p:extLst>
      <p:ext uri="{BB962C8B-B14F-4D97-AF65-F5344CB8AC3E}">
        <p14:creationId xmlns:p14="http://schemas.microsoft.com/office/powerpoint/2010/main" val="5155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48</a:t>
            </a:fld>
            <a:endParaRPr lang="en-US"/>
          </a:p>
        </p:txBody>
      </p:sp>
    </p:spTree>
    <p:extLst>
      <p:ext uri="{BB962C8B-B14F-4D97-AF65-F5344CB8AC3E}">
        <p14:creationId xmlns:p14="http://schemas.microsoft.com/office/powerpoint/2010/main" val="416028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49</a:t>
            </a:fld>
            <a:endParaRPr lang="en-US"/>
          </a:p>
        </p:txBody>
      </p:sp>
    </p:spTree>
    <p:extLst>
      <p:ext uri="{BB962C8B-B14F-4D97-AF65-F5344CB8AC3E}">
        <p14:creationId xmlns:p14="http://schemas.microsoft.com/office/powerpoint/2010/main" val="299748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51</a:t>
            </a:fld>
            <a:endParaRPr lang="en-US"/>
          </a:p>
        </p:txBody>
      </p:sp>
    </p:spTree>
    <p:extLst>
      <p:ext uri="{BB962C8B-B14F-4D97-AF65-F5344CB8AC3E}">
        <p14:creationId xmlns:p14="http://schemas.microsoft.com/office/powerpoint/2010/main" val="3942322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52</a:t>
            </a:fld>
            <a:endParaRPr lang="en-US"/>
          </a:p>
        </p:txBody>
      </p:sp>
    </p:spTree>
    <p:extLst>
      <p:ext uri="{BB962C8B-B14F-4D97-AF65-F5344CB8AC3E}">
        <p14:creationId xmlns:p14="http://schemas.microsoft.com/office/powerpoint/2010/main" val="273644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53</a:t>
            </a:fld>
            <a:endParaRPr lang="en-US"/>
          </a:p>
        </p:txBody>
      </p:sp>
    </p:spTree>
    <p:extLst>
      <p:ext uri="{BB962C8B-B14F-4D97-AF65-F5344CB8AC3E}">
        <p14:creationId xmlns:p14="http://schemas.microsoft.com/office/powerpoint/2010/main" val="1769131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true that some cause</a:t>
            </a:r>
            <a:r>
              <a:rPr lang="en-US" baseline="0" dirty="0" smtClean="0"/>
              <a:t> pharyngitis, but some consider them as a separate disease presenting as a sore throat. </a:t>
            </a:r>
            <a:endParaRPr lang="en-US" dirty="0"/>
          </a:p>
        </p:txBody>
      </p:sp>
      <p:sp>
        <p:nvSpPr>
          <p:cNvPr id="4" name="Slide Number Placeholder 3"/>
          <p:cNvSpPr>
            <a:spLocks noGrp="1"/>
          </p:cNvSpPr>
          <p:nvPr>
            <p:ph type="sldNum" sz="quarter" idx="10"/>
          </p:nvPr>
        </p:nvSpPr>
        <p:spPr/>
        <p:txBody>
          <a:bodyPr/>
          <a:lstStyle/>
          <a:p>
            <a:fld id="{860C6A0F-8D5A-44BF-9281-7B2467F02806}" type="slidenum">
              <a:rPr lang="en-US" smtClean="0"/>
              <a:t>54</a:t>
            </a:fld>
            <a:endParaRPr lang="en-US"/>
          </a:p>
        </p:txBody>
      </p:sp>
    </p:spTree>
    <p:extLst>
      <p:ext uri="{BB962C8B-B14F-4D97-AF65-F5344CB8AC3E}">
        <p14:creationId xmlns:p14="http://schemas.microsoft.com/office/powerpoint/2010/main" val="227890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55</a:t>
            </a:fld>
            <a:endParaRPr lang="en-US"/>
          </a:p>
        </p:txBody>
      </p:sp>
    </p:spTree>
    <p:extLst>
      <p:ext uri="{BB962C8B-B14F-4D97-AF65-F5344CB8AC3E}">
        <p14:creationId xmlns:p14="http://schemas.microsoft.com/office/powerpoint/2010/main" val="3289423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56</a:t>
            </a:fld>
            <a:endParaRPr lang="en-US"/>
          </a:p>
        </p:txBody>
      </p:sp>
    </p:spTree>
    <p:extLst>
      <p:ext uri="{BB962C8B-B14F-4D97-AF65-F5344CB8AC3E}">
        <p14:creationId xmlns:p14="http://schemas.microsoft.com/office/powerpoint/2010/main" val="3420721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57</a:t>
            </a:fld>
            <a:endParaRPr lang="en-US"/>
          </a:p>
        </p:txBody>
      </p:sp>
    </p:spTree>
    <p:extLst>
      <p:ext uri="{BB962C8B-B14F-4D97-AF65-F5344CB8AC3E}">
        <p14:creationId xmlns:p14="http://schemas.microsoft.com/office/powerpoint/2010/main" val="249316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28</a:t>
            </a:fld>
            <a:endParaRPr lang="en-US"/>
          </a:p>
        </p:txBody>
      </p:sp>
    </p:spTree>
    <p:extLst>
      <p:ext uri="{BB962C8B-B14F-4D97-AF65-F5344CB8AC3E}">
        <p14:creationId xmlns:p14="http://schemas.microsoft.com/office/powerpoint/2010/main" val="228316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Viral</a:t>
            </a:r>
            <a:r>
              <a:rPr lang="en-US" sz="1200" b="0" i="0" kern="1200" dirty="0" err="1" smtClean="0">
                <a:solidFill>
                  <a:schemeClr val="tx1"/>
                </a:solidFill>
                <a:effectLst/>
                <a:latin typeface="+mn-lt"/>
                <a:ea typeface="+mn-ea"/>
                <a:cs typeface="+mn-cs"/>
              </a:rPr>
              <a:t>These</a:t>
            </a:r>
            <a:r>
              <a:rPr lang="en-US" sz="1200" b="0" i="0" kern="1200" dirty="0" smtClean="0">
                <a:solidFill>
                  <a:schemeClr val="tx1"/>
                </a:solidFill>
                <a:effectLst/>
                <a:latin typeface="+mn-lt"/>
                <a:ea typeface="+mn-ea"/>
                <a:cs typeface="+mn-cs"/>
              </a:rPr>
              <a:t> comprise about 40–80% of all infectious cases and can be a feature of many different types of viral infections.</a:t>
            </a:r>
            <a:r>
              <a:rPr lang="en-US" sz="1200" b="0" i="0" u="none" strike="noStrike" kern="1200" baseline="30000" dirty="0" smtClean="0">
                <a:solidFill>
                  <a:schemeClr val="tx1"/>
                </a:solidFill>
                <a:effectLst/>
                <a:latin typeface="+mn-lt"/>
                <a:ea typeface="+mn-ea"/>
                <a:cs typeface="+mn-cs"/>
                <a:hlinkClick r:id="rId3"/>
              </a:rPr>
              <a:t>[2]</a:t>
            </a:r>
            <a:r>
              <a:rPr lang="en-US" sz="1200" b="0" i="0" u="none" strike="noStrike" kern="1200" baseline="30000" dirty="0" smtClean="0">
                <a:solidFill>
                  <a:schemeClr val="tx1"/>
                </a:solidFill>
                <a:effectLst/>
                <a:latin typeface="+mn-lt"/>
                <a:ea typeface="+mn-ea"/>
                <a:cs typeface="+mn-cs"/>
                <a:hlinkClick r:id="rId4"/>
              </a:rPr>
              <a:t>[3]</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5" tooltip="Adenovirus"/>
              </a:rPr>
              <a:t>Adenovirus</a:t>
            </a:r>
            <a:r>
              <a:rPr lang="en-US" sz="1200" b="0" i="0" kern="1200" dirty="0" smtClean="0">
                <a:solidFill>
                  <a:schemeClr val="tx1"/>
                </a:solidFill>
                <a:effectLst/>
                <a:latin typeface="+mn-lt"/>
                <a:ea typeface="+mn-ea"/>
                <a:cs typeface="+mn-cs"/>
              </a:rPr>
              <a:t> – the most common of the viral causes. Typically the degree of neck </a:t>
            </a:r>
            <a:r>
              <a:rPr lang="en-US" sz="1200" b="0" i="0" u="none" strike="noStrike" kern="1200" dirty="0" smtClean="0">
                <a:solidFill>
                  <a:schemeClr val="tx1"/>
                </a:solidFill>
                <a:effectLst/>
                <a:latin typeface="+mn-lt"/>
                <a:ea typeface="+mn-ea"/>
                <a:cs typeface="+mn-cs"/>
                <a:hlinkClick r:id="rId6" tooltip="Lymph node"/>
              </a:rPr>
              <a:t>lymph node</a:t>
            </a:r>
            <a:r>
              <a:rPr lang="en-US" sz="1200" b="0" i="0" kern="1200" dirty="0" smtClean="0">
                <a:solidFill>
                  <a:schemeClr val="tx1"/>
                </a:solidFill>
                <a:effectLst/>
                <a:latin typeface="+mn-lt"/>
                <a:ea typeface="+mn-ea"/>
                <a:cs typeface="+mn-cs"/>
              </a:rPr>
              <a:t> enlargement is modest and the throat often does not appear red, although it is very painful.</a:t>
            </a:r>
          </a:p>
          <a:p>
            <a:r>
              <a:rPr lang="en-US" sz="1200" b="0" i="0" u="none" strike="noStrike" kern="1200" dirty="0" err="1" smtClean="0">
                <a:solidFill>
                  <a:schemeClr val="tx1"/>
                </a:solidFill>
                <a:effectLst/>
                <a:latin typeface="+mn-lt"/>
                <a:ea typeface="+mn-ea"/>
                <a:cs typeface="+mn-cs"/>
                <a:hlinkClick r:id="rId7" tooltip="Orthomyxoviridae"/>
              </a:rPr>
              <a:t>Orthomyxoviridae</a:t>
            </a:r>
            <a:r>
              <a:rPr lang="en-US" sz="1200" b="0" i="0" kern="1200" dirty="0" smtClean="0">
                <a:solidFill>
                  <a:schemeClr val="tx1"/>
                </a:solidFill>
                <a:effectLst/>
                <a:latin typeface="+mn-lt"/>
                <a:ea typeface="+mn-ea"/>
                <a:cs typeface="+mn-cs"/>
              </a:rPr>
              <a:t> which cause </a:t>
            </a:r>
            <a:r>
              <a:rPr lang="en-US" sz="1200" b="0" i="0" u="none" strike="noStrike" kern="1200" dirty="0" smtClean="0">
                <a:solidFill>
                  <a:schemeClr val="tx1"/>
                </a:solidFill>
                <a:effectLst/>
                <a:latin typeface="+mn-lt"/>
                <a:ea typeface="+mn-ea"/>
                <a:cs typeface="+mn-cs"/>
                <a:hlinkClick r:id="rId8" tooltip="Influenza"/>
              </a:rPr>
              <a:t>influenza</a:t>
            </a:r>
            <a:r>
              <a:rPr lang="en-US" sz="1200" b="0" i="0" kern="1200" dirty="0" smtClean="0">
                <a:solidFill>
                  <a:schemeClr val="tx1"/>
                </a:solidFill>
                <a:effectLst/>
                <a:latin typeface="+mn-lt"/>
                <a:ea typeface="+mn-ea"/>
                <a:cs typeface="+mn-cs"/>
              </a:rPr>
              <a:t> – present with rapid onset high temperature, headache and generalized ache. A sore throat may be associated.</a:t>
            </a:r>
          </a:p>
          <a:p>
            <a:r>
              <a:rPr lang="en-US" sz="1200" b="0" i="0" u="none" strike="noStrike" kern="1200" dirty="0" smtClean="0">
                <a:solidFill>
                  <a:schemeClr val="tx1"/>
                </a:solidFill>
                <a:effectLst/>
                <a:latin typeface="+mn-lt"/>
                <a:ea typeface="+mn-ea"/>
                <a:cs typeface="+mn-cs"/>
                <a:hlinkClick r:id="rId9" tooltip="Infectious mononucleosis"/>
              </a:rPr>
              <a:t>Infectious mononucleosis</a:t>
            </a:r>
            <a:r>
              <a:rPr lang="en-US" sz="1200" b="0" i="0" kern="1200" dirty="0" smtClean="0">
                <a:solidFill>
                  <a:schemeClr val="tx1"/>
                </a:solidFill>
                <a:effectLst/>
                <a:latin typeface="+mn-lt"/>
                <a:ea typeface="+mn-ea"/>
                <a:cs typeface="+mn-cs"/>
              </a:rPr>
              <a:t> ("glandular fever") caused by the </a:t>
            </a:r>
            <a:r>
              <a:rPr lang="en-US" sz="1200" b="0" i="0" u="none" strike="noStrike" kern="1200" dirty="0" smtClean="0">
                <a:solidFill>
                  <a:schemeClr val="tx1"/>
                </a:solidFill>
                <a:effectLst/>
                <a:latin typeface="+mn-lt"/>
                <a:ea typeface="+mn-ea"/>
                <a:cs typeface="+mn-cs"/>
                <a:hlinkClick r:id="rId10" tooltip="Epstein–Barr virus"/>
              </a:rPr>
              <a:t>Epstein–Barr virus</a:t>
            </a:r>
            <a:r>
              <a:rPr lang="en-US" sz="1200" b="0" i="0" kern="1200" dirty="0" smtClean="0">
                <a:solidFill>
                  <a:schemeClr val="tx1"/>
                </a:solidFill>
                <a:effectLst/>
                <a:latin typeface="+mn-lt"/>
                <a:ea typeface="+mn-ea"/>
                <a:cs typeface="+mn-cs"/>
              </a:rPr>
              <a:t>. This may cause significant lymph gland swelling and an </a:t>
            </a:r>
            <a:r>
              <a:rPr lang="en-US" sz="1200" b="0" i="0" u="none" strike="noStrike" kern="1200" dirty="0" smtClean="0">
                <a:solidFill>
                  <a:schemeClr val="tx1"/>
                </a:solidFill>
                <a:effectLst/>
                <a:latin typeface="+mn-lt"/>
                <a:ea typeface="+mn-ea"/>
                <a:cs typeface="+mn-cs"/>
                <a:hlinkClick r:id="rId11" tooltip="Exudative"/>
              </a:rPr>
              <a:t>exudative</a:t>
            </a:r>
            <a:r>
              <a:rPr lang="en-US" sz="1200" b="0" i="0" kern="1200" dirty="0" smtClean="0">
                <a:solidFill>
                  <a:schemeClr val="tx1"/>
                </a:solidFill>
                <a:effectLst/>
                <a:latin typeface="+mn-lt"/>
                <a:ea typeface="+mn-ea"/>
                <a:cs typeface="+mn-cs"/>
              </a:rPr>
              <a:t> tonsillitis with marked redness and swelling of the throat. The </a:t>
            </a:r>
            <a:r>
              <a:rPr lang="en-US" sz="1200" b="0" i="0" u="none" strike="noStrike" kern="1200" dirty="0" err="1" smtClean="0">
                <a:solidFill>
                  <a:schemeClr val="tx1"/>
                </a:solidFill>
                <a:effectLst/>
                <a:latin typeface="+mn-lt"/>
                <a:ea typeface="+mn-ea"/>
                <a:cs typeface="+mn-cs"/>
                <a:hlinkClick r:id="rId12" tooltip="Heterophile test"/>
              </a:rPr>
              <a:t>heterophile</a:t>
            </a:r>
            <a:r>
              <a:rPr lang="en-US" sz="1200" b="0" i="0" u="none" strike="noStrike" kern="1200" dirty="0" smtClean="0">
                <a:solidFill>
                  <a:schemeClr val="tx1"/>
                </a:solidFill>
                <a:effectLst/>
                <a:latin typeface="+mn-lt"/>
                <a:ea typeface="+mn-ea"/>
                <a:cs typeface="+mn-cs"/>
                <a:hlinkClick r:id="rId12" tooltip="Heterophile test"/>
              </a:rPr>
              <a:t> test</a:t>
            </a:r>
            <a:r>
              <a:rPr lang="en-US" sz="1200" b="0" i="0" kern="1200" dirty="0" smtClean="0">
                <a:solidFill>
                  <a:schemeClr val="tx1"/>
                </a:solidFill>
                <a:effectLst/>
                <a:latin typeface="+mn-lt"/>
                <a:ea typeface="+mn-ea"/>
                <a:cs typeface="+mn-cs"/>
              </a:rPr>
              <a:t> can be used if this is suspected.</a:t>
            </a:r>
          </a:p>
          <a:p>
            <a:r>
              <a:rPr lang="en-US" sz="1200" b="0" i="0" u="none" strike="noStrike" kern="1200" dirty="0" smtClean="0">
                <a:solidFill>
                  <a:schemeClr val="tx1"/>
                </a:solidFill>
                <a:effectLst/>
                <a:latin typeface="+mn-lt"/>
                <a:ea typeface="+mn-ea"/>
                <a:cs typeface="+mn-cs"/>
                <a:hlinkClick r:id="rId13" tooltip="Herpes simplex virus"/>
              </a:rPr>
              <a:t>Herpes simplex virus</a:t>
            </a:r>
            <a:r>
              <a:rPr lang="en-US" sz="1200" b="0" i="0" kern="1200" dirty="0" smtClean="0">
                <a:solidFill>
                  <a:schemeClr val="tx1"/>
                </a:solidFill>
                <a:effectLst/>
                <a:latin typeface="+mn-lt"/>
                <a:ea typeface="+mn-ea"/>
                <a:cs typeface="+mn-cs"/>
              </a:rPr>
              <a:t> can cause multiple </a:t>
            </a:r>
            <a:r>
              <a:rPr lang="en-US" sz="1200" b="0" i="0" u="none" strike="noStrike" kern="1200" dirty="0" smtClean="0">
                <a:solidFill>
                  <a:schemeClr val="tx1"/>
                </a:solidFill>
                <a:effectLst/>
                <a:latin typeface="+mn-lt"/>
                <a:ea typeface="+mn-ea"/>
                <a:cs typeface="+mn-cs"/>
                <a:hlinkClick r:id="rId14" tooltip="Mouth ulcer"/>
              </a:rPr>
              <a:t>mouth ulcers</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tooltip="Measles"/>
              </a:rPr>
              <a:t>Measles</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tooltip="Common cold"/>
              </a:rPr>
              <a:t>Common cold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7" tooltip="Rhinovirus"/>
              </a:rPr>
              <a:t>rhinovirus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8" tooltip="Coronavirus"/>
              </a:rPr>
              <a:t>coronavirus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9" tooltip="Respiratory syncytial virus"/>
              </a:rPr>
              <a:t>respiratory syncytial virus</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20" tooltip="Parainfluenza virus"/>
              </a:rPr>
              <a:t>parainfluenza</a:t>
            </a:r>
            <a:r>
              <a:rPr lang="en-US" sz="1200" b="0" i="0" u="none" strike="noStrike" kern="1200" dirty="0" smtClean="0">
                <a:solidFill>
                  <a:schemeClr val="tx1"/>
                </a:solidFill>
                <a:effectLst/>
                <a:latin typeface="+mn-lt"/>
                <a:ea typeface="+mn-ea"/>
                <a:cs typeface="+mn-cs"/>
                <a:hlinkClick r:id="rId20" tooltip="Parainfluenza virus"/>
              </a:rPr>
              <a:t> virus</a:t>
            </a:r>
            <a:r>
              <a:rPr lang="en-US" sz="1200" b="0" i="0" kern="1200" dirty="0" smtClean="0">
                <a:solidFill>
                  <a:schemeClr val="tx1"/>
                </a:solidFill>
                <a:effectLst/>
                <a:latin typeface="+mn-lt"/>
                <a:ea typeface="+mn-ea"/>
                <a:cs typeface="+mn-cs"/>
              </a:rPr>
              <a:t> can cause infection of the throat, ear, and lungs causing standard cold-like symptoms and often extreme pain.</a:t>
            </a:r>
          </a:p>
          <a:p>
            <a:endParaRPr lang="en-US" dirty="0"/>
          </a:p>
        </p:txBody>
      </p:sp>
      <p:sp>
        <p:nvSpPr>
          <p:cNvPr id="4" name="Slide Number Placeholder 3"/>
          <p:cNvSpPr>
            <a:spLocks noGrp="1"/>
          </p:cNvSpPr>
          <p:nvPr>
            <p:ph type="sldNum" sz="quarter" idx="10"/>
          </p:nvPr>
        </p:nvSpPr>
        <p:spPr/>
        <p:txBody>
          <a:bodyPr/>
          <a:lstStyle/>
          <a:p>
            <a:fld id="{860C6A0F-8D5A-44BF-9281-7B2467F02806}" type="slidenum">
              <a:rPr lang="en-US" smtClean="0"/>
              <a:t>58</a:t>
            </a:fld>
            <a:endParaRPr lang="en-US"/>
          </a:p>
        </p:txBody>
      </p:sp>
    </p:spTree>
    <p:extLst>
      <p:ext uri="{BB962C8B-B14F-4D97-AF65-F5344CB8AC3E}">
        <p14:creationId xmlns:p14="http://schemas.microsoft.com/office/powerpoint/2010/main" val="3979096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60</a:t>
            </a:fld>
            <a:endParaRPr lang="en-US"/>
          </a:p>
        </p:txBody>
      </p:sp>
    </p:spTree>
    <p:extLst>
      <p:ext uri="{BB962C8B-B14F-4D97-AF65-F5344CB8AC3E}">
        <p14:creationId xmlns:p14="http://schemas.microsoft.com/office/powerpoint/2010/main" val="1502780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one of these is more a gold standard ? </a:t>
            </a:r>
            <a:endParaRPr lang="en-US" dirty="0"/>
          </a:p>
        </p:txBody>
      </p:sp>
      <p:sp>
        <p:nvSpPr>
          <p:cNvPr id="4" name="Slide Number Placeholder 3"/>
          <p:cNvSpPr>
            <a:spLocks noGrp="1"/>
          </p:cNvSpPr>
          <p:nvPr>
            <p:ph type="sldNum" sz="quarter" idx="10"/>
          </p:nvPr>
        </p:nvSpPr>
        <p:spPr/>
        <p:txBody>
          <a:bodyPr/>
          <a:lstStyle/>
          <a:p>
            <a:fld id="{860C6A0F-8D5A-44BF-9281-7B2467F02806}" type="slidenum">
              <a:rPr lang="en-US" smtClean="0"/>
              <a:t>67</a:t>
            </a:fld>
            <a:endParaRPr lang="en-US"/>
          </a:p>
        </p:txBody>
      </p:sp>
    </p:spTree>
    <p:extLst>
      <p:ext uri="{BB962C8B-B14F-4D97-AF65-F5344CB8AC3E}">
        <p14:creationId xmlns:p14="http://schemas.microsoft.com/office/powerpoint/2010/main" val="2818961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74</a:t>
            </a:fld>
            <a:endParaRPr lang="en-US"/>
          </a:p>
        </p:txBody>
      </p:sp>
    </p:spTree>
    <p:extLst>
      <p:ext uri="{BB962C8B-B14F-4D97-AF65-F5344CB8AC3E}">
        <p14:creationId xmlns:p14="http://schemas.microsoft.com/office/powerpoint/2010/main" val="2009346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75</a:t>
            </a:fld>
            <a:endParaRPr lang="en-US"/>
          </a:p>
        </p:txBody>
      </p:sp>
    </p:spTree>
    <p:extLst>
      <p:ext uri="{BB962C8B-B14F-4D97-AF65-F5344CB8AC3E}">
        <p14:creationId xmlns:p14="http://schemas.microsoft.com/office/powerpoint/2010/main" val="1226880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78</a:t>
            </a:fld>
            <a:endParaRPr lang="en-US"/>
          </a:p>
        </p:txBody>
      </p:sp>
    </p:spTree>
    <p:extLst>
      <p:ext uri="{BB962C8B-B14F-4D97-AF65-F5344CB8AC3E}">
        <p14:creationId xmlns:p14="http://schemas.microsoft.com/office/powerpoint/2010/main" val="11715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29</a:t>
            </a:fld>
            <a:endParaRPr lang="en-US"/>
          </a:p>
        </p:txBody>
      </p:sp>
    </p:spTree>
    <p:extLst>
      <p:ext uri="{BB962C8B-B14F-4D97-AF65-F5344CB8AC3E}">
        <p14:creationId xmlns:p14="http://schemas.microsoft.com/office/powerpoint/2010/main" val="261744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30</a:t>
            </a:fld>
            <a:endParaRPr lang="en-US"/>
          </a:p>
        </p:txBody>
      </p:sp>
    </p:spTree>
    <p:extLst>
      <p:ext uri="{BB962C8B-B14F-4D97-AF65-F5344CB8AC3E}">
        <p14:creationId xmlns:p14="http://schemas.microsoft.com/office/powerpoint/2010/main" val="111253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31</a:t>
            </a:fld>
            <a:endParaRPr lang="en-US"/>
          </a:p>
        </p:txBody>
      </p:sp>
    </p:spTree>
    <p:extLst>
      <p:ext uri="{BB962C8B-B14F-4D97-AF65-F5344CB8AC3E}">
        <p14:creationId xmlns:p14="http://schemas.microsoft.com/office/powerpoint/2010/main" val="250019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32</a:t>
            </a:fld>
            <a:endParaRPr lang="en-US"/>
          </a:p>
        </p:txBody>
      </p:sp>
    </p:spTree>
    <p:extLst>
      <p:ext uri="{BB962C8B-B14F-4D97-AF65-F5344CB8AC3E}">
        <p14:creationId xmlns:p14="http://schemas.microsoft.com/office/powerpoint/2010/main" val="276366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33</a:t>
            </a:fld>
            <a:endParaRPr lang="en-US"/>
          </a:p>
        </p:txBody>
      </p:sp>
    </p:spTree>
    <p:extLst>
      <p:ext uri="{BB962C8B-B14F-4D97-AF65-F5344CB8AC3E}">
        <p14:creationId xmlns:p14="http://schemas.microsoft.com/office/powerpoint/2010/main" val="259234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0C6A0F-8D5A-44BF-9281-7B2467F02806}" type="slidenum">
              <a:rPr lang="en-US" smtClean="0"/>
              <a:t>34</a:t>
            </a:fld>
            <a:endParaRPr lang="en-US"/>
          </a:p>
        </p:txBody>
      </p:sp>
    </p:spTree>
    <p:extLst>
      <p:ext uri="{BB962C8B-B14F-4D97-AF65-F5344CB8AC3E}">
        <p14:creationId xmlns:p14="http://schemas.microsoft.com/office/powerpoint/2010/main" val="24946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8410D99-BA66-4AAE-A350-46D4F349D240}"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208533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81629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5624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47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63465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410D99-BA66-4AAE-A350-46D4F349D240}"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952239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410D99-BA66-4AAE-A350-46D4F349D240}"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24221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10D99-BA66-4AAE-A350-46D4F349D240}"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66513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10D99-BA66-4AAE-A350-46D4F349D240}"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20920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410D99-BA66-4AAE-A350-46D4F349D240}"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36148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410D99-BA66-4AAE-A350-46D4F349D240}"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08395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87856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410D99-BA66-4AAE-A350-46D4F349D240}"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204393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410D99-BA66-4AAE-A350-46D4F349D240}"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20837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10D99-BA66-4AAE-A350-46D4F349D240}"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32705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134110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10D99-BA66-4AAE-A350-46D4F349D240}"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19D7A-FB1C-4200-8B1C-8E3142E06A7B}" type="slidenum">
              <a:rPr lang="en-US" smtClean="0"/>
              <a:t>‹#›</a:t>
            </a:fld>
            <a:endParaRPr lang="en-US"/>
          </a:p>
        </p:txBody>
      </p:sp>
    </p:spTree>
    <p:extLst>
      <p:ext uri="{BB962C8B-B14F-4D97-AF65-F5344CB8AC3E}">
        <p14:creationId xmlns:p14="http://schemas.microsoft.com/office/powerpoint/2010/main" val="204460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410D99-BA66-4AAE-A350-46D4F349D240}" type="datetimeFigureOut">
              <a:rPr lang="en-US" smtClean="0"/>
              <a:t>10/21/2015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819D7A-FB1C-4200-8B1C-8E3142E06A7B}" type="slidenum">
              <a:rPr lang="en-US" smtClean="0"/>
              <a:t>‹#›</a:t>
            </a:fld>
            <a:endParaRPr lang="en-US"/>
          </a:p>
        </p:txBody>
      </p:sp>
    </p:spTree>
    <p:extLst>
      <p:ext uri="{BB962C8B-B14F-4D97-AF65-F5344CB8AC3E}">
        <p14:creationId xmlns:p14="http://schemas.microsoft.com/office/powerpoint/2010/main" val="1471687660"/>
      </p:ext>
    </p:extLst>
  </p:cSld>
  <p:clrMap bg1="dk1" tx1="lt1" bg2="dk2" tx2="lt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sa/url?sa=i&amp;rct=j&amp;q=nasal+smear&amp;source=images&amp;cd=&amp;cad=rja&amp;docid=gW4PZCms33l53M&amp;tbnid=HFcbtHhDO-NFQM:&amp;ved=0CAUQjRw&amp;url=http://www.corbisimages.com/stock-photo/rights-managed/IH056424/infected-nasal-smear&amp;ei=Mm1CUb_0FcvXPMbugcgH&amp;psig=AFQjCNFbxZVuV0jNbx1-o_4ok-8L2dIgcQ&amp;ust=1363394168679512"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google.com.sa/url?sa=i&amp;source=images&amp;cd=&amp;cad=rja&amp;docid=6tVWIOzk9T2kLM&amp;tbnid=tODuLo2LRUCTBM:&amp;ved=0CAgQjRwwAA&amp;url=http://www.drpaulose.com/general/sinusitis-antral-lavage-sinus-washout-revisited&amp;ei=zG1CUYAN5NvsBorqgJgG&amp;psig=AFQjCNGl4lXx6fI_zW1D1JZDh0n4sn7fGg&amp;ust=1363394380024157" TargetMode="Externa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m-1UsNAoNy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medicine.medscape.com/article/994656-overview#a2" TargetMode="External"/><Relationship Id="rId2" Type="http://schemas.openxmlformats.org/officeDocument/2006/relationships/hyperlink" Target="http://www.nhs.uk/Conditions/Otitis-media/Pages/Introduction.aspx" TargetMode="External"/><Relationship Id="rId1" Type="http://schemas.openxmlformats.org/officeDocument/2006/relationships/slideLayout" Target="../slideLayouts/slideLayout7.xml"/><Relationship Id="rId4" Type="http://schemas.openxmlformats.org/officeDocument/2006/relationships/hyperlink" Target="http://www.aafp.org/afp/2013/1001/p435.html"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620" y="140137"/>
            <a:ext cx="10817772" cy="1641490"/>
          </a:xfrm>
        </p:spPr>
        <p:txBody>
          <a:bodyPr>
            <a:normAutofit/>
          </a:bodyPr>
          <a:lstStyle/>
          <a:p>
            <a:r>
              <a:rPr lang="en-US" sz="6000" b="1" dirty="0" smtClean="0">
                <a:latin typeface="Cambria" charset="0"/>
                <a:ea typeface="Cambria" charset="0"/>
                <a:cs typeface="Cambria" charset="0"/>
              </a:rPr>
              <a:t>Upper Respiratory Tract Infection</a:t>
            </a:r>
            <a:endParaRPr lang="en-US" sz="6000" b="1" dirty="0">
              <a:latin typeface="Cambria" charset="0"/>
              <a:ea typeface="Cambria" charset="0"/>
              <a:cs typeface="Cambria" charset="0"/>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196840" y="960882"/>
            <a:ext cx="6734503" cy="5897118"/>
          </a:xfrm>
          <a:prstGeom prst="rect">
            <a:avLst/>
          </a:prstGeom>
          <a:ln>
            <a:noFill/>
          </a:ln>
          <a:effectLst>
            <a:softEdge rad="112500"/>
          </a:effectLst>
        </p:spPr>
      </p:pic>
      <p:sp>
        <p:nvSpPr>
          <p:cNvPr id="5" name="TextBox 4"/>
          <p:cNvSpPr txBox="1"/>
          <p:nvPr/>
        </p:nvSpPr>
        <p:spPr>
          <a:xfrm>
            <a:off x="311632" y="1491281"/>
            <a:ext cx="4245128" cy="2677656"/>
          </a:xfrm>
          <a:prstGeom prst="rect">
            <a:avLst/>
          </a:prstGeom>
          <a:noFill/>
        </p:spPr>
        <p:txBody>
          <a:bodyPr wrap="square" rtlCol="0">
            <a:spAutoFit/>
          </a:bodyPr>
          <a:lstStyle/>
          <a:p>
            <a:pPr marL="285750" indent="-285750">
              <a:buFont typeface="Arial" charset="0"/>
              <a:buChar char="•"/>
            </a:pPr>
            <a:r>
              <a:rPr lang="en-US" sz="2400" dirty="0" smtClean="0">
                <a:latin typeface="Cambria" charset="0"/>
                <a:ea typeface="Cambria" charset="0"/>
                <a:cs typeface="Cambria" charset="0"/>
              </a:rPr>
              <a:t>Done by:</a:t>
            </a:r>
          </a:p>
          <a:p>
            <a:pPr marL="742950" lvl="1" indent="-285750">
              <a:buFont typeface="Arial" charset="0"/>
              <a:buChar char="•"/>
            </a:pPr>
            <a:r>
              <a:rPr lang="en-US" sz="2400" dirty="0" smtClean="0">
                <a:latin typeface="Cambria" charset="0"/>
                <a:ea typeface="Cambria" charset="0"/>
                <a:cs typeface="Cambria" charset="0"/>
              </a:rPr>
              <a:t>Saleh </a:t>
            </a:r>
            <a:r>
              <a:rPr lang="en-US" sz="2400" dirty="0" err="1" smtClean="0">
                <a:latin typeface="Cambria" charset="0"/>
                <a:ea typeface="Cambria" charset="0"/>
                <a:cs typeface="Cambria" charset="0"/>
              </a:rPr>
              <a:t>Alrashed</a:t>
            </a:r>
            <a:r>
              <a:rPr lang="en-US" sz="2400" dirty="0" smtClean="0">
                <a:latin typeface="Cambria" charset="0"/>
                <a:ea typeface="Cambria" charset="0"/>
                <a:cs typeface="Cambria" charset="0"/>
              </a:rPr>
              <a:t> 432102163</a:t>
            </a:r>
            <a:endParaRPr lang="en-US" sz="2400" dirty="0" smtClean="0">
              <a:latin typeface="Cambria" charset="0"/>
              <a:ea typeface="Cambria" charset="0"/>
              <a:cs typeface="Cambria" charset="0"/>
            </a:endParaRPr>
          </a:p>
          <a:p>
            <a:pPr marL="742950" lvl="1" indent="-285750">
              <a:buFont typeface="Arial" charset="0"/>
              <a:buChar char="•"/>
            </a:pPr>
            <a:r>
              <a:rPr lang="en-US" sz="2400" dirty="0" smtClean="0">
                <a:latin typeface="Cambria" charset="0"/>
                <a:ea typeface="Cambria" charset="0"/>
                <a:cs typeface="Cambria" charset="0"/>
              </a:rPr>
              <a:t>Abdullah </a:t>
            </a:r>
            <a:r>
              <a:rPr lang="en-US" sz="2400" dirty="0" err="1" smtClean="0">
                <a:latin typeface="Cambria" charset="0"/>
                <a:ea typeface="Cambria" charset="0"/>
                <a:cs typeface="Cambria" charset="0"/>
              </a:rPr>
              <a:t>Alsebti</a:t>
            </a:r>
            <a:endParaRPr lang="en-US" sz="2400" dirty="0" smtClean="0">
              <a:latin typeface="Cambria" charset="0"/>
              <a:ea typeface="Cambria" charset="0"/>
              <a:cs typeface="Cambria" charset="0"/>
            </a:endParaRPr>
          </a:p>
          <a:p>
            <a:pPr marL="742950" lvl="1" indent="-285750">
              <a:buFont typeface="Arial" charset="0"/>
              <a:buChar char="•"/>
            </a:pPr>
            <a:r>
              <a:rPr lang="en-US" sz="2400" dirty="0" smtClean="0">
                <a:latin typeface="Cambria" charset="0"/>
                <a:ea typeface="Cambria" charset="0"/>
                <a:cs typeface="Cambria" charset="0"/>
              </a:rPr>
              <a:t>432100932</a:t>
            </a:r>
            <a:endParaRPr lang="en-US" sz="2400" dirty="0" smtClean="0">
              <a:latin typeface="Cambria" charset="0"/>
              <a:ea typeface="Cambria" charset="0"/>
              <a:cs typeface="Cambria" charset="0"/>
            </a:endParaRPr>
          </a:p>
          <a:p>
            <a:pPr marL="742950" lvl="1" indent="-285750">
              <a:buFont typeface="Arial" charset="0"/>
              <a:buChar char="•"/>
            </a:pPr>
            <a:r>
              <a:rPr lang="en-US" sz="2400" dirty="0" err="1" smtClean="0">
                <a:latin typeface="Cambria" charset="0"/>
                <a:ea typeface="Cambria" charset="0"/>
                <a:cs typeface="Cambria" charset="0"/>
              </a:rPr>
              <a:t>Fahad</a:t>
            </a:r>
            <a:r>
              <a:rPr lang="en-US" sz="2400" dirty="0" smtClean="0">
                <a:latin typeface="Cambria" charset="0"/>
                <a:ea typeface="Cambria" charset="0"/>
                <a:cs typeface="Cambria" charset="0"/>
              </a:rPr>
              <a:t> </a:t>
            </a:r>
            <a:r>
              <a:rPr lang="en-US" sz="2400" dirty="0" err="1" smtClean="0">
                <a:latin typeface="Cambria" charset="0"/>
                <a:ea typeface="Cambria" charset="0"/>
                <a:cs typeface="Cambria" charset="0"/>
              </a:rPr>
              <a:t>Alturki</a:t>
            </a:r>
            <a:endParaRPr lang="en-US" sz="2400" dirty="0" smtClean="0">
              <a:latin typeface="Cambria" charset="0"/>
              <a:ea typeface="Cambria" charset="0"/>
              <a:cs typeface="Cambria" charset="0"/>
            </a:endParaRPr>
          </a:p>
          <a:p>
            <a:pPr marL="742950" lvl="1" indent="-285750">
              <a:buFont typeface="Arial" charset="0"/>
              <a:buChar char="•"/>
            </a:pPr>
            <a:r>
              <a:rPr lang="en-US" sz="2400" dirty="0" smtClean="0">
                <a:latin typeface="Cambria" charset="0"/>
                <a:ea typeface="Cambria" charset="0"/>
                <a:cs typeface="Cambria" charset="0"/>
              </a:rPr>
              <a:t>432102724</a:t>
            </a: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614923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18804" y="1460666"/>
            <a:ext cx="8248143" cy="2585323"/>
          </a:xfrm>
          <a:prstGeom prst="rect">
            <a:avLst/>
          </a:prstGeom>
          <a:noFill/>
        </p:spPr>
        <p:txBody>
          <a:bodyPr wrap="square" rtlCol="1">
            <a:spAutoFit/>
          </a:bodyPr>
          <a:lstStyle/>
          <a:p>
            <a:pPr algn="ctr"/>
            <a:r>
              <a:rPr lang="en-US" sz="7200" dirty="0" smtClean="0">
                <a:latin typeface="Cambria" charset="0"/>
                <a:ea typeface="Cambria" charset="0"/>
                <a:cs typeface="Cambria" charset="0"/>
              </a:rPr>
              <a:t>Allergic Rhinitis and Sinusitis</a:t>
            </a:r>
            <a:endParaRPr lang="en-US" dirty="0">
              <a:latin typeface="Cambria" charset="0"/>
              <a:ea typeface="Cambria" charset="0"/>
              <a:cs typeface="Cambria" charset="0"/>
            </a:endParaRPr>
          </a:p>
          <a:p>
            <a:endParaRPr lang="ar-SA" dirty="0"/>
          </a:p>
        </p:txBody>
      </p:sp>
    </p:spTree>
    <p:extLst>
      <p:ext uri="{BB962C8B-B14F-4D97-AF65-F5344CB8AC3E}">
        <p14:creationId xmlns:p14="http://schemas.microsoft.com/office/powerpoint/2010/main" val="330597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672" y="449179"/>
            <a:ext cx="10234863" cy="4247317"/>
          </a:xfrm>
          <a:prstGeom prst="rect">
            <a:avLst/>
          </a:prstGeom>
          <a:noFill/>
        </p:spPr>
        <p:txBody>
          <a:bodyPr wrap="square" rtlCol="0">
            <a:spAutoFit/>
          </a:bodyPr>
          <a:lstStyle/>
          <a:p>
            <a:pPr marL="342900" indent="-342900">
              <a:lnSpc>
                <a:spcPct val="150000"/>
              </a:lnSpc>
              <a:buFont typeface="Arial" charset="0"/>
              <a:buChar char="•"/>
            </a:pPr>
            <a:r>
              <a:rPr lang="en-US" sz="2000" b="1" u="sng" dirty="0">
                <a:latin typeface="Cambria" charset="0"/>
                <a:ea typeface="Cambria" charset="0"/>
                <a:cs typeface="Cambria" charset="0"/>
              </a:rPr>
              <a:t>Allergic rhinitis</a:t>
            </a:r>
            <a:r>
              <a:rPr lang="en-US" sz="2000" dirty="0">
                <a:latin typeface="Cambria" charset="0"/>
                <a:ea typeface="Cambria" charset="0"/>
                <a:cs typeface="Cambria" charset="0"/>
              </a:rPr>
              <a:t>, or allergic </a:t>
            </a:r>
            <a:r>
              <a:rPr lang="en-US" sz="2000" dirty="0" err="1">
                <a:latin typeface="Cambria" charset="0"/>
                <a:ea typeface="Cambria" charset="0"/>
                <a:cs typeface="Cambria" charset="0"/>
              </a:rPr>
              <a:t>rhinosinusitis</a:t>
            </a:r>
            <a:r>
              <a:rPr lang="en-US" sz="2000" dirty="0">
                <a:latin typeface="Cambria" charset="0"/>
                <a:ea typeface="Cambria" charset="0"/>
                <a:cs typeface="Cambria" charset="0"/>
              </a:rPr>
              <a:t>, is characterized by paroxysms of sneezing, rhinorrhea, and nasal obstruction, often accompanied by itching of the eyes, nose, and palate. Postnasal drip, cough, irritability, and fatigue are other common </a:t>
            </a:r>
            <a:r>
              <a:rPr lang="en-US" sz="2000" dirty="0" smtClean="0">
                <a:latin typeface="Cambria" charset="0"/>
                <a:ea typeface="Cambria" charset="0"/>
                <a:cs typeface="Cambria" charset="0"/>
              </a:rPr>
              <a:t>symptoms.</a:t>
            </a:r>
          </a:p>
          <a:p>
            <a:pPr marL="342900" indent="-342900">
              <a:lnSpc>
                <a:spcPct val="150000"/>
              </a:lnSpc>
              <a:buFont typeface="Arial" charset="0"/>
              <a:buChar char="•"/>
            </a:pPr>
            <a:endParaRPr lang="en-US" sz="2000" dirty="0">
              <a:latin typeface="Cambria" charset="0"/>
              <a:ea typeface="Cambria" charset="0"/>
              <a:cs typeface="Cambria" charset="0"/>
            </a:endParaRPr>
          </a:p>
          <a:p>
            <a:pPr>
              <a:lnSpc>
                <a:spcPct val="150000"/>
              </a:lnSpc>
            </a:pPr>
            <a:endParaRPr lang="en-US" sz="2000" dirty="0" smtClean="0">
              <a:latin typeface="Cambria" charset="0"/>
              <a:ea typeface="Cambria" charset="0"/>
              <a:cs typeface="Cambria" charset="0"/>
            </a:endParaRPr>
          </a:p>
          <a:p>
            <a:pPr marL="342900" indent="-342900">
              <a:lnSpc>
                <a:spcPct val="150000"/>
              </a:lnSpc>
              <a:buFont typeface="Arial" charset="0"/>
              <a:buChar char="•"/>
            </a:pPr>
            <a:endParaRPr lang="en-US" sz="2000" dirty="0">
              <a:latin typeface="Cambria" charset="0"/>
              <a:ea typeface="Cambria" charset="0"/>
              <a:cs typeface="Cambria" charset="0"/>
            </a:endParaRPr>
          </a:p>
          <a:p>
            <a:pPr marL="342900" indent="-342900">
              <a:lnSpc>
                <a:spcPct val="150000"/>
              </a:lnSpc>
              <a:buFont typeface="Arial" charset="0"/>
              <a:buChar char="•"/>
            </a:pPr>
            <a:r>
              <a:rPr lang="en-US" sz="2000" b="1" dirty="0" smtClean="0"/>
              <a:t>Epidemiology</a:t>
            </a:r>
            <a:r>
              <a:rPr lang="en-US" sz="2000" dirty="0"/>
              <a:t> — Allergic rhinitis is common, affecting 10 to 30 percent of children and adults in the United States and other industrialized </a:t>
            </a:r>
            <a:r>
              <a:rPr lang="en-US" sz="2000" dirty="0" smtClean="0"/>
              <a:t>countries. </a:t>
            </a:r>
            <a:r>
              <a:rPr lang="en-US" sz="2000" dirty="0"/>
              <a:t>It may be less common in some parts of the world, although even developing countries report significant rates</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290788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05" y="304800"/>
            <a:ext cx="10812379" cy="4755148"/>
          </a:xfrm>
          <a:prstGeom prst="rect">
            <a:avLst/>
          </a:prstGeom>
          <a:noFill/>
        </p:spPr>
        <p:txBody>
          <a:bodyPr wrap="square" rtlCol="0">
            <a:spAutoFit/>
          </a:bodyPr>
          <a:lstStyle/>
          <a:p>
            <a:pPr>
              <a:lnSpc>
                <a:spcPct val="150000"/>
              </a:lnSpc>
            </a:pPr>
            <a:r>
              <a:rPr lang="en-US" sz="2400" b="1" dirty="0" smtClean="0">
                <a:latin typeface="Cambria" charset="0"/>
                <a:ea typeface="Cambria" charset="0"/>
                <a:cs typeface="Cambria" charset="0"/>
              </a:rPr>
              <a:t>Risk factors</a:t>
            </a:r>
            <a:r>
              <a:rPr lang="en-US" dirty="0">
                <a:latin typeface="Cambria" charset="0"/>
                <a:ea typeface="Cambria" charset="0"/>
                <a:cs typeface="Cambria" charset="0"/>
              </a:rPr>
              <a:t> — </a:t>
            </a:r>
            <a:r>
              <a:rPr lang="en-US" sz="2000" dirty="0">
                <a:latin typeface="Cambria" charset="0"/>
                <a:ea typeface="Cambria" charset="0"/>
                <a:cs typeface="Cambria" charset="0"/>
              </a:rPr>
              <a:t>The following are proposed or identified risk factors for allergic </a:t>
            </a:r>
            <a:r>
              <a:rPr lang="en-US" sz="2000" dirty="0" smtClean="0">
                <a:latin typeface="Cambria" charset="0"/>
                <a:ea typeface="Cambria" charset="0"/>
                <a:cs typeface="Cambria" charset="0"/>
              </a:rPr>
              <a:t>rhinitis:</a:t>
            </a:r>
            <a:endParaRPr lang="en-US" sz="2000" dirty="0">
              <a:latin typeface="Cambria" charset="0"/>
              <a:ea typeface="Cambria" charset="0"/>
              <a:cs typeface="Cambria" charset="0"/>
            </a:endParaRPr>
          </a:p>
          <a:p>
            <a:pPr marL="342900" indent="-342900">
              <a:lnSpc>
                <a:spcPct val="150000"/>
              </a:lnSpc>
              <a:buFont typeface="Arial" charset="0"/>
              <a:buChar char="•"/>
            </a:pPr>
            <a:r>
              <a:rPr lang="en-US" sz="2000" dirty="0" smtClean="0">
                <a:latin typeface="Cambria" charset="0"/>
                <a:ea typeface="Cambria" charset="0"/>
                <a:cs typeface="Cambria" charset="0"/>
              </a:rPr>
              <a:t>Family </a:t>
            </a:r>
            <a:r>
              <a:rPr lang="en-US" sz="2000" dirty="0">
                <a:latin typeface="Cambria" charset="0"/>
                <a:ea typeface="Cambria" charset="0"/>
                <a:cs typeface="Cambria" charset="0"/>
              </a:rPr>
              <a:t>history of </a:t>
            </a:r>
            <a:r>
              <a:rPr lang="en-US" sz="2000" dirty="0" err="1">
                <a:latin typeface="Cambria" charset="0"/>
                <a:ea typeface="Cambria" charset="0"/>
                <a:cs typeface="Cambria" charset="0"/>
              </a:rPr>
              <a:t>atopy</a:t>
            </a:r>
            <a:r>
              <a:rPr lang="en-US" sz="2000" dirty="0">
                <a:latin typeface="Cambria" charset="0"/>
                <a:ea typeface="Cambria" charset="0"/>
                <a:cs typeface="Cambria" charset="0"/>
              </a:rPr>
              <a:t> (</a:t>
            </a:r>
            <a:r>
              <a:rPr lang="en-US" sz="2000" dirty="0" err="1">
                <a:latin typeface="Cambria" charset="0"/>
                <a:ea typeface="Cambria" charset="0"/>
                <a:cs typeface="Cambria" charset="0"/>
              </a:rPr>
              <a:t>ie</a:t>
            </a:r>
            <a:r>
              <a:rPr lang="en-US" sz="2000" dirty="0">
                <a:latin typeface="Cambria" charset="0"/>
                <a:ea typeface="Cambria" charset="0"/>
                <a:cs typeface="Cambria" charset="0"/>
              </a:rPr>
              <a:t>, the genetic predisposition to develop allergic diseases)</a:t>
            </a:r>
          </a:p>
          <a:p>
            <a:pPr marL="342900" indent="-342900">
              <a:lnSpc>
                <a:spcPct val="150000"/>
              </a:lnSpc>
              <a:buFont typeface="Arial" charset="0"/>
              <a:buChar char="•"/>
            </a:pPr>
            <a:r>
              <a:rPr lang="en-US" sz="2000" dirty="0" smtClean="0">
                <a:latin typeface="Cambria" charset="0"/>
                <a:ea typeface="Cambria" charset="0"/>
                <a:cs typeface="Cambria" charset="0"/>
              </a:rPr>
              <a:t>Male </a:t>
            </a:r>
            <a:r>
              <a:rPr lang="en-US" sz="2000" dirty="0">
                <a:latin typeface="Cambria" charset="0"/>
                <a:ea typeface="Cambria" charset="0"/>
                <a:cs typeface="Cambria" charset="0"/>
              </a:rPr>
              <a:t>sex</a:t>
            </a:r>
          </a:p>
          <a:p>
            <a:pPr marL="342900" indent="-342900">
              <a:lnSpc>
                <a:spcPct val="150000"/>
              </a:lnSpc>
              <a:buFont typeface="Arial" charset="0"/>
              <a:buChar char="•"/>
            </a:pPr>
            <a:r>
              <a:rPr lang="en-US" sz="2000" dirty="0" smtClean="0">
                <a:latin typeface="Cambria" charset="0"/>
                <a:ea typeface="Cambria" charset="0"/>
                <a:cs typeface="Cambria" charset="0"/>
              </a:rPr>
              <a:t>Birth </a:t>
            </a:r>
            <a:r>
              <a:rPr lang="en-US" sz="2000" dirty="0">
                <a:latin typeface="Cambria" charset="0"/>
                <a:ea typeface="Cambria" charset="0"/>
                <a:cs typeface="Cambria" charset="0"/>
              </a:rPr>
              <a:t>during the pollen season</a:t>
            </a:r>
          </a:p>
          <a:p>
            <a:pPr marL="342900" indent="-342900">
              <a:lnSpc>
                <a:spcPct val="150000"/>
              </a:lnSpc>
              <a:buFont typeface="Arial" charset="0"/>
              <a:buChar char="•"/>
            </a:pPr>
            <a:r>
              <a:rPr lang="en-US" sz="2000" dirty="0" smtClean="0">
                <a:latin typeface="Cambria" charset="0"/>
                <a:ea typeface="Cambria" charset="0"/>
                <a:cs typeface="Cambria" charset="0"/>
              </a:rPr>
              <a:t>Firstborn status</a:t>
            </a:r>
            <a:endParaRPr lang="en-US" sz="2000" dirty="0">
              <a:latin typeface="Cambria" charset="0"/>
              <a:ea typeface="Cambria" charset="0"/>
              <a:cs typeface="Cambria" charset="0"/>
            </a:endParaRPr>
          </a:p>
          <a:p>
            <a:pPr marL="342900" indent="-342900">
              <a:lnSpc>
                <a:spcPct val="150000"/>
              </a:lnSpc>
              <a:buFont typeface="Arial" charset="0"/>
              <a:buChar char="•"/>
            </a:pPr>
            <a:r>
              <a:rPr lang="en-US" sz="2000" dirty="0" smtClean="0">
                <a:latin typeface="Cambria" charset="0"/>
                <a:ea typeface="Cambria" charset="0"/>
                <a:cs typeface="Cambria" charset="0"/>
              </a:rPr>
              <a:t>Maternal </a:t>
            </a:r>
            <a:r>
              <a:rPr lang="en-US" sz="2000" dirty="0">
                <a:latin typeface="Cambria" charset="0"/>
                <a:ea typeface="Cambria" charset="0"/>
                <a:cs typeface="Cambria" charset="0"/>
              </a:rPr>
              <a:t>smoking exposure in the first year of life</a:t>
            </a:r>
          </a:p>
          <a:p>
            <a:pPr marL="342900" indent="-342900">
              <a:lnSpc>
                <a:spcPct val="150000"/>
              </a:lnSpc>
              <a:buFont typeface="Arial" charset="0"/>
              <a:buChar char="•"/>
            </a:pPr>
            <a:r>
              <a:rPr lang="en-US" sz="2000" dirty="0" smtClean="0">
                <a:latin typeface="Cambria" charset="0"/>
                <a:ea typeface="Cambria" charset="0"/>
                <a:cs typeface="Cambria" charset="0"/>
              </a:rPr>
              <a:t>Exposure </a:t>
            </a:r>
            <a:r>
              <a:rPr lang="en-US" sz="2000" dirty="0">
                <a:latin typeface="Cambria" charset="0"/>
                <a:ea typeface="Cambria" charset="0"/>
                <a:cs typeface="Cambria" charset="0"/>
              </a:rPr>
              <a:t>to indoor allergens, such as dust mite allergen</a:t>
            </a:r>
          </a:p>
          <a:p>
            <a:pPr marL="342900" indent="-342900">
              <a:lnSpc>
                <a:spcPct val="150000"/>
              </a:lnSpc>
              <a:buFont typeface="Arial" charset="0"/>
              <a:buChar char="•"/>
            </a:pPr>
            <a:r>
              <a:rPr lang="en-US" sz="2000" dirty="0" smtClean="0">
                <a:latin typeface="Cambria" charset="0"/>
                <a:ea typeface="Cambria" charset="0"/>
                <a:cs typeface="Cambria" charset="0"/>
              </a:rPr>
              <a:t>Serum </a:t>
            </a:r>
            <a:r>
              <a:rPr lang="en-US" sz="2000" dirty="0" err="1">
                <a:latin typeface="Cambria" charset="0"/>
                <a:ea typeface="Cambria" charset="0"/>
                <a:cs typeface="Cambria" charset="0"/>
              </a:rPr>
              <a:t>IgE</a:t>
            </a:r>
            <a:r>
              <a:rPr lang="en-US" sz="2000" dirty="0">
                <a:latin typeface="Cambria" charset="0"/>
                <a:ea typeface="Cambria" charset="0"/>
                <a:cs typeface="Cambria" charset="0"/>
              </a:rPr>
              <a:t> &gt;100 int. units/mL before age six</a:t>
            </a:r>
          </a:p>
          <a:p>
            <a:pPr marL="342900" indent="-342900">
              <a:lnSpc>
                <a:spcPct val="150000"/>
              </a:lnSpc>
              <a:buFont typeface="Arial" charset="0"/>
              <a:buChar char="•"/>
            </a:pPr>
            <a:r>
              <a:rPr lang="en-US" sz="2000" dirty="0" smtClean="0">
                <a:latin typeface="Cambria" charset="0"/>
                <a:ea typeface="Cambria" charset="0"/>
                <a:cs typeface="Cambria" charset="0"/>
              </a:rPr>
              <a:t>Presence </a:t>
            </a:r>
            <a:r>
              <a:rPr lang="en-US" sz="2000" dirty="0">
                <a:latin typeface="Cambria" charset="0"/>
                <a:ea typeface="Cambria" charset="0"/>
                <a:cs typeface="Cambria" charset="0"/>
              </a:rPr>
              <a:t>of allergen-specific immunoglobulin E (</a:t>
            </a:r>
            <a:r>
              <a:rPr lang="en-US" sz="2000" dirty="0" err="1">
                <a:latin typeface="Cambria" charset="0"/>
                <a:ea typeface="Cambria" charset="0"/>
                <a:cs typeface="Cambria" charset="0"/>
              </a:rPr>
              <a:t>IgE</a:t>
            </a:r>
            <a:r>
              <a:rPr lang="en-US" sz="2000" dirty="0">
                <a:latin typeface="Cambria" charset="0"/>
                <a:ea typeface="Cambria" charset="0"/>
                <a:cs typeface="Cambria" charset="0"/>
              </a:rPr>
              <a:t>)</a:t>
            </a:r>
          </a:p>
          <a:p>
            <a:pPr>
              <a:lnSpc>
                <a:spcPct val="150000"/>
              </a:lnSpc>
            </a:pPr>
            <a:endParaRPr lang="en-US" dirty="0">
              <a:latin typeface="Cambria" charset="0"/>
              <a:ea typeface="Cambria" charset="0"/>
              <a:cs typeface="Cambria" charset="0"/>
            </a:endParaRPr>
          </a:p>
        </p:txBody>
      </p:sp>
    </p:spTree>
    <p:extLst>
      <p:ext uri="{BB962C8B-B14F-4D97-AF65-F5344CB8AC3E}">
        <p14:creationId xmlns:p14="http://schemas.microsoft.com/office/powerpoint/2010/main" val="201179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926" y="352926"/>
            <a:ext cx="10924674" cy="1446550"/>
          </a:xfrm>
          <a:prstGeom prst="rect">
            <a:avLst/>
          </a:prstGeom>
          <a:noFill/>
        </p:spPr>
        <p:txBody>
          <a:bodyPr wrap="square" rtlCol="0">
            <a:spAutoFit/>
          </a:bodyPr>
          <a:lstStyle/>
          <a:p>
            <a:r>
              <a:rPr lang="en-US" sz="2400" b="1" dirty="0">
                <a:latin typeface="Cambria" charset="0"/>
                <a:ea typeface="Cambria" charset="0"/>
                <a:cs typeface="Cambria" charset="0"/>
              </a:rPr>
              <a:t>Signs and symptoms</a:t>
            </a:r>
            <a:r>
              <a:rPr lang="en-US" sz="2400" dirty="0">
                <a:latin typeface="Cambria" charset="0"/>
                <a:ea typeface="Cambria" charset="0"/>
                <a:cs typeface="Cambria" charset="0"/>
              </a:rPr>
              <a:t> </a:t>
            </a:r>
            <a:r>
              <a:rPr lang="en-US" sz="2000" dirty="0" smtClean="0">
                <a:latin typeface="Cambria" charset="0"/>
                <a:ea typeface="Cambria" charset="0"/>
                <a:cs typeface="Cambria" charset="0"/>
              </a:rPr>
              <a:t>— Allergic rhinitis presents with paroxysms of sneezing, rhinorrhea, nasal obstruction, and nasal itching. Postnasal drip, cough, irritability, and fatigue are other common symptoms.</a:t>
            </a:r>
          </a:p>
          <a:p>
            <a:endParaRPr lang="en-US" sz="2400" dirty="0">
              <a:latin typeface="Cambria" charset="0"/>
              <a:ea typeface="Cambria" charset="0"/>
              <a:cs typeface="Cambria"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658" y="1219198"/>
            <a:ext cx="8359942" cy="551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73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548" y="144379"/>
            <a:ext cx="3914274" cy="3847207"/>
          </a:xfrm>
          <a:prstGeom prst="rect">
            <a:avLst/>
          </a:prstGeom>
          <a:noFill/>
        </p:spPr>
        <p:txBody>
          <a:bodyPr wrap="square" rtlCol="0">
            <a:spAutoFit/>
          </a:bodyPr>
          <a:lstStyle/>
          <a:p>
            <a:r>
              <a:rPr lang="en-US" sz="2400" b="1" dirty="0" smtClean="0">
                <a:latin typeface="Cambria" charset="0"/>
                <a:ea typeface="Cambria" charset="0"/>
                <a:cs typeface="Cambria" charset="0"/>
              </a:rPr>
              <a:t>Diagnosis</a:t>
            </a:r>
            <a:r>
              <a:rPr lang="en-US" sz="2000" dirty="0">
                <a:latin typeface="Cambria" charset="0"/>
                <a:ea typeface="Cambria" charset="0"/>
                <a:cs typeface="Cambria" charset="0"/>
              </a:rPr>
              <a:t> — The diagnosis of allergic rhinitis can be made on </a:t>
            </a:r>
            <a:r>
              <a:rPr lang="en-US" sz="2000" b="1" dirty="0">
                <a:latin typeface="Cambria" charset="0"/>
                <a:ea typeface="Cambria" charset="0"/>
                <a:cs typeface="Cambria" charset="0"/>
              </a:rPr>
              <a:t>clinical grounds</a:t>
            </a:r>
            <a:r>
              <a:rPr lang="en-US" sz="2000" dirty="0">
                <a:latin typeface="Cambria" charset="0"/>
                <a:ea typeface="Cambria" charset="0"/>
                <a:cs typeface="Cambria" charset="0"/>
              </a:rPr>
              <a:t> based upon the presence of characteristic symptoms (</a:t>
            </a:r>
            <a:r>
              <a:rPr lang="en-US" sz="2000" dirty="0" err="1">
                <a:latin typeface="Cambria" charset="0"/>
                <a:ea typeface="Cambria" charset="0"/>
                <a:cs typeface="Cambria" charset="0"/>
              </a:rPr>
              <a:t>ie</a:t>
            </a:r>
            <a:r>
              <a:rPr lang="en-US" sz="2000" dirty="0">
                <a:latin typeface="Cambria" charset="0"/>
                <a:ea typeface="Cambria" charset="0"/>
                <a:cs typeface="Cambria" charset="0"/>
              </a:rPr>
              <a:t>, paroxysms of sneezing, rhinorrhea, nasal obstruction, nasal itching, postnasal drip, cough, irritability, and fatigue), a suggestive clinical history (including the presence of risk factors</a:t>
            </a:r>
            <a:r>
              <a:rPr lang="en-US" sz="2000" dirty="0" smtClean="0">
                <a:latin typeface="Cambria" charset="0"/>
                <a:ea typeface="Cambria" charset="0"/>
                <a:cs typeface="Cambria" charset="0"/>
              </a:rPr>
              <a:t>), and supportive findings on physical examination.</a:t>
            </a:r>
            <a:endParaRPr lang="en-US" sz="2000" dirty="0">
              <a:latin typeface="Cambria" charset="0"/>
              <a:ea typeface="Cambria" charset="0"/>
              <a:cs typeface="Cambria"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411" y="144379"/>
            <a:ext cx="6622568" cy="6513095"/>
          </a:xfrm>
          <a:prstGeom prst="rect">
            <a:avLst/>
          </a:prstGeom>
        </p:spPr>
      </p:pic>
    </p:spTree>
    <p:extLst>
      <p:ext uri="{BB962C8B-B14F-4D97-AF65-F5344CB8AC3E}">
        <p14:creationId xmlns:p14="http://schemas.microsoft.com/office/powerpoint/2010/main" val="140422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04"/>
          <p:cNvPicPr preferRelativeResize="0"/>
          <p:nvPr/>
        </p:nvPicPr>
        <p:blipFill>
          <a:blip r:embed="rId3">
            <a:alphaModFix/>
          </a:blip>
          <a:stretch>
            <a:fillRect/>
          </a:stretch>
        </p:blipFill>
        <p:spPr>
          <a:xfrm>
            <a:off x="190005" y="1888176"/>
            <a:ext cx="11768445" cy="5207330"/>
          </a:xfrm>
          <a:prstGeom prst="rect">
            <a:avLst/>
          </a:prstGeom>
          <a:noFill/>
          <a:ln>
            <a:noFill/>
          </a:ln>
        </p:spPr>
      </p:pic>
      <p:sp>
        <p:nvSpPr>
          <p:cNvPr id="3" name="مربع نص 2"/>
          <p:cNvSpPr txBox="1"/>
          <p:nvPr/>
        </p:nvSpPr>
        <p:spPr>
          <a:xfrm>
            <a:off x="775770" y="135254"/>
            <a:ext cx="1983235" cy="1107996"/>
          </a:xfrm>
          <a:prstGeom prst="rect">
            <a:avLst/>
          </a:prstGeom>
          <a:noFill/>
        </p:spPr>
        <p:txBody>
          <a:bodyPr wrap="none" rtlCol="1">
            <a:spAutoFit/>
          </a:bodyPr>
          <a:lstStyle/>
          <a:p>
            <a:r>
              <a:rPr lang="en-US" sz="2800" b="1" dirty="0" smtClean="0">
                <a:latin typeface="Cambria" charset="0"/>
                <a:ea typeface="Cambria" charset="0"/>
                <a:cs typeface="Cambria" charset="0"/>
              </a:rPr>
              <a:t>Sinusitis</a:t>
            </a:r>
            <a:r>
              <a:rPr lang="en-US" sz="2800" dirty="0" smtClean="0">
                <a:latin typeface="Cambria" charset="0"/>
                <a:ea typeface="Cambria" charset="0"/>
                <a:cs typeface="Cambria" charset="0"/>
              </a:rPr>
              <a:t>: </a:t>
            </a:r>
            <a:r>
              <a:rPr lang="en-US" sz="6600" dirty="0">
                <a:latin typeface="Cambria" charset="0"/>
                <a:ea typeface="Cambria" charset="0"/>
                <a:cs typeface="Cambria" charset="0"/>
              </a:rPr>
              <a:t> </a:t>
            </a:r>
            <a:endParaRPr lang="ar-SA" sz="2000" dirty="0">
              <a:latin typeface="Cambria" charset="0"/>
              <a:ea typeface="Cambria" charset="0"/>
              <a:cs typeface="Cambria" charset="0"/>
            </a:endParaRPr>
          </a:p>
        </p:txBody>
      </p:sp>
      <p:sp>
        <p:nvSpPr>
          <p:cNvPr id="5" name="مربع نص 4"/>
          <p:cNvSpPr txBox="1"/>
          <p:nvPr/>
        </p:nvSpPr>
        <p:spPr>
          <a:xfrm>
            <a:off x="3022477" y="872513"/>
            <a:ext cx="8686593" cy="1015663"/>
          </a:xfrm>
          <a:prstGeom prst="rect">
            <a:avLst/>
          </a:prstGeom>
          <a:noFill/>
        </p:spPr>
        <p:txBody>
          <a:bodyPr wrap="square" rtlCol="1">
            <a:spAutoFit/>
          </a:bodyPr>
          <a:lstStyle/>
          <a:p>
            <a:r>
              <a:rPr lang="en-US" sz="2000" dirty="0">
                <a:latin typeface="Cambria" charset="0"/>
                <a:ea typeface="Cambria" charset="0"/>
                <a:cs typeface="Cambria" charset="0"/>
              </a:rPr>
              <a:t>Is </a:t>
            </a:r>
            <a:r>
              <a:rPr lang="en-US" sz="2000" dirty="0" smtClean="0">
                <a:latin typeface="Cambria" charset="0"/>
                <a:ea typeface="Cambria" charset="0"/>
                <a:cs typeface="Cambria" charset="0"/>
              </a:rPr>
              <a:t>inflammation</a:t>
            </a:r>
            <a:r>
              <a:rPr lang="en-US" sz="2000" dirty="0">
                <a:latin typeface="Cambria" charset="0"/>
                <a:ea typeface="Cambria" charset="0"/>
                <a:cs typeface="Cambria" charset="0"/>
              </a:rPr>
              <a:t> of the sinuses resulting in symptoms. Common signs and symptoms include thick nasal mucous, a plugged nose, and pain in the face. </a:t>
            </a:r>
            <a:endParaRPr lang="ar-SA" sz="2000" dirty="0">
              <a:latin typeface="Cambria" charset="0"/>
              <a:ea typeface="Cambria" charset="0"/>
              <a:cs typeface="Cambria" charset="0"/>
            </a:endParaRPr>
          </a:p>
          <a:p>
            <a:endParaRPr lang="ar-SA" sz="2000" dirty="0">
              <a:latin typeface="Cambria" charset="0"/>
              <a:ea typeface="Cambria" charset="0"/>
              <a:cs typeface="Cambria" charset="0"/>
            </a:endParaRPr>
          </a:p>
        </p:txBody>
      </p:sp>
    </p:spTree>
    <p:extLst>
      <p:ext uri="{BB962C8B-B14F-4D97-AF65-F5344CB8AC3E}">
        <p14:creationId xmlns:p14="http://schemas.microsoft.com/office/powerpoint/2010/main" val="3465410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5861" y="453720"/>
            <a:ext cx="10519284" cy="1200329"/>
          </a:xfrm>
          <a:prstGeom prst="rect">
            <a:avLst/>
          </a:prstGeom>
          <a:noFill/>
        </p:spPr>
        <p:txBody>
          <a:bodyPr wrap="square" rtlCol="1">
            <a:spAutoFit/>
          </a:bodyPr>
          <a:lstStyle/>
          <a:p>
            <a:r>
              <a:rPr lang="en-US" sz="2400" b="1" dirty="0">
                <a:latin typeface="Cambria" charset="0"/>
                <a:ea typeface="Cambria" charset="0"/>
                <a:cs typeface="Cambria" charset="0"/>
              </a:rPr>
              <a:t>The maxillary sinuses are the most common site (85%), followed by </a:t>
            </a:r>
            <a:r>
              <a:rPr lang="en-US" sz="2400" b="1" dirty="0" err="1">
                <a:latin typeface="Cambria" charset="0"/>
                <a:ea typeface="Cambria" charset="0"/>
                <a:cs typeface="Cambria" charset="0"/>
              </a:rPr>
              <a:t>ethmoidal</a:t>
            </a:r>
            <a:r>
              <a:rPr lang="en-US" sz="2400" b="1" dirty="0">
                <a:latin typeface="Cambria" charset="0"/>
                <a:ea typeface="Cambria" charset="0"/>
                <a:cs typeface="Cambria" charset="0"/>
              </a:rPr>
              <a:t> (65%), </a:t>
            </a:r>
            <a:r>
              <a:rPr lang="en-US" sz="2400" b="1" dirty="0" err="1">
                <a:latin typeface="Cambria" charset="0"/>
                <a:ea typeface="Cambria" charset="0"/>
                <a:cs typeface="Cambria" charset="0"/>
              </a:rPr>
              <a:t>sphenoidal</a:t>
            </a:r>
            <a:r>
              <a:rPr lang="en-US" sz="2400" b="1" dirty="0">
                <a:latin typeface="Cambria" charset="0"/>
                <a:ea typeface="Cambria" charset="0"/>
                <a:cs typeface="Cambria" charset="0"/>
              </a:rPr>
              <a:t> (39%), and frontal (32%) involvement</a:t>
            </a:r>
            <a:r>
              <a:rPr lang="en-US" sz="2400" dirty="0">
                <a:latin typeface="Cambria" charset="0"/>
                <a:ea typeface="Cambria" charset="0"/>
                <a:cs typeface="Cambria" charset="0"/>
              </a:rPr>
              <a:t>.</a:t>
            </a:r>
          </a:p>
          <a:p>
            <a:endParaRPr lang="ar-SA" sz="2400" dirty="0">
              <a:latin typeface="Cambria" charset="0"/>
              <a:ea typeface="Cambria" charset="0"/>
              <a:cs typeface="Cambria" charset="0"/>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13" y="2281536"/>
            <a:ext cx="7262170" cy="3696216"/>
          </a:xfrm>
          <a:prstGeom prst="rect">
            <a:avLst/>
          </a:prstGeom>
        </p:spPr>
      </p:pic>
    </p:spTree>
    <p:extLst>
      <p:ext uri="{BB962C8B-B14F-4D97-AF65-F5344CB8AC3E}">
        <p14:creationId xmlns:p14="http://schemas.microsoft.com/office/powerpoint/2010/main" val="836162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463" y="0"/>
            <a:ext cx="9144000" cy="6858000"/>
          </a:xfrm>
          <a:prstGeom prst="rect">
            <a:avLst/>
          </a:prstGeom>
        </p:spPr>
      </p:pic>
    </p:spTree>
    <p:extLst>
      <p:ext uri="{BB962C8B-B14F-4D97-AF65-F5344CB8AC3E}">
        <p14:creationId xmlns:p14="http://schemas.microsoft.com/office/powerpoint/2010/main" val="327805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0596" y="278271"/>
            <a:ext cx="3621974" cy="461665"/>
          </a:xfrm>
          <a:prstGeom prst="rect">
            <a:avLst/>
          </a:prstGeom>
          <a:noFill/>
        </p:spPr>
        <p:txBody>
          <a:bodyPr wrap="square" rtlCol="1">
            <a:spAutoFit/>
          </a:bodyPr>
          <a:lstStyle/>
          <a:p>
            <a:r>
              <a:rPr lang="en-GB" sz="2400" b="1" dirty="0" err="1">
                <a:latin typeface="Cambria" charset="0"/>
                <a:ea typeface="Cambria" charset="0"/>
                <a:cs typeface="Cambria" charset="0"/>
              </a:rPr>
              <a:t>Etiology</a:t>
            </a:r>
            <a:endParaRPr lang="ar-SA" dirty="0">
              <a:latin typeface="Cambria" charset="0"/>
              <a:ea typeface="Cambria" charset="0"/>
              <a:cs typeface="Cambria" charset="0"/>
            </a:endParaRPr>
          </a:p>
        </p:txBody>
      </p:sp>
      <p:sp>
        <p:nvSpPr>
          <p:cNvPr id="3" name="مربع نص 2"/>
          <p:cNvSpPr txBox="1"/>
          <p:nvPr/>
        </p:nvSpPr>
        <p:spPr>
          <a:xfrm>
            <a:off x="260596" y="932942"/>
            <a:ext cx="11169403" cy="5601533"/>
          </a:xfrm>
          <a:prstGeom prst="rect">
            <a:avLst/>
          </a:prstGeom>
          <a:noFill/>
        </p:spPr>
        <p:txBody>
          <a:bodyPr wrap="square" rtlCol="1">
            <a:spAutoFit/>
          </a:bodyPr>
          <a:lstStyle/>
          <a:p>
            <a:pPr lvl="0">
              <a:buClr>
                <a:schemeClr val="tx1"/>
              </a:buClr>
              <a:buSzPct val="45833"/>
            </a:pPr>
            <a:r>
              <a:rPr lang="en-GB" sz="2400" b="1" dirty="0">
                <a:latin typeface="Cambria" charset="0"/>
                <a:ea typeface="Cambria" charset="0"/>
                <a:cs typeface="Cambria" charset="0"/>
              </a:rPr>
              <a:t>Infection</a:t>
            </a:r>
            <a:endParaRPr lang="en-GB" sz="2000" dirty="0">
              <a:latin typeface="Cambria" charset="0"/>
              <a:ea typeface="Cambria" charset="0"/>
              <a:cs typeface="Cambria" charset="0"/>
            </a:endParaRPr>
          </a:p>
          <a:p>
            <a:pPr lvl="0">
              <a:buClr>
                <a:schemeClr val="tx1"/>
              </a:buClr>
            </a:pPr>
            <a:endParaRPr lang="en-GB" sz="1600" dirty="0">
              <a:latin typeface="Cambria" charset="0"/>
              <a:ea typeface="Cambria" charset="0"/>
              <a:cs typeface="Cambria" charset="0"/>
            </a:endParaRPr>
          </a:p>
          <a:p>
            <a:pPr marL="342900" indent="-342900">
              <a:buFont typeface="Arial" charset="0"/>
              <a:buChar char="•"/>
            </a:pPr>
            <a:r>
              <a:rPr lang="en-GB" sz="2000" b="1" dirty="0" smtClean="0">
                <a:latin typeface="Cambria" charset="0"/>
                <a:ea typeface="Cambria" charset="0"/>
                <a:cs typeface="Cambria" charset="0"/>
              </a:rPr>
              <a:t>Viral:</a:t>
            </a:r>
            <a:r>
              <a:rPr lang="en-GB" sz="2000" b="1" dirty="0" smtClean="0">
                <a:solidFill>
                  <a:srgbClr val="FF0000"/>
                </a:solidFill>
                <a:latin typeface="Cambria" charset="0"/>
                <a:ea typeface="Cambria" charset="0"/>
                <a:cs typeface="Cambria" charset="0"/>
              </a:rPr>
              <a:t> </a:t>
            </a:r>
            <a:r>
              <a:rPr lang="en-GB" sz="2000" dirty="0" smtClean="0">
                <a:latin typeface="Cambria" charset="0"/>
                <a:ea typeface="Cambria" charset="0"/>
                <a:cs typeface="Cambria" charset="0"/>
              </a:rPr>
              <a:t>the </a:t>
            </a:r>
            <a:r>
              <a:rPr lang="en-GB" sz="2000" dirty="0">
                <a:latin typeface="Cambria" charset="0"/>
                <a:ea typeface="Cambria" charset="0"/>
                <a:cs typeface="Cambria" charset="0"/>
              </a:rPr>
              <a:t>vast majority of </a:t>
            </a:r>
            <a:r>
              <a:rPr lang="en-GB" sz="2000" dirty="0" err="1">
                <a:latin typeface="Cambria" charset="0"/>
                <a:ea typeface="Cambria" charset="0"/>
                <a:cs typeface="Cambria" charset="0"/>
              </a:rPr>
              <a:t>rhinosinusitis</a:t>
            </a:r>
            <a:r>
              <a:rPr lang="en-GB" sz="2000" dirty="0">
                <a:latin typeface="Cambria" charset="0"/>
                <a:ea typeface="Cambria" charset="0"/>
                <a:cs typeface="Cambria" charset="0"/>
              </a:rPr>
              <a:t> episodes are caused by viral infection. Most viral upper respiratory tract infections are caused by rhinovirus, but coronavirus, influenza A and B, </a:t>
            </a:r>
            <a:r>
              <a:rPr lang="en-GB" sz="2000" dirty="0" err="1">
                <a:latin typeface="Cambria" charset="0"/>
                <a:ea typeface="Cambria" charset="0"/>
                <a:cs typeface="Cambria" charset="0"/>
              </a:rPr>
              <a:t>parainfluenza</a:t>
            </a:r>
            <a:r>
              <a:rPr lang="en-GB" sz="2000" dirty="0">
                <a:latin typeface="Cambria" charset="0"/>
                <a:ea typeface="Cambria" charset="0"/>
                <a:cs typeface="Cambria" charset="0"/>
              </a:rPr>
              <a:t>, respiratory syncytial virus, adenovirus, and </a:t>
            </a:r>
            <a:r>
              <a:rPr lang="en-GB" sz="2000" dirty="0" err="1">
                <a:latin typeface="Cambria" charset="0"/>
                <a:ea typeface="Cambria" charset="0"/>
                <a:cs typeface="Cambria" charset="0"/>
              </a:rPr>
              <a:t>enterovirus</a:t>
            </a:r>
            <a:r>
              <a:rPr lang="en-GB" sz="2000" dirty="0">
                <a:latin typeface="Cambria" charset="0"/>
                <a:ea typeface="Cambria" charset="0"/>
                <a:cs typeface="Cambria" charset="0"/>
              </a:rPr>
              <a:t> are also causative </a:t>
            </a:r>
            <a:r>
              <a:rPr lang="en-GB" sz="2000" dirty="0" smtClean="0">
                <a:latin typeface="Cambria" charset="0"/>
                <a:ea typeface="Cambria" charset="0"/>
                <a:cs typeface="Cambria" charset="0"/>
              </a:rPr>
              <a:t>agents.</a:t>
            </a:r>
          </a:p>
          <a:p>
            <a:pPr marL="342900" indent="-342900">
              <a:buFont typeface="Arial" charset="0"/>
              <a:buChar char="•"/>
            </a:pPr>
            <a:endParaRPr lang="en-GB" sz="2000" dirty="0" smtClean="0">
              <a:latin typeface="Cambria" charset="0"/>
              <a:ea typeface="Cambria" charset="0"/>
              <a:cs typeface="Cambria" charset="0"/>
            </a:endParaRPr>
          </a:p>
          <a:p>
            <a:pPr marL="342900" indent="-342900">
              <a:buFont typeface="Arial" charset="0"/>
              <a:buChar char="•"/>
            </a:pPr>
            <a:r>
              <a:rPr lang="en-GB" sz="2000" b="1" dirty="0" smtClean="0">
                <a:latin typeface="Cambria" charset="0"/>
                <a:ea typeface="Cambria" charset="0"/>
                <a:cs typeface="Cambria" charset="0"/>
              </a:rPr>
              <a:t>Bacterial</a:t>
            </a:r>
            <a:r>
              <a:rPr lang="en-GB" sz="2000" dirty="0" smtClean="0">
                <a:latin typeface="Cambria" charset="0"/>
                <a:ea typeface="Cambria" charset="0"/>
                <a:cs typeface="Cambria" charset="0"/>
              </a:rPr>
              <a:t>: the </a:t>
            </a:r>
            <a:r>
              <a:rPr lang="en-GB" sz="2000" dirty="0">
                <a:latin typeface="Cambria" charset="0"/>
                <a:ea typeface="Cambria" charset="0"/>
                <a:cs typeface="Cambria" charset="0"/>
              </a:rPr>
              <a:t>most common pathogens isolated from maxillary sinus cultures in patients with acute bacterial </a:t>
            </a:r>
            <a:r>
              <a:rPr lang="en-GB" sz="2000" dirty="0" err="1">
                <a:latin typeface="Cambria" charset="0"/>
                <a:ea typeface="Cambria" charset="0"/>
                <a:cs typeface="Cambria" charset="0"/>
              </a:rPr>
              <a:t>rhinosinusitis</a:t>
            </a:r>
            <a:r>
              <a:rPr lang="en-GB" sz="2000" dirty="0">
                <a:latin typeface="Cambria" charset="0"/>
                <a:ea typeface="Cambria" charset="0"/>
                <a:cs typeface="Cambria" charset="0"/>
              </a:rPr>
              <a:t> include </a:t>
            </a:r>
            <a:r>
              <a:rPr lang="en-GB" sz="2000" i="1" dirty="0">
                <a:latin typeface="Cambria" charset="0"/>
                <a:ea typeface="Cambria" charset="0"/>
                <a:cs typeface="Cambria" charset="0"/>
              </a:rPr>
              <a:t>Streptococcus </a:t>
            </a:r>
            <a:r>
              <a:rPr lang="en-GB" sz="2000" i="1" dirty="0" err="1">
                <a:latin typeface="Cambria" charset="0"/>
                <a:ea typeface="Cambria" charset="0"/>
                <a:cs typeface="Cambria" charset="0"/>
              </a:rPr>
              <a:t>pneumoniae</a:t>
            </a:r>
            <a:r>
              <a:rPr lang="en-GB" sz="2000" i="1" dirty="0">
                <a:latin typeface="Cambria" charset="0"/>
                <a:ea typeface="Cambria" charset="0"/>
                <a:cs typeface="Cambria" charset="0"/>
              </a:rPr>
              <a:t>, </a:t>
            </a:r>
            <a:r>
              <a:rPr lang="en-GB" sz="2000" i="1" dirty="0" err="1">
                <a:latin typeface="Cambria" charset="0"/>
                <a:ea typeface="Cambria" charset="0"/>
                <a:cs typeface="Cambria" charset="0"/>
              </a:rPr>
              <a:t>Haemophilus</a:t>
            </a:r>
            <a:r>
              <a:rPr lang="en-GB" sz="2000" i="1" dirty="0">
                <a:latin typeface="Cambria" charset="0"/>
                <a:ea typeface="Cambria" charset="0"/>
                <a:cs typeface="Cambria" charset="0"/>
              </a:rPr>
              <a:t> </a:t>
            </a:r>
            <a:r>
              <a:rPr lang="en-GB" sz="2000" i="1" dirty="0" err="1">
                <a:latin typeface="Cambria" charset="0"/>
                <a:ea typeface="Cambria" charset="0"/>
                <a:cs typeface="Cambria" charset="0"/>
              </a:rPr>
              <a:t>influenzae</a:t>
            </a:r>
            <a:r>
              <a:rPr lang="en-GB" sz="2000" i="1" dirty="0">
                <a:latin typeface="Cambria" charset="0"/>
                <a:ea typeface="Cambria" charset="0"/>
                <a:cs typeface="Cambria" charset="0"/>
              </a:rPr>
              <a:t>,</a:t>
            </a:r>
            <a:r>
              <a:rPr lang="en-GB" sz="2000" dirty="0">
                <a:latin typeface="Cambria" charset="0"/>
                <a:ea typeface="Cambria" charset="0"/>
                <a:cs typeface="Cambria" charset="0"/>
              </a:rPr>
              <a:t> and </a:t>
            </a:r>
            <a:r>
              <a:rPr lang="en-GB" sz="2000" i="1" dirty="0">
                <a:latin typeface="Cambria" charset="0"/>
                <a:ea typeface="Cambria" charset="0"/>
                <a:cs typeface="Cambria" charset="0"/>
              </a:rPr>
              <a:t>Moraxella </a:t>
            </a:r>
            <a:r>
              <a:rPr lang="en-GB" sz="2000" i="1" dirty="0" err="1">
                <a:latin typeface="Cambria" charset="0"/>
                <a:ea typeface="Cambria" charset="0"/>
                <a:cs typeface="Cambria" charset="0"/>
              </a:rPr>
              <a:t>catarrhalis</a:t>
            </a:r>
            <a:r>
              <a:rPr lang="en-GB" sz="2000" i="1" dirty="0">
                <a:latin typeface="Cambria" charset="0"/>
                <a:ea typeface="Cambria" charset="0"/>
                <a:cs typeface="Cambria" charset="0"/>
              </a:rPr>
              <a:t>.</a:t>
            </a:r>
            <a:endParaRPr lang="en-GB" sz="2000" dirty="0" smtClean="0">
              <a:latin typeface="Cambria" charset="0"/>
              <a:ea typeface="Cambria" charset="0"/>
              <a:cs typeface="Cambria" charset="0"/>
            </a:endParaRPr>
          </a:p>
          <a:p>
            <a:pPr marL="342900" indent="-342900">
              <a:buFont typeface="Arial" charset="0"/>
              <a:buChar char="•"/>
            </a:pPr>
            <a:endParaRPr lang="en-GB" sz="2000" dirty="0" smtClean="0">
              <a:latin typeface="Cambria" charset="0"/>
              <a:ea typeface="Cambria" charset="0"/>
              <a:cs typeface="Cambria" charset="0"/>
            </a:endParaRPr>
          </a:p>
          <a:p>
            <a:pPr marL="342900" indent="-342900">
              <a:buFont typeface="Arial" charset="0"/>
              <a:buChar char="•"/>
            </a:pPr>
            <a:r>
              <a:rPr lang="en-GB" sz="2000" b="1" dirty="0" smtClean="0">
                <a:latin typeface="Cambria" charset="0"/>
                <a:ea typeface="Cambria" charset="0"/>
                <a:cs typeface="Cambria" charset="0"/>
              </a:rPr>
              <a:t>Fungal</a:t>
            </a:r>
            <a:r>
              <a:rPr lang="en-GB" sz="2000" dirty="0" smtClean="0">
                <a:latin typeface="Cambria" charset="0"/>
                <a:ea typeface="Cambria" charset="0"/>
                <a:cs typeface="Cambria" charset="0"/>
              </a:rPr>
              <a:t> </a:t>
            </a:r>
            <a:r>
              <a:rPr lang="en-GB" sz="2000" dirty="0">
                <a:latin typeface="Cambria" charset="0"/>
                <a:ea typeface="Cambria" charset="0"/>
                <a:cs typeface="Cambria" charset="0"/>
              </a:rPr>
              <a:t>( Rare )</a:t>
            </a:r>
          </a:p>
          <a:p>
            <a:pPr>
              <a:lnSpc>
                <a:spcPct val="150000"/>
              </a:lnSpc>
              <a:buClr>
                <a:schemeClr val="tx1"/>
              </a:buClr>
            </a:pPr>
            <a:r>
              <a:rPr lang="en-GB" sz="2000" b="1" dirty="0" smtClean="0">
                <a:latin typeface="Cambria" charset="0"/>
                <a:ea typeface="Cambria" charset="0"/>
                <a:cs typeface="Cambria" charset="0"/>
              </a:rPr>
              <a:t>   RF: </a:t>
            </a:r>
            <a:endParaRPr lang="en-GB" sz="2000" b="1" dirty="0">
              <a:latin typeface="Cambria" charset="0"/>
              <a:ea typeface="Cambria" charset="0"/>
              <a:cs typeface="Cambria" charset="0"/>
            </a:endParaRPr>
          </a:p>
          <a:p>
            <a:pPr marL="571500" indent="-457200">
              <a:lnSpc>
                <a:spcPct val="150000"/>
              </a:lnSpc>
              <a:buClr>
                <a:schemeClr val="tx1"/>
              </a:buClr>
              <a:buSzPct val="100000"/>
              <a:buFont typeface="Arial" charset="0"/>
              <a:buChar char="•"/>
            </a:pPr>
            <a:r>
              <a:rPr lang="en-GB" sz="2000" dirty="0">
                <a:latin typeface="Cambria" charset="0"/>
                <a:ea typeface="Cambria" charset="0"/>
                <a:cs typeface="Cambria" charset="0"/>
              </a:rPr>
              <a:t>Cilia in the sinuses do not work properly due to some medical conditions (</a:t>
            </a:r>
            <a:r>
              <a:rPr lang="en-GB" sz="2000" dirty="0" err="1">
                <a:solidFill>
                  <a:srgbClr val="FF0000"/>
                </a:solidFill>
                <a:latin typeface="Cambria" charset="0"/>
                <a:ea typeface="Cambria" charset="0"/>
                <a:cs typeface="Cambria" charset="0"/>
              </a:rPr>
              <a:t>kartegner</a:t>
            </a:r>
            <a:r>
              <a:rPr lang="en-GB" sz="2000" dirty="0">
                <a:solidFill>
                  <a:srgbClr val="FF0000"/>
                </a:solidFill>
                <a:latin typeface="Cambria" charset="0"/>
                <a:ea typeface="Cambria" charset="0"/>
                <a:cs typeface="Cambria" charset="0"/>
              </a:rPr>
              <a:t> syndrome</a:t>
            </a:r>
            <a:r>
              <a:rPr lang="en-GB" sz="2000" dirty="0">
                <a:latin typeface="Cambria" charset="0"/>
                <a:ea typeface="Cambria" charset="0"/>
                <a:cs typeface="Cambria" charset="0"/>
              </a:rPr>
              <a:t>). </a:t>
            </a:r>
          </a:p>
          <a:p>
            <a:pPr marL="571500" indent="-457200">
              <a:lnSpc>
                <a:spcPct val="150000"/>
              </a:lnSpc>
              <a:buClr>
                <a:schemeClr val="tx1"/>
              </a:buClr>
              <a:buSzPct val="100000"/>
              <a:buFont typeface="Arial" charset="0"/>
              <a:buChar char="•"/>
            </a:pPr>
            <a:r>
              <a:rPr lang="en-GB" sz="2000" u="sng" dirty="0">
                <a:latin typeface="Cambria" charset="0"/>
                <a:ea typeface="Cambria" charset="0"/>
                <a:cs typeface="Cambria" charset="0"/>
              </a:rPr>
              <a:t>Colds and allergies </a:t>
            </a:r>
            <a:r>
              <a:rPr lang="en-GB" sz="2000" dirty="0">
                <a:latin typeface="Cambria" charset="0"/>
                <a:ea typeface="Cambria" charset="0"/>
                <a:cs typeface="Cambria" charset="0"/>
              </a:rPr>
              <a:t>may cause too much mucus to be made or block the opening of the sinuses. </a:t>
            </a:r>
          </a:p>
          <a:p>
            <a:pPr marL="571500" indent="-457200">
              <a:lnSpc>
                <a:spcPct val="150000"/>
              </a:lnSpc>
              <a:buClr>
                <a:schemeClr val="tx1"/>
              </a:buClr>
              <a:buSzPct val="100000"/>
              <a:buFont typeface="Arial" charset="0"/>
              <a:buChar char="•"/>
            </a:pPr>
            <a:r>
              <a:rPr lang="en-GB" sz="2000" u="sng" dirty="0">
                <a:latin typeface="Cambria" charset="0"/>
                <a:ea typeface="Cambria" charset="0"/>
                <a:cs typeface="Cambria" charset="0"/>
              </a:rPr>
              <a:t>A deviated nasal septum</a:t>
            </a:r>
            <a:r>
              <a:rPr lang="en-GB" sz="2000" dirty="0">
                <a:latin typeface="Cambria" charset="0"/>
                <a:ea typeface="Cambria" charset="0"/>
                <a:cs typeface="Cambria" charset="0"/>
              </a:rPr>
              <a:t>, </a:t>
            </a:r>
            <a:r>
              <a:rPr lang="en-GB" sz="2000" u="sng" dirty="0">
                <a:latin typeface="Cambria" charset="0"/>
                <a:ea typeface="Cambria" charset="0"/>
                <a:cs typeface="Cambria" charset="0"/>
              </a:rPr>
              <a:t>nasal bone spur</a:t>
            </a:r>
            <a:r>
              <a:rPr lang="en-GB" sz="2000" dirty="0">
                <a:latin typeface="Cambria" charset="0"/>
                <a:ea typeface="Cambria" charset="0"/>
                <a:cs typeface="Cambria" charset="0"/>
              </a:rPr>
              <a:t>, or </a:t>
            </a:r>
            <a:r>
              <a:rPr lang="en-GB" sz="2000" u="sng" dirty="0">
                <a:latin typeface="Cambria" charset="0"/>
                <a:ea typeface="Cambria" charset="0"/>
                <a:cs typeface="Cambria" charset="0"/>
              </a:rPr>
              <a:t>nasal polyps</a:t>
            </a:r>
            <a:r>
              <a:rPr lang="en-GB" sz="2000" dirty="0">
                <a:latin typeface="Cambria" charset="0"/>
                <a:ea typeface="Cambria" charset="0"/>
                <a:cs typeface="Cambria" charset="0"/>
              </a:rPr>
              <a:t> may block the opening of the sinuses.</a:t>
            </a:r>
          </a:p>
          <a:p>
            <a:pPr>
              <a:buClr>
                <a:schemeClr val="tx1"/>
              </a:buClr>
            </a:pPr>
            <a:endParaRPr lang="ar-SA" dirty="0">
              <a:latin typeface="Cambria" charset="0"/>
              <a:ea typeface="Cambria" charset="0"/>
              <a:cs typeface="Cambria" charset="0"/>
            </a:endParaRPr>
          </a:p>
        </p:txBody>
      </p:sp>
    </p:spTree>
    <p:extLst>
      <p:ext uri="{BB962C8B-B14F-4D97-AF65-F5344CB8AC3E}">
        <p14:creationId xmlns:p14="http://schemas.microsoft.com/office/powerpoint/2010/main" val="347990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60181" y="372340"/>
            <a:ext cx="3895107" cy="461665"/>
          </a:xfrm>
          <a:prstGeom prst="rect">
            <a:avLst/>
          </a:prstGeom>
          <a:noFill/>
        </p:spPr>
        <p:txBody>
          <a:bodyPr wrap="square" rtlCol="1">
            <a:spAutoFit/>
          </a:bodyPr>
          <a:lstStyle/>
          <a:p>
            <a:r>
              <a:rPr lang="en-GB" sz="2400" b="1" dirty="0">
                <a:latin typeface="Cambria" charset="0"/>
                <a:ea typeface="Cambria" charset="0"/>
                <a:cs typeface="Cambria" charset="0"/>
              </a:rPr>
              <a:t>Clinical </a:t>
            </a:r>
            <a:r>
              <a:rPr lang="en-GB" sz="2400" b="1" dirty="0" smtClean="0">
                <a:latin typeface="Cambria" charset="0"/>
                <a:ea typeface="Cambria" charset="0"/>
                <a:cs typeface="Cambria" charset="0"/>
              </a:rPr>
              <a:t>Presentation</a:t>
            </a:r>
            <a:endParaRPr lang="ar-SA" sz="1600" dirty="0">
              <a:latin typeface="Cambria" charset="0"/>
              <a:ea typeface="Cambria" charset="0"/>
              <a:cs typeface="Cambria" charset="0"/>
            </a:endParaRPr>
          </a:p>
        </p:txBody>
      </p:sp>
      <p:sp>
        <p:nvSpPr>
          <p:cNvPr id="3" name="مربع نص 2"/>
          <p:cNvSpPr txBox="1"/>
          <p:nvPr/>
        </p:nvSpPr>
        <p:spPr>
          <a:xfrm>
            <a:off x="526204" y="942493"/>
            <a:ext cx="11453985" cy="4662815"/>
          </a:xfrm>
          <a:prstGeom prst="rect">
            <a:avLst/>
          </a:prstGeom>
          <a:noFill/>
        </p:spPr>
        <p:txBody>
          <a:bodyPr wrap="square" rtlCol="1">
            <a:spAutoFit/>
          </a:bodyPr>
          <a:lstStyle/>
          <a:p>
            <a:pPr marL="342900" indent="-342900">
              <a:lnSpc>
                <a:spcPct val="150000"/>
              </a:lnSpc>
              <a:buClr>
                <a:schemeClr val="tx1"/>
              </a:buClr>
              <a:buSzPct val="80000"/>
              <a:buFont typeface="Arial" charset="0"/>
              <a:buChar char="•"/>
            </a:pPr>
            <a:r>
              <a:rPr lang="en-GB" sz="2000" dirty="0" smtClean="0">
                <a:latin typeface="Cambria" charset="0"/>
                <a:ea typeface="Cambria" charset="0"/>
                <a:cs typeface="Cambria" charset="0"/>
              </a:rPr>
              <a:t>Purulent </a:t>
            </a:r>
            <a:r>
              <a:rPr lang="en-GB" sz="2000" dirty="0">
                <a:latin typeface="Cambria" charset="0"/>
                <a:ea typeface="Cambria" charset="0"/>
                <a:cs typeface="Cambria" charset="0"/>
              </a:rPr>
              <a:t>nasal discharge (v. imp) (diagnostic </a:t>
            </a:r>
            <a:r>
              <a:rPr lang="en-GB" sz="2000" dirty="0" smtClean="0">
                <a:latin typeface="Cambria" charset="0"/>
                <a:ea typeface="Cambria" charset="0"/>
                <a:cs typeface="Cambria" charset="0"/>
              </a:rPr>
              <a:t>)</a:t>
            </a:r>
          </a:p>
          <a:p>
            <a:pPr marL="342900" indent="-342900">
              <a:lnSpc>
                <a:spcPct val="150000"/>
              </a:lnSpc>
              <a:buFont typeface="Arial" charset="0"/>
              <a:buChar char="•"/>
            </a:pPr>
            <a:r>
              <a:rPr lang="en-GB" sz="2000" dirty="0">
                <a:latin typeface="Cambria" charset="0"/>
                <a:ea typeface="Cambria" charset="0"/>
                <a:cs typeface="Cambria" charset="0"/>
              </a:rPr>
              <a:t>Pain over cheek and radiating to frontal region or teeth, increasing with straining or bending down</a:t>
            </a:r>
          </a:p>
          <a:p>
            <a:pPr marL="342900" indent="-342900">
              <a:lnSpc>
                <a:spcPct val="150000"/>
              </a:lnSpc>
              <a:buFont typeface="Arial" charset="0"/>
              <a:buChar char="•"/>
            </a:pPr>
            <a:r>
              <a:rPr lang="en-GB" sz="2000" dirty="0">
                <a:latin typeface="Cambria" charset="0"/>
                <a:ea typeface="Cambria" charset="0"/>
                <a:cs typeface="Cambria" charset="0"/>
              </a:rPr>
              <a:t>Redness of nose, cheeks, or eyelids</a:t>
            </a:r>
          </a:p>
          <a:p>
            <a:pPr marL="342900" indent="-342900">
              <a:lnSpc>
                <a:spcPct val="150000"/>
              </a:lnSpc>
              <a:buFont typeface="Arial" charset="0"/>
              <a:buChar char="•"/>
            </a:pPr>
            <a:r>
              <a:rPr lang="en-GB" sz="2000" dirty="0">
                <a:latin typeface="Cambria" charset="0"/>
                <a:ea typeface="Cambria" charset="0"/>
                <a:cs typeface="Cambria" charset="0"/>
              </a:rPr>
              <a:t>Tenderness to pressure over the floor of the frontal sinus immediately above the inner canthus</a:t>
            </a:r>
          </a:p>
          <a:p>
            <a:pPr marL="342900" indent="-342900">
              <a:lnSpc>
                <a:spcPct val="150000"/>
              </a:lnSpc>
              <a:buFont typeface="Arial" charset="0"/>
              <a:buChar char="•"/>
            </a:pPr>
            <a:r>
              <a:rPr lang="en-GB" sz="2000" dirty="0">
                <a:latin typeface="Cambria" charset="0"/>
                <a:ea typeface="Cambria" charset="0"/>
                <a:cs typeface="Cambria" charset="0"/>
              </a:rPr>
              <a:t>Referred pain to the vertex, temple, or occiput</a:t>
            </a:r>
          </a:p>
          <a:p>
            <a:pPr marL="342900" indent="-342900">
              <a:lnSpc>
                <a:spcPct val="150000"/>
              </a:lnSpc>
              <a:buFont typeface="Arial" charset="0"/>
              <a:buChar char="•"/>
            </a:pPr>
            <a:r>
              <a:rPr lang="en-GB" sz="2000" dirty="0">
                <a:latin typeface="Cambria" charset="0"/>
                <a:ea typeface="Cambria" charset="0"/>
                <a:cs typeface="Cambria" charset="0"/>
              </a:rPr>
              <a:t>Postnasal discharge</a:t>
            </a:r>
          </a:p>
          <a:p>
            <a:pPr marL="342900" indent="-342900">
              <a:lnSpc>
                <a:spcPct val="150000"/>
              </a:lnSpc>
              <a:buFont typeface="Arial" charset="0"/>
              <a:buChar char="•"/>
            </a:pPr>
            <a:r>
              <a:rPr lang="en-GB" sz="2000" dirty="0">
                <a:latin typeface="Cambria" charset="0"/>
                <a:ea typeface="Cambria" charset="0"/>
                <a:cs typeface="Cambria" charset="0"/>
              </a:rPr>
              <a:t>A blocked nose</a:t>
            </a:r>
          </a:p>
          <a:p>
            <a:pPr marL="342900" indent="-342900">
              <a:lnSpc>
                <a:spcPct val="150000"/>
              </a:lnSpc>
              <a:buFont typeface="Arial" charset="0"/>
              <a:buChar char="•"/>
            </a:pPr>
            <a:r>
              <a:rPr lang="en-GB" sz="2000" dirty="0">
                <a:latin typeface="Cambria" charset="0"/>
                <a:ea typeface="Cambria" charset="0"/>
                <a:cs typeface="Cambria" charset="0"/>
              </a:rPr>
              <a:t>Persistent coughing or pharyngeal irritation</a:t>
            </a:r>
          </a:p>
          <a:p>
            <a:pPr marL="342900" indent="-342900">
              <a:lnSpc>
                <a:spcPct val="150000"/>
              </a:lnSpc>
              <a:buFont typeface="Arial" charset="0"/>
              <a:buChar char="•"/>
            </a:pPr>
            <a:r>
              <a:rPr lang="en-GB" sz="2000" dirty="0">
                <a:latin typeface="Cambria" charset="0"/>
                <a:ea typeface="Cambria" charset="0"/>
                <a:cs typeface="Cambria" charset="0"/>
              </a:rPr>
              <a:t>Facial </a:t>
            </a:r>
            <a:r>
              <a:rPr lang="en-GB" sz="2000" dirty="0" smtClean="0">
                <a:latin typeface="Cambria" charset="0"/>
                <a:ea typeface="Cambria" charset="0"/>
                <a:cs typeface="Cambria" charset="0"/>
              </a:rPr>
              <a:t>pain</a:t>
            </a:r>
            <a:endParaRPr lang="en-GB" sz="2000" dirty="0">
              <a:latin typeface="Cambria" charset="0"/>
              <a:ea typeface="Cambria" charset="0"/>
              <a:cs typeface="Cambria" charset="0"/>
            </a:endParaRPr>
          </a:p>
          <a:p>
            <a:pPr marL="285750" lvl="0" indent="-285750">
              <a:lnSpc>
                <a:spcPct val="150000"/>
              </a:lnSpc>
              <a:buClr>
                <a:schemeClr val="dk1"/>
              </a:buClr>
              <a:buSzPct val="45833"/>
              <a:buFont typeface="Arial" charset="0"/>
              <a:buChar char="•"/>
            </a:pPr>
            <a:endParaRPr lang="en-GB" dirty="0">
              <a:latin typeface="Cambria" charset="0"/>
              <a:ea typeface="Cambria" charset="0"/>
              <a:cs typeface="Cambria" charset="0"/>
            </a:endParaRPr>
          </a:p>
        </p:txBody>
      </p:sp>
    </p:spTree>
    <p:extLst>
      <p:ext uri="{BB962C8B-B14F-4D97-AF65-F5344CB8AC3E}">
        <p14:creationId xmlns:p14="http://schemas.microsoft.com/office/powerpoint/2010/main" val="362078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4" y="414338"/>
            <a:ext cx="9986963" cy="5432256"/>
          </a:xfrm>
          <a:prstGeom prst="rect">
            <a:avLst/>
          </a:prstGeom>
          <a:noFill/>
        </p:spPr>
        <p:txBody>
          <a:bodyPr wrap="square" rtlCol="0">
            <a:spAutoFit/>
          </a:bodyPr>
          <a:lstStyle/>
          <a:p>
            <a:pPr marL="285750" indent="-285750">
              <a:lnSpc>
                <a:spcPct val="150000"/>
              </a:lnSpc>
              <a:buFont typeface="Arial" charset="0"/>
              <a:buChar char="•"/>
            </a:pPr>
            <a:r>
              <a:rPr lang="en-US" sz="2800" b="1" dirty="0" smtClean="0">
                <a:latin typeface="Cambria" charset="0"/>
                <a:ea typeface="Cambria" charset="0"/>
                <a:cs typeface="Cambria" charset="0"/>
              </a:rPr>
              <a:t>Objectives</a:t>
            </a:r>
            <a:r>
              <a:rPr lang="en-US" sz="2400" b="1" dirty="0" smtClean="0">
                <a:latin typeface="Cambria" charset="0"/>
                <a:ea typeface="Cambria" charset="0"/>
                <a:cs typeface="Cambria" charset="0"/>
              </a:rPr>
              <a:t>:</a:t>
            </a:r>
          </a:p>
          <a:p>
            <a:pPr marL="285750" indent="-285750">
              <a:lnSpc>
                <a:spcPct val="150000"/>
              </a:lnSpc>
              <a:buFont typeface="Arial" charset="0"/>
              <a:buChar char="•"/>
            </a:pPr>
            <a:endParaRPr lang="en-US" sz="2400" b="1" dirty="0" smtClean="0">
              <a:latin typeface="Cambria" charset="0"/>
              <a:ea typeface="Cambria" charset="0"/>
              <a:cs typeface="Cambria" charset="0"/>
            </a:endParaRPr>
          </a:p>
          <a:p>
            <a:pPr marL="742950" lvl="1" indent="-285750">
              <a:buClr>
                <a:srgbClr val="9E3611"/>
              </a:buClr>
              <a:buSzPct val="85000"/>
              <a:buFont typeface="Wingdings" panose="05000000000000000000" pitchFamily="2" charset="2"/>
              <a:buChar char="v"/>
            </a:pPr>
            <a:r>
              <a:rPr lang="en-US" dirty="0">
                <a:latin typeface="Cambria" charset="0"/>
                <a:ea typeface="Cambria" charset="0"/>
                <a:cs typeface="Cambria" charset="0"/>
                <a:sym typeface="Rokkitt"/>
              </a:rPr>
              <a:t>How can we differentiate between viral and bacterial infections?</a:t>
            </a:r>
          </a:p>
          <a:p>
            <a:pPr marL="861696" lvl="1" indent="-285750">
              <a:spcBef>
                <a:spcPts val="1200"/>
              </a:spcBef>
              <a:buClr>
                <a:srgbClr val="9E3611"/>
              </a:buClr>
              <a:buFont typeface="Wingdings" panose="05000000000000000000" pitchFamily="2" charset="2"/>
              <a:buChar char="v"/>
            </a:pPr>
            <a:endParaRPr lang="en-US" dirty="0">
              <a:latin typeface="Cambria" charset="0"/>
              <a:ea typeface="Cambria" charset="0"/>
              <a:cs typeface="Cambria" charset="0"/>
              <a:sym typeface="Rokkitt"/>
            </a:endParaRPr>
          </a:p>
          <a:p>
            <a:pPr marL="742950" lvl="1" indent="-285750">
              <a:spcBef>
                <a:spcPts val="1200"/>
              </a:spcBef>
              <a:buClr>
                <a:srgbClr val="9E3611"/>
              </a:buClr>
              <a:buSzPct val="85000"/>
              <a:buFont typeface="Wingdings" panose="05000000000000000000" pitchFamily="2" charset="2"/>
              <a:buChar char="v"/>
            </a:pPr>
            <a:r>
              <a:rPr lang="en-US" dirty="0">
                <a:latin typeface="Cambria" charset="0"/>
                <a:ea typeface="Cambria" charset="0"/>
                <a:cs typeface="Cambria" charset="0"/>
                <a:sym typeface="Rokkitt"/>
              </a:rPr>
              <a:t>Sore throat (clinical features, differential diagnosis, complications, management)</a:t>
            </a:r>
          </a:p>
          <a:p>
            <a:pPr marL="861696" lvl="1" indent="-285750">
              <a:spcBef>
                <a:spcPts val="1200"/>
              </a:spcBef>
              <a:buClr>
                <a:srgbClr val="9E3611"/>
              </a:buClr>
              <a:buFont typeface="Wingdings" panose="05000000000000000000" pitchFamily="2" charset="2"/>
              <a:buChar char="v"/>
            </a:pPr>
            <a:endParaRPr lang="en-US" dirty="0">
              <a:latin typeface="Cambria" charset="0"/>
              <a:ea typeface="Cambria" charset="0"/>
              <a:cs typeface="Cambria" charset="0"/>
              <a:sym typeface="Rokkitt"/>
            </a:endParaRPr>
          </a:p>
          <a:p>
            <a:pPr marL="742950" lvl="1" indent="-285750">
              <a:spcBef>
                <a:spcPts val="1200"/>
              </a:spcBef>
              <a:buClr>
                <a:srgbClr val="9E3611"/>
              </a:buClr>
              <a:buSzPct val="85000"/>
              <a:buFont typeface="Wingdings" panose="05000000000000000000" pitchFamily="2" charset="2"/>
              <a:buChar char="v"/>
            </a:pPr>
            <a:r>
              <a:rPr lang="en-US" dirty="0">
                <a:latin typeface="Cambria" charset="0"/>
                <a:ea typeface="Cambria" charset="0"/>
                <a:cs typeface="Cambria" charset="0"/>
                <a:sym typeface="Rokkitt"/>
              </a:rPr>
              <a:t>Sinusitis including allergic rhinitis (Clinical features and management)</a:t>
            </a:r>
          </a:p>
          <a:p>
            <a:pPr marL="861696" lvl="1" indent="-285750">
              <a:spcBef>
                <a:spcPts val="1200"/>
              </a:spcBef>
              <a:buClr>
                <a:srgbClr val="9E3611"/>
              </a:buClr>
              <a:buFont typeface="Wingdings" panose="05000000000000000000" pitchFamily="2" charset="2"/>
              <a:buChar char="v"/>
            </a:pPr>
            <a:endParaRPr lang="en-US" dirty="0">
              <a:latin typeface="Cambria" charset="0"/>
              <a:ea typeface="Cambria" charset="0"/>
              <a:cs typeface="Cambria" charset="0"/>
              <a:sym typeface="Rokkitt"/>
            </a:endParaRPr>
          </a:p>
          <a:p>
            <a:pPr marL="742950" lvl="1" indent="-285750">
              <a:spcBef>
                <a:spcPts val="1200"/>
              </a:spcBef>
              <a:buClr>
                <a:srgbClr val="9E3611"/>
              </a:buClr>
              <a:buSzPct val="85000"/>
              <a:buFont typeface="Wingdings" panose="05000000000000000000" pitchFamily="2" charset="2"/>
              <a:buChar char="v"/>
            </a:pPr>
            <a:r>
              <a:rPr lang="en-US" dirty="0">
                <a:latin typeface="Cambria" charset="0"/>
                <a:ea typeface="Cambria" charset="0"/>
                <a:cs typeface="Cambria" charset="0"/>
                <a:sym typeface="Rokkitt"/>
              </a:rPr>
              <a:t>Otitis media in children (AOM and Secretory OM, Features, management)</a:t>
            </a:r>
          </a:p>
          <a:p>
            <a:pPr marL="861696" lvl="1" indent="-285750">
              <a:spcBef>
                <a:spcPts val="1200"/>
              </a:spcBef>
              <a:buClr>
                <a:srgbClr val="9E3611"/>
              </a:buClr>
              <a:buFont typeface="Wingdings" panose="05000000000000000000" pitchFamily="2" charset="2"/>
              <a:buChar char="v"/>
            </a:pPr>
            <a:endParaRPr lang="en-US" dirty="0">
              <a:latin typeface="Cambria" charset="0"/>
              <a:ea typeface="Cambria" charset="0"/>
              <a:cs typeface="Cambria" charset="0"/>
              <a:sym typeface="Rokkitt"/>
            </a:endParaRPr>
          </a:p>
          <a:p>
            <a:pPr marL="742950" lvl="1" indent="-285750">
              <a:spcBef>
                <a:spcPts val="1200"/>
              </a:spcBef>
              <a:buClr>
                <a:srgbClr val="9E3611"/>
              </a:buClr>
              <a:buSzPct val="85000"/>
              <a:buFont typeface="Wingdings" panose="05000000000000000000" pitchFamily="2" charset="2"/>
              <a:buChar char="v"/>
            </a:pPr>
            <a:r>
              <a:rPr lang="en-US" dirty="0">
                <a:latin typeface="Cambria" charset="0"/>
                <a:ea typeface="Cambria" charset="0"/>
                <a:cs typeface="Cambria" charset="0"/>
                <a:sym typeface="Rokkitt"/>
              </a:rPr>
              <a:t>How can we modify help seeking behavior of patients with flu illness? </a:t>
            </a:r>
          </a:p>
          <a:p>
            <a:pPr>
              <a:lnSpc>
                <a:spcPct val="150000"/>
              </a:lnSpc>
            </a:pPr>
            <a:endParaRPr lang="en-US" dirty="0"/>
          </a:p>
        </p:txBody>
      </p:sp>
    </p:spTree>
    <p:extLst>
      <p:ext uri="{BB962C8B-B14F-4D97-AF65-F5344CB8AC3E}">
        <p14:creationId xmlns:p14="http://schemas.microsoft.com/office/powerpoint/2010/main" val="5464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9055" y="862940"/>
            <a:ext cx="4275117" cy="461665"/>
          </a:xfrm>
          <a:prstGeom prst="rect">
            <a:avLst/>
          </a:prstGeom>
          <a:noFill/>
        </p:spPr>
        <p:txBody>
          <a:bodyPr wrap="square" rtlCol="1">
            <a:spAutoFit/>
          </a:bodyPr>
          <a:lstStyle/>
          <a:p>
            <a:r>
              <a:rPr lang="en-GB" sz="2400" b="1" dirty="0">
                <a:latin typeface="Cambria" charset="0"/>
                <a:ea typeface="Cambria" charset="0"/>
                <a:cs typeface="Cambria" charset="0"/>
              </a:rPr>
              <a:t>Physical Examination</a:t>
            </a:r>
            <a:endParaRPr lang="ar-SA" sz="1600" dirty="0">
              <a:latin typeface="Cambria" charset="0"/>
              <a:ea typeface="Cambria" charset="0"/>
              <a:cs typeface="Cambria" charset="0"/>
            </a:endParaRPr>
          </a:p>
        </p:txBody>
      </p:sp>
      <p:sp>
        <p:nvSpPr>
          <p:cNvPr id="3" name="مربع نص 2"/>
          <p:cNvSpPr txBox="1"/>
          <p:nvPr/>
        </p:nvSpPr>
        <p:spPr>
          <a:xfrm>
            <a:off x="870857" y="1888177"/>
            <a:ext cx="7845631" cy="2862322"/>
          </a:xfrm>
          <a:prstGeom prst="rect">
            <a:avLst/>
          </a:prstGeom>
          <a:noFill/>
        </p:spPr>
        <p:txBody>
          <a:bodyPr wrap="square" rtlCol="1">
            <a:spAutoFit/>
          </a:bodyPr>
          <a:lstStyle/>
          <a:p>
            <a:pPr marL="457200" lvl="0" indent="-419100">
              <a:lnSpc>
                <a:spcPct val="150000"/>
              </a:lnSpc>
              <a:buClr>
                <a:schemeClr val="tx1"/>
              </a:buClr>
              <a:buSzPct val="100000"/>
              <a:buFont typeface="Arial"/>
              <a:buChar char="●"/>
            </a:pPr>
            <a:r>
              <a:rPr lang="en-US" sz="2000" dirty="0">
                <a:latin typeface="Cambria" charset="0"/>
                <a:ea typeface="Cambria" charset="0"/>
                <a:cs typeface="Cambria" charset="0"/>
              </a:rPr>
              <a:t>Press over the air sinuses to check for:</a:t>
            </a:r>
          </a:p>
          <a:p>
            <a:pPr marL="914400" lvl="1" indent="-381000">
              <a:lnSpc>
                <a:spcPct val="150000"/>
              </a:lnSpc>
              <a:buClr>
                <a:schemeClr val="tx1"/>
              </a:buClr>
              <a:buSzPct val="80000"/>
              <a:buFont typeface="Courier New"/>
              <a:buChar char="o"/>
            </a:pPr>
            <a:r>
              <a:rPr lang="en-US" sz="2000" u="sng" dirty="0">
                <a:latin typeface="Cambria" charset="0"/>
                <a:ea typeface="Cambria" charset="0"/>
                <a:cs typeface="Cambria" charset="0"/>
              </a:rPr>
              <a:t>Tenderness </a:t>
            </a:r>
            <a:endParaRPr lang="en-US" sz="2000" dirty="0">
              <a:latin typeface="Cambria" charset="0"/>
              <a:ea typeface="Cambria" charset="0"/>
              <a:cs typeface="Cambria" charset="0"/>
            </a:endParaRPr>
          </a:p>
          <a:p>
            <a:pPr marL="914400" lvl="1" indent="-381000">
              <a:lnSpc>
                <a:spcPct val="150000"/>
              </a:lnSpc>
              <a:buClr>
                <a:schemeClr val="tx1"/>
              </a:buClr>
              <a:buSzPct val="80000"/>
              <a:buFont typeface="Courier New"/>
              <a:buChar char="o"/>
            </a:pPr>
            <a:r>
              <a:rPr lang="en-US" sz="2000" u="sng" dirty="0">
                <a:solidFill>
                  <a:srgbClr val="FFFF00"/>
                </a:solidFill>
                <a:latin typeface="Cambria" charset="0"/>
                <a:ea typeface="Cambria" charset="0"/>
                <a:cs typeface="Cambria" charset="0"/>
              </a:rPr>
              <a:t>Yellow</a:t>
            </a:r>
            <a:r>
              <a:rPr lang="en-US" sz="2000" dirty="0">
                <a:solidFill>
                  <a:srgbClr val="FFFF00"/>
                </a:solidFill>
                <a:latin typeface="Cambria" charset="0"/>
                <a:ea typeface="Cambria" charset="0"/>
                <a:cs typeface="Cambria" charset="0"/>
              </a:rPr>
              <a:t> </a:t>
            </a:r>
            <a:r>
              <a:rPr lang="en-US" sz="2000" u="sng" dirty="0">
                <a:latin typeface="Cambria" charset="0"/>
                <a:ea typeface="Cambria" charset="0"/>
                <a:cs typeface="Cambria" charset="0"/>
              </a:rPr>
              <a:t>to </a:t>
            </a:r>
            <a:r>
              <a:rPr lang="en-US" sz="2000" u="sng" dirty="0">
                <a:solidFill>
                  <a:srgbClr val="FFFF00"/>
                </a:solidFill>
                <a:latin typeface="Cambria" charset="0"/>
                <a:ea typeface="Cambria" charset="0"/>
                <a:cs typeface="Cambria" charset="0"/>
              </a:rPr>
              <a:t>yellow</a:t>
            </a:r>
            <a:r>
              <a:rPr lang="en-US" sz="2000" u="sng" dirty="0">
                <a:latin typeface="Cambria" charset="0"/>
                <a:ea typeface="Cambria" charset="0"/>
                <a:cs typeface="Cambria" charset="0"/>
              </a:rPr>
              <a:t>-</a:t>
            </a:r>
            <a:r>
              <a:rPr lang="en-US" sz="2000" u="sng" dirty="0">
                <a:solidFill>
                  <a:srgbClr val="00B050"/>
                </a:solidFill>
                <a:latin typeface="Cambria" charset="0"/>
                <a:ea typeface="Cambria" charset="0"/>
                <a:cs typeface="Cambria" charset="0"/>
              </a:rPr>
              <a:t>green</a:t>
            </a:r>
            <a:r>
              <a:rPr lang="en-US" sz="2000" dirty="0">
                <a:latin typeface="Cambria" charset="0"/>
                <a:ea typeface="Cambria" charset="0"/>
                <a:cs typeface="Cambria" charset="0"/>
              </a:rPr>
              <a:t> </a:t>
            </a:r>
            <a:r>
              <a:rPr lang="en-US" sz="2000" u="sng" dirty="0">
                <a:latin typeface="Cambria" charset="0"/>
                <a:ea typeface="Cambria" charset="0"/>
                <a:cs typeface="Cambria" charset="0"/>
              </a:rPr>
              <a:t>nasal discharge</a:t>
            </a:r>
            <a:r>
              <a:rPr lang="en-US" sz="2000" dirty="0">
                <a:latin typeface="Cambria" charset="0"/>
                <a:ea typeface="Cambria" charset="0"/>
                <a:cs typeface="Cambria" charset="0"/>
              </a:rPr>
              <a:t>.</a:t>
            </a:r>
          </a:p>
          <a:p>
            <a:pPr marL="342900" lvl="0" indent="-342900">
              <a:lnSpc>
                <a:spcPct val="150000"/>
              </a:lnSpc>
              <a:buClr>
                <a:schemeClr val="tx1"/>
              </a:buClr>
              <a:buFont typeface="Arial" charset="0"/>
              <a:buChar char="•"/>
            </a:pPr>
            <a:endParaRPr lang="en-US" sz="2000" dirty="0">
              <a:latin typeface="Cambria" charset="0"/>
              <a:ea typeface="Cambria" charset="0"/>
              <a:cs typeface="Cambria" charset="0"/>
            </a:endParaRPr>
          </a:p>
          <a:p>
            <a:pPr marL="457200" lvl="0" indent="-419100">
              <a:lnSpc>
                <a:spcPct val="150000"/>
              </a:lnSpc>
              <a:buClr>
                <a:schemeClr val="tx1"/>
              </a:buClr>
              <a:buSzPct val="100000"/>
              <a:buFont typeface="Arial"/>
              <a:buChar char="●"/>
            </a:pPr>
            <a:r>
              <a:rPr lang="en-US" sz="2000" dirty="0">
                <a:latin typeface="Cambria" charset="0"/>
                <a:ea typeface="Cambria" charset="0"/>
                <a:cs typeface="Cambria" charset="0"/>
              </a:rPr>
              <a:t>Check the inside of the nasal passages by torch to check the mucus and look for any structural abnormalities.</a:t>
            </a:r>
          </a:p>
        </p:txBody>
      </p:sp>
    </p:spTree>
    <p:extLst>
      <p:ext uri="{BB962C8B-B14F-4D97-AF65-F5344CB8AC3E}">
        <p14:creationId xmlns:p14="http://schemas.microsoft.com/office/powerpoint/2010/main" val="221830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22028" y="1419482"/>
            <a:ext cx="7659584" cy="954107"/>
          </a:xfrm>
          <a:prstGeom prst="rect">
            <a:avLst/>
          </a:prstGeom>
          <a:noFill/>
        </p:spPr>
        <p:txBody>
          <a:bodyPr wrap="square" rtlCol="1">
            <a:spAutoFit/>
          </a:bodyPr>
          <a:lstStyle/>
          <a:p>
            <a:r>
              <a:rPr lang="en-US" sz="2800" dirty="0">
                <a:latin typeface="Cambria" charset="0"/>
                <a:ea typeface="Cambria" charset="0"/>
                <a:cs typeface="Cambria" charset="0"/>
              </a:rPr>
              <a:t>If signs and symptoms are not typical of sinusitis, rule out an alternative diagnosis .</a:t>
            </a:r>
            <a:endParaRPr lang="ar-SA" dirty="0">
              <a:latin typeface="Cambria" charset="0"/>
              <a:ea typeface="Cambria" charset="0"/>
              <a:cs typeface="Cambria" charset="0"/>
            </a:endParaRPr>
          </a:p>
        </p:txBody>
      </p:sp>
      <p:sp>
        <p:nvSpPr>
          <p:cNvPr id="3" name="مربع نص 2"/>
          <p:cNvSpPr txBox="1"/>
          <p:nvPr/>
        </p:nvSpPr>
        <p:spPr>
          <a:xfrm>
            <a:off x="522028" y="2959735"/>
            <a:ext cx="6365174" cy="3108543"/>
          </a:xfrm>
          <a:prstGeom prst="rect">
            <a:avLst/>
          </a:prstGeom>
          <a:noFill/>
        </p:spPr>
        <p:txBody>
          <a:bodyPr wrap="square" rtlCol="1">
            <a:spAutoFit/>
          </a:bodyPr>
          <a:lstStyle/>
          <a:p>
            <a:r>
              <a:rPr lang="en-US" sz="2800" b="1" dirty="0">
                <a:latin typeface="Cambria" charset="0"/>
                <a:ea typeface="Cambria" charset="0"/>
                <a:cs typeface="Cambria" charset="0"/>
              </a:rPr>
              <a:t>Differential diagnosis </a:t>
            </a:r>
            <a:r>
              <a:rPr lang="en-US" sz="2800" b="1" dirty="0" smtClean="0">
                <a:latin typeface="Cambria" charset="0"/>
                <a:ea typeface="Cambria" charset="0"/>
                <a:cs typeface="Cambria" charset="0"/>
              </a:rPr>
              <a:t>:</a:t>
            </a:r>
            <a:endParaRPr lang="en-US" sz="2800" b="1" dirty="0">
              <a:latin typeface="Cambria" charset="0"/>
              <a:ea typeface="Cambria" charset="0"/>
              <a:cs typeface="Cambria" charset="0"/>
            </a:endParaRPr>
          </a:p>
          <a:p>
            <a:endParaRPr lang="en-US" b="1" dirty="0">
              <a:latin typeface="Cambria" charset="0"/>
              <a:ea typeface="Cambria" charset="0"/>
              <a:cs typeface="Cambria" charset="0"/>
            </a:endParaRPr>
          </a:p>
          <a:p>
            <a:pPr marL="285750" indent="-285750">
              <a:lnSpc>
                <a:spcPct val="150000"/>
              </a:lnSpc>
              <a:buFont typeface="Wingdings" panose="05000000000000000000" pitchFamily="2" charset="2"/>
              <a:buChar char="§"/>
            </a:pPr>
            <a:r>
              <a:rPr lang="en-US" sz="2000" b="1" dirty="0">
                <a:latin typeface="Cambria" charset="0"/>
                <a:ea typeface="Cambria" charset="0"/>
                <a:cs typeface="Cambria" charset="0"/>
              </a:rPr>
              <a:t>Allergic rhinitis. </a:t>
            </a:r>
          </a:p>
          <a:p>
            <a:pPr marL="285750" indent="-285750">
              <a:lnSpc>
                <a:spcPct val="150000"/>
              </a:lnSpc>
              <a:buFont typeface="Wingdings" panose="05000000000000000000" pitchFamily="2" charset="2"/>
              <a:buChar char="§"/>
            </a:pPr>
            <a:r>
              <a:rPr lang="en-US" sz="2000" b="1" dirty="0">
                <a:latin typeface="Cambria" charset="0"/>
                <a:ea typeface="Cambria" charset="0"/>
                <a:cs typeface="Cambria" charset="0"/>
              </a:rPr>
              <a:t>Nasal foreign body.</a:t>
            </a:r>
            <a:r>
              <a:rPr lang="en-US" sz="2000" dirty="0">
                <a:latin typeface="Cambria" charset="0"/>
                <a:ea typeface="Cambria" charset="0"/>
                <a:cs typeface="Cambria" charset="0"/>
              </a:rPr>
              <a:t> </a:t>
            </a:r>
          </a:p>
          <a:p>
            <a:pPr marL="285750" indent="-285750">
              <a:lnSpc>
                <a:spcPct val="150000"/>
              </a:lnSpc>
              <a:buFont typeface="Wingdings" panose="05000000000000000000" pitchFamily="2" charset="2"/>
              <a:buChar char="§"/>
            </a:pPr>
            <a:r>
              <a:rPr lang="en-US" sz="2000" b="1" dirty="0">
                <a:latin typeface="Cambria" charset="0"/>
                <a:ea typeface="Cambria" charset="0"/>
                <a:cs typeface="Cambria" charset="0"/>
              </a:rPr>
              <a:t>Adenoiditis and tonsillitis</a:t>
            </a:r>
            <a:r>
              <a:rPr lang="en-US" sz="2000" dirty="0">
                <a:latin typeface="Cambria" charset="0"/>
                <a:ea typeface="Cambria" charset="0"/>
                <a:cs typeface="Cambria" charset="0"/>
              </a:rPr>
              <a:t>.</a:t>
            </a:r>
          </a:p>
          <a:p>
            <a:pPr marL="285750" indent="-285750">
              <a:lnSpc>
                <a:spcPct val="150000"/>
              </a:lnSpc>
              <a:buFont typeface="Wingdings" panose="05000000000000000000" pitchFamily="2" charset="2"/>
              <a:buChar char="§"/>
            </a:pPr>
            <a:r>
              <a:rPr lang="en-US" sz="2000" b="1" dirty="0" err="1">
                <a:latin typeface="Cambria" charset="0"/>
                <a:ea typeface="Cambria" charset="0"/>
                <a:cs typeface="Cambria" charset="0"/>
              </a:rPr>
              <a:t>Sinonasal</a:t>
            </a:r>
            <a:r>
              <a:rPr lang="en-US" sz="2000" b="1" dirty="0">
                <a:latin typeface="Cambria" charset="0"/>
                <a:ea typeface="Cambria" charset="0"/>
                <a:cs typeface="Cambria" charset="0"/>
              </a:rPr>
              <a:t> </a:t>
            </a:r>
            <a:r>
              <a:rPr lang="en-US" sz="2000" b="1" dirty="0" err="1">
                <a:latin typeface="Cambria" charset="0"/>
                <a:ea typeface="Cambria" charset="0"/>
                <a:cs typeface="Cambria" charset="0"/>
              </a:rPr>
              <a:t>tumour</a:t>
            </a:r>
            <a:r>
              <a:rPr lang="en-US" sz="2000" b="1" dirty="0">
                <a:latin typeface="Cambria" charset="0"/>
                <a:ea typeface="Cambria" charset="0"/>
                <a:cs typeface="Cambria" charset="0"/>
              </a:rPr>
              <a:t>.</a:t>
            </a:r>
          </a:p>
          <a:p>
            <a:pPr marL="285750" indent="-285750">
              <a:lnSpc>
                <a:spcPct val="150000"/>
              </a:lnSpc>
              <a:buFont typeface="Wingdings" panose="05000000000000000000" pitchFamily="2" charset="2"/>
              <a:buChar char="§"/>
            </a:pPr>
            <a:r>
              <a:rPr lang="en-US" sz="2000" b="1" dirty="0">
                <a:latin typeface="Cambria" charset="0"/>
                <a:ea typeface="Cambria" charset="0"/>
                <a:cs typeface="Cambria" charset="0"/>
              </a:rPr>
              <a:t>Other causes of facial pain or headache</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1247998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48229" y="932873"/>
            <a:ext cx="5878286" cy="461665"/>
          </a:xfrm>
          <a:prstGeom prst="rect">
            <a:avLst/>
          </a:prstGeom>
          <a:noFill/>
        </p:spPr>
        <p:txBody>
          <a:bodyPr wrap="square" rtlCol="1">
            <a:spAutoFit/>
          </a:bodyPr>
          <a:lstStyle/>
          <a:p>
            <a:r>
              <a:rPr lang="en-GB" sz="2400" b="1" dirty="0">
                <a:latin typeface="Cambria" charset="0"/>
                <a:ea typeface="Cambria" charset="0"/>
                <a:cs typeface="Cambria" charset="0"/>
              </a:rPr>
              <a:t>Investigations</a:t>
            </a:r>
            <a:endParaRPr lang="ar-SA" dirty="0">
              <a:latin typeface="Cambria" charset="0"/>
              <a:ea typeface="Cambria" charset="0"/>
              <a:cs typeface="Cambria" charset="0"/>
            </a:endParaRPr>
          </a:p>
        </p:txBody>
      </p:sp>
      <p:sp>
        <p:nvSpPr>
          <p:cNvPr id="3" name="مربع نص 2"/>
          <p:cNvSpPr txBox="1"/>
          <p:nvPr/>
        </p:nvSpPr>
        <p:spPr>
          <a:xfrm>
            <a:off x="847177" y="1964353"/>
            <a:ext cx="7362701" cy="4154984"/>
          </a:xfrm>
          <a:prstGeom prst="rect">
            <a:avLst/>
          </a:prstGeom>
          <a:noFill/>
        </p:spPr>
        <p:txBody>
          <a:bodyPr wrap="square" rtlCol="1">
            <a:spAutoFit/>
          </a:bodyPr>
          <a:lstStyle/>
          <a:p>
            <a:pPr marL="457200" lvl="0" indent="-419100">
              <a:lnSpc>
                <a:spcPct val="150000"/>
              </a:lnSpc>
              <a:buClr>
                <a:schemeClr val="tx1"/>
              </a:buClr>
              <a:buSzPct val="100000"/>
              <a:buFont typeface="Arial" charset="0"/>
              <a:buChar char="•"/>
            </a:pPr>
            <a:r>
              <a:rPr lang="en-GB" sz="2400" dirty="0">
                <a:latin typeface="Cambria" charset="0"/>
                <a:ea typeface="Cambria" charset="0"/>
                <a:cs typeface="Cambria" charset="0"/>
              </a:rPr>
              <a:t>Usually not necessary:</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Diagnosis- Sinus Aspiration</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Mucus culture </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Nasal endoscopy </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X-ray</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Allergy testing </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CT</a:t>
            </a:r>
          </a:p>
          <a:p>
            <a:pPr marL="914400" lvl="1" indent="-381000">
              <a:lnSpc>
                <a:spcPct val="150000"/>
              </a:lnSpc>
              <a:buClr>
                <a:schemeClr val="tx1"/>
              </a:buClr>
              <a:buSzPct val="80000"/>
              <a:buFont typeface="Arial" charset="0"/>
              <a:buChar char="•"/>
            </a:pPr>
            <a:r>
              <a:rPr lang="en-GB" sz="2000" dirty="0">
                <a:latin typeface="Cambria" charset="0"/>
                <a:ea typeface="Cambria" charset="0"/>
                <a:cs typeface="Cambria" charset="0"/>
              </a:rPr>
              <a:t>Blood work </a:t>
            </a:r>
          </a:p>
          <a:p>
            <a:pPr marL="342900" indent="-342900">
              <a:buClr>
                <a:schemeClr val="tx1"/>
              </a:buClr>
              <a:buFont typeface="Arial" charset="0"/>
              <a:buChar char="•"/>
            </a:pPr>
            <a:endParaRPr lang="ar-SA" sz="2000" dirty="0">
              <a:latin typeface="Cambria" charset="0"/>
              <a:ea typeface="Cambria" charset="0"/>
              <a:cs typeface="Cambria" charset="0"/>
            </a:endParaRPr>
          </a:p>
        </p:txBody>
      </p:sp>
      <p:pic>
        <p:nvPicPr>
          <p:cNvPr id="4" name="Picture 2" descr="http://t3.gstatic.com/images?q=tbn:ANd9GcQoLY1MHUoL1MCToIYuT96jzDhOvHwuLziKeriulklfalT57nMY"/>
          <p:cNvPicPr>
            <a:picLocks noChangeAspect="1" noChangeArrowheads="1"/>
          </p:cNvPicPr>
          <p:nvPr/>
        </p:nvPicPr>
        <p:blipFill>
          <a:blip r:embed="rId2" cstate="print"/>
          <a:srcRect/>
          <a:stretch>
            <a:fillRect/>
          </a:stretch>
        </p:blipFill>
        <p:spPr bwMode="auto">
          <a:xfrm>
            <a:off x="9180972" y="932873"/>
            <a:ext cx="2427258" cy="1883832"/>
          </a:xfrm>
          <a:prstGeom prst="rect">
            <a:avLst/>
          </a:prstGeom>
          <a:ln>
            <a:noFill/>
          </a:ln>
          <a:effectLst>
            <a:outerShdw blurRad="292100" dist="139700" dir="2700000" algn="tl" rotWithShape="0">
              <a:srgbClr val="333333">
                <a:alpha val="65000"/>
              </a:srgbClr>
            </a:outerShdw>
          </a:effectLst>
        </p:spPr>
      </p:pic>
      <p:pic>
        <p:nvPicPr>
          <p:cNvPr id="5" name="Picture 4" descr="http://www.corbisimages.com/images/Corbis-IH056424.jpg?size=67&amp;uid=f704c2f3-85e8-4748-b1ff-538e846f84d5">
            <a:hlinkClick r:id="rId3"/>
          </p:cNvPr>
          <p:cNvPicPr>
            <a:picLocks noChangeAspect="1" noChangeArrowheads="1"/>
          </p:cNvPicPr>
          <p:nvPr/>
        </p:nvPicPr>
        <p:blipFill>
          <a:blip r:embed="rId4" cstate="print"/>
          <a:srcRect/>
          <a:stretch>
            <a:fillRect/>
          </a:stretch>
        </p:blipFill>
        <p:spPr bwMode="auto">
          <a:xfrm>
            <a:off x="7517892" y="2961642"/>
            <a:ext cx="3326160" cy="2160405"/>
          </a:xfrm>
          <a:prstGeom prst="rect">
            <a:avLst/>
          </a:prstGeom>
          <a:noFill/>
        </p:spPr>
      </p:pic>
      <p:pic>
        <p:nvPicPr>
          <p:cNvPr id="6" name="Picture 16" descr="http://www.drpaulose.com/wp-content/uploads/antral-lavage1.jpg">
            <a:hlinkClick r:id="rId5"/>
          </p:cNvPr>
          <p:cNvPicPr>
            <a:picLocks noChangeAspect="1" noChangeArrowheads="1"/>
          </p:cNvPicPr>
          <p:nvPr/>
        </p:nvPicPr>
        <p:blipFill>
          <a:blip r:embed="rId6" cstate="print"/>
          <a:srcRect/>
          <a:stretch>
            <a:fillRect/>
          </a:stretch>
        </p:blipFill>
        <p:spPr bwMode="auto">
          <a:xfrm>
            <a:off x="6334042" y="932873"/>
            <a:ext cx="2174527" cy="1883832"/>
          </a:xfrm>
          <a:prstGeom prst="rect">
            <a:avLst/>
          </a:prstGeom>
          <a:noFill/>
        </p:spPr>
      </p:pic>
    </p:spTree>
    <p:extLst>
      <p:ext uri="{BB962C8B-B14F-4D97-AF65-F5344CB8AC3E}">
        <p14:creationId xmlns:p14="http://schemas.microsoft.com/office/powerpoint/2010/main" val="1306513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56342" y="1166420"/>
            <a:ext cx="6578930" cy="461665"/>
          </a:xfrm>
          <a:prstGeom prst="rect">
            <a:avLst/>
          </a:prstGeom>
          <a:noFill/>
        </p:spPr>
        <p:txBody>
          <a:bodyPr wrap="square" rtlCol="1">
            <a:spAutoFit/>
          </a:bodyPr>
          <a:lstStyle/>
          <a:p>
            <a:r>
              <a:rPr lang="en-GB" sz="2400" b="1" dirty="0">
                <a:latin typeface="Cambria" charset="0"/>
                <a:ea typeface="Cambria" charset="0"/>
                <a:cs typeface="Cambria" charset="0"/>
              </a:rPr>
              <a:t>Management</a:t>
            </a:r>
            <a:endParaRPr lang="ar-SA" sz="1600" dirty="0">
              <a:latin typeface="Cambria" charset="0"/>
              <a:ea typeface="Cambria" charset="0"/>
              <a:cs typeface="Cambria" charset="0"/>
            </a:endParaRPr>
          </a:p>
        </p:txBody>
      </p:sp>
      <p:sp>
        <p:nvSpPr>
          <p:cNvPr id="3" name="مربع نص 2"/>
          <p:cNvSpPr txBox="1"/>
          <p:nvPr/>
        </p:nvSpPr>
        <p:spPr>
          <a:xfrm>
            <a:off x="856342" y="2149226"/>
            <a:ext cx="9132125" cy="2923877"/>
          </a:xfrm>
          <a:prstGeom prst="rect">
            <a:avLst/>
          </a:prstGeom>
          <a:noFill/>
        </p:spPr>
        <p:txBody>
          <a:bodyPr wrap="square" rtlCol="1">
            <a:spAutoFit/>
          </a:bodyPr>
          <a:lstStyle/>
          <a:p>
            <a:pPr marL="76200">
              <a:buClr>
                <a:schemeClr val="dk1"/>
              </a:buClr>
              <a:buSzPct val="100000"/>
            </a:pPr>
            <a:r>
              <a:rPr lang="en-GB" sz="2400" dirty="0">
                <a:latin typeface="Cambria" charset="0"/>
                <a:ea typeface="Cambria" charset="0"/>
                <a:cs typeface="Cambria" charset="0"/>
              </a:rPr>
              <a:t>Antibiotics</a:t>
            </a:r>
            <a:endParaRPr lang="en-GB" sz="2000" dirty="0">
              <a:latin typeface="Cambria" charset="0"/>
              <a:ea typeface="Cambria" charset="0"/>
              <a:cs typeface="Cambria" charset="0"/>
            </a:endParaRPr>
          </a:p>
          <a:p>
            <a:pPr marL="419100" indent="-342900">
              <a:buClr>
                <a:schemeClr val="tx1"/>
              </a:buClr>
              <a:buSzPct val="100000"/>
              <a:buFont typeface="Arial" charset="0"/>
              <a:buChar char="•"/>
            </a:pPr>
            <a:r>
              <a:rPr lang="en-GB" sz="2000" dirty="0">
                <a:latin typeface="Cambria" charset="0"/>
                <a:ea typeface="Cambria" charset="0"/>
                <a:cs typeface="Cambria" charset="0"/>
              </a:rPr>
              <a:t>Amoxicillin/potassium </a:t>
            </a:r>
            <a:r>
              <a:rPr lang="en-GB" sz="2000" dirty="0" err="1">
                <a:latin typeface="Cambria" charset="0"/>
                <a:ea typeface="Cambria" charset="0"/>
                <a:cs typeface="Cambria" charset="0"/>
              </a:rPr>
              <a:t>clavunate</a:t>
            </a:r>
            <a:r>
              <a:rPr lang="en-GB" sz="2000" dirty="0">
                <a:latin typeface="Cambria" charset="0"/>
                <a:ea typeface="Cambria" charset="0"/>
                <a:cs typeface="Cambria" charset="0"/>
              </a:rPr>
              <a:t> (Augmentin)</a:t>
            </a:r>
          </a:p>
          <a:p>
            <a:pPr marL="419100" indent="-342900">
              <a:buClr>
                <a:schemeClr val="tx1"/>
              </a:buClr>
              <a:buSzPct val="100000"/>
              <a:buFont typeface="Arial" charset="0"/>
              <a:buChar char="•"/>
            </a:pPr>
            <a:r>
              <a:rPr lang="en-GB" sz="2000" dirty="0">
                <a:latin typeface="Cambria" charset="0"/>
                <a:ea typeface="Cambria" charset="0"/>
                <a:cs typeface="Cambria" charset="0"/>
              </a:rPr>
              <a:t>Erythromycin-</a:t>
            </a:r>
            <a:r>
              <a:rPr lang="en-GB" sz="2000" dirty="0" err="1">
                <a:latin typeface="Cambria" charset="0"/>
                <a:ea typeface="Cambria" charset="0"/>
                <a:cs typeface="Cambria" charset="0"/>
              </a:rPr>
              <a:t>sulfisoxazole</a:t>
            </a:r>
            <a:endParaRPr lang="en-GB" sz="2000" dirty="0">
              <a:latin typeface="Cambria" charset="0"/>
              <a:ea typeface="Cambria" charset="0"/>
              <a:cs typeface="Cambria" charset="0"/>
            </a:endParaRPr>
          </a:p>
          <a:p>
            <a:pPr marL="76200">
              <a:buClr>
                <a:schemeClr val="dk1"/>
              </a:buClr>
              <a:buSzPct val="100000"/>
            </a:pPr>
            <a:endParaRPr lang="en-GB" sz="2000" dirty="0">
              <a:latin typeface="Cambria" charset="0"/>
              <a:ea typeface="Cambria" charset="0"/>
              <a:cs typeface="Cambria" charset="0"/>
            </a:endParaRPr>
          </a:p>
          <a:p>
            <a:pPr marL="76200">
              <a:buClr>
                <a:schemeClr val="dk1"/>
              </a:buClr>
              <a:buSzPct val="100000"/>
            </a:pPr>
            <a:r>
              <a:rPr lang="en-GB" sz="2000" dirty="0">
                <a:latin typeface="Cambria" charset="0"/>
                <a:ea typeface="Cambria" charset="0"/>
                <a:cs typeface="Cambria" charset="0"/>
              </a:rPr>
              <a:t>Other Medications (facilitate </a:t>
            </a:r>
            <a:r>
              <a:rPr lang="en-GB" sz="2000" dirty="0" err="1">
                <a:latin typeface="Cambria" charset="0"/>
                <a:ea typeface="Cambria" charset="0"/>
                <a:cs typeface="Cambria" charset="0"/>
              </a:rPr>
              <a:t>drinage</a:t>
            </a:r>
            <a:r>
              <a:rPr lang="en-GB" sz="2000" dirty="0">
                <a:latin typeface="Cambria" charset="0"/>
                <a:ea typeface="Cambria" charset="0"/>
                <a:cs typeface="Cambria" charset="0"/>
              </a:rPr>
              <a:t>):</a:t>
            </a:r>
          </a:p>
          <a:p>
            <a:pPr marL="76200">
              <a:buClr>
                <a:schemeClr val="dk1"/>
              </a:buClr>
              <a:buSzPct val="100000"/>
            </a:pPr>
            <a:r>
              <a:rPr lang="en-GB" sz="2000" dirty="0">
                <a:latin typeface="Cambria" charset="0"/>
                <a:ea typeface="Cambria" charset="0"/>
                <a:cs typeface="Cambria" charset="0"/>
              </a:rPr>
              <a:t>• Antihistamines if there is allergy</a:t>
            </a:r>
          </a:p>
          <a:p>
            <a:pPr marL="76200">
              <a:buClr>
                <a:schemeClr val="dk1"/>
              </a:buClr>
              <a:buSzPct val="100000"/>
            </a:pPr>
            <a:r>
              <a:rPr lang="en-GB" sz="2000" dirty="0">
                <a:latin typeface="Cambria" charset="0"/>
                <a:ea typeface="Cambria" charset="0"/>
                <a:cs typeface="Cambria" charset="0"/>
              </a:rPr>
              <a:t>• Decongestants</a:t>
            </a:r>
          </a:p>
          <a:p>
            <a:pPr marL="76200">
              <a:buClr>
                <a:schemeClr val="dk1"/>
              </a:buClr>
              <a:buSzPct val="100000"/>
            </a:pPr>
            <a:r>
              <a:rPr lang="en-GB" sz="2000" dirty="0">
                <a:latin typeface="Cambria" charset="0"/>
                <a:ea typeface="Cambria" charset="0"/>
                <a:cs typeface="Cambria" charset="0"/>
              </a:rPr>
              <a:t>• Anti-inflammatory agents ex. Steroids which will decrease the </a:t>
            </a:r>
            <a:r>
              <a:rPr lang="en-GB" sz="2000" dirty="0" err="1">
                <a:latin typeface="Cambria" charset="0"/>
                <a:ea typeface="Cambria" charset="0"/>
                <a:cs typeface="Cambria" charset="0"/>
              </a:rPr>
              <a:t>edema</a:t>
            </a:r>
            <a:r>
              <a:rPr lang="en-GB" sz="2000" dirty="0">
                <a:latin typeface="Cambria" charset="0"/>
                <a:ea typeface="Cambria" charset="0"/>
                <a:cs typeface="Cambria" charset="0"/>
              </a:rPr>
              <a:t>.</a:t>
            </a:r>
          </a:p>
          <a:p>
            <a:pPr marL="76200">
              <a:buClr>
                <a:schemeClr val="dk1"/>
              </a:buClr>
              <a:buSzPct val="100000"/>
            </a:pPr>
            <a:endParaRPr lang="en-GB" sz="2000" dirty="0">
              <a:latin typeface="Cambria" charset="0"/>
              <a:ea typeface="Cambria" charset="0"/>
              <a:cs typeface="Cambria" charset="0"/>
            </a:endParaRPr>
          </a:p>
        </p:txBody>
      </p:sp>
    </p:spTree>
    <p:extLst>
      <p:ext uri="{BB962C8B-B14F-4D97-AF65-F5344CB8AC3E}">
        <p14:creationId xmlns:p14="http://schemas.microsoft.com/office/powerpoint/2010/main" val="537924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66619" y="849745"/>
            <a:ext cx="6092041" cy="461665"/>
          </a:xfrm>
          <a:prstGeom prst="rect">
            <a:avLst/>
          </a:prstGeom>
          <a:noFill/>
        </p:spPr>
        <p:txBody>
          <a:bodyPr wrap="square" rtlCol="1">
            <a:spAutoFit/>
          </a:bodyPr>
          <a:lstStyle/>
          <a:p>
            <a:r>
              <a:rPr lang="en-US" sz="2400" b="1" dirty="0">
                <a:latin typeface="Cambria" charset="0"/>
                <a:ea typeface="Cambria" charset="0"/>
                <a:cs typeface="Cambria" charset="0"/>
              </a:rPr>
              <a:t>Non-pharmacological</a:t>
            </a:r>
            <a:endParaRPr lang="ar-SA" dirty="0">
              <a:latin typeface="Cambria" charset="0"/>
              <a:ea typeface="Cambria" charset="0"/>
              <a:cs typeface="Cambria" charset="0"/>
            </a:endParaRPr>
          </a:p>
        </p:txBody>
      </p:sp>
      <p:sp>
        <p:nvSpPr>
          <p:cNvPr id="3" name="مربع نص 2"/>
          <p:cNvSpPr txBox="1"/>
          <p:nvPr/>
        </p:nvSpPr>
        <p:spPr>
          <a:xfrm>
            <a:off x="352927" y="2119086"/>
            <a:ext cx="10924674" cy="2246769"/>
          </a:xfrm>
          <a:prstGeom prst="rect">
            <a:avLst/>
          </a:prstGeom>
          <a:noFill/>
        </p:spPr>
        <p:txBody>
          <a:bodyPr wrap="square" rtlCol="1">
            <a:spAutoFit/>
          </a:bodyPr>
          <a:lstStyle/>
          <a:p>
            <a:pPr marL="342900" indent="-342900">
              <a:buFont typeface="Arial" charset="0"/>
              <a:buChar char="•"/>
            </a:pPr>
            <a:r>
              <a:rPr lang="en-US" sz="2000" dirty="0">
                <a:latin typeface="Cambria" charset="0"/>
                <a:ea typeface="Cambria" charset="0"/>
                <a:cs typeface="Cambria" charset="0"/>
              </a:rPr>
              <a:t>Humidifier to relieve the drying of mucous membranes associated with mouth breathing</a:t>
            </a:r>
          </a:p>
          <a:p>
            <a:pPr indent="-914400">
              <a:buFont typeface="Arial" charset="0"/>
              <a:buChar char="•"/>
            </a:pPr>
            <a:endParaRPr lang="en-US" sz="2000" dirty="0">
              <a:latin typeface="Cambria" charset="0"/>
              <a:ea typeface="Cambria" charset="0"/>
              <a:cs typeface="Cambria" charset="0"/>
            </a:endParaRPr>
          </a:p>
          <a:p>
            <a:pPr marL="342900" indent="-342900">
              <a:buFont typeface="Arial" charset="0"/>
              <a:buChar char="•"/>
            </a:pPr>
            <a:r>
              <a:rPr lang="en-US" sz="2000" dirty="0">
                <a:latin typeface="Cambria" charset="0"/>
                <a:ea typeface="Cambria" charset="0"/>
                <a:cs typeface="Cambria" charset="0"/>
              </a:rPr>
              <a:t>Increase oral fluid intake</a:t>
            </a:r>
          </a:p>
          <a:p>
            <a:pPr marL="342900" indent="-342900">
              <a:buFont typeface="Arial" charset="0"/>
              <a:buChar char="•"/>
            </a:pPr>
            <a:endParaRPr lang="en-US" sz="2000" dirty="0">
              <a:latin typeface="Cambria" charset="0"/>
              <a:ea typeface="Cambria" charset="0"/>
              <a:cs typeface="Cambria" charset="0"/>
            </a:endParaRPr>
          </a:p>
          <a:p>
            <a:pPr marL="342900" indent="-342900">
              <a:buFont typeface="Arial" charset="0"/>
              <a:buChar char="•"/>
            </a:pPr>
            <a:r>
              <a:rPr lang="en-US" sz="2000" dirty="0">
                <a:latin typeface="Cambria" charset="0"/>
                <a:ea typeface="Cambria" charset="0"/>
                <a:cs typeface="Cambria" charset="0"/>
              </a:rPr>
              <a:t>Saline irrigation of the nostrils</a:t>
            </a:r>
          </a:p>
          <a:p>
            <a:pPr marL="342900" indent="-342900">
              <a:buFont typeface="Arial" charset="0"/>
              <a:buChar char="•"/>
            </a:pPr>
            <a:endParaRPr lang="en-US" sz="2000" dirty="0">
              <a:latin typeface="Cambria" charset="0"/>
              <a:ea typeface="Cambria" charset="0"/>
              <a:cs typeface="Cambria" charset="0"/>
            </a:endParaRPr>
          </a:p>
          <a:p>
            <a:pPr marL="342900" indent="-342900">
              <a:buFont typeface="Arial" charset="0"/>
              <a:buChar char="•"/>
            </a:pPr>
            <a:r>
              <a:rPr lang="en-US" sz="2000" dirty="0">
                <a:latin typeface="Cambria" charset="0"/>
                <a:ea typeface="Cambria" charset="0"/>
                <a:cs typeface="Cambria" charset="0"/>
              </a:rPr>
              <a:t>Moist heat over affected sinus</a:t>
            </a:r>
          </a:p>
        </p:txBody>
      </p:sp>
    </p:spTree>
    <p:extLst>
      <p:ext uri="{BB962C8B-B14F-4D97-AF65-F5344CB8AC3E}">
        <p14:creationId xmlns:p14="http://schemas.microsoft.com/office/powerpoint/2010/main" val="468925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81413" y="1088572"/>
            <a:ext cx="6792685" cy="461665"/>
          </a:xfrm>
          <a:prstGeom prst="rect">
            <a:avLst/>
          </a:prstGeom>
          <a:noFill/>
        </p:spPr>
        <p:txBody>
          <a:bodyPr wrap="square" rtlCol="1">
            <a:spAutoFit/>
          </a:bodyPr>
          <a:lstStyle/>
          <a:p>
            <a:r>
              <a:rPr lang="en-GB" sz="2400" b="1" dirty="0">
                <a:latin typeface="Cambria" charset="0"/>
                <a:ea typeface="Cambria" charset="0"/>
                <a:cs typeface="Cambria" charset="0"/>
              </a:rPr>
              <a:t>Intracranial Complications</a:t>
            </a:r>
            <a:endParaRPr lang="ar-SA" dirty="0">
              <a:latin typeface="Cambria" charset="0"/>
              <a:ea typeface="Cambria" charset="0"/>
              <a:cs typeface="Cambria" charset="0"/>
            </a:endParaRPr>
          </a:p>
        </p:txBody>
      </p:sp>
      <p:sp>
        <p:nvSpPr>
          <p:cNvPr id="3" name="مربع نص 2"/>
          <p:cNvSpPr txBox="1"/>
          <p:nvPr/>
        </p:nvSpPr>
        <p:spPr>
          <a:xfrm>
            <a:off x="480361" y="2203185"/>
            <a:ext cx="8811491" cy="2862322"/>
          </a:xfrm>
          <a:prstGeom prst="rect">
            <a:avLst/>
          </a:prstGeom>
          <a:noFill/>
        </p:spPr>
        <p:txBody>
          <a:bodyPr wrap="square" rtlCol="1">
            <a:spAutoFit/>
          </a:bodyPr>
          <a:lstStyle/>
          <a:p>
            <a:pPr marL="342900" indent="-342900">
              <a:lnSpc>
                <a:spcPct val="150000"/>
              </a:lnSpc>
              <a:buFont typeface="Arial" charset="0"/>
              <a:buChar char="•"/>
            </a:pPr>
            <a:r>
              <a:rPr lang="en-US" sz="2000" dirty="0">
                <a:latin typeface="Cambria" charset="0"/>
                <a:ea typeface="Cambria" charset="0"/>
                <a:cs typeface="Cambria" charset="0"/>
              </a:rPr>
              <a:t>Meningitis (the most imp)</a:t>
            </a:r>
          </a:p>
          <a:p>
            <a:pPr marL="342900" indent="-342900">
              <a:lnSpc>
                <a:spcPct val="150000"/>
              </a:lnSpc>
              <a:buFont typeface="Arial" charset="0"/>
              <a:buChar char="•"/>
            </a:pPr>
            <a:r>
              <a:rPr lang="en-US" sz="2000" dirty="0">
                <a:latin typeface="Cambria" charset="0"/>
                <a:ea typeface="Cambria" charset="0"/>
                <a:cs typeface="Cambria" charset="0"/>
              </a:rPr>
              <a:t>Epidural abscess</a:t>
            </a:r>
          </a:p>
          <a:p>
            <a:pPr marL="342900" indent="-342900">
              <a:lnSpc>
                <a:spcPct val="150000"/>
              </a:lnSpc>
              <a:buFont typeface="Arial" charset="0"/>
              <a:buChar char="•"/>
            </a:pPr>
            <a:r>
              <a:rPr lang="en-US" sz="2000" dirty="0">
                <a:latin typeface="Cambria" charset="0"/>
                <a:ea typeface="Cambria" charset="0"/>
                <a:cs typeface="Cambria" charset="0"/>
              </a:rPr>
              <a:t>Subdural abscess</a:t>
            </a:r>
          </a:p>
          <a:p>
            <a:pPr marL="342900" indent="-342900">
              <a:lnSpc>
                <a:spcPct val="150000"/>
              </a:lnSpc>
              <a:buFont typeface="Arial" charset="0"/>
              <a:buChar char="•"/>
            </a:pPr>
            <a:r>
              <a:rPr lang="en-US" sz="2000" dirty="0">
                <a:latin typeface="Cambria" charset="0"/>
                <a:ea typeface="Cambria" charset="0"/>
                <a:cs typeface="Cambria" charset="0"/>
              </a:rPr>
              <a:t>Intracerebral abscess</a:t>
            </a:r>
          </a:p>
          <a:p>
            <a:pPr marL="342900" indent="-342900">
              <a:lnSpc>
                <a:spcPct val="150000"/>
              </a:lnSpc>
              <a:buFont typeface="Arial" charset="0"/>
              <a:buChar char="•"/>
            </a:pPr>
            <a:r>
              <a:rPr lang="en-US" sz="2000" dirty="0">
                <a:latin typeface="Cambria" charset="0"/>
                <a:ea typeface="Cambria" charset="0"/>
                <a:cs typeface="Cambria" charset="0"/>
              </a:rPr>
              <a:t>Cavernous sinus, venous sinus thrombosis </a:t>
            </a:r>
          </a:p>
          <a:p>
            <a:pPr marL="342900" indent="-342900">
              <a:lnSpc>
                <a:spcPct val="150000"/>
              </a:lnSpc>
              <a:buFont typeface="Arial" charset="0"/>
              <a:buChar char="•"/>
            </a:pPr>
            <a:endParaRPr lang="ar-SA" sz="2000" dirty="0">
              <a:latin typeface="Cambria" charset="0"/>
              <a:ea typeface="Cambria" charset="0"/>
              <a:cs typeface="Cambria" charset="0"/>
            </a:endParaRPr>
          </a:p>
        </p:txBody>
      </p:sp>
    </p:spTree>
    <p:extLst>
      <p:ext uri="{BB962C8B-B14F-4D97-AF65-F5344CB8AC3E}">
        <p14:creationId xmlns:p14="http://schemas.microsoft.com/office/powerpoint/2010/main" val="2505141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9798" y="811133"/>
            <a:ext cx="5961413" cy="738664"/>
          </a:xfrm>
          <a:prstGeom prst="rect">
            <a:avLst/>
          </a:prstGeom>
          <a:noFill/>
        </p:spPr>
        <p:txBody>
          <a:bodyPr wrap="square" rtlCol="1">
            <a:spAutoFit/>
          </a:bodyPr>
          <a:lstStyle/>
          <a:p>
            <a:r>
              <a:rPr lang="en-US" sz="2400" b="1" dirty="0">
                <a:latin typeface="Cambria" charset="0"/>
                <a:ea typeface="Cambria" charset="0"/>
                <a:cs typeface="Cambria" charset="0"/>
              </a:rPr>
              <a:t>When to advise the patient to follow-up?</a:t>
            </a:r>
            <a:endParaRPr lang="ar-SA" dirty="0">
              <a:latin typeface="Cambria" charset="0"/>
              <a:ea typeface="Cambria" charset="0"/>
              <a:cs typeface="Cambria" charset="0"/>
            </a:endParaRPr>
          </a:p>
          <a:p>
            <a:endParaRPr lang="ar-SA" dirty="0">
              <a:latin typeface="Cambria" charset="0"/>
              <a:ea typeface="Cambria" charset="0"/>
              <a:cs typeface="Cambria" charset="0"/>
            </a:endParaRPr>
          </a:p>
        </p:txBody>
      </p:sp>
      <p:sp>
        <p:nvSpPr>
          <p:cNvPr id="3" name="مربع نص 2"/>
          <p:cNvSpPr txBox="1"/>
          <p:nvPr/>
        </p:nvSpPr>
        <p:spPr>
          <a:xfrm>
            <a:off x="494388" y="1765047"/>
            <a:ext cx="8376896" cy="1938992"/>
          </a:xfrm>
          <a:prstGeom prst="rect">
            <a:avLst/>
          </a:prstGeom>
          <a:noFill/>
        </p:spPr>
        <p:txBody>
          <a:bodyPr wrap="square" rtlCol="1">
            <a:spAutoFit/>
          </a:bodyPr>
          <a:lstStyle/>
          <a:p>
            <a:pPr marL="514350" indent="-514350">
              <a:lnSpc>
                <a:spcPct val="150000"/>
              </a:lnSpc>
              <a:buFont typeface="Arial" charset="0"/>
              <a:buChar char="•"/>
            </a:pPr>
            <a:r>
              <a:rPr lang="en-US" sz="2000" dirty="0">
                <a:latin typeface="Cambria" charset="0"/>
                <a:ea typeface="Cambria" charset="0"/>
                <a:cs typeface="Cambria" charset="0"/>
              </a:rPr>
              <a:t>If symptoms rapidly deteriorate.</a:t>
            </a:r>
          </a:p>
          <a:p>
            <a:pPr marL="514350" indent="-514350">
              <a:lnSpc>
                <a:spcPct val="150000"/>
              </a:lnSpc>
              <a:buFont typeface="Arial" charset="0"/>
              <a:buChar char="•"/>
            </a:pPr>
            <a:r>
              <a:rPr lang="en-US" sz="2000" dirty="0">
                <a:latin typeface="Cambria" charset="0"/>
                <a:ea typeface="Cambria" charset="0"/>
                <a:cs typeface="Cambria" charset="0"/>
              </a:rPr>
              <a:t>If they develop a high temperature.</a:t>
            </a:r>
          </a:p>
          <a:p>
            <a:pPr marL="514350" indent="-514350">
              <a:lnSpc>
                <a:spcPct val="150000"/>
              </a:lnSpc>
              <a:buFont typeface="Arial" charset="0"/>
              <a:buChar char="•"/>
            </a:pPr>
            <a:r>
              <a:rPr lang="en-US" sz="2000" dirty="0">
                <a:latin typeface="Cambria" charset="0"/>
                <a:ea typeface="Cambria" charset="0"/>
                <a:cs typeface="Cambria" charset="0"/>
              </a:rPr>
              <a:t>Marked local pain that is predominately unilateral.</a:t>
            </a:r>
          </a:p>
          <a:p>
            <a:pPr marL="342900" indent="-342900">
              <a:lnSpc>
                <a:spcPct val="150000"/>
              </a:lnSpc>
              <a:buFont typeface="Arial" charset="0"/>
              <a:buChar char="•"/>
            </a:pPr>
            <a:endParaRPr lang="ar-SA" sz="2000" dirty="0">
              <a:latin typeface="Cambria" charset="0"/>
              <a:ea typeface="Cambria" charset="0"/>
              <a:cs typeface="Cambria" charset="0"/>
            </a:endParaRPr>
          </a:p>
        </p:txBody>
      </p:sp>
    </p:spTree>
    <p:extLst>
      <p:ext uri="{BB962C8B-B14F-4D97-AF65-F5344CB8AC3E}">
        <p14:creationId xmlns:p14="http://schemas.microsoft.com/office/powerpoint/2010/main" val="1839419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9831" y="1813302"/>
            <a:ext cx="8272236" cy="2677656"/>
          </a:xfrm>
          <a:prstGeom prst="rect">
            <a:avLst/>
          </a:prstGeom>
          <a:noFill/>
        </p:spPr>
        <p:txBody>
          <a:bodyPr wrap="square" rtlCol="0">
            <a:spAutoFit/>
          </a:bodyPr>
          <a:lstStyle/>
          <a:p>
            <a:pPr algn="ctr"/>
            <a:endParaRPr lang="en-US" dirty="0">
              <a:latin typeface="Cambria" charset="0"/>
              <a:ea typeface="Cambria" charset="0"/>
              <a:cs typeface="Cambria" charset="0"/>
            </a:endParaRPr>
          </a:p>
          <a:p>
            <a:endParaRPr lang="en-US" dirty="0" smtClean="0">
              <a:latin typeface="Cambria" charset="0"/>
              <a:ea typeface="Cambria" charset="0"/>
              <a:cs typeface="Cambria" charset="0"/>
            </a:endParaRPr>
          </a:p>
          <a:p>
            <a:r>
              <a:rPr lang="en-US" sz="2400" dirty="0">
                <a:latin typeface="Cambria" charset="0"/>
                <a:ea typeface="Cambria" charset="0"/>
                <a:cs typeface="Cambria" charset="0"/>
              </a:rPr>
              <a:t>4</a:t>
            </a:r>
            <a:r>
              <a:rPr lang="en-US" sz="2400" dirty="0" smtClean="0">
                <a:latin typeface="Cambria" charset="0"/>
                <a:ea typeface="Cambria" charset="0"/>
                <a:cs typeface="Cambria" charset="0"/>
              </a:rPr>
              <a:t> year old boy complaining of right earache, fever and decrease of hearing on the same ear. He had a history of URTI one week ago.</a:t>
            </a:r>
          </a:p>
          <a:p>
            <a:r>
              <a:rPr lang="en-US" sz="2400" dirty="0" smtClean="0">
                <a:latin typeface="Cambria" charset="0"/>
                <a:ea typeface="Cambria" charset="0"/>
                <a:cs typeface="Cambria" charset="0"/>
              </a:rPr>
              <a:t>What is the most likely diagnosis ?</a:t>
            </a:r>
          </a:p>
          <a:p>
            <a:endParaRPr lang="ar-SA" dirty="0" smtClean="0">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945228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1050" y="1276608"/>
            <a:ext cx="5180012" cy="769441"/>
          </a:xfrm>
          <a:prstGeom prst="rect">
            <a:avLst/>
          </a:prstGeom>
        </p:spPr>
        <p:txBody>
          <a:bodyPr rtlCol="0">
            <a:spAutoFit/>
          </a:bodyPr>
          <a:lstStyle/>
          <a:p>
            <a:pPr algn="ctr"/>
            <a:r>
              <a:rPr lang="en-US" sz="4400" dirty="0">
                <a:latin typeface="Cambria" charset="0"/>
                <a:ea typeface="Cambria" charset="0"/>
                <a:cs typeface="Cambria" charset="0"/>
              </a:rPr>
              <a:t>Otitis Media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20" y="2280920"/>
            <a:ext cx="5382260" cy="3594100"/>
          </a:xfrm>
          <a:prstGeom prst="rect">
            <a:avLst/>
          </a:prstGeom>
          <a:ln>
            <a:noFill/>
          </a:ln>
          <a:effectLst>
            <a:softEdge rad="112500"/>
          </a:effectLst>
        </p:spPr>
      </p:pic>
    </p:spTree>
    <p:extLst>
      <p:ext uri="{BB962C8B-B14F-4D97-AF65-F5344CB8AC3E}">
        <p14:creationId xmlns:p14="http://schemas.microsoft.com/office/powerpoint/2010/main" val="9646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0960" y="469900"/>
            <a:ext cx="11135560" cy="2554545"/>
          </a:xfrm>
          <a:prstGeom prst="rect">
            <a:avLst/>
          </a:prstGeom>
        </p:spPr>
        <p:txBody>
          <a:bodyPr rtlCol="0">
            <a:spAutoFit/>
          </a:bodyPr>
          <a:lstStyle/>
          <a:p>
            <a:r>
              <a:rPr lang="en-US" sz="2000" b="1" dirty="0" smtClean="0">
                <a:latin typeface="Cambria" charset="0"/>
                <a:ea typeface="Cambria" charset="0"/>
                <a:cs typeface="Cambria" charset="0"/>
              </a:rPr>
              <a:t>•</a:t>
            </a:r>
            <a:r>
              <a:rPr lang="en-US" sz="2000" dirty="0">
                <a:ln>
                  <a:solidFill>
                    <a:schemeClr val="tx1"/>
                  </a:solidFill>
                </a:ln>
                <a:latin typeface="Cambria" charset="0"/>
                <a:ea typeface="Cambria" charset="0"/>
                <a:cs typeface="Cambria" charset="0"/>
              </a:rPr>
              <a:t>Otitis </a:t>
            </a:r>
            <a:r>
              <a:rPr lang="en-US" sz="2000" dirty="0" smtClean="0">
                <a:ln>
                  <a:solidFill>
                    <a:schemeClr val="tx1"/>
                  </a:solidFill>
                </a:ln>
                <a:latin typeface="Cambria" charset="0"/>
                <a:ea typeface="Cambria" charset="0"/>
                <a:cs typeface="Cambria" charset="0"/>
              </a:rPr>
              <a:t>Media (</a:t>
            </a:r>
            <a:r>
              <a:rPr lang="en-US" sz="2000" dirty="0">
                <a:ln>
                  <a:solidFill>
                    <a:schemeClr val="tx1"/>
                  </a:solidFill>
                </a:ln>
                <a:latin typeface="Cambria" charset="0"/>
                <a:ea typeface="Cambria" charset="0"/>
                <a:cs typeface="Cambria" charset="0"/>
              </a:rPr>
              <a:t>OM</a:t>
            </a:r>
            <a:r>
              <a:rPr lang="en-US" sz="2000" dirty="0" smtClean="0">
                <a:latin typeface="Cambria" charset="0"/>
                <a:ea typeface="Cambria" charset="0"/>
                <a:cs typeface="Cambria" charset="0"/>
              </a:rPr>
              <a:t>)</a:t>
            </a:r>
            <a:r>
              <a:rPr lang="en-US" sz="2000" b="1" dirty="0" smtClean="0">
                <a:latin typeface="Cambria" charset="0"/>
                <a:ea typeface="Cambria" charset="0"/>
                <a:cs typeface="Cambria" charset="0"/>
              </a:rPr>
              <a:t> </a:t>
            </a:r>
            <a:r>
              <a:rPr lang="en-US" sz="2000" b="1" dirty="0">
                <a:latin typeface="Cambria" charset="0"/>
                <a:ea typeface="Cambria" charset="0"/>
                <a:cs typeface="Cambria" charset="0"/>
              </a:rPr>
              <a:t>is any inflammation of the </a:t>
            </a:r>
            <a:r>
              <a:rPr lang="en-US" sz="2000" b="1" dirty="0">
                <a:solidFill>
                  <a:srgbClr val="FF0000"/>
                </a:solidFill>
                <a:latin typeface="Cambria" charset="0"/>
                <a:ea typeface="Cambria" charset="0"/>
                <a:cs typeface="Cambria" charset="0"/>
              </a:rPr>
              <a:t>middle ear</a:t>
            </a:r>
            <a:r>
              <a:rPr lang="en-US" sz="2000" dirty="0">
                <a:latin typeface="Cambria" charset="0"/>
                <a:ea typeface="Cambria" charset="0"/>
                <a:cs typeface="Cambria" charset="0"/>
              </a:rPr>
              <a:t>, without reference to etiology or pathogenesis. It can be classified into many variants on the basis of etiology, duration, symptomatology, and physical findings.</a:t>
            </a:r>
          </a:p>
          <a:p>
            <a:endParaRPr lang="en-US" sz="2000" dirty="0">
              <a:latin typeface="Cambria" charset="0"/>
              <a:ea typeface="Cambria" charset="0"/>
              <a:cs typeface="Cambria" charset="0"/>
            </a:endParaRPr>
          </a:p>
          <a:p>
            <a:r>
              <a:rPr lang="en-US" sz="2000" dirty="0">
                <a:latin typeface="Cambria" charset="0"/>
                <a:ea typeface="Cambria" charset="0"/>
                <a:cs typeface="Cambria" charset="0"/>
              </a:rPr>
              <a:t>•Peak prevalence of OM in both sexes occurs in children aged </a:t>
            </a:r>
            <a:r>
              <a:rPr lang="en-US" sz="2000" dirty="0">
                <a:solidFill>
                  <a:srgbClr val="FF0000"/>
                </a:solidFill>
                <a:latin typeface="Cambria" charset="0"/>
                <a:ea typeface="Cambria" charset="0"/>
                <a:cs typeface="Cambria" charset="0"/>
              </a:rPr>
              <a:t>6-18 months</a:t>
            </a:r>
            <a:r>
              <a:rPr lang="en-US" sz="2000" dirty="0">
                <a:latin typeface="Cambria" charset="0"/>
                <a:ea typeface="Cambria" charset="0"/>
                <a:cs typeface="Cambria" charset="0"/>
              </a:rPr>
              <a:t>. Some studies show bimodal prevalence peaks; a second, lower peak occurs at </a:t>
            </a:r>
            <a:r>
              <a:rPr lang="en-US" sz="2000" dirty="0">
                <a:solidFill>
                  <a:srgbClr val="FF0000"/>
                </a:solidFill>
                <a:latin typeface="Cambria" charset="0"/>
                <a:ea typeface="Cambria" charset="0"/>
                <a:cs typeface="Cambria" charset="0"/>
              </a:rPr>
              <a:t>age 4-5 </a:t>
            </a:r>
            <a:r>
              <a:rPr lang="en-US" sz="2000" dirty="0">
                <a:latin typeface="Cambria" charset="0"/>
                <a:ea typeface="Cambria" charset="0"/>
                <a:cs typeface="Cambria" charset="0"/>
              </a:rPr>
              <a:t>years and corresponds with school entry.</a:t>
            </a:r>
          </a:p>
          <a:p>
            <a:pPr algn="ctr"/>
            <a:endParaRPr lang="en-US" sz="2000" dirty="0">
              <a:latin typeface="Cambria" charset="0"/>
              <a:ea typeface="Cambria" charset="0"/>
              <a:cs typeface="Cambria" charset="0"/>
            </a:endParaRPr>
          </a:p>
        </p:txBody>
      </p:sp>
      <p:pic>
        <p:nvPicPr>
          <p:cNvPr id="4" name="Picture 3"/>
          <p:cNvPicPr>
            <a:picLocks noChangeAspect="1"/>
          </p:cNvPicPr>
          <p:nvPr/>
        </p:nvPicPr>
        <p:blipFill>
          <a:blip r:embed="rId3"/>
          <a:stretch>
            <a:fillRect/>
          </a:stretch>
        </p:blipFill>
        <p:spPr>
          <a:xfrm>
            <a:off x="965200" y="2940050"/>
            <a:ext cx="10127080" cy="3082925"/>
          </a:xfrm>
          <a:prstGeom prst="rect">
            <a:avLst/>
          </a:prstGeom>
        </p:spPr>
      </p:pic>
    </p:spTree>
    <p:extLst>
      <p:ext uri="{BB962C8B-B14F-4D97-AF65-F5344CB8AC3E}">
        <p14:creationId xmlns:p14="http://schemas.microsoft.com/office/powerpoint/2010/main" val="29105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7" y="2408238"/>
            <a:ext cx="10515600" cy="1325563"/>
          </a:xfrm>
        </p:spPr>
        <p:txBody>
          <a:bodyPr/>
          <a:lstStyle/>
          <a:p>
            <a:pPr algn="ctr"/>
            <a:r>
              <a:rPr lang="en-US" sz="8800" dirty="0">
                <a:latin typeface="Cambria" charset="0"/>
                <a:ea typeface="Cambria" charset="0"/>
                <a:cs typeface="Cambria" charset="0"/>
              </a:rPr>
              <a:t>MCQs</a:t>
            </a:r>
            <a:endParaRPr lang="en-US" b="1" dirty="0">
              <a:latin typeface="Cambria" charset="0"/>
              <a:ea typeface="Cambria" charset="0"/>
              <a:cs typeface="Cambria" charset="0"/>
            </a:endParaRPr>
          </a:p>
        </p:txBody>
      </p:sp>
    </p:spTree>
    <p:extLst>
      <p:ext uri="{BB962C8B-B14F-4D97-AF65-F5344CB8AC3E}">
        <p14:creationId xmlns:p14="http://schemas.microsoft.com/office/powerpoint/2010/main" val="1964347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8360065"/>
              </p:ext>
            </p:extLst>
          </p:nvPr>
        </p:nvGraphicFramePr>
        <p:xfrm>
          <a:off x="588936" y="544149"/>
          <a:ext cx="1083331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250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075" y="331788"/>
            <a:ext cx="11931650" cy="5262979"/>
          </a:xfrm>
          <a:prstGeom prst="rect">
            <a:avLst/>
          </a:prstGeom>
        </p:spPr>
        <p:txBody>
          <a:bodyPr rtlCol="0">
            <a:spAutoFit/>
          </a:bodyPr>
          <a:lstStyle/>
          <a:p>
            <a:pPr>
              <a:lnSpc>
                <a:spcPct val="150000"/>
              </a:lnSpc>
            </a:pPr>
            <a:r>
              <a:rPr lang="en-US" sz="2400" dirty="0">
                <a:ln>
                  <a:solidFill>
                    <a:schemeClr val="tx1"/>
                  </a:solidFill>
                </a:ln>
                <a:latin typeface="Cambria" charset="0"/>
                <a:ea typeface="Cambria" charset="0"/>
                <a:cs typeface="Cambria" charset="0"/>
              </a:rPr>
              <a:t>Risk Factors:</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Age</a:t>
            </a:r>
            <a:r>
              <a:rPr lang="en-US" sz="2000" b="1" dirty="0">
                <a:solidFill>
                  <a:srgbClr val="C00000"/>
                </a:solidFill>
                <a:latin typeface="Cambria" charset="0"/>
                <a:ea typeface="Cambria" charset="0"/>
                <a:cs typeface="Cambria" charset="0"/>
              </a:rPr>
              <a:t> </a:t>
            </a:r>
            <a:r>
              <a:rPr lang="en-US" sz="2000" b="1" dirty="0">
                <a:latin typeface="Cambria" charset="0"/>
                <a:ea typeface="Cambria" charset="0"/>
                <a:cs typeface="Cambria" charset="0"/>
              </a:rPr>
              <a:t>– The age-specific attack rate for </a:t>
            </a:r>
            <a:r>
              <a:rPr lang="en-US" sz="2000" b="1" dirty="0" smtClean="0">
                <a:latin typeface="Cambria" charset="0"/>
                <a:ea typeface="Cambria" charset="0"/>
                <a:cs typeface="Cambria" charset="0"/>
              </a:rPr>
              <a:t>acute OM </a:t>
            </a:r>
            <a:r>
              <a:rPr lang="en-US" sz="2000" b="1" dirty="0">
                <a:latin typeface="Cambria" charset="0"/>
                <a:ea typeface="Cambria" charset="0"/>
                <a:cs typeface="Cambria" charset="0"/>
              </a:rPr>
              <a:t>peaks between </a:t>
            </a:r>
            <a:r>
              <a:rPr lang="en-US" sz="2000" b="1" dirty="0">
                <a:solidFill>
                  <a:srgbClr val="FFC000"/>
                </a:solidFill>
                <a:latin typeface="Cambria" charset="0"/>
                <a:ea typeface="Cambria" charset="0"/>
                <a:cs typeface="Cambria" charset="0"/>
              </a:rPr>
              <a:t>6 and 18 months of </a:t>
            </a:r>
            <a:r>
              <a:rPr lang="en-US" sz="2000" b="1" dirty="0">
                <a:latin typeface="Cambria" charset="0"/>
                <a:ea typeface="Cambria" charset="0"/>
                <a:cs typeface="Cambria" charset="0"/>
              </a:rPr>
              <a:t>age. After that, the incidence declines with age.</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Family history</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Day care </a:t>
            </a:r>
            <a:r>
              <a:rPr lang="en-US" sz="2000" b="1" dirty="0">
                <a:latin typeface="Cambria" charset="0"/>
                <a:ea typeface="Cambria" charset="0"/>
                <a:cs typeface="Cambria" charset="0"/>
              </a:rPr>
              <a:t>– The transmission of bacterial and viral pathogens </a:t>
            </a:r>
            <a:r>
              <a:rPr lang="en-US" sz="2000" b="1" dirty="0">
                <a:solidFill>
                  <a:srgbClr val="FFFF00"/>
                </a:solidFill>
                <a:latin typeface="Cambria" charset="0"/>
                <a:ea typeface="Cambria" charset="0"/>
                <a:cs typeface="Cambria" charset="0"/>
              </a:rPr>
              <a:t>is common in day care centers</a:t>
            </a:r>
            <a:r>
              <a:rPr lang="en-US" sz="2000" b="1" dirty="0">
                <a:latin typeface="Cambria" charset="0"/>
                <a:ea typeface="Cambria" charset="0"/>
                <a:cs typeface="Cambria" charset="0"/>
              </a:rPr>
              <a:t>.</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Lack of breastfeeding.</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Tobacco smoke and air pollution.</a:t>
            </a:r>
          </a:p>
          <a:p>
            <a:pPr marL="742950" lvl="1" indent="-285750">
              <a:lnSpc>
                <a:spcPct val="150000"/>
              </a:lnSpc>
              <a:buFont typeface="Arial" panose="020B0604020202020204" pitchFamily="34" charset="0"/>
              <a:buChar char="•"/>
            </a:pPr>
            <a:r>
              <a:rPr lang="en-US" sz="2000" b="1" dirty="0">
                <a:solidFill>
                  <a:schemeClr val="bg2"/>
                </a:solidFill>
                <a:latin typeface="Cambria" charset="0"/>
                <a:ea typeface="Cambria" charset="0"/>
                <a:cs typeface="Cambria" charset="0"/>
              </a:rPr>
              <a:t>Developing areas.</a:t>
            </a:r>
          </a:p>
          <a:p>
            <a:pPr marL="742950" lvl="1" indent="-285750">
              <a:lnSpc>
                <a:spcPct val="150000"/>
              </a:lnSpc>
              <a:buFont typeface="Arial" panose="020B0604020202020204" pitchFamily="34" charset="0"/>
              <a:buChar char="•"/>
            </a:pPr>
            <a:r>
              <a:rPr lang="en-US" sz="2000" dirty="0" smtClean="0">
                <a:solidFill>
                  <a:schemeClr val="bg2"/>
                </a:solidFill>
                <a:latin typeface="Cambria" charset="0"/>
                <a:ea typeface="Cambria" charset="0"/>
                <a:cs typeface="Cambria" charset="0"/>
              </a:rPr>
              <a:t>Social </a:t>
            </a:r>
            <a:r>
              <a:rPr lang="en-US" sz="2000" dirty="0">
                <a:solidFill>
                  <a:schemeClr val="bg2"/>
                </a:solidFill>
                <a:latin typeface="Cambria" charset="0"/>
                <a:ea typeface="Cambria" charset="0"/>
                <a:cs typeface="Cambria" charset="0"/>
              </a:rPr>
              <a:t>and economic </a:t>
            </a:r>
            <a:r>
              <a:rPr lang="en-US" sz="2000" dirty="0">
                <a:latin typeface="Cambria" charset="0"/>
                <a:ea typeface="Cambria" charset="0"/>
                <a:cs typeface="Cambria" charset="0"/>
              </a:rPr>
              <a:t>conditions (</a:t>
            </a:r>
            <a:r>
              <a:rPr lang="en-US" sz="2000" dirty="0">
                <a:solidFill>
                  <a:srgbClr val="FFFF00"/>
                </a:solidFill>
                <a:latin typeface="Cambria" charset="0"/>
                <a:ea typeface="Cambria" charset="0"/>
                <a:cs typeface="Cambria" charset="0"/>
              </a:rPr>
              <a:t>poverty and household crowding increase the risk</a:t>
            </a:r>
            <a:r>
              <a:rPr lang="en-US" sz="2000" dirty="0">
                <a:latin typeface="Cambria" charset="0"/>
                <a:ea typeface="Cambria" charset="0"/>
                <a:cs typeface="Cambria" charset="0"/>
              </a:rPr>
              <a:t>).</a:t>
            </a:r>
          </a:p>
          <a:p>
            <a:pPr marL="742950" lvl="1" indent="-285750">
              <a:lnSpc>
                <a:spcPct val="150000"/>
              </a:lnSpc>
              <a:buFont typeface="Arial" panose="020B0604020202020204" pitchFamily="34" charset="0"/>
              <a:buChar char="•"/>
            </a:pPr>
            <a:r>
              <a:rPr lang="en-US" sz="2000" dirty="0" smtClean="0">
                <a:solidFill>
                  <a:schemeClr val="bg2"/>
                </a:solidFill>
                <a:latin typeface="Cambria" charset="0"/>
                <a:ea typeface="Cambria" charset="0"/>
                <a:cs typeface="Cambria" charset="0"/>
              </a:rPr>
              <a:t>Season </a:t>
            </a:r>
            <a:r>
              <a:rPr lang="en-US" sz="2000" dirty="0">
                <a:latin typeface="Cambria" charset="0"/>
                <a:ea typeface="Cambria" charset="0"/>
                <a:cs typeface="Cambria" charset="0"/>
              </a:rPr>
              <a:t>(increased incidence during the fall and winter months).</a:t>
            </a:r>
          </a:p>
          <a:p>
            <a:pPr marL="742950" lvl="1" indent="-285750">
              <a:lnSpc>
                <a:spcPct val="150000"/>
              </a:lnSpc>
              <a:buFont typeface="Arial" panose="020B0604020202020204" pitchFamily="34" charset="0"/>
              <a:buChar char="•"/>
            </a:pPr>
            <a:r>
              <a:rPr lang="en-US" sz="2000" dirty="0">
                <a:solidFill>
                  <a:schemeClr val="bg2"/>
                </a:solidFill>
                <a:latin typeface="Cambria" charset="0"/>
                <a:ea typeface="Cambria" charset="0"/>
                <a:cs typeface="Cambria" charset="0"/>
              </a:rPr>
              <a:t>Altered host defenses </a:t>
            </a:r>
            <a:r>
              <a:rPr lang="en-US" sz="2000" dirty="0">
                <a:latin typeface="Cambria" charset="0"/>
                <a:ea typeface="Cambria" charset="0"/>
                <a:cs typeface="Cambria" charset="0"/>
              </a:rPr>
              <a:t>and underlying disease (eg, cleft palate, Down syndrome, allergic rhinitis).</a:t>
            </a:r>
          </a:p>
        </p:txBody>
      </p:sp>
    </p:spTree>
    <p:extLst>
      <p:ext uri="{BB962C8B-B14F-4D97-AF65-F5344CB8AC3E}">
        <p14:creationId xmlns:p14="http://schemas.microsoft.com/office/powerpoint/2010/main" val="250238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05" y="156160"/>
            <a:ext cx="11752263" cy="6555641"/>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rPr>
              <a:t>Route Of Infection:</a:t>
            </a:r>
          </a:p>
          <a:p>
            <a:pPr marL="742950" lvl="1" indent="-285750">
              <a:lnSpc>
                <a:spcPct val="150000"/>
              </a:lnSpc>
              <a:buFont typeface="Arial" panose="020B0604020202020204" pitchFamily="34" charset="0"/>
              <a:buChar char="•"/>
            </a:pPr>
            <a:r>
              <a:rPr lang="en-US" sz="2000" b="1" u="sng" dirty="0">
                <a:latin typeface="Cambria" charset="0"/>
              </a:rPr>
              <a:t>Eustachian tube</a:t>
            </a:r>
          </a:p>
          <a:p>
            <a:pPr marL="742950" lvl="1" indent="-285750">
              <a:lnSpc>
                <a:spcPct val="150000"/>
              </a:lnSpc>
              <a:buFont typeface="Arial" panose="020B0604020202020204" pitchFamily="34" charset="0"/>
              <a:buChar char="•"/>
            </a:pPr>
            <a:r>
              <a:rPr lang="en-US" sz="2000" b="1" dirty="0">
                <a:latin typeface="Cambria" charset="0"/>
              </a:rPr>
              <a:t>External auditory canal</a:t>
            </a:r>
          </a:p>
          <a:p>
            <a:pPr marL="742950" lvl="1" indent="-285750">
              <a:lnSpc>
                <a:spcPct val="150000"/>
              </a:lnSpc>
              <a:buFont typeface="Arial" panose="020B0604020202020204" pitchFamily="34" charset="0"/>
              <a:buChar char="•"/>
            </a:pPr>
            <a:r>
              <a:rPr lang="en-US" sz="2000" b="1" dirty="0" smtClean="0">
                <a:latin typeface="Cambria" charset="0"/>
              </a:rPr>
              <a:t>Blood borne </a:t>
            </a:r>
            <a:endParaRPr lang="en-US" sz="2000" b="1" dirty="0">
              <a:latin typeface="Cambria" charset="0"/>
            </a:endParaRPr>
          </a:p>
          <a:p>
            <a:pPr marL="285750" indent="-285750">
              <a:lnSpc>
                <a:spcPct val="150000"/>
              </a:lnSpc>
              <a:buFont typeface="Arial" panose="020B0604020202020204" pitchFamily="34" charset="0"/>
              <a:buChar char="•"/>
            </a:pPr>
            <a:r>
              <a:rPr lang="en-US" sz="2400" dirty="0">
                <a:ln>
                  <a:solidFill>
                    <a:schemeClr val="tx1"/>
                  </a:solidFill>
                </a:ln>
                <a:latin typeface="Cambria" charset="0"/>
              </a:rPr>
              <a:t>Etiology:</a:t>
            </a:r>
          </a:p>
          <a:p>
            <a:pPr marL="742950" lvl="1" indent="-285750">
              <a:lnSpc>
                <a:spcPct val="150000"/>
              </a:lnSpc>
              <a:buFont typeface="Arial" panose="020B0604020202020204" pitchFamily="34" charset="0"/>
              <a:buChar char="•"/>
            </a:pPr>
            <a:r>
              <a:rPr lang="en-US" sz="2000" dirty="0">
                <a:latin typeface="Cambria" charset="0"/>
              </a:rPr>
              <a:t>Bacteria</a:t>
            </a:r>
            <a:r>
              <a:rPr lang="en-US" sz="2000" dirty="0">
                <a:solidFill>
                  <a:srgbClr val="0070C0"/>
                </a:solidFill>
                <a:latin typeface="Cambria" charset="0"/>
              </a:rPr>
              <a:t>:</a:t>
            </a:r>
          </a:p>
          <a:p>
            <a:pPr marL="742950" lvl="1" indent="-285750">
              <a:lnSpc>
                <a:spcPct val="150000"/>
              </a:lnSpc>
              <a:buFont typeface="Arial" panose="020B0604020202020204" pitchFamily="34" charset="0"/>
              <a:buChar char="•"/>
            </a:pPr>
            <a:r>
              <a:rPr lang="en-US" sz="2000" dirty="0">
                <a:latin typeface="Cambria" charset="0"/>
              </a:rPr>
              <a:t>Viruses:</a:t>
            </a:r>
          </a:p>
          <a:p>
            <a:pPr marL="742950" lvl="1" indent="-285750">
              <a:lnSpc>
                <a:spcPct val="150000"/>
              </a:lnSpc>
              <a:buFont typeface="Arial" panose="020B0604020202020204" pitchFamily="34" charset="0"/>
              <a:buChar char="•"/>
            </a:pPr>
            <a:r>
              <a:rPr lang="en-US" sz="2000" dirty="0">
                <a:latin typeface="Century Gothic" charset="0"/>
              </a:rPr>
              <a:t> Respiratory syncytial virus.</a:t>
            </a:r>
          </a:p>
          <a:p>
            <a:pPr marL="742950" lvl="1" indent="-285750">
              <a:lnSpc>
                <a:spcPct val="150000"/>
              </a:lnSpc>
              <a:buFont typeface="Arial" panose="020B0604020202020204" pitchFamily="34" charset="0"/>
              <a:buChar char="•"/>
            </a:pPr>
            <a:r>
              <a:rPr lang="en-US" sz="2000" dirty="0">
                <a:latin typeface="Century Gothic" charset="0"/>
              </a:rPr>
              <a:t>Picornaviruses (eg, rhinovirus, enterovirus).</a:t>
            </a:r>
          </a:p>
          <a:p>
            <a:pPr marL="742950" lvl="1" indent="-285750">
              <a:lnSpc>
                <a:spcPct val="150000"/>
              </a:lnSpc>
              <a:buFont typeface="Arial" panose="020B0604020202020204" pitchFamily="34" charset="0"/>
              <a:buChar char="•"/>
            </a:pPr>
            <a:r>
              <a:rPr lang="en-US" sz="2000" dirty="0">
                <a:latin typeface="Century Gothic" charset="0"/>
              </a:rPr>
              <a:t>Coronaviruses.</a:t>
            </a:r>
            <a:endParaRPr lang="en-US" sz="2000" dirty="0">
              <a:latin typeface="Arial"/>
            </a:endParaRPr>
          </a:p>
          <a:p>
            <a:pPr marL="742950" lvl="1" indent="-285750">
              <a:lnSpc>
                <a:spcPct val="150000"/>
              </a:lnSpc>
              <a:buFont typeface="Arial" panose="020B0604020202020204" pitchFamily="34" charset="0"/>
              <a:buChar char="•"/>
            </a:pPr>
            <a:r>
              <a:rPr lang="en-US" sz="2000" dirty="0">
                <a:latin typeface="Century Gothic" charset="0"/>
              </a:rPr>
              <a:t>Influenza viruses</a:t>
            </a:r>
          </a:p>
          <a:p>
            <a:pPr marL="742950" lvl="1" indent="-285750">
              <a:lnSpc>
                <a:spcPct val="150000"/>
              </a:lnSpc>
              <a:buFont typeface="Arial" panose="020B0604020202020204" pitchFamily="34" charset="0"/>
              <a:buChar char="•"/>
            </a:pPr>
            <a:r>
              <a:rPr lang="en-US" sz="2000" dirty="0">
                <a:latin typeface="Century Gothic" charset="0"/>
              </a:rPr>
              <a:t>Adenoviruses.</a:t>
            </a:r>
          </a:p>
          <a:p>
            <a:pPr marL="742950" lvl="1" indent="-285750">
              <a:lnSpc>
                <a:spcPct val="150000"/>
              </a:lnSpc>
              <a:buFont typeface="Arial" panose="020B0604020202020204" pitchFamily="34" charset="0"/>
              <a:buChar char="•"/>
            </a:pPr>
            <a:r>
              <a:rPr lang="en-US" sz="2000" dirty="0">
                <a:latin typeface="Century Gothic" charset="0"/>
              </a:rPr>
              <a:t>Human metapneumovirus.</a:t>
            </a:r>
          </a:p>
          <a:p>
            <a:endParaRPr lang="en-US" dirty="0"/>
          </a:p>
        </p:txBody>
      </p:sp>
      <p:pic>
        <p:nvPicPr>
          <p:cNvPr id="3" name="Picture 2"/>
          <p:cNvPicPr>
            <a:picLocks noChangeAspect="1"/>
          </p:cNvPicPr>
          <p:nvPr/>
        </p:nvPicPr>
        <p:blipFill>
          <a:blip r:embed="rId3"/>
          <a:stretch>
            <a:fillRect/>
          </a:stretch>
        </p:blipFill>
        <p:spPr>
          <a:xfrm>
            <a:off x="4604084" y="329783"/>
            <a:ext cx="6878638" cy="3641725"/>
          </a:xfrm>
          <a:prstGeom prst="rect">
            <a:avLst/>
          </a:prstGeom>
        </p:spPr>
      </p:pic>
    </p:spTree>
    <p:extLst>
      <p:ext uri="{BB962C8B-B14F-4D97-AF65-F5344CB8AC3E}">
        <p14:creationId xmlns:p14="http://schemas.microsoft.com/office/powerpoint/2010/main" val="16713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blinds(horizontal)">
                                      <p:cBhvr>
                                        <p:cTn id="36" dur="500"/>
                                        <p:tgtEl>
                                          <p:spTgt spid="2">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linds(horizontal)">
                                      <p:cBhvr>
                                        <p:cTn id="39" dur="500"/>
                                        <p:tgtEl>
                                          <p:spTgt spid="2">
                                            <p:txEl>
                                              <p:pRg st="7" end="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blinds(horizontal)">
                                      <p:cBhvr>
                                        <p:cTn id="45" dur="500"/>
                                        <p:tgtEl>
                                          <p:spTgt spid="2">
                                            <p:txEl>
                                              <p:pRg st="9" end="9"/>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blinds(horizontal)">
                                      <p:cBhvr>
                                        <p:cTn id="48" dur="500"/>
                                        <p:tgtEl>
                                          <p:spTgt spid="2">
                                            <p:txEl>
                                              <p:pRg st="10" end="1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blinds(horizontal)">
                                      <p:cBhvr>
                                        <p:cTn id="51" dur="500"/>
                                        <p:tgtEl>
                                          <p:spTgt spid="2">
                                            <p:txEl>
                                              <p:pRg st="11" end="11"/>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blinds(horizontal)">
                                      <p:cBhvr>
                                        <p:cTn id="54"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46" y="136859"/>
            <a:ext cx="11183854" cy="2215991"/>
          </a:xfrm>
          <a:prstGeom prst="rect">
            <a:avLst/>
          </a:prstGeom>
        </p:spPr>
        <p:txBody>
          <a:bodyPr wrap="square" rtlCol="0">
            <a:spAutoFit/>
          </a:bodyPr>
          <a:lstStyle/>
          <a:p>
            <a:pPr marL="285750" indent="-285750">
              <a:buFont typeface="Arial" panose="020B0604020202020204" pitchFamily="34" charset="0"/>
              <a:buChar char="•"/>
            </a:pPr>
            <a:r>
              <a:rPr lang="en-US" sz="2400" dirty="0" smtClean="0">
                <a:ln>
                  <a:solidFill>
                    <a:schemeClr val="tx1"/>
                  </a:solidFill>
                </a:ln>
                <a:latin typeface="Cambria" charset="0"/>
                <a:ea typeface="Cambria" charset="0"/>
                <a:cs typeface="Cambria" charset="0"/>
              </a:rPr>
              <a:t>Acute </a:t>
            </a:r>
            <a:r>
              <a:rPr lang="en-US" sz="2400" dirty="0">
                <a:ln>
                  <a:solidFill>
                    <a:schemeClr val="tx1"/>
                  </a:solidFill>
                </a:ln>
                <a:latin typeface="Cambria" charset="0"/>
                <a:ea typeface="Cambria" charset="0"/>
                <a:cs typeface="Cambria" charset="0"/>
              </a:rPr>
              <a:t>Otitis Media:</a:t>
            </a:r>
          </a:p>
          <a:p>
            <a:pPr marL="742950" lvl="1" indent="-285750">
              <a:lnSpc>
                <a:spcPct val="150000"/>
              </a:lnSpc>
              <a:buFont typeface="Arial" panose="020B0604020202020204" pitchFamily="34" charset="0"/>
              <a:buChar char="•"/>
            </a:pPr>
            <a:r>
              <a:rPr lang="en-US" sz="2000" dirty="0">
                <a:latin typeface="Cambria" charset="0"/>
                <a:ea typeface="Cambria" charset="0"/>
                <a:cs typeface="Cambria" charset="0"/>
              </a:rPr>
              <a:t>Acute otitis media (AOM) is defined by moderate to severe bulging of the tympanic membrane (TM) accompanied by acute signs of illness and signs or symptoms of middle ear inflammation.</a:t>
            </a:r>
          </a:p>
          <a:p>
            <a:pPr marL="742950" lvl="1" indent="-285750" algn="ctr">
              <a:lnSpc>
                <a:spcPct val="150000"/>
              </a:lnSpc>
              <a:buFont typeface="Arial" panose="020B0604020202020204" pitchFamily="34" charset="0"/>
              <a:buChar char="•"/>
            </a:pPr>
            <a:r>
              <a:rPr lang="en-US" sz="2400" b="1" dirty="0" err="1" smtClean="0">
                <a:latin typeface="Cambria" charset="0"/>
                <a:ea typeface="Cambria" charset="0"/>
                <a:cs typeface="Cambria" charset="0"/>
              </a:rPr>
              <a:t>Pathogensis</a:t>
            </a:r>
            <a:r>
              <a:rPr lang="en-US" dirty="0" smtClean="0">
                <a:latin typeface="Cambria" charset="0"/>
                <a:ea typeface="Cambria" charset="0"/>
                <a:cs typeface="Cambria" charset="0"/>
              </a:rPr>
              <a:t>:</a:t>
            </a:r>
            <a:endParaRPr lang="en-US" dirty="0">
              <a:latin typeface="Cambria" charset="0"/>
              <a:ea typeface="Cambria" charset="0"/>
              <a:cs typeface="Cambria" charset="0"/>
            </a:endParaRPr>
          </a:p>
          <a:p>
            <a:endParaRPr lang="en-US" dirty="0"/>
          </a:p>
        </p:txBody>
      </p:sp>
      <p:pic>
        <p:nvPicPr>
          <p:cNvPr id="4" name="Picture 3"/>
          <p:cNvPicPr>
            <a:picLocks noChangeAspect="1"/>
          </p:cNvPicPr>
          <p:nvPr/>
        </p:nvPicPr>
        <p:blipFill>
          <a:blip r:embed="rId3"/>
          <a:stretch>
            <a:fillRect/>
          </a:stretch>
        </p:blipFill>
        <p:spPr>
          <a:xfrm>
            <a:off x="754063" y="2214563"/>
            <a:ext cx="10548937" cy="4083718"/>
          </a:xfrm>
          <a:prstGeom prst="rect">
            <a:avLst/>
          </a:prstGeom>
        </p:spPr>
      </p:pic>
    </p:spTree>
    <p:extLst>
      <p:ext uri="{BB962C8B-B14F-4D97-AF65-F5344CB8AC3E}">
        <p14:creationId xmlns:p14="http://schemas.microsoft.com/office/powerpoint/2010/main" val="38297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8624" y="820403"/>
            <a:ext cx="10564979" cy="5051425"/>
          </a:xfrm>
          <a:prstGeom prst="rect">
            <a:avLst/>
          </a:prstGeom>
        </p:spPr>
      </p:pic>
    </p:spTree>
    <p:extLst>
      <p:ext uri="{BB962C8B-B14F-4D97-AF65-F5344CB8AC3E}">
        <p14:creationId xmlns:p14="http://schemas.microsoft.com/office/powerpoint/2010/main" val="30836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834" y="3040781"/>
            <a:ext cx="9347624" cy="584775"/>
          </a:xfrm>
          <a:prstGeom prst="rect">
            <a:avLst/>
          </a:prstGeom>
          <a:noFill/>
        </p:spPr>
        <p:txBody>
          <a:bodyPr wrap="none" rtlCol="0">
            <a:spAutoFit/>
          </a:bodyPr>
          <a:lstStyle/>
          <a:p>
            <a:r>
              <a:rPr lang="en-US" sz="3200" dirty="0">
                <a:latin typeface="Cambria" charset="0"/>
                <a:ea typeface="Cambria" charset="0"/>
                <a:cs typeface="Cambria" charset="0"/>
                <a:hlinkClick r:id="rId2"/>
              </a:rPr>
              <a:t>https://www.youtube.com/watch?v=m-1UsNAoNyE</a:t>
            </a:r>
            <a:endParaRPr lang="en-US" sz="3200" dirty="0">
              <a:latin typeface="Cambria" charset="0"/>
              <a:ea typeface="Cambria" charset="0"/>
              <a:cs typeface="Cambria" charset="0"/>
            </a:endParaRPr>
          </a:p>
        </p:txBody>
      </p:sp>
    </p:spTree>
    <p:extLst>
      <p:ext uri="{BB962C8B-B14F-4D97-AF65-F5344CB8AC3E}">
        <p14:creationId xmlns:p14="http://schemas.microsoft.com/office/powerpoint/2010/main" val="3514416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3" y="276225"/>
            <a:ext cx="2956510" cy="5539978"/>
          </a:xfrm>
          <a:prstGeom prst="rect">
            <a:avLst/>
          </a:prstGeom>
        </p:spPr>
        <p:txBody>
          <a:bodyPr wrap="square"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rPr>
              <a:t>Symptoms</a:t>
            </a:r>
            <a:r>
              <a:rPr lang="en-US" dirty="0">
                <a:latin typeface="Cambria" charset="0"/>
              </a:rPr>
              <a:t>:</a:t>
            </a:r>
          </a:p>
          <a:p>
            <a:pPr marL="742950" lvl="1" indent="-285750">
              <a:lnSpc>
                <a:spcPct val="150000"/>
              </a:lnSpc>
              <a:buFont typeface="Arial" panose="020B0604020202020204" pitchFamily="34" charset="0"/>
              <a:buChar char="•"/>
            </a:pPr>
            <a:r>
              <a:rPr lang="en-US" sz="2000" dirty="0">
                <a:solidFill>
                  <a:srgbClr val="FF0000"/>
                </a:solidFill>
                <a:latin typeface="Cambria" charset="0"/>
              </a:rPr>
              <a:t>Ear pain </a:t>
            </a:r>
            <a:r>
              <a:rPr lang="en-US" sz="2000" dirty="0">
                <a:latin typeface="Cambria" charset="0"/>
              </a:rPr>
              <a:t>(otalgia).</a:t>
            </a:r>
          </a:p>
          <a:p>
            <a:pPr marL="742950" lvl="1" indent="-285750">
              <a:lnSpc>
                <a:spcPct val="150000"/>
              </a:lnSpc>
              <a:buFont typeface="Arial" panose="020B0604020202020204" pitchFamily="34" charset="0"/>
              <a:buChar char="•"/>
            </a:pPr>
            <a:r>
              <a:rPr lang="en-US" sz="2000" u="sng" dirty="0">
                <a:latin typeface="Cambria" charset="0"/>
              </a:rPr>
              <a:t>Fever</a:t>
            </a:r>
            <a:r>
              <a:rPr lang="en-US" sz="2000" dirty="0">
                <a:latin typeface="Cambria" charset="0"/>
              </a:rPr>
              <a:t>.</a:t>
            </a:r>
          </a:p>
          <a:p>
            <a:pPr marL="742950" lvl="1" indent="-285750">
              <a:lnSpc>
                <a:spcPct val="150000"/>
              </a:lnSpc>
              <a:buFont typeface="Arial" panose="020B0604020202020204" pitchFamily="34" charset="0"/>
              <a:buChar char="•"/>
            </a:pPr>
            <a:r>
              <a:rPr lang="en-US" sz="2000" u="sng" dirty="0">
                <a:latin typeface="Cambria" charset="0"/>
              </a:rPr>
              <a:t>Irritability.</a:t>
            </a:r>
          </a:p>
          <a:p>
            <a:pPr marL="742950" lvl="1" indent="-285750">
              <a:lnSpc>
                <a:spcPct val="150000"/>
              </a:lnSpc>
              <a:buFont typeface="Arial" panose="020B0604020202020204" pitchFamily="34" charset="0"/>
              <a:buChar char="•"/>
            </a:pPr>
            <a:r>
              <a:rPr lang="en-US" sz="2000" u="sng" dirty="0">
                <a:latin typeface="Cambria" charset="0"/>
              </a:rPr>
              <a:t>Headache</a:t>
            </a:r>
            <a:r>
              <a:rPr lang="en-US" sz="2000" dirty="0">
                <a:latin typeface="Cambria" charset="0"/>
              </a:rPr>
              <a:t>.</a:t>
            </a:r>
          </a:p>
          <a:p>
            <a:pPr marL="742950" lvl="1" indent="-285750">
              <a:lnSpc>
                <a:spcPct val="150000"/>
              </a:lnSpc>
              <a:buFont typeface="Arial" panose="020B0604020202020204" pitchFamily="34" charset="0"/>
              <a:buChar char="•"/>
            </a:pPr>
            <a:r>
              <a:rPr lang="en-US" sz="2000" u="sng" dirty="0">
                <a:latin typeface="Cambria" charset="0"/>
              </a:rPr>
              <a:t>Apathy</a:t>
            </a:r>
            <a:r>
              <a:rPr lang="en-US" sz="2000" dirty="0">
                <a:latin typeface="Cambria" charset="0"/>
              </a:rPr>
              <a:t>.</a:t>
            </a:r>
          </a:p>
          <a:p>
            <a:pPr marL="742950" lvl="1" indent="-285750">
              <a:lnSpc>
                <a:spcPct val="150000"/>
              </a:lnSpc>
              <a:buFont typeface="Arial" panose="020B0604020202020204" pitchFamily="34" charset="0"/>
              <a:buChar char="•"/>
            </a:pPr>
            <a:r>
              <a:rPr lang="en-US" sz="2000" u="sng" dirty="0">
                <a:latin typeface="Cambria" charset="0"/>
              </a:rPr>
              <a:t>anorexia</a:t>
            </a:r>
            <a:r>
              <a:rPr lang="en-US" sz="2000" dirty="0">
                <a:latin typeface="Cambria" charset="0"/>
              </a:rPr>
              <a:t>.</a:t>
            </a:r>
          </a:p>
          <a:p>
            <a:pPr marL="742950" lvl="1" indent="-285750">
              <a:lnSpc>
                <a:spcPct val="150000"/>
              </a:lnSpc>
              <a:buFont typeface="Arial" panose="020B0604020202020204" pitchFamily="34" charset="0"/>
              <a:buChar char="•"/>
            </a:pPr>
            <a:r>
              <a:rPr lang="en-US" sz="2000" u="sng" dirty="0">
                <a:latin typeface="Cambria" charset="0"/>
              </a:rPr>
              <a:t>Vomiting</a:t>
            </a:r>
            <a:r>
              <a:rPr lang="en-US" sz="2000" dirty="0">
                <a:latin typeface="Cambria" charset="0"/>
              </a:rPr>
              <a:t>.</a:t>
            </a:r>
          </a:p>
          <a:p>
            <a:pPr marL="742950" lvl="1" indent="-285750">
              <a:lnSpc>
                <a:spcPct val="150000"/>
              </a:lnSpc>
              <a:buFont typeface="Arial" panose="020B0604020202020204" pitchFamily="34" charset="0"/>
              <a:buChar char="•"/>
            </a:pPr>
            <a:r>
              <a:rPr lang="en-US" sz="2000" u="sng" dirty="0">
                <a:latin typeface="Cambria" charset="0"/>
              </a:rPr>
              <a:t>Diarrhea</a:t>
            </a:r>
            <a:r>
              <a:rPr lang="en-US" sz="2000" dirty="0">
                <a:latin typeface="Cambria" charset="0"/>
              </a:rPr>
              <a:t>.</a:t>
            </a:r>
          </a:p>
          <a:p>
            <a:pPr marL="742950" lvl="1" indent="-285750">
              <a:lnSpc>
                <a:spcPct val="150000"/>
              </a:lnSpc>
              <a:buFont typeface="Arial" panose="020B0604020202020204" pitchFamily="34" charset="0"/>
              <a:buChar char="•"/>
            </a:pPr>
            <a:r>
              <a:rPr lang="en-US" sz="2000" dirty="0">
                <a:solidFill>
                  <a:srgbClr val="FF0000"/>
                </a:solidFill>
                <a:latin typeface="Cambria" charset="0"/>
              </a:rPr>
              <a:t>Otorrhea</a:t>
            </a:r>
            <a:r>
              <a:rPr lang="en-US" sz="2000" dirty="0">
                <a:latin typeface="Cambria" charset="0"/>
              </a:rPr>
              <a:t>. </a:t>
            </a:r>
          </a:p>
          <a:p>
            <a:pPr marL="742950" lvl="1" indent="-285750">
              <a:lnSpc>
                <a:spcPct val="150000"/>
              </a:lnSpc>
              <a:buFont typeface="Arial" panose="020B0604020202020204" pitchFamily="34" charset="0"/>
              <a:buChar char="•"/>
            </a:pPr>
            <a:r>
              <a:rPr lang="en-US" sz="2000" dirty="0">
                <a:solidFill>
                  <a:srgbClr val="FF0000"/>
                </a:solidFill>
                <a:latin typeface="Cambria" charset="0"/>
              </a:rPr>
              <a:t>hearing loss.</a:t>
            </a:r>
          </a:p>
          <a:p>
            <a:endParaRPr lang="en-US" dirty="0"/>
          </a:p>
        </p:txBody>
      </p:sp>
      <p:sp>
        <p:nvSpPr>
          <p:cNvPr id="3" name="TextBox 2"/>
          <p:cNvSpPr txBox="1"/>
          <p:nvPr/>
        </p:nvSpPr>
        <p:spPr>
          <a:xfrm>
            <a:off x="3179873" y="276225"/>
            <a:ext cx="8578990" cy="1969770"/>
          </a:xfrm>
          <a:prstGeom prst="rect">
            <a:avLst/>
          </a:prstGeom>
        </p:spPr>
        <p:txBody>
          <a:bodyPr wrap="square" rtlCol="0">
            <a:spAutoFit/>
          </a:bodyPr>
          <a:lstStyle/>
          <a:p>
            <a:pPr marL="285750" indent="-285750">
              <a:buFont typeface="Arial" panose="020B0604020202020204" pitchFamily="34" charset="0"/>
              <a:buChar char="•"/>
            </a:pPr>
            <a:r>
              <a:rPr lang="en-US" sz="2400" dirty="0">
                <a:ln>
                  <a:solidFill>
                    <a:schemeClr val="tx1"/>
                  </a:solidFill>
                </a:ln>
                <a:latin typeface="Cambria" charset="0"/>
              </a:rPr>
              <a:t>Signs</a:t>
            </a:r>
            <a:r>
              <a:rPr lang="en-US" sz="2400" dirty="0">
                <a:latin typeface="Cambria" charset="0"/>
              </a:rPr>
              <a:t>:</a:t>
            </a:r>
          </a:p>
          <a:p>
            <a:pPr marL="742950" lvl="1" indent="-285750">
              <a:buFont typeface="Arial" panose="020B0604020202020204" pitchFamily="34" charset="0"/>
              <a:buChar char="•"/>
            </a:pPr>
            <a:r>
              <a:rPr lang="en-US" sz="2000" dirty="0">
                <a:solidFill>
                  <a:srgbClr val="FF0000"/>
                </a:solidFill>
                <a:latin typeface="Cambria" charset="0"/>
              </a:rPr>
              <a:t>bulging of the tympanic membrane</a:t>
            </a:r>
            <a:r>
              <a:rPr lang="en-US" sz="2000" dirty="0">
                <a:latin typeface="Cambria" charset="0"/>
              </a:rPr>
              <a:t>.</a:t>
            </a:r>
          </a:p>
          <a:p>
            <a:pPr marL="742950" lvl="1" indent="-285750">
              <a:buFont typeface="Arial" panose="020B0604020202020204" pitchFamily="34" charset="0"/>
              <a:buChar char="•"/>
            </a:pPr>
            <a:r>
              <a:rPr lang="en-US" sz="2000" dirty="0">
                <a:latin typeface="Cambria" charset="0"/>
              </a:rPr>
              <a:t>Erythema of the tympanic membrane.</a:t>
            </a:r>
          </a:p>
          <a:p>
            <a:pPr marL="742950" lvl="1" indent="-285750">
              <a:buFont typeface="Arial" panose="020B0604020202020204" pitchFamily="34" charset="0"/>
              <a:buChar char="•"/>
            </a:pPr>
            <a:r>
              <a:rPr lang="en-US" sz="2000" dirty="0">
                <a:latin typeface="Cambria" charset="0"/>
              </a:rPr>
              <a:t>Opacity.</a:t>
            </a:r>
          </a:p>
          <a:p>
            <a:pPr marL="742950" lvl="1" indent="-285750">
              <a:buFont typeface="Arial" panose="020B0604020202020204" pitchFamily="34" charset="0"/>
              <a:buChar char="•"/>
            </a:pPr>
            <a:r>
              <a:rPr lang="en-US" sz="2000" dirty="0">
                <a:latin typeface="Cambria" charset="0"/>
              </a:rPr>
              <a:t>Loss of landmarks: handle and long process of malleus not visible.</a:t>
            </a:r>
          </a:p>
          <a:p>
            <a:endParaRPr lang="en-US" dirty="0"/>
          </a:p>
        </p:txBody>
      </p:sp>
      <p:pic>
        <p:nvPicPr>
          <p:cNvPr id="4" name="Picture 3"/>
          <p:cNvPicPr>
            <a:picLocks noChangeAspect="1"/>
          </p:cNvPicPr>
          <p:nvPr/>
        </p:nvPicPr>
        <p:blipFill>
          <a:blip r:embed="rId3"/>
          <a:stretch>
            <a:fillRect/>
          </a:stretch>
        </p:blipFill>
        <p:spPr>
          <a:xfrm>
            <a:off x="2738437" y="2073549"/>
            <a:ext cx="9555163" cy="4668336"/>
          </a:xfrm>
          <a:prstGeom prst="rect">
            <a:avLst/>
          </a:prstGeom>
        </p:spPr>
      </p:pic>
    </p:spTree>
    <p:extLst>
      <p:ext uri="{BB962C8B-B14F-4D97-AF65-F5344CB8AC3E}">
        <p14:creationId xmlns:p14="http://schemas.microsoft.com/office/powerpoint/2010/main" val="2371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3" y="165100"/>
            <a:ext cx="11905498" cy="5816977"/>
          </a:xfrm>
          <a:prstGeom prst="rect">
            <a:avLst/>
          </a:prstGeom>
        </p:spPr>
        <p:txBody>
          <a:bodyPr wrap="square"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sym typeface="Wingdings" charset="0"/>
              </a:rPr>
              <a:t>Otitis </a:t>
            </a:r>
            <a:r>
              <a:rPr lang="en-US" sz="2400" dirty="0">
                <a:ln>
                  <a:solidFill>
                    <a:schemeClr val="tx1"/>
                  </a:solidFill>
                </a:ln>
                <a:latin typeface="Cambria" charset="0"/>
              </a:rPr>
              <a:t>media with </a:t>
            </a:r>
            <a:r>
              <a:rPr lang="en-US" sz="2400" dirty="0">
                <a:ln>
                  <a:solidFill>
                    <a:srgbClr val="FF0000"/>
                  </a:solidFill>
                </a:ln>
                <a:solidFill>
                  <a:srgbClr val="FF0000"/>
                </a:solidFill>
                <a:latin typeface="Cambria" charset="0"/>
              </a:rPr>
              <a:t>effusion</a:t>
            </a:r>
            <a:r>
              <a:rPr lang="en-US" sz="2400" dirty="0">
                <a:ln>
                  <a:solidFill>
                    <a:schemeClr val="tx1"/>
                  </a:solidFill>
                </a:ln>
                <a:solidFill>
                  <a:srgbClr val="FF0000"/>
                </a:solidFill>
                <a:latin typeface="Cambria" charset="0"/>
              </a:rPr>
              <a:t>:</a:t>
            </a:r>
          </a:p>
          <a:p>
            <a:pPr marL="742950" lvl="1" indent="-285750">
              <a:lnSpc>
                <a:spcPct val="150000"/>
              </a:lnSpc>
              <a:buFont typeface="Arial" panose="020B0604020202020204" pitchFamily="34" charset="0"/>
              <a:buChar char="•"/>
            </a:pPr>
            <a:r>
              <a:rPr lang="en-US" sz="2000" dirty="0">
                <a:latin typeface="Cambria" charset="0"/>
              </a:rPr>
              <a:t>Otitis media with effusion (OME), also called </a:t>
            </a:r>
            <a:r>
              <a:rPr lang="en-US" sz="2000" dirty="0">
                <a:solidFill>
                  <a:srgbClr val="FF0000"/>
                </a:solidFill>
                <a:latin typeface="Cambria" charset="0"/>
              </a:rPr>
              <a:t>serous</a:t>
            </a:r>
            <a:r>
              <a:rPr lang="en-US" sz="2000" dirty="0">
                <a:latin typeface="Cambria" charset="0"/>
              </a:rPr>
              <a:t> otitis media, is defined as middle-ear effusion without </a:t>
            </a:r>
            <a:r>
              <a:rPr lang="en-US" sz="2000" u="sng" dirty="0">
                <a:latin typeface="Cambria" charset="0"/>
              </a:rPr>
              <a:t>acute signs of infection</a:t>
            </a:r>
            <a:r>
              <a:rPr lang="en-US" sz="2000" dirty="0">
                <a:latin typeface="Cambria" charset="0"/>
              </a:rPr>
              <a:t>.</a:t>
            </a:r>
          </a:p>
          <a:p>
            <a:pPr marL="742950" lvl="1" indent="-285750">
              <a:lnSpc>
                <a:spcPct val="150000"/>
              </a:lnSpc>
              <a:buFont typeface="Arial" panose="020B0604020202020204" pitchFamily="34" charset="0"/>
              <a:buChar char="•"/>
            </a:pPr>
            <a:r>
              <a:rPr lang="en-US" sz="2000" dirty="0">
                <a:latin typeface="Cambria" charset="0"/>
              </a:rPr>
              <a:t>OME often occurs after acute otitis media (AOM), but it also may occur with eustachian tube dysfunction in the absence of AOM.</a:t>
            </a:r>
          </a:p>
          <a:p>
            <a:pPr marL="285750" indent="-285750">
              <a:lnSpc>
                <a:spcPct val="150000"/>
              </a:lnSpc>
              <a:buFont typeface="Arial" panose="020B0604020202020204" pitchFamily="34" charset="0"/>
              <a:buChar char="•"/>
            </a:pPr>
            <a:r>
              <a:rPr lang="en-US" sz="2400" dirty="0">
                <a:ln>
                  <a:solidFill>
                    <a:schemeClr val="tx1"/>
                  </a:solidFill>
                </a:ln>
                <a:latin typeface="Cambria" charset="0"/>
              </a:rPr>
              <a:t>Signs &amp; Symptoms:</a:t>
            </a:r>
          </a:p>
          <a:p>
            <a:pPr marL="742950" lvl="1" indent="-285750">
              <a:lnSpc>
                <a:spcPct val="150000"/>
              </a:lnSpc>
              <a:buFont typeface="Arial" panose="020B0604020202020204" pitchFamily="34" charset="0"/>
              <a:buChar char="•"/>
            </a:pPr>
            <a:r>
              <a:rPr lang="en-US" sz="2000" u="sng" dirty="0">
                <a:latin typeface="Cambria" charset="0"/>
              </a:rPr>
              <a:t>Hearing loss </a:t>
            </a:r>
            <a:r>
              <a:rPr lang="en-US" sz="2000" dirty="0">
                <a:latin typeface="Cambria" charset="0"/>
              </a:rPr>
              <a:t>— Conductive hearing loss occurs whenever fluid fills the middle ear.</a:t>
            </a:r>
          </a:p>
          <a:p>
            <a:pPr marL="742950" lvl="1" indent="-285750">
              <a:lnSpc>
                <a:spcPct val="150000"/>
              </a:lnSpc>
              <a:buFont typeface="Arial" panose="020B0604020202020204" pitchFamily="34" charset="0"/>
              <a:buChar char="•"/>
            </a:pPr>
            <a:r>
              <a:rPr lang="en-US" sz="2000" dirty="0">
                <a:latin typeface="Cambria" charset="0"/>
              </a:rPr>
              <a:t>Other symptoms — Other symptoms that may occur in children with OME include </a:t>
            </a:r>
            <a:r>
              <a:rPr lang="en-US" sz="2000" u="sng" dirty="0">
                <a:latin typeface="Cambria" charset="0"/>
              </a:rPr>
              <a:t>ear pain</a:t>
            </a:r>
            <a:r>
              <a:rPr lang="en-US" sz="2000" dirty="0">
                <a:latin typeface="Cambria" charset="0"/>
              </a:rPr>
              <a:t>, </a:t>
            </a:r>
            <a:r>
              <a:rPr lang="en-US" sz="2000" u="sng" dirty="0">
                <a:latin typeface="Cambria" charset="0"/>
              </a:rPr>
              <a:t>sleep disturbance</a:t>
            </a:r>
            <a:r>
              <a:rPr lang="en-US" sz="2000" dirty="0">
                <a:latin typeface="Cambria" charset="0"/>
              </a:rPr>
              <a:t>, a feeling of fullness in the ear</a:t>
            </a:r>
            <a:r>
              <a:rPr lang="en-US" sz="2000" u="sng" dirty="0">
                <a:latin typeface="Cambria" charset="0"/>
              </a:rPr>
              <a:t>, tinnitus, or balance problems</a:t>
            </a:r>
            <a:r>
              <a:rPr lang="en-US" sz="2000" dirty="0">
                <a:latin typeface="Cambria" charset="0"/>
              </a:rPr>
              <a:t>.</a:t>
            </a:r>
          </a:p>
          <a:p>
            <a:pPr marL="285750" indent="-285750">
              <a:lnSpc>
                <a:spcPct val="150000"/>
              </a:lnSpc>
              <a:buFont typeface="Arial" panose="020B0604020202020204" pitchFamily="34" charset="0"/>
              <a:buChar char="•"/>
            </a:pPr>
            <a:r>
              <a:rPr lang="en-US" sz="2400" dirty="0">
                <a:ln>
                  <a:solidFill>
                    <a:schemeClr val="tx1"/>
                  </a:solidFill>
                </a:ln>
                <a:latin typeface="Cambria" charset="0"/>
              </a:rPr>
              <a:t>Clinical course </a:t>
            </a:r>
            <a:r>
              <a:rPr lang="en-US" dirty="0">
                <a:latin typeface="Cambria" charset="0"/>
              </a:rPr>
              <a:t>— </a:t>
            </a:r>
            <a:r>
              <a:rPr lang="en-US" sz="2000" dirty="0">
                <a:latin typeface="Cambria" charset="0"/>
              </a:rPr>
              <a:t>Otitis media with effusion usually </a:t>
            </a:r>
            <a:r>
              <a:rPr lang="en-US" sz="2000" u="sng" dirty="0">
                <a:uFill>
                  <a:solidFill>
                    <a:srgbClr val="FF0000"/>
                  </a:solidFill>
                </a:uFill>
                <a:latin typeface="Cambria" charset="0"/>
              </a:rPr>
              <a:t>resolves spontaneously</a:t>
            </a:r>
            <a:r>
              <a:rPr lang="en-US" sz="2000" dirty="0">
                <a:latin typeface="Cambria" charset="0"/>
              </a:rPr>
              <a:t>. Approximately 30 to 40 percent of children have recurrent episodes.</a:t>
            </a:r>
          </a:p>
          <a:p>
            <a:pPr>
              <a:lnSpc>
                <a:spcPct val="150000"/>
              </a:lnSpc>
            </a:pPr>
            <a:endParaRPr lang="en-US" dirty="0"/>
          </a:p>
        </p:txBody>
      </p:sp>
    </p:spTree>
    <p:extLst>
      <p:ext uri="{BB962C8B-B14F-4D97-AF65-F5344CB8AC3E}">
        <p14:creationId xmlns:p14="http://schemas.microsoft.com/office/powerpoint/2010/main" val="4360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0157" y="775943"/>
            <a:ext cx="11104563" cy="5513053"/>
          </a:xfrm>
          <a:prstGeom prst="rect">
            <a:avLst/>
          </a:prstGeom>
        </p:spPr>
      </p:pic>
    </p:spTree>
    <p:extLst>
      <p:ext uri="{BB962C8B-B14F-4D97-AF65-F5344CB8AC3E}">
        <p14:creationId xmlns:p14="http://schemas.microsoft.com/office/powerpoint/2010/main" val="32272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38" y="90488"/>
            <a:ext cx="11797380" cy="1661993"/>
          </a:xfrm>
          <a:prstGeom prst="rect">
            <a:avLst/>
          </a:prstGeom>
        </p:spPr>
        <p:txBody>
          <a:bodyPr rtlCol="0">
            <a:spAutoFit/>
          </a:bodyPr>
          <a:lstStyle/>
          <a:p>
            <a:pPr marL="285750" indent="-285750">
              <a:buFont typeface="Arial" panose="020B0604020202020204" pitchFamily="34" charset="0"/>
              <a:buChar char="•"/>
            </a:pPr>
            <a:r>
              <a:rPr lang="en-US" sz="2400" dirty="0">
                <a:ln>
                  <a:solidFill>
                    <a:schemeClr val="tx1"/>
                  </a:solidFill>
                </a:ln>
                <a:latin typeface="Cambria" charset="0"/>
              </a:rPr>
              <a:t>Diagnosis and examination</a:t>
            </a:r>
            <a:r>
              <a:rPr lang="en-US" sz="2400" dirty="0">
                <a:latin typeface="Cambria" charset="0"/>
              </a:rPr>
              <a:t>:</a:t>
            </a:r>
          </a:p>
          <a:p>
            <a:pPr marL="742950" lvl="1" indent="-285750">
              <a:buFont typeface="Arial" panose="020B0604020202020204" pitchFamily="34" charset="0"/>
              <a:buChar char="•"/>
            </a:pPr>
            <a:r>
              <a:rPr lang="en-US" sz="2000" dirty="0">
                <a:latin typeface="Cambria" charset="0"/>
              </a:rPr>
              <a:t>Otoscopy:</a:t>
            </a:r>
          </a:p>
          <a:p>
            <a:pPr marL="1200150" lvl="2" indent="-285750">
              <a:buFont typeface="Arial" panose="020B0604020202020204" pitchFamily="34" charset="0"/>
              <a:buChar char="•"/>
            </a:pPr>
            <a:r>
              <a:rPr lang="en-US" sz="2000" dirty="0">
                <a:latin typeface="Cambria" charset="0"/>
              </a:rPr>
              <a:t>The key to distinguishing acute otitis media (AOM) from otitis media with effusion (OME) is the performance of otoscopy using appropriate tools and an adequate light source. </a:t>
            </a:r>
          </a:p>
          <a:p>
            <a:pPr algn="ctr"/>
            <a:endParaRPr lang="en-US" dirty="0"/>
          </a:p>
        </p:txBody>
      </p:sp>
      <p:pic>
        <p:nvPicPr>
          <p:cNvPr id="3" name="Picture 2"/>
          <p:cNvPicPr>
            <a:picLocks noChangeAspect="1"/>
          </p:cNvPicPr>
          <p:nvPr/>
        </p:nvPicPr>
        <p:blipFill>
          <a:blip r:embed="rId3"/>
          <a:stretch>
            <a:fillRect/>
          </a:stretch>
        </p:blipFill>
        <p:spPr>
          <a:xfrm>
            <a:off x="303213" y="1600033"/>
            <a:ext cx="11510962" cy="4935705"/>
          </a:xfrm>
          <a:prstGeom prst="rect">
            <a:avLst/>
          </a:prstGeom>
        </p:spPr>
      </p:pic>
    </p:spTree>
    <p:extLst>
      <p:ext uri="{BB962C8B-B14F-4D97-AF65-F5344CB8AC3E}">
        <p14:creationId xmlns:p14="http://schemas.microsoft.com/office/powerpoint/2010/main" val="23607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613" y="300038"/>
            <a:ext cx="11472862" cy="4832092"/>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1 : A 55 year old patient came to the primary complaining of sore throat. The patients reports having a low grade fever, which has resolved. On physical examination there is no swelling on the neck or exudate in the mouth. </a:t>
            </a:r>
            <a:endParaRPr lang="en-US" sz="2400" dirty="0">
              <a:latin typeface="Cambria" charset="0"/>
              <a:ea typeface="Cambria" charset="0"/>
              <a:cs typeface="Cambria" charset="0"/>
            </a:endParaRPr>
          </a:p>
          <a:p>
            <a:pPr>
              <a:lnSpc>
                <a:spcPct val="150000"/>
              </a:lnSpc>
            </a:pPr>
            <a:r>
              <a:rPr lang="en-US" sz="2400" dirty="0" smtClean="0">
                <a:latin typeface="Cambria" charset="0"/>
                <a:ea typeface="Cambria" charset="0"/>
                <a:cs typeface="Cambria" charset="0"/>
              </a:rPr>
              <a:t>From the previous findings, what is your next step in management. ?  </a:t>
            </a:r>
          </a:p>
          <a:p>
            <a:pPr marL="514350" indent="-514350">
              <a:lnSpc>
                <a:spcPct val="150000"/>
              </a:lnSpc>
              <a:buFont typeface="+mj-lt"/>
              <a:buAutoNum type="alphaLcPeriod"/>
            </a:pPr>
            <a:r>
              <a:rPr lang="en-US" sz="2400" dirty="0" smtClean="0">
                <a:latin typeface="Cambria" charset="0"/>
                <a:ea typeface="Cambria" charset="0"/>
                <a:cs typeface="Cambria" charset="0"/>
              </a:rPr>
              <a:t>Send the patient home with some analgesics.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Start the patient on penicillin.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Preform RDT for the patient.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Throat culture. </a:t>
            </a:r>
          </a:p>
          <a:p>
            <a:endParaRPr lang="en-US" sz="2000" dirty="0"/>
          </a:p>
        </p:txBody>
      </p:sp>
    </p:spTree>
    <p:extLst>
      <p:ext uri="{BB962C8B-B14F-4D97-AF65-F5344CB8AC3E}">
        <p14:creationId xmlns:p14="http://schemas.microsoft.com/office/powerpoint/2010/main" val="12280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519" y="195513"/>
            <a:ext cx="11661106" cy="1046440"/>
          </a:xfrm>
          <a:prstGeom prst="rect">
            <a:avLst/>
          </a:prstGeom>
        </p:spPr>
        <p:txBody>
          <a:bodyPr rtlCol="0">
            <a:spAutoFit/>
          </a:bodyPr>
          <a:lstStyle/>
          <a:p>
            <a:pPr marL="285750" indent="-285750">
              <a:buFont typeface="Arial" panose="020B0604020202020204" pitchFamily="34" charset="0"/>
              <a:buChar char="•"/>
            </a:pPr>
            <a:r>
              <a:rPr lang="en-US" sz="2400" dirty="0">
                <a:ln>
                  <a:solidFill>
                    <a:schemeClr val="tx1"/>
                  </a:solidFill>
                </a:ln>
                <a:latin typeface="Cambria" charset="0"/>
              </a:rPr>
              <a:t>Position </a:t>
            </a:r>
            <a:r>
              <a:rPr lang="en-US" dirty="0">
                <a:latin typeface="Cambria" charset="0"/>
              </a:rPr>
              <a:t>— </a:t>
            </a:r>
            <a:r>
              <a:rPr lang="en-US" sz="2000" dirty="0">
                <a:latin typeface="Cambria" charset="0"/>
              </a:rPr>
              <a:t>The position of the tympanic membrane is the most critical characteristic in distinguishing AOM from </a:t>
            </a:r>
            <a:r>
              <a:rPr lang="en-US" sz="2000" dirty="0" err="1">
                <a:latin typeface="Cambria" charset="0"/>
              </a:rPr>
              <a:t>OME</a:t>
            </a:r>
            <a:r>
              <a:rPr lang="en-US" sz="2000" dirty="0">
                <a:latin typeface="Cambria" charset="0"/>
              </a:rPr>
              <a:t>. Position may be described as neutral, retracted, full, or bulging</a:t>
            </a:r>
          </a:p>
          <a:p>
            <a:endParaRPr lang="en-US" dirty="0"/>
          </a:p>
        </p:txBody>
      </p:sp>
      <p:pic>
        <p:nvPicPr>
          <p:cNvPr id="3" name="Picture 2"/>
          <p:cNvPicPr>
            <a:picLocks noChangeAspect="1"/>
          </p:cNvPicPr>
          <p:nvPr/>
        </p:nvPicPr>
        <p:blipFill>
          <a:blip r:embed="rId3"/>
          <a:stretch>
            <a:fillRect/>
          </a:stretch>
        </p:blipFill>
        <p:spPr>
          <a:xfrm>
            <a:off x="196850" y="1114425"/>
            <a:ext cx="5902241" cy="5667375"/>
          </a:xfrm>
          <a:prstGeom prst="rect">
            <a:avLst/>
          </a:prstGeom>
        </p:spPr>
      </p:pic>
      <p:pic>
        <p:nvPicPr>
          <p:cNvPr id="4" name="Picture 3"/>
          <p:cNvPicPr>
            <a:picLocks noChangeAspect="1"/>
          </p:cNvPicPr>
          <p:nvPr/>
        </p:nvPicPr>
        <p:blipFill>
          <a:blip r:embed="rId4"/>
          <a:stretch>
            <a:fillRect/>
          </a:stretch>
        </p:blipFill>
        <p:spPr>
          <a:xfrm>
            <a:off x="6122988" y="1322054"/>
            <a:ext cx="5751512" cy="5462921"/>
          </a:xfrm>
          <a:prstGeom prst="rect">
            <a:avLst/>
          </a:prstGeom>
        </p:spPr>
      </p:pic>
    </p:spTree>
    <p:extLst>
      <p:ext uri="{BB962C8B-B14F-4D97-AF65-F5344CB8AC3E}">
        <p14:creationId xmlns:p14="http://schemas.microsoft.com/office/powerpoint/2010/main" val="24382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50" y="135523"/>
            <a:ext cx="11963400" cy="6587540"/>
          </a:xfrm>
          <a:prstGeom prst="rect">
            <a:avLst/>
          </a:prstGeom>
        </p:spPr>
      </p:pic>
    </p:spTree>
    <p:extLst>
      <p:ext uri="{BB962C8B-B14F-4D97-AF65-F5344CB8AC3E}">
        <p14:creationId xmlns:p14="http://schemas.microsoft.com/office/powerpoint/2010/main" val="19284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95" y="539834"/>
            <a:ext cx="11781338" cy="4755148"/>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b="1" dirty="0">
                <a:ln>
                  <a:solidFill>
                    <a:schemeClr val="tx1"/>
                  </a:solidFill>
                </a:ln>
                <a:latin typeface="Cambria" charset="0"/>
              </a:rPr>
              <a:t>Color</a:t>
            </a:r>
            <a:r>
              <a:rPr lang="en-US" sz="2400" b="1" dirty="0">
                <a:latin typeface="Cambria" charset="0"/>
              </a:rPr>
              <a:t> </a:t>
            </a:r>
            <a:r>
              <a:rPr lang="en-US" sz="2000" b="1" dirty="0">
                <a:latin typeface="Cambria" charset="0"/>
              </a:rPr>
              <a:t>— Assessment of the color of the tympanic membrane is another important aspect of the otoscopic examination.</a:t>
            </a:r>
          </a:p>
          <a:p>
            <a:pPr marL="742950" lvl="1" indent="-285750">
              <a:lnSpc>
                <a:spcPct val="150000"/>
              </a:lnSpc>
              <a:buFont typeface="Wingdings" panose="05000000000000000000" pitchFamily="2" charset="2"/>
              <a:buChar char="q"/>
            </a:pPr>
            <a:r>
              <a:rPr lang="en-US" sz="2000" b="1" dirty="0">
                <a:latin typeface="Cambria" charset="0"/>
              </a:rPr>
              <a:t>Under normal conditions, the color of the tympanic membrane is pearly gray or pink .</a:t>
            </a:r>
          </a:p>
          <a:p>
            <a:pPr marL="742950" lvl="1" indent="-285750">
              <a:lnSpc>
                <a:spcPct val="150000"/>
              </a:lnSpc>
              <a:buFont typeface="Wingdings" panose="05000000000000000000" pitchFamily="2" charset="2"/>
              <a:buChar char="q"/>
            </a:pPr>
            <a:r>
              <a:rPr lang="en-US" sz="2000" b="1" dirty="0">
                <a:latin typeface="Cambria" charset="0"/>
              </a:rPr>
              <a:t>When there is uninfected fluid in the middle ear (ie, </a:t>
            </a:r>
            <a:r>
              <a:rPr lang="en-US" sz="2000" b="1" dirty="0" err="1">
                <a:latin typeface="Cambria" charset="0"/>
              </a:rPr>
              <a:t>OME</a:t>
            </a:r>
            <a:r>
              <a:rPr lang="en-US" sz="2000" b="1" dirty="0">
                <a:latin typeface="Cambria" charset="0"/>
              </a:rPr>
              <a:t>), the color is usually amber, gray, or blue.</a:t>
            </a:r>
          </a:p>
          <a:p>
            <a:pPr marL="742950" lvl="1" indent="-285750">
              <a:lnSpc>
                <a:spcPct val="150000"/>
              </a:lnSpc>
              <a:buFont typeface="Wingdings" panose="05000000000000000000" pitchFamily="2" charset="2"/>
              <a:buChar char="q"/>
            </a:pPr>
            <a:r>
              <a:rPr lang="en-US" sz="2000" b="1" dirty="0">
                <a:latin typeface="Cambria" charset="0"/>
              </a:rPr>
              <a:t>A white or pale yellow tympanic membrane usually indicates pus in the middle ear cavity, which is a sign of AOM</a:t>
            </a:r>
          </a:p>
          <a:p>
            <a:pPr marL="285750" indent="-285750">
              <a:lnSpc>
                <a:spcPct val="150000"/>
              </a:lnSpc>
              <a:buFont typeface="Arial" panose="020B0604020202020204" pitchFamily="34" charset="0"/>
              <a:buChar char="•"/>
            </a:pPr>
            <a:r>
              <a:rPr lang="en-US" sz="2000" b="1" dirty="0">
                <a:latin typeface="Cambria" charset="0"/>
              </a:rPr>
              <a:t>Translucency.</a:t>
            </a:r>
          </a:p>
          <a:p>
            <a:pPr marL="285750" indent="-285750">
              <a:lnSpc>
                <a:spcPct val="150000"/>
              </a:lnSpc>
              <a:buFont typeface="Arial" panose="020B0604020202020204" pitchFamily="34" charset="0"/>
              <a:buChar char="•"/>
            </a:pPr>
            <a:r>
              <a:rPr lang="en-US" sz="2000" b="1" dirty="0">
                <a:latin typeface="Cambria" charset="0"/>
              </a:rPr>
              <a:t>Mobility.</a:t>
            </a:r>
          </a:p>
          <a:p>
            <a:pPr>
              <a:lnSpc>
                <a:spcPct val="150000"/>
              </a:lnSpc>
            </a:pPr>
            <a:endParaRPr lang="en-US" dirty="0"/>
          </a:p>
        </p:txBody>
      </p:sp>
    </p:spTree>
    <p:extLst>
      <p:ext uri="{BB962C8B-B14F-4D97-AF65-F5344CB8AC3E}">
        <p14:creationId xmlns:p14="http://schemas.microsoft.com/office/powerpoint/2010/main" val="919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ssolv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14" y="379997"/>
            <a:ext cx="11783928" cy="4154984"/>
          </a:xfrm>
          <a:prstGeom prst="rect">
            <a:avLst/>
          </a:prstGeom>
        </p:spPr>
        <p:txBody>
          <a:bodyPr wrap="square"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rPr>
              <a:t>Investigations</a:t>
            </a:r>
            <a:r>
              <a:rPr lang="en-US" dirty="0">
                <a:latin typeface="Cambria" charset="0"/>
              </a:rPr>
              <a:t>:</a:t>
            </a:r>
          </a:p>
          <a:p>
            <a:pPr marL="742950" lvl="1" indent="-285750">
              <a:lnSpc>
                <a:spcPct val="150000"/>
              </a:lnSpc>
              <a:buFont typeface="Arial" panose="020B0604020202020204" pitchFamily="34" charset="0"/>
              <a:buChar char="•"/>
            </a:pPr>
            <a:r>
              <a:rPr lang="en-US" sz="2000" dirty="0">
                <a:latin typeface="Cambria" charset="0"/>
              </a:rPr>
              <a:t>Tympanometry and Acoustic reflectometry — Tympanometry and acoustic reflectometry are techniques to predict the presence or absence of middle ear effusion.</a:t>
            </a:r>
          </a:p>
          <a:p>
            <a:pPr marL="742950" lvl="1" indent="-285750">
              <a:lnSpc>
                <a:spcPct val="150000"/>
              </a:lnSpc>
              <a:buFont typeface="Arial" panose="020B0604020202020204" pitchFamily="34" charset="0"/>
              <a:buChar char="•"/>
            </a:pPr>
            <a:r>
              <a:rPr lang="en-US" sz="2000" dirty="0">
                <a:latin typeface="Cambria" charset="0"/>
              </a:rPr>
              <a:t>Audiology — Audiology evaluation can facilitate the diagnosis of OME if the middle ear fluid is difficult to see Conductive hearing loss in conjunction with a flat tympanogram is suggestive of </a:t>
            </a:r>
            <a:r>
              <a:rPr lang="en-US" sz="2000" dirty="0" err="1">
                <a:latin typeface="Cambria" charset="0"/>
              </a:rPr>
              <a:t>OME</a:t>
            </a:r>
            <a:r>
              <a:rPr lang="en-US" sz="2000" dirty="0">
                <a:latin typeface="Cambria" charset="0"/>
              </a:rPr>
              <a:t>.</a:t>
            </a:r>
          </a:p>
          <a:p>
            <a:pPr marL="742950" lvl="1" indent="-285750">
              <a:lnSpc>
                <a:spcPct val="150000"/>
              </a:lnSpc>
              <a:buFont typeface="Arial" panose="020B0604020202020204" pitchFamily="34" charset="0"/>
              <a:buChar char="•"/>
            </a:pPr>
            <a:r>
              <a:rPr lang="en-US" sz="2000" dirty="0">
                <a:latin typeface="Cambria" charset="0"/>
              </a:rPr>
              <a:t>Tympanocentesis (aspiration of the middle ear fluid) for culture is required for etiologic diagnosis.</a:t>
            </a:r>
          </a:p>
          <a:p>
            <a:pPr marL="742950" lvl="1" indent="-285750">
              <a:lnSpc>
                <a:spcPct val="150000"/>
              </a:lnSpc>
              <a:buFont typeface="Arial" panose="020B0604020202020204" pitchFamily="34" charset="0"/>
              <a:buChar char="•"/>
            </a:pPr>
            <a:r>
              <a:rPr lang="en-US" sz="2000" dirty="0">
                <a:latin typeface="Cambria" charset="0"/>
              </a:rPr>
              <a:t>Scans On the very rare occasions where there is a possibility the infection has spread out of the middle ear and into the surrounding area, CT or MRI may be carried out.</a:t>
            </a:r>
          </a:p>
          <a:p>
            <a:endParaRPr lang="en-US" dirty="0"/>
          </a:p>
        </p:txBody>
      </p:sp>
    </p:spTree>
    <p:extLst>
      <p:ext uri="{BB962C8B-B14F-4D97-AF65-F5344CB8AC3E}">
        <p14:creationId xmlns:p14="http://schemas.microsoft.com/office/powerpoint/2010/main" val="421135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57038" cy="6924973"/>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sym typeface="Wingdings" charset="0"/>
              </a:rPr>
              <a:t>Management</a:t>
            </a:r>
            <a:r>
              <a:rPr lang="en-US" dirty="0">
                <a:latin typeface="Century Gothic" charset="0"/>
                <a:sym typeface="Wingdings" charset="0"/>
              </a:rPr>
              <a:t>:</a:t>
            </a:r>
          </a:p>
          <a:p>
            <a:pPr marL="285750" indent="-285750">
              <a:lnSpc>
                <a:spcPct val="150000"/>
              </a:lnSpc>
              <a:buFont typeface="Arial" panose="020B0604020202020204" pitchFamily="34" charset="0"/>
              <a:buChar char="•"/>
            </a:pPr>
            <a:r>
              <a:rPr lang="en-US" sz="2000" dirty="0">
                <a:latin typeface="Cambria" charset="0"/>
                <a:sym typeface="Wingdings" charset="0"/>
              </a:rPr>
              <a:t>AOM:</a:t>
            </a:r>
          </a:p>
          <a:p>
            <a:pPr marL="742950" lvl="1" indent="-285750">
              <a:lnSpc>
                <a:spcPct val="150000"/>
              </a:lnSpc>
              <a:buFont typeface="Arial" panose="020B0604020202020204" pitchFamily="34" charset="0"/>
              <a:buChar char="•"/>
            </a:pPr>
            <a:r>
              <a:rPr lang="en-US" sz="2000" dirty="0">
                <a:latin typeface="Cambria" charset="0"/>
                <a:sym typeface="Wingdings" charset="0"/>
              </a:rPr>
              <a:t>Most middle ear infections (otitis media) will clear up within three days and don't need any specific treatment.</a:t>
            </a:r>
          </a:p>
          <a:p>
            <a:pPr marL="742950" lvl="1" indent="-285750">
              <a:lnSpc>
                <a:spcPct val="150000"/>
              </a:lnSpc>
              <a:buFont typeface="Arial" panose="020B0604020202020204" pitchFamily="34" charset="0"/>
              <a:buChar char="•"/>
            </a:pPr>
            <a:r>
              <a:rPr lang="en-US" sz="2000" dirty="0">
                <a:latin typeface="Cambria" charset="0"/>
                <a:sym typeface="Wingdings" charset="0"/>
              </a:rPr>
              <a:t>Symptomatic therapy: We suggest oral ibuprofen or acetaminophen for pain control in children with AOM.</a:t>
            </a:r>
          </a:p>
          <a:p>
            <a:pPr marL="742950" lvl="1" indent="-285750">
              <a:lnSpc>
                <a:spcPct val="150000"/>
              </a:lnSpc>
              <a:buFont typeface="Arial" panose="020B0604020202020204" pitchFamily="34" charset="0"/>
              <a:buChar char="•"/>
            </a:pPr>
            <a:r>
              <a:rPr lang="en-US" sz="2000" dirty="0">
                <a:latin typeface="Cambria" charset="0"/>
                <a:sym typeface="Wingdings" charset="0"/>
              </a:rPr>
              <a:t>Antibiotic therapy:</a:t>
            </a:r>
          </a:p>
          <a:p>
            <a:pPr marL="1200150" lvl="2" indent="-285750">
              <a:lnSpc>
                <a:spcPct val="150000"/>
              </a:lnSpc>
              <a:buFont typeface="Arial" panose="020B0604020202020204" pitchFamily="34" charset="0"/>
              <a:buChar char="•"/>
            </a:pPr>
            <a:r>
              <a:rPr lang="en-US" sz="2000" dirty="0">
                <a:latin typeface="Cambria" charset="0"/>
                <a:sym typeface="Wingdings" charset="0"/>
              </a:rPr>
              <a:t>Child has a serious health condition that makes them more vulnerable to complications, such as</a:t>
            </a:r>
            <a:r>
              <a:rPr lang="en-US" sz="2000" u="sng" dirty="0">
                <a:latin typeface="Cambria" charset="0"/>
                <a:sym typeface="Wingdings" charset="0"/>
              </a:rPr>
              <a:t> </a:t>
            </a:r>
            <a:r>
              <a:rPr lang="en-US" sz="2000" dirty="0">
                <a:latin typeface="Cambria" charset="0"/>
                <a:ea typeface="Cambria" charset="0"/>
                <a:cs typeface="Cambria" charset="0"/>
                <a:sym typeface="Wingdings" charset="0"/>
              </a:rPr>
              <a:t>cystic fibrosis or congenital heart disease.</a:t>
            </a:r>
          </a:p>
          <a:p>
            <a:pPr marL="1200150" lvl="2" indent="-285750">
              <a:lnSpc>
                <a:spcPct val="150000"/>
              </a:lnSpc>
              <a:buFont typeface="Arial" panose="020B0604020202020204" pitchFamily="34" charset="0"/>
              <a:buChar char="•"/>
            </a:pPr>
            <a:r>
              <a:rPr lang="en-US" sz="2000" dirty="0">
                <a:latin typeface="Cambria" charset="0"/>
                <a:sym typeface="Wingdings" charset="0"/>
              </a:rPr>
              <a:t>Child is less than three months old, or they are less than two years old and have an infection in both ears.</a:t>
            </a:r>
          </a:p>
          <a:p>
            <a:pPr marL="1200150" lvl="2" indent="-285750">
              <a:lnSpc>
                <a:spcPct val="150000"/>
              </a:lnSpc>
              <a:buFont typeface="Arial" panose="020B0604020202020204" pitchFamily="34" charset="0"/>
              <a:buChar char="•"/>
            </a:pPr>
            <a:r>
              <a:rPr lang="en-US" sz="2000" dirty="0">
                <a:latin typeface="Cambria" charset="0"/>
                <a:sym typeface="Wingdings" charset="0"/>
              </a:rPr>
              <a:t>Child's symptoms are severe.</a:t>
            </a:r>
          </a:p>
          <a:p>
            <a:pPr marL="1200150" lvl="2" indent="-285750">
              <a:lnSpc>
                <a:spcPct val="150000"/>
              </a:lnSpc>
              <a:buFont typeface="Arial" panose="020B0604020202020204" pitchFamily="34" charset="0"/>
              <a:buChar char="•"/>
            </a:pPr>
            <a:r>
              <a:rPr lang="en-US" sz="2000" dirty="0">
                <a:latin typeface="Cambria" charset="0"/>
                <a:sym typeface="Wingdings" charset="0"/>
              </a:rPr>
              <a:t>Child has discharge coming from their ear.</a:t>
            </a:r>
          </a:p>
          <a:p>
            <a:pPr marL="1200150" lvl="2" indent="-285750">
              <a:lnSpc>
                <a:spcPct val="150000"/>
              </a:lnSpc>
              <a:buFont typeface="Arial" panose="020B0604020202020204" pitchFamily="34" charset="0"/>
              <a:buChar char="•"/>
            </a:pPr>
            <a:r>
              <a:rPr lang="en-US" sz="2000" dirty="0">
                <a:latin typeface="Cambria" charset="0"/>
                <a:sym typeface="Wingdings" charset="0"/>
              </a:rPr>
              <a:t>Child's symptoms show no signs of improvement after four days.</a:t>
            </a:r>
          </a:p>
          <a:p>
            <a:endParaRPr lang="en-US" dirty="0"/>
          </a:p>
        </p:txBody>
      </p:sp>
    </p:spTree>
    <p:extLst>
      <p:ext uri="{BB962C8B-B14F-4D97-AF65-F5344CB8AC3E}">
        <p14:creationId xmlns:p14="http://schemas.microsoft.com/office/powerpoint/2010/main" val="40288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1684"/>
            <a:ext cx="10090484" cy="3600986"/>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000" dirty="0">
                <a:latin typeface="Cambria"/>
                <a:sym typeface="Wingdings" charset="0"/>
              </a:rPr>
              <a:t>First-line </a:t>
            </a:r>
            <a:r>
              <a:rPr lang="en-US" sz="2000" dirty="0">
                <a:latin typeface="Cambria" charset="0"/>
                <a:sym typeface="Wingdings" charset="0"/>
              </a:rPr>
              <a:t>therapy — We suggest amoxicillin as the first-line therapy for children with AOM who are treated with antibiotics and at low-risk for amoxicillin resistance.</a:t>
            </a:r>
          </a:p>
          <a:p>
            <a:pPr marL="742950" lvl="1" indent="-285750">
              <a:lnSpc>
                <a:spcPct val="150000"/>
              </a:lnSpc>
              <a:buFont typeface="Arial" panose="020B0604020202020204" pitchFamily="34" charset="0"/>
              <a:buChar char="•"/>
            </a:pPr>
            <a:r>
              <a:rPr lang="en-US" sz="2000" dirty="0">
                <a:latin typeface="Cambria"/>
                <a:sym typeface="Wingdings" charset="0"/>
              </a:rPr>
              <a:t>amoxicillin-</a:t>
            </a:r>
            <a:r>
              <a:rPr lang="en-US" sz="2000" dirty="0" err="1">
                <a:latin typeface="Cambria"/>
                <a:sym typeface="Wingdings" charset="0"/>
              </a:rPr>
              <a:t>clavulanate</a:t>
            </a:r>
            <a:r>
              <a:rPr lang="en-US" sz="2000" dirty="0">
                <a:latin typeface="Cambria"/>
                <a:sym typeface="Wingdings" charset="0"/>
              </a:rPr>
              <a:t> </a:t>
            </a:r>
            <a:r>
              <a:rPr lang="en-US" sz="2000" dirty="0">
                <a:latin typeface="Cambria" charset="0"/>
              </a:rPr>
              <a:t>as the first-line therapy IN CASE OF Increased risk of beta-lactam resistance.</a:t>
            </a:r>
          </a:p>
          <a:p>
            <a:pPr marL="742950" lvl="1" indent="-285750">
              <a:lnSpc>
                <a:spcPct val="150000"/>
              </a:lnSpc>
              <a:buFont typeface="Arial" panose="020B0604020202020204" pitchFamily="34" charset="0"/>
              <a:buChar char="•"/>
            </a:pPr>
            <a:r>
              <a:rPr lang="en-US" sz="2000" dirty="0">
                <a:latin typeface="Cambria" charset="0"/>
              </a:rPr>
              <a:t>Penicillin allergy: delayed reaction: </a:t>
            </a:r>
            <a:r>
              <a:rPr lang="en-US" sz="2000" dirty="0" err="1">
                <a:latin typeface="Cambria" charset="0"/>
              </a:rPr>
              <a:t>cefdinir</a:t>
            </a:r>
            <a:r>
              <a:rPr lang="en-US" sz="2000" dirty="0">
                <a:latin typeface="Cambria" charset="0"/>
              </a:rPr>
              <a:t>, </a:t>
            </a:r>
            <a:r>
              <a:rPr lang="en-US" sz="2000" dirty="0" err="1">
                <a:latin typeface="Cambria" charset="0"/>
              </a:rPr>
              <a:t>cefpodoxime</a:t>
            </a:r>
            <a:r>
              <a:rPr lang="en-US" sz="2000" dirty="0">
                <a:latin typeface="Cambria" charset="0"/>
              </a:rPr>
              <a:t>, cefuroxime, cefuroxime and ceftriaxone</a:t>
            </a:r>
          </a:p>
          <a:p>
            <a:pPr marL="742950" lvl="1" indent="-285750">
              <a:lnSpc>
                <a:spcPct val="150000"/>
              </a:lnSpc>
              <a:buFont typeface="Arial" panose="020B0604020202020204" pitchFamily="34" charset="0"/>
              <a:buChar char="•"/>
            </a:pPr>
            <a:r>
              <a:rPr lang="en-US" sz="2000" dirty="0">
                <a:latin typeface="Cambria" charset="0"/>
              </a:rPr>
              <a:t>Immediate reaction — macrolide or </a:t>
            </a:r>
            <a:r>
              <a:rPr lang="en-US" sz="2000" dirty="0" err="1">
                <a:latin typeface="Cambria" charset="0"/>
              </a:rPr>
              <a:t>lincosamide</a:t>
            </a:r>
            <a:r>
              <a:rPr lang="en-US" sz="2000" dirty="0">
                <a:latin typeface="Cambria" charset="0"/>
              </a:rPr>
              <a:t> antibiotics.</a:t>
            </a:r>
          </a:p>
          <a:p>
            <a:endParaRPr lang="en-US" dirty="0"/>
          </a:p>
        </p:txBody>
      </p:sp>
    </p:spTree>
    <p:extLst>
      <p:ext uri="{BB962C8B-B14F-4D97-AF65-F5344CB8AC3E}">
        <p14:creationId xmlns:p14="http://schemas.microsoft.com/office/powerpoint/2010/main" val="6574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4288"/>
            <a:ext cx="9544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25" y="241300"/>
            <a:ext cx="11857038" cy="6140142"/>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rPr>
              <a:t>OME</a:t>
            </a:r>
            <a:r>
              <a:rPr lang="en-US" b="1" dirty="0">
                <a:latin typeface="Cambria" charset="0"/>
              </a:rPr>
              <a:t>:</a:t>
            </a:r>
          </a:p>
          <a:p>
            <a:pPr marL="742950" lvl="1" indent="-285750">
              <a:lnSpc>
                <a:spcPct val="150000"/>
              </a:lnSpc>
              <a:buFont typeface="Arial" panose="020B0604020202020204" pitchFamily="34" charset="0"/>
              <a:buChar char="•"/>
            </a:pPr>
            <a:r>
              <a:rPr lang="en-US" sz="2000" b="1" dirty="0">
                <a:latin typeface="Cambria" charset="0"/>
              </a:rPr>
              <a:t>Watchful waiting — "Watchful waiting" for three months from the onset of the effusion (or the diagnosis of effusion if the date of onset is not known) is recommended for children who have </a:t>
            </a:r>
            <a:r>
              <a:rPr lang="en-US" sz="2000" b="1" dirty="0" err="1">
                <a:latin typeface="Cambria" charset="0"/>
              </a:rPr>
              <a:t>OME</a:t>
            </a:r>
            <a:r>
              <a:rPr lang="en-US" sz="2000" b="1" dirty="0">
                <a:latin typeface="Cambria" charset="0"/>
              </a:rPr>
              <a:t>, are not at risk for speech, language, or learning problems, and otherwise have normal hearing (ie, hearing loss ≤20 dB). </a:t>
            </a:r>
          </a:p>
          <a:p>
            <a:pPr marL="742950" lvl="1" indent="-285750">
              <a:lnSpc>
                <a:spcPct val="150000"/>
              </a:lnSpc>
              <a:buFont typeface="Arial" panose="020B0604020202020204" pitchFamily="34" charset="0"/>
              <a:buChar char="•"/>
            </a:pPr>
            <a:r>
              <a:rPr lang="en-US" sz="2000" b="1" dirty="0">
                <a:latin typeface="Cambria" charset="0"/>
              </a:rPr>
              <a:t>Tympanostomy tubes. Potential indications</a:t>
            </a:r>
            <a:r>
              <a:rPr lang="en-US" sz="2000" dirty="0">
                <a:latin typeface="Cambria" charset="0"/>
              </a:rPr>
              <a:t>:</a:t>
            </a:r>
          </a:p>
          <a:p>
            <a:pPr marL="1200150" lvl="2" indent="-285750">
              <a:lnSpc>
                <a:spcPct val="150000"/>
              </a:lnSpc>
              <a:buFont typeface="Arial" panose="020B0604020202020204" pitchFamily="34" charset="0"/>
              <a:buChar char="•"/>
            </a:pPr>
            <a:r>
              <a:rPr lang="en-US" sz="2000" dirty="0">
                <a:latin typeface="Cambria" charset="0"/>
              </a:rPr>
              <a:t>OME in children who are at risk of speech, language, or learning problems, regardless of hearing status.</a:t>
            </a:r>
          </a:p>
          <a:p>
            <a:pPr marL="1200150" lvl="2" indent="-285750">
              <a:lnSpc>
                <a:spcPct val="150000"/>
              </a:lnSpc>
              <a:buFont typeface="Arial" panose="020B0604020202020204" pitchFamily="34" charset="0"/>
              <a:buChar char="•"/>
            </a:pPr>
            <a:r>
              <a:rPr lang="en-US" sz="2000" dirty="0">
                <a:latin typeface="Cambria" charset="0"/>
              </a:rPr>
              <a:t>Structural damage to the tympanic membrane.</a:t>
            </a:r>
          </a:p>
          <a:p>
            <a:pPr marL="1200150" lvl="2" indent="-285750">
              <a:lnSpc>
                <a:spcPct val="150000"/>
              </a:lnSpc>
              <a:buFont typeface="Arial" panose="020B0604020202020204" pitchFamily="34" charset="0"/>
              <a:buChar char="•"/>
            </a:pPr>
            <a:r>
              <a:rPr lang="en-US" sz="2000" dirty="0">
                <a:latin typeface="Cambria" charset="0"/>
              </a:rPr>
              <a:t>Persistent OME-associated hearing loss.</a:t>
            </a:r>
          </a:p>
          <a:p>
            <a:pPr marL="1200150" lvl="2" indent="-285750">
              <a:lnSpc>
                <a:spcPct val="150000"/>
              </a:lnSpc>
              <a:buFont typeface="Arial" panose="020B0604020202020204" pitchFamily="34" charset="0"/>
              <a:buChar char="•"/>
            </a:pPr>
            <a:r>
              <a:rPr lang="en-US" sz="2000" dirty="0">
                <a:latin typeface="Cambria" charset="0"/>
              </a:rPr>
              <a:t>Bilateral OME for ≥3 months; unilateral </a:t>
            </a:r>
            <a:r>
              <a:rPr lang="en-US" sz="2000" dirty="0" err="1">
                <a:latin typeface="Cambria" charset="0"/>
              </a:rPr>
              <a:t>OME</a:t>
            </a:r>
            <a:r>
              <a:rPr lang="en-US" sz="2000" dirty="0">
                <a:latin typeface="Cambria" charset="0"/>
              </a:rPr>
              <a:t> for ≥6 months </a:t>
            </a:r>
            <a:r>
              <a:rPr lang="en-US" sz="2000" dirty="0" err="1">
                <a:latin typeface="Cambria" charset="0"/>
              </a:rPr>
              <a:t>ecurrent</a:t>
            </a:r>
            <a:r>
              <a:rPr lang="en-US" sz="2000" dirty="0">
                <a:latin typeface="Cambria" charset="0"/>
              </a:rPr>
              <a:t> episodes of </a:t>
            </a:r>
            <a:r>
              <a:rPr lang="en-US" sz="2000" dirty="0" err="1">
                <a:latin typeface="Cambria" charset="0"/>
              </a:rPr>
              <a:t>OME</a:t>
            </a:r>
            <a:r>
              <a:rPr lang="en-US" sz="2000" dirty="0">
                <a:latin typeface="Cambria" charset="0"/>
              </a:rPr>
              <a:t>.</a:t>
            </a:r>
          </a:p>
          <a:p>
            <a:pPr marL="1200150" lvl="2" indent="-285750">
              <a:lnSpc>
                <a:spcPct val="150000"/>
              </a:lnSpc>
              <a:buFont typeface="Arial" panose="020B0604020202020204" pitchFamily="34" charset="0"/>
              <a:buChar char="•"/>
            </a:pPr>
            <a:r>
              <a:rPr lang="en-US" sz="2000" dirty="0">
                <a:latin typeface="Cambria" charset="0"/>
              </a:rPr>
              <a:t>Signs of eustachian tube dysfunction.</a:t>
            </a:r>
          </a:p>
          <a:p>
            <a:pPr>
              <a:lnSpc>
                <a:spcPct val="150000"/>
              </a:lnSpc>
            </a:pPr>
            <a:endParaRPr lang="en-US" dirty="0"/>
          </a:p>
        </p:txBody>
      </p:sp>
    </p:spTree>
    <p:extLst>
      <p:ext uri="{BB962C8B-B14F-4D97-AF65-F5344CB8AC3E}">
        <p14:creationId xmlns:p14="http://schemas.microsoft.com/office/powerpoint/2010/main" val="420309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570" y="164932"/>
            <a:ext cx="11768137" cy="6093976"/>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a:sym typeface="Wingdings" charset="0"/>
              </a:rPr>
              <a:t>Complications</a:t>
            </a:r>
            <a:r>
              <a:rPr lang="en-US" b="1" dirty="0">
                <a:latin typeface="Cambria" charset="0"/>
              </a:rPr>
              <a:t>:</a:t>
            </a:r>
            <a:endParaRPr lang="en-US" b="1" dirty="0">
              <a:solidFill>
                <a:srgbClr val="000000"/>
              </a:solidFill>
              <a:latin typeface="Cambria" charset="0"/>
            </a:endParaRPr>
          </a:p>
          <a:p>
            <a:pPr marL="742950" lvl="1" indent="-285750">
              <a:lnSpc>
                <a:spcPct val="150000"/>
              </a:lnSpc>
              <a:buFont typeface="Arial" panose="020B0604020202020204" pitchFamily="34" charset="0"/>
              <a:buChar char="•"/>
            </a:pPr>
            <a:r>
              <a:rPr lang="en-US" sz="2000" b="1" dirty="0">
                <a:latin typeface="Cambria" charset="0"/>
              </a:rPr>
              <a:t>Intratemporal complications:</a:t>
            </a:r>
            <a:endParaRPr lang="en-US" sz="2000" b="1"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Hearing loss.</a:t>
            </a:r>
          </a:p>
          <a:p>
            <a:pPr marL="1200150" lvl="2" indent="-285750">
              <a:lnSpc>
                <a:spcPct val="150000"/>
              </a:lnSpc>
              <a:buFont typeface="Arial" panose="020B0604020202020204" pitchFamily="34" charset="0"/>
              <a:buChar char="•"/>
            </a:pPr>
            <a:r>
              <a:rPr lang="en-US" sz="2000" dirty="0">
                <a:latin typeface="Cambria" charset="0"/>
              </a:rPr>
              <a:t>Balance and motor problems.</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Tympanic membrane perforation, tympanosclerosis.</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Middle ear atelectasis (retraction or collapse of the tympanic membrane due to chronic or recurrent decreased pressure in the middle ear).</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Cholesteatoma.</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Adhesive otitis media.</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Extension of the suppurative process to adjacent structures (mastoiditis, petrositis, labyrinthitis).</a:t>
            </a:r>
            <a:endParaRPr lang="en-US" sz="2000" dirty="0">
              <a:solidFill>
                <a:srgbClr val="000000"/>
              </a:solidFill>
              <a:latin typeface="Cambria" charset="0"/>
            </a:endParaRPr>
          </a:p>
          <a:p>
            <a:pPr marL="1200150" lvl="2" indent="-285750">
              <a:lnSpc>
                <a:spcPct val="150000"/>
              </a:lnSpc>
              <a:buFont typeface="Arial" panose="020B0604020202020204" pitchFamily="34" charset="0"/>
              <a:buChar char="•"/>
            </a:pPr>
            <a:r>
              <a:rPr lang="en-US" sz="2000" dirty="0">
                <a:latin typeface="Cambria" charset="0"/>
              </a:rPr>
              <a:t>Facial paralysis.</a:t>
            </a:r>
            <a:endParaRPr lang="en-US" sz="2000" dirty="0">
              <a:solidFill>
                <a:srgbClr val="000000"/>
              </a:solidFill>
              <a:latin typeface="Cambria" charset="0"/>
            </a:endParaRPr>
          </a:p>
          <a:p>
            <a:pPr>
              <a:lnSpc>
                <a:spcPct val="150000"/>
              </a:lnSpc>
            </a:pPr>
            <a:endParaRPr lang="en-US" dirty="0"/>
          </a:p>
        </p:txBody>
      </p:sp>
    </p:spTree>
    <p:extLst>
      <p:ext uri="{BB962C8B-B14F-4D97-AF65-F5344CB8AC3E}">
        <p14:creationId xmlns:p14="http://schemas.microsoft.com/office/powerpoint/2010/main" val="262601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heckerboard(across)">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checkerboard(across)">
                                      <p:cBhvr>
                                        <p:cTn id="25" dur="500"/>
                                        <p:tgtEl>
                                          <p:spTgt spid="2">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heckerboard(across)">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checkerboard(across)">
                                      <p:cBhvr>
                                        <p:cTn id="33" dur="500"/>
                                        <p:tgtEl>
                                          <p:spTgt spid="2">
                                            <p:txEl>
                                              <p:pRg st="6" end="6"/>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checkerboard(across)">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checkerboard(across)">
                                      <p:cBhvr>
                                        <p:cTn id="41" dur="500"/>
                                        <p:tgtEl>
                                          <p:spTgt spid="2">
                                            <p:txEl>
                                              <p:pRg st="8" end="8"/>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checkerboard(across)">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603" y="487279"/>
            <a:ext cx="6352673" cy="4293483"/>
          </a:xfrm>
          <a:prstGeom prst="rect">
            <a:avLst/>
          </a:prstGeom>
        </p:spPr>
        <p:txBody>
          <a:bodyPr rtlCol="0">
            <a:spAutoFit/>
          </a:bodyPr>
          <a:lstStyle/>
          <a:p>
            <a:pPr marL="285750" indent="-285750">
              <a:lnSpc>
                <a:spcPct val="150000"/>
              </a:lnSpc>
              <a:buFont typeface="Arial" panose="020B0604020202020204" pitchFamily="34" charset="0"/>
              <a:buChar char="•"/>
            </a:pPr>
            <a:r>
              <a:rPr lang="en-US" sz="2400" dirty="0">
                <a:ln>
                  <a:solidFill>
                    <a:schemeClr val="tx1"/>
                  </a:solidFill>
                </a:ln>
                <a:latin typeface="Cambria" charset="0"/>
              </a:rPr>
              <a:t>Intracranial complications:</a:t>
            </a:r>
            <a:endParaRPr lang="en-US" sz="24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Meningitis.</a:t>
            </a:r>
          </a:p>
          <a:p>
            <a:pPr marL="742950" lvl="1" indent="-285750">
              <a:lnSpc>
                <a:spcPct val="150000"/>
              </a:lnSpc>
              <a:buFont typeface="Arial" panose="020B0604020202020204" pitchFamily="34" charset="0"/>
              <a:buChar char="•"/>
            </a:pPr>
            <a:r>
              <a:rPr lang="en-US" sz="2000" dirty="0">
                <a:latin typeface="Cambria" charset="0"/>
              </a:rPr>
              <a:t>Epidural abscess.</a:t>
            </a:r>
            <a:endParaRPr lang="en-US" sz="20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Brain abscess.</a:t>
            </a:r>
            <a:endParaRPr lang="en-US" sz="20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Lateral sinus thrombosis.</a:t>
            </a:r>
            <a:endParaRPr lang="en-US" sz="20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Cavernous sinus thrombosis.</a:t>
            </a:r>
            <a:endParaRPr lang="en-US" sz="20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Subdural empyema.</a:t>
            </a:r>
            <a:endParaRPr lang="en-US" sz="2000" dirty="0">
              <a:solidFill>
                <a:srgbClr val="000000"/>
              </a:solidFill>
              <a:latin typeface="Cambria" charset="0"/>
            </a:endParaRPr>
          </a:p>
          <a:p>
            <a:pPr marL="742950" lvl="1" indent="-285750">
              <a:lnSpc>
                <a:spcPct val="150000"/>
              </a:lnSpc>
              <a:buFont typeface="Arial" panose="020B0604020202020204" pitchFamily="34" charset="0"/>
              <a:buChar char="•"/>
            </a:pPr>
            <a:r>
              <a:rPr lang="en-US" sz="2000" dirty="0">
                <a:latin typeface="Cambria" charset="0"/>
              </a:rPr>
              <a:t>Carotid artery thrombosis.</a:t>
            </a:r>
            <a:endParaRPr lang="en-US" sz="2000" dirty="0">
              <a:solidFill>
                <a:srgbClr val="000000"/>
              </a:solidFill>
              <a:latin typeface="Cambria" charset="0"/>
            </a:endParaRPr>
          </a:p>
          <a:p>
            <a:pPr>
              <a:lnSpc>
                <a:spcPct val="150000"/>
              </a:lnSpc>
            </a:pPr>
            <a:endParaRPr lang="en-US" dirty="0"/>
          </a:p>
        </p:txBody>
      </p:sp>
    </p:spTree>
    <p:extLst>
      <p:ext uri="{BB962C8B-B14F-4D97-AF65-F5344CB8AC3E}">
        <p14:creationId xmlns:p14="http://schemas.microsoft.com/office/powerpoint/2010/main" val="27544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 y="285750"/>
            <a:ext cx="10443029" cy="5093702"/>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2: A patient presents to your primary care clinic complaining of recurrent sore throat. On physical examination you notice that the patient has enlarged tonsils. For the previous case, when will you advise the patient to have tonsillectomy ? </a:t>
            </a:r>
          </a:p>
          <a:p>
            <a:pPr marL="457200" indent="-457200">
              <a:buFont typeface="+mj-lt"/>
              <a:buAutoNum type="arabicPeriod"/>
            </a:pPr>
            <a:r>
              <a:rPr lang="en-US" sz="2000" dirty="0" smtClean="0">
                <a:latin typeface="Cambria" charset="0"/>
                <a:ea typeface="Cambria" charset="0"/>
                <a:cs typeface="Cambria" charset="0"/>
              </a:rPr>
              <a:t>More than six </a:t>
            </a:r>
            <a:r>
              <a:rPr lang="en-US" sz="2000" dirty="0">
                <a:latin typeface="Cambria" charset="0"/>
                <a:ea typeface="Cambria" charset="0"/>
                <a:cs typeface="Cambria" charset="0"/>
              </a:rPr>
              <a:t>episodes of streptococcal pharyngitis (confirmed by positive culture) in 1 </a:t>
            </a:r>
            <a:r>
              <a:rPr lang="en-US" sz="2000" dirty="0" smtClean="0">
                <a:latin typeface="Cambria" charset="0"/>
                <a:ea typeface="Cambria" charset="0"/>
                <a:cs typeface="Cambria" charset="0"/>
              </a:rPr>
              <a:t>year.</a:t>
            </a:r>
            <a:endParaRPr lang="en-US" sz="2000" dirty="0">
              <a:latin typeface="Cambria" charset="0"/>
              <a:ea typeface="Cambria" charset="0"/>
              <a:cs typeface="Cambria" charset="0"/>
            </a:endParaRPr>
          </a:p>
          <a:p>
            <a:pPr marL="502920" indent="-457200">
              <a:lnSpc>
                <a:spcPct val="150000"/>
              </a:lnSpc>
              <a:buFont typeface="+mj-lt"/>
              <a:buAutoNum type="arabicPeriod"/>
            </a:pPr>
            <a:r>
              <a:rPr lang="en-US" sz="2000" dirty="0" smtClean="0">
                <a:latin typeface="Cambria" charset="0"/>
                <a:ea typeface="Cambria" charset="0"/>
                <a:cs typeface="Cambria" charset="0"/>
              </a:rPr>
              <a:t>Nine episodes </a:t>
            </a:r>
            <a:r>
              <a:rPr lang="en-US" sz="2000" dirty="0">
                <a:latin typeface="Cambria" charset="0"/>
                <a:ea typeface="Cambria" charset="0"/>
                <a:cs typeface="Cambria" charset="0"/>
              </a:rPr>
              <a:t>of streptococcal pharyngitis in 2 consecutive years</a:t>
            </a:r>
          </a:p>
          <a:p>
            <a:pPr marL="502920" indent="-457200">
              <a:lnSpc>
                <a:spcPct val="150000"/>
              </a:lnSpc>
              <a:buFont typeface="+mj-lt"/>
              <a:buAutoNum type="arabicPeriod"/>
            </a:pPr>
            <a:r>
              <a:rPr lang="en-US" sz="2000" dirty="0">
                <a:latin typeface="Cambria" charset="0"/>
                <a:ea typeface="Cambria" charset="0"/>
                <a:cs typeface="Cambria" charset="0"/>
              </a:rPr>
              <a:t> </a:t>
            </a:r>
            <a:r>
              <a:rPr lang="en-US" sz="2000" dirty="0" smtClean="0">
                <a:latin typeface="Cambria" charset="0"/>
                <a:ea typeface="Cambria" charset="0"/>
                <a:cs typeface="Cambria" charset="0"/>
              </a:rPr>
              <a:t>Ten </a:t>
            </a:r>
            <a:r>
              <a:rPr lang="en-US" sz="2000" dirty="0">
                <a:latin typeface="Cambria" charset="0"/>
                <a:ea typeface="Cambria" charset="0"/>
                <a:cs typeface="Cambria" charset="0"/>
              </a:rPr>
              <a:t>or more infections of the tonsils and/or adenoids per year for 3 years in a row despite adequate medical </a:t>
            </a:r>
            <a:r>
              <a:rPr lang="en-US" sz="2000" dirty="0" smtClean="0">
                <a:latin typeface="Cambria" charset="0"/>
                <a:ea typeface="Cambria" charset="0"/>
                <a:cs typeface="Cambria" charset="0"/>
              </a:rPr>
              <a:t>therapy.</a:t>
            </a:r>
          </a:p>
          <a:p>
            <a:pPr marL="502920" indent="-457200">
              <a:lnSpc>
                <a:spcPct val="150000"/>
              </a:lnSpc>
              <a:buFont typeface="+mj-lt"/>
              <a:buAutoNum type="arabicPeriod"/>
            </a:pPr>
            <a:r>
              <a:rPr lang="en-US" sz="2000" dirty="0" smtClean="0">
                <a:latin typeface="Cambria" charset="0"/>
                <a:ea typeface="Cambria" charset="0"/>
                <a:cs typeface="Cambria" charset="0"/>
              </a:rPr>
              <a:t>acute </a:t>
            </a:r>
            <a:r>
              <a:rPr lang="en-US" sz="2000" dirty="0">
                <a:latin typeface="Cambria" charset="0"/>
                <a:ea typeface="Cambria" charset="0"/>
                <a:cs typeface="Cambria" charset="0"/>
              </a:rPr>
              <a:t>or recurrent tonsillitis associated with the streptococcal carrier state </a:t>
            </a:r>
          </a:p>
          <a:p>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342434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834" y="1534332"/>
            <a:ext cx="7625166" cy="2308324"/>
          </a:xfrm>
          <a:prstGeom prst="rect">
            <a:avLst/>
          </a:prstGeom>
        </p:spPr>
        <p:txBody>
          <a:bodyPr wrap="square">
            <a:spAutoFit/>
          </a:bodyPr>
          <a:lstStyle/>
          <a:p>
            <a:r>
              <a:rPr lang="en-US" sz="2400" dirty="0"/>
              <a:t>Mr. </a:t>
            </a:r>
            <a:r>
              <a:rPr lang="en-US" sz="2400" dirty="0" smtClean="0"/>
              <a:t>Ali </a:t>
            </a:r>
            <a:r>
              <a:rPr lang="en-US" sz="2400" dirty="0"/>
              <a:t>a </a:t>
            </a:r>
            <a:r>
              <a:rPr lang="en-US" sz="2400" dirty="0" smtClean="0"/>
              <a:t>20 </a:t>
            </a:r>
            <a:r>
              <a:rPr lang="en-US" sz="2400" dirty="0"/>
              <a:t>year old </a:t>
            </a:r>
            <a:r>
              <a:rPr lang="en-US" sz="2400" dirty="0" smtClean="0"/>
              <a:t>student came </a:t>
            </a:r>
            <a:r>
              <a:rPr lang="en-US" sz="2400" dirty="0"/>
              <a:t>to the clinic complaining of pain in his throat for 4 days which is worse upon swallowing and talking. He also have runny congested nose and cough.</a:t>
            </a:r>
          </a:p>
          <a:p>
            <a:endParaRPr lang="en-US" sz="2400" dirty="0"/>
          </a:p>
          <a:p>
            <a:r>
              <a:rPr lang="en-US" sz="2400" dirty="0"/>
              <a:t>What is the most likely </a:t>
            </a:r>
            <a:r>
              <a:rPr lang="en-US" sz="2400" dirty="0" err="1"/>
              <a:t>dignosis</a:t>
            </a:r>
            <a:r>
              <a:rPr lang="en-US" sz="2400" dirty="0"/>
              <a:t>? </a:t>
            </a:r>
          </a:p>
        </p:txBody>
      </p:sp>
    </p:spTree>
    <p:extLst>
      <p:ext uri="{BB962C8B-B14F-4D97-AF65-F5344CB8AC3E}">
        <p14:creationId xmlns:p14="http://schemas.microsoft.com/office/powerpoint/2010/main" val="1531207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242" y="467270"/>
            <a:ext cx="9084860" cy="1506673"/>
          </a:xfrm>
        </p:spPr>
        <p:txBody>
          <a:bodyPr>
            <a:normAutofit fontScale="90000"/>
          </a:bodyPr>
          <a:lstStyle/>
          <a:p>
            <a:pPr algn="ctr"/>
            <a:r>
              <a:rPr lang="en-US" dirty="0" smtClean="0">
                <a:latin typeface="Cambria" charset="0"/>
                <a:ea typeface="Cambria" charset="0"/>
                <a:cs typeface="Cambria" charset="0"/>
              </a:rPr>
              <a:t>Sore throat </a:t>
            </a:r>
            <a:br>
              <a:rPr lang="en-US" dirty="0" smtClean="0">
                <a:latin typeface="Cambria" charset="0"/>
                <a:ea typeface="Cambria" charset="0"/>
                <a:cs typeface="Cambria" charset="0"/>
              </a:rPr>
            </a:br>
            <a:r>
              <a:rPr lang="en-US" sz="3100" dirty="0" smtClean="0">
                <a:latin typeface="Cambria" charset="0"/>
                <a:ea typeface="Cambria" charset="0"/>
                <a:cs typeface="Cambria" charset="0"/>
              </a:rPr>
              <a:t>by  Saleh Alrashed</a:t>
            </a:r>
            <a:endParaRPr lang="en-US" sz="3100" dirty="0">
              <a:latin typeface="Cambria" charset="0"/>
              <a:ea typeface="Cambria" charset="0"/>
              <a:cs typeface="Cambri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150" y="2708329"/>
            <a:ext cx="5715000" cy="3219450"/>
          </a:xfrm>
          <a:prstGeom prst="rect">
            <a:avLst/>
          </a:prstGeom>
        </p:spPr>
      </p:pic>
    </p:spTree>
    <p:extLst>
      <p:ext uri="{BB962C8B-B14F-4D97-AF65-F5344CB8AC3E}">
        <p14:creationId xmlns:p14="http://schemas.microsoft.com/office/powerpoint/2010/main" val="20002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ambria" charset="0"/>
                <a:ea typeface="Cambria" charset="0"/>
                <a:cs typeface="Cambria" charset="0"/>
              </a:rPr>
              <a:t>What is sore throat ? </a:t>
            </a:r>
            <a:endParaRPr lang="en-US" u="sng" dirty="0">
              <a:latin typeface="Cambria" charset="0"/>
              <a:ea typeface="Cambria" charset="0"/>
              <a:cs typeface="Cambria" charset="0"/>
            </a:endParaRPr>
          </a:p>
        </p:txBody>
      </p:sp>
      <p:sp>
        <p:nvSpPr>
          <p:cNvPr id="3" name="Content Placeholder 2"/>
          <p:cNvSpPr>
            <a:spLocks noGrp="1"/>
          </p:cNvSpPr>
          <p:nvPr>
            <p:ph idx="1"/>
          </p:nvPr>
        </p:nvSpPr>
        <p:spPr>
          <a:xfrm>
            <a:off x="1645314" y="3062513"/>
            <a:ext cx="10371161" cy="2150873"/>
          </a:xfrm>
        </p:spPr>
        <p:txBody>
          <a:bodyPr/>
          <a:lstStyle/>
          <a:p>
            <a:r>
              <a:rPr lang="en-US" dirty="0">
                <a:latin typeface="Cambria" charset="0"/>
                <a:ea typeface="Cambria" charset="0"/>
                <a:cs typeface="Cambria" charset="0"/>
              </a:rPr>
              <a:t>A sore throat </a:t>
            </a:r>
            <a:r>
              <a:rPr lang="en-US" dirty="0" smtClean="0">
                <a:latin typeface="Cambria" charset="0"/>
                <a:ea typeface="Cambria" charset="0"/>
                <a:cs typeface="Cambria" charset="0"/>
              </a:rPr>
              <a:t>is </a:t>
            </a:r>
            <a:r>
              <a:rPr lang="en-US" dirty="0">
                <a:latin typeface="Cambria" charset="0"/>
                <a:ea typeface="Cambria" charset="0"/>
                <a:cs typeface="Cambria" charset="0"/>
              </a:rPr>
              <a:t>pain or irritation of the </a:t>
            </a:r>
            <a:r>
              <a:rPr lang="en-US" dirty="0" smtClean="0">
                <a:latin typeface="Cambria" charset="0"/>
                <a:ea typeface="Cambria" charset="0"/>
                <a:cs typeface="Cambria" charset="0"/>
              </a:rPr>
              <a:t>throat. Accompanied by change in the voice and pain when swallowing. </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15253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Epidemiology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b="1" dirty="0">
                <a:latin typeface="Cambria" charset="0"/>
                <a:ea typeface="Cambria" charset="0"/>
                <a:cs typeface="Cambria" charset="0"/>
              </a:rPr>
              <a:t>How common is it?</a:t>
            </a:r>
          </a:p>
          <a:p>
            <a:r>
              <a:rPr lang="en-US" dirty="0">
                <a:solidFill>
                  <a:schemeClr val="bg2">
                    <a:lumMod val="25000"/>
                  </a:schemeClr>
                </a:solidFill>
                <a:latin typeface="Cambria" charset="0"/>
                <a:ea typeface="Cambria" charset="0"/>
                <a:cs typeface="Cambria" charset="0"/>
              </a:rPr>
              <a:t>A GP with 2000 patients will see around 120 people with an acute throat infection every </a:t>
            </a:r>
            <a:r>
              <a:rPr lang="en-US" dirty="0" smtClean="0">
                <a:solidFill>
                  <a:schemeClr val="bg2">
                    <a:lumMod val="25000"/>
                  </a:schemeClr>
                </a:solidFill>
                <a:latin typeface="Cambria" charset="0"/>
                <a:ea typeface="Cambria" charset="0"/>
                <a:cs typeface="Cambria" charset="0"/>
              </a:rPr>
              <a:t>year.</a:t>
            </a:r>
            <a:endParaRPr lang="en-US" dirty="0">
              <a:solidFill>
                <a:schemeClr val="accent3"/>
              </a:solidFill>
              <a:latin typeface="Cambria" charset="0"/>
              <a:ea typeface="Cambria" charset="0"/>
              <a:cs typeface="Cambria" charset="0"/>
            </a:endParaRPr>
          </a:p>
          <a:p>
            <a:r>
              <a:rPr lang="en-US" dirty="0">
                <a:latin typeface="Cambria" charset="0"/>
                <a:ea typeface="Cambria" charset="0"/>
                <a:cs typeface="Cambria" charset="0"/>
              </a:rPr>
              <a:t> </a:t>
            </a:r>
            <a:r>
              <a:rPr lang="en-US" dirty="0">
                <a:solidFill>
                  <a:schemeClr val="tx1"/>
                </a:solidFill>
                <a:latin typeface="Cambria" charset="0"/>
                <a:ea typeface="Cambria" charset="0"/>
                <a:cs typeface="Cambria" charset="0"/>
              </a:rPr>
              <a:t>However, most people with sore throat do not visit their GP: one UK study found that only 1 in 18 episodes of sore throat led to a GP consultation </a:t>
            </a:r>
            <a:r>
              <a:rPr lang="en-US" dirty="0" smtClean="0">
                <a:solidFill>
                  <a:srgbClr val="92D050"/>
                </a:solidFill>
                <a:latin typeface="Cambria" charset="0"/>
                <a:ea typeface="Cambria" charset="0"/>
                <a:cs typeface="Cambria" charset="0"/>
              </a:rPr>
              <a:t>.</a:t>
            </a:r>
            <a:endParaRPr lang="en-US" dirty="0">
              <a:solidFill>
                <a:srgbClr val="92D050"/>
              </a:solidFill>
              <a:latin typeface="Cambria" charset="0"/>
              <a:ea typeface="Cambria" charset="0"/>
              <a:cs typeface="Cambria" charset="0"/>
            </a:endParaRPr>
          </a:p>
          <a:p>
            <a:r>
              <a:rPr lang="en-US" dirty="0">
                <a:solidFill>
                  <a:srgbClr val="0070C0"/>
                </a:solidFill>
                <a:latin typeface="Cambria" charset="0"/>
                <a:ea typeface="Cambria" charset="0"/>
                <a:cs typeface="Cambria" charset="0"/>
              </a:rPr>
              <a:t>Acute throat infections most commonly occur in children aged 5–10 years and in young adults aged 15–25 years </a:t>
            </a:r>
            <a:r>
              <a:rPr lang="en-US" dirty="0" smtClean="0">
                <a:solidFill>
                  <a:srgbClr val="7030A0"/>
                </a:solidFill>
                <a:latin typeface="Cambria" charset="0"/>
                <a:ea typeface="Cambria" charset="0"/>
                <a:cs typeface="Cambria" charset="0"/>
              </a:rPr>
              <a:t>.</a:t>
            </a:r>
            <a:endParaRPr lang="en-US" dirty="0">
              <a:solidFill>
                <a:srgbClr val="7030A0"/>
              </a:solidFill>
              <a:latin typeface="Cambria" charset="0"/>
              <a:ea typeface="Cambria" charset="0"/>
              <a:cs typeface="Cambria" charset="0"/>
            </a:endParaRPr>
          </a:p>
          <a:p>
            <a:endParaRPr lang="en-US" dirty="0">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32311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Causes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dirty="0" smtClean="0">
                <a:latin typeface="Cambria" charset="0"/>
                <a:ea typeface="Cambria" charset="0"/>
                <a:cs typeface="Cambria" charset="0"/>
              </a:rPr>
              <a:t>Pharyngitis </a:t>
            </a:r>
          </a:p>
          <a:p>
            <a:r>
              <a:rPr lang="en-US" dirty="0" smtClean="0">
                <a:latin typeface="Cambria" charset="0"/>
                <a:ea typeface="Cambria" charset="0"/>
                <a:cs typeface="Cambria" charset="0"/>
              </a:rPr>
              <a:t>Tonsillitis  </a:t>
            </a:r>
          </a:p>
          <a:p>
            <a:r>
              <a:rPr lang="en-US" dirty="0" smtClean="0">
                <a:latin typeface="Cambria" charset="0"/>
                <a:ea typeface="Cambria" charset="0"/>
                <a:cs typeface="Cambria" charset="0"/>
              </a:rPr>
              <a:t>Trauma </a:t>
            </a:r>
          </a:p>
          <a:p>
            <a:pPr lvl="0"/>
            <a:r>
              <a:rPr lang="en-GB" dirty="0" smtClean="0">
                <a:latin typeface="Cambria" charset="0"/>
                <a:ea typeface="Cambria" charset="0"/>
                <a:cs typeface="Cambria" charset="0"/>
              </a:rPr>
              <a:t>foreign body</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24814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auses</a:t>
            </a:r>
            <a:endParaRPr lang="en-US" dirty="0"/>
          </a:p>
        </p:txBody>
      </p:sp>
      <p:sp>
        <p:nvSpPr>
          <p:cNvPr id="3" name="Content Placeholder 2"/>
          <p:cNvSpPr>
            <a:spLocks noGrp="1"/>
          </p:cNvSpPr>
          <p:nvPr>
            <p:ph idx="1"/>
          </p:nvPr>
        </p:nvSpPr>
        <p:spPr/>
        <p:txBody>
          <a:bodyPr/>
          <a:lstStyle/>
          <a:p>
            <a:r>
              <a:rPr lang="en-US" u="sng" dirty="0" smtClean="0">
                <a:solidFill>
                  <a:srgbClr val="FF0000"/>
                </a:solidFill>
              </a:rPr>
              <a:t>Pharyngitis </a:t>
            </a:r>
          </a:p>
          <a:p>
            <a:r>
              <a:rPr lang="en-US" u="sng" dirty="0" smtClean="0"/>
              <a:t>Tonsillitis </a:t>
            </a:r>
          </a:p>
          <a:p>
            <a:r>
              <a:rPr lang="en-US" dirty="0" smtClean="0"/>
              <a:t>GERD </a:t>
            </a:r>
          </a:p>
          <a:p>
            <a:r>
              <a:rPr lang="en-US" dirty="0" smtClean="0"/>
              <a:t>Trauma </a:t>
            </a:r>
          </a:p>
          <a:p>
            <a:r>
              <a:rPr lang="en-US" dirty="0" smtClean="0"/>
              <a:t>Smoke </a:t>
            </a:r>
          </a:p>
          <a:p>
            <a:pPr lvl="0"/>
            <a:r>
              <a:rPr lang="en-GB" dirty="0" smtClean="0"/>
              <a:t>foreign body</a:t>
            </a:r>
          </a:p>
          <a:p>
            <a:endParaRPr lang="en-US" dirty="0"/>
          </a:p>
        </p:txBody>
      </p:sp>
    </p:spTree>
    <p:extLst>
      <p:ext uri="{BB962C8B-B14F-4D97-AF65-F5344CB8AC3E}">
        <p14:creationId xmlns:p14="http://schemas.microsoft.com/office/powerpoint/2010/main" val="27172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70326">
            <a:off x="1501706" y="1054616"/>
            <a:ext cx="11484079" cy="2396621"/>
          </a:xfrm>
        </p:spPr>
        <p:txBody>
          <a:bodyPr/>
          <a:lstStyle/>
          <a:p>
            <a:r>
              <a:rPr lang="en-US" sz="7200" dirty="0" smtClean="0">
                <a:latin typeface="Cambria" charset="0"/>
                <a:ea typeface="Cambria" charset="0"/>
                <a:cs typeface="Cambria" charset="0"/>
              </a:rPr>
              <a:t>Pharyngitis </a:t>
            </a:r>
            <a:r>
              <a:rPr lang="en-US" dirty="0" smtClean="0">
                <a:latin typeface="Cambria" charset="0"/>
                <a:ea typeface="Cambria" charset="0"/>
                <a:cs typeface="Cambria" charset="0"/>
              </a:rPr>
              <a:t>? </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205238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Pharyngitis </a:t>
            </a:r>
            <a:endParaRPr lang="en-US" dirty="0">
              <a:latin typeface="Cambria" charset="0"/>
              <a:ea typeface="Cambria" charset="0"/>
              <a:cs typeface="Cambria" charset="0"/>
            </a:endParaRPr>
          </a:p>
        </p:txBody>
      </p:sp>
      <p:sp>
        <p:nvSpPr>
          <p:cNvPr id="3" name="Content Placeholder 2"/>
          <p:cNvSpPr>
            <a:spLocks noGrp="1"/>
          </p:cNvSpPr>
          <p:nvPr>
            <p:ph idx="1"/>
          </p:nvPr>
        </p:nvSpPr>
        <p:spPr>
          <a:xfrm>
            <a:off x="1091820" y="4080681"/>
            <a:ext cx="10261979" cy="2096282"/>
          </a:xfrm>
        </p:spPr>
        <p:txBody>
          <a:bodyPr/>
          <a:lstStyle/>
          <a:p>
            <a:r>
              <a:rPr lang="en-US" dirty="0" smtClean="0">
                <a:latin typeface="Cambria" charset="0"/>
                <a:ea typeface="Cambria" charset="0"/>
                <a:cs typeface="Cambria" charset="0"/>
              </a:rPr>
              <a:t> is the inflammation of the </a:t>
            </a:r>
            <a:r>
              <a:rPr lang="en-US" u="sng" dirty="0" smtClean="0">
                <a:solidFill>
                  <a:srgbClr val="FF0000"/>
                </a:solidFill>
                <a:latin typeface="Cambria" charset="0"/>
                <a:ea typeface="Cambria" charset="0"/>
                <a:cs typeface="Cambria" charset="0"/>
              </a:rPr>
              <a:t>pharynx</a:t>
            </a:r>
            <a:r>
              <a:rPr lang="en-US" dirty="0" smtClean="0">
                <a:latin typeface="Cambria" charset="0"/>
                <a:ea typeface="Cambria" charset="0"/>
                <a:cs typeface="Cambria" charset="0"/>
              </a:rPr>
              <a:t>, a region in the back of the throat. In most cases it is quite painful, and it is the most common cause of a sore throat.</a:t>
            </a:r>
            <a:endParaRPr lang="en-US" dirty="0">
              <a:latin typeface="Cambria" charset="0"/>
              <a:ea typeface="Cambria" charset="0"/>
              <a:cs typeface="Cambria"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809" y="365125"/>
            <a:ext cx="4002206" cy="3308587"/>
          </a:xfrm>
          <a:prstGeom prst="rect">
            <a:avLst/>
          </a:prstGeom>
        </p:spPr>
      </p:pic>
    </p:spTree>
    <p:extLst>
      <p:ext uri="{BB962C8B-B14F-4D97-AF65-F5344CB8AC3E}">
        <p14:creationId xmlns:p14="http://schemas.microsoft.com/office/powerpoint/2010/main" val="7215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Causes of pharyngitis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3600" b="1" u="sng" dirty="0" smtClean="0">
                <a:latin typeface="Cambria" charset="0"/>
                <a:ea typeface="Cambria" charset="0"/>
                <a:cs typeface="Cambria" charset="0"/>
              </a:rPr>
              <a:t>Infectious</a:t>
            </a:r>
            <a:endParaRPr lang="en-US" b="1" u="sng" dirty="0" smtClean="0">
              <a:latin typeface="Cambria" charset="0"/>
              <a:ea typeface="Cambria" charset="0"/>
              <a:cs typeface="Cambria" charset="0"/>
            </a:endParaRPr>
          </a:p>
          <a:p>
            <a:r>
              <a:rPr lang="en-US" dirty="0" smtClean="0">
                <a:solidFill>
                  <a:srgbClr val="FF0000"/>
                </a:solidFill>
                <a:latin typeface="Cambria" charset="0"/>
                <a:ea typeface="Cambria" charset="0"/>
                <a:cs typeface="Cambria" charset="0"/>
              </a:rPr>
              <a:t>VIRAL</a:t>
            </a:r>
          </a:p>
          <a:p>
            <a:pPr marL="571500" indent="-571500">
              <a:buFont typeface="+mj-lt"/>
              <a:buAutoNum type="romanLcPeriod"/>
            </a:pPr>
            <a:r>
              <a:rPr lang="en-US" dirty="0" smtClean="0">
                <a:solidFill>
                  <a:srgbClr val="0070C0"/>
                </a:solidFill>
                <a:latin typeface="Cambria" charset="0"/>
                <a:ea typeface="Cambria" charset="0"/>
                <a:cs typeface="Cambria" charset="0"/>
              </a:rPr>
              <a:t>Adenovirus</a:t>
            </a:r>
          </a:p>
          <a:p>
            <a:pPr marL="571500" indent="-571500">
              <a:buFont typeface="+mj-lt"/>
              <a:buAutoNum type="romanLcPeriod"/>
            </a:pPr>
            <a:r>
              <a:rPr lang="en-US" dirty="0" err="1" smtClean="0">
                <a:solidFill>
                  <a:srgbClr val="0070C0"/>
                </a:solidFill>
                <a:latin typeface="Cambria" charset="0"/>
                <a:ea typeface="Cambria" charset="0"/>
                <a:cs typeface="Cambria" charset="0"/>
              </a:rPr>
              <a:t>Orthomyxoviridae</a:t>
            </a:r>
            <a:endParaRPr lang="en-US" dirty="0" smtClean="0">
              <a:solidFill>
                <a:srgbClr val="0070C0"/>
              </a:solidFill>
              <a:latin typeface="Cambria" charset="0"/>
              <a:ea typeface="Cambria" charset="0"/>
              <a:cs typeface="Cambria" charset="0"/>
            </a:endParaRPr>
          </a:p>
          <a:p>
            <a:pPr marL="571500" indent="-571500">
              <a:buFont typeface="+mj-lt"/>
              <a:buAutoNum type="romanLcPeriod"/>
            </a:pPr>
            <a:r>
              <a:rPr lang="en-US" dirty="0" smtClean="0">
                <a:solidFill>
                  <a:srgbClr val="0070C0"/>
                </a:solidFill>
                <a:latin typeface="Cambria" charset="0"/>
                <a:ea typeface="Cambria" charset="0"/>
                <a:cs typeface="Cambria" charset="0"/>
              </a:rPr>
              <a:t>Infectious mononucleosis </a:t>
            </a:r>
          </a:p>
          <a:p>
            <a:pPr marL="571500" indent="-571500">
              <a:buFont typeface="+mj-lt"/>
              <a:buAutoNum type="romanLcPeriod"/>
            </a:pPr>
            <a:r>
              <a:rPr lang="en-US" dirty="0" smtClean="0">
                <a:solidFill>
                  <a:srgbClr val="0070C0"/>
                </a:solidFill>
                <a:latin typeface="Cambria" charset="0"/>
                <a:ea typeface="Cambria" charset="0"/>
                <a:cs typeface="Cambria" charset="0"/>
              </a:rPr>
              <a:t>Measles</a:t>
            </a:r>
          </a:p>
          <a:p>
            <a:pPr marL="571500" indent="-571500">
              <a:buFont typeface="+mj-lt"/>
              <a:buAutoNum type="romanLcPeriod"/>
            </a:pPr>
            <a:r>
              <a:rPr lang="en-US" dirty="0" smtClean="0">
                <a:solidFill>
                  <a:srgbClr val="0070C0"/>
                </a:solidFill>
                <a:latin typeface="Cambria" charset="0"/>
                <a:ea typeface="Cambria" charset="0"/>
                <a:cs typeface="Cambria" charset="0"/>
              </a:rPr>
              <a:t>Common cold</a:t>
            </a:r>
            <a:r>
              <a:rPr lang="en-US" dirty="0" smtClean="0">
                <a:latin typeface="Cambria" charset="0"/>
                <a:ea typeface="Cambria" charset="0"/>
                <a:cs typeface="Cambria" charset="0"/>
              </a:rPr>
              <a:t>: </a:t>
            </a:r>
            <a:r>
              <a:rPr lang="en-US" dirty="0" smtClean="0">
                <a:solidFill>
                  <a:srgbClr val="00B050"/>
                </a:solidFill>
                <a:latin typeface="Cambria" charset="0"/>
                <a:ea typeface="Cambria" charset="0"/>
                <a:cs typeface="Cambria" charset="0"/>
              </a:rPr>
              <a:t>rhinovirus, coronavirus, respiratory syncytial virus, </a:t>
            </a:r>
            <a:r>
              <a:rPr lang="en-US" dirty="0" err="1" smtClean="0">
                <a:solidFill>
                  <a:srgbClr val="00B050"/>
                </a:solidFill>
                <a:latin typeface="Cambria" charset="0"/>
                <a:ea typeface="Cambria" charset="0"/>
                <a:cs typeface="Cambria" charset="0"/>
              </a:rPr>
              <a:t>parainfluenza</a:t>
            </a:r>
            <a:r>
              <a:rPr lang="en-US" dirty="0" smtClean="0">
                <a:solidFill>
                  <a:srgbClr val="00B050"/>
                </a:solidFill>
                <a:latin typeface="Cambria" charset="0"/>
                <a:ea typeface="Cambria" charset="0"/>
                <a:cs typeface="Cambria" charset="0"/>
              </a:rPr>
              <a:t> virus</a:t>
            </a:r>
          </a:p>
        </p:txBody>
      </p:sp>
    </p:spTree>
    <p:extLst>
      <p:ext uri="{BB962C8B-B14F-4D97-AF65-F5344CB8AC3E}">
        <p14:creationId xmlns:p14="http://schemas.microsoft.com/office/powerpoint/2010/main" val="13133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Causes of pharyngitis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dirty="0" smtClean="0">
                <a:solidFill>
                  <a:srgbClr val="002060"/>
                </a:solidFill>
                <a:latin typeface="Cambria" charset="0"/>
                <a:ea typeface="Cambria" charset="0"/>
                <a:cs typeface="Cambria" charset="0"/>
              </a:rPr>
              <a:t>Bacterial</a:t>
            </a:r>
          </a:p>
          <a:p>
            <a:pPr marL="571500" indent="-571500">
              <a:buFont typeface="+mj-lt"/>
              <a:buAutoNum type="romanLcPeriod"/>
            </a:pPr>
            <a:r>
              <a:rPr lang="en-US" dirty="0" smtClean="0">
                <a:solidFill>
                  <a:srgbClr val="00B0F0"/>
                </a:solidFill>
                <a:latin typeface="Cambria" charset="0"/>
                <a:ea typeface="Cambria" charset="0"/>
                <a:cs typeface="Cambria" charset="0"/>
              </a:rPr>
              <a:t> Group A beta-hemolytic streptococcus (GAS)</a:t>
            </a:r>
          </a:p>
          <a:p>
            <a:pPr marL="571500" indent="-571500">
              <a:buFont typeface="+mj-lt"/>
              <a:buAutoNum type="romanLcPeriod"/>
            </a:pPr>
            <a:r>
              <a:rPr lang="en-US" dirty="0" smtClean="0">
                <a:solidFill>
                  <a:srgbClr val="00B0F0"/>
                </a:solidFill>
                <a:latin typeface="Cambria" charset="0"/>
                <a:ea typeface="Cambria" charset="0"/>
                <a:cs typeface="Cambria" charset="0"/>
              </a:rPr>
              <a:t>Streptococcus pneumonia</a:t>
            </a:r>
          </a:p>
          <a:p>
            <a:pPr marL="571500" indent="-571500">
              <a:buFont typeface="+mj-lt"/>
              <a:buAutoNum type="romanLcPeriod"/>
            </a:pPr>
            <a:r>
              <a:rPr lang="en-US" dirty="0" smtClean="0">
                <a:solidFill>
                  <a:srgbClr val="00B0F0"/>
                </a:solidFill>
                <a:latin typeface="Cambria" charset="0"/>
                <a:ea typeface="Cambria" charset="0"/>
                <a:cs typeface="Cambria" charset="0"/>
              </a:rPr>
              <a:t>Haemophilus influenza</a:t>
            </a:r>
          </a:p>
          <a:p>
            <a:pPr marL="571500" indent="-571500">
              <a:buFont typeface="+mj-lt"/>
              <a:buAutoNum type="romanLcPeriod"/>
            </a:pPr>
            <a:r>
              <a:rPr lang="en-US" dirty="0" smtClean="0">
                <a:solidFill>
                  <a:srgbClr val="00B0F0"/>
                </a:solidFill>
                <a:latin typeface="Cambria" charset="0"/>
                <a:ea typeface="Cambria" charset="0"/>
                <a:cs typeface="Cambria" charset="0"/>
              </a:rPr>
              <a:t>Diphtheria</a:t>
            </a:r>
          </a:p>
          <a:p>
            <a:r>
              <a:rPr lang="en-US" b="1" dirty="0" smtClean="0">
                <a:solidFill>
                  <a:srgbClr val="00B050"/>
                </a:solidFill>
                <a:latin typeface="Cambria" charset="0"/>
                <a:ea typeface="Cambria" charset="0"/>
                <a:cs typeface="Cambria" charset="0"/>
              </a:rPr>
              <a:t>Fungal</a:t>
            </a:r>
          </a:p>
          <a:p>
            <a:pPr marL="571500" indent="-571500">
              <a:buFont typeface="+mj-lt"/>
              <a:buAutoNum type="romanLcPeriod"/>
            </a:pPr>
            <a:r>
              <a:rPr lang="en-US" dirty="0" smtClean="0">
                <a:latin typeface="Cambria" charset="0"/>
                <a:ea typeface="Cambria" charset="0"/>
                <a:cs typeface="Cambria" charset="0"/>
              </a:rPr>
              <a:t>Candida </a:t>
            </a:r>
            <a:r>
              <a:rPr lang="en-US" dirty="0" err="1" smtClean="0">
                <a:latin typeface="Cambria" charset="0"/>
                <a:ea typeface="Cambria" charset="0"/>
                <a:cs typeface="Cambria" charset="0"/>
              </a:rPr>
              <a:t>albicans</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18367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888" y="300038"/>
            <a:ext cx="11544300" cy="3970318"/>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3: </a:t>
            </a:r>
            <a:r>
              <a:rPr lang="en-US" sz="2400" dirty="0">
                <a:latin typeface="Cambria" charset="0"/>
                <a:ea typeface="Cambria" charset="0"/>
                <a:cs typeface="Cambria" charset="0"/>
              </a:rPr>
              <a:t>3 year old child diagnosed with acute otitis media , what is the drug of choice to treat him :</a:t>
            </a:r>
          </a:p>
          <a:p>
            <a:pPr marL="502920" indent="-457200">
              <a:lnSpc>
                <a:spcPct val="150000"/>
              </a:lnSpc>
              <a:buFont typeface="+mj-lt"/>
              <a:buAutoNum type="alphaLcPeriod"/>
            </a:pPr>
            <a:r>
              <a:rPr lang="en-US" sz="2400" dirty="0">
                <a:latin typeface="Cambria" charset="0"/>
                <a:ea typeface="Cambria" charset="0"/>
                <a:cs typeface="Cambria" charset="0"/>
              </a:rPr>
              <a:t>Amoxicillin</a:t>
            </a:r>
          </a:p>
          <a:p>
            <a:pPr marL="502920" indent="-457200">
              <a:lnSpc>
                <a:spcPct val="150000"/>
              </a:lnSpc>
              <a:buFont typeface="+mj-lt"/>
              <a:buAutoNum type="alphaLcPeriod"/>
            </a:pPr>
            <a:r>
              <a:rPr lang="en-US" sz="2400" dirty="0">
                <a:latin typeface="Cambria" charset="0"/>
                <a:ea typeface="Cambria" charset="0"/>
                <a:cs typeface="Cambria" charset="0"/>
              </a:rPr>
              <a:t>Cephalosporin </a:t>
            </a:r>
          </a:p>
          <a:p>
            <a:pPr marL="502920" indent="-457200">
              <a:lnSpc>
                <a:spcPct val="150000"/>
              </a:lnSpc>
              <a:buFont typeface="+mj-lt"/>
              <a:buAutoNum type="alphaLcPeriod"/>
            </a:pPr>
            <a:r>
              <a:rPr lang="en-US" sz="2400" dirty="0">
                <a:latin typeface="Cambria" charset="0"/>
                <a:ea typeface="Cambria" charset="0"/>
                <a:cs typeface="Cambria" charset="0"/>
              </a:rPr>
              <a:t>Macrolides </a:t>
            </a:r>
          </a:p>
          <a:p>
            <a:pPr marL="502920" indent="-457200">
              <a:lnSpc>
                <a:spcPct val="150000"/>
              </a:lnSpc>
              <a:buFont typeface="+mj-lt"/>
              <a:buAutoNum type="alphaLcPeriod"/>
            </a:pPr>
            <a:r>
              <a:rPr lang="en-US" sz="2400" dirty="0">
                <a:latin typeface="Cambria" charset="0"/>
                <a:ea typeface="Cambria" charset="0"/>
                <a:cs typeface="Cambria" charset="0"/>
              </a:rPr>
              <a:t>Doxycycline</a:t>
            </a:r>
          </a:p>
          <a:p>
            <a:pPr>
              <a:lnSpc>
                <a:spcPct val="150000"/>
              </a:lnSpc>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477843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charset="0"/>
                <a:ea typeface="Cambria" charset="0"/>
                <a:cs typeface="Cambria" charset="0"/>
              </a:rPr>
              <a:t>Causes of pharyngitis </a:t>
            </a:r>
          </a:p>
        </p:txBody>
      </p:sp>
      <p:sp>
        <p:nvSpPr>
          <p:cNvPr id="3" name="Content Placeholder 2"/>
          <p:cNvSpPr>
            <a:spLocks noGrp="1"/>
          </p:cNvSpPr>
          <p:nvPr>
            <p:ph idx="1"/>
          </p:nvPr>
        </p:nvSpPr>
        <p:spPr/>
        <p:txBody>
          <a:bodyPr/>
          <a:lstStyle/>
          <a:p>
            <a:r>
              <a:rPr lang="en-US" sz="3200" b="1" u="sng" dirty="0" smtClean="0">
                <a:latin typeface="Cambria" charset="0"/>
                <a:ea typeface="Cambria" charset="0"/>
                <a:cs typeface="Cambria" charset="0"/>
              </a:rPr>
              <a:t>Non-infectious </a:t>
            </a:r>
          </a:p>
          <a:p>
            <a:pPr marL="571500" indent="-571500">
              <a:buFont typeface="+mj-lt"/>
              <a:buAutoNum type="romanLcPeriod"/>
            </a:pPr>
            <a:r>
              <a:rPr lang="en-US" dirty="0" smtClean="0">
                <a:solidFill>
                  <a:srgbClr val="0070C0"/>
                </a:solidFill>
                <a:latin typeface="Cambria" charset="0"/>
                <a:ea typeface="Cambria" charset="0"/>
                <a:cs typeface="Cambria" charset="0"/>
              </a:rPr>
              <a:t>GERD</a:t>
            </a:r>
          </a:p>
          <a:p>
            <a:pPr marL="571500" indent="-571500">
              <a:buFont typeface="+mj-lt"/>
              <a:buAutoNum type="romanLcPeriod"/>
            </a:pPr>
            <a:r>
              <a:rPr lang="en-US" dirty="0" smtClean="0">
                <a:solidFill>
                  <a:srgbClr val="0070C0"/>
                </a:solidFill>
                <a:latin typeface="Cambria" charset="0"/>
                <a:ea typeface="Cambria" charset="0"/>
                <a:cs typeface="Cambria" charset="0"/>
              </a:rPr>
              <a:t>smoking</a:t>
            </a:r>
          </a:p>
          <a:p>
            <a:pPr marL="571500" indent="-571500">
              <a:buFont typeface="+mj-lt"/>
              <a:buAutoNum type="romanLcPeriod"/>
            </a:pPr>
            <a:r>
              <a:rPr lang="en-US" dirty="0" smtClean="0">
                <a:solidFill>
                  <a:srgbClr val="0070C0"/>
                </a:solidFill>
                <a:latin typeface="Cambria" charset="0"/>
                <a:ea typeface="Cambria" charset="0"/>
                <a:cs typeface="Cambria" charset="0"/>
              </a:rPr>
              <a:t>Drugs </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16467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How patients may present ?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7598D9"/>
              </a:buClr>
              <a:buSzPct val="60000"/>
              <a:buFont typeface="Wingdings"/>
              <a:buChar char=""/>
            </a:pPr>
            <a:r>
              <a:rPr lang="en-US" sz="3200" b="1" dirty="0">
                <a:solidFill>
                  <a:prstClr val="black"/>
                </a:solidFill>
                <a:effectLst>
                  <a:outerShdw blurRad="38100" dist="38100" dir="2700000" algn="tl">
                    <a:srgbClr val="000000">
                      <a:alpha val="43137"/>
                    </a:srgbClr>
                  </a:outerShdw>
                </a:effectLst>
                <a:latin typeface="Cambria" charset="0"/>
                <a:ea typeface="Cambria" charset="0"/>
                <a:cs typeface="Cambria" charset="0"/>
              </a:rPr>
              <a:t>Symptoms</a:t>
            </a:r>
            <a:r>
              <a:rPr lang="en-US" sz="2600" dirty="0" smtClean="0">
                <a:solidFill>
                  <a:prstClr val="black"/>
                </a:solidFill>
                <a:latin typeface="Cambria" charset="0"/>
                <a:ea typeface="Cambria" charset="0"/>
                <a:cs typeface="Cambria" charset="0"/>
              </a:rPr>
              <a:t>:</a:t>
            </a:r>
            <a:endParaRPr lang="en-US" sz="2600" dirty="0">
              <a:solidFill>
                <a:prstClr val="black"/>
              </a:solidFill>
              <a:latin typeface="Cambria" charset="0"/>
              <a:ea typeface="Cambria" charset="0"/>
              <a:cs typeface="Cambria" charset="0"/>
            </a:endParaRP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a:ln w="0"/>
                <a:effectLst>
                  <a:outerShdw blurRad="38100" dist="19050" dir="2700000" algn="tl" rotWithShape="0">
                    <a:schemeClr val="dk1">
                      <a:alpha val="40000"/>
                    </a:schemeClr>
                  </a:outerShdw>
                </a:effectLst>
                <a:latin typeface="Cambria" charset="0"/>
                <a:ea typeface="Cambria" charset="0"/>
                <a:cs typeface="Cambria" charset="0"/>
              </a:rPr>
              <a:t>Odynophagia </a:t>
            </a: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a:ln w="0"/>
                <a:effectLst>
                  <a:outerShdw blurRad="38100" dist="19050" dir="2700000" algn="tl" rotWithShape="0">
                    <a:schemeClr val="dk1">
                      <a:alpha val="40000"/>
                    </a:schemeClr>
                  </a:outerShdw>
                </a:effectLst>
                <a:latin typeface="Cambria" charset="0"/>
                <a:ea typeface="Cambria" charset="0"/>
                <a:cs typeface="Cambria" charset="0"/>
              </a:rPr>
              <a:t>Fever</a:t>
            </a: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a:ln w="0"/>
                <a:effectLst>
                  <a:outerShdw blurRad="38100" dist="19050" dir="2700000" algn="tl" rotWithShape="0">
                    <a:schemeClr val="dk1">
                      <a:alpha val="40000"/>
                    </a:schemeClr>
                  </a:outerShdw>
                </a:effectLst>
                <a:latin typeface="Cambria" charset="0"/>
                <a:ea typeface="Cambria" charset="0"/>
                <a:cs typeface="Cambria" charset="0"/>
              </a:rPr>
              <a:t>Headache</a:t>
            </a: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a:ln w="0"/>
                <a:effectLst>
                  <a:outerShdw blurRad="38100" dist="19050" dir="2700000" algn="tl" rotWithShape="0">
                    <a:schemeClr val="dk1">
                      <a:alpha val="40000"/>
                    </a:schemeClr>
                  </a:outerShdw>
                </a:effectLst>
                <a:latin typeface="Cambria" charset="0"/>
                <a:ea typeface="Cambria" charset="0"/>
                <a:cs typeface="Cambria" charset="0"/>
              </a:rPr>
              <a:t>Fatigue</a:t>
            </a: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err="1">
                <a:ln w="0"/>
                <a:effectLst>
                  <a:outerShdw blurRad="38100" dist="19050" dir="2700000" algn="tl" rotWithShape="0">
                    <a:schemeClr val="dk1">
                      <a:alpha val="40000"/>
                    </a:schemeClr>
                  </a:outerShdw>
                </a:effectLst>
                <a:latin typeface="Cambria" charset="0"/>
                <a:ea typeface="Cambria" charset="0"/>
                <a:cs typeface="Cambria" charset="0"/>
              </a:rPr>
              <a:t>Trismus</a:t>
            </a:r>
            <a:endParaRPr lang="en-US" sz="2600" dirty="0">
              <a:ln w="0"/>
              <a:effectLst>
                <a:outerShdw blurRad="38100" dist="19050" dir="2700000" algn="tl" rotWithShape="0">
                  <a:schemeClr val="dk1">
                    <a:alpha val="40000"/>
                  </a:schemeClr>
                </a:outerShdw>
              </a:effectLst>
              <a:latin typeface="Cambria" charset="0"/>
              <a:ea typeface="Cambria" charset="0"/>
              <a:cs typeface="Cambria" charset="0"/>
            </a:endParaRPr>
          </a:p>
          <a:p>
            <a:pPr marL="822960" lvl="1" indent="-457200">
              <a:lnSpc>
                <a:spcPct val="100000"/>
              </a:lnSpc>
              <a:spcBef>
                <a:spcPts val="550"/>
              </a:spcBef>
              <a:buClr>
                <a:schemeClr val="tx1"/>
              </a:buClr>
              <a:buSzPct val="70000"/>
              <a:buFont typeface="Wingdings" panose="05000000000000000000" pitchFamily="2" charset="2"/>
              <a:buChar char="q"/>
            </a:pPr>
            <a:r>
              <a:rPr lang="en-US" sz="2600" dirty="0">
                <a:ln w="0"/>
                <a:effectLst>
                  <a:outerShdw blurRad="38100" dist="19050" dir="2700000" algn="tl" rotWithShape="0">
                    <a:schemeClr val="dk1">
                      <a:alpha val="40000"/>
                    </a:schemeClr>
                  </a:outerShdw>
                </a:effectLst>
                <a:latin typeface="Cambria" charset="0"/>
                <a:ea typeface="Cambria" charset="0"/>
                <a:cs typeface="Cambria" charset="0"/>
              </a:rPr>
              <a:t>Hoarseness if laryngeal involvement</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248385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How patients may present ?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3200" b="1" dirty="0">
                <a:solidFill>
                  <a:prstClr val="black"/>
                </a:solidFill>
                <a:effectLst>
                  <a:outerShdw blurRad="38100" dist="38100" dir="2700000" algn="tl">
                    <a:srgbClr val="000000">
                      <a:alpha val="43137"/>
                    </a:srgbClr>
                  </a:outerShdw>
                </a:effectLst>
                <a:latin typeface="Cambria" charset="0"/>
                <a:ea typeface="Cambria" charset="0"/>
                <a:cs typeface="Cambria" charset="0"/>
              </a:rPr>
              <a:t>Signs</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mbria" charset="0"/>
                <a:ea typeface="Cambria" charset="0"/>
                <a:cs typeface="Cambria" charset="0"/>
              </a:rPr>
              <a:t>:</a:t>
            </a:r>
            <a:endParaRPr lang="en-GB" dirty="0" smtClean="0">
              <a:latin typeface="Cambria" charset="0"/>
              <a:ea typeface="Cambria" charset="0"/>
              <a:cs typeface="Cambria" charset="0"/>
            </a:endParaRPr>
          </a:p>
          <a:p>
            <a:pPr marL="822960" lvl="1" indent="-457200">
              <a:lnSpc>
                <a:spcPct val="100000"/>
              </a:lnSpc>
              <a:spcBef>
                <a:spcPts val="550"/>
              </a:spcBef>
              <a:buClr>
                <a:schemeClr val="tx1"/>
              </a:buClr>
              <a:buSzPct val="70000"/>
              <a:buFont typeface="Wingdings" panose="05000000000000000000" pitchFamily="2" charset="2"/>
              <a:buChar char="q"/>
            </a:pPr>
            <a:r>
              <a:rPr lang="en-GB" sz="2600" dirty="0">
                <a:ln w="0"/>
                <a:effectLst>
                  <a:outerShdw blurRad="38100" dist="19050" dir="2700000" algn="tl" rotWithShape="0">
                    <a:schemeClr val="dk1">
                      <a:alpha val="40000"/>
                    </a:schemeClr>
                  </a:outerShdw>
                </a:effectLst>
                <a:latin typeface="Cambria" charset="0"/>
                <a:ea typeface="Cambria" charset="0"/>
                <a:cs typeface="Cambria" charset="0"/>
              </a:rPr>
              <a:t>Redness of the pharynx and tonsils</a:t>
            </a:r>
          </a:p>
          <a:p>
            <a:pPr marL="822960" lvl="1" indent="-457200">
              <a:lnSpc>
                <a:spcPct val="100000"/>
              </a:lnSpc>
              <a:spcBef>
                <a:spcPts val="550"/>
              </a:spcBef>
              <a:buClr>
                <a:schemeClr val="tx1"/>
              </a:buClr>
              <a:buSzPct val="70000"/>
              <a:buFont typeface="Wingdings" panose="05000000000000000000" pitchFamily="2" charset="2"/>
              <a:buChar char="q"/>
            </a:pPr>
            <a:r>
              <a:rPr lang="en-GB" sz="2600" dirty="0">
                <a:ln w="0"/>
                <a:effectLst>
                  <a:outerShdw blurRad="38100" dist="19050" dir="2700000" algn="tl" rotWithShape="0">
                    <a:schemeClr val="dk1">
                      <a:alpha val="40000"/>
                    </a:schemeClr>
                  </a:outerShdw>
                </a:effectLst>
                <a:latin typeface="Cambria" charset="0"/>
                <a:ea typeface="Cambria" charset="0"/>
                <a:cs typeface="Cambria" charset="0"/>
              </a:rPr>
              <a:t>Presence of exudate</a:t>
            </a:r>
          </a:p>
          <a:p>
            <a:pPr marL="822960" lvl="1" indent="-457200">
              <a:lnSpc>
                <a:spcPct val="100000"/>
              </a:lnSpc>
              <a:spcBef>
                <a:spcPts val="550"/>
              </a:spcBef>
              <a:buClr>
                <a:schemeClr val="tx1"/>
              </a:buClr>
              <a:buSzPct val="70000"/>
              <a:buFont typeface="Wingdings" panose="05000000000000000000" pitchFamily="2" charset="2"/>
              <a:buChar char="q"/>
            </a:pPr>
            <a:r>
              <a:rPr lang="en-GB" sz="2600" dirty="0">
                <a:ln w="0"/>
                <a:effectLst>
                  <a:outerShdw blurRad="38100" dist="19050" dir="2700000" algn="tl" rotWithShape="0">
                    <a:schemeClr val="dk1">
                      <a:alpha val="40000"/>
                    </a:schemeClr>
                  </a:outerShdw>
                </a:effectLst>
                <a:latin typeface="Cambria" charset="0"/>
                <a:ea typeface="Cambria" charset="0"/>
                <a:cs typeface="Cambria" charset="0"/>
              </a:rPr>
              <a:t>Enlarged tonsils</a:t>
            </a:r>
          </a:p>
          <a:p>
            <a:pPr marL="822960" lvl="1" indent="-457200">
              <a:lnSpc>
                <a:spcPct val="100000"/>
              </a:lnSpc>
              <a:spcBef>
                <a:spcPts val="550"/>
              </a:spcBef>
              <a:buClr>
                <a:schemeClr val="tx1"/>
              </a:buClr>
              <a:buSzPct val="70000"/>
              <a:buFont typeface="Wingdings" panose="05000000000000000000" pitchFamily="2" charset="2"/>
              <a:buChar char="q"/>
            </a:pPr>
            <a:r>
              <a:rPr lang="en-GB" sz="2600" dirty="0">
                <a:ln w="0"/>
                <a:effectLst>
                  <a:outerShdw blurRad="38100" dist="19050" dir="2700000" algn="tl" rotWithShape="0">
                    <a:schemeClr val="dk1">
                      <a:alpha val="40000"/>
                    </a:schemeClr>
                  </a:outerShdw>
                </a:effectLst>
                <a:latin typeface="Cambria" charset="0"/>
                <a:ea typeface="Cambria" charset="0"/>
                <a:cs typeface="Cambria" charset="0"/>
              </a:rPr>
              <a:t>Swollen tender neck glands. </a:t>
            </a:r>
          </a:p>
          <a:p>
            <a:pPr marL="0" indent="0">
              <a:buNone/>
            </a:pPr>
            <a:endParaRPr lang="en-US" dirty="0" smtClean="0">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64265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charset="0"/>
                <a:ea typeface="Cambria" charset="0"/>
                <a:cs typeface="Cambria" charset="0"/>
              </a:rPr>
              <a:t>Excluding dangerous </a:t>
            </a:r>
            <a:r>
              <a:rPr lang="en-US" b="1" dirty="0" smtClean="0">
                <a:latin typeface="Cambria" charset="0"/>
                <a:ea typeface="Cambria" charset="0"/>
                <a:cs typeface="Cambria" charset="0"/>
              </a:rPr>
              <a:t>conditions!</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dirty="0" smtClean="0">
                <a:latin typeface="Cambria" charset="0"/>
                <a:ea typeface="Cambria" charset="0"/>
                <a:cs typeface="Cambria" charset="0"/>
              </a:rPr>
              <a:t>secretions</a:t>
            </a:r>
            <a:r>
              <a:rPr lang="en-US" dirty="0">
                <a:latin typeface="Cambria" charset="0"/>
                <a:ea typeface="Cambria" charset="0"/>
                <a:cs typeface="Cambria" charset="0"/>
              </a:rPr>
              <a:t>, </a:t>
            </a:r>
            <a:r>
              <a:rPr lang="en-US" dirty="0" smtClean="0">
                <a:latin typeface="Cambria" charset="0"/>
                <a:ea typeface="Cambria" charset="0"/>
                <a:cs typeface="Cambria" charset="0"/>
              </a:rPr>
              <a:t>drooling</a:t>
            </a:r>
            <a:r>
              <a:rPr lang="en-US" u="sng" dirty="0" smtClean="0">
                <a:latin typeface="Cambria" charset="0"/>
                <a:ea typeface="Cambria" charset="0"/>
                <a:cs typeface="Cambria" charset="0"/>
              </a:rPr>
              <a:t>, dysphonia, </a:t>
            </a:r>
            <a:r>
              <a:rPr lang="en-US" u="sng" dirty="0">
                <a:latin typeface="Cambria" charset="0"/>
                <a:ea typeface="Cambria" charset="0"/>
                <a:cs typeface="Cambria" charset="0"/>
              </a:rPr>
              <a:t>muffled "hot potato" voice</a:t>
            </a:r>
            <a:r>
              <a:rPr lang="en-US" dirty="0">
                <a:latin typeface="Cambria" charset="0"/>
                <a:ea typeface="Cambria" charset="0"/>
                <a:cs typeface="Cambria" charset="0"/>
              </a:rPr>
              <a:t>, or </a:t>
            </a:r>
            <a:r>
              <a:rPr lang="en-US" u="sng" dirty="0">
                <a:latin typeface="Cambria" charset="0"/>
                <a:ea typeface="Cambria" charset="0"/>
                <a:cs typeface="Cambria" charset="0"/>
              </a:rPr>
              <a:t>neck </a:t>
            </a:r>
            <a:r>
              <a:rPr lang="en-US" u="sng" dirty="0" smtClean="0">
                <a:latin typeface="Cambria" charset="0"/>
                <a:ea typeface="Cambria" charset="0"/>
                <a:cs typeface="Cambria" charset="0"/>
              </a:rPr>
              <a:t>swelling</a:t>
            </a:r>
            <a:r>
              <a:rPr lang="en-US" dirty="0" smtClean="0">
                <a:latin typeface="Cambria" charset="0"/>
                <a:ea typeface="Cambria" charset="0"/>
                <a:cs typeface="Cambria" charset="0"/>
              </a:rPr>
              <a:t>.</a:t>
            </a:r>
          </a:p>
          <a:p>
            <a:r>
              <a:rPr lang="en-US" u="sng" dirty="0" smtClean="0">
                <a:solidFill>
                  <a:srgbClr val="FF0000"/>
                </a:solidFill>
                <a:latin typeface="Cambria" charset="0"/>
                <a:ea typeface="Cambria" charset="0"/>
                <a:cs typeface="Cambria" charset="0"/>
              </a:rPr>
              <a:t>Epiglottis</a:t>
            </a:r>
          </a:p>
          <a:p>
            <a:r>
              <a:rPr lang="en-US" u="sng" dirty="0" err="1">
                <a:latin typeface="Cambria" charset="0"/>
                <a:ea typeface="Cambria" charset="0"/>
                <a:cs typeface="Cambria" charset="0"/>
              </a:rPr>
              <a:t>Peritonsillar</a:t>
            </a:r>
            <a:r>
              <a:rPr lang="en-US" u="sng" dirty="0">
                <a:latin typeface="Cambria" charset="0"/>
                <a:ea typeface="Cambria" charset="0"/>
                <a:cs typeface="Cambria" charset="0"/>
              </a:rPr>
              <a:t> </a:t>
            </a:r>
            <a:r>
              <a:rPr lang="en-US" u="sng" dirty="0" smtClean="0">
                <a:latin typeface="Cambria" charset="0"/>
                <a:ea typeface="Cambria" charset="0"/>
                <a:cs typeface="Cambria" charset="0"/>
              </a:rPr>
              <a:t>abscess</a:t>
            </a:r>
          </a:p>
          <a:p>
            <a:r>
              <a:rPr lang="en-US" u="sng" dirty="0">
                <a:latin typeface="Cambria" charset="0"/>
                <a:ea typeface="Cambria" charset="0"/>
                <a:cs typeface="Cambria" charset="0"/>
              </a:rPr>
              <a:t>Submandibular space </a:t>
            </a:r>
            <a:r>
              <a:rPr lang="en-US" u="sng" dirty="0" smtClean="0">
                <a:latin typeface="Cambria" charset="0"/>
                <a:ea typeface="Cambria" charset="0"/>
                <a:cs typeface="Cambria" charset="0"/>
              </a:rPr>
              <a:t>infections</a:t>
            </a:r>
          </a:p>
          <a:p>
            <a:r>
              <a:rPr lang="en-US" u="sng" dirty="0">
                <a:latin typeface="Cambria" charset="0"/>
                <a:ea typeface="Cambria" charset="0"/>
                <a:cs typeface="Cambria" charset="0"/>
              </a:rPr>
              <a:t>Retropharyngeal space infections </a:t>
            </a:r>
            <a:endParaRPr lang="en-US" u="sng" dirty="0" smtClean="0">
              <a:latin typeface="Cambria" charset="0"/>
              <a:ea typeface="Cambria" charset="0"/>
              <a:cs typeface="Cambria" charset="0"/>
            </a:endParaRPr>
          </a:p>
          <a:p>
            <a:r>
              <a:rPr lang="en-US" u="sng" dirty="0">
                <a:latin typeface="Cambria" charset="0"/>
                <a:ea typeface="Cambria" charset="0"/>
                <a:cs typeface="Cambria" charset="0"/>
              </a:rPr>
              <a:t>Primary HIV</a:t>
            </a:r>
          </a:p>
        </p:txBody>
      </p:sp>
    </p:spTree>
    <p:extLst>
      <p:ext uri="{BB962C8B-B14F-4D97-AF65-F5344CB8AC3E}">
        <p14:creationId xmlns:p14="http://schemas.microsoft.com/office/powerpoint/2010/main" val="18290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charset="0"/>
                <a:ea typeface="Cambria" charset="0"/>
                <a:cs typeface="Cambria" charset="0"/>
              </a:rPr>
              <a:t>Diagnostic </a:t>
            </a:r>
            <a:r>
              <a:rPr lang="en-US" b="1" dirty="0" smtClean="0">
                <a:latin typeface="Cambria" charset="0"/>
                <a:ea typeface="Cambria" charset="0"/>
                <a:cs typeface="Cambria" charset="0"/>
              </a:rPr>
              <a:t>tests ?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3200" dirty="0" err="1">
                <a:ln w="0">
                  <a:solidFill>
                    <a:schemeClr val="tx1"/>
                  </a:solidFill>
                </a:ln>
                <a:effectLst>
                  <a:outerShdw blurRad="38100" dist="19050" dir="2700000" algn="tl" rotWithShape="0">
                    <a:schemeClr val="dk1">
                      <a:alpha val="40000"/>
                    </a:schemeClr>
                  </a:outerShdw>
                </a:effectLst>
                <a:latin typeface="Cambria" charset="0"/>
                <a:ea typeface="Cambria" charset="0"/>
                <a:cs typeface="Cambria" charset="0"/>
              </a:rPr>
              <a:t>Centor</a:t>
            </a:r>
            <a:r>
              <a:rPr lang="en-US" sz="3200" dirty="0">
                <a:ln w="0">
                  <a:solidFill>
                    <a:schemeClr val="tx1"/>
                  </a:solidFill>
                </a:ln>
                <a:effectLst>
                  <a:outerShdw blurRad="38100" dist="19050" dir="2700000" algn="tl" rotWithShape="0">
                    <a:schemeClr val="dk1">
                      <a:alpha val="40000"/>
                    </a:schemeClr>
                  </a:outerShdw>
                </a:effectLst>
                <a:latin typeface="Cambria" charset="0"/>
                <a:ea typeface="Cambria" charset="0"/>
                <a:cs typeface="Cambria" charset="0"/>
              </a:rPr>
              <a:t> </a:t>
            </a:r>
            <a:r>
              <a:rPr lang="en-US" sz="3200" dirty="0" smtClean="0">
                <a:ln w="0">
                  <a:solidFill>
                    <a:schemeClr val="tx1"/>
                  </a:solidFill>
                </a:ln>
                <a:effectLst>
                  <a:outerShdw blurRad="38100" dist="19050" dir="2700000" algn="tl" rotWithShape="0">
                    <a:schemeClr val="dk1">
                      <a:alpha val="40000"/>
                    </a:schemeClr>
                  </a:outerShdw>
                </a:effectLst>
                <a:latin typeface="Cambria" charset="0"/>
                <a:ea typeface="Cambria" charset="0"/>
                <a:cs typeface="Cambria" charset="0"/>
              </a:rPr>
              <a:t>criteria </a:t>
            </a:r>
          </a:p>
          <a:p>
            <a:pPr marL="514350" indent="-514350">
              <a:buFont typeface="+mj-lt"/>
              <a:buAutoNum type="arabicPeriod"/>
            </a:pPr>
            <a:r>
              <a:rPr lang="en-US" dirty="0" smtClean="0">
                <a:latin typeface="Cambria" charset="0"/>
                <a:ea typeface="Cambria" charset="0"/>
                <a:cs typeface="Cambria" charset="0"/>
              </a:rPr>
              <a:t>History of fever</a:t>
            </a:r>
          </a:p>
          <a:p>
            <a:pPr marL="514350" indent="-514350">
              <a:buFont typeface="+mj-lt"/>
              <a:buAutoNum type="arabicPeriod"/>
            </a:pPr>
            <a:r>
              <a:rPr lang="en-US" dirty="0" err="1" smtClean="0">
                <a:latin typeface="Cambria" charset="0"/>
                <a:ea typeface="Cambria" charset="0"/>
                <a:cs typeface="Cambria" charset="0"/>
              </a:rPr>
              <a:t>Tonsillar</a:t>
            </a:r>
            <a:r>
              <a:rPr lang="en-US" dirty="0" smtClean="0">
                <a:latin typeface="Cambria" charset="0"/>
                <a:ea typeface="Cambria" charset="0"/>
                <a:cs typeface="Cambria" charset="0"/>
              </a:rPr>
              <a:t> exudates</a:t>
            </a:r>
          </a:p>
          <a:p>
            <a:pPr marL="514350" indent="-514350">
              <a:buFont typeface="+mj-lt"/>
              <a:buAutoNum type="arabicPeriod"/>
            </a:pPr>
            <a:r>
              <a:rPr lang="en-US" dirty="0" smtClean="0">
                <a:latin typeface="Cambria" charset="0"/>
                <a:ea typeface="Cambria" charset="0"/>
                <a:cs typeface="Cambria" charset="0"/>
              </a:rPr>
              <a:t>Tender anterior cervical adenopathy</a:t>
            </a:r>
          </a:p>
          <a:p>
            <a:pPr marL="514350" indent="-514350">
              <a:buFont typeface="+mj-lt"/>
              <a:buAutoNum type="arabicPeriod"/>
            </a:pPr>
            <a:r>
              <a:rPr lang="en-US" dirty="0" smtClean="0">
                <a:latin typeface="Cambria" charset="0"/>
                <a:ea typeface="Cambria" charset="0"/>
                <a:cs typeface="Cambria" charset="0"/>
              </a:rPr>
              <a:t>Absence of cough</a:t>
            </a:r>
          </a:p>
          <a:p>
            <a:pPr marL="514350" indent="-514350">
              <a:buFont typeface="+mj-lt"/>
              <a:buAutoNum type="arabicPeriod"/>
            </a:pPr>
            <a:r>
              <a:rPr lang="en-US" dirty="0">
                <a:latin typeface="Cambria" charset="0"/>
                <a:ea typeface="Cambria" charset="0"/>
                <a:cs typeface="Cambria" charset="0"/>
              </a:rPr>
              <a:t>Age &lt;15 add 1 </a:t>
            </a:r>
            <a:r>
              <a:rPr lang="en-US" dirty="0" smtClean="0">
                <a:latin typeface="Cambria" charset="0"/>
                <a:ea typeface="Cambria" charset="0"/>
                <a:cs typeface="Cambria" charset="0"/>
              </a:rPr>
              <a:t>point, Age &gt;44 subtract 1 point</a:t>
            </a:r>
          </a:p>
          <a:p>
            <a:endParaRPr lang="en-US" dirty="0" smtClean="0">
              <a:latin typeface="Cambria" charset="0"/>
              <a:ea typeface="Cambria" charset="0"/>
              <a:cs typeface="Cambria" charset="0"/>
            </a:endParaRPr>
          </a:p>
          <a:p>
            <a:endParaRPr lang="en-US" dirty="0">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11969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2741" y="714002"/>
            <a:ext cx="7400419" cy="5352970"/>
          </a:xfrm>
        </p:spPr>
      </p:pic>
    </p:spTree>
    <p:extLst>
      <p:ext uri="{BB962C8B-B14F-4D97-AF65-F5344CB8AC3E}">
        <p14:creationId xmlns:p14="http://schemas.microsoft.com/office/powerpoint/2010/main" val="36025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41739"/>
            <a:ext cx="10515600" cy="4351338"/>
          </a:xfrm>
        </p:spPr>
        <p:txBody>
          <a:bodyPr/>
          <a:lstStyle/>
          <a:p>
            <a:pPr>
              <a:buFont typeface="Wingdings" panose="05000000000000000000" pitchFamily="2" charset="2"/>
              <a:buChar char="q"/>
            </a:pPr>
            <a:r>
              <a:rPr lang="en-US" dirty="0" smtClean="0">
                <a:latin typeface="Cambria" charset="0"/>
                <a:ea typeface="Cambria" charset="0"/>
                <a:cs typeface="Cambria" charset="0"/>
              </a:rPr>
              <a:t>-1, 0 or 1 points - No antibiotic or throat culture necessary (Risk of strep. infection &lt;10%)</a:t>
            </a:r>
          </a:p>
          <a:p>
            <a:pPr>
              <a:buFont typeface="Wingdings" panose="05000000000000000000" pitchFamily="2" charset="2"/>
              <a:buChar char="q"/>
            </a:pPr>
            <a:r>
              <a:rPr lang="en-US" dirty="0" smtClean="0">
                <a:latin typeface="Cambria" charset="0"/>
                <a:ea typeface="Cambria" charset="0"/>
                <a:cs typeface="Cambria" charset="0"/>
              </a:rPr>
              <a:t>2 or 3 points - Should receive a throat culture and treat with an antibiotic if culture is positive (Risk of strep. infection 32% if 3 criteria, 15% if 2)</a:t>
            </a:r>
          </a:p>
          <a:p>
            <a:pPr>
              <a:buFont typeface="Wingdings" panose="05000000000000000000" pitchFamily="2" charset="2"/>
              <a:buChar char="q"/>
            </a:pPr>
            <a:r>
              <a:rPr lang="en-US" dirty="0" smtClean="0">
                <a:latin typeface="Cambria" charset="0"/>
                <a:ea typeface="Cambria" charset="0"/>
                <a:cs typeface="Cambria" charset="0"/>
              </a:rPr>
              <a:t>4 or 5 points - Treat empirically with an antibiotic (Risk of strep. infection 56%)</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2935110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charset="0"/>
                <a:ea typeface="Cambria" charset="0"/>
                <a:cs typeface="Cambria" charset="0"/>
              </a:rPr>
              <a:t>Diagnostic tests</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normAutofit/>
          </a:bodyPr>
          <a:lstStyle/>
          <a:p>
            <a:pPr marL="0" lvl="0" indent="0" defTabSz="457200">
              <a:lnSpc>
                <a:spcPct val="125000"/>
              </a:lnSpc>
              <a:spcBef>
                <a:spcPts val="0"/>
              </a:spcBef>
              <a:buClr>
                <a:prstClr val="black"/>
              </a:buClr>
              <a:buSzPct val="100000"/>
              <a:buNone/>
            </a:pPr>
            <a:r>
              <a:rPr lang="en-US" sz="2000" b="1" dirty="0" smtClean="0">
                <a:ln>
                  <a:solidFill>
                    <a:schemeClr val="tx1"/>
                  </a:solidFill>
                </a:ln>
                <a:solidFill>
                  <a:srgbClr val="FF0000"/>
                </a:solidFill>
                <a:latin typeface="Cambria" charset="0"/>
                <a:ea typeface="Cambria" charset="0"/>
                <a:cs typeface="Cambria" charset="0"/>
              </a:rPr>
              <a:t>1-RAPID </a:t>
            </a:r>
            <a:r>
              <a:rPr lang="en-US" sz="2000" b="1" dirty="0">
                <a:ln>
                  <a:solidFill>
                    <a:schemeClr val="tx1"/>
                  </a:solidFill>
                </a:ln>
                <a:solidFill>
                  <a:srgbClr val="FF0000"/>
                </a:solidFill>
                <a:latin typeface="Cambria" charset="0"/>
                <a:ea typeface="Cambria" charset="0"/>
                <a:cs typeface="Cambria" charset="0"/>
              </a:rPr>
              <a:t>ANTIGEN DETECTION TESTS</a:t>
            </a:r>
          </a:p>
          <a:p>
            <a:pPr marL="76200" lvl="0" indent="0" defTabSz="457200">
              <a:lnSpc>
                <a:spcPct val="100000"/>
              </a:lnSpc>
              <a:spcBef>
                <a:spcPts val="0"/>
              </a:spcBef>
              <a:buClr>
                <a:srgbClr val="7F7F7F"/>
              </a:buClr>
              <a:buSzPct val="100000"/>
              <a:buNone/>
            </a:pPr>
            <a:r>
              <a:rPr lang="en-US" sz="2000" dirty="0">
                <a:solidFill>
                  <a:prstClr val="black"/>
                </a:solidFill>
                <a:latin typeface="Cambria" charset="0"/>
                <a:ea typeface="Cambria" charset="0"/>
                <a:cs typeface="Cambria" charset="0"/>
              </a:rPr>
              <a:t>Detects presence of group A streptococcal carbohydrate </a:t>
            </a:r>
          </a:p>
          <a:p>
            <a:pPr marL="76200" lvl="0" indent="0" defTabSz="457200">
              <a:lnSpc>
                <a:spcPct val="100000"/>
              </a:lnSpc>
              <a:spcBef>
                <a:spcPts val="0"/>
              </a:spcBef>
              <a:buClr>
                <a:srgbClr val="7F7F7F"/>
              </a:buClr>
              <a:buSzPct val="100000"/>
              <a:buNone/>
            </a:pPr>
            <a:r>
              <a:rPr lang="en-US" sz="2000" dirty="0">
                <a:solidFill>
                  <a:prstClr val="black"/>
                </a:solidFill>
                <a:latin typeface="Cambria" charset="0"/>
                <a:ea typeface="Cambria" charset="0"/>
                <a:cs typeface="Cambria" charset="0"/>
              </a:rPr>
              <a:t>results available </a:t>
            </a:r>
            <a:r>
              <a:rPr lang="en-US" sz="2000" u="sng" dirty="0">
                <a:solidFill>
                  <a:prstClr val="black"/>
                </a:solidFill>
                <a:latin typeface="Cambria" charset="0"/>
                <a:ea typeface="Cambria" charset="0"/>
                <a:cs typeface="Cambria" charset="0"/>
              </a:rPr>
              <a:t>within minutes</a:t>
            </a:r>
          </a:p>
          <a:p>
            <a:pPr marL="76200" lvl="0" indent="0" defTabSz="457200">
              <a:lnSpc>
                <a:spcPct val="115000"/>
              </a:lnSpc>
              <a:spcBef>
                <a:spcPts val="0"/>
              </a:spcBef>
              <a:buClr>
                <a:srgbClr val="7F7F7F"/>
              </a:buClr>
              <a:buSzPct val="100000"/>
              <a:buNone/>
            </a:pPr>
            <a:r>
              <a:rPr lang="en-US" sz="2000" dirty="0">
                <a:solidFill>
                  <a:prstClr val="black"/>
                </a:solidFill>
                <a:latin typeface="Cambria" charset="0"/>
                <a:ea typeface="Cambria" charset="0"/>
                <a:cs typeface="Cambria" charset="0"/>
              </a:rPr>
              <a:t>Specificity: &gt; 95 percent; sensitivity: 80 to 97 percent, depending on the test</a:t>
            </a:r>
          </a:p>
          <a:p>
            <a:pPr marL="0" lvl="0" indent="0" defTabSz="457200">
              <a:lnSpc>
                <a:spcPct val="125000"/>
              </a:lnSpc>
              <a:spcBef>
                <a:spcPts val="0"/>
              </a:spcBef>
              <a:buClr>
                <a:prstClr val="black"/>
              </a:buClr>
              <a:buSzPct val="91666"/>
              <a:buNone/>
            </a:pPr>
            <a:endParaRPr lang="en-US" sz="2000" b="1" dirty="0" smtClean="0">
              <a:solidFill>
                <a:prstClr val="black"/>
              </a:solidFill>
              <a:latin typeface="Cambria" charset="0"/>
              <a:ea typeface="Cambria" charset="0"/>
              <a:cs typeface="Cambria" charset="0"/>
            </a:endParaRPr>
          </a:p>
          <a:p>
            <a:pPr marL="0" lvl="0" indent="0" defTabSz="457200">
              <a:lnSpc>
                <a:spcPct val="125000"/>
              </a:lnSpc>
              <a:spcBef>
                <a:spcPts val="0"/>
              </a:spcBef>
              <a:buClr>
                <a:prstClr val="black"/>
              </a:buClr>
              <a:buSzPct val="91666"/>
              <a:buNone/>
            </a:pPr>
            <a:r>
              <a:rPr lang="en-US" sz="2000" b="1" u="sng" dirty="0" smtClean="0">
                <a:ln>
                  <a:solidFill>
                    <a:schemeClr val="tx1"/>
                  </a:solidFill>
                </a:ln>
                <a:solidFill>
                  <a:srgbClr val="FF0000"/>
                </a:solidFill>
                <a:latin typeface="Cambria" charset="0"/>
                <a:ea typeface="Cambria" charset="0"/>
                <a:cs typeface="Cambria" charset="0"/>
              </a:rPr>
              <a:t>2-THROAT </a:t>
            </a:r>
            <a:r>
              <a:rPr lang="en-US" sz="2000" b="1" u="sng" dirty="0">
                <a:ln>
                  <a:solidFill>
                    <a:schemeClr val="tx1"/>
                  </a:solidFill>
                </a:ln>
                <a:solidFill>
                  <a:srgbClr val="FF0000"/>
                </a:solidFill>
                <a:latin typeface="Cambria" charset="0"/>
                <a:ea typeface="Cambria" charset="0"/>
                <a:cs typeface="Cambria" charset="0"/>
              </a:rPr>
              <a:t>CULTURE</a:t>
            </a:r>
          </a:p>
          <a:p>
            <a:pPr marL="76200" lvl="0" indent="0" defTabSz="457200">
              <a:lnSpc>
                <a:spcPct val="100000"/>
              </a:lnSpc>
              <a:spcBef>
                <a:spcPts val="0"/>
              </a:spcBef>
              <a:buClr>
                <a:srgbClr val="7F7F7F"/>
              </a:buClr>
              <a:buSzPct val="100000"/>
              <a:buNone/>
            </a:pPr>
            <a:r>
              <a:rPr lang="en-US" sz="2000" dirty="0">
                <a:solidFill>
                  <a:prstClr val="black"/>
                </a:solidFill>
                <a:latin typeface="Cambria" charset="0"/>
                <a:ea typeface="Cambria" charset="0"/>
                <a:cs typeface="Cambria" charset="0"/>
              </a:rPr>
              <a:t>Sensitivity: 97 percent; Specificity: 99 percent</a:t>
            </a:r>
          </a:p>
          <a:p>
            <a:pPr marL="158750" lvl="0" indent="0" defTabSz="457200">
              <a:lnSpc>
                <a:spcPct val="100000"/>
              </a:lnSpc>
              <a:spcBef>
                <a:spcPts val="0"/>
              </a:spcBef>
              <a:buClr>
                <a:srgbClr val="666666"/>
              </a:buClr>
              <a:buSzPct val="100000"/>
              <a:buNone/>
            </a:pPr>
            <a:r>
              <a:rPr lang="en-US" sz="2000" dirty="0">
                <a:solidFill>
                  <a:prstClr val="black"/>
                </a:solidFill>
                <a:latin typeface="Cambria" charset="0"/>
                <a:ea typeface="Cambria" charset="0"/>
                <a:cs typeface="Cambria" charset="0"/>
              </a:rPr>
              <a:t>It takes approximately </a:t>
            </a:r>
            <a:r>
              <a:rPr lang="en-US" sz="2000" u="sng" dirty="0">
                <a:solidFill>
                  <a:prstClr val="black"/>
                </a:solidFill>
                <a:latin typeface="Cambria" charset="0"/>
                <a:ea typeface="Cambria" charset="0"/>
                <a:cs typeface="Cambria" charset="0"/>
              </a:rPr>
              <a:t>24 hours </a:t>
            </a:r>
            <a:r>
              <a:rPr lang="en-US" sz="2000" dirty="0">
                <a:solidFill>
                  <a:prstClr val="black"/>
                </a:solidFill>
                <a:latin typeface="Cambria" charset="0"/>
                <a:ea typeface="Cambria" charset="0"/>
                <a:cs typeface="Cambria" charset="0"/>
              </a:rPr>
              <a:t>for the culture results to become available</a:t>
            </a:r>
          </a:p>
          <a:p>
            <a:pPr marL="0" lvl="0" indent="0" defTabSz="457200">
              <a:lnSpc>
                <a:spcPct val="100000"/>
              </a:lnSpc>
              <a:spcBef>
                <a:spcPts val="0"/>
              </a:spcBef>
              <a:buClr>
                <a:srgbClr val="A53010"/>
              </a:buClr>
              <a:buNone/>
            </a:pPr>
            <a:endParaRPr lang="en-US" sz="2000" b="1" dirty="0">
              <a:solidFill>
                <a:prstClr val="black"/>
              </a:solidFill>
              <a:latin typeface="Cambria" charset="0"/>
              <a:ea typeface="Cambria" charset="0"/>
              <a:cs typeface="Cambria" charset="0"/>
            </a:endParaRPr>
          </a:p>
          <a:p>
            <a:pPr marL="0" lvl="0" indent="0" defTabSz="457200">
              <a:lnSpc>
                <a:spcPct val="125000"/>
              </a:lnSpc>
              <a:spcBef>
                <a:spcPts val="0"/>
              </a:spcBef>
              <a:buClr>
                <a:prstClr val="black"/>
              </a:buClr>
              <a:buSzPct val="100000"/>
              <a:buNone/>
            </a:pPr>
            <a:r>
              <a:rPr lang="en-US" sz="2000" b="1" u="sng" dirty="0">
                <a:ln>
                  <a:solidFill>
                    <a:schemeClr val="tx1"/>
                  </a:solidFill>
                </a:ln>
                <a:solidFill>
                  <a:srgbClr val="FF0000"/>
                </a:solidFill>
                <a:latin typeface="Cambria" charset="0"/>
                <a:ea typeface="Cambria" charset="0"/>
                <a:cs typeface="Cambria" charset="0"/>
              </a:rPr>
              <a:t>3- </a:t>
            </a:r>
            <a:r>
              <a:rPr lang="en-US" sz="2000" b="1" u="sng" dirty="0" err="1">
                <a:ln>
                  <a:solidFill>
                    <a:schemeClr val="tx1"/>
                  </a:solidFill>
                </a:ln>
                <a:solidFill>
                  <a:srgbClr val="FF0000"/>
                </a:solidFill>
                <a:latin typeface="Cambria" charset="0"/>
                <a:ea typeface="Cambria" charset="0"/>
                <a:cs typeface="Cambria" charset="0"/>
              </a:rPr>
              <a:t>Monospot</a:t>
            </a:r>
            <a:r>
              <a:rPr lang="en-US" sz="2000" b="1" u="sng" dirty="0">
                <a:ln>
                  <a:solidFill>
                    <a:schemeClr val="tx1"/>
                  </a:solidFill>
                </a:ln>
                <a:solidFill>
                  <a:srgbClr val="FF0000"/>
                </a:solidFill>
                <a:latin typeface="Cambria" charset="0"/>
                <a:ea typeface="Cambria" charset="0"/>
                <a:cs typeface="Cambria" charset="0"/>
              </a:rPr>
              <a:t> test</a:t>
            </a:r>
          </a:p>
          <a:p>
            <a:pPr marL="158750" lvl="0" indent="0" defTabSz="457200">
              <a:lnSpc>
                <a:spcPct val="100000"/>
              </a:lnSpc>
              <a:spcBef>
                <a:spcPts val="0"/>
              </a:spcBef>
              <a:buClr>
                <a:srgbClr val="666666"/>
              </a:buClr>
              <a:buSzPct val="100000"/>
              <a:buNone/>
            </a:pPr>
            <a:r>
              <a:rPr lang="en-US" sz="2000" dirty="0">
                <a:solidFill>
                  <a:prstClr val="black"/>
                </a:solidFill>
                <a:latin typeface="Cambria" charset="0"/>
                <a:ea typeface="Cambria" charset="0"/>
                <a:cs typeface="Cambria" charset="0"/>
              </a:rPr>
              <a:t>for mononucleosis</a:t>
            </a:r>
          </a:p>
          <a:p>
            <a:pPr marL="76200" lvl="0" indent="0" defTabSz="457200">
              <a:lnSpc>
                <a:spcPct val="115000"/>
              </a:lnSpc>
              <a:spcBef>
                <a:spcPts val="0"/>
              </a:spcBef>
              <a:buClr>
                <a:srgbClr val="7F7F7F"/>
              </a:buClr>
              <a:buSzPct val="100000"/>
              <a:buNone/>
            </a:pPr>
            <a:r>
              <a:rPr lang="en-US" sz="2000" dirty="0">
                <a:solidFill>
                  <a:prstClr val="black"/>
                </a:solidFill>
                <a:latin typeface="Cambria" charset="0"/>
                <a:ea typeface="Cambria" charset="0"/>
                <a:cs typeface="Cambria" charset="0"/>
              </a:rPr>
              <a:t>sensitivity: 86 percent; specificity: 99 percent</a:t>
            </a:r>
          </a:p>
          <a:p>
            <a:pPr marL="342900" lvl="0" indent="-342900" defTabSz="457200" rtl="1">
              <a:lnSpc>
                <a:spcPct val="100000"/>
              </a:lnSpc>
              <a:spcBef>
                <a:spcPts val="0"/>
              </a:spcBef>
              <a:buClr>
                <a:srgbClr val="A53010"/>
              </a:buClr>
              <a:buNone/>
            </a:pPr>
            <a:endParaRPr lang="en-US" sz="2000" dirty="0">
              <a:solidFill>
                <a:prstClr val="black"/>
              </a:solidFill>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1048592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Management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marL="0" indent="0">
              <a:buNone/>
            </a:pPr>
            <a:r>
              <a:rPr lang="en-US" sz="3200" b="1" dirty="0" smtClean="0">
                <a:latin typeface="Cambria" charset="0"/>
                <a:ea typeface="Cambria" charset="0"/>
                <a:cs typeface="Cambria" charset="0"/>
              </a:rPr>
              <a:t>Non-specific: </a:t>
            </a:r>
          </a:p>
          <a:p>
            <a:pPr>
              <a:buFont typeface="Wingdings" panose="05000000000000000000" pitchFamily="2" charset="2"/>
              <a:buChar char="q"/>
            </a:pPr>
            <a:r>
              <a:rPr lang="en-US" dirty="0" smtClean="0">
                <a:latin typeface="Cambria" charset="0"/>
                <a:ea typeface="Cambria" charset="0"/>
                <a:cs typeface="Cambria" charset="0"/>
              </a:rPr>
              <a:t>Analgesics </a:t>
            </a:r>
            <a:r>
              <a:rPr lang="en-US" dirty="0">
                <a:latin typeface="Cambria" charset="0"/>
                <a:ea typeface="Cambria" charset="0"/>
                <a:cs typeface="Cambria" charset="0"/>
              </a:rPr>
              <a:t>such as </a:t>
            </a:r>
            <a:r>
              <a:rPr lang="en-US" u="sng" dirty="0" smtClean="0">
                <a:uFill>
                  <a:solidFill>
                    <a:srgbClr val="FF0000"/>
                  </a:solidFill>
                </a:uFill>
                <a:latin typeface="Cambria" charset="0"/>
                <a:ea typeface="Cambria" charset="0"/>
                <a:cs typeface="Cambria" charset="0"/>
              </a:rPr>
              <a:t>NSAIDs</a:t>
            </a:r>
            <a:r>
              <a:rPr lang="en-US" dirty="0" smtClean="0">
                <a:latin typeface="Cambria" charset="0"/>
                <a:ea typeface="Cambria" charset="0"/>
                <a:cs typeface="Cambria" charset="0"/>
              </a:rPr>
              <a:t> </a:t>
            </a:r>
            <a:r>
              <a:rPr lang="en-US" dirty="0">
                <a:latin typeface="Cambria" charset="0"/>
                <a:ea typeface="Cambria" charset="0"/>
                <a:cs typeface="Cambria" charset="0"/>
              </a:rPr>
              <a:t>and </a:t>
            </a:r>
            <a:r>
              <a:rPr lang="en-US" u="sng" dirty="0" smtClean="0">
                <a:uFill>
                  <a:solidFill>
                    <a:srgbClr val="FF0000"/>
                  </a:solidFill>
                </a:uFill>
                <a:latin typeface="Cambria" charset="0"/>
                <a:ea typeface="Cambria" charset="0"/>
                <a:cs typeface="Cambria" charset="0"/>
              </a:rPr>
              <a:t>acetaminophen</a:t>
            </a:r>
          </a:p>
          <a:p>
            <a:pPr>
              <a:buFont typeface="Wingdings" panose="05000000000000000000" pitchFamily="2" charset="2"/>
              <a:buChar char="q"/>
            </a:pPr>
            <a:r>
              <a:rPr lang="en-US" u="sng" dirty="0" smtClean="0">
                <a:uFill>
                  <a:solidFill>
                    <a:srgbClr val="FF0000"/>
                  </a:solidFill>
                </a:uFill>
                <a:latin typeface="Cambria" charset="0"/>
                <a:ea typeface="Cambria" charset="0"/>
                <a:cs typeface="Cambria" charset="0"/>
              </a:rPr>
              <a:t>Lozenges</a:t>
            </a:r>
            <a:r>
              <a:rPr lang="en-US" dirty="0">
                <a:latin typeface="Cambria" charset="0"/>
                <a:ea typeface="Cambria" charset="0"/>
                <a:cs typeface="Cambria" charset="0"/>
              </a:rPr>
              <a:t>, Lozenges containing </a:t>
            </a:r>
            <a:r>
              <a:rPr lang="en-US" dirty="0" err="1">
                <a:latin typeface="Cambria" charset="0"/>
                <a:ea typeface="Cambria" charset="0"/>
                <a:cs typeface="Cambria" charset="0"/>
              </a:rPr>
              <a:t>ambroxol</a:t>
            </a:r>
            <a:r>
              <a:rPr lang="en-US" dirty="0">
                <a:latin typeface="Cambria" charset="0"/>
                <a:ea typeface="Cambria" charset="0"/>
                <a:cs typeface="Cambria" charset="0"/>
              </a:rPr>
              <a:t>, benzocaine, </a:t>
            </a:r>
            <a:r>
              <a:rPr lang="en-US" dirty="0" smtClean="0">
                <a:latin typeface="Cambria" charset="0"/>
                <a:ea typeface="Cambria" charset="0"/>
                <a:cs typeface="Cambria" charset="0"/>
              </a:rPr>
              <a:t>lidocaine.</a:t>
            </a:r>
          </a:p>
          <a:p>
            <a:pPr>
              <a:buFont typeface="Wingdings" panose="05000000000000000000" pitchFamily="2" charset="2"/>
              <a:buChar char="q"/>
            </a:pPr>
            <a:r>
              <a:rPr lang="en-GB" dirty="0" smtClean="0">
                <a:latin typeface="Cambria" charset="0"/>
                <a:ea typeface="Cambria" charset="0"/>
                <a:cs typeface="Cambria" charset="0"/>
              </a:rPr>
              <a:t>Steroids</a:t>
            </a:r>
            <a:endParaRPr lang="en-US" dirty="0">
              <a:latin typeface="Cambria" charset="0"/>
              <a:ea typeface="Cambria" charset="0"/>
              <a:cs typeface="Cambria"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5636" b="14801"/>
          <a:stretch/>
        </p:blipFill>
        <p:spPr>
          <a:xfrm>
            <a:off x="5791200" y="3870960"/>
            <a:ext cx="5227320" cy="2575559"/>
          </a:xfrm>
          <a:prstGeom prst="rect">
            <a:avLst/>
          </a:prstGeom>
          <a:ln>
            <a:noFill/>
          </a:ln>
          <a:effectLst>
            <a:softEdge rad="112500"/>
          </a:effectLst>
        </p:spPr>
      </p:pic>
    </p:spTree>
    <p:extLst>
      <p:ext uri="{BB962C8B-B14F-4D97-AF65-F5344CB8AC3E}">
        <p14:creationId xmlns:p14="http://schemas.microsoft.com/office/powerpoint/2010/main" val="20688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Management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marL="0" indent="0">
              <a:buNone/>
            </a:pPr>
            <a:r>
              <a:rPr lang="en-US" b="1" dirty="0" smtClean="0">
                <a:latin typeface="Cambria" charset="0"/>
                <a:ea typeface="Cambria" charset="0"/>
                <a:cs typeface="Cambria" charset="0"/>
              </a:rPr>
              <a:t>Antibiotic </a:t>
            </a:r>
          </a:p>
          <a:p>
            <a:r>
              <a:rPr lang="en-US" sz="3200" b="1" dirty="0">
                <a:solidFill>
                  <a:srgbClr val="FF0000"/>
                </a:solidFill>
                <a:latin typeface="Cambria" charset="0"/>
                <a:ea typeface="Cambria" charset="0"/>
                <a:cs typeface="Cambria" charset="0"/>
              </a:rPr>
              <a:t>First line treatment is penicillin</a:t>
            </a:r>
            <a:r>
              <a:rPr lang="en-US" sz="3200" b="1" dirty="0" smtClean="0">
                <a:solidFill>
                  <a:srgbClr val="FF0000"/>
                </a:solidFill>
                <a:latin typeface="Cambria" charset="0"/>
                <a:ea typeface="Cambria" charset="0"/>
                <a:cs typeface="Cambria" charset="0"/>
              </a:rPr>
              <a:t>.</a:t>
            </a:r>
            <a:endParaRPr lang="en-US" dirty="0">
              <a:latin typeface="Cambria" charset="0"/>
              <a:ea typeface="Cambria" charset="0"/>
              <a:cs typeface="Cambria" charset="0"/>
            </a:endParaRPr>
          </a:p>
          <a:p>
            <a:r>
              <a:rPr lang="en-US" dirty="0">
                <a:latin typeface="Cambria" charset="0"/>
                <a:ea typeface="Cambria" charset="0"/>
                <a:cs typeface="Cambria" charset="0"/>
              </a:rPr>
              <a:t>Oral amoxicillin suspension is often substituted for </a:t>
            </a:r>
            <a:r>
              <a:rPr lang="en-US" dirty="0" smtClean="0">
                <a:latin typeface="Cambria" charset="0"/>
                <a:ea typeface="Cambria" charset="0"/>
                <a:cs typeface="Cambria" charset="0"/>
              </a:rPr>
              <a:t>penicillin</a:t>
            </a:r>
          </a:p>
          <a:p>
            <a:r>
              <a:rPr lang="en-US" dirty="0">
                <a:latin typeface="Cambria" charset="0"/>
                <a:ea typeface="Cambria" charset="0"/>
                <a:cs typeface="Cambria" charset="0"/>
              </a:rPr>
              <a:t>Erythromycin </a:t>
            </a:r>
            <a:r>
              <a:rPr lang="en-US" dirty="0" smtClean="0">
                <a:latin typeface="Cambria" charset="0"/>
                <a:ea typeface="Cambria" charset="0"/>
                <a:cs typeface="Cambria" charset="0"/>
              </a:rPr>
              <a:t>?  </a:t>
            </a:r>
          </a:p>
          <a:p>
            <a:r>
              <a:rPr lang="en-US" dirty="0" smtClean="0">
                <a:latin typeface="Cambria" charset="0"/>
                <a:ea typeface="Cambria" charset="0"/>
                <a:cs typeface="Cambria" charset="0"/>
              </a:rPr>
              <a:t>For 10 days </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42874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8" y="271462"/>
            <a:ext cx="11201400" cy="6324808"/>
          </a:xfrm>
          <a:prstGeom prst="rect">
            <a:avLst/>
          </a:prstGeom>
          <a:noFill/>
        </p:spPr>
        <p:txBody>
          <a:bodyPr wrap="square" rtlCol="0">
            <a:spAutoFit/>
          </a:bodyPr>
          <a:lstStyle/>
          <a:p>
            <a:pPr>
              <a:lnSpc>
                <a:spcPct val="150000"/>
              </a:lnSpc>
            </a:pPr>
            <a:r>
              <a:rPr lang="en-US" sz="2400" dirty="0" smtClean="0"/>
              <a:t>Q 4: A Nine-month child brought to by his mother to the primary clinic, with the mother complaining that “he won’t stop crying”. You notice the child keeps touching his ear. You suspect otitis media. You decide to do </a:t>
            </a:r>
            <a:r>
              <a:rPr lang="en-US" sz="2400" dirty="0" err="1" smtClean="0"/>
              <a:t>otoscopy</a:t>
            </a:r>
            <a:r>
              <a:rPr lang="en-US" sz="2400" dirty="0" smtClean="0"/>
              <a:t>. However, every time you touch the child’s ear he screams more. If the previous case was left untreated, what would </a:t>
            </a:r>
            <a:r>
              <a:rPr lang="en-US" sz="2400" dirty="0"/>
              <a:t>the </a:t>
            </a:r>
            <a:r>
              <a:rPr lang="en-US" sz="2400" dirty="0" err="1"/>
              <a:t>Intratemporal</a:t>
            </a:r>
            <a:r>
              <a:rPr lang="en-US" sz="2400" dirty="0"/>
              <a:t> </a:t>
            </a:r>
            <a:r>
              <a:rPr lang="en-US" sz="2400" dirty="0" smtClean="0"/>
              <a:t>complications that the patient might have?</a:t>
            </a:r>
          </a:p>
          <a:p>
            <a:pPr marL="457200" indent="-457200">
              <a:lnSpc>
                <a:spcPct val="150000"/>
              </a:lnSpc>
              <a:buFont typeface="+mj-lt"/>
              <a:buAutoNum type="alphaLcPeriod"/>
            </a:pPr>
            <a:r>
              <a:rPr lang="en-US" sz="2400" dirty="0" smtClean="0"/>
              <a:t>Facial paralysis </a:t>
            </a:r>
          </a:p>
          <a:p>
            <a:pPr lvl="1" indent="-457200">
              <a:lnSpc>
                <a:spcPct val="150000"/>
              </a:lnSpc>
              <a:buFont typeface="+mj-lt"/>
              <a:buAutoNum type="alphaLcPeriod"/>
            </a:pPr>
            <a:r>
              <a:rPr lang="en-US" sz="2400" dirty="0" smtClean="0">
                <a:latin typeface="Cambria" charset="0"/>
              </a:rPr>
              <a:t>Meningitis</a:t>
            </a:r>
          </a:p>
          <a:p>
            <a:pPr lvl="1" indent="-457200">
              <a:lnSpc>
                <a:spcPct val="150000"/>
              </a:lnSpc>
              <a:buFont typeface="+mj-lt"/>
              <a:buAutoNum type="alphaLcPeriod"/>
            </a:pPr>
            <a:r>
              <a:rPr lang="en-US" sz="2400" dirty="0" smtClean="0">
                <a:latin typeface="Cambria" charset="0"/>
              </a:rPr>
              <a:t>Lateral </a:t>
            </a:r>
            <a:r>
              <a:rPr lang="en-US" sz="2400" dirty="0">
                <a:latin typeface="Cambria" charset="0"/>
              </a:rPr>
              <a:t>sinus </a:t>
            </a:r>
            <a:r>
              <a:rPr lang="en-US" sz="2400" dirty="0" smtClean="0">
                <a:latin typeface="Cambria" charset="0"/>
              </a:rPr>
              <a:t>thrombosis</a:t>
            </a:r>
            <a:endParaRPr lang="en-US" sz="2400" dirty="0" smtClean="0">
              <a:solidFill>
                <a:srgbClr val="000000"/>
              </a:solidFill>
              <a:latin typeface="Cambria" charset="0"/>
            </a:endParaRPr>
          </a:p>
          <a:p>
            <a:pPr lvl="1" indent="-457200">
              <a:lnSpc>
                <a:spcPct val="150000"/>
              </a:lnSpc>
              <a:buFont typeface="+mj-lt"/>
              <a:buAutoNum type="alphaLcPeriod"/>
            </a:pPr>
            <a:r>
              <a:rPr lang="en-US" sz="2400" dirty="0" smtClean="0">
                <a:latin typeface="Cambria" charset="0"/>
              </a:rPr>
              <a:t>Cavernous </a:t>
            </a:r>
            <a:r>
              <a:rPr lang="en-US" sz="2400" dirty="0">
                <a:latin typeface="Cambria" charset="0"/>
              </a:rPr>
              <a:t>sinus </a:t>
            </a:r>
            <a:r>
              <a:rPr lang="en-US" sz="2400" dirty="0" smtClean="0">
                <a:latin typeface="Cambria" charset="0"/>
              </a:rPr>
              <a:t>thrombosis</a:t>
            </a:r>
            <a:endParaRPr lang="en-US" sz="2400" dirty="0">
              <a:solidFill>
                <a:srgbClr val="000000"/>
              </a:solidFill>
              <a:latin typeface="Cambria" charset="0"/>
            </a:endParaRPr>
          </a:p>
          <a:p>
            <a:pPr marL="0" lvl="1">
              <a:lnSpc>
                <a:spcPct val="150000"/>
              </a:lnSpc>
            </a:pPr>
            <a:endParaRPr lang="en-US" dirty="0">
              <a:latin typeface="Cambria" charset="0"/>
            </a:endParaRPr>
          </a:p>
          <a:p>
            <a:pPr>
              <a:lnSpc>
                <a:spcPct val="150000"/>
              </a:lnSpc>
            </a:pPr>
            <a:endParaRPr lang="en-US" dirty="0" smtClean="0"/>
          </a:p>
          <a:p>
            <a:pPr>
              <a:lnSpc>
                <a:spcPct val="150000"/>
              </a:lnSpc>
            </a:pPr>
            <a:r>
              <a:rPr lang="en-US" dirty="0" smtClean="0"/>
              <a:t> </a:t>
            </a:r>
            <a:endParaRPr lang="en-US" dirty="0"/>
          </a:p>
        </p:txBody>
      </p:sp>
    </p:spTree>
    <p:extLst>
      <p:ext uri="{BB962C8B-B14F-4D97-AF65-F5344CB8AC3E}">
        <p14:creationId xmlns:p14="http://schemas.microsoft.com/office/powerpoint/2010/main" val="15939972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prevention</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normAutofit lnSpcReduction="10000"/>
          </a:bodyPr>
          <a:lstStyle/>
          <a:p>
            <a:pPr lvl="0"/>
            <a:r>
              <a:rPr lang="en-US" dirty="0">
                <a:solidFill>
                  <a:srgbClr val="800000"/>
                </a:solidFill>
                <a:latin typeface="Cambria" charset="0"/>
                <a:ea typeface="Cambria" charset="0"/>
                <a:cs typeface="Cambria" charset="0"/>
              </a:rPr>
              <a:t>Try </a:t>
            </a:r>
            <a:r>
              <a:rPr lang="en-US" dirty="0">
                <a:latin typeface="Cambria" charset="0"/>
                <a:ea typeface="Cambria" charset="0"/>
                <a:cs typeface="Cambria" charset="0"/>
              </a:rPr>
              <a:t>to avoid close contact with sick people.</a:t>
            </a:r>
          </a:p>
          <a:p>
            <a:r>
              <a:rPr lang="en-US" dirty="0">
                <a:solidFill>
                  <a:srgbClr val="800000"/>
                </a:solidFill>
                <a:latin typeface="Cambria" charset="0"/>
                <a:ea typeface="Cambria" charset="0"/>
                <a:cs typeface="Cambria" charset="0"/>
              </a:rPr>
              <a:t>If you are sick </a:t>
            </a:r>
            <a:r>
              <a:rPr lang="en-US" dirty="0">
                <a:latin typeface="Cambria" charset="0"/>
                <a:ea typeface="Cambria" charset="0"/>
                <a:cs typeface="Cambria" charset="0"/>
              </a:rPr>
              <a:t>with flu-like illness, CDC recommends that you stay home for at least 24 hours after your fever is gone </a:t>
            </a:r>
          </a:p>
          <a:p>
            <a:pPr lvl="0"/>
            <a:r>
              <a:rPr lang="en-US" dirty="0">
                <a:solidFill>
                  <a:srgbClr val="800000"/>
                </a:solidFill>
                <a:latin typeface="Cambria" charset="0"/>
                <a:ea typeface="Cambria" charset="0"/>
                <a:cs typeface="Cambria" charset="0"/>
              </a:rPr>
              <a:t>Cover your nose and mouth </a:t>
            </a:r>
            <a:r>
              <a:rPr lang="en-US" dirty="0">
                <a:latin typeface="Cambria" charset="0"/>
                <a:ea typeface="Cambria" charset="0"/>
                <a:cs typeface="Cambria" charset="0"/>
              </a:rPr>
              <a:t>with a tissue when you cough or sneeze. Throw the tissue in the trash after you use it.</a:t>
            </a:r>
          </a:p>
          <a:p>
            <a:pPr lvl="0"/>
            <a:r>
              <a:rPr lang="en-US" dirty="0">
                <a:solidFill>
                  <a:srgbClr val="800000"/>
                </a:solidFill>
                <a:latin typeface="Cambria" charset="0"/>
                <a:ea typeface="Cambria" charset="0"/>
                <a:cs typeface="Cambria" charset="0"/>
              </a:rPr>
              <a:t>Wash your hands</a:t>
            </a:r>
            <a:r>
              <a:rPr lang="en-US" dirty="0">
                <a:solidFill>
                  <a:srgbClr val="7F7F7F"/>
                </a:solidFill>
                <a:latin typeface="Cambria" charset="0"/>
                <a:ea typeface="Cambria" charset="0"/>
                <a:cs typeface="Cambria" charset="0"/>
              </a:rPr>
              <a:t> </a:t>
            </a:r>
            <a:r>
              <a:rPr lang="en-US" dirty="0">
                <a:latin typeface="Cambria" charset="0"/>
                <a:ea typeface="Cambria" charset="0"/>
                <a:cs typeface="Cambria" charset="0"/>
              </a:rPr>
              <a:t>often with soap and water. If soap and water are not available, use an alcohol-based hand rub.</a:t>
            </a:r>
          </a:p>
          <a:p>
            <a:pPr lvl="0"/>
            <a:r>
              <a:rPr lang="en-US" dirty="0">
                <a:solidFill>
                  <a:srgbClr val="800000"/>
                </a:solidFill>
                <a:latin typeface="Cambria" charset="0"/>
                <a:ea typeface="Cambria" charset="0"/>
                <a:cs typeface="Cambria" charset="0"/>
              </a:rPr>
              <a:t>Avoid</a:t>
            </a:r>
            <a:r>
              <a:rPr lang="en-US" dirty="0">
                <a:solidFill>
                  <a:srgbClr val="7F7F7F"/>
                </a:solidFill>
                <a:latin typeface="Cambria" charset="0"/>
                <a:ea typeface="Cambria" charset="0"/>
                <a:cs typeface="Cambria" charset="0"/>
              </a:rPr>
              <a:t> </a:t>
            </a:r>
            <a:r>
              <a:rPr lang="en-US" dirty="0">
                <a:latin typeface="Cambria" charset="0"/>
                <a:ea typeface="Cambria" charset="0"/>
                <a:cs typeface="Cambria" charset="0"/>
              </a:rPr>
              <a:t>touching your eyes, nose and mouth. </a:t>
            </a:r>
          </a:p>
          <a:p>
            <a:r>
              <a:rPr lang="en-US" dirty="0">
                <a:solidFill>
                  <a:srgbClr val="800000"/>
                </a:solidFill>
                <a:latin typeface="Cambria" charset="0"/>
                <a:ea typeface="Cambria" charset="0"/>
                <a:cs typeface="Cambria" charset="0"/>
              </a:rPr>
              <a:t>Clean and disinfect </a:t>
            </a:r>
            <a:r>
              <a:rPr lang="en-US" dirty="0">
                <a:latin typeface="Cambria" charset="0"/>
                <a:ea typeface="Cambria" charset="0"/>
                <a:cs typeface="Cambria" charset="0"/>
              </a:rPr>
              <a:t>surfaces and objects that may be contaminated with germs like the flu.</a:t>
            </a:r>
          </a:p>
        </p:txBody>
      </p:sp>
    </p:spTree>
    <p:extLst>
      <p:ext uri="{BB962C8B-B14F-4D97-AF65-F5344CB8AC3E}">
        <p14:creationId xmlns:p14="http://schemas.microsoft.com/office/powerpoint/2010/main" val="27971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Serious </a:t>
            </a:r>
            <a:r>
              <a:rPr lang="en-US" dirty="0">
                <a:latin typeface="Cambria" charset="0"/>
                <a:ea typeface="Cambria" charset="0"/>
                <a:cs typeface="Cambria" charset="0"/>
              </a:rPr>
              <a:t>Complications </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solidFill>
                  <a:srgbClr val="FF0000"/>
                </a:solidFill>
                <a:latin typeface="Cambria" charset="0"/>
                <a:ea typeface="Cambria" charset="0"/>
                <a:cs typeface="Cambria" charset="0"/>
              </a:rPr>
              <a:t>Rheumatic Fever</a:t>
            </a:r>
          </a:p>
          <a:p>
            <a:pPr>
              <a:buFont typeface="Wingdings" panose="05000000000000000000" pitchFamily="2" charset="2"/>
              <a:buChar char="q"/>
            </a:pPr>
            <a:r>
              <a:rPr lang="en-US" dirty="0">
                <a:solidFill>
                  <a:srgbClr val="FF0000"/>
                </a:solidFill>
                <a:latin typeface="Cambria" charset="0"/>
                <a:ea typeface="Cambria" charset="0"/>
                <a:cs typeface="Cambria" charset="0"/>
              </a:rPr>
              <a:t>Post-streptococcal </a:t>
            </a:r>
            <a:r>
              <a:rPr lang="en-US" dirty="0" smtClean="0">
                <a:solidFill>
                  <a:srgbClr val="FF0000"/>
                </a:solidFill>
                <a:latin typeface="Cambria" charset="0"/>
                <a:ea typeface="Cambria" charset="0"/>
                <a:cs typeface="Cambria" charset="0"/>
              </a:rPr>
              <a:t>glomerulonephritis </a:t>
            </a:r>
          </a:p>
          <a:p>
            <a:pPr>
              <a:buFont typeface="Wingdings" panose="05000000000000000000" pitchFamily="2" charset="2"/>
              <a:buChar char="q"/>
            </a:pPr>
            <a:r>
              <a:rPr lang="en-US" u="sng" dirty="0" smtClean="0">
                <a:solidFill>
                  <a:srgbClr val="000000"/>
                </a:solidFill>
                <a:latin typeface="Cambria" charset="0"/>
                <a:ea typeface="Cambria" charset="0"/>
                <a:cs typeface="Cambria" charset="0"/>
              </a:rPr>
              <a:t>Meningitis </a:t>
            </a:r>
            <a:endParaRPr lang="en-US" u="sng" dirty="0">
              <a:latin typeface="Cambria" charset="0"/>
              <a:ea typeface="Cambria" charset="0"/>
              <a:cs typeface="Cambria" charset="0"/>
            </a:endParaRPr>
          </a:p>
        </p:txBody>
      </p:sp>
    </p:spTree>
    <p:extLst>
      <p:ext uri="{BB962C8B-B14F-4D97-AF65-F5344CB8AC3E}">
        <p14:creationId xmlns:p14="http://schemas.microsoft.com/office/powerpoint/2010/main" val="306898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Complications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mbria" charset="0"/>
                <a:ea typeface="Cambria" charset="0"/>
                <a:cs typeface="Cambria" charset="0"/>
              </a:rPr>
              <a:t>Ear infection </a:t>
            </a:r>
            <a:r>
              <a:rPr lang="en-US" dirty="0">
                <a:solidFill>
                  <a:srgbClr val="558ED5"/>
                </a:solidFill>
                <a:latin typeface="Cambria" charset="0"/>
                <a:ea typeface="Cambria" charset="0"/>
                <a:cs typeface="Cambria" charset="0"/>
              </a:rPr>
              <a:t>(Otitis Media)</a:t>
            </a:r>
          </a:p>
          <a:p>
            <a:pPr>
              <a:buFont typeface="Wingdings" panose="05000000000000000000" pitchFamily="2" charset="2"/>
              <a:buChar char="q"/>
            </a:pPr>
            <a:r>
              <a:rPr lang="en-US" dirty="0">
                <a:solidFill>
                  <a:srgbClr val="000000"/>
                </a:solidFill>
                <a:latin typeface="Cambria" charset="0"/>
                <a:ea typeface="Cambria" charset="0"/>
                <a:cs typeface="Cambria" charset="0"/>
              </a:rPr>
              <a:t>Sinusitis</a:t>
            </a:r>
          </a:p>
          <a:p>
            <a:pPr>
              <a:buFont typeface="Wingdings" panose="05000000000000000000" pitchFamily="2" charset="2"/>
              <a:buChar char="q"/>
            </a:pPr>
            <a:r>
              <a:rPr lang="en-US" dirty="0" err="1">
                <a:solidFill>
                  <a:srgbClr val="000000"/>
                </a:solidFill>
                <a:latin typeface="Cambria" charset="0"/>
                <a:ea typeface="Cambria" charset="0"/>
                <a:cs typeface="Cambria" charset="0"/>
              </a:rPr>
              <a:t>Mastoditis</a:t>
            </a:r>
            <a:endParaRPr lang="en-US" sz="2400" dirty="0">
              <a:solidFill>
                <a:srgbClr val="000000"/>
              </a:solidFill>
              <a:latin typeface="Cambria" charset="0"/>
              <a:ea typeface="Cambria" charset="0"/>
              <a:cs typeface="Cambria" charset="0"/>
            </a:endParaRPr>
          </a:p>
          <a:p>
            <a:pPr>
              <a:buFont typeface="Wingdings" panose="05000000000000000000" pitchFamily="2" charset="2"/>
              <a:buChar char="q"/>
            </a:pPr>
            <a:r>
              <a:rPr lang="en-US" dirty="0" err="1">
                <a:solidFill>
                  <a:srgbClr val="000000"/>
                </a:solidFill>
                <a:latin typeface="Cambria" charset="0"/>
                <a:ea typeface="Cambria" charset="0"/>
                <a:cs typeface="Cambria" charset="0"/>
              </a:rPr>
              <a:t>Peritonsillar</a:t>
            </a:r>
            <a:r>
              <a:rPr lang="en-US" dirty="0">
                <a:solidFill>
                  <a:srgbClr val="000000"/>
                </a:solidFill>
                <a:latin typeface="Cambria" charset="0"/>
                <a:ea typeface="Cambria" charset="0"/>
                <a:cs typeface="Cambria" charset="0"/>
              </a:rPr>
              <a:t> abscess</a:t>
            </a:r>
          </a:p>
          <a:p>
            <a:pPr>
              <a:buFont typeface="Wingdings" panose="05000000000000000000" pitchFamily="2" charset="2"/>
              <a:buChar char="q"/>
            </a:pPr>
            <a:r>
              <a:rPr lang="en-US" dirty="0">
                <a:solidFill>
                  <a:srgbClr val="000000"/>
                </a:solidFill>
                <a:latin typeface="Cambria" charset="0"/>
                <a:ea typeface="Cambria" charset="0"/>
                <a:cs typeface="Cambria" charset="0"/>
              </a:rPr>
              <a:t>Retropharyngeal abscess</a:t>
            </a:r>
          </a:p>
          <a:p>
            <a:endParaRPr lang="en-US" dirty="0" smtClean="0">
              <a:latin typeface="Cambria" charset="0"/>
              <a:ea typeface="Cambria" charset="0"/>
              <a:cs typeface="Cambria" charset="0"/>
            </a:endParaRP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35939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Tonsillitis </a:t>
            </a:r>
            <a:endParaRPr lang="en-US" dirty="0">
              <a:latin typeface="Cambria" charset="0"/>
              <a:ea typeface="Cambria" charset="0"/>
              <a:cs typeface="Cambria" charset="0"/>
            </a:endParaRPr>
          </a:p>
        </p:txBody>
      </p:sp>
      <p:sp>
        <p:nvSpPr>
          <p:cNvPr id="3" name="Content Placeholder 2"/>
          <p:cNvSpPr>
            <a:spLocks noGrp="1"/>
          </p:cNvSpPr>
          <p:nvPr>
            <p:ph idx="1"/>
          </p:nvPr>
        </p:nvSpPr>
        <p:spPr>
          <a:xfrm>
            <a:off x="838200" y="1690688"/>
            <a:ext cx="4677783" cy="2433077"/>
          </a:xfrm>
        </p:spPr>
        <p:txBody>
          <a:bodyPr>
            <a:normAutofit/>
          </a:bodyPr>
          <a:lstStyle/>
          <a:p>
            <a:r>
              <a:rPr lang="en-US" dirty="0">
                <a:latin typeface="Cambria" charset="0"/>
                <a:ea typeface="Cambria" charset="0"/>
                <a:cs typeface="Cambria" charset="0"/>
              </a:rPr>
              <a:t> </a:t>
            </a:r>
            <a:r>
              <a:rPr lang="en-US" dirty="0" smtClean="0">
                <a:latin typeface="Cambria" charset="0"/>
                <a:ea typeface="Cambria" charset="0"/>
                <a:cs typeface="Cambria" charset="0"/>
              </a:rPr>
              <a:t>Is </a:t>
            </a:r>
            <a:r>
              <a:rPr lang="en-US" dirty="0">
                <a:latin typeface="Cambria" charset="0"/>
                <a:ea typeface="Cambria" charset="0"/>
                <a:cs typeface="Cambria" charset="0"/>
              </a:rPr>
              <a:t>inflammation of the </a:t>
            </a:r>
            <a:r>
              <a:rPr lang="en-US" u="sng" dirty="0" smtClean="0">
                <a:solidFill>
                  <a:srgbClr val="FF0000"/>
                </a:solidFill>
                <a:latin typeface="Cambria" charset="0"/>
                <a:ea typeface="Cambria" charset="0"/>
                <a:cs typeface="Cambria" charset="0"/>
              </a:rPr>
              <a:t>tonsils</a:t>
            </a:r>
            <a:r>
              <a:rPr lang="en-US" dirty="0" smtClean="0">
                <a:latin typeface="Cambria" charset="0"/>
                <a:ea typeface="Cambria" charset="0"/>
                <a:cs typeface="Cambria" charset="0"/>
              </a:rPr>
              <a:t>, most </a:t>
            </a:r>
            <a:r>
              <a:rPr lang="en-US" dirty="0">
                <a:latin typeface="Cambria" charset="0"/>
                <a:ea typeface="Cambria" charset="0"/>
                <a:cs typeface="Cambria" charset="0"/>
              </a:rPr>
              <a:t>commonly caused by viral or bacterial infection. </a:t>
            </a:r>
          </a:p>
        </p:txBody>
      </p:sp>
      <p:pic>
        <p:nvPicPr>
          <p:cNvPr id="1026" name="Picture 2" descr="A set of large tonsils in the back of the throat covered in yellow exu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3779" y="2151530"/>
            <a:ext cx="1987045" cy="33515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1" y="3656028"/>
            <a:ext cx="3981124" cy="2686594"/>
          </a:xfrm>
          <a:prstGeom prst="rect">
            <a:avLst/>
          </a:prstGeom>
        </p:spPr>
      </p:pic>
    </p:spTree>
    <p:extLst>
      <p:ext uri="{BB962C8B-B14F-4D97-AF65-F5344CB8AC3E}">
        <p14:creationId xmlns:p14="http://schemas.microsoft.com/office/powerpoint/2010/main" val="818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Cambria" charset="0"/>
                <a:ea typeface="Cambria" charset="0"/>
                <a:cs typeface="Cambria" charset="0"/>
              </a:rPr>
              <a:t>P</a:t>
            </a:r>
            <a:r>
              <a:rPr lang="en-US" sz="4800" b="1" dirty="0" smtClean="0">
                <a:latin typeface="Cambria" charset="0"/>
                <a:ea typeface="Cambria" charset="0"/>
                <a:cs typeface="Cambria" charset="0"/>
              </a:rPr>
              <a:t>resentation</a:t>
            </a:r>
            <a:endParaRPr lang="en-US" sz="4800" b="1" dirty="0">
              <a:latin typeface="Cambria" charset="0"/>
              <a:ea typeface="Cambria" charset="0"/>
              <a:cs typeface="Cambria" charset="0"/>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latin typeface="Cambria" charset="0"/>
                <a:ea typeface="Cambria" charset="0"/>
                <a:cs typeface="Cambria" charset="0"/>
              </a:rPr>
              <a:t>Fever</a:t>
            </a:r>
          </a:p>
          <a:p>
            <a:pPr>
              <a:buFont typeface="Wingdings" panose="05000000000000000000" pitchFamily="2" charset="2"/>
              <a:buChar char="q"/>
            </a:pPr>
            <a:r>
              <a:rPr lang="en-US" dirty="0">
                <a:latin typeface="Cambria" charset="0"/>
                <a:ea typeface="Cambria" charset="0"/>
                <a:cs typeface="Cambria" charset="0"/>
              </a:rPr>
              <a:t>Sore throat</a:t>
            </a:r>
          </a:p>
          <a:p>
            <a:pPr>
              <a:buFont typeface="Wingdings" panose="05000000000000000000" pitchFamily="2" charset="2"/>
              <a:buChar char="q"/>
            </a:pPr>
            <a:r>
              <a:rPr lang="en-US" dirty="0">
                <a:latin typeface="Cambria" charset="0"/>
                <a:ea typeface="Cambria" charset="0"/>
                <a:cs typeface="Cambria" charset="0"/>
              </a:rPr>
              <a:t>Foul breath</a:t>
            </a:r>
          </a:p>
          <a:p>
            <a:pPr>
              <a:buFont typeface="Wingdings" panose="05000000000000000000" pitchFamily="2" charset="2"/>
              <a:buChar char="q"/>
            </a:pPr>
            <a:r>
              <a:rPr lang="en-US" dirty="0">
                <a:latin typeface="Cambria" charset="0"/>
                <a:ea typeface="Cambria" charset="0"/>
                <a:cs typeface="Cambria" charset="0"/>
              </a:rPr>
              <a:t>Dysphagia (</a:t>
            </a:r>
            <a:r>
              <a:rPr lang="en-US" dirty="0">
                <a:solidFill>
                  <a:srgbClr val="FF0000"/>
                </a:solidFill>
                <a:latin typeface="Cambria" charset="0"/>
                <a:ea typeface="Cambria" charset="0"/>
                <a:cs typeface="Cambria" charset="0"/>
              </a:rPr>
              <a:t>difficulty swallowing</a:t>
            </a:r>
            <a:r>
              <a:rPr lang="en-US" dirty="0">
                <a:latin typeface="Cambria" charset="0"/>
                <a:ea typeface="Cambria" charset="0"/>
                <a:cs typeface="Cambria" charset="0"/>
              </a:rPr>
              <a:t>)</a:t>
            </a:r>
          </a:p>
          <a:p>
            <a:pPr>
              <a:buFont typeface="Wingdings" panose="05000000000000000000" pitchFamily="2" charset="2"/>
              <a:buChar char="q"/>
            </a:pPr>
            <a:r>
              <a:rPr lang="en-US" dirty="0">
                <a:latin typeface="Cambria" charset="0"/>
                <a:ea typeface="Cambria" charset="0"/>
                <a:cs typeface="Cambria" charset="0"/>
              </a:rPr>
              <a:t>Odynophagia (</a:t>
            </a:r>
            <a:r>
              <a:rPr lang="en-US" dirty="0">
                <a:solidFill>
                  <a:srgbClr val="FF0000"/>
                </a:solidFill>
                <a:latin typeface="Cambria" charset="0"/>
                <a:ea typeface="Cambria" charset="0"/>
                <a:cs typeface="Cambria" charset="0"/>
              </a:rPr>
              <a:t>painful swallowing</a:t>
            </a:r>
            <a:r>
              <a:rPr lang="en-US" dirty="0">
                <a:latin typeface="Cambria" charset="0"/>
                <a:ea typeface="Cambria" charset="0"/>
                <a:cs typeface="Cambria" charset="0"/>
              </a:rPr>
              <a:t>)</a:t>
            </a:r>
          </a:p>
          <a:p>
            <a:pPr>
              <a:buFont typeface="Wingdings" panose="05000000000000000000" pitchFamily="2" charset="2"/>
              <a:buChar char="q"/>
            </a:pPr>
            <a:r>
              <a:rPr lang="en-US" dirty="0">
                <a:latin typeface="Cambria" charset="0"/>
                <a:ea typeface="Cambria" charset="0"/>
                <a:cs typeface="Cambria" charset="0"/>
              </a:rPr>
              <a:t>Tender cervical lymph nodes</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4148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Diagnosis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normAutofit fontScale="85000" lnSpcReduction="20000"/>
          </a:bodyPr>
          <a:lstStyle/>
          <a:p>
            <a:pPr marL="0" lvl="0" indent="0" defTabSz="457200">
              <a:lnSpc>
                <a:spcPct val="125000"/>
              </a:lnSpc>
              <a:spcBef>
                <a:spcPts val="0"/>
              </a:spcBef>
              <a:buClr>
                <a:prstClr val="black"/>
              </a:buClr>
              <a:buSzPct val="100000"/>
              <a:buNone/>
            </a:pPr>
            <a:r>
              <a:rPr lang="en-US" b="1" dirty="0">
                <a:ln>
                  <a:solidFill>
                    <a:schemeClr val="tx1"/>
                  </a:solidFill>
                </a:ln>
                <a:solidFill>
                  <a:srgbClr val="FF0000"/>
                </a:solidFill>
                <a:latin typeface="Cambria" charset="0"/>
                <a:ea typeface="Cambria" charset="0"/>
                <a:cs typeface="Cambria" charset="0"/>
              </a:rPr>
              <a:t>1-RAPID ANTIGEN DETECTION TESTS</a:t>
            </a:r>
          </a:p>
          <a:p>
            <a:pPr marL="76200" lvl="0" indent="0" defTabSz="457200">
              <a:lnSpc>
                <a:spcPct val="100000"/>
              </a:lnSpc>
              <a:spcBef>
                <a:spcPts val="0"/>
              </a:spcBef>
              <a:buClr>
                <a:srgbClr val="7F7F7F"/>
              </a:buClr>
              <a:buSzPct val="100000"/>
              <a:buNone/>
            </a:pPr>
            <a:r>
              <a:rPr lang="en-US" dirty="0" smtClean="0">
                <a:solidFill>
                  <a:prstClr val="black"/>
                </a:solidFill>
                <a:latin typeface="Cambria" charset="0"/>
                <a:ea typeface="Cambria" charset="0"/>
                <a:cs typeface="Cambria" charset="0"/>
              </a:rPr>
              <a:t>  Detects </a:t>
            </a:r>
            <a:r>
              <a:rPr lang="en-US" dirty="0">
                <a:solidFill>
                  <a:prstClr val="black"/>
                </a:solidFill>
                <a:latin typeface="Cambria" charset="0"/>
                <a:ea typeface="Cambria" charset="0"/>
                <a:cs typeface="Cambria" charset="0"/>
              </a:rPr>
              <a:t>presence of group A streptococcal carbohydrate </a:t>
            </a:r>
          </a:p>
          <a:p>
            <a:pPr marL="76200" lvl="0" indent="0" defTabSz="457200">
              <a:lnSpc>
                <a:spcPct val="100000"/>
              </a:lnSpc>
              <a:spcBef>
                <a:spcPts val="0"/>
              </a:spcBef>
              <a:buClr>
                <a:srgbClr val="7F7F7F"/>
              </a:buClr>
              <a:buSzPct val="100000"/>
              <a:buNone/>
            </a:pPr>
            <a:r>
              <a:rPr lang="en-US" dirty="0">
                <a:solidFill>
                  <a:prstClr val="black"/>
                </a:solidFill>
                <a:latin typeface="Cambria" charset="0"/>
                <a:ea typeface="Cambria" charset="0"/>
                <a:cs typeface="Cambria" charset="0"/>
              </a:rPr>
              <a:t>results available </a:t>
            </a:r>
            <a:r>
              <a:rPr lang="en-US" u="sng" dirty="0">
                <a:solidFill>
                  <a:prstClr val="black"/>
                </a:solidFill>
                <a:latin typeface="Cambria" charset="0"/>
                <a:ea typeface="Cambria" charset="0"/>
                <a:cs typeface="Cambria" charset="0"/>
              </a:rPr>
              <a:t>within minutes</a:t>
            </a:r>
          </a:p>
          <a:p>
            <a:pPr marL="76200" lvl="0" indent="0" defTabSz="457200">
              <a:lnSpc>
                <a:spcPct val="115000"/>
              </a:lnSpc>
              <a:spcBef>
                <a:spcPts val="0"/>
              </a:spcBef>
              <a:buClr>
                <a:srgbClr val="7F7F7F"/>
              </a:buClr>
              <a:buSzPct val="100000"/>
              <a:buNone/>
            </a:pPr>
            <a:r>
              <a:rPr lang="en-US" dirty="0">
                <a:solidFill>
                  <a:prstClr val="black"/>
                </a:solidFill>
                <a:latin typeface="Cambria" charset="0"/>
                <a:ea typeface="Cambria" charset="0"/>
                <a:cs typeface="Cambria" charset="0"/>
              </a:rPr>
              <a:t>Specificity: &gt; 95 percent; sensitivity: 80 to 97 percent, depending on the test</a:t>
            </a:r>
          </a:p>
          <a:p>
            <a:pPr marL="0" lvl="0" indent="0" defTabSz="457200">
              <a:lnSpc>
                <a:spcPct val="125000"/>
              </a:lnSpc>
              <a:spcBef>
                <a:spcPts val="0"/>
              </a:spcBef>
              <a:buClr>
                <a:prstClr val="black"/>
              </a:buClr>
              <a:buSzPct val="91666"/>
              <a:buNone/>
            </a:pPr>
            <a:endParaRPr lang="en-US" b="1" dirty="0">
              <a:solidFill>
                <a:prstClr val="black"/>
              </a:solidFill>
              <a:latin typeface="Cambria" charset="0"/>
              <a:ea typeface="Cambria" charset="0"/>
              <a:cs typeface="Cambria" charset="0"/>
            </a:endParaRPr>
          </a:p>
          <a:p>
            <a:pPr marL="0" lvl="0" indent="0" defTabSz="457200">
              <a:lnSpc>
                <a:spcPct val="125000"/>
              </a:lnSpc>
              <a:spcBef>
                <a:spcPts val="0"/>
              </a:spcBef>
              <a:buClr>
                <a:prstClr val="black"/>
              </a:buClr>
              <a:buSzPct val="91666"/>
              <a:buNone/>
            </a:pPr>
            <a:r>
              <a:rPr lang="en-US" b="1" u="sng" dirty="0">
                <a:ln>
                  <a:solidFill>
                    <a:schemeClr val="tx1"/>
                  </a:solidFill>
                </a:ln>
                <a:solidFill>
                  <a:srgbClr val="FF0000"/>
                </a:solidFill>
                <a:latin typeface="Cambria" charset="0"/>
                <a:ea typeface="Cambria" charset="0"/>
                <a:cs typeface="Cambria" charset="0"/>
              </a:rPr>
              <a:t>2-THROAT CULTURE</a:t>
            </a:r>
          </a:p>
          <a:p>
            <a:pPr marL="76200" lvl="0" indent="0" defTabSz="457200">
              <a:lnSpc>
                <a:spcPct val="100000"/>
              </a:lnSpc>
              <a:spcBef>
                <a:spcPts val="0"/>
              </a:spcBef>
              <a:buClr>
                <a:srgbClr val="7F7F7F"/>
              </a:buClr>
              <a:buSzPct val="100000"/>
              <a:buNone/>
            </a:pPr>
            <a:r>
              <a:rPr lang="en-US" dirty="0" smtClean="0">
                <a:solidFill>
                  <a:prstClr val="black"/>
                </a:solidFill>
                <a:latin typeface="Cambria" charset="0"/>
                <a:ea typeface="Cambria" charset="0"/>
                <a:cs typeface="Cambria" charset="0"/>
              </a:rPr>
              <a:t>  Sensitivity</a:t>
            </a:r>
            <a:r>
              <a:rPr lang="en-US" dirty="0">
                <a:solidFill>
                  <a:prstClr val="black"/>
                </a:solidFill>
                <a:latin typeface="Cambria" charset="0"/>
                <a:ea typeface="Cambria" charset="0"/>
                <a:cs typeface="Cambria" charset="0"/>
              </a:rPr>
              <a:t>: 97 percent; Specificity: 99 percent</a:t>
            </a:r>
          </a:p>
          <a:p>
            <a:pPr marL="158750" lvl="0" indent="0" defTabSz="457200">
              <a:lnSpc>
                <a:spcPct val="100000"/>
              </a:lnSpc>
              <a:spcBef>
                <a:spcPts val="0"/>
              </a:spcBef>
              <a:buClr>
                <a:srgbClr val="666666"/>
              </a:buClr>
              <a:buSzPct val="100000"/>
              <a:buNone/>
            </a:pPr>
            <a:r>
              <a:rPr lang="en-US" dirty="0">
                <a:solidFill>
                  <a:prstClr val="black"/>
                </a:solidFill>
                <a:latin typeface="Cambria" charset="0"/>
                <a:ea typeface="Cambria" charset="0"/>
                <a:cs typeface="Cambria" charset="0"/>
              </a:rPr>
              <a:t>It takes approximately </a:t>
            </a:r>
            <a:r>
              <a:rPr lang="en-US" u="sng" dirty="0">
                <a:solidFill>
                  <a:prstClr val="black"/>
                </a:solidFill>
                <a:latin typeface="Cambria" charset="0"/>
                <a:ea typeface="Cambria" charset="0"/>
                <a:cs typeface="Cambria" charset="0"/>
              </a:rPr>
              <a:t>24 hours </a:t>
            </a:r>
            <a:r>
              <a:rPr lang="en-US" dirty="0">
                <a:solidFill>
                  <a:prstClr val="black"/>
                </a:solidFill>
                <a:latin typeface="Cambria" charset="0"/>
                <a:ea typeface="Cambria" charset="0"/>
                <a:cs typeface="Cambria" charset="0"/>
              </a:rPr>
              <a:t>for the culture results to become available</a:t>
            </a:r>
          </a:p>
          <a:p>
            <a:pPr marL="0" lvl="0" indent="0" defTabSz="457200">
              <a:lnSpc>
                <a:spcPct val="100000"/>
              </a:lnSpc>
              <a:spcBef>
                <a:spcPts val="0"/>
              </a:spcBef>
              <a:buClr>
                <a:srgbClr val="A53010"/>
              </a:buClr>
              <a:buNone/>
            </a:pPr>
            <a:endParaRPr lang="en-US" b="1" dirty="0">
              <a:solidFill>
                <a:prstClr val="black"/>
              </a:solidFill>
              <a:latin typeface="Cambria" charset="0"/>
              <a:ea typeface="Cambria" charset="0"/>
              <a:cs typeface="Cambria" charset="0"/>
            </a:endParaRPr>
          </a:p>
          <a:p>
            <a:pPr marL="0" lvl="0" indent="0" defTabSz="457200">
              <a:lnSpc>
                <a:spcPct val="125000"/>
              </a:lnSpc>
              <a:spcBef>
                <a:spcPts val="0"/>
              </a:spcBef>
              <a:buClr>
                <a:prstClr val="black"/>
              </a:buClr>
              <a:buSzPct val="100000"/>
              <a:buNone/>
            </a:pPr>
            <a:r>
              <a:rPr lang="en-US" b="1" u="sng" dirty="0">
                <a:ln>
                  <a:solidFill>
                    <a:schemeClr val="tx1"/>
                  </a:solidFill>
                </a:ln>
                <a:solidFill>
                  <a:srgbClr val="FF0000"/>
                </a:solidFill>
                <a:latin typeface="Cambria" charset="0"/>
                <a:ea typeface="Cambria" charset="0"/>
                <a:cs typeface="Cambria" charset="0"/>
              </a:rPr>
              <a:t>3- </a:t>
            </a:r>
            <a:r>
              <a:rPr lang="en-US" b="1" u="sng" dirty="0" err="1">
                <a:ln>
                  <a:solidFill>
                    <a:schemeClr val="tx1"/>
                  </a:solidFill>
                </a:ln>
                <a:solidFill>
                  <a:srgbClr val="FF0000"/>
                </a:solidFill>
                <a:latin typeface="Cambria" charset="0"/>
                <a:ea typeface="Cambria" charset="0"/>
                <a:cs typeface="Cambria" charset="0"/>
              </a:rPr>
              <a:t>Monospot</a:t>
            </a:r>
            <a:r>
              <a:rPr lang="en-US" b="1" u="sng" dirty="0">
                <a:ln>
                  <a:solidFill>
                    <a:schemeClr val="tx1"/>
                  </a:solidFill>
                </a:ln>
                <a:solidFill>
                  <a:srgbClr val="FF0000"/>
                </a:solidFill>
                <a:latin typeface="Cambria" charset="0"/>
                <a:ea typeface="Cambria" charset="0"/>
                <a:cs typeface="Cambria" charset="0"/>
              </a:rPr>
              <a:t> test</a:t>
            </a:r>
          </a:p>
          <a:p>
            <a:pPr marL="158750" lvl="0" indent="0" defTabSz="457200">
              <a:lnSpc>
                <a:spcPct val="100000"/>
              </a:lnSpc>
              <a:spcBef>
                <a:spcPts val="0"/>
              </a:spcBef>
              <a:buClr>
                <a:srgbClr val="666666"/>
              </a:buClr>
              <a:buSzPct val="100000"/>
              <a:buNone/>
            </a:pPr>
            <a:r>
              <a:rPr lang="en-US" dirty="0">
                <a:solidFill>
                  <a:prstClr val="black"/>
                </a:solidFill>
                <a:latin typeface="Cambria" charset="0"/>
                <a:ea typeface="Cambria" charset="0"/>
                <a:cs typeface="Cambria" charset="0"/>
              </a:rPr>
              <a:t>for mononucleosis</a:t>
            </a:r>
          </a:p>
          <a:p>
            <a:pPr marL="76200" lvl="0" indent="0" defTabSz="457200">
              <a:lnSpc>
                <a:spcPct val="115000"/>
              </a:lnSpc>
              <a:spcBef>
                <a:spcPts val="0"/>
              </a:spcBef>
              <a:buClr>
                <a:srgbClr val="7F7F7F"/>
              </a:buClr>
              <a:buSzPct val="100000"/>
              <a:buNone/>
            </a:pPr>
            <a:r>
              <a:rPr lang="en-US" dirty="0">
                <a:solidFill>
                  <a:prstClr val="black"/>
                </a:solidFill>
                <a:latin typeface="Cambria" charset="0"/>
                <a:ea typeface="Cambria" charset="0"/>
                <a:cs typeface="Cambria" charset="0"/>
              </a:rPr>
              <a:t>sensitivity: 86 percent; specificity: 99 percent</a:t>
            </a:r>
          </a:p>
        </p:txBody>
      </p:sp>
    </p:spTree>
    <p:extLst>
      <p:ext uri="{BB962C8B-B14F-4D97-AF65-F5344CB8AC3E}">
        <p14:creationId xmlns:p14="http://schemas.microsoft.com/office/powerpoint/2010/main" val="10851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Management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marL="0" indent="0">
              <a:buNone/>
            </a:pPr>
            <a:r>
              <a:rPr lang="en-US" sz="3200" b="1" dirty="0" smtClean="0">
                <a:latin typeface="Cambria" charset="0"/>
                <a:ea typeface="Cambria" charset="0"/>
                <a:cs typeface="Cambria" charset="0"/>
              </a:rPr>
              <a:t>Non-specific: </a:t>
            </a:r>
          </a:p>
          <a:p>
            <a:pPr>
              <a:buFont typeface="Wingdings" panose="05000000000000000000" pitchFamily="2" charset="2"/>
              <a:buChar char="q"/>
            </a:pPr>
            <a:r>
              <a:rPr lang="en-US" dirty="0" smtClean="0">
                <a:latin typeface="Cambria" charset="0"/>
                <a:ea typeface="Cambria" charset="0"/>
                <a:cs typeface="Cambria" charset="0"/>
              </a:rPr>
              <a:t>Analgesics </a:t>
            </a:r>
            <a:r>
              <a:rPr lang="en-US" dirty="0">
                <a:latin typeface="Cambria" charset="0"/>
                <a:ea typeface="Cambria" charset="0"/>
                <a:cs typeface="Cambria" charset="0"/>
              </a:rPr>
              <a:t>such as </a:t>
            </a:r>
            <a:r>
              <a:rPr lang="en-US" u="sng" dirty="0" smtClean="0">
                <a:uFill>
                  <a:solidFill>
                    <a:srgbClr val="FF0000"/>
                  </a:solidFill>
                </a:uFill>
                <a:latin typeface="Cambria" charset="0"/>
                <a:ea typeface="Cambria" charset="0"/>
                <a:cs typeface="Cambria" charset="0"/>
              </a:rPr>
              <a:t>NSAIDs</a:t>
            </a:r>
            <a:r>
              <a:rPr lang="en-US" dirty="0" smtClean="0">
                <a:latin typeface="Cambria" charset="0"/>
                <a:ea typeface="Cambria" charset="0"/>
                <a:cs typeface="Cambria" charset="0"/>
              </a:rPr>
              <a:t> </a:t>
            </a:r>
            <a:r>
              <a:rPr lang="en-US" dirty="0">
                <a:latin typeface="Cambria" charset="0"/>
                <a:ea typeface="Cambria" charset="0"/>
                <a:cs typeface="Cambria" charset="0"/>
              </a:rPr>
              <a:t>and </a:t>
            </a:r>
            <a:r>
              <a:rPr lang="en-US" u="sng" dirty="0" smtClean="0">
                <a:uFill>
                  <a:solidFill>
                    <a:srgbClr val="FF0000"/>
                  </a:solidFill>
                </a:uFill>
                <a:latin typeface="Cambria" charset="0"/>
                <a:ea typeface="Cambria" charset="0"/>
                <a:cs typeface="Cambria" charset="0"/>
              </a:rPr>
              <a:t>acetaminophen</a:t>
            </a:r>
          </a:p>
          <a:p>
            <a:pPr>
              <a:buFont typeface="Wingdings" panose="05000000000000000000" pitchFamily="2" charset="2"/>
              <a:buChar char="q"/>
            </a:pPr>
            <a:r>
              <a:rPr lang="en-US" u="sng" dirty="0" smtClean="0">
                <a:uFill>
                  <a:solidFill>
                    <a:srgbClr val="FF0000"/>
                  </a:solidFill>
                </a:uFill>
                <a:latin typeface="Cambria" charset="0"/>
                <a:ea typeface="Cambria" charset="0"/>
                <a:cs typeface="Cambria" charset="0"/>
              </a:rPr>
              <a:t>Lozenges</a:t>
            </a:r>
            <a:r>
              <a:rPr lang="en-US" dirty="0">
                <a:latin typeface="Cambria" charset="0"/>
                <a:ea typeface="Cambria" charset="0"/>
                <a:cs typeface="Cambria" charset="0"/>
              </a:rPr>
              <a:t>, Lozenges containing </a:t>
            </a:r>
            <a:r>
              <a:rPr lang="en-US" dirty="0" err="1">
                <a:latin typeface="Cambria" charset="0"/>
                <a:ea typeface="Cambria" charset="0"/>
                <a:cs typeface="Cambria" charset="0"/>
              </a:rPr>
              <a:t>ambroxol</a:t>
            </a:r>
            <a:r>
              <a:rPr lang="en-US" dirty="0">
                <a:latin typeface="Cambria" charset="0"/>
                <a:ea typeface="Cambria" charset="0"/>
                <a:cs typeface="Cambria" charset="0"/>
              </a:rPr>
              <a:t>, benzocaine, </a:t>
            </a:r>
            <a:r>
              <a:rPr lang="en-US" dirty="0" smtClean="0">
                <a:latin typeface="Cambria" charset="0"/>
                <a:ea typeface="Cambria" charset="0"/>
                <a:cs typeface="Cambria" charset="0"/>
              </a:rPr>
              <a:t>lidocaine.</a:t>
            </a:r>
          </a:p>
          <a:p>
            <a:pPr>
              <a:buFont typeface="Wingdings" panose="05000000000000000000" pitchFamily="2" charset="2"/>
              <a:buChar char="q"/>
            </a:pPr>
            <a:r>
              <a:rPr lang="en-GB" dirty="0" smtClean="0">
                <a:latin typeface="Cambria" charset="0"/>
                <a:ea typeface="Cambria" charset="0"/>
                <a:cs typeface="Cambria" charset="0"/>
              </a:rPr>
              <a:t>Steroids</a:t>
            </a:r>
            <a:endParaRPr lang="en-US" dirty="0">
              <a:latin typeface="Cambria" charset="0"/>
              <a:ea typeface="Cambria" charset="0"/>
              <a:cs typeface="Cambria"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4650" b="14801"/>
          <a:stretch/>
        </p:blipFill>
        <p:spPr>
          <a:xfrm>
            <a:off x="6236900" y="3672840"/>
            <a:ext cx="4756013" cy="2819399"/>
          </a:xfrm>
          <a:prstGeom prst="rect">
            <a:avLst/>
          </a:prstGeom>
          <a:ln>
            <a:noFill/>
          </a:ln>
          <a:effectLst>
            <a:softEdge rad="112500"/>
          </a:effectLst>
        </p:spPr>
      </p:pic>
    </p:spTree>
    <p:extLst>
      <p:ext uri="{BB962C8B-B14F-4D97-AF65-F5344CB8AC3E}">
        <p14:creationId xmlns:p14="http://schemas.microsoft.com/office/powerpoint/2010/main" val="6037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Management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lstStyle/>
          <a:p>
            <a:pPr marL="0" indent="0">
              <a:buNone/>
            </a:pPr>
            <a:r>
              <a:rPr lang="en-US" b="1" dirty="0" smtClean="0">
                <a:latin typeface="Cambria" charset="0"/>
                <a:ea typeface="Cambria" charset="0"/>
                <a:cs typeface="Cambria" charset="0"/>
              </a:rPr>
              <a:t>Antibiotic </a:t>
            </a:r>
          </a:p>
          <a:p>
            <a:r>
              <a:rPr lang="en-US" sz="3200" b="1" dirty="0">
                <a:solidFill>
                  <a:srgbClr val="FF0000"/>
                </a:solidFill>
                <a:latin typeface="Cambria" charset="0"/>
                <a:ea typeface="Cambria" charset="0"/>
                <a:cs typeface="Cambria" charset="0"/>
              </a:rPr>
              <a:t>First line treatment is penicillin</a:t>
            </a:r>
            <a:r>
              <a:rPr lang="en-US" sz="3200" b="1" dirty="0" smtClean="0">
                <a:solidFill>
                  <a:srgbClr val="FF0000"/>
                </a:solidFill>
                <a:latin typeface="Cambria" charset="0"/>
                <a:ea typeface="Cambria" charset="0"/>
                <a:cs typeface="Cambria" charset="0"/>
              </a:rPr>
              <a:t>.</a:t>
            </a:r>
            <a:endParaRPr lang="en-US" dirty="0">
              <a:latin typeface="Cambria" charset="0"/>
              <a:ea typeface="Cambria" charset="0"/>
              <a:cs typeface="Cambria" charset="0"/>
            </a:endParaRPr>
          </a:p>
          <a:p>
            <a:r>
              <a:rPr lang="en-US" dirty="0">
                <a:latin typeface="Cambria" charset="0"/>
                <a:ea typeface="Cambria" charset="0"/>
                <a:cs typeface="Cambria" charset="0"/>
              </a:rPr>
              <a:t>Oral amoxicillin suspension is often substituted for </a:t>
            </a:r>
            <a:r>
              <a:rPr lang="en-US" dirty="0" smtClean="0">
                <a:latin typeface="Cambria" charset="0"/>
                <a:ea typeface="Cambria" charset="0"/>
                <a:cs typeface="Cambria" charset="0"/>
              </a:rPr>
              <a:t>penicillin</a:t>
            </a:r>
          </a:p>
          <a:p>
            <a:r>
              <a:rPr lang="en-US" dirty="0">
                <a:latin typeface="Cambria" charset="0"/>
                <a:ea typeface="Cambria" charset="0"/>
                <a:cs typeface="Cambria" charset="0"/>
              </a:rPr>
              <a:t>Erythromycin </a:t>
            </a:r>
            <a:r>
              <a:rPr lang="en-US" dirty="0" smtClean="0">
                <a:latin typeface="Cambria" charset="0"/>
                <a:ea typeface="Cambria" charset="0"/>
                <a:cs typeface="Cambria" charset="0"/>
              </a:rPr>
              <a:t>?  </a:t>
            </a:r>
          </a:p>
          <a:p>
            <a:r>
              <a:rPr lang="en-US" dirty="0" smtClean="0">
                <a:latin typeface="Cambria" charset="0"/>
                <a:ea typeface="Cambria" charset="0"/>
                <a:cs typeface="Cambria" charset="0"/>
              </a:rPr>
              <a:t>For 10 days </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42437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charset="0"/>
                <a:ea typeface="Cambria" charset="0"/>
                <a:cs typeface="Cambria" charset="0"/>
              </a:rPr>
              <a:t>management ? </a:t>
            </a:r>
            <a:endParaRPr lang="en-US" dirty="0">
              <a:latin typeface="Cambria" charset="0"/>
              <a:ea typeface="Cambria" charset="0"/>
              <a:cs typeface="Cambria" charset="0"/>
            </a:endParaRPr>
          </a:p>
        </p:txBody>
      </p:sp>
      <p:sp>
        <p:nvSpPr>
          <p:cNvPr id="3" name="Content Placeholder 2"/>
          <p:cNvSpPr>
            <a:spLocks noGrp="1"/>
          </p:cNvSpPr>
          <p:nvPr>
            <p:ph idx="1"/>
          </p:nvPr>
        </p:nvSpPr>
        <p:spPr/>
        <p:txBody>
          <a:bodyPr>
            <a:normAutofit lnSpcReduction="10000"/>
          </a:bodyPr>
          <a:lstStyle/>
          <a:p>
            <a:r>
              <a:rPr lang="en-US" u="sng" dirty="0">
                <a:solidFill>
                  <a:srgbClr val="FF0000"/>
                </a:solidFill>
                <a:latin typeface="Cambria" charset="0"/>
                <a:ea typeface="Cambria" charset="0"/>
                <a:cs typeface="Cambria" charset="0"/>
              </a:rPr>
              <a:t>Tonsillectomy</a:t>
            </a:r>
            <a:r>
              <a:rPr lang="en-US" dirty="0">
                <a:latin typeface="Cambria" charset="0"/>
                <a:ea typeface="Cambria" charset="0"/>
                <a:cs typeface="Cambria" charset="0"/>
              </a:rPr>
              <a:t> is indicated for the individuals who have experienced the following:</a:t>
            </a:r>
          </a:p>
          <a:p>
            <a:r>
              <a:rPr lang="en-US" dirty="0">
                <a:latin typeface="Cambria" charset="0"/>
                <a:ea typeface="Cambria" charset="0"/>
                <a:cs typeface="Cambria" charset="0"/>
              </a:rPr>
              <a:t>More than </a:t>
            </a:r>
            <a:r>
              <a:rPr lang="en-US" u="sng" dirty="0">
                <a:solidFill>
                  <a:srgbClr val="FF0000"/>
                </a:solidFill>
                <a:latin typeface="Cambria" charset="0"/>
                <a:ea typeface="Cambria" charset="0"/>
                <a:cs typeface="Cambria" charset="0"/>
              </a:rPr>
              <a:t>six episodes </a:t>
            </a:r>
            <a:r>
              <a:rPr lang="en-US" dirty="0">
                <a:latin typeface="Cambria" charset="0"/>
                <a:ea typeface="Cambria" charset="0"/>
                <a:cs typeface="Cambria" charset="0"/>
              </a:rPr>
              <a:t>of streptococcal pharyngitis (confirmed by positive culture) in </a:t>
            </a:r>
            <a:r>
              <a:rPr lang="en-US" u="sng" dirty="0">
                <a:solidFill>
                  <a:srgbClr val="FF0000"/>
                </a:solidFill>
                <a:latin typeface="Cambria" charset="0"/>
                <a:ea typeface="Cambria" charset="0"/>
                <a:cs typeface="Cambria" charset="0"/>
              </a:rPr>
              <a:t>1 </a:t>
            </a:r>
            <a:r>
              <a:rPr lang="en-US" u="sng" dirty="0" smtClean="0">
                <a:solidFill>
                  <a:srgbClr val="FF0000"/>
                </a:solidFill>
                <a:latin typeface="Cambria" charset="0"/>
                <a:ea typeface="Cambria" charset="0"/>
                <a:cs typeface="Cambria" charset="0"/>
              </a:rPr>
              <a:t>year</a:t>
            </a:r>
            <a:endParaRPr lang="en-US" u="sng" dirty="0">
              <a:solidFill>
                <a:srgbClr val="FF0000"/>
              </a:solidFill>
              <a:latin typeface="Cambria" charset="0"/>
              <a:ea typeface="Cambria" charset="0"/>
              <a:cs typeface="Cambria" charset="0"/>
            </a:endParaRPr>
          </a:p>
          <a:p>
            <a:r>
              <a:rPr lang="en-US" u="sng" dirty="0">
                <a:solidFill>
                  <a:srgbClr val="FF0000"/>
                </a:solidFill>
                <a:latin typeface="Cambria" charset="0"/>
                <a:ea typeface="Cambria" charset="0"/>
                <a:cs typeface="Cambria" charset="0"/>
              </a:rPr>
              <a:t>Five episodes </a:t>
            </a:r>
            <a:r>
              <a:rPr lang="en-US" dirty="0">
                <a:latin typeface="Cambria" charset="0"/>
                <a:ea typeface="Cambria" charset="0"/>
                <a:cs typeface="Cambria" charset="0"/>
              </a:rPr>
              <a:t>of streptococcal pharyngitis </a:t>
            </a:r>
            <a:r>
              <a:rPr lang="en-US" u="sng" dirty="0">
                <a:solidFill>
                  <a:srgbClr val="FF0000"/>
                </a:solidFill>
                <a:latin typeface="Cambria" charset="0"/>
                <a:ea typeface="Cambria" charset="0"/>
                <a:cs typeface="Cambria" charset="0"/>
              </a:rPr>
              <a:t>in 2 consecutive years</a:t>
            </a:r>
          </a:p>
          <a:p>
            <a:r>
              <a:rPr lang="en-US" u="sng" dirty="0">
                <a:solidFill>
                  <a:srgbClr val="FF0000"/>
                </a:solidFill>
                <a:latin typeface="Cambria" charset="0"/>
                <a:ea typeface="Cambria" charset="0"/>
                <a:cs typeface="Cambria" charset="0"/>
              </a:rPr>
              <a:t>Three or more </a:t>
            </a:r>
            <a:r>
              <a:rPr lang="en-US" dirty="0">
                <a:latin typeface="Cambria" charset="0"/>
                <a:ea typeface="Cambria" charset="0"/>
                <a:cs typeface="Cambria" charset="0"/>
              </a:rPr>
              <a:t>infections of the tonsils and/or adenoids per year fo</a:t>
            </a:r>
            <a:r>
              <a:rPr lang="en-US" u="sng" dirty="0">
                <a:solidFill>
                  <a:srgbClr val="FF0000"/>
                </a:solidFill>
                <a:latin typeface="Cambria" charset="0"/>
                <a:ea typeface="Cambria" charset="0"/>
                <a:cs typeface="Cambria" charset="0"/>
              </a:rPr>
              <a:t>r 3 years </a:t>
            </a:r>
            <a:r>
              <a:rPr lang="en-US" dirty="0">
                <a:latin typeface="Cambria" charset="0"/>
                <a:ea typeface="Cambria" charset="0"/>
                <a:cs typeface="Cambria" charset="0"/>
              </a:rPr>
              <a:t>in a row despite adequate medical therapy</a:t>
            </a:r>
          </a:p>
          <a:p>
            <a:r>
              <a:rPr lang="en-US" u="sng" dirty="0">
                <a:solidFill>
                  <a:srgbClr val="FF0000"/>
                </a:solidFill>
                <a:latin typeface="Cambria" charset="0"/>
                <a:ea typeface="Cambria" charset="0"/>
                <a:cs typeface="Cambria" charset="0"/>
              </a:rPr>
              <a:t>Chronic or recurrent </a:t>
            </a:r>
            <a:r>
              <a:rPr lang="en-US" dirty="0">
                <a:latin typeface="Cambria" charset="0"/>
                <a:ea typeface="Cambria" charset="0"/>
                <a:cs typeface="Cambria" charset="0"/>
              </a:rPr>
              <a:t>tonsillitis associated with the </a:t>
            </a:r>
            <a:r>
              <a:rPr lang="en-US" u="sng" dirty="0">
                <a:solidFill>
                  <a:srgbClr val="FF0000"/>
                </a:solidFill>
                <a:latin typeface="Cambria" charset="0"/>
                <a:ea typeface="Cambria" charset="0"/>
                <a:cs typeface="Cambria" charset="0"/>
              </a:rPr>
              <a:t>streptococcal carrier state</a:t>
            </a:r>
            <a:r>
              <a:rPr lang="en-US" dirty="0">
                <a:latin typeface="Cambria" charset="0"/>
                <a:ea typeface="Cambria" charset="0"/>
                <a:cs typeface="Cambria" charset="0"/>
              </a:rPr>
              <a:t> that has not responded to beta-lactamase–resistant antibiotics</a:t>
            </a:r>
          </a:p>
          <a:p>
            <a:endParaRPr lang="en-US" dirty="0">
              <a:latin typeface="Cambria" charset="0"/>
              <a:ea typeface="Cambria" charset="0"/>
              <a:cs typeface="Cambria" charset="0"/>
            </a:endParaRPr>
          </a:p>
        </p:txBody>
      </p:sp>
    </p:spTree>
    <p:extLst>
      <p:ext uri="{BB962C8B-B14F-4D97-AF65-F5344CB8AC3E}">
        <p14:creationId xmlns:p14="http://schemas.microsoft.com/office/powerpoint/2010/main" val="21595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2057401"/>
            <a:ext cx="9515475" cy="1754326"/>
          </a:xfrm>
          <a:prstGeom prst="rect">
            <a:avLst/>
          </a:prstGeom>
          <a:noFill/>
        </p:spPr>
        <p:txBody>
          <a:bodyPr wrap="square" rtlCol="0">
            <a:spAutoFit/>
          </a:bodyPr>
          <a:lstStyle/>
          <a:p>
            <a:pPr lvl="0"/>
            <a:r>
              <a:rPr lang="en-GB" sz="3600" dirty="0">
                <a:latin typeface="Cambria" charset="0"/>
                <a:ea typeface="Cambria" charset="0"/>
                <a:cs typeface="Cambria" charset="0"/>
              </a:rPr>
              <a:t>How can we modify help seeking </a:t>
            </a:r>
            <a:r>
              <a:rPr lang="en-GB" sz="3600" dirty="0" err="1">
                <a:latin typeface="Cambria" charset="0"/>
                <a:ea typeface="Cambria" charset="0"/>
                <a:cs typeface="Cambria" charset="0"/>
              </a:rPr>
              <a:t>behavior</a:t>
            </a:r>
            <a:r>
              <a:rPr lang="en-GB" sz="3600" dirty="0">
                <a:latin typeface="Cambria" charset="0"/>
                <a:ea typeface="Cambria" charset="0"/>
                <a:cs typeface="Cambria" charset="0"/>
              </a:rPr>
              <a:t> of patients with flu </a:t>
            </a:r>
            <a:r>
              <a:rPr lang="en-GB" sz="3600" dirty="0" smtClean="0">
                <a:latin typeface="Cambria" charset="0"/>
                <a:ea typeface="Cambria" charset="0"/>
                <a:cs typeface="Cambria" charset="0"/>
              </a:rPr>
              <a:t>illness ?</a:t>
            </a:r>
            <a:endParaRPr lang="en-GB" sz="3600" dirty="0">
              <a:latin typeface="Cambria" charset="0"/>
              <a:ea typeface="Cambria" charset="0"/>
              <a:cs typeface="Cambria" charset="0"/>
            </a:endParaRPr>
          </a:p>
          <a:p>
            <a:endParaRPr lang="en-US" sz="3600" dirty="0">
              <a:latin typeface="Cambria" charset="0"/>
              <a:ea typeface="Cambria" charset="0"/>
              <a:cs typeface="Cambria" charset="0"/>
            </a:endParaRPr>
          </a:p>
        </p:txBody>
      </p:sp>
    </p:spTree>
    <p:extLst>
      <p:ext uri="{BB962C8B-B14F-4D97-AF65-F5344CB8AC3E}">
        <p14:creationId xmlns:p14="http://schemas.microsoft.com/office/powerpoint/2010/main" val="115120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7" y="357188"/>
            <a:ext cx="11672887" cy="5078313"/>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5: </a:t>
            </a:r>
            <a:r>
              <a:rPr lang="en-US" sz="2400" dirty="0">
                <a:latin typeface="Cambria" charset="0"/>
                <a:ea typeface="Cambria" charset="0"/>
                <a:cs typeface="Cambria" charset="0"/>
              </a:rPr>
              <a:t>Ahmad  is 30 year old gentleman  complaining of headache increase on leaning forward during praying and </a:t>
            </a:r>
            <a:r>
              <a:rPr lang="en-US" sz="2400" dirty="0" err="1">
                <a:latin typeface="Cambria" charset="0"/>
                <a:ea typeface="Cambria" charset="0"/>
                <a:cs typeface="Cambria" charset="0"/>
              </a:rPr>
              <a:t>mucopurulent</a:t>
            </a:r>
            <a:r>
              <a:rPr lang="en-US" sz="2400" dirty="0">
                <a:latin typeface="Cambria" charset="0"/>
                <a:ea typeface="Cambria" charset="0"/>
                <a:cs typeface="Cambria" charset="0"/>
              </a:rPr>
              <a:t> post nasal discharge ,For the last 2 weeks . On examination, there was nasal discharge in both nasal fossae. What is the most likely? </a:t>
            </a:r>
          </a:p>
          <a:p>
            <a:pPr>
              <a:lnSpc>
                <a:spcPct val="150000"/>
              </a:lnSpc>
            </a:pPr>
            <a:endParaRPr lang="en-US" sz="2400" dirty="0">
              <a:latin typeface="Cambria" charset="0"/>
              <a:ea typeface="Cambria" charset="0"/>
              <a:cs typeface="Cambria" charset="0"/>
            </a:endParaRPr>
          </a:p>
          <a:p>
            <a:pPr marL="457200" indent="-457200">
              <a:lnSpc>
                <a:spcPct val="150000"/>
              </a:lnSpc>
              <a:buFont typeface="+mj-lt"/>
              <a:buAutoNum type="alphaLcPeriod"/>
            </a:pPr>
            <a:r>
              <a:rPr lang="en-US" sz="2400" dirty="0">
                <a:latin typeface="Cambria" charset="0"/>
                <a:ea typeface="Cambria" charset="0"/>
                <a:cs typeface="Cambria" charset="0"/>
              </a:rPr>
              <a:t>Acute Bacterial </a:t>
            </a:r>
            <a:r>
              <a:rPr lang="en-US" sz="2400" dirty="0" err="1">
                <a:latin typeface="Cambria" charset="0"/>
                <a:ea typeface="Cambria" charset="0"/>
                <a:cs typeface="Cambria" charset="0"/>
              </a:rPr>
              <a:t>Rhinosinusitis</a:t>
            </a:r>
            <a:r>
              <a:rPr lang="en-US" sz="2400" dirty="0">
                <a:latin typeface="Cambria" charset="0"/>
                <a:ea typeface="Cambria" charset="0"/>
                <a:cs typeface="Cambria" charset="0"/>
              </a:rPr>
              <a:t> .</a:t>
            </a:r>
          </a:p>
          <a:p>
            <a:pPr marL="457200" indent="-457200">
              <a:lnSpc>
                <a:spcPct val="150000"/>
              </a:lnSpc>
              <a:buFont typeface="+mj-lt"/>
              <a:buAutoNum type="alphaLcPeriod"/>
            </a:pPr>
            <a:r>
              <a:rPr lang="en-US" sz="2400" dirty="0">
                <a:latin typeface="Cambria" charset="0"/>
                <a:ea typeface="Cambria" charset="0"/>
                <a:cs typeface="Cambria" charset="0"/>
              </a:rPr>
              <a:t>Acute Viral </a:t>
            </a:r>
            <a:r>
              <a:rPr lang="en-US" sz="2400" dirty="0" err="1">
                <a:latin typeface="Cambria" charset="0"/>
                <a:ea typeface="Cambria" charset="0"/>
                <a:cs typeface="Cambria" charset="0"/>
              </a:rPr>
              <a:t>Rhinosinusitis</a:t>
            </a:r>
            <a:r>
              <a:rPr lang="en-US" sz="2400" dirty="0">
                <a:latin typeface="Cambria" charset="0"/>
                <a:ea typeface="Cambria" charset="0"/>
                <a:cs typeface="Cambria" charset="0"/>
              </a:rPr>
              <a:t> </a:t>
            </a:r>
          </a:p>
          <a:p>
            <a:pPr marL="457200" indent="-457200">
              <a:lnSpc>
                <a:spcPct val="150000"/>
              </a:lnSpc>
              <a:buFont typeface="+mj-lt"/>
              <a:buAutoNum type="alphaLcPeriod"/>
            </a:pPr>
            <a:r>
              <a:rPr lang="en-US" sz="2400" dirty="0">
                <a:latin typeface="Cambria" charset="0"/>
                <a:ea typeface="Cambria" charset="0"/>
                <a:cs typeface="Cambria" charset="0"/>
              </a:rPr>
              <a:t>Common Cold .</a:t>
            </a:r>
          </a:p>
          <a:p>
            <a:pPr marL="457200" indent="-457200">
              <a:lnSpc>
                <a:spcPct val="150000"/>
              </a:lnSpc>
              <a:buFont typeface="+mj-lt"/>
              <a:buAutoNum type="alphaLcPeriod"/>
            </a:pPr>
            <a:r>
              <a:rPr lang="en-US" sz="2400" dirty="0">
                <a:latin typeface="Cambria" charset="0"/>
                <a:ea typeface="Cambria" charset="0"/>
                <a:cs typeface="Cambria" charset="0"/>
              </a:rPr>
              <a:t>Chronic  Bacterial Rhino Sinusitis </a:t>
            </a:r>
          </a:p>
          <a:p>
            <a:pPr>
              <a:lnSpc>
                <a:spcPct val="150000"/>
              </a:lnSpc>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15637901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6737" y="2408238"/>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sz="8800" smtClean="0">
                <a:latin typeface="Cambria" charset="0"/>
                <a:ea typeface="Cambria" charset="0"/>
                <a:cs typeface="Cambria" charset="0"/>
              </a:rPr>
              <a:t>MCQs</a:t>
            </a:r>
            <a:endParaRPr lang="en-US" b="1" dirty="0">
              <a:latin typeface="Cambria" charset="0"/>
              <a:ea typeface="Cambria" charset="0"/>
              <a:cs typeface="Cambria" charset="0"/>
            </a:endParaRPr>
          </a:p>
        </p:txBody>
      </p:sp>
    </p:spTree>
    <p:extLst>
      <p:ext uri="{BB962C8B-B14F-4D97-AF65-F5344CB8AC3E}">
        <p14:creationId xmlns:p14="http://schemas.microsoft.com/office/powerpoint/2010/main" val="464122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613" y="300038"/>
            <a:ext cx="11472862" cy="4832092"/>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1 : A 55 year old patient came to the primary complaining of sore throat. The patients reports having a low grade fever, which has resolved. On physical examination there is no swelling on the neck or exudate in the mouth. </a:t>
            </a:r>
            <a:endParaRPr lang="en-US" sz="2400" dirty="0">
              <a:latin typeface="Cambria" charset="0"/>
              <a:ea typeface="Cambria" charset="0"/>
              <a:cs typeface="Cambria" charset="0"/>
            </a:endParaRPr>
          </a:p>
          <a:p>
            <a:pPr>
              <a:lnSpc>
                <a:spcPct val="150000"/>
              </a:lnSpc>
            </a:pPr>
            <a:r>
              <a:rPr lang="en-US" sz="2400" dirty="0" smtClean="0">
                <a:latin typeface="Cambria" charset="0"/>
                <a:ea typeface="Cambria" charset="0"/>
                <a:cs typeface="Cambria" charset="0"/>
              </a:rPr>
              <a:t>From the previous findings, what is your next step in management. ?  </a:t>
            </a:r>
          </a:p>
          <a:p>
            <a:pPr marL="514350" indent="-514350">
              <a:lnSpc>
                <a:spcPct val="150000"/>
              </a:lnSpc>
              <a:buFont typeface="+mj-lt"/>
              <a:buAutoNum type="alphaLcPeriod"/>
            </a:pPr>
            <a:r>
              <a:rPr lang="en-US" sz="2400" dirty="0" smtClean="0">
                <a:latin typeface="Cambria" charset="0"/>
                <a:ea typeface="Cambria" charset="0"/>
                <a:cs typeface="Cambria" charset="0"/>
              </a:rPr>
              <a:t>Send the patient home with some analgesics.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Start the patient on penicillin.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Preform RDT for the patient. </a:t>
            </a:r>
            <a:endParaRPr lang="en-US" sz="2400" dirty="0">
              <a:latin typeface="Cambria" charset="0"/>
              <a:ea typeface="Cambria" charset="0"/>
              <a:cs typeface="Cambria" charset="0"/>
            </a:endParaRPr>
          </a:p>
          <a:p>
            <a:pPr marL="514350" indent="-514350">
              <a:lnSpc>
                <a:spcPct val="150000"/>
              </a:lnSpc>
              <a:buFont typeface="+mj-lt"/>
              <a:buAutoNum type="alphaLcPeriod"/>
            </a:pPr>
            <a:r>
              <a:rPr lang="en-US" sz="2400" dirty="0" smtClean="0">
                <a:latin typeface="Cambria" charset="0"/>
                <a:ea typeface="Cambria" charset="0"/>
                <a:cs typeface="Cambria" charset="0"/>
              </a:rPr>
              <a:t>Throat culture. </a:t>
            </a:r>
          </a:p>
          <a:p>
            <a:endParaRPr lang="en-US" sz="2000" dirty="0"/>
          </a:p>
        </p:txBody>
      </p:sp>
    </p:spTree>
    <p:extLst>
      <p:ext uri="{BB962C8B-B14F-4D97-AF65-F5344CB8AC3E}">
        <p14:creationId xmlns:p14="http://schemas.microsoft.com/office/powerpoint/2010/main" val="27288537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 y="285750"/>
            <a:ext cx="10443029" cy="4616648"/>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2: A patient presents to your primary care clinic complaining of recurrent sore throat. On physical examination you notice that the patient has enlarged tonsils. For the previous case, when will you advise the patient to have tonsillectomy ? </a:t>
            </a:r>
          </a:p>
          <a:p>
            <a:pPr marL="457200" indent="-457200">
              <a:buFont typeface="+mj-lt"/>
              <a:buAutoNum type="arabicPeriod"/>
            </a:pPr>
            <a:r>
              <a:rPr lang="en-US" dirty="0" smtClean="0">
                <a:latin typeface="Cambria" charset="0"/>
                <a:ea typeface="Cambria" charset="0"/>
                <a:cs typeface="Cambria" charset="0"/>
              </a:rPr>
              <a:t>More than six </a:t>
            </a:r>
            <a:r>
              <a:rPr lang="en-US" dirty="0">
                <a:latin typeface="Cambria" charset="0"/>
                <a:ea typeface="Cambria" charset="0"/>
                <a:cs typeface="Cambria" charset="0"/>
              </a:rPr>
              <a:t>episodes of streptococcal pharyngitis (confirmed by positive culture) in 1 </a:t>
            </a:r>
            <a:r>
              <a:rPr lang="en-US" dirty="0" smtClean="0">
                <a:latin typeface="Cambria" charset="0"/>
                <a:ea typeface="Cambria" charset="0"/>
                <a:cs typeface="Cambria" charset="0"/>
              </a:rPr>
              <a:t>year.</a:t>
            </a:r>
            <a:endParaRPr lang="en-US" dirty="0">
              <a:latin typeface="Cambria" charset="0"/>
              <a:ea typeface="Cambria" charset="0"/>
              <a:cs typeface="Cambria" charset="0"/>
            </a:endParaRPr>
          </a:p>
          <a:p>
            <a:pPr marL="502920" indent="-457200">
              <a:lnSpc>
                <a:spcPct val="150000"/>
              </a:lnSpc>
              <a:buFont typeface="+mj-lt"/>
              <a:buAutoNum type="arabicPeriod"/>
            </a:pPr>
            <a:r>
              <a:rPr lang="en-US" dirty="0" smtClean="0">
                <a:latin typeface="Cambria" charset="0"/>
                <a:ea typeface="Cambria" charset="0"/>
                <a:cs typeface="Cambria" charset="0"/>
              </a:rPr>
              <a:t>Nine episodes </a:t>
            </a:r>
            <a:r>
              <a:rPr lang="en-US" dirty="0">
                <a:latin typeface="Cambria" charset="0"/>
                <a:ea typeface="Cambria" charset="0"/>
                <a:cs typeface="Cambria" charset="0"/>
              </a:rPr>
              <a:t>of streptococcal pharyngitis in 2 consecutive years</a:t>
            </a:r>
          </a:p>
          <a:p>
            <a:pPr marL="502920" indent="-457200">
              <a:lnSpc>
                <a:spcPct val="150000"/>
              </a:lnSpc>
              <a:buFont typeface="+mj-lt"/>
              <a:buAutoNum type="arabicPeriod"/>
            </a:pPr>
            <a:r>
              <a:rPr lang="en-US" dirty="0">
                <a:latin typeface="Cambria" charset="0"/>
                <a:ea typeface="Cambria" charset="0"/>
                <a:cs typeface="Cambria" charset="0"/>
              </a:rPr>
              <a:t> </a:t>
            </a:r>
            <a:r>
              <a:rPr lang="en-US" dirty="0" smtClean="0">
                <a:latin typeface="Cambria" charset="0"/>
                <a:ea typeface="Cambria" charset="0"/>
                <a:cs typeface="Cambria" charset="0"/>
              </a:rPr>
              <a:t>Ten </a:t>
            </a:r>
            <a:r>
              <a:rPr lang="en-US" dirty="0">
                <a:latin typeface="Cambria" charset="0"/>
                <a:ea typeface="Cambria" charset="0"/>
                <a:cs typeface="Cambria" charset="0"/>
              </a:rPr>
              <a:t>or more infections of the tonsils and/or adenoids per year for 3 years in a row despite adequate medical </a:t>
            </a:r>
            <a:r>
              <a:rPr lang="en-US" dirty="0" smtClean="0">
                <a:latin typeface="Cambria" charset="0"/>
                <a:ea typeface="Cambria" charset="0"/>
                <a:cs typeface="Cambria" charset="0"/>
              </a:rPr>
              <a:t>therapy.</a:t>
            </a:r>
          </a:p>
          <a:p>
            <a:pPr marL="502920" indent="-457200">
              <a:lnSpc>
                <a:spcPct val="150000"/>
              </a:lnSpc>
              <a:buFont typeface="+mj-lt"/>
              <a:buAutoNum type="arabicPeriod"/>
            </a:pPr>
            <a:r>
              <a:rPr lang="en-US" dirty="0" smtClean="0">
                <a:latin typeface="Cambria" charset="0"/>
                <a:ea typeface="Cambria" charset="0"/>
                <a:cs typeface="Cambria" charset="0"/>
              </a:rPr>
              <a:t>acute </a:t>
            </a:r>
            <a:r>
              <a:rPr lang="en-US" dirty="0">
                <a:latin typeface="Cambria" charset="0"/>
                <a:ea typeface="Cambria" charset="0"/>
                <a:cs typeface="Cambria" charset="0"/>
              </a:rPr>
              <a:t>or recurrent tonsillitis associated with the streptococcal carrier state </a:t>
            </a:r>
          </a:p>
          <a:p>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31655774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888" y="300038"/>
            <a:ext cx="11544300" cy="3970318"/>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3: </a:t>
            </a:r>
            <a:r>
              <a:rPr lang="en-US" sz="2400" dirty="0">
                <a:latin typeface="Cambria" charset="0"/>
                <a:ea typeface="Cambria" charset="0"/>
                <a:cs typeface="Cambria" charset="0"/>
              </a:rPr>
              <a:t>3 year old child diagnosed with acute otitis media , what is the drug of choice to treat him :</a:t>
            </a:r>
          </a:p>
          <a:p>
            <a:pPr marL="502920" indent="-457200">
              <a:lnSpc>
                <a:spcPct val="150000"/>
              </a:lnSpc>
              <a:buFont typeface="+mj-lt"/>
              <a:buAutoNum type="alphaLcPeriod"/>
            </a:pPr>
            <a:r>
              <a:rPr lang="en-US" sz="2400" dirty="0">
                <a:latin typeface="Cambria" charset="0"/>
                <a:ea typeface="Cambria" charset="0"/>
                <a:cs typeface="Cambria" charset="0"/>
              </a:rPr>
              <a:t>Amoxicillin</a:t>
            </a:r>
          </a:p>
          <a:p>
            <a:pPr marL="502920" indent="-457200">
              <a:lnSpc>
                <a:spcPct val="150000"/>
              </a:lnSpc>
              <a:buFont typeface="+mj-lt"/>
              <a:buAutoNum type="alphaLcPeriod"/>
            </a:pPr>
            <a:r>
              <a:rPr lang="en-US" sz="2400" dirty="0">
                <a:latin typeface="Cambria" charset="0"/>
                <a:ea typeface="Cambria" charset="0"/>
                <a:cs typeface="Cambria" charset="0"/>
              </a:rPr>
              <a:t>Cephalosporin </a:t>
            </a:r>
          </a:p>
          <a:p>
            <a:pPr marL="502920" indent="-457200">
              <a:lnSpc>
                <a:spcPct val="150000"/>
              </a:lnSpc>
              <a:buFont typeface="+mj-lt"/>
              <a:buAutoNum type="alphaLcPeriod"/>
            </a:pPr>
            <a:r>
              <a:rPr lang="en-US" sz="2400" dirty="0">
                <a:latin typeface="Cambria" charset="0"/>
                <a:ea typeface="Cambria" charset="0"/>
                <a:cs typeface="Cambria" charset="0"/>
              </a:rPr>
              <a:t>Macrolides </a:t>
            </a:r>
          </a:p>
          <a:p>
            <a:pPr marL="502920" indent="-457200">
              <a:lnSpc>
                <a:spcPct val="150000"/>
              </a:lnSpc>
              <a:buFont typeface="+mj-lt"/>
              <a:buAutoNum type="alphaLcPeriod"/>
            </a:pPr>
            <a:r>
              <a:rPr lang="en-US" sz="2400" dirty="0">
                <a:latin typeface="Cambria" charset="0"/>
                <a:ea typeface="Cambria" charset="0"/>
                <a:cs typeface="Cambria" charset="0"/>
              </a:rPr>
              <a:t>Doxycycline</a:t>
            </a:r>
          </a:p>
          <a:p>
            <a:pPr>
              <a:lnSpc>
                <a:spcPct val="150000"/>
              </a:lnSpc>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4215489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8" y="271462"/>
            <a:ext cx="11201400" cy="6324808"/>
          </a:xfrm>
          <a:prstGeom prst="rect">
            <a:avLst/>
          </a:prstGeom>
          <a:noFill/>
        </p:spPr>
        <p:txBody>
          <a:bodyPr wrap="square" rtlCol="0">
            <a:spAutoFit/>
          </a:bodyPr>
          <a:lstStyle/>
          <a:p>
            <a:pPr>
              <a:lnSpc>
                <a:spcPct val="150000"/>
              </a:lnSpc>
            </a:pPr>
            <a:r>
              <a:rPr lang="en-US" sz="2400" dirty="0" smtClean="0"/>
              <a:t>Q 4: A Nine-month child brought to by his mother to the primary clinic, with the mother complaining that “he won’t stop crying”. You notice the child keeps touching his ear. You suspect otitis media. You decide to do </a:t>
            </a:r>
            <a:r>
              <a:rPr lang="en-US" sz="2400" dirty="0" err="1" smtClean="0"/>
              <a:t>otoscopy</a:t>
            </a:r>
            <a:r>
              <a:rPr lang="en-US" sz="2400" dirty="0" smtClean="0"/>
              <a:t>. However, every time you touch the child’s ear he screams more. If the previous case was left untreated, what would </a:t>
            </a:r>
            <a:r>
              <a:rPr lang="en-US" sz="2400" dirty="0"/>
              <a:t>the </a:t>
            </a:r>
            <a:r>
              <a:rPr lang="en-US" sz="2400" dirty="0" err="1"/>
              <a:t>Intratemporal</a:t>
            </a:r>
            <a:r>
              <a:rPr lang="en-US" sz="2400" dirty="0"/>
              <a:t> </a:t>
            </a:r>
            <a:r>
              <a:rPr lang="en-US" sz="2400" dirty="0" smtClean="0"/>
              <a:t>complications that the patient might have?</a:t>
            </a:r>
          </a:p>
          <a:p>
            <a:pPr marL="457200" indent="-457200">
              <a:lnSpc>
                <a:spcPct val="150000"/>
              </a:lnSpc>
              <a:buFont typeface="+mj-lt"/>
              <a:buAutoNum type="alphaLcPeriod"/>
            </a:pPr>
            <a:r>
              <a:rPr lang="en-US" sz="2400" dirty="0" smtClean="0"/>
              <a:t>Facial paralysis </a:t>
            </a:r>
          </a:p>
          <a:p>
            <a:pPr lvl="1" indent="-457200">
              <a:lnSpc>
                <a:spcPct val="150000"/>
              </a:lnSpc>
              <a:buFont typeface="+mj-lt"/>
              <a:buAutoNum type="alphaLcPeriod"/>
            </a:pPr>
            <a:r>
              <a:rPr lang="en-US" sz="2400" dirty="0" smtClean="0">
                <a:latin typeface="Cambria" charset="0"/>
              </a:rPr>
              <a:t>Meningitis</a:t>
            </a:r>
          </a:p>
          <a:p>
            <a:pPr lvl="1" indent="-457200">
              <a:lnSpc>
                <a:spcPct val="150000"/>
              </a:lnSpc>
              <a:buFont typeface="+mj-lt"/>
              <a:buAutoNum type="alphaLcPeriod"/>
            </a:pPr>
            <a:r>
              <a:rPr lang="en-US" sz="2400" dirty="0" smtClean="0">
                <a:latin typeface="Cambria" charset="0"/>
              </a:rPr>
              <a:t>Lateral </a:t>
            </a:r>
            <a:r>
              <a:rPr lang="en-US" sz="2400" dirty="0">
                <a:latin typeface="Cambria" charset="0"/>
              </a:rPr>
              <a:t>sinus </a:t>
            </a:r>
            <a:r>
              <a:rPr lang="en-US" sz="2400" dirty="0" smtClean="0">
                <a:latin typeface="Cambria" charset="0"/>
              </a:rPr>
              <a:t>thrombosis</a:t>
            </a:r>
            <a:endParaRPr lang="en-US" sz="2400" dirty="0" smtClean="0">
              <a:solidFill>
                <a:srgbClr val="000000"/>
              </a:solidFill>
              <a:latin typeface="Cambria" charset="0"/>
            </a:endParaRPr>
          </a:p>
          <a:p>
            <a:pPr lvl="1" indent="-457200">
              <a:lnSpc>
                <a:spcPct val="150000"/>
              </a:lnSpc>
              <a:buFont typeface="+mj-lt"/>
              <a:buAutoNum type="alphaLcPeriod"/>
            </a:pPr>
            <a:r>
              <a:rPr lang="en-US" sz="2400" dirty="0" smtClean="0">
                <a:latin typeface="Cambria" charset="0"/>
              </a:rPr>
              <a:t>Cavernous </a:t>
            </a:r>
            <a:r>
              <a:rPr lang="en-US" sz="2400" dirty="0">
                <a:latin typeface="Cambria" charset="0"/>
              </a:rPr>
              <a:t>sinus </a:t>
            </a:r>
            <a:r>
              <a:rPr lang="en-US" sz="2400" dirty="0" smtClean="0">
                <a:latin typeface="Cambria" charset="0"/>
              </a:rPr>
              <a:t>thrombosis</a:t>
            </a:r>
            <a:endParaRPr lang="en-US" sz="2400" dirty="0">
              <a:solidFill>
                <a:srgbClr val="000000"/>
              </a:solidFill>
              <a:latin typeface="Cambria" charset="0"/>
            </a:endParaRPr>
          </a:p>
          <a:p>
            <a:pPr marL="0" lvl="1">
              <a:lnSpc>
                <a:spcPct val="150000"/>
              </a:lnSpc>
            </a:pPr>
            <a:endParaRPr lang="en-US" dirty="0">
              <a:latin typeface="Cambria" charset="0"/>
            </a:endParaRPr>
          </a:p>
          <a:p>
            <a:pPr>
              <a:lnSpc>
                <a:spcPct val="150000"/>
              </a:lnSpc>
            </a:pPr>
            <a:endParaRPr lang="en-US" dirty="0" smtClean="0"/>
          </a:p>
          <a:p>
            <a:pPr>
              <a:lnSpc>
                <a:spcPct val="150000"/>
              </a:lnSpc>
            </a:pPr>
            <a:r>
              <a:rPr lang="en-US" dirty="0" smtClean="0"/>
              <a:t> </a:t>
            </a:r>
            <a:endParaRPr lang="en-US" dirty="0"/>
          </a:p>
        </p:txBody>
      </p:sp>
    </p:spTree>
    <p:extLst>
      <p:ext uri="{BB962C8B-B14F-4D97-AF65-F5344CB8AC3E}">
        <p14:creationId xmlns:p14="http://schemas.microsoft.com/office/powerpoint/2010/main" val="20843939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7" y="357188"/>
            <a:ext cx="11672887" cy="5078313"/>
          </a:xfrm>
          <a:prstGeom prst="rect">
            <a:avLst/>
          </a:prstGeom>
          <a:noFill/>
        </p:spPr>
        <p:txBody>
          <a:bodyPr wrap="square" rtlCol="0">
            <a:spAutoFit/>
          </a:bodyPr>
          <a:lstStyle/>
          <a:p>
            <a:pPr>
              <a:lnSpc>
                <a:spcPct val="150000"/>
              </a:lnSpc>
            </a:pPr>
            <a:r>
              <a:rPr lang="en-US" sz="2400" dirty="0" smtClean="0">
                <a:latin typeface="Cambria" charset="0"/>
                <a:ea typeface="Cambria" charset="0"/>
                <a:cs typeface="Cambria" charset="0"/>
              </a:rPr>
              <a:t>Q 5: </a:t>
            </a:r>
            <a:r>
              <a:rPr lang="en-US" sz="2400" dirty="0">
                <a:latin typeface="Cambria" charset="0"/>
                <a:ea typeface="Cambria" charset="0"/>
                <a:cs typeface="Cambria" charset="0"/>
              </a:rPr>
              <a:t>Ahmad  is 30 year old gentleman  complaining of headache increase on leaning forward during praying and </a:t>
            </a:r>
            <a:r>
              <a:rPr lang="en-US" sz="2400" dirty="0" err="1">
                <a:latin typeface="Cambria" charset="0"/>
                <a:ea typeface="Cambria" charset="0"/>
                <a:cs typeface="Cambria" charset="0"/>
              </a:rPr>
              <a:t>mucopurulent</a:t>
            </a:r>
            <a:r>
              <a:rPr lang="en-US" sz="2400" dirty="0">
                <a:latin typeface="Cambria" charset="0"/>
                <a:ea typeface="Cambria" charset="0"/>
                <a:cs typeface="Cambria" charset="0"/>
              </a:rPr>
              <a:t> post nasal discharge ,For the last 2 weeks . On examination, there was nasal discharge in both nasal fossae. What is the most likely? </a:t>
            </a:r>
          </a:p>
          <a:p>
            <a:pPr>
              <a:lnSpc>
                <a:spcPct val="150000"/>
              </a:lnSpc>
            </a:pPr>
            <a:endParaRPr lang="en-US" sz="2400" dirty="0">
              <a:latin typeface="Cambria" charset="0"/>
              <a:ea typeface="Cambria" charset="0"/>
              <a:cs typeface="Cambria" charset="0"/>
            </a:endParaRPr>
          </a:p>
          <a:p>
            <a:pPr marL="457200" indent="-457200">
              <a:lnSpc>
                <a:spcPct val="150000"/>
              </a:lnSpc>
              <a:buFont typeface="+mj-lt"/>
              <a:buAutoNum type="alphaLcPeriod"/>
            </a:pPr>
            <a:r>
              <a:rPr lang="en-US" sz="2400" dirty="0">
                <a:latin typeface="Cambria" charset="0"/>
                <a:ea typeface="Cambria" charset="0"/>
                <a:cs typeface="Cambria" charset="0"/>
              </a:rPr>
              <a:t>Acute Bacterial </a:t>
            </a:r>
            <a:r>
              <a:rPr lang="en-US" sz="2400" dirty="0" err="1">
                <a:latin typeface="Cambria" charset="0"/>
                <a:ea typeface="Cambria" charset="0"/>
                <a:cs typeface="Cambria" charset="0"/>
              </a:rPr>
              <a:t>Rhinosinusitis</a:t>
            </a:r>
            <a:r>
              <a:rPr lang="en-US" sz="2400" dirty="0">
                <a:latin typeface="Cambria" charset="0"/>
                <a:ea typeface="Cambria" charset="0"/>
                <a:cs typeface="Cambria" charset="0"/>
              </a:rPr>
              <a:t> .</a:t>
            </a:r>
          </a:p>
          <a:p>
            <a:pPr marL="457200" indent="-457200">
              <a:lnSpc>
                <a:spcPct val="150000"/>
              </a:lnSpc>
              <a:buFont typeface="+mj-lt"/>
              <a:buAutoNum type="alphaLcPeriod"/>
            </a:pPr>
            <a:r>
              <a:rPr lang="en-US" sz="2400" dirty="0">
                <a:latin typeface="Cambria" charset="0"/>
                <a:ea typeface="Cambria" charset="0"/>
                <a:cs typeface="Cambria" charset="0"/>
              </a:rPr>
              <a:t>Acute Viral </a:t>
            </a:r>
            <a:r>
              <a:rPr lang="en-US" sz="2400" dirty="0" err="1">
                <a:latin typeface="Cambria" charset="0"/>
                <a:ea typeface="Cambria" charset="0"/>
                <a:cs typeface="Cambria" charset="0"/>
              </a:rPr>
              <a:t>Rhinosinusitis</a:t>
            </a:r>
            <a:r>
              <a:rPr lang="en-US" sz="2400" dirty="0">
                <a:latin typeface="Cambria" charset="0"/>
                <a:ea typeface="Cambria" charset="0"/>
                <a:cs typeface="Cambria" charset="0"/>
              </a:rPr>
              <a:t> </a:t>
            </a:r>
          </a:p>
          <a:p>
            <a:pPr marL="457200" indent="-457200">
              <a:lnSpc>
                <a:spcPct val="150000"/>
              </a:lnSpc>
              <a:buFont typeface="+mj-lt"/>
              <a:buAutoNum type="alphaLcPeriod"/>
            </a:pPr>
            <a:r>
              <a:rPr lang="en-US" sz="2400" dirty="0">
                <a:latin typeface="Cambria" charset="0"/>
                <a:ea typeface="Cambria" charset="0"/>
                <a:cs typeface="Cambria" charset="0"/>
              </a:rPr>
              <a:t>Common Cold .</a:t>
            </a:r>
          </a:p>
          <a:p>
            <a:pPr marL="457200" indent="-457200">
              <a:lnSpc>
                <a:spcPct val="150000"/>
              </a:lnSpc>
              <a:buFont typeface="+mj-lt"/>
              <a:buAutoNum type="alphaLcPeriod"/>
            </a:pPr>
            <a:r>
              <a:rPr lang="en-US" sz="2400" dirty="0">
                <a:latin typeface="Cambria" charset="0"/>
                <a:ea typeface="Cambria" charset="0"/>
                <a:cs typeface="Cambria" charset="0"/>
              </a:rPr>
              <a:t>Chronic  Bacterial Rhino Sinusitis </a:t>
            </a:r>
          </a:p>
          <a:p>
            <a:pPr>
              <a:lnSpc>
                <a:spcPct val="150000"/>
              </a:lnSpc>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1007033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8" y="214313"/>
            <a:ext cx="10473238" cy="4524315"/>
          </a:xfrm>
          <a:prstGeom prst="rect">
            <a:avLst/>
          </a:prstGeom>
          <a:noFill/>
        </p:spPr>
        <p:txBody>
          <a:bodyPr wrap="square" rtlCol="0">
            <a:spAutoFit/>
          </a:bodyPr>
          <a:lstStyle/>
          <a:p>
            <a:pPr>
              <a:lnSpc>
                <a:spcPct val="150000"/>
              </a:lnSpc>
            </a:pPr>
            <a:r>
              <a:rPr lang="en-US" sz="2400" b="1" dirty="0" smtClean="0">
                <a:latin typeface="Cambria" charset="0"/>
                <a:ea typeface="Cambria" charset="0"/>
                <a:cs typeface="Cambria" charset="0"/>
              </a:rPr>
              <a:t>References</a:t>
            </a:r>
            <a:r>
              <a:rPr lang="en-US" sz="2400" dirty="0" smtClean="0">
                <a:latin typeface="Cambria" charset="0"/>
                <a:ea typeface="Cambria" charset="0"/>
                <a:cs typeface="Cambria" charset="0"/>
              </a:rPr>
              <a:t>:</a:t>
            </a:r>
          </a:p>
          <a:p>
            <a:pPr>
              <a:lnSpc>
                <a:spcPct val="150000"/>
              </a:lnSpc>
            </a:pPr>
            <a:r>
              <a:rPr lang="en-US" sz="2400" dirty="0" smtClean="0">
                <a:latin typeface="Cambria" charset="0"/>
                <a:ea typeface="Cambria" charset="0"/>
                <a:cs typeface="Cambria" charset="0"/>
              </a:rPr>
              <a:t>NICE Guidelines </a:t>
            </a:r>
          </a:p>
          <a:p>
            <a:pPr>
              <a:lnSpc>
                <a:spcPct val="150000"/>
              </a:lnSpc>
            </a:pPr>
            <a:r>
              <a:rPr lang="en-US" sz="2400" dirty="0" err="1" smtClean="0">
                <a:latin typeface="Cambria" charset="0"/>
                <a:ea typeface="Cambria" charset="0"/>
                <a:cs typeface="Cambria" charset="0"/>
              </a:rPr>
              <a:t>UpToDate</a:t>
            </a:r>
            <a:endParaRPr lang="en-US" sz="2400" dirty="0">
              <a:latin typeface="Cambria" charset="0"/>
              <a:ea typeface="Cambria" charset="0"/>
              <a:cs typeface="Cambria" charset="0"/>
            </a:endParaRPr>
          </a:p>
          <a:p>
            <a:pPr>
              <a:lnSpc>
                <a:spcPct val="150000"/>
              </a:lnSpc>
            </a:pPr>
            <a:r>
              <a:rPr lang="en-US" sz="2400" dirty="0">
                <a:latin typeface="Cambria" charset="0"/>
                <a:ea typeface="Cambria" charset="0"/>
                <a:cs typeface="Cambria" charset="0"/>
                <a:hlinkClick r:id="rId2"/>
              </a:rPr>
              <a:t>http://</a:t>
            </a:r>
            <a:r>
              <a:rPr lang="en-US" sz="2400" dirty="0" smtClean="0">
                <a:latin typeface="Cambria" charset="0"/>
                <a:ea typeface="Cambria" charset="0"/>
                <a:cs typeface="Cambria" charset="0"/>
                <a:hlinkClick r:id="rId2"/>
              </a:rPr>
              <a:t>www.nhs.uk/Conditions/Otitis-media/Pages/Introduction.aspx</a:t>
            </a:r>
            <a:endParaRPr lang="en-US" sz="2400" dirty="0" smtClean="0">
              <a:latin typeface="Cambria" charset="0"/>
              <a:ea typeface="Cambria" charset="0"/>
              <a:cs typeface="Cambria" charset="0"/>
            </a:endParaRPr>
          </a:p>
          <a:p>
            <a:pPr>
              <a:lnSpc>
                <a:spcPct val="150000"/>
              </a:lnSpc>
            </a:pPr>
            <a:r>
              <a:rPr lang="en-US" sz="2400" dirty="0">
                <a:latin typeface="Cambria" charset="0"/>
                <a:ea typeface="Cambria" charset="0"/>
                <a:cs typeface="Cambria" charset="0"/>
                <a:hlinkClick r:id="rId3"/>
              </a:rPr>
              <a:t>http://</a:t>
            </a:r>
            <a:r>
              <a:rPr lang="en-US" sz="2400" dirty="0" smtClean="0">
                <a:latin typeface="Cambria" charset="0"/>
                <a:ea typeface="Cambria" charset="0"/>
                <a:cs typeface="Cambria" charset="0"/>
                <a:hlinkClick r:id="rId3"/>
              </a:rPr>
              <a:t>emedicine.medscape.com/article/994656-overview#a2</a:t>
            </a:r>
            <a:endParaRPr lang="en-US" sz="2400" dirty="0" smtClean="0">
              <a:latin typeface="Cambria" charset="0"/>
              <a:ea typeface="Cambria" charset="0"/>
              <a:cs typeface="Cambria" charset="0"/>
            </a:endParaRPr>
          </a:p>
          <a:p>
            <a:pPr>
              <a:lnSpc>
                <a:spcPct val="150000"/>
              </a:lnSpc>
            </a:pPr>
            <a:r>
              <a:rPr lang="en-US" sz="2400" dirty="0">
                <a:latin typeface="Cambria" charset="0"/>
                <a:ea typeface="Cambria" charset="0"/>
                <a:cs typeface="Cambria" charset="0"/>
                <a:hlinkClick r:id="rId4"/>
              </a:rPr>
              <a:t>http://</a:t>
            </a:r>
            <a:r>
              <a:rPr lang="en-US" sz="2400" dirty="0" smtClean="0">
                <a:latin typeface="Cambria" charset="0"/>
                <a:ea typeface="Cambria" charset="0"/>
                <a:cs typeface="Cambria" charset="0"/>
                <a:hlinkClick r:id="rId4"/>
              </a:rPr>
              <a:t>www.aafp.org/afp/2013/1001/p435.html</a:t>
            </a:r>
            <a:endParaRPr lang="en-US" sz="2400" dirty="0" smtClean="0">
              <a:latin typeface="Cambria" charset="0"/>
              <a:ea typeface="Cambria" charset="0"/>
              <a:cs typeface="Cambria" charset="0"/>
            </a:endParaRPr>
          </a:p>
          <a:p>
            <a:pPr>
              <a:lnSpc>
                <a:spcPct val="150000"/>
              </a:lnSpc>
            </a:pPr>
            <a:endParaRPr lang="en-US" sz="2400" dirty="0" smtClean="0">
              <a:latin typeface="Cambria" charset="0"/>
              <a:ea typeface="Cambria" charset="0"/>
              <a:cs typeface="Cambria" charset="0"/>
            </a:endParaRPr>
          </a:p>
          <a:p>
            <a:pPr>
              <a:lnSpc>
                <a:spcPct val="150000"/>
              </a:lnSpc>
            </a:pPr>
            <a:r>
              <a:rPr lang="en-US" sz="2400" dirty="0" smtClean="0">
                <a:latin typeface="Cambria" charset="0"/>
                <a:ea typeface="Cambria" charset="0"/>
                <a:cs typeface="Cambria" charset="0"/>
              </a:rPr>
              <a:t> </a:t>
            </a: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21118992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6237" y="2786063"/>
            <a:ext cx="3557588" cy="923330"/>
          </a:xfrm>
          <a:prstGeom prst="rect">
            <a:avLst/>
          </a:prstGeom>
          <a:noFill/>
        </p:spPr>
        <p:txBody>
          <a:bodyPr wrap="square" rtlCol="0">
            <a:spAutoFit/>
          </a:bodyPr>
          <a:lstStyle/>
          <a:p>
            <a:pPr algn="ctr"/>
            <a:r>
              <a:rPr lang="en-US" sz="5400" dirty="0" smtClean="0">
                <a:latin typeface="Cambria" charset="0"/>
                <a:ea typeface="Cambria" charset="0"/>
                <a:cs typeface="Cambria" charset="0"/>
              </a:rPr>
              <a:t>Thank you</a:t>
            </a:r>
            <a:endParaRPr lang="en-US" sz="5400" dirty="0">
              <a:latin typeface="Cambria" charset="0"/>
              <a:ea typeface="Cambria" charset="0"/>
              <a:cs typeface="Cambria" charset="0"/>
            </a:endParaRPr>
          </a:p>
        </p:txBody>
      </p:sp>
    </p:spTree>
    <p:extLst>
      <p:ext uri="{BB962C8B-B14F-4D97-AF65-F5344CB8AC3E}">
        <p14:creationId xmlns:p14="http://schemas.microsoft.com/office/powerpoint/2010/main" val="111846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1"/>
                </a:solidFill>
              </a:rPr>
              <a:t>18 year </a:t>
            </a:r>
            <a:r>
              <a:rPr lang="en-US" dirty="0">
                <a:solidFill>
                  <a:schemeClr val="tx1"/>
                </a:solidFill>
              </a:rPr>
              <a:t>male came to PHC complaining of several episodes of headache associated with fever, nasal congestion and discharge, The headache concentrated in front of the head </a:t>
            </a:r>
            <a:r>
              <a:rPr lang="en-US" dirty="0" smtClean="0">
                <a:solidFill>
                  <a:schemeClr val="tx1"/>
                </a:solidFill>
              </a:rPr>
              <a:t>aggravated when he is praying.</a:t>
            </a:r>
            <a:endParaRPr lang="en-US" dirty="0">
              <a:solidFill>
                <a:schemeClr val="tx1"/>
              </a:solidFill>
            </a:endParaRPr>
          </a:p>
          <a:p>
            <a:endParaRPr lang="en-US" dirty="0">
              <a:solidFill>
                <a:schemeClr val="tx1"/>
              </a:solidFill>
            </a:endParaRPr>
          </a:p>
          <a:p>
            <a:r>
              <a:rPr lang="en-US" dirty="0">
                <a:solidFill>
                  <a:schemeClr val="tx1"/>
                </a:solidFill>
              </a:rPr>
              <a:t>What is the most likely diagnosis ?</a:t>
            </a:r>
          </a:p>
          <a:p>
            <a:endParaRPr lang="en-US" dirty="0"/>
          </a:p>
        </p:txBody>
      </p:sp>
    </p:spTree>
    <p:extLst>
      <p:ext uri="{BB962C8B-B14F-4D97-AF65-F5344CB8AC3E}">
        <p14:creationId xmlns:p14="http://schemas.microsoft.com/office/powerpoint/2010/main" val="114189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1529</TotalTime>
  <Words>3345</Words>
  <Application>Microsoft Office PowerPoint</Application>
  <PresentationFormat>Custom</PresentationFormat>
  <Paragraphs>516</Paragraphs>
  <Slides>87</Slides>
  <Notes>35</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Depth</vt:lpstr>
      <vt:lpstr>Upper Respiratory Tract Infection</vt:lpstr>
      <vt:lpstr>PowerPoint Presentation</vt:lpstr>
      <vt:lpstr>MCQs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Sore throat  by  Saleh Alrashed</vt:lpstr>
      <vt:lpstr>What is sore throat ? </vt:lpstr>
      <vt:lpstr>Epidemiology </vt:lpstr>
      <vt:lpstr>Causes </vt:lpstr>
      <vt:lpstr>Causes</vt:lpstr>
      <vt:lpstr>Pharyngitis ? </vt:lpstr>
      <vt:lpstr>Pharyngitis </vt:lpstr>
      <vt:lpstr>Causes of pharyngitis </vt:lpstr>
      <vt:lpstr>Causes of pharyngitis </vt:lpstr>
      <vt:lpstr>Causes of pharyngitis </vt:lpstr>
      <vt:lpstr>How patients may present ? </vt:lpstr>
      <vt:lpstr>How patients may present ? </vt:lpstr>
      <vt:lpstr>Excluding dangerous conditions!</vt:lpstr>
      <vt:lpstr>Diagnostic tests ? </vt:lpstr>
      <vt:lpstr>PowerPoint Presentation</vt:lpstr>
      <vt:lpstr>PowerPoint Presentation</vt:lpstr>
      <vt:lpstr>Diagnostic tests</vt:lpstr>
      <vt:lpstr>Management </vt:lpstr>
      <vt:lpstr>Management </vt:lpstr>
      <vt:lpstr>prevention</vt:lpstr>
      <vt:lpstr>Serious Complications </vt:lpstr>
      <vt:lpstr>Complications </vt:lpstr>
      <vt:lpstr>Tonsillitis </vt:lpstr>
      <vt:lpstr>Presentation</vt:lpstr>
      <vt:lpstr>Diagnosis ?</vt:lpstr>
      <vt:lpstr>Management </vt:lpstr>
      <vt:lpstr>Management </vt:lpstr>
      <vt:lpstr>management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3422</cp:lastModifiedBy>
  <cp:revision>94</cp:revision>
  <dcterms:created xsi:type="dcterms:W3CDTF">2015-10-14T19:30:57Z</dcterms:created>
  <dcterms:modified xsi:type="dcterms:W3CDTF">2015-10-21T08:06:32Z</dcterms:modified>
</cp:coreProperties>
</file>