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87" r:id="rId1"/>
  </p:sldMasterIdLst>
  <p:notesMasterIdLst>
    <p:notesMasterId r:id="rId100"/>
  </p:notesMasterIdLst>
  <p:sldIdLst>
    <p:sldId id="256" r:id="rId2"/>
    <p:sldId id="257" r:id="rId3"/>
    <p:sldId id="398" r:id="rId4"/>
    <p:sldId id="399" r:id="rId5"/>
    <p:sldId id="400" r:id="rId6"/>
    <p:sldId id="401" r:id="rId7"/>
    <p:sldId id="350" r:id="rId8"/>
    <p:sldId id="351" r:id="rId9"/>
    <p:sldId id="352" r:id="rId10"/>
    <p:sldId id="402" r:id="rId11"/>
    <p:sldId id="404" r:id="rId12"/>
    <p:sldId id="405" r:id="rId13"/>
    <p:sldId id="289" r:id="rId14"/>
    <p:sldId id="292" r:id="rId15"/>
    <p:sldId id="387" r:id="rId16"/>
    <p:sldId id="324" r:id="rId17"/>
    <p:sldId id="321" r:id="rId18"/>
    <p:sldId id="293" r:id="rId19"/>
    <p:sldId id="294" r:id="rId20"/>
    <p:sldId id="295" r:id="rId21"/>
    <p:sldId id="320" r:id="rId22"/>
    <p:sldId id="319" r:id="rId23"/>
    <p:sldId id="318" r:id="rId24"/>
    <p:sldId id="317" r:id="rId25"/>
    <p:sldId id="316" r:id="rId26"/>
    <p:sldId id="315" r:id="rId27"/>
    <p:sldId id="314" r:id="rId28"/>
    <p:sldId id="313" r:id="rId29"/>
    <p:sldId id="309" r:id="rId30"/>
    <p:sldId id="311" r:id="rId31"/>
    <p:sldId id="307" r:id="rId32"/>
    <p:sldId id="310" r:id="rId33"/>
    <p:sldId id="361" r:id="rId34"/>
    <p:sldId id="325" r:id="rId35"/>
    <p:sldId id="269" r:id="rId36"/>
    <p:sldId id="259" r:id="rId37"/>
    <p:sldId id="260" r:id="rId38"/>
    <p:sldId id="262" r:id="rId39"/>
    <p:sldId id="268" r:id="rId40"/>
    <p:sldId id="261" r:id="rId41"/>
    <p:sldId id="263" r:id="rId42"/>
    <p:sldId id="264" r:id="rId43"/>
    <p:sldId id="265" r:id="rId44"/>
    <p:sldId id="271" r:id="rId45"/>
    <p:sldId id="362" r:id="rId46"/>
    <p:sldId id="266" r:id="rId47"/>
    <p:sldId id="270" r:id="rId48"/>
    <p:sldId id="267" r:id="rId49"/>
    <p:sldId id="272" r:id="rId50"/>
    <p:sldId id="274" r:id="rId51"/>
    <p:sldId id="275" r:id="rId52"/>
    <p:sldId id="276" r:id="rId53"/>
    <p:sldId id="277" r:id="rId54"/>
    <p:sldId id="279" r:id="rId55"/>
    <p:sldId id="286" r:id="rId56"/>
    <p:sldId id="287" r:id="rId57"/>
    <p:sldId id="278" r:id="rId58"/>
    <p:sldId id="280" r:id="rId59"/>
    <p:sldId id="281" r:id="rId60"/>
    <p:sldId id="282" r:id="rId61"/>
    <p:sldId id="288" r:id="rId62"/>
    <p:sldId id="283" r:id="rId63"/>
    <p:sldId id="284" r:id="rId64"/>
    <p:sldId id="285" r:id="rId65"/>
    <p:sldId id="365" r:id="rId66"/>
    <p:sldId id="366" r:id="rId67"/>
    <p:sldId id="367" r:id="rId68"/>
    <p:sldId id="406" r:id="rId69"/>
    <p:sldId id="368" r:id="rId70"/>
    <p:sldId id="386" r:id="rId71"/>
    <p:sldId id="370" r:id="rId72"/>
    <p:sldId id="371" r:id="rId73"/>
    <p:sldId id="372" r:id="rId74"/>
    <p:sldId id="373" r:id="rId75"/>
    <p:sldId id="374" r:id="rId76"/>
    <p:sldId id="375" r:id="rId77"/>
    <p:sldId id="376" r:id="rId78"/>
    <p:sldId id="377" r:id="rId79"/>
    <p:sldId id="378" r:id="rId80"/>
    <p:sldId id="379" r:id="rId81"/>
    <p:sldId id="397" r:id="rId82"/>
    <p:sldId id="390" r:id="rId83"/>
    <p:sldId id="391" r:id="rId84"/>
    <p:sldId id="392" r:id="rId85"/>
    <p:sldId id="393" r:id="rId86"/>
    <p:sldId id="395" r:id="rId87"/>
    <p:sldId id="396" r:id="rId88"/>
    <p:sldId id="380" r:id="rId89"/>
    <p:sldId id="381" r:id="rId90"/>
    <p:sldId id="382" r:id="rId91"/>
    <p:sldId id="384" r:id="rId92"/>
    <p:sldId id="348" r:id="rId93"/>
    <p:sldId id="356" r:id="rId94"/>
    <p:sldId id="353" r:id="rId95"/>
    <p:sldId id="354" r:id="rId96"/>
    <p:sldId id="355" r:id="rId97"/>
    <p:sldId id="258" r:id="rId98"/>
    <p:sldId id="363" r:id="rId9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D2"/>
    <a:srgbClr val="4392C5"/>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6"/>
    <p:restoredTop sz="91969"/>
  </p:normalViewPr>
  <p:slideViewPr>
    <p:cSldViewPr>
      <p:cViewPr>
        <p:scale>
          <a:sx n="90" d="100"/>
          <a:sy n="90" d="100"/>
        </p:scale>
        <p:origin x="1656" y="2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notesMaster" Target="notesMasters/notes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37FA77F-13C0-4E74-B6B3-89F497998EA3}" type="datetimeFigureOut">
              <a:rPr lang="ar-SA" smtClean="0"/>
              <a:pPr/>
              <a:t>8 محرم، 1437 </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C222A81-DD40-46A9-89D3-A012D91D5358}" type="slidenum">
              <a:rPr lang="ar-SA" smtClean="0"/>
              <a:pPr/>
              <a:t>‹#›</a:t>
            </a:fld>
            <a:endParaRPr lang="ar-SA"/>
          </a:p>
        </p:txBody>
      </p:sp>
    </p:spTree>
    <p:extLst>
      <p:ext uri="{BB962C8B-B14F-4D97-AF65-F5344CB8AC3E}">
        <p14:creationId xmlns:p14="http://schemas.microsoft.com/office/powerpoint/2010/main" val="35108122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3</a:t>
            </a:fld>
            <a:endParaRPr lang="ar-SA"/>
          </a:p>
        </p:txBody>
      </p:sp>
    </p:spTree>
    <p:extLst>
      <p:ext uri="{BB962C8B-B14F-4D97-AF65-F5344CB8AC3E}">
        <p14:creationId xmlns:p14="http://schemas.microsoft.com/office/powerpoint/2010/main" val="1112324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Pannus</a:t>
            </a:r>
            <a:r>
              <a:rPr lang="en-US" dirty="0" smtClean="0"/>
              <a:t> = part of the </a:t>
            </a:r>
            <a:r>
              <a:rPr lang="en-US" dirty="0" err="1" smtClean="0"/>
              <a:t>thickned</a:t>
            </a:r>
            <a:r>
              <a:rPr lang="en-US" baseline="0" dirty="0" smtClean="0"/>
              <a:t> </a:t>
            </a:r>
            <a:r>
              <a:rPr lang="en-US" baseline="0" dirty="0" err="1" smtClean="0"/>
              <a:t>synovia</a:t>
            </a:r>
            <a:r>
              <a:rPr lang="en-US" baseline="0" dirty="0" smtClean="0"/>
              <a:t> that will invade the bony cartilage and bone (will show in x-ray)</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52</a:t>
            </a:fld>
            <a:endParaRPr lang="ar-SA"/>
          </a:p>
        </p:txBody>
      </p:sp>
    </p:spTree>
    <p:extLst>
      <p:ext uri="{BB962C8B-B14F-4D97-AF65-F5344CB8AC3E}">
        <p14:creationId xmlns:p14="http://schemas.microsoft.com/office/powerpoint/2010/main" val="1838570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59</a:t>
            </a:fld>
            <a:endParaRPr lang="ar-SA"/>
          </a:p>
        </p:txBody>
      </p:sp>
    </p:spTree>
    <p:extLst>
      <p:ext uri="{BB962C8B-B14F-4D97-AF65-F5344CB8AC3E}">
        <p14:creationId xmlns:p14="http://schemas.microsoft.com/office/powerpoint/2010/main" val="718196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ACR(American college of rheumatology),,</a:t>
            </a:r>
            <a:r>
              <a:rPr lang="en-US" baseline="0" dirty="0" smtClean="0"/>
              <a:t> </a:t>
            </a:r>
            <a:r>
              <a:rPr lang="en-US" dirty="0" smtClean="0"/>
              <a:t>6/10 is needed to classify patient as having definite RA</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60</a:t>
            </a:fld>
            <a:endParaRPr lang="ar-SA"/>
          </a:p>
        </p:txBody>
      </p:sp>
    </p:spTree>
    <p:extLst>
      <p:ext uri="{BB962C8B-B14F-4D97-AF65-F5344CB8AC3E}">
        <p14:creationId xmlns:p14="http://schemas.microsoft.com/office/powerpoint/2010/main" val="1877471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solidFill>
                  <a:schemeClr val="accent3"/>
                </a:solidFill>
              </a:rPr>
              <a:t>various microorganisms, most commonly caused by a variety of bacteria .However, viruses, mycobacteria, and fungi have been implicated</a:t>
            </a:r>
            <a:r>
              <a:rPr lang="ar-SA" dirty="0" smtClean="0">
                <a:solidFill>
                  <a:schemeClr val="accent3"/>
                </a:solidFill>
              </a:rPr>
              <a:t>. </a:t>
            </a:r>
            <a:endParaRPr lang="en-US" dirty="0" smtClean="0">
              <a:solidFill>
                <a:schemeClr val="accent3"/>
              </a:solidFill>
            </a:endParaRPr>
          </a:p>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solidFill>
                  <a:schemeClr val="tx1"/>
                </a:solidFill>
              </a:rPr>
              <a:t>The joint cavity is normally sterile with synovial fluid and cellular matter including a few white blood cells</a:t>
            </a:r>
            <a:endParaRPr lang="en-US" dirty="0" smtClean="0">
              <a:solidFill>
                <a:schemeClr val="accent3"/>
              </a:solidFill>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71</a:t>
            </a:fld>
            <a:endParaRPr lang="ar-SA"/>
          </a:p>
        </p:txBody>
      </p:sp>
    </p:spTree>
    <p:extLst>
      <p:ext uri="{BB962C8B-B14F-4D97-AF65-F5344CB8AC3E}">
        <p14:creationId xmlns:p14="http://schemas.microsoft.com/office/powerpoint/2010/main" val="507629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73</a:t>
            </a:fld>
            <a:endParaRPr lang="ar-SA"/>
          </a:p>
        </p:txBody>
      </p:sp>
    </p:spTree>
    <p:extLst>
      <p:ext uri="{BB962C8B-B14F-4D97-AF65-F5344CB8AC3E}">
        <p14:creationId xmlns:p14="http://schemas.microsoft.com/office/powerpoint/2010/main" val="1327047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84</a:t>
            </a:fld>
            <a:endParaRPr lang="ar-SA"/>
          </a:p>
        </p:txBody>
      </p:sp>
    </p:spTree>
    <p:extLst>
      <p:ext uri="{BB962C8B-B14F-4D97-AF65-F5344CB8AC3E}">
        <p14:creationId xmlns:p14="http://schemas.microsoft.com/office/powerpoint/2010/main" val="431909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93</a:t>
            </a:fld>
            <a:endParaRPr lang="ar-SA"/>
          </a:p>
        </p:txBody>
      </p:sp>
    </p:spTree>
    <p:extLst>
      <p:ext uri="{BB962C8B-B14F-4D97-AF65-F5344CB8AC3E}">
        <p14:creationId xmlns:p14="http://schemas.microsoft.com/office/powerpoint/2010/main" val="583710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94</a:t>
            </a:fld>
            <a:endParaRPr lang="ar-SA"/>
          </a:p>
        </p:txBody>
      </p:sp>
    </p:spTree>
    <p:extLst>
      <p:ext uri="{BB962C8B-B14F-4D97-AF65-F5344CB8AC3E}">
        <p14:creationId xmlns:p14="http://schemas.microsoft.com/office/powerpoint/2010/main" val="714704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95</a:t>
            </a:fld>
            <a:endParaRPr lang="ar-SA"/>
          </a:p>
        </p:txBody>
      </p:sp>
    </p:spTree>
    <p:extLst>
      <p:ext uri="{BB962C8B-B14F-4D97-AF65-F5344CB8AC3E}">
        <p14:creationId xmlns:p14="http://schemas.microsoft.com/office/powerpoint/2010/main" val="1157737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96</a:t>
            </a:fld>
            <a:endParaRPr lang="ar-SA"/>
          </a:p>
        </p:txBody>
      </p:sp>
    </p:spTree>
    <p:extLst>
      <p:ext uri="{BB962C8B-B14F-4D97-AF65-F5344CB8AC3E}">
        <p14:creationId xmlns:p14="http://schemas.microsoft.com/office/powerpoint/2010/main" val="189144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4</a:t>
            </a:fld>
            <a:endParaRPr lang="ar-SA"/>
          </a:p>
        </p:txBody>
      </p:sp>
    </p:spTree>
    <p:extLst>
      <p:ext uri="{BB962C8B-B14F-4D97-AF65-F5344CB8AC3E}">
        <p14:creationId xmlns:p14="http://schemas.microsoft.com/office/powerpoint/2010/main" val="172768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5</a:t>
            </a:fld>
            <a:endParaRPr lang="ar-SA"/>
          </a:p>
        </p:txBody>
      </p:sp>
    </p:spTree>
    <p:extLst>
      <p:ext uri="{BB962C8B-B14F-4D97-AF65-F5344CB8AC3E}">
        <p14:creationId xmlns:p14="http://schemas.microsoft.com/office/powerpoint/2010/main" val="75195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
            </a:r>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6</a:t>
            </a:fld>
            <a:endParaRPr lang="ar-SA"/>
          </a:p>
        </p:txBody>
      </p:sp>
    </p:spTree>
    <p:extLst>
      <p:ext uri="{BB962C8B-B14F-4D97-AF65-F5344CB8AC3E}">
        <p14:creationId xmlns:p14="http://schemas.microsoft.com/office/powerpoint/2010/main" val="1012261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36</a:t>
            </a:fld>
            <a:endParaRPr lang="ar-SA"/>
          </a:p>
        </p:txBody>
      </p:sp>
    </p:spTree>
    <p:extLst>
      <p:ext uri="{BB962C8B-B14F-4D97-AF65-F5344CB8AC3E}">
        <p14:creationId xmlns:p14="http://schemas.microsoft.com/office/powerpoint/2010/main" val="173776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38</a:t>
            </a:fld>
            <a:endParaRPr lang="ar-SA"/>
          </a:p>
        </p:txBody>
      </p:sp>
    </p:spTree>
    <p:extLst>
      <p:ext uri="{BB962C8B-B14F-4D97-AF65-F5344CB8AC3E}">
        <p14:creationId xmlns:p14="http://schemas.microsoft.com/office/powerpoint/2010/main" val="806704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term: NSAID, </a:t>
            </a:r>
            <a:r>
              <a:rPr lang="en-US" dirty="0" err="1" smtClean="0"/>
              <a:t>ibuprofin</a:t>
            </a:r>
            <a:r>
              <a:rPr lang="en-US" dirty="0" smtClean="0"/>
              <a:t>, </a:t>
            </a:r>
            <a:r>
              <a:rPr lang="en-US" sz="1200" b="0" i="0" kern="1200" dirty="0" smtClean="0">
                <a:solidFill>
                  <a:schemeClr val="tx1"/>
                </a:solidFill>
                <a:effectLst/>
                <a:latin typeface="+mn-lt"/>
                <a:ea typeface="+mn-ea"/>
                <a:cs typeface="+mn-cs"/>
              </a:rPr>
              <a:t>Colchicine.</a:t>
            </a:r>
          </a:p>
          <a:p>
            <a:r>
              <a:rPr lang="en-US" sz="1200" b="0" i="0" kern="1200" dirty="0" smtClean="0">
                <a:solidFill>
                  <a:schemeClr val="tx1"/>
                </a:solidFill>
                <a:effectLst/>
                <a:latin typeface="+mn-lt"/>
                <a:ea typeface="+mn-ea"/>
                <a:cs typeface="+mn-cs"/>
              </a:rPr>
              <a:t>Long tem: xanthine oxidase, Colchicine,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pegloticase</a:t>
            </a:r>
            <a:r>
              <a:rPr lang="en-US" sz="1200" b="0" i="0" kern="1200" baseline="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46</a:t>
            </a:fld>
            <a:endParaRPr lang="ar-SA"/>
          </a:p>
        </p:txBody>
      </p:sp>
    </p:spTree>
    <p:extLst>
      <p:ext uri="{BB962C8B-B14F-4D97-AF65-F5344CB8AC3E}">
        <p14:creationId xmlns:p14="http://schemas.microsoft.com/office/powerpoint/2010/main" val="186111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1200" dirty="0" smtClean="0"/>
              <a:t>usually </a:t>
            </a:r>
            <a:r>
              <a:rPr lang="en-US" sz="1200" u="sng" dirty="0" err="1" smtClean="0"/>
              <a:t>polyarticular</a:t>
            </a:r>
            <a:r>
              <a:rPr lang="en-US" sz="1200" dirty="0" smtClean="0"/>
              <a:t>, marked by inflammatory changes in the synovial membranes and articular structures and by atrophy and rarefaction of the bones.</a:t>
            </a:r>
          </a:p>
          <a:p>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50</a:t>
            </a:fld>
            <a:endParaRPr lang="ar-SA"/>
          </a:p>
        </p:txBody>
      </p:sp>
    </p:spTree>
    <p:extLst>
      <p:ext uri="{BB962C8B-B14F-4D97-AF65-F5344CB8AC3E}">
        <p14:creationId xmlns:p14="http://schemas.microsoft.com/office/powerpoint/2010/main" val="122416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CC222A81-DD40-46A9-89D3-A012D91D5358}" type="slidenum">
              <a:rPr lang="ar-SA" smtClean="0"/>
              <a:pPr/>
              <a:t>51</a:t>
            </a:fld>
            <a:endParaRPr lang="ar-SA"/>
          </a:p>
        </p:txBody>
      </p:sp>
    </p:spTree>
    <p:extLst>
      <p:ext uri="{BB962C8B-B14F-4D97-AF65-F5344CB8AC3E}">
        <p14:creationId xmlns:p14="http://schemas.microsoft.com/office/powerpoint/2010/main" val="1685565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0C1E3D-D28E-4EFB-AEF4-D08BB01A136F}" type="datetimeFigureOut">
              <a:rPr lang="ar-SA" smtClean="0"/>
              <a:pPr/>
              <a:t>8 محرم، 1437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84779B2-FBD3-409F-B45D-92313BFE0CB1}" type="slidenum">
              <a:rPr lang="ar-SA" smtClean="0"/>
              <a:pPr/>
              <a:t>‹#›</a:t>
            </a:fld>
            <a:endParaRPr lang="ar-S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54509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0C1E3D-D28E-4EFB-AEF4-D08BB01A136F}" type="datetimeFigureOut">
              <a:rPr lang="ar-SA" smtClean="0"/>
              <a:pPr/>
              <a:t>8 محرم، 1437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84779B2-FBD3-409F-B45D-92313BFE0CB1}" type="slidenum">
              <a:rPr lang="ar-SA" smtClean="0"/>
              <a:pPr/>
              <a:t>‹#›</a:t>
            </a:fld>
            <a:endParaRPr lang="ar-SA"/>
          </a:p>
        </p:txBody>
      </p:sp>
    </p:spTree>
    <p:extLst>
      <p:ext uri="{BB962C8B-B14F-4D97-AF65-F5344CB8AC3E}">
        <p14:creationId xmlns:p14="http://schemas.microsoft.com/office/powerpoint/2010/main" val="141630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0C1E3D-D28E-4EFB-AEF4-D08BB01A136F}" type="datetimeFigureOut">
              <a:rPr lang="ar-SA" smtClean="0"/>
              <a:pPr/>
              <a:t>8 محرم، 1437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84779B2-FBD3-409F-B45D-92313BFE0CB1}" type="slidenum">
              <a:rPr lang="ar-SA" smtClean="0"/>
              <a:pPr/>
              <a:t>‹#›</a:t>
            </a:fld>
            <a:endParaRPr lang="ar-SA"/>
          </a:p>
        </p:txBody>
      </p:sp>
    </p:spTree>
    <p:extLst>
      <p:ext uri="{BB962C8B-B14F-4D97-AF65-F5344CB8AC3E}">
        <p14:creationId xmlns:p14="http://schemas.microsoft.com/office/powerpoint/2010/main" val="115687109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عنوان ومحتوى">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a:solidFill>
                  <a:srgbClr val="000000"/>
                </a:solidFill>
              </a:defRPr>
            </a:pPr>
            <a:r>
              <a:rPr sz="3300">
                <a:solidFill>
                  <a:srgbClr val="7B9899"/>
                </a:solidFill>
              </a:rPr>
              <a:t>Title Text</a:t>
            </a:r>
          </a:p>
        </p:txBody>
      </p:sp>
      <p:sp>
        <p:nvSpPr>
          <p:cNvPr id="29" name="Shape 29"/>
          <p:cNvSpPr>
            <a:spLocks noGrp="1"/>
          </p:cNvSpPr>
          <p:nvPr>
            <p:ph type="body" idx="1"/>
          </p:nvPr>
        </p:nvSpPr>
        <p:spPr>
          <a:prstGeom prst="rect">
            <a:avLst/>
          </a:prstGeom>
        </p:spPr>
        <p:txBody>
          <a:bodyPr/>
          <a:lstStyle/>
          <a:p>
            <a:pPr lvl="0">
              <a:defRPr sz="1800"/>
            </a:pPr>
            <a:r>
              <a:rPr sz="2700"/>
              <a:t>Body Level One</a:t>
            </a:r>
          </a:p>
          <a:p>
            <a:pPr lvl="1">
              <a:defRPr sz="1800"/>
            </a:pPr>
            <a:r>
              <a:rPr sz="2700"/>
              <a:t>Body Level Two</a:t>
            </a:r>
          </a:p>
          <a:p>
            <a:pPr lvl="2">
              <a:defRPr sz="1800"/>
            </a:pPr>
            <a:r>
              <a:rPr sz="2700"/>
              <a:t>Body Level Three</a:t>
            </a:r>
          </a:p>
          <a:p>
            <a:pPr lvl="3">
              <a:defRPr sz="1800"/>
            </a:pPr>
            <a:r>
              <a:rPr sz="2700"/>
              <a:t>Body Level Four</a:t>
            </a:r>
          </a:p>
          <a:p>
            <a:pPr lvl="4">
              <a:defRPr sz="1800"/>
            </a:pPr>
            <a:r>
              <a:rPr sz="2700"/>
              <a:t>Body Level Five</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extLst>
      <p:ext uri="{BB962C8B-B14F-4D97-AF65-F5344CB8AC3E}">
        <p14:creationId xmlns:p14="http://schemas.microsoft.com/office/powerpoint/2010/main" val="21558734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0C1E3D-D28E-4EFB-AEF4-D08BB01A136F}" type="datetimeFigureOut">
              <a:rPr lang="ar-SA" smtClean="0"/>
              <a:pPr/>
              <a:t>8 محرم، 1437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84779B2-FBD3-409F-B45D-92313BFE0CB1}" type="slidenum">
              <a:rPr lang="ar-SA" smtClean="0"/>
              <a:pPr/>
              <a:t>‹#›</a:t>
            </a:fld>
            <a:endParaRPr lang="ar-SA"/>
          </a:p>
        </p:txBody>
      </p:sp>
    </p:spTree>
    <p:extLst>
      <p:ext uri="{BB962C8B-B14F-4D97-AF65-F5344CB8AC3E}">
        <p14:creationId xmlns:p14="http://schemas.microsoft.com/office/powerpoint/2010/main" val="2098070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0C1E3D-D28E-4EFB-AEF4-D08BB01A136F}" type="datetimeFigureOut">
              <a:rPr lang="ar-SA" smtClean="0"/>
              <a:pPr/>
              <a:t>8 محرم، 1437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84779B2-FBD3-409F-B45D-92313BFE0CB1}" type="slidenum">
              <a:rPr lang="ar-SA" smtClean="0"/>
              <a:pPr/>
              <a:t>‹#›</a:t>
            </a:fld>
            <a:endParaRPr lang="ar-S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00639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0C1E3D-D28E-4EFB-AEF4-D08BB01A136F}" type="datetimeFigureOut">
              <a:rPr lang="ar-SA" smtClean="0"/>
              <a:pPr/>
              <a:t>8 محرم، 1437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84779B2-FBD3-409F-B45D-92313BFE0CB1}" type="slidenum">
              <a:rPr lang="ar-SA" smtClean="0"/>
              <a:pPr/>
              <a:t>‹#›</a:t>
            </a:fld>
            <a:endParaRPr lang="ar-SA"/>
          </a:p>
        </p:txBody>
      </p:sp>
    </p:spTree>
    <p:extLst>
      <p:ext uri="{BB962C8B-B14F-4D97-AF65-F5344CB8AC3E}">
        <p14:creationId xmlns:p14="http://schemas.microsoft.com/office/powerpoint/2010/main" val="1678301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0C1E3D-D28E-4EFB-AEF4-D08BB01A136F}" type="datetimeFigureOut">
              <a:rPr lang="ar-SA" smtClean="0"/>
              <a:pPr/>
              <a:t>8 محرم، 1437 </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84779B2-FBD3-409F-B45D-92313BFE0CB1}" type="slidenum">
              <a:rPr lang="ar-SA" smtClean="0"/>
              <a:pPr/>
              <a:t>‹#›</a:t>
            </a:fld>
            <a:endParaRPr lang="ar-SA"/>
          </a:p>
        </p:txBody>
      </p:sp>
    </p:spTree>
    <p:extLst>
      <p:ext uri="{BB962C8B-B14F-4D97-AF65-F5344CB8AC3E}">
        <p14:creationId xmlns:p14="http://schemas.microsoft.com/office/powerpoint/2010/main" val="1259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0C1E3D-D28E-4EFB-AEF4-D08BB01A136F}" type="datetimeFigureOut">
              <a:rPr lang="ar-SA" smtClean="0"/>
              <a:pPr/>
              <a:t>8 محرم، 1437 </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84779B2-FBD3-409F-B45D-92313BFE0CB1}" type="slidenum">
              <a:rPr lang="ar-SA" smtClean="0"/>
              <a:pPr/>
              <a:t>‹#›</a:t>
            </a:fld>
            <a:endParaRPr lang="ar-SA"/>
          </a:p>
        </p:txBody>
      </p:sp>
    </p:spTree>
    <p:extLst>
      <p:ext uri="{BB962C8B-B14F-4D97-AF65-F5344CB8AC3E}">
        <p14:creationId xmlns:p14="http://schemas.microsoft.com/office/powerpoint/2010/main" val="1292987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0C1E3D-D28E-4EFB-AEF4-D08BB01A136F}" type="datetimeFigureOut">
              <a:rPr lang="ar-SA" smtClean="0"/>
              <a:pPr/>
              <a:t>8 محرم، 1437 </a:t>
            </a:fld>
            <a:endParaRPr lang="ar-S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SA"/>
          </a:p>
        </p:txBody>
      </p:sp>
      <p:sp>
        <p:nvSpPr>
          <p:cNvPr id="9" name="Slide Number Placeholder 8"/>
          <p:cNvSpPr>
            <a:spLocks noGrp="1"/>
          </p:cNvSpPr>
          <p:nvPr>
            <p:ph type="sldNum" sz="quarter" idx="12"/>
          </p:nvPr>
        </p:nvSpPr>
        <p:spPr/>
        <p:txBody>
          <a:bodyPr/>
          <a:lstStyle/>
          <a:p>
            <a:fld id="{E84779B2-FBD3-409F-B45D-92313BFE0CB1}" type="slidenum">
              <a:rPr lang="ar-SA" smtClean="0"/>
              <a:pPr/>
              <a:t>‹#›</a:t>
            </a:fld>
            <a:endParaRPr lang="ar-SA"/>
          </a:p>
        </p:txBody>
      </p:sp>
    </p:spTree>
    <p:extLst>
      <p:ext uri="{BB962C8B-B14F-4D97-AF65-F5344CB8AC3E}">
        <p14:creationId xmlns:p14="http://schemas.microsoft.com/office/powerpoint/2010/main" val="84730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90C1E3D-D28E-4EFB-AEF4-D08BB01A136F}" type="datetimeFigureOut">
              <a:rPr lang="ar-SA" smtClean="0"/>
              <a:pPr/>
              <a:t>8 محرم، 1437 </a:t>
            </a:fld>
            <a:endParaRPr lang="ar-SA"/>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ar-S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4779B2-FBD3-409F-B45D-92313BFE0CB1}" type="slidenum">
              <a:rPr lang="ar-SA" smtClean="0"/>
              <a:pPr/>
              <a:t>‹#›</a:t>
            </a:fld>
            <a:endParaRPr lang="ar-SA"/>
          </a:p>
        </p:txBody>
      </p:sp>
    </p:spTree>
    <p:extLst>
      <p:ext uri="{BB962C8B-B14F-4D97-AF65-F5344CB8AC3E}">
        <p14:creationId xmlns:p14="http://schemas.microsoft.com/office/powerpoint/2010/main" val="60977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C1E3D-D28E-4EFB-AEF4-D08BB01A136F}" type="datetimeFigureOut">
              <a:rPr lang="ar-SA" smtClean="0"/>
              <a:pPr/>
              <a:t>8 محرم، 1437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84779B2-FBD3-409F-B45D-92313BFE0CB1}" type="slidenum">
              <a:rPr lang="ar-SA" smtClean="0"/>
              <a:pPr/>
              <a:t>‹#›</a:t>
            </a:fld>
            <a:endParaRPr lang="ar-SA"/>
          </a:p>
        </p:txBody>
      </p:sp>
    </p:spTree>
    <p:extLst>
      <p:ext uri="{BB962C8B-B14F-4D97-AF65-F5344CB8AC3E}">
        <p14:creationId xmlns:p14="http://schemas.microsoft.com/office/powerpoint/2010/main" val="7180417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90C1E3D-D28E-4EFB-AEF4-D08BB01A136F}" type="datetimeFigureOut">
              <a:rPr lang="ar-SA" smtClean="0"/>
              <a:pPr/>
              <a:t>8 محرم، 1437 </a:t>
            </a:fld>
            <a:endParaRPr lang="ar-SA"/>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SA"/>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84779B2-FBD3-409F-B45D-92313BFE0CB1}" type="slidenum">
              <a:rPr lang="ar-SA" smtClean="0"/>
              <a:pPr/>
              <a:t>‹#›</a:t>
            </a:fld>
            <a:endParaRPr lang="ar-SA"/>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942070"/>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2.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 Id="rId3" Type="http://schemas.openxmlformats.org/officeDocument/2006/relationships/image" Target="../media/image2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0.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85.xml.rels><?xml version="1.0" encoding="UTF-8" standalone="yes"?>
<Relationships xmlns="http://schemas.openxmlformats.org/package/2006/relationships"><Relationship Id="rId3" Type="http://schemas.openxmlformats.org/officeDocument/2006/relationships/hyperlink" Target="http://www.arthritis.org/about-arthritis/types/juvenile-dermatomyositis-jd/" TargetMode="External"/><Relationship Id="rId4" Type="http://schemas.openxmlformats.org/officeDocument/2006/relationships/hyperlink" Target="http://www.arthritis.org/about-arthritis/types/lupus-in-children-and-teens/" TargetMode="External"/><Relationship Id="rId5" Type="http://schemas.openxmlformats.org/officeDocument/2006/relationships/hyperlink" Target="http://www.arthritis.org/about-arthritis/types/juvenile-scleroderma/" TargetMode="External"/><Relationship Id="rId6" Type="http://schemas.openxmlformats.org/officeDocument/2006/relationships/hyperlink" Target="http://www.arthritis.org/about-arthritis/types/kawasaki-disease/" TargetMode="External"/><Relationship Id="rId7" Type="http://schemas.openxmlformats.org/officeDocument/2006/relationships/hyperlink" Target="http://www.arthritis.org/about-arthritis/types/fibromyalgia/" TargetMode="External"/><Relationship Id="rId1" Type="http://schemas.openxmlformats.org/officeDocument/2006/relationships/slideLayout" Target="../slideLayouts/slideLayout2.xml"/><Relationship Id="rId2" Type="http://schemas.openxmlformats.org/officeDocument/2006/relationships/hyperlink" Target="http://www.arthritis.org/about-arthritis/types/juvenile-idiopathic-arthritis-jia/"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ference.medscape.com/medline/abstract/21285714" TargetMode="External"/><Relationship Id="rId3" Type="http://schemas.openxmlformats.org/officeDocument/2006/relationships/hyperlink" Target="http://reference.medscape.com/medline/abstract/22906142"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7384"/>
            <a:ext cx="8204448" cy="1470025"/>
          </a:xfrm>
        </p:spPr>
        <p:txBody>
          <a:bodyPr>
            <a:noAutofit/>
          </a:bodyPr>
          <a:lstStyle/>
          <a:p>
            <a:r>
              <a:rPr lang="en-US" sz="4000" dirty="0" smtClean="0"/>
              <a:t>Approach to patient with Arthritis</a:t>
            </a:r>
            <a:endParaRPr lang="ar-SA" sz="4000" dirty="0"/>
          </a:p>
        </p:txBody>
      </p:sp>
      <p:sp>
        <p:nvSpPr>
          <p:cNvPr id="3" name="Subtitle 2"/>
          <p:cNvSpPr>
            <a:spLocks noGrp="1"/>
          </p:cNvSpPr>
          <p:nvPr>
            <p:ph type="subTitle" idx="1"/>
          </p:nvPr>
        </p:nvSpPr>
        <p:spPr>
          <a:xfrm>
            <a:off x="467544" y="2276872"/>
            <a:ext cx="6912768" cy="2664296"/>
          </a:xfrm>
        </p:spPr>
        <p:txBody>
          <a:bodyPr>
            <a:normAutofit fontScale="92500" lnSpcReduction="10000"/>
          </a:bodyPr>
          <a:lstStyle/>
          <a:p>
            <a:r>
              <a:rPr lang="en-US" b="1" dirty="0" smtClean="0">
                <a:solidFill>
                  <a:srgbClr val="FFC000"/>
                </a:solidFill>
              </a:rPr>
              <a:t>Done by:-</a:t>
            </a:r>
          </a:p>
          <a:p>
            <a:r>
              <a:rPr lang="en-US" dirty="0" err="1" smtClean="0"/>
              <a:t>Turki</a:t>
            </a:r>
            <a:r>
              <a:rPr lang="en-US" dirty="0" smtClean="0"/>
              <a:t> </a:t>
            </a:r>
            <a:r>
              <a:rPr lang="en-US" dirty="0" err="1" smtClean="0"/>
              <a:t>Alotaibi</a:t>
            </a:r>
            <a:endParaRPr lang="en-US" dirty="0" smtClean="0"/>
          </a:p>
          <a:p>
            <a:r>
              <a:rPr lang="en-US" dirty="0" smtClean="0"/>
              <a:t>Waleed </a:t>
            </a:r>
            <a:r>
              <a:rPr lang="en-US" dirty="0" err="1" smtClean="0"/>
              <a:t>AlTaliqi</a:t>
            </a:r>
            <a:endParaRPr lang="en-US" dirty="0" smtClean="0"/>
          </a:p>
          <a:p>
            <a:r>
              <a:rPr lang="en-US" dirty="0" smtClean="0"/>
              <a:t>Abdullah Alkhamri</a:t>
            </a:r>
          </a:p>
          <a:p>
            <a:r>
              <a:rPr lang="en-US" b="1" dirty="0" smtClean="0">
                <a:solidFill>
                  <a:srgbClr val="FFC000"/>
                </a:solidFill>
              </a:rPr>
              <a:t>Supervised </a:t>
            </a:r>
            <a:r>
              <a:rPr lang="en-US" b="1" dirty="0">
                <a:solidFill>
                  <a:srgbClr val="FFC000"/>
                </a:solidFill>
              </a:rPr>
              <a:t>by:- </a:t>
            </a:r>
            <a:endParaRPr lang="en-US" b="1" dirty="0" smtClean="0">
              <a:solidFill>
                <a:srgbClr val="FFC000"/>
              </a:solidFill>
            </a:endParaRPr>
          </a:p>
          <a:p>
            <a:pPr lvl="0"/>
            <a:r>
              <a:rPr lang="en-US" dirty="0" smtClean="0">
                <a:sym typeface="Arial"/>
              </a:rPr>
              <a:t>  Prof</a:t>
            </a:r>
            <a:r>
              <a:rPr lang="en-US" dirty="0">
                <a:sym typeface="Arial"/>
              </a:rPr>
              <a:t>. Mohammed Al-</a:t>
            </a:r>
            <a:r>
              <a:rPr lang="en-US" dirty="0" err="1">
                <a:sym typeface="Arial"/>
              </a:rPr>
              <a:t>Rukban</a:t>
            </a:r>
            <a:endParaRPr lang="en-US" dirty="0">
              <a:sym typeface="Arial"/>
            </a:endParaRPr>
          </a:p>
          <a:p>
            <a:endParaRPr lang="en-US" dirty="0">
              <a:solidFill>
                <a:srgbClr val="FFC000"/>
              </a:solidFill>
            </a:endParaRPr>
          </a:p>
          <a:p>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lstStyle/>
          <a:p>
            <a:r>
              <a:rPr lang="en-US" dirty="0"/>
              <a:t>A 54-year-old man complains of severe pain and swelling in his right first toe that developed overnight. He is limping because of the pain and states that this is the most severe pain he has ever had ('even covering my foot with the bed sheet hurts'). He has had no previous episodes. </a:t>
            </a:r>
            <a:endParaRPr lang="en-US" dirty="0" smtClean="0"/>
          </a:p>
          <a:p>
            <a:endParaRPr lang="en-US" dirty="0"/>
          </a:p>
          <a:p>
            <a:r>
              <a:rPr lang="en-US" dirty="0" smtClean="0"/>
              <a:t>Medical History:</a:t>
            </a:r>
          </a:p>
          <a:p>
            <a:r>
              <a:rPr lang="en-US" dirty="0"/>
              <a:t>His only medication is hydrochlorothiazide for </a:t>
            </a:r>
            <a:r>
              <a:rPr lang="en-US" dirty="0" smtClean="0"/>
              <a:t>hypertension,</a:t>
            </a:r>
          </a:p>
          <a:p>
            <a:r>
              <a:rPr lang="en-US" dirty="0" smtClean="0"/>
              <a:t>He’s an alcoholic.</a:t>
            </a:r>
            <a:endParaRPr lang="en-US" dirty="0"/>
          </a:p>
        </p:txBody>
      </p:sp>
    </p:spTree>
    <p:extLst>
      <p:ext uri="{BB962C8B-B14F-4D97-AF65-F5344CB8AC3E}">
        <p14:creationId xmlns:p14="http://schemas.microsoft.com/office/powerpoint/2010/main" val="1350855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a:xfrm>
            <a:off x="395536" y="1011982"/>
            <a:ext cx="8352928" cy="5153322"/>
          </a:xfrm>
        </p:spPr>
        <p:txBody>
          <a:bodyPr>
            <a:normAutofit/>
          </a:bodyPr>
          <a:lstStyle/>
          <a:p>
            <a:endParaRPr lang="en-US" dirty="0" smtClean="0"/>
          </a:p>
          <a:p>
            <a:endParaRPr lang="en-US" dirty="0"/>
          </a:p>
          <a:p>
            <a:r>
              <a:rPr lang="en-US" dirty="0" smtClean="0"/>
              <a:t>       Physical Examination:-</a:t>
            </a:r>
          </a:p>
          <a:p>
            <a:pPr marL="0" indent="0">
              <a:buNone/>
            </a:pPr>
            <a:r>
              <a:rPr lang="en-US" dirty="0" smtClean="0"/>
              <a:t>    There </a:t>
            </a:r>
            <a:r>
              <a:rPr lang="en-US" dirty="0"/>
              <a:t>is swelling, erythema, warmth, and tenderness of the right first toe. There is also tenderness and warmth with mild swelling over the mid foot</a:t>
            </a:r>
            <a:r>
              <a:rPr lang="en-US" dirty="0" smtClean="0"/>
              <a:t>.</a:t>
            </a:r>
          </a:p>
          <a:p>
            <a:pPr marL="0" indent="0">
              <a:buNone/>
            </a:pPr>
            <a:endParaRPr lang="en-US" dirty="0"/>
          </a:p>
          <a:p>
            <a:pPr marL="0" indent="0">
              <a:buNone/>
            </a:pPr>
            <a:r>
              <a:rPr lang="en-US" dirty="0" smtClean="0"/>
              <a:t>         Investigation:- </a:t>
            </a:r>
          </a:p>
          <a:p>
            <a:pPr marL="0" indent="0">
              <a:buNone/>
            </a:pPr>
            <a:r>
              <a:rPr lang="en-US" dirty="0" smtClean="0"/>
              <a:t>Deposition of Crystals in synovial fluid among Aspiration.</a:t>
            </a:r>
          </a:p>
          <a:p>
            <a:pPr marL="0" indent="0">
              <a:buNone/>
            </a:pPr>
            <a:r>
              <a:rPr lang="en-US" dirty="0" smtClean="0"/>
              <a:t> Blood test result revealed Raised </a:t>
            </a:r>
            <a:r>
              <a:rPr lang="en-US" dirty="0" err="1" smtClean="0"/>
              <a:t>Creatine</a:t>
            </a:r>
            <a:r>
              <a:rPr lang="en-US" dirty="0" smtClean="0"/>
              <a:t>  and uric acid.</a:t>
            </a:r>
          </a:p>
          <a:p>
            <a:pPr marL="0" indent="0">
              <a:buNone/>
            </a:pPr>
            <a:r>
              <a:rPr lang="en-US" dirty="0" smtClean="0"/>
              <a:t>X-ray showing aggressive erosions in PIP of the toe.</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147039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the patient was treated with </a:t>
            </a:r>
            <a:r>
              <a:rPr lang="en-US" dirty="0"/>
              <a:t>colchicine </a:t>
            </a:r>
            <a:r>
              <a:rPr lang="en-US" dirty="0" smtClean="0"/>
              <a:t>and NSAID’s to control the inflammation and pain.</a:t>
            </a:r>
          </a:p>
          <a:p>
            <a:pPr marL="0" indent="0">
              <a:buNone/>
            </a:pPr>
            <a:r>
              <a:rPr lang="en-US" dirty="0" smtClean="0"/>
              <a:t>And he was prescribed allopurinol as prophylaxis for controlling his blood uric acid levels.</a:t>
            </a:r>
          </a:p>
          <a:p>
            <a:pPr marL="0" indent="0">
              <a:buNone/>
            </a:pPr>
            <a:r>
              <a:rPr lang="en-US" dirty="0" smtClean="0"/>
              <a:t>Also he was advised to restrict alcohol intake and reduce meat consumption in his diet.</a:t>
            </a:r>
          </a:p>
          <a:p>
            <a:pPr marL="0" indent="0">
              <a:buNone/>
            </a:pPr>
            <a:r>
              <a:rPr lang="en-US" dirty="0" smtClean="0"/>
              <a:t>his diuretic was replaced due to it’s contribution to his condition.</a:t>
            </a:r>
          </a:p>
          <a:p>
            <a:pPr marL="0" indent="0">
              <a:buNone/>
            </a:pPr>
            <a:r>
              <a:rPr lang="en-US" dirty="0" smtClean="0"/>
              <a:t>    </a:t>
            </a:r>
            <a:endParaRPr lang="en-US" dirty="0"/>
          </a:p>
        </p:txBody>
      </p:sp>
    </p:spTree>
    <p:extLst>
      <p:ext uri="{BB962C8B-B14F-4D97-AF65-F5344CB8AC3E}">
        <p14:creationId xmlns:p14="http://schemas.microsoft.com/office/powerpoint/2010/main" val="535878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95708" y="389849"/>
            <a:ext cx="6377940" cy="1293028"/>
          </a:xfrm>
        </p:spPr>
        <p:txBody>
          <a:bodyPr/>
          <a:lstStyle/>
          <a:p>
            <a:r>
              <a:rPr lang="en-US" dirty="0" smtClean="0"/>
              <a:t>Terminology </a:t>
            </a:r>
            <a:endParaRPr lang="en-US" dirty="0"/>
          </a:p>
        </p:txBody>
      </p:sp>
      <p:sp>
        <p:nvSpPr>
          <p:cNvPr id="3" name="عنصر نائب للمحتوى 2"/>
          <p:cNvSpPr>
            <a:spLocks noGrp="1"/>
          </p:cNvSpPr>
          <p:nvPr>
            <p:ph idx="1"/>
          </p:nvPr>
        </p:nvSpPr>
        <p:spPr/>
        <p:txBody>
          <a:bodyPr>
            <a:normAutofit lnSpcReduction="10000"/>
          </a:bodyPr>
          <a:lstStyle/>
          <a:p>
            <a:pPr marL="0" indent="0" rtl="0">
              <a:buNone/>
            </a:pPr>
            <a:r>
              <a:rPr lang="en-US" sz="2800" dirty="0" smtClean="0">
                <a:solidFill>
                  <a:srgbClr val="0070C0"/>
                </a:solidFill>
              </a:rPr>
              <a:t>Arthritis</a:t>
            </a:r>
            <a:r>
              <a:rPr lang="en-US" sz="2800" dirty="0" smtClean="0">
                <a:solidFill>
                  <a:schemeClr val="tx1"/>
                </a:solidFill>
              </a:rPr>
              <a:t>:</a:t>
            </a:r>
            <a:endParaRPr lang="en-US" dirty="0" smtClean="0"/>
          </a:p>
          <a:p>
            <a:pPr marL="0" indent="0" rtl="0">
              <a:buNone/>
            </a:pPr>
            <a:endParaRPr lang="en-US" dirty="0" smtClean="0"/>
          </a:p>
          <a:p>
            <a:pPr marL="0" indent="0" rtl="0">
              <a:buNone/>
            </a:pPr>
            <a:r>
              <a:rPr lang="en-US" sz="2800" dirty="0" err="1">
                <a:solidFill>
                  <a:srgbClr val="0070C0"/>
                </a:solidFill>
              </a:rPr>
              <a:t>Ankylosis</a:t>
            </a:r>
            <a:r>
              <a:rPr lang="en-US" sz="2800" dirty="0" smtClean="0">
                <a:solidFill>
                  <a:srgbClr val="0070C0"/>
                </a:solidFill>
              </a:rPr>
              <a:t>:</a:t>
            </a:r>
            <a:endParaRPr lang="en-US" dirty="0" smtClean="0">
              <a:solidFill>
                <a:srgbClr val="0070C0"/>
              </a:solidFill>
            </a:endParaRPr>
          </a:p>
          <a:p>
            <a:pPr marL="0" indent="0">
              <a:buNone/>
            </a:pPr>
            <a:endParaRPr lang="en-US" sz="2800" dirty="0" smtClean="0">
              <a:solidFill>
                <a:srgbClr val="FFFF00"/>
              </a:solidFill>
            </a:endParaRPr>
          </a:p>
          <a:p>
            <a:pPr marL="0" indent="0">
              <a:buNone/>
            </a:pPr>
            <a:r>
              <a:rPr lang="en-US" sz="2800" dirty="0" err="1" smtClean="0">
                <a:solidFill>
                  <a:srgbClr val="0070C0"/>
                </a:solidFill>
              </a:rPr>
              <a:t>Arthrocentesis</a:t>
            </a:r>
            <a:r>
              <a:rPr lang="en-US" sz="2800" dirty="0" smtClean="0">
                <a:solidFill>
                  <a:schemeClr val="tx1"/>
                </a:solidFill>
              </a:rPr>
              <a:t>:</a:t>
            </a:r>
          </a:p>
          <a:p>
            <a:pPr marL="0" indent="0">
              <a:buNone/>
            </a:pPr>
            <a:endParaRPr lang="en-US" dirty="0" smtClean="0"/>
          </a:p>
          <a:p>
            <a:pPr marL="0" indent="0" rtl="0">
              <a:buNone/>
            </a:pPr>
            <a:endParaRPr lang="en-US" sz="2800" dirty="0" smtClean="0">
              <a:solidFill>
                <a:srgbClr val="FFFF00"/>
              </a:solidFill>
            </a:endParaRPr>
          </a:p>
          <a:p>
            <a:pPr marL="0" indent="0" rtl="0">
              <a:buNone/>
            </a:pPr>
            <a:r>
              <a:rPr lang="en-US" sz="2800" dirty="0" err="1" smtClean="0">
                <a:solidFill>
                  <a:srgbClr val="0070C0"/>
                </a:solidFill>
              </a:rPr>
              <a:t>Arthroscope</a:t>
            </a:r>
            <a:r>
              <a:rPr lang="en-US" sz="2800" dirty="0" smtClean="0">
                <a:solidFill>
                  <a:schemeClr val="tx1"/>
                </a:solidFill>
              </a:rPr>
              <a:t>:</a:t>
            </a:r>
            <a:endParaRPr lang="en-US" dirty="0"/>
          </a:p>
        </p:txBody>
      </p:sp>
      <p:sp>
        <p:nvSpPr>
          <p:cNvPr id="5" name="TextBox 4"/>
          <p:cNvSpPr txBox="1"/>
          <p:nvPr/>
        </p:nvSpPr>
        <p:spPr>
          <a:xfrm>
            <a:off x="1871700" y="1123599"/>
            <a:ext cx="3744416" cy="1569660"/>
          </a:xfrm>
          <a:prstGeom prst="rect">
            <a:avLst/>
          </a:prstGeom>
          <a:noFill/>
        </p:spPr>
        <p:txBody>
          <a:bodyPr wrap="square" rtlCol="0">
            <a:spAutoFit/>
          </a:bodyPr>
          <a:lstStyle/>
          <a:p>
            <a:endParaRPr lang="en-US" sz="2400" dirty="0" smtClean="0">
              <a:solidFill>
                <a:schemeClr val="tx2"/>
              </a:solidFill>
            </a:endParaRPr>
          </a:p>
          <a:p>
            <a:endParaRPr lang="en-US" sz="2400" dirty="0">
              <a:solidFill>
                <a:schemeClr val="tx2"/>
              </a:solidFill>
            </a:endParaRPr>
          </a:p>
          <a:p>
            <a:r>
              <a:rPr lang="en-US" sz="2400" dirty="0" smtClean="0">
                <a:solidFill>
                  <a:schemeClr val="tx2"/>
                </a:solidFill>
              </a:rPr>
              <a:t>inflammation </a:t>
            </a:r>
            <a:r>
              <a:rPr lang="en-US" sz="2400" dirty="0">
                <a:solidFill>
                  <a:schemeClr val="tx2"/>
                </a:solidFill>
              </a:rPr>
              <a:t>of the joints.</a:t>
            </a:r>
          </a:p>
        </p:txBody>
      </p:sp>
      <p:sp>
        <p:nvSpPr>
          <p:cNvPr id="6" name="TextBox 5"/>
          <p:cNvSpPr txBox="1"/>
          <p:nvPr/>
        </p:nvSpPr>
        <p:spPr>
          <a:xfrm>
            <a:off x="2411760" y="1682877"/>
            <a:ext cx="2664296" cy="1938992"/>
          </a:xfrm>
          <a:prstGeom prst="rect">
            <a:avLst/>
          </a:prstGeom>
          <a:noFill/>
        </p:spPr>
        <p:txBody>
          <a:bodyPr wrap="square" rtlCol="0">
            <a:spAutoFit/>
          </a:bodyPr>
          <a:lstStyle/>
          <a:p>
            <a:pPr algn="l"/>
            <a:endParaRPr lang="en-US" sz="2400" dirty="0" smtClean="0">
              <a:solidFill>
                <a:schemeClr val="tx2"/>
              </a:solidFill>
            </a:endParaRPr>
          </a:p>
          <a:p>
            <a:pPr algn="l"/>
            <a:endParaRPr lang="en-US" sz="2400" dirty="0">
              <a:solidFill>
                <a:schemeClr val="tx2"/>
              </a:solidFill>
            </a:endParaRPr>
          </a:p>
          <a:p>
            <a:pPr algn="l"/>
            <a:endParaRPr lang="en-US" sz="2400" dirty="0" smtClean="0">
              <a:solidFill>
                <a:schemeClr val="tx2"/>
              </a:solidFill>
            </a:endParaRPr>
          </a:p>
          <a:p>
            <a:pPr algn="l"/>
            <a:r>
              <a:rPr lang="en-US" sz="2400" dirty="0" smtClean="0">
                <a:solidFill>
                  <a:schemeClr val="tx2"/>
                </a:solidFill>
              </a:rPr>
              <a:t>stiffness </a:t>
            </a:r>
            <a:r>
              <a:rPr lang="en-US" sz="2400" dirty="0">
                <a:solidFill>
                  <a:schemeClr val="tx2"/>
                </a:solidFill>
              </a:rPr>
              <a:t>of joint</a:t>
            </a:r>
            <a:r>
              <a:rPr lang="en-US" sz="2400" dirty="0" smtClean="0">
                <a:solidFill>
                  <a:schemeClr val="tx2"/>
                </a:solidFill>
              </a:rPr>
              <a:t>.</a:t>
            </a:r>
          </a:p>
          <a:p>
            <a:pPr algn="l"/>
            <a:endParaRPr lang="en-US" sz="2400" dirty="0">
              <a:solidFill>
                <a:schemeClr val="tx2"/>
              </a:solidFill>
            </a:endParaRPr>
          </a:p>
        </p:txBody>
      </p:sp>
      <p:sp>
        <p:nvSpPr>
          <p:cNvPr id="7" name="TextBox 6"/>
          <p:cNvSpPr txBox="1"/>
          <p:nvPr/>
        </p:nvSpPr>
        <p:spPr>
          <a:xfrm>
            <a:off x="3080422" y="3788950"/>
            <a:ext cx="6192688" cy="830997"/>
          </a:xfrm>
          <a:prstGeom prst="rect">
            <a:avLst/>
          </a:prstGeom>
          <a:noFill/>
        </p:spPr>
        <p:txBody>
          <a:bodyPr wrap="square" rtlCol="0">
            <a:spAutoFit/>
          </a:bodyPr>
          <a:lstStyle/>
          <a:p>
            <a:pPr algn="l"/>
            <a:r>
              <a:rPr lang="en-US" sz="2400" dirty="0">
                <a:solidFill>
                  <a:schemeClr val="tx2"/>
                </a:solidFill>
              </a:rPr>
              <a:t>clinical procedure of using a syringe to collect synovial fluid from a joint capsule.</a:t>
            </a:r>
          </a:p>
        </p:txBody>
      </p:sp>
      <p:sp>
        <p:nvSpPr>
          <p:cNvPr id="8" name="TextBox 7"/>
          <p:cNvSpPr txBox="1"/>
          <p:nvPr/>
        </p:nvSpPr>
        <p:spPr>
          <a:xfrm>
            <a:off x="2771800" y="4799332"/>
            <a:ext cx="4608512" cy="1569660"/>
          </a:xfrm>
          <a:prstGeom prst="rect">
            <a:avLst/>
          </a:prstGeom>
          <a:noFill/>
        </p:spPr>
        <p:txBody>
          <a:bodyPr wrap="square" rtlCol="0">
            <a:spAutoFit/>
          </a:bodyPr>
          <a:lstStyle/>
          <a:p>
            <a:pPr algn="l"/>
            <a:endParaRPr lang="en-US" sz="2400" dirty="0" smtClean="0">
              <a:solidFill>
                <a:schemeClr val="tx2"/>
              </a:solidFill>
            </a:endParaRPr>
          </a:p>
          <a:p>
            <a:pPr algn="l"/>
            <a:r>
              <a:rPr lang="en-US" sz="2400" dirty="0" smtClean="0">
                <a:solidFill>
                  <a:schemeClr val="tx2"/>
                </a:solidFill>
              </a:rPr>
              <a:t>endoscope </a:t>
            </a:r>
            <a:r>
              <a:rPr lang="en-US" sz="2400" dirty="0">
                <a:solidFill>
                  <a:schemeClr val="tx2"/>
                </a:solidFill>
              </a:rPr>
              <a:t>that's inserted </a:t>
            </a:r>
            <a:r>
              <a:rPr lang="en-US" sz="2400" dirty="0" smtClean="0">
                <a:solidFill>
                  <a:schemeClr val="tx2"/>
                </a:solidFill>
              </a:rPr>
              <a:t>into </a:t>
            </a:r>
            <a:r>
              <a:rPr lang="en-US" sz="2400" dirty="0">
                <a:solidFill>
                  <a:schemeClr val="tx2"/>
                </a:solidFill>
              </a:rPr>
              <a:t>joint for visual examination.</a:t>
            </a:r>
          </a:p>
        </p:txBody>
      </p:sp>
      <p:sp>
        <p:nvSpPr>
          <p:cNvPr id="4" name="TextBox 3"/>
          <p:cNvSpPr txBox="1"/>
          <p:nvPr/>
        </p:nvSpPr>
        <p:spPr>
          <a:xfrm>
            <a:off x="5685717" y="59801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1186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301625" y="581943"/>
            <a:ext cx="8534400" cy="758825"/>
          </a:xfrm>
          <a:prstGeom prst="rect">
            <a:avLst/>
          </a:prstGeom>
        </p:spPr>
        <p:txBody>
          <a:bodyPr lIns="0" tIns="0" rIns="0" bIns="0">
            <a:normAutofit/>
          </a:bodyPr>
          <a:lstStyle>
            <a:lvl1pPr>
              <a:defRPr sz="4000">
                <a:latin typeface="Monotype Corsiva"/>
                <a:ea typeface="Monotype Corsiva"/>
                <a:cs typeface="Monotype Corsiva"/>
                <a:sym typeface="Monotype Corsiva"/>
              </a:defRPr>
            </a:lvl1pPr>
          </a:lstStyle>
          <a:p>
            <a:pPr lvl="0">
              <a:defRPr sz="1800">
                <a:solidFill>
                  <a:srgbClr val="000000"/>
                </a:solidFill>
              </a:defRPr>
            </a:pPr>
            <a:r>
              <a:rPr lang="en-US" sz="3600" dirty="0">
                <a:solidFill>
                  <a:schemeClr val="tx1"/>
                </a:solidFill>
                <a:latin typeface="+mj-lt"/>
                <a:ea typeface="+mj-ea"/>
                <a:cs typeface="+mj-cs"/>
              </a:rPr>
              <a:t>Overview</a:t>
            </a:r>
            <a:endParaRPr sz="3600" dirty="0">
              <a:solidFill>
                <a:schemeClr val="tx1"/>
              </a:solidFill>
              <a:latin typeface="+mj-lt"/>
              <a:ea typeface="+mj-ea"/>
              <a:cs typeface="+mj-cs"/>
            </a:endParaRPr>
          </a:p>
        </p:txBody>
      </p:sp>
      <p:sp>
        <p:nvSpPr>
          <p:cNvPr id="168" name="Shape 168"/>
          <p:cNvSpPr>
            <a:spLocks noGrp="1"/>
          </p:cNvSpPr>
          <p:nvPr>
            <p:ph type="body" idx="1"/>
          </p:nvPr>
        </p:nvSpPr>
        <p:spPr>
          <a:xfrm>
            <a:off x="271463" y="1828800"/>
            <a:ext cx="8504237" cy="4572000"/>
          </a:xfrm>
          <a:prstGeom prst="rect">
            <a:avLst/>
          </a:prstGeom>
        </p:spPr>
        <p:txBody>
          <a:bodyPr lIns="0" tIns="0" rIns="0" bIns="0">
            <a:normAutofit fontScale="92500" lnSpcReduction="10000"/>
          </a:bodyPr>
          <a:lstStyle/>
          <a:p>
            <a:pPr marL="921542" lvl="0" indent="-921542" algn="l">
              <a:spcBef>
                <a:spcPts val="500"/>
              </a:spcBef>
              <a:buNone/>
              <a:defRPr sz="1800"/>
            </a:pPr>
            <a:r>
              <a:rPr lang="en-US" sz="2500" dirty="0" smtClean="0"/>
              <a:t>NHIS 2010-2012 data analysis showed that 50 million US adults had reported doctor-diagnosed arthritis.</a:t>
            </a:r>
          </a:p>
          <a:p>
            <a:pPr marL="921542" lvl="0" indent="-921542" algn="l">
              <a:spcBef>
                <a:spcPts val="500"/>
              </a:spcBef>
              <a:buNone/>
              <a:defRPr sz="1800"/>
            </a:pPr>
            <a:endParaRPr lang="en-US" sz="2500" dirty="0" smtClean="0"/>
          </a:p>
          <a:p>
            <a:pPr marL="575313" indent="-575313" algn="l">
              <a:spcBef>
                <a:spcPts val="500"/>
              </a:spcBef>
              <a:buNone/>
              <a:defRPr sz="1800"/>
            </a:pPr>
            <a:r>
              <a:rPr lang="en-US" sz="2500" dirty="0" smtClean="0"/>
              <a:t>In 2007, CDC estimated that 294,000 U.S. children under age 18 have been diagnosed with arthritis or other rheumatic conditions .</a:t>
            </a:r>
          </a:p>
          <a:p>
            <a:pPr marL="575313" indent="-575313" algn="l">
              <a:spcBef>
                <a:spcPts val="500"/>
              </a:spcBef>
              <a:buNone/>
              <a:defRPr sz="1800"/>
            </a:pPr>
            <a:endParaRPr lang="en-US" sz="2500" dirty="0" smtClean="0"/>
          </a:p>
          <a:p>
            <a:pPr marL="575313" indent="-575313" algn="l">
              <a:spcBef>
                <a:spcPts val="500"/>
              </a:spcBef>
              <a:buNone/>
              <a:defRPr sz="1800"/>
            </a:pPr>
            <a:r>
              <a:rPr lang="en-US" sz="2500" dirty="0" smtClean="0"/>
              <a:t>A major cause of lost work time and serious disability for many people. </a:t>
            </a:r>
          </a:p>
          <a:p>
            <a:pPr marL="575313" indent="-575313" algn="l">
              <a:spcBef>
                <a:spcPts val="500"/>
              </a:spcBef>
              <a:buNone/>
              <a:defRPr sz="1800"/>
            </a:pPr>
            <a:endParaRPr lang="en-US" sz="2500" dirty="0" smtClean="0"/>
          </a:p>
          <a:p>
            <a:pPr marL="575313" indent="-575313" algn="l">
              <a:spcBef>
                <a:spcPts val="500"/>
              </a:spcBef>
              <a:buNone/>
              <a:defRPr sz="1800"/>
            </a:pPr>
            <a:r>
              <a:rPr lang="en-US" sz="2500" dirty="0" smtClean="0"/>
              <a:t>Its mainly a disease of adults, but it can also effect children.</a:t>
            </a:r>
          </a:p>
          <a:p>
            <a:pPr marL="575313" indent="-575313" algn="l">
              <a:spcBef>
                <a:spcPts val="500"/>
              </a:spcBef>
              <a:buNone/>
              <a:defRPr sz="1800"/>
            </a:pPr>
            <a:endParaRPr lang="en-US" sz="2500" dirty="0"/>
          </a:p>
          <a:p>
            <a:pPr marL="575313" indent="-575313" algn="l">
              <a:spcBef>
                <a:spcPts val="500"/>
              </a:spcBef>
              <a:buNone/>
              <a:defRPr sz="1800"/>
            </a:pPr>
            <a:r>
              <a:rPr lang="en-US" sz="2500" dirty="0" smtClean="0"/>
              <a:t>Treatment of arthritis depends on its type and the main goal of treatment is to reduce the symptoms and improve the quality of life.</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normAutofit fontScale="77500" lnSpcReduction="20000"/>
          </a:bodyPr>
          <a:lstStyle/>
          <a:p>
            <a:pPr>
              <a:lnSpc>
                <a:spcPct val="200000"/>
              </a:lnSpc>
            </a:pPr>
            <a:r>
              <a:rPr lang="en-US" sz="2800" dirty="0" smtClean="0"/>
              <a:t>Injuries: </a:t>
            </a:r>
            <a:r>
              <a:rPr lang="en-US" sz="2800" dirty="0">
                <a:solidFill>
                  <a:schemeClr val="accent2">
                    <a:lumMod val="40000"/>
                    <a:lumOff val="60000"/>
                  </a:schemeClr>
                </a:solidFill>
              </a:rPr>
              <a:t>L</a:t>
            </a:r>
            <a:r>
              <a:rPr lang="en-US" sz="2800" dirty="0" smtClean="0">
                <a:solidFill>
                  <a:schemeClr val="accent2">
                    <a:lumMod val="40000"/>
                    <a:lumOff val="60000"/>
                  </a:schemeClr>
                </a:solidFill>
              </a:rPr>
              <a:t>eading to degenerative arthritis </a:t>
            </a:r>
          </a:p>
          <a:p>
            <a:pPr>
              <a:lnSpc>
                <a:spcPct val="200000"/>
              </a:lnSpc>
            </a:pPr>
            <a:r>
              <a:rPr lang="en-US" sz="2800" dirty="0" smtClean="0"/>
              <a:t>Abnormal metabolism : </a:t>
            </a:r>
            <a:r>
              <a:rPr lang="en-US" sz="2800" dirty="0">
                <a:solidFill>
                  <a:schemeClr val="accent2">
                    <a:lumMod val="40000"/>
                    <a:lumOff val="60000"/>
                  </a:schemeClr>
                </a:solidFill>
              </a:rPr>
              <a:t>G</a:t>
            </a:r>
            <a:r>
              <a:rPr lang="en-US" sz="2800" dirty="0" smtClean="0">
                <a:solidFill>
                  <a:schemeClr val="accent2">
                    <a:lumMod val="40000"/>
                    <a:lumOff val="60000"/>
                  </a:schemeClr>
                </a:solidFill>
              </a:rPr>
              <a:t>out</a:t>
            </a:r>
          </a:p>
          <a:p>
            <a:pPr>
              <a:lnSpc>
                <a:spcPct val="200000"/>
              </a:lnSpc>
            </a:pPr>
            <a:r>
              <a:rPr lang="en-US" sz="2800" dirty="0" smtClean="0"/>
              <a:t>Inheritance: </a:t>
            </a:r>
            <a:r>
              <a:rPr lang="en-US" sz="2800" dirty="0">
                <a:solidFill>
                  <a:schemeClr val="accent2">
                    <a:lumMod val="40000"/>
                    <a:lumOff val="60000"/>
                  </a:schemeClr>
                </a:solidFill>
              </a:rPr>
              <a:t>O</a:t>
            </a:r>
            <a:r>
              <a:rPr lang="en-US" sz="2800" dirty="0" smtClean="0">
                <a:solidFill>
                  <a:schemeClr val="accent2">
                    <a:lumMod val="40000"/>
                    <a:lumOff val="60000"/>
                  </a:schemeClr>
                </a:solidFill>
              </a:rPr>
              <a:t>steoarthritis</a:t>
            </a:r>
          </a:p>
          <a:p>
            <a:pPr>
              <a:lnSpc>
                <a:spcPct val="200000"/>
              </a:lnSpc>
            </a:pPr>
            <a:r>
              <a:rPr lang="en-US" sz="2800" dirty="0" smtClean="0"/>
              <a:t>Infection: </a:t>
            </a:r>
            <a:r>
              <a:rPr lang="en-US" sz="2800" dirty="0">
                <a:solidFill>
                  <a:schemeClr val="accent2">
                    <a:lumMod val="40000"/>
                    <a:lumOff val="60000"/>
                  </a:schemeClr>
                </a:solidFill>
              </a:rPr>
              <a:t>L</a:t>
            </a:r>
            <a:r>
              <a:rPr lang="en-US" sz="2800" dirty="0" smtClean="0">
                <a:solidFill>
                  <a:schemeClr val="accent2">
                    <a:lumMod val="40000"/>
                    <a:lumOff val="60000"/>
                  </a:schemeClr>
                </a:solidFill>
              </a:rPr>
              <a:t>yme disease </a:t>
            </a:r>
          </a:p>
          <a:p>
            <a:pPr>
              <a:lnSpc>
                <a:spcPct val="200000"/>
              </a:lnSpc>
            </a:pPr>
            <a:r>
              <a:rPr lang="en-US" sz="2800" dirty="0" smtClean="0"/>
              <a:t>Over active immune system : </a:t>
            </a:r>
            <a:r>
              <a:rPr lang="en-US" sz="2800" dirty="0" smtClean="0">
                <a:solidFill>
                  <a:schemeClr val="accent2">
                    <a:lumMod val="40000"/>
                    <a:lumOff val="60000"/>
                  </a:schemeClr>
                </a:solidFill>
              </a:rPr>
              <a:t>RA and SLE</a:t>
            </a:r>
          </a:p>
        </p:txBody>
      </p:sp>
    </p:spTree>
    <p:extLst>
      <p:ext uri="{BB962C8B-B14F-4D97-AF65-F5344CB8AC3E}">
        <p14:creationId xmlns:p14="http://schemas.microsoft.com/office/powerpoint/2010/main" val="1320434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gif"/>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Diagnostic Approach to Musculoskeletal Pain</a:t>
            </a:r>
            <a:endParaRPr lang="ar-SA" dirty="0">
              <a:solidFill>
                <a:schemeClr val="tx1"/>
              </a:solidFill>
            </a:endParaRPr>
          </a:p>
        </p:txBody>
      </p:sp>
      <p:sp>
        <p:nvSpPr>
          <p:cNvPr id="3" name="Text Placeholder 2"/>
          <p:cNvSpPr>
            <a:spLocks noGrp="1"/>
          </p:cNvSpPr>
          <p:nvPr>
            <p:ph type="body" idx="1"/>
          </p:nvPr>
        </p:nvSpPr>
        <p:spPr/>
        <p:txBody>
          <a:bodyPr/>
          <a:lstStyle/>
          <a:p>
            <a:pPr algn="l">
              <a:buNone/>
            </a:pPr>
            <a:endParaRPr lang="ar-SA" dirty="0"/>
          </a:p>
        </p:txBody>
      </p:sp>
      <p:pic>
        <p:nvPicPr>
          <p:cNvPr id="4" name="image1.png" descr="3333.PNG"/>
          <p:cNvPicPr/>
          <p:nvPr/>
        </p:nvPicPr>
        <p:blipFill>
          <a:blip r:embed="rId2">
            <a:extLst/>
          </a:blip>
          <a:stretch>
            <a:fillRect/>
          </a:stretch>
        </p:blipFill>
        <p:spPr>
          <a:xfrm>
            <a:off x="395536" y="2194560"/>
            <a:ext cx="8443664" cy="413004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lIns="0" tIns="0" rIns="0" bIns="0">
            <a:normAutofit/>
          </a:bodyPr>
          <a:lstStyle/>
          <a:p>
            <a:pPr lvl="0" defTabSz="585215">
              <a:defRPr sz="1800">
                <a:solidFill>
                  <a:srgbClr val="000000"/>
                </a:solidFill>
              </a:defRPr>
            </a:pPr>
            <a:r>
              <a:rPr lang="en-US" sz="3200" dirty="0">
                <a:solidFill>
                  <a:schemeClr val="tx1"/>
                </a:solidFill>
                <a:sym typeface="Monotype Corsiva"/>
              </a:rPr>
              <a:t>Important aspects in History</a:t>
            </a:r>
            <a:endParaRPr sz="3200" dirty="0">
              <a:solidFill>
                <a:schemeClr val="tx1"/>
              </a:solidFill>
              <a:sym typeface="Monotype Corsiva"/>
            </a:endParaRPr>
          </a:p>
        </p:txBody>
      </p:sp>
      <p:sp>
        <p:nvSpPr>
          <p:cNvPr id="7" name="Content Placeholder 6"/>
          <p:cNvSpPr>
            <a:spLocks noGrp="1"/>
          </p:cNvSpPr>
          <p:nvPr>
            <p:ph idx="1"/>
          </p:nvPr>
        </p:nvSpPr>
        <p:spPr/>
        <p:txBody>
          <a:bodyPr>
            <a:normAutofit fontScale="70000" lnSpcReduction="20000"/>
          </a:bodyPr>
          <a:lstStyle/>
          <a:p>
            <a:pPr lvl="0">
              <a:lnSpc>
                <a:spcPct val="200000"/>
              </a:lnSpc>
            </a:pPr>
            <a:r>
              <a:rPr lang="en-US" sz="3200" dirty="0">
                <a:solidFill>
                  <a:srgbClr val="0070C0"/>
                </a:solidFill>
              </a:rPr>
              <a:t>Duration of Complaints</a:t>
            </a:r>
          </a:p>
          <a:p>
            <a:pPr lvl="0">
              <a:lnSpc>
                <a:spcPct val="200000"/>
              </a:lnSpc>
            </a:pPr>
            <a:r>
              <a:rPr lang="en-US" sz="3200" dirty="0">
                <a:solidFill>
                  <a:srgbClr val="0070C0"/>
                </a:solidFill>
              </a:rPr>
              <a:t>Number of Joints Involved</a:t>
            </a:r>
          </a:p>
          <a:p>
            <a:pPr lvl="0">
              <a:lnSpc>
                <a:spcPct val="200000"/>
              </a:lnSpc>
            </a:pPr>
            <a:r>
              <a:rPr lang="en-US" sz="3200" dirty="0">
                <a:solidFill>
                  <a:srgbClr val="0070C0"/>
                </a:solidFill>
              </a:rPr>
              <a:t>Distribution of Joints Involved</a:t>
            </a:r>
          </a:p>
          <a:p>
            <a:pPr lvl="0">
              <a:lnSpc>
                <a:spcPct val="200000"/>
              </a:lnSpc>
            </a:pPr>
            <a:r>
              <a:rPr lang="en-US" sz="3200" dirty="0">
                <a:solidFill>
                  <a:srgbClr val="0070C0"/>
                </a:solidFill>
              </a:rPr>
              <a:t>Pattern of Involvement</a:t>
            </a:r>
          </a:p>
          <a:p>
            <a:pPr lvl="0">
              <a:lnSpc>
                <a:spcPct val="200000"/>
              </a:lnSpc>
            </a:pPr>
            <a:r>
              <a:rPr lang="en-US" sz="3200" dirty="0">
                <a:solidFill>
                  <a:srgbClr val="0070C0"/>
                </a:solidFill>
              </a:rPr>
              <a:t>Morning </a:t>
            </a:r>
            <a:r>
              <a:rPr lang="en-US" sz="3200" dirty="0" smtClean="0">
                <a:solidFill>
                  <a:srgbClr val="0070C0"/>
                </a:solidFill>
              </a:rPr>
              <a:t>Stiffness</a:t>
            </a:r>
            <a:endParaRPr lang="en-US" sz="32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prstGeom prst="rect">
            <a:avLst/>
          </a:prstGeom>
        </p:spPr>
        <p:txBody>
          <a:bodyPr lIns="0" tIns="0" rIns="0" bIns="0">
            <a:normAutofit/>
          </a:bodyPr>
          <a:lstStyle/>
          <a:p>
            <a:pPr lvl="0" defTabSz="585215">
              <a:defRPr sz="1800">
                <a:solidFill>
                  <a:srgbClr val="000000"/>
                </a:solidFill>
              </a:defRPr>
            </a:pPr>
            <a:r>
              <a:rPr lang="en-US" sz="3200" dirty="0">
                <a:solidFill>
                  <a:schemeClr val="tx1"/>
                </a:solidFill>
              </a:rPr>
              <a:t>Important aspects in History</a:t>
            </a:r>
            <a:endParaRPr sz="3200" dirty="0">
              <a:solidFill>
                <a:schemeClr val="tx1"/>
              </a:solidFill>
              <a:sym typeface="Monotype Corsiva"/>
            </a:endParaRPr>
          </a:p>
        </p:txBody>
      </p:sp>
      <p:sp>
        <p:nvSpPr>
          <p:cNvPr id="7" name="Content Placeholder 6"/>
          <p:cNvSpPr>
            <a:spLocks noGrp="1"/>
          </p:cNvSpPr>
          <p:nvPr>
            <p:ph idx="1"/>
          </p:nvPr>
        </p:nvSpPr>
        <p:spPr/>
        <p:txBody>
          <a:bodyPr>
            <a:normAutofit fontScale="85000" lnSpcReduction="10000"/>
          </a:bodyPr>
          <a:lstStyle/>
          <a:p>
            <a:pPr>
              <a:lnSpc>
                <a:spcPct val="190000"/>
              </a:lnSpc>
              <a:defRPr sz="1800">
                <a:solidFill>
                  <a:srgbClr val="000000"/>
                </a:solidFill>
              </a:defRPr>
            </a:pPr>
            <a:r>
              <a:rPr lang="en-US" sz="2700" dirty="0">
                <a:solidFill>
                  <a:srgbClr val="0070C0"/>
                </a:solidFill>
              </a:rPr>
              <a:t>History of Joint </a:t>
            </a:r>
            <a:r>
              <a:rPr lang="en-US" sz="2700" dirty="0" smtClean="0">
                <a:solidFill>
                  <a:srgbClr val="0070C0"/>
                </a:solidFill>
              </a:rPr>
              <a:t>Swelling.</a:t>
            </a:r>
            <a:endParaRPr lang="en-US" sz="2700" dirty="0">
              <a:solidFill>
                <a:srgbClr val="0070C0"/>
              </a:solidFill>
            </a:endParaRPr>
          </a:p>
          <a:p>
            <a:pPr>
              <a:lnSpc>
                <a:spcPct val="190000"/>
              </a:lnSpc>
            </a:pPr>
            <a:r>
              <a:rPr lang="en-US" sz="2700" dirty="0">
                <a:solidFill>
                  <a:srgbClr val="0070C0"/>
                </a:solidFill>
              </a:rPr>
              <a:t>Extra-articular </a:t>
            </a:r>
            <a:r>
              <a:rPr lang="en-US" sz="2700" dirty="0" smtClean="0">
                <a:solidFill>
                  <a:srgbClr val="0070C0"/>
                </a:solidFill>
              </a:rPr>
              <a:t>Complaints.</a:t>
            </a:r>
            <a:endParaRPr lang="en-US" sz="2700" dirty="0">
              <a:solidFill>
                <a:srgbClr val="0070C0"/>
              </a:solidFill>
            </a:endParaRPr>
          </a:p>
          <a:p>
            <a:pPr>
              <a:lnSpc>
                <a:spcPct val="190000"/>
              </a:lnSpc>
            </a:pPr>
            <a:r>
              <a:rPr lang="en-US" sz="2700" dirty="0" smtClean="0">
                <a:solidFill>
                  <a:srgbClr val="0070C0"/>
                </a:solidFill>
              </a:rPr>
              <a:t>Associated </a:t>
            </a:r>
            <a:r>
              <a:rPr lang="en-US" sz="2700" dirty="0">
                <a:solidFill>
                  <a:srgbClr val="0070C0"/>
                </a:solidFill>
              </a:rPr>
              <a:t>Medical </a:t>
            </a:r>
            <a:r>
              <a:rPr lang="en-US" sz="2700" dirty="0" smtClean="0">
                <a:solidFill>
                  <a:srgbClr val="0070C0"/>
                </a:solidFill>
              </a:rPr>
              <a:t>Illness.</a:t>
            </a:r>
            <a:endParaRPr lang="en-US" sz="2700" dirty="0">
              <a:solidFill>
                <a:srgbClr val="0070C0"/>
              </a:solidFill>
            </a:endParaRPr>
          </a:p>
          <a:p>
            <a:pPr>
              <a:lnSpc>
                <a:spcPct val="190000"/>
              </a:lnSpc>
            </a:pPr>
            <a:r>
              <a:rPr lang="en-US" sz="2700" dirty="0">
                <a:solidFill>
                  <a:srgbClr val="0070C0"/>
                </a:solidFill>
              </a:rPr>
              <a:t>Significant Past </a:t>
            </a:r>
            <a:r>
              <a:rPr lang="en-US" sz="2700" dirty="0" smtClean="0">
                <a:solidFill>
                  <a:srgbClr val="0070C0"/>
                </a:solidFill>
              </a:rPr>
              <a:t>History.</a:t>
            </a:r>
            <a:endParaRPr lang="en-US" sz="2700" dirty="0">
              <a:solidFill>
                <a:srgbClr val="0070C0"/>
              </a:solidFill>
            </a:endParaRPr>
          </a:p>
          <a:p>
            <a:pPr>
              <a:lnSpc>
                <a:spcPct val="190000"/>
              </a:lnSpc>
            </a:pPr>
            <a:r>
              <a:rPr lang="en-US" sz="2700" dirty="0">
                <a:solidFill>
                  <a:srgbClr val="0070C0"/>
                </a:solidFill>
              </a:rPr>
              <a:t>Family History of Rheumatic </a:t>
            </a:r>
            <a:r>
              <a:rPr lang="en-US" sz="2700" dirty="0" smtClean="0">
                <a:solidFill>
                  <a:srgbClr val="0070C0"/>
                </a:solidFill>
              </a:rPr>
              <a:t>Disease.</a:t>
            </a:r>
            <a:endParaRPr lang="en-US" sz="2700" dirty="0">
              <a:solidFill>
                <a:srgbClr val="0070C0"/>
              </a:solidFill>
            </a:endParaRPr>
          </a:p>
          <a:p>
            <a:endParaRPr lang="en-US"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ar-SA" dirty="0"/>
          </a:p>
        </p:txBody>
      </p:sp>
      <p:sp>
        <p:nvSpPr>
          <p:cNvPr id="3" name="Content Placeholder 2"/>
          <p:cNvSpPr>
            <a:spLocks noGrp="1"/>
          </p:cNvSpPr>
          <p:nvPr>
            <p:ph idx="1"/>
          </p:nvPr>
        </p:nvSpPr>
        <p:spPr/>
        <p:txBody>
          <a:bodyPr>
            <a:normAutofit fontScale="85000" lnSpcReduction="20000"/>
          </a:bodyPr>
          <a:lstStyle/>
          <a:p>
            <a:pPr algn="l"/>
            <a:r>
              <a:rPr lang="en-US" dirty="0"/>
              <a:t>Common causes of arthritis encountered in general </a:t>
            </a:r>
            <a:r>
              <a:rPr lang="en-US" dirty="0" smtClean="0"/>
              <a:t>practice.</a:t>
            </a:r>
            <a:endParaRPr lang="en-US" dirty="0"/>
          </a:p>
          <a:p>
            <a:pPr algn="l"/>
            <a:endParaRPr lang="en-US" dirty="0" smtClean="0"/>
          </a:p>
          <a:p>
            <a:pPr algn="l"/>
            <a:r>
              <a:rPr lang="en-US" dirty="0" smtClean="0"/>
              <a:t>What </a:t>
            </a:r>
            <a:r>
              <a:rPr lang="en-US" dirty="0"/>
              <a:t>does it </a:t>
            </a:r>
            <a:r>
              <a:rPr lang="en-US" dirty="0" smtClean="0"/>
              <a:t>mean </a:t>
            </a:r>
            <a:r>
              <a:rPr lang="en-US" dirty="0"/>
              <a:t>by </a:t>
            </a:r>
            <a:r>
              <a:rPr lang="en-US" dirty="0" err="1"/>
              <a:t>arthropathy</a:t>
            </a:r>
            <a:r>
              <a:rPr lang="en-US" dirty="0"/>
              <a:t> and </a:t>
            </a:r>
            <a:r>
              <a:rPr lang="en-US" dirty="0" smtClean="0"/>
              <a:t>arthritis.</a:t>
            </a:r>
            <a:endParaRPr lang="en-US" dirty="0"/>
          </a:p>
          <a:p>
            <a:pPr algn="l"/>
            <a:endParaRPr lang="en-US" dirty="0" smtClean="0"/>
          </a:p>
          <a:p>
            <a:pPr algn="l"/>
            <a:r>
              <a:rPr lang="en-US" dirty="0" smtClean="0"/>
              <a:t>Highlight </a:t>
            </a:r>
            <a:r>
              <a:rPr lang="en-US" dirty="0"/>
              <a:t>on osteoarthritis, Septic arthritis, Gout, Rheumatoid </a:t>
            </a:r>
            <a:r>
              <a:rPr lang="en-US" dirty="0" smtClean="0"/>
              <a:t>arthritis.</a:t>
            </a:r>
            <a:endParaRPr lang="en-US" dirty="0"/>
          </a:p>
          <a:p>
            <a:pPr algn="l"/>
            <a:endParaRPr lang="en-US" dirty="0" smtClean="0"/>
          </a:p>
          <a:p>
            <a:pPr algn="l"/>
            <a:r>
              <a:rPr lang="en-US" dirty="0" smtClean="0"/>
              <a:t>Important </a:t>
            </a:r>
            <a:r>
              <a:rPr lang="en-US" dirty="0"/>
              <a:t>aspects in History, Clinical examination, </a:t>
            </a:r>
            <a:r>
              <a:rPr lang="en-US" dirty="0" smtClean="0"/>
              <a:t>Investigations </a:t>
            </a:r>
            <a:r>
              <a:rPr lang="en-US" dirty="0"/>
              <a:t>and </a:t>
            </a:r>
            <a:r>
              <a:rPr lang="en-US" dirty="0" smtClean="0"/>
              <a:t>Management.</a:t>
            </a:r>
            <a:endParaRPr lang="en-US" dirty="0"/>
          </a:p>
          <a:p>
            <a:pPr algn="l"/>
            <a:endParaRPr lang="en-US" dirty="0" smtClean="0"/>
          </a:p>
          <a:p>
            <a:pPr algn="l"/>
            <a:r>
              <a:rPr lang="en-US" dirty="0" smtClean="0"/>
              <a:t>Red </a:t>
            </a:r>
            <a:r>
              <a:rPr lang="en-US" dirty="0"/>
              <a:t>Flags for patient with </a:t>
            </a:r>
            <a:r>
              <a:rPr lang="en-US" dirty="0" smtClean="0"/>
              <a:t>arthritis.</a:t>
            </a:r>
            <a:endParaRPr lang="en-US" dirty="0"/>
          </a:p>
          <a:p>
            <a:pPr algn="l"/>
            <a:endParaRPr lang="en-US" dirty="0" smtClean="0"/>
          </a:p>
          <a:p>
            <a:pPr algn="l"/>
            <a:r>
              <a:rPr lang="en-US" dirty="0" smtClean="0"/>
              <a:t>When </a:t>
            </a:r>
            <a:r>
              <a:rPr lang="en-US" dirty="0"/>
              <a:t>to refer to specialty </a:t>
            </a:r>
            <a:r>
              <a:rPr lang="en-US" dirty="0" smtClean="0"/>
              <a:t>clinic.</a:t>
            </a:r>
            <a:endParaRPr lang="en-US" dirty="0"/>
          </a:p>
          <a:p>
            <a:pPr algn="l">
              <a:buNone/>
            </a:pP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prstGeom prst="rect">
            <a:avLst/>
          </a:prstGeom>
        </p:spPr>
        <p:txBody>
          <a:bodyPr lIns="0" tIns="0" rIns="0" bIns="0">
            <a:normAutofit/>
          </a:bodyPr>
          <a:lstStyle/>
          <a:p>
            <a:pPr lvl="0" defTabSz="585215">
              <a:defRPr sz="1800">
                <a:solidFill>
                  <a:srgbClr val="000000"/>
                </a:solidFill>
              </a:defRPr>
            </a:pPr>
            <a:r>
              <a:rPr dirty="0"/>
              <a:t/>
            </a:r>
            <a:br>
              <a:rPr dirty="0"/>
            </a:br>
            <a:r>
              <a:rPr sz="3200" dirty="0">
                <a:solidFill>
                  <a:schemeClr val="tx1"/>
                </a:solidFill>
                <a:sym typeface="Monotype Corsiva"/>
              </a:rPr>
              <a:t>Importance of Physical Examination</a:t>
            </a:r>
          </a:p>
        </p:txBody>
      </p:sp>
      <p:sp>
        <p:nvSpPr>
          <p:cNvPr id="7" name="Content Placeholder 6"/>
          <p:cNvSpPr>
            <a:spLocks noGrp="1"/>
          </p:cNvSpPr>
          <p:nvPr>
            <p:ph idx="1"/>
          </p:nvPr>
        </p:nvSpPr>
        <p:spPr/>
        <p:txBody>
          <a:bodyPr>
            <a:normAutofit fontScale="85000" lnSpcReduction="10000"/>
          </a:bodyPr>
          <a:lstStyle/>
          <a:p>
            <a:pPr lvl="0">
              <a:lnSpc>
                <a:spcPct val="190000"/>
              </a:lnSpc>
              <a:defRPr sz="1800">
                <a:solidFill>
                  <a:srgbClr val="000000"/>
                </a:solidFill>
              </a:defRPr>
            </a:pPr>
            <a:r>
              <a:rPr lang="en-US" sz="2700" dirty="0">
                <a:solidFill>
                  <a:srgbClr val="0070C0"/>
                </a:solidFill>
              </a:rPr>
              <a:t>Local </a:t>
            </a:r>
            <a:r>
              <a:rPr lang="en-US" sz="2700" dirty="0" smtClean="0">
                <a:solidFill>
                  <a:srgbClr val="0070C0"/>
                </a:solidFill>
              </a:rPr>
              <a:t>Warmth</a:t>
            </a:r>
            <a:endParaRPr lang="en-US" sz="2700" dirty="0">
              <a:solidFill>
                <a:srgbClr val="0070C0"/>
              </a:solidFill>
            </a:endParaRPr>
          </a:p>
          <a:p>
            <a:pPr lvl="0">
              <a:lnSpc>
                <a:spcPct val="190000"/>
              </a:lnSpc>
            </a:pPr>
            <a:r>
              <a:rPr lang="en-US" sz="2700" dirty="0">
                <a:solidFill>
                  <a:srgbClr val="0070C0"/>
                </a:solidFill>
              </a:rPr>
              <a:t>Joint </a:t>
            </a:r>
            <a:r>
              <a:rPr lang="en-US" sz="2700" dirty="0" smtClean="0">
                <a:solidFill>
                  <a:srgbClr val="0070C0"/>
                </a:solidFill>
              </a:rPr>
              <a:t>effusion</a:t>
            </a:r>
            <a:endParaRPr lang="en-US" sz="2700" dirty="0">
              <a:solidFill>
                <a:srgbClr val="0070C0"/>
              </a:solidFill>
            </a:endParaRPr>
          </a:p>
          <a:p>
            <a:pPr>
              <a:lnSpc>
                <a:spcPct val="190000"/>
              </a:lnSpc>
            </a:pPr>
            <a:r>
              <a:rPr lang="en-US" sz="2700" dirty="0" smtClean="0">
                <a:solidFill>
                  <a:srgbClr val="0070C0"/>
                </a:solidFill>
              </a:rPr>
              <a:t>Redness</a:t>
            </a:r>
            <a:endParaRPr lang="en-US" sz="2700" dirty="0">
              <a:solidFill>
                <a:srgbClr val="0070C0"/>
              </a:solidFill>
            </a:endParaRPr>
          </a:p>
          <a:p>
            <a:pPr lvl="0">
              <a:lnSpc>
                <a:spcPct val="190000"/>
              </a:lnSpc>
            </a:pPr>
            <a:r>
              <a:rPr lang="en-US" sz="2700" dirty="0">
                <a:solidFill>
                  <a:srgbClr val="0070C0"/>
                </a:solidFill>
              </a:rPr>
              <a:t>Range of </a:t>
            </a:r>
            <a:r>
              <a:rPr lang="en-US" sz="2700" dirty="0" smtClean="0">
                <a:solidFill>
                  <a:srgbClr val="0070C0"/>
                </a:solidFill>
              </a:rPr>
              <a:t>Motion</a:t>
            </a:r>
            <a:endParaRPr lang="en-US" sz="2700" dirty="0">
              <a:solidFill>
                <a:srgbClr val="0070C0"/>
              </a:solidFill>
            </a:endParaRPr>
          </a:p>
          <a:p>
            <a:pPr lvl="0">
              <a:lnSpc>
                <a:spcPct val="190000"/>
              </a:lnSpc>
            </a:pPr>
            <a:r>
              <a:rPr lang="en-US" sz="2700" dirty="0">
                <a:solidFill>
                  <a:srgbClr val="0070C0"/>
                </a:solidFill>
              </a:rPr>
              <a:t>Any </a:t>
            </a:r>
            <a:r>
              <a:rPr lang="en-US" sz="2700" dirty="0" smtClean="0">
                <a:solidFill>
                  <a:srgbClr val="0070C0"/>
                </a:solidFill>
              </a:rPr>
              <a:t>Deformity</a:t>
            </a:r>
            <a:endParaRPr lang="en-US" sz="2700" dirty="0">
              <a:solidFill>
                <a:srgbClr val="0070C0"/>
              </a:solidFill>
            </a:endParaRPr>
          </a:p>
          <a:p>
            <a:endParaRPr lang="en-US"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B9899"/>
                </a:solidFill>
              </a:rPr>
              <a:t>Symptoms</a:t>
            </a:r>
            <a:endParaRPr lang="ar-SA" dirty="0"/>
          </a:p>
        </p:txBody>
      </p:sp>
      <p:sp>
        <p:nvSpPr>
          <p:cNvPr id="3" name="Text Placeholder 2"/>
          <p:cNvSpPr>
            <a:spLocks noGrp="1"/>
          </p:cNvSpPr>
          <p:nvPr>
            <p:ph type="body" idx="1"/>
          </p:nvPr>
        </p:nvSpPr>
        <p:spPr/>
        <p:txBody>
          <a:bodyPr>
            <a:normAutofit fontScale="92500" lnSpcReduction="10000"/>
          </a:bodyPr>
          <a:lstStyle/>
          <a:p>
            <a:pPr marL="320040" lvl="0" indent="-320040" algn="l">
              <a:lnSpc>
                <a:spcPct val="81000"/>
              </a:lnSpc>
              <a:buFont typeface="Wingdings"/>
              <a:buChar char="◻"/>
              <a:defRPr sz="1800"/>
            </a:pPr>
            <a:endParaRPr lang="en-US" sz="1600" dirty="0" smtClean="0">
              <a:ea typeface="Footlight MT Light"/>
              <a:cs typeface="Footlight MT Light"/>
              <a:sym typeface="Footlight MT Light"/>
            </a:endParaRPr>
          </a:p>
          <a:p>
            <a:pPr marL="5203100" lvl="0" indent="-5203100" algn="l">
              <a:lnSpc>
                <a:spcPct val="81000"/>
              </a:lnSpc>
              <a:spcBef>
                <a:spcPts val="900"/>
              </a:spcBef>
              <a:buNone/>
              <a:defRPr sz="1800"/>
            </a:pPr>
            <a:r>
              <a:rPr lang="en-US" sz="4000" dirty="0" smtClean="0">
                <a:ea typeface="Monotype Corsiva"/>
                <a:cs typeface="Monotype Corsiva"/>
                <a:sym typeface="Monotype Corsiva"/>
              </a:rPr>
              <a:t>1.Pain</a:t>
            </a:r>
            <a:r>
              <a:rPr lang="en-US" sz="2700" dirty="0" smtClean="0">
                <a:ea typeface="Monotype Corsiva"/>
                <a:cs typeface="Monotype Corsiva"/>
                <a:sym typeface="Monotype Corsiva"/>
              </a:rPr>
              <a:t> </a:t>
            </a:r>
            <a:endParaRPr lang="en-US" dirty="0" smtClean="0">
              <a:ea typeface="Monotype Corsiva"/>
              <a:cs typeface="Monotype Corsiva"/>
              <a:sym typeface="Monotype Corsiva"/>
            </a:endParaRPr>
          </a:p>
          <a:p>
            <a:pPr marL="1075110" lvl="1" indent="-709350" algn="l">
              <a:lnSpc>
                <a:spcPct val="81000"/>
              </a:lnSpc>
              <a:spcBef>
                <a:spcPts val="500"/>
              </a:spcBef>
              <a:buClr>
                <a:srgbClr val="CCB400"/>
              </a:buClr>
              <a:buNone/>
              <a:defRPr sz="1800"/>
            </a:pPr>
            <a:r>
              <a:rPr lang="en-US" sz="2400" dirty="0" smtClean="0">
                <a:ea typeface="Footlight MT Light"/>
                <a:cs typeface="Footlight MT Light"/>
                <a:sym typeface="Footlight MT Light"/>
              </a:rPr>
              <a:t>Inflammatory joint disease</a:t>
            </a:r>
            <a:endParaRPr lang="en-US" sz="22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present both at rest and with motion</a:t>
            </a:r>
            <a:endParaRPr lang="en-US" sz="20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worse at the beginning than at the end of usage.</a:t>
            </a:r>
            <a:endParaRPr lang="en-US" sz="2000" dirty="0" smtClean="0"/>
          </a:p>
          <a:p>
            <a:pPr marL="0" lvl="1" indent="365758" algn="l">
              <a:lnSpc>
                <a:spcPct val="81000"/>
              </a:lnSpc>
              <a:spcBef>
                <a:spcPts val="500"/>
              </a:spcBef>
              <a:buSzTx/>
              <a:buNone/>
              <a:defRPr sz="1800"/>
            </a:pPr>
            <a:r>
              <a:rPr lang="en-US" sz="2400" dirty="0" smtClean="0">
                <a:solidFill>
                  <a:srgbClr val="646B86"/>
                </a:solidFill>
                <a:ea typeface="Footlight MT Light"/>
                <a:cs typeface="Footlight MT Light"/>
                <a:sym typeface="Footlight MT Light"/>
              </a:rPr>
              <a:t> </a:t>
            </a:r>
            <a:endParaRPr lang="en-US" sz="2200" dirty="0" smtClean="0">
              <a:solidFill>
                <a:srgbClr val="646B86"/>
              </a:solidFill>
            </a:endParaRPr>
          </a:p>
          <a:p>
            <a:pPr marL="1075110" lvl="1" indent="-709350" algn="l">
              <a:lnSpc>
                <a:spcPct val="81000"/>
              </a:lnSpc>
              <a:spcBef>
                <a:spcPts val="500"/>
              </a:spcBef>
              <a:buClr>
                <a:srgbClr val="CCB400"/>
              </a:buClr>
              <a:buNone/>
              <a:defRPr sz="1800"/>
            </a:pPr>
            <a:r>
              <a:rPr lang="en-US" sz="2400" dirty="0" smtClean="0">
                <a:ea typeface="Footlight MT Light"/>
                <a:cs typeface="Footlight MT Light"/>
                <a:sym typeface="Footlight MT Light"/>
              </a:rPr>
              <a:t>Non-inflammatory</a:t>
            </a:r>
            <a:endParaRPr lang="en-US" sz="22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pain occurs mainly or only during motion and improves quickly with rest</a:t>
            </a:r>
            <a:endParaRPr lang="en-US" sz="2000" dirty="0" smtClean="0"/>
          </a:p>
          <a:p>
            <a:pPr marL="640080" lvl="1" indent="-274320" algn="l">
              <a:lnSpc>
                <a:spcPct val="81000"/>
              </a:lnSpc>
              <a:spcBef>
                <a:spcPts val="500"/>
              </a:spcBef>
              <a:buClr>
                <a:srgbClr val="CCB400"/>
              </a:buClr>
              <a:buChar char=""/>
              <a:defRPr sz="1800"/>
            </a:pPr>
            <a:endParaRPr lang="en-US" sz="2400" dirty="0" smtClean="0">
              <a:solidFill>
                <a:srgbClr val="646B86"/>
              </a:solidFill>
              <a:ea typeface="Footlight MT Light"/>
              <a:cs typeface="Footlight MT Light"/>
              <a:sym typeface="Footlight MT Light"/>
            </a:endParaRPr>
          </a:p>
          <a:p>
            <a:pPr marL="1075110" lvl="1" indent="-709350" algn="l">
              <a:lnSpc>
                <a:spcPct val="81000"/>
              </a:lnSpc>
              <a:spcBef>
                <a:spcPts val="500"/>
              </a:spcBef>
              <a:buClr>
                <a:srgbClr val="CCB400"/>
              </a:buClr>
              <a:buNone/>
              <a:defRPr sz="1800"/>
            </a:pPr>
            <a:r>
              <a:rPr lang="en-US" sz="2400" dirty="0" smtClean="0">
                <a:ea typeface="Footlight MT Light"/>
                <a:cs typeface="Footlight MT Light"/>
                <a:sym typeface="Footlight MT Light"/>
              </a:rPr>
              <a:t>Pain that arises from small peripheral joints </a:t>
            </a:r>
            <a:endParaRPr lang="en-US" sz="22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more accurately localized than pain arising from larger proximal joints. </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B9899"/>
                </a:solidFill>
              </a:rPr>
              <a:t>Con.</a:t>
            </a:r>
            <a:endParaRPr lang="ar-SA" dirty="0"/>
          </a:p>
        </p:txBody>
      </p:sp>
      <p:sp>
        <p:nvSpPr>
          <p:cNvPr id="3" name="Text Placeholder 2"/>
          <p:cNvSpPr>
            <a:spLocks noGrp="1"/>
          </p:cNvSpPr>
          <p:nvPr>
            <p:ph type="body" idx="1"/>
          </p:nvPr>
        </p:nvSpPr>
        <p:spPr>
          <a:xfrm>
            <a:off x="377220" y="1918023"/>
            <a:ext cx="8435280" cy="4925144"/>
          </a:xfrm>
        </p:spPr>
        <p:txBody>
          <a:bodyPr/>
          <a:lstStyle/>
          <a:p>
            <a:pPr marL="4285307" lvl="0" indent="-4285307" algn="l">
              <a:lnSpc>
                <a:spcPct val="72000"/>
              </a:lnSpc>
              <a:spcBef>
                <a:spcPts val="800"/>
              </a:spcBef>
              <a:buNone/>
              <a:defRPr sz="1800"/>
            </a:pPr>
            <a:r>
              <a:rPr lang="en-US" sz="3700" dirty="0" smtClean="0">
                <a:ea typeface="Monotype Corsiva"/>
                <a:cs typeface="Monotype Corsiva"/>
                <a:sym typeface="Monotype Corsiva"/>
              </a:rPr>
              <a:t>2.Stiffness </a:t>
            </a:r>
            <a:endParaRPr lang="en-US" sz="4000" dirty="0" smtClean="0">
              <a:solidFill>
                <a:srgbClr val="66FFFF"/>
              </a:solidFill>
              <a:ea typeface="Footlight MT Light"/>
              <a:cs typeface="Footlight MT Light"/>
              <a:sym typeface="Footlight MT Light"/>
            </a:endParaRPr>
          </a:p>
          <a:p>
            <a:pPr marL="893170" lvl="0" indent="-893170" algn="l">
              <a:lnSpc>
                <a:spcPct val="72000"/>
              </a:lnSpc>
              <a:buNone/>
              <a:defRPr sz="1800"/>
            </a:pPr>
            <a:r>
              <a:rPr lang="en-US" sz="2000" dirty="0" smtClean="0">
                <a:solidFill>
                  <a:schemeClr val="tx1"/>
                </a:solidFill>
                <a:ea typeface="Footlight MT Light"/>
                <a:cs typeface="Footlight MT Light"/>
                <a:sym typeface="Footlight MT Light"/>
              </a:rPr>
              <a:t>sensation of tightness when attempting to move joints after a period of inactivity</a:t>
            </a:r>
            <a:endParaRPr lang="en-US" sz="2000" dirty="0" smtClean="0">
              <a:solidFill>
                <a:schemeClr val="tx1"/>
              </a:solidFill>
            </a:endParaRPr>
          </a:p>
          <a:p>
            <a:pPr marL="893170" lvl="0" indent="-893170" algn="l">
              <a:lnSpc>
                <a:spcPct val="72000"/>
              </a:lnSpc>
              <a:buNone/>
              <a:defRPr sz="1800"/>
            </a:pPr>
            <a:r>
              <a:rPr lang="en-US" sz="2000" dirty="0" smtClean="0">
                <a:solidFill>
                  <a:schemeClr val="tx1"/>
                </a:solidFill>
                <a:ea typeface="Footlight MT Light"/>
                <a:cs typeface="Footlight MT Light"/>
                <a:sym typeface="Footlight MT Light"/>
              </a:rPr>
              <a:t>subsides over time</a:t>
            </a:r>
            <a:endParaRPr lang="en-US" sz="2000" dirty="0" smtClean="0">
              <a:solidFill>
                <a:schemeClr val="tx1"/>
              </a:solidFill>
            </a:endParaRPr>
          </a:p>
          <a:p>
            <a:pPr marL="320040" lvl="0" indent="-320040" algn="l">
              <a:lnSpc>
                <a:spcPct val="72000"/>
              </a:lnSpc>
              <a:spcBef>
                <a:spcPts val="500"/>
              </a:spcBef>
              <a:buFont typeface="Wingdings"/>
              <a:buChar char="❑"/>
              <a:defRPr sz="1800"/>
            </a:pPr>
            <a:endParaRPr lang="en-US" sz="2800" dirty="0" smtClean="0">
              <a:solidFill>
                <a:srgbClr val="66FFFF"/>
              </a:solidFill>
              <a:ea typeface="Footlight MT Light"/>
              <a:cs typeface="Footlight MT Light"/>
              <a:sym typeface="Footlight MT Light"/>
            </a:endParaRPr>
          </a:p>
          <a:p>
            <a:pPr marL="758612" lvl="0" indent="-758612" algn="l">
              <a:lnSpc>
                <a:spcPct val="72000"/>
              </a:lnSpc>
              <a:spcBef>
                <a:spcPts val="500"/>
              </a:spcBef>
              <a:buNone/>
              <a:defRPr sz="1800"/>
            </a:pPr>
            <a:r>
              <a:rPr lang="en-US" sz="2400" dirty="0" smtClean="0">
                <a:solidFill>
                  <a:schemeClr val="tx1"/>
                </a:solidFill>
                <a:ea typeface="Footlight MT Light"/>
                <a:cs typeface="Footlight MT Light"/>
                <a:sym typeface="Footlight MT Light"/>
              </a:rPr>
              <a:t>Inflammatory arthritis </a:t>
            </a:r>
            <a:endParaRPr lang="en-US" sz="2400" dirty="0" smtClean="0">
              <a:solidFill>
                <a:schemeClr val="tx1"/>
              </a:solidFill>
            </a:endParaRPr>
          </a:p>
          <a:p>
            <a:pPr marL="822960" lvl="2" algn="l">
              <a:lnSpc>
                <a:spcPct val="72000"/>
              </a:lnSpc>
              <a:spcBef>
                <a:spcPts val="400"/>
              </a:spcBef>
              <a:buClr>
                <a:srgbClr val="8CADAE"/>
              </a:buClr>
              <a:buNone/>
              <a:defRPr sz="1800"/>
            </a:pPr>
            <a:r>
              <a:rPr lang="en-US" dirty="0" smtClean="0">
                <a:ea typeface="Footlight MT Light"/>
                <a:cs typeface="Footlight MT Light"/>
                <a:sym typeface="Footlight MT Light"/>
              </a:rPr>
              <a:t>present upon waking </a:t>
            </a:r>
          </a:p>
          <a:p>
            <a:pPr marL="822960" lvl="2" algn="l">
              <a:lnSpc>
                <a:spcPct val="72000"/>
              </a:lnSpc>
              <a:spcBef>
                <a:spcPts val="400"/>
              </a:spcBef>
              <a:buClr>
                <a:srgbClr val="8CADAE"/>
              </a:buClr>
              <a:buNone/>
              <a:defRPr sz="1800"/>
            </a:pPr>
            <a:r>
              <a:rPr lang="en-US" dirty="0" smtClean="0">
                <a:ea typeface="Footlight MT Light"/>
                <a:cs typeface="Footlight MT Light"/>
                <a:sym typeface="Footlight MT Light"/>
              </a:rPr>
              <a:t>typically lasts </a:t>
            </a:r>
            <a:r>
              <a:rPr lang="en-US" dirty="0" smtClean="0">
                <a:solidFill>
                  <a:srgbClr val="C00000"/>
                </a:solidFill>
                <a:ea typeface="Footlight MT Light"/>
                <a:cs typeface="Footlight MT Light"/>
                <a:sym typeface="Footlight MT Light"/>
              </a:rPr>
              <a:t>30-60</a:t>
            </a:r>
            <a:r>
              <a:rPr lang="en-US" dirty="0" smtClean="0">
                <a:ea typeface="Footlight MT Light"/>
                <a:cs typeface="Footlight MT Light"/>
                <a:sym typeface="Footlight MT Light"/>
              </a:rPr>
              <a:t> minutes or longer.</a:t>
            </a:r>
          </a:p>
          <a:p>
            <a:pPr marL="320040" lvl="0" indent="-320040" algn="l">
              <a:lnSpc>
                <a:spcPct val="72000"/>
              </a:lnSpc>
              <a:spcBef>
                <a:spcPts val="500"/>
              </a:spcBef>
              <a:buSzTx/>
              <a:buNone/>
              <a:defRPr sz="1800"/>
            </a:pPr>
            <a:r>
              <a:rPr lang="en-US" sz="2400" dirty="0" smtClean="0">
                <a:ea typeface="Footlight MT Light"/>
                <a:cs typeface="Footlight MT Light"/>
                <a:sym typeface="Footlight MT Light"/>
              </a:rPr>
              <a:t> </a:t>
            </a:r>
            <a:endParaRPr lang="en-US" sz="2400" dirty="0" smtClean="0"/>
          </a:p>
          <a:p>
            <a:pPr marL="758612" lvl="0" indent="-758612" algn="l">
              <a:lnSpc>
                <a:spcPct val="72000"/>
              </a:lnSpc>
              <a:spcBef>
                <a:spcPts val="500"/>
              </a:spcBef>
              <a:buNone/>
              <a:defRPr sz="1800"/>
            </a:pPr>
            <a:r>
              <a:rPr lang="en-US" sz="2400" dirty="0" smtClean="0">
                <a:solidFill>
                  <a:schemeClr val="tx1"/>
                </a:solidFill>
                <a:ea typeface="Footlight MT Light"/>
                <a:cs typeface="Footlight MT Light"/>
                <a:sym typeface="Footlight MT Light"/>
              </a:rPr>
              <a:t>Non-inflammatory arthritis</a:t>
            </a:r>
            <a:endParaRPr lang="en-US" sz="2400" dirty="0" smtClean="0">
              <a:solidFill>
                <a:schemeClr val="tx1"/>
              </a:solidFill>
            </a:endParaRPr>
          </a:p>
          <a:p>
            <a:pPr marL="822960" lvl="2" algn="l">
              <a:lnSpc>
                <a:spcPct val="72000"/>
              </a:lnSpc>
              <a:spcBef>
                <a:spcPts val="400"/>
              </a:spcBef>
              <a:buClr>
                <a:srgbClr val="8CADAE"/>
              </a:buClr>
              <a:buNone/>
              <a:defRPr sz="1800"/>
            </a:pPr>
            <a:r>
              <a:rPr lang="en-US" dirty="0" smtClean="0">
                <a:ea typeface="Footlight MT Light"/>
                <a:cs typeface="Footlight MT Light"/>
                <a:sym typeface="Footlight MT Light"/>
              </a:rPr>
              <a:t>experienced briefly (</a:t>
            </a:r>
            <a:r>
              <a:rPr lang="en-US" dirty="0" err="1" smtClean="0">
                <a:ea typeface="Footlight MT Light"/>
                <a:cs typeface="Footlight MT Light"/>
                <a:sym typeface="Footlight MT Light"/>
              </a:rPr>
              <a:t>eg</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15 min</a:t>
            </a:r>
            <a:r>
              <a:rPr lang="en-US" dirty="0" smtClean="0">
                <a:ea typeface="Footlight MT Light"/>
                <a:cs typeface="Footlight MT Light"/>
                <a:sym typeface="Footlight MT Light"/>
              </a:rPr>
              <a:t>) upon waking in the morning </a:t>
            </a:r>
          </a:p>
          <a:p>
            <a:pPr marL="822960" lvl="2" algn="l">
              <a:lnSpc>
                <a:spcPct val="72000"/>
              </a:lnSpc>
              <a:spcBef>
                <a:spcPts val="400"/>
              </a:spcBef>
              <a:buClr>
                <a:srgbClr val="8CADAE"/>
              </a:buClr>
              <a:buNone/>
              <a:defRPr sz="1800"/>
            </a:pPr>
            <a:r>
              <a:rPr lang="en-US" dirty="0" smtClean="0">
                <a:ea typeface="Footlight MT Light"/>
                <a:cs typeface="Footlight MT Light"/>
                <a:sym typeface="Footlight MT Light"/>
              </a:rPr>
              <a:t>following periods of inactivity.</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B9899"/>
                </a:solidFill>
              </a:rPr>
              <a:t>Con.</a:t>
            </a:r>
            <a:endParaRPr lang="ar-SA" dirty="0"/>
          </a:p>
        </p:txBody>
      </p:sp>
      <p:sp>
        <p:nvSpPr>
          <p:cNvPr id="3" name="Text Placeholder 2"/>
          <p:cNvSpPr>
            <a:spLocks noGrp="1"/>
          </p:cNvSpPr>
          <p:nvPr>
            <p:ph type="body" idx="1"/>
          </p:nvPr>
        </p:nvSpPr>
        <p:spPr/>
        <p:txBody>
          <a:bodyPr>
            <a:normAutofit fontScale="92500" lnSpcReduction="20000"/>
          </a:bodyPr>
          <a:lstStyle/>
          <a:p>
            <a:pPr marL="5203100" lvl="0" indent="-5203100" algn="l">
              <a:lnSpc>
                <a:spcPct val="81000"/>
              </a:lnSpc>
              <a:spcBef>
                <a:spcPts val="900"/>
              </a:spcBef>
              <a:buNone/>
              <a:defRPr sz="1800"/>
            </a:pPr>
            <a:r>
              <a:rPr lang="en-US" sz="4000" dirty="0" smtClean="0">
                <a:ea typeface="Monotype Corsiva"/>
                <a:cs typeface="Monotype Corsiva"/>
                <a:sym typeface="Monotype Corsiva"/>
              </a:rPr>
              <a:t>3.Swelling</a:t>
            </a:r>
            <a:r>
              <a:rPr lang="en-US" sz="2700" dirty="0" smtClean="0">
                <a:ea typeface="Monotype Corsiva"/>
                <a:cs typeface="Monotype Corsiva"/>
                <a:sym typeface="Monotype Corsiva"/>
              </a:rPr>
              <a:t> </a:t>
            </a:r>
            <a:endParaRPr lang="en-US" dirty="0" smtClean="0">
              <a:ea typeface="Monotype Corsiva"/>
              <a:cs typeface="Monotype Corsiva"/>
              <a:sym typeface="Monotype Corsiva"/>
            </a:endParaRPr>
          </a:p>
          <a:p>
            <a:pPr marL="320040" lvl="0" indent="-320040" algn="l">
              <a:lnSpc>
                <a:spcPct val="81000"/>
              </a:lnSpc>
              <a:buSzTx/>
              <a:buNone/>
              <a:defRPr sz="1800"/>
            </a:pPr>
            <a:endParaRPr lang="en-US" dirty="0" smtClean="0">
              <a:ea typeface="Footlight MT Light"/>
              <a:cs typeface="Footlight MT Light"/>
              <a:sym typeface="Footlight MT Light"/>
            </a:endParaRPr>
          </a:p>
          <a:p>
            <a:pPr marL="1080133" lvl="0" indent="-1080133" algn="l">
              <a:lnSpc>
                <a:spcPct val="81000"/>
              </a:lnSpc>
              <a:buNone/>
              <a:defRPr sz="1800"/>
            </a:pPr>
            <a:r>
              <a:rPr lang="en-US" sz="2700" dirty="0" smtClean="0">
                <a:solidFill>
                  <a:schemeClr val="tx1"/>
                </a:solidFill>
                <a:ea typeface="Footlight MT Light"/>
                <a:cs typeface="Footlight MT Light"/>
                <a:sym typeface="Footlight MT Light"/>
              </a:rPr>
              <a:t>Inflammatory arthritis</a:t>
            </a:r>
            <a:endParaRPr lang="en-US" dirty="0" smtClean="0">
              <a:solidFill>
                <a:schemeClr val="tx1"/>
              </a:solidFill>
              <a:ea typeface="Footlight MT Light"/>
              <a:cs typeface="Footlight MT Light"/>
              <a:sym typeface="Footlight MT Light"/>
            </a:endParaRPr>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synovial hypertrophy</a:t>
            </a:r>
            <a:endParaRPr lang="en-US" sz="20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synovial effusion</a:t>
            </a:r>
            <a:endParaRPr lang="en-US" sz="20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inflammation of </a:t>
            </a:r>
            <a:r>
              <a:rPr lang="en-US" sz="2000" dirty="0" err="1" smtClean="0">
                <a:ea typeface="Footlight MT Light"/>
                <a:cs typeface="Footlight MT Light"/>
                <a:sym typeface="Footlight MT Light"/>
              </a:rPr>
              <a:t>periarticular</a:t>
            </a:r>
            <a:r>
              <a:rPr lang="en-US" sz="2000" dirty="0" smtClean="0">
                <a:ea typeface="Footlight MT Light"/>
                <a:cs typeface="Footlight MT Light"/>
                <a:sym typeface="Footlight MT Light"/>
              </a:rPr>
              <a:t> structures</a:t>
            </a:r>
            <a:endParaRPr lang="en-US" sz="2000" dirty="0" smtClean="0"/>
          </a:p>
          <a:p>
            <a:pPr marL="320040" lvl="0" indent="-320040" algn="l">
              <a:lnSpc>
                <a:spcPct val="81000"/>
              </a:lnSpc>
              <a:buFont typeface="Wingdings"/>
              <a:buChar char="◻"/>
              <a:defRPr sz="1800"/>
            </a:pPr>
            <a:endParaRPr lang="en-US" dirty="0" smtClean="0">
              <a:solidFill>
                <a:srgbClr val="646B86"/>
              </a:solidFill>
              <a:ea typeface="Footlight MT Light"/>
              <a:cs typeface="Footlight MT Light"/>
              <a:sym typeface="Footlight MT Light"/>
            </a:endParaRPr>
          </a:p>
          <a:p>
            <a:pPr marL="1080133" lvl="0" indent="-1080133" algn="l">
              <a:lnSpc>
                <a:spcPct val="81000"/>
              </a:lnSpc>
              <a:buNone/>
              <a:defRPr sz="1800"/>
            </a:pPr>
            <a:r>
              <a:rPr lang="en-US" sz="2700" dirty="0" smtClean="0">
                <a:solidFill>
                  <a:schemeClr val="tx1"/>
                </a:solidFill>
                <a:ea typeface="Footlight MT Light"/>
                <a:cs typeface="Footlight MT Light"/>
                <a:sym typeface="Footlight MT Light"/>
              </a:rPr>
              <a:t>Non-inflammatory arthritis</a:t>
            </a:r>
            <a:endParaRPr lang="en-US" dirty="0" smtClean="0">
              <a:solidFill>
                <a:schemeClr val="tx1"/>
              </a:solidFill>
              <a:ea typeface="Footlight MT Light"/>
              <a:cs typeface="Footlight MT Light"/>
              <a:sym typeface="Footlight MT Light"/>
            </a:endParaRPr>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formation of </a:t>
            </a:r>
            <a:r>
              <a:rPr lang="en-US" sz="2000" dirty="0" err="1" smtClean="0">
                <a:ea typeface="Footlight MT Light"/>
                <a:cs typeface="Footlight MT Light"/>
                <a:sym typeface="Footlight MT Light"/>
              </a:rPr>
              <a:t>osteophytes</a:t>
            </a:r>
            <a:r>
              <a:rPr lang="en-US" sz="2000" dirty="0" smtClean="0">
                <a:ea typeface="Footlight MT Light"/>
                <a:cs typeface="Footlight MT Light"/>
                <a:sym typeface="Footlight MT Light"/>
              </a:rPr>
              <a:t> </a:t>
            </a:r>
            <a:endParaRPr lang="en-US" sz="20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synovial cysts</a:t>
            </a:r>
            <a:endParaRPr lang="en-US" sz="20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Thickening</a:t>
            </a:r>
            <a:endParaRPr lang="en-US" sz="2000" dirty="0" smtClean="0"/>
          </a:p>
          <a:p>
            <a:pPr marL="907939" lvl="2" indent="-313579" algn="l">
              <a:lnSpc>
                <a:spcPct val="81000"/>
              </a:lnSpc>
              <a:spcBef>
                <a:spcPts val="400"/>
              </a:spcBef>
              <a:buClr>
                <a:srgbClr val="8CADAE"/>
              </a:buClr>
              <a:buNone/>
              <a:defRPr sz="1800"/>
            </a:pPr>
            <a:r>
              <a:rPr lang="en-US" sz="2000" dirty="0" smtClean="0">
                <a:ea typeface="Footlight MT Light"/>
                <a:cs typeface="Footlight MT Light"/>
                <a:sym typeface="Footlight MT Light"/>
              </a:rPr>
              <a:t>effusions</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B9899"/>
                </a:solidFill>
              </a:rPr>
              <a:t>Con.</a:t>
            </a:r>
            <a:endParaRPr lang="ar-SA" dirty="0"/>
          </a:p>
        </p:txBody>
      </p:sp>
      <p:sp>
        <p:nvSpPr>
          <p:cNvPr id="3" name="Text Placeholder 2"/>
          <p:cNvSpPr>
            <a:spLocks noGrp="1"/>
          </p:cNvSpPr>
          <p:nvPr>
            <p:ph type="body" idx="1"/>
          </p:nvPr>
        </p:nvSpPr>
        <p:spPr/>
        <p:txBody>
          <a:bodyPr/>
          <a:lstStyle/>
          <a:p>
            <a:pPr lvl="0" algn="l">
              <a:buSzTx/>
              <a:buNone/>
              <a:defRPr sz="1800"/>
            </a:pPr>
            <a:r>
              <a:rPr lang="en-US" sz="4800" dirty="0" smtClean="0">
                <a:ea typeface="Footlight MT Light"/>
                <a:cs typeface="Footlight MT Light"/>
                <a:sym typeface="Footlight MT Light"/>
              </a:rPr>
              <a:t>4.Limitation of motion</a:t>
            </a:r>
            <a:endParaRPr lang="en-US" sz="4800" dirty="0" smtClean="0">
              <a:solidFill>
                <a:schemeClr val="tx1"/>
              </a:solidFill>
              <a:ea typeface="Comic Sans MS"/>
              <a:cs typeface="Comic Sans MS"/>
              <a:sym typeface="Comic Sans MS"/>
            </a:endParaRPr>
          </a:p>
          <a:p>
            <a:pPr marL="921542" lvl="0" indent="-921542" algn="l">
              <a:buNone/>
              <a:defRPr sz="1800"/>
            </a:pPr>
            <a:r>
              <a:rPr lang="en-US" sz="2800" dirty="0" smtClean="0">
                <a:solidFill>
                  <a:schemeClr val="tx1"/>
                </a:solidFill>
                <a:ea typeface="Footlight MT Light"/>
                <a:cs typeface="Footlight MT Light"/>
                <a:sym typeface="Footlight MT Light"/>
              </a:rPr>
              <a:t>structural damage </a:t>
            </a:r>
          </a:p>
          <a:p>
            <a:pPr marL="921542" lvl="0" indent="-921542" algn="l">
              <a:buNone/>
              <a:defRPr sz="1800"/>
            </a:pPr>
            <a:endParaRPr lang="en-US" sz="2800" dirty="0" smtClean="0">
              <a:solidFill>
                <a:schemeClr val="tx1"/>
              </a:solidFill>
              <a:ea typeface="Footlight MT Light"/>
              <a:cs typeface="Footlight MT Light"/>
              <a:sym typeface="Footlight MT Light"/>
            </a:endParaRPr>
          </a:p>
          <a:p>
            <a:pPr marL="921542" lvl="0" indent="-921542" algn="l">
              <a:buNone/>
              <a:defRPr sz="1800"/>
            </a:pPr>
            <a:r>
              <a:rPr lang="en-US" sz="2800" dirty="0" smtClean="0">
                <a:solidFill>
                  <a:schemeClr val="tx1"/>
                </a:solidFill>
                <a:ea typeface="Footlight MT Light"/>
                <a:cs typeface="Footlight MT Light"/>
                <a:sym typeface="Footlight MT Light"/>
              </a:rPr>
              <a:t>Inflammation</a:t>
            </a:r>
          </a:p>
          <a:p>
            <a:pPr marL="921542" lvl="0" indent="-921542" algn="l">
              <a:buNone/>
              <a:defRPr sz="1800"/>
            </a:pPr>
            <a:endParaRPr lang="en-US" sz="2800" dirty="0" smtClean="0">
              <a:solidFill>
                <a:schemeClr val="tx1"/>
              </a:solidFill>
              <a:ea typeface="Footlight MT Light"/>
              <a:cs typeface="Footlight MT Light"/>
              <a:sym typeface="Footlight MT Light"/>
            </a:endParaRPr>
          </a:p>
          <a:p>
            <a:pPr marL="921542" lvl="0" indent="-921542" algn="l">
              <a:buNone/>
              <a:defRPr sz="1800"/>
            </a:pPr>
            <a:r>
              <a:rPr lang="en-US" sz="2800" dirty="0" smtClean="0">
                <a:solidFill>
                  <a:schemeClr val="tx1"/>
                </a:solidFill>
                <a:ea typeface="Footlight MT Light"/>
                <a:cs typeface="Footlight MT Light"/>
                <a:sym typeface="Footlight MT Light"/>
              </a:rPr>
              <a:t>contracture of surrounding soft tissues</a:t>
            </a:r>
          </a:p>
          <a:p>
            <a:pPr algn="l">
              <a:buNone/>
            </a:pPr>
            <a:endParaRPr lang="ar-SA" sz="2800"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B9899"/>
                </a:solidFill>
              </a:rPr>
              <a:t>Con.</a:t>
            </a:r>
            <a:endParaRPr lang="ar-SA" dirty="0"/>
          </a:p>
        </p:txBody>
      </p:sp>
      <p:sp>
        <p:nvSpPr>
          <p:cNvPr id="3" name="Text Placeholder 2"/>
          <p:cNvSpPr>
            <a:spLocks noGrp="1"/>
          </p:cNvSpPr>
          <p:nvPr>
            <p:ph type="body" idx="1"/>
          </p:nvPr>
        </p:nvSpPr>
        <p:spPr>
          <a:xfrm>
            <a:off x="251520" y="2060848"/>
            <a:ext cx="8229600" cy="4525963"/>
          </a:xfrm>
        </p:spPr>
        <p:txBody>
          <a:bodyPr/>
          <a:lstStyle/>
          <a:p>
            <a:pPr marL="0" lvl="0" indent="0" algn="l">
              <a:spcBef>
                <a:spcPts val="1100"/>
              </a:spcBef>
              <a:buNone/>
              <a:defRPr sz="1800"/>
            </a:pPr>
            <a:r>
              <a:rPr lang="en-US" sz="4800" dirty="0" smtClean="0">
                <a:ea typeface="Monotype Corsiva"/>
                <a:cs typeface="Monotype Corsiva"/>
                <a:sym typeface="Monotype Corsiva"/>
              </a:rPr>
              <a:t> 5.Weakness</a:t>
            </a:r>
          </a:p>
          <a:p>
            <a:pPr lvl="0" algn="l">
              <a:buSzTx/>
              <a:buNone/>
              <a:defRPr sz="1800"/>
            </a:pPr>
            <a:endParaRPr lang="en-US" sz="4000" dirty="0" smtClean="0">
              <a:ea typeface="Footlight MT Light"/>
              <a:cs typeface="Footlight MT Light"/>
              <a:sym typeface="Footlight MT Light"/>
            </a:endParaRPr>
          </a:p>
          <a:p>
            <a:pPr marL="1404571" lvl="0" indent="-1404571" algn="l">
              <a:spcBef>
                <a:spcPts val="700"/>
              </a:spcBef>
              <a:buNone/>
              <a:defRPr sz="1800"/>
            </a:pPr>
            <a:r>
              <a:rPr lang="en-US" sz="3000" dirty="0" smtClean="0">
                <a:solidFill>
                  <a:schemeClr val="tx1"/>
                </a:solidFill>
                <a:ea typeface="Footlight MT Light"/>
                <a:cs typeface="Footlight MT Light"/>
                <a:sym typeface="Footlight MT Light"/>
              </a:rPr>
              <a:t>result of disuse atrophy </a:t>
            </a:r>
          </a:p>
          <a:p>
            <a:pPr lvl="0" algn="l">
              <a:buFont typeface="Wingdings"/>
              <a:buChar char="❑"/>
              <a:defRPr sz="1800"/>
            </a:pPr>
            <a:endParaRPr lang="en-US" sz="3000" dirty="0" smtClean="0">
              <a:solidFill>
                <a:srgbClr val="646B86"/>
              </a:solidFill>
              <a:ea typeface="Footlight MT Light"/>
              <a:cs typeface="Footlight MT Light"/>
              <a:sym typeface="Footlight MT Light"/>
            </a:endParaRPr>
          </a:p>
          <a:p>
            <a:pPr marL="1404571" lvl="0" indent="-1404571" algn="l">
              <a:spcBef>
                <a:spcPts val="700"/>
              </a:spcBef>
              <a:buNone/>
              <a:defRPr sz="1800"/>
            </a:pPr>
            <a:r>
              <a:rPr lang="en-US" sz="3000" dirty="0" smtClean="0">
                <a:solidFill>
                  <a:schemeClr val="tx1"/>
                </a:solidFill>
                <a:ea typeface="Footlight MT Light"/>
                <a:cs typeface="Footlight MT Light"/>
                <a:sym typeface="Footlight MT Light"/>
              </a:rPr>
              <a:t>Weakness with pain </a:t>
            </a:r>
          </a:p>
          <a:p>
            <a:pPr marL="1798368" lvl="2" indent="-1204643" algn="l">
              <a:buClr>
                <a:srgbClr val="8CADAE"/>
              </a:buClr>
              <a:buNone/>
              <a:defRPr sz="1800"/>
            </a:pPr>
            <a:r>
              <a:rPr lang="en-US" sz="2800" dirty="0" smtClean="0">
                <a:ea typeface="Footlight MT Light"/>
                <a:cs typeface="Footlight MT Light"/>
                <a:sym typeface="Footlight MT Light"/>
              </a:rPr>
              <a:t>musculoskeletal cause </a:t>
            </a:r>
            <a:r>
              <a:rPr lang="en-US" sz="2800" dirty="0" smtClean="0">
                <a:solidFill>
                  <a:srgbClr val="646B86"/>
                </a:solidFill>
                <a:ea typeface="Footlight MT Light"/>
                <a:cs typeface="Footlight MT Light"/>
                <a:sym typeface="Footlight MT Light"/>
              </a:rPr>
              <a:t>(</a:t>
            </a:r>
            <a:r>
              <a:rPr lang="en-US" sz="2800" dirty="0" err="1" smtClean="0">
                <a:solidFill>
                  <a:schemeClr val="tx1"/>
                </a:solidFill>
                <a:ea typeface="Footlight MT Light"/>
                <a:cs typeface="Footlight MT Light"/>
                <a:sym typeface="Footlight MT Light"/>
              </a:rPr>
              <a:t>eg</a:t>
            </a:r>
            <a:r>
              <a:rPr lang="en-US" sz="2800" dirty="0" smtClean="0">
                <a:solidFill>
                  <a:schemeClr val="tx1"/>
                </a:solidFill>
                <a:ea typeface="Footlight MT Light"/>
                <a:cs typeface="Footlight MT Light"/>
                <a:sym typeface="Footlight MT Light"/>
              </a:rPr>
              <a:t>,</a:t>
            </a:r>
            <a:r>
              <a:rPr lang="en-US" sz="2800" dirty="0" smtClean="0">
                <a:solidFill>
                  <a:srgbClr val="646B86"/>
                </a:solidFill>
                <a:ea typeface="Footlight MT Light"/>
                <a:cs typeface="Footlight MT Light"/>
                <a:sym typeface="Footlight MT Light"/>
              </a:rPr>
              <a:t> </a:t>
            </a:r>
            <a:r>
              <a:rPr lang="en-US" sz="2800" dirty="0" smtClean="0">
                <a:solidFill>
                  <a:srgbClr val="C00000"/>
                </a:solidFill>
                <a:ea typeface="Footlight MT Light"/>
                <a:cs typeface="Footlight MT Light"/>
                <a:sym typeface="Footlight MT Light"/>
              </a:rPr>
              <a:t>arthritis, tendonitis</a:t>
            </a:r>
            <a:r>
              <a:rPr lang="en-US" sz="2800" dirty="0" smtClean="0">
                <a:solidFill>
                  <a:srgbClr val="646B86"/>
                </a:solidFill>
                <a:ea typeface="Footlight MT Light"/>
                <a:cs typeface="Footlight MT Light"/>
                <a:sym typeface="Footlight MT Light"/>
              </a:rPr>
              <a:t>)</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1898A"/>
                </a:solidFill>
              </a:rPr>
              <a:t>Temporal pattern of arthritis </a:t>
            </a:r>
            <a:endParaRPr lang="ar-SA" dirty="0"/>
          </a:p>
        </p:txBody>
      </p:sp>
      <p:sp>
        <p:nvSpPr>
          <p:cNvPr id="3" name="Text Placeholder 2"/>
          <p:cNvSpPr>
            <a:spLocks noGrp="1"/>
          </p:cNvSpPr>
          <p:nvPr>
            <p:ph type="body" idx="1"/>
          </p:nvPr>
        </p:nvSpPr>
        <p:spPr/>
        <p:txBody>
          <a:bodyPr/>
          <a:lstStyle/>
          <a:p>
            <a:pPr lvl="0" algn="l">
              <a:lnSpc>
                <a:spcPct val="80000"/>
              </a:lnSpc>
              <a:buSzTx/>
              <a:buNone/>
              <a:defRPr sz="1800"/>
            </a:pPr>
            <a:endParaRPr lang="en-US" sz="2800" dirty="0" smtClean="0">
              <a:ea typeface="Footlight MT Light"/>
              <a:cs typeface="Footlight MT Light"/>
              <a:sym typeface="Footlight MT Light"/>
            </a:endParaRPr>
          </a:p>
          <a:p>
            <a:pPr marL="1065837" lvl="0" indent="-1065837" algn="l">
              <a:lnSpc>
                <a:spcPct val="80000"/>
              </a:lnSpc>
              <a:buNone/>
              <a:defRPr sz="1800"/>
            </a:pPr>
            <a:r>
              <a:rPr lang="en-US" sz="2800" dirty="0" smtClean="0">
                <a:solidFill>
                  <a:schemeClr val="tx1"/>
                </a:solidFill>
                <a:ea typeface="Footlight MT Light"/>
                <a:cs typeface="Footlight MT Light"/>
                <a:sym typeface="Footlight MT Light"/>
              </a:rPr>
              <a:t>Abrupt onset </a:t>
            </a:r>
          </a:p>
          <a:p>
            <a:pPr marL="907305" lvl="2" indent="-313580" algn="l">
              <a:lnSpc>
                <a:spcPct val="80000"/>
              </a:lnSpc>
              <a:spcBef>
                <a:spcPts val="400"/>
              </a:spcBef>
              <a:buClr>
                <a:srgbClr val="8CADAE"/>
              </a:buClr>
              <a:buNone/>
              <a:defRPr sz="1800"/>
            </a:pPr>
            <a:r>
              <a:rPr lang="en-US" sz="2000" dirty="0" smtClean="0">
                <a:ea typeface="Footlight MT Light"/>
                <a:cs typeface="Footlight MT Light"/>
                <a:sym typeface="Footlight MT Light"/>
              </a:rPr>
              <a:t>symptoms develop over minutes to hours</a:t>
            </a:r>
            <a:endParaRPr lang="en-US" sz="2000" dirty="0" smtClean="0"/>
          </a:p>
          <a:p>
            <a:pPr marL="907305" lvl="2" indent="-313580" algn="l">
              <a:lnSpc>
                <a:spcPct val="80000"/>
              </a:lnSpc>
              <a:spcBef>
                <a:spcPts val="400"/>
              </a:spcBef>
              <a:buClr>
                <a:srgbClr val="8CADAE"/>
              </a:buClr>
              <a:buNone/>
              <a:defRPr sz="1800"/>
            </a:pPr>
            <a:r>
              <a:rPr lang="en-US" sz="2000" dirty="0" smtClean="0">
                <a:ea typeface="Footlight MT Light"/>
                <a:cs typeface="Footlight MT Light"/>
                <a:sym typeface="Footlight MT Light"/>
              </a:rPr>
              <a:t>occur in </a:t>
            </a:r>
            <a:r>
              <a:rPr lang="en-US" sz="2000" dirty="0" smtClean="0">
                <a:solidFill>
                  <a:srgbClr val="C00000"/>
                </a:solidFill>
                <a:ea typeface="Footlight MT Light"/>
                <a:cs typeface="Footlight MT Light"/>
                <a:sym typeface="Footlight MT Light"/>
              </a:rPr>
              <a:t>trauma</a:t>
            </a:r>
            <a:r>
              <a:rPr lang="en-US" sz="2000" dirty="0" smtClean="0">
                <a:ea typeface="Footlight MT Light"/>
                <a:cs typeface="Footlight MT Light"/>
                <a:sym typeface="Footlight MT Light"/>
              </a:rPr>
              <a:t>, </a:t>
            </a:r>
            <a:r>
              <a:rPr lang="en-US" sz="2000" dirty="0" smtClean="0">
                <a:solidFill>
                  <a:srgbClr val="C00000"/>
                </a:solidFill>
                <a:ea typeface="Footlight MT Light"/>
                <a:cs typeface="Footlight MT Light"/>
                <a:sym typeface="Footlight MT Light"/>
              </a:rPr>
              <a:t>crystalline </a:t>
            </a:r>
            <a:r>
              <a:rPr lang="en-US" sz="2000" dirty="0" err="1" smtClean="0">
                <a:solidFill>
                  <a:srgbClr val="C00000"/>
                </a:solidFill>
                <a:ea typeface="Footlight MT Light"/>
                <a:cs typeface="Footlight MT Light"/>
                <a:sym typeface="Footlight MT Light"/>
              </a:rPr>
              <a:t>synovitis</a:t>
            </a:r>
            <a:r>
              <a:rPr lang="en-US" sz="2000" dirty="0" smtClean="0">
                <a:ea typeface="Footlight MT Light"/>
                <a:cs typeface="Footlight MT Light"/>
                <a:sym typeface="Footlight MT Light"/>
              </a:rPr>
              <a:t>, or </a:t>
            </a:r>
            <a:r>
              <a:rPr lang="en-US" sz="2000" dirty="0" smtClean="0">
                <a:solidFill>
                  <a:srgbClr val="C00000"/>
                </a:solidFill>
                <a:ea typeface="Footlight MT Light"/>
                <a:cs typeface="Footlight MT Light"/>
                <a:sym typeface="Footlight MT Light"/>
              </a:rPr>
              <a:t>infection</a:t>
            </a:r>
            <a:r>
              <a:rPr lang="en-US" sz="2000" dirty="0" smtClean="0">
                <a:ea typeface="Footlight MT Light"/>
                <a:cs typeface="Footlight MT Light"/>
                <a:sym typeface="Footlight MT Light"/>
              </a:rPr>
              <a:t>. </a:t>
            </a:r>
            <a:endParaRPr lang="en-US" sz="2000" dirty="0" smtClean="0"/>
          </a:p>
          <a:p>
            <a:pPr lvl="0" algn="l">
              <a:lnSpc>
                <a:spcPct val="80000"/>
              </a:lnSpc>
              <a:buSzTx/>
              <a:buNone/>
              <a:defRPr sz="1800"/>
            </a:pPr>
            <a:endParaRPr lang="en-US" sz="2800" dirty="0" smtClean="0">
              <a:ea typeface="Footlight MT Light"/>
              <a:cs typeface="Footlight MT Light"/>
              <a:sym typeface="Footlight MT Light"/>
            </a:endParaRPr>
          </a:p>
          <a:p>
            <a:pPr marL="1065837" lvl="0" indent="-1065837" algn="l">
              <a:lnSpc>
                <a:spcPct val="80000"/>
              </a:lnSpc>
              <a:buNone/>
              <a:defRPr sz="1800"/>
            </a:pPr>
            <a:r>
              <a:rPr lang="en-US" sz="2800" dirty="0" smtClean="0">
                <a:solidFill>
                  <a:schemeClr val="tx1"/>
                </a:solidFill>
                <a:ea typeface="Footlight MT Light"/>
                <a:cs typeface="Footlight MT Light"/>
                <a:sym typeface="Footlight MT Light"/>
              </a:rPr>
              <a:t>Insidious pattern</a:t>
            </a:r>
          </a:p>
          <a:p>
            <a:pPr marL="907305" lvl="2" indent="-313580" algn="l">
              <a:lnSpc>
                <a:spcPct val="80000"/>
              </a:lnSpc>
              <a:spcBef>
                <a:spcPts val="400"/>
              </a:spcBef>
              <a:buClr>
                <a:srgbClr val="8CADAE"/>
              </a:buClr>
              <a:buNone/>
              <a:defRPr sz="1800"/>
            </a:pPr>
            <a:r>
              <a:rPr lang="en-US" sz="2000" dirty="0" smtClean="0">
                <a:ea typeface="Footlight MT Light"/>
                <a:cs typeface="Footlight MT Light"/>
                <a:sym typeface="Footlight MT Light"/>
              </a:rPr>
              <a:t>symptoms develop over weeks to months</a:t>
            </a:r>
            <a:endParaRPr lang="en-US" sz="2000" dirty="0" smtClean="0"/>
          </a:p>
          <a:p>
            <a:pPr marL="907305" lvl="2" indent="-313580" algn="l">
              <a:lnSpc>
                <a:spcPct val="80000"/>
              </a:lnSpc>
              <a:spcBef>
                <a:spcPts val="400"/>
              </a:spcBef>
              <a:buClr>
                <a:srgbClr val="8CADAE"/>
              </a:buClr>
              <a:buNone/>
              <a:defRPr sz="1800"/>
            </a:pPr>
            <a:r>
              <a:rPr lang="en-US" sz="2000" dirty="0" smtClean="0">
                <a:solidFill>
                  <a:srgbClr val="C00000"/>
                </a:solidFill>
                <a:ea typeface="Footlight MT Light"/>
                <a:cs typeface="Footlight MT Light"/>
                <a:sym typeface="Footlight MT Light"/>
              </a:rPr>
              <a:t>rheumatoid arthritis </a:t>
            </a:r>
            <a:r>
              <a:rPr lang="en-US" sz="2000" dirty="0" smtClean="0">
                <a:ea typeface="Footlight MT Light"/>
                <a:cs typeface="Footlight MT Light"/>
                <a:sym typeface="Footlight MT Light"/>
              </a:rPr>
              <a:t>(RA) and </a:t>
            </a:r>
            <a:r>
              <a:rPr lang="en-US" sz="2000" dirty="0" smtClean="0">
                <a:solidFill>
                  <a:srgbClr val="C00000"/>
                </a:solidFill>
                <a:ea typeface="Footlight MT Light"/>
                <a:cs typeface="Footlight MT Light"/>
                <a:sym typeface="Footlight MT Light"/>
              </a:rPr>
              <a:t>osteoarthritis</a:t>
            </a:r>
            <a:r>
              <a:rPr lang="en-US" sz="2000" dirty="0" smtClean="0">
                <a:ea typeface="Footlight MT Light"/>
                <a:cs typeface="Footlight MT Light"/>
                <a:sym typeface="Footlight MT Light"/>
              </a:rPr>
              <a:t>.</a:t>
            </a:r>
            <a:endParaRPr lang="en-US" sz="2000" dirty="0" smtClean="0"/>
          </a:p>
          <a:p>
            <a:pPr lvl="0" algn="l">
              <a:lnSpc>
                <a:spcPct val="80000"/>
              </a:lnSpc>
              <a:buSzTx/>
              <a:buNone/>
              <a:defRPr sz="1800"/>
            </a:pPr>
            <a:r>
              <a:rPr lang="en-US" sz="2800" dirty="0" smtClean="0">
                <a:ea typeface="Footlight MT Light"/>
                <a:cs typeface="Footlight MT Light"/>
                <a:sym typeface="Footlight MT Light"/>
              </a:rPr>
              <a:t> </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smtClean="0">
                <a:solidFill>
                  <a:schemeClr val="tx1"/>
                </a:solidFill>
                <a:ea typeface="Footlight MT Light"/>
                <a:cs typeface="Footlight MT Light"/>
                <a:sym typeface="Footlight MT Light"/>
              </a:rPr>
              <a:t/>
            </a:r>
            <a:br>
              <a:rPr lang="en-US" dirty="0" smtClean="0">
                <a:solidFill>
                  <a:schemeClr val="tx1"/>
                </a:solidFill>
                <a:ea typeface="Footlight MT Light"/>
                <a:cs typeface="Footlight MT Light"/>
                <a:sym typeface="Footlight MT Light"/>
              </a:rPr>
            </a:br>
            <a:r>
              <a:rPr lang="en-US" dirty="0" smtClean="0">
                <a:solidFill>
                  <a:schemeClr val="tx1"/>
                </a:solidFill>
                <a:ea typeface="Footlight MT Light"/>
                <a:cs typeface="Footlight MT Light"/>
                <a:sym typeface="Footlight MT Light"/>
              </a:rPr>
              <a:t/>
            </a:r>
            <a:br>
              <a:rPr lang="en-US" dirty="0" smtClean="0">
                <a:solidFill>
                  <a:schemeClr val="tx1"/>
                </a:solidFill>
                <a:ea typeface="Footlight MT Light"/>
                <a:cs typeface="Footlight MT Light"/>
                <a:sym typeface="Footlight MT Light"/>
              </a:rPr>
            </a:br>
            <a:r>
              <a:rPr lang="en-US" dirty="0" smtClean="0">
                <a:solidFill>
                  <a:schemeClr val="tx1"/>
                </a:solidFill>
                <a:ea typeface="Footlight MT Light"/>
                <a:cs typeface="Footlight MT Light"/>
                <a:sym typeface="Footlight MT Light"/>
              </a:rPr>
              <a:t>Duration of symptoms:</a:t>
            </a:r>
            <a:br>
              <a:rPr lang="en-US" dirty="0" smtClean="0">
                <a:solidFill>
                  <a:schemeClr val="tx1"/>
                </a:solidFill>
                <a:ea typeface="Footlight MT Light"/>
                <a:cs typeface="Footlight MT Light"/>
                <a:sym typeface="Footlight MT Light"/>
              </a:rPr>
            </a:br>
            <a:endParaRPr lang="ar-SA" dirty="0">
              <a:solidFill>
                <a:schemeClr val="tx1"/>
              </a:solidFill>
            </a:endParaRPr>
          </a:p>
        </p:txBody>
      </p:sp>
      <p:sp>
        <p:nvSpPr>
          <p:cNvPr id="3" name="Text Placeholder 2"/>
          <p:cNvSpPr>
            <a:spLocks noGrp="1"/>
          </p:cNvSpPr>
          <p:nvPr>
            <p:ph type="body" idx="1"/>
          </p:nvPr>
        </p:nvSpPr>
        <p:spPr>
          <a:xfrm>
            <a:off x="395536" y="1484784"/>
            <a:ext cx="8229600" cy="4525963"/>
          </a:xfrm>
        </p:spPr>
        <p:txBody>
          <a:bodyPr/>
          <a:lstStyle/>
          <a:p>
            <a:pPr marL="320040" lvl="0" indent="-320040" algn="l">
              <a:lnSpc>
                <a:spcPct val="72000"/>
              </a:lnSpc>
              <a:spcBef>
                <a:spcPts val="800"/>
              </a:spcBef>
              <a:buSzTx/>
              <a:buNone/>
              <a:defRPr sz="1800"/>
            </a:pPr>
            <a:r>
              <a:rPr lang="en-US" sz="3500" dirty="0" smtClean="0">
                <a:solidFill>
                  <a:srgbClr val="646B86"/>
                </a:solidFill>
                <a:ea typeface="Footlight MT Light"/>
                <a:cs typeface="Footlight MT Light"/>
                <a:sym typeface="Footlight MT Light"/>
              </a:rPr>
              <a:t> </a:t>
            </a:r>
          </a:p>
          <a:p>
            <a:pPr marL="907939" lvl="2" indent="-313579" algn="l">
              <a:lnSpc>
                <a:spcPct val="72000"/>
              </a:lnSpc>
              <a:spcBef>
                <a:spcPts val="400"/>
              </a:spcBef>
              <a:buClr>
                <a:srgbClr val="8CADAE"/>
              </a:buClr>
              <a:buNone/>
              <a:defRPr sz="1800"/>
            </a:pPr>
            <a:r>
              <a:rPr lang="en-US" sz="2000" dirty="0" smtClean="0">
                <a:ea typeface="Footlight MT Light"/>
                <a:cs typeface="Footlight MT Light"/>
                <a:sym typeface="Footlight MT Light"/>
              </a:rPr>
              <a:t>Acute </a:t>
            </a:r>
            <a:r>
              <a:rPr lang="en-US" sz="2000" dirty="0" smtClean="0">
                <a:solidFill>
                  <a:srgbClr val="C00000"/>
                </a:solidFill>
                <a:ea typeface="Footlight MT Light"/>
                <a:cs typeface="Footlight MT Light"/>
                <a:sym typeface="Footlight MT Light"/>
              </a:rPr>
              <a:t>&lt;6 weeks </a:t>
            </a:r>
            <a:r>
              <a:rPr lang="en-US" sz="2000" dirty="0" smtClean="0">
                <a:ea typeface="Footlight MT Light"/>
                <a:cs typeface="Footlight MT Light"/>
                <a:sym typeface="Footlight MT Light"/>
              </a:rPr>
              <a:t>in duration; </a:t>
            </a:r>
            <a:endParaRPr lang="en-US" sz="2000" dirty="0" smtClean="0"/>
          </a:p>
          <a:p>
            <a:pPr marL="907939" lvl="2" indent="-313579" algn="l">
              <a:lnSpc>
                <a:spcPct val="72000"/>
              </a:lnSpc>
              <a:spcBef>
                <a:spcPts val="400"/>
              </a:spcBef>
              <a:buClr>
                <a:srgbClr val="8CADAE"/>
              </a:buClr>
              <a:buNone/>
              <a:defRPr sz="1800"/>
            </a:pPr>
            <a:r>
              <a:rPr lang="en-US" sz="2000" dirty="0" smtClean="0">
                <a:ea typeface="Footlight MT Light"/>
                <a:cs typeface="Footlight MT Light"/>
                <a:sym typeface="Footlight MT Light"/>
              </a:rPr>
              <a:t>chronic is </a:t>
            </a:r>
            <a:r>
              <a:rPr lang="en-US" sz="2000" dirty="0" smtClean="0">
                <a:solidFill>
                  <a:srgbClr val="C00000"/>
                </a:solidFill>
                <a:ea typeface="Footlight MT Light"/>
                <a:cs typeface="Footlight MT Light"/>
                <a:sym typeface="Footlight MT Light"/>
              </a:rPr>
              <a:t>6 or more weeks </a:t>
            </a:r>
            <a:r>
              <a:rPr lang="en-US" sz="2000" dirty="0" smtClean="0">
                <a:ea typeface="Footlight MT Light"/>
                <a:cs typeface="Footlight MT Light"/>
                <a:sym typeface="Footlight MT Light"/>
              </a:rPr>
              <a:t>in duration. </a:t>
            </a:r>
            <a:endParaRPr lang="en-US" sz="2000" dirty="0" smtClean="0"/>
          </a:p>
          <a:p>
            <a:pPr marL="320040" lvl="0" indent="-320040" algn="l">
              <a:lnSpc>
                <a:spcPct val="90000"/>
              </a:lnSpc>
              <a:buSzTx/>
              <a:buNone/>
              <a:defRPr sz="1800"/>
            </a:pPr>
            <a:endParaRPr lang="en-US" sz="1800" dirty="0" smtClean="0">
              <a:solidFill>
                <a:srgbClr val="646B86"/>
              </a:solidFill>
              <a:ea typeface="Footlight MT Light"/>
              <a:cs typeface="Footlight MT Light"/>
              <a:sym typeface="Footlight MT Light"/>
            </a:endParaRPr>
          </a:p>
          <a:p>
            <a:pPr marL="3049958" lvl="0" indent="-3049958" algn="l">
              <a:lnSpc>
                <a:spcPct val="90000"/>
              </a:lnSpc>
              <a:spcBef>
                <a:spcPts val="800"/>
              </a:spcBef>
              <a:buNone/>
              <a:defRPr sz="1800"/>
            </a:pPr>
            <a:r>
              <a:rPr lang="en-US" sz="3500" dirty="0" smtClean="0">
                <a:solidFill>
                  <a:schemeClr val="tx1"/>
                </a:solidFill>
                <a:ea typeface="Footlight MT Light"/>
                <a:cs typeface="Footlight MT Light"/>
                <a:sym typeface="Footlight MT Light"/>
              </a:rPr>
              <a:t>Number of involved joints:</a:t>
            </a:r>
          </a:p>
          <a:p>
            <a:pPr marL="320040" lvl="0" indent="-320040" algn="l">
              <a:lnSpc>
                <a:spcPct val="90000"/>
              </a:lnSpc>
              <a:buSzTx/>
              <a:buNone/>
              <a:defRPr sz="1800"/>
            </a:pPr>
            <a:endParaRPr lang="en-US" sz="1800" dirty="0" smtClean="0">
              <a:solidFill>
                <a:srgbClr val="646B86"/>
              </a:solidFill>
              <a:ea typeface="Footlight MT Light"/>
              <a:cs typeface="Footlight MT Light"/>
              <a:sym typeface="Footlight MT Light"/>
            </a:endParaRPr>
          </a:p>
          <a:p>
            <a:pPr marL="1080133" lvl="0" indent="-1080133" algn="l">
              <a:lnSpc>
                <a:spcPct val="90000"/>
              </a:lnSpc>
              <a:buNone/>
              <a:defRPr sz="1800"/>
            </a:pPr>
            <a:r>
              <a:rPr lang="en-US" sz="2700" dirty="0" err="1" smtClean="0">
                <a:solidFill>
                  <a:srgbClr val="C00000"/>
                </a:solidFill>
                <a:ea typeface="Footlight MT Light"/>
                <a:cs typeface="Footlight MT Light"/>
                <a:sym typeface="Footlight MT Light"/>
              </a:rPr>
              <a:t>Mono</a:t>
            </a:r>
            <a:r>
              <a:rPr lang="en-US" sz="2700" dirty="0" err="1" smtClean="0">
                <a:ea typeface="Footlight MT Light"/>
                <a:cs typeface="Footlight MT Light"/>
                <a:sym typeface="Footlight MT Light"/>
              </a:rPr>
              <a:t>arthritis</a:t>
            </a:r>
            <a:r>
              <a:rPr lang="en-US" sz="2700" dirty="0" smtClean="0">
                <a:ea typeface="Footlight MT Light"/>
                <a:cs typeface="Footlight MT Light"/>
                <a:sym typeface="Footlight MT Light"/>
              </a:rPr>
              <a:t> - one joint. </a:t>
            </a:r>
            <a:endParaRPr lang="en-US" sz="1800" dirty="0" smtClean="0">
              <a:ea typeface="Footlight MT Light"/>
              <a:cs typeface="Footlight MT Light"/>
              <a:sym typeface="Footlight MT Light"/>
            </a:endParaRPr>
          </a:p>
          <a:p>
            <a:pPr marL="1080133" lvl="0" indent="-1080133" algn="l">
              <a:lnSpc>
                <a:spcPct val="90000"/>
              </a:lnSpc>
              <a:buNone/>
              <a:defRPr sz="1800"/>
            </a:pPr>
            <a:r>
              <a:rPr lang="en-US" sz="2700" dirty="0" err="1" smtClean="0">
                <a:solidFill>
                  <a:srgbClr val="C00000"/>
                </a:solidFill>
                <a:ea typeface="Footlight MT Light"/>
                <a:cs typeface="Footlight MT Light"/>
                <a:sym typeface="Footlight MT Light"/>
              </a:rPr>
              <a:t>Oligo</a:t>
            </a:r>
            <a:r>
              <a:rPr lang="en-US" sz="2700" dirty="0" err="1" smtClean="0">
                <a:ea typeface="Footlight MT Light"/>
                <a:cs typeface="Footlight MT Light"/>
                <a:sym typeface="Footlight MT Light"/>
              </a:rPr>
              <a:t>arthritis</a:t>
            </a:r>
            <a:r>
              <a:rPr lang="en-US" sz="2700" dirty="0" smtClean="0">
                <a:ea typeface="Footlight MT Light"/>
                <a:cs typeface="Footlight MT Light"/>
                <a:sym typeface="Footlight MT Light"/>
              </a:rPr>
              <a:t> - 2-4 joints. </a:t>
            </a:r>
            <a:endParaRPr lang="en-US" sz="1800" dirty="0" smtClean="0">
              <a:ea typeface="Footlight MT Light"/>
              <a:cs typeface="Footlight MT Light"/>
              <a:sym typeface="Footlight MT Light"/>
            </a:endParaRPr>
          </a:p>
          <a:p>
            <a:pPr marL="1080133" lvl="0" indent="-1080133" algn="l">
              <a:lnSpc>
                <a:spcPct val="90000"/>
              </a:lnSpc>
              <a:buNone/>
              <a:defRPr sz="1800"/>
            </a:pPr>
            <a:r>
              <a:rPr lang="en-US" sz="2700" dirty="0" err="1" smtClean="0">
                <a:solidFill>
                  <a:srgbClr val="C00000"/>
                </a:solidFill>
                <a:ea typeface="Footlight MT Light"/>
                <a:cs typeface="Footlight MT Light"/>
                <a:sym typeface="Footlight MT Light"/>
              </a:rPr>
              <a:t>Poly</a:t>
            </a:r>
            <a:r>
              <a:rPr lang="en-US" sz="2700" dirty="0" err="1" smtClean="0">
                <a:ea typeface="Footlight MT Light"/>
                <a:cs typeface="Footlight MT Light"/>
                <a:sym typeface="Footlight MT Light"/>
              </a:rPr>
              <a:t>arthritis</a:t>
            </a:r>
            <a:r>
              <a:rPr lang="en-US" sz="2700" dirty="0" smtClean="0">
                <a:ea typeface="Footlight MT Light"/>
                <a:cs typeface="Footlight MT Light"/>
                <a:sym typeface="Footlight MT Light"/>
              </a:rPr>
              <a:t>   -5 or more joints.</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143000"/>
          </a:xfrm>
        </p:spPr>
        <p:txBody>
          <a:bodyPr>
            <a:normAutofit/>
          </a:bodyPr>
          <a:lstStyle/>
          <a:p>
            <a:r>
              <a:rPr lang="en-US" dirty="0" smtClean="0">
                <a:solidFill>
                  <a:srgbClr val="61898A"/>
                </a:solidFill>
              </a:rPr>
              <a:t>Temporal Patterns in </a:t>
            </a:r>
            <a:r>
              <a:rPr lang="en-US" dirty="0" err="1" smtClean="0">
                <a:solidFill>
                  <a:srgbClr val="61898A"/>
                </a:solidFill>
              </a:rPr>
              <a:t>Polyarthritis</a:t>
            </a:r>
            <a:endParaRPr lang="ar-SA" dirty="0"/>
          </a:p>
        </p:txBody>
      </p:sp>
      <p:sp>
        <p:nvSpPr>
          <p:cNvPr id="3" name="Text Placeholder 2"/>
          <p:cNvSpPr>
            <a:spLocks noGrp="1"/>
          </p:cNvSpPr>
          <p:nvPr>
            <p:ph type="body" idx="1"/>
          </p:nvPr>
        </p:nvSpPr>
        <p:spPr>
          <a:xfrm>
            <a:off x="395536" y="1844824"/>
            <a:ext cx="8229600" cy="4525963"/>
          </a:xfrm>
        </p:spPr>
        <p:txBody>
          <a:bodyPr>
            <a:normAutofit lnSpcReduction="10000"/>
          </a:bodyPr>
          <a:lstStyle/>
          <a:p>
            <a:pPr marL="1065837" lvl="0" indent="-1065837" algn="l">
              <a:buNone/>
              <a:defRPr sz="1800"/>
            </a:pPr>
            <a:r>
              <a:rPr lang="en-US" sz="2800" dirty="0" smtClean="0">
                <a:solidFill>
                  <a:schemeClr val="tx1"/>
                </a:solidFill>
                <a:ea typeface="Footlight MT Light"/>
                <a:cs typeface="Footlight MT Light"/>
                <a:sym typeface="Footlight MT Light"/>
              </a:rPr>
              <a:t>Migratory pattern</a:t>
            </a:r>
          </a:p>
          <a:p>
            <a:pPr marL="907305" lvl="2" indent="-313580" algn="l">
              <a:spcBef>
                <a:spcPts val="400"/>
              </a:spcBef>
              <a:buClr>
                <a:srgbClr val="8CADAE"/>
              </a:buClr>
              <a:buNone/>
              <a:defRPr sz="1800"/>
            </a:pPr>
            <a:r>
              <a:rPr lang="en-US" sz="2000" dirty="0" smtClean="0">
                <a:ea typeface="Footlight MT Light"/>
                <a:cs typeface="Footlight MT Light"/>
                <a:sym typeface="Footlight MT Light"/>
              </a:rPr>
              <a:t> joints are sequentially affected where, as one joint settles, another becomes inflamed (e.g., </a:t>
            </a:r>
            <a:r>
              <a:rPr lang="en-US" sz="2000" dirty="0" smtClean="0">
                <a:solidFill>
                  <a:srgbClr val="C00000"/>
                </a:solidFill>
                <a:ea typeface="Footlight MT Light"/>
                <a:cs typeface="Footlight MT Light"/>
                <a:sym typeface="Footlight MT Light"/>
              </a:rPr>
              <a:t>acute rheumatic fever, disseminated </a:t>
            </a:r>
            <a:r>
              <a:rPr lang="en-US" sz="2000" dirty="0" err="1" smtClean="0">
                <a:solidFill>
                  <a:srgbClr val="C00000"/>
                </a:solidFill>
                <a:ea typeface="Footlight MT Light"/>
                <a:cs typeface="Footlight MT Light"/>
                <a:sym typeface="Footlight MT Light"/>
              </a:rPr>
              <a:t>gonococcal</a:t>
            </a:r>
            <a:r>
              <a:rPr lang="en-US" sz="2000" dirty="0" smtClean="0">
                <a:solidFill>
                  <a:srgbClr val="C00000"/>
                </a:solidFill>
                <a:ea typeface="Footlight MT Light"/>
                <a:cs typeface="Footlight MT Light"/>
                <a:sym typeface="Footlight MT Light"/>
              </a:rPr>
              <a:t> infection</a:t>
            </a:r>
            <a:r>
              <a:rPr lang="en-US" sz="2000" dirty="0" smtClean="0">
                <a:ea typeface="Footlight MT Light"/>
                <a:cs typeface="Footlight MT Light"/>
                <a:sym typeface="Footlight MT Light"/>
              </a:rPr>
              <a:t>).</a:t>
            </a:r>
          </a:p>
          <a:p>
            <a:pPr marL="907305" lvl="2" indent="-313580" algn="l">
              <a:spcBef>
                <a:spcPts val="400"/>
              </a:spcBef>
              <a:buClr>
                <a:srgbClr val="8CADAE"/>
              </a:buClr>
              <a:buNone/>
              <a:defRPr sz="1800"/>
            </a:pPr>
            <a:endParaRPr lang="en-US" sz="2000" dirty="0" smtClean="0"/>
          </a:p>
          <a:p>
            <a:pPr marL="1065837" lvl="0" indent="-1065837">
              <a:buNone/>
              <a:defRPr sz="1800"/>
            </a:pPr>
            <a:r>
              <a:rPr lang="en-US" sz="2800" dirty="0">
                <a:ea typeface="Footlight MT Light"/>
                <a:cs typeface="Footlight MT Light"/>
                <a:sym typeface="Footlight MT Light"/>
              </a:rPr>
              <a:t>Intermittent pattern</a:t>
            </a:r>
          </a:p>
          <a:p>
            <a:pPr marL="907305" lvl="2" indent="-313580">
              <a:spcBef>
                <a:spcPts val="400"/>
              </a:spcBef>
              <a:buClr>
                <a:srgbClr val="8CADAE"/>
              </a:buClr>
              <a:buNone/>
              <a:defRPr sz="1800"/>
            </a:pPr>
            <a:r>
              <a:rPr lang="en-US" sz="2000" dirty="0">
                <a:ea typeface="Footlight MT Light"/>
                <a:cs typeface="Footlight MT Light"/>
                <a:sym typeface="Footlight MT Light"/>
              </a:rPr>
              <a:t>the same joint is involved in different episodes of inflammation, but the joint is quiescent during intervening periods (e.g., </a:t>
            </a:r>
            <a:r>
              <a:rPr lang="en-US" sz="2000" dirty="0">
                <a:solidFill>
                  <a:srgbClr val="C00000"/>
                </a:solidFill>
                <a:ea typeface="Footlight MT Light"/>
                <a:cs typeface="Footlight MT Light"/>
                <a:sym typeface="Footlight MT Light"/>
              </a:rPr>
              <a:t>gout</a:t>
            </a:r>
            <a:r>
              <a:rPr lang="en-US" sz="2000" dirty="0">
                <a:ea typeface="Footlight MT Light"/>
                <a:cs typeface="Footlight MT Light"/>
                <a:sym typeface="Footlight MT Light"/>
              </a:rPr>
              <a:t>).</a:t>
            </a:r>
          </a:p>
          <a:p>
            <a:pPr marL="1065837" lvl="0" indent="-1065837" algn="l">
              <a:buNone/>
              <a:defRPr sz="1800"/>
            </a:pPr>
            <a:endParaRPr lang="en-US" sz="2800" dirty="0" smtClean="0">
              <a:solidFill>
                <a:srgbClr val="646B86"/>
              </a:solidFill>
              <a:ea typeface="Footlight MT Light"/>
              <a:cs typeface="Footlight MT Light"/>
              <a:sym typeface="Footlight MT Light"/>
            </a:endParaRPr>
          </a:p>
          <a:p>
            <a:pPr marL="1065837" lvl="0" indent="-1065837" algn="l">
              <a:buNone/>
              <a:defRPr sz="1800"/>
            </a:pPr>
            <a:r>
              <a:rPr lang="en-US" sz="2800" dirty="0" smtClean="0">
                <a:solidFill>
                  <a:schemeClr val="tx1"/>
                </a:solidFill>
                <a:ea typeface="Footlight MT Light"/>
                <a:cs typeface="Footlight MT Light"/>
                <a:sym typeface="Footlight MT Light"/>
              </a:rPr>
              <a:t>Additive pattern</a:t>
            </a:r>
          </a:p>
          <a:p>
            <a:pPr marL="907305" lvl="2" indent="-313580" algn="l">
              <a:spcBef>
                <a:spcPts val="400"/>
              </a:spcBef>
              <a:buClr>
                <a:srgbClr val="8CADAE"/>
              </a:buClr>
              <a:buNone/>
              <a:defRPr sz="1800"/>
            </a:pPr>
            <a:r>
              <a:rPr lang="en-US" sz="2000" dirty="0" smtClean="0">
                <a:ea typeface="Footlight MT Light"/>
                <a:cs typeface="Footlight MT Light"/>
                <a:sym typeface="Footlight MT Light"/>
              </a:rPr>
              <a:t>subsequent joints are involved while preceding ones are still inflamed (e.g. </a:t>
            </a:r>
            <a:r>
              <a:rPr lang="en-US" sz="2000" dirty="0" smtClean="0">
                <a:solidFill>
                  <a:srgbClr val="C00000"/>
                </a:solidFill>
                <a:ea typeface="Footlight MT Light"/>
                <a:cs typeface="Footlight MT Light"/>
                <a:sym typeface="Footlight MT Light"/>
              </a:rPr>
              <a:t>RA</a:t>
            </a:r>
            <a:r>
              <a:rPr lang="en-US" sz="2000" dirty="0" smtClean="0">
                <a:ea typeface="Footlight MT Light"/>
                <a:cs typeface="Footlight MT Light"/>
                <a:sym typeface="Footlight MT Light"/>
              </a:rPr>
              <a:t> )</a:t>
            </a:r>
          </a:p>
          <a:p>
            <a:pPr marL="1065837" lvl="0" indent="-1065837" algn="l">
              <a:buNone/>
              <a:defRPr sz="1800"/>
            </a:pPr>
            <a:endParaRPr lang="en-US" sz="2800" dirty="0" smtClean="0">
              <a:solidFill>
                <a:srgbClr val="646B86"/>
              </a:solidFill>
              <a:ea typeface="Footlight MT Light"/>
              <a:cs typeface="Footlight MT Light"/>
              <a:sym typeface="Footlight MT Light"/>
            </a:endParaRP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1898A"/>
                </a:solidFill>
              </a:rPr>
              <a:t>Distribution of affected joints </a:t>
            </a:r>
            <a:endParaRPr lang="ar-SA" dirty="0"/>
          </a:p>
        </p:txBody>
      </p:sp>
      <p:sp>
        <p:nvSpPr>
          <p:cNvPr id="3" name="Text Placeholder 2"/>
          <p:cNvSpPr>
            <a:spLocks noGrp="1"/>
          </p:cNvSpPr>
          <p:nvPr>
            <p:ph type="body" idx="1"/>
          </p:nvPr>
        </p:nvSpPr>
        <p:spPr>
          <a:xfrm>
            <a:off x="395536" y="1628800"/>
            <a:ext cx="8229600" cy="4525963"/>
          </a:xfrm>
        </p:spPr>
        <p:txBody>
          <a:bodyPr/>
          <a:lstStyle/>
          <a:p>
            <a:pPr lvl="0" algn="l">
              <a:buSzTx/>
              <a:buNone/>
              <a:defRPr sz="1800"/>
            </a:pPr>
            <a:endParaRPr lang="en-US" dirty="0" smtClean="0">
              <a:ea typeface="Footlight MT Light"/>
              <a:cs typeface="Footlight MT Light"/>
              <a:sym typeface="Footlight MT Light"/>
            </a:endParaRPr>
          </a:p>
          <a:p>
            <a:pPr marL="921542" lvl="0" indent="-921542" algn="l">
              <a:buNone/>
              <a:defRPr sz="1800"/>
            </a:pPr>
            <a:r>
              <a:rPr lang="en-US" sz="2700" dirty="0" smtClean="0">
                <a:solidFill>
                  <a:schemeClr val="tx1"/>
                </a:solidFill>
                <a:ea typeface="Footlight MT Light"/>
                <a:cs typeface="Footlight MT Light"/>
                <a:sym typeface="Footlight MT Light"/>
              </a:rPr>
              <a:t>The DIP joints of the fingers</a:t>
            </a:r>
            <a:endParaRPr lang="en-US" dirty="0" smtClean="0">
              <a:solidFill>
                <a:schemeClr val="tx1"/>
              </a:solidFill>
              <a:ea typeface="Footlight MT Light"/>
              <a:cs typeface="Footlight MT Light"/>
              <a:sym typeface="Footlight MT Light"/>
            </a:endParaRPr>
          </a:p>
          <a:p>
            <a:pPr marL="907305" lvl="2" indent="-313580" algn="l">
              <a:spcBef>
                <a:spcPts val="400"/>
              </a:spcBef>
              <a:buClr>
                <a:srgbClr val="8CADAE"/>
              </a:buClr>
              <a:buNone/>
              <a:defRPr sz="1800"/>
            </a:pPr>
            <a:r>
              <a:rPr lang="en-US" sz="2000" dirty="0" smtClean="0">
                <a:ea typeface="Footlight MT Light"/>
                <a:cs typeface="Footlight MT Light"/>
                <a:sym typeface="Footlight MT Light"/>
              </a:rPr>
              <a:t>involved in </a:t>
            </a:r>
            <a:r>
              <a:rPr lang="en-US" sz="2000" dirty="0" smtClean="0">
                <a:solidFill>
                  <a:srgbClr val="C00000"/>
                </a:solidFill>
                <a:ea typeface="Footlight MT Light"/>
                <a:cs typeface="Footlight MT Light"/>
                <a:sym typeface="Footlight MT Light"/>
              </a:rPr>
              <a:t>psoriatic arthritis</a:t>
            </a:r>
            <a:r>
              <a:rPr lang="en-US" sz="2000" dirty="0" smtClean="0">
                <a:ea typeface="Footlight MT Light"/>
                <a:cs typeface="Footlight MT Light"/>
                <a:sym typeface="Footlight MT Light"/>
              </a:rPr>
              <a:t>, </a:t>
            </a:r>
            <a:r>
              <a:rPr lang="en-US" sz="2000" dirty="0" smtClean="0">
                <a:solidFill>
                  <a:srgbClr val="C00000"/>
                </a:solidFill>
                <a:ea typeface="Footlight MT Light"/>
                <a:cs typeface="Footlight MT Light"/>
                <a:sym typeface="Footlight MT Light"/>
              </a:rPr>
              <a:t>gout</a:t>
            </a:r>
            <a:r>
              <a:rPr lang="en-US" sz="2000" dirty="0" smtClean="0">
                <a:ea typeface="Footlight MT Light"/>
                <a:cs typeface="Footlight MT Light"/>
                <a:sym typeface="Footlight MT Light"/>
              </a:rPr>
              <a:t>, or </a:t>
            </a:r>
            <a:r>
              <a:rPr lang="en-US" sz="2000" dirty="0" smtClean="0">
                <a:solidFill>
                  <a:srgbClr val="C00000"/>
                </a:solidFill>
                <a:ea typeface="Footlight MT Light"/>
                <a:cs typeface="Footlight MT Light"/>
                <a:sym typeface="Footlight MT Light"/>
              </a:rPr>
              <a:t>osteoarthritis</a:t>
            </a:r>
            <a:r>
              <a:rPr lang="en-US" sz="2000" dirty="0" smtClean="0">
                <a:ea typeface="Footlight MT Light"/>
                <a:cs typeface="Footlight MT Light"/>
                <a:sym typeface="Footlight MT Light"/>
              </a:rPr>
              <a:t> </a:t>
            </a:r>
            <a:endParaRPr lang="en-US" sz="2000" dirty="0" smtClean="0"/>
          </a:p>
          <a:p>
            <a:pPr marL="907305" lvl="2" indent="-313580" algn="l">
              <a:spcBef>
                <a:spcPts val="400"/>
              </a:spcBef>
              <a:buClr>
                <a:srgbClr val="8CADAE"/>
              </a:buClr>
              <a:buNone/>
              <a:defRPr sz="1800"/>
            </a:pPr>
            <a:r>
              <a:rPr lang="en-US" sz="2000" dirty="0" smtClean="0">
                <a:ea typeface="Footlight MT Light"/>
                <a:cs typeface="Footlight MT Light"/>
                <a:sym typeface="Footlight MT Light"/>
              </a:rPr>
              <a:t>spared in </a:t>
            </a:r>
            <a:r>
              <a:rPr lang="en-US" sz="2000" dirty="0" smtClean="0">
                <a:solidFill>
                  <a:srgbClr val="C00000"/>
                </a:solidFill>
                <a:ea typeface="Footlight MT Light"/>
                <a:cs typeface="Footlight MT Light"/>
                <a:sym typeface="Footlight MT Light"/>
              </a:rPr>
              <a:t>RA</a:t>
            </a:r>
            <a:r>
              <a:rPr lang="en-US" sz="2000" dirty="0" smtClean="0">
                <a:ea typeface="Footlight MT Light"/>
                <a:cs typeface="Footlight MT Light"/>
                <a:sym typeface="Footlight MT Light"/>
              </a:rPr>
              <a:t>.</a:t>
            </a:r>
            <a:endParaRPr lang="en-US" sz="2000" dirty="0" smtClean="0"/>
          </a:p>
          <a:p>
            <a:pPr lvl="0" algn="l">
              <a:buSzTx/>
              <a:buNone/>
              <a:defRPr sz="1800"/>
            </a:pPr>
            <a:r>
              <a:rPr lang="en-US" sz="2700" dirty="0" smtClean="0">
                <a:ea typeface="Footlight MT Light"/>
                <a:cs typeface="Footlight MT Light"/>
                <a:sym typeface="Footlight MT Light"/>
              </a:rPr>
              <a:t> </a:t>
            </a:r>
            <a:endParaRPr lang="en-US" dirty="0" smtClean="0">
              <a:ea typeface="Footlight MT Light"/>
              <a:cs typeface="Footlight MT Light"/>
              <a:sym typeface="Footlight MT Light"/>
            </a:endParaRPr>
          </a:p>
          <a:p>
            <a:pPr marL="921542" lvl="0" indent="-921542" algn="l">
              <a:buNone/>
              <a:defRPr sz="1800"/>
            </a:pPr>
            <a:r>
              <a:rPr lang="en-US" sz="2700" dirty="0" smtClean="0">
                <a:solidFill>
                  <a:schemeClr val="tx1"/>
                </a:solidFill>
                <a:ea typeface="Footlight MT Light"/>
                <a:cs typeface="Footlight MT Light"/>
                <a:sym typeface="Footlight MT Light"/>
              </a:rPr>
              <a:t>Joints of the lumbar spine </a:t>
            </a:r>
            <a:endParaRPr lang="en-US" dirty="0" smtClean="0">
              <a:solidFill>
                <a:schemeClr val="tx1"/>
              </a:solidFill>
              <a:ea typeface="Footlight MT Light"/>
              <a:cs typeface="Footlight MT Light"/>
              <a:sym typeface="Footlight MT Light"/>
            </a:endParaRPr>
          </a:p>
          <a:p>
            <a:pPr marL="907305" lvl="2" indent="-313580" algn="l">
              <a:spcBef>
                <a:spcPts val="400"/>
              </a:spcBef>
              <a:buClr>
                <a:srgbClr val="8CADAE"/>
              </a:buClr>
              <a:buNone/>
              <a:defRPr sz="1800"/>
            </a:pPr>
            <a:r>
              <a:rPr lang="en-US" sz="2000" dirty="0" smtClean="0">
                <a:ea typeface="Footlight MT Light"/>
                <a:cs typeface="Footlight MT Light"/>
                <a:sym typeface="Footlight MT Light"/>
              </a:rPr>
              <a:t>involved in </a:t>
            </a:r>
            <a:r>
              <a:rPr lang="en-US" sz="2000" dirty="0" err="1" smtClean="0">
                <a:solidFill>
                  <a:srgbClr val="C00000"/>
                </a:solidFill>
                <a:ea typeface="Footlight MT Light"/>
                <a:cs typeface="Footlight MT Light"/>
                <a:sym typeface="Footlight MT Light"/>
              </a:rPr>
              <a:t>ankylosing</a:t>
            </a:r>
            <a:r>
              <a:rPr lang="en-US" sz="2000" dirty="0" smtClean="0">
                <a:solidFill>
                  <a:srgbClr val="C00000"/>
                </a:solidFill>
                <a:ea typeface="Footlight MT Light"/>
                <a:cs typeface="Footlight MT Light"/>
                <a:sym typeface="Footlight MT Light"/>
              </a:rPr>
              <a:t> </a:t>
            </a:r>
            <a:r>
              <a:rPr lang="en-US" sz="2000" dirty="0" err="1" smtClean="0">
                <a:solidFill>
                  <a:srgbClr val="C00000"/>
                </a:solidFill>
                <a:ea typeface="Footlight MT Light"/>
                <a:cs typeface="Footlight MT Light"/>
                <a:sym typeface="Footlight MT Light"/>
              </a:rPr>
              <a:t>spondylitis</a:t>
            </a:r>
            <a:r>
              <a:rPr lang="en-US" sz="2000" dirty="0" smtClean="0">
                <a:solidFill>
                  <a:srgbClr val="C00000"/>
                </a:solidFill>
                <a:ea typeface="Footlight MT Light"/>
                <a:cs typeface="Footlight MT Light"/>
                <a:sym typeface="Footlight MT Light"/>
              </a:rPr>
              <a:t> </a:t>
            </a:r>
            <a:endParaRPr lang="en-US" sz="2000" dirty="0" smtClean="0"/>
          </a:p>
          <a:p>
            <a:pPr marL="907305" lvl="2" indent="-313580" algn="l">
              <a:spcBef>
                <a:spcPts val="400"/>
              </a:spcBef>
              <a:buClr>
                <a:srgbClr val="8CADAE"/>
              </a:buClr>
              <a:buNone/>
              <a:defRPr sz="1800"/>
            </a:pPr>
            <a:r>
              <a:rPr lang="en-US" sz="2000" dirty="0" smtClean="0">
                <a:ea typeface="Footlight MT Light"/>
                <a:cs typeface="Footlight MT Light"/>
                <a:sym typeface="Footlight MT Light"/>
              </a:rPr>
              <a:t>spared in </a:t>
            </a:r>
            <a:r>
              <a:rPr lang="en-US" sz="2000" dirty="0" smtClean="0">
                <a:solidFill>
                  <a:srgbClr val="C00000"/>
                </a:solidFill>
                <a:ea typeface="Footlight MT Light"/>
                <a:cs typeface="Footlight MT Light"/>
                <a:sym typeface="Footlight MT Light"/>
              </a:rPr>
              <a:t>RA</a:t>
            </a:r>
            <a:r>
              <a:rPr lang="en-US" sz="2000" dirty="0" smtClean="0">
                <a:ea typeface="Footlight MT Light"/>
                <a:cs typeface="Footlight MT Light"/>
                <a:sym typeface="Footlight MT Light"/>
              </a:rPr>
              <a:t>.</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ar-SA" dirty="0"/>
          </a:p>
        </p:txBody>
      </p:sp>
      <p:sp>
        <p:nvSpPr>
          <p:cNvPr id="3" name="Content Placeholder 2"/>
          <p:cNvSpPr>
            <a:spLocks noGrp="1"/>
          </p:cNvSpPr>
          <p:nvPr>
            <p:ph idx="1"/>
          </p:nvPr>
        </p:nvSpPr>
        <p:spPr/>
        <p:txBody>
          <a:bodyPr>
            <a:normAutofit/>
          </a:bodyPr>
          <a:lstStyle/>
          <a:p>
            <a:pPr lvl="0" defTabSz="457200">
              <a:buNone/>
              <a:defRPr sz="1800"/>
            </a:pPr>
            <a:r>
              <a:rPr lang="en-US" sz="2200" b="1" dirty="0" smtClean="0">
                <a:solidFill>
                  <a:srgbClr val="FFC000"/>
                </a:solidFill>
                <a:latin typeface="Trebuchet MS"/>
                <a:ea typeface="Trebuchet MS"/>
                <a:cs typeface="Trebuchet MS"/>
                <a:sym typeface="Trebuchet MS"/>
              </a:rPr>
              <a:t>RA is characterized by which of the following patterns of joint involvement?</a:t>
            </a:r>
          </a:p>
          <a:p>
            <a:pPr lvl="0" defTabSz="457200">
              <a:defRPr sz="1800"/>
            </a:pPr>
            <a:endParaRPr lang="en-US" sz="2200" b="1" dirty="0" smtClean="0">
              <a:solidFill>
                <a:srgbClr val="FFC000"/>
              </a:solidFill>
              <a:latin typeface="Trebuchet MS"/>
              <a:ea typeface="Trebuchet MS"/>
              <a:cs typeface="Trebuchet MS"/>
              <a:sym typeface="Trebuchet MS"/>
            </a:endParaRPr>
          </a:p>
          <a:p>
            <a:pPr lvl="0" defTabSz="457200">
              <a:defRPr sz="1800"/>
            </a:pPr>
            <a:endParaRPr lang="en-US" sz="2200" b="1" dirty="0" smtClean="0">
              <a:solidFill>
                <a:srgbClr val="FFC000"/>
              </a:solidFill>
              <a:latin typeface="Trebuchet MS"/>
              <a:ea typeface="Trebuchet MS"/>
              <a:cs typeface="Trebuchet MS"/>
              <a:sym typeface="Trebuchet MS"/>
            </a:endParaRPr>
          </a:p>
          <a:p>
            <a:pPr lvl="0" defTabSz="457200">
              <a:buNone/>
              <a:defRPr sz="1800"/>
            </a:pPr>
            <a:r>
              <a:rPr lang="en-US" sz="2200" b="1" dirty="0" smtClean="0">
                <a:solidFill>
                  <a:srgbClr val="FFC000"/>
                </a:solidFill>
                <a:latin typeface="Trebuchet MS"/>
                <a:ea typeface="Trebuchet MS"/>
                <a:cs typeface="Trebuchet MS"/>
                <a:sym typeface="Trebuchet MS"/>
              </a:rPr>
              <a:t> </a:t>
            </a:r>
            <a:r>
              <a:rPr lang="en-US" sz="2200" dirty="0" smtClean="0">
                <a:solidFill>
                  <a:srgbClr val="FFC000"/>
                </a:solidFill>
                <a:latin typeface="Trebuchet MS"/>
                <a:ea typeface="Trebuchet MS"/>
                <a:cs typeface="Trebuchet MS"/>
                <a:sym typeface="Trebuchet MS"/>
              </a:rPr>
              <a:t>a) Episodic </a:t>
            </a:r>
            <a:r>
              <a:rPr lang="en-US" sz="2200" dirty="0" err="1" smtClean="0">
                <a:solidFill>
                  <a:srgbClr val="FFC000"/>
                </a:solidFill>
                <a:latin typeface="Trebuchet MS"/>
                <a:ea typeface="Trebuchet MS"/>
                <a:cs typeface="Trebuchet MS"/>
                <a:sym typeface="Trebuchet MS"/>
              </a:rPr>
              <a:t>monoarthritis</a:t>
            </a:r>
            <a:endParaRPr lang="en-US" sz="2200" dirty="0" smtClean="0">
              <a:solidFill>
                <a:srgbClr val="FFC000"/>
              </a:solidFill>
              <a:latin typeface="Trebuchet MS"/>
              <a:ea typeface="Trebuchet MS"/>
              <a:cs typeface="Trebuchet MS"/>
              <a:sym typeface="Trebuchet MS"/>
            </a:endParaRPr>
          </a:p>
          <a:p>
            <a:pPr lvl="0" defTabSz="457200">
              <a:buNone/>
              <a:defRPr sz="1800"/>
            </a:pPr>
            <a:r>
              <a:rPr lang="en-US" sz="2200" dirty="0" smtClean="0">
                <a:solidFill>
                  <a:srgbClr val="FFC000"/>
                </a:solidFill>
                <a:latin typeface="Trebuchet MS"/>
                <a:ea typeface="Trebuchet MS"/>
                <a:cs typeface="Trebuchet MS"/>
                <a:sym typeface="Trebuchet MS"/>
              </a:rPr>
              <a:t> b) Symmetrical </a:t>
            </a:r>
            <a:r>
              <a:rPr lang="en-US" sz="2200" dirty="0" err="1" smtClean="0">
                <a:solidFill>
                  <a:srgbClr val="FFC000"/>
                </a:solidFill>
                <a:latin typeface="Trebuchet MS"/>
                <a:ea typeface="Trebuchet MS"/>
                <a:cs typeface="Trebuchet MS"/>
                <a:sym typeface="Trebuchet MS"/>
              </a:rPr>
              <a:t>polyarthritis</a:t>
            </a:r>
            <a:endParaRPr lang="en-US" sz="2200" dirty="0" smtClean="0">
              <a:solidFill>
                <a:srgbClr val="FFC000"/>
              </a:solidFill>
              <a:latin typeface="Trebuchet MS"/>
              <a:ea typeface="Trebuchet MS"/>
              <a:cs typeface="Trebuchet MS"/>
              <a:sym typeface="Trebuchet MS"/>
            </a:endParaRPr>
          </a:p>
          <a:p>
            <a:pPr lvl="0" defTabSz="457200">
              <a:buNone/>
              <a:defRPr sz="1800"/>
            </a:pPr>
            <a:r>
              <a:rPr lang="en-US" sz="2200" dirty="0" smtClean="0">
                <a:solidFill>
                  <a:srgbClr val="FFC000"/>
                </a:solidFill>
                <a:latin typeface="Trebuchet MS"/>
                <a:ea typeface="Trebuchet MS"/>
                <a:cs typeface="Trebuchet MS"/>
                <a:sym typeface="Trebuchet MS"/>
              </a:rPr>
              <a:t> c) Migratory </a:t>
            </a:r>
            <a:r>
              <a:rPr lang="en-US" sz="2200" dirty="0" err="1" smtClean="0">
                <a:solidFill>
                  <a:srgbClr val="FFC000"/>
                </a:solidFill>
                <a:latin typeface="Trebuchet MS"/>
                <a:ea typeface="Trebuchet MS"/>
                <a:cs typeface="Trebuchet MS"/>
                <a:sym typeface="Trebuchet MS"/>
              </a:rPr>
              <a:t>oligoarthritis</a:t>
            </a:r>
            <a:endParaRPr lang="en-US" sz="2200" dirty="0" smtClean="0">
              <a:solidFill>
                <a:srgbClr val="FFC000"/>
              </a:solidFill>
              <a:latin typeface="Trebuchet MS"/>
              <a:ea typeface="Trebuchet MS"/>
              <a:cs typeface="Trebuchet MS"/>
              <a:sym typeface="Trebuchet MS"/>
            </a:endParaRPr>
          </a:p>
          <a:p>
            <a:pPr lvl="0" defTabSz="457200">
              <a:buNone/>
              <a:defRPr sz="1800"/>
            </a:pPr>
            <a:r>
              <a:rPr lang="en-US" sz="2200" dirty="0" smtClean="0">
                <a:solidFill>
                  <a:srgbClr val="FFC000"/>
                </a:solidFill>
                <a:latin typeface="Trebuchet MS"/>
                <a:ea typeface="Trebuchet MS"/>
                <a:cs typeface="Trebuchet MS"/>
                <a:sym typeface="Trebuchet MS"/>
              </a:rPr>
              <a:t> d) </a:t>
            </a:r>
            <a:r>
              <a:rPr lang="en-US" sz="2200" dirty="0" err="1" smtClean="0">
                <a:solidFill>
                  <a:srgbClr val="FFC000"/>
                </a:solidFill>
                <a:latin typeface="Trebuchet MS"/>
                <a:ea typeface="Trebuchet MS"/>
                <a:cs typeface="Trebuchet MS"/>
                <a:sym typeface="Trebuchet MS"/>
              </a:rPr>
              <a:t>Spondylitis</a:t>
            </a:r>
            <a:endParaRPr lang="en-US" sz="2200" dirty="0" smtClean="0">
              <a:solidFill>
                <a:srgbClr val="FFC000"/>
              </a:solidFill>
              <a:latin typeface="Trebuchet MS"/>
              <a:ea typeface="Trebuchet MS"/>
              <a:cs typeface="Trebuchet MS"/>
              <a:sym typeface="Trebuchet MS"/>
            </a:endParaRPr>
          </a:p>
          <a:p>
            <a:pPr>
              <a:buNone/>
            </a:pPr>
            <a:endParaRPr lang="ar-SA" sz="2200" dirty="0" smtClean="0">
              <a:solidFill>
                <a:srgbClr val="FFC000"/>
              </a:solidFill>
            </a:endParaRPr>
          </a:p>
          <a:p>
            <a:endParaRPr lang="ar-SA" sz="2200" dirty="0">
              <a:solidFill>
                <a:srgbClr val="FFC000"/>
              </a:solidFill>
            </a:endParaRPr>
          </a:p>
        </p:txBody>
      </p:sp>
    </p:spTree>
    <p:extLst>
      <p:ext uri="{BB962C8B-B14F-4D97-AF65-F5344CB8AC3E}">
        <p14:creationId xmlns:p14="http://schemas.microsoft.com/office/powerpoint/2010/main" val="408812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1898A"/>
                </a:solidFill>
              </a:rPr>
              <a:t>Extra-</a:t>
            </a:r>
            <a:r>
              <a:rPr lang="en-US" dirty="0" err="1" smtClean="0">
                <a:solidFill>
                  <a:srgbClr val="61898A"/>
                </a:solidFill>
              </a:rPr>
              <a:t>articular</a:t>
            </a:r>
            <a:r>
              <a:rPr lang="en-US" dirty="0" smtClean="0">
                <a:solidFill>
                  <a:srgbClr val="61898A"/>
                </a:solidFill>
              </a:rPr>
              <a:t> manifestations </a:t>
            </a:r>
            <a:endParaRPr lang="ar-SA" dirty="0"/>
          </a:p>
        </p:txBody>
      </p:sp>
      <p:sp>
        <p:nvSpPr>
          <p:cNvPr id="3" name="Text Placeholder 2"/>
          <p:cNvSpPr>
            <a:spLocks noGrp="1"/>
          </p:cNvSpPr>
          <p:nvPr>
            <p:ph type="body" idx="1"/>
          </p:nvPr>
        </p:nvSpPr>
        <p:spPr/>
        <p:txBody>
          <a:bodyPr>
            <a:normAutofit fontScale="92500" lnSpcReduction="10000"/>
          </a:bodyPr>
          <a:lstStyle/>
          <a:p>
            <a:pPr marL="320040" lvl="0" indent="-320040" algn="l">
              <a:lnSpc>
                <a:spcPct val="72000"/>
              </a:lnSpc>
              <a:spcBef>
                <a:spcPts val="500"/>
              </a:spcBef>
              <a:buSzTx/>
              <a:buNone/>
              <a:defRPr sz="1800"/>
            </a:pPr>
            <a:endParaRPr lang="en-US" sz="2800" dirty="0" smtClean="0">
              <a:ea typeface="Footlight MT Light"/>
              <a:cs typeface="Footlight MT Light"/>
              <a:sym typeface="Footlight MT Light"/>
            </a:endParaRPr>
          </a:p>
          <a:p>
            <a:pPr marL="893170" lvl="0" indent="-893170" algn="l">
              <a:lnSpc>
                <a:spcPct val="72000"/>
              </a:lnSpc>
              <a:buNone/>
              <a:defRPr sz="1800"/>
            </a:pPr>
            <a:r>
              <a:rPr lang="en-US" sz="2500" dirty="0" smtClean="0">
                <a:solidFill>
                  <a:schemeClr val="tx1"/>
                </a:solidFill>
                <a:ea typeface="Footlight MT Light"/>
                <a:cs typeface="Footlight MT Light"/>
                <a:sym typeface="Footlight MT Light"/>
              </a:rPr>
              <a:t>Constitutional symptoms</a:t>
            </a:r>
            <a:endParaRPr lang="en-US" sz="2800" dirty="0" smtClean="0">
              <a:solidFill>
                <a:schemeClr val="tx1"/>
              </a:solidFill>
              <a:ea typeface="Footlight MT Light"/>
              <a:cs typeface="Footlight MT Light"/>
              <a:sym typeface="Footlight MT Light"/>
            </a:endParaRPr>
          </a:p>
          <a:p>
            <a:pPr marL="822960" lvl="2" algn="l">
              <a:lnSpc>
                <a:spcPct val="72000"/>
              </a:lnSpc>
              <a:spcBef>
                <a:spcPts val="400"/>
              </a:spcBef>
              <a:buClr>
                <a:srgbClr val="8CADAE"/>
              </a:buClr>
              <a:buNone/>
              <a:defRPr sz="1800"/>
            </a:pPr>
            <a:r>
              <a:rPr lang="en-US" dirty="0" smtClean="0">
                <a:ea typeface="Footlight MT Light"/>
                <a:cs typeface="Footlight MT Light"/>
                <a:sym typeface="Footlight MT Light"/>
              </a:rPr>
              <a:t>underlying systemic disorder.</a:t>
            </a:r>
          </a:p>
          <a:p>
            <a:pPr marL="822960" lvl="2" algn="l">
              <a:lnSpc>
                <a:spcPct val="72000"/>
              </a:lnSpc>
              <a:spcBef>
                <a:spcPts val="400"/>
              </a:spcBef>
              <a:buClr>
                <a:srgbClr val="8CADAE"/>
              </a:buClr>
              <a:buNone/>
              <a:defRPr sz="1800"/>
            </a:pPr>
            <a:r>
              <a:rPr lang="en-US" dirty="0" smtClean="0">
                <a:ea typeface="Footlight MT Light"/>
                <a:cs typeface="Footlight MT Light"/>
                <a:sym typeface="Footlight MT Light"/>
              </a:rPr>
              <a:t>include </a:t>
            </a:r>
            <a:r>
              <a:rPr lang="en-US" dirty="0" smtClean="0">
                <a:solidFill>
                  <a:srgbClr val="C00000"/>
                </a:solidFill>
                <a:ea typeface="Footlight MT Light"/>
                <a:cs typeface="Footlight MT Light"/>
                <a:sym typeface="Footlight MT Light"/>
              </a:rPr>
              <a:t>fatigue</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fever</a:t>
            </a:r>
            <a:r>
              <a:rPr lang="en-US" dirty="0" smtClean="0">
                <a:ea typeface="Footlight MT Light"/>
                <a:cs typeface="Footlight MT Light"/>
                <a:sym typeface="Footlight MT Light"/>
              </a:rPr>
              <a:t>, and </a:t>
            </a:r>
            <a:r>
              <a:rPr lang="en-US" dirty="0" smtClean="0">
                <a:solidFill>
                  <a:srgbClr val="C00000"/>
                </a:solidFill>
                <a:ea typeface="Footlight MT Light"/>
                <a:cs typeface="Footlight MT Light"/>
                <a:sym typeface="Footlight MT Light"/>
              </a:rPr>
              <a:t>weight</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loss</a:t>
            </a:r>
            <a:r>
              <a:rPr lang="en-US" dirty="0" smtClean="0">
                <a:ea typeface="Footlight MT Light"/>
                <a:cs typeface="Footlight MT Light"/>
                <a:sym typeface="Footlight MT Light"/>
              </a:rPr>
              <a:t>.</a:t>
            </a:r>
          </a:p>
          <a:p>
            <a:pPr marL="320040" lvl="0" indent="-320040" algn="l">
              <a:lnSpc>
                <a:spcPct val="72000"/>
              </a:lnSpc>
              <a:buSzTx/>
              <a:buNone/>
              <a:defRPr sz="1800"/>
            </a:pPr>
            <a:r>
              <a:rPr lang="en-US" sz="2500" dirty="0" smtClean="0">
                <a:ea typeface="Footlight MT Light"/>
                <a:cs typeface="Footlight MT Light"/>
                <a:sym typeface="Footlight MT Light"/>
              </a:rPr>
              <a:t> </a:t>
            </a:r>
            <a:endParaRPr lang="en-US" sz="2400" dirty="0" smtClean="0"/>
          </a:p>
          <a:p>
            <a:pPr marL="893170" lvl="0" indent="-893170" algn="l">
              <a:lnSpc>
                <a:spcPct val="72000"/>
              </a:lnSpc>
              <a:buNone/>
              <a:defRPr sz="1800"/>
            </a:pPr>
            <a:r>
              <a:rPr lang="en-US" sz="2500" dirty="0" smtClean="0">
                <a:solidFill>
                  <a:schemeClr val="tx1"/>
                </a:solidFill>
                <a:ea typeface="Footlight MT Light"/>
                <a:cs typeface="Footlight MT Light"/>
                <a:sym typeface="Footlight MT Light"/>
              </a:rPr>
              <a:t>Skin lesions </a:t>
            </a:r>
            <a:endParaRPr lang="en-US" sz="2400" dirty="0" smtClean="0">
              <a:solidFill>
                <a:schemeClr val="tx1"/>
              </a:solidFill>
            </a:endParaRPr>
          </a:p>
          <a:p>
            <a:pPr marL="822960" lvl="2" algn="l">
              <a:lnSpc>
                <a:spcPct val="72000"/>
              </a:lnSpc>
              <a:spcBef>
                <a:spcPts val="400"/>
              </a:spcBef>
              <a:buClr>
                <a:srgbClr val="8CADAE"/>
              </a:buClr>
              <a:buNone/>
              <a:defRPr sz="1800"/>
            </a:pPr>
            <a:r>
              <a:rPr lang="en-US" dirty="0" smtClean="0">
                <a:solidFill>
                  <a:srgbClr val="C00000"/>
                </a:solidFill>
                <a:ea typeface="Footlight MT Light"/>
                <a:cs typeface="Footlight MT Light"/>
                <a:sym typeface="Footlight MT Light"/>
              </a:rPr>
              <a:t>SLE</a:t>
            </a:r>
            <a:r>
              <a:rPr lang="en-US" dirty="0" smtClean="0">
                <a:ea typeface="Footlight MT Light"/>
                <a:cs typeface="Footlight MT Light"/>
                <a:sym typeface="Footlight MT Light"/>
              </a:rPr>
              <a:t>, </a:t>
            </a:r>
            <a:r>
              <a:rPr lang="en-US" dirty="0" err="1" smtClean="0">
                <a:solidFill>
                  <a:srgbClr val="C00000"/>
                </a:solidFill>
                <a:ea typeface="Footlight MT Light"/>
                <a:cs typeface="Footlight MT Light"/>
                <a:sym typeface="Footlight MT Light"/>
              </a:rPr>
              <a:t>dermatomyositis</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scleroderma</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Lyme</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disease</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psoriasis </a:t>
            </a:r>
            <a:r>
              <a:rPr lang="en-US" dirty="0" smtClean="0">
                <a:ea typeface="Footlight MT Light"/>
                <a:cs typeface="Footlight MT Light"/>
                <a:sym typeface="Footlight MT Light"/>
              </a:rPr>
              <a:t>and </a:t>
            </a:r>
            <a:r>
              <a:rPr lang="en-US" dirty="0" err="1" smtClean="0">
                <a:solidFill>
                  <a:srgbClr val="C00000"/>
                </a:solidFill>
                <a:ea typeface="Footlight MT Light"/>
                <a:cs typeface="Footlight MT Light"/>
                <a:sym typeface="Footlight MT Light"/>
              </a:rPr>
              <a:t>Henoch-Schönlein</a:t>
            </a:r>
            <a:r>
              <a:rPr lang="en-US" dirty="0" smtClean="0">
                <a:ea typeface="Footlight MT Light"/>
                <a:cs typeface="Footlight MT Light"/>
                <a:sym typeface="Footlight MT Light"/>
              </a:rPr>
              <a:t> </a:t>
            </a:r>
            <a:r>
              <a:rPr lang="en-US" dirty="0" err="1" smtClean="0">
                <a:solidFill>
                  <a:srgbClr val="C00000"/>
                </a:solidFill>
                <a:ea typeface="Footlight MT Light"/>
                <a:cs typeface="Footlight MT Light"/>
                <a:sym typeface="Footlight MT Light"/>
              </a:rPr>
              <a:t>purpura</a:t>
            </a:r>
            <a:r>
              <a:rPr lang="en-US" dirty="0" smtClean="0">
                <a:ea typeface="Footlight MT Light"/>
                <a:cs typeface="Footlight MT Light"/>
                <a:sym typeface="Footlight MT Light"/>
              </a:rPr>
              <a:t>. </a:t>
            </a:r>
          </a:p>
          <a:p>
            <a:pPr marL="320040" lvl="0" indent="-320040" algn="l">
              <a:lnSpc>
                <a:spcPct val="72000"/>
              </a:lnSpc>
              <a:spcBef>
                <a:spcPts val="500"/>
              </a:spcBef>
              <a:buSzTx/>
              <a:buNone/>
              <a:defRPr sz="1800"/>
            </a:pPr>
            <a:endParaRPr lang="en-US" sz="2800" dirty="0" smtClean="0">
              <a:ea typeface="Footlight MT Light"/>
              <a:cs typeface="Footlight MT Light"/>
              <a:sym typeface="Footlight MT Light"/>
            </a:endParaRPr>
          </a:p>
          <a:p>
            <a:pPr marL="893170" lvl="0" indent="-893170" algn="l">
              <a:lnSpc>
                <a:spcPct val="72000"/>
              </a:lnSpc>
              <a:buNone/>
              <a:defRPr sz="1800"/>
            </a:pPr>
            <a:r>
              <a:rPr lang="en-US" sz="2500" dirty="0" smtClean="0">
                <a:solidFill>
                  <a:schemeClr val="tx1"/>
                </a:solidFill>
                <a:ea typeface="Footlight MT Light"/>
                <a:cs typeface="Footlight MT Light"/>
                <a:sym typeface="Footlight MT Light"/>
              </a:rPr>
              <a:t>Ocular symptoms or signs </a:t>
            </a:r>
            <a:endParaRPr lang="en-US" sz="2400" dirty="0" smtClean="0">
              <a:solidFill>
                <a:schemeClr val="tx1"/>
              </a:solidFill>
            </a:endParaRPr>
          </a:p>
          <a:p>
            <a:pPr marL="822960" lvl="2" algn="l">
              <a:lnSpc>
                <a:spcPct val="72000"/>
              </a:lnSpc>
              <a:spcBef>
                <a:spcPts val="400"/>
              </a:spcBef>
              <a:buClr>
                <a:srgbClr val="8CADAE"/>
              </a:buClr>
              <a:buNone/>
              <a:defRPr sz="1800"/>
            </a:pPr>
            <a:r>
              <a:rPr lang="en-US" dirty="0" err="1" smtClean="0">
                <a:ea typeface="Footlight MT Light"/>
                <a:cs typeface="Footlight MT Light"/>
                <a:sym typeface="Footlight MT Light"/>
              </a:rPr>
              <a:t>Episcleritis</a:t>
            </a:r>
            <a:r>
              <a:rPr lang="en-US" dirty="0" smtClean="0">
                <a:ea typeface="Footlight MT Light"/>
                <a:cs typeface="Footlight MT Light"/>
                <a:sym typeface="Footlight MT Light"/>
              </a:rPr>
              <a:t> and </a:t>
            </a:r>
            <a:r>
              <a:rPr lang="en-US" dirty="0" err="1" smtClean="0">
                <a:ea typeface="Footlight MT Light"/>
                <a:cs typeface="Footlight MT Light"/>
                <a:sym typeface="Footlight MT Light"/>
              </a:rPr>
              <a:t>Keratoconjunctivitis</a:t>
            </a:r>
            <a:r>
              <a:rPr lang="en-US" dirty="0" smtClean="0">
                <a:ea typeface="Footlight MT Light"/>
                <a:cs typeface="Footlight MT Light"/>
                <a:sym typeface="Footlight MT Light"/>
              </a:rPr>
              <a:t> </a:t>
            </a:r>
            <a:r>
              <a:rPr lang="en-US" dirty="0" err="1" smtClean="0">
                <a:ea typeface="Footlight MT Light"/>
                <a:cs typeface="Footlight MT Light"/>
                <a:sym typeface="Footlight MT Light"/>
              </a:rPr>
              <a:t>sicca</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RA.</a:t>
            </a:r>
          </a:p>
          <a:p>
            <a:pPr marL="822960" lvl="2" algn="l">
              <a:lnSpc>
                <a:spcPct val="72000"/>
              </a:lnSpc>
              <a:spcBef>
                <a:spcPts val="400"/>
              </a:spcBef>
              <a:buClr>
                <a:srgbClr val="8CADAE"/>
              </a:buClr>
              <a:buNone/>
              <a:defRPr sz="1800"/>
            </a:pPr>
            <a:r>
              <a:rPr lang="en-US" dirty="0" smtClean="0">
                <a:ea typeface="Footlight MT Light"/>
                <a:cs typeface="Footlight MT Light"/>
                <a:sym typeface="Footlight MT Light"/>
              </a:rPr>
              <a:t>Anterior </a:t>
            </a:r>
            <a:r>
              <a:rPr lang="en-US" dirty="0" err="1" smtClean="0">
                <a:ea typeface="Footlight MT Light"/>
                <a:cs typeface="Footlight MT Light"/>
                <a:sym typeface="Footlight MT Light"/>
              </a:rPr>
              <a:t>uveitis</a:t>
            </a:r>
            <a:r>
              <a:rPr lang="en-US" dirty="0" smtClean="0">
                <a:ea typeface="Footlight MT Light"/>
                <a:cs typeface="Footlight MT Light"/>
                <a:sym typeface="Footlight MT Light"/>
              </a:rPr>
              <a:t> - </a:t>
            </a:r>
            <a:r>
              <a:rPr lang="en-US" dirty="0" err="1" smtClean="0">
                <a:solidFill>
                  <a:srgbClr val="C00000"/>
                </a:solidFill>
                <a:ea typeface="Footlight MT Light"/>
                <a:cs typeface="Footlight MT Light"/>
                <a:sym typeface="Footlight MT Light"/>
              </a:rPr>
              <a:t>ankylosing</a:t>
            </a:r>
            <a:r>
              <a:rPr lang="en-US" dirty="0" smtClean="0">
                <a:ea typeface="Footlight MT Light"/>
                <a:cs typeface="Footlight MT Light"/>
                <a:sym typeface="Footlight MT Light"/>
              </a:rPr>
              <a:t> </a:t>
            </a:r>
            <a:r>
              <a:rPr lang="en-US" dirty="0" err="1" smtClean="0">
                <a:solidFill>
                  <a:srgbClr val="C00000"/>
                </a:solidFill>
                <a:ea typeface="Footlight MT Light"/>
                <a:cs typeface="Footlight MT Light"/>
                <a:sym typeface="Footlight MT Light"/>
              </a:rPr>
              <a:t>spondylitis</a:t>
            </a:r>
            <a:r>
              <a:rPr lang="en-US" dirty="0" smtClean="0">
                <a:ea typeface="Footlight MT Light"/>
                <a:cs typeface="Footlight MT Light"/>
                <a:sym typeface="Footlight MT Light"/>
              </a:rPr>
              <a:t>, </a:t>
            </a:r>
          </a:p>
          <a:p>
            <a:pPr marL="822960" lvl="2" algn="l">
              <a:lnSpc>
                <a:spcPct val="72000"/>
              </a:lnSpc>
              <a:spcBef>
                <a:spcPts val="400"/>
              </a:spcBef>
              <a:buClr>
                <a:srgbClr val="8CADAE"/>
              </a:buClr>
              <a:buNone/>
              <a:defRPr sz="1800"/>
            </a:pPr>
            <a:r>
              <a:rPr lang="en-US" dirty="0" smtClean="0">
                <a:ea typeface="Footlight MT Light"/>
                <a:cs typeface="Footlight MT Light"/>
                <a:sym typeface="Footlight MT Light"/>
              </a:rPr>
              <a:t>Conjunctivitis -</a:t>
            </a:r>
            <a:r>
              <a:rPr lang="en-US" dirty="0" smtClean="0">
                <a:solidFill>
                  <a:srgbClr val="C00000"/>
                </a:solidFill>
                <a:ea typeface="Footlight MT Light"/>
                <a:cs typeface="Footlight MT Light"/>
                <a:sym typeface="Footlight MT Light"/>
              </a:rPr>
              <a:t>reactive</a:t>
            </a:r>
            <a:r>
              <a:rPr lang="en-US" dirty="0" smtClean="0">
                <a:ea typeface="Footlight MT Light"/>
                <a:cs typeface="Footlight MT Light"/>
                <a:sym typeface="Footlight MT Light"/>
              </a:rPr>
              <a:t> </a:t>
            </a:r>
            <a:r>
              <a:rPr lang="en-US" dirty="0" smtClean="0">
                <a:solidFill>
                  <a:srgbClr val="C00000"/>
                </a:solidFill>
                <a:ea typeface="Footlight MT Light"/>
                <a:cs typeface="Footlight MT Light"/>
                <a:sym typeface="Footlight MT Light"/>
              </a:rPr>
              <a:t>arthritis</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image4.jpeg" descr="C:\Users\win\Desktop\scleritis.jpg"/>
          <p:cNvPicPr/>
          <p:nvPr/>
        </p:nvPicPr>
        <p:blipFill>
          <a:blip r:embed="rId2">
            <a:extLst/>
          </a:blip>
          <a:stretch>
            <a:fillRect/>
          </a:stretch>
        </p:blipFill>
        <p:spPr>
          <a:xfrm>
            <a:off x="500034" y="1524000"/>
            <a:ext cx="3786214" cy="4048140"/>
          </a:xfrm>
          <a:prstGeom prst="rect">
            <a:avLst/>
          </a:prstGeom>
          <a:ln w="12700">
            <a:miter lim="400000"/>
          </a:ln>
        </p:spPr>
      </p:pic>
      <p:pic>
        <p:nvPicPr>
          <p:cNvPr id="264" name="image7.jpeg" descr="C:\Users\win\Desktop\AcuteBacterialConjunctivitis1.jpg"/>
          <p:cNvPicPr/>
          <p:nvPr/>
        </p:nvPicPr>
        <p:blipFill>
          <a:blip r:embed="rId3">
            <a:extLst/>
          </a:blip>
          <a:stretch>
            <a:fillRect/>
          </a:stretch>
        </p:blipFill>
        <p:spPr>
          <a:xfrm>
            <a:off x="5029200" y="1500174"/>
            <a:ext cx="3733800" cy="4138626"/>
          </a:xfrm>
          <a:prstGeom prst="rect">
            <a:avLst/>
          </a:prstGeom>
          <a:ln w="12700">
            <a:miter lim="400000"/>
          </a:ln>
        </p:spPr>
      </p:pic>
      <p:sp>
        <p:nvSpPr>
          <p:cNvPr id="265" name="Shape 265"/>
          <p:cNvSpPr/>
          <p:nvPr/>
        </p:nvSpPr>
        <p:spPr>
          <a:xfrm>
            <a:off x="1031573" y="5643578"/>
            <a:ext cx="3045060" cy="461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Footlight MT Light"/>
                <a:ea typeface="Footlight MT Light"/>
                <a:cs typeface="Footlight MT Light"/>
                <a:sym typeface="Footlight MT Light"/>
              </a:defRPr>
            </a:lvl1pPr>
          </a:lstStyle>
          <a:p>
            <a:pPr lvl="0">
              <a:defRPr sz="1800"/>
            </a:pPr>
            <a:r>
              <a:rPr sz="2400" dirty="0" err="1">
                <a:latin typeface="+mn-lt"/>
              </a:rPr>
              <a:t>Episcleritis</a:t>
            </a:r>
            <a:r>
              <a:rPr sz="2400" dirty="0">
                <a:latin typeface="+mn-lt"/>
              </a:rPr>
              <a:t> and </a:t>
            </a:r>
            <a:r>
              <a:rPr sz="2400" dirty="0" err="1">
                <a:latin typeface="+mn-lt"/>
              </a:rPr>
              <a:t>scleritis</a:t>
            </a:r>
            <a:r>
              <a:rPr sz="2400" dirty="0">
                <a:latin typeface="+mn-lt"/>
              </a:rPr>
              <a:t> </a:t>
            </a:r>
          </a:p>
        </p:txBody>
      </p:sp>
      <p:sp>
        <p:nvSpPr>
          <p:cNvPr id="268" name="Shape 268"/>
          <p:cNvSpPr/>
          <p:nvPr/>
        </p:nvSpPr>
        <p:spPr>
          <a:xfrm>
            <a:off x="5851321" y="5791199"/>
            <a:ext cx="1852426" cy="461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Footlight MT Light"/>
                <a:ea typeface="Footlight MT Light"/>
                <a:cs typeface="Footlight MT Light"/>
                <a:sym typeface="Footlight MT Light"/>
              </a:defRPr>
            </a:lvl1pPr>
          </a:lstStyle>
          <a:p>
            <a:pPr lvl="0">
              <a:defRPr sz="1800"/>
            </a:pPr>
            <a:r>
              <a:rPr sz="2400" dirty="0">
                <a:latin typeface="+mn-lt"/>
              </a:rPr>
              <a:t>Conjunctivitis </a:t>
            </a:r>
          </a:p>
        </p:txBody>
      </p:sp>
      <p:sp>
        <p:nvSpPr>
          <p:cNvPr id="269" name="Shape 269"/>
          <p:cNvSpPr>
            <a:spLocks noGrp="1"/>
          </p:cNvSpPr>
          <p:nvPr>
            <p:ph type="title"/>
          </p:nvPr>
        </p:nvSpPr>
        <p:spPr>
          <a:xfrm>
            <a:off x="357158" y="428604"/>
            <a:ext cx="8534400" cy="758825"/>
          </a:xfrm>
          <a:prstGeom prst="rect">
            <a:avLst/>
          </a:prstGeom>
        </p:spPr>
        <p:txBody>
          <a:bodyPr lIns="0" tIns="0" rIns="0" bIns="0">
            <a:normAutofit/>
          </a:bodyPr>
          <a:lstStyle>
            <a:lvl1pPr>
              <a:defRPr sz="4000">
                <a:solidFill>
                  <a:srgbClr val="61898A"/>
                </a:solidFill>
                <a:latin typeface="Monotype Corsiva"/>
                <a:ea typeface="Monotype Corsiva"/>
                <a:cs typeface="Monotype Corsiva"/>
                <a:sym typeface="Monotype Corsiva"/>
              </a:defRPr>
            </a:lvl1pPr>
          </a:lstStyle>
          <a:p>
            <a:pPr lvl="0">
              <a:defRPr sz="1800">
                <a:solidFill>
                  <a:srgbClr val="000000"/>
                </a:solidFill>
              </a:defRPr>
            </a:pPr>
            <a:r>
              <a:rPr sz="4000" dirty="0">
                <a:solidFill>
                  <a:schemeClr val="tx1"/>
                </a:solidFill>
                <a:latin typeface="+mn-lt"/>
              </a:rPr>
              <a:t>Ocular signs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xEl>
                                              <p:pRg st="0" end="0"/>
                                            </p:txEl>
                                          </p:spTgt>
                                        </p:tgtEl>
                                        <p:attrNameLst>
                                          <p:attrName>style.visibility</p:attrName>
                                        </p:attrNameLst>
                                      </p:cBhvr>
                                      <p:to>
                                        <p:strVal val="visible"/>
                                      </p:to>
                                    </p:set>
                                    <p:animEffect transition="in" filter="fade">
                                      <p:cBhvr>
                                        <p:cTn id="12" dur="500"/>
                                        <p:tgtEl>
                                          <p:spTgt spid="2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gtEl>
                                        <p:attrNameLst>
                                          <p:attrName>style.visibility</p:attrName>
                                        </p:attrNameLst>
                                      </p:cBhvr>
                                      <p:to>
                                        <p:strVal val="visible"/>
                                      </p:to>
                                    </p:set>
                                    <p:animEffect transition="in" filter="fade">
                                      <p:cBhvr>
                                        <p:cTn id="17" dur="500"/>
                                        <p:tgtEl>
                                          <p:spTgt spid="2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
                                            <p:txEl>
                                              <p:pRg st="0" end="0"/>
                                            </p:txEl>
                                          </p:spTgt>
                                        </p:tgtEl>
                                        <p:attrNameLst>
                                          <p:attrName>style.visibility</p:attrName>
                                        </p:attrNameLst>
                                      </p:cBhvr>
                                      <p:to>
                                        <p:strVal val="visible"/>
                                      </p:to>
                                    </p:set>
                                    <p:animEffect transition="in" filter="fade">
                                      <p:cBhvr>
                                        <p:cTn id="22" dur="500"/>
                                        <p:tgtEl>
                                          <p:spTgt spid="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61898A"/>
                </a:solidFill>
              </a:rPr>
              <a:t>Signs of inflammatory joint disease </a:t>
            </a:r>
            <a:endParaRPr lang="ar-SA" dirty="0"/>
          </a:p>
        </p:txBody>
      </p:sp>
      <p:sp>
        <p:nvSpPr>
          <p:cNvPr id="3" name="Text Placeholder 2"/>
          <p:cNvSpPr>
            <a:spLocks noGrp="1"/>
          </p:cNvSpPr>
          <p:nvPr>
            <p:ph type="body" idx="1"/>
          </p:nvPr>
        </p:nvSpPr>
        <p:spPr/>
        <p:txBody>
          <a:bodyPr>
            <a:normAutofit fontScale="92500" lnSpcReduction="20000"/>
          </a:bodyPr>
          <a:lstStyle/>
          <a:p>
            <a:pPr marL="246428" lvl="0" indent="-246428" algn="l" defTabSz="704087">
              <a:lnSpc>
                <a:spcPct val="72000"/>
              </a:lnSpc>
              <a:spcBef>
                <a:spcPts val="400"/>
              </a:spcBef>
              <a:buSzTx/>
              <a:buNone/>
              <a:defRPr sz="1800"/>
            </a:pPr>
            <a:endParaRPr lang="en-US" sz="2500" dirty="0" smtClean="0">
              <a:ea typeface="Footlight MT Light"/>
              <a:cs typeface="Footlight MT Light"/>
              <a:sym typeface="Footlight MT Light"/>
            </a:endParaRPr>
          </a:p>
          <a:p>
            <a:pPr marL="540861" lvl="0" indent="-540861" algn="l" defTabSz="704087">
              <a:lnSpc>
                <a:spcPct val="72000"/>
              </a:lnSpc>
              <a:spcBef>
                <a:spcPts val="500"/>
              </a:spcBef>
              <a:buNone/>
              <a:defRPr sz="1800"/>
            </a:pPr>
            <a:r>
              <a:rPr lang="en-US" sz="2500" dirty="0" smtClean="0">
                <a:ea typeface="Footlight MT Light"/>
                <a:cs typeface="Footlight MT Light"/>
                <a:sym typeface="Footlight MT Light"/>
              </a:rPr>
              <a:t>- Joint effusions </a:t>
            </a:r>
          </a:p>
          <a:p>
            <a:pPr marL="540861" lvl="0" indent="-540861" algn="l" defTabSz="704087">
              <a:lnSpc>
                <a:spcPct val="72000"/>
              </a:lnSpc>
              <a:spcBef>
                <a:spcPts val="500"/>
              </a:spcBef>
              <a:buNone/>
              <a:defRPr sz="1800"/>
            </a:pPr>
            <a:r>
              <a:rPr lang="en-US" sz="2500" dirty="0" smtClean="0">
                <a:ea typeface="Footlight MT Light"/>
                <a:cs typeface="Footlight MT Light"/>
                <a:sym typeface="Footlight MT Light"/>
              </a:rPr>
              <a:t>- </a:t>
            </a:r>
            <a:r>
              <a:rPr lang="en-US" sz="2500" dirty="0" err="1" smtClean="0">
                <a:ea typeface="Footlight MT Light"/>
                <a:cs typeface="Footlight MT Light"/>
                <a:sym typeface="Footlight MT Light"/>
              </a:rPr>
              <a:t>Erythema</a:t>
            </a:r>
            <a:r>
              <a:rPr lang="en-US" sz="2500" dirty="0" smtClean="0">
                <a:ea typeface="Footlight MT Light"/>
                <a:cs typeface="Footlight MT Light"/>
                <a:sym typeface="Footlight MT Light"/>
              </a:rPr>
              <a:t> and warmth</a:t>
            </a:r>
          </a:p>
          <a:p>
            <a:pPr marL="721015" lvl="0" indent="-721015" algn="l" defTabSz="704087">
              <a:spcBef>
                <a:spcPts val="700"/>
              </a:spcBef>
              <a:buNone/>
              <a:defRPr sz="1800"/>
            </a:pPr>
            <a:r>
              <a:rPr lang="en-US" sz="2500" dirty="0" smtClean="0">
                <a:ea typeface="Footlight MT Light"/>
                <a:cs typeface="Footlight MT Light"/>
                <a:sym typeface="Footlight MT Light"/>
              </a:rPr>
              <a:t>- Joint tenderness</a:t>
            </a:r>
          </a:p>
          <a:p>
            <a:pPr marL="485929" lvl="0" indent="-485929" algn="l" defTabSz="704087">
              <a:lnSpc>
                <a:spcPct val="81000"/>
              </a:lnSpc>
              <a:spcBef>
                <a:spcPts val="500"/>
              </a:spcBef>
              <a:buNone/>
              <a:defRPr sz="1800"/>
            </a:pPr>
            <a:r>
              <a:rPr lang="en-US" sz="2500" dirty="0" smtClean="0">
                <a:ea typeface="Footlight MT Light"/>
                <a:cs typeface="Footlight MT Light"/>
                <a:sym typeface="Footlight MT Light"/>
              </a:rPr>
              <a:t>- Bony overgrowth of the joints (</a:t>
            </a:r>
            <a:r>
              <a:rPr lang="en-US" sz="2500" dirty="0" err="1" smtClean="0">
                <a:ea typeface="Footlight MT Light"/>
                <a:cs typeface="Footlight MT Light"/>
                <a:sym typeface="Footlight MT Light"/>
              </a:rPr>
              <a:t>osteophytes</a:t>
            </a:r>
            <a:r>
              <a:rPr lang="en-US" sz="2500" dirty="0" smtClean="0">
                <a:ea typeface="Footlight MT Light"/>
                <a:cs typeface="Footlight MT Light"/>
                <a:sym typeface="Footlight MT Light"/>
              </a:rPr>
              <a:t>)</a:t>
            </a:r>
          </a:p>
          <a:p>
            <a:pPr marL="601672" lvl="1" indent="-320036" algn="l" defTabSz="704087">
              <a:lnSpc>
                <a:spcPct val="81000"/>
              </a:lnSpc>
              <a:spcBef>
                <a:spcPts val="400"/>
              </a:spcBef>
              <a:buClr>
                <a:srgbClr val="CCB400"/>
              </a:buClr>
              <a:buNone/>
              <a:defRPr sz="1800"/>
            </a:pPr>
            <a:endParaRPr lang="en-US" sz="2500" dirty="0" smtClean="0">
              <a:solidFill>
                <a:srgbClr val="646B86"/>
              </a:solidFill>
              <a:ea typeface="Footlight MT Light"/>
              <a:cs typeface="Footlight MT Light"/>
              <a:sym typeface="Footlight MT Light"/>
            </a:endParaRPr>
          </a:p>
          <a:p>
            <a:pPr marL="601672" lvl="1" indent="-320036" algn="l" defTabSz="704087">
              <a:lnSpc>
                <a:spcPct val="81000"/>
              </a:lnSpc>
              <a:spcBef>
                <a:spcPts val="400"/>
              </a:spcBef>
              <a:buClr>
                <a:srgbClr val="CCB400"/>
              </a:buClr>
              <a:buNone/>
              <a:defRPr sz="1800"/>
            </a:pPr>
            <a:r>
              <a:rPr lang="en-US" sz="2500" dirty="0" smtClean="0">
                <a:ea typeface="Footlight MT Light"/>
                <a:cs typeface="Footlight MT Light"/>
                <a:sym typeface="Footlight MT Light"/>
              </a:rPr>
              <a:t> At the DIP joints </a:t>
            </a:r>
            <a:r>
              <a:rPr lang="en-US" sz="2500" dirty="0" smtClean="0">
                <a:solidFill>
                  <a:srgbClr val="646B86"/>
                </a:solidFill>
                <a:ea typeface="Footlight MT Light"/>
                <a:cs typeface="Footlight MT Light"/>
                <a:sym typeface="Footlight MT Light"/>
              </a:rPr>
              <a:t>- </a:t>
            </a:r>
            <a:r>
              <a:rPr lang="en-US" sz="2500" dirty="0" err="1" smtClean="0">
                <a:solidFill>
                  <a:srgbClr val="C00000"/>
                </a:solidFill>
                <a:ea typeface="Footlight MT Light"/>
                <a:cs typeface="Footlight MT Light"/>
                <a:sym typeface="Footlight MT Light"/>
              </a:rPr>
              <a:t>Heberden</a:t>
            </a:r>
            <a:r>
              <a:rPr lang="en-US" sz="2500" dirty="0" smtClean="0">
                <a:solidFill>
                  <a:srgbClr val="C00000"/>
                </a:solidFill>
                <a:ea typeface="Footlight MT Light"/>
                <a:cs typeface="Footlight MT Light"/>
                <a:sym typeface="Footlight MT Light"/>
              </a:rPr>
              <a:t> nodes</a:t>
            </a:r>
            <a:r>
              <a:rPr lang="en-US" sz="2500" dirty="0" smtClean="0">
                <a:solidFill>
                  <a:srgbClr val="646B86"/>
                </a:solidFill>
                <a:ea typeface="Footlight MT Light"/>
                <a:cs typeface="Footlight MT Light"/>
                <a:sym typeface="Footlight MT Light"/>
              </a:rPr>
              <a:t>.</a:t>
            </a:r>
          </a:p>
          <a:p>
            <a:pPr marL="601672" lvl="1" indent="-320036" algn="l" defTabSz="704087">
              <a:lnSpc>
                <a:spcPct val="81000"/>
              </a:lnSpc>
              <a:spcBef>
                <a:spcPts val="400"/>
              </a:spcBef>
              <a:buClr>
                <a:srgbClr val="CCB400"/>
              </a:buClr>
              <a:buNone/>
              <a:defRPr sz="1800"/>
            </a:pPr>
            <a:r>
              <a:rPr lang="en-US" sz="2500" dirty="0" smtClean="0">
                <a:solidFill>
                  <a:srgbClr val="646B86"/>
                </a:solidFill>
                <a:ea typeface="Footlight MT Light"/>
                <a:cs typeface="Footlight MT Light"/>
                <a:sym typeface="Footlight MT Light"/>
              </a:rPr>
              <a:t> </a:t>
            </a:r>
            <a:r>
              <a:rPr lang="en-US" sz="2500" dirty="0" smtClean="0">
                <a:ea typeface="Footlight MT Light"/>
                <a:cs typeface="Footlight MT Light"/>
                <a:sym typeface="Footlight MT Light"/>
              </a:rPr>
              <a:t>At the PIP joints are called </a:t>
            </a:r>
            <a:r>
              <a:rPr lang="en-US" sz="2500" dirty="0" smtClean="0">
                <a:solidFill>
                  <a:srgbClr val="C00000"/>
                </a:solidFill>
                <a:ea typeface="Footlight MT Light"/>
                <a:cs typeface="Footlight MT Light"/>
                <a:sym typeface="Footlight MT Light"/>
              </a:rPr>
              <a:t>Bouchard</a:t>
            </a:r>
            <a:r>
              <a:rPr lang="en-US" sz="2500" dirty="0" smtClean="0">
                <a:solidFill>
                  <a:srgbClr val="646B86"/>
                </a:solidFill>
                <a:ea typeface="Footlight MT Light"/>
                <a:cs typeface="Footlight MT Light"/>
                <a:sym typeface="Footlight MT Light"/>
              </a:rPr>
              <a:t> </a:t>
            </a:r>
            <a:r>
              <a:rPr lang="en-US" sz="2500" dirty="0" smtClean="0">
                <a:solidFill>
                  <a:srgbClr val="C00000"/>
                </a:solidFill>
                <a:ea typeface="Footlight MT Light"/>
                <a:cs typeface="Footlight MT Light"/>
                <a:sym typeface="Footlight MT Light"/>
              </a:rPr>
              <a:t>nodes</a:t>
            </a:r>
            <a:r>
              <a:rPr lang="en-US" sz="2500" dirty="0" smtClean="0">
                <a:solidFill>
                  <a:srgbClr val="646B86"/>
                </a:solidFill>
                <a:ea typeface="Footlight MT Light"/>
                <a:cs typeface="Footlight MT Light"/>
                <a:sym typeface="Footlight MT Light"/>
              </a:rPr>
              <a:t>.</a:t>
            </a:r>
          </a:p>
          <a:p>
            <a:pPr marL="246428" lvl="0" indent="-246428" algn="l" defTabSz="704087">
              <a:lnSpc>
                <a:spcPct val="81000"/>
              </a:lnSpc>
              <a:spcBef>
                <a:spcPts val="400"/>
              </a:spcBef>
              <a:buSzTx/>
              <a:buNone/>
              <a:defRPr sz="1800"/>
            </a:pPr>
            <a:endParaRPr lang="en-US" sz="2500" dirty="0" smtClean="0">
              <a:ea typeface="Footlight MT Light"/>
              <a:cs typeface="Footlight MT Light"/>
              <a:sym typeface="Footlight MT Light"/>
            </a:endParaRPr>
          </a:p>
          <a:p>
            <a:pPr marL="485929" lvl="0" indent="-485929" algn="l" defTabSz="704087">
              <a:lnSpc>
                <a:spcPct val="81000"/>
              </a:lnSpc>
              <a:spcBef>
                <a:spcPts val="500"/>
              </a:spcBef>
              <a:buNone/>
              <a:defRPr sz="1800"/>
            </a:pPr>
            <a:r>
              <a:rPr lang="en-US" sz="2500" dirty="0" smtClean="0">
                <a:ea typeface="Footlight MT Light"/>
                <a:cs typeface="Footlight MT Light"/>
                <a:sym typeface="Footlight MT Light"/>
              </a:rPr>
              <a:t>- Limited range of motion: </a:t>
            </a:r>
          </a:p>
          <a:p>
            <a:pPr marL="485929" lvl="0" indent="-485929" algn="l" defTabSz="704087">
              <a:lnSpc>
                <a:spcPct val="81000"/>
              </a:lnSpc>
              <a:spcBef>
                <a:spcPts val="500"/>
              </a:spcBef>
              <a:buNone/>
              <a:defRPr sz="1800"/>
            </a:pPr>
            <a:r>
              <a:rPr lang="en-US" sz="2500" dirty="0" err="1" smtClean="0">
                <a:ea typeface="Footlight MT Light"/>
                <a:cs typeface="Footlight MT Light"/>
                <a:sym typeface="Footlight MT Light"/>
              </a:rPr>
              <a:t>Crepitus</a:t>
            </a:r>
            <a:r>
              <a:rPr lang="en-US" sz="2500" dirty="0" smtClean="0">
                <a:ea typeface="Footlight MT Light"/>
                <a:cs typeface="Footlight MT Light"/>
                <a:sym typeface="Footlight MT Light"/>
              </a:rPr>
              <a:t> during active or passive range of motion</a:t>
            </a:r>
          </a:p>
          <a:p>
            <a:pPr marL="584022" lvl="0" indent="-584022" algn="l" defTabSz="704087">
              <a:buNone/>
              <a:defRPr sz="1800"/>
            </a:pPr>
            <a:r>
              <a:rPr lang="en-US" sz="2500" dirty="0" smtClean="0">
                <a:ea typeface="Footlight MT Light"/>
                <a:cs typeface="Footlight MT Light"/>
                <a:sym typeface="Footlight MT Light"/>
              </a:rPr>
              <a:t>Joint deformity</a:t>
            </a:r>
          </a:p>
          <a:p>
            <a:pPr algn="l">
              <a:buNone/>
            </a:pPr>
            <a:endParaRPr lang="ar-S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ut.jpg"/>
          <p:cNvPicPr>
            <a:picLocks noChangeAspect="1"/>
          </p:cNvPicPr>
          <p:nvPr/>
        </p:nvPicPr>
        <p:blipFill>
          <a:blip r:embed="rId2"/>
          <a:stretch>
            <a:fillRect/>
          </a:stretch>
        </p:blipFill>
        <p:spPr>
          <a:xfrm>
            <a:off x="107504" y="260648"/>
            <a:ext cx="4896544" cy="235116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2872676"/>
            <a:ext cx="5089500" cy="381221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_gout_james_gillray.jpg"/>
          <p:cNvPicPr>
            <a:picLocks noChangeAspect="1"/>
          </p:cNvPicPr>
          <p:nvPr/>
        </p:nvPicPr>
        <p:blipFill>
          <a:blip r:embed="rId2"/>
          <a:stretch>
            <a:fillRect/>
          </a:stretch>
        </p:blipFill>
        <p:spPr>
          <a:xfrm>
            <a:off x="0" y="41978"/>
            <a:ext cx="9144000" cy="677404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 on Gout</a:t>
            </a:r>
            <a:endParaRPr lang="ar-SA" dirty="0"/>
          </a:p>
        </p:txBody>
      </p:sp>
      <p:sp>
        <p:nvSpPr>
          <p:cNvPr id="3" name="Content Placeholder 2"/>
          <p:cNvSpPr>
            <a:spLocks noGrp="1"/>
          </p:cNvSpPr>
          <p:nvPr>
            <p:ph idx="1"/>
          </p:nvPr>
        </p:nvSpPr>
        <p:spPr>
          <a:xfrm>
            <a:off x="323528" y="1952402"/>
            <a:ext cx="8229600" cy="4525963"/>
          </a:xfrm>
        </p:spPr>
        <p:txBody>
          <a:bodyPr>
            <a:normAutofit/>
          </a:bodyPr>
          <a:lstStyle/>
          <a:p>
            <a:pPr algn="l">
              <a:buNone/>
            </a:pPr>
            <a:r>
              <a:rPr lang="en-US" sz="2000" dirty="0" smtClean="0"/>
              <a:t>Its an Intermittent </a:t>
            </a:r>
            <a:r>
              <a:rPr lang="en-US" sz="2000" dirty="0"/>
              <a:t>attacks of acute joint pain due to deposition of </a:t>
            </a:r>
            <a:r>
              <a:rPr lang="en-US" sz="2000" dirty="0" smtClean="0"/>
              <a:t>uric acid crystals. </a:t>
            </a:r>
          </a:p>
          <a:p>
            <a:pPr algn="l">
              <a:buNone/>
            </a:pPr>
            <a:r>
              <a:rPr lang="en-US" sz="2000" dirty="0" smtClean="0"/>
              <a:t>Usually affect men (10:1), rare in premenopausal female.</a:t>
            </a:r>
          </a:p>
          <a:p>
            <a:pPr algn="l">
              <a:buNone/>
            </a:pPr>
            <a:r>
              <a:rPr lang="en-US" sz="2000" dirty="0"/>
              <a:t>Most common joint affected is 1st MTP joint </a:t>
            </a:r>
          </a:p>
          <a:p>
            <a:pPr algn="l">
              <a:buNone/>
            </a:pPr>
            <a:r>
              <a:rPr lang="en-US" sz="2000" dirty="0" smtClean="0"/>
              <a:t>Prevalence is approximately 20% in patients with a family history of gout.</a:t>
            </a:r>
          </a:p>
          <a:p>
            <a:pPr algn="l">
              <a:buNone/>
            </a:pPr>
            <a:endParaRPr lang="en-US" sz="2000" dirty="0"/>
          </a:p>
          <a:p>
            <a:pPr algn="l">
              <a:buNone/>
            </a:pPr>
            <a:endParaRPr lang="ar-SA" sz="2000" dirty="0"/>
          </a:p>
        </p:txBody>
      </p:sp>
      <p:pic>
        <p:nvPicPr>
          <p:cNvPr id="5" name="Picture 4" descr="si55551206.jpg"/>
          <p:cNvPicPr>
            <a:picLocks noChangeAspect="1"/>
          </p:cNvPicPr>
          <p:nvPr/>
        </p:nvPicPr>
        <p:blipFill>
          <a:blip r:embed="rId3"/>
          <a:stretch>
            <a:fillRect/>
          </a:stretch>
        </p:blipFill>
        <p:spPr>
          <a:xfrm>
            <a:off x="496327" y="4293096"/>
            <a:ext cx="3350746" cy="2185269"/>
          </a:xfrm>
          <a:prstGeom prst="rect">
            <a:avLst/>
          </a:prstGeom>
          <a:ln>
            <a:noFill/>
          </a:ln>
          <a:effectLst>
            <a:softEdge rad="112500"/>
          </a:effectLst>
        </p:spPr>
      </p:pic>
      <p:pic>
        <p:nvPicPr>
          <p:cNvPr id="6" name="Picture 5" descr="39048tn.jpg"/>
          <p:cNvPicPr>
            <a:picLocks noChangeAspect="1"/>
          </p:cNvPicPr>
          <p:nvPr/>
        </p:nvPicPr>
        <p:blipFill>
          <a:blip r:embed="rId4"/>
          <a:stretch>
            <a:fillRect/>
          </a:stretch>
        </p:blipFill>
        <p:spPr>
          <a:xfrm>
            <a:off x="4746996" y="4293096"/>
            <a:ext cx="3376545" cy="235469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US" dirty="0" smtClean="0"/>
              <a:t>Gout cont.</a:t>
            </a:r>
            <a:endParaRPr lang="ar-SA" dirty="0"/>
          </a:p>
        </p:txBody>
      </p:sp>
      <p:sp>
        <p:nvSpPr>
          <p:cNvPr id="3" name="Content Placeholder 2"/>
          <p:cNvSpPr>
            <a:spLocks noGrp="1"/>
          </p:cNvSpPr>
          <p:nvPr>
            <p:ph idx="1"/>
          </p:nvPr>
        </p:nvSpPr>
        <p:spPr>
          <a:xfrm>
            <a:off x="395536" y="1124744"/>
            <a:ext cx="8229600" cy="5126055"/>
          </a:xfrm>
        </p:spPr>
        <p:txBody>
          <a:bodyPr>
            <a:normAutofit lnSpcReduction="10000"/>
          </a:bodyPr>
          <a:lstStyle/>
          <a:p>
            <a:pPr algn="l">
              <a:buNone/>
            </a:pPr>
            <a:r>
              <a:rPr lang="en-US" sz="3500" u="sng" dirty="0" smtClean="0"/>
              <a:t>Causes</a:t>
            </a:r>
            <a:r>
              <a:rPr lang="en-US" u="sng" dirty="0" smtClean="0"/>
              <a:t>: </a:t>
            </a:r>
          </a:p>
          <a:p>
            <a:pPr algn="l">
              <a:buNone/>
            </a:pPr>
            <a:r>
              <a:rPr lang="en-US" sz="2500" dirty="0" err="1" smtClean="0">
                <a:solidFill>
                  <a:srgbClr val="FF0000"/>
                </a:solidFill>
                <a:effectLst>
                  <a:outerShdw blurRad="38100" dist="38100" dir="2700000" algn="tl">
                    <a:srgbClr val="000000">
                      <a:alpha val="43137"/>
                    </a:srgbClr>
                  </a:outerShdw>
                </a:effectLst>
              </a:rPr>
              <a:t>Hyperuricemia</a:t>
            </a:r>
            <a:r>
              <a:rPr lang="en-US" sz="2500" dirty="0" smtClean="0">
                <a:effectLst>
                  <a:outerShdw blurRad="38100" dist="38100" dir="2700000" algn="tl">
                    <a:srgbClr val="000000">
                      <a:alpha val="43137"/>
                    </a:srgbClr>
                  </a:outerShdw>
                </a:effectLst>
              </a:rPr>
              <a:t> </a:t>
            </a:r>
            <a:r>
              <a:rPr lang="en-US" sz="2500" dirty="0" smtClean="0"/>
              <a:t>is the most common cause and it could be because of:</a:t>
            </a:r>
          </a:p>
          <a:p>
            <a:pPr algn="l">
              <a:buNone/>
            </a:pPr>
            <a:r>
              <a:rPr lang="en-US" sz="2000" dirty="0" smtClean="0"/>
              <a:t>1. Impaired excretion (90%):</a:t>
            </a:r>
          </a:p>
          <a:p>
            <a:pPr algn="l">
              <a:buNone/>
            </a:pPr>
            <a:r>
              <a:rPr lang="en-US" sz="2000" dirty="0" smtClean="0"/>
              <a:t>renal disease, diuretics, NSAID use, and acidosis. </a:t>
            </a:r>
          </a:p>
          <a:p>
            <a:pPr algn="l">
              <a:buNone/>
            </a:pPr>
            <a:endParaRPr lang="en-US" sz="2000" dirty="0"/>
          </a:p>
          <a:p>
            <a:pPr algn="l">
              <a:buNone/>
            </a:pPr>
            <a:r>
              <a:rPr lang="en-US" sz="2000" dirty="0" smtClean="0"/>
              <a:t>2. Increase production: like chemotherapy, chronic </a:t>
            </a:r>
            <a:r>
              <a:rPr lang="en-US" sz="2000" dirty="0" err="1" smtClean="0"/>
              <a:t>hemolysis</a:t>
            </a:r>
            <a:r>
              <a:rPr lang="en-US" sz="2000" dirty="0" smtClean="0"/>
              <a:t>, and blood cancers</a:t>
            </a:r>
            <a:r>
              <a:rPr lang="en-US" sz="2500" dirty="0" smtClean="0"/>
              <a:t>. </a:t>
            </a:r>
          </a:p>
          <a:p>
            <a:pPr algn="l">
              <a:buNone/>
            </a:pPr>
            <a:endParaRPr lang="en-US" sz="2500" dirty="0"/>
          </a:p>
          <a:p>
            <a:pPr algn="l">
              <a:buNone/>
            </a:pPr>
            <a:r>
              <a:rPr lang="en-US" sz="3500" u="sng" dirty="0" smtClean="0"/>
              <a:t>Risk factors:</a:t>
            </a:r>
          </a:p>
          <a:p>
            <a:pPr algn="l">
              <a:buNone/>
            </a:pPr>
            <a:r>
              <a:rPr lang="en-US" sz="2500" dirty="0" smtClean="0"/>
              <a:t>Alcohol - Dehydration - </a:t>
            </a:r>
            <a:r>
              <a:rPr lang="en-US" sz="2500" dirty="0" err="1" smtClean="0"/>
              <a:t>Urate</a:t>
            </a:r>
            <a:r>
              <a:rPr lang="en-US" sz="2500" dirty="0" smtClean="0"/>
              <a:t> stones - Diuretics use</a:t>
            </a:r>
            <a:endParaRPr lang="ar-SA"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377940" cy="1293028"/>
          </a:xfrm>
        </p:spPr>
        <p:txBody>
          <a:bodyPr>
            <a:normAutofit fontScale="90000"/>
          </a:bodyPr>
          <a:lstStyle/>
          <a:p>
            <a:pPr algn="l"/>
            <a:r>
              <a:rPr lang="en-US" dirty="0" smtClean="0"/>
              <a:t>Types</a:t>
            </a:r>
            <a:br>
              <a:rPr lang="en-US" dirty="0" smtClean="0"/>
            </a:br>
            <a:endParaRPr lang="ar-SA" dirty="0"/>
          </a:p>
        </p:txBody>
      </p:sp>
      <p:sp>
        <p:nvSpPr>
          <p:cNvPr id="3" name="Content Placeholder 2"/>
          <p:cNvSpPr>
            <a:spLocks noGrp="1"/>
          </p:cNvSpPr>
          <p:nvPr>
            <p:ph idx="1"/>
          </p:nvPr>
        </p:nvSpPr>
        <p:spPr>
          <a:xfrm>
            <a:off x="457200" y="857232"/>
            <a:ext cx="8229600" cy="5268931"/>
          </a:xfrm>
        </p:spPr>
        <p:txBody>
          <a:bodyPr/>
          <a:lstStyle/>
          <a:p>
            <a:pPr algn="l">
              <a:buNone/>
            </a:pPr>
            <a:endParaRPr lang="en-US" dirty="0" smtClean="0"/>
          </a:p>
          <a:p>
            <a:pPr algn="l">
              <a:buNone/>
            </a:pPr>
            <a:endParaRPr lang="en-US" dirty="0"/>
          </a:p>
          <a:p>
            <a:pPr algn="l">
              <a:buNone/>
            </a:pPr>
            <a:r>
              <a:rPr lang="en-US" dirty="0" smtClean="0"/>
              <a:t>Acute : </a:t>
            </a:r>
          </a:p>
          <a:p>
            <a:pPr>
              <a:buNone/>
            </a:pPr>
            <a:r>
              <a:rPr lang="en-US" dirty="0"/>
              <a:t> </a:t>
            </a:r>
            <a:r>
              <a:rPr lang="en-US" sz="2000" dirty="0" smtClean="0"/>
              <a:t>common </a:t>
            </a:r>
            <a:r>
              <a:rPr lang="en-US" sz="2000" dirty="0"/>
              <a:t>in the late course of untreated </a:t>
            </a:r>
            <a:r>
              <a:rPr lang="en-US" sz="2000" dirty="0" smtClean="0"/>
              <a:t>gout</a:t>
            </a:r>
            <a:r>
              <a:rPr lang="en-US" sz="2000" dirty="0"/>
              <a:t> </a:t>
            </a:r>
            <a:endParaRPr lang="en-US" dirty="0" smtClean="0"/>
          </a:p>
          <a:p>
            <a:pPr algn="l">
              <a:buNone/>
            </a:pPr>
            <a:endParaRPr lang="en-US" dirty="0" smtClean="0"/>
          </a:p>
          <a:p>
            <a:pPr algn="l">
              <a:buNone/>
            </a:pPr>
            <a:r>
              <a:rPr lang="en-US" dirty="0" smtClean="0"/>
              <a:t>Chronic : </a:t>
            </a:r>
          </a:p>
          <a:p>
            <a:pPr algn="l">
              <a:buNone/>
            </a:pPr>
            <a:r>
              <a:rPr lang="en-US" sz="2000" dirty="0" smtClean="0"/>
              <a:t>- Chronic </a:t>
            </a:r>
            <a:r>
              <a:rPr lang="en-US" sz="2000" dirty="0" err="1"/>
              <a:t>tophaceous</a:t>
            </a:r>
            <a:r>
              <a:rPr lang="en-US" sz="2000" dirty="0"/>
              <a:t> gout is characterized by collections of solid </a:t>
            </a:r>
            <a:r>
              <a:rPr lang="en-US" sz="2000" dirty="0" err="1"/>
              <a:t>urate</a:t>
            </a:r>
            <a:r>
              <a:rPr lang="en-US" sz="2000" dirty="0"/>
              <a:t> accompanied by chronic inflammatory and often destructive changes in </a:t>
            </a:r>
            <a:r>
              <a:rPr lang="en-US" sz="2000" dirty="0" smtClean="0"/>
              <a:t>the </a:t>
            </a:r>
            <a:r>
              <a:rPr lang="en-US" sz="2000" dirty="0"/>
              <a:t>surrounding connective </a:t>
            </a:r>
            <a:r>
              <a:rPr lang="en-US" sz="2000" dirty="0" smtClean="0"/>
              <a:t>tissue</a:t>
            </a:r>
          </a:p>
          <a:p>
            <a:pPr algn="l">
              <a:buNone/>
            </a:pPr>
            <a:r>
              <a:rPr lang="en-US" sz="2000" dirty="0" smtClean="0"/>
              <a:t>- often </a:t>
            </a:r>
            <a:r>
              <a:rPr lang="en-US" sz="2000" dirty="0"/>
              <a:t>visible and/or </a:t>
            </a:r>
            <a:r>
              <a:rPr lang="en-US" sz="2000" dirty="0" smtClean="0"/>
              <a:t>palpable</a:t>
            </a:r>
          </a:p>
          <a:p>
            <a:pPr algn="l">
              <a:buNone/>
            </a:pPr>
            <a:r>
              <a:rPr lang="en-US" sz="2000" dirty="0" smtClean="0"/>
              <a:t>- typically </a:t>
            </a:r>
            <a:r>
              <a:rPr lang="en-US" sz="2000" dirty="0"/>
              <a:t>not painful or </a:t>
            </a:r>
            <a:r>
              <a:rPr lang="en-US" sz="2000" dirty="0" smtClean="0"/>
              <a:t>tender</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hus_of_the_knee.jpg"/>
          <p:cNvPicPr>
            <a:picLocks noChangeAspect="1"/>
          </p:cNvPicPr>
          <p:nvPr/>
        </p:nvPicPr>
        <p:blipFill>
          <a:blip r:embed="rId2"/>
          <a:stretch>
            <a:fillRect/>
          </a:stretch>
        </p:blipFill>
        <p:spPr>
          <a:xfrm>
            <a:off x="571472" y="1071546"/>
            <a:ext cx="3929090" cy="4286280"/>
          </a:xfrm>
          <a:prstGeom prst="rect">
            <a:avLst/>
          </a:prstGeom>
        </p:spPr>
      </p:pic>
      <p:sp>
        <p:nvSpPr>
          <p:cNvPr id="3" name="TextBox 2"/>
          <p:cNvSpPr txBox="1"/>
          <p:nvPr/>
        </p:nvSpPr>
        <p:spPr>
          <a:xfrm>
            <a:off x="535753" y="5357827"/>
            <a:ext cx="3532191" cy="1200329"/>
          </a:xfrm>
          <a:prstGeom prst="rect">
            <a:avLst/>
          </a:prstGeom>
          <a:noFill/>
        </p:spPr>
        <p:txBody>
          <a:bodyPr wrap="square" rtlCol="1">
            <a:spAutoFit/>
          </a:bodyPr>
          <a:lstStyle/>
          <a:p>
            <a:pPr algn="ctr"/>
            <a:r>
              <a:rPr lang="en-US" dirty="0"/>
              <a:t>Large tophus and multiple superficial </a:t>
            </a:r>
            <a:r>
              <a:rPr lang="en-US" dirty="0" err="1"/>
              <a:t>tophi</a:t>
            </a:r>
            <a:r>
              <a:rPr lang="en-US" dirty="0"/>
              <a:t> of the knee in patient with chronic uncontrolled gout.</a:t>
            </a:r>
            <a:endParaRPr lang="ar-SA" dirty="0"/>
          </a:p>
        </p:txBody>
      </p:sp>
      <p:sp>
        <p:nvSpPr>
          <p:cNvPr id="4" name="TextBox 3"/>
          <p:cNvSpPr txBox="1"/>
          <p:nvPr/>
        </p:nvSpPr>
        <p:spPr>
          <a:xfrm>
            <a:off x="928662" y="214290"/>
            <a:ext cx="2786082" cy="646331"/>
          </a:xfrm>
          <a:prstGeom prst="rect">
            <a:avLst/>
          </a:prstGeom>
          <a:noFill/>
        </p:spPr>
        <p:txBody>
          <a:bodyPr wrap="square" rtlCol="1">
            <a:spAutoFit/>
          </a:bodyPr>
          <a:lstStyle/>
          <a:p>
            <a:pPr algn="ctr"/>
            <a:r>
              <a:rPr lang="en-US" dirty="0" smtClean="0"/>
              <a:t>Chronic </a:t>
            </a:r>
            <a:endParaRPr lang="en-US" dirty="0"/>
          </a:p>
          <a:p>
            <a:pPr algn="ctr"/>
            <a:r>
              <a:rPr lang="en-US" b="1" dirty="0"/>
              <a:t>Tophus of the knee</a:t>
            </a:r>
            <a:endParaRPr lang="ar-SA" dirty="0"/>
          </a:p>
        </p:txBody>
      </p:sp>
      <p:pic>
        <p:nvPicPr>
          <p:cNvPr id="5" name="Picture 4" descr="10img10040a3a8501.jpg"/>
          <p:cNvPicPr>
            <a:picLocks noChangeAspect="1"/>
          </p:cNvPicPr>
          <p:nvPr/>
        </p:nvPicPr>
        <p:blipFill>
          <a:blip r:embed="rId3"/>
          <a:stretch>
            <a:fillRect/>
          </a:stretch>
        </p:blipFill>
        <p:spPr>
          <a:xfrm>
            <a:off x="4714876" y="1071546"/>
            <a:ext cx="4009671" cy="4286280"/>
          </a:xfrm>
          <a:prstGeom prst="rect">
            <a:avLst/>
          </a:prstGeom>
        </p:spPr>
      </p:pic>
      <p:sp>
        <p:nvSpPr>
          <p:cNvPr id="6" name="TextBox 5"/>
          <p:cNvSpPr txBox="1"/>
          <p:nvPr/>
        </p:nvSpPr>
        <p:spPr>
          <a:xfrm>
            <a:off x="5500694" y="357166"/>
            <a:ext cx="1928826" cy="369332"/>
          </a:xfrm>
          <a:prstGeom prst="rect">
            <a:avLst/>
          </a:prstGeom>
          <a:noFill/>
        </p:spPr>
        <p:txBody>
          <a:bodyPr wrap="square" rtlCol="1">
            <a:spAutoFit/>
          </a:bodyPr>
          <a:lstStyle/>
          <a:p>
            <a:pPr algn="ctr"/>
            <a:r>
              <a:rPr lang="en-US" dirty="0" smtClean="0"/>
              <a:t>Acute</a:t>
            </a:r>
            <a:endParaRPr lang="ar-SA" dirty="0"/>
          </a:p>
        </p:txBody>
      </p:sp>
      <p:sp>
        <p:nvSpPr>
          <p:cNvPr id="7" name="TextBox 6"/>
          <p:cNvSpPr txBox="1"/>
          <p:nvPr/>
        </p:nvSpPr>
        <p:spPr>
          <a:xfrm>
            <a:off x="5301166" y="5702874"/>
            <a:ext cx="2327881" cy="369332"/>
          </a:xfrm>
          <a:prstGeom prst="rect">
            <a:avLst/>
          </a:prstGeom>
          <a:noFill/>
        </p:spPr>
        <p:txBody>
          <a:bodyPr wrap="none" rtlCol="0">
            <a:spAutoFit/>
          </a:bodyPr>
          <a:lstStyle/>
          <a:p>
            <a:r>
              <a:rPr lang="en-US" dirty="0" err="1" smtClean="0"/>
              <a:t>Doesn</a:t>
            </a:r>
            <a:r>
              <a:rPr lang="uk-UA" dirty="0" smtClean="0"/>
              <a:t>’</a:t>
            </a:r>
            <a:r>
              <a:rPr lang="en-US" dirty="0" smtClean="0"/>
              <a:t>t have tophi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ar-SA" dirty="0"/>
          </a:p>
        </p:txBody>
      </p:sp>
      <p:sp>
        <p:nvSpPr>
          <p:cNvPr id="3" name="Content Placeholder 2"/>
          <p:cNvSpPr>
            <a:spLocks noGrp="1"/>
          </p:cNvSpPr>
          <p:nvPr>
            <p:ph idx="1"/>
          </p:nvPr>
        </p:nvSpPr>
        <p:spPr/>
        <p:txBody>
          <a:bodyPr>
            <a:normAutofit/>
          </a:bodyPr>
          <a:lstStyle/>
          <a:p>
            <a:pPr lvl="0">
              <a:spcBef>
                <a:spcPts val="600"/>
              </a:spcBef>
              <a:buNone/>
              <a:defRPr sz="1800"/>
            </a:pPr>
            <a:r>
              <a:rPr lang="en-US" sz="2200" b="1" dirty="0" smtClean="0">
                <a:solidFill>
                  <a:srgbClr val="FFC000"/>
                </a:solidFill>
                <a:latin typeface="Trebuchet MS"/>
                <a:ea typeface="Trebuchet MS"/>
                <a:cs typeface="Trebuchet MS"/>
                <a:sym typeface="Trebuchet MS"/>
              </a:rPr>
              <a:t>The most specific test used in diagnosis of gout:</a:t>
            </a:r>
          </a:p>
          <a:p>
            <a:pPr lvl="0">
              <a:spcBef>
                <a:spcPts val="600"/>
              </a:spcBef>
              <a:buNone/>
              <a:defRPr sz="1800"/>
            </a:pPr>
            <a:endParaRPr lang="en-US" sz="2200" b="1" dirty="0" smtClean="0">
              <a:solidFill>
                <a:srgbClr val="FFC000"/>
              </a:solidFill>
              <a:latin typeface="Trebuchet MS"/>
              <a:ea typeface="Trebuchet MS"/>
              <a:cs typeface="Trebuchet MS"/>
              <a:sym typeface="Trebuchet MS"/>
            </a:endParaRPr>
          </a:p>
          <a:p>
            <a:pPr lvl="0">
              <a:spcBef>
                <a:spcPts val="600"/>
              </a:spcBef>
              <a:defRPr sz="1800"/>
            </a:pPr>
            <a:endParaRPr lang="en-US" sz="2200" b="1" dirty="0" smtClean="0">
              <a:solidFill>
                <a:srgbClr val="FFC000"/>
              </a:solidFill>
              <a:latin typeface="Trebuchet MS"/>
              <a:ea typeface="Trebuchet MS"/>
              <a:cs typeface="Trebuchet MS"/>
              <a:sym typeface="Trebuchet MS"/>
            </a:endParaRPr>
          </a:p>
          <a:p>
            <a:pPr lvl="0">
              <a:spcBef>
                <a:spcPts val="600"/>
              </a:spcBef>
              <a:buNone/>
              <a:defRPr sz="1800"/>
            </a:pPr>
            <a:r>
              <a:rPr lang="en-US" sz="2200" b="1" dirty="0" smtClean="0">
                <a:solidFill>
                  <a:srgbClr val="FFC000"/>
                </a:solidFill>
                <a:latin typeface="Trebuchet MS"/>
                <a:ea typeface="Trebuchet MS"/>
                <a:cs typeface="Trebuchet MS"/>
                <a:sym typeface="Trebuchet MS"/>
              </a:rPr>
              <a:t>a) </a:t>
            </a:r>
            <a:r>
              <a:rPr lang="en-US" sz="2200" dirty="0" smtClean="0">
                <a:solidFill>
                  <a:srgbClr val="FFC000"/>
                </a:solidFill>
                <a:latin typeface="Trebuchet MS"/>
                <a:ea typeface="Trebuchet MS"/>
                <a:cs typeface="Trebuchet MS"/>
                <a:sym typeface="Trebuchet MS"/>
              </a:rPr>
              <a:t>MRI</a:t>
            </a:r>
          </a:p>
          <a:p>
            <a:pPr lvl="0">
              <a:spcBef>
                <a:spcPts val="600"/>
              </a:spcBef>
              <a:buNone/>
              <a:defRPr sz="1800"/>
            </a:pPr>
            <a:r>
              <a:rPr lang="en-US" sz="2200" dirty="0" smtClean="0">
                <a:solidFill>
                  <a:srgbClr val="FFC000"/>
                </a:solidFill>
                <a:latin typeface="Trebuchet MS"/>
                <a:ea typeface="Trebuchet MS"/>
                <a:cs typeface="Trebuchet MS"/>
                <a:sym typeface="Trebuchet MS"/>
              </a:rPr>
              <a:t>b) x-ray</a:t>
            </a:r>
          </a:p>
          <a:p>
            <a:pPr lvl="0">
              <a:spcBef>
                <a:spcPts val="600"/>
              </a:spcBef>
              <a:buNone/>
              <a:defRPr sz="1800"/>
            </a:pPr>
            <a:r>
              <a:rPr lang="en-US" sz="2200" dirty="0" smtClean="0">
                <a:solidFill>
                  <a:srgbClr val="FFC000"/>
                </a:solidFill>
                <a:latin typeface="Trebuchet MS"/>
                <a:ea typeface="Trebuchet MS"/>
                <a:cs typeface="Trebuchet MS"/>
                <a:sym typeface="Trebuchet MS"/>
              </a:rPr>
              <a:t>c) synovial fluid analysis</a:t>
            </a:r>
          </a:p>
          <a:p>
            <a:pPr lvl="0">
              <a:spcBef>
                <a:spcPts val="600"/>
              </a:spcBef>
              <a:buNone/>
              <a:defRPr sz="1800"/>
            </a:pPr>
            <a:r>
              <a:rPr lang="en-US" sz="2200" dirty="0" smtClean="0">
                <a:solidFill>
                  <a:srgbClr val="FFC000"/>
                </a:solidFill>
                <a:latin typeface="Trebuchet MS"/>
                <a:ea typeface="Trebuchet MS"/>
                <a:cs typeface="Trebuchet MS"/>
                <a:sym typeface="Trebuchet MS"/>
              </a:rPr>
              <a:t>d) serum uric acid</a:t>
            </a:r>
          </a:p>
          <a:p>
            <a:pPr>
              <a:buNone/>
            </a:pPr>
            <a:endParaRPr lang="ar-SA" sz="2200" dirty="0">
              <a:solidFill>
                <a:srgbClr val="FFC000"/>
              </a:solidFill>
            </a:endParaRPr>
          </a:p>
        </p:txBody>
      </p:sp>
    </p:spTree>
    <p:extLst>
      <p:ext uri="{BB962C8B-B14F-4D97-AF65-F5344CB8AC3E}">
        <p14:creationId xmlns:p14="http://schemas.microsoft.com/office/powerpoint/2010/main" val="989194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143000"/>
          </a:xfrm>
        </p:spPr>
        <p:txBody>
          <a:bodyPr/>
          <a:lstStyle/>
          <a:p>
            <a:pPr algn="l"/>
            <a:r>
              <a:rPr lang="en-US" dirty="0" err="1" smtClean="0"/>
              <a:t>Pathophysiology</a:t>
            </a:r>
            <a:endParaRPr lang="ar-SA" dirty="0"/>
          </a:p>
        </p:txBody>
      </p:sp>
      <p:pic>
        <p:nvPicPr>
          <p:cNvPr id="4" name="image10.png" descr="999.PNG"/>
          <p:cNvPicPr>
            <a:picLocks noGrp="1"/>
          </p:cNvPicPr>
          <p:nvPr>
            <p:ph idx="1"/>
          </p:nvPr>
        </p:nvPicPr>
        <p:blipFill>
          <a:blip r:embed="rId2">
            <a:extLst/>
          </a:blip>
          <a:stretch>
            <a:fillRect/>
          </a:stretch>
        </p:blipFill>
        <p:spPr>
          <a:xfrm>
            <a:off x="1403648" y="1844824"/>
            <a:ext cx="6408712" cy="4320479"/>
          </a:xfrm>
          <a:prstGeom prst="rect">
            <a:avLst/>
          </a:prstGeom>
          <a:ln w="12700">
            <a:miter lim="400000"/>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ar-SA" dirty="0"/>
          </a:p>
        </p:txBody>
      </p:sp>
      <p:sp>
        <p:nvSpPr>
          <p:cNvPr id="3" name="Content Placeholder 2"/>
          <p:cNvSpPr>
            <a:spLocks noGrp="1"/>
          </p:cNvSpPr>
          <p:nvPr>
            <p:ph idx="1"/>
          </p:nvPr>
        </p:nvSpPr>
        <p:spPr/>
        <p:txBody>
          <a:bodyPr/>
          <a:lstStyle/>
          <a:p>
            <a:pPr marL="1065837" lvl="0" indent="-1065837" algn="l">
              <a:lnSpc>
                <a:spcPct val="80000"/>
              </a:lnSpc>
              <a:buNone/>
              <a:defRPr sz="1800"/>
            </a:pPr>
            <a:r>
              <a:rPr lang="en-US" sz="2000" dirty="0" smtClean="0">
                <a:latin typeface="Footlight MT Light"/>
                <a:ea typeface="Footlight MT Light"/>
                <a:cs typeface="Footlight MT Light"/>
                <a:sym typeface="Footlight MT Light"/>
              </a:rPr>
              <a:t>Mostly </a:t>
            </a:r>
            <a:r>
              <a:rPr lang="en-US" sz="2000" dirty="0">
                <a:latin typeface="Footlight MT Light"/>
                <a:ea typeface="Footlight MT Light"/>
                <a:cs typeface="Footlight MT Light"/>
                <a:sym typeface="Footlight MT Light"/>
              </a:rPr>
              <a:t>involve single joint.</a:t>
            </a:r>
          </a:p>
          <a:p>
            <a:pPr marL="1065837" lvl="0" indent="-1065837" algn="l">
              <a:lnSpc>
                <a:spcPct val="80000"/>
              </a:lnSpc>
              <a:buNone/>
              <a:defRPr sz="1800"/>
            </a:pPr>
            <a:r>
              <a:rPr lang="en-US" sz="2000" dirty="0">
                <a:latin typeface="Footlight MT Light"/>
                <a:ea typeface="Footlight MT Light"/>
                <a:cs typeface="Footlight MT Light"/>
                <a:sym typeface="Footlight MT Light"/>
              </a:rPr>
              <a:t>Severe pain:</a:t>
            </a:r>
          </a:p>
          <a:p>
            <a:pPr marL="1065837" lvl="0" indent="-1065837" algn="l">
              <a:lnSpc>
                <a:spcPct val="80000"/>
              </a:lnSpc>
              <a:buNone/>
              <a:defRPr sz="1800"/>
            </a:pPr>
            <a:r>
              <a:rPr lang="en-US" sz="2000" dirty="0">
                <a:latin typeface="Footlight MT Light"/>
                <a:ea typeface="Footlight MT Light"/>
                <a:cs typeface="Footlight MT Light"/>
                <a:sym typeface="Footlight MT Light"/>
              </a:rPr>
              <a:t>Often cannot wear socks.</a:t>
            </a:r>
          </a:p>
          <a:p>
            <a:pPr marL="1065837" lvl="0" indent="-1065837" algn="l">
              <a:lnSpc>
                <a:spcPct val="80000"/>
              </a:lnSpc>
              <a:buNone/>
              <a:defRPr sz="1800"/>
            </a:pPr>
            <a:r>
              <a:rPr lang="en-US" sz="2000" dirty="0">
                <a:latin typeface="Footlight MT Light"/>
                <a:ea typeface="Footlight MT Light"/>
                <a:cs typeface="Footlight MT Light"/>
                <a:sym typeface="Footlight MT Light"/>
              </a:rPr>
              <a:t>Peak within 24 to 48 hours.</a:t>
            </a:r>
          </a:p>
          <a:p>
            <a:pPr marL="1065837" lvl="0" indent="-1065837" algn="l">
              <a:lnSpc>
                <a:spcPct val="80000"/>
              </a:lnSpc>
              <a:buNone/>
              <a:defRPr sz="1800"/>
            </a:pPr>
            <a:r>
              <a:rPr lang="en-US" sz="2000" dirty="0">
                <a:latin typeface="Footlight MT Light"/>
                <a:ea typeface="Footlight MT Light"/>
                <a:cs typeface="Footlight MT Light"/>
                <a:sym typeface="Footlight MT Light"/>
              </a:rPr>
              <a:t>Swelling.</a:t>
            </a:r>
          </a:p>
          <a:p>
            <a:pPr marL="1065837" lvl="0" indent="-1065837" algn="l">
              <a:lnSpc>
                <a:spcPct val="80000"/>
              </a:lnSpc>
              <a:buNone/>
              <a:defRPr sz="1800"/>
            </a:pPr>
            <a:r>
              <a:rPr lang="en-US" sz="2000" dirty="0" smtClean="0">
                <a:latin typeface="Footlight MT Light"/>
                <a:ea typeface="Footlight MT Light"/>
                <a:cs typeface="Footlight MT Light"/>
                <a:sym typeface="Footlight MT Light"/>
              </a:rPr>
              <a:t>Redness</a:t>
            </a:r>
            <a:r>
              <a:rPr lang="en-US" sz="2000" dirty="0">
                <a:latin typeface="Footlight MT Light"/>
                <a:ea typeface="Footlight MT Light"/>
                <a:cs typeface="Footlight MT Light"/>
                <a:sym typeface="Footlight MT Light"/>
              </a:rPr>
              <a:t>.</a:t>
            </a:r>
          </a:p>
          <a:p>
            <a:pPr algn="l">
              <a:buNone/>
            </a:pPr>
            <a:endParaRPr lang="en-US" dirty="0" smtClean="0"/>
          </a:p>
          <a:p>
            <a:pPr algn="l">
              <a:buNone/>
            </a:pPr>
            <a:endParaRPr lang="ar-SA" dirty="0" smtClean="0"/>
          </a:p>
          <a:p>
            <a:pPr algn="l">
              <a:buNone/>
            </a:pPr>
            <a:endParaRPr lang="ar-SA" dirty="0"/>
          </a:p>
        </p:txBody>
      </p:sp>
      <p:pic>
        <p:nvPicPr>
          <p:cNvPr id="4" name="image13.png"/>
          <p:cNvPicPr/>
          <p:nvPr/>
        </p:nvPicPr>
        <p:blipFill>
          <a:blip r:embed="rId2" cstate="print">
            <a:extLst/>
          </a:blip>
          <a:stretch>
            <a:fillRect/>
          </a:stretch>
        </p:blipFill>
        <p:spPr>
          <a:xfrm>
            <a:off x="5148064" y="1573322"/>
            <a:ext cx="3143272" cy="2071702"/>
          </a:xfrm>
          <a:prstGeom prst="rect">
            <a:avLst/>
          </a:prstGeom>
          <a:ln>
            <a:noFill/>
          </a:ln>
          <a:effectLst>
            <a:softEdge rad="112500"/>
          </a:effectLst>
        </p:spPr>
      </p:pic>
      <p:pic>
        <p:nvPicPr>
          <p:cNvPr id="5" name="image15.png" descr="101010.PNG"/>
          <p:cNvPicPr/>
          <p:nvPr/>
        </p:nvPicPr>
        <p:blipFill>
          <a:blip r:embed="rId3">
            <a:extLst/>
          </a:blip>
          <a:stretch>
            <a:fillRect/>
          </a:stretch>
        </p:blipFill>
        <p:spPr>
          <a:xfrm>
            <a:off x="4427984" y="4005064"/>
            <a:ext cx="4176698" cy="226694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a:t>
            </a:r>
            <a:endParaRPr lang="ar-SA" dirty="0"/>
          </a:p>
        </p:txBody>
      </p:sp>
      <p:sp>
        <p:nvSpPr>
          <p:cNvPr id="3" name="Content Placeholder 2"/>
          <p:cNvSpPr>
            <a:spLocks noGrp="1"/>
          </p:cNvSpPr>
          <p:nvPr>
            <p:ph idx="1"/>
          </p:nvPr>
        </p:nvSpPr>
        <p:spPr/>
        <p:txBody>
          <a:bodyPr>
            <a:normAutofit/>
          </a:bodyPr>
          <a:lstStyle/>
          <a:p>
            <a:pPr marL="575313" lvl="0" indent="-575313" algn="l">
              <a:lnSpc>
                <a:spcPct val="80000"/>
              </a:lnSpc>
              <a:spcBef>
                <a:spcPts val="500"/>
              </a:spcBef>
              <a:buNone/>
              <a:defRPr sz="1800"/>
            </a:pPr>
            <a:r>
              <a:rPr lang="en-US" dirty="0">
                <a:solidFill>
                  <a:schemeClr val="accent2"/>
                </a:solidFill>
                <a:latin typeface="Footlight MT Light"/>
                <a:ea typeface="Footlight MT Light"/>
                <a:cs typeface="Footlight MT Light"/>
                <a:sym typeface="Footlight MT Light"/>
              </a:rPr>
              <a:t>ACUTE GOUT:</a:t>
            </a:r>
          </a:p>
          <a:p>
            <a:pPr marL="575313" lvl="0" indent="-575313">
              <a:lnSpc>
                <a:spcPct val="80000"/>
              </a:lnSpc>
              <a:spcBef>
                <a:spcPts val="500"/>
              </a:spcBef>
              <a:buNone/>
              <a:defRPr sz="1800"/>
            </a:pPr>
            <a:r>
              <a:rPr lang="en-US" sz="2000" dirty="0">
                <a:latin typeface="Footlight MT Light"/>
                <a:ea typeface="Footlight MT Light"/>
                <a:cs typeface="Footlight MT Light"/>
                <a:sym typeface="Footlight MT Light"/>
              </a:rPr>
              <a:t>Fever</a:t>
            </a:r>
          </a:p>
          <a:p>
            <a:pPr marL="575313" lvl="0" indent="-575313" algn="l">
              <a:lnSpc>
                <a:spcPct val="80000"/>
              </a:lnSpc>
              <a:spcBef>
                <a:spcPts val="500"/>
              </a:spcBef>
              <a:buNone/>
              <a:defRPr sz="1800"/>
            </a:pPr>
            <a:r>
              <a:rPr lang="en-US" sz="2000" dirty="0" smtClean="0">
                <a:latin typeface="Footlight MT Light"/>
                <a:ea typeface="Footlight MT Light"/>
                <a:cs typeface="Footlight MT Light"/>
                <a:sym typeface="Footlight MT Light"/>
              </a:rPr>
              <a:t>Mostly </a:t>
            </a:r>
            <a:r>
              <a:rPr lang="en-US" sz="2000" dirty="0">
                <a:latin typeface="Footlight MT Light"/>
                <a:ea typeface="Footlight MT Light"/>
                <a:cs typeface="Footlight MT Light"/>
                <a:sym typeface="Footlight MT Light"/>
              </a:rPr>
              <a:t>involve single joint.</a:t>
            </a:r>
          </a:p>
          <a:p>
            <a:pPr marL="575313" lvl="0" indent="-575313" algn="l">
              <a:lnSpc>
                <a:spcPct val="80000"/>
              </a:lnSpc>
              <a:spcBef>
                <a:spcPts val="500"/>
              </a:spcBef>
              <a:buNone/>
              <a:defRPr sz="1800"/>
            </a:pPr>
            <a:r>
              <a:rPr lang="en-US" sz="2000" dirty="0">
                <a:latin typeface="Footlight MT Light"/>
                <a:ea typeface="Footlight MT Light"/>
                <a:cs typeface="Footlight MT Light"/>
                <a:sym typeface="Footlight MT Light"/>
              </a:rPr>
              <a:t>Most commonly the first </a:t>
            </a:r>
            <a:r>
              <a:rPr lang="en-US" sz="2000" dirty="0" err="1">
                <a:latin typeface="Footlight MT Light"/>
                <a:ea typeface="Footlight MT Light"/>
                <a:cs typeface="Footlight MT Light"/>
                <a:sym typeface="Footlight MT Light"/>
              </a:rPr>
              <a:t>metatarsophalangeal</a:t>
            </a:r>
            <a:r>
              <a:rPr lang="en-US" sz="2000" dirty="0">
                <a:latin typeface="Footlight MT Light"/>
                <a:ea typeface="Footlight MT Light"/>
                <a:cs typeface="Footlight MT Light"/>
                <a:sym typeface="Footlight MT Light"/>
              </a:rPr>
              <a:t> joint "</a:t>
            </a:r>
            <a:r>
              <a:rPr lang="en-US" sz="2000" dirty="0" err="1">
                <a:latin typeface="Footlight MT Light"/>
                <a:ea typeface="Footlight MT Light"/>
                <a:cs typeface="Footlight MT Light"/>
                <a:sym typeface="Footlight MT Light"/>
              </a:rPr>
              <a:t>podagra</a:t>
            </a:r>
            <a:r>
              <a:rPr lang="en-US" sz="2000" dirty="0">
                <a:latin typeface="Footlight MT Light"/>
                <a:ea typeface="Footlight MT Light"/>
                <a:cs typeface="Footlight MT Light"/>
                <a:sym typeface="Footlight MT Light"/>
              </a:rPr>
              <a:t>".</a:t>
            </a:r>
          </a:p>
          <a:p>
            <a:pPr marL="575313" lvl="0" indent="-575313" algn="l">
              <a:lnSpc>
                <a:spcPct val="80000"/>
              </a:lnSpc>
              <a:spcBef>
                <a:spcPts val="500"/>
              </a:spcBef>
              <a:buNone/>
              <a:defRPr sz="1800"/>
            </a:pPr>
            <a:r>
              <a:rPr lang="en-US" sz="2000" dirty="0">
                <a:latin typeface="Footlight MT Light"/>
                <a:ea typeface="Footlight MT Light"/>
                <a:cs typeface="Footlight MT Light"/>
                <a:sym typeface="Footlight MT Light"/>
              </a:rPr>
              <a:t>Severe pain.</a:t>
            </a:r>
          </a:p>
          <a:p>
            <a:pPr marL="575313" lvl="0" indent="-575313" algn="l">
              <a:lnSpc>
                <a:spcPct val="80000"/>
              </a:lnSpc>
              <a:spcBef>
                <a:spcPts val="500"/>
              </a:spcBef>
              <a:buNone/>
              <a:defRPr sz="1800"/>
            </a:pPr>
            <a:r>
              <a:rPr lang="en-US" sz="2000" dirty="0" err="1">
                <a:latin typeface="Footlight MT Light"/>
                <a:ea typeface="Footlight MT Light"/>
                <a:cs typeface="Footlight MT Light"/>
                <a:sym typeface="Footlight MT Light"/>
              </a:rPr>
              <a:t>Erythema</a:t>
            </a:r>
            <a:r>
              <a:rPr lang="en-US" sz="2000" dirty="0">
                <a:latin typeface="Footlight MT Light"/>
                <a:ea typeface="Footlight MT Light"/>
                <a:cs typeface="Footlight MT Light"/>
                <a:sym typeface="Footlight MT Light"/>
              </a:rPr>
              <a:t>.</a:t>
            </a:r>
          </a:p>
          <a:p>
            <a:pPr marL="575313" lvl="0" indent="-575313" algn="l">
              <a:lnSpc>
                <a:spcPct val="80000"/>
              </a:lnSpc>
              <a:spcBef>
                <a:spcPts val="500"/>
              </a:spcBef>
              <a:buNone/>
              <a:defRPr sz="1800"/>
            </a:pPr>
            <a:r>
              <a:rPr lang="en-US" sz="2000" dirty="0" err="1">
                <a:latin typeface="Footlight MT Light"/>
                <a:ea typeface="Footlight MT Light"/>
                <a:cs typeface="Footlight MT Light"/>
                <a:sym typeface="Footlight MT Light"/>
              </a:rPr>
              <a:t>Cellulitis</a:t>
            </a:r>
            <a:r>
              <a:rPr lang="en-US" sz="2000" dirty="0">
                <a:latin typeface="Footlight MT Light"/>
                <a:ea typeface="Footlight MT Light"/>
                <a:cs typeface="Footlight MT Light"/>
                <a:sym typeface="Footlight MT Light"/>
              </a:rPr>
              <a:t>.</a:t>
            </a:r>
          </a:p>
          <a:p>
            <a:pPr marL="575313" lvl="0" indent="-575313" algn="l">
              <a:lnSpc>
                <a:spcPct val="80000"/>
              </a:lnSpc>
              <a:spcBef>
                <a:spcPts val="500"/>
              </a:spcBef>
              <a:buNone/>
              <a:defRPr sz="1800"/>
            </a:pPr>
            <a:endParaRPr lang="en-US" sz="2000" dirty="0">
              <a:latin typeface="Footlight MT Light"/>
              <a:ea typeface="Footlight MT Light"/>
              <a:cs typeface="Footlight MT Light"/>
              <a:sym typeface="Footlight MT Light"/>
            </a:endParaRPr>
          </a:p>
          <a:p>
            <a:pPr lvl="0" algn="l">
              <a:lnSpc>
                <a:spcPct val="80000"/>
              </a:lnSpc>
              <a:buFont typeface="Wingdings"/>
              <a:buChar char="❖"/>
              <a:defRPr sz="1800"/>
            </a:pPr>
            <a:endParaRPr lang="en-US" sz="3600" dirty="0">
              <a:latin typeface="Footlight MT Light"/>
              <a:ea typeface="Footlight MT Light"/>
              <a:cs typeface="Footlight MT Light"/>
              <a:sym typeface="Footlight MT Light"/>
            </a:endParaRPr>
          </a:p>
          <a:p>
            <a:pPr marL="575313" lvl="0" indent="-575313" algn="l">
              <a:lnSpc>
                <a:spcPct val="80000"/>
              </a:lnSpc>
              <a:spcBef>
                <a:spcPts val="500"/>
              </a:spcBef>
              <a:buNone/>
              <a:defRPr sz="1800"/>
            </a:pPr>
            <a:r>
              <a:rPr lang="en-US" sz="2000" dirty="0">
                <a:solidFill>
                  <a:schemeClr val="accent2"/>
                </a:solidFill>
                <a:latin typeface="Footlight MT Light"/>
                <a:ea typeface="Footlight MT Light"/>
                <a:cs typeface="Footlight MT Light"/>
                <a:sym typeface="Footlight MT Light"/>
              </a:rPr>
              <a:t>Chronic Gout:</a:t>
            </a:r>
          </a:p>
          <a:p>
            <a:pPr marL="575313" lvl="0" indent="-575313" algn="l">
              <a:lnSpc>
                <a:spcPct val="80000"/>
              </a:lnSpc>
              <a:spcBef>
                <a:spcPts val="500"/>
              </a:spcBef>
              <a:buNone/>
              <a:defRPr sz="1800"/>
            </a:pPr>
            <a:r>
              <a:rPr lang="en-US" sz="2000" dirty="0" err="1">
                <a:latin typeface="Footlight MT Light"/>
                <a:ea typeface="Footlight MT Light"/>
                <a:cs typeface="Footlight MT Light"/>
                <a:sym typeface="Footlight MT Light"/>
              </a:rPr>
              <a:t>Tophaceous</a:t>
            </a:r>
            <a:r>
              <a:rPr lang="en-US" sz="2000" dirty="0">
                <a:latin typeface="Footlight MT Light"/>
                <a:ea typeface="Footlight MT Light"/>
                <a:cs typeface="Footlight MT Light"/>
                <a:sym typeface="Footlight MT Light"/>
              </a:rPr>
              <a:t> gout. "deposits of monosodium </a:t>
            </a:r>
            <a:r>
              <a:rPr lang="en-US" sz="2000" dirty="0" err="1">
                <a:latin typeface="Footlight MT Light"/>
                <a:ea typeface="Footlight MT Light"/>
                <a:cs typeface="Footlight MT Light"/>
                <a:sym typeface="Footlight MT Light"/>
              </a:rPr>
              <a:t>urate</a:t>
            </a:r>
            <a:r>
              <a:rPr lang="en-US" sz="2000" dirty="0">
                <a:latin typeface="Footlight MT Light"/>
                <a:ea typeface="Footlight MT Light"/>
                <a:cs typeface="Footlight MT Light"/>
                <a:sym typeface="Footlight MT Light"/>
              </a:rPr>
              <a:t> crystals in soft </a:t>
            </a:r>
            <a:r>
              <a:rPr lang="en-US" sz="2000" dirty="0" smtClean="0">
                <a:latin typeface="Footlight MT Light"/>
                <a:ea typeface="Footlight MT Light"/>
                <a:cs typeface="Footlight MT Light"/>
                <a:sym typeface="Footlight MT Light"/>
              </a:rPr>
              <a:t>tissue</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6377940" cy="1293028"/>
          </a:xfrm>
        </p:spPr>
        <p:txBody>
          <a:bodyPr/>
          <a:lstStyle/>
          <a:p>
            <a:pPr algn="l"/>
            <a:r>
              <a:rPr lang="en-US" dirty="0" smtClean="0"/>
              <a:t>Diagnosis</a:t>
            </a:r>
            <a:endParaRPr lang="ar-SA" dirty="0"/>
          </a:p>
        </p:txBody>
      </p:sp>
      <p:sp>
        <p:nvSpPr>
          <p:cNvPr id="3" name="Content Placeholder 2"/>
          <p:cNvSpPr>
            <a:spLocks noGrp="1"/>
          </p:cNvSpPr>
          <p:nvPr>
            <p:ph idx="1"/>
          </p:nvPr>
        </p:nvSpPr>
        <p:spPr>
          <a:xfrm>
            <a:off x="395536" y="1412776"/>
            <a:ext cx="8229600" cy="5286412"/>
          </a:xfrm>
        </p:spPr>
        <p:txBody>
          <a:bodyPr>
            <a:normAutofit fontScale="92500" lnSpcReduction="20000"/>
          </a:bodyPr>
          <a:lstStyle/>
          <a:p>
            <a:pPr marL="1818271" lvl="0" indent="-1818271" algn="l">
              <a:spcBef>
                <a:spcPts val="700"/>
              </a:spcBef>
              <a:buNone/>
              <a:defRPr sz="1800"/>
            </a:pPr>
            <a:endParaRPr lang="en-US" sz="3600" dirty="0" smtClean="0">
              <a:solidFill>
                <a:schemeClr val="accent2">
                  <a:lumMod val="60000"/>
                  <a:lumOff val="40000"/>
                </a:schemeClr>
              </a:solidFill>
              <a:latin typeface="Footlight MT Light"/>
              <a:ea typeface="Footlight MT Light"/>
              <a:cs typeface="Footlight MT Light"/>
              <a:sym typeface="Footlight MT Light"/>
            </a:endParaRPr>
          </a:p>
          <a:p>
            <a:pPr marL="1818271" lvl="0" indent="-1818271" algn="l">
              <a:spcBef>
                <a:spcPts val="700"/>
              </a:spcBef>
              <a:buNone/>
              <a:defRPr sz="1800"/>
            </a:pPr>
            <a:r>
              <a:rPr lang="en-US" sz="3600" dirty="0" smtClean="0">
                <a:solidFill>
                  <a:schemeClr val="accent2">
                    <a:lumMod val="60000"/>
                    <a:lumOff val="40000"/>
                  </a:schemeClr>
                </a:solidFill>
                <a:latin typeface="Footlight MT Light"/>
                <a:ea typeface="Footlight MT Light"/>
                <a:cs typeface="Footlight MT Light"/>
                <a:sym typeface="Footlight MT Light"/>
              </a:rPr>
              <a:t>Blood</a:t>
            </a:r>
            <a:r>
              <a:rPr lang="en-US" sz="3600" dirty="0">
                <a:solidFill>
                  <a:schemeClr val="accent2">
                    <a:lumMod val="60000"/>
                    <a:lumOff val="40000"/>
                  </a:schemeClr>
                </a:solidFill>
                <a:latin typeface="Footlight MT Light"/>
                <a:ea typeface="Footlight MT Light"/>
                <a:cs typeface="Footlight MT Light"/>
                <a:sym typeface="Footlight MT Light"/>
              </a:rPr>
              <a:t>:</a:t>
            </a:r>
            <a:r>
              <a:rPr lang="en-US" sz="3600" dirty="0" smtClean="0">
                <a:solidFill>
                  <a:schemeClr val="accent2">
                    <a:lumMod val="60000"/>
                    <a:lumOff val="40000"/>
                  </a:schemeClr>
                </a:solidFill>
                <a:latin typeface="Footlight MT Light"/>
                <a:ea typeface="Footlight MT Light"/>
                <a:cs typeface="Footlight MT Light"/>
                <a:sym typeface="Footlight MT Light"/>
              </a:rPr>
              <a:t> </a:t>
            </a:r>
            <a:r>
              <a:rPr lang="en-US" sz="2200" dirty="0" smtClean="0">
                <a:latin typeface="Footlight MT Light"/>
                <a:ea typeface="Footlight MT Light"/>
                <a:cs typeface="Footlight MT Light"/>
                <a:sym typeface="Footlight MT Light"/>
              </a:rPr>
              <a:t>increase WBC, ESR and </a:t>
            </a:r>
            <a:r>
              <a:rPr lang="en-US" sz="2200" dirty="0" err="1" smtClean="0">
                <a:latin typeface="Footlight MT Light"/>
                <a:ea typeface="Footlight MT Light"/>
                <a:cs typeface="Footlight MT Light"/>
                <a:sym typeface="Footlight MT Light"/>
              </a:rPr>
              <a:t>Urate</a:t>
            </a:r>
            <a:endParaRPr lang="en-US" sz="2200" dirty="0" smtClean="0">
              <a:latin typeface="Footlight MT Light"/>
              <a:ea typeface="Footlight MT Light"/>
              <a:cs typeface="Footlight MT Light"/>
              <a:sym typeface="Footlight MT Light"/>
            </a:endParaRPr>
          </a:p>
          <a:p>
            <a:pPr marL="1818271" lvl="0" indent="-1818271" algn="l">
              <a:spcBef>
                <a:spcPts val="700"/>
              </a:spcBef>
              <a:buNone/>
              <a:defRPr sz="1800"/>
            </a:pPr>
            <a:endParaRPr lang="en-US" sz="3600" dirty="0" smtClean="0">
              <a:latin typeface="David" pitchFamily="34" charset="-79"/>
              <a:ea typeface="Footlight MT Light"/>
              <a:cs typeface="David" pitchFamily="34" charset="-79"/>
              <a:sym typeface="Footlight MT Light"/>
            </a:endParaRPr>
          </a:p>
          <a:p>
            <a:pPr marL="1818271" lvl="0" indent="-1818271" algn="l">
              <a:spcBef>
                <a:spcPts val="700"/>
              </a:spcBef>
              <a:buNone/>
              <a:defRPr sz="1800"/>
            </a:pPr>
            <a:r>
              <a:rPr lang="en-US" sz="3600" dirty="0" smtClean="0">
                <a:solidFill>
                  <a:schemeClr val="accent2">
                    <a:lumMod val="60000"/>
                    <a:lumOff val="40000"/>
                  </a:schemeClr>
                </a:solidFill>
                <a:latin typeface="David" pitchFamily="34" charset="-79"/>
                <a:ea typeface="Footlight MT Light"/>
                <a:cs typeface="David" pitchFamily="34" charset="-79"/>
                <a:sym typeface="Footlight MT Light"/>
              </a:rPr>
              <a:t>X-Ray:</a:t>
            </a:r>
            <a:r>
              <a:rPr lang="en-US" sz="2200" dirty="0" smtClean="0">
                <a:latin typeface="David" pitchFamily="34" charset="-79"/>
                <a:ea typeface="Footlight MT Light"/>
                <a:cs typeface="David" pitchFamily="34" charset="-79"/>
                <a:sym typeface="Footlight MT Light"/>
              </a:rPr>
              <a:t> Next slide</a:t>
            </a:r>
            <a:endParaRPr lang="en-US" sz="3600" dirty="0" smtClean="0">
              <a:latin typeface="David" pitchFamily="34" charset="-79"/>
              <a:ea typeface="Footlight MT Light"/>
              <a:cs typeface="David" pitchFamily="34" charset="-79"/>
              <a:sym typeface="Footlight MT Light"/>
            </a:endParaRPr>
          </a:p>
          <a:p>
            <a:pPr marL="1818271" lvl="0" indent="-1818271" algn="l">
              <a:spcBef>
                <a:spcPts val="700"/>
              </a:spcBef>
              <a:buNone/>
              <a:defRPr sz="1800"/>
            </a:pPr>
            <a:endParaRPr lang="en-US" sz="3600" dirty="0" smtClean="0">
              <a:latin typeface="Footlight MT Light"/>
              <a:ea typeface="Footlight MT Light"/>
              <a:cs typeface="Footlight MT Light"/>
              <a:sym typeface="Footlight MT Light"/>
            </a:endParaRPr>
          </a:p>
          <a:p>
            <a:pPr marL="1818271" lvl="0" indent="-1818271" algn="l">
              <a:spcBef>
                <a:spcPts val="700"/>
              </a:spcBef>
              <a:buNone/>
              <a:defRPr sz="1800"/>
            </a:pPr>
            <a:r>
              <a:rPr lang="en-US" sz="3600" u="sng" dirty="0" smtClean="0">
                <a:solidFill>
                  <a:schemeClr val="accent2">
                    <a:lumMod val="60000"/>
                    <a:lumOff val="40000"/>
                  </a:schemeClr>
                </a:solidFill>
                <a:latin typeface="Footlight MT Light"/>
                <a:ea typeface="Footlight MT Light"/>
                <a:cs typeface="Footlight MT Light"/>
                <a:sym typeface="Footlight MT Light"/>
              </a:rPr>
              <a:t>synovial </a:t>
            </a:r>
            <a:r>
              <a:rPr lang="en-US" sz="3600" u="sng" dirty="0">
                <a:solidFill>
                  <a:schemeClr val="accent2">
                    <a:lumMod val="60000"/>
                    <a:lumOff val="40000"/>
                  </a:schemeClr>
                </a:solidFill>
                <a:latin typeface="Footlight MT Light"/>
                <a:ea typeface="Footlight MT Light"/>
                <a:cs typeface="Footlight MT Light"/>
                <a:sym typeface="Footlight MT Light"/>
              </a:rPr>
              <a:t>fluid or tophus aspiration with identification of</a:t>
            </a:r>
            <a:r>
              <a:rPr lang="en-US" sz="3600" u="sng" dirty="0">
                <a:latin typeface="Footlight MT Light"/>
                <a:ea typeface="Footlight MT Light"/>
                <a:cs typeface="Footlight MT Light"/>
                <a:sym typeface="Footlight MT Light"/>
              </a:rPr>
              <a:t>: </a:t>
            </a:r>
          </a:p>
          <a:p>
            <a:pPr marL="921542" lvl="0" indent="-921542" algn="l">
              <a:buNone/>
              <a:defRPr sz="1800"/>
            </a:pPr>
            <a:endParaRPr lang="en-US" dirty="0" smtClean="0">
              <a:solidFill>
                <a:srgbClr val="646B86"/>
              </a:solidFill>
              <a:latin typeface="Footlight MT Light"/>
              <a:ea typeface="Footlight MT Light"/>
              <a:cs typeface="Footlight MT Light"/>
              <a:sym typeface="Footlight MT Light"/>
            </a:endParaRPr>
          </a:p>
          <a:p>
            <a:pPr marL="921542" lvl="0" indent="-921542" algn="l">
              <a:buNone/>
              <a:defRPr sz="1800"/>
            </a:pPr>
            <a:r>
              <a:rPr lang="en-US" sz="2000" dirty="0" smtClean="0">
                <a:solidFill>
                  <a:srgbClr val="0070C0"/>
                </a:solidFill>
                <a:latin typeface="Footlight MT Light"/>
                <a:ea typeface="Footlight MT Light"/>
                <a:cs typeface="Footlight MT Light"/>
                <a:sym typeface="Footlight MT Light"/>
              </a:rPr>
              <a:t>light </a:t>
            </a:r>
            <a:r>
              <a:rPr lang="en-US" sz="2000" dirty="0">
                <a:solidFill>
                  <a:srgbClr val="0070C0"/>
                </a:solidFill>
                <a:latin typeface="Footlight MT Light"/>
                <a:ea typeface="Footlight MT Light"/>
                <a:cs typeface="Footlight MT Light"/>
                <a:sym typeface="Footlight MT Light"/>
              </a:rPr>
              <a:t>microscopy </a:t>
            </a:r>
            <a:r>
              <a:rPr lang="en-US" sz="2000" dirty="0" smtClean="0">
                <a:solidFill>
                  <a:schemeClr val="tx1"/>
                </a:solidFill>
                <a:latin typeface="Footlight MT Light"/>
                <a:ea typeface="Footlight MT Light"/>
                <a:cs typeface="Footlight MT Light"/>
                <a:sym typeface="Footlight MT Light"/>
              </a:rPr>
              <a:t>: </a:t>
            </a:r>
            <a:r>
              <a:rPr lang="en-US" sz="2000" dirty="0">
                <a:solidFill>
                  <a:schemeClr val="tx1"/>
                </a:solidFill>
                <a:latin typeface="Footlight MT Light"/>
                <a:ea typeface="Footlight MT Light"/>
                <a:cs typeface="Footlight MT Light"/>
                <a:sym typeface="Footlight MT Light"/>
              </a:rPr>
              <a:t>needle shape crystal</a:t>
            </a:r>
          </a:p>
          <a:p>
            <a:pPr marL="921542" lvl="0" indent="-921542" algn="l">
              <a:buNone/>
              <a:defRPr sz="1800"/>
            </a:pPr>
            <a:endParaRPr lang="en-US" sz="2000" dirty="0" smtClean="0">
              <a:latin typeface="Footlight MT Light"/>
              <a:ea typeface="Footlight MT Light"/>
              <a:cs typeface="Footlight MT Light"/>
              <a:sym typeface="Footlight MT Light"/>
            </a:endParaRPr>
          </a:p>
          <a:p>
            <a:pPr marL="921542" lvl="0" indent="-921542" algn="l">
              <a:buNone/>
              <a:defRPr sz="1800"/>
            </a:pPr>
            <a:r>
              <a:rPr lang="en-US" sz="2000" dirty="0" smtClean="0">
                <a:solidFill>
                  <a:srgbClr val="0070C0"/>
                </a:solidFill>
                <a:latin typeface="Footlight MT Light"/>
                <a:ea typeface="Footlight MT Light"/>
                <a:cs typeface="Footlight MT Light"/>
                <a:sym typeface="Footlight MT Light"/>
              </a:rPr>
              <a:t>compensated </a:t>
            </a:r>
            <a:r>
              <a:rPr lang="en-US" sz="2000" dirty="0">
                <a:solidFill>
                  <a:srgbClr val="0070C0"/>
                </a:solidFill>
                <a:latin typeface="Footlight MT Light"/>
                <a:ea typeface="Footlight MT Light"/>
                <a:cs typeface="Footlight MT Light"/>
                <a:sym typeface="Footlight MT Light"/>
              </a:rPr>
              <a:t>polarized light microscopy </a:t>
            </a:r>
            <a:r>
              <a:rPr lang="en-US" sz="2000" dirty="0" smtClean="0">
                <a:solidFill>
                  <a:srgbClr val="0070C0"/>
                </a:solidFill>
                <a:latin typeface="Footlight MT Light"/>
                <a:ea typeface="Footlight MT Light"/>
                <a:cs typeface="Footlight MT Light"/>
                <a:sym typeface="Footlight MT Light"/>
              </a:rPr>
              <a:t>: </a:t>
            </a:r>
            <a:r>
              <a:rPr lang="en-US" sz="2000" dirty="0" smtClean="0">
                <a:solidFill>
                  <a:schemeClr val="tx1"/>
                </a:solidFill>
                <a:latin typeface="Footlight MT Light"/>
                <a:ea typeface="Footlight MT Light"/>
                <a:cs typeface="Footlight MT Light"/>
                <a:sym typeface="Footlight MT Light"/>
              </a:rPr>
              <a:t>positive </a:t>
            </a:r>
            <a:r>
              <a:rPr lang="en-US" sz="2000" dirty="0">
                <a:solidFill>
                  <a:schemeClr val="tx1"/>
                </a:solidFill>
                <a:latin typeface="Footlight MT Light"/>
                <a:ea typeface="Footlight MT Light"/>
                <a:cs typeface="Footlight MT Light"/>
                <a:sym typeface="Footlight MT Light"/>
              </a:rPr>
              <a:t>birefringence with </a:t>
            </a:r>
            <a:r>
              <a:rPr lang="en-US" sz="2000" dirty="0" smtClean="0">
                <a:solidFill>
                  <a:schemeClr val="tx1"/>
                </a:solidFill>
                <a:latin typeface="Footlight MT Light"/>
                <a:ea typeface="Footlight MT Light"/>
                <a:cs typeface="Footlight MT Light"/>
                <a:sym typeface="Footlight MT Light"/>
              </a:rPr>
              <a:t>negative elongation</a:t>
            </a:r>
            <a:endParaRPr lang="en-US" sz="2000" dirty="0">
              <a:solidFill>
                <a:schemeClr val="tx1"/>
              </a:solidFill>
              <a:latin typeface="Footlight MT Light"/>
              <a:ea typeface="Footlight MT Light"/>
              <a:cs typeface="Footlight MT Light"/>
              <a:sym typeface="Footlight MT Light"/>
            </a:endParaRPr>
          </a:p>
          <a:p>
            <a:pPr algn="l">
              <a:buNone/>
            </a:pPr>
            <a:endParaRPr lang="en-US" dirty="0" smtClean="0"/>
          </a:p>
          <a:p>
            <a:pPr algn="l">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US" u="sng" dirty="0" smtClean="0">
                <a:solidFill>
                  <a:schemeClr val="tx1">
                    <a:lumMod val="65000"/>
                    <a:lumOff val="35000"/>
                  </a:schemeClr>
                </a:solidFill>
                <a:effectLst>
                  <a:outerShdw blurRad="38100" dist="38100" dir="2700000" algn="tl">
                    <a:srgbClr val="000000">
                      <a:alpha val="43137"/>
                    </a:srgbClr>
                  </a:outerShdw>
                </a:effectLst>
                <a:latin typeface="+mn-lt"/>
              </a:rPr>
              <a:t>X-ray </a:t>
            </a:r>
            <a:endParaRPr lang="ar-SA" u="sng" dirty="0">
              <a:solidFill>
                <a:schemeClr val="tx1">
                  <a:lumMod val="65000"/>
                  <a:lumOff val="35000"/>
                </a:schemeClr>
              </a:solidFill>
              <a:effectLst>
                <a:outerShdw blurRad="38100" dist="38100" dir="2700000" algn="tl">
                  <a:srgbClr val="000000">
                    <a:alpha val="43137"/>
                  </a:srgbClr>
                </a:outerShdw>
              </a:effectLst>
              <a:latin typeface="+mn-lt"/>
            </a:endParaRPr>
          </a:p>
        </p:txBody>
      </p:sp>
      <p:pic>
        <p:nvPicPr>
          <p:cNvPr id="4" name="Content Placeholder 3" descr="gout_xray_bpac.jpg"/>
          <p:cNvPicPr>
            <a:picLocks noGrp="1" noChangeAspect="1"/>
          </p:cNvPicPr>
          <p:nvPr>
            <p:ph idx="1"/>
          </p:nvPr>
        </p:nvPicPr>
        <p:blipFill>
          <a:blip r:embed="rId2"/>
          <a:stretch>
            <a:fillRect/>
          </a:stretch>
        </p:blipFill>
        <p:spPr>
          <a:xfrm>
            <a:off x="285720" y="1142984"/>
            <a:ext cx="4214272" cy="5181482"/>
          </a:xfrm>
        </p:spPr>
      </p:pic>
      <p:pic>
        <p:nvPicPr>
          <p:cNvPr id="5" name="Picture 4" descr="emedicine_photo_of_gout_xray.jpg"/>
          <p:cNvPicPr>
            <a:picLocks noChangeAspect="1"/>
          </p:cNvPicPr>
          <p:nvPr/>
        </p:nvPicPr>
        <p:blipFill>
          <a:blip r:embed="rId3"/>
          <a:stretch>
            <a:fillRect/>
          </a:stretch>
        </p:blipFill>
        <p:spPr>
          <a:xfrm rot="16200000">
            <a:off x="4346659" y="1868391"/>
            <a:ext cx="5181482" cy="3730667"/>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6046"/>
            <a:ext cx="6156176" cy="1340768"/>
          </a:xfrm>
        </p:spPr>
        <p:txBody>
          <a:bodyPr>
            <a:normAutofit fontScale="90000"/>
          </a:bodyPr>
          <a:lstStyle/>
          <a:p>
            <a:r>
              <a:rPr lang="en-US" dirty="0" smtClean="0"/>
              <a:t/>
            </a:r>
            <a:br>
              <a:rPr lang="en-US" dirty="0" smtClean="0"/>
            </a:br>
            <a:r>
              <a:rPr lang="en-US" sz="4000" dirty="0" smtClean="0">
                <a:sym typeface="Monotype Corsiva"/>
              </a:rPr>
              <a:t>Criteria Diagnosis from American college of Rheumatology (6 out of 12)</a:t>
            </a:r>
            <a:endParaRPr lang="ar-SA" sz="4000" dirty="0" smtClean="0"/>
          </a:p>
        </p:txBody>
      </p:sp>
      <p:pic>
        <p:nvPicPr>
          <p:cNvPr id="4" name="image17.png" descr="201104-02_t2.gif"/>
          <p:cNvPicPr>
            <a:picLocks noGrp="1"/>
          </p:cNvPicPr>
          <p:nvPr>
            <p:ph idx="1"/>
          </p:nvPr>
        </p:nvPicPr>
        <p:blipFill>
          <a:blip r:embed="rId2">
            <a:extLst/>
          </a:blip>
          <a:stretch>
            <a:fillRect/>
          </a:stretch>
        </p:blipFill>
        <p:spPr>
          <a:xfrm>
            <a:off x="539552" y="1484784"/>
            <a:ext cx="7858180" cy="4727447"/>
          </a:xfrm>
          <a:prstGeom prst="rect">
            <a:avLst/>
          </a:prstGeom>
          <a:ln w="12700">
            <a:miter lim="400000"/>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ar-SA" dirty="0"/>
          </a:p>
        </p:txBody>
      </p:sp>
      <p:sp>
        <p:nvSpPr>
          <p:cNvPr id="3" name="Content Placeholder 2"/>
          <p:cNvSpPr>
            <a:spLocks noGrp="1"/>
          </p:cNvSpPr>
          <p:nvPr>
            <p:ph idx="1"/>
          </p:nvPr>
        </p:nvSpPr>
        <p:spPr/>
        <p:txBody>
          <a:bodyPr/>
          <a:lstStyle/>
          <a:p>
            <a:pPr marL="0" lvl="0" indent="0" algn="l" defTabSz="457200">
              <a:spcBef>
                <a:spcPts val="0"/>
              </a:spcBef>
              <a:buSzTx/>
              <a:buNone/>
              <a:defRPr sz="1800"/>
            </a:pPr>
            <a:r>
              <a:rPr lang="en-US" sz="3000" dirty="0" smtClean="0">
                <a:latin typeface="Footlight MT Light"/>
                <a:ea typeface="Footlight MT Light"/>
                <a:cs typeface="+mj-cs"/>
                <a:sym typeface="Footlight MT Light"/>
              </a:rPr>
              <a:t>Gout </a:t>
            </a:r>
            <a:r>
              <a:rPr lang="en-US" sz="3000" dirty="0">
                <a:latin typeface="Footlight MT Light"/>
                <a:ea typeface="Footlight MT Light"/>
                <a:cs typeface="+mj-cs"/>
                <a:sym typeface="Footlight MT Light"/>
              </a:rPr>
              <a:t>is managed in the following 3 stages:</a:t>
            </a:r>
          </a:p>
          <a:p>
            <a:pPr marL="457200" lvl="0" indent="-457200" algn="l" defTabSz="457200">
              <a:spcBef>
                <a:spcPts val="0"/>
              </a:spcBef>
              <a:buSzTx/>
              <a:buNone/>
              <a:tabLst>
                <a:tab pos="139700" algn="l"/>
                <a:tab pos="457200" algn="l"/>
              </a:tabLst>
              <a:defRPr sz="1800"/>
            </a:pPr>
            <a:r>
              <a:rPr lang="en-US" dirty="0">
                <a:latin typeface="Footlight MT Light"/>
                <a:ea typeface="Footlight MT Light"/>
                <a:cs typeface="+mj-cs"/>
                <a:sym typeface="Footlight MT Light"/>
              </a:rPr>
              <a:t>	</a:t>
            </a:r>
            <a:endParaRPr lang="en-US" dirty="0" smtClean="0">
              <a:latin typeface="Footlight MT Light"/>
              <a:ea typeface="Footlight MT Light"/>
              <a:cs typeface="+mj-cs"/>
              <a:sym typeface="Footlight MT Light"/>
            </a:endParaRPr>
          </a:p>
          <a:p>
            <a:pPr marL="457200" lvl="0" indent="-457200" algn="l" defTabSz="457200">
              <a:spcBef>
                <a:spcPts val="0"/>
              </a:spcBef>
              <a:buSzTx/>
              <a:buNone/>
              <a:tabLst>
                <a:tab pos="139700" algn="l"/>
                <a:tab pos="457200" algn="l"/>
              </a:tabLst>
              <a:defRPr sz="1800"/>
            </a:pPr>
            <a:r>
              <a:rPr lang="en-US" sz="2000" dirty="0" smtClean="0">
                <a:latin typeface="Footlight MT Light"/>
                <a:ea typeface="Footlight MT Light"/>
                <a:cs typeface="+mj-cs"/>
                <a:sym typeface="Footlight MT Light"/>
              </a:rPr>
              <a:t>Treating </a:t>
            </a:r>
            <a:r>
              <a:rPr lang="en-US" sz="2000" dirty="0">
                <a:latin typeface="Footlight MT Light"/>
                <a:ea typeface="Footlight MT Light"/>
                <a:cs typeface="+mj-cs"/>
                <a:sym typeface="Footlight MT Light"/>
              </a:rPr>
              <a:t>the acute attack</a:t>
            </a:r>
          </a:p>
          <a:p>
            <a:pPr marL="457200" lvl="0" indent="-457200" algn="l" defTabSz="457200">
              <a:spcBef>
                <a:spcPts val="0"/>
              </a:spcBef>
              <a:buSzTx/>
              <a:buNone/>
              <a:tabLst>
                <a:tab pos="139700" algn="l"/>
                <a:tab pos="457200" algn="l"/>
              </a:tabLst>
              <a:defRPr sz="1800"/>
            </a:pPr>
            <a:r>
              <a:rPr lang="en-US" sz="2000" dirty="0">
                <a:latin typeface="Footlight MT Light"/>
                <a:ea typeface="Footlight MT Light"/>
                <a:cs typeface="+mj-cs"/>
                <a:sym typeface="Footlight MT Light"/>
              </a:rPr>
              <a:t>	</a:t>
            </a:r>
            <a:endParaRPr lang="en-US" sz="2000" dirty="0" smtClean="0">
              <a:latin typeface="Footlight MT Light"/>
              <a:ea typeface="Footlight MT Light"/>
              <a:cs typeface="+mj-cs"/>
              <a:sym typeface="Footlight MT Light"/>
            </a:endParaRPr>
          </a:p>
          <a:p>
            <a:pPr marL="457200" lvl="0" indent="-457200" algn="l" defTabSz="457200">
              <a:spcBef>
                <a:spcPts val="0"/>
              </a:spcBef>
              <a:buSzTx/>
              <a:buNone/>
              <a:tabLst>
                <a:tab pos="139700" algn="l"/>
                <a:tab pos="457200" algn="l"/>
              </a:tabLst>
              <a:defRPr sz="1800"/>
            </a:pPr>
            <a:r>
              <a:rPr lang="en-US" sz="2000" dirty="0" smtClean="0">
                <a:latin typeface="Footlight MT Light"/>
                <a:ea typeface="Footlight MT Light"/>
                <a:cs typeface="+mj-cs"/>
                <a:sym typeface="Footlight MT Light"/>
              </a:rPr>
              <a:t>Providing </a:t>
            </a:r>
            <a:r>
              <a:rPr lang="en-US" sz="2000" dirty="0">
                <a:latin typeface="Footlight MT Light"/>
                <a:ea typeface="Footlight MT Light"/>
                <a:cs typeface="+mj-cs"/>
                <a:sym typeface="Footlight MT Light"/>
              </a:rPr>
              <a:t>prophylaxis to prevent acute flares</a:t>
            </a:r>
          </a:p>
          <a:p>
            <a:pPr marL="457200" lvl="0" indent="-457200" algn="l" defTabSz="457200">
              <a:spcBef>
                <a:spcPts val="0"/>
              </a:spcBef>
              <a:buSzTx/>
              <a:buNone/>
              <a:tabLst>
                <a:tab pos="139700" algn="l"/>
                <a:tab pos="457200" algn="l"/>
              </a:tabLst>
              <a:defRPr sz="1800"/>
            </a:pPr>
            <a:r>
              <a:rPr lang="en-US" sz="2000" dirty="0">
                <a:latin typeface="Footlight MT Light"/>
                <a:ea typeface="Footlight MT Light"/>
                <a:cs typeface="+mj-cs"/>
                <a:sym typeface="Footlight MT Light"/>
              </a:rPr>
              <a:t>	</a:t>
            </a:r>
            <a:endParaRPr lang="en-US" sz="2000" dirty="0" smtClean="0">
              <a:latin typeface="Footlight MT Light"/>
              <a:ea typeface="Footlight MT Light"/>
              <a:cs typeface="+mj-cs"/>
              <a:sym typeface="Footlight MT Light"/>
            </a:endParaRPr>
          </a:p>
          <a:p>
            <a:pPr marL="457200" lvl="0" indent="-457200" algn="l" defTabSz="457200">
              <a:spcBef>
                <a:spcPts val="0"/>
              </a:spcBef>
              <a:buSzTx/>
              <a:buNone/>
              <a:tabLst>
                <a:tab pos="139700" algn="l"/>
                <a:tab pos="457200" algn="l"/>
              </a:tabLst>
              <a:defRPr sz="1800"/>
            </a:pPr>
            <a:r>
              <a:rPr lang="en-US" sz="2000" dirty="0" smtClean="0">
                <a:latin typeface="Footlight MT Light"/>
                <a:ea typeface="Footlight MT Light"/>
                <a:cs typeface="+mj-cs"/>
                <a:sym typeface="Footlight MT Light"/>
              </a:rPr>
              <a:t>Lowering </a:t>
            </a:r>
            <a:r>
              <a:rPr lang="en-US" sz="2000" dirty="0">
                <a:latin typeface="Footlight MT Light"/>
                <a:ea typeface="Footlight MT Light"/>
                <a:cs typeface="+mj-cs"/>
                <a:sym typeface="Footlight MT Light"/>
              </a:rPr>
              <a:t>excess stores of </a:t>
            </a:r>
            <a:r>
              <a:rPr lang="en-US" sz="2000" dirty="0" err="1">
                <a:latin typeface="Footlight MT Light"/>
                <a:ea typeface="Footlight MT Light"/>
                <a:cs typeface="+mj-cs"/>
                <a:sym typeface="Footlight MT Light"/>
              </a:rPr>
              <a:t>urate</a:t>
            </a:r>
            <a:r>
              <a:rPr lang="en-US" sz="2000" dirty="0">
                <a:latin typeface="Footlight MT Light"/>
                <a:ea typeface="Footlight MT Light"/>
                <a:cs typeface="+mj-cs"/>
                <a:sym typeface="Footlight MT Light"/>
              </a:rPr>
              <a:t> to prevent flares of gouty arthritis and to </a:t>
            </a:r>
            <a:r>
              <a:rPr lang="en-US" sz="2000" dirty="0" smtClean="0">
                <a:latin typeface="Footlight MT Light"/>
                <a:ea typeface="Footlight MT Light"/>
                <a:cs typeface="+mj-cs"/>
                <a:sym typeface="Footlight MT Light"/>
              </a:rPr>
              <a:t>prevent tissue </a:t>
            </a:r>
            <a:r>
              <a:rPr lang="en-US" sz="2000" dirty="0">
                <a:latin typeface="Footlight MT Light"/>
                <a:ea typeface="Footlight MT Light"/>
                <a:cs typeface="+mj-cs"/>
                <a:sym typeface="Footlight MT Light"/>
              </a:rPr>
              <a:t>deposition of </a:t>
            </a:r>
            <a:r>
              <a:rPr lang="en-US" sz="2000" dirty="0" err="1">
                <a:latin typeface="Footlight MT Light"/>
                <a:ea typeface="Footlight MT Light"/>
                <a:cs typeface="+mj-cs"/>
                <a:sym typeface="Footlight MT Light"/>
              </a:rPr>
              <a:t>urate</a:t>
            </a:r>
            <a:r>
              <a:rPr lang="en-US" sz="2000" dirty="0">
                <a:latin typeface="Footlight MT Light"/>
                <a:ea typeface="Footlight MT Light"/>
                <a:cs typeface="+mj-cs"/>
                <a:sym typeface="Footlight MT Light"/>
              </a:rPr>
              <a:t> crystals</a:t>
            </a:r>
          </a:p>
          <a:p>
            <a:pPr algn="l">
              <a:buNone/>
            </a:pPr>
            <a:endParaRPr lang="ar-SA" sz="2000"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1628800"/>
            <a:ext cx="8470900" cy="4680520"/>
          </a:xfrm>
          <a:prstGeom prst="rect">
            <a:avLst/>
          </a:prstGeom>
        </p:spPr>
      </p:pic>
      <p:sp>
        <p:nvSpPr>
          <p:cNvPr id="4" name="TextBox 3"/>
          <p:cNvSpPr txBox="1"/>
          <p:nvPr/>
        </p:nvSpPr>
        <p:spPr>
          <a:xfrm>
            <a:off x="1331640" y="836712"/>
            <a:ext cx="5383398" cy="369332"/>
          </a:xfrm>
          <a:prstGeom prst="rect">
            <a:avLst/>
          </a:prstGeom>
          <a:noFill/>
        </p:spPr>
        <p:txBody>
          <a:bodyPr wrap="square" rtlCol="0">
            <a:spAutoFit/>
          </a:bodyPr>
          <a:lstStyle/>
          <a:p>
            <a:r>
              <a:rPr lang="en-US" dirty="0" smtClean="0"/>
              <a:t>Pharmacological management of acute gout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229600" cy="5840435"/>
          </a:xfrm>
        </p:spPr>
        <p:txBody>
          <a:bodyPr>
            <a:normAutofit/>
          </a:bodyPr>
          <a:lstStyle/>
          <a:p>
            <a:pPr marL="921542" lvl="0" indent="-921542" algn="l">
              <a:buNone/>
              <a:defRPr sz="1800"/>
            </a:pPr>
            <a:r>
              <a:rPr lang="en-US" sz="3000" dirty="0" smtClean="0">
                <a:ea typeface="Footlight MT Light"/>
                <a:cs typeface="+mj-cs"/>
                <a:sym typeface="Footlight MT Light"/>
              </a:rPr>
              <a:t>Follow </a:t>
            </a:r>
            <a:r>
              <a:rPr lang="en-US" sz="3000" dirty="0">
                <a:ea typeface="Footlight MT Light"/>
                <a:cs typeface="+mj-cs"/>
                <a:sym typeface="Footlight MT Light"/>
              </a:rPr>
              <a:t>up the person 4–6 weeks after an acute attack of gout has resolved, and:</a:t>
            </a:r>
          </a:p>
          <a:p>
            <a:pPr lvl="0" algn="l">
              <a:buSzTx/>
              <a:buNone/>
              <a:defRPr sz="1800"/>
            </a:pPr>
            <a:endParaRPr lang="en-US" dirty="0">
              <a:ea typeface="Footlight MT Light"/>
              <a:cs typeface="+mj-cs"/>
              <a:sym typeface="Footlight MT Light"/>
            </a:endParaRPr>
          </a:p>
          <a:p>
            <a:pPr marL="406209" lvl="0" indent="-406209" algn="l">
              <a:spcBef>
                <a:spcPts val="500"/>
              </a:spcBef>
              <a:buNone/>
              <a:defRPr sz="1800"/>
            </a:pPr>
            <a:r>
              <a:rPr lang="en-US" sz="2000" dirty="0" smtClean="0">
                <a:ea typeface="Footlight MT Light"/>
                <a:cs typeface="+mj-cs"/>
                <a:sym typeface="Footlight MT Light"/>
              </a:rPr>
              <a:t>- Check </a:t>
            </a:r>
            <a:r>
              <a:rPr lang="en-US" sz="2000" dirty="0">
                <a:ea typeface="Footlight MT Light"/>
                <a:cs typeface="+mj-cs"/>
                <a:sym typeface="Footlight MT Light"/>
              </a:rPr>
              <a:t>the serum </a:t>
            </a:r>
            <a:r>
              <a:rPr lang="en-US" sz="2000" u="sng" dirty="0">
                <a:solidFill>
                  <a:srgbClr val="FF0000"/>
                </a:solidFill>
                <a:effectLst>
                  <a:outerShdw blurRad="38100" dist="38100" dir="2700000" algn="tl">
                    <a:srgbClr val="000000">
                      <a:alpha val="43137"/>
                    </a:srgbClr>
                  </a:outerShdw>
                </a:effectLst>
                <a:ea typeface="Footlight MT Light"/>
                <a:cs typeface="+mj-cs"/>
                <a:sym typeface="Footlight MT Light"/>
              </a:rPr>
              <a:t>uric acid </a:t>
            </a:r>
            <a:r>
              <a:rPr lang="en-US" sz="2000" dirty="0">
                <a:ea typeface="Footlight MT Light"/>
                <a:cs typeface="+mj-cs"/>
                <a:sym typeface="Footlight MT Light"/>
              </a:rPr>
              <a:t>level.</a:t>
            </a:r>
          </a:p>
          <a:p>
            <a:pPr marL="406209" lvl="0" indent="-406209">
              <a:spcBef>
                <a:spcPts val="500"/>
              </a:spcBef>
              <a:buNone/>
              <a:defRPr sz="1800"/>
            </a:pPr>
            <a:r>
              <a:rPr lang="en-US" sz="2000" dirty="0" smtClean="0">
                <a:ea typeface="Footlight MT Light"/>
                <a:cs typeface="+mj-cs"/>
                <a:sym typeface="Footlight MT Light"/>
              </a:rPr>
              <a:t>- Measure </a:t>
            </a:r>
            <a:r>
              <a:rPr lang="en-US" sz="2000" dirty="0">
                <a:ea typeface="Footlight MT Light"/>
                <a:cs typeface="+mj-cs"/>
                <a:sym typeface="Footlight MT Light"/>
              </a:rPr>
              <a:t>their </a:t>
            </a:r>
            <a:r>
              <a:rPr lang="en-US" sz="2000" u="sng" dirty="0">
                <a:solidFill>
                  <a:srgbClr val="FF0000"/>
                </a:solidFill>
                <a:effectLst>
                  <a:outerShdw blurRad="38100" dist="38100" dir="2700000" algn="tl">
                    <a:srgbClr val="000000">
                      <a:alpha val="43137"/>
                    </a:srgbClr>
                  </a:outerShdw>
                </a:effectLst>
                <a:ea typeface="Footlight MT Light"/>
                <a:cs typeface="+mj-cs"/>
                <a:sym typeface="Footlight MT Light"/>
              </a:rPr>
              <a:t>blood pressure </a:t>
            </a:r>
            <a:r>
              <a:rPr lang="en-US" sz="2000" dirty="0">
                <a:ea typeface="Footlight MT Light"/>
                <a:cs typeface="+mj-cs"/>
                <a:sym typeface="Footlight MT Light"/>
              </a:rPr>
              <a:t>and take </a:t>
            </a:r>
            <a:r>
              <a:rPr lang="en-US" sz="2000" u="sng" dirty="0">
                <a:solidFill>
                  <a:srgbClr val="FF0000"/>
                </a:solidFill>
                <a:effectLst>
                  <a:outerShdw blurRad="38100" dist="38100" dir="2700000" algn="tl">
                    <a:srgbClr val="000000">
                      <a:alpha val="43137"/>
                    </a:srgbClr>
                  </a:outerShdw>
                </a:effectLst>
                <a:ea typeface="Footlight MT Light"/>
                <a:cs typeface="+mj-cs"/>
                <a:sym typeface="Footlight MT Light"/>
              </a:rPr>
              <a:t>blood for fasting glucose</a:t>
            </a:r>
            <a:r>
              <a:rPr lang="en-US" sz="2000" dirty="0">
                <a:ea typeface="Footlight MT Light"/>
                <a:cs typeface="+mj-cs"/>
                <a:sym typeface="Footlight MT Light"/>
              </a:rPr>
              <a:t>, </a:t>
            </a:r>
            <a:r>
              <a:rPr lang="en-US" sz="2000" u="sng" dirty="0" smtClean="0">
                <a:solidFill>
                  <a:srgbClr val="FF0000"/>
                </a:solidFill>
                <a:effectLst>
                  <a:outerShdw blurRad="38100" dist="38100" dir="2700000" algn="tl">
                    <a:srgbClr val="000000">
                      <a:alpha val="43137"/>
                    </a:srgbClr>
                  </a:outerShdw>
                </a:effectLst>
                <a:ea typeface="Footlight MT Light"/>
                <a:cs typeface="+mj-cs"/>
                <a:sym typeface="Footlight MT Light"/>
              </a:rPr>
              <a:t>renal</a:t>
            </a:r>
            <a:r>
              <a:rPr lang="en-US" sz="2000" dirty="0" smtClean="0">
                <a:ea typeface="Footlight MT Light"/>
                <a:sym typeface="Footlight MT Light"/>
              </a:rPr>
              <a:t> </a:t>
            </a:r>
            <a:r>
              <a:rPr lang="en-US" sz="2000" u="sng" dirty="0" smtClean="0">
                <a:solidFill>
                  <a:srgbClr val="FF0000"/>
                </a:solidFill>
                <a:effectLst>
                  <a:outerShdw blurRad="38100" dist="38100" dir="2700000" algn="tl">
                    <a:srgbClr val="000000">
                      <a:alpha val="43137"/>
                    </a:srgbClr>
                  </a:outerShdw>
                </a:effectLst>
                <a:ea typeface="Footlight MT Light"/>
                <a:cs typeface="+mj-cs"/>
                <a:sym typeface="Footlight MT Light"/>
              </a:rPr>
              <a:t>function</a:t>
            </a:r>
            <a:r>
              <a:rPr lang="en-US" sz="2000" dirty="0" smtClean="0">
                <a:ea typeface="Footlight MT Light"/>
                <a:cs typeface="+mj-cs"/>
                <a:sym typeface="Footlight MT Light"/>
              </a:rPr>
              <a:t>.</a:t>
            </a:r>
            <a:endParaRPr lang="en-US" sz="2000" dirty="0">
              <a:ea typeface="Footlight MT Light"/>
              <a:cs typeface="+mj-cs"/>
              <a:sym typeface="Footlight MT Light"/>
            </a:endParaRPr>
          </a:p>
          <a:p>
            <a:pPr marL="406209" lvl="0" indent="-406209" algn="l">
              <a:spcBef>
                <a:spcPts val="500"/>
              </a:spcBef>
              <a:buNone/>
              <a:defRPr sz="1800"/>
            </a:pPr>
            <a:endParaRPr lang="en-US" sz="2000" dirty="0" smtClean="0">
              <a:ea typeface="Footlight MT Light"/>
              <a:cs typeface="+mj-cs"/>
              <a:sym typeface="Footlight MT Light"/>
            </a:endParaRPr>
          </a:p>
          <a:p>
            <a:pPr marL="406209" lvl="0" indent="-406209" algn="l">
              <a:spcBef>
                <a:spcPts val="500"/>
              </a:spcBef>
              <a:buNone/>
              <a:defRPr sz="1800"/>
            </a:pPr>
            <a:r>
              <a:rPr lang="en-US" sz="2000" dirty="0" smtClean="0">
                <a:ea typeface="Footlight MT Light"/>
                <a:cs typeface="+mj-cs"/>
                <a:sym typeface="Footlight MT Light"/>
              </a:rPr>
              <a:t>Consider </a:t>
            </a:r>
            <a:r>
              <a:rPr lang="en-US" sz="2000" dirty="0">
                <a:ea typeface="Footlight MT Light"/>
                <a:cs typeface="+mj-cs"/>
                <a:sym typeface="Footlight MT Light"/>
              </a:rPr>
              <a:t>the need to start </a:t>
            </a:r>
            <a:r>
              <a:rPr lang="en-US" sz="2000" u="sng" dirty="0">
                <a:solidFill>
                  <a:srgbClr val="FF0000"/>
                </a:solidFill>
                <a:effectLst>
                  <a:outerShdw blurRad="38100" dist="38100" dir="2700000" algn="tl">
                    <a:srgbClr val="000000">
                      <a:alpha val="43137"/>
                    </a:srgbClr>
                  </a:outerShdw>
                </a:effectLst>
                <a:ea typeface="Footlight MT Light"/>
                <a:cs typeface="+mj-cs"/>
                <a:sym typeface="Footlight MT Light"/>
              </a:rPr>
              <a:t>prophylactic medication </a:t>
            </a:r>
            <a:r>
              <a:rPr lang="en-US" sz="2000" dirty="0">
                <a:ea typeface="Footlight MT Light"/>
                <a:cs typeface="+mj-cs"/>
                <a:sym typeface="Footlight MT Light"/>
              </a:rPr>
              <a:t>if the person is having two or more attacks of gout in a year. </a:t>
            </a:r>
          </a:p>
          <a:p>
            <a:pPr>
              <a:buNone/>
            </a:pPr>
            <a:r>
              <a:rPr lang="en-US" u="sng" dirty="0" smtClean="0">
                <a:solidFill>
                  <a:srgbClr val="FF0000"/>
                </a:solidFill>
              </a:rPr>
              <a:t>Colchicine</a:t>
            </a:r>
            <a:r>
              <a:rPr lang="en-US" dirty="0" smtClean="0"/>
              <a:t> in low doses.</a:t>
            </a:r>
          </a:p>
          <a:p>
            <a:pPr>
              <a:buNone/>
            </a:pPr>
            <a:r>
              <a:rPr lang="en-US" u="sng" dirty="0" smtClean="0">
                <a:solidFill>
                  <a:srgbClr val="FF0000"/>
                </a:solidFill>
                <a:cs typeface="+mj-cs"/>
              </a:rPr>
              <a:t>Daily NSAID’s.</a:t>
            </a:r>
            <a:endParaRPr lang="ar-SA" u="sng" dirty="0">
              <a:solidFill>
                <a:srgbClr val="FF0000"/>
              </a:solidFill>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heumatoid Arthritis</a:t>
            </a:r>
            <a:endParaRPr lang="ar-S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844824"/>
            <a:ext cx="7560840" cy="43561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ar-SA" dirty="0"/>
          </a:p>
        </p:txBody>
      </p:sp>
      <p:sp>
        <p:nvSpPr>
          <p:cNvPr id="3" name="Content Placeholder 2"/>
          <p:cNvSpPr>
            <a:spLocks noGrp="1"/>
          </p:cNvSpPr>
          <p:nvPr>
            <p:ph idx="1"/>
          </p:nvPr>
        </p:nvSpPr>
        <p:spPr/>
        <p:txBody>
          <a:bodyPr>
            <a:normAutofit/>
          </a:bodyPr>
          <a:lstStyle/>
          <a:p>
            <a:pPr lvl="0">
              <a:buNone/>
              <a:defRPr sz="1800"/>
            </a:pPr>
            <a:r>
              <a:rPr lang="en-US" sz="2200" b="1" dirty="0" smtClean="0">
                <a:solidFill>
                  <a:srgbClr val="FFC000"/>
                </a:solidFill>
                <a:latin typeface="Trebuchet MS"/>
                <a:ea typeface="Trebuchet MS"/>
                <a:cs typeface="Trebuchet MS"/>
                <a:sym typeface="Trebuchet MS"/>
              </a:rPr>
              <a:t>The most common offending organism in septic arthritis in adults </a:t>
            </a:r>
            <a:r>
              <a:rPr lang="en-US" sz="2200" dirty="0" smtClean="0">
                <a:solidFill>
                  <a:srgbClr val="FFC000"/>
                </a:solidFill>
                <a:latin typeface="Trebuchet MS"/>
                <a:ea typeface="Trebuchet MS"/>
                <a:cs typeface="Trebuchet MS"/>
                <a:sym typeface="Trebuchet MS"/>
              </a:rPr>
              <a:t>is:</a:t>
            </a:r>
          </a:p>
          <a:p>
            <a:pPr lvl="0">
              <a:buNone/>
              <a:defRPr sz="1800"/>
            </a:pPr>
            <a:endParaRPr lang="en-US" sz="2200" dirty="0" smtClean="0">
              <a:solidFill>
                <a:srgbClr val="FFC000"/>
              </a:solidFill>
              <a:latin typeface="Trebuchet MS"/>
              <a:ea typeface="Trebuchet MS"/>
              <a:cs typeface="Trebuchet MS"/>
              <a:sym typeface="Trebuchet MS"/>
            </a:endParaRPr>
          </a:p>
          <a:p>
            <a:pPr lvl="0">
              <a:buNone/>
              <a:defRPr sz="1800"/>
            </a:pPr>
            <a:endParaRPr lang="en-US" sz="2200" dirty="0" smtClean="0">
              <a:solidFill>
                <a:srgbClr val="FFC000"/>
              </a:solidFill>
              <a:latin typeface="Trebuchet MS"/>
              <a:ea typeface="Trebuchet MS"/>
              <a:cs typeface="Trebuchet MS"/>
              <a:sym typeface="Trebuchet MS"/>
            </a:endParaRPr>
          </a:p>
          <a:p>
            <a:pPr lvl="0">
              <a:buNone/>
              <a:defRPr sz="1800"/>
            </a:pPr>
            <a:r>
              <a:rPr lang="en-US" sz="2200" dirty="0" smtClean="0">
                <a:solidFill>
                  <a:srgbClr val="FFC000"/>
                </a:solidFill>
                <a:latin typeface="Trebuchet MS"/>
                <a:ea typeface="Trebuchet MS"/>
                <a:cs typeface="Trebuchet MS"/>
                <a:sym typeface="Trebuchet MS"/>
              </a:rPr>
              <a:t>a) </a:t>
            </a:r>
            <a:r>
              <a:rPr lang="en-US" sz="2200" dirty="0" smtClean="0">
                <a:solidFill>
                  <a:srgbClr val="FFC000"/>
                </a:solidFill>
                <a:ea typeface="Calibri"/>
                <a:cs typeface="Calibri"/>
                <a:sym typeface="Calibri"/>
              </a:rPr>
              <a:t>S. </a:t>
            </a:r>
            <a:r>
              <a:rPr lang="en-US" sz="2200" dirty="0" err="1" smtClean="0">
                <a:solidFill>
                  <a:srgbClr val="FFC000"/>
                </a:solidFill>
                <a:ea typeface="Calibri"/>
                <a:cs typeface="Calibri"/>
                <a:sym typeface="Calibri"/>
              </a:rPr>
              <a:t>aureus</a:t>
            </a:r>
            <a:endParaRPr lang="en-US" sz="2200" dirty="0" smtClean="0">
              <a:solidFill>
                <a:srgbClr val="FFC000"/>
              </a:solidFill>
              <a:ea typeface="Calibri"/>
              <a:cs typeface="Calibri"/>
              <a:sym typeface="Calibri"/>
            </a:endParaRPr>
          </a:p>
          <a:p>
            <a:pPr lvl="0">
              <a:buNone/>
              <a:defRPr sz="1800"/>
            </a:pPr>
            <a:r>
              <a:rPr lang="en-US" sz="2200" dirty="0" smtClean="0">
                <a:solidFill>
                  <a:srgbClr val="FFC000"/>
                </a:solidFill>
                <a:ea typeface="Calibri"/>
                <a:cs typeface="Calibri"/>
                <a:sym typeface="Calibri"/>
              </a:rPr>
              <a:t>b) Streptococcus </a:t>
            </a:r>
            <a:r>
              <a:rPr lang="en-US" sz="2200" dirty="0" err="1" smtClean="0">
                <a:solidFill>
                  <a:srgbClr val="FFC000"/>
                </a:solidFill>
                <a:ea typeface="Calibri"/>
                <a:cs typeface="Calibri"/>
                <a:sym typeface="Calibri"/>
              </a:rPr>
              <a:t>pyogenes</a:t>
            </a:r>
            <a:endParaRPr lang="en-US" sz="2200" dirty="0" smtClean="0">
              <a:solidFill>
                <a:srgbClr val="FFC000"/>
              </a:solidFill>
              <a:ea typeface="Calibri"/>
              <a:cs typeface="Calibri"/>
              <a:sym typeface="Calibri"/>
            </a:endParaRPr>
          </a:p>
          <a:p>
            <a:pPr lvl="0">
              <a:buNone/>
              <a:defRPr sz="1800"/>
            </a:pPr>
            <a:r>
              <a:rPr lang="en-US" sz="2200" dirty="0" smtClean="0">
                <a:solidFill>
                  <a:srgbClr val="FFC000"/>
                </a:solidFill>
                <a:ea typeface="Calibri"/>
                <a:cs typeface="Calibri"/>
                <a:sym typeface="Calibri"/>
              </a:rPr>
              <a:t>c) S. </a:t>
            </a:r>
            <a:r>
              <a:rPr lang="en-US" sz="2200" dirty="0" err="1" smtClean="0">
                <a:solidFill>
                  <a:srgbClr val="FFC000"/>
                </a:solidFill>
                <a:ea typeface="Calibri"/>
                <a:cs typeface="Calibri"/>
                <a:sym typeface="Calibri"/>
              </a:rPr>
              <a:t>pneumoniae</a:t>
            </a:r>
            <a:endParaRPr lang="en-US" sz="2200" dirty="0" smtClean="0">
              <a:solidFill>
                <a:srgbClr val="FFC000"/>
              </a:solidFill>
              <a:ea typeface="Calibri"/>
              <a:cs typeface="Calibri"/>
              <a:sym typeface="Calibri"/>
            </a:endParaRPr>
          </a:p>
          <a:p>
            <a:pPr lvl="0">
              <a:buNone/>
              <a:defRPr sz="1800"/>
            </a:pPr>
            <a:r>
              <a:rPr lang="en-US" sz="2200" dirty="0" smtClean="0">
                <a:solidFill>
                  <a:srgbClr val="FFC000"/>
                </a:solidFill>
                <a:ea typeface="Calibri"/>
                <a:cs typeface="Calibri"/>
                <a:sym typeface="Calibri"/>
              </a:rPr>
              <a:t>d) H. </a:t>
            </a:r>
            <a:r>
              <a:rPr lang="en-US" sz="2200" dirty="0" err="1" smtClean="0">
                <a:solidFill>
                  <a:srgbClr val="FFC000"/>
                </a:solidFill>
                <a:ea typeface="Calibri"/>
                <a:cs typeface="Calibri"/>
                <a:sym typeface="Calibri"/>
              </a:rPr>
              <a:t>influenzae</a:t>
            </a:r>
            <a:endParaRPr lang="en-US" sz="2200" dirty="0" smtClean="0">
              <a:solidFill>
                <a:srgbClr val="FFC000"/>
              </a:solidFill>
              <a:ea typeface="Calibri"/>
              <a:cs typeface="Calibri"/>
              <a:sym typeface="Calibri"/>
            </a:endParaRPr>
          </a:p>
          <a:p>
            <a:pPr>
              <a:buNone/>
            </a:pPr>
            <a:endParaRPr lang="ar-SA" sz="2200" dirty="0" smtClean="0">
              <a:solidFill>
                <a:srgbClr val="FFC000"/>
              </a:solidFill>
            </a:endParaRPr>
          </a:p>
          <a:p>
            <a:pPr>
              <a:buNone/>
            </a:pPr>
            <a:endParaRPr lang="ar-SA" sz="2200" dirty="0">
              <a:solidFill>
                <a:srgbClr val="FFC000"/>
              </a:solidFill>
            </a:endParaRPr>
          </a:p>
        </p:txBody>
      </p:sp>
    </p:spTree>
    <p:extLst>
      <p:ext uri="{BB962C8B-B14F-4D97-AF65-F5344CB8AC3E}">
        <p14:creationId xmlns:p14="http://schemas.microsoft.com/office/powerpoint/2010/main" val="11399091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Rheumatoid Arthritis</a:t>
            </a:r>
            <a:endParaRPr lang="ar-SA" dirty="0"/>
          </a:p>
        </p:txBody>
      </p:sp>
      <p:sp>
        <p:nvSpPr>
          <p:cNvPr id="3" name="Content Placeholder 2"/>
          <p:cNvSpPr>
            <a:spLocks noGrp="1"/>
          </p:cNvSpPr>
          <p:nvPr>
            <p:ph idx="1"/>
          </p:nvPr>
        </p:nvSpPr>
        <p:spPr>
          <a:xfrm>
            <a:off x="323528" y="1988840"/>
            <a:ext cx="8229600" cy="4453955"/>
          </a:xfrm>
        </p:spPr>
        <p:txBody>
          <a:bodyPr>
            <a:normAutofit lnSpcReduction="10000"/>
          </a:bodyPr>
          <a:lstStyle/>
          <a:p>
            <a:pPr lvl="0" algn="l">
              <a:buNone/>
            </a:pPr>
            <a:r>
              <a:rPr lang="en-US" sz="2200" dirty="0" smtClean="0"/>
              <a:t>   A chronic systemic disease primarily of the joints</a:t>
            </a:r>
          </a:p>
          <a:p>
            <a:pPr lvl="0" algn="l">
              <a:buNone/>
            </a:pPr>
            <a:endParaRPr lang="en-US" sz="2200" dirty="0"/>
          </a:p>
          <a:p>
            <a:pPr lvl="0" algn="l">
              <a:buNone/>
            </a:pPr>
            <a:r>
              <a:rPr lang="en-US" dirty="0" smtClean="0"/>
              <a:t>   </a:t>
            </a:r>
            <a:r>
              <a:rPr lang="en-US" sz="2200" dirty="0" smtClean="0"/>
              <a:t>In late stages, deformity and </a:t>
            </a:r>
            <a:r>
              <a:rPr lang="en-US" sz="2200" dirty="0" err="1" smtClean="0"/>
              <a:t>ankylosis</a:t>
            </a:r>
            <a:r>
              <a:rPr lang="en-US" sz="2200" dirty="0" smtClean="0"/>
              <a:t> develop.</a:t>
            </a:r>
          </a:p>
          <a:p>
            <a:pPr algn="l">
              <a:buNone/>
            </a:pPr>
            <a:endParaRPr lang="en-US" sz="2400" dirty="0" smtClean="0"/>
          </a:p>
          <a:p>
            <a:pPr algn="l">
              <a:buNone/>
            </a:pPr>
            <a:r>
              <a:rPr lang="en-US" sz="2200" dirty="0" smtClean="0"/>
              <a:t>- annual incidence of rheumatoid arthritis (RA) has been reported to be around 40 per 100,000.</a:t>
            </a:r>
          </a:p>
          <a:p>
            <a:pPr algn="l">
              <a:buNone/>
            </a:pPr>
            <a:endParaRPr lang="en-US" sz="2200" dirty="0" smtClean="0"/>
          </a:p>
          <a:p>
            <a:pPr algn="l">
              <a:buNone/>
            </a:pPr>
            <a:r>
              <a:rPr lang="en-US" sz="2300" dirty="0" smtClean="0">
                <a:latin typeface="Arial"/>
                <a:ea typeface="Arial"/>
                <a:cs typeface="Arial"/>
                <a:sym typeface="Arial"/>
              </a:rPr>
              <a:t>female: male ration </a:t>
            </a:r>
            <a:r>
              <a:rPr lang="en-US" sz="2300" b="1" dirty="0" smtClean="0">
                <a:solidFill>
                  <a:srgbClr val="FF0000"/>
                </a:solidFill>
                <a:latin typeface="Arial"/>
                <a:ea typeface="Arial"/>
                <a:cs typeface="Arial"/>
                <a:sym typeface="Arial"/>
              </a:rPr>
              <a:t>3:1  </a:t>
            </a:r>
          </a:p>
          <a:p>
            <a:pPr algn="l">
              <a:buNone/>
            </a:pPr>
            <a:endParaRPr lang="en-US" sz="2200" dirty="0" smtClean="0"/>
          </a:p>
          <a:p>
            <a:pPr algn="l">
              <a:buNone/>
            </a:pPr>
            <a:r>
              <a:rPr lang="en-US" sz="2200" dirty="0"/>
              <a:t>Can present at any age—most common in middle age</a:t>
            </a:r>
            <a:endParaRPr lang="ar-SA"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786478"/>
          </a:xfrm>
        </p:spPr>
        <p:txBody>
          <a:bodyPr>
            <a:normAutofit fontScale="92500" lnSpcReduction="10000"/>
          </a:bodyPr>
          <a:lstStyle/>
          <a:p>
            <a:pPr algn="l">
              <a:buNone/>
            </a:pPr>
            <a:endParaRPr lang="en-US" altLang="en-US" dirty="0" smtClean="0">
              <a:latin typeface="+mj-lt"/>
            </a:endParaRPr>
          </a:p>
          <a:p>
            <a:pPr algn="l">
              <a:buNone/>
            </a:pPr>
            <a:r>
              <a:rPr lang="en-US" altLang="en-US" sz="2500" dirty="0" smtClean="0">
                <a:latin typeface="+mj-lt"/>
              </a:rPr>
              <a:t>Autoimmune disorder - Unknown etiology</a:t>
            </a:r>
          </a:p>
          <a:p>
            <a:pPr algn="l">
              <a:buNone/>
            </a:pPr>
            <a:endParaRPr lang="en-US" altLang="en-US" sz="2500" dirty="0" smtClean="0">
              <a:latin typeface="+mj-lt"/>
            </a:endParaRPr>
          </a:p>
          <a:p>
            <a:pPr>
              <a:buNone/>
            </a:pPr>
            <a:r>
              <a:rPr lang="fr-FR" sz="2200" dirty="0" err="1" smtClean="0"/>
              <a:t>Genetics</a:t>
            </a:r>
            <a:r>
              <a:rPr lang="fr-FR" sz="2200" dirty="0" smtClean="0"/>
              <a:t> – </a:t>
            </a:r>
            <a:r>
              <a:rPr lang="fr-FR" sz="2200" dirty="0" err="1" smtClean="0"/>
              <a:t>Environmental</a:t>
            </a:r>
            <a:r>
              <a:rPr lang="fr-FR" sz="2200" dirty="0" smtClean="0"/>
              <a:t> – Possible </a:t>
            </a:r>
            <a:r>
              <a:rPr lang="fr-FR" sz="2200" dirty="0" err="1" smtClean="0"/>
              <a:t>infectious</a:t>
            </a:r>
            <a:r>
              <a:rPr lang="fr-FR" sz="2200" dirty="0" smtClean="0"/>
              <a:t> component</a:t>
            </a:r>
            <a:endParaRPr lang="en-US" altLang="en-US" sz="2200" dirty="0" smtClean="0">
              <a:latin typeface="+mj-lt"/>
            </a:endParaRPr>
          </a:p>
          <a:p>
            <a:pPr algn="l">
              <a:buNone/>
            </a:pPr>
            <a:endParaRPr lang="en-US" altLang="en-US" dirty="0" smtClean="0">
              <a:latin typeface="+mj-lt"/>
            </a:endParaRPr>
          </a:p>
          <a:p>
            <a:pPr lvl="0" algn="l">
              <a:buNone/>
            </a:pPr>
            <a:r>
              <a:rPr lang="en-US" sz="2600" dirty="0">
                <a:latin typeface="+mj-lt"/>
                <a:ea typeface="Footlight MT Light"/>
                <a:cs typeface="Footlight MT Light"/>
                <a:sym typeface="Footlight MT Light"/>
              </a:rPr>
              <a:t>Characterized by:</a:t>
            </a:r>
          </a:p>
          <a:p>
            <a:pPr marL="1080133" lvl="0" indent="-1080133" algn="l">
              <a:buNone/>
              <a:defRPr sz="1800"/>
            </a:pPr>
            <a:endParaRPr lang="en-US" sz="2000" dirty="0" smtClean="0">
              <a:solidFill>
                <a:srgbClr val="646B86"/>
              </a:solidFill>
              <a:latin typeface="+mj-lt"/>
              <a:ea typeface="Footlight MT Light"/>
              <a:cs typeface="Footlight MT Light"/>
              <a:sym typeface="Footlight MT Light"/>
            </a:endParaRPr>
          </a:p>
          <a:p>
            <a:pPr marL="1080133" lvl="0" indent="-1080133">
              <a:buNone/>
              <a:defRPr sz="1800"/>
            </a:pPr>
            <a:r>
              <a:rPr lang="en-US" sz="2000" dirty="0" smtClean="0">
                <a:solidFill>
                  <a:schemeClr val="tx1">
                    <a:lumMod val="65000"/>
                    <a:lumOff val="35000"/>
                  </a:schemeClr>
                </a:solidFill>
                <a:latin typeface="+mj-lt"/>
                <a:ea typeface="Footlight MT Light"/>
                <a:cs typeface="Footlight MT Light"/>
                <a:sym typeface="Footlight MT Light"/>
              </a:rPr>
              <a:t>inflammation of the synovial capsule and </a:t>
            </a:r>
            <a:r>
              <a:rPr lang="en-US" sz="2000" dirty="0">
                <a:solidFill>
                  <a:schemeClr val="tx1">
                    <a:lumMod val="65000"/>
                    <a:lumOff val="35000"/>
                  </a:schemeClr>
                </a:solidFill>
                <a:latin typeface="+mj-lt"/>
                <a:ea typeface="Footlight MT Light"/>
                <a:cs typeface="Footlight MT Light"/>
                <a:sym typeface="Footlight MT Light"/>
              </a:rPr>
              <a:t>hyperplasia</a:t>
            </a:r>
            <a:r>
              <a:rPr lang="en-US" sz="2000" dirty="0">
                <a:solidFill>
                  <a:srgbClr val="646B86"/>
                </a:solidFill>
                <a:latin typeface="+mj-lt"/>
                <a:ea typeface="Footlight MT Light"/>
                <a:cs typeface="Footlight MT Light"/>
                <a:sym typeface="Footlight MT Light"/>
              </a:rPr>
              <a:t> </a:t>
            </a:r>
            <a:r>
              <a:rPr lang="en-US" sz="2000" dirty="0">
                <a:solidFill>
                  <a:schemeClr val="tx1"/>
                </a:solidFill>
                <a:latin typeface="+mj-lt"/>
                <a:ea typeface="Footlight MT Light"/>
                <a:cs typeface="Footlight MT Light"/>
                <a:sym typeface="Footlight MT Light"/>
              </a:rPr>
              <a:t>(“</a:t>
            </a:r>
            <a:r>
              <a:rPr lang="en-US" sz="2000" dirty="0">
                <a:solidFill>
                  <a:srgbClr val="C00000"/>
                </a:solidFill>
                <a:effectLst>
                  <a:outerShdw blurRad="38100" dist="38100" dir="2700000" algn="tl">
                    <a:srgbClr val="000000">
                      <a:alpha val="43137"/>
                    </a:srgbClr>
                  </a:outerShdw>
                </a:effectLst>
                <a:latin typeface="+mj-lt"/>
                <a:ea typeface="Footlight MT Light"/>
                <a:cs typeface="Footlight MT Light"/>
                <a:sym typeface="Footlight MT Light"/>
              </a:rPr>
              <a:t>swelling</a:t>
            </a:r>
            <a:r>
              <a:rPr lang="en-US" sz="2000" dirty="0" smtClean="0">
                <a:solidFill>
                  <a:schemeClr val="tx1"/>
                </a:solidFill>
                <a:latin typeface="+mj-lt"/>
                <a:ea typeface="Footlight MT Light"/>
                <a:cs typeface="Footlight MT Light"/>
                <a:sym typeface="Footlight MT Light"/>
              </a:rPr>
              <a:t>”)</a:t>
            </a:r>
            <a:r>
              <a:rPr lang="en-US" sz="2000" dirty="0" smtClean="0">
                <a:solidFill>
                  <a:srgbClr val="646B86"/>
                </a:solidFill>
                <a:latin typeface="+mj-lt"/>
                <a:ea typeface="Footlight MT Light"/>
                <a:cs typeface="Footlight MT Light"/>
                <a:sym typeface="Footlight MT Light"/>
              </a:rPr>
              <a:t> </a:t>
            </a:r>
            <a:endParaRPr lang="en-US" sz="2000" dirty="0">
              <a:solidFill>
                <a:srgbClr val="646B86"/>
              </a:solidFill>
              <a:latin typeface="+mj-lt"/>
              <a:ea typeface="Footlight MT Light"/>
              <a:cs typeface="Footlight MT Light"/>
              <a:sym typeface="Footlight MT Light"/>
            </a:endParaRPr>
          </a:p>
          <a:p>
            <a:pPr marL="1080133" indent="-1080133">
              <a:buNone/>
              <a:defRPr sz="1800"/>
            </a:pPr>
            <a:r>
              <a:rPr lang="en-US" sz="2000" dirty="0">
                <a:solidFill>
                  <a:schemeClr val="tx1">
                    <a:lumMod val="65000"/>
                    <a:lumOff val="35000"/>
                  </a:schemeClr>
                </a:solidFill>
                <a:latin typeface="+mj-lt"/>
                <a:ea typeface="Footlight MT Light"/>
                <a:cs typeface="Footlight MT Light"/>
                <a:sym typeface="Footlight MT Light"/>
              </a:rPr>
              <a:t>autoantibody production </a:t>
            </a:r>
            <a:r>
              <a:rPr lang="en-US" sz="2000" dirty="0">
                <a:solidFill>
                  <a:schemeClr val="tx1"/>
                </a:solidFill>
                <a:latin typeface="+mj-lt"/>
                <a:ea typeface="Footlight MT Light"/>
                <a:cs typeface="Footlight MT Light"/>
                <a:sym typeface="Footlight MT Light"/>
              </a:rPr>
              <a:t>(</a:t>
            </a:r>
            <a:r>
              <a:rPr lang="en-US" sz="2000" dirty="0">
                <a:solidFill>
                  <a:srgbClr val="C00000"/>
                </a:solidFill>
                <a:effectLst>
                  <a:outerShdw blurRad="38100" dist="38100" dir="2700000" algn="tl">
                    <a:srgbClr val="000000">
                      <a:alpha val="43137"/>
                    </a:srgbClr>
                  </a:outerShdw>
                </a:effectLst>
                <a:latin typeface="+mj-lt"/>
                <a:ea typeface="Footlight MT Light"/>
                <a:cs typeface="Footlight MT Light"/>
                <a:sym typeface="Footlight MT Light"/>
              </a:rPr>
              <a:t>rheumatoid factor and Anti-cyclic </a:t>
            </a:r>
            <a:r>
              <a:rPr lang="en-US" sz="2000" dirty="0" err="1">
                <a:solidFill>
                  <a:srgbClr val="C00000"/>
                </a:solidFill>
                <a:effectLst>
                  <a:outerShdw blurRad="38100" dist="38100" dir="2700000" algn="tl">
                    <a:srgbClr val="000000">
                      <a:alpha val="43137"/>
                    </a:srgbClr>
                  </a:outerShdw>
                </a:effectLst>
                <a:latin typeface="+mj-lt"/>
                <a:ea typeface="Footlight MT Light"/>
                <a:cs typeface="Footlight MT Light"/>
                <a:sym typeface="Footlight MT Light"/>
              </a:rPr>
              <a:t>citrullinated</a:t>
            </a:r>
            <a:r>
              <a:rPr lang="en-US" sz="2000" dirty="0">
                <a:solidFill>
                  <a:srgbClr val="C00000"/>
                </a:solidFill>
                <a:effectLst>
                  <a:outerShdw blurRad="38100" dist="38100" dir="2700000" algn="tl">
                    <a:srgbClr val="000000">
                      <a:alpha val="43137"/>
                    </a:srgbClr>
                  </a:outerShdw>
                </a:effectLst>
                <a:latin typeface="+mj-lt"/>
                <a:ea typeface="Footlight MT Light"/>
                <a:cs typeface="Footlight MT Light"/>
                <a:sym typeface="Footlight MT Light"/>
              </a:rPr>
              <a:t> </a:t>
            </a:r>
            <a:r>
              <a:rPr lang="en-US" sz="2000" dirty="0" smtClean="0">
                <a:solidFill>
                  <a:srgbClr val="C00000"/>
                </a:solidFill>
                <a:effectLst>
                  <a:outerShdw blurRad="38100" dist="38100" dir="2700000" algn="tl">
                    <a:srgbClr val="000000">
                      <a:alpha val="43137"/>
                    </a:srgbClr>
                  </a:outerShdw>
                </a:effectLst>
                <a:latin typeface="+mj-lt"/>
                <a:ea typeface="Footlight MT Light"/>
                <a:cs typeface="Footlight MT Light"/>
                <a:sym typeface="Footlight MT Light"/>
              </a:rPr>
              <a:t>peptide</a:t>
            </a:r>
            <a:r>
              <a:rPr lang="en-US" sz="2000" dirty="0" smtClean="0">
                <a:solidFill>
                  <a:schemeClr val="tx1"/>
                </a:solidFill>
                <a:latin typeface="+mj-lt"/>
                <a:ea typeface="Footlight MT Light"/>
                <a:cs typeface="Footlight MT Light"/>
                <a:sym typeface="Footlight MT Light"/>
              </a:rPr>
              <a:t>[ACCP</a:t>
            </a:r>
            <a:r>
              <a:rPr lang="en-US" sz="2000" dirty="0" smtClean="0">
                <a:latin typeface="+mj-lt"/>
                <a:ea typeface="Footlight MT Light"/>
                <a:cs typeface="Footlight MT Light"/>
                <a:sym typeface="Footlight MT Light"/>
              </a:rPr>
              <a:t>] </a:t>
            </a:r>
            <a:r>
              <a:rPr lang="en-US" sz="2000" dirty="0" err="1" smtClean="0">
                <a:solidFill>
                  <a:schemeClr val="accent1">
                    <a:lumMod val="75000"/>
                  </a:schemeClr>
                </a:solidFill>
                <a:latin typeface="+mj-lt"/>
                <a:ea typeface="Footlight MT Light"/>
                <a:cs typeface="Footlight MT Light"/>
                <a:sym typeface="Footlight MT Light"/>
              </a:rPr>
              <a:t>antinucular</a:t>
            </a:r>
            <a:r>
              <a:rPr lang="en-US" sz="2000" dirty="0" smtClean="0">
                <a:solidFill>
                  <a:schemeClr val="accent1">
                    <a:lumMod val="75000"/>
                  </a:schemeClr>
                </a:solidFill>
                <a:latin typeface="+mj-lt"/>
                <a:ea typeface="Footlight MT Light"/>
                <a:cs typeface="Footlight MT Light"/>
                <a:sym typeface="Footlight MT Light"/>
              </a:rPr>
              <a:t> antibodies</a:t>
            </a:r>
            <a:r>
              <a:rPr lang="en-US" sz="2000" dirty="0" smtClean="0">
                <a:latin typeface="+mj-lt"/>
                <a:ea typeface="Footlight MT Light"/>
                <a:cs typeface="Footlight MT Light"/>
                <a:sym typeface="Footlight MT Light"/>
              </a:rPr>
              <a:t>[ANA]).</a:t>
            </a:r>
          </a:p>
          <a:p>
            <a:pPr marL="1080133" lvl="0" indent="-1080133" algn="l">
              <a:buNone/>
              <a:defRPr sz="1800"/>
            </a:pPr>
            <a:r>
              <a:rPr lang="en-US" sz="2000" dirty="0" smtClean="0">
                <a:solidFill>
                  <a:schemeClr val="tx1">
                    <a:lumMod val="65000"/>
                    <a:lumOff val="35000"/>
                  </a:schemeClr>
                </a:solidFill>
                <a:latin typeface="+mj-lt"/>
                <a:ea typeface="Footlight MT Light"/>
                <a:cs typeface="Footlight MT Light"/>
                <a:sym typeface="Footlight MT Light"/>
              </a:rPr>
              <a:t>cartilage and bone destruction</a:t>
            </a:r>
            <a:r>
              <a:rPr lang="en-US" sz="2000" dirty="0" smtClean="0">
                <a:solidFill>
                  <a:schemeClr val="tx1"/>
                </a:solidFill>
                <a:latin typeface="+mj-lt"/>
                <a:ea typeface="Footlight MT Light"/>
                <a:cs typeface="Footlight MT Light"/>
                <a:sym typeface="Footlight MT Light"/>
              </a:rPr>
              <a:t> (“</a:t>
            </a:r>
            <a:r>
              <a:rPr lang="en-US" sz="2000" dirty="0" smtClean="0">
                <a:solidFill>
                  <a:srgbClr val="C00000"/>
                </a:solidFill>
                <a:effectLst>
                  <a:outerShdw blurRad="38100" dist="38100" dir="2700000" algn="tl">
                    <a:srgbClr val="000000">
                      <a:alpha val="43137"/>
                    </a:srgbClr>
                  </a:outerShdw>
                </a:effectLst>
                <a:latin typeface="+mj-lt"/>
                <a:ea typeface="Footlight MT Light"/>
                <a:cs typeface="Footlight MT Light"/>
                <a:sym typeface="Footlight MT Light"/>
              </a:rPr>
              <a:t>deformity</a:t>
            </a:r>
            <a:r>
              <a:rPr lang="en-US" sz="2000" dirty="0" smtClean="0">
                <a:solidFill>
                  <a:schemeClr val="tx1"/>
                </a:solidFill>
                <a:latin typeface="+mj-lt"/>
                <a:ea typeface="Footlight MT Light"/>
                <a:cs typeface="Footlight MT Light"/>
                <a:sym typeface="Footlight MT Light"/>
              </a:rPr>
              <a:t>”).</a:t>
            </a:r>
          </a:p>
          <a:p>
            <a:pPr marL="2131185" lvl="0" indent="-2131185" algn="l">
              <a:spcBef>
                <a:spcPts val="700"/>
              </a:spcBef>
              <a:buNone/>
              <a:defRPr sz="1800"/>
            </a:pPr>
            <a:endParaRPr lang="en-US" sz="3600" dirty="0">
              <a:latin typeface="+mj-lt"/>
              <a:ea typeface="Footlight MT Light"/>
              <a:cs typeface="Footlight MT Light"/>
              <a:sym typeface="Footlight MT Light"/>
            </a:endParaRPr>
          </a:p>
          <a:p>
            <a:pPr marL="2131185" lvl="0" indent="-2131185" algn="l">
              <a:spcBef>
                <a:spcPts val="700"/>
              </a:spcBef>
              <a:buNone/>
              <a:defRPr sz="1800"/>
            </a:pPr>
            <a:r>
              <a:rPr lang="en-US" sz="2600" dirty="0" smtClean="0">
                <a:latin typeface="+mj-lt"/>
                <a:ea typeface="Footlight MT Light"/>
                <a:cs typeface="Footlight MT Light"/>
                <a:sym typeface="Footlight MT Light"/>
              </a:rPr>
              <a:t>Systemic </a:t>
            </a:r>
            <a:r>
              <a:rPr lang="en-US" sz="2600" dirty="0">
                <a:latin typeface="+mj-lt"/>
                <a:ea typeface="Footlight MT Light"/>
                <a:cs typeface="Footlight MT Light"/>
                <a:sym typeface="Footlight MT Light"/>
              </a:rPr>
              <a:t>features, including :</a:t>
            </a:r>
          </a:p>
          <a:p>
            <a:pPr marL="1080133" lvl="0" indent="-1080133" algn="l">
              <a:buNone/>
              <a:defRPr sz="1800"/>
            </a:pPr>
            <a:r>
              <a:rPr lang="en-US" sz="2000" dirty="0">
                <a:solidFill>
                  <a:schemeClr val="tx1"/>
                </a:solidFill>
                <a:latin typeface="+mj-lt"/>
                <a:ea typeface="Footlight MT Light"/>
                <a:cs typeface="Footlight MT Light"/>
                <a:sym typeface="Footlight MT Light"/>
              </a:rPr>
              <a:t>cardiovascular, pulmonary, psychological, and skeletal disorders. </a:t>
            </a:r>
          </a:p>
          <a:p>
            <a:pPr algn="l">
              <a:buNone/>
            </a:pPr>
            <a:endParaRPr lang="en-US" altLang="en-US"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fade">
                                      <p:cBhvr>
                                        <p:cTn id="21" dur="500"/>
                                        <p:tgtEl>
                                          <p:spTgt spid="3">
                                            <p:txEl>
                                              <p:pRg st="11" end="1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animEffect transition="in" filter="fade">
                                      <p:cBhvr>
                                        <p:cTn id="2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73100"/>
            <a:ext cx="7620000" cy="55118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png" descr="C:\Users\win\Desktop\55555.PNG"/>
          <p:cNvPicPr/>
          <p:nvPr/>
        </p:nvPicPr>
        <p:blipFill>
          <a:blip r:embed="rId2">
            <a:extLst/>
          </a:blip>
          <a:stretch>
            <a:fillRect/>
          </a:stretch>
        </p:blipFill>
        <p:spPr>
          <a:xfrm>
            <a:off x="214282" y="304800"/>
            <a:ext cx="8548718" cy="6338910"/>
          </a:xfrm>
          <a:prstGeom prst="rect">
            <a:avLst/>
          </a:prstGeom>
          <a:ln w="12700">
            <a:miter lim="400000"/>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229600" cy="1143000"/>
          </a:xfrm>
        </p:spPr>
        <p:txBody>
          <a:bodyPr>
            <a:normAutofit/>
          </a:bodyPr>
          <a:lstStyle/>
          <a:p>
            <a:r>
              <a:rPr lang="en-US" b="1" u="sng" dirty="0" smtClean="0"/>
              <a:t>Extra-</a:t>
            </a:r>
            <a:r>
              <a:rPr lang="en-US" b="1" u="sng" dirty="0" err="1" smtClean="0"/>
              <a:t>articular</a:t>
            </a:r>
            <a:r>
              <a:rPr lang="en-US" b="1" u="sng" dirty="0" smtClean="0"/>
              <a:t> </a:t>
            </a:r>
            <a:r>
              <a:rPr lang="en-US" b="1" u="sng" dirty="0" err="1" smtClean="0"/>
              <a:t>Manifistation</a:t>
            </a:r>
            <a:endParaRPr lang="ar-SA" u="sn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494086"/>
            <a:ext cx="6192688" cy="479028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285728"/>
            <a:ext cx="2786082" cy="430887"/>
          </a:xfrm>
          <a:prstGeom prst="rect">
            <a:avLst/>
          </a:prstGeom>
          <a:noFill/>
        </p:spPr>
        <p:txBody>
          <a:bodyPr wrap="square" rtlCol="1">
            <a:spAutoFit/>
          </a:bodyPr>
          <a:lstStyle/>
          <a:p>
            <a:pPr algn="ctr"/>
            <a:r>
              <a:rPr lang="en-US" sz="2200" u="sng" dirty="0" smtClean="0">
                <a:effectLst>
                  <a:outerShdw blurRad="38100" dist="38100" dir="2700000" algn="tl">
                    <a:srgbClr val="000000">
                      <a:alpha val="43137"/>
                    </a:srgbClr>
                  </a:outerShdw>
                </a:effectLst>
              </a:rPr>
              <a:t>Small vessels </a:t>
            </a:r>
            <a:r>
              <a:rPr lang="en-US" sz="2200" u="sng" dirty="0" err="1" smtClean="0">
                <a:effectLst>
                  <a:outerShdw blurRad="38100" dist="38100" dir="2700000" algn="tl">
                    <a:srgbClr val="000000">
                      <a:alpha val="43137"/>
                    </a:srgbClr>
                  </a:outerShdw>
                </a:effectLst>
              </a:rPr>
              <a:t>Vasculitis</a:t>
            </a:r>
            <a:endParaRPr lang="ar-SA" sz="2200" u="sng" dirty="0">
              <a:effectLst>
                <a:outerShdw blurRad="38100" dist="38100" dir="2700000" algn="tl">
                  <a:srgbClr val="000000">
                    <a:alpha val="43137"/>
                  </a:srgbClr>
                </a:outerShdw>
              </a:effectLst>
            </a:endParaRPr>
          </a:p>
        </p:txBody>
      </p:sp>
      <p:sp>
        <p:nvSpPr>
          <p:cNvPr id="6" name="TextBox 5"/>
          <p:cNvSpPr txBox="1"/>
          <p:nvPr/>
        </p:nvSpPr>
        <p:spPr>
          <a:xfrm>
            <a:off x="5500694" y="357166"/>
            <a:ext cx="2857520" cy="430887"/>
          </a:xfrm>
          <a:prstGeom prst="rect">
            <a:avLst/>
          </a:prstGeom>
          <a:noFill/>
        </p:spPr>
        <p:txBody>
          <a:bodyPr wrap="square" rtlCol="1">
            <a:spAutoFit/>
          </a:bodyPr>
          <a:lstStyle/>
          <a:p>
            <a:pPr algn="ctr"/>
            <a:r>
              <a:rPr lang="en-US" sz="2200" u="sng" dirty="0" smtClean="0">
                <a:effectLst>
                  <a:outerShdw blurRad="38100" dist="38100" dir="2700000" algn="tl">
                    <a:srgbClr val="000000">
                      <a:alpha val="43137"/>
                    </a:srgbClr>
                  </a:outerShdw>
                </a:effectLst>
              </a:rPr>
              <a:t>Subcutaneous nodule</a:t>
            </a:r>
            <a:endParaRPr lang="ar-SA" sz="2200" u="sng"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1" y="1052736"/>
            <a:ext cx="4313684" cy="497214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052736"/>
            <a:ext cx="3519859" cy="4972144"/>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792" y="620688"/>
            <a:ext cx="3143272" cy="430887"/>
          </a:xfrm>
          <a:prstGeom prst="rect">
            <a:avLst/>
          </a:prstGeom>
          <a:noFill/>
        </p:spPr>
        <p:txBody>
          <a:bodyPr wrap="square" rtlCol="1">
            <a:spAutoFit/>
          </a:bodyPr>
          <a:lstStyle/>
          <a:p>
            <a:pPr algn="ctr"/>
            <a:r>
              <a:rPr lang="en-US" sz="2200" u="sng" dirty="0" err="1" smtClean="0">
                <a:effectLst>
                  <a:outerShdw blurRad="38100" dist="38100" dir="2700000" algn="tl">
                    <a:srgbClr val="000000">
                      <a:alpha val="43137"/>
                    </a:srgbClr>
                  </a:outerShdw>
                </a:effectLst>
              </a:rPr>
              <a:t>Episcleritis</a:t>
            </a:r>
            <a:r>
              <a:rPr lang="en-US" sz="2200" u="sng" dirty="0" smtClean="0">
                <a:effectLst>
                  <a:outerShdw blurRad="38100" dist="38100" dir="2700000" algn="tl">
                    <a:srgbClr val="000000">
                      <a:alpha val="43137"/>
                    </a:srgbClr>
                  </a:outerShdw>
                </a:effectLst>
              </a:rPr>
              <a:t> + </a:t>
            </a:r>
            <a:r>
              <a:rPr lang="en-US" sz="2200" u="sng" dirty="0" err="1" smtClean="0">
                <a:effectLst>
                  <a:outerShdw blurRad="38100" dist="38100" dir="2700000" algn="tl">
                    <a:srgbClr val="000000">
                      <a:alpha val="43137"/>
                    </a:srgbClr>
                  </a:outerShdw>
                </a:effectLst>
              </a:rPr>
              <a:t>scleritis</a:t>
            </a:r>
            <a:endParaRPr lang="ar-SA" sz="2200" u="sng"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435100"/>
            <a:ext cx="7200800" cy="4586188"/>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956" y="121196"/>
            <a:ext cx="2199188" cy="1143000"/>
          </a:xfrm>
        </p:spPr>
        <p:txBody>
          <a:bodyPr/>
          <a:lstStyle/>
          <a:p>
            <a:pPr algn="l"/>
            <a:r>
              <a:rPr lang="en-US" sz="3500" dirty="0" smtClean="0">
                <a:solidFill>
                  <a:srgbClr val="C00000"/>
                </a:solidFill>
              </a:rPr>
              <a:t>History</a:t>
            </a:r>
            <a:endParaRPr lang="ar-SA" sz="3500" dirty="0">
              <a:solidFill>
                <a:srgbClr val="C00000"/>
              </a:solidFill>
            </a:endParaRPr>
          </a:p>
        </p:txBody>
      </p:sp>
      <p:sp>
        <p:nvSpPr>
          <p:cNvPr id="3" name="Content Placeholder 2"/>
          <p:cNvSpPr>
            <a:spLocks noGrp="1"/>
          </p:cNvSpPr>
          <p:nvPr>
            <p:ph idx="1"/>
          </p:nvPr>
        </p:nvSpPr>
        <p:spPr>
          <a:xfrm>
            <a:off x="444724" y="0"/>
            <a:ext cx="7799684" cy="5085184"/>
          </a:xfrm>
        </p:spPr>
        <p:txBody>
          <a:bodyPr>
            <a:noAutofit/>
          </a:bodyPr>
          <a:lstStyle/>
          <a:p>
            <a:pPr marL="457200" indent="-457200" algn="l">
              <a:buAutoNum type="arabicPeriod"/>
            </a:pPr>
            <a:r>
              <a:rPr lang="en-US" sz="1800" b="1" dirty="0" smtClean="0"/>
              <a:t>Duration of the complaint: </a:t>
            </a:r>
          </a:p>
          <a:p>
            <a:pPr marL="0" indent="0" algn="l">
              <a:buNone/>
            </a:pPr>
            <a:r>
              <a:rPr lang="en-US" sz="1600" dirty="0" smtClean="0"/>
              <a:t>Acute (less than 6 weeks) OR chronic (6 weeks or more) </a:t>
            </a:r>
            <a:endParaRPr lang="en-US" sz="1600" dirty="0"/>
          </a:p>
          <a:p>
            <a:pPr algn="l">
              <a:buNone/>
            </a:pPr>
            <a:endParaRPr lang="en-US" sz="1800" dirty="0" smtClean="0"/>
          </a:p>
          <a:p>
            <a:pPr algn="l">
              <a:buNone/>
            </a:pPr>
            <a:r>
              <a:rPr lang="en-US" sz="1800" dirty="0" smtClean="0"/>
              <a:t>2. </a:t>
            </a:r>
            <a:r>
              <a:rPr lang="en-US" sz="1800" b="1" dirty="0" smtClean="0"/>
              <a:t>Number of joints involved</a:t>
            </a:r>
            <a:r>
              <a:rPr lang="en-US" sz="1800" dirty="0" smtClean="0"/>
              <a:t>:</a:t>
            </a:r>
            <a:r>
              <a:rPr lang="en-US" sz="1600" dirty="0" smtClean="0"/>
              <a:t> rheumatoid arthritis patients have a </a:t>
            </a:r>
            <a:r>
              <a:rPr lang="en-US" sz="1800" u="sng" dirty="0" err="1" smtClean="0"/>
              <a:t>polyarticular</a:t>
            </a:r>
            <a:r>
              <a:rPr lang="en-US" sz="1800" u="sng" dirty="0" smtClean="0"/>
              <a:t> joint involvement. </a:t>
            </a:r>
            <a:endParaRPr lang="en-US" sz="1600" dirty="0"/>
          </a:p>
          <a:p>
            <a:pPr algn="l">
              <a:buNone/>
            </a:pPr>
            <a:endParaRPr lang="en-US" sz="1800" dirty="0" smtClean="0"/>
          </a:p>
          <a:p>
            <a:pPr algn="l">
              <a:buNone/>
            </a:pPr>
            <a:r>
              <a:rPr lang="en-US" sz="1800" dirty="0" smtClean="0"/>
              <a:t>3</a:t>
            </a:r>
            <a:r>
              <a:rPr lang="en-US" sz="1800" b="1" dirty="0" smtClean="0"/>
              <a:t>. Distribution of Joints Involved</a:t>
            </a:r>
            <a:r>
              <a:rPr lang="en-US" sz="1600" dirty="0" smtClean="0"/>
              <a:t>: RA has a </a:t>
            </a:r>
            <a:r>
              <a:rPr lang="en-US" sz="1800" b="1" u="sng" dirty="0" smtClean="0"/>
              <a:t>symmetrical joint involvement</a:t>
            </a:r>
            <a:r>
              <a:rPr lang="en-US" sz="1600" b="1" dirty="0" smtClean="0"/>
              <a:t>. </a:t>
            </a:r>
            <a:endParaRPr lang="en-US" sz="1600" dirty="0"/>
          </a:p>
          <a:p>
            <a:pPr algn="l">
              <a:buNone/>
            </a:pPr>
            <a:endParaRPr lang="en-US" sz="1800" b="1" dirty="0" smtClean="0"/>
          </a:p>
          <a:p>
            <a:pPr algn="l">
              <a:buNone/>
            </a:pPr>
            <a:r>
              <a:rPr lang="en-US" sz="1800" b="1" dirty="0" smtClean="0"/>
              <a:t>4. Pattern of involvement:</a:t>
            </a:r>
            <a:r>
              <a:rPr lang="en-US" sz="1600" dirty="0" smtClean="0"/>
              <a:t> Inflammation persists in involved joints as new ones become affected (Additive). </a:t>
            </a:r>
            <a:endParaRPr lang="en-US" sz="1600" dirty="0"/>
          </a:p>
          <a:p>
            <a:pPr algn="l">
              <a:buNone/>
            </a:pPr>
            <a:endParaRPr lang="en-US" sz="1800" b="1" dirty="0" smtClean="0"/>
          </a:p>
          <a:p>
            <a:pPr algn="l">
              <a:buNone/>
            </a:pPr>
            <a:r>
              <a:rPr lang="en-US" sz="1800" b="1" dirty="0" smtClean="0"/>
              <a:t>5. Duration of morning stiffness:</a:t>
            </a:r>
            <a:r>
              <a:rPr lang="en-US" sz="1600" dirty="0" smtClean="0"/>
              <a:t> Usually </a:t>
            </a:r>
            <a:r>
              <a:rPr lang="en-US" sz="1600" u="sng" dirty="0" smtClean="0">
                <a:solidFill>
                  <a:srgbClr val="FF0000"/>
                </a:solidFill>
              </a:rPr>
              <a:t>morning stiffness </a:t>
            </a:r>
            <a:r>
              <a:rPr lang="en-US" sz="1600" dirty="0" smtClean="0"/>
              <a:t>last for more than 30 minutes (it can reach one hour). </a:t>
            </a:r>
            <a:endParaRPr lang="en-US" sz="1600" dirty="0"/>
          </a:p>
          <a:p>
            <a:pPr algn="l">
              <a:buNone/>
            </a:pPr>
            <a:endParaRPr lang="en-US" sz="1800" b="1" dirty="0" smtClean="0"/>
          </a:p>
          <a:p>
            <a:pPr algn="l">
              <a:buNone/>
            </a:pPr>
            <a:r>
              <a:rPr lang="en-US" sz="1800" b="1" dirty="0" smtClean="0"/>
              <a:t>6. Aggravating and relieving factors: </a:t>
            </a:r>
            <a:r>
              <a:rPr lang="en-US" sz="1600" dirty="0" smtClean="0"/>
              <a:t>Pain worse after a period of inactivity and relieved by movement. </a:t>
            </a:r>
          </a:p>
          <a:p>
            <a:pPr algn="l">
              <a:buNone/>
            </a:pPr>
            <a:r>
              <a:rPr lang="en-US" sz="1600" dirty="0" smtClean="0"/>
              <a:t>7. History of </a:t>
            </a:r>
            <a:r>
              <a:rPr lang="en-US" sz="1800" b="1" dirty="0" smtClean="0"/>
              <a:t>joint swelling </a:t>
            </a:r>
            <a:r>
              <a:rPr lang="en-US" sz="1600" dirty="0" smtClean="0"/>
              <a:t>, </a:t>
            </a:r>
            <a:r>
              <a:rPr lang="en-US" sz="1800" b="1" dirty="0" smtClean="0"/>
              <a:t>Extra-</a:t>
            </a:r>
            <a:r>
              <a:rPr lang="en-US" sz="1800" b="1" dirty="0" err="1" smtClean="0"/>
              <a:t>articular</a:t>
            </a:r>
            <a:r>
              <a:rPr lang="en-US" sz="1800" b="1" dirty="0" smtClean="0"/>
              <a:t> </a:t>
            </a:r>
            <a:r>
              <a:rPr lang="en-US" sz="1600" dirty="0" smtClean="0"/>
              <a:t>complaints</a:t>
            </a:r>
            <a:r>
              <a:rPr lang="en-US" sz="1800" b="1" dirty="0" smtClean="0"/>
              <a:t> Family history</a:t>
            </a:r>
            <a:endParaRPr lang="ar-SA"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84"/>
            <a:ext cx="8229600" cy="1143000"/>
          </a:xfrm>
        </p:spPr>
        <p:txBody>
          <a:bodyPr/>
          <a:lstStyle/>
          <a:p>
            <a:pPr algn="l"/>
            <a:r>
              <a:rPr lang="en-US" dirty="0" smtClean="0"/>
              <a:t>Physical Examination </a:t>
            </a:r>
            <a:endParaRPr lang="ar-SA" dirty="0"/>
          </a:p>
        </p:txBody>
      </p:sp>
      <p:sp>
        <p:nvSpPr>
          <p:cNvPr id="3" name="Content Placeholder 2"/>
          <p:cNvSpPr>
            <a:spLocks noGrp="1"/>
          </p:cNvSpPr>
          <p:nvPr>
            <p:ph idx="1"/>
          </p:nvPr>
        </p:nvSpPr>
        <p:spPr>
          <a:xfrm>
            <a:off x="323528" y="1340768"/>
            <a:ext cx="8424936" cy="4896544"/>
          </a:xfrm>
        </p:spPr>
        <p:txBody>
          <a:bodyPr>
            <a:noAutofit/>
          </a:bodyPr>
          <a:lstStyle/>
          <a:p>
            <a:pPr marL="456985" indent="-456985" algn="l">
              <a:spcBef>
                <a:spcPts val="500"/>
              </a:spcBef>
              <a:buNone/>
              <a:defRPr sz="1800"/>
            </a:pPr>
            <a:r>
              <a:rPr lang="en-US" sz="2000" dirty="0" smtClean="0">
                <a:solidFill>
                  <a:srgbClr val="FF0000"/>
                </a:solidFill>
                <a:latin typeface="Footlight MT Light"/>
                <a:ea typeface="Footlight MT Light"/>
                <a:cs typeface="Footlight MT Light"/>
                <a:sym typeface="Footlight MT Light"/>
              </a:rPr>
              <a:t>During the </a:t>
            </a:r>
            <a:r>
              <a:rPr lang="en-US" sz="2000" dirty="0">
                <a:solidFill>
                  <a:srgbClr val="FF0000"/>
                </a:solidFill>
                <a:latin typeface="Footlight MT Light"/>
                <a:ea typeface="Footlight MT Light"/>
                <a:cs typeface="Footlight MT Light"/>
                <a:sym typeface="Footlight MT Light"/>
              </a:rPr>
              <a:t>physical examination, it is important to assess the following:</a:t>
            </a:r>
            <a:endParaRPr lang="en-US" sz="2000" dirty="0">
              <a:solidFill>
                <a:srgbClr val="FF0000"/>
              </a:solidFill>
            </a:endParaRPr>
          </a:p>
          <a:p>
            <a:pPr marL="456985" lvl="0" indent="-456985" algn="l">
              <a:spcBef>
                <a:spcPts val="500"/>
              </a:spcBef>
              <a:buNone/>
              <a:defRPr sz="1800"/>
            </a:pPr>
            <a:endParaRPr lang="en-US" sz="2000" dirty="0" smtClean="0">
              <a:latin typeface="Footlight MT Light"/>
              <a:ea typeface="Footlight MT Light"/>
              <a:cs typeface="Footlight MT Light"/>
              <a:sym typeface="Footlight MT Light"/>
            </a:endParaRPr>
          </a:p>
          <a:p>
            <a:pPr marL="456985" lvl="0" indent="-456985" algn="l">
              <a:spcBef>
                <a:spcPts val="500"/>
              </a:spcBef>
              <a:buNone/>
              <a:defRPr sz="1800"/>
            </a:pPr>
            <a:r>
              <a:rPr lang="en-US" sz="2000" b="1" dirty="0" smtClean="0">
                <a:latin typeface="Footlight MT Light"/>
                <a:ea typeface="Footlight MT Light"/>
                <a:cs typeface="Footlight MT Light"/>
                <a:sym typeface="Footlight MT Light"/>
              </a:rPr>
              <a:t>Stiffness</a:t>
            </a:r>
            <a:r>
              <a:rPr lang="en-US" sz="2000" dirty="0" smtClean="0">
                <a:latin typeface="Footlight MT Light"/>
                <a:ea typeface="Footlight MT Light"/>
                <a:cs typeface="Footlight MT Light"/>
                <a:sym typeface="Footlight MT Light"/>
              </a:rPr>
              <a:t> </a:t>
            </a:r>
            <a:r>
              <a:rPr lang="en-US" sz="2000" dirty="0">
                <a:latin typeface="Footlight MT Light"/>
                <a:ea typeface="Footlight MT Light"/>
                <a:cs typeface="Footlight MT Light"/>
                <a:sym typeface="Footlight MT Light"/>
              </a:rPr>
              <a:t>(</a:t>
            </a:r>
            <a:r>
              <a:rPr lang="en-US" sz="2000" dirty="0">
                <a:solidFill>
                  <a:schemeClr val="accent2">
                    <a:lumMod val="40000"/>
                    <a:lumOff val="60000"/>
                  </a:schemeClr>
                </a:solidFill>
                <a:latin typeface="Footlight MT Light"/>
                <a:ea typeface="Footlight MT Light"/>
                <a:cs typeface="Footlight MT Light"/>
                <a:sym typeface="Footlight MT Light"/>
              </a:rPr>
              <a:t>may improve with heat and active exercise, but they do not prevent the return of stiffness</a:t>
            </a:r>
            <a:r>
              <a:rPr lang="en-US" sz="2000" dirty="0"/>
              <a:t>).</a:t>
            </a:r>
            <a:endParaRPr lang="en-US" sz="2000" dirty="0">
              <a:latin typeface="Footlight MT Light"/>
              <a:ea typeface="Footlight MT Light"/>
              <a:cs typeface="Footlight MT Light"/>
              <a:sym typeface="Footlight MT Light"/>
            </a:endParaRPr>
          </a:p>
          <a:p>
            <a:pPr marL="456985" lvl="0" indent="-456985" algn="l">
              <a:spcBef>
                <a:spcPts val="500"/>
              </a:spcBef>
              <a:buNone/>
              <a:defRPr sz="1800"/>
            </a:pPr>
            <a:r>
              <a:rPr lang="en-US" sz="2000" b="1" dirty="0">
                <a:latin typeface="Footlight MT Light"/>
                <a:ea typeface="Footlight MT Light"/>
                <a:cs typeface="Footlight MT Light"/>
                <a:sym typeface="Footlight MT Light"/>
              </a:rPr>
              <a:t>Tenderness</a:t>
            </a:r>
            <a:endParaRPr lang="en-US" sz="2000" b="1" dirty="0"/>
          </a:p>
          <a:p>
            <a:pPr marL="456985" lvl="0" indent="-456985" algn="l">
              <a:spcBef>
                <a:spcPts val="500"/>
              </a:spcBef>
              <a:buNone/>
              <a:defRPr sz="1800"/>
            </a:pPr>
            <a:r>
              <a:rPr lang="en-US" sz="2000" b="1" dirty="0">
                <a:latin typeface="Footlight MT Light"/>
                <a:ea typeface="Footlight MT Light"/>
                <a:cs typeface="Footlight MT Light"/>
                <a:sym typeface="Footlight MT Light"/>
              </a:rPr>
              <a:t>Pain on motion</a:t>
            </a:r>
            <a:endParaRPr lang="en-US" sz="2000" b="1" dirty="0"/>
          </a:p>
          <a:p>
            <a:pPr marL="456985" lvl="0" indent="-456985" algn="l">
              <a:spcBef>
                <a:spcPts val="500"/>
              </a:spcBef>
              <a:buNone/>
              <a:defRPr sz="1800"/>
            </a:pPr>
            <a:r>
              <a:rPr lang="en-US" sz="2000" b="1" dirty="0">
                <a:latin typeface="Footlight MT Light"/>
                <a:ea typeface="Footlight MT Light"/>
                <a:cs typeface="Footlight MT Light"/>
                <a:sym typeface="Footlight MT Light"/>
              </a:rPr>
              <a:t>Swelling</a:t>
            </a:r>
            <a:endParaRPr lang="en-US" sz="2000" b="1" dirty="0"/>
          </a:p>
          <a:p>
            <a:pPr marL="456985" lvl="0" indent="-456985" algn="l">
              <a:spcBef>
                <a:spcPts val="500"/>
              </a:spcBef>
              <a:buNone/>
              <a:defRPr sz="1800"/>
            </a:pPr>
            <a:r>
              <a:rPr lang="en-US" sz="2000" b="1" dirty="0">
                <a:latin typeface="Footlight MT Light"/>
                <a:ea typeface="Footlight MT Light"/>
                <a:cs typeface="Footlight MT Light"/>
                <a:sym typeface="Footlight MT Light"/>
              </a:rPr>
              <a:t>Deformities</a:t>
            </a:r>
            <a:r>
              <a:rPr lang="en-US" sz="2000" dirty="0">
                <a:latin typeface="Footlight MT Light"/>
                <a:ea typeface="Footlight MT Light"/>
                <a:cs typeface="Footlight MT Light"/>
                <a:sym typeface="Footlight MT Light"/>
              </a:rPr>
              <a:t> (</a:t>
            </a:r>
            <a:r>
              <a:rPr lang="en-US" sz="2000" dirty="0" err="1">
                <a:solidFill>
                  <a:schemeClr val="accent2">
                    <a:lumMod val="40000"/>
                    <a:lumOff val="60000"/>
                  </a:schemeClr>
                </a:solidFill>
                <a:latin typeface="Footlight MT Light"/>
                <a:ea typeface="Footlight MT Light"/>
                <a:cs typeface="Footlight MT Light"/>
                <a:sym typeface="Footlight MT Light"/>
              </a:rPr>
              <a:t>ulnar</a:t>
            </a:r>
            <a:r>
              <a:rPr lang="en-US" sz="2000" dirty="0">
                <a:solidFill>
                  <a:schemeClr val="accent2">
                    <a:lumMod val="40000"/>
                    <a:lumOff val="60000"/>
                  </a:schemeClr>
                </a:solidFill>
                <a:latin typeface="Footlight MT Light"/>
                <a:ea typeface="Footlight MT Light"/>
                <a:cs typeface="Footlight MT Light"/>
                <a:sym typeface="Footlight MT Light"/>
              </a:rPr>
              <a:t> deviation, boutonniere and swan-neck </a:t>
            </a:r>
            <a:r>
              <a:rPr lang="en-US" sz="2000" dirty="0" smtClean="0">
                <a:solidFill>
                  <a:schemeClr val="accent2">
                    <a:lumMod val="40000"/>
                    <a:lumOff val="60000"/>
                  </a:schemeClr>
                </a:solidFill>
                <a:latin typeface="Footlight MT Light"/>
                <a:ea typeface="Footlight MT Light"/>
                <a:cs typeface="Footlight MT Light"/>
                <a:sym typeface="Footlight MT Light"/>
              </a:rPr>
              <a:t>deformities, hammer </a:t>
            </a:r>
            <a:r>
              <a:rPr lang="en-US" sz="2000" dirty="0">
                <a:solidFill>
                  <a:schemeClr val="accent2">
                    <a:lumMod val="40000"/>
                    <a:lumOff val="60000"/>
                  </a:schemeClr>
                </a:solidFill>
                <a:latin typeface="Footlight MT Light"/>
                <a:ea typeface="Footlight MT Light"/>
                <a:cs typeface="Footlight MT Light"/>
                <a:sym typeface="Footlight MT Light"/>
              </a:rPr>
              <a:t>toes, and joint </a:t>
            </a:r>
            <a:r>
              <a:rPr lang="en-US" sz="2000" dirty="0" err="1">
                <a:solidFill>
                  <a:schemeClr val="accent2">
                    <a:lumMod val="40000"/>
                    <a:lumOff val="60000"/>
                  </a:schemeClr>
                </a:solidFill>
                <a:latin typeface="Footlight MT Light"/>
                <a:ea typeface="Footlight MT Light"/>
                <a:cs typeface="Footlight MT Light"/>
                <a:sym typeface="Footlight MT Light"/>
              </a:rPr>
              <a:t>ankylosis</a:t>
            </a:r>
            <a:r>
              <a:rPr lang="en-US" sz="2000" dirty="0"/>
              <a:t>)</a:t>
            </a:r>
            <a:endParaRPr lang="en-US" sz="2000" dirty="0">
              <a:latin typeface="Footlight MT Light"/>
              <a:ea typeface="Footlight MT Light"/>
              <a:cs typeface="Footlight MT Light"/>
              <a:sym typeface="Footlight MT Light"/>
            </a:endParaRPr>
          </a:p>
          <a:p>
            <a:pPr marL="456985" lvl="0" indent="-456985" algn="l">
              <a:spcBef>
                <a:spcPts val="500"/>
              </a:spcBef>
              <a:buNone/>
              <a:defRPr sz="1800"/>
            </a:pPr>
            <a:r>
              <a:rPr lang="en-US" sz="2000" b="1" dirty="0">
                <a:latin typeface="Footlight MT Light"/>
                <a:ea typeface="Footlight MT Light"/>
                <a:cs typeface="Footlight MT Light"/>
                <a:sym typeface="Footlight MT Light"/>
              </a:rPr>
              <a:t>Limitation of motion</a:t>
            </a:r>
            <a:endParaRPr lang="en-US" sz="2000" b="1" dirty="0"/>
          </a:p>
          <a:p>
            <a:pPr marL="456985" lvl="0" indent="-456985" algn="l">
              <a:spcBef>
                <a:spcPts val="500"/>
              </a:spcBef>
              <a:buNone/>
              <a:defRPr sz="1800"/>
            </a:pPr>
            <a:r>
              <a:rPr lang="en-US" sz="2000" b="1" dirty="0">
                <a:latin typeface="Footlight MT Light"/>
                <a:ea typeface="Footlight MT Light"/>
                <a:cs typeface="Footlight MT Light"/>
                <a:sym typeface="Footlight MT Light"/>
              </a:rPr>
              <a:t>Extra-</a:t>
            </a:r>
            <a:r>
              <a:rPr lang="en-US" sz="2000" b="1" dirty="0" err="1">
                <a:latin typeface="Footlight MT Light"/>
                <a:ea typeface="Footlight MT Light"/>
                <a:cs typeface="Footlight MT Light"/>
                <a:sym typeface="Footlight MT Light"/>
              </a:rPr>
              <a:t>articular</a:t>
            </a:r>
            <a:r>
              <a:rPr lang="en-US" sz="2000" b="1" dirty="0">
                <a:latin typeface="Footlight MT Light"/>
                <a:ea typeface="Footlight MT Light"/>
                <a:cs typeface="Footlight MT Light"/>
                <a:sym typeface="Footlight MT Light"/>
              </a:rPr>
              <a:t> manifestations</a:t>
            </a:r>
            <a:endParaRPr lang="en-US" sz="2000" b="1" dirty="0"/>
          </a:p>
          <a:p>
            <a:pPr marL="456985" lvl="0" indent="-456985" algn="l">
              <a:spcBef>
                <a:spcPts val="500"/>
              </a:spcBef>
              <a:buNone/>
              <a:defRPr sz="1800"/>
            </a:pPr>
            <a:r>
              <a:rPr lang="en-US" sz="2000" b="1" dirty="0">
                <a:latin typeface="Footlight MT Light"/>
                <a:ea typeface="Footlight MT Light"/>
                <a:cs typeface="Footlight MT Light"/>
                <a:sym typeface="Footlight MT Light"/>
              </a:rPr>
              <a:t>Rheumatoid nodules</a:t>
            </a:r>
            <a:r>
              <a:rPr lang="en-US" sz="2000" dirty="0">
                <a:latin typeface="Footlight MT Light"/>
                <a:ea typeface="Footlight MT Light"/>
                <a:cs typeface="Footlight MT Light"/>
                <a:sym typeface="Footlight MT Light"/>
              </a:rPr>
              <a:t> (</a:t>
            </a:r>
            <a:r>
              <a:rPr lang="en-US" sz="2000" dirty="0">
                <a:solidFill>
                  <a:schemeClr val="accent2">
                    <a:lumMod val="40000"/>
                    <a:lumOff val="60000"/>
                  </a:schemeClr>
                </a:solidFill>
                <a:latin typeface="Footlight MT Light"/>
                <a:ea typeface="Footlight MT Light"/>
                <a:cs typeface="Footlight MT Light"/>
                <a:sym typeface="Footlight MT Light"/>
              </a:rPr>
              <a:t>occur in approximately </a:t>
            </a:r>
            <a:r>
              <a:rPr lang="en-US" sz="2000" dirty="0">
                <a:solidFill>
                  <a:srgbClr val="FF0000"/>
                </a:solidFill>
                <a:latin typeface="Footlight MT Light"/>
                <a:ea typeface="Footlight MT Light"/>
                <a:cs typeface="Footlight MT Light"/>
                <a:sym typeface="Footlight MT Light"/>
              </a:rPr>
              <a:t>25%</a:t>
            </a:r>
            <a:r>
              <a:rPr lang="en-US" sz="2000" dirty="0">
                <a:solidFill>
                  <a:srgbClr val="002060"/>
                </a:solidFill>
                <a:latin typeface="Footlight MT Light"/>
                <a:ea typeface="Footlight MT Light"/>
                <a:cs typeface="Footlight MT Light"/>
                <a:sym typeface="Footlight MT Light"/>
              </a:rPr>
              <a:t> </a:t>
            </a:r>
            <a:r>
              <a:rPr lang="en-US" sz="2000" dirty="0">
                <a:solidFill>
                  <a:schemeClr val="accent2">
                    <a:lumMod val="40000"/>
                    <a:lumOff val="60000"/>
                  </a:schemeClr>
                </a:solidFill>
                <a:latin typeface="Footlight MT Light"/>
                <a:ea typeface="Footlight MT Light"/>
                <a:cs typeface="Footlight MT Light"/>
                <a:sym typeface="Footlight MT Light"/>
              </a:rPr>
              <a:t>of patients with RA and most commonly found on extensor surfaces</a:t>
            </a:r>
            <a:r>
              <a:rPr lang="en-US" sz="2000" dirty="0">
                <a:solidFill>
                  <a:srgbClr val="002060"/>
                </a:solidFill>
                <a:latin typeface="Footlight MT Light"/>
                <a:ea typeface="Footlight MT Light"/>
                <a:cs typeface="Footlight MT Light"/>
                <a:sym typeface="Footlight MT Light"/>
              </a:rPr>
              <a:t> </a:t>
            </a:r>
            <a:r>
              <a:rPr lang="en-US" sz="2000" dirty="0">
                <a:latin typeface="Footlight MT Light"/>
                <a:ea typeface="Footlight MT Light"/>
                <a:cs typeface="Footlight MT Light"/>
                <a:sym typeface="Footlight MT Light"/>
              </a:rPr>
              <a:t>[</a:t>
            </a:r>
            <a:r>
              <a:rPr lang="en-US" sz="2000" dirty="0">
                <a:solidFill>
                  <a:schemeClr val="accent2">
                    <a:lumMod val="40000"/>
                    <a:lumOff val="60000"/>
                  </a:schemeClr>
                </a:solidFill>
                <a:latin typeface="Footlight MT Light"/>
                <a:ea typeface="Footlight MT Light"/>
                <a:cs typeface="Footlight MT Light"/>
                <a:sym typeface="Footlight MT Light"/>
              </a:rPr>
              <a:t>proximal ulna</a:t>
            </a:r>
            <a:r>
              <a:rPr lang="en-US" sz="2000" dirty="0">
                <a:latin typeface="Footlight MT Light"/>
                <a:ea typeface="Footlight MT Light"/>
                <a:cs typeface="Footlight MT Light"/>
                <a:sym typeface="Footlight MT Light"/>
              </a:rPr>
              <a:t>])</a:t>
            </a:r>
          </a:p>
          <a:p>
            <a:pPr algn="l">
              <a:buNone/>
            </a:pP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057" y="3861048"/>
            <a:ext cx="2917675" cy="18614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124744"/>
            <a:ext cx="3014134" cy="188383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8732" y="1109906"/>
            <a:ext cx="2746823" cy="18678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ar-SA" dirty="0"/>
          </a:p>
        </p:txBody>
      </p:sp>
      <p:sp>
        <p:nvSpPr>
          <p:cNvPr id="3" name="Content Placeholder 2"/>
          <p:cNvSpPr>
            <a:spLocks noGrp="1"/>
          </p:cNvSpPr>
          <p:nvPr>
            <p:ph idx="1"/>
          </p:nvPr>
        </p:nvSpPr>
        <p:spPr/>
        <p:txBody>
          <a:bodyPr>
            <a:normAutofit/>
          </a:bodyPr>
          <a:lstStyle/>
          <a:p>
            <a:pPr lvl="0">
              <a:buNone/>
              <a:defRPr sz="1800"/>
            </a:pPr>
            <a:r>
              <a:rPr lang="en-US" sz="2200" b="1" dirty="0" smtClean="0">
                <a:solidFill>
                  <a:srgbClr val="FFC000"/>
                </a:solidFill>
                <a:latin typeface="Trebuchet MS"/>
                <a:ea typeface="Trebuchet MS"/>
                <a:cs typeface="Trebuchet MS"/>
                <a:sym typeface="Trebuchet MS"/>
              </a:rPr>
              <a:t>Which one of the following is a characteristic x-ray finding  in case of osteoarthritis ?</a:t>
            </a:r>
          </a:p>
          <a:p>
            <a:pPr lvl="0">
              <a:defRPr sz="1800"/>
            </a:pPr>
            <a:endParaRPr lang="en-US" sz="2200" b="1" dirty="0" smtClean="0">
              <a:solidFill>
                <a:srgbClr val="FFC000"/>
              </a:solidFill>
              <a:latin typeface="Trebuchet MS"/>
              <a:ea typeface="Trebuchet MS"/>
              <a:cs typeface="Trebuchet MS"/>
              <a:sym typeface="Trebuchet MS"/>
            </a:endParaRPr>
          </a:p>
          <a:p>
            <a:pPr lvl="0">
              <a:defRPr sz="1800"/>
            </a:pPr>
            <a:endParaRPr lang="en-US" sz="2200" b="1" dirty="0" smtClean="0">
              <a:solidFill>
                <a:srgbClr val="FFC000"/>
              </a:solidFill>
              <a:latin typeface="Trebuchet MS"/>
              <a:ea typeface="Trebuchet MS"/>
              <a:cs typeface="Trebuchet MS"/>
              <a:sym typeface="Trebuchet MS"/>
            </a:endParaRPr>
          </a:p>
          <a:p>
            <a:pPr lvl="0">
              <a:buNone/>
              <a:defRPr sz="1800"/>
            </a:pPr>
            <a:r>
              <a:rPr lang="en-US" sz="2200" b="1" dirty="0" smtClean="0">
                <a:solidFill>
                  <a:srgbClr val="FFC000"/>
                </a:solidFill>
                <a:latin typeface="Trebuchet MS"/>
                <a:ea typeface="Trebuchet MS"/>
                <a:cs typeface="Trebuchet MS"/>
                <a:sym typeface="Trebuchet MS"/>
              </a:rPr>
              <a:t> a) </a:t>
            </a:r>
            <a:r>
              <a:rPr lang="en-US" sz="2200" dirty="0" err="1" smtClean="0">
                <a:solidFill>
                  <a:srgbClr val="FFC000"/>
                </a:solidFill>
                <a:latin typeface="Trebuchet MS"/>
                <a:ea typeface="Trebuchet MS"/>
                <a:cs typeface="Trebuchet MS"/>
                <a:sym typeface="Trebuchet MS"/>
              </a:rPr>
              <a:t>chondrocalcinosis</a:t>
            </a:r>
            <a:endParaRPr lang="en-US" sz="2200" dirty="0" smtClean="0">
              <a:solidFill>
                <a:srgbClr val="FFC000"/>
              </a:solidFill>
              <a:latin typeface="Trebuchet MS"/>
              <a:ea typeface="Trebuchet MS"/>
              <a:cs typeface="Trebuchet MS"/>
              <a:sym typeface="Trebuchet MS"/>
            </a:endParaRPr>
          </a:p>
          <a:p>
            <a:pPr lvl="0">
              <a:buNone/>
              <a:defRPr sz="1800"/>
            </a:pPr>
            <a:r>
              <a:rPr lang="en-US" sz="2200" dirty="0" smtClean="0">
                <a:solidFill>
                  <a:srgbClr val="FFC000"/>
                </a:solidFill>
                <a:latin typeface="Trebuchet MS"/>
                <a:ea typeface="Trebuchet MS"/>
                <a:cs typeface="Trebuchet MS"/>
                <a:sym typeface="Trebuchet MS"/>
              </a:rPr>
              <a:t> b) </a:t>
            </a:r>
            <a:r>
              <a:rPr lang="en-US" sz="2200" dirty="0" err="1" smtClean="0">
                <a:solidFill>
                  <a:srgbClr val="FFC000"/>
                </a:solidFill>
                <a:latin typeface="Trebuchet MS"/>
                <a:ea typeface="Trebuchet MS"/>
                <a:cs typeface="Trebuchet MS"/>
                <a:sym typeface="Trebuchet MS"/>
              </a:rPr>
              <a:t>osteopenia</a:t>
            </a:r>
            <a:r>
              <a:rPr lang="en-US" sz="2200" dirty="0" smtClean="0">
                <a:solidFill>
                  <a:srgbClr val="FFC000"/>
                </a:solidFill>
                <a:latin typeface="Trebuchet MS"/>
                <a:ea typeface="Trebuchet MS"/>
                <a:cs typeface="Trebuchet MS"/>
                <a:sym typeface="Trebuchet MS"/>
              </a:rPr>
              <a:t> </a:t>
            </a:r>
          </a:p>
          <a:p>
            <a:pPr lvl="0">
              <a:buNone/>
              <a:defRPr sz="1800"/>
            </a:pPr>
            <a:r>
              <a:rPr lang="en-US" sz="2200" dirty="0" smtClean="0">
                <a:solidFill>
                  <a:srgbClr val="FFC000"/>
                </a:solidFill>
                <a:latin typeface="Trebuchet MS"/>
                <a:ea typeface="Trebuchet MS"/>
                <a:cs typeface="Trebuchet MS"/>
                <a:sym typeface="Trebuchet MS"/>
              </a:rPr>
              <a:t> c) Narrowing of joint space</a:t>
            </a:r>
          </a:p>
          <a:p>
            <a:pPr lvl="0">
              <a:buNone/>
              <a:defRPr sz="1800"/>
            </a:pPr>
            <a:r>
              <a:rPr lang="en-US" sz="2200" dirty="0" smtClean="0">
                <a:solidFill>
                  <a:srgbClr val="FFC000"/>
                </a:solidFill>
                <a:latin typeface="Trebuchet MS"/>
                <a:ea typeface="Trebuchet MS"/>
                <a:cs typeface="Trebuchet MS"/>
                <a:sym typeface="Trebuchet MS"/>
              </a:rPr>
              <a:t> d) </a:t>
            </a:r>
            <a:r>
              <a:rPr lang="en-US" sz="2200" dirty="0" err="1" smtClean="0">
                <a:solidFill>
                  <a:srgbClr val="FFC000"/>
                </a:solidFill>
                <a:latin typeface="Trebuchet MS"/>
                <a:ea typeface="Trebuchet MS"/>
                <a:cs typeface="Trebuchet MS"/>
                <a:sym typeface="Trebuchet MS"/>
              </a:rPr>
              <a:t>sequestra</a:t>
            </a:r>
            <a:endParaRPr lang="en-US" sz="2200" dirty="0" smtClean="0">
              <a:solidFill>
                <a:srgbClr val="FFC000"/>
              </a:solidFill>
              <a:latin typeface="Trebuchet MS"/>
              <a:ea typeface="Trebuchet MS"/>
              <a:cs typeface="Trebuchet MS"/>
              <a:sym typeface="Trebuchet MS"/>
            </a:endParaRPr>
          </a:p>
          <a:p>
            <a:pPr>
              <a:buNone/>
            </a:pPr>
            <a:endParaRPr lang="ar-SA" sz="2200" dirty="0" smtClean="0">
              <a:solidFill>
                <a:srgbClr val="FFC000"/>
              </a:solidFill>
            </a:endParaRPr>
          </a:p>
          <a:p>
            <a:pPr>
              <a:buNone/>
            </a:pPr>
            <a:endParaRPr lang="ar-SA" sz="2200" dirty="0">
              <a:solidFill>
                <a:srgbClr val="FFC000"/>
              </a:solidFill>
            </a:endParaRPr>
          </a:p>
        </p:txBody>
      </p:sp>
    </p:spTree>
    <p:extLst>
      <p:ext uri="{BB962C8B-B14F-4D97-AF65-F5344CB8AC3E}">
        <p14:creationId xmlns:p14="http://schemas.microsoft.com/office/powerpoint/2010/main" val="1927421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criteria</a:t>
            </a:r>
            <a:endParaRPr lang="ar-S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700808"/>
            <a:ext cx="7200800" cy="4464496"/>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736" y="285728"/>
            <a:ext cx="3786214" cy="707886"/>
          </a:xfrm>
          <a:prstGeom prst="rect">
            <a:avLst/>
          </a:prstGeom>
          <a:noFill/>
        </p:spPr>
        <p:txBody>
          <a:bodyPr wrap="square" rtlCol="1">
            <a:spAutoFit/>
          </a:bodyPr>
          <a:lstStyle/>
          <a:p>
            <a:pPr algn="ctr"/>
            <a:r>
              <a:rPr lang="en-US" sz="4000" dirty="0" smtClean="0">
                <a:effectLst>
                  <a:outerShdw blurRad="38100" dist="38100" dir="2700000" algn="tl">
                    <a:srgbClr val="000000">
                      <a:alpha val="43137"/>
                    </a:srgbClr>
                  </a:outerShdw>
                </a:effectLst>
              </a:rPr>
              <a:t>X-Ray</a:t>
            </a:r>
            <a:endParaRPr lang="ar-SA" sz="4000" dirty="0">
              <a:effectLst>
                <a:outerShdw blurRad="38100" dist="38100" dir="2700000" algn="tl">
                  <a:srgbClr val="000000">
                    <a:alpha val="43137"/>
                  </a:srgbClr>
                </a:outerShdw>
              </a:effectLst>
            </a:endParaRPr>
          </a:p>
        </p:txBody>
      </p:sp>
      <p:pic>
        <p:nvPicPr>
          <p:cNvPr id="4" name="image19.jpeg"/>
          <p:cNvPicPr/>
          <p:nvPr/>
        </p:nvPicPr>
        <p:blipFill>
          <a:blip r:embed="rId2">
            <a:extLst/>
          </a:blip>
          <a:stretch>
            <a:fillRect/>
          </a:stretch>
        </p:blipFill>
        <p:spPr>
          <a:xfrm>
            <a:off x="121865" y="369574"/>
            <a:ext cx="8900270" cy="5804527"/>
          </a:xfrm>
          <a:prstGeom prst="rect">
            <a:avLst/>
          </a:prstGeom>
          <a:ln w="12700">
            <a:miter lim="400000"/>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algn="l"/>
            <a:r>
              <a:rPr lang="en-US" sz="3500" dirty="0" smtClean="0"/>
              <a:t>labs</a:t>
            </a:r>
            <a:endParaRPr lang="ar-SA" dirty="0"/>
          </a:p>
        </p:txBody>
      </p:sp>
      <p:sp>
        <p:nvSpPr>
          <p:cNvPr id="3" name="Content Placeholder 2"/>
          <p:cNvSpPr>
            <a:spLocks noGrp="1"/>
          </p:cNvSpPr>
          <p:nvPr>
            <p:ph idx="1"/>
          </p:nvPr>
        </p:nvSpPr>
        <p:spPr>
          <a:xfrm>
            <a:off x="457200" y="1000108"/>
            <a:ext cx="8229600" cy="5572164"/>
          </a:xfrm>
        </p:spPr>
        <p:txBody>
          <a:bodyPr>
            <a:normAutofit lnSpcReduction="10000"/>
          </a:bodyPr>
          <a:lstStyle/>
          <a:p>
            <a:pPr algn="l">
              <a:buNone/>
            </a:pPr>
            <a:r>
              <a:rPr lang="en-US" sz="2000" dirty="0" smtClean="0"/>
              <a:t>RA is a clinical diagnosis; no laboratory test is diagnostic </a:t>
            </a:r>
          </a:p>
          <a:p>
            <a:pPr algn="l">
              <a:buNone/>
            </a:pPr>
            <a:r>
              <a:rPr lang="en-US" sz="2000" b="1" dirty="0" smtClean="0"/>
              <a:t>1. Rheumatoid factor: </a:t>
            </a:r>
          </a:p>
          <a:p>
            <a:pPr algn="l">
              <a:buNone/>
            </a:pPr>
            <a:r>
              <a:rPr lang="en-US" sz="2000" dirty="0" smtClean="0"/>
              <a:t>a. Auto antibodies to the Fc portion of IgG Support a diagnosis of Rheumatoid Arthritis but not diagnostic.</a:t>
            </a:r>
          </a:p>
          <a:p>
            <a:pPr algn="l">
              <a:buNone/>
            </a:pPr>
            <a:r>
              <a:rPr lang="en-US" sz="2000" dirty="0" smtClean="0"/>
              <a:t> b. found in 75% to 80% of patients with RA.</a:t>
            </a:r>
          </a:p>
          <a:p>
            <a:pPr algn="l">
              <a:buNone/>
            </a:pPr>
            <a:r>
              <a:rPr lang="en-US" sz="2000" dirty="0" smtClean="0"/>
              <a:t> c. associated with a poor prognosis. </a:t>
            </a:r>
          </a:p>
          <a:p>
            <a:pPr algn="l">
              <a:buNone/>
            </a:pPr>
            <a:r>
              <a:rPr lang="en-US" sz="2000" dirty="0" smtClean="0"/>
              <a:t>d. seen in conditions other than RA like </a:t>
            </a:r>
            <a:r>
              <a:rPr lang="en-US" sz="2000" u="sng" dirty="0" smtClean="0"/>
              <a:t>hepatitis C,</a:t>
            </a:r>
            <a:r>
              <a:rPr lang="en-US" sz="2000" dirty="0" smtClean="0"/>
              <a:t> </a:t>
            </a:r>
            <a:r>
              <a:rPr lang="en-US" sz="2000" u="sng" dirty="0" err="1" smtClean="0"/>
              <a:t>sarcoidosis</a:t>
            </a:r>
            <a:r>
              <a:rPr lang="en-US" sz="2000" dirty="0" smtClean="0"/>
              <a:t>, </a:t>
            </a:r>
            <a:r>
              <a:rPr lang="en-US" sz="2000" u="sng" dirty="0" smtClean="0"/>
              <a:t>pulmonary</a:t>
            </a:r>
            <a:r>
              <a:rPr lang="en-US" sz="2000" dirty="0" smtClean="0"/>
              <a:t> </a:t>
            </a:r>
            <a:r>
              <a:rPr lang="en-US" sz="2000" u="sng" dirty="0" smtClean="0"/>
              <a:t>fibrosis</a:t>
            </a:r>
            <a:r>
              <a:rPr lang="en-US" sz="2000" dirty="0" smtClean="0"/>
              <a:t>, and many others. </a:t>
            </a:r>
          </a:p>
          <a:p>
            <a:pPr algn="l">
              <a:buNone/>
            </a:pPr>
            <a:endParaRPr lang="en-US" sz="2000" dirty="0"/>
          </a:p>
          <a:p>
            <a:pPr algn="l">
              <a:buNone/>
            </a:pPr>
            <a:r>
              <a:rPr lang="en-US" sz="2000" b="1" dirty="0" smtClean="0"/>
              <a:t>2. Anti-</a:t>
            </a:r>
            <a:r>
              <a:rPr lang="en-US" sz="2000" b="1" dirty="0" err="1" smtClean="0"/>
              <a:t>citrullinated</a:t>
            </a:r>
            <a:r>
              <a:rPr lang="en-US" sz="2000" b="1" dirty="0" smtClean="0"/>
              <a:t> protein antibodies (ACPA): </a:t>
            </a:r>
          </a:p>
          <a:p>
            <a:pPr marL="457200" indent="-457200" algn="l">
              <a:buNone/>
            </a:pPr>
            <a:r>
              <a:rPr lang="en-US" sz="2000" dirty="0" smtClean="0"/>
              <a:t>a. These are auto antibodies directed against the body proteins, can be detected by </a:t>
            </a:r>
            <a:r>
              <a:rPr lang="en-US" sz="2000" dirty="0" smtClean="0">
                <a:effectLst>
                  <a:outerShdw blurRad="38100" dist="38100" dir="2700000" algn="tl">
                    <a:srgbClr val="000000">
                      <a:alpha val="43137"/>
                    </a:srgbClr>
                  </a:outerShdw>
                </a:effectLst>
              </a:rPr>
              <a:t>ELISA</a:t>
            </a:r>
            <a:r>
              <a:rPr lang="en-US" sz="2000" dirty="0" smtClean="0"/>
              <a:t>. </a:t>
            </a:r>
          </a:p>
          <a:p>
            <a:pPr marL="457200" indent="-457200" algn="l">
              <a:buNone/>
            </a:pPr>
            <a:r>
              <a:rPr lang="en-US" sz="2000" dirty="0" smtClean="0"/>
              <a:t>b. Accuracy (Anti-CCP Assay) </a:t>
            </a:r>
            <a:r>
              <a:rPr lang="en-US" sz="2000" dirty="0" smtClean="0">
                <a:solidFill>
                  <a:srgbClr val="FF0000"/>
                </a:solidFill>
                <a:effectLst>
                  <a:outerShdw blurRad="38100" dist="38100" dir="2700000" algn="tl">
                    <a:srgbClr val="000000">
                      <a:alpha val="43137"/>
                    </a:srgbClr>
                  </a:outerShdw>
                </a:effectLst>
              </a:rPr>
              <a:t>Specificity 79% .. Sensitivity 96-98%</a:t>
            </a:r>
            <a:r>
              <a:rPr lang="en-US" sz="2000" dirty="0" smtClean="0">
                <a:solidFill>
                  <a:srgbClr val="FF0000"/>
                </a:solidFill>
              </a:rPr>
              <a:t>.</a:t>
            </a:r>
          </a:p>
          <a:p>
            <a:pPr marL="457200" indent="-457200" algn="l">
              <a:buNone/>
            </a:pPr>
            <a:r>
              <a:rPr lang="en-US" sz="2000" dirty="0" smtClean="0"/>
              <a:t>c. Diagnosis </a:t>
            </a:r>
            <a:r>
              <a:rPr lang="en-US" sz="2000" u="sng" dirty="0" smtClean="0"/>
              <a:t>more accurate when combined with RF</a:t>
            </a:r>
            <a:r>
              <a:rPr lang="en-US" sz="2000" dirty="0" smtClean="0"/>
              <a:t>. </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r>
              <a:rPr lang="en-US" sz="4000" dirty="0" smtClean="0"/>
              <a:t>Management :</a:t>
            </a:r>
            <a:endParaRPr lang="ar-SA" sz="4000" dirty="0"/>
          </a:p>
        </p:txBody>
      </p:sp>
      <p:sp>
        <p:nvSpPr>
          <p:cNvPr id="3" name="Content Placeholder 2"/>
          <p:cNvSpPr>
            <a:spLocks noGrp="1"/>
          </p:cNvSpPr>
          <p:nvPr>
            <p:ph idx="1"/>
          </p:nvPr>
        </p:nvSpPr>
        <p:spPr>
          <a:xfrm>
            <a:off x="457200" y="1000108"/>
            <a:ext cx="8229600" cy="5857892"/>
          </a:xfrm>
        </p:spPr>
        <p:txBody>
          <a:bodyPr>
            <a:noAutofit/>
          </a:bodyPr>
          <a:lstStyle/>
          <a:p>
            <a:pPr algn="l">
              <a:buFontTx/>
              <a:buChar char="-"/>
            </a:pPr>
            <a:r>
              <a:rPr lang="en-US" sz="2200" dirty="0" smtClean="0"/>
              <a:t>After confirming diagnosis of RA through (history, Physical exams, and investigations) a combination treatment should be started: </a:t>
            </a:r>
          </a:p>
          <a:p>
            <a:pPr algn="l">
              <a:buNone/>
            </a:pPr>
            <a:endParaRPr lang="en-US" sz="2200" dirty="0"/>
          </a:p>
          <a:p>
            <a:pPr algn="l">
              <a:buNone/>
            </a:pPr>
            <a:r>
              <a:rPr lang="en-US" sz="2200" b="1" dirty="0" smtClean="0"/>
              <a:t>a. Start DMARD(s): </a:t>
            </a:r>
            <a:r>
              <a:rPr lang="en-US" sz="2400" u="sng" dirty="0" smtClean="0">
                <a:solidFill>
                  <a:srgbClr val="C00000"/>
                </a:solidFill>
                <a:effectLst>
                  <a:outerShdw blurRad="38100" dist="38100" dir="2700000" algn="tl">
                    <a:srgbClr val="000000">
                      <a:alpha val="43137"/>
                    </a:srgbClr>
                  </a:outerShdw>
                </a:effectLst>
              </a:rPr>
              <a:t>Methotrexate</a:t>
            </a:r>
            <a:r>
              <a:rPr lang="en-US" sz="2400" dirty="0">
                <a:effectLst>
                  <a:outerShdw blurRad="38100" dist="38100" dir="2700000" algn="tl">
                    <a:srgbClr val="000000">
                      <a:alpha val="43137"/>
                    </a:srgbClr>
                  </a:outerShdw>
                </a:effectLst>
              </a:rPr>
              <a:t> </a:t>
            </a:r>
            <a:r>
              <a:rPr lang="en-US" sz="2200" dirty="0" smtClean="0"/>
              <a:t>within 3 months to Control symptoms and delay progression of the disease </a:t>
            </a:r>
          </a:p>
          <a:p>
            <a:pPr algn="l">
              <a:buNone/>
            </a:pPr>
            <a:r>
              <a:rPr lang="en-US" sz="2200" b="1" dirty="0" smtClean="0"/>
              <a:t>b. Consider NSAIDs </a:t>
            </a:r>
            <a:r>
              <a:rPr lang="en-US" sz="2200" dirty="0" smtClean="0"/>
              <a:t>(if mild&gt;&gt; To relieve pain and inflammation)</a:t>
            </a:r>
          </a:p>
          <a:p>
            <a:pPr algn="l">
              <a:buNone/>
            </a:pPr>
            <a:r>
              <a:rPr lang="en-US" sz="2200" b="1" dirty="0"/>
              <a:t>c</a:t>
            </a:r>
            <a:r>
              <a:rPr lang="en-US" sz="2200" b="1" dirty="0" smtClean="0"/>
              <a:t>. Consider Local / Low-dose Steroid</a:t>
            </a:r>
          </a:p>
          <a:p>
            <a:pPr algn="l">
              <a:buNone/>
            </a:pPr>
            <a:r>
              <a:rPr lang="en-US" sz="2200" dirty="0" smtClean="0"/>
              <a:t>d. Patient Education</a:t>
            </a:r>
          </a:p>
          <a:p>
            <a:pPr algn="l">
              <a:buNone/>
            </a:pPr>
            <a:r>
              <a:rPr lang="en-US" sz="2200" b="1" dirty="0" err="1"/>
              <a:t>e</a:t>
            </a:r>
            <a:r>
              <a:rPr lang="en-US" sz="2200" b="1" dirty="0" err="1" smtClean="0"/>
              <a:t>.Physical</a:t>
            </a:r>
            <a:r>
              <a:rPr lang="en-US" sz="2200" dirty="0" smtClean="0"/>
              <a:t> / Occupational </a:t>
            </a:r>
            <a:r>
              <a:rPr lang="en-US" sz="2200" b="1" dirty="0" smtClean="0"/>
              <a:t>Therapy</a:t>
            </a:r>
            <a:r>
              <a:rPr lang="en-US" sz="2200" dirty="0" smtClean="0"/>
              <a:t>. </a:t>
            </a:r>
          </a:p>
          <a:p>
            <a:pPr algn="l">
              <a:buNone/>
            </a:pPr>
            <a:r>
              <a:rPr lang="en-US" sz="2200" dirty="0"/>
              <a:t>f</a:t>
            </a:r>
            <a:r>
              <a:rPr lang="en-US" sz="2200" dirty="0" smtClean="0"/>
              <a:t>. Referral to rheumatology clinic.</a:t>
            </a:r>
          </a:p>
          <a:p>
            <a:pPr algn="l">
              <a:buNone/>
            </a:pPr>
            <a:r>
              <a:rPr lang="en-US" dirty="0" err="1" smtClean="0"/>
              <a:t>g.</a:t>
            </a:r>
            <a:r>
              <a:rPr lang="en-US" sz="2200" b="1" dirty="0" err="1" smtClean="0"/>
              <a:t>Follow</a:t>
            </a:r>
            <a:r>
              <a:rPr lang="en-US" sz="2200" b="1" dirty="0" smtClean="0"/>
              <a:t>-UP</a:t>
            </a:r>
            <a:endParaRPr lang="ar-SA"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9.png" descr="131313.PNG"/>
          <p:cNvPicPr/>
          <p:nvPr/>
        </p:nvPicPr>
        <p:blipFill>
          <a:blip r:embed="rId2">
            <a:extLst/>
          </a:blip>
          <a:stretch>
            <a:fillRect/>
          </a:stretch>
        </p:blipFill>
        <p:spPr>
          <a:xfrm>
            <a:off x="304800" y="142852"/>
            <a:ext cx="8610600" cy="6096000"/>
          </a:xfrm>
          <a:prstGeom prst="rect">
            <a:avLst/>
          </a:prstGeom>
          <a:ln w="12700">
            <a:miter lim="400000"/>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Degenerative Arthritis: Osteoarthritis (OA)</a:t>
            </a:r>
            <a:endParaRPr lang="ar-SA" dirty="0"/>
          </a:p>
        </p:txBody>
      </p:sp>
      <p:sp>
        <p:nvSpPr>
          <p:cNvPr id="3" name="Subtitle 2"/>
          <p:cNvSpPr>
            <a:spLocks noGrp="1"/>
          </p:cNvSpPr>
          <p:nvPr>
            <p:ph idx="1"/>
          </p:nvPr>
        </p:nvSpPr>
        <p:spPr/>
        <p:txBody>
          <a:bodyPr>
            <a:normAutofit fontScale="85000" lnSpcReduction="10000"/>
          </a:bodyPr>
          <a:lstStyle/>
          <a:p>
            <a:pPr marL="0" indent="0" algn="l" rtl="0">
              <a:buNone/>
            </a:pPr>
            <a:endParaRPr lang="en-US" b="1" dirty="0" smtClean="0">
              <a:solidFill>
                <a:srgbClr val="002060"/>
              </a:solidFill>
            </a:endParaRPr>
          </a:p>
          <a:p>
            <a:pPr marL="0" indent="0" algn="l" rtl="0">
              <a:buNone/>
            </a:pPr>
            <a:r>
              <a:rPr lang="en-US" b="1" dirty="0" smtClean="0">
                <a:solidFill>
                  <a:schemeClr val="tx1"/>
                </a:solidFill>
              </a:rPr>
              <a:t>Definition:-</a:t>
            </a:r>
            <a:endParaRPr lang="en-US" dirty="0">
              <a:solidFill>
                <a:schemeClr val="tx1"/>
              </a:solidFill>
            </a:endParaRPr>
          </a:p>
          <a:p>
            <a:pPr marL="0" indent="0">
              <a:buNone/>
            </a:pPr>
            <a:r>
              <a:rPr lang="en-US" sz="1900" dirty="0">
                <a:solidFill>
                  <a:schemeClr val="accent3"/>
                </a:solidFill>
              </a:rPr>
              <a:t>degeneration of joint cartilage and the underlying bone, most common from middle age onward. It causes pain and stiffness, especially in the hip, knee, and thumb joints.</a:t>
            </a:r>
            <a:endParaRPr lang="en-US" sz="1900" dirty="0" smtClean="0">
              <a:solidFill>
                <a:schemeClr val="accent3"/>
              </a:solidFill>
            </a:endParaRPr>
          </a:p>
          <a:p>
            <a:pPr marL="0" indent="0" algn="l" rtl="0">
              <a:buNone/>
            </a:pPr>
            <a:endParaRPr lang="en-US" b="1" dirty="0" smtClean="0">
              <a:solidFill>
                <a:schemeClr val="tx1"/>
              </a:solidFill>
            </a:endParaRPr>
          </a:p>
          <a:p>
            <a:pPr marL="0" indent="0" algn="l" rtl="0">
              <a:buNone/>
            </a:pPr>
            <a:r>
              <a:rPr lang="en-US" b="1" dirty="0" smtClean="0">
                <a:solidFill>
                  <a:schemeClr val="tx1"/>
                </a:solidFill>
              </a:rPr>
              <a:t>Risk Factors:-</a:t>
            </a:r>
            <a:endParaRPr lang="en-US" dirty="0">
              <a:solidFill>
                <a:schemeClr val="tx1"/>
              </a:solidFill>
            </a:endParaRPr>
          </a:p>
          <a:p>
            <a:pPr marL="0" indent="0" algn="l">
              <a:buNone/>
            </a:pPr>
            <a:r>
              <a:rPr lang="en-US" dirty="0" smtClean="0">
                <a:solidFill>
                  <a:schemeClr val="accent3"/>
                </a:solidFill>
              </a:rPr>
              <a:t>genetic </a:t>
            </a:r>
            <a:r>
              <a:rPr lang="en-US" dirty="0">
                <a:solidFill>
                  <a:schemeClr val="accent3"/>
                </a:solidFill>
              </a:rPr>
              <a:t>predisposition, advanced age, obesity </a:t>
            </a:r>
            <a:r>
              <a:rPr lang="en-US" dirty="0" smtClean="0">
                <a:solidFill>
                  <a:schemeClr val="accent3"/>
                </a:solidFill>
              </a:rPr>
              <a:t>(</a:t>
            </a:r>
            <a:r>
              <a:rPr lang="en-US" dirty="0">
                <a:solidFill>
                  <a:schemeClr val="accent3"/>
                </a:solidFill>
              </a:rPr>
              <a:t>for knee OA), female, </a:t>
            </a:r>
            <a:r>
              <a:rPr lang="en-US" dirty="0" smtClean="0">
                <a:solidFill>
                  <a:schemeClr val="accent3"/>
                </a:solidFill>
              </a:rPr>
              <a:t>trauma.</a:t>
            </a:r>
          </a:p>
          <a:p>
            <a:pPr marL="0" indent="0" algn="l">
              <a:buNone/>
            </a:pPr>
            <a:endParaRPr lang="en-US" dirty="0" smtClean="0">
              <a:solidFill>
                <a:schemeClr val="accent2">
                  <a:lumMod val="20000"/>
                  <a:lumOff val="80000"/>
                </a:schemeClr>
              </a:solidFill>
            </a:endParaRPr>
          </a:p>
          <a:p>
            <a:pPr marL="0" indent="0" algn="l">
              <a:buNone/>
            </a:pPr>
            <a:r>
              <a:rPr lang="en-US" b="1" dirty="0">
                <a:solidFill>
                  <a:schemeClr val="tx1"/>
                </a:solidFill>
              </a:rPr>
              <a:t>Signs and </a:t>
            </a:r>
            <a:r>
              <a:rPr lang="en-US" b="1" dirty="0" smtClean="0">
                <a:solidFill>
                  <a:schemeClr val="tx1"/>
                </a:solidFill>
              </a:rPr>
              <a:t>Symptoms:-</a:t>
            </a:r>
            <a:endParaRPr lang="en-US" dirty="0">
              <a:solidFill>
                <a:schemeClr val="tx1"/>
              </a:solidFill>
            </a:endParaRPr>
          </a:p>
          <a:p>
            <a:pPr marL="0" indent="0" algn="l">
              <a:buNone/>
            </a:pPr>
            <a:r>
              <a:rPr lang="en-US" dirty="0">
                <a:solidFill>
                  <a:srgbClr val="FF0000"/>
                </a:solidFill>
              </a:rPr>
              <a:t>localized</a:t>
            </a:r>
            <a:r>
              <a:rPr lang="en-US" dirty="0">
                <a:solidFill>
                  <a:schemeClr val="accent2">
                    <a:lumMod val="20000"/>
                    <a:lumOff val="80000"/>
                  </a:schemeClr>
                </a:solidFill>
              </a:rPr>
              <a:t> </a:t>
            </a:r>
            <a:r>
              <a:rPr lang="en-US" dirty="0">
                <a:solidFill>
                  <a:schemeClr val="accent3"/>
                </a:solidFill>
              </a:rPr>
              <a:t>to affected joints (not a systemic </a:t>
            </a:r>
            <a:r>
              <a:rPr lang="en-US" dirty="0" smtClean="0">
                <a:solidFill>
                  <a:schemeClr val="accent3"/>
                </a:solidFill>
              </a:rPr>
              <a:t>disease)</a:t>
            </a:r>
            <a:r>
              <a:rPr lang="en-US" dirty="0">
                <a:solidFill>
                  <a:schemeClr val="accent3"/>
                </a:solidFill>
              </a:rPr>
              <a:t>.</a:t>
            </a:r>
          </a:p>
          <a:p>
            <a:pPr marL="0" indent="0" algn="l">
              <a:buNone/>
            </a:pPr>
            <a:r>
              <a:rPr lang="en-US" dirty="0" smtClean="0">
                <a:solidFill>
                  <a:schemeClr val="accent3"/>
                </a:solidFill>
              </a:rPr>
              <a:t>The pain </a:t>
            </a:r>
            <a:r>
              <a:rPr lang="en-US" dirty="0">
                <a:solidFill>
                  <a:schemeClr val="accent3"/>
                </a:solidFill>
              </a:rPr>
              <a:t>is often insidious, gradually progressive, </a:t>
            </a:r>
            <a:r>
              <a:rPr lang="en-US" dirty="0" smtClean="0">
                <a:solidFill>
                  <a:schemeClr val="accent3"/>
                </a:solidFill>
              </a:rPr>
              <a:t>with an intermittent course.</a:t>
            </a:r>
            <a:endParaRPr lang="en-US" dirty="0">
              <a:solidFill>
                <a:schemeClr val="accent3"/>
              </a:solidFill>
            </a:endParaRPr>
          </a:p>
          <a:p>
            <a:pPr algn="l"/>
            <a:endParaRPr lang="ar-SA" dirty="0">
              <a:solidFill>
                <a:srgbClr val="002060"/>
              </a:solidFill>
            </a:endParaRPr>
          </a:p>
        </p:txBody>
      </p:sp>
    </p:spTree>
    <p:extLst>
      <p:ext uri="{BB962C8B-B14F-4D97-AF65-F5344CB8AC3E}">
        <p14:creationId xmlns:p14="http://schemas.microsoft.com/office/powerpoint/2010/main" val="269773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548680"/>
            <a:ext cx="4812632" cy="5760640"/>
          </a:xfrm>
          <a:prstGeom prst="rect">
            <a:avLst/>
          </a:prstGeom>
        </p:spPr>
      </p:pic>
    </p:spTree>
    <p:extLst>
      <p:ext uri="{BB962C8B-B14F-4D97-AF65-F5344CB8AC3E}">
        <p14:creationId xmlns:p14="http://schemas.microsoft.com/office/powerpoint/2010/main" val="33676288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72816"/>
            <a:ext cx="8784976" cy="4824536"/>
          </a:xfrm>
        </p:spPr>
        <p:txBody>
          <a:bodyPr>
            <a:normAutofit/>
          </a:bodyPr>
          <a:lstStyle/>
          <a:p>
            <a:endParaRPr lang="en-US" b="1" dirty="0"/>
          </a:p>
          <a:p>
            <a:r>
              <a:rPr lang="en-US" b="1" dirty="0" smtClean="0"/>
              <a:t>Idiopathic </a:t>
            </a:r>
            <a:r>
              <a:rPr lang="en-US" b="1" dirty="0"/>
              <a:t>osteoarthritis</a:t>
            </a:r>
            <a:r>
              <a:rPr lang="en-US" dirty="0"/>
              <a:t> — Idiopathic OA can be categorized into localized or generalized forms of the disease. </a:t>
            </a:r>
            <a:endParaRPr lang="en-US" dirty="0" smtClean="0"/>
          </a:p>
          <a:p>
            <a:r>
              <a:rPr lang="en-US" dirty="0" smtClean="0"/>
              <a:t>Localized </a:t>
            </a:r>
            <a:r>
              <a:rPr lang="en-US" dirty="0"/>
              <a:t>OA most commonly affects the hands, feet, knee, hip, and spine. Other joints are less commonly </a:t>
            </a:r>
            <a:r>
              <a:rPr lang="en-US" dirty="0" smtClean="0"/>
              <a:t>involved </a:t>
            </a:r>
          </a:p>
          <a:p>
            <a:r>
              <a:rPr lang="en-US" dirty="0" smtClean="0"/>
              <a:t>Generalized </a:t>
            </a:r>
            <a:r>
              <a:rPr lang="en-US" dirty="0"/>
              <a:t>OA consists of involvement of three or more joint sites.</a:t>
            </a:r>
          </a:p>
          <a:p>
            <a:endParaRPr lang="ar-SA" dirty="0">
              <a:solidFill>
                <a:schemeClr val="accent2">
                  <a:lumMod val="20000"/>
                  <a:lumOff val="80000"/>
                </a:schemeClr>
              </a:solidFill>
            </a:endParaRPr>
          </a:p>
        </p:txBody>
      </p:sp>
      <p:sp>
        <p:nvSpPr>
          <p:cNvPr id="2" name="TextBox 1"/>
          <p:cNvSpPr txBox="1"/>
          <p:nvPr/>
        </p:nvSpPr>
        <p:spPr>
          <a:xfrm>
            <a:off x="1259632" y="620688"/>
            <a:ext cx="6048671" cy="984885"/>
          </a:xfrm>
          <a:prstGeom prst="rect">
            <a:avLst/>
          </a:prstGeom>
          <a:noFill/>
        </p:spPr>
        <p:txBody>
          <a:bodyPr wrap="square" rtlCol="0">
            <a:spAutoFit/>
          </a:bodyPr>
          <a:lstStyle/>
          <a:p>
            <a:r>
              <a:rPr lang="en-US" sz="4000" b="1" dirty="0"/>
              <a:t>TYPES OF OSTEOARTHRITIS</a:t>
            </a:r>
          </a:p>
          <a:p>
            <a:endParaRPr lang="en-US" dirty="0"/>
          </a:p>
        </p:txBody>
      </p:sp>
    </p:spTree>
    <p:extLst>
      <p:ext uri="{BB962C8B-B14F-4D97-AF65-F5344CB8AC3E}">
        <p14:creationId xmlns:p14="http://schemas.microsoft.com/office/powerpoint/2010/main" val="15893491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Secondary osteoarthritis</a:t>
            </a:r>
            <a:endParaRPr lang="en-US" sz="2800" dirty="0"/>
          </a:p>
        </p:txBody>
      </p:sp>
      <p:sp>
        <p:nvSpPr>
          <p:cNvPr id="3" name="Content Placeholder 2"/>
          <p:cNvSpPr>
            <a:spLocks noGrp="1"/>
          </p:cNvSpPr>
          <p:nvPr>
            <p:ph idx="1"/>
          </p:nvPr>
        </p:nvSpPr>
        <p:spPr/>
        <p:txBody>
          <a:bodyPr/>
          <a:lstStyle/>
          <a:p>
            <a:r>
              <a:rPr lang="en-US" dirty="0"/>
              <a:t> Specific conditions may cause or enhance the risk of developing OA These include:</a:t>
            </a:r>
          </a:p>
          <a:p>
            <a:r>
              <a:rPr lang="en-US" dirty="0"/>
              <a:t>●Trauma</a:t>
            </a:r>
          </a:p>
          <a:p>
            <a:r>
              <a:rPr lang="en-US" dirty="0"/>
              <a:t>●Congenital or developmental disorders</a:t>
            </a:r>
          </a:p>
          <a:p>
            <a:r>
              <a:rPr lang="en-US" dirty="0"/>
              <a:t>●Calcium pyrophosphate </a:t>
            </a:r>
            <a:r>
              <a:rPr lang="en-US" dirty="0" err="1"/>
              <a:t>dihydrate</a:t>
            </a:r>
            <a:r>
              <a:rPr lang="en-US" dirty="0"/>
              <a:t> deposition disease (CPPD)</a:t>
            </a:r>
          </a:p>
          <a:p>
            <a:r>
              <a:rPr lang="en-US" dirty="0"/>
              <a:t>●Other bone and joint disorders including osteonecrosis, rheumatoid arthritis, gouty arthritis, septic arthritis, and Paget disease of bone</a:t>
            </a:r>
          </a:p>
          <a:p>
            <a:r>
              <a:rPr lang="en-US" dirty="0"/>
              <a:t>●Other diseases such as diabetes mellitus, acromegaly, hypothyroidism, neuropathic (Charcot) </a:t>
            </a:r>
            <a:r>
              <a:rPr lang="en-US" dirty="0" err="1"/>
              <a:t>arthropathy</a:t>
            </a:r>
            <a:r>
              <a:rPr lang="en-US" dirty="0"/>
              <a:t>, and frostbite.</a:t>
            </a:r>
          </a:p>
          <a:p>
            <a:endParaRPr lang="en-US" dirty="0"/>
          </a:p>
        </p:txBody>
      </p:sp>
    </p:spTree>
    <p:extLst>
      <p:ext uri="{BB962C8B-B14F-4D97-AF65-F5344CB8AC3E}">
        <p14:creationId xmlns:p14="http://schemas.microsoft.com/office/powerpoint/2010/main" val="12864841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6264696"/>
          </a:xfrm>
        </p:spPr>
        <p:txBody>
          <a:bodyPr>
            <a:normAutofit/>
          </a:bodyPr>
          <a:lstStyle/>
          <a:p>
            <a:pPr marL="0" indent="0" algn="l" rtl="0">
              <a:buNone/>
            </a:pPr>
            <a:endParaRPr lang="en-US" b="1" dirty="0" smtClean="0">
              <a:solidFill>
                <a:schemeClr val="tx1"/>
              </a:solidFill>
            </a:endParaRPr>
          </a:p>
          <a:p>
            <a:pPr marL="0" indent="0" algn="l" rtl="0">
              <a:buNone/>
            </a:pPr>
            <a:r>
              <a:rPr lang="en-US" b="1" dirty="0" smtClean="0">
                <a:solidFill>
                  <a:schemeClr val="tx1"/>
                </a:solidFill>
              </a:rPr>
              <a:t>Pathophysiology:-</a:t>
            </a:r>
          </a:p>
          <a:p>
            <a:pPr marL="0" indent="0" algn="l" rtl="0">
              <a:buNone/>
            </a:pPr>
            <a:endParaRPr lang="en-US" dirty="0">
              <a:solidFill>
                <a:schemeClr val="tx1"/>
              </a:solidFill>
            </a:endParaRPr>
          </a:p>
          <a:p>
            <a:pPr marL="0" indent="0" algn="l" rtl="0">
              <a:buNone/>
            </a:pPr>
            <a:endParaRPr lang="en-US" dirty="0">
              <a:solidFill>
                <a:schemeClr val="accent2">
                  <a:lumMod val="20000"/>
                  <a:lumOff val="80000"/>
                </a:schemeClr>
              </a:solidFill>
            </a:endParaRPr>
          </a:p>
          <a:p>
            <a:pPr marL="0" indent="0" algn="l" rtl="0">
              <a:buNone/>
            </a:pPr>
            <a:r>
              <a:rPr lang="en-US" dirty="0" smtClean="0">
                <a:solidFill>
                  <a:schemeClr val="tx1"/>
                </a:solidFill>
              </a:rPr>
              <a:t>deterioration </a:t>
            </a:r>
            <a:r>
              <a:rPr lang="en-US" dirty="0">
                <a:solidFill>
                  <a:schemeClr val="tx1"/>
                </a:solidFill>
              </a:rPr>
              <a:t>of articular cartilage due to local biomechanical factors and release of proteolytic</a:t>
            </a:r>
          </a:p>
          <a:p>
            <a:pPr marL="0" indent="0" algn="l" rtl="0">
              <a:buNone/>
            </a:pPr>
            <a:r>
              <a:rPr lang="en-US" dirty="0">
                <a:solidFill>
                  <a:schemeClr val="tx1"/>
                </a:solidFill>
              </a:rPr>
              <a:t>and </a:t>
            </a:r>
            <a:r>
              <a:rPr lang="en-US" dirty="0" err="1">
                <a:solidFill>
                  <a:schemeClr val="tx1"/>
                </a:solidFill>
              </a:rPr>
              <a:t>collagenolytic</a:t>
            </a:r>
            <a:r>
              <a:rPr lang="en-US" dirty="0">
                <a:solidFill>
                  <a:schemeClr val="tx1"/>
                </a:solidFill>
              </a:rPr>
              <a:t> enzymes</a:t>
            </a:r>
          </a:p>
          <a:p>
            <a:pPr marL="0" indent="0" algn="l" rtl="0">
              <a:buNone/>
            </a:pPr>
            <a:r>
              <a:rPr lang="en-US" dirty="0">
                <a:solidFill>
                  <a:schemeClr val="tx1"/>
                </a:solidFill>
              </a:rPr>
              <a:t>OA develops when cartilage catabolism &gt; synthesis</a:t>
            </a:r>
          </a:p>
          <a:p>
            <a:pPr marL="0" indent="0" algn="l" rtl="0">
              <a:buNone/>
            </a:pPr>
            <a:r>
              <a:rPr lang="en-US" dirty="0">
                <a:solidFill>
                  <a:schemeClr val="tx1"/>
                </a:solidFill>
              </a:rPr>
              <a:t>loss of proteoglycans and water exposes underlying bone</a:t>
            </a:r>
          </a:p>
          <a:p>
            <a:pPr marL="0" indent="0" algn="l" rtl="0">
              <a:buNone/>
            </a:pPr>
            <a:r>
              <a:rPr lang="en-US" dirty="0">
                <a:solidFill>
                  <a:schemeClr val="tx1"/>
                </a:solidFill>
              </a:rPr>
              <a:t>abnormal local bone metabolism further damages joint</a:t>
            </a:r>
          </a:p>
          <a:p>
            <a:pPr marL="0" indent="0" algn="l" rtl="0">
              <a:buNone/>
            </a:pPr>
            <a:r>
              <a:rPr lang="en-US" dirty="0">
                <a:solidFill>
                  <a:schemeClr val="tx1"/>
                </a:solidFill>
              </a:rPr>
              <a:t>altered joint function and </a:t>
            </a:r>
            <a:r>
              <a:rPr lang="en-US" dirty="0" smtClean="0">
                <a:solidFill>
                  <a:schemeClr val="tx1"/>
                </a:solidFill>
              </a:rPr>
              <a:t>damage</a:t>
            </a:r>
          </a:p>
          <a:p>
            <a:pPr marL="0" indent="0" algn="l" rtl="0">
              <a:buNone/>
            </a:pPr>
            <a:r>
              <a:rPr lang="en-US" dirty="0" err="1">
                <a:solidFill>
                  <a:schemeClr val="tx1"/>
                </a:solidFill>
              </a:rPr>
              <a:t>synovitis</a:t>
            </a:r>
            <a:r>
              <a:rPr lang="en-US" dirty="0">
                <a:solidFill>
                  <a:schemeClr val="tx1"/>
                </a:solidFill>
              </a:rPr>
              <a:t> is secondary to cartilage damage; therefore, may see small effusions in OA</a:t>
            </a:r>
          </a:p>
          <a:p>
            <a:pPr algn="l" rtl="0"/>
            <a:endParaRPr lang="ar-SA" dirty="0">
              <a:solidFill>
                <a:schemeClr val="tx1"/>
              </a:solidFill>
            </a:endParaRPr>
          </a:p>
        </p:txBody>
      </p:sp>
    </p:spTree>
    <p:extLst>
      <p:ext uri="{BB962C8B-B14F-4D97-AF65-F5344CB8AC3E}">
        <p14:creationId xmlns:p14="http://schemas.microsoft.com/office/powerpoint/2010/main" val="107775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ase</a:t>
            </a:r>
            <a:endParaRPr lang="en-US" dirty="0"/>
          </a:p>
        </p:txBody>
      </p:sp>
      <p:sp>
        <p:nvSpPr>
          <p:cNvPr id="3" name="Content Placeholder 2"/>
          <p:cNvSpPr>
            <a:spLocks noGrp="1"/>
          </p:cNvSpPr>
          <p:nvPr>
            <p:ph idx="1"/>
          </p:nvPr>
        </p:nvSpPr>
        <p:spPr/>
        <p:txBody>
          <a:bodyPr>
            <a:normAutofit/>
          </a:bodyPr>
          <a:lstStyle/>
          <a:p>
            <a:r>
              <a:rPr lang="en-US" dirty="0" err="1" smtClean="0"/>
              <a:t>Roqaya</a:t>
            </a:r>
            <a:r>
              <a:rPr lang="en-US" dirty="0" smtClean="0"/>
              <a:t> 42 </a:t>
            </a:r>
            <a:r>
              <a:rPr lang="en-US" dirty="0" err="1" smtClean="0"/>
              <a:t>yo</a:t>
            </a:r>
            <a:r>
              <a:rPr lang="en-US" dirty="0" smtClean="0"/>
              <a:t> female, </a:t>
            </a:r>
            <a:r>
              <a:rPr lang="en-US" dirty="0" err="1" smtClean="0"/>
              <a:t>saudi</a:t>
            </a:r>
            <a:r>
              <a:rPr lang="en-US" dirty="0" smtClean="0"/>
              <a:t> </a:t>
            </a:r>
            <a:r>
              <a:rPr lang="en-US" dirty="0"/>
              <a:t> </a:t>
            </a:r>
            <a:r>
              <a:rPr lang="en-US" dirty="0" smtClean="0"/>
              <a:t>book keeper gradually developed painful wrists over 3 months; she consulted the doctor only when the pain and early morning stiffness stopped her from work.</a:t>
            </a:r>
            <a:endParaRPr lang="en-US" dirty="0"/>
          </a:p>
          <a:p>
            <a:endParaRPr lang="en-US" dirty="0" smtClean="0"/>
          </a:p>
          <a:p>
            <a:r>
              <a:rPr lang="en-US" dirty="0" smtClean="0"/>
              <a:t>Medical history:-</a:t>
            </a:r>
          </a:p>
          <a:p>
            <a:pPr marL="0" indent="0">
              <a:buNone/>
            </a:pPr>
            <a:r>
              <a:rPr lang="en-US" dirty="0"/>
              <a:t> </a:t>
            </a:r>
            <a:r>
              <a:rPr lang="en-US" dirty="0" smtClean="0"/>
              <a:t>   </a:t>
            </a:r>
            <a:r>
              <a:rPr lang="en-US" dirty="0" err="1" smtClean="0"/>
              <a:t>roqaya’s</a:t>
            </a:r>
            <a:r>
              <a:rPr lang="en-US" dirty="0" smtClean="0"/>
              <a:t> medical history is unremarkable. Her current medications are iron ,Vitamin D and calcium supplement. </a:t>
            </a: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6045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64088" y="2636912"/>
            <a:ext cx="8143932" cy="2492990"/>
          </a:xfrm>
          <a:prstGeom prst="rect">
            <a:avLst/>
          </a:prstGeom>
          <a:noFill/>
        </p:spPr>
        <p:txBody>
          <a:bodyPr wrap="square" rtlCol="1">
            <a:spAutoFit/>
          </a:bodyPr>
          <a:lstStyle/>
          <a:p>
            <a:pPr algn="l"/>
            <a:r>
              <a:rPr lang="en-US" sz="2200" b="1" dirty="0" smtClean="0">
                <a:solidFill>
                  <a:srgbClr val="FFC000"/>
                </a:solidFill>
                <a:effectLst>
                  <a:outerShdw blurRad="38100" dist="38100" dir="2700000" algn="tl">
                    <a:srgbClr val="000000">
                      <a:alpha val="43137"/>
                    </a:srgbClr>
                  </a:outerShdw>
                </a:effectLst>
                <a:latin typeface="Trebuchet MS"/>
                <a:ea typeface="Trebuchet MS"/>
                <a:cs typeface="Trebuchet MS"/>
                <a:sym typeface="Trebuchet MS"/>
              </a:rPr>
              <a:t>x-ray finding :</a:t>
            </a:r>
          </a:p>
          <a:p>
            <a:pPr lvl="0" algn="l"/>
            <a:endParaRPr lang="en-US" sz="2200" dirty="0" smtClean="0">
              <a:solidFill>
                <a:srgbClr val="FFC000"/>
              </a:solidFill>
              <a:effectLst>
                <a:outerShdw blurRad="38100" dist="38100" dir="2700000" algn="tl">
                  <a:srgbClr val="000000">
                    <a:alpha val="43137"/>
                  </a:srgbClr>
                </a:outerShdw>
              </a:effectLst>
            </a:endParaRPr>
          </a:p>
          <a:p>
            <a:pPr lvl="0" algn="l"/>
            <a:r>
              <a:rPr lang="en-US" sz="2200" dirty="0" smtClean="0">
                <a:solidFill>
                  <a:srgbClr val="FFC000"/>
                </a:solidFill>
                <a:effectLst>
                  <a:outerShdw blurRad="38100" dist="38100" dir="2700000" algn="tl">
                    <a:srgbClr val="000000">
                      <a:alpha val="43137"/>
                    </a:srgbClr>
                  </a:outerShdw>
                </a:effectLst>
              </a:rPr>
              <a:t>1/  joint space narrowing</a:t>
            </a:r>
          </a:p>
          <a:p>
            <a:pPr lvl="0" algn="l"/>
            <a:r>
              <a:rPr lang="en-US" sz="2200" dirty="0" smtClean="0">
                <a:solidFill>
                  <a:srgbClr val="FFC000"/>
                </a:solidFill>
                <a:effectLst>
                  <a:outerShdw blurRad="38100" dist="38100" dir="2700000" algn="tl">
                    <a:srgbClr val="000000">
                      <a:alpha val="43137"/>
                    </a:srgbClr>
                  </a:outerShdw>
                </a:effectLst>
              </a:rPr>
              <a:t>2/  </a:t>
            </a:r>
            <a:r>
              <a:rPr lang="en-US" sz="2200" dirty="0" err="1" smtClean="0">
                <a:solidFill>
                  <a:srgbClr val="FFC000"/>
                </a:solidFill>
                <a:effectLst>
                  <a:outerShdw blurRad="38100" dist="38100" dir="2700000" algn="tl">
                    <a:srgbClr val="000000">
                      <a:alpha val="43137"/>
                    </a:srgbClr>
                  </a:outerShdw>
                </a:effectLst>
              </a:rPr>
              <a:t>osteophytes</a:t>
            </a:r>
            <a:r>
              <a:rPr lang="en-US" sz="2200" dirty="0" smtClean="0">
                <a:solidFill>
                  <a:srgbClr val="FFC000"/>
                </a:solidFill>
                <a:effectLst>
                  <a:outerShdw blurRad="38100" dist="38100" dir="2700000" algn="tl">
                    <a:srgbClr val="000000">
                      <a:alpha val="43137"/>
                    </a:srgbClr>
                  </a:outerShdw>
                </a:effectLst>
              </a:rPr>
              <a:t> </a:t>
            </a:r>
            <a:r>
              <a:rPr lang="en-US" sz="2400" dirty="0" smtClean="0">
                <a:solidFill>
                  <a:srgbClr val="FFC000"/>
                </a:solidFill>
                <a:effectLst>
                  <a:outerShdw blurRad="38100" dist="38100" dir="2700000" algn="tl">
                    <a:srgbClr val="000000">
                      <a:alpha val="43137"/>
                    </a:srgbClr>
                  </a:outerShdw>
                </a:effectLst>
              </a:rPr>
              <a:t>formation</a:t>
            </a:r>
            <a:endParaRPr lang="en-US" sz="2200" dirty="0" smtClean="0">
              <a:solidFill>
                <a:srgbClr val="FFC000"/>
              </a:solidFill>
              <a:effectLst>
                <a:outerShdw blurRad="38100" dist="38100" dir="2700000" algn="tl">
                  <a:srgbClr val="000000">
                    <a:alpha val="43137"/>
                  </a:srgbClr>
                </a:outerShdw>
              </a:effectLst>
            </a:endParaRPr>
          </a:p>
          <a:p>
            <a:pPr lvl="0" algn="l"/>
            <a:r>
              <a:rPr lang="en-US" sz="2200" dirty="0" smtClean="0">
                <a:solidFill>
                  <a:srgbClr val="FFC000"/>
                </a:solidFill>
                <a:effectLst>
                  <a:outerShdw blurRad="38100" dist="38100" dir="2700000" algn="tl">
                    <a:srgbClr val="000000">
                      <a:alpha val="43137"/>
                    </a:srgbClr>
                  </a:outerShdw>
                </a:effectLst>
              </a:rPr>
              <a:t>3/  joint destruction</a:t>
            </a:r>
          </a:p>
          <a:p>
            <a:pPr lvl="0" algn="l"/>
            <a:r>
              <a:rPr lang="en-US" sz="2200" dirty="0" smtClean="0">
                <a:solidFill>
                  <a:srgbClr val="FFC000"/>
                </a:solidFill>
                <a:effectLst>
                  <a:outerShdw blurRad="38100" dist="38100" dir="2700000" algn="tl">
                    <a:srgbClr val="000000">
                      <a:alpha val="43137"/>
                    </a:srgbClr>
                  </a:outerShdw>
                </a:effectLst>
              </a:rPr>
              <a:t>4/  </a:t>
            </a:r>
            <a:r>
              <a:rPr lang="en-US" sz="2200" dirty="0" err="1" smtClean="0">
                <a:solidFill>
                  <a:srgbClr val="FFC000"/>
                </a:solidFill>
                <a:effectLst>
                  <a:outerShdw blurRad="38100" dist="38100" dir="2700000" algn="tl">
                    <a:srgbClr val="000000">
                      <a:alpha val="43137"/>
                    </a:srgbClr>
                  </a:outerShdw>
                </a:effectLst>
              </a:rPr>
              <a:t>carpometacarpal</a:t>
            </a:r>
            <a:r>
              <a:rPr lang="en-US" sz="2200" dirty="0" smtClean="0">
                <a:solidFill>
                  <a:srgbClr val="FFC000"/>
                </a:solidFill>
                <a:effectLst>
                  <a:outerShdw blurRad="38100" dist="38100" dir="2700000" algn="tl">
                    <a:srgbClr val="000000">
                      <a:alpha val="43137"/>
                    </a:srgbClr>
                  </a:outerShdw>
                </a:effectLst>
              </a:rPr>
              <a:t> joint </a:t>
            </a:r>
          </a:p>
          <a:p>
            <a:pPr algn="l"/>
            <a:endParaRPr lang="ar-SA" sz="2200" dirty="0">
              <a:solidFill>
                <a:srgbClr val="FFC000"/>
              </a:solidFill>
              <a:effectLst>
                <a:outerShdw blurRad="38100" dist="38100" dir="2700000" algn="tl">
                  <a:srgbClr val="000000">
                    <a:alpha val="43137"/>
                  </a:srgbClr>
                </a:outerShdw>
              </a:effectLst>
            </a:endParaRPr>
          </a:p>
        </p:txBody>
      </p:sp>
      <p:pic>
        <p:nvPicPr>
          <p:cNvPr id="6" name="image20.png"/>
          <p:cNvPicPr/>
          <p:nvPr/>
        </p:nvPicPr>
        <p:blipFill>
          <a:blip r:embed="rId2">
            <a:extLst/>
          </a:blip>
          <a:stretch>
            <a:fillRect/>
          </a:stretch>
        </p:blipFill>
        <p:spPr>
          <a:xfrm>
            <a:off x="153214" y="404664"/>
            <a:ext cx="5000660" cy="6357982"/>
          </a:xfrm>
          <a:prstGeom prst="rect">
            <a:avLst/>
          </a:prstGeom>
          <a:ln w="12700">
            <a:miter lim="400000"/>
          </a:ln>
        </p:spPr>
      </p:pic>
    </p:spTree>
    <p:extLst>
      <p:ext uri="{BB962C8B-B14F-4D97-AF65-F5344CB8AC3E}">
        <p14:creationId xmlns:p14="http://schemas.microsoft.com/office/powerpoint/2010/main" val="1304447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Septic Arthritis</a:t>
            </a:r>
            <a:r>
              <a:rPr lang="en-US" dirty="0"/>
              <a:t/>
            </a:r>
            <a:br>
              <a:rPr lang="en-US" dirty="0"/>
            </a:br>
            <a:endParaRPr lang="ar-SA" dirty="0"/>
          </a:p>
        </p:txBody>
      </p:sp>
      <p:sp>
        <p:nvSpPr>
          <p:cNvPr id="3" name="Content Placeholder 2"/>
          <p:cNvSpPr>
            <a:spLocks noGrp="1"/>
          </p:cNvSpPr>
          <p:nvPr>
            <p:ph idx="1"/>
          </p:nvPr>
        </p:nvSpPr>
        <p:spPr>
          <a:xfrm>
            <a:off x="148620" y="1484784"/>
            <a:ext cx="8892480" cy="5184576"/>
          </a:xfrm>
        </p:spPr>
        <p:txBody>
          <a:bodyPr>
            <a:normAutofit/>
          </a:bodyPr>
          <a:lstStyle/>
          <a:p>
            <a:pPr marL="0" indent="0">
              <a:buNone/>
            </a:pPr>
            <a:r>
              <a:rPr lang="en-US" dirty="0">
                <a:solidFill>
                  <a:schemeClr val="accent3"/>
                </a:solidFill>
              </a:rPr>
              <a:t>Septic arthritis, also known as infectious arthritis, may represent a direct invasion of joint space by </a:t>
            </a:r>
            <a:r>
              <a:rPr lang="en-US" dirty="0" smtClean="0">
                <a:solidFill>
                  <a:schemeClr val="accent3"/>
                </a:solidFill>
              </a:rPr>
              <a:t>bacteria, virus and </a:t>
            </a:r>
            <a:r>
              <a:rPr lang="en-US" dirty="0" err="1" smtClean="0">
                <a:solidFill>
                  <a:schemeClr val="accent3"/>
                </a:solidFill>
              </a:rPr>
              <a:t>fungai</a:t>
            </a:r>
            <a:r>
              <a:rPr lang="en-US" dirty="0" smtClean="0">
                <a:solidFill>
                  <a:schemeClr val="accent3"/>
                </a:solidFill>
              </a:rPr>
              <a:t>.</a:t>
            </a:r>
          </a:p>
          <a:p>
            <a:pPr marL="0" indent="0" algn="l" rtl="0">
              <a:buNone/>
            </a:pPr>
            <a:r>
              <a:rPr lang="en-US" dirty="0" smtClean="0">
                <a:solidFill>
                  <a:schemeClr val="tx1"/>
                </a:solidFill>
              </a:rPr>
              <a:t>It may lead </a:t>
            </a:r>
            <a:r>
              <a:rPr lang="en-US" dirty="0">
                <a:solidFill>
                  <a:schemeClr val="tx1"/>
                </a:solidFill>
              </a:rPr>
              <a:t>to rapid joint destruction, </a:t>
            </a:r>
            <a:r>
              <a:rPr lang="en-US" dirty="0" smtClean="0">
                <a:solidFill>
                  <a:schemeClr val="tx1"/>
                </a:solidFill>
              </a:rPr>
              <a:t>there for immediate </a:t>
            </a:r>
            <a:r>
              <a:rPr lang="en-US" dirty="0">
                <a:solidFill>
                  <a:schemeClr val="tx1"/>
                </a:solidFill>
              </a:rPr>
              <a:t>accurate diagnosis is </a:t>
            </a:r>
            <a:r>
              <a:rPr lang="en-US" dirty="0" smtClean="0">
                <a:solidFill>
                  <a:schemeClr val="tx1"/>
                </a:solidFill>
              </a:rPr>
              <a:t>essential. The </a:t>
            </a:r>
            <a:r>
              <a:rPr lang="en-US" dirty="0">
                <a:solidFill>
                  <a:schemeClr val="tx1"/>
                </a:solidFill>
              </a:rPr>
              <a:t>majority of patients with bacterial septic arthritis will present with acute </a:t>
            </a:r>
            <a:r>
              <a:rPr lang="en-US" dirty="0" err="1" smtClean="0">
                <a:solidFill>
                  <a:schemeClr val="tx1"/>
                </a:solidFill>
              </a:rPr>
              <a:t>monoarthritis</a:t>
            </a:r>
            <a:r>
              <a:rPr lang="en-US" dirty="0" smtClean="0">
                <a:solidFill>
                  <a:schemeClr val="tx1"/>
                </a:solidFill>
              </a:rPr>
              <a:t>.</a:t>
            </a:r>
          </a:p>
          <a:p>
            <a:pPr marL="0" indent="0" algn="l" rtl="0">
              <a:buNone/>
            </a:pPr>
            <a:endParaRPr lang="en-US" dirty="0">
              <a:solidFill>
                <a:schemeClr val="tx1"/>
              </a:solidFill>
            </a:endParaRPr>
          </a:p>
          <a:p>
            <a:pPr marL="0" indent="0" algn="l" rtl="0">
              <a:buNone/>
            </a:pPr>
            <a:r>
              <a:rPr lang="en-US" dirty="0">
                <a:solidFill>
                  <a:schemeClr val="tx1"/>
                </a:solidFill>
              </a:rPr>
              <a:t>The incidence of septic arthritis has been estimated at 2 to 10 cases per 100,000 in the general population and as high as 30 to 70 cases per 100,000 in patients with rheumatoid arthritis</a:t>
            </a:r>
            <a:r>
              <a:rPr lang="en-US" dirty="0" smtClean="0">
                <a:solidFill>
                  <a:schemeClr val="tx1"/>
                </a:solidFill>
              </a:rPr>
              <a:t>.</a:t>
            </a:r>
          </a:p>
          <a:p>
            <a:pPr marL="0" indent="0" algn="l" rtl="0">
              <a:buNone/>
            </a:pPr>
            <a:r>
              <a:rPr lang="en-US" dirty="0" smtClean="0">
                <a:solidFill>
                  <a:schemeClr val="tx1"/>
                </a:solidFill>
              </a:rPr>
              <a:t>The </a:t>
            </a:r>
            <a:r>
              <a:rPr lang="en-US" dirty="0">
                <a:solidFill>
                  <a:schemeClr val="tx1"/>
                </a:solidFill>
              </a:rPr>
              <a:t>most common mode of spread  </a:t>
            </a:r>
            <a:r>
              <a:rPr lang="en-US" dirty="0" err="1" smtClean="0">
                <a:solidFill>
                  <a:schemeClr val="tx1"/>
                </a:solidFill>
              </a:rPr>
              <a:t>hematogenous</a:t>
            </a:r>
            <a:r>
              <a:rPr lang="en-US" dirty="0">
                <a:solidFill>
                  <a:schemeClr val="tx1"/>
                </a:solidFill>
              </a:rPr>
              <a:t>.</a:t>
            </a:r>
            <a:endParaRPr lang="ar-SA" dirty="0">
              <a:solidFill>
                <a:schemeClr val="tx1"/>
              </a:solidFill>
            </a:endParaRPr>
          </a:p>
        </p:txBody>
      </p:sp>
    </p:spTree>
    <p:extLst>
      <p:ext uri="{BB962C8B-B14F-4D97-AF65-F5344CB8AC3E}">
        <p14:creationId xmlns:p14="http://schemas.microsoft.com/office/powerpoint/2010/main" val="140920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9.jpeg" descr="child_hip_septic_causes01.jpg"/>
          <p:cNvPicPr>
            <a:picLocks noGrp="1"/>
          </p:cNvPicPr>
          <p:nvPr>
            <p:ph idx="1"/>
          </p:nvPr>
        </p:nvPicPr>
        <p:blipFill>
          <a:blip r:embed="rId2">
            <a:extLst/>
          </a:blip>
          <a:stretch>
            <a:fillRect/>
          </a:stretch>
        </p:blipFill>
        <p:spPr>
          <a:xfrm>
            <a:off x="0" y="0"/>
            <a:ext cx="9144000" cy="6858000"/>
          </a:xfrm>
          <a:prstGeom prst="rect">
            <a:avLst/>
          </a:prstGeom>
          <a:ln w="12700">
            <a:miter lim="400000"/>
          </a:ln>
        </p:spPr>
      </p:pic>
    </p:spTree>
    <p:extLst>
      <p:ext uri="{BB962C8B-B14F-4D97-AF65-F5344CB8AC3E}">
        <p14:creationId xmlns:p14="http://schemas.microsoft.com/office/powerpoint/2010/main" val="27485773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8219256" cy="5112568"/>
          </a:xfrm>
        </p:spPr>
        <p:txBody>
          <a:bodyPr>
            <a:normAutofit fontScale="85000" lnSpcReduction="20000"/>
          </a:bodyPr>
          <a:lstStyle/>
          <a:p>
            <a:endParaRPr lang="en-US" dirty="0" smtClean="0">
              <a:solidFill>
                <a:schemeClr val="accent2">
                  <a:lumMod val="20000"/>
                  <a:lumOff val="80000"/>
                </a:schemeClr>
              </a:solidFill>
            </a:endParaRPr>
          </a:p>
          <a:p>
            <a:endParaRPr lang="en-US" dirty="0">
              <a:solidFill>
                <a:schemeClr val="accent2">
                  <a:lumMod val="20000"/>
                  <a:lumOff val="80000"/>
                </a:schemeClr>
              </a:solidFill>
            </a:endParaRPr>
          </a:p>
          <a:p>
            <a:endParaRPr lang="en-US" dirty="0" smtClean="0">
              <a:solidFill>
                <a:schemeClr val="accent2">
                  <a:lumMod val="20000"/>
                  <a:lumOff val="80000"/>
                </a:schemeClr>
              </a:solidFill>
            </a:endParaRPr>
          </a:p>
          <a:p>
            <a:pPr marL="0" indent="0">
              <a:buNone/>
            </a:pPr>
            <a:r>
              <a:rPr lang="en-US" dirty="0" smtClean="0">
                <a:solidFill>
                  <a:schemeClr val="accent2">
                    <a:lumMod val="20000"/>
                    <a:lumOff val="80000"/>
                  </a:schemeClr>
                </a:solidFill>
              </a:rPr>
              <a:t>  </a:t>
            </a:r>
            <a:r>
              <a:rPr lang="en-US" dirty="0" smtClean="0">
                <a:solidFill>
                  <a:schemeClr val="tx1"/>
                </a:solidFill>
              </a:rPr>
              <a:t>Neisseria gonorrhea </a:t>
            </a:r>
            <a:r>
              <a:rPr lang="en-US" dirty="0" smtClean="0">
                <a:solidFill>
                  <a:srgbClr val="FF0000"/>
                </a:solidFill>
              </a:rPr>
              <a:t>(</a:t>
            </a:r>
            <a:r>
              <a:rPr lang="en-US" dirty="0">
                <a:solidFill>
                  <a:srgbClr val="FF0000"/>
                </a:solidFill>
              </a:rPr>
              <a:t>75% of cases</a:t>
            </a:r>
            <a:r>
              <a:rPr lang="en-US" dirty="0">
                <a:solidFill>
                  <a:schemeClr val="tx1"/>
                </a:solidFill>
              </a:rPr>
              <a:t>) among younger sexually active </a:t>
            </a:r>
            <a:r>
              <a:rPr lang="en-US" dirty="0" smtClean="0">
                <a:solidFill>
                  <a:schemeClr val="tx1"/>
                </a:solidFill>
              </a:rPr>
              <a:t>individuals</a:t>
            </a:r>
            <a:r>
              <a:rPr lang="en-US" dirty="0">
                <a:solidFill>
                  <a:srgbClr val="FF0000"/>
                </a:solidFill>
              </a:rPr>
              <a:t>.</a:t>
            </a:r>
            <a:endParaRPr lang="en-US" dirty="0" smtClean="0">
              <a:solidFill>
                <a:srgbClr val="FF0000"/>
              </a:solidFill>
            </a:endParaRPr>
          </a:p>
          <a:p>
            <a:pPr marL="0" indent="0">
              <a:buNone/>
            </a:pPr>
            <a:r>
              <a:rPr lang="en-US" u="sng" dirty="0" smtClean="0">
                <a:solidFill>
                  <a:srgbClr val="FF0000"/>
                </a:solidFill>
              </a:rPr>
              <a:t>Staphylococcus </a:t>
            </a:r>
            <a:r>
              <a:rPr lang="en-US" u="sng" dirty="0" err="1" smtClean="0">
                <a:solidFill>
                  <a:srgbClr val="FF0000"/>
                </a:solidFill>
              </a:rPr>
              <a:t>aureus</a:t>
            </a:r>
            <a:r>
              <a:rPr lang="en-US" dirty="0" smtClean="0">
                <a:solidFill>
                  <a:srgbClr val="FF0000"/>
                </a:solidFill>
              </a:rPr>
              <a:t> </a:t>
            </a:r>
            <a:r>
              <a:rPr lang="en-US" dirty="0" smtClean="0">
                <a:solidFill>
                  <a:schemeClr val="tx1"/>
                </a:solidFill>
              </a:rPr>
              <a:t>In Adults and children older than 2 years.</a:t>
            </a:r>
          </a:p>
          <a:p>
            <a:pPr marL="0" indent="0">
              <a:buNone/>
            </a:pPr>
            <a:endParaRPr lang="en-US" dirty="0" smtClean="0">
              <a:solidFill>
                <a:schemeClr val="tx1"/>
              </a:solidFill>
            </a:endParaRPr>
          </a:p>
          <a:p>
            <a:r>
              <a:rPr lang="en-US" dirty="0">
                <a:solidFill>
                  <a:schemeClr val="tx1"/>
                </a:solidFill>
              </a:rPr>
              <a:t>Pay attention to the following symptoms</a:t>
            </a:r>
            <a:r>
              <a:rPr lang="ar-SA" dirty="0" smtClean="0">
                <a:solidFill>
                  <a:schemeClr val="tx1"/>
                </a:solidFill>
              </a:rPr>
              <a:t>:</a:t>
            </a:r>
          </a:p>
          <a:p>
            <a:pPr marL="0" indent="0">
              <a:buNone/>
            </a:pPr>
            <a:r>
              <a:rPr lang="en-US" dirty="0" smtClean="0">
                <a:solidFill>
                  <a:schemeClr val="tx1"/>
                </a:solidFill>
              </a:rPr>
              <a:t>  -Acute </a:t>
            </a:r>
            <a:r>
              <a:rPr lang="en-US" dirty="0">
                <a:solidFill>
                  <a:schemeClr val="tx1"/>
                </a:solidFill>
              </a:rPr>
              <a:t>onset of the joint </a:t>
            </a:r>
            <a:r>
              <a:rPr lang="en-US" dirty="0" smtClean="0">
                <a:solidFill>
                  <a:schemeClr val="tx1"/>
                </a:solidFill>
              </a:rPr>
              <a:t>pain.</a:t>
            </a:r>
          </a:p>
          <a:p>
            <a:pPr marL="0" indent="0">
              <a:buNone/>
            </a:pPr>
            <a:r>
              <a:rPr lang="en-US" dirty="0">
                <a:solidFill>
                  <a:schemeClr val="tx1"/>
                </a:solidFill>
              </a:rPr>
              <a:t> </a:t>
            </a:r>
            <a:r>
              <a:rPr lang="en-US" dirty="0" smtClean="0">
                <a:solidFill>
                  <a:schemeClr val="tx1"/>
                </a:solidFill>
              </a:rPr>
              <a:t> -Previous </a:t>
            </a:r>
            <a:r>
              <a:rPr lang="en-US" dirty="0">
                <a:solidFill>
                  <a:schemeClr val="tx1"/>
                </a:solidFill>
              </a:rPr>
              <a:t>history of joint disease or </a:t>
            </a:r>
            <a:r>
              <a:rPr lang="en-US" dirty="0" smtClean="0">
                <a:solidFill>
                  <a:schemeClr val="tx1"/>
                </a:solidFill>
              </a:rPr>
              <a:t>trauma.</a:t>
            </a:r>
          </a:p>
          <a:p>
            <a:pPr marL="0" indent="0">
              <a:buNone/>
            </a:pPr>
            <a:r>
              <a:rPr lang="en-US" dirty="0">
                <a:solidFill>
                  <a:schemeClr val="tx1"/>
                </a:solidFill>
              </a:rPr>
              <a:t> </a:t>
            </a:r>
            <a:r>
              <a:rPr lang="en-US" dirty="0" smtClean="0">
                <a:solidFill>
                  <a:schemeClr val="tx1"/>
                </a:solidFill>
              </a:rPr>
              <a:t> -The </a:t>
            </a:r>
            <a:r>
              <a:rPr lang="en-US" dirty="0">
                <a:solidFill>
                  <a:schemeClr val="tx1"/>
                </a:solidFill>
              </a:rPr>
              <a:t>presence of extra-articular </a:t>
            </a:r>
            <a:r>
              <a:rPr lang="en-US" dirty="0" smtClean="0">
                <a:solidFill>
                  <a:schemeClr val="tx1"/>
                </a:solidFill>
              </a:rPr>
              <a:t>symptoms.</a:t>
            </a:r>
            <a:endParaRPr lang="en-US" dirty="0">
              <a:solidFill>
                <a:schemeClr val="tx1"/>
              </a:solidFill>
            </a:endParaRPr>
          </a:p>
          <a:p>
            <a:pPr marL="0" indent="0">
              <a:buNone/>
            </a:pPr>
            <a:endParaRPr lang="en-US" dirty="0" smtClean="0">
              <a:solidFill>
                <a:schemeClr val="accent2">
                  <a:lumMod val="20000"/>
                  <a:lumOff val="80000"/>
                </a:schemeClr>
              </a:solidFill>
            </a:endParaRPr>
          </a:p>
          <a:p>
            <a:pPr marL="0" indent="0">
              <a:buNone/>
            </a:pPr>
            <a:endParaRPr lang="en-US" dirty="0">
              <a:solidFill>
                <a:schemeClr val="accent2">
                  <a:lumMod val="20000"/>
                  <a:lumOff val="80000"/>
                </a:schemeClr>
              </a:solidFill>
            </a:endParaRPr>
          </a:p>
          <a:p>
            <a:pPr marL="0" indent="0" algn="ctr">
              <a:buNone/>
            </a:pPr>
            <a:r>
              <a:rPr lang="en-US" sz="4300" u="sng" dirty="0" smtClean="0">
                <a:solidFill>
                  <a:srgbClr val="FF0000"/>
                </a:solidFill>
              </a:rPr>
              <a:t> Septic </a:t>
            </a:r>
            <a:r>
              <a:rPr lang="en-US" sz="4300" u="sng" dirty="0" err="1" smtClean="0">
                <a:solidFill>
                  <a:srgbClr val="FF0000"/>
                </a:solidFill>
              </a:rPr>
              <a:t>artharitis</a:t>
            </a:r>
            <a:r>
              <a:rPr lang="en-US" sz="4300" u="sng" dirty="0" smtClean="0">
                <a:solidFill>
                  <a:srgbClr val="FF0000"/>
                </a:solidFill>
              </a:rPr>
              <a:t> is a medical </a:t>
            </a:r>
            <a:r>
              <a:rPr lang="en-US" sz="4300" u="sng" dirty="0" err="1" smtClean="0">
                <a:solidFill>
                  <a:srgbClr val="FF0000"/>
                </a:solidFill>
              </a:rPr>
              <a:t>emergancy</a:t>
            </a:r>
            <a:endParaRPr lang="en-US" sz="4300" u="sng" dirty="0">
              <a:solidFill>
                <a:schemeClr val="accent2">
                  <a:lumMod val="20000"/>
                  <a:lumOff val="80000"/>
                </a:schemeClr>
              </a:solidFill>
            </a:endParaRPr>
          </a:p>
          <a:p>
            <a:pPr marL="0" indent="0" algn="l" rtl="0">
              <a:buNone/>
            </a:pPr>
            <a:endParaRPr lang="en-US" dirty="0">
              <a:solidFill>
                <a:schemeClr val="accent2">
                  <a:lumMod val="20000"/>
                  <a:lumOff val="80000"/>
                </a:schemeClr>
              </a:solidFill>
            </a:endParaRPr>
          </a:p>
        </p:txBody>
      </p:sp>
    </p:spTree>
    <p:extLst>
      <p:ext uri="{BB962C8B-B14F-4D97-AF65-F5344CB8AC3E}">
        <p14:creationId xmlns:p14="http://schemas.microsoft.com/office/powerpoint/2010/main" val="340751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81075"/>
            <a:ext cx="9144000" cy="1628775"/>
          </a:xfrm>
        </p:spPr>
        <p:txBody>
          <a:bodyPr/>
          <a:lstStyle/>
          <a:p>
            <a:pPr algn="l" rtl="0"/>
            <a:r>
              <a:rPr lang="en-US" dirty="0">
                <a:solidFill>
                  <a:schemeClr val="accent2">
                    <a:lumMod val="40000"/>
                    <a:lumOff val="60000"/>
                  </a:schemeClr>
                </a:solidFill>
              </a:rPr>
              <a:t>The most commonly </a:t>
            </a:r>
            <a:r>
              <a:rPr lang="en-US" dirty="0" smtClean="0">
                <a:solidFill>
                  <a:schemeClr val="accent2">
                    <a:lumMod val="40000"/>
                    <a:lumOff val="60000"/>
                  </a:schemeClr>
                </a:solidFill>
              </a:rPr>
              <a:t>involved </a:t>
            </a:r>
            <a:r>
              <a:rPr lang="en-US" dirty="0">
                <a:solidFill>
                  <a:schemeClr val="accent2">
                    <a:lumMod val="40000"/>
                    <a:lumOff val="60000"/>
                  </a:schemeClr>
                </a:solidFill>
              </a:rPr>
              <a:t>joint in septic arthritis is the knee </a:t>
            </a:r>
            <a:r>
              <a:rPr lang="en-US" dirty="0">
                <a:solidFill>
                  <a:srgbClr val="FF0000"/>
                </a:solidFill>
              </a:rPr>
              <a:t>(50% of </a:t>
            </a:r>
            <a:r>
              <a:rPr lang="en-US" dirty="0" smtClean="0">
                <a:solidFill>
                  <a:srgbClr val="FF0000"/>
                </a:solidFill>
              </a:rPr>
              <a:t>cases)</a:t>
            </a:r>
            <a:endParaRPr lang="ar-SA"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668" y="1916832"/>
            <a:ext cx="5976664" cy="3797640"/>
          </a:xfrm>
          <a:prstGeom prst="rect">
            <a:avLst/>
          </a:prstGeom>
        </p:spPr>
      </p:pic>
    </p:spTree>
    <p:extLst>
      <p:ext uri="{BB962C8B-B14F-4D97-AF65-F5344CB8AC3E}">
        <p14:creationId xmlns:p14="http://schemas.microsoft.com/office/powerpoint/2010/main" val="40486134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9432"/>
            <a:ext cx="9144000" cy="6858000"/>
          </a:xfrm>
        </p:spPr>
        <p:txBody>
          <a:bodyPr>
            <a:normAutofit/>
          </a:bodyPr>
          <a:lstStyle/>
          <a:p>
            <a:pPr algn="l" rtl="0"/>
            <a:endParaRPr lang="en-US" dirty="0" smtClean="0">
              <a:solidFill>
                <a:schemeClr val="accent2">
                  <a:lumMod val="20000"/>
                  <a:lumOff val="80000"/>
                </a:schemeClr>
              </a:solidFill>
            </a:endParaRPr>
          </a:p>
          <a:p>
            <a:pPr algn="l" rtl="0"/>
            <a:endParaRPr lang="en-US" dirty="0">
              <a:solidFill>
                <a:schemeClr val="accent2">
                  <a:lumMod val="20000"/>
                  <a:lumOff val="80000"/>
                </a:schemeClr>
              </a:solidFill>
            </a:endParaRPr>
          </a:p>
          <a:p>
            <a:pPr algn="l" rtl="0"/>
            <a:endParaRPr lang="en-US" dirty="0" smtClean="0">
              <a:solidFill>
                <a:schemeClr val="accent2">
                  <a:lumMod val="20000"/>
                  <a:lumOff val="80000"/>
                </a:schemeClr>
              </a:solidFill>
            </a:endParaRPr>
          </a:p>
          <a:p>
            <a:pPr algn="l" rtl="0"/>
            <a:endParaRPr lang="en-US" dirty="0">
              <a:solidFill>
                <a:schemeClr val="accent2">
                  <a:lumMod val="20000"/>
                  <a:lumOff val="80000"/>
                </a:schemeClr>
              </a:solidFill>
            </a:endParaRPr>
          </a:p>
          <a:p>
            <a:pPr algn="l" rtl="0"/>
            <a:r>
              <a:rPr lang="en-US" dirty="0" smtClean="0">
                <a:solidFill>
                  <a:schemeClr val="tx1"/>
                </a:solidFill>
              </a:rPr>
              <a:t>A </a:t>
            </a:r>
            <a:r>
              <a:rPr lang="en-US" dirty="0">
                <a:solidFill>
                  <a:schemeClr val="tx1"/>
                </a:solidFill>
              </a:rPr>
              <a:t>classic presentation for septic arthritis is a </a:t>
            </a:r>
            <a:r>
              <a:rPr lang="en-US" dirty="0" smtClean="0">
                <a:solidFill>
                  <a:schemeClr val="tx1"/>
                </a:solidFill>
              </a:rPr>
              <a:t>patient with </a:t>
            </a:r>
            <a:r>
              <a:rPr lang="en-US" dirty="0" err="1" smtClean="0">
                <a:solidFill>
                  <a:schemeClr val="tx1"/>
                </a:solidFill>
              </a:rPr>
              <a:t>feaver</a:t>
            </a:r>
            <a:r>
              <a:rPr lang="en-US" dirty="0" smtClean="0">
                <a:solidFill>
                  <a:schemeClr val="tx1"/>
                </a:solidFill>
              </a:rPr>
              <a:t> </a:t>
            </a:r>
            <a:r>
              <a:rPr lang="en-US" dirty="0">
                <a:solidFill>
                  <a:schemeClr val="tx1"/>
                </a:solidFill>
              </a:rPr>
              <a:t>who has rigors, an increased leukocyte count, and elevated sedimentation rate. </a:t>
            </a:r>
            <a:endParaRPr lang="en-US" dirty="0" smtClean="0">
              <a:solidFill>
                <a:schemeClr val="tx1"/>
              </a:solidFill>
            </a:endParaRPr>
          </a:p>
          <a:p>
            <a:pPr algn="l" rtl="0"/>
            <a:r>
              <a:rPr lang="en-US" dirty="0" smtClean="0">
                <a:solidFill>
                  <a:schemeClr val="tx1"/>
                </a:solidFill>
              </a:rPr>
              <a:t>However</a:t>
            </a:r>
            <a:r>
              <a:rPr lang="en-US" dirty="0">
                <a:solidFill>
                  <a:schemeClr val="tx1"/>
                </a:solidFill>
              </a:rPr>
              <a:t>, none of these is highly sensitive or specific for septic arthritis. In one </a:t>
            </a:r>
            <a:r>
              <a:rPr lang="en-US" dirty="0" smtClean="0">
                <a:solidFill>
                  <a:schemeClr val="tx1"/>
                </a:solidFill>
              </a:rPr>
              <a:t>series:,</a:t>
            </a:r>
          </a:p>
          <a:p>
            <a:r>
              <a:rPr lang="en-US" dirty="0" smtClean="0">
                <a:solidFill>
                  <a:schemeClr val="accent2">
                    <a:lumMod val="60000"/>
                    <a:lumOff val="40000"/>
                  </a:schemeClr>
                </a:solidFill>
              </a:rPr>
              <a:t>40</a:t>
            </a:r>
            <a:r>
              <a:rPr lang="en-US" dirty="0">
                <a:solidFill>
                  <a:schemeClr val="accent2">
                    <a:lumMod val="60000"/>
                    <a:lumOff val="40000"/>
                  </a:schemeClr>
                </a:solidFill>
              </a:rPr>
              <a:t>%</a:t>
            </a:r>
            <a:r>
              <a:rPr lang="en-US" dirty="0">
                <a:solidFill>
                  <a:schemeClr val="accent2">
                    <a:lumMod val="20000"/>
                    <a:lumOff val="80000"/>
                  </a:schemeClr>
                </a:solidFill>
              </a:rPr>
              <a:t> </a:t>
            </a:r>
            <a:r>
              <a:rPr lang="en-US" dirty="0" smtClean="0">
                <a:solidFill>
                  <a:schemeClr val="tx1"/>
                </a:solidFill>
              </a:rPr>
              <a:t>to </a:t>
            </a:r>
            <a:r>
              <a:rPr lang="en-US" dirty="0" smtClean="0">
                <a:solidFill>
                  <a:schemeClr val="accent2">
                    <a:lumMod val="60000"/>
                    <a:lumOff val="40000"/>
                  </a:schemeClr>
                </a:solidFill>
              </a:rPr>
              <a:t>60%</a:t>
            </a:r>
            <a:r>
              <a:rPr lang="en-US" dirty="0" smtClean="0">
                <a:solidFill>
                  <a:srgbClr val="FFFF00"/>
                </a:solidFill>
              </a:rPr>
              <a:t> </a:t>
            </a:r>
            <a:r>
              <a:rPr lang="en-US" dirty="0">
                <a:solidFill>
                  <a:schemeClr val="tx1"/>
                </a:solidFill>
              </a:rPr>
              <a:t>of patients with septic arthritis were </a:t>
            </a:r>
            <a:r>
              <a:rPr lang="en-US" dirty="0" smtClean="0">
                <a:solidFill>
                  <a:schemeClr val="tx1"/>
                </a:solidFill>
              </a:rPr>
              <a:t>febrile</a:t>
            </a:r>
            <a:r>
              <a:rPr lang="en-US" dirty="0" smtClean="0">
                <a:solidFill>
                  <a:schemeClr val="accent2">
                    <a:lumMod val="20000"/>
                    <a:lumOff val="80000"/>
                  </a:schemeClr>
                </a:solidFill>
              </a:rPr>
              <a:t>.</a:t>
            </a:r>
          </a:p>
          <a:p>
            <a:pPr algn="l" rtl="0"/>
            <a:r>
              <a:rPr lang="en-US" dirty="0" smtClean="0">
                <a:solidFill>
                  <a:schemeClr val="accent2">
                    <a:lumMod val="60000"/>
                    <a:lumOff val="40000"/>
                  </a:schemeClr>
                </a:solidFill>
              </a:rPr>
              <a:t>25</a:t>
            </a:r>
            <a:r>
              <a:rPr lang="en-US" dirty="0">
                <a:solidFill>
                  <a:schemeClr val="accent2">
                    <a:lumMod val="60000"/>
                    <a:lumOff val="40000"/>
                  </a:schemeClr>
                </a:solidFill>
              </a:rPr>
              <a:t>%</a:t>
            </a:r>
            <a:r>
              <a:rPr lang="en-US" dirty="0">
                <a:solidFill>
                  <a:schemeClr val="accent2">
                    <a:lumMod val="20000"/>
                    <a:lumOff val="80000"/>
                  </a:schemeClr>
                </a:solidFill>
              </a:rPr>
              <a:t> </a:t>
            </a:r>
            <a:r>
              <a:rPr lang="en-US" dirty="0" smtClean="0">
                <a:solidFill>
                  <a:schemeClr val="tx1"/>
                </a:solidFill>
              </a:rPr>
              <a:t>to </a:t>
            </a:r>
            <a:r>
              <a:rPr lang="en-US" dirty="0" smtClean="0">
                <a:solidFill>
                  <a:schemeClr val="accent2">
                    <a:lumMod val="60000"/>
                    <a:lumOff val="40000"/>
                  </a:schemeClr>
                </a:solidFill>
              </a:rPr>
              <a:t>60</a:t>
            </a:r>
            <a:r>
              <a:rPr lang="en-US" dirty="0">
                <a:solidFill>
                  <a:schemeClr val="accent2">
                    <a:lumMod val="60000"/>
                    <a:lumOff val="40000"/>
                  </a:schemeClr>
                </a:solidFill>
              </a:rPr>
              <a:t>%</a:t>
            </a:r>
            <a:r>
              <a:rPr lang="en-US" dirty="0">
                <a:solidFill>
                  <a:schemeClr val="accent2">
                    <a:lumMod val="20000"/>
                    <a:lumOff val="80000"/>
                  </a:schemeClr>
                </a:solidFill>
              </a:rPr>
              <a:t> </a:t>
            </a:r>
            <a:r>
              <a:rPr lang="en-US" dirty="0">
                <a:solidFill>
                  <a:schemeClr val="tx1"/>
                </a:solidFill>
              </a:rPr>
              <a:t>had an elevated leukocyte </a:t>
            </a:r>
            <a:r>
              <a:rPr lang="en-US" dirty="0" smtClean="0">
                <a:solidFill>
                  <a:schemeClr val="tx1"/>
                </a:solidFill>
              </a:rPr>
              <a:t>count</a:t>
            </a:r>
            <a:r>
              <a:rPr lang="en-US" dirty="0" smtClean="0">
                <a:solidFill>
                  <a:schemeClr val="accent2">
                    <a:lumMod val="20000"/>
                    <a:lumOff val="80000"/>
                  </a:schemeClr>
                </a:solidFill>
              </a:rPr>
              <a:t>.</a:t>
            </a:r>
          </a:p>
          <a:p>
            <a:pPr algn="l" rtl="0"/>
            <a:r>
              <a:rPr lang="en-US" dirty="0" smtClean="0">
                <a:solidFill>
                  <a:schemeClr val="accent2">
                    <a:lumMod val="20000"/>
                    <a:lumOff val="80000"/>
                  </a:schemeClr>
                </a:solidFill>
              </a:rPr>
              <a:t> </a:t>
            </a:r>
            <a:r>
              <a:rPr lang="en-US" dirty="0">
                <a:solidFill>
                  <a:schemeClr val="tx1"/>
                </a:solidFill>
              </a:rPr>
              <a:t>and</a:t>
            </a:r>
            <a:r>
              <a:rPr lang="en-US" dirty="0">
                <a:solidFill>
                  <a:schemeClr val="accent2">
                    <a:lumMod val="20000"/>
                    <a:lumOff val="80000"/>
                  </a:schemeClr>
                </a:solidFill>
              </a:rPr>
              <a:t> </a:t>
            </a:r>
            <a:r>
              <a:rPr lang="en-US" dirty="0" smtClean="0">
                <a:solidFill>
                  <a:schemeClr val="accent2">
                    <a:lumMod val="60000"/>
                    <a:lumOff val="40000"/>
                  </a:schemeClr>
                </a:solidFill>
              </a:rPr>
              <a:t>60</a:t>
            </a:r>
            <a:r>
              <a:rPr lang="en-US" dirty="0">
                <a:solidFill>
                  <a:schemeClr val="accent2">
                    <a:lumMod val="60000"/>
                    <a:lumOff val="40000"/>
                  </a:schemeClr>
                </a:solidFill>
              </a:rPr>
              <a:t>%</a:t>
            </a:r>
            <a:r>
              <a:rPr lang="en-US" dirty="0">
                <a:solidFill>
                  <a:schemeClr val="accent2">
                    <a:lumMod val="20000"/>
                    <a:lumOff val="80000"/>
                  </a:schemeClr>
                </a:solidFill>
              </a:rPr>
              <a:t> </a:t>
            </a:r>
            <a:r>
              <a:rPr lang="en-US" dirty="0">
                <a:solidFill>
                  <a:schemeClr val="tx1"/>
                </a:solidFill>
              </a:rPr>
              <a:t>to</a:t>
            </a:r>
            <a:r>
              <a:rPr lang="en-US" dirty="0">
                <a:solidFill>
                  <a:schemeClr val="accent2">
                    <a:lumMod val="20000"/>
                    <a:lumOff val="80000"/>
                  </a:schemeClr>
                </a:solidFill>
              </a:rPr>
              <a:t> </a:t>
            </a:r>
            <a:r>
              <a:rPr lang="en-US" dirty="0">
                <a:solidFill>
                  <a:schemeClr val="accent2">
                    <a:lumMod val="60000"/>
                    <a:lumOff val="40000"/>
                  </a:schemeClr>
                </a:solidFill>
              </a:rPr>
              <a:t>80%</a:t>
            </a:r>
            <a:r>
              <a:rPr lang="en-US" dirty="0">
                <a:solidFill>
                  <a:schemeClr val="accent2">
                    <a:lumMod val="20000"/>
                    <a:lumOff val="80000"/>
                  </a:schemeClr>
                </a:solidFill>
              </a:rPr>
              <a:t> </a:t>
            </a:r>
            <a:r>
              <a:rPr lang="en-US" dirty="0">
                <a:solidFill>
                  <a:schemeClr val="tx1"/>
                </a:solidFill>
              </a:rPr>
              <a:t>had a sedimentation rate greater than </a:t>
            </a:r>
            <a:r>
              <a:rPr lang="en-US" dirty="0">
                <a:solidFill>
                  <a:schemeClr val="accent2">
                    <a:lumMod val="60000"/>
                    <a:lumOff val="40000"/>
                  </a:schemeClr>
                </a:solidFill>
              </a:rPr>
              <a:t>50 mm/hr</a:t>
            </a:r>
            <a:r>
              <a:rPr lang="en-US" dirty="0">
                <a:solidFill>
                  <a:schemeClr val="accent2">
                    <a:lumMod val="20000"/>
                    <a:lumOff val="80000"/>
                  </a:schemeClr>
                </a:solidFill>
              </a:rPr>
              <a:t>. </a:t>
            </a:r>
            <a:r>
              <a:rPr lang="ar-SA" dirty="0" smtClean="0">
                <a:solidFill>
                  <a:schemeClr val="accent2">
                    <a:lumMod val="20000"/>
                    <a:lumOff val="80000"/>
                  </a:schemeClr>
                </a:solidFill>
              </a:rPr>
              <a:t> </a:t>
            </a:r>
            <a:endParaRPr lang="en-US" dirty="0" smtClean="0">
              <a:solidFill>
                <a:schemeClr val="accent2">
                  <a:lumMod val="20000"/>
                  <a:lumOff val="80000"/>
                </a:schemeClr>
              </a:solidFill>
            </a:endParaRPr>
          </a:p>
          <a:p>
            <a:pPr algn="l" rtl="0"/>
            <a:r>
              <a:rPr lang="en-US" dirty="0" smtClean="0">
                <a:solidFill>
                  <a:schemeClr val="tx1"/>
                </a:solidFill>
              </a:rPr>
              <a:t>Signs </a:t>
            </a:r>
            <a:r>
              <a:rPr lang="en-US" dirty="0">
                <a:solidFill>
                  <a:schemeClr val="tx1"/>
                </a:solidFill>
              </a:rPr>
              <a:t>and symptoms of infection may be muted in elderly, those who are </a:t>
            </a:r>
            <a:r>
              <a:rPr lang="en-US" dirty="0" smtClean="0">
                <a:solidFill>
                  <a:schemeClr val="tx1"/>
                </a:solidFill>
              </a:rPr>
              <a:t>immunocompromised </a:t>
            </a:r>
            <a:r>
              <a:rPr lang="en-US" dirty="0">
                <a:solidFill>
                  <a:schemeClr val="accent2">
                    <a:lumMod val="20000"/>
                    <a:lumOff val="80000"/>
                  </a:schemeClr>
                </a:solidFill>
              </a:rPr>
              <a:t>(</a:t>
            </a:r>
            <a:r>
              <a:rPr lang="en-US" dirty="0">
                <a:solidFill>
                  <a:schemeClr val="accent2">
                    <a:lumMod val="60000"/>
                    <a:lumOff val="40000"/>
                  </a:schemeClr>
                </a:solidFill>
              </a:rPr>
              <a:t>especially those with rheumatoid arthritis</a:t>
            </a:r>
            <a:r>
              <a:rPr lang="en-US" dirty="0">
                <a:solidFill>
                  <a:schemeClr val="accent2">
                    <a:lumMod val="20000"/>
                    <a:lumOff val="80000"/>
                  </a:schemeClr>
                </a:solidFill>
              </a:rPr>
              <a:t>) </a:t>
            </a:r>
            <a:r>
              <a:rPr lang="en-US" dirty="0">
                <a:solidFill>
                  <a:schemeClr val="tx1"/>
                </a:solidFill>
              </a:rPr>
              <a:t>and who </a:t>
            </a:r>
            <a:r>
              <a:rPr lang="en-US" dirty="0">
                <a:solidFill>
                  <a:schemeClr val="accent2">
                    <a:lumMod val="60000"/>
                    <a:lumOff val="40000"/>
                  </a:schemeClr>
                </a:solidFill>
              </a:rPr>
              <a:t>abuse intravenous </a:t>
            </a:r>
            <a:r>
              <a:rPr lang="en-US" dirty="0" smtClean="0">
                <a:solidFill>
                  <a:schemeClr val="accent2">
                    <a:lumMod val="60000"/>
                    <a:lumOff val="40000"/>
                  </a:schemeClr>
                </a:solidFill>
              </a:rPr>
              <a:t>drugs.</a:t>
            </a:r>
            <a:endParaRPr lang="en-US" dirty="0">
              <a:solidFill>
                <a:schemeClr val="accent2">
                  <a:lumMod val="60000"/>
                  <a:lumOff val="40000"/>
                </a:schemeClr>
              </a:solidFill>
            </a:endParaRPr>
          </a:p>
          <a:p>
            <a:pPr algn="l" rtl="0"/>
            <a:endParaRPr lang="ar-SA" dirty="0">
              <a:solidFill>
                <a:schemeClr val="accent2">
                  <a:lumMod val="20000"/>
                  <a:lumOff val="80000"/>
                </a:schemeClr>
              </a:solidFill>
            </a:endParaRPr>
          </a:p>
        </p:txBody>
      </p:sp>
    </p:spTree>
    <p:extLst>
      <p:ext uri="{BB962C8B-B14F-4D97-AF65-F5344CB8AC3E}">
        <p14:creationId xmlns:p14="http://schemas.microsoft.com/office/powerpoint/2010/main" val="95188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53752"/>
            <a:ext cx="8229600" cy="1143000"/>
          </a:xfrm>
        </p:spPr>
        <p:txBody>
          <a:bodyPr>
            <a:normAutofit fontScale="90000"/>
          </a:bodyPr>
          <a:lstStyle/>
          <a:p>
            <a:r>
              <a:rPr lang="en-US" dirty="0"/>
              <a:t>Investigations of SA</a:t>
            </a:r>
            <a:r>
              <a:rPr lang="ar-SA" dirty="0"/>
              <a:t> </a:t>
            </a:r>
            <a:r>
              <a:rPr lang="en-US" dirty="0"/>
              <a:t/>
            </a:r>
            <a:br>
              <a:rPr lang="en-US" dirty="0"/>
            </a:br>
            <a:endParaRPr lang="ar-SA" dirty="0"/>
          </a:p>
        </p:txBody>
      </p:sp>
      <p:sp>
        <p:nvSpPr>
          <p:cNvPr id="3" name="Content Placeholder 2"/>
          <p:cNvSpPr>
            <a:spLocks noGrp="1"/>
          </p:cNvSpPr>
          <p:nvPr>
            <p:ph idx="1"/>
          </p:nvPr>
        </p:nvSpPr>
        <p:spPr>
          <a:xfrm>
            <a:off x="35496" y="1844824"/>
            <a:ext cx="9094266" cy="4392488"/>
          </a:xfrm>
        </p:spPr>
        <p:txBody>
          <a:bodyPr>
            <a:noAutofit/>
          </a:bodyPr>
          <a:lstStyle/>
          <a:p>
            <a:pPr marL="0" indent="0" algn="l" rtl="0">
              <a:buNone/>
            </a:pPr>
            <a:r>
              <a:rPr lang="en-US" sz="1100" b="1" dirty="0" smtClean="0">
                <a:solidFill>
                  <a:srgbClr val="FF0000"/>
                </a:solidFill>
              </a:rPr>
              <a:t> </a:t>
            </a:r>
            <a:r>
              <a:rPr lang="en-US" sz="1800" b="1" dirty="0">
                <a:solidFill>
                  <a:srgbClr val="FF0000"/>
                </a:solidFill>
              </a:rPr>
              <a:t>Joint Fluid Analysis and Culture:</a:t>
            </a:r>
          </a:p>
          <a:p>
            <a:pPr marL="0" indent="0" algn="l" rtl="0">
              <a:buNone/>
            </a:pPr>
            <a:r>
              <a:rPr lang="en-US" sz="1200" dirty="0">
                <a:solidFill>
                  <a:schemeClr val="tx1"/>
                </a:solidFill>
              </a:rPr>
              <a:t>Normal synovial fluid is clear and colorless</a:t>
            </a:r>
          </a:p>
          <a:p>
            <a:pPr marL="0" indent="0" algn="l" rtl="0">
              <a:buNone/>
            </a:pPr>
            <a:r>
              <a:rPr lang="en-US" sz="1200" dirty="0" smtClean="0">
                <a:solidFill>
                  <a:schemeClr val="tx1"/>
                </a:solidFill>
              </a:rPr>
              <a:t>- Culture </a:t>
            </a:r>
            <a:r>
              <a:rPr lang="en-US" sz="1200" dirty="0">
                <a:solidFill>
                  <a:schemeClr val="tx1"/>
                </a:solidFill>
              </a:rPr>
              <a:t>results in patients with </a:t>
            </a:r>
            <a:r>
              <a:rPr lang="en-US" sz="1200" dirty="0" smtClean="0">
                <a:solidFill>
                  <a:schemeClr val="tx1"/>
                </a:solidFill>
              </a:rPr>
              <a:t>non </a:t>
            </a:r>
            <a:r>
              <a:rPr lang="en-US" sz="1200" dirty="0" err="1" smtClean="0">
                <a:solidFill>
                  <a:schemeClr val="tx1"/>
                </a:solidFill>
              </a:rPr>
              <a:t>gonococcal</a:t>
            </a:r>
            <a:r>
              <a:rPr lang="en-US" sz="1200" dirty="0" smtClean="0">
                <a:solidFill>
                  <a:schemeClr val="tx1"/>
                </a:solidFill>
              </a:rPr>
              <a:t> </a:t>
            </a:r>
            <a:r>
              <a:rPr lang="en-US" sz="1200" dirty="0">
                <a:solidFill>
                  <a:schemeClr val="tx1"/>
                </a:solidFill>
              </a:rPr>
              <a:t>septic arthritis are almost always positive. </a:t>
            </a:r>
            <a:r>
              <a:rPr lang="en-US" sz="1200" dirty="0" smtClean="0">
                <a:solidFill>
                  <a:schemeClr val="tx1"/>
                </a:solidFill>
              </a:rPr>
              <a:t>- Cultures </a:t>
            </a:r>
            <a:r>
              <a:rPr lang="en-US" sz="1200" dirty="0">
                <a:solidFill>
                  <a:schemeClr val="tx1"/>
                </a:solidFill>
              </a:rPr>
              <a:t>of the joint fluid in </a:t>
            </a:r>
            <a:r>
              <a:rPr lang="en-US" sz="1200" dirty="0" err="1">
                <a:solidFill>
                  <a:schemeClr val="tx1"/>
                </a:solidFill>
              </a:rPr>
              <a:t>gonococcal</a:t>
            </a:r>
            <a:r>
              <a:rPr lang="en-US" sz="1200" dirty="0">
                <a:solidFill>
                  <a:schemeClr val="tx1"/>
                </a:solidFill>
              </a:rPr>
              <a:t> infections yield positive results in only about 25-50% of </a:t>
            </a:r>
            <a:r>
              <a:rPr lang="en-US" sz="1200" dirty="0" smtClean="0">
                <a:solidFill>
                  <a:schemeClr val="tx1"/>
                </a:solidFill>
              </a:rPr>
              <a:t>cases.</a:t>
            </a:r>
          </a:p>
          <a:p>
            <a:pPr marL="0" indent="0">
              <a:buNone/>
            </a:pPr>
            <a:r>
              <a:rPr lang="en-US" sz="1800" b="1" dirty="0" smtClean="0">
                <a:solidFill>
                  <a:srgbClr val="FF0000"/>
                </a:solidFill>
              </a:rPr>
              <a:t> </a:t>
            </a:r>
            <a:r>
              <a:rPr lang="en-US" sz="1800" b="1" dirty="0">
                <a:solidFill>
                  <a:srgbClr val="FF0000"/>
                </a:solidFill>
              </a:rPr>
              <a:t>Blood Cultures: </a:t>
            </a:r>
          </a:p>
          <a:p>
            <a:pPr marL="0" indent="0" algn="l" rtl="0">
              <a:buNone/>
            </a:pPr>
            <a:r>
              <a:rPr lang="en-US" sz="1200" dirty="0" smtClean="0">
                <a:solidFill>
                  <a:schemeClr val="tx1"/>
                </a:solidFill>
              </a:rPr>
              <a:t>By </a:t>
            </a:r>
            <a:r>
              <a:rPr lang="en-US" sz="1200" dirty="0">
                <a:solidFill>
                  <a:schemeClr val="tx1"/>
                </a:solidFill>
              </a:rPr>
              <a:t>Obtaining at least 2 sets of blood cultures to rule out a </a:t>
            </a:r>
            <a:r>
              <a:rPr lang="en-US" sz="1200" dirty="0" err="1">
                <a:solidFill>
                  <a:schemeClr val="tx1"/>
                </a:solidFill>
              </a:rPr>
              <a:t>bacteremic</a:t>
            </a:r>
            <a:r>
              <a:rPr lang="en-US" sz="1200" dirty="0">
                <a:solidFill>
                  <a:schemeClr val="tx1"/>
                </a:solidFill>
              </a:rPr>
              <a:t> origin of the septic </a:t>
            </a:r>
            <a:r>
              <a:rPr lang="en-US" sz="1200" dirty="0" smtClean="0">
                <a:solidFill>
                  <a:schemeClr val="tx1"/>
                </a:solidFill>
              </a:rPr>
              <a:t>joint.</a:t>
            </a:r>
            <a:endParaRPr lang="en-US" sz="1200" dirty="0" smtClean="0">
              <a:solidFill>
                <a:schemeClr val="accent2">
                  <a:lumMod val="20000"/>
                  <a:lumOff val="80000"/>
                </a:schemeClr>
              </a:solidFill>
            </a:endParaRPr>
          </a:p>
          <a:p>
            <a:pPr marL="0" indent="0" algn="l" rtl="0">
              <a:buNone/>
            </a:pPr>
            <a:r>
              <a:rPr lang="en-US" b="1" dirty="0" smtClean="0">
                <a:solidFill>
                  <a:srgbClr val="FF0000"/>
                </a:solidFill>
              </a:rPr>
              <a:t> </a:t>
            </a:r>
            <a:r>
              <a:rPr lang="en-US" sz="1800" b="1" dirty="0">
                <a:solidFill>
                  <a:srgbClr val="FF0000"/>
                </a:solidFill>
              </a:rPr>
              <a:t>Polymerase chain reaction:</a:t>
            </a:r>
            <a:r>
              <a:rPr lang="en-US" b="1" dirty="0" smtClean="0">
                <a:solidFill>
                  <a:srgbClr val="FF0000"/>
                </a:solidFill>
              </a:rPr>
              <a:t> </a:t>
            </a:r>
          </a:p>
          <a:p>
            <a:pPr marL="0" indent="0" algn="l" rtl="0">
              <a:buNone/>
            </a:pPr>
            <a:r>
              <a:rPr lang="en-US" sz="1200" dirty="0" smtClean="0">
                <a:solidFill>
                  <a:schemeClr val="tx1"/>
                </a:solidFill>
              </a:rPr>
              <a:t>For </a:t>
            </a:r>
            <a:r>
              <a:rPr lang="en-US" sz="1200" dirty="0">
                <a:solidFill>
                  <a:schemeClr val="tx1"/>
                </a:solidFill>
              </a:rPr>
              <a:t>detection of bacterial DNA in joint fluid and synovial </a:t>
            </a:r>
            <a:r>
              <a:rPr lang="en-US" sz="1200" dirty="0" smtClean="0">
                <a:solidFill>
                  <a:schemeClr val="tx1"/>
                </a:solidFill>
              </a:rPr>
              <a:t>tissue.</a:t>
            </a:r>
            <a:endParaRPr lang="en-US" sz="1200" dirty="0">
              <a:solidFill>
                <a:schemeClr val="accent2">
                  <a:lumMod val="20000"/>
                  <a:lumOff val="80000"/>
                </a:schemeClr>
              </a:solidFill>
            </a:endParaRPr>
          </a:p>
          <a:p>
            <a:pPr marL="0" indent="0" algn="l" rtl="0">
              <a:buNone/>
            </a:pPr>
            <a:r>
              <a:rPr lang="en-US" b="1" dirty="0" smtClean="0">
                <a:solidFill>
                  <a:srgbClr val="FF0000"/>
                </a:solidFill>
              </a:rPr>
              <a:t> </a:t>
            </a:r>
            <a:r>
              <a:rPr lang="en-US" sz="1800" b="1" dirty="0">
                <a:solidFill>
                  <a:srgbClr val="FF0000"/>
                </a:solidFill>
              </a:rPr>
              <a:t>Radiography and Ultrasonography: </a:t>
            </a:r>
          </a:p>
          <a:p>
            <a:pPr marL="0" indent="0" algn="l" rtl="0">
              <a:buNone/>
            </a:pPr>
            <a:r>
              <a:rPr lang="ar-SA" sz="1200" dirty="0">
                <a:solidFill>
                  <a:schemeClr val="tx1"/>
                </a:solidFill>
              </a:rPr>
              <a:t> </a:t>
            </a:r>
            <a:r>
              <a:rPr lang="en-US" sz="1200" dirty="0" smtClean="0">
                <a:solidFill>
                  <a:schemeClr val="tx1"/>
                </a:solidFill>
              </a:rPr>
              <a:t> </a:t>
            </a:r>
            <a:r>
              <a:rPr lang="en-US" sz="1200" dirty="0">
                <a:solidFill>
                  <a:schemeClr val="tx1"/>
                </a:solidFill>
              </a:rPr>
              <a:t>it is most useful in ruling out underlying osteomyelitis caused by the joint infection </a:t>
            </a:r>
            <a:r>
              <a:rPr lang="en-US" sz="1200" dirty="0" smtClean="0">
                <a:solidFill>
                  <a:schemeClr val="tx1"/>
                </a:solidFill>
              </a:rPr>
              <a:t>itself</a:t>
            </a:r>
            <a:r>
              <a:rPr lang="ar-SA" sz="1200" dirty="0">
                <a:solidFill>
                  <a:schemeClr val="tx1"/>
                </a:solidFill>
              </a:rPr>
              <a:t> </a:t>
            </a:r>
            <a:r>
              <a:rPr lang="en-US" sz="1200" dirty="0" smtClean="0">
                <a:solidFill>
                  <a:schemeClr val="tx1"/>
                </a:solidFill>
              </a:rPr>
              <a:t>Ultrasonography </a:t>
            </a:r>
            <a:r>
              <a:rPr lang="en-US" sz="1200" dirty="0">
                <a:solidFill>
                  <a:schemeClr val="tx1"/>
                </a:solidFill>
              </a:rPr>
              <a:t>may be used to diagnose effusions in chronically distorted </a:t>
            </a:r>
            <a:r>
              <a:rPr lang="en-US" sz="1200" dirty="0" smtClean="0">
                <a:solidFill>
                  <a:schemeClr val="tx1"/>
                </a:solidFill>
              </a:rPr>
              <a:t>joints.</a:t>
            </a:r>
            <a:endParaRPr lang="en-US" sz="1200" dirty="0" smtClean="0">
              <a:solidFill>
                <a:schemeClr val="accent2">
                  <a:lumMod val="20000"/>
                  <a:lumOff val="80000"/>
                </a:schemeClr>
              </a:solidFill>
            </a:endParaRPr>
          </a:p>
          <a:p>
            <a:pPr marL="0" indent="0" algn="l" rtl="0">
              <a:buNone/>
            </a:pPr>
            <a:r>
              <a:rPr lang="en-US" sz="2400" b="1" dirty="0" smtClean="0">
                <a:solidFill>
                  <a:srgbClr val="FF0000"/>
                </a:solidFill>
              </a:rPr>
              <a:t> </a:t>
            </a:r>
            <a:r>
              <a:rPr lang="en-US" sz="1800" b="1" dirty="0">
                <a:solidFill>
                  <a:srgbClr val="FF0000"/>
                </a:solidFill>
              </a:rPr>
              <a:t>MRI and CT </a:t>
            </a:r>
            <a:r>
              <a:rPr lang="en-US" sz="1800" b="1" dirty="0" smtClean="0">
                <a:solidFill>
                  <a:srgbClr val="FF0000"/>
                </a:solidFill>
              </a:rPr>
              <a:t>scanning:</a:t>
            </a:r>
            <a:endParaRPr lang="en-US" sz="1800" b="1" dirty="0">
              <a:solidFill>
                <a:srgbClr val="FF0000"/>
              </a:solidFill>
            </a:endParaRPr>
          </a:p>
          <a:p>
            <a:pPr marL="0" lvl="0" indent="0" algn="l" rtl="0">
              <a:buNone/>
            </a:pPr>
            <a:r>
              <a:rPr lang="en-US" sz="1200" dirty="0">
                <a:solidFill>
                  <a:schemeClr val="tx1"/>
                </a:solidFill>
              </a:rPr>
              <a:t>More sensitive for distinguishing osteomyelitis</a:t>
            </a:r>
            <a:r>
              <a:rPr lang="ar-SA" sz="1200" dirty="0">
                <a:solidFill>
                  <a:schemeClr val="tx1"/>
                </a:solidFill>
              </a:rPr>
              <a:t>, </a:t>
            </a:r>
            <a:r>
              <a:rPr lang="en-US" sz="1200" dirty="0" err="1">
                <a:solidFill>
                  <a:schemeClr val="tx1"/>
                </a:solidFill>
              </a:rPr>
              <a:t>periarticular</a:t>
            </a:r>
            <a:r>
              <a:rPr lang="en-US" sz="1200" dirty="0">
                <a:solidFill>
                  <a:schemeClr val="tx1"/>
                </a:solidFill>
              </a:rPr>
              <a:t> </a:t>
            </a:r>
            <a:r>
              <a:rPr lang="en-US" sz="1200" dirty="0" smtClean="0">
                <a:solidFill>
                  <a:schemeClr val="tx1"/>
                </a:solidFill>
              </a:rPr>
              <a:t>abscesses and </a:t>
            </a:r>
            <a:r>
              <a:rPr lang="en-US" sz="1200" dirty="0">
                <a:solidFill>
                  <a:schemeClr val="tx1"/>
                </a:solidFill>
              </a:rPr>
              <a:t>joint </a:t>
            </a:r>
            <a:r>
              <a:rPr lang="en-US" sz="1200" dirty="0" smtClean="0">
                <a:solidFill>
                  <a:schemeClr val="tx1"/>
                </a:solidFill>
              </a:rPr>
              <a:t>effusions.</a:t>
            </a:r>
            <a:endParaRPr lang="en-US" sz="1200" dirty="0">
              <a:solidFill>
                <a:schemeClr val="tx1"/>
              </a:solidFill>
            </a:endParaRPr>
          </a:p>
          <a:p>
            <a:pPr marL="0" indent="0" algn="l" rtl="0">
              <a:buNone/>
            </a:pPr>
            <a:endParaRPr lang="en-US" sz="1200" dirty="0">
              <a:solidFill>
                <a:srgbClr val="002060"/>
              </a:solidFill>
            </a:endParaRPr>
          </a:p>
          <a:p>
            <a:pPr marL="0" indent="0" algn="l" rtl="0">
              <a:buNone/>
            </a:pPr>
            <a:endParaRPr lang="ar-SA" sz="1100" dirty="0">
              <a:solidFill>
                <a:srgbClr val="002060"/>
              </a:solidFill>
            </a:endParaRPr>
          </a:p>
        </p:txBody>
      </p:sp>
    </p:spTree>
    <p:extLst>
      <p:ext uri="{BB962C8B-B14F-4D97-AF65-F5344CB8AC3E}">
        <p14:creationId xmlns:p14="http://schemas.microsoft.com/office/powerpoint/2010/main" val="33743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Synovial Fluid Analysis</a:t>
            </a:r>
            <a:r>
              <a:rPr lang="en-US" dirty="0"/>
              <a:t/>
            </a:r>
            <a:br>
              <a:rPr lang="en-US" dirty="0"/>
            </a:br>
            <a:endParaRPr lang="ar-S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276872"/>
            <a:ext cx="8890000" cy="3378200"/>
          </a:xfrm>
          <a:prstGeom prst="rect">
            <a:avLst/>
          </a:prstGeom>
        </p:spPr>
      </p:pic>
    </p:spTree>
    <p:extLst>
      <p:ext uri="{BB962C8B-B14F-4D97-AF65-F5344CB8AC3E}">
        <p14:creationId xmlns:p14="http://schemas.microsoft.com/office/powerpoint/2010/main" val="13660820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724" y="1196752"/>
            <a:ext cx="8229600" cy="1143000"/>
          </a:xfrm>
        </p:spPr>
        <p:txBody>
          <a:bodyPr>
            <a:normAutofit fontScale="90000"/>
          </a:bodyPr>
          <a:lstStyle/>
          <a:p>
            <a:r>
              <a:rPr lang="en-US" b="1" dirty="0"/>
              <a:t>Treatment and </a:t>
            </a:r>
            <a:r>
              <a:rPr lang="en-US" b="1" dirty="0" smtClean="0"/>
              <a:t>Management of septic arthritis </a:t>
            </a:r>
            <a:r>
              <a:rPr lang="en-US" dirty="0"/>
              <a:t/>
            </a:r>
            <a:br>
              <a:rPr lang="en-US" dirty="0"/>
            </a:br>
            <a:endParaRPr lang="ar-SA" dirty="0"/>
          </a:p>
        </p:txBody>
      </p:sp>
      <p:sp>
        <p:nvSpPr>
          <p:cNvPr id="3" name="Content Placeholder 2"/>
          <p:cNvSpPr>
            <a:spLocks noGrp="1"/>
          </p:cNvSpPr>
          <p:nvPr>
            <p:ph idx="1"/>
          </p:nvPr>
        </p:nvSpPr>
        <p:spPr>
          <a:xfrm>
            <a:off x="323528" y="1052736"/>
            <a:ext cx="8229600" cy="5904656"/>
          </a:xfrm>
        </p:spPr>
        <p:txBody>
          <a:bodyPr>
            <a:normAutofit/>
          </a:bodyPr>
          <a:lstStyle/>
          <a:p>
            <a:pPr marL="0" indent="0" algn="l" rtl="0">
              <a:buNone/>
            </a:pPr>
            <a:endParaRPr lang="en-US" dirty="0" smtClean="0">
              <a:solidFill>
                <a:schemeClr val="tx1"/>
              </a:solidFill>
            </a:endParaRPr>
          </a:p>
          <a:p>
            <a:pPr marL="0" indent="0" algn="l" rtl="0">
              <a:buNone/>
            </a:pPr>
            <a:endParaRPr lang="en-US" dirty="0">
              <a:solidFill>
                <a:schemeClr val="tx1"/>
              </a:solidFill>
            </a:endParaRPr>
          </a:p>
          <a:p>
            <a:pPr marL="0" indent="0" algn="l" rtl="0">
              <a:buNone/>
            </a:pPr>
            <a:endParaRPr lang="en-US" dirty="0" smtClean="0">
              <a:solidFill>
                <a:schemeClr val="tx1"/>
              </a:solidFill>
            </a:endParaRPr>
          </a:p>
          <a:p>
            <a:pPr marL="0" indent="0" algn="l" rtl="0">
              <a:buNone/>
            </a:pPr>
            <a:endParaRPr lang="en-US" dirty="0">
              <a:solidFill>
                <a:schemeClr val="tx1"/>
              </a:solidFill>
            </a:endParaRPr>
          </a:p>
          <a:p>
            <a:pPr marL="0" indent="0" algn="l" rtl="0">
              <a:buNone/>
            </a:pPr>
            <a:r>
              <a:rPr lang="en-US" dirty="0" smtClean="0">
                <a:solidFill>
                  <a:schemeClr val="tx1"/>
                </a:solidFill>
              </a:rPr>
              <a:t>Medical </a:t>
            </a:r>
            <a:r>
              <a:rPr lang="en-US" dirty="0">
                <a:solidFill>
                  <a:schemeClr val="tx1"/>
                </a:solidFill>
              </a:rPr>
              <a:t>management of infective arthritis focuses on adequate and timely drainage of the infected synovial fluid, administration of appropriate antimicrobial therapy, and immobilization of the joint to control pain</a:t>
            </a:r>
          </a:p>
          <a:p>
            <a:pPr marL="0" indent="0" algn="l" rtl="0">
              <a:buNone/>
            </a:pPr>
            <a:r>
              <a:rPr lang="en-US" sz="2800" dirty="0" smtClean="0">
                <a:solidFill>
                  <a:schemeClr val="tx1"/>
                </a:solidFill>
              </a:rPr>
              <a:t>    </a:t>
            </a:r>
            <a:r>
              <a:rPr lang="en-US" sz="2800" b="1" dirty="0" smtClean="0">
                <a:solidFill>
                  <a:schemeClr val="tx1"/>
                </a:solidFill>
              </a:rPr>
              <a:t>Antibiotic Therapy: </a:t>
            </a:r>
            <a:endParaRPr lang="en-US" sz="2800" b="1" dirty="0">
              <a:solidFill>
                <a:schemeClr val="tx1"/>
              </a:solidFill>
            </a:endParaRPr>
          </a:p>
          <a:p>
            <a:pPr marL="0" indent="0" algn="l" rtl="0">
              <a:buNone/>
            </a:pPr>
            <a:r>
              <a:rPr lang="en-US" dirty="0" smtClean="0">
                <a:solidFill>
                  <a:schemeClr val="tx1"/>
                </a:solidFill>
              </a:rPr>
              <a:t>In </a:t>
            </a:r>
            <a:r>
              <a:rPr lang="en-US" dirty="0">
                <a:solidFill>
                  <a:schemeClr val="tx1"/>
                </a:solidFill>
              </a:rPr>
              <a:t>native joint infections, antibiotics usually need to be administered </a:t>
            </a:r>
            <a:r>
              <a:rPr lang="en-US" dirty="0" smtClean="0">
                <a:solidFill>
                  <a:schemeClr val="tx1"/>
                </a:solidFill>
              </a:rPr>
              <a:t>parentally </a:t>
            </a:r>
            <a:r>
              <a:rPr lang="en-US" dirty="0">
                <a:solidFill>
                  <a:schemeClr val="tx1"/>
                </a:solidFill>
              </a:rPr>
              <a:t>for at least 2 weeks. However, each case must be evaluated </a:t>
            </a:r>
            <a:r>
              <a:rPr lang="en-US" dirty="0" smtClean="0">
                <a:solidFill>
                  <a:schemeClr val="tx1"/>
                </a:solidFill>
              </a:rPr>
              <a:t>independently.</a:t>
            </a:r>
            <a:endParaRPr lang="ar-SA" dirty="0">
              <a:solidFill>
                <a:schemeClr val="tx1"/>
              </a:solidFill>
            </a:endParaRPr>
          </a:p>
        </p:txBody>
      </p:sp>
    </p:spTree>
    <p:extLst>
      <p:ext uri="{BB962C8B-B14F-4D97-AF65-F5344CB8AC3E}">
        <p14:creationId xmlns:p14="http://schemas.microsoft.com/office/powerpoint/2010/main" val="233986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36" y="548680"/>
            <a:ext cx="9144000" cy="6858000"/>
          </a:xfrm>
        </p:spPr>
        <p:txBody>
          <a:bodyPr/>
          <a:lstStyle/>
          <a:p>
            <a:pPr algn="l" rtl="0"/>
            <a:r>
              <a:rPr lang="en-US" b="1" dirty="0">
                <a:solidFill>
                  <a:schemeClr val="tx1"/>
                </a:solidFill>
              </a:rPr>
              <a:t>Synovial Fluid Drainage </a:t>
            </a:r>
            <a:endParaRPr lang="en-US" dirty="0">
              <a:solidFill>
                <a:schemeClr val="tx1"/>
              </a:solidFill>
            </a:endParaRPr>
          </a:p>
          <a:p>
            <a:pPr marL="0" indent="0" algn="l" rtl="0">
              <a:buNone/>
            </a:pPr>
            <a:r>
              <a:rPr lang="en-US" dirty="0">
                <a:solidFill>
                  <a:schemeClr val="bg2">
                    <a:lumMod val="50000"/>
                  </a:schemeClr>
                </a:solidFill>
              </a:rPr>
              <a:t>Aspirating the joint 2-3 times a day may be necessary during the first few </a:t>
            </a:r>
            <a:r>
              <a:rPr lang="en-US" dirty="0" smtClean="0">
                <a:solidFill>
                  <a:schemeClr val="bg2">
                    <a:lumMod val="50000"/>
                  </a:schemeClr>
                </a:solidFill>
              </a:rPr>
              <a:t>days</a:t>
            </a:r>
          </a:p>
        </p:txBody>
      </p:sp>
      <p:pic>
        <p:nvPicPr>
          <p:cNvPr id="4" name="image11.jpeg" descr="C:\Users\win\Desktop\9245.jpg"/>
          <p:cNvPicPr/>
          <p:nvPr/>
        </p:nvPicPr>
        <p:blipFill>
          <a:blip r:embed="rId2">
            <a:extLst/>
          </a:blip>
          <a:stretch>
            <a:fillRect/>
          </a:stretch>
        </p:blipFill>
        <p:spPr>
          <a:xfrm>
            <a:off x="1259632" y="2492896"/>
            <a:ext cx="5831632" cy="3685406"/>
          </a:xfrm>
          <a:prstGeom prst="rect">
            <a:avLst/>
          </a:prstGeom>
          <a:ln w="12700">
            <a:miter lim="400000"/>
          </a:ln>
        </p:spPr>
      </p:pic>
    </p:spTree>
    <p:extLst>
      <p:ext uri="{BB962C8B-B14F-4D97-AF65-F5344CB8AC3E}">
        <p14:creationId xmlns:p14="http://schemas.microsoft.com/office/powerpoint/2010/main" val="414084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endParaRPr lang="en-US" dirty="0"/>
          </a:p>
        </p:txBody>
      </p:sp>
      <p:sp>
        <p:nvSpPr>
          <p:cNvPr id="3" name="Content Placeholder 2"/>
          <p:cNvSpPr>
            <a:spLocks noGrp="1"/>
          </p:cNvSpPr>
          <p:nvPr>
            <p:ph idx="1"/>
          </p:nvPr>
        </p:nvSpPr>
        <p:spPr/>
        <p:txBody>
          <a:bodyPr>
            <a:normAutofit/>
          </a:bodyPr>
          <a:lstStyle/>
          <a:p>
            <a:r>
              <a:rPr lang="en-US" dirty="0" smtClean="0"/>
              <a:t>Physical examination:-</a:t>
            </a:r>
          </a:p>
          <a:p>
            <a:pPr marL="0" indent="0">
              <a:buNone/>
            </a:pPr>
            <a:r>
              <a:rPr lang="en-US" sz="2000" dirty="0" smtClean="0"/>
              <a:t>On examination, both wrists and the </a:t>
            </a:r>
            <a:r>
              <a:rPr lang="en-US" sz="2000" dirty="0" err="1" smtClean="0"/>
              <a:t>metacarpophalangeal</a:t>
            </a:r>
            <a:r>
              <a:rPr lang="en-US" sz="2000" dirty="0" smtClean="0"/>
              <a:t> joints of both hands were swollen and tender but not deformed. There were no nodules or </a:t>
            </a:r>
            <a:r>
              <a:rPr lang="en-US" sz="2000" dirty="0" err="1" smtClean="0"/>
              <a:t>vasculitic</a:t>
            </a:r>
            <a:r>
              <a:rPr lang="en-US" sz="2000" dirty="0" smtClean="0"/>
              <a:t> lesions</a:t>
            </a:r>
          </a:p>
          <a:p>
            <a:pPr marL="0" indent="0">
              <a:buNone/>
            </a:pPr>
            <a:endParaRPr lang="en-US" sz="2000" dirty="0"/>
          </a:p>
          <a:p>
            <a:pPr marL="0" indent="0">
              <a:buNone/>
            </a:pPr>
            <a:r>
              <a:rPr lang="en-US" sz="2000" dirty="0" smtClean="0"/>
              <a:t>Investigation:-</a:t>
            </a:r>
          </a:p>
          <a:p>
            <a:pPr marL="0" indent="0">
              <a:buNone/>
            </a:pPr>
            <a:r>
              <a:rPr lang="en-US" sz="2000" dirty="0" smtClean="0"/>
              <a:t>On investigation, she was found to have a raised C-reactive protein (CRP) level (27mg/l) (NR &lt;10) but a normal </a:t>
            </a:r>
            <a:r>
              <a:rPr lang="en-US" sz="2000" dirty="0" err="1" smtClean="0"/>
              <a:t>haemoglobin</a:t>
            </a:r>
            <a:r>
              <a:rPr lang="en-US" sz="2000" dirty="0" smtClean="0"/>
              <a:t> and white-cell count. A latex test for rheumatoid factor was negative and antinuclear antibodies were not detected.</a:t>
            </a:r>
          </a:p>
          <a:p>
            <a:pPr marL="0" indent="0">
              <a:buNone/>
            </a:pPr>
            <a:endParaRPr lang="en-US" sz="2000" dirty="0" smtClean="0"/>
          </a:p>
          <a:p>
            <a:pPr marL="0" indent="0">
              <a:buNone/>
            </a:pPr>
            <a:endParaRPr lang="en-US" sz="2000" dirty="0" smtClean="0"/>
          </a:p>
          <a:p>
            <a:endParaRPr lang="en-US" dirty="0"/>
          </a:p>
        </p:txBody>
      </p:sp>
    </p:spTree>
    <p:extLst>
      <p:ext uri="{BB962C8B-B14F-4D97-AF65-F5344CB8AC3E}">
        <p14:creationId xmlns:p14="http://schemas.microsoft.com/office/powerpoint/2010/main" val="294482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44824"/>
            <a:ext cx="9217024" cy="5832648"/>
          </a:xfrm>
        </p:spPr>
        <p:txBody>
          <a:bodyPr/>
          <a:lstStyle/>
          <a:p>
            <a:pPr rtl="0">
              <a:buFontTx/>
              <a:buChar char="-"/>
            </a:pPr>
            <a:r>
              <a:rPr lang="en-US" dirty="0" smtClean="0">
                <a:solidFill>
                  <a:schemeClr val="bg2">
                    <a:lumMod val="50000"/>
                  </a:schemeClr>
                </a:solidFill>
              </a:rPr>
              <a:t>Usually</a:t>
            </a:r>
            <a:r>
              <a:rPr lang="en-US" dirty="0">
                <a:solidFill>
                  <a:schemeClr val="bg2">
                    <a:lumMod val="50000"/>
                  </a:schemeClr>
                </a:solidFill>
              </a:rPr>
              <a:t>, immobilization of the infected joint to control pain is not necessary after the first few </a:t>
            </a:r>
            <a:r>
              <a:rPr lang="en-US" dirty="0" smtClean="0">
                <a:solidFill>
                  <a:schemeClr val="bg2">
                    <a:lumMod val="50000"/>
                  </a:schemeClr>
                </a:solidFill>
              </a:rPr>
              <a:t>days. </a:t>
            </a:r>
          </a:p>
          <a:p>
            <a:pPr rtl="0">
              <a:buFontTx/>
              <a:buChar char="-"/>
            </a:pPr>
            <a:endParaRPr lang="en-US" dirty="0">
              <a:solidFill>
                <a:schemeClr val="bg2">
                  <a:lumMod val="50000"/>
                </a:schemeClr>
              </a:solidFill>
            </a:endParaRPr>
          </a:p>
          <a:p>
            <a:pPr rtl="0">
              <a:buFontTx/>
              <a:buChar char="-"/>
            </a:pPr>
            <a:r>
              <a:rPr lang="en-US" dirty="0" smtClean="0">
                <a:solidFill>
                  <a:schemeClr val="bg2">
                    <a:lumMod val="50000"/>
                  </a:schemeClr>
                </a:solidFill>
              </a:rPr>
              <a:t>Initial </a:t>
            </a:r>
            <a:r>
              <a:rPr lang="en-US" dirty="0">
                <a:solidFill>
                  <a:schemeClr val="bg2">
                    <a:lumMod val="50000"/>
                  </a:schemeClr>
                </a:solidFill>
              </a:rPr>
              <a:t>physical therapy consists of maintaining the joint in its functional position and providing passive range-of-motion </a:t>
            </a:r>
            <a:r>
              <a:rPr lang="en-US" dirty="0" smtClean="0">
                <a:solidFill>
                  <a:schemeClr val="bg2">
                    <a:lumMod val="50000"/>
                  </a:schemeClr>
                </a:solidFill>
              </a:rPr>
              <a:t>exercises. </a:t>
            </a:r>
          </a:p>
          <a:p>
            <a:pPr rtl="0">
              <a:buFontTx/>
              <a:buChar char="-"/>
            </a:pPr>
            <a:endParaRPr lang="en-US" dirty="0">
              <a:solidFill>
                <a:schemeClr val="bg2">
                  <a:lumMod val="50000"/>
                </a:schemeClr>
              </a:solidFill>
            </a:endParaRPr>
          </a:p>
          <a:p>
            <a:pPr marL="0" indent="0" rtl="0">
              <a:buNone/>
            </a:pPr>
            <a:r>
              <a:rPr lang="en-US" dirty="0" smtClean="0">
                <a:solidFill>
                  <a:schemeClr val="bg2">
                    <a:lumMod val="50000"/>
                  </a:schemeClr>
                </a:solidFill>
              </a:rPr>
              <a:t>- The </a:t>
            </a:r>
            <a:r>
              <a:rPr lang="en-US" dirty="0">
                <a:solidFill>
                  <a:schemeClr val="bg2">
                    <a:lumMod val="50000"/>
                  </a:schemeClr>
                </a:solidFill>
              </a:rPr>
              <a:t>joint should bear no weight until the clinical signs and symptoms of </a:t>
            </a:r>
            <a:r>
              <a:rPr lang="en-US" dirty="0" err="1">
                <a:solidFill>
                  <a:schemeClr val="bg2">
                    <a:lumMod val="50000"/>
                  </a:schemeClr>
                </a:solidFill>
              </a:rPr>
              <a:t>synovitis</a:t>
            </a:r>
            <a:r>
              <a:rPr lang="en-US" dirty="0">
                <a:solidFill>
                  <a:schemeClr val="bg2">
                    <a:lumMod val="50000"/>
                  </a:schemeClr>
                </a:solidFill>
              </a:rPr>
              <a:t> have </a:t>
            </a:r>
            <a:r>
              <a:rPr lang="en-US" dirty="0" smtClean="0">
                <a:solidFill>
                  <a:schemeClr val="bg2">
                    <a:lumMod val="50000"/>
                  </a:schemeClr>
                </a:solidFill>
              </a:rPr>
              <a:t>resolved.</a:t>
            </a:r>
            <a:endParaRPr lang="en-US" dirty="0">
              <a:solidFill>
                <a:schemeClr val="bg2">
                  <a:lumMod val="50000"/>
                </a:schemeClr>
              </a:solidFill>
            </a:endParaRPr>
          </a:p>
          <a:p>
            <a:pPr marL="0" indent="0" rtl="0">
              <a:buNone/>
            </a:pPr>
            <a:endParaRPr lang="ar-SA" dirty="0">
              <a:solidFill>
                <a:srgbClr val="002060"/>
              </a:solidFill>
            </a:endParaRPr>
          </a:p>
        </p:txBody>
      </p:sp>
      <p:sp>
        <p:nvSpPr>
          <p:cNvPr id="2" name="TextBox 1"/>
          <p:cNvSpPr txBox="1"/>
          <p:nvPr/>
        </p:nvSpPr>
        <p:spPr>
          <a:xfrm>
            <a:off x="323528" y="332656"/>
            <a:ext cx="5760229" cy="1077218"/>
          </a:xfrm>
          <a:prstGeom prst="rect">
            <a:avLst/>
          </a:prstGeom>
          <a:noFill/>
        </p:spPr>
        <p:txBody>
          <a:bodyPr wrap="square" rtlCol="0">
            <a:spAutoFit/>
          </a:bodyPr>
          <a:lstStyle/>
          <a:p>
            <a:pPr algn="l" rtl="0"/>
            <a:r>
              <a:rPr lang="en-US" sz="3200" b="1" dirty="0"/>
              <a:t>Joint Immobilization and Physical Therapy </a:t>
            </a:r>
            <a:endParaRPr lang="en-US" sz="3200" dirty="0"/>
          </a:p>
        </p:txBody>
      </p:sp>
    </p:spTree>
    <p:extLst>
      <p:ext uri="{BB962C8B-B14F-4D97-AF65-F5344CB8AC3E}">
        <p14:creationId xmlns:p14="http://schemas.microsoft.com/office/powerpoint/2010/main" val="34944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385655"/>
            <a:ext cx="7632848" cy="5324535"/>
          </a:xfrm>
          <a:prstGeom prst="rect">
            <a:avLst/>
          </a:prstGeom>
        </p:spPr>
        <p:txBody>
          <a:bodyPr wrap="square">
            <a:spAutoFit/>
          </a:bodyPr>
          <a:lstStyle/>
          <a:p>
            <a:pPr algn="l"/>
            <a:endParaRPr lang="en-US" dirty="0" smtClean="0"/>
          </a:p>
          <a:p>
            <a:pPr algn="l"/>
            <a:endParaRPr lang="en-US" sz="1600" dirty="0" smtClean="0"/>
          </a:p>
          <a:p>
            <a:pPr algn="l"/>
            <a:r>
              <a:rPr lang="en-US" sz="1600" dirty="0" smtClean="0"/>
              <a:t>Reactive </a:t>
            </a:r>
            <a:r>
              <a:rPr lang="en-US" sz="1600" dirty="0"/>
              <a:t>arthritis is joint pain and swelling triggered by an infection in another part of your body — most often </a:t>
            </a:r>
            <a:r>
              <a:rPr lang="en-US" sz="1600" dirty="0" smtClean="0"/>
              <a:t>the: </a:t>
            </a:r>
            <a:endParaRPr lang="en-US" sz="1600" dirty="0"/>
          </a:p>
          <a:p>
            <a:pPr algn="l"/>
            <a:endParaRPr lang="en-US" sz="1600" dirty="0" smtClean="0"/>
          </a:p>
          <a:p>
            <a:pPr algn="l"/>
            <a:r>
              <a:rPr lang="en-US" sz="1600" dirty="0" smtClean="0"/>
              <a:t>Intestines</a:t>
            </a:r>
            <a:r>
              <a:rPr lang="en-US" sz="1600" dirty="0" smtClean="0">
                <a:solidFill>
                  <a:srgbClr val="FF0000"/>
                </a:solidFill>
              </a:rPr>
              <a:t> (campylobacter, Salmonella, </a:t>
            </a:r>
            <a:r>
              <a:rPr lang="en-US" sz="1600" dirty="0" err="1" smtClean="0">
                <a:solidFill>
                  <a:srgbClr val="FF0000"/>
                </a:solidFill>
              </a:rPr>
              <a:t>Shigella</a:t>
            </a:r>
            <a:r>
              <a:rPr lang="en-US" sz="1600" dirty="0" smtClean="0">
                <a:solidFill>
                  <a:srgbClr val="FF0000"/>
                </a:solidFill>
              </a:rPr>
              <a:t> and Yersinia)</a:t>
            </a:r>
            <a:r>
              <a:rPr lang="en-US" sz="1600" dirty="0" smtClean="0"/>
              <a:t> </a:t>
            </a:r>
          </a:p>
          <a:p>
            <a:pPr algn="l"/>
            <a:endParaRPr lang="en-US" sz="1600" dirty="0"/>
          </a:p>
          <a:p>
            <a:pPr algn="l"/>
            <a:r>
              <a:rPr lang="en-US" sz="1600" dirty="0" smtClean="0"/>
              <a:t>Genitals</a:t>
            </a:r>
            <a:r>
              <a:rPr lang="en-US" sz="1600" dirty="0" smtClean="0">
                <a:solidFill>
                  <a:srgbClr val="FF0000"/>
                </a:solidFill>
              </a:rPr>
              <a:t> (</a:t>
            </a:r>
            <a:r>
              <a:rPr lang="en-US" sz="1600" dirty="0" err="1" smtClean="0">
                <a:solidFill>
                  <a:srgbClr val="FF0000"/>
                </a:solidFill>
              </a:rPr>
              <a:t>Clamidya</a:t>
            </a:r>
            <a:r>
              <a:rPr lang="en-US" sz="1600" dirty="0" smtClean="0">
                <a:solidFill>
                  <a:srgbClr val="FF0000"/>
                </a:solidFill>
              </a:rPr>
              <a:t> </a:t>
            </a:r>
            <a:r>
              <a:rPr lang="en-US" sz="1600" dirty="0" err="1" smtClean="0">
                <a:solidFill>
                  <a:srgbClr val="FF0000"/>
                </a:solidFill>
              </a:rPr>
              <a:t>Trachomatos</a:t>
            </a:r>
            <a:r>
              <a:rPr lang="en-US" sz="1600" dirty="0" smtClean="0"/>
              <a:t>) </a:t>
            </a:r>
            <a:r>
              <a:rPr lang="en-US" sz="1600" dirty="0"/>
              <a:t>or urinary tract</a:t>
            </a:r>
            <a:r>
              <a:rPr lang="en-US" sz="1600" dirty="0" smtClean="0"/>
              <a:t>.</a:t>
            </a:r>
          </a:p>
          <a:p>
            <a:pPr algn="l"/>
            <a:endParaRPr lang="en-US" sz="1600" dirty="0" smtClean="0"/>
          </a:p>
          <a:p>
            <a:pPr algn="l"/>
            <a:r>
              <a:rPr lang="en-US" sz="1600" dirty="0" smtClean="0"/>
              <a:t>Usually affected parts</a:t>
            </a:r>
          </a:p>
          <a:p>
            <a:pPr algn="l"/>
            <a:r>
              <a:rPr lang="en-US" sz="1600" dirty="0" smtClean="0"/>
              <a:t>1-joints (knee, feet and ankles).</a:t>
            </a:r>
          </a:p>
          <a:p>
            <a:pPr algn="l"/>
            <a:r>
              <a:rPr lang="en-US" sz="1600" dirty="0" smtClean="0"/>
              <a:t>2-May affect eyes.</a:t>
            </a:r>
          </a:p>
          <a:p>
            <a:pPr algn="l"/>
            <a:r>
              <a:rPr lang="en-US" sz="1600" dirty="0" smtClean="0"/>
              <a:t>3-skin.</a:t>
            </a:r>
          </a:p>
          <a:p>
            <a:pPr algn="l"/>
            <a:r>
              <a:rPr lang="en-US" sz="1600" dirty="0" smtClean="0"/>
              <a:t>4-Urethra.</a:t>
            </a:r>
            <a:endParaRPr lang="en-US" sz="1600" dirty="0"/>
          </a:p>
          <a:p>
            <a:pPr algn="l"/>
            <a:endParaRPr lang="en-US" sz="1600" dirty="0" smtClean="0"/>
          </a:p>
          <a:p>
            <a:pPr algn="l"/>
            <a:r>
              <a:rPr lang="en-US" sz="1600" dirty="0" smtClean="0"/>
              <a:t>reactive </a:t>
            </a:r>
            <a:r>
              <a:rPr lang="en-US" sz="1600" dirty="0"/>
              <a:t>arthritis is sometimes called Reiter's syndrome, </a:t>
            </a:r>
            <a:r>
              <a:rPr lang="en-US" sz="1600" dirty="0" smtClean="0"/>
              <a:t>which is specific rare type </a:t>
            </a:r>
            <a:r>
              <a:rPr lang="en-US" sz="1600" dirty="0"/>
              <a:t>of reactive </a:t>
            </a:r>
            <a:r>
              <a:rPr lang="en-US" sz="1600" dirty="0" smtClean="0"/>
              <a:t>arthritis.</a:t>
            </a:r>
          </a:p>
          <a:p>
            <a:pPr algn="l"/>
            <a:endParaRPr lang="en-US" sz="1600" dirty="0"/>
          </a:p>
          <a:p>
            <a:pPr algn="l"/>
            <a:r>
              <a:rPr lang="en-US" sz="1600" dirty="0" smtClean="0"/>
              <a:t>For </a:t>
            </a:r>
            <a:r>
              <a:rPr lang="en-US" sz="1600" dirty="0"/>
              <a:t>most people, signs and symptoms of reactive arthritis come and go, eventually disappearing within 12 </a:t>
            </a:r>
            <a:r>
              <a:rPr lang="en-US" sz="1600" dirty="0" smtClean="0"/>
              <a:t>months.</a:t>
            </a:r>
            <a:endParaRPr lang="en-US" sz="1600" dirty="0"/>
          </a:p>
          <a:p>
            <a:pPr algn="l"/>
            <a:endParaRPr lang="en-US" b="0" i="0" dirty="0">
              <a:effectLst/>
              <a:latin typeface="Helvetica" charset="0"/>
            </a:endParaRPr>
          </a:p>
        </p:txBody>
      </p:sp>
      <p:sp>
        <p:nvSpPr>
          <p:cNvPr id="5" name="TextBox 4"/>
          <p:cNvSpPr txBox="1"/>
          <p:nvPr/>
        </p:nvSpPr>
        <p:spPr>
          <a:xfrm>
            <a:off x="1835696" y="877824"/>
            <a:ext cx="5256583" cy="507831"/>
          </a:xfrm>
          <a:prstGeom prst="rect">
            <a:avLst/>
          </a:prstGeom>
          <a:noFill/>
        </p:spPr>
        <p:txBody>
          <a:bodyPr wrap="square" rtlCol="0">
            <a:spAutoFit/>
          </a:bodyPr>
          <a:lstStyle/>
          <a:p>
            <a:pPr algn="ctr"/>
            <a:r>
              <a:rPr lang="en-US" sz="2700" b="1" smtClean="0"/>
              <a:t>Reactive Arthritis </a:t>
            </a:r>
            <a:endParaRPr lang="en-US" sz="2700" b="1" dirty="0"/>
          </a:p>
        </p:txBody>
      </p:sp>
      <p:sp>
        <p:nvSpPr>
          <p:cNvPr id="6" name="TextBox 5"/>
          <p:cNvSpPr txBox="1"/>
          <p:nvPr/>
        </p:nvSpPr>
        <p:spPr>
          <a:xfrm>
            <a:off x="805176" y="1131739"/>
            <a:ext cx="874022" cy="723275"/>
          </a:xfrm>
          <a:prstGeom prst="rect">
            <a:avLst/>
          </a:prstGeom>
          <a:noFill/>
        </p:spPr>
        <p:txBody>
          <a:bodyPr wrap="none" rtlCol="0">
            <a:spAutoFit/>
          </a:bodyPr>
          <a:lstStyle/>
          <a:p>
            <a:r>
              <a:rPr lang="en-US" sz="2300" b="1" dirty="0" smtClean="0"/>
              <a:t>Brief:</a:t>
            </a:r>
          </a:p>
          <a:p>
            <a:endParaRPr lang="en-US" dirty="0"/>
          </a:p>
        </p:txBody>
      </p:sp>
    </p:spTree>
    <p:extLst>
      <p:ext uri="{BB962C8B-B14F-4D97-AF65-F5344CB8AC3E}">
        <p14:creationId xmlns:p14="http://schemas.microsoft.com/office/powerpoint/2010/main" val="16425666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10720" y="1412776"/>
            <a:ext cx="9025775" cy="3416320"/>
          </a:xfrm>
          <a:prstGeom prst="rect">
            <a:avLst/>
          </a:prstGeom>
          <a:noFill/>
        </p:spPr>
        <p:txBody>
          <a:bodyPr wrap="square" rtlCol="0">
            <a:spAutoFit/>
          </a:bodyPr>
          <a:lstStyle/>
          <a:p>
            <a:pPr algn="l"/>
            <a:endParaRPr lang="en-US" dirty="0"/>
          </a:p>
          <a:p>
            <a:pPr algn="l"/>
            <a:endParaRPr lang="en-US" dirty="0" smtClean="0"/>
          </a:p>
          <a:p>
            <a:pPr algn="l"/>
            <a:r>
              <a:rPr lang="en-US" dirty="0" smtClean="0"/>
              <a:t>1- Painful urination and discharge from the penis if there’s inflammation of the urethra(Genitalia).</a:t>
            </a:r>
          </a:p>
          <a:p>
            <a:pPr algn="l"/>
            <a:endParaRPr lang="en-US" dirty="0"/>
          </a:p>
          <a:p>
            <a:pPr algn="l"/>
            <a:r>
              <a:rPr lang="en-US" dirty="0" smtClean="0"/>
              <a:t>2- Diarrhea may occur if the intestines are affected(Bowel).</a:t>
            </a:r>
          </a:p>
          <a:p>
            <a:pPr algn="l"/>
            <a:endParaRPr lang="en-US" dirty="0" smtClean="0"/>
          </a:p>
          <a:p>
            <a:pPr algn="l"/>
            <a:r>
              <a:rPr lang="en-US" dirty="0" smtClean="0"/>
              <a:t>Both followed by arthritis from 4 to 28 days later that usually affects finger, tows, ankles, hips and knee joints.</a:t>
            </a:r>
          </a:p>
          <a:p>
            <a:pPr algn="l"/>
            <a:endParaRPr lang="en-US" dirty="0"/>
          </a:p>
          <a:p>
            <a:pPr algn="l"/>
            <a:r>
              <a:rPr lang="en-US" dirty="0" smtClean="0"/>
              <a:t> </a:t>
            </a:r>
          </a:p>
          <a:p>
            <a:pPr algn="l"/>
            <a:endParaRPr lang="en-US" dirty="0"/>
          </a:p>
        </p:txBody>
      </p:sp>
      <p:sp>
        <p:nvSpPr>
          <p:cNvPr id="2" name="TextBox 1"/>
          <p:cNvSpPr txBox="1"/>
          <p:nvPr/>
        </p:nvSpPr>
        <p:spPr>
          <a:xfrm>
            <a:off x="179512" y="857250"/>
            <a:ext cx="3384376" cy="861774"/>
          </a:xfrm>
          <a:prstGeom prst="rect">
            <a:avLst/>
          </a:prstGeom>
          <a:noFill/>
        </p:spPr>
        <p:txBody>
          <a:bodyPr wrap="square" rtlCol="0">
            <a:spAutoFit/>
          </a:bodyPr>
          <a:lstStyle/>
          <a:p>
            <a:pPr algn="l"/>
            <a:r>
              <a:rPr lang="en-US" sz="2500" b="1" dirty="0" smtClean="0"/>
              <a:t>Symptoms of Reactive Arthritis:</a:t>
            </a:r>
            <a:endParaRPr lang="en-US" sz="2500" b="1" dirty="0"/>
          </a:p>
        </p:txBody>
      </p:sp>
    </p:spTree>
    <p:extLst>
      <p:ext uri="{BB962C8B-B14F-4D97-AF65-F5344CB8AC3E}">
        <p14:creationId xmlns:p14="http://schemas.microsoft.com/office/powerpoint/2010/main" val="19697154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377940" cy="1293028"/>
          </a:xfrm>
        </p:spPr>
        <p:txBody>
          <a:bodyPr/>
          <a:lstStyle/>
          <a:p>
            <a:pPr algn="l"/>
            <a:r>
              <a:rPr lang="en-US" b="1" dirty="0" smtClean="0"/>
              <a:t>Treatment:</a:t>
            </a:r>
            <a:endParaRPr lang="en-US" b="1" dirty="0"/>
          </a:p>
        </p:txBody>
      </p:sp>
      <p:sp>
        <p:nvSpPr>
          <p:cNvPr id="3" name="Content Placeholder 2"/>
          <p:cNvSpPr>
            <a:spLocks noGrp="1"/>
          </p:cNvSpPr>
          <p:nvPr>
            <p:ph idx="1"/>
          </p:nvPr>
        </p:nvSpPr>
        <p:spPr/>
        <p:txBody>
          <a:bodyPr>
            <a:normAutofit/>
          </a:bodyPr>
          <a:lstStyle/>
          <a:p>
            <a:r>
              <a:rPr lang="en-US" dirty="0" smtClean="0"/>
              <a:t>Treat the main infection.</a:t>
            </a:r>
          </a:p>
          <a:p>
            <a:r>
              <a:rPr lang="en-US" dirty="0" smtClean="0"/>
              <a:t>NSAIDS for swelling and joint pain.</a:t>
            </a:r>
          </a:p>
          <a:p>
            <a:r>
              <a:rPr lang="en-US" dirty="0" smtClean="0"/>
              <a:t>Steroids for swelling.</a:t>
            </a:r>
          </a:p>
          <a:p>
            <a:r>
              <a:rPr lang="en-US" dirty="0" smtClean="0"/>
              <a:t>DMARDS for protection of the joints.</a:t>
            </a:r>
          </a:p>
          <a:p>
            <a:r>
              <a:rPr lang="en-US" dirty="0" smtClean="0"/>
              <a:t>TNF blockers a new treatment.</a:t>
            </a:r>
          </a:p>
          <a:p>
            <a:r>
              <a:rPr lang="en-US" dirty="0" smtClean="0"/>
              <a:t>Physical therapy and exercise.</a:t>
            </a:r>
          </a:p>
          <a:p>
            <a:r>
              <a:rPr lang="en-US" dirty="0" err="1" smtClean="0"/>
              <a:t>Immuno</a:t>
            </a:r>
            <a:r>
              <a:rPr lang="en-US" dirty="0" smtClean="0"/>
              <a:t>-suppressant drugs.</a:t>
            </a:r>
          </a:p>
        </p:txBody>
      </p:sp>
    </p:spTree>
    <p:extLst>
      <p:ext uri="{BB962C8B-B14F-4D97-AF65-F5344CB8AC3E}">
        <p14:creationId xmlns:p14="http://schemas.microsoft.com/office/powerpoint/2010/main" val="781100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377940" cy="1293028"/>
          </a:xfrm>
        </p:spPr>
        <p:txBody>
          <a:bodyPr>
            <a:normAutofit fontScale="90000"/>
          </a:bodyPr>
          <a:lstStyle/>
          <a:p>
            <a:pPr algn="l"/>
            <a:r>
              <a:rPr lang="en-US" b="1" dirty="0" smtClean="0"/>
              <a:t>Highlights: Juvenile </a:t>
            </a:r>
            <a:r>
              <a:rPr lang="en-US" b="1" dirty="0"/>
              <a:t>Arthritis</a:t>
            </a:r>
            <a:endParaRPr lang="en-US" dirty="0"/>
          </a:p>
        </p:txBody>
      </p:sp>
      <p:sp>
        <p:nvSpPr>
          <p:cNvPr id="3" name="Content Placeholder 2"/>
          <p:cNvSpPr>
            <a:spLocks noGrp="1"/>
          </p:cNvSpPr>
          <p:nvPr>
            <p:ph idx="1"/>
          </p:nvPr>
        </p:nvSpPr>
        <p:spPr/>
        <p:txBody>
          <a:bodyPr>
            <a:normAutofit/>
          </a:bodyPr>
          <a:lstStyle/>
          <a:p>
            <a:r>
              <a:rPr lang="en-US" sz="2000" b="1" dirty="0"/>
              <a:t>What is Juvenile Arthritis</a:t>
            </a:r>
            <a:r>
              <a:rPr lang="en-US" sz="2000" b="1" dirty="0" smtClean="0"/>
              <a:t>?</a:t>
            </a:r>
          </a:p>
          <a:p>
            <a:r>
              <a:rPr lang="en-US" sz="2000" dirty="0"/>
              <a:t>Juvenile </a:t>
            </a:r>
            <a:r>
              <a:rPr lang="en-US" sz="2000" dirty="0" smtClean="0"/>
              <a:t>arthritis. </a:t>
            </a:r>
            <a:r>
              <a:rPr lang="en-US" sz="2000" dirty="0"/>
              <a:t>Also known as pediatric rheumatic disease, </a:t>
            </a:r>
            <a:r>
              <a:rPr lang="en-US" sz="2000" dirty="0" smtClean="0"/>
              <a:t>pediatric </a:t>
            </a:r>
            <a:r>
              <a:rPr lang="en-US" sz="2000" dirty="0"/>
              <a:t>rheumatic diseases that can develop in children under the age of </a:t>
            </a:r>
            <a:r>
              <a:rPr lang="en-US" sz="2000" dirty="0" smtClean="0"/>
              <a:t>16 of unknown etiology.</a:t>
            </a:r>
            <a:endParaRPr lang="en-US" sz="2000" dirty="0"/>
          </a:p>
          <a:p>
            <a:r>
              <a:rPr lang="en-US" sz="2000" dirty="0"/>
              <a:t>Although the various types of juvenile arthritis share many common symptoms, like pain, joint swelling, redness and warmth, each type of JA is distinct and has its own special concerns and symptoms. Some types of juvenile arthritis affect the musculoskeletal </a:t>
            </a:r>
            <a:r>
              <a:rPr lang="en-US" sz="2000" dirty="0" smtClean="0"/>
              <a:t>system.</a:t>
            </a:r>
            <a:r>
              <a:rPr lang="en-US" sz="2000" dirty="0"/>
              <a:t> Juvenile arthritis can also involve the eyes, skin, muscles and gastrointestinal tract</a:t>
            </a:r>
            <a:r>
              <a:rPr lang="en-US" sz="2000" dirty="0" smtClean="0"/>
              <a:t>. </a:t>
            </a:r>
            <a:r>
              <a:rPr lang="en-US" sz="2000" dirty="0" smtClean="0">
                <a:solidFill>
                  <a:srgbClr val="FF0000"/>
                </a:solidFill>
              </a:rPr>
              <a:t>May not involve the joints.</a:t>
            </a:r>
            <a:endParaRPr lang="en-US" sz="2000" b="1" dirty="0">
              <a:solidFill>
                <a:srgbClr val="FF0000"/>
              </a:solidFill>
            </a:endParaRPr>
          </a:p>
          <a:p>
            <a:endParaRPr lang="en-US" dirty="0"/>
          </a:p>
        </p:txBody>
      </p:sp>
    </p:spTree>
    <p:extLst>
      <p:ext uri="{BB962C8B-B14F-4D97-AF65-F5344CB8AC3E}">
        <p14:creationId xmlns:p14="http://schemas.microsoft.com/office/powerpoint/2010/main" val="16422743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6377940" cy="1293028"/>
          </a:xfrm>
        </p:spPr>
        <p:txBody>
          <a:bodyPr/>
          <a:lstStyle/>
          <a:p>
            <a:pPr algn="l"/>
            <a:r>
              <a:rPr lang="en-US" b="1" dirty="0"/>
              <a:t>Types of Juvenile Arthritis</a:t>
            </a:r>
            <a:endParaRPr lang="en-US" dirty="0"/>
          </a:p>
        </p:txBody>
      </p:sp>
      <p:sp>
        <p:nvSpPr>
          <p:cNvPr id="3" name="Content Placeholder 2"/>
          <p:cNvSpPr>
            <a:spLocks noGrp="1"/>
          </p:cNvSpPr>
          <p:nvPr>
            <p:ph idx="1"/>
          </p:nvPr>
        </p:nvSpPr>
        <p:spPr>
          <a:xfrm>
            <a:off x="323528" y="1880200"/>
            <a:ext cx="7955280" cy="4069080"/>
          </a:xfrm>
        </p:spPr>
        <p:txBody>
          <a:bodyPr>
            <a:normAutofit fontScale="70000" lnSpcReduction="20000"/>
          </a:bodyPr>
          <a:lstStyle/>
          <a:p>
            <a:pPr marL="0" indent="0">
              <a:buNone/>
            </a:pPr>
            <a:r>
              <a:rPr lang="en-US" sz="3400" b="1" dirty="0" smtClean="0">
                <a:hlinkClick r:id="rId2"/>
              </a:rPr>
              <a:t>Juvenile idiopathic arthritis (JIA). </a:t>
            </a:r>
            <a:r>
              <a:rPr lang="en-US" dirty="0" smtClean="0">
                <a:solidFill>
                  <a:srgbClr val="FF0000"/>
                </a:solidFill>
                <a:hlinkClick r:id="rId2"/>
              </a:rPr>
              <a:t>Considered </a:t>
            </a:r>
            <a:r>
              <a:rPr lang="en-US" dirty="0">
                <a:solidFill>
                  <a:srgbClr val="FF0000"/>
                </a:solidFill>
                <a:hlinkClick r:id="rId2"/>
              </a:rPr>
              <a:t>the most common form of arthritis</a:t>
            </a:r>
            <a:r>
              <a:rPr lang="en-US" dirty="0">
                <a:hlinkClick r:id="rId2"/>
              </a:rPr>
              <a:t>, JIA includes six subtypes: oligoarthritis, polyarthritis, systemic, enthesitis-related, juvenile psoriatic arthritis or undifferentiated. </a:t>
            </a:r>
          </a:p>
          <a:p>
            <a:pPr marL="0" indent="0">
              <a:buNone/>
            </a:pPr>
            <a:r>
              <a:rPr lang="en-US" sz="3200" b="1" dirty="0" smtClean="0">
                <a:hlinkClick r:id="rId3"/>
              </a:rPr>
              <a:t>Juvenile </a:t>
            </a:r>
            <a:r>
              <a:rPr lang="en-US" sz="3200" b="1" dirty="0">
                <a:hlinkClick r:id="rId3"/>
              </a:rPr>
              <a:t>dermatomyositis</a:t>
            </a:r>
            <a:r>
              <a:rPr lang="en-US" sz="3200" b="1" dirty="0" smtClean="0">
                <a:hlinkClick r:id="rId3"/>
              </a:rPr>
              <a:t>.</a:t>
            </a:r>
            <a:r>
              <a:rPr lang="en-US" dirty="0" smtClean="0">
                <a:hlinkClick r:id="rId3"/>
              </a:rPr>
              <a:t>, causes </a:t>
            </a:r>
            <a:r>
              <a:rPr lang="en-US" dirty="0">
                <a:hlinkClick r:id="rId3"/>
              </a:rPr>
              <a:t>muscle weakness and a skin rash on the eyelids and knuckles. </a:t>
            </a:r>
          </a:p>
          <a:p>
            <a:pPr marL="0" indent="0">
              <a:buNone/>
            </a:pPr>
            <a:r>
              <a:rPr lang="en-US" sz="3200" b="1" dirty="0" smtClean="0">
                <a:hlinkClick r:id="rId4"/>
              </a:rPr>
              <a:t>Juvenile lupus</a:t>
            </a:r>
            <a:r>
              <a:rPr lang="en-US" dirty="0" smtClean="0">
                <a:hlinkClick r:id="rId4"/>
              </a:rPr>
              <a:t>.  Lupus </a:t>
            </a:r>
            <a:r>
              <a:rPr lang="en-US" dirty="0">
                <a:hlinkClick r:id="rId4"/>
              </a:rPr>
              <a:t>can affect the joints, skin, kidneys, blood and other areas of the body. </a:t>
            </a:r>
          </a:p>
          <a:p>
            <a:pPr marL="0" indent="0">
              <a:buNone/>
            </a:pPr>
            <a:r>
              <a:rPr lang="en-US" sz="3200" b="1" dirty="0" smtClean="0">
                <a:hlinkClick r:id="rId5"/>
              </a:rPr>
              <a:t>Juvenile scleroderma</a:t>
            </a:r>
            <a:r>
              <a:rPr lang="en-US" dirty="0" smtClean="0">
                <a:hlinkClick r:id="rId5"/>
              </a:rPr>
              <a:t>. “Hard skin” </a:t>
            </a:r>
            <a:endParaRPr lang="en-US" dirty="0">
              <a:hlinkClick r:id="rId5"/>
            </a:endParaRPr>
          </a:p>
          <a:p>
            <a:pPr marL="0" indent="0">
              <a:buNone/>
            </a:pPr>
            <a:r>
              <a:rPr lang="en-US" sz="3200" b="1" dirty="0" smtClean="0">
                <a:hlinkClick r:id="rId6"/>
              </a:rPr>
              <a:t>Kawasaki </a:t>
            </a:r>
            <a:r>
              <a:rPr lang="en-US" sz="3200" b="1" dirty="0">
                <a:hlinkClick r:id="rId6"/>
              </a:rPr>
              <a:t>disease</a:t>
            </a:r>
            <a:r>
              <a:rPr lang="en-US" dirty="0">
                <a:hlinkClick r:id="rId6"/>
              </a:rPr>
              <a:t>. </a:t>
            </a:r>
            <a:r>
              <a:rPr lang="en-US" dirty="0" smtClean="0">
                <a:hlinkClick r:id="rId6"/>
              </a:rPr>
              <a:t> This </a:t>
            </a:r>
            <a:r>
              <a:rPr lang="en-US" dirty="0">
                <a:hlinkClick r:id="rId6"/>
              </a:rPr>
              <a:t>disease causes blood-vessel inflammation that can lead to heart </a:t>
            </a:r>
            <a:r>
              <a:rPr lang="en-US" dirty="0" smtClean="0">
                <a:hlinkClick r:id="rId6"/>
              </a:rPr>
              <a:t>complications. </a:t>
            </a:r>
            <a:endParaRPr lang="en-US" dirty="0">
              <a:hlinkClick r:id="rId6"/>
            </a:endParaRPr>
          </a:p>
          <a:p>
            <a:pPr marL="0" indent="0">
              <a:buNone/>
            </a:pPr>
            <a:r>
              <a:rPr lang="en-US" sz="3200" b="1" u="sng" dirty="0" smtClean="0">
                <a:solidFill>
                  <a:srgbClr val="459BD2"/>
                </a:solidFill>
              </a:rPr>
              <a:t>Mixed </a:t>
            </a:r>
            <a:r>
              <a:rPr lang="en-US" sz="3200" b="1" u="sng" dirty="0">
                <a:solidFill>
                  <a:srgbClr val="459BD2"/>
                </a:solidFill>
              </a:rPr>
              <a:t>connective tissue disease</a:t>
            </a:r>
            <a:r>
              <a:rPr lang="en-US" u="sng" dirty="0">
                <a:solidFill>
                  <a:srgbClr val="459BD2"/>
                </a:solidFill>
              </a:rPr>
              <a:t>. </a:t>
            </a:r>
            <a:r>
              <a:rPr lang="en-US" u="sng" dirty="0" smtClean="0">
                <a:solidFill>
                  <a:srgbClr val="459BD2"/>
                </a:solidFill>
              </a:rPr>
              <a:t>This disease may include features of arthritis, lupus dermatomyositis and scleroderma</a:t>
            </a:r>
            <a:r>
              <a:rPr lang="en-US" u="sng" dirty="0">
                <a:solidFill>
                  <a:srgbClr val="459BD2"/>
                </a:solidFill>
              </a:rPr>
              <a:t>.</a:t>
            </a:r>
            <a:r>
              <a:rPr lang="en-US" u="sng" dirty="0" smtClean="0">
                <a:solidFill>
                  <a:srgbClr val="459BD2"/>
                </a:solidFill>
              </a:rPr>
              <a:t> </a:t>
            </a:r>
          </a:p>
          <a:p>
            <a:pPr marL="0" indent="0">
              <a:buNone/>
            </a:pPr>
            <a:r>
              <a:rPr lang="en-US" sz="3200" b="1" dirty="0" smtClean="0">
                <a:hlinkClick r:id="rId7"/>
              </a:rPr>
              <a:t>Fibromyalgia.</a:t>
            </a:r>
            <a:r>
              <a:rPr lang="en-US" dirty="0" smtClean="0">
                <a:hlinkClick r:id="rId7"/>
              </a:rPr>
              <a:t> This chronic pain syndrome is an arthritis-related condition, which can cause stiffness and aching, along with fatigue, disrupted sleep and other symptoms. More common in girls, </a:t>
            </a:r>
            <a:endParaRPr lang="en-US" dirty="0"/>
          </a:p>
        </p:txBody>
      </p:sp>
    </p:spTree>
    <p:extLst>
      <p:ext uri="{BB962C8B-B14F-4D97-AF65-F5344CB8AC3E}">
        <p14:creationId xmlns:p14="http://schemas.microsoft.com/office/powerpoint/2010/main" val="10634585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6377940" cy="1293028"/>
          </a:xfrm>
        </p:spPr>
        <p:txBody>
          <a:bodyPr/>
          <a:lstStyle/>
          <a:p>
            <a:pPr algn="l"/>
            <a:r>
              <a:rPr lang="en-US" b="1" dirty="0" smtClean="0"/>
              <a:t>Diagnosis &amp; Treatment</a:t>
            </a:r>
            <a:endParaRPr lang="en-US" dirty="0"/>
          </a:p>
        </p:txBody>
      </p:sp>
      <p:sp>
        <p:nvSpPr>
          <p:cNvPr id="3" name="Content Placeholder 2"/>
          <p:cNvSpPr>
            <a:spLocks noGrp="1"/>
          </p:cNvSpPr>
          <p:nvPr>
            <p:ph idx="1"/>
          </p:nvPr>
        </p:nvSpPr>
        <p:spPr/>
        <p:txBody>
          <a:bodyPr>
            <a:normAutofit/>
          </a:bodyPr>
          <a:lstStyle/>
          <a:p>
            <a:r>
              <a:rPr lang="en-US" dirty="0" smtClean="0"/>
              <a:t>Diagnosis is made by: </a:t>
            </a:r>
          </a:p>
          <a:p>
            <a:r>
              <a:rPr lang="en-US" dirty="0" smtClean="0"/>
              <a:t>careful </a:t>
            </a:r>
            <a:r>
              <a:rPr lang="en-US" dirty="0"/>
              <a:t>physical </a:t>
            </a:r>
            <a:r>
              <a:rPr lang="en-US" dirty="0" smtClean="0"/>
              <a:t>exam</a:t>
            </a:r>
            <a:r>
              <a:rPr lang="en-US" dirty="0"/>
              <a:t>.</a:t>
            </a:r>
            <a:endParaRPr lang="en-US" dirty="0" smtClean="0"/>
          </a:p>
          <a:p>
            <a:r>
              <a:rPr lang="en-US" dirty="0" smtClean="0"/>
              <a:t>medical history.</a:t>
            </a:r>
          </a:p>
          <a:p>
            <a:r>
              <a:rPr lang="en-US" dirty="0" smtClean="0"/>
              <a:t>Any </a:t>
            </a:r>
            <a:r>
              <a:rPr lang="en-US" dirty="0"/>
              <a:t>specific tests a doctor may perform will depend upon the type of JA suspected</a:t>
            </a:r>
            <a:r>
              <a:rPr lang="en-US" dirty="0" smtClean="0"/>
              <a:t>.</a:t>
            </a:r>
          </a:p>
          <a:p>
            <a:r>
              <a:rPr lang="en-US" dirty="0" smtClean="0"/>
              <a:t>No specific treatment exist The </a:t>
            </a:r>
            <a:r>
              <a:rPr lang="en-US" dirty="0"/>
              <a:t>goal of treatment is to relieve inflammation, control pain and improve the child’s quality of life</a:t>
            </a:r>
            <a:r>
              <a:rPr lang="en-US" dirty="0" smtClean="0"/>
              <a:t>.</a:t>
            </a:r>
          </a:p>
          <a:p>
            <a:r>
              <a:rPr lang="en-US" dirty="0" smtClean="0"/>
              <a:t> </a:t>
            </a:r>
            <a:r>
              <a:rPr lang="en-US" dirty="0"/>
              <a:t>Most treatment plans involve a combination of medication, physical activity, eye care and healthy eating.</a:t>
            </a:r>
          </a:p>
        </p:txBody>
      </p:sp>
    </p:spTree>
    <p:extLst>
      <p:ext uri="{BB962C8B-B14F-4D97-AF65-F5344CB8AC3E}">
        <p14:creationId xmlns:p14="http://schemas.microsoft.com/office/powerpoint/2010/main" val="9375280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 y="116632"/>
            <a:ext cx="6377940" cy="1293028"/>
          </a:xfrm>
        </p:spPr>
        <p:txBody>
          <a:bodyPr>
            <a:normAutofit fontScale="90000"/>
          </a:bodyPr>
          <a:lstStyle/>
          <a:p>
            <a:pPr algn="l"/>
            <a:r>
              <a:rPr lang="en-US" b="1" dirty="0"/>
              <a:t>Juvenile Arthritis Self </a:t>
            </a:r>
            <a:r>
              <a:rPr lang="en-US" b="1" dirty="0" smtClean="0"/>
              <a:t>Care:</a:t>
            </a:r>
            <a:endParaRPr lang="en-US" dirty="0"/>
          </a:p>
        </p:txBody>
      </p:sp>
      <p:sp>
        <p:nvSpPr>
          <p:cNvPr id="3" name="Content Placeholder 2"/>
          <p:cNvSpPr>
            <a:spLocks noGrp="1"/>
          </p:cNvSpPr>
          <p:nvPr>
            <p:ph idx="1"/>
          </p:nvPr>
        </p:nvSpPr>
        <p:spPr/>
        <p:txBody>
          <a:bodyPr/>
          <a:lstStyle/>
          <a:p>
            <a:r>
              <a:rPr lang="en-US" dirty="0"/>
              <a:t>An important part of JA treatment is teaching the child the importance of how to follow the treatment prescribed by the healthcare team</a:t>
            </a:r>
            <a:r>
              <a:rPr lang="en-US" dirty="0" smtClean="0"/>
              <a:t>.</a:t>
            </a:r>
          </a:p>
          <a:p>
            <a:endParaRPr lang="en-US" dirty="0"/>
          </a:p>
          <a:p>
            <a:endParaRPr lang="en-US" dirty="0" smtClean="0"/>
          </a:p>
          <a:p>
            <a:r>
              <a:rPr lang="en-US" dirty="0" smtClean="0"/>
              <a:t>help </a:t>
            </a:r>
            <a:r>
              <a:rPr lang="en-US" dirty="0"/>
              <a:t>the child address the emotional and social effects of the disease</a:t>
            </a:r>
            <a:r>
              <a:rPr lang="en-US" dirty="0" smtClean="0"/>
              <a:t>.</a:t>
            </a:r>
          </a:p>
          <a:p>
            <a:r>
              <a:rPr lang="en-US" dirty="0" smtClean="0"/>
              <a:t> </a:t>
            </a:r>
          </a:p>
          <a:p>
            <a:endParaRPr lang="en-US" dirty="0"/>
          </a:p>
          <a:p>
            <a:r>
              <a:rPr lang="en-US" dirty="0" smtClean="0"/>
              <a:t>Self </a:t>
            </a:r>
            <a:r>
              <a:rPr lang="en-US" dirty="0"/>
              <a:t>management encompasses the choices made each day to live well and stay healthy and happy.</a:t>
            </a:r>
          </a:p>
        </p:txBody>
      </p:sp>
    </p:spTree>
    <p:extLst>
      <p:ext uri="{BB962C8B-B14F-4D97-AF65-F5344CB8AC3E}">
        <p14:creationId xmlns:p14="http://schemas.microsoft.com/office/powerpoint/2010/main" val="17993167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smtClean="0">
                <a:solidFill>
                  <a:srgbClr val="FF0000"/>
                </a:solidFill>
              </a:rPr>
              <a:t>Red Flags </a:t>
            </a:r>
            <a:r>
              <a:rPr lang="en-US" dirty="0" smtClean="0"/>
              <a:t>in patient with Arthritis</a:t>
            </a:r>
            <a:endParaRPr lang="en-US" dirty="0"/>
          </a:p>
        </p:txBody>
      </p:sp>
      <p:sp>
        <p:nvSpPr>
          <p:cNvPr id="5" name="عنصر نائب للمحتوى 4"/>
          <p:cNvSpPr>
            <a:spLocks noGrp="1"/>
          </p:cNvSpPr>
          <p:nvPr>
            <p:ph type="body" idx="1"/>
          </p:nvPr>
        </p:nvSpPr>
        <p:spPr/>
        <p:txBody>
          <a:bodyPr/>
          <a:lstStyle/>
          <a:p>
            <a:pPr algn="l">
              <a:buNone/>
            </a:pPr>
            <a:r>
              <a:rPr lang="en-US" sz="2800" u="sng" dirty="0">
                <a:solidFill>
                  <a:schemeClr val="accent2">
                    <a:lumMod val="40000"/>
                    <a:lumOff val="60000"/>
                  </a:schemeClr>
                </a:solidFill>
              </a:rPr>
              <a:t>1: Bumps</a:t>
            </a:r>
            <a:r>
              <a:rPr lang="en-US" dirty="0" smtClean="0"/>
              <a:t/>
            </a:r>
            <a:br>
              <a:rPr lang="en-US" dirty="0" smtClean="0"/>
            </a:br>
            <a:r>
              <a:rPr lang="en-US" dirty="0" smtClean="0"/>
              <a:t/>
            </a:r>
            <a:br>
              <a:rPr lang="en-US" dirty="0" smtClean="0"/>
            </a:br>
            <a:r>
              <a:rPr lang="en-US" dirty="0"/>
              <a:t>Arthritis sufferers commonly have small lumps on their finger joints. These are actually bone protrusions or bone spurs that tend to result in swelling of the finger joints. </a:t>
            </a:r>
            <a:endParaRPr lang="en-US" dirty="0" smtClean="0"/>
          </a:p>
          <a:p>
            <a:pPr algn="l">
              <a:buNone/>
            </a:pPr>
            <a:endParaRPr lang="en-US" dirty="0"/>
          </a:p>
          <a:p>
            <a:pPr algn="l">
              <a:buNone/>
            </a:pPr>
            <a:r>
              <a:rPr lang="en-US" dirty="0" smtClean="0"/>
              <a:t>Though </a:t>
            </a:r>
            <a:r>
              <a:rPr lang="en-US" dirty="0"/>
              <a:t>these are especially common in women, they also tend to run in families, and may not produce any pain.</a:t>
            </a:r>
          </a:p>
        </p:txBody>
      </p:sp>
    </p:spTree>
    <p:extLst>
      <p:ext uri="{BB962C8B-B14F-4D97-AF65-F5344CB8AC3E}">
        <p14:creationId xmlns:p14="http://schemas.microsoft.com/office/powerpoint/2010/main" val="2721545760"/>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type="body" idx="1"/>
          </p:nvPr>
        </p:nvSpPr>
        <p:spPr>
          <a:xfrm>
            <a:off x="467544" y="1196752"/>
            <a:ext cx="7543801" cy="4023360"/>
          </a:xfrm>
        </p:spPr>
        <p:txBody>
          <a:bodyPr>
            <a:normAutofit/>
          </a:bodyPr>
          <a:lstStyle/>
          <a:p>
            <a:pPr algn="l">
              <a:buNone/>
            </a:pPr>
            <a:r>
              <a:rPr lang="en-US" sz="2800" dirty="0" smtClean="0">
                <a:solidFill>
                  <a:schemeClr val="accent2">
                    <a:lumMod val="40000"/>
                    <a:lumOff val="60000"/>
                  </a:schemeClr>
                </a:solidFill>
              </a:rPr>
              <a:t>      </a:t>
            </a:r>
            <a:r>
              <a:rPr lang="en-US" sz="2800" u="sng" dirty="0" smtClean="0">
                <a:solidFill>
                  <a:schemeClr val="accent2">
                    <a:lumMod val="40000"/>
                    <a:lumOff val="60000"/>
                  </a:schemeClr>
                </a:solidFill>
              </a:rPr>
              <a:t>2</a:t>
            </a:r>
            <a:r>
              <a:rPr lang="en-US" sz="2800" u="sng" dirty="0">
                <a:solidFill>
                  <a:schemeClr val="accent2">
                    <a:lumMod val="40000"/>
                    <a:lumOff val="60000"/>
                  </a:schemeClr>
                </a:solidFill>
              </a:rPr>
              <a:t>: Pain Causing Lack of Sleep</a:t>
            </a:r>
            <a:r>
              <a:rPr lang="en-US" dirty="0" smtClean="0"/>
              <a:t/>
            </a:r>
            <a:br>
              <a:rPr lang="en-US" dirty="0" smtClean="0"/>
            </a:br>
            <a:r>
              <a:rPr lang="en-US" dirty="0" smtClean="0"/>
              <a:t/>
            </a:r>
            <a:br>
              <a:rPr lang="en-US" dirty="0" smtClean="0"/>
            </a:br>
            <a:r>
              <a:rPr lang="en-US" dirty="0"/>
              <a:t>While normal aches and pains are common as we get older, persistent pain in the joints that interferes with regular sleep patterns is a warning sign of arthritis. </a:t>
            </a:r>
            <a:endParaRPr lang="en-US" dirty="0" smtClean="0"/>
          </a:p>
          <a:p>
            <a:pPr algn="l">
              <a:buNone/>
            </a:pPr>
            <a:endParaRPr lang="en-US" dirty="0" smtClean="0"/>
          </a:p>
          <a:p>
            <a:pPr algn="l">
              <a:buNone/>
            </a:pPr>
            <a:r>
              <a:rPr lang="en-US" dirty="0" smtClean="0"/>
              <a:t>Osteoarthritis </a:t>
            </a:r>
            <a:r>
              <a:rPr lang="en-US" dirty="0"/>
              <a:t>pain comes because the cartilage in your joints wears away and can cause your bones to grind against one another. </a:t>
            </a:r>
            <a:endParaRPr lang="en-US" dirty="0" smtClean="0"/>
          </a:p>
          <a:p>
            <a:pPr algn="l">
              <a:buNone/>
            </a:pPr>
            <a:endParaRPr lang="en-US" dirty="0" smtClean="0"/>
          </a:p>
          <a:p>
            <a:pPr algn="l">
              <a:buNone/>
            </a:pPr>
            <a:r>
              <a:rPr lang="en-US" dirty="0" smtClean="0"/>
              <a:t>This </a:t>
            </a:r>
            <a:r>
              <a:rPr lang="en-US" dirty="0"/>
              <a:t>persistent pain can lead you to lose considerable sleep.</a:t>
            </a:r>
          </a:p>
        </p:txBody>
      </p:sp>
    </p:spTree>
    <p:extLst>
      <p:ext uri="{BB962C8B-B14F-4D97-AF65-F5344CB8AC3E}">
        <p14:creationId xmlns:p14="http://schemas.microsoft.com/office/powerpoint/2010/main" val="42020974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normAutofit/>
          </a:bodyPr>
          <a:lstStyle/>
          <a:p>
            <a:r>
              <a:rPr lang="en-US" dirty="0" smtClean="0"/>
              <a:t>Six months after initial presentation, she developed two subcutaneous nodules on the left elbow; these were small, painless, firm and immobile but not tender. A test for rheumatoid factor was now positive (</a:t>
            </a:r>
            <a:r>
              <a:rPr lang="en-US" dirty="0" err="1" smtClean="0"/>
              <a:t>titre</a:t>
            </a:r>
            <a:r>
              <a:rPr lang="en-US" dirty="0" smtClean="0"/>
              <a:t> 1/64). X-rays of the hands showed bony erosions in the metacarpal heads. She still had a raised CRP (43mg/l) but normal serum complement (C3 and C4) levels and, she had a biopsy, </a:t>
            </a:r>
            <a:r>
              <a:rPr lang="en-US" dirty="0" err="1" smtClean="0"/>
              <a:t>pannus</a:t>
            </a:r>
            <a:r>
              <a:rPr lang="en-US" dirty="0" smtClean="0"/>
              <a:t> would have been demonstrable histologically.</a:t>
            </a:r>
          </a:p>
          <a:p>
            <a:r>
              <a:rPr lang="en-US" dirty="0" smtClean="0"/>
              <a:t>This woman now had definite X-ray evidence of </a:t>
            </a:r>
            <a:r>
              <a:rPr lang="en-US" i="1" dirty="0" smtClean="0"/>
              <a:t>rheumatoid arthritis</a:t>
            </a:r>
            <a:r>
              <a:rPr lang="en-US" dirty="0" smtClean="0"/>
              <a:t> and, in view of the continuing </a:t>
            </a:r>
            <a:r>
              <a:rPr lang="en-US" dirty="0" err="1" smtClean="0"/>
              <a:t>arthropathy</a:t>
            </a:r>
            <a:r>
              <a:rPr lang="en-US" dirty="0" smtClean="0"/>
              <a:t>, her treatment was changed to weekly low-dose methotrexate. This has controlled the arthritis for several years and no further erosions have developed.</a:t>
            </a:r>
          </a:p>
          <a:p>
            <a:endParaRPr lang="en-US" dirty="0"/>
          </a:p>
        </p:txBody>
      </p:sp>
    </p:spTree>
    <p:extLst>
      <p:ext uri="{BB962C8B-B14F-4D97-AF65-F5344CB8AC3E}">
        <p14:creationId xmlns:p14="http://schemas.microsoft.com/office/powerpoint/2010/main" val="93783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type="body" idx="1"/>
          </p:nvPr>
        </p:nvSpPr>
        <p:spPr>
          <a:xfrm>
            <a:off x="467544" y="1268760"/>
            <a:ext cx="8229600" cy="4525963"/>
          </a:xfrm>
        </p:spPr>
        <p:txBody>
          <a:bodyPr>
            <a:normAutofit/>
          </a:bodyPr>
          <a:lstStyle/>
          <a:p>
            <a:pPr algn="l">
              <a:buNone/>
            </a:pPr>
            <a:r>
              <a:rPr lang="en-US" sz="2800" dirty="0">
                <a:solidFill>
                  <a:schemeClr val="accent2">
                    <a:lumMod val="40000"/>
                    <a:lumOff val="60000"/>
                  </a:schemeClr>
                </a:solidFill>
              </a:rPr>
              <a:t> </a:t>
            </a:r>
            <a:r>
              <a:rPr lang="en-US" sz="2800" dirty="0" smtClean="0">
                <a:solidFill>
                  <a:schemeClr val="accent2">
                    <a:lumMod val="40000"/>
                    <a:lumOff val="60000"/>
                  </a:schemeClr>
                </a:solidFill>
              </a:rPr>
              <a:t>     </a:t>
            </a:r>
            <a:r>
              <a:rPr lang="en-US" sz="2800" u="sng" dirty="0" smtClean="0">
                <a:solidFill>
                  <a:schemeClr val="accent2">
                    <a:lumMod val="40000"/>
                    <a:lumOff val="60000"/>
                  </a:schemeClr>
                </a:solidFill>
              </a:rPr>
              <a:t>3</a:t>
            </a:r>
            <a:r>
              <a:rPr lang="en-US" sz="2800" u="sng" dirty="0">
                <a:solidFill>
                  <a:schemeClr val="accent2">
                    <a:lumMod val="40000"/>
                    <a:lumOff val="60000"/>
                  </a:schemeClr>
                </a:solidFill>
              </a:rPr>
              <a:t>: Achy Hands</a:t>
            </a:r>
            <a:r>
              <a:rPr lang="en-US" dirty="0" smtClean="0"/>
              <a:t/>
            </a:r>
            <a:br>
              <a:rPr lang="en-US" dirty="0" smtClean="0"/>
            </a:br>
            <a:r>
              <a:rPr lang="en-US" dirty="0" smtClean="0"/>
              <a:t/>
            </a:r>
            <a:br>
              <a:rPr lang="en-US" dirty="0" smtClean="0"/>
            </a:br>
            <a:endParaRPr lang="en-US" dirty="0" smtClean="0"/>
          </a:p>
          <a:p>
            <a:pPr algn="l">
              <a:buNone/>
            </a:pPr>
            <a:r>
              <a:rPr lang="en-US" dirty="0" smtClean="0"/>
              <a:t>If </a:t>
            </a:r>
            <a:r>
              <a:rPr lang="en-US" dirty="0"/>
              <a:t>you begin experiencing a loss of fine motor skills, such as an inability </a:t>
            </a:r>
            <a:r>
              <a:rPr lang="en-US" dirty="0" smtClean="0"/>
              <a:t>to use </a:t>
            </a:r>
            <a:r>
              <a:rPr lang="en-US" dirty="0"/>
              <a:t>a fork and knife, this may be a sign of arthritis</a:t>
            </a:r>
            <a:r>
              <a:rPr lang="en-US" dirty="0" smtClean="0"/>
              <a:t>.</a:t>
            </a:r>
          </a:p>
          <a:p>
            <a:pPr algn="l">
              <a:buNone/>
            </a:pPr>
            <a:r>
              <a:rPr lang="en-US" dirty="0" smtClean="0"/>
              <a:t> </a:t>
            </a:r>
          </a:p>
          <a:p>
            <a:pPr algn="l">
              <a:buNone/>
            </a:pPr>
            <a:endParaRPr lang="en-US" dirty="0"/>
          </a:p>
          <a:p>
            <a:pPr algn="l">
              <a:buNone/>
            </a:pPr>
            <a:r>
              <a:rPr lang="en-US" dirty="0" smtClean="0"/>
              <a:t>Pain </a:t>
            </a:r>
            <a:r>
              <a:rPr lang="en-US" dirty="0"/>
              <a:t>in the knuckles and the finger joints, or at the base of the thumb, is very common in osteoarthritis sufferers</a:t>
            </a:r>
            <a:r>
              <a:rPr lang="en-US" dirty="0" smtClean="0"/>
              <a:t>.</a:t>
            </a:r>
          </a:p>
          <a:p>
            <a:pPr algn="l"/>
            <a:endParaRPr lang="en-US" dirty="0"/>
          </a:p>
          <a:p>
            <a:pPr algn="l"/>
            <a:endParaRPr lang="en-US" dirty="0" smtClean="0"/>
          </a:p>
        </p:txBody>
      </p:sp>
    </p:spTree>
    <p:extLst>
      <p:ext uri="{BB962C8B-B14F-4D97-AF65-F5344CB8AC3E}">
        <p14:creationId xmlns:p14="http://schemas.microsoft.com/office/powerpoint/2010/main" val="1926321882"/>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type="body" idx="1"/>
          </p:nvPr>
        </p:nvSpPr>
        <p:spPr>
          <a:xfrm>
            <a:off x="251520" y="476672"/>
            <a:ext cx="8286750" cy="6381328"/>
          </a:xfrm>
        </p:spPr>
        <p:txBody>
          <a:bodyPr>
            <a:normAutofit/>
          </a:bodyPr>
          <a:lstStyle/>
          <a:p>
            <a:pPr fontAlgn="base">
              <a:buNone/>
            </a:pPr>
            <a:r>
              <a:rPr lang="en-US" sz="2600" dirty="0">
                <a:solidFill>
                  <a:srgbClr val="FF0000"/>
                </a:solidFill>
              </a:rPr>
              <a:t>Referral </a:t>
            </a:r>
            <a:r>
              <a:rPr lang="en-US" sz="2600" dirty="0" err="1" smtClean="0">
                <a:solidFill>
                  <a:srgbClr val="FF0000"/>
                </a:solidFill>
              </a:rPr>
              <a:t>criteria:</a:t>
            </a:r>
            <a:r>
              <a:rPr lang="en-US" dirty="0" err="1" smtClean="0"/>
              <a:t>Patients</a:t>
            </a:r>
            <a:r>
              <a:rPr lang="en-US" dirty="0" smtClean="0"/>
              <a:t> </a:t>
            </a:r>
            <a:r>
              <a:rPr lang="en-US" dirty="0"/>
              <a:t>with suspected inflammatory arthritis should be referred urgently if symptoms have been present for more than six weeks and any of the following apply</a:t>
            </a:r>
            <a:r>
              <a:rPr lang="en-US" dirty="0" smtClean="0"/>
              <a:t>:</a:t>
            </a:r>
          </a:p>
          <a:p>
            <a:pPr fontAlgn="base">
              <a:buNone/>
            </a:pPr>
            <a:endParaRPr lang="en-US" dirty="0" smtClean="0"/>
          </a:p>
          <a:p>
            <a:pPr marL="457200" indent="-457200" fontAlgn="base">
              <a:buFont typeface="+mj-lt"/>
              <a:buAutoNum type="arabicPeriod"/>
            </a:pPr>
            <a:r>
              <a:rPr lang="en-US" dirty="0"/>
              <a:t>swelling is present in two or more joints</a:t>
            </a:r>
          </a:p>
          <a:p>
            <a:pPr marL="457200" indent="-457200" fontAlgn="base">
              <a:buFont typeface="+mj-lt"/>
              <a:buAutoNum type="arabicPeriod"/>
            </a:pPr>
            <a:r>
              <a:rPr lang="en-US" dirty="0" smtClean="0"/>
              <a:t>there </a:t>
            </a:r>
            <a:r>
              <a:rPr lang="en-US" dirty="0"/>
              <a:t>is a positive MCPJ or MTPJ squeeze test </a:t>
            </a:r>
            <a:endParaRPr lang="en-US" dirty="0" smtClean="0"/>
          </a:p>
          <a:p>
            <a:pPr marL="457200" indent="-457200" fontAlgn="base">
              <a:buFont typeface="+mj-lt"/>
              <a:buAutoNum type="arabicPeriod"/>
            </a:pPr>
            <a:r>
              <a:rPr lang="en-US" dirty="0" smtClean="0"/>
              <a:t>early </a:t>
            </a:r>
            <a:r>
              <a:rPr lang="en-US" dirty="0"/>
              <a:t>morning joint stiffness for more than 30 minutes</a:t>
            </a:r>
          </a:p>
          <a:p>
            <a:pPr marL="457200" indent="-457200" fontAlgn="base">
              <a:buFont typeface="+mj-lt"/>
              <a:buAutoNum type="arabicPeriod"/>
            </a:pPr>
            <a:r>
              <a:rPr lang="en-US" dirty="0"/>
              <a:t>joint stiffness following periods of immobility</a:t>
            </a:r>
          </a:p>
          <a:p>
            <a:pPr marL="457200" indent="-457200" fontAlgn="base">
              <a:buFont typeface="+mj-lt"/>
              <a:buAutoNum type="arabicPeriod"/>
            </a:pPr>
            <a:r>
              <a:rPr lang="en-US" dirty="0" smtClean="0"/>
              <a:t>the </a:t>
            </a:r>
            <a:r>
              <a:rPr lang="en-US" dirty="0"/>
              <a:t>presence of other conditions associated with inflammatory arthritis such as psoriasis, </a:t>
            </a:r>
            <a:r>
              <a:rPr lang="en-US" dirty="0" err="1"/>
              <a:t>iritis</a:t>
            </a:r>
            <a:r>
              <a:rPr lang="en-US" dirty="0"/>
              <a:t> or uveitis, inflammatory bowel disease.</a:t>
            </a:r>
          </a:p>
          <a:p>
            <a:pPr fontAlgn="base">
              <a:buNone/>
            </a:pPr>
            <a:endParaRPr lang="en-US" dirty="0"/>
          </a:p>
        </p:txBody>
      </p:sp>
    </p:spTree>
    <p:extLst>
      <p:ext uri="{BB962C8B-B14F-4D97-AF65-F5344CB8AC3E}">
        <p14:creationId xmlns:p14="http://schemas.microsoft.com/office/powerpoint/2010/main" val="42468444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ar-SA" dirty="0"/>
          </a:p>
        </p:txBody>
      </p:sp>
      <p:sp>
        <p:nvSpPr>
          <p:cNvPr id="3" name="Content Placeholder 2"/>
          <p:cNvSpPr>
            <a:spLocks noGrp="1"/>
          </p:cNvSpPr>
          <p:nvPr>
            <p:ph idx="1"/>
          </p:nvPr>
        </p:nvSpPr>
        <p:spPr>
          <a:xfrm>
            <a:off x="611560" y="1916832"/>
            <a:ext cx="7543801" cy="4023360"/>
          </a:xfrm>
        </p:spPr>
        <p:txBody>
          <a:bodyPr>
            <a:noAutofit/>
          </a:bodyPr>
          <a:lstStyle/>
          <a:p>
            <a:pPr>
              <a:buNone/>
            </a:pPr>
            <a:r>
              <a:rPr lang="en-US" dirty="0" smtClean="0"/>
              <a:t>Arthritis is a major cause of lost work time and serious disability for many people.</a:t>
            </a:r>
          </a:p>
          <a:p>
            <a:pPr rtl="1">
              <a:buNone/>
            </a:pPr>
            <a:endParaRPr lang="en-US" dirty="0"/>
          </a:p>
          <a:p>
            <a:pPr rtl="1">
              <a:buNone/>
            </a:pPr>
            <a:r>
              <a:rPr lang="en-US" dirty="0" smtClean="0"/>
              <a:t>Temporal pattern of arthritis could be Abrupt (develop over minutes to hours),or Insidious (develop over weeks to months)</a:t>
            </a:r>
          </a:p>
          <a:p>
            <a:pPr rtl="1">
              <a:buNone/>
            </a:pPr>
            <a:r>
              <a:rPr lang="en-US" dirty="0" smtClean="0"/>
              <a:t> </a:t>
            </a:r>
          </a:p>
          <a:p>
            <a:pPr rtl="1">
              <a:buNone/>
            </a:pPr>
            <a:r>
              <a:rPr lang="en-US" dirty="0" smtClean="0"/>
              <a:t>Rheumatoid Arthritis is a chronic systemic disease that can be presented with Extra-</a:t>
            </a:r>
            <a:r>
              <a:rPr lang="en-US" dirty="0" err="1" smtClean="0"/>
              <a:t>articular</a:t>
            </a:r>
            <a:r>
              <a:rPr lang="en-US" dirty="0" smtClean="0"/>
              <a:t> Manifestation</a:t>
            </a:r>
          </a:p>
          <a:p>
            <a:pPr>
              <a:buNone/>
            </a:pPr>
            <a:endParaRPr lang="en-US" dirty="0" smtClean="0"/>
          </a:p>
          <a:p>
            <a:pPr>
              <a:buNone/>
            </a:pPr>
            <a:endParaRPr lang="ar-SA" dirty="0" smtClean="0"/>
          </a:p>
          <a:p>
            <a:pPr>
              <a:buNone/>
            </a:pP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ar-SA" dirty="0"/>
          </a:p>
        </p:txBody>
      </p:sp>
      <p:sp>
        <p:nvSpPr>
          <p:cNvPr id="3" name="Content Placeholder 2"/>
          <p:cNvSpPr>
            <a:spLocks noGrp="1"/>
          </p:cNvSpPr>
          <p:nvPr>
            <p:ph idx="1"/>
          </p:nvPr>
        </p:nvSpPr>
        <p:spPr/>
        <p:txBody>
          <a:bodyPr>
            <a:normAutofit/>
          </a:bodyPr>
          <a:lstStyle/>
          <a:p>
            <a:pPr lvl="0" defTabSz="457200">
              <a:buNone/>
              <a:defRPr sz="1800"/>
            </a:pPr>
            <a:r>
              <a:rPr lang="en-US" sz="2200" b="1" dirty="0" smtClean="0">
                <a:solidFill>
                  <a:srgbClr val="FFC000"/>
                </a:solidFill>
                <a:latin typeface="Trebuchet MS"/>
                <a:ea typeface="Trebuchet MS"/>
                <a:cs typeface="Trebuchet MS"/>
                <a:sym typeface="Trebuchet MS"/>
              </a:rPr>
              <a:t>RA is characterized by which of the following patterns of joint involvement?</a:t>
            </a:r>
          </a:p>
          <a:p>
            <a:pPr lvl="0" defTabSz="457200">
              <a:defRPr sz="1800"/>
            </a:pPr>
            <a:endParaRPr lang="en-US" sz="2200" b="1" dirty="0" smtClean="0">
              <a:solidFill>
                <a:srgbClr val="FFC000"/>
              </a:solidFill>
              <a:latin typeface="Trebuchet MS"/>
              <a:ea typeface="Trebuchet MS"/>
              <a:cs typeface="Trebuchet MS"/>
              <a:sym typeface="Trebuchet MS"/>
            </a:endParaRPr>
          </a:p>
          <a:p>
            <a:pPr lvl="0" defTabSz="457200">
              <a:defRPr sz="1800"/>
            </a:pPr>
            <a:endParaRPr lang="en-US" sz="2200" b="1" dirty="0" smtClean="0">
              <a:solidFill>
                <a:srgbClr val="FFC000"/>
              </a:solidFill>
              <a:latin typeface="Trebuchet MS"/>
              <a:ea typeface="Trebuchet MS"/>
              <a:cs typeface="Trebuchet MS"/>
              <a:sym typeface="Trebuchet MS"/>
            </a:endParaRPr>
          </a:p>
          <a:p>
            <a:pPr lvl="0" defTabSz="457200">
              <a:buNone/>
              <a:defRPr sz="1800"/>
            </a:pPr>
            <a:r>
              <a:rPr lang="en-US" sz="2200" b="1" dirty="0" smtClean="0">
                <a:solidFill>
                  <a:srgbClr val="FFC000"/>
                </a:solidFill>
                <a:latin typeface="Trebuchet MS"/>
                <a:ea typeface="Trebuchet MS"/>
                <a:cs typeface="Trebuchet MS"/>
                <a:sym typeface="Trebuchet MS"/>
              </a:rPr>
              <a:t> </a:t>
            </a:r>
            <a:r>
              <a:rPr lang="en-US" sz="2200" dirty="0" smtClean="0">
                <a:solidFill>
                  <a:srgbClr val="FFC000"/>
                </a:solidFill>
                <a:latin typeface="Trebuchet MS"/>
                <a:ea typeface="Trebuchet MS"/>
                <a:cs typeface="Trebuchet MS"/>
                <a:sym typeface="Trebuchet MS"/>
              </a:rPr>
              <a:t>a) Episodic </a:t>
            </a:r>
            <a:r>
              <a:rPr lang="en-US" sz="2200" dirty="0" err="1" smtClean="0">
                <a:solidFill>
                  <a:srgbClr val="FFC000"/>
                </a:solidFill>
                <a:latin typeface="Trebuchet MS"/>
                <a:ea typeface="Trebuchet MS"/>
                <a:cs typeface="Trebuchet MS"/>
                <a:sym typeface="Trebuchet MS"/>
              </a:rPr>
              <a:t>monoarthritis</a:t>
            </a:r>
            <a:endParaRPr lang="en-US" sz="2200" dirty="0" smtClean="0">
              <a:solidFill>
                <a:srgbClr val="FFC000"/>
              </a:solidFill>
              <a:latin typeface="Trebuchet MS"/>
              <a:ea typeface="Trebuchet MS"/>
              <a:cs typeface="Trebuchet MS"/>
              <a:sym typeface="Trebuchet MS"/>
            </a:endParaRPr>
          </a:p>
          <a:p>
            <a:pPr lvl="0" defTabSz="457200">
              <a:buNone/>
              <a:defRPr sz="1800"/>
            </a:pPr>
            <a:r>
              <a:rPr lang="en-US" sz="2200" dirty="0" smtClean="0">
                <a:solidFill>
                  <a:srgbClr val="FFC000"/>
                </a:solidFill>
                <a:latin typeface="Trebuchet MS"/>
                <a:ea typeface="Trebuchet MS"/>
                <a:cs typeface="Trebuchet MS"/>
                <a:sym typeface="Trebuchet MS"/>
              </a:rPr>
              <a:t> b) Symmetrical </a:t>
            </a:r>
            <a:r>
              <a:rPr lang="en-US" sz="2200" dirty="0" err="1" smtClean="0">
                <a:solidFill>
                  <a:srgbClr val="FFC000"/>
                </a:solidFill>
                <a:latin typeface="Trebuchet MS"/>
                <a:ea typeface="Trebuchet MS"/>
                <a:cs typeface="Trebuchet MS"/>
                <a:sym typeface="Trebuchet MS"/>
              </a:rPr>
              <a:t>polyarthritis</a:t>
            </a:r>
            <a:endParaRPr lang="en-US" sz="2200" dirty="0" smtClean="0">
              <a:solidFill>
                <a:srgbClr val="FFC000"/>
              </a:solidFill>
              <a:latin typeface="Trebuchet MS"/>
              <a:ea typeface="Trebuchet MS"/>
              <a:cs typeface="Trebuchet MS"/>
              <a:sym typeface="Trebuchet MS"/>
            </a:endParaRPr>
          </a:p>
          <a:p>
            <a:pPr lvl="0" defTabSz="457200">
              <a:buNone/>
              <a:defRPr sz="1800"/>
            </a:pPr>
            <a:r>
              <a:rPr lang="en-US" sz="2200" dirty="0" smtClean="0">
                <a:solidFill>
                  <a:srgbClr val="FFC000"/>
                </a:solidFill>
                <a:latin typeface="Trebuchet MS"/>
                <a:ea typeface="Trebuchet MS"/>
                <a:cs typeface="Trebuchet MS"/>
                <a:sym typeface="Trebuchet MS"/>
              </a:rPr>
              <a:t> c) Migratory </a:t>
            </a:r>
            <a:r>
              <a:rPr lang="en-US" sz="2200" dirty="0" err="1" smtClean="0">
                <a:solidFill>
                  <a:srgbClr val="FFC000"/>
                </a:solidFill>
                <a:latin typeface="Trebuchet MS"/>
                <a:ea typeface="Trebuchet MS"/>
                <a:cs typeface="Trebuchet MS"/>
                <a:sym typeface="Trebuchet MS"/>
              </a:rPr>
              <a:t>oligoarthritis</a:t>
            </a:r>
            <a:endParaRPr lang="en-US" sz="2200" dirty="0" smtClean="0">
              <a:solidFill>
                <a:srgbClr val="FFC000"/>
              </a:solidFill>
              <a:latin typeface="Trebuchet MS"/>
              <a:ea typeface="Trebuchet MS"/>
              <a:cs typeface="Trebuchet MS"/>
              <a:sym typeface="Trebuchet MS"/>
            </a:endParaRPr>
          </a:p>
          <a:p>
            <a:pPr lvl="0" defTabSz="457200">
              <a:buNone/>
              <a:defRPr sz="1800"/>
            </a:pPr>
            <a:r>
              <a:rPr lang="en-US" sz="2200" dirty="0" smtClean="0">
                <a:solidFill>
                  <a:srgbClr val="FFC000"/>
                </a:solidFill>
                <a:latin typeface="Trebuchet MS"/>
                <a:ea typeface="Trebuchet MS"/>
                <a:cs typeface="Trebuchet MS"/>
                <a:sym typeface="Trebuchet MS"/>
              </a:rPr>
              <a:t> d) </a:t>
            </a:r>
            <a:r>
              <a:rPr lang="en-US" sz="2200" dirty="0" err="1" smtClean="0">
                <a:solidFill>
                  <a:srgbClr val="FFC000"/>
                </a:solidFill>
                <a:latin typeface="Trebuchet MS"/>
                <a:ea typeface="Trebuchet MS"/>
                <a:cs typeface="Trebuchet MS"/>
                <a:sym typeface="Trebuchet MS"/>
              </a:rPr>
              <a:t>Spondylitis</a:t>
            </a:r>
            <a:endParaRPr lang="en-US" sz="2200" dirty="0" smtClean="0">
              <a:solidFill>
                <a:srgbClr val="FFC000"/>
              </a:solidFill>
              <a:latin typeface="Trebuchet MS"/>
              <a:ea typeface="Trebuchet MS"/>
              <a:cs typeface="Trebuchet MS"/>
              <a:sym typeface="Trebuchet MS"/>
            </a:endParaRPr>
          </a:p>
          <a:p>
            <a:pPr>
              <a:buNone/>
            </a:pPr>
            <a:endParaRPr lang="ar-SA" sz="2200" dirty="0" smtClean="0">
              <a:solidFill>
                <a:srgbClr val="FFC000"/>
              </a:solidFill>
            </a:endParaRPr>
          </a:p>
          <a:p>
            <a:endParaRPr lang="ar-SA" sz="2200" dirty="0">
              <a:solidFill>
                <a:srgbClr val="FFC0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ar-SA" dirty="0"/>
          </a:p>
        </p:txBody>
      </p:sp>
      <p:sp>
        <p:nvSpPr>
          <p:cNvPr id="3" name="Content Placeholder 2"/>
          <p:cNvSpPr>
            <a:spLocks noGrp="1"/>
          </p:cNvSpPr>
          <p:nvPr>
            <p:ph idx="1"/>
          </p:nvPr>
        </p:nvSpPr>
        <p:spPr/>
        <p:txBody>
          <a:bodyPr>
            <a:normAutofit/>
          </a:bodyPr>
          <a:lstStyle/>
          <a:p>
            <a:pPr lvl="0">
              <a:spcBef>
                <a:spcPts val="600"/>
              </a:spcBef>
              <a:buNone/>
              <a:defRPr sz="1800"/>
            </a:pPr>
            <a:r>
              <a:rPr lang="en-US" sz="2200" b="1" dirty="0" smtClean="0">
                <a:solidFill>
                  <a:srgbClr val="FFC000"/>
                </a:solidFill>
                <a:latin typeface="Trebuchet MS"/>
                <a:ea typeface="Trebuchet MS"/>
                <a:cs typeface="Trebuchet MS"/>
                <a:sym typeface="Trebuchet MS"/>
              </a:rPr>
              <a:t>The most specific test used in diagnosis of gout:</a:t>
            </a:r>
          </a:p>
          <a:p>
            <a:pPr lvl="0">
              <a:spcBef>
                <a:spcPts val="600"/>
              </a:spcBef>
              <a:buNone/>
              <a:defRPr sz="1800"/>
            </a:pPr>
            <a:endParaRPr lang="en-US" sz="2200" b="1" dirty="0" smtClean="0">
              <a:solidFill>
                <a:srgbClr val="FFC000"/>
              </a:solidFill>
              <a:latin typeface="Trebuchet MS"/>
              <a:ea typeface="Trebuchet MS"/>
              <a:cs typeface="Trebuchet MS"/>
              <a:sym typeface="Trebuchet MS"/>
            </a:endParaRPr>
          </a:p>
          <a:p>
            <a:pPr lvl="0">
              <a:spcBef>
                <a:spcPts val="600"/>
              </a:spcBef>
              <a:defRPr sz="1800"/>
            </a:pPr>
            <a:endParaRPr lang="en-US" sz="2200" b="1" dirty="0" smtClean="0">
              <a:solidFill>
                <a:srgbClr val="FFC000"/>
              </a:solidFill>
              <a:latin typeface="Trebuchet MS"/>
              <a:ea typeface="Trebuchet MS"/>
              <a:cs typeface="Trebuchet MS"/>
              <a:sym typeface="Trebuchet MS"/>
            </a:endParaRPr>
          </a:p>
          <a:p>
            <a:pPr lvl="0">
              <a:spcBef>
                <a:spcPts val="600"/>
              </a:spcBef>
              <a:buNone/>
              <a:defRPr sz="1800"/>
            </a:pPr>
            <a:r>
              <a:rPr lang="en-US" sz="2200" b="1" dirty="0" smtClean="0">
                <a:solidFill>
                  <a:srgbClr val="FFC000"/>
                </a:solidFill>
                <a:latin typeface="Trebuchet MS"/>
                <a:ea typeface="Trebuchet MS"/>
                <a:cs typeface="Trebuchet MS"/>
                <a:sym typeface="Trebuchet MS"/>
              </a:rPr>
              <a:t>a) </a:t>
            </a:r>
            <a:r>
              <a:rPr lang="en-US" sz="2200" dirty="0" smtClean="0">
                <a:solidFill>
                  <a:srgbClr val="FFC000"/>
                </a:solidFill>
                <a:latin typeface="Trebuchet MS"/>
                <a:ea typeface="Trebuchet MS"/>
                <a:cs typeface="Trebuchet MS"/>
                <a:sym typeface="Trebuchet MS"/>
              </a:rPr>
              <a:t>MRI</a:t>
            </a:r>
          </a:p>
          <a:p>
            <a:pPr lvl="0">
              <a:spcBef>
                <a:spcPts val="600"/>
              </a:spcBef>
              <a:buNone/>
              <a:defRPr sz="1800"/>
            </a:pPr>
            <a:r>
              <a:rPr lang="en-US" sz="2200" dirty="0" smtClean="0">
                <a:solidFill>
                  <a:srgbClr val="FFC000"/>
                </a:solidFill>
                <a:latin typeface="Trebuchet MS"/>
                <a:ea typeface="Trebuchet MS"/>
                <a:cs typeface="Trebuchet MS"/>
                <a:sym typeface="Trebuchet MS"/>
              </a:rPr>
              <a:t>b) x-ray</a:t>
            </a:r>
          </a:p>
          <a:p>
            <a:pPr lvl="0">
              <a:spcBef>
                <a:spcPts val="600"/>
              </a:spcBef>
              <a:buNone/>
              <a:defRPr sz="1800"/>
            </a:pPr>
            <a:r>
              <a:rPr lang="en-US" sz="2200" dirty="0" smtClean="0">
                <a:solidFill>
                  <a:srgbClr val="FFC000"/>
                </a:solidFill>
                <a:latin typeface="Trebuchet MS"/>
                <a:ea typeface="Trebuchet MS"/>
                <a:cs typeface="Trebuchet MS"/>
                <a:sym typeface="Trebuchet MS"/>
              </a:rPr>
              <a:t>c) synovial fluid analysis</a:t>
            </a:r>
          </a:p>
          <a:p>
            <a:pPr lvl="0">
              <a:spcBef>
                <a:spcPts val="600"/>
              </a:spcBef>
              <a:buNone/>
              <a:defRPr sz="1800"/>
            </a:pPr>
            <a:r>
              <a:rPr lang="en-US" sz="2200" dirty="0" smtClean="0">
                <a:solidFill>
                  <a:srgbClr val="FFC000"/>
                </a:solidFill>
                <a:latin typeface="Trebuchet MS"/>
                <a:ea typeface="Trebuchet MS"/>
                <a:cs typeface="Trebuchet MS"/>
                <a:sym typeface="Trebuchet MS"/>
              </a:rPr>
              <a:t>d) serum uric acid</a:t>
            </a:r>
          </a:p>
          <a:p>
            <a:pPr>
              <a:buNone/>
            </a:pPr>
            <a:endParaRPr lang="ar-SA" sz="2200" dirty="0">
              <a:solidFill>
                <a:srgbClr val="FFC000"/>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ar-SA" dirty="0"/>
          </a:p>
        </p:txBody>
      </p:sp>
      <p:sp>
        <p:nvSpPr>
          <p:cNvPr id="3" name="Content Placeholder 2"/>
          <p:cNvSpPr>
            <a:spLocks noGrp="1"/>
          </p:cNvSpPr>
          <p:nvPr>
            <p:ph idx="1"/>
          </p:nvPr>
        </p:nvSpPr>
        <p:spPr/>
        <p:txBody>
          <a:bodyPr>
            <a:normAutofit/>
          </a:bodyPr>
          <a:lstStyle/>
          <a:p>
            <a:pPr lvl="0">
              <a:buNone/>
              <a:defRPr sz="1800"/>
            </a:pPr>
            <a:r>
              <a:rPr lang="en-US" sz="2200" b="1" dirty="0" smtClean="0">
                <a:solidFill>
                  <a:srgbClr val="FFC000"/>
                </a:solidFill>
                <a:latin typeface="Trebuchet MS"/>
                <a:ea typeface="Trebuchet MS"/>
                <a:cs typeface="Trebuchet MS"/>
                <a:sym typeface="Trebuchet MS"/>
              </a:rPr>
              <a:t>The most common offending organism in septic arthritis in adults </a:t>
            </a:r>
            <a:r>
              <a:rPr lang="en-US" sz="2200" dirty="0" smtClean="0">
                <a:solidFill>
                  <a:srgbClr val="FFC000"/>
                </a:solidFill>
                <a:latin typeface="Trebuchet MS"/>
                <a:ea typeface="Trebuchet MS"/>
                <a:cs typeface="Trebuchet MS"/>
                <a:sym typeface="Trebuchet MS"/>
              </a:rPr>
              <a:t>is:</a:t>
            </a:r>
          </a:p>
          <a:p>
            <a:pPr lvl="0">
              <a:buNone/>
              <a:defRPr sz="1800"/>
            </a:pPr>
            <a:endParaRPr lang="en-US" sz="2200" dirty="0" smtClean="0">
              <a:solidFill>
                <a:srgbClr val="FFC000"/>
              </a:solidFill>
              <a:latin typeface="Trebuchet MS"/>
              <a:ea typeface="Trebuchet MS"/>
              <a:cs typeface="Trebuchet MS"/>
              <a:sym typeface="Trebuchet MS"/>
            </a:endParaRPr>
          </a:p>
          <a:p>
            <a:pPr lvl="0">
              <a:buNone/>
              <a:defRPr sz="1800"/>
            </a:pPr>
            <a:endParaRPr lang="en-US" sz="2200" dirty="0" smtClean="0">
              <a:solidFill>
                <a:srgbClr val="FFC000"/>
              </a:solidFill>
              <a:latin typeface="Trebuchet MS"/>
              <a:ea typeface="Trebuchet MS"/>
              <a:cs typeface="Trebuchet MS"/>
              <a:sym typeface="Trebuchet MS"/>
            </a:endParaRPr>
          </a:p>
          <a:p>
            <a:pPr lvl="0">
              <a:buNone/>
              <a:defRPr sz="1800"/>
            </a:pPr>
            <a:r>
              <a:rPr lang="en-US" sz="2200" dirty="0" smtClean="0">
                <a:solidFill>
                  <a:srgbClr val="FFC000"/>
                </a:solidFill>
                <a:latin typeface="Trebuchet MS"/>
                <a:ea typeface="Trebuchet MS"/>
                <a:cs typeface="Trebuchet MS"/>
                <a:sym typeface="Trebuchet MS"/>
              </a:rPr>
              <a:t>a) </a:t>
            </a:r>
            <a:r>
              <a:rPr lang="en-US" sz="2200" dirty="0" smtClean="0">
                <a:solidFill>
                  <a:srgbClr val="FFC000"/>
                </a:solidFill>
                <a:ea typeface="Calibri"/>
                <a:cs typeface="Calibri"/>
                <a:sym typeface="Calibri"/>
              </a:rPr>
              <a:t>S. </a:t>
            </a:r>
            <a:r>
              <a:rPr lang="en-US" sz="2200" dirty="0" err="1" smtClean="0">
                <a:solidFill>
                  <a:srgbClr val="FFC000"/>
                </a:solidFill>
                <a:ea typeface="Calibri"/>
                <a:cs typeface="Calibri"/>
                <a:sym typeface="Calibri"/>
              </a:rPr>
              <a:t>aureus</a:t>
            </a:r>
            <a:endParaRPr lang="en-US" sz="2200" dirty="0" smtClean="0">
              <a:solidFill>
                <a:srgbClr val="FFC000"/>
              </a:solidFill>
              <a:ea typeface="Calibri"/>
              <a:cs typeface="Calibri"/>
              <a:sym typeface="Calibri"/>
            </a:endParaRPr>
          </a:p>
          <a:p>
            <a:pPr lvl="0">
              <a:buNone/>
              <a:defRPr sz="1800"/>
            </a:pPr>
            <a:r>
              <a:rPr lang="en-US" sz="2200" dirty="0" smtClean="0">
                <a:solidFill>
                  <a:srgbClr val="FFC000"/>
                </a:solidFill>
                <a:ea typeface="Calibri"/>
                <a:cs typeface="Calibri"/>
                <a:sym typeface="Calibri"/>
              </a:rPr>
              <a:t>b) Streptococcus </a:t>
            </a:r>
            <a:r>
              <a:rPr lang="en-US" sz="2200" dirty="0" err="1" smtClean="0">
                <a:solidFill>
                  <a:srgbClr val="FFC000"/>
                </a:solidFill>
                <a:ea typeface="Calibri"/>
                <a:cs typeface="Calibri"/>
                <a:sym typeface="Calibri"/>
              </a:rPr>
              <a:t>pyogenes</a:t>
            </a:r>
            <a:endParaRPr lang="en-US" sz="2200" dirty="0" smtClean="0">
              <a:solidFill>
                <a:srgbClr val="FFC000"/>
              </a:solidFill>
              <a:ea typeface="Calibri"/>
              <a:cs typeface="Calibri"/>
              <a:sym typeface="Calibri"/>
            </a:endParaRPr>
          </a:p>
          <a:p>
            <a:pPr lvl="0">
              <a:buNone/>
              <a:defRPr sz="1800"/>
            </a:pPr>
            <a:r>
              <a:rPr lang="en-US" sz="2200" dirty="0" smtClean="0">
                <a:solidFill>
                  <a:srgbClr val="FFC000"/>
                </a:solidFill>
                <a:ea typeface="Calibri"/>
                <a:cs typeface="Calibri"/>
                <a:sym typeface="Calibri"/>
              </a:rPr>
              <a:t>c) S. </a:t>
            </a:r>
            <a:r>
              <a:rPr lang="en-US" sz="2200" dirty="0" err="1" smtClean="0">
                <a:solidFill>
                  <a:srgbClr val="FFC000"/>
                </a:solidFill>
                <a:ea typeface="Calibri"/>
                <a:cs typeface="Calibri"/>
                <a:sym typeface="Calibri"/>
              </a:rPr>
              <a:t>pneumoniae</a:t>
            </a:r>
            <a:endParaRPr lang="en-US" sz="2200" dirty="0" smtClean="0">
              <a:solidFill>
                <a:srgbClr val="FFC000"/>
              </a:solidFill>
              <a:ea typeface="Calibri"/>
              <a:cs typeface="Calibri"/>
              <a:sym typeface="Calibri"/>
            </a:endParaRPr>
          </a:p>
          <a:p>
            <a:pPr lvl="0">
              <a:buNone/>
              <a:defRPr sz="1800"/>
            </a:pPr>
            <a:r>
              <a:rPr lang="en-US" sz="2200" dirty="0" smtClean="0">
                <a:solidFill>
                  <a:srgbClr val="FFC000"/>
                </a:solidFill>
                <a:ea typeface="Calibri"/>
                <a:cs typeface="Calibri"/>
                <a:sym typeface="Calibri"/>
              </a:rPr>
              <a:t>d) H. </a:t>
            </a:r>
            <a:r>
              <a:rPr lang="en-US" sz="2200" dirty="0" err="1" smtClean="0">
                <a:solidFill>
                  <a:srgbClr val="FFC000"/>
                </a:solidFill>
                <a:ea typeface="Calibri"/>
                <a:cs typeface="Calibri"/>
                <a:sym typeface="Calibri"/>
              </a:rPr>
              <a:t>influenzae</a:t>
            </a:r>
            <a:endParaRPr lang="en-US" sz="2200" dirty="0" smtClean="0">
              <a:solidFill>
                <a:srgbClr val="FFC000"/>
              </a:solidFill>
              <a:ea typeface="Calibri"/>
              <a:cs typeface="Calibri"/>
              <a:sym typeface="Calibri"/>
            </a:endParaRPr>
          </a:p>
          <a:p>
            <a:pPr>
              <a:buNone/>
            </a:pPr>
            <a:endParaRPr lang="ar-SA" sz="2200" dirty="0" smtClean="0">
              <a:solidFill>
                <a:srgbClr val="FFC000"/>
              </a:solidFill>
            </a:endParaRPr>
          </a:p>
          <a:p>
            <a:pPr>
              <a:buNone/>
            </a:pPr>
            <a:endParaRPr lang="ar-SA" sz="2200" dirty="0">
              <a:solidFill>
                <a:srgbClr val="FFC00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ar-SA" dirty="0"/>
          </a:p>
        </p:txBody>
      </p:sp>
      <p:sp>
        <p:nvSpPr>
          <p:cNvPr id="3" name="Content Placeholder 2"/>
          <p:cNvSpPr>
            <a:spLocks noGrp="1"/>
          </p:cNvSpPr>
          <p:nvPr>
            <p:ph idx="1"/>
          </p:nvPr>
        </p:nvSpPr>
        <p:spPr/>
        <p:txBody>
          <a:bodyPr>
            <a:normAutofit/>
          </a:bodyPr>
          <a:lstStyle/>
          <a:p>
            <a:pPr lvl="0">
              <a:buNone/>
              <a:defRPr sz="1800"/>
            </a:pPr>
            <a:r>
              <a:rPr lang="en-US" sz="2200" b="1" dirty="0" smtClean="0">
                <a:solidFill>
                  <a:srgbClr val="FFC000"/>
                </a:solidFill>
                <a:latin typeface="Trebuchet MS"/>
                <a:ea typeface="Trebuchet MS"/>
                <a:cs typeface="Trebuchet MS"/>
                <a:sym typeface="Trebuchet MS"/>
              </a:rPr>
              <a:t>Which one of the following is a characteristic x-ray finding  in case of osteoarthritis ?</a:t>
            </a:r>
          </a:p>
          <a:p>
            <a:pPr lvl="0">
              <a:defRPr sz="1800"/>
            </a:pPr>
            <a:endParaRPr lang="en-US" sz="2200" b="1" dirty="0" smtClean="0">
              <a:solidFill>
                <a:srgbClr val="FFC000"/>
              </a:solidFill>
              <a:latin typeface="Trebuchet MS"/>
              <a:ea typeface="Trebuchet MS"/>
              <a:cs typeface="Trebuchet MS"/>
              <a:sym typeface="Trebuchet MS"/>
            </a:endParaRPr>
          </a:p>
          <a:p>
            <a:pPr lvl="0">
              <a:defRPr sz="1800"/>
            </a:pPr>
            <a:endParaRPr lang="en-US" sz="2200" b="1" dirty="0" smtClean="0">
              <a:solidFill>
                <a:srgbClr val="FFC000"/>
              </a:solidFill>
              <a:latin typeface="Trebuchet MS"/>
              <a:ea typeface="Trebuchet MS"/>
              <a:cs typeface="Trebuchet MS"/>
              <a:sym typeface="Trebuchet MS"/>
            </a:endParaRPr>
          </a:p>
          <a:p>
            <a:pPr lvl="0">
              <a:buNone/>
              <a:defRPr sz="1800"/>
            </a:pPr>
            <a:r>
              <a:rPr lang="en-US" sz="2200" b="1" dirty="0" smtClean="0">
                <a:solidFill>
                  <a:srgbClr val="FFC000"/>
                </a:solidFill>
                <a:latin typeface="Trebuchet MS"/>
                <a:ea typeface="Trebuchet MS"/>
                <a:cs typeface="Trebuchet MS"/>
                <a:sym typeface="Trebuchet MS"/>
              </a:rPr>
              <a:t> a) </a:t>
            </a:r>
            <a:r>
              <a:rPr lang="en-US" sz="2200" dirty="0" err="1" smtClean="0">
                <a:solidFill>
                  <a:srgbClr val="FFC000"/>
                </a:solidFill>
                <a:latin typeface="Trebuchet MS"/>
                <a:ea typeface="Trebuchet MS"/>
                <a:cs typeface="Trebuchet MS"/>
                <a:sym typeface="Trebuchet MS"/>
              </a:rPr>
              <a:t>chondrocalcinosis</a:t>
            </a:r>
            <a:endParaRPr lang="en-US" sz="2200" dirty="0" smtClean="0">
              <a:solidFill>
                <a:srgbClr val="FFC000"/>
              </a:solidFill>
              <a:latin typeface="Trebuchet MS"/>
              <a:ea typeface="Trebuchet MS"/>
              <a:cs typeface="Trebuchet MS"/>
              <a:sym typeface="Trebuchet MS"/>
            </a:endParaRPr>
          </a:p>
          <a:p>
            <a:pPr lvl="0">
              <a:buNone/>
              <a:defRPr sz="1800"/>
            </a:pPr>
            <a:r>
              <a:rPr lang="en-US" sz="2200" dirty="0" smtClean="0">
                <a:solidFill>
                  <a:srgbClr val="FFC000"/>
                </a:solidFill>
                <a:latin typeface="Trebuchet MS"/>
                <a:ea typeface="Trebuchet MS"/>
                <a:cs typeface="Trebuchet MS"/>
                <a:sym typeface="Trebuchet MS"/>
              </a:rPr>
              <a:t> b) </a:t>
            </a:r>
            <a:r>
              <a:rPr lang="en-US" sz="2200" dirty="0" err="1" smtClean="0">
                <a:solidFill>
                  <a:srgbClr val="FFC000"/>
                </a:solidFill>
                <a:latin typeface="Trebuchet MS"/>
                <a:ea typeface="Trebuchet MS"/>
                <a:cs typeface="Trebuchet MS"/>
                <a:sym typeface="Trebuchet MS"/>
              </a:rPr>
              <a:t>osteopenia</a:t>
            </a:r>
            <a:r>
              <a:rPr lang="en-US" sz="2200" dirty="0" smtClean="0">
                <a:solidFill>
                  <a:srgbClr val="FFC000"/>
                </a:solidFill>
                <a:latin typeface="Trebuchet MS"/>
                <a:ea typeface="Trebuchet MS"/>
                <a:cs typeface="Trebuchet MS"/>
                <a:sym typeface="Trebuchet MS"/>
              </a:rPr>
              <a:t> </a:t>
            </a:r>
          </a:p>
          <a:p>
            <a:pPr lvl="0">
              <a:buNone/>
              <a:defRPr sz="1800"/>
            </a:pPr>
            <a:r>
              <a:rPr lang="en-US" sz="2200" dirty="0" smtClean="0">
                <a:solidFill>
                  <a:srgbClr val="FFC000"/>
                </a:solidFill>
                <a:latin typeface="Trebuchet MS"/>
                <a:ea typeface="Trebuchet MS"/>
                <a:cs typeface="Trebuchet MS"/>
                <a:sym typeface="Trebuchet MS"/>
              </a:rPr>
              <a:t> c) Narrowing of joint space</a:t>
            </a:r>
          </a:p>
          <a:p>
            <a:pPr lvl="0">
              <a:buNone/>
              <a:defRPr sz="1800"/>
            </a:pPr>
            <a:r>
              <a:rPr lang="en-US" sz="2200" dirty="0" smtClean="0">
                <a:solidFill>
                  <a:srgbClr val="FFC000"/>
                </a:solidFill>
                <a:latin typeface="Trebuchet MS"/>
                <a:ea typeface="Trebuchet MS"/>
                <a:cs typeface="Trebuchet MS"/>
                <a:sym typeface="Trebuchet MS"/>
              </a:rPr>
              <a:t> d) </a:t>
            </a:r>
            <a:r>
              <a:rPr lang="en-US" sz="2200" dirty="0" err="1" smtClean="0">
                <a:solidFill>
                  <a:srgbClr val="FFC000"/>
                </a:solidFill>
                <a:latin typeface="Trebuchet MS"/>
                <a:ea typeface="Trebuchet MS"/>
                <a:cs typeface="Trebuchet MS"/>
                <a:sym typeface="Trebuchet MS"/>
              </a:rPr>
              <a:t>sequestra</a:t>
            </a:r>
            <a:endParaRPr lang="en-US" sz="2200" dirty="0" smtClean="0">
              <a:solidFill>
                <a:srgbClr val="FFC000"/>
              </a:solidFill>
              <a:latin typeface="Trebuchet MS"/>
              <a:ea typeface="Trebuchet MS"/>
              <a:cs typeface="Trebuchet MS"/>
              <a:sym typeface="Trebuchet MS"/>
            </a:endParaRPr>
          </a:p>
          <a:p>
            <a:pPr>
              <a:buNone/>
            </a:pPr>
            <a:endParaRPr lang="ar-SA" sz="2200" dirty="0" smtClean="0">
              <a:solidFill>
                <a:srgbClr val="FFC000"/>
              </a:solidFill>
            </a:endParaRPr>
          </a:p>
          <a:p>
            <a:pPr>
              <a:buNone/>
            </a:pPr>
            <a:endParaRPr lang="ar-SA" sz="2200" dirty="0">
              <a:solidFill>
                <a:srgbClr val="FFC000"/>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Refrences</a:t>
            </a:r>
            <a:r>
              <a:rPr lang="en-US" dirty="0" smtClean="0"/>
              <a:t> </a:t>
            </a:r>
            <a:endParaRPr lang="ar-SA" dirty="0"/>
          </a:p>
        </p:txBody>
      </p:sp>
      <p:sp>
        <p:nvSpPr>
          <p:cNvPr id="3" name="Content Placeholder 2"/>
          <p:cNvSpPr>
            <a:spLocks noGrp="1"/>
          </p:cNvSpPr>
          <p:nvPr>
            <p:ph idx="1"/>
          </p:nvPr>
        </p:nvSpPr>
        <p:spPr/>
        <p:txBody>
          <a:bodyPr>
            <a:normAutofit/>
          </a:bodyPr>
          <a:lstStyle/>
          <a:p>
            <a:pPr marL="166171" lvl="0" indent="-166171" defTabSz="841247">
              <a:spcBef>
                <a:spcPts val="300"/>
              </a:spcBef>
              <a:buFont typeface="Footlight MT Light"/>
              <a:buAutoNum type="arabicPeriod"/>
              <a:defRPr sz="1800"/>
            </a:pPr>
            <a:r>
              <a:rPr lang="en-US" sz="1600" dirty="0" smtClean="0"/>
              <a:t>1-</a:t>
            </a:r>
            <a:r>
              <a:rPr lang="en-US" sz="1600" dirty="0" smtClean="0">
                <a:latin typeface="Footlight MT Light"/>
                <a:ea typeface="Footlight MT Light"/>
                <a:cs typeface="Footlight MT Light"/>
                <a:sym typeface="Footlight MT Light"/>
              </a:rPr>
              <a:t>Prevalence of Doctor-Diagnosed Arthritis and Arthritis-Attributable Activity Limitation United States .</a:t>
            </a:r>
          </a:p>
          <a:p>
            <a:pPr marL="166171" lvl="0" indent="-166171" defTabSz="420623">
              <a:spcBef>
                <a:spcPts val="0"/>
              </a:spcBef>
              <a:buFont typeface="Footlight MT Light"/>
              <a:buAutoNum type="arabicPeriod"/>
              <a:defRPr sz="1800"/>
            </a:pPr>
            <a:r>
              <a:rPr lang="en-US" sz="1600" dirty="0" smtClean="0">
                <a:latin typeface="Footlight MT Light"/>
                <a:ea typeface="Footlight MT Light"/>
                <a:cs typeface="Footlight MT Light"/>
                <a:sym typeface="Footlight MT Light"/>
              </a:rPr>
              <a:t>  National and State Estimates of Childhood Arthritis and Other Rheumatic Conditions.</a:t>
            </a:r>
          </a:p>
          <a:p>
            <a:pPr algn="l">
              <a:buNone/>
            </a:pPr>
            <a:r>
              <a:rPr lang="en-US" sz="1600" dirty="0" smtClean="0"/>
              <a:t>3- </a:t>
            </a:r>
            <a:r>
              <a:rPr lang="en-US" sz="1600" dirty="0" err="1" smtClean="0"/>
              <a:t>Clarson</a:t>
            </a:r>
            <a:r>
              <a:rPr lang="en-US" sz="1600" dirty="0" smtClean="0"/>
              <a:t> </a:t>
            </a:r>
            <a:r>
              <a:rPr lang="en-US" sz="1600" dirty="0"/>
              <a:t>LE, Hider SL, Belcher J, </a:t>
            </a:r>
            <a:r>
              <a:rPr lang="en-US" sz="1600" dirty="0" err="1"/>
              <a:t>Heneghan</a:t>
            </a:r>
            <a:r>
              <a:rPr lang="en-US" sz="1600" dirty="0"/>
              <a:t> C, </a:t>
            </a:r>
            <a:r>
              <a:rPr lang="en-US" sz="1600" dirty="0" err="1"/>
              <a:t>Roddy</a:t>
            </a:r>
            <a:r>
              <a:rPr lang="en-US" sz="1600" dirty="0"/>
              <a:t> E, </a:t>
            </a:r>
            <a:r>
              <a:rPr lang="en-US" sz="1600" dirty="0" err="1"/>
              <a:t>Mallen</a:t>
            </a:r>
            <a:r>
              <a:rPr lang="en-US" sz="1600" dirty="0"/>
              <a:t> CD. Increased risk of vascular disease associated with gout: a retrospective, matched cohort study in the UK Clinical </a:t>
            </a:r>
            <a:r>
              <a:rPr lang="en-US" sz="1600" dirty="0" smtClean="0"/>
              <a:t>Practice </a:t>
            </a:r>
            <a:r>
              <a:rPr lang="en-US" sz="1600" dirty="0"/>
              <a:t>Research </a:t>
            </a:r>
            <a:r>
              <a:rPr lang="en-US" sz="1600" dirty="0" err="1"/>
              <a:t>Datalink.</a:t>
            </a:r>
            <a:r>
              <a:rPr lang="en-US" sz="1600" i="1" dirty="0" err="1"/>
              <a:t>Ann</a:t>
            </a:r>
            <a:r>
              <a:rPr lang="en-US" sz="1600" i="1" dirty="0"/>
              <a:t> Rheum Dis</a:t>
            </a:r>
            <a:r>
              <a:rPr lang="en-US" sz="1600" dirty="0"/>
              <a:t>. 2014 Aug 27</a:t>
            </a:r>
            <a:r>
              <a:rPr lang="en-US" sz="1600" dirty="0" smtClean="0"/>
              <a:t>.</a:t>
            </a:r>
          </a:p>
          <a:p>
            <a:pPr algn="l">
              <a:buNone/>
            </a:pPr>
            <a:r>
              <a:rPr lang="en-US" sz="1600" dirty="0" smtClean="0"/>
              <a:t>4- </a:t>
            </a:r>
            <a:r>
              <a:rPr lang="en-US" sz="1600" dirty="0" err="1"/>
              <a:t>Dalbeth</a:t>
            </a:r>
            <a:r>
              <a:rPr lang="en-US" sz="1600" dirty="0"/>
              <a:t> N, </a:t>
            </a:r>
            <a:r>
              <a:rPr lang="en-US" sz="1600" dirty="0" err="1"/>
              <a:t>Kalluru</a:t>
            </a:r>
            <a:r>
              <a:rPr lang="en-US" sz="1600" dirty="0"/>
              <a:t> R, </a:t>
            </a:r>
            <a:r>
              <a:rPr lang="en-US" sz="1600" dirty="0" err="1"/>
              <a:t>Aati</a:t>
            </a:r>
            <a:r>
              <a:rPr lang="en-US" sz="1600" dirty="0"/>
              <a:t> O, et al. Tendon involvement in the feet of patients with gout: a </a:t>
            </a:r>
            <a:r>
              <a:rPr lang="en-US" sz="1600" dirty="0" smtClean="0"/>
              <a:t>dual-energy </a:t>
            </a:r>
            <a:r>
              <a:rPr lang="en-US" sz="1600" dirty="0"/>
              <a:t>CT study. Ann Rheum </a:t>
            </a:r>
            <a:r>
              <a:rPr lang="en-US" sz="1600" dirty="0" err="1"/>
              <a:t>Dis</a:t>
            </a:r>
            <a:r>
              <a:rPr lang="en-US" sz="1600" dirty="0"/>
              <a:t> 2013; </a:t>
            </a:r>
            <a:r>
              <a:rPr lang="en-US" sz="1600" dirty="0" smtClean="0"/>
              <a:t>72:1545.</a:t>
            </a:r>
          </a:p>
          <a:p>
            <a:pPr algn="l">
              <a:buNone/>
            </a:pPr>
            <a:r>
              <a:rPr lang="en-US" sz="1600" dirty="0" smtClean="0"/>
              <a:t>5- </a:t>
            </a:r>
            <a:r>
              <a:rPr lang="en-US" sz="1600" dirty="0"/>
              <a:t>Singh JA, Reddy SG, </a:t>
            </a:r>
            <a:r>
              <a:rPr lang="en-US" sz="1600" dirty="0" err="1"/>
              <a:t>Kundukulam</a:t>
            </a:r>
            <a:r>
              <a:rPr lang="en-US" sz="1600" dirty="0"/>
              <a:t> J. Risk factors for gout and prevention: a systematic review of the literature. </a:t>
            </a:r>
            <a:r>
              <a:rPr lang="en-US" sz="1600" i="1" dirty="0" err="1"/>
              <a:t>Curr</a:t>
            </a:r>
            <a:r>
              <a:rPr lang="en-US" sz="1600" i="1" dirty="0"/>
              <a:t> </a:t>
            </a:r>
            <a:r>
              <a:rPr lang="en-US" sz="1600" i="1" dirty="0" err="1"/>
              <a:t>Opin</a:t>
            </a:r>
            <a:r>
              <a:rPr lang="en-US" sz="1600" i="1" dirty="0"/>
              <a:t> </a:t>
            </a:r>
            <a:r>
              <a:rPr lang="en-US" sz="1600" i="1" dirty="0" err="1"/>
              <a:t>Rheumatol</a:t>
            </a:r>
            <a:r>
              <a:rPr lang="en-US" sz="1600" dirty="0"/>
              <a:t>. 2011 Mar. 23(2):192-202. </a:t>
            </a:r>
            <a:r>
              <a:rPr lang="en-US" sz="1600" dirty="0">
                <a:hlinkClick r:id="rId2"/>
              </a:rPr>
              <a:t>[Medline</a:t>
            </a:r>
            <a:r>
              <a:rPr lang="en-US" sz="1600" dirty="0" smtClean="0">
                <a:hlinkClick r:id="rId2"/>
              </a:rPr>
              <a:t>]</a:t>
            </a:r>
            <a:r>
              <a:rPr lang="en-US" sz="1600" dirty="0" smtClean="0"/>
              <a:t>.</a:t>
            </a:r>
          </a:p>
          <a:p>
            <a:pPr algn="l">
              <a:buNone/>
            </a:pPr>
            <a:r>
              <a:rPr lang="en-US" sz="1600" dirty="0" smtClean="0"/>
              <a:t>6-McAdams-Demarco </a:t>
            </a:r>
            <a:r>
              <a:rPr lang="en-US" sz="1600" dirty="0"/>
              <a:t>MA, Maynard JW, </a:t>
            </a:r>
            <a:r>
              <a:rPr lang="en-US" sz="1600" dirty="0" err="1"/>
              <a:t>Coresh</a:t>
            </a:r>
            <a:r>
              <a:rPr lang="en-US" sz="1600" dirty="0"/>
              <a:t> J, Baer AN. Anemia and the onset of gout in a population-based cohort of adults: Atherosclerosis Risk in Communities study. </a:t>
            </a:r>
            <a:r>
              <a:rPr lang="en-US" sz="1600" i="1" dirty="0"/>
              <a:t>Arthritis Res </a:t>
            </a:r>
            <a:r>
              <a:rPr lang="en-US" sz="1600" i="1" dirty="0" err="1"/>
              <a:t>Ther</a:t>
            </a:r>
            <a:r>
              <a:rPr lang="en-US" sz="1600" dirty="0"/>
              <a:t>. 2012 Aug 20. 14(4):R193. </a:t>
            </a:r>
            <a:r>
              <a:rPr lang="en-US" sz="1600" dirty="0">
                <a:hlinkClick r:id="rId3"/>
              </a:rPr>
              <a:t>[Medline]</a:t>
            </a:r>
            <a:r>
              <a:rPr lang="en-US" sz="1600" dirty="0"/>
              <a:t>.</a:t>
            </a:r>
            <a:r>
              <a:rPr lang="en-US" sz="1600" dirty="0" smtClean="0"/>
              <a:t/>
            </a:r>
            <a:br>
              <a:rPr lang="en-US" sz="1600" dirty="0" smtClean="0"/>
            </a:br>
            <a:r>
              <a:rPr lang="en-US" sz="1600" dirty="0" smtClean="0"/>
              <a:t>5. oxford </a:t>
            </a:r>
            <a:r>
              <a:rPr lang="en-US" sz="1600" dirty="0"/>
              <a:t>handbook of general </a:t>
            </a:r>
            <a:r>
              <a:rPr lang="en-US" sz="1600" dirty="0" err="1"/>
              <a:t>oractice</a:t>
            </a:r>
            <a:r>
              <a:rPr lang="en-US" sz="1600" dirty="0"/>
              <a:t>, 4</a:t>
            </a:r>
            <a:r>
              <a:rPr lang="en-US" sz="1600" baseline="30000" dirty="0"/>
              <a:t>th</a:t>
            </a:r>
            <a:r>
              <a:rPr lang="en-US" sz="1600" dirty="0"/>
              <a:t> ed.</a:t>
            </a:r>
          </a:p>
          <a:p>
            <a:pPr algn="l">
              <a:buNone/>
            </a:pPr>
            <a:endParaRPr lang="ar-SA" sz="16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86058"/>
            <a:ext cx="8229600" cy="1143000"/>
          </a:xfrm>
        </p:spPr>
        <p:txBody>
          <a:bodyPr>
            <a:normAutofit/>
          </a:bodyPr>
          <a:lstStyle/>
          <a:p>
            <a:pPr algn="ctr"/>
            <a:r>
              <a:rPr lang="en-US" sz="5000" dirty="0" smtClean="0">
                <a:solidFill>
                  <a:srgbClr val="FFC000"/>
                </a:solidFill>
              </a:rPr>
              <a:t>Thank You..</a:t>
            </a:r>
            <a:endParaRPr lang="ar-SA" sz="5000" dirty="0">
              <a:solidFill>
                <a:srgbClr val="FFC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3451</TotalTime>
  <Words>3637</Words>
  <Application>Microsoft Macintosh PowerPoint</Application>
  <PresentationFormat>On-screen Show (4:3)</PresentationFormat>
  <Paragraphs>685</Paragraphs>
  <Slides>98</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98</vt:i4>
      </vt:variant>
    </vt:vector>
  </HeadingPairs>
  <TitlesOfParts>
    <vt:vector size="110" baseType="lpstr">
      <vt:lpstr>Arial</vt:lpstr>
      <vt:lpstr>Calibri</vt:lpstr>
      <vt:lpstr>Calibri Light</vt:lpstr>
      <vt:lpstr>Comic Sans MS</vt:lpstr>
      <vt:lpstr>David</vt:lpstr>
      <vt:lpstr>Footlight MT Light</vt:lpstr>
      <vt:lpstr>Helvetica</vt:lpstr>
      <vt:lpstr>Monotype Corsiva</vt:lpstr>
      <vt:lpstr>Times New Roman</vt:lpstr>
      <vt:lpstr>Trebuchet MS</vt:lpstr>
      <vt:lpstr>Wingdings</vt:lpstr>
      <vt:lpstr>Retrospect</vt:lpstr>
      <vt:lpstr>Approach to patient with Arthritis</vt:lpstr>
      <vt:lpstr>Objectives</vt:lpstr>
      <vt:lpstr>MCQ</vt:lpstr>
      <vt:lpstr>MCQ</vt:lpstr>
      <vt:lpstr>MCQ</vt:lpstr>
      <vt:lpstr>MCQ</vt:lpstr>
      <vt:lpstr>Case</vt:lpstr>
      <vt:lpstr>Case </vt:lpstr>
      <vt:lpstr>Case</vt:lpstr>
      <vt:lpstr>Case:</vt:lpstr>
      <vt:lpstr>Case:</vt:lpstr>
      <vt:lpstr>case:</vt:lpstr>
      <vt:lpstr>Terminology </vt:lpstr>
      <vt:lpstr>Overview</vt:lpstr>
      <vt:lpstr>Causes</vt:lpstr>
      <vt:lpstr>PowerPoint Presentation</vt:lpstr>
      <vt:lpstr>Diagnostic Approach to Musculoskeletal Pain</vt:lpstr>
      <vt:lpstr>Important aspects in History</vt:lpstr>
      <vt:lpstr>Important aspects in History</vt:lpstr>
      <vt:lpstr> Importance of Physical Examination</vt:lpstr>
      <vt:lpstr>Symptoms</vt:lpstr>
      <vt:lpstr>Con.</vt:lpstr>
      <vt:lpstr>Con.</vt:lpstr>
      <vt:lpstr>Con.</vt:lpstr>
      <vt:lpstr>Con.</vt:lpstr>
      <vt:lpstr>Temporal pattern of arthritis </vt:lpstr>
      <vt:lpstr>  Duration of symptoms: </vt:lpstr>
      <vt:lpstr>Temporal Patterns in Polyarthritis</vt:lpstr>
      <vt:lpstr>Distribution of affected joints </vt:lpstr>
      <vt:lpstr>Extra-articular manifestations </vt:lpstr>
      <vt:lpstr>Ocular signs </vt:lpstr>
      <vt:lpstr>Signs of inflammatory joint disease </vt:lpstr>
      <vt:lpstr>PowerPoint Presentation</vt:lpstr>
      <vt:lpstr>PowerPoint Presentation</vt:lpstr>
      <vt:lpstr>PowerPoint Presentation</vt:lpstr>
      <vt:lpstr>Highlight on Gout</vt:lpstr>
      <vt:lpstr>Gout cont.</vt:lpstr>
      <vt:lpstr>Types </vt:lpstr>
      <vt:lpstr>PowerPoint Presentation</vt:lpstr>
      <vt:lpstr>Pathophysiology</vt:lpstr>
      <vt:lpstr>History</vt:lpstr>
      <vt:lpstr>Examination</vt:lpstr>
      <vt:lpstr>Diagnosis</vt:lpstr>
      <vt:lpstr>X-ray </vt:lpstr>
      <vt:lpstr> Criteria Diagnosis from American college of Rheumatology (6 out of 12)</vt:lpstr>
      <vt:lpstr>Management</vt:lpstr>
      <vt:lpstr>PowerPoint Presentation</vt:lpstr>
      <vt:lpstr>PowerPoint Presentation</vt:lpstr>
      <vt:lpstr>Rheumatoid Arthritis</vt:lpstr>
      <vt:lpstr>Rheumatoid Arthritis</vt:lpstr>
      <vt:lpstr>PowerPoint Presentation</vt:lpstr>
      <vt:lpstr>PowerPoint Presentation</vt:lpstr>
      <vt:lpstr>PowerPoint Presentation</vt:lpstr>
      <vt:lpstr>Extra-articular Manifistation</vt:lpstr>
      <vt:lpstr>PowerPoint Presentation</vt:lpstr>
      <vt:lpstr>PowerPoint Presentation</vt:lpstr>
      <vt:lpstr>History</vt:lpstr>
      <vt:lpstr>Physical Examination </vt:lpstr>
      <vt:lpstr>PowerPoint Presentation</vt:lpstr>
      <vt:lpstr>Diagnostic criteria</vt:lpstr>
      <vt:lpstr>PowerPoint Presentation</vt:lpstr>
      <vt:lpstr>labs</vt:lpstr>
      <vt:lpstr>Management :</vt:lpstr>
      <vt:lpstr>PowerPoint Presentation</vt:lpstr>
      <vt:lpstr>Degenerative Arthritis: Osteoarthritis (OA)</vt:lpstr>
      <vt:lpstr>PowerPoint Presentation</vt:lpstr>
      <vt:lpstr>PowerPoint Presentation</vt:lpstr>
      <vt:lpstr>Secondary osteoarthritis</vt:lpstr>
      <vt:lpstr>PowerPoint Presentation</vt:lpstr>
      <vt:lpstr>PowerPoint Presentation</vt:lpstr>
      <vt:lpstr>Septic Arthritis </vt:lpstr>
      <vt:lpstr>PowerPoint Presentation</vt:lpstr>
      <vt:lpstr>PowerPoint Presentation</vt:lpstr>
      <vt:lpstr>PowerPoint Presentation</vt:lpstr>
      <vt:lpstr>PowerPoint Presentation</vt:lpstr>
      <vt:lpstr>Investigations of SA  </vt:lpstr>
      <vt:lpstr>Synovial Fluid Analysis </vt:lpstr>
      <vt:lpstr>Treatment and Management of septic arthritis  </vt:lpstr>
      <vt:lpstr>PowerPoint Presentation</vt:lpstr>
      <vt:lpstr>PowerPoint Presentation</vt:lpstr>
      <vt:lpstr>PowerPoint Presentation</vt:lpstr>
      <vt:lpstr>PowerPoint Presentation</vt:lpstr>
      <vt:lpstr>Treatment:</vt:lpstr>
      <vt:lpstr>Highlights: Juvenile Arthritis</vt:lpstr>
      <vt:lpstr>Types of Juvenile Arthritis</vt:lpstr>
      <vt:lpstr>Diagnosis &amp; Treatment</vt:lpstr>
      <vt:lpstr>Juvenile Arthritis Self Care:</vt:lpstr>
      <vt:lpstr>Red Flags in patient with Arthritis</vt:lpstr>
      <vt:lpstr>PowerPoint Presentation</vt:lpstr>
      <vt:lpstr>PowerPoint Presentation</vt:lpstr>
      <vt:lpstr>PowerPoint Presentation</vt:lpstr>
      <vt:lpstr>Conclusion</vt:lpstr>
      <vt:lpstr>MCQ</vt:lpstr>
      <vt:lpstr>MCQ</vt:lpstr>
      <vt:lpstr>MCQ</vt:lpstr>
      <vt:lpstr>MCQ</vt:lpstr>
      <vt:lpstr>Refrences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patient with Arthiritis</dc:title>
  <dc:creator>Toshiba</dc:creator>
  <cp:lastModifiedBy>turki alotaibi</cp:lastModifiedBy>
  <cp:revision>195</cp:revision>
  <dcterms:created xsi:type="dcterms:W3CDTF">2015-08-28T05:21:31Z</dcterms:created>
  <dcterms:modified xsi:type="dcterms:W3CDTF">2015-10-21T10:05:47Z</dcterms:modified>
</cp:coreProperties>
</file>