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40" r:id="rId1"/>
  </p:sldMasterIdLst>
  <p:notesMasterIdLst>
    <p:notesMasterId r:id="rId60"/>
  </p:notesMasterIdLst>
  <p:sldIdLst>
    <p:sldId id="256" r:id="rId2"/>
    <p:sldId id="330" r:id="rId3"/>
    <p:sldId id="257" r:id="rId4"/>
    <p:sldId id="258" r:id="rId5"/>
    <p:sldId id="313" r:id="rId6"/>
    <p:sldId id="314" r:id="rId7"/>
    <p:sldId id="315" r:id="rId8"/>
    <p:sldId id="261" r:id="rId9"/>
    <p:sldId id="262" r:id="rId10"/>
    <p:sldId id="324" r:id="rId11"/>
    <p:sldId id="326" r:id="rId12"/>
    <p:sldId id="327" r:id="rId13"/>
    <p:sldId id="328" r:id="rId14"/>
    <p:sldId id="329" r:id="rId15"/>
    <p:sldId id="259" r:id="rId16"/>
    <p:sldId id="337" r:id="rId17"/>
    <p:sldId id="260" r:id="rId18"/>
    <p:sldId id="264" r:id="rId19"/>
    <p:sldId id="296" r:id="rId20"/>
    <p:sldId id="266" r:id="rId21"/>
    <p:sldId id="267" r:id="rId22"/>
    <p:sldId id="273" r:id="rId23"/>
    <p:sldId id="306" r:id="rId24"/>
    <p:sldId id="282" r:id="rId25"/>
    <p:sldId id="283" r:id="rId26"/>
    <p:sldId id="285" r:id="rId27"/>
    <p:sldId id="284" r:id="rId28"/>
    <p:sldId id="307" r:id="rId29"/>
    <p:sldId id="309" r:id="rId30"/>
    <p:sldId id="308" r:id="rId31"/>
    <p:sldId id="312" r:id="rId32"/>
    <p:sldId id="310" r:id="rId33"/>
    <p:sldId id="311" r:id="rId34"/>
    <p:sldId id="287" r:id="rId35"/>
    <p:sldId id="288" r:id="rId36"/>
    <p:sldId id="286" r:id="rId37"/>
    <p:sldId id="291" r:id="rId38"/>
    <p:sldId id="292" r:id="rId39"/>
    <p:sldId id="293" r:id="rId40"/>
    <p:sldId id="294" r:id="rId41"/>
    <p:sldId id="295" r:id="rId42"/>
    <p:sldId id="323" r:id="rId43"/>
    <p:sldId id="301" r:id="rId44"/>
    <p:sldId id="297" r:id="rId45"/>
    <p:sldId id="299" r:id="rId46"/>
    <p:sldId id="300" r:id="rId47"/>
    <p:sldId id="305" r:id="rId48"/>
    <p:sldId id="302" r:id="rId49"/>
    <p:sldId id="331" r:id="rId50"/>
    <p:sldId id="317" r:id="rId51"/>
    <p:sldId id="318" r:id="rId52"/>
    <p:sldId id="319" r:id="rId53"/>
    <p:sldId id="320" r:id="rId54"/>
    <p:sldId id="321" r:id="rId55"/>
    <p:sldId id="303" r:id="rId56"/>
    <p:sldId id="335" r:id="rId57"/>
    <p:sldId id="333" r:id="rId58"/>
    <p:sldId id="33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3"/>
    <p:restoredTop sz="92087"/>
  </p:normalViewPr>
  <p:slideViewPr>
    <p:cSldViewPr snapToGrid="0" snapToObjects="1">
      <p:cViewPr>
        <p:scale>
          <a:sx n="97" d="100"/>
          <a:sy n="97" d="100"/>
        </p:scale>
        <p:origin x="14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AFA6D-14FB-934E-86DB-BD0D48473409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5516A-B710-7D4B-932E-568F00788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Lactose Intolerance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ocw.tufts.edu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16A-B710-7D4B-932E-568F0078879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16A-B710-7D4B-932E-568F0078879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Lactose Intolerance</a:t>
            </a:r>
            <a:r>
              <a:rPr lang="en-US" baseline="0" dirty="0" smtClean="0"/>
              <a:t> vs. IBS</a:t>
            </a:r>
          </a:p>
          <a:p>
            <a:r>
              <a:rPr lang="en-US" baseline="0" dirty="0" smtClean="0"/>
              <a:t>Make the patient get off milk product for 2 weeks if symptoms improved then its lactose </a:t>
            </a:r>
            <a:r>
              <a:rPr lang="en-US" baseline="0" dirty="0" err="1" smtClean="0"/>
              <a:t>intolarance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5516A-B710-7D4B-932E-568F0078879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524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7061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19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106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483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6444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970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3874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6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926E078-E48F-FA4A-A43C-E058B7E1244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346693F-0B65-9643-BAEA-E797B1753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in Bowel Movement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Mohammed </a:t>
            </a:r>
            <a:r>
              <a:rPr lang="en-US" dirty="0" err="1" smtClean="0"/>
              <a:t>Abaalkhail</a:t>
            </a:r>
            <a:endParaRPr lang="en-US" dirty="0" smtClean="0"/>
          </a:p>
          <a:p>
            <a:r>
              <a:rPr lang="en-US" dirty="0" err="1" smtClean="0"/>
              <a:t>Muath</a:t>
            </a:r>
            <a:r>
              <a:rPr lang="en-US" dirty="0" smtClean="0"/>
              <a:t> </a:t>
            </a:r>
            <a:r>
              <a:rPr lang="en-US" dirty="0" err="1" smtClean="0"/>
              <a:t>Alsoliman</a:t>
            </a:r>
            <a:endParaRPr lang="en-US" dirty="0" smtClean="0"/>
          </a:p>
          <a:p>
            <a:r>
              <a:rPr lang="en-US" dirty="0" err="1" smtClean="0"/>
              <a:t>Badr</a:t>
            </a:r>
            <a:r>
              <a:rPr lang="en-US" dirty="0" smtClean="0"/>
              <a:t> </a:t>
            </a:r>
            <a:r>
              <a:rPr lang="en-US" dirty="0" err="1" smtClean="0"/>
              <a:t>Almosned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Irritable bowel syndrome (IBS)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Prevalence and predictors of irritable bowel syndrome among medical students and interns in King </a:t>
            </a:r>
            <a:r>
              <a:rPr lang="en-US" sz="2400" dirty="0" err="1"/>
              <a:t>Abdulaziz</a:t>
            </a:r>
            <a:r>
              <a:rPr lang="en-US" sz="2400" dirty="0"/>
              <a:t> University, Jeddah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was conducted among 597 medical students and </a:t>
            </a:r>
            <a:r>
              <a:rPr lang="en-US" dirty="0" smtClean="0"/>
              <a:t>interns</a:t>
            </a:r>
          </a:p>
          <a:p>
            <a:r>
              <a:rPr lang="en-US" dirty="0"/>
              <a:t>The prevalence of IBS was 31.8%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predictor of IBS was female gender </a:t>
            </a:r>
            <a:endParaRPr lang="en-US" dirty="0" smtClean="0"/>
          </a:p>
          <a:p>
            <a:r>
              <a:rPr lang="en-US" dirty="0"/>
              <a:t>The second predictor was presence of morbid anxiety </a:t>
            </a:r>
            <a:endParaRPr lang="en-US" dirty="0" smtClean="0"/>
          </a:p>
          <a:p>
            <a:r>
              <a:rPr lang="en-US" dirty="0"/>
              <a:t>Living in a school dormitory, emotional stress during 6 months preceding the study </a:t>
            </a:r>
          </a:p>
        </p:txBody>
      </p:sp>
    </p:spTree>
    <p:extLst>
      <p:ext uri="{BB962C8B-B14F-4D97-AF65-F5344CB8AC3E}">
        <p14:creationId xmlns:p14="http://schemas.microsoft.com/office/powerpoint/2010/main" val="10142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Prevalence of Irritable Bowel Syndrome among students in King Saud University, Riyadh, Saudi Arabia.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questionnaires were distributed to 17 colleges. </a:t>
            </a:r>
            <a:endParaRPr lang="en-US" dirty="0" smtClean="0"/>
          </a:p>
          <a:p>
            <a:r>
              <a:rPr lang="en-US" dirty="0" smtClean="0"/>
              <a:t>1237 </a:t>
            </a:r>
            <a:r>
              <a:rPr lang="en-US" dirty="0"/>
              <a:t>were accepted and included </a:t>
            </a:r>
            <a:r>
              <a:rPr lang="en-US" dirty="0" smtClean="0"/>
              <a:t>in the study.</a:t>
            </a:r>
          </a:p>
          <a:p>
            <a:r>
              <a:rPr lang="en-US" dirty="0"/>
              <a:t>561 (45.4%) males and 676 (54.6%) females. </a:t>
            </a:r>
            <a:endParaRPr lang="en-US" dirty="0" smtClean="0"/>
          </a:p>
          <a:p>
            <a:r>
              <a:rPr lang="en-US" dirty="0"/>
              <a:t>175 (14.2%) were diagnosed with </a:t>
            </a:r>
            <a:r>
              <a:rPr lang="en-US" dirty="0" smtClean="0"/>
              <a:t>IBS.</a:t>
            </a:r>
          </a:p>
        </p:txBody>
      </p:sp>
    </p:spTree>
    <p:extLst>
      <p:ext uri="{BB962C8B-B14F-4D97-AF65-F5344CB8AC3E}">
        <p14:creationId xmlns:p14="http://schemas.microsoft.com/office/powerpoint/2010/main" val="19851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lide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9" y="1049594"/>
            <a:ext cx="7462683" cy="475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bsglobalgraph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3" y="1613127"/>
            <a:ext cx="7415874" cy="363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116"/>
            <a:ext cx="7758684" cy="4221047"/>
          </a:xfrm>
        </p:spPr>
        <p:txBody>
          <a:bodyPr/>
          <a:lstStyle/>
          <a:p>
            <a:r>
              <a:rPr lang="en-US" b="1" dirty="0" smtClean="0"/>
              <a:t>Irritable bowel syndrome (IBS) </a:t>
            </a:r>
            <a:r>
              <a:rPr lang="en-US" dirty="0" smtClean="0"/>
              <a:t>is a chronic, relapsing and often life‑long disorder. It is characterized by the presence of abdominal pain or discomfort, which may be associated with defecation and/or accompanied by a change in bowel habit.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1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disordered defecation (constipation or diarrhea or both)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/>
              <a:t>abdominal distension, usually referred to as bloating. </a:t>
            </a:r>
            <a:endParaRPr lang="en-US" dirty="0" smtClean="0"/>
          </a:p>
          <a:p>
            <a:endParaRPr lang="en-US" dirty="0"/>
          </a:p>
          <a:p>
            <a:pPr>
              <a:buFont typeface="Wingdings" charset="2"/>
              <a:buChar char="²"/>
            </a:pPr>
            <a:r>
              <a:rPr lang="en-US" dirty="0"/>
              <a:t>Symptoms sometimes overlap with other gastrointestinal disorders such as non‑ulcer dyspepsia or coeliac </a:t>
            </a:r>
            <a:r>
              <a:rPr lang="en-US" dirty="0" smtClean="0"/>
              <a:t>disease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</a:t>
            </a:r>
            <a:r>
              <a:rPr lang="en-US" dirty="0"/>
              <a:t>with IBS </a:t>
            </a:r>
            <a:r>
              <a:rPr lang="en-US" dirty="0" smtClean="0"/>
              <a:t>present 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iarrhea predominant</a:t>
            </a:r>
            <a:endParaRPr lang="en-US" dirty="0" smtClean="0">
              <a:effectLst/>
            </a:endParaRP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onstipation predominant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lternating </a:t>
            </a:r>
            <a:r>
              <a:rPr lang="en-US" dirty="0"/>
              <a:t>symptom profiles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ROME </a:t>
            </a:r>
            <a:r>
              <a:rPr lang="en-US" b="1" dirty="0"/>
              <a:t>3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For Irritable Bowel Syndrome (IBS) the criteria is as follows:</a:t>
            </a:r>
            <a:endParaRPr lang="en-US" dirty="0"/>
          </a:p>
          <a:p>
            <a:pPr>
              <a:buFont typeface="Wingdings" charset="2"/>
              <a:buChar char="v"/>
            </a:pPr>
            <a:r>
              <a:rPr lang="en-US" b="1" dirty="0"/>
              <a:t>Recurrent abdominal pain or </a:t>
            </a:r>
            <a:r>
              <a:rPr lang="en-US" b="1" dirty="0" smtClean="0"/>
              <a:t>discomfort </a:t>
            </a:r>
            <a:r>
              <a:rPr lang="en-US" b="1" dirty="0">
                <a:solidFill>
                  <a:srgbClr val="FF0000"/>
                </a:solidFill>
              </a:rPr>
              <a:t>at least 3 days/month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the </a:t>
            </a:r>
            <a:r>
              <a:rPr lang="en-US" b="1" dirty="0">
                <a:solidFill>
                  <a:srgbClr val="FF0000"/>
                </a:solidFill>
              </a:rPr>
              <a:t>last 3 months </a:t>
            </a:r>
            <a:r>
              <a:rPr lang="en-US" dirty="0"/>
              <a:t>associated with </a:t>
            </a:r>
            <a:r>
              <a:rPr lang="en-US" b="1" dirty="0">
                <a:solidFill>
                  <a:srgbClr val="FF0000"/>
                </a:solidFill>
              </a:rPr>
              <a:t>two or more of the following</a:t>
            </a:r>
            <a:r>
              <a:rPr lang="en-US" dirty="0"/>
              <a:t>:</a:t>
            </a:r>
          </a:p>
          <a:p>
            <a:pPr>
              <a:buFont typeface="Courier New"/>
              <a:buChar char="o"/>
            </a:pPr>
            <a:r>
              <a:rPr lang="en-US" dirty="0"/>
              <a:t>Improvement with defecation</a:t>
            </a:r>
          </a:p>
          <a:p>
            <a:pPr>
              <a:buFont typeface="Courier New"/>
              <a:buChar char="o"/>
            </a:pPr>
            <a:r>
              <a:rPr lang="en-US" dirty="0"/>
              <a:t>Onset associated with a change in frequency of stool</a:t>
            </a:r>
          </a:p>
          <a:p>
            <a:pPr>
              <a:buFont typeface="Courier New"/>
              <a:buChar char="o"/>
            </a:pPr>
            <a:r>
              <a:rPr lang="en-US" dirty="0"/>
              <a:t>Onset associated with a change in form (appearance) of stool</a:t>
            </a:r>
          </a:p>
          <a:p>
            <a:pPr>
              <a:buFont typeface="Courier New"/>
              <a:buChar char="o"/>
            </a:pPr>
            <a:r>
              <a:rPr lang="en-US" dirty="0"/>
              <a:t>Diagnostic Criterion fulfilled for the last 3 months with symptom onset at least 6 months prior to diagnosis</a:t>
            </a:r>
          </a:p>
        </p:txBody>
      </p:sp>
    </p:spTree>
    <p:extLst>
      <p:ext uri="{BB962C8B-B14F-4D97-AF65-F5344CB8AC3E}">
        <p14:creationId xmlns:p14="http://schemas.microsoft.com/office/powerpoint/2010/main" val="32746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95062"/>
            <a:ext cx="6446520" cy="4351337"/>
          </a:xfrm>
        </p:spPr>
        <p:txBody>
          <a:bodyPr/>
          <a:lstStyle/>
          <a:p>
            <a:pPr marL="0" indent="0" rtl="1">
              <a:buNone/>
            </a:pPr>
            <a:r>
              <a:rPr lang="en-US" dirty="0"/>
              <a:t>❖ </a:t>
            </a:r>
            <a:r>
              <a:rPr lang="en-US" dirty="0" smtClean="0"/>
              <a:t>Definition</a:t>
            </a:r>
          </a:p>
          <a:p>
            <a:pPr marL="0" indent="0" rtl="1">
              <a:buNone/>
            </a:pPr>
            <a:r>
              <a:rPr lang="en-US" dirty="0" smtClean="0"/>
              <a:t>❖ </a:t>
            </a:r>
            <a:r>
              <a:rPr lang="en-US" dirty="0"/>
              <a:t>Focus on IBS and Rome </a:t>
            </a:r>
            <a:r>
              <a:rPr lang="en-US" dirty="0" smtClean="0"/>
              <a:t>criteria</a:t>
            </a:r>
          </a:p>
          <a:p>
            <a:pPr marL="0" indent="0" rtl="1">
              <a:buNone/>
            </a:pPr>
            <a:r>
              <a:rPr lang="en-US" dirty="0" smtClean="0"/>
              <a:t>❖ </a:t>
            </a:r>
            <a:r>
              <a:rPr lang="en-US" dirty="0"/>
              <a:t>Diagnosis including alarm symptoms</a:t>
            </a:r>
          </a:p>
          <a:p>
            <a:pPr marL="0" indent="0" rtl="1">
              <a:buNone/>
            </a:pPr>
            <a:r>
              <a:rPr lang="en-US" dirty="0"/>
              <a:t>❖ Management and follow up</a:t>
            </a:r>
          </a:p>
          <a:p>
            <a:pPr marL="0" indent="0" rtl="1">
              <a:buNone/>
            </a:pPr>
            <a:r>
              <a:rPr lang="en-US" dirty="0"/>
              <a:t>❖ When to refer to specialist</a:t>
            </a:r>
          </a:p>
          <a:p>
            <a:pPr marL="0" indent="0" rtl="1">
              <a:buNone/>
            </a:pPr>
            <a:r>
              <a:rPr lang="en-US" dirty="0"/>
              <a:t>❖ Practical: Examination of Abdomen, How to do?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IBS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primary aim should be to establish the person's symptom profile, with </a:t>
            </a:r>
            <a:r>
              <a:rPr lang="en-US" b="1" dirty="0"/>
              <a:t>abdominal pain or discomfort being</a:t>
            </a:r>
            <a:r>
              <a:rPr lang="en-US" dirty="0"/>
              <a:t> a key symptom</a:t>
            </a:r>
            <a:r>
              <a:rPr lang="en-US" dirty="0" smtClean="0">
                <a:effectLst/>
              </a:rPr>
              <a:t> 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Initial 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Healthcare professionals should consider assessment for IBS if the person reports having had any of the following symptoms for at least 6 months</a:t>
            </a:r>
            <a:r>
              <a:rPr lang="en-US" dirty="0" smtClean="0"/>
              <a:t>:</a:t>
            </a:r>
            <a:endParaRPr lang="en-US" sz="2400" dirty="0"/>
          </a:p>
          <a:p>
            <a:pPr lvl="1"/>
            <a:r>
              <a:rPr lang="en-US" b="1" dirty="0"/>
              <a:t>A</a:t>
            </a:r>
            <a:r>
              <a:rPr lang="en-US" dirty="0"/>
              <a:t>bdominal pain or discomfort</a:t>
            </a:r>
            <a:endParaRPr lang="en-US" sz="2000" dirty="0"/>
          </a:p>
          <a:p>
            <a:pPr lvl="1"/>
            <a:r>
              <a:rPr lang="en-US" b="1" dirty="0" smtClean="0"/>
              <a:t>B</a:t>
            </a:r>
            <a:r>
              <a:rPr lang="en-US" dirty="0" smtClean="0"/>
              <a:t>loating</a:t>
            </a:r>
            <a:endParaRPr lang="en-US" sz="2000" dirty="0" smtClean="0"/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hange </a:t>
            </a:r>
            <a:r>
              <a:rPr lang="en-US" dirty="0"/>
              <a:t>in bowel habit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Initial assessment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All people presenting with possible IBS symptoms should be </a:t>
            </a:r>
            <a:r>
              <a:rPr lang="en-US" dirty="0" smtClean="0">
                <a:solidFill>
                  <a:srgbClr val="FF0000"/>
                </a:solidFill>
              </a:rPr>
              <a:t>asked </a:t>
            </a:r>
            <a:r>
              <a:rPr lang="en-US" dirty="0" smtClean="0"/>
              <a:t>about </a:t>
            </a:r>
            <a:r>
              <a:rPr lang="en-US" b="1" u="sng" dirty="0" smtClean="0">
                <a:solidFill>
                  <a:srgbClr val="FF0000"/>
                </a:solidFill>
              </a:rPr>
              <a:t>'red flag‘, alarm symptoms:</a:t>
            </a:r>
          </a:p>
          <a:p>
            <a:r>
              <a:rPr lang="en-US" dirty="0" smtClean="0"/>
              <a:t>Rectal bleeding.</a:t>
            </a:r>
          </a:p>
          <a:p>
            <a:r>
              <a:rPr lang="en-US" dirty="0" smtClean="0"/>
              <a:t>Iron-deficient anemia.</a:t>
            </a:r>
          </a:p>
          <a:p>
            <a:r>
              <a:rPr lang="en-US" dirty="0" smtClean="0"/>
              <a:t>Weight loss.</a:t>
            </a:r>
          </a:p>
          <a:p>
            <a:r>
              <a:rPr lang="en-US" dirty="0" smtClean="0"/>
              <a:t>Fever.</a:t>
            </a:r>
          </a:p>
          <a:p>
            <a:r>
              <a:rPr lang="en-US" dirty="0" smtClean="0"/>
              <a:t>Onset &gt;age 40 yr.</a:t>
            </a:r>
          </a:p>
          <a:p>
            <a:r>
              <a:rPr lang="en-US" dirty="0" smtClean="0"/>
              <a:t>Family history colon cancer.</a:t>
            </a:r>
          </a:p>
          <a:p>
            <a:r>
              <a:rPr lang="en-US" dirty="0" smtClean="0"/>
              <a:t>Nocturnal symptoms.</a:t>
            </a:r>
          </a:p>
          <a:p>
            <a:r>
              <a:rPr lang="en-US" dirty="0" smtClean="0"/>
              <a:t>Fecal </a:t>
            </a:r>
            <a:r>
              <a:rPr lang="en-US" dirty="0" err="1" smtClean="0"/>
              <a:t>soilage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²"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assessment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these symptoms are present, many authors advise a more </a:t>
            </a:r>
            <a:r>
              <a:rPr lang="en-US" dirty="0"/>
              <a:t>extensive evaluation </a:t>
            </a:r>
            <a:r>
              <a:rPr lang="en-US" b="1" dirty="0"/>
              <a:t>to consider a differential diagnosis that </a:t>
            </a:r>
            <a:r>
              <a:rPr lang="en-US" b="1" dirty="0">
                <a:solidFill>
                  <a:srgbClr val="FF0000"/>
                </a:solidFill>
              </a:rPr>
              <a:t>includes celiac </a:t>
            </a:r>
            <a:r>
              <a:rPr lang="en-US" b="1" dirty="0" err="1">
                <a:solidFill>
                  <a:srgbClr val="FF0000"/>
                </a:solidFill>
              </a:rPr>
              <a:t>sprue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structural colon lesions</a:t>
            </a:r>
            <a:r>
              <a:rPr lang="en-US" dirty="0"/>
              <a:t>, like polyps or cancer, parasit</a:t>
            </a:r>
            <a:r>
              <a:rPr lang="en-US" dirty="0" smtClean="0"/>
              <a:t>es, </a:t>
            </a:r>
            <a:r>
              <a:rPr lang="en-US" dirty="0" err="1" smtClean="0"/>
              <a:t>endocrinopathy</a:t>
            </a:r>
            <a:r>
              <a:rPr lang="en-US" dirty="0" smtClean="0"/>
              <a:t>, bacterial overgrowth, or carbohydrate </a:t>
            </a:r>
            <a:r>
              <a:rPr lang="en-US" dirty="0" err="1" smtClean="0"/>
              <a:t>maldigestion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tests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people who meet the IBS diagnostic criteria, the following tests </a:t>
            </a:r>
            <a:r>
              <a:rPr lang="en-US" u="sng" dirty="0"/>
              <a:t>should </a:t>
            </a:r>
            <a:r>
              <a:rPr lang="en-US" u="sng" dirty="0" smtClean="0"/>
              <a:t>be </a:t>
            </a:r>
            <a:r>
              <a:rPr lang="en-US" dirty="0" smtClean="0"/>
              <a:t>undertaken </a:t>
            </a:r>
            <a:r>
              <a:rPr lang="en-US" dirty="0"/>
              <a:t>to exclude other diagnoses:</a:t>
            </a:r>
          </a:p>
          <a:p>
            <a:pPr lvl="0">
              <a:buFont typeface="Courier New"/>
              <a:buChar char="o"/>
            </a:pPr>
            <a:r>
              <a:rPr lang="en-US" dirty="0" smtClean="0"/>
              <a:t>complete </a:t>
            </a:r>
            <a:r>
              <a:rPr lang="en-US" dirty="0"/>
              <a:t>blood count </a:t>
            </a:r>
            <a:r>
              <a:rPr lang="en-US" dirty="0" smtClean="0"/>
              <a:t>(CBC</a:t>
            </a:r>
            <a:r>
              <a:rPr lang="en-US" dirty="0"/>
              <a:t>)</a:t>
            </a:r>
          </a:p>
          <a:p>
            <a:pPr lvl="0">
              <a:buFont typeface="Courier New"/>
              <a:buChar char="o"/>
            </a:pPr>
            <a:r>
              <a:rPr lang="en-US" dirty="0"/>
              <a:t>erythrocyte sedimentation rate (ESR) or plasma viscosity</a:t>
            </a:r>
          </a:p>
          <a:p>
            <a:pPr lvl="0">
              <a:buFont typeface="Courier New"/>
              <a:buChar char="o"/>
            </a:pPr>
            <a:r>
              <a:rPr lang="en-US" dirty="0"/>
              <a:t>c‑reactive protein (CRP)</a:t>
            </a:r>
          </a:p>
          <a:p>
            <a:pPr>
              <a:buFont typeface="Courier New"/>
              <a:buChar char="o"/>
            </a:pPr>
            <a:r>
              <a:rPr lang="en-US" dirty="0"/>
              <a:t>antibody testing for coeliac disease (</a:t>
            </a:r>
            <a:r>
              <a:rPr lang="en-US" dirty="0" err="1"/>
              <a:t>endomysial</a:t>
            </a:r>
            <a:r>
              <a:rPr lang="en-US" dirty="0"/>
              <a:t> antibodies [EMA] or tissue </a:t>
            </a:r>
            <a:r>
              <a:rPr lang="en-US" dirty="0" err="1"/>
              <a:t>transglutaminase</a:t>
            </a:r>
            <a:r>
              <a:rPr lang="en-US" dirty="0"/>
              <a:t> [TTG]). </a:t>
            </a:r>
          </a:p>
        </p:txBody>
      </p:sp>
    </p:spTree>
    <p:extLst>
      <p:ext uri="{BB962C8B-B14F-4D97-AF65-F5344CB8AC3E}">
        <p14:creationId xmlns:p14="http://schemas.microsoft.com/office/powerpoint/2010/main" val="16701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Diagnostic tests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following tests are not necessary to confirm diagnosis in people who meet the IBS diagnostic criteria:</a:t>
            </a:r>
          </a:p>
          <a:p>
            <a:pPr>
              <a:buFont typeface="Courier New"/>
              <a:buChar char="o"/>
            </a:pPr>
            <a:r>
              <a:rPr lang="en-US" dirty="0"/>
              <a:t>ultrasound</a:t>
            </a:r>
          </a:p>
          <a:p>
            <a:pPr lvl="0">
              <a:buFont typeface="Courier New"/>
              <a:buChar char="o"/>
            </a:pPr>
            <a:r>
              <a:rPr lang="en-US" dirty="0"/>
              <a:t>rigid/flexible </a:t>
            </a:r>
            <a:r>
              <a:rPr lang="en-US" dirty="0" err="1"/>
              <a:t>sigmoidoscopy</a:t>
            </a:r>
            <a:endParaRPr lang="en-US" dirty="0"/>
          </a:p>
          <a:p>
            <a:pPr lvl="0">
              <a:buFont typeface="Courier New"/>
              <a:buChar char="o"/>
            </a:pPr>
            <a:r>
              <a:rPr lang="en-US" dirty="0"/>
              <a:t>colonoscopy; barium </a:t>
            </a:r>
            <a:r>
              <a:rPr lang="en-US" dirty="0" smtClean="0"/>
              <a:t>enema</a:t>
            </a:r>
          </a:p>
          <a:p>
            <a:pPr lvl="0">
              <a:buFont typeface="Courier New"/>
              <a:buChar char="o"/>
            </a:pPr>
            <a:r>
              <a:rPr lang="en-US" dirty="0"/>
              <a:t>thyroid function test</a:t>
            </a:r>
          </a:p>
          <a:p>
            <a:pPr lvl="0">
              <a:buFont typeface="Courier New"/>
              <a:buChar char="o"/>
            </a:pPr>
            <a:r>
              <a:rPr lang="en-US" dirty="0" err="1"/>
              <a:t>faecal</a:t>
            </a:r>
            <a:r>
              <a:rPr lang="en-US" dirty="0"/>
              <a:t> ova and parasite test</a:t>
            </a:r>
          </a:p>
          <a:p>
            <a:pPr lvl="0">
              <a:buFont typeface="Courier New"/>
              <a:buChar char="o"/>
            </a:pPr>
            <a:r>
              <a:rPr lang="en-US" dirty="0" err="1"/>
              <a:t>faecal</a:t>
            </a:r>
            <a:r>
              <a:rPr lang="en-US" dirty="0"/>
              <a:t> occult blood</a:t>
            </a:r>
          </a:p>
          <a:p>
            <a:pPr>
              <a:buFont typeface="Courier New"/>
              <a:buChar char="o"/>
            </a:pPr>
            <a:r>
              <a:rPr lang="en-US" dirty="0"/>
              <a:t>hydrogen breath test (for lactose intolerance and bacterial overgrowth).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Clinical management of IBS</a:t>
            </a:r>
            <a:r>
              <a:rPr lang="en-US" sz="4800" dirty="0" smtClean="0">
                <a:effectLst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4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Dietary and lifestyle advice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with IBS should be given information that explains the importance of self‑help in effectively managing their IBS. This should </a:t>
            </a:r>
            <a:r>
              <a:rPr lang="en-US" dirty="0" smtClean="0"/>
              <a:t>include:</a:t>
            </a:r>
          </a:p>
          <a:p>
            <a:r>
              <a:rPr lang="en-US" b="1" dirty="0"/>
              <a:t>I</a:t>
            </a:r>
            <a:r>
              <a:rPr lang="en-US" b="1" dirty="0" smtClean="0"/>
              <a:t>nformation on </a:t>
            </a:r>
            <a:r>
              <a:rPr lang="en-US" b="1" dirty="0"/>
              <a:t>general </a:t>
            </a:r>
            <a:r>
              <a:rPr lang="en-US" b="1" dirty="0" smtClean="0"/>
              <a:t>lifestyle</a:t>
            </a:r>
          </a:p>
          <a:p>
            <a:r>
              <a:rPr lang="en-US" b="1" dirty="0"/>
              <a:t>P</a:t>
            </a:r>
            <a:r>
              <a:rPr lang="en-US" b="1" dirty="0" smtClean="0"/>
              <a:t>hysical activity</a:t>
            </a:r>
            <a:endParaRPr lang="en-US" dirty="0"/>
          </a:p>
          <a:p>
            <a:r>
              <a:rPr lang="en-US" b="1" dirty="0" smtClean="0"/>
              <a:t>Diet</a:t>
            </a:r>
            <a:endParaRPr lang="en-US" dirty="0" smtClean="0"/>
          </a:p>
          <a:p>
            <a:r>
              <a:rPr lang="en-US" b="1" dirty="0"/>
              <a:t>S</a:t>
            </a:r>
            <a:r>
              <a:rPr lang="en-US" b="1" dirty="0" smtClean="0"/>
              <a:t>ymptom‑targeted </a:t>
            </a:r>
            <a:r>
              <a:rPr lang="en-US" b="1" dirty="0"/>
              <a:t>medication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and lifestyle advice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152650"/>
            <a:ext cx="619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and lifestyle advice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04" y="2330450"/>
            <a:ext cx="6324392" cy="38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3" y="1828801"/>
            <a:ext cx="7269481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Q1: </a:t>
            </a:r>
            <a:r>
              <a:rPr lang="en-US" dirty="0">
                <a:cs typeface="Times New Roman" pitchFamily="18" charset="0"/>
              </a:rPr>
              <a:t>A 24 years old female college student complains of diffuse lower abdominal pain. It has been present for approximately 5 months and gets better with defecating. The onset is associated with </a:t>
            </a:r>
            <a:r>
              <a:rPr lang="en-US" dirty="0" smtClean="0">
                <a:cs typeface="Times New Roman" pitchFamily="18" charset="0"/>
              </a:rPr>
              <a:t>more </a:t>
            </a:r>
            <a:r>
              <a:rPr lang="en-US" dirty="0">
                <a:cs typeface="Times New Roman" pitchFamily="18" charset="0"/>
              </a:rPr>
              <a:t>frequent and loose bowel movement ( 3-5x/day). She denies blood or bloating. No </a:t>
            </a:r>
            <a:r>
              <a:rPr lang="en-US" dirty="0" smtClean="0">
                <a:cs typeface="Times New Roman" pitchFamily="18" charset="0"/>
              </a:rPr>
              <a:t>weight </a:t>
            </a:r>
            <a:r>
              <a:rPr lang="en-US" dirty="0">
                <a:cs typeface="Times New Roman" pitchFamily="18" charset="0"/>
              </a:rPr>
              <a:t>loss or </a:t>
            </a:r>
            <a:r>
              <a:rPr lang="en-US" dirty="0" smtClean="0">
                <a:cs typeface="Times New Roman" pitchFamily="18" charset="0"/>
              </a:rPr>
              <a:t>night time </a:t>
            </a:r>
            <a:r>
              <a:rPr lang="en-US" dirty="0">
                <a:cs typeface="Times New Roman" pitchFamily="18" charset="0"/>
              </a:rPr>
              <a:t>symptoms. What is the </a:t>
            </a:r>
            <a:r>
              <a:rPr lang="en-US" dirty="0" smtClean="0">
                <a:cs typeface="Times New Roman" pitchFamily="18" charset="0"/>
              </a:rPr>
              <a:t>most </a:t>
            </a:r>
            <a:r>
              <a:rPr lang="en-US" dirty="0">
                <a:cs typeface="Times New Roman" pitchFamily="18" charset="0"/>
              </a:rPr>
              <a:t>likely diagnosis? </a:t>
            </a:r>
            <a:endParaRPr lang="en-US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smtClean="0">
                <a:cs typeface="Times New Roman" pitchFamily="18" charset="0"/>
              </a:rPr>
              <a:t>Ulcerative </a:t>
            </a:r>
            <a:r>
              <a:rPr lang="en-US" sz="1800" dirty="0">
                <a:cs typeface="Times New Roman" pitchFamily="18" charset="0"/>
              </a:rPr>
              <a:t>colitis.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smtClean="0">
                <a:cs typeface="Times New Roman" pitchFamily="18" charset="0"/>
              </a:rPr>
              <a:t>Irritable </a:t>
            </a:r>
            <a:r>
              <a:rPr lang="en-US" sz="1800" dirty="0">
                <a:cs typeface="Times New Roman" pitchFamily="18" charset="0"/>
              </a:rPr>
              <a:t>bowel syndrome.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err="1" smtClean="0">
                <a:cs typeface="Times New Roman" pitchFamily="18" charset="0"/>
              </a:rPr>
              <a:t>Crohn's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disease.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smtClean="0">
                <a:cs typeface="Times New Roman" pitchFamily="18" charset="0"/>
              </a:rPr>
              <a:t>Lactose </a:t>
            </a:r>
            <a:r>
              <a:rPr lang="en-US" sz="1800" dirty="0">
                <a:cs typeface="Times New Roman" pitchFamily="18" charset="0"/>
              </a:rPr>
              <a:t>intolerance.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and lifestyle advice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228850"/>
            <a:ext cx="619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and lifestyle advice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362200"/>
            <a:ext cx="619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and lifestyle advice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356213"/>
            <a:ext cx="619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and lifestyle advice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324100"/>
            <a:ext cx="619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Dietary and lifestyle advice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Diet and nutrition should be assessed for people with IBS and the following general advice </a:t>
            </a:r>
            <a:r>
              <a:rPr lang="en-US" dirty="0" smtClean="0"/>
              <a:t>given:</a:t>
            </a:r>
          </a:p>
          <a:p>
            <a:pPr marL="0" lv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Restrict </a:t>
            </a:r>
            <a:r>
              <a:rPr lang="en-US" b="1" dirty="0" smtClean="0"/>
              <a:t>tea and coffee</a:t>
            </a:r>
            <a:r>
              <a:rPr lang="en-US" dirty="0" smtClean="0"/>
              <a:t> to 3 cups per day.</a:t>
            </a:r>
            <a:endParaRPr lang="en-US" dirty="0"/>
          </a:p>
          <a:p>
            <a:pPr lvl="0">
              <a:buFont typeface="Wingdings" charset="2"/>
              <a:buChar char="ü"/>
            </a:pPr>
            <a:r>
              <a:rPr lang="en-US" dirty="0"/>
              <a:t>Have regular meals and take </a:t>
            </a:r>
            <a:r>
              <a:rPr lang="en-US" b="1" dirty="0"/>
              <a:t>time</a:t>
            </a:r>
            <a:r>
              <a:rPr lang="en-US" dirty="0"/>
              <a:t> to eat.</a:t>
            </a:r>
          </a:p>
          <a:p>
            <a:pPr lvl="0">
              <a:buFont typeface="Wingdings" charset="2"/>
              <a:buChar char="ü"/>
            </a:pPr>
            <a:r>
              <a:rPr lang="en-US" b="1" dirty="0"/>
              <a:t>Avoid missing meals </a:t>
            </a:r>
            <a:r>
              <a:rPr lang="en-US" dirty="0"/>
              <a:t>or leaving long gaps between eating.</a:t>
            </a:r>
          </a:p>
          <a:p>
            <a:pPr lvl="0">
              <a:buFont typeface="Wingdings" charset="2"/>
              <a:buChar char="ü"/>
            </a:pPr>
            <a:r>
              <a:rPr lang="en-US" dirty="0"/>
              <a:t>Drink at least 8 cups of fluid per day, especially </a:t>
            </a:r>
            <a:r>
              <a:rPr lang="en-US" b="1" dirty="0"/>
              <a:t>water</a:t>
            </a:r>
            <a:r>
              <a:rPr lang="en-US" dirty="0"/>
              <a:t> or other non‑caffeinated drinks, for example herbal teas.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Dietary and lifestyle advice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People </a:t>
            </a:r>
            <a:r>
              <a:rPr lang="en-US" dirty="0"/>
              <a:t>with </a:t>
            </a:r>
            <a:r>
              <a:rPr lang="en-US" dirty="0" err="1"/>
              <a:t>diarrhoea</a:t>
            </a:r>
            <a:r>
              <a:rPr lang="en-US" dirty="0"/>
              <a:t> should avoid </a:t>
            </a:r>
            <a:r>
              <a:rPr lang="en-US" b="1" dirty="0"/>
              <a:t>sorbitol</a:t>
            </a:r>
            <a:r>
              <a:rPr lang="en-US" dirty="0"/>
              <a:t>, an artificial sweetener found in sugar‑free sweets (including chewing gum) and drinks, and in some diabetic and slimming products.</a:t>
            </a:r>
          </a:p>
          <a:p>
            <a:r>
              <a:rPr lang="en-US" dirty="0"/>
              <a:t>People with </a:t>
            </a:r>
            <a:r>
              <a:rPr lang="en-US" b="1" dirty="0"/>
              <a:t>wind</a:t>
            </a:r>
            <a:r>
              <a:rPr lang="en-US" dirty="0"/>
              <a:t> and </a:t>
            </a:r>
            <a:r>
              <a:rPr lang="en-US" b="1" dirty="0"/>
              <a:t>bloating</a:t>
            </a:r>
            <a:r>
              <a:rPr lang="en-US" dirty="0"/>
              <a:t> may find it helpful to eat </a:t>
            </a:r>
            <a:r>
              <a:rPr lang="en-US" b="1" dirty="0"/>
              <a:t>oats</a:t>
            </a:r>
            <a:r>
              <a:rPr lang="en-US" dirty="0"/>
              <a:t> (such as oat‑based breakfast </a:t>
            </a:r>
            <a:r>
              <a:rPr lang="en-US" dirty="0" smtClean="0"/>
              <a:t>cereal).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Dietary and lifestyle advice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with low activity levels should be given brief advice and </a:t>
            </a:r>
            <a:r>
              <a:rPr lang="en-US" dirty="0" smtClean="0"/>
              <a:t>counseling </a:t>
            </a:r>
            <a:r>
              <a:rPr lang="en-US" dirty="0"/>
              <a:t>to encourage them to increase their activity levels.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Pharmacological therapy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Decisions about pharmacological management should be based on the nature and severity of </a:t>
            </a:r>
            <a:r>
              <a:rPr lang="en-US" dirty="0" smtClean="0"/>
              <a:t>symptoms.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the </a:t>
            </a:r>
            <a:r>
              <a:rPr lang="en-US" dirty="0"/>
              <a:t>choice of single or combination medication is determined by the predominant </a:t>
            </a:r>
            <a:r>
              <a:rPr lang="en-US" dirty="0" smtClean="0"/>
              <a:t>symptom.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Pharmacological therapy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antispasmodic</a:t>
            </a:r>
            <a:r>
              <a:rPr lang="en-US" dirty="0"/>
              <a:t> </a:t>
            </a:r>
            <a:r>
              <a:rPr lang="en-US" dirty="0" smtClean="0"/>
              <a:t>agents, such </a:t>
            </a:r>
            <a:r>
              <a:rPr lang="en-US" dirty="0"/>
              <a:t>as </a:t>
            </a:r>
            <a:r>
              <a:rPr lang="en-US" b="1" dirty="0" err="1"/>
              <a:t>alverine</a:t>
            </a:r>
            <a:r>
              <a:rPr lang="en-US" dirty="0"/>
              <a:t>, </a:t>
            </a:r>
            <a:r>
              <a:rPr lang="en-US" b="1" dirty="0" err="1" smtClean="0"/>
              <a:t>mebeverine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Laxatives</a:t>
            </a:r>
            <a:r>
              <a:rPr lang="en-US" dirty="0" smtClean="0"/>
              <a:t> </a:t>
            </a:r>
            <a:r>
              <a:rPr lang="en-US" dirty="0"/>
              <a:t>should be considered for </a:t>
            </a:r>
            <a:r>
              <a:rPr lang="en-US" dirty="0" smtClean="0"/>
              <a:t>the treatment </a:t>
            </a:r>
            <a:r>
              <a:rPr lang="en-US" dirty="0"/>
              <a:t>of </a:t>
            </a:r>
            <a:r>
              <a:rPr lang="en-US" b="1" dirty="0"/>
              <a:t>constipation</a:t>
            </a:r>
            <a:r>
              <a:rPr lang="en-US" dirty="0"/>
              <a:t> in people with </a:t>
            </a:r>
            <a:r>
              <a:rPr lang="en-US" dirty="0" smtClean="0"/>
              <a:t>IBS.</a:t>
            </a:r>
          </a:p>
          <a:p>
            <a:pPr lvl="1">
              <a:buFont typeface="Wingdings" charset="2"/>
              <a:buChar char="Ø"/>
            </a:pPr>
            <a:r>
              <a:rPr lang="en-US" b="1" dirty="0"/>
              <a:t>Bulk-forming agents</a:t>
            </a: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b="1" dirty="0"/>
              <a:t>Emollient </a:t>
            </a:r>
            <a:r>
              <a:rPr lang="en-US" b="1" dirty="0" smtClean="0"/>
              <a:t>agents</a:t>
            </a:r>
          </a:p>
          <a:p>
            <a:pPr lvl="1">
              <a:buFont typeface="Wingdings" charset="2"/>
              <a:buChar char="Ø"/>
            </a:pPr>
            <a:r>
              <a:rPr lang="en-US" b="1" dirty="0"/>
              <a:t>Saline laxative </a:t>
            </a:r>
            <a:r>
              <a:rPr lang="en-US" b="1" dirty="0" smtClean="0"/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20872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Pharmacological therapy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3" y="1828801"/>
            <a:ext cx="6644099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Consider </a:t>
            </a:r>
            <a:r>
              <a:rPr lang="en-US" b="1" dirty="0" err="1"/>
              <a:t>linaclotide</a:t>
            </a:r>
            <a:r>
              <a:rPr lang="en-US" dirty="0"/>
              <a:t> for people with IBS only if: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optimal or maximum tolerated doses of previous laxatives from different classes have not </a:t>
            </a:r>
            <a:r>
              <a:rPr lang="en-US" dirty="0" smtClean="0"/>
              <a:t>helped.</a:t>
            </a:r>
          </a:p>
          <a:p>
            <a:pPr lvl="0">
              <a:buNone/>
            </a:pPr>
            <a:r>
              <a:rPr lang="en-US" b="1" dirty="0" smtClean="0"/>
              <a:t>And</a:t>
            </a:r>
            <a:endParaRPr lang="en-US" b="1" dirty="0"/>
          </a:p>
          <a:p>
            <a:pPr>
              <a:buFont typeface="Wingdings" charset="2"/>
              <a:buChar char="Ø"/>
            </a:pPr>
            <a:r>
              <a:rPr lang="en-US" dirty="0"/>
              <a:t>they have had constipation for at least 12 months. </a:t>
            </a:r>
            <a:endParaRPr lang="ar-SA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follow </a:t>
            </a:r>
            <a:r>
              <a:rPr lang="en-US" dirty="0"/>
              <a:t>up people taking </a:t>
            </a:r>
            <a:r>
              <a:rPr lang="en-US" dirty="0" err="1"/>
              <a:t>linaclotide</a:t>
            </a:r>
            <a:r>
              <a:rPr lang="en-US" dirty="0"/>
              <a:t> </a:t>
            </a:r>
            <a:r>
              <a:rPr lang="en-US" dirty="0" smtClean="0"/>
              <a:t>after 3</a:t>
            </a:r>
            <a:r>
              <a:rPr lang="en-US" dirty="0"/>
              <a:t> </a:t>
            </a:r>
            <a:r>
              <a:rPr lang="en-US" dirty="0" smtClean="0"/>
              <a:t>months.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Q2: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For a 25 - year - old female complaining of chronic constipation for 4 months, the first line treatment is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marL="0" indent="0">
              <a:buNone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cs typeface="Times New Roman" pitchFamily="18" charset="0"/>
              </a:rPr>
              <a:t>oral </a:t>
            </a:r>
            <a:r>
              <a:rPr lang="en-US" sz="1600" dirty="0">
                <a:cs typeface="Times New Roman" pitchFamily="18" charset="0"/>
              </a:rPr>
              <a:t>laxatives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cs typeface="Times New Roman" pitchFamily="18" charset="0"/>
              </a:rPr>
              <a:t>refer </a:t>
            </a:r>
            <a:r>
              <a:rPr lang="en-US" sz="1600" dirty="0">
                <a:cs typeface="Times New Roman" pitchFamily="18" charset="0"/>
              </a:rPr>
              <a:t>to GI specialist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cs typeface="Times New Roman" pitchFamily="18" charset="0"/>
              </a:rPr>
              <a:t>change </a:t>
            </a:r>
            <a:r>
              <a:rPr lang="en-US" sz="1600" dirty="0">
                <a:cs typeface="Times New Roman" pitchFamily="18" charset="0"/>
              </a:rPr>
              <a:t>life style and diet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cs typeface="Times New Roman" pitchFamily="18" charset="0"/>
              </a:rPr>
              <a:t>IV </a:t>
            </a:r>
            <a:r>
              <a:rPr lang="en-US" sz="1600" dirty="0">
                <a:cs typeface="Times New Roman" pitchFamily="18" charset="0"/>
              </a:rPr>
              <a:t>fluid administration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Pharmacological therapy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err="1" smtClean="0"/>
              <a:t>Loperamide</a:t>
            </a:r>
            <a:r>
              <a:rPr lang="en-US" dirty="0" smtClean="0"/>
              <a:t> </a:t>
            </a:r>
            <a:r>
              <a:rPr lang="en-US" dirty="0"/>
              <a:t>should be the first choice of </a:t>
            </a:r>
            <a:r>
              <a:rPr lang="en-US" dirty="0" err="1"/>
              <a:t>antimotility</a:t>
            </a:r>
            <a:r>
              <a:rPr lang="en-US" dirty="0"/>
              <a:t> agent for </a:t>
            </a:r>
            <a:r>
              <a:rPr lang="en-US" b="1" dirty="0" err="1"/>
              <a:t>diarrhoea</a:t>
            </a:r>
            <a:r>
              <a:rPr lang="en-US" dirty="0"/>
              <a:t> in people with </a:t>
            </a:r>
            <a:r>
              <a:rPr lang="en-US" dirty="0" smtClean="0"/>
              <a:t>IBS.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 5- other treatments : </a:t>
            </a:r>
            <a:r>
              <a:rPr lang="en-US" b="1" dirty="0"/>
              <a:t>tricyclic antidepressants </a:t>
            </a:r>
            <a:r>
              <a:rPr lang="en-US" dirty="0" smtClean="0"/>
              <a:t>, </a:t>
            </a:r>
            <a:r>
              <a:rPr lang="en-US" dirty="0"/>
              <a:t>selective serotonin reuptake inhibitors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Psychological interventions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Referral for psychological interventions</a:t>
            </a:r>
            <a:r>
              <a:rPr lang="en-US" b="1" dirty="0"/>
              <a:t> (cognitive </a:t>
            </a:r>
            <a:r>
              <a:rPr lang="en-US" b="1" dirty="0" err="1"/>
              <a:t>behavioural</a:t>
            </a:r>
            <a:r>
              <a:rPr lang="en-US" b="1" dirty="0"/>
              <a:t> </a:t>
            </a:r>
            <a:r>
              <a:rPr lang="en-US" b="1" dirty="0" smtClean="0"/>
              <a:t>therapy </a:t>
            </a:r>
            <a:r>
              <a:rPr lang="en-US" b="1" dirty="0"/>
              <a:t>[CBT]</a:t>
            </a:r>
            <a:r>
              <a:rPr lang="en-US" dirty="0"/>
              <a:t>, hypnotherapy and/or psychological therapy)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be considered for people with IBS who do not respond to pharmacological treatments after 12 months and who develop a continuing symptom profile (described as refractory IBS). </a:t>
            </a:r>
          </a:p>
        </p:txBody>
      </p:sp>
    </p:spTree>
    <p:extLst>
      <p:ext uri="{BB962C8B-B14F-4D97-AF65-F5344CB8AC3E}">
        <p14:creationId xmlns:p14="http://schemas.microsoft.com/office/powerpoint/2010/main" val="13335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Lactose Intolerance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ctose-Intoler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0" y="501774"/>
            <a:ext cx="7803103" cy="59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Lactose Intolerance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Lactose intolerance is the inability to digest significant amounts of lactose, the predominant sugar of </a:t>
            </a:r>
            <a:r>
              <a:rPr lang="en-US" dirty="0" smtClean="0"/>
              <a:t>milk.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Lactose Intolerance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Symptoms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Common symptoms of lactose intolerance include: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Nausea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Cramps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Bloating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Gas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Diarrhea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Lactose Intolerance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 tests used to measure the absorption of lactose in the digestive </a:t>
            </a:r>
            <a:r>
              <a:rPr lang="en-US" dirty="0" smtClean="0"/>
              <a:t>system:</a:t>
            </a:r>
            <a:endParaRPr lang="en-US" dirty="0"/>
          </a:p>
          <a:p>
            <a:pPr lvl="0">
              <a:buFont typeface="Wingdings" charset="2"/>
              <a:buChar char="Ø"/>
            </a:pPr>
            <a:r>
              <a:rPr lang="en-US" dirty="0"/>
              <a:t>Lactose tolerance test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Hydrogen breath test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Stool acidity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Lactos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17" y="1524000"/>
            <a:ext cx="733723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02675"/>
            <a:ext cx="6446520" cy="43513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Q3: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first </a:t>
            </a:r>
            <a:r>
              <a:rPr lang="en-US" sz="1600" dirty="0">
                <a:cs typeface="Times New Roman" pitchFamily="18" charset="0"/>
              </a:rPr>
              <a:t>choice of </a:t>
            </a:r>
            <a:r>
              <a:rPr lang="en-US" sz="1600" dirty="0" err="1">
                <a:cs typeface="Times New Roman" pitchFamily="18" charset="0"/>
              </a:rPr>
              <a:t>antimotility</a:t>
            </a:r>
            <a:r>
              <a:rPr lang="en-US" sz="1600" dirty="0">
                <a:cs typeface="Times New Roman" pitchFamily="18" charset="0"/>
              </a:rPr>
              <a:t> agent for </a:t>
            </a:r>
            <a:r>
              <a:rPr lang="en-US" sz="1600" dirty="0" err="1">
                <a:cs typeface="Times New Roman" pitchFamily="18" charset="0"/>
              </a:rPr>
              <a:t>diarrhoea</a:t>
            </a:r>
            <a:r>
              <a:rPr lang="en-US" sz="1600" dirty="0">
                <a:cs typeface="Times New Roman" pitchFamily="18" charset="0"/>
              </a:rPr>
              <a:t> in people with IBS?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err="1">
                <a:cs typeface="Times New Roman" pitchFamily="18" charset="0"/>
              </a:rPr>
              <a:t>Loperamide</a:t>
            </a:r>
            <a:endParaRPr lang="en-US" sz="1600" dirty="0"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err="1">
                <a:cs typeface="Times New Roman" pitchFamily="18" charset="0"/>
              </a:rPr>
              <a:t>Linaclotide</a:t>
            </a:r>
            <a:endParaRPr lang="en-US" sz="1600" dirty="0"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TCA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SSRI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 </a:t>
            </a:r>
            <a:r>
              <a:rPr lang="en-US" dirty="0"/>
              <a:t>answered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Q1: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24 years old female college student complains of diffuse lower abdominal pain. It has been present for approximately 5 months and gets better with defecating. The onset is associated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frequent and loose bowel movement ( 3-5x/day). She denies blood or bloating. No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loss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night time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symptoms. What is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likely diagnosis? </a:t>
            </a:r>
            <a:endParaRPr lang="en-US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Ulcerative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colitis.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Irritable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bowel syndrome.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Crohn's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disease.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Lactose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intolerance. </a:t>
            </a:r>
          </a:p>
          <a:p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862149" y="4833256"/>
            <a:ext cx="444137" cy="391887"/>
          </a:xfrm>
          <a:prstGeom prst="donut">
            <a:avLst>
              <a:gd name="adj" fmla="val 13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 </a:t>
            </a:r>
            <a:r>
              <a:rPr lang="en-US" dirty="0"/>
              <a:t>answered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Q2: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 25 - year - old female complaining of chronic constipation for 4 months, the first line treatment 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laxatives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refer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to GI specialist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life style and diet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fluid administration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849086" y="3958045"/>
            <a:ext cx="444137" cy="391887"/>
          </a:xfrm>
          <a:prstGeom prst="donut">
            <a:avLst>
              <a:gd name="adj" fmla="val 13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 </a:t>
            </a:r>
            <a:r>
              <a:rPr lang="en-US" dirty="0"/>
              <a:t>answered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02675"/>
            <a:ext cx="6446520" cy="43513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Q3: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first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choice 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antimotility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agent for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people with IBS?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Loperamide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Linaclotide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TCA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SSRI</a:t>
            </a:r>
          </a:p>
          <a:p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873905" y="2233747"/>
            <a:ext cx="444137" cy="391887"/>
          </a:xfrm>
          <a:prstGeom prst="donut">
            <a:avLst>
              <a:gd name="adj" fmla="val 13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 </a:t>
            </a:r>
            <a:r>
              <a:rPr lang="en-US" dirty="0"/>
              <a:t>answered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Q4: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which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one of the following statement for a patient with IBS considered we should refer the patient to specialist?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diarrhea alternating with constipation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rectal bleeding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who take ASPIRIN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none</a:t>
            </a:r>
          </a:p>
          <a:p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868026" y="2899954"/>
            <a:ext cx="444137" cy="391887"/>
          </a:xfrm>
          <a:prstGeom prst="donut">
            <a:avLst>
              <a:gd name="adj" fmla="val 13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 </a:t>
            </a:r>
            <a:r>
              <a:rPr lang="en-US" dirty="0"/>
              <a:t>answered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Q5: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Which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psychological treatment option for irritable bowel syndrome (IBS) is supported by the best evidence?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Cognitive–behavioral psychotherapy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Support group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meeting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+ B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none</a:t>
            </a:r>
          </a:p>
          <a:p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862149" y="2481942"/>
            <a:ext cx="444137" cy="391887"/>
          </a:xfrm>
          <a:prstGeom prst="donut">
            <a:avLst>
              <a:gd name="adj" fmla="val 13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massage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Irritable </a:t>
            </a:r>
            <a:r>
              <a:rPr lang="en-US" dirty="0"/>
              <a:t>bowel syndrome (IBS) is a chronic, relapsing and often life‑long disorder.</a:t>
            </a:r>
          </a:p>
          <a:p>
            <a:r>
              <a:rPr lang="en-US" dirty="0" smtClean="0"/>
              <a:t>Symptoms </a:t>
            </a:r>
            <a:r>
              <a:rPr lang="en-US" dirty="0"/>
              <a:t>include : disordered defecation , abdominal distension.</a:t>
            </a:r>
          </a:p>
          <a:p>
            <a:r>
              <a:rPr lang="en-US" dirty="0" smtClean="0"/>
              <a:t>ROME </a:t>
            </a:r>
            <a:r>
              <a:rPr lang="en-US" dirty="0"/>
              <a:t>3 criteria is important for the diagnosis Irritable bowel syndrome (IBS).</a:t>
            </a:r>
          </a:p>
          <a:p>
            <a:r>
              <a:rPr lang="en-US" dirty="0" smtClean="0"/>
              <a:t>All </a:t>
            </a:r>
            <a:r>
              <a:rPr lang="en-US" dirty="0"/>
              <a:t>people presenting with possible Irritable bowel syndrome (IBS) symptoms should be asked about </a:t>
            </a:r>
            <a:r>
              <a:rPr lang="en-US" b="1" dirty="0">
                <a:solidFill>
                  <a:srgbClr val="FF0000"/>
                </a:solidFill>
              </a:rPr>
              <a:t>'red flag‘, alarm symptoms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step for Irritable </a:t>
            </a:r>
            <a:r>
              <a:rPr lang="en-US" dirty="0"/>
              <a:t>bowel </a:t>
            </a:r>
            <a:r>
              <a:rPr lang="en-US" dirty="0" smtClean="0"/>
              <a:t>syndrome management is </a:t>
            </a:r>
            <a:r>
              <a:rPr lang="en-US" b="1" dirty="0" smtClean="0"/>
              <a:t>Diet and Life style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Lactose </a:t>
            </a:r>
            <a:r>
              <a:rPr lang="en-US" dirty="0"/>
              <a:t>intolerance is the inability to digest significant amounts of lactose, the predominant sugar of milk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5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600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2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0"/>
            <a:ext cx="7063740" cy="4041648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Q4: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which </a:t>
            </a:r>
            <a:r>
              <a:rPr lang="en-US" sz="1600" dirty="0">
                <a:cs typeface="Times New Roman" pitchFamily="18" charset="0"/>
              </a:rPr>
              <a:t>one of the following statement for a patient with IBS considered we should refer the patient to specialist?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diarrhea alternating with constipation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rectal bleeding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who take ASPIRIN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Q5: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Which </a:t>
            </a:r>
            <a:r>
              <a:rPr lang="en-US" sz="1600" dirty="0">
                <a:cs typeface="Times New Roman" pitchFamily="18" charset="0"/>
              </a:rPr>
              <a:t>psychological treatment option for irritable bowel syndrome (IBS) is supported by the best evidence?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Cognitive–behavioral psychotherapy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 smtClean="0">
                <a:cs typeface="Times New Roman" pitchFamily="18" charset="0"/>
              </a:rPr>
              <a:t>Support </a:t>
            </a:r>
            <a:r>
              <a:rPr lang="en-US" sz="1600" dirty="0">
                <a:cs typeface="Times New Roman" pitchFamily="18" charset="0"/>
              </a:rPr>
              <a:t>group meeting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A + B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1600" dirty="0">
                <a:cs typeface="Times New Roman" pitchFamily="18" charset="0"/>
              </a:rPr>
              <a:t>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Changes in Bowel Habits?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Bowel habits can vary from person to person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/>
              <a:t>This includes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1- how </a:t>
            </a:r>
            <a:r>
              <a:rPr lang="en-US" dirty="0"/>
              <a:t>often you have a bowel </a:t>
            </a:r>
            <a:r>
              <a:rPr lang="en-US" dirty="0" smtClean="0"/>
              <a:t>movement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2- your </a:t>
            </a:r>
            <a:r>
              <a:rPr lang="en-US" dirty="0"/>
              <a:t>control over when you have a bowel movement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/>
              <a:t>3- the bowel movement’s consistency and color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30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Changes in Bowel Habits?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001"/>
            <a:ext cx="8229600" cy="4388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Alterations in any aspect of these habits over the course of a day represent a change in bowel habits.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1457</TotalTime>
  <Words>1635</Words>
  <Application>Microsoft Macintosh PowerPoint</Application>
  <PresentationFormat>On-screen Show (4:3)</PresentationFormat>
  <Paragraphs>239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Calibri</vt:lpstr>
      <vt:lpstr>Century Schoolbook</vt:lpstr>
      <vt:lpstr>Courier New</vt:lpstr>
      <vt:lpstr>Tahoma</vt:lpstr>
      <vt:lpstr>Times New Roman</vt:lpstr>
      <vt:lpstr>Wingdings</vt:lpstr>
      <vt:lpstr>Wingdings 2</vt:lpstr>
      <vt:lpstr>Arial</vt:lpstr>
      <vt:lpstr>View</vt:lpstr>
      <vt:lpstr>Change in Bowel Movement </vt:lpstr>
      <vt:lpstr>Objectives  </vt:lpstr>
      <vt:lpstr>MCQ</vt:lpstr>
      <vt:lpstr>MCQ</vt:lpstr>
      <vt:lpstr>MCQ</vt:lpstr>
      <vt:lpstr>MCQ</vt:lpstr>
      <vt:lpstr>MCQ</vt:lpstr>
      <vt:lpstr>What Are Changes in Bowel Habits? </vt:lpstr>
      <vt:lpstr>What Are Changes in Bowel Habits? </vt:lpstr>
      <vt:lpstr>Irritable bowel syndrome (IBS) </vt:lpstr>
      <vt:lpstr>Prevalence and predictors of irritable bowel syndrome among medical students and interns in King Abdulaziz University, Jeddah</vt:lpstr>
      <vt:lpstr>Prevalence of Irritable Bowel Syndrome among students in King Saud University, Riyadh, Saudi Arabia.</vt:lpstr>
      <vt:lpstr>PowerPoint Presentation</vt:lpstr>
      <vt:lpstr>PowerPoint Presentation</vt:lpstr>
      <vt:lpstr>Definition </vt:lpstr>
      <vt:lpstr>Pathophysiology </vt:lpstr>
      <vt:lpstr>Symptoms </vt:lpstr>
      <vt:lpstr>How People with IBS present ? </vt:lpstr>
      <vt:lpstr>ROME 3 criteria</vt:lpstr>
      <vt:lpstr>Diagnosis of IBS </vt:lpstr>
      <vt:lpstr>Initial assessment </vt:lpstr>
      <vt:lpstr>Initial assessment </vt:lpstr>
      <vt:lpstr>Initial assessment </vt:lpstr>
      <vt:lpstr>Diagnostic tests </vt:lpstr>
      <vt:lpstr>Diagnostic tests </vt:lpstr>
      <vt:lpstr>PowerPoint Presentation</vt:lpstr>
      <vt:lpstr>Dietary and lifestyle advice </vt:lpstr>
      <vt:lpstr>Dietary and lifestyle advice </vt:lpstr>
      <vt:lpstr>Dietary and lifestyle advice </vt:lpstr>
      <vt:lpstr>Dietary and lifestyle advice </vt:lpstr>
      <vt:lpstr>Dietary and lifestyle advice </vt:lpstr>
      <vt:lpstr>Dietary and lifestyle advice </vt:lpstr>
      <vt:lpstr>Dietary and lifestyle advice </vt:lpstr>
      <vt:lpstr>Dietary and lifestyle advice </vt:lpstr>
      <vt:lpstr>Dietary and lifestyle advice </vt:lpstr>
      <vt:lpstr>Dietary and lifestyle advice </vt:lpstr>
      <vt:lpstr>Pharmacological therapy </vt:lpstr>
      <vt:lpstr>Pharmacological therapy </vt:lpstr>
      <vt:lpstr>Pharmacological therapy </vt:lpstr>
      <vt:lpstr>Pharmacological therapy </vt:lpstr>
      <vt:lpstr>Psychological interventions </vt:lpstr>
      <vt:lpstr>Lactose Intolerance</vt:lpstr>
      <vt:lpstr>PowerPoint Presentation</vt:lpstr>
      <vt:lpstr>Lactose Intolerance</vt:lpstr>
      <vt:lpstr>Lactose Intolerance</vt:lpstr>
      <vt:lpstr>Lactose Intolerance</vt:lpstr>
      <vt:lpstr>PowerPoint Presentation</vt:lpstr>
      <vt:lpstr>Case </vt:lpstr>
      <vt:lpstr>Abdominal examination</vt:lpstr>
      <vt:lpstr>MCQS answered </vt:lpstr>
      <vt:lpstr>MCQS answered </vt:lpstr>
      <vt:lpstr>MCQS answered </vt:lpstr>
      <vt:lpstr>MCQS answered </vt:lpstr>
      <vt:lpstr>MCQS answered </vt:lpstr>
      <vt:lpstr>Take home massage </vt:lpstr>
      <vt:lpstr>PowerPoint Presentation</vt:lpstr>
      <vt:lpstr>?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in Bowel Movment </dc:title>
  <dc:creator>Muath AL Suliman</dc:creator>
  <cp:lastModifiedBy>0566386097</cp:lastModifiedBy>
  <cp:revision>69</cp:revision>
  <dcterms:created xsi:type="dcterms:W3CDTF">2015-10-15T08:27:31Z</dcterms:created>
  <dcterms:modified xsi:type="dcterms:W3CDTF">2015-10-21T21:27:21Z</dcterms:modified>
</cp:coreProperties>
</file>