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97" r:id="rId4"/>
    <p:sldId id="295" r:id="rId5"/>
    <p:sldId id="258" r:id="rId6"/>
    <p:sldId id="286" r:id="rId7"/>
    <p:sldId id="261" r:id="rId8"/>
    <p:sldId id="263" r:id="rId9"/>
    <p:sldId id="262" r:id="rId10"/>
    <p:sldId id="264" r:id="rId11"/>
    <p:sldId id="288" r:id="rId12"/>
    <p:sldId id="289" r:id="rId13"/>
    <p:sldId id="290" r:id="rId14"/>
    <p:sldId id="292" r:id="rId15"/>
    <p:sldId id="291" r:id="rId16"/>
    <p:sldId id="287" r:id="rId17"/>
    <p:sldId id="265" r:id="rId18"/>
    <p:sldId id="266" r:id="rId19"/>
    <p:sldId id="267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81" r:id="rId28"/>
    <p:sldId id="298" r:id="rId29"/>
    <p:sldId id="260" r:id="rId30"/>
    <p:sldId id="299" r:id="rId31"/>
    <p:sldId id="293" r:id="rId32"/>
    <p:sldId id="294" r:id="rId33"/>
    <p:sldId id="283" r:id="rId34"/>
    <p:sldId id="28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FF00"/>
    <a:srgbClr val="0066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0B444-D764-4A65-84DC-51BA6360F25F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12131-A5C6-4F72-838E-7EA7878E3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D325-227F-4B74-A368-B7EF60AD6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D1B2-170E-49AC-B046-562140647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377C-C9C0-4E6E-B3E6-6160F109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F457-1DA3-4BC0-A2AD-B7B311F79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487F-3C0F-43C5-A9ED-78083ECE3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A263-A9DD-4256-A132-9BE21B80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3AEC-B135-4611-BC0E-4EE7AC6CB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8C1C-71CD-4355-B4C3-AA0D565E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FA93-591D-43C9-8A84-B75F68EC4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AE8D-D717-4A83-B554-92BA2B75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1FD8-CB11-425C-B126-4FEC588C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B087-856B-4660-983A-318B0BC1E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1930-EB79-4569-9D51-706AA3C5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722AB-9022-4A8A-B252-7E4D66262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1E29C-D3C9-4C21-9CAB-4695AAAE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Understanding </a:t>
            </a:r>
            <a:r>
              <a:rPr lang="en-US" dirty="0" smtClean="0"/>
              <a:t>Medical </a:t>
            </a:r>
            <a:r>
              <a:rPr lang="en-US" dirty="0" smtClean="0"/>
              <a:t>Audit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Professor. </a:t>
            </a:r>
            <a:r>
              <a:rPr lang="en-US" sz="2800" i="1" dirty="0" err="1" smtClean="0"/>
              <a:t>Riaz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Qureshi</a:t>
            </a:r>
            <a:endParaRPr lang="en-US" sz="2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Professor Hamza </a:t>
            </a:r>
            <a:r>
              <a:rPr lang="en-US" sz="2800" i="1" dirty="0" err="1" smtClean="0"/>
              <a:t>Abdulghani</a:t>
            </a:r>
            <a:endParaRPr lang="en-US" sz="2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College of Medicine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King Saud University, Riyadh </a:t>
            </a:r>
          </a:p>
        </p:txBody>
      </p:sp>
      <p:pic>
        <p:nvPicPr>
          <p:cNvPr id="2052" name="Picture 4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488" y="0"/>
            <a:ext cx="18145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186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76413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Audit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1295400"/>
            <a:ext cx="2895600" cy="1066800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Building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Practice </a:t>
            </a:r>
            <a:r>
              <a:rPr lang="en-US" sz="2000" dirty="0" smtClean="0"/>
              <a:t>equipments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Working team</a:t>
            </a:r>
            <a:endParaRPr lang="en-US" sz="2000" dirty="0" smtClean="0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4343400"/>
            <a:ext cx="4038600" cy="2286000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Prevention / Control of disease</a:t>
            </a:r>
          </a:p>
          <a:p>
            <a:pPr eaLnBrk="1" hangingPunct="1">
              <a:defRPr/>
            </a:pPr>
            <a:r>
              <a:rPr lang="en-US" sz="2000" smtClean="0"/>
              <a:t>Improved level of functions</a:t>
            </a:r>
          </a:p>
          <a:p>
            <a:pPr eaLnBrk="1" hangingPunct="1">
              <a:defRPr/>
            </a:pPr>
            <a:r>
              <a:rPr lang="en-US" sz="2000" smtClean="0"/>
              <a:t>Relief of symptoms</a:t>
            </a:r>
          </a:p>
          <a:p>
            <a:pPr eaLnBrk="1" hangingPunct="1">
              <a:defRPr/>
            </a:pPr>
            <a:r>
              <a:rPr lang="en-US" sz="2000" smtClean="0"/>
              <a:t>Prevention of premature death</a:t>
            </a:r>
          </a:p>
          <a:p>
            <a:pPr eaLnBrk="1" hangingPunct="1">
              <a:defRPr/>
            </a:pPr>
            <a:r>
              <a:rPr lang="en-US" sz="2000" smtClean="0"/>
              <a:t>Minimizing the cost</a:t>
            </a:r>
          </a:p>
          <a:p>
            <a:pPr eaLnBrk="1" hangingPunct="1">
              <a:defRPr/>
            </a:pPr>
            <a:r>
              <a:rPr lang="en-US" sz="2000" smtClean="0"/>
              <a:t>Increase patient satisfaction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316038"/>
            <a:ext cx="27432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STRUCTURE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754563"/>
            <a:ext cx="25146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OUTCOME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3001963"/>
            <a:ext cx="22098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PROCESS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419600" y="2743200"/>
            <a:ext cx="3124200" cy="1143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Prescribing habits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Hospital referrals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Laboratory / X ray use</a:t>
            </a:r>
          </a:p>
        </p:txBody>
      </p:sp>
      <p:cxnSp>
        <p:nvCxnSpPr>
          <p:cNvPr id="9226" name="AutoShape 14"/>
          <p:cNvCxnSpPr>
            <a:cxnSpLocks noChangeShapeType="1"/>
          </p:cNvCxnSpPr>
          <p:nvPr/>
        </p:nvCxnSpPr>
        <p:spPr bwMode="auto">
          <a:xfrm>
            <a:off x="3124200" y="1600200"/>
            <a:ext cx="1219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227" name="AutoShape 15"/>
          <p:cNvCxnSpPr>
            <a:cxnSpLocks noChangeShapeType="1"/>
          </p:cNvCxnSpPr>
          <p:nvPr/>
        </p:nvCxnSpPr>
        <p:spPr bwMode="auto">
          <a:xfrm>
            <a:off x="2667000" y="3276600"/>
            <a:ext cx="16764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228" name="AutoShape 16"/>
          <p:cNvCxnSpPr>
            <a:cxnSpLocks noChangeShapeType="1"/>
          </p:cNvCxnSpPr>
          <p:nvPr/>
        </p:nvCxnSpPr>
        <p:spPr bwMode="auto">
          <a:xfrm>
            <a:off x="2971800" y="5029200"/>
            <a:ext cx="1371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 animBg="1"/>
      <p:bldP spid="13323" grpId="0" build="p" animBg="1"/>
      <p:bldP spid="13319" grpId="0" animBg="1"/>
      <p:bldP spid="13320" grpId="0" animBg="1"/>
      <p:bldP spid="13321" grpId="0" animBg="1"/>
      <p:bldP spid="133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err="1" smtClean="0"/>
              <a:t>Sescribes</a:t>
            </a:r>
            <a:r>
              <a:rPr lang="en-US" sz="2800" dirty="0" smtClean="0"/>
              <a:t> the physical attributes of health care,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building, equipments,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 Employees in the team: # and types,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dirty="0" smtClean="0"/>
              <a:t>Patient records.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Common sense suggests that health care is likely to be more effective if it is carried out in comfortable surroundings with the right equipments and by the most appropriate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Describes the care given by the health care team, i.e., what the practitioner does, the sum of actions and decisions that describes a person’s professional practice.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Doctors and nurses tend to identify the process of care with quality because it describes what they do for their patients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It reflects their attitudes, knowledge and skills.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Outcomes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Describe measures that lie between true process and the definitive outcome.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They are easier to measure yet they predict, or are assumed to predict, definitive outcome.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Example: The  </a:t>
            </a:r>
            <a:r>
              <a:rPr lang="en-US" sz="2800" dirty="0" err="1" smtClean="0"/>
              <a:t>Hb</a:t>
            </a:r>
            <a:r>
              <a:rPr lang="en-US" sz="2800" dirty="0" smtClean="0"/>
              <a:t> A1C  for diabetic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Audit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316038"/>
            <a:ext cx="27432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STRUCTURE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754563"/>
            <a:ext cx="25146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OUTCOME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3001963"/>
            <a:ext cx="2209800" cy="58896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Outcome**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is the change in a patients’ current and future health status that can be attributed to antecedent health care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Therefore the definitive indicators of health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 Describe the effectiveness of care.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For example, did the patient survive a potentially fatal condition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6000" dirty="0" smtClean="0"/>
              <a:t>Criteria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&amp; 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0099"/>
                </a:solidFill>
              </a:rPr>
              <a:t>Standards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Criterion</a:t>
            </a:r>
            <a:r>
              <a:rPr lang="en-US" dirty="0" smtClean="0"/>
              <a:t>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Describe a definable and measurable item of health care, which describes quality, and which can be used to assess it. </a:t>
            </a:r>
          </a:p>
          <a:p>
            <a:pPr lvl="1" eaLnBrk="1" hangingPunct="1">
              <a:defRPr/>
            </a:pPr>
            <a:r>
              <a:rPr lang="en-US" dirty="0" smtClean="0"/>
              <a:t>Example:</a:t>
            </a:r>
          </a:p>
          <a:p>
            <a:pPr lvl="2" eaLnBrk="1" hangingPunct="1">
              <a:defRPr/>
            </a:pPr>
            <a:r>
              <a:rPr lang="en-US" dirty="0" smtClean="0"/>
              <a:t>Females of susceptible age should be immunized against rubella.</a:t>
            </a:r>
          </a:p>
          <a:p>
            <a:pPr lvl="2" eaLnBrk="1" hangingPunct="1">
              <a:defRPr/>
            </a:pPr>
            <a:r>
              <a:rPr lang="en-US" dirty="0" smtClean="0"/>
              <a:t>All diabetic patient should receive pneumococcal vaccination</a:t>
            </a:r>
          </a:p>
          <a:p>
            <a:pPr lvl="2" eaLnBrk="1" hangingPunct="1">
              <a:defRPr/>
            </a:pPr>
            <a:r>
              <a:rPr lang="en-US" dirty="0" smtClean="0"/>
              <a:t>All children requesting attention for acute problems will be seen on the same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Standards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Describes the level of care to be achieved for any particular criterion.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Example:</a:t>
            </a:r>
          </a:p>
          <a:p>
            <a:pPr lvl="2" eaLnBrk="1" hangingPunct="1">
              <a:defRPr/>
            </a:pPr>
            <a:r>
              <a:rPr lang="en-US" dirty="0" smtClean="0"/>
              <a:t>Females of susceptible age should be immunized against rubella. The standard might specify that 98% of the female population at risk should receive protection. </a:t>
            </a:r>
          </a:p>
          <a:p>
            <a:pPr lvl="2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5" name="Group 81"/>
          <p:cNvGraphicFramePr>
            <a:graphicFrameLocks noGrp="1"/>
          </p:cNvGraphicFramePr>
          <p:nvPr>
            <p:ph type="tbl" idx="1"/>
          </p:nvPr>
        </p:nvGraphicFramePr>
        <p:xfrm>
          <a:off x="533400" y="838200"/>
          <a:ext cx="8305800" cy="5013699"/>
        </p:xfrm>
        <a:graphic>
          <a:graphicData uri="http://schemas.openxmlformats.org/drawingml/2006/table">
            <a:tbl>
              <a:tblPr/>
              <a:tblGrid>
                <a:gridCol w="1792288"/>
                <a:gridCol w="3255962"/>
                <a:gridCol w="3257550"/>
              </a:tblGrid>
              <a:tr h="533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Standards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Structure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records will include summary cards.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Should apply to 50% of records.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All patients attending out-patient clinics will have complete nursing assessments. 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This should apply to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50% - year 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75% - year 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95% - year 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Following the introduction of the standard.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Outcome-Intermediate</a:t>
                      </a:r>
                    </a:p>
                  </a:txBody>
                  <a:tcPr marT="45705" marB="457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Patients with established HTN will have a diastolic level less than 120/80 mm Hg with in the first year of treatment.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target level will be achieved in 80% of cases.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Define Medical Audit (M-Audit).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Identify steps (framework) of M-Audit</a:t>
            </a:r>
          </a:p>
          <a:p>
            <a:pPr lvl="4"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Audit Cycle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Recognize important terminology used in M-Audit.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Plan for a M-Audit topic.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Identify the difference between M-Audit &amp; research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Recognize the benefits of M-Audit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Audit Questions - 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Are the waiting times for hospital outpatient appointments acceptable?</a:t>
            </a:r>
          </a:p>
          <a:p>
            <a:pPr eaLnBrk="1" hangingPunct="1">
              <a:defRPr/>
            </a:pPr>
            <a:r>
              <a:rPr lang="en-US" sz="2800" dirty="0" smtClean="0"/>
              <a:t>What are the complication rates of a particular type of surgery?</a:t>
            </a:r>
          </a:p>
          <a:p>
            <a:pPr eaLnBrk="1" hangingPunct="1">
              <a:defRPr/>
            </a:pPr>
            <a:r>
              <a:rPr lang="en-US" sz="2800" dirty="0" smtClean="0"/>
              <a:t>Are the consultants to whom patients are referred kind and considerate?</a:t>
            </a:r>
          </a:p>
          <a:p>
            <a:pPr eaLnBrk="1" hangingPunct="1">
              <a:defRPr/>
            </a:pPr>
            <a:r>
              <a:rPr lang="en-US" sz="2800" dirty="0" smtClean="0"/>
              <a:t>Which groups of patients are attending follow-up clinics unnecessarily?</a:t>
            </a:r>
          </a:p>
          <a:p>
            <a:pPr eaLnBrk="1" hangingPunct="1">
              <a:defRPr/>
            </a:pPr>
            <a:r>
              <a:rPr lang="en-US" sz="2800" dirty="0" smtClean="0"/>
              <a:t>How many of our Diabetic patients are controlled?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use of resources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 is important to </a:t>
            </a:r>
            <a:r>
              <a:rPr lang="en-US" dirty="0" smtClean="0">
                <a:solidFill>
                  <a:srgbClr val="FF3399"/>
                </a:solidFill>
              </a:rPr>
              <a:t>decide on the maximum level of resources</a:t>
            </a:r>
            <a:r>
              <a:rPr lang="en-US" dirty="0" smtClean="0"/>
              <a:t> a team is prepared to commit to an audit.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doing this it is also important to ensure that the </a:t>
            </a:r>
            <a:r>
              <a:rPr lang="en-US" dirty="0" smtClean="0">
                <a:solidFill>
                  <a:srgbClr val="FF3399"/>
                </a:solidFill>
              </a:rPr>
              <a:t>subject examined is appropriate</a:t>
            </a:r>
            <a:r>
              <a:rPr lang="en-US" dirty="0" smtClean="0"/>
              <a:t> to the skills and resources available.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C00000"/>
                </a:solidFill>
              </a:rPr>
              <a:t>Resources</a:t>
            </a:r>
            <a:r>
              <a:rPr lang="en-US" dirty="0" smtClean="0"/>
              <a:t> can be divided into several categories: </a:t>
            </a:r>
            <a:r>
              <a:rPr lang="en-US" dirty="0" smtClean="0">
                <a:solidFill>
                  <a:srgbClr val="FF3399"/>
                </a:solidFill>
              </a:rPr>
              <a:t>time, money, people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Ground rules for choosing an audit subject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Is the subject chosen: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likely to benefit patients and the practice?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relevant to professional practice and development?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significant or serious in terms of the process and outcomes of patients care?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having potential for improvement?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capable of holding the interest and involvement of team members?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likely to repay the investment of time, money and effort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Planning an audit: 10 guidelines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nature of the perceived problem.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Produce a clear written statement of aims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Construct clear audit question.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Define the criteria &amp; standard</a:t>
            </a:r>
            <a:endParaRPr lang="en-US" sz="2400" dirty="0" smtClean="0"/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 dirty="0" smtClean="0"/>
              <a:t>Select the most appropriate method.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Identify the main analysis to be made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Start </a:t>
            </a:r>
            <a:r>
              <a:rPr lang="en-US" sz="2400" dirty="0" smtClean="0"/>
              <a:t>small.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Have a short time-scale.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Proceed step by step.</a:t>
            </a:r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dirty="0" smtClean="0"/>
              <a:t>Indicate how the possible need for change is to be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  <p:bldP spid="3072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Sources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Routine practice data</a:t>
            </a:r>
          </a:p>
          <a:p>
            <a:pPr eaLnBrk="1" hangingPunct="1">
              <a:defRPr/>
            </a:pPr>
            <a:r>
              <a:rPr lang="en-US" smtClean="0"/>
              <a:t>External data</a:t>
            </a:r>
          </a:p>
          <a:p>
            <a:pPr eaLnBrk="1" hangingPunct="1">
              <a:defRPr/>
            </a:pPr>
            <a:r>
              <a:rPr lang="en-US" smtClean="0"/>
              <a:t>Medical records</a:t>
            </a:r>
          </a:p>
          <a:p>
            <a:pPr eaLnBrk="1" hangingPunct="1">
              <a:defRPr/>
            </a:pPr>
            <a:r>
              <a:rPr lang="en-US" smtClean="0"/>
              <a:t>Practice activity analysis</a:t>
            </a:r>
          </a:p>
          <a:p>
            <a:pPr eaLnBrk="1" hangingPunct="1">
              <a:defRPr/>
            </a:pPr>
            <a:r>
              <a:rPr lang="en-US" smtClean="0"/>
              <a:t>Prospective recording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Surveys</a:t>
            </a:r>
          </a:p>
          <a:p>
            <a:pPr eaLnBrk="1" hangingPunct="1">
              <a:defRPr/>
            </a:pPr>
            <a:r>
              <a:rPr lang="en-US" smtClean="0"/>
              <a:t>Interviews</a:t>
            </a:r>
          </a:p>
          <a:p>
            <a:pPr eaLnBrk="1" hangingPunct="1">
              <a:defRPr/>
            </a:pPr>
            <a:r>
              <a:rPr lang="en-US" smtClean="0"/>
              <a:t>Direct observation</a:t>
            </a:r>
          </a:p>
          <a:p>
            <a:pPr eaLnBrk="1" hangingPunct="1">
              <a:defRPr/>
            </a:pPr>
            <a:r>
              <a:rPr lang="en-US" smtClean="0"/>
              <a:t>Confidential enquiries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36" name="Group 120"/>
          <p:cNvGraphicFramePr>
            <a:graphicFrameLocks noGrp="1"/>
          </p:cNvGraphicFramePr>
          <p:nvPr>
            <p:ph type="tbl" idx="1"/>
          </p:nvPr>
        </p:nvGraphicFramePr>
        <p:xfrm>
          <a:off x="533400" y="1360488"/>
          <a:ext cx="8229600" cy="4660900"/>
        </p:xfrm>
        <a:graphic>
          <a:graphicData uri="http://schemas.openxmlformats.org/drawingml/2006/table">
            <a:tbl>
              <a:tblPr/>
              <a:tblGrid>
                <a:gridCol w="1028700"/>
                <a:gridCol w="800100"/>
                <a:gridCol w="990600"/>
                <a:gridCol w="914400"/>
                <a:gridCol w="1066800"/>
                <a:gridCol w="1219200"/>
                <a:gridCol w="2209800"/>
              </a:tblGrid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→  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Sex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Drug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Marital Status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Case 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↓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40" name="Rectangle 12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Data collection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presentation card</a:t>
            </a:r>
          </a:p>
        </p:txBody>
      </p:sp>
      <p:graphicFrame>
        <p:nvGraphicFramePr>
          <p:cNvPr id="36967" name="Group 10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81525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295400"/>
                <a:gridCol w="1219200"/>
                <a:gridCol w="1219200"/>
                <a:gridCol w="2133600"/>
              </a:tblGrid>
              <a:tr h="701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 (years)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Married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Single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recorded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Antihypertensive prescribed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80 - 84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95 – 99 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Presentation of data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analysis of data produces results that need to be converted into information which the practice team can understand and to which they can relate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Trends or insights must be presented in a visual way that communicates the information effectively.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5400" dirty="0" smtClean="0"/>
              <a:t>Benefits of Medical </a:t>
            </a:r>
            <a:r>
              <a:rPr lang="en-US" sz="5400" dirty="0" smtClean="0"/>
              <a:t>Audit?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Benefits of Medical Audit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Reducing errors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Improve efficiency / effectiveness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Demonstrating good care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Meeting patients’ needs / expectations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Stimulating education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Bidding for resources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Effective defense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6000" dirty="0" smtClean="0"/>
              <a:t>Think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Pair</a:t>
            </a:r>
            <a:endParaRPr lang="en-US" sz="6000" dirty="0" smtClean="0"/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&amp; </a:t>
            </a:r>
          </a:p>
          <a:p>
            <a:pPr algn="ctr" eaLnBrk="1" hangingPunct="1">
              <a:buFontTx/>
              <a:buNone/>
              <a:defRPr/>
            </a:pPr>
            <a:r>
              <a:rPr lang="en-US" sz="6000" dirty="0" smtClean="0"/>
              <a:t>Share 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5400" dirty="0" smtClean="0"/>
              <a:t>Medical Audit</a:t>
            </a:r>
          </a:p>
          <a:p>
            <a:pPr algn="ctr" eaLnBrk="1" hangingPunct="1">
              <a:buNone/>
              <a:defRPr/>
            </a:pPr>
            <a:r>
              <a:rPr lang="en-US" sz="5400" dirty="0" smtClean="0"/>
              <a:t>&amp;</a:t>
            </a:r>
          </a:p>
          <a:p>
            <a:pPr algn="ctr" eaLnBrk="1" hangingPunct="1">
              <a:buNone/>
              <a:defRPr/>
            </a:pPr>
            <a:r>
              <a:rPr lang="en-US" sz="5400" smtClean="0"/>
              <a:t>Research?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2"/>
          <a:ext cx="8229600" cy="687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55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M-Audit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comparison of practice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against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on an idea (hypothesis), Qs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knowledge of current clinical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 and need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new knowledge regarding most beneficial practice</a:t>
                      </a:r>
                      <a:endParaRPr lang="en-US" dirty="0"/>
                    </a:p>
                  </a:txBody>
                  <a:tcPr/>
                </a:tc>
              </a:tr>
              <a:tr h="485548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scale over a short time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 scale over a long time period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necessarily need a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statistically valid sample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Needs a statistically valid sample size</a:t>
                      </a:r>
                      <a:endParaRPr lang="en-US" dirty="0"/>
                    </a:p>
                  </a:txBody>
                  <a:tcPr/>
                </a:tc>
              </a:tr>
              <a:tr h="7344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 statistical analysis usually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suffices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Extensive statistical analysis is required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knowledge of current clinical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 and need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Creates new knowledge regarding most beneficial practice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 responsibility to act on findings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mechanism to act on findings</a:t>
                      </a:r>
                      <a:endParaRPr lang="en-US" dirty="0"/>
                    </a:p>
                  </a:txBody>
                  <a:tcPr/>
                </a:tc>
              </a:tr>
              <a:tr h="6947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usually require ethical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requires ethics committee approval</a:t>
                      </a:r>
                      <a:endParaRPr lang="en-US" dirty="0"/>
                    </a:p>
                  </a:txBody>
                  <a:tcPr/>
                </a:tc>
              </a:tr>
              <a:tr h="425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Students’ Task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 huge number of o</a:t>
            </a:r>
            <a:r>
              <a:rPr lang="en-US" dirty="0" smtClean="0">
                <a:solidFill>
                  <a:schemeClr val="accent2"/>
                </a:solidFill>
              </a:rPr>
              <a:t>ur primary care clinics are diabetic patients who are followed in the clinic.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We would like to know that the diabetic care is appropriate in PCC.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What are the areas to be evaluated?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How we can plan for the evaluation of Diabetic care in our clinic?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Making sense of Audit: Donald and Sally Irvine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Conducting a clinical practice audit: Canadian Family Physician 2001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Problem based medical audit program: Family Medicine 1998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Audit in Health Care. The purpose of reviewing quality: Irish Medical Journal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                     </a:t>
            </a:r>
            <a:r>
              <a:rPr lang="en-US" sz="3600" dirty="0" smtClean="0"/>
              <a:t>Have a nice day</a:t>
            </a:r>
            <a:endParaRPr lang="en-GB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Students’ Task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 huge number of o</a:t>
            </a:r>
            <a:r>
              <a:rPr lang="en-US" dirty="0" smtClean="0">
                <a:solidFill>
                  <a:schemeClr val="accent2"/>
                </a:solidFill>
              </a:rPr>
              <a:t>ur primary care clinics are diabetic patients who are followed in the clinic.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We would like to know that the diabetic care is appropriate in PCC.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What are the areas to be evaluated?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How we can plan for the evaluation of Diabetic care in our clinic?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Medical Audit?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“…method used by </a:t>
            </a:r>
            <a:r>
              <a:rPr lang="en-US" dirty="0" smtClean="0">
                <a:solidFill>
                  <a:srgbClr val="FF0000"/>
                </a:solidFill>
              </a:rPr>
              <a:t>health professionals </a:t>
            </a:r>
            <a:r>
              <a:rPr lang="en-US" dirty="0" smtClean="0"/>
              <a:t>to: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Assess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Evaluate &amp;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</a:rPr>
              <a:t>Improve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…. the </a:t>
            </a:r>
            <a:r>
              <a:rPr lang="en-US" dirty="0" smtClean="0">
                <a:solidFill>
                  <a:srgbClr val="FF0000"/>
                </a:solidFill>
              </a:rPr>
              <a:t>care of patients </a:t>
            </a:r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systematic</a:t>
            </a:r>
            <a:r>
              <a:rPr lang="en-US" dirty="0" smtClean="0"/>
              <a:t> way to </a:t>
            </a:r>
            <a:r>
              <a:rPr lang="en-US" dirty="0" smtClean="0">
                <a:solidFill>
                  <a:srgbClr val="FF0000"/>
                </a:solidFill>
              </a:rPr>
              <a:t>enhance</a:t>
            </a:r>
            <a:r>
              <a:rPr lang="en-US" dirty="0" smtClean="0"/>
              <a:t> their health and quality of life”.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 used in M-Audit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Self, Peer &amp; External M-Audit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Cycle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Structure, Process &amp; Outcomes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Criteria &amp; Standards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Planning for M-Audit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Questions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Data Sources, Collection &amp; Presentation</a:t>
            </a:r>
            <a:endParaRPr lang="en-US" sz="2800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Audit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Self Audit</a:t>
            </a:r>
          </a:p>
          <a:p>
            <a:pPr eaLnBrk="1" hangingPunct="1">
              <a:defRPr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Peer Audit</a:t>
            </a:r>
          </a:p>
          <a:p>
            <a:pPr eaLnBrk="1" hangingPunct="1">
              <a:defRPr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External Audit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1"/>
          <p:cNvSpPr>
            <a:spLocks noChangeArrowheads="1"/>
          </p:cNvSpPr>
          <p:nvPr/>
        </p:nvSpPr>
        <p:spPr bwMode="auto">
          <a:xfrm>
            <a:off x="6400800" y="2971800"/>
            <a:ext cx="2362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8195" name="Oval 10"/>
          <p:cNvSpPr>
            <a:spLocks noChangeArrowheads="1"/>
          </p:cNvSpPr>
          <p:nvPr/>
        </p:nvSpPr>
        <p:spPr bwMode="auto">
          <a:xfrm>
            <a:off x="609600" y="2971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8196" name="Oval 12"/>
          <p:cNvSpPr>
            <a:spLocks noChangeArrowheads="1"/>
          </p:cNvSpPr>
          <p:nvPr/>
        </p:nvSpPr>
        <p:spPr bwMode="auto">
          <a:xfrm>
            <a:off x="3429000" y="4572000"/>
            <a:ext cx="25908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Audit Cycle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505200" y="1447800"/>
            <a:ext cx="2362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SET STANDARDS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657600" y="475615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COMPARE WITH STANDARDS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477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OBSERVE PRACTICE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3292475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IMPLEMENT CHANGE</a:t>
            </a:r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 rot="5400000">
            <a:off x="6438900" y="17907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>
            <a:off x="1905000" y="18288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 rot="-5400000">
            <a:off x="1790700" y="47625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6"/>
          <p:cNvSpPr>
            <a:spLocks noChangeArrowheads="1"/>
          </p:cNvSpPr>
          <p:nvPr/>
        </p:nvSpPr>
        <p:spPr bwMode="auto">
          <a:xfrm rot="10800000">
            <a:off x="6629400" y="47244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framework for assessing care: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Audit requires a framework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D</a:t>
            </a:r>
            <a:r>
              <a:rPr lang="en-US" dirty="0" smtClean="0">
                <a:solidFill>
                  <a:schemeClr val="accent2"/>
                </a:solidFill>
              </a:rPr>
              <a:t>escription, measurement, comparison and evaluation</a:t>
            </a:r>
            <a:r>
              <a:rPr lang="en-US" dirty="0" smtClean="0"/>
              <a:t> of the quality of health care can be made.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Three constituents of quality are: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66"/>
                </a:solidFill>
              </a:rPr>
              <a:t>Structure	  Process		Outcomes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6670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1054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1285</Words>
  <Application>Microsoft Office PowerPoint</Application>
  <PresentationFormat>On-screen Show (4:3)</PresentationFormat>
  <Paragraphs>294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Understanding Medical Audit</vt:lpstr>
      <vt:lpstr>Objectives</vt:lpstr>
      <vt:lpstr>Slide 3</vt:lpstr>
      <vt:lpstr>Students’ Task</vt:lpstr>
      <vt:lpstr>What is Medical Audit?</vt:lpstr>
      <vt:lpstr>Terminology used in M-Audit </vt:lpstr>
      <vt:lpstr>Types of Audit</vt:lpstr>
      <vt:lpstr>Audit Cycle</vt:lpstr>
      <vt:lpstr>A framework for assessing care:</vt:lpstr>
      <vt:lpstr>Scope of Audit</vt:lpstr>
      <vt:lpstr>Structure</vt:lpstr>
      <vt:lpstr>Process</vt:lpstr>
      <vt:lpstr>Outcomes</vt:lpstr>
      <vt:lpstr>Scope of Audit</vt:lpstr>
      <vt:lpstr>Outcome**</vt:lpstr>
      <vt:lpstr>Slide 16</vt:lpstr>
      <vt:lpstr>Criterion </vt:lpstr>
      <vt:lpstr>Standards</vt:lpstr>
      <vt:lpstr>Slide 19</vt:lpstr>
      <vt:lpstr>Audit Questions - Examples</vt:lpstr>
      <vt:lpstr>The use of resources</vt:lpstr>
      <vt:lpstr>Ground rules for choosing an audit subject</vt:lpstr>
      <vt:lpstr>Planning an audit: 10 guidelines</vt:lpstr>
      <vt:lpstr>Data Sources</vt:lpstr>
      <vt:lpstr>Data collection grid</vt:lpstr>
      <vt:lpstr>Data presentation card</vt:lpstr>
      <vt:lpstr>Presentation of data</vt:lpstr>
      <vt:lpstr>Slide 28</vt:lpstr>
      <vt:lpstr>Benefits of Medical Audit</vt:lpstr>
      <vt:lpstr>Slide 30</vt:lpstr>
      <vt:lpstr>Slide 31</vt:lpstr>
      <vt:lpstr>Students’ Task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Medical Audit</dc:title>
  <dc:creator>Dr. Raheem Dhanani</dc:creator>
  <cp:lastModifiedBy>Prof Hamza</cp:lastModifiedBy>
  <cp:revision>81</cp:revision>
  <dcterms:created xsi:type="dcterms:W3CDTF">2005-03-22T04:01:20Z</dcterms:created>
  <dcterms:modified xsi:type="dcterms:W3CDTF">2015-10-11T06:55:46Z</dcterms:modified>
</cp:coreProperties>
</file>