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1"/>
  </p:notesMasterIdLst>
  <p:sldIdLst>
    <p:sldId id="313" r:id="rId2"/>
    <p:sldId id="430" r:id="rId3"/>
    <p:sldId id="314" r:id="rId4"/>
    <p:sldId id="341" r:id="rId5"/>
    <p:sldId id="342" r:id="rId6"/>
    <p:sldId id="343" r:id="rId7"/>
    <p:sldId id="396" r:id="rId8"/>
    <p:sldId id="389" r:id="rId9"/>
    <p:sldId id="393" r:id="rId10"/>
    <p:sldId id="400" r:id="rId11"/>
    <p:sldId id="401" r:id="rId12"/>
    <p:sldId id="405" r:id="rId13"/>
    <p:sldId id="406" r:id="rId14"/>
    <p:sldId id="427" r:id="rId15"/>
    <p:sldId id="317" r:id="rId16"/>
    <p:sldId id="318" r:id="rId17"/>
    <p:sldId id="319" r:id="rId18"/>
    <p:sldId id="321" r:id="rId19"/>
    <p:sldId id="320" r:id="rId20"/>
    <p:sldId id="285" r:id="rId21"/>
    <p:sldId id="260" r:id="rId22"/>
    <p:sldId id="322" r:id="rId23"/>
    <p:sldId id="323" r:id="rId24"/>
    <p:sldId id="324" r:id="rId25"/>
    <p:sldId id="326" r:id="rId26"/>
    <p:sldId id="328" r:id="rId27"/>
    <p:sldId id="329" r:id="rId28"/>
    <p:sldId id="431" r:id="rId29"/>
    <p:sldId id="422" r:id="rId30"/>
    <p:sldId id="423" r:id="rId31"/>
    <p:sldId id="424" r:id="rId32"/>
    <p:sldId id="425" r:id="rId33"/>
    <p:sldId id="426" r:id="rId34"/>
    <p:sldId id="428" r:id="rId35"/>
    <p:sldId id="429" r:id="rId36"/>
    <p:sldId id="338" r:id="rId37"/>
    <p:sldId id="421" r:id="rId38"/>
    <p:sldId id="345" r:id="rId39"/>
    <p:sldId id="291" r:id="rId4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FF33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581" autoAdjust="0"/>
  </p:normalViewPr>
  <p:slideViewPr>
    <p:cSldViewPr snapToObjects="1">
      <p:cViewPr>
        <p:scale>
          <a:sx n="75" d="100"/>
          <a:sy n="75" d="100"/>
        </p:scale>
        <p:origin x="-1422" y="-5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51393B8-07B9-47CA-8FDD-A8CF010D3A74}" type="datetimeFigureOut">
              <a:rPr lang="en-US"/>
              <a:pPr>
                <a:defRPr/>
              </a:pPr>
              <a:t>8/27/2015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000BF3C-745B-4E0E-8ECC-9D34812B979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12841BB-9157-446E-9079-0E563448E218}" type="slidenum">
              <a:rPr lang="ar-SA" smtClean="0"/>
              <a:pPr/>
              <a:t>37</a:t>
            </a:fld>
            <a:endParaRPr lang="en-US" smtClean="0"/>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47E267A-189C-43D7-9F7E-D59562363697}" type="slidenum">
              <a:rPr lang="ar-SA" smtClean="0"/>
              <a:pPr/>
              <a:t>38</a:t>
            </a:fld>
            <a:endParaRPr lang="en-US" smtClean="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2FB24516-B22E-40DF-BB4C-9F3F2232BADB}" type="slidenum">
              <a:rPr lang="ar-SA"/>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9F65313-6E21-43FB-B467-E7AE0CF43433}" type="slidenum">
              <a:rPr lang="ar-SA"/>
              <a:pPr>
                <a:defRPr/>
              </a:pPr>
              <a:t>‹#›</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6CE381D-0069-4F89-9076-11D347BA936A}" type="slidenum">
              <a:rPr lang="ar-SA"/>
              <a:pPr>
                <a:defRPr/>
              </a:pPr>
              <a:t>‹#›</a:t>
            </a:fld>
            <a:endParaRPr lang="en-US"/>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19812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1981200" cy="476250"/>
          </a:xfrm>
        </p:spPr>
        <p:txBody>
          <a:bodyPr/>
          <a:lstStyle>
            <a:lvl1pPr>
              <a:defRPr/>
            </a:lvl1pPr>
          </a:lstStyle>
          <a:p>
            <a:pPr>
              <a:defRPr/>
            </a:pPr>
            <a:fld id="{4CB5AF59-ADA0-4993-86D5-1E5EA378EDB1}"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4FDFBD7-6782-40DF-BB30-A5346B009C56}" type="slidenum">
              <a:rPr lang="ar-SA"/>
              <a:pPr>
                <a:defRPr/>
              </a:pPr>
              <a:t>‹#›</a:t>
            </a:fld>
            <a:endParaRPr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E6A7D269-D68C-4BDC-B566-C843151A4458}" type="slidenum">
              <a:rPr lang="ar-SA"/>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EDE24BE-30D6-401C-B20A-C82AD52318D4}" type="slidenum">
              <a:rPr lang="ar-SA"/>
              <a:pPr>
                <a:defRPr/>
              </a:pPr>
              <a:t>‹#›</a:t>
            </a:fld>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9BC911CE-5A91-4EDA-ACA6-3CEF002A1AF7}" type="slidenum">
              <a:rPr lang="ar-SA"/>
              <a:pPr>
                <a:defRPr/>
              </a:pPr>
              <a:t>‹#›</a:t>
            </a:fld>
            <a:endParaRPr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0A6F70FF-6B1D-41B6-AADE-3951A6B2EB49}" type="slidenum">
              <a:rPr lang="ar-SA"/>
              <a:pPr>
                <a:defRPr/>
              </a:pPr>
              <a:t>‹#›</a:t>
            </a:fld>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52C0FF63-0CA4-47CA-98E4-C3BE3D19CA90}" type="slidenum">
              <a:rPr lang="ar-SA"/>
              <a:pPr>
                <a:defRPr/>
              </a:pPr>
              <a:t>‹#›</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FE07AEB0-5417-4410-8B26-2AD71D5FA335}" type="slidenum">
              <a:rPr lang="ar-SA"/>
              <a:pPr>
                <a:defRPr/>
              </a:pPr>
              <a:t>‹#›</a:t>
            </a:fld>
            <a:endParaRPr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B65B1D8C-34B4-458C-85D4-5CB19AF11B07}" type="slidenum">
              <a:rPr lang="ar-SA"/>
              <a:pPr>
                <a:defRPr/>
              </a:pPr>
              <a:t>‹#›</a:t>
            </a:fld>
            <a:endParaRPr lang="en-US"/>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5124"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5125"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D3DA68A3-802B-4A14-9939-5B8221808D04}"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0" r:id="rId2"/>
    <p:sldLayoutId id="2147483878" r:id="rId3"/>
    <p:sldLayoutId id="2147483871" r:id="rId4"/>
    <p:sldLayoutId id="2147483872" r:id="rId5"/>
    <p:sldLayoutId id="2147483873" r:id="rId6"/>
    <p:sldLayoutId id="2147483874" r:id="rId7"/>
    <p:sldLayoutId id="2147483879" r:id="rId8"/>
    <p:sldLayoutId id="2147483880" r:id="rId9"/>
    <p:sldLayoutId id="2147483875" r:id="rId10"/>
    <p:sldLayoutId id="2147483876" r:id="rId11"/>
    <p:sldLayoutId id="2147483881" r:id="rId12"/>
  </p:sldLayoutIdLst>
  <p:transition>
    <p:wipe dir="d"/>
  </p:transition>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5813" y="3200400"/>
            <a:ext cx="7286625" cy="3157538"/>
          </a:xfrm>
        </p:spPr>
        <p:txBody>
          <a:bodyPr>
            <a:normAutofit fontScale="92500" lnSpcReduction="10000"/>
          </a:bodyPr>
          <a:lstStyle/>
          <a:p>
            <a:pPr eaLnBrk="1" fontAlgn="auto" hangingPunct="1">
              <a:spcBef>
                <a:spcPts val="580"/>
              </a:spcBef>
              <a:spcAft>
                <a:spcPts val="0"/>
              </a:spcAft>
              <a:buFont typeface="Wingdings 2"/>
              <a:buNone/>
              <a:defRPr/>
            </a:pPr>
            <a:r>
              <a:rPr lang="en-US" sz="2400" b="1" dirty="0" smtClean="0">
                <a:latin typeface="Comic Sans MS" pitchFamily="66" charset="0"/>
                <a:cs typeface="Tahoma" pitchFamily="34" charset="0"/>
              </a:rPr>
              <a:t>By</a:t>
            </a:r>
            <a:br>
              <a:rPr lang="en-US" sz="2400" b="1" dirty="0" smtClean="0">
                <a:latin typeface="Comic Sans MS" pitchFamily="66" charset="0"/>
                <a:cs typeface="Tahoma" pitchFamily="34" charset="0"/>
              </a:rPr>
            </a:br>
            <a:r>
              <a:rPr lang="en-US" sz="2400" b="1" dirty="0" smtClean="0">
                <a:latin typeface="Comic Sans MS" pitchFamily="66" charset="0"/>
                <a:cs typeface="Tahoma" pitchFamily="34" charset="0"/>
              </a:rPr>
              <a:t/>
            </a:r>
            <a:br>
              <a:rPr lang="en-US" sz="2400" b="1" dirty="0" smtClean="0">
                <a:latin typeface="Comic Sans MS" pitchFamily="66" charset="0"/>
                <a:cs typeface="Tahoma" pitchFamily="34" charset="0"/>
              </a:rPr>
            </a:br>
            <a:r>
              <a:rPr lang="en-US" sz="3500" b="1" dirty="0" smtClean="0">
                <a:latin typeface="Comic Sans MS" pitchFamily="66" charset="0"/>
                <a:cs typeface="Tahoma" pitchFamily="34" charset="0"/>
              </a:rPr>
              <a:t>Dr. Hamza </a:t>
            </a:r>
            <a:r>
              <a:rPr lang="en-US" sz="3500" b="1" dirty="0" err="1" smtClean="0">
                <a:latin typeface="Comic Sans MS" pitchFamily="66" charset="0"/>
                <a:cs typeface="Tahoma" pitchFamily="34" charset="0"/>
              </a:rPr>
              <a:t>Abdulghani</a:t>
            </a:r>
            <a:r>
              <a:rPr lang="en-US" sz="2400" b="1" dirty="0" smtClean="0">
                <a:latin typeface="Comic Sans MS" pitchFamily="66" charset="0"/>
                <a:cs typeface="Tahoma" pitchFamily="34" charset="0"/>
              </a:rPr>
              <a:t/>
            </a:r>
            <a:br>
              <a:rPr lang="en-US" sz="2400" b="1" dirty="0" smtClean="0">
                <a:latin typeface="Comic Sans MS" pitchFamily="66" charset="0"/>
                <a:cs typeface="Tahoma" pitchFamily="34" charset="0"/>
              </a:rPr>
            </a:br>
            <a:r>
              <a:rPr lang="en-US" sz="2200" b="1" i="1" dirty="0" smtClean="0">
                <a:solidFill>
                  <a:schemeClr val="hlink"/>
                </a:solidFill>
              </a:rPr>
              <a:t> </a:t>
            </a:r>
            <a:r>
              <a:rPr lang="en-US" sz="1700" b="1" i="1" dirty="0" smtClean="0"/>
              <a:t>DPHC, ABFM, FRCGP (UK), </a:t>
            </a:r>
            <a:r>
              <a:rPr lang="en-US" sz="1700" b="1" i="1" dirty="0" err="1" smtClean="0"/>
              <a:t>MedEd</a:t>
            </a:r>
            <a:r>
              <a:rPr lang="en-US" sz="1700" b="1" i="1" dirty="0" smtClean="0"/>
              <a:t> </a:t>
            </a:r>
            <a:r>
              <a:rPr lang="en-US" sz="1700" b="1" i="1" dirty="0" smtClean="0"/>
              <a:t>(U of Dundee)</a:t>
            </a:r>
            <a:r>
              <a:rPr lang="en-US" sz="2400" b="1" dirty="0" smtClean="0"/>
              <a:t/>
            </a:r>
            <a:br>
              <a:rPr lang="en-US" sz="2400" b="1" dirty="0" smtClean="0"/>
            </a:br>
            <a:r>
              <a:rPr lang="en-US" sz="2400" b="1" dirty="0" smtClean="0"/>
              <a:t>Professor of Medical Education &amp; Family Medicine</a:t>
            </a:r>
            <a:r>
              <a:rPr lang="en-US" sz="2400" b="1" dirty="0" smtClean="0"/>
              <a:t/>
            </a:r>
            <a:br>
              <a:rPr lang="en-US" sz="2400" b="1" dirty="0" smtClean="0"/>
            </a:br>
            <a:r>
              <a:rPr lang="en-US" sz="2400" b="1" dirty="0" smtClean="0"/>
              <a:t>DEPT. OF MEDICAL EDUCATION</a:t>
            </a:r>
            <a:br>
              <a:rPr lang="en-US" sz="2400" b="1" dirty="0" smtClean="0"/>
            </a:br>
            <a:r>
              <a:rPr lang="en-US" sz="2400" b="1" dirty="0" smtClean="0"/>
              <a:t>COLLEGE OF MEDICINE</a:t>
            </a:r>
            <a:br>
              <a:rPr lang="en-US" sz="2400" b="1" dirty="0" smtClean="0"/>
            </a:br>
            <a:r>
              <a:rPr lang="en-US" sz="2400" b="1" dirty="0" smtClean="0"/>
              <a:t>KING SAUD UNIVERSITY</a:t>
            </a:r>
            <a:br>
              <a:rPr lang="en-US" sz="2400" b="1" dirty="0" smtClean="0"/>
            </a:br>
            <a:r>
              <a:rPr lang="en-US" sz="1800" b="1" dirty="0" smtClean="0">
                <a:latin typeface="Comic Sans MS" pitchFamily="66" charset="0"/>
                <a:cs typeface="Tahoma" pitchFamily="34" charset="0"/>
              </a:rPr>
              <a:t/>
            </a:r>
            <a:br>
              <a:rPr lang="en-US" sz="1800" b="1" dirty="0" smtClean="0">
                <a:latin typeface="Comic Sans MS" pitchFamily="66" charset="0"/>
                <a:cs typeface="Tahoma" pitchFamily="34" charset="0"/>
              </a:rPr>
            </a:br>
            <a:endParaRPr lang="en-US" sz="1800" dirty="0"/>
          </a:p>
        </p:txBody>
      </p:sp>
      <p:sp>
        <p:nvSpPr>
          <p:cNvPr id="11267" name="Title 1"/>
          <p:cNvSpPr>
            <a:spLocks noGrp="1"/>
          </p:cNvSpPr>
          <p:nvPr>
            <p:ph type="ctrTitle"/>
          </p:nvPr>
        </p:nvSpPr>
        <p:spPr>
          <a:xfrm>
            <a:off x="457200" y="1714500"/>
            <a:ext cx="8229600" cy="857250"/>
          </a:xfrm>
        </p:spPr>
        <p:txBody>
          <a:bodyPr/>
          <a:lstStyle/>
          <a:p>
            <a:pPr eaLnBrk="1" hangingPunct="1"/>
            <a:r>
              <a:rPr b="1" smtClean="0">
                <a:latin typeface="Comic Sans MS" pitchFamily="66" charset="0"/>
                <a:cs typeface="Tahoma" pitchFamily="34" charset="0"/>
              </a:rPr>
              <a:t>The Consultation&amp; Communication</a:t>
            </a:r>
            <a:endParaRPr smtClean="0">
              <a:latin typeface="Comic Sans MS" pitchFamily="66" charset="0"/>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ctr" eaLnBrk="1" hangingPunct="1"/>
            <a:r>
              <a:rPr lang="en-US" smtClean="0"/>
              <a:t>Consultation Skills</a:t>
            </a:r>
          </a:p>
        </p:txBody>
      </p:sp>
      <p:sp>
        <p:nvSpPr>
          <p:cNvPr id="59395" name="Rectangle 3"/>
          <p:cNvSpPr>
            <a:spLocks noGrp="1" noChangeArrowheads="1"/>
          </p:cNvSpPr>
          <p:nvPr>
            <p:ph type="body" sz="half" idx="1"/>
          </p:nvPr>
        </p:nvSpPr>
        <p:spPr>
          <a:xfrm>
            <a:off x="914400" y="1447800"/>
            <a:ext cx="3749675" cy="4572000"/>
          </a:xfrm>
        </p:spPr>
        <p:txBody>
          <a:bodyPr/>
          <a:lstStyle/>
          <a:p>
            <a:pPr algn="ctr" eaLnBrk="1" hangingPunct="1">
              <a:buFont typeface="Wingdings" pitchFamily="2" charset="2"/>
              <a:buNone/>
            </a:pPr>
            <a:r>
              <a:rPr lang="en-US" altLang="ar-SA" sz="3200" b="1" dirty="0" smtClean="0">
                <a:solidFill>
                  <a:srgbClr val="A50021"/>
                </a:solidFill>
              </a:rPr>
              <a:t>Communication</a:t>
            </a:r>
          </a:p>
          <a:p>
            <a:pPr algn="ctr" eaLnBrk="1" hangingPunct="1">
              <a:buFont typeface="Wingdings" pitchFamily="2" charset="2"/>
              <a:buNone/>
            </a:pPr>
            <a:r>
              <a:rPr lang="en-US" altLang="ar-SA" sz="3200" b="1" dirty="0" smtClean="0">
                <a:solidFill>
                  <a:srgbClr val="A50021"/>
                </a:solidFill>
              </a:rPr>
              <a:t>   Skills:</a:t>
            </a:r>
          </a:p>
          <a:p>
            <a:pPr eaLnBrk="1" hangingPunct="1">
              <a:buFont typeface="Wingdings" pitchFamily="2" charset="2"/>
              <a:buNone/>
            </a:pPr>
            <a:endParaRPr lang="en-US" sz="3200" b="1" dirty="0" smtClean="0">
              <a:solidFill>
                <a:srgbClr val="A50021"/>
              </a:solidFill>
            </a:endParaRPr>
          </a:p>
          <a:p>
            <a:pPr eaLnBrk="1" hangingPunct="1"/>
            <a:r>
              <a:rPr lang="en-US" altLang="ar-SA" b="1" dirty="0" smtClean="0"/>
              <a:t>Verbal </a:t>
            </a:r>
            <a:r>
              <a:rPr lang="en-US" altLang="ar-SA" b="1" dirty="0" err="1" smtClean="0"/>
              <a:t>e.g</a:t>
            </a:r>
            <a:r>
              <a:rPr lang="en-US" altLang="ar-SA" b="1" dirty="0" smtClean="0"/>
              <a:t> </a:t>
            </a:r>
          </a:p>
          <a:p>
            <a:pPr eaLnBrk="1" hangingPunct="1">
              <a:buFont typeface="Wingdings" pitchFamily="2" charset="2"/>
              <a:buNone/>
            </a:pPr>
            <a:endParaRPr lang="en-US" altLang="ar-SA" b="1" dirty="0" smtClean="0"/>
          </a:p>
          <a:p>
            <a:pPr eaLnBrk="1" hangingPunct="1">
              <a:buFont typeface="Wingdings" pitchFamily="2" charset="2"/>
              <a:buNone/>
            </a:pPr>
            <a:r>
              <a:rPr lang="en-US" altLang="ar-SA" b="1" dirty="0" smtClean="0">
                <a:solidFill>
                  <a:srgbClr val="CC9900"/>
                </a:solidFill>
              </a:rPr>
              <a:t>Non-verbal </a:t>
            </a:r>
            <a:r>
              <a:rPr lang="en-US" altLang="ar-SA" b="1" dirty="0" err="1" smtClean="0">
                <a:solidFill>
                  <a:srgbClr val="CC9900"/>
                </a:solidFill>
              </a:rPr>
              <a:t>e.g</a:t>
            </a:r>
            <a:endParaRPr lang="en-US" b="1" dirty="0" smtClean="0">
              <a:solidFill>
                <a:srgbClr val="CC9900"/>
              </a:solidFill>
            </a:endParaRPr>
          </a:p>
        </p:txBody>
      </p:sp>
      <p:sp>
        <p:nvSpPr>
          <p:cNvPr id="59396" name="Rectangle 4"/>
          <p:cNvSpPr>
            <a:spLocks noGrp="1" noChangeArrowheads="1"/>
          </p:cNvSpPr>
          <p:nvPr>
            <p:ph type="body" sz="half" idx="2"/>
          </p:nvPr>
        </p:nvSpPr>
        <p:spPr>
          <a:xfrm>
            <a:off x="4933950" y="1447800"/>
            <a:ext cx="3749675" cy="4572000"/>
          </a:xfrm>
        </p:spPr>
        <p:txBody>
          <a:bodyPr/>
          <a:lstStyle/>
          <a:p>
            <a:pPr algn="ctr" eaLnBrk="1" hangingPunct="1">
              <a:buFont typeface="Wingdings" pitchFamily="2" charset="2"/>
              <a:buNone/>
            </a:pPr>
            <a:r>
              <a:rPr lang="en-US" altLang="ar-SA" smtClean="0">
                <a:solidFill>
                  <a:srgbClr val="A50021"/>
                </a:solidFill>
              </a:rPr>
              <a:t>   </a:t>
            </a:r>
            <a:r>
              <a:rPr lang="en-US" altLang="ar-SA" sz="3600" b="1" smtClean="0">
                <a:solidFill>
                  <a:srgbClr val="A50021"/>
                </a:solidFill>
              </a:rPr>
              <a:t>Clinical skills:</a:t>
            </a:r>
          </a:p>
          <a:p>
            <a:pPr eaLnBrk="1" hangingPunct="1"/>
            <a:endParaRPr lang="en-US" altLang="ar-SA" smtClean="0">
              <a:solidFill>
                <a:srgbClr val="A50021"/>
              </a:solidFill>
            </a:endParaRPr>
          </a:p>
          <a:p>
            <a:pPr eaLnBrk="1" hangingPunct="1"/>
            <a:endParaRPr lang="en-US" altLang="ar-SA" b="1" smtClean="0"/>
          </a:p>
          <a:p>
            <a:pPr eaLnBrk="1" hangingPunct="1"/>
            <a:r>
              <a:rPr lang="en-US" altLang="ar-SA" b="1" smtClean="0"/>
              <a:t>Examination</a:t>
            </a:r>
          </a:p>
          <a:p>
            <a:pPr eaLnBrk="1" hangingPunct="1"/>
            <a:endParaRPr lang="en-US" altLang="ar-SA" b="1" smtClean="0"/>
          </a:p>
          <a:p>
            <a:pPr eaLnBrk="1" hangingPunct="1"/>
            <a:endParaRPr lang="en-US" altLang="ar-SA" b="1" smtClean="0"/>
          </a:p>
          <a:p>
            <a:pPr eaLnBrk="1" hangingPunct="1"/>
            <a:r>
              <a:rPr lang="en-US" altLang="ar-SA" b="1" smtClean="0"/>
              <a:t>Procedures</a:t>
            </a:r>
          </a:p>
          <a:p>
            <a:pPr eaLnBrk="1" hangingPunct="1"/>
            <a:endParaRPr lang="en-US" altLang="ar-SA" b="1" smtClean="0">
              <a:solidFill>
                <a:srgbClr val="A50021"/>
              </a:solidFill>
            </a:endParaRPr>
          </a:p>
          <a:p>
            <a:pPr eaLnBrk="1" hangingPunct="1"/>
            <a:endParaRPr lang="en-US" altLang="ar-SA" smtClean="0">
              <a:solidFill>
                <a:srgbClr val="A50021"/>
              </a:solidFill>
            </a:endParaRPr>
          </a:p>
          <a:p>
            <a:pPr eaLnBrk="1" hangingPunct="1"/>
            <a:endParaRPr lang="en-US" altLang="ar-SA" smtClean="0">
              <a:solidFill>
                <a:srgbClr val="A50021"/>
              </a:solidFill>
            </a:endParaRPr>
          </a:p>
          <a:p>
            <a:pPr eaLnBrk="1" hangingPunct="1">
              <a:buFont typeface="Wingdings" pitchFamily="2" charset="2"/>
              <a:buNone/>
            </a:pPr>
            <a:endParaRPr lang="en-US" smtClean="0"/>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eaLnBrk="1" hangingPunct="1"/>
            <a:r>
              <a:rPr lang="en-US" altLang="ar-SA" smtClean="0">
                <a:solidFill>
                  <a:srgbClr val="A50021"/>
                </a:solidFill>
              </a:rPr>
              <a:t>Verbal &amp; Non-verbal Communication</a:t>
            </a:r>
            <a:endParaRPr lang="en-US" smtClean="0">
              <a:solidFill>
                <a:srgbClr val="A50021"/>
              </a:solidFill>
            </a:endParaRPr>
          </a:p>
        </p:txBody>
      </p:sp>
      <p:sp>
        <p:nvSpPr>
          <p:cNvPr id="60419" name="Rectangle 3"/>
          <p:cNvSpPr>
            <a:spLocks noGrp="1" noChangeArrowheads="1"/>
          </p:cNvSpPr>
          <p:nvPr>
            <p:ph type="body" idx="1"/>
          </p:nvPr>
        </p:nvSpPr>
        <p:spPr/>
        <p:txBody>
          <a:bodyPr/>
          <a:lstStyle/>
          <a:p>
            <a:pPr eaLnBrk="1" hangingPunct="1"/>
            <a:r>
              <a:rPr lang="en-US" sz="3200" b="1" dirty="0" smtClean="0"/>
              <a:t>Information is in the words:</a:t>
            </a:r>
          </a:p>
          <a:p>
            <a:pPr lvl="2" eaLnBrk="1" hangingPunct="1"/>
            <a:r>
              <a:rPr lang="en-US" sz="2800" b="1" dirty="0" smtClean="0"/>
              <a:t>1%</a:t>
            </a:r>
          </a:p>
          <a:p>
            <a:pPr eaLnBrk="1" hangingPunct="1"/>
            <a:r>
              <a:rPr lang="en-US" sz="3200" b="1" dirty="0" smtClean="0"/>
              <a:t>Information is in the</a:t>
            </a:r>
            <a:r>
              <a:rPr lang="ar-SA" sz="3200" b="1" dirty="0" smtClean="0"/>
              <a:t> </a:t>
            </a:r>
            <a:r>
              <a:rPr lang="en-US" sz="3200" b="1" dirty="0" smtClean="0"/>
              <a:t> tone of voice:</a:t>
            </a:r>
          </a:p>
          <a:p>
            <a:pPr lvl="2" eaLnBrk="1" hangingPunct="1"/>
            <a:r>
              <a:rPr lang="en-US" sz="2800" b="1" dirty="0" smtClean="0"/>
              <a:t>39%</a:t>
            </a:r>
          </a:p>
          <a:p>
            <a:pPr eaLnBrk="1" hangingPunct="1"/>
            <a:r>
              <a:rPr lang="en-US" sz="3200" b="1" dirty="0" smtClean="0"/>
              <a:t>Information is in the gestures &amp; expression: </a:t>
            </a:r>
          </a:p>
          <a:p>
            <a:pPr lvl="2" eaLnBrk="1" hangingPunct="1"/>
            <a:r>
              <a:rPr lang="en-US" sz="2800" b="1" dirty="0" smtClean="0"/>
              <a:t>60% </a:t>
            </a: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gn="ctr" eaLnBrk="1" hangingPunct="1"/>
            <a:r>
              <a:rPr lang="en-US" smtClean="0"/>
              <a:t>Patient-Centered Care</a:t>
            </a:r>
          </a:p>
        </p:txBody>
      </p:sp>
      <p:sp>
        <p:nvSpPr>
          <p:cNvPr id="64515" name="Content Placeholder 2"/>
          <p:cNvSpPr>
            <a:spLocks noGrp="1"/>
          </p:cNvSpPr>
          <p:nvPr>
            <p:ph idx="1"/>
          </p:nvPr>
        </p:nvSpPr>
        <p:spPr/>
        <p:txBody>
          <a:bodyPr/>
          <a:lstStyle/>
          <a:p>
            <a:pPr eaLnBrk="1" hangingPunct="1"/>
            <a:r>
              <a:rPr lang="en-US" b="1" dirty="0" smtClean="0"/>
              <a:t>Patients as partners</a:t>
            </a:r>
          </a:p>
          <a:p>
            <a:pPr eaLnBrk="1" hangingPunct="1"/>
            <a:endParaRPr lang="en-US" b="1" dirty="0" smtClean="0"/>
          </a:p>
          <a:p>
            <a:pPr eaLnBrk="1" hangingPunct="1"/>
            <a:r>
              <a:rPr lang="en-US" b="1" dirty="0" smtClean="0"/>
              <a:t>Involve them in decision making</a:t>
            </a:r>
          </a:p>
          <a:p>
            <a:pPr eaLnBrk="1" hangingPunct="1"/>
            <a:endParaRPr lang="en-US" b="1" dirty="0" smtClean="0"/>
          </a:p>
          <a:p>
            <a:pPr eaLnBrk="1" hangingPunct="1"/>
            <a:r>
              <a:rPr lang="en-US" b="1" dirty="0" smtClean="0"/>
              <a:t>Enlist their sense of responsibility for their care</a:t>
            </a:r>
          </a:p>
          <a:p>
            <a:pPr eaLnBrk="1" hangingPunct="1"/>
            <a:endParaRPr lang="en-US" b="1" dirty="0" smtClean="0"/>
          </a:p>
          <a:p>
            <a:pPr eaLnBrk="1" hangingPunct="1"/>
            <a:r>
              <a:rPr lang="en-US" b="1" dirty="0" smtClean="0"/>
              <a:t>Respect their individual values and concerns</a:t>
            </a: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sz="half" idx="1"/>
          </p:nvPr>
        </p:nvSpPr>
        <p:spPr>
          <a:xfrm>
            <a:off x="1066800" y="1981200"/>
            <a:ext cx="6985000" cy="4876800"/>
          </a:xfrm>
        </p:spPr>
        <p:txBody>
          <a:bodyPr/>
          <a:lstStyle/>
          <a:p>
            <a:pPr algn="ctr" eaLnBrk="1" hangingPunct="1">
              <a:buFont typeface="Wingdings" pitchFamily="2" charset="2"/>
              <a:buNone/>
            </a:pPr>
            <a:r>
              <a:rPr lang="en-US" sz="6000" b="1" smtClean="0">
                <a:solidFill>
                  <a:srgbClr val="CCCC00"/>
                </a:solidFill>
                <a:latin typeface="Comic Sans MS" pitchFamily="66" charset="0"/>
              </a:rPr>
              <a:t> Communication</a:t>
            </a:r>
          </a:p>
          <a:p>
            <a:pPr algn="ctr" eaLnBrk="1" hangingPunct="1">
              <a:buFont typeface="Wingdings" pitchFamily="2" charset="2"/>
              <a:buNone/>
            </a:pPr>
            <a:r>
              <a:rPr lang="en-US" sz="6000" b="1" smtClean="0">
                <a:solidFill>
                  <a:srgbClr val="CCCC00"/>
                </a:solidFill>
                <a:latin typeface="Comic Sans MS" pitchFamily="66" charset="0"/>
              </a:rPr>
              <a:t>Skills</a:t>
            </a:r>
          </a:p>
          <a:p>
            <a:pPr algn="ctr" eaLnBrk="1" hangingPunct="1">
              <a:buFont typeface="Wingdings" pitchFamily="2" charset="2"/>
              <a:buNone/>
            </a:pPr>
            <a:r>
              <a:rPr lang="en-US" sz="6000" b="1" smtClean="0">
                <a:solidFill>
                  <a:srgbClr val="CCCC00"/>
                </a:solidFill>
                <a:latin typeface="Comic Sans MS" pitchFamily="66" charset="0"/>
              </a:rPr>
              <a:t>(Models)</a:t>
            </a:r>
          </a:p>
        </p:txBody>
      </p:sp>
      <p:pic>
        <p:nvPicPr>
          <p:cNvPr id="44035" name="Picture 3" descr="CMISC006"/>
          <p:cNvPicPr>
            <a:picLocks noGrp="1" noChangeAspect="1" noChangeArrowheads="1"/>
          </p:cNvPicPr>
          <p:nvPr>
            <p:ph sz="half" idx="2"/>
          </p:nvPr>
        </p:nvPicPr>
        <p:blipFill>
          <a:blip r:embed="rId2" cstate="print"/>
          <a:srcRect/>
          <a:stretch>
            <a:fillRect/>
          </a:stretch>
        </p:blipFill>
        <p:spPr>
          <a:xfrm>
            <a:off x="7639050" y="5207000"/>
            <a:ext cx="1504950" cy="1651000"/>
          </a:xfrm>
          <a:noFill/>
        </p:spPr>
      </p:pic>
      <p:sp>
        <p:nvSpPr>
          <p:cNvPr id="65540" name="Rectangle 4"/>
          <p:cNvSpPr>
            <a:spLocks noChangeArrowheads="1"/>
          </p:cNvSpPr>
          <p:nvPr/>
        </p:nvSpPr>
        <p:spPr bwMode="auto">
          <a:xfrm>
            <a:off x="2771775" y="260350"/>
            <a:ext cx="3960813" cy="1439863"/>
          </a:xfrm>
          <a:prstGeom prst="rect">
            <a:avLst/>
          </a:prstGeom>
          <a:solidFill>
            <a:schemeClr val="accent1"/>
          </a:solidFill>
          <a:ln w="9525">
            <a:solidFill>
              <a:schemeClr val="tx1"/>
            </a:solidFill>
            <a:miter lim="800000"/>
            <a:headEnd/>
            <a:tailEnd/>
          </a:ln>
        </p:spPr>
        <p:txBody>
          <a:bodyPr wrap="none" anchor="ctr"/>
          <a:lstStyle/>
          <a:p>
            <a:r>
              <a:rPr lang="en-US" sz="7200"/>
              <a:t>Effective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44035"/>
                                        </p:tgtEl>
                                        <p:attrNameLst>
                                          <p:attrName>style.visibility</p:attrName>
                                        </p:attrNameLst>
                                      </p:cBhvr>
                                      <p:to>
                                        <p:strVal val="visible"/>
                                      </p:to>
                                    </p:set>
                                    <p:anim from="(-#ppt_w/2)" to="(#ppt_x)" calcmode="lin" valueType="num">
                                      <p:cBhvr>
                                        <p:cTn id="7" dur="600" fill="hold">
                                          <p:stCondLst>
                                            <p:cond delay="0"/>
                                          </p:stCondLst>
                                        </p:cTn>
                                        <p:tgtEl>
                                          <p:spTgt spid="44035"/>
                                        </p:tgtEl>
                                        <p:attrNameLst>
                                          <p:attrName>ppt_x</p:attrName>
                                        </p:attrNameLst>
                                      </p:cBhvr>
                                    </p:anim>
                                    <p:anim from="0" to="-1.0" calcmode="lin" valueType="num">
                                      <p:cBhvr>
                                        <p:cTn id="8" dur="200" decel="50000" autoRev="1" fill="hold">
                                          <p:stCondLst>
                                            <p:cond delay="600"/>
                                          </p:stCondLst>
                                        </p:cTn>
                                        <p:tgtEl>
                                          <p:spTgt spid="44035"/>
                                        </p:tgtEl>
                                        <p:attrNameLst>
                                          <p:attrName>xshear</p:attrName>
                                        </p:attrNameLst>
                                      </p:cBhvr>
                                    </p:anim>
                                    <p:animScale>
                                      <p:cBhvr>
                                        <p:cTn id="9" dur="200" decel="100000" autoRev="1" fill="hold">
                                          <p:stCondLst>
                                            <p:cond delay="600"/>
                                          </p:stCondLst>
                                        </p:cTn>
                                        <p:tgtEl>
                                          <p:spTgt spid="44035"/>
                                        </p:tgtEl>
                                      </p:cBhvr>
                                      <p:from x="100000" y="100000"/>
                                      <p:to x="80000" y="100000"/>
                                    </p:animScale>
                                    <p:anim by="(#ppt_h/3+#ppt_w*0.1)" calcmode="lin" valueType="num">
                                      <p:cBhvr additive="sum">
                                        <p:cTn id="10" dur="200" decel="100000" autoRev="1" fill="hold">
                                          <p:stCondLst>
                                            <p:cond delay="600"/>
                                          </p:stCondLst>
                                        </p:cTn>
                                        <p:tgtEl>
                                          <p:spTgt spid="44035"/>
                                        </p:tgtEl>
                                        <p:attrNameLst>
                                          <p:attrName>ppt_x</p:attrName>
                                        </p:attrNameLst>
                                      </p:cBhvr>
                                    </p:anim>
                                  </p:childTnLst>
                                </p:cTn>
                              </p:par>
                            </p:childTnLst>
                          </p:cTn>
                        </p:par>
                        <p:par>
                          <p:cTn id="11" fill="hold">
                            <p:stCondLst>
                              <p:cond delay="1000"/>
                            </p:stCondLst>
                            <p:childTnLst>
                              <p:par>
                                <p:cTn id="12" presetID="8" presetClass="emph" presetSubtype="0" fill="hold" nodeType="afterEffect">
                                  <p:stCondLst>
                                    <p:cond delay="0"/>
                                  </p:stCondLst>
                                  <p:childTnLst>
                                    <p:animRot by="21600000">
                                      <p:cBhvr>
                                        <p:cTn id="13" dur="2000" fill="hold"/>
                                        <p:tgtEl>
                                          <p:spTgt spid="440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ctrTitle"/>
          </p:nvPr>
        </p:nvSpPr>
        <p:spPr>
          <a:xfrm>
            <a:off x="457200" y="1506538"/>
            <a:ext cx="8229600" cy="1470025"/>
          </a:xfrm>
        </p:spPr>
        <p:txBody>
          <a:bodyPr/>
          <a:lstStyle/>
          <a:p>
            <a:pPr eaLnBrk="1" hangingPunct="1"/>
            <a:r>
              <a:rPr sz="4800" b="1" u="sng" dirty="0" smtClean="0">
                <a:latin typeface="Comic Sans MS" pitchFamily="66" charset="0"/>
                <a:cs typeface="Tahoma" pitchFamily="34" charset="0"/>
              </a:rPr>
              <a:t/>
            </a:r>
            <a:br>
              <a:rPr sz="4800" b="1" u="sng" dirty="0" smtClean="0">
                <a:latin typeface="Comic Sans MS" pitchFamily="66" charset="0"/>
                <a:cs typeface="Tahoma" pitchFamily="34" charset="0"/>
              </a:rPr>
            </a:br>
            <a:r>
              <a:rPr sz="4800" b="1" u="sng" dirty="0" smtClean="0">
                <a:latin typeface="Comic Sans MS" pitchFamily="66" charset="0"/>
                <a:cs typeface="Tahoma" pitchFamily="34" charset="0"/>
              </a:rPr>
              <a:t>CONSULTATION??</a:t>
            </a:r>
            <a:br>
              <a:rPr sz="4800" b="1" u="sng" dirty="0" smtClean="0">
                <a:latin typeface="Comic Sans MS" pitchFamily="66" charset="0"/>
                <a:cs typeface="Tahoma" pitchFamily="34" charset="0"/>
              </a:rPr>
            </a:br>
            <a:endParaRPr sz="4800" dirty="0" smtClean="0"/>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z="4800" b="1" u="sng" smtClean="0">
                <a:latin typeface="Comic Sans MS" pitchFamily="66" charset="0"/>
                <a:cs typeface="Tahoma" pitchFamily="34" charset="0"/>
              </a:rPr>
              <a:t>D</a:t>
            </a:r>
            <a:r>
              <a:rPr lang="en-US" b="1" u="sng" smtClean="0">
                <a:latin typeface="Comic Sans MS" pitchFamily="66" charset="0"/>
                <a:cs typeface="Tahoma" pitchFamily="34" charset="0"/>
              </a:rPr>
              <a:t>EFINITION??</a:t>
            </a:r>
            <a:endParaRPr lang="en-US" smtClean="0"/>
          </a:p>
        </p:txBody>
      </p:sp>
      <p:sp>
        <p:nvSpPr>
          <p:cNvPr id="3" name="Text Placeholder 2"/>
          <p:cNvSpPr>
            <a:spLocks noGrp="1"/>
          </p:cNvSpPr>
          <p:nvPr>
            <p:ph type="body" idx="1"/>
          </p:nvPr>
        </p:nvSpPr>
        <p:spPr>
          <a:xfrm>
            <a:off x="722313" y="2643188"/>
            <a:ext cx="7772400" cy="4214812"/>
          </a:xfrm>
        </p:spPr>
        <p:txBody>
          <a:bodyPr>
            <a:normAutofit/>
          </a:bodyPr>
          <a:lstStyle/>
          <a:p>
            <a:pPr eaLnBrk="1" fontAlgn="auto" hangingPunct="1">
              <a:spcBef>
                <a:spcPts val="580"/>
              </a:spcBef>
              <a:spcAft>
                <a:spcPts val="0"/>
              </a:spcAft>
              <a:buFont typeface="Wingdings" pitchFamily="2" charset="2"/>
              <a:buChar char="q"/>
              <a:defRPr/>
            </a:pPr>
            <a:r>
              <a:rPr lang="en-US" sz="1800" b="1" dirty="0" smtClean="0">
                <a:latin typeface="Comic Sans MS" pitchFamily="66" charset="0"/>
                <a:cs typeface="Tahoma" pitchFamily="34" charset="0"/>
              </a:rPr>
              <a:t> </a:t>
            </a:r>
            <a:r>
              <a:rPr lang="en-US" sz="3600" b="1" dirty="0" smtClean="0">
                <a:latin typeface="Comic Sans MS" pitchFamily="66" charset="0"/>
                <a:cs typeface="Tahoma" pitchFamily="34" charset="0"/>
              </a:rPr>
              <a:t>The occasion when, a person who is ill, or believes himself to be ill, seeks the advice of a doctor whom he trust.</a:t>
            </a:r>
            <a:br>
              <a:rPr lang="en-US" sz="3600" b="1" dirty="0" smtClean="0">
                <a:latin typeface="Comic Sans MS" pitchFamily="66" charset="0"/>
                <a:cs typeface="Tahoma" pitchFamily="34" charset="0"/>
              </a:rPr>
            </a:br>
            <a:r>
              <a:rPr lang="en-US" sz="3600" b="1" dirty="0" smtClean="0">
                <a:latin typeface="Comic Sans MS" pitchFamily="66" charset="0"/>
                <a:cs typeface="Tahoma" pitchFamily="34" charset="0"/>
              </a:rPr>
              <a:t>            	    </a:t>
            </a:r>
            <a:r>
              <a:rPr lang="en-US" sz="3600" b="1" i="1" dirty="0" smtClean="0"/>
              <a:t>(Wright &amp;Macadam)</a:t>
            </a:r>
            <a:r>
              <a:rPr lang="en-US" sz="3600" b="1" dirty="0" smtClean="0"/>
              <a:t/>
            </a:r>
            <a:br>
              <a:rPr lang="en-US" sz="3600" b="1" dirty="0" smtClean="0"/>
            </a:br>
            <a:endParaRPr lang="en-US" sz="3600" dirty="0"/>
          </a:p>
        </p:txBody>
      </p:sp>
      <p:pic>
        <p:nvPicPr>
          <p:cNvPr id="28676" name="Picture 2" descr="C:\Users\BOWENG\Desktop\group-consultation_~x16370093[1].jpg"/>
          <p:cNvPicPr>
            <a:picLocks noChangeAspect="1" noChangeArrowheads="1"/>
          </p:cNvPicPr>
          <p:nvPr/>
        </p:nvPicPr>
        <p:blipFill>
          <a:blip r:embed="rId2" cstate="print"/>
          <a:srcRect/>
          <a:stretch>
            <a:fillRect/>
          </a:stretch>
        </p:blipFill>
        <p:spPr bwMode="auto">
          <a:xfrm>
            <a:off x="6858000" y="125413"/>
            <a:ext cx="2071688" cy="218916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z="4800" b="1" u="sng" smtClean="0">
                <a:latin typeface="Comic Sans MS" pitchFamily="66" charset="0"/>
                <a:cs typeface="Tahoma" pitchFamily="34" charset="0"/>
              </a:rPr>
              <a:t>D</a:t>
            </a:r>
            <a:r>
              <a:rPr lang="en-US" b="1" u="sng" smtClean="0">
                <a:latin typeface="Comic Sans MS" pitchFamily="66" charset="0"/>
                <a:cs typeface="Tahoma" pitchFamily="34" charset="0"/>
              </a:rPr>
              <a:t>EFINITION??</a:t>
            </a:r>
            <a:endParaRPr lang="en-US" smtClean="0"/>
          </a:p>
        </p:txBody>
      </p:sp>
      <p:sp>
        <p:nvSpPr>
          <p:cNvPr id="3" name="Text Placeholder 2"/>
          <p:cNvSpPr>
            <a:spLocks noGrp="1"/>
          </p:cNvSpPr>
          <p:nvPr>
            <p:ph type="body" idx="1"/>
          </p:nvPr>
        </p:nvSpPr>
        <p:spPr>
          <a:xfrm>
            <a:off x="285750" y="2547938"/>
            <a:ext cx="8208963" cy="3952875"/>
          </a:xfrm>
        </p:spPr>
        <p:txBody>
          <a:bodyPr>
            <a:normAutofit/>
          </a:bodyPr>
          <a:lstStyle/>
          <a:p>
            <a:pPr eaLnBrk="1" fontAlgn="auto" hangingPunct="1">
              <a:spcBef>
                <a:spcPts val="580"/>
              </a:spcBef>
              <a:spcAft>
                <a:spcPts val="0"/>
              </a:spcAft>
              <a:buFont typeface="Wingdings" pitchFamily="2" charset="2"/>
              <a:buChar char="q"/>
              <a:defRPr/>
            </a:pPr>
            <a:r>
              <a:rPr lang="en-US" sz="3600" b="1" dirty="0" smtClean="0">
                <a:latin typeface="Comic Sans MS" pitchFamily="66" charset="0"/>
              </a:rPr>
              <a:t>It is a goal-seeking activity in which the goals of one party may or may not be clear to other party.				</a:t>
            </a:r>
            <a:br>
              <a:rPr lang="en-US" sz="3600" b="1" dirty="0" smtClean="0">
                <a:latin typeface="Comic Sans MS" pitchFamily="66" charset="0"/>
              </a:rPr>
            </a:br>
            <a:r>
              <a:rPr lang="en-US" sz="3600" b="1" dirty="0" smtClean="0">
                <a:latin typeface="Comic Sans MS" pitchFamily="66" charset="0"/>
              </a:rPr>
              <a:t>                         </a:t>
            </a:r>
            <a:r>
              <a:rPr lang="en-US" sz="3600" b="1" i="1" dirty="0" smtClean="0"/>
              <a:t>(Byrne &amp; Long)</a:t>
            </a:r>
            <a:endParaRPr lang="en-US" sz="3600" dirty="0"/>
          </a:p>
        </p:txBody>
      </p:sp>
      <p:pic>
        <p:nvPicPr>
          <p:cNvPr id="29700" name="Picture 2" descr="C:\Users\BOWENG\Desktop\group-consultation_~x16370093[1].jpg"/>
          <p:cNvPicPr>
            <a:picLocks noChangeAspect="1" noChangeArrowheads="1"/>
          </p:cNvPicPr>
          <p:nvPr/>
        </p:nvPicPr>
        <p:blipFill>
          <a:blip r:embed="rId2" cstate="print"/>
          <a:srcRect/>
          <a:stretch>
            <a:fillRect/>
          </a:stretch>
        </p:blipFill>
        <p:spPr bwMode="auto">
          <a:xfrm>
            <a:off x="6858000" y="125413"/>
            <a:ext cx="2071688" cy="218916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1506538"/>
            <a:ext cx="8229600" cy="1470025"/>
          </a:xfrm>
        </p:spPr>
        <p:txBody>
          <a:bodyPr>
            <a:normAutofit fontScale="90000"/>
          </a:bodyPr>
          <a:lstStyle/>
          <a:p>
            <a:pPr eaLnBrk="1" fontAlgn="auto" hangingPunct="1">
              <a:spcAft>
                <a:spcPts val="0"/>
              </a:spcAft>
              <a:defRPr/>
            </a:pPr>
            <a:r>
              <a:rPr b="1" smtClean="0"/>
              <a:t>CONSULTATION IN PHC </a:t>
            </a:r>
            <a:br>
              <a:rPr b="1" smtClean="0"/>
            </a:br>
            <a:r>
              <a:rPr b="1" smtClean="0"/>
              <a:t>Vs</a:t>
            </a:r>
            <a:br>
              <a:rPr b="1" smtClean="0"/>
            </a:br>
            <a:r>
              <a:rPr b="1" smtClean="0"/>
              <a:t>	CONSULTATION IN HOSPITAL</a:t>
            </a:r>
            <a:endParaRPr/>
          </a:p>
        </p:txBody>
      </p:sp>
      <p:pic>
        <p:nvPicPr>
          <p:cNvPr id="30723" name="Picture 4" descr="http://www.fotosearch.com/bthumb/IMZ/IMZ004/vmo0558.jpg"/>
          <p:cNvPicPr>
            <a:picLocks noChangeAspect="1" noChangeArrowheads="1"/>
          </p:cNvPicPr>
          <p:nvPr/>
        </p:nvPicPr>
        <p:blipFill>
          <a:blip r:embed="rId2" cstate="print"/>
          <a:srcRect/>
          <a:stretch>
            <a:fillRect/>
          </a:stretch>
        </p:blipFill>
        <p:spPr bwMode="auto">
          <a:xfrm>
            <a:off x="1857375" y="3286125"/>
            <a:ext cx="5143500" cy="2071688"/>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b="1" smtClean="0">
                <a:latin typeface="Comic Sans MS" pitchFamily="66" charset="0"/>
                <a:cs typeface="Tahoma" pitchFamily="34" charset="0"/>
              </a:rPr>
              <a:t>CONSULTATION SKILLS</a:t>
            </a:r>
            <a:endParaRPr lang="en-US" smtClean="0"/>
          </a:p>
        </p:txBody>
      </p:sp>
      <p:sp>
        <p:nvSpPr>
          <p:cNvPr id="3" name="Text Placeholder 2"/>
          <p:cNvSpPr>
            <a:spLocks noGrp="1"/>
          </p:cNvSpPr>
          <p:nvPr>
            <p:ph type="body" idx="1"/>
          </p:nvPr>
        </p:nvSpPr>
        <p:spPr>
          <a:xfrm>
            <a:off x="722313" y="2547938"/>
            <a:ext cx="7772400" cy="3881437"/>
          </a:xfrm>
        </p:spPr>
        <p:txBody>
          <a:bodyPr/>
          <a:lstStyle/>
          <a:p>
            <a:pPr>
              <a:buFont typeface="Wingdings" pitchFamily="2" charset="2"/>
              <a:buChar char="q"/>
              <a:defRPr/>
            </a:pPr>
            <a:r>
              <a:rPr lang="en-US" sz="3200" b="1" u="sng" dirty="0" smtClean="0">
                <a:latin typeface="Comic Sans MS" pitchFamily="66" charset="0"/>
                <a:cs typeface="Tahoma" pitchFamily="34" charset="0"/>
              </a:rPr>
              <a:t>Involve:</a:t>
            </a:r>
            <a:br>
              <a:rPr lang="en-US" sz="3200" b="1" u="sng" dirty="0" smtClean="0">
                <a:latin typeface="Comic Sans MS" pitchFamily="66" charset="0"/>
                <a:cs typeface="Tahoma" pitchFamily="34" charset="0"/>
              </a:rPr>
            </a:br>
            <a:r>
              <a:rPr lang="en-US" sz="3200" b="1" dirty="0" smtClean="0">
                <a:latin typeface="Comic Sans MS" pitchFamily="66" charset="0"/>
                <a:cs typeface="Tahoma" pitchFamily="34" charset="0"/>
              </a:rPr>
              <a:t/>
            </a:r>
            <a:br>
              <a:rPr lang="en-US" sz="3200" b="1" dirty="0" smtClean="0">
                <a:latin typeface="Comic Sans MS" pitchFamily="66" charset="0"/>
                <a:cs typeface="Tahoma" pitchFamily="34" charset="0"/>
              </a:rPr>
            </a:br>
            <a:r>
              <a:rPr lang="en-US" sz="3200" b="1" dirty="0" smtClean="0">
                <a:latin typeface="Comic Sans MS" pitchFamily="66" charset="0"/>
                <a:cs typeface="Tahoma" pitchFamily="34" charset="0"/>
              </a:rPr>
              <a:t>	*	Interviewing skills</a:t>
            </a:r>
            <a:br>
              <a:rPr lang="en-US" sz="3200" b="1" dirty="0" smtClean="0">
                <a:latin typeface="Comic Sans MS" pitchFamily="66" charset="0"/>
                <a:cs typeface="Tahoma" pitchFamily="34" charset="0"/>
              </a:rPr>
            </a:br>
            <a:r>
              <a:rPr lang="en-US" sz="3200" b="1" dirty="0" smtClean="0">
                <a:latin typeface="Comic Sans MS" pitchFamily="66" charset="0"/>
                <a:cs typeface="Tahoma" pitchFamily="34" charset="0"/>
              </a:rPr>
              <a:t>	*	History taking skills</a:t>
            </a:r>
            <a:br>
              <a:rPr lang="en-US" sz="3200" b="1" dirty="0" smtClean="0">
                <a:latin typeface="Comic Sans MS" pitchFamily="66" charset="0"/>
                <a:cs typeface="Tahoma" pitchFamily="34" charset="0"/>
              </a:rPr>
            </a:br>
            <a:r>
              <a:rPr lang="en-US" sz="3200" b="1" dirty="0" smtClean="0">
                <a:latin typeface="Comic Sans MS" pitchFamily="66" charset="0"/>
                <a:cs typeface="Tahoma" pitchFamily="34" charset="0"/>
              </a:rPr>
              <a:t>	*	Physical examination skills</a:t>
            </a:r>
            <a:br>
              <a:rPr lang="en-US" sz="3200" b="1" dirty="0" smtClean="0">
                <a:latin typeface="Comic Sans MS" pitchFamily="66" charset="0"/>
                <a:cs typeface="Tahoma" pitchFamily="34" charset="0"/>
              </a:rPr>
            </a:br>
            <a:r>
              <a:rPr lang="en-US" sz="3200" b="1" dirty="0" smtClean="0">
                <a:latin typeface="Comic Sans MS" pitchFamily="66" charset="0"/>
                <a:cs typeface="Tahoma" pitchFamily="34" charset="0"/>
              </a:rPr>
              <a:t>	*	Problem-solving skills</a:t>
            </a:r>
            <a:endParaRPr lang="en-US" sz="3200" dirty="0"/>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ctrTitle"/>
          </p:nvPr>
        </p:nvSpPr>
        <p:spPr>
          <a:xfrm>
            <a:off x="457200" y="1506538"/>
            <a:ext cx="8229600" cy="1470025"/>
          </a:xfrm>
        </p:spPr>
        <p:txBody>
          <a:bodyPr/>
          <a:lstStyle/>
          <a:p>
            <a:r>
              <a:rPr b="1" smtClean="0">
                <a:solidFill>
                  <a:schemeClr val="bg1"/>
                </a:solidFill>
                <a:latin typeface="Comic Sans MS" pitchFamily="66" charset="0"/>
                <a:cs typeface="Tahoma" pitchFamily="34" charset="0"/>
              </a:rPr>
              <a:t>What people do about</a:t>
            </a:r>
            <a:br>
              <a:rPr b="1" smtClean="0">
                <a:solidFill>
                  <a:schemeClr val="bg1"/>
                </a:solidFill>
                <a:latin typeface="Comic Sans MS" pitchFamily="66" charset="0"/>
                <a:cs typeface="Tahoma" pitchFamily="34" charset="0"/>
              </a:rPr>
            </a:br>
            <a:r>
              <a:rPr b="1" smtClean="0">
                <a:solidFill>
                  <a:schemeClr val="bg1"/>
                </a:solidFill>
                <a:latin typeface="Comic Sans MS" pitchFamily="66" charset="0"/>
                <a:cs typeface="Tahoma" pitchFamily="34" charset="0"/>
              </a:rPr>
              <a:t> their symptoms?</a:t>
            </a:r>
            <a:endParaRPr smtClean="0">
              <a:solidFill>
                <a:schemeClr val="bg1"/>
              </a:solidFill>
            </a:endParaRPr>
          </a:p>
        </p:txBody>
      </p:sp>
      <p:pic>
        <p:nvPicPr>
          <p:cNvPr id="32771" name="Picture 2" descr="http://www.fotosearch.com/bthumb/FSC/FSC061/x11830060.jpg"/>
          <p:cNvPicPr>
            <a:picLocks noChangeAspect="1" noChangeArrowheads="1"/>
          </p:cNvPicPr>
          <p:nvPr/>
        </p:nvPicPr>
        <p:blipFill>
          <a:blip r:embed="rId2" cstate="print"/>
          <a:srcRect/>
          <a:stretch>
            <a:fillRect/>
          </a:stretch>
        </p:blipFill>
        <p:spPr bwMode="auto">
          <a:xfrm>
            <a:off x="2571750" y="3286125"/>
            <a:ext cx="3929063" cy="21431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3143250"/>
            <a:ext cx="8472488" cy="3500438"/>
          </a:xfrm>
        </p:spPr>
        <p:txBody>
          <a:bodyPr anchor="ctr">
            <a:normAutofit fontScale="85000" lnSpcReduction="20000"/>
          </a:bodyPr>
          <a:lstStyle/>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Define the Consultation &amp; Communication</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Discuss the benefits of good communication skills </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Identify why &amp; when pts Decide to consult </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Discuss the Model of consultation</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-Stott &amp; Davis</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-Roger </a:t>
            </a:r>
            <a:r>
              <a:rPr lang="en-US" sz="2800" b="1" dirty="0" err="1" smtClean="0">
                <a:latin typeface="Comic Sans MS" pitchFamily="66" charset="0"/>
                <a:cs typeface="Tahoma" pitchFamily="34" charset="0"/>
              </a:rPr>
              <a:t>Neighbour</a:t>
            </a:r>
            <a:r>
              <a:rPr lang="en-US" sz="2800" b="1" dirty="0" smtClean="0">
                <a:latin typeface="Comic Sans MS" pitchFamily="66" charset="0"/>
                <a:cs typeface="Tahoma" pitchFamily="34" charset="0"/>
              </a:rPr>
              <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-Pendleton</a:t>
            </a:r>
            <a:endParaRPr lang="en-US" sz="2400" b="1" dirty="0" smtClean="0">
              <a:latin typeface="Comic Sans MS" pitchFamily="66" charset="0"/>
              <a:cs typeface="Tahoma" pitchFamily="34" charset="0"/>
            </a:endParaRP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Identify how we can improve consultation skills</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Summary</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Perform well in any clinical examination</a:t>
            </a:r>
          </a:p>
          <a:p>
            <a:pPr algn="just" eaLnBrk="1" fontAlgn="auto" hangingPunct="1">
              <a:spcBef>
                <a:spcPts val="580"/>
              </a:spcBef>
              <a:spcAft>
                <a:spcPts val="0"/>
              </a:spcAft>
              <a:buFont typeface="Wingdings 2"/>
              <a:buNone/>
              <a:defRPr/>
            </a:pPr>
            <a:endParaRPr lang="en-US" sz="2800" b="1" u="sng" dirty="0" smtClean="0">
              <a:latin typeface="Comic Sans MS" pitchFamily="66" charset="0"/>
              <a:cs typeface="Tahoma" pitchFamily="34" charset="0"/>
            </a:endParaRPr>
          </a:p>
        </p:txBody>
      </p:sp>
      <p:sp>
        <p:nvSpPr>
          <p:cNvPr id="13315" name="Title 2"/>
          <p:cNvSpPr>
            <a:spLocks noGrp="1"/>
          </p:cNvSpPr>
          <p:nvPr>
            <p:ph type="ctrTitle"/>
          </p:nvPr>
        </p:nvSpPr>
        <p:spPr>
          <a:xfrm>
            <a:off x="457200" y="1785938"/>
            <a:ext cx="8229600" cy="1000125"/>
          </a:xfrm>
        </p:spPr>
        <p:txBody>
          <a:bodyPr/>
          <a:lstStyle/>
          <a:p>
            <a:pPr eaLnBrk="1" hangingPunct="1"/>
            <a:r>
              <a:rPr sz="8000" b="1" dirty="0" smtClean="0">
                <a:latin typeface="Comic Sans MS" pitchFamily="66" charset="0"/>
                <a:cs typeface="Tahoma" pitchFamily="34" charset="0"/>
              </a:rPr>
              <a:t/>
            </a:r>
            <a:br>
              <a:rPr sz="8000" b="1" dirty="0" smtClean="0">
                <a:latin typeface="Comic Sans MS" pitchFamily="66" charset="0"/>
                <a:cs typeface="Tahoma" pitchFamily="34" charset="0"/>
              </a:rPr>
            </a:br>
            <a:r>
              <a:rPr sz="8000" b="1" dirty="0" smtClean="0">
                <a:latin typeface="Comic Sans MS" pitchFamily="66" charset="0"/>
                <a:cs typeface="Tahoma" pitchFamily="34" charset="0"/>
              </a:rPr>
              <a:t>Objectives</a:t>
            </a:r>
            <a:r>
              <a:rPr sz="9600" b="1" dirty="0" smtClean="0">
                <a:latin typeface="Comic Sans MS" pitchFamily="66" charset="0"/>
                <a:cs typeface="Tahoma" pitchFamily="34" charset="0"/>
              </a:rPr>
              <a:t/>
            </a:r>
            <a:br>
              <a:rPr sz="9600" b="1" dirty="0" smtClean="0">
                <a:latin typeface="Comic Sans MS" pitchFamily="66" charset="0"/>
                <a:cs typeface="Tahoma" pitchFamily="34" charset="0"/>
              </a:rPr>
            </a:br>
            <a:endParaRPr sz="9600" dirty="0" smtClean="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0" y="0"/>
            <a:ext cx="9144000" cy="6858000"/>
          </a:xfrm>
          <a:gradFill rotWithShape="0">
            <a:gsLst>
              <a:gs pos="0">
                <a:srgbClr val="CCCCFF"/>
              </a:gs>
              <a:gs pos="17999">
                <a:srgbClr val="99CCFF"/>
              </a:gs>
              <a:gs pos="39000">
                <a:srgbClr val="CC99FF"/>
              </a:gs>
              <a:gs pos="64000">
                <a:srgbClr val="9966FF"/>
              </a:gs>
              <a:gs pos="82001">
                <a:srgbClr val="99CCFF"/>
              </a:gs>
              <a:gs pos="100000">
                <a:srgbClr val="CCCCFF"/>
              </a:gs>
            </a:gsLst>
            <a:lin ang="18900000" scaled="1"/>
          </a:gradFill>
        </p:spPr>
        <p:txBody>
          <a:bodyPr/>
          <a:lstStyle/>
          <a:p>
            <a:pPr eaLnBrk="1" hangingPunct="1"/>
            <a:r>
              <a:rPr lang="en-US" sz="2800" b="1" smtClean="0">
                <a:latin typeface="Comic Sans MS" pitchFamily="66" charset="0"/>
                <a:cs typeface="Tahoma" pitchFamily="34" charset="0"/>
              </a:rPr>
              <a:t>	</a:t>
            </a:r>
            <a:r>
              <a:rPr lang="en-US" sz="2400" b="1" smtClean="0">
                <a:latin typeface="Comic Sans MS" pitchFamily="66" charset="0"/>
                <a:cs typeface="Tahoma" pitchFamily="34" charset="0"/>
              </a:rPr>
              <a:t>No 		Self care	Self care	GP	Hospital</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action		only		plus GP	visit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__</a:t>
            </a:r>
            <a:r>
              <a:rPr lang="en-US" sz="2400" b="1" u="sng" smtClean="0">
                <a:latin typeface="Comic Sans MS" pitchFamily="66" charset="0"/>
                <a:cs typeface="Tahoma" pitchFamily="34" charset="0"/>
              </a:rPr>
              <a:t>				visit		only__________</a:t>
            </a:r>
            <a:r>
              <a:rPr lang="en-US" sz="2400" b="1" smtClean="0">
                <a:latin typeface="Comic Sans MS" pitchFamily="66" charset="0"/>
                <a:cs typeface="Tahoma" pitchFamily="34" charset="0"/>
              </a:rPr>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t>
            </a:r>
            <a:r>
              <a:rPr lang="en-US" sz="1800" b="1" smtClean="0">
                <a:latin typeface="Comic Sans MS" pitchFamily="66" charset="0"/>
                <a:cs typeface="Tahoma" pitchFamily="34" charset="0"/>
              </a:rPr>
              <a:t>16%  	  	63%		  12% 		  8%	     1%	</a:t>
            </a:r>
            <a:r>
              <a:rPr lang="en-US" sz="2400" b="1" smtClean="0">
                <a:latin typeface="Comic Sans MS" pitchFamily="66" charset="0"/>
                <a:cs typeface="Tahoma" pitchFamily="34" charset="0"/>
              </a:rPr>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t>
            </a:r>
            <a:r>
              <a:rPr lang="en-US" sz="2800" b="1" smtClean="0">
                <a:solidFill>
                  <a:srgbClr val="FF3300"/>
                </a:solidFill>
                <a:latin typeface="Comic Sans MS" pitchFamily="66" charset="0"/>
                <a:cs typeface="Tahoma" pitchFamily="34" charset="0"/>
              </a:rPr>
              <a:t>What people do about their symptoms??</a:t>
            </a:r>
          </a:p>
        </p:txBody>
      </p:sp>
      <p:sp>
        <p:nvSpPr>
          <p:cNvPr id="33795" name="Line 3"/>
          <p:cNvSpPr>
            <a:spLocks noChangeShapeType="1"/>
          </p:cNvSpPr>
          <p:nvPr/>
        </p:nvSpPr>
        <p:spPr bwMode="auto">
          <a:xfrm flipV="1">
            <a:off x="762000" y="1219200"/>
            <a:ext cx="0" cy="1447800"/>
          </a:xfrm>
          <a:prstGeom prst="line">
            <a:avLst/>
          </a:prstGeom>
          <a:noFill/>
          <a:ln w="9525">
            <a:solidFill>
              <a:schemeClr val="tx1"/>
            </a:solidFill>
            <a:round/>
            <a:headEnd/>
            <a:tailEnd/>
          </a:ln>
        </p:spPr>
        <p:txBody>
          <a:bodyPr/>
          <a:lstStyle/>
          <a:p>
            <a:endParaRPr lang="en-US"/>
          </a:p>
        </p:txBody>
      </p:sp>
      <p:sp>
        <p:nvSpPr>
          <p:cNvPr id="33796" name="Line 4"/>
          <p:cNvSpPr>
            <a:spLocks noChangeShapeType="1"/>
          </p:cNvSpPr>
          <p:nvPr/>
        </p:nvSpPr>
        <p:spPr bwMode="auto">
          <a:xfrm>
            <a:off x="762000" y="1219200"/>
            <a:ext cx="1371600" cy="0"/>
          </a:xfrm>
          <a:prstGeom prst="line">
            <a:avLst/>
          </a:prstGeom>
          <a:noFill/>
          <a:ln w="9525">
            <a:solidFill>
              <a:schemeClr val="tx1"/>
            </a:solidFill>
            <a:round/>
            <a:headEnd/>
            <a:tailEnd/>
          </a:ln>
        </p:spPr>
        <p:txBody>
          <a:bodyPr/>
          <a:lstStyle/>
          <a:p>
            <a:endParaRPr lang="en-US"/>
          </a:p>
        </p:txBody>
      </p:sp>
      <p:sp>
        <p:nvSpPr>
          <p:cNvPr id="33797" name="Line 5"/>
          <p:cNvSpPr>
            <a:spLocks noChangeShapeType="1"/>
          </p:cNvSpPr>
          <p:nvPr/>
        </p:nvSpPr>
        <p:spPr bwMode="auto">
          <a:xfrm>
            <a:off x="2133600" y="1219200"/>
            <a:ext cx="0" cy="1447800"/>
          </a:xfrm>
          <a:prstGeom prst="line">
            <a:avLst/>
          </a:prstGeom>
          <a:noFill/>
          <a:ln w="9525">
            <a:solidFill>
              <a:schemeClr val="tx1"/>
            </a:solidFill>
            <a:round/>
            <a:headEnd/>
            <a:tailEnd/>
          </a:ln>
        </p:spPr>
        <p:txBody>
          <a:bodyPr/>
          <a:lstStyle/>
          <a:p>
            <a:endParaRPr lang="en-US"/>
          </a:p>
        </p:txBody>
      </p:sp>
      <p:sp>
        <p:nvSpPr>
          <p:cNvPr id="33798" name="Line 6"/>
          <p:cNvSpPr>
            <a:spLocks noChangeShapeType="1"/>
          </p:cNvSpPr>
          <p:nvPr/>
        </p:nvSpPr>
        <p:spPr bwMode="auto">
          <a:xfrm flipV="1">
            <a:off x="2133600" y="304800"/>
            <a:ext cx="0" cy="914400"/>
          </a:xfrm>
          <a:prstGeom prst="line">
            <a:avLst/>
          </a:prstGeom>
          <a:noFill/>
          <a:ln w="9525">
            <a:solidFill>
              <a:schemeClr val="tx1"/>
            </a:solidFill>
            <a:round/>
            <a:headEnd/>
            <a:tailEnd/>
          </a:ln>
        </p:spPr>
        <p:txBody>
          <a:bodyPr/>
          <a:lstStyle/>
          <a:p>
            <a:endParaRPr lang="en-US"/>
          </a:p>
        </p:txBody>
      </p:sp>
      <p:sp>
        <p:nvSpPr>
          <p:cNvPr id="33799" name="Line 7"/>
          <p:cNvSpPr>
            <a:spLocks noChangeShapeType="1"/>
          </p:cNvSpPr>
          <p:nvPr/>
        </p:nvSpPr>
        <p:spPr bwMode="auto">
          <a:xfrm>
            <a:off x="2133600" y="304800"/>
            <a:ext cx="2286000" cy="0"/>
          </a:xfrm>
          <a:prstGeom prst="line">
            <a:avLst/>
          </a:prstGeom>
          <a:noFill/>
          <a:ln w="9525">
            <a:solidFill>
              <a:schemeClr val="tx1"/>
            </a:solidFill>
            <a:round/>
            <a:headEnd/>
            <a:tailEnd/>
          </a:ln>
        </p:spPr>
        <p:txBody>
          <a:bodyPr/>
          <a:lstStyle/>
          <a:p>
            <a:endParaRPr lang="en-US"/>
          </a:p>
        </p:txBody>
      </p:sp>
      <p:sp>
        <p:nvSpPr>
          <p:cNvPr id="33800" name="Line 8"/>
          <p:cNvSpPr>
            <a:spLocks noChangeShapeType="1"/>
          </p:cNvSpPr>
          <p:nvPr/>
        </p:nvSpPr>
        <p:spPr bwMode="auto">
          <a:xfrm>
            <a:off x="4419600" y="304800"/>
            <a:ext cx="0" cy="2362200"/>
          </a:xfrm>
          <a:prstGeom prst="line">
            <a:avLst/>
          </a:prstGeom>
          <a:noFill/>
          <a:ln w="9525">
            <a:solidFill>
              <a:schemeClr val="tx1"/>
            </a:solidFill>
            <a:round/>
            <a:headEnd/>
            <a:tailEnd/>
          </a:ln>
        </p:spPr>
        <p:txBody>
          <a:bodyPr/>
          <a:lstStyle/>
          <a:p>
            <a:endParaRPr lang="en-US"/>
          </a:p>
        </p:txBody>
      </p:sp>
      <p:sp>
        <p:nvSpPr>
          <p:cNvPr id="33801" name="Line 9"/>
          <p:cNvSpPr>
            <a:spLocks noChangeShapeType="1"/>
          </p:cNvSpPr>
          <p:nvPr/>
        </p:nvSpPr>
        <p:spPr bwMode="auto">
          <a:xfrm>
            <a:off x="4419600" y="1447800"/>
            <a:ext cx="1828800" cy="0"/>
          </a:xfrm>
          <a:prstGeom prst="line">
            <a:avLst/>
          </a:prstGeom>
          <a:noFill/>
          <a:ln w="9525">
            <a:solidFill>
              <a:schemeClr val="tx1"/>
            </a:solidFill>
            <a:round/>
            <a:headEnd/>
            <a:tailEnd/>
          </a:ln>
        </p:spPr>
        <p:txBody>
          <a:bodyPr/>
          <a:lstStyle/>
          <a:p>
            <a:endParaRPr lang="en-US"/>
          </a:p>
        </p:txBody>
      </p:sp>
      <p:sp>
        <p:nvSpPr>
          <p:cNvPr id="33802" name="Line 10"/>
          <p:cNvSpPr>
            <a:spLocks noChangeShapeType="1"/>
          </p:cNvSpPr>
          <p:nvPr/>
        </p:nvSpPr>
        <p:spPr bwMode="auto">
          <a:xfrm>
            <a:off x="6248400" y="1447800"/>
            <a:ext cx="0" cy="1219200"/>
          </a:xfrm>
          <a:prstGeom prst="line">
            <a:avLst/>
          </a:prstGeom>
          <a:noFill/>
          <a:ln w="9525">
            <a:solidFill>
              <a:schemeClr val="tx1"/>
            </a:solidFill>
            <a:round/>
            <a:headEnd/>
            <a:tailEnd/>
          </a:ln>
        </p:spPr>
        <p:txBody>
          <a:bodyPr/>
          <a:lstStyle/>
          <a:p>
            <a:endParaRPr lang="en-US"/>
          </a:p>
        </p:txBody>
      </p:sp>
      <p:sp>
        <p:nvSpPr>
          <p:cNvPr id="33803" name="Line 11"/>
          <p:cNvSpPr>
            <a:spLocks noChangeShapeType="1"/>
          </p:cNvSpPr>
          <p:nvPr/>
        </p:nvSpPr>
        <p:spPr bwMode="auto">
          <a:xfrm>
            <a:off x="6248400" y="1676400"/>
            <a:ext cx="1143000" cy="0"/>
          </a:xfrm>
          <a:prstGeom prst="line">
            <a:avLst/>
          </a:prstGeom>
          <a:noFill/>
          <a:ln w="9525">
            <a:solidFill>
              <a:schemeClr val="tx1"/>
            </a:solidFill>
            <a:round/>
            <a:headEnd/>
            <a:tailEnd/>
          </a:ln>
        </p:spPr>
        <p:txBody>
          <a:bodyPr/>
          <a:lstStyle/>
          <a:p>
            <a:endParaRPr lang="en-US"/>
          </a:p>
        </p:txBody>
      </p:sp>
      <p:sp>
        <p:nvSpPr>
          <p:cNvPr id="33804" name="Line 12"/>
          <p:cNvSpPr>
            <a:spLocks noChangeShapeType="1"/>
          </p:cNvSpPr>
          <p:nvPr/>
        </p:nvSpPr>
        <p:spPr bwMode="auto">
          <a:xfrm>
            <a:off x="7391400" y="1676400"/>
            <a:ext cx="0" cy="990600"/>
          </a:xfrm>
          <a:prstGeom prst="line">
            <a:avLst/>
          </a:prstGeom>
          <a:noFill/>
          <a:ln w="9525">
            <a:solidFill>
              <a:schemeClr val="tx1"/>
            </a:solidFill>
            <a:round/>
            <a:headEnd/>
            <a:tailEnd/>
          </a:ln>
        </p:spPr>
        <p:txBody>
          <a:bodyPr/>
          <a:lstStyle/>
          <a:p>
            <a:endParaRPr lang="en-US"/>
          </a:p>
        </p:txBody>
      </p:sp>
      <p:sp>
        <p:nvSpPr>
          <p:cNvPr id="33805" name="Line 13"/>
          <p:cNvSpPr>
            <a:spLocks noChangeShapeType="1"/>
          </p:cNvSpPr>
          <p:nvPr/>
        </p:nvSpPr>
        <p:spPr bwMode="auto">
          <a:xfrm>
            <a:off x="7391400" y="2362200"/>
            <a:ext cx="1447800" cy="0"/>
          </a:xfrm>
          <a:prstGeom prst="line">
            <a:avLst/>
          </a:prstGeom>
          <a:noFill/>
          <a:ln w="9525">
            <a:solidFill>
              <a:schemeClr val="tx1"/>
            </a:solidFill>
            <a:round/>
            <a:headEnd/>
            <a:tailEnd/>
          </a:ln>
        </p:spPr>
        <p:txBody>
          <a:bodyPr/>
          <a:lstStyle/>
          <a:p>
            <a:endParaRPr lang="en-US"/>
          </a:p>
        </p:txBody>
      </p:sp>
      <p:sp>
        <p:nvSpPr>
          <p:cNvPr id="33806" name="Line 14"/>
          <p:cNvSpPr>
            <a:spLocks noChangeShapeType="1"/>
          </p:cNvSpPr>
          <p:nvPr/>
        </p:nvSpPr>
        <p:spPr bwMode="auto">
          <a:xfrm flipV="1">
            <a:off x="8839200" y="2362200"/>
            <a:ext cx="0" cy="304800"/>
          </a:xfrm>
          <a:prstGeom prst="line">
            <a:avLst/>
          </a:prstGeom>
          <a:noFill/>
          <a:ln w="9525">
            <a:solidFill>
              <a:schemeClr val="tx1"/>
            </a:solidFill>
            <a:round/>
            <a:headEnd/>
            <a:tailEnd/>
          </a:ln>
        </p:spPr>
        <p:txBody>
          <a:bodyPr/>
          <a:lstStyle/>
          <a:p>
            <a:endParaRPr lang="en-US"/>
          </a:p>
        </p:txBody>
      </p:sp>
      <p:sp>
        <p:nvSpPr>
          <p:cNvPr id="33807" name="Line 15"/>
          <p:cNvSpPr>
            <a:spLocks noChangeShapeType="1"/>
          </p:cNvSpPr>
          <p:nvPr/>
        </p:nvSpPr>
        <p:spPr bwMode="auto">
          <a:xfrm>
            <a:off x="762000" y="2667000"/>
            <a:ext cx="0" cy="381000"/>
          </a:xfrm>
          <a:prstGeom prst="line">
            <a:avLst/>
          </a:prstGeom>
          <a:noFill/>
          <a:ln w="9525">
            <a:solidFill>
              <a:schemeClr val="tx1"/>
            </a:solidFill>
            <a:round/>
            <a:headEnd/>
            <a:tailEnd/>
          </a:ln>
        </p:spPr>
        <p:txBody>
          <a:bodyPr/>
          <a:lstStyle/>
          <a:p>
            <a:endParaRPr lang="en-US"/>
          </a:p>
        </p:txBody>
      </p:sp>
      <p:sp>
        <p:nvSpPr>
          <p:cNvPr id="33808" name="Line 16"/>
          <p:cNvSpPr>
            <a:spLocks noChangeShapeType="1"/>
          </p:cNvSpPr>
          <p:nvPr/>
        </p:nvSpPr>
        <p:spPr bwMode="auto">
          <a:xfrm>
            <a:off x="2133600" y="2667000"/>
            <a:ext cx="0" cy="381000"/>
          </a:xfrm>
          <a:prstGeom prst="line">
            <a:avLst/>
          </a:prstGeom>
          <a:noFill/>
          <a:ln w="9525">
            <a:solidFill>
              <a:schemeClr val="tx1"/>
            </a:solidFill>
            <a:round/>
            <a:headEnd/>
            <a:tailEnd/>
          </a:ln>
        </p:spPr>
        <p:txBody>
          <a:bodyPr/>
          <a:lstStyle/>
          <a:p>
            <a:endParaRPr lang="en-US"/>
          </a:p>
        </p:txBody>
      </p:sp>
      <p:sp>
        <p:nvSpPr>
          <p:cNvPr id="33809" name="Line 17"/>
          <p:cNvSpPr>
            <a:spLocks noChangeShapeType="1"/>
          </p:cNvSpPr>
          <p:nvPr/>
        </p:nvSpPr>
        <p:spPr bwMode="auto">
          <a:xfrm>
            <a:off x="4419600" y="2667000"/>
            <a:ext cx="0" cy="381000"/>
          </a:xfrm>
          <a:prstGeom prst="line">
            <a:avLst/>
          </a:prstGeom>
          <a:noFill/>
          <a:ln w="9525">
            <a:solidFill>
              <a:schemeClr val="tx1"/>
            </a:solidFill>
            <a:round/>
            <a:headEnd/>
            <a:tailEnd/>
          </a:ln>
        </p:spPr>
        <p:txBody>
          <a:bodyPr/>
          <a:lstStyle/>
          <a:p>
            <a:endParaRPr lang="en-US"/>
          </a:p>
        </p:txBody>
      </p:sp>
      <p:sp>
        <p:nvSpPr>
          <p:cNvPr id="33810" name="Line 18"/>
          <p:cNvSpPr>
            <a:spLocks noChangeShapeType="1"/>
          </p:cNvSpPr>
          <p:nvPr/>
        </p:nvSpPr>
        <p:spPr bwMode="auto">
          <a:xfrm>
            <a:off x="6248400" y="2667000"/>
            <a:ext cx="0" cy="381000"/>
          </a:xfrm>
          <a:prstGeom prst="line">
            <a:avLst/>
          </a:prstGeom>
          <a:noFill/>
          <a:ln w="9525">
            <a:solidFill>
              <a:schemeClr val="tx1"/>
            </a:solidFill>
            <a:round/>
            <a:headEnd/>
            <a:tailEnd/>
          </a:ln>
        </p:spPr>
        <p:txBody>
          <a:bodyPr/>
          <a:lstStyle/>
          <a:p>
            <a:endParaRPr lang="en-US"/>
          </a:p>
        </p:txBody>
      </p:sp>
      <p:sp>
        <p:nvSpPr>
          <p:cNvPr id="33811" name="Line 19"/>
          <p:cNvSpPr>
            <a:spLocks noChangeShapeType="1"/>
          </p:cNvSpPr>
          <p:nvPr/>
        </p:nvSpPr>
        <p:spPr bwMode="auto">
          <a:xfrm>
            <a:off x="7391400" y="2667000"/>
            <a:ext cx="0" cy="381000"/>
          </a:xfrm>
          <a:prstGeom prst="line">
            <a:avLst/>
          </a:prstGeom>
          <a:noFill/>
          <a:ln w="9525">
            <a:solidFill>
              <a:schemeClr val="tx1"/>
            </a:solidFill>
            <a:round/>
            <a:headEnd/>
            <a:tailEnd/>
          </a:ln>
        </p:spPr>
        <p:txBody>
          <a:bodyPr/>
          <a:lstStyle/>
          <a:p>
            <a:endParaRPr lang="en-US"/>
          </a:p>
        </p:txBody>
      </p:sp>
      <p:sp>
        <p:nvSpPr>
          <p:cNvPr id="33812" name="Line 20"/>
          <p:cNvSpPr>
            <a:spLocks noChangeShapeType="1"/>
          </p:cNvSpPr>
          <p:nvPr/>
        </p:nvSpPr>
        <p:spPr bwMode="auto">
          <a:xfrm>
            <a:off x="8839200" y="2362200"/>
            <a:ext cx="0" cy="685800"/>
          </a:xfrm>
          <a:prstGeom prst="line">
            <a:avLst/>
          </a:prstGeom>
          <a:noFill/>
          <a:ln w="9525">
            <a:solidFill>
              <a:schemeClr val="tx1"/>
            </a:solidFill>
            <a:round/>
            <a:headEnd/>
            <a:tailEnd/>
          </a:ln>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0" y="0"/>
            <a:ext cx="9144000" cy="6858000"/>
          </a:xfrm>
          <a:gradFill rotWithShape="0">
            <a:gsLst>
              <a:gs pos="0">
                <a:srgbClr val="CCCCFF"/>
              </a:gs>
              <a:gs pos="17999">
                <a:srgbClr val="99CCFF"/>
              </a:gs>
              <a:gs pos="39000">
                <a:srgbClr val="CC99FF"/>
              </a:gs>
              <a:gs pos="64000">
                <a:srgbClr val="9966FF"/>
              </a:gs>
              <a:gs pos="82001">
                <a:srgbClr val="99CCFF"/>
              </a:gs>
              <a:gs pos="100000">
                <a:srgbClr val="CCCCFF"/>
              </a:gs>
            </a:gsLst>
            <a:lin ang="18900000" scaled="1"/>
          </a:gradFill>
        </p:spPr>
        <p:txBody>
          <a:bodyPr/>
          <a:lstStyle/>
          <a:p>
            <a:pPr eaLnBrk="1" hangingPunct="1"/>
            <a:r>
              <a:rPr lang="en-US" sz="3200" b="1" smtClean="0">
                <a:latin typeface="Comic Sans MS" pitchFamily="66" charset="0"/>
                <a:cs typeface="Tahoma" pitchFamily="34" charset="0"/>
              </a:rPr>
              <a:t>WHY PTS. CONSULT THEIR DOCTORS??</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a:r>
            <a:br>
              <a:rPr lang="en-US" sz="3200" b="1" smtClean="0">
                <a:latin typeface="Comic Sans MS" pitchFamily="66" charset="0"/>
                <a:cs typeface="Tahoma" pitchFamily="34" charset="0"/>
              </a:rPr>
            </a:br>
            <a:r>
              <a:rPr lang="en-US" sz="2400" b="1" smtClean="0">
                <a:latin typeface="Comic Sans MS" pitchFamily="66" charset="0"/>
                <a:cs typeface="Tahoma" pitchFamily="34" charset="0"/>
              </a:rPr>
              <a:t>Symptoms of illness perceived by patient</a:t>
            </a: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Nature of symptoms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Anxiety				Personality of patient, anxiety,  				         housing, environment stress</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Attempts to resolve anxiety  	Education, Family and community support</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Decision to consult		Health beliefs, expectation of doctor,</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Accessibility (appointment system, 					receptionists, etc)</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Consultation</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t>
            </a:r>
            <a:r>
              <a:rPr lang="en-US" sz="2400" b="1" smtClean="0">
                <a:solidFill>
                  <a:srgbClr val="A50021"/>
                </a:solidFill>
                <a:latin typeface="Comic Sans MS" pitchFamily="66" charset="0"/>
                <a:cs typeface="Tahoma" pitchFamily="34" charset="0"/>
              </a:rPr>
              <a:t>Factors influencing the decision to consult a doctor</a:t>
            </a:r>
            <a:r>
              <a:rPr lang="en-US" sz="1800" b="1" smtClean="0">
                <a:latin typeface="Comic Sans MS" pitchFamily="66" charset="0"/>
                <a:cs typeface="Tahoma" pitchFamily="34" charset="0"/>
              </a:rPr>
              <a:t> 	</a:t>
            </a:r>
          </a:p>
        </p:txBody>
      </p:sp>
      <p:sp>
        <p:nvSpPr>
          <p:cNvPr id="34819" name="Line 3"/>
          <p:cNvSpPr>
            <a:spLocks noChangeShapeType="1"/>
          </p:cNvSpPr>
          <p:nvPr/>
        </p:nvSpPr>
        <p:spPr bwMode="auto">
          <a:xfrm>
            <a:off x="457200" y="1676400"/>
            <a:ext cx="0" cy="762000"/>
          </a:xfrm>
          <a:prstGeom prst="line">
            <a:avLst/>
          </a:prstGeom>
          <a:noFill/>
          <a:ln w="9525">
            <a:solidFill>
              <a:schemeClr val="tx1"/>
            </a:solidFill>
            <a:round/>
            <a:headEnd/>
            <a:tailEnd type="triangle" w="med" len="med"/>
          </a:ln>
        </p:spPr>
        <p:txBody>
          <a:bodyPr/>
          <a:lstStyle/>
          <a:p>
            <a:endParaRPr lang="en-US"/>
          </a:p>
        </p:txBody>
      </p:sp>
      <p:sp>
        <p:nvSpPr>
          <p:cNvPr id="34820" name="Line 5"/>
          <p:cNvSpPr>
            <a:spLocks noChangeShapeType="1"/>
          </p:cNvSpPr>
          <p:nvPr/>
        </p:nvSpPr>
        <p:spPr bwMode="auto">
          <a:xfrm>
            <a:off x="457200" y="2590800"/>
            <a:ext cx="0" cy="609600"/>
          </a:xfrm>
          <a:prstGeom prst="line">
            <a:avLst/>
          </a:prstGeom>
          <a:noFill/>
          <a:ln w="9525">
            <a:solidFill>
              <a:schemeClr val="tx1"/>
            </a:solidFill>
            <a:round/>
            <a:headEnd/>
            <a:tailEnd type="triangle" w="med" len="med"/>
          </a:ln>
        </p:spPr>
        <p:txBody>
          <a:bodyPr/>
          <a:lstStyle/>
          <a:p>
            <a:endParaRPr lang="en-US"/>
          </a:p>
        </p:txBody>
      </p:sp>
      <p:sp>
        <p:nvSpPr>
          <p:cNvPr id="34821" name="Line 7"/>
          <p:cNvSpPr>
            <a:spLocks noChangeShapeType="1"/>
          </p:cNvSpPr>
          <p:nvPr/>
        </p:nvSpPr>
        <p:spPr bwMode="auto">
          <a:xfrm>
            <a:off x="457200" y="3429000"/>
            <a:ext cx="0" cy="533400"/>
          </a:xfrm>
          <a:prstGeom prst="line">
            <a:avLst/>
          </a:prstGeom>
          <a:noFill/>
          <a:ln w="9525">
            <a:solidFill>
              <a:schemeClr val="tx1"/>
            </a:solidFill>
            <a:round/>
            <a:headEnd/>
            <a:tailEnd type="triangle" w="med" len="med"/>
          </a:ln>
        </p:spPr>
        <p:txBody>
          <a:bodyPr/>
          <a:lstStyle/>
          <a:p>
            <a:endParaRPr lang="en-US"/>
          </a:p>
        </p:txBody>
      </p:sp>
      <p:sp>
        <p:nvSpPr>
          <p:cNvPr id="34822" name="Line 8"/>
          <p:cNvSpPr>
            <a:spLocks noChangeShapeType="1"/>
          </p:cNvSpPr>
          <p:nvPr/>
        </p:nvSpPr>
        <p:spPr bwMode="auto">
          <a:xfrm>
            <a:off x="457200" y="4343400"/>
            <a:ext cx="0" cy="838200"/>
          </a:xfrm>
          <a:prstGeom prst="line">
            <a:avLst/>
          </a:prstGeom>
          <a:noFill/>
          <a:ln w="9525">
            <a:solidFill>
              <a:schemeClr val="tx1"/>
            </a:solidFill>
            <a:round/>
            <a:headEnd/>
            <a:tailEnd type="triangle" w="med" len="med"/>
          </a:ln>
        </p:spPr>
        <p:txBody>
          <a:bodyPr/>
          <a:lstStyle/>
          <a:p>
            <a:endParaRPr lang="en-US"/>
          </a:p>
        </p:txBody>
      </p:sp>
      <p:sp>
        <p:nvSpPr>
          <p:cNvPr id="34823" name="Line 9"/>
          <p:cNvSpPr>
            <a:spLocks noChangeShapeType="1"/>
          </p:cNvSpPr>
          <p:nvPr/>
        </p:nvSpPr>
        <p:spPr bwMode="auto">
          <a:xfrm flipH="1">
            <a:off x="990600" y="2514600"/>
            <a:ext cx="2667000" cy="0"/>
          </a:xfrm>
          <a:prstGeom prst="line">
            <a:avLst/>
          </a:prstGeom>
          <a:noFill/>
          <a:ln w="9525">
            <a:solidFill>
              <a:schemeClr val="tx1"/>
            </a:solidFill>
            <a:round/>
            <a:headEnd/>
            <a:tailEnd type="triangle" w="med" len="med"/>
          </a:ln>
        </p:spPr>
        <p:txBody>
          <a:bodyPr/>
          <a:lstStyle/>
          <a:p>
            <a:endParaRPr lang="en-US"/>
          </a:p>
        </p:txBody>
      </p:sp>
      <p:sp>
        <p:nvSpPr>
          <p:cNvPr id="34824" name="Line 10"/>
          <p:cNvSpPr>
            <a:spLocks noChangeShapeType="1"/>
          </p:cNvSpPr>
          <p:nvPr/>
        </p:nvSpPr>
        <p:spPr bwMode="auto">
          <a:xfrm flipH="1">
            <a:off x="3200400" y="3352800"/>
            <a:ext cx="457200" cy="0"/>
          </a:xfrm>
          <a:prstGeom prst="line">
            <a:avLst/>
          </a:prstGeom>
          <a:noFill/>
          <a:ln w="9525">
            <a:solidFill>
              <a:schemeClr val="tx1"/>
            </a:solidFill>
            <a:round/>
            <a:headEnd/>
            <a:tailEnd type="triangle" w="med" len="med"/>
          </a:ln>
        </p:spPr>
        <p:txBody>
          <a:bodyPr/>
          <a:lstStyle/>
          <a:p>
            <a:endParaRPr lang="en-US"/>
          </a:p>
        </p:txBody>
      </p:sp>
      <p:sp>
        <p:nvSpPr>
          <p:cNvPr id="34825" name="Line 13"/>
          <p:cNvSpPr>
            <a:spLocks noChangeShapeType="1"/>
          </p:cNvSpPr>
          <p:nvPr/>
        </p:nvSpPr>
        <p:spPr bwMode="auto">
          <a:xfrm flipH="1">
            <a:off x="2209800" y="4114800"/>
            <a:ext cx="1447800" cy="0"/>
          </a:xfrm>
          <a:prstGeom prst="line">
            <a:avLst/>
          </a:prstGeom>
          <a:noFill/>
          <a:ln w="9525">
            <a:solidFill>
              <a:schemeClr val="tx1"/>
            </a:solidFill>
            <a:round/>
            <a:headEnd/>
            <a:tailEnd type="triangle" w="med" len="med"/>
          </a:ln>
        </p:spPr>
        <p:txBody>
          <a:bodyPr/>
          <a:lstStyle/>
          <a:p>
            <a:endParaRPr lang="en-US"/>
          </a:p>
        </p:txBody>
      </p:sp>
      <p:sp>
        <p:nvSpPr>
          <p:cNvPr id="34826" name="Line 14"/>
          <p:cNvSpPr>
            <a:spLocks noChangeShapeType="1"/>
          </p:cNvSpPr>
          <p:nvPr/>
        </p:nvSpPr>
        <p:spPr bwMode="auto">
          <a:xfrm flipH="1">
            <a:off x="1066800" y="1905000"/>
            <a:ext cx="2590800" cy="457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1505930"/>
            <a:ext cx="8229600" cy="2137384"/>
          </a:xfrm>
        </p:spPr>
        <p:txBody>
          <a:bodyPr/>
          <a:lstStyle/>
          <a:p>
            <a:pPr>
              <a:defRPr/>
            </a:pPr>
            <a:r>
              <a:rPr kern="10" smtClean="0">
                <a:ln w="9525">
                  <a:solidFill>
                    <a:srgbClr val="000000"/>
                  </a:solidFill>
                  <a:round/>
                  <a:headEnd/>
                  <a:tailEnd/>
                </a:ln>
                <a:solidFill>
                  <a:schemeClr val="bg1"/>
                </a:solidFill>
                <a:latin typeface="Arial Black"/>
              </a:rPr>
              <a:t>MODELS OF CONSULTATION</a:t>
            </a:r>
            <a:br>
              <a:rPr kern="10" smtClean="0">
                <a:ln w="9525">
                  <a:solidFill>
                    <a:srgbClr val="000000"/>
                  </a:solidFill>
                  <a:round/>
                  <a:headEnd/>
                  <a:tailEnd/>
                </a:ln>
                <a:solidFill>
                  <a:schemeClr val="bg1"/>
                </a:solidFill>
                <a:latin typeface="Arial Black"/>
              </a:rPr>
            </a:br>
            <a:endParaRPr>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4800" b="1" smtClean="0">
                <a:latin typeface="Comic Sans MS" pitchFamily="66" charset="0"/>
                <a:cs typeface="Tahoma" pitchFamily="34" charset="0"/>
              </a:rPr>
              <a:t> </a:t>
            </a:r>
            <a:r>
              <a:rPr lang="en-US" b="1" smtClean="0">
                <a:latin typeface="Comic Sans MS" pitchFamily="66" charset="0"/>
                <a:cs typeface="Tahoma" pitchFamily="34" charset="0"/>
              </a:rPr>
              <a:t>Models of Consultation</a:t>
            </a:r>
            <a:endParaRPr lang="en-US" smtClean="0"/>
          </a:p>
        </p:txBody>
      </p:sp>
      <p:sp>
        <p:nvSpPr>
          <p:cNvPr id="3" name="Text Placeholder 2"/>
          <p:cNvSpPr>
            <a:spLocks noGrp="1"/>
          </p:cNvSpPr>
          <p:nvPr>
            <p:ph type="body" idx="1"/>
          </p:nvPr>
        </p:nvSpPr>
        <p:spPr>
          <a:xfrm>
            <a:off x="722313" y="2547938"/>
            <a:ext cx="7772400" cy="4024312"/>
          </a:xfrm>
        </p:spPr>
        <p:txBody>
          <a:bodyPr/>
          <a:lstStyle/>
          <a:p>
            <a:pPr>
              <a:defRPr/>
            </a:pPr>
            <a:r>
              <a:rPr lang="en-US" sz="3600" b="1" dirty="0" smtClean="0">
                <a:latin typeface="Comic Sans MS" pitchFamily="66" charset="0"/>
                <a:cs typeface="Tahoma" pitchFamily="34" charset="0"/>
              </a:rPr>
              <a:t>1-	Stott </a:t>
            </a:r>
            <a:r>
              <a:rPr lang="en-US" sz="3600" b="1" smtClean="0">
                <a:latin typeface="Comic Sans MS" pitchFamily="66" charset="0"/>
                <a:cs typeface="Tahoma" pitchFamily="34" charset="0"/>
              </a:rPr>
              <a:t>&amp; Davis</a:t>
            </a:r>
            <a:r>
              <a:rPr lang="en-US" sz="3600" b="1" dirty="0" smtClean="0">
                <a:latin typeface="Comic Sans MS" pitchFamily="66" charset="0"/>
                <a:cs typeface="Tahoma" pitchFamily="34" charset="0"/>
              </a:rPr>
              <a:t/>
            </a:r>
            <a:br>
              <a:rPr lang="en-US" sz="3600" b="1" dirty="0" smtClean="0">
                <a:latin typeface="Comic Sans MS" pitchFamily="66" charset="0"/>
                <a:cs typeface="Tahoma" pitchFamily="34" charset="0"/>
              </a:rPr>
            </a:br>
            <a:r>
              <a:rPr lang="en-US" sz="3600" b="1" dirty="0" smtClean="0">
                <a:latin typeface="Comic Sans MS" pitchFamily="66" charset="0"/>
                <a:cs typeface="Tahoma" pitchFamily="34" charset="0"/>
              </a:rPr>
              <a:t>3-	Roger </a:t>
            </a:r>
            <a:r>
              <a:rPr lang="en-US" sz="3600" b="1" dirty="0" err="1" smtClean="0">
                <a:latin typeface="Comic Sans MS" pitchFamily="66" charset="0"/>
                <a:cs typeface="Tahoma" pitchFamily="34" charset="0"/>
              </a:rPr>
              <a:t>Neighbour</a:t>
            </a:r>
            <a:r>
              <a:rPr lang="en-US" sz="3600" b="1" dirty="0" smtClean="0">
                <a:latin typeface="Comic Sans MS" pitchFamily="66" charset="0"/>
                <a:cs typeface="Tahoma" pitchFamily="34" charset="0"/>
              </a:rPr>
              <a:t/>
            </a:r>
            <a:br>
              <a:rPr lang="en-US" sz="3600" b="1" dirty="0" smtClean="0">
                <a:latin typeface="Comic Sans MS" pitchFamily="66" charset="0"/>
                <a:cs typeface="Tahoma" pitchFamily="34" charset="0"/>
              </a:rPr>
            </a:br>
            <a:r>
              <a:rPr lang="en-US" sz="3600" b="1" dirty="0" smtClean="0">
                <a:latin typeface="Comic Sans MS" pitchFamily="66" charset="0"/>
                <a:cs typeface="Tahoma" pitchFamily="34" charset="0"/>
              </a:rPr>
              <a:t>4-	Pendleton</a:t>
            </a:r>
            <a:endParaRPr lang="en-US" sz="3600" dirty="0"/>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ctrTitle"/>
          </p:nvPr>
        </p:nvSpPr>
        <p:spPr>
          <a:xfrm>
            <a:off x="457200" y="1506538"/>
            <a:ext cx="8229600" cy="1470025"/>
          </a:xfrm>
        </p:spPr>
        <p:txBody>
          <a:bodyPr/>
          <a:lstStyle/>
          <a:p>
            <a:r>
              <a:rPr sz="5400" b="1" smtClean="0">
                <a:solidFill>
                  <a:schemeClr val="bg1"/>
                </a:solidFill>
              </a:rPr>
              <a:t>Stott and Davis</a:t>
            </a:r>
            <a:endParaRPr sz="5400" smtClean="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00063" y="71438"/>
            <a:ext cx="7772400" cy="6786562"/>
          </a:xfrm>
        </p:spPr>
        <p:txBody>
          <a:bodyPr/>
          <a:lstStyle/>
          <a:p>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t>
            </a:r>
            <a:r>
              <a:rPr lang="en-US" sz="2000" b="1" smtClean="0">
                <a:latin typeface="Comic Sans MS" pitchFamily="66" charset="0"/>
                <a:cs typeface="Tahoma" pitchFamily="34" charset="0"/>
              </a:rPr>
              <a:t>A		       		      B</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Management of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presenting			Modification of help-seeking problem				behaviors</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C					D</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Management of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continuing			Opportunistic health problems				promotion</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t>
            </a:r>
            <a:r>
              <a:rPr lang="en-US" sz="2000" b="1" smtClean="0">
                <a:solidFill>
                  <a:srgbClr val="FF3300"/>
                </a:solidFill>
              </a:rPr>
              <a:t>(Stott and Davis)</a:t>
            </a:r>
            <a:r>
              <a:rPr lang="en-US" sz="2000" b="1" smtClean="0">
                <a:latin typeface="Comic Sans MS" pitchFamily="66" charset="0"/>
                <a:cs typeface="Tahoma" pitchFamily="34" charset="0"/>
              </a:rPr>
              <a:t>	</a:t>
            </a:r>
            <a:br>
              <a:rPr lang="en-US" sz="2000" b="1" smtClean="0">
                <a:latin typeface="Comic Sans MS" pitchFamily="66" charset="0"/>
                <a:cs typeface="Tahoma" pitchFamily="34" charset="0"/>
              </a:rPr>
            </a:br>
            <a:r>
              <a:rPr lang="en-US" sz="2000" smtClean="0"/>
              <a:t/>
            </a:r>
            <a:br>
              <a:rPr lang="en-US" sz="2000" smtClean="0"/>
            </a:br>
            <a:endParaRPr lang="en-US" sz="2000" smtClean="0"/>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ctrTitle"/>
          </p:nvPr>
        </p:nvSpPr>
        <p:spPr>
          <a:xfrm>
            <a:off x="457200" y="1506538"/>
            <a:ext cx="8229600" cy="1470025"/>
          </a:xfrm>
        </p:spPr>
        <p:txBody>
          <a:bodyPr/>
          <a:lstStyle/>
          <a:p>
            <a:r>
              <a:rPr sz="5400" b="1" smtClean="0">
                <a:solidFill>
                  <a:schemeClr val="bg1"/>
                </a:solidFill>
                <a:latin typeface="Comic Sans MS" pitchFamily="66" charset="0"/>
                <a:cs typeface="Tahoma" pitchFamily="34" charset="0"/>
              </a:rPr>
              <a:t>Roger Neighbour</a:t>
            </a:r>
            <a:endParaRPr sz="5400" smtClean="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ubtitle 1"/>
          <p:cNvSpPr>
            <a:spLocks noGrp="1"/>
          </p:cNvSpPr>
          <p:nvPr>
            <p:ph type="subTitle" idx="1"/>
          </p:nvPr>
        </p:nvSpPr>
        <p:spPr>
          <a:xfrm>
            <a:off x="285750" y="3200400"/>
            <a:ext cx="8143875" cy="3086100"/>
          </a:xfrm>
        </p:spPr>
        <p:txBody>
          <a:bodyPr/>
          <a:lstStyle/>
          <a:p>
            <a:r>
              <a:rPr lang="en-US" sz="3200" b="1" smtClean="0">
                <a:latin typeface="Comic Sans MS" pitchFamily="66" charset="0"/>
                <a:cs typeface="Tahoma" pitchFamily="34" charset="0"/>
              </a:rPr>
              <a:t>1. CONNECTING.</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2. SUMMARISING.</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3. HANDING OVER.</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4. SAFETY NETTING.</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5. HOUSEKEEPING.</a:t>
            </a:r>
            <a:br>
              <a:rPr lang="en-US" sz="3200" b="1" smtClean="0">
                <a:latin typeface="Comic Sans MS" pitchFamily="66" charset="0"/>
                <a:cs typeface="Tahoma" pitchFamily="34" charset="0"/>
              </a:rPr>
            </a:br>
            <a:endParaRPr lang="en-US" sz="3200" smtClean="0"/>
          </a:p>
        </p:txBody>
      </p:sp>
      <p:sp>
        <p:nvSpPr>
          <p:cNvPr id="43011" name="Title 2"/>
          <p:cNvSpPr>
            <a:spLocks noGrp="1"/>
          </p:cNvSpPr>
          <p:nvPr>
            <p:ph type="ctrTitle"/>
          </p:nvPr>
        </p:nvSpPr>
        <p:spPr>
          <a:xfrm>
            <a:off x="0" y="1506538"/>
            <a:ext cx="8686800" cy="1693862"/>
          </a:xfrm>
        </p:spPr>
        <p:txBody>
          <a:bodyPr/>
          <a:lstStyle/>
          <a:p>
            <a:r>
              <a:rPr b="1" smtClean="0">
                <a:solidFill>
                  <a:srgbClr val="FF3300"/>
                </a:solidFill>
                <a:latin typeface="Comic Sans MS" pitchFamily="66" charset="0"/>
                <a:cs typeface="Tahoma" pitchFamily="34" charset="0"/>
              </a:rPr>
              <a:t>NEIGHBOUR’S </a:t>
            </a:r>
            <a:br>
              <a:rPr b="1" smtClean="0">
                <a:solidFill>
                  <a:srgbClr val="FF3300"/>
                </a:solidFill>
                <a:latin typeface="Comic Sans MS" pitchFamily="66" charset="0"/>
                <a:cs typeface="Tahoma" pitchFamily="34" charset="0"/>
              </a:rPr>
            </a:br>
            <a:r>
              <a:rPr b="1" smtClean="0">
                <a:latin typeface="Comic Sans MS" pitchFamily="66" charset="0"/>
                <a:cs typeface="Tahoma" pitchFamily="34" charset="0"/>
              </a:rPr>
              <a:t>5 CHECKPOINTS</a:t>
            </a:r>
            <a:br>
              <a:rPr b="1" smtClean="0">
                <a:latin typeface="Comic Sans MS" pitchFamily="66" charset="0"/>
                <a:cs typeface="Tahoma" pitchFamily="34" charset="0"/>
              </a:rPr>
            </a:br>
            <a:r>
              <a:rPr sz="3200" b="1" smtClean="0">
                <a:latin typeface="Comic Sans MS" pitchFamily="66" charset="0"/>
                <a:cs typeface="Tahoma" pitchFamily="34" charset="0"/>
              </a:rPr>
              <a:t>(Roger Neighbour “The Inner Consultation”)</a:t>
            </a:r>
            <a:r>
              <a:rPr sz="5400" b="1" smtClean="0">
                <a:latin typeface="Comic Sans MS" pitchFamily="66" charset="0"/>
                <a:cs typeface="Tahoma" pitchFamily="34" charset="0"/>
              </a:rPr>
              <a:t/>
            </a:r>
            <a:br>
              <a:rPr sz="5400" b="1" smtClean="0">
                <a:latin typeface="Comic Sans MS" pitchFamily="66" charset="0"/>
                <a:cs typeface="Tahoma" pitchFamily="34" charset="0"/>
              </a:rPr>
            </a:br>
            <a:endParaRPr smtClean="0"/>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ubtitle 1"/>
          <p:cNvSpPr>
            <a:spLocks noGrp="1"/>
          </p:cNvSpPr>
          <p:nvPr>
            <p:ph type="subTitle" idx="1"/>
          </p:nvPr>
        </p:nvSpPr>
        <p:spPr>
          <a:xfrm>
            <a:off x="285750" y="3200400"/>
            <a:ext cx="8143875" cy="3086100"/>
          </a:xfrm>
        </p:spPr>
        <p:txBody>
          <a:bodyPr/>
          <a:lstStyle/>
          <a:p>
            <a:pPr marL="457200" indent="-457200" algn="l">
              <a:buAutoNum type="arabicPeriod"/>
            </a:pPr>
            <a:r>
              <a:rPr lang="en-US" sz="2200" dirty="0" smtClean="0">
                <a:solidFill>
                  <a:schemeClr val="tx1"/>
                </a:solidFill>
                <a:latin typeface="Comic Sans MS" pitchFamily="66" charset="0"/>
                <a:cs typeface="Tahoma" pitchFamily="34" charset="0"/>
              </a:rPr>
              <a:t>The define the reasons for the patient’s attendance</a:t>
            </a:r>
          </a:p>
          <a:p>
            <a:pPr marL="914400" lvl="1" indent="-457200" algn="l">
              <a:buAutoNum type="arabicPeriod"/>
            </a:pPr>
            <a:r>
              <a:rPr lang="en-US" sz="2200" dirty="0" smtClean="0">
                <a:latin typeface="Comic Sans MS" pitchFamily="66" charset="0"/>
                <a:cs typeface="Tahoma" pitchFamily="34" charset="0"/>
              </a:rPr>
              <a:t>Idea, concern &amp; expectation</a:t>
            </a:r>
          </a:p>
          <a:p>
            <a:pPr marL="914400" lvl="1" indent="-457200" algn="l">
              <a:buAutoNum type="arabicPeriod"/>
            </a:pPr>
            <a:r>
              <a:rPr lang="en-US" sz="2200" dirty="0" smtClean="0">
                <a:latin typeface="Comic Sans MS" pitchFamily="66" charset="0"/>
                <a:cs typeface="Tahoma" pitchFamily="34" charset="0"/>
              </a:rPr>
              <a:t>Time management</a:t>
            </a:r>
          </a:p>
          <a:p>
            <a:pPr algn="l"/>
            <a:endParaRPr lang="en-US" sz="2400" dirty="0" smtClean="0"/>
          </a:p>
          <a:p>
            <a:pPr algn="l"/>
            <a:r>
              <a:rPr lang="en-US" sz="2400" dirty="0" smtClean="0"/>
              <a:t/>
            </a:r>
            <a:br>
              <a:rPr lang="en-US" sz="2400" dirty="0" smtClean="0"/>
            </a:br>
            <a:r>
              <a:rPr lang="en-US" sz="2400" dirty="0" smtClean="0"/>
              <a:t> </a:t>
            </a:r>
          </a:p>
          <a:p>
            <a:pPr algn="l"/>
            <a:r>
              <a:rPr lang="en-US" sz="2400" dirty="0" smtClean="0">
                <a:latin typeface="Comic Sans MS" pitchFamily="66" charset="0"/>
                <a:cs typeface="Tahoma" pitchFamily="34" charset="0"/>
              </a:rPr>
              <a:t/>
            </a:r>
            <a:br>
              <a:rPr lang="en-US" sz="2400" dirty="0" smtClean="0">
                <a:latin typeface="Comic Sans MS" pitchFamily="66" charset="0"/>
                <a:cs typeface="Tahoma" pitchFamily="34" charset="0"/>
              </a:rPr>
            </a:br>
            <a:endParaRPr lang="en-US" sz="2400" dirty="0" smtClean="0"/>
          </a:p>
        </p:txBody>
      </p:sp>
      <p:sp>
        <p:nvSpPr>
          <p:cNvPr id="43011" name="Title 2"/>
          <p:cNvSpPr>
            <a:spLocks noGrp="1"/>
          </p:cNvSpPr>
          <p:nvPr>
            <p:ph type="ctrTitle"/>
          </p:nvPr>
        </p:nvSpPr>
        <p:spPr>
          <a:xfrm>
            <a:off x="0" y="1506538"/>
            <a:ext cx="8686800" cy="1693862"/>
          </a:xfrm>
        </p:spPr>
        <p:txBody>
          <a:bodyPr/>
          <a:lstStyle/>
          <a:p>
            <a:r>
              <a:rPr b="1" dirty="0" smtClean="0">
                <a:latin typeface="Comic Sans MS" pitchFamily="66" charset="0"/>
                <a:cs typeface="Tahoma" pitchFamily="34" charset="0"/>
              </a:rPr>
              <a:t/>
            </a:r>
            <a:br>
              <a:rPr b="1" dirty="0" smtClean="0">
                <a:latin typeface="Comic Sans MS" pitchFamily="66" charset="0"/>
                <a:cs typeface="Tahoma" pitchFamily="34" charset="0"/>
              </a:rPr>
            </a:br>
            <a:r>
              <a:rPr lang="en-US" sz="3200" b="1" dirty="0" smtClean="0">
                <a:solidFill>
                  <a:schemeClr val="bg1"/>
                </a:solidFill>
                <a:latin typeface="Comic Sans MS" pitchFamily="66" charset="0"/>
                <a:cs typeface="Tahoma" pitchFamily="34" charset="0"/>
              </a:rPr>
              <a:t> PENDLETON’S MODEL </a:t>
            </a:r>
            <a:br>
              <a:rPr lang="en-US" sz="3200" b="1" dirty="0" smtClean="0">
                <a:solidFill>
                  <a:schemeClr val="bg1"/>
                </a:solidFill>
                <a:latin typeface="Comic Sans MS" pitchFamily="66" charset="0"/>
                <a:cs typeface="Tahoma" pitchFamily="34" charset="0"/>
              </a:rPr>
            </a:br>
            <a:r>
              <a:rPr lang="en-US" sz="3200" b="1" dirty="0" smtClean="0">
                <a:solidFill>
                  <a:schemeClr val="bg1"/>
                </a:solidFill>
                <a:latin typeface="Comic Sans MS" pitchFamily="66" charset="0"/>
                <a:cs typeface="Tahoma" pitchFamily="34" charset="0"/>
              </a:rPr>
              <a:t>Seven checklist</a:t>
            </a:r>
            <a:r>
              <a:rPr sz="5400" b="1" dirty="0" smtClean="0">
                <a:latin typeface="Comic Sans MS" pitchFamily="66" charset="0"/>
                <a:cs typeface="Tahoma" pitchFamily="34" charset="0"/>
              </a:rPr>
              <a:t/>
            </a:r>
            <a:br>
              <a:rPr sz="5400" b="1" dirty="0" smtClean="0">
                <a:latin typeface="Comic Sans MS" pitchFamily="66" charset="0"/>
                <a:cs typeface="Tahoma" pitchFamily="34" charset="0"/>
              </a:rPr>
            </a:br>
            <a:endParaRPr dirty="0" smtClean="0"/>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2362200"/>
            <a:ext cx="8229600" cy="1371600"/>
          </a:xfrm>
        </p:spPr>
        <p:txBody>
          <a:bodyPr/>
          <a:lstStyle/>
          <a:p>
            <a:pPr algn="ctr" eaLnBrk="1" hangingPunct="1"/>
            <a:r>
              <a:rPr lang="en-US" sz="6600" smtClean="0">
                <a:solidFill>
                  <a:schemeClr val="folHlink"/>
                </a:solidFill>
                <a:latin typeface="Comic Sans MS" pitchFamily="66" charset="0"/>
              </a:rPr>
              <a:t/>
            </a:r>
            <a:br>
              <a:rPr lang="en-US" sz="6600" smtClean="0">
                <a:solidFill>
                  <a:schemeClr val="folHlink"/>
                </a:solidFill>
                <a:latin typeface="Comic Sans MS" pitchFamily="66" charset="0"/>
              </a:rPr>
            </a:br>
            <a:r>
              <a:rPr lang="en-US" sz="6600" smtClean="0">
                <a:solidFill>
                  <a:schemeClr val="folHlink"/>
                </a:solidFill>
                <a:latin typeface="Comic Sans MS" pitchFamily="66" charset="0"/>
              </a:rPr>
              <a:t> in </a:t>
            </a:r>
            <a:br>
              <a:rPr lang="en-US" sz="6600" smtClean="0">
                <a:solidFill>
                  <a:schemeClr val="folHlink"/>
                </a:solidFill>
                <a:latin typeface="Comic Sans MS" pitchFamily="66" charset="0"/>
              </a:rPr>
            </a:br>
            <a:r>
              <a:rPr lang="en-US" sz="6600" smtClean="0">
                <a:solidFill>
                  <a:schemeClr val="folHlink"/>
                </a:solidFill>
                <a:latin typeface="Comic Sans MS" pitchFamily="66" charset="0"/>
              </a:rPr>
              <a:t>Communication</a:t>
            </a:r>
          </a:p>
        </p:txBody>
      </p:sp>
      <p:pic>
        <p:nvPicPr>
          <p:cNvPr id="114691" name="Picture 3" descr="CMISC002"/>
          <p:cNvPicPr>
            <a:picLocks noGrp="1" noChangeAspect="1" noChangeArrowheads="1"/>
          </p:cNvPicPr>
          <p:nvPr>
            <p:ph idx="1"/>
          </p:nvPr>
        </p:nvPicPr>
        <p:blipFill>
          <a:blip r:embed="rId2" cstate="print"/>
          <a:srcRect/>
          <a:stretch>
            <a:fillRect/>
          </a:stretch>
        </p:blipFill>
        <p:spPr>
          <a:xfrm>
            <a:off x="3708400" y="4724400"/>
            <a:ext cx="1665288" cy="1676400"/>
          </a:xfrm>
          <a:noFill/>
        </p:spPr>
      </p:pic>
      <p:sp>
        <p:nvSpPr>
          <p:cNvPr id="114692" name="Rectangle 4"/>
          <p:cNvSpPr>
            <a:spLocks noChangeArrowheads="1"/>
          </p:cNvSpPr>
          <p:nvPr/>
        </p:nvSpPr>
        <p:spPr bwMode="auto">
          <a:xfrm>
            <a:off x="2555875" y="260350"/>
            <a:ext cx="4608513" cy="1439863"/>
          </a:xfrm>
          <a:prstGeom prst="rect">
            <a:avLst/>
          </a:prstGeom>
          <a:solidFill>
            <a:schemeClr val="accent1"/>
          </a:solidFill>
          <a:ln w="9525">
            <a:solidFill>
              <a:schemeClr val="tx1"/>
            </a:solidFill>
            <a:miter lim="800000"/>
            <a:headEnd/>
            <a:tailEnd/>
          </a:ln>
          <a:effectLst/>
        </p:spPr>
        <p:txBody>
          <a:bodyPr wrap="none" anchor="ctr"/>
          <a:lstStyle/>
          <a:p>
            <a:pPr>
              <a:defRPr/>
            </a:pPr>
            <a:r>
              <a:rPr lang="en-US" sz="7200">
                <a:solidFill>
                  <a:schemeClr val="folHlink"/>
                </a:solidFill>
                <a:effectLst>
                  <a:outerShdw blurRad="38100" dist="38100" dir="2700000" algn="tl">
                    <a:srgbClr val="000000"/>
                  </a:outerShdw>
                </a:effectLst>
              </a:rPr>
              <a:t>PITFALLS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4691"/>
                                        </p:tgtEl>
                                        <p:attrNameLst>
                                          <p:attrName>style.visibility</p:attrName>
                                        </p:attrNameLst>
                                      </p:cBhvr>
                                      <p:to>
                                        <p:strVal val="visible"/>
                                      </p:to>
                                    </p:set>
                                    <p:animEffect transition="in" filter="wipe(down)">
                                      <p:cBhvr>
                                        <p:cTn id="7" dur="580">
                                          <p:stCondLst>
                                            <p:cond delay="0"/>
                                          </p:stCondLst>
                                        </p:cTn>
                                        <p:tgtEl>
                                          <p:spTgt spid="114691"/>
                                        </p:tgtEl>
                                      </p:cBhvr>
                                    </p:animEffect>
                                    <p:anim calcmode="lin" valueType="num">
                                      <p:cBhvr>
                                        <p:cTn id="8" dur="1822" tmFilter="0,0; 0.14,0.36; 0.43,0.73; 0.71,0.91; 1.0,1.0">
                                          <p:stCondLst>
                                            <p:cond delay="0"/>
                                          </p:stCondLst>
                                        </p:cTn>
                                        <p:tgtEl>
                                          <p:spTgt spid="11469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469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469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469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469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4691"/>
                                        </p:tgtEl>
                                      </p:cBhvr>
                                      <p:to x="100000" y="60000"/>
                                    </p:animScale>
                                    <p:animScale>
                                      <p:cBhvr>
                                        <p:cTn id="14" dur="166" decel="50000">
                                          <p:stCondLst>
                                            <p:cond delay="676"/>
                                          </p:stCondLst>
                                        </p:cTn>
                                        <p:tgtEl>
                                          <p:spTgt spid="114691"/>
                                        </p:tgtEl>
                                      </p:cBhvr>
                                      <p:to x="100000" y="100000"/>
                                    </p:animScale>
                                    <p:animScale>
                                      <p:cBhvr>
                                        <p:cTn id="15" dur="26">
                                          <p:stCondLst>
                                            <p:cond delay="1312"/>
                                          </p:stCondLst>
                                        </p:cTn>
                                        <p:tgtEl>
                                          <p:spTgt spid="114691"/>
                                        </p:tgtEl>
                                      </p:cBhvr>
                                      <p:to x="100000" y="80000"/>
                                    </p:animScale>
                                    <p:animScale>
                                      <p:cBhvr>
                                        <p:cTn id="16" dur="166" decel="50000">
                                          <p:stCondLst>
                                            <p:cond delay="1338"/>
                                          </p:stCondLst>
                                        </p:cTn>
                                        <p:tgtEl>
                                          <p:spTgt spid="114691"/>
                                        </p:tgtEl>
                                      </p:cBhvr>
                                      <p:to x="100000" y="100000"/>
                                    </p:animScale>
                                    <p:animScale>
                                      <p:cBhvr>
                                        <p:cTn id="17" dur="26">
                                          <p:stCondLst>
                                            <p:cond delay="1642"/>
                                          </p:stCondLst>
                                        </p:cTn>
                                        <p:tgtEl>
                                          <p:spTgt spid="114691"/>
                                        </p:tgtEl>
                                      </p:cBhvr>
                                      <p:to x="100000" y="90000"/>
                                    </p:animScale>
                                    <p:animScale>
                                      <p:cBhvr>
                                        <p:cTn id="18" dur="166" decel="50000">
                                          <p:stCondLst>
                                            <p:cond delay="1668"/>
                                          </p:stCondLst>
                                        </p:cTn>
                                        <p:tgtEl>
                                          <p:spTgt spid="114691"/>
                                        </p:tgtEl>
                                      </p:cBhvr>
                                      <p:to x="100000" y="100000"/>
                                    </p:animScale>
                                    <p:animScale>
                                      <p:cBhvr>
                                        <p:cTn id="19" dur="26">
                                          <p:stCondLst>
                                            <p:cond delay="1808"/>
                                          </p:stCondLst>
                                        </p:cTn>
                                        <p:tgtEl>
                                          <p:spTgt spid="114691"/>
                                        </p:tgtEl>
                                      </p:cBhvr>
                                      <p:to x="100000" y="95000"/>
                                    </p:animScale>
                                    <p:animScale>
                                      <p:cBhvr>
                                        <p:cTn id="20" dur="166" decel="50000">
                                          <p:stCondLst>
                                            <p:cond delay="1834"/>
                                          </p:stCondLst>
                                        </p:cTn>
                                        <p:tgtEl>
                                          <p:spTgt spid="11469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3143250"/>
            <a:ext cx="8472488" cy="3500438"/>
          </a:xfrm>
        </p:spPr>
        <p:txBody>
          <a:bodyPr anchor="ctr">
            <a:normAutofit fontScale="92500" lnSpcReduction="20000"/>
          </a:bodyPr>
          <a:lstStyle/>
          <a:p>
            <a:pPr algn="just" eaLnBrk="1" fontAlgn="auto" hangingPunct="1">
              <a:spcBef>
                <a:spcPts val="580"/>
              </a:spcBef>
              <a:spcAft>
                <a:spcPts val="0"/>
              </a:spcAft>
              <a:buFont typeface="Wingdings 2"/>
              <a:buNone/>
              <a:defRPr/>
            </a:pPr>
            <a:r>
              <a:rPr lang="en-US" sz="2800" b="1" u="sng" dirty="0" smtClean="0">
                <a:latin typeface="Comic Sans MS" pitchFamily="66" charset="0"/>
                <a:cs typeface="Tahoma" pitchFamily="34" charset="0"/>
              </a:rPr>
              <a:t>Part-One</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Introduction ( a case)</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Components of communication skills</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Decision of consultation </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Model of consultation</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-Stott &amp; Davis</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-Roger </a:t>
            </a:r>
            <a:r>
              <a:rPr lang="en-US" sz="2800" b="1" dirty="0" err="1" smtClean="0">
                <a:latin typeface="Comic Sans MS" pitchFamily="66" charset="0"/>
                <a:cs typeface="Tahoma" pitchFamily="34" charset="0"/>
              </a:rPr>
              <a:t>Neighbour</a:t>
            </a:r>
            <a:r>
              <a:rPr lang="en-US" sz="2800" b="1" dirty="0" smtClean="0">
                <a:latin typeface="Comic Sans MS" pitchFamily="66" charset="0"/>
                <a:cs typeface="Tahoma" pitchFamily="34" charset="0"/>
              </a:rPr>
              <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-Pendleton</a:t>
            </a:r>
          </a:p>
          <a:p>
            <a:pPr algn="l" eaLnBrk="1" fontAlgn="auto" hangingPunct="1">
              <a:spcBef>
                <a:spcPts val="580"/>
              </a:spcBef>
              <a:spcAft>
                <a:spcPts val="0"/>
              </a:spcAft>
              <a:buFont typeface="Wingdings" pitchFamily="2" charset="2"/>
              <a:buChar char="q"/>
              <a:defRPr/>
            </a:pPr>
            <a:r>
              <a:rPr lang="en-US" sz="2400" b="1" u="sng" dirty="0" smtClean="0">
                <a:latin typeface="Comic Sans MS" pitchFamily="66" charset="0"/>
                <a:cs typeface="Tahoma" pitchFamily="34" charset="0"/>
              </a:rPr>
              <a:t>Part-Two Preparation of second session</a:t>
            </a:r>
          </a:p>
        </p:txBody>
      </p:sp>
      <p:sp>
        <p:nvSpPr>
          <p:cNvPr id="13315" name="Title 2"/>
          <p:cNvSpPr>
            <a:spLocks noGrp="1"/>
          </p:cNvSpPr>
          <p:nvPr>
            <p:ph type="ctrTitle"/>
          </p:nvPr>
        </p:nvSpPr>
        <p:spPr>
          <a:xfrm>
            <a:off x="457200" y="1785938"/>
            <a:ext cx="8229600" cy="1000125"/>
          </a:xfrm>
        </p:spPr>
        <p:txBody>
          <a:bodyPr/>
          <a:lstStyle/>
          <a:p>
            <a:pPr eaLnBrk="1" hangingPunct="1"/>
            <a:r>
              <a:rPr sz="4400" b="1" smtClean="0">
                <a:latin typeface="Comic Sans MS" pitchFamily="66" charset="0"/>
                <a:cs typeface="Tahoma" pitchFamily="34" charset="0"/>
              </a:rPr>
              <a:t/>
            </a:r>
            <a:br>
              <a:rPr sz="4400" b="1" smtClean="0">
                <a:latin typeface="Comic Sans MS" pitchFamily="66" charset="0"/>
                <a:cs typeface="Tahoma" pitchFamily="34" charset="0"/>
              </a:rPr>
            </a:br>
            <a:r>
              <a:rPr sz="4400" b="1" smtClean="0">
                <a:latin typeface="Comic Sans MS" pitchFamily="66" charset="0"/>
                <a:cs typeface="Tahoma" pitchFamily="34" charset="0"/>
              </a:rPr>
              <a:t>The Consultation&amp; Communication</a:t>
            </a:r>
            <a:r>
              <a:rPr sz="5400" b="1" smtClean="0">
                <a:latin typeface="Comic Sans MS" pitchFamily="66" charset="0"/>
                <a:cs typeface="Tahoma" pitchFamily="34" charset="0"/>
              </a:rPr>
              <a:t/>
            </a:r>
            <a:br>
              <a:rPr sz="5400" b="1" smtClean="0">
                <a:latin typeface="Comic Sans MS" pitchFamily="66" charset="0"/>
                <a:cs typeface="Tahoma" pitchFamily="34" charset="0"/>
              </a:rPr>
            </a:br>
            <a:endParaRPr sz="5400" smtClean="0"/>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endParaRPr lang="en-US" smtClean="0"/>
          </a:p>
        </p:txBody>
      </p:sp>
      <p:pic>
        <p:nvPicPr>
          <p:cNvPr id="76803" name="Picture 3"/>
          <p:cNvPicPr>
            <a:picLocks noGrp="1" noChangeAspect="1" noChangeArrowheads="1"/>
          </p:cNvPicPr>
          <p:nvPr>
            <p:ph type="body" idx="1"/>
          </p:nvPr>
        </p:nvPicPr>
        <p:blipFill>
          <a:blip r:embed="rId2" cstate="print"/>
          <a:srcRect/>
          <a:stretch>
            <a:fillRect/>
          </a:stretch>
        </p:blipFill>
        <p:spPr>
          <a:xfrm>
            <a:off x="0" y="0"/>
            <a:ext cx="9144000" cy="6858000"/>
          </a:xfrm>
        </p:spPr>
      </p:pic>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gn="ctr" eaLnBrk="1" hangingPunct="1"/>
            <a:r>
              <a:rPr lang="en-US" smtClean="0"/>
              <a:t>Blocking behavior</a:t>
            </a:r>
          </a:p>
        </p:txBody>
      </p:sp>
      <p:sp>
        <p:nvSpPr>
          <p:cNvPr id="77827" name="Rectangle 3"/>
          <p:cNvSpPr>
            <a:spLocks noGrp="1" noChangeArrowheads="1"/>
          </p:cNvSpPr>
          <p:nvPr>
            <p:ph type="body" idx="1"/>
          </p:nvPr>
        </p:nvSpPr>
        <p:spPr/>
        <p:txBody>
          <a:bodyPr/>
          <a:lstStyle/>
          <a:p>
            <a:pPr eaLnBrk="1" hangingPunct="1">
              <a:lnSpc>
                <a:spcPct val="80000"/>
              </a:lnSpc>
            </a:pPr>
            <a:r>
              <a:rPr lang="en-US" sz="2800" b="1" smtClean="0"/>
              <a:t>Interrupting </a:t>
            </a:r>
          </a:p>
          <a:p>
            <a:pPr eaLnBrk="1" hangingPunct="1">
              <a:lnSpc>
                <a:spcPct val="80000"/>
              </a:lnSpc>
              <a:buFont typeface="Wingdings" pitchFamily="2" charset="2"/>
              <a:buNone/>
            </a:pPr>
            <a:endParaRPr lang="en-US" sz="2800" b="1" smtClean="0"/>
          </a:p>
          <a:p>
            <a:pPr eaLnBrk="1" hangingPunct="1">
              <a:lnSpc>
                <a:spcPct val="80000"/>
              </a:lnSpc>
            </a:pPr>
            <a:r>
              <a:rPr lang="arn-CL" sz="2800" b="1" smtClean="0"/>
              <a:t>Offering advice and reassurance before the main problems have</a:t>
            </a:r>
            <a:r>
              <a:rPr lang="en-US" sz="2800" b="1" smtClean="0"/>
              <a:t> been i</a:t>
            </a:r>
            <a:r>
              <a:rPr lang="arn-CL" sz="2800" b="1" smtClean="0"/>
              <a:t>dentifiedl</a:t>
            </a:r>
            <a:endParaRPr lang="en-US" sz="2800" b="1" smtClean="0"/>
          </a:p>
          <a:p>
            <a:pPr eaLnBrk="1" hangingPunct="1">
              <a:lnSpc>
                <a:spcPct val="80000"/>
              </a:lnSpc>
            </a:pPr>
            <a:r>
              <a:rPr lang="en-US" sz="2800" b="1" smtClean="0"/>
              <a:t>Lack of concern</a:t>
            </a:r>
          </a:p>
          <a:p>
            <a:pPr eaLnBrk="1" hangingPunct="1">
              <a:lnSpc>
                <a:spcPct val="80000"/>
              </a:lnSpc>
              <a:buFont typeface="Wingdings" pitchFamily="2" charset="2"/>
              <a:buNone/>
            </a:pPr>
            <a:endParaRPr lang="ar-SA" sz="2800" b="1" smtClean="0"/>
          </a:p>
          <a:p>
            <a:pPr eaLnBrk="1" hangingPunct="1">
              <a:lnSpc>
                <a:spcPct val="80000"/>
              </a:lnSpc>
            </a:pPr>
            <a:r>
              <a:rPr lang="arn-CL" sz="2800" b="1" smtClean="0"/>
              <a:t>Attending to physical aspects only </a:t>
            </a:r>
            <a:endParaRPr lang="en-US" sz="2800" b="1" smtClean="0"/>
          </a:p>
          <a:p>
            <a:pPr eaLnBrk="1" hangingPunct="1">
              <a:lnSpc>
                <a:spcPct val="80000"/>
              </a:lnSpc>
              <a:buFont typeface="Wingdings" pitchFamily="2" charset="2"/>
              <a:buNone/>
            </a:pPr>
            <a:endParaRPr lang="ar-SA" sz="2800" b="1" smtClean="0"/>
          </a:p>
          <a:p>
            <a:pPr eaLnBrk="1" hangingPunct="1">
              <a:lnSpc>
                <a:spcPct val="80000"/>
              </a:lnSpc>
            </a:pPr>
            <a:r>
              <a:rPr lang="arn-CL" sz="2800" b="1" smtClean="0"/>
              <a:t>Switching the topic </a:t>
            </a:r>
            <a:endParaRPr lang="en-US" sz="2800" b="1" smtClean="0"/>
          </a:p>
          <a:p>
            <a:pPr eaLnBrk="1" hangingPunct="1">
              <a:lnSpc>
                <a:spcPct val="80000"/>
              </a:lnSpc>
            </a:pPr>
            <a:endParaRPr lang="en-US" sz="2800" smtClean="0"/>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t>Reasons for patients not disclosing problems</a:t>
            </a:r>
          </a:p>
        </p:txBody>
      </p:sp>
      <p:sp>
        <p:nvSpPr>
          <p:cNvPr id="78851" name="Rectangle 3"/>
          <p:cNvSpPr>
            <a:spLocks noGrp="1" noChangeArrowheads="1"/>
          </p:cNvSpPr>
          <p:nvPr>
            <p:ph type="body" idx="1"/>
          </p:nvPr>
        </p:nvSpPr>
        <p:spPr/>
        <p:txBody>
          <a:bodyPr/>
          <a:lstStyle/>
          <a:p>
            <a:pPr eaLnBrk="1" hangingPunct="1">
              <a:buFont typeface="Wingdings" pitchFamily="2" charset="2"/>
              <a:buNone/>
            </a:pPr>
            <a:endParaRPr lang="en-US" b="1" smtClean="0"/>
          </a:p>
          <a:p>
            <a:pPr eaLnBrk="1" hangingPunct="1"/>
            <a:r>
              <a:rPr lang="arn-CL" b="1" smtClean="0"/>
              <a:t>Belief that nothing can be done </a:t>
            </a:r>
          </a:p>
          <a:p>
            <a:pPr eaLnBrk="1" hangingPunct="1"/>
            <a:r>
              <a:rPr lang="arn-CL" b="1" smtClean="0"/>
              <a:t>Reluctance to burden the doctor </a:t>
            </a:r>
          </a:p>
          <a:p>
            <a:pPr eaLnBrk="1" hangingPunct="1"/>
            <a:r>
              <a:rPr lang="arn-CL" b="1" smtClean="0"/>
              <a:t>Desire not to seem pathetic or ungrateful </a:t>
            </a:r>
            <a:endParaRPr lang="arn-CL" smtClean="0"/>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Reasons for patients not disclosing problems </a:t>
            </a:r>
            <a:r>
              <a:rPr lang="en-US" sz="2000" smtClean="0"/>
              <a:t>(Contn</a:t>
            </a:r>
            <a:r>
              <a:rPr lang="en-US" sz="2000" smtClean="0">
                <a:latin typeface="Arial" charset="0"/>
              </a:rPr>
              <a:t>…</a:t>
            </a:r>
            <a:r>
              <a:rPr lang="en-US" sz="2000" smtClean="0"/>
              <a:t>)</a:t>
            </a:r>
          </a:p>
        </p:txBody>
      </p:sp>
      <p:sp>
        <p:nvSpPr>
          <p:cNvPr id="79875" name="Rectangle 3"/>
          <p:cNvSpPr>
            <a:spLocks noGrp="1" noChangeArrowheads="1"/>
          </p:cNvSpPr>
          <p:nvPr>
            <p:ph type="body" idx="1"/>
          </p:nvPr>
        </p:nvSpPr>
        <p:spPr/>
        <p:txBody>
          <a:bodyPr/>
          <a:lstStyle/>
          <a:p>
            <a:pPr eaLnBrk="1" hangingPunct="1">
              <a:buFont typeface="Wingdings" pitchFamily="2" charset="2"/>
              <a:buNone/>
            </a:pPr>
            <a:endParaRPr lang="ar-SA" b="1" smtClean="0"/>
          </a:p>
          <a:p>
            <a:pPr eaLnBrk="1" hangingPunct="1"/>
            <a:r>
              <a:rPr lang="arn-CL" b="1" smtClean="0"/>
              <a:t>Concern that it is not legitimate to mention them </a:t>
            </a:r>
          </a:p>
          <a:p>
            <a:pPr eaLnBrk="1" hangingPunct="1"/>
            <a:r>
              <a:rPr lang="arn-CL" b="1" smtClean="0"/>
              <a:t>Doctors' blocking  </a:t>
            </a:r>
          </a:p>
          <a:p>
            <a:pPr eaLnBrk="1" hangingPunct="1"/>
            <a:r>
              <a:rPr lang="arn-CL" b="1" smtClean="0"/>
              <a:t>Worry that their fears of what is wrong with them will be confirmed </a:t>
            </a:r>
            <a:endParaRPr lang="en-US" b="1" smtClean="0"/>
          </a:p>
          <a:p>
            <a:pPr eaLnBrk="1" hangingPunct="1"/>
            <a:endParaRPr lang="en-US" smtClean="0"/>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ubtitle 1"/>
          <p:cNvSpPr>
            <a:spLocks noGrp="1"/>
          </p:cNvSpPr>
          <p:nvPr>
            <p:ph type="subTitle" idx="1"/>
          </p:nvPr>
        </p:nvSpPr>
        <p:spPr/>
        <p:txBody>
          <a:bodyPr/>
          <a:lstStyle/>
          <a:p>
            <a:endParaRPr lang="en-US" smtClean="0"/>
          </a:p>
        </p:txBody>
      </p:sp>
      <p:sp>
        <p:nvSpPr>
          <p:cNvPr id="50179" name="Title 2"/>
          <p:cNvSpPr>
            <a:spLocks noGrp="1"/>
          </p:cNvSpPr>
          <p:nvPr>
            <p:ph type="ctrTitle"/>
          </p:nvPr>
        </p:nvSpPr>
        <p:spPr>
          <a:xfrm>
            <a:off x="457200" y="1506538"/>
            <a:ext cx="8229600" cy="1470025"/>
          </a:xfrm>
        </p:spPr>
        <p:txBody>
          <a:bodyPr/>
          <a:lstStyle/>
          <a:p>
            <a:r>
              <a:rPr b="1" smtClean="0">
                <a:latin typeface="Comic Sans MS" pitchFamily="66" charset="0"/>
                <a:cs typeface="Tahoma" pitchFamily="34" charset="0"/>
              </a:rPr>
              <a:t/>
            </a:r>
            <a:br>
              <a:rPr b="1" smtClean="0">
                <a:latin typeface="Comic Sans MS" pitchFamily="66" charset="0"/>
                <a:cs typeface="Tahoma" pitchFamily="34" charset="0"/>
              </a:rPr>
            </a:br>
            <a:r>
              <a:rPr b="1" smtClean="0">
                <a:latin typeface="Comic Sans MS" pitchFamily="66" charset="0"/>
                <a:cs typeface="Tahoma" pitchFamily="34" charset="0"/>
              </a:rPr>
              <a:t>IMPROVING CONSULTATION SKILLS</a:t>
            </a:r>
            <a:br>
              <a:rPr b="1" smtClean="0">
                <a:latin typeface="Comic Sans MS" pitchFamily="66" charset="0"/>
                <a:cs typeface="Tahoma" pitchFamily="34" charset="0"/>
              </a:rPr>
            </a:br>
            <a:endParaRPr smtClean="0"/>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ubtitle 1"/>
          <p:cNvSpPr>
            <a:spLocks noGrp="1"/>
          </p:cNvSpPr>
          <p:nvPr>
            <p:ph type="subTitle" idx="1"/>
          </p:nvPr>
        </p:nvSpPr>
        <p:spPr>
          <a:xfrm>
            <a:off x="457200" y="3200400"/>
            <a:ext cx="8401050" cy="3371850"/>
          </a:xfrm>
        </p:spPr>
        <p:txBody>
          <a:bodyPr/>
          <a:lstStyle/>
          <a:p>
            <a:pPr algn="l">
              <a:buFont typeface="Wingdings" pitchFamily="2" charset="2"/>
              <a:buChar char="q"/>
            </a:pPr>
            <a:r>
              <a:rPr lang="en-GB" sz="3200" b="1" dirty="0" smtClean="0">
                <a:latin typeface="Comic Sans MS" pitchFamily="66" charset="0"/>
                <a:cs typeface="Tahoma" pitchFamily="34" charset="0"/>
              </a:rPr>
              <a:t>Clinical reasoning &amp; Problem Solving</a:t>
            </a:r>
            <a:endParaRPr lang="en-US" sz="3200" b="1" dirty="0" smtClean="0">
              <a:latin typeface="Comic Sans MS" pitchFamily="66" charset="0"/>
              <a:cs typeface="Tahoma" pitchFamily="34" charset="0"/>
            </a:endParaRPr>
          </a:p>
          <a:p>
            <a:pPr algn="l">
              <a:buFont typeface="Wingdings" pitchFamily="2" charset="2"/>
              <a:buChar char="q"/>
            </a:pPr>
            <a:r>
              <a:rPr lang="en-US" sz="2400" b="1" dirty="0" smtClean="0">
                <a:latin typeface="Comic Sans MS" pitchFamily="66" charset="0"/>
                <a:cs typeface="Tahoma" pitchFamily="34" charset="0"/>
              </a:rPr>
              <a:t>Constant Learning and Practice</a:t>
            </a:r>
          </a:p>
          <a:p>
            <a:pPr algn="l">
              <a:buFont typeface="Wingdings" pitchFamily="2" charset="2"/>
              <a:buChar char="q"/>
            </a:pPr>
            <a:r>
              <a:rPr lang="en-US" sz="2400" b="1" dirty="0" smtClean="0">
                <a:latin typeface="Comic Sans MS" pitchFamily="66" charset="0"/>
                <a:cs typeface="Tahoma" pitchFamily="34" charset="0"/>
              </a:rPr>
              <a:t>Feed Back:</a:t>
            </a:r>
            <a:br>
              <a:rPr lang="en-US" sz="2400" b="1" dirty="0" smtClean="0">
                <a:latin typeface="Comic Sans MS" pitchFamily="66" charset="0"/>
                <a:cs typeface="Tahoma" pitchFamily="34" charset="0"/>
              </a:rPr>
            </a:br>
            <a:r>
              <a:rPr lang="en-US" sz="2400" b="1" dirty="0" smtClean="0">
                <a:latin typeface="Comic Sans MS" pitchFamily="66" charset="0"/>
                <a:cs typeface="Tahoma" pitchFamily="34" charset="0"/>
              </a:rPr>
              <a:t>	-	Self monitoring/Peer review</a:t>
            </a:r>
            <a:br>
              <a:rPr lang="en-US" sz="2400" b="1" dirty="0" smtClean="0">
                <a:latin typeface="Comic Sans MS" pitchFamily="66" charset="0"/>
                <a:cs typeface="Tahoma" pitchFamily="34" charset="0"/>
              </a:rPr>
            </a:br>
            <a:r>
              <a:rPr lang="en-US" sz="2400" b="1" dirty="0" smtClean="0">
                <a:latin typeface="Comic Sans MS" pitchFamily="66" charset="0"/>
                <a:cs typeface="Tahoma" pitchFamily="34" charset="0"/>
              </a:rPr>
              <a:t>	-	Role play</a:t>
            </a:r>
          </a:p>
          <a:p>
            <a:pPr algn="l">
              <a:buFont typeface="Wingdings" pitchFamily="2" charset="2"/>
              <a:buChar char="q"/>
            </a:pPr>
            <a:r>
              <a:rPr lang="en-US" sz="2800" b="1" dirty="0" smtClean="0">
                <a:latin typeface="Comic Sans MS" pitchFamily="66" charset="0"/>
                <a:cs typeface="Tahoma" pitchFamily="34" charset="0"/>
              </a:rPr>
              <a:t>	Audio-visual technique</a:t>
            </a:r>
            <a:endParaRPr lang="en-US" dirty="0" smtClean="0"/>
          </a:p>
        </p:txBody>
      </p:sp>
      <p:sp>
        <p:nvSpPr>
          <p:cNvPr id="51203" name="Title 2"/>
          <p:cNvSpPr>
            <a:spLocks noGrp="1"/>
          </p:cNvSpPr>
          <p:nvPr>
            <p:ph type="ctrTitle"/>
          </p:nvPr>
        </p:nvSpPr>
        <p:spPr>
          <a:xfrm>
            <a:off x="457200" y="1506538"/>
            <a:ext cx="8229600" cy="1470025"/>
          </a:xfrm>
        </p:spPr>
        <p:txBody>
          <a:bodyPr/>
          <a:lstStyle/>
          <a:p>
            <a:r>
              <a:rPr b="1" smtClean="0">
                <a:latin typeface="Comic Sans MS" pitchFamily="66" charset="0"/>
                <a:cs typeface="Tahoma" pitchFamily="34" charset="0"/>
              </a:rPr>
              <a:t/>
            </a:r>
            <a:br>
              <a:rPr b="1" smtClean="0">
                <a:latin typeface="Comic Sans MS" pitchFamily="66" charset="0"/>
                <a:cs typeface="Tahoma" pitchFamily="34" charset="0"/>
              </a:rPr>
            </a:br>
            <a:r>
              <a:rPr b="1" smtClean="0">
                <a:latin typeface="Comic Sans MS" pitchFamily="66" charset="0"/>
                <a:cs typeface="Tahoma" pitchFamily="34" charset="0"/>
              </a:rPr>
              <a:t>IMPROVING CONSULTATION SKILLS</a:t>
            </a:r>
            <a:br>
              <a:rPr b="1" smtClean="0">
                <a:latin typeface="Comic Sans MS" pitchFamily="66" charset="0"/>
                <a:cs typeface="Tahoma" pitchFamily="34" charset="0"/>
              </a:rPr>
            </a:br>
            <a:endParaRPr smtClean="0"/>
          </a:p>
        </p:txBody>
      </p:sp>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14313" y="3200400"/>
            <a:ext cx="8643937" cy="3443288"/>
          </a:xfrm>
        </p:spPr>
        <p:txBody>
          <a:bodyPr/>
          <a:lstStyle/>
          <a:p>
            <a:pPr algn="l"/>
            <a:r>
              <a:rPr lang="en-US" sz="2400" b="1" smtClean="0">
                <a:latin typeface="Comic Sans MS" pitchFamily="66" charset="0"/>
                <a:cs typeface="Tahoma" pitchFamily="34" charset="0"/>
              </a:rPr>
              <a:t>1.Consultation skills are </a:t>
            </a:r>
            <a:r>
              <a:rPr lang="en-US" sz="2400" b="1" i="1" smtClean="0">
                <a:solidFill>
                  <a:srgbClr val="FF3300"/>
                </a:solidFill>
                <a:latin typeface="Comic Sans MS" pitchFamily="66" charset="0"/>
                <a:cs typeface="Tahoma" pitchFamily="34" charset="0"/>
              </a:rPr>
              <a:t>learnt</a:t>
            </a:r>
            <a:r>
              <a:rPr lang="en-US" sz="2400" b="1" smtClean="0">
                <a:latin typeface="Comic Sans MS" pitchFamily="66" charset="0"/>
                <a:cs typeface="Tahoma" pitchFamily="34" charset="0"/>
              </a:rPr>
              <a:t> behavior.</a:t>
            </a:r>
          </a:p>
          <a:p>
            <a:pPr algn="l"/>
            <a:r>
              <a:rPr lang="en-US" sz="2400" b="1" smtClean="0">
                <a:latin typeface="Comic Sans MS" pitchFamily="66" charset="0"/>
                <a:cs typeface="Tahoma" pitchFamily="34" charset="0"/>
              </a:rPr>
              <a:t>2.For beginner a </a:t>
            </a:r>
            <a:r>
              <a:rPr lang="en-US" sz="2400" b="1" i="1" smtClean="0">
                <a:solidFill>
                  <a:srgbClr val="FF3300"/>
                </a:solidFill>
                <a:latin typeface="Comic Sans MS" pitchFamily="66" charset="0"/>
                <a:cs typeface="Tahoma" pitchFamily="34" charset="0"/>
              </a:rPr>
              <a:t>model</a:t>
            </a:r>
            <a:r>
              <a:rPr lang="en-US" sz="2400" b="1" smtClean="0">
                <a:latin typeface="Comic Sans MS" pitchFamily="66" charset="0"/>
                <a:cs typeface="Tahoma" pitchFamily="34" charset="0"/>
              </a:rPr>
              <a:t> to be kept in mind</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3.The consultation should be a discussion 	and </a:t>
            </a:r>
            <a:r>
              <a:rPr lang="en-US" sz="2400" b="1" i="1" smtClean="0">
                <a:solidFill>
                  <a:srgbClr val="FF3300"/>
                </a:solidFill>
                <a:latin typeface="Comic Sans MS" pitchFamily="66" charset="0"/>
                <a:cs typeface="Tahoma" pitchFamily="34" charset="0"/>
              </a:rPr>
              <a:t>sharing</a:t>
            </a:r>
            <a:r>
              <a:rPr lang="en-US" sz="2400" b="1" smtClean="0">
                <a:latin typeface="Comic Sans MS" pitchFamily="66" charset="0"/>
                <a:cs typeface="Tahoma" pitchFamily="34" charset="0"/>
              </a:rPr>
              <a:t> 	of ideas between two experts.</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4.Each consultation should be </a:t>
            </a:r>
            <a:r>
              <a:rPr lang="en-US" sz="2400" b="1" i="1" smtClean="0">
                <a:solidFill>
                  <a:srgbClr val="FF3300"/>
                </a:solidFill>
                <a:latin typeface="Comic Sans MS" pitchFamily="66" charset="0"/>
                <a:cs typeface="Tahoma" pitchFamily="34" charset="0"/>
              </a:rPr>
              <a:t>tailored</a:t>
            </a:r>
            <a:r>
              <a:rPr lang="en-US" sz="2400" b="1" smtClean="0">
                <a:latin typeface="Comic Sans MS" pitchFamily="66" charset="0"/>
                <a:cs typeface="Tahoma" pitchFamily="34" charset="0"/>
              </a:rPr>
              <a:t> to fit the 	different need of each patient.</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5.</a:t>
            </a:r>
            <a:r>
              <a:rPr lang="en-US" sz="2400" b="1" i="1" smtClean="0">
                <a:solidFill>
                  <a:srgbClr val="FF3300"/>
                </a:solidFill>
                <a:latin typeface="Comic Sans MS" pitchFamily="66" charset="0"/>
                <a:cs typeface="Tahoma" pitchFamily="34" charset="0"/>
              </a:rPr>
              <a:t>Patient-centered</a:t>
            </a:r>
            <a:r>
              <a:rPr lang="en-US" sz="2400" b="1" smtClean="0">
                <a:latin typeface="Comic Sans MS" pitchFamily="66" charset="0"/>
                <a:cs typeface="Tahoma" pitchFamily="34" charset="0"/>
              </a:rPr>
              <a:t> consultation.</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Vs</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Doctor-centered consultation.</a:t>
            </a:r>
            <a:endParaRPr lang="en-US" sz="2400" smtClean="0"/>
          </a:p>
        </p:txBody>
      </p:sp>
      <p:sp>
        <p:nvSpPr>
          <p:cNvPr id="53251" name="Title 2"/>
          <p:cNvSpPr>
            <a:spLocks noGrp="1"/>
          </p:cNvSpPr>
          <p:nvPr>
            <p:ph type="ctrTitle"/>
          </p:nvPr>
        </p:nvSpPr>
        <p:spPr>
          <a:xfrm>
            <a:off x="457200" y="1506538"/>
            <a:ext cx="8229600" cy="1470025"/>
          </a:xfrm>
        </p:spPr>
        <p:txBody>
          <a:bodyPr/>
          <a:lstStyle/>
          <a:p>
            <a:r>
              <a:rPr sz="5400" b="1" smtClean="0">
                <a:latin typeface="Comic Sans MS" pitchFamily="66" charset="0"/>
                <a:cs typeface="Tahoma" pitchFamily="34" charset="0"/>
              </a:rPr>
              <a:t>The Conclusion</a:t>
            </a:r>
            <a:endParaRPr sz="540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ctr" eaLnBrk="1" hangingPunct="1"/>
            <a:r>
              <a:rPr lang="en-US" smtClean="0"/>
              <a:t>Communication</a:t>
            </a:r>
          </a:p>
        </p:txBody>
      </p:sp>
      <p:sp>
        <p:nvSpPr>
          <p:cNvPr id="80899" name="Text Box 3"/>
          <p:cNvSpPr txBox="1">
            <a:spLocks noChangeArrowheads="1"/>
          </p:cNvSpPr>
          <p:nvPr/>
        </p:nvSpPr>
        <p:spPr bwMode="auto">
          <a:xfrm>
            <a:off x="1981200" y="4648200"/>
            <a:ext cx="4724400" cy="366713"/>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166916" name="Oval 4"/>
          <p:cNvSpPr>
            <a:spLocks noChangeArrowheads="1"/>
          </p:cNvSpPr>
          <p:nvPr/>
        </p:nvSpPr>
        <p:spPr bwMode="auto">
          <a:xfrm>
            <a:off x="0" y="3429000"/>
            <a:ext cx="2012950" cy="1727200"/>
          </a:xfrm>
          <a:prstGeom prst="ellipse">
            <a:avLst/>
          </a:prstGeom>
          <a:solidFill>
            <a:schemeClr val="accent1"/>
          </a:solidFill>
          <a:ln w="9525">
            <a:round/>
            <a:headEnd/>
            <a:tailEnd/>
          </a:ln>
          <a:scene3d>
            <a:camera prst="legacyObliqueTopRight"/>
            <a:lightRig rig="legacyFlat1" dir="t"/>
          </a:scene3d>
          <a:sp3d extrusionH="430200" prstMaterial="legacyWireframe">
            <a:bevelT w="13500" h="13500" prst="angle"/>
            <a:bevelB w="13500" h="13500" prst="angle"/>
            <a:extrusionClr>
              <a:schemeClr val="accent1"/>
            </a:extrusionClr>
          </a:sp3d>
        </p:spPr>
        <p:txBody>
          <a:bodyPr wrap="none" anchor="ctr">
            <a:flatTx/>
          </a:bodyPr>
          <a:lstStyle/>
          <a:p>
            <a:r>
              <a:rPr lang="en-US" sz="4000">
                <a:latin typeface="Arial" charset="0"/>
              </a:rPr>
              <a:t>Sender</a:t>
            </a:r>
          </a:p>
        </p:txBody>
      </p:sp>
      <p:sp>
        <p:nvSpPr>
          <p:cNvPr id="166917" name="Oval 5"/>
          <p:cNvSpPr>
            <a:spLocks noChangeArrowheads="1"/>
          </p:cNvSpPr>
          <p:nvPr/>
        </p:nvSpPr>
        <p:spPr bwMode="auto">
          <a:xfrm>
            <a:off x="3276600" y="1700213"/>
            <a:ext cx="1873250" cy="1903412"/>
          </a:xfrm>
          <a:prstGeom prst="ellipse">
            <a:avLst/>
          </a:prstGeom>
          <a:solidFill>
            <a:schemeClr val="accent1"/>
          </a:solidFill>
          <a:ln w="9525">
            <a:round/>
            <a:headEnd/>
            <a:tailEnd/>
          </a:ln>
          <a:scene3d>
            <a:camera prst="legacyObliqueTopRight"/>
            <a:lightRig rig="legacyFlat1" dir="t"/>
          </a:scene3d>
          <a:sp3d extrusionH="430200" prstMaterial="legacyWireframe">
            <a:bevelT w="13500" h="13500" prst="angle"/>
            <a:bevelB w="13500" h="13500" prst="angle"/>
            <a:extrusionClr>
              <a:schemeClr val="accent1"/>
            </a:extrusionClr>
          </a:sp3d>
        </p:spPr>
        <p:txBody>
          <a:bodyPr wrap="none" anchor="ctr">
            <a:flatTx/>
          </a:bodyPr>
          <a:lstStyle/>
          <a:p>
            <a:r>
              <a:rPr lang="en-US" sz="2800">
                <a:latin typeface="Arial" charset="0"/>
              </a:rPr>
              <a:t>Message</a:t>
            </a:r>
          </a:p>
        </p:txBody>
      </p:sp>
      <p:sp>
        <p:nvSpPr>
          <p:cNvPr id="166918" name="Oval 6"/>
          <p:cNvSpPr>
            <a:spLocks noChangeArrowheads="1"/>
          </p:cNvSpPr>
          <p:nvPr/>
        </p:nvSpPr>
        <p:spPr bwMode="auto">
          <a:xfrm>
            <a:off x="7019925" y="3716338"/>
            <a:ext cx="1828800" cy="1893887"/>
          </a:xfrm>
          <a:prstGeom prst="ellipse">
            <a:avLst/>
          </a:prstGeom>
          <a:solidFill>
            <a:schemeClr val="accent1"/>
          </a:solidFill>
          <a:ln w="9525">
            <a:round/>
            <a:headEnd/>
            <a:tailEnd/>
          </a:ln>
          <a:scene3d>
            <a:camera prst="legacyObliqueTopRight"/>
            <a:lightRig rig="legacyFlat1" dir="t"/>
          </a:scene3d>
          <a:sp3d extrusionH="430200" prstMaterial="legacyWireframe">
            <a:bevelT w="13500" h="13500" prst="angle"/>
            <a:bevelB w="13500" h="13500" prst="angle"/>
            <a:extrusionClr>
              <a:schemeClr val="accent1"/>
            </a:extrusionClr>
          </a:sp3d>
        </p:spPr>
        <p:txBody>
          <a:bodyPr wrap="none" anchor="ctr">
            <a:flatTx/>
          </a:bodyPr>
          <a:lstStyle/>
          <a:p>
            <a:r>
              <a:rPr lang="en-US" sz="2800">
                <a:latin typeface="Arial" charset="0"/>
              </a:rPr>
              <a:t>Receiver</a:t>
            </a:r>
          </a:p>
        </p:txBody>
      </p:sp>
      <p:sp>
        <p:nvSpPr>
          <p:cNvPr id="166919" name="AutoShape 7"/>
          <p:cNvSpPr>
            <a:spLocks noChangeArrowheads="1"/>
          </p:cNvSpPr>
          <p:nvPr/>
        </p:nvSpPr>
        <p:spPr bwMode="auto">
          <a:xfrm>
            <a:off x="2555875" y="3860800"/>
            <a:ext cx="3744913" cy="1008063"/>
          </a:xfrm>
          <a:prstGeom prst="leftRightArrowCallout">
            <a:avLst>
              <a:gd name="adj1" fmla="val 25000"/>
              <a:gd name="adj2" fmla="val 25000"/>
              <a:gd name="adj3" fmla="val 46437"/>
              <a:gd name="adj4" fmla="val 50000"/>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66916"/>
                                        </p:tgtEl>
                                        <p:attrNameLst>
                                          <p:attrName>style.visibility</p:attrName>
                                        </p:attrNameLst>
                                      </p:cBhvr>
                                      <p:to>
                                        <p:strVal val="visible"/>
                                      </p:to>
                                    </p:set>
                                    <p:animEffect transition="in" filter="fade">
                                      <p:cBhvr>
                                        <p:cTn id="7" dur="2000"/>
                                        <p:tgtEl>
                                          <p:spTgt spid="166916"/>
                                        </p:tgtEl>
                                      </p:cBhvr>
                                    </p:animEffect>
                                    <p:anim calcmode="lin" valueType="num">
                                      <p:cBhvr>
                                        <p:cTn id="8" dur="2000" fill="hold"/>
                                        <p:tgtEl>
                                          <p:spTgt spid="166916"/>
                                        </p:tgtEl>
                                        <p:attrNameLst>
                                          <p:attrName>style.rotation</p:attrName>
                                        </p:attrNameLst>
                                      </p:cBhvr>
                                      <p:tavLst>
                                        <p:tav tm="0">
                                          <p:val>
                                            <p:fltVal val="720"/>
                                          </p:val>
                                        </p:tav>
                                        <p:tav tm="100000">
                                          <p:val>
                                            <p:fltVal val="0"/>
                                          </p:val>
                                        </p:tav>
                                      </p:tavLst>
                                    </p:anim>
                                    <p:anim calcmode="lin" valueType="num">
                                      <p:cBhvr>
                                        <p:cTn id="9" dur="2000" fill="hold"/>
                                        <p:tgtEl>
                                          <p:spTgt spid="166916"/>
                                        </p:tgtEl>
                                        <p:attrNameLst>
                                          <p:attrName>ppt_h</p:attrName>
                                        </p:attrNameLst>
                                      </p:cBhvr>
                                      <p:tavLst>
                                        <p:tav tm="0">
                                          <p:val>
                                            <p:fltVal val="0"/>
                                          </p:val>
                                        </p:tav>
                                        <p:tav tm="100000">
                                          <p:val>
                                            <p:strVal val="#ppt_h"/>
                                          </p:val>
                                        </p:tav>
                                      </p:tavLst>
                                    </p:anim>
                                    <p:anim calcmode="lin" valueType="num">
                                      <p:cBhvr>
                                        <p:cTn id="10" dur="2000" fill="hold"/>
                                        <p:tgtEl>
                                          <p:spTgt spid="16691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66917"/>
                                        </p:tgtEl>
                                        <p:attrNameLst>
                                          <p:attrName>style.visibility</p:attrName>
                                        </p:attrNameLst>
                                      </p:cBhvr>
                                      <p:to>
                                        <p:strVal val="visible"/>
                                      </p:to>
                                    </p:set>
                                    <p:animEffect transition="in" filter="fade">
                                      <p:cBhvr>
                                        <p:cTn id="15" dur="2000"/>
                                        <p:tgtEl>
                                          <p:spTgt spid="166917"/>
                                        </p:tgtEl>
                                      </p:cBhvr>
                                    </p:animEffect>
                                    <p:anim calcmode="lin" valueType="num">
                                      <p:cBhvr>
                                        <p:cTn id="16" dur="2000" fill="hold"/>
                                        <p:tgtEl>
                                          <p:spTgt spid="166917"/>
                                        </p:tgtEl>
                                        <p:attrNameLst>
                                          <p:attrName>style.rotation</p:attrName>
                                        </p:attrNameLst>
                                      </p:cBhvr>
                                      <p:tavLst>
                                        <p:tav tm="0">
                                          <p:val>
                                            <p:fltVal val="720"/>
                                          </p:val>
                                        </p:tav>
                                        <p:tav tm="100000">
                                          <p:val>
                                            <p:fltVal val="0"/>
                                          </p:val>
                                        </p:tav>
                                      </p:tavLst>
                                    </p:anim>
                                    <p:anim calcmode="lin" valueType="num">
                                      <p:cBhvr>
                                        <p:cTn id="17" dur="2000" fill="hold"/>
                                        <p:tgtEl>
                                          <p:spTgt spid="166917"/>
                                        </p:tgtEl>
                                        <p:attrNameLst>
                                          <p:attrName>ppt_h</p:attrName>
                                        </p:attrNameLst>
                                      </p:cBhvr>
                                      <p:tavLst>
                                        <p:tav tm="0">
                                          <p:val>
                                            <p:fltVal val="0"/>
                                          </p:val>
                                        </p:tav>
                                        <p:tav tm="100000">
                                          <p:val>
                                            <p:strVal val="#ppt_h"/>
                                          </p:val>
                                        </p:tav>
                                      </p:tavLst>
                                    </p:anim>
                                    <p:anim calcmode="lin" valueType="num">
                                      <p:cBhvr>
                                        <p:cTn id="18" dur="2000" fill="hold"/>
                                        <p:tgtEl>
                                          <p:spTgt spid="166917"/>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166918"/>
                                        </p:tgtEl>
                                        <p:attrNameLst>
                                          <p:attrName>style.visibility</p:attrName>
                                        </p:attrNameLst>
                                      </p:cBhvr>
                                      <p:to>
                                        <p:strVal val="visible"/>
                                      </p:to>
                                    </p:set>
                                    <p:animEffect transition="in" filter="fade">
                                      <p:cBhvr>
                                        <p:cTn id="23" dur="2000"/>
                                        <p:tgtEl>
                                          <p:spTgt spid="166918"/>
                                        </p:tgtEl>
                                      </p:cBhvr>
                                    </p:animEffect>
                                    <p:anim calcmode="lin" valueType="num">
                                      <p:cBhvr>
                                        <p:cTn id="24" dur="2000" fill="hold"/>
                                        <p:tgtEl>
                                          <p:spTgt spid="166918"/>
                                        </p:tgtEl>
                                        <p:attrNameLst>
                                          <p:attrName>style.rotation</p:attrName>
                                        </p:attrNameLst>
                                      </p:cBhvr>
                                      <p:tavLst>
                                        <p:tav tm="0">
                                          <p:val>
                                            <p:fltVal val="720"/>
                                          </p:val>
                                        </p:tav>
                                        <p:tav tm="100000">
                                          <p:val>
                                            <p:fltVal val="0"/>
                                          </p:val>
                                        </p:tav>
                                      </p:tavLst>
                                    </p:anim>
                                    <p:anim calcmode="lin" valueType="num">
                                      <p:cBhvr>
                                        <p:cTn id="25" dur="2000" fill="hold"/>
                                        <p:tgtEl>
                                          <p:spTgt spid="166918"/>
                                        </p:tgtEl>
                                        <p:attrNameLst>
                                          <p:attrName>ppt_h</p:attrName>
                                        </p:attrNameLst>
                                      </p:cBhvr>
                                      <p:tavLst>
                                        <p:tav tm="0">
                                          <p:val>
                                            <p:fltVal val="0"/>
                                          </p:val>
                                        </p:tav>
                                        <p:tav tm="100000">
                                          <p:val>
                                            <p:strVal val="#ppt_h"/>
                                          </p:val>
                                        </p:tav>
                                      </p:tavLst>
                                    </p:anim>
                                    <p:anim calcmode="lin" valueType="num">
                                      <p:cBhvr>
                                        <p:cTn id="26" dur="2000" fill="hold"/>
                                        <p:tgtEl>
                                          <p:spTgt spid="166918"/>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6919"/>
                                        </p:tgtEl>
                                        <p:attrNameLst>
                                          <p:attrName>style.visibility</p:attrName>
                                        </p:attrNameLst>
                                      </p:cBhvr>
                                      <p:to>
                                        <p:strVal val="visible"/>
                                      </p:to>
                                    </p:set>
                                    <p:animEffect transition="in" filter="blinds(horizontal)">
                                      <p:cBhvr>
                                        <p:cTn id="31" dur="500"/>
                                        <p:tgtEl>
                                          <p:spTgt spid="166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animBg="1"/>
      <p:bldP spid="166917" grpId="0" animBg="1"/>
      <p:bldP spid="166918" grpId="0" animBg="1"/>
      <p:bldP spid="1669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a:r>
              <a:rPr lang="en-US" smtClean="0"/>
              <a:t>Take Home Message</a:t>
            </a:r>
          </a:p>
        </p:txBody>
      </p:sp>
      <p:sp>
        <p:nvSpPr>
          <p:cNvPr id="124931" name="Rectangle 3"/>
          <p:cNvSpPr>
            <a:spLocks noGrp="1" noChangeArrowheads="1"/>
          </p:cNvSpPr>
          <p:nvPr>
            <p:ph type="body" sz="half" idx="1"/>
          </p:nvPr>
        </p:nvSpPr>
        <p:spPr>
          <a:xfrm>
            <a:off x="0" y="2286000"/>
            <a:ext cx="8839200" cy="4114800"/>
          </a:xfrm>
        </p:spPr>
        <p:txBody>
          <a:bodyPr/>
          <a:lstStyle/>
          <a:p>
            <a:pPr algn="ctr">
              <a:buFont typeface="Wingdings" pitchFamily="2" charset="2"/>
              <a:buNone/>
            </a:pPr>
            <a:endParaRPr lang="en-US" sz="4300" b="1" smtClean="0"/>
          </a:p>
          <a:p>
            <a:pPr algn="ctr">
              <a:buFont typeface="Wingdings" pitchFamily="2" charset="2"/>
              <a:buNone/>
            </a:pPr>
            <a:r>
              <a:rPr lang="en-US" sz="4300" b="1" smtClean="0"/>
              <a:t>To Be a Good Doctor, we Have </a:t>
            </a:r>
          </a:p>
          <a:p>
            <a:pPr algn="ctr">
              <a:buFont typeface="Wingdings" pitchFamily="2" charset="2"/>
              <a:buNone/>
            </a:pPr>
            <a:r>
              <a:rPr lang="en-US" sz="4300" b="1" smtClean="0"/>
              <a:t>to Be a  </a:t>
            </a:r>
          </a:p>
          <a:p>
            <a:pPr algn="ctr">
              <a:buFont typeface="Wingdings" pitchFamily="2" charset="2"/>
              <a:buNone/>
            </a:pPr>
            <a:r>
              <a:rPr lang="en-US" sz="4300" b="1" smtClean="0">
                <a:solidFill>
                  <a:srgbClr val="FF0000"/>
                </a:solidFill>
              </a:rPr>
              <a:t>GOOD COMUNICATOR</a:t>
            </a:r>
          </a:p>
        </p:txBody>
      </p:sp>
      <p:pic>
        <p:nvPicPr>
          <p:cNvPr id="124932" name="Picture 4" descr="j0301252"/>
          <p:cNvPicPr>
            <a:picLocks noGrp="1" noChangeAspect="1" noChangeArrowheads="1"/>
          </p:cNvPicPr>
          <p:nvPr>
            <p:ph sz="half" idx="2"/>
          </p:nvPr>
        </p:nvPicPr>
        <p:blipFill>
          <a:blip r:embed="rId3" cstate="print"/>
          <a:srcRect/>
          <a:stretch>
            <a:fillRect/>
          </a:stretch>
        </p:blipFill>
        <p:spPr>
          <a:xfrm>
            <a:off x="7086600" y="1295400"/>
            <a:ext cx="1830388" cy="1565275"/>
          </a:xfr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24931">
                                            <p:txEl>
                                              <p:pRg st="3" end="3"/>
                                            </p:txEl>
                                          </p:spTgt>
                                        </p:tgtEl>
                                        <p:attrNameLst>
                                          <p:attrName>style.visibility</p:attrName>
                                        </p:attrNameLst>
                                      </p:cBhvr>
                                      <p:to>
                                        <p:strVal val="visible"/>
                                      </p:to>
                                    </p:set>
                                    <p:anim calcmode="lin" valueType="num">
                                      <p:cBhvr additive="base">
                                        <p:cTn id="7" dur="5000" fill="hold"/>
                                        <p:tgtEl>
                                          <p:spTgt spid="124931">
                                            <p:txEl>
                                              <p:pRg st="3" end="3"/>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24931">
                                            <p:txEl>
                                              <p:pRg st="3" end="3"/>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124932"/>
                                        </p:tgtEl>
                                        <p:attrNameLst>
                                          <p:attrName>style.visibility</p:attrName>
                                        </p:attrNameLst>
                                      </p:cBhvr>
                                      <p:to>
                                        <p:strVal val="visible"/>
                                      </p:to>
                                    </p:set>
                                    <p:anim calcmode="lin" valueType="num">
                                      <p:cBhvr additive="base">
                                        <p:cTn id="11" dur="5000" fill="hold"/>
                                        <p:tgtEl>
                                          <p:spTgt spid="124932"/>
                                        </p:tgtEl>
                                        <p:attrNameLst>
                                          <p:attrName>ppt_x</p:attrName>
                                        </p:attrNameLst>
                                      </p:cBhvr>
                                      <p:tavLst>
                                        <p:tav tm="0">
                                          <p:val>
                                            <p:strVal val="#ppt_x"/>
                                          </p:val>
                                        </p:tav>
                                        <p:tav tm="100000">
                                          <p:val>
                                            <p:strVal val="#ppt_x"/>
                                          </p:val>
                                        </p:tav>
                                      </p:tavLst>
                                    </p:anim>
                                    <p:anim calcmode="lin" valueType="num">
                                      <p:cBhvr additive="base">
                                        <p:cTn id="12" dur="5000" fill="hold"/>
                                        <p:tgtEl>
                                          <p:spTgt spid="1249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WordArt 2"/>
          <p:cNvSpPr>
            <a:spLocks noChangeArrowheads="1" noChangeShapeType="1" noTextEdit="1"/>
          </p:cNvSpPr>
          <p:nvPr/>
        </p:nvSpPr>
        <p:spPr bwMode="auto">
          <a:xfrm>
            <a:off x="685800" y="762000"/>
            <a:ext cx="7343775" cy="2362200"/>
          </a:xfrm>
          <a:prstGeom prst="rect">
            <a:avLst/>
          </a:prstGeom>
        </p:spPr>
        <p:txBody>
          <a:bodyPr wrap="none" fromWordArt="1">
            <a:prstTxWarp prst="textPlain">
              <a:avLst>
                <a:gd name="adj" fmla="val 50000"/>
              </a:avLst>
            </a:prstTxWarp>
            <a:scene3d>
              <a:camera prst="legacyPerspectiveBottom"/>
              <a:lightRig rig="legacyFlat3" dir="r"/>
            </a:scene3d>
            <a:sp3d extrusionH="430200" prstMaterial="legacyMatte">
              <a:extrusionClr>
                <a:schemeClr val="accent1"/>
              </a:extrusionClr>
            </a:sp3d>
          </a:bodyPr>
          <a:lstStyle/>
          <a:p>
            <a:pPr algn="ctr" rtl="1"/>
            <a:r>
              <a:rPr lang="ar-SA" sz="5400" b="1"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ea typeface="Tahoma"/>
                <a:cs typeface="Tahoma"/>
              </a:rPr>
              <a:t>شكــــــراً</a:t>
            </a:r>
            <a:endParaRPr lang="en-US" sz="5400" b="1"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ea typeface="Tahoma"/>
              <a:cs typeface="Tahoma"/>
            </a:endParaRPr>
          </a:p>
        </p:txBody>
      </p:sp>
      <p:sp>
        <p:nvSpPr>
          <p:cNvPr id="38915" name="WordArt 3"/>
          <p:cNvSpPr>
            <a:spLocks noChangeArrowheads="1" noChangeShapeType="1" noTextEdit="1"/>
          </p:cNvSpPr>
          <p:nvPr/>
        </p:nvSpPr>
        <p:spPr bwMode="auto">
          <a:xfrm>
            <a:off x="685800" y="4038600"/>
            <a:ext cx="7800975" cy="2209800"/>
          </a:xfrm>
          <a:prstGeom prst="rect">
            <a:avLst/>
          </a:prstGeom>
        </p:spPr>
        <p:txBody>
          <a:bodyPr wrap="none" fromWordArt="1">
            <a:prstTxWarp prst="textPlain">
              <a:avLst>
                <a:gd name="adj" fmla="val 50000"/>
              </a:avLst>
            </a:prstTxWarp>
            <a:scene3d>
              <a:camera prst="legacyPerspectiveBottom"/>
              <a:lightRig rig="legacyFlat3" dir="r"/>
            </a:scene3d>
            <a:sp3d extrusionH="430200" prstMaterial="legacyMatte">
              <a:extrusionClr>
                <a:schemeClr val="accent1"/>
              </a:extrusionClr>
            </a:sp3d>
          </a:bodyPr>
          <a:lstStyle/>
          <a:p>
            <a:pPr algn="ctr"/>
            <a:r>
              <a:rPr lang="en-US" sz="5400" b="1"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ea typeface="Tahoma"/>
                <a:cs typeface="Tahoma"/>
              </a:rPr>
              <a:t>THANKS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 fill="hold"/>
                                        <p:tgtEl>
                                          <p:spTgt spid="38914"/>
                                        </p:tgtEl>
                                        <p:attrNameLst>
                                          <p:attrName>ppt_w</p:attrName>
                                        </p:attrNameLst>
                                      </p:cBhvr>
                                      <p:tavLst>
                                        <p:tav tm="0">
                                          <p:val>
                                            <p:fltVal val="0"/>
                                          </p:val>
                                        </p:tav>
                                        <p:tav tm="100000">
                                          <p:val>
                                            <p:strVal val="#ppt_w"/>
                                          </p:val>
                                        </p:tav>
                                      </p:tavLst>
                                    </p:anim>
                                    <p:anim calcmode="lin" valueType="num">
                                      <p:cBhvr>
                                        <p:cTn id="8" dur="500" fill="hold"/>
                                        <p:tgtEl>
                                          <p:spTgt spid="3891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38915"/>
                                        </p:tgtEl>
                                        <p:attrNameLst>
                                          <p:attrName>style.visibility</p:attrName>
                                        </p:attrNameLst>
                                      </p:cBhvr>
                                      <p:to>
                                        <p:strVal val="visible"/>
                                      </p:to>
                                    </p:set>
                                    <p:anim calcmode="lin" valueType="num">
                                      <p:cBhvr>
                                        <p:cTn id="12" dur="500" fill="hold"/>
                                        <p:tgtEl>
                                          <p:spTgt spid="38915"/>
                                        </p:tgtEl>
                                        <p:attrNameLst>
                                          <p:attrName>ppt_w</p:attrName>
                                        </p:attrNameLst>
                                      </p:cBhvr>
                                      <p:tavLst>
                                        <p:tav tm="0">
                                          <p:val>
                                            <p:fltVal val="0"/>
                                          </p:val>
                                        </p:tav>
                                        <p:tav tm="100000">
                                          <p:val>
                                            <p:strVal val="#ppt_w"/>
                                          </p:val>
                                        </p:tav>
                                      </p:tavLst>
                                    </p:anim>
                                    <p:anim calcmode="lin" valueType="num">
                                      <p:cBhvr>
                                        <p:cTn id="13" dur="500" fill="hold"/>
                                        <p:tgtEl>
                                          <p:spTgt spid="389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P spid="389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smtClean="0"/>
          </a:p>
        </p:txBody>
      </p:sp>
      <p:pic>
        <p:nvPicPr>
          <p:cNvPr id="15363" name="Picture 3" descr="39"/>
          <p:cNvPicPr>
            <a:picLocks noGrp="1" noChangeAspect="1" noChangeArrowheads="1"/>
          </p:cNvPicPr>
          <p:nvPr>
            <p:ph idx="1"/>
          </p:nvPr>
        </p:nvPicPr>
        <p:blipFill>
          <a:blip r:embed="rId2" cstate="print"/>
          <a:srcRect l="4929"/>
          <a:stretch>
            <a:fillRect/>
          </a:stretch>
        </p:blipFill>
        <p:spPr>
          <a:xfrm>
            <a:off x="0" y="0"/>
            <a:ext cx="9144000" cy="6858000"/>
          </a:xfrm>
          <a:noFill/>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endParaRPr lang="en-US" smtClean="0"/>
          </a:p>
        </p:txBody>
      </p:sp>
      <p:sp>
        <p:nvSpPr>
          <p:cNvPr id="16387" name="Rectangle 3"/>
          <p:cNvSpPr>
            <a:spLocks noGrp="1" noChangeArrowheads="1"/>
          </p:cNvSpPr>
          <p:nvPr>
            <p:ph type="body" idx="1"/>
          </p:nvPr>
        </p:nvSpPr>
        <p:spPr/>
        <p:txBody>
          <a:bodyPr/>
          <a:lstStyle/>
          <a:p>
            <a:pPr>
              <a:buFont typeface="Wingdings" pitchFamily="2" charset="2"/>
              <a:buNone/>
            </a:pPr>
            <a:endParaRPr lang="ar-SA" smtClean="0"/>
          </a:p>
          <a:p>
            <a:pPr>
              <a:buFont typeface="Wingdings" pitchFamily="2" charset="2"/>
              <a:buNone/>
            </a:pPr>
            <a:r>
              <a:rPr lang="ar-SA" smtClean="0"/>
              <a:t>قال جابر رضى الله عنه :</a:t>
            </a:r>
          </a:p>
          <a:p>
            <a:pPr>
              <a:buFont typeface="Wingdings" pitchFamily="2" charset="2"/>
              <a:buNone/>
            </a:pPr>
            <a:r>
              <a:rPr lang="ar-SA" smtClean="0"/>
              <a:t> ما رأيت الرسول صلى الله عليه وسلم مرة إلا تبسم في وجهي</a:t>
            </a:r>
          </a:p>
          <a:p>
            <a:pPr>
              <a:buFont typeface="Wingdings" pitchFamily="2" charset="2"/>
              <a:buNone/>
            </a:pPr>
            <a:endParaRPr lang="ar-SA" smtClean="0"/>
          </a:p>
          <a:p>
            <a:pPr>
              <a:buFont typeface="Wingdings" pitchFamily="2" charset="2"/>
              <a:buNone/>
            </a:pPr>
            <a:endParaRPr lang="ar-SA" smtClean="0"/>
          </a:p>
          <a:p>
            <a:pPr>
              <a:buFont typeface="Wingdings" pitchFamily="2" charset="2"/>
              <a:buNone/>
            </a:pPr>
            <a:endParaRPr lang="ar-SA" smtClean="0"/>
          </a:p>
          <a:p>
            <a:pPr>
              <a:buFont typeface="Wingdings" pitchFamily="2" charset="2"/>
              <a:buNone/>
            </a:pPr>
            <a:endParaRPr lang="en-US" smtClean="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smtClean="0"/>
          </a:p>
        </p:txBody>
      </p:sp>
      <p:sp>
        <p:nvSpPr>
          <p:cNvPr id="17411" name="Rectangle 3"/>
          <p:cNvSpPr>
            <a:spLocks noGrp="1" noChangeArrowheads="1"/>
          </p:cNvSpPr>
          <p:nvPr>
            <p:ph type="body" idx="1"/>
          </p:nvPr>
        </p:nvSpPr>
        <p:spPr/>
        <p:txBody>
          <a:bodyPr/>
          <a:lstStyle/>
          <a:p>
            <a:endParaRPr lang="en-US" smtClean="0"/>
          </a:p>
        </p:txBody>
      </p:sp>
      <p:pic>
        <p:nvPicPr>
          <p:cNvPr id="17412" name="Picture 4" descr="magp4340"/>
          <p:cNvPicPr>
            <a:picLocks noChangeAspect="1" noChangeArrowheads="1"/>
          </p:cNvPicPr>
          <p:nvPr/>
        </p:nvPicPr>
        <p:blipFill>
          <a:blip r:embed="rId2" cstate="print"/>
          <a:srcRect/>
          <a:stretch>
            <a:fillRect/>
          </a:stretch>
        </p:blipFill>
        <p:spPr bwMode="auto">
          <a:xfrm>
            <a:off x="0" y="-171450"/>
            <a:ext cx="9901238" cy="6858000"/>
          </a:xfrm>
          <a:prstGeom prst="rect">
            <a:avLst/>
          </a:prstGeom>
          <a:noFill/>
          <a:ln w="9525">
            <a:noFill/>
            <a:miter lim="800000"/>
            <a:headEnd/>
            <a:tailEnd/>
          </a:ln>
        </p:spPr>
      </p:pic>
      <p:sp>
        <p:nvSpPr>
          <p:cNvPr id="17413" name="Text Box 5"/>
          <p:cNvSpPr txBox="1">
            <a:spLocks noChangeArrowheads="1"/>
          </p:cNvSpPr>
          <p:nvPr/>
        </p:nvSpPr>
        <p:spPr bwMode="auto">
          <a:xfrm>
            <a:off x="3059113" y="2349500"/>
            <a:ext cx="1368425" cy="366713"/>
          </a:xfrm>
          <a:prstGeom prst="rect">
            <a:avLst/>
          </a:prstGeom>
          <a:noFill/>
          <a:ln w="9525">
            <a:noFill/>
            <a:miter lim="800000"/>
            <a:headEnd/>
            <a:tailEnd/>
          </a:ln>
        </p:spPr>
        <p:txBody>
          <a:bodyPr>
            <a:spAutoFit/>
          </a:bodyPr>
          <a:lstStyle/>
          <a:p>
            <a:pPr algn="ctr"/>
            <a:endParaRPr lang="en-US">
              <a:latin typeface="Tahoma" pitchFamily="34" charset="0"/>
            </a:endParaRPr>
          </a:p>
        </p:txBody>
      </p:sp>
      <p:sp>
        <p:nvSpPr>
          <p:cNvPr id="130054" name="Text Box 6"/>
          <p:cNvSpPr txBox="1">
            <a:spLocks noChangeArrowheads="1"/>
          </p:cNvSpPr>
          <p:nvPr/>
        </p:nvSpPr>
        <p:spPr bwMode="auto">
          <a:xfrm>
            <a:off x="1098550" y="1682750"/>
            <a:ext cx="2249488" cy="1431925"/>
          </a:xfrm>
          <a:prstGeom prst="rect">
            <a:avLst/>
          </a:prstGeom>
          <a:noFill/>
          <a:ln w="9525">
            <a:noFill/>
            <a:miter lim="800000"/>
            <a:headEnd/>
            <a:tailEnd/>
          </a:ln>
        </p:spPr>
        <p:txBody>
          <a:bodyPr>
            <a:spAutoFit/>
          </a:bodyPr>
          <a:lstStyle/>
          <a:p>
            <a:pPr algn="ctr"/>
            <a:r>
              <a:rPr lang="ar-SA" sz="4400" b="1">
                <a:solidFill>
                  <a:schemeClr val="bg1"/>
                </a:solidFill>
                <a:latin typeface="Tahoma" pitchFamily="34" charset="0"/>
              </a:rPr>
              <a:t>المرسل</a:t>
            </a:r>
          </a:p>
          <a:p>
            <a:pPr algn="ctr"/>
            <a:r>
              <a:rPr lang="en-US" sz="4400" b="1">
                <a:solidFill>
                  <a:schemeClr val="bg1"/>
                </a:solidFill>
                <a:latin typeface="Tahoma" pitchFamily="34" charset="0"/>
              </a:rPr>
              <a:t>Sender</a:t>
            </a:r>
          </a:p>
        </p:txBody>
      </p:sp>
      <p:sp>
        <p:nvSpPr>
          <p:cNvPr id="17415" name="Text Box 7"/>
          <p:cNvSpPr txBox="1">
            <a:spLocks noChangeArrowheads="1"/>
          </p:cNvSpPr>
          <p:nvPr/>
        </p:nvSpPr>
        <p:spPr bwMode="auto">
          <a:xfrm>
            <a:off x="6732588" y="1931988"/>
            <a:ext cx="1152525" cy="366712"/>
          </a:xfrm>
          <a:prstGeom prst="rect">
            <a:avLst/>
          </a:prstGeom>
          <a:noFill/>
          <a:ln w="9525">
            <a:noFill/>
            <a:miter lim="800000"/>
            <a:headEnd/>
            <a:tailEnd/>
          </a:ln>
        </p:spPr>
        <p:txBody>
          <a:bodyPr>
            <a:spAutoFit/>
          </a:bodyPr>
          <a:lstStyle/>
          <a:p>
            <a:pPr algn="ctr"/>
            <a:endParaRPr lang="en-US">
              <a:latin typeface="Tahoma" pitchFamily="34" charset="0"/>
            </a:endParaRPr>
          </a:p>
        </p:txBody>
      </p:sp>
      <p:sp>
        <p:nvSpPr>
          <p:cNvPr id="130056" name="Text Box 8"/>
          <p:cNvSpPr txBox="1">
            <a:spLocks noChangeArrowheads="1"/>
          </p:cNvSpPr>
          <p:nvPr/>
        </p:nvSpPr>
        <p:spPr bwMode="auto">
          <a:xfrm>
            <a:off x="6381750" y="1808163"/>
            <a:ext cx="2616200" cy="1431925"/>
          </a:xfrm>
          <a:prstGeom prst="rect">
            <a:avLst/>
          </a:prstGeom>
          <a:noFill/>
          <a:ln w="9525">
            <a:noFill/>
            <a:miter lim="800000"/>
            <a:headEnd/>
            <a:tailEnd/>
          </a:ln>
        </p:spPr>
        <p:txBody>
          <a:bodyPr wrap="none">
            <a:spAutoFit/>
          </a:bodyPr>
          <a:lstStyle/>
          <a:p>
            <a:pPr algn="ctr"/>
            <a:r>
              <a:rPr lang="ar-SA" sz="4400" b="1">
                <a:solidFill>
                  <a:schemeClr val="bg1"/>
                </a:solidFill>
                <a:latin typeface="Tahoma" pitchFamily="34" charset="0"/>
              </a:rPr>
              <a:t>المستقبل</a:t>
            </a:r>
          </a:p>
          <a:p>
            <a:pPr algn="ctr"/>
            <a:r>
              <a:rPr lang="en-US" sz="4400" b="1">
                <a:solidFill>
                  <a:schemeClr val="bg1"/>
                </a:solidFill>
                <a:latin typeface="Tahoma" pitchFamily="34" charset="0"/>
              </a:rPr>
              <a:t>Receiver</a:t>
            </a:r>
            <a:endParaRPr lang="en-US" sz="3600" b="1">
              <a:solidFill>
                <a:schemeClr val="bg1"/>
              </a:solidFill>
              <a:latin typeface="Tahoma" pitchFamily="34" charset="0"/>
            </a:endParaRPr>
          </a:p>
        </p:txBody>
      </p:sp>
      <p:sp>
        <p:nvSpPr>
          <p:cNvPr id="17417" name="Text Box 9"/>
          <p:cNvSpPr txBox="1">
            <a:spLocks noChangeArrowheads="1"/>
          </p:cNvSpPr>
          <p:nvPr/>
        </p:nvSpPr>
        <p:spPr bwMode="auto">
          <a:xfrm>
            <a:off x="3059113" y="5027613"/>
            <a:ext cx="2305050" cy="366712"/>
          </a:xfrm>
          <a:prstGeom prst="rect">
            <a:avLst/>
          </a:prstGeom>
          <a:noFill/>
          <a:ln w="9525">
            <a:noFill/>
            <a:miter lim="800000"/>
            <a:headEnd/>
            <a:tailEnd/>
          </a:ln>
        </p:spPr>
        <p:txBody>
          <a:bodyPr>
            <a:spAutoFit/>
          </a:bodyPr>
          <a:lstStyle/>
          <a:p>
            <a:pPr algn="ctr"/>
            <a:endParaRPr lang="en-US">
              <a:latin typeface="Tahoma" pitchFamily="34" charset="0"/>
            </a:endParaRPr>
          </a:p>
        </p:txBody>
      </p:sp>
      <p:sp>
        <p:nvSpPr>
          <p:cNvPr id="17418" name="Text Box 10"/>
          <p:cNvSpPr txBox="1">
            <a:spLocks noChangeArrowheads="1"/>
          </p:cNvSpPr>
          <p:nvPr/>
        </p:nvSpPr>
        <p:spPr bwMode="auto">
          <a:xfrm>
            <a:off x="2987675" y="4956175"/>
            <a:ext cx="1316038" cy="366713"/>
          </a:xfrm>
          <a:prstGeom prst="rect">
            <a:avLst/>
          </a:prstGeom>
          <a:noFill/>
          <a:ln w="9525">
            <a:noFill/>
            <a:miter lim="800000"/>
            <a:headEnd/>
            <a:tailEnd/>
          </a:ln>
        </p:spPr>
        <p:txBody>
          <a:bodyPr>
            <a:spAutoFit/>
          </a:bodyPr>
          <a:lstStyle/>
          <a:p>
            <a:pPr algn="ctr"/>
            <a:endParaRPr lang="en-US">
              <a:latin typeface="Tahoma" pitchFamily="34" charset="0"/>
            </a:endParaRPr>
          </a:p>
        </p:txBody>
      </p:sp>
      <p:sp>
        <p:nvSpPr>
          <p:cNvPr id="130059" name="Text Box 11"/>
          <p:cNvSpPr txBox="1">
            <a:spLocks noChangeArrowheads="1"/>
          </p:cNvSpPr>
          <p:nvPr/>
        </p:nvSpPr>
        <p:spPr bwMode="auto">
          <a:xfrm>
            <a:off x="3563938" y="4941888"/>
            <a:ext cx="2520950" cy="1311275"/>
          </a:xfrm>
          <a:prstGeom prst="rect">
            <a:avLst/>
          </a:prstGeom>
          <a:noFill/>
          <a:ln w="9525">
            <a:noFill/>
            <a:miter lim="800000"/>
            <a:headEnd/>
            <a:tailEnd/>
          </a:ln>
        </p:spPr>
        <p:txBody>
          <a:bodyPr>
            <a:spAutoFit/>
          </a:bodyPr>
          <a:lstStyle/>
          <a:p>
            <a:pPr algn="ctr"/>
            <a:r>
              <a:rPr lang="ar-SA" sz="4000" b="1">
                <a:solidFill>
                  <a:schemeClr val="bg1"/>
                </a:solidFill>
                <a:latin typeface="Tahoma" pitchFamily="34" charset="0"/>
              </a:rPr>
              <a:t>الرسالة</a:t>
            </a:r>
          </a:p>
          <a:p>
            <a:pPr algn="ctr"/>
            <a:r>
              <a:rPr lang="en-US" sz="4000" b="1">
                <a:solidFill>
                  <a:schemeClr val="bg1"/>
                </a:solidFill>
                <a:latin typeface="Tahoma" pitchFamily="34" charset="0"/>
              </a:rPr>
              <a:t>Message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0054"/>
                                        </p:tgtEl>
                                        <p:attrNameLst>
                                          <p:attrName>style.visibility</p:attrName>
                                        </p:attrNameLst>
                                      </p:cBhvr>
                                      <p:to>
                                        <p:strVal val="visible"/>
                                      </p:to>
                                    </p:set>
                                    <p:anim calcmode="lin" valueType="num">
                                      <p:cBhvr additive="base">
                                        <p:cTn id="7" dur="500" fill="hold"/>
                                        <p:tgtEl>
                                          <p:spTgt spid="130054"/>
                                        </p:tgtEl>
                                        <p:attrNameLst>
                                          <p:attrName>ppt_x</p:attrName>
                                        </p:attrNameLst>
                                      </p:cBhvr>
                                      <p:tavLst>
                                        <p:tav tm="0">
                                          <p:val>
                                            <p:strVal val="#ppt_x"/>
                                          </p:val>
                                        </p:tav>
                                        <p:tav tm="100000">
                                          <p:val>
                                            <p:strVal val="#ppt_x"/>
                                          </p:val>
                                        </p:tav>
                                      </p:tavLst>
                                    </p:anim>
                                    <p:anim calcmode="lin" valueType="num">
                                      <p:cBhvr additive="base">
                                        <p:cTn id="8" dur="500" fill="hold"/>
                                        <p:tgtEl>
                                          <p:spTgt spid="1300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0056"/>
                                        </p:tgtEl>
                                        <p:attrNameLst>
                                          <p:attrName>style.visibility</p:attrName>
                                        </p:attrNameLst>
                                      </p:cBhvr>
                                      <p:to>
                                        <p:strVal val="visible"/>
                                      </p:to>
                                    </p:set>
                                    <p:anim calcmode="lin" valueType="num">
                                      <p:cBhvr additive="base">
                                        <p:cTn id="13" dur="500" fill="hold"/>
                                        <p:tgtEl>
                                          <p:spTgt spid="130056"/>
                                        </p:tgtEl>
                                        <p:attrNameLst>
                                          <p:attrName>ppt_x</p:attrName>
                                        </p:attrNameLst>
                                      </p:cBhvr>
                                      <p:tavLst>
                                        <p:tav tm="0">
                                          <p:val>
                                            <p:strVal val="#ppt_x"/>
                                          </p:val>
                                        </p:tav>
                                        <p:tav tm="100000">
                                          <p:val>
                                            <p:strVal val="#ppt_x"/>
                                          </p:val>
                                        </p:tav>
                                      </p:tavLst>
                                    </p:anim>
                                    <p:anim calcmode="lin" valueType="num">
                                      <p:cBhvr additive="base">
                                        <p:cTn id="14" dur="500" fill="hold"/>
                                        <p:tgtEl>
                                          <p:spTgt spid="13005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0059"/>
                                        </p:tgtEl>
                                        <p:attrNameLst>
                                          <p:attrName>style.visibility</p:attrName>
                                        </p:attrNameLst>
                                      </p:cBhvr>
                                      <p:to>
                                        <p:strVal val="visible"/>
                                      </p:to>
                                    </p:set>
                                    <p:anim calcmode="lin" valueType="num">
                                      <p:cBhvr additive="base">
                                        <p:cTn id="19" dur="500" fill="hold"/>
                                        <p:tgtEl>
                                          <p:spTgt spid="130059"/>
                                        </p:tgtEl>
                                        <p:attrNameLst>
                                          <p:attrName>ppt_x</p:attrName>
                                        </p:attrNameLst>
                                      </p:cBhvr>
                                      <p:tavLst>
                                        <p:tav tm="0">
                                          <p:val>
                                            <p:strVal val="#ppt_x"/>
                                          </p:val>
                                        </p:tav>
                                        <p:tav tm="100000">
                                          <p:val>
                                            <p:strVal val="#ppt_x"/>
                                          </p:val>
                                        </p:tav>
                                      </p:tavLst>
                                    </p:anim>
                                    <p:anim calcmode="lin" valueType="num">
                                      <p:cBhvr additive="base">
                                        <p:cTn id="20" dur="500" fill="hold"/>
                                        <p:tgtEl>
                                          <p:spTgt spid="1300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4" grpId="0"/>
      <p:bldP spid="130056" grpId="0"/>
      <p:bldP spid="1300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ctrTitle"/>
          </p:nvPr>
        </p:nvSpPr>
        <p:spPr>
          <a:xfrm>
            <a:off x="457200" y="1506538"/>
            <a:ext cx="8229600" cy="1470025"/>
          </a:xfrm>
        </p:spPr>
        <p:txBody>
          <a:bodyPr/>
          <a:lstStyle/>
          <a:p>
            <a:r>
              <a:rPr b="1" smtClean="0">
                <a:solidFill>
                  <a:schemeClr val="bg1"/>
                </a:solidFill>
                <a:latin typeface="Comic Sans MS" pitchFamily="66" charset="0"/>
                <a:cs typeface="Tahoma" pitchFamily="34" charset="0"/>
              </a:rPr>
              <a:t>BENEFITS??</a:t>
            </a:r>
            <a:endParaRPr smtClean="0">
              <a:solidFill>
                <a:schemeClr val="bg1"/>
              </a:solidFill>
            </a:endParaRPr>
          </a:p>
        </p:txBody>
      </p:sp>
      <p:pic>
        <p:nvPicPr>
          <p:cNvPr id="19459" name="Picture 2" descr="http://www.fotosearch.com/bthumb/FSC/FSC061/x11830060.jpg"/>
          <p:cNvPicPr>
            <a:picLocks noChangeAspect="1" noChangeArrowheads="1"/>
          </p:cNvPicPr>
          <p:nvPr/>
        </p:nvPicPr>
        <p:blipFill>
          <a:blip r:embed="rId2" cstate="print"/>
          <a:srcRect/>
          <a:stretch>
            <a:fillRect/>
          </a:stretch>
        </p:blipFill>
        <p:spPr bwMode="auto">
          <a:xfrm>
            <a:off x="2571750" y="3286125"/>
            <a:ext cx="3929063" cy="21431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14400" y="274638"/>
            <a:ext cx="7772400" cy="778098"/>
          </a:xfrm>
        </p:spPr>
        <p:txBody>
          <a:bodyPr/>
          <a:lstStyle/>
          <a:p>
            <a:pPr algn="ctr" eaLnBrk="1" hangingPunct="1"/>
            <a:r>
              <a:rPr lang="en-US" dirty="0" smtClean="0"/>
              <a:t>Benefits</a:t>
            </a:r>
          </a:p>
        </p:txBody>
      </p:sp>
      <p:sp>
        <p:nvSpPr>
          <p:cNvPr id="20483" name="Rectangle 3"/>
          <p:cNvSpPr>
            <a:spLocks noGrp="1" noChangeArrowheads="1"/>
          </p:cNvSpPr>
          <p:nvPr>
            <p:ph type="body" idx="1"/>
          </p:nvPr>
        </p:nvSpPr>
        <p:spPr>
          <a:xfrm>
            <a:off x="914400" y="1052736"/>
            <a:ext cx="7772400" cy="5328592"/>
          </a:xfrm>
        </p:spPr>
        <p:txBody>
          <a:bodyPr/>
          <a:lstStyle/>
          <a:p>
            <a:pPr eaLnBrk="1" hangingPunct="1">
              <a:lnSpc>
                <a:spcPct val="80000"/>
              </a:lnSpc>
              <a:buNone/>
            </a:pPr>
            <a:r>
              <a:rPr lang="en-US" sz="2800" b="1" dirty="0" smtClean="0"/>
              <a:t>Good</a:t>
            </a:r>
            <a:r>
              <a:rPr lang="en-US" sz="2800" dirty="0" smtClean="0"/>
              <a:t> </a:t>
            </a:r>
            <a:r>
              <a:rPr lang="en-US" sz="2800" b="1" dirty="0" smtClean="0"/>
              <a:t>communication</a:t>
            </a:r>
            <a:r>
              <a:rPr lang="en-US" sz="2800" dirty="0" smtClean="0"/>
              <a:t> skills :</a:t>
            </a:r>
          </a:p>
          <a:p>
            <a:pPr lvl="3" eaLnBrk="1" hangingPunct="1">
              <a:lnSpc>
                <a:spcPct val="80000"/>
              </a:lnSpc>
            </a:pPr>
            <a:r>
              <a:rPr lang="en-US" sz="2400" b="1" dirty="0" smtClean="0"/>
              <a:t>Diagnostic Accuracy</a:t>
            </a:r>
            <a:r>
              <a:rPr lang="en-US" sz="1800" b="1" dirty="0" smtClean="0"/>
              <a:t> </a:t>
            </a:r>
          </a:p>
          <a:p>
            <a:pPr lvl="3" eaLnBrk="1" hangingPunct="1">
              <a:lnSpc>
                <a:spcPct val="80000"/>
              </a:lnSpc>
            </a:pPr>
            <a:endParaRPr lang="en-US" sz="1800" b="1" dirty="0" smtClean="0"/>
          </a:p>
          <a:p>
            <a:pPr lvl="3" eaLnBrk="1" hangingPunct="1">
              <a:lnSpc>
                <a:spcPct val="80000"/>
              </a:lnSpc>
            </a:pPr>
            <a:r>
              <a:rPr lang="en-US" sz="2400" b="1" dirty="0" smtClean="0"/>
              <a:t>Pts’ understanding &amp; Information retention</a:t>
            </a:r>
          </a:p>
          <a:p>
            <a:pPr lvl="3" eaLnBrk="1" hangingPunct="1">
              <a:lnSpc>
                <a:spcPct val="80000"/>
              </a:lnSpc>
            </a:pPr>
            <a:endParaRPr lang="en-US" sz="2400" b="1" dirty="0" smtClean="0"/>
          </a:p>
          <a:p>
            <a:pPr lvl="3" eaLnBrk="1" hangingPunct="1">
              <a:lnSpc>
                <a:spcPct val="80000"/>
              </a:lnSpc>
            </a:pPr>
            <a:r>
              <a:rPr lang="en-US" sz="2400" b="1" dirty="0" smtClean="0"/>
              <a:t>Increase adherence to treatment</a:t>
            </a:r>
          </a:p>
          <a:p>
            <a:pPr lvl="3" eaLnBrk="1" hangingPunct="1">
              <a:lnSpc>
                <a:spcPct val="80000"/>
              </a:lnSpc>
            </a:pPr>
            <a:endParaRPr lang="en-US" sz="2400" b="1" dirty="0" smtClean="0"/>
          </a:p>
          <a:p>
            <a:pPr lvl="3" eaLnBrk="1" hangingPunct="1">
              <a:lnSpc>
                <a:spcPct val="80000"/>
              </a:lnSpc>
            </a:pPr>
            <a:r>
              <a:rPr lang="en-US" sz="2400" b="1" dirty="0" smtClean="0"/>
              <a:t>Patients adjust better psychologically </a:t>
            </a:r>
          </a:p>
          <a:p>
            <a:pPr lvl="3" eaLnBrk="1" hangingPunct="1">
              <a:lnSpc>
                <a:spcPct val="80000"/>
              </a:lnSpc>
            </a:pPr>
            <a:endParaRPr lang="en-US" sz="2400" b="1" dirty="0" smtClean="0"/>
          </a:p>
          <a:p>
            <a:pPr lvl="3" eaLnBrk="1" hangingPunct="1">
              <a:lnSpc>
                <a:spcPct val="80000"/>
              </a:lnSpc>
            </a:pPr>
            <a:r>
              <a:rPr lang="en-US" sz="2400" b="1" dirty="0" smtClean="0"/>
              <a:t>Allow patients to share in the decision making. </a:t>
            </a:r>
          </a:p>
          <a:p>
            <a:pPr lvl="3" eaLnBrk="1" hangingPunct="1">
              <a:lnSpc>
                <a:spcPct val="80000"/>
              </a:lnSpc>
            </a:pPr>
            <a:endParaRPr lang="en-US" sz="2400" b="1" dirty="0" smtClean="0"/>
          </a:p>
          <a:p>
            <a:pPr lvl="3" eaLnBrk="1" hangingPunct="1">
              <a:lnSpc>
                <a:spcPct val="80000"/>
              </a:lnSpc>
            </a:pPr>
            <a:r>
              <a:rPr lang="en-US" sz="2400" b="1" dirty="0" smtClean="0"/>
              <a:t>Pts are more satisfied with their care</a:t>
            </a:r>
          </a:p>
          <a:p>
            <a:pPr lvl="3" eaLnBrk="1" hangingPunct="1">
              <a:lnSpc>
                <a:spcPct val="80000"/>
              </a:lnSpc>
            </a:pPr>
            <a:r>
              <a:rPr lang="en-US" sz="2400" b="1" dirty="0" smtClean="0"/>
              <a:t>Greater job satisfaction and less work stress</a:t>
            </a:r>
          </a:p>
          <a:p>
            <a:pPr lvl="3" algn="r" eaLnBrk="1" hangingPunct="1">
              <a:lnSpc>
                <a:spcPct val="80000"/>
              </a:lnSpc>
              <a:buNone/>
            </a:pPr>
            <a:r>
              <a:rPr lang="en-US" sz="2400" b="1" i="1" dirty="0" smtClean="0"/>
              <a:t>(</a:t>
            </a:r>
            <a:r>
              <a:rPr lang="en-US" sz="2400" b="1" i="1" dirty="0" err="1" smtClean="0"/>
              <a:t>Roter</a:t>
            </a:r>
            <a:r>
              <a:rPr lang="en-US" sz="2400" b="1" i="1" dirty="0" smtClean="0"/>
              <a:t> 1987, </a:t>
            </a:r>
            <a:r>
              <a:rPr lang="en-US" sz="2400" b="1" i="1" dirty="0" err="1" smtClean="0"/>
              <a:t>Betakis</a:t>
            </a:r>
            <a:r>
              <a:rPr lang="en-US" sz="2400" b="1" i="1" dirty="0" smtClean="0"/>
              <a:t> 1991, Stewart 1995)</a:t>
            </a:r>
            <a:endParaRPr lang="en-GB" sz="2400" b="1" i="1" dirty="0" smtClean="0"/>
          </a:p>
          <a:p>
            <a:pPr lvl="3" eaLnBrk="1" hangingPunct="1">
              <a:lnSpc>
                <a:spcPct val="80000"/>
              </a:lnSpc>
            </a:pPr>
            <a:endParaRPr lang="en-US" sz="2400" b="1" dirty="0" smtClean="0"/>
          </a:p>
          <a:p>
            <a:pPr lvl="3" eaLnBrk="1" hangingPunct="1">
              <a:lnSpc>
                <a:spcPct val="80000"/>
              </a:lnSpc>
            </a:pPr>
            <a:endParaRPr lang="en-US" sz="2400" b="1" dirty="0" smtClean="0"/>
          </a:p>
          <a:p>
            <a:pPr eaLnBrk="1" hangingPunct="1">
              <a:lnSpc>
                <a:spcPct val="80000"/>
              </a:lnSpc>
              <a:buFont typeface="Wingdings" pitchFamily="2" charset="2"/>
              <a:buNone/>
            </a:pPr>
            <a:r>
              <a:rPr lang="en-US" sz="2800" dirty="0" smtClean="0"/>
              <a:t> </a:t>
            </a: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smtClean="0"/>
              <a:t>Effect on Health Outcomes</a:t>
            </a:r>
          </a:p>
        </p:txBody>
      </p:sp>
      <p:sp>
        <p:nvSpPr>
          <p:cNvPr id="24579" name="Rectangle 3"/>
          <p:cNvSpPr>
            <a:spLocks noGrp="1" noChangeArrowheads="1"/>
          </p:cNvSpPr>
          <p:nvPr>
            <p:ph type="body" idx="1"/>
          </p:nvPr>
        </p:nvSpPr>
        <p:spPr/>
        <p:txBody>
          <a:bodyPr/>
          <a:lstStyle/>
          <a:p>
            <a:pPr eaLnBrk="1" hangingPunct="1"/>
            <a:r>
              <a:rPr lang="en-US" sz="2800" dirty="0" smtClean="0"/>
              <a:t> </a:t>
            </a:r>
            <a:r>
              <a:rPr lang="en-US" sz="2800" b="1" dirty="0" smtClean="0"/>
              <a:t>Reduction of anxiety.</a:t>
            </a:r>
          </a:p>
          <a:p>
            <a:pPr eaLnBrk="1" hangingPunct="1"/>
            <a:r>
              <a:rPr lang="en-US" sz="2800" b="1" dirty="0" smtClean="0"/>
              <a:t>Reduction of psychological distress.</a:t>
            </a:r>
          </a:p>
          <a:p>
            <a:pPr eaLnBrk="1" hangingPunct="1"/>
            <a:r>
              <a:rPr lang="en-US" sz="2800" b="1" dirty="0" smtClean="0"/>
              <a:t>Pain relief.</a:t>
            </a:r>
          </a:p>
          <a:p>
            <a:pPr eaLnBrk="1" hangingPunct="1"/>
            <a:r>
              <a:rPr lang="en-US" sz="2800" b="1" dirty="0" smtClean="0"/>
              <a:t>Symptom resolution.</a:t>
            </a:r>
          </a:p>
          <a:p>
            <a:pPr eaLnBrk="1" hangingPunct="1"/>
            <a:r>
              <a:rPr lang="en-US" sz="2800" b="1" dirty="0" smtClean="0"/>
              <a:t>Mood improvement.</a:t>
            </a:r>
          </a:p>
          <a:p>
            <a:pPr eaLnBrk="1" hangingPunct="1"/>
            <a:r>
              <a:rPr lang="en-US" sz="2800" b="1" dirty="0" smtClean="0"/>
              <a:t>Reduction of high blood pressure.</a:t>
            </a:r>
          </a:p>
          <a:p>
            <a:pPr eaLnBrk="1" hangingPunct="1">
              <a:buFont typeface="Wingdings" pitchFamily="2" charset="2"/>
              <a:buNone/>
            </a:pPr>
            <a:r>
              <a:rPr lang="en-US" sz="2800" dirty="0" smtClean="0"/>
              <a:t>                                          </a:t>
            </a:r>
            <a:r>
              <a:rPr lang="en-US" sz="2800" i="1" dirty="0" smtClean="0"/>
              <a:t>(Stewart 1995).</a:t>
            </a:r>
            <a:r>
              <a:rPr lang="en-US" sz="2800" dirty="0" smtClean="0"/>
              <a:t> </a:t>
            </a:r>
            <a:endParaRPr lang="en-GB" sz="2800" dirty="0" smtClean="0"/>
          </a:p>
          <a:p>
            <a:pPr eaLnBrk="1" hangingPunct="1"/>
            <a:endParaRPr lang="en-US" sz="2800" dirty="0" smtClean="0"/>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815</TotalTime>
  <Words>484</Words>
  <Application>Microsoft Office PowerPoint</Application>
  <PresentationFormat>On-screen Show (4:3)</PresentationFormat>
  <Paragraphs>159</Paragraphs>
  <Slides>39</Slides>
  <Notes>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Equity</vt:lpstr>
      <vt:lpstr>The Consultation&amp; Communication</vt:lpstr>
      <vt:lpstr> Objectives </vt:lpstr>
      <vt:lpstr> The Consultation&amp; Communication </vt:lpstr>
      <vt:lpstr>Slide 4</vt:lpstr>
      <vt:lpstr>Slide 5</vt:lpstr>
      <vt:lpstr>Slide 6</vt:lpstr>
      <vt:lpstr>BENEFITS??</vt:lpstr>
      <vt:lpstr>Benefits</vt:lpstr>
      <vt:lpstr>Effect on Health Outcomes</vt:lpstr>
      <vt:lpstr>Consultation Skills</vt:lpstr>
      <vt:lpstr>Verbal &amp; Non-verbal Communication</vt:lpstr>
      <vt:lpstr>Patient-Centered Care</vt:lpstr>
      <vt:lpstr>Slide 13</vt:lpstr>
      <vt:lpstr> CONSULTATION?? </vt:lpstr>
      <vt:lpstr>DEFINITION??</vt:lpstr>
      <vt:lpstr>DEFINITION??</vt:lpstr>
      <vt:lpstr>CONSULTATION IN PHC  Vs  CONSULTATION IN HOSPITAL</vt:lpstr>
      <vt:lpstr>CONSULTATION SKILLS</vt:lpstr>
      <vt:lpstr>What people do about  their symptoms?</vt:lpstr>
      <vt:lpstr> No   Self care Self care GP Hospital  action  only  plus GP visit        __    visit  only__________    16%      63%    12%     8%      1%        What people do about their symptoms??</vt:lpstr>
      <vt:lpstr>WHY PTS. CONSULT THEIR DOCTORS??  Symptoms of illness perceived by patient      Nature of symptoms   Anxiety    Personality of patient, anxiety,               housing, environment stress  Attempts to resolve anxiety   Education, Family and community support   Decision to consult  Health beliefs, expectation of doctor,     Accessibility (appointment system,      receptionists, etc)  Consultation    Factors influencing the decision to consult a doctor  </vt:lpstr>
      <vt:lpstr>MODELS OF CONSULTATION </vt:lpstr>
      <vt:lpstr> Models of Consultation</vt:lpstr>
      <vt:lpstr>Stott and Davis</vt:lpstr>
      <vt:lpstr>                 A                 B Management of  presenting   Modification of help-seeking problem    behaviors      C     D  Management of  continuing   Opportunistic health problems    promotion           (Stott and Davis)   </vt:lpstr>
      <vt:lpstr>Roger Neighbour</vt:lpstr>
      <vt:lpstr>NEIGHBOUR’S  5 CHECKPOINTS (Roger Neighbour “The Inner Consultation”) </vt:lpstr>
      <vt:lpstr>  PENDLETON’S MODEL  Seven checklist </vt:lpstr>
      <vt:lpstr>  in  Communication</vt:lpstr>
      <vt:lpstr>Slide 30</vt:lpstr>
      <vt:lpstr>Blocking behavior</vt:lpstr>
      <vt:lpstr>Reasons for patients not disclosing problems</vt:lpstr>
      <vt:lpstr>Reasons for patients not disclosing problems (Contn…)</vt:lpstr>
      <vt:lpstr> IMPROVING CONSULTATION SKILLS </vt:lpstr>
      <vt:lpstr> IMPROVING CONSULTATION SKILLS </vt:lpstr>
      <vt:lpstr>The Conclusion</vt:lpstr>
      <vt:lpstr>Communication</vt:lpstr>
      <vt:lpstr>Take Home Message</vt:lpstr>
      <vt:lpstr>Slide 39</vt:lpstr>
    </vt:vector>
  </TitlesOfParts>
  <Company>K.K.H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Consultation  By  Dr. Hamza Abdulghani</dc:title>
  <dc:creator>RASHID MUNEER</dc:creator>
  <cp:lastModifiedBy>Prof Hamza</cp:lastModifiedBy>
  <cp:revision>76</cp:revision>
  <dcterms:created xsi:type="dcterms:W3CDTF">2003-10-14T04:08:00Z</dcterms:created>
  <dcterms:modified xsi:type="dcterms:W3CDTF">2015-08-27T04:33:38Z</dcterms:modified>
</cp:coreProperties>
</file>