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313" r:id="rId2"/>
    <p:sldId id="430" r:id="rId3"/>
    <p:sldId id="314" r:id="rId4"/>
    <p:sldId id="341" r:id="rId5"/>
    <p:sldId id="342" r:id="rId6"/>
    <p:sldId id="343" r:id="rId7"/>
    <p:sldId id="396" r:id="rId8"/>
    <p:sldId id="389" r:id="rId9"/>
    <p:sldId id="393" r:id="rId10"/>
    <p:sldId id="400" r:id="rId11"/>
    <p:sldId id="401" r:id="rId12"/>
    <p:sldId id="405" r:id="rId13"/>
    <p:sldId id="406" r:id="rId14"/>
    <p:sldId id="427" r:id="rId15"/>
    <p:sldId id="317" r:id="rId16"/>
    <p:sldId id="318" r:id="rId17"/>
    <p:sldId id="319" r:id="rId18"/>
    <p:sldId id="321" r:id="rId19"/>
    <p:sldId id="432" r:id="rId20"/>
    <p:sldId id="320" r:id="rId21"/>
    <p:sldId id="285" r:id="rId22"/>
    <p:sldId id="260" r:id="rId23"/>
    <p:sldId id="322" r:id="rId24"/>
    <p:sldId id="323" r:id="rId25"/>
    <p:sldId id="324" r:id="rId26"/>
    <p:sldId id="326" r:id="rId27"/>
    <p:sldId id="328" r:id="rId28"/>
    <p:sldId id="329" r:id="rId29"/>
    <p:sldId id="431" r:id="rId30"/>
    <p:sldId id="422" r:id="rId31"/>
    <p:sldId id="423" r:id="rId32"/>
    <p:sldId id="424" r:id="rId33"/>
    <p:sldId id="425" r:id="rId34"/>
    <p:sldId id="426" r:id="rId35"/>
    <p:sldId id="428" r:id="rId36"/>
    <p:sldId id="429" r:id="rId37"/>
    <p:sldId id="338" r:id="rId38"/>
    <p:sldId id="421" r:id="rId39"/>
    <p:sldId id="345" r:id="rId40"/>
    <p:sldId id="291"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p:scale>
          <a:sx n="75" d="100"/>
          <a:sy n="75" d="100"/>
        </p:scale>
        <p:origin x="-142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38</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39</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Dr.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mtClean="0"/>
              <a:t>Consultation Skills</a:t>
            </a:r>
          </a:p>
        </p:txBody>
      </p:sp>
      <p:sp>
        <p:nvSpPr>
          <p:cNvPr id="59395" name="Rectangle 3"/>
          <p:cNvSpPr>
            <a:spLocks noGrp="1" noChangeArrowheads="1"/>
          </p:cNvSpPr>
          <p:nvPr>
            <p:ph type="body" sz="half" idx="1"/>
          </p:nvPr>
        </p:nvSpPr>
        <p:spPr>
          <a:xfrm>
            <a:off x="914400" y="1447800"/>
            <a:ext cx="3749675" cy="4572000"/>
          </a:xfrm>
        </p:spPr>
        <p:txBody>
          <a:bodyPr/>
          <a:lstStyle/>
          <a:p>
            <a:pPr algn="ctr" eaLnBrk="1" hangingPunct="1">
              <a:buFont typeface="Wingdings" pitchFamily="2" charset="2"/>
              <a:buNone/>
            </a:pPr>
            <a:r>
              <a:rPr lang="en-US" altLang="ar-SA" sz="3200" b="1" dirty="0" smtClean="0">
                <a:solidFill>
                  <a:srgbClr val="A50021"/>
                </a:solidFill>
              </a:rPr>
              <a:t>Communication</a:t>
            </a:r>
          </a:p>
          <a:p>
            <a:pPr algn="ctr" eaLnBrk="1" hangingPunct="1">
              <a:buFont typeface="Wingdings" pitchFamily="2" charset="2"/>
              <a:buNone/>
            </a:pPr>
            <a:r>
              <a:rPr lang="en-US" altLang="ar-SA" sz="3200" b="1" dirty="0" smtClean="0">
                <a:solidFill>
                  <a:srgbClr val="A50021"/>
                </a:solidFill>
              </a:rPr>
              <a:t>   Skills:</a:t>
            </a:r>
          </a:p>
          <a:p>
            <a:pPr eaLnBrk="1" hangingPunct="1">
              <a:buFont typeface="Wingdings" pitchFamily="2" charset="2"/>
              <a:buNone/>
            </a:pPr>
            <a:endParaRPr lang="en-US" sz="3200" b="1" dirty="0" smtClean="0">
              <a:solidFill>
                <a:srgbClr val="A50021"/>
              </a:solidFill>
            </a:endParaRPr>
          </a:p>
          <a:p>
            <a:pPr eaLnBrk="1" hangingPunct="1"/>
            <a:r>
              <a:rPr lang="en-US" altLang="ar-SA" b="1" dirty="0" smtClean="0"/>
              <a:t>Verbal </a:t>
            </a:r>
            <a:r>
              <a:rPr lang="en-US" altLang="ar-SA" b="1" dirty="0" err="1" smtClean="0"/>
              <a:t>e.g</a:t>
            </a:r>
            <a:r>
              <a:rPr lang="en-US" altLang="ar-SA" b="1" dirty="0" smtClean="0"/>
              <a:t> </a:t>
            </a:r>
          </a:p>
          <a:p>
            <a:pPr eaLnBrk="1" hangingPunct="1">
              <a:buFont typeface="Wingdings" pitchFamily="2" charset="2"/>
              <a:buNone/>
            </a:pPr>
            <a:endParaRPr lang="en-US" altLang="ar-SA" b="1" dirty="0" smtClean="0"/>
          </a:p>
          <a:p>
            <a:pPr eaLnBrk="1" hangingPunct="1">
              <a:buFont typeface="Wingdings" pitchFamily="2" charset="2"/>
              <a:buNone/>
            </a:pPr>
            <a:r>
              <a:rPr lang="en-US" altLang="ar-SA" b="1" dirty="0" smtClean="0">
                <a:solidFill>
                  <a:srgbClr val="CC9900"/>
                </a:solidFill>
              </a:rPr>
              <a:t>Non-verbal </a:t>
            </a:r>
            <a:r>
              <a:rPr lang="en-US" altLang="ar-SA" b="1" dirty="0" err="1" smtClean="0">
                <a:solidFill>
                  <a:srgbClr val="CC9900"/>
                </a:solidFill>
              </a:rPr>
              <a:t>e.g</a:t>
            </a:r>
            <a:endParaRPr lang="en-US" b="1" dirty="0" smtClean="0">
              <a:solidFill>
                <a:srgbClr val="CC9900"/>
              </a:solidFill>
            </a:endParaRPr>
          </a:p>
        </p:txBody>
      </p:sp>
      <p:sp>
        <p:nvSpPr>
          <p:cNvPr id="59396" name="Rectangle 4"/>
          <p:cNvSpPr>
            <a:spLocks noGrp="1" noChangeArrowheads="1"/>
          </p:cNvSpPr>
          <p:nvPr>
            <p:ph type="body" sz="half" idx="2"/>
          </p:nvPr>
        </p:nvSpPr>
        <p:spPr>
          <a:xfrm>
            <a:off x="4933950" y="1447800"/>
            <a:ext cx="3749675" cy="4572000"/>
          </a:xfrm>
        </p:spPr>
        <p:txBody>
          <a:bodyPr/>
          <a:lstStyle/>
          <a:p>
            <a:pPr algn="ctr" eaLnBrk="1" hangingPunct="1">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pPr eaLnBrk="1" hangingPunct="1"/>
            <a:endParaRPr lang="en-US" altLang="ar-SA" smtClean="0">
              <a:solidFill>
                <a:srgbClr val="A50021"/>
              </a:solidFill>
            </a:endParaRPr>
          </a:p>
          <a:p>
            <a:pPr eaLnBrk="1" hangingPunct="1"/>
            <a:endParaRPr lang="en-US" altLang="ar-SA" b="1" smtClean="0"/>
          </a:p>
          <a:p>
            <a:pPr eaLnBrk="1" hangingPunct="1"/>
            <a:r>
              <a:rPr lang="en-US" altLang="ar-SA" b="1" smtClean="0"/>
              <a:t>Examination</a:t>
            </a:r>
          </a:p>
          <a:p>
            <a:pPr eaLnBrk="1" hangingPunct="1"/>
            <a:endParaRPr lang="en-US" altLang="ar-SA" b="1" smtClean="0"/>
          </a:p>
          <a:p>
            <a:pPr eaLnBrk="1" hangingPunct="1"/>
            <a:endParaRPr lang="en-US" altLang="ar-SA" b="1" smtClean="0"/>
          </a:p>
          <a:p>
            <a:pPr eaLnBrk="1" hangingPunct="1"/>
            <a:r>
              <a:rPr lang="en-US" altLang="ar-SA" b="1" smtClean="0"/>
              <a:t>Procedures</a:t>
            </a:r>
          </a:p>
          <a:p>
            <a:pPr eaLnBrk="1" hangingPunct="1"/>
            <a:endParaRPr lang="en-US" altLang="ar-SA" b="1" smtClean="0">
              <a:solidFill>
                <a:srgbClr val="A50021"/>
              </a:solidFill>
            </a:endParaRPr>
          </a:p>
          <a:p>
            <a:pPr eaLnBrk="1" hangingPunct="1"/>
            <a:endParaRPr lang="en-US" altLang="ar-SA" smtClean="0">
              <a:solidFill>
                <a:srgbClr val="A50021"/>
              </a:solidFill>
            </a:endParaRPr>
          </a:p>
          <a:p>
            <a:pPr eaLnBrk="1" hangingPunct="1"/>
            <a:endParaRPr lang="en-US" altLang="ar-SA" smtClean="0">
              <a:solidFill>
                <a:srgbClr val="A50021"/>
              </a:solidFill>
            </a:endParaRPr>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ar-SA" smtClean="0">
                <a:solidFill>
                  <a:srgbClr val="A50021"/>
                </a:solidFill>
              </a:rPr>
              <a:t>Verbal &amp; Non-verbal Communication</a:t>
            </a:r>
            <a:endParaRPr lang="en-US" smtClean="0">
              <a:solidFill>
                <a:srgbClr val="A50021"/>
              </a:solidFill>
            </a:endParaRPr>
          </a:p>
        </p:txBody>
      </p:sp>
      <p:sp>
        <p:nvSpPr>
          <p:cNvPr id="60419" name="Rectangle 3"/>
          <p:cNvSpPr>
            <a:spLocks noGrp="1" noChangeArrowheads="1"/>
          </p:cNvSpPr>
          <p:nvPr>
            <p:ph type="body" idx="1"/>
          </p:nvPr>
        </p:nvSpPr>
        <p:spPr/>
        <p:txBody>
          <a:bodyPr/>
          <a:lstStyle/>
          <a:p>
            <a:pPr eaLnBrk="1" hangingPunct="1"/>
            <a:r>
              <a:rPr lang="en-US" sz="3200" b="1" dirty="0" smtClean="0"/>
              <a:t>Information is in the words:</a:t>
            </a:r>
          </a:p>
          <a:p>
            <a:pPr lvl="2" eaLnBrk="1" hangingPunct="1"/>
            <a:r>
              <a:rPr lang="en-US" sz="2800" b="1" dirty="0" smtClean="0"/>
              <a:t>1%</a:t>
            </a:r>
          </a:p>
          <a:p>
            <a:pPr eaLnBrk="1" hangingPunct="1"/>
            <a:r>
              <a:rPr lang="en-US" sz="3200" b="1" dirty="0" smtClean="0"/>
              <a:t>Information is in the</a:t>
            </a:r>
            <a:r>
              <a:rPr lang="ar-SA" sz="3200" b="1" dirty="0" smtClean="0"/>
              <a:t> </a:t>
            </a:r>
            <a:r>
              <a:rPr lang="en-US" sz="3200" b="1" dirty="0" smtClean="0"/>
              <a:t> tone of voice:</a:t>
            </a:r>
          </a:p>
          <a:p>
            <a:pPr lvl="2" eaLnBrk="1" hangingPunct="1"/>
            <a:r>
              <a:rPr lang="en-US" sz="2800" b="1" dirty="0" smtClean="0"/>
              <a:t>39%</a:t>
            </a:r>
          </a:p>
          <a:p>
            <a:pPr eaLnBrk="1" hangingPunct="1"/>
            <a:r>
              <a:rPr lang="en-US" sz="3200" b="1" dirty="0" smtClean="0"/>
              <a:t>Information is in the gestures &amp; expression: </a:t>
            </a:r>
          </a:p>
          <a:p>
            <a:pPr lvl="2" eaLnBrk="1" hangingPunct="1"/>
            <a:r>
              <a:rPr lang="en-US" sz="2800" b="1" dirty="0" smtClean="0"/>
              <a:t>60% </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smtClean="0">
                <a:solidFill>
                  <a:srgbClr val="CCCC00"/>
                </a:solidFill>
                <a:latin typeface="Comic Sans MS" pitchFamily="66" charset="0"/>
              </a:rPr>
              <a:t> Communication</a:t>
            </a:r>
          </a:p>
          <a:p>
            <a:pPr algn="ctr" eaLnBrk="1" hangingPunct="1">
              <a:buFont typeface="Wingdings" pitchFamily="2" charset="2"/>
              <a:buNone/>
            </a:pPr>
            <a:r>
              <a:rPr lang="en-US" sz="6000" b="1" smtClean="0">
                <a:solidFill>
                  <a:srgbClr val="CCCC00"/>
                </a:solidFill>
                <a:latin typeface="Comic Sans MS" pitchFamily="66" charset="0"/>
              </a:rPr>
              <a:t>Skills</a:t>
            </a:r>
          </a:p>
          <a:p>
            <a:pPr algn="ctr" eaLnBrk="1" hangingPunct="1">
              <a:buFont typeface="Wingdings" pitchFamily="2" charset="2"/>
              <a:buNone/>
            </a:pPr>
            <a:r>
              <a:rPr lang="en-US" sz="6000" b="1"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743712"/>
          </a:xfrm>
        </p:spPr>
        <p:txBody>
          <a:bodyPr>
            <a:normAutofit fontScale="90000"/>
          </a:bodyPr>
          <a:lstStyle/>
          <a:p>
            <a:r>
              <a:rPr lang="en-US" dirty="0" smtClean="0">
                <a:latin typeface="Arial" pitchFamily="34" charset="0"/>
                <a:cs typeface="Arial" pitchFamily="34" charset="0"/>
              </a:rPr>
              <a:t>Case</a:t>
            </a:r>
            <a:endParaRPr lang="en-US" dirty="0">
              <a:latin typeface="Arial" pitchFamily="34" charset="0"/>
              <a:cs typeface="Arial" pitchFamily="34" charset="0"/>
            </a:endParaRPr>
          </a:p>
        </p:txBody>
      </p:sp>
      <p:sp>
        <p:nvSpPr>
          <p:cNvPr id="2" name="Content Placeholder 1"/>
          <p:cNvSpPr>
            <a:spLocks noGrp="1"/>
          </p:cNvSpPr>
          <p:nvPr>
            <p:ph idx="1"/>
          </p:nvPr>
        </p:nvSpPr>
        <p:spPr>
          <a:xfrm>
            <a:off x="381000" y="1447800"/>
            <a:ext cx="8305800" cy="5105400"/>
          </a:xfrm>
        </p:spPr>
        <p:txBody>
          <a:bodyPr>
            <a:noAutofit/>
          </a:bodyPr>
          <a:lstStyle/>
          <a:p>
            <a:r>
              <a:rPr lang="en-US" sz="3200" dirty="0" smtClean="0">
                <a:latin typeface="Arial" pitchFamily="34" charset="0"/>
                <a:cs typeface="Arial" pitchFamily="34" charset="0"/>
              </a:rPr>
              <a:t>Jamila 55 years old </a:t>
            </a:r>
            <a:r>
              <a:rPr lang="en-US" sz="3200" dirty="0">
                <a:latin typeface="Arial" pitchFamily="34" charset="0"/>
                <a:cs typeface="Arial" pitchFamily="34" charset="0"/>
              </a:rPr>
              <a:t>S</a:t>
            </a:r>
            <a:r>
              <a:rPr lang="en-US" sz="3200" dirty="0" smtClean="0">
                <a:latin typeface="Arial" pitchFamily="34" charset="0"/>
                <a:cs typeface="Arial" pitchFamily="34" charset="0"/>
              </a:rPr>
              <a:t>audi female, presented with history of low back pain, irregular uterine bleeding and tiredness of four weeks duration.</a:t>
            </a:r>
          </a:p>
          <a:p>
            <a:r>
              <a:rPr lang="en-US" sz="3200" dirty="0" smtClean="0">
                <a:latin typeface="Arial" pitchFamily="34" charset="0"/>
                <a:cs typeface="Arial" pitchFamily="34" charset="0"/>
              </a:rPr>
              <a:t>She was diagnosed earlier to have IBS. She claimed that she has files in many hospitals.</a:t>
            </a:r>
          </a:p>
          <a:p>
            <a:r>
              <a:rPr lang="en-US" sz="3200" dirty="0" smtClean="0">
                <a:latin typeface="Arial" pitchFamily="34" charset="0"/>
                <a:cs typeface="Arial" pitchFamily="34" charset="0"/>
              </a:rPr>
              <a:t>She request that to be referred to specialist for further investigations</a:t>
            </a:r>
            <a:r>
              <a:rPr lang="en-US" sz="3200" dirty="0">
                <a:latin typeface="Arial" pitchFamily="34" charset="0"/>
                <a:cs typeface="Arial" pitchFamily="34" charset="0"/>
              </a:rPr>
              <a:t> </a:t>
            </a:r>
            <a:r>
              <a:rPr lang="en-US" sz="3200" dirty="0" smtClean="0">
                <a:latin typeface="Arial" pitchFamily="34" charset="0"/>
                <a:cs typeface="Arial" pitchFamily="34" charset="0"/>
              </a:rPr>
              <a:t>of her problem</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xmlns="" val="1761072732"/>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any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92500" lnSpcReduction="2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arn-CL" b="1" smtClean="0"/>
              <a:t>Belief that nothing can be done </a:t>
            </a:r>
          </a:p>
          <a:p>
            <a:pPr eaLnBrk="1" hangingPunct="1"/>
            <a:r>
              <a:rPr lang="arn-CL" b="1" smtClean="0"/>
              <a:t>Reluctance to burden the doctor </a:t>
            </a:r>
          </a:p>
          <a:p>
            <a:pPr eaLnBrk="1" hangingPunct="1"/>
            <a:r>
              <a:rPr lang="arn-CL" b="1" smtClean="0"/>
              <a:t>Desire not to seem pathetic or ungrateful </a:t>
            </a:r>
            <a:endParaRPr lang="arn-CL"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Reasons for patients not disclosing problems </a:t>
            </a:r>
            <a:r>
              <a:rPr lang="en-US" sz="2000" smtClean="0"/>
              <a:t>(Contn</a:t>
            </a:r>
            <a:r>
              <a:rPr lang="en-US" sz="2000" smtClean="0">
                <a:latin typeface="Arial" charset="0"/>
              </a:rPr>
              <a:t>…</a:t>
            </a:r>
            <a:r>
              <a:rPr lang="en-US" sz="2000" smtClean="0"/>
              <a:t>)</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r>
              <a:rPr lang="arn-CL" b="1" smtClean="0"/>
              <a:t>Concern that it is not legitimate to mention them </a:t>
            </a:r>
          </a:p>
          <a:p>
            <a:pPr eaLnBrk="1" hangingPunct="1"/>
            <a:r>
              <a:rPr lang="arn-CL" b="1" smtClean="0"/>
              <a:t>Doctors' blocking  </a:t>
            </a:r>
          </a:p>
          <a:p>
            <a:pPr eaLnBrk="1" hangingPunct="1"/>
            <a:r>
              <a:rPr lang="arn-CL" b="1" smtClean="0"/>
              <a:t>Worry that their fears of what is wrong with them will be confirmed </a:t>
            </a:r>
            <a:endParaRPr lang="en-US" b="1"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smtClean="0"/>
          </a:p>
          <a:p>
            <a:pPr>
              <a:buFont typeface="Wingdings" pitchFamily="2" charset="2"/>
              <a:buNone/>
            </a:pPr>
            <a:r>
              <a:rPr lang="ar-SA" smtClean="0"/>
              <a:t>قال جابر رضى الله عنه :</a:t>
            </a:r>
          </a:p>
          <a:p>
            <a:pPr>
              <a:buFont typeface="Wingdings" pitchFamily="2" charset="2"/>
              <a:buNone/>
            </a:pPr>
            <a:r>
              <a:rPr lang="ar-SA" smtClean="0"/>
              <a:t> ما رأيت الرسول صلى الله عليه وسلم مرة إلا تبسم في وجهي</a:t>
            </a:r>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BENEFITS??</a:t>
            </a:r>
            <a:endParaRPr smtClean="0">
              <a:solidFill>
                <a:schemeClr val="bg1"/>
              </a:solidFill>
            </a:endParaRPr>
          </a:p>
        </p:txBody>
      </p:sp>
      <p:pic>
        <p:nvPicPr>
          <p:cNvPr id="19459"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74638"/>
            <a:ext cx="7772400" cy="778098"/>
          </a:xfrm>
        </p:spPr>
        <p:txBody>
          <a:bodyPr/>
          <a:lstStyle/>
          <a:p>
            <a:pPr algn="ctr" eaLnBrk="1" hangingPunct="1"/>
            <a:r>
              <a:rPr lang="en-US" dirty="0" smtClean="0"/>
              <a:t>Benefits</a:t>
            </a:r>
          </a:p>
        </p:txBody>
      </p:sp>
      <p:sp>
        <p:nvSpPr>
          <p:cNvPr id="20483" name="Rectangle 3"/>
          <p:cNvSpPr>
            <a:spLocks noGrp="1" noChangeArrowheads="1"/>
          </p:cNvSpPr>
          <p:nvPr>
            <p:ph type="body" idx="1"/>
          </p:nvPr>
        </p:nvSpPr>
        <p:spPr>
          <a:xfrm>
            <a:off x="914400" y="1052736"/>
            <a:ext cx="7772400" cy="5328592"/>
          </a:xfrm>
        </p:spPr>
        <p:txBody>
          <a:bodyPr/>
          <a:lstStyle/>
          <a:p>
            <a:pPr eaLnBrk="1" hangingPunct="1">
              <a:lnSpc>
                <a:spcPct val="80000"/>
              </a:lnSpc>
              <a:buNone/>
            </a:pPr>
            <a:r>
              <a:rPr lang="en-US" sz="2800" b="1" dirty="0" smtClean="0"/>
              <a:t>Good</a:t>
            </a:r>
            <a:r>
              <a:rPr lang="en-US" sz="2800" dirty="0" smtClean="0"/>
              <a:t> </a:t>
            </a:r>
            <a:r>
              <a:rPr lang="en-US" sz="2800" b="1" dirty="0" smtClean="0"/>
              <a:t>communication</a:t>
            </a:r>
            <a:r>
              <a:rPr lang="en-US" sz="2800" dirty="0" smtClean="0"/>
              <a:t> skills :</a:t>
            </a:r>
          </a:p>
          <a:p>
            <a:pPr lvl="3" eaLnBrk="1" hangingPunct="1">
              <a:lnSpc>
                <a:spcPct val="80000"/>
              </a:lnSpc>
            </a:pPr>
            <a:r>
              <a:rPr lang="en-US" sz="2400" b="1" dirty="0" smtClean="0"/>
              <a:t>Diagnostic Accuracy</a:t>
            </a:r>
            <a:r>
              <a:rPr lang="en-US" sz="1800" b="1" dirty="0" smtClean="0"/>
              <a:t> </a:t>
            </a:r>
          </a:p>
          <a:p>
            <a:pPr lvl="3" eaLnBrk="1" hangingPunct="1">
              <a:lnSpc>
                <a:spcPct val="80000"/>
              </a:lnSpc>
            </a:pPr>
            <a:endParaRPr lang="en-US" sz="1800" b="1" dirty="0" smtClean="0"/>
          </a:p>
          <a:p>
            <a:pPr lvl="3" eaLnBrk="1" hangingPunct="1">
              <a:lnSpc>
                <a:spcPct val="80000"/>
              </a:lnSpc>
            </a:pPr>
            <a:r>
              <a:rPr lang="en-US" sz="2400" b="1" dirty="0" smtClean="0"/>
              <a:t>Pts’ understanding &amp; Information retention</a:t>
            </a:r>
          </a:p>
          <a:p>
            <a:pPr lvl="3" eaLnBrk="1" hangingPunct="1">
              <a:lnSpc>
                <a:spcPct val="80000"/>
              </a:lnSpc>
            </a:pPr>
            <a:endParaRPr lang="en-US" sz="2400" b="1" dirty="0" smtClean="0"/>
          </a:p>
          <a:p>
            <a:pPr lvl="3" eaLnBrk="1" hangingPunct="1">
              <a:lnSpc>
                <a:spcPct val="80000"/>
              </a:lnSpc>
            </a:pPr>
            <a:r>
              <a:rPr lang="en-US" sz="2400" b="1" dirty="0" smtClean="0"/>
              <a:t>Increase adherence to treatment</a:t>
            </a:r>
          </a:p>
          <a:p>
            <a:pPr lvl="3" eaLnBrk="1" hangingPunct="1">
              <a:lnSpc>
                <a:spcPct val="80000"/>
              </a:lnSpc>
            </a:pPr>
            <a:endParaRPr lang="en-US" sz="2400" b="1" dirty="0" smtClean="0"/>
          </a:p>
          <a:p>
            <a:pPr lvl="3" eaLnBrk="1" hangingPunct="1">
              <a:lnSpc>
                <a:spcPct val="80000"/>
              </a:lnSpc>
            </a:pPr>
            <a:r>
              <a:rPr lang="en-US" sz="2400" b="1" dirty="0" smtClean="0"/>
              <a:t>Patients adjust better psychologically </a:t>
            </a:r>
          </a:p>
          <a:p>
            <a:pPr lvl="3" eaLnBrk="1" hangingPunct="1">
              <a:lnSpc>
                <a:spcPct val="80000"/>
              </a:lnSpc>
            </a:pPr>
            <a:endParaRPr lang="en-US" sz="2400" b="1" dirty="0" smtClean="0"/>
          </a:p>
          <a:p>
            <a:pPr lvl="3" eaLnBrk="1" hangingPunct="1">
              <a:lnSpc>
                <a:spcPct val="80000"/>
              </a:lnSpc>
            </a:pPr>
            <a:r>
              <a:rPr lang="en-US" sz="2400" b="1" dirty="0" smtClean="0"/>
              <a:t>Allow patients to share in the decision making. </a:t>
            </a:r>
          </a:p>
          <a:p>
            <a:pPr lvl="3" eaLnBrk="1" hangingPunct="1">
              <a:lnSpc>
                <a:spcPct val="80000"/>
              </a:lnSpc>
            </a:pPr>
            <a:endParaRPr lang="en-US" sz="2400" b="1" dirty="0" smtClean="0"/>
          </a:p>
          <a:p>
            <a:pPr lvl="3" eaLnBrk="1" hangingPunct="1">
              <a:lnSpc>
                <a:spcPct val="80000"/>
              </a:lnSpc>
            </a:pPr>
            <a:r>
              <a:rPr lang="en-US" sz="2400" b="1" dirty="0" smtClean="0"/>
              <a:t>Pts are more satisfied with their care</a:t>
            </a:r>
          </a:p>
          <a:p>
            <a:pPr lvl="3" eaLnBrk="1" hangingPunct="1">
              <a:lnSpc>
                <a:spcPct val="80000"/>
              </a:lnSpc>
            </a:pPr>
            <a:r>
              <a:rPr lang="en-US" sz="2400" b="1" dirty="0" smtClean="0"/>
              <a:t>Greater job satisfaction and less work stress</a:t>
            </a:r>
          </a:p>
          <a:p>
            <a:pPr lvl="3" algn="r" eaLnBrk="1" hangingPunct="1">
              <a:lnSpc>
                <a:spcPct val="80000"/>
              </a:lnSpc>
              <a:buNone/>
            </a:pPr>
            <a:r>
              <a:rPr lang="en-US" sz="2400" b="1" i="1" dirty="0" smtClean="0"/>
              <a:t>(</a:t>
            </a:r>
            <a:r>
              <a:rPr lang="en-US" sz="2400" b="1" i="1" dirty="0" err="1" smtClean="0"/>
              <a:t>Roter</a:t>
            </a:r>
            <a:r>
              <a:rPr lang="en-US" sz="2400" b="1" i="1" dirty="0" smtClean="0"/>
              <a:t> 1987, </a:t>
            </a:r>
            <a:r>
              <a:rPr lang="en-US" sz="2400" b="1" i="1" dirty="0" err="1" smtClean="0"/>
              <a:t>Betakis</a:t>
            </a:r>
            <a:r>
              <a:rPr lang="en-US" sz="2400" b="1" i="1" dirty="0" smtClean="0"/>
              <a:t> 1991, Stewart 1995)</a:t>
            </a:r>
            <a:endParaRPr lang="en-GB" sz="2400" b="1" i="1" dirty="0" smtClean="0"/>
          </a:p>
          <a:p>
            <a:pPr lvl="3" eaLnBrk="1" hangingPunct="1">
              <a:lnSpc>
                <a:spcPct val="80000"/>
              </a:lnSpc>
            </a:pPr>
            <a:endParaRPr lang="en-US" sz="2400" b="1" dirty="0" smtClean="0"/>
          </a:p>
          <a:p>
            <a:pPr lvl="3" eaLnBrk="1" hangingPunct="1">
              <a:lnSpc>
                <a:spcPct val="80000"/>
              </a:lnSpc>
            </a:pPr>
            <a:endParaRPr lang="en-US" sz="2400" b="1" dirty="0" smtClean="0"/>
          </a:p>
          <a:p>
            <a:pPr eaLnBrk="1" hangingPunct="1">
              <a:lnSpc>
                <a:spcPct val="80000"/>
              </a:lnSpc>
              <a:buFont typeface="Wingdings" pitchFamily="2" charset="2"/>
              <a:buNone/>
            </a:pPr>
            <a:r>
              <a:rPr lang="en-US" sz="2800" dirty="0" smtClean="0"/>
              <a:t> </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mtClean="0"/>
              <a:t>Effect on Health Outcomes</a:t>
            </a:r>
          </a:p>
        </p:txBody>
      </p:sp>
      <p:sp>
        <p:nvSpPr>
          <p:cNvPr id="24579" name="Rectangle 3"/>
          <p:cNvSpPr>
            <a:spLocks noGrp="1" noChangeArrowheads="1"/>
          </p:cNvSpPr>
          <p:nvPr>
            <p:ph type="body" idx="1"/>
          </p:nvPr>
        </p:nvSpPr>
        <p:spPr/>
        <p:txBody>
          <a:bodyPr/>
          <a:lstStyle/>
          <a:p>
            <a:pPr eaLnBrk="1" hangingPunct="1"/>
            <a:r>
              <a:rPr lang="en-US" sz="2800" dirty="0" smtClean="0"/>
              <a:t> </a:t>
            </a:r>
            <a:r>
              <a:rPr lang="en-US" sz="2800" b="1" dirty="0" smtClean="0"/>
              <a:t>Reduction of anxiety.</a:t>
            </a:r>
          </a:p>
          <a:p>
            <a:pPr eaLnBrk="1" hangingPunct="1"/>
            <a:r>
              <a:rPr lang="en-US" sz="2800" b="1" dirty="0" smtClean="0"/>
              <a:t>Reduction of psychological distress.</a:t>
            </a:r>
          </a:p>
          <a:p>
            <a:pPr eaLnBrk="1" hangingPunct="1"/>
            <a:r>
              <a:rPr lang="en-US" sz="2800" b="1" dirty="0" smtClean="0"/>
              <a:t>Pain relief.</a:t>
            </a:r>
          </a:p>
          <a:p>
            <a:pPr eaLnBrk="1" hangingPunct="1"/>
            <a:r>
              <a:rPr lang="en-US" sz="2800" b="1" dirty="0" smtClean="0"/>
              <a:t>Symptom resolution.</a:t>
            </a:r>
          </a:p>
          <a:p>
            <a:pPr eaLnBrk="1" hangingPunct="1"/>
            <a:r>
              <a:rPr lang="en-US" sz="2800" b="1" dirty="0" smtClean="0"/>
              <a:t>Mood improvement.</a:t>
            </a:r>
          </a:p>
          <a:p>
            <a:pPr eaLnBrk="1" hangingPunct="1"/>
            <a:r>
              <a:rPr lang="en-US" sz="2800" b="1" dirty="0" smtClean="0"/>
              <a:t>Reduction of high blood pressure.</a:t>
            </a:r>
          </a:p>
          <a:p>
            <a:pPr eaLnBrk="1" hangingPunct="1">
              <a:buFont typeface="Wingdings" pitchFamily="2" charset="2"/>
              <a:buNone/>
            </a:pPr>
            <a:r>
              <a:rPr lang="en-US" sz="2800" dirty="0" smtClean="0"/>
              <a:t>                                          </a:t>
            </a:r>
            <a:r>
              <a:rPr lang="en-US" sz="2800" i="1" dirty="0" smtClean="0"/>
              <a:t>(Stewart 1995).</a:t>
            </a:r>
            <a:r>
              <a:rPr lang="en-US" sz="2800" dirty="0" smtClean="0"/>
              <a:t> </a:t>
            </a:r>
            <a:endParaRPr lang="en-GB" sz="2800"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817</TotalTime>
  <Words>542</Words>
  <Application>Microsoft Office PowerPoint</Application>
  <PresentationFormat>On-screen Show (4:3)</PresentationFormat>
  <Paragraphs>163</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The Consultation&amp; Communication</vt:lpstr>
      <vt:lpstr> Objectives </vt:lpstr>
      <vt:lpstr> The Consultation&amp; Communication </vt:lpstr>
      <vt:lpstr>Slide 4</vt:lpstr>
      <vt:lpstr>Slide 5</vt:lpstr>
      <vt:lpstr>Slide 6</vt:lpstr>
      <vt:lpstr>BENEFITS??</vt:lpstr>
      <vt:lpstr>Benefits</vt:lpstr>
      <vt:lpstr>Effect on Health Outcomes</vt:lpstr>
      <vt:lpstr>Consultation Skills</vt:lpstr>
      <vt:lpstr>Verbal &amp; Non-verbal Communication</vt:lpstr>
      <vt:lpstr>Patient-Centered Care</vt:lpstr>
      <vt:lpstr>Slide 13</vt:lpstr>
      <vt:lpstr> CONSULTATION?? </vt:lpstr>
      <vt:lpstr>DEFINITION??</vt:lpstr>
      <vt:lpstr>DEFINITION??</vt:lpstr>
      <vt:lpstr>CONSULTATION IN PHC  Vs  CONSULTATION IN HOSPITAL</vt:lpstr>
      <vt:lpstr>CONSULTATION SKILLS</vt:lpstr>
      <vt:lpstr>Case</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Roger Neighbour</vt:lpstr>
      <vt:lpstr>NEIGHBOUR’S  5 CHECKPOINTS (Roger Neighbour “The Inner Consultation”) </vt:lpstr>
      <vt:lpstr>  PENDLETON’S MODEL  Seven checklist </vt:lpstr>
      <vt:lpstr>  in  Communication</vt:lpstr>
      <vt:lpstr>Slide 31</vt:lpstr>
      <vt:lpstr>Blocking behavior</vt:lpstr>
      <vt:lpstr>Reasons for patients not disclosing problems</vt:lpstr>
      <vt:lpstr>Reasons for patients not disclosing problems (Contn…)</vt:lpstr>
      <vt:lpstr> IMPROVING CONSULTATION SKILLS </vt:lpstr>
      <vt:lpstr> IMPROVING CONSULTATION SKILLS </vt:lpstr>
      <vt:lpstr>The Conclusion</vt:lpstr>
      <vt:lpstr>Communication</vt:lpstr>
      <vt:lpstr>Take Home Message</vt:lpstr>
      <vt:lpstr>Slide 40</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 Abdulghani</cp:lastModifiedBy>
  <cp:revision>77</cp:revision>
  <dcterms:created xsi:type="dcterms:W3CDTF">2003-10-14T04:08:00Z</dcterms:created>
  <dcterms:modified xsi:type="dcterms:W3CDTF">2016-02-14T06:42:03Z</dcterms:modified>
</cp:coreProperties>
</file>