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4" r:id="rId2"/>
    <p:sldId id="288" r:id="rId3"/>
    <p:sldId id="257" r:id="rId4"/>
    <p:sldId id="287" r:id="rId5"/>
    <p:sldId id="258" r:id="rId6"/>
    <p:sldId id="294" r:id="rId7"/>
    <p:sldId id="289" r:id="rId8"/>
    <p:sldId id="295" r:id="rId9"/>
    <p:sldId id="297" r:id="rId10"/>
    <p:sldId id="298" r:id="rId11"/>
    <p:sldId id="293" r:id="rId12"/>
    <p:sldId id="299" r:id="rId13"/>
    <p:sldId id="300" r:id="rId14"/>
    <p:sldId id="291" r:id="rId15"/>
    <p:sldId id="292" r:id="rId16"/>
    <p:sldId id="354" r:id="rId17"/>
    <p:sldId id="296" r:id="rId18"/>
    <p:sldId id="31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56" r:id="rId27"/>
    <p:sldId id="312" r:id="rId28"/>
    <p:sldId id="313" r:id="rId29"/>
    <p:sldId id="314" r:id="rId30"/>
    <p:sldId id="315" r:id="rId31"/>
    <p:sldId id="316" r:id="rId32"/>
    <p:sldId id="317" r:id="rId33"/>
    <p:sldId id="318" r:id="rId34"/>
    <p:sldId id="319" r:id="rId35"/>
    <p:sldId id="320" r:id="rId36"/>
    <p:sldId id="321" r:id="rId37"/>
    <p:sldId id="352" r:id="rId38"/>
    <p:sldId id="357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039A"/>
    <a:srgbClr val="FF00FF"/>
    <a:srgbClr val="326176"/>
    <a:srgbClr val="C485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709" autoAdjust="0"/>
    <p:restoredTop sz="94660"/>
  </p:normalViewPr>
  <p:slideViewPr>
    <p:cSldViewPr snapToGrid="0">
      <p:cViewPr varScale="1">
        <p:scale>
          <a:sx n="74" d="100"/>
          <a:sy n="74" d="100"/>
        </p:scale>
        <p:origin x="66" y="8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7CC5-F176-4872-A7E3-121E637243F1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52A9-D1BC-4D7D-B7FB-D1E367CB86C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53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7CC5-F176-4872-A7E3-121E637243F1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52A9-D1BC-4D7D-B7FB-D1E367CB8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518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7CC5-F176-4872-A7E3-121E637243F1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52A9-D1BC-4D7D-B7FB-D1E367CB8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1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7CC5-F176-4872-A7E3-121E637243F1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52A9-D1BC-4D7D-B7FB-D1E367CB8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2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7CC5-F176-4872-A7E3-121E637243F1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52A9-D1BC-4D7D-B7FB-D1E367CB86C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46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7CC5-F176-4872-A7E3-121E637243F1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52A9-D1BC-4D7D-B7FB-D1E367CB8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13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7CC5-F176-4872-A7E3-121E637243F1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52A9-D1BC-4D7D-B7FB-D1E367CB8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9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7CC5-F176-4872-A7E3-121E637243F1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52A9-D1BC-4D7D-B7FB-D1E367CB8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42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7CC5-F176-4872-A7E3-121E637243F1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52A9-D1BC-4D7D-B7FB-D1E367CB8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13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E4C7CC5-F176-4872-A7E3-121E637243F1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1252A9-D1BC-4D7D-B7FB-D1E367CB8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1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7CC5-F176-4872-A7E3-121E637243F1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52A9-D1BC-4D7D-B7FB-D1E367CB8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1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E4C7CC5-F176-4872-A7E3-121E637243F1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01252A9-D1BC-4D7D-B7FB-D1E367CB86C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581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bi.nlm.nih.gov/pubmed/?term=Starfield%20B%5bauth%5d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bi.nlm.nih.gov/pubmed/7350394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24" y="4455620"/>
            <a:ext cx="12065876" cy="181905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5200" b="1" i="1" cap="none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Desirable qualities  of Family </a:t>
            </a:r>
            <a:r>
              <a:rPr lang="en-US" sz="5200" b="1" i="1" cap="none" spc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Physician</a:t>
            </a:r>
          </a:p>
          <a:p>
            <a:pPr algn="ctr"/>
            <a:r>
              <a:rPr lang="en-US" altLang="en-US" sz="22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en-US" sz="2200" b="1" i="1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altLang="en-US" sz="22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</a:t>
            </a:r>
            <a:r>
              <a:rPr lang="en-US" altLang="en-US" sz="2200" b="1" i="1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yed</a:t>
            </a:r>
            <a:r>
              <a:rPr lang="en-US" altLang="en-US" sz="22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200" b="1" i="1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rfan</a:t>
            </a:r>
            <a:r>
              <a:rPr lang="en-US" altLang="en-US" sz="22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</a:t>
            </a:r>
            <a:r>
              <a:rPr lang="en-US" altLang="en-US" sz="2200" b="1" i="1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arim</a:t>
            </a:r>
            <a:r>
              <a:rPr lang="en-US" altLang="en-US" sz="17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/>
            <a:r>
              <a:rPr lang="en-US" altLang="en-US" sz="15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Assistant  Professor  Family &amp; Community Medicine</a:t>
            </a:r>
          </a:p>
          <a:p>
            <a:pPr algn="ctr"/>
            <a:r>
              <a:rPr lang="en-US" altLang="en-US" sz="15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King Saud University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 descr="http://e-medicalclinic.com/wp-content/uploads/familymedicin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4325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171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 report</a:t>
            </a:r>
            <a:br>
              <a:rPr lang="en-US" sz="40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barriers to equitable health care 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Unequal access to disease prevention &amp; care</a:t>
            </a:r>
          </a:p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Rising cost of health care </a:t>
            </a:r>
          </a:p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Inefficient health care system</a:t>
            </a:r>
          </a:p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Lack of emphasis on Generalists</a:t>
            </a:r>
            <a:r>
              <a:rPr lang="ja-JP" alt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ja-JP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(Family Medicine) training</a:t>
            </a: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46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Reversing the trend</a:t>
            </a:r>
            <a:endParaRPr lang="en-US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1962 WHO discussed the world wide shortage of family practitioners in Geneva conference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report expressed a need to train GPs to serve as physicians of first contact with the patient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30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overcome these barriers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WHO states, that the best option to overcome these barriers is to utilize the services of trained Family Physicians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57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48514"/>
          </a:xfrm>
        </p:spPr>
        <p:txBody>
          <a:bodyPr>
            <a:normAutofit/>
          </a:bodyPr>
          <a:lstStyle/>
          <a:p>
            <a:pPr algn="ctr"/>
            <a:r>
              <a:rPr lang="en-US" sz="40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Barbra </a:t>
            </a:r>
            <a:r>
              <a:rPr lang="en-US" sz="4000" b="1" spc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Starfield</a:t>
            </a:r>
            <a:r>
              <a:rPr lang="en-US" sz="40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study: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24" y="1845733"/>
            <a:ext cx="11902966" cy="4901907"/>
          </a:xfrm>
        </p:spPr>
        <p:txBody>
          <a:bodyPr>
            <a:normAutofit fontScale="92500" lnSpcReduction="20000"/>
          </a:bodyPr>
          <a:lstStyle/>
          <a:p>
            <a:pPr marL="34290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 large </a:t>
            </a:r>
            <a:r>
              <a:rPr lang="en-US" sz="3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multicenter </a:t>
            </a:r>
            <a:r>
              <a:rPr lang="en-US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study, she found that the central role of FM in the health care system of a country results in  enhanced quality &amp; cost-effective </a:t>
            </a:r>
            <a:r>
              <a:rPr lang="en-US" sz="3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</a:t>
            </a:r>
          </a:p>
          <a:p>
            <a:pPr marL="34290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endParaRPr lang="en-US" sz="3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proved that the health outcome indicators are significantly better in those countries in which Family Medicine plays a central role in the HC system </a:t>
            </a:r>
            <a:endParaRPr lang="en-US" sz="3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endParaRPr lang="en-GB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Contribution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of Primary Care to Health Systems and Health</a:t>
            </a:r>
          </a:p>
          <a:p>
            <a:pPr algn="ctr"/>
            <a:r>
              <a:rPr lang="en-US" dirty="0">
                <a:solidFill>
                  <a:srgbClr val="642A8F"/>
                </a:solidFill>
                <a:latin typeface="arial" panose="020B0604020202020204" pitchFamily="34" charset="0"/>
                <a:hlinkClick r:id="rId2"/>
              </a:rPr>
              <a:t>Barbara </a:t>
            </a:r>
            <a:r>
              <a:rPr lang="en-US" dirty="0" err="1">
                <a:solidFill>
                  <a:srgbClr val="642A8F"/>
                </a:solidFill>
                <a:latin typeface="arial" panose="020B0604020202020204" pitchFamily="34" charset="0"/>
                <a:hlinkClick r:id="rId2"/>
              </a:rPr>
              <a:t>Starfield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38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12060621" cy="6858000"/>
          </a:xfrm>
        </p:spPr>
        <p:txBody>
          <a:bodyPr>
            <a:normAutofit/>
          </a:bodyPr>
          <a:lstStyle/>
          <a:p>
            <a:pPr lvl="0">
              <a:buClr>
                <a:srgbClr val="E48312"/>
              </a:buClr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are countless diseases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if all diseases were prevalent in equal proportion it would be impossible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 family physician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deal 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it. </a:t>
            </a:r>
          </a:p>
          <a:p>
            <a:pPr marL="0" lvl="0" indent="0">
              <a:buClr>
                <a:srgbClr val="E48312"/>
              </a:buClr>
              <a:buNone/>
            </a:pPr>
            <a:endParaRPr lang="en-US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Fortunately 90% of the symptoms are due to a handful of diseases, Example; chronic cough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95% of cases of cough over 2 months are due to post nasal drip, asthma, gerd,chronic bronchitis due to cigarette smoking or ace induce cough.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6.3% of all cases needs referral.</a:t>
            </a:r>
          </a:p>
          <a:p>
            <a:pPr marL="0" indent="0" algn="ctr">
              <a:buNone/>
            </a:pPr>
            <a:r>
              <a:rPr lang="en-US" b="1" dirty="0" smtClean="0"/>
              <a:t>FAMILY PRACTICE IN UNITED STATES: A STATUS REPORT, JAMA 2002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33167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60331"/>
            <a:ext cx="12192000" cy="452470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Studies have shown that family physicians see more patients than internist </a:t>
            </a:r>
            <a:endParaRPr lang="en-US" sz="35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office with shorter time, low cost with more patient satisfaction and equal clinical outcome</a:t>
            </a:r>
            <a:r>
              <a:rPr lang="en-US" sz="3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3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</a:t>
            </a:r>
            <a:r>
              <a:rPr lang="en-US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medicine ; its core principles and impact on patient care and medical education in united states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keio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 journal of medicine, 2004</a:t>
            </a:r>
          </a:p>
          <a:p>
            <a:pPr algn="ctr"/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01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6603"/>
            <a:ext cx="12192000" cy="1450757"/>
          </a:xfrm>
        </p:spPr>
        <p:txBody>
          <a:bodyPr>
            <a:normAutofit fontScale="90000"/>
          </a:bodyPr>
          <a:lstStyle/>
          <a:p>
            <a:pPr marL="91440" lvl="0" indent="-91440" algn="ctr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</a:pPr>
            <a:r>
              <a:rPr lang="en-US" sz="1900" i="1" spc="0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n-US" sz="1900" i="1" spc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4000" b="1" i="1" spc="0" dirty="0">
                <a:solidFill>
                  <a:srgbClr val="000000"/>
                </a:solidFill>
                <a:latin typeface="arial" panose="020B0604020202020204" pitchFamily="34" charset="0"/>
              </a:rPr>
              <a:t>Ambulatory medical care: a comparison of internists and family-general practitioners</a:t>
            </a:r>
            <a:r>
              <a:rPr lang="en-US" sz="1900" b="1" i="1" spc="0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n-US" sz="1900" b="1" i="1" spc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1000" spc="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/>
            </a:r>
            <a:br>
              <a:rPr lang="en-US" sz="1000" spc="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</a:br>
            <a:r>
              <a:rPr lang="en-US" sz="2000" i="1" u="sng" spc="0" dirty="0">
                <a:solidFill>
                  <a:srgbClr val="000000"/>
                </a:solidFill>
                <a:latin typeface="arial" panose="020B0604020202020204" pitchFamily="34" charset="0"/>
                <a:hlinkClick r:id="rId2" tooltip="The New England journal of medicine."/>
              </a:rPr>
              <a:t>N </a:t>
            </a:r>
            <a:r>
              <a:rPr lang="en-US" sz="2000" i="1" u="sng" spc="0" dirty="0" err="1">
                <a:solidFill>
                  <a:srgbClr val="000000"/>
                </a:solidFill>
                <a:latin typeface="arial" panose="020B0604020202020204" pitchFamily="34" charset="0"/>
                <a:hlinkClick r:id="rId2" tooltip="The New England journal of medicine."/>
              </a:rPr>
              <a:t>Engl</a:t>
            </a:r>
            <a:r>
              <a:rPr lang="en-US" sz="2000" i="1" u="sng" spc="0" dirty="0">
                <a:solidFill>
                  <a:srgbClr val="000000"/>
                </a:solidFill>
                <a:latin typeface="arial" panose="020B0604020202020204" pitchFamily="34" charset="0"/>
                <a:hlinkClick r:id="rId2" tooltip="The New England journal of medicine."/>
              </a:rPr>
              <a:t> J Med.</a:t>
            </a:r>
            <a:r>
              <a:rPr lang="en-US" sz="2000" i="1" spc="0" dirty="0">
                <a:solidFill>
                  <a:srgbClr val="000000"/>
                </a:solidFill>
                <a:latin typeface="arial" panose="020B0604020202020204" pitchFamily="34" charset="0"/>
              </a:rPr>
              <a:t> 1980 Jan 3;302(1):11-6.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3"/>
            <a:ext cx="4937760" cy="4507769"/>
          </a:xfrm>
        </p:spPr>
        <p:txBody>
          <a:bodyPr/>
          <a:lstStyle/>
          <a:p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Internist:</a:t>
            </a:r>
          </a:p>
          <a:p>
            <a:endParaRPr lang="en-US" sz="3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Spent 18.4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minutes with the average 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</a:t>
            </a:r>
          </a:p>
          <a:p>
            <a:pPr marL="0" indent="0">
              <a:buNone/>
            </a:pPr>
            <a:endParaRPr lang="en-US" sz="3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laboratory tests in 73 per cent of visits and x-ray tests in 53 per cent,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family-general 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practitioners: </a:t>
            </a: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Spent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13.0 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minutes with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average patient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3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studies in 34 and 19 per cent of visits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82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 kern="0" spc="0" dirty="0">
                <a:solidFill>
                  <a:schemeClr val="tx1"/>
                </a:solidFill>
                <a:latin typeface="Times New Roman"/>
                <a:ea typeface="MS PGothic" pitchFamily="34" charset="-128"/>
              </a:rPr>
              <a:t>Health Problems in the community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620023" y="2104373"/>
            <a:ext cx="4208744" cy="3764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75% SELF CARE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20023" y="4183692"/>
            <a:ext cx="2104372" cy="168540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92D050"/>
                </a:solidFill>
              </a:rPr>
              <a:t>25% 2</a:t>
            </a:r>
            <a:r>
              <a:rPr lang="en-US" dirty="0" smtClean="0">
                <a:solidFill>
                  <a:schemeClr val="tx1"/>
                </a:solidFill>
              </a:rPr>
              <a:t>25% GP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20024" y="5298510"/>
            <a:ext cx="576195" cy="57058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2.5%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00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fontAlgn="base">
              <a:lnSpc>
                <a:spcPct val="100000"/>
              </a:lnSpc>
              <a:spcAft>
                <a:spcPct val="0"/>
              </a:spcAft>
              <a:defRPr/>
            </a:pP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Need For Trained Family Physicians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37360"/>
            <a:ext cx="12192000" cy="4726502"/>
          </a:xfrm>
        </p:spPr>
        <p:txBody>
          <a:bodyPr>
            <a:normAutofit/>
          </a:bodyPr>
          <a:lstStyle/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central role of a well trained Family Physician in health care is well recognized in: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Developed countries -- UK, USA and Canada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Oil rich countries – Gulf countries ??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Developing countries -- ? ? ? ? ?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need is even greater in  all less developed countries.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441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Core Competencies of the General Practitioner / Family Doctor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care 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Person-centered care.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solving skills </a:t>
            </a:r>
            <a:endParaRPr lang="en-US" sz="3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Comprehensive 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 </a:t>
            </a:r>
            <a:endParaRPr lang="en-US" sz="3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orientation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Holistic 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modelling</a:t>
            </a:r>
          </a:p>
        </p:txBody>
      </p:sp>
    </p:spTree>
    <p:extLst>
      <p:ext uri="{BB962C8B-B14F-4D97-AF65-F5344CB8AC3E}">
        <p14:creationId xmlns:p14="http://schemas.microsoft.com/office/powerpoint/2010/main" val="338825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91440" lvl="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</a:pPr>
            <a:r>
              <a:rPr lang="en-US" sz="2000" spc="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/>
            </a:r>
            <a:br>
              <a:rPr lang="en-US" sz="2000" spc="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</a:br>
            <a:r>
              <a:rPr lang="en-US" sz="2000" spc="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/>
            </a:r>
            <a:br>
              <a:rPr lang="en-US" sz="2000" spc="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</a:br>
            <a:r>
              <a:rPr lang="en-US" sz="2000" spc="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Most </a:t>
            </a:r>
            <a:r>
              <a:rPr lang="en-US" sz="2000" spc="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of us go through training and practicing medicine without receiving any formal education about the history of Family Medicine: </a:t>
            </a:r>
            <a:br>
              <a:rPr lang="en-US" sz="2000" spc="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will look at </a:t>
            </a:r>
            <a:r>
              <a:rPr lang="en-US" sz="2800" b="1" dirty="0">
                <a:solidFill>
                  <a:srgbClr val="FF0000"/>
                </a:solidFill>
              </a:rPr>
              <a:t>the birth and growth of Family Medicine, the triumphs, the dreams, some of the obstacles and challenges found </a:t>
            </a:r>
            <a:r>
              <a:rPr lang="en-US" dirty="0"/>
              <a:t>along the path as well as </a:t>
            </a:r>
            <a:r>
              <a:rPr lang="en-US" dirty="0" smtClean="0"/>
              <a:t>the </a:t>
            </a:r>
            <a:r>
              <a:rPr lang="en-US" dirty="0"/>
              <a:t>hopes and strategies for the future. </a:t>
            </a:r>
          </a:p>
        </p:txBody>
      </p:sp>
    </p:spTree>
    <p:extLst>
      <p:ext uri="{BB962C8B-B14F-4D97-AF65-F5344CB8AC3E}">
        <p14:creationId xmlns:p14="http://schemas.microsoft.com/office/powerpoint/2010/main" val="140519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24" y="286603"/>
            <a:ext cx="12065876" cy="1450757"/>
          </a:xfrm>
        </p:spPr>
        <p:txBody>
          <a:bodyPr>
            <a:noAutofit/>
          </a:bodyPr>
          <a:lstStyle/>
          <a:p>
            <a:pPr algn="ctr"/>
            <a:r>
              <a:rPr lang="en-US" sz="40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Domains of Competence in Family Medicine</a:t>
            </a:r>
            <a:br>
              <a:rPr lang="en-US" sz="40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(WONCA)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24" y="1845734"/>
            <a:ext cx="12065876" cy="4539300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Font typeface="Wingdings" panose="05000000000000000000" pitchFamily="2" charset="2"/>
              <a:buChar char="n"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care 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management:</a:t>
            </a: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Font typeface="Wingdings" panose="05000000000000000000" pitchFamily="2" charset="2"/>
              <a:buChar char="n"/>
              <a:defRPr/>
            </a:pP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Dealing with unselected problems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Cover the full range of health problems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Coordinate care with other health care professionals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care system available to the patient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Act as patient</a:t>
            </a:r>
            <a:r>
              <a:rPr lang="ja-JP" alt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ja-JP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advocate    </a:t>
            </a: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44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Person-centered care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844567"/>
            <a:ext cx="11544300" cy="4445874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adopt a person-centered approach in dealing with 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defRPr/>
            </a:pP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consultation to bring about an effective doctor-patient relationship 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 Respect patient</a:t>
            </a:r>
            <a:r>
              <a:rPr lang="ja-JP" alt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ja-JP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autonomy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 To set priorities in partnership with the patient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 Provide long-term continuity and coordinated care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5346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Specific problem solving skills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845734"/>
            <a:ext cx="12502055" cy="4492004"/>
          </a:xfrm>
        </p:spPr>
        <p:txBody>
          <a:bodyPr>
            <a:normAutofit lnSpcReduction="10000"/>
          </a:bodyPr>
          <a:lstStyle/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Relate 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 making processes to the prevalence of illness in the community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To apply the clinical information to an appropriate management plan in collaboration with the 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</a:t>
            </a: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tolerate uncertainty in dealing with early &amp; undifferentiated problems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To intervene urgently when necessary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To make effective and efficient use of diagnostic and therapeutic 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interventions</a:t>
            </a: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Comprehensive approach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5" y="1845734"/>
            <a:ext cx="11185071" cy="40233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manage simultaneously multiple complaints and pathologies, both acute and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chronic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promote health and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well-being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manage &amp; coordinate health promotion, prevention, curative care, rehabilitation and palliative care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80593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Community orientation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reconcile the health needs of the individual patients  and the health needs of the community in which they live, balancing with available 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84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defRPr/>
            </a:pPr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Holistic approach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endParaRPr lang="en-US" sz="28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ea typeface="MS PGothic" pitchFamily="34" charset="-128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endParaRPr lang="en-US" sz="28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ea typeface="MS PGothic" pitchFamily="34" charset="-128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MS PGothic" pitchFamily="34" charset="-128"/>
              </a:rPr>
              <a:t>   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bio-psycho-social models, taking into account the cultural dimensions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92684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36011"/>
          </a:xfrm>
        </p:spPr>
        <p:txBody>
          <a:bodyPr/>
          <a:lstStyle/>
          <a:p>
            <a:pPr algn="ctr"/>
            <a:r>
              <a:rPr lang="en-US" sz="44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 Cs OF FAMILY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5557" y="1845733"/>
            <a:ext cx="4865914" cy="4538737"/>
          </a:xfrm>
        </p:spPr>
        <p:txBody>
          <a:bodyPr>
            <a:normAutofit lnSpcReduction="10000"/>
          </a:bodyPr>
          <a:lstStyle/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  Caring/Compassionate</a:t>
            </a:r>
            <a:endParaRPr lang="en-US" sz="2800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  </a:t>
            </a:r>
            <a:r>
              <a:rPr 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Clinically Competent</a:t>
            </a: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  </a:t>
            </a:r>
            <a:r>
              <a:rPr 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Cost-effective Care</a:t>
            </a: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  </a:t>
            </a:r>
            <a:r>
              <a:rPr 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Continuity of Care</a:t>
            </a: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  </a:t>
            </a:r>
            <a:r>
              <a:rPr 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Comprehensive Care</a:t>
            </a: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Common Problems </a:t>
            </a:r>
            <a:r>
              <a:rPr 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3356" y="1845733"/>
            <a:ext cx="6204857" cy="4538738"/>
          </a:xfrm>
        </p:spPr>
        <p:txBody>
          <a:bodyPr>
            <a:normAutofit lnSpcReduction="10000"/>
          </a:bodyPr>
          <a:lstStyle/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 Co-ordination </a:t>
            </a:r>
            <a:r>
              <a:rPr 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 Care</a:t>
            </a: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 Community-based </a:t>
            </a:r>
            <a:r>
              <a:rPr 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Care &amp; Research</a:t>
            </a: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  Continuing Professional      Development</a:t>
            </a:r>
            <a:endParaRPr lang="en-US" sz="2800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  </a:t>
            </a:r>
            <a:r>
              <a:rPr 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Communication &amp; Counseling Skills` with confidentiality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535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Caring/Compassionate care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 quality in a Family Physician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Personal patient centered Care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64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fontAlgn="base">
              <a:lnSpc>
                <a:spcPct val="100000"/>
              </a:lnSpc>
              <a:spcAft>
                <a:spcPct val="0"/>
              </a:spcAft>
              <a:defRPr/>
            </a:pPr>
            <a: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Clinically </a:t>
            </a:r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Competent</a:t>
            </a: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caring is not enough</a:t>
            </a: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None/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for four years training after graduation and internship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298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Cost-effective </a:t>
            </a:r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Care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time and money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Blip>
                <a:blip r:embed="rId2"/>
              </a:buBlip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Gate keeper-  Use of appropriate resources 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None/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of time as a diagnostic tool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8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endParaRPr lang="en-US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42124"/>
          </a:xfrm>
          <a:ln>
            <a:solidFill>
              <a:schemeClr val="accent1"/>
            </a:solidFill>
          </a:ln>
        </p:spPr>
        <p:txBody>
          <a:bodyPr/>
          <a:lstStyle/>
          <a:p>
            <a:pPr lvl="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80000"/>
              <a:buFont typeface="Wingdings" panose="05000000000000000000" pitchFamily="2" charset="2"/>
              <a:buChar char="q"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become aware of the history of Family </a:t>
            </a:r>
            <a:r>
              <a:rPr lang="en-US" alt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Medicine</a:t>
            </a:r>
          </a:p>
          <a:p>
            <a:pPr marL="0" lvl="0" indent="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80000"/>
              <a:buNone/>
            </a:pP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80000"/>
              <a:buFont typeface="Wingdings" panose="05000000000000000000" pitchFamily="2" charset="2"/>
              <a:buChar char="q"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become familiar with the desirable qualities of a Family </a:t>
            </a:r>
            <a:r>
              <a:rPr lang="en-US" alt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Physician</a:t>
            </a:r>
          </a:p>
          <a:p>
            <a:pPr marL="0" indent="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80000"/>
              <a:buNone/>
            </a:pP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80000"/>
              <a:buFont typeface="Wingdings" panose="05000000000000000000" pitchFamily="2" charset="2"/>
              <a:buChar char="q"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understand the concepts of Family Medicine, including its definition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77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Continuity of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acute, chronic, from childhood to old age, and terminal care patients and those requiring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rehabilitation</a:t>
            </a: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Preventive care/ Promotion of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from cradle to grave</a:t>
            </a: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85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57200" marR="0" lvl="2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/>
            </a:pPr>
            <a:r>
              <a:rPr lang="en-US" sz="4400" b="1" kern="1200" spc="-5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COMPREHENSIVE  </a:t>
            </a:r>
            <a:r>
              <a:rPr lang="en-US" sz="4400" b="1" kern="1200" spc="-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CARE</a:t>
            </a:r>
            <a:endParaRPr lang="en-US" sz="4400" b="1" kern="1200" spc="-5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Responsibility for every problem a patient presents with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Physical, Psychological &amp; Social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Blip>
                <a:blip r:embed="rId2"/>
              </a:buBlip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Holistic approach with triple diagnosis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34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COMMON 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PROBLEMS 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Hypertension, Diabetes, Asthma, Depression, Anemia, Allergic Rhinitis, Urinary Tract Infection</a:t>
            </a: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 problems in children and women</a:t>
            </a: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992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793" y="286603"/>
            <a:ext cx="11288110" cy="145075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CONTINUING 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PROFESSIONAL DEVELOPMENT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keep up-to-date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for breath of knowledge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99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fontAlgn="base">
              <a:lnSpc>
                <a:spcPct val="100000"/>
              </a:lnSpc>
              <a:spcAft>
                <a:spcPct val="0"/>
              </a:spcAft>
              <a:defRPr/>
            </a:pP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CO-ORDINATION OF CARE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Patient’s advocate</a:t>
            </a: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Organizing multiple sources of help</a:t>
            </a: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925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 fontAlgn="base">
              <a:lnSpc>
                <a:spcPct val="100000"/>
              </a:lnSpc>
              <a:spcAft>
                <a:spcPct val="0"/>
              </a:spcAft>
            </a:pPr>
            <a:r>
              <a:rPr lang="en-US" alt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COMMUNITY </a:t>
            </a:r>
            <a:r>
              <a:rPr lang="en-US" alt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BASED CARE </a:t>
            </a:r>
            <a:r>
              <a:rPr lang="en-US" alt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RESEARCH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nearer patients’ home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Preventive,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promotive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rehabilitative and curative care in patient’s own environment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Relevant research within the patient’s own surroundings</a:t>
            </a: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148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COMMUNICATION 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COUNSELING 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556" y="1845734"/>
            <a:ext cx="11119758" cy="4555066"/>
          </a:xfrm>
        </p:spPr>
        <p:txBody>
          <a:bodyPr>
            <a:normAutofit lnSpcReduction="10000"/>
          </a:bodyPr>
          <a:lstStyle/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 for compliance of advice and treatment/sharing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understanding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Confidentiality and safety netting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Needed for patient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Involving patient in the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625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home message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08414"/>
            <a:ext cx="10058400" cy="3860680"/>
          </a:xfrm>
        </p:spPr>
        <p:txBody>
          <a:bodyPr/>
          <a:lstStyle/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q"/>
              <a:defRPr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principles and competencies required 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practice of Family Medicine are 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universal, applicable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all cultures and all social groups, from richest to the poorest</a:t>
            </a:r>
          </a:p>
          <a:p>
            <a:pPr marL="914400" lvl="1" indent="-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q"/>
              <a:defRPr/>
            </a:pP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Promote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Medicine for the best of our society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54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all-free-download.com/images/graphiclarge/daisy_pollen_flower_22053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3285"/>
            <a:ext cx="12192000" cy="7021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12371" y="4996543"/>
            <a:ext cx="10025743" cy="15348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 </a:t>
            </a:r>
            <a:endParaRPr lang="en-US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77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 b="1" spc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 of Family Medicine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not just </a:t>
            </a:r>
            <a:r>
              <a:rPr lang="en-US" sz="4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explain the </a:t>
            </a:r>
            <a:r>
              <a:rPr lang="en-US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 provides the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framework for </a:t>
            </a:r>
            <a:endParaRPr lang="en-US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</a:t>
            </a:r>
            <a:r>
              <a:rPr lang="en-US" sz="4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…..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helps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 to </a:t>
            </a:r>
            <a:r>
              <a:rPr lang="en-US" sz="4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move forward</a:t>
            </a:r>
            <a:endParaRPr lang="en-US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903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alt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Evolution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17071"/>
          </a:xfrm>
        </p:spPr>
        <p:txBody>
          <a:bodyPr/>
          <a:lstStyle/>
          <a:p>
            <a:pPr lvl="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80000"/>
              <a:buFont typeface="Wingdings" panose="05000000000000000000" pitchFamily="2" charset="2"/>
              <a:buChar char="q"/>
            </a:pPr>
            <a:r>
              <a:rPr lang="en-US" alt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 of the General Practitioner</a:t>
            </a:r>
          </a:p>
          <a:p>
            <a:pPr lvl="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80000"/>
              <a:buFont typeface="Wingdings" panose="05000000000000000000" pitchFamily="2" charset="2"/>
              <a:buChar char="q"/>
            </a:pP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80000"/>
              <a:buFont typeface="Wingdings" panose="05000000000000000000" pitchFamily="2" charset="2"/>
              <a:buChar char="q"/>
            </a:pPr>
            <a:r>
              <a:rPr lang="en-US" alt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 of Specialization</a:t>
            </a:r>
          </a:p>
          <a:p>
            <a:pPr lvl="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80000"/>
              <a:buFont typeface="Wingdings" panose="05000000000000000000" pitchFamily="2" charset="2"/>
              <a:buChar char="q"/>
            </a:pP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80000"/>
              <a:buFont typeface="Wingdings" panose="05000000000000000000" pitchFamily="2" charset="2"/>
              <a:buChar char="q"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Medicine as a Clinical and Academic Discipline  </a:t>
            </a:r>
            <a:endParaRPr lang="en-GB" alt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10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663879"/>
            <a:ext cx="10058400" cy="5611661"/>
          </a:xfrm>
        </p:spPr>
        <p:txBody>
          <a:bodyPr>
            <a:normAutofit/>
          </a:bodyPr>
          <a:lstStyle/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the start of the modern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profession- every one was a General Practitioner (GP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75000"/>
              <a:buNone/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60s and 70s, the age of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Specialization, a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lot of court cases and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 dissatisfaction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75000"/>
              <a:buNone/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Realizing the need for a specialist for the whole person.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3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024985" cy="625048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endParaRPr lang="en-US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1950s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public began to express their dissatisfaction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mainly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shortage of physicians </a:t>
            </a: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cost of medical care </a:t>
            </a: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fragmentation of care </a:t>
            </a: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1168" lvl="1" indent="0">
              <a:buNone/>
            </a:pPr>
            <a:endParaRPr lang="en-US" sz="3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practitioner evolved as a specialist to replace the rapidly disappearing general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practitioner in 1950s.</a:t>
            </a:r>
          </a:p>
          <a:p>
            <a:pPr marL="0" indent="0">
              <a:buNone/>
            </a:pPr>
            <a:endParaRPr lang="en-US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development of family practice as a specialty occurred at the end of a long period of decline in general practice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105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kern="0" spc="0" dirty="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Family Medicine as a Clinical and Academic Discipline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start of the 70s, 3-4 years training in Family Medicine after graduation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Font typeface="Wingdings" panose="05000000000000000000" pitchFamily="2" charset="2"/>
              <a:buChar char="v"/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1982, three years training in family medicine became a requirement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8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fontAlgn="base">
              <a:lnSpc>
                <a:spcPct val="100000"/>
              </a:lnSpc>
              <a:spcAft>
                <a:spcPct val="0"/>
              </a:spcAft>
              <a:defRPr/>
            </a:pPr>
            <a:r>
              <a:rPr lang="en-US" sz="40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 of Family Med</a:t>
            </a:r>
            <a:br>
              <a:rPr lang="en-US" sz="40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b="1" spc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 defTabSz="457200" fontAlgn="base">
              <a:lnSpc>
                <a:spcPct val="11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medical specialty of first contact with the patient and is devoted to providing preventive,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promotive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rehabilitative and curative care with emphasis on the physical, psychological and social aspects for the patient, his family and the community.</a:t>
            </a:r>
          </a:p>
          <a:p>
            <a:pPr marL="342900" indent="-342900" defTabSz="457200" fontAlgn="base">
              <a:lnSpc>
                <a:spcPct val="11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defTabSz="457200" fontAlgn="base">
              <a:lnSpc>
                <a:spcPct val="11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scope is not limited by system, organ, disease entity, age or sex.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967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16018</TotalTime>
  <Words>1351</Words>
  <Application>Microsoft Office PowerPoint</Application>
  <PresentationFormat>Widescreen</PresentationFormat>
  <Paragraphs>207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8" baseType="lpstr">
      <vt:lpstr>ＭＳ Ｐゴシック</vt:lpstr>
      <vt:lpstr>ＭＳ Ｐゴシック</vt:lpstr>
      <vt:lpstr>Arial</vt:lpstr>
      <vt:lpstr>Arial</vt:lpstr>
      <vt:lpstr>Calibri</vt:lpstr>
      <vt:lpstr>Calibri Light</vt:lpstr>
      <vt:lpstr>Times New Roman</vt:lpstr>
      <vt:lpstr>Wingdings</vt:lpstr>
      <vt:lpstr>Wingdings 3</vt:lpstr>
      <vt:lpstr>Retrospect</vt:lpstr>
      <vt:lpstr>PowerPoint Presentation</vt:lpstr>
      <vt:lpstr>  Most of us go through training and practicing medicine without receiving any formal education about the history of Family Medicine:  </vt:lpstr>
      <vt:lpstr>Objectives</vt:lpstr>
      <vt:lpstr>History of Family Medicine</vt:lpstr>
      <vt:lpstr>Evolution</vt:lpstr>
      <vt:lpstr>PowerPoint Presentation</vt:lpstr>
      <vt:lpstr>PowerPoint Presentation</vt:lpstr>
      <vt:lpstr>Family Medicine as a Clinical and Academic Discipline</vt:lpstr>
      <vt:lpstr>Definition of Family Med </vt:lpstr>
      <vt:lpstr>WHO  report Major barriers to equitable health care -</vt:lpstr>
      <vt:lpstr>Reversing the trend</vt:lpstr>
      <vt:lpstr>How to overcome these barriers ?</vt:lpstr>
      <vt:lpstr>Barbra Starfield study:</vt:lpstr>
      <vt:lpstr>PowerPoint Presentation</vt:lpstr>
      <vt:lpstr>PowerPoint Presentation</vt:lpstr>
      <vt:lpstr> Ambulatory medical care: a comparison of internists and family-general practitioners  N Engl J Med. 1980 Jan 3;302(1):11-6.</vt:lpstr>
      <vt:lpstr>Health Problems in the community</vt:lpstr>
      <vt:lpstr>The Need For Trained Family Physicians </vt:lpstr>
      <vt:lpstr>The Core Competencies of the General Practitioner / Family Doctor</vt:lpstr>
      <vt:lpstr>Domains of Competence in Family Medicine (WONCA)</vt:lpstr>
      <vt:lpstr>Person-centered care </vt:lpstr>
      <vt:lpstr>Specific problem solving skills </vt:lpstr>
      <vt:lpstr>Comprehensive approach </vt:lpstr>
      <vt:lpstr>Community orientation </vt:lpstr>
      <vt:lpstr>Holistic approach </vt:lpstr>
      <vt:lpstr>10 Cs OF FAMILY PRACTICE</vt:lpstr>
      <vt:lpstr>Caring/Compassionate care</vt:lpstr>
      <vt:lpstr>Clinically Competent</vt:lpstr>
      <vt:lpstr>Cost-effective Care</vt:lpstr>
      <vt:lpstr>Continuity of Care</vt:lpstr>
      <vt:lpstr>COMPREHENSIVE  CARE</vt:lpstr>
      <vt:lpstr>COMMON PROBLEMS MANAGEMENT</vt:lpstr>
      <vt:lpstr>CONTINUING PROFESSIONAL DEVELOPMENT</vt:lpstr>
      <vt:lpstr>CO-ORDINATION OF CARE</vt:lpstr>
      <vt:lpstr>COMMUNITY BASED CARE AND RESEARCH</vt:lpstr>
      <vt:lpstr>COMMUNICATION &amp; COUNSELING SKILLS</vt:lpstr>
      <vt:lpstr>Take home message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DESIRABLE QUALITIES  OF FAMILY PHYSICIAN</dc:title>
  <dc:creator>FARHANA</dc:creator>
  <cp:lastModifiedBy>IRFAN</cp:lastModifiedBy>
  <cp:revision>104</cp:revision>
  <dcterms:created xsi:type="dcterms:W3CDTF">2016-01-18T06:51:25Z</dcterms:created>
  <dcterms:modified xsi:type="dcterms:W3CDTF">2016-02-24T06:37:42Z</dcterms:modified>
</cp:coreProperties>
</file>