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70"/>
  </p:notesMasterIdLst>
  <p:sldIdLst>
    <p:sldId id="256" r:id="rId2"/>
    <p:sldId id="459" r:id="rId3"/>
    <p:sldId id="440" r:id="rId4"/>
    <p:sldId id="465" r:id="rId5"/>
    <p:sldId id="442" r:id="rId6"/>
    <p:sldId id="443" r:id="rId7"/>
    <p:sldId id="445" r:id="rId8"/>
    <p:sldId id="434" r:id="rId9"/>
    <p:sldId id="435" r:id="rId10"/>
    <p:sldId id="436" r:id="rId11"/>
    <p:sldId id="437" r:id="rId12"/>
    <p:sldId id="438" r:id="rId13"/>
    <p:sldId id="439" r:id="rId14"/>
    <p:sldId id="460" r:id="rId15"/>
    <p:sldId id="458" r:id="rId16"/>
    <p:sldId id="448" r:id="rId17"/>
    <p:sldId id="449" r:id="rId18"/>
    <p:sldId id="450" r:id="rId19"/>
    <p:sldId id="451" r:id="rId20"/>
    <p:sldId id="452" r:id="rId21"/>
    <p:sldId id="453" r:id="rId22"/>
    <p:sldId id="454" r:id="rId23"/>
    <p:sldId id="455" r:id="rId24"/>
    <p:sldId id="456" r:id="rId25"/>
    <p:sldId id="457" r:id="rId26"/>
    <p:sldId id="461" r:id="rId27"/>
    <p:sldId id="373" r:id="rId28"/>
    <p:sldId id="374" r:id="rId29"/>
    <p:sldId id="289" r:id="rId30"/>
    <p:sldId id="401" r:id="rId31"/>
    <p:sldId id="463" r:id="rId32"/>
    <p:sldId id="375" r:id="rId33"/>
    <p:sldId id="377" r:id="rId34"/>
    <p:sldId id="259" r:id="rId35"/>
    <p:sldId id="367" r:id="rId36"/>
    <p:sldId id="290" r:id="rId37"/>
    <p:sldId id="292" r:id="rId38"/>
    <p:sldId id="366" r:id="rId39"/>
    <p:sldId id="384" r:id="rId40"/>
    <p:sldId id="297" r:id="rId41"/>
    <p:sldId id="298" r:id="rId42"/>
    <p:sldId id="385" r:id="rId43"/>
    <p:sldId id="300" r:id="rId44"/>
    <p:sldId id="386" r:id="rId45"/>
    <p:sldId id="304" r:id="rId46"/>
    <p:sldId id="303" r:id="rId47"/>
    <p:sldId id="301" r:id="rId48"/>
    <p:sldId id="400" r:id="rId49"/>
    <p:sldId id="404" r:id="rId50"/>
    <p:sldId id="405" r:id="rId51"/>
    <p:sldId id="381" r:id="rId52"/>
    <p:sldId id="397" r:id="rId53"/>
    <p:sldId id="464" r:id="rId54"/>
    <p:sldId id="307" r:id="rId55"/>
    <p:sldId id="308" r:id="rId56"/>
    <p:sldId id="408" r:id="rId57"/>
    <p:sldId id="407" r:id="rId58"/>
    <p:sldId id="446" r:id="rId59"/>
    <p:sldId id="447" r:id="rId60"/>
    <p:sldId id="402" r:id="rId61"/>
    <p:sldId id="310" r:id="rId62"/>
    <p:sldId id="337" r:id="rId63"/>
    <p:sldId id="409" r:id="rId64"/>
    <p:sldId id="338" r:id="rId65"/>
    <p:sldId id="339" r:id="rId66"/>
    <p:sldId id="418" r:id="rId67"/>
    <p:sldId id="425" r:id="rId68"/>
    <p:sldId id="383"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435" autoAdjust="0"/>
  </p:normalViewPr>
  <p:slideViewPr>
    <p:cSldViewPr>
      <p:cViewPr varScale="1">
        <p:scale>
          <a:sx n="60" d="100"/>
          <a:sy n="60" d="100"/>
        </p:scale>
        <p:origin x="1572"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FADD1B-DDDC-4437-AEA1-0E1F427059D7}" type="doc">
      <dgm:prSet loTypeId="urn:microsoft.com/office/officeart/2005/8/layout/hList1" loCatId="list" qsTypeId="urn:microsoft.com/office/officeart/2005/8/quickstyle/simple1" qsCatId="simple" csTypeId="urn:microsoft.com/office/officeart/2005/8/colors/accent0_1" csCatId="mainScheme" phldr="1"/>
      <dgm:spPr/>
      <dgm:t>
        <a:bodyPr/>
        <a:lstStyle/>
        <a:p>
          <a:endParaRPr lang="en-US"/>
        </a:p>
      </dgm:t>
    </dgm:pt>
    <dgm:pt modelId="{E74F7AE2-68E0-4CF2-B338-11644AA5B33B}">
      <dgm:prSet phldrT="[Text]"/>
      <dgm:spPr/>
      <dgm:t>
        <a:bodyPr/>
        <a:lstStyle/>
        <a:p>
          <a:r>
            <a:rPr lang="en-US" dirty="0" smtClean="0">
              <a:solidFill>
                <a:schemeClr val="bg1"/>
              </a:solidFill>
            </a:rPr>
            <a:t>International Atherosclerosis Society (</a:t>
          </a:r>
          <a:r>
            <a:rPr lang="en-US" dirty="0" smtClean="0"/>
            <a:t>IAS)</a:t>
          </a:r>
          <a:endParaRPr lang="en-US" dirty="0"/>
        </a:p>
      </dgm:t>
    </dgm:pt>
    <dgm:pt modelId="{0412473D-26FA-4955-BF35-BC3864C8931A}" type="parTrans" cxnId="{24A110A6-5CB5-4163-9C46-C38020979E91}">
      <dgm:prSet/>
      <dgm:spPr/>
      <dgm:t>
        <a:bodyPr/>
        <a:lstStyle/>
        <a:p>
          <a:endParaRPr lang="en-US"/>
        </a:p>
      </dgm:t>
    </dgm:pt>
    <dgm:pt modelId="{4665C2CB-2FBE-4BB9-8D34-309ECCB3417D}" type="sibTrans" cxnId="{24A110A6-5CB5-4163-9C46-C38020979E91}">
      <dgm:prSet/>
      <dgm:spPr/>
      <dgm:t>
        <a:bodyPr/>
        <a:lstStyle/>
        <a:p>
          <a:endParaRPr lang="en-US"/>
        </a:p>
      </dgm:t>
    </dgm:pt>
    <dgm:pt modelId="{BB627A85-E0CB-4034-82F9-D7C922037A9B}">
      <dgm:prSet phldrT="[Text]"/>
      <dgm:spPr/>
      <dgm:t>
        <a:bodyPr/>
        <a:lstStyle/>
        <a:p>
          <a:r>
            <a:rPr lang="en-US" sz="2300" dirty="0" smtClean="0"/>
            <a:t>Apo B-containing lipoproteins is causally associated with ASCVD risk and that lowering “</a:t>
          </a:r>
          <a:r>
            <a:rPr lang="en-US" sz="2300" dirty="0" err="1" smtClean="0"/>
            <a:t>atherogenic</a:t>
          </a:r>
          <a:r>
            <a:rPr lang="en-US" sz="2300" dirty="0" smtClean="0"/>
            <a:t> cholesterol” (LDL-C and non-HDL-C) will reduce risk</a:t>
          </a:r>
          <a:endParaRPr lang="en-US" sz="2300" dirty="0"/>
        </a:p>
      </dgm:t>
    </dgm:pt>
    <dgm:pt modelId="{9C918C68-5CE9-444B-9DFC-44649CA6C868}" type="parTrans" cxnId="{F46C5F05-4754-42D6-BC9D-39DB33408A7A}">
      <dgm:prSet/>
      <dgm:spPr/>
      <dgm:t>
        <a:bodyPr/>
        <a:lstStyle/>
        <a:p>
          <a:endParaRPr lang="en-US"/>
        </a:p>
      </dgm:t>
    </dgm:pt>
    <dgm:pt modelId="{125C0B3B-39FA-4EA3-9143-B0483894C085}" type="sibTrans" cxnId="{F46C5F05-4754-42D6-BC9D-39DB33408A7A}">
      <dgm:prSet/>
      <dgm:spPr/>
      <dgm:t>
        <a:bodyPr/>
        <a:lstStyle/>
        <a:p>
          <a:endParaRPr lang="en-US"/>
        </a:p>
      </dgm:t>
    </dgm:pt>
    <dgm:pt modelId="{24A1451E-F7FE-40C6-9368-9FAE4D3D8439}">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b="1" dirty="0" smtClean="0"/>
            <a:t>ACC/AHA 2013</a:t>
          </a:r>
        </a:p>
      </dgm:t>
    </dgm:pt>
    <dgm:pt modelId="{32F9FF2E-73B4-4B17-B4ED-26949B2073DE}" type="parTrans" cxnId="{74D8552B-CC1E-488D-9ADD-B897E7EAF819}">
      <dgm:prSet/>
      <dgm:spPr/>
      <dgm:t>
        <a:bodyPr/>
        <a:lstStyle/>
        <a:p>
          <a:endParaRPr lang="en-US"/>
        </a:p>
      </dgm:t>
    </dgm:pt>
    <dgm:pt modelId="{34A68AE4-73DF-475A-AAEC-7DF9DE3A6CDA}" type="sibTrans" cxnId="{74D8552B-CC1E-488D-9ADD-B897E7EAF819}">
      <dgm:prSet/>
      <dgm:spPr/>
      <dgm:t>
        <a:bodyPr/>
        <a:lstStyle/>
        <a:p>
          <a:endParaRPr lang="en-US"/>
        </a:p>
      </dgm:t>
    </dgm:pt>
    <dgm:pt modelId="{D5DFC2D9-2CD1-4847-93B3-92BEC4B6D5A7}">
      <dgm:prSet/>
      <dgm:spPr/>
      <dgm:t>
        <a:bodyPr/>
        <a:lstStyle/>
        <a:p>
          <a:r>
            <a:rPr lang="en-US" sz="2200" dirty="0" smtClean="0">
              <a:solidFill>
                <a:schemeClr val="bg1"/>
              </a:solidFill>
            </a:rPr>
            <a:t>ACC/AHA (evolved from ATP IV/NHLBI efforts)</a:t>
          </a:r>
          <a:endParaRPr lang="en-US" sz="2200" dirty="0"/>
        </a:p>
      </dgm:t>
    </dgm:pt>
    <dgm:pt modelId="{53566F7A-59EB-46E5-9183-13543F96D58E}" type="parTrans" cxnId="{4E217F5E-E162-493E-A86D-17ED780D258E}">
      <dgm:prSet/>
      <dgm:spPr/>
      <dgm:t>
        <a:bodyPr/>
        <a:lstStyle/>
        <a:p>
          <a:endParaRPr lang="en-US"/>
        </a:p>
      </dgm:t>
    </dgm:pt>
    <dgm:pt modelId="{A7210D0B-1B03-4D82-A072-BB3FA863B900}" type="sibTrans" cxnId="{4E217F5E-E162-493E-A86D-17ED780D258E}">
      <dgm:prSet/>
      <dgm:spPr/>
      <dgm:t>
        <a:bodyPr/>
        <a:lstStyle/>
        <a:p>
          <a:endParaRPr lang="en-US"/>
        </a:p>
      </dgm:t>
    </dgm:pt>
    <dgm:pt modelId="{ED616D90-F4C9-486B-B0C4-A8DEF5FD9443}">
      <dgm:prSet/>
      <dgm:spPr/>
      <dgm:t>
        <a:bodyPr/>
        <a:lstStyle/>
        <a:p>
          <a:r>
            <a:rPr lang="en-US" sz="2200" dirty="0" smtClean="0"/>
            <a:t>Many areas left to clinical judgment where RCT data were not available or limited </a:t>
          </a:r>
        </a:p>
      </dgm:t>
    </dgm:pt>
    <dgm:pt modelId="{12BD341F-AD26-4080-91D1-3D72B25DD8B9}" type="parTrans" cxnId="{FCE09121-16B6-4C38-B981-C33382653FCE}">
      <dgm:prSet/>
      <dgm:spPr/>
      <dgm:t>
        <a:bodyPr/>
        <a:lstStyle/>
        <a:p>
          <a:endParaRPr lang="en-US"/>
        </a:p>
      </dgm:t>
    </dgm:pt>
    <dgm:pt modelId="{3C7ED8B3-8AEF-4788-91DE-0FCFA561482C}" type="sibTrans" cxnId="{FCE09121-16B6-4C38-B981-C33382653FCE}">
      <dgm:prSet/>
      <dgm:spPr/>
      <dgm:t>
        <a:bodyPr/>
        <a:lstStyle/>
        <a:p>
          <a:endParaRPr lang="en-US"/>
        </a:p>
      </dgm:t>
    </dgm:pt>
    <dgm:pt modelId="{966EBE40-7BD1-4A4F-B570-990CCD0B8D30}">
      <dgm:prSet/>
      <dgm:spPr/>
      <dgm:t>
        <a:bodyPr/>
        <a:lstStyle/>
        <a:p>
          <a:r>
            <a:rPr lang="en-US" sz="2200" dirty="0" smtClean="0"/>
            <a:t>Recommendations based on what has been shown to reduce risk in RCTs </a:t>
          </a:r>
          <a:endParaRPr lang="en-US" sz="2200" dirty="0"/>
        </a:p>
      </dgm:t>
    </dgm:pt>
    <dgm:pt modelId="{2A801CEE-A5ED-4FE7-B557-7527B1A5B448}" type="parTrans" cxnId="{084A0BA1-BBBA-4C50-930D-D85D647CE9C5}">
      <dgm:prSet/>
      <dgm:spPr/>
      <dgm:t>
        <a:bodyPr/>
        <a:lstStyle/>
        <a:p>
          <a:endParaRPr lang="en-US"/>
        </a:p>
      </dgm:t>
    </dgm:pt>
    <dgm:pt modelId="{79B5F3F6-AFAE-4568-9118-C75EDA54235B}" type="sibTrans" cxnId="{084A0BA1-BBBA-4C50-930D-D85D647CE9C5}">
      <dgm:prSet/>
      <dgm:spPr/>
      <dgm:t>
        <a:bodyPr/>
        <a:lstStyle/>
        <a:p>
          <a:endParaRPr lang="en-US"/>
        </a:p>
      </dgm:t>
    </dgm:pt>
    <dgm:pt modelId="{E944A878-D738-47B6-93D0-EB90783B2310}">
      <dgm:prSet phldrT="[Text]" custT="1"/>
      <dgm:spPr/>
      <dgm:t>
        <a:bodyPr/>
        <a:lstStyle/>
        <a:p>
          <a:r>
            <a:rPr lang="en-US" sz="2400" b="1" dirty="0" smtClean="0">
              <a:solidFill>
                <a:srgbClr val="FF0000"/>
              </a:solidFill>
            </a:rPr>
            <a:t>Treat to target </a:t>
          </a:r>
          <a:endParaRPr lang="en-US" sz="2400" b="1" dirty="0">
            <a:solidFill>
              <a:srgbClr val="FF0000"/>
            </a:solidFill>
          </a:endParaRPr>
        </a:p>
      </dgm:t>
    </dgm:pt>
    <dgm:pt modelId="{DA49BAD7-6F63-4A5C-846F-9251697B48E5}" type="parTrans" cxnId="{31EF3433-3E28-4578-ADC1-BA126707A789}">
      <dgm:prSet/>
      <dgm:spPr/>
      <dgm:t>
        <a:bodyPr/>
        <a:lstStyle/>
        <a:p>
          <a:endParaRPr lang="en-US"/>
        </a:p>
      </dgm:t>
    </dgm:pt>
    <dgm:pt modelId="{F04750CA-00F0-48C0-9FFF-6682420465AA}" type="sibTrans" cxnId="{31EF3433-3E28-4578-ADC1-BA126707A789}">
      <dgm:prSet/>
      <dgm:spPr/>
      <dgm:t>
        <a:bodyPr/>
        <a:lstStyle/>
        <a:p>
          <a:endParaRPr lang="en-US"/>
        </a:p>
      </dgm:t>
    </dgm:pt>
    <dgm:pt modelId="{0C0382DD-AD76-42E7-AB64-B8CCBE38F2D3}">
      <dgm:prSet custT="1"/>
      <dgm:spPr/>
      <dgm:t>
        <a:bodyPr/>
        <a:lstStyle/>
        <a:p>
          <a:r>
            <a:rPr lang="en-US" sz="2400" b="1" dirty="0" smtClean="0">
              <a:solidFill>
                <a:srgbClr val="FF0000"/>
              </a:solidFill>
            </a:rPr>
            <a:t>Fire and forget </a:t>
          </a:r>
        </a:p>
      </dgm:t>
    </dgm:pt>
    <dgm:pt modelId="{95BC0745-28BD-4807-8303-AD2DFB50A9E6}" type="parTrans" cxnId="{59AE778E-4771-4143-8224-D3644417157A}">
      <dgm:prSet/>
      <dgm:spPr/>
      <dgm:t>
        <a:bodyPr/>
        <a:lstStyle/>
        <a:p>
          <a:endParaRPr lang="en-US"/>
        </a:p>
      </dgm:t>
    </dgm:pt>
    <dgm:pt modelId="{5630AE10-35E7-4C98-ACAF-B465007EF4DD}" type="sibTrans" cxnId="{59AE778E-4771-4143-8224-D3644417157A}">
      <dgm:prSet/>
      <dgm:spPr/>
      <dgm:t>
        <a:bodyPr/>
        <a:lstStyle/>
        <a:p>
          <a:endParaRPr lang="en-US"/>
        </a:p>
      </dgm:t>
    </dgm:pt>
    <dgm:pt modelId="{EFF26231-DB33-40FB-8F4E-2C5DA90C52E5}" type="pres">
      <dgm:prSet presAssocID="{FCFADD1B-DDDC-4437-AEA1-0E1F427059D7}" presName="Name0" presStyleCnt="0">
        <dgm:presLayoutVars>
          <dgm:dir/>
          <dgm:animLvl val="lvl"/>
          <dgm:resizeHandles val="exact"/>
        </dgm:presLayoutVars>
      </dgm:prSet>
      <dgm:spPr/>
      <dgm:t>
        <a:bodyPr/>
        <a:lstStyle/>
        <a:p>
          <a:endParaRPr lang="en-US"/>
        </a:p>
      </dgm:t>
    </dgm:pt>
    <dgm:pt modelId="{66C9B206-C213-4D27-BC63-797A1DBAD653}" type="pres">
      <dgm:prSet presAssocID="{24A1451E-F7FE-40C6-9368-9FAE4D3D8439}" presName="composite" presStyleCnt="0"/>
      <dgm:spPr/>
    </dgm:pt>
    <dgm:pt modelId="{31534E39-9DF1-48EA-8E6D-52D7D85846FD}" type="pres">
      <dgm:prSet presAssocID="{24A1451E-F7FE-40C6-9368-9FAE4D3D8439}" presName="parTx" presStyleLbl="alignNode1" presStyleIdx="0" presStyleCnt="2">
        <dgm:presLayoutVars>
          <dgm:chMax val="0"/>
          <dgm:chPref val="0"/>
          <dgm:bulletEnabled val="1"/>
        </dgm:presLayoutVars>
      </dgm:prSet>
      <dgm:spPr/>
      <dgm:t>
        <a:bodyPr/>
        <a:lstStyle/>
        <a:p>
          <a:endParaRPr lang="en-US"/>
        </a:p>
      </dgm:t>
    </dgm:pt>
    <dgm:pt modelId="{ED0AA679-7123-46D5-99C6-F311ADC603E7}" type="pres">
      <dgm:prSet presAssocID="{24A1451E-F7FE-40C6-9368-9FAE4D3D8439}" presName="desTx" presStyleLbl="alignAccFollowNode1" presStyleIdx="0" presStyleCnt="2">
        <dgm:presLayoutVars>
          <dgm:bulletEnabled val="1"/>
        </dgm:presLayoutVars>
      </dgm:prSet>
      <dgm:spPr/>
      <dgm:t>
        <a:bodyPr/>
        <a:lstStyle/>
        <a:p>
          <a:endParaRPr lang="en-US"/>
        </a:p>
      </dgm:t>
    </dgm:pt>
    <dgm:pt modelId="{F1A29064-450F-41C6-B2FE-D7C44D419680}" type="pres">
      <dgm:prSet presAssocID="{34A68AE4-73DF-475A-AAEC-7DF9DE3A6CDA}" presName="space" presStyleCnt="0"/>
      <dgm:spPr/>
    </dgm:pt>
    <dgm:pt modelId="{5A8189DC-6208-4B2D-ABE4-50D3C99F31C4}" type="pres">
      <dgm:prSet presAssocID="{E74F7AE2-68E0-4CF2-B338-11644AA5B33B}" presName="composite" presStyleCnt="0"/>
      <dgm:spPr/>
    </dgm:pt>
    <dgm:pt modelId="{B29B3D4B-6857-4812-A36F-6B1F6491491A}" type="pres">
      <dgm:prSet presAssocID="{E74F7AE2-68E0-4CF2-B338-11644AA5B33B}" presName="parTx" presStyleLbl="alignNode1" presStyleIdx="1" presStyleCnt="2">
        <dgm:presLayoutVars>
          <dgm:chMax val="0"/>
          <dgm:chPref val="0"/>
          <dgm:bulletEnabled val="1"/>
        </dgm:presLayoutVars>
      </dgm:prSet>
      <dgm:spPr/>
      <dgm:t>
        <a:bodyPr/>
        <a:lstStyle/>
        <a:p>
          <a:endParaRPr lang="en-US"/>
        </a:p>
      </dgm:t>
    </dgm:pt>
    <dgm:pt modelId="{DBB5FE35-5760-4461-BE28-ADD8376DE6CA}" type="pres">
      <dgm:prSet presAssocID="{E74F7AE2-68E0-4CF2-B338-11644AA5B33B}" presName="desTx" presStyleLbl="alignAccFollowNode1" presStyleIdx="1" presStyleCnt="2">
        <dgm:presLayoutVars>
          <dgm:bulletEnabled val="1"/>
        </dgm:presLayoutVars>
      </dgm:prSet>
      <dgm:spPr/>
      <dgm:t>
        <a:bodyPr/>
        <a:lstStyle/>
        <a:p>
          <a:endParaRPr lang="en-US"/>
        </a:p>
      </dgm:t>
    </dgm:pt>
  </dgm:ptLst>
  <dgm:cxnLst>
    <dgm:cxn modelId="{EA3CE7F9-F3A8-4D15-BCC2-2A17E75A06E1}" type="presOf" srcId="{BB627A85-E0CB-4034-82F9-D7C922037A9B}" destId="{DBB5FE35-5760-4461-BE28-ADD8376DE6CA}" srcOrd="0" destOrd="0" presId="urn:microsoft.com/office/officeart/2005/8/layout/hList1"/>
    <dgm:cxn modelId="{A1C59D04-A1FD-407C-BDAF-158ED8911DEA}" type="presOf" srcId="{FCFADD1B-DDDC-4437-AEA1-0E1F427059D7}" destId="{EFF26231-DB33-40FB-8F4E-2C5DA90C52E5}" srcOrd="0" destOrd="0" presId="urn:microsoft.com/office/officeart/2005/8/layout/hList1"/>
    <dgm:cxn modelId="{F46C5F05-4754-42D6-BC9D-39DB33408A7A}" srcId="{E74F7AE2-68E0-4CF2-B338-11644AA5B33B}" destId="{BB627A85-E0CB-4034-82F9-D7C922037A9B}" srcOrd="0" destOrd="0" parTransId="{9C918C68-5CE9-444B-9DFC-44649CA6C868}" sibTransId="{125C0B3B-39FA-4EA3-9143-B0483894C085}"/>
    <dgm:cxn modelId="{51E34F55-F2B4-49B5-ACEA-7E8CD8531F06}" type="presOf" srcId="{D5DFC2D9-2CD1-4847-93B3-92BEC4B6D5A7}" destId="{ED0AA679-7123-46D5-99C6-F311ADC603E7}" srcOrd="0" destOrd="0" presId="urn:microsoft.com/office/officeart/2005/8/layout/hList1"/>
    <dgm:cxn modelId="{B177D3AF-8F86-4E8A-8A58-8A7F134DFDBE}" type="presOf" srcId="{ED616D90-F4C9-486B-B0C4-A8DEF5FD9443}" destId="{ED0AA679-7123-46D5-99C6-F311ADC603E7}" srcOrd="0" destOrd="2" presId="urn:microsoft.com/office/officeart/2005/8/layout/hList1"/>
    <dgm:cxn modelId="{59AE778E-4771-4143-8224-D3644417157A}" srcId="{24A1451E-F7FE-40C6-9368-9FAE4D3D8439}" destId="{0C0382DD-AD76-42E7-AB64-B8CCBE38F2D3}" srcOrd="3" destOrd="0" parTransId="{95BC0745-28BD-4807-8303-AD2DFB50A9E6}" sibTransId="{5630AE10-35E7-4C98-ACAF-B465007EF4DD}"/>
    <dgm:cxn modelId="{24A110A6-5CB5-4163-9C46-C38020979E91}" srcId="{FCFADD1B-DDDC-4437-AEA1-0E1F427059D7}" destId="{E74F7AE2-68E0-4CF2-B338-11644AA5B33B}" srcOrd="1" destOrd="0" parTransId="{0412473D-26FA-4955-BF35-BC3864C8931A}" sibTransId="{4665C2CB-2FBE-4BB9-8D34-309ECCB3417D}"/>
    <dgm:cxn modelId="{74D8552B-CC1E-488D-9ADD-B897E7EAF819}" srcId="{FCFADD1B-DDDC-4437-AEA1-0E1F427059D7}" destId="{24A1451E-F7FE-40C6-9368-9FAE4D3D8439}" srcOrd="0" destOrd="0" parTransId="{32F9FF2E-73B4-4B17-B4ED-26949B2073DE}" sibTransId="{34A68AE4-73DF-475A-AAEC-7DF9DE3A6CDA}"/>
    <dgm:cxn modelId="{8EF15597-59B1-483E-A5F5-5DA1D1EFD1A5}" type="presOf" srcId="{24A1451E-F7FE-40C6-9368-9FAE4D3D8439}" destId="{31534E39-9DF1-48EA-8E6D-52D7D85846FD}" srcOrd="0" destOrd="0" presId="urn:microsoft.com/office/officeart/2005/8/layout/hList1"/>
    <dgm:cxn modelId="{084A0BA1-BBBA-4C50-930D-D85D647CE9C5}" srcId="{24A1451E-F7FE-40C6-9368-9FAE4D3D8439}" destId="{966EBE40-7BD1-4A4F-B570-990CCD0B8D30}" srcOrd="1" destOrd="0" parTransId="{2A801CEE-A5ED-4FE7-B557-7527B1A5B448}" sibTransId="{79B5F3F6-AFAE-4568-9118-C75EDA54235B}"/>
    <dgm:cxn modelId="{5E67D368-75BC-4FF3-9933-76575C178047}" type="presOf" srcId="{0C0382DD-AD76-42E7-AB64-B8CCBE38F2D3}" destId="{ED0AA679-7123-46D5-99C6-F311ADC603E7}" srcOrd="0" destOrd="3" presId="urn:microsoft.com/office/officeart/2005/8/layout/hList1"/>
    <dgm:cxn modelId="{72B3C392-F34F-4998-A9DE-250715C36F8A}" type="presOf" srcId="{E74F7AE2-68E0-4CF2-B338-11644AA5B33B}" destId="{B29B3D4B-6857-4812-A36F-6B1F6491491A}" srcOrd="0" destOrd="0" presId="urn:microsoft.com/office/officeart/2005/8/layout/hList1"/>
    <dgm:cxn modelId="{65EFED10-9208-4F3B-A183-42F675E4E899}" type="presOf" srcId="{E944A878-D738-47B6-93D0-EB90783B2310}" destId="{DBB5FE35-5760-4461-BE28-ADD8376DE6CA}" srcOrd="0" destOrd="1" presId="urn:microsoft.com/office/officeart/2005/8/layout/hList1"/>
    <dgm:cxn modelId="{4E217F5E-E162-493E-A86D-17ED780D258E}" srcId="{24A1451E-F7FE-40C6-9368-9FAE4D3D8439}" destId="{D5DFC2D9-2CD1-4847-93B3-92BEC4B6D5A7}" srcOrd="0" destOrd="0" parTransId="{53566F7A-59EB-46E5-9183-13543F96D58E}" sibTransId="{A7210D0B-1B03-4D82-A072-BB3FA863B900}"/>
    <dgm:cxn modelId="{31EF3433-3E28-4578-ADC1-BA126707A789}" srcId="{E74F7AE2-68E0-4CF2-B338-11644AA5B33B}" destId="{E944A878-D738-47B6-93D0-EB90783B2310}" srcOrd="1" destOrd="0" parTransId="{DA49BAD7-6F63-4A5C-846F-9251697B48E5}" sibTransId="{F04750CA-00F0-48C0-9FFF-6682420465AA}"/>
    <dgm:cxn modelId="{71966EB0-8E99-47AE-9970-10B347DD2BF2}" type="presOf" srcId="{966EBE40-7BD1-4A4F-B570-990CCD0B8D30}" destId="{ED0AA679-7123-46D5-99C6-F311ADC603E7}" srcOrd="0" destOrd="1" presId="urn:microsoft.com/office/officeart/2005/8/layout/hList1"/>
    <dgm:cxn modelId="{FCE09121-16B6-4C38-B981-C33382653FCE}" srcId="{24A1451E-F7FE-40C6-9368-9FAE4D3D8439}" destId="{ED616D90-F4C9-486B-B0C4-A8DEF5FD9443}" srcOrd="2" destOrd="0" parTransId="{12BD341F-AD26-4080-91D1-3D72B25DD8B9}" sibTransId="{3C7ED8B3-8AEF-4788-91DE-0FCFA561482C}"/>
    <dgm:cxn modelId="{27F5AB34-CC67-4A1A-9C61-9A27EA59791E}" type="presParOf" srcId="{EFF26231-DB33-40FB-8F4E-2C5DA90C52E5}" destId="{66C9B206-C213-4D27-BC63-797A1DBAD653}" srcOrd="0" destOrd="0" presId="urn:microsoft.com/office/officeart/2005/8/layout/hList1"/>
    <dgm:cxn modelId="{985CFE05-0443-48A9-AC3B-9A4D6B61F7B9}" type="presParOf" srcId="{66C9B206-C213-4D27-BC63-797A1DBAD653}" destId="{31534E39-9DF1-48EA-8E6D-52D7D85846FD}" srcOrd="0" destOrd="0" presId="urn:microsoft.com/office/officeart/2005/8/layout/hList1"/>
    <dgm:cxn modelId="{9928F931-58E8-49F0-A90C-E954AE0EEB3B}" type="presParOf" srcId="{66C9B206-C213-4D27-BC63-797A1DBAD653}" destId="{ED0AA679-7123-46D5-99C6-F311ADC603E7}" srcOrd="1" destOrd="0" presId="urn:microsoft.com/office/officeart/2005/8/layout/hList1"/>
    <dgm:cxn modelId="{22D45DBF-C55C-4110-AFF9-6D607FAB8006}" type="presParOf" srcId="{EFF26231-DB33-40FB-8F4E-2C5DA90C52E5}" destId="{F1A29064-450F-41C6-B2FE-D7C44D419680}" srcOrd="1" destOrd="0" presId="urn:microsoft.com/office/officeart/2005/8/layout/hList1"/>
    <dgm:cxn modelId="{E92CAF37-7D57-40DA-A955-05ED512948C1}" type="presParOf" srcId="{EFF26231-DB33-40FB-8F4E-2C5DA90C52E5}" destId="{5A8189DC-6208-4B2D-ABE4-50D3C99F31C4}" srcOrd="2" destOrd="0" presId="urn:microsoft.com/office/officeart/2005/8/layout/hList1"/>
    <dgm:cxn modelId="{C5B49F74-C715-4FDE-93A7-37156C621109}" type="presParOf" srcId="{5A8189DC-6208-4B2D-ABE4-50D3C99F31C4}" destId="{B29B3D4B-6857-4812-A36F-6B1F6491491A}" srcOrd="0" destOrd="0" presId="urn:microsoft.com/office/officeart/2005/8/layout/hList1"/>
    <dgm:cxn modelId="{05973045-9600-44E0-9634-3751A218DBC2}" type="presParOf" srcId="{5A8189DC-6208-4B2D-ABE4-50D3C99F31C4}" destId="{DBB5FE35-5760-4461-BE28-ADD8376DE6C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44839C-033B-4E49-A6C3-4F5FC432B7E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A16944E8-573C-4566-AE67-896B9C94552A}">
      <dgm:prSet phldrT="[Text]" phldr="1"/>
      <dgm:spPr/>
      <dgm:t>
        <a:bodyPr/>
        <a:lstStyle/>
        <a:p>
          <a:endParaRPr lang="en-US"/>
        </a:p>
      </dgm:t>
    </dgm:pt>
    <dgm:pt modelId="{69FD7258-15E4-4EDF-BDC0-509E9BB6A674}" type="parTrans" cxnId="{5BADBB98-3932-4090-8EF6-A464938E7982}">
      <dgm:prSet/>
      <dgm:spPr/>
      <dgm:t>
        <a:bodyPr/>
        <a:lstStyle/>
        <a:p>
          <a:endParaRPr lang="en-US"/>
        </a:p>
      </dgm:t>
    </dgm:pt>
    <dgm:pt modelId="{4195E3A4-5F9B-4C9B-9F41-A06B10145495}" type="sibTrans" cxnId="{5BADBB98-3932-4090-8EF6-A464938E7982}">
      <dgm:prSet/>
      <dgm:spPr/>
      <dgm:t>
        <a:bodyPr/>
        <a:lstStyle/>
        <a:p>
          <a:endParaRPr lang="en-US"/>
        </a:p>
      </dgm:t>
    </dgm:pt>
    <dgm:pt modelId="{FC8D8854-93B1-47DD-888F-7D9F793C5CD2}">
      <dgm:prSet phldrT="[Text]"/>
      <dgm:spPr/>
      <dgm:t>
        <a:bodyPr/>
        <a:lstStyle/>
        <a:p>
          <a:r>
            <a:rPr lang="en-US" b="1" dirty="0" smtClean="0">
              <a:solidFill>
                <a:schemeClr val="bg1"/>
              </a:solidFill>
              <a:effectLst/>
            </a:rPr>
            <a:t>No specific LDL cholesterol target</a:t>
          </a:r>
          <a:endParaRPr lang="en-US" b="1" dirty="0"/>
        </a:p>
      </dgm:t>
    </dgm:pt>
    <dgm:pt modelId="{F82F82F3-7B53-4C64-891F-AD80789593E1}" type="parTrans" cxnId="{8987C8ED-1766-49AF-8F6F-24BF5867FDBA}">
      <dgm:prSet/>
      <dgm:spPr/>
      <dgm:t>
        <a:bodyPr/>
        <a:lstStyle/>
        <a:p>
          <a:endParaRPr lang="en-US"/>
        </a:p>
      </dgm:t>
    </dgm:pt>
    <dgm:pt modelId="{9A4D256E-90FC-4332-A742-89B1C97C0283}" type="sibTrans" cxnId="{8987C8ED-1766-49AF-8F6F-24BF5867FDBA}">
      <dgm:prSet/>
      <dgm:spPr/>
      <dgm:t>
        <a:bodyPr/>
        <a:lstStyle/>
        <a:p>
          <a:endParaRPr lang="en-US"/>
        </a:p>
      </dgm:t>
    </dgm:pt>
    <dgm:pt modelId="{C3160A1F-BE96-4F8F-8D4F-FE898619C07A}">
      <dgm:prSet phldrT="[Text]" phldr="1"/>
      <dgm:spPr/>
      <dgm:t>
        <a:bodyPr/>
        <a:lstStyle/>
        <a:p>
          <a:endParaRPr lang="en-US"/>
        </a:p>
      </dgm:t>
    </dgm:pt>
    <dgm:pt modelId="{56D414F6-204F-4DFB-A14F-3E193B675481}" type="parTrans" cxnId="{CD683CA9-5C62-4732-92B8-54956340E1BD}">
      <dgm:prSet/>
      <dgm:spPr/>
      <dgm:t>
        <a:bodyPr/>
        <a:lstStyle/>
        <a:p>
          <a:endParaRPr lang="en-US"/>
        </a:p>
      </dgm:t>
    </dgm:pt>
    <dgm:pt modelId="{03990124-B702-4620-B010-8996A8169745}" type="sibTrans" cxnId="{CD683CA9-5C62-4732-92B8-54956340E1BD}">
      <dgm:prSet/>
      <dgm:spPr/>
      <dgm:t>
        <a:bodyPr/>
        <a:lstStyle/>
        <a:p>
          <a:endParaRPr lang="en-US"/>
        </a:p>
      </dgm:t>
    </dgm:pt>
    <dgm:pt modelId="{4BE16445-BF89-41E7-ABCE-81D452BBD7D9}">
      <dgm:prSet phldrT="[Text]"/>
      <dgm:spPr/>
      <dgm:t>
        <a:bodyPr/>
        <a:lstStyle/>
        <a:p>
          <a:r>
            <a:rPr lang="en-US" dirty="0" smtClean="0">
              <a:solidFill>
                <a:schemeClr val="bg1"/>
              </a:solidFill>
            </a:rPr>
            <a:t>I</a:t>
          </a:r>
          <a:r>
            <a:rPr lang="en-US" dirty="0" smtClean="0">
              <a:solidFill>
                <a:schemeClr val="bg1"/>
              </a:solidFill>
              <a:effectLst/>
            </a:rPr>
            <a:t>nitiate either </a:t>
          </a:r>
          <a:r>
            <a:rPr lang="en-US" b="1" dirty="0" smtClean="0">
              <a:solidFill>
                <a:schemeClr val="bg1"/>
              </a:solidFill>
              <a:effectLst/>
            </a:rPr>
            <a:t>moderate-intensity</a:t>
          </a:r>
          <a:r>
            <a:rPr lang="en-US" dirty="0" smtClean="0">
              <a:solidFill>
                <a:schemeClr val="bg1"/>
              </a:solidFill>
              <a:effectLst/>
            </a:rPr>
            <a:t> or </a:t>
          </a:r>
          <a:r>
            <a:rPr lang="en-US" b="1" dirty="0" smtClean="0">
              <a:solidFill>
                <a:schemeClr val="bg1"/>
              </a:solidFill>
              <a:effectLst/>
            </a:rPr>
            <a:t>high-intensity statin </a:t>
          </a:r>
          <a:r>
            <a:rPr lang="en-US" dirty="0" smtClean="0">
              <a:solidFill>
                <a:schemeClr val="bg1"/>
              </a:solidFill>
              <a:effectLst/>
            </a:rPr>
            <a:t>therapy for patients who fall into the four categories</a:t>
          </a:r>
          <a:endParaRPr lang="en-US" dirty="0"/>
        </a:p>
      </dgm:t>
    </dgm:pt>
    <dgm:pt modelId="{05F92A38-8568-4C36-AA37-80627338AC9F}" type="parTrans" cxnId="{B34C8AFD-529C-470D-8B28-C5408A3C704C}">
      <dgm:prSet/>
      <dgm:spPr/>
      <dgm:t>
        <a:bodyPr/>
        <a:lstStyle/>
        <a:p>
          <a:endParaRPr lang="en-US"/>
        </a:p>
      </dgm:t>
    </dgm:pt>
    <dgm:pt modelId="{21E23113-E3C9-4FB1-BECD-60D2A8A2DBA2}" type="sibTrans" cxnId="{B34C8AFD-529C-470D-8B28-C5408A3C704C}">
      <dgm:prSet/>
      <dgm:spPr/>
      <dgm:t>
        <a:bodyPr/>
        <a:lstStyle/>
        <a:p>
          <a:endParaRPr lang="en-US"/>
        </a:p>
      </dgm:t>
    </dgm:pt>
    <dgm:pt modelId="{24D555F1-9EFF-4674-9A53-A4B916EEE122}">
      <dgm:prSet phldrT="[Text]" phldr="1"/>
      <dgm:spPr/>
      <dgm:t>
        <a:bodyPr/>
        <a:lstStyle/>
        <a:p>
          <a:endParaRPr lang="en-US"/>
        </a:p>
      </dgm:t>
    </dgm:pt>
    <dgm:pt modelId="{2DAB0DD6-CB21-4597-A962-9982E90EF3EE}" type="parTrans" cxnId="{55C840A7-1DBA-4124-8EF4-96D60D879BF1}">
      <dgm:prSet/>
      <dgm:spPr/>
      <dgm:t>
        <a:bodyPr/>
        <a:lstStyle/>
        <a:p>
          <a:endParaRPr lang="en-US"/>
        </a:p>
      </dgm:t>
    </dgm:pt>
    <dgm:pt modelId="{BE39147D-A74C-4075-97FC-9ECC9EA47E81}" type="sibTrans" cxnId="{55C840A7-1DBA-4124-8EF4-96D60D879BF1}">
      <dgm:prSet/>
      <dgm:spPr/>
      <dgm:t>
        <a:bodyPr/>
        <a:lstStyle/>
        <a:p>
          <a:endParaRPr lang="en-US"/>
        </a:p>
      </dgm:t>
    </dgm:pt>
    <dgm:pt modelId="{BAAD4EEF-43B7-4FC3-B8EB-34098C95BB00}">
      <dgm:prSet phldrT="[Text]"/>
      <dgm:spPr/>
      <dgm:t>
        <a:bodyPr/>
        <a:lstStyle/>
        <a:p>
          <a:r>
            <a:rPr lang="en-US" dirty="0" smtClean="0">
              <a:solidFill>
                <a:schemeClr val="bg1"/>
              </a:solidFill>
              <a:effectLst/>
            </a:rPr>
            <a:t>Measure lipids during follow-ups </a:t>
          </a:r>
          <a:r>
            <a:rPr lang="en-US" b="1" dirty="0" smtClean="0">
              <a:solidFill>
                <a:schemeClr val="bg1"/>
              </a:solidFill>
              <a:effectLst/>
            </a:rPr>
            <a:t>to assess adherence </a:t>
          </a:r>
          <a:r>
            <a:rPr lang="en-US" dirty="0" smtClean="0">
              <a:solidFill>
                <a:schemeClr val="bg1"/>
              </a:solidFill>
              <a:effectLst/>
            </a:rPr>
            <a:t>to treatment, </a:t>
          </a:r>
          <a:r>
            <a:rPr lang="en-US" b="1" dirty="0" smtClean="0">
              <a:solidFill>
                <a:schemeClr val="bg1"/>
              </a:solidFill>
              <a:effectLst/>
            </a:rPr>
            <a:t>not to achieve a specific LDL  target  </a:t>
          </a:r>
          <a:endParaRPr lang="en-US" b="1" dirty="0"/>
        </a:p>
      </dgm:t>
    </dgm:pt>
    <dgm:pt modelId="{A448ABB8-2949-452B-A542-35CE5D81B332}" type="parTrans" cxnId="{7BAB1888-4B2A-4BC2-A8D9-036B28580355}">
      <dgm:prSet/>
      <dgm:spPr/>
      <dgm:t>
        <a:bodyPr/>
        <a:lstStyle/>
        <a:p>
          <a:endParaRPr lang="en-US"/>
        </a:p>
      </dgm:t>
    </dgm:pt>
    <dgm:pt modelId="{22D0F84E-7DC8-42E1-9697-0EF5DFD398F1}" type="sibTrans" cxnId="{7BAB1888-4B2A-4BC2-A8D9-036B28580355}">
      <dgm:prSet/>
      <dgm:spPr/>
      <dgm:t>
        <a:bodyPr/>
        <a:lstStyle/>
        <a:p>
          <a:endParaRPr lang="en-US"/>
        </a:p>
      </dgm:t>
    </dgm:pt>
    <dgm:pt modelId="{45E38659-CE8D-4864-93CB-BE7BA595B331}" type="pres">
      <dgm:prSet presAssocID="{2944839C-033B-4E49-A6C3-4F5FC432B7E2}" presName="linearFlow" presStyleCnt="0">
        <dgm:presLayoutVars>
          <dgm:dir/>
          <dgm:animLvl val="lvl"/>
          <dgm:resizeHandles val="exact"/>
        </dgm:presLayoutVars>
      </dgm:prSet>
      <dgm:spPr/>
      <dgm:t>
        <a:bodyPr/>
        <a:lstStyle/>
        <a:p>
          <a:endParaRPr lang="en-US"/>
        </a:p>
      </dgm:t>
    </dgm:pt>
    <dgm:pt modelId="{94C567C9-1D7E-4E61-816C-531466DEA7E4}" type="pres">
      <dgm:prSet presAssocID="{A16944E8-573C-4566-AE67-896B9C94552A}" presName="composite" presStyleCnt="0"/>
      <dgm:spPr/>
    </dgm:pt>
    <dgm:pt modelId="{DC94387F-E8CB-42DF-B5DF-F3CADE53FBBB}" type="pres">
      <dgm:prSet presAssocID="{A16944E8-573C-4566-AE67-896B9C94552A}" presName="parentText" presStyleLbl="alignNode1" presStyleIdx="0" presStyleCnt="3">
        <dgm:presLayoutVars>
          <dgm:chMax val="1"/>
          <dgm:bulletEnabled val="1"/>
        </dgm:presLayoutVars>
      </dgm:prSet>
      <dgm:spPr/>
      <dgm:t>
        <a:bodyPr/>
        <a:lstStyle/>
        <a:p>
          <a:endParaRPr lang="en-US"/>
        </a:p>
      </dgm:t>
    </dgm:pt>
    <dgm:pt modelId="{C8A16E30-66EE-490A-BB42-1E4135705F31}" type="pres">
      <dgm:prSet presAssocID="{A16944E8-573C-4566-AE67-896B9C94552A}" presName="descendantText" presStyleLbl="alignAcc1" presStyleIdx="0" presStyleCnt="3">
        <dgm:presLayoutVars>
          <dgm:bulletEnabled val="1"/>
        </dgm:presLayoutVars>
      </dgm:prSet>
      <dgm:spPr/>
      <dgm:t>
        <a:bodyPr/>
        <a:lstStyle/>
        <a:p>
          <a:endParaRPr lang="en-US"/>
        </a:p>
      </dgm:t>
    </dgm:pt>
    <dgm:pt modelId="{2054459B-501B-4DFE-9B6A-439D158567FA}" type="pres">
      <dgm:prSet presAssocID="{4195E3A4-5F9B-4C9B-9F41-A06B10145495}" presName="sp" presStyleCnt="0"/>
      <dgm:spPr/>
    </dgm:pt>
    <dgm:pt modelId="{99EC708E-6095-47EE-9EA9-ECE86C6BE2FB}" type="pres">
      <dgm:prSet presAssocID="{C3160A1F-BE96-4F8F-8D4F-FE898619C07A}" presName="composite" presStyleCnt="0"/>
      <dgm:spPr/>
    </dgm:pt>
    <dgm:pt modelId="{C05FC84D-4CB9-4984-A953-AA34B556C4D9}" type="pres">
      <dgm:prSet presAssocID="{C3160A1F-BE96-4F8F-8D4F-FE898619C07A}" presName="parentText" presStyleLbl="alignNode1" presStyleIdx="1" presStyleCnt="3">
        <dgm:presLayoutVars>
          <dgm:chMax val="1"/>
          <dgm:bulletEnabled val="1"/>
        </dgm:presLayoutVars>
      </dgm:prSet>
      <dgm:spPr/>
      <dgm:t>
        <a:bodyPr/>
        <a:lstStyle/>
        <a:p>
          <a:endParaRPr lang="en-US"/>
        </a:p>
      </dgm:t>
    </dgm:pt>
    <dgm:pt modelId="{2AF87AD9-AC9E-440F-BF45-0CDE53FF5EF4}" type="pres">
      <dgm:prSet presAssocID="{C3160A1F-BE96-4F8F-8D4F-FE898619C07A}" presName="descendantText" presStyleLbl="alignAcc1" presStyleIdx="1" presStyleCnt="3">
        <dgm:presLayoutVars>
          <dgm:bulletEnabled val="1"/>
        </dgm:presLayoutVars>
      </dgm:prSet>
      <dgm:spPr/>
      <dgm:t>
        <a:bodyPr/>
        <a:lstStyle/>
        <a:p>
          <a:endParaRPr lang="en-US"/>
        </a:p>
      </dgm:t>
    </dgm:pt>
    <dgm:pt modelId="{D6DB98DA-D9A2-4F1D-A301-D539E5701EA7}" type="pres">
      <dgm:prSet presAssocID="{03990124-B702-4620-B010-8996A8169745}" presName="sp" presStyleCnt="0"/>
      <dgm:spPr/>
    </dgm:pt>
    <dgm:pt modelId="{61C88490-924C-4D78-8BD2-B509C96CE2B9}" type="pres">
      <dgm:prSet presAssocID="{24D555F1-9EFF-4674-9A53-A4B916EEE122}" presName="composite" presStyleCnt="0"/>
      <dgm:spPr/>
    </dgm:pt>
    <dgm:pt modelId="{4525D20B-B215-44CB-A376-B6839105451B}" type="pres">
      <dgm:prSet presAssocID="{24D555F1-9EFF-4674-9A53-A4B916EEE122}" presName="parentText" presStyleLbl="alignNode1" presStyleIdx="2" presStyleCnt="3">
        <dgm:presLayoutVars>
          <dgm:chMax val="1"/>
          <dgm:bulletEnabled val="1"/>
        </dgm:presLayoutVars>
      </dgm:prSet>
      <dgm:spPr/>
      <dgm:t>
        <a:bodyPr/>
        <a:lstStyle/>
        <a:p>
          <a:endParaRPr lang="en-US"/>
        </a:p>
      </dgm:t>
    </dgm:pt>
    <dgm:pt modelId="{797E01EE-22AE-4A96-85E1-1BB78DDD2A5F}" type="pres">
      <dgm:prSet presAssocID="{24D555F1-9EFF-4674-9A53-A4B916EEE122}" presName="descendantText" presStyleLbl="alignAcc1" presStyleIdx="2" presStyleCnt="3">
        <dgm:presLayoutVars>
          <dgm:bulletEnabled val="1"/>
        </dgm:presLayoutVars>
      </dgm:prSet>
      <dgm:spPr/>
      <dgm:t>
        <a:bodyPr/>
        <a:lstStyle/>
        <a:p>
          <a:endParaRPr lang="en-US"/>
        </a:p>
      </dgm:t>
    </dgm:pt>
  </dgm:ptLst>
  <dgm:cxnLst>
    <dgm:cxn modelId="{7BAB1888-4B2A-4BC2-A8D9-036B28580355}" srcId="{24D555F1-9EFF-4674-9A53-A4B916EEE122}" destId="{BAAD4EEF-43B7-4FC3-B8EB-34098C95BB00}" srcOrd="0" destOrd="0" parTransId="{A448ABB8-2949-452B-A542-35CE5D81B332}" sibTransId="{22D0F84E-7DC8-42E1-9697-0EF5DFD398F1}"/>
    <dgm:cxn modelId="{CD683CA9-5C62-4732-92B8-54956340E1BD}" srcId="{2944839C-033B-4E49-A6C3-4F5FC432B7E2}" destId="{C3160A1F-BE96-4F8F-8D4F-FE898619C07A}" srcOrd="1" destOrd="0" parTransId="{56D414F6-204F-4DFB-A14F-3E193B675481}" sibTransId="{03990124-B702-4620-B010-8996A8169745}"/>
    <dgm:cxn modelId="{74A17EDC-7B98-4433-BDFC-4A7CED493114}" type="presOf" srcId="{FC8D8854-93B1-47DD-888F-7D9F793C5CD2}" destId="{C8A16E30-66EE-490A-BB42-1E4135705F31}" srcOrd="0" destOrd="0" presId="urn:microsoft.com/office/officeart/2005/8/layout/chevron2"/>
    <dgm:cxn modelId="{BBE4501F-3EBD-4CCA-A2DA-EA8CFFCAF1C5}" type="presOf" srcId="{C3160A1F-BE96-4F8F-8D4F-FE898619C07A}" destId="{C05FC84D-4CB9-4984-A953-AA34B556C4D9}" srcOrd="0" destOrd="0" presId="urn:microsoft.com/office/officeart/2005/8/layout/chevron2"/>
    <dgm:cxn modelId="{B34C8AFD-529C-470D-8B28-C5408A3C704C}" srcId="{C3160A1F-BE96-4F8F-8D4F-FE898619C07A}" destId="{4BE16445-BF89-41E7-ABCE-81D452BBD7D9}" srcOrd="0" destOrd="0" parTransId="{05F92A38-8568-4C36-AA37-80627338AC9F}" sibTransId="{21E23113-E3C9-4FB1-BECD-60D2A8A2DBA2}"/>
    <dgm:cxn modelId="{4B7BFD35-7FDC-423F-825C-E106EC0A862F}" type="presOf" srcId="{2944839C-033B-4E49-A6C3-4F5FC432B7E2}" destId="{45E38659-CE8D-4864-93CB-BE7BA595B331}" srcOrd="0" destOrd="0" presId="urn:microsoft.com/office/officeart/2005/8/layout/chevron2"/>
    <dgm:cxn modelId="{8987C8ED-1766-49AF-8F6F-24BF5867FDBA}" srcId="{A16944E8-573C-4566-AE67-896B9C94552A}" destId="{FC8D8854-93B1-47DD-888F-7D9F793C5CD2}" srcOrd="0" destOrd="0" parTransId="{F82F82F3-7B53-4C64-891F-AD80789593E1}" sibTransId="{9A4D256E-90FC-4332-A742-89B1C97C0283}"/>
    <dgm:cxn modelId="{D94C745F-7F99-43A1-9D8E-FF74D89245AC}" type="presOf" srcId="{BAAD4EEF-43B7-4FC3-B8EB-34098C95BB00}" destId="{797E01EE-22AE-4A96-85E1-1BB78DDD2A5F}" srcOrd="0" destOrd="0" presId="urn:microsoft.com/office/officeart/2005/8/layout/chevron2"/>
    <dgm:cxn modelId="{0DCA758C-E447-4808-B4A0-0AD3D3034D76}" type="presOf" srcId="{24D555F1-9EFF-4674-9A53-A4B916EEE122}" destId="{4525D20B-B215-44CB-A376-B6839105451B}" srcOrd="0" destOrd="0" presId="urn:microsoft.com/office/officeart/2005/8/layout/chevron2"/>
    <dgm:cxn modelId="{C3234396-A822-4A61-9733-D9923980AB12}" type="presOf" srcId="{4BE16445-BF89-41E7-ABCE-81D452BBD7D9}" destId="{2AF87AD9-AC9E-440F-BF45-0CDE53FF5EF4}" srcOrd="0" destOrd="0" presId="urn:microsoft.com/office/officeart/2005/8/layout/chevron2"/>
    <dgm:cxn modelId="{55C840A7-1DBA-4124-8EF4-96D60D879BF1}" srcId="{2944839C-033B-4E49-A6C3-4F5FC432B7E2}" destId="{24D555F1-9EFF-4674-9A53-A4B916EEE122}" srcOrd="2" destOrd="0" parTransId="{2DAB0DD6-CB21-4597-A962-9982E90EF3EE}" sibTransId="{BE39147D-A74C-4075-97FC-9ECC9EA47E81}"/>
    <dgm:cxn modelId="{5BADBB98-3932-4090-8EF6-A464938E7982}" srcId="{2944839C-033B-4E49-A6C3-4F5FC432B7E2}" destId="{A16944E8-573C-4566-AE67-896B9C94552A}" srcOrd="0" destOrd="0" parTransId="{69FD7258-15E4-4EDF-BDC0-509E9BB6A674}" sibTransId="{4195E3A4-5F9B-4C9B-9F41-A06B10145495}"/>
    <dgm:cxn modelId="{B977BE9C-A873-4C22-B9E1-55FFE1AEA3B3}" type="presOf" srcId="{A16944E8-573C-4566-AE67-896B9C94552A}" destId="{DC94387F-E8CB-42DF-B5DF-F3CADE53FBBB}" srcOrd="0" destOrd="0" presId="urn:microsoft.com/office/officeart/2005/8/layout/chevron2"/>
    <dgm:cxn modelId="{4DF71571-E37B-4E54-A406-6E3EB4FA88C4}" type="presParOf" srcId="{45E38659-CE8D-4864-93CB-BE7BA595B331}" destId="{94C567C9-1D7E-4E61-816C-531466DEA7E4}" srcOrd="0" destOrd="0" presId="urn:microsoft.com/office/officeart/2005/8/layout/chevron2"/>
    <dgm:cxn modelId="{9AAB1480-BCBD-4C86-9694-9E2C617990CE}" type="presParOf" srcId="{94C567C9-1D7E-4E61-816C-531466DEA7E4}" destId="{DC94387F-E8CB-42DF-B5DF-F3CADE53FBBB}" srcOrd="0" destOrd="0" presId="urn:microsoft.com/office/officeart/2005/8/layout/chevron2"/>
    <dgm:cxn modelId="{D9D8BE9C-B941-4CBC-B6A2-13540AEB36B9}" type="presParOf" srcId="{94C567C9-1D7E-4E61-816C-531466DEA7E4}" destId="{C8A16E30-66EE-490A-BB42-1E4135705F31}" srcOrd="1" destOrd="0" presId="urn:microsoft.com/office/officeart/2005/8/layout/chevron2"/>
    <dgm:cxn modelId="{11D05E0B-6A18-4FA8-BD2A-38CB4E8E99D8}" type="presParOf" srcId="{45E38659-CE8D-4864-93CB-BE7BA595B331}" destId="{2054459B-501B-4DFE-9B6A-439D158567FA}" srcOrd="1" destOrd="0" presId="urn:microsoft.com/office/officeart/2005/8/layout/chevron2"/>
    <dgm:cxn modelId="{E6B4548C-3C99-4079-88EC-AB2BC1EDE7CC}" type="presParOf" srcId="{45E38659-CE8D-4864-93CB-BE7BA595B331}" destId="{99EC708E-6095-47EE-9EA9-ECE86C6BE2FB}" srcOrd="2" destOrd="0" presId="urn:microsoft.com/office/officeart/2005/8/layout/chevron2"/>
    <dgm:cxn modelId="{556DC55F-485C-4288-BD5F-B36493F34B82}" type="presParOf" srcId="{99EC708E-6095-47EE-9EA9-ECE86C6BE2FB}" destId="{C05FC84D-4CB9-4984-A953-AA34B556C4D9}" srcOrd="0" destOrd="0" presId="urn:microsoft.com/office/officeart/2005/8/layout/chevron2"/>
    <dgm:cxn modelId="{416779FE-14B1-44E3-B704-17C625830698}" type="presParOf" srcId="{99EC708E-6095-47EE-9EA9-ECE86C6BE2FB}" destId="{2AF87AD9-AC9E-440F-BF45-0CDE53FF5EF4}" srcOrd="1" destOrd="0" presId="urn:microsoft.com/office/officeart/2005/8/layout/chevron2"/>
    <dgm:cxn modelId="{563C0E1F-0EBF-42FF-817F-26B005BE2399}" type="presParOf" srcId="{45E38659-CE8D-4864-93CB-BE7BA595B331}" destId="{D6DB98DA-D9A2-4F1D-A301-D539E5701EA7}" srcOrd="3" destOrd="0" presId="urn:microsoft.com/office/officeart/2005/8/layout/chevron2"/>
    <dgm:cxn modelId="{F8316EEE-1A73-4424-AA3B-A0AB90180A95}" type="presParOf" srcId="{45E38659-CE8D-4864-93CB-BE7BA595B331}" destId="{61C88490-924C-4D78-8BD2-B509C96CE2B9}" srcOrd="4" destOrd="0" presId="urn:microsoft.com/office/officeart/2005/8/layout/chevron2"/>
    <dgm:cxn modelId="{C7AAC59F-8D9D-456C-AA09-DC214595D178}" type="presParOf" srcId="{61C88490-924C-4D78-8BD2-B509C96CE2B9}" destId="{4525D20B-B215-44CB-A376-B6839105451B}" srcOrd="0" destOrd="0" presId="urn:microsoft.com/office/officeart/2005/8/layout/chevron2"/>
    <dgm:cxn modelId="{11A760D2-14AE-42F7-9207-901D599B1A04}" type="presParOf" srcId="{61C88490-924C-4D78-8BD2-B509C96CE2B9}" destId="{797E01EE-22AE-4A96-85E1-1BB78DDD2A5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ED67C4-00DA-4B6F-98CC-7FF849032F9E}" type="datetimeFigureOut">
              <a:rPr lang="en-US" smtClean="0"/>
              <a:t>4/9/2016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993FFE-CD81-48E5-B6BF-F459CBC2EE73}" type="slidenum">
              <a:rPr lang="en-US" smtClean="0"/>
              <a:t>‹#›</a:t>
            </a:fld>
            <a:endParaRPr lang="en-US"/>
          </a:p>
        </p:txBody>
      </p:sp>
    </p:spTree>
    <p:extLst>
      <p:ext uri="{BB962C8B-B14F-4D97-AF65-F5344CB8AC3E}">
        <p14:creationId xmlns:p14="http://schemas.microsoft.com/office/powerpoint/2010/main" val="2063755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3D7141-DEF0-48F4-8D8C-629BC8AFD040}" type="slidenum">
              <a:rPr lang="en-US" smtClean="0"/>
              <a:pPr/>
              <a:t>8</a:t>
            </a:fld>
            <a:endParaRPr lang="en-US"/>
          </a:p>
        </p:txBody>
      </p:sp>
    </p:spTree>
    <p:extLst>
      <p:ext uri="{BB962C8B-B14F-4D97-AF65-F5344CB8AC3E}">
        <p14:creationId xmlns:p14="http://schemas.microsoft.com/office/powerpoint/2010/main" val="1447595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A5DAAD7D-5915-4C6D-B728-FD3C6B1D4CAB}" type="slidenum">
              <a:rPr lang="en-US" smtClean="0">
                <a:solidFill>
                  <a:srgbClr val="000000"/>
                </a:solidFill>
                <a:latin typeface="Calibri" pitchFamily="34" charset="0"/>
              </a:rPr>
              <a:pPr eaLnBrk="1" fontAlgn="base" hangingPunct="1">
                <a:spcBef>
                  <a:spcPct val="0"/>
                </a:spcBef>
                <a:spcAft>
                  <a:spcPct val="0"/>
                </a:spcAft>
              </a:pPr>
              <a:t>40</a:t>
            </a:fld>
            <a:endParaRPr lang="en-US" smtClean="0">
              <a:solidFill>
                <a:srgbClr val="000000"/>
              </a:solidFill>
              <a:latin typeface="Calibri" pitchFamily="34" charset="0"/>
            </a:endParaRPr>
          </a:p>
        </p:txBody>
      </p:sp>
    </p:spTree>
    <p:extLst>
      <p:ext uri="{BB962C8B-B14F-4D97-AF65-F5344CB8AC3E}">
        <p14:creationId xmlns:p14="http://schemas.microsoft.com/office/powerpoint/2010/main" val="245093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040740B6-249F-487B-A02E-8D061D3C002E}" type="slidenum">
              <a:rPr lang="en-US" altLang="en-US" smtClean="0">
                <a:solidFill>
                  <a:srgbClr val="000000"/>
                </a:solidFill>
              </a:rPr>
              <a:pPr eaLnBrk="1" fontAlgn="base" hangingPunct="1">
                <a:spcBef>
                  <a:spcPct val="0"/>
                </a:spcBef>
                <a:spcAft>
                  <a:spcPct val="0"/>
                </a:spcAft>
              </a:pPr>
              <a:t>41</a:t>
            </a:fld>
            <a:endParaRPr lang="en-US" altLang="en-US" smtClean="0">
              <a:solidFill>
                <a:srgbClr val="000000"/>
              </a:solidFill>
            </a:endParaRPr>
          </a:p>
        </p:txBody>
      </p:sp>
      <p:sp>
        <p:nvSpPr>
          <p:cNvPr id="89091"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120483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A9DCCFF6-DC74-4818-A5B3-AA8701991236}" type="slidenum">
              <a:rPr lang="en-US" altLang="en-US" smtClean="0">
                <a:solidFill>
                  <a:srgbClr val="000000"/>
                </a:solidFill>
              </a:rPr>
              <a:pPr eaLnBrk="1" fontAlgn="base" hangingPunct="1">
                <a:spcBef>
                  <a:spcPct val="0"/>
                </a:spcBef>
                <a:spcAft>
                  <a:spcPct val="0"/>
                </a:spcAft>
              </a:pPr>
              <a:t>43</a:t>
            </a:fld>
            <a:endParaRPr lang="en-US" altLang="en-US" smtClean="0">
              <a:solidFill>
                <a:srgbClr val="000000"/>
              </a:solidFill>
            </a:endParaRPr>
          </a:p>
        </p:txBody>
      </p:sp>
      <p:sp>
        <p:nvSpPr>
          <p:cNvPr id="91139"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53527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397E960B-489A-497E-A3C2-DF57B9A82A7A}" type="slidenum">
              <a:rPr lang="en-US" altLang="en-US" smtClean="0">
                <a:solidFill>
                  <a:srgbClr val="000000"/>
                </a:solidFill>
              </a:rPr>
              <a:pPr eaLnBrk="1" fontAlgn="base" hangingPunct="1">
                <a:spcBef>
                  <a:spcPct val="0"/>
                </a:spcBef>
                <a:spcAft>
                  <a:spcPct val="0"/>
                </a:spcAft>
              </a:pPr>
              <a:t>45</a:t>
            </a:fld>
            <a:endParaRPr lang="en-US" altLang="en-US" smtClean="0">
              <a:solidFill>
                <a:srgbClr val="000000"/>
              </a:solidFill>
            </a:endParaRPr>
          </a:p>
        </p:txBody>
      </p:sp>
      <p:sp>
        <p:nvSpPr>
          <p:cNvPr id="95235"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6164959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US" smtClean="0"/>
              <a:t>This algorithim summarizes the major guidelines in one page</a:t>
            </a:r>
          </a:p>
          <a:p>
            <a:pPr marL="171450" indent="-171450" eaLnBrk="1" hangingPunct="1">
              <a:spcBef>
                <a:spcPct val="0"/>
              </a:spcBef>
              <a:buFontTx/>
              <a:buChar char="•"/>
            </a:pPr>
            <a:r>
              <a:rPr lang="en-US" smtClean="0"/>
              <a:t>You see the 4 statin benefit groups in the middle: on top, you see the patient’s group with clinical ASCVD, below that you see the group with LDL &gt;190, below that you see the patient’s with history of DM 40-75 years old, and in the bottom, you see patients who don’t have the characteristics of the first 3 groups but their 10 year ASCD risk is greater than 7.5%</a:t>
            </a:r>
          </a:p>
          <a:p>
            <a:pPr marL="171450" indent="-171450" eaLnBrk="1" hangingPunct="1">
              <a:spcBef>
                <a:spcPct val="0"/>
              </a:spcBef>
              <a:buFontTx/>
              <a:buChar char="•"/>
            </a:pPr>
            <a:r>
              <a:rPr lang="en-US" smtClean="0"/>
              <a:t>For the first group: based on the guidline, if you have clinical ASCD, are younger than 75 and don’t have any history of intolerance to statin, you should be started on high intensity statin. On the other hand, if you are older than 75, or not a candidate for high intensity statin due to lets say intolerance to statins, you are a candidate for moderate-intensity statin</a:t>
            </a:r>
          </a:p>
          <a:p>
            <a:pPr marL="171450" indent="-171450" eaLnBrk="1" hangingPunct="1">
              <a:spcBef>
                <a:spcPct val="0"/>
              </a:spcBef>
              <a:buFontTx/>
              <a:buChar char="•"/>
            </a:pPr>
            <a:r>
              <a:rPr lang="en-US" smtClean="0"/>
              <a:t>For the second group, if your LDL is greater than 190, you need to be started on high-intensity statin, unless you have contra-indication to high dose </a:t>
            </a:r>
            <a:r>
              <a:rPr lang="en-US" smtClean="0">
                <a:sym typeface="Wingdings" pitchFamily="2" charset="2"/>
              </a:rPr>
              <a:t>start on moderate dose</a:t>
            </a:r>
          </a:p>
          <a:p>
            <a:pPr marL="171450" indent="-171450" eaLnBrk="1" hangingPunct="1">
              <a:spcBef>
                <a:spcPct val="0"/>
              </a:spcBef>
              <a:buFontTx/>
              <a:buChar char="•"/>
            </a:pPr>
            <a:r>
              <a:rPr lang="en-US" smtClean="0">
                <a:sym typeface="Wingdings" pitchFamily="2" charset="2"/>
              </a:rPr>
              <a:t>For the third group, individuals with diabetes with above mentioned group age, you need to calculate the 10 year ASCVD risk using a new equation/calculater called “pooled Cohort Equations” if the 10 year risk is greater than 7.5%, start them on high-intensity, otherwise, you can start them on moderate-intensity statin</a:t>
            </a:r>
          </a:p>
          <a:p>
            <a:pPr marL="171450" indent="-171450" eaLnBrk="1" hangingPunct="1">
              <a:spcBef>
                <a:spcPct val="0"/>
              </a:spcBef>
              <a:buFontTx/>
              <a:buChar char="•"/>
            </a:pPr>
            <a:r>
              <a:rPr lang="en-US" smtClean="0">
                <a:sym typeface="Wingdings" pitchFamily="2" charset="2"/>
              </a:rPr>
              <a:t>For the last group, you need to calculate patient’s risk factor and start them on moderate-to-high intensity statin if their estimated 10-y ASCVD risk is greater than 7.5%</a:t>
            </a:r>
          </a:p>
          <a:p>
            <a:pPr marL="171450" indent="-171450" eaLnBrk="1" hangingPunct="1">
              <a:spcBef>
                <a:spcPct val="0"/>
              </a:spcBef>
              <a:buFontTx/>
              <a:buChar char="•"/>
            </a:pPr>
            <a:r>
              <a:rPr lang="en-US" smtClean="0">
                <a:sym typeface="Wingdings" pitchFamily="2" charset="2"/>
              </a:rPr>
              <a:t>Keep that in mind that what we mean by “high intensity” statin, is the daily dose of statin that lowers the LDL by appox greater than 50%, and what we mean by moderate intensity statin, is the daily dose of statin that lowers the LDL by appox 30-50%. </a:t>
            </a:r>
            <a:endParaRPr lang="en-US"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5E2FEF70-2D5D-4C7E-B91E-F683073481FD}" type="slidenum">
              <a:rPr lang="en-US" smtClean="0">
                <a:latin typeface="Calibri" pitchFamily="34" charset="0"/>
              </a:rPr>
              <a:pPr eaLnBrk="1" fontAlgn="base" hangingPunct="1">
                <a:spcBef>
                  <a:spcPct val="0"/>
                </a:spcBef>
                <a:spcAft>
                  <a:spcPct val="0"/>
                </a:spcAft>
              </a:pPr>
              <a:t>46</a:t>
            </a:fld>
            <a:endParaRPr lang="en-US" smtClean="0">
              <a:latin typeface="Calibri" pitchFamily="34" charset="0"/>
            </a:endParaRPr>
          </a:p>
        </p:txBody>
      </p:sp>
    </p:spTree>
    <p:extLst>
      <p:ext uri="{BB962C8B-B14F-4D97-AF65-F5344CB8AC3E}">
        <p14:creationId xmlns:p14="http://schemas.microsoft.com/office/powerpoint/2010/main" val="2561638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This is the new equation, the pooled cohort risk assessment equation</a:t>
            </a:r>
          </a:p>
          <a:p>
            <a:pPr eaLnBrk="1" fontAlgn="auto" hangingPunct="1">
              <a:spcBef>
                <a:spcPts val="0"/>
              </a:spcBef>
              <a:spcAft>
                <a:spcPts val="0"/>
              </a:spcAft>
              <a:defRPr/>
            </a:pPr>
            <a:endParaRPr lang="en-US" dirty="0" smtClean="0"/>
          </a:p>
          <a:p>
            <a:pPr marL="171450" indent="-171450" eaLnBrk="1" fontAlgn="auto" hangingPunct="1">
              <a:spcBef>
                <a:spcPts val="0"/>
              </a:spcBef>
              <a:spcAft>
                <a:spcPts val="0"/>
              </a:spcAft>
              <a:buFont typeface="Arial" panose="020B0604020202020204" pitchFamily="34" charset="0"/>
              <a:buChar char="•"/>
              <a:defRPr/>
            </a:pPr>
            <a:r>
              <a:rPr lang="en-US" dirty="0" smtClean="0"/>
              <a:t>As you can see, there are different parameters that you need to plug in to the equation to calculate the risk: gender, age, race, total cholesterol, HDL, systolic BP, whether or not you are on any anti-HTN meds, any history of DM or being a smoker</a:t>
            </a:r>
            <a:endParaRPr lang="en-US" dirty="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41F4D660-7153-4954-8507-96583125974D}" type="slidenum">
              <a:rPr lang="en-US" smtClean="0">
                <a:latin typeface="Calibri" pitchFamily="34" charset="0"/>
              </a:rPr>
              <a:pPr eaLnBrk="1" fontAlgn="base" hangingPunct="1">
                <a:spcBef>
                  <a:spcPct val="0"/>
                </a:spcBef>
                <a:spcAft>
                  <a:spcPct val="0"/>
                </a:spcAft>
              </a:pPr>
              <a:t>47</a:t>
            </a:fld>
            <a:endParaRPr lang="en-US" smtClean="0">
              <a:latin typeface="Calibri" pitchFamily="34" charset="0"/>
            </a:endParaRPr>
          </a:p>
        </p:txBody>
      </p:sp>
    </p:spTree>
    <p:extLst>
      <p:ext uri="{BB962C8B-B14F-4D97-AF65-F5344CB8AC3E}">
        <p14:creationId xmlns:p14="http://schemas.microsoft.com/office/powerpoint/2010/main" val="1798901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The next few slides tells you the new guidelines on the safety recommendations for statins</a:t>
            </a:r>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A22D5CC7-F464-4C8A-B72F-840868DB410E}" type="slidenum">
              <a:rPr lang="en-US" smtClean="0">
                <a:latin typeface="Calibri" pitchFamily="34" charset="0"/>
              </a:rPr>
              <a:pPr eaLnBrk="1" fontAlgn="base" hangingPunct="1">
                <a:spcBef>
                  <a:spcPct val="0"/>
                </a:spcBef>
                <a:spcAft>
                  <a:spcPct val="0"/>
                </a:spcAft>
              </a:pPr>
              <a:t>55</a:t>
            </a:fld>
            <a:endParaRPr lang="en-US" smtClean="0">
              <a:latin typeface="Calibri" pitchFamily="34" charset="0"/>
            </a:endParaRPr>
          </a:p>
        </p:txBody>
      </p:sp>
    </p:spTree>
    <p:extLst>
      <p:ext uri="{BB962C8B-B14F-4D97-AF65-F5344CB8AC3E}">
        <p14:creationId xmlns:p14="http://schemas.microsoft.com/office/powerpoint/2010/main" val="25314394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993FFE-CD81-48E5-B6BF-F459CBC2EE73}" type="slidenum">
              <a:rPr lang="en-US" smtClean="0"/>
              <a:t>56</a:t>
            </a:fld>
            <a:endParaRPr lang="en-US"/>
          </a:p>
        </p:txBody>
      </p:sp>
    </p:spTree>
    <p:extLst>
      <p:ext uri="{BB962C8B-B14F-4D97-AF65-F5344CB8AC3E}">
        <p14:creationId xmlns:p14="http://schemas.microsoft.com/office/powerpoint/2010/main" val="34145497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043CF274-A1EB-4B63-A198-C10828CFDDF2}" type="slidenum">
              <a:rPr lang="en-US" altLang="en-US" smtClean="0">
                <a:solidFill>
                  <a:srgbClr val="000000"/>
                </a:solidFill>
              </a:rPr>
              <a:pPr eaLnBrk="1" fontAlgn="base" hangingPunct="1">
                <a:spcBef>
                  <a:spcPct val="0"/>
                </a:spcBef>
                <a:spcAft>
                  <a:spcPct val="0"/>
                </a:spcAft>
              </a:pPr>
              <a:t>57</a:t>
            </a:fld>
            <a:endParaRPr lang="en-US" altLang="en-US" smtClean="0">
              <a:solidFill>
                <a:srgbClr val="000000"/>
              </a:solidFill>
            </a:endParaRPr>
          </a:p>
        </p:txBody>
      </p:sp>
      <p:sp>
        <p:nvSpPr>
          <p:cNvPr id="97283"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5190267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993FFE-CD81-48E5-B6BF-F459CBC2EE73}" type="slidenum">
              <a:rPr lang="en-US" smtClean="0"/>
              <a:t>58</a:t>
            </a:fld>
            <a:endParaRPr lang="en-US"/>
          </a:p>
        </p:txBody>
      </p:sp>
    </p:spTree>
    <p:extLst>
      <p:ext uri="{BB962C8B-B14F-4D97-AF65-F5344CB8AC3E}">
        <p14:creationId xmlns:p14="http://schemas.microsoft.com/office/powerpoint/2010/main" val="3523645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buFont typeface="Arial"/>
              <a:buChar char="•"/>
              <a:defRPr/>
            </a:pPr>
            <a:r>
              <a:rPr lang="en-US" dirty="0" smtClean="0"/>
              <a:t> Test: </a:t>
            </a:r>
            <a:r>
              <a:rPr lang="en-US" baseline="0" dirty="0" smtClean="0"/>
              <a:t>   </a:t>
            </a:r>
            <a:r>
              <a:rPr lang="en-US" dirty="0" smtClean="0">
                <a:solidFill>
                  <a:srgbClr val="FF0000"/>
                </a:solidFill>
              </a:rPr>
              <a:t>Fasting homocysteine level</a:t>
            </a:r>
            <a:r>
              <a:rPr lang="en-US" dirty="0" smtClean="0"/>
              <a:t>.</a:t>
            </a:r>
          </a:p>
          <a:p>
            <a:endParaRPr lang="en-US" dirty="0"/>
          </a:p>
        </p:txBody>
      </p:sp>
      <p:sp>
        <p:nvSpPr>
          <p:cNvPr id="4" name="Slide Number Placeholder 3"/>
          <p:cNvSpPr>
            <a:spLocks noGrp="1"/>
          </p:cNvSpPr>
          <p:nvPr>
            <p:ph type="sldNum" sz="quarter" idx="10"/>
          </p:nvPr>
        </p:nvSpPr>
        <p:spPr/>
        <p:txBody>
          <a:bodyPr/>
          <a:lstStyle/>
          <a:p>
            <a:fld id="{735837AF-B014-4595-9A0D-CDB53FBD8860}" type="slidenum">
              <a:rPr lang="x-none" smtClean="0">
                <a:solidFill>
                  <a:prstClr val="black"/>
                </a:solidFill>
                <a:latin typeface="Calibri"/>
              </a:rPr>
              <a:pPr/>
              <a:t>18</a:t>
            </a:fld>
            <a:endParaRPr lang="x-none">
              <a:solidFill>
                <a:prstClr val="black"/>
              </a:solidFill>
              <a:latin typeface="Calibri"/>
            </a:endParaRPr>
          </a:p>
        </p:txBody>
      </p:sp>
    </p:spTree>
    <p:extLst>
      <p:ext uri="{BB962C8B-B14F-4D97-AF65-F5344CB8AC3E}">
        <p14:creationId xmlns:p14="http://schemas.microsoft.com/office/powerpoint/2010/main" val="37609338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F507B581-8C30-4E5B-922A-C521EF569050}" type="slidenum">
              <a:rPr lang="en-US" smtClean="0"/>
              <a:pPr/>
              <a:t>59</a:t>
            </a:fld>
            <a:endParaRPr lang="en-US"/>
          </a:p>
        </p:txBody>
      </p:sp>
    </p:spTree>
    <p:extLst>
      <p:ext uri="{BB962C8B-B14F-4D97-AF65-F5344CB8AC3E}">
        <p14:creationId xmlns:p14="http://schemas.microsoft.com/office/powerpoint/2010/main" val="20153844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0BD6FB4C-A1C8-474F-ACA1-158B853B34F4}" type="slidenum">
              <a:rPr lang="en-US" altLang="en-US" smtClean="0">
                <a:solidFill>
                  <a:srgbClr val="000000"/>
                </a:solidFill>
              </a:rPr>
              <a:pPr eaLnBrk="1" fontAlgn="base" hangingPunct="1">
                <a:spcBef>
                  <a:spcPct val="0"/>
                </a:spcBef>
                <a:spcAft>
                  <a:spcPct val="0"/>
                </a:spcAft>
              </a:pPr>
              <a:t>61</a:t>
            </a:fld>
            <a:endParaRPr lang="en-US" altLang="en-US" smtClean="0">
              <a:solidFill>
                <a:srgbClr val="000000"/>
              </a:solidFill>
            </a:endParaRPr>
          </a:p>
        </p:txBody>
      </p:sp>
      <p:sp>
        <p:nvSpPr>
          <p:cNvPr id="100355"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2195584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 that patient belongs to the fourth group meeting the</a:t>
            </a:r>
            <a:r>
              <a:rPr lang="en-US" baseline="0" dirty="0" smtClean="0"/>
              <a:t> criteria for moderate to high intensity </a:t>
            </a:r>
            <a:r>
              <a:rPr lang="en-US" baseline="0" dirty="0" err="1" smtClean="0"/>
              <a:t>statin</a:t>
            </a:r>
            <a:r>
              <a:rPr lang="en-US" baseline="0" dirty="0" smtClean="0"/>
              <a:t>  given the 10 year risk of ASCVD is greater than 7.5%</a:t>
            </a:r>
            <a:endParaRPr lang="en-US" dirty="0"/>
          </a:p>
        </p:txBody>
      </p:sp>
      <p:sp>
        <p:nvSpPr>
          <p:cNvPr id="4" name="Slide Number Placeholder 3"/>
          <p:cNvSpPr>
            <a:spLocks noGrp="1"/>
          </p:cNvSpPr>
          <p:nvPr>
            <p:ph type="sldNum" sz="quarter" idx="10"/>
          </p:nvPr>
        </p:nvSpPr>
        <p:spPr/>
        <p:txBody>
          <a:bodyPr/>
          <a:lstStyle/>
          <a:p>
            <a:fld id="{1C2818A1-E2FA-4608-A95F-37F6FFA77BDA}" type="slidenum">
              <a:rPr lang="en-US" smtClean="0"/>
              <a:pPr/>
              <a:t>64</a:t>
            </a:fld>
            <a:endParaRPr lang="en-US"/>
          </a:p>
        </p:txBody>
      </p:sp>
    </p:spTree>
    <p:extLst>
      <p:ext uri="{BB962C8B-B14F-4D97-AF65-F5344CB8AC3E}">
        <p14:creationId xmlns:p14="http://schemas.microsoft.com/office/powerpoint/2010/main" val="3332888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ar-EG">
              <a:latin typeface="Arial" charset="0"/>
              <a:cs typeface="Arial" charset="0"/>
            </a:endParaRPr>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B07C84AD-F14F-6742-BAB4-B827F7CC1FCF}" type="slidenum">
              <a:rPr lang="x-none"/>
              <a:pPr eaLnBrk="1" hangingPunct="1"/>
              <a:t>21</a:t>
            </a:fld>
            <a:endParaRPr lang="en-US"/>
          </a:p>
        </p:txBody>
      </p:sp>
    </p:spTree>
    <p:extLst>
      <p:ext uri="{BB962C8B-B14F-4D97-AF65-F5344CB8AC3E}">
        <p14:creationId xmlns:p14="http://schemas.microsoft.com/office/powerpoint/2010/main" val="1193731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p:spPr>
        <p:txBody>
          <a:bodyPr/>
          <a:lstStyle/>
          <a:p>
            <a:endParaRPr lang="ar-EG" smtClean="0"/>
          </a:p>
        </p:txBody>
      </p:sp>
      <p:sp>
        <p:nvSpPr>
          <p:cNvPr id="117764" name="Slide Number Placeholder 3"/>
          <p:cNvSpPr>
            <a:spLocks noGrp="1"/>
          </p:cNvSpPr>
          <p:nvPr>
            <p:ph type="sldNum" sz="quarter" idx="5"/>
          </p:nvPr>
        </p:nvSpPr>
        <p:spPr>
          <a:noFill/>
        </p:spPr>
        <p:txBody>
          <a:bodyPr/>
          <a:lstStyle/>
          <a:p>
            <a:fld id="{9DA6EA93-5770-4FB0-B7D3-683AEB8DA7D4}" type="slidenum">
              <a:rPr lang="x-none" smtClean="0"/>
              <a:pPr/>
              <a:t>23</a:t>
            </a:fld>
            <a:endParaRPr lang="en-US" smtClean="0"/>
          </a:p>
        </p:txBody>
      </p:sp>
    </p:spTree>
    <p:extLst>
      <p:ext uri="{BB962C8B-B14F-4D97-AF65-F5344CB8AC3E}">
        <p14:creationId xmlns:p14="http://schemas.microsoft.com/office/powerpoint/2010/main" val="1256586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DD8A7B4F-B0C2-4F1E-B8DE-70A8BC8492CE}" type="slidenum">
              <a:rPr lang="x-none" smtClean="0"/>
              <a:pPr/>
              <a:t>24</a:t>
            </a:fld>
            <a:endParaRPr lang="en-US"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r>
              <a:rPr lang="en-US" smtClean="0"/>
              <a:t>	</a:t>
            </a:r>
          </a:p>
        </p:txBody>
      </p:sp>
    </p:spTree>
    <p:extLst>
      <p:ext uri="{BB962C8B-B14F-4D97-AF65-F5344CB8AC3E}">
        <p14:creationId xmlns:p14="http://schemas.microsoft.com/office/powerpoint/2010/main" val="1088095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993FFE-CD81-48E5-B6BF-F459CBC2EE73}" type="slidenum">
              <a:rPr lang="en-US" smtClean="0"/>
              <a:t>27</a:t>
            </a:fld>
            <a:endParaRPr lang="en-US"/>
          </a:p>
        </p:txBody>
      </p:sp>
    </p:spTree>
    <p:extLst>
      <p:ext uri="{BB962C8B-B14F-4D97-AF65-F5344CB8AC3E}">
        <p14:creationId xmlns:p14="http://schemas.microsoft.com/office/powerpoint/2010/main" val="2184289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US" smtClean="0"/>
              <a:t>This algorithim summarizes the major guidelines in one page</a:t>
            </a:r>
          </a:p>
          <a:p>
            <a:pPr marL="171450" indent="-171450" eaLnBrk="1" hangingPunct="1">
              <a:spcBef>
                <a:spcPct val="0"/>
              </a:spcBef>
              <a:buFontTx/>
              <a:buChar char="•"/>
            </a:pPr>
            <a:r>
              <a:rPr lang="en-US" smtClean="0"/>
              <a:t>You see the 4 statin benefit groups in the middle: on top, you see the patient’s group with clinical ASCVD, below that you see the group with LDL &gt;190, below that you see the patient’s with history of DM 40-75 years old, and in the bottom, you see patients who don’t have the characteristics of the first 3 groups but their 10 year ASCD risk is greater than 7.5%</a:t>
            </a:r>
          </a:p>
          <a:p>
            <a:pPr marL="171450" indent="-171450" eaLnBrk="1" hangingPunct="1">
              <a:spcBef>
                <a:spcPct val="0"/>
              </a:spcBef>
              <a:buFontTx/>
              <a:buChar char="•"/>
            </a:pPr>
            <a:r>
              <a:rPr lang="en-US" smtClean="0"/>
              <a:t>For the first group: based on the guidline, if you have clinical ASCD, are younger than 75 and don’t have any history of intolerance to statin, you should be started on high intensity statin. On the other hand, if you are older than 75, or not a candidate for high intensity statin due to lets say intolerance to statins, you are a candidate for moderate-intensity statin</a:t>
            </a:r>
          </a:p>
          <a:p>
            <a:pPr marL="171450" indent="-171450" eaLnBrk="1" hangingPunct="1">
              <a:spcBef>
                <a:spcPct val="0"/>
              </a:spcBef>
              <a:buFontTx/>
              <a:buChar char="•"/>
            </a:pPr>
            <a:r>
              <a:rPr lang="en-US" smtClean="0"/>
              <a:t>For the second group, if your LDL is greater than 190, you need to be started on high-intensity statin, unless you have contra-indication to high dose </a:t>
            </a:r>
            <a:r>
              <a:rPr lang="en-US" smtClean="0">
                <a:sym typeface="Wingdings" pitchFamily="2" charset="2"/>
              </a:rPr>
              <a:t>start on moderate dose</a:t>
            </a:r>
          </a:p>
          <a:p>
            <a:pPr marL="171450" indent="-171450" eaLnBrk="1" hangingPunct="1">
              <a:spcBef>
                <a:spcPct val="0"/>
              </a:spcBef>
              <a:buFontTx/>
              <a:buChar char="•"/>
            </a:pPr>
            <a:r>
              <a:rPr lang="en-US" smtClean="0">
                <a:sym typeface="Wingdings" pitchFamily="2" charset="2"/>
              </a:rPr>
              <a:t>For the third group, individuals with diabetes with above mentioned group age, you need to calculate the 10 year ASCVD risk using a new equation/calculater called “pooled Cohort Equations” if the 10 year risk is greater than 7.5%, start them on high-intensity, otherwise, you can start them on moderate-intensity statin</a:t>
            </a:r>
          </a:p>
          <a:p>
            <a:pPr marL="171450" indent="-171450" eaLnBrk="1" hangingPunct="1">
              <a:spcBef>
                <a:spcPct val="0"/>
              </a:spcBef>
              <a:buFontTx/>
              <a:buChar char="•"/>
            </a:pPr>
            <a:r>
              <a:rPr lang="en-US" smtClean="0">
                <a:sym typeface="Wingdings" pitchFamily="2" charset="2"/>
              </a:rPr>
              <a:t>For the last group, you need to calculate patient’s risk factor and start them on moderate-to-high intensity statin if their estimated 10-y ASCVD risk is greater than 7.5%</a:t>
            </a:r>
          </a:p>
          <a:p>
            <a:pPr marL="171450" indent="-171450" eaLnBrk="1" hangingPunct="1">
              <a:spcBef>
                <a:spcPct val="0"/>
              </a:spcBef>
              <a:buFontTx/>
              <a:buChar char="•"/>
            </a:pPr>
            <a:r>
              <a:rPr lang="en-US" smtClean="0">
                <a:sym typeface="Wingdings" pitchFamily="2" charset="2"/>
              </a:rPr>
              <a:t>Keep that in mind that what we mean by “high intensity” statin, is the daily dose of statin that lowers the LDL by appox greater than 50%, and what we mean by moderate intensity statin, is the daily dose of statin that lowers the LDL by appox 30-50%. </a:t>
            </a:r>
            <a:endParaRPr lang="en-US" smtClean="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2B3770E0-1ED8-4A5D-80EB-2D1AFC1AB6ED}" type="slidenum">
              <a:rPr lang="en-US" smtClean="0">
                <a:latin typeface="Calibri" pitchFamily="34" charset="0"/>
              </a:rPr>
              <a:pPr eaLnBrk="1" fontAlgn="base" hangingPunct="1">
                <a:spcBef>
                  <a:spcPct val="0"/>
                </a:spcBef>
                <a:spcAft>
                  <a:spcPct val="0"/>
                </a:spcAft>
              </a:pPr>
              <a:t>35</a:t>
            </a:fld>
            <a:endParaRPr lang="en-US" smtClean="0">
              <a:latin typeface="Calibri" pitchFamily="34" charset="0"/>
            </a:endParaRPr>
          </a:p>
        </p:txBody>
      </p:sp>
    </p:spTree>
    <p:extLst>
      <p:ext uri="{BB962C8B-B14F-4D97-AF65-F5344CB8AC3E}">
        <p14:creationId xmlns:p14="http://schemas.microsoft.com/office/powerpoint/2010/main" val="3361091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809938FF-5516-4066-8DE5-56BAFB2C41EF}" type="slidenum">
              <a:rPr lang="en-US" altLang="en-US" smtClean="0">
                <a:solidFill>
                  <a:srgbClr val="000000"/>
                </a:solidFill>
              </a:rPr>
              <a:pPr eaLnBrk="1" fontAlgn="base" hangingPunct="1">
                <a:spcBef>
                  <a:spcPct val="0"/>
                </a:spcBef>
                <a:spcAft>
                  <a:spcPct val="0"/>
                </a:spcAft>
              </a:pPr>
              <a:t>36</a:t>
            </a:fld>
            <a:endParaRPr lang="en-US" altLang="en-US" smtClean="0">
              <a:solidFill>
                <a:srgbClr val="000000"/>
              </a:solidFill>
            </a:endParaRPr>
          </a:p>
        </p:txBody>
      </p:sp>
      <p:sp>
        <p:nvSpPr>
          <p:cNvPr id="82947"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793584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AFAABC35-432E-45DA-B216-CF9E84D1D250}" type="slidenum">
              <a:rPr lang="en-US" altLang="en-US" smtClean="0">
                <a:solidFill>
                  <a:srgbClr val="000000"/>
                </a:solidFill>
              </a:rPr>
              <a:pPr eaLnBrk="1" fontAlgn="base" hangingPunct="1">
                <a:spcBef>
                  <a:spcPct val="0"/>
                </a:spcBef>
                <a:spcAft>
                  <a:spcPct val="0"/>
                </a:spcAft>
              </a:pPr>
              <a:t>37</a:t>
            </a:fld>
            <a:endParaRPr lang="en-US" altLang="en-US" smtClean="0">
              <a:solidFill>
                <a:srgbClr val="000000"/>
              </a:solidFill>
            </a:endParaRPr>
          </a:p>
        </p:txBody>
      </p:sp>
      <p:sp>
        <p:nvSpPr>
          <p:cNvPr id="83971"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i="1" dirty="0" smtClean="0">
                <a:solidFill>
                  <a:schemeClr val="bg1"/>
                </a:solidFill>
              </a:rPr>
              <a:t>Eat a dietary pattern that is rich in fruit, vegetables, whole grains, fish, low-fat dairy, lean poultry, nuts, legumes, and </a:t>
            </a:r>
            <a:r>
              <a:rPr lang="en-US" altLang="en-US" sz="1200" i="1" dirty="0" err="1" smtClean="0">
                <a:solidFill>
                  <a:schemeClr val="bg1"/>
                </a:solidFill>
              </a:rPr>
              <a:t>nontropical</a:t>
            </a:r>
            <a:r>
              <a:rPr lang="en-US" altLang="en-US" sz="1200" i="1" dirty="0" smtClean="0">
                <a:solidFill>
                  <a:schemeClr val="bg1"/>
                </a:solidFill>
              </a:rPr>
              <a:t> vegetable oils consistent with a Mediterranean or DASH-type diet.</a:t>
            </a:r>
          </a:p>
          <a:p>
            <a:pPr eaLnBrk="1" hangingPunct="1">
              <a:spcBef>
                <a:spcPct val="0"/>
              </a:spcBef>
            </a:pPr>
            <a:endParaRPr lang="en-US" altLang="en-US" dirty="0" smtClean="0"/>
          </a:p>
        </p:txBody>
      </p:sp>
    </p:spTree>
    <p:extLst>
      <p:ext uri="{BB962C8B-B14F-4D97-AF65-F5344CB8AC3E}">
        <p14:creationId xmlns:p14="http://schemas.microsoft.com/office/powerpoint/2010/main" val="4290519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E66E1355-3B2A-48FD-9858-A911AD013082}" type="datetimeFigureOut">
              <a:rPr lang="en-US" smtClean="0"/>
              <a:t>4/9/2016</a:t>
            </a:fld>
            <a:endParaRPr lang="en-US"/>
          </a:p>
        </p:txBody>
      </p:sp>
      <p:sp>
        <p:nvSpPr>
          <p:cNvPr id="16" name="Slide Number Placeholder 15"/>
          <p:cNvSpPr>
            <a:spLocks noGrp="1"/>
          </p:cNvSpPr>
          <p:nvPr>
            <p:ph type="sldNum" sz="quarter" idx="11"/>
          </p:nvPr>
        </p:nvSpPr>
        <p:spPr/>
        <p:txBody>
          <a:bodyPr/>
          <a:lstStyle/>
          <a:p>
            <a:fld id="{3C3273EB-B5AD-4855-8C36-42C9A2A71C6F}"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6E1355-3B2A-48FD-9858-A911AD013082}" type="datetimeFigureOut">
              <a:rPr lang="en-US" smtClean="0"/>
              <a:t>4/9/2016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3273EB-B5AD-4855-8C36-42C9A2A71C6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6E1355-3B2A-48FD-9858-A911AD013082}" type="datetimeFigureOut">
              <a:rPr lang="en-US" smtClean="0"/>
              <a:t>4/9/2016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3273EB-B5AD-4855-8C36-42C9A2A71C6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1981200"/>
            <a:ext cx="7772400" cy="4114800"/>
          </a:xfrm>
        </p:spPr>
        <p:txBody>
          <a:bodyPr/>
          <a:lstStyle/>
          <a:p>
            <a:pPr lvl="0"/>
            <a:endParaRPr lang="en-US" noProof="0" smtClean="0"/>
          </a:p>
        </p:txBody>
      </p:sp>
      <p:sp>
        <p:nvSpPr>
          <p:cNvPr id="4" name="Rectangle 28"/>
          <p:cNvSpPr>
            <a:spLocks noGrp="1" noChangeArrowheads="1"/>
          </p:cNvSpPr>
          <p:nvPr>
            <p:ph type="sldNum" sz="quarter" idx="10"/>
          </p:nvPr>
        </p:nvSpPr>
        <p:spPr>
          <a:ln/>
        </p:spPr>
        <p:txBody>
          <a:bodyPr/>
          <a:lstStyle>
            <a:lvl1pPr>
              <a:defRPr/>
            </a:lvl1pPr>
          </a:lstStyle>
          <a:p>
            <a:pPr>
              <a:defRPr/>
            </a:pPr>
            <a:fld id="{835732C3-F92E-4FC6-AA61-A18607CD8F18}" type="slidenum">
              <a:rPr lang="en-US"/>
              <a:pPr>
                <a:defRPr/>
              </a:pPr>
              <a:t>‹#›</a:t>
            </a:fld>
            <a:endParaRPr lang="en-US"/>
          </a:p>
        </p:txBody>
      </p:sp>
      <p:sp>
        <p:nvSpPr>
          <p:cNvPr id="5" name="Rectangle 29"/>
          <p:cNvSpPr>
            <a:spLocks noGrp="1" noChangeArrowheads="1"/>
          </p:cNvSpPr>
          <p:nvPr>
            <p:ph type="ftr" sz="quarter" idx="11"/>
          </p:nvPr>
        </p:nvSpPr>
        <p:spPr>
          <a:ln/>
        </p:spPr>
        <p:txBody>
          <a:bodyPr/>
          <a:lstStyle>
            <a:lvl1pPr>
              <a:defRPr/>
            </a:lvl1pPr>
          </a:lstStyle>
          <a:p>
            <a:pPr>
              <a:defRPr/>
            </a:pPr>
            <a:r>
              <a:rPr lang="en-US"/>
              <a:t>www.drsarma.in</a:t>
            </a:r>
          </a:p>
        </p:txBody>
      </p:sp>
    </p:spTree>
    <p:extLst>
      <p:ext uri="{BB962C8B-B14F-4D97-AF65-F5344CB8AC3E}">
        <p14:creationId xmlns:p14="http://schemas.microsoft.com/office/powerpoint/2010/main" val="1284652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33400" y="1828800"/>
            <a:ext cx="8153400" cy="4038600"/>
          </a:xfrm>
        </p:spPr>
        <p:txBody>
          <a:bodyPr/>
          <a:lstStyle/>
          <a:p>
            <a:endParaRPr lang="en-US"/>
          </a:p>
        </p:txBody>
      </p:sp>
      <p:sp>
        <p:nvSpPr>
          <p:cNvPr id="4" name="Date Placeholder 3"/>
          <p:cNvSpPr>
            <a:spLocks noGrp="1"/>
          </p:cNvSpPr>
          <p:nvPr>
            <p:ph type="dt" sz="half" idx="10"/>
          </p:nvPr>
        </p:nvSpPr>
        <p:spPr>
          <a:xfrm>
            <a:off x="533400" y="6248400"/>
            <a:ext cx="2057400" cy="457200"/>
          </a:xfrm>
        </p:spPr>
        <p:txBody>
          <a:bodyPr/>
          <a:lstStyle>
            <a:lvl1pPr>
              <a:defRPr/>
            </a:lvl1pPr>
          </a:lstStyle>
          <a:p>
            <a:endParaRPr lang="en-US"/>
          </a:p>
        </p:txBody>
      </p:sp>
      <p:sp>
        <p:nvSpPr>
          <p:cNvPr id="5" name="Footer Placeholder 4"/>
          <p:cNvSpPr>
            <a:spLocks noGrp="1"/>
          </p:cNvSpPr>
          <p:nvPr>
            <p:ph type="ftr" sz="quarter" idx="11"/>
          </p:nvPr>
        </p:nvSpPr>
        <p:spPr>
          <a:xfrm>
            <a:off x="32385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781800" y="6248400"/>
            <a:ext cx="1905000" cy="457200"/>
          </a:xfrm>
        </p:spPr>
        <p:txBody>
          <a:bodyPr/>
          <a:lstStyle>
            <a:lvl1pPr>
              <a:defRPr/>
            </a:lvl1pPr>
          </a:lstStyle>
          <a:p>
            <a:fld id="{FD612ED2-2DAA-4B5B-AC71-067C5C8E9C52}" type="slidenum">
              <a:rPr lang="en-US"/>
              <a:pPr/>
              <a:t>‹#›</a:t>
            </a:fld>
            <a:endParaRPr lang="en-US"/>
          </a:p>
        </p:txBody>
      </p:sp>
    </p:spTree>
    <p:extLst>
      <p:ext uri="{BB962C8B-B14F-4D97-AF65-F5344CB8AC3E}">
        <p14:creationId xmlns:p14="http://schemas.microsoft.com/office/powerpoint/2010/main" val="1235236143"/>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E66E1355-3B2A-48FD-9858-A911AD013082}" type="datetimeFigureOut">
              <a:rPr lang="en-US" smtClean="0"/>
              <a:t>4/9/2016</a:t>
            </a:fld>
            <a:endParaRPr lang="en-US"/>
          </a:p>
        </p:txBody>
      </p:sp>
      <p:sp>
        <p:nvSpPr>
          <p:cNvPr id="15" name="Slide Number Placeholder 14"/>
          <p:cNvSpPr>
            <a:spLocks noGrp="1"/>
          </p:cNvSpPr>
          <p:nvPr>
            <p:ph type="sldNum" sz="quarter" idx="15"/>
          </p:nvPr>
        </p:nvSpPr>
        <p:spPr/>
        <p:txBody>
          <a:bodyPr/>
          <a:lstStyle>
            <a:lvl1pPr algn="ctr">
              <a:defRPr/>
            </a:lvl1pPr>
          </a:lstStyle>
          <a:p>
            <a:fld id="{3C3273EB-B5AD-4855-8C36-42C9A2A71C6F}"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66E1355-3B2A-48FD-9858-A911AD013082}" type="datetimeFigureOut">
              <a:rPr lang="en-US" smtClean="0"/>
              <a:t>4/9/2016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3273EB-B5AD-4855-8C36-42C9A2A71C6F}"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66E1355-3B2A-48FD-9858-A911AD013082}" type="datetimeFigureOut">
              <a:rPr lang="en-US" smtClean="0"/>
              <a:t>4/9/2016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3273EB-B5AD-4855-8C36-42C9A2A71C6F}"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3C3273EB-B5AD-4855-8C36-42C9A2A71C6F}"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E66E1355-3B2A-48FD-9858-A911AD013082}" type="datetimeFigureOut">
              <a:rPr lang="en-US" smtClean="0"/>
              <a:t>4/9/2016</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66E1355-3B2A-48FD-9858-A911AD013082}" type="datetimeFigureOut">
              <a:rPr lang="en-US" smtClean="0"/>
              <a:t>4/9/2016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3273EB-B5AD-4855-8C36-42C9A2A71C6F}"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6E1355-3B2A-48FD-9858-A911AD013082}" type="datetimeFigureOut">
              <a:rPr lang="en-US" smtClean="0"/>
              <a:t>4/9/2016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3273EB-B5AD-4855-8C36-42C9A2A71C6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E66E1355-3B2A-48FD-9858-A911AD013082}" type="datetimeFigureOut">
              <a:rPr lang="en-US" smtClean="0"/>
              <a:t>4/9/2016</a:t>
            </a:fld>
            <a:endParaRPr lang="en-US"/>
          </a:p>
        </p:txBody>
      </p:sp>
      <p:sp>
        <p:nvSpPr>
          <p:cNvPr id="9" name="Slide Number Placeholder 8"/>
          <p:cNvSpPr>
            <a:spLocks noGrp="1"/>
          </p:cNvSpPr>
          <p:nvPr>
            <p:ph type="sldNum" sz="quarter" idx="15"/>
          </p:nvPr>
        </p:nvSpPr>
        <p:spPr/>
        <p:txBody>
          <a:bodyPr/>
          <a:lstStyle/>
          <a:p>
            <a:fld id="{3C3273EB-B5AD-4855-8C36-42C9A2A71C6F}"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E66E1355-3B2A-48FD-9858-A911AD013082}" type="datetimeFigureOut">
              <a:rPr lang="en-US" smtClean="0"/>
              <a:t>4/9/2016</a:t>
            </a:fld>
            <a:endParaRPr lang="en-US"/>
          </a:p>
        </p:txBody>
      </p:sp>
      <p:sp>
        <p:nvSpPr>
          <p:cNvPr id="9" name="Slide Number Placeholder 8"/>
          <p:cNvSpPr>
            <a:spLocks noGrp="1"/>
          </p:cNvSpPr>
          <p:nvPr>
            <p:ph type="sldNum" sz="quarter" idx="11"/>
          </p:nvPr>
        </p:nvSpPr>
        <p:spPr/>
        <p:txBody>
          <a:bodyPr/>
          <a:lstStyle/>
          <a:p>
            <a:fld id="{3C3273EB-B5AD-4855-8C36-42C9A2A71C6F}"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E66E1355-3B2A-48FD-9858-A911AD013082}" type="datetimeFigureOut">
              <a:rPr lang="en-US" smtClean="0"/>
              <a:t>4/9/2016</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3C3273EB-B5AD-4855-8C36-42C9A2A71C6F}"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clincalc.com/Cardiology/ASCVD/PooledCohort.aspx"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3886200"/>
            <a:ext cx="7772400" cy="1752600"/>
          </a:xfrm>
        </p:spPr>
        <p:txBody>
          <a:bodyPr>
            <a:normAutofit/>
          </a:bodyPr>
          <a:lstStyle/>
          <a:p>
            <a:pPr algn="l"/>
            <a:r>
              <a:rPr lang="en-US" dirty="0" err="1" smtClean="0">
                <a:solidFill>
                  <a:schemeClr val="bg1"/>
                </a:solidFill>
              </a:rPr>
              <a:t>Dr</a:t>
            </a:r>
            <a:r>
              <a:rPr lang="en-US" dirty="0" smtClean="0">
                <a:solidFill>
                  <a:schemeClr val="bg1"/>
                </a:solidFill>
              </a:rPr>
              <a:t> Mohammed </a:t>
            </a:r>
            <a:r>
              <a:rPr lang="en-US" dirty="0" err="1" smtClean="0">
                <a:solidFill>
                  <a:schemeClr val="bg1"/>
                </a:solidFill>
              </a:rPr>
              <a:t>Batais</a:t>
            </a:r>
            <a:r>
              <a:rPr lang="en-US" dirty="0" smtClean="0">
                <a:solidFill>
                  <a:schemeClr val="bg1"/>
                </a:solidFill>
              </a:rPr>
              <a:t> </a:t>
            </a:r>
          </a:p>
          <a:p>
            <a:pPr algn="l"/>
            <a:r>
              <a:rPr lang="en-US" dirty="0" smtClean="0">
                <a:solidFill>
                  <a:schemeClr val="bg1"/>
                </a:solidFill>
              </a:rPr>
              <a:t>Assistant Professor &amp; Consultant , Family Medicine, Diabetes and Chronic Disease Management </a:t>
            </a:r>
          </a:p>
          <a:p>
            <a:pPr algn="l"/>
            <a:r>
              <a:rPr lang="en-US" dirty="0" smtClean="0">
                <a:solidFill>
                  <a:schemeClr val="bg1"/>
                </a:solidFill>
              </a:rPr>
              <a:t>King Saud University </a:t>
            </a:r>
            <a:endParaRPr lang="en-US" dirty="0">
              <a:solidFill>
                <a:schemeClr val="bg1"/>
              </a:solidFill>
            </a:endParaRPr>
          </a:p>
        </p:txBody>
      </p:sp>
      <p:sp>
        <p:nvSpPr>
          <p:cNvPr id="2" name="Title 1"/>
          <p:cNvSpPr>
            <a:spLocks noGrp="1"/>
          </p:cNvSpPr>
          <p:nvPr>
            <p:ph type="ctrTitle"/>
          </p:nvPr>
        </p:nvSpPr>
        <p:spPr/>
        <p:txBody>
          <a:bodyPr>
            <a:noAutofit/>
          </a:bodyPr>
          <a:lstStyle/>
          <a:p>
            <a:r>
              <a:rPr lang="en-US" sz="3600" dirty="0" smtClean="0">
                <a:solidFill>
                  <a:schemeClr val="bg1"/>
                </a:solidFill>
              </a:rPr>
              <a:t>Dyslipidemia : Risk assessment and Management </a:t>
            </a:r>
            <a:r>
              <a:rPr lang="en-US" sz="3600" dirty="0">
                <a:solidFill>
                  <a:schemeClr val="bg1"/>
                </a:solidFill>
              </a:rPr>
              <a:t/>
            </a:r>
            <a:br>
              <a:rPr lang="en-US" sz="3600" dirty="0">
                <a:solidFill>
                  <a:schemeClr val="bg1"/>
                </a:solidFill>
              </a:rPr>
            </a:br>
            <a:endParaRPr lang="en-US" sz="3600" dirty="0">
              <a:solidFill>
                <a:schemeClr val="bg1"/>
              </a:solidFill>
            </a:endParaRPr>
          </a:p>
        </p:txBody>
      </p:sp>
    </p:spTree>
    <p:extLst>
      <p:ext uri="{BB962C8B-B14F-4D97-AF65-F5344CB8AC3E}">
        <p14:creationId xmlns:p14="http://schemas.microsoft.com/office/powerpoint/2010/main" val="7815322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rPr>
              <a:t>Functions of Lipoproteins</a:t>
            </a:r>
            <a:endParaRPr lang="ar-SA" b="1" dirty="0">
              <a:solidFill>
                <a:schemeClr val="accent2"/>
              </a:solidFill>
            </a:endParaRPr>
          </a:p>
        </p:txBody>
      </p:sp>
      <p:sp>
        <p:nvSpPr>
          <p:cNvPr id="3" name="Content Placeholder 2"/>
          <p:cNvSpPr>
            <a:spLocks noGrp="1"/>
          </p:cNvSpPr>
          <p:nvPr>
            <p:ph idx="1"/>
          </p:nvPr>
        </p:nvSpPr>
        <p:spPr>
          <a:xfrm>
            <a:off x="357158" y="2071678"/>
            <a:ext cx="8229600" cy="3328998"/>
          </a:xfrm>
        </p:spPr>
        <p:txBody>
          <a:bodyPr>
            <a:normAutofit/>
          </a:bodyPr>
          <a:lstStyle/>
          <a:p>
            <a:pPr algn="l" rtl="0">
              <a:buFont typeface="Wingdings" pitchFamily="2" charset="2"/>
              <a:buChar char="q"/>
            </a:pPr>
            <a:r>
              <a:rPr lang="en-US" sz="2800" b="1" dirty="0" smtClean="0">
                <a:solidFill>
                  <a:schemeClr val="bg1"/>
                </a:solidFill>
              </a:rPr>
              <a:t>(LDL) </a:t>
            </a:r>
            <a:r>
              <a:rPr lang="en-US" sz="2800" dirty="0" smtClean="0">
                <a:solidFill>
                  <a:schemeClr val="bg1"/>
                </a:solidFill>
              </a:rPr>
              <a:t>carry cholesterol from the liver to cells of the body - </a:t>
            </a:r>
            <a:r>
              <a:rPr lang="en-US" sz="2800" u="sng" dirty="0" smtClean="0">
                <a:solidFill>
                  <a:schemeClr val="bg1"/>
                </a:solidFill>
              </a:rPr>
              <a:t>"bad cholesterol"</a:t>
            </a:r>
            <a:endParaRPr lang="en-US" sz="2800" dirty="0" smtClean="0">
              <a:solidFill>
                <a:schemeClr val="bg1"/>
              </a:solidFill>
            </a:endParaRPr>
          </a:p>
          <a:p>
            <a:pPr algn="l" rtl="0">
              <a:buFont typeface="Wingdings" pitchFamily="2" charset="2"/>
              <a:buChar char="q"/>
            </a:pPr>
            <a:endParaRPr lang="en-US" sz="2800" dirty="0">
              <a:solidFill>
                <a:schemeClr val="bg1"/>
              </a:solidFill>
            </a:endParaRPr>
          </a:p>
          <a:p>
            <a:pPr algn="l" rtl="0">
              <a:buFont typeface="Wingdings" pitchFamily="2" charset="2"/>
              <a:buChar char="q"/>
            </a:pPr>
            <a:r>
              <a:rPr lang="en-US" sz="2800" dirty="0" smtClean="0">
                <a:solidFill>
                  <a:schemeClr val="bg1"/>
                </a:solidFill>
              </a:rPr>
              <a:t> </a:t>
            </a:r>
            <a:r>
              <a:rPr lang="en-US" sz="2800" b="1" dirty="0" smtClean="0">
                <a:solidFill>
                  <a:schemeClr val="bg1"/>
                </a:solidFill>
              </a:rPr>
              <a:t>(HDL) </a:t>
            </a:r>
            <a:r>
              <a:rPr lang="en-US" sz="2800" dirty="0" smtClean="0">
                <a:solidFill>
                  <a:schemeClr val="bg1"/>
                </a:solidFill>
              </a:rPr>
              <a:t>collect cholesterol from the body's tissues, and take it back to the liver - </a:t>
            </a:r>
            <a:r>
              <a:rPr lang="en-US" sz="2800" u="sng" dirty="0" smtClean="0">
                <a:solidFill>
                  <a:schemeClr val="bg1"/>
                </a:solidFill>
              </a:rPr>
              <a:t>"good cholesterol"</a:t>
            </a:r>
            <a:endParaRPr lang="en-US" sz="2800" dirty="0" smtClean="0">
              <a:solidFill>
                <a:schemeClr val="bg1"/>
              </a:solidFill>
            </a:endParaRPr>
          </a:p>
          <a:p>
            <a:pPr algn="l"/>
            <a:endParaRPr lang="ar-SA" sz="2800" dirty="0">
              <a:solidFill>
                <a:schemeClr val="bg1"/>
              </a:solidFill>
            </a:endParaRPr>
          </a:p>
        </p:txBody>
      </p:sp>
    </p:spTree>
    <p:extLst>
      <p:ext uri="{BB962C8B-B14F-4D97-AF65-F5344CB8AC3E}">
        <p14:creationId xmlns:p14="http://schemas.microsoft.com/office/powerpoint/2010/main" val="1367846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57158" y="2643182"/>
            <a:ext cx="8229600" cy="1143000"/>
          </a:xfrm>
        </p:spPr>
        <p:txBody>
          <a:bodyPr/>
          <a:lstStyle/>
          <a:p>
            <a:r>
              <a:rPr lang="en-US" b="1" dirty="0" smtClean="0">
                <a:solidFill>
                  <a:schemeClr val="accent2"/>
                </a:solidFill>
              </a:rPr>
              <a:t>Lipid Metabolism</a:t>
            </a:r>
            <a:endParaRPr lang="x-none" b="1" dirty="0">
              <a:solidFill>
                <a:schemeClr val="accent2"/>
              </a:solidFill>
            </a:endParaRPr>
          </a:p>
        </p:txBody>
      </p:sp>
    </p:spTree>
    <p:extLst>
      <p:ext uri="{BB962C8B-B14F-4D97-AF65-F5344CB8AC3E}">
        <p14:creationId xmlns:p14="http://schemas.microsoft.com/office/powerpoint/2010/main" val="3401851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Exogenous-Pathway.jpg"/>
          <p:cNvPicPr>
            <a:picLocks noGrp="1" noChangeAspect="1"/>
          </p:cNvPicPr>
          <p:nvPr>
            <p:ph idx="1"/>
          </p:nvPr>
        </p:nvPicPr>
        <p:blipFill>
          <a:blip r:embed="rId2" cstate="print"/>
          <a:stretch>
            <a:fillRect/>
          </a:stretch>
        </p:blipFill>
        <p:spPr>
          <a:xfrm>
            <a:off x="285720" y="357166"/>
            <a:ext cx="8401080" cy="6072230"/>
          </a:xfrm>
        </p:spPr>
      </p:pic>
    </p:spTree>
    <p:extLst>
      <p:ext uri="{BB962C8B-B14F-4D97-AF65-F5344CB8AC3E}">
        <p14:creationId xmlns:p14="http://schemas.microsoft.com/office/powerpoint/2010/main" val="1666375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6030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105781"/>
                </a:solidFill>
                <a:effectLst/>
                <a:latin typeface="Arial" pitchFamily="34" charset="0"/>
                <a:cs typeface="Arial" pitchFamily="34" charset="0"/>
              </a:rPr>
              <a:t>[ CLOSE WINDOW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t>
            </a:r>
            <a:r>
              <a:rPr kumimoji="0" lang="en-US" sz="372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8" name="Content Placeholder 7" descr="Endogenous-Pathway.jpg"/>
          <p:cNvPicPr>
            <a:picLocks noGrp="1" noChangeAspect="1"/>
          </p:cNvPicPr>
          <p:nvPr>
            <p:ph idx="1"/>
          </p:nvPr>
        </p:nvPicPr>
        <p:blipFill>
          <a:blip r:embed="rId2" cstate="print"/>
          <a:stretch>
            <a:fillRect/>
          </a:stretch>
        </p:blipFill>
        <p:spPr>
          <a:xfrm>
            <a:off x="285720" y="428604"/>
            <a:ext cx="8572560" cy="6000792"/>
          </a:xfrm>
        </p:spPr>
      </p:pic>
    </p:spTree>
    <p:extLst>
      <p:ext uri="{BB962C8B-B14F-4D97-AF65-F5344CB8AC3E}">
        <p14:creationId xmlns:p14="http://schemas.microsoft.com/office/powerpoint/2010/main" val="4212944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sz="4800" dirty="0" smtClean="0">
              <a:solidFill>
                <a:schemeClr val="bg1"/>
              </a:solidFill>
            </a:endParaRPr>
          </a:p>
          <a:p>
            <a:pPr marL="0" indent="0">
              <a:buNone/>
            </a:pPr>
            <a:endParaRPr lang="en-US" sz="4800" dirty="0">
              <a:solidFill>
                <a:schemeClr val="bg1"/>
              </a:solidFill>
            </a:endParaRPr>
          </a:p>
          <a:p>
            <a:pPr marL="0" indent="0">
              <a:buNone/>
            </a:pPr>
            <a:r>
              <a:rPr lang="en-US" sz="5400" dirty="0" smtClean="0">
                <a:solidFill>
                  <a:schemeClr val="accent2"/>
                </a:solidFill>
              </a:rPr>
              <a:t>  CVD </a:t>
            </a:r>
            <a:r>
              <a:rPr lang="en-US" sz="5400" dirty="0">
                <a:solidFill>
                  <a:schemeClr val="accent2"/>
                </a:solidFill>
              </a:rPr>
              <a:t>risk factors &amp; FRS </a:t>
            </a:r>
          </a:p>
          <a:p>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4103417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solidFill>
                  <a:schemeClr val="accent2"/>
                </a:solidFill>
              </a:rPr>
              <a:t>CAD risk factors</a:t>
            </a:r>
            <a:endParaRPr lang="x-none" dirty="0">
              <a:solidFill>
                <a:schemeClr val="accent2"/>
              </a:solidFill>
            </a:endParaRPr>
          </a:p>
        </p:txBody>
      </p:sp>
      <p:sp>
        <p:nvSpPr>
          <p:cNvPr id="3" name="Text Placeholder 2"/>
          <p:cNvSpPr>
            <a:spLocks noGrp="1"/>
          </p:cNvSpPr>
          <p:nvPr>
            <p:ph type="body" idx="1"/>
          </p:nvPr>
        </p:nvSpPr>
        <p:spPr/>
        <p:txBody>
          <a:bodyPr/>
          <a:lstStyle/>
          <a:p>
            <a:pPr algn="l" rtl="0"/>
            <a:r>
              <a:rPr lang="en-US" dirty="0" smtClean="0"/>
              <a:t>Modifiable</a:t>
            </a:r>
            <a:endParaRPr lang="x-none" dirty="0"/>
          </a:p>
        </p:txBody>
      </p:sp>
      <p:sp>
        <p:nvSpPr>
          <p:cNvPr id="4" name="Content Placeholder 3"/>
          <p:cNvSpPr>
            <a:spLocks noGrp="1"/>
          </p:cNvSpPr>
          <p:nvPr>
            <p:ph sz="half" idx="2"/>
          </p:nvPr>
        </p:nvSpPr>
        <p:spPr/>
        <p:txBody>
          <a:bodyPr>
            <a:normAutofit/>
          </a:bodyPr>
          <a:lstStyle/>
          <a:p>
            <a:pPr algn="l" rtl="0"/>
            <a:r>
              <a:rPr lang="en-US" dirty="0">
                <a:solidFill>
                  <a:schemeClr val="bg1"/>
                </a:solidFill>
              </a:rPr>
              <a:t>Cigarette and tobacco smoke</a:t>
            </a:r>
          </a:p>
          <a:p>
            <a:pPr algn="l" rtl="0"/>
            <a:r>
              <a:rPr lang="en-US" dirty="0" smtClean="0">
                <a:solidFill>
                  <a:schemeClr val="bg1"/>
                </a:solidFill>
              </a:rPr>
              <a:t>High </a:t>
            </a:r>
            <a:r>
              <a:rPr lang="en-US" dirty="0">
                <a:solidFill>
                  <a:schemeClr val="bg1"/>
                </a:solidFill>
              </a:rPr>
              <a:t>blood cholesterol</a:t>
            </a:r>
          </a:p>
          <a:p>
            <a:pPr algn="l" rtl="0"/>
            <a:r>
              <a:rPr lang="en-US" dirty="0">
                <a:solidFill>
                  <a:schemeClr val="bg1"/>
                </a:solidFill>
              </a:rPr>
              <a:t>High blood pressure</a:t>
            </a:r>
          </a:p>
          <a:p>
            <a:pPr algn="l" rtl="0"/>
            <a:r>
              <a:rPr lang="en-US" dirty="0">
                <a:solidFill>
                  <a:schemeClr val="bg1"/>
                </a:solidFill>
              </a:rPr>
              <a:t>Physical inactivity</a:t>
            </a:r>
          </a:p>
          <a:p>
            <a:pPr algn="l" rtl="0"/>
            <a:r>
              <a:rPr lang="en-US" dirty="0">
                <a:solidFill>
                  <a:schemeClr val="bg1"/>
                </a:solidFill>
              </a:rPr>
              <a:t>Obesity </a:t>
            </a:r>
          </a:p>
          <a:p>
            <a:pPr algn="l" rtl="0"/>
            <a:r>
              <a:rPr lang="en-US" dirty="0">
                <a:solidFill>
                  <a:schemeClr val="bg1"/>
                </a:solidFill>
              </a:rPr>
              <a:t>Diabetes</a:t>
            </a:r>
            <a:endParaRPr lang="x-none" dirty="0">
              <a:solidFill>
                <a:schemeClr val="bg1"/>
              </a:solidFill>
            </a:endParaRPr>
          </a:p>
        </p:txBody>
      </p:sp>
      <p:sp>
        <p:nvSpPr>
          <p:cNvPr id="5" name="Text Placeholder 4"/>
          <p:cNvSpPr>
            <a:spLocks noGrp="1"/>
          </p:cNvSpPr>
          <p:nvPr>
            <p:ph type="body" sz="quarter" idx="3"/>
          </p:nvPr>
        </p:nvSpPr>
        <p:spPr/>
        <p:txBody>
          <a:bodyPr/>
          <a:lstStyle/>
          <a:p>
            <a:pPr algn="l" rtl="0"/>
            <a:r>
              <a:rPr lang="en-US" dirty="0" smtClean="0"/>
              <a:t>Non-Modifiable</a:t>
            </a:r>
            <a:endParaRPr lang="x-none" dirty="0"/>
          </a:p>
        </p:txBody>
      </p:sp>
      <p:sp>
        <p:nvSpPr>
          <p:cNvPr id="6" name="Content Placeholder 5"/>
          <p:cNvSpPr>
            <a:spLocks noGrp="1"/>
          </p:cNvSpPr>
          <p:nvPr>
            <p:ph sz="quarter" idx="4"/>
          </p:nvPr>
        </p:nvSpPr>
        <p:spPr/>
        <p:txBody>
          <a:bodyPr/>
          <a:lstStyle/>
          <a:p>
            <a:pPr algn="l" rtl="0"/>
            <a:r>
              <a:rPr lang="en-GB" dirty="0">
                <a:solidFill>
                  <a:schemeClr val="bg1"/>
                </a:solidFill>
              </a:rPr>
              <a:t>Age </a:t>
            </a:r>
          </a:p>
          <a:p>
            <a:pPr algn="l" rtl="0"/>
            <a:r>
              <a:rPr lang="en-GB" dirty="0">
                <a:solidFill>
                  <a:schemeClr val="bg1"/>
                </a:solidFill>
              </a:rPr>
              <a:t>Gender</a:t>
            </a:r>
          </a:p>
          <a:p>
            <a:pPr algn="l" rtl="0"/>
            <a:r>
              <a:rPr lang="en-GB" dirty="0">
                <a:solidFill>
                  <a:schemeClr val="bg1"/>
                </a:solidFill>
              </a:rPr>
              <a:t>Family history of CVD </a:t>
            </a:r>
          </a:p>
        </p:txBody>
      </p:sp>
    </p:spTree>
    <p:extLst>
      <p:ext uri="{BB962C8B-B14F-4D97-AF65-F5344CB8AC3E}">
        <p14:creationId xmlns:p14="http://schemas.microsoft.com/office/powerpoint/2010/main" val="627061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dirty="0" smtClean="0">
                <a:solidFill>
                  <a:schemeClr val="accent2"/>
                </a:solidFill>
              </a:rPr>
              <a:t>Emerging risk factors for CAD</a:t>
            </a:r>
            <a:endParaRPr lang="x-none" dirty="0">
              <a:solidFill>
                <a:schemeClr val="accent2"/>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11366593"/>
              </p:ext>
            </p:extLst>
          </p:nvPr>
        </p:nvGraphicFramePr>
        <p:xfrm>
          <a:off x="683568" y="2564904"/>
          <a:ext cx="7770813" cy="2494280"/>
        </p:xfrm>
        <a:graphic>
          <a:graphicData uri="http://schemas.openxmlformats.org/drawingml/2006/table">
            <a:tbl>
              <a:tblPr firstRow="1" bandRow="1">
                <a:tableStyleId>{EB344D84-9AFB-497E-A393-DC336BA19D2E}</a:tableStyleId>
              </a:tblPr>
              <a:tblGrid>
                <a:gridCol w="7770813"/>
              </a:tblGrid>
              <a:tr h="640080">
                <a:tc>
                  <a:txBody>
                    <a:bodyPr/>
                    <a:lstStyle/>
                    <a:p>
                      <a:pPr algn="l" rtl="0"/>
                      <a:r>
                        <a:rPr lang="en-US" sz="1800" dirty="0" smtClean="0"/>
                        <a:t>Table 2. </a:t>
                      </a:r>
                      <a:r>
                        <a:rPr lang="en-US" sz="1800" i="1" dirty="0" smtClean="0"/>
                        <a:t>Emerging</a:t>
                      </a:r>
                      <a:r>
                        <a:rPr lang="en-US" sz="1800" i="1" baseline="0" dirty="0" smtClean="0"/>
                        <a:t> Risk Factors According to ATP III Final Report Update 2004</a:t>
                      </a:r>
                      <a:endParaRPr lang="en-US" sz="1800" i="1" dirty="0"/>
                    </a:p>
                  </a:txBody>
                  <a:tcPr/>
                </a:tc>
              </a:tr>
              <a:tr h="370840">
                <a:tc>
                  <a:txBody>
                    <a:bodyPr/>
                    <a:lstStyle/>
                    <a:p>
                      <a:pPr algn="l" rtl="0"/>
                      <a:r>
                        <a:rPr lang="en-US" sz="1800" dirty="0" smtClean="0"/>
                        <a:t>1. Elevated high-sensitivity</a:t>
                      </a:r>
                      <a:r>
                        <a:rPr lang="en-US" sz="1800" baseline="0" dirty="0" smtClean="0"/>
                        <a:t> C-reactive protein</a:t>
                      </a:r>
                      <a:endParaRPr lang="en-US" sz="1800" dirty="0"/>
                    </a:p>
                  </a:txBody>
                  <a:tcPr/>
                </a:tc>
              </a:tr>
              <a:tr h="370840">
                <a:tc>
                  <a:txBody>
                    <a:bodyPr/>
                    <a:lstStyle/>
                    <a:p>
                      <a:pPr algn="l" rtl="0"/>
                      <a:r>
                        <a:rPr lang="en-US" sz="1800" dirty="0" smtClean="0"/>
                        <a:t>2. Coronary artery calcification</a:t>
                      </a:r>
                      <a:endParaRPr lang="en-US" sz="1800" dirty="0"/>
                    </a:p>
                  </a:txBody>
                  <a:tcPr/>
                </a:tc>
              </a:tr>
              <a:tr h="370840">
                <a:tc>
                  <a:txBody>
                    <a:bodyPr/>
                    <a:lstStyle/>
                    <a:p>
                      <a:pPr algn="l" rtl="0"/>
                      <a:r>
                        <a:rPr lang="en-US" sz="1800" dirty="0" smtClean="0"/>
                        <a:t>3. Elevated lipoprotein</a:t>
                      </a:r>
                      <a:r>
                        <a:rPr lang="en-US" sz="1800" baseline="0" dirty="0" smtClean="0"/>
                        <a:t> (a)</a:t>
                      </a:r>
                      <a:endParaRPr lang="en-US" sz="1800" dirty="0"/>
                    </a:p>
                  </a:txBody>
                  <a:tcPr/>
                </a:tc>
              </a:tr>
              <a:tr h="370840">
                <a:tc>
                  <a:txBody>
                    <a:bodyPr/>
                    <a:lstStyle/>
                    <a:p>
                      <a:pPr algn="l" rtl="0"/>
                      <a:r>
                        <a:rPr lang="en-US" sz="1800" dirty="0" smtClean="0"/>
                        <a:t>4. Homocysteine</a:t>
                      </a:r>
                      <a:endParaRPr lang="en-US" sz="1800" dirty="0"/>
                    </a:p>
                  </a:txBody>
                  <a:tcPr/>
                </a:tc>
              </a:tr>
              <a:tr h="370840">
                <a:tc>
                  <a:txBody>
                    <a:bodyPr/>
                    <a:lstStyle/>
                    <a:p>
                      <a:pPr algn="l" rtl="0"/>
                      <a:r>
                        <a:rPr lang="en-US" sz="1800" dirty="0" smtClean="0"/>
                        <a:t>5. Fibrinogin</a:t>
                      </a:r>
                      <a:endParaRPr lang="en-US" sz="1800" dirty="0"/>
                    </a:p>
                  </a:txBody>
                  <a:tcPr/>
                </a:tc>
              </a:tr>
            </a:tbl>
          </a:graphicData>
        </a:graphic>
      </p:graphicFrame>
    </p:spTree>
    <p:extLst>
      <p:ext uri="{BB962C8B-B14F-4D97-AF65-F5344CB8AC3E}">
        <p14:creationId xmlns:p14="http://schemas.microsoft.com/office/powerpoint/2010/main" val="1043323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solidFill>
                  <a:schemeClr val="accent2"/>
                </a:solidFill>
              </a:rPr>
              <a:t>C-reactive protein</a:t>
            </a:r>
            <a:endParaRPr lang="x-none" dirty="0">
              <a:solidFill>
                <a:schemeClr val="accent2"/>
              </a:solidFill>
            </a:endParaRPr>
          </a:p>
        </p:txBody>
      </p:sp>
      <p:sp>
        <p:nvSpPr>
          <p:cNvPr id="3" name="Content Placeholder 2"/>
          <p:cNvSpPr>
            <a:spLocks noGrp="1"/>
          </p:cNvSpPr>
          <p:nvPr>
            <p:ph idx="1"/>
          </p:nvPr>
        </p:nvSpPr>
        <p:spPr>
          <a:xfrm>
            <a:off x="685800" y="1340768"/>
            <a:ext cx="7770813" cy="1224136"/>
          </a:xfrm>
        </p:spPr>
        <p:txBody>
          <a:bodyPr>
            <a:normAutofit fontScale="92500"/>
          </a:bodyPr>
          <a:lstStyle/>
          <a:p>
            <a:pPr algn="l" rtl="0"/>
            <a:r>
              <a:rPr lang="en-US" dirty="0">
                <a:solidFill>
                  <a:schemeClr val="bg1"/>
                </a:solidFill>
              </a:rPr>
              <a:t>A person's baseline level of inflammation, as assessed by the plasma concentration of CRP, </a:t>
            </a:r>
            <a:r>
              <a:rPr lang="en-US" dirty="0">
                <a:solidFill>
                  <a:schemeClr val="tx2"/>
                </a:solidFill>
              </a:rPr>
              <a:t>predicts the long-term risk of a first myocardial </a:t>
            </a:r>
            <a:r>
              <a:rPr lang="en-US" dirty="0" smtClean="0">
                <a:solidFill>
                  <a:schemeClr val="tx2"/>
                </a:solidFill>
              </a:rPr>
              <a:t>infarction.</a:t>
            </a:r>
            <a:endParaRPr lang="x-none" dirty="0">
              <a:solidFill>
                <a:schemeClr val="tx2"/>
              </a:solidFill>
            </a:endParaRPr>
          </a:p>
        </p:txBody>
      </p:sp>
      <p:sp>
        <p:nvSpPr>
          <p:cNvPr id="4" name="Title 1"/>
          <p:cNvSpPr txBox="1">
            <a:spLocks/>
          </p:cNvSpPr>
          <p:nvPr/>
        </p:nvSpPr>
        <p:spPr>
          <a:xfrm>
            <a:off x="460176" y="5632991"/>
            <a:ext cx="8711952" cy="354142"/>
          </a:xfrm>
          <a:prstGeom prst="rect">
            <a:avLst/>
          </a:prstGeom>
        </p:spPr>
        <p:txBody>
          <a:bodyPr vert="horz" lIns="91440" tIns="45720" rIns="91440" bIns="45720" rtlCol="0" anchor="ctr" anchorCtr="0">
            <a:noAutofit/>
          </a:bodyPr>
          <a:lstStyle>
            <a:lvl1pPr algn="ctr" defTabSz="914400" rtl="0" eaLnBrk="1" latinLnBrk="0" hangingPunct="1">
              <a:spcBef>
                <a:spcPct val="0"/>
              </a:spcBef>
              <a:buNone/>
              <a:defRPr sz="48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pPr algn="l"/>
            <a:r>
              <a:rPr lang="en-US" sz="1800" dirty="0" smtClean="0">
                <a:solidFill>
                  <a:srgbClr val="2F2B20"/>
                </a:solidFill>
                <a:latin typeface="Cambria"/>
              </a:rPr>
              <a:t>Figure 4. clinical interpretation of hs-CRP for cardiovascular risk prediction.</a:t>
            </a:r>
            <a:endParaRPr lang="x-none" sz="1800" dirty="0">
              <a:solidFill>
                <a:srgbClr val="2F2B20"/>
              </a:solidFill>
              <a:latin typeface="Cambria"/>
            </a:endParaRPr>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2552245"/>
            <a:ext cx="8001000" cy="1617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0388" y="5987133"/>
            <a:ext cx="1450084" cy="724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4"/>
          <p:cNvSpPr txBox="1">
            <a:spLocks noChangeArrowheads="1"/>
          </p:cNvSpPr>
          <p:nvPr/>
        </p:nvSpPr>
        <p:spPr bwMode="auto">
          <a:xfrm>
            <a:off x="35496" y="6395931"/>
            <a:ext cx="2902520" cy="57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tabLst>
                <a:tab pos="723900" algn="l"/>
                <a:tab pos="1447800" algn="l"/>
                <a:tab pos="2171700" algn="l"/>
                <a:tab pos="2895600" algn="l"/>
                <a:tab pos="3619500" algn="l"/>
              </a:tabLst>
              <a:defRPr>
                <a:solidFill>
                  <a:schemeClr val="tx1"/>
                </a:solidFill>
                <a:latin typeface="Arial" charset="0"/>
                <a:ea typeface="ＭＳ Ｐゴシック" charset="0"/>
                <a:cs typeface="Arial" charset="0"/>
              </a:defRPr>
            </a:lvl1pPr>
            <a:lvl2pPr marL="742950" indent="-285750" eaLnBrk="0" hangingPunct="0">
              <a:tabLst>
                <a:tab pos="723900" algn="l"/>
                <a:tab pos="1447800" algn="l"/>
                <a:tab pos="2171700" algn="l"/>
                <a:tab pos="2895600" algn="l"/>
                <a:tab pos="3619500" algn="l"/>
              </a:tabLst>
              <a:defRPr>
                <a:solidFill>
                  <a:schemeClr val="tx1"/>
                </a:solidFill>
                <a:latin typeface="Arial" charset="0"/>
                <a:ea typeface="Arial" charset="0"/>
                <a:cs typeface="Arial" charset="0"/>
              </a:defRPr>
            </a:lvl2pPr>
            <a:lvl3pPr marL="1143000" indent="-228600" eaLnBrk="0" hangingPunct="0">
              <a:tabLst>
                <a:tab pos="723900" algn="l"/>
                <a:tab pos="1447800" algn="l"/>
                <a:tab pos="2171700" algn="l"/>
                <a:tab pos="2895600" algn="l"/>
                <a:tab pos="3619500" algn="l"/>
              </a:tabLst>
              <a:defRPr>
                <a:solidFill>
                  <a:schemeClr val="tx1"/>
                </a:solidFill>
                <a:latin typeface="Arial" charset="0"/>
                <a:ea typeface="Arial" charset="0"/>
                <a:cs typeface="Arial" charset="0"/>
              </a:defRPr>
            </a:lvl3pPr>
            <a:lvl4pPr marL="1600200" indent="-228600" eaLnBrk="0" hangingPunct="0">
              <a:tabLst>
                <a:tab pos="723900" algn="l"/>
                <a:tab pos="1447800" algn="l"/>
                <a:tab pos="2171700" algn="l"/>
                <a:tab pos="2895600" algn="l"/>
                <a:tab pos="3619500" algn="l"/>
              </a:tabLst>
              <a:defRPr>
                <a:solidFill>
                  <a:schemeClr val="tx1"/>
                </a:solidFill>
                <a:latin typeface="Arial" charset="0"/>
                <a:ea typeface="Arial" charset="0"/>
                <a:cs typeface="Arial" charset="0"/>
              </a:defRPr>
            </a:lvl4pPr>
            <a:lvl5pPr marL="2057400" indent="-228600" eaLnBrk="0" hangingPunct="0">
              <a:tabLst>
                <a:tab pos="723900" algn="l"/>
                <a:tab pos="1447800" algn="l"/>
                <a:tab pos="2171700" algn="l"/>
                <a:tab pos="2895600" algn="l"/>
                <a:tab pos="3619500" algn="l"/>
              </a:tabLst>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charset="0"/>
                <a:ea typeface="Arial" charset="0"/>
                <a:cs typeface="Arial" charset="0"/>
              </a:defRPr>
            </a:lvl9pPr>
          </a:lstStyle>
          <a:p>
            <a:pPr defTabSz="914400" eaLnBrk="1" hangingPunct="1"/>
            <a:r>
              <a:rPr lang="en-GB" sz="1100" b="1" dirty="0">
                <a:solidFill>
                  <a:srgbClr val="2F2B20"/>
                </a:solidFill>
                <a:cs typeface="msgothic" charset="0"/>
              </a:rPr>
              <a:t>Ridker P M Circulation 2003;108:e81-e85</a:t>
            </a:r>
          </a:p>
        </p:txBody>
      </p:sp>
      <p:sp>
        <p:nvSpPr>
          <p:cNvPr id="9" name="Text Box 5"/>
          <p:cNvSpPr txBox="1">
            <a:spLocks noChangeArrowheads="1"/>
          </p:cNvSpPr>
          <p:nvPr/>
        </p:nvSpPr>
        <p:spPr bwMode="auto">
          <a:xfrm>
            <a:off x="74066" y="6701840"/>
            <a:ext cx="3651671" cy="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85725" indent="-85725" eaLnBrk="0" hangingPunct="0">
              <a:tabLst>
                <a:tab pos="723900" algn="l"/>
                <a:tab pos="1447800" algn="l"/>
                <a:tab pos="2171700" algn="l"/>
                <a:tab pos="2895600" algn="l"/>
                <a:tab pos="3619500" algn="l"/>
                <a:tab pos="4343400" algn="l"/>
                <a:tab pos="5067300" algn="l"/>
              </a:tabLst>
              <a:defRPr>
                <a:solidFill>
                  <a:schemeClr val="tx1"/>
                </a:solidFill>
                <a:latin typeface="Arial" charset="0"/>
                <a:ea typeface="ＭＳ Ｐゴシック" charset="0"/>
                <a:cs typeface="Arial" charset="0"/>
              </a:defRPr>
            </a:lvl1pPr>
            <a:lvl2pPr marL="742950" indent="-285750" eaLnBrk="0" hangingPunct="0">
              <a:tabLst>
                <a:tab pos="723900" algn="l"/>
                <a:tab pos="1447800" algn="l"/>
                <a:tab pos="2171700" algn="l"/>
                <a:tab pos="2895600" algn="l"/>
                <a:tab pos="3619500" algn="l"/>
                <a:tab pos="4343400" algn="l"/>
                <a:tab pos="5067300" algn="l"/>
              </a:tabLst>
              <a:defRPr>
                <a:solidFill>
                  <a:schemeClr val="tx1"/>
                </a:solidFill>
                <a:latin typeface="Arial" charset="0"/>
                <a:ea typeface="Arial" charset="0"/>
                <a:cs typeface="Arial" charset="0"/>
              </a:defRPr>
            </a:lvl2pPr>
            <a:lvl3pPr marL="1143000" indent="-228600" eaLnBrk="0" hangingPunct="0">
              <a:tabLst>
                <a:tab pos="723900" algn="l"/>
                <a:tab pos="1447800" algn="l"/>
                <a:tab pos="2171700" algn="l"/>
                <a:tab pos="2895600" algn="l"/>
                <a:tab pos="3619500" algn="l"/>
                <a:tab pos="4343400" algn="l"/>
                <a:tab pos="5067300" algn="l"/>
              </a:tabLst>
              <a:defRPr>
                <a:solidFill>
                  <a:schemeClr val="tx1"/>
                </a:solidFill>
                <a:latin typeface="Arial" charset="0"/>
                <a:ea typeface="Arial" charset="0"/>
                <a:cs typeface="Arial" charset="0"/>
              </a:defRPr>
            </a:lvl3pPr>
            <a:lvl4pPr marL="1600200" indent="-228600" eaLnBrk="0" hangingPunct="0">
              <a:tabLst>
                <a:tab pos="723900" algn="l"/>
                <a:tab pos="1447800" algn="l"/>
                <a:tab pos="2171700" algn="l"/>
                <a:tab pos="2895600" algn="l"/>
                <a:tab pos="3619500" algn="l"/>
                <a:tab pos="4343400" algn="l"/>
                <a:tab pos="5067300" algn="l"/>
              </a:tabLst>
              <a:defRPr>
                <a:solidFill>
                  <a:schemeClr val="tx1"/>
                </a:solidFill>
                <a:latin typeface="Arial" charset="0"/>
                <a:ea typeface="Arial" charset="0"/>
                <a:cs typeface="Arial" charset="0"/>
              </a:defRPr>
            </a:lvl4pPr>
            <a:lvl5pPr marL="2057400" indent="-228600" eaLnBrk="0" hangingPunct="0">
              <a:tabLst>
                <a:tab pos="723900" algn="l"/>
                <a:tab pos="1447800" algn="l"/>
                <a:tab pos="2171700" algn="l"/>
                <a:tab pos="2895600" algn="l"/>
                <a:tab pos="3619500" algn="l"/>
                <a:tab pos="4343400" algn="l"/>
                <a:tab pos="5067300" algn="l"/>
              </a:tabLst>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charset="0"/>
                <a:ea typeface="Arial" charset="0"/>
                <a:cs typeface="Arial" charset="0"/>
              </a:defRPr>
            </a:lvl9pPr>
          </a:lstStyle>
          <a:p>
            <a:pPr defTabSz="914400" eaLnBrk="1" hangingPunct="1"/>
            <a:r>
              <a:rPr lang="en-GB" sz="900" dirty="0">
                <a:solidFill>
                  <a:srgbClr val="FFFFFF"/>
                </a:solidFill>
                <a:cs typeface="msgothic" charset="0"/>
              </a:rPr>
              <a:t>Copyright © American Heart Association</a:t>
            </a:r>
          </a:p>
        </p:txBody>
      </p:sp>
      <p:sp>
        <p:nvSpPr>
          <p:cNvPr id="10" name="Rectangle 6"/>
          <p:cNvSpPr>
            <a:spLocks noChangeArrowheads="1"/>
          </p:cNvSpPr>
          <p:nvPr/>
        </p:nvSpPr>
        <p:spPr bwMode="auto">
          <a:xfrm>
            <a:off x="533400" y="4321968"/>
            <a:ext cx="8287072" cy="1071563"/>
          </a:xfrm>
          <a:prstGeom prst="rect">
            <a:avLst/>
          </a:prstGeom>
          <a:solidFill>
            <a:schemeClr val="accent1"/>
          </a:solidFill>
          <a:ln w="12700" cap="sq">
            <a:solidFill>
              <a:schemeClr val="tx1"/>
            </a:solidFill>
            <a:round/>
            <a:headEnd type="none" w="sm" len="sm"/>
            <a:tailEnd type="none" w="sm" len="sm"/>
          </a:ln>
        </p:spPr>
        <p:txBody>
          <a:bodyPr wrap="none"/>
          <a:lstStyle/>
          <a:p>
            <a:pPr algn="ctr"/>
            <a:r>
              <a:rPr lang="en-US" b="1" dirty="0">
                <a:solidFill>
                  <a:schemeClr val="bg1"/>
                </a:solidFill>
              </a:rPr>
              <a:t>In </a:t>
            </a:r>
            <a:r>
              <a:rPr lang="en-US" b="1" dirty="0" err="1">
                <a:solidFill>
                  <a:schemeClr val="bg1"/>
                </a:solidFill>
              </a:rPr>
              <a:t>pt</a:t>
            </a:r>
            <a:r>
              <a:rPr lang="en-US" b="1" dirty="0">
                <a:solidFill>
                  <a:schemeClr val="bg1"/>
                </a:solidFill>
              </a:rPr>
              <a:t> with chest pain and C reactive protein level is</a:t>
            </a:r>
          </a:p>
          <a:p>
            <a:pPr algn="ctr"/>
            <a:r>
              <a:rPr lang="en-US" dirty="0">
                <a:solidFill>
                  <a:schemeClr val="bg1"/>
                </a:solidFill>
              </a:rPr>
              <a:t>Between 3 to 10 : </a:t>
            </a:r>
            <a:r>
              <a:rPr lang="en-US" dirty="0">
                <a:solidFill>
                  <a:schemeClr val="bg1"/>
                </a:solidFill>
                <a:sym typeface="Wingdings" charset="0"/>
              </a:rPr>
              <a:t> that indicate the </a:t>
            </a:r>
            <a:r>
              <a:rPr lang="en-US" dirty="0" err="1">
                <a:solidFill>
                  <a:schemeClr val="bg1"/>
                </a:solidFill>
                <a:sym typeface="Wingdings" charset="0"/>
              </a:rPr>
              <a:t>pt</a:t>
            </a:r>
            <a:r>
              <a:rPr lang="en-US" dirty="0">
                <a:solidFill>
                  <a:schemeClr val="bg1"/>
                </a:solidFill>
                <a:sym typeface="Wingdings" charset="0"/>
              </a:rPr>
              <a:t> is at high risk of develop an attack</a:t>
            </a:r>
          </a:p>
          <a:p>
            <a:pPr algn="ctr"/>
            <a:r>
              <a:rPr lang="en-US" dirty="0">
                <a:solidFill>
                  <a:schemeClr val="bg1"/>
                </a:solidFill>
                <a:sym typeface="Wingdings" charset="0"/>
              </a:rPr>
              <a:t>If higher than 10  that indicate that the </a:t>
            </a:r>
            <a:r>
              <a:rPr lang="en-US" dirty="0" err="1">
                <a:solidFill>
                  <a:schemeClr val="bg1"/>
                </a:solidFill>
                <a:sym typeface="Wingdings" charset="0"/>
              </a:rPr>
              <a:t>pt</a:t>
            </a:r>
            <a:r>
              <a:rPr lang="en-US" dirty="0">
                <a:solidFill>
                  <a:schemeClr val="bg1"/>
                </a:solidFill>
                <a:sym typeface="Wingdings" charset="0"/>
              </a:rPr>
              <a:t> is having an acute attack  </a:t>
            </a:r>
          </a:p>
          <a:p>
            <a:pPr algn="ctr"/>
            <a:endParaRPr lang="x-none" dirty="0"/>
          </a:p>
        </p:txBody>
      </p:sp>
    </p:spTree>
    <p:extLst>
      <p:ext uri="{BB962C8B-B14F-4D97-AF65-F5344CB8AC3E}">
        <p14:creationId xmlns:p14="http://schemas.microsoft.com/office/powerpoint/2010/main" val="7555748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384"/>
            <a:ext cx="7770813" cy="1429871"/>
          </a:xfrm>
        </p:spPr>
        <p:txBody>
          <a:bodyPr/>
          <a:lstStyle/>
          <a:p>
            <a:r>
              <a:rPr lang="en-US" dirty="0" smtClean="0">
                <a:solidFill>
                  <a:schemeClr val="accent2"/>
                </a:solidFill>
              </a:rPr>
              <a:t>Homocysteine</a:t>
            </a:r>
            <a:endParaRPr lang="x-none" dirty="0">
              <a:solidFill>
                <a:schemeClr val="accent2"/>
              </a:solidFill>
            </a:endParaRPr>
          </a:p>
        </p:txBody>
      </p:sp>
      <p:sp>
        <p:nvSpPr>
          <p:cNvPr id="4" name="Content Placeholder 2"/>
          <p:cNvSpPr txBox="1">
            <a:spLocks/>
          </p:cNvSpPr>
          <p:nvPr/>
        </p:nvSpPr>
        <p:spPr>
          <a:xfrm>
            <a:off x="35496" y="3505200"/>
            <a:ext cx="5034136" cy="3308176"/>
          </a:xfrm>
          <a:prstGeom prst="rect">
            <a:avLst/>
          </a:prstGeom>
        </p:spPr>
        <p:txBody>
          <a:bodyPr vert="horz" lIns="91440" tIns="45720" rIns="91440" bIns="45720" rtlCol="0">
            <a:normAutofit/>
          </a:bodyPr>
          <a:lstStyle>
            <a:lvl1pPr marL="342900" indent="-342900" algn="l" rtl="0">
              <a:spcBef>
                <a:spcPts val="2000"/>
              </a:spcBef>
              <a:buFont typeface="Arial"/>
              <a:buChar char="•"/>
              <a:defRPr sz="2200">
                <a:effectLst>
                  <a:outerShdw blurRad="50800" dist="50800" dir="5400000" sx="101000" sy="101000" algn="t" rotWithShape="0">
                    <a:prstClr val="black">
                      <a:alpha val="40000"/>
                    </a:prstClr>
                  </a:outerShdw>
                </a:effectLst>
              </a:defRPr>
            </a:lvl1pPr>
            <a:lvl2pPr marL="685800" indent="-336550" algn="l" rtl="0">
              <a:spcBef>
                <a:spcPts val="600"/>
              </a:spcBef>
              <a:buFontTx/>
              <a:buBlip>
                <a:blip r:embed="rId3"/>
              </a:buBlip>
              <a:defRPr sz="2000">
                <a:effectLst>
                  <a:outerShdw blurRad="50800" dist="50800" dir="5400000" sx="101000" sy="101000" algn="t" rotWithShape="0">
                    <a:prstClr val="black">
                      <a:alpha val="40000"/>
                    </a:prstClr>
                  </a:outerShdw>
                </a:effectLst>
              </a:defRPr>
            </a:lvl2pPr>
            <a:lvl3pPr marL="1035050" indent="-349250" algn="l" rtl="0">
              <a:spcBef>
                <a:spcPts val="600"/>
              </a:spcBef>
              <a:buFontTx/>
              <a:buBlip>
                <a:blip r:embed="rId3"/>
              </a:buBlip>
              <a:defRPr>
                <a:effectLst>
                  <a:outerShdw blurRad="50800" dist="50800" dir="5400000" sx="101000" sy="101000" algn="t" rotWithShape="0">
                    <a:prstClr val="black">
                      <a:alpha val="40000"/>
                    </a:prstClr>
                  </a:outerShdw>
                </a:effectLst>
              </a:defRPr>
            </a:lvl3pPr>
            <a:lvl4pPr indent="-336550" algn="l" rtl="0">
              <a:spcBef>
                <a:spcPts val="600"/>
              </a:spcBef>
              <a:buFontTx/>
              <a:buBlip>
                <a:blip r:embed="rId3"/>
              </a:buBlip>
              <a:defRPr>
                <a:effectLst>
                  <a:outerShdw blurRad="50800" dist="50800" dir="5400000" sx="101000" sy="101000" algn="t" rotWithShape="0">
                    <a:prstClr val="black">
                      <a:alpha val="40000"/>
                    </a:prstClr>
                  </a:outerShdw>
                </a:effectLst>
              </a:defRPr>
            </a:lvl4pPr>
            <a:lvl5pPr marL="1720850" indent="-349250" algn="l" rtl="0">
              <a:spcBef>
                <a:spcPts val="600"/>
              </a:spcBef>
              <a:buFontTx/>
              <a:buBlip>
                <a:blip r:embed="rId3"/>
              </a:buBlip>
              <a:defRPr>
                <a:effectLst>
                  <a:outerShdw blurRad="50800" dist="50800" dir="5400000" sx="101000" sy="101000" algn="t" rotWithShape="0">
                    <a:prstClr val="black">
                      <a:alpha val="40000"/>
                    </a:prstClr>
                  </a:outerShdw>
                </a:effectLst>
              </a:defRPr>
            </a:lvl5pPr>
            <a:lvl6pPr marL="2055813" indent="-336550" algn="l" rtl="0">
              <a:spcBef>
                <a:spcPct val="20000"/>
              </a:spcBef>
              <a:buFontTx/>
              <a:buBlip>
                <a:blip r:embed="rId3"/>
              </a:buBlip>
              <a:defRPr lang="en-US" dirty="0" smtClean="0">
                <a:effectLst>
                  <a:outerShdw blurRad="50800" dist="50800" dir="5400000" sx="101000" sy="101000" algn="t" rotWithShape="0">
                    <a:prstClr val="black">
                      <a:alpha val="40000"/>
                    </a:prstClr>
                  </a:outerShdw>
                </a:effectLst>
              </a:defRPr>
            </a:lvl6pPr>
            <a:lvl7pPr marL="2398713" indent="-336550" algn="l" rtl="0">
              <a:spcBef>
                <a:spcPct val="20000"/>
              </a:spcBef>
              <a:buFontTx/>
              <a:buBlip>
                <a:blip r:embed="rId3"/>
              </a:buBlip>
              <a:defRPr lang="en-US" dirty="0" smtClean="0">
                <a:effectLst>
                  <a:outerShdw blurRad="50800" dist="50800" dir="5400000" sx="101000" sy="101000" algn="t" rotWithShape="0">
                    <a:prstClr val="black">
                      <a:alpha val="40000"/>
                    </a:prstClr>
                  </a:outerShdw>
                </a:effectLst>
              </a:defRPr>
            </a:lvl7pPr>
            <a:lvl8pPr marL="2743200" indent="-336550" algn="l" rtl="0">
              <a:spcBef>
                <a:spcPct val="20000"/>
              </a:spcBef>
              <a:buFontTx/>
              <a:buBlip>
                <a:blip r:embed="rId3"/>
              </a:buBlip>
              <a:defRPr lang="en-US" dirty="0" smtClean="0">
                <a:effectLst>
                  <a:outerShdw blurRad="50800" dist="50800" dir="5400000" sx="101000" sy="101000" algn="t" rotWithShape="0">
                    <a:prstClr val="black">
                      <a:alpha val="40000"/>
                    </a:prstClr>
                  </a:outerShdw>
                </a:effectLst>
              </a:defRPr>
            </a:lvl8pPr>
            <a:lvl9pPr marL="3087688" indent="-336550" algn="l" rtl="0">
              <a:spcBef>
                <a:spcPct val="20000"/>
              </a:spcBef>
              <a:buFontTx/>
              <a:buBlip>
                <a:blip r:embed="rId3"/>
              </a:buBlip>
              <a:defRPr lang="en-US" dirty="0">
                <a:effectLst>
                  <a:outerShdw blurRad="50800" dist="50800" dir="5400000" sx="101000" sy="101000" algn="t" rotWithShape="0">
                    <a:prstClr val="black">
                      <a:alpha val="40000"/>
                    </a:prstClr>
                  </a:outerShdw>
                </a:effectLst>
              </a:defRPr>
            </a:lvl9pPr>
          </a:lstStyle>
          <a:p>
            <a:pPr defTabSz="914400">
              <a:buFont typeface="Wingdings" pitchFamily="2" charset="2"/>
              <a:buChar char="q"/>
            </a:pPr>
            <a:r>
              <a:rPr lang="en-US" dirty="0">
                <a:solidFill>
                  <a:srgbClr val="2F2B20"/>
                </a:solidFill>
                <a:latin typeface="Calibri"/>
              </a:rPr>
              <a:t>Management:</a:t>
            </a:r>
          </a:p>
          <a:p>
            <a:pPr defTabSz="914400">
              <a:buFont typeface="Wingdings" pitchFamily="2" charset="2"/>
              <a:buChar char="ü"/>
            </a:pPr>
            <a:r>
              <a:rPr lang="en-US" dirty="0">
                <a:solidFill>
                  <a:schemeClr val="bg1"/>
                </a:solidFill>
                <a:latin typeface="Calibri"/>
              </a:rPr>
              <a:t>B6, B12 &amp; folate supplementation decrease </a:t>
            </a:r>
            <a:r>
              <a:rPr lang="en-US" dirty="0" smtClean="0">
                <a:solidFill>
                  <a:schemeClr val="bg1"/>
                </a:solidFill>
                <a:latin typeface="Calibri"/>
              </a:rPr>
              <a:t>homocysteine levels</a:t>
            </a:r>
            <a:r>
              <a:rPr lang="en-US" dirty="0">
                <a:solidFill>
                  <a:schemeClr val="bg1"/>
                </a:solidFill>
                <a:latin typeface="Calibri"/>
              </a:rPr>
              <a:t>.</a:t>
            </a:r>
          </a:p>
        </p:txBody>
      </p:sp>
      <p:sp>
        <p:nvSpPr>
          <p:cNvPr id="5" name="TextBox 4"/>
          <p:cNvSpPr txBox="1"/>
          <p:nvPr/>
        </p:nvSpPr>
        <p:spPr>
          <a:xfrm>
            <a:off x="457200" y="1981200"/>
            <a:ext cx="8432128" cy="1371600"/>
          </a:xfrm>
          <a:prstGeom prst="rect">
            <a:avLst/>
          </a:prstGeom>
        </p:spPr>
        <p:txBody>
          <a:bodyPr vert="horz" lIns="91440" tIns="45720" rIns="91440" bIns="45720" rtlCol="0">
            <a:normAutofit/>
          </a:bodyPr>
          <a:lstStyle>
            <a:lvl1pPr marL="342900" indent="-342900" algn="l" rtl="0">
              <a:spcBef>
                <a:spcPts val="2000"/>
              </a:spcBef>
              <a:buFont typeface="Arial"/>
              <a:buChar char="•"/>
              <a:defRPr sz="2200">
                <a:effectLst>
                  <a:outerShdw blurRad="50800" dist="50800" dir="5400000" sx="101000" sy="101000" algn="t" rotWithShape="0">
                    <a:prstClr val="black">
                      <a:alpha val="40000"/>
                    </a:prstClr>
                  </a:outerShdw>
                </a:effectLst>
              </a:defRPr>
            </a:lvl1pPr>
            <a:lvl2pPr marL="685800" indent="-336550" algn="l" rtl="0">
              <a:spcBef>
                <a:spcPts val="600"/>
              </a:spcBef>
              <a:buFontTx/>
              <a:buBlip>
                <a:blip r:embed="rId3"/>
              </a:buBlip>
              <a:defRPr sz="2000">
                <a:effectLst>
                  <a:outerShdw blurRad="50800" dist="50800" dir="5400000" sx="101000" sy="101000" algn="t" rotWithShape="0">
                    <a:prstClr val="black">
                      <a:alpha val="40000"/>
                    </a:prstClr>
                  </a:outerShdw>
                </a:effectLst>
              </a:defRPr>
            </a:lvl2pPr>
            <a:lvl3pPr marL="1035050" indent="-349250" algn="l" rtl="0">
              <a:spcBef>
                <a:spcPts val="600"/>
              </a:spcBef>
              <a:buFontTx/>
              <a:buBlip>
                <a:blip r:embed="rId3"/>
              </a:buBlip>
              <a:defRPr>
                <a:effectLst>
                  <a:outerShdw blurRad="50800" dist="50800" dir="5400000" sx="101000" sy="101000" algn="t" rotWithShape="0">
                    <a:prstClr val="black">
                      <a:alpha val="40000"/>
                    </a:prstClr>
                  </a:outerShdw>
                </a:effectLst>
              </a:defRPr>
            </a:lvl3pPr>
            <a:lvl4pPr indent="-336550" algn="l" rtl="0">
              <a:spcBef>
                <a:spcPts val="600"/>
              </a:spcBef>
              <a:buFontTx/>
              <a:buBlip>
                <a:blip r:embed="rId3"/>
              </a:buBlip>
              <a:defRPr>
                <a:effectLst>
                  <a:outerShdw blurRad="50800" dist="50800" dir="5400000" sx="101000" sy="101000" algn="t" rotWithShape="0">
                    <a:prstClr val="black">
                      <a:alpha val="40000"/>
                    </a:prstClr>
                  </a:outerShdw>
                </a:effectLst>
              </a:defRPr>
            </a:lvl4pPr>
            <a:lvl5pPr marL="1720850" indent="-349250" algn="l" rtl="0">
              <a:spcBef>
                <a:spcPts val="600"/>
              </a:spcBef>
              <a:buFontTx/>
              <a:buBlip>
                <a:blip r:embed="rId3"/>
              </a:buBlip>
              <a:defRPr>
                <a:effectLst>
                  <a:outerShdw blurRad="50800" dist="50800" dir="5400000" sx="101000" sy="101000" algn="t" rotWithShape="0">
                    <a:prstClr val="black">
                      <a:alpha val="40000"/>
                    </a:prstClr>
                  </a:outerShdw>
                </a:effectLst>
              </a:defRPr>
            </a:lvl5pPr>
            <a:lvl6pPr marL="2055813" indent="-336550" algn="l" rtl="0">
              <a:spcBef>
                <a:spcPct val="20000"/>
              </a:spcBef>
              <a:buFontTx/>
              <a:buBlip>
                <a:blip r:embed="rId3"/>
              </a:buBlip>
              <a:defRPr lang="en-US" dirty="0" smtClean="0">
                <a:effectLst>
                  <a:outerShdw blurRad="50800" dist="50800" dir="5400000" sx="101000" sy="101000" algn="t" rotWithShape="0">
                    <a:prstClr val="black">
                      <a:alpha val="40000"/>
                    </a:prstClr>
                  </a:outerShdw>
                </a:effectLst>
              </a:defRPr>
            </a:lvl6pPr>
            <a:lvl7pPr marL="2398713" indent="-336550" algn="l" rtl="0">
              <a:spcBef>
                <a:spcPct val="20000"/>
              </a:spcBef>
              <a:buFontTx/>
              <a:buBlip>
                <a:blip r:embed="rId3"/>
              </a:buBlip>
              <a:defRPr lang="en-US" dirty="0" smtClean="0">
                <a:effectLst>
                  <a:outerShdw blurRad="50800" dist="50800" dir="5400000" sx="101000" sy="101000" algn="t" rotWithShape="0">
                    <a:prstClr val="black">
                      <a:alpha val="40000"/>
                    </a:prstClr>
                  </a:outerShdw>
                </a:effectLst>
              </a:defRPr>
            </a:lvl7pPr>
            <a:lvl8pPr marL="2743200" indent="-336550" algn="l" rtl="0">
              <a:spcBef>
                <a:spcPct val="20000"/>
              </a:spcBef>
              <a:buFontTx/>
              <a:buBlip>
                <a:blip r:embed="rId3"/>
              </a:buBlip>
              <a:defRPr lang="en-US" dirty="0" smtClean="0">
                <a:effectLst>
                  <a:outerShdw blurRad="50800" dist="50800" dir="5400000" sx="101000" sy="101000" algn="t" rotWithShape="0">
                    <a:prstClr val="black">
                      <a:alpha val="40000"/>
                    </a:prstClr>
                  </a:outerShdw>
                </a:effectLst>
              </a:defRPr>
            </a:lvl8pPr>
            <a:lvl9pPr marL="3087688" indent="-336550" algn="l" rtl="0">
              <a:spcBef>
                <a:spcPct val="20000"/>
              </a:spcBef>
              <a:buFontTx/>
              <a:buBlip>
                <a:blip r:embed="rId3"/>
              </a:buBlip>
              <a:defRPr lang="en-US" dirty="0">
                <a:effectLst>
                  <a:outerShdw blurRad="50800" dist="50800" dir="5400000" sx="101000" sy="101000" algn="t" rotWithShape="0">
                    <a:prstClr val="black">
                      <a:alpha val="40000"/>
                    </a:prstClr>
                  </a:outerShdw>
                </a:effectLst>
              </a:defRPr>
            </a:lvl9pPr>
          </a:lstStyle>
          <a:p>
            <a:pPr defTabSz="914400">
              <a:lnSpc>
                <a:spcPct val="60000"/>
              </a:lnSpc>
              <a:buFont typeface="Wingdings" pitchFamily="2" charset="2"/>
              <a:buChar char="ü"/>
            </a:pPr>
            <a:r>
              <a:rPr lang="en-US" sz="2000" dirty="0">
                <a:solidFill>
                  <a:schemeClr val="bg1"/>
                </a:solidFill>
                <a:latin typeface="Calibri"/>
              </a:rPr>
              <a:t>Normal &lt; 13 umol/L</a:t>
            </a:r>
          </a:p>
          <a:p>
            <a:pPr defTabSz="914400">
              <a:lnSpc>
                <a:spcPct val="60000"/>
              </a:lnSpc>
              <a:buFont typeface="Wingdings" pitchFamily="2" charset="2"/>
              <a:buChar char="ü"/>
            </a:pPr>
            <a:r>
              <a:rPr lang="en-US" sz="2000" dirty="0">
                <a:solidFill>
                  <a:schemeClr val="bg1"/>
                </a:solidFill>
                <a:latin typeface="Calibri"/>
              </a:rPr>
              <a:t>Moderate  13-16 umol/L</a:t>
            </a:r>
          </a:p>
          <a:p>
            <a:pPr defTabSz="914400">
              <a:lnSpc>
                <a:spcPct val="60000"/>
              </a:lnSpc>
              <a:buFont typeface="Wingdings" pitchFamily="2" charset="2"/>
              <a:buChar char="ü"/>
            </a:pPr>
            <a:r>
              <a:rPr lang="en-US" sz="2000" dirty="0">
                <a:solidFill>
                  <a:schemeClr val="bg1"/>
                </a:solidFill>
                <a:latin typeface="Calibri"/>
              </a:rPr>
              <a:t>Severe &gt;16 umol/L</a:t>
            </a:r>
          </a:p>
        </p:txBody>
      </p:sp>
      <p:pic>
        <p:nvPicPr>
          <p:cNvPr id="6" name="Picture 5" descr="Hcy_home.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5105" y="3633404"/>
            <a:ext cx="4663462" cy="2564904"/>
          </a:xfrm>
          <a:prstGeom prst="rect">
            <a:avLst/>
          </a:prstGeom>
        </p:spPr>
      </p:pic>
      <p:sp>
        <p:nvSpPr>
          <p:cNvPr id="7" name="Rectangle 6"/>
          <p:cNvSpPr/>
          <p:nvPr/>
        </p:nvSpPr>
        <p:spPr>
          <a:xfrm>
            <a:off x="609600" y="1402487"/>
            <a:ext cx="8534400" cy="430887"/>
          </a:xfrm>
          <a:prstGeom prst="rect">
            <a:avLst/>
          </a:prstGeom>
        </p:spPr>
        <p:txBody>
          <a:bodyPr wrap="square">
            <a:spAutoFit/>
          </a:bodyPr>
          <a:lstStyle/>
          <a:p>
            <a:pPr>
              <a:defRPr/>
            </a:pPr>
            <a:r>
              <a:rPr lang="en-US" sz="2200" dirty="0">
                <a:solidFill>
                  <a:schemeClr val="tx2"/>
                </a:solidFill>
              </a:rPr>
              <a:t>Test: </a:t>
            </a:r>
            <a:r>
              <a:rPr lang="en-US" sz="2200" dirty="0" smtClean="0">
                <a:solidFill>
                  <a:schemeClr val="tx2"/>
                </a:solidFill>
              </a:rPr>
              <a:t>Fasting </a:t>
            </a:r>
            <a:r>
              <a:rPr lang="en-US" sz="2200" dirty="0" err="1">
                <a:solidFill>
                  <a:schemeClr val="tx2"/>
                </a:solidFill>
              </a:rPr>
              <a:t>homocysteine</a:t>
            </a:r>
            <a:r>
              <a:rPr lang="en-US" sz="2200" dirty="0">
                <a:solidFill>
                  <a:schemeClr val="tx2"/>
                </a:solidFill>
              </a:rPr>
              <a:t> </a:t>
            </a:r>
            <a:r>
              <a:rPr lang="en-US" sz="2200" dirty="0" smtClean="0">
                <a:solidFill>
                  <a:schemeClr val="tx2"/>
                </a:solidFill>
              </a:rPr>
              <a:t>level</a:t>
            </a:r>
            <a:endParaRPr lang="en-US" sz="2200" dirty="0">
              <a:solidFill>
                <a:schemeClr val="tx2"/>
              </a:solidFill>
            </a:endParaRPr>
          </a:p>
        </p:txBody>
      </p:sp>
      <p:sp>
        <p:nvSpPr>
          <p:cNvPr id="3" name="Rectangle 2"/>
          <p:cNvSpPr/>
          <p:nvPr/>
        </p:nvSpPr>
        <p:spPr>
          <a:xfrm>
            <a:off x="4191000" y="1869659"/>
            <a:ext cx="4572000" cy="1200329"/>
          </a:xfrm>
          <a:prstGeom prst="rect">
            <a:avLst/>
          </a:prstGeom>
        </p:spPr>
        <p:txBody>
          <a:bodyPr>
            <a:spAutoFit/>
          </a:bodyPr>
          <a:lstStyle/>
          <a:p>
            <a:pPr marL="285750" indent="-285750">
              <a:buFont typeface="Wingdings" pitchFamily="2" charset="2"/>
              <a:buChar char="q"/>
              <a:defRPr/>
            </a:pPr>
            <a:r>
              <a:rPr lang="en-US" dirty="0">
                <a:solidFill>
                  <a:schemeClr val="bg1"/>
                </a:solidFill>
              </a:rPr>
              <a:t>A non-protein amino acid.</a:t>
            </a:r>
          </a:p>
          <a:p>
            <a:pPr marL="285750" indent="-285750">
              <a:buFont typeface="Wingdings" pitchFamily="2" charset="2"/>
              <a:buChar char="q"/>
              <a:defRPr/>
            </a:pPr>
            <a:r>
              <a:rPr lang="en-US" dirty="0">
                <a:solidFill>
                  <a:schemeClr val="bg1"/>
                </a:solidFill>
              </a:rPr>
              <a:t>Elevated levels have been may cause:</a:t>
            </a:r>
          </a:p>
          <a:p>
            <a:pPr marL="514350" indent="-514350">
              <a:buFont typeface="+mj-lt"/>
              <a:buAutoNum type="arabicPeriod"/>
              <a:defRPr/>
            </a:pPr>
            <a:r>
              <a:rPr lang="en-US" dirty="0">
                <a:solidFill>
                  <a:schemeClr val="bg1"/>
                </a:solidFill>
              </a:rPr>
              <a:t>Atherosclerosis.</a:t>
            </a:r>
          </a:p>
          <a:p>
            <a:pPr marL="514350" indent="-514350">
              <a:buFont typeface="+mj-lt"/>
              <a:buAutoNum type="arabicPeriod"/>
              <a:defRPr/>
            </a:pPr>
            <a:r>
              <a:rPr lang="en-US" dirty="0">
                <a:solidFill>
                  <a:schemeClr val="bg1"/>
                </a:solidFill>
              </a:rPr>
              <a:t>Venous </a:t>
            </a:r>
            <a:r>
              <a:rPr lang="en-US" dirty="0" smtClean="0">
                <a:solidFill>
                  <a:schemeClr val="bg1"/>
                </a:solidFill>
              </a:rPr>
              <a:t>thrombosis</a:t>
            </a:r>
            <a:endParaRPr lang="en-US" dirty="0"/>
          </a:p>
        </p:txBody>
      </p:sp>
    </p:spTree>
    <p:extLst>
      <p:ext uri="{BB962C8B-B14F-4D97-AF65-F5344CB8AC3E}">
        <p14:creationId xmlns:p14="http://schemas.microsoft.com/office/powerpoint/2010/main" val="30601081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solidFill>
                  <a:schemeClr val="accent2"/>
                </a:solidFill>
              </a:rPr>
              <a:t>The Framingham risk score</a:t>
            </a:r>
            <a:endParaRPr lang="x-none" dirty="0">
              <a:solidFill>
                <a:schemeClr val="accent2"/>
              </a:solidFill>
            </a:endParaRPr>
          </a:p>
        </p:txBody>
      </p:sp>
      <p:sp>
        <p:nvSpPr>
          <p:cNvPr id="3" name="Content Placeholder 2"/>
          <p:cNvSpPr>
            <a:spLocks noGrp="1"/>
          </p:cNvSpPr>
          <p:nvPr>
            <p:ph idx="1"/>
          </p:nvPr>
        </p:nvSpPr>
        <p:spPr>
          <a:xfrm>
            <a:off x="685800" y="1628800"/>
            <a:ext cx="7770813" cy="4968552"/>
          </a:xfrm>
        </p:spPr>
        <p:txBody>
          <a:bodyPr>
            <a:noAutofit/>
          </a:bodyPr>
          <a:lstStyle/>
          <a:p>
            <a:pPr algn="l" rtl="0">
              <a:buFont typeface="Wingdings" pitchFamily="2" charset="2"/>
              <a:buChar char="q"/>
            </a:pPr>
            <a:r>
              <a:rPr lang="en-US" sz="1800" dirty="0">
                <a:solidFill>
                  <a:schemeClr val="bg1"/>
                </a:solidFill>
              </a:rPr>
              <a:t>Scoring system used to calculate a pt’s risk of coronary events</a:t>
            </a:r>
          </a:p>
          <a:p>
            <a:pPr algn="l" rtl="0">
              <a:buFont typeface="Wingdings" pitchFamily="2" charset="2"/>
              <a:buChar char="q"/>
            </a:pPr>
            <a:r>
              <a:rPr lang="en-US" sz="1800" dirty="0">
                <a:solidFill>
                  <a:schemeClr val="bg1"/>
                </a:solidFill>
              </a:rPr>
              <a:t>The Framingham Heart Study first introduced the term </a:t>
            </a:r>
            <a:r>
              <a:rPr lang="en-US" sz="1800" i="1" dirty="0">
                <a:solidFill>
                  <a:schemeClr val="bg1"/>
                </a:solidFill>
              </a:rPr>
              <a:t>risk factor </a:t>
            </a:r>
            <a:r>
              <a:rPr lang="en-US" sz="1800" dirty="0">
                <a:solidFill>
                  <a:schemeClr val="bg1"/>
                </a:solidFill>
              </a:rPr>
              <a:t>to medical literature</a:t>
            </a:r>
          </a:p>
          <a:p>
            <a:pPr algn="l" rtl="0">
              <a:buFont typeface="Wingdings" pitchFamily="2" charset="2"/>
              <a:buChar char="q"/>
            </a:pPr>
            <a:r>
              <a:rPr lang="en-US" sz="1800" dirty="0">
                <a:solidFill>
                  <a:schemeClr val="bg1"/>
                </a:solidFill>
              </a:rPr>
              <a:t>The following risk factors are used to assess cumulative risk:</a:t>
            </a:r>
          </a:p>
          <a:p>
            <a:pPr marL="903605" indent="-285750" algn="l" rtl="0">
              <a:buFont typeface="Wingdings" pitchFamily="2" charset="2"/>
              <a:buChar char="ü"/>
            </a:pPr>
            <a:r>
              <a:rPr lang="en-US" sz="1800" dirty="0">
                <a:solidFill>
                  <a:schemeClr val="bg1"/>
                </a:solidFill>
              </a:rPr>
              <a:t>Age</a:t>
            </a:r>
          </a:p>
          <a:p>
            <a:pPr marL="903605" indent="-285750" algn="l" rtl="0">
              <a:buFont typeface="Wingdings" pitchFamily="2" charset="2"/>
              <a:buChar char="ü"/>
            </a:pPr>
            <a:r>
              <a:rPr lang="en-US" sz="1800" dirty="0">
                <a:solidFill>
                  <a:schemeClr val="bg1"/>
                </a:solidFill>
              </a:rPr>
              <a:t>Smoking Status</a:t>
            </a:r>
          </a:p>
          <a:p>
            <a:pPr marL="903605" indent="-285750" algn="l" rtl="0">
              <a:buFont typeface="Wingdings" pitchFamily="2" charset="2"/>
              <a:buChar char="ü"/>
            </a:pPr>
            <a:r>
              <a:rPr lang="en-US" sz="1800" dirty="0">
                <a:solidFill>
                  <a:schemeClr val="bg1"/>
                </a:solidFill>
              </a:rPr>
              <a:t>Systolic BP</a:t>
            </a:r>
          </a:p>
          <a:p>
            <a:pPr marL="903605" indent="-285750" algn="l" rtl="0">
              <a:buFont typeface="Wingdings" pitchFamily="2" charset="2"/>
              <a:buChar char="ü"/>
            </a:pPr>
            <a:r>
              <a:rPr lang="en-US" sz="1800" dirty="0">
                <a:solidFill>
                  <a:schemeClr val="bg1"/>
                </a:solidFill>
              </a:rPr>
              <a:t>HTN treatment</a:t>
            </a:r>
          </a:p>
          <a:p>
            <a:pPr marL="903605" indent="-285750" algn="l" rtl="0">
              <a:buFont typeface="Wingdings" pitchFamily="2" charset="2"/>
              <a:buChar char="ü"/>
            </a:pPr>
            <a:r>
              <a:rPr lang="en-US" sz="1800" dirty="0">
                <a:solidFill>
                  <a:schemeClr val="bg1"/>
                </a:solidFill>
              </a:rPr>
              <a:t>Total cholesterol levels</a:t>
            </a:r>
          </a:p>
          <a:p>
            <a:pPr marL="903605" indent="-285750" algn="l" rtl="0">
              <a:buFont typeface="Wingdings" pitchFamily="2" charset="2"/>
              <a:buChar char="ü"/>
            </a:pPr>
            <a:r>
              <a:rPr lang="en-US" sz="1800" dirty="0">
                <a:solidFill>
                  <a:schemeClr val="bg1"/>
                </a:solidFill>
              </a:rPr>
              <a:t>HDL-C </a:t>
            </a:r>
            <a:r>
              <a:rPr lang="en-US" sz="1800" dirty="0" smtClean="0">
                <a:solidFill>
                  <a:schemeClr val="bg1"/>
                </a:solidFill>
              </a:rPr>
              <a:t>levels</a:t>
            </a:r>
            <a:endParaRPr lang="en-US" sz="1800" dirty="0">
              <a:solidFill>
                <a:schemeClr val="bg1"/>
              </a:solidFill>
            </a:endParaRPr>
          </a:p>
        </p:txBody>
      </p:sp>
    </p:spTree>
    <p:extLst>
      <p:ext uri="{BB962C8B-B14F-4D97-AF65-F5344CB8AC3E}">
        <p14:creationId xmlns:p14="http://schemas.microsoft.com/office/powerpoint/2010/main" val="37466100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buFont typeface="Wingdings" pitchFamily="2" charset="2"/>
              <a:buChar char="Ø"/>
            </a:pPr>
            <a:r>
              <a:rPr lang="en-US" dirty="0">
                <a:solidFill>
                  <a:schemeClr val="bg1"/>
                </a:solidFill>
              </a:rPr>
              <a:t>Definition and Lipid metabolism  </a:t>
            </a:r>
            <a:endParaRPr lang="en-US" dirty="0" smtClean="0">
              <a:solidFill>
                <a:schemeClr val="bg1"/>
              </a:solidFill>
            </a:endParaRPr>
          </a:p>
          <a:p>
            <a:pPr marL="0" indent="0">
              <a:buNone/>
            </a:pPr>
            <a:endParaRPr lang="en-US" dirty="0" smtClean="0">
              <a:solidFill>
                <a:schemeClr val="bg1"/>
              </a:solidFill>
            </a:endParaRPr>
          </a:p>
          <a:p>
            <a:pPr>
              <a:buFont typeface="Wingdings" pitchFamily="2" charset="2"/>
              <a:buChar char="Ø"/>
            </a:pPr>
            <a:r>
              <a:rPr lang="en-US" dirty="0" smtClean="0">
                <a:solidFill>
                  <a:schemeClr val="bg1"/>
                </a:solidFill>
              </a:rPr>
              <a:t>CVD risk factors &amp; FRS </a:t>
            </a:r>
          </a:p>
          <a:p>
            <a:pPr marL="0" indent="0">
              <a:buNone/>
            </a:pPr>
            <a:endParaRPr lang="en-US" dirty="0">
              <a:solidFill>
                <a:schemeClr val="bg1"/>
              </a:solidFill>
            </a:endParaRPr>
          </a:p>
          <a:p>
            <a:pPr lvl="0">
              <a:buFont typeface="Wingdings" pitchFamily="2" charset="2"/>
              <a:buChar char="Ø"/>
            </a:pPr>
            <a:r>
              <a:rPr lang="en-US" dirty="0" smtClean="0">
                <a:solidFill>
                  <a:schemeClr val="bg1"/>
                </a:solidFill>
              </a:rPr>
              <a:t>Introduction </a:t>
            </a:r>
            <a:r>
              <a:rPr lang="en-US" dirty="0">
                <a:solidFill>
                  <a:schemeClr val="bg1"/>
                </a:solidFill>
              </a:rPr>
              <a:t>to new guidelines on lipid </a:t>
            </a:r>
            <a:r>
              <a:rPr lang="en-US" dirty="0" smtClean="0">
                <a:solidFill>
                  <a:schemeClr val="bg1"/>
                </a:solidFill>
              </a:rPr>
              <a:t>management</a:t>
            </a:r>
          </a:p>
          <a:p>
            <a:pPr marL="0" lvl="0" indent="0">
              <a:buNone/>
            </a:pPr>
            <a:endParaRPr lang="en-US" dirty="0">
              <a:solidFill>
                <a:schemeClr val="bg1"/>
              </a:solidFill>
            </a:endParaRPr>
          </a:p>
          <a:p>
            <a:pPr lvl="0">
              <a:buFont typeface="Wingdings" pitchFamily="2" charset="2"/>
              <a:buChar char="Ø"/>
            </a:pPr>
            <a:r>
              <a:rPr lang="en-US" dirty="0">
                <a:solidFill>
                  <a:schemeClr val="bg1"/>
                </a:solidFill>
              </a:rPr>
              <a:t>Comparison with </a:t>
            </a:r>
            <a:r>
              <a:rPr lang="en-US" dirty="0" smtClean="0">
                <a:solidFill>
                  <a:schemeClr val="bg1"/>
                </a:solidFill>
              </a:rPr>
              <a:t>ATP </a:t>
            </a:r>
            <a:r>
              <a:rPr lang="en-US" dirty="0">
                <a:solidFill>
                  <a:schemeClr val="bg1"/>
                </a:solidFill>
              </a:rPr>
              <a:t>III </a:t>
            </a:r>
            <a:r>
              <a:rPr lang="en-US" dirty="0" smtClean="0">
                <a:solidFill>
                  <a:schemeClr val="bg1"/>
                </a:solidFill>
              </a:rPr>
              <a:t>guidelines</a:t>
            </a:r>
          </a:p>
          <a:p>
            <a:pPr marL="0" lvl="0" indent="0">
              <a:buNone/>
            </a:pPr>
            <a:endParaRPr lang="en-US" dirty="0">
              <a:solidFill>
                <a:schemeClr val="bg1"/>
              </a:solidFill>
            </a:endParaRPr>
          </a:p>
          <a:p>
            <a:pPr lvl="0">
              <a:buFont typeface="Wingdings" pitchFamily="2" charset="2"/>
              <a:buChar char="Ø"/>
            </a:pPr>
            <a:r>
              <a:rPr lang="en-US" dirty="0">
                <a:solidFill>
                  <a:schemeClr val="bg1"/>
                </a:solidFill>
              </a:rPr>
              <a:t>Current statin treatment </a:t>
            </a:r>
            <a:r>
              <a:rPr lang="en-US" dirty="0" smtClean="0">
                <a:solidFill>
                  <a:schemeClr val="bg1"/>
                </a:solidFill>
              </a:rPr>
              <a:t>recommendations</a:t>
            </a:r>
          </a:p>
          <a:p>
            <a:pPr lvl="0">
              <a:buFont typeface="Wingdings" pitchFamily="2" charset="2"/>
              <a:buChar char="Ø"/>
            </a:pPr>
            <a:endParaRPr lang="en-US" dirty="0">
              <a:solidFill>
                <a:schemeClr val="bg1"/>
              </a:solidFill>
            </a:endParaRPr>
          </a:p>
          <a:p>
            <a:pPr lvl="0">
              <a:buFont typeface="Wingdings" pitchFamily="2" charset="2"/>
              <a:buChar char="Ø"/>
            </a:pPr>
            <a:r>
              <a:rPr lang="en-US" altLang="en-US" dirty="0" smtClean="0">
                <a:solidFill>
                  <a:schemeClr val="bg1"/>
                </a:solidFill>
              </a:rPr>
              <a:t>Criticism to AHA/ACC</a:t>
            </a:r>
          </a:p>
          <a:p>
            <a:pPr lvl="0">
              <a:buFont typeface="Wingdings" pitchFamily="2" charset="2"/>
              <a:buChar char="Ø"/>
            </a:pPr>
            <a:endParaRPr lang="en-US" dirty="0">
              <a:solidFill>
                <a:schemeClr val="bg1"/>
              </a:solidFill>
            </a:endParaRPr>
          </a:p>
          <a:p>
            <a:pPr marL="0" lvl="0" indent="0">
              <a:buNone/>
            </a:pPr>
            <a:endParaRPr lang="en-US" dirty="0">
              <a:solidFill>
                <a:schemeClr val="bg1"/>
              </a:solidFill>
            </a:endParaRPr>
          </a:p>
          <a:p>
            <a:pPr marL="0" indent="0">
              <a:buNone/>
            </a:pPr>
            <a:endParaRPr lang="en-US" dirty="0">
              <a:solidFill>
                <a:schemeClr val="bg1"/>
              </a:solidFill>
            </a:endParaRPr>
          </a:p>
        </p:txBody>
      </p:sp>
      <p:sp>
        <p:nvSpPr>
          <p:cNvPr id="2" name="Title 1"/>
          <p:cNvSpPr>
            <a:spLocks noGrp="1"/>
          </p:cNvSpPr>
          <p:nvPr>
            <p:ph type="title"/>
          </p:nvPr>
        </p:nvSpPr>
        <p:spPr/>
        <p:txBody>
          <a:bodyPr/>
          <a:lstStyle/>
          <a:p>
            <a:r>
              <a:rPr lang="en-US" sz="4000" dirty="0" smtClean="0">
                <a:solidFill>
                  <a:schemeClr val="accent3"/>
                </a:solidFill>
              </a:rPr>
              <a:t>Objectives </a:t>
            </a:r>
            <a:endParaRPr lang="en-US" sz="4000" dirty="0">
              <a:solidFill>
                <a:schemeClr val="accent3"/>
              </a:solidFill>
            </a:endParaRPr>
          </a:p>
        </p:txBody>
      </p:sp>
    </p:spTree>
    <p:extLst>
      <p:ext uri="{BB962C8B-B14F-4D97-AF65-F5344CB8AC3E}">
        <p14:creationId xmlns:p14="http://schemas.microsoft.com/office/powerpoint/2010/main" val="40789744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01vogel046a"/>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738311" y="324901"/>
            <a:ext cx="7722749" cy="630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25935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sz="quarter" idx="1"/>
          </p:nvPr>
        </p:nvSpPr>
        <p:spPr>
          <a:xfrm>
            <a:off x="250825" y="44624"/>
            <a:ext cx="8642350" cy="6597650"/>
          </a:xfrm>
        </p:spPr>
        <p:txBody>
          <a:bodyPr/>
          <a:lstStyle/>
          <a:p>
            <a:pPr algn="ctr" rtl="0" eaLnBrk="1" hangingPunct="1">
              <a:buFont typeface="Wingdings" charset="0"/>
              <a:buNone/>
            </a:pPr>
            <a:r>
              <a:rPr lang="en-US" sz="1800" b="1" dirty="0">
                <a:latin typeface="Arial" charset="0"/>
                <a:cs typeface="Arial" charset="0"/>
              </a:rPr>
              <a:t>Calculating 10-Year Risk in </a:t>
            </a:r>
            <a:r>
              <a:rPr lang="en-US" sz="2400" b="1" dirty="0">
                <a:solidFill>
                  <a:srgbClr val="FF0000"/>
                </a:solidFill>
                <a:latin typeface="Arial" charset="0"/>
                <a:cs typeface="Arial" charset="0"/>
              </a:rPr>
              <a:t>Women</a:t>
            </a:r>
            <a:endParaRPr lang="en-US" sz="1800" b="1" dirty="0">
              <a:solidFill>
                <a:srgbClr val="FF0000"/>
              </a:solidFill>
              <a:latin typeface="Arial" charset="0"/>
              <a:cs typeface="Arial" charset="0"/>
            </a:endParaRPr>
          </a:p>
          <a:p>
            <a:pPr algn="ctr" rtl="0" eaLnBrk="1" hangingPunct="1">
              <a:buFont typeface="Wingdings" charset="0"/>
              <a:buNone/>
            </a:pPr>
            <a:endParaRPr lang="en-US" sz="1800" b="1" dirty="0">
              <a:latin typeface="Arial" charset="0"/>
              <a:cs typeface="Arial" charset="0"/>
            </a:endParaRPr>
          </a:p>
        </p:txBody>
      </p:sp>
      <p:sp>
        <p:nvSpPr>
          <p:cNvPr id="40963" name="Rectangle 4"/>
          <p:cNvSpPr>
            <a:spLocks noChangeArrowheads="1"/>
          </p:cNvSpPr>
          <p:nvPr/>
        </p:nvSpPr>
        <p:spPr bwMode="auto">
          <a:xfrm>
            <a:off x="0" y="620688"/>
            <a:ext cx="8820472" cy="431825"/>
          </a:xfrm>
          <a:prstGeom prst="rect">
            <a:avLst/>
          </a:prstGeom>
          <a:solidFill>
            <a:srgbClr val="B2B2B2"/>
          </a:solidFill>
          <a:ln w="12700" cap="sq">
            <a:solidFill>
              <a:schemeClr val="tx1"/>
            </a:solidFill>
            <a:miter lim="800000"/>
            <a:headEnd type="none" w="sm" len="sm"/>
            <a:tailEnd type="none" w="sm" len="sm"/>
          </a:ln>
        </p:spPr>
        <p:txBody>
          <a:bodyPr wrap="none" anchor="ctr"/>
          <a:lstStyle/>
          <a:p>
            <a:pPr algn="l"/>
            <a:r>
              <a:rPr lang="en-US" sz="1400" dirty="0">
                <a:solidFill>
                  <a:srgbClr val="000066"/>
                </a:solidFill>
              </a:rPr>
              <a:t>Age (years)   </a:t>
            </a:r>
            <a:r>
              <a:rPr lang="en-US" sz="1400" dirty="0" smtClean="0">
                <a:solidFill>
                  <a:srgbClr val="000066"/>
                </a:solidFill>
              </a:rPr>
              <a:t> </a:t>
            </a:r>
            <a:r>
              <a:rPr lang="en-US" sz="1400" b="1" dirty="0">
                <a:solidFill>
                  <a:srgbClr val="000066"/>
                </a:solidFill>
              </a:rPr>
              <a:t>20-34    </a:t>
            </a:r>
            <a:r>
              <a:rPr lang="en-US" sz="1400" b="1" dirty="0" smtClean="0">
                <a:solidFill>
                  <a:srgbClr val="000066"/>
                </a:solidFill>
              </a:rPr>
              <a:t> </a:t>
            </a:r>
            <a:r>
              <a:rPr lang="en-US" sz="1400" b="1" dirty="0">
                <a:solidFill>
                  <a:srgbClr val="000066"/>
                </a:solidFill>
              </a:rPr>
              <a:t>35-39     </a:t>
            </a:r>
            <a:r>
              <a:rPr lang="en-US" sz="1400" b="1" dirty="0" smtClean="0">
                <a:solidFill>
                  <a:srgbClr val="000066"/>
                </a:solidFill>
              </a:rPr>
              <a:t> </a:t>
            </a:r>
            <a:r>
              <a:rPr lang="en-US" sz="1400" b="1" dirty="0">
                <a:solidFill>
                  <a:srgbClr val="000066"/>
                </a:solidFill>
              </a:rPr>
              <a:t>40-44    </a:t>
            </a:r>
            <a:r>
              <a:rPr lang="en-US" sz="1400" b="1" dirty="0" smtClean="0">
                <a:solidFill>
                  <a:srgbClr val="000066"/>
                </a:solidFill>
              </a:rPr>
              <a:t>   </a:t>
            </a:r>
            <a:r>
              <a:rPr lang="en-US" sz="1400" b="1" dirty="0">
                <a:solidFill>
                  <a:srgbClr val="000066"/>
                </a:solidFill>
              </a:rPr>
              <a:t>45-49    </a:t>
            </a:r>
            <a:r>
              <a:rPr lang="en-US" sz="1400" b="1" dirty="0" smtClean="0">
                <a:solidFill>
                  <a:srgbClr val="000066"/>
                </a:solidFill>
              </a:rPr>
              <a:t>  </a:t>
            </a:r>
            <a:r>
              <a:rPr lang="en-US" sz="1400" b="1" dirty="0">
                <a:solidFill>
                  <a:srgbClr val="000066"/>
                </a:solidFill>
              </a:rPr>
              <a:t>50-54   </a:t>
            </a:r>
            <a:r>
              <a:rPr lang="en-US" sz="1400" b="1" dirty="0" smtClean="0">
                <a:solidFill>
                  <a:srgbClr val="000066"/>
                </a:solidFill>
              </a:rPr>
              <a:t>   </a:t>
            </a:r>
            <a:r>
              <a:rPr lang="en-US" sz="1400" b="1" dirty="0">
                <a:solidFill>
                  <a:srgbClr val="000066"/>
                </a:solidFill>
              </a:rPr>
              <a:t>55-59       </a:t>
            </a:r>
            <a:r>
              <a:rPr lang="en-US" sz="1400" b="1" dirty="0" smtClean="0">
                <a:solidFill>
                  <a:srgbClr val="000066"/>
                </a:solidFill>
              </a:rPr>
              <a:t>60-64      </a:t>
            </a:r>
            <a:r>
              <a:rPr lang="en-US" sz="1400" b="1" dirty="0">
                <a:solidFill>
                  <a:srgbClr val="000066"/>
                </a:solidFill>
              </a:rPr>
              <a:t>65-69     </a:t>
            </a:r>
            <a:r>
              <a:rPr lang="en-US" sz="1400" b="1" dirty="0" smtClean="0">
                <a:solidFill>
                  <a:srgbClr val="000066"/>
                </a:solidFill>
              </a:rPr>
              <a:t> </a:t>
            </a:r>
            <a:r>
              <a:rPr lang="en-US" sz="1400" b="1" dirty="0">
                <a:solidFill>
                  <a:srgbClr val="000066"/>
                </a:solidFill>
              </a:rPr>
              <a:t>70-74   </a:t>
            </a:r>
            <a:r>
              <a:rPr lang="en-US" sz="1400" b="1" dirty="0" smtClean="0">
                <a:solidFill>
                  <a:srgbClr val="000066"/>
                </a:solidFill>
              </a:rPr>
              <a:t>   </a:t>
            </a:r>
            <a:r>
              <a:rPr lang="en-US" sz="1400" b="1" dirty="0">
                <a:solidFill>
                  <a:srgbClr val="000066"/>
                </a:solidFill>
              </a:rPr>
              <a:t>75-79</a:t>
            </a:r>
            <a:r>
              <a:rPr lang="en-US" sz="1400" dirty="0"/>
              <a:t>   </a:t>
            </a:r>
          </a:p>
        </p:txBody>
      </p:sp>
      <p:sp>
        <p:nvSpPr>
          <p:cNvPr id="40964" name="Rectangle 5"/>
          <p:cNvSpPr>
            <a:spLocks noChangeArrowheads="1"/>
          </p:cNvSpPr>
          <p:nvPr/>
        </p:nvSpPr>
        <p:spPr bwMode="auto">
          <a:xfrm>
            <a:off x="0" y="980728"/>
            <a:ext cx="9144000" cy="1800225"/>
          </a:xfrm>
          <a:prstGeom prst="rect">
            <a:avLst/>
          </a:prstGeom>
          <a:noFill/>
          <a:ln>
            <a:noFill/>
          </a:ln>
          <a:extLst/>
        </p:spPr>
        <p:txBody>
          <a:bodyPr wrap="none" anchor="ctr"/>
          <a:lstStyle/>
          <a:p>
            <a:pPr algn="l" rtl="0"/>
            <a:r>
              <a:rPr lang="en-US" sz="2000" dirty="0"/>
              <a:t> </a:t>
            </a:r>
            <a:r>
              <a:rPr lang="en-US" sz="1600" b="1" dirty="0"/>
              <a:t>Points </a:t>
            </a:r>
            <a:r>
              <a:rPr lang="en-US" sz="1600" dirty="0"/>
              <a:t> </a:t>
            </a:r>
            <a:r>
              <a:rPr lang="en-US" sz="2000" dirty="0"/>
              <a:t> </a:t>
            </a:r>
            <a:r>
              <a:rPr lang="en-US" sz="2000" dirty="0" smtClean="0"/>
              <a:t>    </a:t>
            </a:r>
            <a:r>
              <a:rPr lang="en-US" sz="1600" b="1" dirty="0"/>
              <a:t>-7        </a:t>
            </a:r>
            <a:r>
              <a:rPr lang="en-US" sz="1600" b="1" dirty="0" smtClean="0"/>
              <a:t>  </a:t>
            </a:r>
            <a:r>
              <a:rPr lang="en-US" sz="1600" b="1" dirty="0"/>
              <a:t>-3      </a:t>
            </a:r>
            <a:r>
              <a:rPr lang="en-US" sz="1600" b="1" dirty="0" smtClean="0"/>
              <a:t>     </a:t>
            </a:r>
            <a:r>
              <a:rPr lang="en-US" sz="1600" b="1" dirty="0"/>
              <a:t>0        </a:t>
            </a:r>
            <a:r>
              <a:rPr lang="en-US" sz="1600" b="1" dirty="0" smtClean="0"/>
              <a:t>     </a:t>
            </a:r>
            <a:r>
              <a:rPr lang="en-US" sz="1600" b="1" dirty="0"/>
              <a:t>3      </a:t>
            </a:r>
            <a:r>
              <a:rPr lang="en-US" sz="1600" b="1" dirty="0" smtClean="0"/>
              <a:t>    </a:t>
            </a:r>
            <a:r>
              <a:rPr lang="en-US" sz="1600" b="1" dirty="0"/>
              <a:t>6        </a:t>
            </a:r>
            <a:r>
              <a:rPr lang="en-US" sz="1600" b="1" dirty="0" smtClean="0"/>
              <a:t>    </a:t>
            </a:r>
            <a:r>
              <a:rPr lang="en-US" sz="1600" b="1" dirty="0"/>
              <a:t>8        </a:t>
            </a:r>
            <a:r>
              <a:rPr lang="en-US" sz="1600" b="1" dirty="0" smtClean="0"/>
              <a:t>  </a:t>
            </a:r>
            <a:r>
              <a:rPr lang="en-US" sz="1600" b="1" dirty="0"/>
              <a:t>10       </a:t>
            </a:r>
            <a:r>
              <a:rPr lang="en-US" sz="1600" b="1" dirty="0" smtClean="0"/>
              <a:t>   </a:t>
            </a:r>
            <a:r>
              <a:rPr lang="en-US" sz="1600" b="1" dirty="0"/>
              <a:t>12   </a:t>
            </a:r>
            <a:r>
              <a:rPr lang="en-US" sz="1600" b="1" dirty="0" smtClean="0"/>
              <a:t>      </a:t>
            </a:r>
            <a:r>
              <a:rPr lang="en-US" sz="1600" b="1" dirty="0"/>
              <a:t>14      </a:t>
            </a:r>
            <a:r>
              <a:rPr lang="en-US" sz="1600" b="1" dirty="0" smtClean="0"/>
              <a:t>   </a:t>
            </a:r>
            <a:r>
              <a:rPr lang="en-US" sz="1600" b="1" dirty="0"/>
              <a:t>16</a:t>
            </a:r>
          </a:p>
          <a:p>
            <a:pPr algn="l" rtl="0"/>
            <a:endParaRPr lang="en-US" sz="1400" dirty="0"/>
          </a:p>
          <a:p>
            <a:pPr algn="l" rtl="0"/>
            <a:endParaRPr lang="en-US" sz="1400" dirty="0"/>
          </a:p>
          <a:p>
            <a:pPr algn="l" rtl="0"/>
            <a:endParaRPr lang="en-US" sz="1400" dirty="0"/>
          </a:p>
          <a:p>
            <a:pPr algn="l" rtl="0"/>
            <a:endParaRPr lang="en-US" sz="1400" dirty="0"/>
          </a:p>
          <a:p>
            <a:pPr algn="l" rtl="0"/>
            <a:endParaRPr lang="en-US" sz="1400" dirty="0"/>
          </a:p>
          <a:p>
            <a:pPr algn="l" rtl="0"/>
            <a:r>
              <a:rPr lang="en-US" sz="1400" dirty="0"/>
              <a:t> </a:t>
            </a:r>
          </a:p>
        </p:txBody>
      </p:sp>
      <p:sp>
        <p:nvSpPr>
          <p:cNvPr id="40965" name="Rectangle 6"/>
          <p:cNvSpPr>
            <a:spLocks noChangeArrowheads="1"/>
          </p:cNvSpPr>
          <p:nvPr/>
        </p:nvSpPr>
        <p:spPr bwMode="auto">
          <a:xfrm>
            <a:off x="1763688" y="1772494"/>
            <a:ext cx="12969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p>
            <a:pPr algn="ctr"/>
            <a:r>
              <a:rPr lang="en-US" sz="1400" b="1" dirty="0">
                <a:solidFill>
                  <a:srgbClr val="000066"/>
                </a:solidFill>
              </a:rPr>
              <a:t>Points</a:t>
            </a:r>
          </a:p>
        </p:txBody>
      </p:sp>
      <p:sp>
        <p:nvSpPr>
          <p:cNvPr id="40966" name="Rectangle 7"/>
          <p:cNvSpPr>
            <a:spLocks noChangeArrowheads="1"/>
          </p:cNvSpPr>
          <p:nvPr/>
        </p:nvSpPr>
        <p:spPr bwMode="auto">
          <a:xfrm>
            <a:off x="0" y="2060848"/>
            <a:ext cx="5148063" cy="576262"/>
          </a:xfrm>
          <a:prstGeom prst="rect">
            <a:avLst/>
          </a:prstGeom>
          <a:solidFill>
            <a:srgbClr val="B2B2B2"/>
          </a:solidFill>
          <a:ln w="12700" cap="sq">
            <a:solidFill>
              <a:schemeClr val="tx1"/>
            </a:solidFill>
            <a:miter lim="800000"/>
            <a:headEnd type="none" w="sm" len="sm"/>
            <a:tailEnd type="none" w="sm" len="sm"/>
          </a:ln>
        </p:spPr>
        <p:txBody>
          <a:bodyPr wrap="none" anchor="ctr"/>
          <a:lstStyle/>
          <a:p>
            <a:pPr algn="l" rtl="0"/>
            <a:r>
              <a:rPr lang="en-US" sz="1400" b="1" dirty="0">
                <a:solidFill>
                  <a:srgbClr val="000066"/>
                </a:solidFill>
              </a:rPr>
              <a:t>Tota</a:t>
            </a:r>
            <a:r>
              <a:rPr lang="en-US" sz="1400" dirty="0">
                <a:solidFill>
                  <a:srgbClr val="000066"/>
                </a:solidFill>
              </a:rPr>
              <a:t>l            </a:t>
            </a:r>
            <a:r>
              <a:rPr lang="en-US" sz="1400" dirty="0" smtClean="0">
                <a:solidFill>
                  <a:srgbClr val="000066"/>
                </a:solidFill>
              </a:rPr>
              <a:t>     </a:t>
            </a:r>
            <a:r>
              <a:rPr lang="en-US" sz="1400" b="1" dirty="0">
                <a:solidFill>
                  <a:srgbClr val="000066"/>
                </a:solidFill>
              </a:rPr>
              <a:t>Age   </a:t>
            </a:r>
            <a:r>
              <a:rPr lang="en-US" sz="1400" b="1" dirty="0" smtClean="0">
                <a:solidFill>
                  <a:srgbClr val="000066"/>
                </a:solidFill>
              </a:rPr>
              <a:t>     </a:t>
            </a:r>
            <a:r>
              <a:rPr lang="en-US" sz="1400" b="1" dirty="0" err="1" smtClean="0">
                <a:solidFill>
                  <a:srgbClr val="000066"/>
                </a:solidFill>
              </a:rPr>
              <a:t>Age</a:t>
            </a:r>
            <a:r>
              <a:rPr lang="en-US" sz="1400" b="1" dirty="0" smtClean="0">
                <a:solidFill>
                  <a:srgbClr val="000066"/>
                </a:solidFill>
              </a:rPr>
              <a:t>        </a:t>
            </a:r>
            <a:r>
              <a:rPr lang="en-US" sz="1400" b="1" dirty="0" err="1" smtClean="0">
                <a:solidFill>
                  <a:srgbClr val="000066"/>
                </a:solidFill>
              </a:rPr>
              <a:t>Age</a:t>
            </a:r>
            <a:r>
              <a:rPr lang="en-US" sz="1400" b="1" dirty="0" smtClean="0">
                <a:solidFill>
                  <a:srgbClr val="000066"/>
                </a:solidFill>
              </a:rPr>
              <a:t>          </a:t>
            </a:r>
            <a:r>
              <a:rPr lang="en-US" sz="1400" b="1" dirty="0" err="1">
                <a:solidFill>
                  <a:srgbClr val="000066"/>
                </a:solidFill>
              </a:rPr>
              <a:t>Age</a:t>
            </a:r>
            <a:r>
              <a:rPr lang="en-US" sz="1400" b="1" dirty="0">
                <a:solidFill>
                  <a:srgbClr val="000066"/>
                </a:solidFill>
              </a:rPr>
              <a:t>    </a:t>
            </a:r>
            <a:r>
              <a:rPr lang="en-US" sz="1400" b="1" dirty="0" smtClean="0">
                <a:solidFill>
                  <a:srgbClr val="000066"/>
                </a:solidFill>
              </a:rPr>
              <a:t>    </a:t>
            </a:r>
            <a:r>
              <a:rPr lang="en-US" sz="1400" b="1" dirty="0" err="1">
                <a:solidFill>
                  <a:srgbClr val="000066"/>
                </a:solidFill>
              </a:rPr>
              <a:t>Age</a:t>
            </a:r>
            <a:endParaRPr lang="en-US" sz="1400" b="1" dirty="0">
              <a:solidFill>
                <a:srgbClr val="000066"/>
              </a:solidFill>
            </a:endParaRPr>
          </a:p>
          <a:p>
            <a:pPr algn="l" rtl="0"/>
            <a:r>
              <a:rPr lang="en-US" sz="1400" b="1" dirty="0">
                <a:solidFill>
                  <a:srgbClr val="000066"/>
                </a:solidFill>
              </a:rPr>
              <a:t>Cholesterol  </a:t>
            </a:r>
            <a:r>
              <a:rPr lang="en-US" sz="1400" b="1" dirty="0" smtClean="0">
                <a:solidFill>
                  <a:srgbClr val="000066"/>
                </a:solidFill>
              </a:rPr>
              <a:t> 20-39      </a:t>
            </a:r>
            <a:r>
              <a:rPr lang="en-US" sz="1400" b="1" dirty="0">
                <a:solidFill>
                  <a:srgbClr val="000066"/>
                </a:solidFill>
              </a:rPr>
              <a:t>40-49     </a:t>
            </a:r>
            <a:r>
              <a:rPr lang="en-US" sz="1400" b="1" dirty="0" smtClean="0">
                <a:solidFill>
                  <a:srgbClr val="000066"/>
                </a:solidFill>
              </a:rPr>
              <a:t> 50-59       </a:t>
            </a:r>
            <a:r>
              <a:rPr lang="en-US" sz="1400" b="1" dirty="0">
                <a:solidFill>
                  <a:srgbClr val="000066"/>
                </a:solidFill>
              </a:rPr>
              <a:t>60-69   </a:t>
            </a:r>
            <a:r>
              <a:rPr lang="en-US" sz="1400" b="1" dirty="0" smtClean="0">
                <a:solidFill>
                  <a:srgbClr val="000066"/>
                </a:solidFill>
              </a:rPr>
              <a:t>   </a:t>
            </a:r>
            <a:r>
              <a:rPr lang="en-US" sz="1400" b="1" dirty="0">
                <a:solidFill>
                  <a:srgbClr val="000066"/>
                </a:solidFill>
              </a:rPr>
              <a:t>70-79 </a:t>
            </a:r>
          </a:p>
        </p:txBody>
      </p:sp>
      <p:sp>
        <p:nvSpPr>
          <p:cNvPr id="40967" name="Rectangle 8"/>
          <p:cNvSpPr>
            <a:spLocks noChangeArrowheads="1"/>
          </p:cNvSpPr>
          <p:nvPr/>
        </p:nvSpPr>
        <p:spPr bwMode="auto">
          <a:xfrm>
            <a:off x="5715000" y="2060848"/>
            <a:ext cx="2808039" cy="576262"/>
          </a:xfrm>
          <a:prstGeom prst="rect">
            <a:avLst/>
          </a:prstGeom>
          <a:solidFill>
            <a:srgbClr val="B2B2B2"/>
          </a:solidFill>
          <a:ln w="12700" cap="sq">
            <a:solidFill>
              <a:schemeClr val="tx1"/>
            </a:solidFill>
            <a:miter lim="800000"/>
            <a:headEnd type="none" w="sm" len="sm"/>
            <a:tailEnd type="none" w="sm" len="sm"/>
          </a:ln>
        </p:spPr>
        <p:txBody>
          <a:bodyPr wrap="none" anchor="ctr"/>
          <a:lstStyle/>
          <a:p>
            <a:pPr algn="l" rtl="0"/>
            <a:r>
              <a:rPr lang="en-US" sz="1400" b="1" dirty="0">
                <a:solidFill>
                  <a:srgbClr val="000066"/>
                </a:solidFill>
              </a:rPr>
              <a:t>HDL</a:t>
            </a:r>
          </a:p>
          <a:p>
            <a:pPr algn="l" rtl="0"/>
            <a:r>
              <a:rPr lang="en-US" sz="1400" b="1" dirty="0">
                <a:solidFill>
                  <a:srgbClr val="000066"/>
                </a:solidFill>
              </a:rPr>
              <a:t>CHOLESTEROL</a:t>
            </a:r>
            <a:r>
              <a:rPr lang="en-US" sz="1400" dirty="0">
                <a:solidFill>
                  <a:srgbClr val="000066"/>
                </a:solidFill>
              </a:rPr>
              <a:t>      </a:t>
            </a:r>
            <a:r>
              <a:rPr lang="en-US" sz="1400" dirty="0" smtClean="0">
                <a:solidFill>
                  <a:srgbClr val="000066"/>
                </a:solidFill>
              </a:rPr>
              <a:t>     Points</a:t>
            </a:r>
            <a:endParaRPr lang="en-US" sz="1400" dirty="0">
              <a:solidFill>
                <a:srgbClr val="000066"/>
              </a:solidFill>
            </a:endParaRPr>
          </a:p>
        </p:txBody>
      </p:sp>
      <p:sp>
        <p:nvSpPr>
          <p:cNvPr id="40968" name="Rectangle 9"/>
          <p:cNvSpPr>
            <a:spLocks noChangeArrowheads="1"/>
          </p:cNvSpPr>
          <p:nvPr/>
        </p:nvSpPr>
        <p:spPr bwMode="auto">
          <a:xfrm>
            <a:off x="76200" y="2708920"/>
            <a:ext cx="8382001" cy="1656184"/>
          </a:xfrm>
          <a:prstGeom prst="rect">
            <a:avLst/>
          </a:prstGeom>
          <a:solidFill>
            <a:srgbClr val="FFFFFF"/>
          </a:solidFill>
          <a:ln>
            <a:noFill/>
          </a:ln>
          <a:extLst/>
        </p:spPr>
        <p:txBody>
          <a:bodyPr wrap="none" anchor="ctr"/>
          <a:lstStyle/>
          <a:p>
            <a:pPr algn="l"/>
            <a:r>
              <a:rPr lang="en-US" sz="1400" b="1" dirty="0"/>
              <a:t>&lt;</a:t>
            </a:r>
            <a:r>
              <a:rPr lang="en-US" sz="1400" b="1" dirty="0">
                <a:solidFill>
                  <a:srgbClr val="000066"/>
                </a:solidFill>
              </a:rPr>
              <a:t>160</a:t>
            </a:r>
            <a:r>
              <a:rPr lang="en-US" sz="1400" dirty="0">
                <a:solidFill>
                  <a:srgbClr val="000066"/>
                </a:solidFill>
              </a:rPr>
              <a:t> (mg/</a:t>
            </a:r>
            <a:r>
              <a:rPr lang="en-US" sz="1400" dirty="0" err="1">
                <a:solidFill>
                  <a:srgbClr val="000066"/>
                </a:solidFill>
              </a:rPr>
              <a:t>dL</a:t>
            </a:r>
            <a:r>
              <a:rPr lang="en-US" sz="1400" dirty="0">
                <a:solidFill>
                  <a:srgbClr val="000066"/>
                </a:solidFill>
              </a:rPr>
              <a:t>) </a:t>
            </a:r>
            <a:r>
              <a:rPr lang="en-US" sz="1400" dirty="0" smtClean="0">
                <a:solidFill>
                  <a:srgbClr val="000066"/>
                </a:solidFill>
              </a:rPr>
              <a:t>    </a:t>
            </a:r>
            <a:r>
              <a:rPr lang="en-US" sz="1400" b="1" dirty="0" smtClean="0">
                <a:solidFill>
                  <a:srgbClr val="000066"/>
                </a:solidFill>
              </a:rPr>
              <a:t>0               </a:t>
            </a:r>
            <a:r>
              <a:rPr lang="en-US" sz="1400" b="1" dirty="0">
                <a:solidFill>
                  <a:srgbClr val="000066"/>
                </a:solidFill>
              </a:rPr>
              <a:t>0      </a:t>
            </a:r>
            <a:r>
              <a:rPr lang="en-US" sz="1400" b="1" dirty="0" smtClean="0">
                <a:solidFill>
                  <a:srgbClr val="000066"/>
                </a:solidFill>
              </a:rPr>
              <a:t>       </a:t>
            </a:r>
            <a:r>
              <a:rPr lang="en-US" sz="1400" b="1" dirty="0">
                <a:solidFill>
                  <a:srgbClr val="000066"/>
                </a:solidFill>
              </a:rPr>
              <a:t>0     </a:t>
            </a:r>
            <a:r>
              <a:rPr lang="en-US" sz="1400" b="1" dirty="0" smtClean="0">
                <a:solidFill>
                  <a:srgbClr val="000066"/>
                </a:solidFill>
              </a:rPr>
              <a:t>          </a:t>
            </a:r>
            <a:r>
              <a:rPr lang="en-US" sz="1400" b="1" dirty="0">
                <a:solidFill>
                  <a:srgbClr val="000066"/>
                </a:solidFill>
              </a:rPr>
              <a:t>0         </a:t>
            </a:r>
            <a:r>
              <a:rPr lang="en-US" sz="1400" b="1" dirty="0" smtClean="0">
                <a:solidFill>
                  <a:srgbClr val="000066"/>
                </a:solidFill>
              </a:rPr>
              <a:t>     </a:t>
            </a:r>
            <a:r>
              <a:rPr lang="en-US" sz="1400" b="1" dirty="0">
                <a:solidFill>
                  <a:srgbClr val="000066"/>
                </a:solidFill>
              </a:rPr>
              <a:t>0</a:t>
            </a:r>
            <a:r>
              <a:rPr lang="en-US" sz="1400" dirty="0">
                <a:solidFill>
                  <a:srgbClr val="000066"/>
                </a:solidFill>
              </a:rPr>
              <a:t>                     </a:t>
            </a:r>
            <a:r>
              <a:rPr lang="en-US" sz="1400" dirty="0" smtClean="0">
                <a:solidFill>
                  <a:srgbClr val="000066"/>
                </a:solidFill>
              </a:rPr>
              <a:t>  </a:t>
            </a:r>
            <a:r>
              <a:rPr lang="en-US" sz="1400" b="1" dirty="0">
                <a:solidFill>
                  <a:srgbClr val="000066"/>
                </a:solidFill>
              </a:rPr>
              <a:t>≥ 60</a:t>
            </a:r>
            <a:r>
              <a:rPr lang="en-US" sz="1400" dirty="0">
                <a:solidFill>
                  <a:srgbClr val="000066"/>
                </a:solidFill>
              </a:rPr>
              <a:t> </a:t>
            </a:r>
            <a:r>
              <a:rPr lang="en-US" sz="1400" b="1" dirty="0">
                <a:solidFill>
                  <a:srgbClr val="000066"/>
                </a:solidFill>
              </a:rPr>
              <a:t>(mg/</a:t>
            </a:r>
            <a:r>
              <a:rPr lang="en-US" sz="1400" b="1" dirty="0" err="1">
                <a:solidFill>
                  <a:srgbClr val="000066"/>
                </a:solidFill>
              </a:rPr>
              <a:t>dL</a:t>
            </a:r>
            <a:r>
              <a:rPr lang="en-US" sz="1400" b="1" dirty="0">
                <a:solidFill>
                  <a:srgbClr val="000066"/>
                </a:solidFill>
              </a:rPr>
              <a:t>)     </a:t>
            </a:r>
            <a:r>
              <a:rPr lang="en-US" sz="1400" b="1" dirty="0" smtClean="0">
                <a:solidFill>
                  <a:srgbClr val="000066"/>
                </a:solidFill>
              </a:rPr>
              <a:t>               </a:t>
            </a:r>
            <a:r>
              <a:rPr lang="en-US" sz="1400" b="1" dirty="0">
                <a:solidFill>
                  <a:srgbClr val="000066"/>
                </a:solidFill>
              </a:rPr>
              <a:t>-1</a:t>
            </a:r>
          </a:p>
          <a:p>
            <a:pPr algn="l" rtl="0"/>
            <a:r>
              <a:rPr lang="en-US" sz="1400" b="1" dirty="0">
                <a:solidFill>
                  <a:srgbClr val="000066"/>
                </a:solidFill>
              </a:rPr>
              <a:t>160-199</a:t>
            </a:r>
            <a:r>
              <a:rPr lang="en-US" sz="1400" dirty="0">
                <a:solidFill>
                  <a:srgbClr val="000066"/>
                </a:solidFill>
              </a:rPr>
              <a:t>         </a:t>
            </a:r>
            <a:r>
              <a:rPr lang="en-US" sz="1400" dirty="0" smtClean="0">
                <a:solidFill>
                  <a:srgbClr val="000066"/>
                </a:solidFill>
              </a:rPr>
              <a:t>     </a:t>
            </a:r>
            <a:r>
              <a:rPr lang="en-US" sz="1400" b="1" dirty="0" smtClean="0">
                <a:solidFill>
                  <a:srgbClr val="000066"/>
                </a:solidFill>
              </a:rPr>
              <a:t>4               </a:t>
            </a:r>
            <a:r>
              <a:rPr lang="en-US" sz="1400" b="1" dirty="0">
                <a:solidFill>
                  <a:srgbClr val="000066"/>
                </a:solidFill>
              </a:rPr>
              <a:t>3        </a:t>
            </a:r>
            <a:r>
              <a:rPr lang="en-US" sz="1400" b="1" dirty="0" smtClean="0">
                <a:solidFill>
                  <a:srgbClr val="000066"/>
                </a:solidFill>
              </a:rPr>
              <a:t>     </a:t>
            </a:r>
            <a:r>
              <a:rPr lang="en-US" sz="1400" b="1" dirty="0">
                <a:solidFill>
                  <a:srgbClr val="000066"/>
                </a:solidFill>
              </a:rPr>
              <a:t>2       </a:t>
            </a:r>
            <a:r>
              <a:rPr lang="en-US" sz="1400" b="1" dirty="0" smtClean="0">
                <a:solidFill>
                  <a:srgbClr val="000066"/>
                </a:solidFill>
              </a:rPr>
              <a:t>        </a:t>
            </a:r>
            <a:r>
              <a:rPr lang="en-US" sz="1400" b="1" dirty="0">
                <a:solidFill>
                  <a:srgbClr val="000066"/>
                </a:solidFill>
              </a:rPr>
              <a:t>1     </a:t>
            </a:r>
            <a:r>
              <a:rPr lang="en-US" sz="1400" b="1" dirty="0" smtClean="0">
                <a:solidFill>
                  <a:srgbClr val="000066"/>
                </a:solidFill>
              </a:rPr>
              <a:t>         </a:t>
            </a:r>
            <a:r>
              <a:rPr lang="en-US" sz="1400" b="1" dirty="0">
                <a:solidFill>
                  <a:srgbClr val="000066"/>
                </a:solidFill>
              </a:rPr>
              <a:t>1</a:t>
            </a:r>
            <a:r>
              <a:rPr lang="en-US" sz="1400" dirty="0">
                <a:solidFill>
                  <a:srgbClr val="000066"/>
                </a:solidFill>
              </a:rPr>
              <a:t>            </a:t>
            </a:r>
            <a:r>
              <a:rPr lang="en-US" sz="1400" dirty="0" smtClean="0">
                <a:solidFill>
                  <a:srgbClr val="000066"/>
                </a:solidFill>
              </a:rPr>
              <a:t>              </a:t>
            </a:r>
            <a:r>
              <a:rPr lang="en-US" sz="1400" b="1" dirty="0">
                <a:solidFill>
                  <a:srgbClr val="000066"/>
                </a:solidFill>
              </a:rPr>
              <a:t>50-59           </a:t>
            </a:r>
            <a:r>
              <a:rPr lang="en-US" sz="1400" b="1" dirty="0" smtClean="0">
                <a:solidFill>
                  <a:srgbClr val="000066"/>
                </a:solidFill>
              </a:rPr>
              <a:t>                    </a:t>
            </a:r>
            <a:r>
              <a:rPr lang="en-US" sz="1400" b="1" dirty="0">
                <a:solidFill>
                  <a:srgbClr val="000066"/>
                </a:solidFill>
              </a:rPr>
              <a:t>0</a:t>
            </a:r>
          </a:p>
          <a:p>
            <a:pPr algn="l" rtl="0"/>
            <a:r>
              <a:rPr lang="en-US" sz="1400" b="1" dirty="0">
                <a:solidFill>
                  <a:srgbClr val="000066"/>
                </a:solidFill>
              </a:rPr>
              <a:t>200-239 </a:t>
            </a:r>
            <a:r>
              <a:rPr lang="en-US" sz="1400" dirty="0">
                <a:solidFill>
                  <a:srgbClr val="000066"/>
                </a:solidFill>
              </a:rPr>
              <a:t>      </a:t>
            </a:r>
            <a:r>
              <a:rPr lang="en-US" sz="1400" dirty="0" smtClean="0">
                <a:solidFill>
                  <a:srgbClr val="000066"/>
                </a:solidFill>
              </a:rPr>
              <a:t>       </a:t>
            </a:r>
            <a:r>
              <a:rPr lang="en-US" sz="1400" b="1" dirty="0">
                <a:solidFill>
                  <a:srgbClr val="000066"/>
                </a:solidFill>
              </a:rPr>
              <a:t>8      </a:t>
            </a:r>
            <a:r>
              <a:rPr lang="en-US" sz="1400" b="1" dirty="0" smtClean="0">
                <a:solidFill>
                  <a:srgbClr val="000066"/>
                </a:solidFill>
              </a:rPr>
              <a:t>         </a:t>
            </a:r>
            <a:r>
              <a:rPr lang="en-US" sz="1400" b="1" dirty="0">
                <a:solidFill>
                  <a:srgbClr val="000066"/>
                </a:solidFill>
              </a:rPr>
              <a:t>6           </a:t>
            </a:r>
            <a:r>
              <a:rPr lang="en-US" sz="1400" b="1" dirty="0" smtClean="0">
                <a:solidFill>
                  <a:srgbClr val="000066"/>
                </a:solidFill>
              </a:rPr>
              <a:t>  4               </a:t>
            </a:r>
            <a:r>
              <a:rPr lang="en-US" sz="1400" b="1" dirty="0">
                <a:solidFill>
                  <a:srgbClr val="000066"/>
                </a:solidFill>
              </a:rPr>
              <a:t>2          </a:t>
            </a:r>
            <a:r>
              <a:rPr lang="en-US" sz="1400" b="1" dirty="0" smtClean="0">
                <a:solidFill>
                  <a:srgbClr val="000066"/>
                </a:solidFill>
              </a:rPr>
              <a:t>    </a:t>
            </a:r>
            <a:r>
              <a:rPr lang="en-US" sz="1400" b="1" dirty="0">
                <a:solidFill>
                  <a:srgbClr val="000066"/>
                </a:solidFill>
              </a:rPr>
              <a:t>1</a:t>
            </a:r>
            <a:r>
              <a:rPr lang="en-US" sz="1400" dirty="0">
                <a:solidFill>
                  <a:srgbClr val="000066"/>
                </a:solidFill>
              </a:rPr>
              <a:t>                        </a:t>
            </a:r>
            <a:r>
              <a:rPr lang="en-US" sz="1400" dirty="0" smtClean="0">
                <a:solidFill>
                  <a:srgbClr val="000066"/>
                </a:solidFill>
              </a:rPr>
              <a:t>  </a:t>
            </a:r>
            <a:r>
              <a:rPr lang="en-US" sz="1400" b="1" dirty="0" smtClean="0">
                <a:solidFill>
                  <a:srgbClr val="000066"/>
                </a:solidFill>
              </a:rPr>
              <a:t>40-49                               </a:t>
            </a:r>
            <a:r>
              <a:rPr lang="en-US" sz="1400" b="1" dirty="0">
                <a:solidFill>
                  <a:srgbClr val="000066"/>
                </a:solidFill>
              </a:rPr>
              <a:t>1</a:t>
            </a:r>
          </a:p>
          <a:p>
            <a:pPr algn="l" rtl="0"/>
            <a:r>
              <a:rPr lang="en-US" sz="1400" b="1" dirty="0">
                <a:solidFill>
                  <a:srgbClr val="000066"/>
                </a:solidFill>
              </a:rPr>
              <a:t>240-279 </a:t>
            </a:r>
            <a:r>
              <a:rPr lang="en-US" sz="1400" dirty="0">
                <a:solidFill>
                  <a:srgbClr val="000066"/>
                </a:solidFill>
              </a:rPr>
              <a:t>     </a:t>
            </a:r>
            <a:r>
              <a:rPr lang="en-US" sz="1400" dirty="0" smtClean="0">
                <a:solidFill>
                  <a:srgbClr val="000066"/>
                </a:solidFill>
              </a:rPr>
              <a:t>       </a:t>
            </a:r>
            <a:r>
              <a:rPr lang="en-US" sz="1400" b="1" dirty="0" smtClean="0">
                <a:solidFill>
                  <a:srgbClr val="000066"/>
                </a:solidFill>
              </a:rPr>
              <a:t>11              8             5               3              </a:t>
            </a:r>
            <a:r>
              <a:rPr lang="en-US" sz="1400" b="1" dirty="0">
                <a:solidFill>
                  <a:srgbClr val="000066"/>
                </a:solidFill>
              </a:rPr>
              <a:t>2</a:t>
            </a:r>
            <a:r>
              <a:rPr lang="en-US" sz="1400" dirty="0">
                <a:solidFill>
                  <a:srgbClr val="000066"/>
                </a:solidFill>
              </a:rPr>
              <a:t>                      </a:t>
            </a:r>
            <a:r>
              <a:rPr lang="en-US" sz="1400" dirty="0" smtClean="0">
                <a:solidFill>
                  <a:srgbClr val="000066"/>
                </a:solidFill>
              </a:rPr>
              <a:t> </a:t>
            </a:r>
            <a:r>
              <a:rPr lang="en-US" sz="1400" b="1" dirty="0" smtClean="0">
                <a:solidFill>
                  <a:srgbClr val="000066"/>
                </a:solidFill>
              </a:rPr>
              <a:t>&lt; 40                                    </a:t>
            </a:r>
            <a:r>
              <a:rPr lang="en-US" sz="1400" b="1" dirty="0">
                <a:solidFill>
                  <a:srgbClr val="000066"/>
                </a:solidFill>
              </a:rPr>
              <a:t>2</a:t>
            </a:r>
          </a:p>
          <a:p>
            <a:pPr algn="l" rtl="0"/>
            <a:r>
              <a:rPr lang="en-US" sz="1400" b="1" dirty="0">
                <a:solidFill>
                  <a:srgbClr val="000066"/>
                </a:solidFill>
              </a:rPr>
              <a:t>≥</a:t>
            </a:r>
            <a:r>
              <a:rPr lang="en-US" b="1" dirty="0">
                <a:solidFill>
                  <a:srgbClr val="000066"/>
                </a:solidFill>
              </a:rPr>
              <a:t> </a:t>
            </a:r>
            <a:r>
              <a:rPr lang="en-US" sz="1400" b="1" dirty="0">
                <a:solidFill>
                  <a:srgbClr val="000066"/>
                </a:solidFill>
              </a:rPr>
              <a:t>280</a:t>
            </a:r>
            <a:r>
              <a:rPr lang="en-US" sz="1400" dirty="0">
                <a:solidFill>
                  <a:srgbClr val="000066"/>
                </a:solidFill>
              </a:rPr>
              <a:t>           </a:t>
            </a:r>
            <a:r>
              <a:rPr lang="en-US" sz="1400" dirty="0" smtClean="0">
                <a:solidFill>
                  <a:srgbClr val="000066"/>
                </a:solidFill>
              </a:rPr>
              <a:t>      </a:t>
            </a:r>
            <a:r>
              <a:rPr lang="en-US" sz="1400" b="1" dirty="0" smtClean="0">
                <a:solidFill>
                  <a:srgbClr val="000066"/>
                </a:solidFill>
              </a:rPr>
              <a:t>13             </a:t>
            </a:r>
            <a:r>
              <a:rPr lang="en-US" sz="1400" b="1" dirty="0">
                <a:solidFill>
                  <a:srgbClr val="000066"/>
                </a:solidFill>
              </a:rPr>
              <a:t>10       </a:t>
            </a:r>
            <a:r>
              <a:rPr lang="en-US" sz="1400" b="1" dirty="0" smtClean="0">
                <a:solidFill>
                  <a:srgbClr val="000066"/>
                </a:solidFill>
              </a:rPr>
              <a:t>     </a:t>
            </a:r>
            <a:r>
              <a:rPr lang="en-US" sz="1400" b="1" dirty="0">
                <a:solidFill>
                  <a:srgbClr val="000066"/>
                </a:solidFill>
              </a:rPr>
              <a:t>7     </a:t>
            </a:r>
            <a:r>
              <a:rPr lang="en-US" sz="1400" b="1" dirty="0" smtClean="0">
                <a:solidFill>
                  <a:srgbClr val="000066"/>
                </a:solidFill>
              </a:rPr>
              <a:t>          </a:t>
            </a:r>
            <a:r>
              <a:rPr lang="en-US" sz="1400" b="1" dirty="0">
                <a:solidFill>
                  <a:srgbClr val="000066"/>
                </a:solidFill>
              </a:rPr>
              <a:t>4      </a:t>
            </a:r>
            <a:r>
              <a:rPr lang="en-US" sz="1400" b="1" dirty="0" smtClean="0">
                <a:solidFill>
                  <a:srgbClr val="000066"/>
                </a:solidFill>
              </a:rPr>
              <a:t>        2 </a:t>
            </a:r>
            <a:endParaRPr lang="en-US" sz="1400" b="1" dirty="0">
              <a:solidFill>
                <a:srgbClr val="000066"/>
              </a:solidFill>
            </a:endParaRPr>
          </a:p>
          <a:p>
            <a:pPr algn="l" rtl="0"/>
            <a:r>
              <a:rPr lang="en-US" sz="1400" dirty="0">
                <a:solidFill>
                  <a:srgbClr val="000066"/>
                </a:solidFill>
              </a:rPr>
              <a:t>                                      </a:t>
            </a:r>
          </a:p>
          <a:p>
            <a:pPr algn="l"/>
            <a:endParaRPr lang="en-US" dirty="0">
              <a:solidFill>
                <a:srgbClr val="000066"/>
              </a:solidFill>
            </a:endParaRPr>
          </a:p>
        </p:txBody>
      </p:sp>
      <p:sp>
        <p:nvSpPr>
          <p:cNvPr id="40969" name="Rectangle 10"/>
          <p:cNvSpPr>
            <a:spLocks noChangeArrowheads="1"/>
          </p:cNvSpPr>
          <p:nvPr/>
        </p:nvSpPr>
        <p:spPr bwMode="auto">
          <a:xfrm>
            <a:off x="0" y="4221163"/>
            <a:ext cx="5220071" cy="503237"/>
          </a:xfrm>
          <a:prstGeom prst="rect">
            <a:avLst/>
          </a:prstGeom>
          <a:solidFill>
            <a:srgbClr val="B2B2B2"/>
          </a:solidFill>
          <a:ln w="12700" cap="sq">
            <a:solidFill>
              <a:schemeClr val="tx1"/>
            </a:solidFill>
            <a:miter lim="800000"/>
            <a:headEnd type="none" w="sm" len="sm"/>
            <a:tailEnd type="none" w="sm" len="sm"/>
          </a:ln>
        </p:spPr>
        <p:txBody>
          <a:bodyPr wrap="none" anchor="ctr"/>
          <a:lstStyle/>
          <a:p>
            <a:pPr algn="l" rtl="0"/>
            <a:r>
              <a:rPr lang="en-US" sz="1400" dirty="0">
                <a:solidFill>
                  <a:srgbClr val="000066"/>
                </a:solidFill>
              </a:rPr>
              <a:t>                       </a:t>
            </a:r>
          </a:p>
          <a:p>
            <a:pPr algn="l" rtl="0"/>
            <a:r>
              <a:rPr lang="en-US" sz="1400" dirty="0">
                <a:solidFill>
                  <a:srgbClr val="000066"/>
                </a:solidFill>
              </a:rPr>
              <a:t>                       </a:t>
            </a:r>
            <a:r>
              <a:rPr lang="en-US" sz="1400" dirty="0" smtClean="0">
                <a:solidFill>
                  <a:srgbClr val="000066"/>
                </a:solidFill>
              </a:rPr>
              <a:t>     </a:t>
            </a:r>
            <a:r>
              <a:rPr lang="en-US" sz="1400" b="1" dirty="0" smtClean="0">
                <a:solidFill>
                  <a:srgbClr val="000066"/>
                </a:solidFill>
              </a:rPr>
              <a:t>Age        </a:t>
            </a:r>
            <a:r>
              <a:rPr lang="en-US" sz="1400" b="1" dirty="0" err="1">
                <a:solidFill>
                  <a:srgbClr val="000066"/>
                </a:solidFill>
              </a:rPr>
              <a:t>Age</a:t>
            </a:r>
            <a:r>
              <a:rPr lang="en-US" sz="1400" b="1" dirty="0">
                <a:solidFill>
                  <a:srgbClr val="000066"/>
                </a:solidFill>
              </a:rPr>
              <a:t>        </a:t>
            </a:r>
            <a:r>
              <a:rPr lang="en-US" sz="1400" b="1" dirty="0" err="1">
                <a:solidFill>
                  <a:srgbClr val="000066"/>
                </a:solidFill>
              </a:rPr>
              <a:t>Age</a:t>
            </a:r>
            <a:r>
              <a:rPr lang="en-US" sz="1400" b="1" dirty="0">
                <a:solidFill>
                  <a:srgbClr val="000066"/>
                </a:solidFill>
              </a:rPr>
              <a:t>       </a:t>
            </a:r>
            <a:r>
              <a:rPr lang="en-US" sz="1400" b="1" dirty="0" smtClean="0">
                <a:solidFill>
                  <a:srgbClr val="000066"/>
                </a:solidFill>
              </a:rPr>
              <a:t>  </a:t>
            </a:r>
            <a:r>
              <a:rPr lang="en-US" sz="1400" b="1" dirty="0" err="1">
                <a:solidFill>
                  <a:srgbClr val="000066"/>
                </a:solidFill>
              </a:rPr>
              <a:t>Age</a:t>
            </a:r>
            <a:r>
              <a:rPr lang="en-US" sz="1400" b="1" dirty="0">
                <a:solidFill>
                  <a:srgbClr val="000066"/>
                </a:solidFill>
              </a:rPr>
              <a:t>      </a:t>
            </a:r>
            <a:r>
              <a:rPr lang="en-US" sz="1400" b="1" dirty="0" smtClean="0">
                <a:solidFill>
                  <a:srgbClr val="000066"/>
                </a:solidFill>
              </a:rPr>
              <a:t>  </a:t>
            </a:r>
            <a:r>
              <a:rPr lang="en-US" sz="1400" b="1" dirty="0" err="1">
                <a:solidFill>
                  <a:srgbClr val="000066"/>
                </a:solidFill>
              </a:rPr>
              <a:t>Age</a:t>
            </a:r>
            <a:r>
              <a:rPr lang="en-US" sz="1400" b="1" dirty="0">
                <a:solidFill>
                  <a:srgbClr val="000066"/>
                </a:solidFill>
              </a:rPr>
              <a:t> </a:t>
            </a:r>
          </a:p>
          <a:p>
            <a:pPr algn="l"/>
            <a:r>
              <a:rPr lang="en-US" sz="1400" b="1" dirty="0">
                <a:solidFill>
                  <a:srgbClr val="000066"/>
                </a:solidFill>
              </a:rPr>
              <a:t>                    </a:t>
            </a:r>
            <a:r>
              <a:rPr lang="en-US" sz="1400" b="1" dirty="0" smtClean="0">
                <a:solidFill>
                  <a:srgbClr val="000066"/>
                </a:solidFill>
              </a:rPr>
              <a:t>      </a:t>
            </a:r>
            <a:r>
              <a:rPr lang="en-US" sz="1400" b="1" dirty="0">
                <a:solidFill>
                  <a:srgbClr val="000066"/>
                </a:solidFill>
              </a:rPr>
              <a:t>20-39  </a:t>
            </a:r>
            <a:r>
              <a:rPr lang="en-US" sz="1400" b="1" dirty="0" smtClean="0">
                <a:solidFill>
                  <a:srgbClr val="000066"/>
                </a:solidFill>
              </a:rPr>
              <a:t>   </a:t>
            </a:r>
            <a:r>
              <a:rPr lang="en-US" sz="1400" b="1" dirty="0">
                <a:solidFill>
                  <a:srgbClr val="000066"/>
                </a:solidFill>
              </a:rPr>
              <a:t>40-49   </a:t>
            </a:r>
            <a:r>
              <a:rPr lang="en-US" sz="1400" b="1" dirty="0" smtClean="0">
                <a:solidFill>
                  <a:srgbClr val="000066"/>
                </a:solidFill>
              </a:rPr>
              <a:t>   </a:t>
            </a:r>
            <a:r>
              <a:rPr lang="en-US" sz="1400" b="1" dirty="0">
                <a:solidFill>
                  <a:srgbClr val="000066"/>
                </a:solidFill>
              </a:rPr>
              <a:t>50-59     </a:t>
            </a:r>
            <a:r>
              <a:rPr lang="en-US" sz="1400" b="1" dirty="0" smtClean="0">
                <a:solidFill>
                  <a:srgbClr val="000066"/>
                </a:solidFill>
              </a:rPr>
              <a:t>  </a:t>
            </a:r>
            <a:r>
              <a:rPr lang="en-US" sz="1400" b="1" dirty="0">
                <a:solidFill>
                  <a:srgbClr val="000066"/>
                </a:solidFill>
              </a:rPr>
              <a:t>60-69   </a:t>
            </a:r>
            <a:r>
              <a:rPr lang="en-US" sz="1400" b="1" dirty="0" smtClean="0">
                <a:solidFill>
                  <a:srgbClr val="000066"/>
                </a:solidFill>
              </a:rPr>
              <a:t>  70-79</a:t>
            </a:r>
            <a:r>
              <a:rPr lang="en-US" sz="1400" dirty="0" smtClean="0">
                <a:solidFill>
                  <a:srgbClr val="000066"/>
                </a:solidFill>
              </a:rPr>
              <a:t> </a:t>
            </a:r>
            <a:endParaRPr lang="en-US" sz="1400" dirty="0">
              <a:solidFill>
                <a:srgbClr val="000066"/>
              </a:solidFill>
            </a:endParaRPr>
          </a:p>
          <a:p>
            <a:pPr algn="l"/>
            <a:endParaRPr lang="en-US" sz="1400" dirty="0"/>
          </a:p>
        </p:txBody>
      </p:sp>
      <p:sp>
        <p:nvSpPr>
          <p:cNvPr id="40970" name="Rectangle 11"/>
          <p:cNvSpPr>
            <a:spLocks noChangeArrowheads="1"/>
          </p:cNvSpPr>
          <p:nvPr/>
        </p:nvSpPr>
        <p:spPr bwMode="auto">
          <a:xfrm>
            <a:off x="5638800" y="3733800"/>
            <a:ext cx="3051424" cy="415925"/>
          </a:xfrm>
          <a:prstGeom prst="rect">
            <a:avLst/>
          </a:prstGeom>
          <a:solidFill>
            <a:srgbClr val="B2B2B2"/>
          </a:solidFill>
          <a:ln w="12700" cap="sq">
            <a:solidFill>
              <a:schemeClr val="tx1"/>
            </a:solidFill>
            <a:miter lim="800000"/>
            <a:headEnd type="none" w="sm" len="sm"/>
            <a:tailEnd type="none" w="sm" len="sm"/>
          </a:ln>
        </p:spPr>
        <p:txBody>
          <a:bodyPr wrap="none" anchor="ctr"/>
          <a:lstStyle/>
          <a:p>
            <a:pPr algn="l" rtl="0"/>
            <a:r>
              <a:rPr lang="en-US" sz="1400" b="1" dirty="0">
                <a:solidFill>
                  <a:srgbClr val="000066"/>
                </a:solidFill>
              </a:rPr>
              <a:t>Systolic BP</a:t>
            </a:r>
            <a:r>
              <a:rPr lang="en-US" sz="1400" dirty="0">
                <a:solidFill>
                  <a:srgbClr val="000066"/>
                </a:solidFill>
              </a:rPr>
              <a:t>   </a:t>
            </a:r>
            <a:r>
              <a:rPr lang="en-US" sz="1400" b="1" dirty="0" err="1">
                <a:solidFill>
                  <a:srgbClr val="000066"/>
                </a:solidFill>
              </a:rPr>
              <a:t>Untx”ed</a:t>
            </a:r>
            <a:r>
              <a:rPr lang="en-US" sz="1400" b="1" dirty="0">
                <a:solidFill>
                  <a:srgbClr val="000066"/>
                </a:solidFill>
              </a:rPr>
              <a:t>       </a:t>
            </a:r>
            <a:r>
              <a:rPr lang="en-US" sz="1400" b="1" dirty="0" err="1">
                <a:solidFill>
                  <a:srgbClr val="000066"/>
                </a:solidFill>
              </a:rPr>
              <a:t>Tx”ed</a:t>
            </a:r>
            <a:endParaRPr lang="en-US" sz="1400" b="1" dirty="0">
              <a:solidFill>
                <a:srgbClr val="000066"/>
              </a:solidFill>
            </a:endParaRPr>
          </a:p>
        </p:txBody>
      </p:sp>
      <p:sp>
        <p:nvSpPr>
          <p:cNvPr id="40971" name="Rectangle 12"/>
          <p:cNvSpPr>
            <a:spLocks noChangeArrowheads="1"/>
          </p:cNvSpPr>
          <p:nvPr/>
        </p:nvSpPr>
        <p:spPr bwMode="auto">
          <a:xfrm>
            <a:off x="5867400" y="4221163"/>
            <a:ext cx="2819400" cy="1223962"/>
          </a:xfrm>
          <a:prstGeom prst="rect">
            <a:avLst/>
          </a:prstGeom>
          <a:solidFill>
            <a:srgbClr val="FFFFFF"/>
          </a:solidFill>
          <a:ln>
            <a:noFill/>
          </a:ln>
          <a:extLst/>
        </p:spPr>
        <p:txBody>
          <a:bodyPr wrap="none" anchor="ctr"/>
          <a:lstStyle/>
          <a:p>
            <a:pPr algn="l" rtl="0"/>
            <a:r>
              <a:rPr lang="en-US" sz="1400" b="1" dirty="0">
                <a:solidFill>
                  <a:srgbClr val="000066"/>
                </a:solidFill>
              </a:rPr>
              <a:t>&lt;120          </a:t>
            </a:r>
            <a:r>
              <a:rPr lang="en-US" sz="1400" b="1" dirty="0" smtClean="0">
                <a:solidFill>
                  <a:srgbClr val="000066"/>
                </a:solidFill>
              </a:rPr>
              <a:t>       </a:t>
            </a:r>
            <a:r>
              <a:rPr lang="en-US" sz="1400" b="1" dirty="0">
                <a:solidFill>
                  <a:srgbClr val="000066"/>
                </a:solidFill>
              </a:rPr>
              <a:t>0           </a:t>
            </a:r>
            <a:r>
              <a:rPr lang="en-US" sz="1400" b="1" dirty="0" smtClean="0">
                <a:solidFill>
                  <a:srgbClr val="000066"/>
                </a:solidFill>
              </a:rPr>
              <a:t>        </a:t>
            </a:r>
            <a:r>
              <a:rPr lang="en-US" sz="1400" b="1" dirty="0">
                <a:solidFill>
                  <a:srgbClr val="000066"/>
                </a:solidFill>
              </a:rPr>
              <a:t>0</a:t>
            </a:r>
          </a:p>
          <a:p>
            <a:pPr algn="l" rtl="0"/>
            <a:r>
              <a:rPr lang="en-US" sz="1400" b="1" dirty="0">
                <a:solidFill>
                  <a:srgbClr val="000066"/>
                </a:solidFill>
              </a:rPr>
              <a:t>120-129          </a:t>
            </a:r>
            <a:r>
              <a:rPr lang="en-US" sz="1400" b="1" dirty="0" smtClean="0">
                <a:solidFill>
                  <a:srgbClr val="000066"/>
                </a:solidFill>
              </a:rPr>
              <a:t>  </a:t>
            </a:r>
            <a:r>
              <a:rPr lang="en-US" sz="1400" b="1" dirty="0">
                <a:solidFill>
                  <a:srgbClr val="000066"/>
                </a:solidFill>
              </a:rPr>
              <a:t>3                   1</a:t>
            </a:r>
          </a:p>
          <a:p>
            <a:pPr algn="l" rtl="0"/>
            <a:r>
              <a:rPr lang="en-US" sz="1400" b="1" dirty="0">
                <a:solidFill>
                  <a:srgbClr val="000066"/>
                </a:solidFill>
              </a:rPr>
              <a:t>130-139         </a:t>
            </a:r>
            <a:r>
              <a:rPr lang="en-US" sz="1400" b="1" dirty="0" smtClean="0">
                <a:solidFill>
                  <a:srgbClr val="000066"/>
                </a:solidFill>
              </a:rPr>
              <a:t>   </a:t>
            </a:r>
            <a:r>
              <a:rPr lang="en-US" sz="1400" b="1" dirty="0">
                <a:solidFill>
                  <a:srgbClr val="000066"/>
                </a:solidFill>
              </a:rPr>
              <a:t>4                   4 </a:t>
            </a:r>
          </a:p>
          <a:p>
            <a:pPr algn="l" rtl="0"/>
            <a:r>
              <a:rPr lang="en-US" sz="1400" b="1" dirty="0">
                <a:solidFill>
                  <a:srgbClr val="000066"/>
                </a:solidFill>
              </a:rPr>
              <a:t>140-149         </a:t>
            </a:r>
            <a:r>
              <a:rPr lang="en-US" sz="1400" b="1" dirty="0" smtClean="0">
                <a:solidFill>
                  <a:srgbClr val="000066"/>
                </a:solidFill>
              </a:rPr>
              <a:t>   </a:t>
            </a:r>
            <a:r>
              <a:rPr lang="en-US" sz="1400" b="1" dirty="0">
                <a:solidFill>
                  <a:srgbClr val="000066"/>
                </a:solidFill>
              </a:rPr>
              <a:t>5                   3</a:t>
            </a:r>
          </a:p>
          <a:p>
            <a:pPr algn="l" rtl="0"/>
            <a:r>
              <a:rPr lang="en-US" sz="1400" b="1" dirty="0">
                <a:solidFill>
                  <a:srgbClr val="000066"/>
                </a:solidFill>
              </a:rPr>
              <a:t>≥ 160         </a:t>
            </a:r>
            <a:r>
              <a:rPr lang="en-US" sz="1400" b="1" dirty="0" smtClean="0">
                <a:solidFill>
                  <a:srgbClr val="000066"/>
                </a:solidFill>
              </a:rPr>
              <a:t>        </a:t>
            </a:r>
            <a:r>
              <a:rPr lang="en-US" sz="1400" b="1" dirty="0">
                <a:solidFill>
                  <a:srgbClr val="000066"/>
                </a:solidFill>
              </a:rPr>
              <a:t>6                 </a:t>
            </a:r>
            <a:r>
              <a:rPr lang="en-US" sz="1400" b="1" dirty="0" smtClean="0">
                <a:solidFill>
                  <a:srgbClr val="000066"/>
                </a:solidFill>
              </a:rPr>
              <a:t> </a:t>
            </a:r>
            <a:r>
              <a:rPr lang="en-US" sz="1400" b="1" dirty="0">
                <a:solidFill>
                  <a:srgbClr val="000066"/>
                </a:solidFill>
              </a:rPr>
              <a:t>4</a:t>
            </a:r>
          </a:p>
          <a:p>
            <a:pPr algn="l" rtl="0"/>
            <a:r>
              <a:rPr lang="en-US" sz="1400" dirty="0">
                <a:solidFill>
                  <a:srgbClr val="000066"/>
                </a:solidFill>
              </a:rPr>
              <a:t>  </a:t>
            </a:r>
          </a:p>
        </p:txBody>
      </p:sp>
      <p:sp>
        <p:nvSpPr>
          <p:cNvPr id="40972" name="Rectangle 13"/>
          <p:cNvSpPr>
            <a:spLocks noChangeArrowheads="1"/>
          </p:cNvSpPr>
          <p:nvPr/>
        </p:nvSpPr>
        <p:spPr bwMode="auto">
          <a:xfrm>
            <a:off x="0" y="4724400"/>
            <a:ext cx="5220071" cy="649288"/>
          </a:xfrm>
          <a:prstGeom prst="rect">
            <a:avLst/>
          </a:prstGeom>
          <a:noFill/>
          <a:ln>
            <a:noFill/>
          </a:ln>
          <a:extLst/>
        </p:spPr>
        <p:txBody>
          <a:bodyPr wrap="none" anchor="ctr"/>
          <a:lstStyle/>
          <a:p>
            <a:pPr algn="l" rtl="0"/>
            <a:endParaRPr lang="en-US" sz="1400" dirty="0"/>
          </a:p>
          <a:p>
            <a:pPr algn="l" rtl="0"/>
            <a:r>
              <a:rPr lang="en-US" sz="1400" b="1" dirty="0">
                <a:solidFill>
                  <a:srgbClr val="000066"/>
                </a:solidFill>
              </a:rPr>
              <a:t>Nonsmoker  </a:t>
            </a:r>
            <a:r>
              <a:rPr lang="en-US" sz="1400" dirty="0">
                <a:solidFill>
                  <a:srgbClr val="000066"/>
                </a:solidFill>
              </a:rPr>
              <a:t>     </a:t>
            </a:r>
            <a:r>
              <a:rPr lang="en-US" sz="1400" b="1" dirty="0">
                <a:solidFill>
                  <a:srgbClr val="000066"/>
                </a:solidFill>
              </a:rPr>
              <a:t>0    </a:t>
            </a:r>
            <a:r>
              <a:rPr lang="en-US" sz="1400" b="1" dirty="0" smtClean="0">
                <a:solidFill>
                  <a:srgbClr val="000066"/>
                </a:solidFill>
              </a:rPr>
              <a:t>          </a:t>
            </a:r>
            <a:r>
              <a:rPr lang="en-US" sz="1400" b="1" dirty="0">
                <a:solidFill>
                  <a:srgbClr val="000066"/>
                </a:solidFill>
              </a:rPr>
              <a:t>0         </a:t>
            </a:r>
            <a:r>
              <a:rPr lang="en-US" sz="1400" b="1" dirty="0" smtClean="0">
                <a:solidFill>
                  <a:srgbClr val="000066"/>
                </a:solidFill>
              </a:rPr>
              <a:t>    </a:t>
            </a:r>
            <a:r>
              <a:rPr lang="en-US" sz="1400" b="1" dirty="0">
                <a:solidFill>
                  <a:srgbClr val="000066"/>
                </a:solidFill>
              </a:rPr>
              <a:t>0         </a:t>
            </a:r>
            <a:r>
              <a:rPr lang="en-US" sz="1400" b="1" dirty="0" smtClean="0">
                <a:solidFill>
                  <a:srgbClr val="000066"/>
                </a:solidFill>
              </a:rPr>
              <a:t>     </a:t>
            </a:r>
            <a:r>
              <a:rPr lang="en-US" sz="1400" b="1" dirty="0">
                <a:solidFill>
                  <a:srgbClr val="000066"/>
                </a:solidFill>
              </a:rPr>
              <a:t>0        </a:t>
            </a:r>
            <a:r>
              <a:rPr lang="en-US" sz="1400" b="1" dirty="0" smtClean="0">
                <a:solidFill>
                  <a:srgbClr val="000066"/>
                </a:solidFill>
              </a:rPr>
              <a:t>     </a:t>
            </a:r>
            <a:r>
              <a:rPr lang="en-US" sz="1400" b="1" dirty="0">
                <a:solidFill>
                  <a:srgbClr val="000066"/>
                </a:solidFill>
              </a:rPr>
              <a:t>0</a:t>
            </a:r>
          </a:p>
          <a:p>
            <a:pPr algn="l" rtl="0"/>
            <a:r>
              <a:rPr lang="en-US" sz="1400" b="1" dirty="0">
                <a:solidFill>
                  <a:srgbClr val="000066"/>
                </a:solidFill>
              </a:rPr>
              <a:t>Smoker            </a:t>
            </a:r>
            <a:r>
              <a:rPr lang="en-US" sz="1400" b="1" dirty="0" smtClean="0">
                <a:solidFill>
                  <a:srgbClr val="000066"/>
                </a:solidFill>
              </a:rPr>
              <a:t>  </a:t>
            </a:r>
            <a:r>
              <a:rPr lang="en-US" sz="1400" b="1" dirty="0">
                <a:solidFill>
                  <a:srgbClr val="000066"/>
                </a:solidFill>
              </a:rPr>
              <a:t>9       </a:t>
            </a:r>
            <a:r>
              <a:rPr lang="en-US" sz="1400" b="1" dirty="0" smtClean="0">
                <a:solidFill>
                  <a:srgbClr val="000066"/>
                </a:solidFill>
              </a:rPr>
              <a:t>       </a:t>
            </a:r>
            <a:r>
              <a:rPr lang="en-US" sz="1400" b="1" dirty="0">
                <a:solidFill>
                  <a:srgbClr val="000066"/>
                </a:solidFill>
              </a:rPr>
              <a:t>7       </a:t>
            </a:r>
            <a:r>
              <a:rPr lang="en-US" sz="1400" b="1" dirty="0" smtClean="0">
                <a:solidFill>
                  <a:srgbClr val="000066"/>
                </a:solidFill>
              </a:rPr>
              <a:t>      </a:t>
            </a:r>
            <a:r>
              <a:rPr lang="en-US" sz="1400" b="1" dirty="0">
                <a:solidFill>
                  <a:srgbClr val="000066"/>
                </a:solidFill>
              </a:rPr>
              <a:t>4       </a:t>
            </a:r>
            <a:r>
              <a:rPr lang="en-US" sz="1400" b="1" dirty="0" smtClean="0">
                <a:solidFill>
                  <a:srgbClr val="000066"/>
                </a:solidFill>
              </a:rPr>
              <a:t>       </a:t>
            </a:r>
            <a:r>
              <a:rPr lang="en-US" sz="1400" b="1" dirty="0">
                <a:solidFill>
                  <a:srgbClr val="000066"/>
                </a:solidFill>
              </a:rPr>
              <a:t>2       </a:t>
            </a:r>
            <a:r>
              <a:rPr lang="en-US" sz="1400" b="1" dirty="0" smtClean="0">
                <a:solidFill>
                  <a:srgbClr val="000066"/>
                </a:solidFill>
              </a:rPr>
              <a:t>      </a:t>
            </a:r>
            <a:r>
              <a:rPr lang="en-US" sz="1400" b="1" dirty="0">
                <a:solidFill>
                  <a:srgbClr val="000066"/>
                </a:solidFill>
              </a:rPr>
              <a:t>1    </a:t>
            </a:r>
          </a:p>
          <a:p>
            <a:pPr algn="l" rtl="0"/>
            <a:endParaRPr lang="en-US" sz="1400" b="1" dirty="0">
              <a:solidFill>
                <a:srgbClr val="000066"/>
              </a:solidFill>
            </a:endParaRPr>
          </a:p>
        </p:txBody>
      </p:sp>
      <p:sp>
        <p:nvSpPr>
          <p:cNvPr id="40973" name="Rectangle 14"/>
          <p:cNvSpPr>
            <a:spLocks noChangeArrowheads="1"/>
          </p:cNvSpPr>
          <p:nvPr/>
        </p:nvSpPr>
        <p:spPr bwMode="auto">
          <a:xfrm>
            <a:off x="0" y="5517480"/>
            <a:ext cx="8892480" cy="431800"/>
          </a:xfrm>
          <a:prstGeom prst="rect">
            <a:avLst/>
          </a:prstGeom>
          <a:solidFill>
            <a:srgbClr val="B2B2B2"/>
          </a:solidFill>
          <a:ln w="12700" cap="sq">
            <a:solidFill>
              <a:schemeClr val="tx1"/>
            </a:solidFill>
            <a:miter lim="800000"/>
            <a:headEnd type="none" w="sm" len="sm"/>
            <a:tailEnd type="none" w="sm" len="sm"/>
          </a:ln>
        </p:spPr>
        <p:txBody>
          <a:bodyPr wrap="none" anchor="ctr"/>
          <a:lstStyle/>
          <a:p>
            <a:pPr algn="l" rtl="0"/>
            <a:r>
              <a:rPr lang="en-US" sz="1400" b="1" dirty="0">
                <a:solidFill>
                  <a:srgbClr val="000066"/>
                </a:solidFill>
              </a:rPr>
              <a:t>Points total:</a:t>
            </a:r>
            <a:r>
              <a:rPr lang="en-US" sz="1400" dirty="0">
                <a:solidFill>
                  <a:srgbClr val="000066"/>
                </a:solidFill>
              </a:rPr>
              <a:t>      </a:t>
            </a:r>
            <a:r>
              <a:rPr lang="en-US" sz="1400" dirty="0" smtClean="0">
                <a:solidFill>
                  <a:srgbClr val="000066"/>
                </a:solidFill>
              </a:rPr>
              <a:t>  </a:t>
            </a:r>
            <a:r>
              <a:rPr lang="en-US" sz="1400" b="1" dirty="0">
                <a:solidFill>
                  <a:srgbClr val="000066"/>
                </a:solidFill>
              </a:rPr>
              <a:t>&lt;9    9     10   11    12    13    14    15   16    17    18    19  </a:t>
            </a:r>
            <a:r>
              <a:rPr lang="en-US" sz="1400" b="1" dirty="0" smtClean="0">
                <a:solidFill>
                  <a:srgbClr val="000066"/>
                </a:solidFill>
              </a:rPr>
              <a:t>  20     </a:t>
            </a:r>
            <a:r>
              <a:rPr lang="en-US" sz="1400" b="1" dirty="0">
                <a:solidFill>
                  <a:srgbClr val="000066"/>
                </a:solidFill>
              </a:rPr>
              <a:t>21    22  </a:t>
            </a:r>
            <a:r>
              <a:rPr lang="en-US" sz="1400" b="1" dirty="0" smtClean="0">
                <a:solidFill>
                  <a:srgbClr val="000066"/>
                </a:solidFill>
              </a:rPr>
              <a:t> </a:t>
            </a:r>
            <a:r>
              <a:rPr lang="en-US" sz="1400" b="1" dirty="0">
                <a:solidFill>
                  <a:srgbClr val="000066"/>
                </a:solidFill>
              </a:rPr>
              <a:t>23   </a:t>
            </a:r>
            <a:r>
              <a:rPr lang="en-US" sz="1400" b="1" dirty="0" smtClean="0">
                <a:solidFill>
                  <a:srgbClr val="000066"/>
                </a:solidFill>
              </a:rPr>
              <a:t> 24    </a:t>
            </a:r>
            <a:r>
              <a:rPr lang="en-US" sz="1400" b="1" dirty="0">
                <a:solidFill>
                  <a:srgbClr val="000066"/>
                </a:solidFill>
              </a:rPr>
              <a:t>≥25 </a:t>
            </a:r>
          </a:p>
        </p:txBody>
      </p:sp>
      <p:sp>
        <p:nvSpPr>
          <p:cNvPr id="40974" name="Rectangle 15"/>
          <p:cNvSpPr>
            <a:spLocks noChangeArrowheads="1"/>
          </p:cNvSpPr>
          <p:nvPr/>
        </p:nvSpPr>
        <p:spPr bwMode="auto">
          <a:xfrm>
            <a:off x="0" y="5949280"/>
            <a:ext cx="9143999" cy="431800"/>
          </a:xfrm>
          <a:prstGeom prst="rect">
            <a:avLst/>
          </a:prstGeom>
          <a:noFill/>
          <a:ln w="12700" cap="sq">
            <a:noFill/>
            <a:miter lim="800000"/>
            <a:headEnd type="none" w="sm" len="sm"/>
            <a:tailEnd type="none" w="sm" len="sm"/>
          </a:ln>
        </p:spPr>
        <p:txBody>
          <a:bodyPr wrap="none" anchor="ctr"/>
          <a:lstStyle/>
          <a:p>
            <a:pPr algn="l" rtl="0"/>
            <a:r>
              <a:rPr lang="en-US" sz="1400" b="1" dirty="0"/>
              <a:t>10 year Risk (%)</a:t>
            </a:r>
            <a:r>
              <a:rPr lang="en-US" sz="1400" dirty="0"/>
              <a:t> </a:t>
            </a:r>
            <a:r>
              <a:rPr lang="en-US" sz="1400" dirty="0" smtClean="0"/>
              <a:t> </a:t>
            </a:r>
            <a:r>
              <a:rPr lang="en-US" sz="1400" b="1" dirty="0" smtClean="0"/>
              <a:t>&lt;</a:t>
            </a:r>
            <a:r>
              <a:rPr lang="en-US" sz="1400" b="1" dirty="0"/>
              <a:t>1   </a:t>
            </a:r>
            <a:r>
              <a:rPr lang="en-US" sz="1400" b="1" dirty="0" smtClean="0"/>
              <a:t>1      </a:t>
            </a:r>
            <a:r>
              <a:rPr lang="en-US" sz="1400" b="1" dirty="0"/>
              <a:t>1     1      </a:t>
            </a:r>
            <a:r>
              <a:rPr lang="en-US" sz="1400" b="1" dirty="0" smtClean="0"/>
              <a:t> 1     </a:t>
            </a:r>
            <a:r>
              <a:rPr lang="en-US" sz="1400" b="1" dirty="0"/>
              <a:t>2      2    </a:t>
            </a:r>
            <a:r>
              <a:rPr lang="en-US" sz="1400" b="1" dirty="0" smtClean="0"/>
              <a:t>   </a:t>
            </a:r>
            <a:r>
              <a:rPr lang="en-US" sz="1400" b="1" dirty="0"/>
              <a:t>3   </a:t>
            </a:r>
            <a:r>
              <a:rPr lang="en-US" sz="1400" b="1" dirty="0" smtClean="0"/>
              <a:t>  </a:t>
            </a:r>
            <a:r>
              <a:rPr lang="en-US" sz="1400" b="1" dirty="0"/>
              <a:t>4  </a:t>
            </a:r>
            <a:r>
              <a:rPr lang="en-US" sz="1400" b="1" dirty="0" smtClean="0"/>
              <a:t>    </a:t>
            </a:r>
            <a:r>
              <a:rPr lang="en-US" sz="1400" b="1" dirty="0"/>
              <a:t>5   </a:t>
            </a:r>
            <a:r>
              <a:rPr lang="en-US" sz="1400" b="1" dirty="0" smtClean="0"/>
              <a:t>   </a:t>
            </a:r>
            <a:r>
              <a:rPr lang="en-US" sz="1400" b="1" dirty="0"/>
              <a:t>6      8  </a:t>
            </a:r>
            <a:r>
              <a:rPr lang="en-US" sz="1400" b="1" dirty="0" smtClean="0"/>
              <a:t>   </a:t>
            </a:r>
            <a:r>
              <a:rPr lang="en-US" sz="1400" b="1" dirty="0"/>
              <a:t>11  </a:t>
            </a:r>
            <a:r>
              <a:rPr lang="en-US" sz="1400" b="1" dirty="0" smtClean="0"/>
              <a:t>  </a:t>
            </a:r>
            <a:r>
              <a:rPr lang="en-US" sz="1400" b="1" dirty="0"/>
              <a:t>14    17    22  </a:t>
            </a:r>
            <a:r>
              <a:rPr lang="en-US" sz="1400" b="1" dirty="0" smtClean="0"/>
              <a:t> </a:t>
            </a:r>
            <a:r>
              <a:rPr lang="en-US" sz="1400" b="1" dirty="0"/>
              <a:t>27    </a:t>
            </a:r>
            <a:r>
              <a:rPr lang="en-US" sz="1400" b="1" dirty="0">
                <a:solidFill>
                  <a:srgbClr val="000066"/>
                </a:solidFill>
              </a:rPr>
              <a:t>≥30</a:t>
            </a:r>
            <a:r>
              <a:rPr lang="en-US" sz="1400" dirty="0"/>
              <a:t> </a:t>
            </a:r>
          </a:p>
        </p:txBody>
      </p:sp>
      <p:sp>
        <p:nvSpPr>
          <p:cNvPr id="40975" name="Rectangle 16"/>
          <p:cNvSpPr>
            <a:spLocks noChangeArrowheads="1"/>
          </p:cNvSpPr>
          <p:nvPr/>
        </p:nvSpPr>
        <p:spPr bwMode="auto">
          <a:xfrm>
            <a:off x="2700338" y="6453188"/>
            <a:ext cx="3743325"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p>
            <a:pPr algn="l" rtl="0"/>
            <a:endParaRPr lang="en-US" sz="1400">
              <a:solidFill>
                <a:srgbClr val="000066"/>
              </a:solidFill>
            </a:endParaRPr>
          </a:p>
          <a:p>
            <a:pPr algn="l" rtl="0"/>
            <a:endParaRPr lang="en-US" sz="1400"/>
          </a:p>
        </p:txBody>
      </p:sp>
      <p:sp>
        <p:nvSpPr>
          <p:cNvPr id="40976" name="Rectangle 17"/>
          <p:cNvSpPr>
            <a:spLocks noChangeArrowheads="1"/>
          </p:cNvSpPr>
          <p:nvPr/>
        </p:nvSpPr>
        <p:spPr bwMode="auto">
          <a:xfrm>
            <a:off x="6732588" y="1773238"/>
            <a:ext cx="1008062" cy="360362"/>
          </a:xfrm>
          <a:prstGeom prst="rect">
            <a:avLst/>
          </a:prstGeom>
          <a:noFill/>
          <a:ln>
            <a:noFill/>
          </a:ln>
          <a:extLst/>
        </p:spPr>
        <p:txBody>
          <a:bodyPr wrap="none" anchor="ctr"/>
          <a:lstStyle/>
          <a:p>
            <a:pPr algn="ctr"/>
            <a:r>
              <a:rPr lang="en-US" sz="1400" b="1" dirty="0"/>
              <a:t>Points</a:t>
            </a:r>
          </a:p>
        </p:txBody>
      </p:sp>
      <p:sp>
        <p:nvSpPr>
          <p:cNvPr id="40979" name="Rectangle 21"/>
          <p:cNvSpPr>
            <a:spLocks noChangeArrowheads="1"/>
          </p:cNvSpPr>
          <p:nvPr/>
        </p:nvSpPr>
        <p:spPr bwMode="auto">
          <a:xfrm>
            <a:off x="250825" y="6237288"/>
            <a:ext cx="8208963" cy="620712"/>
          </a:xfrm>
          <a:prstGeom prst="rect">
            <a:avLst/>
          </a:prstGeom>
          <a:noFill/>
          <a:ln>
            <a:noFill/>
          </a:ln>
          <a:extLst/>
        </p:spPr>
        <p:txBody>
          <a:bodyPr wrap="none" anchor="ctr"/>
          <a:lstStyle/>
          <a:p>
            <a:pPr algn="ctr" rtl="0"/>
            <a:endParaRPr lang="en-US" sz="1600">
              <a:solidFill>
                <a:srgbClr val="000066"/>
              </a:solidFill>
            </a:endParaRPr>
          </a:p>
          <a:p>
            <a:pPr algn="ctr" rtl="0"/>
            <a:r>
              <a:rPr lang="en-US" sz="1600">
                <a:solidFill>
                  <a:srgbClr val="000066"/>
                </a:solidFill>
              </a:rPr>
              <a:t>Untx”ed = Untreated       Tx”ed =Treated</a:t>
            </a:r>
          </a:p>
          <a:p>
            <a:pPr algn="ctr"/>
            <a:endParaRPr lang="en-US" sz="1600"/>
          </a:p>
        </p:txBody>
      </p:sp>
    </p:spTree>
    <p:extLst>
      <p:ext uri="{BB962C8B-B14F-4D97-AF65-F5344CB8AC3E}">
        <p14:creationId xmlns:p14="http://schemas.microsoft.com/office/powerpoint/2010/main" val="3115723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FRS</a:t>
            </a:r>
            <a:endParaRPr lang="x-none" dirty="0"/>
          </a:p>
        </p:txBody>
      </p:sp>
      <p:graphicFrame>
        <p:nvGraphicFramePr>
          <p:cNvPr id="5" name="Table 4"/>
          <p:cNvGraphicFramePr>
            <a:graphicFrameLocks noGrp="1"/>
          </p:cNvGraphicFramePr>
          <p:nvPr>
            <p:extLst/>
          </p:nvPr>
        </p:nvGraphicFramePr>
        <p:xfrm>
          <a:off x="1547664" y="1772817"/>
          <a:ext cx="6096000" cy="4031351"/>
        </p:xfrm>
        <a:graphic>
          <a:graphicData uri="http://schemas.openxmlformats.org/drawingml/2006/table">
            <a:tbl>
              <a:tblPr firstRow="1" bandRow="1">
                <a:tableStyleId>{EB344D84-9AFB-497E-A393-DC336BA19D2E}</a:tableStyleId>
              </a:tblPr>
              <a:tblGrid>
                <a:gridCol w="3048000"/>
                <a:gridCol w="3048000"/>
              </a:tblGrid>
              <a:tr h="762689">
                <a:tc gridSpan="2">
                  <a:txBody>
                    <a:bodyPr/>
                    <a:lstStyle/>
                    <a:p>
                      <a:pPr algn="l" rtl="0"/>
                      <a:r>
                        <a:rPr lang="en-US" sz="1800" dirty="0" smtClean="0"/>
                        <a:t>Table 3. </a:t>
                      </a:r>
                      <a:r>
                        <a:rPr lang="en-US" sz="1800" i="1" dirty="0" smtClean="0"/>
                        <a:t>Classification of</a:t>
                      </a:r>
                      <a:r>
                        <a:rPr lang="en-US" sz="1800" i="1" baseline="0" dirty="0" smtClean="0"/>
                        <a:t> Patients based on The Framingham Risk Score</a:t>
                      </a:r>
                      <a:endParaRPr lang="en-US" sz="1800" i="1" dirty="0"/>
                    </a:p>
                  </a:txBody>
                  <a:tcPr/>
                </a:tc>
                <a:tc hMerge="1">
                  <a:txBody>
                    <a:bodyPr/>
                    <a:lstStyle/>
                    <a:p>
                      <a:endParaRPr lang="en-US"/>
                    </a:p>
                  </a:txBody>
                  <a:tcPr/>
                </a:tc>
              </a:tr>
              <a:tr h="1089554">
                <a:tc>
                  <a:txBody>
                    <a:bodyPr/>
                    <a:lstStyle/>
                    <a:p>
                      <a:pPr algn="l" rtl="0"/>
                      <a:r>
                        <a:rPr lang="en-US" sz="1800" dirty="0" smtClean="0"/>
                        <a:t>Low risk</a:t>
                      </a:r>
                      <a:endParaRPr lang="en-US" sz="1800" dirty="0"/>
                    </a:p>
                  </a:txBody>
                  <a:tcPr/>
                </a:tc>
                <a:tc>
                  <a:txBody>
                    <a:bodyPr/>
                    <a:lstStyle/>
                    <a:p>
                      <a:pPr algn="l" rtl="0"/>
                      <a:r>
                        <a:rPr lang="en-US" sz="1800" dirty="0" smtClean="0"/>
                        <a:t>&lt;10% coronary heart disease risk at 10 years</a:t>
                      </a:r>
                      <a:endParaRPr lang="en-US" sz="1800" dirty="0"/>
                    </a:p>
                  </a:txBody>
                  <a:tcPr/>
                </a:tc>
              </a:tr>
              <a:tr h="1089554">
                <a:tc>
                  <a:txBody>
                    <a:bodyPr/>
                    <a:lstStyle/>
                    <a:p>
                      <a:pPr algn="l" rtl="0"/>
                      <a:r>
                        <a:rPr lang="en-US" sz="1800" dirty="0" smtClean="0"/>
                        <a:t>Intermediate risk</a:t>
                      </a:r>
                      <a:endParaRPr lang="en-US" sz="1800" dirty="0"/>
                    </a:p>
                  </a:txBody>
                  <a:tcPr/>
                </a:tc>
                <a:tc>
                  <a:txBody>
                    <a:bodyPr/>
                    <a:lstStyle/>
                    <a:p>
                      <a:pPr algn="l" rtl="0"/>
                      <a:r>
                        <a:rPr lang="en-US" sz="1800" dirty="0" smtClean="0"/>
                        <a:t>10-20% risk of coronary event at</a:t>
                      </a:r>
                      <a:r>
                        <a:rPr lang="en-US" sz="1800" baseline="0" dirty="0" smtClean="0"/>
                        <a:t> 10 years</a:t>
                      </a:r>
                      <a:endParaRPr lang="en-US" sz="1800" dirty="0"/>
                    </a:p>
                  </a:txBody>
                  <a:tcPr/>
                </a:tc>
              </a:tr>
              <a:tr h="1089554">
                <a:tc>
                  <a:txBody>
                    <a:bodyPr/>
                    <a:lstStyle/>
                    <a:p>
                      <a:pPr algn="l" rtl="0"/>
                      <a:r>
                        <a:rPr lang="en-US" sz="1800" dirty="0" smtClean="0"/>
                        <a:t>High risk</a:t>
                      </a:r>
                      <a:endParaRPr lang="en-US" sz="1800" dirty="0"/>
                    </a:p>
                  </a:txBody>
                  <a:tcPr/>
                </a:tc>
                <a:tc>
                  <a:txBody>
                    <a:bodyPr/>
                    <a:lstStyle/>
                    <a:p>
                      <a:pPr algn="l" rtl="0"/>
                      <a:r>
                        <a:rPr lang="en-US" sz="1800" dirty="0" smtClean="0"/>
                        <a:t>&gt;20% risk of coronary event</a:t>
                      </a:r>
                      <a:r>
                        <a:rPr lang="en-US" sz="1800" baseline="0" dirty="0" smtClean="0"/>
                        <a:t> at 10 years</a:t>
                      </a:r>
                      <a:endParaRPr lang="en-US" sz="1800" dirty="0"/>
                    </a:p>
                  </a:txBody>
                  <a:tcPr/>
                </a:tc>
              </a:tr>
            </a:tbl>
          </a:graphicData>
        </a:graphic>
      </p:graphicFrame>
    </p:spTree>
    <p:extLst>
      <p:ext uri="{BB962C8B-B14F-4D97-AF65-F5344CB8AC3E}">
        <p14:creationId xmlns:p14="http://schemas.microsoft.com/office/powerpoint/2010/main" val="7767653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sz="quarter" idx="1"/>
          </p:nvPr>
        </p:nvSpPr>
        <p:spPr>
          <a:xfrm>
            <a:off x="143321" y="116632"/>
            <a:ext cx="8893175" cy="6597650"/>
          </a:xfrm>
          <a:ln>
            <a:solidFill>
              <a:srgbClr val="CC0000"/>
            </a:solidFill>
          </a:ln>
        </p:spPr>
        <p:txBody>
          <a:bodyPr>
            <a:normAutofit fontScale="92500" lnSpcReduction="10000"/>
          </a:bodyPr>
          <a:lstStyle/>
          <a:p>
            <a:pPr algn="ctr" rtl="0" eaLnBrk="1" hangingPunct="1">
              <a:buFont typeface="Wingdings" pitchFamily="2" charset="2"/>
              <a:buNone/>
            </a:pPr>
            <a:r>
              <a:rPr lang="en-US" sz="2800" b="1" dirty="0" smtClean="0">
                <a:solidFill>
                  <a:schemeClr val="accent2"/>
                </a:solidFill>
              </a:rPr>
              <a:t>Example </a:t>
            </a:r>
            <a:endParaRPr lang="en-US" sz="2800" dirty="0" smtClean="0">
              <a:solidFill>
                <a:schemeClr val="accent2"/>
              </a:solidFill>
            </a:endParaRPr>
          </a:p>
          <a:p>
            <a:pPr algn="l" rtl="0" eaLnBrk="1" hangingPunct="1">
              <a:buFont typeface="Wingdings" pitchFamily="2" charset="2"/>
              <a:buNone/>
            </a:pPr>
            <a:r>
              <a:rPr lang="en-US" sz="2800" dirty="0" smtClean="0">
                <a:solidFill>
                  <a:schemeClr val="bg1"/>
                </a:solidFill>
              </a:rPr>
              <a:t>A 46-year-old man asymptomatic, non-smoker, because of being informed to have high cholesterol, a complete lipid profile was requested. </a:t>
            </a:r>
          </a:p>
          <a:p>
            <a:pPr algn="l" rtl="0" eaLnBrk="1" hangingPunct="1">
              <a:buFont typeface="Wingdings" pitchFamily="2" charset="2"/>
              <a:buNone/>
            </a:pPr>
            <a:r>
              <a:rPr lang="en-US" sz="2800" dirty="0" smtClean="0">
                <a:solidFill>
                  <a:schemeClr val="bg1"/>
                </a:solidFill>
              </a:rPr>
              <a:t>   F/H: unremarkable</a:t>
            </a:r>
          </a:p>
          <a:p>
            <a:pPr algn="l" rtl="0" eaLnBrk="1" hangingPunct="1">
              <a:buFont typeface="Wingdings" pitchFamily="2" charset="2"/>
              <a:buNone/>
            </a:pPr>
            <a:r>
              <a:rPr lang="en-US" sz="2800" dirty="0" smtClean="0"/>
              <a:t>   </a:t>
            </a:r>
            <a:r>
              <a:rPr lang="en-US" sz="2800" dirty="0" smtClean="0">
                <a:solidFill>
                  <a:schemeClr val="bg1"/>
                </a:solidFill>
              </a:rPr>
              <a:t>Bp    </a:t>
            </a:r>
            <a:r>
              <a:rPr lang="en-US" sz="2800" b="1" dirty="0" smtClean="0">
                <a:solidFill>
                  <a:schemeClr val="bg1"/>
                </a:solidFill>
              </a:rPr>
              <a:t>130/70 </a:t>
            </a:r>
            <a:r>
              <a:rPr lang="en-US" sz="2800" dirty="0" smtClean="0">
                <a:solidFill>
                  <a:schemeClr val="bg1"/>
                </a:solidFill>
              </a:rPr>
              <a:t>              BMI    </a:t>
            </a:r>
            <a:r>
              <a:rPr lang="en-US" sz="2800" b="1" dirty="0" smtClean="0">
                <a:solidFill>
                  <a:schemeClr val="bg1"/>
                </a:solidFill>
              </a:rPr>
              <a:t>24.5</a:t>
            </a:r>
            <a:r>
              <a:rPr lang="en-US" sz="2800" dirty="0" smtClean="0">
                <a:solidFill>
                  <a:schemeClr val="bg1"/>
                </a:solidFill>
              </a:rPr>
              <a:t> kg/m</a:t>
            </a:r>
            <a:r>
              <a:rPr lang="en-US" sz="2800" dirty="0" smtClean="0">
                <a:solidFill>
                  <a:schemeClr val="bg1"/>
                </a:solidFill>
                <a:latin typeface="Verdana" pitchFamily="34" charset="0"/>
              </a:rPr>
              <a:t>²</a:t>
            </a:r>
            <a:endParaRPr lang="en-US" sz="2800" dirty="0" smtClean="0">
              <a:solidFill>
                <a:schemeClr val="bg1"/>
              </a:solidFill>
            </a:endParaRPr>
          </a:p>
          <a:p>
            <a:pPr algn="l" rtl="0" eaLnBrk="1" hangingPunct="1">
              <a:buFont typeface="Wingdings" pitchFamily="2" charset="2"/>
              <a:buNone/>
            </a:pPr>
            <a:r>
              <a:rPr lang="en-US" sz="2800" dirty="0" smtClean="0">
                <a:solidFill>
                  <a:schemeClr val="bg1"/>
                </a:solidFill>
              </a:rPr>
              <a:t>   </a:t>
            </a:r>
            <a:r>
              <a:rPr lang="en-US" sz="2800" dirty="0" err="1" smtClean="0">
                <a:solidFill>
                  <a:schemeClr val="bg1"/>
                </a:solidFill>
              </a:rPr>
              <a:t>Chol</a:t>
            </a:r>
            <a:r>
              <a:rPr lang="en-US" sz="2800" dirty="0" smtClean="0">
                <a:solidFill>
                  <a:schemeClr val="bg1"/>
                </a:solidFill>
              </a:rPr>
              <a:t>. 6.2  </a:t>
            </a:r>
            <a:r>
              <a:rPr lang="en-US" sz="2800" dirty="0" err="1" smtClean="0">
                <a:solidFill>
                  <a:schemeClr val="bg1"/>
                </a:solidFill>
              </a:rPr>
              <a:t>mmol</a:t>
            </a:r>
            <a:r>
              <a:rPr lang="en-US" sz="2800" dirty="0" smtClean="0">
                <a:solidFill>
                  <a:schemeClr val="bg1"/>
                </a:solidFill>
              </a:rPr>
              <a:t>/L      Trig.   2.32 </a:t>
            </a:r>
            <a:r>
              <a:rPr lang="en-US" sz="2800" dirty="0" err="1" smtClean="0">
                <a:solidFill>
                  <a:schemeClr val="bg1"/>
                </a:solidFill>
              </a:rPr>
              <a:t>mmol</a:t>
            </a:r>
            <a:r>
              <a:rPr lang="en-US" sz="2800" dirty="0" smtClean="0">
                <a:solidFill>
                  <a:schemeClr val="bg1"/>
                </a:solidFill>
              </a:rPr>
              <a:t>/L</a:t>
            </a:r>
          </a:p>
          <a:p>
            <a:pPr algn="l" rtl="0" eaLnBrk="1" hangingPunct="1">
              <a:buFont typeface="Wingdings" pitchFamily="2" charset="2"/>
              <a:buNone/>
            </a:pPr>
            <a:r>
              <a:rPr lang="en-US" sz="2800" dirty="0" smtClean="0">
                <a:solidFill>
                  <a:schemeClr val="bg1"/>
                </a:solidFill>
              </a:rPr>
              <a:t>  Next Visit:</a:t>
            </a:r>
          </a:p>
          <a:p>
            <a:pPr algn="l" rtl="0" eaLnBrk="1" hangingPunct="1">
              <a:buFont typeface="Wingdings" pitchFamily="2" charset="2"/>
              <a:buNone/>
            </a:pPr>
            <a:r>
              <a:rPr lang="en-US" sz="2800" dirty="0" smtClean="0">
                <a:solidFill>
                  <a:schemeClr val="bg1"/>
                </a:solidFill>
              </a:rPr>
              <a:t>  Cholesterol:  </a:t>
            </a:r>
            <a:r>
              <a:rPr lang="en-US" sz="2800" b="1" dirty="0" smtClean="0">
                <a:solidFill>
                  <a:schemeClr val="bg1"/>
                </a:solidFill>
              </a:rPr>
              <a:t>6.40</a:t>
            </a:r>
            <a:r>
              <a:rPr lang="en-US" sz="2800" dirty="0" smtClean="0">
                <a:solidFill>
                  <a:schemeClr val="bg1"/>
                </a:solidFill>
              </a:rPr>
              <a:t>       </a:t>
            </a:r>
            <a:r>
              <a:rPr lang="en-US" sz="2800" dirty="0" err="1" smtClean="0">
                <a:solidFill>
                  <a:schemeClr val="bg1"/>
                </a:solidFill>
              </a:rPr>
              <a:t>mmol</a:t>
            </a:r>
            <a:r>
              <a:rPr lang="en-US" sz="2800" dirty="0" smtClean="0">
                <a:solidFill>
                  <a:schemeClr val="bg1"/>
                </a:solidFill>
              </a:rPr>
              <a:t>/L  (247 mg/dl)</a:t>
            </a:r>
          </a:p>
          <a:p>
            <a:pPr algn="l" rtl="0" eaLnBrk="1" hangingPunct="1">
              <a:buFont typeface="Wingdings" pitchFamily="2" charset="2"/>
              <a:buNone/>
            </a:pPr>
            <a:r>
              <a:rPr lang="en-US" sz="2800" dirty="0" smtClean="0">
                <a:solidFill>
                  <a:schemeClr val="bg1"/>
                </a:solidFill>
              </a:rPr>
              <a:t>  LDL-C : </a:t>
            </a:r>
            <a:r>
              <a:rPr lang="en-US" sz="2800" dirty="0" smtClean="0">
                <a:solidFill>
                  <a:schemeClr val="bg1"/>
                </a:solidFill>
                <a:latin typeface="Verdana" pitchFamily="34" charset="0"/>
              </a:rPr>
              <a:t>…</a:t>
            </a:r>
            <a:r>
              <a:rPr lang="en-US" sz="2800" dirty="0" smtClean="0">
                <a:solidFill>
                  <a:schemeClr val="bg1"/>
                </a:solidFill>
              </a:rPr>
              <a:t>..   </a:t>
            </a:r>
            <a:r>
              <a:rPr lang="en-US" sz="2800" b="1" dirty="0" smtClean="0">
                <a:solidFill>
                  <a:schemeClr val="bg1"/>
                </a:solidFill>
              </a:rPr>
              <a:t>4.31</a:t>
            </a:r>
            <a:r>
              <a:rPr lang="en-US" sz="2800" dirty="0" smtClean="0">
                <a:solidFill>
                  <a:schemeClr val="bg1"/>
                </a:solidFill>
              </a:rPr>
              <a:t>       </a:t>
            </a:r>
            <a:r>
              <a:rPr lang="en-US" sz="2800" dirty="0" err="1" smtClean="0">
                <a:solidFill>
                  <a:schemeClr val="bg1"/>
                </a:solidFill>
              </a:rPr>
              <a:t>mmol</a:t>
            </a:r>
            <a:r>
              <a:rPr lang="en-US" sz="2800" dirty="0" smtClean="0">
                <a:solidFill>
                  <a:schemeClr val="bg1"/>
                </a:solidFill>
              </a:rPr>
              <a:t>/L  (166 mg/dl)</a:t>
            </a:r>
          </a:p>
          <a:p>
            <a:pPr algn="l" rtl="0" eaLnBrk="1" hangingPunct="1">
              <a:buFont typeface="Wingdings" pitchFamily="2" charset="2"/>
              <a:buNone/>
            </a:pPr>
            <a:r>
              <a:rPr lang="en-US" sz="2800" dirty="0" smtClean="0">
                <a:solidFill>
                  <a:schemeClr val="bg1"/>
                </a:solidFill>
              </a:rPr>
              <a:t>  HDL-C: </a:t>
            </a:r>
            <a:r>
              <a:rPr lang="en-US" sz="2800" dirty="0" smtClean="0">
                <a:solidFill>
                  <a:schemeClr val="bg1"/>
                </a:solidFill>
                <a:latin typeface="Verdana" pitchFamily="34" charset="0"/>
              </a:rPr>
              <a:t>……</a:t>
            </a:r>
            <a:r>
              <a:rPr lang="en-US" sz="2800" dirty="0" smtClean="0">
                <a:solidFill>
                  <a:schemeClr val="bg1"/>
                </a:solidFill>
              </a:rPr>
              <a:t>  </a:t>
            </a:r>
            <a:r>
              <a:rPr lang="en-US" sz="2800" b="1" dirty="0" smtClean="0">
                <a:solidFill>
                  <a:schemeClr val="bg1"/>
                </a:solidFill>
              </a:rPr>
              <a:t>1.13</a:t>
            </a:r>
            <a:r>
              <a:rPr lang="en-US" sz="2800" dirty="0" smtClean="0">
                <a:solidFill>
                  <a:schemeClr val="bg1"/>
                </a:solidFill>
              </a:rPr>
              <a:t>       </a:t>
            </a:r>
            <a:r>
              <a:rPr lang="en-US" sz="2800" dirty="0" err="1" smtClean="0">
                <a:solidFill>
                  <a:schemeClr val="bg1"/>
                </a:solidFill>
              </a:rPr>
              <a:t>mmol</a:t>
            </a:r>
            <a:r>
              <a:rPr lang="en-US" sz="2800" dirty="0" smtClean="0">
                <a:solidFill>
                  <a:schemeClr val="bg1"/>
                </a:solidFill>
              </a:rPr>
              <a:t>/L   (44 mg/dl)</a:t>
            </a:r>
          </a:p>
          <a:p>
            <a:pPr algn="l" rtl="0" eaLnBrk="1" hangingPunct="1">
              <a:buFont typeface="Wingdings" pitchFamily="2" charset="2"/>
              <a:buNone/>
            </a:pPr>
            <a:r>
              <a:rPr lang="en-US" sz="2800" dirty="0" smtClean="0">
                <a:solidFill>
                  <a:schemeClr val="bg1"/>
                </a:solidFill>
              </a:rPr>
              <a:t>  Trig.: </a:t>
            </a:r>
            <a:r>
              <a:rPr lang="en-US" sz="2800" dirty="0" smtClean="0">
                <a:solidFill>
                  <a:schemeClr val="bg1"/>
                </a:solidFill>
                <a:latin typeface="Verdana" pitchFamily="34" charset="0"/>
              </a:rPr>
              <a:t>………</a:t>
            </a:r>
            <a:r>
              <a:rPr lang="en-US" sz="2800" dirty="0" smtClean="0">
                <a:solidFill>
                  <a:schemeClr val="bg1"/>
                </a:solidFill>
              </a:rPr>
              <a:t>   </a:t>
            </a:r>
            <a:r>
              <a:rPr lang="en-US" sz="2800" b="1" dirty="0" smtClean="0">
                <a:solidFill>
                  <a:schemeClr val="bg1"/>
                </a:solidFill>
              </a:rPr>
              <a:t>2.12</a:t>
            </a:r>
            <a:r>
              <a:rPr lang="en-US" sz="2800" dirty="0" smtClean="0">
                <a:solidFill>
                  <a:schemeClr val="bg1"/>
                </a:solidFill>
              </a:rPr>
              <a:t>       </a:t>
            </a:r>
            <a:r>
              <a:rPr lang="en-US" sz="2800" dirty="0" err="1" smtClean="0">
                <a:solidFill>
                  <a:schemeClr val="bg1"/>
                </a:solidFill>
              </a:rPr>
              <a:t>mmol</a:t>
            </a:r>
            <a:r>
              <a:rPr lang="en-US" sz="2800" dirty="0" smtClean="0">
                <a:solidFill>
                  <a:schemeClr val="bg1"/>
                </a:solidFill>
              </a:rPr>
              <a:t>/L   (188 mg/dl)</a:t>
            </a:r>
          </a:p>
          <a:p>
            <a:pPr algn="l" rtl="0" eaLnBrk="1" hangingPunct="1">
              <a:buFont typeface="Wingdings" pitchFamily="2" charset="2"/>
              <a:buNone/>
            </a:pPr>
            <a:endParaRPr lang="en-US" sz="2800" dirty="0" smtClean="0">
              <a:solidFill>
                <a:schemeClr val="bg1"/>
              </a:solidFill>
            </a:endParaRPr>
          </a:p>
          <a:p>
            <a:pPr algn="ctr" rtl="0" eaLnBrk="1" hangingPunct="1">
              <a:buFont typeface="Wingdings" pitchFamily="2" charset="2"/>
              <a:buNone/>
            </a:pPr>
            <a:r>
              <a:rPr lang="en-US" sz="2800" dirty="0" smtClean="0">
                <a:solidFill>
                  <a:schemeClr val="tx2"/>
                </a:solidFill>
              </a:rPr>
              <a:t> How are you going to measure his risk to decide his management?  </a:t>
            </a:r>
          </a:p>
          <a:p>
            <a:pPr eaLnBrk="1" hangingPunct="1">
              <a:buFont typeface="Wingdings" pitchFamily="2" charset="2"/>
              <a:buNone/>
            </a:pPr>
            <a:endParaRPr lang="en-US" sz="2800" dirty="0" smtClean="0">
              <a:solidFill>
                <a:schemeClr val="tx2"/>
              </a:solidFill>
            </a:endParaRPr>
          </a:p>
        </p:txBody>
      </p:sp>
    </p:spTree>
    <p:extLst>
      <p:ext uri="{BB962C8B-B14F-4D97-AF65-F5344CB8AC3E}">
        <p14:creationId xmlns:p14="http://schemas.microsoft.com/office/powerpoint/2010/main" val="396044354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sz="quarter" idx="1"/>
          </p:nvPr>
        </p:nvSpPr>
        <p:spPr>
          <a:xfrm>
            <a:off x="179512" y="279884"/>
            <a:ext cx="8784976" cy="6525344"/>
          </a:xfrm>
          <a:ln w="28575">
            <a:noFill/>
          </a:ln>
        </p:spPr>
        <p:txBody>
          <a:bodyPr>
            <a:normAutofit/>
          </a:bodyPr>
          <a:lstStyle/>
          <a:p>
            <a:pPr algn="l" rtl="0" eaLnBrk="1" hangingPunct="1">
              <a:buFont typeface="Wingdings" pitchFamily="2" charset="2"/>
              <a:buNone/>
            </a:pPr>
            <a:r>
              <a:rPr lang="en-US" sz="2000" b="1" dirty="0" smtClean="0">
                <a:solidFill>
                  <a:schemeClr val="accent2"/>
                </a:solidFill>
              </a:rPr>
              <a:t>The 10 year Framingham risk score</a:t>
            </a:r>
          </a:p>
          <a:p>
            <a:pPr algn="l" rtl="0" eaLnBrk="1" hangingPunct="1">
              <a:buFont typeface="Wingdings" pitchFamily="2" charset="2"/>
              <a:buNone/>
            </a:pPr>
            <a:r>
              <a:rPr lang="en-US" dirty="0" smtClean="0"/>
              <a:t> </a:t>
            </a:r>
          </a:p>
          <a:p>
            <a:pPr algn="l" rtl="0" eaLnBrk="1" hangingPunct="1">
              <a:buFont typeface="Wingdings" pitchFamily="2" charset="2"/>
              <a:buNone/>
            </a:pPr>
            <a:r>
              <a:rPr lang="en-US" b="1" dirty="0" smtClean="0">
                <a:solidFill>
                  <a:schemeClr val="accent2"/>
                </a:solidFill>
              </a:rPr>
              <a:t> 	            Points</a:t>
            </a:r>
          </a:p>
          <a:p>
            <a:pPr algn="l" rtl="0" eaLnBrk="1" hangingPunct="1">
              <a:buFont typeface="Wingdings" pitchFamily="2" charset="2"/>
              <a:buNone/>
            </a:pPr>
            <a:r>
              <a:rPr lang="en-US" dirty="0" smtClean="0">
                <a:solidFill>
                  <a:schemeClr val="bg1"/>
                </a:solidFill>
              </a:rPr>
              <a:t>Age                   3  </a:t>
            </a:r>
          </a:p>
          <a:p>
            <a:pPr algn="l" rtl="0" eaLnBrk="1" hangingPunct="1">
              <a:buFont typeface="Wingdings" pitchFamily="2" charset="2"/>
              <a:buNone/>
            </a:pPr>
            <a:r>
              <a:rPr lang="en-US" dirty="0" smtClean="0">
                <a:solidFill>
                  <a:schemeClr val="bg1"/>
                </a:solidFill>
              </a:rPr>
              <a:t>T. </a:t>
            </a:r>
            <a:r>
              <a:rPr lang="en-US" dirty="0" err="1" smtClean="0">
                <a:solidFill>
                  <a:schemeClr val="bg1"/>
                </a:solidFill>
              </a:rPr>
              <a:t>cholest</a:t>
            </a:r>
            <a:r>
              <a:rPr lang="en-US" dirty="0" smtClean="0">
                <a:solidFill>
                  <a:schemeClr val="bg1"/>
                </a:solidFill>
              </a:rPr>
              <a:t>.        6  </a:t>
            </a:r>
          </a:p>
          <a:p>
            <a:pPr algn="l" rtl="0" eaLnBrk="1" hangingPunct="1">
              <a:buFont typeface="Wingdings" pitchFamily="2" charset="2"/>
              <a:buNone/>
            </a:pPr>
            <a:r>
              <a:rPr lang="en-US" dirty="0" smtClean="0">
                <a:solidFill>
                  <a:schemeClr val="bg1"/>
                </a:solidFill>
              </a:rPr>
              <a:t>Non-smoker    0</a:t>
            </a:r>
          </a:p>
          <a:p>
            <a:pPr algn="l" rtl="0" eaLnBrk="1" hangingPunct="1">
              <a:buFont typeface="Wingdings" pitchFamily="2" charset="2"/>
              <a:buNone/>
            </a:pPr>
            <a:r>
              <a:rPr lang="en-US" dirty="0" smtClean="0">
                <a:solidFill>
                  <a:schemeClr val="bg1"/>
                </a:solidFill>
              </a:rPr>
              <a:t>HDL-c               1</a:t>
            </a:r>
          </a:p>
          <a:p>
            <a:pPr algn="l" rtl="0" eaLnBrk="1" hangingPunct="1">
              <a:buFont typeface="Wingdings" pitchFamily="2" charset="2"/>
              <a:buNone/>
            </a:pPr>
            <a:r>
              <a:rPr lang="en-US" dirty="0" smtClean="0">
                <a:solidFill>
                  <a:schemeClr val="bg1"/>
                </a:solidFill>
              </a:rPr>
              <a:t>Systolic </a:t>
            </a:r>
            <a:r>
              <a:rPr lang="en-US" dirty="0" err="1" smtClean="0">
                <a:solidFill>
                  <a:schemeClr val="bg1"/>
                </a:solidFill>
              </a:rPr>
              <a:t>Bp</a:t>
            </a:r>
            <a:r>
              <a:rPr lang="en-US" dirty="0" smtClean="0">
                <a:solidFill>
                  <a:schemeClr val="bg1"/>
                </a:solidFill>
              </a:rPr>
              <a:t>        1</a:t>
            </a:r>
          </a:p>
          <a:p>
            <a:pPr algn="l" rtl="0">
              <a:buNone/>
            </a:pPr>
            <a:r>
              <a:rPr lang="en-US" sz="1600" dirty="0" smtClean="0">
                <a:solidFill>
                  <a:schemeClr val="bg1"/>
                </a:solidFill>
              </a:rPr>
              <a:t>                </a:t>
            </a:r>
            <a:r>
              <a:rPr lang="en-US" sz="1200" dirty="0" smtClean="0">
                <a:solidFill>
                  <a:schemeClr val="bg1"/>
                </a:solidFill>
              </a:rPr>
              <a:t>_________________</a:t>
            </a:r>
          </a:p>
          <a:p>
            <a:pPr algn="l" rtl="0" eaLnBrk="1" hangingPunct="1">
              <a:buFont typeface="Wingdings" pitchFamily="2" charset="2"/>
              <a:buNone/>
            </a:pPr>
            <a:r>
              <a:rPr lang="en-US" sz="2000" dirty="0" smtClean="0">
                <a:solidFill>
                  <a:schemeClr val="bg1"/>
                </a:solidFill>
              </a:rPr>
              <a:t> Total                          11</a:t>
            </a:r>
          </a:p>
          <a:p>
            <a:pPr algn="l" rtl="0" eaLnBrk="1" hangingPunct="1">
              <a:buFont typeface="Wingdings" pitchFamily="2" charset="2"/>
              <a:buNone/>
            </a:pPr>
            <a:r>
              <a:rPr lang="en-US" sz="2000" b="1" dirty="0">
                <a:solidFill>
                  <a:schemeClr val="tx2"/>
                </a:solidFill>
              </a:rPr>
              <a:t>10-year </a:t>
            </a:r>
            <a:r>
              <a:rPr lang="en-US" sz="2000" b="1" dirty="0" smtClean="0">
                <a:solidFill>
                  <a:schemeClr val="tx2"/>
                </a:solidFill>
              </a:rPr>
              <a:t>Risk               8%</a:t>
            </a:r>
            <a:endParaRPr lang="en-US" sz="2000" b="1" dirty="0">
              <a:solidFill>
                <a:schemeClr val="tx2"/>
              </a:solidFill>
            </a:endParaRPr>
          </a:p>
        </p:txBody>
      </p:sp>
      <p:pic>
        <p:nvPicPr>
          <p:cNvPr id="58372" name="Picture 4" descr="01vogel046a"/>
          <p:cNvPicPr>
            <a:picLocks noChangeAspect="1" noChangeArrowheads="1"/>
          </p:cNvPicPr>
          <p:nvPr/>
        </p:nvPicPr>
        <p:blipFill>
          <a:blip r:embed="rId3" cstate="print"/>
          <a:srcRect/>
          <a:stretch>
            <a:fillRect/>
          </a:stretch>
        </p:blipFill>
        <p:spPr bwMode="auto">
          <a:xfrm>
            <a:off x="3124200" y="836712"/>
            <a:ext cx="5840288" cy="5411688"/>
          </a:xfrm>
          <a:prstGeom prst="rect">
            <a:avLst/>
          </a:prstGeom>
          <a:noFill/>
          <a:ln w="9525">
            <a:noFill/>
            <a:miter lim="800000"/>
            <a:headEnd/>
            <a:tailEnd/>
          </a:ln>
        </p:spPr>
      </p:pic>
    </p:spTree>
    <p:extLst>
      <p:ext uri="{BB962C8B-B14F-4D97-AF65-F5344CB8AC3E}">
        <p14:creationId xmlns:p14="http://schemas.microsoft.com/office/powerpoint/2010/main" val="178125177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normAutofit fontScale="90000"/>
          </a:bodyPr>
          <a:lstStyle/>
          <a:p>
            <a:pPr algn="l"/>
            <a:r>
              <a:rPr lang="en-US" sz="2400" dirty="0">
                <a:solidFill>
                  <a:schemeClr val="bg1"/>
                </a:solidFill>
              </a:rPr>
              <a:t>Cases in which you don’t need FRS </a:t>
            </a:r>
            <a:r>
              <a:rPr lang="en-US" sz="2400" dirty="0" smtClean="0">
                <a:solidFill>
                  <a:schemeClr val="bg1"/>
                </a:solidFill>
              </a:rPr>
              <a:t>?</a:t>
            </a:r>
            <a:br>
              <a:rPr lang="en-US" sz="2400" dirty="0" smtClean="0">
                <a:solidFill>
                  <a:schemeClr val="bg1"/>
                </a:solidFill>
              </a:rPr>
            </a:br>
            <a:r>
              <a:rPr lang="en-US" sz="2400" dirty="0">
                <a:solidFill>
                  <a:schemeClr val="bg1"/>
                </a:solidFill>
              </a:rPr>
              <a:t>Patients who already have a high risk due to other diseases:</a:t>
            </a:r>
            <a:br>
              <a:rPr lang="en-US" sz="2400" dirty="0">
                <a:solidFill>
                  <a:schemeClr val="bg1"/>
                </a:solidFill>
              </a:rPr>
            </a:br>
            <a:endParaRPr lang="en-US" sz="2400" b="1" dirty="0">
              <a:solidFill>
                <a:schemeClr val="bg1"/>
              </a:solidFill>
            </a:endParaRPr>
          </a:p>
        </p:txBody>
      </p:sp>
      <p:sp>
        <p:nvSpPr>
          <p:cNvPr id="3" name="Content Placeholder 2"/>
          <p:cNvSpPr>
            <a:spLocks noGrp="1"/>
          </p:cNvSpPr>
          <p:nvPr>
            <p:ph sz="quarter" idx="1"/>
          </p:nvPr>
        </p:nvSpPr>
        <p:spPr>
          <a:xfrm>
            <a:off x="914400" y="1600200"/>
            <a:ext cx="7499176" cy="5015970"/>
          </a:xfrm>
        </p:spPr>
        <p:txBody>
          <a:bodyPr>
            <a:normAutofit fontScale="40000" lnSpcReduction="20000"/>
          </a:bodyPr>
          <a:lstStyle/>
          <a:p>
            <a:pPr marL="0" indent="0">
              <a:buNone/>
            </a:pPr>
            <a:r>
              <a:rPr lang="en-US" sz="7200" b="1" dirty="0" smtClean="0">
                <a:solidFill>
                  <a:schemeClr val="accent2"/>
                </a:solidFill>
              </a:rPr>
              <a:t>We </a:t>
            </a:r>
            <a:r>
              <a:rPr lang="en-US" sz="7200" b="1" dirty="0">
                <a:solidFill>
                  <a:schemeClr val="accent2"/>
                </a:solidFill>
              </a:rPr>
              <a:t>don’t need FRS if:</a:t>
            </a:r>
            <a:endParaRPr lang="en-US" sz="7000" dirty="0" smtClean="0"/>
          </a:p>
          <a:p>
            <a:pPr rtl="0"/>
            <a:r>
              <a:rPr lang="en-US" sz="7000" dirty="0" smtClean="0">
                <a:solidFill>
                  <a:schemeClr val="bg1"/>
                </a:solidFill>
              </a:rPr>
              <a:t>Stroke </a:t>
            </a:r>
            <a:r>
              <a:rPr lang="en-US" sz="7000" dirty="0">
                <a:solidFill>
                  <a:schemeClr val="bg1"/>
                </a:solidFill>
              </a:rPr>
              <a:t>or TIA</a:t>
            </a:r>
          </a:p>
          <a:p>
            <a:pPr rtl="0"/>
            <a:r>
              <a:rPr lang="en-US" sz="7000" dirty="0">
                <a:solidFill>
                  <a:schemeClr val="bg1"/>
                </a:solidFill>
              </a:rPr>
              <a:t>Bypass surgery or balloon angioplasty</a:t>
            </a:r>
          </a:p>
          <a:p>
            <a:pPr rtl="0"/>
            <a:r>
              <a:rPr lang="en-US" sz="7000" dirty="0">
                <a:solidFill>
                  <a:schemeClr val="bg1"/>
                </a:solidFill>
              </a:rPr>
              <a:t>Type 2 diabetes</a:t>
            </a:r>
          </a:p>
          <a:p>
            <a:pPr rtl="0"/>
            <a:r>
              <a:rPr lang="en-US" sz="7000" dirty="0">
                <a:solidFill>
                  <a:schemeClr val="bg1"/>
                </a:solidFill>
              </a:rPr>
              <a:t>Kidney disease</a:t>
            </a:r>
          </a:p>
          <a:p>
            <a:pPr rtl="0"/>
            <a:r>
              <a:rPr lang="en-US" sz="7000" dirty="0">
                <a:solidFill>
                  <a:schemeClr val="bg1"/>
                </a:solidFill>
              </a:rPr>
              <a:t>Abdominal aortic aneurysm</a:t>
            </a:r>
          </a:p>
          <a:p>
            <a:pPr rtl="0"/>
            <a:r>
              <a:rPr lang="en-US" sz="7000" dirty="0">
                <a:solidFill>
                  <a:schemeClr val="bg1"/>
                </a:solidFill>
              </a:rPr>
              <a:t>Familial hypercholesterolemia </a:t>
            </a:r>
          </a:p>
          <a:p>
            <a:pPr rtl="0"/>
            <a:r>
              <a:rPr lang="en-US" sz="7000" dirty="0">
                <a:solidFill>
                  <a:schemeClr val="bg1"/>
                </a:solidFill>
              </a:rPr>
              <a:t>Peripheral artery disease</a:t>
            </a:r>
          </a:p>
          <a:p>
            <a:pPr rtl="0"/>
            <a:r>
              <a:rPr lang="en-US" sz="7000" dirty="0">
                <a:solidFill>
                  <a:schemeClr val="bg1"/>
                </a:solidFill>
              </a:rPr>
              <a:t>Carotid artery disease</a:t>
            </a:r>
          </a:p>
          <a:p>
            <a:pPr marL="0" indent="0" rtl="0">
              <a:buNone/>
            </a:pPr>
            <a:r>
              <a:rPr lang="en-US" sz="7200" dirty="0" smtClean="0">
                <a:solidFill>
                  <a:schemeClr val="tx2"/>
                </a:solidFill>
              </a:rPr>
              <a:t>They already have </a:t>
            </a:r>
            <a:r>
              <a:rPr lang="en-US" sz="7200" u="sng" dirty="0" smtClean="0">
                <a:solidFill>
                  <a:schemeClr val="tx2"/>
                </a:solidFill>
              </a:rPr>
              <a:t>HIGH RISK </a:t>
            </a:r>
            <a:r>
              <a:rPr lang="en-US" sz="7200" dirty="0" smtClean="0">
                <a:solidFill>
                  <a:schemeClr val="tx2"/>
                </a:solidFill>
              </a:rPr>
              <a:t>to develop CHD</a:t>
            </a:r>
            <a:endParaRPr lang="en-US" sz="7200" dirty="0">
              <a:solidFill>
                <a:schemeClr val="tx2"/>
              </a:solidFill>
            </a:endParaRPr>
          </a:p>
        </p:txBody>
      </p:sp>
    </p:spTree>
    <p:extLst>
      <p:ext uri="{BB962C8B-B14F-4D97-AF65-F5344CB8AC3E}">
        <p14:creationId xmlns:p14="http://schemas.microsoft.com/office/powerpoint/2010/main" val="24981708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lvl="0" indent="0">
              <a:buNone/>
            </a:pPr>
            <a:endParaRPr lang="en-US" dirty="0" smtClean="0">
              <a:solidFill>
                <a:schemeClr val="bg1"/>
              </a:solidFill>
            </a:endParaRPr>
          </a:p>
          <a:p>
            <a:pPr marL="0" lvl="0" indent="0">
              <a:buNone/>
            </a:pPr>
            <a:endParaRPr lang="en-US" dirty="0">
              <a:solidFill>
                <a:schemeClr val="bg1"/>
              </a:solidFill>
            </a:endParaRPr>
          </a:p>
          <a:p>
            <a:pPr marL="0" lvl="0" indent="0">
              <a:buNone/>
            </a:pPr>
            <a:endParaRPr lang="en-US" dirty="0" smtClean="0">
              <a:solidFill>
                <a:schemeClr val="bg1"/>
              </a:solidFill>
            </a:endParaRPr>
          </a:p>
          <a:p>
            <a:pPr marL="0" lvl="0" indent="0">
              <a:buNone/>
            </a:pPr>
            <a:r>
              <a:rPr lang="en-US" sz="4000" dirty="0" smtClean="0">
                <a:solidFill>
                  <a:schemeClr val="accent2"/>
                </a:solidFill>
              </a:rPr>
              <a:t>Introduction </a:t>
            </a:r>
            <a:r>
              <a:rPr lang="en-US" sz="4000" dirty="0">
                <a:solidFill>
                  <a:schemeClr val="accent2"/>
                </a:solidFill>
              </a:rPr>
              <a:t>to new guidelines on lipid management</a:t>
            </a:r>
          </a:p>
          <a:p>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1962134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24086141"/>
              </p:ext>
            </p:extLst>
          </p:nvPr>
        </p:nvGraphicFramePr>
        <p:xfrm>
          <a:off x="457200" y="1524000"/>
          <a:ext cx="8229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normAutofit/>
          </a:bodyPr>
          <a:lstStyle/>
          <a:p>
            <a:r>
              <a:rPr lang="en-US" dirty="0" smtClean="0">
                <a:solidFill>
                  <a:schemeClr val="accent3"/>
                </a:solidFill>
              </a:rPr>
              <a:t>AHA/ACC </a:t>
            </a:r>
            <a:r>
              <a:rPr lang="en-US" dirty="0" err="1" smtClean="0">
                <a:solidFill>
                  <a:schemeClr val="accent3"/>
                </a:solidFill>
              </a:rPr>
              <a:t>vs</a:t>
            </a:r>
            <a:r>
              <a:rPr lang="en-US" dirty="0" smtClean="0">
                <a:solidFill>
                  <a:schemeClr val="accent3"/>
                </a:solidFill>
              </a:rPr>
              <a:t> IAS guidelines </a:t>
            </a:r>
            <a:endParaRPr lang="en-US" dirty="0">
              <a:solidFill>
                <a:schemeClr val="accent3"/>
              </a:solidFill>
            </a:endParaRPr>
          </a:p>
        </p:txBody>
      </p:sp>
    </p:spTree>
    <p:extLst>
      <p:ext uri="{BB962C8B-B14F-4D97-AF65-F5344CB8AC3E}">
        <p14:creationId xmlns:p14="http://schemas.microsoft.com/office/powerpoint/2010/main" val="23313814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chemeClr val="bg1"/>
                </a:solidFill>
              </a:rPr>
              <a:t>Use </a:t>
            </a:r>
            <a:r>
              <a:rPr lang="en-US" dirty="0">
                <a:solidFill>
                  <a:schemeClr val="bg1"/>
                </a:solidFill>
              </a:rPr>
              <a:t>Critical Questions (CQs) to create the evidence search from which the guideline is developed </a:t>
            </a:r>
            <a:endParaRPr lang="en-US" dirty="0" smtClean="0">
              <a:solidFill>
                <a:schemeClr val="bg1"/>
              </a:solidFill>
            </a:endParaRPr>
          </a:p>
          <a:p>
            <a:pPr marL="514350" indent="-514350">
              <a:buFont typeface="+mj-lt"/>
              <a:buAutoNum type="arabicPeriod"/>
            </a:pPr>
            <a:r>
              <a:rPr lang="en-US" dirty="0" smtClean="0">
                <a:solidFill>
                  <a:schemeClr val="bg1"/>
                </a:solidFill>
              </a:rPr>
              <a:t>Cholesterol </a:t>
            </a:r>
            <a:r>
              <a:rPr lang="en-US" dirty="0">
                <a:solidFill>
                  <a:schemeClr val="bg1"/>
                </a:solidFill>
              </a:rPr>
              <a:t>Panel: 3 CQs </a:t>
            </a:r>
            <a:endParaRPr lang="en-US" dirty="0" smtClean="0">
              <a:solidFill>
                <a:schemeClr val="bg1"/>
              </a:solidFill>
            </a:endParaRPr>
          </a:p>
          <a:p>
            <a:pPr marL="514350" indent="-514350">
              <a:buFont typeface="+mj-lt"/>
              <a:buAutoNum type="arabicPeriod"/>
            </a:pPr>
            <a:r>
              <a:rPr lang="en-US" dirty="0" smtClean="0">
                <a:solidFill>
                  <a:schemeClr val="bg1"/>
                </a:solidFill>
              </a:rPr>
              <a:t>Risk </a:t>
            </a:r>
            <a:r>
              <a:rPr lang="en-US" dirty="0">
                <a:solidFill>
                  <a:schemeClr val="bg1"/>
                </a:solidFill>
              </a:rPr>
              <a:t>Assessment Work Group: 2 CQs </a:t>
            </a:r>
            <a:endParaRPr lang="en-US" dirty="0" smtClean="0">
              <a:solidFill>
                <a:schemeClr val="bg1"/>
              </a:solidFill>
            </a:endParaRPr>
          </a:p>
          <a:p>
            <a:pPr marL="514350" indent="-514350">
              <a:buFont typeface="+mj-lt"/>
              <a:buAutoNum type="arabicPeriod"/>
            </a:pPr>
            <a:r>
              <a:rPr lang="en-US" dirty="0" smtClean="0">
                <a:solidFill>
                  <a:schemeClr val="bg1"/>
                </a:solidFill>
              </a:rPr>
              <a:t>Lifestyle </a:t>
            </a:r>
            <a:r>
              <a:rPr lang="en-US" dirty="0">
                <a:solidFill>
                  <a:schemeClr val="bg1"/>
                </a:solidFill>
              </a:rPr>
              <a:t>Management Work Group: 3 </a:t>
            </a:r>
            <a:r>
              <a:rPr lang="en-US" dirty="0" smtClean="0">
                <a:solidFill>
                  <a:schemeClr val="bg1"/>
                </a:solidFill>
              </a:rPr>
              <a:t>CQs</a:t>
            </a:r>
          </a:p>
          <a:p>
            <a:pPr marL="0" indent="0">
              <a:buNone/>
            </a:pPr>
            <a:endParaRPr lang="en-US" dirty="0">
              <a:solidFill>
                <a:schemeClr val="bg1"/>
              </a:solidFill>
            </a:endParaRPr>
          </a:p>
        </p:txBody>
      </p:sp>
      <p:sp>
        <p:nvSpPr>
          <p:cNvPr id="3" name="Title 2"/>
          <p:cNvSpPr>
            <a:spLocks noGrp="1"/>
          </p:cNvSpPr>
          <p:nvPr>
            <p:ph type="title"/>
          </p:nvPr>
        </p:nvSpPr>
        <p:spPr/>
        <p:txBody>
          <a:bodyPr/>
          <a:lstStyle/>
          <a:p>
            <a:r>
              <a:rPr lang="en-US" dirty="0" smtClean="0">
                <a:solidFill>
                  <a:schemeClr val="accent3"/>
                </a:solidFill>
              </a:rPr>
              <a:t>ACC</a:t>
            </a:r>
            <a:r>
              <a:rPr lang="en-US" dirty="0">
                <a:solidFill>
                  <a:schemeClr val="accent3"/>
                </a:solidFill>
              </a:rPr>
              <a:t>/ </a:t>
            </a:r>
            <a:r>
              <a:rPr lang="en-US" dirty="0" smtClean="0">
                <a:solidFill>
                  <a:schemeClr val="accent3"/>
                </a:solidFill>
              </a:rPr>
              <a:t>AHA</a:t>
            </a:r>
            <a:endParaRPr lang="en-US" dirty="0">
              <a:solidFill>
                <a:schemeClr val="accent3"/>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175760"/>
            <a:ext cx="83820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9636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64396608"/>
              </p:ext>
            </p:extLst>
          </p:nvPr>
        </p:nvGraphicFramePr>
        <p:xfrm>
          <a:off x="457200" y="1524000"/>
          <a:ext cx="8229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normAutofit/>
          </a:bodyPr>
          <a:lstStyle/>
          <a:p>
            <a:r>
              <a:rPr lang="en-US" sz="3600" dirty="0">
                <a:solidFill>
                  <a:schemeClr val="accent3"/>
                </a:solidFill>
              </a:rPr>
              <a:t>What has changed compared to ATP3 guideline?</a:t>
            </a:r>
          </a:p>
        </p:txBody>
      </p:sp>
    </p:spTree>
    <p:extLst>
      <p:ext uri="{BB962C8B-B14F-4D97-AF65-F5344CB8AC3E}">
        <p14:creationId xmlns:p14="http://schemas.microsoft.com/office/powerpoint/2010/main" val="38015692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defTabSz="711200">
              <a:lnSpc>
                <a:spcPct val="90000"/>
              </a:lnSpc>
              <a:spcBef>
                <a:spcPct val="0"/>
              </a:spcBef>
              <a:spcAft>
                <a:spcPct val="15000"/>
              </a:spcAft>
              <a:buFont typeface="Wingdings" pitchFamily="2" charset="2"/>
              <a:buChar char="q"/>
            </a:pPr>
            <a:r>
              <a:rPr lang="en-US" b="1" dirty="0">
                <a:solidFill>
                  <a:schemeClr val="bg1"/>
                </a:solidFill>
              </a:rPr>
              <a:t>A disorder of lipoprotein metabolism, including lipoprotein </a:t>
            </a:r>
            <a:r>
              <a:rPr lang="en-US" b="1" u="sng" dirty="0">
                <a:solidFill>
                  <a:schemeClr val="bg1"/>
                </a:solidFill>
              </a:rPr>
              <a:t>overproduction</a:t>
            </a:r>
            <a:r>
              <a:rPr lang="en-US" b="1" dirty="0">
                <a:solidFill>
                  <a:schemeClr val="bg1"/>
                </a:solidFill>
              </a:rPr>
              <a:t> or deficiency.</a:t>
            </a:r>
          </a:p>
          <a:p>
            <a:pPr marL="0" lvl="1" indent="0" defTabSz="711200">
              <a:lnSpc>
                <a:spcPct val="90000"/>
              </a:lnSpc>
              <a:spcBef>
                <a:spcPct val="0"/>
              </a:spcBef>
              <a:spcAft>
                <a:spcPct val="15000"/>
              </a:spcAft>
              <a:buNone/>
            </a:pPr>
            <a:endParaRPr lang="en-US" b="1" dirty="0">
              <a:solidFill>
                <a:schemeClr val="bg1"/>
              </a:solidFill>
            </a:endParaRPr>
          </a:p>
          <a:p>
            <a:pPr marL="342900" lvl="1" indent="-342900" defTabSz="711200">
              <a:lnSpc>
                <a:spcPct val="90000"/>
              </a:lnSpc>
              <a:spcBef>
                <a:spcPct val="0"/>
              </a:spcBef>
              <a:spcAft>
                <a:spcPct val="15000"/>
              </a:spcAft>
              <a:buFont typeface="Wingdings" pitchFamily="2" charset="2"/>
              <a:buChar char="q"/>
            </a:pPr>
            <a:r>
              <a:rPr lang="en-US" b="1" dirty="0">
                <a:solidFill>
                  <a:schemeClr val="bg1"/>
                </a:solidFill>
              </a:rPr>
              <a:t>May be manifested by elevation of the total cholesterol , (LDL) and the triglyceride concentrations, and a decrease in the (HDL) concentration in the blood</a:t>
            </a:r>
          </a:p>
          <a:p>
            <a:endParaRPr lang="en-US" dirty="0"/>
          </a:p>
        </p:txBody>
      </p:sp>
      <p:sp>
        <p:nvSpPr>
          <p:cNvPr id="3" name="Title 2"/>
          <p:cNvSpPr>
            <a:spLocks noGrp="1"/>
          </p:cNvSpPr>
          <p:nvPr>
            <p:ph type="title"/>
          </p:nvPr>
        </p:nvSpPr>
        <p:spPr/>
        <p:txBody>
          <a:bodyPr/>
          <a:lstStyle/>
          <a:p>
            <a:r>
              <a:rPr lang="en-US" dirty="0" smtClean="0">
                <a:solidFill>
                  <a:schemeClr val="accent2"/>
                </a:solidFill>
              </a:rPr>
              <a:t>Dyslipidemia </a:t>
            </a:r>
            <a:endParaRPr lang="en-US" dirty="0">
              <a:solidFill>
                <a:schemeClr val="accent2"/>
              </a:solidFill>
            </a:endParaRPr>
          </a:p>
        </p:txBody>
      </p:sp>
    </p:spTree>
    <p:extLst>
      <p:ext uri="{BB962C8B-B14F-4D97-AF65-F5344CB8AC3E}">
        <p14:creationId xmlns:p14="http://schemas.microsoft.com/office/powerpoint/2010/main" val="22280093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41013473"/>
              </p:ext>
            </p:extLst>
          </p:nvPr>
        </p:nvGraphicFramePr>
        <p:xfrm>
          <a:off x="304800" y="533400"/>
          <a:ext cx="8090841" cy="5852160"/>
        </p:xfrm>
        <a:graphic>
          <a:graphicData uri="http://schemas.openxmlformats.org/drawingml/2006/table">
            <a:tbl>
              <a:tblPr firstRow="1" bandRow="1">
                <a:tableStyleId>{073A0DAA-6AF3-43AB-8588-CEC1D06C72B9}</a:tableStyleId>
              </a:tblPr>
              <a:tblGrid>
                <a:gridCol w="2696947"/>
                <a:gridCol w="2696947"/>
                <a:gridCol w="2696947"/>
              </a:tblGrid>
              <a:tr h="346710">
                <a:tc>
                  <a:txBody>
                    <a:bodyPr/>
                    <a:lstStyle/>
                    <a:p>
                      <a:endParaRPr lang="en-US" dirty="0"/>
                    </a:p>
                  </a:txBody>
                  <a:tcPr/>
                </a:tc>
                <a:tc>
                  <a:txBody>
                    <a:bodyPr/>
                    <a:lstStyle/>
                    <a:p>
                      <a:pPr algn="ctr"/>
                      <a:r>
                        <a:rPr lang="en-US" dirty="0" smtClean="0"/>
                        <a:t>ATP-III</a:t>
                      </a:r>
                      <a:endParaRPr lang="en-US" dirty="0"/>
                    </a:p>
                  </a:txBody>
                  <a:tcPr/>
                </a:tc>
                <a:tc>
                  <a:txBody>
                    <a:bodyPr/>
                    <a:lstStyle/>
                    <a:p>
                      <a:pPr algn="ctr"/>
                      <a:r>
                        <a:rPr lang="en-US" dirty="0" smtClean="0"/>
                        <a:t>AHA/ACC</a:t>
                      </a:r>
                      <a:endParaRPr lang="en-US" dirty="0"/>
                    </a:p>
                  </a:txBody>
                  <a:tcPr/>
                </a:tc>
              </a:tr>
              <a:tr h="1126808">
                <a:tc>
                  <a:txBody>
                    <a:bodyPr/>
                    <a:lstStyle/>
                    <a:p>
                      <a:r>
                        <a:rPr lang="en-US" dirty="0" smtClean="0"/>
                        <a:t>Basis</a:t>
                      </a:r>
                      <a:r>
                        <a:rPr lang="en-US" baseline="0" dirty="0" smtClean="0"/>
                        <a:t> for recommendations</a:t>
                      </a:r>
                      <a:endParaRPr lang="en-US" dirty="0"/>
                    </a:p>
                  </a:txBody>
                  <a:tcPr/>
                </a:tc>
                <a:tc>
                  <a:txBody>
                    <a:bodyPr/>
                    <a:lstStyle/>
                    <a:p>
                      <a:r>
                        <a:rPr lang="en-US" dirty="0" smtClean="0"/>
                        <a:t>Expert opinion based on pathophysiology, observational, &amp; RCT data</a:t>
                      </a:r>
                      <a:endParaRPr lang="en-US" dirty="0"/>
                    </a:p>
                  </a:txBody>
                  <a:tcPr/>
                </a:tc>
                <a:tc>
                  <a:txBody>
                    <a:bodyPr/>
                    <a:lstStyle/>
                    <a:p>
                      <a:r>
                        <a:rPr lang="en-US" dirty="0" smtClean="0"/>
                        <a:t>Evidence-based recommendations based on RCTs and systematic reviews</a:t>
                      </a:r>
                      <a:endParaRPr lang="en-US" dirty="0"/>
                    </a:p>
                  </a:txBody>
                  <a:tcPr/>
                </a:tc>
              </a:tr>
              <a:tr h="866775">
                <a:tc>
                  <a:txBody>
                    <a:bodyPr/>
                    <a:lstStyle/>
                    <a:p>
                      <a:r>
                        <a:rPr lang="en-US" dirty="0" smtClean="0"/>
                        <a:t>Risk stratification</a:t>
                      </a:r>
                      <a:endParaRPr lang="en-US" dirty="0"/>
                    </a:p>
                  </a:txBody>
                  <a:tcPr/>
                </a:tc>
                <a:tc>
                  <a:txBody>
                    <a:bodyPr/>
                    <a:lstStyle/>
                    <a:p>
                      <a:r>
                        <a:rPr lang="en-US" dirty="0" smtClean="0"/>
                        <a:t>CHD equivalents,</a:t>
                      </a:r>
                      <a:r>
                        <a:rPr lang="en-US" baseline="0" dirty="0" smtClean="0"/>
                        <a:t> risk factors, 10-year risk of MI</a:t>
                      </a:r>
                      <a:endParaRPr lang="en-US" dirty="0"/>
                    </a:p>
                  </a:txBody>
                  <a:tcPr/>
                </a:tc>
                <a:tc>
                  <a:txBody>
                    <a:bodyPr/>
                    <a:lstStyle/>
                    <a:p>
                      <a:r>
                        <a:rPr lang="en-US" dirty="0" smtClean="0"/>
                        <a:t>4 specific risk groups based on benefits in clinical trials</a:t>
                      </a:r>
                      <a:endParaRPr lang="en-US" dirty="0"/>
                    </a:p>
                  </a:txBody>
                  <a:tcPr/>
                </a:tc>
              </a:tr>
              <a:tr h="346710">
                <a:tc>
                  <a:txBody>
                    <a:bodyPr/>
                    <a:lstStyle/>
                    <a:p>
                      <a:r>
                        <a:rPr lang="en-US" dirty="0" smtClean="0"/>
                        <a:t>Risk calculation</a:t>
                      </a:r>
                      <a:endParaRPr lang="en-US" dirty="0"/>
                    </a:p>
                  </a:txBody>
                  <a:tcPr/>
                </a:tc>
                <a:tc>
                  <a:txBody>
                    <a:bodyPr/>
                    <a:lstStyle/>
                    <a:p>
                      <a:r>
                        <a:rPr lang="en-US" dirty="0" smtClean="0"/>
                        <a:t>Framingham risk score</a:t>
                      </a:r>
                      <a:endParaRPr lang="en-US" dirty="0"/>
                    </a:p>
                  </a:txBody>
                  <a:tcPr/>
                </a:tc>
                <a:tc>
                  <a:txBody>
                    <a:bodyPr/>
                    <a:lstStyle/>
                    <a:p>
                      <a:r>
                        <a:rPr lang="en-US" dirty="0" smtClean="0"/>
                        <a:t>Pooled cohort equation</a:t>
                      </a:r>
                      <a:endParaRPr lang="en-US" dirty="0"/>
                    </a:p>
                  </a:txBody>
                  <a:tcPr/>
                </a:tc>
              </a:tr>
              <a:tr h="606743">
                <a:tc>
                  <a:txBody>
                    <a:bodyPr/>
                    <a:lstStyle/>
                    <a:p>
                      <a:r>
                        <a:rPr lang="en-US" dirty="0" smtClean="0"/>
                        <a:t>Goals of therapy</a:t>
                      </a:r>
                      <a:endParaRPr lang="en-US" dirty="0"/>
                    </a:p>
                  </a:txBody>
                  <a:tcPr/>
                </a:tc>
                <a:tc>
                  <a:txBody>
                    <a:bodyPr/>
                    <a:lstStyle/>
                    <a:p>
                      <a:r>
                        <a:rPr lang="en-US" dirty="0" smtClean="0"/>
                        <a:t>LDL &amp;</a:t>
                      </a:r>
                      <a:r>
                        <a:rPr lang="en-US" baseline="0" dirty="0" smtClean="0"/>
                        <a:t> non-HDL levels</a:t>
                      </a:r>
                    </a:p>
                    <a:p>
                      <a:r>
                        <a:rPr lang="en-US" baseline="0" dirty="0" smtClean="0"/>
                        <a:t>(stratified by risk)</a:t>
                      </a:r>
                      <a:endParaRPr lang="en-US" dirty="0"/>
                    </a:p>
                  </a:txBody>
                  <a:tcPr/>
                </a:tc>
                <a:tc>
                  <a:txBody>
                    <a:bodyPr/>
                    <a:lstStyle/>
                    <a:p>
                      <a:r>
                        <a:rPr lang="en-US" dirty="0" smtClean="0"/>
                        <a:t>Statin</a:t>
                      </a:r>
                      <a:r>
                        <a:rPr lang="en-US" baseline="0" dirty="0" smtClean="0"/>
                        <a:t> intensity </a:t>
                      </a:r>
                    </a:p>
                    <a:p>
                      <a:r>
                        <a:rPr lang="en-US" baseline="0" dirty="0" smtClean="0"/>
                        <a:t>(% LDL reduction)</a:t>
                      </a:r>
                      <a:endParaRPr lang="en-US" dirty="0"/>
                    </a:p>
                  </a:txBody>
                  <a:tcPr/>
                </a:tc>
              </a:tr>
              <a:tr h="1126808">
                <a:tc>
                  <a:txBody>
                    <a:bodyPr/>
                    <a:lstStyle/>
                    <a:p>
                      <a:r>
                        <a:rPr lang="en-US" dirty="0" smtClean="0"/>
                        <a:t> Role for monitoring</a:t>
                      </a:r>
                      <a:endParaRPr lang="en-US" dirty="0"/>
                    </a:p>
                  </a:txBody>
                  <a:tcPr/>
                </a:tc>
                <a:tc>
                  <a:txBody>
                    <a:bodyPr/>
                    <a:lstStyle/>
                    <a:p>
                      <a:r>
                        <a:rPr lang="en-US" dirty="0" smtClean="0"/>
                        <a:t>Fasting lipid panel to</a:t>
                      </a:r>
                      <a:r>
                        <a:rPr lang="en-US" baseline="0" dirty="0" smtClean="0"/>
                        <a:t> assess achievement of goal</a:t>
                      </a:r>
                      <a:endParaRPr lang="en-US" dirty="0"/>
                    </a:p>
                  </a:txBody>
                  <a:tcPr/>
                </a:tc>
                <a:tc>
                  <a:txBody>
                    <a:bodyPr/>
                    <a:lstStyle/>
                    <a:p>
                      <a:r>
                        <a:rPr lang="en-US" dirty="0" smtClean="0"/>
                        <a:t>Fasting lipid panel to assess adherence/therapeutic response</a:t>
                      </a:r>
                      <a:endParaRPr lang="en-US" dirty="0"/>
                    </a:p>
                  </a:txBody>
                  <a:tcPr/>
                </a:tc>
              </a:tr>
              <a:tr h="1126808">
                <a:tc>
                  <a:txBody>
                    <a:bodyPr/>
                    <a:lstStyle/>
                    <a:p>
                      <a:r>
                        <a:rPr lang="en-US" dirty="0" smtClean="0"/>
                        <a:t>Role of non-statin agents</a:t>
                      </a:r>
                      <a:endParaRPr lang="en-US" dirty="0"/>
                    </a:p>
                  </a:txBody>
                  <a:tcPr/>
                </a:tc>
                <a:tc>
                  <a:txBody>
                    <a:bodyPr/>
                    <a:lstStyle/>
                    <a:p>
                      <a:r>
                        <a:rPr lang="en-US" dirty="0" smtClean="0"/>
                        <a:t>Encouraged</a:t>
                      </a:r>
                      <a:r>
                        <a:rPr lang="en-US" baseline="0" dirty="0" smtClean="0"/>
                        <a:t> use </a:t>
                      </a:r>
                      <a:r>
                        <a:rPr lang="en-US" dirty="0" smtClean="0"/>
                        <a:t>if needed to achieve LDL or</a:t>
                      </a:r>
                      <a:r>
                        <a:rPr lang="en-US" baseline="0" dirty="0" smtClean="0"/>
                        <a:t> non-HDL goal</a:t>
                      </a:r>
                      <a:endParaRPr lang="en-US" dirty="0"/>
                    </a:p>
                  </a:txBody>
                  <a:tcPr/>
                </a:tc>
                <a:tc>
                  <a:txBody>
                    <a:bodyPr/>
                    <a:lstStyle/>
                    <a:p>
                      <a:r>
                        <a:rPr lang="en-US" dirty="0" smtClean="0"/>
                        <a:t>Discourages use in most patients because of lack of evidence on improving outcomes</a:t>
                      </a:r>
                      <a:endParaRPr lang="en-US" dirty="0"/>
                    </a:p>
                  </a:txBody>
                  <a:tcPr/>
                </a:tc>
              </a:tr>
            </a:tbl>
          </a:graphicData>
        </a:graphic>
      </p:graphicFrame>
    </p:spTree>
    <p:extLst>
      <p:ext uri="{BB962C8B-B14F-4D97-AF65-F5344CB8AC3E}">
        <p14:creationId xmlns:p14="http://schemas.microsoft.com/office/powerpoint/2010/main" val="42812543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3"/>
          <p:cNvSpPr>
            <a:spLocks noGrp="1"/>
          </p:cNvSpPr>
          <p:nvPr>
            <p:ph type="sldNum" sz="quarter" idx="10"/>
          </p:nvPr>
        </p:nvSpPr>
        <p:spPr/>
        <p:txBody>
          <a:bodyPr/>
          <a:lstStyle/>
          <a:p>
            <a:pPr>
              <a:defRPr/>
            </a:pPr>
            <a:fld id="{C7F8431F-9D40-4FDC-8314-762409D94686}" type="slidenum">
              <a:rPr lang="en-US"/>
              <a:pPr>
                <a:defRPr/>
              </a:pPr>
              <a:t>31</a:t>
            </a:fld>
            <a:endParaRPr lang="en-US"/>
          </a:p>
        </p:txBody>
      </p:sp>
      <p:sp>
        <p:nvSpPr>
          <p:cNvPr id="90116" name="Rectangle 2"/>
          <p:cNvSpPr>
            <a:spLocks noGrp="1" noChangeArrowheads="1"/>
          </p:cNvSpPr>
          <p:nvPr>
            <p:ph type="title"/>
          </p:nvPr>
        </p:nvSpPr>
        <p:spPr>
          <a:xfrm>
            <a:off x="685800" y="76200"/>
            <a:ext cx="7772400" cy="1143000"/>
          </a:xfrm>
          <a:noFill/>
        </p:spPr>
        <p:txBody>
          <a:bodyPr>
            <a:normAutofit/>
          </a:bodyPr>
          <a:lstStyle/>
          <a:p>
            <a:pPr eaLnBrk="1" hangingPunct="1"/>
            <a:r>
              <a:rPr lang="en-US" sz="3200" dirty="0" smtClean="0">
                <a:solidFill>
                  <a:schemeClr val="accent2"/>
                </a:solidFill>
              </a:rPr>
              <a:t>Summary of Drug choice based on ATP III</a:t>
            </a:r>
          </a:p>
        </p:txBody>
      </p:sp>
      <p:graphicFrame>
        <p:nvGraphicFramePr>
          <p:cNvPr id="601242" name="Group 154"/>
          <p:cNvGraphicFramePr>
            <a:graphicFrameLocks noGrp="1"/>
          </p:cNvGraphicFramePr>
          <p:nvPr>
            <p:ph idx="1"/>
          </p:nvPr>
        </p:nvGraphicFramePr>
        <p:xfrm>
          <a:off x="609600" y="1524000"/>
          <a:ext cx="7924800" cy="4503739"/>
        </p:xfrm>
        <a:graphic>
          <a:graphicData uri="http://schemas.openxmlformats.org/drawingml/2006/table">
            <a:tbl>
              <a:tblPr/>
              <a:tblGrid>
                <a:gridCol w="2667000"/>
                <a:gridCol w="1905000"/>
                <a:gridCol w="1600200"/>
                <a:gridCol w="1752600"/>
              </a:tblGrid>
              <a:tr h="5730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Arial Narrow" pitchFamily="34" charset="0"/>
                        </a:rPr>
                        <a:t>Lipid abnormality type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Arial Narrow" pitchFamily="34" charset="0"/>
                        </a:rPr>
                        <a:t>First choice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Arial Narrow" pitchFamily="34" charset="0"/>
                        </a:rPr>
                        <a:t>Additional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Arial Narrow" pitchFamily="34" charset="0"/>
                        </a:rPr>
                        <a:t>Remarks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r>
              <a:tr h="571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bg2"/>
                          </a:solidFill>
                          <a:effectLst/>
                          <a:latin typeface="Arial Narrow" pitchFamily="34" charset="0"/>
                        </a:rPr>
                        <a:t>↑ LDL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bg2"/>
                          </a:solidFill>
                          <a:effectLst/>
                          <a:latin typeface="Arial Narrow" pitchFamily="34" charset="0"/>
                        </a:rPr>
                        <a:t>Statin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bg2"/>
                          </a:solidFill>
                          <a:effectLst/>
                          <a:latin typeface="Arial Narrow" pitchFamily="34" charset="0"/>
                        </a:rPr>
                        <a:t>Ezetimibe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bg2"/>
                          </a:solidFill>
                          <a:effectLst/>
                          <a:latin typeface="Arial Narrow" pitchFamily="34" charset="0"/>
                        </a:rPr>
                        <a:t>Myopathy ↑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00"/>
                    </a:solidFill>
                  </a:tcPr>
                </a:tc>
              </a:tr>
              <a:tr h="5730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bg2"/>
                          </a:solidFill>
                          <a:effectLst/>
                          <a:latin typeface="Arial Narrow" pitchFamily="34" charset="0"/>
                        </a:rPr>
                        <a:t>↑ TG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bg2"/>
                          </a:solidFill>
                          <a:effectLst/>
                          <a:latin typeface="Arial Narrow" pitchFamily="34" charset="0"/>
                        </a:rPr>
                        <a:t>Fibrate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bg2"/>
                          </a:solidFill>
                          <a:effectLst/>
                          <a:latin typeface="Arial Narrow" pitchFamily="34" charset="0"/>
                        </a:rPr>
                        <a:t>Niacin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bg2"/>
                          </a:solidFill>
                          <a:effectLst/>
                          <a:latin typeface="Arial Narrow" pitchFamily="34" charset="0"/>
                        </a:rPr>
                        <a:t>↓ CHO intake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00"/>
                    </a:solidFill>
                  </a:tcPr>
                </a:tc>
              </a:tr>
              <a:tr h="5746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bg2"/>
                          </a:solidFill>
                          <a:effectLst/>
                          <a:latin typeface="Arial Narrow" pitchFamily="34" charset="0"/>
                        </a:rPr>
                        <a:t>↓ HDL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bg2"/>
                          </a:solidFill>
                          <a:effectLst/>
                          <a:latin typeface="Arial Narrow" pitchFamily="34" charset="0"/>
                        </a:rPr>
                        <a:t>Niacin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bg2"/>
                          </a:solidFill>
                          <a:effectLst/>
                          <a:latin typeface="Arial Narrow" pitchFamily="34" charset="0"/>
                        </a:rPr>
                        <a:t>Fibrate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bg2"/>
                          </a:solidFill>
                          <a:effectLst/>
                          <a:latin typeface="Arial Narrow" pitchFamily="34" charset="0"/>
                        </a:rPr>
                        <a:t>Exercise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00"/>
                    </a:solidFill>
                  </a:tcPr>
                </a:tc>
              </a:tr>
              <a:tr h="571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bg2"/>
                          </a:solidFill>
                          <a:effectLst/>
                          <a:latin typeface="Arial Narrow" pitchFamily="34" charset="0"/>
                        </a:rPr>
                        <a:t>↑ LDL + ↑ TG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bg2"/>
                          </a:solidFill>
                          <a:effectLst/>
                          <a:latin typeface="Arial Narrow" pitchFamily="34" charset="0"/>
                        </a:rPr>
                        <a:t>Statin + Fibrate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bg2"/>
                          </a:solidFill>
                          <a:effectLst/>
                          <a:latin typeface="Arial Narrow" pitchFamily="34" charset="0"/>
                        </a:rPr>
                        <a:t>Niacin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bg2"/>
                          </a:solidFill>
                          <a:effectLst/>
                          <a:latin typeface="Arial Narrow" pitchFamily="34" charset="0"/>
                        </a:rPr>
                        <a:t>Myo risk ↑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CC"/>
                    </a:solidFill>
                  </a:tcPr>
                </a:tc>
              </a:tr>
              <a:tr h="549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bg2"/>
                          </a:solidFill>
                          <a:effectLst/>
                          <a:latin typeface="Arial Narrow" pitchFamily="34" charset="0"/>
                        </a:rPr>
                        <a:t>↑ LDL + ↓ HDL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bg2"/>
                          </a:solidFill>
                          <a:effectLst/>
                          <a:latin typeface="Arial Narrow" pitchFamily="34" charset="0"/>
                        </a:rPr>
                        <a:t>Statin + Niacin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bg2"/>
                          </a:solidFill>
                          <a:effectLst/>
                          <a:latin typeface="Arial Narrow" pitchFamily="34" charset="0"/>
                        </a:rPr>
                        <a:t>Fibrate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bg2"/>
                          </a:solidFill>
                          <a:effectLst/>
                          <a:latin typeface="Arial Narrow" pitchFamily="34" charset="0"/>
                        </a:rPr>
                        <a:t>Exercise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CC"/>
                    </a:solidFill>
                  </a:tcPr>
                </a:tc>
              </a:tr>
              <a:tr h="549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bg2"/>
                          </a:solidFill>
                          <a:effectLst/>
                          <a:latin typeface="Arial Narrow" pitchFamily="34" charset="0"/>
                        </a:rPr>
                        <a:t>↑ TG + ↓ HDL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bg2"/>
                          </a:solidFill>
                          <a:effectLst/>
                          <a:latin typeface="Arial Narrow" pitchFamily="34" charset="0"/>
                        </a:rPr>
                        <a:t>Fibrate + Niacin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bg2"/>
                          </a:solidFill>
                          <a:effectLst/>
                          <a:latin typeface="Arial Narrow" pitchFamily="34" charset="0"/>
                        </a:rPr>
                        <a:t>Statin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bg2"/>
                          </a:solidFill>
                          <a:effectLst/>
                          <a:latin typeface="Arial Narrow" pitchFamily="34" charset="0"/>
                        </a:rPr>
                        <a:t>Exercise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CC"/>
                    </a:solidFill>
                  </a:tcPr>
                </a:tc>
              </a:tr>
              <a:tr h="5413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bg2"/>
                          </a:solidFill>
                          <a:effectLst/>
                          <a:latin typeface="Arial Narrow" pitchFamily="34" charset="0"/>
                        </a:rPr>
                        <a:t>↑ LDL + ↑ TG + ↓ HDL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bg2"/>
                          </a:solidFill>
                          <a:effectLst/>
                          <a:latin typeface="Arial Narrow" pitchFamily="34" charset="0"/>
                        </a:rPr>
                        <a:t>Statin + Fibrate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bg2"/>
                          </a:solidFill>
                          <a:effectLst/>
                          <a:latin typeface="Arial Narrow" pitchFamily="34" charset="0"/>
                        </a:rPr>
                        <a:t>E, N, BA, FO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bg2"/>
                          </a:solidFill>
                          <a:effectLst/>
                          <a:latin typeface="Arial Narrow" pitchFamily="34" charset="0"/>
                        </a:rPr>
                        <a:t>Myo risk ↑ ↑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5050"/>
                    </a:solidFill>
                  </a:tcPr>
                </a:tc>
              </a:tr>
            </a:tbl>
          </a:graphicData>
        </a:graphic>
      </p:graphicFrame>
    </p:spTree>
    <p:extLst>
      <p:ext uri="{BB962C8B-B14F-4D97-AF65-F5344CB8AC3E}">
        <p14:creationId xmlns:p14="http://schemas.microsoft.com/office/powerpoint/2010/main" val="140801434"/>
      </p:ext>
    </p:extLst>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solidFill>
                  <a:schemeClr val="bg1"/>
                </a:solidFill>
              </a:rPr>
              <a:t>Focus </a:t>
            </a:r>
            <a:r>
              <a:rPr lang="en-US" dirty="0">
                <a:solidFill>
                  <a:schemeClr val="bg1"/>
                </a:solidFill>
              </a:rPr>
              <a:t>on treatment of blood cholesterol to reduce ASCVD risk in adults </a:t>
            </a:r>
            <a:endParaRPr lang="en-US" dirty="0" smtClean="0">
              <a:solidFill>
                <a:schemeClr val="bg1"/>
              </a:solidFill>
            </a:endParaRPr>
          </a:p>
          <a:p>
            <a:pPr marL="0" indent="0">
              <a:buNone/>
            </a:pPr>
            <a:endParaRPr lang="en-US" dirty="0" smtClean="0">
              <a:solidFill>
                <a:schemeClr val="bg1"/>
              </a:solidFill>
            </a:endParaRPr>
          </a:p>
          <a:p>
            <a:r>
              <a:rPr lang="en-US" dirty="0" smtClean="0">
                <a:solidFill>
                  <a:schemeClr val="bg1"/>
                </a:solidFill>
              </a:rPr>
              <a:t> </a:t>
            </a:r>
            <a:r>
              <a:rPr lang="en-US" dirty="0">
                <a:solidFill>
                  <a:schemeClr val="bg1"/>
                </a:solidFill>
              </a:rPr>
              <a:t>Emphasize </a:t>
            </a:r>
            <a:r>
              <a:rPr lang="en-US" b="1" dirty="0">
                <a:solidFill>
                  <a:schemeClr val="bg1"/>
                </a:solidFill>
              </a:rPr>
              <a:t>adherence to a heart healthy lifestyle as </a:t>
            </a:r>
            <a:r>
              <a:rPr lang="en-US" dirty="0">
                <a:solidFill>
                  <a:schemeClr val="bg1"/>
                </a:solidFill>
              </a:rPr>
              <a:t>foundation of ASCVD risk reduction </a:t>
            </a:r>
            <a:endParaRPr lang="en-US" dirty="0" smtClean="0">
              <a:solidFill>
                <a:schemeClr val="bg1"/>
              </a:solidFill>
            </a:endParaRPr>
          </a:p>
          <a:p>
            <a:pPr marL="0" indent="0">
              <a:buNone/>
            </a:pPr>
            <a:endParaRPr lang="en-US" dirty="0">
              <a:solidFill>
                <a:schemeClr val="bg1"/>
              </a:solidFill>
            </a:endParaRPr>
          </a:p>
          <a:p>
            <a:r>
              <a:rPr lang="en-US" dirty="0" smtClean="0">
                <a:solidFill>
                  <a:schemeClr val="bg1"/>
                </a:solidFill>
              </a:rPr>
              <a:t>Identify </a:t>
            </a:r>
            <a:r>
              <a:rPr lang="en-US" dirty="0">
                <a:solidFill>
                  <a:schemeClr val="bg1"/>
                </a:solidFill>
              </a:rPr>
              <a:t>individuals most likely to benefit from cholesterol-lowering therapy </a:t>
            </a:r>
            <a:r>
              <a:rPr lang="en-US" b="1" dirty="0" smtClean="0">
                <a:solidFill>
                  <a:schemeClr val="bg1"/>
                </a:solidFill>
              </a:rPr>
              <a:t>“4 </a:t>
            </a:r>
            <a:r>
              <a:rPr lang="en-US" b="1" dirty="0">
                <a:solidFill>
                  <a:schemeClr val="bg1"/>
                </a:solidFill>
              </a:rPr>
              <a:t>statin benefit groups </a:t>
            </a:r>
            <a:r>
              <a:rPr lang="en-US" b="1" dirty="0" smtClean="0">
                <a:solidFill>
                  <a:schemeClr val="bg1"/>
                </a:solidFill>
              </a:rPr>
              <a:t>“</a:t>
            </a:r>
          </a:p>
          <a:p>
            <a:pPr marL="0" indent="0">
              <a:buNone/>
            </a:pPr>
            <a:endParaRPr lang="en-US" b="1" dirty="0" smtClean="0">
              <a:solidFill>
                <a:schemeClr val="bg1"/>
              </a:solidFill>
            </a:endParaRPr>
          </a:p>
          <a:p>
            <a:r>
              <a:rPr lang="en-US" dirty="0" smtClean="0">
                <a:solidFill>
                  <a:schemeClr val="bg1"/>
                </a:solidFill>
              </a:rPr>
              <a:t>Identify </a:t>
            </a:r>
            <a:r>
              <a:rPr lang="en-US" dirty="0">
                <a:solidFill>
                  <a:schemeClr val="bg1"/>
                </a:solidFill>
              </a:rPr>
              <a:t>safety issues </a:t>
            </a:r>
          </a:p>
        </p:txBody>
      </p:sp>
      <p:sp>
        <p:nvSpPr>
          <p:cNvPr id="3" name="Title 2"/>
          <p:cNvSpPr>
            <a:spLocks noGrp="1"/>
          </p:cNvSpPr>
          <p:nvPr>
            <p:ph type="title"/>
          </p:nvPr>
        </p:nvSpPr>
        <p:spPr/>
        <p:txBody>
          <a:bodyPr>
            <a:normAutofit/>
          </a:bodyPr>
          <a:lstStyle/>
          <a:p>
            <a:r>
              <a:rPr lang="en-US" sz="3200" dirty="0" smtClean="0">
                <a:solidFill>
                  <a:schemeClr val="accent3"/>
                </a:solidFill>
              </a:rPr>
              <a:t>The scope of the new AHA/ACC 2013 guidelines</a:t>
            </a:r>
            <a:endParaRPr lang="en-US" sz="3200" dirty="0">
              <a:solidFill>
                <a:schemeClr val="accent3"/>
              </a:solidFill>
            </a:endParaRPr>
          </a:p>
        </p:txBody>
      </p:sp>
    </p:spTree>
    <p:extLst>
      <p:ext uri="{BB962C8B-B14F-4D97-AF65-F5344CB8AC3E}">
        <p14:creationId xmlns:p14="http://schemas.microsoft.com/office/powerpoint/2010/main" val="28009437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a:buFont typeface="Wingdings" pitchFamily="2" charset="2"/>
              <a:buChar char="v"/>
            </a:pPr>
            <a:r>
              <a:rPr lang="en-US" b="1" u="sng" dirty="0">
                <a:solidFill>
                  <a:schemeClr val="bg1"/>
                </a:solidFill>
              </a:rPr>
              <a:t>Major difficulties: </a:t>
            </a:r>
            <a:endParaRPr lang="en-US" b="1" u="sng" dirty="0" smtClean="0">
              <a:solidFill>
                <a:schemeClr val="bg1"/>
              </a:solidFill>
            </a:endParaRPr>
          </a:p>
          <a:p>
            <a:r>
              <a:rPr lang="en-US" dirty="0" smtClean="0">
                <a:solidFill>
                  <a:schemeClr val="bg1"/>
                </a:solidFill>
              </a:rPr>
              <a:t>Current </a:t>
            </a:r>
            <a:r>
              <a:rPr lang="en-US" dirty="0">
                <a:solidFill>
                  <a:schemeClr val="bg1"/>
                </a:solidFill>
              </a:rPr>
              <a:t>RCT data do not indicate what the target should be </a:t>
            </a:r>
            <a:endParaRPr lang="en-US" dirty="0" smtClean="0">
              <a:solidFill>
                <a:schemeClr val="bg1"/>
              </a:solidFill>
            </a:endParaRPr>
          </a:p>
          <a:p>
            <a:pPr marL="0" indent="0">
              <a:buNone/>
            </a:pPr>
            <a:endParaRPr lang="en-US" dirty="0" smtClean="0">
              <a:solidFill>
                <a:schemeClr val="bg1"/>
              </a:solidFill>
            </a:endParaRPr>
          </a:p>
          <a:p>
            <a:r>
              <a:rPr lang="en-US" dirty="0" smtClean="0">
                <a:solidFill>
                  <a:schemeClr val="bg1"/>
                </a:solidFill>
              </a:rPr>
              <a:t>Unknown </a:t>
            </a:r>
            <a:r>
              <a:rPr lang="en-US" dirty="0">
                <a:solidFill>
                  <a:schemeClr val="bg1"/>
                </a:solidFill>
              </a:rPr>
              <a:t>magnitude of additional ASCVD risk reduction with one target compared to another </a:t>
            </a:r>
            <a:endParaRPr lang="en-US" dirty="0" smtClean="0">
              <a:solidFill>
                <a:schemeClr val="bg1"/>
              </a:solidFill>
            </a:endParaRPr>
          </a:p>
          <a:p>
            <a:pPr marL="0" indent="0">
              <a:buNone/>
            </a:pPr>
            <a:endParaRPr lang="en-US" dirty="0" smtClean="0">
              <a:solidFill>
                <a:schemeClr val="bg1"/>
              </a:solidFill>
            </a:endParaRPr>
          </a:p>
          <a:p>
            <a:r>
              <a:rPr lang="en-US" dirty="0" smtClean="0">
                <a:solidFill>
                  <a:schemeClr val="bg1"/>
                </a:solidFill>
              </a:rPr>
              <a:t>Unknown </a:t>
            </a:r>
            <a:r>
              <a:rPr lang="en-US" dirty="0">
                <a:solidFill>
                  <a:schemeClr val="bg1"/>
                </a:solidFill>
              </a:rPr>
              <a:t>rate of additional adverse effects from multidrug therapy used to achieve a specific goal </a:t>
            </a:r>
            <a:endParaRPr lang="en-US" dirty="0" smtClean="0">
              <a:solidFill>
                <a:schemeClr val="bg1"/>
              </a:solidFill>
            </a:endParaRPr>
          </a:p>
          <a:p>
            <a:pPr marL="0" indent="0">
              <a:buNone/>
            </a:pPr>
            <a:endParaRPr lang="en-US" dirty="0" smtClean="0">
              <a:solidFill>
                <a:schemeClr val="bg1"/>
              </a:solidFill>
            </a:endParaRPr>
          </a:p>
          <a:p>
            <a:pPr marL="0" indent="0">
              <a:buNone/>
            </a:pPr>
            <a:r>
              <a:rPr lang="en-US" b="1" i="1" dirty="0" smtClean="0">
                <a:solidFill>
                  <a:schemeClr val="bg1"/>
                </a:solidFill>
              </a:rPr>
              <a:t>Therefore</a:t>
            </a:r>
            <a:r>
              <a:rPr lang="en-US" b="1" i="1" dirty="0">
                <a:solidFill>
                  <a:schemeClr val="bg1"/>
                </a:solidFill>
              </a:rPr>
              <a:t>, unknown net benefit from </a:t>
            </a:r>
            <a:r>
              <a:rPr lang="en-US" b="1" i="1" dirty="0" smtClean="0">
                <a:solidFill>
                  <a:schemeClr val="bg1"/>
                </a:solidFill>
              </a:rPr>
              <a:t>treat-to-target</a:t>
            </a:r>
            <a:endParaRPr lang="en-US" b="1" i="1" dirty="0">
              <a:solidFill>
                <a:schemeClr val="bg1"/>
              </a:solidFill>
            </a:endParaRPr>
          </a:p>
        </p:txBody>
      </p:sp>
      <p:sp>
        <p:nvSpPr>
          <p:cNvPr id="3" name="Title 2"/>
          <p:cNvSpPr>
            <a:spLocks noGrp="1"/>
          </p:cNvSpPr>
          <p:nvPr>
            <p:ph type="title"/>
          </p:nvPr>
        </p:nvSpPr>
        <p:spPr/>
        <p:txBody>
          <a:bodyPr>
            <a:normAutofit fontScale="90000"/>
          </a:bodyPr>
          <a:lstStyle/>
          <a:p>
            <a:r>
              <a:rPr lang="en-US" dirty="0">
                <a:solidFill>
                  <a:schemeClr val="accent3"/>
                </a:solidFill>
                <a:effectLst/>
              </a:rPr>
              <a:t>ACC/AHA - Why Not Continue to Treat to Target? </a:t>
            </a:r>
            <a:endParaRPr lang="en-US" dirty="0">
              <a:solidFill>
                <a:schemeClr val="accent3"/>
              </a:solidFill>
            </a:endParaRPr>
          </a:p>
        </p:txBody>
      </p:sp>
    </p:spTree>
    <p:extLst>
      <p:ext uri="{BB962C8B-B14F-4D97-AF65-F5344CB8AC3E}">
        <p14:creationId xmlns:p14="http://schemas.microsoft.com/office/powerpoint/2010/main" val="32515754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buFont typeface="+mj-lt"/>
              <a:buAutoNum type="arabicPeriod"/>
            </a:pPr>
            <a:r>
              <a:rPr lang="en-US" dirty="0" smtClean="0">
                <a:solidFill>
                  <a:schemeClr val="bg1"/>
                </a:solidFill>
              </a:rPr>
              <a:t>Individuals with clinical ASCVD</a:t>
            </a:r>
          </a:p>
          <a:p>
            <a:pPr marL="514350" indent="-514350">
              <a:buFont typeface="+mj-lt"/>
              <a:buAutoNum type="arabicPeriod"/>
            </a:pPr>
            <a:endParaRPr lang="en-US" dirty="0" smtClean="0">
              <a:solidFill>
                <a:schemeClr val="bg1"/>
              </a:solidFill>
            </a:endParaRPr>
          </a:p>
          <a:p>
            <a:pPr marL="514350" indent="-514350">
              <a:buFont typeface="+mj-lt"/>
              <a:buAutoNum type="arabicPeriod"/>
            </a:pPr>
            <a:r>
              <a:rPr lang="en-US" dirty="0" smtClean="0">
                <a:solidFill>
                  <a:schemeClr val="bg1"/>
                </a:solidFill>
              </a:rPr>
              <a:t>Individuals with LDL &gt;190</a:t>
            </a:r>
          </a:p>
          <a:p>
            <a:pPr marL="514350" indent="-514350">
              <a:buFont typeface="+mj-lt"/>
              <a:buAutoNum type="arabicPeriod"/>
            </a:pPr>
            <a:endParaRPr lang="en-US" dirty="0" smtClean="0">
              <a:solidFill>
                <a:schemeClr val="bg1"/>
              </a:solidFill>
            </a:endParaRPr>
          </a:p>
          <a:p>
            <a:pPr marL="514350" indent="-514350">
              <a:buFont typeface="+mj-lt"/>
              <a:buAutoNum type="arabicPeriod"/>
            </a:pPr>
            <a:r>
              <a:rPr lang="en-US" dirty="0" smtClean="0">
                <a:solidFill>
                  <a:schemeClr val="bg1"/>
                </a:solidFill>
              </a:rPr>
              <a:t>Individuals with DM, 40-75 </a:t>
            </a:r>
            <a:r>
              <a:rPr lang="en-US" dirty="0" err="1" smtClean="0">
                <a:solidFill>
                  <a:schemeClr val="bg1"/>
                </a:solidFill>
              </a:rPr>
              <a:t>yo</a:t>
            </a:r>
            <a:r>
              <a:rPr lang="en-US" dirty="0" smtClean="0">
                <a:solidFill>
                  <a:schemeClr val="bg1"/>
                </a:solidFill>
              </a:rPr>
              <a:t> with LDL 70-189 and without clinical ASCVD</a:t>
            </a:r>
          </a:p>
          <a:p>
            <a:pPr marL="514350" indent="-514350">
              <a:buFont typeface="+mj-lt"/>
              <a:buAutoNum type="arabicPeriod"/>
            </a:pPr>
            <a:endParaRPr lang="en-US" dirty="0" smtClean="0">
              <a:solidFill>
                <a:schemeClr val="bg1"/>
              </a:solidFill>
            </a:endParaRPr>
          </a:p>
          <a:p>
            <a:pPr marL="514350" indent="-514350">
              <a:buFont typeface="+mj-lt"/>
              <a:buAutoNum type="arabicPeriod"/>
            </a:pPr>
            <a:r>
              <a:rPr lang="en-US" dirty="0" smtClean="0">
                <a:solidFill>
                  <a:schemeClr val="bg1"/>
                </a:solidFill>
              </a:rPr>
              <a:t>Individuals without clinical ASCVD or DM with LDL 70-189 and estimated 10-year ASCVD risk &gt;7.5%</a:t>
            </a:r>
          </a:p>
          <a:p>
            <a:pPr marL="514350" indent="-514350">
              <a:buFont typeface="+mj-lt"/>
              <a:buAutoNum type="arabicPeriod"/>
            </a:pPr>
            <a:endParaRPr lang="en-US" dirty="0"/>
          </a:p>
        </p:txBody>
      </p:sp>
      <p:sp>
        <p:nvSpPr>
          <p:cNvPr id="2" name="Title 1"/>
          <p:cNvSpPr>
            <a:spLocks noGrp="1"/>
          </p:cNvSpPr>
          <p:nvPr>
            <p:ph type="title"/>
          </p:nvPr>
        </p:nvSpPr>
        <p:spPr/>
        <p:txBody>
          <a:bodyPr/>
          <a:lstStyle/>
          <a:p>
            <a:r>
              <a:rPr lang="en-US" dirty="0" smtClean="0">
                <a:solidFill>
                  <a:schemeClr val="accent3"/>
                </a:solidFill>
              </a:rPr>
              <a:t> 4 Major Statin Benefit Groups </a:t>
            </a:r>
            <a:endParaRPr lang="en-US" dirty="0">
              <a:solidFill>
                <a:schemeClr val="accent3"/>
              </a:solidFill>
            </a:endParaRPr>
          </a:p>
        </p:txBody>
      </p:sp>
    </p:spTree>
    <p:extLst>
      <p:ext uri="{BB962C8B-B14F-4D97-AF65-F5344CB8AC3E}">
        <p14:creationId xmlns:p14="http://schemas.microsoft.com/office/powerpoint/2010/main" val="19648188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Content Placeholder 3"/>
          <p:cNvPicPr>
            <a:picLocks noGrp="1"/>
          </p:cNvPicPr>
          <p:nvPr>
            <p:ph sz="quarter" idx="4294967295"/>
          </p:nvPr>
        </p:nvPicPr>
        <p:blipFill>
          <a:blip r:embed="rId3">
            <a:extLst>
              <a:ext uri="{28A0092B-C50C-407E-A947-70E740481C1C}">
                <a14:useLocalDpi xmlns:a14="http://schemas.microsoft.com/office/drawing/2010/main" val="0"/>
              </a:ext>
            </a:extLst>
          </a:blip>
          <a:srcRect l="33498" t="24684" r="34438" b="24529"/>
          <a:stretch>
            <a:fillRect/>
          </a:stretch>
        </p:blipFill>
        <p:spPr>
          <a:xfrm>
            <a:off x="1007269" y="358775"/>
            <a:ext cx="7315200" cy="6126163"/>
          </a:xfrm>
        </p:spPr>
      </p:pic>
    </p:spTree>
    <p:extLst>
      <p:ext uri="{BB962C8B-B14F-4D97-AF65-F5344CB8AC3E}">
        <p14:creationId xmlns:p14="http://schemas.microsoft.com/office/powerpoint/2010/main" val="16139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dirty="0" smtClean="0">
                <a:solidFill>
                  <a:schemeClr val="accent3"/>
                </a:solidFill>
              </a:rPr>
              <a:t>Don’t Forget Healthy Lifestyle</a:t>
            </a:r>
          </a:p>
        </p:txBody>
      </p:sp>
      <p:sp>
        <p:nvSpPr>
          <p:cNvPr id="31747" name="Rectangle 3"/>
          <p:cNvSpPr>
            <a:spLocks noGrp="1" noChangeArrowheads="1"/>
          </p:cNvSpPr>
          <p:nvPr>
            <p:ph type="body" idx="1"/>
          </p:nvPr>
        </p:nvSpPr>
        <p:spPr/>
        <p:txBody>
          <a:bodyPr/>
          <a:lstStyle/>
          <a:p>
            <a:pPr eaLnBrk="1" hangingPunct="1">
              <a:buFont typeface="Wingdings" pitchFamily="2" charset="2"/>
              <a:buChar char="Ø"/>
            </a:pPr>
            <a:r>
              <a:rPr lang="en-US" altLang="en-US" dirty="0" smtClean="0">
                <a:solidFill>
                  <a:schemeClr val="bg1"/>
                </a:solidFill>
              </a:rPr>
              <a:t>Healthy diet</a:t>
            </a:r>
          </a:p>
          <a:p>
            <a:pPr marL="0" indent="0" eaLnBrk="1" hangingPunct="1">
              <a:buNone/>
            </a:pPr>
            <a:endParaRPr lang="en-US" altLang="en-US" dirty="0" smtClean="0">
              <a:solidFill>
                <a:schemeClr val="bg1"/>
              </a:solidFill>
            </a:endParaRPr>
          </a:p>
          <a:p>
            <a:pPr eaLnBrk="1" hangingPunct="1">
              <a:buFont typeface="Wingdings" pitchFamily="2" charset="2"/>
              <a:buChar char="Ø"/>
            </a:pPr>
            <a:r>
              <a:rPr lang="en-US" altLang="en-US" dirty="0" smtClean="0">
                <a:solidFill>
                  <a:schemeClr val="bg1"/>
                </a:solidFill>
              </a:rPr>
              <a:t>Regular exercise</a:t>
            </a:r>
          </a:p>
          <a:p>
            <a:pPr marL="0" indent="0" eaLnBrk="1" hangingPunct="1">
              <a:buNone/>
            </a:pPr>
            <a:endParaRPr lang="en-US" altLang="en-US" dirty="0" smtClean="0">
              <a:solidFill>
                <a:schemeClr val="bg1"/>
              </a:solidFill>
            </a:endParaRPr>
          </a:p>
          <a:p>
            <a:pPr eaLnBrk="1" hangingPunct="1">
              <a:buFont typeface="Wingdings" pitchFamily="2" charset="2"/>
              <a:buChar char="Ø"/>
            </a:pPr>
            <a:r>
              <a:rPr lang="en-US" altLang="en-US" dirty="0" smtClean="0">
                <a:solidFill>
                  <a:schemeClr val="bg1"/>
                </a:solidFill>
              </a:rPr>
              <a:t>No Smoking</a:t>
            </a:r>
          </a:p>
          <a:p>
            <a:pPr marL="0" indent="0" eaLnBrk="1" hangingPunct="1">
              <a:buNone/>
            </a:pPr>
            <a:endParaRPr lang="en-US" altLang="en-US" dirty="0" smtClean="0">
              <a:solidFill>
                <a:schemeClr val="bg1"/>
              </a:solidFill>
            </a:endParaRPr>
          </a:p>
          <a:p>
            <a:pPr eaLnBrk="1" hangingPunct="1">
              <a:buFont typeface="Wingdings" pitchFamily="2" charset="2"/>
              <a:buChar char="Ø"/>
            </a:pPr>
            <a:r>
              <a:rPr lang="en-US" altLang="en-US" dirty="0" smtClean="0">
                <a:solidFill>
                  <a:schemeClr val="bg1"/>
                </a:solidFill>
              </a:rPr>
              <a:t>Maintain healthy weight</a:t>
            </a:r>
          </a:p>
          <a:p>
            <a:pPr eaLnBrk="1" hangingPunct="1">
              <a:buFont typeface="Wingdings" pitchFamily="2" charset="2"/>
              <a:buChar char="ü"/>
            </a:pPr>
            <a:endParaRPr lang="en-US" altLang="en-US" dirty="0" smtClean="0"/>
          </a:p>
        </p:txBody>
      </p:sp>
    </p:spTree>
    <p:extLst>
      <p:ext uri="{BB962C8B-B14F-4D97-AF65-F5344CB8AC3E}">
        <p14:creationId xmlns:p14="http://schemas.microsoft.com/office/powerpoint/2010/main" val="837883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52401" y="76200"/>
            <a:ext cx="8991600" cy="1295400"/>
          </a:xfrm>
        </p:spPr>
        <p:txBody>
          <a:bodyPr>
            <a:normAutofit/>
          </a:bodyPr>
          <a:lstStyle/>
          <a:p>
            <a:pPr eaLnBrk="1" hangingPunct="1"/>
            <a:r>
              <a:rPr lang="en-US" altLang="en-US" sz="2800" dirty="0" smtClean="0"/>
              <a:t>  </a:t>
            </a:r>
            <a:r>
              <a:rPr lang="en-US" altLang="en-US" sz="2800" dirty="0" smtClean="0">
                <a:solidFill>
                  <a:schemeClr val="accent3"/>
                </a:solidFill>
              </a:rPr>
              <a:t>2013 ACC/AHA/NHLBI Guideline on Lifestyle for CVD   Prevention</a:t>
            </a:r>
          </a:p>
        </p:txBody>
      </p:sp>
      <p:sp>
        <p:nvSpPr>
          <p:cNvPr id="33795" name="Rectangle 3"/>
          <p:cNvSpPr>
            <a:spLocks noGrp="1" noChangeArrowheads="1"/>
          </p:cNvSpPr>
          <p:nvPr>
            <p:ph type="body" idx="1"/>
          </p:nvPr>
        </p:nvSpPr>
        <p:spPr>
          <a:xfrm>
            <a:off x="457200" y="1676400"/>
            <a:ext cx="8229600" cy="4419600"/>
          </a:xfrm>
        </p:spPr>
        <p:txBody>
          <a:bodyPr/>
          <a:lstStyle/>
          <a:p>
            <a:pPr>
              <a:lnSpc>
                <a:spcPct val="80000"/>
              </a:lnSpc>
              <a:buFont typeface="Wingdings" pitchFamily="2" charset="2"/>
              <a:buChar char="Ø"/>
            </a:pPr>
            <a:r>
              <a:rPr lang="en-US" altLang="en-US" sz="2400" i="1" dirty="0">
                <a:solidFill>
                  <a:schemeClr val="bg1"/>
                </a:solidFill>
              </a:rPr>
              <a:t>Mediterranean or DASH-type </a:t>
            </a:r>
            <a:r>
              <a:rPr lang="en-US" altLang="en-US" sz="2400" i="1" dirty="0" smtClean="0">
                <a:solidFill>
                  <a:schemeClr val="bg1"/>
                </a:solidFill>
              </a:rPr>
              <a:t>diet</a:t>
            </a:r>
          </a:p>
          <a:p>
            <a:pPr marL="0" indent="0">
              <a:lnSpc>
                <a:spcPct val="80000"/>
              </a:lnSpc>
              <a:buNone/>
            </a:pPr>
            <a:endParaRPr lang="en-US" altLang="en-US" sz="2400" dirty="0" smtClean="0">
              <a:solidFill>
                <a:schemeClr val="bg1"/>
              </a:solidFill>
            </a:endParaRPr>
          </a:p>
          <a:p>
            <a:pPr eaLnBrk="1" hangingPunct="1">
              <a:lnSpc>
                <a:spcPct val="80000"/>
              </a:lnSpc>
              <a:buFont typeface="Wingdings" pitchFamily="2" charset="2"/>
              <a:buChar char="Ø"/>
            </a:pPr>
            <a:r>
              <a:rPr lang="en-US" altLang="en-US" sz="2400" i="1" dirty="0" smtClean="0">
                <a:solidFill>
                  <a:schemeClr val="bg1"/>
                </a:solidFill>
              </a:rPr>
              <a:t>Restrict consumption of saturated fats, trans fats, sweets, sugar-sweetened beverages, and sodium.</a:t>
            </a:r>
          </a:p>
          <a:p>
            <a:pPr eaLnBrk="1" hangingPunct="1">
              <a:lnSpc>
                <a:spcPct val="80000"/>
              </a:lnSpc>
              <a:buFont typeface="Wingdings" pitchFamily="2" charset="2"/>
              <a:buChar char="Ø"/>
            </a:pPr>
            <a:endParaRPr lang="en-US" altLang="en-US" sz="2400" dirty="0" smtClean="0">
              <a:solidFill>
                <a:schemeClr val="bg1"/>
              </a:solidFill>
            </a:endParaRPr>
          </a:p>
          <a:p>
            <a:pPr eaLnBrk="1" hangingPunct="1">
              <a:lnSpc>
                <a:spcPct val="80000"/>
              </a:lnSpc>
              <a:buFont typeface="Wingdings" pitchFamily="2" charset="2"/>
              <a:buChar char="Ø"/>
            </a:pPr>
            <a:r>
              <a:rPr lang="en-US" altLang="en-US" sz="2400" i="1" dirty="0">
                <a:solidFill>
                  <a:schemeClr val="bg1"/>
                </a:solidFill>
              </a:rPr>
              <a:t>P</a:t>
            </a:r>
            <a:r>
              <a:rPr lang="en-US" altLang="en-US" sz="2400" i="1" dirty="0" smtClean="0">
                <a:solidFill>
                  <a:schemeClr val="bg1"/>
                </a:solidFill>
              </a:rPr>
              <a:t>hysical activity of moderate to vigorous intensity lasting 40 minutes per session 3-4 times per week</a:t>
            </a:r>
            <a:endParaRPr lang="en-US" altLang="en-US" sz="2400" dirty="0" smtClean="0">
              <a:solidFill>
                <a:schemeClr val="bg1"/>
              </a:solidFill>
            </a:endParaRPr>
          </a:p>
          <a:p>
            <a:pPr eaLnBrk="1" hangingPunct="1">
              <a:lnSpc>
                <a:spcPct val="80000"/>
              </a:lnSpc>
            </a:pPr>
            <a:endParaRPr lang="en-US" altLang="en-US" sz="2400" dirty="0" smtClean="0"/>
          </a:p>
        </p:txBody>
      </p:sp>
    </p:spTree>
    <p:extLst>
      <p:ext uri="{BB962C8B-B14F-4D97-AF65-F5344CB8AC3E}">
        <p14:creationId xmlns:p14="http://schemas.microsoft.com/office/powerpoint/2010/main" val="1828509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altLang="en-US" sz="3600" dirty="0" smtClean="0"/>
          </a:p>
          <a:p>
            <a:endParaRPr lang="en-US" altLang="en-US" sz="3600" dirty="0"/>
          </a:p>
          <a:p>
            <a:pPr marL="0" indent="0">
              <a:buNone/>
            </a:pPr>
            <a:r>
              <a:rPr lang="en-US" altLang="en-US" sz="3600" b="1" dirty="0" smtClean="0">
                <a:solidFill>
                  <a:schemeClr val="bg1"/>
                </a:solidFill>
              </a:rPr>
              <a:t>1</a:t>
            </a:r>
            <a:r>
              <a:rPr lang="en-US" altLang="en-US" sz="3600" b="1" dirty="0">
                <a:solidFill>
                  <a:schemeClr val="bg1"/>
                </a:solidFill>
              </a:rPr>
              <a:t>.  Patients with clinical ASCVD</a:t>
            </a:r>
            <a:endParaRPr lang="en-US" sz="3600" b="1" dirty="0">
              <a:solidFill>
                <a:schemeClr val="bg1"/>
              </a:solidFill>
            </a:endParaRPr>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13405689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82296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505200"/>
            <a:ext cx="5181600" cy="287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96549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3" name="Rectangle 2"/>
          <p:cNvSpPr>
            <a:spLocks noGrp="1" noChangeArrowheads="1"/>
          </p:cNvSpPr>
          <p:nvPr>
            <p:ph type="title"/>
          </p:nvPr>
        </p:nvSpPr>
        <p:spPr>
          <a:xfrm>
            <a:off x="685800" y="228600"/>
            <a:ext cx="7772400" cy="1143000"/>
          </a:xfrm>
          <a:noFill/>
        </p:spPr>
        <p:txBody>
          <a:bodyPr/>
          <a:lstStyle/>
          <a:p>
            <a:pPr eaLnBrk="1" hangingPunct="1"/>
            <a:r>
              <a:rPr lang="en-US" sz="3600" dirty="0" smtClean="0">
                <a:solidFill>
                  <a:schemeClr val="accent2"/>
                </a:solidFill>
              </a:rPr>
              <a:t>Two Types of Lipids</a:t>
            </a:r>
          </a:p>
        </p:txBody>
      </p:sp>
      <p:grpSp>
        <p:nvGrpSpPr>
          <p:cNvPr id="2" name="Organization Chart 3"/>
          <p:cNvGrpSpPr>
            <a:grpSpLocks/>
          </p:cNvGrpSpPr>
          <p:nvPr/>
        </p:nvGrpSpPr>
        <p:grpSpPr bwMode="auto">
          <a:xfrm>
            <a:off x="685800" y="1981200"/>
            <a:ext cx="7772400" cy="4114800"/>
            <a:chOff x="432" y="1248"/>
            <a:chExt cx="4896" cy="2592"/>
          </a:xfrm>
        </p:grpSpPr>
        <p:cxnSp>
          <p:nvCxnSpPr>
            <p:cNvPr id="2052" name="_s2052"/>
            <p:cNvCxnSpPr>
              <a:cxnSpLocks noChangeShapeType="1"/>
              <a:stCxn id="9" idx="1"/>
              <a:endCxn id="6" idx="3"/>
            </p:cNvCxnSpPr>
            <p:nvPr/>
          </p:nvCxnSpPr>
          <p:spPr bwMode="auto">
            <a:xfrm rot="10800000">
              <a:off x="2400" y="2112"/>
              <a:ext cx="576" cy="831"/>
            </a:xfrm>
            <a:prstGeom prst="bentConnector3">
              <a:avLst>
                <a:gd name="adj1" fmla="val 12500"/>
              </a:avLst>
            </a:prstGeom>
            <a:noFill/>
            <a:ln w="28575">
              <a:solidFill>
                <a:srgbClr val="FF6699"/>
              </a:solidFill>
              <a:miter lim="800000"/>
              <a:headEnd/>
              <a:tailEnd/>
            </a:ln>
            <a:extLst>
              <a:ext uri="{909E8E84-426E-40DD-AFC4-6F175D3DCCD1}">
                <a14:hiddenFill xmlns:a14="http://schemas.microsoft.com/office/drawing/2010/main">
                  <a:noFill/>
                </a14:hiddenFill>
              </a:ext>
            </a:extLst>
          </p:spPr>
        </p:cxnSp>
        <p:cxnSp>
          <p:nvCxnSpPr>
            <p:cNvPr id="2053" name="_s2053"/>
            <p:cNvCxnSpPr>
              <a:cxnSpLocks noChangeShapeType="1"/>
              <a:stCxn id="8" idx="0"/>
              <a:endCxn id="6" idx="2"/>
            </p:cNvCxnSpPr>
            <p:nvPr/>
          </p:nvCxnSpPr>
          <p:spPr bwMode="auto">
            <a:xfrm rot="16200000">
              <a:off x="1297" y="2495"/>
              <a:ext cx="384" cy="1"/>
            </a:xfrm>
            <a:prstGeom prst="straightConnector1">
              <a:avLst/>
            </a:prstGeom>
            <a:noFill/>
            <a:ln w="28575">
              <a:solidFill>
                <a:srgbClr val="FF6699"/>
              </a:solidFill>
              <a:round/>
              <a:headEnd/>
              <a:tailEnd/>
            </a:ln>
            <a:extLst>
              <a:ext uri="{909E8E84-426E-40DD-AFC4-6F175D3DCCD1}">
                <a14:hiddenFill xmlns:a14="http://schemas.microsoft.com/office/drawing/2010/main">
                  <a:noFill/>
                </a14:hiddenFill>
              </a:ext>
            </a:extLst>
          </p:spPr>
        </p:cxnSp>
        <p:cxnSp>
          <p:nvCxnSpPr>
            <p:cNvPr id="2054" name="_s2054"/>
            <p:cNvCxnSpPr>
              <a:cxnSpLocks noChangeShapeType="1"/>
              <a:stCxn id="7" idx="0"/>
              <a:endCxn id="3" idx="3"/>
            </p:cNvCxnSpPr>
            <p:nvPr/>
          </p:nvCxnSpPr>
          <p:spPr bwMode="auto">
            <a:xfrm rot="5400000" flipH="1">
              <a:off x="3715" y="1411"/>
              <a:ext cx="408" cy="610"/>
            </a:xfrm>
            <a:prstGeom prst="bentConnector2">
              <a:avLst/>
            </a:prstGeom>
            <a:noFill/>
            <a:ln w="28575">
              <a:solidFill>
                <a:srgbClr val="FF6699"/>
              </a:solidFill>
              <a:miter lim="800000"/>
              <a:headEnd/>
              <a:tailEnd/>
            </a:ln>
            <a:extLst>
              <a:ext uri="{909E8E84-426E-40DD-AFC4-6F175D3DCCD1}">
                <a14:hiddenFill xmlns:a14="http://schemas.microsoft.com/office/drawing/2010/main">
                  <a:noFill/>
                </a14:hiddenFill>
              </a:ext>
            </a:extLst>
          </p:spPr>
        </p:cxnSp>
        <p:cxnSp>
          <p:nvCxnSpPr>
            <p:cNvPr id="2055" name="_s2055"/>
            <p:cNvCxnSpPr>
              <a:cxnSpLocks noChangeShapeType="1"/>
              <a:stCxn id="6" idx="0"/>
              <a:endCxn id="3" idx="1"/>
            </p:cNvCxnSpPr>
            <p:nvPr/>
          </p:nvCxnSpPr>
          <p:spPr bwMode="auto">
            <a:xfrm rot="16200000">
              <a:off x="1613" y="1387"/>
              <a:ext cx="408" cy="658"/>
            </a:xfrm>
            <a:prstGeom prst="bentConnector2">
              <a:avLst/>
            </a:prstGeom>
            <a:noFill/>
            <a:ln w="28575">
              <a:solidFill>
                <a:srgbClr val="FF6699"/>
              </a:solidFill>
              <a:miter lim="800000"/>
              <a:headEnd/>
              <a:tailEnd/>
            </a:ln>
            <a:extLst>
              <a:ext uri="{909E8E84-426E-40DD-AFC4-6F175D3DCCD1}">
                <a14:hiddenFill xmlns:a14="http://schemas.microsoft.com/office/drawing/2010/main">
                  <a:noFill/>
                </a14:hiddenFill>
              </a:ext>
            </a:extLst>
          </p:spPr>
        </p:cxnSp>
        <p:sp>
          <p:nvSpPr>
            <p:cNvPr id="3" name="_s2056"/>
            <p:cNvSpPr>
              <a:spLocks noChangeArrowheads="1"/>
            </p:cNvSpPr>
            <p:nvPr/>
          </p:nvSpPr>
          <p:spPr bwMode="auto">
            <a:xfrm>
              <a:off x="2146" y="1344"/>
              <a:ext cx="1468" cy="336"/>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smtClean="0">
                  <a:ln>
                    <a:noFill/>
                  </a:ln>
                  <a:solidFill>
                    <a:schemeClr val="tx1"/>
                  </a:solidFill>
                  <a:effectLst/>
                  <a:latin typeface="Arial Narrow" pitchFamily="34" charset="0"/>
                </a:rPr>
                <a:t>LIPIDS IN BLOOD</a:t>
              </a:r>
            </a:p>
          </p:txBody>
        </p:sp>
        <p:sp>
          <p:nvSpPr>
            <p:cNvPr id="6" name="_s2057"/>
            <p:cNvSpPr>
              <a:spLocks noChangeArrowheads="1"/>
            </p:cNvSpPr>
            <p:nvPr/>
          </p:nvSpPr>
          <p:spPr bwMode="auto">
            <a:xfrm>
              <a:off x="576" y="1920"/>
              <a:ext cx="1824" cy="384"/>
            </a:xfrm>
            <a:prstGeom prst="roundRect">
              <a:avLst>
                <a:gd name="adj" fmla="val 14931"/>
              </a:avLst>
            </a:prstGeom>
            <a:solidFill>
              <a:srgbClr val="FF66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smtClean="0">
                  <a:ln>
                    <a:noFill/>
                  </a:ln>
                  <a:solidFill>
                    <a:schemeClr val="tx1"/>
                  </a:solidFill>
                  <a:effectLst/>
                  <a:latin typeface="Arial Narrow" pitchFamily="34" charset="0"/>
                </a:rPr>
                <a:t>TOTAL CHOLESTEROL</a:t>
              </a:r>
            </a:p>
          </p:txBody>
        </p:sp>
        <p:sp>
          <p:nvSpPr>
            <p:cNvPr id="7" name="_s2058"/>
            <p:cNvSpPr>
              <a:spLocks noChangeArrowheads="1"/>
            </p:cNvSpPr>
            <p:nvPr/>
          </p:nvSpPr>
          <p:spPr bwMode="auto">
            <a:xfrm>
              <a:off x="3408" y="1920"/>
              <a:ext cx="1632" cy="384"/>
            </a:xfrm>
            <a:prstGeom prst="roundRect">
              <a:avLst>
                <a:gd name="adj" fmla="val 16667"/>
              </a:avLst>
            </a:prstGeom>
            <a:solidFill>
              <a:srgbClr val="9900C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smtClean="0">
                  <a:ln>
                    <a:noFill/>
                  </a:ln>
                  <a:solidFill>
                    <a:schemeClr val="tx1"/>
                  </a:solidFill>
                  <a:effectLst/>
                  <a:latin typeface="Arial Narrow" pitchFamily="34" charset="0"/>
                </a:rPr>
                <a:t>TRIGLYCERIDES (TG)</a:t>
              </a:r>
            </a:p>
          </p:txBody>
        </p:sp>
        <p:sp>
          <p:nvSpPr>
            <p:cNvPr id="8" name="_s2059"/>
            <p:cNvSpPr>
              <a:spLocks noChangeArrowheads="1"/>
            </p:cNvSpPr>
            <p:nvPr/>
          </p:nvSpPr>
          <p:spPr bwMode="auto">
            <a:xfrm>
              <a:off x="624" y="2688"/>
              <a:ext cx="1728" cy="509"/>
            </a:xfrm>
            <a:prstGeom prst="roundRect">
              <a:avLst>
                <a:gd name="adj" fmla="val 16667"/>
              </a:avLst>
            </a:prstGeom>
            <a:solidFill>
              <a:srgbClr val="008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smtClean="0">
                  <a:ln>
                    <a:noFill/>
                  </a:ln>
                  <a:solidFill>
                    <a:schemeClr val="tx1"/>
                  </a:solidFill>
                  <a:effectLst/>
                  <a:latin typeface="Arial Narrow" pitchFamily="34" charset="0"/>
                </a:rPr>
                <a:t>GOOD CHOLESTEROL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smtClean="0">
                  <a:ln>
                    <a:noFill/>
                  </a:ln>
                  <a:solidFill>
                    <a:schemeClr val="tx1"/>
                  </a:solidFill>
                  <a:effectLst/>
                  <a:latin typeface="Arial Narrow" pitchFamily="34" charset="0"/>
                </a:rPr>
                <a:t>HDL 1 and HDL 2</a:t>
              </a:r>
            </a:p>
          </p:txBody>
        </p:sp>
        <p:sp>
          <p:nvSpPr>
            <p:cNvPr id="9" name="_s2060"/>
            <p:cNvSpPr>
              <a:spLocks noChangeArrowheads="1"/>
            </p:cNvSpPr>
            <p:nvPr/>
          </p:nvSpPr>
          <p:spPr bwMode="auto">
            <a:xfrm>
              <a:off x="2976" y="2688"/>
              <a:ext cx="1728" cy="509"/>
            </a:xfrm>
            <a:prstGeom prst="roundRect">
              <a:avLst>
                <a:gd name="adj" fmla="val 16667"/>
              </a:avLst>
            </a:prstGeom>
            <a:solidFill>
              <a:srgbClr val="FF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smtClean="0">
                  <a:ln>
                    <a:noFill/>
                  </a:ln>
                  <a:solidFill>
                    <a:schemeClr val="tx1"/>
                  </a:solidFill>
                  <a:effectLst/>
                  <a:latin typeface="Arial Narrow" pitchFamily="34" charset="0"/>
                </a:rPr>
                <a:t>BAD CHOLESTEROL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smtClean="0">
                  <a:ln>
                    <a:noFill/>
                  </a:ln>
                  <a:solidFill>
                    <a:srgbClr val="000000"/>
                  </a:solidFill>
                  <a:effectLst/>
                  <a:latin typeface="Arial Narrow" pitchFamily="34" charset="0"/>
                </a:rPr>
                <a:t>LDL, VLDL (TG), Lp(a)</a:t>
              </a:r>
            </a:p>
          </p:txBody>
        </p:sp>
      </p:grpSp>
    </p:spTree>
    <p:extLst>
      <p:ext uri="{BB962C8B-B14F-4D97-AF65-F5344CB8AC3E}">
        <p14:creationId xmlns:p14="http://schemas.microsoft.com/office/powerpoint/2010/main" val="7959650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752601"/>
            <a:ext cx="8056960"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itle 1"/>
          <p:cNvSpPr>
            <a:spLocks noGrp="1"/>
          </p:cNvSpPr>
          <p:nvPr>
            <p:ph type="title"/>
          </p:nvPr>
        </p:nvSpPr>
        <p:spPr/>
        <p:txBody>
          <a:bodyPr/>
          <a:lstStyle/>
          <a:p>
            <a:r>
              <a:rPr lang="en-US" dirty="0" smtClean="0">
                <a:solidFill>
                  <a:schemeClr val="accent3"/>
                </a:solidFill>
              </a:rPr>
              <a:t>Dosing Statins</a:t>
            </a:r>
          </a:p>
        </p:txBody>
      </p:sp>
    </p:spTree>
    <p:extLst>
      <p:ext uri="{BB962C8B-B14F-4D97-AF65-F5344CB8AC3E}">
        <p14:creationId xmlns:p14="http://schemas.microsoft.com/office/powerpoint/2010/main" val="29089257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en-US" dirty="0" smtClean="0">
                <a:solidFill>
                  <a:schemeClr val="accent3"/>
                </a:solidFill>
              </a:rPr>
              <a:t>2.  LDL greater than 190 mg/dl</a:t>
            </a:r>
          </a:p>
        </p:txBody>
      </p:sp>
      <p:sp>
        <p:nvSpPr>
          <p:cNvPr id="38915" name="Rectangle 3"/>
          <p:cNvSpPr>
            <a:spLocks noGrp="1" noChangeArrowheads="1"/>
          </p:cNvSpPr>
          <p:nvPr>
            <p:ph type="body" idx="1"/>
          </p:nvPr>
        </p:nvSpPr>
        <p:spPr/>
        <p:txBody>
          <a:bodyPr/>
          <a:lstStyle/>
          <a:p>
            <a:pPr marL="0" indent="0" eaLnBrk="1" hangingPunct="1">
              <a:buNone/>
            </a:pPr>
            <a:endParaRPr lang="en-US" altLang="en-US" dirty="0" smtClean="0">
              <a:solidFill>
                <a:schemeClr val="bg1"/>
              </a:solidFill>
            </a:endParaRPr>
          </a:p>
          <a:p>
            <a:pPr eaLnBrk="1" hangingPunct="1">
              <a:buFont typeface="Wingdings" pitchFamily="2" charset="2"/>
              <a:buChar char="Ø"/>
            </a:pPr>
            <a:r>
              <a:rPr lang="en-US" altLang="en-US" dirty="0" smtClean="0">
                <a:solidFill>
                  <a:schemeClr val="bg1"/>
                </a:solidFill>
              </a:rPr>
              <a:t>These are patients with familial hyperlipidemia</a:t>
            </a:r>
          </a:p>
          <a:p>
            <a:pPr marL="0" indent="0" eaLnBrk="1" hangingPunct="1">
              <a:buNone/>
            </a:pPr>
            <a:endParaRPr lang="en-US" altLang="en-US" dirty="0" smtClean="0">
              <a:solidFill>
                <a:schemeClr val="bg1"/>
              </a:solidFill>
            </a:endParaRPr>
          </a:p>
          <a:p>
            <a:pPr eaLnBrk="1" hangingPunct="1">
              <a:buFont typeface="Wingdings" pitchFamily="2" charset="2"/>
              <a:buChar char="Ø"/>
            </a:pPr>
            <a:r>
              <a:rPr lang="en-US" altLang="en-US" dirty="0" smtClean="0">
                <a:solidFill>
                  <a:schemeClr val="bg1"/>
                </a:solidFill>
              </a:rPr>
              <a:t>They deserve special consideration</a:t>
            </a:r>
          </a:p>
          <a:p>
            <a:pPr marL="0" indent="0" eaLnBrk="1" hangingPunct="1">
              <a:buNone/>
            </a:pPr>
            <a:endParaRPr lang="en-US" altLang="en-US" dirty="0" smtClean="0">
              <a:solidFill>
                <a:schemeClr val="bg1"/>
              </a:solidFill>
            </a:endParaRPr>
          </a:p>
          <a:p>
            <a:pPr eaLnBrk="1" hangingPunct="1">
              <a:buFont typeface="Wingdings" pitchFamily="2" charset="2"/>
              <a:buChar char="Ø"/>
            </a:pPr>
            <a:r>
              <a:rPr lang="en-US" altLang="en-US" dirty="0" smtClean="0">
                <a:solidFill>
                  <a:schemeClr val="bg1"/>
                </a:solidFill>
              </a:rPr>
              <a:t>Often start with untreated LDL of 325-400 mg/dl</a:t>
            </a:r>
          </a:p>
        </p:txBody>
      </p:sp>
    </p:spTree>
    <p:extLst>
      <p:ext uri="{BB962C8B-B14F-4D97-AF65-F5344CB8AC3E}">
        <p14:creationId xmlns:p14="http://schemas.microsoft.com/office/powerpoint/2010/main" val="70071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1" y="838200"/>
            <a:ext cx="73152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59075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en-US" sz="3200" dirty="0" smtClean="0">
                <a:solidFill>
                  <a:schemeClr val="accent3"/>
                </a:solidFill>
              </a:rPr>
              <a:t>3.  Patients with DM, age 40-75 years</a:t>
            </a:r>
          </a:p>
        </p:txBody>
      </p:sp>
      <p:sp>
        <p:nvSpPr>
          <p:cNvPr id="40963" name="Rectangle 3"/>
          <p:cNvSpPr>
            <a:spLocks noGrp="1" noChangeArrowheads="1"/>
          </p:cNvSpPr>
          <p:nvPr>
            <p:ph type="body" idx="1"/>
          </p:nvPr>
        </p:nvSpPr>
        <p:spPr/>
        <p:txBody>
          <a:bodyPr/>
          <a:lstStyle/>
          <a:p>
            <a:pPr eaLnBrk="1" hangingPunct="1">
              <a:buFont typeface="Wingdings" pitchFamily="2" charset="2"/>
              <a:buChar char="Ø"/>
            </a:pPr>
            <a:endParaRPr lang="en-US" altLang="en-US" dirty="0" smtClean="0">
              <a:solidFill>
                <a:schemeClr val="bg1"/>
              </a:solidFill>
            </a:endParaRPr>
          </a:p>
          <a:p>
            <a:pPr>
              <a:buFont typeface="Wingdings" pitchFamily="2" charset="2"/>
              <a:buChar char="Ø"/>
            </a:pPr>
            <a:r>
              <a:rPr lang="en-US" altLang="en-US" dirty="0">
                <a:solidFill>
                  <a:schemeClr val="bg1"/>
                </a:solidFill>
              </a:rPr>
              <a:t>All have indication for </a:t>
            </a:r>
            <a:r>
              <a:rPr lang="en-US" altLang="en-US" dirty="0" smtClean="0">
                <a:solidFill>
                  <a:schemeClr val="bg1"/>
                </a:solidFill>
              </a:rPr>
              <a:t>statin</a:t>
            </a:r>
          </a:p>
          <a:p>
            <a:pPr marL="0" indent="0">
              <a:buNone/>
            </a:pPr>
            <a:endParaRPr lang="en-US" altLang="en-US" dirty="0">
              <a:solidFill>
                <a:schemeClr val="bg1"/>
              </a:solidFill>
            </a:endParaRPr>
          </a:p>
          <a:p>
            <a:pPr>
              <a:buFont typeface="Wingdings" pitchFamily="2" charset="2"/>
              <a:buChar char="Ø"/>
            </a:pPr>
            <a:r>
              <a:rPr lang="en-US" altLang="en-US" dirty="0" smtClean="0">
                <a:solidFill>
                  <a:schemeClr val="bg1"/>
                </a:solidFill>
              </a:rPr>
              <a:t>Diabetics </a:t>
            </a:r>
            <a:r>
              <a:rPr lang="en-US" altLang="en-US" dirty="0">
                <a:solidFill>
                  <a:schemeClr val="bg1"/>
                </a:solidFill>
              </a:rPr>
              <a:t>with &gt; 7.5% 10 year risk get high intensity statin </a:t>
            </a:r>
            <a:r>
              <a:rPr lang="en-US" altLang="en-US" dirty="0" smtClean="0">
                <a:solidFill>
                  <a:schemeClr val="bg1"/>
                </a:solidFill>
              </a:rPr>
              <a:t>therapy</a:t>
            </a:r>
          </a:p>
          <a:p>
            <a:pPr marL="0" indent="0">
              <a:buNone/>
            </a:pPr>
            <a:endParaRPr lang="en-US" altLang="en-US" dirty="0">
              <a:solidFill>
                <a:schemeClr val="bg1"/>
              </a:solidFill>
            </a:endParaRPr>
          </a:p>
          <a:p>
            <a:pPr>
              <a:buFont typeface="Wingdings" pitchFamily="2" charset="2"/>
              <a:buChar char="Ø"/>
            </a:pPr>
            <a:r>
              <a:rPr lang="en-US" altLang="en-US" dirty="0">
                <a:solidFill>
                  <a:schemeClr val="bg1"/>
                </a:solidFill>
              </a:rPr>
              <a:t>Diabetics with &lt; 7.5% 10 year risk of CAD get moderate intensity statin </a:t>
            </a:r>
            <a:r>
              <a:rPr lang="en-US" altLang="en-US" dirty="0" smtClean="0">
                <a:solidFill>
                  <a:schemeClr val="bg1"/>
                </a:solidFill>
              </a:rPr>
              <a:t>therapy</a:t>
            </a:r>
            <a:endParaRPr lang="en-US" altLang="en-US" dirty="0">
              <a:solidFill>
                <a:schemeClr val="bg1"/>
              </a:solidFill>
            </a:endParaRPr>
          </a:p>
        </p:txBody>
      </p:sp>
    </p:spTree>
    <p:extLst>
      <p:ext uri="{BB962C8B-B14F-4D97-AF65-F5344CB8AC3E}">
        <p14:creationId xmlns:p14="http://schemas.microsoft.com/office/powerpoint/2010/main" val="1646873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533400"/>
            <a:ext cx="76962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93656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en-US" sz="2800" dirty="0" smtClean="0">
                <a:solidFill>
                  <a:schemeClr val="accent3"/>
                </a:solidFill>
              </a:rPr>
              <a:t>4.  Age 40-75 years that do not meet above criteria, but have a 10 year risk of &gt;7.5 %</a:t>
            </a:r>
          </a:p>
        </p:txBody>
      </p:sp>
      <p:sp>
        <p:nvSpPr>
          <p:cNvPr id="45059" name="Rectangle 3"/>
          <p:cNvSpPr>
            <a:spLocks noGrp="1" noChangeArrowheads="1"/>
          </p:cNvSpPr>
          <p:nvPr>
            <p:ph type="body" idx="1"/>
          </p:nvPr>
        </p:nvSpPr>
        <p:spPr/>
        <p:txBody>
          <a:bodyPr/>
          <a:lstStyle/>
          <a:p>
            <a:pPr eaLnBrk="1" hangingPunct="1">
              <a:buFont typeface="Wingdings" pitchFamily="2" charset="2"/>
              <a:buChar char="Ø"/>
            </a:pPr>
            <a:r>
              <a:rPr lang="en-US" altLang="en-US" dirty="0" smtClean="0">
                <a:solidFill>
                  <a:schemeClr val="bg1"/>
                </a:solidFill>
              </a:rPr>
              <a:t>10 year and lifetime risk as determined by CV Risk Calculator.</a:t>
            </a:r>
          </a:p>
          <a:p>
            <a:pPr marL="0" indent="0" eaLnBrk="1" hangingPunct="1">
              <a:buNone/>
            </a:pPr>
            <a:endParaRPr lang="en-US" altLang="en-US" dirty="0" smtClean="0">
              <a:solidFill>
                <a:schemeClr val="bg1"/>
              </a:solidFill>
            </a:endParaRPr>
          </a:p>
          <a:p>
            <a:pPr eaLnBrk="1" hangingPunct="1">
              <a:buFont typeface="Wingdings" pitchFamily="2" charset="2"/>
              <a:buChar char="Ø"/>
            </a:pPr>
            <a:r>
              <a:rPr lang="en-US" altLang="en-US" dirty="0" smtClean="0">
                <a:solidFill>
                  <a:schemeClr val="bg1"/>
                </a:solidFill>
              </a:rPr>
              <a:t>Specifically designed for this trial</a:t>
            </a:r>
          </a:p>
          <a:p>
            <a:pPr marL="0" indent="0" eaLnBrk="1" hangingPunct="1">
              <a:buNone/>
            </a:pPr>
            <a:endParaRPr lang="en-US" altLang="en-US" dirty="0" smtClean="0">
              <a:solidFill>
                <a:schemeClr val="bg1"/>
              </a:solidFill>
            </a:endParaRPr>
          </a:p>
          <a:p>
            <a:pPr eaLnBrk="1" hangingPunct="1">
              <a:buFont typeface="Wingdings" pitchFamily="2" charset="2"/>
              <a:buChar char="Ø"/>
            </a:pPr>
            <a:r>
              <a:rPr lang="en-US" altLang="en-US" dirty="0" smtClean="0">
                <a:solidFill>
                  <a:schemeClr val="bg1"/>
                </a:solidFill>
              </a:rPr>
              <a:t>Downloadable on AHA or ACC site</a:t>
            </a:r>
          </a:p>
          <a:p>
            <a:pPr marL="0" indent="0" eaLnBrk="1" hangingPunct="1">
              <a:buNone/>
            </a:pPr>
            <a:endParaRPr lang="en-US" altLang="en-US" dirty="0" smtClean="0">
              <a:solidFill>
                <a:schemeClr val="bg1"/>
              </a:solidFill>
            </a:endParaRPr>
          </a:p>
        </p:txBody>
      </p:sp>
    </p:spTree>
    <p:extLst>
      <p:ext uri="{BB962C8B-B14F-4D97-AF65-F5344CB8AC3E}">
        <p14:creationId xmlns:p14="http://schemas.microsoft.com/office/powerpoint/2010/main" val="961979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Content Placeholder 3"/>
          <p:cNvPicPr>
            <a:picLocks noGrp="1"/>
          </p:cNvPicPr>
          <p:nvPr>
            <p:ph sz="quarter" idx="4294967295"/>
          </p:nvPr>
        </p:nvPicPr>
        <p:blipFill>
          <a:blip r:embed="rId3">
            <a:extLst>
              <a:ext uri="{28A0092B-C50C-407E-A947-70E740481C1C}">
                <a14:useLocalDpi xmlns:a14="http://schemas.microsoft.com/office/drawing/2010/main" val="0"/>
              </a:ext>
            </a:extLst>
          </a:blip>
          <a:srcRect l="33498" t="24684" r="34438" b="24529"/>
          <a:stretch>
            <a:fillRect/>
          </a:stretch>
        </p:blipFill>
        <p:spPr>
          <a:xfrm>
            <a:off x="1007269" y="358775"/>
            <a:ext cx="7315200" cy="6126163"/>
          </a:xfrm>
        </p:spPr>
      </p:pic>
    </p:spTree>
    <p:extLst>
      <p:ext uri="{BB962C8B-B14F-4D97-AF65-F5344CB8AC3E}">
        <p14:creationId xmlns:p14="http://schemas.microsoft.com/office/powerpoint/2010/main" val="4083532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Content Placeholder 3"/>
          <p:cNvPicPr>
            <a:picLocks noGrp="1"/>
          </p:cNvPicPr>
          <p:nvPr>
            <p:ph sz="quarter" idx="4294967295"/>
          </p:nvPr>
        </p:nvPicPr>
        <p:blipFill>
          <a:blip r:embed="rId3">
            <a:extLst>
              <a:ext uri="{28A0092B-C50C-407E-A947-70E740481C1C}">
                <a14:useLocalDpi xmlns:a14="http://schemas.microsoft.com/office/drawing/2010/main" val="0"/>
              </a:ext>
            </a:extLst>
          </a:blip>
          <a:srcRect l="16154" t="10262" r="40128" b="13341"/>
          <a:stretch>
            <a:fillRect/>
          </a:stretch>
        </p:blipFill>
        <p:spPr>
          <a:xfrm>
            <a:off x="2466975" y="619126"/>
            <a:ext cx="4266010" cy="5432425"/>
          </a:xfrm>
        </p:spPr>
      </p:pic>
      <p:sp>
        <p:nvSpPr>
          <p:cNvPr id="41987" name="TextBox 4"/>
          <p:cNvSpPr txBox="1">
            <a:spLocks noChangeArrowheads="1"/>
          </p:cNvSpPr>
          <p:nvPr/>
        </p:nvSpPr>
        <p:spPr bwMode="auto">
          <a:xfrm>
            <a:off x="2693194" y="6251575"/>
            <a:ext cx="60708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hlinkClick r:id="rId4"/>
              </a:rPr>
              <a:t>http://clincalc.com/Cardiology/ASCVD/PooledCohort.aspx</a:t>
            </a:r>
            <a:endParaRPr lang="en-US"/>
          </a:p>
        </p:txBody>
      </p:sp>
    </p:spTree>
    <p:extLst>
      <p:ext uri="{BB962C8B-B14F-4D97-AF65-F5344CB8AC3E}">
        <p14:creationId xmlns:p14="http://schemas.microsoft.com/office/powerpoint/2010/main" val="2735555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solidFill>
                  <a:schemeClr val="bg1"/>
                </a:solidFill>
                <a:latin typeface="Times New Roman" panose="02020603050405020304" pitchFamily="18" charset="0"/>
                <a:cs typeface="Times New Roman" panose="02020603050405020304" pitchFamily="18" charset="0"/>
              </a:rPr>
              <a:t>Clinical controversies</a:t>
            </a:r>
          </a:p>
          <a:p>
            <a:pPr lvl="1">
              <a:buFont typeface="Wingdings" pitchFamily="2" charset="2"/>
              <a:buChar char="q"/>
            </a:pPr>
            <a:r>
              <a:rPr lang="en-US" b="1" dirty="0">
                <a:latin typeface="Times New Roman" panose="02020603050405020304" pitchFamily="18" charset="0"/>
                <a:cs typeface="Times New Roman" panose="02020603050405020304" pitchFamily="18" charset="0"/>
              </a:rPr>
              <a:t>Management of other patient groups</a:t>
            </a:r>
          </a:p>
          <a:p>
            <a:pPr lvl="2"/>
            <a:r>
              <a:rPr lang="en-US" b="1" dirty="0">
                <a:solidFill>
                  <a:schemeClr val="bg1"/>
                </a:solidFill>
                <a:latin typeface="Times New Roman" panose="02020603050405020304" pitchFamily="18" charset="0"/>
                <a:cs typeface="Times New Roman" panose="02020603050405020304" pitchFamily="18" charset="0"/>
              </a:rPr>
              <a:t>Age &lt;40 or &gt;75 years without clinical ASCVD?</a:t>
            </a:r>
          </a:p>
          <a:p>
            <a:pPr lvl="2"/>
            <a:r>
              <a:rPr lang="en-US" b="1" dirty="0">
                <a:solidFill>
                  <a:schemeClr val="bg1"/>
                </a:solidFill>
                <a:latin typeface="Times New Roman" panose="02020603050405020304" pitchFamily="18" charset="0"/>
                <a:cs typeface="Times New Roman" panose="02020603050405020304" pitchFamily="18" charset="0"/>
              </a:rPr>
              <a:t>10-year risk of 5%-7.5%?</a:t>
            </a:r>
          </a:p>
          <a:p>
            <a:pPr lvl="2"/>
            <a:r>
              <a:rPr lang="en-US" b="1" dirty="0">
                <a:solidFill>
                  <a:schemeClr val="bg1"/>
                </a:solidFill>
                <a:latin typeface="Times New Roman" panose="02020603050405020304" pitchFamily="18" charset="0"/>
                <a:cs typeface="Times New Roman" panose="02020603050405020304" pitchFamily="18" charset="0"/>
              </a:rPr>
              <a:t>LDL </a:t>
            </a:r>
            <a:r>
              <a:rPr lang="en-US" b="1" u="sng" dirty="0">
                <a:solidFill>
                  <a:schemeClr val="bg1"/>
                </a:solidFill>
                <a:latin typeface="Times New Roman" panose="02020603050405020304" pitchFamily="18" charset="0"/>
                <a:cs typeface="Times New Roman" panose="02020603050405020304" pitchFamily="18" charset="0"/>
              </a:rPr>
              <a:t>&gt;</a:t>
            </a:r>
            <a:r>
              <a:rPr lang="en-US" b="1" dirty="0">
                <a:solidFill>
                  <a:schemeClr val="bg1"/>
                </a:solidFill>
                <a:latin typeface="Times New Roman" panose="02020603050405020304" pitchFamily="18" charset="0"/>
                <a:cs typeface="Times New Roman" panose="02020603050405020304" pitchFamily="18" charset="0"/>
              </a:rPr>
              <a:t>160mg/dl or other primary hyperlipidemias?</a:t>
            </a:r>
          </a:p>
          <a:p>
            <a:pPr marL="777240" lvl="2" indent="0">
              <a:buNone/>
            </a:pPr>
            <a:endParaRPr lang="en-US" b="1" dirty="0" smtClean="0">
              <a:latin typeface="Times New Roman" panose="02020603050405020304" pitchFamily="18" charset="0"/>
              <a:cs typeface="Times New Roman" panose="02020603050405020304" pitchFamily="18" charset="0"/>
            </a:endParaRPr>
          </a:p>
          <a:p>
            <a:pPr lvl="2">
              <a:buFont typeface="Wingdings" pitchFamily="2" charset="2"/>
              <a:buChar char="q"/>
            </a:pPr>
            <a:r>
              <a:rPr lang="en-US" b="1" dirty="0" smtClean="0">
                <a:solidFill>
                  <a:schemeClr val="tx2"/>
                </a:solidFill>
                <a:latin typeface="Times New Roman" panose="02020603050405020304" pitchFamily="18" charset="0"/>
                <a:cs typeface="Times New Roman" panose="02020603050405020304" pitchFamily="18" charset="0"/>
              </a:rPr>
              <a:t>Additional </a:t>
            </a:r>
            <a:r>
              <a:rPr lang="en-US" b="1" dirty="0">
                <a:solidFill>
                  <a:schemeClr val="tx2"/>
                </a:solidFill>
                <a:latin typeface="Times New Roman" panose="02020603050405020304" pitchFamily="18" charset="0"/>
                <a:cs typeface="Times New Roman" panose="02020603050405020304" pitchFamily="18" charset="0"/>
              </a:rPr>
              <a:t>risk assessment may be necessary</a:t>
            </a:r>
          </a:p>
          <a:p>
            <a:pPr marL="1508760" lvl="3" indent="-457200">
              <a:buFont typeface="+mj-lt"/>
              <a:buAutoNum type="arabicParenR"/>
            </a:pPr>
            <a:r>
              <a:rPr lang="en-US" b="1" dirty="0">
                <a:solidFill>
                  <a:schemeClr val="bg1"/>
                </a:solidFill>
                <a:latin typeface="Times New Roman" panose="02020603050405020304" pitchFamily="18" charset="0"/>
                <a:cs typeface="Times New Roman" panose="02020603050405020304" pitchFamily="18" charset="0"/>
              </a:rPr>
              <a:t>High sensitivity C-reactive protein</a:t>
            </a:r>
          </a:p>
          <a:p>
            <a:pPr marL="1508760" lvl="3" indent="-457200">
              <a:buFont typeface="+mj-lt"/>
              <a:buAutoNum type="arabicParenR"/>
            </a:pPr>
            <a:r>
              <a:rPr lang="en-US" b="1" dirty="0">
                <a:solidFill>
                  <a:schemeClr val="bg1"/>
                </a:solidFill>
                <a:latin typeface="Times New Roman" panose="02020603050405020304" pitchFamily="18" charset="0"/>
                <a:cs typeface="Times New Roman" panose="02020603050405020304" pitchFamily="18" charset="0"/>
              </a:rPr>
              <a:t>Ankle-brachial index</a:t>
            </a:r>
          </a:p>
          <a:p>
            <a:pPr marL="1508760" lvl="3" indent="-457200">
              <a:buFont typeface="+mj-lt"/>
              <a:buAutoNum type="arabicParenR"/>
            </a:pPr>
            <a:r>
              <a:rPr lang="en-US" b="1" dirty="0">
                <a:solidFill>
                  <a:schemeClr val="bg1"/>
                </a:solidFill>
                <a:latin typeface="Times New Roman" panose="02020603050405020304" pitchFamily="18" charset="0"/>
                <a:cs typeface="Times New Roman" panose="02020603050405020304" pitchFamily="18" charset="0"/>
              </a:rPr>
              <a:t>Coronary artery scores</a:t>
            </a:r>
          </a:p>
          <a:p>
            <a:pPr marL="1508760" lvl="3" indent="-457200">
              <a:buFont typeface="+mj-lt"/>
              <a:buAutoNum type="arabicParenR"/>
            </a:pPr>
            <a:r>
              <a:rPr lang="en-US" b="1" dirty="0">
                <a:solidFill>
                  <a:schemeClr val="bg1"/>
                </a:solidFill>
                <a:latin typeface="Times New Roman" panose="02020603050405020304" pitchFamily="18" charset="0"/>
                <a:cs typeface="Times New Roman" panose="02020603050405020304" pitchFamily="18" charset="0"/>
              </a:rPr>
              <a:t>Family history of premature CHD</a:t>
            </a:r>
          </a:p>
          <a:p>
            <a:pPr marL="1508760" lvl="3" indent="-457200">
              <a:buFont typeface="+mj-lt"/>
              <a:buAutoNum type="arabicParenR"/>
            </a:pPr>
            <a:r>
              <a:rPr lang="en-US" b="1" dirty="0">
                <a:solidFill>
                  <a:schemeClr val="bg1"/>
                </a:solidFill>
                <a:latin typeface="Times New Roman" panose="02020603050405020304" pitchFamily="18" charset="0"/>
                <a:cs typeface="Times New Roman" panose="02020603050405020304" pitchFamily="18" charset="0"/>
              </a:rPr>
              <a:t>Elevated lifetime risk of ASCVD</a:t>
            </a:r>
          </a:p>
          <a:p>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1759977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Wingdings" pitchFamily="2" charset="2"/>
              <a:buChar char="v"/>
            </a:pPr>
            <a:r>
              <a:rPr lang="en-US" sz="3600" dirty="0">
                <a:solidFill>
                  <a:schemeClr val="bg1"/>
                </a:solidFill>
              </a:rPr>
              <a:t>N</a:t>
            </a:r>
            <a:r>
              <a:rPr lang="en-US" sz="3600" dirty="0" smtClean="0">
                <a:solidFill>
                  <a:schemeClr val="bg1"/>
                </a:solidFill>
              </a:rPr>
              <a:t>o recommendations on statin therapy for patients with </a:t>
            </a:r>
          </a:p>
          <a:p>
            <a:pPr marL="742950" indent="-742950">
              <a:buFont typeface="+mj-lt"/>
              <a:buAutoNum type="arabicPeriod"/>
            </a:pPr>
            <a:r>
              <a:rPr lang="en-US" sz="3600" dirty="0" smtClean="0">
                <a:solidFill>
                  <a:schemeClr val="bg1"/>
                </a:solidFill>
              </a:rPr>
              <a:t>NYHA class II-IV </a:t>
            </a:r>
          </a:p>
          <a:p>
            <a:pPr marL="742950" indent="-742950">
              <a:buFont typeface="+mj-lt"/>
              <a:buAutoNum type="arabicPeriod"/>
            </a:pPr>
            <a:r>
              <a:rPr lang="en-US" sz="3600" dirty="0" smtClean="0">
                <a:solidFill>
                  <a:schemeClr val="bg1"/>
                </a:solidFill>
              </a:rPr>
              <a:t>ESRD on dialysis</a:t>
            </a:r>
            <a:endParaRPr lang="en-US" sz="3600" dirty="0">
              <a:solidFill>
                <a:schemeClr val="bg1"/>
              </a:solidFill>
            </a:endParaRP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15692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a:xfrm>
            <a:off x="685800" y="746125"/>
            <a:ext cx="7772400" cy="701675"/>
          </a:xfrm>
        </p:spPr>
        <p:txBody>
          <a:bodyPr/>
          <a:lstStyle/>
          <a:p>
            <a:pPr eaLnBrk="1" hangingPunct="1"/>
            <a:r>
              <a:rPr lang="en-US" sz="4000" dirty="0" smtClean="0">
                <a:solidFill>
                  <a:schemeClr val="accent2"/>
                </a:solidFill>
              </a:rPr>
              <a:t>Lipoprotein</a:t>
            </a:r>
          </a:p>
        </p:txBody>
      </p:sp>
      <p:sp>
        <p:nvSpPr>
          <p:cNvPr id="788483" name="Oval 3"/>
          <p:cNvSpPr>
            <a:spLocks noChangeArrowheads="1"/>
          </p:cNvSpPr>
          <p:nvPr/>
        </p:nvSpPr>
        <p:spPr bwMode="auto">
          <a:xfrm>
            <a:off x="2971800" y="1990725"/>
            <a:ext cx="2876550" cy="2895600"/>
          </a:xfrm>
          <a:prstGeom prst="ellipse">
            <a:avLst/>
          </a:prstGeom>
          <a:solidFill>
            <a:srgbClr val="33CC33"/>
          </a:solidFill>
          <a:ln w="9525">
            <a:solidFill>
              <a:schemeClr val="tx1"/>
            </a:solidFill>
            <a:round/>
            <a:headEnd/>
            <a:tailEnd/>
          </a:ln>
        </p:spPr>
        <p:txBody>
          <a:bodyPr wrap="none" anchor="ctr"/>
          <a:lstStyle/>
          <a:p>
            <a:endParaRPr lang="en-US"/>
          </a:p>
        </p:txBody>
      </p:sp>
      <p:sp>
        <p:nvSpPr>
          <p:cNvPr id="788484" name="Oval 4"/>
          <p:cNvSpPr>
            <a:spLocks noChangeArrowheads="1"/>
          </p:cNvSpPr>
          <p:nvPr/>
        </p:nvSpPr>
        <p:spPr bwMode="auto">
          <a:xfrm>
            <a:off x="3352800" y="2371725"/>
            <a:ext cx="2133600" cy="2133600"/>
          </a:xfrm>
          <a:prstGeom prst="ellipse">
            <a:avLst/>
          </a:prstGeom>
          <a:solidFill>
            <a:schemeClr val="tx2"/>
          </a:solidFill>
          <a:ln w="9525">
            <a:solidFill>
              <a:schemeClr val="tx1"/>
            </a:solidFill>
            <a:round/>
            <a:headEnd/>
            <a:tailEnd/>
          </a:ln>
        </p:spPr>
        <p:txBody>
          <a:bodyPr wrap="none" anchor="ctr"/>
          <a:lstStyle/>
          <a:p>
            <a:endParaRPr lang="en-US"/>
          </a:p>
        </p:txBody>
      </p:sp>
      <p:sp>
        <p:nvSpPr>
          <p:cNvPr id="788485" name="Oval 5"/>
          <p:cNvSpPr>
            <a:spLocks noChangeArrowheads="1"/>
          </p:cNvSpPr>
          <p:nvPr/>
        </p:nvSpPr>
        <p:spPr bwMode="auto">
          <a:xfrm>
            <a:off x="3810000" y="2828925"/>
            <a:ext cx="1219200" cy="1219200"/>
          </a:xfrm>
          <a:prstGeom prst="ellipse">
            <a:avLst/>
          </a:prstGeom>
          <a:solidFill>
            <a:srgbClr val="990099"/>
          </a:solidFill>
          <a:ln w="9525">
            <a:solidFill>
              <a:schemeClr val="tx1"/>
            </a:solidFill>
            <a:round/>
            <a:headEnd/>
            <a:tailEnd/>
          </a:ln>
        </p:spPr>
        <p:txBody>
          <a:bodyPr wrap="none" anchor="ctr"/>
          <a:lstStyle/>
          <a:p>
            <a:endParaRPr lang="en-US"/>
          </a:p>
        </p:txBody>
      </p:sp>
      <p:sp>
        <p:nvSpPr>
          <p:cNvPr id="788486" name="Text Box 6"/>
          <p:cNvSpPr txBox="1">
            <a:spLocks noChangeArrowheads="1"/>
          </p:cNvSpPr>
          <p:nvPr/>
        </p:nvSpPr>
        <p:spPr bwMode="auto">
          <a:xfrm>
            <a:off x="3733800" y="3148013"/>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latin typeface="Times New Roman" pitchFamily="18" charset="0"/>
              </a:rPr>
              <a:t>TG, EC</a:t>
            </a:r>
          </a:p>
        </p:txBody>
      </p:sp>
      <p:sp>
        <p:nvSpPr>
          <p:cNvPr id="788487" name="Text Box 7"/>
          <p:cNvSpPr txBox="1">
            <a:spLocks noChangeArrowheads="1"/>
          </p:cNvSpPr>
          <p:nvPr/>
        </p:nvSpPr>
        <p:spPr bwMode="auto">
          <a:xfrm>
            <a:off x="990600" y="4892675"/>
            <a:ext cx="2590800" cy="1196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solidFill>
                  <a:schemeClr val="bg1"/>
                </a:solidFill>
                <a:latin typeface="Times New Roman" pitchFamily="18" charset="0"/>
              </a:rPr>
              <a:t>Phospholipids  Free Cholesterol (Hydrophilic)</a:t>
            </a:r>
          </a:p>
        </p:txBody>
      </p:sp>
      <p:cxnSp>
        <p:nvCxnSpPr>
          <p:cNvPr id="788488" name="AutoShape 8"/>
          <p:cNvCxnSpPr>
            <a:cxnSpLocks noChangeShapeType="1"/>
            <a:stCxn id="788487" idx="0"/>
            <a:endCxn id="788484" idx="3"/>
          </p:cNvCxnSpPr>
          <p:nvPr/>
        </p:nvCxnSpPr>
        <p:spPr bwMode="auto">
          <a:xfrm flipV="1">
            <a:off x="2286000" y="4192588"/>
            <a:ext cx="1379538" cy="700087"/>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788489" name="Text Box 9"/>
          <p:cNvSpPr txBox="1">
            <a:spLocks noChangeArrowheads="1"/>
          </p:cNvSpPr>
          <p:nvPr/>
        </p:nvSpPr>
        <p:spPr bwMode="auto">
          <a:xfrm>
            <a:off x="5638800" y="4886325"/>
            <a:ext cx="2590800" cy="1196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err="1">
                <a:solidFill>
                  <a:schemeClr val="bg1"/>
                </a:solidFill>
                <a:latin typeface="Times New Roman" pitchFamily="18" charset="0"/>
              </a:rPr>
              <a:t>Apoproteins</a:t>
            </a:r>
            <a:r>
              <a:rPr lang="en-US" sz="2400" dirty="0">
                <a:solidFill>
                  <a:schemeClr val="bg1"/>
                </a:solidFill>
                <a:latin typeface="Times New Roman" pitchFamily="18" charset="0"/>
              </a:rPr>
              <a:t>        A, B, C, E, (a) (</a:t>
            </a:r>
            <a:r>
              <a:rPr lang="en-US" sz="2400" dirty="0" err="1">
                <a:solidFill>
                  <a:schemeClr val="bg1"/>
                </a:solidFill>
                <a:latin typeface="Times New Roman" pitchFamily="18" charset="0"/>
              </a:rPr>
              <a:t>Amphiphatic</a:t>
            </a:r>
            <a:r>
              <a:rPr lang="en-US" sz="2400" dirty="0">
                <a:solidFill>
                  <a:schemeClr val="bg1"/>
                </a:solidFill>
                <a:latin typeface="Times New Roman" pitchFamily="18" charset="0"/>
              </a:rPr>
              <a:t>)</a:t>
            </a:r>
          </a:p>
        </p:txBody>
      </p:sp>
      <p:cxnSp>
        <p:nvCxnSpPr>
          <p:cNvPr id="788490" name="AutoShape 10"/>
          <p:cNvCxnSpPr>
            <a:cxnSpLocks noChangeShapeType="1"/>
            <a:stCxn id="788489" idx="0"/>
            <a:endCxn id="788483" idx="5"/>
          </p:cNvCxnSpPr>
          <p:nvPr/>
        </p:nvCxnSpPr>
        <p:spPr bwMode="auto">
          <a:xfrm flipH="1" flipV="1">
            <a:off x="5427663" y="4462463"/>
            <a:ext cx="1506537" cy="4238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788491" name="Text Box 11"/>
          <p:cNvSpPr txBox="1">
            <a:spLocks noChangeArrowheads="1"/>
          </p:cNvSpPr>
          <p:nvPr/>
        </p:nvSpPr>
        <p:spPr bwMode="auto">
          <a:xfrm>
            <a:off x="5638800" y="1600200"/>
            <a:ext cx="2590800" cy="831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solidFill>
                  <a:schemeClr val="bg1"/>
                </a:solidFill>
                <a:latin typeface="Times New Roman" pitchFamily="18" charset="0"/>
              </a:rPr>
              <a:t>Lipids or Fats (Hydrophobic)</a:t>
            </a:r>
          </a:p>
        </p:txBody>
      </p:sp>
      <p:cxnSp>
        <p:nvCxnSpPr>
          <p:cNvPr id="788492" name="AutoShape 12"/>
          <p:cNvCxnSpPr>
            <a:cxnSpLocks noChangeShapeType="1"/>
            <a:stCxn id="788491" idx="2"/>
            <a:endCxn id="788485" idx="7"/>
          </p:cNvCxnSpPr>
          <p:nvPr/>
        </p:nvCxnSpPr>
        <p:spPr bwMode="auto">
          <a:xfrm flipH="1">
            <a:off x="4851400" y="2432050"/>
            <a:ext cx="2082800" cy="57467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788493" name="Text Box 13"/>
          <p:cNvSpPr txBox="1">
            <a:spLocks noChangeArrowheads="1"/>
          </p:cNvSpPr>
          <p:nvPr/>
        </p:nvSpPr>
        <p:spPr bwMode="auto">
          <a:xfrm>
            <a:off x="990600" y="19050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solidFill>
                  <a:schemeClr val="bg1"/>
                </a:solidFill>
                <a:latin typeface="Times New Roman" pitchFamily="18" charset="0"/>
              </a:rPr>
              <a:t>Size &lt; RBC</a:t>
            </a:r>
          </a:p>
        </p:txBody>
      </p:sp>
    </p:spTree>
    <p:extLst>
      <p:ext uri="{BB962C8B-B14F-4D97-AF65-F5344CB8AC3E}">
        <p14:creationId xmlns:p14="http://schemas.microsoft.com/office/powerpoint/2010/main" val="2337459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88486"/>
                                        </p:tgtEl>
                                        <p:attrNameLst>
                                          <p:attrName>style.visibility</p:attrName>
                                        </p:attrNameLst>
                                      </p:cBhvr>
                                      <p:to>
                                        <p:strVal val="visible"/>
                                      </p:to>
                                    </p:set>
                                    <p:animEffect transition="in" filter="blinds(horizontal)">
                                      <p:cBhvr>
                                        <p:cTn id="7" dur="500"/>
                                        <p:tgtEl>
                                          <p:spTgt spid="7884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88485"/>
                                        </p:tgtEl>
                                        <p:attrNameLst>
                                          <p:attrName>style.visibility</p:attrName>
                                        </p:attrNameLst>
                                      </p:cBhvr>
                                      <p:to>
                                        <p:strVal val="visible"/>
                                      </p:to>
                                    </p:set>
                                    <p:animEffect transition="in" filter="blinds(horizontal)">
                                      <p:cBhvr>
                                        <p:cTn id="12" dur="500"/>
                                        <p:tgtEl>
                                          <p:spTgt spid="78848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nodeType="clickEffect">
                                  <p:stCondLst>
                                    <p:cond delay="0"/>
                                  </p:stCondLst>
                                  <p:childTnLst>
                                    <p:set>
                                      <p:cBhvr>
                                        <p:cTn id="16" dur="1" fill="hold">
                                          <p:stCondLst>
                                            <p:cond delay="0"/>
                                          </p:stCondLst>
                                        </p:cTn>
                                        <p:tgtEl>
                                          <p:spTgt spid="788492"/>
                                        </p:tgtEl>
                                        <p:attrNameLst>
                                          <p:attrName>style.visibility</p:attrName>
                                        </p:attrNameLst>
                                      </p:cBhvr>
                                      <p:to>
                                        <p:strVal val="visible"/>
                                      </p:to>
                                    </p:set>
                                    <p:animEffect transition="in" filter="fade">
                                      <p:cBhvr>
                                        <p:cTn id="17" dur="1000"/>
                                        <p:tgtEl>
                                          <p:spTgt spid="788492"/>
                                        </p:tgtEl>
                                      </p:cBhvr>
                                    </p:animEffect>
                                    <p:anim calcmode="lin" valueType="num">
                                      <p:cBhvr>
                                        <p:cTn id="18" dur="1000" fill="hold"/>
                                        <p:tgtEl>
                                          <p:spTgt spid="788492"/>
                                        </p:tgtEl>
                                        <p:attrNameLst>
                                          <p:attrName>ppt_x</p:attrName>
                                        </p:attrNameLst>
                                      </p:cBhvr>
                                      <p:tavLst>
                                        <p:tav tm="0">
                                          <p:val>
                                            <p:strVal val="#ppt_x"/>
                                          </p:val>
                                        </p:tav>
                                        <p:tav tm="100000">
                                          <p:val>
                                            <p:strVal val="#ppt_x"/>
                                          </p:val>
                                        </p:tav>
                                      </p:tavLst>
                                    </p:anim>
                                    <p:anim calcmode="lin" valueType="num">
                                      <p:cBhvr>
                                        <p:cTn id="19" dur="1000" fill="hold"/>
                                        <p:tgtEl>
                                          <p:spTgt spid="788492"/>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788491"/>
                                        </p:tgtEl>
                                        <p:attrNameLst>
                                          <p:attrName>style.visibility</p:attrName>
                                        </p:attrNameLst>
                                      </p:cBhvr>
                                      <p:to>
                                        <p:strVal val="visible"/>
                                      </p:to>
                                    </p:set>
                                    <p:animEffect transition="in" filter="blinds(horizontal)">
                                      <p:cBhvr>
                                        <p:cTn id="24" dur="500"/>
                                        <p:tgtEl>
                                          <p:spTgt spid="78849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788484"/>
                                        </p:tgtEl>
                                        <p:attrNameLst>
                                          <p:attrName>style.visibility</p:attrName>
                                        </p:attrNameLst>
                                      </p:cBhvr>
                                      <p:to>
                                        <p:strVal val="visible"/>
                                      </p:to>
                                    </p:set>
                                    <p:animEffect transition="in" filter="blinds(horizontal)">
                                      <p:cBhvr>
                                        <p:cTn id="29" dur="500"/>
                                        <p:tgtEl>
                                          <p:spTgt spid="78848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7" presetClass="entr" presetSubtype="0" fill="hold" nodeType="clickEffect">
                                  <p:stCondLst>
                                    <p:cond delay="0"/>
                                  </p:stCondLst>
                                  <p:childTnLst>
                                    <p:set>
                                      <p:cBhvr>
                                        <p:cTn id="33" dur="1" fill="hold">
                                          <p:stCondLst>
                                            <p:cond delay="0"/>
                                          </p:stCondLst>
                                        </p:cTn>
                                        <p:tgtEl>
                                          <p:spTgt spid="788488"/>
                                        </p:tgtEl>
                                        <p:attrNameLst>
                                          <p:attrName>style.visibility</p:attrName>
                                        </p:attrNameLst>
                                      </p:cBhvr>
                                      <p:to>
                                        <p:strVal val="visible"/>
                                      </p:to>
                                    </p:set>
                                    <p:animEffect transition="in" filter="fade">
                                      <p:cBhvr>
                                        <p:cTn id="34" dur="1000"/>
                                        <p:tgtEl>
                                          <p:spTgt spid="788488"/>
                                        </p:tgtEl>
                                      </p:cBhvr>
                                    </p:animEffect>
                                    <p:anim calcmode="lin" valueType="num">
                                      <p:cBhvr>
                                        <p:cTn id="35" dur="1000" fill="hold"/>
                                        <p:tgtEl>
                                          <p:spTgt spid="788488"/>
                                        </p:tgtEl>
                                        <p:attrNameLst>
                                          <p:attrName>ppt_x</p:attrName>
                                        </p:attrNameLst>
                                      </p:cBhvr>
                                      <p:tavLst>
                                        <p:tav tm="0">
                                          <p:val>
                                            <p:strVal val="#ppt_x"/>
                                          </p:val>
                                        </p:tav>
                                        <p:tav tm="100000">
                                          <p:val>
                                            <p:strVal val="#ppt_x"/>
                                          </p:val>
                                        </p:tav>
                                      </p:tavLst>
                                    </p:anim>
                                    <p:anim calcmode="lin" valueType="num">
                                      <p:cBhvr>
                                        <p:cTn id="36" dur="1000" fill="hold"/>
                                        <p:tgtEl>
                                          <p:spTgt spid="788488"/>
                                        </p:tgtEl>
                                        <p:attrNameLst>
                                          <p:attrName>ppt_y</p:attrName>
                                        </p:attrNameLst>
                                      </p:cBhvr>
                                      <p:tavLst>
                                        <p:tav tm="0">
                                          <p:val>
                                            <p:strVal val="#ppt_y-.1"/>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788487"/>
                                        </p:tgtEl>
                                        <p:attrNameLst>
                                          <p:attrName>style.visibility</p:attrName>
                                        </p:attrNameLst>
                                      </p:cBhvr>
                                      <p:to>
                                        <p:strVal val="visible"/>
                                      </p:to>
                                    </p:set>
                                    <p:animEffect transition="in" filter="blinds(horizontal)">
                                      <p:cBhvr>
                                        <p:cTn id="41" dur="500"/>
                                        <p:tgtEl>
                                          <p:spTgt spid="788487"/>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788483"/>
                                        </p:tgtEl>
                                        <p:attrNameLst>
                                          <p:attrName>style.visibility</p:attrName>
                                        </p:attrNameLst>
                                      </p:cBhvr>
                                      <p:to>
                                        <p:strVal val="visible"/>
                                      </p:to>
                                    </p:set>
                                    <p:animEffect transition="in" filter="blinds(horizontal)">
                                      <p:cBhvr>
                                        <p:cTn id="46" dur="500"/>
                                        <p:tgtEl>
                                          <p:spTgt spid="788483"/>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47" presetClass="entr" presetSubtype="0" fill="hold" nodeType="clickEffect">
                                  <p:stCondLst>
                                    <p:cond delay="0"/>
                                  </p:stCondLst>
                                  <p:childTnLst>
                                    <p:set>
                                      <p:cBhvr>
                                        <p:cTn id="50" dur="1" fill="hold">
                                          <p:stCondLst>
                                            <p:cond delay="0"/>
                                          </p:stCondLst>
                                        </p:cTn>
                                        <p:tgtEl>
                                          <p:spTgt spid="788490"/>
                                        </p:tgtEl>
                                        <p:attrNameLst>
                                          <p:attrName>style.visibility</p:attrName>
                                        </p:attrNameLst>
                                      </p:cBhvr>
                                      <p:to>
                                        <p:strVal val="visible"/>
                                      </p:to>
                                    </p:set>
                                    <p:animEffect transition="in" filter="fade">
                                      <p:cBhvr>
                                        <p:cTn id="51" dur="1000"/>
                                        <p:tgtEl>
                                          <p:spTgt spid="788490"/>
                                        </p:tgtEl>
                                      </p:cBhvr>
                                    </p:animEffect>
                                    <p:anim calcmode="lin" valueType="num">
                                      <p:cBhvr>
                                        <p:cTn id="52" dur="1000" fill="hold"/>
                                        <p:tgtEl>
                                          <p:spTgt spid="788490"/>
                                        </p:tgtEl>
                                        <p:attrNameLst>
                                          <p:attrName>ppt_x</p:attrName>
                                        </p:attrNameLst>
                                      </p:cBhvr>
                                      <p:tavLst>
                                        <p:tav tm="0">
                                          <p:val>
                                            <p:strVal val="#ppt_x"/>
                                          </p:val>
                                        </p:tav>
                                        <p:tav tm="100000">
                                          <p:val>
                                            <p:strVal val="#ppt_x"/>
                                          </p:val>
                                        </p:tav>
                                      </p:tavLst>
                                    </p:anim>
                                    <p:anim calcmode="lin" valueType="num">
                                      <p:cBhvr>
                                        <p:cTn id="53" dur="1000" fill="hold"/>
                                        <p:tgtEl>
                                          <p:spTgt spid="788490"/>
                                        </p:tgtEl>
                                        <p:attrNameLst>
                                          <p:attrName>ppt_y</p:attrName>
                                        </p:attrNameLst>
                                      </p:cBhvr>
                                      <p:tavLst>
                                        <p:tav tm="0">
                                          <p:val>
                                            <p:strVal val="#ppt_y-.1"/>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788489"/>
                                        </p:tgtEl>
                                        <p:attrNameLst>
                                          <p:attrName>style.visibility</p:attrName>
                                        </p:attrNameLst>
                                      </p:cBhvr>
                                      <p:to>
                                        <p:strVal val="visible"/>
                                      </p:to>
                                    </p:set>
                                    <p:animEffect transition="in" filter="blinds(horizontal)">
                                      <p:cBhvr>
                                        <p:cTn id="58" dur="500"/>
                                        <p:tgtEl>
                                          <p:spTgt spid="788489"/>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788493"/>
                                        </p:tgtEl>
                                        <p:attrNameLst>
                                          <p:attrName>style.visibility</p:attrName>
                                        </p:attrNameLst>
                                      </p:cBhvr>
                                      <p:to>
                                        <p:strVal val="visible"/>
                                      </p:to>
                                    </p:set>
                                    <p:animEffect transition="in" filter="blinds(horizontal)">
                                      <p:cBhvr>
                                        <p:cTn id="63" dur="500"/>
                                        <p:tgtEl>
                                          <p:spTgt spid="788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483" grpId="0" animBg="1"/>
      <p:bldP spid="788484" grpId="0" animBg="1"/>
      <p:bldP spid="788485" grpId="0" animBg="1"/>
      <p:bldP spid="788486" grpId="0"/>
      <p:bldP spid="788487" grpId="0" animBg="1"/>
      <p:bldP spid="788489" grpId="0" animBg="1"/>
      <p:bldP spid="788491" grpId="0" animBg="1"/>
      <p:bldP spid="78849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3276600"/>
            <a:ext cx="82296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96240"/>
            <a:ext cx="82296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90403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685800"/>
            <a:ext cx="7086600" cy="5562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077965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solidFill>
                  <a:schemeClr val="bg1"/>
                </a:solidFill>
                <a:latin typeface="Times New Roman" panose="02020603050405020304" pitchFamily="18" charset="0"/>
                <a:cs typeface="Times New Roman" panose="02020603050405020304" pitchFamily="18" charset="0"/>
              </a:rPr>
              <a:t>Monitoring of statins</a:t>
            </a:r>
          </a:p>
          <a:p>
            <a:pPr lvl="1"/>
            <a:r>
              <a:rPr lang="en-US" b="1" dirty="0">
                <a:latin typeface="Times New Roman" panose="02020603050405020304" pitchFamily="18" charset="0"/>
                <a:cs typeface="Times New Roman" panose="02020603050405020304" pitchFamily="18" charset="0"/>
              </a:rPr>
              <a:t>Baseline ALT prior to initiation</a:t>
            </a:r>
          </a:p>
          <a:p>
            <a:pPr lvl="2"/>
            <a:r>
              <a:rPr lang="en-US" b="1" dirty="0">
                <a:solidFill>
                  <a:schemeClr val="bg1"/>
                </a:solidFill>
                <a:latin typeface="Times New Roman" panose="02020603050405020304" pitchFamily="18" charset="0"/>
                <a:cs typeface="Times New Roman" panose="02020603050405020304" pitchFamily="18" charset="0"/>
              </a:rPr>
              <a:t>Consider baseline CK in patients at risk for muscle disorders</a:t>
            </a:r>
          </a:p>
          <a:p>
            <a:pPr lvl="2"/>
            <a:r>
              <a:rPr lang="en-US" b="1" dirty="0">
                <a:solidFill>
                  <a:schemeClr val="bg1"/>
                </a:solidFill>
                <a:latin typeface="Times New Roman" panose="02020603050405020304" pitchFamily="18" charset="0"/>
                <a:cs typeface="Times New Roman" panose="02020603050405020304" pitchFamily="18" charset="0"/>
              </a:rPr>
              <a:t>Routine ALT or CK levels not recommended unless symptomatic</a:t>
            </a:r>
          </a:p>
          <a:p>
            <a:pPr lvl="1"/>
            <a:r>
              <a:rPr lang="en-US" b="1" dirty="0">
                <a:latin typeface="Times New Roman" panose="02020603050405020304" pitchFamily="18" charset="0"/>
                <a:cs typeface="Times New Roman" panose="02020603050405020304" pitchFamily="18" charset="0"/>
              </a:rPr>
              <a:t>Baseline fasting lipid panel</a:t>
            </a:r>
          </a:p>
          <a:p>
            <a:pPr lvl="2"/>
            <a:r>
              <a:rPr lang="en-US" b="1" dirty="0" smtClean="0">
                <a:solidFill>
                  <a:schemeClr val="bg1"/>
                </a:solidFill>
                <a:latin typeface="Times New Roman" panose="02020603050405020304" pitchFamily="18" charset="0"/>
                <a:cs typeface="Times New Roman" panose="02020603050405020304" pitchFamily="18" charset="0"/>
              </a:rPr>
              <a:t>4-12 </a:t>
            </a:r>
            <a:r>
              <a:rPr lang="en-US" b="1" dirty="0">
                <a:solidFill>
                  <a:schemeClr val="bg1"/>
                </a:solidFill>
                <a:latin typeface="Times New Roman" panose="02020603050405020304" pitchFamily="18" charset="0"/>
                <a:cs typeface="Times New Roman" panose="02020603050405020304" pitchFamily="18" charset="0"/>
              </a:rPr>
              <a:t>weeks to assess therapeutic response and every 3-12 months if clinically </a:t>
            </a:r>
            <a:r>
              <a:rPr lang="en-US" b="1" dirty="0" smtClean="0">
                <a:solidFill>
                  <a:schemeClr val="bg1"/>
                </a:solidFill>
                <a:latin typeface="Times New Roman" panose="02020603050405020304" pitchFamily="18" charset="0"/>
                <a:cs typeface="Times New Roman" panose="02020603050405020304" pitchFamily="18" charset="0"/>
              </a:rPr>
              <a:t>warranted</a:t>
            </a:r>
          </a:p>
          <a:p>
            <a:pPr marL="777240" lvl="2" indent="0">
              <a:buNone/>
            </a:pPr>
            <a:endParaRPr lang="en-US" b="1" dirty="0">
              <a:solidFill>
                <a:schemeClr val="bg1"/>
              </a:solidFill>
              <a:latin typeface="Times New Roman" panose="02020603050405020304" pitchFamily="18" charset="0"/>
              <a:cs typeface="Times New Roman" panose="02020603050405020304" pitchFamily="18" charset="0"/>
            </a:endParaRPr>
          </a:p>
          <a:p>
            <a:pPr lvl="2"/>
            <a:r>
              <a:rPr lang="en-US" b="1" dirty="0">
                <a:solidFill>
                  <a:schemeClr val="bg1"/>
                </a:solidFill>
                <a:latin typeface="Times New Roman" panose="02020603050405020304" pitchFamily="18" charset="0"/>
                <a:cs typeface="Times New Roman" panose="02020603050405020304" pitchFamily="18" charset="0"/>
              </a:rPr>
              <a:t>Reinforce adherence if response is less than </a:t>
            </a:r>
            <a:r>
              <a:rPr lang="en-US" b="1" dirty="0" smtClean="0">
                <a:solidFill>
                  <a:schemeClr val="bg1"/>
                </a:solidFill>
                <a:latin typeface="Times New Roman" panose="02020603050405020304" pitchFamily="18" charset="0"/>
                <a:cs typeface="Times New Roman" panose="02020603050405020304" pitchFamily="18" charset="0"/>
              </a:rPr>
              <a:t>expected</a:t>
            </a:r>
          </a:p>
          <a:p>
            <a:pPr marL="777240" lvl="2" indent="0">
              <a:buNone/>
            </a:pPr>
            <a:endParaRPr lang="en-US" b="1" dirty="0">
              <a:solidFill>
                <a:schemeClr val="bg1"/>
              </a:solidFill>
              <a:latin typeface="Times New Roman" panose="02020603050405020304" pitchFamily="18" charset="0"/>
              <a:cs typeface="Times New Roman" panose="02020603050405020304" pitchFamily="18" charset="0"/>
            </a:endParaRPr>
          </a:p>
          <a:p>
            <a:pPr lvl="2"/>
            <a:r>
              <a:rPr lang="en-US" b="1" dirty="0" smtClean="0">
                <a:solidFill>
                  <a:schemeClr val="bg1"/>
                </a:solidFill>
                <a:latin typeface="Times New Roman" panose="02020603050405020304" pitchFamily="18" charset="0"/>
                <a:cs typeface="Times New Roman" panose="02020603050405020304" pitchFamily="18" charset="0"/>
              </a:rPr>
              <a:t>Dose </a:t>
            </a:r>
            <a:r>
              <a:rPr lang="en-US" b="1" dirty="0">
                <a:solidFill>
                  <a:schemeClr val="bg1"/>
                </a:solidFill>
                <a:latin typeface="Times New Roman" panose="02020603050405020304" pitchFamily="18" charset="0"/>
                <a:cs typeface="Times New Roman" panose="02020603050405020304" pitchFamily="18" charset="0"/>
              </a:rPr>
              <a:t>may be decreased if 2 consecutive LDL &lt;40</a:t>
            </a:r>
          </a:p>
          <a:p>
            <a:endParaRPr lang="en-US" dirty="0"/>
          </a:p>
        </p:txBody>
      </p:sp>
      <p:sp>
        <p:nvSpPr>
          <p:cNvPr id="3" name="Title 2"/>
          <p:cNvSpPr>
            <a:spLocks noGrp="1"/>
          </p:cNvSpPr>
          <p:nvPr>
            <p:ph type="title"/>
          </p:nvPr>
        </p:nvSpPr>
        <p:spPr/>
        <p:txBody>
          <a:bodyPr>
            <a:normAutofit fontScale="90000"/>
          </a:bodyPr>
          <a:lstStyle/>
          <a:p>
            <a:r>
              <a:rPr lang="en-US" b="1" dirty="0">
                <a:solidFill>
                  <a:schemeClr val="accent3"/>
                </a:solidFill>
                <a:latin typeface="Times New Roman" panose="02020603050405020304" pitchFamily="18" charset="0"/>
                <a:cs typeface="Times New Roman" panose="02020603050405020304" pitchFamily="18" charset="0"/>
              </a:rPr>
              <a:t>2013 AHA/ACC Cholesterol Guidelines</a:t>
            </a:r>
            <a:endParaRPr lang="en-US" dirty="0">
              <a:solidFill>
                <a:schemeClr val="accent3"/>
              </a:solidFill>
            </a:endParaRPr>
          </a:p>
        </p:txBody>
      </p:sp>
    </p:spTree>
    <p:extLst>
      <p:ext uri="{BB962C8B-B14F-4D97-AF65-F5344CB8AC3E}">
        <p14:creationId xmlns:p14="http://schemas.microsoft.com/office/powerpoint/2010/main" val="364091149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smtClean="0">
              <a:solidFill>
                <a:schemeClr val="accent3"/>
              </a:solidFill>
            </a:endParaRPr>
          </a:p>
          <a:p>
            <a:pPr marL="0" indent="0">
              <a:buNone/>
            </a:pPr>
            <a:endParaRPr lang="en-US" dirty="0">
              <a:solidFill>
                <a:schemeClr val="accent3"/>
              </a:solidFill>
            </a:endParaRPr>
          </a:p>
          <a:p>
            <a:pPr marL="0" indent="0">
              <a:buNone/>
            </a:pPr>
            <a:endParaRPr lang="en-US" dirty="0" smtClean="0">
              <a:solidFill>
                <a:schemeClr val="accent3"/>
              </a:solidFill>
            </a:endParaRPr>
          </a:p>
          <a:p>
            <a:pPr marL="0" indent="0">
              <a:buNone/>
            </a:pPr>
            <a:r>
              <a:rPr lang="en-US" sz="4000" b="1" dirty="0" smtClean="0">
                <a:solidFill>
                  <a:schemeClr val="accent3"/>
                </a:solidFill>
              </a:rPr>
              <a:t>STATIN </a:t>
            </a:r>
            <a:r>
              <a:rPr lang="en-US" sz="4000" b="1" dirty="0">
                <a:solidFill>
                  <a:schemeClr val="accent3"/>
                </a:solidFill>
              </a:rPr>
              <a:t>Safety recommendations </a:t>
            </a:r>
            <a:endParaRPr lang="en-US" sz="4000" b="1"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25720932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dirty="0" smtClean="0">
                <a:solidFill>
                  <a:schemeClr val="accent3"/>
                </a:solidFill>
              </a:rPr>
              <a:t>STATIN Safety recommendations </a:t>
            </a:r>
          </a:p>
        </p:txBody>
      </p:sp>
      <p:sp>
        <p:nvSpPr>
          <p:cNvPr id="48131" name="Content Placeholder 2"/>
          <p:cNvSpPr>
            <a:spLocks noGrp="1"/>
          </p:cNvSpPr>
          <p:nvPr>
            <p:ph sz="quarter" idx="4294967295"/>
          </p:nvPr>
        </p:nvSpPr>
        <p:spPr>
          <a:xfrm>
            <a:off x="685800" y="1600200"/>
            <a:ext cx="7772400" cy="4191001"/>
          </a:xfrm>
        </p:spPr>
        <p:txBody>
          <a:bodyPr/>
          <a:lstStyle/>
          <a:p>
            <a:pPr>
              <a:buFont typeface="Wingdings" pitchFamily="2" charset="2"/>
              <a:buChar char="v"/>
            </a:pPr>
            <a:r>
              <a:rPr lang="en-US" dirty="0" smtClean="0"/>
              <a:t> </a:t>
            </a:r>
            <a:r>
              <a:rPr lang="en-US" dirty="0" smtClean="0">
                <a:solidFill>
                  <a:schemeClr val="accent3"/>
                </a:solidFill>
              </a:rPr>
              <a:t>Conditions that could predispose </a:t>
            </a:r>
            <a:r>
              <a:rPr lang="en-US" dirty="0" err="1" smtClean="0">
                <a:solidFill>
                  <a:schemeClr val="accent3"/>
                </a:solidFill>
              </a:rPr>
              <a:t>pts</a:t>
            </a:r>
            <a:r>
              <a:rPr lang="en-US" dirty="0" smtClean="0">
                <a:solidFill>
                  <a:schemeClr val="accent3"/>
                </a:solidFill>
              </a:rPr>
              <a:t> to statin side effect:</a:t>
            </a:r>
          </a:p>
          <a:p>
            <a:pPr>
              <a:buFont typeface="Wingdings" pitchFamily="2" charset="2"/>
              <a:buChar char="Ø"/>
            </a:pPr>
            <a:r>
              <a:rPr lang="en-US" sz="1800" dirty="0" smtClean="0">
                <a:solidFill>
                  <a:schemeClr val="bg1"/>
                </a:solidFill>
              </a:rPr>
              <a:t>Impaired renal or hepatic function</a:t>
            </a:r>
          </a:p>
          <a:p>
            <a:pPr>
              <a:buFont typeface="Wingdings" pitchFamily="2" charset="2"/>
              <a:buChar char="Ø"/>
            </a:pPr>
            <a:r>
              <a:rPr lang="en-US" sz="1800" dirty="0" smtClean="0">
                <a:solidFill>
                  <a:schemeClr val="bg1"/>
                </a:solidFill>
              </a:rPr>
              <a:t>History of previous statin intolerance or muscle disorder</a:t>
            </a:r>
          </a:p>
          <a:p>
            <a:pPr>
              <a:buFont typeface="Wingdings" pitchFamily="2" charset="2"/>
              <a:buChar char="Ø"/>
            </a:pPr>
            <a:r>
              <a:rPr lang="en-US" sz="1800" dirty="0" smtClean="0">
                <a:solidFill>
                  <a:schemeClr val="bg1"/>
                </a:solidFill>
              </a:rPr>
              <a:t>Age &gt;75</a:t>
            </a:r>
          </a:p>
          <a:p>
            <a:pPr>
              <a:buFont typeface="Wingdings" pitchFamily="2" charset="2"/>
              <a:buChar char="Ø"/>
            </a:pPr>
            <a:r>
              <a:rPr lang="en-US" sz="1800" dirty="0" smtClean="0">
                <a:solidFill>
                  <a:schemeClr val="bg1"/>
                </a:solidFill>
              </a:rPr>
              <a:t>History of hemorrhagic stroke</a:t>
            </a:r>
          </a:p>
          <a:p>
            <a:pPr>
              <a:buFont typeface="Wingdings" pitchFamily="2" charset="2"/>
              <a:buChar char="Ø"/>
            </a:pPr>
            <a:endParaRPr lang="en-US" sz="1800" dirty="0">
              <a:solidFill>
                <a:schemeClr val="bg1"/>
              </a:solidFill>
            </a:endParaRPr>
          </a:p>
          <a:p>
            <a:pPr>
              <a:buFont typeface="Wingdings" pitchFamily="2" charset="2"/>
              <a:buChar char="Ø"/>
            </a:pPr>
            <a:endParaRPr lang="en-US" sz="1800" dirty="0" smtClean="0">
              <a:solidFill>
                <a:schemeClr val="bg1"/>
              </a:solidFill>
            </a:endParaRPr>
          </a:p>
          <a:p>
            <a:pPr marL="342900" lvl="1" indent="-342900">
              <a:spcBef>
                <a:spcPts val="600"/>
              </a:spcBef>
              <a:buClr>
                <a:schemeClr val="accent2"/>
              </a:buClr>
              <a:buFont typeface="Wingdings" pitchFamily="2" charset="2"/>
              <a:buChar char="v"/>
            </a:pPr>
            <a:r>
              <a:rPr lang="en-US" b="1" dirty="0">
                <a:solidFill>
                  <a:schemeClr val="bg1"/>
                </a:solidFill>
                <a:latin typeface="Times New Roman" panose="02020603050405020304" pitchFamily="18" charset="0"/>
                <a:cs typeface="Times New Roman" panose="02020603050405020304" pitchFamily="18" charset="0"/>
              </a:rPr>
              <a:t>Consider use of lower-intensity statin if any of these characteristics are present</a:t>
            </a:r>
          </a:p>
          <a:p>
            <a:pPr>
              <a:buFont typeface="Wingdings" pitchFamily="2" charset="2"/>
              <a:buChar char="Ø"/>
            </a:pPr>
            <a:endParaRPr lang="en-US" sz="1800" dirty="0" smtClean="0">
              <a:solidFill>
                <a:schemeClr val="bg1"/>
              </a:solidFill>
            </a:endParaRPr>
          </a:p>
          <a:p>
            <a:pPr marL="0" indent="0">
              <a:buNone/>
            </a:pPr>
            <a:endParaRPr lang="en-US" sz="4000" dirty="0" smtClean="0"/>
          </a:p>
        </p:txBody>
      </p:sp>
    </p:spTree>
    <p:extLst>
      <p:ext uri="{BB962C8B-B14F-4D97-AF65-F5344CB8AC3E}">
        <p14:creationId xmlns:p14="http://schemas.microsoft.com/office/powerpoint/2010/main" val="2408438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dirty="0" smtClean="0">
                <a:solidFill>
                  <a:schemeClr val="accent3"/>
                </a:solidFill>
              </a:rPr>
              <a:t>STATIN Safety recommendations </a:t>
            </a:r>
          </a:p>
        </p:txBody>
      </p:sp>
      <p:sp>
        <p:nvSpPr>
          <p:cNvPr id="3" name="Content Placeholder 2"/>
          <p:cNvSpPr>
            <a:spLocks noGrp="1"/>
          </p:cNvSpPr>
          <p:nvPr>
            <p:ph sz="quarter" idx="4294967295"/>
          </p:nvPr>
        </p:nvSpPr>
        <p:spPr>
          <a:xfrm>
            <a:off x="685800" y="1600200"/>
            <a:ext cx="7772400" cy="4191001"/>
          </a:xfrm>
        </p:spPr>
        <p:txBody>
          <a:bodyPr>
            <a:noAutofit/>
          </a:bodyPr>
          <a:lstStyle/>
          <a:p>
            <a:pPr>
              <a:buFont typeface="Wingdings" pitchFamily="2" charset="2"/>
              <a:buChar char="Ø"/>
              <a:defRPr/>
            </a:pPr>
            <a:r>
              <a:rPr lang="en-US" sz="2400" dirty="0" smtClean="0">
                <a:solidFill>
                  <a:schemeClr val="bg1"/>
                </a:solidFill>
              </a:rPr>
              <a:t>Select the appropriate dose</a:t>
            </a:r>
          </a:p>
          <a:p>
            <a:pPr>
              <a:buFont typeface="Wingdings" pitchFamily="2" charset="2"/>
              <a:buChar char="Ø"/>
              <a:defRPr/>
            </a:pPr>
            <a:endParaRPr lang="en-US" sz="2400" dirty="0" smtClean="0">
              <a:solidFill>
                <a:schemeClr val="bg1"/>
              </a:solidFill>
            </a:endParaRPr>
          </a:p>
          <a:p>
            <a:pPr>
              <a:buFont typeface="Wingdings" pitchFamily="2" charset="2"/>
              <a:buChar char="Ø"/>
              <a:defRPr/>
            </a:pPr>
            <a:r>
              <a:rPr lang="en-US" sz="2400" dirty="0" smtClean="0">
                <a:solidFill>
                  <a:schemeClr val="bg1"/>
                </a:solidFill>
              </a:rPr>
              <a:t>Keep potential Side effects and drug-drug interaction In mind (grade A)</a:t>
            </a:r>
          </a:p>
          <a:p>
            <a:pPr>
              <a:buFont typeface="Wingdings" pitchFamily="2" charset="2"/>
              <a:buChar char="Ø"/>
              <a:defRPr/>
            </a:pPr>
            <a:endParaRPr lang="en-US" sz="2400" dirty="0" smtClean="0">
              <a:solidFill>
                <a:schemeClr val="bg1"/>
              </a:solidFill>
            </a:endParaRPr>
          </a:p>
          <a:p>
            <a:pPr>
              <a:buFont typeface="Wingdings" pitchFamily="2" charset="2"/>
              <a:buChar char="Ø"/>
              <a:defRPr/>
            </a:pPr>
            <a:r>
              <a:rPr lang="en-US" sz="2400" dirty="0" smtClean="0">
                <a:solidFill>
                  <a:schemeClr val="bg1"/>
                </a:solidFill>
              </a:rPr>
              <a:t>If high or moderate intensity statin not tolerated, use the maximum tolerated dose instead</a:t>
            </a:r>
          </a:p>
          <a:p>
            <a:pPr>
              <a:buFont typeface="Wingdings" pitchFamily="2" charset="2"/>
              <a:buChar char="Ø"/>
              <a:defRPr/>
            </a:pPr>
            <a:endParaRPr lang="en-US" sz="2400" dirty="0">
              <a:solidFill>
                <a:schemeClr val="bg1"/>
              </a:solidFill>
            </a:endParaRPr>
          </a:p>
          <a:p>
            <a:pPr>
              <a:buFont typeface="Wingdings" pitchFamily="2" charset="2"/>
              <a:buChar char="Ø"/>
              <a:defRPr/>
            </a:pPr>
            <a:r>
              <a:rPr lang="en-US" sz="2400" dirty="0">
                <a:solidFill>
                  <a:schemeClr val="bg1"/>
                </a:solidFill>
              </a:rPr>
              <a:t>It may be harmful to initiate simvastatin 80mg, or increase the dose of simvastatin to 80mg (Grade B)</a:t>
            </a:r>
          </a:p>
          <a:p>
            <a:pPr>
              <a:buFont typeface="Wingdings" pitchFamily="2" charset="2"/>
              <a:buChar char="Ø"/>
              <a:defRPr/>
            </a:pPr>
            <a:endParaRPr lang="en-US" dirty="0" smtClean="0">
              <a:solidFill>
                <a:schemeClr val="bg1"/>
              </a:solidFill>
            </a:endParaRPr>
          </a:p>
          <a:p>
            <a:pPr>
              <a:buFont typeface="Wingdings" pitchFamily="2" charset="2"/>
              <a:buChar char="Ø"/>
              <a:defRPr/>
            </a:pPr>
            <a:endParaRPr lang="en-US" dirty="0" smtClean="0">
              <a:solidFill>
                <a:schemeClr val="bg1"/>
              </a:solidFill>
            </a:endParaRPr>
          </a:p>
          <a:p>
            <a:pPr marL="0" indent="0">
              <a:buFontTx/>
              <a:buNone/>
              <a:defRPr/>
            </a:pPr>
            <a:endParaRPr lang="en-US" dirty="0" smtClean="0"/>
          </a:p>
          <a:p>
            <a:pPr marL="0" indent="0">
              <a:buFontTx/>
              <a:buNone/>
              <a:defRPr/>
            </a:pPr>
            <a:endParaRPr lang="en-US" dirty="0" smtClean="0"/>
          </a:p>
          <a:p>
            <a:pPr marL="0" indent="0">
              <a:buFontTx/>
              <a:buNone/>
              <a:defRPr/>
            </a:pPr>
            <a:endParaRPr lang="en-US" dirty="0" smtClean="0"/>
          </a:p>
          <a:p>
            <a:pPr marL="0" indent="0">
              <a:buFontTx/>
              <a:buNone/>
              <a:defRPr/>
            </a:pPr>
            <a:endParaRPr lang="en-US" dirty="0" smtClean="0"/>
          </a:p>
          <a:p>
            <a:pPr marL="0" indent="0">
              <a:buFontTx/>
              <a:buNone/>
              <a:defRPr/>
            </a:pPr>
            <a:endParaRPr lang="en-US" dirty="0" smtClean="0"/>
          </a:p>
          <a:p>
            <a:pPr marL="0" indent="0">
              <a:buFontTx/>
              <a:buNone/>
              <a:defRPr/>
            </a:pPr>
            <a:endParaRPr lang="en-US" dirty="0" smtClean="0"/>
          </a:p>
        </p:txBody>
      </p:sp>
    </p:spTree>
    <p:extLst>
      <p:ext uri="{BB962C8B-B14F-4D97-AF65-F5344CB8AC3E}">
        <p14:creationId xmlns:p14="http://schemas.microsoft.com/office/powerpoint/2010/main" val="3711121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1"/>
            <a:r>
              <a:rPr lang="en-US" b="1" dirty="0" smtClean="0">
                <a:latin typeface="Times New Roman" panose="02020603050405020304" pitchFamily="18" charset="0"/>
                <a:cs typeface="Times New Roman" panose="02020603050405020304" pitchFamily="18" charset="0"/>
              </a:rPr>
              <a:t>Mild </a:t>
            </a:r>
            <a:r>
              <a:rPr lang="en-US" b="1" dirty="0">
                <a:latin typeface="Times New Roman" panose="02020603050405020304" pitchFamily="18" charset="0"/>
                <a:cs typeface="Times New Roman" panose="02020603050405020304" pitchFamily="18" charset="0"/>
              </a:rPr>
              <a:t>to moderate muscle symptoms</a:t>
            </a:r>
          </a:p>
          <a:p>
            <a:pPr lvl="2"/>
            <a:r>
              <a:rPr lang="en-US" b="1" dirty="0" smtClean="0">
                <a:solidFill>
                  <a:schemeClr val="bg1"/>
                </a:solidFill>
                <a:latin typeface="Times New Roman" panose="02020603050405020304" pitchFamily="18" charset="0"/>
                <a:cs typeface="Times New Roman" panose="02020603050405020304" pitchFamily="18" charset="0"/>
              </a:rPr>
              <a:t>D/C </a:t>
            </a:r>
            <a:r>
              <a:rPr lang="en-US" b="1" dirty="0">
                <a:solidFill>
                  <a:schemeClr val="bg1"/>
                </a:solidFill>
                <a:latin typeface="Times New Roman" panose="02020603050405020304" pitchFamily="18" charset="0"/>
                <a:cs typeface="Times New Roman" panose="02020603050405020304" pitchFamily="18" charset="0"/>
              </a:rPr>
              <a:t>statin until muscle symptoms resolve</a:t>
            </a:r>
          </a:p>
          <a:p>
            <a:pPr lvl="2"/>
            <a:r>
              <a:rPr lang="en-US" b="1" dirty="0">
                <a:solidFill>
                  <a:schemeClr val="bg1"/>
                </a:solidFill>
                <a:latin typeface="Times New Roman" panose="02020603050405020304" pitchFamily="18" charset="0"/>
                <a:cs typeface="Times New Roman" panose="02020603050405020304" pitchFamily="18" charset="0"/>
              </a:rPr>
              <a:t>R</a:t>
            </a:r>
            <a:r>
              <a:rPr lang="en-US" b="1" dirty="0" smtClean="0">
                <a:solidFill>
                  <a:schemeClr val="bg1"/>
                </a:solidFill>
                <a:latin typeface="Times New Roman" panose="02020603050405020304" pitchFamily="18" charset="0"/>
                <a:cs typeface="Times New Roman" panose="02020603050405020304" pitchFamily="18" charset="0"/>
              </a:rPr>
              <a:t>e-challenge </a:t>
            </a:r>
            <a:r>
              <a:rPr lang="en-US" b="1" dirty="0">
                <a:solidFill>
                  <a:schemeClr val="bg1"/>
                </a:solidFill>
                <a:latin typeface="Times New Roman" panose="02020603050405020304" pitchFamily="18" charset="0"/>
                <a:cs typeface="Times New Roman" panose="02020603050405020304" pitchFamily="18" charset="0"/>
              </a:rPr>
              <a:t>with a lower dose</a:t>
            </a:r>
          </a:p>
          <a:p>
            <a:pPr lvl="2"/>
            <a:r>
              <a:rPr lang="en-US" b="1" dirty="0">
                <a:solidFill>
                  <a:schemeClr val="bg1"/>
                </a:solidFill>
                <a:latin typeface="Times New Roman" panose="02020603050405020304" pitchFamily="18" charset="0"/>
                <a:cs typeface="Times New Roman" panose="02020603050405020304" pitchFamily="18" charset="0"/>
              </a:rPr>
              <a:t>If symptoms resume, </a:t>
            </a:r>
            <a:r>
              <a:rPr lang="en-US" b="1" dirty="0" smtClean="0">
                <a:solidFill>
                  <a:schemeClr val="bg1"/>
                </a:solidFill>
                <a:latin typeface="Times New Roman" panose="02020603050405020304" pitchFamily="18" charset="0"/>
                <a:cs typeface="Times New Roman" panose="02020603050405020304" pitchFamily="18" charset="0"/>
              </a:rPr>
              <a:t>D/C statin </a:t>
            </a:r>
            <a:r>
              <a:rPr lang="en-US" b="1" dirty="0">
                <a:solidFill>
                  <a:schemeClr val="bg1"/>
                </a:solidFill>
                <a:latin typeface="Times New Roman" panose="02020603050405020304" pitchFamily="18" charset="0"/>
                <a:cs typeface="Times New Roman" panose="02020603050405020304" pitchFamily="18" charset="0"/>
              </a:rPr>
              <a:t>and re-challenge with lower dose of different statin </a:t>
            </a:r>
            <a:endParaRPr lang="en-US" b="1" dirty="0" smtClean="0">
              <a:solidFill>
                <a:schemeClr val="bg1"/>
              </a:solidFill>
              <a:latin typeface="Times New Roman" panose="02020603050405020304" pitchFamily="18" charset="0"/>
              <a:cs typeface="Times New Roman" panose="02020603050405020304" pitchFamily="18" charset="0"/>
            </a:endParaRPr>
          </a:p>
          <a:p>
            <a:pPr lvl="2"/>
            <a:r>
              <a:rPr lang="en-US" b="1" dirty="0" smtClean="0">
                <a:solidFill>
                  <a:schemeClr val="bg1"/>
                </a:solidFill>
                <a:latin typeface="Times New Roman" panose="02020603050405020304" pitchFamily="18" charset="0"/>
                <a:cs typeface="Times New Roman" panose="02020603050405020304" pitchFamily="18" charset="0"/>
              </a:rPr>
              <a:t>Gradually </a:t>
            </a:r>
            <a:r>
              <a:rPr lang="en-US" b="1" dirty="0">
                <a:solidFill>
                  <a:schemeClr val="bg1"/>
                </a:solidFill>
                <a:latin typeface="Times New Roman" panose="02020603050405020304" pitchFamily="18" charset="0"/>
                <a:cs typeface="Times New Roman" panose="02020603050405020304" pitchFamily="18" charset="0"/>
              </a:rPr>
              <a:t>titrate to target dose</a:t>
            </a:r>
          </a:p>
          <a:p>
            <a:pPr lvl="2"/>
            <a:r>
              <a:rPr lang="en-US" b="1" dirty="0">
                <a:solidFill>
                  <a:schemeClr val="bg1"/>
                </a:solidFill>
                <a:latin typeface="Times New Roman" panose="02020603050405020304" pitchFamily="18" charset="0"/>
                <a:cs typeface="Times New Roman" panose="02020603050405020304" pitchFamily="18" charset="0"/>
              </a:rPr>
              <a:t>If symptoms don’t resolve after 2 months, assume it is not statin-related and resume original statin</a:t>
            </a:r>
          </a:p>
          <a:p>
            <a:pPr lvl="1"/>
            <a:r>
              <a:rPr lang="en-US" b="1" dirty="0">
                <a:latin typeface="Times New Roman" panose="02020603050405020304" pitchFamily="18" charset="0"/>
                <a:cs typeface="Times New Roman" panose="02020603050405020304" pitchFamily="18" charset="0"/>
              </a:rPr>
              <a:t>New onset diabetes</a:t>
            </a:r>
          </a:p>
          <a:p>
            <a:pPr lvl="2"/>
            <a:r>
              <a:rPr lang="en-US" b="1" dirty="0">
                <a:solidFill>
                  <a:schemeClr val="bg1"/>
                </a:solidFill>
                <a:latin typeface="Times New Roman" panose="02020603050405020304" pitchFamily="18" charset="0"/>
                <a:cs typeface="Times New Roman" panose="02020603050405020304" pitchFamily="18" charset="0"/>
              </a:rPr>
              <a:t>Reinforce lifestyle modifications</a:t>
            </a:r>
          </a:p>
          <a:p>
            <a:pPr lvl="1"/>
            <a:r>
              <a:rPr lang="en-US" b="1" dirty="0">
                <a:latin typeface="Times New Roman" panose="02020603050405020304" pitchFamily="18" charset="0"/>
                <a:cs typeface="Times New Roman" panose="02020603050405020304" pitchFamily="18" charset="0"/>
              </a:rPr>
              <a:t>Memory impairment</a:t>
            </a:r>
          </a:p>
          <a:p>
            <a:pPr lvl="2"/>
            <a:r>
              <a:rPr lang="en-US" b="1" dirty="0">
                <a:solidFill>
                  <a:schemeClr val="bg1"/>
                </a:solidFill>
                <a:latin typeface="Times New Roman" panose="02020603050405020304" pitchFamily="18" charset="0"/>
                <a:cs typeface="Times New Roman" panose="02020603050405020304" pitchFamily="18" charset="0"/>
              </a:rPr>
              <a:t>Consider other potential causes before stopping statin</a:t>
            </a:r>
          </a:p>
          <a:p>
            <a:endParaRPr lang="en-US" dirty="0"/>
          </a:p>
        </p:txBody>
      </p:sp>
      <p:sp>
        <p:nvSpPr>
          <p:cNvPr id="3" name="Title 2"/>
          <p:cNvSpPr>
            <a:spLocks noGrp="1"/>
          </p:cNvSpPr>
          <p:nvPr>
            <p:ph type="title"/>
          </p:nvPr>
        </p:nvSpPr>
        <p:spPr>
          <a:xfrm>
            <a:off x="457200" y="152400"/>
            <a:ext cx="8229600" cy="1524000"/>
          </a:xfrm>
        </p:spPr>
        <p:txBody>
          <a:bodyPr>
            <a:normAutofit/>
          </a:bodyPr>
          <a:lstStyle/>
          <a:p>
            <a:r>
              <a:rPr lang="en-US" sz="3200" b="1" dirty="0">
                <a:solidFill>
                  <a:schemeClr val="accent3"/>
                </a:solidFill>
                <a:latin typeface="Times New Roman" panose="02020603050405020304" pitchFamily="18" charset="0"/>
                <a:cs typeface="Times New Roman" panose="02020603050405020304" pitchFamily="18" charset="0"/>
              </a:rPr>
              <a:t>Management of adverse effects</a:t>
            </a:r>
            <a:br>
              <a:rPr lang="en-US" sz="3200" b="1" dirty="0">
                <a:solidFill>
                  <a:schemeClr val="accent3"/>
                </a:solidFill>
                <a:latin typeface="Times New Roman" panose="02020603050405020304" pitchFamily="18" charset="0"/>
                <a:cs typeface="Times New Roman" panose="02020603050405020304" pitchFamily="18" charset="0"/>
              </a:rPr>
            </a:br>
            <a:endParaRPr lang="en-US" sz="3200" dirty="0">
              <a:solidFill>
                <a:schemeClr val="accent3"/>
              </a:solidFill>
            </a:endParaRPr>
          </a:p>
        </p:txBody>
      </p:sp>
    </p:spTree>
    <p:extLst>
      <p:ext uri="{BB962C8B-B14F-4D97-AF65-F5344CB8AC3E}">
        <p14:creationId xmlns:p14="http://schemas.microsoft.com/office/powerpoint/2010/main" val="263446368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152400"/>
            <a:ext cx="8229600" cy="1371600"/>
          </a:xfrm>
        </p:spPr>
        <p:txBody>
          <a:bodyPr/>
          <a:lstStyle/>
          <a:p>
            <a:pPr eaLnBrk="1" hangingPunct="1"/>
            <a:r>
              <a:rPr lang="en-US" altLang="en-US" sz="3200" dirty="0" smtClean="0">
                <a:solidFill>
                  <a:schemeClr val="accent3"/>
                </a:solidFill>
              </a:rPr>
              <a:t>Non-statin therapies </a:t>
            </a:r>
            <a:br>
              <a:rPr lang="en-US" altLang="en-US" sz="3200" dirty="0" smtClean="0">
                <a:solidFill>
                  <a:schemeClr val="accent3"/>
                </a:solidFill>
              </a:rPr>
            </a:br>
            <a:r>
              <a:rPr lang="en-US" altLang="en-US" sz="3200" dirty="0" smtClean="0">
                <a:solidFill>
                  <a:schemeClr val="accent3"/>
                </a:solidFill>
              </a:rPr>
              <a:t> </a:t>
            </a:r>
          </a:p>
        </p:txBody>
      </p:sp>
      <p:sp>
        <p:nvSpPr>
          <p:cNvPr id="47107" name="Rectangle 3"/>
          <p:cNvSpPr>
            <a:spLocks noGrp="1" noChangeArrowheads="1"/>
          </p:cNvSpPr>
          <p:nvPr>
            <p:ph type="body" idx="1"/>
          </p:nvPr>
        </p:nvSpPr>
        <p:spPr/>
        <p:txBody>
          <a:bodyPr/>
          <a:lstStyle/>
          <a:p>
            <a:pPr eaLnBrk="1" hangingPunct="1">
              <a:lnSpc>
                <a:spcPct val="90000"/>
              </a:lnSpc>
            </a:pPr>
            <a:r>
              <a:rPr lang="en-US" altLang="en-US" sz="2000" dirty="0">
                <a:solidFill>
                  <a:schemeClr val="bg1"/>
                </a:solidFill>
              </a:rPr>
              <a:t>N</a:t>
            </a:r>
            <a:r>
              <a:rPr lang="en-US" altLang="en-US" sz="2000" dirty="0" smtClean="0">
                <a:solidFill>
                  <a:schemeClr val="bg1"/>
                </a:solidFill>
              </a:rPr>
              <a:t>on statin therapies, alone or in combination with statins, do not provide acceptable risk reduction benefits compared to adverse effects.</a:t>
            </a:r>
          </a:p>
          <a:p>
            <a:pPr marL="0" indent="0" eaLnBrk="1" hangingPunct="1">
              <a:lnSpc>
                <a:spcPct val="90000"/>
              </a:lnSpc>
              <a:buNone/>
            </a:pPr>
            <a:endParaRPr lang="en-US" altLang="en-US" sz="2000" dirty="0" smtClean="0">
              <a:solidFill>
                <a:schemeClr val="bg1"/>
              </a:solidFill>
            </a:endParaRPr>
          </a:p>
          <a:p>
            <a:pPr eaLnBrk="1" hangingPunct="1">
              <a:lnSpc>
                <a:spcPct val="90000"/>
              </a:lnSpc>
            </a:pPr>
            <a:r>
              <a:rPr lang="en-US" altLang="en-US" sz="2000" dirty="0" smtClean="0">
                <a:solidFill>
                  <a:schemeClr val="bg1"/>
                </a:solidFill>
              </a:rPr>
              <a:t>These include:</a:t>
            </a:r>
          </a:p>
          <a:p>
            <a:pPr lvl="1" eaLnBrk="1" hangingPunct="1">
              <a:lnSpc>
                <a:spcPct val="90000"/>
              </a:lnSpc>
            </a:pPr>
            <a:r>
              <a:rPr lang="en-US" altLang="en-US" sz="2000" dirty="0" err="1" smtClean="0">
                <a:solidFill>
                  <a:schemeClr val="bg1"/>
                </a:solidFill>
              </a:rPr>
              <a:t>Zetia</a:t>
            </a:r>
            <a:endParaRPr lang="en-US" altLang="en-US" sz="2000" dirty="0" smtClean="0">
              <a:solidFill>
                <a:schemeClr val="bg1"/>
              </a:solidFill>
            </a:endParaRPr>
          </a:p>
          <a:p>
            <a:pPr lvl="1" eaLnBrk="1" hangingPunct="1">
              <a:lnSpc>
                <a:spcPct val="90000"/>
              </a:lnSpc>
            </a:pPr>
            <a:r>
              <a:rPr lang="en-US" altLang="en-US" sz="2000" dirty="0" smtClean="0">
                <a:solidFill>
                  <a:schemeClr val="bg1"/>
                </a:solidFill>
              </a:rPr>
              <a:t>Fibrates</a:t>
            </a:r>
          </a:p>
          <a:p>
            <a:pPr lvl="1" eaLnBrk="1" hangingPunct="1">
              <a:lnSpc>
                <a:spcPct val="90000"/>
              </a:lnSpc>
            </a:pPr>
            <a:r>
              <a:rPr lang="en-US" altLang="en-US" sz="2000" dirty="0" smtClean="0">
                <a:solidFill>
                  <a:schemeClr val="bg1"/>
                </a:solidFill>
              </a:rPr>
              <a:t>Fish oil</a:t>
            </a:r>
          </a:p>
          <a:p>
            <a:pPr lvl="1" eaLnBrk="1" hangingPunct="1">
              <a:lnSpc>
                <a:spcPct val="90000"/>
              </a:lnSpc>
            </a:pPr>
            <a:r>
              <a:rPr lang="en-US" altLang="en-US" sz="2000" dirty="0" smtClean="0">
                <a:solidFill>
                  <a:schemeClr val="bg1"/>
                </a:solidFill>
              </a:rPr>
              <a:t>Niacin</a:t>
            </a:r>
          </a:p>
          <a:p>
            <a:pPr marL="365760" lvl="1" indent="0" eaLnBrk="1" hangingPunct="1">
              <a:lnSpc>
                <a:spcPct val="90000"/>
              </a:lnSpc>
              <a:buNone/>
            </a:pPr>
            <a:endParaRPr lang="en-US" altLang="en-US" sz="2000" dirty="0" smtClean="0">
              <a:solidFill>
                <a:schemeClr val="bg1"/>
              </a:solidFill>
            </a:endParaRPr>
          </a:p>
          <a:p>
            <a:pPr eaLnBrk="1" hangingPunct="1">
              <a:lnSpc>
                <a:spcPct val="90000"/>
              </a:lnSpc>
            </a:pPr>
            <a:r>
              <a:rPr lang="en-US" altLang="en-US" sz="2000" dirty="0" smtClean="0">
                <a:solidFill>
                  <a:schemeClr val="bg1"/>
                </a:solidFill>
              </a:rPr>
              <a:t>For the most part, these should be avoided with few exceptions</a:t>
            </a:r>
          </a:p>
        </p:txBody>
      </p:sp>
    </p:spTree>
    <p:extLst>
      <p:ext uri="{BB962C8B-B14F-4D97-AF65-F5344CB8AC3E}">
        <p14:creationId xmlns:p14="http://schemas.microsoft.com/office/powerpoint/2010/main" val="1260739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404664"/>
            <a:ext cx="9448800" cy="559594"/>
          </a:xfrm>
        </p:spPr>
        <p:txBody>
          <a:bodyPr>
            <a:normAutofit fontScale="90000"/>
          </a:bodyPr>
          <a:lstStyle/>
          <a:p>
            <a:r>
              <a:rPr lang="en-US" dirty="0" smtClean="0">
                <a:solidFill>
                  <a:schemeClr val="accent2"/>
                </a:solidFill>
              </a:rPr>
              <a:t>   Medications </a:t>
            </a:r>
            <a:r>
              <a:rPr lang="en-US" dirty="0">
                <a:solidFill>
                  <a:schemeClr val="accent2"/>
                </a:solidFill>
              </a:rPr>
              <a:t>for Hyperlipidemia</a:t>
            </a:r>
          </a:p>
        </p:txBody>
      </p:sp>
      <p:graphicFrame>
        <p:nvGraphicFramePr>
          <p:cNvPr id="32866" name="Group 98"/>
          <p:cNvGraphicFramePr>
            <a:graphicFrameLocks noGrp="1"/>
          </p:cNvGraphicFramePr>
          <p:nvPr>
            <p:ph type="tbl" idx="1"/>
            <p:extLst/>
          </p:nvPr>
        </p:nvGraphicFramePr>
        <p:xfrm>
          <a:off x="652446" y="1772816"/>
          <a:ext cx="7479617" cy="4249638"/>
        </p:xfrm>
        <a:graphic>
          <a:graphicData uri="http://schemas.openxmlformats.org/drawingml/2006/table">
            <a:tbl>
              <a:tblPr firstCol="1">
                <a:tableStyleId>{775DCB02-9BB8-47FD-8907-85C794F793BA}</a:tableStyleId>
              </a:tblPr>
              <a:tblGrid>
                <a:gridCol w="2361984"/>
                <a:gridCol w="1869906"/>
                <a:gridCol w="3247727"/>
              </a:tblGrid>
              <a:tr h="540208">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u="sng" strike="noStrike" cap="none" normalizeH="0" baseline="0" dirty="0" smtClean="0">
                          <a:ln>
                            <a:noFill/>
                          </a:ln>
                          <a:effectLst/>
                        </a:rPr>
                        <a:t>Drug Class</a:t>
                      </a:r>
                      <a:endParaRPr kumimoji="0" lang="en-US" sz="1800" b="0" i="1" u="sng" strike="noStrike" cap="none" normalizeH="0" baseline="0" dirty="0" smtClean="0">
                        <a:ln>
                          <a:noFill/>
                        </a:ln>
                        <a:solidFill>
                          <a:schemeClr val="tx1"/>
                        </a:solidFill>
                        <a:effectLst/>
                        <a:latin typeface="Arial" charset="0"/>
                      </a:endParaRPr>
                    </a:p>
                  </a:txBody>
                  <a:tcPr marL="68580" marR="6858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u="sng" strike="noStrike" cap="none" normalizeH="0" baseline="0" dirty="0" smtClean="0">
                          <a:ln>
                            <a:noFill/>
                          </a:ln>
                          <a:effectLst/>
                        </a:rPr>
                        <a:t>Agents</a:t>
                      </a:r>
                      <a:endParaRPr kumimoji="0" lang="en-US" sz="1800" b="0" i="1" u="sng" strike="noStrike" cap="none" normalizeH="0" baseline="0" dirty="0" smtClean="0">
                        <a:ln>
                          <a:noFill/>
                        </a:ln>
                        <a:solidFill>
                          <a:schemeClr val="tx1"/>
                        </a:solidFill>
                        <a:effectLst/>
                        <a:latin typeface="Arial" charset="0"/>
                      </a:endParaRPr>
                    </a:p>
                  </a:txBody>
                  <a:tcPr marL="68580" marR="6858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u="sng" strike="noStrike" cap="none" normalizeH="0" baseline="0" dirty="0" smtClean="0">
                          <a:ln>
                            <a:noFill/>
                          </a:ln>
                          <a:effectLst/>
                        </a:rPr>
                        <a:t>Effects (% change)</a:t>
                      </a:r>
                      <a:endParaRPr kumimoji="0" lang="en-US" sz="1800" b="0" i="1" u="sng" strike="noStrike" cap="none" normalizeH="0" baseline="0" dirty="0" smtClean="0">
                        <a:ln>
                          <a:noFill/>
                        </a:ln>
                        <a:solidFill>
                          <a:schemeClr val="tx1"/>
                        </a:solidFill>
                        <a:effectLst/>
                        <a:latin typeface="Arial" charset="0"/>
                      </a:endParaRPr>
                    </a:p>
                  </a:txBody>
                  <a:tcPr marL="68580" marR="68580" marT="34290" marB="34290" horzOverflow="overflow"/>
                </a:tc>
              </a:tr>
              <a:tr h="864334">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u="none" strike="noStrike" cap="none" normalizeH="0" baseline="0" dirty="0" smtClean="0">
                          <a:ln>
                            <a:noFill/>
                          </a:ln>
                          <a:effectLst/>
                        </a:rPr>
                        <a:t>HMG CoA reductase inhibitors</a:t>
                      </a:r>
                      <a:endParaRPr kumimoji="0" lang="en-US" sz="1400" b="1" i="0" u="none" strike="noStrike" cap="none" normalizeH="0" baseline="0" dirty="0" smtClean="0">
                        <a:ln>
                          <a:noFill/>
                        </a:ln>
                        <a:solidFill>
                          <a:schemeClr val="tx2">
                            <a:lumMod val="75000"/>
                          </a:schemeClr>
                        </a:solidFill>
                        <a:effectLst/>
                        <a:latin typeface="Arial" charset="0"/>
                      </a:endParaRPr>
                    </a:p>
                  </a:txBody>
                  <a:tcPr marL="68580" marR="6858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u="none" strike="noStrike" cap="none" normalizeH="0" baseline="0" dirty="0" smtClean="0">
                          <a:ln>
                            <a:noFill/>
                          </a:ln>
                          <a:effectLst/>
                        </a:rPr>
                        <a:t>Statins</a:t>
                      </a:r>
                      <a:endParaRPr kumimoji="0" lang="en-US" sz="1400" b="1" i="0" u="none" strike="noStrike" cap="none" normalizeH="0" baseline="0" dirty="0" smtClean="0">
                        <a:ln>
                          <a:noFill/>
                        </a:ln>
                        <a:solidFill>
                          <a:schemeClr val="tx2">
                            <a:lumMod val="75000"/>
                          </a:schemeClr>
                        </a:solidFill>
                        <a:effectLst/>
                        <a:latin typeface="Arial" charset="0"/>
                      </a:endParaRPr>
                    </a:p>
                  </a:txBody>
                  <a:tcPr marL="68580" marR="6858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u="none" strike="noStrike" cap="none" normalizeH="0" baseline="0" dirty="0" smtClean="0">
                          <a:ln>
                            <a:noFill/>
                          </a:ln>
                          <a:effectLst/>
                          <a:sym typeface="Symbol" pitchFamily="18" charset="2"/>
                        </a:rPr>
                        <a:t>LDL (18-55), HDL (5-15)</a:t>
                      </a:r>
                    </a:p>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u="none" strike="noStrike" cap="none" normalizeH="0" baseline="0" dirty="0" smtClean="0">
                          <a:ln>
                            <a:noFill/>
                          </a:ln>
                          <a:effectLst/>
                          <a:sym typeface="Symbol" pitchFamily="18" charset="2"/>
                        </a:rPr>
                        <a:t> Triglycerides (7-30)</a:t>
                      </a:r>
                      <a:endParaRPr kumimoji="0" lang="en-US" sz="1400" b="1" i="0" u="none" strike="noStrike" cap="none" normalizeH="0" baseline="0" dirty="0" smtClean="0">
                        <a:ln>
                          <a:noFill/>
                        </a:ln>
                        <a:solidFill>
                          <a:schemeClr val="tx2">
                            <a:lumMod val="75000"/>
                          </a:schemeClr>
                        </a:solidFill>
                        <a:effectLst/>
                        <a:latin typeface="Arial" charset="0"/>
                        <a:sym typeface="Symbol" pitchFamily="18" charset="2"/>
                      </a:endParaRPr>
                    </a:p>
                  </a:txBody>
                  <a:tcPr marL="68580" marR="68580" marT="34290" marB="34290" horzOverflow="overflow"/>
                </a:tc>
              </a:tr>
              <a:tr h="864334">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u="none" strike="noStrike" cap="none" normalizeH="0" baseline="0" dirty="0" smtClean="0">
                          <a:ln>
                            <a:noFill/>
                          </a:ln>
                          <a:effectLst/>
                        </a:rPr>
                        <a:t>Cholesterol absorption inhibitor</a:t>
                      </a:r>
                      <a:endParaRPr kumimoji="0" lang="en-US" sz="1400" b="1" i="0" u="none" strike="noStrike" cap="none" normalizeH="0" baseline="0" dirty="0" smtClean="0">
                        <a:ln>
                          <a:noFill/>
                        </a:ln>
                        <a:solidFill>
                          <a:schemeClr val="tx1"/>
                        </a:solidFill>
                        <a:effectLst/>
                        <a:latin typeface="Arial" charset="0"/>
                      </a:endParaRPr>
                    </a:p>
                  </a:txBody>
                  <a:tcPr marL="68580" marR="6858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u="none" strike="noStrike" cap="none" normalizeH="0" baseline="0" dirty="0" smtClean="0">
                          <a:ln>
                            <a:noFill/>
                          </a:ln>
                          <a:effectLst/>
                        </a:rPr>
                        <a:t>Ezetimibe</a:t>
                      </a:r>
                      <a:endParaRPr kumimoji="0" lang="en-US" sz="1400" b="1" i="0" u="none" strike="noStrike" cap="none" normalizeH="0" baseline="0" dirty="0" smtClean="0">
                        <a:ln>
                          <a:noFill/>
                        </a:ln>
                        <a:solidFill>
                          <a:schemeClr val="tx1"/>
                        </a:solidFill>
                        <a:effectLst/>
                        <a:latin typeface="Arial" charset="0"/>
                      </a:endParaRPr>
                    </a:p>
                  </a:txBody>
                  <a:tcPr marL="68580" marR="6858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u="none" strike="noStrike" cap="none" normalizeH="0" baseline="0" dirty="0" smtClean="0">
                          <a:ln>
                            <a:noFill/>
                          </a:ln>
                          <a:effectLst/>
                          <a:sym typeface="Symbol" pitchFamily="18" charset="2"/>
                        </a:rPr>
                        <a:t> LDL( 14-18),  HDL (1-3)</a:t>
                      </a:r>
                    </a:p>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u="none" strike="noStrike" cap="none" normalizeH="0" baseline="0" dirty="0" smtClean="0">
                          <a:ln>
                            <a:noFill/>
                          </a:ln>
                          <a:effectLst/>
                          <a:sym typeface="Symbol" pitchFamily="18" charset="2"/>
                        </a:rPr>
                        <a:t>Triglyceride (2)</a:t>
                      </a:r>
                      <a:endParaRPr kumimoji="0" lang="en-US" sz="1400" b="1" i="0" u="none" strike="noStrike" cap="none" normalizeH="0" baseline="0" dirty="0" smtClean="0">
                        <a:ln>
                          <a:noFill/>
                        </a:ln>
                        <a:solidFill>
                          <a:schemeClr val="tx1"/>
                        </a:solidFill>
                        <a:effectLst/>
                        <a:latin typeface="Arial" charset="0"/>
                        <a:sym typeface="Symbol" pitchFamily="18" charset="2"/>
                      </a:endParaRPr>
                    </a:p>
                  </a:txBody>
                  <a:tcPr marL="68580" marR="68580" marT="34290" marB="34290" horzOverflow="overflow"/>
                </a:tc>
              </a:tr>
              <a:tr h="990381">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u="none" strike="noStrike" cap="none" normalizeH="0" baseline="0" dirty="0" smtClean="0">
                          <a:ln>
                            <a:noFill/>
                          </a:ln>
                          <a:effectLst/>
                        </a:rPr>
                        <a:t>Fibric Acids</a:t>
                      </a:r>
                      <a:endParaRPr kumimoji="0" lang="en-US" sz="1400" b="1" i="0" u="none" strike="noStrike" cap="none" normalizeH="0" baseline="0" dirty="0" smtClean="0">
                        <a:ln>
                          <a:noFill/>
                        </a:ln>
                        <a:solidFill>
                          <a:schemeClr val="tx1"/>
                        </a:solidFill>
                        <a:effectLst/>
                        <a:latin typeface="Arial" charset="0"/>
                      </a:endParaRPr>
                    </a:p>
                  </a:txBody>
                  <a:tcPr marL="68580" marR="6858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u="none" strike="noStrike" cap="none" normalizeH="0" baseline="0" dirty="0" smtClean="0">
                          <a:ln>
                            <a:noFill/>
                          </a:ln>
                          <a:effectLst/>
                        </a:rPr>
                        <a:t>Gemfibrozil</a:t>
                      </a:r>
                    </a:p>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u="none" strike="noStrike" cap="none" normalizeH="0" baseline="0" dirty="0" smtClean="0">
                          <a:ln>
                            <a:noFill/>
                          </a:ln>
                          <a:effectLst/>
                        </a:rPr>
                        <a:t>Fenofibrate</a:t>
                      </a:r>
                      <a:endParaRPr kumimoji="0" lang="en-US" sz="1400" b="1" i="0" u="none" strike="noStrike" cap="none" normalizeH="0" baseline="0" dirty="0" smtClean="0">
                        <a:ln>
                          <a:noFill/>
                        </a:ln>
                        <a:solidFill>
                          <a:schemeClr val="tx1"/>
                        </a:solidFill>
                        <a:effectLst/>
                        <a:latin typeface="Arial" charset="0"/>
                      </a:endParaRPr>
                    </a:p>
                  </a:txBody>
                  <a:tcPr marL="68580" marR="6858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u="none" strike="noStrike" cap="none" normalizeH="0" baseline="0" dirty="0" smtClean="0">
                          <a:ln>
                            <a:noFill/>
                          </a:ln>
                          <a:effectLst/>
                          <a:sym typeface="Symbol" pitchFamily="18" charset="2"/>
                        </a:rPr>
                        <a:t>LDL (5-20), HDL (10-20)</a:t>
                      </a:r>
                    </a:p>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u="none" strike="noStrike" cap="none" normalizeH="0" baseline="0" dirty="0" smtClean="0">
                          <a:ln>
                            <a:noFill/>
                          </a:ln>
                          <a:effectLst/>
                          <a:sym typeface="Symbol" pitchFamily="18" charset="2"/>
                        </a:rPr>
                        <a:t>Triglyceride (20-50)</a:t>
                      </a:r>
                      <a:endParaRPr kumimoji="0" lang="en-US" sz="1400" b="1" i="0" u="none" strike="noStrike" cap="none" normalizeH="0" baseline="0" dirty="0" smtClean="0">
                        <a:ln>
                          <a:noFill/>
                        </a:ln>
                        <a:solidFill>
                          <a:schemeClr val="folHlink"/>
                        </a:solidFill>
                        <a:effectLst/>
                        <a:latin typeface="Arial" charset="0"/>
                        <a:sym typeface="Symbol" pitchFamily="18" charset="2"/>
                      </a:endParaRPr>
                    </a:p>
                  </a:txBody>
                  <a:tcPr marL="68580" marR="68580" marT="34290" marB="34290" horzOverflow="overflow"/>
                </a:tc>
              </a:tr>
              <a:tr h="990381">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u="none" strike="noStrike" kern="1200" cap="none" normalizeH="0" baseline="0" dirty="0" smtClean="0">
                          <a:ln>
                            <a:noFill/>
                          </a:ln>
                          <a:solidFill>
                            <a:schemeClr val="dk1"/>
                          </a:solidFill>
                          <a:effectLst/>
                          <a:latin typeface="+mn-lt"/>
                          <a:ea typeface="+mn-ea"/>
                          <a:cs typeface="+mn-cs"/>
                        </a:rPr>
                        <a:t>Omega 3 fatty acid ethyl ester</a:t>
                      </a:r>
                    </a:p>
                  </a:txBody>
                  <a:tcPr marL="68580" marR="6858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u="none" strike="noStrike" kern="1200" cap="none" normalizeH="0" baseline="0" dirty="0" smtClean="0">
                          <a:ln>
                            <a:noFill/>
                          </a:ln>
                          <a:solidFill>
                            <a:schemeClr val="dk1"/>
                          </a:solidFill>
                          <a:effectLst/>
                          <a:latin typeface="+mn-lt"/>
                          <a:ea typeface="+mn-ea"/>
                          <a:cs typeface="+mn-cs"/>
                        </a:rPr>
                        <a:t>Lovaza</a:t>
                      </a:r>
                    </a:p>
                  </a:txBody>
                  <a:tcPr marL="68580" marR="6858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u="none" strike="noStrike" kern="1200" cap="none" normalizeH="0" baseline="0" dirty="0" smtClean="0">
                          <a:ln>
                            <a:noFill/>
                          </a:ln>
                          <a:solidFill>
                            <a:schemeClr val="dk1"/>
                          </a:solidFill>
                          <a:effectLst/>
                          <a:latin typeface="+mn-lt"/>
                          <a:ea typeface="+mn-ea"/>
                          <a:cs typeface="+mn-cs"/>
                          <a:sym typeface="Symbol" pitchFamily="18" charset="2"/>
                        </a:rPr>
                        <a:t>Triglyceride </a:t>
                      </a:r>
                    </a:p>
                  </a:txBody>
                  <a:tcPr marL="68580" marR="68580" marT="34290" marB="34290" horzOverflow="overflow"/>
                </a:tc>
              </a:tr>
            </a:tbl>
          </a:graphicData>
        </a:graphic>
      </p:graphicFrame>
    </p:spTree>
    <p:extLst>
      <p:ext uri="{BB962C8B-B14F-4D97-AF65-F5344CB8AC3E}">
        <p14:creationId xmlns:p14="http://schemas.microsoft.com/office/powerpoint/2010/main" val="402294131"/>
      </p:ext>
    </p:extLst>
  </p:cSld>
  <p:clrMapOvr>
    <a:masterClrMapping/>
  </p:clrMapOvr>
  <p:transition>
    <p:rand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3400" y="473075"/>
            <a:ext cx="8305800" cy="746125"/>
          </a:xfrm>
        </p:spPr>
        <p:txBody>
          <a:bodyPr>
            <a:normAutofit fontScale="90000"/>
          </a:bodyPr>
          <a:lstStyle/>
          <a:p>
            <a:r>
              <a:rPr lang="en-US" dirty="0">
                <a:solidFill>
                  <a:schemeClr val="accent2"/>
                </a:solidFill>
              </a:rPr>
              <a:t>Medications for </a:t>
            </a:r>
            <a:r>
              <a:rPr lang="en-US" dirty="0" err="1" smtClean="0">
                <a:solidFill>
                  <a:schemeClr val="accent2"/>
                </a:solidFill>
              </a:rPr>
              <a:t>Hyperlipidemia</a:t>
            </a:r>
            <a:r>
              <a:rPr lang="en-US" dirty="0" smtClean="0"/>
              <a:t/>
            </a:r>
            <a:br>
              <a:rPr lang="en-US" dirty="0" smtClean="0"/>
            </a:br>
            <a:endParaRPr lang="en-US" dirty="0"/>
          </a:p>
        </p:txBody>
      </p:sp>
      <p:graphicFrame>
        <p:nvGraphicFramePr>
          <p:cNvPr id="32866" name="Group 98"/>
          <p:cNvGraphicFramePr>
            <a:graphicFrameLocks noGrp="1"/>
          </p:cNvGraphicFramePr>
          <p:nvPr>
            <p:ph type="tbl" idx="1"/>
            <p:extLst>
              <p:ext uri="{D42A27DB-BD31-4B8C-83A1-F6EECF244321}">
                <p14:modId xmlns:p14="http://schemas.microsoft.com/office/powerpoint/2010/main" val="2795183356"/>
              </p:ext>
            </p:extLst>
          </p:nvPr>
        </p:nvGraphicFramePr>
        <p:xfrm>
          <a:off x="381001" y="1052736"/>
          <a:ext cx="8382001" cy="4870902"/>
        </p:xfrm>
        <a:graphic>
          <a:graphicData uri="http://schemas.openxmlformats.org/drawingml/2006/table">
            <a:tbl>
              <a:tblPr/>
              <a:tblGrid>
                <a:gridCol w="1880075"/>
                <a:gridCol w="1548924"/>
                <a:gridCol w="2524572"/>
                <a:gridCol w="2428430"/>
              </a:tblGrid>
              <a:tr h="50215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b="0" i="1" u="sng" strike="noStrike" cap="none" normalizeH="0" baseline="0" dirty="0" smtClean="0">
                          <a:ln>
                            <a:noFill/>
                          </a:ln>
                          <a:solidFill>
                            <a:schemeClr val="accent2"/>
                          </a:solidFill>
                          <a:effectLst/>
                          <a:latin typeface="Arial" charset="0"/>
                        </a:rPr>
                        <a:t>Drug 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b="0" i="1" u="sng" strike="noStrike" cap="none" normalizeH="0" baseline="0" dirty="0" smtClean="0">
                          <a:ln>
                            <a:noFill/>
                          </a:ln>
                          <a:solidFill>
                            <a:schemeClr val="accent2"/>
                          </a:solidFill>
                          <a:effectLst/>
                          <a:latin typeface="Arial" charset="0"/>
                        </a:rPr>
                        <a:t>Agents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b="0" i="1" u="sng" strike="noStrike" cap="none" normalizeH="0" baseline="0" dirty="0" smtClean="0">
                          <a:ln>
                            <a:noFill/>
                          </a:ln>
                          <a:solidFill>
                            <a:schemeClr val="accent2"/>
                          </a:solidFill>
                          <a:effectLst/>
                          <a:latin typeface="Arial" charset="0"/>
                        </a:rPr>
                        <a:t>Effects (% change)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b="0" i="1" u="sng" strike="noStrike" cap="none" normalizeH="0" baseline="0" dirty="0" smtClean="0">
                          <a:ln>
                            <a:noFill/>
                          </a:ln>
                          <a:solidFill>
                            <a:schemeClr val="accent2"/>
                          </a:solidFill>
                          <a:effectLst/>
                          <a:latin typeface="Arial" charset="0"/>
                        </a:rPr>
                        <a:t>Side Effects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3448">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smtClean="0">
                          <a:ln>
                            <a:noFill/>
                          </a:ln>
                          <a:solidFill>
                            <a:schemeClr val="bg1"/>
                          </a:solidFill>
                          <a:effectLst/>
                          <a:latin typeface="Arial" charset="0"/>
                        </a:rPr>
                        <a:t>HMG </a:t>
                      </a:r>
                      <a:r>
                        <a:rPr kumimoji="0" lang="en-US" sz="1400" b="1" i="0" u="none" strike="noStrike" cap="none" normalizeH="0" baseline="0" dirty="0" err="1" smtClean="0">
                          <a:ln>
                            <a:noFill/>
                          </a:ln>
                          <a:solidFill>
                            <a:schemeClr val="bg1"/>
                          </a:solidFill>
                          <a:effectLst/>
                          <a:latin typeface="Arial" charset="0"/>
                        </a:rPr>
                        <a:t>CoA</a:t>
                      </a:r>
                      <a:r>
                        <a:rPr kumimoji="0" lang="en-US" sz="1400" b="1" i="0" u="none" strike="noStrike" cap="none" normalizeH="0" baseline="0" dirty="0" smtClean="0">
                          <a:ln>
                            <a:noFill/>
                          </a:ln>
                          <a:solidFill>
                            <a:schemeClr val="bg1"/>
                          </a:solidFill>
                          <a:effectLst/>
                          <a:latin typeface="Arial" charset="0"/>
                        </a:rPr>
                        <a:t> </a:t>
                      </a:r>
                      <a:r>
                        <a:rPr kumimoji="0" lang="en-US" sz="1400" b="1" i="0" u="none" strike="noStrike" cap="none" normalizeH="0" baseline="0" dirty="0" err="1" smtClean="0">
                          <a:ln>
                            <a:noFill/>
                          </a:ln>
                          <a:solidFill>
                            <a:schemeClr val="bg1"/>
                          </a:solidFill>
                          <a:effectLst/>
                          <a:latin typeface="Arial" charset="0"/>
                        </a:rPr>
                        <a:t>reductase</a:t>
                      </a:r>
                      <a:r>
                        <a:rPr kumimoji="0" lang="en-US" sz="1400" b="1" i="0" u="none" strike="noStrike" cap="none" normalizeH="0" baseline="0" dirty="0" smtClean="0">
                          <a:ln>
                            <a:noFill/>
                          </a:ln>
                          <a:solidFill>
                            <a:schemeClr val="bg1"/>
                          </a:solidFill>
                          <a:effectLst/>
                          <a:latin typeface="Arial" charset="0"/>
                        </a:rPr>
                        <a:t> inhibitors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err="1" smtClean="0">
                          <a:ln>
                            <a:noFill/>
                          </a:ln>
                          <a:solidFill>
                            <a:schemeClr val="bg1"/>
                          </a:solidFill>
                          <a:effectLst/>
                          <a:latin typeface="Arial" charset="0"/>
                        </a:rPr>
                        <a:t>Statins</a:t>
                      </a:r>
                      <a:endParaRPr kumimoji="0" lang="en-US" sz="14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1" i="0" u="none" strike="noStrike" cap="none" normalizeH="0" baseline="0" dirty="0" smtClean="0">
                          <a:ln>
                            <a:noFill/>
                          </a:ln>
                          <a:solidFill>
                            <a:schemeClr val="bg1"/>
                          </a:solidFill>
                          <a:effectLst/>
                          <a:latin typeface="Arial" charset="0"/>
                          <a:sym typeface="Symbol" pitchFamily="18" charset="2"/>
                        </a:rPr>
                        <a:t>LDL (18-55), HDL (5-15)</a:t>
                      </a:r>
                    </a:p>
                    <a:p>
                      <a:pPr marL="0" marR="0" lvl="0" indent="0" algn="l"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1" i="0" u="none" strike="noStrike" cap="none" normalizeH="0" baseline="0" dirty="0" smtClean="0">
                          <a:ln>
                            <a:noFill/>
                          </a:ln>
                          <a:solidFill>
                            <a:schemeClr val="bg1"/>
                          </a:solidFill>
                          <a:effectLst/>
                          <a:latin typeface="Arial" charset="0"/>
                          <a:sym typeface="Symbol" pitchFamily="18" charset="2"/>
                        </a:rPr>
                        <a:t> Triglycerides (7-30)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err="1" smtClean="0">
                          <a:ln>
                            <a:noFill/>
                          </a:ln>
                          <a:solidFill>
                            <a:schemeClr val="bg1"/>
                          </a:solidFill>
                          <a:effectLst/>
                          <a:latin typeface="Arial" charset="0"/>
                        </a:rPr>
                        <a:t>Myopathy</a:t>
                      </a:r>
                      <a:r>
                        <a:rPr kumimoji="0" lang="en-US" sz="1400" b="1" i="0" u="none" strike="noStrike" cap="none" normalizeH="0" baseline="0" dirty="0" smtClean="0">
                          <a:ln>
                            <a:noFill/>
                          </a:ln>
                          <a:solidFill>
                            <a:schemeClr val="bg1"/>
                          </a:solidFill>
                          <a:effectLst/>
                          <a:latin typeface="Arial" charset="0"/>
                        </a:rPr>
                        <a:t>, increased liver enzymes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3448">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smtClean="0">
                          <a:ln>
                            <a:noFill/>
                          </a:ln>
                          <a:solidFill>
                            <a:schemeClr val="bg1"/>
                          </a:solidFill>
                          <a:effectLst/>
                          <a:latin typeface="Arial" charset="0"/>
                        </a:rPr>
                        <a:t>Cholesterol absorption inhibitor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err="1" smtClean="0">
                          <a:ln>
                            <a:noFill/>
                          </a:ln>
                          <a:solidFill>
                            <a:schemeClr val="bg1"/>
                          </a:solidFill>
                          <a:effectLst/>
                          <a:latin typeface="Arial" charset="0"/>
                        </a:rPr>
                        <a:t>Ezetimibe</a:t>
                      </a:r>
                      <a:endParaRPr kumimoji="0" lang="en-US" sz="14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1" i="0" u="none" strike="noStrike" cap="none" normalizeH="0" baseline="0" dirty="0" smtClean="0">
                          <a:ln>
                            <a:noFill/>
                          </a:ln>
                          <a:solidFill>
                            <a:schemeClr val="bg1"/>
                          </a:solidFill>
                          <a:effectLst/>
                          <a:latin typeface="Arial" charset="0"/>
                          <a:sym typeface="Symbol" pitchFamily="18" charset="2"/>
                        </a:rPr>
                        <a:t> LDL( 14-18),  HDL (1-3)</a:t>
                      </a:r>
                    </a:p>
                    <a:p>
                      <a:pPr marL="0" marR="0" lvl="0" indent="0" algn="l"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1" i="0" u="none" strike="noStrike" cap="none" normalizeH="0" baseline="0" dirty="0" smtClean="0">
                          <a:ln>
                            <a:noFill/>
                          </a:ln>
                          <a:solidFill>
                            <a:schemeClr val="bg1"/>
                          </a:solidFill>
                          <a:effectLst/>
                          <a:latin typeface="Arial" charset="0"/>
                          <a:sym typeface="Symbol" pitchFamily="18" charset="2"/>
                        </a:rPr>
                        <a:t>Triglyceride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smtClean="0">
                          <a:ln>
                            <a:noFill/>
                          </a:ln>
                          <a:solidFill>
                            <a:schemeClr val="bg1"/>
                          </a:solidFill>
                          <a:effectLst/>
                          <a:latin typeface="Arial" charset="0"/>
                        </a:rPr>
                        <a:t>Headache, GI distress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0617">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err="1" smtClean="0">
                          <a:ln>
                            <a:noFill/>
                          </a:ln>
                          <a:solidFill>
                            <a:schemeClr val="bg1"/>
                          </a:solidFill>
                          <a:effectLst/>
                          <a:latin typeface="Arial" charset="0"/>
                        </a:rPr>
                        <a:t>Fibric</a:t>
                      </a:r>
                      <a:r>
                        <a:rPr kumimoji="0" lang="en-US" sz="1400" b="1" i="0" u="none" strike="noStrike" cap="none" normalizeH="0" baseline="0" dirty="0" smtClean="0">
                          <a:ln>
                            <a:noFill/>
                          </a:ln>
                          <a:solidFill>
                            <a:schemeClr val="bg1"/>
                          </a:solidFill>
                          <a:effectLst/>
                          <a:latin typeface="Arial" charset="0"/>
                        </a:rPr>
                        <a:t> </a:t>
                      </a:r>
                      <a:r>
                        <a:rPr kumimoji="0" lang="en-US" sz="1400" b="1" i="0" u="none" strike="noStrike" cap="none" normalizeH="0" baseline="0" dirty="0" err="1" smtClean="0">
                          <a:ln>
                            <a:noFill/>
                          </a:ln>
                          <a:solidFill>
                            <a:schemeClr val="bg1"/>
                          </a:solidFill>
                          <a:effectLst/>
                          <a:latin typeface="Arial" charset="0"/>
                        </a:rPr>
                        <a:t>Aci</a:t>
                      </a:r>
                      <a:r>
                        <a:rPr kumimoji="0" lang="en-US" sz="1400" b="1" i="0" u="none" strike="noStrike" cap="none" normalizeH="0" baseline="0" dirty="0" smtClean="0">
                          <a:ln>
                            <a:noFill/>
                          </a:ln>
                          <a:solidFill>
                            <a:schemeClr val="bg1"/>
                          </a:solidFill>
                          <a:effectLst/>
                          <a:latin typeface="Arial" charset="0"/>
                        </a:rPr>
                        <a:t> ds (</a:t>
                      </a:r>
                      <a:r>
                        <a:rPr lang="en-US" sz="1400" b="1" dirty="0" smtClean="0">
                          <a:solidFill>
                            <a:schemeClr val="bg1"/>
                          </a:solidFill>
                        </a:rPr>
                        <a:t>Fibrates)</a:t>
                      </a:r>
                      <a:endParaRPr kumimoji="0" lang="en-US" sz="1400" b="1" i="0" u="none" strike="noStrike" cap="none" normalizeH="0" baseline="0" dirty="0" smtClean="0">
                        <a:ln>
                          <a:noFill/>
                        </a:ln>
                        <a:solidFill>
                          <a:schemeClr val="bg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err="1" smtClean="0">
                          <a:ln>
                            <a:noFill/>
                          </a:ln>
                          <a:solidFill>
                            <a:schemeClr val="bg1"/>
                          </a:solidFill>
                          <a:effectLst/>
                          <a:latin typeface="Arial" charset="0"/>
                        </a:rPr>
                        <a:t>Gemfibrozil</a:t>
                      </a:r>
                      <a:endParaRPr kumimoji="0" lang="en-US" sz="1400" b="1" i="0" u="none" strike="noStrike" cap="none" normalizeH="0" baseline="0" dirty="0" smtClean="0">
                        <a:ln>
                          <a:noFill/>
                        </a:ln>
                        <a:solidFill>
                          <a:schemeClr val="bg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err="1" smtClean="0">
                          <a:ln>
                            <a:noFill/>
                          </a:ln>
                          <a:solidFill>
                            <a:schemeClr val="bg1"/>
                          </a:solidFill>
                          <a:effectLst/>
                          <a:latin typeface="Arial" charset="0"/>
                        </a:rPr>
                        <a:t>Fenofibrate</a:t>
                      </a:r>
                      <a:endParaRPr kumimoji="0" lang="en-US" sz="14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1" i="0" u="none" strike="noStrike" cap="none" normalizeH="0" baseline="0" dirty="0" smtClean="0">
                          <a:ln>
                            <a:noFill/>
                          </a:ln>
                          <a:solidFill>
                            <a:schemeClr val="bg1"/>
                          </a:solidFill>
                          <a:effectLst/>
                          <a:latin typeface="Arial" charset="0"/>
                          <a:sym typeface="Symbol" pitchFamily="18" charset="2"/>
                        </a:rPr>
                        <a:t>LDL (5-20), HDL (10-20)</a:t>
                      </a:r>
                    </a:p>
                    <a:p>
                      <a:pPr marL="0" marR="0" lvl="0" indent="0" algn="l"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1" i="0" u="none" strike="noStrike" cap="none" normalizeH="0" baseline="0" dirty="0" smtClean="0">
                          <a:ln>
                            <a:noFill/>
                          </a:ln>
                          <a:solidFill>
                            <a:schemeClr val="bg1"/>
                          </a:solidFill>
                          <a:effectLst/>
                          <a:latin typeface="Arial" charset="0"/>
                          <a:sym typeface="Symbol" pitchFamily="18" charset="2"/>
                        </a:rPr>
                        <a:t>Triglyceride (20-50)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smtClean="0">
                          <a:ln>
                            <a:noFill/>
                          </a:ln>
                          <a:solidFill>
                            <a:schemeClr val="bg1"/>
                          </a:solidFill>
                          <a:effectLst/>
                          <a:latin typeface="Arial" charset="0"/>
                        </a:rPr>
                        <a:t>Dyspepsia, gallstones, </a:t>
                      </a:r>
                      <a:r>
                        <a:rPr kumimoji="0" lang="en-US" sz="1400" b="1" i="0" u="none" strike="noStrike" cap="none" normalizeH="0" baseline="0" dirty="0" err="1" smtClean="0">
                          <a:ln>
                            <a:noFill/>
                          </a:ln>
                          <a:solidFill>
                            <a:schemeClr val="bg1"/>
                          </a:solidFill>
                          <a:effectLst/>
                          <a:latin typeface="Arial" charset="0"/>
                        </a:rPr>
                        <a:t>myopathy</a:t>
                      </a:r>
                      <a:endParaRPr kumimoji="0" lang="en-US" sz="14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0617">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smtClean="0">
                          <a:ln>
                            <a:noFill/>
                          </a:ln>
                          <a:solidFill>
                            <a:schemeClr val="bg1"/>
                          </a:solidFill>
                          <a:effectLst/>
                          <a:latin typeface="Arial" charset="0"/>
                        </a:rPr>
                        <a:t>Bile Acid </a:t>
                      </a:r>
                      <a:r>
                        <a:rPr kumimoji="0" lang="en-US" sz="1400" b="1" i="0" u="none" strike="noStrike" cap="none" normalizeH="0" baseline="0" dirty="0" err="1" smtClean="0">
                          <a:ln>
                            <a:noFill/>
                          </a:ln>
                          <a:solidFill>
                            <a:schemeClr val="bg1"/>
                          </a:solidFill>
                          <a:effectLst/>
                          <a:latin typeface="Arial" charset="0"/>
                        </a:rPr>
                        <a:t>sequestrants</a:t>
                      </a:r>
                      <a:endParaRPr kumimoji="0" lang="en-US" sz="1400" b="1" i="0" u="none" strike="noStrike" cap="none" normalizeH="0" baseline="0" dirty="0" smtClean="0">
                        <a:ln>
                          <a:noFill/>
                        </a:ln>
                        <a:solidFill>
                          <a:schemeClr val="bg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err="1" smtClean="0">
                          <a:ln>
                            <a:noFill/>
                          </a:ln>
                          <a:solidFill>
                            <a:schemeClr val="bg1"/>
                          </a:solidFill>
                          <a:effectLst/>
                          <a:latin typeface="Arial" charset="0"/>
                        </a:rPr>
                        <a:t>Cholestyramine</a:t>
                      </a:r>
                      <a:endParaRPr kumimoji="0" lang="en-US" sz="14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1" i="0" u="none" strike="noStrike" cap="none" normalizeH="0" baseline="0" dirty="0" smtClean="0">
                          <a:ln>
                            <a:noFill/>
                          </a:ln>
                          <a:solidFill>
                            <a:schemeClr val="bg1"/>
                          </a:solidFill>
                          <a:effectLst/>
                          <a:latin typeface="Arial" charset="0"/>
                          <a:sym typeface="Symbol" pitchFamily="18" charset="2"/>
                        </a:rPr>
                        <a:t> LDL</a:t>
                      </a:r>
                    </a:p>
                    <a:p>
                      <a:pPr marL="0" marR="0" lvl="0" indent="0" algn="l"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1" i="0" u="none" strike="noStrike" cap="none" normalizeH="0" baseline="0" dirty="0" smtClean="0">
                          <a:ln>
                            <a:noFill/>
                          </a:ln>
                          <a:solidFill>
                            <a:schemeClr val="bg1"/>
                          </a:solidFill>
                          <a:effectLst/>
                          <a:latin typeface="Arial" charset="0"/>
                          <a:sym typeface="Symbol" pitchFamily="18" charset="2"/>
                        </a:rPr>
                        <a:t> HDL</a:t>
                      </a:r>
                    </a:p>
                    <a:p>
                      <a:pPr marL="0" marR="0" lvl="0" indent="0" algn="l"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1" i="0" u="none" strike="noStrike" cap="none" normalizeH="0" baseline="0" dirty="0" smtClean="0">
                          <a:ln>
                            <a:noFill/>
                          </a:ln>
                          <a:solidFill>
                            <a:schemeClr val="bg1"/>
                          </a:solidFill>
                          <a:effectLst/>
                          <a:latin typeface="Arial" charset="0"/>
                          <a:sym typeface="Symbol" pitchFamily="18" charset="2"/>
                        </a:rPr>
                        <a:t>No change in triglycerides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smtClean="0">
                          <a:ln>
                            <a:noFill/>
                          </a:ln>
                          <a:solidFill>
                            <a:schemeClr val="bg1"/>
                          </a:solidFill>
                          <a:effectLst/>
                          <a:latin typeface="Arial" charset="0"/>
                        </a:rPr>
                        <a:t>GI distress, constipation, decreased absorption of other drugs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0617">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defRPr/>
                      </a:pPr>
                      <a:r>
                        <a:rPr lang="en-US" sz="1400" b="1" dirty="0" smtClean="0">
                          <a:solidFill>
                            <a:schemeClr val="bg1"/>
                          </a:solidFill>
                        </a:rPr>
                        <a:t>Omega-3- Fatty acids</a:t>
                      </a:r>
                    </a:p>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endParaRPr kumimoji="0" lang="en-US" sz="1400" b="1" i="0" u="none" strike="noStrike" cap="none" normalizeH="0" baseline="0" dirty="0" smtClean="0">
                        <a:ln>
                          <a:noFill/>
                        </a:ln>
                        <a:solidFill>
                          <a:schemeClr val="bg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endParaRPr kumimoji="0" lang="en-US" sz="14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defRPr/>
                      </a:pPr>
                      <a:r>
                        <a:rPr kumimoji="0" lang="en-US" sz="1400" b="1" i="0" u="none" strike="noStrike" cap="none" normalizeH="0" baseline="0" dirty="0" smtClean="0">
                          <a:ln>
                            <a:noFill/>
                          </a:ln>
                          <a:solidFill>
                            <a:schemeClr val="bg1"/>
                          </a:solidFill>
                          <a:effectLst/>
                          <a:latin typeface="Arial" charset="0"/>
                          <a:sym typeface="Symbol" pitchFamily="18" charset="2"/>
                        </a:rPr>
                        <a:t> non-HDL (VLDL, IDL)</a:t>
                      </a:r>
                    </a:p>
                    <a:p>
                      <a:pPr marL="0" marR="0" lvl="0" indent="0" algn="l"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defRPr/>
                      </a:pPr>
                      <a:r>
                        <a:rPr kumimoji="0" lang="en-US" sz="1400" b="1" i="0" u="none" strike="noStrike" cap="none" normalizeH="0" baseline="0" dirty="0" smtClean="0">
                          <a:ln>
                            <a:noFill/>
                          </a:ln>
                          <a:solidFill>
                            <a:schemeClr val="bg1"/>
                          </a:solidFill>
                          <a:effectLst/>
                          <a:latin typeface="Arial" charset="0"/>
                          <a:sym typeface="Symbol" pitchFamily="18" charset="2"/>
                        </a:rPr>
                        <a:t> HDL 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endParaRPr kumimoji="0" lang="en-US" sz="14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680735542"/>
      </p:ext>
    </p:extLst>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solidFill>
                  <a:schemeClr val="accent2"/>
                </a:solidFill>
              </a:rPr>
              <a:t>Lipoproteins</a:t>
            </a:r>
          </a:p>
        </p:txBody>
      </p:sp>
      <p:sp>
        <p:nvSpPr>
          <p:cNvPr id="749571" name="Oval 3"/>
          <p:cNvSpPr>
            <a:spLocks noChangeArrowheads="1"/>
          </p:cNvSpPr>
          <p:nvPr/>
        </p:nvSpPr>
        <p:spPr bwMode="auto">
          <a:xfrm>
            <a:off x="3276600" y="1981200"/>
            <a:ext cx="2514600" cy="2514600"/>
          </a:xfrm>
          <a:prstGeom prst="ellipse">
            <a:avLst/>
          </a:prstGeom>
          <a:solidFill>
            <a:srgbClr val="799E02"/>
          </a:solidFill>
          <a:ln w="76200" cmpd="tri">
            <a:solidFill>
              <a:srgbClr val="FF6699"/>
            </a:solidFill>
            <a:round/>
            <a:headEnd/>
            <a:tailEnd/>
          </a:ln>
        </p:spPr>
        <p:txBody>
          <a:bodyPr wrap="none" anchor="ctr"/>
          <a:lstStyle/>
          <a:p>
            <a:endParaRPr lang="en-US"/>
          </a:p>
        </p:txBody>
      </p:sp>
      <p:grpSp>
        <p:nvGrpSpPr>
          <p:cNvPr id="2" name="Group 4"/>
          <p:cNvGrpSpPr>
            <a:grpSpLocks/>
          </p:cNvGrpSpPr>
          <p:nvPr/>
        </p:nvGrpSpPr>
        <p:grpSpPr bwMode="auto">
          <a:xfrm>
            <a:off x="4648200" y="2362200"/>
            <a:ext cx="762000" cy="1600200"/>
            <a:chOff x="2880" y="1488"/>
            <a:chExt cx="480" cy="1008"/>
          </a:xfrm>
        </p:grpSpPr>
        <p:sp>
          <p:nvSpPr>
            <p:cNvPr id="26639" name="AutoShape 5"/>
            <p:cNvSpPr>
              <a:spLocks noChangeArrowheads="1"/>
            </p:cNvSpPr>
            <p:nvPr/>
          </p:nvSpPr>
          <p:spPr bwMode="auto">
            <a:xfrm>
              <a:off x="2928" y="1488"/>
              <a:ext cx="384" cy="384"/>
            </a:xfrm>
            <a:prstGeom prst="smileyFace">
              <a:avLst>
                <a:gd name="adj" fmla="val 4653"/>
              </a:avLst>
            </a:prstGeom>
            <a:solidFill>
              <a:srgbClr val="FF0000"/>
            </a:solidFill>
            <a:ln w="28575">
              <a:solidFill>
                <a:srgbClr val="FFFFFF"/>
              </a:solidFill>
              <a:round/>
              <a:headEnd/>
              <a:tailEnd/>
            </a:ln>
          </p:spPr>
          <p:txBody>
            <a:bodyPr wrap="none" anchor="ctr"/>
            <a:lstStyle/>
            <a:p>
              <a:endParaRPr lang="en-US"/>
            </a:p>
          </p:txBody>
        </p:sp>
        <p:sp>
          <p:nvSpPr>
            <p:cNvPr id="26640" name="AutoShape 6"/>
            <p:cNvSpPr>
              <a:spLocks noChangeArrowheads="1"/>
            </p:cNvSpPr>
            <p:nvPr/>
          </p:nvSpPr>
          <p:spPr bwMode="auto">
            <a:xfrm>
              <a:off x="2880" y="1920"/>
              <a:ext cx="480" cy="576"/>
            </a:xfrm>
            <a:prstGeom prst="roundRect">
              <a:avLst>
                <a:gd name="adj" fmla="val 16667"/>
              </a:avLst>
            </a:prstGeom>
            <a:solidFill>
              <a:srgbClr val="FF0000"/>
            </a:solidFill>
            <a:ln w="28575">
              <a:solidFill>
                <a:srgbClr val="FFFFFF"/>
              </a:solidFill>
              <a:round/>
              <a:headEnd/>
              <a:tailEnd/>
            </a:ln>
          </p:spPr>
          <p:txBody>
            <a:bodyPr wrap="none" anchor="ctr"/>
            <a:lstStyle/>
            <a:p>
              <a:endParaRPr lang="en-US"/>
            </a:p>
          </p:txBody>
        </p:sp>
        <p:sp>
          <p:nvSpPr>
            <p:cNvPr id="26641" name="Text Box 7"/>
            <p:cNvSpPr txBox="1">
              <a:spLocks noChangeArrowheads="1"/>
            </p:cNvSpPr>
            <p:nvPr/>
          </p:nvSpPr>
          <p:spPr bwMode="auto">
            <a:xfrm>
              <a:off x="2976" y="2016"/>
              <a:ext cx="336" cy="288"/>
            </a:xfrm>
            <a:prstGeom prst="rect">
              <a:avLst/>
            </a:prstGeom>
            <a:solidFill>
              <a:srgbClr val="FF0000"/>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spcBef>
                  <a:spcPct val="50000"/>
                </a:spcBef>
              </a:pPr>
              <a:r>
                <a:rPr lang="en-US" sz="2400" b="1">
                  <a:solidFill>
                    <a:srgbClr val="FFFFFF"/>
                  </a:solidFill>
                  <a:latin typeface="Arial Narrow" pitchFamily="34" charset="0"/>
                </a:rPr>
                <a:t>EC</a:t>
              </a:r>
            </a:p>
          </p:txBody>
        </p:sp>
      </p:grpSp>
      <p:grpSp>
        <p:nvGrpSpPr>
          <p:cNvPr id="3" name="Group 8"/>
          <p:cNvGrpSpPr>
            <a:grpSpLocks/>
          </p:cNvGrpSpPr>
          <p:nvPr/>
        </p:nvGrpSpPr>
        <p:grpSpPr bwMode="auto">
          <a:xfrm>
            <a:off x="3733800" y="2362200"/>
            <a:ext cx="762000" cy="1600200"/>
            <a:chOff x="2304" y="1488"/>
            <a:chExt cx="480" cy="1008"/>
          </a:xfrm>
        </p:grpSpPr>
        <p:sp>
          <p:nvSpPr>
            <p:cNvPr id="26636" name="AutoShape 9"/>
            <p:cNvSpPr>
              <a:spLocks noChangeArrowheads="1"/>
            </p:cNvSpPr>
            <p:nvPr/>
          </p:nvSpPr>
          <p:spPr bwMode="auto">
            <a:xfrm>
              <a:off x="2352" y="1488"/>
              <a:ext cx="384" cy="384"/>
            </a:xfrm>
            <a:prstGeom prst="smileyFace">
              <a:avLst>
                <a:gd name="adj" fmla="val 4653"/>
              </a:avLst>
            </a:prstGeom>
            <a:solidFill>
              <a:srgbClr val="660066"/>
            </a:solidFill>
            <a:ln w="28575">
              <a:solidFill>
                <a:srgbClr val="FFFFFF"/>
              </a:solidFill>
              <a:round/>
              <a:headEnd/>
              <a:tailEnd/>
            </a:ln>
          </p:spPr>
          <p:txBody>
            <a:bodyPr wrap="none" anchor="ctr"/>
            <a:lstStyle/>
            <a:p>
              <a:endParaRPr lang="en-US"/>
            </a:p>
          </p:txBody>
        </p:sp>
        <p:sp>
          <p:nvSpPr>
            <p:cNvPr id="26637" name="AutoShape 10"/>
            <p:cNvSpPr>
              <a:spLocks noChangeArrowheads="1"/>
            </p:cNvSpPr>
            <p:nvPr/>
          </p:nvSpPr>
          <p:spPr bwMode="auto">
            <a:xfrm>
              <a:off x="2304" y="1920"/>
              <a:ext cx="480" cy="576"/>
            </a:xfrm>
            <a:prstGeom prst="roundRect">
              <a:avLst>
                <a:gd name="adj" fmla="val 16667"/>
              </a:avLst>
            </a:prstGeom>
            <a:solidFill>
              <a:srgbClr val="660066"/>
            </a:solidFill>
            <a:ln w="28575">
              <a:solidFill>
                <a:srgbClr val="FFFFFF"/>
              </a:solidFill>
              <a:round/>
              <a:headEnd/>
              <a:tailEnd/>
            </a:ln>
          </p:spPr>
          <p:txBody>
            <a:bodyPr wrap="none" anchor="ctr"/>
            <a:lstStyle/>
            <a:p>
              <a:endParaRPr lang="en-US"/>
            </a:p>
          </p:txBody>
        </p:sp>
        <p:sp>
          <p:nvSpPr>
            <p:cNvPr id="26638" name="Text Box 11"/>
            <p:cNvSpPr txBox="1">
              <a:spLocks noChangeArrowheads="1"/>
            </p:cNvSpPr>
            <p:nvPr/>
          </p:nvSpPr>
          <p:spPr bwMode="auto">
            <a:xfrm>
              <a:off x="2352" y="2016"/>
              <a:ext cx="384" cy="288"/>
            </a:xfrm>
            <a:prstGeom prst="rect">
              <a:avLst/>
            </a:prstGeom>
            <a:solidFill>
              <a:srgbClr val="660066"/>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spcBef>
                  <a:spcPct val="50000"/>
                </a:spcBef>
              </a:pPr>
              <a:r>
                <a:rPr lang="en-US" sz="2400" b="1">
                  <a:solidFill>
                    <a:srgbClr val="FFFFFF"/>
                  </a:solidFill>
                  <a:latin typeface="Arial Narrow" pitchFamily="34" charset="0"/>
                </a:rPr>
                <a:t>TG</a:t>
              </a:r>
            </a:p>
          </p:txBody>
        </p:sp>
      </p:grpSp>
      <p:grpSp>
        <p:nvGrpSpPr>
          <p:cNvPr id="4" name="Group 12"/>
          <p:cNvGrpSpPr>
            <a:grpSpLocks/>
          </p:cNvGrpSpPr>
          <p:nvPr/>
        </p:nvGrpSpPr>
        <p:grpSpPr bwMode="auto">
          <a:xfrm>
            <a:off x="1905000" y="3124200"/>
            <a:ext cx="5257800" cy="1447800"/>
            <a:chOff x="1152" y="1968"/>
            <a:chExt cx="3312" cy="912"/>
          </a:xfrm>
        </p:grpSpPr>
        <p:sp>
          <p:nvSpPr>
            <p:cNvPr id="26634" name="AutoShape 13"/>
            <p:cNvSpPr>
              <a:spLocks noChangeArrowheads="1"/>
            </p:cNvSpPr>
            <p:nvPr/>
          </p:nvSpPr>
          <p:spPr bwMode="auto">
            <a:xfrm rot="-5400000">
              <a:off x="2352" y="768"/>
              <a:ext cx="912" cy="3312"/>
            </a:xfrm>
            <a:prstGeom prst="moon">
              <a:avLst>
                <a:gd name="adj" fmla="val 50000"/>
              </a:avLst>
            </a:prstGeom>
            <a:solidFill>
              <a:srgbClr val="9999FF"/>
            </a:solidFill>
            <a:ln w="38100">
              <a:solidFill>
                <a:srgbClr val="00FF00"/>
              </a:solidFill>
              <a:miter lim="800000"/>
              <a:headEnd/>
              <a:tailEnd/>
            </a:ln>
          </p:spPr>
          <p:txBody>
            <a:bodyPr wrap="none" anchor="ctr"/>
            <a:lstStyle/>
            <a:p>
              <a:endParaRPr lang="en-US"/>
            </a:p>
          </p:txBody>
        </p:sp>
        <p:sp>
          <p:nvSpPr>
            <p:cNvPr id="26635" name="Text Box 14"/>
            <p:cNvSpPr txBox="1">
              <a:spLocks noChangeArrowheads="1"/>
            </p:cNvSpPr>
            <p:nvPr/>
          </p:nvSpPr>
          <p:spPr bwMode="auto">
            <a:xfrm>
              <a:off x="1920" y="2448"/>
              <a:ext cx="163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a:solidFill>
                    <a:srgbClr val="000099"/>
                  </a:solidFill>
                  <a:latin typeface="Arial Narrow" pitchFamily="34" charset="0"/>
                </a:rPr>
                <a:t>Apoprotein boat</a:t>
              </a:r>
            </a:p>
          </p:txBody>
        </p:sp>
      </p:grpSp>
      <p:sp>
        <p:nvSpPr>
          <p:cNvPr id="749583" name="Text Box 15"/>
          <p:cNvSpPr txBox="1">
            <a:spLocks noChangeArrowheads="1"/>
          </p:cNvSpPr>
          <p:nvPr/>
        </p:nvSpPr>
        <p:spPr bwMode="auto">
          <a:xfrm>
            <a:off x="381000" y="4800600"/>
            <a:ext cx="83058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spcBef>
                <a:spcPct val="20000"/>
              </a:spcBef>
            </a:pPr>
            <a:r>
              <a:rPr lang="en-US" sz="2800" dirty="0">
                <a:solidFill>
                  <a:schemeClr val="bg1"/>
                </a:solidFill>
                <a:latin typeface="Arial Narrow" pitchFamily="34" charset="0"/>
              </a:rPr>
              <a:t>Apo A I and A II for HDL		Apo B100 for LDL</a:t>
            </a:r>
          </a:p>
          <a:p>
            <a:pPr algn="l" eaLnBrk="1" hangingPunct="1">
              <a:spcBef>
                <a:spcPct val="20000"/>
              </a:spcBef>
            </a:pPr>
            <a:r>
              <a:rPr lang="en-US" sz="2800" dirty="0">
                <a:solidFill>
                  <a:schemeClr val="bg1"/>
                </a:solidFill>
                <a:latin typeface="Arial Narrow" pitchFamily="34" charset="0"/>
              </a:rPr>
              <a:t>Apo B100+C+E for VLDL, IDL	Apo B100+Apo(a) for </a:t>
            </a:r>
            <a:r>
              <a:rPr lang="en-US" sz="2800" dirty="0" err="1">
                <a:solidFill>
                  <a:schemeClr val="bg1"/>
                </a:solidFill>
                <a:latin typeface="Arial Narrow" pitchFamily="34" charset="0"/>
              </a:rPr>
              <a:t>Lp</a:t>
            </a:r>
            <a:r>
              <a:rPr lang="en-US" sz="2800" dirty="0">
                <a:solidFill>
                  <a:schemeClr val="bg1"/>
                </a:solidFill>
                <a:latin typeface="Arial Narrow" pitchFamily="34" charset="0"/>
              </a:rPr>
              <a:t>(a)</a:t>
            </a:r>
          </a:p>
        </p:txBody>
      </p:sp>
    </p:spTree>
    <p:extLst>
      <p:ext uri="{BB962C8B-B14F-4D97-AF65-F5344CB8AC3E}">
        <p14:creationId xmlns:p14="http://schemas.microsoft.com/office/powerpoint/2010/main" val="11680837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49571"/>
                                        </p:tgtEl>
                                        <p:attrNameLst>
                                          <p:attrName>style.visibility</p:attrName>
                                        </p:attrNameLst>
                                      </p:cBhvr>
                                      <p:to>
                                        <p:strVal val="visible"/>
                                      </p:to>
                                    </p:set>
                                    <p:animEffect transition="in" filter="box(in)">
                                      <p:cBhvr>
                                        <p:cTn id="7" dur="1000"/>
                                        <p:tgtEl>
                                          <p:spTgt spid="7495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ppt_x"/>
                                          </p:val>
                                        </p:tav>
                                        <p:tav tm="100000">
                                          <p:val>
                                            <p:strVal val="#ppt_x"/>
                                          </p:val>
                                        </p:tav>
                                      </p:tavLst>
                                    </p:anim>
                                    <p:anim calcmode="lin" valueType="num">
                                      <p:cBhvr additive="base">
                                        <p:cTn id="13"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1000" fill="hold"/>
                                        <p:tgtEl>
                                          <p:spTgt spid="3"/>
                                        </p:tgtEl>
                                        <p:attrNameLst>
                                          <p:attrName>ppt_x</p:attrName>
                                        </p:attrNameLst>
                                      </p:cBhvr>
                                      <p:tavLst>
                                        <p:tav tm="0">
                                          <p:val>
                                            <p:strVal val="#ppt_x"/>
                                          </p:val>
                                        </p:tav>
                                        <p:tav tm="100000">
                                          <p:val>
                                            <p:strVal val="#ppt_x"/>
                                          </p:val>
                                        </p:tav>
                                      </p:tavLst>
                                    </p:anim>
                                    <p:anim calcmode="lin" valueType="num">
                                      <p:cBhvr additive="base">
                                        <p:cTn id="19"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1000" fill="hold"/>
                                        <p:tgtEl>
                                          <p:spTgt spid="4"/>
                                        </p:tgtEl>
                                        <p:attrNameLst>
                                          <p:attrName>ppt_x</p:attrName>
                                        </p:attrNameLst>
                                      </p:cBhvr>
                                      <p:tavLst>
                                        <p:tav tm="0">
                                          <p:val>
                                            <p:strVal val="#ppt_x"/>
                                          </p:val>
                                        </p:tav>
                                        <p:tav tm="100000">
                                          <p:val>
                                            <p:strVal val="#ppt_x"/>
                                          </p:val>
                                        </p:tav>
                                      </p:tavLst>
                                    </p:anim>
                                    <p:anim calcmode="lin" valueType="num">
                                      <p:cBhvr additive="base">
                                        <p:cTn id="25"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749583">
                                            <p:txEl>
                                              <p:pRg st="0" end="0"/>
                                            </p:txEl>
                                          </p:spTgt>
                                        </p:tgtEl>
                                        <p:attrNameLst>
                                          <p:attrName>style.visibility</p:attrName>
                                        </p:attrNameLst>
                                      </p:cBhvr>
                                      <p:to>
                                        <p:strVal val="visible"/>
                                      </p:to>
                                    </p:set>
                                    <p:animEffect transition="in" filter="blinds(horizontal)">
                                      <p:cBhvr>
                                        <p:cTn id="30" dur="500"/>
                                        <p:tgtEl>
                                          <p:spTgt spid="749583">
                                            <p:txEl>
                                              <p:pRg st="0" end="0"/>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nodeType="clickEffect">
                                  <p:stCondLst>
                                    <p:cond delay="0"/>
                                  </p:stCondLst>
                                  <p:childTnLst>
                                    <p:set>
                                      <p:cBhvr>
                                        <p:cTn id="34" dur="1" fill="hold">
                                          <p:stCondLst>
                                            <p:cond delay="0"/>
                                          </p:stCondLst>
                                        </p:cTn>
                                        <p:tgtEl>
                                          <p:spTgt spid="749583">
                                            <p:txEl>
                                              <p:pRg st="1" end="1"/>
                                            </p:txEl>
                                          </p:spTgt>
                                        </p:tgtEl>
                                        <p:attrNameLst>
                                          <p:attrName>style.visibility</p:attrName>
                                        </p:attrNameLst>
                                      </p:cBhvr>
                                      <p:to>
                                        <p:strVal val="visible"/>
                                      </p:to>
                                    </p:set>
                                    <p:animEffect transition="in" filter="blinds(horizontal)">
                                      <p:cBhvr>
                                        <p:cTn id="35" dur="500"/>
                                        <p:tgtEl>
                                          <p:spTgt spid="7495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9571"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en-US" b="1" dirty="0" smtClean="0">
                <a:solidFill>
                  <a:schemeClr val="bg1"/>
                </a:solidFill>
                <a:latin typeface="Times New Roman" panose="02020603050405020304" pitchFamily="18" charset="0"/>
                <a:cs typeface="Times New Roman" panose="02020603050405020304" pitchFamily="18" charset="0"/>
              </a:rPr>
              <a:t>Limited </a:t>
            </a:r>
            <a:r>
              <a:rPr lang="en-US" b="1" dirty="0">
                <a:solidFill>
                  <a:schemeClr val="bg1"/>
                </a:solidFill>
                <a:latin typeface="Times New Roman" panose="02020603050405020304" pitchFamily="18" charset="0"/>
                <a:cs typeface="Times New Roman" panose="02020603050405020304" pitchFamily="18" charset="0"/>
              </a:rPr>
              <a:t>evidence to support use of non-statin agents</a:t>
            </a:r>
          </a:p>
          <a:p>
            <a:pPr lvl="1"/>
            <a:r>
              <a:rPr lang="en-US" b="1" dirty="0">
                <a:latin typeface="Times New Roman" panose="02020603050405020304" pitchFamily="18" charset="0"/>
                <a:cs typeface="Times New Roman" panose="02020603050405020304" pitchFamily="18" charset="0"/>
              </a:rPr>
              <a:t>Consider use of non-statin agents in the following situations:</a:t>
            </a:r>
          </a:p>
          <a:p>
            <a:pPr lvl="2"/>
            <a:r>
              <a:rPr lang="en-US" b="1" dirty="0">
                <a:solidFill>
                  <a:schemeClr val="bg1"/>
                </a:solidFill>
                <a:latin typeface="Times New Roman" panose="02020603050405020304" pitchFamily="18" charset="0"/>
                <a:cs typeface="Times New Roman" panose="02020603050405020304" pitchFamily="18" charset="0"/>
              </a:rPr>
              <a:t>In addition to statins in high-risk patients with less than anticipated response:</a:t>
            </a:r>
          </a:p>
          <a:p>
            <a:pPr lvl="3"/>
            <a:r>
              <a:rPr lang="en-US" b="1" dirty="0">
                <a:solidFill>
                  <a:schemeClr val="bg1"/>
                </a:solidFill>
                <a:latin typeface="Times New Roman" panose="02020603050405020304" pitchFamily="18" charset="0"/>
                <a:cs typeface="Times New Roman" panose="02020603050405020304" pitchFamily="18" charset="0"/>
              </a:rPr>
              <a:t>Clinical ASCVD and age&lt;75</a:t>
            </a:r>
          </a:p>
          <a:p>
            <a:pPr lvl="3"/>
            <a:r>
              <a:rPr lang="en-US" b="1" dirty="0">
                <a:solidFill>
                  <a:schemeClr val="bg1"/>
                </a:solidFill>
                <a:latin typeface="Times New Roman" panose="02020603050405020304" pitchFamily="18" charset="0"/>
                <a:cs typeface="Times New Roman" panose="02020603050405020304" pitchFamily="18" charset="0"/>
              </a:rPr>
              <a:t>Baseline LDL&gt;190</a:t>
            </a:r>
          </a:p>
          <a:p>
            <a:pPr lvl="3"/>
            <a:r>
              <a:rPr lang="en-US" b="1" dirty="0">
                <a:solidFill>
                  <a:schemeClr val="bg1"/>
                </a:solidFill>
                <a:latin typeface="Times New Roman" panose="02020603050405020304" pitchFamily="18" charset="0"/>
                <a:cs typeface="Times New Roman" panose="02020603050405020304" pitchFamily="18" charset="0"/>
              </a:rPr>
              <a:t>Age 40-75 years with </a:t>
            </a:r>
            <a:r>
              <a:rPr lang="en-US" b="1" dirty="0" smtClean="0">
                <a:solidFill>
                  <a:schemeClr val="bg1"/>
                </a:solidFill>
                <a:latin typeface="Times New Roman" panose="02020603050405020304" pitchFamily="18" charset="0"/>
                <a:cs typeface="Times New Roman" panose="02020603050405020304" pitchFamily="18" charset="0"/>
              </a:rPr>
              <a:t>diabetes</a:t>
            </a:r>
          </a:p>
          <a:p>
            <a:pPr marL="1051560" lvl="3" indent="0">
              <a:buNone/>
            </a:pPr>
            <a:endParaRPr lang="en-US" b="1" dirty="0">
              <a:solidFill>
                <a:schemeClr val="bg1"/>
              </a:solidFill>
              <a:latin typeface="Times New Roman" panose="02020603050405020304" pitchFamily="18" charset="0"/>
              <a:cs typeface="Times New Roman" panose="02020603050405020304" pitchFamily="18" charset="0"/>
            </a:endParaRPr>
          </a:p>
          <a:p>
            <a:pPr lvl="2"/>
            <a:r>
              <a:rPr lang="en-US" b="1" dirty="0">
                <a:solidFill>
                  <a:schemeClr val="bg1"/>
                </a:solidFill>
                <a:latin typeface="Times New Roman" panose="02020603050405020304" pitchFamily="18" charset="0"/>
                <a:cs typeface="Times New Roman" panose="02020603050405020304" pitchFamily="18" charset="0"/>
              </a:rPr>
              <a:t>C</a:t>
            </a:r>
            <a:r>
              <a:rPr lang="en-US" b="1" dirty="0" smtClean="0">
                <a:solidFill>
                  <a:schemeClr val="bg1"/>
                </a:solidFill>
                <a:latin typeface="Times New Roman" panose="02020603050405020304" pitchFamily="18" charset="0"/>
                <a:cs typeface="Times New Roman" panose="02020603050405020304" pitchFamily="18" charset="0"/>
              </a:rPr>
              <a:t>ompletely statin-intolerant</a:t>
            </a:r>
          </a:p>
          <a:p>
            <a:pPr marL="777240" lvl="2" indent="0">
              <a:buNone/>
            </a:pPr>
            <a:endParaRPr lang="en-US" b="1" dirty="0">
              <a:solidFill>
                <a:schemeClr val="bg1"/>
              </a:solidFill>
              <a:latin typeface="Times New Roman" panose="02020603050405020304" pitchFamily="18" charset="0"/>
              <a:cs typeface="Times New Roman" panose="02020603050405020304" pitchFamily="18" charset="0"/>
            </a:endParaRPr>
          </a:p>
          <a:p>
            <a:pPr lvl="2"/>
            <a:r>
              <a:rPr lang="en-US" b="1" dirty="0" smtClean="0">
                <a:solidFill>
                  <a:schemeClr val="bg1"/>
                </a:solidFill>
                <a:latin typeface="Times New Roman" panose="02020603050405020304" pitchFamily="18" charset="0"/>
                <a:cs typeface="Times New Roman" panose="02020603050405020304" pitchFamily="18" charset="0"/>
              </a:rPr>
              <a:t>TG </a:t>
            </a:r>
            <a:r>
              <a:rPr lang="en-US" b="1" dirty="0">
                <a:solidFill>
                  <a:schemeClr val="bg1"/>
                </a:solidFill>
                <a:latin typeface="Times New Roman" panose="02020603050405020304" pitchFamily="18" charset="0"/>
                <a:cs typeface="Times New Roman" panose="02020603050405020304" pitchFamily="18" charset="0"/>
              </a:rPr>
              <a:t>(&gt;500)</a:t>
            </a:r>
          </a:p>
          <a:p>
            <a:endParaRPr lang="en-US" dirty="0"/>
          </a:p>
        </p:txBody>
      </p:sp>
      <p:sp>
        <p:nvSpPr>
          <p:cNvPr id="3" name="Title 2"/>
          <p:cNvSpPr>
            <a:spLocks noGrp="1"/>
          </p:cNvSpPr>
          <p:nvPr>
            <p:ph type="title"/>
          </p:nvPr>
        </p:nvSpPr>
        <p:spPr>
          <a:xfrm>
            <a:off x="457200" y="381000"/>
            <a:ext cx="8229600" cy="1295400"/>
          </a:xfrm>
        </p:spPr>
        <p:txBody>
          <a:bodyPr>
            <a:normAutofit fontScale="90000"/>
          </a:bodyPr>
          <a:lstStyle/>
          <a:p>
            <a:r>
              <a:rPr lang="en-US" b="1" dirty="0">
                <a:solidFill>
                  <a:schemeClr val="accent3"/>
                </a:solidFill>
                <a:latin typeface="Times New Roman" panose="02020603050405020304" pitchFamily="18" charset="0"/>
                <a:cs typeface="Times New Roman" panose="02020603050405020304" pitchFamily="18" charset="0"/>
              </a:rPr>
              <a:t>The role of non-statin agents</a:t>
            </a:r>
            <a:br>
              <a:rPr lang="en-US" b="1" dirty="0">
                <a:solidFill>
                  <a:schemeClr val="accent3"/>
                </a:solidFill>
                <a:latin typeface="Times New Roman" panose="02020603050405020304" pitchFamily="18" charset="0"/>
                <a:cs typeface="Times New Roman" panose="02020603050405020304" pitchFamily="18" charset="0"/>
              </a:rPr>
            </a:br>
            <a:endParaRPr lang="en-US" dirty="0">
              <a:solidFill>
                <a:schemeClr val="accent3"/>
              </a:solidFill>
            </a:endParaRPr>
          </a:p>
        </p:txBody>
      </p:sp>
    </p:spTree>
    <p:extLst>
      <p:ext uri="{BB962C8B-B14F-4D97-AF65-F5344CB8AC3E}">
        <p14:creationId xmlns:p14="http://schemas.microsoft.com/office/powerpoint/2010/main" val="416116516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ltLang="en-US" dirty="0" smtClean="0">
                <a:solidFill>
                  <a:schemeClr val="accent3"/>
                </a:solidFill>
              </a:rPr>
              <a:t>Summary</a:t>
            </a:r>
          </a:p>
        </p:txBody>
      </p:sp>
      <p:sp>
        <p:nvSpPr>
          <p:cNvPr id="51203" name="Rectangle 3"/>
          <p:cNvSpPr>
            <a:spLocks noGrp="1" noChangeArrowheads="1"/>
          </p:cNvSpPr>
          <p:nvPr>
            <p:ph type="body" idx="1"/>
          </p:nvPr>
        </p:nvSpPr>
        <p:spPr>
          <a:xfrm>
            <a:off x="591741" y="1517650"/>
            <a:ext cx="8399859" cy="4114800"/>
          </a:xfrm>
        </p:spPr>
        <p:txBody>
          <a:bodyPr>
            <a:normAutofit lnSpcReduction="10000"/>
          </a:bodyPr>
          <a:lstStyle/>
          <a:p>
            <a:pPr eaLnBrk="1" hangingPunct="1">
              <a:buFont typeface="Wingdings" pitchFamily="2" charset="2"/>
              <a:buChar char="Ø"/>
            </a:pPr>
            <a:r>
              <a:rPr lang="en-US" altLang="en-US" dirty="0" smtClean="0">
                <a:solidFill>
                  <a:schemeClr val="bg1"/>
                </a:solidFill>
              </a:rPr>
              <a:t>Fire and forget approach </a:t>
            </a:r>
          </a:p>
          <a:p>
            <a:pPr marL="0" indent="0" eaLnBrk="1" hangingPunct="1">
              <a:buNone/>
            </a:pPr>
            <a:endParaRPr lang="en-US" altLang="en-US" dirty="0" smtClean="0">
              <a:solidFill>
                <a:schemeClr val="bg1"/>
              </a:solidFill>
            </a:endParaRPr>
          </a:p>
          <a:p>
            <a:pPr eaLnBrk="1" hangingPunct="1">
              <a:buFont typeface="Wingdings" pitchFamily="2" charset="2"/>
              <a:buChar char="Ø"/>
            </a:pPr>
            <a:r>
              <a:rPr lang="en-US" altLang="en-US" dirty="0" smtClean="0">
                <a:solidFill>
                  <a:schemeClr val="bg1"/>
                </a:solidFill>
              </a:rPr>
              <a:t>Know the 4 high risk groups</a:t>
            </a:r>
          </a:p>
          <a:p>
            <a:pPr marL="0" indent="0" eaLnBrk="1" hangingPunct="1">
              <a:buNone/>
            </a:pPr>
            <a:endParaRPr lang="en-US" altLang="en-US" dirty="0" smtClean="0">
              <a:solidFill>
                <a:schemeClr val="bg1"/>
              </a:solidFill>
            </a:endParaRPr>
          </a:p>
          <a:p>
            <a:pPr eaLnBrk="1" hangingPunct="1">
              <a:buFont typeface="Wingdings" pitchFamily="2" charset="2"/>
              <a:buChar char="Ø"/>
            </a:pPr>
            <a:r>
              <a:rPr lang="en-US" altLang="en-US" dirty="0" smtClean="0">
                <a:solidFill>
                  <a:schemeClr val="bg1"/>
                </a:solidFill>
              </a:rPr>
              <a:t>Use medications proven to reduce risk, </a:t>
            </a:r>
            <a:r>
              <a:rPr lang="en-US" altLang="en-US" dirty="0" err="1" smtClean="0">
                <a:solidFill>
                  <a:schemeClr val="bg1"/>
                </a:solidFill>
              </a:rPr>
              <a:t>ie</a:t>
            </a:r>
            <a:r>
              <a:rPr lang="en-US" altLang="en-US" dirty="0" smtClean="0">
                <a:solidFill>
                  <a:schemeClr val="bg1"/>
                </a:solidFill>
              </a:rPr>
              <a:t> statins</a:t>
            </a:r>
          </a:p>
          <a:p>
            <a:pPr marL="0" indent="0" eaLnBrk="1" hangingPunct="1">
              <a:buNone/>
            </a:pPr>
            <a:endParaRPr lang="en-US" altLang="en-US" dirty="0" smtClean="0">
              <a:solidFill>
                <a:schemeClr val="bg1"/>
              </a:solidFill>
            </a:endParaRPr>
          </a:p>
          <a:p>
            <a:pPr eaLnBrk="1" hangingPunct="1">
              <a:buFont typeface="Wingdings" pitchFamily="2" charset="2"/>
              <a:buChar char="Ø"/>
            </a:pPr>
            <a:r>
              <a:rPr lang="en-US" altLang="en-US" dirty="0" smtClean="0">
                <a:solidFill>
                  <a:schemeClr val="bg1"/>
                </a:solidFill>
              </a:rPr>
              <a:t>Encourage healthy lifestyle</a:t>
            </a:r>
          </a:p>
          <a:p>
            <a:pPr eaLnBrk="1" hangingPunct="1">
              <a:buFont typeface="Wingdings" pitchFamily="2" charset="2"/>
              <a:buChar char="Ø"/>
            </a:pPr>
            <a:endParaRPr lang="en-US" altLang="en-US" dirty="0">
              <a:solidFill>
                <a:schemeClr val="bg1"/>
              </a:solidFill>
            </a:endParaRPr>
          </a:p>
          <a:p>
            <a:pPr eaLnBrk="1" hangingPunct="1">
              <a:buFont typeface="Wingdings" pitchFamily="2" charset="2"/>
              <a:buChar char="Ø"/>
            </a:pPr>
            <a:r>
              <a:rPr lang="en-US" altLang="en-US" dirty="0" smtClean="0">
                <a:solidFill>
                  <a:schemeClr val="bg1"/>
                </a:solidFill>
              </a:rPr>
              <a:t>Don’t forget patient preference </a:t>
            </a:r>
          </a:p>
        </p:txBody>
      </p:sp>
    </p:spTree>
    <p:extLst>
      <p:ext uri="{BB962C8B-B14F-4D97-AF65-F5344CB8AC3E}">
        <p14:creationId xmlns:p14="http://schemas.microsoft.com/office/powerpoint/2010/main" val="2501440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solidFill>
              </a:rPr>
              <a:t>Case </a:t>
            </a:r>
            <a:endParaRPr lang="en-US" dirty="0">
              <a:solidFill>
                <a:schemeClr val="accent3"/>
              </a:solidFill>
            </a:endParaRPr>
          </a:p>
        </p:txBody>
      </p:sp>
      <p:sp>
        <p:nvSpPr>
          <p:cNvPr id="3" name="Content Placeholder 2"/>
          <p:cNvSpPr>
            <a:spLocks noGrp="1"/>
          </p:cNvSpPr>
          <p:nvPr>
            <p:ph sz="quarter" idx="4294967295"/>
          </p:nvPr>
        </p:nvSpPr>
        <p:spPr>
          <a:xfrm>
            <a:off x="685330" y="1371601"/>
            <a:ext cx="7772870" cy="4419600"/>
          </a:xfrm>
          <a:prstGeom prst="rect">
            <a:avLst/>
          </a:prstGeom>
        </p:spPr>
        <p:txBody>
          <a:bodyPr>
            <a:normAutofit/>
          </a:bodyPr>
          <a:lstStyle/>
          <a:p>
            <a:pPr marL="0" indent="0">
              <a:buNone/>
            </a:pPr>
            <a:r>
              <a:rPr lang="en-US" dirty="0" smtClean="0">
                <a:solidFill>
                  <a:schemeClr val="bg1"/>
                </a:solidFill>
              </a:rPr>
              <a:t>62 year old male </a:t>
            </a:r>
          </a:p>
          <a:p>
            <a:r>
              <a:rPr lang="en-US" dirty="0" smtClean="0">
                <a:solidFill>
                  <a:schemeClr val="bg1"/>
                </a:solidFill>
              </a:rPr>
              <a:t>Total cholesterol: 140</a:t>
            </a:r>
          </a:p>
          <a:p>
            <a:r>
              <a:rPr lang="en-US" dirty="0" smtClean="0">
                <a:solidFill>
                  <a:schemeClr val="bg1"/>
                </a:solidFill>
              </a:rPr>
              <a:t>Low HDL: 35</a:t>
            </a:r>
          </a:p>
          <a:p>
            <a:r>
              <a:rPr lang="en-US" dirty="0" smtClean="0">
                <a:solidFill>
                  <a:schemeClr val="bg1"/>
                </a:solidFill>
              </a:rPr>
              <a:t>SBP: 130 mmHg</a:t>
            </a:r>
          </a:p>
          <a:p>
            <a:r>
              <a:rPr lang="en-US" dirty="0" smtClean="0">
                <a:solidFill>
                  <a:schemeClr val="bg1"/>
                </a:solidFill>
              </a:rPr>
              <a:t>Not taking anti-hypertensive medications</a:t>
            </a:r>
          </a:p>
          <a:p>
            <a:r>
              <a:rPr lang="en-US" dirty="0" smtClean="0">
                <a:solidFill>
                  <a:schemeClr val="bg1"/>
                </a:solidFill>
              </a:rPr>
              <a:t>Non-diabetic</a:t>
            </a:r>
          </a:p>
          <a:p>
            <a:r>
              <a:rPr lang="en-US" dirty="0" smtClean="0">
                <a:solidFill>
                  <a:schemeClr val="bg1"/>
                </a:solidFill>
              </a:rPr>
              <a:t>Non-smoker</a:t>
            </a:r>
          </a:p>
          <a:p>
            <a:r>
              <a:rPr lang="en-US" dirty="0" smtClean="0">
                <a:solidFill>
                  <a:schemeClr val="bg1"/>
                </a:solidFill>
              </a:rPr>
              <a:t>Calculated 10 </a:t>
            </a:r>
            <a:r>
              <a:rPr lang="en-US" dirty="0" err="1" smtClean="0">
                <a:solidFill>
                  <a:schemeClr val="bg1"/>
                </a:solidFill>
              </a:rPr>
              <a:t>yr</a:t>
            </a:r>
            <a:r>
              <a:rPr lang="en-US" dirty="0" smtClean="0">
                <a:solidFill>
                  <a:schemeClr val="bg1"/>
                </a:solidFill>
              </a:rPr>
              <a:t> risk of </a:t>
            </a:r>
            <a:r>
              <a:rPr lang="en-US" dirty="0">
                <a:solidFill>
                  <a:schemeClr val="bg1"/>
                </a:solidFill>
              </a:rPr>
              <a:t>ASCVD : </a:t>
            </a:r>
            <a:r>
              <a:rPr lang="en-US" dirty="0" smtClean="0">
                <a:solidFill>
                  <a:schemeClr val="bg1"/>
                </a:solidFill>
              </a:rPr>
              <a:t>9.8%</a:t>
            </a:r>
            <a:endParaRPr lang="en-US" dirty="0">
              <a:solidFill>
                <a:schemeClr val="bg1"/>
              </a:solidFill>
            </a:endParaRPr>
          </a:p>
        </p:txBody>
      </p:sp>
    </p:spTree>
    <p:extLst>
      <p:ext uri="{BB962C8B-B14F-4D97-AF65-F5344CB8AC3E}">
        <p14:creationId xmlns:p14="http://schemas.microsoft.com/office/powerpoint/2010/main" val="27576149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533400"/>
            <a:ext cx="82296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217328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sz="quarter" idx="4294967295"/>
          </p:nvPr>
        </p:nvPicPr>
        <p:blipFill>
          <a:blip r:embed="rId3"/>
          <a:srcRect l="33497" t="24684" r="34437" b="24529"/>
          <a:stretch>
            <a:fillRect/>
          </a:stretch>
        </p:blipFill>
        <p:spPr bwMode="auto">
          <a:xfrm>
            <a:off x="1206661" y="324092"/>
            <a:ext cx="6681773" cy="6022694"/>
          </a:xfrm>
          <a:prstGeom prst="rect">
            <a:avLst/>
          </a:prstGeom>
          <a:noFill/>
          <a:ln w="9525">
            <a:noFill/>
            <a:miter lim="800000"/>
            <a:headEnd/>
            <a:tailEnd/>
          </a:ln>
        </p:spPr>
      </p:pic>
      <p:sp>
        <p:nvSpPr>
          <p:cNvPr id="3" name="Left Arrow 2"/>
          <p:cNvSpPr/>
          <p:nvPr/>
        </p:nvSpPr>
        <p:spPr>
          <a:xfrm>
            <a:off x="7421880" y="5537200"/>
            <a:ext cx="733806" cy="4846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55432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685330" y="1295401"/>
            <a:ext cx="7772870" cy="4495800"/>
          </a:xfrm>
          <a:prstGeom prst="rect">
            <a:avLst/>
          </a:prstGeom>
        </p:spPr>
        <p:txBody>
          <a:bodyPr/>
          <a:lstStyle/>
          <a:p>
            <a:r>
              <a:rPr lang="en-US" dirty="0" smtClean="0">
                <a:solidFill>
                  <a:schemeClr val="bg1"/>
                </a:solidFill>
              </a:rPr>
              <a:t>Moderate to high intensity statin </a:t>
            </a:r>
            <a:endParaRPr lang="en-US" dirty="0">
              <a:solidFill>
                <a:schemeClr val="bg1"/>
              </a:solidFill>
            </a:endParaRPr>
          </a:p>
        </p:txBody>
      </p:sp>
      <p:pic>
        <p:nvPicPr>
          <p:cNvPr id="6" name="Content Placeholder 3"/>
          <p:cNvPicPr>
            <a:picLocks/>
          </p:cNvPicPr>
          <p:nvPr/>
        </p:nvPicPr>
        <p:blipFill rotWithShape="1">
          <a:blip r:embed="rId2"/>
          <a:srcRect l="16796" t="27593" r="15640" b="23831"/>
          <a:stretch/>
        </p:blipFill>
        <p:spPr bwMode="auto">
          <a:xfrm>
            <a:off x="685800" y="2362200"/>
            <a:ext cx="7162800" cy="3276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561309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777240" lvl="2" indent="0">
              <a:buNone/>
            </a:pPr>
            <a:r>
              <a:rPr lang="en-US" b="1" dirty="0">
                <a:solidFill>
                  <a:schemeClr val="bg1"/>
                </a:solidFill>
                <a:latin typeface="Times New Roman" panose="02020603050405020304" pitchFamily="18" charset="0"/>
                <a:cs typeface="Times New Roman" panose="02020603050405020304" pitchFamily="18" charset="0"/>
              </a:rPr>
              <a:t>Estimates of 12 million to 45 million additional candidates for statin therapy based on CV risk </a:t>
            </a:r>
            <a:r>
              <a:rPr lang="en-US" b="1" dirty="0" smtClean="0">
                <a:solidFill>
                  <a:schemeClr val="bg1"/>
                </a:solidFill>
                <a:latin typeface="Times New Roman" panose="02020603050405020304" pitchFamily="18" charset="0"/>
                <a:cs typeface="Times New Roman" panose="02020603050405020304" pitchFamily="18" charset="0"/>
              </a:rPr>
              <a:t>estimates</a:t>
            </a:r>
          </a:p>
          <a:p>
            <a:pPr marL="777240" lvl="2" indent="0">
              <a:buNone/>
            </a:pPr>
            <a:endParaRPr lang="en-US" b="1" dirty="0">
              <a:solidFill>
                <a:schemeClr val="bg1"/>
              </a:solidFill>
              <a:latin typeface="Times New Roman" panose="02020603050405020304" pitchFamily="18" charset="0"/>
              <a:cs typeface="Times New Roman" panose="02020603050405020304" pitchFamily="18" charset="0"/>
            </a:endParaRPr>
          </a:p>
          <a:p>
            <a:pPr lvl="3"/>
            <a:r>
              <a:rPr lang="en-US" b="1" dirty="0" err="1" smtClean="0">
                <a:solidFill>
                  <a:schemeClr val="bg1"/>
                </a:solidFill>
                <a:latin typeface="Times New Roman" panose="02020603050405020304" pitchFamily="18" charset="0"/>
                <a:cs typeface="Times New Roman" panose="02020603050405020304" pitchFamily="18" charset="0"/>
              </a:rPr>
              <a:t>Pencina</a:t>
            </a:r>
            <a:r>
              <a:rPr lang="en-US" b="1" baseline="30000" dirty="0" smtClean="0">
                <a:solidFill>
                  <a:schemeClr val="bg1"/>
                </a:solidFill>
                <a:latin typeface="Times New Roman" panose="02020603050405020304" pitchFamily="18" charset="0"/>
                <a:cs typeface="Times New Roman" panose="02020603050405020304" pitchFamily="18" charset="0"/>
              </a:rPr>
              <a:t>*</a:t>
            </a:r>
            <a:r>
              <a:rPr lang="en-US" b="1" dirty="0" smtClean="0">
                <a:solidFill>
                  <a:schemeClr val="bg1"/>
                </a:solidFill>
                <a:latin typeface="Times New Roman" panose="02020603050405020304" pitchFamily="18" charset="0"/>
                <a:cs typeface="Times New Roman" panose="02020603050405020304" pitchFamily="18" charset="0"/>
              </a:rPr>
              <a:t> et al. estimated 87.4</a:t>
            </a:r>
            <a:r>
              <a:rPr lang="en-US" b="1" dirty="0">
                <a:solidFill>
                  <a:schemeClr val="bg1"/>
                </a:solidFill>
                <a:latin typeface="Times New Roman" panose="02020603050405020304" pitchFamily="18" charset="0"/>
                <a:cs typeface="Times New Roman" panose="02020603050405020304" pitchFamily="18" charset="0"/>
              </a:rPr>
              <a:t>% of men and 53.6% of women ages 60-75 would now be eligible for </a:t>
            </a:r>
            <a:r>
              <a:rPr lang="en-US" b="1" dirty="0" smtClean="0">
                <a:solidFill>
                  <a:schemeClr val="bg1"/>
                </a:solidFill>
                <a:latin typeface="Times New Roman" panose="02020603050405020304" pitchFamily="18" charset="0"/>
                <a:cs typeface="Times New Roman" panose="02020603050405020304" pitchFamily="18" charset="0"/>
              </a:rPr>
              <a:t>statins</a:t>
            </a:r>
          </a:p>
          <a:p>
            <a:pPr lvl="3"/>
            <a:endParaRPr lang="en-US" b="1" dirty="0" smtClean="0">
              <a:solidFill>
                <a:schemeClr val="bg1"/>
              </a:solidFill>
              <a:latin typeface="Times New Roman" panose="02020603050405020304" pitchFamily="18" charset="0"/>
              <a:cs typeface="Times New Roman" panose="02020603050405020304" pitchFamily="18" charset="0"/>
            </a:endParaRPr>
          </a:p>
          <a:p>
            <a:pPr marL="777240" lvl="2" indent="0">
              <a:buNone/>
            </a:pPr>
            <a:r>
              <a:rPr lang="en-US" b="1" dirty="0" smtClean="0">
                <a:solidFill>
                  <a:schemeClr val="bg1"/>
                </a:solidFill>
                <a:latin typeface="Times New Roman" panose="02020603050405020304" pitchFamily="18" charset="0"/>
                <a:cs typeface="Times New Roman" panose="02020603050405020304" pitchFamily="18" charset="0"/>
              </a:rPr>
              <a:t>Validation attempts have yielded conflicting results:</a:t>
            </a:r>
          </a:p>
          <a:p>
            <a:pPr lvl="3"/>
            <a:r>
              <a:rPr lang="en-US" b="1" dirty="0" smtClean="0">
                <a:solidFill>
                  <a:schemeClr val="bg1"/>
                </a:solidFill>
                <a:latin typeface="Times New Roman" panose="02020603050405020304" pitchFamily="18" charset="0"/>
                <a:cs typeface="Times New Roman" panose="02020603050405020304" pitchFamily="18" charset="0"/>
              </a:rPr>
              <a:t>75</a:t>
            </a:r>
            <a:r>
              <a:rPr lang="en-US" b="1" dirty="0">
                <a:solidFill>
                  <a:schemeClr val="bg1"/>
                </a:solidFill>
                <a:latin typeface="Times New Roman" panose="02020603050405020304" pitchFamily="18" charset="0"/>
                <a:cs typeface="Times New Roman" panose="02020603050405020304" pitchFamily="18" charset="0"/>
              </a:rPr>
              <a:t>%-150% when applied to data from the Women’s Health Study and the Physician’s Health </a:t>
            </a:r>
            <a:r>
              <a:rPr lang="en-US" b="1" dirty="0" smtClean="0">
                <a:solidFill>
                  <a:schemeClr val="bg1"/>
                </a:solidFill>
                <a:latin typeface="Times New Roman" panose="02020603050405020304" pitchFamily="18" charset="0"/>
                <a:cs typeface="Times New Roman" panose="02020603050405020304" pitchFamily="18" charset="0"/>
              </a:rPr>
              <a:t>Study</a:t>
            </a:r>
          </a:p>
          <a:p>
            <a:pPr marL="1051560" lvl="3" indent="0">
              <a:buNone/>
            </a:pPr>
            <a:endParaRPr lang="en-US" b="1" dirty="0">
              <a:solidFill>
                <a:schemeClr val="bg1"/>
              </a:solidFill>
              <a:latin typeface="Times New Roman" panose="02020603050405020304" pitchFamily="18" charset="0"/>
              <a:cs typeface="Times New Roman" panose="02020603050405020304" pitchFamily="18" charset="0"/>
            </a:endParaRPr>
          </a:p>
          <a:p>
            <a:pPr lvl="3"/>
            <a:r>
              <a:rPr lang="en-US" b="1" dirty="0" err="1">
                <a:solidFill>
                  <a:schemeClr val="bg1"/>
                </a:solidFill>
                <a:latin typeface="Times New Roman" panose="02020603050405020304" pitchFamily="18" charset="0"/>
                <a:cs typeface="Times New Roman" panose="02020603050405020304" pitchFamily="18" charset="0"/>
              </a:rPr>
              <a:t>Muntner</a:t>
            </a:r>
            <a:r>
              <a:rPr lang="en-US" b="1" baseline="30000" dirty="0">
                <a:solidFill>
                  <a:schemeClr val="bg1"/>
                </a:solidFill>
                <a:latin typeface="Times New Roman" panose="02020603050405020304" pitchFamily="18" charset="0"/>
                <a:cs typeface="Times New Roman" panose="02020603050405020304" pitchFamily="18" charset="0"/>
              </a:rPr>
              <a:t>‡</a:t>
            </a:r>
            <a:r>
              <a:rPr lang="en-US" b="1" dirty="0">
                <a:solidFill>
                  <a:schemeClr val="bg1"/>
                </a:solidFill>
                <a:latin typeface="Times New Roman" panose="02020603050405020304" pitchFamily="18" charset="0"/>
                <a:cs typeface="Times New Roman" panose="02020603050405020304" pitchFamily="18" charset="0"/>
              </a:rPr>
              <a:t> et al. reported good results in actual vs. predicted 5-year risks in a contemporary cohort of the REGARDS study</a:t>
            </a:r>
          </a:p>
          <a:p>
            <a:endParaRPr lang="en-US" dirty="0"/>
          </a:p>
        </p:txBody>
      </p:sp>
      <p:sp>
        <p:nvSpPr>
          <p:cNvPr id="3" name="Title 2"/>
          <p:cNvSpPr>
            <a:spLocks noGrp="1"/>
          </p:cNvSpPr>
          <p:nvPr>
            <p:ph type="title"/>
          </p:nvPr>
        </p:nvSpPr>
        <p:spPr/>
        <p:txBody>
          <a:bodyPr/>
          <a:lstStyle/>
          <a:p>
            <a:r>
              <a:rPr lang="en-US" altLang="en-US" dirty="0">
                <a:solidFill>
                  <a:schemeClr val="accent3"/>
                </a:solidFill>
              </a:rPr>
              <a:t>Pooled Cohort Equations: Criticism </a:t>
            </a:r>
            <a:endParaRPr lang="en-US" dirty="0">
              <a:solidFill>
                <a:schemeClr val="accent3"/>
              </a:solidFill>
            </a:endParaRPr>
          </a:p>
        </p:txBody>
      </p:sp>
    </p:spTree>
    <p:extLst>
      <p:ext uri="{BB962C8B-B14F-4D97-AF65-F5344CB8AC3E}">
        <p14:creationId xmlns:p14="http://schemas.microsoft.com/office/powerpoint/2010/main" val="70944946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8229600" cy="1447800"/>
          </a:xfrm>
        </p:spPr>
        <p:txBody>
          <a:bodyPr>
            <a:noAutofit/>
          </a:bodyPr>
          <a:lstStyle/>
          <a:p>
            <a:r>
              <a:rPr lang="en-US" sz="1800" dirty="0" smtClean="0">
                <a:effectLst/>
              </a:rPr>
              <a:t/>
            </a:r>
            <a:br>
              <a:rPr lang="en-US" sz="1800" dirty="0" smtClean="0">
                <a:effectLst/>
              </a:rPr>
            </a:br>
            <a:r>
              <a:rPr lang="en-US" sz="1800" dirty="0">
                <a:effectLst/>
              </a:rPr>
              <a:t/>
            </a:r>
            <a:br>
              <a:rPr lang="en-US" sz="1800" dirty="0">
                <a:effectLst/>
              </a:rPr>
            </a:br>
            <a:r>
              <a:rPr lang="en-US" sz="1800" dirty="0" smtClean="0">
                <a:effectLst/>
              </a:rPr>
              <a:t/>
            </a:r>
            <a:br>
              <a:rPr lang="en-US" sz="1800" dirty="0" smtClean="0">
                <a:effectLst/>
              </a:rPr>
            </a:br>
            <a:r>
              <a:rPr lang="en-US" sz="1800" dirty="0">
                <a:effectLst/>
              </a:rPr>
              <a:t/>
            </a:r>
            <a:br>
              <a:rPr lang="en-US" sz="1800" dirty="0">
                <a:effectLst/>
              </a:rPr>
            </a:br>
            <a:r>
              <a:rPr lang="en-US" sz="2800" dirty="0" smtClean="0">
                <a:solidFill>
                  <a:schemeClr val="bg1"/>
                </a:solidFill>
                <a:effectLst/>
              </a:rPr>
              <a:t>Observed </a:t>
            </a:r>
            <a:r>
              <a:rPr lang="en-US" sz="2800" dirty="0">
                <a:solidFill>
                  <a:schemeClr val="bg1"/>
                </a:solidFill>
                <a:effectLst/>
              </a:rPr>
              <a:t>and expected events for different scores were compared in MESA after a 10.2- year follow-up</a:t>
            </a:r>
            <a:r>
              <a:rPr lang="en-US" sz="4000" dirty="0">
                <a:effectLst/>
              </a:rPr>
              <a:t/>
            </a:r>
            <a:br>
              <a:rPr lang="en-US" sz="4000" dirty="0">
                <a:effectLst/>
              </a:rPr>
            </a:br>
            <a:endParaRPr lang="en-US" sz="40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219200"/>
            <a:ext cx="82296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509027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endParaRPr lang="en-US" sz="7200" dirty="0" smtClean="0">
              <a:solidFill>
                <a:schemeClr val="bg1"/>
              </a:solidFill>
            </a:endParaRPr>
          </a:p>
          <a:p>
            <a:pPr marL="0" indent="0">
              <a:buNone/>
            </a:pPr>
            <a:r>
              <a:rPr lang="en-US" sz="7200" dirty="0">
                <a:solidFill>
                  <a:schemeClr val="bg1"/>
                </a:solidFill>
              </a:rPr>
              <a:t> </a:t>
            </a:r>
            <a:r>
              <a:rPr lang="en-US" sz="7200" dirty="0" smtClean="0">
                <a:solidFill>
                  <a:schemeClr val="bg1"/>
                </a:solidFill>
              </a:rPr>
              <a:t>      Thank you</a:t>
            </a:r>
            <a:endParaRPr lang="en-US" sz="7200" dirty="0">
              <a:solidFill>
                <a:schemeClr val="bg1"/>
              </a:solidFill>
            </a:endParaRPr>
          </a:p>
        </p:txBody>
      </p:sp>
    </p:spTree>
    <p:extLst>
      <p:ext uri="{BB962C8B-B14F-4D97-AF65-F5344CB8AC3E}">
        <p14:creationId xmlns:p14="http://schemas.microsoft.com/office/powerpoint/2010/main" val="31436264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US" dirty="0" smtClean="0">
              <a:solidFill>
                <a:srgbClr val="FF9999"/>
              </a:solidFill>
            </a:endParaRPr>
          </a:p>
        </p:txBody>
      </p:sp>
      <p:grpSp>
        <p:nvGrpSpPr>
          <p:cNvPr id="28677" name="Group 3"/>
          <p:cNvGrpSpPr>
            <a:grpSpLocks/>
          </p:cNvGrpSpPr>
          <p:nvPr/>
        </p:nvGrpSpPr>
        <p:grpSpPr bwMode="auto">
          <a:xfrm>
            <a:off x="584200" y="1360488"/>
            <a:ext cx="7493000" cy="4887912"/>
            <a:chOff x="368" y="777"/>
            <a:chExt cx="4720" cy="3079"/>
          </a:xfrm>
        </p:grpSpPr>
        <p:sp>
          <p:nvSpPr>
            <p:cNvPr id="28679" name="AutoShape 4"/>
            <p:cNvSpPr>
              <a:spLocks noChangeArrowheads="1"/>
            </p:cNvSpPr>
            <p:nvPr/>
          </p:nvSpPr>
          <p:spPr bwMode="auto">
            <a:xfrm>
              <a:off x="3527" y="1548"/>
              <a:ext cx="1561" cy="1572"/>
            </a:xfrm>
            <a:prstGeom prst="roundRect">
              <a:avLst>
                <a:gd name="adj" fmla="val 16667"/>
              </a:avLst>
            </a:prstGeom>
            <a:gradFill rotWithShape="0">
              <a:gsLst>
                <a:gs pos="0">
                  <a:srgbClr val="000066"/>
                </a:gs>
                <a:gs pos="100000">
                  <a:srgbClr val="0033CC"/>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8680" name="AutoShape 5"/>
            <p:cNvSpPr>
              <a:spLocks noChangeArrowheads="1"/>
            </p:cNvSpPr>
            <p:nvPr/>
          </p:nvSpPr>
          <p:spPr bwMode="auto">
            <a:xfrm>
              <a:off x="384" y="1548"/>
              <a:ext cx="3024" cy="1476"/>
            </a:xfrm>
            <a:prstGeom prst="roundRect">
              <a:avLst>
                <a:gd name="adj" fmla="val 16667"/>
              </a:avLst>
            </a:prstGeom>
            <a:gradFill rotWithShape="0">
              <a:gsLst>
                <a:gs pos="0">
                  <a:srgbClr val="000066"/>
                </a:gs>
                <a:gs pos="100000">
                  <a:srgbClr val="0033CC"/>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8681" name="AutoShape 6"/>
            <p:cNvSpPr>
              <a:spLocks noChangeArrowheads="1"/>
            </p:cNvSpPr>
            <p:nvPr/>
          </p:nvSpPr>
          <p:spPr bwMode="invGray">
            <a:xfrm>
              <a:off x="3456" y="1592"/>
              <a:ext cx="1536" cy="1528"/>
            </a:xfrm>
            <a:prstGeom prst="roundRect">
              <a:avLst>
                <a:gd name="adj" fmla="val 16667"/>
              </a:avLst>
            </a:prstGeom>
            <a:gradFill rotWithShape="0">
              <a:gsLst>
                <a:gs pos="0">
                  <a:srgbClr val="000099"/>
                </a:gs>
                <a:gs pos="100000">
                  <a:srgbClr val="0033CC"/>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8682" name="AutoShape 7"/>
            <p:cNvSpPr>
              <a:spLocks noChangeArrowheads="1"/>
            </p:cNvSpPr>
            <p:nvPr/>
          </p:nvSpPr>
          <p:spPr bwMode="invGray">
            <a:xfrm>
              <a:off x="368" y="1592"/>
              <a:ext cx="2944" cy="1528"/>
            </a:xfrm>
            <a:prstGeom prst="roundRect">
              <a:avLst>
                <a:gd name="adj" fmla="val 16667"/>
              </a:avLst>
            </a:prstGeom>
            <a:gradFill rotWithShape="0">
              <a:gsLst>
                <a:gs pos="0">
                  <a:srgbClr val="000099"/>
                </a:gs>
                <a:gs pos="100000">
                  <a:srgbClr val="0033CC"/>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51624" name="Text Box 8"/>
            <p:cNvSpPr txBox="1">
              <a:spLocks noChangeArrowheads="1"/>
            </p:cNvSpPr>
            <p:nvPr/>
          </p:nvSpPr>
          <p:spPr bwMode="auto">
            <a:xfrm>
              <a:off x="2832" y="777"/>
              <a:ext cx="1464" cy="327"/>
            </a:xfrm>
            <a:prstGeom prst="rect">
              <a:avLst/>
            </a:prstGeom>
            <a:noFill/>
            <a:ln w="25400">
              <a:noFill/>
              <a:miter lim="800000"/>
              <a:headEnd/>
              <a:tailEnd/>
            </a:ln>
            <a:effectLst/>
          </p:spPr>
          <p:txBody>
            <a:bodyPr wrap="none">
              <a:spAutoFit/>
            </a:bodyPr>
            <a:lstStyle/>
            <a:p>
              <a:pPr algn="l" eaLnBrk="0" hangingPunct="0">
                <a:defRPr/>
              </a:pPr>
              <a:r>
                <a:rPr lang="en-US" sz="2800" dirty="0" err="1">
                  <a:solidFill>
                    <a:schemeClr val="bg1"/>
                  </a:solidFill>
                  <a:effectLst>
                    <a:outerShdw blurRad="38100" dist="38100" dir="2700000" algn="tl">
                      <a:srgbClr val="000000"/>
                    </a:outerShdw>
                  </a:effectLst>
                  <a:latin typeface="Arial Narrow" pitchFamily="34" charset="0"/>
                </a:rPr>
                <a:t>Apolipoprotein</a:t>
              </a:r>
              <a:r>
                <a:rPr lang="en-US" sz="2800" dirty="0">
                  <a:solidFill>
                    <a:schemeClr val="bg1"/>
                  </a:solidFill>
                  <a:effectLst>
                    <a:outerShdw blurRad="38100" dist="38100" dir="2700000" algn="tl">
                      <a:srgbClr val="000000"/>
                    </a:outerShdw>
                  </a:effectLst>
                  <a:latin typeface="Arial Narrow" pitchFamily="34" charset="0"/>
                </a:rPr>
                <a:t> B</a:t>
              </a:r>
            </a:p>
          </p:txBody>
        </p:sp>
        <p:sp>
          <p:nvSpPr>
            <p:cNvPr id="751625" name="Text Box 9"/>
            <p:cNvSpPr txBox="1">
              <a:spLocks noChangeArrowheads="1"/>
            </p:cNvSpPr>
            <p:nvPr/>
          </p:nvSpPr>
          <p:spPr bwMode="auto">
            <a:xfrm>
              <a:off x="2956" y="1161"/>
              <a:ext cx="1076" cy="327"/>
            </a:xfrm>
            <a:prstGeom prst="rect">
              <a:avLst/>
            </a:prstGeom>
            <a:noFill/>
            <a:ln w="25400" algn="ctr">
              <a:noFill/>
              <a:miter lim="800000"/>
              <a:headEnd/>
              <a:tailEnd/>
            </a:ln>
            <a:effectLst/>
          </p:spPr>
          <p:txBody>
            <a:bodyPr wrap="none">
              <a:spAutoFit/>
            </a:bodyPr>
            <a:lstStyle/>
            <a:p>
              <a:pPr algn="l" eaLnBrk="0" hangingPunct="0">
                <a:defRPr/>
              </a:pPr>
              <a:r>
                <a:rPr lang="en-US" sz="2800" dirty="0">
                  <a:solidFill>
                    <a:schemeClr val="bg1"/>
                  </a:solidFill>
                  <a:effectLst>
                    <a:outerShdw blurRad="38100" dist="38100" dir="2700000" algn="tl">
                      <a:srgbClr val="000000"/>
                    </a:outerShdw>
                  </a:effectLst>
                  <a:latin typeface="Arial Narrow" pitchFamily="34" charset="0"/>
                </a:rPr>
                <a:t>Non-HDL-C</a:t>
              </a:r>
            </a:p>
          </p:txBody>
        </p:sp>
        <p:sp>
          <p:nvSpPr>
            <p:cNvPr id="751626" name="Text Box 10"/>
            <p:cNvSpPr txBox="1">
              <a:spLocks noChangeArrowheads="1"/>
            </p:cNvSpPr>
            <p:nvPr/>
          </p:nvSpPr>
          <p:spPr bwMode="auto">
            <a:xfrm>
              <a:off x="867" y="988"/>
              <a:ext cx="1677" cy="404"/>
            </a:xfrm>
            <a:prstGeom prst="rect">
              <a:avLst/>
            </a:prstGeom>
            <a:noFill/>
            <a:ln w="25400" algn="ctr">
              <a:noFill/>
              <a:miter lim="800000"/>
              <a:headEnd/>
              <a:tailEnd/>
            </a:ln>
            <a:effectLst/>
          </p:spPr>
          <p:txBody>
            <a:bodyPr wrap="none">
              <a:spAutoFit/>
            </a:bodyPr>
            <a:lstStyle/>
            <a:p>
              <a:pPr algn="l" eaLnBrk="0" hangingPunct="0">
                <a:defRPr/>
              </a:pPr>
              <a:r>
                <a:rPr lang="en-US" sz="3600" dirty="0">
                  <a:solidFill>
                    <a:schemeClr val="bg1"/>
                  </a:solidFill>
                  <a:effectLst>
                    <a:outerShdw blurRad="38100" dist="38100" dir="2700000" algn="tl">
                      <a:srgbClr val="000000"/>
                    </a:outerShdw>
                  </a:effectLst>
                  <a:latin typeface="Arial Narrow" pitchFamily="34" charset="0"/>
                </a:rPr>
                <a:t>Measurements</a:t>
              </a:r>
            </a:p>
          </p:txBody>
        </p:sp>
        <p:sp>
          <p:nvSpPr>
            <p:cNvPr id="751627" name="Text Box 11"/>
            <p:cNvSpPr txBox="1">
              <a:spLocks noChangeArrowheads="1"/>
            </p:cNvSpPr>
            <p:nvPr/>
          </p:nvSpPr>
          <p:spPr bwMode="auto">
            <a:xfrm>
              <a:off x="864" y="3529"/>
              <a:ext cx="1718" cy="327"/>
            </a:xfrm>
            <a:prstGeom prst="rect">
              <a:avLst/>
            </a:prstGeom>
            <a:noFill/>
            <a:ln w="25400" algn="ctr">
              <a:noFill/>
              <a:miter lim="800000"/>
              <a:headEnd/>
              <a:tailEnd/>
            </a:ln>
            <a:effectLst/>
          </p:spPr>
          <p:txBody>
            <a:bodyPr wrap="none">
              <a:spAutoFit/>
            </a:bodyPr>
            <a:lstStyle/>
            <a:p>
              <a:pPr algn="l" eaLnBrk="0" hangingPunct="0">
                <a:defRPr/>
              </a:pPr>
              <a:r>
                <a:rPr lang="en-US" sz="2800" dirty="0">
                  <a:solidFill>
                    <a:schemeClr val="bg1"/>
                  </a:solidFill>
                  <a:effectLst>
                    <a:outerShdw blurRad="38100" dist="38100" dir="2700000" algn="tl">
                      <a:srgbClr val="000000"/>
                    </a:outerShdw>
                  </a:effectLst>
                  <a:latin typeface="Arial Narrow" pitchFamily="34" charset="0"/>
                </a:rPr>
                <a:t>TG-rich lipoproteins</a:t>
              </a:r>
            </a:p>
          </p:txBody>
        </p:sp>
        <p:sp>
          <p:nvSpPr>
            <p:cNvPr id="751628" name="AutoShape 12"/>
            <p:cNvSpPr>
              <a:spLocks/>
            </p:cNvSpPr>
            <p:nvPr/>
          </p:nvSpPr>
          <p:spPr bwMode="auto">
            <a:xfrm rot="16200000" flipV="1">
              <a:off x="1758" y="2381"/>
              <a:ext cx="288" cy="2004"/>
            </a:xfrm>
            <a:prstGeom prst="leftBrace">
              <a:avLst>
                <a:gd name="adj1" fmla="val 57986"/>
                <a:gd name="adj2" fmla="val 50000"/>
              </a:avLst>
            </a:prstGeom>
            <a:noFill/>
            <a:ln w="19050">
              <a:solidFill>
                <a:srgbClr val="FFFFFF"/>
              </a:solidFill>
              <a:round/>
              <a:headEnd/>
              <a:tailEnd/>
            </a:ln>
            <a:effectLst/>
          </p:spPr>
          <p:txBody>
            <a:bodyPr rot="10800000" vert="eaVert" wrap="none" anchor="ctr"/>
            <a:lstStyle/>
            <a:p>
              <a:pPr eaLnBrk="0" hangingPunct="0">
                <a:defRPr/>
              </a:pPr>
              <a:endParaRPr lang="en-US" sz="2000">
                <a:solidFill>
                  <a:schemeClr val="bg1"/>
                </a:solidFill>
                <a:effectLst>
                  <a:outerShdw blurRad="38100" dist="38100" dir="2700000" algn="tl">
                    <a:srgbClr val="000000"/>
                  </a:outerShdw>
                </a:effectLst>
                <a:latin typeface="Verdana" pitchFamily="34" charset="0"/>
              </a:endParaRPr>
            </a:p>
          </p:txBody>
        </p:sp>
        <p:sp>
          <p:nvSpPr>
            <p:cNvPr id="751629" name="Text Box 13"/>
            <p:cNvSpPr txBox="1">
              <a:spLocks noChangeArrowheads="1"/>
            </p:cNvSpPr>
            <p:nvPr/>
          </p:nvSpPr>
          <p:spPr bwMode="auto">
            <a:xfrm>
              <a:off x="646" y="2823"/>
              <a:ext cx="576" cy="327"/>
            </a:xfrm>
            <a:prstGeom prst="rect">
              <a:avLst/>
            </a:prstGeom>
            <a:noFill/>
            <a:ln w="25400" algn="ctr">
              <a:noFill/>
              <a:miter lim="800000"/>
              <a:headEnd/>
              <a:tailEnd/>
            </a:ln>
            <a:effectLst/>
          </p:spPr>
          <p:txBody>
            <a:bodyPr wrap="none">
              <a:spAutoFit/>
            </a:bodyPr>
            <a:lstStyle/>
            <a:p>
              <a:pPr algn="l" eaLnBrk="0" hangingPunct="0">
                <a:defRPr/>
              </a:pPr>
              <a:r>
                <a:rPr lang="en-US" sz="2800">
                  <a:solidFill>
                    <a:srgbClr val="FFFFFF"/>
                  </a:solidFill>
                  <a:effectLst>
                    <a:outerShdw blurRad="38100" dist="38100" dir="2700000" algn="tl">
                      <a:srgbClr val="000000"/>
                    </a:outerShdw>
                  </a:effectLst>
                  <a:latin typeface="Arial Narrow" pitchFamily="34" charset="0"/>
                </a:rPr>
                <a:t>VLDL</a:t>
              </a:r>
            </a:p>
          </p:txBody>
        </p:sp>
        <p:sp>
          <p:nvSpPr>
            <p:cNvPr id="28689" name="Oval 14"/>
            <p:cNvSpPr>
              <a:spLocks noChangeArrowheads="1"/>
            </p:cNvSpPr>
            <p:nvPr/>
          </p:nvSpPr>
          <p:spPr bwMode="auto">
            <a:xfrm>
              <a:off x="561" y="2555"/>
              <a:ext cx="742" cy="192"/>
            </a:xfrm>
            <a:prstGeom prst="ellipse">
              <a:avLst/>
            </a:prstGeom>
            <a:gradFill rotWithShape="0">
              <a:gsLst>
                <a:gs pos="0">
                  <a:srgbClr val="003399"/>
                </a:gs>
                <a:gs pos="100000">
                  <a:srgbClr val="00006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8690" name="Oval 15"/>
            <p:cNvSpPr>
              <a:spLocks noChangeArrowheads="1"/>
            </p:cNvSpPr>
            <p:nvPr/>
          </p:nvSpPr>
          <p:spPr bwMode="auto">
            <a:xfrm>
              <a:off x="595" y="1991"/>
              <a:ext cx="682" cy="720"/>
            </a:xfrm>
            <a:prstGeom prst="ellipse">
              <a:avLst/>
            </a:prstGeom>
            <a:gradFill rotWithShape="0">
              <a:gsLst>
                <a:gs pos="0">
                  <a:srgbClr val="00CC00"/>
                </a:gs>
                <a:gs pos="100000">
                  <a:srgbClr val="005E00"/>
                </a:gs>
              </a:gsLst>
              <a:path path="shape">
                <a:fillToRect l="50000" t="50000" r="50000" b="50000"/>
              </a:path>
            </a:gradFill>
            <a:ln w="25400">
              <a:solidFill>
                <a:srgbClr val="000099"/>
              </a:solidFill>
              <a:round/>
              <a:headEnd/>
              <a:tailEnd/>
            </a:ln>
          </p:spPr>
          <p:txBody>
            <a:bodyPr wrap="none" anchor="ctr"/>
            <a:lstStyle/>
            <a:p>
              <a:endParaRPr lang="en-US"/>
            </a:p>
          </p:txBody>
        </p:sp>
        <p:sp>
          <p:nvSpPr>
            <p:cNvPr id="28691" name="Oval 16"/>
            <p:cNvSpPr>
              <a:spLocks noChangeArrowheads="1"/>
            </p:cNvSpPr>
            <p:nvPr/>
          </p:nvSpPr>
          <p:spPr bwMode="auto">
            <a:xfrm>
              <a:off x="1635" y="2555"/>
              <a:ext cx="641" cy="192"/>
            </a:xfrm>
            <a:prstGeom prst="ellipse">
              <a:avLst/>
            </a:prstGeom>
            <a:gradFill rotWithShape="0">
              <a:gsLst>
                <a:gs pos="0">
                  <a:srgbClr val="003399"/>
                </a:gs>
                <a:gs pos="100000">
                  <a:srgbClr val="00006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8692" name="Oval 17"/>
            <p:cNvSpPr>
              <a:spLocks noChangeArrowheads="1"/>
            </p:cNvSpPr>
            <p:nvPr/>
          </p:nvSpPr>
          <p:spPr bwMode="auto">
            <a:xfrm>
              <a:off x="2577" y="2558"/>
              <a:ext cx="562" cy="186"/>
            </a:xfrm>
            <a:prstGeom prst="ellipse">
              <a:avLst/>
            </a:prstGeom>
            <a:gradFill rotWithShape="0">
              <a:gsLst>
                <a:gs pos="0">
                  <a:srgbClr val="003399"/>
                </a:gs>
                <a:gs pos="100000">
                  <a:srgbClr val="00006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8693" name="Oval 18"/>
            <p:cNvSpPr>
              <a:spLocks noChangeArrowheads="1"/>
            </p:cNvSpPr>
            <p:nvPr/>
          </p:nvSpPr>
          <p:spPr bwMode="auto">
            <a:xfrm>
              <a:off x="1684" y="2135"/>
              <a:ext cx="555" cy="576"/>
            </a:xfrm>
            <a:prstGeom prst="ellipse">
              <a:avLst/>
            </a:prstGeom>
            <a:gradFill rotWithShape="0">
              <a:gsLst>
                <a:gs pos="0">
                  <a:srgbClr val="CC0066"/>
                </a:gs>
                <a:gs pos="100000">
                  <a:srgbClr val="5E002F"/>
                </a:gs>
              </a:gsLst>
              <a:path path="shape">
                <a:fillToRect l="50000" t="50000" r="50000" b="50000"/>
              </a:path>
            </a:gradFill>
            <a:ln w="25400">
              <a:solidFill>
                <a:srgbClr val="000099"/>
              </a:solidFill>
              <a:round/>
              <a:headEnd/>
              <a:tailEnd/>
            </a:ln>
          </p:spPr>
          <p:txBody>
            <a:bodyPr wrap="none" anchor="ctr"/>
            <a:lstStyle/>
            <a:p>
              <a:endParaRPr lang="en-US"/>
            </a:p>
          </p:txBody>
        </p:sp>
        <p:sp>
          <p:nvSpPr>
            <p:cNvPr id="28694" name="Oval 19"/>
            <p:cNvSpPr>
              <a:spLocks noChangeArrowheads="1"/>
            </p:cNvSpPr>
            <p:nvPr/>
          </p:nvSpPr>
          <p:spPr bwMode="auto">
            <a:xfrm>
              <a:off x="2643" y="2231"/>
              <a:ext cx="426" cy="480"/>
            </a:xfrm>
            <a:prstGeom prst="ellipse">
              <a:avLst/>
            </a:prstGeom>
            <a:gradFill rotWithShape="0">
              <a:gsLst>
                <a:gs pos="0">
                  <a:srgbClr val="FF6600"/>
                </a:gs>
                <a:gs pos="100000">
                  <a:srgbClr val="762F00"/>
                </a:gs>
              </a:gsLst>
              <a:path path="shape">
                <a:fillToRect l="50000" t="50000" r="50000" b="50000"/>
              </a:path>
            </a:gradFill>
            <a:ln w="25400">
              <a:solidFill>
                <a:srgbClr val="000099"/>
              </a:solidFill>
              <a:round/>
              <a:headEnd/>
              <a:tailEnd/>
            </a:ln>
          </p:spPr>
          <p:txBody>
            <a:bodyPr wrap="none" anchor="ctr"/>
            <a:lstStyle/>
            <a:p>
              <a:endParaRPr lang="en-US"/>
            </a:p>
          </p:txBody>
        </p:sp>
        <p:sp>
          <p:nvSpPr>
            <p:cNvPr id="751636" name="Text Box 20"/>
            <p:cNvSpPr txBox="1">
              <a:spLocks noChangeArrowheads="1"/>
            </p:cNvSpPr>
            <p:nvPr/>
          </p:nvSpPr>
          <p:spPr bwMode="auto">
            <a:xfrm>
              <a:off x="1621" y="2823"/>
              <a:ext cx="709" cy="327"/>
            </a:xfrm>
            <a:prstGeom prst="rect">
              <a:avLst/>
            </a:prstGeom>
            <a:noFill/>
            <a:ln w="25400" algn="ctr">
              <a:noFill/>
              <a:miter lim="800000"/>
              <a:headEnd/>
              <a:tailEnd/>
            </a:ln>
            <a:effectLst/>
          </p:spPr>
          <p:txBody>
            <a:bodyPr wrap="none">
              <a:spAutoFit/>
            </a:bodyPr>
            <a:lstStyle/>
            <a:p>
              <a:pPr algn="l" eaLnBrk="0" hangingPunct="0">
                <a:defRPr/>
              </a:pPr>
              <a:r>
                <a:rPr lang="en-US" sz="2800">
                  <a:solidFill>
                    <a:srgbClr val="FFFFFF"/>
                  </a:solidFill>
                  <a:effectLst>
                    <a:outerShdw blurRad="38100" dist="38100" dir="2700000" algn="tl">
                      <a:srgbClr val="000000"/>
                    </a:outerShdw>
                  </a:effectLst>
                  <a:latin typeface="Arial Narrow" pitchFamily="34" charset="0"/>
                </a:rPr>
                <a:t>VLDLR</a:t>
              </a:r>
            </a:p>
          </p:txBody>
        </p:sp>
        <p:sp>
          <p:nvSpPr>
            <p:cNvPr id="751637" name="Text Box 21"/>
            <p:cNvSpPr txBox="1">
              <a:spLocks noChangeArrowheads="1"/>
            </p:cNvSpPr>
            <p:nvPr/>
          </p:nvSpPr>
          <p:spPr bwMode="auto">
            <a:xfrm>
              <a:off x="2661" y="2823"/>
              <a:ext cx="402" cy="327"/>
            </a:xfrm>
            <a:prstGeom prst="rect">
              <a:avLst/>
            </a:prstGeom>
            <a:noFill/>
            <a:ln w="25400" algn="ctr">
              <a:noFill/>
              <a:miter lim="800000"/>
              <a:headEnd/>
              <a:tailEnd/>
            </a:ln>
            <a:effectLst/>
          </p:spPr>
          <p:txBody>
            <a:bodyPr wrap="none">
              <a:spAutoFit/>
            </a:bodyPr>
            <a:lstStyle/>
            <a:p>
              <a:pPr algn="l" eaLnBrk="0" hangingPunct="0">
                <a:defRPr/>
              </a:pPr>
              <a:r>
                <a:rPr lang="en-US" sz="2800">
                  <a:solidFill>
                    <a:srgbClr val="FFFFFF"/>
                  </a:solidFill>
                  <a:effectLst>
                    <a:outerShdw blurRad="38100" dist="38100" dir="2700000" algn="tl">
                      <a:srgbClr val="000000"/>
                    </a:outerShdw>
                  </a:effectLst>
                  <a:latin typeface="Arial Narrow" pitchFamily="34" charset="0"/>
                </a:rPr>
                <a:t>IDL</a:t>
              </a:r>
            </a:p>
          </p:txBody>
        </p:sp>
        <p:sp>
          <p:nvSpPr>
            <p:cNvPr id="751638" name="Text Box 22"/>
            <p:cNvSpPr txBox="1">
              <a:spLocks noChangeArrowheads="1"/>
            </p:cNvSpPr>
            <p:nvPr/>
          </p:nvSpPr>
          <p:spPr bwMode="auto">
            <a:xfrm>
              <a:off x="3660" y="2823"/>
              <a:ext cx="453" cy="327"/>
            </a:xfrm>
            <a:prstGeom prst="rect">
              <a:avLst/>
            </a:prstGeom>
            <a:noFill/>
            <a:ln w="25400" algn="ctr">
              <a:noFill/>
              <a:miter lim="800000"/>
              <a:headEnd/>
              <a:tailEnd/>
            </a:ln>
            <a:effectLst/>
          </p:spPr>
          <p:txBody>
            <a:bodyPr wrap="none">
              <a:spAutoFit/>
            </a:bodyPr>
            <a:lstStyle/>
            <a:p>
              <a:pPr algn="l" eaLnBrk="0" hangingPunct="0">
                <a:defRPr/>
              </a:pPr>
              <a:r>
                <a:rPr lang="en-US" sz="2800">
                  <a:solidFill>
                    <a:srgbClr val="FFFFFF"/>
                  </a:solidFill>
                  <a:effectLst>
                    <a:outerShdw blurRad="38100" dist="38100" dir="2700000" algn="tl">
                      <a:srgbClr val="000000"/>
                    </a:outerShdw>
                  </a:effectLst>
                  <a:latin typeface="Arial Narrow" pitchFamily="34" charset="0"/>
                </a:rPr>
                <a:t>LDL</a:t>
              </a:r>
            </a:p>
          </p:txBody>
        </p:sp>
        <p:sp>
          <p:nvSpPr>
            <p:cNvPr id="751639" name="Text Box 23"/>
            <p:cNvSpPr txBox="1">
              <a:spLocks noChangeArrowheads="1"/>
            </p:cNvSpPr>
            <p:nvPr/>
          </p:nvSpPr>
          <p:spPr bwMode="auto">
            <a:xfrm>
              <a:off x="4416" y="2823"/>
              <a:ext cx="474" cy="327"/>
            </a:xfrm>
            <a:prstGeom prst="rect">
              <a:avLst/>
            </a:prstGeom>
            <a:noFill/>
            <a:ln w="25400" algn="ctr">
              <a:noFill/>
              <a:miter lim="800000"/>
              <a:headEnd/>
              <a:tailEnd/>
            </a:ln>
            <a:effectLst/>
          </p:spPr>
          <p:txBody>
            <a:bodyPr wrap="none">
              <a:spAutoFit/>
            </a:bodyPr>
            <a:lstStyle/>
            <a:p>
              <a:pPr algn="l" eaLnBrk="0" hangingPunct="0">
                <a:defRPr/>
              </a:pPr>
              <a:r>
                <a:rPr lang="en-US" sz="2800">
                  <a:solidFill>
                    <a:srgbClr val="FFFFFF"/>
                  </a:solidFill>
                  <a:effectLst>
                    <a:outerShdw blurRad="38100" dist="38100" dir="2700000" algn="tl">
                      <a:srgbClr val="000000"/>
                    </a:outerShdw>
                  </a:effectLst>
                  <a:latin typeface="Arial Narrow" pitchFamily="34" charset="0"/>
                </a:rPr>
                <a:t>SDL</a:t>
              </a:r>
            </a:p>
          </p:txBody>
        </p:sp>
        <p:sp>
          <p:nvSpPr>
            <p:cNvPr id="28699" name="Oval 24"/>
            <p:cNvSpPr>
              <a:spLocks noChangeArrowheads="1"/>
            </p:cNvSpPr>
            <p:nvPr/>
          </p:nvSpPr>
          <p:spPr bwMode="auto">
            <a:xfrm>
              <a:off x="3661" y="2569"/>
              <a:ext cx="422" cy="164"/>
            </a:xfrm>
            <a:prstGeom prst="ellipse">
              <a:avLst/>
            </a:prstGeom>
            <a:gradFill rotWithShape="0">
              <a:gsLst>
                <a:gs pos="0">
                  <a:srgbClr val="003399"/>
                </a:gs>
                <a:gs pos="100000">
                  <a:srgbClr val="00006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8700" name="Oval 25"/>
            <p:cNvSpPr>
              <a:spLocks noChangeArrowheads="1"/>
            </p:cNvSpPr>
            <p:nvPr/>
          </p:nvSpPr>
          <p:spPr bwMode="auto">
            <a:xfrm>
              <a:off x="4524" y="2637"/>
              <a:ext cx="301" cy="84"/>
            </a:xfrm>
            <a:prstGeom prst="ellipse">
              <a:avLst/>
            </a:prstGeom>
            <a:gradFill rotWithShape="0">
              <a:gsLst>
                <a:gs pos="0">
                  <a:srgbClr val="003399"/>
                </a:gs>
                <a:gs pos="100000">
                  <a:srgbClr val="00006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8701" name="Oval 26"/>
            <p:cNvSpPr>
              <a:spLocks noChangeArrowheads="1"/>
            </p:cNvSpPr>
            <p:nvPr/>
          </p:nvSpPr>
          <p:spPr bwMode="auto">
            <a:xfrm>
              <a:off x="3721" y="2375"/>
              <a:ext cx="299" cy="336"/>
            </a:xfrm>
            <a:prstGeom prst="ellipse">
              <a:avLst/>
            </a:prstGeom>
            <a:gradFill rotWithShape="0">
              <a:gsLst>
                <a:gs pos="0">
                  <a:srgbClr val="66FFFF"/>
                </a:gs>
                <a:gs pos="100000">
                  <a:srgbClr val="2F7676"/>
                </a:gs>
              </a:gsLst>
              <a:path path="shape">
                <a:fillToRect l="50000" t="50000" r="50000" b="50000"/>
              </a:path>
            </a:gradFill>
            <a:ln w="25400">
              <a:solidFill>
                <a:srgbClr val="000099"/>
              </a:solidFill>
              <a:round/>
              <a:headEnd/>
              <a:tailEnd/>
            </a:ln>
          </p:spPr>
          <p:txBody>
            <a:bodyPr wrap="none" anchor="ctr"/>
            <a:lstStyle/>
            <a:p>
              <a:endParaRPr lang="en-US"/>
            </a:p>
          </p:txBody>
        </p:sp>
        <p:sp>
          <p:nvSpPr>
            <p:cNvPr id="28702" name="Oval 27"/>
            <p:cNvSpPr>
              <a:spLocks noChangeArrowheads="1"/>
            </p:cNvSpPr>
            <p:nvPr/>
          </p:nvSpPr>
          <p:spPr bwMode="auto">
            <a:xfrm>
              <a:off x="4588" y="2519"/>
              <a:ext cx="171" cy="192"/>
            </a:xfrm>
            <a:prstGeom prst="ellipse">
              <a:avLst/>
            </a:prstGeom>
            <a:gradFill rotWithShape="0">
              <a:gsLst>
                <a:gs pos="0">
                  <a:srgbClr val="FFFF00"/>
                </a:gs>
                <a:gs pos="100000">
                  <a:srgbClr val="767600"/>
                </a:gs>
              </a:gsLst>
              <a:path path="shape">
                <a:fillToRect l="50000" t="50000" r="50000" b="50000"/>
              </a:path>
            </a:gradFill>
            <a:ln w="25400">
              <a:solidFill>
                <a:srgbClr val="000099"/>
              </a:solidFill>
              <a:round/>
              <a:headEnd/>
              <a:tailEnd/>
            </a:ln>
          </p:spPr>
          <p:txBody>
            <a:bodyPr wrap="none" anchor="ctr"/>
            <a:lstStyle/>
            <a:p>
              <a:endParaRPr lang="en-US"/>
            </a:p>
          </p:txBody>
        </p:sp>
      </p:grpSp>
      <p:sp>
        <p:nvSpPr>
          <p:cNvPr id="28678" name="Text Box 28"/>
          <p:cNvSpPr txBox="1">
            <a:spLocks noChangeArrowheads="1"/>
          </p:cNvSpPr>
          <p:nvPr/>
        </p:nvSpPr>
        <p:spPr bwMode="auto">
          <a:xfrm>
            <a:off x="4953000" y="5759450"/>
            <a:ext cx="31242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600" dirty="0">
                <a:solidFill>
                  <a:schemeClr val="bg1"/>
                </a:solidFill>
              </a:rPr>
              <a:t>Highly </a:t>
            </a:r>
            <a:r>
              <a:rPr lang="en-US" sz="2600" dirty="0" err="1">
                <a:solidFill>
                  <a:schemeClr val="bg1"/>
                </a:solidFill>
              </a:rPr>
              <a:t>atherogenic</a:t>
            </a:r>
            <a:endParaRPr lang="en-US" sz="2600" dirty="0">
              <a:solidFill>
                <a:schemeClr val="bg1"/>
              </a:solidFill>
            </a:endParaRPr>
          </a:p>
        </p:txBody>
      </p:sp>
    </p:spTree>
    <p:extLst>
      <p:ext uri="{BB962C8B-B14F-4D97-AF65-F5344CB8AC3E}">
        <p14:creationId xmlns:p14="http://schemas.microsoft.com/office/powerpoint/2010/main" val="28009505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4183940103"/>
              </p:ext>
            </p:extLst>
          </p:nvPr>
        </p:nvGraphicFramePr>
        <p:xfrm>
          <a:off x="418563" y="385293"/>
          <a:ext cx="8229600" cy="5405120"/>
        </p:xfrm>
        <a:graphic>
          <a:graphicData uri="http://schemas.openxmlformats.org/drawingml/2006/table">
            <a:tbl>
              <a:tblPr firstRow="1" bandRow="1">
                <a:tableStyleId>{74C1A8A3-306A-4EB7-A6B1-4F7E0EB9C5D6}</a:tableStyleId>
              </a:tblPr>
              <a:tblGrid>
                <a:gridCol w="1645920"/>
                <a:gridCol w="1645920"/>
                <a:gridCol w="1645920"/>
                <a:gridCol w="1645920"/>
                <a:gridCol w="1645920"/>
              </a:tblGrid>
              <a:tr h="370840">
                <a:tc>
                  <a:txBody>
                    <a:bodyPr/>
                    <a:lstStyle/>
                    <a:p>
                      <a:r>
                        <a:rPr lang="en-US" dirty="0" smtClean="0"/>
                        <a:t>Types</a:t>
                      </a:r>
                      <a:endParaRPr lang="en-US" dirty="0"/>
                    </a:p>
                  </a:txBody>
                  <a:tcPr/>
                </a:tc>
                <a:tc>
                  <a:txBody>
                    <a:bodyPr/>
                    <a:lstStyle/>
                    <a:p>
                      <a:r>
                        <a:rPr lang="en-US" dirty="0" err="1" smtClean="0"/>
                        <a:t>Chylomicron</a:t>
                      </a:r>
                      <a:endParaRPr lang="en-US" dirty="0"/>
                    </a:p>
                  </a:txBody>
                  <a:tcPr/>
                </a:tc>
                <a:tc>
                  <a:txBody>
                    <a:bodyPr/>
                    <a:lstStyle/>
                    <a:p>
                      <a:r>
                        <a:rPr lang="en-US" dirty="0" smtClean="0"/>
                        <a:t>VLDL</a:t>
                      </a:r>
                      <a:endParaRPr lang="en-US" dirty="0"/>
                    </a:p>
                  </a:txBody>
                  <a:tcPr/>
                </a:tc>
                <a:tc>
                  <a:txBody>
                    <a:bodyPr/>
                    <a:lstStyle/>
                    <a:p>
                      <a:r>
                        <a:rPr lang="en-US" dirty="0" smtClean="0"/>
                        <a:t>LDL</a:t>
                      </a:r>
                      <a:endParaRPr lang="en-US" dirty="0"/>
                    </a:p>
                  </a:txBody>
                  <a:tcPr/>
                </a:tc>
                <a:tc>
                  <a:txBody>
                    <a:bodyPr/>
                    <a:lstStyle/>
                    <a:p>
                      <a:r>
                        <a:rPr lang="en-US" dirty="0" smtClean="0"/>
                        <a:t>HDL</a:t>
                      </a:r>
                      <a:endParaRPr lang="en-US" dirty="0"/>
                    </a:p>
                  </a:txBody>
                  <a:tcPr/>
                </a:tc>
              </a:tr>
              <a:tr h="370840">
                <a:tc>
                  <a:txBody>
                    <a:bodyPr/>
                    <a:lstStyle/>
                    <a:p>
                      <a:r>
                        <a:rPr lang="en-US" dirty="0" smtClean="0"/>
                        <a:t>Made by: </a:t>
                      </a:r>
                      <a:endParaRPr lang="en-US" dirty="0"/>
                    </a:p>
                  </a:txBody>
                  <a:tcPr/>
                </a:tc>
                <a:tc>
                  <a:txBody>
                    <a:bodyPr/>
                    <a:lstStyle/>
                    <a:p>
                      <a:r>
                        <a:rPr lang="en-US" dirty="0" smtClean="0"/>
                        <a:t>small intestines in the fed stat </a:t>
                      </a:r>
                      <a:endParaRPr lang="en-US" dirty="0"/>
                    </a:p>
                  </a:txBody>
                  <a:tcPr/>
                </a:tc>
                <a:tc>
                  <a:txBody>
                    <a:bodyPr/>
                    <a:lstStyle/>
                    <a:p>
                      <a:r>
                        <a:rPr lang="en-US" sz="1800" dirty="0" smtClean="0"/>
                        <a:t>the liver from excess dietary carbohydrate and protein along with the </a:t>
                      </a:r>
                      <a:r>
                        <a:rPr lang="en-US" sz="1800" dirty="0" err="1" smtClean="0"/>
                        <a:t>Chylomicron</a:t>
                      </a:r>
                      <a:r>
                        <a:rPr lang="en-US" sz="1800" dirty="0" smtClean="0"/>
                        <a:t> remnant</a:t>
                      </a:r>
                      <a:endParaRPr lang="en-US" dirty="0"/>
                    </a:p>
                  </a:txBody>
                  <a:tcPr/>
                </a:tc>
                <a:tc>
                  <a:txBody>
                    <a:bodyPr/>
                    <a:lstStyle/>
                    <a:p>
                      <a:r>
                        <a:rPr lang="en-US" sz="1800" dirty="0" smtClean="0"/>
                        <a:t>The Liver</a:t>
                      </a:r>
                    </a:p>
                    <a:p>
                      <a:r>
                        <a:rPr lang="en-US" sz="1800" dirty="0" smtClean="0"/>
                        <a:t>“VLDL once it has lost a lot of its TG’s” </a:t>
                      </a:r>
                      <a:endParaRPr lang="en-US" dirty="0"/>
                    </a:p>
                  </a:txBody>
                  <a:tcPr/>
                </a:tc>
                <a:tc>
                  <a:txBody>
                    <a:bodyPr/>
                    <a:lstStyle/>
                    <a:p>
                      <a:r>
                        <a:rPr lang="en-US" dirty="0" smtClean="0"/>
                        <a:t>the Liver and Small Intestine</a:t>
                      </a:r>
                      <a:endParaRPr lang="en-US" dirty="0"/>
                    </a:p>
                  </a:txBody>
                  <a:tcPr/>
                </a:tc>
              </a:tr>
              <a:tr h="370840">
                <a:tc>
                  <a:txBody>
                    <a:bodyPr/>
                    <a:lstStyle/>
                    <a:p>
                      <a:r>
                        <a:rPr lang="en-US" dirty="0" smtClean="0"/>
                        <a:t>Absorbed into</a:t>
                      </a:r>
                      <a:endParaRPr lang="en-US" dirty="0"/>
                    </a:p>
                  </a:txBody>
                  <a:tcPr/>
                </a:tc>
                <a:tc>
                  <a:txBody>
                    <a:bodyPr/>
                    <a:lstStyle/>
                    <a:p>
                      <a:r>
                        <a:rPr lang="en-US" dirty="0" smtClean="0"/>
                        <a:t>the lymph vessels, then</a:t>
                      </a:r>
                      <a:r>
                        <a:rPr lang="en-US" baseline="0" dirty="0" smtClean="0"/>
                        <a:t> </a:t>
                      </a:r>
                      <a:r>
                        <a:rPr lang="en-US" dirty="0" smtClean="0"/>
                        <a:t>into the blood</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Rich in</a:t>
                      </a:r>
                      <a:endParaRPr lang="en-US" dirty="0"/>
                    </a:p>
                  </a:txBody>
                  <a:tcPr/>
                </a:tc>
                <a:tc>
                  <a:txBody>
                    <a:bodyPr/>
                    <a:lstStyle/>
                    <a:p>
                      <a:r>
                        <a:rPr lang="en-US" dirty="0" smtClean="0"/>
                        <a:t>TGs</a:t>
                      </a:r>
                      <a:endParaRPr lang="en-US" dirty="0"/>
                    </a:p>
                  </a:txBody>
                  <a:tcPr/>
                </a:tc>
                <a:tc>
                  <a:txBody>
                    <a:bodyPr/>
                    <a:lstStyle/>
                    <a:p>
                      <a:r>
                        <a:rPr lang="en-US" sz="1800" dirty="0" smtClean="0"/>
                        <a:t>TGs</a:t>
                      </a:r>
                      <a:endParaRPr lang="en-US" dirty="0"/>
                    </a:p>
                  </a:txBody>
                  <a:tcPr/>
                </a:tc>
                <a:tc>
                  <a:txBody>
                    <a:bodyPr/>
                    <a:lstStyle/>
                    <a:p>
                      <a:r>
                        <a:rPr lang="en-US" sz="1800" dirty="0" smtClean="0"/>
                        <a:t>Cholesterol</a:t>
                      </a:r>
                      <a:endParaRPr lang="en-US" dirty="0"/>
                    </a:p>
                  </a:txBody>
                  <a:tcPr/>
                </a:tc>
                <a:tc>
                  <a:txBody>
                    <a:bodyPr/>
                    <a:lstStyle/>
                    <a:p>
                      <a:endParaRPr lang="en-US" dirty="0"/>
                    </a:p>
                  </a:txBody>
                  <a:tcPr/>
                </a:tc>
              </a:tr>
              <a:tr h="370840">
                <a:tc>
                  <a:txBody>
                    <a:bodyPr/>
                    <a:lstStyle/>
                    <a:p>
                      <a:r>
                        <a:rPr lang="en-US" dirty="0" smtClean="0"/>
                        <a:t>Function</a:t>
                      </a:r>
                      <a:endParaRPr lang="en-US" dirty="0"/>
                    </a:p>
                  </a:txBody>
                  <a:tcPr/>
                </a:tc>
                <a:tc>
                  <a:txBody>
                    <a:bodyPr/>
                    <a:lstStyle/>
                    <a:p>
                      <a:r>
                        <a:rPr lang="en-US" sz="1800" dirty="0" smtClean="0"/>
                        <a:t>transport fats from the intestinal mucosa to the liver</a:t>
                      </a:r>
                      <a:endParaRPr lang="en-US" dirty="0"/>
                    </a:p>
                  </a:txBody>
                  <a:tcPr/>
                </a:tc>
                <a:tc>
                  <a:txBody>
                    <a:bodyPr/>
                    <a:lstStyle/>
                    <a:p>
                      <a:r>
                        <a:rPr lang="en-US" sz="1800" dirty="0" smtClean="0"/>
                        <a:t>Deliver TGs to body cells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Deliver cholesterol to all body cells</a:t>
                      </a:r>
                    </a:p>
                    <a:p>
                      <a:endParaRPr lang="en-US" dirty="0"/>
                    </a:p>
                  </a:txBody>
                  <a:tcPr/>
                </a:tc>
                <a:tc>
                  <a:txBody>
                    <a:bodyPr/>
                    <a:lstStyle/>
                    <a:p>
                      <a:r>
                        <a:rPr lang="en-US" dirty="0" smtClean="0"/>
                        <a:t>Pick up cholesterol from body cells and take it back to the liver </a:t>
                      </a:r>
                      <a:endParaRPr lang="en-US" dirty="0"/>
                    </a:p>
                  </a:txBody>
                  <a:tcPr/>
                </a:tc>
              </a:tr>
            </a:tbl>
          </a:graphicData>
        </a:graphic>
      </p:graphicFrame>
    </p:spTree>
    <p:extLst>
      <p:ext uri="{BB962C8B-B14F-4D97-AF65-F5344CB8AC3E}">
        <p14:creationId xmlns:p14="http://schemas.microsoft.com/office/powerpoint/2010/main" val="335126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rPr>
              <a:t>Functions of Lipoproteins</a:t>
            </a:r>
            <a:endParaRPr lang="ar-SA" b="1" dirty="0">
              <a:solidFill>
                <a:schemeClr val="accent2"/>
              </a:solidFill>
            </a:endParaRPr>
          </a:p>
        </p:txBody>
      </p:sp>
      <p:sp>
        <p:nvSpPr>
          <p:cNvPr id="3" name="Content Placeholder 2"/>
          <p:cNvSpPr>
            <a:spLocks noGrp="1"/>
          </p:cNvSpPr>
          <p:nvPr>
            <p:ph idx="1"/>
          </p:nvPr>
        </p:nvSpPr>
        <p:spPr>
          <a:xfrm>
            <a:off x="428596" y="1752600"/>
            <a:ext cx="8229600" cy="3676664"/>
          </a:xfrm>
        </p:spPr>
        <p:txBody>
          <a:bodyPr>
            <a:normAutofit fontScale="92500" lnSpcReduction="10000"/>
          </a:bodyPr>
          <a:lstStyle/>
          <a:p>
            <a:pPr algn="l" rtl="0">
              <a:buFont typeface="Wingdings" pitchFamily="2" charset="2"/>
              <a:buChar char="q"/>
            </a:pPr>
            <a:r>
              <a:rPr lang="en-US" sz="2800" dirty="0" smtClean="0">
                <a:solidFill>
                  <a:schemeClr val="accent6"/>
                </a:solidFill>
              </a:rPr>
              <a:t>-</a:t>
            </a:r>
            <a:r>
              <a:rPr lang="en-US" sz="2800" b="1" dirty="0" smtClean="0">
                <a:solidFill>
                  <a:schemeClr val="bg1"/>
                </a:solidFill>
              </a:rPr>
              <a:t>Chylomicrons</a:t>
            </a:r>
            <a:r>
              <a:rPr lang="en-US" sz="2800" dirty="0" smtClean="0">
                <a:solidFill>
                  <a:schemeClr val="bg1"/>
                </a:solidFill>
              </a:rPr>
              <a:t> carry triglycerides(fat) from the intestines to the liver, to skeletal muscle, and to adipose tissue.</a:t>
            </a:r>
          </a:p>
          <a:p>
            <a:pPr algn="l" rtl="0">
              <a:buFont typeface="Wingdings" pitchFamily="2" charset="2"/>
              <a:buChar char="q"/>
            </a:pPr>
            <a:endParaRPr lang="en-US" sz="2800" dirty="0" smtClean="0">
              <a:solidFill>
                <a:schemeClr val="bg1"/>
              </a:solidFill>
            </a:endParaRPr>
          </a:p>
          <a:p>
            <a:pPr algn="l" rtl="0">
              <a:buFont typeface="Wingdings" pitchFamily="2" charset="2"/>
              <a:buChar char="q"/>
            </a:pPr>
            <a:r>
              <a:rPr lang="en-US" sz="2800" b="1" dirty="0" smtClean="0">
                <a:solidFill>
                  <a:schemeClr val="bg1"/>
                </a:solidFill>
              </a:rPr>
              <a:t>(VLDL) </a:t>
            </a:r>
            <a:r>
              <a:rPr lang="en-US" sz="2800" dirty="0" smtClean="0">
                <a:solidFill>
                  <a:schemeClr val="bg1"/>
                </a:solidFill>
              </a:rPr>
              <a:t>carry (newly synthesized) triglycerides from the liver to adipose tissue.</a:t>
            </a:r>
          </a:p>
          <a:p>
            <a:pPr algn="l" rtl="0">
              <a:buFont typeface="Wingdings" pitchFamily="2" charset="2"/>
              <a:buChar char="q"/>
            </a:pPr>
            <a:endParaRPr lang="en-US" sz="2800" dirty="0" smtClean="0">
              <a:solidFill>
                <a:schemeClr val="bg1"/>
              </a:solidFill>
            </a:endParaRPr>
          </a:p>
          <a:p>
            <a:pPr algn="l" rtl="0">
              <a:buFont typeface="Wingdings" pitchFamily="2" charset="2"/>
              <a:buChar char="q"/>
            </a:pPr>
            <a:r>
              <a:rPr lang="en-US" sz="2800" dirty="0" smtClean="0">
                <a:solidFill>
                  <a:schemeClr val="bg1"/>
                </a:solidFill>
              </a:rPr>
              <a:t> </a:t>
            </a:r>
            <a:r>
              <a:rPr lang="en-US" sz="2800" b="1" dirty="0" smtClean="0">
                <a:solidFill>
                  <a:schemeClr val="bg1"/>
                </a:solidFill>
              </a:rPr>
              <a:t>(IDL) </a:t>
            </a:r>
            <a:r>
              <a:rPr lang="en-US" sz="2800" dirty="0" smtClean="0">
                <a:solidFill>
                  <a:schemeClr val="bg1"/>
                </a:solidFill>
              </a:rPr>
              <a:t>are intermediate between VLDL and LDL. They are not usually detectable in the blood.</a:t>
            </a:r>
          </a:p>
          <a:p>
            <a:pPr algn="l">
              <a:buNone/>
            </a:pPr>
            <a:endParaRPr lang="ar-SA" sz="2800" dirty="0">
              <a:solidFill>
                <a:schemeClr val="bg1"/>
              </a:solidFill>
            </a:endParaRPr>
          </a:p>
        </p:txBody>
      </p:sp>
    </p:spTree>
    <p:extLst>
      <p:ext uri="{BB962C8B-B14F-4D97-AF65-F5344CB8AC3E}">
        <p14:creationId xmlns:p14="http://schemas.microsoft.com/office/powerpoint/2010/main" val="3597738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1035</TotalTime>
  <Words>3397</Words>
  <Application>Microsoft Office PowerPoint</Application>
  <PresentationFormat>On-screen Show (4:3)</PresentationFormat>
  <Paragraphs>570</Paragraphs>
  <Slides>68</Slides>
  <Notes>22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68</vt:i4>
      </vt:variant>
    </vt:vector>
  </HeadingPairs>
  <TitlesOfParts>
    <vt:vector size="81" baseType="lpstr">
      <vt:lpstr>ＭＳ Ｐゴシック</vt:lpstr>
      <vt:lpstr>Arial</vt:lpstr>
      <vt:lpstr>Arial Narrow</vt:lpstr>
      <vt:lpstr>Calibri</vt:lpstr>
      <vt:lpstr>Cambria</vt:lpstr>
      <vt:lpstr>Constantia</vt:lpstr>
      <vt:lpstr>msgothic</vt:lpstr>
      <vt:lpstr>Symbol</vt:lpstr>
      <vt:lpstr>Times New Roman</vt:lpstr>
      <vt:lpstr>Verdana</vt:lpstr>
      <vt:lpstr>Wingdings</vt:lpstr>
      <vt:lpstr>Wingdings 2</vt:lpstr>
      <vt:lpstr>Paper</vt:lpstr>
      <vt:lpstr>Dyslipidemia : Risk assessment and Management  </vt:lpstr>
      <vt:lpstr>Objectives </vt:lpstr>
      <vt:lpstr>Dyslipidemia </vt:lpstr>
      <vt:lpstr>Two Types of Lipids</vt:lpstr>
      <vt:lpstr>Lipoprotein</vt:lpstr>
      <vt:lpstr>Lipoproteins</vt:lpstr>
      <vt:lpstr>PowerPoint Presentation</vt:lpstr>
      <vt:lpstr>PowerPoint Presentation</vt:lpstr>
      <vt:lpstr>Functions of Lipoproteins</vt:lpstr>
      <vt:lpstr>Functions of Lipoproteins</vt:lpstr>
      <vt:lpstr>Lipid Metabolism</vt:lpstr>
      <vt:lpstr>PowerPoint Presentation</vt:lpstr>
      <vt:lpstr>PowerPoint Presentation</vt:lpstr>
      <vt:lpstr>PowerPoint Presentation</vt:lpstr>
      <vt:lpstr>CAD risk factors</vt:lpstr>
      <vt:lpstr>Emerging risk factors for CAD</vt:lpstr>
      <vt:lpstr>C-reactive protein</vt:lpstr>
      <vt:lpstr>Homocysteine</vt:lpstr>
      <vt:lpstr>The Framingham risk score</vt:lpstr>
      <vt:lpstr>PowerPoint Presentation</vt:lpstr>
      <vt:lpstr>PowerPoint Presentation</vt:lpstr>
      <vt:lpstr>FRS</vt:lpstr>
      <vt:lpstr>PowerPoint Presentation</vt:lpstr>
      <vt:lpstr>PowerPoint Presentation</vt:lpstr>
      <vt:lpstr>Cases in which you don’t need FRS ? Patients who already have a high risk due to other diseases: </vt:lpstr>
      <vt:lpstr>PowerPoint Presentation</vt:lpstr>
      <vt:lpstr>AHA/ACC vs IAS guidelines </vt:lpstr>
      <vt:lpstr>ACC/ AHA</vt:lpstr>
      <vt:lpstr>What has changed compared to ATP3 guideline?</vt:lpstr>
      <vt:lpstr>PowerPoint Presentation</vt:lpstr>
      <vt:lpstr>Summary of Drug choice based on ATP III</vt:lpstr>
      <vt:lpstr>The scope of the new AHA/ACC 2013 guidelines</vt:lpstr>
      <vt:lpstr>ACC/AHA - Why Not Continue to Treat to Target? </vt:lpstr>
      <vt:lpstr> 4 Major Statin Benefit Groups </vt:lpstr>
      <vt:lpstr>PowerPoint Presentation</vt:lpstr>
      <vt:lpstr>Don’t Forget Healthy Lifestyle</vt:lpstr>
      <vt:lpstr>  2013 ACC/AHA/NHLBI Guideline on Lifestyle for CVD   Prevention</vt:lpstr>
      <vt:lpstr>PowerPoint Presentation</vt:lpstr>
      <vt:lpstr>PowerPoint Presentation</vt:lpstr>
      <vt:lpstr>Dosing Statins</vt:lpstr>
      <vt:lpstr>2.  LDL greater than 190 mg/dl</vt:lpstr>
      <vt:lpstr>PowerPoint Presentation</vt:lpstr>
      <vt:lpstr>3.  Patients with DM, age 40-75 years</vt:lpstr>
      <vt:lpstr>PowerPoint Presentation</vt:lpstr>
      <vt:lpstr>4.  Age 40-75 years that do not meet above criteria, but have a 10 year risk of &gt;7.5 %</vt:lpstr>
      <vt:lpstr>PowerPoint Presentation</vt:lpstr>
      <vt:lpstr>PowerPoint Presentation</vt:lpstr>
      <vt:lpstr>PowerPoint Presentation</vt:lpstr>
      <vt:lpstr>PowerPoint Presentation</vt:lpstr>
      <vt:lpstr>PowerPoint Presentation</vt:lpstr>
      <vt:lpstr>PowerPoint Presentation</vt:lpstr>
      <vt:lpstr>2013 AHA/ACC Cholesterol Guidelines</vt:lpstr>
      <vt:lpstr>PowerPoint Presentation</vt:lpstr>
      <vt:lpstr>STATIN Safety recommendations </vt:lpstr>
      <vt:lpstr>STATIN Safety recommendations </vt:lpstr>
      <vt:lpstr>Management of adverse effects </vt:lpstr>
      <vt:lpstr>Non-statin therapies   </vt:lpstr>
      <vt:lpstr>   Medications for Hyperlipidemia</vt:lpstr>
      <vt:lpstr>Medications for Hyperlipidemia </vt:lpstr>
      <vt:lpstr>The role of non-statin agents </vt:lpstr>
      <vt:lpstr>Summary</vt:lpstr>
      <vt:lpstr>Case </vt:lpstr>
      <vt:lpstr>PowerPoint Presentation</vt:lpstr>
      <vt:lpstr>PowerPoint Presentation</vt:lpstr>
      <vt:lpstr>PowerPoint Presentation</vt:lpstr>
      <vt:lpstr>Pooled Cohort Equations: Criticism </vt:lpstr>
      <vt:lpstr>    Observed and expected events for different scores were compared in MESA after a 10.2- year follow-up </vt:lpstr>
      <vt:lpstr>PowerPoint Presentation</vt:lpstr>
    </vt:vector>
  </TitlesOfParts>
  <Company>Pramjcom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2013 ACC/AHA guidelines on treatment of blood cholesterol to reduce atherosclerotic cardiovascular risk in Adults</dc:title>
  <dc:creator>Dr_Boo7</dc:creator>
  <cp:lastModifiedBy>Arwa Almashaan</cp:lastModifiedBy>
  <cp:revision>79</cp:revision>
  <dcterms:created xsi:type="dcterms:W3CDTF">2015-11-07T10:26:15Z</dcterms:created>
  <dcterms:modified xsi:type="dcterms:W3CDTF">2016-04-09T11:36:17Z</dcterms:modified>
</cp:coreProperties>
</file>