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4"/>
  </p:notesMasterIdLst>
  <p:sldIdLst>
    <p:sldId id="256" r:id="rId2"/>
    <p:sldId id="467" r:id="rId3"/>
    <p:sldId id="551" r:id="rId4"/>
    <p:sldId id="468" r:id="rId5"/>
    <p:sldId id="541" r:id="rId6"/>
    <p:sldId id="470" r:id="rId7"/>
    <p:sldId id="516" r:id="rId8"/>
    <p:sldId id="517" r:id="rId9"/>
    <p:sldId id="518" r:id="rId10"/>
    <p:sldId id="475" r:id="rId11"/>
    <p:sldId id="476" r:id="rId12"/>
    <p:sldId id="477" r:id="rId13"/>
    <p:sldId id="519" r:id="rId14"/>
    <p:sldId id="561" r:id="rId15"/>
    <p:sldId id="562" r:id="rId16"/>
    <p:sldId id="563" r:id="rId17"/>
    <p:sldId id="479" r:id="rId18"/>
    <p:sldId id="480" r:id="rId19"/>
    <p:sldId id="481" r:id="rId20"/>
    <p:sldId id="482" r:id="rId21"/>
    <p:sldId id="544" r:id="rId22"/>
    <p:sldId id="483" r:id="rId23"/>
    <p:sldId id="537" r:id="rId24"/>
    <p:sldId id="545" r:id="rId25"/>
    <p:sldId id="484" r:id="rId26"/>
    <p:sldId id="485" r:id="rId27"/>
    <p:sldId id="527" r:id="rId28"/>
    <p:sldId id="487" r:id="rId29"/>
    <p:sldId id="546" r:id="rId30"/>
    <p:sldId id="548" r:id="rId31"/>
    <p:sldId id="549" r:id="rId32"/>
    <p:sldId id="559" r:id="rId33"/>
    <p:sldId id="547" r:id="rId34"/>
    <p:sldId id="528" r:id="rId35"/>
    <p:sldId id="529" r:id="rId36"/>
    <p:sldId id="560" r:id="rId37"/>
    <p:sldId id="530" r:id="rId38"/>
    <p:sldId id="492" r:id="rId39"/>
    <p:sldId id="552" r:id="rId40"/>
    <p:sldId id="556" r:id="rId41"/>
    <p:sldId id="557" r:id="rId42"/>
    <p:sldId id="558" r:id="rId43"/>
    <p:sldId id="534" r:id="rId44"/>
    <p:sldId id="564" r:id="rId45"/>
    <p:sldId id="565" r:id="rId46"/>
    <p:sldId id="566" r:id="rId47"/>
    <p:sldId id="567" r:id="rId48"/>
    <p:sldId id="568" r:id="rId49"/>
    <p:sldId id="569" r:id="rId50"/>
    <p:sldId id="570" r:id="rId51"/>
    <p:sldId id="571" r:id="rId52"/>
    <p:sldId id="494" r:id="rId53"/>
    <p:sldId id="495" r:id="rId54"/>
    <p:sldId id="496" r:id="rId55"/>
    <p:sldId id="497" r:id="rId56"/>
    <p:sldId id="498" r:id="rId57"/>
    <p:sldId id="535" r:id="rId58"/>
    <p:sldId id="536" r:id="rId59"/>
    <p:sldId id="553" r:id="rId60"/>
    <p:sldId id="538" r:id="rId61"/>
    <p:sldId id="573" r:id="rId62"/>
    <p:sldId id="55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744" autoAdjust="0"/>
  </p:normalViewPr>
  <p:slideViewPr>
    <p:cSldViewPr>
      <p:cViewPr varScale="1">
        <p:scale>
          <a:sx n="64" d="100"/>
          <a:sy n="64" d="100"/>
        </p:scale>
        <p:origin x="-151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3/5/2016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CFDFBF0C-B5A2-47F3-BB5B-5B870CFCA032}" type="slidenum">
              <a:rPr lang="ar-SA" altLang="ar-SA">
                <a:latin typeface="Tahoma" pitchFamily="34" charset="0"/>
              </a:rPr>
              <a:pPr/>
              <a:t>4</a:t>
            </a:fld>
            <a:endParaRPr lang="ar-SA" altLang="ar-SA">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9ADAF89-CA12-449A-B536-8A753F2EAC2A}" type="slidenum">
              <a:rPr lang="ar-SA" altLang="ar-SA">
                <a:latin typeface="Tahoma" pitchFamily="34" charset="0"/>
              </a:rPr>
              <a:pPr/>
              <a:t>26</a:t>
            </a:fld>
            <a:endParaRPr lang="ar-SA" altLang="ar-SA">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The family of incretin-based therapies</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dirty="0" smtClean="0"/>
              <a:t>Incretin-based therapies can be broadly divided into:</a:t>
            </a:r>
          </a:p>
          <a:p>
            <a:pPr marL="220531" indent="-220531" eaLnBrk="1" fontAlgn="auto" hangingPunct="1">
              <a:spcBef>
                <a:spcPts val="0"/>
              </a:spcBef>
              <a:spcAft>
                <a:spcPts val="0"/>
              </a:spcAft>
              <a:buFontTx/>
              <a:buAutoNum type="arabicParenR"/>
              <a:defRPr/>
            </a:pPr>
            <a:r>
              <a:rPr lang="en-GB" dirty="0" smtClean="0"/>
              <a:t>DPP-4 inhibitors (i.e. sitagliptin, vildagliptin) </a:t>
            </a:r>
          </a:p>
          <a:p>
            <a:pPr marL="220531" indent="-220531" eaLnBrk="1" fontAlgn="auto" hangingPunct="1">
              <a:spcBef>
                <a:spcPts val="0"/>
              </a:spcBef>
              <a:spcAft>
                <a:spcPts val="0"/>
              </a:spcAft>
              <a:buFontTx/>
              <a:buAutoNum type="arabicParenR"/>
              <a:defRPr/>
            </a:pPr>
            <a:r>
              <a:rPr lang="en-GB" dirty="0" smtClean="0"/>
              <a:t>GLP-1 receptor agonists (Exenatide, </a:t>
            </a:r>
            <a:r>
              <a:rPr lang="en-GB" dirty="0" err="1" smtClean="0"/>
              <a:t>lirgalutide</a:t>
            </a:r>
            <a:r>
              <a:rPr lang="en-GB" dirty="0" smtClean="0"/>
              <a:t>)</a:t>
            </a:r>
          </a:p>
          <a:p>
            <a:pPr marL="220531" indent="-220531" eaLnBrk="1" fontAlgn="auto" hangingPunct="1">
              <a:spcBef>
                <a:spcPts val="0"/>
              </a:spcBef>
              <a:spcAft>
                <a:spcPts val="0"/>
              </a:spcAft>
              <a:defRPr/>
            </a:pPr>
            <a:endParaRPr lang="en-GB" dirty="0" smtClean="0"/>
          </a:p>
          <a:p>
            <a:pPr marL="220531" indent="-220531" eaLnBrk="1" fontAlgn="auto" hangingPunct="1">
              <a:spcBef>
                <a:spcPts val="0"/>
              </a:spcBef>
              <a:spcAft>
                <a:spcPts val="0"/>
              </a:spcAft>
              <a:defRPr/>
            </a:pPr>
            <a:r>
              <a:rPr lang="en-GB" dirty="0" smtClean="0"/>
              <a:t>Within this second category however, the GLP-1R agonists can be classed as either:</a:t>
            </a:r>
          </a:p>
          <a:p>
            <a:pPr marL="220531" indent="-220531" eaLnBrk="1" fontAlgn="auto" hangingPunct="1">
              <a:spcBef>
                <a:spcPts val="0"/>
              </a:spcBef>
              <a:spcAft>
                <a:spcPts val="0"/>
              </a:spcAft>
              <a:buFontTx/>
              <a:buAutoNum type="arabicParenR"/>
              <a:defRPr/>
            </a:pPr>
            <a:r>
              <a:rPr lang="en-GB" dirty="0" err="1" smtClean="0"/>
              <a:t>Exendin</a:t>
            </a:r>
            <a:r>
              <a:rPr lang="en-GB" dirty="0" smtClean="0"/>
              <a:t>-based therapies (exenatide, exenatide LAR) which have ~50% sequence identity to human GLP-1 </a:t>
            </a:r>
          </a:p>
          <a:p>
            <a:pPr marL="220531" indent="-220531" eaLnBrk="1" fontAlgn="auto" hangingPunct="1">
              <a:spcBef>
                <a:spcPts val="0"/>
              </a:spcBef>
              <a:spcAft>
                <a:spcPts val="0"/>
              </a:spcAft>
              <a:buFontTx/>
              <a:buAutoNum type="arabicParenR"/>
              <a:defRPr/>
            </a:pPr>
            <a:r>
              <a:rPr lang="en-GB" dirty="0" smtClean="0"/>
              <a:t>Human GLP-1 analogues (liraglutide) which have share a much higher percentage of amino acids with human GLP-1 (97%)</a:t>
            </a:r>
          </a:p>
          <a:p>
            <a:pPr eaLnBrk="1" fontAlgn="auto" hangingPunct="1">
              <a:spcBef>
                <a:spcPts val="0"/>
              </a:spcBef>
              <a:spcAft>
                <a:spcPts val="0"/>
              </a:spcAft>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D49979A-3EC5-492C-8893-12FE2AB3A6D1}" type="slidenum">
              <a:rPr lang="en-GB" smtClean="0">
                <a:solidFill>
                  <a:srgbClr val="000000"/>
                </a:solidFill>
                <a:latin typeface="Verdana" pitchFamily="34" charset="0"/>
              </a:rPr>
              <a:pPr eaLnBrk="1" fontAlgn="base" hangingPunct="1">
                <a:spcBef>
                  <a:spcPct val="0"/>
                </a:spcBef>
                <a:spcAft>
                  <a:spcPct val="0"/>
                </a:spcAft>
              </a:pPr>
              <a:t>32</a:t>
            </a:fld>
            <a:endParaRPr lang="en-GB" smtClean="0">
              <a:solidFill>
                <a:srgbClr val="000000"/>
              </a:solidFill>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8F3AFA9-6321-4078-B151-6CC9531E0731}" type="slidenum">
              <a:rPr lang="ar-SA" altLang="ar-SA">
                <a:latin typeface="Tahoma" pitchFamily="34" charset="0"/>
              </a:rPr>
              <a:pPr/>
              <a:t>44</a:t>
            </a:fld>
            <a:endParaRPr lang="ar-SA" altLang="ar-SA">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371A1C39-0358-4F0D-BDFD-9D5FEAE7EB69}" type="slidenum">
              <a:rPr lang="ar-SA" altLang="ar-SA">
                <a:latin typeface="Tahoma" pitchFamily="34" charset="0"/>
              </a:rPr>
              <a:pPr/>
              <a:t>45</a:t>
            </a:fld>
            <a:endParaRPr lang="ar-SA" altLang="ar-SA">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85C02576-1C13-40F2-A1EB-963312A4441A}" type="slidenum">
              <a:rPr lang="en-US" altLang="ar-SA">
                <a:latin typeface="Tahoma" pitchFamily="34" charset="0"/>
              </a:rPr>
              <a:pPr/>
              <a:t>47</a:t>
            </a:fld>
            <a:endParaRPr lang="en-US" altLang="ar-SA">
              <a:latin typeface="Tahoma" pitchFamily="34" charset="0"/>
            </a:endParaRPr>
          </a:p>
        </p:txBody>
      </p:sp>
      <p:sp>
        <p:nvSpPr>
          <p:cNvPr id="91139" name="Rectangle 2"/>
          <p:cNvSpPr>
            <a:spLocks noGrp="1" noRot="1" noChangeAspect="1" noChangeArrowheads="1" noTextEdit="1"/>
          </p:cNvSpPr>
          <p:nvPr>
            <p:ph type="sldImg"/>
          </p:nvPr>
        </p:nvSpPr>
        <p:spPr bwMode="auto">
          <a:xfrm>
            <a:off x="1147763" y="685800"/>
            <a:ext cx="4568825" cy="3427413"/>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xfrm>
            <a:off x="912813" y="4341813"/>
            <a:ext cx="5032375" cy="4116387"/>
          </a:xfrm>
          <a:solidFill>
            <a:srgbClr val="FFFFFF"/>
          </a:solidFill>
          <a:ln>
            <a:solidFill>
              <a:srgbClr val="000000"/>
            </a:solidFill>
            <a:miter lim="800000"/>
            <a:headEnd/>
            <a:tailEnd/>
          </a:ln>
        </p:spPr>
        <p:txBody>
          <a:bodyPr lIns="89928" tIns="44963" rIns="89928" bIns="44963"/>
          <a:lstStyle/>
          <a:p>
            <a:pPr eaLnBrk="1" hangingPunct="1">
              <a:spcBef>
                <a:spcPct val="0"/>
              </a:spcBef>
            </a:pPr>
            <a:endParaRPr lang="ur-PK" alt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E73A8CD4-FB1D-4A05-9D7E-D35E7B317774}" type="slidenum">
              <a:rPr lang="ar-SA" altLang="ar-SA">
                <a:latin typeface="Tahoma" pitchFamily="34" charset="0"/>
              </a:rPr>
              <a:pPr/>
              <a:t>49</a:t>
            </a:fld>
            <a:endParaRPr lang="ar-SA" altLang="ar-SA">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798EA10-7898-4455-95BD-5861BE566AB4}" type="slidenum">
              <a:rPr lang="ar-SA" altLang="ar-SA">
                <a:latin typeface="Tahoma" pitchFamily="34" charset="0"/>
              </a:rPr>
              <a:pPr/>
              <a:t>6</a:t>
            </a:fld>
            <a:endParaRPr lang="ar-SA" altLang="ar-SA">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FE8A9E5B-0080-4D3A-85ED-F3A25234AE6D}" type="slidenum">
              <a:rPr lang="ar-SA" altLang="ar-SA">
                <a:latin typeface="Tahoma" pitchFamily="34" charset="0"/>
              </a:rPr>
              <a:pPr/>
              <a:t>12</a:t>
            </a:fld>
            <a:endParaRPr lang="ar-SA" altLang="ar-SA">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FD4DB324-5EFB-49DC-B7FA-213FE7B76BD8}" type="slidenum">
              <a:rPr lang="ar-SA" altLang="ar-SA">
                <a:latin typeface="Tahoma" pitchFamily="34" charset="0"/>
              </a:rPr>
              <a:pPr/>
              <a:t>14</a:t>
            </a:fld>
            <a:endParaRPr lang="ar-SA" altLang="ar-SA">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59300BD5-7B09-46E0-AF86-3AE3DDAE6BDE}" type="slidenum">
              <a:rPr lang="ar-SA" altLang="ar-SA">
                <a:latin typeface="Tahoma" pitchFamily="34" charset="0"/>
              </a:rPr>
              <a:pPr/>
              <a:t>15</a:t>
            </a:fld>
            <a:endParaRPr lang="ar-SA" altLang="ar-SA">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ar-SA"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A3D3057-B288-40FA-B717-1304CD5584F1}" type="slidenum">
              <a:rPr lang="ar-SA" altLang="ar-SA">
                <a:latin typeface="Tahoma" pitchFamily="34" charset="0"/>
              </a:rPr>
              <a:pPr/>
              <a:t>16</a:t>
            </a:fld>
            <a:endParaRPr lang="ar-SA" altLang="ar-SA">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fld id="{7ADB4E59-88B5-4411-836F-313769ACEA3C}" type="slidenum">
              <a:rPr lang="en-US" altLang="ar-SA">
                <a:ea typeface="MS PGothic" pitchFamily="34" charset="-128"/>
              </a:rPr>
              <a:pPr algn="r" rtl="1" eaLnBrk="1" hangingPunct="1"/>
              <a:t>17</a:t>
            </a:fld>
            <a:endParaRPr lang="en-US" altLang="ar-SA">
              <a:ea typeface="MS PGothic" pitchFamily="34" charset="-128"/>
            </a:endParaRPr>
          </a:p>
        </p:txBody>
      </p:sp>
      <p:sp>
        <p:nvSpPr>
          <p:cNvPr id="3481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685800" y="4243388"/>
            <a:ext cx="54864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pPr marL="176213" indent="-176213" eaLnBrk="1" hangingPunct="1">
              <a:spcBef>
                <a:spcPct val="0"/>
              </a:spcBef>
            </a:pPr>
            <a:r>
              <a:rPr lang="en-US" altLang="ar-SA" sz="1100" b="1" dirty="0" smtClean="0"/>
              <a:t>Current Treatment Goals for Glycemic Control</a:t>
            </a:r>
          </a:p>
          <a:p>
            <a:pPr marL="176213" indent="-176213" eaLnBrk="1" hangingPunct="1">
              <a:spcBef>
                <a:spcPct val="0"/>
              </a:spcBef>
            </a:pPr>
            <a:r>
              <a:rPr lang="en-US" altLang="ar-SA" sz="900" dirty="0" smtClean="0"/>
              <a:t>This slide reviews the treatment guidelines for diabetes recommended by the American Diabetes Association (ADA), the American College of Endocrinology (ACE), and the International Diabetes Federation (IDF).</a:t>
            </a:r>
          </a:p>
          <a:p>
            <a:pPr marL="176213" indent="-176213" eaLnBrk="1" hangingPunct="1">
              <a:spcBef>
                <a:spcPct val="0"/>
              </a:spcBef>
            </a:pPr>
            <a:r>
              <a:rPr lang="en-US" altLang="ar-SA" sz="900" dirty="0" smtClean="0"/>
              <a:t>In terms of HbA1c, the ADA recommends a goal of &lt;7.0%</a:t>
            </a:r>
            <a:r>
              <a:rPr lang="en-US" altLang="ar-SA" sz="900" baseline="30000" dirty="0" smtClean="0"/>
              <a:t>1</a:t>
            </a:r>
            <a:r>
              <a:rPr lang="en-US" altLang="ar-SA" sz="900" dirty="0" smtClean="0"/>
              <a:t>. The ADA / European Association for the Study of Diabetes consensus guidelines point out that this goal is not appropriate or practical for some patients, and clinical judgment based on the potential benefits of and risks for a more intensified regimen needs to be applied for every patient. Factors such as life expectancy, risk for hypoglycemia, and the presence of cardiovascular disease need to be considered for every patient before intensifying the therapeutic regimen</a:t>
            </a:r>
            <a:r>
              <a:rPr lang="en-US" altLang="ar-SA" sz="900" baseline="30000" dirty="0" smtClean="0"/>
              <a:t>1</a:t>
            </a:r>
            <a:r>
              <a:rPr lang="en-US" altLang="ar-SA" sz="900" dirty="0" smtClean="0"/>
              <a:t>.</a:t>
            </a:r>
          </a:p>
          <a:p>
            <a:pPr marL="176213" indent="-176213" eaLnBrk="1" hangingPunct="1">
              <a:spcBef>
                <a:spcPct val="0"/>
              </a:spcBef>
            </a:pPr>
            <a:r>
              <a:rPr lang="en-US" altLang="ar-SA" sz="900" dirty="0" smtClean="0"/>
              <a:t>In contrast, ACE and IDF recommend a goal of </a:t>
            </a:r>
            <a:r>
              <a:rPr lang="en-US" altLang="ar-SA" sz="900" dirty="0" smtClean="0">
                <a:sym typeface="Symbol" pitchFamily="18" charset="2"/>
              </a:rPr>
              <a:t>&lt;6.5% for all patients (ACE: upper limit of normal = 6.0%). Both groups base their recommendation on the epidemiologic analysis of the UK Prospective Diabetes Study data</a:t>
            </a:r>
            <a:r>
              <a:rPr lang="en-US" altLang="ar-SA" sz="900" baseline="30000" dirty="0" smtClean="0">
                <a:sym typeface="Symbol" pitchFamily="18" charset="2"/>
              </a:rPr>
              <a:t>2</a:t>
            </a:r>
            <a:r>
              <a:rPr lang="en-US" altLang="ar-SA" sz="900" dirty="0" smtClean="0">
                <a:sym typeface="Symbol" pitchFamily="18" charset="2"/>
              </a:rPr>
              <a:t> which showed that the risk for both </a:t>
            </a:r>
            <a:r>
              <a:rPr lang="en-US" altLang="ar-SA" sz="900" dirty="0" err="1" smtClean="0">
                <a:sym typeface="Symbol" pitchFamily="18" charset="2"/>
              </a:rPr>
              <a:t>microvascular</a:t>
            </a:r>
            <a:r>
              <a:rPr lang="en-US" altLang="ar-SA" sz="900" dirty="0" smtClean="0">
                <a:sym typeface="Symbol" pitchFamily="18" charset="2"/>
              </a:rPr>
              <a:t> and </a:t>
            </a:r>
            <a:r>
              <a:rPr lang="en-US" altLang="ar-SA" sz="900" dirty="0" err="1" smtClean="0">
                <a:sym typeface="Symbol" pitchFamily="18" charset="2"/>
              </a:rPr>
              <a:t>macrovascular</a:t>
            </a:r>
            <a:r>
              <a:rPr lang="en-US" altLang="ar-SA" sz="900" dirty="0" smtClean="0">
                <a:sym typeface="Symbol" pitchFamily="18" charset="2"/>
              </a:rPr>
              <a:t> complications of diabetes increased at HbA1c values 6.5%.</a:t>
            </a:r>
            <a:r>
              <a:rPr lang="en-US" altLang="ar-SA" sz="900" baseline="30000" dirty="0" smtClean="0">
                <a:sym typeface="Symbol" pitchFamily="18" charset="2"/>
              </a:rPr>
              <a:t>3,4</a:t>
            </a:r>
          </a:p>
          <a:p>
            <a:pPr marL="176213" indent="-176213" eaLnBrk="1" hangingPunct="1">
              <a:spcBef>
                <a:spcPct val="0"/>
              </a:spcBef>
            </a:pPr>
            <a:r>
              <a:rPr lang="en-US" altLang="ar-SA" sz="900" dirty="0" smtClean="0">
                <a:sym typeface="Symbol" pitchFamily="18" charset="2"/>
              </a:rPr>
              <a:t>For </a:t>
            </a:r>
            <a:r>
              <a:rPr lang="en-US" altLang="ar-SA" sz="900" dirty="0" err="1" smtClean="0">
                <a:sym typeface="Symbol" pitchFamily="18" charset="2"/>
              </a:rPr>
              <a:t>preprandial</a:t>
            </a:r>
            <a:r>
              <a:rPr lang="en-US" altLang="ar-SA" sz="900" dirty="0" smtClean="0">
                <a:sym typeface="Symbol" pitchFamily="18" charset="2"/>
              </a:rPr>
              <a:t> glucose, the ADA recommends a therapeutic target of 5.0–7.2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(90–130 mg/</a:t>
            </a:r>
            <a:r>
              <a:rPr lang="en-US" altLang="ar-SA" sz="900" dirty="0" err="1" smtClean="0">
                <a:sym typeface="Symbol" pitchFamily="18" charset="2"/>
              </a:rPr>
              <a:t>dL</a:t>
            </a:r>
            <a:r>
              <a:rPr lang="en-US" altLang="ar-SA" sz="900" dirty="0" smtClean="0">
                <a:sym typeface="Symbol" pitchFamily="18" charset="2"/>
              </a:rPr>
              <a:t>), whereas ACE and IDF suggest using &lt;6.0 </a:t>
            </a:r>
            <a:r>
              <a:rPr lang="en-US" altLang="ar-SA" sz="900" dirty="0" err="1" smtClean="0">
                <a:sym typeface="Symbol" pitchFamily="18" charset="2"/>
              </a:rPr>
              <a:t>mmol</a:t>
            </a:r>
            <a:r>
              <a:rPr lang="en-US" altLang="ar-SA" sz="900" dirty="0" smtClean="0">
                <a:sym typeface="Symbol" pitchFamily="18" charset="2"/>
              </a:rPr>
              <a:t>/L (&lt;110 mg/</a:t>
            </a:r>
            <a:r>
              <a:rPr lang="en-US" altLang="ar-SA" sz="900" dirty="0" err="1" smtClean="0">
                <a:sym typeface="Symbol" pitchFamily="18" charset="2"/>
              </a:rPr>
              <a:t>dL</a:t>
            </a:r>
            <a:r>
              <a:rPr lang="en-US" altLang="ar-SA" sz="900" dirty="0" smtClean="0">
                <a:sym typeface="Symbol" pitchFamily="18" charset="2"/>
              </a:rPr>
              <a:t>) as the target.</a:t>
            </a:r>
            <a:r>
              <a:rPr lang="en-US" altLang="ar-SA" sz="900" baseline="30000" dirty="0" smtClean="0">
                <a:sym typeface="Symbol" pitchFamily="18" charset="2"/>
              </a:rPr>
              <a:t>1,3–4</a:t>
            </a:r>
          </a:p>
          <a:p>
            <a:pPr marL="176213" indent="-176213" eaLnBrk="1" hangingPunct="1">
              <a:spcBef>
                <a:spcPct val="0"/>
              </a:spcBef>
            </a:pPr>
            <a:r>
              <a:rPr lang="en-US" altLang="ar-SA" sz="900" dirty="0" smtClean="0">
                <a:sym typeface="Symbol" pitchFamily="18" charset="2"/>
              </a:rPr>
              <a:t>The ADA and IDF recommend that patients test their postprandial glucose (PPG) levels 1–2 hours after a meal. The ADA advises that PPG values not exceed a peak value of 10.0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(180 mg/</a:t>
            </a:r>
            <a:r>
              <a:rPr lang="en-US" altLang="ar-SA" sz="900" dirty="0" err="1" smtClean="0">
                <a:sym typeface="Symbol" pitchFamily="18" charset="2"/>
              </a:rPr>
              <a:t>dL</a:t>
            </a:r>
            <a:r>
              <a:rPr lang="en-US" altLang="ar-SA" sz="900" dirty="0" smtClean="0">
                <a:sym typeface="Symbol" pitchFamily="18" charset="2"/>
              </a:rPr>
              <a:t>), while the IDF recommends &lt;8.0 </a:t>
            </a:r>
            <a:r>
              <a:rPr lang="en-US" altLang="ar-SA" sz="900" dirty="0" err="1" smtClean="0">
                <a:sym typeface="Symbol" pitchFamily="18" charset="2"/>
              </a:rPr>
              <a:t>mmol</a:t>
            </a:r>
            <a:r>
              <a:rPr lang="en-US" altLang="ar-SA" sz="900" dirty="0" smtClean="0">
                <a:sym typeface="Symbol" pitchFamily="18" charset="2"/>
              </a:rPr>
              <a:t>/L (&lt;145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1,4</a:t>
            </a:r>
            <a:r>
              <a:rPr lang="en-US" altLang="ar-SA" sz="900" dirty="0" smtClean="0">
                <a:sym typeface="Symbol" pitchFamily="18" charset="2"/>
              </a:rPr>
              <a:t> ACE suggests that PPG measurements be taken 2 hours after a meal and that the value should be &lt;7.7 </a:t>
            </a:r>
            <a:r>
              <a:rPr lang="en-US" altLang="ar-SA" sz="900" dirty="0" err="1" smtClean="0">
                <a:sym typeface="Symbol" pitchFamily="18" charset="2"/>
              </a:rPr>
              <a:t>mmol</a:t>
            </a:r>
            <a:r>
              <a:rPr lang="en-US" altLang="ar-SA" sz="900" dirty="0" smtClean="0">
                <a:sym typeface="Symbol" pitchFamily="18" charset="2"/>
              </a:rPr>
              <a:t>/L</a:t>
            </a:r>
            <a:br>
              <a:rPr lang="en-US" altLang="ar-SA" sz="900" dirty="0" smtClean="0">
                <a:sym typeface="Symbol" pitchFamily="18" charset="2"/>
              </a:rPr>
            </a:br>
            <a:r>
              <a:rPr lang="en-US" altLang="ar-SA" sz="900" dirty="0" smtClean="0">
                <a:sym typeface="Symbol" pitchFamily="18" charset="2"/>
              </a:rPr>
              <a:t>(&lt;140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3</a:t>
            </a:r>
            <a:r>
              <a:rPr lang="en-US" altLang="ar-SA" sz="900" dirty="0" smtClean="0">
                <a:sym typeface="Symbol" pitchFamily="18" charset="2"/>
              </a:rPr>
              <a:t> ACE and IDF base their recommendations on the increased cardiovascular risk associated with glucose values above these levels, as well as the fact that in the </a:t>
            </a:r>
            <a:r>
              <a:rPr lang="en-US" altLang="ar-SA" sz="900" dirty="0" err="1" smtClean="0">
                <a:sym typeface="Symbol" pitchFamily="18" charset="2"/>
              </a:rPr>
              <a:t>nondiabetic</a:t>
            </a:r>
            <a:r>
              <a:rPr lang="en-US" altLang="ar-SA" sz="900" dirty="0" smtClean="0">
                <a:sym typeface="Symbol" pitchFamily="18" charset="2"/>
              </a:rPr>
              <a:t> population, PPG levels rarely exceed 7.7 </a:t>
            </a:r>
            <a:r>
              <a:rPr lang="en-US" altLang="ar-SA" sz="900" dirty="0" err="1" smtClean="0">
                <a:sym typeface="Symbol" pitchFamily="18" charset="2"/>
              </a:rPr>
              <a:t>mmol</a:t>
            </a:r>
            <a:r>
              <a:rPr lang="en-US" altLang="ar-SA" sz="900" dirty="0" smtClean="0">
                <a:sym typeface="Symbol" pitchFamily="18" charset="2"/>
              </a:rPr>
              <a:t>/L (140 mg/</a:t>
            </a:r>
            <a:r>
              <a:rPr lang="en-US" altLang="ar-SA" sz="900" dirty="0" err="1" smtClean="0">
                <a:sym typeface="Symbol" pitchFamily="18" charset="2"/>
              </a:rPr>
              <a:t>dL</a:t>
            </a:r>
            <a:r>
              <a:rPr lang="en-US" altLang="ar-SA" sz="900" dirty="0" smtClean="0">
                <a:sym typeface="Symbol" pitchFamily="18" charset="2"/>
              </a:rPr>
              <a:t>).</a:t>
            </a:r>
            <a:r>
              <a:rPr lang="en-US" altLang="ar-SA" sz="900" baseline="30000" dirty="0" smtClean="0">
                <a:sym typeface="Symbol" pitchFamily="18" charset="2"/>
              </a:rPr>
              <a:t>3,4</a:t>
            </a:r>
            <a:endParaRPr lang="en-US" altLang="ar-SA" sz="900" dirty="0" smtClean="0">
              <a:sym typeface="Symbol" pitchFamily="18" charset="2"/>
            </a:endParaRPr>
          </a:p>
          <a:p>
            <a:pPr marL="176213" indent="-176213" eaLnBrk="1" hangingPunct="1">
              <a:spcBef>
                <a:spcPct val="0"/>
              </a:spcBef>
            </a:pPr>
            <a:endParaRPr lang="en-GB" altLang="ar-SA" sz="900" b="1" dirty="0" smtClean="0"/>
          </a:p>
          <a:p>
            <a:pPr marL="176213" indent="-176213" eaLnBrk="1" hangingPunct="1">
              <a:spcBef>
                <a:spcPct val="0"/>
              </a:spcBef>
            </a:pPr>
            <a:r>
              <a:rPr lang="en-GB" altLang="ar-SA" sz="800" b="1" dirty="0" smtClean="0"/>
              <a:t>References</a:t>
            </a:r>
          </a:p>
          <a:p>
            <a:pPr marL="176213" indent="-176213" eaLnBrk="1" hangingPunct="1">
              <a:spcBef>
                <a:spcPct val="0"/>
              </a:spcBef>
              <a:buFont typeface="Calibri" pitchFamily="34" charset="0"/>
              <a:buNone/>
            </a:pPr>
            <a:r>
              <a:rPr lang="da-DK" altLang="ar-SA" sz="800" dirty="0" smtClean="0"/>
              <a:t>Nathan DM, et al. </a:t>
            </a:r>
            <a:r>
              <a:rPr lang="en-US" altLang="ar-SA" sz="800" dirty="0" smtClean="0"/>
              <a:t>Medical management of hyperglycemia in type 2 diabetes: a consensus algorithm for the initiation and adjustment of therapy. </a:t>
            </a:r>
            <a:r>
              <a:rPr lang="en-US" altLang="ar-SA" sz="800" i="1" dirty="0" smtClean="0"/>
              <a:t>Diabetes Care. </a:t>
            </a:r>
            <a:r>
              <a:rPr lang="en-US" altLang="ar-SA" sz="800" dirty="0" smtClean="0"/>
              <a:t>2009; 32:193–203.</a:t>
            </a:r>
          </a:p>
          <a:p>
            <a:pPr marL="176213" indent="-176213" eaLnBrk="1" hangingPunct="1">
              <a:spcBef>
                <a:spcPct val="0"/>
              </a:spcBef>
              <a:buFont typeface="Calibri" pitchFamily="34" charset="0"/>
              <a:buNone/>
            </a:pPr>
            <a:r>
              <a:rPr lang="en-US" altLang="ar-SA" sz="800" dirty="0" smtClean="0"/>
              <a:t>Stratton IM, et al. Association of glycaemia with </a:t>
            </a:r>
            <a:r>
              <a:rPr lang="en-US" altLang="ar-SA" sz="800" dirty="0" err="1" smtClean="0"/>
              <a:t>macrovascular</a:t>
            </a:r>
            <a:r>
              <a:rPr lang="en-US" altLang="ar-SA" sz="800" dirty="0" smtClean="0"/>
              <a:t> and </a:t>
            </a:r>
            <a:r>
              <a:rPr lang="en-US" altLang="ar-SA" sz="800" dirty="0" err="1" smtClean="0"/>
              <a:t>microvascular</a:t>
            </a:r>
            <a:r>
              <a:rPr lang="en-US" altLang="ar-SA" sz="800" dirty="0" smtClean="0"/>
              <a:t> complications of type 2 diabetes (UKPDS 35): prospective observational study. </a:t>
            </a:r>
            <a:r>
              <a:rPr lang="en-US" altLang="ar-SA" sz="800" i="1" dirty="0" smtClean="0"/>
              <a:t>BMJ.</a:t>
            </a:r>
            <a:r>
              <a:rPr lang="en-US" altLang="ar-SA" sz="800" dirty="0" smtClean="0"/>
              <a:t> 2000; 321: 405</a:t>
            </a:r>
            <a:r>
              <a:rPr lang="en-US" altLang="en-US" sz="800" dirty="0" smtClean="0">
                <a:cs typeface="Arial" pitchFamily="34" charset="0"/>
              </a:rPr>
              <a:t>–</a:t>
            </a:r>
            <a:r>
              <a:rPr lang="en-US" altLang="ar-SA" sz="800" dirty="0" smtClean="0"/>
              <a:t>412.</a:t>
            </a:r>
          </a:p>
          <a:p>
            <a:pPr marL="176213" indent="-176213" eaLnBrk="1" hangingPunct="1">
              <a:spcBef>
                <a:spcPct val="0"/>
              </a:spcBef>
              <a:buFont typeface="Calibri" pitchFamily="34" charset="0"/>
              <a:buNone/>
            </a:pPr>
            <a:r>
              <a:rPr lang="en-US" altLang="ar-SA" sz="800" dirty="0" smtClean="0">
                <a:sym typeface="Symbol" pitchFamily="18" charset="2"/>
              </a:rPr>
              <a:t>American Association of Clinical Endocrinologists, American College of Endocrinology. American College of Endocrinology Consensus Statement on Guidelines for Glycemic Control. </a:t>
            </a:r>
            <a:r>
              <a:rPr lang="en-US" altLang="ar-SA" sz="800" i="1" dirty="0" err="1" smtClean="0">
                <a:sym typeface="Symbol" pitchFamily="18" charset="2"/>
              </a:rPr>
              <a:t>Endocr</a:t>
            </a:r>
            <a:r>
              <a:rPr lang="en-US" altLang="ar-SA" sz="800" i="1" dirty="0" smtClean="0">
                <a:sym typeface="Symbol" pitchFamily="18" charset="2"/>
              </a:rPr>
              <a:t> </a:t>
            </a:r>
            <a:r>
              <a:rPr lang="en-US" altLang="ar-SA" sz="800" i="1" dirty="0" err="1" smtClean="0">
                <a:sym typeface="Symbol" pitchFamily="18" charset="2"/>
              </a:rPr>
              <a:t>Pract</a:t>
            </a:r>
            <a:r>
              <a:rPr lang="en-US" altLang="ar-SA" sz="800" i="1" dirty="0" smtClean="0">
                <a:sym typeface="Symbol" pitchFamily="18" charset="2"/>
              </a:rPr>
              <a:t>.</a:t>
            </a:r>
            <a:r>
              <a:rPr lang="en-US" altLang="ar-SA" sz="800" dirty="0" smtClean="0">
                <a:sym typeface="Symbol" pitchFamily="18" charset="2"/>
              </a:rPr>
              <a:t> 2002; 8(</a:t>
            </a:r>
            <a:r>
              <a:rPr lang="en-US" altLang="ar-SA" sz="800" dirty="0" err="1" smtClean="0">
                <a:sym typeface="Symbol" pitchFamily="18" charset="2"/>
              </a:rPr>
              <a:t>suppl</a:t>
            </a:r>
            <a:r>
              <a:rPr lang="en-US" altLang="ar-SA" sz="800" dirty="0" smtClean="0">
                <a:sym typeface="Symbol" pitchFamily="18" charset="2"/>
              </a:rPr>
              <a:t> 1):</a:t>
            </a:r>
            <a:br>
              <a:rPr lang="en-US" altLang="ar-SA" sz="800" dirty="0" smtClean="0">
                <a:sym typeface="Symbol" pitchFamily="18" charset="2"/>
              </a:rPr>
            </a:br>
            <a:r>
              <a:rPr lang="en-US" altLang="ar-SA" sz="800" dirty="0" smtClean="0">
                <a:sym typeface="Symbol" pitchFamily="18" charset="2"/>
              </a:rPr>
              <a:t>5–11.</a:t>
            </a:r>
          </a:p>
          <a:p>
            <a:pPr marL="176213" indent="-176213" eaLnBrk="1" hangingPunct="1">
              <a:spcBef>
                <a:spcPct val="0"/>
              </a:spcBef>
              <a:buFont typeface="Calibri" pitchFamily="34" charset="0"/>
              <a:buNone/>
            </a:pPr>
            <a:r>
              <a:rPr lang="en-US" altLang="ar-SA" sz="800" dirty="0" smtClean="0"/>
              <a:t>International Diabetes Federation. Global Guidelines for Type 2 Diabetes. Brussels: International Diabetes Federation; 2005.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ar-SA"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C4572218-0FF8-4A61-A0E1-FA76C89C61E1}" type="slidenum">
              <a:rPr lang="en-US" altLang="ar-SA">
                <a:latin typeface="Tahoma" pitchFamily="34" charset="0"/>
              </a:rPr>
              <a:pPr/>
              <a:t>20</a:t>
            </a:fld>
            <a:endParaRPr lang="en-US" altLang="ar-SA">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678062E-FDEC-4E45-A4AE-CA3B32A46B16}" type="slidenum">
              <a:rPr lang="ar-SA" altLang="ar-SA">
                <a:latin typeface="Tahoma" pitchFamily="34" charset="0"/>
              </a:rPr>
              <a:pPr/>
              <a:t>25</a:t>
            </a:fld>
            <a:endParaRPr lang="ar-SA" altLang="ar-SA">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3/5/2016</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3/5/2016</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3/5/2016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3/5/2016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3/5/2016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66E1355-3B2A-48FD-9858-A911AD013082}" type="datetimeFigureOut">
              <a:rPr lang="en-US" smtClean="0"/>
              <a:t>3/5/2016</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3/5/2016</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3/5/2016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772400" cy="1752600"/>
          </a:xfrm>
        </p:spPr>
        <p:txBody>
          <a:bodyPr>
            <a:normAutofit/>
          </a:bodyPr>
          <a:lstStyle/>
          <a:p>
            <a:pPr algn="l"/>
            <a:r>
              <a:rPr lang="en-US" dirty="0" err="1" smtClean="0">
                <a:solidFill>
                  <a:schemeClr val="bg1"/>
                </a:solidFill>
              </a:rPr>
              <a:t>Dr</a:t>
            </a:r>
            <a:r>
              <a:rPr lang="en-US" dirty="0" smtClean="0">
                <a:solidFill>
                  <a:schemeClr val="bg1"/>
                </a:solidFill>
              </a:rPr>
              <a:t> Mohammed </a:t>
            </a:r>
            <a:r>
              <a:rPr lang="en-US" dirty="0" err="1" smtClean="0">
                <a:solidFill>
                  <a:schemeClr val="bg1"/>
                </a:solidFill>
              </a:rPr>
              <a:t>Batais</a:t>
            </a:r>
            <a:r>
              <a:rPr lang="en-US" dirty="0" smtClean="0">
                <a:solidFill>
                  <a:schemeClr val="bg1"/>
                </a:solidFill>
              </a:rPr>
              <a:t> </a:t>
            </a:r>
          </a:p>
          <a:p>
            <a:pPr algn="l"/>
            <a:r>
              <a:rPr lang="en-US" dirty="0" smtClean="0">
                <a:solidFill>
                  <a:schemeClr val="bg1"/>
                </a:solidFill>
              </a:rPr>
              <a:t>Assistant Professor &amp; Consultant , Family Medicine, Diabetes and Chronic Disease Management </a:t>
            </a:r>
          </a:p>
          <a:p>
            <a:pPr algn="l"/>
            <a:r>
              <a:rPr lang="en-US" dirty="0" smtClean="0">
                <a:solidFill>
                  <a:schemeClr val="bg1"/>
                </a:solidFill>
              </a:rPr>
              <a:t>King Saud University </a:t>
            </a:r>
            <a:endParaRPr lang="en-US" dirty="0">
              <a:solidFill>
                <a:schemeClr val="bg1"/>
              </a:solidFill>
            </a:endParaRPr>
          </a:p>
        </p:txBody>
      </p:sp>
      <p:sp>
        <p:nvSpPr>
          <p:cNvPr id="2" name="Title 1"/>
          <p:cNvSpPr>
            <a:spLocks noGrp="1"/>
          </p:cNvSpPr>
          <p:nvPr>
            <p:ph type="ctrTitle"/>
          </p:nvPr>
        </p:nvSpPr>
        <p:spPr/>
        <p:txBody>
          <a:bodyPr>
            <a:noAutofit/>
          </a:bodyPr>
          <a:lstStyle/>
          <a:p>
            <a:r>
              <a:rPr lang="en-US" sz="3600" dirty="0" smtClean="0">
                <a:solidFill>
                  <a:schemeClr val="bg1"/>
                </a:solidFill>
              </a:rPr>
              <a:t>Diabetes Mellitus </a:t>
            </a: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4638"/>
            <a:ext cx="8305800" cy="792162"/>
          </a:xfrm>
        </p:spPr>
        <p:txBody>
          <a:bodyPr>
            <a:normAutofit fontScale="90000"/>
          </a:bodyPr>
          <a:lstStyle/>
          <a:p>
            <a:pPr rtl="0"/>
            <a:r>
              <a:rPr lang="en-US" altLang="ar-SA" sz="4800" b="1" dirty="0" err="1" smtClean="0">
                <a:solidFill>
                  <a:schemeClr val="accent2"/>
                </a:solidFill>
                <a:latin typeface="Arial" pitchFamily="34" charset="0"/>
                <a:cs typeface="Arial" pitchFamily="34" charset="0"/>
              </a:rPr>
              <a:t>Prediabetes</a:t>
            </a:r>
            <a:endParaRPr lang="en-US" altLang="ar-SA" sz="4800" b="1" dirty="0" smtClean="0">
              <a:solidFill>
                <a:schemeClr val="accent2"/>
              </a:solidFill>
              <a:latin typeface="Arial" pitchFamily="34" charset="0"/>
              <a:cs typeface="Arial" pitchFamily="34" charset="0"/>
            </a:endParaRPr>
          </a:p>
        </p:txBody>
      </p:sp>
      <p:sp>
        <p:nvSpPr>
          <p:cNvPr id="3" name="Content Placeholder 2"/>
          <p:cNvSpPr>
            <a:spLocks noGrp="1"/>
          </p:cNvSpPr>
          <p:nvPr>
            <p:ph sz="quarter" idx="1"/>
          </p:nvPr>
        </p:nvSpPr>
        <p:spPr>
          <a:xfrm>
            <a:off x="301625" y="1219200"/>
            <a:ext cx="8504238" cy="4879975"/>
          </a:xfrm>
        </p:spPr>
        <p:txBody>
          <a:bodyPr>
            <a:normAutofit/>
          </a:bodyPr>
          <a:lstStyle/>
          <a:p>
            <a:pPr algn="l" rtl="0">
              <a:buFont typeface="Wingdings" pitchFamily="2" charset="2"/>
              <a:buChar char="q"/>
            </a:pPr>
            <a:r>
              <a:rPr lang="en-US" altLang="ar-SA" sz="2000" b="1" dirty="0" smtClean="0">
                <a:solidFill>
                  <a:schemeClr val="bg1"/>
                </a:solidFill>
                <a:latin typeface="Arial" pitchFamily="34" charset="0"/>
                <a:cs typeface="Arial" pitchFamily="34" charset="0"/>
              </a:rPr>
              <a:t>Persons with an A1C of 5.7–6.4%, IGT, or IFG should be counseled on lifestyle changes. </a:t>
            </a:r>
          </a:p>
          <a:p>
            <a:pPr marL="0" indent="0" algn="l" rtl="0">
              <a:buNone/>
            </a:pPr>
            <a:endParaRPr lang="en-US" altLang="ar-SA" sz="2000" b="1" dirty="0" smtClean="0">
              <a:solidFill>
                <a:schemeClr val="bg1"/>
              </a:solidFill>
              <a:latin typeface="Arial" pitchFamily="34" charset="0"/>
              <a:cs typeface="Arial" pitchFamily="34" charset="0"/>
            </a:endParaRPr>
          </a:p>
          <a:p>
            <a:pPr algn="l" rtl="0">
              <a:buFont typeface="Wingdings" pitchFamily="2" charset="2"/>
              <a:buChar char="q"/>
            </a:pPr>
            <a:r>
              <a:rPr lang="en-US" altLang="ar-SA" sz="2000" b="1" dirty="0" smtClean="0">
                <a:solidFill>
                  <a:schemeClr val="bg1"/>
                </a:solidFill>
                <a:latin typeface="Arial" pitchFamily="34" charset="0"/>
                <a:cs typeface="Arial" pitchFamily="34" charset="0"/>
              </a:rPr>
              <a:t>Three large studies of lifestyle intervention has shown sustained reduction in the rate of conversion to type 2 diabetes</a:t>
            </a:r>
            <a:r>
              <a:rPr lang="en-US" altLang="ar-SA" sz="2000" dirty="0" smtClean="0">
                <a:solidFill>
                  <a:schemeClr val="bg1"/>
                </a:solidFill>
                <a:latin typeface="Arial" pitchFamily="34" charset="0"/>
                <a:cs typeface="Arial" pitchFamily="34" charset="0"/>
              </a:rPr>
              <a:t>,</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43% reduction at 20 years in the Da Qing study. </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43% reduction at 7 years in the Finnish Diabetes Prevention Study (FDPS). </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34% reduction at 10 years in the U.S. Diabetes Prevention Program Study (DPPS) . </a:t>
            </a:r>
          </a:p>
          <a:p>
            <a:pPr algn="l" rtl="0">
              <a:buFont typeface="Wingdings" pitchFamily="2" charset="2"/>
              <a:buChar char="Ø"/>
            </a:pPr>
            <a:r>
              <a:rPr lang="en-US" altLang="ar-SA" sz="2000" dirty="0" smtClean="0">
                <a:solidFill>
                  <a:schemeClr val="bg1"/>
                </a:solidFill>
                <a:latin typeface="Arial" pitchFamily="34" charset="0"/>
                <a:cs typeface="Arial" pitchFamily="34" charset="0"/>
              </a:rPr>
              <a:t>A consensus panel felt that </a:t>
            </a:r>
            <a:r>
              <a:rPr lang="en-US" altLang="ar-SA" sz="2000" b="1" dirty="0" smtClean="0">
                <a:solidFill>
                  <a:schemeClr val="bg1"/>
                </a:solidFill>
                <a:latin typeface="Arial" pitchFamily="34" charset="0"/>
                <a:cs typeface="Arial" pitchFamily="34" charset="0"/>
              </a:rPr>
              <a:t>Metformin </a:t>
            </a:r>
            <a:r>
              <a:rPr lang="en-US" altLang="ar-SA" sz="2000" dirty="0" smtClean="0">
                <a:solidFill>
                  <a:schemeClr val="bg1"/>
                </a:solidFill>
                <a:latin typeface="Arial" pitchFamily="34" charset="0"/>
                <a:cs typeface="Arial" pitchFamily="34" charset="0"/>
              </a:rPr>
              <a:t>should be the choice of drug considered . </a:t>
            </a:r>
          </a:p>
        </p:txBody>
      </p:sp>
    </p:spTree>
    <p:extLst>
      <p:ext uri="{BB962C8B-B14F-4D97-AF65-F5344CB8AC3E}">
        <p14:creationId xmlns:p14="http://schemas.microsoft.com/office/powerpoint/2010/main" val="144053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3" end="3"/>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4" end="4"/>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324600"/>
          </a:xfrm>
        </p:spPr>
        <p:txBody>
          <a:bodyPr>
            <a:normAutofit/>
          </a:bodyPr>
          <a:lstStyle/>
          <a:p>
            <a:pPr algn="l" rtl="0">
              <a:buFont typeface="Wingdings 2" pitchFamily="18" charset="2"/>
              <a:buNone/>
            </a:pPr>
            <a:endParaRPr lang="en-US" altLang="ar-SA" b="1" dirty="0" smtClean="0">
              <a:solidFill>
                <a:srgbClr val="002060"/>
              </a:solidFill>
              <a:latin typeface="Arial" pitchFamily="34" charset="0"/>
              <a:cs typeface="Arial" pitchFamily="34" charset="0"/>
            </a:endParaRPr>
          </a:p>
          <a:p>
            <a:pPr algn="l" rtl="0">
              <a:buFont typeface="Wingdings 2" pitchFamily="18" charset="2"/>
              <a:buNone/>
            </a:pPr>
            <a:r>
              <a:rPr lang="en-US" altLang="ar-SA" b="1" dirty="0" smtClean="0">
                <a:solidFill>
                  <a:schemeClr val="accent2"/>
                </a:solidFill>
                <a:latin typeface="Arial" pitchFamily="34" charset="0"/>
                <a:cs typeface="Arial" pitchFamily="34" charset="0"/>
              </a:rPr>
              <a:t>When to add Metformin in pre-diabetes?</a:t>
            </a:r>
          </a:p>
          <a:p>
            <a:pPr algn="l" rtl="0">
              <a:buFont typeface="Wingdings 2" pitchFamily="18" charset="2"/>
              <a:buNone/>
            </a:pPr>
            <a:endParaRPr lang="en-US" altLang="ar-SA" dirty="0" smtClean="0">
              <a:latin typeface="Arial" pitchFamily="34" charset="0"/>
              <a:cs typeface="Arial" pitchFamily="34" charset="0"/>
            </a:endParaRPr>
          </a:p>
          <a:p>
            <a:pPr algn="l" rtl="0">
              <a:buFont typeface="Wingdings" pitchFamily="2" charset="2"/>
              <a:buChar char="q"/>
            </a:pPr>
            <a:r>
              <a:rPr lang="en-US" altLang="ar-SA" b="1" dirty="0" smtClean="0">
                <a:solidFill>
                  <a:schemeClr val="bg1"/>
                </a:solidFill>
                <a:latin typeface="Arial" pitchFamily="34" charset="0"/>
                <a:cs typeface="Arial" pitchFamily="34" charset="0"/>
              </a:rPr>
              <a:t>In addition to lifestyle counseling, Metformin is considered in IFG plus:</a:t>
            </a:r>
          </a:p>
          <a:p>
            <a:pPr algn="l" rtl="0">
              <a:buFont typeface="Wingdings" pitchFamily="2" charset="2"/>
              <a:buChar char="ü"/>
            </a:pPr>
            <a:r>
              <a:rPr lang="en-US" altLang="ar-SA" dirty="0" smtClean="0">
                <a:solidFill>
                  <a:schemeClr val="bg1"/>
                </a:solidFill>
                <a:latin typeface="Arial" pitchFamily="34" charset="0"/>
                <a:cs typeface="Arial" pitchFamily="34" charset="0"/>
              </a:rPr>
              <a:t>Hypertension</a:t>
            </a:r>
          </a:p>
          <a:p>
            <a:pPr algn="l" rtl="0">
              <a:buFont typeface="Wingdings" pitchFamily="2" charset="2"/>
              <a:buChar char="ü"/>
            </a:pPr>
            <a:r>
              <a:rPr lang="en-US" altLang="ar-SA" dirty="0" smtClean="0">
                <a:solidFill>
                  <a:schemeClr val="bg1"/>
                </a:solidFill>
                <a:latin typeface="Arial" pitchFamily="34" charset="0"/>
                <a:cs typeface="Arial" pitchFamily="34" charset="0"/>
              </a:rPr>
              <a:t>Low HDL cholesterol</a:t>
            </a:r>
          </a:p>
          <a:p>
            <a:pPr algn="l" rtl="0">
              <a:buFont typeface="Wingdings" pitchFamily="2" charset="2"/>
              <a:buChar char="ü"/>
            </a:pPr>
            <a:r>
              <a:rPr lang="en-US" altLang="ar-SA" dirty="0" smtClean="0">
                <a:solidFill>
                  <a:schemeClr val="bg1"/>
                </a:solidFill>
                <a:latin typeface="Arial" pitchFamily="34" charset="0"/>
                <a:cs typeface="Arial" pitchFamily="34" charset="0"/>
              </a:rPr>
              <a:t>Elevated triglycerides </a:t>
            </a:r>
          </a:p>
          <a:p>
            <a:pPr algn="l" rtl="0">
              <a:buFont typeface="Wingdings" pitchFamily="2" charset="2"/>
              <a:buChar char="ü"/>
            </a:pPr>
            <a:r>
              <a:rPr lang="en-US" altLang="ar-SA" dirty="0" smtClean="0">
                <a:solidFill>
                  <a:schemeClr val="bg1"/>
                </a:solidFill>
                <a:latin typeface="Arial" pitchFamily="34" charset="0"/>
                <a:cs typeface="Arial" pitchFamily="34" charset="0"/>
              </a:rPr>
              <a:t>Family history of diabetes (first-degree relative) </a:t>
            </a:r>
          </a:p>
          <a:p>
            <a:pPr algn="l" rtl="0">
              <a:buFont typeface="Wingdings" pitchFamily="2" charset="2"/>
              <a:buChar char="ü"/>
            </a:pPr>
            <a:r>
              <a:rPr lang="en-US" altLang="ar-SA" dirty="0" smtClean="0">
                <a:solidFill>
                  <a:schemeClr val="bg1"/>
                </a:solidFill>
                <a:latin typeface="Arial" pitchFamily="34" charset="0"/>
                <a:cs typeface="Arial" pitchFamily="34" charset="0"/>
              </a:rPr>
              <a:t>Obese</a:t>
            </a:r>
          </a:p>
          <a:p>
            <a:pPr algn="l" rtl="0">
              <a:buFont typeface="Wingdings" pitchFamily="2" charset="2"/>
              <a:buChar char="ü"/>
            </a:pPr>
            <a:r>
              <a:rPr lang="en-US" altLang="ar-SA" dirty="0" smtClean="0">
                <a:solidFill>
                  <a:schemeClr val="bg1"/>
                </a:solidFill>
                <a:latin typeface="Arial" pitchFamily="34" charset="0"/>
                <a:cs typeface="Arial" pitchFamily="34" charset="0"/>
              </a:rPr>
              <a:t>HX of GDM </a:t>
            </a:r>
          </a:p>
          <a:p>
            <a:pPr algn="l" rtl="0">
              <a:buFont typeface="Wingdings" pitchFamily="2" charset="2"/>
              <a:buChar char="ü"/>
            </a:pPr>
            <a:r>
              <a:rPr lang="en-US" altLang="ar-SA" dirty="0" smtClean="0">
                <a:solidFill>
                  <a:schemeClr val="bg1"/>
                </a:solidFill>
                <a:latin typeface="Arial" pitchFamily="34" charset="0"/>
                <a:cs typeface="Arial" pitchFamily="34" charset="0"/>
              </a:rPr>
              <a:t>Under 60 years of age</a:t>
            </a:r>
          </a:p>
          <a:p>
            <a:pPr algn="l" rtl="0">
              <a:buFont typeface="Wingdings" pitchFamily="2" charset="2"/>
              <a:buChar char="v"/>
            </a:pPr>
            <a:endParaRPr lang="en-US" altLang="ar-SA" b="1" dirty="0" smtClean="0">
              <a:solidFill>
                <a:srgbClr val="C00000"/>
              </a:solidFill>
              <a:latin typeface="Arial" pitchFamily="34" charset="0"/>
              <a:cs typeface="Arial" pitchFamily="34" charset="0"/>
            </a:endParaRPr>
          </a:p>
          <a:p>
            <a:pPr algn="l" rtl="0">
              <a:buFont typeface="Wingdings 2" pitchFamily="18" charset="2"/>
              <a:buNone/>
            </a:pPr>
            <a:endParaRPr lang="en-US" altLang="ar-SA" b="1" dirty="0" smtClean="0">
              <a:solidFill>
                <a:srgbClr val="C00000"/>
              </a:solidFill>
              <a:latin typeface="Arial" pitchFamily="34" charset="0"/>
              <a:cs typeface="Arial" pitchFamily="34" charset="0"/>
            </a:endParaRP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17181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4" end="4"/>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5" end="5"/>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p:cTn id="1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6" end="6"/>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7" end="7"/>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8" end="8"/>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p:cTn id="3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9" end="9"/>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p:cTn id="37"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ar-SA" smtClean="0"/>
          </a:p>
        </p:txBody>
      </p:sp>
      <p:sp>
        <p:nvSpPr>
          <p:cNvPr id="28675" name="Rectangle 3"/>
          <p:cNvSpPr>
            <a:spLocks noGrp="1" noChangeArrowheads="1"/>
          </p:cNvSpPr>
          <p:nvPr>
            <p:ph sz="quarter" idx="1"/>
          </p:nvPr>
        </p:nvSpPr>
        <p:spPr/>
        <p:txBody>
          <a:bodyPr/>
          <a:lstStyle/>
          <a:p>
            <a:pPr eaLnBrk="1" hangingPunct="1"/>
            <a:endParaRPr lang="en-US" altLang="ar-SA" smtClean="0"/>
          </a:p>
        </p:txBody>
      </p:sp>
      <p:pic>
        <p:nvPicPr>
          <p:cNvPr id="28676" name="Picture 4" descr="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49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ar-SA" b="1" dirty="0" smtClean="0">
                <a:solidFill>
                  <a:schemeClr val="accent2"/>
                </a:solidFill>
              </a:rPr>
              <a:t>Approach to Management</a:t>
            </a:r>
          </a:p>
        </p:txBody>
      </p:sp>
      <p:sp>
        <p:nvSpPr>
          <p:cNvPr id="32771" name="Content Placeholder 2"/>
          <p:cNvSpPr>
            <a:spLocks noGrp="1"/>
          </p:cNvSpPr>
          <p:nvPr>
            <p:ph idx="1"/>
          </p:nvPr>
        </p:nvSpPr>
        <p:spPr>
          <a:xfrm>
            <a:off x="301625" y="1527175"/>
            <a:ext cx="8504238" cy="5026025"/>
          </a:xfrm>
        </p:spPr>
        <p:txBody>
          <a:bodyPr/>
          <a:lstStyle/>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Diabetes management is a team work</a:t>
            </a:r>
          </a:p>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Individualize management</a:t>
            </a:r>
          </a:p>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Set Target goals</a:t>
            </a:r>
          </a:p>
          <a:p>
            <a:pPr lvl="1" algn="l" rtl="0" eaLnBrk="1" hangingPunct="1"/>
            <a:r>
              <a:rPr lang="en-US" altLang="ar-SA" sz="2800" b="1" dirty="0" err="1" smtClean="0">
                <a:solidFill>
                  <a:schemeClr val="bg1"/>
                </a:solidFill>
                <a:latin typeface="Arial" pitchFamily="34" charset="0"/>
                <a:cs typeface="Arial" pitchFamily="34" charset="0"/>
              </a:rPr>
              <a:t>Glycaemic</a:t>
            </a:r>
            <a:r>
              <a:rPr lang="en-US" altLang="ar-SA" sz="2800" b="1" dirty="0" smtClean="0">
                <a:solidFill>
                  <a:schemeClr val="bg1"/>
                </a:solidFill>
                <a:latin typeface="Arial" pitchFamily="34" charset="0"/>
                <a:cs typeface="Arial" pitchFamily="34" charset="0"/>
              </a:rPr>
              <a:t>  Targets</a:t>
            </a:r>
          </a:p>
          <a:p>
            <a:pPr lvl="1" algn="l" rtl="0" eaLnBrk="1" hangingPunct="1"/>
            <a:r>
              <a:rPr lang="en-US" altLang="ar-SA" sz="2800" b="1" dirty="0" smtClean="0">
                <a:solidFill>
                  <a:schemeClr val="bg1"/>
                </a:solidFill>
                <a:latin typeface="Arial" pitchFamily="34" charset="0"/>
                <a:cs typeface="Arial" pitchFamily="34" charset="0"/>
              </a:rPr>
              <a:t>BP goals</a:t>
            </a:r>
          </a:p>
          <a:p>
            <a:pPr lvl="1" algn="l" rtl="0" eaLnBrk="1" hangingPunct="1"/>
            <a:r>
              <a:rPr lang="en-US" altLang="ar-SA" sz="2800" b="1" dirty="0" smtClean="0">
                <a:solidFill>
                  <a:schemeClr val="bg1"/>
                </a:solidFill>
                <a:latin typeface="Arial" pitchFamily="34" charset="0"/>
                <a:cs typeface="Arial" pitchFamily="34" charset="0"/>
              </a:rPr>
              <a:t>Lipid goals</a:t>
            </a:r>
          </a:p>
          <a:p>
            <a:pPr algn="l" rtl="0" eaLnBrk="1" hangingPunct="1">
              <a:buSzTx/>
              <a:buFontTx/>
              <a:buBlip>
                <a:blip r:embed="rId2"/>
              </a:buBlip>
            </a:pPr>
            <a:r>
              <a:rPr lang="en-US" altLang="ar-SA" sz="2800" dirty="0" smtClean="0">
                <a:solidFill>
                  <a:schemeClr val="bg1"/>
                </a:solidFill>
                <a:latin typeface="Arial" pitchFamily="34" charset="0"/>
                <a:cs typeface="Arial" pitchFamily="34" charset="0"/>
              </a:rPr>
              <a:t>Education</a:t>
            </a:r>
          </a:p>
          <a:p>
            <a:pPr algn="l" rtl="0" eaLnBrk="1" hangingPunct="1">
              <a:buSzTx/>
              <a:buFont typeface="Wingdings 2" pitchFamily="18" charset="2"/>
              <a:buNone/>
            </a:pPr>
            <a:r>
              <a:rPr lang="en-US" altLang="ar-SA" sz="2800" dirty="0" smtClean="0">
                <a:solidFill>
                  <a:schemeClr val="bg1"/>
                </a:solidFill>
                <a:latin typeface="Arial" pitchFamily="34" charset="0"/>
                <a:cs typeface="Arial" pitchFamily="34" charset="0"/>
              </a:rPr>
              <a:t>   Is associated with increased use of primary and preventive services and lower use of acute, inpatient hospital services</a:t>
            </a:r>
            <a:r>
              <a:rPr lang="en-US" altLang="ar-SA" dirty="0" smtClean="0">
                <a:solidFill>
                  <a:schemeClr val="bg1"/>
                </a:solidFill>
                <a:latin typeface="Arial" pitchFamily="34" charset="0"/>
                <a:cs typeface="Arial" pitchFamily="34" charset="0"/>
              </a:rPr>
              <a:t>.</a:t>
            </a:r>
          </a:p>
          <a:p>
            <a:pPr eaLnBrk="1" hangingPunct="1">
              <a:buSzTx/>
              <a:buFont typeface="Wingdings 2" pitchFamily="18" charset="2"/>
              <a:buNone/>
            </a:pPr>
            <a:endParaRPr lang="en-US" altLang="ar-SA" dirty="0" smtClean="0">
              <a:solidFill>
                <a:schemeClr val="bg1"/>
              </a:solidFill>
            </a:endParaRPr>
          </a:p>
        </p:txBody>
      </p:sp>
    </p:spTree>
    <p:extLst>
      <p:ext uri="{BB962C8B-B14F-4D97-AF65-F5344CB8AC3E}">
        <p14:creationId xmlns:p14="http://schemas.microsoft.com/office/powerpoint/2010/main" val="261998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3400" y="0"/>
            <a:ext cx="8229600" cy="914400"/>
          </a:xfrm>
        </p:spPr>
        <p:txBody>
          <a:bodyPr/>
          <a:lstStyle/>
          <a:p>
            <a:pPr rtl="0" eaLnBrk="1" hangingPunct="1"/>
            <a:r>
              <a:rPr lang="en-US" altLang="ar-SA" b="1" dirty="0" smtClean="0">
                <a:solidFill>
                  <a:schemeClr val="accent2"/>
                </a:solidFill>
              </a:rPr>
              <a:t>PHYSICAL EXAMINATION</a:t>
            </a:r>
          </a:p>
        </p:txBody>
      </p:sp>
      <p:sp>
        <p:nvSpPr>
          <p:cNvPr id="30723" name="Rectangle 3"/>
          <p:cNvSpPr>
            <a:spLocks noGrp="1" noChangeArrowheads="1"/>
          </p:cNvSpPr>
          <p:nvPr>
            <p:ph sz="quarter" idx="1"/>
          </p:nvPr>
        </p:nvSpPr>
        <p:spPr>
          <a:xfrm>
            <a:off x="304800" y="1066800"/>
            <a:ext cx="8686800" cy="5410200"/>
          </a:xfrm>
        </p:spPr>
        <p:txBody>
          <a:bodyPr/>
          <a:lstStyle/>
          <a:p>
            <a:pPr algn="l" rtl="0" eaLnBrk="1" hangingPunct="1"/>
            <a:r>
              <a:rPr lang="en-US" altLang="ar-SA" b="1" dirty="0" smtClean="0">
                <a:solidFill>
                  <a:schemeClr val="bg1"/>
                </a:solidFill>
                <a:latin typeface="Arial" pitchFamily="34" charset="0"/>
              </a:rPr>
              <a:t>Height and Weight (BMI)</a:t>
            </a:r>
          </a:p>
          <a:p>
            <a:pPr algn="l" rtl="0" eaLnBrk="1" hangingPunct="1"/>
            <a:r>
              <a:rPr lang="en-US" altLang="ar-SA" b="1" dirty="0" smtClean="0">
                <a:solidFill>
                  <a:schemeClr val="bg1"/>
                </a:solidFill>
                <a:latin typeface="Arial" pitchFamily="34" charset="0"/>
              </a:rPr>
              <a:t>Blood Pressure (2 readings)</a:t>
            </a:r>
          </a:p>
          <a:p>
            <a:pPr algn="l" rtl="0" eaLnBrk="1" hangingPunct="1"/>
            <a:r>
              <a:rPr lang="en-US" altLang="ar-SA" b="1" dirty="0" smtClean="0">
                <a:solidFill>
                  <a:schemeClr val="bg1"/>
                </a:solidFill>
                <a:latin typeface="Arial" pitchFamily="34" charset="0"/>
              </a:rPr>
              <a:t>Fundus Examination (</a:t>
            </a:r>
            <a:r>
              <a:rPr lang="en-US" altLang="ar-SA" sz="1600" b="1" dirty="0" smtClean="0">
                <a:solidFill>
                  <a:schemeClr val="bg1"/>
                </a:solidFill>
                <a:latin typeface="Arial" pitchFamily="34" charset="0"/>
              </a:rPr>
              <a:t> </a:t>
            </a:r>
            <a:r>
              <a:rPr lang="en-US" altLang="ar-SA" sz="1800" b="1" dirty="0" smtClean="0">
                <a:solidFill>
                  <a:schemeClr val="bg1"/>
                </a:solidFill>
                <a:latin typeface="Arial" pitchFamily="34" charset="0"/>
              </a:rPr>
              <a:t>Hard and soft exudates, new vessel formation, macular </a:t>
            </a:r>
            <a:r>
              <a:rPr lang="en-US" altLang="ar-SA" sz="1800" b="1" dirty="0" err="1" smtClean="0">
                <a:solidFill>
                  <a:schemeClr val="bg1"/>
                </a:solidFill>
                <a:latin typeface="Arial" pitchFamily="34" charset="0"/>
              </a:rPr>
              <a:t>oedema</a:t>
            </a:r>
            <a:r>
              <a:rPr lang="en-US" altLang="ar-SA" sz="1600" b="1" dirty="0" smtClean="0">
                <a:solidFill>
                  <a:schemeClr val="bg1"/>
                </a:solidFill>
                <a:latin typeface="Arial" pitchFamily="34" charset="0"/>
              </a:rPr>
              <a:t>….</a:t>
            </a:r>
            <a:r>
              <a:rPr lang="en-US" altLang="ar-SA" b="1" dirty="0" smtClean="0">
                <a:solidFill>
                  <a:schemeClr val="bg1"/>
                </a:solidFill>
                <a:latin typeface="Arial" pitchFamily="34" charset="0"/>
              </a:rPr>
              <a:t>)</a:t>
            </a:r>
          </a:p>
          <a:p>
            <a:pPr algn="l" rtl="0" eaLnBrk="1" hangingPunct="1"/>
            <a:r>
              <a:rPr lang="en-US" altLang="ar-SA" b="1" dirty="0" smtClean="0">
                <a:solidFill>
                  <a:schemeClr val="bg1"/>
                </a:solidFill>
                <a:latin typeface="Arial" pitchFamily="34" charset="0"/>
              </a:rPr>
              <a:t>Cardiac examination</a:t>
            </a:r>
          </a:p>
          <a:p>
            <a:pPr algn="l" rtl="0" eaLnBrk="1" hangingPunct="1"/>
            <a:r>
              <a:rPr lang="en-US" altLang="ar-SA" b="1" dirty="0" smtClean="0">
                <a:solidFill>
                  <a:schemeClr val="bg1"/>
                </a:solidFill>
                <a:latin typeface="Arial" pitchFamily="34" charset="0"/>
              </a:rPr>
              <a:t>Lower Limbs:</a:t>
            </a:r>
          </a:p>
          <a:p>
            <a:pPr algn="l" rtl="0" eaLnBrk="1" hangingPunct="1">
              <a:buFont typeface="Wingdings" pitchFamily="2" charset="2"/>
              <a:buNone/>
            </a:pPr>
            <a:r>
              <a:rPr lang="en-US" altLang="ar-SA" dirty="0" smtClean="0">
                <a:solidFill>
                  <a:schemeClr val="bg1"/>
                </a:solidFill>
                <a:latin typeface="Arial" pitchFamily="34" charset="0"/>
              </a:rPr>
              <a:t>    </a:t>
            </a:r>
            <a:r>
              <a:rPr lang="en-US" altLang="ar-SA" b="1" dirty="0" smtClean="0">
                <a:solidFill>
                  <a:schemeClr val="bg1"/>
                </a:solidFill>
                <a:latin typeface="Times New Roman" pitchFamily="18" charset="0"/>
              </a:rPr>
              <a:t>■ Skin Examination</a:t>
            </a:r>
          </a:p>
          <a:p>
            <a:pPr algn="l" rtl="0" eaLnBrk="1" hangingPunct="1">
              <a:buFont typeface="Wingdings" pitchFamily="2" charset="2"/>
              <a:buNone/>
            </a:pPr>
            <a:r>
              <a:rPr lang="en-US" altLang="ar-SA" b="1" dirty="0" smtClean="0">
                <a:solidFill>
                  <a:schemeClr val="bg1"/>
                </a:solidFill>
                <a:latin typeface="Times New Roman" pitchFamily="18" charset="0"/>
              </a:rPr>
              <a:t>    ■ Evaluation of pulses</a:t>
            </a:r>
          </a:p>
          <a:p>
            <a:pPr algn="l" rtl="0" eaLnBrk="1" hangingPunct="1">
              <a:buFont typeface="Wingdings" pitchFamily="2" charset="2"/>
              <a:buNone/>
            </a:pPr>
            <a:r>
              <a:rPr lang="en-US" altLang="ar-SA" b="1" dirty="0" smtClean="0">
                <a:solidFill>
                  <a:schemeClr val="bg1"/>
                </a:solidFill>
                <a:latin typeface="Times New Roman" pitchFamily="18" charset="0"/>
              </a:rPr>
              <a:t>    ■ Foot Examination</a:t>
            </a:r>
          </a:p>
          <a:p>
            <a:pPr algn="l" rtl="0" eaLnBrk="1" hangingPunct="1">
              <a:buFont typeface="Wingdings" pitchFamily="2" charset="2"/>
              <a:buNone/>
            </a:pPr>
            <a:r>
              <a:rPr lang="en-US" altLang="ar-SA" b="1" dirty="0" smtClean="0">
                <a:solidFill>
                  <a:schemeClr val="bg1"/>
                </a:solidFill>
                <a:latin typeface="Times New Roman" pitchFamily="18" charset="0"/>
              </a:rPr>
              <a:t>    ■ Neurologic Examination</a:t>
            </a:r>
          </a:p>
          <a:p>
            <a:pPr algn="l" rtl="0" eaLnBrk="1" hangingPunct="1"/>
            <a:endParaRPr lang="en-US" altLang="ar-SA" b="1" dirty="0" smtClean="0">
              <a:solidFill>
                <a:schemeClr val="folHlink"/>
              </a:solidFill>
              <a:latin typeface="Arial" pitchFamily="34" charset="0"/>
            </a:endParaRPr>
          </a:p>
        </p:txBody>
      </p:sp>
    </p:spTree>
    <p:extLst>
      <p:ext uri="{BB962C8B-B14F-4D97-AF65-F5344CB8AC3E}">
        <p14:creationId xmlns:p14="http://schemas.microsoft.com/office/powerpoint/2010/main" val="141029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decel="50000" fill="hold">
                                          <p:stCondLst>
                                            <p:cond delay="0"/>
                                          </p:stCondLst>
                                        </p:cTn>
                                        <p:tgtEl>
                                          <p:spTgt spid="3072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2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2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2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2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2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2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500" decel="50000" fill="hold">
                                          <p:stCondLst>
                                            <p:cond delay="0"/>
                                          </p:stCondLst>
                                        </p:cTn>
                                        <p:tgtEl>
                                          <p:spTgt spid="3072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2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2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2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2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2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2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2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30723">
                                            <p:txEl>
                                              <p:pRg st="2" end="2"/>
                                            </p:txEl>
                                          </p:spTgt>
                                        </p:tgtEl>
                                        <p:attrNameLst>
                                          <p:attrName>style.visibility</p:attrName>
                                        </p:attrNameLst>
                                      </p:cBhvr>
                                      <p:to>
                                        <p:strVal val="visible"/>
                                      </p:to>
                                    </p:set>
                                    <p:anim calcmode="lin" valueType="num">
                                      <p:cBhvr>
                                        <p:cTn id="31" dur="500" decel="50000" fill="hold">
                                          <p:stCondLst>
                                            <p:cond delay="0"/>
                                          </p:stCondLst>
                                        </p:cTn>
                                        <p:tgtEl>
                                          <p:spTgt spid="3072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2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2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2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2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2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2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2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30723">
                                            <p:txEl>
                                              <p:pRg st="3" end="3"/>
                                            </p:txEl>
                                          </p:spTgt>
                                        </p:tgtEl>
                                        <p:attrNameLst>
                                          <p:attrName>style.visibility</p:attrName>
                                        </p:attrNameLst>
                                      </p:cBhvr>
                                      <p:to>
                                        <p:strVal val="visible"/>
                                      </p:to>
                                    </p:set>
                                    <p:anim calcmode="lin" valueType="num">
                                      <p:cBhvr>
                                        <p:cTn id="43" dur="500" decel="50000" fill="hold">
                                          <p:stCondLst>
                                            <p:cond delay="0"/>
                                          </p:stCondLst>
                                        </p:cTn>
                                        <p:tgtEl>
                                          <p:spTgt spid="3072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2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2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072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2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2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2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2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30723">
                                            <p:txEl>
                                              <p:pRg st="4" end="4"/>
                                            </p:txEl>
                                          </p:spTgt>
                                        </p:tgtEl>
                                        <p:attrNameLst>
                                          <p:attrName>style.visibility</p:attrName>
                                        </p:attrNameLst>
                                      </p:cBhvr>
                                      <p:to>
                                        <p:strVal val="visible"/>
                                      </p:to>
                                    </p:set>
                                    <p:animEffect transition="in" filter="fade">
                                      <p:cBhvr>
                                        <p:cTn id="55" dur="770" decel="100000"/>
                                        <p:tgtEl>
                                          <p:spTgt spid="30723">
                                            <p:txEl>
                                              <p:pRg st="4" end="4"/>
                                            </p:txEl>
                                          </p:spTgt>
                                        </p:tgtEl>
                                      </p:cBhvr>
                                    </p:animEffect>
                                    <p:animScale>
                                      <p:cBhvr>
                                        <p:cTn id="56" dur="770" decel="100000"/>
                                        <p:tgtEl>
                                          <p:spTgt spid="30723">
                                            <p:txEl>
                                              <p:pRg st="4" end="4"/>
                                            </p:txEl>
                                          </p:spTgt>
                                        </p:tgtEl>
                                      </p:cBhvr>
                                      <p:from x="10000" y="10000"/>
                                      <p:to x="200000" y="450000"/>
                                    </p:animScale>
                                    <p:animScale>
                                      <p:cBhvr>
                                        <p:cTn id="57" dur="1230" accel="100000" fill="hold">
                                          <p:stCondLst>
                                            <p:cond delay="770"/>
                                          </p:stCondLst>
                                        </p:cTn>
                                        <p:tgtEl>
                                          <p:spTgt spid="30723">
                                            <p:txEl>
                                              <p:pRg st="4" end="4"/>
                                            </p:txEl>
                                          </p:spTgt>
                                        </p:tgtEl>
                                      </p:cBhvr>
                                      <p:from x="200000" y="450000"/>
                                      <p:to x="100000" y="100000"/>
                                    </p:animScale>
                                    <p:set>
                                      <p:cBhvr>
                                        <p:cTn id="58" dur="770" fill="hold"/>
                                        <p:tgtEl>
                                          <p:spTgt spid="30723">
                                            <p:txEl>
                                              <p:pRg st="4" end="4"/>
                                            </p:txEl>
                                          </p:spTgt>
                                        </p:tgtEl>
                                        <p:attrNameLst>
                                          <p:attrName>ppt_x</p:attrName>
                                        </p:attrNameLst>
                                      </p:cBhvr>
                                      <p:to>
                                        <p:strVal val="(0.5)"/>
                                      </p:to>
                                    </p:set>
                                    <p:anim from="(0.5)" to="(#ppt_x)" calcmode="lin" valueType="num">
                                      <p:cBhvr>
                                        <p:cTn id="59" dur="1230" accel="100000" fill="hold">
                                          <p:stCondLst>
                                            <p:cond delay="770"/>
                                          </p:stCondLst>
                                        </p:cTn>
                                        <p:tgtEl>
                                          <p:spTgt spid="30723">
                                            <p:txEl>
                                              <p:pRg st="4" end="4"/>
                                            </p:txEl>
                                          </p:spTgt>
                                        </p:tgtEl>
                                        <p:attrNameLst>
                                          <p:attrName>ppt_x</p:attrName>
                                        </p:attrNameLst>
                                      </p:cBhvr>
                                    </p:anim>
                                    <p:set>
                                      <p:cBhvr>
                                        <p:cTn id="60" dur="770" fill="hold"/>
                                        <p:tgtEl>
                                          <p:spTgt spid="30723">
                                            <p:txEl>
                                              <p:pRg st="4" end="4"/>
                                            </p:txEl>
                                          </p:spTgt>
                                        </p:tgtEl>
                                        <p:attrNameLst>
                                          <p:attrName>ppt_y</p:attrName>
                                        </p:attrNameLst>
                                      </p:cBhvr>
                                      <p:to>
                                        <p:strVal val="(#ppt_y+0.4)"/>
                                      </p:to>
                                    </p:set>
                                    <p:anim from="(#ppt_y+0.4)" to="(#ppt_y)" calcmode="lin" valueType="num">
                                      <p:cBhvr>
                                        <p:cTn id="61" dur="1230" accel="100000" fill="hold">
                                          <p:stCondLst>
                                            <p:cond delay="770"/>
                                          </p:stCondLst>
                                        </p:cTn>
                                        <p:tgtEl>
                                          <p:spTgt spid="30723">
                                            <p:txEl>
                                              <p:pRg st="4" end="4"/>
                                            </p:txEl>
                                          </p:spTgt>
                                        </p:tgtEl>
                                        <p:attrNameLst>
                                          <p:attrName>ppt_y</p:attrName>
                                        </p:attrNameLst>
                                      </p:cBhvr>
                                    </p:anim>
                                  </p:childTnLst>
                                </p:cTn>
                              </p:par>
                              <p:par>
                                <p:cTn id="62" presetID="51" presetClass="entr" presetSubtype="0" fill="hold" nodeType="withEffect">
                                  <p:stCondLst>
                                    <p:cond delay="0"/>
                                  </p:stCondLst>
                                  <p:childTnLst>
                                    <p:set>
                                      <p:cBhvr>
                                        <p:cTn id="63" dur="1" fill="hold">
                                          <p:stCondLst>
                                            <p:cond delay="0"/>
                                          </p:stCondLst>
                                        </p:cTn>
                                        <p:tgtEl>
                                          <p:spTgt spid="30723">
                                            <p:txEl>
                                              <p:pRg st="5" end="5"/>
                                            </p:txEl>
                                          </p:spTgt>
                                        </p:tgtEl>
                                        <p:attrNameLst>
                                          <p:attrName>style.visibility</p:attrName>
                                        </p:attrNameLst>
                                      </p:cBhvr>
                                      <p:to>
                                        <p:strVal val="visible"/>
                                      </p:to>
                                    </p:set>
                                    <p:animEffect transition="in" filter="fade">
                                      <p:cBhvr>
                                        <p:cTn id="64" dur="770" decel="100000"/>
                                        <p:tgtEl>
                                          <p:spTgt spid="30723">
                                            <p:txEl>
                                              <p:pRg st="5" end="5"/>
                                            </p:txEl>
                                          </p:spTgt>
                                        </p:tgtEl>
                                      </p:cBhvr>
                                    </p:animEffect>
                                    <p:animScale>
                                      <p:cBhvr>
                                        <p:cTn id="65" dur="770" decel="100000"/>
                                        <p:tgtEl>
                                          <p:spTgt spid="30723">
                                            <p:txEl>
                                              <p:pRg st="5" end="5"/>
                                            </p:txEl>
                                          </p:spTgt>
                                        </p:tgtEl>
                                      </p:cBhvr>
                                      <p:from x="10000" y="10000"/>
                                      <p:to x="200000" y="450000"/>
                                    </p:animScale>
                                    <p:animScale>
                                      <p:cBhvr>
                                        <p:cTn id="66" dur="1230" accel="100000" fill="hold">
                                          <p:stCondLst>
                                            <p:cond delay="770"/>
                                          </p:stCondLst>
                                        </p:cTn>
                                        <p:tgtEl>
                                          <p:spTgt spid="30723">
                                            <p:txEl>
                                              <p:pRg st="5" end="5"/>
                                            </p:txEl>
                                          </p:spTgt>
                                        </p:tgtEl>
                                      </p:cBhvr>
                                      <p:from x="200000" y="450000"/>
                                      <p:to x="100000" y="100000"/>
                                    </p:animScale>
                                    <p:set>
                                      <p:cBhvr>
                                        <p:cTn id="67" dur="770" fill="hold"/>
                                        <p:tgtEl>
                                          <p:spTgt spid="30723">
                                            <p:txEl>
                                              <p:pRg st="5" end="5"/>
                                            </p:txEl>
                                          </p:spTgt>
                                        </p:tgtEl>
                                        <p:attrNameLst>
                                          <p:attrName>ppt_x</p:attrName>
                                        </p:attrNameLst>
                                      </p:cBhvr>
                                      <p:to>
                                        <p:strVal val="(0.5)"/>
                                      </p:to>
                                    </p:set>
                                    <p:anim from="(0.5)" to="(#ppt_x)" calcmode="lin" valueType="num">
                                      <p:cBhvr>
                                        <p:cTn id="68" dur="1230" accel="100000" fill="hold">
                                          <p:stCondLst>
                                            <p:cond delay="770"/>
                                          </p:stCondLst>
                                        </p:cTn>
                                        <p:tgtEl>
                                          <p:spTgt spid="30723">
                                            <p:txEl>
                                              <p:pRg st="5" end="5"/>
                                            </p:txEl>
                                          </p:spTgt>
                                        </p:tgtEl>
                                        <p:attrNameLst>
                                          <p:attrName>ppt_x</p:attrName>
                                        </p:attrNameLst>
                                      </p:cBhvr>
                                    </p:anim>
                                    <p:set>
                                      <p:cBhvr>
                                        <p:cTn id="69" dur="770" fill="hold"/>
                                        <p:tgtEl>
                                          <p:spTgt spid="30723">
                                            <p:txEl>
                                              <p:pRg st="5" end="5"/>
                                            </p:txEl>
                                          </p:spTgt>
                                        </p:tgtEl>
                                        <p:attrNameLst>
                                          <p:attrName>ppt_y</p:attrName>
                                        </p:attrNameLst>
                                      </p:cBhvr>
                                      <p:to>
                                        <p:strVal val="(#ppt_y+0.4)"/>
                                      </p:to>
                                    </p:set>
                                    <p:anim from="(#ppt_y+0.4)" to="(#ppt_y)" calcmode="lin" valueType="num">
                                      <p:cBhvr>
                                        <p:cTn id="70" dur="1230" accel="100000" fill="hold">
                                          <p:stCondLst>
                                            <p:cond delay="770"/>
                                          </p:stCondLst>
                                        </p:cTn>
                                        <p:tgtEl>
                                          <p:spTgt spid="30723">
                                            <p:txEl>
                                              <p:pRg st="5" end="5"/>
                                            </p:txEl>
                                          </p:spTgt>
                                        </p:tgtEl>
                                        <p:attrNameLst>
                                          <p:attrName>ppt_y</p:attrName>
                                        </p:attrNameLst>
                                      </p:cBhvr>
                                    </p:anim>
                                  </p:childTnLst>
                                </p:cTn>
                              </p:par>
                              <p:par>
                                <p:cTn id="71" presetID="51" presetClass="entr" presetSubtype="0" fill="hold" nodeType="withEffect">
                                  <p:stCondLst>
                                    <p:cond delay="0"/>
                                  </p:stCondLst>
                                  <p:childTnLst>
                                    <p:set>
                                      <p:cBhvr>
                                        <p:cTn id="72" dur="1" fill="hold">
                                          <p:stCondLst>
                                            <p:cond delay="0"/>
                                          </p:stCondLst>
                                        </p:cTn>
                                        <p:tgtEl>
                                          <p:spTgt spid="30723">
                                            <p:txEl>
                                              <p:pRg st="6" end="6"/>
                                            </p:txEl>
                                          </p:spTgt>
                                        </p:tgtEl>
                                        <p:attrNameLst>
                                          <p:attrName>style.visibility</p:attrName>
                                        </p:attrNameLst>
                                      </p:cBhvr>
                                      <p:to>
                                        <p:strVal val="visible"/>
                                      </p:to>
                                    </p:set>
                                    <p:animEffect transition="in" filter="fade">
                                      <p:cBhvr>
                                        <p:cTn id="73" dur="770" decel="100000"/>
                                        <p:tgtEl>
                                          <p:spTgt spid="30723">
                                            <p:txEl>
                                              <p:pRg st="6" end="6"/>
                                            </p:txEl>
                                          </p:spTgt>
                                        </p:tgtEl>
                                      </p:cBhvr>
                                    </p:animEffect>
                                    <p:animScale>
                                      <p:cBhvr>
                                        <p:cTn id="74" dur="770" decel="100000"/>
                                        <p:tgtEl>
                                          <p:spTgt spid="30723">
                                            <p:txEl>
                                              <p:pRg st="6" end="6"/>
                                            </p:txEl>
                                          </p:spTgt>
                                        </p:tgtEl>
                                      </p:cBhvr>
                                      <p:from x="10000" y="10000"/>
                                      <p:to x="200000" y="450000"/>
                                    </p:animScale>
                                    <p:animScale>
                                      <p:cBhvr>
                                        <p:cTn id="75" dur="1230" accel="100000" fill="hold">
                                          <p:stCondLst>
                                            <p:cond delay="770"/>
                                          </p:stCondLst>
                                        </p:cTn>
                                        <p:tgtEl>
                                          <p:spTgt spid="30723">
                                            <p:txEl>
                                              <p:pRg st="6" end="6"/>
                                            </p:txEl>
                                          </p:spTgt>
                                        </p:tgtEl>
                                      </p:cBhvr>
                                      <p:from x="200000" y="450000"/>
                                      <p:to x="100000" y="100000"/>
                                    </p:animScale>
                                    <p:set>
                                      <p:cBhvr>
                                        <p:cTn id="76" dur="770" fill="hold"/>
                                        <p:tgtEl>
                                          <p:spTgt spid="30723">
                                            <p:txEl>
                                              <p:pRg st="6" end="6"/>
                                            </p:txEl>
                                          </p:spTgt>
                                        </p:tgtEl>
                                        <p:attrNameLst>
                                          <p:attrName>ppt_x</p:attrName>
                                        </p:attrNameLst>
                                      </p:cBhvr>
                                      <p:to>
                                        <p:strVal val="(0.5)"/>
                                      </p:to>
                                    </p:set>
                                    <p:anim from="(0.5)" to="(#ppt_x)" calcmode="lin" valueType="num">
                                      <p:cBhvr>
                                        <p:cTn id="77" dur="1230" accel="100000" fill="hold">
                                          <p:stCondLst>
                                            <p:cond delay="770"/>
                                          </p:stCondLst>
                                        </p:cTn>
                                        <p:tgtEl>
                                          <p:spTgt spid="30723">
                                            <p:txEl>
                                              <p:pRg st="6" end="6"/>
                                            </p:txEl>
                                          </p:spTgt>
                                        </p:tgtEl>
                                        <p:attrNameLst>
                                          <p:attrName>ppt_x</p:attrName>
                                        </p:attrNameLst>
                                      </p:cBhvr>
                                    </p:anim>
                                    <p:set>
                                      <p:cBhvr>
                                        <p:cTn id="78" dur="770" fill="hold"/>
                                        <p:tgtEl>
                                          <p:spTgt spid="30723">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0723">
                                            <p:txEl>
                                              <p:pRg st="6" end="6"/>
                                            </p:txEl>
                                          </p:spTgt>
                                        </p:tgtEl>
                                        <p:attrNameLst>
                                          <p:attrName>ppt_y</p:attrName>
                                        </p:attrNameLst>
                                      </p:cBhvr>
                                    </p:anim>
                                  </p:childTnLst>
                                </p:cTn>
                              </p:par>
                              <p:par>
                                <p:cTn id="80" presetID="51" presetClass="entr" presetSubtype="0" fill="hold" nodeType="withEffect">
                                  <p:stCondLst>
                                    <p:cond delay="0"/>
                                  </p:stCondLst>
                                  <p:childTnLst>
                                    <p:set>
                                      <p:cBhvr>
                                        <p:cTn id="81" dur="1" fill="hold">
                                          <p:stCondLst>
                                            <p:cond delay="0"/>
                                          </p:stCondLst>
                                        </p:cTn>
                                        <p:tgtEl>
                                          <p:spTgt spid="30723">
                                            <p:txEl>
                                              <p:pRg st="7" end="7"/>
                                            </p:txEl>
                                          </p:spTgt>
                                        </p:tgtEl>
                                        <p:attrNameLst>
                                          <p:attrName>style.visibility</p:attrName>
                                        </p:attrNameLst>
                                      </p:cBhvr>
                                      <p:to>
                                        <p:strVal val="visible"/>
                                      </p:to>
                                    </p:set>
                                    <p:animEffect transition="in" filter="fade">
                                      <p:cBhvr>
                                        <p:cTn id="82" dur="770" decel="100000"/>
                                        <p:tgtEl>
                                          <p:spTgt spid="30723">
                                            <p:txEl>
                                              <p:pRg st="7" end="7"/>
                                            </p:txEl>
                                          </p:spTgt>
                                        </p:tgtEl>
                                      </p:cBhvr>
                                    </p:animEffect>
                                    <p:animScale>
                                      <p:cBhvr>
                                        <p:cTn id="83" dur="770" decel="100000"/>
                                        <p:tgtEl>
                                          <p:spTgt spid="30723">
                                            <p:txEl>
                                              <p:pRg st="7" end="7"/>
                                            </p:txEl>
                                          </p:spTgt>
                                        </p:tgtEl>
                                      </p:cBhvr>
                                      <p:from x="10000" y="10000"/>
                                      <p:to x="200000" y="450000"/>
                                    </p:animScale>
                                    <p:animScale>
                                      <p:cBhvr>
                                        <p:cTn id="84" dur="1230" accel="100000" fill="hold">
                                          <p:stCondLst>
                                            <p:cond delay="770"/>
                                          </p:stCondLst>
                                        </p:cTn>
                                        <p:tgtEl>
                                          <p:spTgt spid="30723">
                                            <p:txEl>
                                              <p:pRg st="7" end="7"/>
                                            </p:txEl>
                                          </p:spTgt>
                                        </p:tgtEl>
                                      </p:cBhvr>
                                      <p:from x="200000" y="450000"/>
                                      <p:to x="100000" y="100000"/>
                                    </p:animScale>
                                    <p:set>
                                      <p:cBhvr>
                                        <p:cTn id="85" dur="770" fill="hold"/>
                                        <p:tgtEl>
                                          <p:spTgt spid="30723">
                                            <p:txEl>
                                              <p:pRg st="7" end="7"/>
                                            </p:txEl>
                                          </p:spTgt>
                                        </p:tgtEl>
                                        <p:attrNameLst>
                                          <p:attrName>ppt_x</p:attrName>
                                        </p:attrNameLst>
                                      </p:cBhvr>
                                      <p:to>
                                        <p:strVal val="(0.5)"/>
                                      </p:to>
                                    </p:set>
                                    <p:anim from="(0.5)" to="(#ppt_x)" calcmode="lin" valueType="num">
                                      <p:cBhvr>
                                        <p:cTn id="86" dur="1230" accel="100000" fill="hold">
                                          <p:stCondLst>
                                            <p:cond delay="770"/>
                                          </p:stCondLst>
                                        </p:cTn>
                                        <p:tgtEl>
                                          <p:spTgt spid="30723">
                                            <p:txEl>
                                              <p:pRg st="7" end="7"/>
                                            </p:txEl>
                                          </p:spTgt>
                                        </p:tgtEl>
                                        <p:attrNameLst>
                                          <p:attrName>ppt_x</p:attrName>
                                        </p:attrNameLst>
                                      </p:cBhvr>
                                    </p:anim>
                                    <p:set>
                                      <p:cBhvr>
                                        <p:cTn id="87" dur="770" fill="hold"/>
                                        <p:tgtEl>
                                          <p:spTgt spid="30723">
                                            <p:txEl>
                                              <p:pRg st="7" end="7"/>
                                            </p:txEl>
                                          </p:spTgt>
                                        </p:tgtEl>
                                        <p:attrNameLst>
                                          <p:attrName>ppt_y</p:attrName>
                                        </p:attrNameLst>
                                      </p:cBhvr>
                                      <p:to>
                                        <p:strVal val="(#ppt_y+0.4)"/>
                                      </p:to>
                                    </p:set>
                                    <p:anim from="(#ppt_y+0.4)" to="(#ppt_y)" calcmode="lin" valueType="num">
                                      <p:cBhvr>
                                        <p:cTn id="88" dur="1230" accel="100000" fill="hold">
                                          <p:stCondLst>
                                            <p:cond delay="770"/>
                                          </p:stCondLst>
                                        </p:cTn>
                                        <p:tgtEl>
                                          <p:spTgt spid="30723">
                                            <p:txEl>
                                              <p:pRg st="7" end="7"/>
                                            </p:txEl>
                                          </p:spTgt>
                                        </p:tgtEl>
                                        <p:attrNameLst>
                                          <p:attrName>ppt_y</p:attrName>
                                        </p:attrNameLst>
                                      </p:cBhvr>
                                    </p:anim>
                                  </p:childTnLst>
                                </p:cTn>
                              </p:par>
                              <p:par>
                                <p:cTn id="89" presetID="51" presetClass="entr" presetSubtype="0" fill="hold" nodeType="withEffect">
                                  <p:stCondLst>
                                    <p:cond delay="0"/>
                                  </p:stCondLst>
                                  <p:childTnLst>
                                    <p:set>
                                      <p:cBhvr>
                                        <p:cTn id="90" dur="1" fill="hold">
                                          <p:stCondLst>
                                            <p:cond delay="0"/>
                                          </p:stCondLst>
                                        </p:cTn>
                                        <p:tgtEl>
                                          <p:spTgt spid="30723">
                                            <p:txEl>
                                              <p:pRg st="8" end="8"/>
                                            </p:txEl>
                                          </p:spTgt>
                                        </p:tgtEl>
                                        <p:attrNameLst>
                                          <p:attrName>style.visibility</p:attrName>
                                        </p:attrNameLst>
                                      </p:cBhvr>
                                      <p:to>
                                        <p:strVal val="visible"/>
                                      </p:to>
                                    </p:set>
                                    <p:animEffect transition="in" filter="fade">
                                      <p:cBhvr>
                                        <p:cTn id="91" dur="770" decel="100000"/>
                                        <p:tgtEl>
                                          <p:spTgt spid="30723">
                                            <p:txEl>
                                              <p:pRg st="8" end="8"/>
                                            </p:txEl>
                                          </p:spTgt>
                                        </p:tgtEl>
                                      </p:cBhvr>
                                    </p:animEffect>
                                    <p:animScale>
                                      <p:cBhvr>
                                        <p:cTn id="92" dur="770" decel="100000"/>
                                        <p:tgtEl>
                                          <p:spTgt spid="30723">
                                            <p:txEl>
                                              <p:pRg st="8" end="8"/>
                                            </p:txEl>
                                          </p:spTgt>
                                        </p:tgtEl>
                                      </p:cBhvr>
                                      <p:from x="10000" y="10000"/>
                                      <p:to x="200000" y="450000"/>
                                    </p:animScale>
                                    <p:animScale>
                                      <p:cBhvr>
                                        <p:cTn id="93" dur="1230" accel="100000" fill="hold">
                                          <p:stCondLst>
                                            <p:cond delay="770"/>
                                          </p:stCondLst>
                                        </p:cTn>
                                        <p:tgtEl>
                                          <p:spTgt spid="30723">
                                            <p:txEl>
                                              <p:pRg st="8" end="8"/>
                                            </p:txEl>
                                          </p:spTgt>
                                        </p:tgtEl>
                                      </p:cBhvr>
                                      <p:from x="200000" y="450000"/>
                                      <p:to x="100000" y="100000"/>
                                    </p:animScale>
                                    <p:set>
                                      <p:cBhvr>
                                        <p:cTn id="94" dur="770" fill="hold"/>
                                        <p:tgtEl>
                                          <p:spTgt spid="30723">
                                            <p:txEl>
                                              <p:pRg st="8" end="8"/>
                                            </p:txEl>
                                          </p:spTgt>
                                        </p:tgtEl>
                                        <p:attrNameLst>
                                          <p:attrName>ppt_x</p:attrName>
                                        </p:attrNameLst>
                                      </p:cBhvr>
                                      <p:to>
                                        <p:strVal val="(0.5)"/>
                                      </p:to>
                                    </p:set>
                                    <p:anim from="(0.5)" to="(#ppt_x)" calcmode="lin" valueType="num">
                                      <p:cBhvr>
                                        <p:cTn id="95" dur="1230" accel="100000" fill="hold">
                                          <p:stCondLst>
                                            <p:cond delay="770"/>
                                          </p:stCondLst>
                                        </p:cTn>
                                        <p:tgtEl>
                                          <p:spTgt spid="30723">
                                            <p:txEl>
                                              <p:pRg st="8" end="8"/>
                                            </p:txEl>
                                          </p:spTgt>
                                        </p:tgtEl>
                                        <p:attrNameLst>
                                          <p:attrName>ppt_x</p:attrName>
                                        </p:attrNameLst>
                                      </p:cBhvr>
                                    </p:anim>
                                    <p:set>
                                      <p:cBhvr>
                                        <p:cTn id="96" dur="770" fill="hold"/>
                                        <p:tgtEl>
                                          <p:spTgt spid="30723">
                                            <p:txEl>
                                              <p:pRg st="8" end="8"/>
                                            </p:txEl>
                                          </p:spTgt>
                                        </p:tgtEl>
                                        <p:attrNameLst>
                                          <p:attrName>ppt_y</p:attrName>
                                        </p:attrNameLst>
                                      </p:cBhvr>
                                      <p:to>
                                        <p:strVal val="(#ppt_y+0.4)"/>
                                      </p:to>
                                    </p:set>
                                    <p:anim from="(#ppt_y+0.4)" to="(#ppt_y)" calcmode="lin" valueType="num">
                                      <p:cBhvr>
                                        <p:cTn id="97" dur="1230" accel="100000" fill="hold">
                                          <p:stCondLst>
                                            <p:cond delay="770"/>
                                          </p:stCondLst>
                                        </p:cTn>
                                        <p:tgtEl>
                                          <p:spTgt spid="30723">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533400"/>
          </a:xfrm>
        </p:spPr>
        <p:txBody>
          <a:bodyPr>
            <a:normAutofit fontScale="90000"/>
          </a:bodyPr>
          <a:lstStyle/>
          <a:p>
            <a:pPr eaLnBrk="1" hangingPunct="1"/>
            <a:r>
              <a:rPr lang="en-US" altLang="ar-SA" b="1" dirty="0" smtClean="0">
                <a:solidFill>
                  <a:schemeClr val="accent2"/>
                </a:solidFill>
              </a:rPr>
              <a:t>LABORATORY EVALUATION</a:t>
            </a:r>
          </a:p>
        </p:txBody>
      </p:sp>
      <p:sp>
        <p:nvSpPr>
          <p:cNvPr id="31747" name="Rectangle 3"/>
          <p:cNvSpPr>
            <a:spLocks noGrp="1" noChangeArrowheads="1"/>
          </p:cNvSpPr>
          <p:nvPr>
            <p:ph sz="quarter" idx="1"/>
          </p:nvPr>
        </p:nvSpPr>
        <p:spPr>
          <a:xfrm>
            <a:off x="304800" y="1219200"/>
            <a:ext cx="8610600" cy="5334000"/>
          </a:xfrm>
        </p:spPr>
        <p:txBody>
          <a:bodyPr/>
          <a:lstStyle/>
          <a:p>
            <a:pPr algn="l" rtl="0" eaLnBrk="1" hangingPunct="1">
              <a:buFont typeface="Wingdings" pitchFamily="2" charset="2"/>
              <a:buChar char="q"/>
            </a:pPr>
            <a:r>
              <a:rPr lang="en-US" altLang="ar-SA" sz="2000" b="1" dirty="0" smtClean="0">
                <a:solidFill>
                  <a:schemeClr val="bg1"/>
                </a:solidFill>
                <a:latin typeface="Arial" pitchFamily="34" charset="0"/>
              </a:rPr>
              <a:t>FPG and 2 </a:t>
            </a:r>
            <a:r>
              <a:rPr lang="en-US" altLang="ar-SA" sz="2000" b="1" dirty="0" err="1" smtClean="0">
                <a:solidFill>
                  <a:schemeClr val="bg1"/>
                </a:solidFill>
                <a:latin typeface="Arial" pitchFamily="34" charset="0"/>
              </a:rPr>
              <a:t>hr</a:t>
            </a:r>
            <a:r>
              <a:rPr lang="en-US" altLang="ar-SA" sz="2000" b="1" dirty="0" smtClean="0">
                <a:solidFill>
                  <a:schemeClr val="bg1"/>
                </a:solidFill>
                <a:latin typeface="Arial" pitchFamily="34" charset="0"/>
              </a:rPr>
              <a:t> PP</a:t>
            </a:r>
          </a:p>
          <a:p>
            <a:pPr algn="l" rtl="0" eaLnBrk="1" hangingPunct="1">
              <a:buFont typeface="Wingdings" pitchFamily="2" charset="2"/>
              <a:buChar char="q"/>
            </a:pPr>
            <a:r>
              <a:rPr lang="en-US" altLang="ar-SA" sz="2000" b="1" dirty="0" smtClean="0">
                <a:solidFill>
                  <a:schemeClr val="bg1"/>
                </a:solidFill>
                <a:latin typeface="Arial" pitchFamily="34" charset="0"/>
              </a:rPr>
              <a:t>Midstream Urine (for Ketones, protein, pus cells,…)</a:t>
            </a:r>
            <a:endParaRPr lang="ar-SA" altLang="ar-SA" sz="2000" b="1" dirty="0" smtClean="0">
              <a:solidFill>
                <a:schemeClr val="bg1"/>
              </a:solidFill>
              <a:latin typeface="Arial" pitchFamily="34" charset="0"/>
            </a:endParaRPr>
          </a:p>
          <a:p>
            <a:pPr algn="l" rtl="0" eaLnBrk="1" hangingPunct="1">
              <a:buFont typeface="Wingdings" pitchFamily="2" charset="2"/>
              <a:buChar char="q"/>
            </a:pPr>
            <a:r>
              <a:rPr lang="en-US" altLang="ar-SA" sz="2000" b="1" dirty="0" smtClean="0">
                <a:solidFill>
                  <a:schemeClr val="bg1"/>
                </a:solidFill>
                <a:latin typeface="Arial" pitchFamily="34" charset="0"/>
              </a:rPr>
              <a:t>Urea and </a:t>
            </a:r>
            <a:r>
              <a:rPr lang="en-US" altLang="ar-SA" sz="2000" b="1" dirty="0" err="1" smtClean="0">
                <a:solidFill>
                  <a:schemeClr val="bg1"/>
                </a:solidFill>
                <a:latin typeface="Arial" pitchFamily="34" charset="0"/>
              </a:rPr>
              <a:t>Creatinine</a:t>
            </a:r>
            <a:endParaRPr lang="en-US" altLang="ar-SA" sz="2000" b="1" dirty="0" smtClean="0">
              <a:solidFill>
                <a:schemeClr val="bg1"/>
              </a:solidFill>
              <a:latin typeface="Arial" pitchFamily="34" charset="0"/>
            </a:endParaRPr>
          </a:p>
          <a:p>
            <a:pPr algn="l" rtl="0" eaLnBrk="1" hangingPunct="1">
              <a:buFont typeface="Wingdings" pitchFamily="2" charset="2"/>
              <a:buChar char="q"/>
            </a:pPr>
            <a:r>
              <a:rPr lang="en-US" altLang="ar-SA" sz="2000" b="1" dirty="0" smtClean="0">
                <a:solidFill>
                  <a:schemeClr val="bg1"/>
                </a:solidFill>
                <a:latin typeface="Arial" pitchFamily="34" charset="0"/>
              </a:rPr>
              <a:t>Lipid Profile (total cholesterol, </a:t>
            </a:r>
            <a:r>
              <a:rPr lang="en-US" altLang="ar-SA" sz="2000" b="1" dirty="0" err="1" smtClean="0">
                <a:solidFill>
                  <a:schemeClr val="bg1"/>
                </a:solidFill>
                <a:latin typeface="Arial" pitchFamily="34" charset="0"/>
              </a:rPr>
              <a:t>LDLc</a:t>
            </a:r>
            <a:r>
              <a:rPr lang="en-US" altLang="ar-SA" sz="2000" b="1" dirty="0" smtClean="0">
                <a:solidFill>
                  <a:schemeClr val="bg1"/>
                </a:solidFill>
                <a:latin typeface="Arial" pitchFamily="34" charset="0"/>
              </a:rPr>
              <a:t>, </a:t>
            </a:r>
            <a:r>
              <a:rPr lang="en-US" altLang="ar-SA" sz="2000" b="1" dirty="0" err="1" smtClean="0">
                <a:solidFill>
                  <a:schemeClr val="bg1"/>
                </a:solidFill>
                <a:latin typeface="Arial" pitchFamily="34" charset="0"/>
              </a:rPr>
              <a:t>HDLc</a:t>
            </a:r>
            <a:r>
              <a:rPr lang="en-US" altLang="ar-SA" sz="2000" b="1" dirty="0" smtClean="0">
                <a:solidFill>
                  <a:schemeClr val="bg1"/>
                </a:solidFill>
                <a:latin typeface="Arial" pitchFamily="34" charset="0"/>
              </a:rPr>
              <a:t> and triglycerides)</a:t>
            </a:r>
          </a:p>
          <a:p>
            <a:pPr algn="l" rtl="0" eaLnBrk="1" hangingPunct="1">
              <a:buFont typeface="Wingdings" pitchFamily="2" charset="2"/>
              <a:buChar char="q"/>
            </a:pPr>
            <a:r>
              <a:rPr lang="en-US" altLang="ar-SA" sz="2000" b="1" dirty="0" smtClean="0">
                <a:solidFill>
                  <a:schemeClr val="bg1"/>
                </a:solidFill>
                <a:latin typeface="Arial" pitchFamily="34" charset="0"/>
              </a:rPr>
              <a:t>HbA1C (</a:t>
            </a:r>
            <a:r>
              <a:rPr lang="en-US" altLang="ar-SA" sz="1800" b="1" dirty="0" smtClean="0">
                <a:solidFill>
                  <a:schemeClr val="bg1"/>
                </a:solidFill>
                <a:latin typeface="Arial" pitchFamily="34" charset="0"/>
              </a:rPr>
              <a:t>every 3 m for insulin / every 6 m for controlled</a:t>
            </a:r>
            <a:r>
              <a:rPr lang="en-US" altLang="ar-SA" sz="2000" b="1" dirty="0" smtClean="0">
                <a:solidFill>
                  <a:schemeClr val="bg1"/>
                </a:solidFill>
                <a:latin typeface="Arial" pitchFamily="34" charset="0"/>
              </a:rPr>
              <a:t>)</a:t>
            </a:r>
          </a:p>
          <a:p>
            <a:pPr algn="l" rtl="0" eaLnBrk="1" hangingPunct="1">
              <a:buFont typeface="Wingdings" pitchFamily="2" charset="2"/>
              <a:buChar char="q"/>
            </a:pPr>
            <a:r>
              <a:rPr lang="en-US" altLang="ar-SA" sz="2000" b="1" dirty="0" smtClean="0">
                <a:solidFill>
                  <a:schemeClr val="bg1"/>
                </a:solidFill>
                <a:latin typeface="Arial" pitchFamily="34" charset="0"/>
              </a:rPr>
              <a:t>Test for </a:t>
            </a:r>
            <a:r>
              <a:rPr lang="en-US" altLang="ar-SA" sz="2000" b="1" dirty="0" err="1" smtClean="0">
                <a:solidFill>
                  <a:schemeClr val="bg1"/>
                </a:solidFill>
                <a:latin typeface="Arial" pitchFamily="34" charset="0"/>
              </a:rPr>
              <a:t>Microalbuminuria</a:t>
            </a:r>
            <a:r>
              <a:rPr lang="en-US" altLang="ar-SA" sz="2000" b="1" dirty="0" smtClean="0">
                <a:solidFill>
                  <a:schemeClr val="bg1"/>
                </a:solidFill>
                <a:latin typeface="Arial" pitchFamily="34" charset="0"/>
              </a:rPr>
              <a:t> or</a:t>
            </a:r>
          </a:p>
          <a:p>
            <a:pPr algn="l" rtl="0" eaLnBrk="1" hangingPunct="1">
              <a:buFont typeface="Wingdings" pitchFamily="2" charset="2"/>
              <a:buChar char="q"/>
            </a:pPr>
            <a:r>
              <a:rPr lang="en-US" altLang="ar-SA" sz="2000" b="1" dirty="0" smtClean="0">
                <a:solidFill>
                  <a:schemeClr val="bg1"/>
                </a:solidFill>
                <a:latin typeface="Arial" pitchFamily="34" charset="0"/>
              </a:rPr>
              <a:t>Albumin to </a:t>
            </a:r>
            <a:r>
              <a:rPr lang="en-US" altLang="ar-SA" sz="2000" b="1" dirty="0" err="1" smtClean="0">
                <a:solidFill>
                  <a:schemeClr val="bg1"/>
                </a:solidFill>
                <a:latin typeface="Arial" pitchFamily="34" charset="0"/>
              </a:rPr>
              <a:t>creatinine</a:t>
            </a:r>
            <a:r>
              <a:rPr lang="en-US" altLang="ar-SA" sz="2000" b="1" dirty="0" smtClean="0">
                <a:solidFill>
                  <a:schemeClr val="bg1"/>
                </a:solidFill>
                <a:latin typeface="Arial" pitchFamily="34" charset="0"/>
              </a:rPr>
              <a:t> ratio / 24 </a:t>
            </a:r>
            <a:r>
              <a:rPr lang="en-US" altLang="ar-SA" sz="2000" b="1" dirty="0" err="1" smtClean="0">
                <a:solidFill>
                  <a:schemeClr val="bg1"/>
                </a:solidFill>
                <a:latin typeface="Arial" pitchFamily="34" charset="0"/>
              </a:rPr>
              <a:t>hr</a:t>
            </a:r>
            <a:r>
              <a:rPr lang="en-US" altLang="ar-SA" sz="2000" b="1" dirty="0" smtClean="0">
                <a:solidFill>
                  <a:schemeClr val="bg1"/>
                </a:solidFill>
                <a:latin typeface="Arial" pitchFamily="34" charset="0"/>
              </a:rPr>
              <a:t> urine collection for protein / </a:t>
            </a:r>
            <a:r>
              <a:rPr lang="en-US" altLang="ar-SA" sz="2000" b="1" dirty="0" err="1" smtClean="0">
                <a:solidFill>
                  <a:schemeClr val="bg1"/>
                </a:solidFill>
                <a:latin typeface="Arial" pitchFamily="34" charset="0"/>
              </a:rPr>
              <a:t>Creatinine</a:t>
            </a:r>
            <a:r>
              <a:rPr lang="en-US" altLang="ar-SA" sz="2000" b="1" dirty="0" smtClean="0">
                <a:solidFill>
                  <a:schemeClr val="bg1"/>
                </a:solidFill>
                <a:latin typeface="Arial" pitchFamily="34" charset="0"/>
              </a:rPr>
              <a:t> Clearance</a:t>
            </a:r>
          </a:p>
          <a:p>
            <a:pPr algn="l" rtl="0" eaLnBrk="1" hangingPunct="1">
              <a:buFont typeface="Wingdings" pitchFamily="2" charset="2"/>
              <a:buChar char="q"/>
            </a:pPr>
            <a:r>
              <a:rPr lang="en-US" altLang="ar-SA" sz="2000" b="1" dirty="0" smtClean="0">
                <a:solidFill>
                  <a:schemeClr val="bg1"/>
                </a:solidFill>
                <a:latin typeface="Arial" pitchFamily="34" charset="0"/>
              </a:rPr>
              <a:t>ECG</a:t>
            </a:r>
          </a:p>
          <a:p>
            <a:pPr algn="l" rtl="0" eaLnBrk="1" hangingPunct="1">
              <a:buFont typeface="Wingdings" pitchFamily="2" charset="2"/>
              <a:buChar char="q"/>
            </a:pPr>
            <a:r>
              <a:rPr lang="en-US" altLang="ar-SA" sz="2000" b="1" dirty="0" smtClean="0">
                <a:solidFill>
                  <a:schemeClr val="bg1"/>
                </a:solidFill>
                <a:latin typeface="Arial" pitchFamily="34" charset="0"/>
              </a:rPr>
              <a:t>Chest X-Ray</a:t>
            </a:r>
          </a:p>
          <a:p>
            <a:pPr algn="l" rtl="0" eaLnBrk="1" hangingPunct="1">
              <a:buFont typeface="Wingdings" pitchFamily="2" charset="2"/>
              <a:buNone/>
            </a:pPr>
            <a:endParaRPr lang="en-US" altLang="ar-SA" b="1" dirty="0" smtClean="0">
              <a:latin typeface="Arial" pitchFamily="34" charset="0"/>
            </a:endParaRPr>
          </a:p>
        </p:txBody>
      </p:sp>
    </p:spTree>
    <p:extLst>
      <p:ext uri="{BB962C8B-B14F-4D97-AF65-F5344CB8AC3E}">
        <p14:creationId xmlns:p14="http://schemas.microsoft.com/office/powerpoint/2010/main" val="500762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770" decel="100000"/>
                                        <p:tgtEl>
                                          <p:spTgt spid="31747">
                                            <p:txEl>
                                              <p:pRg st="0" end="0"/>
                                            </p:txEl>
                                          </p:spTgt>
                                        </p:tgtEl>
                                      </p:cBhvr>
                                    </p:animEffect>
                                    <p:animScale>
                                      <p:cBhvr>
                                        <p:cTn id="8" dur="770" decel="100000"/>
                                        <p:tgtEl>
                                          <p:spTgt spid="31747">
                                            <p:txEl>
                                              <p:pRg st="0" end="0"/>
                                            </p:txEl>
                                          </p:spTgt>
                                        </p:tgtEl>
                                      </p:cBhvr>
                                      <p:from x="10000" y="10000"/>
                                      <p:to x="200000" y="450000"/>
                                    </p:animScale>
                                    <p:animScale>
                                      <p:cBhvr>
                                        <p:cTn id="9" dur="1230" accel="100000" fill="hold">
                                          <p:stCondLst>
                                            <p:cond delay="770"/>
                                          </p:stCondLst>
                                        </p:cTn>
                                        <p:tgtEl>
                                          <p:spTgt spid="31747">
                                            <p:txEl>
                                              <p:pRg st="0" end="0"/>
                                            </p:txEl>
                                          </p:spTgt>
                                        </p:tgtEl>
                                      </p:cBhvr>
                                      <p:from x="200000" y="450000"/>
                                      <p:to x="100000" y="100000"/>
                                    </p:animScale>
                                    <p:set>
                                      <p:cBhvr>
                                        <p:cTn id="10" dur="770" fill="hold"/>
                                        <p:tgtEl>
                                          <p:spTgt spid="31747">
                                            <p:txEl>
                                              <p:pRg st="0" end="0"/>
                                            </p:txEl>
                                          </p:spTgt>
                                        </p:tgtEl>
                                        <p:attrNameLst>
                                          <p:attrName>ppt_x</p:attrName>
                                        </p:attrNameLst>
                                      </p:cBhvr>
                                      <p:to>
                                        <p:strVal val="(0.5)"/>
                                      </p:to>
                                    </p:set>
                                    <p:anim from="(0.5)" to="(#ppt_x)" calcmode="lin" valueType="num">
                                      <p:cBhvr>
                                        <p:cTn id="11" dur="1230" accel="100000" fill="hold">
                                          <p:stCondLst>
                                            <p:cond delay="770"/>
                                          </p:stCondLst>
                                        </p:cTn>
                                        <p:tgtEl>
                                          <p:spTgt spid="31747">
                                            <p:txEl>
                                              <p:pRg st="0" end="0"/>
                                            </p:txEl>
                                          </p:spTgt>
                                        </p:tgtEl>
                                        <p:attrNameLst>
                                          <p:attrName>ppt_x</p:attrName>
                                        </p:attrNameLst>
                                      </p:cBhvr>
                                    </p:anim>
                                    <p:set>
                                      <p:cBhvr>
                                        <p:cTn id="12" dur="770" fill="hold"/>
                                        <p:tgtEl>
                                          <p:spTgt spid="3174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1747">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Effect transition="in" filter="fade">
                                      <p:cBhvr>
                                        <p:cTn id="18" dur="770" decel="100000"/>
                                        <p:tgtEl>
                                          <p:spTgt spid="31747">
                                            <p:txEl>
                                              <p:pRg st="1" end="1"/>
                                            </p:txEl>
                                          </p:spTgt>
                                        </p:tgtEl>
                                      </p:cBhvr>
                                    </p:animEffect>
                                    <p:animScale>
                                      <p:cBhvr>
                                        <p:cTn id="19" dur="770" decel="100000"/>
                                        <p:tgtEl>
                                          <p:spTgt spid="31747">
                                            <p:txEl>
                                              <p:pRg st="1" end="1"/>
                                            </p:txEl>
                                          </p:spTgt>
                                        </p:tgtEl>
                                      </p:cBhvr>
                                      <p:from x="10000" y="10000"/>
                                      <p:to x="200000" y="450000"/>
                                    </p:animScale>
                                    <p:animScale>
                                      <p:cBhvr>
                                        <p:cTn id="20" dur="1230" accel="100000" fill="hold">
                                          <p:stCondLst>
                                            <p:cond delay="770"/>
                                          </p:stCondLst>
                                        </p:cTn>
                                        <p:tgtEl>
                                          <p:spTgt spid="31747">
                                            <p:txEl>
                                              <p:pRg st="1" end="1"/>
                                            </p:txEl>
                                          </p:spTgt>
                                        </p:tgtEl>
                                      </p:cBhvr>
                                      <p:from x="200000" y="450000"/>
                                      <p:to x="100000" y="100000"/>
                                    </p:animScale>
                                    <p:set>
                                      <p:cBhvr>
                                        <p:cTn id="21" dur="770" fill="hold"/>
                                        <p:tgtEl>
                                          <p:spTgt spid="31747">
                                            <p:txEl>
                                              <p:pRg st="1" end="1"/>
                                            </p:txEl>
                                          </p:spTgt>
                                        </p:tgtEl>
                                        <p:attrNameLst>
                                          <p:attrName>ppt_x</p:attrName>
                                        </p:attrNameLst>
                                      </p:cBhvr>
                                      <p:to>
                                        <p:strVal val="(0.5)"/>
                                      </p:to>
                                    </p:set>
                                    <p:anim from="(0.5)" to="(#ppt_x)" calcmode="lin" valueType="num">
                                      <p:cBhvr>
                                        <p:cTn id="22" dur="1230" accel="100000" fill="hold">
                                          <p:stCondLst>
                                            <p:cond delay="770"/>
                                          </p:stCondLst>
                                        </p:cTn>
                                        <p:tgtEl>
                                          <p:spTgt spid="31747">
                                            <p:txEl>
                                              <p:pRg st="1" end="1"/>
                                            </p:txEl>
                                          </p:spTgt>
                                        </p:tgtEl>
                                        <p:attrNameLst>
                                          <p:attrName>ppt_x</p:attrName>
                                        </p:attrNameLst>
                                      </p:cBhvr>
                                    </p:anim>
                                    <p:set>
                                      <p:cBhvr>
                                        <p:cTn id="23" dur="770" fill="hold"/>
                                        <p:tgtEl>
                                          <p:spTgt spid="31747">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1747">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31747">
                                            <p:txEl>
                                              <p:pRg st="2" end="2"/>
                                            </p:txEl>
                                          </p:spTgt>
                                        </p:tgtEl>
                                        <p:attrNameLst>
                                          <p:attrName>style.visibility</p:attrName>
                                        </p:attrNameLst>
                                      </p:cBhvr>
                                      <p:to>
                                        <p:strVal val="visible"/>
                                      </p:to>
                                    </p:set>
                                    <p:animEffect transition="in" filter="fade">
                                      <p:cBhvr>
                                        <p:cTn id="29" dur="770" decel="100000"/>
                                        <p:tgtEl>
                                          <p:spTgt spid="31747">
                                            <p:txEl>
                                              <p:pRg st="2" end="2"/>
                                            </p:txEl>
                                          </p:spTgt>
                                        </p:tgtEl>
                                      </p:cBhvr>
                                    </p:animEffect>
                                    <p:animScale>
                                      <p:cBhvr>
                                        <p:cTn id="30" dur="770" decel="100000"/>
                                        <p:tgtEl>
                                          <p:spTgt spid="31747">
                                            <p:txEl>
                                              <p:pRg st="2" end="2"/>
                                            </p:txEl>
                                          </p:spTgt>
                                        </p:tgtEl>
                                      </p:cBhvr>
                                      <p:from x="10000" y="10000"/>
                                      <p:to x="200000" y="450000"/>
                                    </p:animScale>
                                    <p:animScale>
                                      <p:cBhvr>
                                        <p:cTn id="31" dur="1230" accel="100000" fill="hold">
                                          <p:stCondLst>
                                            <p:cond delay="770"/>
                                          </p:stCondLst>
                                        </p:cTn>
                                        <p:tgtEl>
                                          <p:spTgt spid="31747">
                                            <p:txEl>
                                              <p:pRg st="2" end="2"/>
                                            </p:txEl>
                                          </p:spTgt>
                                        </p:tgtEl>
                                      </p:cBhvr>
                                      <p:from x="200000" y="450000"/>
                                      <p:to x="100000" y="100000"/>
                                    </p:animScale>
                                    <p:set>
                                      <p:cBhvr>
                                        <p:cTn id="32" dur="770" fill="hold"/>
                                        <p:tgtEl>
                                          <p:spTgt spid="31747">
                                            <p:txEl>
                                              <p:pRg st="2" end="2"/>
                                            </p:txEl>
                                          </p:spTgt>
                                        </p:tgtEl>
                                        <p:attrNameLst>
                                          <p:attrName>ppt_x</p:attrName>
                                        </p:attrNameLst>
                                      </p:cBhvr>
                                      <p:to>
                                        <p:strVal val="(0.5)"/>
                                      </p:to>
                                    </p:set>
                                    <p:anim from="(0.5)" to="(#ppt_x)" calcmode="lin" valueType="num">
                                      <p:cBhvr>
                                        <p:cTn id="33" dur="1230" accel="100000" fill="hold">
                                          <p:stCondLst>
                                            <p:cond delay="770"/>
                                          </p:stCondLst>
                                        </p:cTn>
                                        <p:tgtEl>
                                          <p:spTgt spid="31747">
                                            <p:txEl>
                                              <p:pRg st="2" end="2"/>
                                            </p:txEl>
                                          </p:spTgt>
                                        </p:tgtEl>
                                        <p:attrNameLst>
                                          <p:attrName>ppt_x</p:attrName>
                                        </p:attrNameLst>
                                      </p:cBhvr>
                                    </p:anim>
                                    <p:set>
                                      <p:cBhvr>
                                        <p:cTn id="34" dur="770" fill="hold"/>
                                        <p:tgtEl>
                                          <p:spTgt spid="31747">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1747">
                                            <p:txEl>
                                              <p:pRg st="2" end="2"/>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31747">
                                            <p:txEl>
                                              <p:pRg st="3" end="3"/>
                                            </p:txEl>
                                          </p:spTgt>
                                        </p:tgtEl>
                                        <p:attrNameLst>
                                          <p:attrName>style.visibility</p:attrName>
                                        </p:attrNameLst>
                                      </p:cBhvr>
                                      <p:to>
                                        <p:strVal val="visible"/>
                                      </p:to>
                                    </p:set>
                                    <p:animEffect transition="in" filter="fade">
                                      <p:cBhvr>
                                        <p:cTn id="40" dur="770" decel="100000"/>
                                        <p:tgtEl>
                                          <p:spTgt spid="31747">
                                            <p:txEl>
                                              <p:pRg st="3" end="3"/>
                                            </p:txEl>
                                          </p:spTgt>
                                        </p:tgtEl>
                                      </p:cBhvr>
                                    </p:animEffect>
                                    <p:animScale>
                                      <p:cBhvr>
                                        <p:cTn id="41" dur="770" decel="100000"/>
                                        <p:tgtEl>
                                          <p:spTgt spid="31747">
                                            <p:txEl>
                                              <p:pRg st="3" end="3"/>
                                            </p:txEl>
                                          </p:spTgt>
                                        </p:tgtEl>
                                      </p:cBhvr>
                                      <p:from x="10000" y="10000"/>
                                      <p:to x="200000" y="450000"/>
                                    </p:animScale>
                                    <p:animScale>
                                      <p:cBhvr>
                                        <p:cTn id="42" dur="1230" accel="100000" fill="hold">
                                          <p:stCondLst>
                                            <p:cond delay="770"/>
                                          </p:stCondLst>
                                        </p:cTn>
                                        <p:tgtEl>
                                          <p:spTgt spid="31747">
                                            <p:txEl>
                                              <p:pRg st="3" end="3"/>
                                            </p:txEl>
                                          </p:spTgt>
                                        </p:tgtEl>
                                      </p:cBhvr>
                                      <p:from x="200000" y="450000"/>
                                      <p:to x="100000" y="100000"/>
                                    </p:animScale>
                                    <p:set>
                                      <p:cBhvr>
                                        <p:cTn id="43" dur="770" fill="hold"/>
                                        <p:tgtEl>
                                          <p:spTgt spid="31747">
                                            <p:txEl>
                                              <p:pRg st="3" end="3"/>
                                            </p:txEl>
                                          </p:spTgt>
                                        </p:tgtEl>
                                        <p:attrNameLst>
                                          <p:attrName>ppt_x</p:attrName>
                                        </p:attrNameLst>
                                      </p:cBhvr>
                                      <p:to>
                                        <p:strVal val="(0.5)"/>
                                      </p:to>
                                    </p:set>
                                    <p:anim from="(0.5)" to="(#ppt_x)" calcmode="lin" valueType="num">
                                      <p:cBhvr>
                                        <p:cTn id="44" dur="1230" accel="100000" fill="hold">
                                          <p:stCondLst>
                                            <p:cond delay="770"/>
                                          </p:stCondLst>
                                        </p:cTn>
                                        <p:tgtEl>
                                          <p:spTgt spid="31747">
                                            <p:txEl>
                                              <p:pRg st="3" end="3"/>
                                            </p:txEl>
                                          </p:spTgt>
                                        </p:tgtEl>
                                        <p:attrNameLst>
                                          <p:attrName>ppt_x</p:attrName>
                                        </p:attrNameLst>
                                      </p:cBhvr>
                                    </p:anim>
                                    <p:set>
                                      <p:cBhvr>
                                        <p:cTn id="45" dur="770" fill="hold"/>
                                        <p:tgtEl>
                                          <p:spTgt spid="31747">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1747">
                                            <p:txEl>
                                              <p:pRg st="3" end="3"/>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nodeType="clickEffect">
                                  <p:stCondLst>
                                    <p:cond delay="0"/>
                                  </p:stCondLst>
                                  <p:childTnLst>
                                    <p:set>
                                      <p:cBhvr>
                                        <p:cTn id="50" dur="1" fill="hold">
                                          <p:stCondLst>
                                            <p:cond delay="0"/>
                                          </p:stCondLst>
                                        </p:cTn>
                                        <p:tgtEl>
                                          <p:spTgt spid="31747">
                                            <p:txEl>
                                              <p:pRg st="4" end="4"/>
                                            </p:txEl>
                                          </p:spTgt>
                                        </p:tgtEl>
                                        <p:attrNameLst>
                                          <p:attrName>style.visibility</p:attrName>
                                        </p:attrNameLst>
                                      </p:cBhvr>
                                      <p:to>
                                        <p:strVal val="visible"/>
                                      </p:to>
                                    </p:set>
                                    <p:animEffect transition="in" filter="fade">
                                      <p:cBhvr>
                                        <p:cTn id="51" dur="770" decel="100000"/>
                                        <p:tgtEl>
                                          <p:spTgt spid="31747">
                                            <p:txEl>
                                              <p:pRg st="4" end="4"/>
                                            </p:txEl>
                                          </p:spTgt>
                                        </p:tgtEl>
                                      </p:cBhvr>
                                    </p:animEffect>
                                    <p:animScale>
                                      <p:cBhvr>
                                        <p:cTn id="52" dur="770" decel="100000"/>
                                        <p:tgtEl>
                                          <p:spTgt spid="31747">
                                            <p:txEl>
                                              <p:pRg st="4" end="4"/>
                                            </p:txEl>
                                          </p:spTgt>
                                        </p:tgtEl>
                                      </p:cBhvr>
                                      <p:from x="10000" y="10000"/>
                                      <p:to x="200000" y="450000"/>
                                    </p:animScale>
                                    <p:animScale>
                                      <p:cBhvr>
                                        <p:cTn id="53" dur="1230" accel="100000" fill="hold">
                                          <p:stCondLst>
                                            <p:cond delay="770"/>
                                          </p:stCondLst>
                                        </p:cTn>
                                        <p:tgtEl>
                                          <p:spTgt spid="31747">
                                            <p:txEl>
                                              <p:pRg st="4" end="4"/>
                                            </p:txEl>
                                          </p:spTgt>
                                        </p:tgtEl>
                                      </p:cBhvr>
                                      <p:from x="200000" y="450000"/>
                                      <p:to x="100000" y="100000"/>
                                    </p:animScale>
                                    <p:set>
                                      <p:cBhvr>
                                        <p:cTn id="54" dur="770" fill="hold"/>
                                        <p:tgtEl>
                                          <p:spTgt spid="31747">
                                            <p:txEl>
                                              <p:pRg st="4" end="4"/>
                                            </p:txEl>
                                          </p:spTgt>
                                        </p:tgtEl>
                                        <p:attrNameLst>
                                          <p:attrName>ppt_x</p:attrName>
                                        </p:attrNameLst>
                                      </p:cBhvr>
                                      <p:to>
                                        <p:strVal val="(0.5)"/>
                                      </p:to>
                                    </p:set>
                                    <p:anim from="(0.5)" to="(#ppt_x)" calcmode="lin" valueType="num">
                                      <p:cBhvr>
                                        <p:cTn id="55" dur="1230" accel="100000" fill="hold">
                                          <p:stCondLst>
                                            <p:cond delay="770"/>
                                          </p:stCondLst>
                                        </p:cTn>
                                        <p:tgtEl>
                                          <p:spTgt spid="31747">
                                            <p:txEl>
                                              <p:pRg st="4" end="4"/>
                                            </p:txEl>
                                          </p:spTgt>
                                        </p:tgtEl>
                                        <p:attrNameLst>
                                          <p:attrName>ppt_x</p:attrName>
                                        </p:attrNameLst>
                                      </p:cBhvr>
                                    </p:anim>
                                    <p:set>
                                      <p:cBhvr>
                                        <p:cTn id="56" dur="770" fill="hold"/>
                                        <p:tgtEl>
                                          <p:spTgt spid="31747">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1747">
                                            <p:txEl>
                                              <p:pRg st="4" end="4"/>
                                            </p:txEl>
                                          </p:spTgt>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nodeType="clickEffect">
                                  <p:stCondLst>
                                    <p:cond delay="0"/>
                                  </p:stCondLst>
                                  <p:childTnLst>
                                    <p:set>
                                      <p:cBhvr>
                                        <p:cTn id="61" dur="1" fill="hold">
                                          <p:stCondLst>
                                            <p:cond delay="0"/>
                                          </p:stCondLst>
                                        </p:cTn>
                                        <p:tgtEl>
                                          <p:spTgt spid="31747">
                                            <p:txEl>
                                              <p:pRg st="5" end="5"/>
                                            </p:txEl>
                                          </p:spTgt>
                                        </p:tgtEl>
                                        <p:attrNameLst>
                                          <p:attrName>style.visibility</p:attrName>
                                        </p:attrNameLst>
                                      </p:cBhvr>
                                      <p:to>
                                        <p:strVal val="visible"/>
                                      </p:to>
                                    </p:set>
                                    <p:animEffect transition="in" filter="fade">
                                      <p:cBhvr>
                                        <p:cTn id="62" dur="770" decel="100000"/>
                                        <p:tgtEl>
                                          <p:spTgt spid="31747">
                                            <p:txEl>
                                              <p:pRg st="5" end="5"/>
                                            </p:txEl>
                                          </p:spTgt>
                                        </p:tgtEl>
                                      </p:cBhvr>
                                    </p:animEffect>
                                    <p:animScale>
                                      <p:cBhvr>
                                        <p:cTn id="63" dur="770" decel="100000"/>
                                        <p:tgtEl>
                                          <p:spTgt spid="31747">
                                            <p:txEl>
                                              <p:pRg st="5" end="5"/>
                                            </p:txEl>
                                          </p:spTgt>
                                        </p:tgtEl>
                                      </p:cBhvr>
                                      <p:from x="10000" y="10000"/>
                                      <p:to x="200000" y="450000"/>
                                    </p:animScale>
                                    <p:animScale>
                                      <p:cBhvr>
                                        <p:cTn id="64" dur="1230" accel="100000" fill="hold">
                                          <p:stCondLst>
                                            <p:cond delay="770"/>
                                          </p:stCondLst>
                                        </p:cTn>
                                        <p:tgtEl>
                                          <p:spTgt spid="31747">
                                            <p:txEl>
                                              <p:pRg st="5" end="5"/>
                                            </p:txEl>
                                          </p:spTgt>
                                        </p:tgtEl>
                                      </p:cBhvr>
                                      <p:from x="200000" y="450000"/>
                                      <p:to x="100000" y="100000"/>
                                    </p:animScale>
                                    <p:set>
                                      <p:cBhvr>
                                        <p:cTn id="65" dur="770" fill="hold"/>
                                        <p:tgtEl>
                                          <p:spTgt spid="31747">
                                            <p:txEl>
                                              <p:pRg st="5" end="5"/>
                                            </p:txEl>
                                          </p:spTgt>
                                        </p:tgtEl>
                                        <p:attrNameLst>
                                          <p:attrName>ppt_x</p:attrName>
                                        </p:attrNameLst>
                                      </p:cBhvr>
                                      <p:to>
                                        <p:strVal val="(0.5)"/>
                                      </p:to>
                                    </p:set>
                                    <p:anim from="(0.5)" to="(#ppt_x)" calcmode="lin" valueType="num">
                                      <p:cBhvr>
                                        <p:cTn id="66" dur="1230" accel="100000" fill="hold">
                                          <p:stCondLst>
                                            <p:cond delay="770"/>
                                          </p:stCondLst>
                                        </p:cTn>
                                        <p:tgtEl>
                                          <p:spTgt spid="31747">
                                            <p:txEl>
                                              <p:pRg st="5" end="5"/>
                                            </p:txEl>
                                          </p:spTgt>
                                        </p:tgtEl>
                                        <p:attrNameLst>
                                          <p:attrName>ppt_x</p:attrName>
                                        </p:attrNameLst>
                                      </p:cBhvr>
                                    </p:anim>
                                    <p:set>
                                      <p:cBhvr>
                                        <p:cTn id="67" dur="770" fill="hold"/>
                                        <p:tgtEl>
                                          <p:spTgt spid="31747">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1747">
                                            <p:txEl>
                                              <p:pRg st="5" end="5"/>
                                            </p:txEl>
                                          </p:spTgt>
                                        </p:tgtEl>
                                        <p:attrNameLst>
                                          <p:attrName>ppt_y</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entr" presetSubtype="0" fill="hold" nodeType="clickEffect">
                                  <p:stCondLst>
                                    <p:cond delay="0"/>
                                  </p:stCondLst>
                                  <p:childTnLst>
                                    <p:set>
                                      <p:cBhvr>
                                        <p:cTn id="72" dur="1" fill="hold">
                                          <p:stCondLst>
                                            <p:cond delay="0"/>
                                          </p:stCondLst>
                                        </p:cTn>
                                        <p:tgtEl>
                                          <p:spTgt spid="31747">
                                            <p:txEl>
                                              <p:pRg st="6" end="6"/>
                                            </p:txEl>
                                          </p:spTgt>
                                        </p:tgtEl>
                                        <p:attrNameLst>
                                          <p:attrName>style.visibility</p:attrName>
                                        </p:attrNameLst>
                                      </p:cBhvr>
                                      <p:to>
                                        <p:strVal val="visible"/>
                                      </p:to>
                                    </p:set>
                                    <p:animEffect transition="in" filter="fade">
                                      <p:cBhvr>
                                        <p:cTn id="73" dur="770" decel="100000"/>
                                        <p:tgtEl>
                                          <p:spTgt spid="31747">
                                            <p:txEl>
                                              <p:pRg st="6" end="6"/>
                                            </p:txEl>
                                          </p:spTgt>
                                        </p:tgtEl>
                                      </p:cBhvr>
                                    </p:animEffect>
                                    <p:animScale>
                                      <p:cBhvr>
                                        <p:cTn id="74" dur="770" decel="100000"/>
                                        <p:tgtEl>
                                          <p:spTgt spid="31747">
                                            <p:txEl>
                                              <p:pRg st="6" end="6"/>
                                            </p:txEl>
                                          </p:spTgt>
                                        </p:tgtEl>
                                      </p:cBhvr>
                                      <p:from x="10000" y="10000"/>
                                      <p:to x="200000" y="450000"/>
                                    </p:animScale>
                                    <p:animScale>
                                      <p:cBhvr>
                                        <p:cTn id="75" dur="1230" accel="100000" fill="hold">
                                          <p:stCondLst>
                                            <p:cond delay="770"/>
                                          </p:stCondLst>
                                        </p:cTn>
                                        <p:tgtEl>
                                          <p:spTgt spid="31747">
                                            <p:txEl>
                                              <p:pRg st="6" end="6"/>
                                            </p:txEl>
                                          </p:spTgt>
                                        </p:tgtEl>
                                      </p:cBhvr>
                                      <p:from x="200000" y="450000"/>
                                      <p:to x="100000" y="100000"/>
                                    </p:animScale>
                                    <p:set>
                                      <p:cBhvr>
                                        <p:cTn id="76" dur="770" fill="hold"/>
                                        <p:tgtEl>
                                          <p:spTgt spid="31747">
                                            <p:txEl>
                                              <p:pRg st="6" end="6"/>
                                            </p:txEl>
                                          </p:spTgt>
                                        </p:tgtEl>
                                        <p:attrNameLst>
                                          <p:attrName>ppt_x</p:attrName>
                                        </p:attrNameLst>
                                      </p:cBhvr>
                                      <p:to>
                                        <p:strVal val="(0.5)"/>
                                      </p:to>
                                    </p:set>
                                    <p:anim from="(0.5)" to="(#ppt_x)" calcmode="lin" valueType="num">
                                      <p:cBhvr>
                                        <p:cTn id="77" dur="1230" accel="100000" fill="hold">
                                          <p:stCondLst>
                                            <p:cond delay="770"/>
                                          </p:stCondLst>
                                        </p:cTn>
                                        <p:tgtEl>
                                          <p:spTgt spid="31747">
                                            <p:txEl>
                                              <p:pRg st="6" end="6"/>
                                            </p:txEl>
                                          </p:spTgt>
                                        </p:tgtEl>
                                        <p:attrNameLst>
                                          <p:attrName>ppt_x</p:attrName>
                                        </p:attrNameLst>
                                      </p:cBhvr>
                                    </p:anim>
                                    <p:set>
                                      <p:cBhvr>
                                        <p:cTn id="78" dur="770" fill="hold"/>
                                        <p:tgtEl>
                                          <p:spTgt spid="31747">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1747">
                                            <p:txEl>
                                              <p:pRg st="6" end="6"/>
                                            </p:txEl>
                                          </p:spTgt>
                                        </p:tgtEl>
                                        <p:attrNameLst>
                                          <p:attrName>ppt_y</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7" presetClass="entr" presetSubtype="0" fill="hold" nodeType="clickEffect">
                                  <p:stCondLst>
                                    <p:cond delay="0"/>
                                  </p:stCondLst>
                                  <p:childTnLst>
                                    <p:set>
                                      <p:cBhvr>
                                        <p:cTn id="83" dur="1" fill="hold">
                                          <p:stCondLst>
                                            <p:cond delay="0"/>
                                          </p:stCondLst>
                                        </p:cTn>
                                        <p:tgtEl>
                                          <p:spTgt spid="31747">
                                            <p:txEl>
                                              <p:pRg st="7" end="7"/>
                                            </p:txEl>
                                          </p:spTgt>
                                        </p:tgtEl>
                                        <p:attrNameLst>
                                          <p:attrName>style.visibility</p:attrName>
                                        </p:attrNameLst>
                                      </p:cBhvr>
                                      <p:to>
                                        <p:strVal val="visible"/>
                                      </p:to>
                                    </p:set>
                                    <p:animEffect transition="in" filter="fade">
                                      <p:cBhvr>
                                        <p:cTn id="84" dur="1000"/>
                                        <p:tgtEl>
                                          <p:spTgt spid="31747">
                                            <p:txEl>
                                              <p:pRg st="7" end="7"/>
                                            </p:txEl>
                                          </p:spTgt>
                                        </p:tgtEl>
                                      </p:cBhvr>
                                    </p:animEffect>
                                    <p:anim calcmode="lin" valueType="num">
                                      <p:cBhvr>
                                        <p:cTn id="85" dur="10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31747">
                                            <p:txEl>
                                              <p:pRg st="7" end="7"/>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1747">
                                            <p:txEl>
                                              <p:pRg st="7" end="7"/>
                                            </p:txEl>
                                          </p:spTgt>
                                        </p:tgtEl>
                                        <p:attrNameLst>
                                          <p:attrName>ppt_y</p:attrName>
                                        </p:attrNameLst>
                                      </p:cBhvr>
                                      <p:tavLst>
                                        <p:tav tm="0">
                                          <p:val>
                                            <p:strVal val="#ppt_y-.03"/>
                                          </p:val>
                                        </p:tav>
                                        <p:tav tm="100000">
                                          <p:val>
                                            <p:strVal val="#ppt_y"/>
                                          </p:val>
                                        </p:tav>
                                      </p:tavLst>
                                    </p:anim>
                                  </p:childTnLst>
                                </p:cTn>
                              </p:par>
                              <p:par>
                                <p:cTn id="88" presetID="37" presetClass="entr" presetSubtype="0" fill="hold" nodeType="withEffect">
                                  <p:stCondLst>
                                    <p:cond delay="0"/>
                                  </p:stCondLst>
                                  <p:childTnLst>
                                    <p:set>
                                      <p:cBhvr>
                                        <p:cTn id="89" dur="1" fill="hold">
                                          <p:stCondLst>
                                            <p:cond delay="0"/>
                                          </p:stCondLst>
                                        </p:cTn>
                                        <p:tgtEl>
                                          <p:spTgt spid="31747">
                                            <p:txEl>
                                              <p:pRg st="8" end="8"/>
                                            </p:txEl>
                                          </p:spTgt>
                                        </p:tgtEl>
                                        <p:attrNameLst>
                                          <p:attrName>style.visibility</p:attrName>
                                        </p:attrNameLst>
                                      </p:cBhvr>
                                      <p:to>
                                        <p:strVal val="visible"/>
                                      </p:to>
                                    </p:set>
                                    <p:animEffect transition="in" filter="fade">
                                      <p:cBhvr>
                                        <p:cTn id="90" dur="1000"/>
                                        <p:tgtEl>
                                          <p:spTgt spid="31747">
                                            <p:txEl>
                                              <p:pRg st="8" end="8"/>
                                            </p:txEl>
                                          </p:spTgt>
                                        </p:tgtEl>
                                      </p:cBhvr>
                                    </p:animEffect>
                                    <p:anim calcmode="lin" valueType="num">
                                      <p:cBhvr>
                                        <p:cTn id="91" dur="10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p:cTn id="92" dur="900" decel="100000" fill="hold"/>
                                        <p:tgtEl>
                                          <p:spTgt spid="31747">
                                            <p:txEl>
                                              <p:pRg st="8" end="8"/>
                                            </p:tx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3174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04800" y="274638"/>
            <a:ext cx="8458200" cy="487362"/>
          </a:xfrm>
        </p:spPr>
        <p:txBody>
          <a:bodyPr>
            <a:normAutofit fontScale="90000"/>
          </a:bodyPr>
          <a:lstStyle/>
          <a:p>
            <a:pPr rtl="0" eaLnBrk="1" hangingPunct="1"/>
            <a:r>
              <a:rPr lang="en-US" altLang="ar-SA" sz="2800" b="1" dirty="0" smtClean="0">
                <a:solidFill>
                  <a:schemeClr val="accent2"/>
                </a:solidFill>
                <a:latin typeface="Arial" pitchFamily="34" charset="0"/>
                <a:cs typeface="Arial" pitchFamily="34" charset="0"/>
              </a:rPr>
              <a:t>Yearly Check Up:</a:t>
            </a:r>
            <a:endParaRPr lang="ar-SA" altLang="ar-SA" sz="2800" b="1" dirty="0" smtClean="0">
              <a:solidFill>
                <a:schemeClr val="accent2"/>
              </a:solidFill>
              <a:latin typeface="Arial" pitchFamily="34" charset="0"/>
              <a:cs typeface="Arial" pitchFamily="34" charset="0"/>
            </a:endParaRPr>
          </a:p>
        </p:txBody>
      </p:sp>
      <p:sp>
        <p:nvSpPr>
          <p:cNvPr id="80899" name="Content Placeholder 2"/>
          <p:cNvSpPr>
            <a:spLocks noGrp="1"/>
          </p:cNvSpPr>
          <p:nvPr>
            <p:ph sz="quarter" idx="1"/>
          </p:nvPr>
        </p:nvSpPr>
        <p:spPr>
          <a:xfrm>
            <a:off x="304800" y="914400"/>
            <a:ext cx="8534400" cy="5638800"/>
          </a:xfrm>
        </p:spPr>
        <p:txBody>
          <a:bodyPr/>
          <a:lstStyle/>
          <a:p>
            <a:pPr algn="l" rtl="0" eaLnBrk="1" hangingPunct="1">
              <a:buFont typeface="Wingdings 2" pitchFamily="18" charset="2"/>
              <a:buNone/>
            </a:pPr>
            <a:r>
              <a:rPr lang="en-US" altLang="ar-SA" u="sng" dirty="0" smtClean="0">
                <a:solidFill>
                  <a:schemeClr val="tx2"/>
                </a:solidFill>
                <a:latin typeface="Arial" pitchFamily="34" charset="0"/>
                <a:cs typeface="Arial" pitchFamily="34" charset="0"/>
              </a:rPr>
              <a:t>Investigations </a:t>
            </a:r>
          </a:p>
          <a:p>
            <a:pPr algn="l" rtl="0" eaLnBrk="1" hangingPunct="1">
              <a:buFont typeface="Wingdings" pitchFamily="2" charset="2"/>
              <a:buChar char="q"/>
            </a:pPr>
            <a:r>
              <a:rPr lang="en-US" altLang="ar-SA" dirty="0" smtClean="0">
                <a:solidFill>
                  <a:schemeClr val="bg1"/>
                </a:solidFill>
                <a:latin typeface="Arial" pitchFamily="34" charset="0"/>
                <a:cs typeface="Arial" pitchFamily="34" charset="0"/>
              </a:rPr>
              <a:t>HbA1C</a:t>
            </a:r>
          </a:p>
          <a:p>
            <a:pPr algn="l" rtl="0" eaLnBrk="1" hangingPunct="1">
              <a:buFont typeface="Wingdings" pitchFamily="2" charset="2"/>
              <a:buChar char="q"/>
            </a:pPr>
            <a:r>
              <a:rPr lang="en-US" altLang="ar-SA" dirty="0" smtClean="0">
                <a:solidFill>
                  <a:schemeClr val="bg1"/>
                </a:solidFill>
                <a:latin typeface="Arial" pitchFamily="34" charset="0"/>
                <a:cs typeface="Arial" pitchFamily="34" charset="0"/>
              </a:rPr>
              <a:t>Urea and </a:t>
            </a:r>
            <a:r>
              <a:rPr lang="en-US" altLang="ar-SA" dirty="0" err="1" smtClean="0">
                <a:solidFill>
                  <a:schemeClr val="bg1"/>
                </a:solidFill>
                <a:latin typeface="Arial" pitchFamily="34" charset="0"/>
                <a:cs typeface="Arial" pitchFamily="34" charset="0"/>
              </a:rPr>
              <a:t>Creatinine</a:t>
            </a:r>
            <a:endParaRPr lang="en-US" altLang="ar-SA" dirty="0" smtClean="0">
              <a:solidFill>
                <a:schemeClr val="bg1"/>
              </a:solidFill>
              <a:latin typeface="Arial" pitchFamily="34" charset="0"/>
              <a:cs typeface="Arial" pitchFamily="34" charset="0"/>
            </a:endParaRPr>
          </a:p>
          <a:p>
            <a:pPr algn="l" rtl="0" eaLnBrk="1" hangingPunct="1">
              <a:buFont typeface="Wingdings" pitchFamily="2" charset="2"/>
              <a:buChar char="q"/>
            </a:pPr>
            <a:r>
              <a:rPr lang="en-US" altLang="ar-SA" dirty="0" smtClean="0">
                <a:solidFill>
                  <a:schemeClr val="bg1"/>
                </a:solidFill>
                <a:latin typeface="Arial" pitchFamily="34" charset="0"/>
                <a:cs typeface="Arial" pitchFamily="34" charset="0"/>
              </a:rPr>
              <a:t>Lipid Profile (</a:t>
            </a:r>
            <a:r>
              <a:rPr lang="en-US" altLang="ar-SA" sz="2400" dirty="0" smtClean="0">
                <a:solidFill>
                  <a:schemeClr val="bg1"/>
                </a:solidFill>
                <a:latin typeface="Arial" pitchFamily="34" charset="0"/>
                <a:cs typeface="Arial" pitchFamily="34" charset="0"/>
              </a:rPr>
              <a:t>Cholesterol, Triglyceride, LDL-C and HDL-C</a:t>
            </a:r>
            <a:r>
              <a:rPr lang="en-US" altLang="ar-SA" dirty="0" smtClean="0">
                <a:solidFill>
                  <a:schemeClr val="bg1"/>
                </a:solidFill>
                <a:latin typeface="Arial" pitchFamily="34" charset="0"/>
                <a:cs typeface="Arial" pitchFamily="34" charset="0"/>
              </a:rPr>
              <a:t>)</a:t>
            </a:r>
          </a:p>
          <a:p>
            <a:pPr algn="l" rtl="0" eaLnBrk="1" hangingPunct="1">
              <a:buFont typeface="Wingdings" pitchFamily="2" charset="2"/>
              <a:buChar char="q"/>
            </a:pPr>
            <a:r>
              <a:rPr lang="en-US" altLang="ar-SA" dirty="0" smtClean="0">
                <a:solidFill>
                  <a:schemeClr val="bg1"/>
                </a:solidFill>
                <a:latin typeface="Arial" pitchFamily="34" charset="0"/>
                <a:cs typeface="Arial" pitchFamily="34" charset="0"/>
              </a:rPr>
              <a:t>Albumin to </a:t>
            </a:r>
            <a:r>
              <a:rPr lang="en-US" altLang="ar-SA" dirty="0" err="1" smtClean="0">
                <a:solidFill>
                  <a:schemeClr val="bg1"/>
                </a:solidFill>
                <a:latin typeface="Arial" pitchFamily="34" charset="0"/>
                <a:cs typeface="Arial" pitchFamily="34" charset="0"/>
              </a:rPr>
              <a:t>creatinine</a:t>
            </a:r>
            <a:r>
              <a:rPr lang="en-US" altLang="ar-SA" dirty="0" smtClean="0">
                <a:solidFill>
                  <a:schemeClr val="bg1"/>
                </a:solidFill>
                <a:latin typeface="Arial" pitchFamily="34" charset="0"/>
                <a:cs typeface="Arial" pitchFamily="34" charset="0"/>
              </a:rPr>
              <a:t> ratio / 24 hour urine collection for protein (</a:t>
            </a:r>
            <a:r>
              <a:rPr lang="en-US" altLang="ar-SA" dirty="0" err="1" smtClean="0">
                <a:solidFill>
                  <a:schemeClr val="bg1"/>
                </a:solidFill>
                <a:latin typeface="Arial" pitchFamily="34" charset="0"/>
                <a:cs typeface="Arial" pitchFamily="34" charset="0"/>
              </a:rPr>
              <a:t>Microalbuminuria</a:t>
            </a:r>
            <a:r>
              <a:rPr lang="en-US" altLang="ar-SA" dirty="0" smtClean="0">
                <a:solidFill>
                  <a:schemeClr val="bg1"/>
                </a:solidFill>
                <a:latin typeface="Arial" pitchFamily="34" charset="0"/>
                <a:cs typeface="Arial" pitchFamily="34" charset="0"/>
              </a:rPr>
              <a:t> 30 -&lt;300 mg while </a:t>
            </a:r>
            <a:r>
              <a:rPr lang="en-US" altLang="ar-SA" dirty="0" err="1" smtClean="0">
                <a:solidFill>
                  <a:schemeClr val="bg1"/>
                </a:solidFill>
                <a:latin typeface="Arial" pitchFamily="34" charset="0"/>
                <a:cs typeface="Arial" pitchFamily="34" charset="0"/>
              </a:rPr>
              <a:t>Macroalbuminyria</a:t>
            </a:r>
            <a:r>
              <a:rPr lang="en-US" altLang="ar-SA" dirty="0" smtClean="0">
                <a:solidFill>
                  <a:schemeClr val="bg1"/>
                </a:solidFill>
                <a:latin typeface="Arial" pitchFamily="34" charset="0"/>
                <a:cs typeface="Arial" pitchFamily="34" charset="0"/>
              </a:rPr>
              <a:t> ≥ 300 mg).</a:t>
            </a:r>
          </a:p>
          <a:p>
            <a:pPr algn="l" rtl="0" eaLnBrk="1" hangingPunct="1">
              <a:buFont typeface="Wingdings" pitchFamily="2" charset="2"/>
              <a:buChar char="q"/>
            </a:pPr>
            <a:endParaRPr lang="en-US" altLang="ar-SA" dirty="0" smtClean="0">
              <a:solidFill>
                <a:schemeClr val="bg1"/>
              </a:solidFill>
              <a:latin typeface="Arial" pitchFamily="34" charset="0"/>
              <a:cs typeface="Arial" pitchFamily="34" charset="0"/>
            </a:endParaRPr>
          </a:p>
          <a:p>
            <a:pPr algn="l" rtl="0" eaLnBrk="1" hangingPunct="1">
              <a:buFont typeface="Wingdings 2" pitchFamily="18" charset="2"/>
              <a:buNone/>
            </a:pPr>
            <a:r>
              <a:rPr lang="en-US" altLang="ar-SA" u="sng" dirty="0" smtClean="0">
                <a:solidFill>
                  <a:schemeClr val="tx2"/>
                </a:solidFill>
                <a:latin typeface="Arial" pitchFamily="34" charset="0"/>
                <a:cs typeface="Arial" pitchFamily="34" charset="0"/>
              </a:rPr>
              <a:t>Check :</a:t>
            </a:r>
          </a:p>
          <a:p>
            <a:pPr algn="l" rtl="0" eaLnBrk="1" hangingPunct="1">
              <a:buFont typeface="Wingdings" pitchFamily="2" charset="2"/>
              <a:buChar char="q"/>
            </a:pPr>
            <a:r>
              <a:rPr lang="en-US" altLang="ar-SA" dirty="0" smtClean="0">
                <a:solidFill>
                  <a:schemeClr val="bg1"/>
                </a:solidFill>
                <a:latin typeface="Arial" pitchFamily="34" charset="0"/>
                <a:cs typeface="Arial" pitchFamily="34" charset="0"/>
              </a:rPr>
              <a:t>Eye: Fundus Examination / eye referral</a:t>
            </a:r>
          </a:p>
          <a:p>
            <a:pPr algn="l" rtl="0" eaLnBrk="1" hangingPunct="1">
              <a:buFont typeface="Wingdings" pitchFamily="2" charset="2"/>
              <a:buChar char="q"/>
            </a:pPr>
            <a:r>
              <a:rPr lang="en-US" altLang="ar-SA" dirty="0" smtClean="0">
                <a:solidFill>
                  <a:schemeClr val="bg1"/>
                </a:solidFill>
                <a:latin typeface="Arial" pitchFamily="34" charset="0"/>
                <a:cs typeface="Arial" pitchFamily="34" charset="0"/>
              </a:rPr>
              <a:t>Feet : Visual inspection and Neurovascular status</a:t>
            </a:r>
          </a:p>
          <a:p>
            <a:pPr algn="l" rtl="0" eaLnBrk="1" hangingPunct="1">
              <a:buFont typeface="Wingdings" pitchFamily="2" charset="2"/>
              <a:buChar char="q"/>
            </a:pPr>
            <a:endParaRPr lang="ar-SA" altLang="ar-SA" dirty="0" smtClean="0">
              <a:solidFill>
                <a:schemeClr val="bg1"/>
              </a:solidFill>
            </a:endParaRPr>
          </a:p>
        </p:txBody>
      </p:sp>
    </p:spTree>
    <p:extLst>
      <p:ext uri="{BB962C8B-B14F-4D97-AF65-F5344CB8AC3E}">
        <p14:creationId xmlns:p14="http://schemas.microsoft.com/office/powerpoint/2010/main" val="734780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19" name="Group 27"/>
          <p:cNvGraphicFramePr>
            <a:graphicFrameLocks noGrp="1"/>
          </p:cNvGraphicFramePr>
          <p:nvPr>
            <p:extLst>
              <p:ext uri="{D42A27DB-BD31-4B8C-83A1-F6EECF244321}">
                <p14:modId xmlns:p14="http://schemas.microsoft.com/office/powerpoint/2010/main" val="3752219156"/>
              </p:ext>
            </p:extLst>
          </p:nvPr>
        </p:nvGraphicFramePr>
        <p:xfrm>
          <a:off x="228600" y="1752600"/>
          <a:ext cx="8661400" cy="3365500"/>
        </p:xfrm>
        <a:graphic>
          <a:graphicData uri="http://schemas.openxmlformats.org/drawingml/2006/table">
            <a:tbl>
              <a:tblPr/>
              <a:tblGrid>
                <a:gridCol w="2232025"/>
                <a:gridCol w="3101975"/>
                <a:gridCol w="3276600"/>
                <a:gridCol w="50800"/>
              </a:tblGrid>
              <a:tr h="534716">
                <a:tc>
                  <a:txBody>
                    <a:bodyPr/>
                    <a:lstStyle/>
                    <a:p>
                      <a:pPr marL="0" marR="0" lvl="0" indent="0" algn="l"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endParaRPr kumimoji="0" lang="en-GB" sz="2200" b="0" i="0" u="none" strike="noStrike" cap="none" normalizeH="0" baseline="0" dirty="0" smtClean="0">
                        <a:ln>
                          <a:noFill/>
                        </a:ln>
                        <a:solidFill>
                          <a:schemeClr val="tx1"/>
                        </a:solidFill>
                        <a:effectLst>
                          <a:outerShdw blurRad="38100" dist="38100" dir="2700000" algn="tl">
                            <a:srgbClr val="04617B"/>
                          </a:outerShdw>
                        </a:effectLst>
                        <a:latin typeface="Constantia" pitchFamily="18" charset="0"/>
                      </a:endParaRP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2800" b="1" i="0" u="none" strike="noStrike" cap="none" normalizeH="0" baseline="0" dirty="0" smtClean="0">
                          <a:ln>
                            <a:noFill/>
                          </a:ln>
                          <a:solidFill>
                            <a:schemeClr val="bg1"/>
                          </a:solidFill>
                          <a:effectLst/>
                          <a:latin typeface="Constantia" pitchFamily="18" charset="0"/>
                        </a:rPr>
                        <a:t>ADA</a:t>
                      </a:r>
                      <a:r>
                        <a:rPr kumimoji="0" lang="en-US" sz="2800" b="1" i="0" u="none" strike="noStrike" cap="none" normalizeH="0" baseline="30000" dirty="0" smtClean="0">
                          <a:ln>
                            <a:noFill/>
                          </a:ln>
                          <a:solidFill>
                            <a:schemeClr val="bg1"/>
                          </a:solidFill>
                          <a:effectLst/>
                          <a:latin typeface="Constantia" pitchFamily="18" charset="0"/>
                        </a:rPr>
                        <a:t>1</a:t>
                      </a: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r>
                        <a:rPr kumimoji="0" lang="en-US" sz="2800" b="1" i="0" u="none" strike="noStrike" cap="none" normalizeH="0" baseline="0" dirty="0" smtClean="0">
                          <a:ln>
                            <a:noFill/>
                          </a:ln>
                          <a:solidFill>
                            <a:schemeClr val="bg1"/>
                          </a:solidFill>
                          <a:effectLst/>
                          <a:latin typeface="Constantia" pitchFamily="18" charset="0"/>
                        </a:rPr>
                        <a:t>ACE</a:t>
                      </a:r>
                      <a:r>
                        <a:rPr kumimoji="0" lang="en-US" sz="2800" b="1" i="0" u="none" strike="noStrike" cap="none" normalizeH="0" baseline="30000" dirty="0" smtClean="0">
                          <a:ln>
                            <a:noFill/>
                          </a:ln>
                          <a:solidFill>
                            <a:schemeClr val="bg1"/>
                          </a:solidFill>
                          <a:effectLst/>
                          <a:latin typeface="Constantia" pitchFamily="18" charset="0"/>
                        </a:rPr>
                        <a:t>2</a:t>
                      </a: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c>
                  <a:txBody>
                    <a:bodyPr/>
                    <a:lstStyle/>
                    <a:p>
                      <a:pPr marL="0" marR="0" lvl="0" indent="0" algn="ctr" defTabSz="1027113" rtl="0" eaLnBrk="1" fontAlgn="base" latinLnBrk="0" hangingPunct="1">
                        <a:lnSpc>
                          <a:spcPct val="100000"/>
                        </a:lnSpc>
                        <a:spcBef>
                          <a:spcPct val="20000"/>
                        </a:spcBef>
                        <a:spcAft>
                          <a:spcPct val="0"/>
                        </a:spcAft>
                        <a:buClr>
                          <a:srgbClr val="0BD0D9"/>
                        </a:buClr>
                        <a:buSzPct val="95000"/>
                        <a:buFont typeface="Wingdings" pitchFamily="2" charset="2"/>
                        <a:buNone/>
                        <a:tabLst/>
                      </a:pPr>
                      <a:endParaRPr kumimoji="0" lang="en-US" sz="2200" b="0" i="0" u="none" strike="noStrike" cap="none" normalizeH="0" baseline="30000" dirty="0" smtClean="0">
                        <a:ln>
                          <a:noFill/>
                        </a:ln>
                        <a:solidFill>
                          <a:srgbClr val="FFFF00"/>
                        </a:solidFill>
                        <a:effectLst/>
                        <a:latin typeface="Constantia" pitchFamily="18" charset="0"/>
                      </a:endParaRPr>
                    </a:p>
                  </a:txBody>
                  <a:tcPr marL="0" marR="0" marT="107996" marB="0" horzOverflow="overflow">
                    <a:lnL>
                      <a:noFill/>
                    </a:lnL>
                    <a:lnR>
                      <a:noFill/>
                    </a:lnR>
                    <a:lnT>
                      <a:noFill/>
                    </a:lnT>
                    <a:lnB w="28575" cap="flat" cmpd="sng" algn="ctr">
                      <a:solidFill>
                        <a:srgbClr val="66CCFF"/>
                      </a:solidFill>
                      <a:prstDash val="solid"/>
                      <a:round/>
                      <a:headEnd type="none" w="med" len="med"/>
                      <a:tailEnd type="none" w="med" len="med"/>
                    </a:lnB>
                    <a:lnTlToBr>
                      <a:noFill/>
                    </a:lnTlToBr>
                    <a:lnBlToTr>
                      <a:noFill/>
                    </a:lnBlToTr>
                    <a:noFill/>
                  </a:tcPr>
                </a:tc>
              </a:tr>
              <a:tr h="900475">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HbA1c</a:t>
                      </a: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7.0%  </a:t>
                      </a:r>
                      <a:br>
                        <a:rPr kumimoji="0" lang="en-US" sz="2000" b="1" i="0" u="none" strike="noStrike" cap="none" normalizeH="0" baseline="0" dirty="0" smtClean="0">
                          <a:ln>
                            <a:noFill/>
                          </a:ln>
                          <a:solidFill>
                            <a:schemeClr val="bg1"/>
                          </a:solidFill>
                          <a:effectLst/>
                          <a:latin typeface="Arial" pitchFamily="34" charset="0"/>
                          <a:cs typeface="Arial" pitchFamily="34" charset="0"/>
                        </a:rPr>
                      </a:br>
                      <a:r>
                        <a:rPr kumimoji="0" lang="en-US" sz="2000" b="1" i="1" u="none" strike="noStrike" cap="none" normalizeH="0" baseline="0" dirty="0" smtClean="0">
                          <a:ln>
                            <a:noFill/>
                          </a:ln>
                          <a:solidFill>
                            <a:schemeClr val="bg1"/>
                          </a:solidFill>
                          <a:effectLst/>
                          <a:latin typeface="Arial" pitchFamily="34" charset="0"/>
                          <a:cs typeface="Arial" pitchFamily="34" charset="0"/>
                        </a:rPr>
                        <a:t>(general goal)</a:t>
                      </a: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 6.5%</a:t>
                      </a:r>
                      <a:endParaRPr kumimoji="0" lang="en-US" sz="2000" b="1" i="0" u="none" strike="noStrike" cap="none" normalizeH="0" baseline="30000" dirty="0" smtClean="0">
                        <a:ln>
                          <a:noFill/>
                        </a:ln>
                        <a:solidFill>
                          <a:schemeClr val="bg1"/>
                        </a:solidFill>
                        <a:effectLst/>
                        <a:latin typeface="Arial" pitchFamily="34" charset="0"/>
                        <a:cs typeface="Arial" pitchFamily="34" charset="0"/>
                      </a:endParaRPr>
                    </a:p>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lnL>
                      <a:noFill/>
                    </a:lnL>
                    <a:lnR>
                      <a:noFill/>
                    </a:lnR>
                    <a:lnT w="28575"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noFill/>
                  </a:tcPr>
                </a:tc>
              </a:tr>
              <a:tr h="950867">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Preprandial  plasma glucose</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70–130 mg/</a:t>
                      </a:r>
                      <a:r>
                        <a:rPr kumimoji="0" lang="en-US" sz="2000" b="1" i="0" u="none" strike="noStrike" cap="none" normalizeH="0" baseline="0" dirty="0" err="1" smtClean="0">
                          <a:ln>
                            <a:noFill/>
                          </a:ln>
                          <a:solidFill>
                            <a:schemeClr val="bg1"/>
                          </a:solidFill>
                          <a:effectLst/>
                          <a:latin typeface="Arial" pitchFamily="34" charset="0"/>
                          <a:cs typeface="Arial" pitchFamily="34" charset="0"/>
                        </a:rPr>
                        <a:t>dL</a:t>
                      </a:r>
                      <a:r>
                        <a:rPr kumimoji="0" lang="en-US" sz="20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   (3.9–7.2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110 mg/</a:t>
                      </a:r>
                      <a:r>
                        <a:rPr kumimoji="0" lang="en-US" sz="2000" b="1" i="0" u="none" strike="noStrike" cap="none" normalizeH="0" baseline="0" dirty="0" err="1" smtClean="0">
                          <a:ln>
                            <a:noFill/>
                          </a:ln>
                          <a:solidFill>
                            <a:schemeClr val="bg1"/>
                          </a:solidFill>
                          <a:effectLst/>
                          <a:latin typeface="Arial" pitchFamily="34" charset="0"/>
                          <a:cs typeface="Arial" pitchFamily="34" charset="0"/>
                        </a:rPr>
                        <a:t>dL</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(&lt; 6.1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lnL>
                      <a:noFill/>
                    </a:lnL>
                    <a:lnR>
                      <a:noFill/>
                    </a:lnR>
                    <a:lnT w="12700" cap="flat" cmpd="sng" algn="ctr">
                      <a:solidFill>
                        <a:srgbClr val="66CCFF"/>
                      </a:solidFill>
                      <a:prstDash val="solid"/>
                      <a:round/>
                      <a:headEnd type="none" w="med" len="med"/>
                      <a:tailEnd type="none" w="med" len="med"/>
                    </a:lnT>
                    <a:lnB w="12700" cap="flat" cmpd="sng" algn="ctr">
                      <a:solidFill>
                        <a:srgbClr val="66CCFF"/>
                      </a:solidFill>
                      <a:prstDash val="solid"/>
                      <a:round/>
                      <a:headEnd type="none" w="med" len="med"/>
                      <a:tailEnd type="none" w="med" len="med"/>
                    </a:lnB>
                    <a:lnTlToBr>
                      <a:noFill/>
                    </a:lnTlToBr>
                    <a:lnBlToTr>
                      <a:noFill/>
                    </a:lnBlToTr>
                    <a:noFill/>
                  </a:tcPr>
                </a:tc>
              </a:tr>
              <a:tr h="979441">
                <a:tc>
                  <a:txBody>
                    <a:bodyPr/>
                    <a:lstStyle/>
                    <a:p>
                      <a:pPr marL="0" marR="0" lvl="0" indent="0" algn="l"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Postprandial  plasma glucose</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180 mg/dL </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   (&lt; 10.0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&lt; 140 mg/dL</a:t>
                      </a:r>
                    </a:p>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r>
                        <a:rPr kumimoji="0" lang="en-US" sz="2000" b="0" i="0" u="none" strike="noStrike" cap="none" normalizeH="0" baseline="0" dirty="0" smtClean="0">
                          <a:ln>
                            <a:noFill/>
                          </a:ln>
                          <a:solidFill>
                            <a:schemeClr val="bg1"/>
                          </a:solidFill>
                          <a:effectLst/>
                          <a:latin typeface="Arial" pitchFamily="34" charset="0"/>
                          <a:cs typeface="Arial" pitchFamily="34" charset="0"/>
                        </a:rPr>
                        <a:t>(&lt; 7.8 mmol/L)</a:t>
                      </a: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1027113" rtl="0" eaLnBrk="1" fontAlgn="base" latinLnBrk="0" hangingPunct="1">
                        <a:lnSpc>
                          <a:spcPct val="100000"/>
                        </a:lnSpc>
                        <a:spcBef>
                          <a:spcPct val="30000"/>
                        </a:spcBef>
                        <a:spcAft>
                          <a:spcPct val="30000"/>
                        </a:spcAft>
                        <a:buClr>
                          <a:srgbClr val="0BD0D9"/>
                        </a:buClr>
                        <a:buSzPct val="95000"/>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4617B"/>
                          </a:outerShdw>
                        </a:effectLst>
                        <a:latin typeface="Arial" pitchFamily="34" charset="0"/>
                        <a:cs typeface="Arial" pitchFamily="34" charset="0"/>
                      </a:endParaRPr>
                    </a:p>
                  </a:txBody>
                  <a:tcPr marL="0" marR="0" marT="107996" marB="0" horzOverflow="overflow">
                    <a:lnL>
                      <a:noFill/>
                    </a:lnL>
                    <a:lnR>
                      <a:noFill/>
                    </a:lnR>
                    <a:lnT w="12700"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lnTlToBr>
                      <a:noFill/>
                    </a:lnTlToBr>
                    <a:lnBlToTr>
                      <a:noFill/>
                    </a:lnBlToTr>
                    <a:noFill/>
                  </a:tcPr>
                </a:tc>
              </a:tr>
            </a:tbl>
          </a:graphicData>
        </a:graphic>
      </p:graphicFrame>
      <p:sp>
        <p:nvSpPr>
          <p:cNvPr id="33815" name="Text Box 2"/>
          <p:cNvSpPr txBox="1">
            <a:spLocks noChangeArrowheads="1"/>
          </p:cNvSpPr>
          <p:nvPr/>
        </p:nvSpPr>
        <p:spPr bwMode="auto">
          <a:xfrm>
            <a:off x="219075" y="5410200"/>
            <a:ext cx="8520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7" tIns="45643" rIns="91267" bIns="45643">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a:r>
              <a:rPr lang="en-US" altLang="ar-SA" sz="1400" dirty="0">
                <a:latin typeface="Calibri" pitchFamily="34" charset="0"/>
                <a:ea typeface="MS PGothic" pitchFamily="34" charset="-128"/>
                <a:cs typeface="Arial" pitchFamily="34" charset="0"/>
              </a:rPr>
              <a:t>ACE=American College of Endocrinology; ADA=American Diabetes Association; HbA1c=hemoglobin A1c; </a:t>
            </a:r>
          </a:p>
          <a:p>
            <a:pPr rtl="1"/>
            <a:r>
              <a:rPr lang="en-US" altLang="ar-SA" sz="1400" dirty="0">
                <a:latin typeface="Calibri" pitchFamily="34" charset="0"/>
                <a:ea typeface="MS PGothic" pitchFamily="34" charset="-128"/>
                <a:cs typeface="Arial" pitchFamily="34" charset="0"/>
              </a:rPr>
              <a:t>Adapted from: </a:t>
            </a:r>
            <a:r>
              <a:rPr lang="en-US" altLang="ar-SA" sz="1400" baseline="30000" dirty="0">
                <a:latin typeface="Calibri" pitchFamily="34" charset="0"/>
                <a:ea typeface="MS PGothic" pitchFamily="34" charset="-128"/>
                <a:cs typeface="Arial" pitchFamily="34" charset="0"/>
              </a:rPr>
              <a:t>1</a:t>
            </a:r>
            <a:r>
              <a:rPr lang="en-US" altLang="ar-SA" sz="1400" dirty="0">
                <a:latin typeface="Calibri" pitchFamily="34" charset="0"/>
                <a:ea typeface="MS PGothic" pitchFamily="34" charset="-128"/>
                <a:cs typeface="Arial" pitchFamily="34" charset="0"/>
              </a:rPr>
              <a:t>ADA / EASD consensus statement: </a:t>
            </a:r>
            <a:r>
              <a:rPr lang="da-DK" altLang="ar-SA" sz="1400" dirty="0">
                <a:latin typeface="Calibri" pitchFamily="34" charset="0"/>
                <a:ea typeface="MS PGothic" pitchFamily="34" charset="-128"/>
                <a:cs typeface="Arial" pitchFamily="34" charset="0"/>
              </a:rPr>
              <a:t>Nathan DM, et al. </a:t>
            </a:r>
            <a:r>
              <a:rPr lang="da-DK" altLang="ar-SA" sz="1400" i="1" dirty="0">
                <a:latin typeface="Calibri" pitchFamily="34" charset="0"/>
                <a:ea typeface="MS PGothic" pitchFamily="34" charset="-128"/>
                <a:cs typeface="Arial" pitchFamily="34" charset="0"/>
              </a:rPr>
              <a:t>Diabetes Care</a:t>
            </a:r>
            <a:r>
              <a:rPr lang="da-DK" altLang="ar-SA" sz="1400" dirty="0">
                <a:latin typeface="Calibri" pitchFamily="34" charset="0"/>
                <a:ea typeface="MS PGothic" pitchFamily="34" charset="-128"/>
                <a:cs typeface="Arial" pitchFamily="34" charset="0"/>
              </a:rPr>
              <a:t>. 32:193–203;</a:t>
            </a:r>
            <a:endParaRPr lang="en-US" altLang="ar-SA" sz="1400" dirty="0">
              <a:latin typeface="Calibri" pitchFamily="34" charset="0"/>
              <a:ea typeface="MS PGothic" pitchFamily="34" charset="-128"/>
              <a:cs typeface="Arial" pitchFamily="34" charset="0"/>
            </a:endParaRPr>
          </a:p>
          <a:p>
            <a:pPr rtl="1"/>
            <a:r>
              <a:rPr lang="en-US" altLang="ar-SA" sz="1400" baseline="30000" dirty="0">
                <a:latin typeface="Calibri" pitchFamily="34" charset="0"/>
                <a:ea typeface="MS PGothic" pitchFamily="34" charset="-128"/>
                <a:cs typeface="Arial" pitchFamily="34" charset="0"/>
              </a:rPr>
              <a:t>2</a:t>
            </a:r>
            <a:r>
              <a:rPr lang="en-US" altLang="ar-SA" sz="1400" dirty="0">
                <a:latin typeface="Calibri" pitchFamily="34" charset="0"/>
                <a:ea typeface="MS PGothic" pitchFamily="34" charset="-128"/>
                <a:cs typeface="Arial" pitchFamily="34" charset="0"/>
              </a:rPr>
              <a:t>American Association of Clinical Endocrinologists, American College of Endocrinology. </a:t>
            </a:r>
            <a:r>
              <a:rPr lang="en-US" altLang="ar-SA" sz="1400" i="1" dirty="0" err="1">
                <a:latin typeface="Calibri" pitchFamily="34" charset="0"/>
                <a:ea typeface="MS PGothic" pitchFamily="34" charset="-128"/>
                <a:cs typeface="Arial" pitchFamily="34" charset="0"/>
              </a:rPr>
              <a:t>Endocr</a:t>
            </a:r>
            <a:r>
              <a:rPr lang="en-US" altLang="ar-SA" sz="1400" i="1" dirty="0">
                <a:latin typeface="Calibri" pitchFamily="34" charset="0"/>
                <a:ea typeface="MS PGothic" pitchFamily="34" charset="-128"/>
                <a:cs typeface="Arial" pitchFamily="34" charset="0"/>
              </a:rPr>
              <a:t> </a:t>
            </a:r>
            <a:r>
              <a:rPr lang="en-US" altLang="ar-SA" sz="1400" i="1" dirty="0" err="1">
                <a:latin typeface="Calibri" pitchFamily="34" charset="0"/>
                <a:ea typeface="MS PGothic" pitchFamily="34" charset="-128"/>
                <a:cs typeface="Arial" pitchFamily="34" charset="0"/>
              </a:rPr>
              <a:t>Pract</a:t>
            </a:r>
            <a:r>
              <a:rPr lang="en-US" altLang="ar-SA" sz="1400" i="1" dirty="0">
                <a:latin typeface="Calibri" pitchFamily="34" charset="0"/>
                <a:ea typeface="MS PGothic" pitchFamily="34" charset="-128"/>
                <a:cs typeface="Arial" pitchFamily="34" charset="0"/>
              </a:rPr>
              <a:t>.</a:t>
            </a:r>
            <a:r>
              <a:rPr lang="en-US" altLang="ar-SA" sz="1400" dirty="0">
                <a:latin typeface="Calibri" pitchFamily="34" charset="0"/>
                <a:ea typeface="MS PGothic" pitchFamily="34" charset="-128"/>
                <a:cs typeface="Arial" pitchFamily="34" charset="0"/>
              </a:rPr>
              <a:t> 2002; 8 (</a:t>
            </a:r>
            <a:r>
              <a:rPr lang="en-US" altLang="ar-SA" sz="1400" dirty="0" err="1">
                <a:latin typeface="Calibri" pitchFamily="34" charset="0"/>
                <a:ea typeface="MS PGothic" pitchFamily="34" charset="-128"/>
                <a:cs typeface="Arial" pitchFamily="34" charset="0"/>
              </a:rPr>
              <a:t>Suppl</a:t>
            </a:r>
            <a:r>
              <a:rPr lang="en-US" altLang="ar-SA" sz="1400" dirty="0">
                <a:latin typeface="Calibri" pitchFamily="34" charset="0"/>
                <a:ea typeface="MS PGothic" pitchFamily="34" charset="-128"/>
                <a:cs typeface="Arial" pitchFamily="34" charset="0"/>
              </a:rPr>
              <a:t> 1): 5–11;</a:t>
            </a:r>
          </a:p>
          <a:p>
            <a:pPr rtl="1"/>
            <a:r>
              <a:rPr lang="en-US" altLang="ar-SA" sz="1400" dirty="0">
                <a:latin typeface="Calibri" pitchFamily="34" charset="0"/>
                <a:ea typeface="MS PGothic" pitchFamily="34" charset="-128"/>
                <a:cs typeface="Arial" pitchFamily="34" charset="0"/>
              </a:rPr>
              <a:t> </a:t>
            </a:r>
          </a:p>
        </p:txBody>
      </p:sp>
      <p:sp>
        <p:nvSpPr>
          <p:cNvPr id="33816" name="Rectangle 36"/>
          <p:cNvSpPr>
            <a:spLocks noGrp="1" noChangeArrowheads="1"/>
          </p:cNvSpPr>
          <p:nvPr>
            <p:ph type="title" idx="4294967295"/>
          </p:nvPr>
        </p:nvSpPr>
        <p:spPr>
          <a:xfrm>
            <a:off x="301625" y="228600"/>
            <a:ext cx="8534400" cy="1371600"/>
          </a:xfrm>
        </p:spPr>
        <p:txBody>
          <a:bodyPr/>
          <a:lstStyle/>
          <a:p>
            <a:pPr eaLnBrk="1" hangingPunct="1"/>
            <a:r>
              <a:rPr lang="en-US" altLang="ar-SA" b="1" dirty="0" smtClean="0">
                <a:solidFill>
                  <a:schemeClr val="accent2"/>
                </a:solidFill>
              </a:rPr>
              <a:t>Current Treatment Goals for </a:t>
            </a:r>
            <a:r>
              <a:rPr lang="en-US" altLang="ar-SA" b="1" dirty="0" err="1" smtClean="0">
                <a:solidFill>
                  <a:schemeClr val="accent2"/>
                </a:solidFill>
              </a:rPr>
              <a:t>Glycaemic</a:t>
            </a:r>
            <a:r>
              <a:rPr lang="en-US" altLang="ar-SA" b="1" dirty="0" smtClean="0">
                <a:solidFill>
                  <a:schemeClr val="accent2"/>
                </a:solidFill>
              </a:rPr>
              <a:t> Control</a:t>
            </a:r>
          </a:p>
        </p:txBody>
      </p:sp>
      <p:cxnSp>
        <p:nvCxnSpPr>
          <p:cNvPr id="6" name="Straight Connector 5"/>
          <p:cNvCxnSpPr/>
          <p:nvPr/>
        </p:nvCxnSpPr>
        <p:spPr>
          <a:xfrm>
            <a:off x="2438400" y="3200400"/>
            <a:ext cx="25908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3200400"/>
            <a:ext cx="20574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4600" y="4114800"/>
            <a:ext cx="45720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620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ar-SA" b="1" dirty="0" smtClean="0">
                <a:solidFill>
                  <a:schemeClr val="accent2"/>
                </a:solidFill>
              </a:rPr>
              <a:t>Life Style Modification</a:t>
            </a:r>
          </a:p>
        </p:txBody>
      </p:sp>
      <p:sp>
        <p:nvSpPr>
          <p:cNvPr id="3" name="Content Placeholder 2"/>
          <p:cNvSpPr>
            <a:spLocks noGrp="1"/>
          </p:cNvSpPr>
          <p:nvPr>
            <p:ph idx="1"/>
          </p:nvPr>
        </p:nvSpPr>
        <p:spPr>
          <a:xfrm>
            <a:off x="301625" y="1527175"/>
            <a:ext cx="8504238" cy="4949825"/>
          </a:xfrm>
        </p:spPr>
        <p:txBody>
          <a:bodyPr rtlCol="0">
            <a:normAutofit/>
          </a:bodyPr>
          <a:lstStyle/>
          <a:p>
            <a:pPr algn="l" rtl="0" eaLnBrk="1" fontAlgn="auto" hangingPunct="1">
              <a:spcAft>
                <a:spcPts val="0"/>
              </a:spcAft>
              <a:buFontTx/>
              <a:buNone/>
              <a:defRPr/>
            </a:pPr>
            <a:r>
              <a:rPr lang="en-US" sz="2800" b="1" dirty="0" smtClean="0">
                <a:solidFill>
                  <a:schemeClr val="tx2"/>
                </a:solidFill>
              </a:rPr>
              <a:t>For all patients, advise for</a:t>
            </a:r>
          </a:p>
          <a:p>
            <a:pPr eaLnBrk="1" fontAlgn="auto" hangingPunct="1">
              <a:spcAft>
                <a:spcPts val="0"/>
              </a:spcAft>
              <a:buFont typeface="Wingdings 2" pitchFamily="18" charset="2"/>
              <a:buNone/>
              <a:defRPr/>
            </a:pPr>
            <a:endParaRPr lang="en-US" sz="2800" dirty="0" smtClean="0"/>
          </a:p>
          <a:p>
            <a:pPr algn="l" rtl="0" eaLnBrk="1" fontAlgn="auto" hangingPunct="1">
              <a:spcAft>
                <a:spcPts val="0"/>
              </a:spcAft>
              <a:buFont typeface="Wingdings" pitchFamily="2" charset="2"/>
              <a:buChar char="q"/>
              <a:defRPr/>
            </a:pPr>
            <a:r>
              <a:rPr lang="en-US" sz="2800" b="1" dirty="0" smtClean="0">
                <a:solidFill>
                  <a:srgbClr val="C00000"/>
                </a:solidFill>
              </a:rPr>
              <a:t> </a:t>
            </a:r>
            <a:r>
              <a:rPr lang="en-US" sz="2400" b="1" dirty="0" smtClean="0">
                <a:solidFill>
                  <a:schemeClr val="bg1"/>
                </a:solidFill>
              </a:rPr>
              <a:t>Weight Management (</a:t>
            </a:r>
            <a:r>
              <a:rPr lang="en-US" sz="2400" dirty="0" smtClean="0">
                <a:solidFill>
                  <a:schemeClr val="bg1"/>
                </a:solidFill>
              </a:rPr>
              <a:t>in overweight/obese </a:t>
            </a:r>
          </a:p>
          <a:p>
            <a:pPr algn="l" rtl="0" eaLnBrk="1" fontAlgn="auto" hangingPunct="1">
              <a:spcAft>
                <a:spcPts val="0"/>
              </a:spcAft>
              <a:buFont typeface="Wingdings" pitchFamily="2" charset="2"/>
              <a:buChar char="q"/>
              <a:defRPr/>
            </a:pPr>
            <a:r>
              <a:rPr lang="en-US" sz="2400" dirty="0" smtClean="0">
                <a:solidFill>
                  <a:schemeClr val="bg1"/>
                </a:solidFill>
              </a:rPr>
              <a:t>  patients can improve insulin sensitivity)</a:t>
            </a:r>
            <a:endParaRPr lang="en-US" sz="2400" b="1" dirty="0">
              <a:solidFill>
                <a:schemeClr val="bg1"/>
              </a:solidFill>
            </a:endParaRPr>
          </a:p>
          <a:p>
            <a:pPr algn="l" rtl="0" eaLnBrk="1" fontAlgn="auto" hangingPunct="1">
              <a:spcAft>
                <a:spcPts val="0"/>
              </a:spcAft>
              <a:buFont typeface="Wingdings" pitchFamily="2" charset="2"/>
              <a:buChar char="q"/>
              <a:defRPr/>
            </a:pPr>
            <a:r>
              <a:rPr lang="en-US" sz="2400" b="1" dirty="0" smtClean="0">
                <a:solidFill>
                  <a:schemeClr val="bg1"/>
                </a:solidFill>
                <a:latin typeface="Arial"/>
                <a:cs typeface="Arial"/>
              </a:rPr>
              <a:t> </a:t>
            </a:r>
            <a:r>
              <a:rPr lang="en-US" sz="2400" b="1" dirty="0" smtClean="0">
                <a:solidFill>
                  <a:schemeClr val="bg1"/>
                </a:solidFill>
              </a:rPr>
              <a:t>Exercise </a:t>
            </a:r>
            <a:r>
              <a:rPr lang="en-US" sz="2400" dirty="0" smtClean="0">
                <a:solidFill>
                  <a:schemeClr val="bg1"/>
                </a:solidFill>
                <a:latin typeface="Arial" pitchFamily="34" charset="0"/>
                <a:cs typeface="Arial" pitchFamily="34" charset="0"/>
              </a:rPr>
              <a:t>(walking 150 </a:t>
            </a:r>
            <a:r>
              <a:rPr lang="en-US" sz="2400" dirty="0" err="1" smtClean="0">
                <a:solidFill>
                  <a:schemeClr val="bg1"/>
                </a:solidFill>
                <a:latin typeface="Arial" pitchFamily="34" charset="0"/>
                <a:cs typeface="Arial" pitchFamily="34" charset="0"/>
              </a:rPr>
              <a:t>mins</a:t>
            </a:r>
            <a:r>
              <a:rPr lang="en-US" sz="2400" dirty="0" smtClean="0">
                <a:solidFill>
                  <a:schemeClr val="bg1"/>
                </a:solidFill>
                <a:latin typeface="Arial" pitchFamily="34" charset="0"/>
                <a:cs typeface="Arial" pitchFamily="34" charset="0"/>
              </a:rPr>
              <a:t> / week)</a:t>
            </a:r>
          </a:p>
          <a:p>
            <a:pPr algn="l" rtl="0" eaLnBrk="1" fontAlgn="auto" hangingPunct="1">
              <a:spcAft>
                <a:spcPts val="0"/>
              </a:spcAft>
              <a:buFont typeface="Wingdings" pitchFamily="2" charset="2"/>
              <a:buChar char="q"/>
              <a:defRPr/>
            </a:pPr>
            <a:r>
              <a:rPr lang="en-US" sz="2400" b="1" dirty="0" smtClean="0">
                <a:solidFill>
                  <a:schemeClr val="bg1"/>
                </a:solidFill>
              </a:rPr>
              <a:t>Diet (</a:t>
            </a:r>
            <a:r>
              <a:rPr lang="en-US" sz="2400" dirty="0" smtClean="0">
                <a:solidFill>
                  <a:schemeClr val="bg1"/>
                </a:solidFill>
              </a:rPr>
              <a:t>Provided by a Dietitian</a:t>
            </a:r>
            <a:r>
              <a:rPr lang="en-US" sz="2400" b="1" dirty="0" smtClean="0">
                <a:solidFill>
                  <a:schemeClr val="bg1"/>
                </a:solidFill>
              </a:rPr>
              <a:t>)</a:t>
            </a:r>
          </a:p>
          <a:p>
            <a:pPr algn="l" rtl="0" eaLnBrk="1" fontAlgn="auto" hangingPunct="1">
              <a:spcAft>
                <a:spcPts val="0"/>
              </a:spcAft>
              <a:buFont typeface="Wingdings" pitchFamily="2" charset="2"/>
              <a:buChar char="q"/>
              <a:defRPr/>
            </a:pPr>
            <a:r>
              <a:rPr lang="en-US" sz="2400" dirty="0" smtClean="0">
                <a:solidFill>
                  <a:schemeClr val="bg1"/>
                </a:solidFill>
              </a:rPr>
              <a:t>Can reduce HbA1C by 1-2% </a:t>
            </a:r>
          </a:p>
          <a:p>
            <a:pPr algn="l" rtl="0" eaLnBrk="1" fontAlgn="auto" hangingPunct="1">
              <a:spcAft>
                <a:spcPts val="0"/>
              </a:spcAft>
              <a:buFont typeface="Wingdings" pitchFamily="2" charset="2"/>
              <a:buChar char="q"/>
              <a:defRPr/>
            </a:pPr>
            <a:r>
              <a:rPr lang="en-US" sz="2400" dirty="0" smtClean="0">
                <a:solidFill>
                  <a:schemeClr val="bg1"/>
                </a:solidFill>
              </a:rPr>
              <a:t>Problems</a:t>
            </a:r>
          </a:p>
          <a:p>
            <a:pPr lvl="1" algn="l" rtl="0" eaLnBrk="1" fontAlgn="auto" hangingPunct="1">
              <a:spcAft>
                <a:spcPts val="0"/>
              </a:spcAft>
              <a:buFont typeface="Wingdings" pitchFamily="2" charset="2"/>
              <a:buChar char="Ø"/>
              <a:defRPr/>
            </a:pPr>
            <a:r>
              <a:rPr lang="en-US" b="1" dirty="0" smtClean="0">
                <a:solidFill>
                  <a:schemeClr val="bg1"/>
                </a:solidFill>
              </a:rPr>
              <a:t>Poor adherence over time</a:t>
            </a:r>
          </a:p>
          <a:p>
            <a:pPr lvl="1" eaLnBrk="1" fontAlgn="auto" hangingPunct="1">
              <a:spcAft>
                <a:spcPts val="0"/>
              </a:spcAft>
              <a:buFont typeface="Wingdings" pitchFamily="2" charset="2"/>
              <a:buNone/>
              <a:defRPr/>
            </a:pPr>
            <a:endParaRPr lang="en-US" dirty="0" smtClean="0"/>
          </a:p>
          <a:p>
            <a:pPr lvl="1" eaLnBrk="1" fontAlgn="auto" hangingPunct="1">
              <a:spcAft>
                <a:spcPts val="0"/>
              </a:spcAft>
              <a:defRPr/>
            </a:pPr>
            <a:endParaRPr lang="en-US" dirty="0"/>
          </a:p>
        </p:txBody>
      </p:sp>
    </p:spTree>
    <p:extLst>
      <p:ext uri="{BB962C8B-B14F-4D97-AF65-F5344CB8AC3E}">
        <p14:creationId xmlns:p14="http://schemas.microsoft.com/office/powerpoint/2010/main" val="17782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ar-SA" smtClean="0"/>
          </a:p>
        </p:txBody>
      </p:sp>
      <p:pic>
        <p:nvPicPr>
          <p:cNvPr id="3686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l="25490" t="9914" r="27451" b="6427"/>
          <a:stretch>
            <a:fillRect/>
          </a:stretch>
        </p:blipFill>
        <p:spPr>
          <a:xfrm>
            <a:off x="228600" y="76200"/>
            <a:ext cx="8763000" cy="6629400"/>
          </a:xfrm>
        </p:spPr>
      </p:pic>
    </p:spTree>
    <p:extLst>
      <p:ext uri="{BB962C8B-B14F-4D97-AF65-F5344CB8AC3E}">
        <p14:creationId xmlns:p14="http://schemas.microsoft.com/office/powerpoint/2010/main" val="2391648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62200" y="381000"/>
            <a:ext cx="3654425" cy="523875"/>
          </a:xfrm>
          <a:prstGeom prst="rect">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a:spcBef>
                <a:spcPct val="20000"/>
              </a:spcBef>
            </a:pPr>
            <a:r>
              <a:rPr lang="en-US" altLang="ar-SA" sz="2800" dirty="0">
                <a:solidFill>
                  <a:schemeClr val="bg1"/>
                </a:solidFill>
                <a:latin typeface="Calibri" pitchFamily="34" charset="0"/>
                <a:cs typeface="Arial" pitchFamily="34" charset="0"/>
              </a:rPr>
              <a:t>Genetic  predisposition</a:t>
            </a:r>
          </a:p>
        </p:txBody>
      </p:sp>
      <p:sp>
        <p:nvSpPr>
          <p:cNvPr id="11267" name="Text Box 3"/>
          <p:cNvSpPr txBox="1">
            <a:spLocks noChangeArrowheads="1"/>
          </p:cNvSpPr>
          <p:nvPr/>
        </p:nvSpPr>
        <p:spPr bwMode="auto">
          <a:xfrm>
            <a:off x="3200400" y="4129088"/>
            <a:ext cx="1981200" cy="646112"/>
          </a:xfrm>
          <a:prstGeom prst="rect">
            <a:avLst/>
          </a:prstGeom>
          <a:solidFill>
            <a:srgbClr val="FFFF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3600" b="1" dirty="0">
                <a:solidFill>
                  <a:schemeClr val="bg1"/>
                </a:solidFill>
                <a:latin typeface="Calibri" pitchFamily="34" charset="0"/>
                <a:cs typeface="Arial" pitchFamily="34" charset="0"/>
              </a:rPr>
              <a:t>IGT</a:t>
            </a:r>
          </a:p>
        </p:txBody>
      </p:sp>
      <p:sp>
        <p:nvSpPr>
          <p:cNvPr id="11268" name="Text Box 5"/>
          <p:cNvSpPr txBox="1">
            <a:spLocks noChangeArrowheads="1"/>
          </p:cNvSpPr>
          <p:nvPr/>
        </p:nvSpPr>
        <p:spPr bwMode="auto">
          <a:xfrm>
            <a:off x="2514600" y="2057400"/>
            <a:ext cx="3178175" cy="957263"/>
          </a:xfrm>
          <a:prstGeom prst="rect">
            <a:avLst/>
          </a:prstGeom>
          <a:solidFill>
            <a:srgbClr val="00B0F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2800" b="1" dirty="0">
                <a:solidFill>
                  <a:schemeClr val="bg1"/>
                </a:solidFill>
                <a:latin typeface="Calibri" pitchFamily="34" charset="0"/>
                <a:cs typeface="Arial" pitchFamily="34" charset="0"/>
              </a:rPr>
              <a:t>Insulin Resistance</a:t>
            </a:r>
          </a:p>
          <a:p>
            <a:pPr algn="ctr" rtl="1">
              <a:spcBef>
                <a:spcPct val="20000"/>
              </a:spcBef>
            </a:pPr>
            <a:r>
              <a:rPr lang="en-US" altLang="ar-SA" sz="2400" b="1" dirty="0">
                <a:solidFill>
                  <a:schemeClr val="bg1"/>
                </a:solidFill>
                <a:latin typeface="Calibri" pitchFamily="34" charset="0"/>
                <a:cs typeface="Arial" pitchFamily="34" charset="0"/>
              </a:rPr>
              <a:t>(</a:t>
            </a:r>
            <a:r>
              <a:rPr lang="en-US" altLang="ar-SA" sz="2400" b="1" dirty="0" err="1">
                <a:solidFill>
                  <a:schemeClr val="bg1"/>
                </a:solidFill>
                <a:latin typeface="Calibri" pitchFamily="34" charset="0"/>
                <a:cs typeface="Arial" pitchFamily="34" charset="0"/>
              </a:rPr>
              <a:t>Hyperinsulinemia</a:t>
            </a:r>
            <a:r>
              <a:rPr lang="en-US" altLang="ar-SA" sz="2400" b="1" dirty="0">
                <a:solidFill>
                  <a:schemeClr val="bg1"/>
                </a:solidFill>
                <a:latin typeface="Calibri" pitchFamily="34" charset="0"/>
                <a:cs typeface="Arial" pitchFamily="34" charset="0"/>
              </a:rPr>
              <a:t>)</a:t>
            </a:r>
            <a:endParaRPr lang="en-US" altLang="ar-SA" sz="2800" b="1" dirty="0">
              <a:solidFill>
                <a:schemeClr val="bg1"/>
              </a:solidFill>
              <a:latin typeface="Calibri" pitchFamily="34" charset="0"/>
              <a:cs typeface="Arial" pitchFamily="34" charset="0"/>
            </a:endParaRPr>
          </a:p>
        </p:txBody>
      </p:sp>
      <p:sp>
        <p:nvSpPr>
          <p:cNvPr id="11269" name="AutoShape 6"/>
          <p:cNvSpPr>
            <a:spLocks noChangeArrowheads="1"/>
          </p:cNvSpPr>
          <p:nvPr/>
        </p:nvSpPr>
        <p:spPr bwMode="auto">
          <a:xfrm>
            <a:off x="4133850" y="9906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sp>
        <p:nvSpPr>
          <p:cNvPr id="11270" name="AutoShape 7"/>
          <p:cNvSpPr>
            <a:spLocks noChangeArrowheads="1"/>
          </p:cNvSpPr>
          <p:nvPr/>
        </p:nvSpPr>
        <p:spPr bwMode="auto">
          <a:xfrm>
            <a:off x="4133850" y="31242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sp>
        <p:nvSpPr>
          <p:cNvPr id="11271" name="AutoShape 8"/>
          <p:cNvSpPr>
            <a:spLocks noChangeArrowheads="1"/>
          </p:cNvSpPr>
          <p:nvPr/>
        </p:nvSpPr>
        <p:spPr bwMode="auto">
          <a:xfrm>
            <a:off x="4133850" y="4800600"/>
            <a:ext cx="339725" cy="914400"/>
          </a:xfrm>
          <a:prstGeom prst="downArrow">
            <a:avLst>
              <a:gd name="adj1" fmla="val 50000"/>
              <a:gd name="adj2" fmla="val 67290"/>
            </a:avLst>
          </a:prstGeom>
          <a:solidFill>
            <a:srgbClr val="FFC000"/>
          </a:solidFill>
          <a:ln w="12700" cap="sq">
            <a:solidFill>
              <a:schemeClr val="accent1"/>
            </a:solidFill>
            <a:miter lim="800000"/>
            <a:headEnd type="none" w="sm" len="sm"/>
            <a:tailEnd type="none" w="sm" len="sm"/>
          </a:ln>
        </p:spPr>
        <p:txBody>
          <a:bodyPr wrap="none" anchor="ctr"/>
          <a:lstStyle/>
          <a:p>
            <a:pPr rtl="1" eaLnBrk="1" hangingPunct="1"/>
            <a:endParaRPr lang="en-US" altLang="ar-SA">
              <a:latin typeface="Calibri" pitchFamily="34" charset="0"/>
            </a:endParaRPr>
          </a:p>
        </p:txBody>
      </p:sp>
      <p:grpSp>
        <p:nvGrpSpPr>
          <p:cNvPr id="11272" name="Group 10"/>
          <p:cNvGrpSpPr>
            <a:grpSpLocks/>
          </p:cNvGrpSpPr>
          <p:nvPr/>
        </p:nvGrpSpPr>
        <p:grpSpPr bwMode="auto">
          <a:xfrm rot="-10432086" flipH="1" flipV="1">
            <a:off x="6096000" y="1066800"/>
            <a:ext cx="1760538" cy="1252538"/>
            <a:chOff x="1469" y="1171"/>
            <a:chExt cx="1645" cy="924"/>
          </a:xfrm>
        </p:grpSpPr>
        <p:sp>
          <p:nvSpPr>
            <p:cNvPr id="11282" name="Freeform 11"/>
            <p:cNvSpPr>
              <a:spLocks/>
            </p:cNvSpPr>
            <p:nvPr/>
          </p:nvSpPr>
          <p:spPr bwMode="auto">
            <a:xfrm>
              <a:off x="1470" y="1174"/>
              <a:ext cx="952" cy="607"/>
            </a:xfrm>
            <a:custGeom>
              <a:avLst/>
              <a:gdLst>
                <a:gd name="T0" fmla="*/ 0 w 952"/>
                <a:gd name="T1" fmla="*/ 0 h 607"/>
                <a:gd name="T2" fmla="*/ 0 w 952"/>
                <a:gd name="T3" fmla="*/ 45 h 607"/>
                <a:gd name="T4" fmla="*/ 69 w 952"/>
                <a:gd name="T5" fmla="*/ 57 h 607"/>
                <a:gd name="T6" fmla="*/ 132 w 952"/>
                <a:gd name="T7" fmla="*/ 72 h 607"/>
                <a:gd name="T8" fmla="*/ 189 w 952"/>
                <a:gd name="T9" fmla="*/ 90 h 607"/>
                <a:gd name="T10" fmla="*/ 248 w 952"/>
                <a:gd name="T11" fmla="*/ 108 h 607"/>
                <a:gd name="T12" fmla="*/ 298 w 952"/>
                <a:gd name="T13" fmla="*/ 126 h 607"/>
                <a:gd name="T14" fmla="*/ 340 w 952"/>
                <a:gd name="T15" fmla="*/ 144 h 607"/>
                <a:gd name="T16" fmla="*/ 379 w 952"/>
                <a:gd name="T17" fmla="*/ 160 h 607"/>
                <a:gd name="T18" fmla="*/ 424 w 952"/>
                <a:gd name="T19" fmla="*/ 181 h 607"/>
                <a:gd name="T20" fmla="*/ 463 w 952"/>
                <a:gd name="T21" fmla="*/ 205 h 607"/>
                <a:gd name="T22" fmla="*/ 508 w 952"/>
                <a:gd name="T23" fmla="*/ 235 h 607"/>
                <a:gd name="T24" fmla="*/ 544 w 952"/>
                <a:gd name="T25" fmla="*/ 262 h 607"/>
                <a:gd name="T26" fmla="*/ 580 w 952"/>
                <a:gd name="T27" fmla="*/ 289 h 607"/>
                <a:gd name="T28" fmla="*/ 613 w 952"/>
                <a:gd name="T29" fmla="*/ 319 h 607"/>
                <a:gd name="T30" fmla="*/ 655 w 952"/>
                <a:gd name="T31" fmla="*/ 355 h 607"/>
                <a:gd name="T32" fmla="*/ 700 w 952"/>
                <a:gd name="T33" fmla="*/ 397 h 607"/>
                <a:gd name="T34" fmla="*/ 726 w 952"/>
                <a:gd name="T35" fmla="*/ 427 h 607"/>
                <a:gd name="T36" fmla="*/ 753 w 952"/>
                <a:gd name="T37" fmla="*/ 459 h 607"/>
                <a:gd name="T38" fmla="*/ 780 w 952"/>
                <a:gd name="T39" fmla="*/ 490 h 607"/>
                <a:gd name="T40" fmla="*/ 804 w 952"/>
                <a:gd name="T41" fmla="*/ 520 h 607"/>
                <a:gd name="T42" fmla="*/ 834 w 952"/>
                <a:gd name="T43" fmla="*/ 568 h 607"/>
                <a:gd name="T44" fmla="*/ 852 w 952"/>
                <a:gd name="T45" fmla="*/ 607 h 607"/>
                <a:gd name="T46" fmla="*/ 952 w 952"/>
                <a:gd name="T47" fmla="*/ 595 h 607"/>
                <a:gd name="T48" fmla="*/ 919 w 952"/>
                <a:gd name="T49" fmla="*/ 529 h 607"/>
                <a:gd name="T50" fmla="*/ 870 w 952"/>
                <a:gd name="T51" fmla="*/ 459 h 607"/>
                <a:gd name="T52" fmla="*/ 819 w 952"/>
                <a:gd name="T53" fmla="*/ 400 h 607"/>
                <a:gd name="T54" fmla="*/ 753 w 952"/>
                <a:gd name="T55" fmla="*/ 337 h 607"/>
                <a:gd name="T56" fmla="*/ 664 w 952"/>
                <a:gd name="T57" fmla="*/ 247 h 607"/>
                <a:gd name="T58" fmla="*/ 565 w 952"/>
                <a:gd name="T59" fmla="*/ 172 h 607"/>
                <a:gd name="T60" fmla="*/ 460 w 952"/>
                <a:gd name="T61" fmla="*/ 108 h 607"/>
                <a:gd name="T62" fmla="*/ 367 w 952"/>
                <a:gd name="T63" fmla="*/ 69 h 607"/>
                <a:gd name="T64" fmla="*/ 251 w 952"/>
                <a:gd name="T65" fmla="*/ 30 h 607"/>
                <a:gd name="T66" fmla="*/ 156 w 952"/>
                <a:gd name="T67" fmla="*/ 15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607"/>
                <a:gd name="T107" fmla="*/ 952 w 952"/>
                <a:gd name="T108" fmla="*/ 607 h 6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12"/>
            <p:cNvSpPr>
              <a:spLocks/>
            </p:cNvSpPr>
            <p:nvPr/>
          </p:nvSpPr>
          <p:spPr bwMode="auto">
            <a:xfrm>
              <a:off x="2621" y="1661"/>
              <a:ext cx="493" cy="434"/>
            </a:xfrm>
            <a:custGeom>
              <a:avLst/>
              <a:gdLst>
                <a:gd name="T0" fmla="*/ 0 w 493"/>
                <a:gd name="T1" fmla="*/ 335 h 434"/>
                <a:gd name="T2" fmla="*/ 0 w 493"/>
                <a:gd name="T3" fmla="*/ 434 h 434"/>
                <a:gd name="T4" fmla="*/ 20 w 493"/>
                <a:gd name="T5" fmla="*/ 409 h 434"/>
                <a:gd name="T6" fmla="*/ 42 w 493"/>
                <a:gd name="T7" fmla="*/ 383 h 434"/>
                <a:gd name="T8" fmla="*/ 71 w 493"/>
                <a:gd name="T9" fmla="*/ 356 h 434"/>
                <a:gd name="T10" fmla="*/ 107 w 493"/>
                <a:gd name="T11" fmla="*/ 325 h 434"/>
                <a:gd name="T12" fmla="*/ 142 w 493"/>
                <a:gd name="T13" fmla="*/ 291 h 434"/>
                <a:gd name="T14" fmla="*/ 178 w 493"/>
                <a:gd name="T15" fmla="*/ 259 h 434"/>
                <a:gd name="T16" fmla="*/ 211 w 493"/>
                <a:gd name="T17" fmla="*/ 232 h 434"/>
                <a:gd name="T18" fmla="*/ 241 w 493"/>
                <a:gd name="T19" fmla="*/ 208 h 434"/>
                <a:gd name="T20" fmla="*/ 274 w 493"/>
                <a:gd name="T21" fmla="*/ 186 h 434"/>
                <a:gd name="T22" fmla="*/ 308 w 493"/>
                <a:gd name="T23" fmla="*/ 164 h 434"/>
                <a:gd name="T24" fmla="*/ 348 w 493"/>
                <a:gd name="T25" fmla="*/ 141 h 434"/>
                <a:gd name="T26" fmla="*/ 385 w 493"/>
                <a:gd name="T27" fmla="*/ 123 h 434"/>
                <a:gd name="T28" fmla="*/ 423 w 493"/>
                <a:gd name="T29" fmla="*/ 107 h 434"/>
                <a:gd name="T30" fmla="*/ 463 w 493"/>
                <a:gd name="T31" fmla="*/ 90 h 434"/>
                <a:gd name="T32" fmla="*/ 493 w 493"/>
                <a:gd name="T33" fmla="*/ 76 h 434"/>
                <a:gd name="T34" fmla="*/ 493 w 493"/>
                <a:gd name="T35" fmla="*/ 0 h 434"/>
                <a:gd name="T36" fmla="*/ 439 w 493"/>
                <a:gd name="T37" fmla="*/ 15 h 434"/>
                <a:gd name="T38" fmla="*/ 360 w 493"/>
                <a:gd name="T39" fmla="*/ 49 h 434"/>
                <a:gd name="T40" fmla="*/ 259 w 493"/>
                <a:gd name="T41" fmla="*/ 92 h 434"/>
                <a:gd name="T42" fmla="*/ 185 w 493"/>
                <a:gd name="T43" fmla="*/ 138 h 434"/>
                <a:gd name="T44" fmla="*/ 117 w 493"/>
                <a:gd name="T45" fmla="*/ 204 h 434"/>
                <a:gd name="T46" fmla="*/ 50 w 493"/>
                <a:gd name="T47" fmla="*/ 259 h 434"/>
                <a:gd name="T48" fmla="*/ 0 w 493"/>
                <a:gd name="T49" fmla="*/ 312 h 434"/>
                <a:gd name="T50" fmla="*/ 0 w 493"/>
                <a:gd name="T51" fmla="*/ 433 h 434"/>
                <a:gd name="T52" fmla="*/ 0 w 493"/>
                <a:gd name="T53" fmla="*/ 431 h 434"/>
                <a:gd name="T54" fmla="*/ 0 w 493"/>
                <a:gd name="T55" fmla="*/ 335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3"/>
                <a:gd name="T85" fmla="*/ 0 h 434"/>
                <a:gd name="T86" fmla="*/ 493 w 493"/>
                <a:gd name="T87" fmla="*/ 434 h 4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13"/>
            <p:cNvSpPr>
              <a:spLocks/>
            </p:cNvSpPr>
            <p:nvPr/>
          </p:nvSpPr>
          <p:spPr bwMode="auto">
            <a:xfrm>
              <a:off x="2030" y="1824"/>
              <a:ext cx="589" cy="270"/>
            </a:xfrm>
            <a:custGeom>
              <a:avLst/>
              <a:gdLst>
                <a:gd name="T0" fmla="*/ 0 w 589"/>
                <a:gd name="T1" fmla="*/ 0 h 270"/>
                <a:gd name="T2" fmla="*/ 0 w 589"/>
                <a:gd name="T3" fmla="*/ 83 h 270"/>
                <a:gd name="T4" fmla="*/ 38 w 589"/>
                <a:gd name="T5" fmla="*/ 90 h 270"/>
                <a:gd name="T6" fmla="*/ 77 w 589"/>
                <a:gd name="T7" fmla="*/ 97 h 270"/>
                <a:gd name="T8" fmla="*/ 114 w 589"/>
                <a:gd name="T9" fmla="*/ 106 h 270"/>
                <a:gd name="T10" fmla="*/ 152 w 589"/>
                <a:gd name="T11" fmla="*/ 115 h 270"/>
                <a:gd name="T12" fmla="*/ 196 w 589"/>
                <a:gd name="T13" fmla="*/ 126 h 270"/>
                <a:gd name="T14" fmla="*/ 244 w 589"/>
                <a:gd name="T15" fmla="*/ 138 h 270"/>
                <a:gd name="T16" fmla="*/ 304 w 589"/>
                <a:gd name="T17" fmla="*/ 156 h 270"/>
                <a:gd name="T18" fmla="*/ 362 w 589"/>
                <a:gd name="T19" fmla="*/ 172 h 270"/>
                <a:gd name="T20" fmla="*/ 400 w 589"/>
                <a:gd name="T21" fmla="*/ 185 h 270"/>
                <a:gd name="T22" fmla="*/ 445 w 589"/>
                <a:gd name="T23" fmla="*/ 203 h 270"/>
                <a:gd name="T24" fmla="*/ 494 w 589"/>
                <a:gd name="T25" fmla="*/ 223 h 270"/>
                <a:gd name="T26" fmla="*/ 538 w 589"/>
                <a:gd name="T27" fmla="*/ 243 h 270"/>
                <a:gd name="T28" fmla="*/ 570 w 589"/>
                <a:gd name="T29" fmla="*/ 259 h 270"/>
                <a:gd name="T30" fmla="*/ 589 w 589"/>
                <a:gd name="T31" fmla="*/ 270 h 270"/>
                <a:gd name="T32" fmla="*/ 589 w 589"/>
                <a:gd name="T33" fmla="*/ 167 h 270"/>
                <a:gd name="T34" fmla="*/ 552 w 589"/>
                <a:gd name="T35" fmla="*/ 141 h 270"/>
                <a:gd name="T36" fmla="*/ 478 w 589"/>
                <a:gd name="T37" fmla="*/ 105 h 270"/>
                <a:gd name="T38" fmla="*/ 392 w 589"/>
                <a:gd name="T39" fmla="*/ 69 h 270"/>
                <a:gd name="T40" fmla="*/ 315 w 589"/>
                <a:gd name="T41" fmla="*/ 49 h 270"/>
                <a:gd name="T42" fmla="*/ 226 w 589"/>
                <a:gd name="T43" fmla="*/ 24 h 270"/>
                <a:gd name="T44" fmla="*/ 137 w 589"/>
                <a:gd name="T45" fmla="*/ 7 h 270"/>
                <a:gd name="T46" fmla="*/ 74 w 589"/>
                <a:gd name="T47" fmla="*/ 1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9"/>
                <a:gd name="T76" fmla="*/ 0 h 270"/>
                <a:gd name="T77" fmla="*/ 589 w 589"/>
                <a:gd name="T78" fmla="*/ 270 h 2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14"/>
            <p:cNvSpPr>
              <a:spLocks/>
            </p:cNvSpPr>
            <p:nvPr/>
          </p:nvSpPr>
          <p:spPr bwMode="auto">
            <a:xfrm>
              <a:off x="1469" y="1171"/>
              <a:ext cx="1645" cy="823"/>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5"/>
                <a:gd name="T124" fmla="*/ 0 h 823"/>
                <a:gd name="T125" fmla="*/ 1645 w 1645"/>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3" name="Text Box 21"/>
          <p:cNvSpPr txBox="1">
            <a:spLocks noChangeArrowheads="1"/>
          </p:cNvSpPr>
          <p:nvPr/>
        </p:nvSpPr>
        <p:spPr bwMode="auto">
          <a:xfrm>
            <a:off x="6848475" y="2438400"/>
            <a:ext cx="1762125" cy="1039813"/>
          </a:xfrm>
          <a:prstGeom prst="rect">
            <a:avLst/>
          </a:prstGeom>
          <a:solidFill>
            <a:srgbClr val="CC00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algn="ctr" rtl="1">
              <a:spcBef>
                <a:spcPct val="20000"/>
              </a:spcBef>
            </a:pPr>
            <a:r>
              <a:rPr lang="en-US" altLang="ar-SA" sz="2800" b="1">
                <a:solidFill>
                  <a:schemeClr val="bg1"/>
                </a:solidFill>
                <a:latin typeface="Calibri" pitchFamily="34" charset="0"/>
                <a:cs typeface="Arial" pitchFamily="34" charset="0"/>
                <a:sym typeface="Symbol" pitchFamily="18" charset="2"/>
              </a:rPr>
              <a:t> Cell</a:t>
            </a:r>
          </a:p>
          <a:p>
            <a:pPr algn="ctr" rtl="1">
              <a:spcBef>
                <a:spcPct val="20000"/>
              </a:spcBef>
            </a:pPr>
            <a:r>
              <a:rPr lang="en-US" altLang="ar-SA" sz="2800" b="1">
                <a:solidFill>
                  <a:schemeClr val="bg1"/>
                </a:solidFill>
                <a:latin typeface="Calibri" pitchFamily="34" charset="0"/>
                <a:cs typeface="Arial" pitchFamily="34" charset="0"/>
                <a:sym typeface="Symbol" pitchFamily="18" charset="2"/>
              </a:rPr>
              <a:t> Defect</a:t>
            </a:r>
            <a:endParaRPr lang="en-US" altLang="ar-SA" sz="2800" b="1">
              <a:solidFill>
                <a:schemeClr val="bg1"/>
              </a:solidFill>
              <a:latin typeface="Calibri" pitchFamily="34" charset="0"/>
              <a:cs typeface="Arial" pitchFamily="34" charset="0"/>
            </a:endParaRPr>
          </a:p>
        </p:txBody>
      </p:sp>
      <p:grpSp>
        <p:nvGrpSpPr>
          <p:cNvPr id="11274" name="Group 22"/>
          <p:cNvGrpSpPr>
            <a:grpSpLocks/>
          </p:cNvGrpSpPr>
          <p:nvPr/>
        </p:nvGrpSpPr>
        <p:grpSpPr bwMode="auto">
          <a:xfrm rot="-60775">
            <a:off x="5283200" y="2971800"/>
            <a:ext cx="1138238" cy="2922588"/>
            <a:chOff x="3748" y="1725"/>
            <a:chExt cx="807" cy="1841"/>
          </a:xfrm>
        </p:grpSpPr>
        <p:sp>
          <p:nvSpPr>
            <p:cNvPr id="11280" name="Freeform 23"/>
            <p:cNvSpPr>
              <a:spLocks/>
            </p:cNvSpPr>
            <p:nvPr/>
          </p:nvSpPr>
          <p:spPr bwMode="auto">
            <a:xfrm rot="7215221" flipV="1">
              <a:off x="3255" y="2267"/>
              <a:ext cx="1811" cy="788"/>
            </a:xfrm>
            <a:custGeom>
              <a:avLst/>
              <a:gdLst>
                <a:gd name="T0" fmla="*/ 0 w 17895"/>
                <a:gd name="T1" fmla="*/ 0 h 7565"/>
                <a:gd name="T2" fmla="*/ 0 w 17895"/>
                <a:gd name="T3" fmla="*/ 0 h 7565"/>
                <a:gd name="T4" fmla="*/ 0 w 17895"/>
                <a:gd name="T5" fmla="*/ 0 h 7565"/>
                <a:gd name="T6" fmla="*/ 0 w 17895"/>
                <a:gd name="T7" fmla="*/ 0 h 7565"/>
                <a:gd name="T8" fmla="*/ 0 w 17895"/>
                <a:gd name="T9" fmla="*/ 0 h 7565"/>
                <a:gd name="T10" fmla="*/ 0 w 17895"/>
                <a:gd name="T11" fmla="*/ 0 h 7565"/>
                <a:gd name="T12" fmla="*/ 0 w 17895"/>
                <a:gd name="T13" fmla="*/ 0 h 7565"/>
                <a:gd name="T14" fmla="*/ 0 w 17895"/>
                <a:gd name="T15" fmla="*/ 0 h 7565"/>
                <a:gd name="T16" fmla="*/ 0 w 17895"/>
                <a:gd name="T17" fmla="*/ 0 h 7565"/>
                <a:gd name="T18" fmla="*/ 0 w 17895"/>
                <a:gd name="T19" fmla="*/ 0 h 7565"/>
                <a:gd name="T20" fmla="*/ 0 w 17895"/>
                <a:gd name="T21" fmla="*/ 0 h 7565"/>
                <a:gd name="T22" fmla="*/ 0 w 17895"/>
                <a:gd name="T23" fmla="*/ 0 h 7565"/>
                <a:gd name="T24" fmla="*/ 0 w 17895"/>
                <a:gd name="T25" fmla="*/ 0 h 7565"/>
                <a:gd name="T26" fmla="*/ 0 w 17895"/>
                <a:gd name="T27" fmla="*/ 0 h 7565"/>
                <a:gd name="T28" fmla="*/ 0 w 17895"/>
                <a:gd name="T29" fmla="*/ 0 h 7565"/>
                <a:gd name="T30" fmla="*/ 0 w 17895"/>
                <a:gd name="T31" fmla="*/ 0 h 7565"/>
                <a:gd name="T32" fmla="*/ 0 w 17895"/>
                <a:gd name="T33" fmla="*/ 0 h 7565"/>
                <a:gd name="T34" fmla="*/ 0 w 17895"/>
                <a:gd name="T35" fmla="*/ 0 h 7565"/>
                <a:gd name="T36" fmla="*/ 0 w 17895"/>
                <a:gd name="T37" fmla="*/ 0 h 7565"/>
                <a:gd name="T38" fmla="*/ 0 w 17895"/>
                <a:gd name="T39" fmla="*/ 0 h 7565"/>
                <a:gd name="T40" fmla="*/ 0 w 17895"/>
                <a:gd name="T41" fmla="*/ 0 h 7565"/>
                <a:gd name="T42" fmla="*/ 0 w 17895"/>
                <a:gd name="T43" fmla="*/ 0 h 7565"/>
                <a:gd name="T44" fmla="*/ 0 w 17895"/>
                <a:gd name="T45" fmla="*/ 0 h 7565"/>
                <a:gd name="T46" fmla="*/ 0 w 17895"/>
                <a:gd name="T47" fmla="*/ 0 h 7565"/>
                <a:gd name="T48" fmla="*/ 0 w 17895"/>
                <a:gd name="T49" fmla="*/ 0 h 7565"/>
                <a:gd name="T50" fmla="*/ 0 w 17895"/>
                <a:gd name="T51" fmla="*/ 0 h 7565"/>
                <a:gd name="T52" fmla="*/ 0 w 17895"/>
                <a:gd name="T53" fmla="*/ 0 h 7565"/>
                <a:gd name="T54" fmla="*/ 0 w 17895"/>
                <a:gd name="T55" fmla="*/ 0 h 7565"/>
                <a:gd name="T56" fmla="*/ 0 w 17895"/>
                <a:gd name="T57" fmla="*/ 0 h 7565"/>
                <a:gd name="T58" fmla="*/ 0 w 17895"/>
                <a:gd name="T59" fmla="*/ 0 h 7565"/>
                <a:gd name="T60" fmla="*/ 0 w 17895"/>
                <a:gd name="T61" fmla="*/ 0 h 7565"/>
                <a:gd name="T62" fmla="*/ 0 w 17895"/>
                <a:gd name="T63" fmla="*/ 0 h 7565"/>
                <a:gd name="T64" fmla="*/ 0 w 17895"/>
                <a:gd name="T65" fmla="*/ 0 h 7565"/>
                <a:gd name="T66" fmla="*/ 0 w 17895"/>
                <a:gd name="T67" fmla="*/ 0 h 7565"/>
                <a:gd name="T68" fmla="*/ 0 w 17895"/>
                <a:gd name="T69" fmla="*/ 0 h 7565"/>
                <a:gd name="T70" fmla="*/ 0 w 17895"/>
                <a:gd name="T71" fmla="*/ 0 h 7565"/>
                <a:gd name="T72" fmla="*/ 0 w 17895"/>
                <a:gd name="T73" fmla="*/ 0 h 7565"/>
                <a:gd name="T74" fmla="*/ 0 w 17895"/>
                <a:gd name="T75" fmla="*/ 0 h 7565"/>
                <a:gd name="T76" fmla="*/ 0 w 17895"/>
                <a:gd name="T77" fmla="*/ 0 h 7565"/>
                <a:gd name="T78" fmla="*/ 0 w 17895"/>
                <a:gd name="T79" fmla="*/ 0 h 7565"/>
                <a:gd name="T80" fmla="*/ 0 w 17895"/>
                <a:gd name="T81" fmla="*/ 0 h 7565"/>
                <a:gd name="T82" fmla="*/ 0 w 17895"/>
                <a:gd name="T83" fmla="*/ 0 h 7565"/>
                <a:gd name="T84" fmla="*/ 0 w 17895"/>
                <a:gd name="T85" fmla="*/ 0 h 7565"/>
                <a:gd name="T86" fmla="*/ 0 w 17895"/>
                <a:gd name="T87" fmla="*/ 0 h 7565"/>
                <a:gd name="T88" fmla="*/ 0 w 17895"/>
                <a:gd name="T89" fmla="*/ 0 h 7565"/>
                <a:gd name="T90" fmla="*/ 0 w 17895"/>
                <a:gd name="T91" fmla="*/ 0 h 7565"/>
                <a:gd name="T92" fmla="*/ 0 w 17895"/>
                <a:gd name="T93" fmla="*/ 0 h 7565"/>
                <a:gd name="T94" fmla="*/ 0 w 17895"/>
                <a:gd name="T95" fmla="*/ 0 h 7565"/>
                <a:gd name="T96" fmla="*/ 0 w 17895"/>
                <a:gd name="T97" fmla="*/ 0 h 7565"/>
                <a:gd name="T98" fmla="*/ 0 w 17895"/>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95"/>
                <a:gd name="T151" fmla="*/ 0 h 7565"/>
                <a:gd name="T152" fmla="*/ 17895 w 17895"/>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95" h="7565">
                  <a:moveTo>
                    <a:pt x="14241" y="1587"/>
                  </a:moveTo>
                  <a:lnTo>
                    <a:pt x="14178" y="1913"/>
                  </a:lnTo>
                  <a:lnTo>
                    <a:pt x="14027" y="2343"/>
                  </a:lnTo>
                  <a:lnTo>
                    <a:pt x="13826" y="2794"/>
                  </a:lnTo>
                  <a:lnTo>
                    <a:pt x="13562" y="3210"/>
                  </a:lnTo>
                  <a:lnTo>
                    <a:pt x="13187" y="3625"/>
                  </a:lnTo>
                  <a:lnTo>
                    <a:pt x="12772" y="4042"/>
                  </a:lnTo>
                  <a:lnTo>
                    <a:pt x="12281" y="4443"/>
                  </a:lnTo>
                  <a:lnTo>
                    <a:pt x="11730" y="4807"/>
                  </a:lnTo>
                  <a:lnTo>
                    <a:pt x="11112" y="5161"/>
                  </a:lnTo>
                  <a:lnTo>
                    <a:pt x="10448" y="5502"/>
                  </a:lnTo>
                  <a:lnTo>
                    <a:pt x="9707" y="5828"/>
                  </a:lnTo>
                  <a:lnTo>
                    <a:pt x="8928" y="6130"/>
                  </a:lnTo>
                  <a:lnTo>
                    <a:pt x="8111" y="6394"/>
                  </a:lnTo>
                  <a:lnTo>
                    <a:pt x="7220" y="6646"/>
                  </a:lnTo>
                  <a:lnTo>
                    <a:pt x="6330" y="6848"/>
                  </a:lnTo>
                  <a:lnTo>
                    <a:pt x="5361" y="7050"/>
                  </a:lnTo>
                  <a:lnTo>
                    <a:pt x="4394" y="7213"/>
                  </a:lnTo>
                  <a:lnTo>
                    <a:pt x="3390" y="7338"/>
                  </a:lnTo>
                  <a:lnTo>
                    <a:pt x="2372" y="7439"/>
                  </a:lnTo>
                  <a:lnTo>
                    <a:pt x="1355" y="7527"/>
                  </a:lnTo>
                  <a:lnTo>
                    <a:pt x="299" y="7565"/>
                  </a:lnTo>
                  <a:lnTo>
                    <a:pt x="0" y="7565"/>
                  </a:lnTo>
                  <a:lnTo>
                    <a:pt x="1116" y="7554"/>
                  </a:lnTo>
                  <a:lnTo>
                    <a:pt x="2247" y="7477"/>
                  </a:lnTo>
                  <a:lnTo>
                    <a:pt x="3352" y="7402"/>
                  </a:lnTo>
                  <a:lnTo>
                    <a:pt x="4471" y="7302"/>
                  </a:lnTo>
                  <a:lnTo>
                    <a:pt x="5525" y="7174"/>
                  </a:lnTo>
                  <a:lnTo>
                    <a:pt x="6580" y="7011"/>
                  </a:lnTo>
                  <a:lnTo>
                    <a:pt x="7598" y="6848"/>
                  </a:lnTo>
                  <a:lnTo>
                    <a:pt x="8577" y="6622"/>
                  </a:lnTo>
                  <a:lnTo>
                    <a:pt x="9531" y="6394"/>
                  </a:lnTo>
                  <a:lnTo>
                    <a:pt x="10423" y="6143"/>
                  </a:lnTo>
                  <a:lnTo>
                    <a:pt x="11264" y="5878"/>
                  </a:lnTo>
                  <a:lnTo>
                    <a:pt x="12069" y="5576"/>
                  </a:lnTo>
                  <a:lnTo>
                    <a:pt x="12823" y="5273"/>
                  </a:lnTo>
                  <a:lnTo>
                    <a:pt x="13513" y="4935"/>
                  </a:lnTo>
                  <a:lnTo>
                    <a:pt x="14129" y="4594"/>
                  </a:lnTo>
                  <a:lnTo>
                    <a:pt x="14705" y="4242"/>
                  </a:lnTo>
                  <a:lnTo>
                    <a:pt x="15194" y="3865"/>
                  </a:lnTo>
                  <a:lnTo>
                    <a:pt x="15634" y="3500"/>
                  </a:lnTo>
                  <a:lnTo>
                    <a:pt x="15999" y="3096"/>
                  </a:lnTo>
                  <a:lnTo>
                    <a:pt x="16288" y="2694"/>
                  </a:lnTo>
                  <a:lnTo>
                    <a:pt x="16489" y="2292"/>
                  </a:lnTo>
                  <a:lnTo>
                    <a:pt x="16628" y="1889"/>
                  </a:lnTo>
                  <a:lnTo>
                    <a:pt x="16729" y="1587"/>
                  </a:lnTo>
                  <a:lnTo>
                    <a:pt x="17895" y="1548"/>
                  </a:lnTo>
                  <a:lnTo>
                    <a:pt x="15459" y="0"/>
                  </a:lnTo>
                  <a:lnTo>
                    <a:pt x="13024" y="1548"/>
                  </a:lnTo>
                  <a:lnTo>
                    <a:pt x="14241" y="1587"/>
                  </a:lnTo>
                  <a:close/>
                </a:path>
              </a:pathLst>
            </a:custGeom>
            <a:solidFill>
              <a:srgbClr val="008000"/>
            </a:solidFill>
            <a:ln w="0">
              <a:solidFill>
                <a:srgbClr val="008000"/>
              </a:solidFill>
              <a:round/>
              <a:headEnd/>
              <a:tailEnd/>
            </a:ln>
          </p:spPr>
          <p:txBody>
            <a:bodyPr/>
            <a:lstStyle/>
            <a:p>
              <a:endParaRPr lang="en-US"/>
            </a:p>
          </p:txBody>
        </p:sp>
        <p:sp>
          <p:nvSpPr>
            <p:cNvPr id="11281" name="Freeform 24"/>
            <p:cNvSpPr>
              <a:spLocks/>
            </p:cNvSpPr>
            <p:nvPr/>
          </p:nvSpPr>
          <p:spPr bwMode="auto">
            <a:xfrm rot="7351943" flipV="1">
              <a:off x="3236" y="2237"/>
              <a:ext cx="1812" cy="788"/>
            </a:xfrm>
            <a:custGeom>
              <a:avLst/>
              <a:gdLst>
                <a:gd name="T0" fmla="*/ 0 w 17909"/>
                <a:gd name="T1" fmla="*/ 0 h 7565"/>
                <a:gd name="T2" fmla="*/ 0 w 17909"/>
                <a:gd name="T3" fmla="*/ 0 h 7565"/>
                <a:gd name="T4" fmla="*/ 0 w 17909"/>
                <a:gd name="T5" fmla="*/ 0 h 7565"/>
                <a:gd name="T6" fmla="*/ 0 w 17909"/>
                <a:gd name="T7" fmla="*/ 0 h 7565"/>
                <a:gd name="T8" fmla="*/ 0 w 17909"/>
                <a:gd name="T9" fmla="*/ 0 h 7565"/>
                <a:gd name="T10" fmla="*/ 0 w 17909"/>
                <a:gd name="T11" fmla="*/ 0 h 7565"/>
                <a:gd name="T12" fmla="*/ 0 w 17909"/>
                <a:gd name="T13" fmla="*/ 0 h 7565"/>
                <a:gd name="T14" fmla="*/ 0 w 17909"/>
                <a:gd name="T15" fmla="*/ 0 h 7565"/>
                <a:gd name="T16" fmla="*/ 0 w 17909"/>
                <a:gd name="T17" fmla="*/ 0 h 7565"/>
                <a:gd name="T18" fmla="*/ 0 w 17909"/>
                <a:gd name="T19" fmla="*/ 0 h 7565"/>
                <a:gd name="T20" fmla="*/ 0 w 17909"/>
                <a:gd name="T21" fmla="*/ 0 h 7565"/>
                <a:gd name="T22" fmla="*/ 0 w 17909"/>
                <a:gd name="T23" fmla="*/ 0 h 7565"/>
                <a:gd name="T24" fmla="*/ 0 w 17909"/>
                <a:gd name="T25" fmla="*/ 0 h 7565"/>
                <a:gd name="T26" fmla="*/ 0 w 17909"/>
                <a:gd name="T27" fmla="*/ 0 h 7565"/>
                <a:gd name="T28" fmla="*/ 0 w 17909"/>
                <a:gd name="T29" fmla="*/ 0 h 7565"/>
                <a:gd name="T30" fmla="*/ 0 w 17909"/>
                <a:gd name="T31" fmla="*/ 0 h 7565"/>
                <a:gd name="T32" fmla="*/ 0 w 17909"/>
                <a:gd name="T33" fmla="*/ 0 h 7565"/>
                <a:gd name="T34" fmla="*/ 0 w 17909"/>
                <a:gd name="T35" fmla="*/ 0 h 7565"/>
                <a:gd name="T36" fmla="*/ 0 w 17909"/>
                <a:gd name="T37" fmla="*/ 0 h 7565"/>
                <a:gd name="T38" fmla="*/ 0 w 17909"/>
                <a:gd name="T39" fmla="*/ 0 h 7565"/>
                <a:gd name="T40" fmla="*/ 0 w 17909"/>
                <a:gd name="T41" fmla="*/ 0 h 7565"/>
                <a:gd name="T42" fmla="*/ 0 w 17909"/>
                <a:gd name="T43" fmla="*/ 0 h 7565"/>
                <a:gd name="T44" fmla="*/ 0 w 17909"/>
                <a:gd name="T45" fmla="*/ 0 h 7565"/>
                <a:gd name="T46" fmla="*/ 0 w 17909"/>
                <a:gd name="T47" fmla="*/ 0 h 7565"/>
                <a:gd name="T48" fmla="*/ 0 w 17909"/>
                <a:gd name="T49" fmla="*/ 0 h 7565"/>
                <a:gd name="T50" fmla="*/ 0 w 17909"/>
                <a:gd name="T51" fmla="*/ 0 h 7565"/>
                <a:gd name="T52" fmla="*/ 0 w 17909"/>
                <a:gd name="T53" fmla="*/ 0 h 7565"/>
                <a:gd name="T54" fmla="*/ 0 w 17909"/>
                <a:gd name="T55" fmla="*/ 0 h 7565"/>
                <a:gd name="T56" fmla="*/ 0 w 17909"/>
                <a:gd name="T57" fmla="*/ 0 h 7565"/>
                <a:gd name="T58" fmla="*/ 0 w 17909"/>
                <a:gd name="T59" fmla="*/ 0 h 7565"/>
                <a:gd name="T60" fmla="*/ 0 w 17909"/>
                <a:gd name="T61" fmla="*/ 0 h 7565"/>
                <a:gd name="T62" fmla="*/ 0 w 17909"/>
                <a:gd name="T63" fmla="*/ 0 h 7565"/>
                <a:gd name="T64" fmla="*/ 0 w 17909"/>
                <a:gd name="T65" fmla="*/ 0 h 7565"/>
                <a:gd name="T66" fmla="*/ 0 w 17909"/>
                <a:gd name="T67" fmla="*/ 0 h 7565"/>
                <a:gd name="T68" fmla="*/ 0 w 17909"/>
                <a:gd name="T69" fmla="*/ 0 h 7565"/>
                <a:gd name="T70" fmla="*/ 0 w 17909"/>
                <a:gd name="T71" fmla="*/ 0 h 7565"/>
                <a:gd name="T72" fmla="*/ 0 w 17909"/>
                <a:gd name="T73" fmla="*/ 0 h 7565"/>
                <a:gd name="T74" fmla="*/ 0 w 17909"/>
                <a:gd name="T75" fmla="*/ 0 h 7565"/>
                <a:gd name="T76" fmla="*/ 0 w 17909"/>
                <a:gd name="T77" fmla="*/ 0 h 7565"/>
                <a:gd name="T78" fmla="*/ 0 w 17909"/>
                <a:gd name="T79" fmla="*/ 0 h 7565"/>
                <a:gd name="T80" fmla="*/ 0 w 17909"/>
                <a:gd name="T81" fmla="*/ 0 h 7565"/>
                <a:gd name="T82" fmla="*/ 0 w 17909"/>
                <a:gd name="T83" fmla="*/ 0 h 7565"/>
                <a:gd name="T84" fmla="*/ 0 w 17909"/>
                <a:gd name="T85" fmla="*/ 0 h 7565"/>
                <a:gd name="T86" fmla="*/ 0 w 17909"/>
                <a:gd name="T87" fmla="*/ 0 h 7565"/>
                <a:gd name="T88" fmla="*/ 0 w 17909"/>
                <a:gd name="T89" fmla="*/ 0 h 7565"/>
                <a:gd name="T90" fmla="*/ 0 w 17909"/>
                <a:gd name="T91" fmla="*/ 0 h 7565"/>
                <a:gd name="T92" fmla="*/ 0 w 17909"/>
                <a:gd name="T93" fmla="*/ 0 h 7565"/>
                <a:gd name="T94" fmla="*/ 0 w 17909"/>
                <a:gd name="T95" fmla="*/ 0 h 7565"/>
                <a:gd name="T96" fmla="*/ 0 w 17909"/>
                <a:gd name="T97" fmla="*/ 0 h 7565"/>
                <a:gd name="T98" fmla="*/ 0 w 17909"/>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9"/>
                <a:gd name="T151" fmla="*/ 0 h 7565"/>
                <a:gd name="T152" fmla="*/ 17909 w 17909"/>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9" h="7565">
                  <a:moveTo>
                    <a:pt x="14241" y="1573"/>
                  </a:moveTo>
                  <a:lnTo>
                    <a:pt x="14179" y="1913"/>
                  </a:lnTo>
                  <a:lnTo>
                    <a:pt x="14028" y="2354"/>
                  </a:lnTo>
                  <a:lnTo>
                    <a:pt x="13828" y="2794"/>
                  </a:lnTo>
                  <a:lnTo>
                    <a:pt x="13563" y="3197"/>
                  </a:lnTo>
                  <a:lnTo>
                    <a:pt x="13186" y="3625"/>
                  </a:lnTo>
                  <a:lnTo>
                    <a:pt x="12771" y="4040"/>
                  </a:lnTo>
                  <a:lnTo>
                    <a:pt x="12295" y="4442"/>
                  </a:lnTo>
                  <a:lnTo>
                    <a:pt x="11742" y="4808"/>
                  </a:lnTo>
                  <a:lnTo>
                    <a:pt x="11126" y="5160"/>
                  </a:lnTo>
                  <a:lnTo>
                    <a:pt x="10449" y="5501"/>
                  </a:lnTo>
                  <a:lnTo>
                    <a:pt x="9708" y="5827"/>
                  </a:lnTo>
                  <a:lnTo>
                    <a:pt x="8929" y="6130"/>
                  </a:lnTo>
                  <a:lnTo>
                    <a:pt x="8114" y="6394"/>
                  </a:lnTo>
                  <a:lnTo>
                    <a:pt x="7234" y="6646"/>
                  </a:lnTo>
                  <a:lnTo>
                    <a:pt x="6329" y="6860"/>
                  </a:lnTo>
                  <a:lnTo>
                    <a:pt x="5375" y="7049"/>
                  </a:lnTo>
                  <a:lnTo>
                    <a:pt x="4396" y="7212"/>
                  </a:lnTo>
                  <a:lnTo>
                    <a:pt x="3402" y="7325"/>
                  </a:lnTo>
                  <a:lnTo>
                    <a:pt x="2372" y="7438"/>
                  </a:lnTo>
                  <a:lnTo>
                    <a:pt x="1356" y="7527"/>
                  </a:lnTo>
                  <a:lnTo>
                    <a:pt x="313" y="7565"/>
                  </a:lnTo>
                  <a:lnTo>
                    <a:pt x="0" y="7565"/>
                  </a:lnTo>
                  <a:lnTo>
                    <a:pt x="1130" y="7551"/>
                  </a:lnTo>
                  <a:lnTo>
                    <a:pt x="2259" y="7477"/>
                  </a:lnTo>
                  <a:lnTo>
                    <a:pt x="3366" y="7400"/>
                  </a:lnTo>
                  <a:lnTo>
                    <a:pt x="4471" y="7299"/>
                  </a:lnTo>
                  <a:lnTo>
                    <a:pt x="5539" y="7162"/>
                  </a:lnTo>
                  <a:lnTo>
                    <a:pt x="6581" y="7011"/>
                  </a:lnTo>
                  <a:lnTo>
                    <a:pt x="7597" y="6833"/>
                  </a:lnTo>
                  <a:lnTo>
                    <a:pt x="8577" y="6619"/>
                  </a:lnTo>
                  <a:lnTo>
                    <a:pt x="9532" y="6394"/>
                  </a:lnTo>
                  <a:lnTo>
                    <a:pt x="10423" y="6142"/>
                  </a:lnTo>
                  <a:lnTo>
                    <a:pt x="11278" y="5878"/>
                  </a:lnTo>
                  <a:lnTo>
                    <a:pt x="12068" y="5575"/>
                  </a:lnTo>
                  <a:lnTo>
                    <a:pt x="12822" y="5273"/>
                  </a:lnTo>
                  <a:lnTo>
                    <a:pt x="13525" y="4934"/>
                  </a:lnTo>
                  <a:lnTo>
                    <a:pt x="14128" y="4594"/>
                  </a:lnTo>
                  <a:lnTo>
                    <a:pt x="14706" y="4241"/>
                  </a:lnTo>
                  <a:lnTo>
                    <a:pt x="15208" y="3877"/>
                  </a:lnTo>
                  <a:lnTo>
                    <a:pt x="15636" y="3500"/>
                  </a:lnTo>
                  <a:lnTo>
                    <a:pt x="16001" y="3096"/>
                  </a:lnTo>
                  <a:lnTo>
                    <a:pt x="16289" y="2705"/>
                  </a:lnTo>
                  <a:lnTo>
                    <a:pt x="16491" y="2278"/>
                  </a:lnTo>
                  <a:lnTo>
                    <a:pt x="16640" y="1886"/>
                  </a:lnTo>
                  <a:lnTo>
                    <a:pt x="16741" y="1573"/>
                  </a:lnTo>
                  <a:lnTo>
                    <a:pt x="17909" y="1548"/>
                  </a:lnTo>
                  <a:lnTo>
                    <a:pt x="15473" y="0"/>
                  </a:lnTo>
                  <a:lnTo>
                    <a:pt x="13036" y="1548"/>
                  </a:lnTo>
                  <a:lnTo>
                    <a:pt x="14241" y="1573"/>
                  </a:lnTo>
                  <a:close/>
                </a:path>
              </a:pathLst>
            </a:custGeom>
            <a:solidFill>
              <a:srgbClr val="00FF00"/>
            </a:solidFill>
            <a:ln w="0">
              <a:solidFill>
                <a:srgbClr val="00FF00"/>
              </a:solidFill>
              <a:round/>
              <a:headEnd/>
              <a:tailEnd/>
            </a:ln>
          </p:spPr>
          <p:txBody>
            <a:bodyPr/>
            <a:lstStyle/>
            <a:p>
              <a:endParaRPr lang="en-US"/>
            </a:p>
          </p:txBody>
        </p:sp>
      </p:grpSp>
      <p:grpSp>
        <p:nvGrpSpPr>
          <p:cNvPr id="11275" name="Group 25"/>
          <p:cNvGrpSpPr>
            <a:grpSpLocks/>
          </p:cNvGrpSpPr>
          <p:nvPr/>
        </p:nvGrpSpPr>
        <p:grpSpPr bwMode="auto">
          <a:xfrm rot="19054660" flipV="1">
            <a:off x="4673600" y="2819400"/>
            <a:ext cx="1955800" cy="1092200"/>
            <a:chOff x="3844" y="3213"/>
            <a:chExt cx="1826" cy="821"/>
          </a:xfrm>
        </p:grpSpPr>
        <p:sp>
          <p:nvSpPr>
            <p:cNvPr id="11278" name="Freeform 26"/>
            <p:cNvSpPr>
              <a:spLocks/>
            </p:cNvSpPr>
            <p:nvPr/>
          </p:nvSpPr>
          <p:spPr bwMode="auto">
            <a:xfrm rot="-10563156">
              <a:off x="3844" y="3213"/>
              <a:ext cx="1811" cy="788"/>
            </a:xfrm>
            <a:custGeom>
              <a:avLst/>
              <a:gdLst>
                <a:gd name="T0" fmla="*/ 0 w 17895"/>
                <a:gd name="T1" fmla="*/ 0 h 7565"/>
                <a:gd name="T2" fmla="*/ 0 w 17895"/>
                <a:gd name="T3" fmla="*/ 0 h 7565"/>
                <a:gd name="T4" fmla="*/ 0 w 17895"/>
                <a:gd name="T5" fmla="*/ 0 h 7565"/>
                <a:gd name="T6" fmla="*/ 0 w 17895"/>
                <a:gd name="T7" fmla="*/ 0 h 7565"/>
                <a:gd name="T8" fmla="*/ 0 w 17895"/>
                <a:gd name="T9" fmla="*/ 0 h 7565"/>
                <a:gd name="T10" fmla="*/ 0 w 17895"/>
                <a:gd name="T11" fmla="*/ 0 h 7565"/>
                <a:gd name="T12" fmla="*/ 0 w 17895"/>
                <a:gd name="T13" fmla="*/ 0 h 7565"/>
                <a:gd name="T14" fmla="*/ 0 w 17895"/>
                <a:gd name="T15" fmla="*/ 0 h 7565"/>
                <a:gd name="T16" fmla="*/ 0 w 17895"/>
                <a:gd name="T17" fmla="*/ 0 h 7565"/>
                <a:gd name="T18" fmla="*/ 0 w 17895"/>
                <a:gd name="T19" fmla="*/ 0 h 7565"/>
                <a:gd name="T20" fmla="*/ 0 w 17895"/>
                <a:gd name="T21" fmla="*/ 0 h 7565"/>
                <a:gd name="T22" fmla="*/ 0 w 17895"/>
                <a:gd name="T23" fmla="*/ 0 h 7565"/>
                <a:gd name="T24" fmla="*/ 0 w 17895"/>
                <a:gd name="T25" fmla="*/ 0 h 7565"/>
                <a:gd name="T26" fmla="*/ 0 w 17895"/>
                <a:gd name="T27" fmla="*/ 0 h 7565"/>
                <a:gd name="T28" fmla="*/ 0 w 17895"/>
                <a:gd name="T29" fmla="*/ 0 h 7565"/>
                <a:gd name="T30" fmla="*/ 0 w 17895"/>
                <a:gd name="T31" fmla="*/ 0 h 7565"/>
                <a:gd name="T32" fmla="*/ 0 w 17895"/>
                <a:gd name="T33" fmla="*/ 0 h 7565"/>
                <a:gd name="T34" fmla="*/ 0 w 17895"/>
                <a:gd name="T35" fmla="*/ 0 h 7565"/>
                <a:gd name="T36" fmla="*/ 0 w 17895"/>
                <a:gd name="T37" fmla="*/ 0 h 7565"/>
                <a:gd name="T38" fmla="*/ 0 w 17895"/>
                <a:gd name="T39" fmla="*/ 0 h 7565"/>
                <a:gd name="T40" fmla="*/ 0 w 17895"/>
                <a:gd name="T41" fmla="*/ 0 h 7565"/>
                <a:gd name="T42" fmla="*/ 0 w 17895"/>
                <a:gd name="T43" fmla="*/ 0 h 7565"/>
                <a:gd name="T44" fmla="*/ 0 w 17895"/>
                <a:gd name="T45" fmla="*/ 0 h 7565"/>
                <a:gd name="T46" fmla="*/ 0 w 17895"/>
                <a:gd name="T47" fmla="*/ 0 h 7565"/>
                <a:gd name="T48" fmla="*/ 0 w 17895"/>
                <a:gd name="T49" fmla="*/ 0 h 7565"/>
                <a:gd name="T50" fmla="*/ 0 w 17895"/>
                <a:gd name="T51" fmla="*/ 0 h 7565"/>
                <a:gd name="T52" fmla="*/ 0 w 17895"/>
                <a:gd name="T53" fmla="*/ 0 h 7565"/>
                <a:gd name="T54" fmla="*/ 0 w 17895"/>
                <a:gd name="T55" fmla="*/ 0 h 7565"/>
                <a:gd name="T56" fmla="*/ 0 w 17895"/>
                <a:gd name="T57" fmla="*/ 0 h 7565"/>
                <a:gd name="T58" fmla="*/ 0 w 17895"/>
                <a:gd name="T59" fmla="*/ 0 h 7565"/>
                <a:gd name="T60" fmla="*/ 0 w 17895"/>
                <a:gd name="T61" fmla="*/ 0 h 7565"/>
                <a:gd name="T62" fmla="*/ 0 w 17895"/>
                <a:gd name="T63" fmla="*/ 0 h 7565"/>
                <a:gd name="T64" fmla="*/ 0 w 17895"/>
                <a:gd name="T65" fmla="*/ 0 h 7565"/>
                <a:gd name="T66" fmla="*/ 0 w 17895"/>
                <a:gd name="T67" fmla="*/ 0 h 7565"/>
                <a:gd name="T68" fmla="*/ 0 w 17895"/>
                <a:gd name="T69" fmla="*/ 0 h 7565"/>
                <a:gd name="T70" fmla="*/ 0 w 17895"/>
                <a:gd name="T71" fmla="*/ 0 h 7565"/>
                <a:gd name="T72" fmla="*/ 0 w 17895"/>
                <a:gd name="T73" fmla="*/ 0 h 7565"/>
                <a:gd name="T74" fmla="*/ 0 w 17895"/>
                <a:gd name="T75" fmla="*/ 0 h 7565"/>
                <a:gd name="T76" fmla="*/ 0 w 17895"/>
                <a:gd name="T77" fmla="*/ 0 h 7565"/>
                <a:gd name="T78" fmla="*/ 0 w 17895"/>
                <a:gd name="T79" fmla="*/ 0 h 7565"/>
                <a:gd name="T80" fmla="*/ 0 w 17895"/>
                <a:gd name="T81" fmla="*/ 0 h 7565"/>
                <a:gd name="T82" fmla="*/ 0 w 17895"/>
                <a:gd name="T83" fmla="*/ 0 h 7565"/>
                <a:gd name="T84" fmla="*/ 0 w 17895"/>
                <a:gd name="T85" fmla="*/ 0 h 7565"/>
                <a:gd name="T86" fmla="*/ 0 w 17895"/>
                <a:gd name="T87" fmla="*/ 0 h 7565"/>
                <a:gd name="T88" fmla="*/ 0 w 17895"/>
                <a:gd name="T89" fmla="*/ 0 h 7565"/>
                <a:gd name="T90" fmla="*/ 0 w 17895"/>
                <a:gd name="T91" fmla="*/ 0 h 7565"/>
                <a:gd name="T92" fmla="*/ 0 w 17895"/>
                <a:gd name="T93" fmla="*/ 0 h 7565"/>
                <a:gd name="T94" fmla="*/ 0 w 17895"/>
                <a:gd name="T95" fmla="*/ 0 h 7565"/>
                <a:gd name="T96" fmla="*/ 0 w 17895"/>
                <a:gd name="T97" fmla="*/ 0 h 7565"/>
                <a:gd name="T98" fmla="*/ 0 w 17895"/>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95"/>
                <a:gd name="T151" fmla="*/ 0 h 7565"/>
                <a:gd name="T152" fmla="*/ 17895 w 17895"/>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95" h="7565">
                  <a:moveTo>
                    <a:pt x="14241" y="1587"/>
                  </a:moveTo>
                  <a:lnTo>
                    <a:pt x="14178" y="1913"/>
                  </a:lnTo>
                  <a:lnTo>
                    <a:pt x="14027" y="2343"/>
                  </a:lnTo>
                  <a:lnTo>
                    <a:pt x="13826" y="2794"/>
                  </a:lnTo>
                  <a:lnTo>
                    <a:pt x="13562" y="3210"/>
                  </a:lnTo>
                  <a:lnTo>
                    <a:pt x="13187" y="3625"/>
                  </a:lnTo>
                  <a:lnTo>
                    <a:pt x="12772" y="4042"/>
                  </a:lnTo>
                  <a:lnTo>
                    <a:pt x="12281" y="4443"/>
                  </a:lnTo>
                  <a:lnTo>
                    <a:pt x="11730" y="4807"/>
                  </a:lnTo>
                  <a:lnTo>
                    <a:pt x="11112" y="5161"/>
                  </a:lnTo>
                  <a:lnTo>
                    <a:pt x="10448" y="5502"/>
                  </a:lnTo>
                  <a:lnTo>
                    <a:pt x="9707" y="5828"/>
                  </a:lnTo>
                  <a:lnTo>
                    <a:pt x="8928" y="6130"/>
                  </a:lnTo>
                  <a:lnTo>
                    <a:pt x="8111" y="6394"/>
                  </a:lnTo>
                  <a:lnTo>
                    <a:pt x="7220" y="6646"/>
                  </a:lnTo>
                  <a:lnTo>
                    <a:pt x="6330" y="6848"/>
                  </a:lnTo>
                  <a:lnTo>
                    <a:pt x="5361" y="7050"/>
                  </a:lnTo>
                  <a:lnTo>
                    <a:pt x="4394" y="7213"/>
                  </a:lnTo>
                  <a:lnTo>
                    <a:pt x="3390" y="7338"/>
                  </a:lnTo>
                  <a:lnTo>
                    <a:pt x="2372" y="7439"/>
                  </a:lnTo>
                  <a:lnTo>
                    <a:pt x="1355" y="7527"/>
                  </a:lnTo>
                  <a:lnTo>
                    <a:pt x="299" y="7565"/>
                  </a:lnTo>
                  <a:lnTo>
                    <a:pt x="0" y="7565"/>
                  </a:lnTo>
                  <a:lnTo>
                    <a:pt x="1116" y="7554"/>
                  </a:lnTo>
                  <a:lnTo>
                    <a:pt x="2247" y="7477"/>
                  </a:lnTo>
                  <a:lnTo>
                    <a:pt x="3352" y="7402"/>
                  </a:lnTo>
                  <a:lnTo>
                    <a:pt x="4471" y="7302"/>
                  </a:lnTo>
                  <a:lnTo>
                    <a:pt x="5525" y="7174"/>
                  </a:lnTo>
                  <a:lnTo>
                    <a:pt x="6580" y="7011"/>
                  </a:lnTo>
                  <a:lnTo>
                    <a:pt x="7598" y="6848"/>
                  </a:lnTo>
                  <a:lnTo>
                    <a:pt x="8577" y="6622"/>
                  </a:lnTo>
                  <a:lnTo>
                    <a:pt x="9531" y="6394"/>
                  </a:lnTo>
                  <a:lnTo>
                    <a:pt x="10423" y="6143"/>
                  </a:lnTo>
                  <a:lnTo>
                    <a:pt x="11264" y="5878"/>
                  </a:lnTo>
                  <a:lnTo>
                    <a:pt x="12069" y="5576"/>
                  </a:lnTo>
                  <a:lnTo>
                    <a:pt x="12823" y="5273"/>
                  </a:lnTo>
                  <a:lnTo>
                    <a:pt x="13513" y="4935"/>
                  </a:lnTo>
                  <a:lnTo>
                    <a:pt x="14129" y="4594"/>
                  </a:lnTo>
                  <a:lnTo>
                    <a:pt x="14705" y="4242"/>
                  </a:lnTo>
                  <a:lnTo>
                    <a:pt x="15194" y="3865"/>
                  </a:lnTo>
                  <a:lnTo>
                    <a:pt x="15634" y="3500"/>
                  </a:lnTo>
                  <a:lnTo>
                    <a:pt x="15999" y="3096"/>
                  </a:lnTo>
                  <a:lnTo>
                    <a:pt x="16288" y="2694"/>
                  </a:lnTo>
                  <a:lnTo>
                    <a:pt x="16489" y="2292"/>
                  </a:lnTo>
                  <a:lnTo>
                    <a:pt x="16628" y="1889"/>
                  </a:lnTo>
                  <a:lnTo>
                    <a:pt x="16729" y="1587"/>
                  </a:lnTo>
                  <a:lnTo>
                    <a:pt x="17895" y="1548"/>
                  </a:lnTo>
                  <a:lnTo>
                    <a:pt x="15459" y="0"/>
                  </a:lnTo>
                  <a:lnTo>
                    <a:pt x="13024" y="1548"/>
                  </a:lnTo>
                  <a:lnTo>
                    <a:pt x="14241" y="1587"/>
                  </a:lnTo>
                  <a:close/>
                </a:path>
              </a:pathLst>
            </a:custGeom>
            <a:solidFill>
              <a:srgbClr val="008000"/>
            </a:solidFill>
            <a:ln w="0">
              <a:solidFill>
                <a:srgbClr val="008000"/>
              </a:solidFill>
              <a:round/>
              <a:headEnd/>
              <a:tailEnd/>
            </a:ln>
          </p:spPr>
          <p:txBody>
            <a:bodyPr/>
            <a:lstStyle/>
            <a:p>
              <a:endParaRPr lang="en-US"/>
            </a:p>
          </p:txBody>
        </p:sp>
        <p:sp>
          <p:nvSpPr>
            <p:cNvPr id="11279" name="Freeform 27"/>
            <p:cNvSpPr>
              <a:spLocks/>
            </p:cNvSpPr>
            <p:nvPr/>
          </p:nvSpPr>
          <p:spPr bwMode="auto">
            <a:xfrm rot="-10699878">
              <a:off x="3858" y="3246"/>
              <a:ext cx="1812" cy="788"/>
            </a:xfrm>
            <a:custGeom>
              <a:avLst/>
              <a:gdLst>
                <a:gd name="T0" fmla="*/ 0 w 17909"/>
                <a:gd name="T1" fmla="*/ 0 h 7565"/>
                <a:gd name="T2" fmla="*/ 0 w 17909"/>
                <a:gd name="T3" fmla="*/ 0 h 7565"/>
                <a:gd name="T4" fmla="*/ 0 w 17909"/>
                <a:gd name="T5" fmla="*/ 0 h 7565"/>
                <a:gd name="T6" fmla="*/ 0 w 17909"/>
                <a:gd name="T7" fmla="*/ 0 h 7565"/>
                <a:gd name="T8" fmla="*/ 0 w 17909"/>
                <a:gd name="T9" fmla="*/ 0 h 7565"/>
                <a:gd name="T10" fmla="*/ 0 w 17909"/>
                <a:gd name="T11" fmla="*/ 0 h 7565"/>
                <a:gd name="T12" fmla="*/ 0 w 17909"/>
                <a:gd name="T13" fmla="*/ 0 h 7565"/>
                <a:gd name="T14" fmla="*/ 0 w 17909"/>
                <a:gd name="T15" fmla="*/ 0 h 7565"/>
                <a:gd name="T16" fmla="*/ 0 w 17909"/>
                <a:gd name="T17" fmla="*/ 0 h 7565"/>
                <a:gd name="T18" fmla="*/ 0 w 17909"/>
                <a:gd name="T19" fmla="*/ 0 h 7565"/>
                <a:gd name="T20" fmla="*/ 0 w 17909"/>
                <a:gd name="T21" fmla="*/ 0 h 7565"/>
                <a:gd name="T22" fmla="*/ 0 w 17909"/>
                <a:gd name="T23" fmla="*/ 0 h 7565"/>
                <a:gd name="T24" fmla="*/ 0 w 17909"/>
                <a:gd name="T25" fmla="*/ 0 h 7565"/>
                <a:gd name="T26" fmla="*/ 0 w 17909"/>
                <a:gd name="T27" fmla="*/ 0 h 7565"/>
                <a:gd name="T28" fmla="*/ 0 w 17909"/>
                <a:gd name="T29" fmla="*/ 0 h 7565"/>
                <a:gd name="T30" fmla="*/ 0 w 17909"/>
                <a:gd name="T31" fmla="*/ 0 h 7565"/>
                <a:gd name="T32" fmla="*/ 0 w 17909"/>
                <a:gd name="T33" fmla="*/ 0 h 7565"/>
                <a:gd name="T34" fmla="*/ 0 w 17909"/>
                <a:gd name="T35" fmla="*/ 0 h 7565"/>
                <a:gd name="T36" fmla="*/ 0 w 17909"/>
                <a:gd name="T37" fmla="*/ 0 h 7565"/>
                <a:gd name="T38" fmla="*/ 0 w 17909"/>
                <a:gd name="T39" fmla="*/ 0 h 7565"/>
                <a:gd name="T40" fmla="*/ 0 w 17909"/>
                <a:gd name="T41" fmla="*/ 0 h 7565"/>
                <a:gd name="T42" fmla="*/ 0 w 17909"/>
                <a:gd name="T43" fmla="*/ 0 h 7565"/>
                <a:gd name="T44" fmla="*/ 0 w 17909"/>
                <a:gd name="T45" fmla="*/ 0 h 7565"/>
                <a:gd name="T46" fmla="*/ 0 w 17909"/>
                <a:gd name="T47" fmla="*/ 0 h 7565"/>
                <a:gd name="T48" fmla="*/ 0 w 17909"/>
                <a:gd name="T49" fmla="*/ 0 h 7565"/>
                <a:gd name="T50" fmla="*/ 0 w 17909"/>
                <a:gd name="T51" fmla="*/ 0 h 7565"/>
                <a:gd name="T52" fmla="*/ 0 w 17909"/>
                <a:gd name="T53" fmla="*/ 0 h 7565"/>
                <a:gd name="T54" fmla="*/ 0 w 17909"/>
                <a:gd name="T55" fmla="*/ 0 h 7565"/>
                <a:gd name="T56" fmla="*/ 0 w 17909"/>
                <a:gd name="T57" fmla="*/ 0 h 7565"/>
                <a:gd name="T58" fmla="*/ 0 w 17909"/>
                <a:gd name="T59" fmla="*/ 0 h 7565"/>
                <a:gd name="T60" fmla="*/ 0 w 17909"/>
                <a:gd name="T61" fmla="*/ 0 h 7565"/>
                <a:gd name="T62" fmla="*/ 0 w 17909"/>
                <a:gd name="T63" fmla="*/ 0 h 7565"/>
                <a:gd name="T64" fmla="*/ 0 w 17909"/>
                <a:gd name="T65" fmla="*/ 0 h 7565"/>
                <a:gd name="T66" fmla="*/ 0 w 17909"/>
                <a:gd name="T67" fmla="*/ 0 h 7565"/>
                <a:gd name="T68" fmla="*/ 0 w 17909"/>
                <a:gd name="T69" fmla="*/ 0 h 7565"/>
                <a:gd name="T70" fmla="*/ 0 w 17909"/>
                <a:gd name="T71" fmla="*/ 0 h 7565"/>
                <a:gd name="T72" fmla="*/ 0 w 17909"/>
                <a:gd name="T73" fmla="*/ 0 h 7565"/>
                <a:gd name="T74" fmla="*/ 0 w 17909"/>
                <a:gd name="T75" fmla="*/ 0 h 7565"/>
                <a:gd name="T76" fmla="*/ 0 w 17909"/>
                <a:gd name="T77" fmla="*/ 0 h 7565"/>
                <a:gd name="T78" fmla="*/ 0 w 17909"/>
                <a:gd name="T79" fmla="*/ 0 h 7565"/>
                <a:gd name="T80" fmla="*/ 0 w 17909"/>
                <a:gd name="T81" fmla="*/ 0 h 7565"/>
                <a:gd name="T82" fmla="*/ 0 w 17909"/>
                <a:gd name="T83" fmla="*/ 0 h 7565"/>
                <a:gd name="T84" fmla="*/ 0 w 17909"/>
                <a:gd name="T85" fmla="*/ 0 h 7565"/>
                <a:gd name="T86" fmla="*/ 0 w 17909"/>
                <a:gd name="T87" fmla="*/ 0 h 7565"/>
                <a:gd name="T88" fmla="*/ 0 w 17909"/>
                <a:gd name="T89" fmla="*/ 0 h 7565"/>
                <a:gd name="T90" fmla="*/ 0 w 17909"/>
                <a:gd name="T91" fmla="*/ 0 h 7565"/>
                <a:gd name="T92" fmla="*/ 0 w 17909"/>
                <a:gd name="T93" fmla="*/ 0 h 7565"/>
                <a:gd name="T94" fmla="*/ 0 w 17909"/>
                <a:gd name="T95" fmla="*/ 0 h 7565"/>
                <a:gd name="T96" fmla="*/ 0 w 17909"/>
                <a:gd name="T97" fmla="*/ 0 h 7565"/>
                <a:gd name="T98" fmla="*/ 0 w 17909"/>
                <a:gd name="T99" fmla="*/ 0 h 75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09"/>
                <a:gd name="T151" fmla="*/ 0 h 7565"/>
                <a:gd name="T152" fmla="*/ 17909 w 17909"/>
                <a:gd name="T153" fmla="*/ 7565 h 75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09" h="7565">
                  <a:moveTo>
                    <a:pt x="14241" y="1573"/>
                  </a:moveTo>
                  <a:lnTo>
                    <a:pt x="14179" y="1913"/>
                  </a:lnTo>
                  <a:lnTo>
                    <a:pt x="14028" y="2354"/>
                  </a:lnTo>
                  <a:lnTo>
                    <a:pt x="13828" y="2794"/>
                  </a:lnTo>
                  <a:lnTo>
                    <a:pt x="13563" y="3197"/>
                  </a:lnTo>
                  <a:lnTo>
                    <a:pt x="13186" y="3625"/>
                  </a:lnTo>
                  <a:lnTo>
                    <a:pt x="12771" y="4040"/>
                  </a:lnTo>
                  <a:lnTo>
                    <a:pt x="12295" y="4442"/>
                  </a:lnTo>
                  <a:lnTo>
                    <a:pt x="11742" y="4808"/>
                  </a:lnTo>
                  <a:lnTo>
                    <a:pt x="11126" y="5160"/>
                  </a:lnTo>
                  <a:lnTo>
                    <a:pt x="10449" y="5501"/>
                  </a:lnTo>
                  <a:lnTo>
                    <a:pt x="9708" y="5827"/>
                  </a:lnTo>
                  <a:lnTo>
                    <a:pt x="8929" y="6130"/>
                  </a:lnTo>
                  <a:lnTo>
                    <a:pt x="8114" y="6394"/>
                  </a:lnTo>
                  <a:lnTo>
                    <a:pt x="7234" y="6646"/>
                  </a:lnTo>
                  <a:lnTo>
                    <a:pt x="6329" y="6860"/>
                  </a:lnTo>
                  <a:lnTo>
                    <a:pt x="5375" y="7049"/>
                  </a:lnTo>
                  <a:lnTo>
                    <a:pt x="4396" y="7212"/>
                  </a:lnTo>
                  <a:lnTo>
                    <a:pt x="3402" y="7325"/>
                  </a:lnTo>
                  <a:lnTo>
                    <a:pt x="2372" y="7438"/>
                  </a:lnTo>
                  <a:lnTo>
                    <a:pt x="1356" y="7527"/>
                  </a:lnTo>
                  <a:lnTo>
                    <a:pt x="313" y="7565"/>
                  </a:lnTo>
                  <a:lnTo>
                    <a:pt x="0" y="7565"/>
                  </a:lnTo>
                  <a:lnTo>
                    <a:pt x="1130" y="7551"/>
                  </a:lnTo>
                  <a:lnTo>
                    <a:pt x="2259" y="7477"/>
                  </a:lnTo>
                  <a:lnTo>
                    <a:pt x="3366" y="7400"/>
                  </a:lnTo>
                  <a:lnTo>
                    <a:pt x="4471" y="7299"/>
                  </a:lnTo>
                  <a:lnTo>
                    <a:pt x="5539" y="7162"/>
                  </a:lnTo>
                  <a:lnTo>
                    <a:pt x="6581" y="7011"/>
                  </a:lnTo>
                  <a:lnTo>
                    <a:pt x="7597" y="6833"/>
                  </a:lnTo>
                  <a:lnTo>
                    <a:pt x="8577" y="6619"/>
                  </a:lnTo>
                  <a:lnTo>
                    <a:pt x="9532" y="6394"/>
                  </a:lnTo>
                  <a:lnTo>
                    <a:pt x="10423" y="6142"/>
                  </a:lnTo>
                  <a:lnTo>
                    <a:pt x="11278" y="5878"/>
                  </a:lnTo>
                  <a:lnTo>
                    <a:pt x="12068" y="5575"/>
                  </a:lnTo>
                  <a:lnTo>
                    <a:pt x="12822" y="5273"/>
                  </a:lnTo>
                  <a:lnTo>
                    <a:pt x="13525" y="4934"/>
                  </a:lnTo>
                  <a:lnTo>
                    <a:pt x="14128" y="4594"/>
                  </a:lnTo>
                  <a:lnTo>
                    <a:pt x="14706" y="4241"/>
                  </a:lnTo>
                  <a:lnTo>
                    <a:pt x="15208" y="3877"/>
                  </a:lnTo>
                  <a:lnTo>
                    <a:pt x="15636" y="3500"/>
                  </a:lnTo>
                  <a:lnTo>
                    <a:pt x="16001" y="3096"/>
                  </a:lnTo>
                  <a:lnTo>
                    <a:pt x="16289" y="2705"/>
                  </a:lnTo>
                  <a:lnTo>
                    <a:pt x="16491" y="2278"/>
                  </a:lnTo>
                  <a:lnTo>
                    <a:pt x="16640" y="1886"/>
                  </a:lnTo>
                  <a:lnTo>
                    <a:pt x="16741" y="1573"/>
                  </a:lnTo>
                  <a:lnTo>
                    <a:pt x="17909" y="1548"/>
                  </a:lnTo>
                  <a:lnTo>
                    <a:pt x="15473" y="0"/>
                  </a:lnTo>
                  <a:lnTo>
                    <a:pt x="13036" y="1548"/>
                  </a:lnTo>
                  <a:lnTo>
                    <a:pt x="14241" y="1573"/>
                  </a:lnTo>
                  <a:close/>
                </a:path>
              </a:pathLst>
            </a:custGeom>
            <a:solidFill>
              <a:srgbClr val="00FF00"/>
            </a:solidFill>
            <a:ln w="0">
              <a:solidFill>
                <a:srgbClr val="00FF00"/>
              </a:solidFill>
              <a:round/>
              <a:headEnd/>
              <a:tailEnd/>
            </a:ln>
          </p:spPr>
          <p:txBody>
            <a:bodyPr/>
            <a:lstStyle/>
            <a:p>
              <a:endParaRPr lang="en-US"/>
            </a:p>
          </p:txBody>
        </p:sp>
      </p:grpSp>
      <p:sp>
        <p:nvSpPr>
          <p:cNvPr id="21" name="Rounded Rectangle 20"/>
          <p:cNvSpPr/>
          <p:nvPr/>
        </p:nvSpPr>
        <p:spPr>
          <a:xfrm>
            <a:off x="5715000" y="5791200"/>
            <a:ext cx="2895600" cy="6858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rtl="1" eaLnBrk="1" hangingPunct="1">
              <a:defRPr/>
            </a:pPr>
            <a:r>
              <a:rPr lang="en-US" sz="1400" b="1" dirty="0">
                <a:solidFill>
                  <a:schemeClr val="bg1"/>
                </a:solidFill>
                <a:latin typeface="Arial" pitchFamily="34" charset="0"/>
                <a:cs typeface="Arial" pitchFamily="34" charset="0"/>
              </a:rPr>
              <a:t>Usually 50% of </a:t>
            </a:r>
            <a:r>
              <a:rPr lang="en-US" sz="1400" b="1" dirty="0">
                <a:solidFill>
                  <a:schemeClr val="bg1"/>
                </a:solidFill>
                <a:latin typeface="Calibri" pitchFamily="34" charset="0"/>
                <a:sym typeface="Symbol" pitchFamily="18" charset="2"/>
              </a:rPr>
              <a:t></a:t>
            </a:r>
            <a:r>
              <a:rPr lang="en-US" sz="1400" b="1" dirty="0">
                <a:solidFill>
                  <a:schemeClr val="bg1"/>
                </a:solidFill>
                <a:latin typeface="Arial" pitchFamily="34" charset="0"/>
                <a:cs typeface="Arial" pitchFamily="34" charset="0"/>
              </a:rPr>
              <a:t> cells are functioning at time of diagnosis</a:t>
            </a:r>
          </a:p>
        </p:txBody>
      </p:sp>
      <p:sp>
        <p:nvSpPr>
          <p:cNvPr id="22" name="Rounded Rectangle 21"/>
          <p:cNvSpPr/>
          <p:nvPr/>
        </p:nvSpPr>
        <p:spPr>
          <a:xfrm>
            <a:off x="2667000" y="5791200"/>
            <a:ext cx="28194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spcBef>
                <a:spcPct val="20000"/>
              </a:spcBef>
              <a:defRPr/>
            </a:pPr>
            <a:r>
              <a:rPr lang="en-US" sz="2800" b="1" dirty="0">
                <a:solidFill>
                  <a:srgbClr val="000099"/>
                </a:solidFill>
                <a:latin typeface="Calibri" pitchFamily="34" charset="0"/>
                <a:cs typeface="Arial" charset="0"/>
              </a:rPr>
              <a:t>Type 2 Diabetes</a:t>
            </a:r>
          </a:p>
        </p:txBody>
      </p:sp>
    </p:spTree>
    <p:extLst>
      <p:ext uri="{BB962C8B-B14F-4D97-AF65-F5344CB8AC3E}">
        <p14:creationId xmlns:p14="http://schemas.microsoft.com/office/powerpoint/2010/main" val="1689490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762000"/>
            <a:ext cx="4267200" cy="523220"/>
          </a:xfrm>
          <a:prstGeom prst="rect">
            <a:avLst/>
          </a:prstGeom>
          <a:solidFill>
            <a:srgbClr val="66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spAutoFit/>
          </a:bodyPr>
          <a:lstStyle/>
          <a:p>
            <a:pPr algn="ctr" rtl="1" eaLnBrk="1" fontAlgn="auto" hangingPunct="1">
              <a:spcBef>
                <a:spcPts val="0"/>
              </a:spcBef>
              <a:spcAft>
                <a:spcPts val="0"/>
              </a:spcAft>
              <a:defRPr/>
            </a:pPr>
            <a:r>
              <a:rPr lang="en-US" sz="2800" dirty="0">
                <a:solidFill>
                  <a:schemeClr val="tx1"/>
                </a:solidFill>
              </a:rPr>
              <a:t>Life Style +</a:t>
            </a:r>
            <a:r>
              <a:rPr lang="en-US" sz="2800" dirty="0" err="1">
                <a:solidFill>
                  <a:schemeClr val="tx1"/>
                </a:solidFill>
              </a:rPr>
              <a:t>Metformin</a:t>
            </a:r>
            <a:endParaRPr lang="en-US" sz="2800" dirty="0">
              <a:solidFill>
                <a:schemeClr val="tx1"/>
              </a:solidFill>
            </a:endParaRPr>
          </a:p>
        </p:txBody>
      </p:sp>
      <p:sp>
        <p:nvSpPr>
          <p:cNvPr id="4" name="TextBox 3"/>
          <p:cNvSpPr txBox="1"/>
          <p:nvPr/>
        </p:nvSpPr>
        <p:spPr>
          <a:xfrm>
            <a:off x="2057400" y="2209800"/>
            <a:ext cx="4876800" cy="52322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eaLnBrk="1" fontAlgn="auto" hangingPunct="1">
              <a:spcBef>
                <a:spcPts val="0"/>
              </a:spcBef>
              <a:spcAft>
                <a:spcPts val="0"/>
              </a:spcAft>
              <a:defRPr/>
            </a:pPr>
            <a:r>
              <a:rPr lang="en-US" sz="2800" b="1" dirty="0">
                <a:solidFill>
                  <a:schemeClr val="bg1"/>
                </a:solidFill>
                <a:latin typeface="+mn-lt"/>
                <a:cs typeface="Arial" charset="0"/>
              </a:rPr>
              <a:t>Add on Oral Medication</a:t>
            </a:r>
          </a:p>
        </p:txBody>
      </p:sp>
      <p:sp>
        <p:nvSpPr>
          <p:cNvPr id="5" name="TextBox 4"/>
          <p:cNvSpPr txBox="1"/>
          <p:nvPr/>
        </p:nvSpPr>
        <p:spPr>
          <a:xfrm>
            <a:off x="304800" y="3505200"/>
            <a:ext cx="2273186" cy="120032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b="1" dirty="0" err="1">
                <a:solidFill>
                  <a:schemeClr val="bg1"/>
                </a:solidFill>
                <a:latin typeface="+mn-lt"/>
                <a:cs typeface="Arial" charset="0"/>
              </a:rPr>
              <a:t>Sulphonylurea</a:t>
            </a:r>
            <a:r>
              <a:rPr lang="en-US" b="1" dirty="0">
                <a:solidFill>
                  <a:schemeClr val="bg1"/>
                </a:solidFill>
                <a:latin typeface="+mn-lt"/>
                <a:cs typeface="Arial" charset="0"/>
              </a:rPr>
              <a:t> </a:t>
            </a:r>
          </a:p>
          <a:p>
            <a:pPr rtl="1" eaLnBrk="1" fontAlgn="auto" hangingPunct="1">
              <a:spcBef>
                <a:spcPts val="0"/>
              </a:spcBef>
              <a:spcAft>
                <a:spcPts val="0"/>
              </a:spcAft>
              <a:defRPr/>
            </a:pPr>
            <a:r>
              <a:rPr lang="en-US" dirty="0" err="1">
                <a:solidFill>
                  <a:schemeClr val="bg1"/>
                </a:solidFill>
                <a:latin typeface="+mn-lt"/>
                <a:cs typeface="Arial" charset="0"/>
              </a:rPr>
              <a:t>Glibenclamide</a:t>
            </a:r>
            <a:endParaRPr lang="en-US" dirty="0">
              <a:solidFill>
                <a:schemeClr val="bg1"/>
              </a:solidFill>
              <a:latin typeface="+mn-lt"/>
              <a:cs typeface="Arial" charset="0"/>
            </a:endParaRPr>
          </a:p>
          <a:p>
            <a:pPr rtl="1" eaLnBrk="1" fontAlgn="auto" hangingPunct="1">
              <a:spcBef>
                <a:spcPts val="0"/>
              </a:spcBef>
              <a:spcAft>
                <a:spcPts val="0"/>
              </a:spcAft>
              <a:defRPr/>
            </a:pPr>
            <a:r>
              <a:rPr lang="en-US" dirty="0" err="1">
                <a:solidFill>
                  <a:schemeClr val="bg1"/>
                </a:solidFill>
                <a:latin typeface="+mn-lt"/>
                <a:cs typeface="Arial" charset="0"/>
              </a:rPr>
              <a:t>Gliclazide</a:t>
            </a:r>
            <a:r>
              <a:rPr lang="en-US" dirty="0">
                <a:solidFill>
                  <a:schemeClr val="bg1"/>
                </a:solidFill>
                <a:latin typeface="+mn-lt"/>
                <a:cs typeface="Arial" charset="0"/>
              </a:rPr>
              <a:t> MR</a:t>
            </a:r>
          </a:p>
          <a:p>
            <a:pPr rtl="1" eaLnBrk="1" fontAlgn="auto" hangingPunct="1">
              <a:spcBef>
                <a:spcPts val="0"/>
              </a:spcBef>
              <a:spcAft>
                <a:spcPts val="0"/>
              </a:spcAft>
              <a:defRPr/>
            </a:pPr>
            <a:endParaRPr lang="en-US" dirty="0">
              <a:solidFill>
                <a:schemeClr val="bg1"/>
              </a:solidFill>
              <a:latin typeface="+mn-lt"/>
              <a:cs typeface="Arial" charset="0"/>
            </a:endParaRPr>
          </a:p>
        </p:txBody>
      </p:sp>
      <p:sp>
        <p:nvSpPr>
          <p:cNvPr id="6" name="TextBox 5"/>
          <p:cNvSpPr txBox="1"/>
          <p:nvPr/>
        </p:nvSpPr>
        <p:spPr>
          <a:xfrm>
            <a:off x="5410200" y="3505201"/>
            <a:ext cx="1676400" cy="1261884"/>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sz="2400" b="1" dirty="0">
                <a:solidFill>
                  <a:schemeClr val="bg1"/>
                </a:solidFill>
                <a:latin typeface="+mn-lt"/>
                <a:cs typeface="Arial" charset="0"/>
              </a:rPr>
              <a:t>TZD</a:t>
            </a:r>
          </a:p>
          <a:p>
            <a:pPr rtl="1" eaLnBrk="1" fontAlgn="auto" hangingPunct="1">
              <a:spcBef>
                <a:spcPts val="0"/>
              </a:spcBef>
              <a:spcAft>
                <a:spcPts val="0"/>
              </a:spcAft>
              <a:defRPr/>
            </a:pPr>
            <a:r>
              <a:rPr lang="en-US" b="1" dirty="0" err="1">
                <a:solidFill>
                  <a:schemeClr val="bg1"/>
                </a:solidFill>
                <a:latin typeface="+mn-lt"/>
                <a:cs typeface="Arial" charset="0"/>
              </a:rPr>
              <a:t>Pioglitazone</a:t>
            </a:r>
            <a:endParaRPr lang="en-US" b="1" dirty="0">
              <a:solidFill>
                <a:schemeClr val="bg1"/>
              </a:solidFill>
              <a:latin typeface="+mn-lt"/>
              <a:cs typeface="Arial" charset="0"/>
            </a:endParaRPr>
          </a:p>
          <a:p>
            <a:pPr rtl="1" eaLnBrk="1" fontAlgn="auto" hangingPunct="1">
              <a:spcBef>
                <a:spcPts val="0"/>
              </a:spcBef>
              <a:spcAft>
                <a:spcPts val="0"/>
              </a:spcAft>
              <a:defRPr/>
            </a:pPr>
            <a:r>
              <a:rPr lang="en-US" sz="1600" dirty="0">
                <a:solidFill>
                  <a:schemeClr val="bg1"/>
                </a:solidFill>
                <a:cs typeface="Arial" charset="0"/>
              </a:rPr>
              <a:t>15 -30 mg OD</a:t>
            </a:r>
          </a:p>
          <a:p>
            <a:pPr rtl="1" eaLnBrk="1" fontAlgn="auto" hangingPunct="1">
              <a:spcBef>
                <a:spcPts val="0"/>
              </a:spcBef>
              <a:spcAft>
                <a:spcPts val="0"/>
              </a:spcAft>
              <a:defRPr/>
            </a:pPr>
            <a:endParaRPr lang="en-US" dirty="0">
              <a:solidFill>
                <a:schemeClr val="bg1"/>
              </a:solidFill>
              <a:latin typeface="+mn-lt"/>
              <a:cs typeface="Arial" charset="0"/>
            </a:endParaRPr>
          </a:p>
        </p:txBody>
      </p:sp>
      <p:sp>
        <p:nvSpPr>
          <p:cNvPr id="7" name="TextBox 6"/>
          <p:cNvSpPr txBox="1"/>
          <p:nvPr/>
        </p:nvSpPr>
        <p:spPr>
          <a:xfrm>
            <a:off x="2895600" y="3505200"/>
            <a:ext cx="2285882" cy="120032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b="1" dirty="0">
                <a:solidFill>
                  <a:schemeClr val="bg1"/>
                </a:solidFill>
                <a:latin typeface="+mn-lt"/>
                <a:cs typeface="Arial" charset="0"/>
              </a:rPr>
              <a:t>DPP4 inhibitor </a:t>
            </a:r>
          </a:p>
          <a:p>
            <a:pPr rtl="1" eaLnBrk="1" fontAlgn="auto" hangingPunct="1">
              <a:spcBef>
                <a:spcPts val="0"/>
              </a:spcBef>
              <a:spcAft>
                <a:spcPts val="0"/>
              </a:spcAft>
              <a:defRPr/>
            </a:pPr>
            <a:r>
              <a:rPr lang="en-US" dirty="0" err="1">
                <a:solidFill>
                  <a:schemeClr val="bg1"/>
                </a:solidFill>
                <a:latin typeface="+mn-lt"/>
                <a:cs typeface="Arial" charset="0"/>
              </a:rPr>
              <a:t>Sitagliptin</a:t>
            </a:r>
            <a:r>
              <a:rPr lang="en-US" dirty="0">
                <a:solidFill>
                  <a:schemeClr val="bg1"/>
                </a:solidFill>
                <a:latin typeface="+mn-lt"/>
                <a:cs typeface="Arial" charset="0"/>
              </a:rPr>
              <a:t> (</a:t>
            </a:r>
            <a:r>
              <a:rPr lang="en-US" dirty="0" err="1">
                <a:solidFill>
                  <a:schemeClr val="bg1"/>
                </a:solidFill>
                <a:latin typeface="+mn-lt"/>
                <a:cs typeface="Arial" charset="0"/>
              </a:rPr>
              <a:t>Januvia</a:t>
            </a:r>
            <a:r>
              <a:rPr lang="en-US" dirty="0">
                <a:solidFill>
                  <a:schemeClr val="bg1"/>
                </a:solidFill>
                <a:latin typeface="+mn-lt"/>
                <a:cs typeface="Arial" charset="0"/>
              </a:rPr>
              <a:t>)</a:t>
            </a:r>
          </a:p>
          <a:p>
            <a:pPr rtl="1" eaLnBrk="1" fontAlgn="auto" hangingPunct="1">
              <a:spcBef>
                <a:spcPts val="0"/>
              </a:spcBef>
              <a:spcAft>
                <a:spcPts val="0"/>
              </a:spcAft>
              <a:defRPr/>
            </a:pPr>
            <a:r>
              <a:rPr lang="en-US" dirty="0">
                <a:solidFill>
                  <a:schemeClr val="bg1"/>
                </a:solidFill>
                <a:latin typeface="+mn-lt"/>
                <a:cs typeface="Arial" charset="0"/>
              </a:rPr>
              <a:t>100 mg OD</a:t>
            </a:r>
          </a:p>
          <a:p>
            <a:pPr rtl="1" eaLnBrk="1" fontAlgn="auto" hangingPunct="1">
              <a:spcBef>
                <a:spcPts val="0"/>
              </a:spcBef>
              <a:spcAft>
                <a:spcPts val="0"/>
              </a:spcAft>
              <a:defRPr/>
            </a:pPr>
            <a:endParaRPr lang="en-US" dirty="0">
              <a:latin typeface="+mn-lt"/>
              <a:cs typeface="Arial" charset="0"/>
            </a:endParaRPr>
          </a:p>
        </p:txBody>
      </p:sp>
      <p:sp>
        <p:nvSpPr>
          <p:cNvPr id="8" name="Down Arrow 7"/>
          <p:cNvSpPr/>
          <p:nvPr/>
        </p:nvSpPr>
        <p:spPr>
          <a:xfrm>
            <a:off x="4490796" y="1371600"/>
            <a:ext cx="228600" cy="762000"/>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9" name="Down Arrow 8"/>
          <p:cNvSpPr/>
          <p:nvPr/>
        </p:nvSpPr>
        <p:spPr>
          <a:xfrm>
            <a:off x="3924241" y="2895600"/>
            <a:ext cx="190559" cy="457200"/>
          </a:xfrm>
          <a:prstGeom prst="downArrow">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12" name="Left Arrow 11"/>
          <p:cNvSpPr/>
          <p:nvPr/>
        </p:nvSpPr>
        <p:spPr>
          <a:xfrm rot="18863077">
            <a:off x="1670212" y="2993947"/>
            <a:ext cx="818409" cy="215515"/>
          </a:xfrm>
          <a:prstGeom prst="leftArrow">
            <a:avLst/>
          </a:prstGeom>
          <a:solidFill>
            <a:srgbClr val="7030A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rgbClr val="002060"/>
              </a:solidFill>
            </a:endParaRPr>
          </a:p>
        </p:txBody>
      </p:sp>
      <p:sp>
        <p:nvSpPr>
          <p:cNvPr id="13" name="Left Arrow 12"/>
          <p:cNvSpPr/>
          <p:nvPr/>
        </p:nvSpPr>
        <p:spPr>
          <a:xfrm rot="13445952">
            <a:off x="6670543" y="2915576"/>
            <a:ext cx="805784" cy="225619"/>
          </a:xfrm>
          <a:prstGeom prst="leftArrow">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14" name="TextBox 13"/>
          <p:cNvSpPr txBox="1">
            <a:spLocks noChangeArrowheads="1"/>
          </p:cNvSpPr>
          <p:nvPr/>
        </p:nvSpPr>
        <p:spPr bwMode="auto">
          <a:xfrm>
            <a:off x="460375" y="5029200"/>
            <a:ext cx="1646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solidFill>
                  <a:schemeClr val="bg1"/>
                </a:solidFill>
                <a:latin typeface="Calibri" pitchFamily="34" charset="0"/>
                <a:cs typeface="Arial" pitchFamily="34" charset="0"/>
              </a:rPr>
              <a:t>Hypoglycemia</a:t>
            </a:r>
          </a:p>
          <a:p>
            <a:pPr rtl="1" eaLnBrk="1" hangingPunct="1"/>
            <a:r>
              <a:rPr lang="en-US" altLang="ar-SA" sz="2000" dirty="0">
                <a:solidFill>
                  <a:schemeClr val="bg1"/>
                </a:solidFill>
                <a:latin typeface="Calibri" pitchFamily="34" charset="0"/>
                <a:cs typeface="Arial" pitchFamily="34" charset="0"/>
              </a:rPr>
              <a:t>Weight gain</a:t>
            </a:r>
          </a:p>
          <a:p>
            <a:pPr rtl="1" eaLnBrk="1" hangingPunct="1"/>
            <a:endParaRPr lang="en-US" altLang="ar-SA" sz="2000" dirty="0">
              <a:solidFill>
                <a:schemeClr val="bg1"/>
              </a:solidFill>
              <a:latin typeface="Calibri" pitchFamily="34" charset="0"/>
              <a:cs typeface="Arial" pitchFamily="34" charset="0"/>
            </a:endParaRPr>
          </a:p>
        </p:txBody>
      </p:sp>
      <p:sp>
        <p:nvSpPr>
          <p:cNvPr id="15" name="TextBox 14"/>
          <p:cNvSpPr txBox="1">
            <a:spLocks noChangeArrowheads="1"/>
          </p:cNvSpPr>
          <p:nvPr/>
        </p:nvSpPr>
        <p:spPr bwMode="auto">
          <a:xfrm>
            <a:off x="5334000" y="5029200"/>
            <a:ext cx="1722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solidFill>
                  <a:schemeClr val="bg1"/>
                </a:solidFill>
                <a:latin typeface="Calibri" pitchFamily="34" charset="0"/>
                <a:cs typeface="Arial" pitchFamily="34" charset="0"/>
              </a:rPr>
              <a:t>Weight gain</a:t>
            </a:r>
          </a:p>
          <a:p>
            <a:pPr rtl="1" eaLnBrk="1" hangingPunct="1"/>
            <a:r>
              <a:rPr lang="en-US" altLang="ar-SA" sz="2000" dirty="0">
                <a:solidFill>
                  <a:schemeClr val="bg1"/>
                </a:solidFill>
                <a:latin typeface="Calibri" pitchFamily="34" charset="0"/>
                <a:cs typeface="Arial" pitchFamily="34" charset="0"/>
              </a:rPr>
              <a:t>Fluid retention</a:t>
            </a:r>
          </a:p>
          <a:p>
            <a:pPr rtl="1" eaLnBrk="1" hangingPunct="1"/>
            <a:r>
              <a:rPr lang="en-US" altLang="ar-SA" sz="2000" dirty="0">
                <a:solidFill>
                  <a:schemeClr val="bg1"/>
                </a:solidFill>
                <a:latin typeface="Calibri" pitchFamily="34" charset="0"/>
                <a:cs typeface="Arial" pitchFamily="34" charset="0"/>
              </a:rPr>
              <a:t>Fractures</a:t>
            </a:r>
          </a:p>
        </p:txBody>
      </p:sp>
      <p:sp>
        <p:nvSpPr>
          <p:cNvPr id="16" name="TextBox 15"/>
          <p:cNvSpPr txBox="1">
            <a:spLocks noChangeArrowheads="1"/>
          </p:cNvSpPr>
          <p:nvPr/>
        </p:nvSpPr>
        <p:spPr bwMode="auto">
          <a:xfrm>
            <a:off x="3094038" y="5029200"/>
            <a:ext cx="188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solidFill>
                  <a:schemeClr val="bg1"/>
                </a:solidFill>
                <a:latin typeface="Calibri" pitchFamily="34" charset="0"/>
                <a:cs typeface="Arial" pitchFamily="34" charset="0"/>
              </a:rPr>
              <a:t>?Durability</a:t>
            </a:r>
          </a:p>
          <a:p>
            <a:pPr rtl="1" eaLnBrk="1" hangingPunct="1"/>
            <a:r>
              <a:rPr lang="en-US" altLang="ar-SA" sz="2000" dirty="0">
                <a:solidFill>
                  <a:schemeClr val="bg1"/>
                </a:solidFill>
                <a:latin typeface="Calibri" pitchFamily="34" charset="0"/>
                <a:cs typeface="Arial" pitchFamily="34" charset="0"/>
              </a:rPr>
              <a:t>?Long term risks</a:t>
            </a:r>
          </a:p>
        </p:txBody>
      </p:sp>
      <p:sp>
        <p:nvSpPr>
          <p:cNvPr id="17" name="TextBox 16"/>
          <p:cNvSpPr txBox="1">
            <a:spLocks noChangeArrowheads="1"/>
          </p:cNvSpPr>
          <p:nvPr/>
        </p:nvSpPr>
        <p:spPr bwMode="auto">
          <a:xfrm>
            <a:off x="4681538" y="1524000"/>
            <a:ext cx="141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400" b="1">
                <a:latin typeface="Calibri" pitchFamily="34" charset="0"/>
                <a:cs typeface="Arial" pitchFamily="34" charset="0"/>
              </a:rPr>
              <a:t>A1C &gt; 7 %</a:t>
            </a:r>
          </a:p>
        </p:txBody>
      </p:sp>
      <p:sp>
        <p:nvSpPr>
          <p:cNvPr id="18" name="Down Arrow 17"/>
          <p:cNvSpPr/>
          <p:nvPr/>
        </p:nvSpPr>
        <p:spPr>
          <a:xfrm>
            <a:off x="1327093"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19" name="Down Arrow 18"/>
          <p:cNvSpPr/>
          <p:nvPr/>
        </p:nvSpPr>
        <p:spPr>
          <a:xfrm>
            <a:off x="3924241"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0" name="Down Arrow 19"/>
          <p:cNvSpPr/>
          <p:nvPr/>
        </p:nvSpPr>
        <p:spPr>
          <a:xfrm>
            <a:off x="5929766"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1" name="TextBox 20"/>
          <p:cNvSpPr txBox="1"/>
          <p:nvPr/>
        </p:nvSpPr>
        <p:spPr>
          <a:xfrm>
            <a:off x="7239000" y="3505200"/>
            <a:ext cx="1600200" cy="1231106"/>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rtl="1" eaLnBrk="1" fontAlgn="auto" hangingPunct="1">
              <a:spcBef>
                <a:spcPts val="0"/>
              </a:spcBef>
              <a:spcAft>
                <a:spcPts val="0"/>
              </a:spcAft>
              <a:defRPr/>
            </a:pPr>
            <a:r>
              <a:rPr lang="en-US" b="1" dirty="0" err="1">
                <a:solidFill>
                  <a:schemeClr val="bg1"/>
                </a:solidFill>
                <a:latin typeface="+mn-lt"/>
                <a:cs typeface="Arial" charset="0"/>
              </a:rPr>
              <a:t>Acarbose</a:t>
            </a:r>
            <a:endParaRPr lang="en-US" b="1" dirty="0">
              <a:solidFill>
                <a:schemeClr val="bg1"/>
              </a:solidFill>
              <a:latin typeface="+mn-lt"/>
              <a:cs typeface="Arial" charset="0"/>
            </a:endParaRPr>
          </a:p>
          <a:p>
            <a:pPr rtl="1" eaLnBrk="1" fontAlgn="auto" hangingPunct="1">
              <a:spcBef>
                <a:spcPts val="0"/>
              </a:spcBef>
              <a:spcAft>
                <a:spcPts val="0"/>
              </a:spcAft>
              <a:defRPr/>
            </a:pPr>
            <a:r>
              <a:rPr lang="en-US" b="1" dirty="0">
                <a:solidFill>
                  <a:schemeClr val="bg1"/>
                </a:solidFill>
                <a:latin typeface="+mn-lt"/>
                <a:cs typeface="Arial" charset="0"/>
              </a:rPr>
              <a:t>PP </a:t>
            </a:r>
            <a:r>
              <a:rPr lang="en-US" b="1" dirty="0" err="1">
                <a:solidFill>
                  <a:schemeClr val="bg1"/>
                </a:solidFill>
                <a:latin typeface="+mn-lt"/>
                <a:cs typeface="Arial" charset="0"/>
              </a:rPr>
              <a:t>Hyperg</a:t>
            </a:r>
            <a:endParaRPr lang="en-US" b="1" dirty="0">
              <a:solidFill>
                <a:schemeClr val="bg1"/>
              </a:solidFill>
              <a:latin typeface="+mn-lt"/>
              <a:cs typeface="Arial" charset="0"/>
            </a:endParaRPr>
          </a:p>
          <a:p>
            <a:pPr rtl="1" eaLnBrk="1" fontAlgn="auto" hangingPunct="1">
              <a:spcBef>
                <a:spcPts val="0"/>
              </a:spcBef>
              <a:spcAft>
                <a:spcPts val="0"/>
              </a:spcAft>
              <a:defRPr/>
            </a:pPr>
            <a:r>
              <a:rPr lang="en-US" sz="1400" dirty="0">
                <a:solidFill>
                  <a:schemeClr val="bg1"/>
                </a:solidFill>
                <a:latin typeface="+mn-lt"/>
                <a:cs typeface="Arial" charset="0"/>
              </a:rPr>
              <a:t>50-100 mg  TDS </a:t>
            </a:r>
          </a:p>
          <a:p>
            <a:pPr rtl="1" eaLnBrk="1" fontAlgn="auto" hangingPunct="1">
              <a:spcBef>
                <a:spcPts val="0"/>
              </a:spcBef>
              <a:spcAft>
                <a:spcPts val="0"/>
              </a:spcAft>
              <a:defRPr/>
            </a:pPr>
            <a:endParaRPr lang="en-US" sz="2400" dirty="0">
              <a:solidFill>
                <a:schemeClr val="bg1"/>
              </a:solidFill>
              <a:latin typeface="+mn-lt"/>
              <a:cs typeface="Arial" charset="0"/>
            </a:endParaRPr>
          </a:p>
        </p:txBody>
      </p:sp>
      <p:sp>
        <p:nvSpPr>
          <p:cNvPr id="22" name="Down Arrow 21"/>
          <p:cNvSpPr/>
          <p:nvPr/>
        </p:nvSpPr>
        <p:spPr>
          <a:xfrm>
            <a:off x="5867400" y="2895600"/>
            <a:ext cx="228600" cy="381000"/>
          </a:xfrm>
          <a:prstGeom prst="downArrow">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3" name="Down Arrow 22"/>
          <p:cNvSpPr/>
          <p:nvPr/>
        </p:nvSpPr>
        <p:spPr>
          <a:xfrm>
            <a:off x="7894797" y="4648200"/>
            <a:ext cx="228600" cy="457200"/>
          </a:xfrm>
          <a:prstGeom prst="downArrow">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rtl="1" eaLnBrk="1" fontAlgn="auto" hangingPunct="1">
              <a:spcBef>
                <a:spcPts val="0"/>
              </a:spcBef>
              <a:spcAft>
                <a:spcPts val="0"/>
              </a:spcAft>
              <a:defRPr/>
            </a:pPr>
            <a:endParaRPr lang="en-US" dirty="0">
              <a:solidFill>
                <a:schemeClr val="tx1"/>
              </a:solidFill>
            </a:endParaRPr>
          </a:p>
        </p:txBody>
      </p:sp>
      <p:sp>
        <p:nvSpPr>
          <p:cNvPr id="24" name="TextBox 23"/>
          <p:cNvSpPr txBox="1">
            <a:spLocks noChangeArrowheads="1"/>
          </p:cNvSpPr>
          <p:nvPr/>
        </p:nvSpPr>
        <p:spPr bwMode="auto">
          <a:xfrm>
            <a:off x="7377113" y="5029200"/>
            <a:ext cx="1263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000" dirty="0">
                <a:solidFill>
                  <a:schemeClr val="bg1"/>
                </a:solidFill>
                <a:latin typeface="Calibri" pitchFamily="34" charset="0"/>
                <a:cs typeface="Arial" pitchFamily="34" charset="0"/>
              </a:rPr>
              <a:t>Flatulence</a:t>
            </a:r>
          </a:p>
          <a:p>
            <a:pPr rtl="1" eaLnBrk="1" hangingPunct="1"/>
            <a:r>
              <a:rPr lang="en-US" altLang="ar-SA" sz="2000" dirty="0" err="1">
                <a:solidFill>
                  <a:schemeClr val="bg1"/>
                </a:solidFill>
                <a:latin typeface="Calibri" pitchFamily="34" charset="0"/>
                <a:cs typeface="Arial" pitchFamily="34" charset="0"/>
              </a:rPr>
              <a:t>Diarrhoea</a:t>
            </a:r>
            <a:endParaRPr lang="en-US" altLang="ar-SA" sz="2000" dirty="0">
              <a:solidFill>
                <a:schemeClr val="bg1"/>
              </a:solidFill>
              <a:latin typeface="Calibri" pitchFamily="34" charset="0"/>
              <a:cs typeface="Arial" pitchFamily="34" charset="0"/>
            </a:endParaRPr>
          </a:p>
        </p:txBody>
      </p:sp>
    </p:spTree>
    <p:extLst>
      <p:ext uri="{BB962C8B-B14F-4D97-AF65-F5344CB8AC3E}">
        <p14:creationId xmlns:p14="http://schemas.microsoft.com/office/powerpoint/2010/main" val="82490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51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ar-SA" b="1" dirty="0" smtClean="0">
                <a:solidFill>
                  <a:schemeClr val="accent2"/>
                </a:solidFill>
              </a:rPr>
              <a:t>Metformin</a:t>
            </a:r>
          </a:p>
        </p:txBody>
      </p:sp>
      <p:sp>
        <p:nvSpPr>
          <p:cNvPr id="20483" name="Content Placeholder 2"/>
          <p:cNvSpPr>
            <a:spLocks noGrp="1"/>
          </p:cNvSpPr>
          <p:nvPr>
            <p:ph idx="1"/>
          </p:nvPr>
        </p:nvSpPr>
        <p:spPr>
          <a:xfrm>
            <a:off x="301625" y="1527175"/>
            <a:ext cx="8504238" cy="4949825"/>
          </a:xfrm>
        </p:spPr>
        <p:txBody>
          <a:bodyPr>
            <a:normAutofit fontScale="92500" lnSpcReduction="10000"/>
          </a:bodyPr>
          <a:lstStyle/>
          <a:p>
            <a:pPr algn="l" rtl="0" eaLnBrk="1" hangingPunct="1">
              <a:buSzTx/>
              <a:buFontTx/>
              <a:buBlip>
                <a:blip r:embed="rId2"/>
              </a:buBlip>
            </a:pPr>
            <a:r>
              <a:rPr lang="en-US" altLang="ar-SA" dirty="0" smtClean="0">
                <a:solidFill>
                  <a:schemeClr val="bg1"/>
                </a:solidFill>
                <a:latin typeface="Arial" pitchFamily="34" charset="0"/>
                <a:cs typeface="Arial" pitchFamily="34" charset="0"/>
              </a:rPr>
              <a:t>Effective &amp; well validated therapy</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Choice as initial therapy</a:t>
            </a:r>
          </a:p>
          <a:p>
            <a:pPr algn="l" rtl="0" eaLnBrk="1" hangingPunct="1">
              <a:buSzTx/>
              <a:buFontTx/>
              <a:buBlip>
                <a:blip r:embed="rId2"/>
              </a:buBlip>
            </a:pPr>
            <a:r>
              <a:rPr lang="en-US" altLang="ar-SA" b="1" dirty="0" smtClean="0">
                <a:solidFill>
                  <a:schemeClr val="bg1"/>
                </a:solidFill>
                <a:latin typeface="Arial" pitchFamily="34" charset="0"/>
                <a:cs typeface="Arial" pitchFamily="34" charset="0"/>
              </a:rPr>
              <a:t>Acts by reducing hepatic glucose production (main)</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Other</a:t>
            </a:r>
          </a:p>
          <a:p>
            <a:pPr lvl="1" algn="l" rtl="0" eaLnBrk="1" hangingPunct="1">
              <a:buFont typeface="Wingdings" pitchFamily="2" charset="2"/>
              <a:buChar char="Ø"/>
            </a:pPr>
            <a:r>
              <a:rPr lang="en-US" altLang="ar-SA" dirty="0" smtClean="0">
                <a:solidFill>
                  <a:schemeClr val="bg1"/>
                </a:solidFill>
                <a:latin typeface="Arial" pitchFamily="34" charset="0"/>
                <a:cs typeface="Arial" pitchFamily="34" charset="0"/>
              </a:rPr>
              <a:t>Reduces appetite &amp; may delay absorption</a:t>
            </a:r>
          </a:p>
          <a:p>
            <a:pPr lvl="1" algn="l" rtl="0" eaLnBrk="1" hangingPunct="1">
              <a:buFont typeface="Wingdings" pitchFamily="2" charset="2"/>
              <a:buChar char="Ø"/>
            </a:pPr>
            <a:r>
              <a:rPr lang="en-US" altLang="ar-SA" dirty="0" smtClean="0">
                <a:solidFill>
                  <a:schemeClr val="bg1"/>
                </a:solidFill>
                <a:latin typeface="Arial" pitchFamily="34" charset="0"/>
                <a:cs typeface="Arial" pitchFamily="34" charset="0"/>
              </a:rPr>
              <a:t>Improves peripheral insulin sensitivity</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No hypoglycemia and mild weight loss </a:t>
            </a:r>
          </a:p>
          <a:p>
            <a:pPr algn="l" rtl="0" eaLnBrk="1" hangingPunct="1">
              <a:buSzTx/>
              <a:buFontTx/>
              <a:buBlip>
                <a:blip r:embed="rId2"/>
              </a:buBlip>
            </a:pPr>
            <a:r>
              <a:rPr lang="en-US" altLang="ar-SA" b="1" dirty="0" smtClean="0">
                <a:solidFill>
                  <a:schemeClr val="bg1"/>
                </a:solidFill>
                <a:latin typeface="Arial" pitchFamily="34" charset="0"/>
                <a:cs typeface="Arial" pitchFamily="34" charset="0"/>
              </a:rPr>
              <a:t>Side effects : </a:t>
            </a:r>
            <a:r>
              <a:rPr lang="en-US" altLang="ar-SA" dirty="0" smtClean="0">
                <a:solidFill>
                  <a:schemeClr val="bg1"/>
                </a:solidFill>
                <a:latin typeface="Arial" pitchFamily="34" charset="0"/>
                <a:cs typeface="Arial" pitchFamily="34" charset="0"/>
              </a:rPr>
              <a:t>B12 deficiency , GI , lactic acidosis. </a:t>
            </a:r>
          </a:p>
          <a:p>
            <a:pPr algn="l" rtl="0" eaLnBrk="1" hangingPunct="1">
              <a:buSzTx/>
              <a:buFontTx/>
              <a:buBlip>
                <a:blip r:embed="rId2"/>
              </a:buBlip>
            </a:pPr>
            <a:r>
              <a:rPr lang="en-US" altLang="ar-SA" b="1" dirty="0" smtClean="0">
                <a:solidFill>
                  <a:schemeClr val="bg1"/>
                </a:solidFill>
                <a:latin typeface="Arial" pitchFamily="34" charset="0"/>
                <a:cs typeface="Arial" pitchFamily="34" charset="0"/>
              </a:rPr>
              <a:t>C/I ,, </a:t>
            </a:r>
            <a:r>
              <a:rPr lang="en-US" altLang="ar-SA" b="1" dirty="0" smtClean="0">
                <a:solidFill>
                  <a:schemeClr val="tx2"/>
                </a:solidFill>
                <a:latin typeface="Arial" pitchFamily="34" charset="0"/>
                <a:cs typeface="Arial" pitchFamily="34" charset="0"/>
              </a:rPr>
              <a:t>What??</a:t>
            </a:r>
          </a:p>
          <a:p>
            <a:pPr algn="l" rtl="0" eaLnBrk="1" hangingPunct="1">
              <a:buSzTx/>
              <a:buFontTx/>
              <a:buBlip>
                <a:blip r:embed="rId2"/>
              </a:buBlip>
            </a:pPr>
            <a:r>
              <a:rPr lang="en-US" altLang="ar-SA" dirty="0" smtClean="0">
                <a:solidFill>
                  <a:schemeClr val="bg1"/>
                </a:solidFill>
                <a:latin typeface="Arial" pitchFamily="34" charset="0"/>
                <a:cs typeface="Arial" pitchFamily="34" charset="0"/>
              </a:rPr>
              <a:t> Start with 500 mg once or twice per day  with meals and increase every few days till reach maximum dose of 2 </a:t>
            </a:r>
            <a:r>
              <a:rPr lang="en-US" altLang="ar-SA" dirty="0" err="1" smtClean="0">
                <a:solidFill>
                  <a:schemeClr val="bg1"/>
                </a:solidFill>
                <a:latin typeface="Arial" pitchFamily="34" charset="0"/>
                <a:cs typeface="Arial" pitchFamily="34" charset="0"/>
              </a:rPr>
              <a:t>gm</a:t>
            </a:r>
            <a:r>
              <a:rPr lang="en-US" altLang="ar-SA" dirty="0" smtClean="0">
                <a:solidFill>
                  <a:schemeClr val="bg1"/>
                </a:solidFill>
                <a:latin typeface="Arial" pitchFamily="34" charset="0"/>
                <a:cs typeface="Arial" pitchFamily="34" charset="0"/>
              </a:rPr>
              <a:t> per day.</a:t>
            </a:r>
          </a:p>
        </p:txBody>
      </p:sp>
    </p:spTree>
    <p:extLst>
      <p:ext uri="{BB962C8B-B14F-4D97-AF65-F5344CB8AC3E}">
        <p14:creationId xmlns:p14="http://schemas.microsoft.com/office/powerpoint/2010/main" val="215411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0483">
                                            <p:txEl>
                                              <p:pRg st="9" end="9"/>
                                            </p:txEl>
                                          </p:spTgt>
                                        </p:tgtEl>
                                        <p:attrNameLst>
                                          <p:attrName>style.visibility</p:attrName>
                                        </p:attrNameLst>
                                      </p:cBhvr>
                                      <p:to>
                                        <p:strVal val="visible"/>
                                      </p:to>
                                    </p:set>
                                    <p:anim calcmode="lin" valueType="num">
                                      <p:cBhvr>
                                        <p:cTn id="7" dur="1000" fill="hold"/>
                                        <p:tgtEl>
                                          <p:spTgt spid="20483">
                                            <p:txEl>
                                              <p:pRg st="9" end="9"/>
                                            </p:txEl>
                                          </p:spTgt>
                                        </p:tgtEl>
                                        <p:attrNameLst>
                                          <p:attrName>ppt_x</p:attrName>
                                        </p:attrNameLst>
                                      </p:cBhvr>
                                      <p:tavLst>
                                        <p:tav tm="0">
                                          <p:val>
                                            <p:strVal val="#ppt_x-.2"/>
                                          </p:val>
                                        </p:tav>
                                        <p:tav tm="100000">
                                          <p:val>
                                            <p:strVal val="#ppt_x"/>
                                          </p:val>
                                        </p:tav>
                                      </p:tavLst>
                                    </p:anim>
                                    <p:anim calcmode="lin" valueType="num">
                                      <p:cBhvr>
                                        <p:cTn id="8" dur="1000" fill="hold"/>
                                        <p:tgtEl>
                                          <p:spTgt spid="2048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63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44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9750" y="0"/>
            <a:ext cx="8229600" cy="896938"/>
          </a:xfrm>
        </p:spPr>
        <p:txBody>
          <a:bodyPr/>
          <a:lstStyle/>
          <a:p>
            <a:pPr algn="ctr" eaLnBrk="1" hangingPunct="1"/>
            <a:r>
              <a:rPr lang="en-US" altLang="ar-SA" sz="3200" b="1" dirty="0" smtClean="0">
                <a:solidFill>
                  <a:schemeClr val="accent2"/>
                </a:solidFill>
              </a:rPr>
              <a:t>Oral Medication in Type 2 DM</a:t>
            </a:r>
          </a:p>
        </p:txBody>
      </p:sp>
      <p:sp>
        <p:nvSpPr>
          <p:cNvPr id="20483" name="Rectangle 3"/>
          <p:cNvSpPr>
            <a:spLocks noGrp="1" noChangeArrowheads="1"/>
          </p:cNvSpPr>
          <p:nvPr>
            <p:ph sz="quarter" idx="1"/>
          </p:nvPr>
        </p:nvSpPr>
        <p:spPr>
          <a:xfrm>
            <a:off x="250825" y="1125538"/>
            <a:ext cx="8893175" cy="5437187"/>
          </a:xfrm>
        </p:spPr>
        <p:txBody>
          <a:bodyPr>
            <a:normAutofit lnSpcReduction="10000"/>
          </a:bodyPr>
          <a:lstStyle/>
          <a:p>
            <a:pPr algn="l" rtl="0" eaLnBrk="1" hangingPunct="1">
              <a:lnSpc>
                <a:spcPct val="90000"/>
              </a:lnSpc>
              <a:buFont typeface="Wingdings" pitchFamily="2" charset="2"/>
              <a:buNone/>
            </a:pPr>
            <a:r>
              <a:rPr lang="en-US" altLang="ar-SA" sz="2800" dirty="0" smtClean="0">
                <a:solidFill>
                  <a:schemeClr val="tx2"/>
                </a:solidFill>
              </a:rPr>
              <a:t>  </a:t>
            </a:r>
            <a:r>
              <a:rPr lang="en-US" altLang="ar-SA" sz="2800" b="1" dirty="0" err="1" smtClean="0">
                <a:solidFill>
                  <a:schemeClr val="tx2"/>
                </a:solidFill>
              </a:rPr>
              <a:t>Thiozolidinediones</a:t>
            </a:r>
            <a:r>
              <a:rPr lang="en-US" altLang="ar-SA" sz="2800" b="1" dirty="0" smtClean="0">
                <a:solidFill>
                  <a:schemeClr val="tx2"/>
                </a:solidFill>
              </a:rPr>
              <a:t> (TZD):</a:t>
            </a:r>
          </a:p>
          <a:p>
            <a:pPr algn="l" rtl="0" eaLnBrk="1" hangingPunct="1">
              <a:lnSpc>
                <a:spcPct val="90000"/>
              </a:lnSpc>
              <a:buFont typeface="Wingdings" pitchFamily="2" charset="2"/>
              <a:buNone/>
            </a:pPr>
            <a:r>
              <a:rPr lang="en-US" altLang="ar-SA" sz="2800" b="1" dirty="0" smtClean="0">
                <a:solidFill>
                  <a:schemeClr val="tx2"/>
                </a:solidFill>
              </a:rPr>
              <a:t>       ● PIOGLITAZONE  (15 – 30 mg)</a:t>
            </a:r>
          </a:p>
          <a:p>
            <a:pPr algn="l" rtl="0" eaLnBrk="1" hangingPunct="1">
              <a:lnSpc>
                <a:spcPct val="90000"/>
              </a:lnSpc>
            </a:pPr>
            <a:r>
              <a:rPr lang="en-US" altLang="ar-SA" sz="2800" b="1" dirty="0" smtClean="0">
                <a:solidFill>
                  <a:schemeClr val="bg1"/>
                </a:solidFill>
              </a:rPr>
              <a:t>Reduce insulin resistance</a:t>
            </a:r>
          </a:p>
          <a:p>
            <a:pPr algn="l" rtl="0" eaLnBrk="1" hangingPunct="1">
              <a:lnSpc>
                <a:spcPct val="90000"/>
              </a:lnSpc>
            </a:pPr>
            <a:r>
              <a:rPr lang="en-US" altLang="ar-SA" sz="2800" b="1" dirty="0" smtClean="0">
                <a:solidFill>
                  <a:schemeClr val="bg1"/>
                </a:solidFill>
              </a:rPr>
              <a:t>Promotes glucose uptake by skeletal muscles and adipose tissue</a:t>
            </a:r>
          </a:p>
          <a:p>
            <a:pPr algn="l" rtl="0" eaLnBrk="1" hangingPunct="1">
              <a:lnSpc>
                <a:spcPct val="90000"/>
              </a:lnSpc>
            </a:pPr>
            <a:r>
              <a:rPr lang="en-US" altLang="ar-SA" sz="2800" dirty="0" smtClean="0">
                <a:solidFill>
                  <a:schemeClr val="bg1"/>
                </a:solidFill>
              </a:rPr>
              <a:t>Inhibits hepatic gluconeogenesis</a:t>
            </a:r>
          </a:p>
          <a:p>
            <a:pPr algn="l" rtl="0" eaLnBrk="1" hangingPunct="1">
              <a:lnSpc>
                <a:spcPct val="90000"/>
              </a:lnSpc>
            </a:pPr>
            <a:r>
              <a:rPr lang="en-US" altLang="ar-SA" sz="2800" dirty="0" smtClean="0">
                <a:solidFill>
                  <a:schemeClr val="bg1"/>
                </a:solidFill>
              </a:rPr>
              <a:t>Used in combination with metformin and </a:t>
            </a:r>
            <a:r>
              <a:rPr lang="en-US" altLang="ar-SA" sz="2800" dirty="0" err="1" smtClean="0">
                <a:solidFill>
                  <a:schemeClr val="bg1"/>
                </a:solidFill>
              </a:rPr>
              <a:t>sulphonylurea</a:t>
            </a:r>
            <a:endParaRPr lang="en-US" altLang="ar-SA" sz="2800" dirty="0" smtClean="0">
              <a:solidFill>
                <a:schemeClr val="bg1"/>
              </a:solidFill>
            </a:endParaRPr>
          </a:p>
          <a:p>
            <a:pPr algn="l" rtl="0" eaLnBrk="1" hangingPunct="1">
              <a:lnSpc>
                <a:spcPct val="90000"/>
              </a:lnSpc>
            </a:pPr>
            <a:r>
              <a:rPr lang="en-US" altLang="ar-SA" sz="2800" dirty="0" smtClean="0">
                <a:solidFill>
                  <a:schemeClr val="bg1"/>
                </a:solidFill>
              </a:rPr>
              <a:t>Periodic monitoring of liver enzymes</a:t>
            </a:r>
          </a:p>
          <a:p>
            <a:pPr algn="l" rtl="0" eaLnBrk="1" hangingPunct="1">
              <a:lnSpc>
                <a:spcPct val="90000"/>
              </a:lnSpc>
            </a:pPr>
            <a:r>
              <a:rPr lang="en-US" altLang="ar-SA" sz="2800" dirty="0" smtClean="0">
                <a:solidFill>
                  <a:schemeClr val="bg1"/>
                </a:solidFill>
              </a:rPr>
              <a:t>Not given in patients with heart failure  </a:t>
            </a:r>
          </a:p>
          <a:p>
            <a:pPr algn="l" rtl="0" eaLnBrk="1" hangingPunct="1">
              <a:lnSpc>
                <a:spcPct val="90000"/>
              </a:lnSpc>
            </a:pPr>
            <a:endParaRPr lang="en-US" altLang="ar-SA" sz="2800" dirty="0" smtClean="0"/>
          </a:p>
          <a:p>
            <a:pPr algn="l" rtl="0" eaLnBrk="1" hangingPunct="1">
              <a:lnSpc>
                <a:spcPct val="90000"/>
              </a:lnSpc>
            </a:pPr>
            <a:r>
              <a:rPr lang="en-US" altLang="ar-SA" sz="2800" dirty="0" smtClean="0">
                <a:solidFill>
                  <a:schemeClr val="bg1"/>
                </a:solidFill>
              </a:rPr>
              <a:t>Recently, Debate about increase incidence of Cancer bladder ?? </a:t>
            </a:r>
          </a:p>
        </p:txBody>
      </p:sp>
    </p:spTree>
    <p:extLst>
      <p:ext uri="{BB962C8B-B14F-4D97-AF65-F5344CB8AC3E}">
        <p14:creationId xmlns:p14="http://schemas.microsoft.com/office/powerpoint/2010/main" val="1062604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Scale>
                                      <p:cBhvr>
                                        <p:cTn id="21" dur="1000" decel="50000" fill="hold">
                                          <p:stCondLst>
                                            <p:cond delay="0"/>
                                          </p:stCondLst>
                                        </p:cTn>
                                        <p:tgtEl>
                                          <p:spTgt spid="204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483">
                                            <p:txEl>
                                              <p:pRg st="2" end="2"/>
                                            </p:txEl>
                                          </p:spTgt>
                                        </p:tgtEl>
                                        <p:attrNameLst>
                                          <p:attrName>ppt_x</p:attrName>
                                          <p:attrName>ppt_y</p:attrName>
                                        </p:attrNameLst>
                                      </p:cBhvr>
                                    </p:animMotion>
                                    <p:animEffect transition="in" filter="fade">
                                      <p:cBhvr>
                                        <p:cTn id="23" dur="1000"/>
                                        <p:tgtEl>
                                          <p:spTgt spid="20483">
                                            <p:txEl>
                                              <p:pRg st="2" end="2"/>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Scale>
                                      <p:cBhvr>
                                        <p:cTn id="26" dur="1000" decel="50000" fill="hold">
                                          <p:stCondLst>
                                            <p:cond delay="0"/>
                                          </p:stCondLst>
                                        </p:cTn>
                                        <p:tgtEl>
                                          <p:spTgt spid="204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0483">
                                            <p:txEl>
                                              <p:pRg st="3" end="3"/>
                                            </p:txEl>
                                          </p:spTgt>
                                        </p:tgtEl>
                                        <p:attrNameLst>
                                          <p:attrName>ppt_x</p:attrName>
                                          <p:attrName>ppt_y</p:attrName>
                                        </p:attrNameLst>
                                      </p:cBhvr>
                                    </p:animMotion>
                                    <p:animEffect transition="in" filter="fade">
                                      <p:cBhvr>
                                        <p:cTn id="28" dur="1000"/>
                                        <p:tgtEl>
                                          <p:spTgt spid="2048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fade">
                                      <p:cBhvr>
                                        <p:cTn id="33" dur="1000"/>
                                        <p:tgtEl>
                                          <p:spTgt spid="20483">
                                            <p:txEl>
                                              <p:pRg st="4" end="4"/>
                                            </p:txEl>
                                          </p:spTgt>
                                        </p:tgtEl>
                                      </p:cBhvr>
                                    </p:animEffect>
                                    <p:anim calcmode="lin" valueType="num">
                                      <p:cBhvr>
                                        <p:cTn id="34"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2" presetClass="entr" presetSubtype="0" fill="hold" nodeType="clickEffect">
                                  <p:stCondLst>
                                    <p:cond delay="0"/>
                                  </p:stCondLst>
                                  <p:childTnLst>
                                    <p:set>
                                      <p:cBhvr>
                                        <p:cTn id="39" dur="1" fill="hold">
                                          <p:stCondLst>
                                            <p:cond delay="0"/>
                                          </p:stCondLst>
                                        </p:cTn>
                                        <p:tgtEl>
                                          <p:spTgt spid="20483">
                                            <p:txEl>
                                              <p:pRg st="5" end="5"/>
                                            </p:txEl>
                                          </p:spTgt>
                                        </p:tgtEl>
                                        <p:attrNameLst>
                                          <p:attrName>style.visibility</p:attrName>
                                        </p:attrNameLst>
                                      </p:cBhvr>
                                      <p:to>
                                        <p:strVal val="visible"/>
                                      </p:to>
                                    </p:set>
                                    <p:animScale>
                                      <p:cBhvr>
                                        <p:cTn id="40" dur="1000" decel="50000" fill="hold">
                                          <p:stCondLst>
                                            <p:cond delay="0"/>
                                          </p:stCondLst>
                                        </p:cTn>
                                        <p:tgtEl>
                                          <p:spTgt spid="204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0483">
                                            <p:txEl>
                                              <p:pRg st="5" end="5"/>
                                            </p:txEl>
                                          </p:spTgt>
                                        </p:tgtEl>
                                        <p:attrNameLst>
                                          <p:attrName>ppt_x</p:attrName>
                                          <p:attrName>ppt_y</p:attrName>
                                        </p:attrNameLst>
                                      </p:cBhvr>
                                    </p:animMotion>
                                    <p:animEffect transition="in" filter="fade">
                                      <p:cBhvr>
                                        <p:cTn id="42" dur="1000"/>
                                        <p:tgtEl>
                                          <p:spTgt spid="2048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20483">
                                            <p:txEl>
                                              <p:pRg st="6" end="6"/>
                                            </p:txEl>
                                          </p:spTgt>
                                        </p:tgtEl>
                                        <p:attrNameLst>
                                          <p:attrName>style.visibility</p:attrName>
                                        </p:attrNameLst>
                                      </p:cBhvr>
                                      <p:to>
                                        <p:strVal val="visible"/>
                                      </p:to>
                                    </p:set>
                                    <p:animEffect transition="in" filter="fade">
                                      <p:cBhvr>
                                        <p:cTn id="47" dur="770" decel="100000"/>
                                        <p:tgtEl>
                                          <p:spTgt spid="20483">
                                            <p:txEl>
                                              <p:pRg st="6" end="6"/>
                                            </p:txEl>
                                          </p:spTgt>
                                        </p:tgtEl>
                                      </p:cBhvr>
                                    </p:animEffect>
                                    <p:animScale>
                                      <p:cBhvr>
                                        <p:cTn id="48" dur="770" decel="100000"/>
                                        <p:tgtEl>
                                          <p:spTgt spid="20483">
                                            <p:txEl>
                                              <p:pRg st="6" end="6"/>
                                            </p:txEl>
                                          </p:spTgt>
                                        </p:tgtEl>
                                      </p:cBhvr>
                                      <p:from x="10000" y="10000"/>
                                      <p:to x="200000" y="450000"/>
                                    </p:animScale>
                                    <p:animScale>
                                      <p:cBhvr>
                                        <p:cTn id="49" dur="1230" accel="100000" fill="hold">
                                          <p:stCondLst>
                                            <p:cond delay="770"/>
                                          </p:stCondLst>
                                        </p:cTn>
                                        <p:tgtEl>
                                          <p:spTgt spid="20483">
                                            <p:txEl>
                                              <p:pRg st="6" end="6"/>
                                            </p:txEl>
                                          </p:spTgt>
                                        </p:tgtEl>
                                      </p:cBhvr>
                                      <p:from x="200000" y="450000"/>
                                      <p:to x="100000" y="100000"/>
                                    </p:animScale>
                                    <p:set>
                                      <p:cBhvr>
                                        <p:cTn id="50" dur="770" fill="hold"/>
                                        <p:tgtEl>
                                          <p:spTgt spid="20483">
                                            <p:txEl>
                                              <p:pRg st="6" end="6"/>
                                            </p:txEl>
                                          </p:spTgt>
                                        </p:tgtEl>
                                        <p:attrNameLst>
                                          <p:attrName>ppt_x</p:attrName>
                                        </p:attrNameLst>
                                      </p:cBhvr>
                                      <p:to>
                                        <p:strVal val="(0.5)"/>
                                      </p:to>
                                    </p:set>
                                    <p:anim from="(0.5)" to="(#ppt_x)" calcmode="lin" valueType="num">
                                      <p:cBhvr>
                                        <p:cTn id="51" dur="1230" accel="100000" fill="hold">
                                          <p:stCondLst>
                                            <p:cond delay="770"/>
                                          </p:stCondLst>
                                        </p:cTn>
                                        <p:tgtEl>
                                          <p:spTgt spid="20483">
                                            <p:txEl>
                                              <p:pRg st="6" end="6"/>
                                            </p:txEl>
                                          </p:spTgt>
                                        </p:tgtEl>
                                        <p:attrNameLst>
                                          <p:attrName>ppt_x</p:attrName>
                                        </p:attrNameLst>
                                      </p:cBhvr>
                                    </p:anim>
                                    <p:set>
                                      <p:cBhvr>
                                        <p:cTn id="52" dur="770" fill="hold"/>
                                        <p:tgtEl>
                                          <p:spTgt spid="20483">
                                            <p:txEl>
                                              <p:pRg st="6" end="6"/>
                                            </p:txEl>
                                          </p:spTgt>
                                        </p:tgtEl>
                                        <p:attrNameLst>
                                          <p:attrName>ppt_y</p:attrName>
                                        </p:attrNameLst>
                                      </p:cBhvr>
                                      <p:to>
                                        <p:strVal val="(#ppt_y+0.4)"/>
                                      </p:to>
                                    </p:set>
                                    <p:anim from="(#ppt_y+0.4)" to="(#ppt_y)" calcmode="lin" valueType="num">
                                      <p:cBhvr>
                                        <p:cTn id="53" dur="1230" accel="100000" fill="hold">
                                          <p:stCondLst>
                                            <p:cond delay="770"/>
                                          </p:stCondLst>
                                        </p:cTn>
                                        <p:tgtEl>
                                          <p:spTgt spid="20483">
                                            <p:txEl>
                                              <p:pRg st="6" end="6"/>
                                            </p:txEl>
                                          </p:spTgt>
                                        </p:tgtEl>
                                        <p:attrNameLst>
                                          <p:attrName>ppt_y</p:attrName>
                                        </p:attrNameLst>
                                      </p:cBhvr>
                                    </p:anim>
                                  </p:childTnLst>
                                </p:cTn>
                              </p:par>
                              <p:par>
                                <p:cTn id="54" presetID="51" presetClass="entr" presetSubtype="0" fill="hold" nodeType="with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Effect transition="in" filter="fade">
                                      <p:cBhvr>
                                        <p:cTn id="56" dur="770" decel="100000"/>
                                        <p:tgtEl>
                                          <p:spTgt spid="20483">
                                            <p:txEl>
                                              <p:pRg st="7" end="7"/>
                                            </p:txEl>
                                          </p:spTgt>
                                        </p:tgtEl>
                                      </p:cBhvr>
                                    </p:animEffect>
                                    <p:animScale>
                                      <p:cBhvr>
                                        <p:cTn id="57" dur="770" decel="100000"/>
                                        <p:tgtEl>
                                          <p:spTgt spid="20483">
                                            <p:txEl>
                                              <p:pRg st="7" end="7"/>
                                            </p:txEl>
                                          </p:spTgt>
                                        </p:tgtEl>
                                      </p:cBhvr>
                                      <p:from x="10000" y="10000"/>
                                      <p:to x="200000" y="450000"/>
                                    </p:animScale>
                                    <p:animScale>
                                      <p:cBhvr>
                                        <p:cTn id="58" dur="1230" accel="100000" fill="hold">
                                          <p:stCondLst>
                                            <p:cond delay="770"/>
                                          </p:stCondLst>
                                        </p:cTn>
                                        <p:tgtEl>
                                          <p:spTgt spid="20483">
                                            <p:txEl>
                                              <p:pRg st="7" end="7"/>
                                            </p:txEl>
                                          </p:spTgt>
                                        </p:tgtEl>
                                      </p:cBhvr>
                                      <p:from x="200000" y="450000"/>
                                      <p:to x="100000" y="100000"/>
                                    </p:animScale>
                                    <p:set>
                                      <p:cBhvr>
                                        <p:cTn id="59" dur="770" fill="hold"/>
                                        <p:tgtEl>
                                          <p:spTgt spid="20483">
                                            <p:txEl>
                                              <p:pRg st="7" end="7"/>
                                            </p:txEl>
                                          </p:spTgt>
                                        </p:tgtEl>
                                        <p:attrNameLst>
                                          <p:attrName>ppt_x</p:attrName>
                                        </p:attrNameLst>
                                      </p:cBhvr>
                                      <p:to>
                                        <p:strVal val="(0.5)"/>
                                      </p:to>
                                    </p:set>
                                    <p:anim from="(0.5)" to="(#ppt_x)" calcmode="lin" valueType="num">
                                      <p:cBhvr>
                                        <p:cTn id="60" dur="1230" accel="100000" fill="hold">
                                          <p:stCondLst>
                                            <p:cond delay="770"/>
                                          </p:stCondLst>
                                        </p:cTn>
                                        <p:tgtEl>
                                          <p:spTgt spid="20483">
                                            <p:txEl>
                                              <p:pRg st="7" end="7"/>
                                            </p:txEl>
                                          </p:spTgt>
                                        </p:tgtEl>
                                        <p:attrNameLst>
                                          <p:attrName>ppt_x</p:attrName>
                                        </p:attrNameLst>
                                      </p:cBhvr>
                                    </p:anim>
                                    <p:set>
                                      <p:cBhvr>
                                        <p:cTn id="61" dur="770" fill="hold"/>
                                        <p:tgtEl>
                                          <p:spTgt spid="20483">
                                            <p:txEl>
                                              <p:pRg st="7" end="7"/>
                                            </p:txEl>
                                          </p:spTgt>
                                        </p:tgtEl>
                                        <p:attrNameLst>
                                          <p:attrName>ppt_y</p:attrName>
                                        </p:attrNameLst>
                                      </p:cBhvr>
                                      <p:to>
                                        <p:strVal val="(#ppt_y+0.4)"/>
                                      </p:to>
                                    </p:set>
                                    <p:anim from="(#ppt_y+0.4)" to="(#ppt_y)" calcmode="lin" valueType="num">
                                      <p:cBhvr>
                                        <p:cTn id="62" dur="1230" accel="100000" fill="hold">
                                          <p:stCondLst>
                                            <p:cond delay="770"/>
                                          </p:stCondLst>
                                        </p:cTn>
                                        <p:tgtEl>
                                          <p:spTgt spid="20483">
                                            <p:txEl>
                                              <p:pRg st="7" end="7"/>
                                            </p:txEl>
                                          </p:spTgt>
                                        </p:tgtEl>
                                        <p:attrNameLst>
                                          <p:attrName>ppt_y</p:attrName>
                                        </p:attrNameLst>
                                      </p:cBhvr>
                                    </p:anim>
                                  </p:childTnLst>
                                </p:cTn>
                              </p:par>
                              <p:par>
                                <p:cTn id="63" presetID="51" presetClass="entr" presetSubtype="0" fill="hold" nodeType="withEffect">
                                  <p:stCondLst>
                                    <p:cond delay="0"/>
                                  </p:stCondLst>
                                  <p:childTnLst>
                                    <p:set>
                                      <p:cBhvr>
                                        <p:cTn id="64" dur="1" fill="hold">
                                          <p:stCondLst>
                                            <p:cond delay="0"/>
                                          </p:stCondLst>
                                        </p:cTn>
                                        <p:tgtEl>
                                          <p:spTgt spid="20483">
                                            <p:txEl>
                                              <p:pRg st="9" end="9"/>
                                            </p:txEl>
                                          </p:spTgt>
                                        </p:tgtEl>
                                        <p:attrNameLst>
                                          <p:attrName>style.visibility</p:attrName>
                                        </p:attrNameLst>
                                      </p:cBhvr>
                                      <p:to>
                                        <p:strVal val="visible"/>
                                      </p:to>
                                    </p:set>
                                    <p:animEffect transition="in" filter="fade">
                                      <p:cBhvr>
                                        <p:cTn id="65" dur="770" decel="100000"/>
                                        <p:tgtEl>
                                          <p:spTgt spid="20483">
                                            <p:txEl>
                                              <p:pRg st="9" end="9"/>
                                            </p:txEl>
                                          </p:spTgt>
                                        </p:tgtEl>
                                      </p:cBhvr>
                                    </p:animEffect>
                                    <p:animScale>
                                      <p:cBhvr>
                                        <p:cTn id="66" dur="770" decel="100000"/>
                                        <p:tgtEl>
                                          <p:spTgt spid="20483">
                                            <p:txEl>
                                              <p:pRg st="9" end="9"/>
                                            </p:txEl>
                                          </p:spTgt>
                                        </p:tgtEl>
                                      </p:cBhvr>
                                      <p:from x="10000" y="10000"/>
                                      <p:to x="200000" y="450000"/>
                                    </p:animScale>
                                    <p:animScale>
                                      <p:cBhvr>
                                        <p:cTn id="67" dur="1230" accel="100000" fill="hold">
                                          <p:stCondLst>
                                            <p:cond delay="770"/>
                                          </p:stCondLst>
                                        </p:cTn>
                                        <p:tgtEl>
                                          <p:spTgt spid="20483">
                                            <p:txEl>
                                              <p:pRg st="9" end="9"/>
                                            </p:txEl>
                                          </p:spTgt>
                                        </p:tgtEl>
                                      </p:cBhvr>
                                      <p:from x="200000" y="450000"/>
                                      <p:to x="100000" y="100000"/>
                                    </p:animScale>
                                    <p:set>
                                      <p:cBhvr>
                                        <p:cTn id="68" dur="770" fill="hold"/>
                                        <p:tgtEl>
                                          <p:spTgt spid="20483">
                                            <p:txEl>
                                              <p:pRg st="9" end="9"/>
                                            </p:txEl>
                                          </p:spTgt>
                                        </p:tgtEl>
                                        <p:attrNameLst>
                                          <p:attrName>ppt_x</p:attrName>
                                        </p:attrNameLst>
                                      </p:cBhvr>
                                      <p:to>
                                        <p:strVal val="(0.5)"/>
                                      </p:to>
                                    </p:set>
                                    <p:anim from="(0.5)" to="(#ppt_x)" calcmode="lin" valueType="num">
                                      <p:cBhvr>
                                        <p:cTn id="69" dur="1230" accel="100000" fill="hold">
                                          <p:stCondLst>
                                            <p:cond delay="770"/>
                                          </p:stCondLst>
                                        </p:cTn>
                                        <p:tgtEl>
                                          <p:spTgt spid="20483">
                                            <p:txEl>
                                              <p:pRg st="9" end="9"/>
                                            </p:txEl>
                                          </p:spTgt>
                                        </p:tgtEl>
                                        <p:attrNameLst>
                                          <p:attrName>ppt_x</p:attrName>
                                        </p:attrNameLst>
                                      </p:cBhvr>
                                    </p:anim>
                                    <p:set>
                                      <p:cBhvr>
                                        <p:cTn id="70" dur="770" fill="hold"/>
                                        <p:tgtEl>
                                          <p:spTgt spid="20483">
                                            <p:txEl>
                                              <p:pRg st="9" end="9"/>
                                            </p:txEl>
                                          </p:spTgt>
                                        </p:tgtEl>
                                        <p:attrNameLst>
                                          <p:attrName>ppt_y</p:attrName>
                                        </p:attrNameLst>
                                      </p:cBhvr>
                                      <p:to>
                                        <p:strVal val="(#ppt_y+0.4)"/>
                                      </p:to>
                                    </p:set>
                                    <p:anim from="(#ppt_y+0.4)" to="(#ppt_y)" calcmode="lin" valueType="num">
                                      <p:cBhvr>
                                        <p:cTn id="71" dur="1230" accel="100000" fill="hold">
                                          <p:stCondLst>
                                            <p:cond delay="770"/>
                                          </p:stCondLst>
                                        </p:cTn>
                                        <p:tgtEl>
                                          <p:spTgt spid="2048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1371600" y="609600"/>
            <a:ext cx="6400800" cy="5867400"/>
          </a:xfrm>
        </p:spPr>
        <p:txBody>
          <a:bodyPr/>
          <a:lstStyle/>
          <a:p>
            <a:pPr eaLnBrk="1" hangingPunct="1"/>
            <a:endParaRPr lang="en-US" altLang="ar-SA" dirty="0" smtClean="0"/>
          </a:p>
          <a:p>
            <a:pPr eaLnBrk="1" hangingPunct="1"/>
            <a:endParaRPr lang="en-US" altLang="ar-SA" dirty="0" smtClean="0"/>
          </a:p>
          <a:p>
            <a:pPr eaLnBrk="1" hangingPunct="1"/>
            <a:r>
              <a:rPr lang="en-US" altLang="ar-SA" sz="8000" dirty="0" smtClean="0">
                <a:solidFill>
                  <a:schemeClr val="bg1"/>
                </a:solidFill>
                <a:latin typeface="Arial" pitchFamily="34" charset="0"/>
              </a:rPr>
              <a:t>INCRETINS</a:t>
            </a:r>
          </a:p>
        </p:txBody>
      </p:sp>
    </p:spTree>
    <p:extLst>
      <p:ext uri="{BB962C8B-B14F-4D97-AF65-F5344CB8AC3E}">
        <p14:creationId xmlns:p14="http://schemas.microsoft.com/office/powerpoint/2010/main" val="633567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81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274638"/>
            <a:ext cx="8839200" cy="1143000"/>
          </a:xfrm>
        </p:spPr>
        <p:txBody>
          <a:bodyPr/>
          <a:lstStyle/>
          <a:p>
            <a:pPr rtl="0"/>
            <a:r>
              <a:rPr lang="en-US" altLang="ar-SA" smtClean="0">
                <a:solidFill>
                  <a:srgbClr val="C00000"/>
                </a:solidFill>
              </a:rPr>
              <a:t>Physiological effects of GLP-1</a:t>
            </a:r>
            <a:br>
              <a:rPr lang="en-US" altLang="ar-SA" smtClean="0">
                <a:solidFill>
                  <a:srgbClr val="C00000"/>
                </a:solidFill>
              </a:rPr>
            </a:br>
            <a:r>
              <a:rPr lang="en-US" altLang="ar-SA" sz="2000" b="1" smtClean="0">
                <a:solidFill>
                  <a:srgbClr val="0033CC"/>
                </a:solidFill>
              </a:rPr>
              <a:t>Bunck MC, et al. </a:t>
            </a:r>
            <a:r>
              <a:rPr lang="en-US" altLang="ar-SA" sz="2000" b="1" i="1" smtClean="0">
                <a:solidFill>
                  <a:srgbClr val="0033CC"/>
                </a:solidFill>
              </a:rPr>
              <a:t>Diabetologia</a:t>
            </a:r>
            <a:r>
              <a:rPr lang="en-US" altLang="ar-SA" sz="2000" b="1" smtClean="0">
                <a:solidFill>
                  <a:srgbClr val="0033CC"/>
                </a:solidFill>
              </a:rPr>
              <a:t>. 2010;53 (Suppl 1):S338.</a:t>
            </a:r>
          </a:p>
        </p:txBody>
      </p:sp>
      <p:pic>
        <p:nvPicPr>
          <p:cNvPr id="46083" name="Content Placeholder 3" descr="732272-fig2.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 y="1371600"/>
            <a:ext cx="8839200" cy="5257800"/>
          </a:xfrm>
        </p:spPr>
      </p:pic>
      <p:sp>
        <p:nvSpPr>
          <p:cNvPr id="5" name="Rectangle 4"/>
          <p:cNvSpPr/>
          <p:nvPr/>
        </p:nvSpPr>
        <p:spPr>
          <a:xfrm>
            <a:off x="228600" y="5562600"/>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extLst>
      <p:ext uri="{BB962C8B-B14F-4D97-AF65-F5344CB8AC3E}">
        <p14:creationId xmlns:p14="http://schemas.microsoft.com/office/powerpoint/2010/main" val="3775369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dirty="0">
                <a:solidFill>
                  <a:schemeClr val="bg1"/>
                </a:solidFill>
                <a:latin typeface="Arial" pitchFamily="34" charset="0"/>
                <a:cs typeface="Arial" pitchFamily="34" charset="0"/>
              </a:rPr>
              <a:t>The </a:t>
            </a:r>
            <a:r>
              <a:rPr lang="en-US" altLang="ar-SA" dirty="0" err="1">
                <a:solidFill>
                  <a:schemeClr val="bg1"/>
                </a:solidFill>
                <a:latin typeface="Arial" pitchFamily="34" charset="0"/>
                <a:cs typeface="Arial" pitchFamily="34" charset="0"/>
              </a:rPr>
              <a:t>incretin</a:t>
            </a:r>
            <a:r>
              <a:rPr lang="en-US" altLang="ar-SA" dirty="0">
                <a:solidFill>
                  <a:schemeClr val="bg1"/>
                </a:solidFill>
                <a:latin typeface="Arial" pitchFamily="34" charset="0"/>
                <a:cs typeface="Arial" pitchFamily="34" charset="0"/>
              </a:rPr>
              <a:t> system is </a:t>
            </a:r>
            <a:r>
              <a:rPr lang="en-US" altLang="ar-SA" b="1" dirty="0">
                <a:solidFill>
                  <a:schemeClr val="bg1"/>
                </a:solidFill>
                <a:latin typeface="Arial" pitchFamily="34" charset="0"/>
                <a:cs typeface="Arial" pitchFamily="34" charset="0"/>
              </a:rPr>
              <a:t>impaired</a:t>
            </a:r>
            <a:r>
              <a:rPr lang="en-US" altLang="ar-SA" dirty="0">
                <a:solidFill>
                  <a:schemeClr val="bg1"/>
                </a:solidFill>
                <a:latin typeface="Arial" pitchFamily="34" charset="0"/>
                <a:cs typeface="Arial" pitchFamily="34" charset="0"/>
              </a:rPr>
              <a:t> in patients with </a:t>
            </a:r>
            <a:r>
              <a:rPr lang="en-US" altLang="ar-SA" b="1" dirty="0">
                <a:solidFill>
                  <a:schemeClr val="bg1"/>
                </a:solidFill>
                <a:latin typeface="Arial" pitchFamily="34" charset="0"/>
                <a:cs typeface="Arial" pitchFamily="34" charset="0"/>
              </a:rPr>
              <a:t>T2DM</a:t>
            </a:r>
            <a:r>
              <a:rPr lang="en-US" altLang="ar-SA" dirty="0">
                <a:solidFill>
                  <a:schemeClr val="bg1"/>
                </a:solidFill>
                <a:latin typeface="Arial" pitchFamily="34" charset="0"/>
                <a:cs typeface="Arial" pitchFamily="34" charset="0"/>
              </a:rPr>
              <a:t>, which, as a consequence of its </a:t>
            </a:r>
            <a:r>
              <a:rPr lang="en-US" altLang="ar-SA" dirty="0" err="1">
                <a:solidFill>
                  <a:schemeClr val="bg1"/>
                </a:solidFill>
                <a:latin typeface="Arial" pitchFamily="34" charset="0"/>
                <a:cs typeface="Arial" pitchFamily="34" charset="0"/>
              </a:rPr>
              <a:t>insulinotropic</a:t>
            </a:r>
            <a:r>
              <a:rPr lang="en-US" altLang="ar-SA" dirty="0">
                <a:solidFill>
                  <a:schemeClr val="bg1"/>
                </a:solidFill>
                <a:latin typeface="Arial" pitchFamily="34" charset="0"/>
                <a:cs typeface="Arial" pitchFamily="34" charset="0"/>
              </a:rPr>
              <a:t> actions, contributes to fasting and postprandial hyperglycemia. </a:t>
            </a:r>
          </a:p>
          <a:p>
            <a:pPr>
              <a:buFont typeface="Wingdings" pitchFamily="2" charset="2"/>
              <a:buChar char="q"/>
            </a:pPr>
            <a:endParaRPr lang="ar-SA" altLang="ar-SA" dirty="0">
              <a:solidFill>
                <a:schemeClr val="bg1"/>
              </a:solidFill>
              <a:latin typeface="Arial" pitchFamily="34" charset="0"/>
              <a:cs typeface="Arial" pitchFamily="34" charset="0"/>
            </a:endParaRPr>
          </a:p>
          <a:p>
            <a:pPr>
              <a:buFont typeface="Wingdings" pitchFamily="2" charset="2"/>
              <a:buChar char="q"/>
            </a:pPr>
            <a:r>
              <a:rPr lang="en-US" altLang="ar-SA" dirty="0">
                <a:solidFill>
                  <a:schemeClr val="bg1"/>
                </a:solidFill>
                <a:latin typeface="Arial" pitchFamily="34" charset="0"/>
                <a:cs typeface="Arial" pitchFamily="34" charset="0"/>
              </a:rPr>
              <a:t>The impairment of </a:t>
            </a:r>
            <a:r>
              <a:rPr lang="en-US" altLang="ar-SA" b="1" dirty="0">
                <a:solidFill>
                  <a:schemeClr val="bg1"/>
                </a:solidFill>
                <a:latin typeface="Arial" pitchFamily="34" charset="0"/>
                <a:cs typeface="Arial" pitchFamily="34" charset="0"/>
              </a:rPr>
              <a:t>GLP-1</a:t>
            </a:r>
            <a:r>
              <a:rPr lang="en-US" altLang="ar-SA" dirty="0">
                <a:solidFill>
                  <a:schemeClr val="bg1"/>
                </a:solidFill>
                <a:latin typeface="Arial" pitchFamily="34" charset="0"/>
                <a:cs typeface="Arial" pitchFamily="34" charset="0"/>
              </a:rPr>
              <a:t> secretion varies directly with the degree of insulin resistance; those who are </a:t>
            </a:r>
            <a:r>
              <a:rPr lang="en-US" altLang="ar-SA" b="1" dirty="0">
                <a:solidFill>
                  <a:schemeClr val="bg1"/>
                </a:solidFill>
                <a:latin typeface="Arial" pitchFamily="34" charset="0"/>
                <a:cs typeface="Arial" pitchFamily="34" charset="0"/>
              </a:rPr>
              <a:t>more insulin resistant </a:t>
            </a:r>
            <a:r>
              <a:rPr lang="en-US" altLang="ar-SA" dirty="0">
                <a:solidFill>
                  <a:schemeClr val="bg1"/>
                </a:solidFill>
                <a:latin typeface="Arial" pitchFamily="34" charset="0"/>
                <a:cs typeface="Arial" pitchFamily="34" charset="0"/>
              </a:rPr>
              <a:t>have a lower rise in </a:t>
            </a:r>
            <a:r>
              <a:rPr lang="en-US" altLang="ar-SA" b="1" dirty="0">
                <a:solidFill>
                  <a:schemeClr val="bg1"/>
                </a:solidFill>
                <a:latin typeface="Arial" pitchFamily="34" charset="0"/>
                <a:cs typeface="Arial" pitchFamily="34" charset="0"/>
              </a:rPr>
              <a:t>GLP-1</a:t>
            </a:r>
            <a:r>
              <a:rPr lang="en-US" altLang="ar-SA" dirty="0">
                <a:solidFill>
                  <a:schemeClr val="bg1"/>
                </a:solidFill>
                <a:latin typeface="Arial" pitchFamily="34" charset="0"/>
                <a:cs typeface="Arial" pitchFamily="34" charset="0"/>
              </a:rPr>
              <a:t> in response to a meal. </a:t>
            </a:r>
          </a:p>
          <a:p>
            <a:endParaRPr lang="en-US" dirty="0"/>
          </a:p>
        </p:txBody>
      </p:sp>
      <p:sp>
        <p:nvSpPr>
          <p:cNvPr id="3" name="Title 2"/>
          <p:cNvSpPr>
            <a:spLocks noGrp="1"/>
          </p:cNvSpPr>
          <p:nvPr>
            <p:ph type="title"/>
          </p:nvPr>
        </p:nvSpPr>
        <p:spPr/>
        <p:txBody>
          <a:bodyPr/>
          <a:lstStyle/>
          <a:p>
            <a:r>
              <a:rPr lang="en-US" altLang="ar-SA" b="1" dirty="0">
                <a:solidFill>
                  <a:schemeClr val="accent2"/>
                </a:solidFill>
                <a:latin typeface="Arial" pitchFamily="34" charset="0"/>
                <a:cs typeface="Arial" pitchFamily="34" charset="0"/>
              </a:rPr>
              <a:t>INCRETINS</a:t>
            </a:r>
            <a:endParaRPr lang="en-US" dirty="0">
              <a:solidFill>
                <a:schemeClr val="accent2"/>
              </a:solidFill>
            </a:endParaRPr>
          </a:p>
        </p:txBody>
      </p:sp>
    </p:spTree>
    <p:extLst>
      <p:ext uri="{BB962C8B-B14F-4D97-AF65-F5344CB8AC3E}">
        <p14:creationId xmlns:p14="http://schemas.microsoft.com/office/powerpoint/2010/main" val="3929005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21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86800" cy="6324600"/>
          </a:xfrm>
        </p:spPr>
        <p:txBody>
          <a:bodyPr/>
          <a:lstStyle/>
          <a:p>
            <a:pPr algn="l" rtl="0" eaLnBrk="1" hangingPunct="1">
              <a:lnSpc>
                <a:spcPct val="90000"/>
              </a:lnSpc>
              <a:buFont typeface="Wingdings 2" pitchFamily="18" charset="2"/>
              <a:buNone/>
            </a:pPr>
            <a:r>
              <a:rPr lang="en-US" altLang="ar-SA" sz="3600" b="1" dirty="0" smtClean="0">
                <a:solidFill>
                  <a:schemeClr val="accent2"/>
                </a:solidFill>
                <a:latin typeface="Arial" pitchFamily="34" charset="0"/>
                <a:cs typeface="Arial" pitchFamily="34" charset="0"/>
              </a:rPr>
              <a:t>Glucagon-like Peptide-1 (GLP-1)</a:t>
            </a:r>
          </a:p>
          <a:p>
            <a:pPr marL="0" indent="0" rtl="0" eaLnBrk="1" hangingPunct="1">
              <a:lnSpc>
                <a:spcPct val="90000"/>
              </a:lnSpc>
              <a:buNone/>
            </a:pPr>
            <a:endParaRPr lang="ar-SA" altLang="ar-SA" sz="2400" b="1" dirty="0" smtClean="0">
              <a:solidFill>
                <a:srgbClr val="002060"/>
              </a:solidFill>
              <a:latin typeface="Arial" pitchFamily="34" charset="0"/>
              <a:cs typeface="Arial" pitchFamily="34" charset="0"/>
            </a:endParaRPr>
          </a:p>
          <a:p>
            <a:pPr algn="l" rtl="0" eaLnBrk="1" hangingPunct="1">
              <a:lnSpc>
                <a:spcPct val="90000"/>
              </a:lnSpc>
              <a:buFont typeface="Wingdings" pitchFamily="2" charset="2"/>
              <a:buChar char="q"/>
            </a:pPr>
            <a:r>
              <a:rPr lang="en-US" altLang="ar-SA" sz="2400" b="1" dirty="0" smtClean="0">
                <a:solidFill>
                  <a:schemeClr val="bg1"/>
                </a:solidFill>
                <a:latin typeface="Arial" pitchFamily="34" charset="0"/>
                <a:cs typeface="Arial" pitchFamily="34" charset="0"/>
              </a:rPr>
              <a:t>GLP-1 is secreted throughout the day by intestinal mucosa in response to oral glucose in the gut. </a:t>
            </a:r>
          </a:p>
          <a:p>
            <a:pPr algn="l" rtl="0" eaLnBrk="1" hangingPunct="1">
              <a:lnSpc>
                <a:spcPct val="90000"/>
              </a:lnSpc>
              <a:buFont typeface="Wingdings" pitchFamily="2" charset="2"/>
              <a:buChar char="q"/>
            </a:pPr>
            <a:r>
              <a:rPr lang="en-US" altLang="ar-SA" sz="2400" b="1" dirty="0" smtClean="0">
                <a:solidFill>
                  <a:schemeClr val="tx2"/>
                </a:solidFill>
                <a:latin typeface="Arial" pitchFamily="34" charset="0"/>
                <a:cs typeface="Arial" pitchFamily="34" charset="0"/>
              </a:rPr>
              <a:t>GLP-1 causes anabolic actions on the synthesis of insulin in beta cells by stimulating all steps of insulin biosynthesis.</a:t>
            </a:r>
            <a:r>
              <a:rPr lang="en-US" altLang="ar-SA" sz="2400" b="1" dirty="0" smtClean="0">
                <a:solidFill>
                  <a:schemeClr val="bg1"/>
                </a:solidFill>
                <a:latin typeface="Arial" pitchFamily="34" charset="0"/>
                <a:cs typeface="Arial" pitchFamily="34" charset="0"/>
              </a:rPr>
              <a:t> </a:t>
            </a:r>
          </a:p>
          <a:p>
            <a:pPr algn="l" rtl="0" eaLnBrk="1" hangingPunct="1">
              <a:lnSpc>
                <a:spcPct val="90000"/>
              </a:lnSpc>
              <a:buFont typeface="Wingdings" pitchFamily="2" charset="2"/>
              <a:buChar char="q"/>
            </a:pPr>
            <a:r>
              <a:rPr lang="en-US" altLang="ar-SA" sz="2400" b="1" dirty="0" smtClean="0">
                <a:solidFill>
                  <a:schemeClr val="bg1"/>
                </a:solidFill>
                <a:latin typeface="Arial" pitchFamily="34" charset="0"/>
                <a:cs typeface="Arial" pitchFamily="34" charset="0"/>
              </a:rPr>
              <a:t> GLP-1 provides continued and augmented release of insulin for secretion in response to glucose without overproduction that could lead to hypoglycemia.</a:t>
            </a:r>
          </a:p>
          <a:p>
            <a:pPr algn="l" rtl="0" eaLnBrk="1" hangingPunct="1">
              <a:lnSpc>
                <a:spcPct val="90000"/>
              </a:lnSpc>
              <a:buFont typeface="Wingdings" pitchFamily="2" charset="2"/>
              <a:buChar char="q"/>
            </a:pPr>
            <a:r>
              <a:rPr lang="en-US" altLang="ar-SA" sz="2400" b="1" dirty="0" smtClean="0">
                <a:solidFill>
                  <a:schemeClr val="tx2"/>
                </a:solidFill>
                <a:latin typeface="Arial" pitchFamily="34" charset="0"/>
                <a:cs typeface="Arial" pitchFamily="34" charset="0"/>
              </a:rPr>
              <a:t> GLP-1 also acts on islet alpha cells, causing strong inhibition of postprandial glucagon secretion.</a:t>
            </a:r>
          </a:p>
          <a:p>
            <a:pPr algn="l" rtl="0" eaLnBrk="1" hangingPunct="1">
              <a:lnSpc>
                <a:spcPct val="90000"/>
              </a:lnSpc>
              <a:buFont typeface="Wingdings" pitchFamily="2" charset="2"/>
              <a:buChar char="q"/>
            </a:pPr>
            <a:r>
              <a:rPr lang="en-US" altLang="ar-SA" sz="2400" b="1" dirty="0" smtClean="0">
                <a:solidFill>
                  <a:schemeClr val="bg1"/>
                </a:solidFill>
                <a:latin typeface="Arial" pitchFamily="34" charset="0"/>
                <a:cs typeface="Arial" pitchFamily="34" charset="0"/>
              </a:rPr>
              <a:t> GLP-1 slows gastric emptying and acts on brain to promote early satiety with reduced food intake</a:t>
            </a: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38468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90000"/>
              </a:lnSpc>
              <a:buFont typeface="Wingdings" pitchFamily="2" charset="2"/>
              <a:buChar char="q"/>
            </a:pPr>
            <a:r>
              <a:rPr lang="en-US" altLang="ar-SA" dirty="0">
                <a:solidFill>
                  <a:schemeClr val="bg1"/>
                </a:solidFill>
                <a:latin typeface="Arial" pitchFamily="34" charset="0"/>
                <a:cs typeface="Arial" pitchFamily="34" charset="0"/>
              </a:rPr>
              <a:t>Within minutes of secretion or exogenous administration, </a:t>
            </a:r>
            <a:r>
              <a:rPr lang="en-US" altLang="ar-SA" b="1" dirty="0">
                <a:solidFill>
                  <a:schemeClr val="bg1"/>
                </a:solidFill>
                <a:latin typeface="Arial" pitchFamily="34" charset="0"/>
                <a:cs typeface="Arial" pitchFamily="34" charset="0"/>
              </a:rPr>
              <a:t>GLP-1</a:t>
            </a:r>
            <a:r>
              <a:rPr lang="en-US" altLang="ar-SA" dirty="0">
                <a:solidFill>
                  <a:schemeClr val="bg1"/>
                </a:solidFill>
                <a:latin typeface="Arial" pitchFamily="34" charset="0"/>
                <a:cs typeface="Arial" pitchFamily="34" charset="0"/>
              </a:rPr>
              <a:t> is rapidly degraded </a:t>
            </a:r>
            <a:r>
              <a:rPr lang="en-US" altLang="ar-SA" dirty="0" err="1">
                <a:solidFill>
                  <a:schemeClr val="bg1"/>
                </a:solidFill>
                <a:latin typeface="Arial" pitchFamily="34" charset="0"/>
                <a:cs typeface="Arial" pitchFamily="34" charset="0"/>
              </a:rPr>
              <a:t>bydipeptidyl</a:t>
            </a:r>
            <a:r>
              <a:rPr lang="en-US" altLang="ar-SA" dirty="0">
                <a:solidFill>
                  <a:schemeClr val="bg1"/>
                </a:solidFill>
                <a:latin typeface="Arial" pitchFamily="34" charset="0"/>
                <a:cs typeface="Arial" pitchFamily="34" charset="0"/>
              </a:rPr>
              <a:t> peptidase-4 (</a:t>
            </a:r>
            <a:r>
              <a:rPr lang="en-US" altLang="ar-SA" b="1" dirty="0">
                <a:solidFill>
                  <a:schemeClr val="bg1"/>
                </a:solidFill>
                <a:latin typeface="Arial" pitchFamily="34" charset="0"/>
                <a:cs typeface="Arial" pitchFamily="34" charset="0"/>
              </a:rPr>
              <a:t>DPP-4</a:t>
            </a:r>
            <a:r>
              <a:rPr lang="en-US" altLang="ar-SA" dirty="0">
                <a:solidFill>
                  <a:schemeClr val="bg1"/>
                </a:solidFill>
                <a:latin typeface="Arial" pitchFamily="34" charset="0"/>
                <a:cs typeface="Arial" pitchFamily="34" charset="0"/>
              </a:rPr>
              <a:t>).</a:t>
            </a:r>
          </a:p>
          <a:p>
            <a:pPr marL="342900" indent="-342900">
              <a:lnSpc>
                <a:spcPct val="90000"/>
              </a:lnSpc>
              <a:buFont typeface="Wingdings" pitchFamily="2" charset="2"/>
              <a:buChar char="q"/>
            </a:pPr>
            <a:endParaRPr lang="en-US" altLang="ar-SA" dirty="0">
              <a:solidFill>
                <a:schemeClr val="bg1"/>
              </a:solidFill>
              <a:latin typeface="Arial" pitchFamily="34" charset="0"/>
              <a:cs typeface="Arial" pitchFamily="34" charset="0"/>
            </a:endParaRPr>
          </a:p>
          <a:p>
            <a:pPr marL="342900" indent="-342900">
              <a:lnSpc>
                <a:spcPct val="90000"/>
              </a:lnSpc>
              <a:buFont typeface="Wingdings" pitchFamily="2" charset="2"/>
              <a:buChar char="q"/>
            </a:pPr>
            <a:r>
              <a:rPr lang="en-US" altLang="ar-SA" b="1" dirty="0">
                <a:solidFill>
                  <a:schemeClr val="bg1"/>
                </a:solidFill>
                <a:latin typeface="Arial" pitchFamily="34" charset="0"/>
                <a:cs typeface="Arial" pitchFamily="34" charset="0"/>
              </a:rPr>
              <a:t>DPP-4</a:t>
            </a:r>
            <a:r>
              <a:rPr lang="en-US" altLang="ar-SA" dirty="0">
                <a:solidFill>
                  <a:schemeClr val="bg1"/>
                </a:solidFill>
                <a:latin typeface="Arial" pitchFamily="34" charset="0"/>
                <a:cs typeface="Arial" pitchFamily="34" charset="0"/>
              </a:rPr>
              <a:t> is found in many body tissues, including liver,  renal, and intestinal brush- border membranes; lymphocytes; and endothelial cells.</a:t>
            </a:r>
            <a:endParaRPr lang="ar-SA" altLang="ar-SA" dirty="0">
              <a:solidFill>
                <a:schemeClr val="bg1"/>
              </a:solidFill>
              <a:latin typeface="Arial" pitchFamily="34"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r>
              <a:rPr lang="en-US" altLang="ar-SA" b="1" dirty="0" err="1">
                <a:solidFill>
                  <a:schemeClr val="accent2"/>
                </a:solidFill>
                <a:latin typeface="Arial" pitchFamily="34" charset="0"/>
                <a:cs typeface="Arial" pitchFamily="34" charset="0"/>
              </a:rPr>
              <a:t>Dipeptidyl</a:t>
            </a:r>
            <a:r>
              <a:rPr lang="en-US" altLang="ar-SA" b="1" dirty="0">
                <a:solidFill>
                  <a:schemeClr val="accent2"/>
                </a:solidFill>
                <a:latin typeface="Arial" pitchFamily="34" charset="0"/>
                <a:cs typeface="Arial" pitchFamily="34" charset="0"/>
              </a:rPr>
              <a:t> Peptidase-4 (DPP-4)</a:t>
            </a:r>
            <a:br>
              <a:rPr lang="en-US" altLang="ar-SA" b="1" dirty="0">
                <a:solidFill>
                  <a:schemeClr val="accent2"/>
                </a:solidFill>
                <a:latin typeface="Arial" pitchFamily="34" charset="0"/>
                <a:cs typeface="Arial" pitchFamily="34" charset="0"/>
              </a:rPr>
            </a:br>
            <a:endParaRPr lang="en-US" dirty="0"/>
          </a:p>
        </p:txBody>
      </p:sp>
    </p:spTree>
    <p:extLst>
      <p:ext uri="{BB962C8B-B14F-4D97-AF65-F5344CB8AC3E}">
        <p14:creationId xmlns:p14="http://schemas.microsoft.com/office/powerpoint/2010/main" val="242549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3"/>
          <p:cNvSpPr>
            <a:spLocks noGrp="1" noChangeArrowheads="1"/>
          </p:cNvSpPr>
          <p:nvPr>
            <p:ph type="title"/>
          </p:nvPr>
        </p:nvSpPr>
        <p:spPr/>
        <p:txBody>
          <a:bodyPr>
            <a:normAutofit fontScale="90000"/>
          </a:bodyPr>
          <a:lstStyle/>
          <a:p>
            <a:pPr eaLnBrk="1" hangingPunct="1"/>
            <a:r>
              <a:rPr lang="en-GB" dirty="0" smtClean="0">
                <a:solidFill>
                  <a:schemeClr val="accent2"/>
                </a:solidFill>
              </a:rPr>
              <a:t>The family of </a:t>
            </a:r>
            <a:r>
              <a:rPr lang="en-GB" dirty="0" err="1" smtClean="0">
                <a:solidFill>
                  <a:schemeClr val="accent2"/>
                </a:solidFill>
              </a:rPr>
              <a:t>incretin</a:t>
            </a:r>
            <a:r>
              <a:rPr lang="en-GB" dirty="0" smtClean="0">
                <a:solidFill>
                  <a:schemeClr val="accent2"/>
                </a:solidFill>
              </a:rPr>
              <a:t>-based therapies</a:t>
            </a:r>
            <a:endParaRPr lang="en-US" dirty="0" smtClean="0">
              <a:solidFill>
                <a:schemeClr val="accent2"/>
              </a:solidFill>
            </a:endParaRPr>
          </a:p>
        </p:txBody>
      </p:sp>
      <p:sp>
        <p:nvSpPr>
          <p:cNvPr id="160771" name="Text Box 12"/>
          <p:cNvSpPr txBox="1">
            <a:spLocks noChangeArrowheads="1"/>
          </p:cNvSpPr>
          <p:nvPr/>
        </p:nvSpPr>
        <p:spPr bwMode="auto">
          <a:xfrm>
            <a:off x="412750" y="6484938"/>
            <a:ext cx="828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solidFill>
                  <a:srgbClr val="001965"/>
                </a:solidFill>
                <a:latin typeface="Verdana" pitchFamily="34" charset="0"/>
              </a:rPr>
              <a:t>Wick &amp; Newlin. </a:t>
            </a:r>
            <a:r>
              <a:rPr lang="en-US" sz="900" i="1">
                <a:solidFill>
                  <a:srgbClr val="001965"/>
                </a:solidFill>
                <a:latin typeface="Verdana" pitchFamily="34" charset="0"/>
              </a:rPr>
              <a:t>J Am Acad Nurse Pract</a:t>
            </a:r>
            <a:r>
              <a:rPr lang="en-US" sz="900">
                <a:solidFill>
                  <a:srgbClr val="001965"/>
                </a:solidFill>
                <a:latin typeface="Verdana" pitchFamily="34" charset="0"/>
              </a:rPr>
              <a:t> 2009;21:623–30; White. </a:t>
            </a:r>
            <a:r>
              <a:rPr lang="en-US" sz="900" i="1">
                <a:solidFill>
                  <a:srgbClr val="001965"/>
                </a:solidFill>
                <a:latin typeface="Verdana" pitchFamily="34" charset="0"/>
              </a:rPr>
              <a:t>J Am Pharm Assoc</a:t>
            </a:r>
            <a:r>
              <a:rPr lang="en-US" sz="900">
                <a:solidFill>
                  <a:srgbClr val="001965"/>
                </a:solidFill>
                <a:latin typeface="Verdana" pitchFamily="34" charset="0"/>
              </a:rPr>
              <a:t> 2009;49(Suppl. 1):S30–40</a:t>
            </a:r>
          </a:p>
        </p:txBody>
      </p:sp>
      <p:pic>
        <p:nvPicPr>
          <p:cNvPr id="1607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590675"/>
            <a:ext cx="64960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59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lnSpc>
                <a:spcPct val="90000"/>
              </a:lnSpc>
              <a:spcBef>
                <a:spcPts val="580"/>
              </a:spcBef>
              <a:buFont typeface="Wingdings" pitchFamily="2" charset="2"/>
              <a:buChar char="q"/>
              <a:defRPr/>
            </a:pPr>
            <a:r>
              <a:rPr lang="en-US" sz="2200" b="1" dirty="0" err="1">
                <a:solidFill>
                  <a:schemeClr val="bg1"/>
                </a:solidFill>
                <a:latin typeface="Arial" pitchFamily="34" charset="0"/>
                <a:cs typeface="Arial" pitchFamily="34" charset="0"/>
              </a:rPr>
              <a:t>Liraglutide</a:t>
            </a:r>
            <a:r>
              <a:rPr lang="en-US" sz="2200" b="1" dirty="0">
                <a:solidFill>
                  <a:schemeClr val="bg1"/>
                </a:solidFill>
                <a:latin typeface="Arial" pitchFamily="34" charset="0"/>
                <a:cs typeface="Arial" pitchFamily="34" charset="0"/>
              </a:rPr>
              <a:t>: GLP-1 analog, SC, </a:t>
            </a:r>
            <a:r>
              <a:rPr lang="en-US" sz="2200" b="1" dirty="0" smtClean="0">
                <a:solidFill>
                  <a:schemeClr val="bg1"/>
                </a:solidFill>
                <a:latin typeface="Arial" pitchFamily="34" charset="0"/>
                <a:cs typeface="Arial" pitchFamily="34" charset="0"/>
              </a:rPr>
              <a:t>0.6,1.2 </a:t>
            </a:r>
            <a:r>
              <a:rPr lang="en-US" sz="2200" b="1" dirty="0">
                <a:solidFill>
                  <a:schemeClr val="bg1"/>
                </a:solidFill>
                <a:latin typeface="Arial" pitchFamily="34" charset="0"/>
                <a:cs typeface="Arial" pitchFamily="34" charset="0"/>
              </a:rPr>
              <a:t>-1.8 mg once daily</a:t>
            </a:r>
          </a:p>
          <a:p>
            <a:pPr>
              <a:lnSpc>
                <a:spcPct val="90000"/>
              </a:lnSpc>
              <a:spcBef>
                <a:spcPts val="580"/>
              </a:spcBef>
              <a:buFont typeface="Wingdings" pitchFamily="2" charset="2"/>
              <a:buChar char="Ø"/>
              <a:defRPr/>
            </a:pPr>
            <a:r>
              <a:rPr lang="en-US" sz="2200" b="1" dirty="0">
                <a:solidFill>
                  <a:schemeClr val="bg1"/>
                </a:solidFill>
                <a:latin typeface="Arial" pitchFamily="34" charset="0"/>
                <a:cs typeface="Arial" pitchFamily="34" charset="0"/>
              </a:rPr>
              <a:t>For overweight / obese type 2 patients Combined with Metformin +/- </a:t>
            </a:r>
            <a:r>
              <a:rPr lang="en-US" sz="2200" b="1" dirty="0" smtClean="0">
                <a:solidFill>
                  <a:schemeClr val="bg1"/>
                </a:solidFill>
                <a:latin typeface="Arial" pitchFamily="34" charset="0"/>
                <a:cs typeface="Arial" pitchFamily="34" charset="0"/>
              </a:rPr>
              <a:t>Pioglitazone                    </a:t>
            </a:r>
            <a:endParaRPr lang="en-US" sz="2200" b="1" dirty="0">
              <a:solidFill>
                <a:schemeClr val="bg1"/>
              </a:solidFill>
              <a:latin typeface="Arial" pitchFamily="34" charset="0"/>
              <a:cs typeface="Arial" pitchFamily="34" charset="0"/>
            </a:endParaRPr>
          </a:p>
          <a:p>
            <a:pPr>
              <a:lnSpc>
                <a:spcPct val="90000"/>
              </a:lnSpc>
              <a:spcBef>
                <a:spcPts val="580"/>
              </a:spcBef>
              <a:buFont typeface="Wingdings" pitchFamily="2" charset="2"/>
              <a:buChar char="§"/>
              <a:defRPr/>
            </a:pPr>
            <a:endParaRPr lang="en-US" sz="2200" dirty="0">
              <a:solidFill>
                <a:schemeClr val="bg1"/>
              </a:solidFill>
              <a:latin typeface="Arial" pitchFamily="34" charset="0"/>
              <a:cs typeface="Arial" pitchFamily="34" charset="0"/>
            </a:endParaRPr>
          </a:p>
          <a:p>
            <a:pPr marL="342900" indent="-342900">
              <a:lnSpc>
                <a:spcPct val="90000"/>
              </a:lnSpc>
              <a:spcBef>
                <a:spcPts val="580"/>
              </a:spcBef>
              <a:buFont typeface="Wingdings" pitchFamily="2" charset="2"/>
              <a:buChar char="q"/>
              <a:defRPr/>
            </a:pPr>
            <a:r>
              <a:rPr lang="en-US" sz="2200" b="1" dirty="0" err="1">
                <a:solidFill>
                  <a:schemeClr val="bg1"/>
                </a:solidFill>
                <a:latin typeface="Arial" pitchFamily="34" charset="0"/>
                <a:cs typeface="Arial" pitchFamily="34" charset="0"/>
              </a:rPr>
              <a:t>Sitagliptin</a:t>
            </a:r>
            <a:r>
              <a:rPr lang="en-US" sz="2200" b="1" dirty="0">
                <a:solidFill>
                  <a:schemeClr val="bg1"/>
                </a:solidFill>
                <a:latin typeface="Arial" pitchFamily="34" charset="0"/>
                <a:cs typeface="Arial" pitchFamily="34" charset="0"/>
              </a:rPr>
              <a:t> (</a:t>
            </a:r>
            <a:r>
              <a:rPr lang="en-US" sz="2200" b="1" i="1" dirty="0">
                <a:solidFill>
                  <a:schemeClr val="bg1"/>
                </a:solidFill>
                <a:latin typeface="Arial" pitchFamily="34" charset="0"/>
                <a:cs typeface="Arial" pitchFamily="34" charset="0"/>
              </a:rPr>
              <a:t>Januvia</a:t>
            </a:r>
            <a:r>
              <a:rPr lang="en-US" sz="2200" b="1" dirty="0">
                <a:solidFill>
                  <a:schemeClr val="bg1"/>
                </a:solidFill>
                <a:latin typeface="Arial" pitchFamily="34" charset="0"/>
                <a:cs typeface="Arial" pitchFamily="34" charset="0"/>
              </a:rPr>
              <a:t>),</a:t>
            </a:r>
            <a:r>
              <a:rPr lang="en-US" sz="2200" dirty="0">
                <a:solidFill>
                  <a:schemeClr val="bg1"/>
                </a:solidFill>
                <a:latin typeface="Arial" pitchFamily="34" charset="0"/>
                <a:cs typeface="Arial" pitchFamily="34" charset="0"/>
              </a:rPr>
              <a:t> (</a:t>
            </a:r>
            <a:r>
              <a:rPr lang="en-US" sz="2200" b="1" dirty="0">
                <a:solidFill>
                  <a:schemeClr val="bg1"/>
                </a:solidFill>
                <a:latin typeface="Arial" pitchFamily="34" charset="0"/>
                <a:cs typeface="Arial" pitchFamily="34" charset="0"/>
              </a:rPr>
              <a:t>DPP-4</a:t>
            </a:r>
            <a:r>
              <a:rPr lang="en-US" sz="2200" dirty="0">
                <a:solidFill>
                  <a:schemeClr val="bg1"/>
                </a:solidFill>
                <a:latin typeface="Arial" pitchFamily="34" charset="0"/>
                <a:cs typeface="Arial" pitchFamily="34" charset="0"/>
              </a:rPr>
              <a:t>) inhibitor, 100 mg </a:t>
            </a:r>
            <a:r>
              <a:rPr lang="en-US" sz="2200" dirty="0" smtClean="0">
                <a:solidFill>
                  <a:schemeClr val="bg1"/>
                </a:solidFill>
                <a:latin typeface="Arial" pitchFamily="34" charset="0"/>
                <a:cs typeface="Arial" pitchFamily="34" charset="0"/>
              </a:rPr>
              <a:t>OD </a:t>
            </a:r>
            <a:endParaRPr lang="en-US" sz="2200" dirty="0">
              <a:solidFill>
                <a:schemeClr val="bg1"/>
              </a:solidFill>
              <a:latin typeface="Arial" pitchFamily="34" charset="0"/>
              <a:cs typeface="Arial" pitchFamily="34" charset="0"/>
            </a:endParaRPr>
          </a:p>
          <a:p>
            <a:pPr>
              <a:lnSpc>
                <a:spcPct val="90000"/>
              </a:lnSpc>
              <a:spcBef>
                <a:spcPts val="580"/>
              </a:spcBef>
              <a:buFont typeface="Wingdings" pitchFamily="2" charset="2"/>
              <a:buChar char="Ø"/>
              <a:defRPr/>
            </a:pPr>
            <a:r>
              <a:rPr lang="en-US" sz="2200" dirty="0" smtClean="0">
                <a:solidFill>
                  <a:schemeClr val="bg1"/>
                </a:solidFill>
                <a:latin typeface="Arial" pitchFamily="34" charset="0"/>
                <a:cs typeface="Arial" pitchFamily="34" charset="0"/>
              </a:rPr>
              <a:t>Other </a:t>
            </a:r>
            <a:r>
              <a:rPr lang="en-US" sz="2200" dirty="0">
                <a:solidFill>
                  <a:schemeClr val="bg1"/>
                </a:solidFill>
                <a:latin typeface="Arial" pitchFamily="34" charset="0"/>
                <a:cs typeface="Arial" pitchFamily="34" charset="0"/>
              </a:rPr>
              <a:t>DPP-4 inhibitors</a:t>
            </a:r>
            <a:r>
              <a:rPr lang="en-US" sz="1900" b="1" dirty="0">
                <a:solidFill>
                  <a:schemeClr val="bg1"/>
                </a:solidFill>
                <a:latin typeface="Arial" pitchFamily="34" charset="0"/>
                <a:cs typeface="Arial" pitchFamily="34" charset="0"/>
              </a:rPr>
              <a:t>, </a:t>
            </a:r>
            <a:r>
              <a:rPr lang="en-US" sz="1900" b="1" dirty="0" err="1">
                <a:solidFill>
                  <a:schemeClr val="bg1"/>
                </a:solidFill>
                <a:latin typeface="Arial" pitchFamily="34" charset="0"/>
                <a:cs typeface="Arial" pitchFamily="34" charset="0"/>
              </a:rPr>
              <a:t>Vildagliptin</a:t>
            </a:r>
            <a:r>
              <a:rPr lang="en-US" sz="1900" dirty="0">
                <a:solidFill>
                  <a:schemeClr val="bg1"/>
                </a:solidFill>
                <a:latin typeface="Arial" pitchFamily="34" charset="0"/>
                <a:cs typeface="Arial" pitchFamily="34" charset="0"/>
              </a:rPr>
              <a:t>, </a:t>
            </a:r>
            <a:r>
              <a:rPr lang="en-US" sz="1900" b="1" dirty="0" err="1" smtClean="0">
                <a:solidFill>
                  <a:schemeClr val="bg1"/>
                </a:solidFill>
                <a:latin typeface="Arial" pitchFamily="34" charset="0"/>
                <a:cs typeface="Arial" pitchFamily="34" charset="0"/>
              </a:rPr>
              <a:t>Saxagliptin</a:t>
            </a:r>
            <a:endParaRPr lang="en-US" sz="1900" b="1" dirty="0">
              <a:solidFill>
                <a:schemeClr val="bg1"/>
              </a:solidFill>
              <a:latin typeface="Arial" pitchFamily="34" charset="0"/>
              <a:cs typeface="Arial" pitchFamily="34" charset="0"/>
            </a:endParaRPr>
          </a:p>
          <a:p>
            <a:pPr marL="0" indent="0">
              <a:lnSpc>
                <a:spcPct val="90000"/>
              </a:lnSpc>
              <a:spcBef>
                <a:spcPts val="580"/>
              </a:spcBef>
              <a:buNone/>
              <a:defRPr/>
            </a:pPr>
            <a:endParaRPr lang="en-US" sz="1700" dirty="0">
              <a:solidFill>
                <a:schemeClr val="bg1"/>
              </a:solidFill>
              <a:latin typeface="Arial" pitchFamily="34" charset="0"/>
              <a:cs typeface="Arial" pitchFamily="34" charset="0"/>
            </a:endParaRPr>
          </a:p>
          <a:p>
            <a:pPr marL="457200" indent="-457200">
              <a:buFont typeface="Wingdings" pitchFamily="2" charset="2"/>
              <a:buChar char="q"/>
              <a:defRPr/>
            </a:pPr>
            <a:r>
              <a:rPr lang="en-US" dirty="0">
                <a:solidFill>
                  <a:schemeClr val="bg1"/>
                </a:solidFill>
                <a:latin typeface="Arial" pitchFamily="34" charset="0"/>
                <a:cs typeface="Arial" pitchFamily="34" charset="0"/>
              </a:rPr>
              <a:t>Type 2 diabetes only</a:t>
            </a:r>
          </a:p>
          <a:p>
            <a:pPr marL="457200" indent="-457200">
              <a:buFont typeface="Wingdings" pitchFamily="2" charset="2"/>
              <a:buChar char="q"/>
              <a:defRPr/>
            </a:pPr>
            <a:r>
              <a:rPr lang="en-US" dirty="0">
                <a:solidFill>
                  <a:schemeClr val="bg1"/>
                </a:solidFill>
                <a:latin typeface="Arial" pitchFamily="34" charset="0"/>
                <a:cs typeface="Arial" pitchFamily="34" charset="0"/>
              </a:rPr>
              <a:t> </a:t>
            </a:r>
            <a:r>
              <a:rPr lang="en-US" dirty="0" err="1">
                <a:solidFill>
                  <a:schemeClr val="bg1"/>
                </a:solidFill>
                <a:latin typeface="Arial" pitchFamily="34" charset="0"/>
                <a:cs typeface="Arial" pitchFamily="34" charset="0"/>
              </a:rPr>
              <a:t>Monotherapy</a:t>
            </a:r>
            <a:r>
              <a:rPr lang="en-US" dirty="0">
                <a:solidFill>
                  <a:schemeClr val="bg1"/>
                </a:solidFill>
                <a:latin typeface="Arial" pitchFamily="34" charset="0"/>
                <a:cs typeface="Arial" pitchFamily="34" charset="0"/>
              </a:rPr>
              <a:t> or with Metformin or TZD</a:t>
            </a:r>
          </a:p>
          <a:p>
            <a:pPr marL="457200" indent="-457200">
              <a:buFont typeface="Wingdings" pitchFamily="2" charset="2"/>
              <a:buChar char="q"/>
              <a:defRPr/>
            </a:pPr>
            <a:r>
              <a:rPr lang="en-US" dirty="0">
                <a:solidFill>
                  <a:schemeClr val="bg1"/>
                </a:solidFill>
                <a:latin typeface="Arial" pitchFamily="34" charset="0"/>
                <a:cs typeface="Arial" pitchFamily="34" charset="0"/>
              </a:rPr>
              <a:t> Weight neutral</a:t>
            </a:r>
          </a:p>
          <a:p>
            <a:pPr marL="457200" indent="-457200">
              <a:buFont typeface="Wingdings" pitchFamily="2" charset="2"/>
              <a:buChar char="q"/>
              <a:defRPr/>
            </a:pPr>
            <a:r>
              <a:rPr lang="en-US" dirty="0">
                <a:solidFill>
                  <a:schemeClr val="bg1"/>
                </a:solidFill>
                <a:latin typeface="Arial" pitchFamily="34" charset="0"/>
                <a:cs typeface="Arial" pitchFamily="34" charset="0"/>
              </a:rPr>
              <a:t> Does not cause hypoglycemia</a:t>
            </a:r>
          </a:p>
          <a:p>
            <a:pPr>
              <a:lnSpc>
                <a:spcPct val="90000"/>
              </a:lnSpc>
              <a:spcBef>
                <a:spcPts val="580"/>
              </a:spcBef>
              <a:defRPr/>
            </a:pPr>
            <a:endParaRPr lang="en-US" dirty="0">
              <a:latin typeface="Arial" pitchFamily="34" charset="0"/>
              <a:cs typeface="Arial" pitchFamily="34" charset="0"/>
            </a:endParaRPr>
          </a:p>
          <a:p>
            <a:endParaRPr lang="en-US" dirty="0"/>
          </a:p>
        </p:txBody>
      </p:sp>
      <p:sp>
        <p:nvSpPr>
          <p:cNvPr id="3" name="Title 2"/>
          <p:cNvSpPr>
            <a:spLocks noGrp="1"/>
          </p:cNvSpPr>
          <p:nvPr>
            <p:ph type="title"/>
          </p:nvPr>
        </p:nvSpPr>
        <p:spPr/>
        <p:txBody>
          <a:bodyPr/>
          <a:lstStyle/>
          <a:p>
            <a:r>
              <a:rPr lang="en-US" dirty="0" smtClean="0">
                <a:solidFill>
                  <a:schemeClr val="accent2"/>
                </a:solidFill>
              </a:rPr>
              <a:t>Medication </a:t>
            </a:r>
            <a:endParaRPr lang="en-US" dirty="0">
              <a:solidFill>
                <a:schemeClr val="accent2"/>
              </a:solidFill>
            </a:endParaRPr>
          </a:p>
        </p:txBody>
      </p:sp>
    </p:spTree>
    <p:extLst>
      <p:ext uri="{BB962C8B-B14F-4D97-AF65-F5344CB8AC3E}">
        <p14:creationId xmlns:p14="http://schemas.microsoft.com/office/powerpoint/2010/main" val="4136917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91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359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p:cNvPicPr>
            <a:picLocks noChangeAspect="1" noChangeArrowheads="1"/>
          </p:cNvPicPr>
          <p:nvPr/>
        </p:nvPicPr>
        <p:blipFill>
          <a:blip r:embed="rId2">
            <a:extLst>
              <a:ext uri="{28A0092B-C50C-407E-A947-70E740481C1C}">
                <a14:useLocalDpi xmlns:a14="http://schemas.microsoft.com/office/drawing/2010/main" val="0"/>
              </a:ext>
            </a:extLst>
          </a:blip>
          <a:srcRect l="26698" t="32121" r="22923" b="17767"/>
          <a:stretch>
            <a:fillRect/>
          </a:stretch>
        </p:blipFill>
        <p:spPr bwMode="auto">
          <a:xfrm>
            <a:off x="1447800" y="1295400"/>
            <a:ext cx="655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itle 4"/>
          <p:cNvSpPr>
            <a:spLocks noGrp="1"/>
          </p:cNvSpPr>
          <p:nvPr>
            <p:ph type="title"/>
          </p:nvPr>
        </p:nvSpPr>
        <p:spPr/>
        <p:txBody>
          <a:bodyPr/>
          <a:lstStyle/>
          <a:p>
            <a:pPr algn="ctr"/>
            <a:r>
              <a:rPr lang="en-AU" dirty="0" smtClean="0">
                <a:solidFill>
                  <a:schemeClr val="accent2"/>
                </a:solidFill>
              </a:rPr>
              <a:t>DPP 4 inhibitors</a:t>
            </a:r>
            <a:endParaRPr lang="en-US" dirty="0" smtClean="0">
              <a:solidFill>
                <a:schemeClr val="accent2"/>
              </a:solidFill>
            </a:endParaRPr>
          </a:p>
        </p:txBody>
      </p:sp>
    </p:spTree>
    <p:extLst>
      <p:ext uri="{BB962C8B-B14F-4D97-AF65-F5344CB8AC3E}">
        <p14:creationId xmlns:p14="http://schemas.microsoft.com/office/powerpoint/2010/main" val="4163083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530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28600"/>
            <a:ext cx="8686800" cy="1219200"/>
          </a:xfrm>
        </p:spPr>
        <p:txBody>
          <a:bodyPr/>
          <a:lstStyle/>
          <a:p>
            <a:pPr eaLnBrk="1" hangingPunct="1"/>
            <a:r>
              <a:rPr lang="de-AT" altLang="ar-SA" sz="2400" b="1" dirty="0" smtClean="0">
                <a:solidFill>
                  <a:schemeClr val="accent2"/>
                </a:solidFill>
              </a:rPr>
              <a:t>Which antidiabetic Drugs are contraindicated or should be only very cautiously when the following Co-Morbidity is present?</a:t>
            </a:r>
          </a:p>
        </p:txBody>
      </p:sp>
      <p:sp>
        <p:nvSpPr>
          <p:cNvPr id="160771" name="Rectangle 3"/>
          <p:cNvSpPr>
            <a:spLocks noGrp="1" noChangeArrowheads="1"/>
          </p:cNvSpPr>
          <p:nvPr>
            <p:ph type="body" idx="1"/>
          </p:nvPr>
        </p:nvSpPr>
        <p:spPr>
          <a:xfrm>
            <a:off x="228600" y="1295400"/>
            <a:ext cx="8686800" cy="5334000"/>
          </a:xfrm>
        </p:spPr>
        <p:txBody>
          <a:bodyPr>
            <a:normAutofit/>
          </a:bodyPr>
          <a:lstStyle/>
          <a:p>
            <a:pPr eaLnBrk="1" hangingPunct="1">
              <a:lnSpc>
                <a:spcPct val="90000"/>
              </a:lnSpc>
            </a:pPr>
            <a:endParaRPr lang="de-AT" altLang="ar-SA" sz="2200" dirty="0" smtClean="0">
              <a:solidFill>
                <a:srgbClr val="002060"/>
              </a:solidFill>
            </a:endParaRPr>
          </a:p>
          <a:p>
            <a:pPr algn="l" rtl="0" eaLnBrk="1" hangingPunct="1">
              <a:lnSpc>
                <a:spcPct val="90000"/>
              </a:lnSpc>
              <a:buFont typeface="Wingdings" pitchFamily="2" charset="2"/>
              <a:buChar char="q"/>
            </a:pPr>
            <a:r>
              <a:rPr lang="de-AT" altLang="ar-SA" sz="2000" b="1" dirty="0" smtClean="0">
                <a:solidFill>
                  <a:schemeClr val="bg1"/>
                </a:solidFill>
              </a:rPr>
              <a:t>Chronic Kidney Failure:  Metformin, Acarbose,Sitagliptin, </a:t>
            </a:r>
          </a:p>
          <a:p>
            <a:pPr marL="0" indent="0" algn="l" rtl="0" eaLnBrk="1" hangingPunct="1">
              <a:lnSpc>
                <a:spcPct val="90000"/>
              </a:lnSpc>
              <a:buNone/>
            </a:pPr>
            <a:r>
              <a:rPr lang="de-AT" altLang="ar-SA" sz="2000" b="1" dirty="0" smtClean="0">
                <a:solidFill>
                  <a:schemeClr val="bg1"/>
                </a:solidFill>
              </a:rPr>
              <a:t>                                                       Insulin &amp; SUs (reduced dosage) </a:t>
            </a:r>
          </a:p>
          <a:p>
            <a:pPr marL="0" indent="0" algn="l" rtl="0" eaLnBrk="1" hangingPunct="1">
              <a:lnSpc>
                <a:spcPct val="90000"/>
              </a:lnSpc>
              <a:buNone/>
            </a:pPr>
            <a:endParaRPr lang="de-AT" altLang="ar-SA" sz="2000" b="1" dirty="0" smtClean="0">
              <a:solidFill>
                <a:schemeClr val="bg1"/>
              </a:solidFill>
            </a:endParaRPr>
          </a:p>
          <a:p>
            <a:pPr algn="l" rtl="0" eaLnBrk="1" hangingPunct="1">
              <a:lnSpc>
                <a:spcPct val="90000"/>
              </a:lnSpc>
              <a:buFont typeface="Wingdings" pitchFamily="2" charset="2"/>
              <a:buChar char="q"/>
            </a:pPr>
            <a:r>
              <a:rPr lang="de-AT" altLang="ar-SA" sz="2000" b="1" dirty="0" smtClean="0">
                <a:solidFill>
                  <a:schemeClr val="bg1"/>
                </a:solidFill>
              </a:rPr>
              <a:t>Heart Failure:                    TZDs</a:t>
            </a:r>
          </a:p>
          <a:p>
            <a:pPr algn="l" rtl="0" eaLnBrk="1" hangingPunct="1">
              <a:lnSpc>
                <a:spcPct val="90000"/>
              </a:lnSpc>
              <a:buFont typeface="Wingdings" pitchFamily="2" charset="2"/>
              <a:buChar char="q"/>
            </a:pPr>
            <a:endParaRPr lang="de-AT" altLang="ar-SA" sz="2000" b="1" dirty="0" smtClean="0">
              <a:solidFill>
                <a:schemeClr val="bg1"/>
              </a:solidFill>
            </a:endParaRPr>
          </a:p>
          <a:p>
            <a:pPr algn="l" rtl="0" eaLnBrk="1" hangingPunct="1">
              <a:lnSpc>
                <a:spcPct val="90000"/>
              </a:lnSpc>
              <a:buFont typeface="Wingdings" pitchFamily="2" charset="2"/>
              <a:buChar char="q"/>
            </a:pPr>
            <a:r>
              <a:rPr lang="de-AT" altLang="ar-SA" sz="2000" b="1" dirty="0" smtClean="0">
                <a:solidFill>
                  <a:schemeClr val="bg1"/>
                </a:solidFill>
              </a:rPr>
              <a:t>Osteoporosis:                     TZDs</a:t>
            </a:r>
          </a:p>
          <a:p>
            <a:pPr algn="l" rtl="0" eaLnBrk="1" hangingPunct="1">
              <a:lnSpc>
                <a:spcPct val="90000"/>
              </a:lnSpc>
              <a:buFont typeface="Wingdings" pitchFamily="2" charset="2"/>
              <a:buChar char="q"/>
            </a:pPr>
            <a:endParaRPr lang="de-AT" altLang="ar-SA" sz="2000" b="1" dirty="0" smtClean="0">
              <a:solidFill>
                <a:schemeClr val="bg1"/>
              </a:solidFill>
            </a:endParaRPr>
          </a:p>
          <a:p>
            <a:pPr algn="l" rtl="0" eaLnBrk="1" hangingPunct="1">
              <a:lnSpc>
                <a:spcPct val="90000"/>
              </a:lnSpc>
              <a:buFont typeface="Wingdings" pitchFamily="2" charset="2"/>
              <a:buChar char="q"/>
            </a:pPr>
            <a:r>
              <a:rPr lang="de-AT" altLang="ar-SA" sz="2000" b="1" dirty="0" smtClean="0">
                <a:solidFill>
                  <a:schemeClr val="bg1"/>
                </a:solidFill>
              </a:rPr>
              <a:t>Myocardial Infarction:  Hypoglycemias should be avoided </a:t>
            </a:r>
            <a:br>
              <a:rPr lang="de-AT" altLang="ar-SA" sz="2000" b="1" dirty="0" smtClean="0">
                <a:solidFill>
                  <a:schemeClr val="bg1"/>
                </a:solidFill>
              </a:rPr>
            </a:br>
            <a:r>
              <a:rPr lang="de-AT" altLang="ar-SA" sz="2000" b="1" dirty="0" smtClean="0">
                <a:solidFill>
                  <a:schemeClr val="bg1"/>
                </a:solidFill>
              </a:rPr>
              <a:t>                                               when Insulin or SUs are taken.</a:t>
            </a:r>
          </a:p>
          <a:p>
            <a:pPr algn="l" rtl="0" eaLnBrk="1" hangingPunct="1">
              <a:lnSpc>
                <a:spcPct val="90000"/>
              </a:lnSpc>
              <a:buFont typeface="Wingdings" pitchFamily="2" charset="2"/>
              <a:buChar char="q"/>
            </a:pPr>
            <a:endParaRPr lang="de-AT" altLang="ar-SA" sz="2000" b="1" dirty="0" smtClean="0">
              <a:solidFill>
                <a:schemeClr val="bg1"/>
              </a:solidFill>
            </a:endParaRPr>
          </a:p>
          <a:p>
            <a:pPr algn="l" rtl="0" eaLnBrk="1" hangingPunct="1">
              <a:lnSpc>
                <a:spcPct val="90000"/>
              </a:lnSpc>
              <a:buFont typeface="Wingdings" pitchFamily="2" charset="2"/>
              <a:buChar char="q"/>
            </a:pPr>
            <a:r>
              <a:rPr lang="de-AT" altLang="ar-SA" sz="2000" b="1" dirty="0" smtClean="0">
                <a:solidFill>
                  <a:schemeClr val="bg1"/>
                </a:solidFill>
              </a:rPr>
              <a:t>Elderly people (&gt;70 years):   Hypoglycemias should be avoided </a:t>
            </a:r>
            <a:br>
              <a:rPr lang="de-AT" altLang="ar-SA" sz="2000" b="1" dirty="0" smtClean="0">
                <a:solidFill>
                  <a:schemeClr val="bg1"/>
                </a:solidFill>
              </a:rPr>
            </a:br>
            <a:r>
              <a:rPr lang="de-AT" altLang="ar-SA" sz="2000" b="1" dirty="0" smtClean="0">
                <a:solidFill>
                  <a:schemeClr val="bg1"/>
                </a:solidFill>
              </a:rPr>
              <a:t>                                                     when Insulin or SUs are taken. </a:t>
            </a:r>
          </a:p>
        </p:txBody>
      </p:sp>
    </p:spTree>
    <p:extLst>
      <p:ext uri="{BB962C8B-B14F-4D97-AF65-F5344CB8AC3E}">
        <p14:creationId xmlns:p14="http://schemas.microsoft.com/office/powerpoint/2010/main" val="190988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1">
                                            <p:txEl>
                                              <p:pRg st="1" end="1"/>
                                            </p:txEl>
                                          </p:spTgt>
                                        </p:tgtEl>
                                        <p:attrNameLst>
                                          <p:attrName>style.visibility</p:attrName>
                                        </p:attrNameLst>
                                      </p:cBhvr>
                                      <p:to>
                                        <p:strVal val="visible"/>
                                      </p:to>
                                    </p:set>
                                    <p:anim calcmode="lin" valueType="num">
                                      <p:cBhvr additive="base">
                                        <p:cTn id="7"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anim calcmode="lin" valueType="num">
                                      <p:cBhvr additive="base">
                                        <p:cTn id="13"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anim calcmode="lin" valueType="num">
                                      <p:cBhvr additive="base">
                                        <p:cTn id="19"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0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0771">
                                            <p:txEl>
                                              <p:pRg st="6" end="6"/>
                                            </p:txEl>
                                          </p:spTgt>
                                        </p:tgtEl>
                                        <p:attrNameLst>
                                          <p:attrName>style.visibility</p:attrName>
                                        </p:attrNameLst>
                                      </p:cBhvr>
                                      <p:to>
                                        <p:strVal val="visible"/>
                                      </p:to>
                                    </p:set>
                                    <p:anim calcmode="lin" valueType="num">
                                      <p:cBhvr additive="base">
                                        <p:cTn id="25" dur="500" fill="hold"/>
                                        <p:tgtEl>
                                          <p:spTgt spid="16077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07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0771">
                                            <p:txEl>
                                              <p:pRg st="8" end="8"/>
                                            </p:txEl>
                                          </p:spTgt>
                                        </p:tgtEl>
                                        <p:attrNameLst>
                                          <p:attrName>style.visibility</p:attrName>
                                        </p:attrNameLst>
                                      </p:cBhvr>
                                      <p:to>
                                        <p:strVal val="visible"/>
                                      </p:to>
                                    </p:set>
                                    <p:anim calcmode="lin" valueType="num">
                                      <p:cBhvr additive="base">
                                        <p:cTn id="31" dur="500" fill="hold"/>
                                        <p:tgtEl>
                                          <p:spTgt spid="16077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07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0771">
                                            <p:txEl>
                                              <p:pRg st="10" end="10"/>
                                            </p:txEl>
                                          </p:spTgt>
                                        </p:tgtEl>
                                        <p:attrNameLst>
                                          <p:attrName>style.visibility</p:attrName>
                                        </p:attrNameLst>
                                      </p:cBhvr>
                                      <p:to>
                                        <p:strVal val="visible"/>
                                      </p:to>
                                    </p:set>
                                    <p:anim calcmode="lin" valueType="num">
                                      <p:cBhvr additive="base">
                                        <p:cTn id="37" dur="500" fill="hold"/>
                                        <p:tgtEl>
                                          <p:spTgt spid="16077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07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87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rtl="0" eaLnBrk="1" hangingPunct="1"/>
            <a:r>
              <a:rPr lang="en-US" altLang="ar-SA" b="1" dirty="0" smtClean="0">
                <a:solidFill>
                  <a:schemeClr val="accent2"/>
                </a:solidFill>
              </a:rPr>
              <a:t>CLASSIFICATION</a:t>
            </a:r>
          </a:p>
        </p:txBody>
      </p:sp>
      <p:sp>
        <p:nvSpPr>
          <p:cNvPr id="11267" name="Rectangle 3"/>
          <p:cNvSpPr>
            <a:spLocks noGrp="1" noChangeArrowheads="1"/>
          </p:cNvSpPr>
          <p:nvPr>
            <p:ph sz="quarter" idx="1"/>
          </p:nvPr>
        </p:nvSpPr>
        <p:spPr>
          <a:xfrm>
            <a:off x="0" y="1600200"/>
            <a:ext cx="9144000" cy="4724400"/>
          </a:xfrm>
        </p:spPr>
        <p:txBody>
          <a:bodyPr/>
          <a:lstStyle/>
          <a:p>
            <a:pPr algn="l" rtl="0" eaLnBrk="1" hangingPunct="1">
              <a:buFont typeface="Wingdings" pitchFamily="2" charset="2"/>
              <a:buChar char="q"/>
            </a:pPr>
            <a:r>
              <a:rPr lang="en-US" altLang="ar-SA" b="1" dirty="0" smtClean="0">
                <a:solidFill>
                  <a:schemeClr val="bg1"/>
                </a:solidFill>
                <a:latin typeface="Arial" pitchFamily="34" charset="0"/>
              </a:rPr>
              <a:t>Type 1 diabetes</a:t>
            </a:r>
            <a:r>
              <a:rPr lang="en-US" altLang="ar-SA" dirty="0" smtClean="0">
                <a:solidFill>
                  <a:schemeClr val="bg1"/>
                </a:solidFill>
                <a:latin typeface="Arial" pitchFamily="34" charset="0"/>
              </a:rPr>
              <a:t> (absolute insulin deficiency)</a:t>
            </a:r>
          </a:p>
          <a:p>
            <a:pPr marL="0" indent="0" algn="l" rtl="0" eaLnBrk="1" hangingPunct="1">
              <a:buNone/>
            </a:pPr>
            <a:endParaRPr lang="en-US" altLang="ar-SA" dirty="0" smtClean="0">
              <a:solidFill>
                <a:schemeClr val="bg1"/>
              </a:solidFill>
              <a:latin typeface="Arial" pitchFamily="34" charset="0"/>
            </a:endParaRPr>
          </a:p>
          <a:p>
            <a:pPr algn="l" rtl="0" eaLnBrk="1" hangingPunct="1">
              <a:buFont typeface="Wingdings" pitchFamily="2" charset="2"/>
              <a:buChar char="q"/>
            </a:pPr>
            <a:r>
              <a:rPr lang="en-US" altLang="ar-SA" b="1" dirty="0" smtClean="0">
                <a:solidFill>
                  <a:schemeClr val="bg1"/>
                </a:solidFill>
                <a:latin typeface="Arial" pitchFamily="34" charset="0"/>
              </a:rPr>
              <a:t>Type 2 diabetes</a:t>
            </a:r>
            <a:r>
              <a:rPr lang="en-US" altLang="ar-SA" dirty="0" smtClean="0">
                <a:solidFill>
                  <a:schemeClr val="bg1"/>
                </a:solidFill>
                <a:latin typeface="Arial" pitchFamily="34" charset="0"/>
              </a:rPr>
              <a:t> (insulin resistance with relative insulin def.)</a:t>
            </a:r>
          </a:p>
          <a:p>
            <a:pPr marL="0" indent="0" algn="l" rtl="0" eaLnBrk="1" hangingPunct="1">
              <a:buNone/>
            </a:pPr>
            <a:endParaRPr lang="en-US" altLang="ar-SA" dirty="0" smtClean="0">
              <a:solidFill>
                <a:schemeClr val="bg1"/>
              </a:solidFill>
              <a:latin typeface="Arial" pitchFamily="34" charset="0"/>
            </a:endParaRPr>
          </a:p>
          <a:p>
            <a:pPr algn="l" rtl="0" eaLnBrk="1" hangingPunct="1">
              <a:buFont typeface="Wingdings" pitchFamily="2" charset="2"/>
              <a:buChar char="q"/>
            </a:pPr>
            <a:r>
              <a:rPr lang="en-US" altLang="ar-SA" b="1" dirty="0" smtClean="0">
                <a:solidFill>
                  <a:schemeClr val="bg1"/>
                </a:solidFill>
                <a:latin typeface="Arial" pitchFamily="34" charset="0"/>
              </a:rPr>
              <a:t>Gestational diabetes mellitus</a:t>
            </a:r>
          </a:p>
          <a:p>
            <a:pPr marL="0" indent="0" algn="l" rtl="0" eaLnBrk="1" hangingPunct="1">
              <a:buNone/>
            </a:pPr>
            <a:endParaRPr lang="en-US" altLang="ar-SA" b="1" dirty="0" smtClean="0">
              <a:solidFill>
                <a:schemeClr val="bg1"/>
              </a:solidFill>
              <a:latin typeface="Arial" pitchFamily="34" charset="0"/>
            </a:endParaRPr>
          </a:p>
          <a:p>
            <a:pPr algn="l" rtl="0" eaLnBrk="1" hangingPunct="1">
              <a:buFont typeface="Wingdings" pitchFamily="2" charset="2"/>
              <a:buChar char="q"/>
            </a:pPr>
            <a:r>
              <a:rPr lang="en-US" altLang="ar-SA" b="1" dirty="0" smtClean="0">
                <a:solidFill>
                  <a:schemeClr val="bg1"/>
                </a:solidFill>
                <a:latin typeface="Arial" pitchFamily="34" charset="0"/>
              </a:rPr>
              <a:t>Other types</a:t>
            </a:r>
            <a:r>
              <a:rPr lang="en-US" altLang="ar-SA" dirty="0" smtClean="0">
                <a:solidFill>
                  <a:schemeClr val="bg1"/>
                </a:solidFill>
                <a:latin typeface="Arial" pitchFamily="34" charset="0"/>
              </a:rPr>
              <a:t> (genetic or secondary types)</a:t>
            </a:r>
          </a:p>
        </p:txBody>
      </p:sp>
    </p:spTree>
    <p:extLst>
      <p:ext uri="{BB962C8B-B14F-4D97-AF65-F5344CB8AC3E}">
        <p14:creationId xmlns:p14="http://schemas.microsoft.com/office/powerpoint/2010/main" val="425672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800" decel="100000"/>
                                        <p:tgtEl>
                                          <p:spTgt spid="11267">
                                            <p:txEl>
                                              <p:pRg st="0" end="0"/>
                                            </p:txEl>
                                          </p:spTgt>
                                        </p:tgtEl>
                                      </p:cBhvr>
                                    </p:animEffect>
                                    <p:anim calcmode="lin" valueType="num">
                                      <p:cBhvr>
                                        <p:cTn id="8" dur="800" decel="100000" fill="hold"/>
                                        <p:tgtEl>
                                          <p:spTgt spid="112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2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2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800" decel="100000"/>
                                        <p:tgtEl>
                                          <p:spTgt spid="11267">
                                            <p:txEl>
                                              <p:pRg st="2" end="2"/>
                                            </p:txEl>
                                          </p:spTgt>
                                        </p:tgtEl>
                                      </p:cBhvr>
                                    </p:animEffect>
                                    <p:anim calcmode="lin" valueType="num">
                                      <p:cBhvr>
                                        <p:cTn id="18" dur="800" decel="100000" fill="hold"/>
                                        <p:tgtEl>
                                          <p:spTgt spid="1126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26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26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26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2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1000"/>
                                        <p:tgtEl>
                                          <p:spTgt spid="11267">
                                            <p:txEl>
                                              <p:pRg st="4" end="4"/>
                                            </p:txEl>
                                          </p:spTgt>
                                        </p:tgtEl>
                                      </p:cBhvr>
                                    </p:animEffect>
                                    <p:anim calcmode="lin" valueType="num">
                                      <p:cBhvr>
                                        <p:cTn id="28"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fade">
                                      <p:cBhvr>
                                        <p:cTn id="32" dur="1000"/>
                                        <p:tgtEl>
                                          <p:spTgt spid="11267">
                                            <p:txEl>
                                              <p:pRg st="6" end="6"/>
                                            </p:txEl>
                                          </p:spTgt>
                                        </p:tgtEl>
                                      </p:cBhvr>
                                    </p:animEffect>
                                    <p:anim calcmode="lin" valueType="num">
                                      <p:cBhvr>
                                        <p:cTn id="33"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gn="ctr" eaLnBrk="1" hangingPunct="1"/>
            <a:r>
              <a:rPr lang="en-AU" sz="3200" dirty="0" smtClean="0">
                <a:solidFill>
                  <a:schemeClr val="accent2"/>
                </a:solidFill>
              </a:rPr>
              <a:t>Insulin</a:t>
            </a:r>
          </a:p>
        </p:txBody>
      </p:sp>
      <p:pic>
        <p:nvPicPr>
          <p:cNvPr id="142339" name="Picture 2" descr="H:\How to treat diabetes article\Insulin pen de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7813" y="32789813"/>
            <a:ext cx="26822400" cy="201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475413"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10129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908050"/>
            <a:ext cx="8229600" cy="2333625"/>
          </a:xfrm>
        </p:spPr>
        <p:txBody>
          <a:bodyPr rtlCol="0">
            <a:normAutofit/>
          </a:bodyPr>
          <a:lstStyle/>
          <a:p>
            <a:pPr eaLnBrk="1" fontAlgn="auto" hangingPunct="1">
              <a:spcAft>
                <a:spcPts val="0"/>
              </a:spcAft>
              <a:buFont typeface="Wingdings" pitchFamily="2" charset="2"/>
              <a:buChar char="q"/>
              <a:defRPr/>
            </a:pPr>
            <a:r>
              <a:rPr lang="en-AU" dirty="0" smtClean="0">
                <a:solidFill>
                  <a:schemeClr val="bg1"/>
                </a:solidFill>
              </a:rPr>
              <a:t>1982 – Human insulin approved</a:t>
            </a:r>
          </a:p>
          <a:p>
            <a:pPr eaLnBrk="1" fontAlgn="auto" hangingPunct="1">
              <a:spcAft>
                <a:spcPts val="0"/>
              </a:spcAft>
              <a:buFont typeface="Wingdings" pitchFamily="2" charset="2"/>
              <a:buChar char="q"/>
              <a:defRPr/>
            </a:pPr>
            <a:r>
              <a:rPr lang="en-AU" dirty="0" smtClean="0">
                <a:solidFill>
                  <a:schemeClr val="bg1"/>
                </a:solidFill>
              </a:rPr>
              <a:t>1996 – First rapid acting insulin analogue approved </a:t>
            </a:r>
          </a:p>
          <a:p>
            <a:pPr eaLnBrk="1" fontAlgn="auto" hangingPunct="1">
              <a:spcAft>
                <a:spcPts val="0"/>
              </a:spcAft>
              <a:buFont typeface="Wingdings" pitchFamily="2" charset="2"/>
              <a:buChar char="q"/>
              <a:defRPr/>
            </a:pPr>
            <a:r>
              <a:rPr lang="en-AU" dirty="0" smtClean="0">
                <a:solidFill>
                  <a:schemeClr val="bg1"/>
                </a:solidFill>
              </a:rPr>
              <a:t>2004 – First long acting insulin analogue approved </a:t>
            </a:r>
          </a:p>
          <a:p>
            <a:pPr eaLnBrk="1" fontAlgn="auto" hangingPunct="1">
              <a:spcAft>
                <a:spcPts val="0"/>
              </a:spcAft>
              <a:defRPr/>
            </a:pPr>
            <a:endParaRPr lang="en-AU" dirty="0" smtClean="0"/>
          </a:p>
        </p:txBody>
      </p:sp>
      <p:pic>
        <p:nvPicPr>
          <p:cNvPr id="147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88518"/>
            <a:ext cx="417671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3"/>
          <p:cNvPicPr>
            <a:picLocks noChangeAspect="1" noChangeArrowheads="1"/>
          </p:cNvPicPr>
          <p:nvPr/>
        </p:nvPicPr>
        <p:blipFill>
          <a:blip r:embed="rId4">
            <a:extLst>
              <a:ext uri="{28A0092B-C50C-407E-A947-70E740481C1C}">
                <a14:useLocalDpi xmlns:a14="http://schemas.microsoft.com/office/drawing/2010/main" val="0"/>
              </a:ext>
            </a:extLst>
          </a:blip>
          <a:srcRect l="11121"/>
          <a:stretch>
            <a:fillRect/>
          </a:stretch>
        </p:blipFill>
        <p:spPr bwMode="auto">
          <a:xfrm>
            <a:off x="4648200" y="3276600"/>
            <a:ext cx="403225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3465396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AU" dirty="0" smtClean="0">
                <a:solidFill>
                  <a:schemeClr val="accent2"/>
                </a:solidFill>
              </a:rPr>
              <a:t>Insulin</a:t>
            </a:r>
          </a:p>
        </p:txBody>
      </p:sp>
      <p:sp>
        <p:nvSpPr>
          <p:cNvPr id="150531" name="Content Placeholder 2"/>
          <p:cNvSpPr>
            <a:spLocks noGrp="1"/>
          </p:cNvSpPr>
          <p:nvPr>
            <p:ph idx="1"/>
          </p:nvPr>
        </p:nvSpPr>
        <p:spPr/>
        <p:txBody>
          <a:bodyPr/>
          <a:lstStyle/>
          <a:p>
            <a:pPr>
              <a:buFont typeface="Wingdings" pitchFamily="2" charset="2"/>
              <a:buChar char="q"/>
            </a:pPr>
            <a:r>
              <a:rPr lang="en-AU" dirty="0" smtClean="0">
                <a:solidFill>
                  <a:schemeClr val="bg1"/>
                </a:solidFill>
              </a:rPr>
              <a:t>Powerful agent </a:t>
            </a:r>
          </a:p>
          <a:p>
            <a:pPr>
              <a:buFont typeface="Wingdings" pitchFamily="2" charset="2"/>
              <a:buChar char="q"/>
            </a:pPr>
            <a:r>
              <a:rPr lang="en-AU" dirty="0" smtClean="0">
                <a:solidFill>
                  <a:schemeClr val="bg1"/>
                </a:solidFill>
              </a:rPr>
              <a:t>Necessary in 20-30%</a:t>
            </a:r>
          </a:p>
          <a:p>
            <a:pPr>
              <a:buFont typeface="Wingdings" pitchFamily="2" charset="2"/>
              <a:buChar char="q"/>
            </a:pPr>
            <a:r>
              <a:rPr lang="en-AU" dirty="0" smtClean="0">
                <a:solidFill>
                  <a:schemeClr val="bg1"/>
                </a:solidFill>
              </a:rPr>
              <a:t>Inexpensive </a:t>
            </a:r>
          </a:p>
          <a:p>
            <a:pPr>
              <a:buFont typeface="Wingdings" pitchFamily="2" charset="2"/>
              <a:buChar char="q"/>
            </a:pPr>
            <a:endParaRPr lang="en-AU" dirty="0" smtClean="0"/>
          </a:p>
          <a:p>
            <a:pPr>
              <a:buFont typeface="Wingdings" pitchFamily="2" charset="2"/>
              <a:buChar char="q"/>
            </a:pPr>
            <a:r>
              <a:rPr lang="en-AU" dirty="0" smtClean="0">
                <a:solidFill>
                  <a:schemeClr val="bg1"/>
                </a:solidFill>
              </a:rPr>
              <a:t>Weight gain</a:t>
            </a:r>
          </a:p>
          <a:p>
            <a:pPr>
              <a:buFont typeface="Wingdings" pitchFamily="2" charset="2"/>
              <a:buChar char="q"/>
            </a:pPr>
            <a:r>
              <a:rPr lang="en-AU" dirty="0" smtClean="0">
                <a:solidFill>
                  <a:schemeClr val="bg1"/>
                </a:solidFill>
              </a:rPr>
              <a:t>Hypoglycaemia</a:t>
            </a:r>
          </a:p>
          <a:p>
            <a:pPr>
              <a:buFont typeface="Wingdings" pitchFamily="2" charset="2"/>
              <a:buChar char="q"/>
            </a:pPr>
            <a:r>
              <a:rPr lang="en-AU" dirty="0" smtClean="0">
                <a:solidFill>
                  <a:schemeClr val="bg1"/>
                </a:solidFill>
              </a:rPr>
              <a:t>High level of patient fear</a:t>
            </a:r>
          </a:p>
        </p:txBody>
      </p:sp>
    </p:spTree>
    <p:extLst>
      <p:ext uri="{BB962C8B-B14F-4D97-AF65-F5344CB8AC3E}">
        <p14:creationId xmlns:p14="http://schemas.microsoft.com/office/powerpoint/2010/main" val="26539093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sz="2400" b="1" dirty="0">
                <a:solidFill>
                  <a:schemeClr val="bg1"/>
                </a:solidFill>
                <a:latin typeface="Arial" pitchFamily="34" charset="0"/>
                <a:cs typeface="Arial" pitchFamily="34" charset="0"/>
              </a:rPr>
              <a:t>If HbA1c is ≥ 9 %</a:t>
            </a:r>
          </a:p>
          <a:p>
            <a:pPr>
              <a:buFont typeface="Wingdings" pitchFamily="2" charset="2"/>
              <a:buChar char="q"/>
            </a:pPr>
            <a:endParaRPr lang="en-US" altLang="ar-SA" sz="2400" dirty="0">
              <a:solidFill>
                <a:schemeClr val="bg1"/>
              </a:solidFill>
              <a:latin typeface="Arial" pitchFamily="34" charset="0"/>
              <a:cs typeface="Arial" pitchFamily="34" charset="0"/>
            </a:endParaRPr>
          </a:p>
          <a:p>
            <a:pPr>
              <a:buFont typeface="Wingdings" pitchFamily="2" charset="2"/>
              <a:buChar char="q"/>
            </a:pPr>
            <a:r>
              <a:rPr lang="en-US" altLang="ar-SA" sz="2400" dirty="0" smtClean="0">
                <a:solidFill>
                  <a:schemeClr val="bg1"/>
                </a:solidFill>
                <a:latin typeface="Arial" pitchFamily="34" charset="0"/>
                <a:cs typeface="Arial" pitchFamily="34" charset="0"/>
              </a:rPr>
              <a:t>After </a:t>
            </a:r>
            <a:r>
              <a:rPr lang="en-US" altLang="ar-SA" sz="2400" b="1" dirty="0">
                <a:solidFill>
                  <a:schemeClr val="bg1"/>
                </a:solidFill>
                <a:latin typeface="Arial" pitchFamily="34" charset="0"/>
                <a:cs typeface="Arial" pitchFamily="34" charset="0"/>
              </a:rPr>
              <a:t>maximum metformin </a:t>
            </a:r>
            <a:r>
              <a:rPr lang="en-US" altLang="ar-SA" sz="2400" dirty="0">
                <a:solidFill>
                  <a:schemeClr val="bg1"/>
                </a:solidFill>
                <a:latin typeface="Arial" pitchFamily="34" charset="0"/>
                <a:cs typeface="Arial" pitchFamily="34" charset="0"/>
              </a:rPr>
              <a:t>and </a:t>
            </a:r>
            <a:r>
              <a:rPr lang="en-US" altLang="ar-SA" sz="2400" b="1" dirty="0" err="1" smtClean="0">
                <a:solidFill>
                  <a:schemeClr val="bg1"/>
                </a:solidFill>
                <a:latin typeface="Arial" pitchFamily="34" charset="0"/>
                <a:cs typeface="Arial" pitchFamily="34" charset="0"/>
              </a:rPr>
              <a:t>suphonylurea</a:t>
            </a:r>
            <a:endParaRPr lang="en-US" altLang="ar-SA" sz="2400" dirty="0" smtClean="0">
              <a:solidFill>
                <a:schemeClr val="bg1"/>
              </a:solidFill>
              <a:latin typeface="Arial" pitchFamily="34" charset="0"/>
              <a:cs typeface="Arial" pitchFamily="34" charset="0"/>
            </a:endParaRPr>
          </a:p>
          <a:p>
            <a:pPr marL="0" indent="0">
              <a:buNone/>
            </a:pPr>
            <a:r>
              <a:rPr lang="en-US" altLang="ar-SA" sz="2400" dirty="0" smtClean="0">
                <a:solidFill>
                  <a:schemeClr val="bg1"/>
                </a:solidFill>
                <a:latin typeface="Arial" pitchFamily="34" charset="0"/>
                <a:cs typeface="Arial" pitchFamily="34" charset="0"/>
              </a:rPr>
              <a:t> </a:t>
            </a:r>
            <a:endParaRPr lang="en-US" altLang="ar-SA" sz="2400" dirty="0">
              <a:solidFill>
                <a:schemeClr val="bg1"/>
              </a:solidFill>
              <a:latin typeface="Arial" pitchFamily="34" charset="0"/>
              <a:cs typeface="Arial" pitchFamily="34" charset="0"/>
            </a:endParaRPr>
          </a:p>
          <a:p>
            <a:pPr>
              <a:buFont typeface="Wingdings" pitchFamily="2" charset="2"/>
              <a:buChar char="q"/>
            </a:pPr>
            <a:r>
              <a:rPr lang="en-US" altLang="ar-SA" sz="2400" dirty="0" smtClean="0">
                <a:solidFill>
                  <a:schemeClr val="bg1"/>
                </a:solidFill>
                <a:latin typeface="Arial" pitchFamily="34" charset="0"/>
                <a:cs typeface="Arial" pitchFamily="34" charset="0"/>
              </a:rPr>
              <a:t>You </a:t>
            </a:r>
            <a:r>
              <a:rPr lang="en-US" altLang="ar-SA" sz="2400" dirty="0">
                <a:solidFill>
                  <a:schemeClr val="bg1"/>
                </a:solidFill>
                <a:latin typeface="Arial" pitchFamily="34" charset="0"/>
                <a:cs typeface="Arial" pitchFamily="34" charset="0"/>
              </a:rPr>
              <a:t>should consider adding </a:t>
            </a:r>
            <a:r>
              <a:rPr lang="en-US" altLang="ar-SA" sz="2400" b="1" dirty="0">
                <a:solidFill>
                  <a:schemeClr val="bg1"/>
                </a:solidFill>
                <a:latin typeface="Arial" pitchFamily="34" charset="0"/>
                <a:cs typeface="Arial" pitchFamily="34" charset="0"/>
              </a:rPr>
              <a:t>Insulin</a:t>
            </a:r>
            <a:r>
              <a:rPr lang="en-US" altLang="ar-SA" sz="2400" dirty="0">
                <a:solidFill>
                  <a:schemeClr val="bg1"/>
                </a:solidFill>
                <a:latin typeface="Arial" pitchFamily="34" charset="0"/>
                <a:cs typeface="Arial" pitchFamily="34" charset="0"/>
              </a:rPr>
              <a:t> and taper the </a:t>
            </a:r>
            <a:r>
              <a:rPr lang="en-US" altLang="ar-SA" sz="2400" dirty="0" err="1">
                <a:solidFill>
                  <a:schemeClr val="bg1"/>
                </a:solidFill>
                <a:latin typeface="Arial" pitchFamily="34" charset="0"/>
                <a:cs typeface="Arial" pitchFamily="34" charset="0"/>
              </a:rPr>
              <a:t>Sulphonylurea</a:t>
            </a:r>
            <a:r>
              <a:rPr lang="en-US" altLang="ar-SA" sz="2400" dirty="0">
                <a:solidFill>
                  <a:schemeClr val="bg1"/>
                </a:solidFill>
                <a:latin typeface="Arial" pitchFamily="34" charset="0"/>
                <a:cs typeface="Arial" pitchFamily="34" charset="0"/>
              </a:rPr>
              <a:t>.</a:t>
            </a:r>
            <a:endParaRPr lang="ar-SA" altLang="ar-SA" sz="2400" dirty="0">
              <a:solidFill>
                <a:schemeClr val="bg1"/>
              </a:solidFill>
              <a:latin typeface="Arial" pitchFamily="34" charset="0"/>
              <a:cs typeface="Arial" pitchFamily="34" charset="0"/>
            </a:endParaRPr>
          </a:p>
          <a:p>
            <a:endParaRPr lang="en-US" dirty="0">
              <a:solidFill>
                <a:schemeClr val="bg1"/>
              </a:solidFill>
            </a:endParaRPr>
          </a:p>
        </p:txBody>
      </p:sp>
      <p:sp>
        <p:nvSpPr>
          <p:cNvPr id="3" name="Title 2"/>
          <p:cNvSpPr>
            <a:spLocks noGrp="1"/>
          </p:cNvSpPr>
          <p:nvPr>
            <p:ph type="title"/>
          </p:nvPr>
        </p:nvSpPr>
        <p:spPr/>
        <p:txBody>
          <a:bodyPr>
            <a:normAutofit fontScale="90000"/>
          </a:bodyPr>
          <a:lstStyle/>
          <a:p>
            <a:r>
              <a:rPr lang="en-US" altLang="ar-SA" sz="4400" b="1" dirty="0">
                <a:solidFill>
                  <a:schemeClr val="accent2"/>
                </a:solidFill>
                <a:latin typeface="Arial" pitchFamily="34" charset="0"/>
                <a:cs typeface="Arial" pitchFamily="34" charset="0"/>
              </a:rPr>
              <a:t>Indication of Insulin in Type 2 DM</a:t>
            </a:r>
            <a:br>
              <a:rPr lang="en-US" altLang="ar-SA" sz="4400" b="1" dirty="0">
                <a:solidFill>
                  <a:schemeClr val="accent2"/>
                </a:solidFill>
                <a:latin typeface="Arial" pitchFamily="34" charset="0"/>
                <a:cs typeface="Arial" pitchFamily="34" charset="0"/>
              </a:rPr>
            </a:br>
            <a:endParaRPr lang="en-US" dirty="0">
              <a:solidFill>
                <a:schemeClr val="accent2"/>
              </a:solidFill>
            </a:endParaRPr>
          </a:p>
        </p:txBody>
      </p:sp>
    </p:spTree>
    <p:extLst>
      <p:ext uri="{BB962C8B-B14F-4D97-AF65-F5344CB8AC3E}">
        <p14:creationId xmlns:p14="http://schemas.microsoft.com/office/powerpoint/2010/main" val="315532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857250"/>
          </a:xfrm>
        </p:spPr>
        <p:txBody>
          <a:bodyPr/>
          <a:lstStyle/>
          <a:p>
            <a:pPr rtl="0" eaLnBrk="1" hangingPunct="1"/>
            <a:r>
              <a:rPr lang="en-US" altLang="ar-SA" sz="3400" b="1" dirty="0" smtClean="0">
                <a:solidFill>
                  <a:schemeClr val="accent2"/>
                </a:solidFill>
              </a:rPr>
              <a:t>TREATMENT REGIMENS OF TYPE 1 DM</a:t>
            </a:r>
          </a:p>
        </p:txBody>
      </p:sp>
      <p:sp>
        <p:nvSpPr>
          <p:cNvPr id="32771" name="Rectangle 3"/>
          <p:cNvSpPr>
            <a:spLocks noGrp="1" noChangeArrowheads="1"/>
          </p:cNvSpPr>
          <p:nvPr>
            <p:ph sz="quarter" idx="1"/>
          </p:nvPr>
        </p:nvSpPr>
        <p:spPr>
          <a:xfrm>
            <a:off x="228600" y="1143000"/>
            <a:ext cx="8763000" cy="5410200"/>
          </a:xfrm>
        </p:spPr>
        <p:txBody>
          <a:bodyPr/>
          <a:lstStyle/>
          <a:p>
            <a:pPr algn="l" rtl="0" eaLnBrk="1" hangingPunct="1"/>
            <a:endParaRPr lang="en-US" altLang="ar-SA" b="1" dirty="0" smtClean="0">
              <a:solidFill>
                <a:schemeClr val="hlink"/>
              </a:solidFill>
            </a:endParaRPr>
          </a:p>
          <a:p>
            <a:pPr algn="l" rtl="0" eaLnBrk="1" hangingPunct="1">
              <a:buFont typeface="Wingdings" pitchFamily="2" charset="2"/>
              <a:buChar char="q"/>
            </a:pPr>
            <a:r>
              <a:rPr lang="en-US" altLang="ar-SA" b="1" dirty="0" smtClean="0">
                <a:solidFill>
                  <a:schemeClr val="bg1"/>
                </a:solidFill>
                <a:latin typeface="Arial" pitchFamily="34" charset="0"/>
                <a:cs typeface="Arial" pitchFamily="34" charset="0"/>
              </a:rPr>
              <a:t>Conventional Insulin Therapy</a:t>
            </a:r>
          </a:p>
          <a:p>
            <a:pPr algn="l" rtl="0" eaLnBrk="1" hangingPunct="1">
              <a:buFont typeface="Wingdings" pitchFamily="2" charset="2"/>
              <a:buNone/>
            </a:pPr>
            <a:r>
              <a:rPr lang="en-US" altLang="ar-SA" dirty="0" smtClean="0">
                <a:solidFill>
                  <a:schemeClr val="bg1"/>
                </a:solidFill>
                <a:latin typeface="Arial" pitchFamily="34" charset="0"/>
                <a:cs typeface="Arial" pitchFamily="34" charset="0"/>
              </a:rPr>
              <a:t>  Two injections of NPH and Regular Insulin</a:t>
            </a:r>
          </a:p>
          <a:p>
            <a:pPr algn="l" rtl="0" eaLnBrk="1" hangingPunct="1">
              <a:buFont typeface="Wingdings" pitchFamily="2" charset="2"/>
              <a:buChar char="q"/>
            </a:pPr>
            <a:r>
              <a:rPr lang="en-US" altLang="ar-SA" b="1" dirty="0" smtClean="0">
                <a:solidFill>
                  <a:schemeClr val="bg1"/>
                </a:solidFill>
                <a:latin typeface="Arial" pitchFamily="34" charset="0"/>
                <a:cs typeface="Arial" pitchFamily="34" charset="0"/>
              </a:rPr>
              <a:t>Mixed Insulin</a:t>
            </a:r>
          </a:p>
          <a:p>
            <a:pPr algn="l" rtl="0" eaLnBrk="1" hangingPunct="1">
              <a:buFont typeface="Wingdings" pitchFamily="2" charset="2"/>
              <a:buNone/>
            </a:pPr>
            <a:r>
              <a:rPr lang="en-US" altLang="ar-SA" dirty="0" smtClean="0">
                <a:solidFill>
                  <a:schemeClr val="bg1"/>
                </a:solidFill>
                <a:latin typeface="Arial" pitchFamily="34" charset="0"/>
                <a:cs typeface="Arial" pitchFamily="34" charset="0"/>
              </a:rPr>
              <a:t>   Two injections of 70/30 or 60/40 or 50/50</a:t>
            </a:r>
          </a:p>
          <a:p>
            <a:pPr algn="l" rtl="0" eaLnBrk="1" hangingPunct="1">
              <a:buFont typeface="Wingdings" pitchFamily="2" charset="2"/>
              <a:buChar char="q"/>
            </a:pPr>
            <a:r>
              <a:rPr lang="en-US" altLang="ar-SA" b="1" dirty="0" smtClean="0">
                <a:solidFill>
                  <a:schemeClr val="bg1"/>
                </a:solidFill>
                <a:latin typeface="Arial" pitchFamily="34" charset="0"/>
                <a:cs typeface="Arial" pitchFamily="34" charset="0"/>
              </a:rPr>
              <a:t>Multiple Insulin Injections</a:t>
            </a:r>
          </a:p>
          <a:p>
            <a:pPr algn="l" rtl="0" eaLnBrk="1" hangingPunct="1">
              <a:buFont typeface="Wingdings" pitchFamily="2" charset="2"/>
              <a:buChar char="ü"/>
            </a:pPr>
            <a:r>
              <a:rPr lang="en-US" altLang="ar-SA" dirty="0" smtClean="0">
                <a:solidFill>
                  <a:schemeClr val="bg1"/>
                </a:solidFill>
                <a:latin typeface="Arial" pitchFamily="34" charset="0"/>
                <a:cs typeface="Arial" pitchFamily="34" charset="0"/>
              </a:rPr>
              <a:t>1 or 2 injections of NPH plus 3 injections of Regular or Rapid Insulin.</a:t>
            </a:r>
          </a:p>
          <a:p>
            <a:pPr algn="l" rtl="0" eaLnBrk="1" hangingPunct="1">
              <a:buFont typeface="Wingdings" pitchFamily="2" charset="2"/>
              <a:buChar char="ü"/>
            </a:pPr>
            <a:r>
              <a:rPr lang="en-US" altLang="ar-SA" dirty="0" smtClean="0">
                <a:solidFill>
                  <a:schemeClr val="bg1"/>
                </a:solidFill>
                <a:latin typeface="Arial" pitchFamily="34" charset="0"/>
                <a:cs typeface="Arial" pitchFamily="34" charset="0"/>
              </a:rPr>
              <a:t>One injection of </a:t>
            </a:r>
            <a:r>
              <a:rPr lang="en-US" altLang="ar-SA" dirty="0" err="1" smtClean="0">
                <a:solidFill>
                  <a:schemeClr val="bg1"/>
                </a:solidFill>
                <a:latin typeface="Arial" pitchFamily="34" charset="0"/>
                <a:cs typeface="Arial" pitchFamily="34" charset="0"/>
              </a:rPr>
              <a:t>Glargine</a:t>
            </a:r>
            <a:r>
              <a:rPr lang="en-US" altLang="ar-SA" dirty="0" smtClean="0">
                <a:solidFill>
                  <a:schemeClr val="bg1"/>
                </a:solidFill>
                <a:latin typeface="Arial" pitchFamily="34" charset="0"/>
                <a:cs typeface="Arial" pitchFamily="34" charset="0"/>
              </a:rPr>
              <a:t> or </a:t>
            </a:r>
            <a:r>
              <a:rPr lang="en-US" altLang="ar-SA" dirty="0" err="1" smtClean="0">
                <a:solidFill>
                  <a:schemeClr val="bg1"/>
                </a:solidFill>
                <a:latin typeface="Arial" pitchFamily="34" charset="0"/>
                <a:cs typeface="Arial" pitchFamily="34" charset="0"/>
              </a:rPr>
              <a:t>Detemir</a:t>
            </a:r>
            <a:r>
              <a:rPr lang="en-US" altLang="ar-SA" dirty="0" smtClean="0">
                <a:solidFill>
                  <a:schemeClr val="bg1"/>
                </a:solidFill>
                <a:latin typeface="Arial" pitchFamily="34" charset="0"/>
                <a:cs typeface="Arial" pitchFamily="34" charset="0"/>
              </a:rPr>
              <a:t> plus 3 injections of rapid insulin(</a:t>
            </a:r>
            <a:r>
              <a:rPr lang="en-US" altLang="ar-SA" dirty="0" err="1" smtClean="0">
                <a:solidFill>
                  <a:schemeClr val="bg1"/>
                </a:solidFill>
                <a:latin typeface="Arial" pitchFamily="34" charset="0"/>
                <a:cs typeface="Arial" pitchFamily="34" charset="0"/>
              </a:rPr>
              <a:t>Lispro</a:t>
            </a:r>
            <a:r>
              <a:rPr lang="en-US" altLang="ar-SA" dirty="0" smtClean="0">
                <a:solidFill>
                  <a:schemeClr val="bg1"/>
                </a:solidFill>
                <a:latin typeface="Arial" pitchFamily="34" charset="0"/>
                <a:cs typeface="Arial" pitchFamily="34" charset="0"/>
              </a:rPr>
              <a:t> /</a:t>
            </a:r>
            <a:r>
              <a:rPr lang="en-US" altLang="ar-SA" dirty="0" err="1" smtClean="0">
                <a:solidFill>
                  <a:schemeClr val="bg1"/>
                </a:solidFill>
                <a:latin typeface="Arial" pitchFamily="34" charset="0"/>
                <a:cs typeface="Arial" pitchFamily="34" charset="0"/>
              </a:rPr>
              <a:t>Aspart</a:t>
            </a:r>
            <a:r>
              <a:rPr lang="en-US" altLang="ar-SA" dirty="0" smtClean="0">
                <a:solidFill>
                  <a:schemeClr val="bg1"/>
                </a:solidFill>
                <a:latin typeface="Arial" pitchFamily="34" charset="0"/>
                <a:cs typeface="Arial" pitchFamily="34" charset="0"/>
              </a:rPr>
              <a:t>).</a:t>
            </a:r>
          </a:p>
          <a:p>
            <a:pPr algn="l" rtl="0" eaLnBrk="1" hangingPunct="1">
              <a:buFont typeface="Wingdings" pitchFamily="2" charset="2"/>
              <a:buChar char="ü"/>
            </a:pPr>
            <a:endParaRPr lang="en-US" altLang="ar-SA" dirty="0" smtClean="0">
              <a:solidFill>
                <a:schemeClr val="bg1"/>
              </a:solidFill>
            </a:endParaRPr>
          </a:p>
        </p:txBody>
      </p:sp>
    </p:spTree>
    <p:extLst>
      <p:ext uri="{BB962C8B-B14F-4D97-AF65-F5344CB8AC3E}">
        <p14:creationId xmlns:p14="http://schemas.microsoft.com/office/powerpoint/2010/main" val="895983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800" decel="100000"/>
                                        <p:tgtEl>
                                          <p:spTgt spid="32771">
                                            <p:txEl>
                                              <p:pRg st="1" end="1"/>
                                            </p:txEl>
                                          </p:spTgt>
                                        </p:tgtEl>
                                      </p:cBhvr>
                                    </p:animEffect>
                                    <p:anim calcmode="lin" valueType="num">
                                      <p:cBhvr>
                                        <p:cTn id="8" dur="800" decel="100000" fill="hold"/>
                                        <p:tgtEl>
                                          <p:spTgt spid="32771">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2771">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2771">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1">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1">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800" decel="100000"/>
                                        <p:tgtEl>
                                          <p:spTgt spid="32771">
                                            <p:txEl>
                                              <p:pRg st="2" end="2"/>
                                            </p:txEl>
                                          </p:spTgt>
                                        </p:tgtEl>
                                      </p:cBhvr>
                                    </p:animEffect>
                                    <p:anim calcmode="lin" valueType="num">
                                      <p:cBhvr>
                                        <p:cTn id="16" dur="800" decel="100000" fill="hold"/>
                                        <p:tgtEl>
                                          <p:spTgt spid="32771">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2771">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2771">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2771">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277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Effect transition="in" filter="fade">
                                      <p:cBhvr>
                                        <p:cTn id="25" dur="800" decel="100000"/>
                                        <p:tgtEl>
                                          <p:spTgt spid="32771">
                                            <p:txEl>
                                              <p:pRg st="3" end="3"/>
                                            </p:txEl>
                                          </p:spTgt>
                                        </p:tgtEl>
                                      </p:cBhvr>
                                    </p:animEffect>
                                    <p:anim calcmode="lin" valueType="num">
                                      <p:cBhvr>
                                        <p:cTn id="26" dur="800" decel="100000" fill="hold"/>
                                        <p:tgtEl>
                                          <p:spTgt spid="32771">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2771">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2771">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771">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771">
                                            <p:txEl>
                                              <p:pRg st="3" end="3"/>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800" decel="100000"/>
                                        <p:tgtEl>
                                          <p:spTgt spid="32771">
                                            <p:txEl>
                                              <p:pRg st="4" end="4"/>
                                            </p:txEl>
                                          </p:spTgt>
                                        </p:tgtEl>
                                      </p:cBhvr>
                                    </p:animEffect>
                                    <p:anim calcmode="lin" valueType="num">
                                      <p:cBhvr>
                                        <p:cTn id="34" dur="800" decel="100000" fill="hold"/>
                                        <p:tgtEl>
                                          <p:spTgt spid="32771">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2771">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2771">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2771">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27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32771">
                                            <p:txEl>
                                              <p:pRg st="5" end="5"/>
                                            </p:txEl>
                                          </p:spTgt>
                                        </p:tgtEl>
                                        <p:attrNameLst>
                                          <p:attrName>style.visibility</p:attrName>
                                        </p:attrNameLst>
                                      </p:cBhvr>
                                      <p:to>
                                        <p:strVal val="visible"/>
                                      </p:to>
                                    </p:set>
                                    <p:animEffect transition="in" filter="fade">
                                      <p:cBhvr>
                                        <p:cTn id="43" dur="1000"/>
                                        <p:tgtEl>
                                          <p:spTgt spid="32771">
                                            <p:txEl>
                                              <p:pRg st="5" end="5"/>
                                            </p:txEl>
                                          </p:spTgt>
                                        </p:tgtEl>
                                      </p:cBhvr>
                                    </p:animEffect>
                                    <p:anim calcmode="lin" valueType="num">
                                      <p:cBhvr>
                                        <p:cTn id="44"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2771">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2771">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2771">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2771">
                                            <p:txEl>
                                              <p:pRg st="7" end="7"/>
                                            </p:txEl>
                                          </p:spTgt>
                                        </p:tgtEl>
                                        <p:attrNameLst>
                                          <p:attrName>style.visibility</p:attrName>
                                        </p:attrNameLst>
                                      </p:cBhvr>
                                      <p:to>
                                        <p:strVal val="visible"/>
                                      </p:to>
                                    </p:set>
                                    <p:animEffect transition="in" filter="fade">
                                      <p:cBhvr>
                                        <p:cTn id="55" dur="1000"/>
                                        <p:tgtEl>
                                          <p:spTgt spid="32771">
                                            <p:txEl>
                                              <p:pRg st="7" end="7"/>
                                            </p:txEl>
                                          </p:spTgt>
                                        </p:tgtEl>
                                      </p:cBhvr>
                                    </p:animEffect>
                                    <p:anim calcmode="lin" valueType="num">
                                      <p:cBhvr>
                                        <p:cTn id="56"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2771">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77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81000"/>
            <a:ext cx="8229600" cy="949325"/>
          </a:xfrm>
        </p:spPr>
        <p:txBody>
          <a:bodyPr/>
          <a:lstStyle/>
          <a:p>
            <a:pPr eaLnBrk="1" hangingPunct="1"/>
            <a:r>
              <a:rPr lang="en-US" altLang="ar-SA" b="1" dirty="0" smtClean="0">
                <a:solidFill>
                  <a:schemeClr val="accent2"/>
                </a:solidFill>
              </a:rPr>
              <a:t>INSULIN GLARGINE (LANTUS)</a:t>
            </a:r>
          </a:p>
        </p:txBody>
      </p:sp>
      <p:sp>
        <p:nvSpPr>
          <p:cNvPr id="27651" name="Rectangle 3"/>
          <p:cNvSpPr>
            <a:spLocks noGrp="1" noChangeArrowheads="1"/>
          </p:cNvSpPr>
          <p:nvPr>
            <p:ph sz="quarter" idx="1"/>
          </p:nvPr>
        </p:nvSpPr>
        <p:spPr>
          <a:xfrm>
            <a:off x="228600" y="1219200"/>
            <a:ext cx="8763000" cy="5257800"/>
          </a:xfrm>
        </p:spPr>
        <p:txBody>
          <a:bodyPr/>
          <a:lstStyle/>
          <a:p>
            <a:pPr algn="l" rtl="0" eaLnBrk="1" hangingPunct="1"/>
            <a:endParaRPr lang="en-US" altLang="ar-SA" dirty="0" smtClean="0">
              <a:latin typeface="Arial" pitchFamily="34" charset="0"/>
            </a:endParaRPr>
          </a:p>
          <a:p>
            <a:pPr algn="l" rtl="0" eaLnBrk="1" hangingPunct="1">
              <a:buFont typeface="Wingdings" pitchFamily="2" charset="2"/>
              <a:buChar char="q"/>
            </a:pPr>
            <a:r>
              <a:rPr lang="en-US" altLang="ar-SA" dirty="0" smtClean="0">
                <a:solidFill>
                  <a:schemeClr val="bg1"/>
                </a:solidFill>
                <a:latin typeface="Arial" pitchFamily="34" charset="0"/>
              </a:rPr>
              <a:t>The first clear long-acting insulin</a:t>
            </a:r>
          </a:p>
          <a:p>
            <a:pPr algn="l" rtl="0" eaLnBrk="1" hangingPunct="1">
              <a:buFont typeface="Wingdings" pitchFamily="2" charset="2"/>
              <a:buChar char="q"/>
            </a:pPr>
            <a:r>
              <a:rPr lang="en-US" altLang="ar-SA" dirty="0" smtClean="0">
                <a:solidFill>
                  <a:schemeClr val="bg1"/>
                </a:solidFill>
                <a:latin typeface="Arial" pitchFamily="34" charset="0"/>
              </a:rPr>
              <a:t>Acidic (pH of 4) when injected it is neutralized by the body, causing </a:t>
            </a:r>
            <a:r>
              <a:rPr lang="en-US" altLang="ar-SA" dirty="0" err="1" smtClean="0">
                <a:solidFill>
                  <a:schemeClr val="bg1"/>
                </a:solidFill>
                <a:latin typeface="Arial" pitchFamily="34" charset="0"/>
              </a:rPr>
              <a:t>Glargine</a:t>
            </a:r>
            <a:r>
              <a:rPr lang="en-US" altLang="ar-SA" dirty="0" smtClean="0">
                <a:solidFill>
                  <a:schemeClr val="bg1"/>
                </a:solidFill>
                <a:latin typeface="Arial" pitchFamily="34" charset="0"/>
              </a:rPr>
              <a:t> crystals to be precipitated and slowly absorbed.</a:t>
            </a:r>
          </a:p>
          <a:p>
            <a:pPr algn="l" rtl="0" eaLnBrk="1" hangingPunct="1">
              <a:buFont typeface="Wingdings" pitchFamily="2" charset="2"/>
              <a:buChar char="q"/>
            </a:pPr>
            <a:r>
              <a:rPr lang="en-US" altLang="ar-SA" dirty="0" smtClean="0">
                <a:solidFill>
                  <a:schemeClr val="bg1"/>
                </a:solidFill>
                <a:latin typeface="Arial" pitchFamily="34" charset="0"/>
              </a:rPr>
              <a:t>It is taken once a day</a:t>
            </a:r>
          </a:p>
          <a:p>
            <a:pPr algn="l" rtl="0" eaLnBrk="1" hangingPunct="1">
              <a:buFont typeface="Wingdings" pitchFamily="2" charset="2"/>
              <a:buChar char="q"/>
            </a:pPr>
            <a:r>
              <a:rPr lang="en-US" altLang="ar-SA" dirty="0" smtClean="0">
                <a:solidFill>
                  <a:schemeClr val="bg1"/>
                </a:solidFill>
                <a:latin typeface="Arial" pitchFamily="34" charset="0"/>
              </a:rPr>
              <a:t>Being acidic, cannot be mixed with other insulin   </a:t>
            </a:r>
          </a:p>
        </p:txBody>
      </p:sp>
    </p:spTree>
    <p:extLst>
      <p:ext uri="{BB962C8B-B14F-4D97-AF65-F5344CB8AC3E}">
        <p14:creationId xmlns:p14="http://schemas.microsoft.com/office/powerpoint/2010/main" val="218529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circle(in)">
                                      <p:cBhvr>
                                        <p:cTn id="7" dur="20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circle(in)">
                                      <p:cBhvr>
                                        <p:cTn id="12" dur="2000"/>
                                        <p:tgtEl>
                                          <p:spTgt spid="2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1000"/>
                                        <p:tgtEl>
                                          <p:spTgt spid="27651">
                                            <p:txEl>
                                              <p:pRg st="3" end="3"/>
                                            </p:txEl>
                                          </p:spTgt>
                                        </p:tgtEl>
                                      </p:cBhvr>
                                    </p:animEffect>
                                    <p:anim calcmode="lin" valueType="num">
                                      <p:cBhvr>
                                        <p:cTn id="18"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7651">
                                            <p:txEl>
                                              <p:pRg st="3" end="3"/>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65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Effect transition="in" filter="fade">
                                      <p:cBhvr>
                                        <p:cTn id="25" dur="1000"/>
                                        <p:tgtEl>
                                          <p:spTgt spid="27651">
                                            <p:txEl>
                                              <p:pRg st="4" end="4"/>
                                            </p:txEl>
                                          </p:spTgt>
                                        </p:tgtEl>
                                      </p:cBhvr>
                                    </p:animEffect>
                                    <p:anim calcmode="lin" valueType="num">
                                      <p:cBhvr>
                                        <p:cTn id="26"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ourdiabetes.com/images/insulin%20action%20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01100"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39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p:cNvSpPr>
          <p:nvPr/>
        </p:nvSpPr>
        <p:spPr bwMode="white">
          <a:xfrm>
            <a:off x="1776413" y="2541588"/>
            <a:ext cx="6189662" cy="2409825"/>
          </a:xfrm>
          <a:custGeom>
            <a:avLst/>
            <a:gdLst>
              <a:gd name="T0" fmla="*/ 2147483646 w 2196"/>
              <a:gd name="T1" fmla="*/ 2147483646 h 1088"/>
              <a:gd name="T2" fmla="*/ 2147483646 w 2196"/>
              <a:gd name="T3" fmla="*/ 2147483646 h 1088"/>
              <a:gd name="T4" fmla="*/ 2147483646 w 2196"/>
              <a:gd name="T5" fmla="*/ 2147483646 h 1088"/>
              <a:gd name="T6" fmla="*/ 2147483646 w 2196"/>
              <a:gd name="T7" fmla="*/ 2147483646 h 1088"/>
              <a:gd name="T8" fmla="*/ 2147483646 w 2196"/>
              <a:gd name="T9" fmla="*/ 2147483646 h 1088"/>
              <a:gd name="T10" fmla="*/ 2147483646 w 2196"/>
              <a:gd name="T11" fmla="*/ 2147483646 h 1088"/>
              <a:gd name="T12" fmla="*/ 2147483646 w 2196"/>
              <a:gd name="T13" fmla="*/ 2147483646 h 1088"/>
              <a:gd name="T14" fmla="*/ 2147483646 w 2196"/>
              <a:gd name="T15" fmla="*/ 2147483646 h 1088"/>
              <a:gd name="T16" fmla="*/ 2147483646 w 2196"/>
              <a:gd name="T17" fmla="*/ 2147483646 h 1088"/>
              <a:gd name="T18" fmla="*/ 2147483646 w 2196"/>
              <a:gd name="T19" fmla="*/ 2147483646 h 1088"/>
              <a:gd name="T20" fmla="*/ 2147483646 w 2196"/>
              <a:gd name="T21" fmla="*/ 2147483646 h 1088"/>
              <a:gd name="T22" fmla="*/ 2147483646 w 2196"/>
              <a:gd name="T23" fmla="*/ 2147483646 h 1088"/>
              <a:gd name="T24" fmla="*/ 2147483646 w 2196"/>
              <a:gd name="T25" fmla="*/ 2147483646 h 1088"/>
              <a:gd name="T26" fmla="*/ 2147483646 w 2196"/>
              <a:gd name="T27" fmla="*/ 2147483646 h 1088"/>
              <a:gd name="T28" fmla="*/ 2147483646 w 2196"/>
              <a:gd name="T29" fmla="*/ 2147483646 h 1088"/>
              <a:gd name="T30" fmla="*/ 2147483646 w 2196"/>
              <a:gd name="T31" fmla="*/ 2147483646 h 1088"/>
              <a:gd name="T32" fmla="*/ 2147483646 w 2196"/>
              <a:gd name="T33" fmla="*/ 2147483646 h 1088"/>
              <a:gd name="T34" fmla="*/ 2147483646 w 2196"/>
              <a:gd name="T35" fmla="*/ 0 h 1088"/>
              <a:gd name="T36" fmla="*/ 2147483646 w 2196"/>
              <a:gd name="T37" fmla="*/ 2147483646 h 1088"/>
              <a:gd name="T38" fmla="*/ 2147483646 w 2196"/>
              <a:gd name="T39" fmla="*/ 2147483646 h 1088"/>
              <a:gd name="T40" fmla="*/ 2147483646 w 2196"/>
              <a:gd name="T41" fmla="*/ 2147483646 h 1088"/>
              <a:gd name="T42" fmla="*/ 2147483646 w 2196"/>
              <a:gd name="T43" fmla="*/ 2147483646 h 1088"/>
              <a:gd name="T44" fmla="*/ 2147483646 w 2196"/>
              <a:gd name="T45" fmla="*/ 2147483646 h 1088"/>
              <a:gd name="T46" fmla="*/ 2147483646 w 2196"/>
              <a:gd name="T47" fmla="*/ 2147483646 h 1088"/>
              <a:gd name="T48" fmla="*/ 2147483646 w 2196"/>
              <a:gd name="T49" fmla="*/ 2147483646 h 1088"/>
              <a:gd name="T50" fmla="*/ 2147483646 w 2196"/>
              <a:gd name="T51" fmla="*/ 2147483646 h 1088"/>
              <a:gd name="T52" fmla="*/ 2147483646 w 2196"/>
              <a:gd name="T53" fmla="*/ 2147483646 h 1088"/>
              <a:gd name="T54" fmla="*/ 2147483646 w 2196"/>
              <a:gd name="T55" fmla="*/ 2147483646 h 1088"/>
              <a:gd name="T56" fmla="*/ 2147483646 w 2196"/>
              <a:gd name="T57" fmla="*/ 2147483646 h 1088"/>
              <a:gd name="T58" fmla="*/ 2147483646 w 2196"/>
              <a:gd name="T59" fmla="*/ 2147483646 h 1088"/>
              <a:gd name="T60" fmla="*/ 2147483646 w 2196"/>
              <a:gd name="T61" fmla="*/ 2147483646 h 1088"/>
              <a:gd name="T62" fmla="*/ 2147483646 w 2196"/>
              <a:gd name="T63" fmla="*/ 2147483646 h 1088"/>
              <a:gd name="T64" fmla="*/ 2147483646 w 2196"/>
              <a:gd name="T65" fmla="*/ 2147483646 h 1088"/>
              <a:gd name="T66" fmla="*/ 2147483646 w 2196"/>
              <a:gd name="T67" fmla="*/ 2147483646 h 1088"/>
              <a:gd name="T68" fmla="*/ 2147483646 w 2196"/>
              <a:gd name="T69" fmla="*/ 2147483646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6"/>
              <a:gd name="T106" fmla="*/ 0 h 1088"/>
              <a:gd name="T107" fmla="*/ 2196 w 2196"/>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6" h="1088">
                <a:moveTo>
                  <a:pt x="0" y="1068"/>
                </a:moveTo>
                <a:lnTo>
                  <a:pt x="30" y="1088"/>
                </a:lnTo>
                <a:lnTo>
                  <a:pt x="90" y="1088"/>
                </a:lnTo>
                <a:lnTo>
                  <a:pt x="150" y="1088"/>
                </a:lnTo>
                <a:lnTo>
                  <a:pt x="210" y="1068"/>
                </a:lnTo>
                <a:lnTo>
                  <a:pt x="270" y="1088"/>
                </a:lnTo>
                <a:lnTo>
                  <a:pt x="310" y="699"/>
                </a:lnTo>
                <a:lnTo>
                  <a:pt x="320" y="519"/>
                </a:lnTo>
                <a:lnTo>
                  <a:pt x="330" y="499"/>
                </a:lnTo>
                <a:lnTo>
                  <a:pt x="330" y="459"/>
                </a:lnTo>
                <a:lnTo>
                  <a:pt x="340" y="409"/>
                </a:lnTo>
                <a:lnTo>
                  <a:pt x="340" y="359"/>
                </a:lnTo>
                <a:lnTo>
                  <a:pt x="340" y="319"/>
                </a:lnTo>
                <a:lnTo>
                  <a:pt x="340" y="299"/>
                </a:lnTo>
                <a:lnTo>
                  <a:pt x="340" y="279"/>
                </a:lnTo>
                <a:lnTo>
                  <a:pt x="340" y="250"/>
                </a:lnTo>
                <a:lnTo>
                  <a:pt x="340" y="220"/>
                </a:lnTo>
                <a:lnTo>
                  <a:pt x="340" y="190"/>
                </a:lnTo>
                <a:lnTo>
                  <a:pt x="340" y="180"/>
                </a:lnTo>
                <a:lnTo>
                  <a:pt x="409" y="210"/>
                </a:lnTo>
                <a:lnTo>
                  <a:pt x="449" y="309"/>
                </a:lnTo>
                <a:lnTo>
                  <a:pt x="489" y="529"/>
                </a:lnTo>
                <a:lnTo>
                  <a:pt x="499" y="589"/>
                </a:lnTo>
                <a:lnTo>
                  <a:pt x="539" y="659"/>
                </a:lnTo>
                <a:lnTo>
                  <a:pt x="579" y="729"/>
                </a:lnTo>
                <a:lnTo>
                  <a:pt x="639" y="818"/>
                </a:lnTo>
                <a:lnTo>
                  <a:pt x="629" y="579"/>
                </a:lnTo>
                <a:lnTo>
                  <a:pt x="649" y="559"/>
                </a:lnTo>
                <a:lnTo>
                  <a:pt x="659" y="489"/>
                </a:lnTo>
                <a:lnTo>
                  <a:pt x="669" y="110"/>
                </a:lnTo>
                <a:lnTo>
                  <a:pt x="679" y="110"/>
                </a:lnTo>
                <a:lnTo>
                  <a:pt x="689" y="90"/>
                </a:lnTo>
                <a:lnTo>
                  <a:pt x="689" y="70"/>
                </a:lnTo>
                <a:lnTo>
                  <a:pt x="689" y="40"/>
                </a:lnTo>
                <a:lnTo>
                  <a:pt x="699" y="10"/>
                </a:lnTo>
                <a:lnTo>
                  <a:pt x="699" y="0"/>
                </a:lnTo>
                <a:lnTo>
                  <a:pt x="719" y="10"/>
                </a:lnTo>
                <a:lnTo>
                  <a:pt x="749" y="210"/>
                </a:lnTo>
                <a:lnTo>
                  <a:pt x="789" y="269"/>
                </a:lnTo>
                <a:lnTo>
                  <a:pt x="809" y="379"/>
                </a:lnTo>
                <a:lnTo>
                  <a:pt x="889" y="559"/>
                </a:lnTo>
                <a:lnTo>
                  <a:pt x="899" y="589"/>
                </a:lnTo>
                <a:lnTo>
                  <a:pt x="948" y="699"/>
                </a:lnTo>
                <a:lnTo>
                  <a:pt x="998" y="818"/>
                </a:lnTo>
                <a:lnTo>
                  <a:pt x="1048" y="878"/>
                </a:lnTo>
                <a:lnTo>
                  <a:pt x="1118" y="948"/>
                </a:lnTo>
                <a:lnTo>
                  <a:pt x="1118" y="659"/>
                </a:lnTo>
                <a:lnTo>
                  <a:pt x="1158" y="339"/>
                </a:lnTo>
                <a:lnTo>
                  <a:pt x="1178" y="250"/>
                </a:lnTo>
                <a:lnTo>
                  <a:pt x="1218" y="419"/>
                </a:lnTo>
                <a:lnTo>
                  <a:pt x="1278" y="379"/>
                </a:lnTo>
                <a:lnTo>
                  <a:pt x="1328" y="509"/>
                </a:lnTo>
                <a:lnTo>
                  <a:pt x="1358" y="519"/>
                </a:lnTo>
                <a:lnTo>
                  <a:pt x="1428" y="649"/>
                </a:lnTo>
                <a:lnTo>
                  <a:pt x="1458" y="659"/>
                </a:lnTo>
                <a:lnTo>
                  <a:pt x="1507" y="769"/>
                </a:lnTo>
                <a:lnTo>
                  <a:pt x="1517" y="818"/>
                </a:lnTo>
                <a:lnTo>
                  <a:pt x="1567" y="908"/>
                </a:lnTo>
                <a:lnTo>
                  <a:pt x="1597" y="908"/>
                </a:lnTo>
                <a:lnTo>
                  <a:pt x="1647" y="888"/>
                </a:lnTo>
                <a:lnTo>
                  <a:pt x="1727" y="978"/>
                </a:lnTo>
                <a:lnTo>
                  <a:pt x="1777" y="968"/>
                </a:lnTo>
                <a:lnTo>
                  <a:pt x="1827" y="988"/>
                </a:lnTo>
                <a:lnTo>
                  <a:pt x="1867" y="968"/>
                </a:lnTo>
                <a:lnTo>
                  <a:pt x="1917" y="998"/>
                </a:lnTo>
                <a:lnTo>
                  <a:pt x="1967" y="1028"/>
                </a:lnTo>
                <a:lnTo>
                  <a:pt x="2007" y="1018"/>
                </a:lnTo>
                <a:lnTo>
                  <a:pt x="2047" y="1038"/>
                </a:lnTo>
                <a:lnTo>
                  <a:pt x="2096" y="1028"/>
                </a:lnTo>
                <a:lnTo>
                  <a:pt x="2146" y="1038"/>
                </a:lnTo>
                <a:lnTo>
                  <a:pt x="2196" y="1058"/>
                </a:lnTo>
              </a:path>
            </a:pathLst>
          </a:custGeom>
          <a:noFill/>
          <a:ln w="76200">
            <a:solidFill>
              <a:srgbClr val="FBC93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0115" name="Group 59"/>
          <p:cNvGrpSpPr>
            <a:grpSpLocks/>
          </p:cNvGrpSpPr>
          <p:nvPr/>
        </p:nvGrpSpPr>
        <p:grpSpPr bwMode="auto">
          <a:xfrm>
            <a:off x="1568450" y="5399088"/>
            <a:ext cx="6710363" cy="284162"/>
            <a:chOff x="1112" y="3321"/>
            <a:chExt cx="4755" cy="179"/>
          </a:xfrm>
        </p:grpSpPr>
        <p:sp>
          <p:nvSpPr>
            <p:cNvPr id="90165" name="Rectangle 4"/>
            <p:cNvSpPr>
              <a:spLocks noChangeArrowheads="1"/>
            </p:cNvSpPr>
            <p:nvPr/>
          </p:nvSpPr>
          <p:spPr bwMode="auto">
            <a:xfrm>
              <a:off x="1112" y="3321"/>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0600</a:t>
              </a:r>
            </a:p>
          </p:txBody>
        </p:sp>
        <p:sp>
          <p:nvSpPr>
            <p:cNvPr id="90166" name="Rectangle 5"/>
            <p:cNvSpPr>
              <a:spLocks noChangeArrowheads="1"/>
            </p:cNvSpPr>
            <p:nvPr/>
          </p:nvSpPr>
          <p:spPr bwMode="auto">
            <a:xfrm>
              <a:off x="1615" y="3324"/>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0800</a:t>
              </a:r>
            </a:p>
          </p:txBody>
        </p:sp>
        <p:sp>
          <p:nvSpPr>
            <p:cNvPr id="90167" name="Rectangle 6"/>
            <p:cNvSpPr>
              <a:spLocks noChangeArrowheads="1"/>
            </p:cNvSpPr>
            <p:nvPr/>
          </p:nvSpPr>
          <p:spPr bwMode="auto">
            <a:xfrm>
              <a:off x="3424" y="3321"/>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1800</a:t>
              </a:r>
            </a:p>
          </p:txBody>
        </p:sp>
        <p:sp>
          <p:nvSpPr>
            <p:cNvPr id="90168" name="Rectangle 7"/>
            <p:cNvSpPr>
              <a:spLocks noChangeArrowheads="1"/>
            </p:cNvSpPr>
            <p:nvPr/>
          </p:nvSpPr>
          <p:spPr bwMode="auto">
            <a:xfrm>
              <a:off x="2405" y="3326"/>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1200</a:t>
              </a:r>
            </a:p>
          </p:txBody>
        </p:sp>
        <p:sp>
          <p:nvSpPr>
            <p:cNvPr id="90169" name="Rectangle 8"/>
            <p:cNvSpPr>
              <a:spLocks noChangeArrowheads="1"/>
            </p:cNvSpPr>
            <p:nvPr/>
          </p:nvSpPr>
          <p:spPr bwMode="auto">
            <a:xfrm>
              <a:off x="4430" y="3326"/>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2400</a:t>
              </a:r>
            </a:p>
          </p:txBody>
        </p:sp>
        <p:sp>
          <p:nvSpPr>
            <p:cNvPr id="90170" name="Rectangle 9"/>
            <p:cNvSpPr>
              <a:spLocks noChangeArrowheads="1"/>
            </p:cNvSpPr>
            <p:nvPr/>
          </p:nvSpPr>
          <p:spPr bwMode="auto">
            <a:xfrm>
              <a:off x="5567" y="3324"/>
              <a:ext cx="3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C00000"/>
                  </a:solidFill>
                  <a:latin typeface="Arial Narrow" pitchFamily="34" charset="0"/>
                </a:rPr>
                <a:t>0600</a:t>
              </a:r>
            </a:p>
          </p:txBody>
        </p:sp>
      </p:grpSp>
      <p:sp>
        <p:nvSpPr>
          <p:cNvPr id="90116" name="Rectangle 10"/>
          <p:cNvSpPr>
            <a:spLocks noChangeArrowheads="1"/>
          </p:cNvSpPr>
          <p:nvPr/>
        </p:nvSpPr>
        <p:spPr bwMode="auto">
          <a:xfrm>
            <a:off x="1625600" y="5791200"/>
            <a:ext cx="6570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rtl="1"/>
            <a:r>
              <a:rPr lang="en-US" altLang="ar-SA" b="1">
                <a:solidFill>
                  <a:srgbClr val="C00000"/>
                </a:solidFill>
                <a:latin typeface="Arial Narrow" pitchFamily="34" charset="0"/>
              </a:rPr>
              <a:t>Time of day</a:t>
            </a:r>
          </a:p>
        </p:txBody>
      </p:sp>
      <p:sp>
        <p:nvSpPr>
          <p:cNvPr id="90117" name="Line 11"/>
          <p:cNvSpPr>
            <a:spLocks noChangeShapeType="1"/>
          </p:cNvSpPr>
          <p:nvPr/>
        </p:nvSpPr>
        <p:spPr bwMode="auto">
          <a:xfrm flipV="1">
            <a:off x="2457450" y="5305425"/>
            <a:ext cx="1588"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8" name="Line 12"/>
          <p:cNvSpPr>
            <a:spLocks noChangeShapeType="1"/>
          </p:cNvSpPr>
          <p:nvPr/>
        </p:nvSpPr>
        <p:spPr bwMode="auto">
          <a:xfrm flipV="1">
            <a:off x="3562350" y="5305425"/>
            <a:ext cx="0"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Line 13"/>
          <p:cNvSpPr>
            <a:spLocks noChangeShapeType="1"/>
          </p:cNvSpPr>
          <p:nvPr/>
        </p:nvSpPr>
        <p:spPr bwMode="auto">
          <a:xfrm flipV="1">
            <a:off x="1749425" y="5314950"/>
            <a:ext cx="3175"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Line 14"/>
          <p:cNvSpPr>
            <a:spLocks noChangeShapeType="1"/>
          </p:cNvSpPr>
          <p:nvPr/>
        </p:nvSpPr>
        <p:spPr bwMode="auto">
          <a:xfrm flipV="1">
            <a:off x="5010150" y="5305425"/>
            <a:ext cx="1588" cy="88900"/>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1" name="Line 15"/>
          <p:cNvSpPr>
            <a:spLocks noChangeShapeType="1"/>
          </p:cNvSpPr>
          <p:nvPr/>
        </p:nvSpPr>
        <p:spPr bwMode="auto">
          <a:xfrm flipV="1">
            <a:off x="8027988" y="5310188"/>
            <a:ext cx="0" cy="9683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6"/>
          <p:cNvSpPr>
            <a:spLocks noChangeShapeType="1"/>
          </p:cNvSpPr>
          <p:nvPr/>
        </p:nvSpPr>
        <p:spPr bwMode="auto">
          <a:xfrm flipV="1">
            <a:off x="6434138" y="5307013"/>
            <a:ext cx="0" cy="87312"/>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Freeform 17"/>
          <p:cNvSpPr>
            <a:spLocks/>
          </p:cNvSpPr>
          <p:nvPr/>
        </p:nvSpPr>
        <p:spPr bwMode="auto">
          <a:xfrm>
            <a:off x="1749425" y="2032000"/>
            <a:ext cx="6384925" cy="3273425"/>
          </a:xfrm>
          <a:custGeom>
            <a:avLst/>
            <a:gdLst>
              <a:gd name="T0" fmla="*/ 0 w 2266"/>
              <a:gd name="T1" fmla="*/ 0 h 1478"/>
              <a:gd name="T2" fmla="*/ 0 w 2266"/>
              <a:gd name="T3" fmla="*/ 2147483646 h 1478"/>
              <a:gd name="T4" fmla="*/ 2147483646 w 2266"/>
              <a:gd name="T5" fmla="*/ 2147483646 h 1478"/>
              <a:gd name="T6" fmla="*/ 0 60000 65536"/>
              <a:gd name="T7" fmla="*/ 0 60000 65536"/>
              <a:gd name="T8" fmla="*/ 0 60000 65536"/>
              <a:gd name="T9" fmla="*/ 0 w 2266"/>
              <a:gd name="T10" fmla="*/ 0 h 1478"/>
              <a:gd name="T11" fmla="*/ 2266 w 2266"/>
              <a:gd name="T12" fmla="*/ 1478 h 1478"/>
            </a:gdLst>
            <a:ahLst/>
            <a:cxnLst>
              <a:cxn ang="T6">
                <a:pos x="T0" y="T1"/>
              </a:cxn>
              <a:cxn ang="T7">
                <a:pos x="T2" y="T3"/>
              </a:cxn>
              <a:cxn ang="T8">
                <a:pos x="T4" y="T5"/>
              </a:cxn>
            </a:cxnLst>
            <a:rect l="T9" t="T10" r="T11" b="T12"/>
            <a:pathLst>
              <a:path w="2266" h="1478">
                <a:moveTo>
                  <a:pt x="0" y="0"/>
                </a:moveTo>
                <a:lnTo>
                  <a:pt x="0" y="1478"/>
                </a:lnTo>
                <a:lnTo>
                  <a:pt x="2266" y="1478"/>
                </a:ln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24" name="Rectangle 18"/>
          <p:cNvSpPr>
            <a:spLocks noChangeArrowheads="1"/>
          </p:cNvSpPr>
          <p:nvPr/>
        </p:nvSpPr>
        <p:spPr bwMode="auto">
          <a:xfrm>
            <a:off x="1293813" y="4606925"/>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20</a:t>
            </a:r>
          </a:p>
        </p:txBody>
      </p:sp>
      <p:sp>
        <p:nvSpPr>
          <p:cNvPr id="90125" name="Rectangle 19"/>
          <p:cNvSpPr>
            <a:spLocks noChangeArrowheads="1"/>
          </p:cNvSpPr>
          <p:nvPr/>
        </p:nvSpPr>
        <p:spPr bwMode="auto">
          <a:xfrm>
            <a:off x="1295400" y="4038600"/>
            <a:ext cx="211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4</a:t>
            </a:r>
            <a:r>
              <a:rPr lang="en-US" altLang="ar-SA">
                <a:solidFill>
                  <a:srgbClr val="000099"/>
                </a:solidFill>
                <a:latin typeface="Arial Narrow" pitchFamily="34" charset="0"/>
              </a:rPr>
              <a:t>0</a:t>
            </a:r>
          </a:p>
        </p:txBody>
      </p:sp>
      <p:sp>
        <p:nvSpPr>
          <p:cNvPr id="90126" name="Rectangle 20"/>
          <p:cNvSpPr>
            <a:spLocks noChangeArrowheads="1"/>
          </p:cNvSpPr>
          <p:nvPr/>
        </p:nvSpPr>
        <p:spPr bwMode="auto">
          <a:xfrm>
            <a:off x="1293813" y="3522663"/>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60</a:t>
            </a:r>
          </a:p>
        </p:txBody>
      </p:sp>
      <p:sp>
        <p:nvSpPr>
          <p:cNvPr id="90127" name="Rectangle 21"/>
          <p:cNvSpPr>
            <a:spLocks noChangeArrowheads="1"/>
          </p:cNvSpPr>
          <p:nvPr/>
        </p:nvSpPr>
        <p:spPr bwMode="auto">
          <a:xfrm>
            <a:off x="1293813" y="2970213"/>
            <a:ext cx="211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80</a:t>
            </a:r>
          </a:p>
        </p:txBody>
      </p:sp>
      <p:sp>
        <p:nvSpPr>
          <p:cNvPr id="90128" name="Rectangle 22"/>
          <p:cNvSpPr>
            <a:spLocks noChangeArrowheads="1"/>
          </p:cNvSpPr>
          <p:nvPr/>
        </p:nvSpPr>
        <p:spPr bwMode="auto">
          <a:xfrm>
            <a:off x="1189038" y="2416175"/>
            <a:ext cx="315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ar-SA" b="1">
                <a:solidFill>
                  <a:srgbClr val="000099"/>
                </a:solidFill>
                <a:latin typeface="Arial Narrow" pitchFamily="34" charset="0"/>
              </a:rPr>
              <a:t>100</a:t>
            </a:r>
          </a:p>
        </p:txBody>
      </p:sp>
      <p:sp>
        <p:nvSpPr>
          <p:cNvPr id="90129" name="Rectangle 23"/>
          <p:cNvSpPr>
            <a:spLocks noChangeArrowheads="1"/>
          </p:cNvSpPr>
          <p:nvPr/>
        </p:nvSpPr>
        <p:spPr bwMode="auto">
          <a:xfrm>
            <a:off x="2403475" y="2644775"/>
            <a:ext cx="188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 B</a:t>
            </a:r>
          </a:p>
        </p:txBody>
      </p:sp>
      <p:sp>
        <p:nvSpPr>
          <p:cNvPr id="90130" name="Rectangle 24"/>
          <p:cNvSpPr>
            <a:spLocks noChangeArrowheads="1"/>
          </p:cNvSpPr>
          <p:nvPr/>
        </p:nvSpPr>
        <p:spPr bwMode="auto">
          <a:xfrm>
            <a:off x="3429000" y="2644775"/>
            <a:ext cx="11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L</a:t>
            </a:r>
          </a:p>
        </p:txBody>
      </p:sp>
      <p:sp>
        <p:nvSpPr>
          <p:cNvPr id="90131" name="Rectangle 25"/>
          <p:cNvSpPr>
            <a:spLocks noChangeArrowheads="1"/>
          </p:cNvSpPr>
          <p:nvPr/>
        </p:nvSpPr>
        <p:spPr bwMode="auto">
          <a:xfrm>
            <a:off x="4822825" y="2644775"/>
            <a:ext cx="136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en-US" altLang="ar-SA" b="1">
                <a:solidFill>
                  <a:srgbClr val="000099"/>
                </a:solidFill>
                <a:latin typeface="Arial Narrow" pitchFamily="34" charset="0"/>
              </a:rPr>
              <a:t>D</a:t>
            </a:r>
          </a:p>
        </p:txBody>
      </p:sp>
      <p:sp>
        <p:nvSpPr>
          <p:cNvPr id="90132" name="Line 26"/>
          <p:cNvSpPr>
            <a:spLocks noChangeShapeType="1"/>
          </p:cNvSpPr>
          <p:nvPr/>
        </p:nvSpPr>
        <p:spPr bwMode="auto">
          <a:xfrm>
            <a:off x="1611313" y="3136900"/>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3" name="Line 27"/>
          <p:cNvSpPr>
            <a:spLocks noChangeShapeType="1"/>
          </p:cNvSpPr>
          <p:nvPr/>
        </p:nvSpPr>
        <p:spPr bwMode="auto">
          <a:xfrm>
            <a:off x="1611313" y="2586038"/>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4" name="Line 28"/>
          <p:cNvSpPr>
            <a:spLocks noChangeShapeType="1"/>
          </p:cNvSpPr>
          <p:nvPr/>
        </p:nvSpPr>
        <p:spPr bwMode="auto">
          <a:xfrm>
            <a:off x="1611313" y="3668713"/>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5" name="Line 29"/>
          <p:cNvSpPr>
            <a:spLocks noChangeShapeType="1"/>
          </p:cNvSpPr>
          <p:nvPr/>
        </p:nvSpPr>
        <p:spPr bwMode="auto">
          <a:xfrm>
            <a:off x="1611313" y="4222750"/>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Line 30"/>
          <p:cNvSpPr>
            <a:spLocks noChangeShapeType="1"/>
          </p:cNvSpPr>
          <p:nvPr/>
        </p:nvSpPr>
        <p:spPr bwMode="auto">
          <a:xfrm>
            <a:off x="1611313" y="4773613"/>
            <a:ext cx="138112" cy="1587"/>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7" name="Line 31"/>
          <p:cNvSpPr>
            <a:spLocks noChangeShapeType="1"/>
          </p:cNvSpPr>
          <p:nvPr/>
        </p:nvSpPr>
        <p:spPr bwMode="auto">
          <a:xfrm>
            <a:off x="1611313" y="5305425"/>
            <a:ext cx="138112" cy="1588"/>
          </a:xfrm>
          <a:prstGeom prst="line">
            <a:avLst/>
          </a:prstGeom>
          <a:noFill/>
          <a:ln w="15875">
            <a:solidFill>
              <a:srgbClr val="FEFE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9" name="Rectangle 33"/>
          <p:cNvSpPr>
            <a:spLocks noGrp="1" noChangeArrowheads="1"/>
          </p:cNvSpPr>
          <p:nvPr>
            <p:ph type="title"/>
          </p:nvPr>
        </p:nvSpPr>
        <p:spPr>
          <a:xfrm>
            <a:off x="609600" y="228600"/>
            <a:ext cx="8391525" cy="914400"/>
          </a:xfrm>
        </p:spPr>
        <p:txBody>
          <a:bodyPr rtlCol="0">
            <a:normAutofit/>
          </a:bodyPr>
          <a:lstStyle/>
          <a:p>
            <a:pPr eaLnBrk="1" fontAlgn="auto" hangingPunct="1">
              <a:lnSpc>
                <a:spcPct val="90000"/>
              </a:lnSpc>
              <a:spcAft>
                <a:spcPts val="0"/>
              </a:spcAft>
              <a:defRPr/>
            </a:pPr>
            <a:r>
              <a:rPr lang="en-US" sz="2400" b="1" spc="300" dirty="0">
                <a:solidFill>
                  <a:schemeClr val="accent2"/>
                </a:solidFill>
              </a:rPr>
              <a:t>Basal-Bolus Insulin </a:t>
            </a:r>
            <a:r>
              <a:rPr lang="en-US" sz="2400" b="1" spc="300" dirty="0" err="1" smtClean="0">
                <a:solidFill>
                  <a:schemeClr val="accent2"/>
                </a:solidFill>
              </a:rPr>
              <a:t>TreatmentWith</a:t>
            </a:r>
            <a:r>
              <a:rPr lang="en-US" sz="2400" b="1" spc="300" dirty="0" smtClean="0">
                <a:solidFill>
                  <a:schemeClr val="accent2"/>
                </a:solidFill>
              </a:rPr>
              <a:t> </a:t>
            </a:r>
            <a:r>
              <a:rPr lang="en-US" sz="2400" b="1" spc="300" dirty="0">
                <a:solidFill>
                  <a:schemeClr val="accent2"/>
                </a:solidFill>
              </a:rPr>
              <a:t>Insulin Analogues </a:t>
            </a:r>
          </a:p>
        </p:txBody>
      </p:sp>
      <p:sp>
        <p:nvSpPr>
          <p:cNvPr id="90139" name="Rectangle 34"/>
          <p:cNvSpPr>
            <a:spLocks noChangeArrowheads="1"/>
          </p:cNvSpPr>
          <p:nvPr/>
        </p:nvSpPr>
        <p:spPr bwMode="auto">
          <a:xfrm>
            <a:off x="149225" y="6400800"/>
            <a:ext cx="312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sysDot"/>
                <a:miter lim="800000"/>
                <a:headEnd/>
                <a:tailEnd/>
              </a14:hiddenLine>
            </a:ext>
          </a:extLst>
        </p:spPr>
        <p:txBody>
          <a:bodyPr wrap="none" anchor="ctr">
            <a:spAutoFit/>
          </a:bodyPr>
          <a:lstStyle/>
          <a:p>
            <a:pPr rtl="1" eaLnBrk="1" hangingPunct="1"/>
            <a:r>
              <a:rPr lang="en-US" altLang="ar-SA">
                <a:latin typeface="Calibri" pitchFamily="34" charset="0"/>
              </a:rPr>
              <a:t>B=breakfast; L=lunch; D=dinner</a:t>
            </a:r>
            <a:endParaRPr lang="en-US" altLang="ar-SA">
              <a:latin typeface="Arial Narrow" pitchFamily="34" charset="0"/>
            </a:endParaRPr>
          </a:p>
        </p:txBody>
      </p:sp>
      <p:sp>
        <p:nvSpPr>
          <p:cNvPr id="90140" name="Line 35"/>
          <p:cNvSpPr>
            <a:spLocks noChangeShapeType="1"/>
          </p:cNvSpPr>
          <p:nvPr/>
        </p:nvSpPr>
        <p:spPr bwMode="auto">
          <a:xfrm>
            <a:off x="2506663" y="297180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1" name="Text Box 36"/>
          <p:cNvSpPr txBox="1">
            <a:spLocks noChangeArrowheads="1"/>
          </p:cNvSpPr>
          <p:nvPr/>
        </p:nvSpPr>
        <p:spPr bwMode="auto">
          <a:xfrm>
            <a:off x="2017713" y="32781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2" name="Line 37"/>
          <p:cNvSpPr>
            <a:spLocks noChangeShapeType="1"/>
          </p:cNvSpPr>
          <p:nvPr/>
        </p:nvSpPr>
        <p:spPr bwMode="auto">
          <a:xfrm>
            <a:off x="3484563" y="300831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3" name="Text Box 38"/>
          <p:cNvSpPr txBox="1">
            <a:spLocks noChangeArrowheads="1"/>
          </p:cNvSpPr>
          <p:nvPr/>
        </p:nvSpPr>
        <p:spPr bwMode="auto">
          <a:xfrm>
            <a:off x="2100263" y="32781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4" name="Line 39"/>
          <p:cNvSpPr>
            <a:spLocks noChangeShapeType="1"/>
          </p:cNvSpPr>
          <p:nvPr/>
        </p:nvSpPr>
        <p:spPr bwMode="auto">
          <a:xfrm>
            <a:off x="4899025" y="2970213"/>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5" name="Text Box 40"/>
          <p:cNvSpPr txBox="1">
            <a:spLocks noChangeArrowheads="1"/>
          </p:cNvSpPr>
          <p:nvPr/>
        </p:nvSpPr>
        <p:spPr bwMode="auto">
          <a:xfrm>
            <a:off x="6013450" y="2674938"/>
            <a:ext cx="18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6" name="Freeform 41"/>
          <p:cNvSpPr>
            <a:spLocks/>
          </p:cNvSpPr>
          <p:nvPr/>
        </p:nvSpPr>
        <p:spPr bwMode="auto">
          <a:xfrm>
            <a:off x="2573338" y="2971800"/>
            <a:ext cx="1012825" cy="1943100"/>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7" name="Text Box 42"/>
          <p:cNvSpPr txBox="1">
            <a:spLocks noChangeArrowheads="1"/>
          </p:cNvSpPr>
          <p:nvPr/>
        </p:nvSpPr>
        <p:spPr bwMode="auto">
          <a:xfrm>
            <a:off x="6096000" y="3033713"/>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48" name="Freeform 43"/>
          <p:cNvSpPr>
            <a:spLocks/>
          </p:cNvSpPr>
          <p:nvPr/>
        </p:nvSpPr>
        <p:spPr bwMode="auto">
          <a:xfrm>
            <a:off x="4876800" y="3048000"/>
            <a:ext cx="1174750" cy="1657350"/>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9" name="Text Box 44"/>
          <p:cNvSpPr txBox="1">
            <a:spLocks noChangeArrowheads="1"/>
          </p:cNvSpPr>
          <p:nvPr/>
        </p:nvSpPr>
        <p:spPr bwMode="auto">
          <a:xfrm>
            <a:off x="6178550" y="3125788"/>
            <a:ext cx="18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0" name="Freeform 45"/>
          <p:cNvSpPr>
            <a:spLocks/>
          </p:cNvSpPr>
          <p:nvPr/>
        </p:nvSpPr>
        <p:spPr bwMode="auto">
          <a:xfrm>
            <a:off x="3589338" y="2590800"/>
            <a:ext cx="1193800" cy="2138363"/>
          </a:xfrm>
          <a:custGeom>
            <a:avLst/>
            <a:gdLst>
              <a:gd name="T0" fmla="*/ 2147483646 w 2204"/>
              <a:gd name="T1" fmla="*/ 2147483646 h 1236"/>
              <a:gd name="T2" fmla="*/ 2147483646 w 2204"/>
              <a:gd name="T3" fmla="*/ 2147483646 h 1236"/>
              <a:gd name="T4" fmla="*/ 2147483646 w 2204"/>
              <a:gd name="T5" fmla="*/ 2147483646 h 1236"/>
              <a:gd name="T6" fmla="*/ 2147483646 w 2204"/>
              <a:gd name="T7" fmla="*/ 2147483646 h 1236"/>
              <a:gd name="T8" fmla="*/ 2147483646 w 2204"/>
              <a:gd name="T9" fmla="*/ 2147483646 h 1236"/>
              <a:gd name="T10" fmla="*/ 2147483646 w 2204"/>
              <a:gd name="T11" fmla="*/ 2147483646 h 1236"/>
              <a:gd name="T12" fmla="*/ 2147483646 w 2204"/>
              <a:gd name="T13" fmla="*/ 2147483646 h 1236"/>
              <a:gd name="T14" fmla="*/ 2147483646 w 2204"/>
              <a:gd name="T15" fmla="*/ 2147483646 h 1236"/>
              <a:gd name="T16" fmla="*/ 2147483646 w 2204"/>
              <a:gd name="T17" fmla="*/ 2147483646 h 1236"/>
              <a:gd name="T18" fmla="*/ 2147483646 w 2204"/>
              <a:gd name="T19" fmla="*/ 2147483646 h 1236"/>
              <a:gd name="T20" fmla="*/ 2147483646 w 2204"/>
              <a:gd name="T21" fmla="*/ 2147483646 h 1236"/>
              <a:gd name="T22" fmla="*/ 2147483646 w 2204"/>
              <a:gd name="T23" fmla="*/ 0 h 1236"/>
              <a:gd name="T24" fmla="*/ 2147483646 w 2204"/>
              <a:gd name="T25" fmla="*/ 2147483646 h 1236"/>
              <a:gd name="T26" fmla="*/ 2147483646 w 2204"/>
              <a:gd name="T27" fmla="*/ 2147483646 h 1236"/>
              <a:gd name="T28" fmla="*/ 2147483646 w 2204"/>
              <a:gd name="T29" fmla="*/ 2147483646 h 1236"/>
              <a:gd name="T30" fmla="*/ 0 w 2204"/>
              <a:gd name="T31" fmla="*/ 2147483646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1" name="Line 47"/>
          <p:cNvSpPr>
            <a:spLocks noChangeShapeType="1"/>
          </p:cNvSpPr>
          <p:nvPr/>
        </p:nvSpPr>
        <p:spPr bwMode="auto">
          <a:xfrm>
            <a:off x="4741863" y="4495800"/>
            <a:ext cx="134937" cy="152400"/>
          </a:xfrm>
          <a:prstGeom prst="line">
            <a:avLst/>
          </a:prstGeom>
          <a:noFill/>
          <a:ln w="57150">
            <a:solidFill>
              <a:srgbClr val="C54EF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2" name="Freeform 48"/>
          <p:cNvSpPr>
            <a:spLocks/>
          </p:cNvSpPr>
          <p:nvPr/>
        </p:nvSpPr>
        <p:spPr bwMode="auto">
          <a:xfrm>
            <a:off x="6048375" y="4557713"/>
            <a:ext cx="1223963" cy="357187"/>
          </a:xfrm>
          <a:custGeom>
            <a:avLst/>
            <a:gdLst>
              <a:gd name="T0" fmla="*/ 0 w 868"/>
              <a:gd name="T1" fmla="*/ 0 h 225"/>
              <a:gd name="T2" fmla="*/ 2147483646 w 868"/>
              <a:gd name="T3" fmla="*/ 2147483646 h 225"/>
              <a:gd name="T4" fmla="*/ 2147483646 w 868"/>
              <a:gd name="T5" fmla="*/ 2147483646 h 225"/>
              <a:gd name="T6" fmla="*/ 2147483646 w 868"/>
              <a:gd name="T7" fmla="*/ 2147483646 h 225"/>
              <a:gd name="T8" fmla="*/ 2147483646 w 868"/>
              <a:gd name="T9" fmla="*/ 2147483646 h 225"/>
              <a:gd name="T10" fmla="*/ 2147483646 w 868"/>
              <a:gd name="T11" fmla="*/ 2147483646 h 225"/>
              <a:gd name="T12" fmla="*/ 2147483646 w 868"/>
              <a:gd name="T13" fmla="*/ 2147483646 h 225"/>
              <a:gd name="T14" fmla="*/ 2147483646 w 868"/>
              <a:gd name="T15" fmla="*/ 2147483646 h 225"/>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225"/>
              <a:gd name="T26" fmla="*/ 868 w 86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225">
                <a:moveTo>
                  <a:pt x="0" y="0"/>
                </a:moveTo>
                <a:cubicBezTo>
                  <a:pt x="25" y="3"/>
                  <a:pt x="51" y="0"/>
                  <a:pt x="75" y="8"/>
                </a:cubicBezTo>
                <a:cubicBezTo>
                  <a:pt x="109" y="19"/>
                  <a:pt x="130" y="49"/>
                  <a:pt x="165" y="60"/>
                </a:cubicBezTo>
                <a:cubicBezTo>
                  <a:pt x="230" y="105"/>
                  <a:pt x="313" y="113"/>
                  <a:pt x="389" y="120"/>
                </a:cubicBezTo>
                <a:cubicBezTo>
                  <a:pt x="431" y="133"/>
                  <a:pt x="474" y="139"/>
                  <a:pt x="516" y="150"/>
                </a:cubicBezTo>
                <a:cubicBezTo>
                  <a:pt x="542" y="156"/>
                  <a:pt x="565" y="168"/>
                  <a:pt x="591" y="172"/>
                </a:cubicBezTo>
                <a:cubicBezTo>
                  <a:pt x="633" y="179"/>
                  <a:pt x="645" y="177"/>
                  <a:pt x="681" y="187"/>
                </a:cubicBezTo>
                <a:cubicBezTo>
                  <a:pt x="740" y="204"/>
                  <a:pt x="806" y="225"/>
                  <a:pt x="868" y="225"/>
                </a:cubicBezTo>
              </a:path>
            </a:pathLst>
          </a:custGeom>
          <a:noFill/>
          <a:ln w="57150">
            <a:solidFill>
              <a:srgbClr val="C54E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3" name="Line 49"/>
          <p:cNvSpPr>
            <a:spLocks noChangeShapeType="1"/>
          </p:cNvSpPr>
          <p:nvPr/>
        </p:nvSpPr>
        <p:spPr bwMode="auto">
          <a:xfrm rot="21249764" flipH="1">
            <a:off x="6029325" y="3186113"/>
            <a:ext cx="819150" cy="1673225"/>
          </a:xfrm>
          <a:prstGeom prst="line">
            <a:avLst/>
          </a:prstGeom>
          <a:noFill/>
          <a:ln w="28575">
            <a:solidFill>
              <a:srgbClr val="70C10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4" name="Text Box 50"/>
          <p:cNvSpPr txBox="1">
            <a:spLocks noChangeArrowheads="1"/>
          </p:cNvSpPr>
          <p:nvPr/>
        </p:nvSpPr>
        <p:spPr bwMode="auto">
          <a:xfrm>
            <a:off x="6096000" y="2590800"/>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3200" b="1">
                <a:solidFill>
                  <a:srgbClr val="00B050"/>
                </a:solidFill>
                <a:latin typeface="Arial Narrow" pitchFamily="34" charset="0"/>
                <a:cs typeface="Arial" pitchFamily="34" charset="0"/>
              </a:rPr>
              <a:t>Glargine</a:t>
            </a:r>
          </a:p>
        </p:txBody>
      </p:sp>
      <p:sp>
        <p:nvSpPr>
          <p:cNvPr id="90155" name="Line 51"/>
          <p:cNvSpPr>
            <a:spLocks noChangeShapeType="1"/>
          </p:cNvSpPr>
          <p:nvPr/>
        </p:nvSpPr>
        <p:spPr bwMode="auto">
          <a:xfrm>
            <a:off x="2501900" y="215741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6" name="Text Box 52"/>
          <p:cNvSpPr txBox="1">
            <a:spLocks noChangeArrowheads="1"/>
          </p:cNvSpPr>
          <p:nvPr/>
        </p:nvSpPr>
        <p:spPr bwMode="auto">
          <a:xfrm>
            <a:off x="3133725" y="1584325"/>
            <a:ext cx="185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7" name="Line 53"/>
          <p:cNvSpPr>
            <a:spLocks noChangeShapeType="1"/>
          </p:cNvSpPr>
          <p:nvPr/>
        </p:nvSpPr>
        <p:spPr bwMode="auto">
          <a:xfrm>
            <a:off x="3484563" y="215741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8" name="Text Box 54"/>
          <p:cNvSpPr txBox="1">
            <a:spLocks noChangeArrowheads="1"/>
          </p:cNvSpPr>
          <p:nvPr/>
        </p:nvSpPr>
        <p:spPr bwMode="auto">
          <a:xfrm>
            <a:off x="4117975" y="19399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endParaRPr lang="ur-PK" altLang="ar-SA" sz="1600">
              <a:solidFill>
                <a:srgbClr val="FFFF00"/>
              </a:solidFill>
              <a:latin typeface="Calibri" pitchFamily="34" charset="0"/>
              <a:cs typeface="Arial" pitchFamily="34" charset="0"/>
            </a:endParaRPr>
          </a:p>
        </p:txBody>
      </p:sp>
      <p:sp>
        <p:nvSpPr>
          <p:cNvPr id="90159" name="Line 55"/>
          <p:cNvSpPr>
            <a:spLocks noChangeShapeType="1"/>
          </p:cNvSpPr>
          <p:nvPr/>
        </p:nvSpPr>
        <p:spPr bwMode="auto">
          <a:xfrm>
            <a:off x="4902200" y="2201863"/>
            <a:ext cx="0" cy="384175"/>
          </a:xfrm>
          <a:prstGeom prst="line">
            <a:avLst/>
          </a:prstGeom>
          <a:noFill/>
          <a:ln w="28575">
            <a:solidFill>
              <a:srgbClr val="C54EF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0" name="Text Box 56"/>
          <p:cNvSpPr txBox="1">
            <a:spLocks noChangeArrowheads="1"/>
          </p:cNvSpPr>
          <p:nvPr/>
        </p:nvSpPr>
        <p:spPr bwMode="auto">
          <a:xfrm>
            <a:off x="2398713" y="1576388"/>
            <a:ext cx="2859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3200" b="1">
                <a:solidFill>
                  <a:srgbClr val="C00000"/>
                </a:solidFill>
                <a:latin typeface="Arial Narrow" pitchFamily="34" charset="0"/>
                <a:cs typeface="Arial" pitchFamily="34" charset="0"/>
              </a:rPr>
              <a:t>Lispro, or Aspart</a:t>
            </a:r>
          </a:p>
        </p:txBody>
      </p:sp>
      <p:sp>
        <p:nvSpPr>
          <p:cNvPr id="90161" name="Text Box 57"/>
          <p:cNvSpPr txBox="1">
            <a:spLocks noChangeArrowheads="1"/>
          </p:cNvSpPr>
          <p:nvPr/>
        </p:nvSpPr>
        <p:spPr bwMode="auto">
          <a:xfrm>
            <a:off x="6840538" y="4038600"/>
            <a:ext cx="185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2400">
                <a:latin typeface="Arial Narrow" pitchFamily="34" charset="0"/>
                <a:cs typeface="Arial" pitchFamily="34" charset="0"/>
              </a:rPr>
              <a:t>Normal pattern</a:t>
            </a:r>
          </a:p>
        </p:txBody>
      </p:sp>
      <p:sp>
        <p:nvSpPr>
          <p:cNvPr id="90162" name="Text Box 58"/>
          <p:cNvSpPr txBox="1">
            <a:spLocks noChangeArrowheads="1"/>
          </p:cNvSpPr>
          <p:nvPr/>
        </p:nvSpPr>
        <p:spPr bwMode="auto">
          <a:xfrm>
            <a:off x="457200" y="1903413"/>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cs typeface="Times New Roman" pitchFamily="18" charset="0"/>
              </a:defRPr>
            </a:lvl1pPr>
            <a:lvl2pPr marL="742950" indent="-285750">
              <a:defRPr sz="2400">
                <a:solidFill>
                  <a:schemeClr val="tx1"/>
                </a:solidFill>
                <a:latin typeface="Perpetua" pitchFamily="18" charset="0"/>
                <a:cs typeface="Times New Roman" pitchFamily="18" charset="0"/>
              </a:defRPr>
            </a:lvl2pPr>
            <a:lvl3pPr marL="1143000">
              <a:defRPr sz="2000">
                <a:solidFill>
                  <a:schemeClr val="tx1"/>
                </a:solidFill>
                <a:latin typeface="Perpetua" pitchFamily="18" charset="0"/>
                <a:cs typeface="Times New Roman" pitchFamily="18" charset="0"/>
              </a:defRPr>
            </a:lvl3pPr>
            <a:lvl4pPr marL="1600200">
              <a:defRPr sz="2000">
                <a:solidFill>
                  <a:schemeClr val="tx1"/>
                </a:solidFill>
                <a:latin typeface="Perpetua" pitchFamily="18" charset="0"/>
                <a:cs typeface="Times New Roman" pitchFamily="18" charset="0"/>
              </a:defRPr>
            </a:lvl4pPr>
            <a:lvl5pPr marL="2057400">
              <a:defRPr sz="2000">
                <a:solidFill>
                  <a:schemeClr val="tx1"/>
                </a:solidFill>
                <a:latin typeface="Perpetua" pitchFamily="18" charset="0"/>
                <a:cs typeface="Times New Roman"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cs typeface="Times New Roman" pitchFamily="18" charset="0"/>
              </a:defRPr>
            </a:lvl9pPr>
          </a:lstStyle>
          <a:p>
            <a:pPr rtl="1" eaLnBrk="1" hangingPunct="1"/>
            <a:r>
              <a:rPr lang="en-US" altLang="ar-SA" sz="1800" b="1">
                <a:latin typeface="Arial Narrow" pitchFamily="34" charset="0"/>
                <a:cs typeface="Arial" pitchFamily="34" charset="0"/>
                <a:sym typeface="Symbol" pitchFamily="18" charset="2"/>
              </a:rPr>
              <a:t></a:t>
            </a:r>
            <a:r>
              <a:rPr lang="en-US" altLang="ar-SA" sz="1800" b="1">
                <a:latin typeface="Arial Narrow" pitchFamily="34" charset="0"/>
                <a:cs typeface="Arial" pitchFamily="34" charset="0"/>
                <a:sym typeface="WP Greek Century"/>
              </a:rPr>
              <a:t>U/mL</a:t>
            </a:r>
            <a:endParaRPr lang="en-US" altLang="ar-SA" sz="1600" b="1">
              <a:latin typeface="Calibri" pitchFamily="34" charset="0"/>
              <a:cs typeface="Arial" pitchFamily="34" charset="0"/>
            </a:endParaRPr>
          </a:p>
        </p:txBody>
      </p:sp>
      <p:sp>
        <p:nvSpPr>
          <p:cNvPr id="90163" name="Freeform 46"/>
          <p:cNvSpPr>
            <a:spLocks/>
          </p:cNvSpPr>
          <p:nvPr/>
        </p:nvSpPr>
        <p:spPr bwMode="gray">
          <a:xfrm>
            <a:off x="1795463" y="4902200"/>
            <a:ext cx="6153150" cy="88900"/>
          </a:xfrm>
          <a:custGeom>
            <a:avLst/>
            <a:gdLst>
              <a:gd name="T0" fmla="*/ 0 w 4361"/>
              <a:gd name="T1" fmla="*/ 2147483646 h 56"/>
              <a:gd name="T2" fmla="*/ 2147483646 w 4361"/>
              <a:gd name="T3" fmla="*/ 2147483646 h 56"/>
              <a:gd name="T4" fmla="*/ 2147483646 w 4361"/>
              <a:gd name="T5" fmla="*/ 0 h 56"/>
              <a:gd name="T6" fmla="*/ 2147483646 w 4361"/>
              <a:gd name="T7" fmla="*/ 2147483646 h 56"/>
              <a:gd name="T8" fmla="*/ 2147483646 w 4361"/>
              <a:gd name="T9" fmla="*/ 2147483646 h 56"/>
              <a:gd name="T10" fmla="*/ 2147483646 w 4361"/>
              <a:gd name="T11" fmla="*/ 2147483646 h 56"/>
              <a:gd name="T12" fmla="*/ 2147483646 w 4361"/>
              <a:gd name="T13" fmla="*/ 2147483646 h 56"/>
              <a:gd name="T14" fmla="*/ 0 60000 65536"/>
              <a:gd name="T15" fmla="*/ 0 60000 65536"/>
              <a:gd name="T16" fmla="*/ 0 60000 65536"/>
              <a:gd name="T17" fmla="*/ 0 60000 65536"/>
              <a:gd name="T18" fmla="*/ 0 60000 65536"/>
              <a:gd name="T19" fmla="*/ 0 60000 65536"/>
              <a:gd name="T20" fmla="*/ 0 60000 65536"/>
              <a:gd name="T21" fmla="*/ 0 w 4361"/>
              <a:gd name="T22" fmla="*/ 0 h 56"/>
              <a:gd name="T23" fmla="*/ 4361 w 436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1" h="56">
                <a:moveTo>
                  <a:pt x="0" y="30"/>
                </a:moveTo>
                <a:cubicBezTo>
                  <a:pt x="74" y="6"/>
                  <a:pt x="156" y="11"/>
                  <a:pt x="232" y="8"/>
                </a:cubicBezTo>
                <a:cubicBezTo>
                  <a:pt x="469" y="10"/>
                  <a:pt x="1692" y="56"/>
                  <a:pt x="1900" y="0"/>
                </a:cubicBezTo>
                <a:cubicBezTo>
                  <a:pt x="2015" y="5"/>
                  <a:pt x="2137" y="28"/>
                  <a:pt x="2251" y="30"/>
                </a:cubicBezTo>
                <a:cubicBezTo>
                  <a:pt x="2518" y="35"/>
                  <a:pt x="2785" y="35"/>
                  <a:pt x="3052" y="38"/>
                </a:cubicBezTo>
                <a:cubicBezTo>
                  <a:pt x="3371" y="33"/>
                  <a:pt x="3684" y="16"/>
                  <a:pt x="4002" y="8"/>
                </a:cubicBezTo>
                <a:cubicBezTo>
                  <a:pt x="4341" y="15"/>
                  <a:pt x="4221" y="15"/>
                  <a:pt x="4361" y="15"/>
                </a:cubicBezTo>
              </a:path>
            </a:pathLst>
          </a:custGeom>
          <a:noFill/>
          <a:ln w="57150">
            <a:solidFill>
              <a:srgbClr val="70C10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64" name="Line 65"/>
          <p:cNvSpPr>
            <a:spLocks noChangeShapeType="1"/>
          </p:cNvSpPr>
          <p:nvPr/>
        </p:nvSpPr>
        <p:spPr bwMode="auto">
          <a:xfrm flipH="1">
            <a:off x="7380288" y="4484688"/>
            <a:ext cx="269875" cy="1524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1491659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09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eaLnBrk="1" hangingPunct="1"/>
            <a:r>
              <a:rPr lang="en-US" altLang="ar-SA" sz="4400" b="1" dirty="0" err="1">
                <a:solidFill>
                  <a:schemeClr val="accent2"/>
                </a:solidFill>
                <a:latin typeface="Georgia" pitchFamily="18" charset="0"/>
              </a:rPr>
              <a:t>Glargine</a:t>
            </a:r>
            <a:r>
              <a:rPr lang="en-US" altLang="ar-SA" sz="4400" b="1" dirty="0">
                <a:solidFill>
                  <a:schemeClr val="accent2"/>
                </a:solidFill>
                <a:latin typeface="Georgia" pitchFamily="18" charset="0"/>
              </a:rPr>
              <a:t> / </a:t>
            </a:r>
            <a:r>
              <a:rPr lang="en-US" altLang="ar-SA" sz="4400" b="1" dirty="0" err="1">
                <a:solidFill>
                  <a:schemeClr val="accent2"/>
                </a:solidFill>
                <a:latin typeface="Georgia" pitchFamily="18" charset="0"/>
              </a:rPr>
              <a:t>Lispro</a:t>
            </a:r>
            <a:endParaRPr lang="en-US" altLang="ar-SA" sz="4400" b="1" dirty="0">
              <a:solidFill>
                <a:schemeClr val="accent2"/>
              </a:solidFill>
              <a:latin typeface="Georgia" pitchFamily="18" charset="0"/>
            </a:endParaRPr>
          </a:p>
        </p:txBody>
      </p:sp>
      <p:graphicFrame>
        <p:nvGraphicFramePr>
          <p:cNvPr id="92163" name="Object 2"/>
          <p:cNvGraphicFramePr>
            <a:graphicFrameLocks noChangeAspect="1"/>
          </p:cNvGraphicFramePr>
          <p:nvPr/>
        </p:nvGraphicFramePr>
        <p:xfrm>
          <a:off x="4191000" y="1536700"/>
          <a:ext cx="4800600" cy="4692650"/>
        </p:xfrm>
        <a:graphic>
          <a:graphicData uri="http://schemas.openxmlformats.org/presentationml/2006/ole">
            <mc:AlternateContent xmlns:mc="http://schemas.openxmlformats.org/markup-compatibility/2006">
              <mc:Choice xmlns:v="urn:schemas-microsoft-com:vml" Requires="v">
                <p:oleObj spid="_x0000_s4099" name="Chart" r:id="rId3" imgW="4209998" imgH="4114867" progId="MSGraph.Chart.8">
                  <p:embed followColorScheme="full"/>
                </p:oleObj>
              </mc:Choice>
              <mc:Fallback>
                <p:oleObj name="Chart" r:id="rId3" imgW="4209998" imgH="4114867" progId="MSGraph.Chart.8">
                  <p:embed followColorScheme="full"/>
                  <p:pic>
                    <p:nvPicPr>
                      <p:cNvPr id="0" name=""/>
                      <p:cNvPicPr>
                        <a:picLocks noChangeAspect="1" noChangeArrowheads="1"/>
                      </p:cNvPicPr>
                      <p:nvPr/>
                    </p:nvPicPr>
                    <p:blipFill>
                      <a:blip r:embed="rId4"/>
                      <a:srcRect/>
                      <a:stretch>
                        <a:fillRect/>
                      </a:stretch>
                    </p:blipFill>
                    <p:spPr bwMode="auto">
                      <a:xfrm>
                        <a:off x="4191000" y="1536700"/>
                        <a:ext cx="4800600"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Rectangle 4"/>
          <p:cNvSpPr>
            <a:spLocks noChangeArrowheads="1"/>
          </p:cNvSpPr>
          <p:nvPr/>
        </p:nvSpPr>
        <p:spPr bwMode="auto">
          <a:xfrm>
            <a:off x="381000" y="1600200"/>
            <a:ext cx="381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rtl="1" eaLnBrk="1" hangingPunct="1">
              <a:spcBef>
                <a:spcPct val="20000"/>
              </a:spcBef>
              <a:buFontTx/>
              <a:buChar char="•"/>
            </a:pPr>
            <a:r>
              <a:rPr lang="en-US" altLang="ar-SA" sz="2000" b="1" dirty="0">
                <a:solidFill>
                  <a:schemeClr val="bg1"/>
                </a:solidFill>
              </a:rPr>
              <a:t>Avoids fasting </a:t>
            </a:r>
            <a:r>
              <a:rPr lang="en-US" altLang="ar-SA" sz="2000" b="1" dirty="0" err="1">
                <a:solidFill>
                  <a:schemeClr val="bg1"/>
                </a:solidFill>
              </a:rPr>
              <a:t>hyperinsulinaemia</a:t>
            </a:r>
            <a:r>
              <a:rPr lang="en-US" altLang="ar-SA" sz="2000" b="1" dirty="0">
                <a:solidFill>
                  <a:schemeClr val="bg1"/>
                </a:solidFill>
              </a:rPr>
              <a:t> and hypoglycemia</a:t>
            </a:r>
          </a:p>
          <a:p>
            <a:pPr marL="342900" indent="-342900" rtl="1" eaLnBrk="1" hangingPunct="1">
              <a:spcBef>
                <a:spcPct val="20000"/>
              </a:spcBef>
              <a:buFontTx/>
              <a:buChar char="•"/>
            </a:pPr>
            <a:endParaRPr lang="en-US" altLang="ar-SA" sz="2000" b="1" dirty="0">
              <a:solidFill>
                <a:schemeClr val="bg1"/>
              </a:solidFill>
            </a:endParaRPr>
          </a:p>
          <a:p>
            <a:pPr marL="342900" indent="-342900" rtl="1" eaLnBrk="1" hangingPunct="1">
              <a:spcBef>
                <a:spcPct val="20000"/>
              </a:spcBef>
              <a:buFontTx/>
              <a:buChar char="•"/>
            </a:pPr>
            <a:r>
              <a:rPr lang="en-US" altLang="ar-SA" sz="2000" b="1" dirty="0">
                <a:solidFill>
                  <a:schemeClr val="bg1"/>
                </a:solidFill>
              </a:rPr>
              <a:t>Can mimic pancreatic ß-cell insulin secretion</a:t>
            </a:r>
          </a:p>
          <a:p>
            <a:pPr marL="342900" indent="-342900" rtl="1" eaLnBrk="1" hangingPunct="1">
              <a:spcBef>
                <a:spcPct val="20000"/>
              </a:spcBef>
              <a:buFontTx/>
              <a:buChar char="•"/>
            </a:pPr>
            <a:endParaRPr lang="en-US" altLang="ar-SA" sz="2000" b="1" dirty="0">
              <a:solidFill>
                <a:schemeClr val="bg1"/>
              </a:solidFill>
            </a:endParaRPr>
          </a:p>
          <a:p>
            <a:pPr marL="342900" indent="-342900" rtl="1" eaLnBrk="1" hangingPunct="1">
              <a:spcBef>
                <a:spcPct val="20000"/>
              </a:spcBef>
              <a:buFontTx/>
              <a:buChar char="•"/>
            </a:pPr>
            <a:r>
              <a:rPr lang="en-US" altLang="ar-SA" sz="2000" b="1" dirty="0">
                <a:solidFill>
                  <a:schemeClr val="bg1"/>
                </a:solidFill>
              </a:rPr>
              <a:t>36% had hypoglycemia </a:t>
            </a:r>
            <a:r>
              <a:rPr lang="en-US" altLang="ar-SA" sz="2000" b="1" dirty="0" err="1">
                <a:solidFill>
                  <a:schemeClr val="bg1"/>
                </a:solidFill>
              </a:rPr>
              <a:t>vs</a:t>
            </a:r>
            <a:endParaRPr lang="en-US" altLang="ar-SA" sz="2000" b="1" dirty="0">
              <a:solidFill>
                <a:schemeClr val="bg1"/>
              </a:solidFill>
            </a:endParaRPr>
          </a:p>
          <a:p>
            <a:pPr marL="342900" indent="-342900" rtl="1" eaLnBrk="1" hangingPunct="1">
              <a:spcBef>
                <a:spcPct val="20000"/>
              </a:spcBef>
            </a:pPr>
            <a:r>
              <a:rPr lang="en-US" altLang="ar-SA" sz="2000" b="1" dirty="0">
                <a:solidFill>
                  <a:schemeClr val="bg1"/>
                </a:solidFill>
              </a:rPr>
              <a:t>50% on NPH. </a:t>
            </a:r>
          </a:p>
          <a:p>
            <a:pPr marL="342900" indent="-342900" rtl="1" eaLnBrk="1" hangingPunct="1">
              <a:spcBef>
                <a:spcPct val="20000"/>
              </a:spcBef>
            </a:pPr>
            <a:r>
              <a:rPr lang="en-US" altLang="ar-SA" sz="2000" b="1" dirty="0">
                <a:solidFill>
                  <a:schemeClr val="bg1"/>
                </a:solidFill>
              </a:rPr>
              <a:t>  </a:t>
            </a:r>
          </a:p>
          <a:p>
            <a:pPr marL="342900" indent="-342900" rtl="1" eaLnBrk="1" hangingPunct="1">
              <a:spcBef>
                <a:spcPct val="20000"/>
              </a:spcBef>
            </a:pPr>
            <a:r>
              <a:rPr lang="en-US" altLang="ar-SA" sz="2000" b="1" dirty="0">
                <a:solidFill>
                  <a:schemeClr val="bg1"/>
                </a:solidFill>
              </a:rPr>
              <a:t>Dose:    </a:t>
            </a:r>
            <a:r>
              <a:rPr lang="en-US" altLang="ar-SA" sz="2000" b="1" dirty="0" err="1">
                <a:solidFill>
                  <a:schemeClr val="bg1"/>
                </a:solidFill>
              </a:rPr>
              <a:t>Glargine</a:t>
            </a:r>
            <a:r>
              <a:rPr lang="en-US" altLang="ar-SA" sz="2000" b="1" dirty="0">
                <a:solidFill>
                  <a:schemeClr val="bg1"/>
                </a:solidFill>
              </a:rPr>
              <a:t> 50% and </a:t>
            </a:r>
          </a:p>
          <a:p>
            <a:pPr marL="342900" indent="-342900" rtl="1" eaLnBrk="1" hangingPunct="1">
              <a:spcBef>
                <a:spcPct val="20000"/>
              </a:spcBef>
            </a:pPr>
            <a:r>
              <a:rPr lang="en-US" altLang="ar-SA" sz="2000" b="1" dirty="0">
                <a:solidFill>
                  <a:schemeClr val="bg1"/>
                </a:solidFill>
              </a:rPr>
              <a:t>              </a:t>
            </a:r>
            <a:r>
              <a:rPr lang="en-US" altLang="ar-SA" sz="2000" b="1" dirty="0" err="1">
                <a:solidFill>
                  <a:schemeClr val="bg1"/>
                </a:solidFill>
              </a:rPr>
              <a:t>Lispro</a:t>
            </a:r>
            <a:r>
              <a:rPr lang="en-US" altLang="ar-SA" sz="2000" b="1" dirty="0">
                <a:solidFill>
                  <a:schemeClr val="bg1"/>
                </a:solidFill>
              </a:rPr>
              <a:t> 50%</a:t>
            </a:r>
          </a:p>
        </p:txBody>
      </p:sp>
    </p:spTree>
    <p:extLst>
      <p:ext uri="{BB962C8B-B14F-4D97-AF65-F5344CB8AC3E}">
        <p14:creationId xmlns:p14="http://schemas.microsoft.com/office/powerpoint/2010/main" val="1297243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ubtitle 2"/>
          <p:cNvSpPr>
            <a:spLocks noGrp="1"/>
          </p:cNvSpPr>
          <p:nvPr>
            <p:ph type="subTitle" idx="1"/>
          </p:nvPr>
        </p:nvSpPr>
        <p:spPr>
          <a:xfrm>
            <a:off x="214313" y="214313"/>
            <a:ext cx="8715375" cy="6429375"/>
          </a:xfrm>
        </p:spPr>
        <p:txBody>
          <a:bodyPr/>
          <a:lstStyle/>
          <a:p>
            <a:pPr rtl="0" eaLnBrk="1" hangingPunct="1"/>
            <a:r>
              <a:rPr lang="en-US" altLang="ar-SA" sz="2000" b="1" dirty="0" smtClean="0">
                <a:solidFill>
                  <a:schemeClr val="accent2"/>
                </a:solidFill>
                <a:latin typeface="Arial" pitchFamily="34" charset="0"/>
              </a:rPr>
              <a:t>Initiation and adjustment of insulin regimens (Multiple injections) </a:t>
            </a: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r>
              <a:rPr lang="en-US" altLang="ar-SA" sz="2800" dirty="0" smtClean="0">
                <a:latin typeface="Arial" pitchFamily="34" charset="0"/>
              </a:rPr>
              <a:t>                                                     </a:t>
            </a:r>
          </a:p>
          <a:p>
            <a:pPr rtl="0" eaLnBrk="1" hangingPunct="1"/>
            <a:r>
              <a:rPr lang="en-US" altLang="ar-SA" sz="2800" dirty="0" smtClean="0">
                <a:latin typeface="Arial" pitchFamily="34" charset="0"/>
              </a:rPr>
              <a:t> </a:t>
            </a:r>
          </a:p>
          <a:p>
            <a:pPr rtl="0" eaLnBrk="1" hangingPunct="1"/>
            <a:endParaRPr lang="ar-SA" altLang="ar-SA" sz="2800" dirty="0" smtClean="0">
              <a:latin typeface="Arial" pitchFamily="34" charset="0"/>
            </a:endParaRPr>
          </a:p>
        </p:txBody>
      </p:sp>
      <p:sp>
        <p:nvSpPr>
          <p:cNvPr id="4" name="Rounded Rectangle 3"/>
          <p:cNvSpPr/>
          <p:nvPr/>
        </p:nvSpPr>
        <p:spPr>
          <a:xfrm>
            <a:off x="1428750" y="928688"/>
            <a:ext cx="6572250" cy="4286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b="1" dirty="0">
                <a:solidFill>
                  <a:schemeClr val="bg1"/>
                </a:solidFill>
                <a:latin typeface="Arial" pitchFamily="34" charset="0"/>
              </a:rPr>
              <a:t>Long acting insulin (</a:t>
            </a:r>
            <a:r>
              <a:rPr lang="en-US" b="1" dirty="0" err="1">
                <a:solidFill>
                  <a:schemeClr val="bg1"/>
                </a:solidFill>
                <a:latin typeface="Arial" pitchFamily="34" charset="0"/>
              </a:rPr>
              <a:t>Glargine</a:t>
            </a:r>
            <a:r>
              <a:rPr lang="en-US" b="1" dirty="0">
                <a:solidFill>
                  <a:schemeClr val="bg1"/>
                </a:solidFill>
                <a:latin typeface="Arial" pitchFamily="34" charset="0"/>
              </a:rPr>
              <a:t>) at bedtime 10 U or 0.2 U/Kg</a:t>
            </a:r>
            <a:endParaRPr lang="ar-SA" b="1" dirty="0">
              <a:solidFill>
                <a:schemeClr val="bg1"/>
              </a:solidFill>
              <a:latin typeface="Arial" pitchFamily="34" charset="0"/>
            </a:endParaRPr>
          </a:p>
        </p:txBody>
      </p:sp>
      <p:sp>
        <p:nvSpPr>
          <p:cNvPr id="5" name="Down Arrow 4"/>
          <p:cNvSpPr/>
          <p:nvPr/>
        </p:nvSpPr>
        <p:spPr>
          <a:xfrm>
            <a:off x="4500563" y="1500188"/>
            <a:ext cx="223837" cy="4286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dirty="0"/>
          </a:p>
        </p:txBody>
      </p:sp>
      <p:sp>
        <p:nvSpPr>
          <p:cNvPr id="6" name="Rounded Rectangle 5"/>
          <p:cNvSpPr/>
          <p:nvPr/>
        </p:nvSpPr>
        <p:spPr>
          <a:xfrm>
            <a:off x="304800" y="2071688"/>
            <a:ext cx="838200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b="1" dirty="0">
                <a:solidFill>
                  <a:schemeClr val="bg1"/>
                </a:solidFill>
                <a:latin typeface="Arial" pitchFamily="34" charset="0"/>
              </a:rPr>
              <a:t>Check FG, increase by 2 U every 3-4 days until FG 80 – 130 mg/dl</a:t>
            </a:r>
            <a:endParaRPr lang="ar-SA" b="1" dirty="0">
              <a:solidFill>
                <a:schemeClr val="bg1"/>
              </a:solidFill>
              <a:latin typeface="Arial" pitchFamily="34" charset="0"/>
            </a:endParaRPr>
          </a:p>
        </p:txBody>
      </p:sp>
      <p:sp>
        <p:nvSpPr>
          <p:cNvPr id="7" name="Down Arrow 6"/>
          <p:cNvSpPr/>
          <p:nvPr/>
        </p:nvSpPr>
        <p:spPr>
          <a:xfrm>
            <a:off x="4546600" y="2857500"/>
            <a:ext cx="177800" cy="28575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Rectangle 11"/>
          <p:cNvSpPr/>
          <p:nvPr/>
        </p:nvSpPr>
        <p:spPr>
          <a:xfrm>
            <a:off x="1866900" y="3159125"/>
            <a:ext cx="5257800" cy="896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chemeClr val="bg1"/>
                </a:solidFill>
                <a:latin typeface="Arial" pitchFamily="34" charset="0"/>
              </a:rPr>
              <a:t>If </a:t>
            </a:r>
            <a:r>
              <a:rPr lang="en-US" sz="1400" dirty="0" err="1">
                <a:solidFill>
                  <a:schemeClr val="bg1"/>
                </a:solidFill>
                <a:latin typeface="Arial" pitchFamily="34" charset="0"/>
              </a:rPr>
              <a:t>hypoglycaemia</a:t>
            </a:r>
            <a:r>
              <a:rPr lang="en-US" sz="1400" dirty="0">
                <a:solidFill>
                  <a:schemeClr val="bg1"/>
                </a:solidFill>
                <a:latin typeface="Arial" pitchFamily="34" charset="0"/>
              </a:rPr>
              <a:t> occurs, or FG &lt; 70 mg/dl reduce bedtime by 4 units or 10 % which is greater. </a:t>
            </a:r>
            <a:endParaRPr lang="ar-SA" sz="1400" dirty="0">
              <a:solidFill>
                <a:schemeClr val="bg1"/>
              </a:solidFill>
              <a:latin typeface="Arial" pitchFamily="34" charset="0"/>
            </a:endParaRPr>
          </a:p>
        </p:txBody>
      </p:sp>
      <p:sp>
        <p:nvSpPr>
          <p:cNvPr id="16" name="Rounded Rectangle 15"/>
          <p:cNvSpPr/>
          <p:nvPr/>
        </p:nvSpPr>
        <p:spPr>
          <a:xfrm>
            <a:off x="6858000" y="3929063"/>
            <a:ext cx="714375" cy="28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dirty="0"/>
          </a:p>
        </p:txBody>
      </p:sp>
      <p:sp>
        <p:nvSpPr>
          <p:cNvPr id="17" name="Rounded Rectangle 16"/>
          <p:cNvSpPr/>
          <p:nvPr/>
        </p:nvSpPr>
        <p:spPr>
          <a:xfrm>
            <a:off x="914400" y="4429125"/>
            <a:ext cx="7443788" cy="857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rgbClr val="002060"/>
                </a:solidFill>
                <a:latin typeface="Arial" pitchFamily="34" charset="0"/>
              </a:rPr>
              <a:t>If FG in range, check 2 </a:t>
            </a:r>
            <a:r>
              <a:rPr lang="en-US" sz="1400" dirty="0" err="1">
                <a:solidFill>
                  <a:srgbClr val="002060"/>
                </a:solidFill>
                <a:latin typeface="Arial" pitchFamily="34" charset="0"/>
              </a:rPr>
              <a:t>hrs</a:t>
            </a:r>
            <a:r>
              <a:rPr lang="en-US" sz="1400" dirty="0">
                <a:solidFill>
                  <a:srgbClr val="002060"/>
                </a:solidFill>
                <a:latin typeface="Arial" pitchFamily="34" charset="0"/>
              </a:rPr>
              <a:t> after breakfast, lunch and dinner and add rapid (</a:t>
            </a:r>
            <a:r>
              <a:rPr lang="en-US" sz="1400" dirty="0" err="1">
                <a:solidFill>
                  <a:srgbClr val="002060"/>
                </a:solidFill>
                <a:latin typeface="Arial" pitchFamily="34" charset="0"/>
              </a:rPr>
              <a:t>Aspart</a:t>
            </a:r>
            <a:r>
              <a:rPr lang="en-US" sz="1400" dirty="0">
                <a:solidFill>
                  <a:srgbClr val="002060"/>
                </a:solidFill>
                <a:latin typeface="Arial" pitchFamily="34" charset="0"/>
              </a:rPr>
              <a:t>) insulin. Begin with 4 U before each. Adjust by 2 U every 3-4 days </a:t>
            </a:r>
            <a:r>
              <a:rPr lang="en-US" sz="1400" dirty="0" err="1">
                <a:solidFill>
                  <a:srgbClr val="002060"/>
                </a:solidFill>
                <a:latin typeface="Arial" pitchFamily="34" charset="0"/>
              </a:rPr>
              <a:t>Untill</a:t>
            </a:r>
            <a:r>
              <a:rPr lang="en-US" sz="1400" dirty="0">
                <a:solidFill>
                  <a:srgbClr val="002060"/>
                </a:solidFill>
                <a:latin typeface="Arial" pitchFamily="34" charset="0"/>
              </a:rPr>
              <a:t> 2hpp &lt; 180 mg/dl .</a:t>
            </a:r>
            <a:endParaRPr lang="ar-SA" sz="1400" dirty="0">
              <a:solidFill>
                <a:srgbClr val="002060"/>
              </a:solidFill>
              <a:latin typeface="Arial" pitchFamily="34" charset="0"/>
            </a:endParaRPr>
          </a:p>
        </p:txBody>
      </p:sp>
      <p:sp>
        <p:nvSpPr>
          <p:cNvPr id="18" name="Down Arrow 17"/>
          <p:cNvSpPr/>
          <p:nvPr/>
        </p:nvSpPr>
        <p:spPr>
          <a:xfrm>
            <a:off x="4583113" y="4071938"/>
            <a:ext cx="141287" cy="3270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cxnSp>
        <p:nvCxnSpPr>
          <p:cNvPr id="22" name="Straight Arrow Connector 21"/>
          <p:cNvCxnSpPr/>
          <p:nvPr/>
        </p:nvCxnSpPr>
        <p:spPr>
          <a:xfrm flipH="1">
            <a:off x="4613275" y="5316538"/>
            <a:ext cx="0" cy="3175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14400" y="5716588"/>
            <a:ext cx="7462838" cy="752475"/>
          </a:xfrm>
          <a:prstGeom prst="round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a:solidFill>
                  <a:schemeClr val="bg1"/>
                </a:solidFill>
                <a:latin typeface="Arial" panose="020B0604020202020204" pitchFamily="34" charset="0"/>
                <a:cs typeface="Arial" panose="020B0604020202020204" pitchFamily="34" charset="0"/>
              </a:rPr>
              <a:t>Usually the dose of rapid insulin is near equal or higher than dose of Long acting insulin</a:t>
            </a:r>
            <a:endParaRPr lang="ar-S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736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Font typeface="Wingdings" pitchFamily="2" charset="2"/>
              <a:buChar char="q"/>
            </a:pPr>
            <a:r>
              <a:rPr lang="en-US" altLang="ar-SA" sz="2400" dirty="0">
                <a:solidFill>
                  <a:schemeClr val="bg1"/>
                </a:solidFill>
                <a:latin typeface="Arial" pitchFamily="34" charset="0"/>
              </a:rPr>
              <a:t>A community based study of 17232 </a:t>
            </a:r>
            <a:r>
              <a:rPr lang="en-US" altLang="ar-SA" sz="2400" dirty="0" smtClean="0">
                <a:solidFill>
                  <a:schemeClr val="bg1"/>
                </a:solidFill>
                <a:latin typeface="Arial" pitchFamily="34" charset="0"/>
              </a:rPr>
              <a:t>subjects conducted </a:t>
            </a:r>
            <a:r>
              <a:rPr lang="en-US" altLang="ar-SA" sz="2400" dirty="0">
                <a:solidFill>
                  <a:schemeClr val="bg1"/>
                </a:solidFill>
                <a:latin typeface="Arial" pitchFamily="34" charset="0"/>
              </a:rPr>
              <a:t>between 1995 and 2000 in KSA. </a:t>
            </a:r>
            <a:endParaRPr lang="en-US" altLang="ar-SA" sz="2400" dirty="0" smtClean="0">
              <a:solidFill>
                <a:schemeClr val="bg1"/>
              </a:solidFill>
              <a:latin typeface="Arial" pitchFamily="34" charset="0"/>
            </a:endParaRPr>
          </a:p>
          <a:p>
            <a:pPr marL="0" indent="0">
              <a:lnSpc>
                <a:spcPct val="90000"/>
              </a:lnSpc>
              <a:buNone/>
            </a:pPr>
            <a:endParaRPr lang="en-US" altLang="ar-SA" sz="2400" dirty="0">
              <a:solidFill>
                <a:schemeClr val="bg1"/>
              </a:solidFill>
              <a:latin typeface="Arial" pitchFamily="34" charset="0"/>
            </a:endParaRPr>
          </a:p>
          <a:p>
            <a:pPr>
              <a:lnSpc>
                <a:spcPct val="90000"/>
              </a:lnSpc>
              <a:buFont typeface="Wingdings" pitchFamily="2" charset="2"/>
              <a:buChar char="q"/>
            </a:pPr>
            <a:r>
              <a:rPr lang="en-US" altLang="ar-SA" sz="2400" dirty="0">
                <a:solidFill>
                  <a:schemeClr val="bg1"/>
                </a:solidFill>
                <a:latin typeface="Arial" pitchFamily="34" charset="0"/>
              </a:rPr>
              <a:t>The examining age group, 30-70 years  of </a:t>
            </a:r>
            <a:r>
              <a:rPr lang="en-US" altLang="ar-SA" sz="2400" dirty="0" smtClean="0">
                <a:solidFill>
                  <a:schemeClr val="bg1"/>
                </a:solidFill>
                <a:latin typeface="Arial" pitchFamily="34" charset="0"/>
              </a:rPr>
              <a:t>selected households </a:t>
            </a:r>
            <a:r>
              <a:rPr lang="en-US" altLang="ar-SA" sz="2400" dirty="0">
                <a:solidFill>
                  <a:schemeClr val="bg1"/>
                </a:solidFill>
                <a:latin typeface="Arial" pitchFamily="34" charset="0"/>
              </a:rPr>
              <a:t>during 5-year </a:t>
            </a:r>
            <a:r>
              <a:rPr lang="en-US" altLang="ar-SA" sz="2400" dirty="0" smtClean="0">
                <a:solidFill>
                  <a:schemeClr val="bg1"/>
                </a:solidFill>
                <a:latin typeface="Arial" pitchFamily="34" charset="0"/>
              </a:rPr>
              <a:t>period</a:t>
            </a:r>
          </a:p>
          <a:p>
            <a:pPr marL="0" indent="0">
              <a:lnSpc>
                <a:spcPct val="90000"/>
              </a:lnSpc>
              <a:buNone/>
            </a:pPr>
            <a:endParaRPr lang="en-US" altLang="ar-SA" sz="2400" dirty="0">
              <a:solidFill>
                <a:schemeClr val="bg1"/>
              </a:solidFill>
              <a:latin typeface="Arial" pitchFamily="34" charset="0"/>
            </a:endParaRPr>
          </a:p>
          <a:p>
            <a:pPr marL="0" indent="0">
              <a:lnSpc>
                <a:spcPct val="90000"/>
              </a:lnSpc>
              <a:buNone/>
            </a:pPr>
            <a:endParaRPr lang="en-US" altLang="ar-SA" sz="2400" dirty="0" smtClean="0">
              <a:solidFill>
                <a:schemeClr val="bg1"/>
              </a:solidFill>
              <a:latin typeface="Arial" pitchFamily="34" charset="0"/>
            </a:endParaRPr>
          </a:p>
          <a:p>
            <a:pPr marL="0" indent="0">
              <a:lnSpc>
                <a:spcPct val="90000"/>
              </a:lnSpc>
              <a:buNone/>
            </a:pPr>
            <a:endParaRPr lang="en-US" altLang="ar-SA" sz="2400" dirty="0">
              <a:solidFill>
                <a:schemeClr val="bg1"/>
              </a:solidFill>
              <a:latin typeface="Arial" pitchFamily="34" charset="0"/>
            </a:endParaRPr>
          </a:p>
          <a:p>
            <a:pPr marL="0" indent="0">
              <a:lnSpc>
                <a:spcPct val="90000"/>
              </a:lnSpc>
              <a:buNone/>
            </a:pPr>
            <a:endParaRPr lang="en-US" altLang="ar-SA" sz="2400" dirty="0" smtClean="0">
              <a:solidFill>
                <a:schemeClr val="bg1"/>
              </a:solidFill>
              <a:latin typeface="Arial" pitchFamily="34" charset="0"/>
            </a:endParaRPr>
          </a:p>
          <a:p>
            <a:pPr marL="0" indent="0">
              <a:lnSpc>
                <a:spcPct val="90000"/>
              </a:lnSpc>
              <a:buNone/>
            </a:pPr>
            <a:endParaRPr lang="en-US" altLang="ar-SA" sz="1800" dirty="0">
              <a:solidFill>
                <a:schemeClr val="bg1"/>
              </a:solidFill>
              <a:latin typeface="Arial" pitchFamily="34" charset="0"/>
            </a:endParaRPr>
          </a:p>
          <a:p>
            <a:pPr marL="0" indent="0">
              <a:lnSpc>
                <a:spcPct val="90000"/>
              </a:lnSpc>
              <a:buNone/>
            </a:pPr>
            <a:r>
              <a:rPr lang="en-US" altLang="ar-SA" sz="1200" dirty="0">
                <a:solidFill>
                  <a:srgbClr val="002060"/>
                </a:solidFill>
                <a:latin typeface="Arial" pitchFamily="34" charset="0"/>
              </a:rPr>
              <a:t>Mansour M. Al-</a:t>
            </a:r>
            <a:r>
              <a:rPr lang="en-US" altLang="ar-SA" sz="1200" dirty="0" err="1">
                <a:solidFill>
                  <a:srgbClr val="002060"/>
                </a:solidFill>
                <a:latin typeface="Arial" pitchFamily="34" charset="0"/>
              </a:rPr>
              <a:t>Nozha</a:t>
            </a:r>
            <a:r>
              <a:rPr lang="en-US" altLang="ar-SA" sz="1200" dirty="0">
                <a:solidFill>
                  <a:srgbClr val="002060"/>
                </a:solidFill>
                <a:latin typeface="Arial" pitchFamily="34" charset="0"/>
              </a:rPr>
              <a:t> et </a:t>
            </a:r>
            <a:r>
              <a:rPr lang="en-US" altLang="ar-SA" sz="1200" dirty="0" err="1">
                <a:solidFill>
                  <a:srgbClr val="002060"/>
                </a:solidFill>
                <a:latin typeface="Arial" pitchFamily="34" charset="0"/>
              </a:rPr>
              <a:t>al,The</a:t>
            </a:r>
            <a:r>
              <a:rPr lang="en-US" altLang="ar-SA" sz="1200" dirty="0">
                <a:solidFill>
                  <a:srgbClr val="002060"/>
                </a:solidFill>
                <a:latin typeface="Arial" pitchFamily="34" charset="0"/>
              </a:rPr>
              <a:t> prevalence of CAD among Saudis of both sexes, in rural as well as urban communities, as well as modifiable risk factors for </a:t>
            </a:r>
            <a:r>
              <a:rPr lang="en-US" altLang="ar-SA" sz="1200" dirty="0" smtClean="0">
                <a:solidFill>
                  <a:srgbClr val="002060"/>
                </a:solidFill>
                <a:latin typeface="Arial" pitchFamily="34" charset="0"/>
              </a:rPr>
              <a:t>CAD</a:t>
            </a:r>
            <a:r>
              <a:rPr lang="en-US" altLang="ar-SA" sz="1200" dirty="0">
                <a:solidFill>
                  <a:srgbClr val="002060"/>
                </a:solidFill>
                <a:latin typeface="Arial" pitchFamily="34" charset="0"/>
              </a:rPr>
              <a:t>,</a:t>
            </a:r>
            <a:r>
              <a:rPr lang="en-US" altLang="ar-SA" sz="1200" dirty="0" smtClean="0">
                <a:solidFill>
                  <a:srgbClr val="002060"/>
                </a:solidFill>
              </a:rPr>
              <a:t> Saudi Medical </a:t>
            </a:r>
            <a:r>
              <a:rPr lang="en-US" altLang="ar-SA" sz="1200" dirty="0">
                <a:solidFill>
                  <a:srgbClr val="002060"/>
                </a:solidFill>
              </a:rPr>
              <a:t>Journal 2004;</a:t>
            </a:r>
            <a:r>
              <a:rPr lang="en-US" altLang="ar-SA" sz="1200" dirty="0">
                <a:solidFill>
                  <a:srgbClr val="002060"/>
                </a:solidFill>
                <a:latin typeface="Arial" pitchFamily="34" charset="0"/>
              </a:rPr>
              <a:t> </a:t>
            </a:r>
            <a:r>
              <a:rPr lang="en-US" altLang="ar-SA" sz="1200" dirty="0">
                <a:solidFill>
                  <a:srgbClr val="002060"/>
                </a:solidFill>
              </a:rPr>
              <a:t>Vol.</a:t>
            </a:r>
            <a:r>
              <a:rPr lang="en-US" altLang="ar-SA" sz="1200" dirty="0">
                <a:solidFill>
                  <a:srgbClr val="002060"/>
                </a:solidFill>
                <a:latin typeface="Arial" pitchFamily="34" charset="0"/>
              </a:rPr>
              <a:t> </a:t>
            </a:r>
            <a:r>
              <a:rPr lang="en-US" altLang="ar-SA" sz="1200" dirty="0">
                <a:solidFill>
                  <a:srgbClr val="002060"/>
                </a:solidFill>
              </a:rPr>
              <a:t>25</a:t>
            </a:r>
            <a:r>
              <a:rPr lang="en-US" altLang="ar-SA" sz="1200" dirty="0">
                <a:solidFill>
                  <a:srgbClr val="002060"/>
                </a:solidFill>
                <a:latin typeface="Arial" pitchFamily="34" charset="0"/>
              </a:rPr>
              <a:t> </a:t>
            </a:r>
            <a:r>
              <a:rPr lang="en-US" altLang="ar-SA" sz="1200" dirty="0">
                <a:solidFill>
                  <a:srgbClr val="002060"/>
                </a:solidFill>
              </a:rPr>
              <a:t>(9):</a:t>
            </a:r>
            <a:r>
              <a:rPr lang="en-US" altLang="ar-SA" sz="1200" dirty="0">
                <a:solidFill>
                  <a:srgbClr val="002060"/>
                </a:solidFill>
                <a:latin typeface="Arial" pitchFamily="34" charset="0"/>
              </a:rPr>
              <a:t> </a:t>
            </a:r>
            <a:r>
              <a:rPr lang="en-US" altLang="ar-SA" sz="1200" dirty="0">
                <a:solidFill>
                  <a:srgbClr val="002060"/>
                </a:solidFill>
              </a:rPr>
              <a:t>1165-1171</a:t>
            </a:r>
            <a:r>
              <a:rPr lang="en-US" altLang="ar-SA" sz="2400" dirty="0">
                <a:solidFill>
                  <a:srgbClr val="002060"/>
                </a:solidFill>
              </a:rPr>
              <a:t> </a:t>
            </a:r>
          </a:p>
          <a:p>
            <a:pPr marL="0" indent="0">
              <a:lnSpc>
                <a:spcPct val="90000"/>
              </a:lnSpc>
              <a:buNone/>
            </a:pPr>
            <a:endParaRPr lang="en-US" altLang="ar-SA" sz="2400" dirty="0">
              <a:solidFill>
                <a:schemeClr val="bg1"/>
              </a:solidFill>
              <a:latin typeface="Arial" pitchFamily="34" charset="0"/>
            </a:endParaRPr>
          </a:p>
          <a:p>
            <a:pPr>
              <a:lnSpc>
                <a:spcPct val="90000"/>
              </a:lnSpc>
            </a:pPr>
            <a:endParaRPr lang="en-US" altLang="ar-SA" sz="2400" dirty="0">
              <a:latin typeface="Arial" pitchFamily="34" charset="0"/>
            </a:endParaRPr>
          </a:p>
          <a:p>
            <a:endParaRPr lang="en-US" dirty="0"/>
          </a:p>
        </p:txBody>
      </p:sp>
      <p:sp>
        <p:nvSpPr>
          <p:cNvPr id="3" name="Title 2"/>
          <p:cNvSpPr>
            <a:spLocks noGrp="1"/>
          </p:cNvSpPr>
          <p:nvPr>
            <p:ph type="title"/>
          </p:nvPr>
        </p:nvSpPr>
        <p:spPr>
          <a:xfrm>
            <a:off x="457200" y="381000"/>
            <a:ext cx="8229600" cy="990600"/>
          </a:xfrm>
        </p:spPr>
        <p:txBody>
          <a:bodyPr>
            <a:noAutofit/>
          </a:bodyPr>
          <a:lstStyle/>
          <a:p>
            <a:r>
              <a:rPr lang="en-US" altLang="ar-SA" sz="3600" b="1" dirty="0">
                <a:solidFill>
                  <a:schemeClr val="accent2"/>
                </a:solidFill>
                <a:latin typeface="Arial" pitchFamily="34" charset="0"/>
              </a:rPr>
              <a:t>Prevalence of DM in Saudi Arabia</a:t>
            </a:r>
            <a:br>
              <a:rPr lang="en-US" altLang="ar-SA" sz="3600" b="1" dirty="0">
                <a:solidFill>
                  <a:schemeClr val="accent2"/>
                </a:solidFill>
                <a:latin typeface="Arial" pitchFamily="34" charset="0"/>
              </a:rPr>
            </a:br>
            <a:endParaRPr lang="en-US" sz="3600" dirty="0"/>
          </a:p>
        </p:txBody>
      </p:sp>
    </p:spTree>
    <p:extLst>
      <p:ext uri="{BB962C8B-B14F-4D97-AF65-F5344CB8AC3E}">
        <p14:creationId xmlns:p14="http://schemas.microsoft.com/office/powerpoint/2010/main" val="2834765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indent="-342900">
              <a:buFont typeface="Wingdings" pitchFamily="2" charset="2"/>
              <a:buChar char="q"/>
            </a:pPr>
            <a:r>
              <a:rPr lang="en-US" altLang="ar-SA" sz="2800" dirty="0">
                <a:solidFill>
                  <a:schemeClr val="bg1"/>
                </a:solidFill>
                <a:latin typeface="Arial" pitchFamily="34" charset="0"/>
              </a:rPr>
              <a:t>Do not mix </a:t>
            </a:r>
            <a:r>
              <a:rPr lang="en-US" altLang="ar-SA" sz="2800" dirty="0" err="1">
                <a:solidFill>
                  <a:schemeClr val="bg1"/>
                </a:solidFill>
                <a:latin typeface="Arial" pitchFamily="34" charset="0"/>
              </a:rPr>
              <a:t>Glargine</a:t>
            </a:r>
            <a:r>
              <a:rPr lang="en-US" altLang="ar-SA" sz="2800" dirty="0">
                <a:solidFill>
                  <a:schemeClr val="bg1"/>
                </a:solidFill>
                <a:latin typeface="Arial" pitchFamily="34" charset="0"/>
              </a:rPr>
              <a:t> with other insulin products. </a:t>
            </a:r>
          </a:p>
          <a:p>
            <a:pPr marL="342900" indent="-342900">
              <a:buFont typeface="Wingdings" pitchFamily="2" charset="2"/>
              <a:buChar char="q"/>
            </a:pPr>
            <a:r>
              <a:rPr lang="en-US" altLang="ar-SA" sz="2800" dirty="0">
                <a:solidFill>
                  <a:schemeClr val="bg1"/>
                </a:solidFill>
                <a:latin typeface="Arial" pitchFamily="34" charset="0"/>
              </a:rPr>
              <a:t>Insulin site should be clean, but wiping with alcohol is not needed.</a:t>
            </a:r>
          </a:p>
          <a:p>
            <a:pPr marL="342900" indent="-342900">
              <a:buFont typeface="Wingdings" pitchFamily="2" charset="2"/>
              <a:buChar char="q"/>
            </a:pPr>
            <a:r>
              <a:rPr lang="en-US" altLang="ar-SA" sz="2800" dirty="0">
                <a:solidFill>
                  <a:schemeClr val="bg1"/>
                </a:solidFill>
                <a:latin typeface="Arial" pitchFamily="34" charset="0"/>
              </a:rPr>
              <a:t> Syringe reuse acceptable but meticulous attention to </a:t>
            </a:r>
          </a:p>
          <a:p>
            <a:pPr marL="342900" indent="-342900">
              <a:buFont typeface="Wingdings" pitchFamily="2" charset="2"/>
              <a:buChar char="q"/>
            </a:pPr>
            <a:r>
              <a:rPr lang="en-US" altLang="ar-SA" sz="2800" dirty="0">
                <a:solidFill>
                  <a:schemeClr val="bg1"/>
                </a:solidFill>
                <a:latin typeface="Arial" pitchFamily="34" charset="0"/>
              </a:rPr>
              <a:t>  cleanliness is needed.</a:t>
            </a:r>
          </a:p>
          <a:p>
            <a:pPr marL="342900" indent="-342900">
              <a:buFont typeface="Wingdings" pitchFamily="2" charset="2"/>
              <a:buChar char="q"/>
            </a:pPr>
            <a:r>
              <a:rPr lang="en-US" altLang="ar-SA" sz="2800" dirty="0">
                <a:solidFill>
                  <a:schemeClr val="bg1"/>
                </a:solidFill>
                <a:latin typeface="Arial" pitchFamily="34" charset="0"/>
              </a:rPr>
              <a:t> Insulin pens improve the dose accuracy.</a:t>
            </a:r>
          </a:p>
          <a:p>
            <a:pPr marL="342900" indent="-342900">
              <a:buFont typeface="Wingdings" pitchFamily="2" charset="2"/>
              <a:buChar char="q"/>
            </a:pPr>
            <a:r>
              <a:rPr lang="en-US" altLang="ar-SA" sz="2800" dirty="0">
                <a:solidFill>
                  <a:schemeClr val="bg1"/>
                </a:solidFill>
                <a:latin typeface="Arial" pitchFamily="34" charset="0"/>
              </a:rPr>
              <a:t> Injection site rotation reduces the </a:t>
            </a:r>
            <a:r>
              <a:rPr lang="en-US" altLang="ar-SA" sz="2800" dirty="0" err="1">
                <a:solidFill>
                  <a:schemeClr val="bg1"/>
                </a:solidFill>
                <a:latin typeface="Arial" pitchFamily="34" charset="0"/>
              </a:rPr>
              <a:t>lipoatrophy</a:t>
            </a:r>
            <a:r>
              <a:rPr lang="en-US" altLang="ar-SA" sz="2800" dirty="0">
                <a:solidFill>
                  <a:schemeClr val="bg1"/>
                </a:solidFill>
                <a:latin typeface="Arial" pitchFamily="34" charset="0"/>
              </a:rPr>
              <a:t>.</a:t>
            </a:r>
          </a:p>
          <a:p>
            <a:pPr marL="342900" indent="-342900">
              <a:buFont typeface="Wingdings" pitchFamily="2" charset="2"/>
              <a:buChar char="q"/>
            </a:pPr>
            <a:r>
              <a:rPr lang="en-US" altLang="ar-SA" sz="2800" dirty="0">
                <a:solidFill>
                  <a:schemeClr val="bg1"/>
                </a:solidFill>
                <a:latin typeface="Arial" pitchFamily="34" charset="0"/>
              </a:rPr>
              <a:t> Abdomen region has a faster absorption rate than the </a:t>
            </a:r>
            <a:r>
              <a:rPr lang="en-US" altLang="ar-SA" sz="2800" dirty="0" smtClean="0">
                <a:solidFill>
                  <a:schemeClr val="bg1"/>
                </a:solidFill>
                <a:latin typeface="Arial" pitchFamily="34" charset="0"/>
              </a:rPr>
              <a:t>Arm, which </a:t>
            </a:r>
            <a:r>
              <a:rPr lang="en-US" altLang="ar-SA" sz="2800" dirty="0">
                <a:solidFill>
                  <a:schemeClr val="bg1"/>
                </a:solidFill>
                <a:latin typeface="Arial" pitchFamily="34" charset="0"/>
              </a:rPr>
              <a:t>is faster than the leg.</a:t>
            </a:r>
          </a:p>
          <a:p>
            <a:endParaRPr lang="en-US" dirty="0"/>
          </a:p>
        </p:txBody>
      </p:sp>
      <p:sp>
        <p:nvSpPr>
          <p:cNvPr id="3" name="Title 2"/>
          <p:cNvSpPr>
            <a:spLocks noGrp="1"/>
          </p:cNvSpPr>
          <p:nvPr>
            <p:ph type="title"/>
          </p:nvPr>
        </p:nvSpPr>
        <p:spPr>
          <a:xfrm>
            <a:off x="457200" y="533400"/>
            <a:ext cx="8229600" cy="838200"/>
          </a:xfrm>
        </p:spPr>
        <p:txBody>
          <a:bodyPr>
            <a:normAutofit fontScale="90000"/>
          </a:bodyPr>
          <a:lstStyle/>
          <a:p>
            <a:r>
              <a:rPr lang="en-US" altLang="ar-SA" sz="4400" dirty="0">
                <a:solidFill>
                  <a:schemeClr val="accent2"/>
                </a:solidFill>
                <a:latin typeface="Arial" pitchFamily="34" charset="0"/>
              </a:rPr>
              <a:t>Insulin administration</a:t>
            </a:r>
            <a:br>
              <a:rPr lang="en-US" altLang="ar-SA" sz="4400" dirty="0">
                <a:solidFill>
                  <a:schemeClr val="accent2"/>
                </a:solidFill>
                <a:latin typeface="Arial" pitchFamily="34" charset="0"/>
              </a:rPr>
            </a:br>
            <a:endParaRPr lang="en-US" dirty="0"/>
          </a:p>
        </p:txBody>
      </p:sp>
    </p:spTree>
    <p:extLst>
      <p:ext uri="{BB962C8B-B14F-4D97-AF65-F5344CB8AC3E}">
        <p14:creationId xmlns:p14="http://schemas.microsoft.com/office/powerpoint/2010/main" val="1147928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74638"/>
            <a:ext cx="8229600" cy="1143000"/>
          </a:xfrm>
        </p:spPr>
        <p:txBody>
          <a:bodyPr/>
          <a:lstStyle/>
          <a:p>
            <a:r>
              <a:rPr lang="en-US" b="1" dirty="0" smtClean="0">
                <a:solidFill>
                  <a:schemeClr val="accent2"/>
                </a:solidFill>
                <a:cs typeface="Tahoma" pitchFamily="34" charset="0"/>
              </a:rPr>
              <a:t>Type 2 Obese Patients</a:t>
            </a:r>
            <a:endParaRPr lang="ar-SA" b="1" dirty="0" smtClean="0">
              <a:solidFill>
                <a:schemeClr val="accent2"/>
              </a:solidFill>
            </a:endParaRPr>
          </a:p>
        </p:txBody>
      </p:sp>
      <p:sp>
        <p:nvSpPr>
          <p:cNvPr id="3" name="Content Placeholder 2"/>
          <p:cNvSpPr>
            <a:spLocks noGrp="1"/>
          </p:cNvSpPr>
          <p:nvPr>
            <p:ph sz="quarter" idx="1"/>
          </p:nvPr>
        </p:nvSpPr>
        <p:spPr>
          <a:xfrm>
            <a:off x="381000" y="1447800"/>
            <a:ext cx="8458200" cy="4572000"/>
          </a:xfrm>
        </p:spPr>
        <p:txBody>
          <a:bodyPr>
            <a:normAutofit/>
          </a:bodyPr>
          <a:lstStyle/>
          <a:p>
            <a:pPr algn="l" rtl="0">
              <a:buFont typeface="Wingdings" pitchFamily="2" charset="2"/>
              <a:buChar char="q"/>
              <a:defRPr/>
            </a:pPr>
            <a:r>
              <a:rPr lang="en-US" sz="2400" dirty="0" smtClean="0">
                <a:solidFill>
                  <a:schemeClr val="bg1"/>
                </a:solidFill>
                <a:latin typeface="Arial" panose="020B0604020202020204" pitchFamily="34" charset="0"/>
                <a:cs typeface="Arial" panose="020B0604020202020204" pitchFamily="34" charset="0"/>
              </a:rPr>
              <a:t>Exercise and Diet control</a:t>
            </a:r>
          </a:p>
          <a:p>
            <a:pPr algn="l" rtl="0">
              <a:buFont typeface="Wingdings" pitchFamily="2" charset="2"/>
              <a:buChar char="q"/>
              <a:defRPr/>
            </a:pPr>
            <a:r>
              <a:rPr lang="en-US" sz="2400" dirty="0" smtClean="0">
                <a:solidFill>
                  <a:schemeClr val="bg1"/>
                </a:solidFill>
                <a:latin typeface="Arial" panose="020B0604020202020204" pitchFamily="34" charset="0"/>
                <a:cs typeface="Arial" panose="020B0604020202020204" pitchFamily="34" charset="0"/>
              </a:rPr>
              <a:t>Bariatric Surgery for BMI ≥ 35</a:t>
            </a:r>
          </a:p>
          <a:p>
            <a:pPr algn="l" rtl="0">
              <a:buFont typeface="Wingdings" pitchFamily="2" charset="2"/>
              <a:buChar char="q"/>
              <a:defRPr/>
            </a:pPr>
            <a:r>
              <a:rPr lang="en-US" sz="2400" dirty="0" smtClean="0">
                <a:solidFill>
                  <a:schemeClr val="bg1"/>
                </a:solidFill>
                <a:latin typeface="Arial" panose="020B0604020202020204" pitchFamily="34" charset="0"/>
                <a:cs typeface="Arial" panose="020B0604020202020204" pitchFamily="34" charset="0"/>
              </a:rPr>
              <a:t>First choice: Metformin 2- 2.5 gm per day</a:t>
            </a:r>
          </a:p>
          <a:p>
            <a:pPr algn="l" rtl="0">
              <a:buFont typeface="Wingdings" pitchFamily="2" charset="2"/>
              <a:buChar char="q"/>
              <a:defRPr/>
            </a:pPr>
            <a:r>
              <a:rPr lang="en-US" sz="2400" dirty="0" smtClean="0">
                <a:solidFill>
                  <a:schemeClr val="bg1"/>
                </a:solidFill>
                <a:latin typeface="Arial" panose="020B0604020202020204" pitchFamily="34" charset="0"/>
                <a:cs typeface="Arial" panose="020B0604020202020204" pitchFamily="34" charset="0"/>
              </a:rPr>
              <a:t>Second choice: if still not controlled, Add Pioglitazone 15 -30 mg</a:t>
            </a:r>
          </a:p>
          <a:p>
            <a:pPr algn="l" rtl="0">
              <a:buFont typeface="Wingdings" pitchFamily="2" charset="2"/>
              <a:buChar char="q"/>
              <a:defRPr/>
            </a:pPr>
            <a:r>
              <a:rPr lang="en-US" sz="2400" dirty="0" smtClean="0">
                <a:solidFill>
                  <a:schemeClr val="bg1"/>
                </a:solidFill>
                <a:latin typeface="Arial" panose="020B0604020202020204" pitchFamily="34" charset="0"/>
                <a:cs typeface="Arial" panose="020B0604020202020204" pitchFamily="34" charset="0"/>
              </a:rPr>
              <a:t>Third choice:</a:t>
            </a:r>
          </a:p>
          <a:p>
            <a:pPr marL="0" indent="0" algn="l" rtl="0">
              <a:buNone/>
              <a:defRPr/>
            </a:pP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   a. </a:t>
            </a:r>
            <a:r>
              <a:rPr lang="en-US" sz="2400" dirty="0" err="1" smtClean="0">
                <a:solidFill>
                  <a:schemeClr val="bg1"/>
                </a:solidFill>
                <a:latin typeface="Arial" panose="020B0604020202020204" pitchFamily="34" charset="0"/>
                <a:cs typeface="Arial" panose="020B0604020202020204" pitchFamily="34" charset="0"/>
              </a:rPr>
              <a:t>Liraglutide</a:t>
            </a:r>
            <a:r>
              <a:rPr lang="en-US" sz="2400" dirty="0" smtClean="0">
                <a:solidFill>
                  <a:schemeClr val="bg1"/>
                </a:solidFill>
                <a:latin typeface="Arial" panose="020B0604020202020204" pitchFamily="34" charset="0"/>
                <a:cs typeface="Arial" panose="020B0604020202020204" pitchFamily="34" charset="0"/>
              </a:rPr>
              <a:t> 1.2 mg or (3 mg) SC daily (First choice)</a:t>
            </a:r>
          </a:p>
          <a:p>
            <a:pPr marL="0" indent="0" algn="l" rtl="0">
              <a:buNone/>
              <a:defRPr/>
            </a:pP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   b. Basal / Bolus Insulin (this will lead to increase in </a:t>
            </a:r>
          </a:p>
          <a:p>
            <a:pPr marL="0" indent="0" algn="l" rtl="0">
              <a:buNone/>
              <a:defRPr/>
            </a:pP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       weight)</a:t>
            </a:r>
            <a:endParaRPr lang="ar-SA"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353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86800" cy="6248400"/>
          </a:xfrm>
        </p:spPr>
        <p:txBody>
          <a:bodyPr/>
          <a:lstStyle/>
          <a:p>
            <a:pPr algn="l" rtl="0">
              <a:buFont typeface="Arial" pitchFamily="34" charset="0"/>
              <a:buNone/>
            </a:pPr>
            <a:r>
              <a:rPr lang="en-US" altLang="ar-SA" sz="3200" b="1" dirty="0" smtClean="0">
                <a:solidFill>
                  <a:schemeClr val="accent2"/>
                </a:solidFill>
                <a:latin typeface="Arial" pitchFamily="34" charset="0"/>
                <a:cs typeface="Arial" pitchFamily="34" charset="0"/>
              </a:rPr>
              <a:t>Antiplatelet agents</a:t>
            </a:r>
          </a:p>
          <a:p>
            <a:pPr algn="l" rtl="0">
              <a:buFont typeface="Arial" pitchFamily="34" charset="0"/>
              <a:buNone/>
            </a:pPr>
            <a:endParaRPr lang="en-US" altLang="ar-SA" dirty="0" smtClean="0">
              <a:latin typeface="Arial" pitchFamily="34" charset="0"/>
              <a:cs typeface="Arial" pitchFamily="34" charset="0"/>
            </a:endParaRPr>
          </a:p>
          <a:p>
            <a:pPr algn="l" rtl="0">
              <a:buFont typeface="Wingdings" pitchFamily="2" charset="2"/>
              <a:buChar char="q"/>
            </a:pPr>
            <a:r>
              <a:rPr lang="en-US" altLang="ar-SA" dirty="0" smtClean="0">
                <a:solidFill>
                  <a:schemeClr val="bg1"/>
                </a:solidFill>
                <a:latin typeface="Arial" pitchFamily="34" charset="0"/>
                <a:cs typeface="Arial" pitchFamily="34" charset="0"/>
              </a:rPr>
              <a:t>Consider </a:t>
            </a:r>
            <a:r>
              <a:rPr lang="en-US" altLang="ar-SA" b="1" dirty="0" smtClean="0">
                <a:solidFill>
                  <a:schemeClr val="bg1"/>
                </a:solidFill>
                <a:latin typeface="Arial" pitchFamily="34" charset="0"/>
                <a:cs typeface="Arial" pitchFamily="34" charset="0"/>
              </a:rPr>
              <a:t>Aspirin</a:t>
            </a:r>
            <a:r>
              <a:rPr lang="en-US" altLang="ar-SA" dirty="0" smtClean="0">
                <a:solidFill>
                  <a:schemeClr val="bg1"/>
                </a:solidFill>
                <a:latin typeface="Arial" pitchFamily="34" charset="0"/>
                <a:cs typeface="Arial" pitchFamily="34" charset="0"/>
              </a:rPr>
              <a:t> therapy (75–162 mg/day) as a </a:t>
            </a:r>
            <a:r>
              <a:rPr lang="en-US" altLang="ar-SA" b="1" dirty="0" smtClean="0">
                <a:solidFill>
                  <a:schemeClr val="bg1"/>
                </a:solidFill>
                <a:latin typeface="Arial" pitchFamily="34" charset="0"/>
                <a:cs typeface="Arial" pitchFamily="34" charset="0"/>
              </a:rPr>
              <a:t>primary prevention </a:t>
            </a:r>
            <a:r>
              <a:rPr lang="en-US" altLang="ar-SA" dirty="0" smtClean="0">
                <a:solidFill>
                  <a:schemeClr val="bg1"/>
                </a:solidFill>
                <a:latin typeface="Arial" pitchFamily="34" charset="0"/>
                <a:cs typeface="Arial" pitchFamily="34" charset="0"/>
              </a:rPr>
              <a:t>strategy in those with type 1 or type 2 diabetes at increased cardiovascular risk (10-year risk 10%). </a:t>
            </a:r>
          </a:p>
          <a:p>
            <a:pPr algn="l" rtl="0">
              <a:buFont typeface="Arial" pitchFamily="34" charset="0"/>
              <a:buNone/>
            </a:pPr>
            <a:r>
              <a:rPr lang="en-US" altLang="ar-SA" dirty="0" smtClean="0">
                <a:solidFill>
                  <a:schemeClr val="bg1"/>
                </a:solidFill>
                <a:latin typeface="Arial" pitchFamily="34" charset="0"/>
                <a:cs typeface="Arial" pitchFamily="34" charset="0"/>
              </a:rPr>
              <a:t> </a:t>
            </a:r>
          </a:p>
          <a:p>
            <a:pPr>
              <a:buFont typeface="Wingdings" pitchFamily="2" charset="2"/>
              <a:buChar char="q"/>
            </a:pPr>
            <a:r>
              <a:rPr lang="en-US" altLang="ar-SA" dirty="0" smtClean="0">
                <a:solidFill>
                  <a:schemeClr val="bg1"/>
                </a:solidFill>
                <a:latin typeface="Arial" pitchFamily="34" charset="0"/>
                <a:cs typeface="Arial" pitchFamily="34" charset="0"/>
              </a:rPr>
              <a:t> This includes most </a:t>
            </a:r>
            <a:r>
              <a:rPr lang="en-US" altLang="ar-SA" b="1" dirty="0" smtClean="0">
                <a:solidFill>
                  <a:schemeClr val="bg1"/>
                </a:solidFill>
                <a:latin typeface="Arial" pitchFamily="34" charset="0"/>
                <a:cs typeface="Arial" pitchFamily="34" charset="0"/>
              </a:rPr>
              <a:t>men 50 years </a:t>
            </a:r>
            <a:r>
              <a:rPr lang="en-US" altLang="ar-SA" dirty="0" smtClean="0">
                <a:solidFill>
                  <a:schemeClr val="bg1"/>
                </a:solidFill>
                <a:latin typeface="Arial" pitchFamily="34" charset="0"/>
                <a:cs typeface="Arial" pitchFamily="34" charset="0"/>
              </a:rPr>
              <a:t>of age or </a:t>
            </a:r>
            <a:r>
              <a:rPr lang="en-US" altLang="ar-SA" b="1" dirty="0" smtClean="0">
                <a:solidFill>
                  <a:schemeClr val="bg1"/>
                </a:solidFill>
                <a:latin typeface="Arial" pitchFamily="34" charset="0"/>
                <a:cs typeface="Arial" pitchFamily="34" charset="0"/>
              </a:rPr>
              <a:t>women 50 years </a:t>
            </a:r>
            <a:r>
              <a:rPr lang="en-US" altLang="ar-SA" dirty="0" smtClean="0">
                <a:solidFill>
                  <a:schemeClr val="bg1"/>
                </a:solidFill>
                <a:latin typeface="Arial" pitchFamily="34" charset="0"/>
                <a:cs typeface="Arial" pitchFamily="34" charset="0"/>
              </a:rPr>
              <a:t>of age who </a:t>
            </a:r>
            <a:r>
              <a:rPr lang="en-US" altLang="ar-SA" b="1" dirty="0" smtClean="0">
                <a:solidFill>
                  <a:schemeClr val="bg1"/>
                </a:solidFill>
                <a:latin typeface="Arial" pitchFamily="34" charset="0"/>
                <a:cs typeface="Arial" pitchFamily="34" charset="0"/>
              </a:rPr>
              <a:t>have at least one additional major risk factor</a:t>
            </a:r>
            <a:r>
              <a:rPr lang="en-US" altLang="ar-SA" dirty="0" smtClean="0">
                <a:solidFill>
                  <a:schemeClr val="bg1"/>
                </a:solidFill>
                <a:latin typeface="Arial" pitchFamily="34" charset="0"/>
                <a:cs typeface="Arial" pitchFamily="34" charset="0"/>
              </a:rPr>
              <a:t> (family history of CVD, hypertension, smoking, dyslipidemia, or albuminuria). </a:t>
            </a:r>
          </a:p>
          <a:p>
            <a:pPr algn="l" rtl="0">
              <a:buFont typeface="Wingdings 2" pitchFamily="18" charset="2"/>
              <a:buNone/>
            </a:pPr>
            <a:endParaRPr lang="en-US" altLang="ar-SA" dirty="0" smtClean="0">
              <a:solidFill>
                <a:schemeClr val="bg1"/>
              </a:solidFill>
            </a:endParaRPr>
          </a:p>
        </p:txBody>
      </p:sp>
    </p:spTree>
    <p:extLst>
      <p:ext uri="{BB962C8B-B14F-4D97-AF65-F5344CB8AC3E}">
        <p14:creationId xmlns:p14="http://schemas.microsoft.com/office/powerpoint/2010/main" val="1281387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sz="quarter" idx="1"/>
          </p:nvPr>
        </p:nvSpPr>
        <p:spPr>
          <a:xfrm>
            <a:off x="152400" y="228600"/>
            <a:ext cx="8839200" cy="6324600"/>
          </a:xfrm>
        </p:spPr>
        <p:txBody>
          <a:bodyPr/>
          <a:lstStyle/>
          <a:p>
            <a:pPr algn="l" rtl="0">
              <a:buFont typeface="Wingdings 2" pitchFamily="18" charset="2"/>
              <a:buNone/>
              <a:defRPr/>
            </a:pPr>
            <a:r>
              <a:rPr lang="en-US" altLang="ar-SA" sz="3200" b="1" dirty="0" smtClean="0">
                <a:solidFill>
                  <a:schemeClr val="accent2"/>
                </a:solidFill>
                <a:latin typeface="Arial" panose="020B0604020202020204" pitchFamily="34" charset="0"/>
                <a:cs typeface="Arial" panose="020B0604020202020204" pitchFamily="34" charset="0"/>
              </a:rPr>
              <a:t>Statins and Diabetes</a:t>
            </a:r>
          </a:p>
          <a:p>
            <a:pPr algn="l" rtl="0">
              <a:buFont typeface="Wingdings 2" pitchFamily="18" charset="2"/>
              <a:buNone/>
              <a:defRPr/>
            </a:pPr>
            <a:endParaRPr lang="en-US" altLang="ar-SA" sz="3200" b="1" dirty="0" smtClean="0">
              <a:solidFill>
                <a:srgbClr val="C00000"/>
              </a:solidFill>
              <a:latin typeface="Arial" panose="020B0604020202020204" pitchFamily="34" charset="0"/>
              <a:cs typeface="Arial" panose="020B0604020202020204" pitchFamily="34" charset="0"/>
            </a:endParaRPr>
          </a:p>
          <a:p>
            <a:pPr algn="l" rtl="0">
              <a:buFont typeface="Wingdings" panose="05000000000000000000" pitchFamily="2" charset="2"/>
              <a:buChar char="q"/>
              <a:defRPr/>
            </a:pPr>
            <a:r>
              <a:rPr lang="en-US" altLang="ar-SA" sz="2400" dirty="0" smtClean="0">
                <a:solidFill>
                  <a:schemeClr val="bg1"/>
                </a:solidFill>
                <a:latin typeface="Arial" panose="020B0604020202020204" pitchFamily="34" charset="0"/>
                <a:cs typeface="Arial" panose="020B0604020202020204" pitchFamily="34" charset="0"/>
              </a:rPr>
              <a:t>Diabetics &lt; 40 years with no CV risk factors, No statin.</a:t>
            </a:r>
          </a:p>
          <a:p>
            <a:pPr algn="l" rtl="0">
              <a:buFont typeface="Wingdings" panose="05000000000000000000" pitchFamily="2" charset="2"/>
              <a:buChar char="q"/>
              <a:defRPr/>
            </a:pPr>
            <a:endParaRPr lang="en-US" altLang="ar-SA" sz="2400" dirty="0" smtClean="0">
              <a:solidFill>
                <a:schemeClr val="bg1"/>
              </a:solidFill>
              <a:latin typeface="Arial" panose="020B0604020202020204" pitchFamily="34" charset="0"/>
              <a:cs typeface="Arial" panose="020B0604020202020204" pitchFamily="34" charset="0"/>
            </a:endParaRPr>
          </a:p>
          <a:p>
            <a:pPr algn="l" rtl="0">
              <a:buFont typeface="Wingdings" panose="05000000000000000000" pitchFamily="2" charset="2"/>
              <a:buChar char="q"/>
              <a:defRPr/>
            </a:pPr>
            <a:r>
              <a:rPr lang="en-US" altLang="ar-SA" dirty="0" smtClean="0">
                <a:solidFill>
                  <a:schemeClr val="bg1"/>
                </a:solidFill>
                <a:latin typeface="Arial" panose="020B0604020202020204" pitchFamily="34" charset="0"/>
                <a:cs typeface="Arial" panose="020B0604020202020204" pitchFamily="34" charset="0"/>
              </a:rPr>
              <a:t>Statin therapy should be added to lifestyle therapy, </a:t>
            </a:r>
          </a:p>
          <a:p>
            <a:pPr algn="l" rtl="0">
              <a:buFont typeface="Wingdings 2" pitchFamily="18" charset="2"/>
              <a:buNone/>
              <a:defRPr/>
            </a:pPr>
            <a:r>
              <a:rPr lang="en-US" altLang="ar-SA" dirty="0" smtClean="0">
                <a:solidFill>
                  <a:schemeClr val="bg1"/>
                </a:solidFill>
                <a:latin typeface="Arial" panose="020B0604020202020204" pitchFamily="34" charset="0"/>
                <a:cs typeface="Arial" panose="020B0604020202020204" pitchFamily="34" charset="0"/>
              </a:rPr>
              <a:t>   for diabetic patients </a:t>
            </a:r>
            <a:r>
              <a:rPr lang="en-US" dirty="0" smtClean="0">
                <a:solidFill>
                  <a:schemeClr val="bg1"/>
                </a:solidFill>
                <a:latin typeface="Arial" panose="020B0604020202020204" pitchFamily="34" charset="0"/>
                <a:cs typeface="Arial" panose="020B0604020202020204" pitchFamily="34" charset="0"/>
              </a:rPr>
              <a:t>with no additional atherosclerotic CV disease risk factors 40-75 years (</a:t>
            </a:r>
            <a:r>
              <a:rPr lang="en-US" b="1" dirty="0" smtClean="0">
                <a:solidFill>
                  <a:schemeClr val="bg1"/>
                </a:solidFill>
                <a:latin typeface="Arial" panose="020B0604020202020204" pitchFamily="34" charset="0"/>
                <a:cs typeface="Arial" panose="020B0604020202020204" pitchFamily="34" charset="0"/>
              </a:rPr>
              <a:t>A</a:t>
            </a:r>
            <a:r>
              <a:rPr lang="en-US" dirty="0" smtClean="0">
                <a:solidFill>
                  <a:schemeClr val="bg1"/>
                </a:solidFill>
                <a:latin typeface="Arial" panose="020B0604020202020204" pitchFamily="34" charset="0"/>
                <a:cs typeface="Arial" panose="020B0604020202020204" pitchFamily="34" charset="0"/>
              </a:rPr>
              <a:t>) and &lt; 40 years (</a:t>
            </a:r>
            <a:r>
              <a:rPr lang="en-US" b="1" dirty="0" smtClean="0">
                <a:solidFill>
                  <a:schemeClr val="bg1"/>
                </a:solidFill>
                <a:latin typeface="Arial" panose="020B0604020202020204" pitchFamily="34" charset="0"/>
                <a:cs typeface="Arial" panose="020B0604020202020204" pitchFamily="34" charset="0"/>
              </a:rPr>
              <a:t>B</a:t>
            </a:r>
            <a:r>
              <a:rPr lang="en-US" dirty="0" smtClean="0">
                <a:solidFill>
                  <a:schemeClr val="bg1"/>
                </a:solidFill>
                <a:latin typeface="Arial" panose="020B0604020202020204" pitchFamily="34" charset="0"/>
                <a:cs typeface="Arial" panose="020B0604020202020204" pitchFamily="34" charset="0"/>
              </a:rPr>
              <a:t>).</a:t>
            </a:r>
          </a:p>
          <a:p>
            <a:pPr algn="l" rtl="0">
              <a:buFont typeface="Wingdings 2" pitchFamily="18" charset="2"/>
              <a:buNone/>
              <a:defRPr/>
            </a:pPr>
            <a:endParaRPr lang="en-US" altLang="ar-SA" dirty="0" smtClean="0">
              <a:solidFill>
                <a:schemeClr val="bg1"/>
              </a:solidFill>
              <a:latin typeface="Arial" panose="020B0604020202020204" pitchFamily="34" charset="0"/>
              <a:cs typeface="Arial" panose="020B0604020202020204" pitchFamily="34" charset="0"/>
            </a:endParaRPr>
          </a:p>
          <a:p>
            <a:pPr algn="l" rtl="0">
              <a:buFont typeface="Wingdings" panose="05000000000000000000" pitchFamily="2" charset="2"/>
              <a:buChar char="q"/>
              <a:defRPr/>
            </a:pPr>
            <a:r>
              <a:rPr lang="en-US" altLang="ar-SA" dirty="0" smtClean="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For patients with diabetes aged 40–75 years with additional atherosclerotic cardiovascular disease risk factors, consider using high-intensity statin and lifestyle therapy. (</a:t>
            </a:r>
            <a:r>
              <a:rPr lang="en-US" sz="2400" b="1" dirty="0" smtClean="0">
                <a:solidFill>
                  <a:schemeClr val="bg1"/>
                </a:solidFill>
                <a:latin typeface="Arial" panose="020B0604020202020204" pitchFamily="34" charset="0"/>
                <a:cs typeface="Arial" panose="020B0604020202020204" pitchFamily="34" charset="0"/>
              </a:rPr>
              <a:t>B</a:t>
            </a:r>
            <a:r>
              <a:rPr lang="en-US" sz="2400" dirty="0" smtClean="0">
                <a:solidFill>
                  <a:schemeClr val="bg1"/>
                </a:solidFill>
                <a:latin typeface="Arial" panose="020B0604020202020204" pitchFamily="34" charset="0"/>
                <a:cs typeface="Arial" panose="020B0604020202020204" pitchFamily="34" charset="0"/>
              </a:rPr>
              <a:t>)</a:t>
            </a:r>
          </a:p>
          <a:p>
            <a:pPr marL="0" indent="0" algn="l" rtl="0">
              <a:buFont typeface="Wingdings 2" pitchFamily="18" charset="2"/>
              <a:buNone/>
              <a:defRPr/>
            </a:pPr>
            <a:endParaRPr lang="en-US"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907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sz="quarter" idx="1"/>
          </p:nvPr>
        </p:nvSpPr>
        <p:spPr>
          <a:xfrm>
            <a:off x="152400" y="304800"/>
            <a:ext cx="8839200" cy="6248400"/>
          </a:xfrm>
        </p:spPr>
        <p:txBody>
          <a:bodyPr/>
          <a:lstStyle/>
          <a:p>
            <a:pPr algn="l" rtl="0">
              <a:buFont typeface="Wingdings 2" pitchFamily="18" charset="2"/>
              <a:buNone/>
              <a:defRPr/>
            </a:pPr>
            <a:r>
              <a:rPr lang="en-US" altLang="ar-SA" sz="3200" b="1" dirty="0" smtClean="0">
                <a:solidFill>
                  <a:schemeClr val="accent2"/>
                </a:solidFill>
                <a:latin typeface="Arial" panose="020B0604020202020204" pitchFamily="34" charset="0"/>
                <a:cs typeface="Arial" panose="020B0604020202020204" pitchFamily="34" charset="0"/>
              </a:rPr>
              <a:t>  Statins and Diabetes</a:t>
            </a:r>
          </a:p>
          <a:p>
            <a:pPr marL="0" indent="0" algn="l" rtl="0">
              <a:buFont typeface="Wingdings 2" pitchFamily="18" charset="2"/>
              <a:buNone/>
              <a:defRPr/>
            </a:pPr>
            <a:endParaRPr lang="en-US" sz="2400" dirty="0" smtClean="0">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q"/>
              <a:defRPr/>
            </a:pPr>
            <a:r>
              <a:rPr lang="en-US" sz="2000" dirty="0" smtClean="0">
                <a:solidFill>
                  <a:schemeClr val="bg1"/>
                </a:solidFill>
                <a:latin typeface="Arial" panose="020B0604020202020204" pitchFamily="34" charset="0"/>
                <a:cs typeface="Arial" panose="020B0604020202020204" pitchFamily="34" charset="0"/>
              </a:rPr>
              <a:t>The addition of </a:t>
            </a:r>
            <a:r>
              <a:rPr lang="en-US" sz="2000" b="1" dirty="0" err="1" smtClean="0">
                <a:solidFill>
                  <a:schemeClr val="bg1"/>
                </a:solidFill>
                <a:latin typeface="Arial" panose="020B0604020202020204" pitchFamily="34" charset="0"/>
                <a:cs typeface="Arial" panose="020B0604020202020204" pitchFamily="34" charset="0"/>
              </a:rPr>
              <a:t>Ezetimibe</a:t>
            </a:r>
            <a:r>
              <a:rPr lang="en-US" sz="2000" dirty="0" smtClean="0">
                <a:solidFill>
                  <a:schemeClr val="bg1"/>
                </a:solidFill>
                <a:latin typeface="Arial" panose="020B0604020202020204" pitchFamily="34" charset="0"/>
                <a:cs typeface="Arial" panose="020B0604020202020204" pitchFamily="34" charset="0"/>
              </a:rPr>
              <a:t> to moderate-intensity statin has been shown to provide additional CV benefit compared with moderate-intensity statin alone and may be considered for patients with a recent acute coronary syndrome with LDL cholesterol &gt; 50 mg/</a:t>
            </a:r>
            <a:r>
              <a:rPr lang="en-US" sz="2000" dirty="0" err="1" smtClean="0">
                <a:solidFill>
                  <a:schemeClr val="bg1"/>
                </a:solidFill>
                <a:latin typeface="Arial" panose="020B0604020202020204" pitchFamily="34" charset="0"/>
                <a:cs typeface="Arial" panose="020B0604020202020204" pitchFamily="34" charset="0"/>
              </a:rPr>
              <a:t>dL</a:t>
            </a:r>
            <a:r>
              <a:rPr lang="en-US" sz="2000" dirty="0" smtClean="0">
                <a:solidFill>
                  <a:schemeClr val="bg1"/>
                </a:solidFill>
                <a:latin typeface="Arial" panose="020B0604020202020204" pitchFamily="34" charset="0"/>
                <a:cs typeface="Arial" panose="020B0604020202020204" pitchFamily="34" charset="0"/>
              </a:rPr>
              <a:t> (1.3 </a:t>
            </a:r>
            <a:r>
              <a:rPr lang="en-US" sz="2000" dirty="0" err="1" smtClean="0">
                <a:solidFill>
                  <a:schemeClr val="bg1"/>
                </a:solidFill>
                <a:latin typeface="Arial" panose="020B0604020202020204" pitchFamily="34" charset="0"/>
                <a:cs typeface="Arial" panose="020B0604020202020204" pitchFamily="34" charset="0"/>
              </a:rPr>
              <a:t>mmol</a:t>
            </a:r>
            <a:r>
              <a:rPr lang="en-US" sz="2000" dirty="0" smtClean="0">
                <a:solidFill>
                  <a:schemeClr val="bg1"/>
                </a:solidFill>
                <a:latin typeface="Arial" panose="020B0604020202020204" pitchFamily="34" charset="0"/>
                <a:cs typeface="Arial" panose="020B0604020202020204" pitchFamily="34" charset="0"/>
              </a:rPr>
              <a:t>/L) or for those patients who cannot tolerate high intensity statin therapy. (</a:t>
            </a:r>
            <a:r>
              <a:rPr lang="en-US" sz="2000" b="1" dirty="0" smtClean="0">
                <a:solidFill>
                  <a:schemeClr val="bg1"/>
                </a:solidFill>
                <a:latin typeface="Arial" panose="020B0604020202020204" pitchFamily="34" charset="0"/>
                <a:cs typeface="Arial" panose="020B0604020202020204" pitchFamily="34" charset="0"/>
              </a:rPr>
              <a:t>A)</a:t>
            </a:r>
          </a:p>
          <a:p>
            <a:pPr marL="0" indent="0" algn="ctr" rtl="0">
              <a:buFont typeface="Wingdings 2" pitchFamily="18" charset="2"/>
              <a:buNone/>
              <a:defRPr/>
            </a:pP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b="1" dirty="0" smtClean="0">
                <a:solidFill>
                  <a:schemeClr val="tx2"/>
                </a:solidFill>
              </a:rPr>
              <a:t>(IMPROVE-IT)</a:t>
            </a:r>
            <a:endParaRPr lang="en-US" altLang="ar-SA" sz="2000" b="1"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3551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ar-SA" smtClean="0"/>
          </a:p>
        </p:txBody>
      </p:sp>
      <p:pic>
        <p:nvPicPr>
          <p:cNvPr id="604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l="40196" t="22115" r="18628" b="27342"/>
          <a:stretch>
            <a:fillRect/>
          </a:stretch>
        </p:blipFill>
        <p:spPr>
          <a:xfrm>
            <a:off x="381000" y="152400"/>
            <a:ext cx="8458200" cy="6477000"/>
          </a:xfrm>
        </p:spPr>
      </p:pic>
    </p:spTree>
    <p:extLst>
      <p:ext uri="{BB962C8B-B14F-4D97-AF65-F5344CB8AC3E}">
        <p14:creationId xmlns:p14="http://schemas.microsoft.com/office/powerpoint/2010/main" val="21716197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1143000"/>
          </a:xfrm>
        </p:spPr>
        <p:txBody>
          <a:bodyPr/>
          <a:lstStyle/>
          <a:p>
            <a:r>
              <a:rPr lang="en-US" dirty="0" smtClean="0">
                <a:solidFill>
                  <a:schemeClr val="accent2"/>
                </a:solidFill>
                <a:latin typeface="Arial" pitchFamily="34" charset="0"/>
                <a:cs typeface="Arial" pitchFamily="34" charset="0"/>
              </a:rPr>
              <a:t>Statin and Fibrate</a:t>
            </a:r>
            <a:endParaRPr lang="ar-SA" dirty="0" smtClean="0">
              <a:solidFill>
                <a:schemeClr val="accent2"/>
              </a:solidFill>
              <a:latin typeface="Arial" pitchFamily="34" charset="0"/>
              <a:cs typeface="Arial" pitchFamily="34" charset="0"/>
            </a:endParaRPr>
          </a:p>
        </p:txBody>
      </p:sp>
      <p:sp>
        <p:nvSpPr>
          <p:cNvPr id="61443" name="Content Placeholder 2"/>
          <p:cNvSpPr>
            <a:spLocks noGrp="1"/>
          </p:cNvSpPr>
          <p:nvPr>
            <p:ph sz="quarter" idx="1"/>
          </p:nvPr>
        </p:nvSpPr>
        <p:spPr>
          <a:xfrm>
            <a:off x="457200" y="1447800"/>
            <a:ext cx="8229600" cy="4953000"/>
          </a:xfrm>
        </p:spPr>
        <p:txBody>
          <a:bodyPr/>
          <a:lstStyle/>
          <a:p>
            <a:pPr algn="l" rtl="0"/>
            <a:endParaRPr lang="en-US" dirty="0" smtClean="0">
              <a:solidFill>
                <a:srgbClr val="C00000"/>
              </a:solidFill>
              <a:latin typeface="Arial" pitchFamily="34" charset="0"/>
              <a:cs typeface="Arial" pitchFamily="34" charset="0"/>
            </a:endParaRPr>
          </a:p>
          <a:p>
            <a:pPr algn="l" rtl="0">
              <a:buFont typeface="Wingdings" pitchFamily="2" charset="2"/>
              <a:buChar char="q"/>
            </a:pPr>
            <a:r>
              <a:rPr lang="en-US" dirty="0" smtClean="0">
                <a:solidFill>
                  <a:schemeClr val="bg1"/>
                </a:solidFill>
                <a:latin typeface="Arial" pitchFamily="34" charset="0"/>
                <a:cs typeface="Arial" pitchFamily="34" charset="0"/>
              </a:rPr>
              <a:t>Statin and </a:t>
            </a:r>
            <a:r>
              <a:rPr lang="en-US" dirty="0" err="1" smtClean="0">
                <a:solidFill>
                  <a:schemeClr val="bg1"/>
                </a:solidFill>
                <a:latin typeface="Arial" pitchFamily="34" charset="0"/>
                <a:cs typeface="Arial" pitchFamily="34" charset="0"/>
              </a:rPr>
              <a:t>Fenofibrate</a:t>
            </a:r>
            <a:r>
              <a:rPr lang="en-US" dirty="0" smtClean="0">
                <a:solidFill>
                  <a:schemeClr val="bg1"/>
                </a:solidFill>
                <a:latin typeface="Arial" pitchFamily="34" charset="0"/>
                <a:cs typeface="Arial" pitchFamily="34" charset="0"/>
              </a:rPr>
              <a:t> may be considered for men with both triglyceride level ≥ 204 mg/</a:t>
            </a:r>
            <a:r>
              <a:rPr lang="en-US" dirty="0" err="1" smtClean="0">
                <a:solidFill>
                  <a:schemeClr val="bg1"/>
                </a:solidFill>
                <a:latin typeface="Arial" pitchFamily="34" charset="0"/>
                <a:cs typeface="Arial" pitchFamily="34" charset="0"/>
              </a:rPr>
              <a:t>dL</a:t>
            </a:r>
            <a:r>
              <a:rPr lang="en-US" dirty="0" smtClean="0">
                <a:solidFill>
                  <a:schemeClr val="bg1"/>
                </a:solidFill>
                <a:latin typeface="Arial" pitchFamily="34" charset="0"/>
                <a:cs typeface="Arial" pitchFamily="34" charset="0"/>
              </a:rPr>
              <a:t> (2.3 </a:t>
            </a:r>
            <a:r>
              <a:rPr lang="en-US" dirty="0" err="1" smtClean="0">
                <a:solidFill>
                  <a:schemeClr val="bg1"/>
                </a:solidFill>
                <a:latin typeface="Arial" pitchFamily="34" charset="0"/>
                <a:cs typeface="Arial" pitchFamily="34" charset="0"/>
              </a:rPr>
              <a:t>mmol</a:t>
            </a:r>
            <a:r>
              <a:rPr lang="en-US" dirty="0" smtClean="0">
                <a:solidFill>
                  <a:schemeClr val="bg1"/>
                </a:solidFill>
                <a:latin typeface="Arial" pitchFamily="34" charset="0"/>
                <a:cs typeface="Arial" pitchFamily="34" charset="0"/>
              </a:rPr>
              <a:t>/L) and HDL cholesterol level &lt; 34 mg/</a:t>
            </a:r>
            <a:r>
              <a:rPr lang="en-US" dirty="0" err="1" smtClean="0">
                <a:solidFill>
                  <a:schemeClr val="bg1"/>
                </a:solidFill>
                <a:latin typeface="Arial" pitchFamily="34" charset="0"/>
                <a:cs typeface="Arial" pitchFamily="34" charset="0"/>
              </a:rPr>
              <a:t>dL</a:t>
            </a:r>
            <a:r>
              <a:rPr lang="en-US" dirty="0" smtClean="0">
                <a:solidFill>
                  <a:schemeClr val="bg1"/>
                </a:solidFill>
                <a:latin typeface="Arial" pitchFamily="34" charset="0"/>
                <a:cs typeface="Arial" pitchFamily="34" charset="0"/>
              </a:rPr>
              <a:t> (0.9 </a:t>
            </a:r>
            <a:r>
              <a:rPr lang="en-US" dirty="0" err="1" smtClean="0">
                <a:solidFill>
                  <a:schemeClr val="bg1"/>
                </a:solidFill>
                <a:latin typeface="Arial" pitchFamily="34" charset="0"/>
                <a:cs typeface="Arial" pitchFamily="34" charset="0"/>
              </a:rPr>
              <a:t>mmol</a:t>
            </a:r>
            <a:r>
              <a:rPr lang="en-US" dirty="0" smtClean="0">
                <a:solidFill>
                  <a:schemeClr val="bg1"/>
                </a:solidFill>
                <a:latin typeface="Arial" pitchFamily="34" charset="0"/>
                <a:cs typeface="Arial" pitchFamily="34" charset="0"/>
              </a:rPr>
              <a:t>/L). (</a:t>
            </a:r>
            <a:r>
              <a:rPr lang="en-US" b="1" dirty="0" smtClean="0">
                <a:solidFill>
                  <a:schemeClr val="bg1"/>
                </a:solidFill>
                <a:latin typeface="Arial" pitchFamily="34" charset="0"/>
                <a:cs typeface="Arial" pitchFamily="34" charset="0"/>
              </a:rPr>
              <a:t>B</a:t>
            </a:r>
            <a:r>
              <a:rPr lang="en-US" dirty="0" smtClean="0">
                <a:solidFill>
                  <a:schemeClr val="bg1"/>
                </a:solidFill>
                <a:latin typeface="Arial" pitchFamily="34" charset="0"/>
                <a:cs typeface="Arial" pitchFamily="34" charset="0"/>
              </a:rPr>
              <a:t>)</a:t>
            </a:r>
          </a:p>
          <a:p>
            <a:pPr algn="l" rtl="0">
              <a:buFont typeface="Wingdings" pitchFamily="2" charset="2"/>
              <a:buChar char="q"/>
            </a:pPr>
            <a:r>
              <a:rPr lang="en-US" dirty="0" smtClean="0">
                <a:solidFill>
                  <a:schemeClr val="bg1"/>
                </a:solidFill>
                <a:latin typeface="Arial" pitchFamily="34" charset="0"/>
                <a:cs typeface="Arial" pitchFamily="34" charset="0"/>
              </a:rPr>
              <a:t>Combination therapy (statin/niacin) has not been shown to provide additional cardiovascular benefit above statin therapy alone and may increase the risk of stroke and is not generally recommended. (</a:t>
            </a:r>
            <a:r>
              <a:rPr lang="en-US" b="1" dirty="0" smtClean="0">
                <a:solidFill>
                  <a:schemeClr val="bg1"/>
                </a:solidFill>
                <a:latin typeface="Arial" pitchFamily="34" charset="0"/>
                <a:cs typeface="Arial" pitchFamily="34" charset="0"/>
              </a:rPr>
              <a:t>A</a:t>
            </a:r>
            <a:r>
              <a:rPr lang="en-US" dirty="0" smtClean="0">
                <a:solidFill>
                  <a:schemeClr val="bg1"/>
                </a:solidFill>
                <a:latin typeface="Arial" pitchFamily="34" charset="0"/>
                <a:cs typeface="Arial" pitchFamily="34" charset="0"/>
              </a:rPr>
              <a:t>)</a:t>
            </a:r>
            <a:endParaRPr lang="ar-SA"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55908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sz="2800" dirty="0">
                <a:solidFill>
                  <a:schemeClr val="bg1"/>
                </a:solidFill>
                <a:latin typeface="Arial" pitchFamily="34" charset="0"/>
                <a:cs typeface="Arial" pitchFamily="34" charset="0"/>
              </a:rPr>
              <a:t>Influenza vaccine (yearly)</a:t>
            </a:r>
          </a:p>
          <a:p>
            <a:pPr>
              <a:buFont typeface="Wingdings" pitchFamily="2" charset="2"/>
              <a:buChar char="q"/>
            </a:pPr>
            <a:r>
              <a:rPr lang="en-US" altLang="ar-SA" sz="2800" dirty="0">
                <a:solidFill>
                  <a:schemeClr val="bg1"/>
                </a:solidFill>
                <a:latin typeface="Arial" pitchFamily="34" charset="0"/>
                <a:cs typeface="Arial" pitchFamily="34" charset="0"/>
              </a:rPr>
              <a:t>Pneumococcal vaccine (once in lifetime)</a:t>
            </a:r>
            <a:endParaRPr lang="ar-SA" altLang="ar-SA" sz="2800" dirty="0">
              <a:solidFill>
                <a:schemeClr val="bg1"/>
              </a:solidFill>
              <a:latin typeface="Arial" pitchFamily="34" charset="0"/>
              <a:cs typeface="Arial" pitchFamily="34" charset="0"/>
            </a:endParaRPr>
          </a:p>
          <a:p>
            <a:endParaRPr lang="en-US" dirty="0">
              <a:solidFill>
                <a:schemeClr val="bg1"/>
              </a:solidFill>
            </a:endParaRPr>
          </a:p>
        </p:txBody>
      </p:sp>
      <p:sp>
        <p:nvSpPr>
          <p:cNvPr id="3" name="Title 2"/>
          <p:cNvSpPr>
            <a:spLocks noGrp="1"/>
          </p:cNvSpPr>
          <p:nvPr>
            <p:ph type="title"/>
          </p:nvPr>
        </p:nvSpPr>
        <p:spPr/>
        <p:txBody>
          <a:bodyPr/>
          <a:lstStyle/>
          <a:p>
            <a:r>
              <a:rPr lang="en-US" altLang="ar-SA" sz="4400" b="1" dirty="0">
                <a:solidFill>
                  <a:schemeClr val="accent2"/>
                </a:solidFill>
                <a:latin typeface="Arial" pitchFamily="34" charset="0"/>
                <a:cs typeface="Arial" pitchFamily="34" charset="0"/>
              </a:rPr>
              <a:t>Vaccination</a:t>
            </a:r>
            <a:endParaRPr lang="en-US" dirty="0">
              <a:solidFill>
                <a:schemeClr val="accent2"/>
              </a:solidFill>
            </a:endParaRPr>
          </a:p>
        </p:txBody>
      </p:sp>
    </p:spTree>
    <p:extLst>
      <p:ext uri="{BB962C8B-B14F-4D97-AF65-F5344CB8AC3E}">
        <p14:creationId xmlns:p14="http://schemas.microsoft.com/office/powerpoint/2010/main" val="4247039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altLang="ar-SA" b="1" dirty="0" smtClean="0">
                <a:solidFill>
                  <a:schemeClr val="bg1"/>
                </a:solidFill>
                <a:latin typeface="Arial" pitchFamily="34" charset="0"/>
              </a:rPr>
              <a:t>BP </a:t>
            </a:r>
            <a:r>
              <a:rPr lang="en-US" altLang="ar-SA" b="1" dirty="0">
                <a:solidFill>
                  <a:schemeClr val="bg1"/>
                </a:solidFill>
                <a:latin typeface="Arial" pitchFamily="34" charset="0"/>
              </a:rPr>
              <a:t>&lt; 140 / 90 </a:t>
            </a:r>
            <a:endParaRPr lang="en-US" altLang="ar-SA" b="1" dirty="0" smtClean="0">
              <a:solidFill>
                <a:schemeClr val="bg1"/>
              </a:solidFill>
              <a:latin typeface="Arial" pitchFamily="34" charset="0"/>
            </a:endParaRPr>
          </a:p>
          <a:p>
            <a:pPr>
              <a:buFont typeface="Wingdings" pitchFamily="2" charset="2"/>
              <a:buChar char="q"/>
            </a:pPr>
            <a:r>
              <a:rPr lang="en-US" altLang="ar-SA" b="1" dirty="0" smtClean="0">
                <a:solidFill>
                  <a:schemeClr val="bg1"/>
                </a:solidFill>
                <a:latin typeface="Arial" pitchFamily="34" charset="0"/>
              </a:rPr>
              <a:t>HbA1C </a:t>
            </a:r>
            <a:r>
              <a:rPr lang="en-US" altLang="ar-SA" b="1" dirty="0">
                <a:solidFill>
                  <a:schemeClr val="bg1"/>
                </a:solidFill>
                <a:latin typeface="Arial" pitchFamily="34" charset="0"/>
              </a:rPr>
              <a:t>≤ 7 %  </a:t>
            </a:r>
            <a:r>
              <a:rPr lang="en-US" altLang="ar-SA" b="1" dirty="0" smtClean="0">
                <a:solidFill>
                  <a:schemeClr val="bg1"/>
                </a:solidFill>
                <a:latin typeface="Arial" pitchFamily="34" charset="0"/>
              </a:rPr>
              <a:t>(</a:t>
            </a:r>
            <a:r>
              <a:rPr lang="en-US" altLang="ar-SA" b="1" dirty="0">
                <a:solidFill>
                  <a:schemeClr val="bg1"/>
                </a:solidFill>
                <a:latin typeface="Arial" pitchFamily="34" charset="0"/>
              </a:rPr>
              <a:t>European </a:t>
            </a:r>
            <a:r>
              <a:rPr lang="en-US" altLang="ar-SA" b="1" dirty="0" err="1">
                <a:solidFill>
                  <a:schemeClr val="bg1"/>
                </a:solidFill>
                <a:latin typeface="Arial" pitchFamily="34" charset="0"/>
              </a:rPr>
              <a:t>Diab</a:t>
            </a:r>
            <a:r>
              <a:rPr lang="en-US" altLang="ar-SA" b="1" dirty="0">
                <a:solidFill>
                  <a:schemeClr val="bg1"/>
                </a:solidFill>
                <a:latin typeface="Arial" pitchFamily="34" charset="0"/>
              </a:rPr>
              <a:t>. Soc. ≤ 6.5 %) </a:t>
            </a:r>
          </a:p>
          <a:p>
            <a:pPr>
              <a:buFont typeface="Wingdings" pitchFamily="2" charset="2"/>
              <a:buChar char="q"/>
            </a:pPr>
            <a:r>
              <a:rPr lang="en-US" altLang="ar-SA" b="1" dirty="0">
                <a:solidFill>
                  <a:schemeClr val="bg1"/>
                </a:solidFill>
                <a:latin typeface="Arial" pitchFamily="34" charset="0"/>
              </a:rPr>
              <a:t>LDL-C &lt; 100 mg/dl (2.6 </a:t>
            </a:r>
            <a:r>
              <a:rPr lang="en-US" altLang="ar-SA" b="1" dirty="0" err="1">
                <a:solidFill>
                  <a:schemeClr val="bg1"/>
                </a:solidFill>
                <a:latin typeface="Arial" pitchFamily="34" charset="0"/>
              </a:rPr>
              <a:t>mmol</a:t>
            </a:r>
            <a:r>
              <a:rPr lang="en-US" altLang="ar-SA" b="1" dirty="0">
                <a:solidFill>
                  <a:schemeClr val="bg1"/>
                </a:solidFill>
                <a:latin typeface="Arial" pitchFamily="34" charset="0"/>
              </a:rPr>
              <a:t>/L)</a:t>
            </a:r>
          </a:p>
          <a:p>
            <a:pPr>
              <a:buFont typeface="Wingdings" pitchFamily="2" charset="2"/>
              <a:buChar char="q"/>
            </a:pPr>
            <a:r>
              <a:rPr lang="en-US" altLang="ar-SA" b="1" dirty="0">
                <a:solidFill>
                  <a:schemeClr val="bg1"/>
                </a:solidFill>
                <a:latin typeface="Arial" pitchFamily="34" charset="0"/>
              </a:rPr>
              <a:t>HDL-C &gt; 40 mg/dl (males)</a:t>
            </a:r>
          </a:p>
          <a:p>
            <a:pPr marL="0" indent="0">
              <a:buNone/>
            </a:pPr>
            <a:r>
              <a:rPr lang="en-US" altLang="ar-SA" b="1" dirty="0" smtClean="0">
                <a:solidFill>
                  <a:schemeClr val="bg1"/>
                </a:solidFill>
                <a:latin typeface="Arial" pitchFamily="34" charset="0"/>
              </a:rPr>
              <a:t>               </a:t>
            </a:r>
            <a:r>
              <a:rPr lang="en-US" altLang="ar-SA" b="1" dirty="0">
                <a:solidFill>
                  <a:schemeClr val="bg1"/>
                </a:solidFill>
                <a:latin typeface="Arial" pitchFamily="34" charset="0"/>
              </a:rPr>
              <a:t>&gt; 50 mg/dl (females)</a:t>
            </a:r>
          </a:p>
          <a:p>
            <a:pPr>
              <a:buFont typeface="Wingdings" pitchFamily="2" charset="2"/>
              <a:buChar char="q"/>
            </a:pPr>
            <a:r>
              <a:rPr lang="en-US" altLang="ar-SA" b="1" dirty="0" smtClean="0">
                <a:solidFill>
                  <a:schemeClr val="bg1"/>
                </a:solidFill>
                <a:latin typeface="Arial" pitchFamily="34" charset="0"/>
              </a:rPr>
              <a:t>TG </a:t>
            </a:r>
            <a:r>
              <a:rPr lang="en-US" altLang="ar-SA" b="1" dirty="0">
                <a:solidFill>
                  <a:schemeClr val="bg1"/>
                </a:solidFill>
                <a:latin typeface="Arial" pitchFamily="34" charset="0"/>
              </a:rPr>
              <a:t>&lt; 150 mg/dl (1.7 </a:t>
            </a:r>
            <a:r>
              <a:rPr lang="en-US" altLang="ar-SA" b="1" dirty="0" err="1">
                <a:solidFill>
                  <a:schemeClr val="bg1"/>
                </a:solidFill>
                <a:latin typeface="Arial" pitchFamily="34" charset="0"/>
              </a:rPr>
              <a:t>mmol</a:t>
            </a:r>
            <a:r>
              <a:rPr lang="en-US" altLang="ar-SA" b="1" dirty="0">
                <a:solidFill>
                  <a:schemeClr val="bg1"/>
                </a:solidFill>
                <a:latin typeface="Arial" pitchFamily="34" charset="0"/>
              </a:rPr>
              <a:t>/L)</a:t>
            </a:r>
            <a:endParaRPr lang="ar-SA" altLang="ar-SA" b="1" dirty="0">
              <a:solidFill>
                <a:schemeClr val="bg1"/>
              </a:solidFill>
              <a:latin typeface="Arial" pitchFamily="34" charset="0"/>
            </a:endParaRPr>
          </a:p>
          <a:p>
            <a:endParaRPr lang="en-US" dirty="0"/>
          </a:p>
        </p:txBody>
      </p:sp>
      <p:sp>
        <p:nvSpPr>
          <p:cNvPr id="3" name="Title 2"/>
          <p:cNvSpPr>
            <a:spLocks noGrp="1"/>
          </p:cNvSpPr>
          <p:nvPr>
            <p:ph type="title"/>
          </p:nvPr>
        </p:nvSpPr>
        <p:spPr>
          <a:xfrm>
            <a:off x="457200" y="381000"/>
            <a:ext cx="8229600" cy="990600"/>
          </a:xfrm>
        </p:spPr>
        <p:txBody>
          <a:bodyPr>
            <a:normAutofit fontScale="90000"/>
          </a:bodyPr>
          <a:lstStyle/>
          <a:p>
            <a:r>
              <a:rPr lang="en-US" altLang="ar-SA" sz="4400" dirty="0" smtClean="0">
                <a:solidFill>
                  <a:schemeClr val="accent2"/>
                </a:solidFill>
                <a:latin typeface="Arial" pitchFamily="34" charset="0"/>
              </a:rPr>
              <a:t/>
            </a:r>
            <a:br>
              <a:rPr lang="en-US" altLang="ar-SA" sz="4400" dirty="0" smtClean="0">
                <a:solidFill>
                  <a:schemeClr val="accent2"/>
                </a:solidFill>
                <a:latin typeface="Arial" pitchFamily="34" charset="0"/>
              </a:rPr>
            </a:br>
            <a:r>
              <a:rPr lang="en-US" altLang="ar-SA" sz="4400" dirty="0">
                <a:solidFill>
                  <a:schemeClr val="accent2"/>
                </a:solidFill>
                <a:latin typeface="Arial" pitchFamily="34" charset="0"/>
              </a:rPr>
              <a:t/>
            </a:r>
            <a:br>
              <a:rPr lang="en-US" altLang="ar-SA" sz="4400" dirty="0">
                <a:solidFill>
                  <a:schemeClr val="accent2"/>
                </a:solidFill>
                <a:latin typeface="Arial" pitchFamily="34" charset="0"/>
              </a:rPr>
            </a:br>
            <a:r>
              <a:rPr lang="en-US" altLang="ar-SA" sz="4400" dirty="0" smtClean="0">
                <a:solidFill>
                  <a:schemeClr val="accent2"/>
                </a:solidFill>
                <a:latin typeface="Arial" pitchFamily="34" charset="0"/>
              </a:rPr>
              <a:t>Targets </a:t>
            </a:r>
            <a:r>
              <a:rPr lang="en-US" altLang="ar-SA" sz="4400" dirty="0">
                <a:solidFill>
                  <a:schemeClr val="accent2"/>
                </a:solidFill>
                <a:latin typeface="Arial" pitchFamily="34" charset="0"/>
              </a:rPr>
              <a:t>in DM</a:t>
            </a:r>
            <a:r>
              <a:rPr lang="ar-SA" altLang="ar-SA" sz="4400" dirty="0">
                <a:solidFill>
                  <a:schemeClr val="accent2"/>
                </a:solidFill>
                <a:latin typeface="Arial" pitchFamily="34" charset="0"/>
              </a:rPr>
              <a:t/>
            </a:r>
            <a:br>
              <a:rPr lang="ar-SA" altLang="ar-SA" sz="4400" dirty="0">
                <a:solidFill>
                  <a:schemeClr val="accent2"/>
                </a:solidFill>
                <a:latin typeface="Arial" pitchFamily="34" charset="0"/>
              </a:rPr>
            </a:br>
            <a:endParaRPr lang="en-US" dirty="0">
              <a:solidFill>
                <a:schemeClr val="accent2"/>
              </a:solidFill>
            </a:endParaRPr>
          </a:p>
        </p:txBody>
      </p:sp>
    </p:spTree>
    <p:extLst>
      <p:ext uri="{BB962C8B-B14F-4D97-AF65-F5344CB8AC3E}">
        <p14:creationId xmlns:p14="http://schemas.microsoft.com/office/powerpoint/2010/main" val="2635633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 typeface="Wingdings" pitchFamily="2" charset="2"/>
              <a:buChar char="q"/>
            </a:pPr>
            <a:r>
              <a:rPr lang="en-US" altLang="ar-SA" sz="2800" dirty="0">
                <a:solidFill>
                  <a:schemeClr val="bg1"/>
                </a:solidFill>
                <a:latin typeface="Arial" pitchFamily="34" charset="0"/>
                <a:cs typeface="Arial" pitchFamily="34" charset="0"/>
              </a:rPr>
              <a:t>May 27, 2009 — A new meta-analysis suggests that intensively controlling blood glucose levels (HbA</a:t>
            </a:r>
            <a:r>
              <a:rPr lang="en-US" altLang="ar-SA" sz="2800" baseline="-25000" dirty="0">
                <a:solidFill>
                  <a:schemeClr val="bg1"/>
                </a:solidFill>
                <a:latin typeface="Arial" pitchFamily="34" charset="0"/>
                <a:cs typeface="Arial" pitchFamily="34" charset="0"/>
              </a:rPr>
              <a:t>1c</a:t>
            </a:r>
            <a:r>
              <a:rPr lang="en-US" altLang="ar-SA" sz="2800" dirty="0">
                <a:solidFill>
                  <a:schemeClr val="bg1"/>
                </a:solidFill>
                <a:latin typeface="Arial" pitchFamily="34" charset="0"/>
                <a:cs typeface="Arial" pitchFamily="34" charset="0"/>
              </a:rPr>
              <a:t>) to &lt; 7.0%, significantly reduces the risk of (MI) and (CHD) events and has no effect on all-cause mortality and Stroke. The findings include UKPDS, ADVANCE, VADT, ACCORD, and PROACTIVE studies. </a:t>
            </a:r>
          </a:p>
          <a:p>
            <a:pPr>
              <a:buNone/>
            </a:pPr>
            <a:endParaRPr lang="en-US" altLang="ar-SA" sz="2800" dirty="0">
              <a:solidFill>
                <a:schemeClr val="bg1"/>
              </a:solidFill>
              <a:latin typeface="Arial" pitchFamily="34" charset="0"/>
              <a:cs typeface="Arial" pitchFamily="34" charset="0"/>
            </a:endParaRPr>
          </a:p>
          <a:p>
            <a:pPr>
              <a:buFont typeface="Wingdings" pitchFamily="2" charset="2"/>
              <a:buChar char="q"/>
            </a:pPr>
            <a:r>
              <a:rPr lang="en-US" altLang="ar-SA" sz="2800" dirty="0">
                <a:solidFill>
                  <a:schemeClr val="bg1"/>
                </a:solidFill>
                <a:latin typeface="Arial" pitchFamily="34" charset="0"/>
                <a:cs typeface="Arial" pitchFamily="34" charset="0"/>
              </a:rPr>
              <a:t>The concerns stemmed particularly from the (ACCORD) and (ADVANCE) and (VADT) which showed no significant response on </a:t>
            </a:r>
            <a:r>
              <a:rPr lang="en-US" altLang="ar-SA" sz="2800" dirty="0" err="1">
                <a:solidFill>
                  <a:schemeClr val="bg1"/>
                </a:solidFill>
                <a:latin typeface="Arial" pitchFamily="34" charset="0"/>
                <a:cs typeface="Arial" pitchFamily="34" charset="0"/>
              </a:rPr>
              <a:t>Macrovascular</a:t>
            </a:r>
            <a:r>
              <a:rPr lang="en-US" altLang="ar-SA" sz="2800" dirty="0">
                <a:solidFill>
                  <a:schemeClr val="bg1"/>
                </a:solidFill>
                <a:latin typeface="Arial" pitchFamily="34" charset="0"/>
                <a:cs typeface="Arial" pitchFamily="34" charset="0"/>
              </a:rPr>
              <a:t> outcomes. </a:t>
            </a:r>
          </a:p>
          <a:p>
            <a:pPr>
              <a:buNone/>
            </a:pPr>
            <a:endParaRPr lang="en-US" altLang="ar-SA" sz="2800" dirty="0">
              <a:solidFill>
                <a:schemeClr val="bg1"/>
              </a:solidFill>
              <a:latin typeface="Arial" pitchFamily="34" charset="0"/>
              <a:cs typeface="Arial" pitchFamily="34" charset="0"/>
            </a:endParaRPr>
          </a:p>
          <a:p>
            <a:pPr>
              <a:buFont typeface="Wingdings" pitchFamily="2" charset="2"/>
              <a:buChar char="q"/>
            </a:pPr>
            <a:r>
              <a:rPr lang="en-US" altLang="ar-SA" sz="2800" dirty="0">
                <a:solidFill>
                  <a:schemeClr val="bg1"/>
                </a:solidFill>
                <a:latin typeface="Arial" pitchFamily="34" charset="0"/>
                <a:cs typeface="Arial" pitchFamily="34" charset="0"/>
              </a:rPr>
              <a:t>ACCORD, on the other hand, was stopped early because of an increased risk of death in patients who underwent intensive blood glucose lowering.</a:t>
            </a:r>
          </a:p>
          <a:p>
            <a:endParaRPr lang="en-US" dirty="0"/>
          </a:p>
        </p:txBody>
      </p:sp>
      <p:sp>
        <p:nvSpPr>
          <p:cNvPr id="3" name="Title 2"/>
          <p:cNvSpPr>
            <a:spLocks noGrp="1"/>
          </p:cNvSpPr>
          <p:nvPr>
            <p:ph type="title"/>
          </p:nvPr>
        </p:nvSpPr>
        <p:spPr/>
        <p:txBody>
          <a:bodyPr/>
          <a:lstStyle/>
          <a:p>
            <a:r>
              <a:rPr lang="en-US" dirty="0" smtClean="0">
                <a:solidFill>
                  <a:schemeClr val="accent2"/>
                </a:solidFill>
              </a:rPr>
              <a:t>Target in DM </a:t>
            </a:r>
            <a:endParaRPr lang="en-US" dirty="0">
              <a:solidFill>
                <a:schemeClr val="accent2"/>
              </a:solidFill>
            </a:endParaRPr>
          </a:p>
        </p:txBody>
      </p:sp>
    </p:spTree>
    <p:extLst>
      <p:ext uri="{BB962C8B-B14F-4D97-AF65-F5344CB8AC3E}">
        <p14:creationId xmlns:p14="http://schemas.microsoft.com/office/powerpoint/2010/main" val="218164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762000"/>
          </a:xfrm>
        </p:spPr>
        <p:txBody>
          <a:bodyPr/>
          <a:lstStyle/>
          <a:p>
            <a:pPr rtl="0" eaLnBrk="1" hangingPunct="1"/>
            <a:r>
              <a:rPr lang="en-US" altLang="ar-SA" sz="3200" b="1" dirty="0" smtClean="0">
                <a:solidFill>
                  <a:schemeClr val="accent2"/>
                </a:solidFill>
                <a:latin typeface="Arial" pitchFamily="34" charset="0"/>
              </a:rPr>
              <a:t>Prevalence of DM in Saudi Arabia</a:t>
            </a:r>
          </a:p>
        </p:txBody>
      </p:sp>
      <p:sp>
        <p:nvSpPr>
          <p:cNvPr id="65539" name="Rectangle 3"/>
          <p:cNvSpPr>
            <a:spLocks noGrp="1" noChangeArrowheads="1"/>
          </p:cNvSpPr>
          <p:nvPr>
            <p:ph sz="quarter" idx="1"/>
          </p:nvPr>
        </p:nvSpPr>
        <p:spPr>
          <a:xfrm>
            <a:off x="457200" y="1484313"/>
            <a:ext cx="8229600" cy="5040312"/>
          </a:xfrm>
        </p:spPr>
        <p:txBody>
          <a:bodyPr/>
          <a:lstStyle/>
          <a:p>
            <a:pPr algn="l" rtl="0" eaLnBrk="1" hangingPunct="1">
              <a:lnSpc>
                <a:spcPct val="80000"/>
              </a:lnSpc>
              <a:buFont typeface="Wingdings" pitchFamily="2" charset="2"/>
              <a:buChar char="q"/>
            </a:pPr>
            <a:r>
              <a:rPr lang="en-US" altLang="ar-SA" sz="2800" dirty="0" smtClean="0">
                <a:solidFill>
                  <a:schemeClr val="bg1"/>
                </a:solidFill>
                <a:latin typeface="Arial" pitchFamily="34" charset="0"/>
                <a:cs typeface="Arial" pitchFamily="34" charset="0"/>
              </a:rPr>
              <a:t>The overall prevalence of DM obtained from this study is 23.7% in KSA. </a:t>
            </a:r>
          </a:p>
          <a:p>
            <a:pPr algn="l" rtl="0" eaLnBrk="1" hangingPunct="1">
              <a:lnSpc>
                <a:spcPct val="80000"/>
              </a:lnSpc>
              <a:buFont typeface="Wingdings" pitchFamily="2" charset="2"/>
              <a:buChar char="q"/>
            </a:pPr>
            <a:endParaRPr lang="en-US" altLang="ar-SA" sz="2800" dirty="0" smtClean="0">
              <a:solidFill>
                <a:schemeClr val="bg1"/>
              </a:solidFill>
              <a:latin typeface="Arial" pitchFamily="34" charset="0"/>
              <a:cs typeface="Arial" pitchFamily="34" charset="0"/>
            </a:endParaRPr>
          </a:p>
          <a:p>
            <a:pPr algn="l" rtl="0" eaLnBrk="1" hangingPunct="1">
              <a:lnSpc>
                <a:spcPct val="80000"/>
              </a:lnSpc>
              <a:buFont typeface="Wingdings" pitchFamily="2" charset="2"/>
              <a:buChar char="q"/>
            </a:pPr>
            <a:r>
              <a:rPr lang="en-US" altLang="ar-SA" sz="2800" dirty="0" smtClean="0">
                <a:solidFill>
                  <a:schemeClr val="bg1"/>
                </a:solidFill>
                <a:latin typeface="Arial" pitchFamily="34" charset="0"/>
                <a:cs typeface="Arial" pitchFamily="34" charset="0"/>
              </a:rPr>
              <a:t>The prevalence in males and females were 26.2% and 21.5% respectively (p&lt;0.00001). </a:t>
            </a:r>
          </a:p>
          <a:p>
            <a:pPr algn="l" rtl="0" eaLnBrk="1" hangingPunct="1">
              <a:lnSpc>
                <a:spcPct val="80000"/>
              </a:lnSpc>
              <a:buFont typeface="Wingdings" pitchFamily="2" charset="2"/>
              <a:buChar char="q"/>
            </a:pPr>
            <a:endParaRPr lang="en-US" altLang="ar-SA" sz="2800" dirty="0" smtClean="0">
              <a:solidFill>
                <a:schemeClr val="bg1"/>
              </a:solidFill>
              <a:latin typeface="Arial" pitchFamily="34" charset="0"/>
              <a:cs typeface="Arial" pitchFamily="34" charset="0"/>
            </a:endParaRPr>
          </a:p>
          <a:p>
            <a:pPr algn="l" rtl="0" eaLnBrk="1" hangingPunct="1">
              <a:lnSpc>
                <a:spcPct val="80000"/>
              </a:lnSpc>
              <a:buFont typeface="Wingdings" pitchFamily="2" charset="2"/>
              <a:buChar char="q"/>
            </a:pPr>
            <a:r>
              <a:rPr lang="en-US" altLang="ar-SA" sz="2800" dirty="0" smtClean="0">
                <a:solidFill>
                  <a:schemeClr val="bg1"/>
                </a:solidFill>
                <a:latin typeface="Arial" pitchFamily="34" charset="0"/>
                <a:cs typeface="Arial" pitchFamily="34" charset="0"/>
              </a:rPr>
              <a:t>A large number of diabetics 1116 (27.9%) were unaware of having DM.</a:t>
            </a:r>
          </a:p>
          <a:p>
            <a:pPr algn="l" rtl="0" eaLnBrk="1" hangingPunct="1">
              <a:lnSpc>
                <a:spcPct val="80000"/>
              </a:lnSpc>
              <a:buFont typeface="Wingdings 2" pitchFamily="18" charset="2"/>
              <a:buNone/>
            </a:pPr>
            <a:r>
              <a:rPr lang="en-US" altLang="ar-SA" sz="2800" dirty="0" smtClean="0">
                <a:solidFill>
                  <a:schemeClr val="bg1"/>
                </a:solidFill>
              </a:rPr>
              <a:t/>
            </a:r>
            <a:br>
              <a:rPr lang="en-US" altLang="ar-SA" sz="2800" dirty="0" smtClean="0">
                <a:solidFill>
                  <a:schemeClr val="bg1"/>
                </a:solidFill>
              </a:rPr>
            </a:br>
            <a:endParaRPr lang="en-US" altLang="ar-SA" sz="2800" dirty="0" smtClean="0">
              <a:solidFill>
                <a:schemeClr val="bg1"/>
              </a:solidFill>
            </a:endParaRPr>
          </a:p>
          <a:p>
            <a:pPr algn="l" rtl="0" eaLnBrk="1" hangingPunct="1">
              <a:lnSpc>
                <a:spcPct val="80000"/>
              </a:lnSpc>
              <a:buFont typeface="Wingdings" pitchFamily="2" charset="2"/>
              <a:buNone/>
            </a:pPr>
            <a:r>
              <a:rPr lang="en-US" altLang="ar-SA" sz="1400" dirty="0" smtClean="0">
                <a:latin typeface="Arial" pitchFamily="34" charset="0"/>
              </a:rPr>
              <a:t>  </a:t>
            </a:r>
            <a:r>
              <a:rPr lang="en-US" altLang="ar-SA" sz="1100" dirty="0" smtClean="0">
                <a:solidFill>
                  <a:srgbClr val="002060"/>
                </a:solidFill>
                <a:latin typeface="Arial" pitchFamily="34" charset="0"/>
              </a:rPr>
              <a:t>Mansour M. Al-</a:t>
            </a:r>
            <a:r>
              <a:rPr lang="en-US" altLang="ar-SA" sz="1100" dirty="0" err="1" smtClean="0">
                <a:solidFill>
                  <a:srgbClr val="002060"/>
                </a:solidFill>
                <a:latin typeface="Arial" pitchFamily="34" charset="0"/>
              </a:rPr>
              <a:t>Nozha</a:t>
            </a:r>
            <a:r>
              <a:rPr lang="en-US" altLang="ar-SA" sz="1100" dirty="0" smtClean="0">
                <a:solidFill>
                  <a:srgbClr val="002060"/>
                </a:solidFill>
                <a:latin typeface="Arial" pitchFamily="34" charset="0"/>
              </a:rPr>
              <a:t> et </a:t>
            </a:r>
            <a:r>
              <a:rPr lang="en-US" altLang="ar-SA" sz="1100" dirty="0" err="1" smtClean="0">
                <a:solidFill>
                  <a:srgbClr val="002060"/>
                </a:solidFill>
                <a:latin typeface="Arial" pitchFamily="34" charset="0"/>
              </a:rPr>
              <a:t>al,The</a:t>
            </a:r>
            <a:r>
              <a:rPr lang="en-US" altLang="ar-SA" sz="1100" dirty="0" smtClean="0">
                <a:solidFill>
                  <a:srgbClr val="002060"/>
                </a:solidFill>
                <a:latin typeface="Arial" pitchFamily="34" charset="0"/>
              </a:rPr>
              <a:t> prevalence of CAD among Saudis of both sexes, in rural as well as urban communities, as well as modifiable risk factors for CAD. </a:t>
            </a:r>
            <a:r>
              <a:rPr lang="en-US" altLang="ar-SA" sz="1100" dirty="0" smtClean="0">
                <a:solidFill>
                  <a:srgbClr val="002060"/>
                </a:solidFill>
              </a:rPr>
              <a:t>Saudi Medical Journal 2004;</a:t>
            </a:r>
            <a:r>
              <a:rPr lang="en-US" altLang="ar-SA" sz="1100" dirty="0" smtClean="0">
                <a:solidFill>
                  <a:srgbClr val="002060"/>
                </a:solidFill>
                <a:latin typeface="Arial" pitchFamily="34" charset="0"/>
              </a:rPr>
              <a:t> </a:t>
            </a:r>
            <a:r>
              <a:rPr lang="en-US" altLang="ar-SA" sz="1100" dirty="0" smtClean="0">
                <a:solidFill>
                  <a:srgbClr val="002060"/>
                </a:solidFill>
              </a:rPr>
              <a:t>Vol.</a:t>
            </a:r>
            <a:r>
              <a:rPr lang="en-US" altLang="ar-SA" sz="1100" dirty="0" smtClean="0">
                <a:solidFill>
                  <a:srgbClr val="002060"/>
                </a:solidFill>
                <a:latin typeface="Arial" pitchFamily="34" charset="0"/>
              </a:rPr>
              <a:t> </a:t>
            </a:r>
            <a:r>
              <a:rPr lang="en-US" altLang="ar-SA" sz="1100" dirty="0" smtClean="0">
                <a:solidFill>
                  <a:srgbClr val="002060"/>
                </a:solidFill>
              </a:rPr>
              <a:t>25</a:t>
            </a:r>
            <a:r>
              <a:rPr lang="en-US" altLang="ar-SA" sz="1100" dirty="0" smtClean="0">
                <a:solidFill>
                  <a:srgbClr val="002060"/>
                </a:solidFill>
                <a:latin typeface="Arial" pitchFamily="34" charset="0"/>
              </a:rPr>
              <a:t> </a:t>
            </a:r>
            <a:r>
              <a:rPr lang="en-US" altLang="ar-SA" sz="1100" dirty="0" smtClean="0">
                <a:solidFill>
                  <a:srgbClr val="002060"/>
                </a:solidFill>
              </a:rPr>
              <a:t>(9):</a:t>
            </a:r>
            <a:r>
              <a:rPr lang="en-US" altLang="ar-SA" sz="1100" dirty="0" smtClean="0">
                <a:solidFill>
                  <a:srgbClr val="002060"/>
                </a:solidFill>
                <a:latin typeface="Arial" pitchFamily="34" charset="0"/>
              </a:rPr>
              <a:t> </a:t>
            </a:r>
            <a:r>
              <a:rPr lang="en-US" altLang="ar-SA" sz="1100" dirty="0" smtClean="0">
                <a:solidFill>
                  <a:srgbClr val="002060"/>
                </a:solidFill>
              </a:rPr>
              <a:t>1165-1171 </a:t>
            </a:r>
          </a:p>
          <a:p>
            <a:pPr algn="l" rtl="0" eaLnBrk="1" hangingPunct="1">
              <a:lnSpc>
                <a:spcPct val="80000"/>
              </a:lnSpc>
            </a:pPr>
            <a:endParaRPr lang="en-US" altLang="ar-SA" sz="1600" dirty="0" smtClean="0"/>
          </a:p>
        </p:txBody>
      </p:sp>
    </p:spTree>
    <p:extLst>
      <p:ext uri="{BB962C8B-B14F-4D97-AF65-F5344CB8AC3E}">
        <p14:creationId xmlns:p14="http://schemas.microsoft.com/office/powerpoint/2010/main" val="102832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55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5539">
                                            <p:txEl>
                                              <p:pRg st="2" end="2"/>
                                            </p:txEl>
                                          </p:spTgt>
                                        </p:tgtEl>
                                        <p:attrNameLst>
                                          <p:attrName>style.visibility</p:attrName>
                                        </p:attrNameLst>
                                      </p:cBhvr>
                                      <p:to>
                                        <p:strVal val="visible"/>
                                      </p:to>
                                    </p:set>
                                    <p:anim calcmode="lin" valueType="num">
                                      <p:cBhvr>
                                        <p:cTn id="14" dur="1000" fill="hold"/>
                                        <p:tgtEl>
                                          <p:spTgt spid="65539">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55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55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5539">
                                            <p:txEl>
                                              <p:pRg st="4" end="4"/>
                                            </p:txEl>
                                          </p:spTgt>
                                        </p:tgtEl>
                                        <p:attrNameLst>
                                          <p:attrName>style.visibility</p:attrName>
                                        </p:attrNameLst>
                                      </p:cBhvr>
                                      <p:to>
                                        <p:strVal val="visible"/>
                                      </p:to>
                                    </p:set>
                                    <p:anim calcmode="lin" valueType="num">
                                      <p:cBhvr>
                                        <p:cTn id="21" dur="1000" fill="hold"/>
                                        <p:tgtEl>
                                          <p:spTgt spid="65539">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655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55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65539">
                                            <p:txEl>
                                              <p:pRg st="5" end="5"/>
                                            </p:txEl>
                                          </p:spTgt>
                                        </p:tgtEl>
                                        <p:attrNameLst>
                                          <p:attrName>style.visibility</p:attrName>
                                        </p:attrNameLst>
                                      </p:cBhvr>
                                      <p:to>
                                        <p:strVal val="visible"/>
                                      </p:to>
                                    </p:set>
                                    <p:anim calcmode="lin" valueType="num">
                                      <p:cBhvr>
                                        <p:cTn id="28" dur="1000" fill="hold"/>
                                        <p:tgtEl>
                                          <p:spTgt spid="65539">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6553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45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Reference </a:t>
            </a:r>
            <a:endParaRPr lang="en-US" dirty="0">
              <a:solidFill>
                <a:schemeClr val="accent2"/>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324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776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6600" dirty="0" smtClean="0">
                <a:solidFill>
                  <a:schemeClr val="tx2"/>
                </a:solidFill>
              </a:rPr>
              <a:t>   </a:t>
            </a:r>
          </a:p>
          <a:p>
            <a:pPr marL="0" indent="0">
              <a:buNone/>
            </a:pPr>
            <a:r>
              <a:rPr lang="en-US" sz="6600" dirty="0">
                <a:solidFill>
                  <a:schemeClr val="tx2"/>
                </a:solidFill>
              </a:rPr>
              <a:t> </a:t>
            </a:r>
            <a:r>
              <a:rPr lang="en-US" sz="6600" dirty="0" smtClean="0">
                <a:solidFill>
                  <a:schemeClr val="tx2"/>
                </a:solidFill>
              </a:rPr>
              <a:t>        Thank You </a:t>
            </a:r>
            <a:endParaRPr lang="en-US" sz="6600" dirty="0">
              <a:solidFill>
                <a:schemeClr val="tx2"/>
              </a:solidFill>
            </a:endParaRPr>
          </a:p>
        </p:txBody>
      </p:sp>
    </p:spTree>
    <p:extLst>
      <p:ext uri="{BB962C8B-B14F-4D97-AF65-F5344CB8AC3E}">
        <p14:creationId xmlns:p14="http://schemas.microsoft.com/office/powerpoint/2010/main" val="1941421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Diagnosis</a:t>
            </a:r>
            <a:endParaRPr lang="en-US" dirty="0">
              <a:solidFill>
                <a:schemeClr val="accent2"/>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62" y="1447800"/>
            <a:ext cx="81438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50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accent2"/>
                </a:solidFill>
              </a:rPr>
              <a:t>Prediabetes</a:t>
            </a:r>
            <a:r>
              <a:rPr lang="en-US" dirty="0" smtClean="0">
                <a:solidFill>
                  <a:schemeClr val="accent2"/>
                </a:solidFill>
              </a:rPr>
              <a:t> </a:t>
            </a:r>
            <a:endParaRPr lang="en-US" dirty="0">
              <a:solidFill>
                <a:schemeClr val="accent2"/>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5339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648200"/>
            <a:ext cx="7391400" cy="1015663"/>
          </a:xfrm>
          <a:prstGeom prst="rect">
            <a:avLst/>
          </a:prstGeom>
        </p:spPr>
        <p:txBody>
          <a:bodyPr wrap="square">
            <a:spAutoFit/>
          </a:bodyPr>
          <a:lstStyle/>
          <a:p>
            <a:pPr marL="285750" indent="-285750" algn="ctr">
              <a:buFont typeface="Wingdings" pitchFamily="2" charset="2"/>
              <a:buChar char="q"/>
            </a:pPr>
            <a:r>
              <a:rPr lang="en-US" altLang="ar-SA" sz="2000" b="1" dirty="0">
                <a:solidFill>
                  <a:schemeClr val="bg1"/>
                </a:solidFill>
                <a:latin typeface="Arial" pitchFamily="34" charset="0"/>
                <a:cs typeface="Arial" pitchFamily="34" charset="0"/>
              </a:rPr>
              <a:t>If two different tests (such as A1C and FPG) are both above the diagnostic thresholds the diagnosis of diabetes is confirmed.</a:t>
            </a:r>
            <a:endParaRPr lang="ar-SA" altLang="ar-SA"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7440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Screening for diabetes </a:t>
            </a:r>
            <a:endParaRPr lang="en-US" dirty="0">
              <a:solidFill>
                <a:schemeClr val="accent2"/>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009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9318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ST_TIMELINE" val="69.2"/>
  <p:tag name="HST_AUDIO_DURATION" val="69160"/>
  <p:tag name="HST_ACTIVE_THIS_SESSION" val="NO"/>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TotalTime>
  <Words>2551</Words>
  <Application>Microsoft Office PowerPoint</Application>
  <PresentationFormat>On-screen Show (4:3)</PresentationFormat>
  <Paragraphs>394</Paragraphs>
  <Slides>62</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Paper</vt:lpstr>
      <vt:lpstr>Chart</vt:lpstr>
      <vt:lpstr>Diabetes Mellitus  </vt:lpstr>
      <vt:lpstr>PowerPoint Presentation</vt:lpstr>
      <vt:lpstr>PowerPoint Presentation</vt:lpstr>
      <vt:lpstr>CLASSIFICATION</vt:lpstr>
      <vt:lpstr>Prevalence of DM in Saudi Arabia </vt:lpstr>
      <vt:lpstr>Prevalence of DM in Saudi Arabia</vt:lpstr>
      <vt:lpstr>Diagnosis</vt:lpstr>
      <vt:lpstr>Prediabetes </vt:lpstr>
      <vt:lpstr>Screening for diabetes </vt:lpstr>
      <vt:lpstr>Prediabetes</vt:lpstr>
      <vt:lpstr>PowerPoint Presentation</vt:lpstr>
      <vt:lpstr>PowerPoint Presentation</vt:lpstr>
      <vt:lpstr>Approach to Management</vt:lpstr>
      <vt:lpstr>PHYSICAL EXAMINATION</vt:lpstr>
      <vt:lpstr>LABORATORY EVALUATION</vt:lpstr>
      <vt:lpstr>Yearly Check Up:</vt:lpstr>
      <vt:lpstr>Current Treatment Goals for Glycaemic Control</vt:lpstr>
      <vt:lpstr>Life Style Modification</vt:lpstr>
      <vt:lpstr>PowerPoint Presentation</vt:lpstr>
      <vt:lpstr>PowerPoint Presentation</vt:lpstr>
      <vt:lpstr>PowerPoint Presentation</vt:lpstr>
      <vt:lpstr>Metformin</vt:lpstr>
      <vt:lpstr>PowerPoint Presentation</vt:lpstr>
      <vt:lpstr>PowerPoint Presentation</vt:lpstr>
      <vt:lpstr>Oral Medication in Type 2 DM</vt:lpstr>
      <vt:lpstr>PowerPoint Presentation</vt:lpstr>
      <vt:lpstr>PowerPoint Presentation</vt:lpstr>
      <vt:lpstr>Physiological effects of GLP-1 Bunck MC, et al. Diabetologia. 2010;53 (Suppl 1):S338.</vt:lpstr>
      <vt:lpstr>INCRETINS</vt:lpstr>
      <vt:lpstr>PowerPoint Presentation</vt:lpstr>
      <vt:lpstr>Dipeptidyl Peptidase-4 (DPP-4) </vt:lpstr>
      <vt:lpstr>The family of incretin-based therapies</vt:lpstr>
      <vt:lpstr>Medication </vt:lpstr>
      <vt:lpstr>PowerPoint Presentation</vt:lpstr>
      <vt:lpstr>PowerPoint Presentation</vt:lpstr>
      <vt:lpstr>DPP 4 inhibitors</vt:lpstr>
      <vt:lpstr>PowerPoint Presentation</vt:lpstr>
      <vt:lpstr>Which antidiabetic Drugs are contraindicated or should be only very cautiously when the following Co-Morbidity is present?</vt:lpstr>
      <vt:lpstr>PowerPoint Presentation</vt:lpstr>
      <vt:lpstr>Insulin</vt:lpstr>
      <vt:lpstr>PowerPoint Presentation</vt:lpstr>
      <vt:lpstr>Insulin</vt:lpstr>
      <vt:lpstr>Indication of Insulin in Type 2 DM </vt:lpstr>
      <vt:lpstr>TREATMENT REGIMENS OF TYPE 1 DM</vt:lpstr>
      <vt:lpstr>INSULIN GLARGINE (LANTUS)</vt:lpstr>
      <vt:lpstr>PowerPoint Presentation</vt:lpstr>
      <vt:lpstr>Basal-Bolus Insulin TreatmentWith Insulin Analogues </vt:lpstr>
      <vt:lpstr>PowerPoint Presentation</vt:lpstr>
      <vt:lpstr>PowerPoint Presentation</vt:lpstr>
      <vt:lpstr>Insulin administration </vt:lpstr>
      <vt:lpstr>Type 2 Obese Patients</vt:lpstr>
      <vt:lpstr>PowerPoint Presentation</vt:lpstr>
      <vt:lpstr>PowerPoint Presentation</vt:lpstr>
      <vt:lpstr>PowerPoint Presentation</vt:lpstr>
      <vt:lpstr>PowerPoint Presentation</vt:lpstr>
      <vt:lpstr>Statin and Fibrate</vt:lpstr>
      <vt:lpstr>Vaccination</vt:lpstr>
      <vt:lpstr>  Targets in DM </vt:lpstr>
      <vt:lpstr>Target in DM </vt:lpstr>
      <vt:lpstr>PowerPoint Presentation</vt:lpstr>
      <vt:lpstr>Reference </vt:lpstr>
      <vt:lpstr>PowerPoint Presentation</vt:lpstr>
    </vt:vector>
  </TitlesOfParts>
  <Company>Pramjcom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Mohammed Batais</cp:lastModifiedBy>
  <cp:revision>100</cp:revision>
  <dcterms:created xsi:type="dcterms:W3CDTF">2015-11-07T10:26:15Z</dcterms:created>
  <dcterms:modified xsi:type="dcterms:W3CDTF">2016-03-05T13:15:14Z</dcterms:modified>
</cp:coreProperties>
</file>