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handoutMasterIdLst>
    <p:handoutMasterId r:id="rId70"/>
  </p:handoutMasterIdLst>
  <p:sldIdLst>
    <p:sldId id="261" r:id="rId2"/>
    <p:sldId id="338" r:id="rId3"/>
    <p:sldId id="309" r:id="rId4"/>
    <p:sldId id="341" r:id="rId5"/>
    <p:sldId id="310" r:id="rId6"/>
    <p:sldId id="305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291" r:id="rId17"/>
    <p:sldId id="292" r:id="rId18"/>
    <p:sldId id="321" r:id="rId19"/>
    <p:sldId id="336" r:id="rId20"/>
    <p:sldId id="337" r:id="rId21"/>
    <p:sldId id="308" r:id="rId22"/>
    <p:sldId id="301" r:id="rId23"/>
    <p:sldId id="304" r:id="rId24"/>
    <p:sldId id="344" r:id="rId25"/>
    <p:sldId id="332" r:id="rId26"/>
    <p:sldId id="333" r:id="rId27"/>
    <p:sldId id="294" r:id="rId28"/>
    <p:sldId id="345" r:id="rId29"/>
    <p:sldId id="322" r:id="rId30"/>
    <p:sldId id="347" r:id="rId31"/>
    <p:sldId id="323" r:id="rId32"/>
    <p:sldId id="324" r:id="rId33"/>
    <p:sldId id="325" r:id="rId34"/>
    <p:sldId id="326" r:id="rId35"/>
    <p:sldId id="256" r:id="rId36"/>
    <p:sldId id="257" r:id="rId37"/>
    <p:sldId id="296" r:id="rId38"/>
    <p:sldId id="297" r:id="rId39"/>
    <p:sldId id="299" r:id="rId40"/>
    <p:sldId id="258" r:id="rId41"/>
    <p:sldId id="348" r:id="rId42"/>
    <p:sldId id="298" r:id="rId43"/>
    <p:sldId id="259" r:id="rId44"/>
    <p:sldId id="260" r:id="rId45"/>
    <p:sldId id="262" r:id="rId46"/>
    <p:sldId id="263" r:id="rId47"/>
    <p:sldId id="264" r:id="rId48"/>
    <p:sldId id="273" r:id="rId49"/>
    <p:sldId id="274" r:id="rId50"/>
    <p:sldId id="349" r:id="rId51"/>
    <p:sldId id="277" r:id="rId52"/>
    <p:sldId id="278" r:id="rId53"/>
    <p:sldId id="279" r:id="rId54"/>
    <p:sldId id="280" r:id="rId55"/>
    <p:sldId id="327" r:id="rId56"/>
    <p:sldId id="328" r:id="rId57"/>
    <p:sldId id="329" r:id="rId58"/>
    <p:sldId id="330" r:id="rId59"/>
    <p:sldId id="331" r:id="rId60"/>
    <p:sldId id="339" r:id="rId61"/>
    <p:sldId id="340" r:id="rId62"/>
    <p:sldId id="342" r:id="rId63"/>
    <p:sldId id="343" r:id="rId64"/>
    <p:sldId id="334" r:id="rId65"/>
    <p:sldId id="335" r:id="rId66"/>
    <p:sldId id="320" r:id="rId67"/>
    <p:sldId id="346" r:id="rId68"/>
    <p:sldId id="300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26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-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90AD8A-F1B8-4BB2-80C0-A16B467DFD05}" type="doc">
      <dgm:prSet loTypeId="urn:microsoft.com/office/officeart/2005/8/layout/h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pPr rtl="1"/>
          <a:endParaRPr lang="ar-SA"/>
        </a:p>
      </dgm:t>
    </dgm:pt>
    <dgm:pt modelId="{2022F11D-D378-46C2-AF1E-2548E5F5D154}">
      <dgm:prSet phldrT="[نص]"/>
      <dgm:spPr>
        <a:solidFill>
          <a:schemeClr val="accent1">
            <a:lumMod val="40000"/>
            <a:lumOff val="60000"/>
          </a:schemeClr>
        </a:solidFill>
        <a:ln>
          <a:solidFill>
            <a:srgbClr val="FFC000"/>
          </a:solidFill>
        </a:ln>
      </dgm:spPr>
      <dgm:t>
        <a:bodyPr/>
        <a:lstStyle/>
        <a:p>
          <a:pPr rtl="1"/>
          <a:r>
            <a:rPr lang="en-US" b="0" i="0" dirty="0" smtClean="0"/>
            <a:t>Knowledge of disease</a:t>
          </a:r>
          <a:endParaRPr lang="ar-SA" dirty="0"/>
        </a:p>
      </dgm:t>
    </dgm:pt>
    <dgm:pt modelId="{EDCB93FD-EE20-42BF-8EF6-603167595A65}" type="parTrans" cxnId="{C7E1B57A-6522-4BC9-A926-76816EBAE3D0}">
      <dgm:prSet/>
      <dgm:spPr/>
      <dgm:t>
        <a:bodyPr/>
        <a:lstStyle/>
        <a:p>
          <a:pPr rtl="1"/>
          <a:endParaRPr lang="ar-SA"/>
        </a:p>
      </dgm:t>
    </dgm:pt>
    <dgm:pt modelId="{E90E0F76-4260-41E5-A3A7-29B0E53DF9FA}" type="sibTrans" cxnId="{C7E1B57A-6522-4BC9-A926-76816EBAE3D0}">
      <dgm:prSet/>
      <dgm:spPr/>
      <dgm:t>
        <a:bodyPr/>
        <a:lstStyle/>
        <a:p>
          <a:pPr rtl="1"/>
          <a:endParaRPr lang="ar-SA"/>
        </a:p>
      </dgm:t>
    </dgm:pt>
    <dgm:pt modelId="{1190D969-ED69-406E-A903-91FA9D0208D0}">
      <dgm:prSet phldrT="[نص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b="0" i="0" dirty="0" smtClean="0"/>
            <a:t>The condition should be important</a:t>
          </a:r>
          <a:endParaRPr lang="ar-SA" dirty="0"/>
        </a:p>
      </dgm:t>
    </dgm:pt>
    <dgm:pt modelId="{0E51783F-2C92-48B7-81E5-E0CBBB4648D0}" type="parTrans" cxnId="{5A60574B-07DA-4F9A-A608-B038E2288374}">
      <dgm:prSet/>
      <dgm:spPr/>
      <dgm:t>
        <a:bodyPr/>
        <a:lstStyle/>
        <a:p>
          <a:pPr rtl="1"/>
          <a:endParaRPr lang="ar-SA"/>
        </a:p>
      </dgm:t>
    </dgm:pt>
    <dgm:pt modelId="{A2AAD2B7-E74C-4990-ABEC-739E868A0C44}" type="sibTrans" cxnId="{5A60574B-07DA-4F9A-A608-B038E2288374}">
      <dgm:prSet/>
      <dgm:spPr/>
      <dgm:t>
        <a:bodyPr/>
        <a:lstStyle/>
        <a:p>
          <a:pPr rtl="1"/>
          <a:endParaRPr lang="ar-SA"/>
        </a:p>
      </dgm:t>
    </dgm:pt>
    <dgm:pt modelId="{A2D64A40-9A69-4D56-8BC0-4BB7D72B1556}">
      <dgm:prSet phldrT="[نص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b="0" i="0" dirty="0" smtClean="0"/>
            <a:t>There must be a recognizable latent or early symptomatic stage</a:t>
          </a:r>
          <a:endParaRPr lang="ar-SA" dirty="0"/>
        </a:p>
      </dgm:t>
    </dgm:pt>
    <dgm:pt modelId="{E842BA6E-7AE2-438B-8B3C-3A2378EADB48}" type="parTrans" cxnId="{DE1D906F-BEE1-41C9-A690-38C4C8D16686}">
      <dgm:prSet/>
      <dgm:spPr/>
      <dgm:t>
        <a:bodyPr/>
        <a:lstStyle/>
        <a:p>
          <a:pPr rtl="1"/>
          <a:endParaRPr lang="ar-SA"/>
        </a:p>
      </dgm:t>
    </dgm:pt>
    <dgm:pt modelId="{1720E50F-80EE-4740-80B7-29CDDCD08EBF}" type="sibTrans" cxnId="{DE1D906F-BEE1-41C9-A690-38C4C8D16686}">
      <dgm:prSet/>
      <dgm:spPr/>
      <dgm:t>
        <a:bodyPr/>
        <a:lstStyle/>
        <a:p>
          <a:pPr rtl="1"/>
          <a:endParaRPr lang="ar-SA"/>
        </a:p>
      </dgm:t>
    </dgm:pt>
    <dgm:pt modelId="{6AEB983A-B1AD-4D23-88D3-F293DDD959AC}">
      <dgm:prSet phldrT="[نص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r>
            <a:rPr lang="en-US" b="0" i="0" dirty="0" smtClean="0"/>
            <a:t>Knowledge of test</a:t>
          </a:r>
          <a:endParaRPr lang="ar-SA" dirty="0"/>
        </a:p>
      </dgm:t>
    </dgm:pt>
    <dgm:pt modelId="{5985C4E5-6620-4AAF-82D4-6DB2B2C32C7F}" type="parTrans" cxnId="{4C3BD52D-B83E-49F3-9908-09CEE3863558}">
      <dgm:prSet/>
      <dgm:spPr/>
      <dgm:t>
        <a:bodyPr/>
        <a:lstStyle/>
        <a:p>
          <a:pPr rtl="1"/>
          <a:endParaRPr lang="ar-SA"/>
        </a:p>
      </dgm:t>
    </dgm:pt>
    <dgm:pt modelId="{190DDEF8-61E2-4FF7-925F-6008D1D6FE2C}" type="sibTrans" cxnId="{4C3BD52D-B83E-49F3-9908-09CEE3863558}">
      <dgm:prSet/>
      <dgm:spPr/>
      <dgm:t>
        <a:bodyPr/>
        <a:lstStyle/>
        <a:p>
          <a:pPr rtl="1"/>
          <a:endParaRPr lang="ar-SA"/>
        </a:p>
      </dgm:t>
    </dgm:pt>
    <dgm:pt modelId="{EEF375C6-687D-4BF5-9A44-E7B1550D303A}">
      <dgm:prSet phldrT="[نص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b="0" i="0" dirty="0" smtClean="0"/>
            <a:t>Suitable test or examination</a:t>
          </a:r>
          <a:endParaRPr lang="ar-SA" dirty="0"/>
        </a:p>
      </dgm:t>
    </dgm:pt>
    <dgm:pt modelId="{92065D8A-D224-4737-8E9E-522E8D85B385}" type="parTrans" cxnId="{153D8375-9329-4BBC-849B-32B22E2CD65E}">
      <dgm:prSet/>
      <dgm:spPr/>
      <dgm:t>
        <a:bodyPr/>
        <a:lstStyle/>
        <a:p>
          <a:pPr rtl="1"/>
          <a:endParaRPr lang="ar-SA"/>
        </a:p>
      </dgm:t>
    </dgm:pt>
    <dgm:pt modelId="{67C291CD-3926-4A95-9AD0-042544B07F06}" type="sibTrans" cxnId="{153D8375-9329-4BBC-849B-32B22E2CD65E}">
      <dgm:prSet/>
      <dgm:spPr/>
      <dgm:t>
        <a:bodyPr/>
        <a:lstStyle/>
        <a:p>
          <a:pPr rtl="1"/>
          <a:endParaRPr lang="ar-SA"/>
        </a:p>
      </dgm:t>
    </dgm:pt>
    <dgm:pt modelId="{E4B3FCC9-4505-4B2E-82AA-4E73E0592328}">
      <dgm:prSet phldrT="[نص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b="0" i="0" dirty="0" smtClean="0"/>
            <a:t>Test acceptable to population.</a:t>
          </a:r>
          <a:endParaRPr lang="ar-SA" dirty="0"/>
        </a:p>
      </dgm:t>
    </dgm:pt>
    <dgm:pt modelId="{8C9DFE76-9E49-4FDE-B007-303AB854ED6E}" type="parTrans" cxnId="{CD259FEB-0729-4468-BA1E-C10C48C3CCCC}">
      <dgm:prSet/>
      <dgm:spPr/>
      <dgm:t>
        <a:bodyPr/>
        <a:lstStyle/>
        <a:p>
          <a:pPr rtl="1"/>
          <a:endParaRPr lang="ar-SA"/>
        </a:p>
      </dgm:t>
    </dgm:pt>
    <dgm:pt modelId="{101314A8-A130-4A83-9991-DC0D07694F98}" type="sibTrans" cxnId="{CD259FEB-0729-4468-BA1E-C10C48C3CCCC}">
      <dgm:prSet/>
      <dgm:spPr/>
      <dgm:t>
        <a:bodyPr/>
        <a:lstStyle/>
        <a:p>
          <a:pPr rtl="1"/>
          <a:endParaRPr lang="ar-SA"/>
        </a:p>
      </dgm:t>
    </dgm:pt>
    <dgm:pt modelId="{E18CB2D5-09C7-4D06-96F3-BC6CD57FDA15}">
      <dgm:prSet phldrT="[نص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0" i="0" dirty="0" smtClean="0"/>
            <a:t>Treatment for disease</a:t>
          </a:r>
          <a:endParaRPr lang="ar-SA" dirty="0"/>
        </a:p>
      </dgm:t>
    </dgm:pt>
    <dgm:pt modelId="{6721C573-7821-4481-9CDA-57AD21495520}" type="parTrans" cxnId="{0283A293-2EDE-491A-87FB-32970449E6A0}">
      <dgm:prSet/>
      <dgm:spPr/>
      <dgm:t>
        <a:bodyPr/>
        <a:lstStyle/>
        <a:p>
          <a:pPr rtl="1"/>
          <a:endParaRPr lang="ar-SA"/>
        </a:p>
      </dgm:t>
    </dgm:pt>
    <dgm:pt modelId="{693D68C9-53E2-41F7-AC4F-5BD6B1EED87C}" type="sibTrans" cxnId="{0283A293-2EDE-491A-87FB-32970449E6A0}">
      <dgm:prSet/>
      <dgm:spPr/>
      <dgm:t>
        <a:bodyPr/>
        <a:lstStyle/>
        <a:p>
          <a:pPr rtl="1"/>
          <a:endParaRPr lang="ar-SA"/>
        </a:p>
      </dgm:t>
    </dgm:pt>
    <dgm:pt modelId="{54E9B83D-7985-48E0-AC40-AB593FD984C6}">
      <dgm:prSet phldrT="[نص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b="0" i="0" dirty="0" smtClean="0"/>
            <a:t>Accepted treatment for patients</a:t>
          </a:r>
          <a:endParaRPr lang="ar-SA" dirty="0"/>
        </a:p>
      </dgm:t>
    </dgm:pt>
    <dgm:pt modelId="{E4AE1156-9188-4BA7-A74A-369F82241A9C}" type="parTrans" cxnId="{416175EF-9580-4BD6-9AB1-26FA5BCB494C}">
      <dgm:prSet/>
      <dgm:spPr/>
      <dgm:t>
        <a:bodyPr/>
        <a:lstStyle/>
        <a:p>
          <a:pPr rtl="1"/>
          <a:endParaRPr lang="ar-SA"/>
        </a:p>
      </dgm:t>
    </dgm:pt>
    <dgm:pt modelId="{05BE9376-60AD-42D4-8D1E-31E59CA5989E}" type="sibTrans" cxnId="{416175EF-9580-4BD6-9AB1-26FA5BCB494C}">
      <dgm:prSet/>
      <dgm:spPr/>
      <dgm:t>
        <a:bodyPr/>
        <a:lstStyle/>
        <a:p>
          <a:pPr rtl="1"/>
          <a:endParaRPr lang="ar-SA"/>
        </a:p>
      </dgm:t>
    </dgm:pt>
    <dgm:pt modelId="{5A3C5C97-4D05-4311-8BE5-E18ADFBAC0BC}">
      <dgm:prSet phldrT="[نص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b="0" i="0" dirty="0" smtClean="0"/>
            <a:t>Facilities for diagnosis and treatment available</a:t>
          </a:r>
          <a:endParaRPr lang="ar-SA" dirty="0"/>
        </a:p>
      </dgm:t>
    </dgm:pt>
    <dgm:pt modelId="{D75CC00E-9386-4535-9EF4-EFA31DCD3D33}" type="parTrans" cxnId="{847FD632-09F4-4F59-A6FD-32914D354187}">
      <dgm:prSet/>
      <dgm:spPr/>
      <dgm:t>
        <a:bodyPr/>
        <a:lstStyle/>
        <a:p>
          <a:pPr rtl="1"/>
          <a:endParaRPr lang="ar-SA"/>
        </a:p>
      </dgm:t>
    </dgm:pt>
    <dgm:pt modelId="{72DB6320-A7FB-4D29-9B92-5057888D7CAC}" type="sibTrans" cxnId="{847FD632-09F4-4F59-A6FD-32914D354187}">
      <dgm:prSet/>
      <dgm:spPr/>
      <dgm:t>
        <a:bodyPr/>
        <a:lstStyle/>
        <a:p>
          <a:pPr rtl="1"/>
          <a:endParaRPr lang="ar-SA"/>
        </a:p>
      </dgm:t>
    </dgm:pt>
    <dgm:pt modelId="{C36119C4-B023-4028-9A17-BD26642B4600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1"/>
          <a:r>
            <a:rPr lang="en-US" b="0" i="0" dirty="0" smtClean="0"/>
            <a:t>Cost considerations</a:t>
          </a:r>
          <a:endParaRPr lang="en-US" dirty="0"/>
        </a:p>
      </dgm:t>
    </dgm:pt>
    <dgm:pt modelId="{BA00CFF9-E43F-4955-B76B-71FC2B29E5FD}" type="parTrans" cxnId="{B3684948-DB84-4547-B016-31DA4ADFD944}">
      <dgm:prSet/>
      <dgm:spPr/>
      <dgm:t>
        <a:bodyPr/>
        <a:lstStyle/>
        <a:p>
          <a:pPr rtl="1"/>
          <a:endParaRPr lang="ar-SA"/>
        </a:p>
      </dgm:t>
    </dgm:pt>
    <dgm:pt modelId="{7A661E1C-A841-432E-9C2D-30993C96D1CA}" type="sibTrans" cxnId="{B3684948-DB84-4547-B016-31DA4ADFD944}">
      <dgm:prSet/>
      <dgm:spPr/>
      <dgm:t>
        <a:bodyPr/>
        <a:lstStyle/>
        <a:p>
          <a:pPr rtl="1"/>
          <a:endParaRPr lang="ar-SA"/>
        </a:p>
      </dgm:t>
    </dgm:pt>
    <dgm:pt modelId="{1CCC2731-14FE-4617-A424-C6322719A58F}">
      <dgm:prSet phldrT="[نص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b="0" i="0" dirty="0" smtClean="0"/>
            <a:t>The natural course of the condition</a:t>
          </a:r>
          <a:r>
            <a:rPr lang="ar-SA" b="0" i="0" dirty="0" smtClean="0"/>
            <a:t> </a:t>
          </a:r>
          <a:r>
            <a:rPr lang="en-US" b="0" i="0" dirty="0" smtClean="0"/>
            <a:t>should be adequately understood</a:t>
          </a:r>
          <a:endParaRPr lang="ar-SA" dirty="0"/>
        </a:p>
      </dgm:t>
    </dgm:pt>
    <dgm:pt modelId="{FD3ED90F-90CB-4D22-A122-6E793EF0BBC0}" type="parTrans" cxnId="{BB2463D1-DD40-4F8F-B238-994CA936E60E}">
      <dgm:prSet/>
      <dgm:spPr/>
      <dgm:t>
        <a:bodyPr/>
        <a:lstStyle/>
        <a:p>
          <a:pPr rtl="1"/>
          <a:endParaRPr lang="ar-SA"/>
        </a:p>
      </dgm:t>
    </dgm:pt>
    <dgm:pt modelId="{49C6A8E6-86BB-4889-9E45-1A211B26E44B}" type="sibTrans" cxnId="{BB2463D1-DD40-4F8F-B238-994CA936E60E}">
      <dgm:prSet/>
      <dgm:spPr/>
      <dgm:t>
        <a:bodyPr/>
        <a:lstStyle/>
        <a:p>
          <a:pPr rtl="1"/>
          <a:endParaRPr lang="ar-SA"/>
        </a:p>
      </dgm:t>
    </dgm:pt>
    <dgm:pt modelId="{8F677E5F-AC29-47D1-A699-A954CA2F56DC}">
      <dgm:prSet phldrT="[نص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b="0" i="0" dirty="0" smtClean="0"/>
            <a:t>Case finding should be continuous</a:t>
          </a:r>
          <a:endParaRPr lang="ar-SA" dirty="0"/>
        </a:p>
      </dgm:t>
    </dgm:pt>
    <dgm:pt modelId="{31B085A5-4389-4DBC-9C99-3A926E6D165B}" type="parTrans" cxnId="{D3AEE5B1-8EF0-455A-B49E-8082090F0481}">
      <dgm:prSet/>
      <dgm:spPr/>
      <dgm:t>
        <a:bodyPr/>
        <a:lstStyle/>
        <a:p>
          <a:pPr rtl="1"/>
          <a:endParaRPr lang="ar-SA"/>
        </a:p>
      </dgm:t>
    </dgm:pt>
    <dgm:pt modelId="{4DA2E4ED-A2EB-4A1F-9665-8AE7D5DF8A6D}" type="sibTrans" cxnId="{D3AEE5B1-8EF0-455A-B49E-8082090F0481}">
      <dgm:prSet/>
      <dgm:spPr/>
      <dgm:t>
        <a:bodyPr/>
        <a:lstStyle/>
        <a:p>
          <a:pPr rtl="1"/>
          <a:endParaRPr lang="ar-SA"/>
        </a:p>
      </dgm:t>
    </dgm:pt>
    <dgm:pt modelId="{CDC0203F-FAFC-4E3C-9BC0-EDF5514AA84E}">
      <dgm:prSet phldrT="[نص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b="0" i="0" dirty="0" smtClean="0"/>
            <a:t>Agreed policy concerning whom to treat</a:t>
          </a:r>
          <a:endParaRPr lang="ar-SA" dirty="0"/>
        </a:p>
      </dgm:t>
    </dgm:pt>
    <dgm:pt modelId="{A68B941C-7AA8-49B2-80B5-A15804540578}" type="parTrans" cxnId="{EFE90D43-9CA0-4259-8741-6847E6052058}">
      <dgm:prSet/>
      <dgm:spPr/>
      <dgm:t>
        <a:bodyPr/>
        <a:lstStyle/>
        <a:p>
          <a:pPr rtl="1"/>
          <a:endParaRPr lang="ar-SA"/>
        </a:p>
      </dgm:t>
    </dgm:pt>
    <dgm:pt modelId="{7B3916A8-3C79-4D15-B412-D503ABF6D80A}" type="sibTrans" cxnId="{EFE90D43-9CA0-4259-8741-6847E6052058}">
      <dgm:prSet/>
      <dgm:spPr/>
      <dgm:t>
        <a:bodyPr/>
        <a:lstStyle/>
        <a:p>
          <a:pPr rtl="1"/>
          <a:endParaRPr lang="ar-SA"/>
        </a:p>
      </dgm:t>
    </dgm:pt>
    <dgm:pt modelId="{40C59795-BF56-4F1A-9116-77999EA02ED5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b="0" i="0" dirty="0" smtClean="0"/>
            <a:t>Costs of case finding economically balanced in relation to possible expenditures on medical care</a:t>
          </a:r>
          <a:endParaRPr lang="ar-SA" dirty="0"/>
        </a:p>
      </dgm:t>
    </dgm:pt>
    <dgm:pt modelId="{5A1FFB21-87FB-4FCB-9F45-F839B79B350A}" type="parTrans" cxnId="{D6686AB3-FB1C-4841-AA52-8892C8C6CDE8}">
      <dgm:prSet/>
      <dgm:spPr/>
      <dgm:t>
        <a:bodyPr/>
        <a:lstStyle/>
        <a:p>
          <a:pPr rtl="1"/>
          <a:endParaRPr lang="ar-SA"/>
        </a:p>
      </dgm:t>
    </dgm:pt>
    <dgm:pt modelId="{07FBA5B6-5B31-44B8-97D7-AD924509B6D1}" type="sibTrans" cxnId="{D6686AB3-FB1C-4841-AA52-8892C8C6CDE8}">
      <dgm:prSet/>
      <dgm:spPr/>
      <dgm:t>
        <a:bodyPr/>
        <a:lstStyle/>
        <a:p>
          <a:pPr rtl="1"/>
          <a:endParaRPr lang="ar-SA"/>
        </a:p>
      </dgm:t>
    </dgm:pt>
    <dgm:pt modelId="{3F474186-548A-414F-98F2-032DED4277ED}" type="pres">
      <dgm:prSet presAssocID="{1F90AD8A-F1B8-4BB2-80C0-A16B467DFD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FA98902-9A00-4823-A7A2-5B69D7E723EC}" type="pres">
      <dgm:prSet presAssocID="{2022F11D-D378-46C2-AF1E-2548E5F5D154}" presName="composite" presStyleCnt="0"/>
      <dgm:spPr/>
    </dgm:pt>
    <dgm:pt modelId="{404D298C-E7A6-4249-9428-2B4369742856}" type="pres">
      <dgm:prSet presAssocID="{2022F11D-D378-46C2-AF1E-2548E5F5D154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49A0BCD-0E1C-42EA-89CD-320CCFA3AF62}" type="pres">
      <dgm:prSet presAssocID="{2022F11D-D378-46C2-AF1E-2548E5F5D154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61735E9-43DC-4E27-916C-2C74743310BC}" type="pres">
      <dgm:prSet presAssocID="{E90E0F76-4260-41E5-A3A7-29B0E53DF9FA}" presName="space" presStyleCnt="0"/>
      <dgm:spPr/>
    </dgm:pt>
    <dgm:pt modelId="{5A0F4D78-5A09-4599-A308-544E6D4F9FE5}" type="pres">
      <dgm:prSet presAssocID="{6AEB983A-B1AD-4D23-88D3-F293DDD959AC}" presName="composite" presStyleCnt="0"/>
      <dgm:spPr/>
    </dgm:pt>
    <dgm:pt modelId="{9C8A9D54-4278-489C-AF05-911420BB80B9}" type="pres">
      <dgm:prSet presAssocID="{6AEB983A-B1AD-4D23-88D3-F293DDD959AC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511E5AB-1449-4778-9E0B-0D0333C6A11F}" type="pres">
      <dgm:prSet presAssocID="{6AEB983A-B1AD-4D23-88D3-F293DDD959AC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4A9C8FD-A426-41AC-AE3D-ED0265E16B97}" type="pres">
      <dgm:prSet presAssocID="{190DDEF8-61E2-4FF7-925F-6008D1D6FE2C}" presName="space" presStyleCnt="0"/>
      <dgm:spPr/>
    </dgm:pt>
    <dgm:pt modelId="{3A3C7DCD-2622-4AE6-B65D-436DA55579BC}" type="pres">
      <dgm:prSet presAssocID="{E18CB2D5-09C7-4D06-96F3-BC6CD57FDA15}" presName="composite" presStyleCnt="0"/>
      <dgm:spPr/>
    </dgm:pt>
    <dgm:pt modelId="{9646FBC3-EB9A-4F3F-B2DC-FB8B6E60E45B}" type="pres">
      <dgm:prSet presAssocID="{E18CB2D5-09C7-4D06-96F3-BC6CD57FDA15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F0DF4DF-D4CF-4372-B8A2-7B9ABB55A89C}" type="pres">
      <dgm:prSet presAssocID="{E18CB2D5-09C7-4D06-96F3-BC6CD57FDA15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EC11753-5628-4775-89B0-D1844EEF6B81}" type="pres">
      <dgm:prSet presAssocID="{693D68C9-53E2-41F7-AC4F-5BD6B1EED87C}" presName="space" presStyleCnt="0"/>
      <dgm:spPr/>
    </dgm:pt>
    <dgm:pt modelId="{1B0F79F7-CFDF-4BE6-ADA7-138B20EB16FC}" type="pres">
      <dgm:prSet presAssocID="{C36119C4-B023-4028-9A17-BD26642B4600}" presName="composite" presStyleCnt="0"/>
      <dgm:spPr/>
    </dgm:pt>
    <dgm:pt modelId="{AD7B3955-6163-4A07-8A74-CEF590ABCFBC}" type="pres">
      <dgm:prSet presAssocID="{C36119C4-B023-4028-9A17-BD26642B460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3BFCE97-3DCB-45B6-9327-4198A85B557D}" type="pres">
      <dgm:prSet presAssocID="{C36119C4-B023-4028-9A17-BD26642B4600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53D8375-9329-4BBC-849B-32B22E2CD65E}" srcId="{6AEB983A-B1AD-4D23-88D3-F293DDD959AC}" destId="{EEF375C6-687D-4BF5-9A44-E7B1550D303A}" srcOrd="0" destOrd="0" parTransId="{92065D8A-D224-4737-8E9E-522E8D85B385}" sibTransId="{67C291CD-3926-4A95-9AD0-042544B07F06}"/>
    <dgm:cxn modelId="{D3AEE5B1-8EF0-455A-B49E-8082090F0481}" srcId="{6AEB983A-B1AD-4D23-88D3-F293DDD959AC}" destId="{8F677E5F-AC29-47D1-A699-A954CA2F56DC}" srcOrd="2" destOrd="0" parTransId="{31B085A5-4389-4DBC-9C99-3A926E6D165B}" sibTransId="{4DA2E4ED-A2EB-4A1F-9665-8AE7D5DF8A6D}"/>
    <dgm:cxn modelId="{847FD632-09F4-4F59-A6FD-32914D354187}" srcId="{E18CB2D5-09C7-4D06-96F3-BC6CD57FDA15}" destId="{5A3C5C97-4D05-4311-8BE5-E18ADFBAC0BC}" srcOrd="1" destOrd="0" parTransId="{D75CC00E-9386-4535-9EF4-EFA31DCD3D33}" sibTransId="{72DB6320-A7FB-4D29-9B92-5057888D7CAC}"/>
    <dgm:cxn modelId="{7ABB6D99-9408-44BA-8C00-D9393F7FCE74}" type="presOf" srcId="{54E9B83D-7985-48E0-AC40-AB593FD984C6}" destId="{8F0DF4DF-D4CF-4372-B8A2-7B9ABB55A89C}" srcOrd="0" destOrd="0" presId="urn:microsoft.com/office/officeart/2005/8/layout/hList1"/>
    <dgm:cxn modelId="{D6686AB3-FB1C-4841-AA52-8892C8C6CDE8}" srcId="{C36119C4-B023-4028-9A17-BD26642B4600}" destId="{40C59795-BF56-4F1A-9116-77999EA02ED5}" srcOrd="0" destOrd="0" parTransId="{5A1FFB21-87FB-4FCB-9F45-F839B79B350A}" sibTransId="{07FBA5B6-5B31-44B8-97D7-AD924509B6D1}"/>
    <dgm:cxn modelId="{0283A293-2EDE-491A-87FB-32970449E6A0}" srcId="{1F90AD8A-F1B8-4BB2-80C0-A16B467DFD05}" destId="{E18CB2D5-09C7-4D06-96F3-BC6CD57FDA15}" srcOrd="2" destOrd="0" parTransId="{6721C573-7821-4481-9CDA-57AD21495520}" sibTransId="{693D68C9-53E2-41F7-AC4F-5BD6B1EED87C}"/>
    <dgm:cxn modelId="{DE1D906F-BEE1-41C9-A690-38C4C8D16686}" srcId="{2022F11D-D378-46C2-AF1E-2548E5F5D154}" destId="{A2D64A40-9A69-4D56-8BC0-4BB7D72B1556}" srcOrd="1" destOrd="0" parTransId="{E842BA6E-7AE2-438B-8B3C-3A2378EADB48}" sibTransId="{1720E50F-80EE-4740-80B7-29CDDCD08EBF}"/>
    <dgm:cxn modelId="{CBA3847F-DE82-4F5B-AFC7-33969ED2A321}" type="presOf" srcId="{C36119C4-B023-4028-9A17-BD26642B4600}" destId="{AD7B3955-6163-4A07-8A74-CEF590ABCFBC}" srcOrd="0" destOrd="0" presId="urn:microsoft.com/office/officeart/2005/8/layout/hList1"/>
    <dgm:cxn modelId="{793E283D-9B4E-4AC5-BA56-7495EA4206B2}" type="presOf" srcId="{EEF375C6-687D-4BF5-9A44-E7B1550D303A}" destId="{4511E5AB-1449-4778-9E0B-0D0333C6A11F}" srcOrd="0" destOrd="0" presId="urn:microsoft.com/office/officeart/2005/8/layout/hList1"/>
    <dgm:cxn modelId="{426D09D9-90F0-419B-B6EA-672197CFD52A}" type="presOf" srcId="{E18CB2D5-09C7-4D06-96F3-BC6CD57FDA15}" destId="{9646FBC3-EB9A-4F3F-B2DC-FB8B6E60E45B}" srcOrd="0" destOrd="0" presId="urn:microsoft.com/office/officeart/2005/8/layout/hList1"/>
    <dgm:cxn modelId="{EFE90D43-9CA0-4259-8741-6847E6052058}" srcId="{E18CB2D5-09C7-4D06-96F3-BC6CD57FDA15}" destId="{CDC0203F-FAFC-4E3C-9BC0-EDF5514AA84E}" srcOrd="2" destOrd="0" parTransId="{A68B941C-7AA8-49B2-80B5-A15804540578}" sibTransId="{7B3916A8-3C79-4D15-B412-D503ABF6D80A}"/>
    <dgm:cxn modelId="{CC094A80-63F3-4B6F-B64C-593683E0E908}" type="presOf" srcId="{8F677E5F-AC29-47D1-A699-A954CA2F56DC}" destId="{4511E5AB-1449-4778-9E0B-0D0333C6A11F}" srcOrd="0" destOrd="2" presId="urn:microsoft.com/office/officeart/2005/8/layout/hList1"/>
    <dgm:cxn modelId="{9E2D31EF-94C6-49C2-A07E-F18EE810A8EB}" type="presOf" srcId="{1190D969-ED69-406E-A903-91FA9D0208D0}" destId="{E49A0BCD-0E1C-42EA-89CD-320CCFA3AF62}" srcOrd="0" destOrd="0" presId="urn:microsoft.com/office/officeart/2005/8/layout/hList1"/>
    <dgm:cxn modelId="{A2FB7695-7553-4484-9AEE-03536C0FDA13}" type="presOf" srcId="{1F90AD8A-F1B8-4BB2-80C0-A16B467DFD05}" destId="{3F474186-548A-414F-98F2-032DED4277ED}" srcOrd="0" destOrd="0" presId="urn:microsoft.com/office/officeart/2005/8/layout/hList1"/>
    <dgm:cxn modelId="{8E5B2EDE-9818-4542-9373-09062DC983E6}" type="presOf" srcId="{40C59795-BF56-4F1A-9116-77999EA02ED5}" destId="{93BFCE97-3DCB-45B6-9327-4198A85B557D}" srcOrd="0" destOrd="0" presId="urn:microsoft.com/office/officeart/2005/8/layout/hList1"/>
    <dgm:cxn modelId="{0805C93E-C9E3-4E2D-9CA1-3256E1BBC079}" type="presOf" srcId="{6AEB983A-B1AD-4D23-88D3-F293DDD959AC}" destId="{9C8A9D54-4278-489C-AF05-911420BB80B9}" srcOrd="0" destOrd="0" presId="urn:microsoft.com/office/officeart/2005/8/layout/hList1"/>
    <dgm:cxn modelId="{5A60574B-07DA-4F9A-A608-B038E2288374}" srcId="{2022F11D-D378-46C2-AF1E-2548E5F5D154}" destId="{1190D969-ED69-406E-A903-91FA9D0208D0}" srcOrd="0" destOrd="0" parTransId="{0E51783F-2C92-48B7-81E5-E0CBBB4648D0}" sibTransId="{A2AAD2B7-E74C-4990-ABEC-739E868A0C44}"/>
    <dgm:cxn modelId="{7E4E1083-3B35-47E2-85AD-5D9842C0EEDB}" type="presOf" srcId="{E4B3FCC9-4505-4B2E-82AA-4E73E0592328}" destId="{4511E5AB-1449-4778-9E0B-0D0333C6A11F}" srcOrd="0" destOrd="1" presId="urn:microsoft.com/office/officeart/2005/8/layout/hList1"/>
    <dgm:cxn modelId="{AEA93176-1DBA-4396-AA29-2FDD583258F0}" type="presOf" srcId="{CDC0203F-FAFC-4E3C-9BC0-EDF5514AA84E}" destId="{8F0DF4DF-D4CF-4372-B8A2-7B9ABB55A89C}" srcOrd="0" destOrd="2" presId="urn:microsoft.com/office/officeart/2005/8/layout/hList1"/>
    <dgm:cxn modelId="{625520F0-7822-49F0-B577-AD7AF609720F}" type="presOf" srcId="{1CCC2731-14FE-4617-A424-C6322719A58F}" destId="{E49A0BCD-0E1C-42EA-89CD-320CCFA3AF62}" srcOrd="0" destOrd="2" presId="urn:microsoft.com/office/officeart/2005/8/layout/hList1"/>
    <dgm:cxn modelId="{DF3C5673-2195-4F61-8BE6-FBD4F8F47E41}" type="presOf" srcId="{5A3C5C97-4D05-4311-8BE5-E18ADFBAC0BC}" destId="{8F0DF4DF-D4CF-4372-B8A2-7B9ABB55A89C}" srcOrd="0" destOrd="1" presId="urn:microsoft.com/office/officeart/2005/8/layout/hList1"/>
    <dgm:cxn modelId="{BB2463D1-DD40-4F8F-B238-994CA936E60E}" srcId="{2022F11D-D378-46C2-AF1E-2548E5F5D154}" destId="{1CCC2731-14FE-4617-A424-C6322719A58F}" srcOrd="2" destOrd="0" parTransId="{FD3ED90F-90CB-4D22-A122-6E793EF0BBC0}" sibTransId="{49C6A8E6-86BB-4889-9E45-1A211B26E44B}"/>
    <dgm:cxn modelId="{416175EF-9580-4BD6-9AB1-26FA5BCB494C}" srcId="{E18CB2D5-09C7-4D06-96F3-BC6CD57FDA15}" destId="{54E9B83D-7985-48E0-AC40-AB593FD984C6}" srcOrd="0" destOrd="0" parTransId="{E4AE1156-9188-4BA7-A74A-369F82241A9C}" sibTransId="{05BE9376-60AD-42D4-8D1E-31E59CA5989E}"/>
    <dgm:cxn modelId="{4C3BD52D-B83E-49F3-9908-09CEE3863558}" srcId="{1F90AD8A-F1B8-4BB2-80C0-A16B467DFD05}" destId="{6AEB983A-B1AD-4D23-88D3-F293DDD959AC}" srcOrd="1" destOrd="0" parTransId="{5985C4E5-6620-4AAF-82D4-6DB2B2C32C7F}" sibTransId="{190DDEF8-61E2-4FF7-925F-6008D1D6FE2C}"/>
    <dgm:cxn modelId="{CD259FEB-0729-4468-BA1E-C10C48C3CCCC}" srcId="{6AEB983A-B1AD-4D23-88D3-F293DDD959AC}" destId="{E4B3FCC9-4505-4B2E-82AA-4E73E0592328}" srcOrd="1" destOrd="0" parTransId="{8C9DFE76-9E49-4FDE-B007-303AB854ED6E}" sibTransId="{101314A8-A130-4A83-9991-DC0D07694F98}"/>
    <dgm:cxn modelId="{AE93CE2A-8D63-4C40-941C-C8DAC0C65C56}" type="presOf" srcId="{2022F11D-D378-46C2-AF1E-2548E5F5D154}" destId="{404D298C-E7A6-4249-9428-2B4369742856}" srcOrd="0" destOrd="0" presId="urn:microsoft.com/office/officeart/2005/8/layout/hList1"/>
    <dgm:cxn modelId="{169FF431-F5EF-4103-9A22-4F0A629CCC7D}" type="presOf" srcId="{A2D64A40-9A69-4D56-8BC0-4BB7D72B1556}" destId="{E49A0BCD-0E1C-42EA-89CD-320CCFA3AF62}" srcOrd="0" destOrd="1" presId="urn:microsoft.com/office/officeart/2005/8/layout/hList1"/>
    <dgm:cxn modelId="{C7E1B57A-6522-4BC9-A926-76816EBAE3D0}" srcId="{1F90AD8A-F1B8-4BB2-80C0-A16B467DFD05}" destId="{2022F11D-D378-46C2-AF1E-2548E5F5D154}" srcOrd="0" destOrd="0" parTransId="{EDCB93FD-EE20-42BF-8EF6-603167595A65}" sibTransId="{E90E0F76-4260-41E5-A3A7-29B0E53DF9FA}"/>
    <dgm:cxn modelId="{B3684948-DB84-4547-B016-31DA4ADFD944}" srcId="{1F90AD8A-F1B8-4BB2-80C0-A16B467DFD05}" destId="{C36119C4-B023-4028-9A17-BD26642B4600}" srcOrd="3" destOrd="0" parTransId="{BA00CFF9-E43F-4955-B76B-71FC2B29E5FD}" sibTransId="{7A661E1C-A841-432E-9C2D-30993C96D1CA}"/>
    <dgm:cxn modelId="{3DB5108F-0501-46A6-A753-21E4B106D9BA}" type="presParOf" srcId="{3F474186-548A-414F-98F2-032DED4277ED}" destId="{DFA98902-9A00-4823-A7A2-5B69D7E723EC}" srcOrd="0" destOrd="0" presId="urn:microsoft.com/office/officeart/2005/8/layout/hList1"/>
    <dgm:cxn modelId="{D67FD164-B4E1-4B64-BAFF-D74AC93AF7C0}" type="presParOf" srcId="{DFA98902-9A00-4823-A7A2-5B69D7E723EC}" destId="{404D298C-E7A6-4249-9428-2B4369742856}" srcOrd="0" destOrd="0" presId="urn:microsoft.com/office/officeart/2005/8/layout/hList1"/>
    <dgm:cxn modelId="{12C520B8-649B-4245-982C-6C86D25B0B4B}" type="presParOf" srcId="{DFA98902-9A00-4823-A7A2-5B69D7E723EC}" destId="{E49A0BCD-0E1C-42EA-89CD-320CCFA3AF62}" srcOrd="1" destOrd="0" presId="urn:microsoft.com/office/officeart/2005/8/layout/hList1"/>
    <dgm:cxn modelId="{252CCF6E-0E6E-48D2-9DF3-CD192B2FCB76}" type="presParOf" srcId="{3F474186-548A-414F-98F2-032DED4277ED}" destId="{161735E9-43DC-4E27-916C-2C74743310BC}" srcOrd="1" destOrd="0" presId="urn:microsoft.com/office/officeart/2005/8/layout/hList1"/>
    <dgm:cxn modelId="{540F9F69-45B6-4843-978E-E5020CF1FCCC}" type="presParOf" srcId="{3F474186-548A-414F-98F2-032DED4277ED}" destId="{5A0F4D78-5A09-4599-A308-544E6D4F9FE5}" srcOrd="2" destOrd="0" presId="urn:microsoft.com/office/officeart/2005/8/layout/hList1"/>
    <dgm:cxn modelId="{00E72EF0-76A8-457A-8B18-DE6199C3FFCC}" type="presParOf" srcId="{5A0F4D78-5A09-4599-A308-544E6D4F9FE5}" destId="{9C8A9D54-4278-489C-AF05-911420BB80B9}" srcOrd="0" destOrd="0" presId="urn:microsoft.com/office/officeart/2005/8/layout/hList1"/>
    <dgm:cxn modelId="{C6944387-8825-4BA7-94A9-4970D6359EA8}" type="presParOf" srcId="{5A0F4D78-5A09-4599-A308-544E6D4F9FE5}" destId="{4511E5AB-1449-4778-9E0B-0D0333C6A11F}" srcOrd="1" destOrd="0" presId="urn:microsoft.com/office/officeart/2005/8/layout/hList1"/>
    <dgm:cxn modelId="{B2F6BB21-93CB-44CC-863F-2E76D4EE87AE}" type="presParOf" srcId="{3F474186-548A-414F-98F2-032DED4277ED}" destId="{94A9C8FD-A426-41AC-AE3D-ED0265E16B97}" srcOrd="3" destOrd="0" presId="urn:microsoft.com/office/officeart/2005/8/layout/hList1"/>
    <dgm:cxn modelId="{2F62C4D8-02B1-40BD-BFF2-0DE5C9787DBD}" type="presParOf" srcId="{3F474186-548A-414F-98F2-032DED4277ED}" destId="{3A3C7DCD-2622-4AE6-B65D-436DA55579BC}" srcOrd="4" destOrd="0" presId="urn:microsoft.com/office/officeart/2005/8/layout/hList1"/>
    <dgm:cxn modelId="{5DB42108-CDD4-46D2-9210-2F8BE44A2795}" type="presParOf" srcId="{3A3C7DCD-2622-4AE6-B65D-436DA55579BC}" destId="{9646FBC3-EB9A-4F3F-B2DC-FB8B6E60E45B}" srcOrd="0" destOrd="0" presId="urn:microsoft.com/office/officeart/2005/8/layout/hList1"/>
    <dgm:cxn modelId="{23805460-5E7B-4E9A-963F-7E977987D32E}" type="presParOf" srcId="{3A3C7DCD-2622-4AE6-B65D-436DA55579BC}" destId="{8F0DF4DF-D4CF-4372-B8A2-7B9ABB55A89C}" srcOrd="1" destOrd="0" presId="urn:microsoft.com/office/officeart/2005/8/layout/hList1"/>
    <dgm:cxn modelId="{8C7FB3CE-F433-4981-AD02-90761F19B965}" type="presParOf" srcId="{3F474186-548A-414F-98F2-032DED4277ED}" destId="{EEC11753-5628-4775-89B0-D1844EEF6B81}" srcOrd="5" destOrd="0" presId="urn:microsoft.com/office/officeart/2005/8/layout/hList1"/>
    <dgm:cxn modelId="{EC63A048-F1DF-41E4-976F-C5A7571B831C}" type="presParOf" srcId="{3F474186-548A-414F-98F2-032DED4277ED}" destId="{1B0F79F7-CFDF-4BE6-ADA7-138B20EB16FC}" srcOrd="6" destOrd="0" presId="urn:microsoft.com/office/officeart/2005/8/layout/hList1"/>
    <dgm:cxn modelId="{3BA78309-1F9E-4886-A8A7-E6A9EB7A9CD5}" type="presParOf" srcId="{1B0F79F7-CFDF-4BE6-ADA7-138B20EB16FC}" destId="{AD7B3955-6163-4A07-8A74-CEF590ABCFBC}" srcOrd="0" destOrd="0" presId="urn:microsoft.com/office/officeart/2005/8/layout/hList1"/>
    <dgm:cxn modelId="{469DE7CB-03E7-4DB1-95AB-C00D20C6256A}" type="presParOf" srcId="{1B0F79F7-CFDF-4BE6-ADA7-138B20EB16FC}" destId="{93BFCE97-3DCB-45B6-9327-4198A85B557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4D298C-E7A6-4249-9428-2B4369742856}">
      <dsp:nvSpPr>
        <dsp:cNvPr id="0" name=""/>
        <dsp:cNvSpPr/>
      </dsp:nvSpPr>
      <dsp:spPr>
        <a:xfrm>
          <a:off x="2836" y="9277"/>
          <a:ext cx="1705458" cy="57840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rgbClr val="FFC000"/>
          </a:solidFill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smtClean="0"/>
            <a:t>Knowledge of disease</a:t>
          </a:r>
          <a:endParaRPr lang="ar-SA" sz="1600" kern="1200" dirty="0"/>
        </a:p>
      </dsp:txBody>
      <dsp:txXfrm>
        <a:off x="2836" y="9277"/>
        <a:ext cx="1705458" cy="578409"/>
      </dsp:txXfrm>
    </dsp:sp>
    <dsp:sp modelId="{E49A0BCD-0E1C-42EA-89CD-320CCFA3AF62}">
      <dsp:nvSpPr>
        <dsp:cNvPr id="0" name=""/>
        <dsp:cNvSpPr/>
      </dsp:nvSpPr>
      <dsp:spPr>
        <a:xfrm>
          <a:off x="2836" y="587687"/>
          <a:ext cx="1705458" cy="3425760"/>
        </a:xfrm>
        <a:prstGeom prst="rect">
          <a:avLst/>
        </a:prstGeom>
        <a:gradFill rotWithShape="1">
          <a:gsLst>
            <a:gs pos="0">
              <a:schemeClr val="accent1"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shade val="99000"/>
                <a:satMod val="120000"/>
              </a:schemeClr>
            </a:gs>
            <a:gs pos="100000">
              <a:schemeClr val="accent1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The condition should be important</a:t>
          </a:r>
          <a:endParaRPr lang="ar-SA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There must be a recognizable latent or early symptomatic stage</a:t>
          </a:r>
          <a:endParaRPr lang="ar-SA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The natural course of the condition</a:t>
          </a:r>
          <a:r>
            <a:rPr lang="ar-SA" sz="1600" b="0" i="0" kern="1200" dirty="0" smtClean="0"/>
            <a:t> </a:t>
          </a:r>
          <a:r>
            <a:rPr lang="en-US" sz="1600" b="0" i="0" kern="1200" dirty="0" smtClean="0"/>
            <a:t>should be adequately understood</a:t>
          </a:r>
          <a:endParaRPr lang="ar-SA" sz="1600" kern="1200" dirty="0"/>
        </a:p>
      </dsp:txBody>
      <dsp:txXfrm>
        <a:off x="2836" y="587687"/>
        <a:ext cx="1705458" cy="3425760"/>
      </dsp:txXfrm>
    </dsp:sp>
    <dsp:sp modelId="{9C8A9D54-4278-489C-AF05-911420BB80B9}">
      <dsp:nvSpPr>
        <dsp:cNvPr id="0" name=""/>
        <dsp:cNvSpPr/>
      </dsp:nvSpPr>
      <dsp:spPr>
        <a:xfrm>
          <a:off x="1947059" y="9277"/>
          <a:ext cx="1705458" cy="57840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smtClean="0"/>
            <a:t>Knowledge of test</a:t>
          </a:r>
          <a:endParaRPr lang="ar-SA" sz="1600" kern="1200" dirty="0"/>
        </a:p>
      </dsp:txBody>
      <dsp:txXfrm>
        <a:off x="1947059" y="9277"/>
        <a:ext cx="1705458" cy="578409"/>
      </dsp:txXfrm>
    </dsp:sp>
    <dsp:sp modelId="{4511E5AB-1449-4778-9E0B-0D0333C6A11F}">
      <dsp:nvSpPr>
        <dsp:cNvPr id="0" name=""/>
        <dsp:cNvSpPr/>
      </dsp:nvSpPr>
      <dsp:spPr>
        <a:xfrm>
          <a:off x="1947059" y="587687"/>
          <a:ext cx="1705458" cy="342576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Suitable test or examination</a:t>
          </a:r>
          <a:endParaRPr lang="ar-SA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Test acceptable to population.</a:t>
          </a:r>
          <a:endParaRPr lang="ar-SA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Case finding should be continuous</a:t>
          </a:r>
          <a:endParaRPr lang="ar-SA" sz="1600" kern="1200" dirty="0"/>
        </a:p>
      </dsp:txBody>
      <dsp:txXfrm>
        <a:off x="1947059" y="587687"/>
        <a:ext cx="1705458" cy="3425760"/>
      </dsp:txXfrm>
    </dsp:sp>
    <dsp:sp modelId="{9646FBC3-EB9A-4F3F-B2DC-FB8B6E60E45B}">
      <dsp:nvSpPr>
        <dsp:cNvPr id="0" name=""/>
        <dsp:cNvSpPr/>
      </dsp:nvSpPr>
      <dsp:spPr>
        <a:xfrm>
          <a:off x="3891282" y="9277"/>
          <a:ext cx="1705458" cy="57840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smtClean="0"/>
            <a:t>Treatment for disease</a:t>
          </a:r>
          <a:endParaRPr lang="ar-SA" sz="1600" kern="1200" dirty="0"/>
        </a:p>
      </dsp:txBody>
      <dsp:txXfrm>
        <a:off x="3891282" y="9277"/>
        <a:ext cx="1705458" cy="578409"/>
      </dsp:txXfrm>
    </dsp:sp>
    <dsp:sp modelId="{8F0DF4DF-D4CF-4372-B8A2-7B9ABB55A89C}">
      <dsp:nvSpPr>
        <dsp:cNvPr id="0" name=""/>
        <dsp:cNvSpPr/>
      </dsp:nvSpPr>
      <dsp:spPr>
        <a:xfrm>
          <a:off x="3891282" y="587687"/>
          <a:ext cx="1705458" cy="3425760"/>
        </a:xfrm>
        <a:prstGeom prst="rect">
          <a:avLst/>
        </a:prstGeom>
        <a:gradFill rotWithShape="1">
          <a:gsLst>
            <a:gs pos="0">
              <a:schemeClr val="accent1"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shade val="99000"/>
                <a:satMod val="120000"/>
              </a:schemeClr>
            </a:gs>
            <a:gs pos="100000">
              <a:schemeClr val="accent1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Accepted treatment for patients</a:t>
          </a:r>
          <a:endParaRPr lang="ar-SA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Facilities for diagnosis and treatment available</a:t>
          </a:r>
          <a:endParaRPr lang="ar-SA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Agreed policy concerning whom to treat</a:t>
          </a:r>
          <a:endParaRPr lang="ar-SA" sz="1600" kern="1200" dirty="0"/>
        </a:p>
      </dsp:txBody>
      <dsp:txXfrm>
        <a:off x="3891282" y="587687"/>
        <a:ext cx="1705458" cy="3425760"/>
      </dsp:txXfrm>
    </dsp:sp>
    <dsp:sp modelId="{AD7B3955-6163-4A07-8A74-CEF590ABCFBC}">
      <dsp:nvSpPr>
        <dsp:cNvPr id="0" name=""/>
        <dsp:cNvSpPr/>
      </dsp:nvSpPr>
      <dsp:spPr>
        <a:xfrm>
          <a:off x="5835505" y="9277"/>
          <a:ext cx="1705458" cy="57840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smtClean="0"/>
            <a:t>Cost considerations</a:t>
          </a:r>
          <a:endParaRPr lang="en-US" sz="1600" kern="1200" dirty="0"/>
        </a:p>
      </dsp:txBody>
      <dsp:txXfrm>
        <a:off x="5835505" y="9277"/>
        <a:ext cx="1705458" cy="578409"/>
      </dsp:txXfrm>
    </dsp:sp>
    <dsp:sp modelId="{93BFCE97-3DCB-45B6-9327-4198A85B557D}">
      <dsp:nvSpPr>
        <dsp:cNvPr id="0" name=""/>
        <dsp:cNvSpPr/>
      </dsp:nvSpPr>
      <dsp:spPr>
        <a:xfrm>
          <a:off x="5835505" y="587687"/>
          <a:ext cx="1705458" cy="3425760"/>
        </a:xfrm>
        <a:prstGeom prst="rect">
          <a:avLst/>
        </a:prstGeom>
        <a:gradFill rotWithShape="1">
          <a:gsLst>
            <a:gs pos="0">
              <a:schemeClr val="accent1">
                <a:shade val="85000"/>
                <a:satMod val="130000"/>
              </a:schemeClr>
            </a:gs>
            <a:gs pos="34000">
              <a:schemeClr val="accent1">
                <a:shade val="87000"/>
                <a:satMod val="125000"/>
              </a:schemeClr>
            </a:gs>
            <a:gs pos="70000">
              <a:schemeClr val="accent1">
                <a:tint val="100000"/>
                <a:shade val="90000"/>
                <a:satMod val="130000"/>
              </a:schemeClr>
            </a:gs>
            <a:gs pos="100000">
              <a:schemeClr val="accent1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flat">
          <a:bevelT w="25400" h="317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smtClean="0"/>
            <a:t>Costs of case finding economically balanced in relation to possible expenditures on medical care</a:t>
          </a:r>
          <a:endParaRPr lang="ar-SA" sz="1600" kern="1200" dirty="0"/>
        </a:p>
      </dsp:txBody>
      <dsp:txXfrm>
        <a:off x="5835505" y="587687"/>
        <a:ext cx="1705458" cy="3425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DCDCD-5846-4A5D-9B95-3396D9B69C6E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C9C8D-739E-4E00-9C5A-F4760CA6F9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36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53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1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1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2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6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1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4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1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1B36E50-96CE-4C76-B14E-DAB74C7EACE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1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E50-96CE-4C76-B14E-DAB74C7EACE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1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1B36E50-96CE-4C76-B14E-DAB74C7EACE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2B0502-9768-439F-8BF7-B9EFFEB877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58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710" y="0"/>
            <a:ext cx="929370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2"/>
            <a:ext cx="8229600" cy="5516563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3600" b="1" dirty="0" smtClean="0"/>
              <a:t>PREVENTION &amp;SCREENING IN </a:t>
            </a:r>
          </a:p>
          <a:p>
            <a:pPr algn="ctr">
              <a:buNone/>
            </a:pPr>
            <a:r>
              <a:rPr lang="en-US" sz="3600" b="1" dirty="0" smtClean="0"/>
              <a:t>FAMILY PRACTICE</a:t>
            </a:r>
            <a:endParaRPr lang="en-US" sz="4800" b="1" dirty="0"/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2000" b="1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err="1" smtClean="0"/>
              <a:t>Dr</a:t>
            </a:r>
            <a:r>
              <a:rPr lang="en-US" sz="2400" b="1" dirty="0" smtClean="0"/>
              <a:t> Syed Irfan Karim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Assistant Professor &amp; Consultant Family Medicine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Deputy Director Family Medicine Residency Training Program </a:t>
            </a:r>
            <a:endParaRPr lang="en-US" sz="2000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Dept. of Family &amp; Community Medicine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smtClean="0"/>
              <a:t>King Saud University </a:t>
            </a:r>
            <a:r>
              <a:rPr lang="en-US" sz="4800" b="1" dirty="0" smtClean="0"/>
              <a:t> </a:t>
            </a:r>
            <a:endParaRPr lang="en-US" sz="4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710" y="0"/>
            <a:ext cx="929370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n>
                  <a:noFill/>
                </a:ln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Tertiary prevention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T</a:t>
            </a: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o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soften the impact of an ongoing illness or injury that has lasting effects. </a:t>
            </a:r>
            <a:endParaRPr lang="en-US" sz="20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This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is done by helping people manage long-term, often-complex health problems and injuries (e.g. chronic diseases, permanent impairments) </a:t>
            </a: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This helps to 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improve as much as possible their ability to function, their quality of life and their life expectancy.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434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710" y="0"/>
            <a:ext cx="929370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n>
                  <a:noFill/>
                </a:ln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Examples of </a:t>
            </a:r>
            <a:r>
              <a:rPr lang="en-US" sz="2400" b="1" dirty="0" smtClean="0">
                <a:ln>
                  <a:noFill/>
                </a:ln>
                <a:solidFill>
                  <a:srgbClr val="000000"/>
                </a:solidFill>
                <a:latin typeface="Tahoma" panose="020B0604030504040204" pitchFamily="34" charset="0"/>
              </a:rPr>
              <a:t>Tertiary </a:t>
            </a:r>
            <a:r>
              <a:rPr lang="en-US" sz="2400" b="1" dirty="0">
                <a:ln>
                  <a:noFill/>
                </a:ln>
                <a:solidFill>
                  <a:srgbClr val="000000"/>
                </a:solidFill>
                <a:latin typeface="Tahoma" panose="020B0604030504040204" pitchFamily="34" charset="0"/>
              </a:rPr>
              <a:t>prevention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Clr>
                <a:srgbClr val="83992A"/>
              </a:buClr>
              <a:buNone/>
            </a:pPr>
            <a:endParaRPr lang="en-US" sz="15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lvl="0">
              <a:buClr>
                <a:srgbClr val="83992A"/>
              </a:buClr>
              <a:buFont typeface="Wingdings" pitchFamily="2" charset="2"/>
              <a:buChar char="q"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cardiac or stroke rehabilitation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programs.</a:t>
            </a:r>
          </a:p>
          <a:p>
            <a:pPr lvl="0">
              <a:buClr>
                <a:srgbClr val="83992A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chronic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disease management programs (e.g. for diabetes, arthritis, depression, etc.)</a:t>
            </a:r>
          </a:p>
          <a:p>
            <a:pPr>
              <a:buClr>
                <a:srgbClr val="83992A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Limiting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complications /disability in patients with established disease by regular surveillance , 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e.g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 : trying to prevent Diabetic problems by good control , regular funduscopic , foot care .</a:t>
            </a:r>
          </a:p>
          <a:p>
            <a:pPr lvl="0">
              <a:buClr>
                <a:srgbClr val="83992A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Finding support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groups that allow members to share strategies for living well</a:t>
            </a:r>
          </a:p>
          <a:p>
            <a:pPr lvl="0">
              <a:buClr>
                <a:srgbClr val="83992A"/>
              </a:buClr>
              <a:buFont typeface="Wingdings" pitchFamily="2" charset="2"/>
              <a:buChar char="q"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vocational rehabilitation programs to retrain workers for new jobs when they have recovered as much as possible.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62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710" y="0"/>
            <a:ext cx="929370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3600" b="1" dirty="0" smtClean="0"/>
              <a:t>What  </a:t>
            </a:r>
            <a:r>
              <a:rPr lang="en-US" sz="3600" b="1" dirty="0"/>
              <a:t>is Screening ?</a:t>
            </a:r>
            <a:br>
              <a:rPr lang="en-US" sz="3600" b="1" dirty="0"/>
            </a:b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What </a:t>
            </a:r>
            <a:r>
              <a:rPr lang="en-US" sz="3600" b="1" dirty="0"/>
              <a:t>do you know about screening ? </a:t>
            </a:r>
          </a:p>
        </p:txBody>
      </p:sp>
    </p:spTree>
    <p:extLst>
      <p:ext uri="{BB962C8B-B14F-4D97-AF65-F5344CB8AC3E}">
        <p14:creationId xmlns:p14="http://schemas.microsoft.com/office/powerpoint/2010/main" val="284707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710" y="0"/>
            <a:ext cx="929370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Screening –</a:t>
            </a:r>
            <a:r>
              <a:rPr lang="en-US" sz="3200" dirty="0" smtClean="0"/>
              <a:t>an early disease detection OR  secondary prevention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The presumptive </a:t>
            </a:r>
            <a:r>
              <a:rPr lang="en-US" b="1" u="sng" dirty="0">
                <a:solidFill>
                  <a:srgbClr val="FF0000"/>
                </a:solidFill>
              </a:rPr>
              <a:t>identification of unrecognized disease or defect </a:t>
            </a:r>
            <a:r>
              <a:rPr lang="en-US" dirty="0"/>
              <a:t>by the application of tests, examinations, or other procedures which can be applied rapidly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Screening </a:t>
            </a:r>
            <a:r>
              <a:rPr lang="en-US" dirty="0" smtClean="0"/>
              <a:t>is </a:t>
            </a:r>
            <a:r>
              <a:rPr lang="en-US" dirty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applied to well </a:t>
            </a:r>
            <a:r>
              <a:rPr lang="en-US" b="1" u="sng" dirty="0">
                <a:solidFill>
                  <a:srgbClr val="FF0000"/>
                </a:solidFill>
              </a:rPr>
              <a:t>persons </a:t>
            </a:r>
            <a:r>
              <a:rPr lang="en-US" dirty="0"/>
              <a:t>who probably have a disease from those who probably do not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A screening 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b="1" u="sng" dirty="0">
                <a:solidFill>
                  <a:srgbClr val="FF0000"/>
                </a:solidFill>
              </a:rPr>
              <a:t>not intended </a:t>
            </a:r>
            <a:r>
              <a:rPr lang="en-US" dirty="0"/>
              <a:t>to be diagnostic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Persons with </a:t>
            </a:r>
            <a:r>
              <a:rPr lang="en-US" b="1" u="sng" dirty="0">
                <a:solidFill>
                  <a:srgbClr val="FF0000"/>
                </a:solidFill>
              </a:rPr>
              <a:t>positive or suspicious findings </a:t>
            </a:r>
            <a:r>
              <a:rPr lang="en-US" dirty="0"/>
              <a:t>must be referred to their physicians for diagnosis and necessary treatment</a:t>
            </a:r>
          </a:p>
        </p:txBody>
      </p:sp>
    </p:spTree>
    <p:extLst>
      <p:ext uri="{BB962C8B-B14F-4D97-AF65-F5344CB8AC3E}">
        <p14:creationId xmlns:p14="http://schemas.microsoft.com/office/powerpoint/2010/main" val="204284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710" y="0"/>
            <a:ext cx="929370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Screening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Identifying unrecognized disease (early stage)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Identifying persons at increased risk for the presence of disease, who warrant further evaluation 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Classifying people with respect to their likelihood of having a particular disease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Reducing morbidity and mortality from disease among persons being screened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19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Screening –</a:t>
            </a:r>
            <a:r>
              <a:rPr lang="en-US" sz="3600" dirty="0" smtClean="0"/>
              <a:t>an early detection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The EARLY DETECTION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of</a:t>
            </a: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endParaRPr lang="en-US" sz="2800" b="1" dirty="0">
              <a:solidFill>
                <a:prstClr val="black"/>
              </a:solidFill>
              <a:latin typeface="Calibri"/>
            </a:endParaRPr>
          </a:p>
          <a:p>
            <a:pPr lvl="1" defTabSz="914400">
              <a:spcAft>
                <a:spcPts val="0"/>
              </a:spcAft>
              <a:buClrTx/>
              <a:buSzTx/>
              <a:buFont typeface="Arial" pitchFamily="34" charset="0"/>
              <a:buChar char="–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Disease</a:t>
            </a:r>
          </a:p>
          <a:p>
            <a:pPr lvl="1" defTabSz="914400">
              <a:spcAft>
                <a:spcPts val="0"/>
              </a:spcAft>
              <a:buClrTx/>
              <a:buSzTx/>
              <a:buFont typeface="Arial" pitchFamily="34" charset="0"/>
              <a:buChar char="–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Risk factors</a:t>
            </a:r>
          </a:p>
          <a:p>
            <a:pPr lvl="1" defTabSz="914400">
              <a:spcAft>
                <a:spcPts val="0"/>
              </a:spcAft>
              <a:buClrTx/>
              <a:buSzTx/>
              <a:buFont typeface="Arial" pitchFamily="34" charset="0"/>
              <a:buChar char="–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Susceptibility to disease 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in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individuals who do not show any signs of 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7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Screening – recap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Application of certain procedures to populations by doctor initiative , with the aim of identifying asymptomatic disease or people at risk from it.</a:t>
            </a:r>
          </a:p>
          <a:p>
            <a:endParaRPr lang="en-US" sz="2200" dirty="0" smtClean="0"/>
          </a:p>
          <a:p>
            <a:r>
              <a:rPr lang="en-US" sz="2200" dirty="0" smtClean="0"/>
              <a:t>Screening is a form of secondary prevention </a:t>
            </a:r>
            <a:r>
              <a:rPr lang="en-US" sz="2200" dirty="0" err="1" smtClean="0"/>
              <a:t>i.e</a:t>
            </a:r>
            <a:r>
              <a:rPr lang="en-US" sz="2200" dirty="0" smtClean="0"/>
              <a:t> ; identifying pre-symptomatic disease (or risk factors) before significant damage is been done.</a:t>
            </a:r>
            <a:endParaRPr lang="en-US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Requirements of a good screening 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200" dirty="0" smtClean="0"/>
              <a:t>1. The condition must be ;</a:t>
            </a:r>
          </a:p>
          <a:p>
            <a:pPr>
              <a:buNone/>
            </a:pPr>
            <a:r>
              <a:rPr lang="en-US" sz="2200" dirty="0" smtClean="0"/>
              <a:t>                   a)  common.</a:t>
            </a:r>
          </a:p>
          <a:p>
            <a:pPr>
              <a:buNone/>
            </a:pPr>
            <a:r>
              <a:rPr lang="en-US" sz="2200" dirty="0" smtClean="0"/>
              <a:t>                    b)  important.</a:t>
            </a:r>
          </a:p>
          <a:p>
            <a:pPr>
              <a:buNone/>
            </a:pPr>
            <a:r>
              <a:rPr lang="en-US" sz="2200" dirty="0" smtClean="0"/>
              <a:t>                    c)  diagnosable by acceptable methods.</a:t>
            </a:r>
          </a:p>
          <a:p>
            <a:pPr>
              <a:buNone/>
            </a:pPr>
            <a:r>
              <a:rPr lang="en-US" sz="2200" dirty="0" smtClean="0"/>
              <a:t>2. There must be a latent interval in which effective interventional treatment is possible .</a:t>
            </a:r>
          </a:p>
          <a:p>
            <a:pPr marL="457200" indent="-457200">
              <a:buAutoNum type="arabicPeriod" startAt="3"/>
            </a:pPr>
            <a:r>
              <a:rPr lang="en-US" sz="2200" dirty="0" smtClean="0"/>
              <a:t>Screening must be;</a:t>
            </a:r>
          </a:p>
          <a:p>
            <a:pPr marL="457200" indent="-457200">
              <a:buNone/>
            </a:pPr>
            <a:r>
              <a:rPr lang="en-US" sz="2200" dirty="0" smtClean="0"/>
              <a:t>             a) simple &amp; cheap ,  case cost- effective.</a:t>
            </a:r>
          </a:p>
          <a:p>
            <a:pPr marL="457200" indent="-457200">
              <a:buNone/>
            </a:pPr>
            <a:r>
              <a:rPr lang="en-US" sz="2200" dirty="0" smtClean="0"/>
              <a:t>               b)  continuous.</a:t>
            </a:r>
          </a:p>
          <a:p>
            <a:pPr marL="457200" indent="-457200">
              <a:buNone/>
            </a:pPr>
            <a:r>
              <a:rPr lang="en-US" sz="2200" dirty="0" smtClean="0"/>
              <a:t>                c)   On a group agreed by policy to be high risk.</a:t>
            </a:r>
          </a:p>
          <a:p>
            <a:pPr marL="457200" indent="-457200" algn="r">
              <a:buNone/>
            </a:pPr>
            <a:r>
              <a:rPr lang="en-US" sz="2200" dirty="0" smtClean="0"/>
              <a:t> </a:t>
            </a:r>
            <a:r>
              <a:rPr lang="en-US" sz="1400" dirty="0" smtClean="0"/>
              <a:t>(Wilsons criteria)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 Good Screening Program </a:t>
            </a:r>
            <a:br>
              <a:rPr lang="en-US" dirty="0" smtClean="0"/>
            </a:br>
            <a:r>
              <a:rPr lang="en-US" sz="3100" b="1" dirty="0" smtClean="0"/>
              <a:t>in a  nut shell </a:t>
            </a:r>
            <a:endParaRPr lang="en-US" sz="3100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356131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348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Setting a Local Screening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Identify a problem that meets the Wilson Criteria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Auditing the records to see the baseline problems.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How big is the problem – you know high risk group?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Clearly define objectives.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710" y="0"/>
            <a:ext cx="929370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45734"/>
            <a:ext cx="7833360" cy="40233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Definition of screening / prevention  and its uses in family practice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To </a:t>
            </a:r>
            <a:r>
              <a:rPr lang="en-US" dirty="0"/>
              <a:t>identify </a:t>
            </a:r>
            <a:r>
              <a:rPr lang="en-US" dirty="0" smtClean="0"/>
              <a:t>prevention </a:t>
            </a:r>
            <a:r>
              <a:rPr lang="en-US" dirty="0"/>
              <a:t>types and targeted people for each type with examples.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To identify appropriate approaches for prevention and screening of common problems in primary care 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To explain pros and cons of screening 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To justify the rational for selection of a screening test with practical  </a:t>
            </a:r>
            <a:r>
              <a:rPr lang="en-US" dirty="0" smtClean="0"/>
              <a:t>examples 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To explain the benefits of a good screening program 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0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Setting a Local Screening Program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Methods 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1. Opportunistic  ?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2. </a:t>
            </a:r>
            <a:r>
              <a:rPr lang="en-US" b="1" dirty="0"/>
              <a:t>B</a:t>
            </a:r>
            <a:r>
              <a:rPr lang="en-US" b="1" dirty="0" smtClean="0"/>
              <a:t>y Patient Invitation ?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3. By </a:t>
            </a:r>
            <a:r>
              <a:rPr lang="en-US" b="1" dirty="0"/>
              <a:t>P</a:t>
            </a:r>
            <a:r>
              <a:rPr lang="en-US" b="1" dirty="0" smtClean="0"/>
              <a:t>atient Visiting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059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opportunistic Screening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Taking the opportunity when the patient attends on another matter to screen him or her for desired characteristics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Simple and cheap to administer.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No dependence on patients compliance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Targets those persons who will  not usually attend for preventive advice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29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7" y="915339"/>
            <a:ext cx="6798734" cy="9134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Benefits of a good Screening Program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6" y="2362201"/>
            <a:ext cx="6798736" cy="35729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Screening Tests often unearth diseases at an earlier stage --- is it of any benefits??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Improvement in Mortality &amp; Morbidity rates 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 possible economic saving on future treatment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5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5639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What is Family Physicians Role in Screening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family physicians is the one who provides an </a:t>
            </a:r>
            <a:r>
              <a:rPr lang="en-US" sz="2400" b="1" u="sng" dirty="0" smtClean="0">
                <a:solidFill>
                  <a:srgbClr val="FF0000"/>
                </a:solidFill>
              </a:rPr>
              <a:t>anticipatory care approach</a:t>
            </a:r>
            <a:r>
              <a:rPr lang="en-US" sz="2400" dirty="0" smtClean="0"/>
              <a:t> for precluding problems 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This specialty puts all efforts to offer all appropriate forms of prevention </a:t>
            </a:r>
            <a:r>
              <a:rPr lang="en-US" sz="2400" b="1" u="sng" dirty="0" smtClean="0">
                <a:solidFill>
                  <a:srgbClr val="FF0000"/>
                </a:solidFill>
              </a:rPr>
              <a:t>within the consulta</a:t>
            </a:r>
            <a:r>
              <a:rPr lang="en-US" sz="2400" dirty="0" smtClean="0"/>
              <a:t>tion and the organizational </a:t>
            </a:r>
            <a:r>
              <a:rPr lang="en-US" sz="2400" b="1" u="sng" dirty="0" smtClean="0">
                <a:solidFill>
                  <a:srgbClr val="FF0000"/>
                </a:solidFill>
              </a:rPr>
              <a:t>framework of primary care .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51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algn="ctr"/>
            <a:r>
              <a:rPr lang="en-US" sz="3600" b="1" dirty="0" smtClean="0"/>
              <a:t>What are common </a:t>
            </a:r>
            <a:r>
              <a:rPr lang="en-US" sz="3600" b="1" dirty="0" smtClean="0"/>
              <a:t>conditions </a:t>
            </a:r>
            <a:r>
              <a:rPr lang="en-US" sz="3600" b="1" dirty="0" smtClean="0"/>
              <a:t>or diseases </a:t>
            </a:r>
            <a:r>
              <a:rPr lang="en-US" sz="3600" b="1" dirty="0" smtClean="0"/>
              <a:t>?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Where you can apply </a:t>
            </a:r>
            <a:r>
              <a:rPr lang="en-US" sz="3600" dirty="0"/>
              <a:t>screening &amp; Preventive 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128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Screening Conditions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Hypertension </a:t>
            </a:r>
            <a:r>
              <a:rPr lang="en-US" dirty="0" smtClean="0"/>
              <a:t> Screening , detection and follow-up.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Cervical Cytology 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Developmental surveillance.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Well woman &amp; well man clinic.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Visiting elderly people at home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Mammography .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Serum lipid estimation.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Screening psychiatric illness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Prostate Cancer screening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3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Preventive Interventions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Immunization /Vaccinations.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Postmenopausal hormonal  Replacement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Life style Counselling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Advice on Smoking.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Weight –watching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Keeping fit and aerobic programs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52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Cancers  screening tests in Family Practice Clinic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Cervical cytology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Mammography.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Fecal occult blood.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Prostate Specific Antigen.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38979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400" b="1" dirty="0" smtClean="0"/>
              <a:t>How  </a:t>
            </a:r>
            <a:r>
              <a:rPr lang="en-US" sz="4400" b="1" dirty="0"/>
              <a:t>Wide is this paradigm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 dirty="0"/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Some </a:t>
            </a:r>
            <a:r>
              <a:rPr lang="en-US" sz="4400" dirty="0"/>
              <a:t>practical examples of prevention &amp; Screening </a:t>
            </a:r>
            <a:r>
              <a:rPr lang="en-US" sz="4400" dirty="0" smtClean="0"/>
              <a:t>and how to approach 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1023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Prevention &amp; screening in </a:t>
            </a:r>
            <a:r>
              <a:rPr lang="en-US" b="1" dirty="0" smtClean="0">
                <a:solidFill>
                  <a:srgbClr val="FF0000"/>
                </a:solidFill>
              </a:rPr>
              <a:t>Elderly people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Preventive Measures </a:t>
            </a:r>
          </a:p>
          <a:p>
            <a:pPr marL="0" indent="0">
              <a:buNone/>
            </a:pPr>
            <a:r>
              <a:rPr lang="en-US" b="1" dirty="0" smtClean="0"/>
              <a:t>1. Falls Prevention  like 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   Asses gait  &amp; balance training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   Home hazard intervention and follow-up.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    Medication review /withdrawal (especially hypnotics , anti depressants).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    Osteoporosis risks assessment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   Assessing auditory &amp; visual impairments 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768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710" y="0"/>
            <a:ext cx="929370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Prevention?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2800" dirty="0" smtClean="0"/>
              <a:t>Prevention </a:t>
            </a:r>
            <a:r>
              <a:rPr lang="en-US" sz="2800" dirty="0"/>
              <a:t>includes a wide range of activities — known as “interventions” — aimed at reducing risks or threats to health.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8188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What applied to Elderly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dirty="0"/>
              <a:t> </a:t>
            </a:r>
            <a:r>
              <a:rPr lang="en-US" sz="2200" dirty="0" smtClean="0"/>
              <a:t>ELDERLY IS A </a:t>
            </a:r>
            <a:r>
              <a:rPr lang="en-US" sz="2200" dirty="0" smtClean="0"/>
              <a:t> CONDITION  /STAE /AGE GROUP WHICH IS </a:t>
            </a:r>
            <a:r>
              <a:rPr lang="en-US" sz="2200" dirty="0" smtClean="0"/>
              <a:t>:</a:t>
            </a:r>
          </a:p>
          <a:p>
            <a:pPr>
              <a:buNone/>
            </a:pPr>
            <a:r>
              <a:rPr lang="en-US" sz="2200" dirty="0" smtClean="0"/>
              <a:t>                   a)  </a:t>
            </a:r>
            <a:r>
              <a:rPr lang="en-US" sz="2200" b="1" dirty="0" smtClean="0">
                <a:solidFill>
                  <a:srgbClr val="7030A0"/>
                </a:solidFill>
              </a:rPr>
              <a:t>common.</a:t>
            </a:r>
          </a:p>
          <a:p>
            <a:pPr>
              <a:buNone/>
            </a:pPr>
            <a:r>
              <a:rPr lang="en-US" sz="2200" b="1" dirty="0" smtClean="0"/>
              <a:t>                    b)  </a:t>
            </a:r>
            <a:r>
              <a:rPr lang="en-US" sz="2200" b="1" dirty="0" smtClean="0">
                <a:solidFill>
                  <a:srgbClr val="00B050"/>
                </a:solidFill>
              </a:rPr>
              <a:t>important.</a:t>
            </a:r>
          </a:p>
          <a:p>
            <a:pPr>
              <a:buNone/>
            </a:pPr>
            <a:r>
              <a:rPr lang="en-US" sz="2200" dirty="0" smtClean="0"/>
              <a:t>                    c)  </a:t>
            </a:r>
            <a:r>
              <a:rPr lang="en-US" sz="2200" dirty="0" smtClean="0">
                <a:solidFill>
                  <a:srgbClr val="00B0F0"/>
                </a:solidFill>
              </a:rPr>
              <a:t>diagnosable by acceptable methods.</a:t>
            </a:r>
          </a:p>
          <a:p>
            <a:pPr>
              <a:buNone/>
            </a:pPr>
            <a:r>
              <a:rPr lang="en-US" sz="2200" dirty="0" smtClean="0"/>
              <a:t>                     d) </a:t>
            </a:r>
            <a:r>
              <a:rPr lang="en-US" sz="2200" dirty="0" smtClean="0">
                <a:solidFill>
                  <a:srgbClr val="C00000"/>
                </a:solidFill>
              </a:rPr>
              <a:t>simple &amp; cheap ,  case cost- effective.</a:t>
            </a:r>
          </a:p>
          <a:p>
            <a:pPr marL="457200" indent="-457200">
              <a:buNone/>
            </a:pPr>
            <a:r>
              <a:rPr lang="en-US" sz="2200" dirty="0" smtClean="0"/>
              <a:t>                     </a:t>
            </a:r>
            <a:r>
              <a:rPr lang="en-US" sz="2200" dirty="0"/>
              <a:t>e</a:t>
            </a:r>
            <a:r>
              <a:rPr lang="en-US" sz="2200" dirty="0" smtClean="0"/>
              <a:t>) </a:t>
            </a:r>
            <a:r>
              <a:rPr lang="en-US" sz="2200" dirty="0" smtClean="0">
                <a:solidFill>
                  <a:srgbClr val="FFC000"/>
                </a:solidFill>
              </a:rPr>
              <a:t> continuous</a:t>
            </a:r>
            <a:r>
              <a:rPr lang="en-US" sz="2200" dirty="0" smtClean="0"/>
              <a:t>.</a:t>
            </a:r>
          </a:p>
          <a:p>
            <a:pPr marL="457200" indent="-457200">
              <a:buNone/>
            </a:pPr>
            <a:r>
              <a:rPr lang="en-US" sz="2200" dirty="0" smtClean="0"/>
              <a:t>                      f)  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On a group agreed by policy to be high risk</a:t>
            </a:r>
            <a:r>
              <a:rPr lang="en-US" sz="2200" dirty="0" smtClean="0"/>
              <a:t>.</a:t>
            </a:r>
          </a:p>
          <a:p>
            <a:pPr marL="457200" indent="-457200" algn="r">
              <a:buNone/>
            </a:pPr>
            <a:r>
              <a:rPr lang="en-US" sz="2200" dirty="0" smtClean="0"/>
              <a:t> </a:t>
            </a:r>
            <a:r>
              <a:rPr lang="en-US" sz="1400" dirty="0" smtClean="0"/>
              <a:t>(Wilsons –</a:t>
            </a:r>
            <a:r>
              <a:rPr lang="en-US" sz="1400" dirty="0" err="1" smtClean="0"/>
              <a:t>Jungner</a:t>
            </a:r>
            <a:r>
              <a:rPr lang="en-US" sz="1400" dirty="0" smtClean="0"/>
              <a:t> criteria)</a:t>
            </a:r>
          </a:p>
        </p:txBody>
      </p:sp>
    </p:spTree>
    <p:extLst>
      <p:ext uri="{BB962C8B-B14F-4D97-AF65-F5344CB8AC3E}">
        <p14:creationId xmlns:p14="http://schemas.microsoft.com/office/powerpoint/2010/main" val="246809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7" y="609601"/>
            <a:ext cx="6798734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Elderly people </a:t>
            </a:r>
            <a:r>
              <a:rPr lang="en-US" sz="3200" b="1" dirty="0" smtClean="0"/>
              <a:t>screening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b="1" dirty="0"/>
              <a:t>Mental health screening in older people 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   Assessing for depression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   Assessing </a:t>
            </a:r>
            <a:r>
              <a:rPr lang="en-US" dirty="0"/>
              <a:t>l</a:t>
            </a:r>
            <a:r>
              <a:rPr lang="en-US" dirty="0" smtClean="0"/>
              <a:t>iving conditions and Social isolation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   Assessing Medications causing depression like Beta –    Blockers , statins , calcium channel blockers.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b="1" dirty="0"/>
              <a:t>Life style advice 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b="1" dirty="0"/>
              <a:t>Stroke  prevention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8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Osteoporosis Screening &amp; Prevention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 to screen ?</a:t>
            </a:r>
          </a:p>
          <a:p>
            <a:endParaRPr lang="en-US" dirty="0" smtClean="0"/>
          </a:p>
          <a:p>
            <a:r>
              <a:rPr lang="en-US" dirty="0" smtClean="0"/>
              <a:t>The BMD remains constant in women until menopause when it falls sharply for 5-10 years (estrogen withdrawal bone loss) , and more slowly there after (age –related bone loss)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0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Osteoporosis –Preventive Strategies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Encouraging new bone formation .</a:t>
            </a:r>
          </a:p>
          <a:p>
            <a:r>
              <a:rPr lang="en-US" dirty="0" smtClean="0"/>
              <a:t>Discouraging Bone Resorption </a:t>
            </a:r>
          </a:p>
          <a:p>
            <a:r>
              <a:rPr lang="en-US" dirty="0" smtClean="0"/>
              <a:t>Achieving a high BMD 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BUT HOW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3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Osteoporosis –</a:t>
            </a:r>
            <a:r>
              <a:rPr lang="en-US" sz="3200" b="1" dirty="0" smtClean="0"/>
              <a:t>Prevention  </a:t>
            </a:r>
            <a:r>
              <a:rPr lang="en-US" sz="3200" b="1" dirty="0"/>
              <a:t>Strategies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Regular weight bearing exercises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Avoidance of Smoking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A calcium rich diet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Calcium &amp;  </a:t>
            </a:r>
            <a:r>
              <a:rPr lang="en-US" sz="2800" dirty="0" err="1" smtClean="0"/>
              <a:t>Vit</a:t>
            </a:r>
            <a:r>
              <a:rPr lang="en-US" sz="2800" dirty="0" smtClean="0"/>
              <a:t> D supplementation (those find deficient).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Measures at home to prevent falls.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33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400" b="1" dirty="0" smtClean="0"/>
              <a:t>CERVICAL SCREENING</a:t>
            </a:r>
            <a:endParaRPr lang="en-US" sz="5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What to Screen :</a:t>
            </a:r>
            <a:r>
              <a:rPr lang="en-US" sz="2400" dirty="0"/>
              <a:t>  Screening the Cervix for early detection of  Cervical Cancer 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b="1" dirty="0"/>
              <a:t>Why to Screen – what is the Evidence :</a:t>
            </a:r>
            <a:endParaRPr lang="en-US" sz="2400" dirty="0"/>
          </a:p>
          <a:p>
            <a:pPr lvl="0">
              <a:buNone/>
            </a:pPr>
            <a:r>
              <a:rPr lang="en-US" sz="2400" dirty="0" smtClean="0"/>
              <a:t>   The </a:t>
            </a:r>
            <a:r>
              <a:rPr lang="en-US" sz="2400" dirty="0"/>
              <a:t>natural History of Cervical Cancer involves several </a:t>
            </a:r>
            <a:r>
              <a:rPr lang="en-US" sz="2400" dirty="0" smtClean="0"/>
              <a:t>pre malignant </a:t>
            </a:r>
            <a:r>
              <a:rPr lang="en-US" sz="2400" dirty="0"/>
              <a:t>stages (</a:t>
            </a:r>
            <a:r>
              <a:rPr lang="en-US" sz="2400" dirty="0" err="1"/>
              <a:t>e.g</a:t>
            </a:r>
            <a:r>
              <a:rPr lang="en-US" sz="2400" dirty="0"/>
              <a:t> grades of dysplasia &amp; carcinoma in situ ).</a:t>
            </a:r>
          </a:p>
          <a:p>
            <a:pPr lvl="0">
              <a:buNone/>
            </a:pPr>
            <a:endParaRPr lang="en-US" sz="2400" dirty="0" smtClean="0"/>
          </a:p>
          <a:p>
            <a:pPr lvl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Evidence </a:t>
            </a:r>
            <a:r>
              <a:rPr lang="en-US" sz="2400" dirty="0"/>
              <a:t>says , this can be detected by </a:t>
            </a:r>
            <a:r>
              <a:rPr lang="en-US" sz="2400" b="1" dirty="0"/>
              <a:t>Regular Cervical Screening</a:t>
            </a:r>
            <a:r>
              <a:rPr lang="en-US" sz="2400" dirty="0"/>
              <a:t> ,  several years in advance of frank Carcinoma.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Screening Tool for Cervix?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000" b="1" dirty="0" smtClean="0"/>
              <a:t>Pap Smear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A microscopic technique to examine vaginal debris  - first </a:t>
            </a:r>
          </a:p>
          <a:p>
            <a:pPr marL="0" indent="0">
              <a:buNone/>
            </a:pPr>
            <a:endParaRPr lang="en-US" sz="22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200" b="1" dirty="0" smtClean="0"/>
              <a:t>  </a:t>
            </a:r>
            <a:r>
              <a:rPr lang="en-US" sz="2200" dirty="0" smtClean="0"/>
              <a:t>The Pap smear has been the model for cancer screening.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 Pap tests aims to identify abnormal cells sampled from the transformation zone , the junction of </a:t>
            </a:r>
            <a:r>
              <a:rPr lang="en-US" sz="2200" dirty="0" err="1" smtClean="0"/>
              <a:t>ecto</a:t>
            </a:r>
            <a:r>
              <a:rPr lang="en-US" sz="2200" dirty="0" smtClean="0"/>
              <a:t>- and </a:t>
            </a:r>
            <a:r>
              <a:rPr lang="en-US" sz="2200" dirty="0" err="1" smtClean="0"/>
              <a:t>endocervix</a:t>
            </a:r>
            <a:r>
              <a:rPr lang="en-US" sz="2200" dirty="0" smtClean="0"/>
              <a:t> ,where cervical dysplasia and cancers arise.</a:t>
            </a:r>
          </a:p>
          <a:p>
            <a:pPr marL="0" indent="0">
              <a:buNone/>
            </a:pPr>
            <a:r>
              <a:rPr lang="en-US" sz="4000" b="1" dirty="0" smtClean="0"/>
              <a:t> </a:t>
            </a:r>
            <a:endParaRPr lang="en-US" sz="4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Pap Test dilemmas and Limitations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It is a Screening test to be administered to asymptomatic patients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Not a diagnostic test to confirm or refute the suspicion of disease.</a:t>
            </a:r>
          </a:p>
          <a:p>
            <a:pPr marL="0" indent="0">
              <a:buNone/>
            </a:pPr>
            <a:r>
              <a:rPr lang="en-US" sz="2200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More than 50% of women who has cervical cancer had never been Pap smeared.</a:t>
            </a:r>
          </a:p>
          <a:p>
            <a:endParaRPr lang="en-US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Effectiveness of Pap smear Test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More sensitive of detecting Cervical Squamous cell malignancy 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Squamous cell carcinoma of cervix is more prevalent than adenocarcinoma of cervix. 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Cure rates were higher for women with cervical cancer detected by screening  as compared to those  diagnosed by symptoms.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This screening tool can detect very early changes , if un treated , could lead to invasive cervical cancers over the course of years.</a:t>
            </a:r>
          </a:p>
          <a:p>
            <a:endParaRPr lang="en-US" sz="2200" dirty="0" smtClean="0"/>
          </a:p>
          <a:p>
            <a:endParaRPr lang="en-US" sz="22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/>
              <a:t>PREVENTION TYPES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4800" dirty="0" smtClean="0"/>
              <a:t>HOW MANY TYPES OF PREVENTION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7160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Who </a:t>
            </a:r>
            <a:r>
              <a:rPr lang="en-US" sz="3200" b="1" dirty="0"/>
              <a:t>are the high Risk group :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sz="24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 smtClean="0"/>
              <a:t>Low </a:t>
            </a:r>
            <a:r>
              <a:rPr lang="en-US" sz="2400" dirty="0"/>
              <a:t>socioeconomic class.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/>
              <a:t>Early age of first sexual intercourse.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/>
              <a:t>Early age of first pregnancy.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/>
              <a:t>Multiple sexual partners.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/>
              <a:t>Frequent pregnancies.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/>
              <a:t>Human pappiloma virus- type 16,18 and 33.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Smoking doubles the risk of cervical cancer.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6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W</a:t>
            </a:r>
            <a:r>
              <a:rPr lang="en-US" sz="3600" dirty="0" smtClean="0"/>
              <a:t>HY Cervical Cancer Screening 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Cervical Cancer is a disease WHICH IS </a:t>
            </a:r>
            <a:r>
              <a:rPr lang="en-US" sz="2200" dirty="0" smtClean="0"/>
              <a:t>:</a:t>
            </a:r>
          </a:p>
          <a:p>
            <a:pPr>
              <a:buNone/>
            </a:pPr>
            <a:r>
              <a:rPr lang="en-US" sz="2200" dirty="0" smtClean="0"/>
              <a:t>                   a)  </a:t>
            </a:r>
            <a:r>
              <a:rPr lang="en-US" sz="2200" b="1" dirty="0" smtClean="0">
                <a:solidFill>
                  <a:srgbClr val="7030A0"/>
                </a:solidFill>
              </a:rPr>
              <a:t>common.</a:t>
            </a:r>
          </a:p>
          <a:p>
            <a:pPr>
              <a:buNone/>
            </a:pPr>
            <a:r>
              <a:rPr lang="en-US" sz="2200" b="1" dirty="0" smtClean="0"/>
              <a:t>                    b)  </a:t>
            </a:r>
            <a:r>
              <a:rPr lang="en-US" sz="2200" b="1" dirty="0" smtClean="0">
                <a:solidFill>
                  <a:srgbClr val="00B050"/>
                </a:solidFill>
              </a:rPr>
              <a:t>important.</a:t>
            </a:r>
          </a:p>
          <a:p>
            <a:pPr>
              <a:buNone/>
            </a:pPr>
            <a:r>
              <a:rPr lang="en-US" sz="2200" dirty="0" smtClean="0"/>
              <a:t>                    c)  </a:t>
            </a:r>
            <a:r>
              <a:rPr lang="en-US" sz="2200" dirty="0" smtClean="0">
                <a:solidFill>
                  <a:srgbClr val="00B0F0"/>
                </a:solidFill>
              </a:rPr>
              <a:t>diagnosable by acceptable methods.</a:t>
            </a:r>
          </a:p>
          <a:p>
            <a:pPr>
              <a:buNone/>
            </a:pPr>
            <a:r>
              <a:rPr lang="en-US" sz="2200" dirty="0" smtClean="0"/>
              <a:t>                     d) </a:t>
            </a:r>
            <a:r>
              <a:rPr lang="en-US" sz="2200" dirty="0" smtClean="0"/>
              <a:t>Test are </a:t>
            </a:r>
            <a:r>
              <a:rPr lang="en-US" sz="2200" dirty="0" smtClean="0">
                <a:solidFill>
                  <a:srgbClr val="C00000"/>
                </a:solidFill>
              </a:rPr>
              <a:t>simple </a:t>
            </a:r>
            <a:r>
              <a:rPr lang="en-US" sz="2200" dirty="0" smtClean="0">
                <a:solidFill>
                  <a:srgbClr val="C00000"/>
                </a:solidFill>
              </a:rPr>
              <a:t>&amp; cheap , 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cost- effective.</a:t>
            </a:r>
          </a:p>
          <a:p>
            <a:pPr marL="457200" indent="-457200">
              <a:buNone/>
            </a:pPr>
            <a:r>
              <a:rPr lang="en-US" sz="2200" dirty="0" smtClean="0"/>
              <a:t>                     </a:t>
            </a:r>
            <a:r>
              <a:rPr lang="en-US" sz="2200" dirty="0"/>
              <a:t>e</a:t>
            </a:r>
            <a:r>
              <a:rPr lang="en-US" sz="2200" dirty="0" smtClean="0"/>
              <a:t>) </a:t>
            </a:r>
            <a:r>
              <a:rPr lang="en-US" sz="2200" dirty="0" smtClean="0">
                <a:solidFill>
                  <a:srgbClr val="FFC000"/>
                </a:solidFill>
              </a:rPr>
              <a:t> continuous</a:t>
            </a:r>
            <a:r>
              <a:rPr lang="en-US" sz="2200" dirty="0" smtClean="0"/>
              <a:t>.</a:t>
            </a:r>
          </a:p>
          <a:p>
            <a:pPr marL="457200" indent="-457200">
              <a:buNone/>
            </a:pPr>
            <a:r>
              <a:rPr lang="en-US" sz="2200" dirty="0" smtClean="0"/>
              <a:t>                      f)  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On a group agreed by policy to be high risk</a:t>
            </a:r>
            <a:r>
              <a:rPr lang="en-US" sz="2200" dirty="0" smtClean="0"/>
              <a:t>.</a:t>
            </a:r>
          </a:p>
          <a:p>
            <a:pPr marL="457200" indent="-457200" algn="r">
              <a:buNone/>
            </a:pPr>
            <a:r>
              <a:rPr lang="en-US" sz="2200" dirty="0" smtClean="0"/>
              <a:t> </a:t>
            </a:r>
            <a:r>
              <a:rPr lang="en-US" sz="1400" dirty="0" smtClean="0"/>
              <a:t>(Wilsons –</a:t>
            </a:r>
            <a:r>
              <a:rPr lang="en-US" sz="1400" dirty="0" err="1" smtClean="0"/>
              <a:t>Jungner</a:t>
            </a:r>
            <a:r>
              <a:rPr lang="en-US" sz="1400" dirty="0" smtClean="0"/>
              <a:t> criteria)</a:t>
            </a:r>
          </a:p>
        </p:txBody>
      </p:sp>
    </p:spTree>
    <p:extLst>
      <p:ext uri="{BB962C8B-B14F-4D97-AF65-F5344CB8AC3E}">
        <p14:creationId xmlns:p14="http://schemas.microsoft.com/office/powerpoint/2010/main" val="143666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Potential Errors in sampling &amp; evaluating </a:t>
            </a:r>
            <a:r>
              <a:rPr lang="en-US" sz="3200" dirty="0" err="1" smtClean="0"/>
              <a:t>Papsmear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200" dirty="0" smtClean="0"/>
          </a:p>
          <a:p>
            <a:endParaRPr lang="en-US" sz="2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Clinician may not sample the area of cervical abnormality.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Abnormal cells may not be plated on the slide.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Cells may not be adequately preserved with fixative.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err="1" smtClean="0"/>
              <a:t>Cytopathologist</a:t>
            </a:r>
            <a:r>
              <a:rPr lang="en-US" sz="2200" dirty="0" smtClean="0"/>
              <a:t> may not identify the abnormal cells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The cytologist may inaccurately report the findings.</a:t>
            </a:r>
            <a:endParaRPr lang="en-US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 smtClean="0"/>
              <a:t>Cervical </a:t>
            </a:r>
            <a:r>
              <a:rPr lang="en-US" sz="3600" b="1" dirty="0"/>
              <a:t>Screening Intervals 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1800" dirty="0"/>
              <a:t>All women  should receive their first invitation for routine screening at age of 25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In </a:t>
            </a:r>
            <a:r>
              <a:rPr lang="en-US" sz="1800" dirty="0"/>
              <a:t>younger age range cervical screening interval have been reduced from 5 to 3 </a:t>
            </a:r>
            <a:r>
              <a:rPr lang="en-US" sz="1800" dirty="0" smtClean="0"/>
              <a:t>years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3810002"/>
          <a:ext cx="8229600" cy="1868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2192"/>
                <a:gridCol w="4407408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Arial"/>
                        </a:rPr>
                        <a:t>Age group (years)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Arial"/>
                        </a:rPr>
                        <a:t>Frequency of Screening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25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First invitation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25-49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3 yearly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50-64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5 yearly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65 +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Only those who are not screened till age of 50 or had recent abnormal test/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Role </a:t>
            </a:r>
            <a:r>
              <a:rPr lang="en-US" sz="3600" b="1" dirty="0"/>
              <a:t>of Family Physician in Cervical Screening 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Should have an effective call –and –recall system for inviting women registered with them for screening</a:t>
            </a:r>
            <a:r>
              <a:rPr lang="en-US" sz="2400" dirty="0" smtClean="0"/>
              <a:t>.</a:t>
            </a:r>
          </a:p>
          <a:p>
            <a:pPr lvl="0">
              <a:buNone/>
            </a:pPr>
            <a:endParaRPr lang="en-US" sz="2400" dirty="0"/>
          </a:p>
          <a:p>
            <a:pPr lvl="0"/>
            <a:r>
              <a:rPr lang="en-US" sz="2400" dirty="0"/>
              <a:t>Patient should ensure to keep their correct contact details with Family physician</a:t>
            </a:r>
            <a:r>
              <a:rPr lang="en-US" sz="2400" dirty="0" smtClean="0"/>
              <a:t>.</a:t>
            </a:r>
          </a:p>
          <a:p>
            <a:pPr lvl="0">
              <a:buNone/>
            </a:pPr>
            <a:endParaRPr lang="en-US" sz="2400" dirty="0"/>
          </a:p>
          <a:p>
            <a:pPr lvl="0"/>
            <a:r>
              <a:rPr lang="en-US" sz="2400" dirty="0"/>
              <a:t>During  family planning </a:t>
            </a:r>
            <a:r>
              <a:rPr lang="en-US" sz="2400" dirty="0" err="1" smtClean="0"/>
              <a:t>clinics,any</a:t>
            </a:r>
            <a:r>
              <a:rPr lang="en-US" sz="2400" dirty="0" smtClean="0"/>
              <a:t> </a:t>
            </a:r>
            <a:r>
              <a:rPr lang="en-US" sz="2400" dirty="0"/>
              <a:t>women with over due smears and had no recent cervical </a:t>
            </a:r>
            <a:r>
              <a:rPr lang="en-US" sz="2400" dirty="0" smtClean="0"/>
              <a:t>smears done , should </a:t>
            </a:r>
            <a:r>
              <a:rPr lang="en-US" sz="2400" dirty="0"/>
              <a:t>be offered smears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Limitation </a:t>
            </a:r>
            <a:r>
              <a:rPr lang="en-US" sz="2800" b="1" dirty="0"/>
              <a:t>of Cervical Screening Tests: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A false -negative rate of about 10% for carcinoma in situ.(even necrotic tumors can give a negative results)</a:t>
            </a:r>
          </a:p>
          <a:p>
            <a:r>
              <a:rPr lang="en-US" sz="2400" dirty="0" smtClean="0"/>
              <a:t>A false –positive rate of about 5 %( smears showing mild dysplasia).</a:t>
            </a:r>
          </a:p>
          <a:p>
            <a:r>
              <a:rPr lang="en-US" sz="2400" dirty="0" smtClean="0"/>
              <a:t>Sampling problems: the </a:t>
            </a:r>
            <a:r>
              <a:rPr lang="en-US" sz="2400" dirty="0" err="1" smtClean="0"/>
              <a:t>squamocolumnar</a:t>
            </a:r>
            <a:r>
              <a:rPr lang="en-US" sz="2400" dirty="0" smtClean="0"/>
              <a:t> junction not always accessible.</a:t>
            </a:r>
          </a:p>
          <a:p>
            <a:r>
              <a:rPr lang="en-US" sz="2400" dirty="0" smtClean="0"/>
              <a:t>Possible causes which may upset interpretation like;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Menstruation.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Pregnancy.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Contraceptive pills.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Intrauterine device.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Polyps.</a:t>
            </a:r>
          </a:p>
          <a:p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1999"/>
            <a:ext cx="7315200" cy="762001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Human Pappiloma Virus Immunization &amp; Future </a:t>
            </a:r>
            <a:r>
              <a:rPr lang="en-US" sz="2400" b="1" dirty="0" smtClean="0"/>
              <a:t>of</a:t>
            </a:r>
            <a:br>
              <a:rPr lang="en-US" sz="2400" b="1" dirty="0" smtClean="0"/>
            </a:br>
            <a:r>
              <a:rPr lang="en-US" sz="2400" b="1" dirty="0" smtClean="0"/>
              <a:t> </a:t>
            </a:r>
            <a:r>
              <a:rPr lang="en-US" sz="2400" b="1" dirty="0"/>
              <a:t>Cervical Screening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2"/>
            <a:ext cx="8229600" cy="4449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HPV Type 16 and 18 – the most carcinogenic of the pappiloma viruses.</a:t>
            </a:r>
          </a:p>
          <a:p>
            <a:r>
              <a:rPr lang="en-US" sz="2000" dirty="0" smtClean="0"/>
              <a:t>They causes 70 % of cervical cancers worldwide.</a:t>
            </a:r>
          </a:p>
          <a:p>
            <a:r>
              <a:rPr lang="en-US" sz="2000" dirty="0" smtClean="0"/>
              <a:t>Two vaccines types has been licensed for protection.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Advantages of Vaccines :</a:t>
            </a:r>
          </a:p>
          <a:p>
            <a:r>
              <a:rPr lang="en-US" sz="2000" dirty="0" smtClean="0"/>
              <a:t>Offer high level of protection .</a:t>
            </a:r>
          </a:p>
          <a:p>
            <a:r>
              <a:rPr lang="en-US" sz="2000" dirty="0" smtClean="0"/>
              <a:t>98% </a:t>
            </a:r>
            <a:r>
              <a:rPr lang="en-US" sz="2000" dirty="0" err="1" smtClean="0"/>
              <a:t>seropositivity</a:t>
            </a:r>
            <a:r>
              <a:rPr lang="en-US" sz="2000" dirty="0" smtClean="0"/>
              <a:t> at 4.5 years follow-up.</a:t>
            </a:r>
          </a:p>
          <a:p>
            <a:r>
              <a:rPr lang="en-US" sz="2000" dirty="0" smtClean="0"/>
              <a:t>A significant reduction in the number of pre-cancerous changes in immunized individuals.</a:t>
            </a:r>
          </a:p>
          <a:p>
            <a:r>
              <a:rPr lang="en-US" sz="2000" dirty="0" smtClean="0"/>
              <a:t>Vaccine also protects genital warts.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Issues of HPV-Vaccines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In spite of the Vaccine the Cervical Screening program will continue b/c clinical trial data has shown that it will not protect all HPV types that cause cervical cancer</a:t>
            </a:r>
            <a:r>
              <a:rPr lang="en-US" sz="2400" dirty="0" smtClean="0"/>
              <a:t>.</a:t>
            </a:r>
          </a:p>
          <a:p>
            <a:pPr lvl="0"/>
            <a:endParaRPr lang="en-US" sz="2400" dirty="0"/>
          </a:p>
          <a:p>
            <a:pPr lvl="0">
              <a:buNone/>
            </a:pPr>
            <a:endParaRPr lang="en-US" sz="2400" dirty="0"/>
          </a:p>
          <a:p>
            <a:pPr lvl="0"/>
            <a:r>
              <a:rPr lang="en-US" sz="2400" dirty="0"/>
              <a:t>Parental concerns over sexual implications of HPV immunization may also reduce uptake of this Vaccine , there by reducing the efficacy of the HPV-immunization program.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2"/>
            <a:ext cx="8229600" cy="5364163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 algn="ctr">
              <a:buNone/>
            </a:pPr>
            <a:r>
              <a:rPr lang="en-US" sz="4800" b="1" dirty="0" smtClean="0"/>
              <a:t>SCREENING </a:t>
            </a:r>
            <a:r>
              <a:rPr lang="en-US" sz="4800" b="1" dirty="0"/>
              <a:t>FOR  BREAST CANCER</a:t>
            </a:r>
            <a:endParaRPr lang="en-US" sz="4800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2"/>
            <a:ext cx="8229600" cy="5668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200" b="1" dirty="0"/>
              <a:t>The size of the Problem </a:t>
            </a:r>
            <a:r>
              <a:rPr lang="en-US" sz="2200" b="1" dirty="0" smtClean="0"/>
              <a:t>:</a:t>
            </a:r>
          </a:p>
          <a:p>
            <a:pPr>
              <a:buNone/>
            </a:pPr>
            <a:endParaRPr lang="en-US" sz="2200" dirty="0"/>
          </a:p>
          <a:p>
            <a:pPr lvl="0"/>
            <a:r>
              <a:rPr lang="en-US" sz="2200" dirty="0"/>
              <a:t>The major form of Cancer among women .</a:t>
            </a:r>
          </a:p>
          <a:p>
            <a:pPr lvl="0"/>
            <a:r>
              <a:rPr lang="en-US" sz="2200" dirty="0"/>
              <a:t>Among 20% of female cancer deaths , it is the most common cause of death in women aged 35-54.</a:t>
            </a:r>
          </a:p>
          <a:p>
            <a:pPr lvl="0"/>
            <a:r>
              <a:rPr lang="en-US" sz="2200" dirty="0"/>
              <a:t>In UK , highest breast cancer mortality rate </a:t>
            </a:r>
            <a:r>
              <a:rPr lang="en-US" sz="2200" dirty="0" smtClean="0"/>
              <a:t>.</a:t>
            </a:r>
          </a:p>
          <a:p>
            <a:pPr lvl="0">
              <a:buNone/>
            </a:pPr>
            <a:endParaRPr lang="en-US" sz="2200" dirty="0"/>
          </a:p>
          <a:p>
            <a:pPr>
              <a:buNone/>
            </a:pPr>
            <a:r>
              <a:rPr lang="en-US" sz="2200" b="1" dirty="0"/>
              <a:t> Risk Factors </a:t>
            </a:r>
            <a:r>
              <a:rPr lang="en-US" sz="2200" b="1" dirty="0" smtClean="0"/>
              <a:t>:</a:t>
            </a:r>
          </a:p>
          <a:p>
            <a:pPr>
              <a:buNone/>
            </a:pPr>
            <a:endParaRPr lang="en-US" sz="22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200" dirty="0"/>
              <a:t>Female sex.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200" dirty="0"/>
              <a:t>Previous breast cancer.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200" dirty="0"/>
              <a:t>Previous endometrial or ovarian cancer.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200" dirty="0"/>
              <a:t>Age ( peak incidence after age 45)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710" y="0"/>
            <a:ext cx="929370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Preventions: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esearchers </a:t>
            </a:r>
            <a:r>
              <a:rPr lang="en-US" dirty="0"/>
              <a:t>and health experts talk about three categories of prevention: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P</a:t>
            </a:r>
            <a:r>
              <a:rPr lang="en-US" dirty="0" smtClean="0"/>
              <a:t>rimary 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Secondary 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Tertiary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b="1" dirty="0" smtClean="0"/>
              <a:t>( What </a:t>
            </a:r>
            <a:r>
              <a:rPr lang="en-US" b="1" dirty="0"/>
              <a:t>do they mean by these </a:t>
            </a:r>
            <a:r>
              <a:rPr lang="en-US" b="1" dirty="0" smtClean="0"/>
              <a:t>terms ? 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2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6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W</a:t>
            </a:r>
            <a:r>
              <a:rPr lang="en-US" sz="3600" dirty="0" smtClean="0"/>
              <a:t>HY Breast  Cancer Screening 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Breast </a:t>
            </a:r>
            <a:r>
              <a:rPr lang="en-US" sz="2200" dirty="0" smtClean="0"/>
              <a:t> Cancer is a disease WHICH IS </a:t>
            </a:r>
            <a:r>
              <a:rPr lang="en-US" sz="2200" dirty="0" smtClean="0"/>
              <a:t>:</a:t>
            </a:r>
          </a:p>
          <a:p>
            <a:pPr>
              <a:buNone/>
            </a:pPr>
            <a:r>
              <a:rPr lang="en-US" sz="2200" dirty="0" smtClean="0"/>
              <a:t>                   a)  </a:t>
            </a:r>
            <a:r>
              <a:rPr lang="en-US" sz="2200" b="1" dirty="0" smtClean="0">
                <a:solidFill>
                  <a:srgbClr val="7030A0"/>
                </a:solidFill>
              </a:rPr>
              <a:t>common.</a:t>
            </a:r>
          </a:p>
          <a:p>
            <a:pPr>
              <a:buNone/>
            </a:pPr>
            <a:r>
              <a:rPr lang="en-US" sz="2200" b="1" dirty="0" smtClean="0"/>
              <a:t>                    b)  </a:t>
            </a:r>
            <a:r>
              <a:rPr lang="en-US" sz="2200" b="1" dirty="0" smtClean="0">
                <a:solidFill>
                  <a:srgbClr val="00B050"/>
                </a:solidFill>
              </a:rPr>
              <a:t>important.</a:t>
            </a:r>
          </a:p>
          <a:p>
            <a:pPr>
              <a:buNone/>
            </a:pPr>
            <a:r>
              <a:rPr lang="en-US" sz="2200" dirty="0" smtClean="0"/>
              <a:t>                    c)  </a:t>
            </a:r>
            <a:r>
              <a:rPr lang="en-US" sz="2200" dirty="0" smtClean="0">
                <a:solidFill>
                  <a:srgbClr val="00B0F0"/>
                </a:solidFill>
              </a:rPr>
              <a:t>diagnosable by acceptable methods.</a:t>
            </a:r>
          </a:p>
          <a:p>
            <a:pPr>
              <a:buNone/>
            </a:pPr>
            <a:r>
              <a:rPr lang="en-US" sz="2200" dirty="0" smtClean="0"/>
              <a:t>                     d) </a:t>
            </a:r>
            <a:r>
              <a:rPr lang="en-US" sz="2200" dirty="0" smtClean="0"/>
              <a:t>Test are </a:t>
            </a:r>
            <a:r>
              <a:rPr lang="en-US" sz="2200" dirty="0" smtClean="0">
                <a:solidFill>
                  <a:srgbClr val="C00000"/>
                </a:solidFill>
              </a:rPr>
              <a:t>simple </a:t>
            </a:r>
            <a:r>
              <a:rPr lang="en-US" sz="2200" dirty="0" smtClean="0">
                <a:solidFill>
                  <a:srgbClr val="C00000"/>
                </a:solidFill>
              </a:rPr>
              <a:t>&amp; cheap , 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cost- effective.</a:t>
            </a:r>
          </a:p>
          <a:p>
            <a:pPr marL="457200" indent="-457200">
              <a:buNone/>
            </a:pPr>
            <a:r>
              <a:rPr lang="en-US" sz="2200" dirty="0" smtClean="0"/>
              <a:t>                     </a:t>
            </a:r>
            <a:r>
              <a:rPr lang="en-US" sz="2200" dirty="0"/>
              <a:t>e</a:t>
            </a:r>
            <a:r>
              <a:rPr lang="en-US" sz="2200" dirty="0" smtClean="0"/>
              <a:t>) </a:t>
            </a:r>
            <a:r>
              <a:rPr lang="en-US" sz="2200" dirty="0" smtClean="0">
                <a:solidFill>
                  <a:srgbClr val="FFC000"/>
                </a:solidFill>
              </a:rPr>
              <a:t> continuous</a:t>
            </a:r>
            <a:r>
              <a:rPr lang="en-US" sz="2200" dirty="0" smtClean="0"/>
              <a:t>.</a:t>
            </a:r>
          </a:p>
          <a:p>
            <a:pPr marL="457200" indent="-457200">
              <a:buNone/>
            </a:pPr>
            <a:r>
              <a:rPr lang="en-US" sz="2200" dirty="0" smtClean="0"/>
              <a:t>                      f)  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On a group agreed by policy to be high risk</a:t>
            </a:r>
            <a:r>
              <a:rPr lang="en-US" sz="2200" dirty="0" smtClean="0"/>
              <a:t>.</a:t>
            </a:r>
          </a:p>
          <a:p>
            <a:pPr marL="457200" indent="-457200" algn="r">
              <a:buNone/>
            </a:pPr>
            <a:r>
              <a:rPr lang="en-US" sz="2200" dirty="0" smtClean="0"/>
              <a:t> </a:t>
            </a:r>
            <a:r>
              <a:rPr lang="en-US" sz="1400" dirty="0" smtClean="0"/>
              <a:t>(Wilsons –</a:t>
            </a:r>
            <a:r>
              <a:rPr lang="en-US" sz="1400" dirty="0" err="1" smtClean="0"/>
              <a:t>Jungner</a:t>
            </a:r>
            <a:r>
              <a:rPr lang="en-US" sz="1400" dirty="0" smtClean="0"/>
              <a:t> criteria)</a:t>
            </a:r>
          </a:p>
        </p:txBody>
      </p:sp>
    </p:spTree>
    <p:extLst>
      <p:ext uri="{BB962C8B-B14F-4D97-AF65-F5344CB8AC3E}">
        <p14:creationId xmlns:p14="http://schemas.microsoft.com/office/powerpoint/2010/main" val="147859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2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Family History.</a:t>
            </a:r>
          </a:p>
          <a:p>
            <a:r>
              <a:rPr lang="en-US" sz="2400" dirty="0" smtClean="0"/>
              <a:t>Social Class : one of the few cancers to have higher risk in more affluent class.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u="sng" dirty="0" smtClean="0"/>
              <a:t>Prolonged Estrogen exposure and increased Risk: </a:t>
            </a:r>
            <a:endParaRPr lang="en-US" sz="2400" u="sng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Early menarche &amp; late menopause.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Estrogen used in HRT and OCP.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Obesity – increase endogenous estrogen.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u="sng" dirty="0" smtClean="0"/>
              <a:t>What will decrease the Risk</a:t>
            </a:r>
          </a:p>
          <a:p>
            <a:pPr>
              <a:buNone/>
            </a:pPr>
            <a:r>
              <a:rPr lang="en-US" sz="2400" dirty="0" smtClean="0"/>
              <a:t>     Breaks in estrogen exposure due to childbirth and breast feeding reduces breast cancer risk.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Prognosis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On average , 2/3 of all women are alive 5-years after diagnosis.</a:t>
            </a:r>
          </a:p>
          <a:p>
            <a:endParaRPr lang="en-US" sz="2400" dirty="0" smtClean="0"/>
          </a:p>
          <a:p>
            <a:r>
              <a:rPr lang="en-US" sz="2400" dirty="0" smtClean="0"/>
              <a:t>Females diagnosed with early local disease do far better than metastatic spread.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5639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 </a:t>
            </a:r>
            <a:r>
              <a:rPr lang="en-US" sz="2800" dirty="0" smtClean="0"/>
              <a:t>some </a:t>
            </a:r>
            <a:r>
              <a:rPr lang="en-US" sz="2800" dirty="0" smtClean="0"/>
              <a:t>psychological </a:t>
            </a:r>
            <a:r>
              <a:rPr lang="en-US" sz="2800" dirty="0"/>
              <a:t>facts </a:t>
            </a:r>
            <a:r>
              <a:rPr lang="en-US" sz="2800" dirty="0" smtClean="0"/>
              <a:t>about</a:t>
            </a:r>
            <a:r>
              <a:rPr lang="en-US" sz="2800" dirty="0" smtClean="0"/>
              <a:t> </a:t>
            </a:r>
            <a:r>
              <a:rPr lang="en-US" sz="2800" dirty="0" smtClean="0"/>
              <a:t>mammography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b="1" u="sng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 All women undergoing screening experience </a:t>
            </a:r>
            <a:r>
              <a:rPr lang="en-US" sz="2400" dirty="0" smtClean="0"/>
              <a:t>;anxiety </a:t>
            </a:r>
            <a:r>
              <a:rPr lang="en-US" sz="2400" dirty="0" smtClean="0"/>
              <a:t>about undergoing tests, awaiting results , experiencing indignity 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Some may become even phobic.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7" y="915339"/>
            <a:ext cx="6798734" cy="7610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Benefits of mammography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It detects breast lumps too small to be palpated , and 5-years survival is better for early disease.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The sensitivity of modern mammography is about 80% and specificity of 95%.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UK-Breast </a:t>
            </a:r>
            <a:r>
              <a:rPr lang="en-US" sz="2400" dirty="0" smtClean="0"/>
              <a:t>Cancer Screening Program screening decreases deaths by 48%.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Women chose to attend Screening v/s not to chose  , there found 35% reduction in Breast cancer cases.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/>
              <a:t>Well Person Assessment Clinic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400" b="1" dirty="0" smtClean="0"/>
              <a:t>Screening  &amp; Prevention</a:t>
            </a:r>
          </a:p>
          <a:p>
            <a:pPr marL="0" indent="0" algn="ctr">
              <a:buNone/>
            </a:pPr>
            <a:r>
              <a:rPr lang="en-US" sz="4400" b="1" dirty="0" smtClean="0"/>
              <a:t>Clinics 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7051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family physicians only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Advertised as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b="1" dirty="0" smtClean="0"/>
              <a:t>WELL PERSONS CHECK-UPS CLINICS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54975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Why to have these Clinics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This will attract patients who might not attend any consultation 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Who don’t want to visit any hospital unless they are sick 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People who attend these clinics are Health conscious and in receptive frame of mind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777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62001"/>
            <a:ext cx="75438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W</a:t>
            </a:r>
            <a:r>
              <a:rPr lang="en-US" sz="3200" b="1" dirty="0" smtClean="0"/>
              <a:t>ell </a:t>
            </a:r>
            <a:r>
              <a:rPr lang="en-US" sz="3200" b="1" dirty="0"/>
              <a:t>P</a:t>
            </a:r>
            <a:r>
              <a:rPr lang="en-US" sz="3200" b="1" dirty="0" smtClean="0"/>
              <a:t>ersons </a:t>
            </a:r>
            <a:r>
              <a:rPr lang="en-US" sz="3200" b="1" dirty="0"/>
              <a:t>C</a:t>
            </a:r>
            <a:r>
              <a:rPr lang="en-US" sz="3200" b="1" dirty="0" smtClean="0"/>
              <a:t>heck-ups </a:t>
            </a:r>
            <a:r>
              <a:rPr lang="en-US" sz="3200" b="1" dirty="0"/>
              <a:t>C</a:t>
            </a:r>
            <a:r>
              <a:rPr lang="en-US" sz="3200" b="1" dirty="0" smtClean="0"/>
              <a:t>linics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These Clinics Offer more time and more informal atmosphere .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Also avoids the real pit falls of opportunistic screening , which is sometimes inconvenient .(busy clinic , patient is already  sick).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Much potential for Health Promotion and Educating self help for common minor problems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185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>WELL </a:t>
            </a:r>
            <a:r>
              <a:rPr lang="en-US" sz="3600" b="1" dirty="0"/>
              <a:t>PERSONS CHECK-UPS CLINICS</a:t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Income may be boosted 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Greater satisfaction for patient and Doctors 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4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710" y="0"/>
            <a:ext cx="929370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0399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b="1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PRIMARY </a:t>
            </a:r>
            <a:r>
              <a:rPr lang="en-US" sz="2400" b="1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    PREVENTION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Primary prevention aims </a:t>
            </a:r>
            <a:r>
              <a:rPr lang="en-US" b="1" u="sng" dirty="0"/>
              <a:t>to prevent disease or injury </a:t>
            </a:r>
            <a:r>
              <a:rPr lang="en-US" dirty="0"/>
              <a:t>before it ever occurs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This is done by preventing </a:t>
            </a:r>
            <a:r>
              <a:rPr lang="en-US" b="1" u="sng" dirty="0"/>
              <a:t>exposures to hazards </a:t>
            </a:r>
            <a:r>
              <a:rPr lang="en-US" dirty="0"/>
              <a:t>that cause disease or injury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altering </a:t>
            </a:r>
            <a:r>
              <a:rPr lang="en-US" b="1" u="sng" dirty="0"/>
              <a:t>unhealthy or unsafe </a:t>
            </a:r>
            <a:r>
              <a:rPr lang="en-US" b="1" u="sng" dirty="0" smtClean="0"/>
              <a:t>behaviors </a:t>
            </a:r>
            <a:r>
              <a:rPr lang="en-US" dirty="0"/>
              <a:t>that can lead to disease or injury, </a:t>
            </a:r>
            <a:r>
              <a:rPr lang="en-US" dirty="0" smtClean="0"/>
              <a:t>and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u="sng" dirty="0"/>
              <a:t>increasing resistance </a:t>
            </a:r>
            <a:r>
              <a:rPr lang="en-US" dirty="0"/>
              <a:t>to disease or injury </a:t>
            </a:r>
            <a:r>
              <a:rPr lang="en-US" dirty="0" smtClean="0"/>
              <a:t>WHENEVER  </a:t>
            </a:r>
            <a:r>
              <a:rPr lang="en-US" dirty="0"/>
              <a:t>exposure occur.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09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4400" b="1" dirty="0" smtClean="0"/>
              <a:t>Why  most Screening &amp; Prevention Program Fails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70115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Is it something about human behaviors or </a:t>
            </a:r>
            <a:endParaRPr lang="en-US" sz="2800" dirty="0" smtClean="0"/>
          </a:p>
          <a:p>
            <a:pPr algn="ctr"/>
            <a:r>
              <a:rPr lang="en-US" sz="2800" dirty="0" smtClean="0"/>
              <a:t>every body has  his/ her own approach to life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024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Costs to  patients/doctors /</a:t>
            </a:r>
            <a:br>
              <a:rPr lang="en-US" dirty="0" smtClean="0"/>
            </a:br>
            <a:r>
              <a:rPr lang="en-US" dirty="0" smtClean="0"/>
              <a:t>health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Un necessary anxiety or even psychological harm 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False reassurance .(some time)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Economic costs 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Doctors time &amp; resource costs.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Tests / follow up /further investigations and treatment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28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7" y="915339"/>
            <a:ext cx="6798734" cy="6086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Psychological Costs of screening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Always a concern that communication of negative results may be harmful – may lead to unhealthy life style (less chances to return for follow up tests).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Telling patient they have HTN may lead to low self esteem or poor marital relationship.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Women with abnormal mammogram (grey area screening) will be more anxious than those with normal mammograms ( follow up visits).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Obstacles  or approaches  </a:t>
            </a:r>
            <a:r>
              <a:rPr lang="en-US" dirty="0" smtClean="0"/>
              <a:t>to Prevention &amp; Screening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PATIENT RELATED </a:t>
            </a:r>
          </a:p>
          <a:p>
            <a:r>
              <a:rPr lang="en-US" b="1" dirty="0" smtClean="0"/>
              <a:t>It wont happen to me </a:t>
            </a:r>
            <a:r>
              <a:rPr lang="en-US" dirty="0" smtClean="0"/>
              <a:t>– The Ostrich Approach .</a:t>
            </a:r>
          </a:p>
          <a:p>
            <a:r>
              <a:rPr lang="en-US" b="1" dirty="0" smtClean="0"/>
              <a:t>You go when its your turn and you cant change that </a:t>
            </a:r>
            <a:r>
              <a:rPr lang="en-US" dirty="0" smtClean="0"/>
              <a:t>–The fatalistic approach.</a:t>
            </a:r>
          </a:p>
          <a:p>
            <a:r>
              <a:rPr lang="en-US" b="1" dirty="0" smtClean="0"/>
              <a:t>I don’t believe they know the true facts </a:t>
            </a:r>
            <a:r>
              <a:rPr lang="en-US" dirty="0" smtClean="0"/>
              <a:t>–The sceptic approach  .</a:t>
            </a:r>
          </a:p>
          <a:p>
            <a:r>
              <a:rPr lang="en-US" b="1" dirty="0" smtClean="0"/>
              <a:t>May have to scarifies the physical pleasures of life  </a:t>
            </a:r>
            <a:r>
              <a:rPr lang="en-US" dirty="0" smtClean="0"/>
              <a:t>(smoking /shisha addictions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73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How to over come these </a:t>
            </a:r>
            <a:br>
              <a:rPr lang="en-US" sz="4000" b="1" dirty="0" smtClean="0"/>
            </a:br>
            <a:r>
              <a:rPr lang="en-US" sz="4000" b="1" dirty="0" smtClean="0"/>
              <a:t>Patient –related obstacles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Point out the disadvantages   </a:t>
            </a:r>
            <a:r>
              <a:rPr lang="en-US" dirty="0"/>
              <a:t>-</a:t>
            </a:r>
            <a:r>
              <a:rPr lang="en-US" dirty="0" smtClean="0"/>
              <a:t>the seriousness and the magnitude of the Risk.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Point out the benefits - physical , social , financial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Anticipate and be prepared to discuss difficulties.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Suggest coping strategies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Give simple advice and supplement with written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03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7" y="533401"/>
            <a:ext cx="6798734" cy="114300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Final comments –you are screening not diagnosing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108981"/>
              </p:ext>
            </p:extLst>
          </p:nvPr>
        </p:nvGraphicFramePr>
        <p:xfrm>
          <a:off x="822325" y="1846263"/>
          <a:ext cx="75438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SCREENING TEST </a:t>
                      </a:r>
                      <a:endParaRPr lang="en-US" dirty="0"/>
                    </a:p>
                  </a:txBody>
                  <a:tcPr marL="101453" marR="101453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DIAGNOSTIC TEST</a:t>
                      </a:r>
                      <a:endParaRPr lang="en-US" dirty="0"/>
                    </a:p>
                  </a:txBody>
                  <a:tcPr marL="101453" marR="101453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Done to those who are apparently healthy or asymptomatic</a:t>
                      </a:r>
                      <a:endParaRPr lang="en-US" dirty="0"/>
                    </a:p>
                  </a:txBody>
                  <a:tcPr marL="101453" marR="10145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 to those with suggestive signs and symptoms </a:t>
                      </a:r>
                      <a:endParaRPr lang="en-US" dirty="0"/>
                    </a:p>
                  </a:txBody>
                  <a:tcPr marL="101453" marR="10145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Applied to a group of individuals </a:t>
                      </a:r>
                      <a:endParaRPr lang="en-US" dirty="0"/>
                    </a:p>
                  </a:txBody>
                  <a:tcPr marL="101453" marR="10145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Applied to a single person </a:t>
                      </a:r>
                      <a:endParaRPr lang="en-US" dirty="0"/>
                    </a:p>
                  </a:txBody>
                  <a:tcPr marL="101453" marR="10145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Results are based on one criterion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101453" marR="10145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 are based on the evaluation of a number of</a:t>
                      </a:r>
                      <a:r>
                        <a:rPr lang="en-US" baseline="0" dirty="0" smtClean="0"/>
                        <a:t> symptoms , signs &amp; Investigations </a:t>
                      </a:r>
                      <a:endParaRPr lang="en-US" dirty="0"/>
                    </a:p>
                  </a:txBody>
                  <a:tcPr marL="101453" marR="10145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Results are not conclusive </a:t>
                      </a:r>
                      <a:endParaRPr lang="en-US" dirty="0"/>
                    </a:p>
                  </a:txBody>
                  <a:tcPr marL="101453" marR="10145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 are conclusive &amp; Final </a:t>
                      </a:r>
                      <a:endParaRPr lang="en-US" dirty="0"/>
                    </a:p>
                  </a:txBody>
                  <a:tcPr marL="101453" marR="10145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Less accurate </a:t>
                      </a:r>
                    </a:p>
                    <a:p>
                      <a:r>
                        <a:rPr lang="en-US" dirty="0" smtClean="0"/>
                        <a:t>Less expensive </a:t>
                      </a:r>
                    </a:p>
                    <a:p>
                      <a:r>
                        <a:rPr lang="en-US" dirty="0" smtClean="0"/>
                        <a:t>Not a basis of treatment </a:t>
                      </a:r>
                      <a:endParaRPr lang="en-US" dirty="0"/>
                    </a:p>
                  </a:txBody>
                  <a:tcPr marL="101453" marR="10145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accurate </a:t>
                      </a:r>
                    </a:p>
                    <a:p>
                      <a:r>
                        <a:rPr lang="en-US" dirty="0" smtClean="0"/>
                        <a:t>More expensive </a:t>
                      </a:r>
                    </a:p>
                    <a:p>
                      <a:r>
                        <a:rPr lang="en-US" dirty="0" smtClean="0"/>
                        <a:t>Basis</a:t>
                      </a:r>
                      <a:r>
                        <a:rPr lang="en-US" baseline="0" dirty="0" smtClean="0"/>
                        <a:t> of treatment /</a:t>
                      </a:r>
                      <a:endParaRPr lang="en-US" dirty="0"/>
                    </a:p>
                  </a:txBody>
                  <a:tcPr marL="101453" marR="10145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90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Final comments –you are screening not diagnosing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BUT IT IS APPLIED TO CONDITIONS WHICH ARE :</a:t>
            </a:r>
          </a:p>
          <a:p>
            <a:pPr>
              <a:buNone/>
            </a:pPr>
            <a:r>
              <a:rPr lang="en-US" sz="2200" dirty="0" smtClean="0"/>
              <a:t>                   a)  </a:t>
            </a:r>
            <a:r>
              <a:rPr lang="en-US" sz="2200" b="1" dirty="0" smtClean="0">
                <a:solidFill>
                  <a:srgbClr val="7030A0"/>
                </a:solidFill>
              </a:rPr>
              <a:t>common.</a:t>
            </a:r>
          </a:p>
          <a:p>
            <a:pPr>
              <a:buNone/>
            </a:pPr>
            <a:r>
              <a:rPr lang="en-US" sz="2200" b="1" dirty="0" smtClean="0"/>
              <a:t>                    b)  </a:t>
            </a:r>
            <a:r>
              <a:rPr lang="en-US" sz="2200" b="1" dirty="0" smtClean="0">
                <a:solidFill>
                  <a:srgbClr val="00B050"/>
                </a:solidFill>
              </a:rPr>
              <a:t>important.</a:t>
            </a:r>
          </a:p>
          <a:p>
            <a:pPr>
              <a:buNone/>
            </a:pPr>
            <a:r>
              <a:rPr lang="en-US" sz="2200" dirty="0" smtClean="0"/>
              <a:t>                    c)  </a:t>
            </a:r>
            <a:r>
              <a:rPr lang="en-US" sz="2200" dirty="0" smtClean="0">
                <a:solidFill>
                  <a:srgbClr val="00B0F0"/>
                </a:solidFill>
              </a:rPr>
              <a:t>diagnosable by acceptable methods.</a:t>
            </a:r>
          </a:p>
          <a:p>
            <a:pPr>
              <a:buNone/>
            </a:pPr>
            <a:r>
              <a:rPr lang="en-US" sz="2200" dirty="0" smtClean="0"/>
              <a:t>                     d) </a:t>
            </a:r>
            <a:r>
              <a:rPr lang="en-US" sz="2200" dirty="0" smtClean="0">
                <a:solidFill>
                  <a:srgbClr val="C00000"/>
                </a:solidFill>
              </a:rPr>
              <a:t>simple &amp; cheap ,  case cost- effective.</a:t>
            </a:r>
          </a:p>
          <a:p>
            <a:pPr marL="457200" indent="-457200">
              <a:buNone/>
            </a:pPr>
            <a:r>
              <a:rPr lang="en-US" sz="2200" dirty="0" smtClean="0"/>
              <a:t>                     </a:t>
            </a:r>
            <a:r>
              <a:rPr lang="en-US" sz="2200" dirty="0"/>
              <a:t>e</a:t>
            </a:r>
            <a:r>
              <a:rPr lang="en-US" sz="2200" dirty="0" smtClean="0"/>
              <a:t>) </a:t>
            </a:r>
            <a:r>
              <a:rPr lang="en-US" sz="2200" dirty="0" smtClean="0">
                <a:solidFill>
                  <a:srgbClr val="FFC000"/>
                </a:solidFill>
              </a:rPr>
              <a:t> continuous</a:t>
            </a:r>
            <a:r>
              <a:rPr lang="en-US" sz="2200" dirty="0" smtClean="0"/>
              <a:t>.</a:t>
            </a:r>
          </a:p>
          <a:p>
            <a:pPr marL="457200" indent="-457200">
              <a:buNone/>
            </a:pPr>
            <a:r>
              <a:rPr lang="en-US" sz="2200" dirty="0" smtClean="0"/>
              <a:t>                      f)  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On a group agreed by policy to be high risk</a:t>
            </a:r>
            <a:r>
              <a:rPr lang="en-US" sz="2200" dirty="0" smtClean="0"/>
              <a:t>.</a:t>
            </a:r>
          </a:p>
          <a:p>
            <a:pPr marL="457200" indent="-457200" algn="r">
              <a:buNone/>
            </a:pPr>
            <a:r>
              <a:rPr lang="en-US" sz="2200" dirty="0" smtClean="0"/>
              <a:t> </a:t>
            </a:r>
            <a:r>
              <a:rPr lang="en-US" sz="1400" dirty="0" smtClean="0"/>
              <a:t>(Wilsons –</a:t>
            </a:r>
            <a:r>
              <a:rPr lang="en-US" sz="1400" dirty="0" err="1" smtClean="0"/>
              <a:t>Jungner</a:t>
            </a:r>
            <a:r>
              <a:rPr lang="en-US" sz="1400" dirty="0" smtClean="0"/>
              <a:t> criteria)</a:t>
            </a:r>
          </a:p>
        </p:txBody>
      </p:sp>
    </p:spTree>
    <p:extLst>
      <p:ext uri="{BB962C8B-B14F-4D97-AF65-F5344CB8AC3E}">
        <p14:creationId xmlns:p14="http://schemas.microsoft.com/office/powerpoint/2010/main" val="2552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6" y="1295401"/>
            <a:ext cx="6798736" cy="4639732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</a:t>
            </a:r>
            <a:r>
              <a:rPr lang="en-US" sz="7200" dirty="0" smtClean="0"/>
              <a:t>Thank You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7464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710" y="0"/>
            <a:ext cx="929370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Examples of Primary Prevention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rgbClr val="83992A"/>
              </a:buClr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Legislation and enforcement </a:t>
            </a:r>
            <a:r>
              <a:rPr lang="en-US" sz="1800" b="1" u="sng" dirty="0" smtClean="0">
                <a:solidFill>
                  <a:srgbClr val="FF0000"/>
                </a:solidFill>
              </a:rPr>
              <a:t>to ban or control </a:t>
            </a:r>
            <a:r>
              <a:rPr lang="en-US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the use of hazardous products (e.g. asbestos) or to mandate safe and healthy practices (e.g. use of </a:t>
            </a:r>
            <a:r>
              <a:rPr lang="en-US" sz="1800" b="1" dirty="0" smtClean="0">
                <a:solidFill>
                  <a:srgbClr val="FF0000"/>
                </a:solidFill>
              </a:rPr>
              <a:t>seatbelts and bike helmets).</a:t>
            </a:r>
          </a:p>
          <a:p>
            <a:pPr>
              <a:buClr>
                <a:srgbClr val="83992A"/>
              </a:buClr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Education about healthy and safe habits (e.g. </a:t>
            </a:r>
            <a:r>
              <a:rPr lang="en-US" sz="1800" b="1" u="sng" dirty="0" smtClean="0">
                <a:solidFill>
                  <a:srgbClr val="FF0000"/>
                </a:solidFill>
              </a:rPr>
              <a:t>eating well, exercising regularly, not smoking)</a:t>
            </a:r>
          </a:p>
          <a:p>
            <a:pPr>
              <a:buClr>
                <a:srgbClr val="83992A"/>
              </a:buClr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FF0000"/>
                </a:solidFill>
              </a:rPr>
              <a:t>Immunization</a:t>
            </a:r>
            <a:r>
              <a:rPr lang="en-US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against infectious diseases.</a:t>
            </a:r>
          </a:p>
          <a:p>
            <a:pPr>
              <a:buClr>
                <a:srgbClr val="83992A"/>
              </a:buClr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Removing the causal agents  ; like </a:t>
            </a:r>
            <a:r>
              <a:rPr lang="en-US" sz="1800" b="1" dirty="0" smtClean="0">
                <a:solidFill>
                  <a:srgbClr val="FF0000"/>
                </a:solidFill>
              </a:rPr>
              <a:t>sanitation measures </a:t>
            </a:r>
            <a:r>
              <a:rPr lang="en-US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of nineteenth century.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7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710" y="0"/>
            <a:ext cx="929370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7" y="915339"/>
            <a:ext cx="6798734" cy="9134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800" dirty="0">
                <a:ln>
                  <a:noFill/>
                </a:ln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Secondary prevention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133600"/>
            <a:ext cx="7543800" cy="373549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To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reduce the impact of a disease or injury that has already occurred. </a:t>
            </a:r>
            <a:endParaRPr lang="en-US" sz="20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20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This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is done by detecting and treating disease or injury as soon as possible to halt or slow its </a:t>
            </a: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progress</a:t>
            </a:r>
            <a:endParaRPr lang="en-US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 Encouraging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personal strategies to prevent </a:t>
            </a: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re-injury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or </a:t>
            </a: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recurrence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 Implementing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programs to return people to their original health and function to prevent long-term </a:t>
            </a: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problems.</a:t>
            </a:r>
            <a:endParaRPr lang="en-US" sz="20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6674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0" y="28184"/>
            <a:ext cx="929370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n>
                  <a:noFill/>
                </a:ln>
                <a:solidFill>
                  <a:srgbClr val="000000"/>
                </a:solidFill>
                <a:latin typeface="Tahoma" panose="020B0604030504040204" pitchFamily="34" charset="0"/>
              </a:rPr>
              <a:t>Examples of Secondary </a:t>
            </a:r>
            <a:r>
              <a:rPr lang="en-US" sz="2800" b="1" dirty="0">
                <a:ln>
                  <a:noFill/>
                </a:ln>
                <a:solidFill>
                  <a:srgbClr val="000000"/>
                </a:solidFill>
                <a:latin typeface="Tahoma" panose="020B0604030504040204" pitchFamily="34" charset="0"/>
              </a:rPr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83992A"/>
              </a:buClr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lvl="0">
              <a:buClr>
                <a:srgbClr val="83992A"/>
              </a:buClr>
              <a:buFont typeface="Wingdings" pitchFamily="2" charset="2"/>
              <a:buChar char="q"/>
            </a:pPr>
            <a:r>
              <a:rPr lang="en-US" sz="1800" b="1" u="sng" dirty="0" smtClean="0">
                <a:solidFill>
                  <a:srgbClr val="FF0000"/>
                </a:solidFill>
                <a:latin typeface="Tahoma" panose="020B0604030504040204" pitchFamily="34" charset="0"/>
              </a:rPr>
              <a:t>regular </a:t>
            </a:r>
            <a:r>
              <a:rPr lang="en-US" sz="1800" b="1" u="sng" dirty="0">
                <a:solidFill>
                  <a:srgbClr val="FF0000"/>
                </a:solidFill>
                <a:latin typeface="Tahoma" panose="020B0604030504040204" pitchFamily="34" charset="0"/>
              </a:rPr>
              <a:t>exams and screening tests </a:t>
            </a:r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</a:rPr>
              <a:t>to detect disease in its earliest stages (e.g. mammograms to detect breast cancer</a:t>
            </a:r>
            <a:r>
              <a:rPr lang="en-US" sz="1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)</a:t>
            </a:r>
          </a:p>
          <a:p>
            <a:pPr lvl="0">
              <a:buClr>
                <a:srgbClr val="83992A"/>
              </a:buClr>
              <a:buFont typeface="Wingdings" pitchFamily="2" charset="2"/>
              <a:buChar char="q"/>
            </a:pPr>
            <a:endParaRPr lang="en-US" sz="18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lvl="0">
              <a:buClr>
                <a:srgbClr val="83992A"/>
              </a:buClr>
              <a:buFont typeface="Wingdings" pitchFamily="2" charset="2"/>
              <a:buChar char="q"/>
            </a:pPr>
            <a:r>
              <a:rPr lang="en-US" sz="1800" b="1" dirty="0">
                <a:solidFill>
                  <a:srgbClr val="FF0000"/>
                </a:solidFill>
                <a:latin typeface="Tahoma" panose="020B0604030504040204" pitchFamily="34" charset="0"/>
              </a:rPr>
              <a:t>daily, low-dose aspirins </a:t>
            </a:r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</a:rPr>
              <a:t>and/or diet and exercise programs to prevent further heart attacks or </a:t>
            </a:r>
            <a:r>
              <a:rPr lang="en-US" sz="1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strokes</a:t>
            </a:r>
          </a:p>
          <a:p>
            <a:pPr lvl="0">
              <a:buClr>
                <a:srgbClr val="83992A"/>
              </a:buClr>
              <a:buFont typeface="Wingdings" pitchFamily="2" charset="2"/>
              <a:buChar char="q"/>
            </a:pPr>
            <a:endParaRPr lang="en-US" sz="18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lvl="0">
              <a:buClr>
                <a:srgbClr val="83992A"/>
              </a:buClr>
              <a:buFont typeface="Wingdings" pitchFamily="2" charset="2"/>
              <a:buChar char="q"/>
            </a:pPr>
            <a:r>
              <a:rPr lang="en-US" sz="1800" b="1" u="sng" dirty="0">
                <a:solidFill>
                  <a:srgbClr val="FF0000"/>
                </a:solidFill>
                <a:latin typeface="Tahoma" panose="020B0604030504040204" pitchFamily="34" charset="0"/>
              </a:rPr>
              <a:t>suitably modified work </a:t>
            </a:r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</a:rPr>
              <a:t>so injured or ill workers can return safely to their </a:t>
            </a:r>
            <a:r>
              <a:rPr lang="en-US" sz="1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jobs</a:t>
            </a:r>
          </a:p>
          <a:p>
            <a:pPr>
              <a:buClr>
                <a:srgbClr val="83992A"/>
              </a:buClr>
              <a:buFont typeface="Wingdings" pitchFamily="2" charset="2"/>
              <a:buChar char="q"/>
            </a:pPr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</a:rPr>
              <a:t>Identifying the pre-symptomatic diseases (or risk factors)before significant damage is done  </a:t>
            </a:r>
            <a:r>
              <a:rPr lang="en-US" sz="1800" dirty="0" err="1">
                <a:solidFill>
                  <a:srgbClr val="000000"/>
                </a:solidFill>
                <a:latin typeface="Tahoma" panose="020B0604030504040204" pitchFamily="34" charset="0"/>
              </a:rPr>
              <a:t>e.g</a:t>
            </a:r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</a:rPr>
              <a:t> screening for hypertension.</a:t>
            </a:r>
          </a:p>
          <a:p>
            <a:pPr lvl="0">
              <a:buClr>
                <a:srgbClr val="83992A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55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 fm DESIRABLE QUALITIES  OF FAMILY PHYSICIAN-1</Template>
  <TotalTime>1787</TotalTime>
  <Words>3107</Words>
  <Application>Microsoft Office PowerPoint</Application>
  <PresentationFormat>On-screen Show (4:3)</PresentationFormat>
  <Paragraphs>462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4" baseType="lpstr">
      <vt:lpstr>Arial</vt:lpstr>
      <vt:lpstr>Calibri</vt:lpstr>
      <vt:lpstr>Calibri Light</vt:lpstr>
      <vt:lpstr>Tahoma</vt:lpstr>
      <vt:lpstr>Wingdings</vt:lpstr>
      <vt:lpstr>Retrospect</vt:lpstr>
      <vt:lpstr>PowerPoint Presentation</vt:lpstr>
      <vt:lpstr>Objectives: </vt:lpstr>
      <vt:lpstr>What is Prevention? </vt:lpstr>
      <vt:lpstr>PREVENTION TYPES ?</vt:lpstr>
      <vt:lpstr>Types of Preventions: </vt:lpstr>
      <vt:lpstr>PRIMARY     PREVENTION </vt:lpstr>
      <vt:lpstr>Examples of Primary Prevention </vt:lpstr>
      <vt:lpstr>Secondary prevention</vt:lpstr>
      <vt:lpstr>Examples of Secondary prevention</vt:lpstr>
      <vt:lpstr>Tertiary prevention</vt:lpstr>
      <vt:lpstr>Examples of Tertiary prevention</vt:lpstr>
      <vt:lpstr>PowerPoint Presentation</vt:lpstr>
      <vt:lpstr>Screening –an early disease detection OR  secondary prevention </vt:lpstr>
      <vt:lpstr>Purpose of Screening </vt:lpstr>
      <vt:lpstr>Screening –an early detection </vt:lpstr>
      <vt:lpstr>What is Screening – recap </vt:lpstr>
      <vt:lpstr>Requirements of a good screening Program</vt:lpstr>
      <vt:lpstr> Good Screening Program  in a  nut shell </vt:lpstr>
      <vt:lpstr>Setting a Local Screening Program </vt:lpstr>
      <vt:lpstr>Setting a Local Screening Program </vt:lpstr>
      <vt:lpstr>What is opportunistic Screening </vt:lpstr>
      <vt:lpstr>Benefits of a good Screening Program</vt:lpstr>
      <vt:lpstr>What is Family Physicians Role in Screening </vt:lpstr>
      <vt:lpstr>Examples </vt:lpstr>
      <vt:lpstr>Common Screening Conditions </vt:lpstr>
      <vt:lpstr>Common Preventive Interventions </vt:lpstr>
      <vt:lpstr>Common Cancers  screening tests in Family Practice Clinic</vt:lpstr>
      <vt:lpstr>  How  Wide is this paradigm  </vt:lpstr>
      <vt:lpstr>Prevention &amp; screening in Elderly people </vt:lpstr>
      <vt:lpstr>What applied to Elderly </vt:lpstr>
      <vt:lpstr>Elderly people screening </vt:lpstr>
      <vt:lpstr>Osteoporosis Screening &amp; Prevention </vt:lpstr>
      <vt:lpstr>Osteoporosis –Preventive Strategies</vt:lpstr>
      <vt:lpstr>Osteoporosis –Prevention  Strategies</vt:lpstr>
      <vt:lpstr>PowerPoint Presentation</vt:lpstr>
      <vt:lpstr>PowerPoint Presentation</vt:lpstr>
      <vt:lpstr>What is Screening Tool for Cervix?</vt:lpstr>
      <vt:lpstr>Pap Test dilemmas and Limitations </vt:lpstr>
      <vt:lpstr>Effectiveness of Pap smear Test</vt:lpstr>
      <vt:lpstr> Who are the high Risk group : </vt:lpstr>
      <vt:lpstr>WHY Cervical Cancer Screening  </vt:lpstr>
      <vt:lpstr>Potential Errors in sampling &amp; evaluating Papsmear</vt:lpstr>
      <vt:lpstr>   Cervical Screening Intervals :  All women  should receive their first invitation for routine screening at age of 25.  In younger age range cervical screening interval have been reduced from 5 to 3 years   </vt:lpstr>
      <vt:lpstr> Role of Family Physician in Cervical Screening : </vt:lpstr>
      <vt:lpstr> Limitation of Cervical Screening Tests: </vt:lpstr>
      <vt:lpstr>Human Pappiloma Virus Immunization &amp; Future of  Cervical Screening </vt:lpstr>
      <vt:lpstr>Issues of HPV-Vaccines </vt:lpstr>
      <vt:lpstr>PowerPoint Presentation</vt:lpstr>
      <vt:lpstr>PowerPoint Presentation</vt:lpstr>
      <vt:lpstr>WHY Breast  Cancer Screening  </vt:lpstr>
      <vt:lpstr>PowerPoint Presentation</vt:lpstr>
      <vt:lpstr>Prognosis</vt:lpstr>
      <vt:lpstr> some psychological facts about mammography</vt:lpstr>
      <vt:lpstr>Benefits of mammography</vt:lpstr>
      <vt:lpstr>Well Person Assessment Clinic  </vt:lpstr>
      <vt:lpstr>By family physicians only </vt:lpstr>
      <vt:lpstr>Why to have these Clinics </vt:lpstr>
      <vt:lpstr>Well Persons Check-ups Clinics</vt:lpstr>
      <vt:lpstr> WELL PERSONS CHECK-UPS CLINICS </vt:lpstr>
      <vt:lpstr>PowerPoint Presentation</vt:lpstr>
      <vt:lpstr>PowerPoint Presentation</vt:lpstr>
      <vt:lpstr>Costs to  patients/doctors / health care </vt:lpstr>
      <vt:lpstr>Psychological Costs of screening </vt:lpstr>
      <vt:lpstr>Obstacles  or approaches  to Prevention &amp; Screening Programs </vt:lpstr>
      <vt:lpstr>How to over come these  Patient –related obstacles </vt:lpstr>
      <vt:lpstr>Final comments –you are screening not diagnosing </vt:lpstr>
      <vt:lpstr>Final comments –you are screening not diagnosing </vt:lpstr>
      <vt:lpstr>PowerPoint Presentation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dr.irfan</dc:creator>
  <cp:lastModifiedBy>IRFAN</cp:lastModifiedBy>
  <cp:revision>202</cp:revision>
  <dcterms:created xsi:type="dcterms:W3CDTF">2013-05-21T06:06:52Z</dcterms:created>
  <dcterms:modified xsi:type="dcterms:W3CDTF">2016-02-14T08:32:58Z</dcterms:modified>
</cp:coreProperties>
</file>