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16" r:id="rId2"/>
    <p:sldMasterId id="2147483722" r:id="rId3"/>
    <p:sldMasterId id="2147483732" r:id="rId4"/>
  </p:sldMasterIdLst>
  <p:sldIdLst>
    <p:sldId id="314" r:id="rId5"/>
    <p:sldId id="304" r:id="rId6"/>
    <p:sldId id="306" r:id="rId7"/>
    <p:sldId id="303" r:id="rId8"/>
    <p:sldId id="316" r:id="rId9"/>
    <p:sldId id="311" r:id="rId10"/>
    <p:sldId id="256" r:id="rId11"/>
    <p:sldId id="257" r:id="rId12"/>
    <p:sldId id="319" r:id="rId13"/>
    <p:sldId id="320" r:id="rId14"/>
    <p:sldId id="321" r:id="rId15"/>
    <p:sldId id="322" r:id="rId16"/>
    <p:sldId id="261" r:id="rId17"/>
    <p:sldId id="262" r:id="rId18"/>
    <p:sldId id="326" r:id="rId19"/>
    <p:sldId id="264" r:id="rId20"/>
    <p:sldId id="265" r:id="rId21"/>
    <p:sldId id="266" r:id="rId22"/>
    <p:sldId id="267" r:id="rId23"/>
    <p:sldId id="269" r:id="rId24"/>
    <p:sldId id="270" r:id="rId25"/>
    <p:sldId id="272" r:id="rId26"/>
    <p:sldId id="273" r:id="rId27"/>
    <p:sldId id="274" r:id="rId28"/>
    <p:sldId id="275" r:id="rId29"/>
    <p:sldId id="277" r:id="rId30"/>
    <p:sldId id="278" r:id="rId31"/>
    <p:sldId id="279" r:id="rId32"/>
    <p:sldId id="281" r:id="rId33"/>
    <p:sldId id="283" r:id="rId34"/>
    <p:sldId id="325" r:id="rId35"/>
    <p:sldId id="284" r:id="rId36"/>
    <p:sldId id="285" r:id="rId37"/>
    <p:sldId id="286" r:id="rId38"/>
    <p:sldId id="287" r:id="rId39"/>
    <p:sldId id="288" r:id="rId40"/>
    <p:sldId id="324" r:id="rId41"/>
    <p:sldId id="291" r:id="rId42"/>
    <p:sldId id="312" r:id="rId43"/>
    <p:sldId id="323" r:id="rId44"/>
    <p:sldId id="293" r:id="rId45"/>
    <p:sldId id="301" r:id="rId46"/>
  </p:sldIdLst>
  <p:sldSz cx="9144000" cy="6858000" type="screen4x3"/>
  <p:notesSz cx="6858000" cy="9144000"/>
  <p:defaultTextStyle>
    <a:defPPr>
      <a:defRPr lang="en-US"/>
    </a:defPPr>
    <a:lvl1pPr marL="0" algn="l" defTabSz="9126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306" algn="l" defTabSz="9126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616" algn="l" defTabSz="9126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8925" algn="l" defTabSz="9126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228" algn="l" defTabSz="9126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1539" algn="l" defTabSz="9126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7845" algn="l" defTabSz="9126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4154" algn="l" defTabSz="9126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0462" algn="l" defTabSz="9126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55" autoAdjust="0"/>
    <p:restoredTop sz="86375" autoAdjust="0"/>
  </p:normalViewPr>
  <p:slideViewPr>
    <p:cSldViewPr>
      <p:cViewPr>
        <p:scale>
          <a:sx n="50" d="100"/>
          <a:sy n="50" d="100"/>
        </p:scale>
        <p:origin x="-2320" y="-4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32823" y="1743353"/>
            <a:ext cx="6678377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1" i="0">
                <a:solidFill>
                  <a:srgbClr val="FFFF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52"/>
            <a:ext cx="292608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52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52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232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6377947"/>
            <a:ext cx="292608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47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6377947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33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32812" y="1743348"/>
            <a:ext cx="6678377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1" i="0">
                <a:solidFill>
                  <a:srgbClr val="FFFF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609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83406" y="303802"/>
            <a:ext cx="5577188" cy="600164"/>
          </a:xfrm>
        </p:spPr>
        <p:txBody>
          <a:bodyPr lIns="0" tIns="0" rIns="0" bIns="0"/>
          <a:lstStyle>
            <a:lvl1pPr>
              <a:defRPr sz="3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0565" y="3110111"/>
            <a:ext cx="6762868" cy="492443"/>
          </a:xfrm>
        </p:spPr>
        <p:txBody>
          <a:bodyPr lIns="0" tIns="0" rIns="0" bIns="0"/>
          <a:lstStyle>
            <a:lvl1pPr>
              <a:defRPr sz="32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151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83406" y="303802"/>
            <a:ext cx="5577188" cy="600164"/>
          </a:xfrm>
        </p:spPr>
        <p:txBody>
          <a:bodyPr lIns="0" tIns="0" rIns="0" bIns="0"/>
          <a:lstStyle>
            <a:lvl1pPr>
              <a:defRPr sz="3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578842" y="1923925"/>
            <a:ext cx="330519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392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83406" y="303802"/>
            <a:ext cx="5577188" cy="600164"/>
          </a:xfrm>
        </p:spPr>
        <p:txBody>
          <a:bodyPr lIns="0" tIns="0" rIns="0" bIns="0"/>
          <a:lstStyle>
            <a:lvl1pPr>
              <a:defRPr sz="3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432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991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5A06-9B18-4DA0-B5CB-9D943C910022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6059C-8A4B-450D-B06A-BEB043872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75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00052"/>
            <a:fld id="{1D8BD707-D9CF-40AE-B4C6-C98DA3205C09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800052"/>
              <a:t>2/16/2016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00052"/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0052"/>
            <a:fld id="{B6F15528-21DE-4FAA-801E-634DDDAF4B2B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800052"/>
              <a:t>‹#›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26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00052"/>
            <a:fld id="{1D8BD707-D9CF-40AE-B4C6-C98DA3205C09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800052"/>
              <a:t>2/16/2016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00052"/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0052"/>
            <a:fld id="{B6F15528-21DE-4FAA-801E-634DDDAF4B2B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800052"/>
              <a:t>‹#›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58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00052"/>
            <a:fld id="{1D8BD707-D9CF-40AE-B4C6-C98DA3205C09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800052"/>
              <a:t>2/16/2016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00052"/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0052"/>
            <a:fld id="{B6F15528-21DE-4FAA-801E-634DDDAF4B2B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800052"/>
              <a:t>‹#›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00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83406" y="303802"/>
            <a:ext cx="5577188" cy="614002"/>
          </a:xfrm>
        </p:spPr>
        <p:txBody>
          <a:bodyPr lIns="0" tIns="0" rIns="0" bIns="0"/>
          <a:lstStyle>
            <a:lvl1pPr>
              <a:defRPr sz="3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0565" y="3110116"/>
            <a:ext cx="6762868" cy="492443"/>
          </a:xfrm>
        </p:spPr>
        <p:txBody>
          <a:bodyPr lIns="0" tIns="0" rIns="0" bIns="0"/>
          <a:lstStyle>
            <a:lvl1pPr>
              <a:defRPr sz="32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52"/>
            <a:ext cx="292608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52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52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532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00052"/>
            <a:fld id="{1D8BD707-D9CF-40AE-B4C6-C98DA3205C09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800052"/>
              <a:t>2/16/2016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00052"/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0052"/>
            <a:fld id="{B6F15528-21DE-4FAA-801E-634DDDAF4B2B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800052"/>
              <a:t>‹#›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261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00052"/>
            <a:fld id="{1D8BD707-D9CF-40AE-B4C6-C98DA3205C09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800052"/>
              <a:t>2/16/2016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00052"/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0052"/>
            <a:fld id="{B6F15528-21DE-4FAA-801E-634DDDAF4B2B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800052"/>
              <a:t>‹#›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677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00052"/>
            <a:fld id="{1D8BD707-D9CF-40AE-B4C6-C98DA3205C09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800052"/>
              <a:t>2/16/2016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00052"/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0052"/>
            <a:fld id="{B6F15528-21DE-4FAA-801E-634DDDAF4B2B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800052"/>
              <a:t>‹#›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1304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00052"/>
            <a:fld id="{1D8BD707-D9CF-40AE-B4C6-C98DA3205C09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800052"/>
              <a:t>2/16/2016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00052"/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0052"/>
            <a:fld id="{B6F15528-21DE-4FAA-801E-634DDDAF4B2B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800052"/>
              <a:t>‹#›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243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00052"/>
            <a:fld id="{1D8BD707-D9CF-40AE-B4C6-C98DA3205C09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800052"/>
              <a:t>2/16/2016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00052"/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0052"/>
            <a:fld id="{B6F15528-21DE-4FAA-801E-634DDDAF4B2B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800052"/>
              <a:t>‹#›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3412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00052"/>
            <a:fld id="{1D8BD707-D9CF-40AE-B4C6-C98DA3205C09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800052"/>
              <a:t>2/16/2016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00052"/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0052"/>
            <a:fld id="{B6F15528-21DE-4FAA-801E-634DDDAF4B2B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800052"/>
              <a:t>‹#›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7122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800052"/>
            <a:fld id="{1D8BD707-D9CF-40AE-B4C6-C98DA3205C09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800052"/>
              <a:t>2/16/2016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00052"/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00052"/>
            <a:fld id="{B6F15528-21DE-4FAA-801E-634DDDAF4B2B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800052"/>
              <a:t>‹#›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9634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3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177800" y="6488116"/>
            <a:ext cx="223838" cy="176212"/>
          </a:xfrm>
          <a:prstGeom prst="rect">
            <a:avLst/>
          </a:prstGeom>
        </p:spPr>
        <p:txBody>
          <a:bodyPr vert="horz" wrap="square" lIns="62567" tIns="31285" rIns="62567" bIns="31285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3D78D35-F284-4B8C-81F8-8CFAE381761B}" type="slidenum">
              <a:rPr lang="fr-BE" sz="1200">
                <a:solidFill>
                  <a:srgbClr val="000000"/>
                </a:solidFill>
                <a:sym typeface="Helvetica" pitchFamily="-8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BE" sz="1200">
              <a:solidFill>
                <a:srgbClr val="000000"/>
              </a:solidFill>
              <a:sym typeface="Helvetica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957717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83406" y="303802"/>
            <a:ext cx="5577188" cy="614002"/>
          </a:xfrm>
        </p:spPr>
        <p:txBody>
          <a:bodyPr lIns="0" tIns="0" rIns="0" bIns="0"/>
          <a:lstStyle>
            <a:lvl1pPr>
              <a:defRPr sz="3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6377962"/>
            <a:ext cx="292608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6377962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6377962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4156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3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177800" y="6488116"/>
            <a:ext cx="223838" cy="176212"/>
          </a:xfrm>
          <a:prstGeom prst="rect">
            <a:avLst/>
          </a:prstGeom>
        </p:spPr>
        <p:txBody>
          <a:bodyPr vert="horz" wrap="square" lIns="62567" tIns="31285" rIns="62567" bIns="31285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3D78D35-F284-4B8C-81F8-8CFAE381761B}" type="slidenum">
              <a:rPr lang="fr-BE" sz="1200">
                <a:solidFill>
                  <a:srgbClr val="000000"/>
                </a:solidFill>
                <a:sym typeface="Helvetica" pitchFamily="-8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BE" sz="1200">
              <a:solidFill>
                <a:srgbClr val="000000"/>
              </a:solidFill>
              <a:sym typeface="Helvetica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0036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83406" y="303802"/>
            <a:ext cx="5577188" cy="614002"/>
          </a:xfrm>
        </p:spPr>
        <p:txBody>
          <a:bodyPr lIns="0" tIns="0" rIns="0" bIns="0"/>
          <a:lstStyle>
            <a:lvl1pPr>
              <a:defRPr sz="3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578845" y="1923925"/>
            <a:ext cx="330519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6377952"/>
            <a:ext cx="292608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6377952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6377952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3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83406" y="303802"/>
            <a:ext cx="5577188" cy="614002"/>
          </a:xfrm>
        </p:spPr>
        <p:txBody>
          <a:bodyPr lIns="0" tIns="0" rIns="0" bIns="0"/>
          <a:lstStyle>
            <a:lvl1pPr>
              <a:defRPr sz="3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6377952"/>
            <a:ext cx="292608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6377952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6377952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660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6377952"/>
            <a:ext cx="292608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52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6377952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22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32818" y="1743353"/>
            <a:ext cx="6678377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1" i="0">
                <a:solidFill>
                  <a:srgbClr val="FFFF00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7"/>
            <a:ext cx="292608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7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7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398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83406" y="303802"/>
            <a:ext cx="5577188" cy="614002"/>
          </a:xfrm>
        </p:spPr>
        <p:txBody>
          <a:bodyPr lIns="0" tIns="0" rIns="0" bIns="0"/>
          <a:lstStyle>
            <a:lvl1pPr>
              <a:defRPr sz="3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0565" y="3110116"/>
            <a:ext cx="6762868" cy="492443"/>
          </a:xfrm>
        </p:spPr>
        <p:txBody>
          <a:bodyPr lIns="0" tIns="0" rIns="0" bIns="0"/>
          <a:lstStyle>
            <a:lvl1pPr>
              <a:defRPr sz="32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7"/>
            <a:ext cx="292608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7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7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937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83406" y="303802"/>
            <a:ext cx="5577188" cy="614002"/>
          </a:xfrm>
        </p:spPr>
        <p:txBody>
          <a:bodyPr lIns="0" tIns="0" rIns="0" bIns="0"/>
          <a:lstStyle>
            <a:lvl1pPr>
              <a:defRPr sz="3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578845" y="1923925"/>
            <a:ext cx="330519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6377947"/>
            <a:ext cx="292608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6377947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6377947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872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83406" y="303802"/>
            <a:ext cx="5577188" cy="614002"/>
          </a:xfrm>
        </p:spPr>
        <p:txBody>
          <a:bodyPr lIns="0" tIns="0" rIns="0" bIns="0"/>
          <a:lstStyle>
            <a:lvl1pPr>
              <a:defRPr sz="3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6377947"/>
            <a:ext cx="292608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6377947"/>
            <a:ext cx="2103120" cy="27699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6377947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3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62570" y="316469"/>
            <a:ext cx="7819097" cy="62188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0691"/>
            <a:endParaRPr sz="16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83406" y="303802"/>
            <a:ext cx="5577188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0565" y="3110111"/>
            <a:ext cx="676286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50"/>
            <a:ext cx="2926080" cy="2511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0691"/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50"/>
            <a:ext cx="2103120" cy="2511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0691"/>
            <a:fld id="{1D8BD707-D9CF-40AE-B4C6-C98DA3205C09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800691"/>
              <a:t>2/16/2016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50"/>
            <a:ext cx="2103120" cy="2511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0691"/>
            <a:fld id="{B6F15528-21DE-4FAA-801E-634DDDAF4B2B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800691"/>
              <a:t>‹#›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73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00348">
        <a:defRPr>
          <a:latin typeface="+mn-lt"/>
          <a:ea typeface="+mn-ea"/>
          <a:cs typeface="+mn-cs"/>
        </a:defRPr>
      </a:lvl2pPr>
      <a:lvl3pPr marL="800691">
        <a:defRPr>
          <a:latin typeface="+mn-lt"/>
          <a:ea typeface="+mn-ea"/>
          <a:cs typeface="+mn-cs"/>
        </a:defRPr>
      </a:lvl3pPr>
      <a:lvl4pPr marL="1201036">
        <a:defRPr>
          <a:latin typeface="+mn-lt"/>
          <a:ea typeface="+mn-ea"/>
          <a:cs typeface="+mn-cs"/>
        </a:defRPr>
      </a:lvl4pPr>
      <a:lvl5pPr marL="1601379">
        <a:defRPr>
          <a:latin typeface="+mn-lt"/>
          <a:ea typeface="+mn-ea"/>
          <a:cs typeface="+mn-cs"/>
        </a:defRPr>
      </a:lvl5pPr>
      <a:lvl6pPr marL="2001724">
        <a:defRPr>
          <a:latin typeface="+mn-lt"/>
          <a:ea typeface="+mn-ea"/>
          <a:cs typeface="+mn-cs"/>
        </a:defRPr>
      </a:lvl6pPr>
      <a:lvl7pPr marL="2402072">
        <a:defRPr>
          <a:latin typeface="+mn-lt"/>
          <a:ea typeface="+mn-ea"/>
          <a:cs typeface="+mn-cs"/>
        </a:defRPr>
      </a:lvl7pPr>
      <a:lvl8pPr marL="2802412">
        <a:defRPr>
          <a:latin typeface="+mn-lt"/>
          <a:ea typeface="+mn-ea"/>
          <a:cs typeface="+mn-cs"/>
        </a:defRPr>
      </a:lvl8pPr>
      <a:lvl9pPr marL="320276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0348">
        <a:defRPr>
          <a:latin typeface="+mn-lt"/>
          <a:ea typeface="+mn-ea"/>
          <a:cs typeface="+mn-cs"/>
        </a:defRPr>
      </a:lvl2pPr>
      <a:lvl3pPr marL="800691">
        <a:defRPr>
          <a:latin typeface="+mn-lt"/>
          <a:ea typeface="+mn-ea"/>
          <a:cs typeface="+mn-cs"/>
        </a:defRPr>
      </a:lvl3pPr>
      <a:lvl4pPr marL="1201036">
        <a:defRPr>
          <a:latin typeface="+mn-lt"/>
          <a:ea typeface="+mn-ea"/>
          <a:cs typeface="+mn-cs"/>
        </a:defRPr>
      </a:lvl4pPr>
      <a:lvl5pPr marL="1601379">
        <a:defRPr>
          <a:latin typeface="+mn-lt"/>
          <a:ea typeface="+mn-ea"/>
          <a:cs typeface="+mn-cs"/>
        </a:defRPr>
      </a:lvl5pPr>
      <a:lvl6pPr marL="2001724">
        <a:defRPr>
          <a:latin typeface="+mn-lt"/>
          <a:ea typeface="+mn-ea"/>
          <a:cs typeface="+mn-cs"/>
        </a:defRPr>
      </a:lvl6pPr>
      <a:lvl7pPr marL="2402072">
        <a:defRPr>
          <a:latin typeface="+mn-lt"/>
          <a:ea typeface="+mn-ea"/>
          <a:cs typeface="+mn-cs"/>
        </a:defRPr>
      </a:lvl7pPr>
      <a:lvl8pPr marL="2802412">
        <a:defRPr>
          <a:latin typeface="+mn-lt"/>
          <a:ea typeface="+mn-ea"/>
          <a:cs typeface="+mn-cs"/>
        </a:defRPr>
      </a:lvl8pPr>
      <a:lvl9pPr marL="3202762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62570" y="316469"/>
            <a:ext cx="7819097" cy="62188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1046"/>
            <a:endParaRPr sz="16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83406" y="303802"/>
            <a:ext cx="5577188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0565" y="3110111"/>
            <a:ext cx="676286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5"/>
            <a:ext cx="2926080" cy="2511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046"/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5"/>
            <a:ext cx="2103120" cy="2511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046"/>
            <a:fld id="{1D8BD707-D9CF-40AE-B4C6-C98DA3205C09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801046"/>
              <a:t>2/16/2016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5"/>
            <a:ext cx="2103120" cy="2511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046"/>
            <a:fld id="{B6F15528-21DE-4FAA-801E-634DDDAF4B2B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801046"/>
              <a:t>‹#›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823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00525">
        <a:defRPr>
          <a:latin typeface="+mn-lt"/>
          <a:ea typeface="+mn-ea"/>
          <a:cs typeface="+mn-cs"/>
        </a:defRPr>
      </a:lvl2pPr>
      <a:lvl3pPr marL="801046">
        <a:defRPr>
          <a:latin typeface="+mn-lt"/>
          <a:ea typeface="+mn-ea"/>
          <a:cs typeface="+mn-cs"/>
        </a:defRPr>
      </a:lvl3pPr>
      <a:lvl4pPr marL="1201568">
        <a:defRPr>
          <a:latin typeface="+mn-lt"/>
          <a:ea typeface="+mn-ea"/>
          <a:cs typeface="+mn-cs"/>
        </a:defRPr>
      </a:lvl4pPr>
      <a:lvl5pPr marL="1602089">
        <a:defRPr>
          <a:latin typeface="+mn-lt"/>
          <a:ea typeface="+mn-ea"/>
          <a:cs typeface="+mn-cs"/>
        </a:defRPr>
      </a:lvl5pPr>
      <a:lvl6pPr marL="2002611">
        <a:defRPr>
          <a:latin typeface="+mn-lt"/>
          <a:ea typeface="+mn-ea"/>
          <a:cs typeface="+mn-cs"/>
        </a:defRPr>
      </a:lvl6pPr>
      <a:lvl7pPr marL="2403137">
        <a:defRPr>
          <a:latin typeface="+mn-lt"/>
          <a:ea typeface="+mn-ea"/>
          <a:cs typeface="+mn-cs"/>
        </a:defRPr>
      </a:lvl7pPr>
      <a:lvl8pPr marL="2803657">
        <a:defRPr>
          <a:latin typeface="+mn-lt"/>
          <a:ea typeface="+mn-ea"/>
          <a:cs typeface="+mn-cs"/>
        </a:defRPr>
      </a:lvl8pPr>
      <a:lvl9pPr marL="320418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0525">
        <a:defRPr>
          <a:latin typeface="+mn-lt"/>
          <a:ea typeface="+mn-ea"/>
          <a:cs typeface="+mn-cs"/>
        </a:defRPr>
      </a:lvl2pPr>
      <a:lvl3pPr marL="801046">
        <a:defRPr>
          <a:latin typeface="+mn-lt"/>
          <a:ea typeface="+mn-ea"/>
          <a:cs typeface="+mn-cs"/>
        </a:defRPr>
      </a:lvl3pPr>
      <a:lvl4pPr marL="1201568">
        <a:defRPr>
          <a:latin typeface="+mn-lt"/>
          <a:ea typeface="+mn-ea"/>
          <a:cs typeface="+mn-cs"/>
        </a:defRPr>
      </a:lvl4pPr>
      <a:lvl5pPr marL="1602089">
        <a:defRPr>
          <a:latin typeface="+mn-lt"/>
          <a:ea typeface="+mn-ea"/>
          <a:cs typeface="+mn-cs"/>
        </a:defRPr>
      </a:lvl5pPr>
      <a:lvl6pPr marL="2002611">
        <a:defRPr>
          <a:latin typeface="+mn-lt"/>
          <a:ea typeface="+mn-ea"/>
          <a:cs typeface="+mn-cs"/>
        </a:defRPr>
      </a:lvl6pPr>
      <a:lvl7pPr marL="2403137">
        <a:defRPr>
          <a:latin typeface="+mn-lt"/>
          <a:ea typeface="+mn-ea"/>
          <a:cs typeface="+mn-cs"/>
        </a:defRPr>
      </a:lvl7pPr>
      <a:lvl8pPr marL="2803657">
        <a:defRPr>
          <a:latin typeface="+mn-lt"/>
          <a:ea typeface="+mn-ea"/>
          <a:cs typeface="+mn-cs"/>
        </a:defRPr>
      </a:lvl8pPr>
      <a:lvl9pPr marL="3204182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62570" y="316469"/>
            <a:ext cx="7819097" cy="62188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1472"/>
            <a:endParaRPr sz="16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83406" y="303802"/>
            <a:ext cx="5577188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0565" y="3110111"/>
            <a:ext cx="6762868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FF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39"/>
            <a:ext cx="292608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472"/>
            <a:endParaRPr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39"/>
            <a:ext cx="21031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472"/>
            <a:fld id="{1D8BD707-D9CF-40AE-B4C6-C98DA3205C09}" type="datetimeFigureOut">
              <a:rPr lang="en-US" sz="1600">
                <a:solidFill>
                  <a:prstClr val="black">
                    <a:tint val="75000"/>
                  </a:prstClr>
                </a:solidFill>
              </a:rPr>
              <a:pPr defTabSz="801472"/>
              <a:t>2/16/2016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39"/>
            <a:ext cx="21031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472"/>
            <a:fld id="{B6F15528-21DE-4FAA-801E-634DDDAF4B2B}" type="slidenum">
              <a:rPr sz="1600">
                <a:solidFill>
                  <a:prstClr val="black">
                    <a:tint val="75000"/>
                  </a:prstClr>
                </a:solidFill>
              </a:rPr>
              <a:pPr defTabSz="801472"/>
              <a:t>‹#›</a:t>
            </a:fld>
            <a:endParaRPr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668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00736">
        <a:defRPr>
          <a:latin typeface="+mn-lt"/>
          <a:ea typeface="+mn-ea"/>
          <a:cs typeface="+mn-cs"/>
        </a:defRPr>
      </a:lvl2pPr>
      <a:lvl3pPr marL="801472">
        <a:defRPr>
          <a:latin typeface="+mn-lt"/>
          <a:ea typeface="+mn-ea"/>
          <a:cs typeface="+mn-cs"/>
        </a:defRPr>
      </a:lvl3pPr>
      <a:lvl4pPr marL="1202207">
        <a:defRPr>
          <a:latin typeface="+mn-lt"/>
          <a:ea typeface="+mn-ea"/>
          <a:cs typeface="+mn-cs"/>
        </a:defRPr>
      </a:lvl4pPr>
      <a:lvl5pPr marL="1602943">
        <a:defRPr>
          <a:latin typeface="+mn-lt"/>
          <a:ea typeface="+mn-ea"/>
          <a:cs typeface="+mn-cs"/>
        </a:defRPr>
      </a:lvl5pPr>
      <a:lvl6pPr marL="2003679">
        <a:defRPr>
          <a:latin typeface="+mn-lt"/>
          <a:ea typeface="+mn-ea"/>
          <a:cs typeface="+mn-cs"/>
        </a:defRPr>
      </a:lvl6pPr>
      <a:lvl7pPr marL="2404415">
        <a:defRPr>
          <a:latin typeface="+mn-lt"/>
          <a:ea typeface="+mn-ea"/>
          <a:cs typeface="+mn-cs"/>
        </a:defRPr>
      </a:lvl7pPr>
      <a:lvl8pPr marL="2805151">
        <a:defRPr>
          <a:latin typeface="+mn-lt"/>
          <a:ea typeface="+mn-ea"/>
          <a:cs typeface="+mn-cs"/>
        </a:defRPr>
      </a:lvl8pPr>
      <a:lvl9pPr marL="320588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0736">
        <a:defRPr>
          <a:latin typeface="+mn-lt"/>
          <a:ea typeface="+mn-ea"/>
          <a:cs typeface="+mn-cs"/>
        </a:defRPr>
      </a:lvl2pPr>
      <a:lvl3pPr marL="801472">
        <a:defRPr>
          <a:latin typeface="+mn-lt"/>
          <a:ea typeface="+mn-ea"/>
          <a:cs typeface="+mn-cs"/>
        </a:defRPr>
      </a:lvl3pPr>
      <a:lvl4pPr marL="1202207">
        <a:defRPr>
          <a:latin typeface="+mn-lt"/>
          <a:ea typeface="+mn-ea"/>
          <a:cs typeface="+mn-cs"/>
        </a:defRPr>
      </a:lvl4pPr>
      <a:lvl5pPr marL="1602943">
        <a:defRPr>
          <a:latin typeface="+mn-lt"/>
          <a:ea typeface="+mn-ea"/>
          <a:cs typeface="+mn-cs"/>
        </a:defRPr>
      </a:lvl5pPr>
      <a:lvl6pPr marL="2003679">
        <a:defRPr>
          <a:latin typeface="+mn-lt"/>
          <a:ea typeface="+mn-ea"/>
          <a:cs typeface="+mn-cs"/>
        </a:defRPr>
      </a:lvl6pPr>
      <a:lvl7pPr marL="2404415">
        <a:defRPr>
          <a:latin typeface="+mn-lt"/>
          <a:ea typeface="+mn-ea"/>
          <a:cs typeface="+mn-cs"/>
        </a:defRPr>
      </a:lvl7pPr>
      <a:lvl8pPr marL="2805151">
        <a:defRPr>
          <a:latin typeface="+mn-lt"/>
          <a:ea typeface="+mn-ea"/>
          <a:cs typeface="+mn-cs"/>
        </a:defRPr>
      </a:lvl8pPr>
      <a:lvl9pPr marL="3205886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0052"/>
            <a:fld id="{1D8BD707-D9CF-40AE-B4C6-C98DA3205C09}" type="datetimeFigureOut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800052"/>
              <a:t>2/16/2016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0052"/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0052"/>
            <a:fld id="{B6F15528-21DE-4FAA-801E-634DDDAF4B2B}" type="slidenum">
              <a:rPr lang="en-US" sz="1600" smtClean="0">
                <a:solidFill>
                  <a:prstClr val="black">
                    <a:tint val="75000"/>
                  </a:prstClr>
                </a:solidFill>
              </a:rPr>
              <a:pPr defTabSz="800052"/>
              <a:t>‹#›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250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2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9" Type="http://schemas.openxmlformats.org/officeDocument/2006/relationships/image" Target="../media/image46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34" Type="http://schemas.openxmlformats.org/officeDocument/2006/relationships/image" Target="../media/image41.png"/><Relationship Id="rId42" Type="http://schemas.openxmlformats.org/officeDocument/2006/relationships/image" Target="../media/image49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38" Type="http://schemas.openxmlformats.org/officeDocument/2006/relationships/image" Target="../media/image45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image" Target="../media/image36.png"/><Relationship Id="rId41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37" Type="http://schemas.openxmlformats.org/officeDocument/2006/relationships/image" Target="../media/image44.png"/><Relationship Id="rId40" Type="http://schemas.openxmlformats.org/officeDocument/2006/relationships/image" Target="../media/image47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36" Type="http://schemas.openxmlformats.org/officeDocument/2006/relationships/image" Target="../media/image43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31" Type="http://schemas.openxmlformats.org/officeDocument/2006/relationships/image" Target="../media/image38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1600200"/>
            <a:ext cx="6678377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1064" algn="ctr"/>
            <a:r>
              <a:rPr b="1" dirty="0">
                <a:solidFill>
                  <a:srgbClr val="C00000"/>
                </a:solidFill>
              </a:rPr>
              <a:t>Patient-Centered</a:t>
            </a:r>
            <a:r>
              <a:rPr b="1" spc="-79" dirty="0">
                <a:solidFill>
                  <a:srgbClr val="C00000"/>
                </a:solidFill>
              </a:rPr>
              <a:t> </a:t>
            </a:r>
            <a:r>
              <a:rPr b="1" dirty="0">
                <a:solidFill>
                  <a:srgbClr val="C00000"/>
                </a:solidFill>
              </a:rPr>
              <a:t>Care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81200" y="3429000"/>
            <a:ext cx="548640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09" algn="ctr" defTabSz="799839"/>
            <a:r>
              <a:rPr lang="en-US" sz="3200" b="1" dirty="0" smtClean="0">
                <a:latin typeface="Comic Sans MS"/>
                <a:cs typeface="Comic Sans MS"/>
              </a:rPr>
              <a:t>Dr. Abdulaziz </a:t>
            </a:r>
            <a:r>
              <a:rPr lang="en-US" sz="3200" b="1" dirty="0" err="1" smtClean="0">
                <a:latin typeface="Comic Sans MS"/>
                <a:cs typeface="Comic Sans MS"/>
              </a:rPr>
              <a:t>Alodhayani</a:t>
            </a:r>
            <a:r>
              <a:rPr lang="en-US" sz="3200" b="1" dirty="0" smtClean="0">
                <a:latin typeface="Comic Sans MS"/>
                <a:cs typeface="Comic Sans MS"/>
              </a:rPr>
              <a:t> </a:t>
            </a:r>
            <a:r>
              <a:rPr lang="en-US" b="1" dirty="0" smtClean="0">
                <a:latin typeface="Comic Sans MS"/>
                <a:cs typeface="Comic Sans MS"/>
              </a:rPr>
              <a:t>MD,MRCGP,ABFM,SBFM,AF,COE(C)</a:t>
            </a:r>
            <a:endParaRPr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79079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2570" y="316469"/>
            <a:ext cx="7819097" cy="62188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0620"/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91202" y="2287845"/>
            <a:ext cx="363282" cy="6170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0620"/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68192" y="2252602"/>
            <a:ext cx="301493" cy="674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0620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76433" y="2477863"/>
            <a:ext cx="286680" cy="4422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0620"/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75960" y="2474408"/>
            <a:ext cx="289438" cy="4539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0620"/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44008" y="2478554"/>
            <a:ext cx="293134" cy="4449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0620"/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76108" y="2335520"/>
            <a:ext cx="238665" cy="5921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0620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94704" y="2294764"/>
            <a:ext cx="83811" cy="1195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0620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80444" y="2477174"/>
            <a:ext cx="147341" cy="4367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0620"/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23781" y="2481330"/>
            <a:ext cx="270328" cy="44430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0620"/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79626" y="2459205"/>
            <a:ext cx="294212" cy="4712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0620"/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870713" y="2478554"/>
            <a:ext cx="293379" cy="44499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0620"/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157819" y="2251220"/>
            <a:ext cx="193683" cy="6674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0620"/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301904" y="2477863"/>
            <a:ext cx="286439" cy="4422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0620"/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842394" y="2253306"/>
            <a:ext cx="312680" cy="71309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0620"/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083398" y="2481330"/>
            <a:ext cx="270166" cy="44430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0620"/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340054" y="2474408"/>
            <a:ext cx="289343" cy="45397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0620"/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618325" y="3403783"/>
            <a:ext cx="72163" cy="21144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0620"/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509651" y="3412761"/>
            <a:ext cx="71023" cy="20245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0620"/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588482" y="3612455"/>
            <a:ext cx="334408" cy="68130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0620"/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922911" y="3635259"/>
            <a:ext cx="293379" cy="44499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0620"/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255256" y="3492228"/>
            <a:ext cx="238665" cy="59148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0620"/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573526" y="3450766"/>
            <a:ext cx="84055" cy="12023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0620"/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459252" y="3633198"/>
            <a:ext cx="147667" cy="43739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0620"/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602765" y="3634569"/>
            <a:ext cx="286680" cy="44222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0620"/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875958" y="3615220"/>
            <a:ext cx="294060" cy="47194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0620"/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209836" y="3492228"/>
            <a:ext cx="238665" cy="59148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0620"/>
            <a:endParaRPr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470769" y="3785892"/>
            <a:ext cx="209089" cy="10157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0620"/>
            <a:endParaRPr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725621" y="3627658"/>
            <a:ext cx="280714" cy="45604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0620"/>
            <a:endParaRPr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996766" y="3634569"/>
            <a:ext cx="286445" cy="44222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0620"/>
            <a:endParaRPr>
              <a:solidFill>
                <a:prstClr val="black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269789" y="3615220"/>
            <a:ext cx="293992" cy="47194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0620"/>
            <a:endParaRPr>
              <a:solidFill>
                <a:prstClr val="black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603683" y="3492228"/>
            <a:ext cx="238665" cy="59148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0620"/>
            <a:endParaRPr>
              <a:solidFill>
                <a:prstClr val="black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805714" y="3634569"/>
            <a:ext cx="286394" cy="44222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0620"/>
            <a:endParaRPr>
              <a:solidFill>
                <a:prstClr val="black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079220" y="3631113"/>
            <a:ext cx="289984" cy="45397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0620"/>
            <a:endParaRPr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346857" y="3634569"/>
            <a:ext cx="286448" cy="44222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0620"/>
            <a:endParaRPr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641126" y="3412075"/>
            <a:ext cx="369782" cy="66472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0620"/>
            <a:endParaRPr>
              <a:solidFill>
                <a:prstClr val="black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165580" y="3627658"/>
            <a:ext cx="280684" cy="45604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0620"/>
            <a:endParaRPr>
              <a:solidFill>
                <a:prstClr val="black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437457" y="3635259"/>
            <a:ext cx="293425" cy="44499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0620"/>
            <a:endParaRPr>
              <a:solidFill>
                <a:prstClr val="black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708852" y="3631113"/>
            <a:ext cx="289449" cy="45397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0620"/>
            <a:endParaRPr>
              <a:solidFill>
                <a:prstClr val="black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976243" y="3634569"/>
            <a:ext cx="286683" cy="44222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0620"/>
            <a:endParaRPr>
              <a:solidFill>
                <a:prstClr val="black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341510" y="3403783"/>
            <a:ext cx="226007" cy="21144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0620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8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533400"/>
            <a:ext cx="7178123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25" marR="4453" indent="1600836" algn="ctr"/>
            <a:r>
              <a:rPr lang="en-US" sz="3200" dirty="0" smtClean="0">
                <a:solidFill>
                  <a:srgbClr val="FFFF00"/>
                </a:solidFill>
              </a:rPr>
              <a:t/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sz="3200" dirty="0" smtClean="0">
                <a:solidFill>
                  <a:srgbClr val="FFFF00"/>
                </a:solidFill>
              </a:rPr>
              <a:t>Models </a:t>
            </a:r>
            <a:r>
              <a:rPr sz="3200" dirty="0">
                <a:solidFill>
                  <a:srgbClr val="FFFF00"/>
                </a:solidFill>
              </a:rPr>
              <a:t>of  </a:t>
            </a:r>
            <a:r>
              <a:rPr sz="3200" spc="-4" dirty="0">
                <a:solidFill>
                  <a:srgbClr val="FFFF00"/>
                </a:solidFill>
              </a:rPr>
              <a:t>physician-patient</a:t>
            </a:r>
            <a:r>
              <a:rPr sz="3200" spc="-83" dirty="0">
                <a:solidFill>
                  <a:srgbClr val="FFFF00"/>
                </a:solidFill>
              </a:rPr>
              <a:t> </a:t>
            </a:r>
            <a:r>
              <a:rPr sz="3200" spc="-4" dirty="0">
                <a:solidFill>
                  <a:srgbClr val="FFFF00"/>
                </a:solidFill>
              </a:rPr>
              <a:t>relationship</a:t>
            </a:r>
            <a:endParaRPr sz="3200" dirty="0"/>
          </a:p>
        </p:txBody>
      </p:sp>
      <p:sp>
        <p:nvSpPr>
          <p:cNvPr id="3" name="object 3"/>
          <p:cNvSpPr/>
          <p:nvPr/>
        </p:nvSpPr>
        <p:spPr>
          <a:xfrm>
            <a:off x="990601" y="4037412"/>
            <a:ext cx="7165272" cy="158926"/>
          </a:xfrm>
          <a:custGeom>
            <a:avLst/>
            <a:gdLst/>
            <a:ahLst/>
            <a:cxnLst/>
            <a:rect l="l" t="t" r="r" b="b"/>
            <a:pathLst>
              <a:path w="8077200" h="175260">
                <a:moveTo>
                  <a:pt x="174497" y="70104"/>
                </a:moveTo>
                <a:lnTo>
                  <a:pt x="174498" y="0"/>
                </a:lnTo>
                <a:lnTo>
                  <a:pt x="0" y="87630"/>
                </a:lnTo>
                <a:lnTo>
                  <a:pt x="156972" y="166458"/>
                </a:lnTo>
                <a:lnTo>
                  <a:pt x="156972" y="70104"/>
                </a:lnTo>
                <a:lnTo>
                  <a:pt x="174497" y="70104"/>
                </a:lnTo>
                <a:close/>
              </a:path>
              <a:path w="8077200" h="175260">
                <a:moveTo>
                  <a:pt x="7920228" y="105156"/>
                </a:moveTo>
                <a:lnTo>
                  <a:pt x="7920228" y="70104"/>
                </a:lnTo>
                <a:lnTo>
                  <a:pt x="156972" y="70104"/>
                </a:lnTo>
                <a:lnTo>
                  <a:pt x="156972" y="105156"/>
                </a:lnTo>
                <a:lnTo>
                  <a:pt x="7920228" y="105156"/>
                </a:lnTo>
                <a:close/>
              </a:path>
              <a:path w="8077200" h="175260">
                <a:moveTo>
                  <a:pt x="174498" y="175260"/>
                </a:moveTo>
                <a:lnTo>
                  <a:pt x="174497" y="105156"/>
                </a:lnTo>
                <a:lnTo>
                  <a:pt x="156972" y="105156"/>
                </a:lnTo>
                <a:lnTo>
                  <a:pt x="156972" y="166458"/>
                </a:lnTo>
                <a:lnTo>
                  <a:pt x="174498" y="175260"/>
                </a:lnTo>
                <a:close/>
              </a:path>
              <a:path w="8077200" h="175260">
                <a:moveTo>
                  <a:pt x="8077187" y="87630"/>
                </a:moveTo>
                <a:lnTo>
                  <a:pt x="7902702" y="0"/>
                </a:lnTo>
                <a:lnTo>
                  <a:pt x="7902702" y="70104"/>
                </a:lnTo>
                <a:lnTo>
                  <a:pt x="7920228" y="70104"/>
                </a:lnTo>
                <a:lnTo>
                  <a:pt x="7920228" y="166458"/>
                </a:lnTo>
                <a:lnTo>
                  <a:pt x="8077187" y="87630"/>
                </a:lnTo>
                <a:close/>
              </a:path>
              <a:path w="8077200" h="175260">
                <a:moveTo>
                  <a:pt x="7920228" y="166458"/>
                </a:moveTo>
                <a:lnTo>
                  <a:pt x="7920228" y="105156"/>
                </a:lnTo>
                <a:lnTo>
                  <a:pt x="7902702" y="105156"/>
                </a:lnTo>
                <a:lnTo>
                  <a:pt x="7902702" y="175260"/>
                </a:lnTo>
                <a:lnTo>
                  <a:pt x="7920228" y="1664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00975"/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49496" y="2873108"/>
            <a:ext cx="2280570" cy="1186177"/>
          </a:xfrm>
          <a:prstGeom prst="rect">
            <a:avLst/>
          </a:prstGeom>
          <a:solidFill>
            <a:srgbClr val="00FF00"/>
          </a:solidFill>
        </p:spPr>
        <p:txBody>
          <a:bodyPr vert="horz" wrap="square" lIns="0" tIns="31705" rIns="0" bIns="0" rtlCol="0">
            <a:spAutoFit/>
          </a:bodyPr>
          <a:lstStyle/>
          <a:p>
            <a:pPr marL="643560" indent="-336520" defTabSz="800975">
              <a:spcBef>
                <a:spcPts val="250"/>
              </a:spcBef>
            </a:pPr>
            <a:r>
              <a:rPr sz="2100" b="1" dirty="0">
                <a:solidFill>
                  <a:prstClr val="black"/>
                </a:solidFill>
                <a:latin typeface="Arial"/>
                <a:cs typeface="Arial"/>
              </a:rPr>
              <a:t>Consumerist:</a:t>
            </a:r>
            <a:endParaRPr sz="2100">
              <a:solidFill>
                <a:prstClr val="black"/>
              </a:solidFill>
              <a:latin typeface="Arial"/>
              <a:cs typeface="Arial"/>
            </a:endParaRPr>
          </a:p>
          <a:p>
            <a:pPr marL="471685" marR="164090" indent="171876" defTabSz="800975">
              <a:spcBef>
                <a:spcPts val="18"/>
              </a:spcBef>
            </a:pPr>
            <a:r>
              <a:rPr b="1" i="1" spc="-4" dirty="0">
                <a:solidFill>
                  <a:prstClr val="black"/>
                </a:solidFill>
                <a:latin typeface="Arial"/>
                <a:cs typeface="Arial"/>
              </a:rPr>
              <a:t>Physician as  technical</a:t>
            </a:r>
            <a:r>
              <a:rPr b="1" i="1" spc="-3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i="1" spc="-4" dirty="0">
                <a:solidFill>
                  <a:prstClr val="black"/>
                </a:solidFill>
                <a:latin typeface="Arial"/>
                <a:cs typeface="Arial"/>
              </a:rPr>
              <a:t>expert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24200" y="4116875"/>
            <a:ext cx="2490465" cy="909178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31705" rIns="0" bIns="0" rtlCol="0">
            <a:spAutoFit/>
          </a:bodyPr>
          <a:lstStyle/>
          <a:p>
            <a:pPr marL="643560" indent="-262542" defTabSz="800975">
              <a:spcBef>
                <a:spcPts val="250"/>
              </a:spcBef>
            </a:pPr>
            <a:r>
              <a:rPr sz="2100" b="1" dirty="0">
                <a:solidFill>
                  <a:prstClr val="black"/>
                </a:solidFill>
                <a:latin typeface="Arial"/>
                <a:cs typeface="Arial"/>
              </a:rPr>
              <a:t>Partnership:</a:t>
            </a:r>
            <a:endParaRPr sz="2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933913" marR="337076" indent="-290351" defTabSz="800975">
              <a:spcBef>
                <a:spcPts val="18"/>
              </a:spcBef>
            </a:pPr>
            <a:r>
              <a:rPr b="1" i="1" spc="-4" dirty="0">
                <a:solidFill>
                  <a:prstClr val="black"/>
                </a:solidFill>
                <a:latin typeface="Arial"/>
                <a:cs typeface="Arial"/>
              </a:rPr>
              <a:t>Physician</a:t>
            </a:r>
            <a:r>
              <a:rPr b="1" i="1" spc="-4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i="1" spc="-4" dirty="0">
                <a:solidFill>
                  <a:prstClr val="black"/>
                </a:solidFill>
                <a:latin typeface="Arial"/>
                <a:cs typeface="Arial"/>
              </a:rPr>
              <a:t>as  partner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0601" y="3011607"/>
            <a:ext cx="2438399" cy="909178"/>
          </a:xfrm>
          <a:prstGeom prst="rect">
            <a:avLst/>
          </a:prstGeom>
          <a:solidFill>
            <a:srgbClr val="FF3300"/>
          </a:solidFill>
        </p:spPr>
        <p:txBody>
          <a:bodyPr vert="horz" wrap="square" lIns="0" tIns="31705" rIns="0" bIns="0" rtlCol="0">
            <a:spAutoFit/>
          </a:bodyPr>
          <a:lstStyle/>
          <a:p>
            <a:pPr marL="443317" indent="-314827" defTabSz="800975">
              <a:spcBef>
                <a:spcPts val="250"/>
              </a:spcBef>
            </a:pPr>
            <a:r>
              <a:rPr sz="2100" b="1" spc="-4" dirty="0">
                <a:solidFill>
                  <a:srgbClr val="FFFFFF"/>
                </a:solidFill>
                <a:latin typeface="Arial"/>
                <a:cs typeface="Arial"/>
              </a:rPr>
              <a:t>Paternalistic:</a:t>
            </a:r>
            <a:endParaRPr sz="21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48010" marR="136834" indent="-204693" defTabSz="800975">
              <a:spcBef>
                <a:spcPts val="18"/>
              </a:spcBef>
            </a:pPr>
            <a:r>
              <a:rPr b="1" i="1" spc="-4" dirty="0">
                <a:solidFill>
                  <a:srgbClr val="FFFFFF"/>
                </a:solidFill>
                <a:latin typeface="Arial"/>
                <a:cs typeface="Arial"/>
              </a:rPr>
              <a:t>Physician</a:t>
            </a:r>
            <a:r>
              <a:rPr b="1" i="1" spc="-48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i="1" spc="-4" dirty="0">
                <a:solidFill>
                  <a:srgbClr val="FFFFFF"/>
                </a:solidFill>
                <a:latin typeface="Arial"/>
                <a:cs typeface="Arial"/>
              </a:rPr>
              <a:t>as  guardian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0946" y="4160873"/>
            <a:ext cx="1591253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5770" marR="4453" indent="-165204" defTabSz="800975">
              <a:lnSpc>
                <a:spcPts val="1350"/>
              </a:lnSpc>
            </a:pPr>
            <a:r>
              <a:rPr sz="1400" b="1" spc="-4" dirty="0">
                <a:solidFill>
                  <a:srgbClr val="FFFFFF"/>
                </a:solidFill>
                <a:latin typeface="Arial"/>
                <a:cs typeface="Arial"/>
              </a:rPr>
              <a:t>Physician-  controlled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25069" y="4229959"/>
            <a:ext cx="1419854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849" marR="4453" indent="-46724" defTabSz="800975">
              <a:lnSpc>
                <a:spcPts val="1350"/>
              </a:lnSpc>
            </a:pPr>
            <a:r>
              <a:rPr sz="1400" b="1" spc="-4" dirty="0">
                <a:solidFill>
                  <a:srgbClr val="FFFFFF"/>
                </a:solidFill>
                <a:latin typeface="Arial"/>
                <a:cs typeface="Arial"/>
              </a:rPr>
              <a:t>Patient-  controlled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99083" y="5820371"/>
            <a:ext cx="318139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25" defTabSz="800975"/>
            <a:r>
              <a:rPr sz="1400" i="1" spc="-4" dirty="0">
                <a:solidFill>
                  <a:srgbClr val="FFFFFF"/>
                </a:solidFill>
                <a:latin typeface="Arial"/>
                <a:cs typeface="Arial"/>
              </a:rPr>
              <a:t>Adapted from Emanuel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1400" i="1" spc="-4" dirty="0">
                <a:solidFill>
                  <a:srgbClr val="FFFFFF"/>
                </a:solidFill>
                <a:latin typeface="Arial"/>
                <a:cs typeface="Arial"/>
              </a:rPr>
              <a:t>Emanuel,</a:t>
            </a:r>
            <a:r>
              <a:rPr sz="1400" i="1" spc="-2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spc="-4" dirty="0">
                <a:solidFill>
                  <a:srgbClr val="FFFFFF"/>
                </a:solidFill>
                <a:latin typeface="Arial"/>
                <a:cs typeface="Arial"/>
              </a:rPr>
              <a:t>1992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924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0206" y="299831"/>
            <a:ext cx="6598594" cy="1200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67121" marR="4453" indent="-2153206" algn="ctr"/>
            <a:r>
              <a:rPr b="0" dirty="0" smtClean="0">
                <a:latin typeface="Comic Sans MS"/>
                <a:cs typeface="Comic Sans MS"/>
              </a:rPr>
              <a:t>Patient-Centered</a:t>
            </a:r>
            <a:r>
              <a:rPr b="0" spc="-66" dirty="0" smtClean="0">
                <a:latin typeface="Comic Sans MS"/>
                <a:cs typeface="Comic Sans MS"/>
              </a:rPr>
              <a:t> </a:t>
            </a:r>
            <a:r>
              <a:rPr b="0" dirty="0">
                <a:latin typeface="Comic Sans MS"/>
                <a:cs typeface="Comic Sans MS"/>
              </a:rPr>
              <a:t>Clinical  </a:t>
            </a:r>
            <a:r>
              <a:rPr b="0" spc="-4" dirty="0">
                <a:latin typeface="Comic Sans MS"/>
                <a:cs typeface="Comic Sans MS"/>
              </a:rPr>
              <a:t>Model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35928" y="6208476"/>
            <a:ext cx="2345729" cy="436017"/>
          </a:xfrm>
          <a:prstGeom prst="rect">
            <a:avLst/>
          </a:prstGeom>
          <a:solidFill>
            <a:srgbClr val="0720BE"/>
          </a:solidFill>
        </p:spPr>
        <p:txBody>
          <a:bodyPr vert="horz" wrap="square" lIns="0" tIns="0" rIns="0" bIns="0" rtlCol="0">
            <a:spAutoFit/>
          </a:bodyPr>
          <a:lstStyle/>
          <a:p>
            <a:pPr marL="80697" defTabSz="801401">
              <a:lnSpc>
                <a:spcPts val="1692"/>
              </a:lnSpc>
            </a:pPr>
            <a:r>
              <a:rPr sz="1500" i="1" spc="-53" dirty="0">
                <a:solidFill>
                  <a:srgbClr val="FFFFFF"/>
                </a:solidFill>
                <a:latin typeface="Comic Sans MS"/>
                <a:cs typeface="Comic Sans MS"/>
              </a:rPr>
              <a:t>Adopted from </a:t>
            </a:r>
            <a:r>
              <a:rPr sz="1500" i="1" spc="-48" dirty="0">
                <a:solidFill>
                  <a:srgbClr val="FFFFFF"/>
                </a:solidFill>
                <a:latin typeface="Comic Sans MS"/>
                <a:cs typeface="Comic Sans MS"/>
              </a:rPr>
              <a:t>Stewart,</a:t>
            </a:r>
            <a:r>
              <a:rPr sz="1500" i="1" spc="-53" dirty="0">
                <a:solidFill>
                  <a:srgbClr val="FFFFFF"/>
                </a:solidFill>
                <a:latin typeface="Comic Sans MS"/>
                <a:cs typeface="Comic Sans MS"/>
              </a:rPr>
              <a:t> 199</a:t>
            </a:r>
            <a:endParaRPr sz="150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3207" y="3011301"/>
            <a:ext cx="1368342" cy="690982"/>
          </a:xfrm>
          <a:custGeom>
            <a:avLst/>
            <a:gdLst/>
            <a:ahLst/>
            <a:cxnLst/>
            <a:rect l="l" t="t" r="r" b="b"/>
            <a:pathLst>
              <a:path w="1600200" h="762000">
                <a:moveTo>
                  <a:pt x="1600200" y="381000"/>
                </a:moveTo>
                <a:lnTo>
                  <a:pt x="1590691" y="322102"/>
                </a:lnTo>
                <a:lnTo>
                  <a:pt x="1563114" y="266040"/>
                </a:lnTo>
                <a:lnTo>
                  <a:pt x="1518890" y="213493"/>
                </a:lnTo>
                <a:lnTo>
                  <a:pt x="1459441" y="165140"/>
                </a:lnTo>
                <a:lnTo>
                  <a:pt x="1424451" y="142749"/>
                </a:lnTo>
                <a:lnTo>
                  <a:pt x="1386188" y="121661"/>
                </a:lnTo>
                <a:lnTo>
                  <a:pt x="1344830" y="101962"/>
                </a:lnTo>
                <a:lnTo>
                  <a:pt x="1300554" y="83735"/>
                </a:lnTo>
                <a:lnTo>
                  <a:pt x="1253538" y="67067"/>
                </a:lnTo>
                <a:lnTo>
                  <a:pt x="1203960" y="52041"/>
                </a:lnTo>
                <a:lnTo>
                  <a:pt x="1151997" y="38744"/>
                </a:lnTo>
                <a:lnTo>
                  <a:pt x="1097827" y="27259"/>
                </a:lnTo>
                <a:lnTo>
                  <a:pt x="1041629" y="17672"/>
                </a:lnTo>
                <a:lnTo>
                  <a:pt x="983579" y="10068"/>
                </a:lnTo>
                <a:lnTo>
                  <a:pt x="923856" y="4531"/>
                </a:lnTo>
                <a:lnTo>
                  <a:pt x="862637" y="1146"/>
                </a:lnTo>
                <a:lnTo>
                  <a:pt x="800100" y="0"/>
                </a:lnTo>
                <a:lnTo>
                  <a:pt x="737562" y="1146"/>
                </a:lnTo>
                <a:lnTo>
                  <a:pt x="676343" y="4531"/>
                </a:lnTo>
                <a:lnTo>
                  <a:pt x="616620" y="10068"/>
                </a:lnTo>
                <a:lnTo>
                  <a:pt x="558570" y="17672"/>
                </a:lnTo>
                <a:lnTo>
                  <a:pt x="502372" y="27259"/>
                </a:lnTo>
                <a:lnTo>
                  <a:pt x="448202" y="38744"/>
                </a:lnTo>
                <a:lnTo>
                  <a:pt x="396240" y="52041"/>
                </a:lnTo>
                <a:lnTo>
                  <a:pt x="346661" y="67067"/>
                </a:lnTo>
                <a:lnTo>
                  <a:pt x="299645" y="83735"/>
                </a:lnTo>
                <a:lnTo>
                  <a:pt x="255369" y="101962"/>
                </a:lnTo>
                <a:lnTo>
                  <a:pt x="214011" y="121661"/>
                </a:lnTo>
                <a:lnTo>
                  <a:pt x="175748" y="142749"/>
                </a:lnTo>
                <a:lnTo>
                  <a:pt x="140758" y="165140"/>
                </a:lnTo>
                <a:lnTo>
                  <a:pt x="109220" y="188750"/>
                </a:lnTo>
                <a:lnTo>
                  <a:pt x="57205" y="239284"/>
                </a:lnTo>
                <a:lnTo>
                  <a:pt x="21127" y="293674"/>
                </a:lnTo>
                <a:lnTo>
                  <a:pt x="2406" y="351239"/>
                </a:lnTo>
                <a:lnTo>
                  <a:pt x="0" y="381000"/>
                </a:lnTo>
                <a:lnTo>
                  <a:pt x="2406" y="410760"/>
                </a:lnTo>
                <a:lnTo>
                  <a:pt x="21127" y="468325"/>
                </a:lnTo>
                <a:lnTo>
                  <a:pt x="57205" y="522715"/>
                </a:lnTo>
                <a:lnTo>
                  <a:pt x="109219" y="573249"/>
                </a:lnTo>
                <a:lnTo>
                  <a:pt x="140758" y="596859"/>
                </a:lnTo>
                <a:lnTo>
                  <a:pt x="175748" y="619250"/>
                </a:lnTo>
                <a:lnTo>
                  <a:pt x="214011" y="640338"/>
                </a:lnTo>
                <a:lnTo>
                  <a:pt x="255369" y="660037"/>
                </a:lnTo>
                <a:lnTo>
                  <a:pt x="299645" y="678264"/>
                </a:lnTo>
                <a:lnTo>
                  <a:pt x="346661" y="694932"/>
                </a:lnTo>
                <a:lnTo>
                  <a:pt x="396239" y="709958"/>
                </a:lnTo>
                <a:lnTo>
                  <a:pt x="448202" y="723255"/>
                </a:lnTo>
                <a:lnTo>
                  <a:pt x="502372" y="734740"/>
                </a:lnTo>
                <a:lnTo>
                  <a:pt x="558570" y="744327"/>
                </a:lnTo>
                <a:lnTo>
                  <a:pt x="616620" y="751931"/>
                </a:lnTo>
                <a:lnTo>
                  <a:pt x="676343" y="757468"/>
                </a:lnTo>
                <a:lnTo>
                  <a:pt x="737562" y="760853"/>
                </a:lnTo>
                <a:lnTo>
                  <a:pt x="800100" y="762000"/>
                </a:lnTo>
                <a:lnTo>
                  <a:pt x="862637" y="760853"/>
                </a:lnTo>
                <a:lnTo>
                  <a:pt x="923856" y="757468"/>
                </a:lnTo>
                <a:lnTo>
                  <a:pt x="983579" y="751931"/>
                </a:lnTo>
                <a:lnTo>
                  <a:pt x="1041629" y="744327"/>
                </a:lnTo>
                <a:lnTo>
                  <a:pt x="1097827" y="734740"/>
                </a:lnTo>
                <a:lnTo>
                  <a:pt x="1151997" y="723255"/>
                </a:lnTo>
                <a:lnTo>
                  <a:pt x="1203960" y="709958"/>
                </a:lnTo>
                <a:lnTo>
                  <a:pt x="1253538" y="694932"/>
                </a:lnTo>
                <a:lnTo>
                  <a:pt x="1300554" y="678264"/>
                </a:lnTo>
                <a:lnTo>
                  <a:pt x="1344830" y="660037"/>
                </a:lnTo>
                <a:lnTo>
                  <a:pt x="1386188" y="640338"/>
                </a:lnTo>
                <a:lnTo>
                  <a:pt x="1424451" y="619250"/>
                </a:lnTo>
                <a:lnTo>
                  <a:pt x="1459441" y="596859"/>
                </a:lnTo>
                <a:lnTo>
                  <a:pt x="1490980" y="573249"/>
                </a:lnTo>
                <a:lnTo>
                  <a:pt x="1542994" y="522715"/>
                </a:lnTo>
                <a:lnTo>
                  <a:pt x="1579072" y="468325"/>
                </a:lnTo>
                <a:lnTo>
                  <a:pt x="1597793" y="410760"/>
                </a:lnTo>
                <a:lnTo>
                  <a:pt x="1600200" y="38100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pPr defTabSz="801401"/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3207" y="3011301"/>
            <a:ext cx="1368342" cy="690982"/>
          </a:xfrm>
          <a:custGeom>
            <a:avLst/>
            <a:gdLst/>
            <a:ahLst/>
            <a:cxnLst/>
            <a:rect l="l" t="t" r="r" b="b"/>
            <a:pathLst>
              <a:path w="1600200" h="762000">
                <a:moveTo>
                  <a:pt x="800100" y="0"/>
                </a:moveTo>
                <a:lnTo>
                  <a:pt x="737562" y="1146"/>
                </a:lnTo>
                <a:lnTo>
                  <a:pt x="676343" y="4531"/>
                </a:lnTo>
                <a:lnTo>
                  <a:pt x="616620" y="10068"/>
                </a:lnTo>
                <a:lnTo>
                  <a:pt x="558570" y="17672"/>
                </a:lnTo>
                <a:lnTo>
                  <a:pt x="502372" y="27259"/>
                </a:lnTo>
                <a:lnTo>
                  <a:pt x="448202" y="38744"/>
                </a:lnTo>
                <a:lnTo>
                  <a:pt x="396240" y="52041"/>
                </a:lnTo>
                <a:lnTo>
                  <a:pt x="346661" y="67067"/>
                </a:lnTo>
                <a:lnTo>
                  <a:pt x="299645" y="83735"/>
                </a:lnTo>
                <a:lnTo>
                  <a:pt x="255369" y="101962"/>
                </a:lnTo>
                <a:lnTo>
                  <a:pt x="214011" y="121661"/>
                </a:lnTo>
                <a:lnTo>
                  <a:pt x="175748" y="142749"/>
                </a:lnTo>
                <a:lnTo>
                  <a:pt x="140758" y="165140"/>
                </a:lnTo>
                <a:lnTo>
                  <a:pt x="109220" y="188750"/>
                </a:lnTo>
                <a:lnTo>
                  <a:pt x="57205" y="239284"/>
                </a:lnTo>
                <a:lnTo>
                  <a:pt x="21127" y="293674"/>
                </a:lnTo>
                <a:lnTo>
                  <a:pt x="2406" y="351239"/>
                </a:lnTo>
                <a:lnTo>
                  <a:pt x="0" y="381000"/>
                </a:lnTo>
                <a:lnTo>
                  <a:pt x="2406" y="410760"/>
                </a:lnTo>
                <a:lnTo>
                  <a:pt x="21127" y="468325"/>
                </a:lnTo>
                <a:lnTo>
                  <a:pt x="57205" y="522715"/>
                </a:lnTo>
                <a:lnTo>
                  <a:pt x="109219" y="573249"/>
                </a:lnTo>
                <a:lnTo>
                  <a:pt x="140758" y="596859"/>
                </a:lnTo>
                <a:lnTo>
                  <a:pt x="175748" y="619250"/>
                </a:lnTo>
                <a:lnTo>
                  <a:pt x="214011" y="640338"/>
                </a:lnTo>
                <a:lnTo>
                  <a:pt x="255369" y="660037"/>
                </a:lnTo>
                <a:lnTo>
                  <a:pt x="299645" y="678264"/>
                </a:lnTo>
                <a:lnTo>
                  <a:pt x="346661" y="694932"/>
                </a:lnTo>
                <a:lnTo>
                  <a:pt x="396239" y="709958"/>
                </a:lnTo>
                <a:lnTo>
                  <a:pt x="448202" y="723255"/>
                </a:lnTo>
                <a:lnTo>
                  <a:pt x="502372" y="734740"/>
                </a:lnTo>
                <a:lnTo>
                  <a:pt x="558570" y="744327"/>
                </a:lnTo>
                <a:lnTo>
                  <a:pt x="616620" y="751931"/>
                </a:lnTo>
                <a:lnTo>
                  <a:pt x="676343" y="757468"/>
                </a:lnTo>
                <a:lnTo>
                  <a:pt x="737562" y="760853"/>
                </a:lnTo>
                <a:lnTo>
                  <a:pt x="800100" y="762000"/>
                </a:lnTo>
                <a:lnTo>
                  <a:pt x="862637" y="760853"/>
                </a:lnTo>
                <a:lnTo>
                  <a:pt x="923856" y="757468"/>
                </a:lnTo>
                <a:lnTo>
                  <a:pt x="983579" y="751931"/>
                </a:lnTo>
                <a:lnTo>
                  <a:pt x="1041629" y="744327"/>
                </a:lnTo>
                <a:lnTo>
                  <a:pt x="1097827" y="734740"/>
                </a:lnTo>
                <a:lnTo>
                  <a:pt x="1151997" y="723255"/>
                </a:lnTo>
                <a:lnTo>
                  <a:pt x="1203960" y="709958"/>
                </a:lnTo>
                <a:lnTo>
                  <a:pt x="1253538" y="694932"/>
                </a:lnTo>
                <a:lnTo>
                  <a:pt x="1300554" y="678264"/>
                </a:lnTo>
                <a:lnTo>
                  <a:pt x="1344830" y="660037"/>
                </a:lnTo>
                <a:lnTo>
                  <a:pt x="1386188" y="640338"/>
                </a:lnTo>
                <a:lnTo>
                  <a:pt x="1424451" y="619250"/>
                </a:lnTo>
                <a:lnTo>
                  <a:pt x="1459441" y="596859"/>
                </a:lnTo>
                <a:lnTo>
                  <a:pt x="1490980" y="573249"/>
                </a:lnTo>
                <a:lnTo>
                  <a:pt x="1542994" y="522715"/>
                </a:lnTo>
                <a:lnTo>
                  <a:pt x="1579072" y="468325"/>
                </a:lnTo>
                <a:lnTo>
                  <a:pt x="1597793" y="410760"/>
                </a:lnTo>
                <a:lnTo>
                  <a:pt x="1600200" y="381000"/>
                </a:lnTo>
                <a:lnTo>
                  <a:pt x="1597793" y="351239"/>
                </a:lnTo>
                <a:lnTo>
                  <a:pt x="1579072" y="293674"/>
                </a:lnTo>
                <a:lnTo>
                  <a:pt x="1542994" y="239284"/>
                </a:lnTo>
                <a:lnTo>
                  <a:pt x="1490980" y="188750"/>
                </a:lnTo>
                <a:lnTo>
                  <a:pt x="1459441" y="165140"/>
                </a:lnTo>
                <a:lnTo>
                  <a:pt x="1424451" y="142749"/>
                </a:lnTo>
                <a:lnTo>
                  <a:pt x="1386188" y="121661"/>
                </a:lnTo>
                <a:lnTo>
                  <a:pt x="1344830" y="101962"/>
                </a:lnTo>
                <a:lnTo>
                  <a:pt x="1300554" y="83735"/>
                </a:lnTo>
                <a:lnTo>
                  <a:pt x="1253538" y="67067"/>
                </a:lnTo>
                <a:lnTo>
                  <a:pt x="1203960" y="52041"/>
                </a:lnTo>
                <a:lnTo>
                  <a:pt x="1151997" y="38744"/>
                </a:lnTo>
                <a:lnTo>
                  <a:pt x="1097827" y="27259"/>
                </a:lnTo>
                <a:lnTo>
                  <a:pt x="1041629" y="17672"/>
                </a:lnTo>
                <a:lnTo>
                  <a:pt x="983579" y="10068"/>
                </a:lnTo>
                <a:lnTo>
                  <a:pt x="923856" y="4531"/>
                </a:lnTo>
                <a:lnTo>
                  <a:pt x="862637" y="1146"/>
                </a:lnTo>
                <a:lnTo>
                  <a:pt x="80010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801401"/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6144" y="3158481"/>
            <a:ext cx="125540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 defTabSz="801401"/>
            <a:r>
              <a:rPr sz="2100" b="1" dirty="0">
                <a:solidFill>
                  <a:prstClr val="black"/>
                </a:solidFill>
                <a:latin typeface="Comic Sans MS"/>
                <a:cs typeface="Comic Sans MS"/>
              </a:rPr>
              <a:t>Physician</a:t>
            </a:r>
            <a:endParaRPr sz="2100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50846" y="4185971"/>
            <a:ext cx="781910" cy="690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1401"/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50846" y="4185971"/>
            <a:ext cx="781910" cy="690982"/>
          </a:xfrm>
          <a:custGeom>
            <a:avLst/>
            <a:gdLst/>
            <a:ahLst/>
            <a:cxnLst/>
            <a:rect l="l" t="t" r="r" b="b"/>
            <a:pathLst>
              <a:path w="914400" h="762000">
                <a:moveTo>
                  <a:pt x="457200" y="0"/>
                </a:moveTo>
                <a:lnTo>
                  <a:pt x="403933" y="2564"/>
                </a:lnTo>
                <a:lnTo>
                  <a:pt x="352457" y="10068"/>
                </a:lnTo>
                <a:lnTo>
                  <a:pt x="303117" y="22223"/>
                </a:lnTo>
                <a:lnTo>
                  <a:pt x="256258" y="38744"/>
                </a:lnTo>
                <a:lnTo>
                  <a:pt x="212225" y="59343"/>
                </a:lnTo>
                <a:lnTo>
                  <a:pt x="171363" y="83735"/>
                </a:lnTo>
                <a:lnTo>
                  <a:pt x="134016" y="111633"/>
                </a:lnTo>
                <a:lnTo>
                  <a:pt x="100530" y="142749"/>
                </a:lnTo>
                <a:lnTo>
                  <a:pt x="71250" y="176798"/>
                </a:lnTo>
                <a:lnTo>
                  <a:pt x="46519" y="213493"/>
                </a:lnTo>
                <a:lnTo>
                  <a:pt x="26684" y="252547"/>
                </a:lnTo>
                <a:lnTo>
                  <a:pt x="12089" y="293674"/>
                </a:lnTo>
                <a:lnTo>
                  <a:pt x="3079" y="336587"/>
                </a:lnTo>
                <a:lnTo>
                  <a:pt x="0" y="381000"/>
                </a:lnTo>
                <a:lnTo>
                  <a:pt x="3079" y="425412"/>
                </a:lnTo>
                <a:lnTo>
                  <a:pt x="12089" y="468325"/>
                </a:lnTo>
                <a:lnTo>
                  <a:pt x="26684" y="509452"/>
                </a:lnTo>
                <a:lnTo>
                  <a:pt x="46519" y="548506"/>
                </a:lnTo>
                <a:lnTo>
                  <a:pt x="71250" y="585201"/>
                </a:lnTo>
                <a:lnTo>
                  <a:pt x="100530" y="619250"/>
                </a:lnTo>
                <a:lnTo>
                  <a:pt x="134016" y="650366"/>
                </a:lnTo>
                <a:lnTo>
                  <a:pt x="171363" y="678264"/>
                </a:lnTo>
                <a:lnTo>
                  <a:pt x="212225" y="702656"/>
                </a:lnTo>
                <a:lnTo>
                  <a:pt x="256258" y="723255"/>
                </a:lnTo>
                <a:lnTo>
                  <a:pt x="303117" y="739776"/>
                </a:lnTo>
                <a:lnTo>
                  <a:pt x="352457" y="751931"/>
                </a:lnTo>
                <a:lnTo>
                  <a:pt x="403933" y="759435"/>
                </a:lnTo>
                <a:lnTo>
                  <a:pt x="457200" y="762000"/>
                </a:lnTo>
                <a:lnTo>
                  <a:pt x="510466" y="759435"/>
                </a:lnTo>
                <a:lnTo>
                  <a:pt x="561942" y="751931"/>
                </a:lnTo>
                <a:lnTo>
                  <a:pt x="611282" y="739776"/>
                </a:lnTo>
                <a:lnTo>
                  <a:pt x="658141" y="723255"/>
                </a:lnTo>
                <a:lnTo>
                  <a:pt x="702174" y="702656"/>
                </a:lnTo>
                <a:lnTo>
                  <a:pt x="743036" y="678264"/>
                </a:lnTo>
                <a:lnTo>
                  <a:pt x="780383" y="650366"/>
                </a:lnTo>
                <a:lnTo>
                  <a:pt x="813869" y="619250"/>
                </a:lnTo>
                <a:lnTo>
                  <a:pt x="843149" y="585201"/>
                </a:lnTo>
                <a:lnTo>
                  <a:pt x="867880" y="548506"/>
                </a:lnTo>
                <a:lnTo>
                  <a:pt x="887715" y="509452"/>
                </a:lnTo>
                <a:lnTo>
                  <a:pt x="902310" y="468325"/>
                </a:lnTo>
                <a:lnTo>
                  <a:pt x="911320" y="425412"/>
                </a:lnTo>
                <a:lnTo>
                  <a:pt x="914400" y="381000"/>
                </a:lnTo>
                <a:lnTo>
                  <a:pt x="911320" y="336587"/>
                </a:lnTo>
                <a:lnTo>
                  <a:pt x="902310" y="293674"/>
                </a:lnTo>
                <a:lnTo>
                  <a:pt x="887715" y="252547"/>
                </a:lnTo>
                <a:lnTo>
                  <a:pt x="867880" y="213493"/>
                </a:lnTo>
                <a:lnTo>
                  <a:pt x="843149" y="176798"/>
                </a:lnTo>
                <a:lnTo>
                  <a:pt x="813869" y="142749"/>
                </a:lnTo>
                <a:lnTo>
                  <a:pt x="780383" y="111633"/>
                </a:lnTo>
                <a:lnTo>
                  <a:pt x="743036" y="83735"/>
                </a:lnTo>
                <a:lnTo>
                  <a:pt x="702174" y="59343"/>
                </a:lnTo>
                <a:lnTo>
                  <a:pt x="658141" y="38744"/>
                </a:lnTo>
                <a:lnTo>
                  <a:pt x="611282" y="22223"/>
                </a:lnTo>
                <a:lnTo>
                  <a:pt x="561942" y="10068"/>
                </a:lnTo>
                <a:lnTo>
                  <a:pt x="510466" y="2564"/>
                </a:lnTo>
                <a:lnTo>
                  <a:pt x="45720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801401"/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02438" y="4185971"/>
            <a:ext cx="781899" cy="6909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01401"/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02437" y="4185971"/>
            <a:ext cx="781910" cy="690982"/>
          </a:xfrm>
          <a:custGeom>
            <a:avLst/>
            <a:gdLst/>
            <a:ahLst/>
            <a:cxnLst/>
            <a:rect l="l" t="t" r="r" b="b"/>
            <a:pathLst>
              <a:path w="914400" h="762000">
                <a:moveTo>
                  <a:pt x="457200" y="0"/>
                </a:moveTo>
                <a:lnTo>
                  <a:pt x="403933" y="2564"/>
                </a:lnTo>
                <a:lnTo>
                  <a:pt x="352457" y="10068"/>
                </a:lnTo>
                <a:lnTo>
                  <a:pt x="303117" y="22223"/>
                </a:lnTo>
                <a:lnTo>
                  <a:pt x="256258" y="38744"/>
                </a:lnTo>
                <a:lnTo>
                  <a:pt x="212225" y="59343"/>
                </a:lnTo>
                <a:lnTo>
                  <a:pt x="171363" y="83735"/>
                </a:lnTo>
                <a:lnTo>
                  <a:pt x="134016" y="111633"/>
                </a:lnTo>
                <a:lnTo>
                  <a:pt x="100530" y="142749"/>
                </a:lnTo>
                <a:lnTo>
                  <a:pt x="71250" y="176798"/>
                </a:lnTo>
                <a:lnTo>
                  <a:pt x="46519" y="213493"/>
                </a:lnTo>
                <a:lnTo>
                  <a:pt x="26684" y="252547"/>
                </a:lnTo>
                <a:lnTo>
                  <a:pt x="12089" y="293674"/>
                </a:lnTo>
                <a:lnTo>
                  <a:pt x="3079" y="336587"/>
                </a:lnTo>
                <a:lnTo>
                  <a:pt x="0" y="381000"/>
                </a:lnTo>
                <a:lnTo>
                  <a:pt x="3079" y="425412"/>
                </a:lnTo>
                <a:lnTo>
                  <a:pt x="12089" y="468325"/>
                </a:lnTo>
                <a:lnTo>
                  <a:pt x="26684" y="509452"/>
                </a:lnTo>
                <a:lnTo>
                  <a:pt x="46519" y="548506"/>
                </a:lnTo>
                <a:lnTo>
                  <a:pt x="71250" y="585201"/>
                </a:lnTo>
                <a:lnTo>
                  <a:pt x="100530" y="619250"/>
                </a:lnTo>
                <a:lnTo>
                  <a:pt x="134016" y="650367"/>
                </a:lnTo>
                <a:lnTo>
                  <a:pt x="171363" y="678264"/>
                </a:lnTo>
                <a:lnTo>
                  <a:pt x="212225" y="702656"/>
                </a:lnTo>
                <a:lnTo>
                  <a:pt x="256258" y="723255"/>
                </a:lnTo>
                <a:lnTo>
                  <a:pt x="303117" y="739776"/>
                </a:lnTo>
                <a:lnTo>
                  <a:pt x="352457" y="751931"/>
                </a:lnTo>
                <a:lnTo>
                  <a:pt x="403933" y="759435"/>
                </a:lnTo>
                <a:lnTo>
                  <a:pt x="457200" y="762000"/>
                </a:lnTo>
                <a:lnTo>
                  <a:pt x="510466" y="759435"/>
                </a:lnTo>
                <a:lnTo>
                  <a:pt x="561942" y="751931"/>
                </a:lnTo>
                <a:lnTo>
                  <a:pt x="611281" y="739776"/>
                </a:lnTo>
                <a:lnTo>
                  <a:pt x="658138" y="723255"/>
                </a:lnTo>
                <a:lnTo>
                  <a:pt x="702170" y="702656"/>
                </a:lnTo>
                <a:lnTo>
                  <a:pt x="743031" y="678264"/>
                </a:lnTo>
                <a:lnTo>
                  <a:pt x="780376" y="650366"/>
                </a:lnTo>
                <a:lnTo>
                  <a:pt x="813861" y="619250"/>
                </a:lnTo>
                <a:lnTo>
                  <a:pt x="843140" y="585201"/>
                </a:lnTo>
                <a:lnTo>
                  <a:pt x="867870" y="548506"/>
                </a:lnTo>
                <a:lnTo>
                  <a:pt x="887704" y="509452"/>
                </a:lnTo>
                <a:lnTo>
                  <a:pt x="902298" y="468325"/>
                </a:lnTo>
                <a:lnTo>
                  <a:pt x="911307" y="425412"/>
                </a:lnTo>
                <a:lnTo>
                  <a:pt x="914387" y="381000"/>
                </a:lnTo>
                <a:lnTo>
                  <a:pt x="911307" y="336587"/>
                </a:lnTo>
                <a:lnTo>
                  <a:pt x="902298" y="293674"/>
                </a:lnTo>
                <a:lnTo>
                  <a:pt x="887704" y="252547"/>
                </a:lnTo>
                <a:lnTo>
                  <a:pt x="867870" y="213493"/>
                </a:lnTo>
                <a:lnTo>
                  <a:pt x="843140" y="176798"/>
                </a:lnTo>
                <a:lnTo>
                  <a:pt x="813861" y="142749"/>
                </a:lnTo>
                <a:lnTo>
                  <a:pt x="780376" y="111633"/>
                </a:lnTo>
                <a:lnTo>
                  <a:pt x="743031" y="83735"/>
                </a:lnTo>
                <a:lnTo>
                  <a:pt x="702170" y="59343"/>
                </a:lnTo>
                <a:lnTo>
                  <a:pt x="658138" y="38744"/>
                </a:lnTo>
                <a:lnTo>
                  <a:pt x="611281" y="22223"/>
                </a:lnTo>
                <a:lnTo>
                  <a:pt x="561942" y="10068"/>
                </a:lnTo>
                <a:lnTo>
                  <a:pt x="510466" y="2564"/>
                </a:lnTo>
                <a:lnTo>
                  <a:pt x="45720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801401"/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23207" y="1657987"/>
            <a:ext cx="2280571" cy="869627"/>
          </a:xfrm>
          <a:custGeom>
            <a:avLst/>
            <a:gdLst/>
            <a:ahLst/>
            <a:cxnLst/>
            <a:rect l="l" t="t" r="r" b="b"/>
            <a:pathLst>
              <a:path w="2362200" h="914400">
                <a:moveTo>
                  <a:pt x="0" y="0"/>
                </a:moveTo>
                <a:lnTo>
                  <a:pt x="0" y="914400"/>
                </a:lnTo>
                <a:lnTo>
                  <a:pt x="2362199" y="914400"/>
                </a:lnTo>
                <a:lnTo>
                  <a:pt x="2362199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801401"/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68938" y="1629222"/>
            <a:ext cx="1988760" cy="925382"/>
          </a:xfrm>
          <a:custGeom>
            <a:avLst/>
            <a:gdLst/>
            <a:ahLst/>
            <a:cxnLst/>
            <a:rect l="l" t="t" r="r" b="b"/>
            <a:pathLst>
              <a:path w="2362200" h="914400">
                <a:moveTo>
                  <a:pt x="0" y="0"/>
                </a:moveTo>
                <a:lnTo>
                  <a:pt x="0" y="914400"/>
                </a:lnTo>
                <a:lnTo>
                  <a:pt x="2362200" y="914400"/>
                </a:lnTo>
                <a:lnTo>
                  <a:pt x="23622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801401"/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348295" y="1657987"/>
            <a:ext cx="2008507" cy="829179"/>
          </a:xfrm>
          <a:custGeom>
            <a:avLst/>
            <a:gdLst/>
            <a:ahLst/>
            <a:cxnLst/>
            <a:rect l="l" t="t" r="r" b="b"/>
            <a:pathLst>
              <a:path w="2133600" h="914400">
                <a:moveTo>
                  <a:pt x="0" y="0"/>
                </a:moveTo>
                <a:lnTo>
                  <a:pt x="0" y="914400"/>
                </a:lnTo>
                <a:lnTo>
                  <a:pt x="2133600" y="914400"/>
                </a:lnTo>
                <a:lnTo>
                  <a:pt x="2133600" y="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801401"/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920527" y="3564087"/>
            <a:ext cx="1694138" cy="1589259"/>
          </a:xfrm>
          <a:custGeom>
            <a:avLst/>
            <a:gdLst/>
            <a:ahLst/>
            <a:cxnLst/>
            <a:rect l="l" t="t" r="r" b="b"/>
            <a:pathLst>
              <a:path w="1981200" h="1752600">
                <a:moveTo>
                  <a:pt x="0" y="0"/>
                </a:moveTo>
                <a:lnTo>
                  <a:pt x="0" y="1752600"/>
                </a:lnTo>
                <a:lnTo>
                  <a:pt x="1981199" y="1752600"/>
                </a:lnTo>
                <a:lnTo>
                  <a:pt x="198119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801401"/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87026" y="4151422"/>
            <a:ext cx="1368342" cy="69098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1536953" y="51053"/>
                </a:moveTo>
                <a:lnTo>
                  <a:pt x="1536953" y="25145"/>
                </a:lnTo>
                <a:lnTo>
                  <a:pt x="0" y="25145"/>
                </a:lnTo>
                <a:lnTo>
                  <a:pt x="0" y="51053"/>
                </a:lnTo>
                <a:lnTo>
                  <a:pt x="1536953" y="51053"/>
                </a:lnTo>
                <a:close/>
              </a:path>
              <a:path w="1600200" h="76200">
                <a:moveTo>
                  <a:pt x="1600200" y="38100"/>
                </a:moveTo>
                <a:lnTo>
                  <a:pt x="1524000" y="0"/>
                </a:lnTo>
                <a:lnTo>
                  <a:pt x="1524000" y="25145"/>
                </a:lnTo>
                <a:lnTo>
                  <a:pt x="1536953" y="25145"/>
                </a:lnTo>
                <a:lnTo>
                  <a:pt x="1536953" y="69723"/>
                </a:lnTo>
                <a:lnTo>
                  <a:pt x="1600200" y="38100"/>
                </a:lnTo>
                <a:close/>
              </a:path>
              <a:path w="1600200" h="76200">
                <a:moveTo>
                  <a:pt x="1536953" y="69723"/>
                </a:moveTo>
                <a:lnTo>
                  <a:pt x="1536953" y="51053"/>
                </a:lnTo>
                <a:lnTo>
                  <a:pt x="1524000" y="51053"/>
                </a:lnTo>
                <a:lnTo>
                  <a:pt x="1524000" y="76200"/>
                </a:lnTo>
                <a:lnTo>
                  <a:pt x="1536953" y="697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01401"/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487026" y="4566012"/>
            <a:ext cx="1368342" cy="69098"/>
          </a:xfrm>
          <a:custGeom>
            <a:avLst/>
            <a:gdLst/>
            <a:ahLst/>
            <a:cxnLst/>
            <a:rect l="l" t="t" r="r" b="b"/>
            <a:pathLst>
              <a:path w="1600200" h="76200">
                <a:moveTo>
                  <a:pt x="1536953" y="51053"/>
                </a:moveTo>
                <a:lnTo>
                  <a:pt x="1536953" y="25145"/>
                </a:lnTo>
                <a:lnTo>
                  <a:pt x="0" y="25145"/>
                </a:lnTo>
                <a:lnTo>
                  <a:pt x="0" y="51053"/>
                </a:lnTo>
                <a:lnTo>
                  <a:pt x="1536953" y="51053"/>
                </a:lnTo>
                <a:close/>
              </a:path>
              <a:path w="1600200" h="76200">
                <a:moveTo>
                  <a:pt x="1600200" y="38100"/>
                </a:moveTo>
                <a:lnTo>
                  <a:pt x="1524000" y="0"/>
                </a:lnTo>
                <a:lnTo>
                  <a:pt x="1524000" y="25145"/>
                </a:lnTo>
                <a:lnTo>
                  <a:pt x="1536953" y="25145"/>
                </a:lnTo>
                <a:lnTo>
                  <a:pt x="1536953" y="69723"/>
                </a:lnTo>
                <a:lnTo>
                  <a:pt x="1600200" y="38100"/>
                </a:lnTo>
                <a:close/>
              </a:path>
              <a:path w="1600200" h="76200">
                <a:moveTo>
                  <a:pt x="1536953" y="69723"/>
                </a:moveTo>
                <a:lnTo>
                  <a:pt x="1536953" y="51053"/>
                </a:lnTo>
                <a:lnTo>
                  <a:pt x="1524000" y="51053"/>
                </a:lnTo>
                <a:lnTo>
                  <a:pt x="1524000" y="76200"/>
                </a:lnTo>
                <a:lnTo>
                  <a:pt x="1536953" y="697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01401"/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36600" y="4033166"/>
            <a:ext cx="1725025" cy="7201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 marR="4453" defTabSz="801401">
              <a:lnSpc>
                <a:spcPct val="130300"/>
              </a:lnSpc>
            </a:pPr>
            <a:r>
              <a:rPr b="1" spc="-4" dirty="0">
                <a:solidFill>
                  <a:srgbClr val="FFFFFF"/>
                </a:solidFill>
                <a:latin typeface="Comic Sans MS"/>
                <a:cs typeface="Comic Sans MS"/>
              </a:rPr>
              <a:t>Patient  </a:t>
            </a:r>
            <a:r>
              <a:rPr b="1" spc="-4" dirty="0" smtClean="0">
                <a:solidFill>
                  <a:srgbClr val="FFFFFF"/>
                </a:solidFill>
                <a:latin typeface="Comic Sans MS"/>
                <a:cs typeface="Comic Sans MS"/>
              </a:rPr>
              <a:t>presents</a:t>
            </a:r>
            <a:r>
              <a:rPr lang="en-US" b="1" spc="-4" dirty="0" smtClean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b="1" spc="-9" dirty="0" smtClean="0">
                <a:solidFill>
                  <a:srgbClr val="FFFFFF"/>
                </a:solidFill>
                <a:latin typeface="Comic Sans MS"/>
                <a:cs typeface="Comic Sans MS"/>
              </a:rPr>
              <a:t>cues</a:t>
            </a:r>
            <a:endParaRPr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58969" y="4706765"/>
            <a:ext cx="2260484" cy="931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333" defTabSz="801401"/>
            <a:r>
              <a:rPr b="1" spc="-9" dirty="0">
                <a:solidFill>
                  <a:srgbClr val="FFCC00"/>
                </a:solidFill>
                <a:latin typeface="Comic Sans MS"/>
                <a:cs typeface="Comic Sans MS"/>
              </a:rPr>
              <a:t>Illness</a:t>
            </a:r>
            <a:endParaRPr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1131" marR="4453" defTabSz="801401">
              <a:lnSpc>
                <a:spcPct val="75500"/>
              </a:lnSpc>
              <a:spcBef>
                <a:spcPts val="986"/>
              </a:spcBef>
            </a:pPr>
            <a:r>
              <a:rPr sz="1700" b="1" i="1" spc="-53" dirty="0">
                <a:solidFill>
                  <a:srgbClr val="FFCC00"/>
                </a:solidFill>
                <a:latin typeface="Comic Sans MS"/>
                <a:cs typeface="Comic Sans MS"/>
              </a:rPr>
              <a:t>ca</a:t>
            </a:r>
            <a:r>
              <a:rPr sz="1700" b="1" i="1" spc="-53" dirty="0">
                <a:solidFill>
                  <a:srgbClr val="FFCC00"/>
                </a:solidFill>
                <a:latin typeface="Comic Sans MS"/>
                <a:cs typeface="Comic Sans MS"/>
              </a:rPr>
              <a:t> </a:t>
            </a:r>
            <a:r>
              <a:rPr sz="1700" b="1" i="1" spc="-44" dirty="0">
                <a:solidFill>
                  <a:srgbClr val="FFCC00"/>
                </a:solidFill>
                <a:latin typeface="Comic Sans MS"/>
                <a:cs typeface="Comic Sans MS"/>
              </a:rPr>
              <a:t>liver </a:t>
            </a:r>
            <a:r>
              <a:rPr sz="1700" b="1" i="1" spc="-39" dirty="0">
                <a:solidFill>
                  <a:srgbClr val="FFCC00"/>
                </a:solidFill>
                <a:latin typeface="Comic Sans MS"/>
                <a:cs typeface="Comic Sans MS"/>
              </a:rPr>
              <a:t>:</a:t>
            </a:r>
            <a:r>
              <a:rPr sz="1700" b="1" i="1" spc="-92" dirty="0">
                <a:solidFill>
                  <a:srgbClr val="FFCC00"/>
                </a:solidFill>
                <a:latin typeface="Comic Sans MS"/>
                <a:cs typeface="Comic Sans MS"/>
              </a:rPr>
              <a:t> </a:t>
            </a:r>
            <a:r>
              <a:rPr sz="1700" b="1" i="1" spc="-48" dirty="0">
                <a:solidFill>
                  <a:srgbClr val="FFCC00"/>
                </a:solidFill>
                <a:latin typeface="Comic Sans MS"/>
                <a:cs typeface="Comic Sans MS"/>
              </a:rPr>
              <a:t>die </a:t>
            </a:r>
            <a:r>
              <a:rPr sz="1700" b="1" i="1" spc="-48" dirty="0" smtClean="0">
                <a:solidFill>
                  <a:srgbClr val="FFCC00"/>
                </a:solidFill>
                <a:latin typeface="Comic Sans MS"/>
                <a:cs typeface="Comic Sans MS"/>
              </a:rPr>
              <a:t>for</a:t>
            </a:r>
            <a:r>
              <a:rPr sz="1700" b="1" i="1" spc="-114" dirty="0" smtClean="0">
                <a:solidFill>
                  <a:srgbClr val="FFCC00"/>
                </a:solidFill>
                <a:latin typeface="Comic Sans MS"/>
                <a:cs typeface="Comic Sans MS"/>
              </a:rPr>
              <a:t> </a:t>
            </a:r>
            <a:r>
              <a:rPr sz="1700" b="1" i="1" spc="-53" dirty="0">
                <a:solidFill>
                  <a:srgbClr val="FFCC00"/>
                </a:solidFill>
                <a:latin typeface="Comic Sans MS"/>
                <a:cs typeface="Comic Sans MS"/>
              </a:rPr>
              <a:t>sure</a:t>
            </a:r>
            <a:endParaRPr sz="17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1131" marR="299412" defTabSz="801401">
              <a:lnSpc>
                <a:spcPct val="75800"/>
              </a:lnSpc>
              <a:spcBef>
                <a:spcPts val="951"/>
              </a:spcBef>
            </a:pPr>
            <a:r>
              <a:rPr sz="1700" b="1" i="1" spc="-57" dirty="0">
                <a:solidFill>
                  <a:srgbClr val="FFCC00"/>
                </a:solidFill>
                <a:latin typeface="Comic Sans MS"/>
                <a:cs typeface="Comic Sans MS"/>
              </a:rPr>
              <a:t>Symptoms </a:t>
            </a:r>
            <a:r>
              <a:rPr sz="1700" b="1" i="1" spc="-44" dirty="0" smtClean="0">
                <a:solidFill>
                  <a:srgbClr val="FFCC00"/>
                </a:solidFill>
                <a:latin typeface="Comic Sans MS"/>
                <a:cs typeface="Comic Sans MS"/>
              </a:rPr>
              <a:t>relief</a:t>
            </a:r>
            <a:endParaRPr sz="1700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24682" y="2583353"/>
            <a:ext cx="209477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 defTabSz="801401"/>
            <a:r>
              <a:rPr b="1" spc="-4" dirty="0">
                <a:solidFill>
                  <a:srgbClr val="00FF00"/>
                </a:solidFill>
                <a:latin typeface="Comic Sans MS"/>
                <a:cs typeface="Comic Sans MS"/>
              </a:rPr>
              <a:t>Cholangiocarcinoma</a:t>
            </a:r>
            <a:endParaRPr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24680" y="2995869"/>
            <a:ext cx="1817930" cy="6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1655" marR="4453" indent="-300526" defTabSz="801401">
              <a:lnSpc>
                <a:spcPts val="1692"/>
              </a:lnSpc>
              <a:buSzPct val="200000"/>
              <a:buFont typeface="Comic Sans MS"/>
              <a:buChar char="•"/>
              <a:tabLst>
                <a:tab pos="311655" algn="l"/>
              </a:tabLst>
            </a:pPr>
            <a:r>
              <a:rPr b="1" spc="-4" dirty="0">
                <a:solidFill>
                  <a:srgbClr val="00FF00"/>
                </a:solidFill>
                <a:latin typeface="Comic Sans MS"/>
                <a:cs typeface="Comic Sans MS"/>
              </a:rPr>
              <a:t>Possible</a:t>
            </a:r>
            <a:r>
              <a:rPr b="1" spc="-75" dirty="0">
                <a:solidFill>
                  <a:srgbClr val="00FF00"/>
                </a:solidFill>
                <a:latin typeface="Comic Sans MS"/>
                <a:cs typeface="Comic Sans MS"/>
              </a:rPr>
              <a:t> </a:t>
            </a:r>
            <a:r>
              <a:rPr b="1" spc="-9" dirty="0">
                <a:solidFill>
                  <a:srgbClr val="00FF00"/>
                </a:solidFill>
                <a:latin typeface="Comic Sans MS"/>
                <a:cs typeface="Comic Sans MS"/>
              </a:rPr>
              <a:t>for  </a:t>
            </a:r>
            <a:r>
              <a:rPr b="1" spc="-4" dirty="0">
                <a:solidFill>
                  <a:srgbClr val="00FF00"/>
                </a:solidFill>
                <a:latin typeface="Comic Sans MS"/>
                <a:cs typeface="Comic Sans MS"/>
              </a:rPr>
              <a:t>palliative  </a:t>
            </a:r>
            <a:r>
              <a:rPr b="1" spc="-9" dirty="0">
                <a:solidFill>
                  <a:srgbClr val="00FF00"/>
                </a:solidFill>
                <a:latin typeface="Comic Sans MS"/>
                <a:cs typeface="Comic Sans MS"/>
              </a:rPr>
              <a:t>treatment</a:t>
            </a:r>
            <a:endParaRPr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985688" y="3840480"/>
            <a:ext cx="1563819" cy="1243768"/>
          </a:xfrm>
          <a:custGeom>
            <a:avLst/>
            <a:gdLst/>
            <a:ahLst/>
            <a:cxnLst/>
            <a:rect l="l" t="t" r="r" b="b"/>
            <a:pathLst>
              <a:path w="1828800" h="1371600">
                <a:moveTo>
                  <a:pt x="914400" y="0"/>
                </a:moveTo>
                <a:lnTo>
                  <a:pt x="858677" y="1251"/>
                </a:lnTo>
                <a:lnTo>
                  <a:pt x="803839" y="4959"/>
                </a:lnTo>
                <a:lnTo>
                  <a:pt x="749983" y="11050"/>
                </a:lnTo>
                <a:lnTo>
                  <a:pt x="697204" y="19454"/>
                </a:lnTo>
                <a:lnTo>
                  <a:pt x="645596" y="30097"/>
                </a:lnTo>
                <a:lnTo>
                  <a:pt x="595256" y="42910"/>
                </a:lnTo>
                <a:lnTo>
                  <a:pt x="546280" y="57819"/>
                </a:lnTo>
                <a:lnTo>
                  <a:pt x="498761" y="74753"/>
                </a:lnTo>
                <a:lnTo>
                  <a:pt x="452797" y="93641"/>
                </a:lnTo>
                <a:lnTo>
                  <a:pt x="408482" y="114410"/>
                </a:lnTo>
                <a:lnTo>
                  <a:pt x="365912" y="136989"/>
                </a:lnTo>
                <a:lnTo>
                  <a:pt x="325182" y="161305"/>
                </a:lnTo>
                <a:lnTo>
                  <a:pt x="286388" y="187288"/>
                </a:lnTo>
                <a:lnTo>
                  <a:pt x="249626" y="214865"/>
                </a:lnTo>
                <a:lnTo>
                  <a:pt x="214990" y="243965"/>
                </a:lnTo>
                <a:lnTo>
                  <a:pt x="182577" y="274516"/>
                </a:lnTo>
                <a:lnTo>
                  <a:pt x="152481" y="306445"/>
                </a:lnTo>
                <a:lnTo>
                  <a:pt x="124798" y="339682"/>
                </a:lnTo>
                <a:lnTo>
                  <a:pt x="99624" y="374155"/>
                </a:lnTo>
                <a:lnTo>
                  <a:pt x="77054" y="409791"/>
                </a:lnTo>
                <a:lnTo>
                  <a:pt x="57184" y="446519"/>
                </a:lnTo>
                <a:lnTo>
                  <a:pt x="40109" y="484267"/>
                </a:lnTo>
                <a:lnTo>
                  <a:pt x="25924" y="522964"/>
                </a:lnTo>
                <a:lnTo>
                  <a:pt x="14725" y="562537"/>
                </a:lnTo>
                <a:lnTo>
                  <a:pt x="6608" y="602916"/>
                </a:lnTo>
                <a:lnTo>
                  <a:pt x="1668" y="644027"/>
                </a:lnTo>
                <a:lnTo>
                  <a:pt x="0" y="685800"/>
                </a:lnTo>
                <a:lnTo>
                  <a:pt x="1668" y="727572"/>
                </a:lnTo>
                <a:lnTo>
                  <a:pt x="6608" y="768683"/>
                </a:lnTo>
                <a:lnTo>
                  <a:pt x="14725" y="809062"/>
                </a:lnTo>
                <a:lnTo>
                  <a:pt x="25924" y="848635"/>
                </a:lnTo>
                <a:lnTo>
                  <a:pt x="40109" y="887332"/>
                </a:lnTo>
                <a:lnTo>
                  <a:pt x="57184" y="925080"/>
                </a:lnTo>
                <a:lnTo>
                  <a:pt x="77054" y="961808"/>
                </a:lnTo>
                <a:lnTo>
                  <a:pt x="99624" y="997444"/>
                </a:lnTo>
                <a:lnTo>
                  <a:pt x="124798" y="1031917"/>
                </a:lnTo>
                <a:lnTo>
                  <a:pt x="152481" y="1065154"/>
                </a:lnTo>
                <a:lnTo>
                  <a:pt x="182577" y="1097083"/>
                </a:lnTo>
                <a:lnTo>
                  <a:pt x="214990" y="1127634"/>
                </a:lnTo>
                <a:lnTo>
                  <a:pt x="249626" y="1156734"/>
                </a:lnTo>
                <a:lnTo>
                  <a:pt x="286388" y="1184311"/>
                </a:lnTo>
                <a:lnTo>
                  <a:pt x="325182" y="1210294"/>
                </a:lnTo>
                <a:lnTo>
                  <a:pt x="365912" y="1234610"/>
                </a:lnTo>
                <a:lnTo>
                  <a:pt x="408482" y="1257189"/>
                </a:lnTo>
                <a:lnTo>
                  <a:pt x="452797" y="1277958"/>
                </a:lnTo>
                <a:lnTo>
                  <a:pt x="498761" y="1296846"/>
                </a:lnTo>
                <a:lnTo>
                  <a:pt x="546280" y="1313780"/>
                </a:lnTo>
                <a:lnTo>
                  <a:pt x="595256" y="1328689"/>
                </a:lnTo>
                <a:lnTo>
                  <a:pt x="645596" y="1341502"/>
                </a:lnTo>
                <a:lnTo>
                  <a:pt x="697204" y="1352145"/>
                </a:lnTo>
                <a:lnTo>
                  <a:pt x="749983" y="1360549"/>
                </a:lnTo>
                <a:lnTo>
                  <a:pt x="803839" y="1366640"/>
                </a:lnTo>
                <a:lnTo>
                  <a:pt x="858677" y="1370348"/>
                </a:lnTo>
                <a:lnTo>
                  <a:pt x="914400" y="1371600"/>
                </a:lnTo>
                <a:lnTo>
                  <a:pt x="970122" y="1370348"/>
                </a:lnTo>
                <a:lnTo>
                  <a:pt x="1024960" y="1366640"/>
                </a:lnTo>
                <a:lnTo>
                  <a:pt x="1078815" y="1360549"/>
                </a:lnTo>
                <a:lnTo>
                  <a:pt x="1131595" y="1352145"/>
                </a:lnTo>
                <a:lnTo>
                  <a:pt x="1183202" y="1341502"/>
                </a:lnTo>
                <a:lnTo>
                  <a:pt x="1233541" y="1328689"/>
                </a:lnTo>
                <a:lnTo>
                  <a:pt x="1282517" y="1313780"/>
                </a:lnTo>
                <a:lnTo>
                  <a:pt x="1330035" y="1296846"/>
                </a:lnTo>
                <a:lnTo>
                  <a:pt x="1375999" y="1277958"/>
                </a:lnTo>
                <a:lnTo>
                  <a:pt x="1420313" y="1257189"/>
                </a:lnTo>
                <a:lnTo>
                  <a:pt x="1462883" y="1234610"/>
                </a:lnTo>
                <a:lnTo>
                  <a:pt x="1503611" y="1210294"/>
                </a:lnTo>
                <a:lnTo>
                  <a:pt x="1542405" y="1184311"/>
                </a:lnTo>
                <a:lnTo>
                  <a:pt x="1579166" y="1156734"/>
                </a:lnTo>
                <a:lnTo>
                  <a:pt x="1613801" y="1127634"/>
                </a:lnTo>
                <a:lnTo>
                  <a:pt x="1646214" y="1097083"/>
                </a:lnTo>
                <a:lnTo>
                  <a:pt x="1676309" y="1065154"/>
                </a:lnTo>
                <a:lnTo>
                  <a:pt x="1703991" y="1031917"/>
                </a:lnTo>
                <a:lnTo>
                  <a:pt x="1729165" y="997444"/>
                </a:lnTo>
                <a:lnTo>
                  <a:pt x="1751734" y="961808"/>
                </a:lnTo>
                <a:lnTo>
                  <a:pt x="1771604" y="925080"/>
                </a:lnTo>
                <a:lnTo>
                  <a:pt x="1788679" y="887332"/>
                </a:lnTo>
                <a:lnTo>
                  <a:pt x="1802863" y="848635"/>
                </a:lnTo>
                <a:lnTo>
                  <a:pt x="1814062" y="809062"/>
                </a:lnTo>
                <a:lnTo>
                  <a:pt x="1822179" y="768683"/>
                </a:lnTo>
                <a:lnTo>
                  <a:pt x="1827119" y="727572"/>
                </a:lnTo>
                <a:lnTo>
                  <a:pt x="1828787" y="685799"/>
                </a:lnTo>
                <a:lnTo>
                  <a:pt x="1827119" y="644027"/>
                </a:lnTo>
                <a:lnTo>
                  <a:pt x="1822179" y="602916"/>
                </a:lnTo>
                <a:lnTo>
                  <a:pt x="1814062" y="562537"/>
                </a:lnTo>
                <a:lnTo>
                  <a:pt x="1802863" y="522964"/>
                </a:lnTo>
                <a:lnTo>
                  <a:pt x="1788679" y="484267"/>
                </a:lnTo>
                <a:lnTo>
                  <a:pt x="1771604" y="446519"/>
                </a:lnTo>
                <a:lnTo>
                  <a:pt x="1751734" y="409791"/>
                </a:lnTo>
                <a:lnTo>
                  <a:pt x="1729165" y="374155"/>
                </a:lnTo>
                <a:lnTo>
                  <a:pt x="1703991" y="339682"/>
                </a:lnTo>
                <a:lnTo>
                  <a:pt x="1676309" y="306445"/>
                </a:lnTo>
                <a:lnTo>
                  <a:pt x="1646214" y="274516"/>
                </a:lnTo>
                <a:lnTo>
                  <a:pt x="1613801" y="243965"/>
                </a:lnTo>
                <a:lnTo>
                  <a:pt x="1579166" y="214865"/>
                </a:lnTo>
                <a:lnTo>
                  <a:pt x="1542405" y="187288"/>
                </a:lnTo>
                <a:lnTo>
                  <a:pt x="1503611" y="161305"/>
                </a:lnTo>
                <a:lnTo>
                  <a:pt x="1462883" y="136989"/>
                </a:lnTo>
                <a:lnTo>
                  <a:pt x="1420313" y="114410"/>
                </a:lnTo>
                <a:lnTo>
                  <a:pt x="1375999" y="93641"/>
                </a:lnTo>
                <a:lnTo>
                  <a:pt x="1330035" y="74753"/>
                </a:lnTo>
                <a:lnTo>
                  <a:pt x="1282517" y="57819"/>
                </a:lnTo>
                <a:lnTo>
                  <a:pt x="1233541" y="42910"/>
                </a:lnTo>
                <a:lnTo>
                  <a:pt x="1183202" y="30097"/>
                </a:lnTo>
                <a:lnTo>
                  <a:pt x="1131595" y="19454"/>
                </a:lnTo>
                <a:lnTo>
                  <a:pt x="1078815" y="11050"/>
                </a:lnTo>
                <a:lnTo>
                  <a:pt x="1024960" y="4959"/>
                </a:lnTo>
                <a:lnTo>
                  <a:pt x="970122" y="1251"/>
                </a:lnTo>
                <a:lnTo>
                  <a:pt x="91440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801401"/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030912" y="4358717"/>
            <a:ext cx="456114" cy="69098"/>
          </a:xfrm>
          <a:custGeom>
            <a:avLst/>
            <a:gdLst/>
            <a:ahLst/>
            <a:cxnLst/>
            <a:rect l="l" t="t" r="r" b="b"/>
            <a:pathLst>
              <a:path w="533400" h="76200">
                <a:moveTo>
                  <a:pt x="470154" y="51053"/>
                </a:moveTo>
                <a:lnTo>
                  <a:pt x="470154" y="25145"/>
                </a:lnTo>
                <a:lnTo>
                  <a:pt x="0" y="25145"/>
                </a:lnTo>
                <a:lnTo>
                  <a:pt x="0" y="51053"/>
                </a:lnTo>
                <a:lnTo>
                  <a:pt x="470154" y="51053"/>
                </a:lnTo>
                <a:close/>
              </a:path>
              <a:path w="533400" h="76200">
                <a:moveTo>
                  <a:pt x="533400" y="38100"/>
                </a:moveTo>
                <a:lnTo>
                  <a:pt x="457200" y="0"/>
                </a:lnTo>
                <a:lnTo>
                  <a:pt x="457200" y="25145"/>
                </a:lnTo>
                <a:lnTo>
                  <a:pt x="470154" y="25145"/>
                </a:lnTo>
                <a:lnTo>
                  <a:pt x="470154" y="69723"/>
                </a:lnTo>
                <a:lnTo>
                  <a:pt x="533400" y="38100"/>
                </a:lnTo>
                <a:close/>
              </a:path>
              <a:path w="533400" h="76200">
                <a:moveTo>
                  <a:pt x="470154" y="69723"/>
                </a:moveTo>
                <a:lnTo>
                  <a:pt x="470154" y="51053"/>
                </a:lnTo>
                <a:lnTo>
                  <a:pt x="457200" y="51053"/>
                </a:lnTo>
                <a:lnTo>
                  <a:pt x="457200" y="76200"/>
                </a:lnTo>
                <a:lnTo>
                  <a:pt x="470154" y="697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01401"/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614655" y="3736833"/>
            <a:ext cx="456114" cy="69098"/>
          </a:xfrm>
          <a:custGeom>
            <a:avLst/>
            <a:gdLst/>
            <a:ahLst/>
            <a:cxnLst/>
            <a:rect l="l" t="t" r="r" b="b"/>
            <a:pathLst>
              <a:path w="533400" h="76200">
                <a:moveTo>
                  <a:pt x="470153" y="51053"/>
                </a:moveTo>
                <a:lnTo>
                  <a:pt x="470153" y="25145"/>
                </a:lnTo>
                <a:lnTo>
                  <a:pt x="0" y="25145"/>
                </a:lnTo>
                <a:lnTo>
                  <a:pt x="0" y="51053"/>
                </a:lnTo>
                <a:lnTo>
                  <a:pt x="470153" y="51053"/>
                </a:lnTo>
                <a:close/>
              </a:path>
              <a:path w="533400" h="76200">
                <a:moveTo>
                  <a:pt x="533400" y="38100"/>
                </a:moveTo>
                <a:lnTo>
                  <a:pt x="457200" y="0"/>
                </a:lnTo>
                <a:lnTo>
                  <a:pt x="457200" y="25145"/>
                </a:lnTo>
                <a:lnTo>
                  <a:pt x="470153" y="25145"/>
                </a:lnTo>
                <a:lnTo>
                  <a:pt x="470153" y="69723"/>
                </a:lnTo>
                <a:lnTo>
                  <a:pt x="533400" y="38100"/>
                </a:lnTo>
                <a:close/>
              </a:path>
              <a:path w="533400" h="76200">
                <a:moveTo>
                  <a:pt x="470153" y="69723"/>
                </a:moveTo>
                <a:lnTo>
                  <a:pt x="470153" y="51053"/>
                </a:lnTo>
                <a:lnTo>
                  <a:pt x="457200" y="51053"/>
                </a:lnTo>
                <a:lnTo>
                  <a:pt x="457200" y="76200"/>
                </a:lnTo>
                <a:lnTo>
                  <a:pt x="470153" y="697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01401"/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614655" y="4220520"/>
            <a:ext cx="456114" cy="69098"/>
          </a:xfrm>
          <a:custGeom>
            <a:avLst/>
            <a:gdLst/>
            <a:ahLst/>
            <a:cxnLst/>
            <a:rect l="l" t="t" r="r" b="b"/>
            <a:pathLst>
              <a:path w="533400" h="76200">
                <a:moveTo>
                  <a:pt x="470153" y="51053"/>
                </a:moveTo>
                <a:lnTo>
                  <a:pt x="470153" y="25145"/>
                </a:lnTo>
                <a:lnTo>
                  <a:pt x="0" y="25145"/>
                </a:lnTo>
                <a:lnTo>
                  <a:pt x="0" y="51053"/>
                </a:lnTo>
                <a:lnTo>
                  <a:pt x="470153" y="51053"/>
                </a:lnTo>
                <a:close/>
              </a:path>
              <a:path w="533400" h="76200">
                <a:moveTo>
                  <a:pt x="533400" y="38100"/>
                </a:moveTo>
                <a:lnTo>
                  <a:pt x="457200" y="0"/>
                </a:lnTo>
                <a:lnTo>
                  <a:pt x="457200" y="25145"/>
                </a:lnTo>
                <a:lnTo>
                  <a:pt x="470153" y="25145"/>
                </a:lnTo>
                <a:lnTo>
                  <a:pt x="470153" y="69723"/>
                </a:lnTo>
                <a:lnTo>
                  <a:pt x="533400" y="38100"/>
                </a:lnTo>
                <a:close/>
              </a:path>
              <a:path w="533400" h="76200">
                <a:moveTo>
                  <a:pt x="470153" y="69723"/>
                </a:moveTo>
                <a:lnTo>
                  <a:pt x="470153" y="51053"/>
                </a:lnTo>
                <a:lnTo>
                  <a:pt x="457200" y="51053"/>
                </a:lnTo>
                <a:lnTo>
                  <a:pt x="457200" y="76200"/>
                </a:lnTo>
                <a:lnTo>
                  <a:pt x="470153" y="697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01401"/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614655" y="4773306"/>
            <a:ext cx="456114" cy="69098"/>
          </a:xfrm>
          <a:custGeom>
            <a:avLst/>
            <a:gdLst/>
            <a:ahLst/>
            <a:cxnLst/>
            <a:rect l="l" t="t" r="r" b="b"/>
            <a:pathLst>
              <a:path w="533400" h="76200">
                <a:moveTo>
                  <a:pt x="470153" y="51053"/>
                </a:moveTo>
                <a:lnTo>
                  <a:pt x="470153" y="25145"/>
                </a:lnTo>
                <a:lnTo>
                  <a:pt x="0" y="25145"/>
                </a:lnTo>
                <a:lnTo>
                  <a:pt x="0" y="51053"/>
                </a:lnTo>
                <a:lnTo>
                  <a:pt x="470153" y="51053"/>
                </a:lnTo>
                <a:close/>
              </a:path>
              <a:path w="533400" h="76200">
                <a:moveTo>
                  <a:pt x="533400" y="38100"/>
                </a:moveTo>
                <a:lnTo>
                  <a:pt x="457200" y="0"/>
                </a:lnTo>
                <a:lnTo>
                  <a:pt x="457200" y="25145"/>
                </a:lnTo>
                <a:lnTo>
                  <a:pt x="470153" y="25145"/>
                </a:lnTo>
                <a:lnTo>
                  <a:pt x="470153" y="69723"/>
                </a:lnTo>
                <a:lnTo>
                  <a:pt x="533400" y="38100"/>
                </a:lnTo>
                <a:close/>
              </a:path>
              <a:path w="533400" h="76200">
                <a:moveTo>
                  <a:pt x="470153" y="69723"/>
                </a:moveTo>
                <a:lnTo>
                  <a:pt x="470153" y="51053"/>
                </a:lnTo>
                <a:lnTo>
                  <a:pt x="457200" y="51053"/>
                </a:lnTo>
                <a:lnTo>
                  <a:pt x="457200" y="76200"/>
                </a:lnTo>
                <a:lnTo>
                  <a:pt x="470153" y="697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01401"/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073604" y="3591495"/>
            <a:ext cx="102993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 defTabSz="801401"/>
            <a:r>
              <a:rPr b="1" spc="-4" dirty="0">
                <a:solidFill>
                  <a:srgbClr val="FFFFFF"/>
                </a:solidFill>
                <a:latin typeface="Comic Sans MS"/>
                <a:cs typeface="Comic Sans MS"/>
              </a:rPr>
              <a:t>Problems</a:t>
            </a:r>
            <a:endParaRPr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073602" y="4103502"/>
            <a:ext cx="74194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 defTabSz="801401"/>
            <a:r>
              <a:rPr b="1" spc="-4" dirty="0">
                <a:solidFill>
                  <a:srgbClr val="FFFFFF"/>
                </a:solidFill>
                <a:latin typeface="Comic Sans MS"/>
                <a:cs typeface="Comic Sans MS"/>
              </a:rPr>
              <a:t>Goals</a:t>
            </a:r>
            <a:endParaRPr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073602" y="4656288"/>
            <a:ext cx="73346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 defTabSz="801401"/>
            <a:r>
              <a:rPr b="1" spc="-9" dirty="0">
                <a:solidFill>
                  <a:srgbClr val="FFFFFF"/>
                </a:solidFill>
                <a:latin typeface="Comic Sans MS"/>
                <a:cs typeface="Comic Sans MS"/>
              </a:rPr>
              <a:t>Roles</a:t>
            </a:r>
            <a:endParaRPr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36145" y="1822369"/>
            <a:ext cx="2297500" cy="6647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 marR="4453" indent="131340" defTabSz="801401">
              <a:lnSpc>
                <a:spcPct val="79900"/>
              </a:lnSpc>
            </a:pPr>
            <a:r>
              <a:rPr b="1" spc="-4" dirty="0">
                <a:solidFill>
                  <a:srgbClr val="FFFFFF"/>
                </a:solidFill>
                <a:latin typeface="Comic Sans MS"/>
                <a:cs typeface="Comic Sans MS"/>
              </a:rPr>
              <a:t>Exploring both</a:t>
            </a:r>
            <a:r>
              <a:rPr b="1" spc="-10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b="1" spc="-4" dirty="0">
                <a:solidFill>
                  <a:srgbClr val="FFFFFF"/>
                </a:solidFill>
                <a:latin typeface="Comic Sans MS"/>
                <a:cs typeface="Comic Sans MS"/>
              </a:rPr>
              <a:t>the  disease </a:t>
            </a:r>
            <a:r>
              <a:rPr b="1" dirty="0">
                <a:solidFill>
                  <a:srgbClr val="FFFFFF"/>
                </a:solidFill>
                <a:latin typeface="Comic Sans MS"/>
                <a:cs typeface="Comic Sans MS"/>
              </a:rPr>
              <a:t>&amp; </a:t>
            </a:r>
            <a:r>
              <a:rPr b="1" spc="-4" dirty="0">
                <a:solidFill>
                  <a:srgbClr val="FFFFFF"/>
                </a:solidFill>
                <a:latin typeface="Comic Sans MS"/>
                <a:cs typeface="Comic Sans MS"/>
              </a:rPr>
              <a:t>illness  </a:t>
            </a:r>
            <a:r>
              <a:rPr b="1" dirty="0">
                <a:solidFill>
                  <a:srgbClr val="FFFFFF"/>
                </a:solidFill>
                <a:latin typeface="Comic Sans MS"/>
                <a:cs typeface="Comic Sans MS"/>
              </a:rPr>
              <a:t>experience</a:t>
            </a:r>
            <a:endParaRPr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292703" y="1882237"/>
            <a:ext cx="1996168" cy="6647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 marR="4453" indent="131340" defTabSz="801401">
              <a:lnSpc>
                <a:spcPct val="79900"/>
              </a:lnSpc>
            </a:pPr>
            <a:r>
              <a:rPr b="1" spc="-4" dirty="0">
                <a:solidFill>
                  <a:srgbClr val="FFFFFF"/>
                </a:solidFill>
                <a:latin typeface="Comic Sans MS"/>
                <a:cs typeface="Comic Sans MS"/>
              </a:rPr>
              <a:t>Un</a:t>
            </a:r>
            <a:r>
              <a:rPr b="1" dirty="0">
                <a:solidFill>
                  <a:srgbClr val="FFFFFF"/>
                </a:solidFill>
                <a:latin typeface="Comic Sans MS"/>
                <a:cs typeface="Comic Sans MS"/>
              </a:rPr>
              <a:t>de</a:t>
            </a:r>
            <a:r>
              <a:rPr b="1" spc="-4" dirty="0">
                <a:solidFill>
                  <a:srgbClr val="FFFFFF"/>
                </a:solidFill>
                <a:latin typeface="Comic Sans MS"/>
                <a:cs typeface="Comic Sans MS"/>
              </a:rPr>
              <a:t>rst</a:t>
            </a:r>
            <a:r>
              <a:rPr b="1" spc="9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b="1" spc="-4" dirty="0">
                <a:solidFill>
                  <a:srgbClr val="FFFFFF"/>
                </a:solidFill>
                <a:latin typeface="Comic Sans MS"/>
                <a:cs typeface="Comic Sans MS"/>
              </a:rPr>
              <a:t>nding  the </a:t>
            </a:r>
            <a:r>
              <a:rPr b="1" dirty="0">
                <a:solidFill>
                  <a:srgbClr val="FFFFFF"/>
                </a:solidFill>
                <a:latin typeface="Comic Sans MS"/>
                <a:cs typeface="Comic Sans MS"/>
              </a:rPr>
              <a:t>whole  experience</a:t>
            </a:r>
            <a:endParaRPr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348295" y="1822369"/>
            <a:ext cx="1890787" cy="443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 marR="4453" indent="130784" defTabSz="801401">
              <a:lnSpc>
                <a:spcPct val="80000"/>
              </a:lnSpc>
            </a:pPr>
            <a:r>
              <a:rPr b="1" spc="-4" dirty="0">
                <a:solidFill>
                  <a:srgbClr val="FFFFFF"/>
                </a:solidFill>
                <a:latin typeface="Comic Sans MS"/>
                <a:cs typeface="Comic Sans MS"/>
              </a:rPr>
              <a:t>Finding</a:t>
            </a:r>
            <a:r>
              <a:rPr b="1" spc="-88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b="1" spc="-4" dirty="0">
                <a:solidFill>
                  <a:srgbClr val="FFFFFF"/>
                </a:solidFill>
                <a:latin typeface="Comic Sans MS"/>
                <a:cs typeface="Comic Sans MS"/>
              </a:rPr>
              <a:t>common  </a:t>
            </a:r>
            <a:r>
              <a:rPr b="1" dirty="0">
                <a:solidFill>
                  <a:srgbClr val="FFFFFF"/>
                </a:solidFill>
                <a:latin typeface="Comic Sans MS"/>
                <a:cs typeface="Comic Sans MS"/>
              </a:rPr>
              <a:t>ground</a:t>
            </a:r>
            <a:endParaRPr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88367" y="5153347"/>
            <a:ext cx="1303183" cy="690982"/>
          </a:xfrm>
          <a:custGeom>
            <a:avLst/>
            <a:gdLst/>
            <a:ahLst/>
            <a:cxnLst/>
            <a:rect l="l" t="t" r="r" b="b"/>
            <a:pathLst>
              <a:path w="1524000" h="762000">
                <a:moveTo>
                  <a:pt x="1524000" y="381000"/>
                </a:moveTo>
                <a:lnTo>
                  <a:pt x="1514020" y="319226"/>
                </a:lnTo>
                <a:lnTo>
                  <a:pt x="1485131" y="260616"/>
                </a:lnTo>
                <a:lnTo>
                  <a:pt x="1438905" y="205956"/>
                </a:lnTo>
                <a:lnTo>
                  <a:pt x="1409783" y="180353"/>
                </a:lnTo>
                <a:lnTo>
                  <a:pt x="1376915" y="156033"/>
                </a:lnTo>
                <a:lnTo>
                  <a:pt x="1340500" y="133093"/>
                </a:lnTo>
                <a:lnTo>
                  <a:pt x="1300734" y="111633"/>
                </a:lnTo>
                <a:lnTo>
                  <a:pt x="1257812" y="91749"/>
                </a:lnTo>
                <a:lnTo>
                  <a:pt x="1211933" y="73542"/>
                </a:lnTo>
                <a:lnTo>
                  <a:pt x="1163292" y="57108"/>
                </a:lnTo>
                <a:lnTo>
                  <a:pt x="1112087" y="42547"/>
                </a:lnTo>
                <a:lnTo>
                  <a:pt x="1058513" y="29956"/>
                </a:lnTo>
                <a:lnTo>
                  <a:pt x="1002767" y="19434"/>
                </a:lnTo>
                <a:lnTo>
                  <a:pt x="945046" y="11079"/>
                </a:lnTo>
                <a:lnTo>
                  <a:pt x="885547" y="4989"/>
                </a:lnTo>
                <a:lnTo>
                  <a:pt x="824466" y="1263"/>
                </a:lnTo>
                <a:lnTo>
                  <a:pt x="762000" y="0"/>
                </a:lnTo>
                <a:lnTo>
                  <a:pt x="699533" y="1263"/>
                </a:lnTo>
                <a:lnTo>
                  <a:pt x="638452" y="4989"/>
                </a:lnTo>
                <a:lnTo>
                  <a:pt x="578953" y="11079"/>
                </a:lnTo>
                <a:lnTo>
                  <a:pt x="521232" y="19434"/>
                </a:lnTo>
                <a:lnTo>
                  <a:pt x="465486" y="29956"/>
                </a:lnTo>
                <a:lnTo>
                  <a:pt x="411912" y="42547"/>
                </a:lnTo>
                <a:lnTo>
                  <a:pt x="360707" y="57108"/>
                </a:lnTo>
                <a:lnTo>
                  <a:pt x="312066" y="73542"/>
                </a:lnTo>
                <a:lnTo>
                  <a:pt x="266187" y="91749"/>
                </a:lnTo>
                <a:lnTo>
                  <a:pt x="223265" y="111632"/>
                </a:lnTo>
                <a:lnTo>
                  <a:pt x="183499" y="133093"/>
                </a:lnTo>
                <a:lnTo>
                  <a:pt x="147084" y="156033"/>
                </a:lnTo>
                <a:lnTo>
                  <a:pt x="114216" y="180353"/>
                </a:lnTo>
                <a:lnTo>
                  <a:pt x="85094" y="205956"/>
                </a:lnTo>
                <a:lnTo>
                  <a:pt x="38868" y="260616"/>
                </a:lnTo>
                <a:lnTo>
                  <a:pt x="9979" y="319226"/>
                </a:lnTo>
                <a:lnTo>
                  <a:pt x="0" y="381000"/>
                </a:lnTo>
                <a:lnTo>
                  <a:pt x="2527" y="412233"/>
                </a:lnTo>
                <a:lnTo>
                  <a:pt x="22158" y="472523"/>
                </a:lnTo>
                <a:lnTo>
                  <a:pt x="59912" y="529256"/>
                </a:lnTo>
                <a:lnTo>
                  <a:pt x="114216" y="581646"/>
                </a:lnTo>
                <a:lnTo>
                  <a:pt x="147084" y="605966"/>
                </a:lnTo>
                <a:lnTo>
                  <a:pt x="183499" y="628906"/>
                </a:lnTo>
                <a:lnTo>
                  <a:pt x="223266" y="650366"/>
                </a:lnTo>
                <a:lnTo>
                  <a:pt x="266187" y="670250"/>
                </a:lnTo>
                <a:lnTo>
                  <a:pt x="312066" y="688457"/>
                </a:lnTo>
                <a:lnTo>
                  <a:pt x="360707" y="704891"/>
                </a:lnTo>
                <a:lnTo>
                  <a:pt x="411912" y="719452"/>
                </a:lnTo>
                <a:lnTo>
                  <a:pt x="465486" y="732043"/>
                </a:lnTo>
                <a:lnTo>
                  <a:pt x="521232" y="742565"/>
                </a:lnTo>
                <a:lnTo>
                  <a:pt x="578953" y="750920"/>
                </a:lnTo>
                <a:lnTo>
                  <a:pt x="638452" y="757010"/>
                </a:lnTo>
                <a:lnTo>
                  <a:pt x="699533" y="760736"/>
                </a:lnTo>
                <a:lnTo>
                  <a:pt x="762000" y="762000"/>
                </a:lnTo>
                <a:lnTo>
                  <a:pt x="824466" y="760736"/>
                </a:lnTo>
                <a:lnTo>
                  <a:pt x="885547" y="757010"/>
                </a:lnTo>
                <a:lnTo>
                  <a:pt x="945046" y="750920"/>
                </a:lnTo>
                <a:lnTo>
                  <a:pt x="1002767" y="742565"/>
                </a:lnTo>
                <a:lnTo>
                  <a:pt x="1058513" y="732043"/>
                </a:lnTo>
                <a:lnTo>
                  <a:pt x="1112087" y="719452"/>
                </a:lnTo>
                <a:lnTo>
                  <a:pt x="1163292" y="704891"/>
                </a:lnTo>
                <a:lnTo>
                  <a:pt x="1211933" y="688457"/>
                </a:lnTo>
                <a:lnTo>
                  <a:pt x="1257812" y="670250"/>
                </a:lnTo>
                <a:lnTo>
                  <a:pt x="1300733" y="650367"/>
                </a:lnTo>
                <a:lnTo>
                  <a:pt x="1340500" y="628906"/>
                </a:lnTo>
                <a:lnTo>
                  <a:pt x="1376915" y="605966"/>
                </a:lnTo>
                <a:lnTo>
                  <a:pt x="1409783" y="581646"/>
                </a:lnTo>
                <a:lnTo>
                  <a:pt x="1438905" y="556043"/>
                </a:lnTo>
                <a:lnTo>
                  <a:pt x="1485131" y="501383"/>
                </a:lnTo>
                <a:lnTo>
                  <a:pt x="1514020" y="442773"/>
                </a:lnTo>
                <a:lnTo>
                  <a:pt x="1524000" y="381000"/>
                </a:lnTo>
                <a:close/>
              </a:path>
            </a:pathLst>
          </a:custGeom>
          <a:solidFill>
            <a:srgbClr val="FFCC00"/>
          </a:solidFill>
        </p:spPr>
        <p:txBody>
          <a:bodyPr wrap="square" lIns="0" tIns="0" rIns="0" bIns="0" rtlCol="0"/>
          <a:lstStyle/>
          <a:p>
            <a:pPr defTabSz="801401"/>
            <a:endParaRPr>
              <a:solidFill>
                <a:prstClr val="black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988367" y="5153347"/>
            <a:ext cx="1303183" cy="690982"/>
          </a:xfrm>
          <a:custGeom>
            <a:avLst/>
            <a:gdLst/>
            <a:ahLst/>
            <a:cxnLst/>
            <a:rect l="l" t="t" r="r" b="b"/>
            <a:pathLst>
              <a:path w="1524000" h="762000">
                <a:moveTo>
                  <a:pt x="762000" y="0"/>
                </a:moveTo>
                <a:lnTo>
                  <a:pt x="699533" y="1263"/>
                </a:lnTo>
                <a:lnTo>
                  <a:pt x="638452" y="4989"/>
                </a:lnTo>
                <a:lnTo>
                  <a:pt x="578953" y="11079"/>
                </a:lnTo>
                <a:lnTo>
                  <a:pt x="521232" y="19434"/>
                </a:lnTo>
                <a:lnTo>
                  <a:pt x="465486" y="29956"/>
                </a:lnTo>
                <a:lnTo>
                  <a:pt x="411912" y="42547"/>
                </a:lnTo>
                <a:lnTo>
                  <a:pt x="360707" y="57108"/>
                </a:lnTo>
                <a:lnTo>
                  <a:pt x="312066" y="73542"/>
                </a:lnTo>
                <a:lnTo>
                  <a:pt x="266187" y="91749"/>
                </a:lnTo>
                <a:lnTo>
                  <a:pt x="223265" y="111632"/>
                </a:lnTo>
                <a:lnTo>
                  <a:pt x="183499" y="133093"/>
                </a:lnTo>
                <a:lnTo>
                  <a:pt x="147084" y="156033"/>
                </a:lnTo>
                <a:lnTo>
                  <a:pt x="114216" y="180353"/>
                </a:lnTo>
                <a:lnTo>
                  <a:pt x="85094" y="205956"/>
                </a:lnTo>
                <a:lnTo>
                  <a:pt x="38868" y="260616"/>
                </a:lnTo>
                <a:lnTo>
                  <a:pt x="9979" y="319226"/>
                </a:lnTo>
                <a:lnTo>
                  <a:pt x="0" y="381000"/>
                </a:lnTo>
                <a:lnTo>
                  <a:pt x="2527" y="412233"/>
                </a:lnTo>
                <a:lnTo>
                  <a:pt x="22158" y="472523"/>
                </a:lnTo>
                <a:lnTo>
                  <a:pt x="59912" y="529256"/>
                </a:lnTo>
                <a:lnTo>
                  <a:pt x="114216" y="581646"/>
                </a:lnTo>
                <a:lnTo>
                  <a:pt x="147084" y="605966"/>
                </a:lnTo>
                <a:lnTo>
                  <a:pt x="183499" y="628906"/>
                </a:lnTo>
                <a:lnTo>
                  <a:pt x="223266" y="650366"/>
                </a:lnTo>
                <a:lnTo>
                  <a:pt x="266187" y="670250"/>
                </a:lnTo>
                <a:lnTo>
                  <a:pt x="312066" y="688457"/>
                </a:lnTo>
                <a:lnTo>
                  <a:pt x="360707" y="704891"/>
                </a:lnTo>
                <a:lnTo>
                  <a:pt x="411912" y="719452"/>
                </a:lnTo>
                <a:lnTo>
                  <a:pt x="465486" y="732043"/>
                </a:lnTo>
                <a:lnTo>
                  <a:pt x="521232" y="742565"/>
                </a:lnTo>
                <a:lnTo>
                  <a:pt x="578953" y="750920"/>
                </a:lnTo>
                <a:lnTo>
                  <a:pt x="638452" y="757010"/>
                </a:lnTo>
                <a:lnTo>
                  <a:pt x="699533" y="760736"/>
                </a:lnTo>
                <a:lnTo>
                  <a:pt x="762000" y="762000"/>
                </a:lnTo>
                <a:lnTo>
                  <a:pt x="824466" y="760736"/>
                </a:lnTo>
                <a:lnTo>
                  <a:pt x="885547" y="757010"/>
                </a:lnTo>
                <a:lnTo>
                  <a:pt x="945046" y="750920"/>
                </a:lnTo>
                <a:lnTo>
                  <a:pt x="1002767" y="742565"/>
                </a:lnTo>
                <a:lnTo>
                  <a:pt x="1058513" y="732043"/>
                </a:lnTo>
                <a:lnTo>
                  <a:pt x="1112087" y="719452"/>
                </a:lnTo>
                <a:lnTo>
                  <a:pt x="1163292" y="704891"/>
                </a:lnTo>
                <a:lnTo>
                  <a:pt x="1211933" y="688457"/>
                </a:lnTo>
                <a:lnTo>
                  <a:pt x="1257812" y="670250"/>
                </a:lnTo>
                <a:lnTo>
                  <a:pt x="1300733" y="650367"/>
                </a:lnTo>
                <a:lnTo>
                  <a:pt x="1340500" y="628906"/>
                </a:lnTo>
                <a:lnTo>
                  <a:pt x="1376915" y="605966"/>
                </a:lnTo>
                <a:lnTo>
                  <a:pt x="1409783" y="581646"/>
                </a:lnTo>
                <a:lnTo>
                  <a:pt x="1438905" y="556043"/>
                </a:lnTo>
                <a:lnTo>
                  <a:pt x="1485131" y="501383"/>
                </a:lnTo>
                <a:lnTo>
                  <a:pt x="1514020" y="442773"/>
                </a:lnTo>
                <a:lnTo>
                  <a:pt x="1524000" y="381000"/>
                </a:lnTo>
                <a:lnTo>
                  <a:pt x="1521472" y="349766"/>
                </a:lnTo>
                <a:lnTo>
                  <a:pt x="1501841" y="289476"/>
                </a:lnTo>
                <a:lnTo>
                  <a:pt x="1464087" y="232743"/>
                </a:lnTo>
                <a:lnTo>
                  <a:pt x="1409783" y="180353"/>
                </a:lnTo>
                <a:lnTo>
                  <a:pt x="1376915" y="156033"/>
                </a:lnTo>
                <a:lnTo>
                  <a:pt x="1340500" y="133093"/>
                </a:lnTo>
                <a:lnTo>
                  <a:pt x="1300734" y="111633"/>
                </a:lnTo>
                <a:lnTo>
                  <a:pt x="1257812" y="91749"/>
                </a:lnTo>
                <a:lnTo>
                  <a:pt x="1211933" y="73542"/>
                </a:lnTo>
                <a:lnTo>
                  <a:pt x="1163292" y="57108"/>
                </a:lnTo>
                <a:lnTo>
                  <a:pt x="1112087" y="42547"/>
                </a:lnTo>
                <a:lnTo>
                  <a:pt x="1058513" y="29956"/>
                </a:lnTo>
                <a:lnTo>
                  <a:pt x="1002767" y="19434"/>
                </a:lnTo>
                <a:lnTo>
                  <a:pt x="945046" y="11079"/>
                </a:lnTo>
                <a:lnTo>
                  <a:pt x="885547" y="4989"/>
                </a:lnTo>
                <a:lnTo>
                  <a:pt x="824466" y="1263"/>
                </a:lnTo>
                <a:lnTo>
                  <a:pt x="76200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801401"/>
            <a:endParaRPr>
              <a:solidFill>
                <a:prstClr val="black"/>
              </a:solidFill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87970" y="4852770"/>
            <a:ext cx="1149516" cy="8140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453" algn="r" defTabSz="801401">
              <a:lnSpc>
                <a:spcPts val="3070"/>
              </a:lnSpc>
            </a:pPr>
            <a:r>
              <a:rPr sz="3200" dirty="0">
                <a:solidFill>
                  <a:srgbClr val="FFCC00"/>
                </a:solidFill>
                <a:latin typeface="Comic Sans MS"/>
                <a:cs typeface="Comic Sans MS"/>
              </a:rPr>
              <a:t>•</a:t>
            </a:r>
            <a:endParaRPr sz="320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R="4453" algn="r" defTabSz="801401">
              <a:lnSpc>
                <a:spcPts val="3070"/>
              </a:lnSpc>
            </a:pPr>
            <a:r>
              <a:rPr sz="2100" b="1" spc="-4" dirty="0">
                <a:solidFill>
                  <a:prstClr val="black"/>
                </a:solidFill>
                <a:latin typeface="Comic Sans MS"/>
                <a:cs typeface="Comic Sans MS"/>
              </a:rPr>
              <a:t>Patient</a:t>
            </a:r>
            <a:r>
              <a:rPr sz="2100" b="1" spc="-25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4700" baseline="-28549" dirty="0">
                <a:solidFill>
                  <a:srgbClr val="FFCC00"/>
                </a:solidFill>
                <a:latin typeface="Comic Sans MS"/>
                <a:cs typeface="Comic Sans MS"/>
              </a:rPr>
              <a:t>•</a:t>
            </a:r>
            <a:endParaRPr sz="4700" baseline="-28549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965888" y="4393265"/>
            <a:ext cx="583619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 defTabSz="801401"/>
            <a:r>
              <a:rPr sz="1100" b="1" spc="-4" dirty="0">
                <a:solidFill>
                  <a:srgbClr val="FFFFFF"/>
                </a:solidFill>
                <a:latin typeface="Comic Sans MS"/>
                <a:cs typeface="Comic Sans MS"/>
              </a:rPr>
              <a:t>Ill</a:t>
            </a:r>
            <a:r>
              <a:rPr sz="1100" b="1" dirty="0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sz="1100" b="1" spc="-4" dirty="0">
                <a:solidFill>
                  <a:srgbClr val="FFFFFF"/>
                </a:solidFill>
                <a:latin typeface="Comic Sans MS"/>
                <a:cs typeface="Comic Sans MS"/>
              </a:rPr>
              <a:t>ess</a:t>
            </a:r>
            <a:endParaRPr sz="110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050847" y="4401558"/>
            <a:ext cx="56535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 defTabSz="801401"/>
            <a:r>
              <a:rPr sz="1100" b="1" spc="-4" dirty="0">
                <a:solidFill>
                  <a:srgbClr val="FFFFFF"/>
                </a:solidFill>
                <a:latin typeface="Comic Sans MS"/>
                <a:cs typeface="Comic Sans MS"/>
              </a:rPr>
              <a:t>Dise</a:t>
            </a:r>
            <a:r>
              <a:rPr sz="1100" b="1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1100" b="1" spc="-4" dirty="0">
                <a:solidFill>
                  <a:srgbClr val="FFFFFF"/>
                </a:solidFill>
                <a:latin typeface="Comic Sans MS"/>
                <a:cs typeface="Comic Sans MS"/>
              </a:rPr>
              <a:t>s</a:t>
            </a:r>
            <a:r>
              <a:rPr sz="1100" b="1" dirty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endParaRPr sz="1100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315121" y="3686385"/>
            <a:ext cx="1269767" cy="4411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5047" defTabSz="801401"/>
            <a:r>
              <a:rPr sz="1100" b="1" spc="-4" dirty="0">
                <a:solidFill>
                  <a:srgbClr val="FFFFFF"/>
                </a:solidFill>
                <a:latin typeface="Comic Sans MS"/>
                <a:cs typeface="Comic Sans MS"/>
              </a:rPr>
              <a:t>CONTEXT</a:t>
            </a:r>
            <a:endParaRPr sz="11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1131" defTabSz="801401">
              <a:spcBef>
                <a:spcPts val="841"/>
              </a:spcBef>
            </a:pPr>
            <a:r>
              <a:rPr sz="1100" b="1" dirty="0">
                <a:solidFill>
                  <a:srgbClr val="FFFFFF"/>
                </a:solidFill>
                <a:latin typeface="Comic Sans MS"/>
                <a:cs typeface="Comic Sans MS"/>
              </a:rPr>
              <a:t>Person</a:t>
            </a:r>
            <a:endParaRPr sz="1100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113315" y="3218596"/>
            <a:ext cx="0" cy="2211144"/>
          </a:xfrm>
          <a:custGeom>
            <a:avLst/>
            <a:gdLst/>
            <a:ahLst/>
            <a:cxnLst/>
            <a:rect l="l" t="t" r="r" b="b"/>
            <a:pathLst>
              <a:path h="2438400">
                <a:moveTo>
                  <a:pt x="0" y="0"/>
                </a:moveTo>
                <a:lnTo>
                  <a:pt x="0" y="2438400"/>
                </a:lnTo>
              </a:path>
            </a:pathLst>
          </a:custGeom>
          <a:ln w="7620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pPr defTabSz="801401"/>
            <a:endParaRPr>
              <a:solidFill>
                <a:prstClr val="black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113316" y="3218597"/>
            <a:ext cx="1368341" cy="967375"/>
          </a:xfrm>
          <a:custGeom>
            <a:avLst/>
            <a:gdLst/>
            <a:ahLst/>
            <a:cxnLst/>
            <a:rect l="l" t="t" r="r" b="b"/>
            <a:pathLst>
              <a:path w="1371600" h="1066800">
                <a:moveTo>
                  <a:pt x="0" y="0"/>
                </a:moveTo>
                <a:lnTo>
                  <a:pt x="1371600" y="1066800"/>
                </a:lnTo>
              </a:path>
            </a:pathLst>
          </a:custGeom>
          <a:ln w="7620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pPr defTabSz="801401"/>
            <a:endParaRPr>
              <a:solidFill>
                <a:prstClr val="black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113316" y="4255069"/>
            <a:ext cx="1368341" cy="117467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1371600" y="0"/>
                </a:moveTo>
                <a:lnTo>
                  <a:pt x="0" y="1371600"/>
                </a:lnTo>
              </a:path>
            </a:pathLst>
          </a:custGeom>
          <a:ln w="7620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pPr defTabSz="801401"/>
            <a:endParaRPr>
              <a:solidFill>
                <a:prstClr val="black"/>
              </a:solidFill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246467" y="3914673"/>
            <a:ext cx="906933" cy="560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 marR="4453" defTabSz="801401">
              <a:lnSpc>
                <a:spcPct val="130300"/>
              </a:lnSpc>
            </a:pPr>
            <a:r>
              <a:rPr sz="1400" b="1" dirty="0">
                <a:solidFill>
                  <a:srgbClr val="FF3300"/>
                </a:solidFill>
                <a:latin typeface="Comic Sans MS"/>
                <a:cs typeface="Comic Sans MS"/>
              </a:rPr>
              <a:t>Mutual  Decisi</a:t>
            </a:r>
            <a:r>
              <a:rPr sz="1400" b="1" spc="-13" dirty="0">
                <a:solidFill>
                  <a:srgbClr val="FF3300"/>
                </a:solidFill>
                <a:latin typeface="Comic Sans MS"/>
                <a:cs typeface="Comic Sans MS"/>
              </a:rPr>
              <a:t>o</a:t>
            </a:r>
            <a:r>
              <a:rPr sz="1400" b="1" dirty="0">
                <a:solidFill>
                  <a:srgbClr val="FF3300"/>
                </a:solidFill>
                <a:latin typeface="Comic Sans MS"/>
                <a:cs typeface="Comic Sans MS"/>
              </a:rPr>
              <a:t>n</a:t>
            </a:r>
            <a:endParaRPr sz="1400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963075" y="2458515"/>
            <a:ext cx="3322573" cy="690982"/>
          </a:xfrm>
          <a:custGeom>
            <a:avLst/>
            <a:gdLst/>
            <a:ahLst/>
            <a:cxnLst/>
            <a:rect l="l" t="t" r="r" b="b"/>
            <a:pathLst>
              <a:path w="3885565" h="762000">
                <a:moveTo>
                  <a:pt x="350519" y="616747"/>
                </a:moveTo>
                <a:lnTo>
                  <a:pt x="350519" y="252984"/>
                </a:lnTo>
                <a:lnTo>
                  <a:pt x="348995" y="253746"/>
                </a:lnTo>
                <a:lnTo>
                  <a:pt x="348731" y="253084"/>
                </a:lnTo>
                <a:lnTo>
                  <a:pt x="278357" y="257032"/>
                </a:lnTo>
                <a:lnTo>
                  <a:pt x="211847" y="264366"/>
                </a:lnTo>
                <a:lnTo>
                  <a:pt x="152213" y="274629"/>
                </a:lnTo>
                <a:lnTo>
                  <a:pt x="100679" y="287464"/>
                </a:lnTo>
                <a:lnTo>
                  <a:pt x="58467" y="302513"/>
                </a:lnTo>
                <a:lnTo>
                  <a:pt x="6904" y="337827"/>
                </a:lnTo>
                <a:lnTo>
                  <a:pt x="0" y="357378"/>
                </a:lnTo>
                <a:lnTo>
                  <a:pt x="8644" y="379317"/>
                </a:lnTo>
                <a:lnTo>
                  <a:pt x="33674" y="399940"/>
                </a:lnTo>
                <a:lnTo>
                  <a:pt x="73737" y="418661"/>
                </a:lnTo>
                <a:lnTo>
                  <a:pt x="127479" y="434894"/>
                </a:lnTo>
                <a:lnTo>
                  <a:pt x="189315" y="447212"/>
                </a:lnTo>
                <a:lnTo>
                  <a:pt x="191262" y="446531"/>
                </a:lnTo>
                <a:lnTo>
                  <a:pt x="193547" y="448056"/>
                </a:lnTo>
                <a:lnTo>
                  <a:pt x="193547" y="589720"/>
                </a:lnTo>
                <a:lnTo>
                  <a:pt x="225067" y="598086"/>
                </a:lnTo>
                <a:lnTo>
                  <a:pt x="279847" y="608358"/>
                </a:lnTo>
                <a:lnTo>
                  <a:pt x="340967" y="616052"/>
                </a:lnTo>
                <a:lnTo>
                  <a:pt x="350519" y="616747"/>
                </a:lnTo>
                <a:close/>
              </a:path>
              <a:path w="3885565" h="762000">
                <a:moveTo>
                  <a:pt x="193547" y="589720"/>
                </a:moveTo>
                <a:lnTo>
                  <a:pt x="193547" y="448056"/>
                </a:lnTo>
                <a:lnTo>
                  <a:pt x="189315" y="447212"/>
                </a:lnTo>
                <a:lnTo>
                  <a:pt x="146101" y="462331"/>
                </a:lnTo>
                <a:lnTo>
                  <a:pt x="112871" y="479774"/>
                </a:lnTo>
                <a:lnTo>
                  <a:pt x="92356" y="498502"/>
                </a:lnTo>
                <a:lnTo>
                  <a:pt x="85343" y="518160"/>
                </a:lnTo>
                <a:lnTo>
                  <a:pt x="91677" y="536992"/>
                </a:lnTo>
                <a:lnTo>
                  <a:pt x="109932" y="554690"/>
                </a:lnTo>
                <a:lnTo>
                  <a:pt x="138993" y="570963"/>
                </a:lnTo>
                <a:lnTo>
                  <a:pt x="177744" y="585525"/>
                </a:lnTo>
                <a:lnTo>
                  <a:pt x="193547" y="589720"/>
                </a:lnTo>
                <a:close/>
              </a:path>
              <a:path w="3885565" h="762000">
                <a:moveTo>
                  <a:pt x="2020049" y="761497"/>
                </a:moveTo>
                <a:lnTo>
                  <a:pt x="2020049" y="59436"/>
                </a:lnTo>
                <a:lnTo>
                  <a:pt x="1979718" y="49972"/>
                </a:lnTo>
                <a:lnTo>
                  <a:pt x="1936082" y="41854"/>
                </a:lnTo>
                <a:lnTo>
                  <a:pt x="1889568" y="35123"/>
                </a:lnTo>
                <a:lnTo>
                  <a:pt x="1840601" y="29817"/>
                </a:lnTo>
                <a:lnTo>
                  <a:pt x="1789610" y="25979"/>
                </a:lnTo>
                <a:lnTo>
                  <a:pt x="1737019" y="23646"/>
                </a:lnTo>
                <a:lnTo>
                  <a:pt x="1683258" y="22860"/>
                </a:lnTo>
                <a:lnTo>
                  <a:pt x="1624924" y="23805"/>
                </a:lnTo>
                <a:lnTo>
                  <a:pt x="1568147" y="26589"/>
                </a:lnTo>
                <a:lnTo>
                  <a:pt x="1513466" y="31129"/>
                </a:lnTo>
                <a:lnTo>
                  <a:pt x="1461420" y="37343"/>
                </a:lnTo>
                <a:lnTo>
                  <a:pt x="1412548" y="45150"/>
                </a:lnTo>
                <a:lnTo>
                  <a:pt x="1367388" y="54468"/>
                </a:lnTo>
                <a:lnTo>
                  <a:pt x="1326479" y="65217"/>
                </a:lnTo>
                <a:lnTo>
                  <a:pt x="1259573" y="90678"/>
                </a:lnTo>
                <a:lnTo>
                  <a:pt x="1258811" y="91440"/>
                </a:lnTo>
                <a:lnTo>
                  <a:pt x="1210982" y="84776"/>
                </a:lnTo>
                <a:lnTo>
                  <a:pt x="1161419" y="79276"/>
                </a:lnTo>
                <a:lnTo>
                  <a:pt x="1110418" y="74961"/>
                </a:lnTo>
                <a:lnTo>
                  <a:pt x="1058273" y="71853"/>
                </a:lnTo>
                <a:lnTo>
                  <a:pt x="1005281" y="69973"/>
                </a:lnTo>
                <a:lnTo>
                  <a:pt x="951738" y="69342"/>
                </a:lnTo>
                <a:lnTo>
                  <a:pt x="880784" y="70430"/>
                </a:lnTo>
                <a:lnTo>
                  <a:pt x="812245" y="73614"/>
                </a:lnTo>
                <a:lnTo>
                  <a:pt x="746575" y="78774"/>
                </a:lnTo>
                <a:lnTo>
                  <a:pt x="684229" y="85790"/>
                </a:lnTo>
                <a:lnTo>
                  <a:pt x="625662" y="94542"/>
                </a:lnTo>
                <a:lnTo>
                  <a:pt x="571328" y="104911"/>
                </a:lnTo>
                <a:lnTo>
                  <a:pt x="521684" y="116776"/>
                </a:lnTo>
                <a:lnTo>
                  <a:pt x="477183" y="130017"/>
                </a:lnTo>
                <a:lnTo>
                  <a:pt x="438280" y="144515"/>
                </a:lnTo>
                <a:lnTo>
                  <a:pt x="379089" y="176798"/>
                </a:lnTo>
                <a:lnTo>
                  <a:pt x="347749" y="212668"/>
                </a:lnTo>
                <a:lnTo>
                  <a:pt x="343662" y="231648"/>
                </a:lnTo>
                <a:lnTo>
                  <a:pt x="343662" y="239268"/>
                </a:lnTo>
                <a:lnTo>
                  <a:pt x="345947" y="246126"/>
                </a:lnTo>
                <a:lnTo>
                  <a:pt x="348731" y="253084"/>
                </a:lnTo>
                <a:lnTo>
                  <a:pt x="350519" y="252984"/>
                </a:lnTo>
                <a:lnTo>
                  <a:pt x="350519" y="616747"/>
                </a:lnTo>
                <a:lnTo>
                  <a:pt x="407310" y="620880"/>
                </a:lnTo>
                <a:lnTo>
                  <a:pt x="477183" y="622540"/>
                </a:lnTo>
                <a:lnTo>
                  <a:pt x="500630" y="622458"/>
                </a:lnTo>
                <a:lnTo>
                  <a:pt x="512058" y="622232"/>
                </a:lnTo>
                <a:lnTo>
                  <a:pt x="523481" y="621791"/>
                </a:lnTo>
                <a:lnTo>
                  <a:pt x="523481" y="623518"/>
                </a:lnTo>
                <a:lnTo>
                  <a:pt x="591414" y="649604"/>
                </a:lnTo>
                <a:lnTo>
                  <a:pt x="632424" y="661630"/>
                </a:lnTo>
                <a:lnTo>
                  <a:pt x="676965" y="672591"/>
                </a:lnTo>
                <a:lnTo>
                  <a:pt x="724735" y="682442"/>
                </a:lnTo>
                <a:lnTo>
                  <a:pt x="775428" y="691133"/>
                </a:lnTo>
                <a:lnTo>
                  <a:pt x="828740" y="698619"/>
                </a:lnTo>
                <a:lnTo>
                  <a:pt x="884367" y="704850"/>
                </a:lnTo>
                <a:lnTo>
                  <a:pt x="942005" y="709779"/>
                </a:lnTo>
                <a:lnTo>
                  <a:pt x="1001348" y="713359"/>
                </a:lnTo>
                <a:lnTo>
                  <a:pt x="1062094" y="715541"/>
                </a:lnTo>
                <a:lnTo>
                  <a:pt x="1123937" y="716279"/>
                </a:lnTo>
                <a:lnTo>
                  <a:pt x="1177687" y="715722"/>
                </a:lnTo>
                <a:lnTo>
                  <a:pt x="1230983" y="714058"/>
                </a:lnTo>
                <a:lnTo>
                  <a:pt x="1283557" y="711301"/>
                </a:lnTo>
                <a:lnTo>
                  <a:pt x="1335144" y="707464"/>
                </a:lnTo>
                <a:lnTo>
                  <a:pt x="1385478" y="702561"/>
                </a:lnTo>
                <a:lnTo>
                  <a:pt x="1434295" y="696605"/>
                </a:lnTo>
                <a:lnTo>
                  <a:pt x="1480565" y="689723"/>
                </a:lnTo>
                <a:lnTo>
                  <a:pt x="1481327" y="689609"/>
                </a:lnTo>
                <a:lnTo>
                  <a:pt x="1481327" y="689883"/>
                </a:lnTo>
                <a:lnTo>
                  <a:pt x="1516623" y="702561"/>
                </a:lnTo>
                <a:lnTo>
                  <a:pt x="1556881" y="714402"/>
                </a:lnTo>
                <a:lnTo>
                  <a:pt x="1600971" y="725072"/>
                </a:lnTo>
                <a:lnTo>
                  <a:pt x="1648522" y="734513"/>
                </a:lnTo>
                <a:lnTo>
                  <a:pt x="1699163" y="742664"/>
                </a:lnTo>
                <a:lnTo>
                  <a:pt x="1752524" y="749466"/>
                </a:lnTo>
                <a:lnTo>
                  <a:pt x="1808234" y="754860"/>
                </a:lnTo>
                <a:lnTo>
                  <a:pt x="1865924" y="758787"/>
                </a:lnTo>
                <a:lnTo>
                  <a:pt x="1925222" y="761186"/>
                </a:lnTo>
                <a:lnTo>
                  <a:pt x="1985759" y="762000"/>
                </a:lnTo>
                <a:lnTo>
                  <a:pt x="2020049" y="761497"/>
                </a:lnTo>
                <a:close/>
              </a:path>
              <a:path w="3885565" h="762000">
                <a:moveTo>
                  <a:pt x="523481" y="623518"/>
                </a:moveTo>
                <a:lnTo>
                  <a:pt x="523481" y="621791"/>
                </a:lnTo>
                <a:lnTo>
                  <a:pt x="521207" y="622553"/>
                </a:lnTo>
                <a:lnTo>
                  <a:pt x="523481" y="623518"/>
                </a:lnTo>
                <a:close/>
              </a:path>
              <a:path w="3885565" h="762000">
                <a:moveTo>
                  <a:pt x="1480789" y="689690"/>
                </a:moveTo>
                <a:lnTo>
                  <a:pt x="1480565" y="689609"/>
                </a:lnTo>
                <a:lnTo>
                  <a:pt x="1480789" y="689690"/>
                </a:lnTo>
                <a:close/>
              </a:path>
              <a:path w="3885565" h="762000">
                <a:moveTo>
                  <a:pt x="1481327" y="689883"/>
                </a:moveTo>
                <a:lnTo>
                  <a:pt x="1481327" y="689609"/>
                </a:lnTo>
                <a:lnTo>
                  <a:pt x="1480789" y="689690"/>
                </a:lnTo>
                <a:lnTo>
                  <a:pt x="1481327" y="689883"/>
                </a:lnTo>
                <a:close/>
              </a:path>
              <a:path w="3885565" h="762000">
                <a:moveTo>
                  <a:pt x="2682240" y="661620"/>
                </a:moveTo>
                <a:lnTo>
                  <a:pt x="2682240" y="41148"/>
                </a:lnTo>
                <a:lnTo>
                  <a:pt x="2681477" y="41148"/>
                </a:lnTo>
                <a:lnTo>
                  <a:pt x="2681477" y="40920"/>
                </a:lnTo>
                <a:lnTo>
                  <a:pt x="2641952" y="29104"/>
                </a:lnTo>
                <a:lnTo>
                  <a:pt x="2595653" y="18965"/>
                </a:lnTo>
                <a:lnTo>
                  <a:pt x="2544316" y="10858"/>
                </a:lnTo>
                <a:lnTo>
                  <a:pt x="2488914" y="4910"/>
                </a:lnTo>
                <a:lnTo>
                  <a:pt x="2430419" y="1248"/>
                </a:lnTo>
                <a:lnTo>
                  <a:pt x="2369807" y="0"/>
                </a:lnTo>
                <a:lnTo>
                  <a:pt x="2307045" y="1328"/>
                </a:lnTo>
                <a:lnTo>
                  <a:pt x="2246789" y="5216"/>
                </a:lnTo>
                <a:lnTo>
                  <a:pt x="2190050" y="11516"/>
                </a:lnTo>
                <a:lnTo>
                  <a:pt x="2137842" y="20083"/>
                </a:lnTo>
                <a:lnTo>
                  <a:pt x="2091178" y="30768"/>
                </a:lnTo>
                <a:lnTo>
                  <a:pt x="2051072" y="43427"/>
                </a:lnTo>
                <a:lnTo>
                  <a:pt x="2018538" y="57912"/>
                </a:lnTo>
                <a:lnTo>
                  <a:pt x="2020049" y="59436"/>
                </a:lnTo>
                <a:lnTo>
                  <a:pt x="2020049" y="761497"/>
                </a:lnTo>
                <a:lnTo>
                  <a:pt x="2116303" y="758182"/>
                </a:lnTo>
                <a:lnTo>
                  <a:pt x="2178516" y="753546"/>
                </a:lnTo>
                <a:lnTo>
                  <a:pt x="2238103" y="747211"/>
                </a:lnTo>
                <a:lnTo>
                  <a:pt x="2294619" y="739267"/>
                </a:lnTo>
                <a:lnTo>
                  <a:pt x="2347625" y="729805"/>
                </a:lnTo>
                <a:lnTo>
                  <a:pt x="2396677" y="718914"/>
                </a:lnTo>
                <a:lnTo>
                  <a:pt x="2441334" y="706684"/>
                </a:lnTo>
                <a:lnTo>
                  <a:pt x="2481155" y="693205"/>
                </a:lnTo>
                <a:lnTo>
                  <a:pt x="2544518" y="662861"/>
                </a:lnTo>
                <a:lnTo>
                  <a:pt x="2567177" y="646176"/>
                </a:lnTo>
                <a:lnTo>
                  <a:pt x="2567177" y="647700"/>
                </a:lnTo>
                <a:lnTo>
                  <a:pt x="2618390" y="655106"/>
                </a:lnTo>
                <a:lnTo>
                  <a:pt x="2672055" y="660867"/>
                </a:lnTo>
                <a:lnTo>
                  <a:pt x="2681477" y="661564"/>
                </a:lnTo>
                <a:lnTo>
                  <a:pt x="2681477" y="41148"/>
                </a:lnTo>
                <a:lnTo>
                  <a:pt x="2681874" y="41038"/>
                </a:lnTo>
                <a:lnTo>
                  <a:pt x="2681874" y="661593"/>
                </a:lnTo>
                <a:lnTo>
                  <a:pt x="2682240" y="661620"/>
                </a:lnTo>
                <a:close/>
              </a:path>
              <a:path w="3885565" h="762000">
                <a:moveTo>
                  <a:pt x="3445001" y="96011"/>
                </a:moveTo>
                <a:lnTo>
                  <a:pt x="3400028" y="61461"/>
                </a:lnTo>
                <a:lnTo>
                  <a:pt x="3363891" y="46397"/>
                </a:lnTo>
                <a:lnTo>
                  <a:pt x="3319908" y="33082"/>
                </a:lnTo>
                <a:lnTo>
                  <a:pt x="3269020" y="21724"/>
                </a:lnTo>
                <a:lnTo>
                  <a:pt x="3212168" y="12530"/>
                </a:lnTo>
                <a:lnTo>
                  <a:pt x="3150293" y="5707"/>
                </a:lnTo>
                <a:lnTo>
                  <a:pt x="3084334" y="1461"/>
                </a:lnTo>
                <a:lnTo>
                  <a:pt x="3015234" y="0"/>
                </a:lnTo>
                <a:lnTo>
                  <a:pt x="2960555" y="919"/>
                </a:lnTo>
                <a:lnTo>
                  <a:pt x="2907276" y="3625"/>
                </a:lnTo>
                <a:lnTo>
                  <a:pt x="2855956" y="8037"/>
                </a:lnTo>
                <a:lnTo>
                  <a:pt x="2807156" y="14075"/>
                </a:lnTo>
                <a:lnTo>
                  <a:pt x="2761435" y="21660"/>
                </a:lnTo>
                <a:lnTo>
                  <a:pt x="2719356" y="30711"/>
                </a:lnTo>
                <a:lnTo>
                  <a:pt x="2681874" y="41038"/>
                </a:lnTo>
                <a:lnTo>
                  <a:pt x="2682240" y="41148"/>
                </a:lnTo>
                <a:lnTo>
                  <a:pt x="2682240" y="661620"/>
                </a:lnTo>
                <a:lnTo>
                  <a:pt x="2727698" y="664982"/>
                </a:lnTo>
                <a:lnTo>
                  <a:pt x="2784841" y="667451"/>
                </a:lnTo>
                <a:lnTo>
                  <a:pt x="2843009" y="668274"/>
                </a:lnTo>
                <a:lnTo>
                  <a:pt x="2913233" y="667015"/>
                </a:lnTo>
                <a:lnTo>
                  <a:pt x="2980621" y="663349"/>
                </a:lnTo>
                <a:lnTo>
                  <a:pt x="3044560" y="657439"/>
                </a:lnTo>
                <a:lnTo>
                  <a:pt x="3104435" y="649449"/>
                </a:lnTo>
                <a:lnTo>
                  <a:pt x="3159632" y="639544"/>
                </a:lnTo>
                <a:lnTo>
                  <a:pt x="3209537" y="627887"/>
                </a:lnTo>
                <a:lnTo>
                  <a:pt x="3253537" y="614643"/>
                </a:lnTo>
                <a:lnTo>
                  <a:pt x="3291018" y="599976"/>
                </a:lnTo>
                <a:lnTo>
                  <a:pt x="3343965" y="567026"/>
                </a:lnTo>
                <a:lnTo>
                  <a:pt x="3362706" y="533062"/>
                </a:lnTo>
                <a:lnTo>
                  <a:pt x="3362706" y="530351"/>
                </a:lnTo>
                <a:lnTo>
                  <a:pt x="3435897" y="526329"/>
                </a:lnTo>
                <a:lnTo>
                  <a:pt x="3443477" y="525648"/>
                </a:lnTo>
                <a:lnTo>
                  <a:pt x="3443477" y="96011"/>
                </a:lnTo>
                <a:lnTo>
                  <a:pt x="3445001" y="96011"/>
                </a:lnTo>
                <a:close/>
              </a:path>
              <a:path w="3885565" h="762000">
                <a:moveTo>
                  <a:pt x="3363467" y="530351"/>
                </a:moveTo>
                <a:lnTo>
                  <a:pt x="3362706" y="530351"/>
                </a:lnTo>
                <a:lnTo>
                  <a:pt x="3362706" y="533062"/>
                </a:lnTo>
                <a:lnTo>
                  <a:pt x="3363467" y="530351"/>
                </a:lnTo>
                <a:close/>
              </a:path>
              <a:path w="3885565" h="762000">
                <a:moveTo>
                  <a:pt x="3797033" y="219455"/>
                </a:moveTo>
                <a:lnTo>
                  <a:pt x="3771151" y="177879"/>
                </a:lnTo>
                <a:lnTo>
                  <a:pt x="3698551" y="141731"/>
                </a:lnTo>
                <a:lnTo>
                  <a:pt x="3647097" y="126497"/>
                </a:lnTo>
                <a:lnTo>
                  <a:pt x="3586803" y="113585"/>
                </a:lnTo>
                <a:lnTo>
                  <a:pt x="3518614" y="103316"/>
                </a:lnTo>
                <a:lnTo>
                  <a:pt x="3443477" y="96011"/>
                </a:lnTo>
                <a:lnTo>
                  <a:pt x="3443477" y="525648"/>
                </a:lnTo>
                <a:lnTo>
                  <a:pt x="3505403" y="520082"/>
                </a:lnTo>
                <a:lnTo>
                  <a:pt x="3570714" y="511766"/>
                </a:lnTo>
                <a:lnTo>
                  <a:pt x="3631319" y="501537"/>
                </a:lnTo>
                <a:lnTo>
                  <a:pt x="3686707" y="489551"/>
                </a:lnTo>
                <a:lnTo>
                  <a:pt x="3736366" y="475964"/>
                </a:lnTo>
                <a:lnTo>
                  <a:pt x="3758184" y="270509"/>
                </a:lnTo>
                <a:lnTo>
                  <a:pt x="3775184" y="258246"/>
                </a:lnTo>
                <a:lnTo>
                  <a:pt x="3787324" y="245554"/>
                </a:lnTo>
                <a:lnTo>
                  <a:pt x="3794606" y="232576"/>
                </a:lnTo>
                <a:lnTo>
                  <a:pt x="3797033" y="219455"/>
                </a:lnTo>
                <a:close/>
              </a:path>
              <a:path w="3885565" h="762000">
                <a:moveTo>
                  <a:pt x="3885438" y="369569"/>
                </a:moveTo>
                <a:lnTo>
                  <a:pt x="3877258" y="342947"/>
                </a:lnTo>
                <a:lnTo>
                  <a:pt x="3853148" y="317182"/>
                </a:lnTo>
                <a:lnTo>
                  <a:pt x="3813750" y="292846"/>
                </a:lnTo>
                <a:lnTo>
                  <a:pt x="3759708" y="270509"/>
                </a:lnTo>
                <a:lnTo>
                  <a:pt x="3758184" y="270509"/>
                </a:lnTo>
                <a:lnTo>
                  <a:pt x="3758184" y="468411"/>
                </a:lnTo>
                <a:lnTo>
                  <a:pt x="3779788" y="460932"/>
                </a:lnTo>
                <a:lnTo>
                  <a:pt x="3816460" y="444612"/>
                </a:lnTo>
                <a:lnTo>
                  <a:pt x="3867512" y="408731"/>
                </a:lnTo>
                <a:lnTo>
                  <a:pt x="3885438" y="3695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01401"/>
            <a:endParaRPr>
              <a:solidFill>
                <a:prstClr val="black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807068" y="3236562"/>
            <a:ext cx="554396" cy="115740"/>
          </a:xfrm>
          <a:custGeom>
            <a:avLst/>
            <a:gdLst/>
            <a:ahLst/>
            <a:cxnLst/>
            <a:rect l="l" t="t" r="r" b="b"/>
            <a:pathLst>
              <a:path w="648334" h="127635">
                <a:moveTo>
                  <a:pt x="647712" y="64007"/>
                </a:moveTo>
                <a:lnTo>
                  <a:pt x="614699" y="35989"/>
                </a:lnTo>
                <a:lnTo>
                  <a:pt x="576392" y="24099"/>
                </a:lnTo>
                <a:lnTo>
                  <a:pt x="526181" y="14155"/>
                </a:lnTo>
                <a:lnTo>
                  <a:pt x="466038" y="6558"/>
                </a:lnTo>
                <a:lnTo>
                  <a:pt x="397937" y="1706"/>
                </a:lnTo>
                <a:lnTo>
                  <a:pt x="323850" y="0"/>
                </a:lnTo>
                <a:lnTo>
                  <a:pt x="249531" y="1706"/>
                </a:lnTo>
                <a:lnTo>
                  <a:pt x="181341" y="6558"/>
                </a:lnTo>
                <a:lnTo>
                  <a:pt x="121214" y="14155"/>
                </a:lnTo>
                <a:lnTo>
                  <a:pt x="71083" y="24099"/>
                </a:lnTo>
                <a:lnTo>
                  <a:pt x="32881" y="35989"/>
                </a:lnTo>
                <a:lnTo>
                  <a:pt x="0" y="64007"/>
                </a:lnTo>
                <a:lnTo>
                  <a:pt x="8542" y="78548"/>
                </a:lnTo>
                <a:lnTo>
                  <a:pt x="71083" y="103616"/>
                </a:lnTo>
                <a:lnTo>
                  <a:pt x="121214" y="113398"/>
                </a:lnTo>
                <a:lnTo>
                  <a:pt x="181341" y="120846"/>
                </a:lnTo>
                <a:lnTo>
                  <a:pt x="249531" y="125590"/>
                </a:lnTo>
                <a:lnTo>
                  <a:pt x="323850" y="127253"/>
                </a:lnTo>
                <a:lnTo>
                  <a:pt x="397937" y="125590"/>
                </a:lnTo>
                <a:lnTo>
                  <a:pt x="466038" y="120846"/>
                </a:lnTo>
                <a:lnTo>
                  <a:pt x="526181" y="113398"/>
                </a:lnTo>
                <a:lnTo>
                  <a:pt x="576392" y="103616"/>
                </a:lnTo>
                <a:lnTo>
                  <a:pt x="614699" y="91875"/>
                </a:lnTo>
                <a:lnTo>
                  <a:pt x="647712" y="640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01401"/>
            <a:endParaRPr>
              <a:solidFill>
                <a:prstClr val="black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076186" y="3445238"/>
            <a:ext cx="369777" cy="77160"/>
          </a:xfrm>
          <a:custGeom>
            <a:avLst/>
            <a:gdLst/>
            <a:ahLst/>
            <a:cxnLst/>
            <a:rect l="l" t="t" r="r" b="b"/>
            <a:pathLst>
              <a:path w="432434" h="85089">
                <a:moveTo>
                  <a:pt x="432041" y="41909"/>
                </a:moveTo>
                <a:lnTo>
                  <a:pt x="390320" y="16952"/>
                </a:lnTo>
                <a:lnTo>
                  <a:pt x="343490" y="7949"/>
                </a:lnTo>
                <a:lnTo>
                  <a:pt x="284079" y="2090"/>
                </a:lnTo>
                <a:lnTo>
                  <a:pt x="215633" y="0"/>
                </a:lnTo>
                <a:lnTo>
                  <a:pt x="147565" y="2090"/>
                </a:lnTo>
                <a:lnTo>
                  <a:pt x="88383" y="7949"/>
                </a:lnTo>
                <a:lnTo>
                  <a:pt x="41671" y="16952"/>
                </a:lnTo>
                <a:lnTo>
                  <a:pt x="11015" y="28480"/>
                </a:lnTo>
                <a:lnTo>
                  <a:pt x="0" y="41909"/>
                </a:lnTo>
                <a:lnTo>
                  <a:pt x="11015" y="55418"/>
                </a:lnTo>
                <a:lnTo>
                  <a:pt x="41671" y="67135"/>
                </a:lnTo>
                <a:lnTo>
                  <a:pt x="88383" y="76364"/>
                </a:lnTo>
                <a:lnTo>
                  <a:pt x="147565" y="82411"/>
                </a:lnTo>
                <a:lnTo>
                  <a:pt x="215633" y="84581"/>
                </a:lnTo>
                <a:lnTo>
                  <a:pt x="284079" y="82411"/>
                </a:lnTo>
                <a:lnTo>
                  <a:pt x="343490" y="76364"/>
                </a:lnTo>
                <a:lnTo>
                  <a:pt x="390320" y="67135"/>
                </a:lnTo>
                <a:lnTo>
                  <a:pt x="421019" y="55418"/>
                </a:lnTo>
                <a:lnTo>
                  <a:pt x="432041" y="419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01401"/>
            <a:endParaRPr>
              <a:solidFill>
                <a:prstClr val="black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310096" y="3615220"/>
            <a:ext cx="184618" cy="39156"/>
          </a:xfrm>
          <a:custGeom>
            <a:avLst/>
            <a:gdLst/>
            <a:ahLst/>
            <a:cxnLst/>
            <a:rect l="l" t="t" r="r" b="b"/>
            <a:pathLst>
              <a:path w="215900" h="43179">
                <a:moveTo>
                  <a:pt x="215646" y="21336"/>
                </a:moveTo>
                <a:lnTo>
                  <a:pt x="207218" y="13180"/>
                </a:lnTo>
                <a:lnTo>
                  <a:pt x="184219" y="6381"/>
                </a:lnTo>
                <a:lnTo>
                  <a:pt x="150077" y="1726"/>
                </a:lnTo>
                <a:lnTo>
                  <a:pt x="108216" y="0"/>
                </a:lnTo>
                <a:lnTo>
                  <a:pt x="66233" y="1726"/>
                </a:lnTo>
                <a:lnTo>
                  <a:pt x="31819" y="6381"/>
                </a:lnTo>
                <a:lnTo>
                  <a:pt x="8550" y="13180"/>
                </a:lnTo>
                <a:lnTo>
                  <a:pt x="0" y="21336"/>
                </a:lnTo>
                <a:lnTo>
                  <a:pt x="8550" y="29491"/>
                </a:lnTo>
                <a:lnTo>
                  <a:pt x="31819" y="36290"/>
                </a:lnTo>
                <a:lnTo>
                  <a:pt x="66233" y="40945"/>
                </a:lnTo>
                <a:lnTo>
                  <a:pt x="108216" y="42671"/>
                </a:lnTo>
                <a:lnTo>
                  <a:pt x="150077" y="40945"/>
                </a:lnTo>
                <a:lnTo>
                  <a:pt x="184219" y="36290"/>
                </a:lnTo>
                <a:lnTo>
                  <a:pt x="207218" y="29491"/>
                </a:lnTo>
                <a:lnTo>
                  <a:pt x="215646" y="213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01401"/>
            <a:endParaRPr>
              <a:solidFill>
                <a:prstClr val="black"/>
              </a:solidFill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812328" y="2554604"/>
            <a:ext cx="2108344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522" marR="4453" indent="-33948" defTabSz="801401">
              <a:lnSpc>
                <a:spcPts val="1515"/>
              </a:lnSpc>
            </a:pPr>
            <a:r>
              <a:rPr b="1" dirty="0">
                <a:solidFill>
                  <a:prstClr val="black"/>
                </a:solidFill>
                <a:latin typeface="Comic Sans MS"/>
                <a:cs typeface="Comic Sans MS"/>
              </a:rPr>
              <a:t>I </a:t>
            </a:r>
            <a:r>
              <a:rPr b="1" spc="-4" dirty="0">
                <a:solidFill>
                  <a:prstClr val="black"/>
                </a:solidFill>
                <a:latin typeface="Comic Sans MS"/>
                <a:cs typeface="Comic Sans MS"/>
              </a:rPr>
              <a:t>will give the  </a:t>
            </a:r>
            <a:r>
              <a:rPr b="1" dirty="0">
                <a:solidFill>
                  <a:prstClr val="black"/>
                </a:solidFill>
                <a:latin typeface="Comic Sans MS"/>
                <a:cs typeface="Comic Sans MS"/>
              </a:rPr>
              <a:t>patient </a:t>
            </a:r>
            <a:r>
              <a:rPr b="1" spc="-4" dirty="0">
                <a:solidFill>
                  <a:prstClr val="black"/>
                </a:solidFill>
                <a:latin typeface="Comic Sans MS"/>
                <a:cs typeface="Comic Sans MS"/>
              </a:rPr>
              <a:t>the</a:t>
            </a:r>
            <a:r>
              <a:rPr b="1" spc="-92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b="1" spc="-4" dirty="0">
                <a:solidFill>
                  <a:prstClr val="black"/>
                </a:solidFill>
                <a:latin typeface="Comic Sans MS"/>
                <a:cs typeface="Comic Sans MS"/>
              </a:rPr>
              <a:t>best</a:t>
            </a:r>
            <a:endParaRPr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355065" defTabSz="801401">
              <a:lnSpc>
                <a:spcPts val="1521"/>
              </a:lnSpc>
            </a:pPr>
            <a:r>
              <a:rPr b="1" spc="-4" dirty="0">
                <a:solidFill>
                  <a:prstClr val="black"/>
                </a:solidFill>
                <a:latin typeface="Comic Sans MS"/>
                <a:cs typeface="Comic Sans MS"/>
              </a:rPr>
              <a:t>treatment</a:t>
            </a:r>
            <a:endParaRPr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288871" y="5429739"/>
            <a:ext cx="2540664" cy="760081"/>
          </a:xfrm>
          <a:custGeom>
            <a:avLst/>
            <a:gdLst/>
            <a:ahLst/>
            <a:cxnLst/>
            <a:rect l="l" t="t" r="r" b="b"/>
            <a:pathLst>
              <a:path w="2971165" h="838200">
                <a:moveTo>
                  <a:pt x="268211" y="678104"/>
                </a:moveTo>
                <a:lnTo>
                  <a:pt x="268211" y="278891"/>
                </a:lnTo>
                <a:lnTo>
                  <a:pt x="205368" y="284063"/>
                </a:lnTo>
                <a:lnTo>
                  <a:pt x="148390" y="293954"/>
                </a:lnTo>
                <a:lnTo>
                  <a:pt x="98665" y="307963"/>
                </a:lnTo>
                <a:lnTo>
                  <a:pt x="57578" y="325491"/>
                </a:lnTo>
                <a:lnTo>
                  <a:pt x="6859" y="368705"/>
                </a:lnTo>
                <a:lnTo>
                  <a:pt x="0" y="393191"/>
                </a:lnTo>
                <a:lnTo>
                  <a:pt x="10239" y="423255"/>
                </a:lnTo>
                <a:lnTo>
                  <a:pt x="39623" y="450818"/>
                </a:lnTo>
                <a:lnTo>
                  <a:pt x="86153" y="474523"/>
                </a:lnTo>
                <a:lnTo>
                  <a:pt x="144967" y="492156"/>
                </a:lnTo>
                <a:lnTo>
                  <a:pt x="146303" y="491489"/>
                </a:lnTo>
                <a:lnTo>
                  <a:pt x="147827" y="493013"/>
                </a:lnTo>
                <a:lnTo>
                  <a:pt x="147827" y="648165"/>
                </a:lnTo>
                <a:lnTo>
                  <a:pt x="177704" y="659665"/>
                </a:lnTo>
                <a:lnTo>
                  <a:pt x="233306" y="673290"/>
                </a:lnTo>
                <a:lnTo>
                  <a:pt x="268211" y="678104"/>
                </a:lnTo>
                <a:close/>
              </a:path>
              <a:path w="2971165" h="838200">
                <a:moveTo>
                  <a:pt x="147827" y="648165"/>
                </a:moveTo>
                <a:lnTo>
                  <a:pt x="147827" y="493013"/>
                </a:lnTo>
                <a:lnTo>
                  <a:pt x="144967" y="492156"/>
                </a:lnTo>
                <a:lnTo>
                  <a:pt x="111823" y="508682"/>
                </a:lnTo>
                <a:lnTo>
                  <a:pt x="86487" y="527875"/>
                </a:lnTo>
                <a:lnTo>
                  <a:pt x="70865" y="548497"/>
                </a:lnTo>
                <a:lnTo>
                  <a:pt x="65531" y="569976"/>
                </a:lnTo>
                <a:lnTo>
                  <a:pt x="73442" y="596263"/>
                </a:lnTo>
                <a:lnTo>
                  <a:pt x="95973" y="620445"/>
                </a:lnTo>
                <a:lnTo>
                  <a:pt x="131327" y="641815"/>
                </a:lnTo>
                <a:lnTo>
                  <a:pt x="147827" y="648165"/>
                </a:lnTo>
                <a:close/>
              </a:path>
              <a:path w="2971165" h="838200">
                <a:moveTo>
                  <a:pt x="1544561" y="837546"/>
                </a:moveTo>
                <a:lnTo>
                  <a:pt x="1544561" y="65531"/>
                </a:lnTo>
                <a:lnTo>
                  <a:pt x="1500738" y="51383"/>
                </a:lnTo>
                <a:lnTo>
                  <a:pt x="1452199" y="40123"/>
                </a:lnTo>
                <a:lnTo>
                  <a:pt x="1399893" y="31900"/>
                </a:lnTo>
                <a:lnTo>
                  <a:pt x="1344770" y="26858"/>
                </a:lnTo>
                <a:lnTo>
                  <a:pt x="1287779" y="25145"/>
                </a:lnTo>
                <a:lnTo>
                  <a:pt x="1230446" y="26883"/>
                </a:lnTo>
                <a:lnTo>
                  <a:pt x="1175300" y="31952"/>
                </a:lnTo>
                <a:lnTo>
                  <a:pt x="1123222" y="40141"/>
                </a:lnTo>
                <a:lnTo>
                  <a:pt x="1075091" y="51236"/>
                </a:lnTo>
                <a:lnTo>
                  <a:pt x="1031785" y="65023"/>
                </a:lnTo>
                <a:lnTo>
                  <a:pt x="994184" y="81289"/>
                </a:lnTo>
                <a:lnTo>
                  <a:pt x="962405" y="100583"/>
                </a:lnTo>
                <a:lnTo>
                  <a:pt x="918392" y="91903"/>
                </a:lnTo>
                <a:lnTo>
                  <a:pt x="872550" y="85087"/>
                </a:lnTo>
                <a:lnTo>
                  <a:pt x="825243" y="80174"/>
                </a:lnTo>
                <a:lnTo>
                  <a:pt x="776837" y="77199"/>
                </a:lnTo>
                <a:lnTo>
                  <a:pt x="727697" y="76200"/>
                </a:lnTo>
                <a:lnTo>
                  <a:pt x="658994" y="78137"/>
                </a:lnTo>
                <a:lnTo>
                  <a:pt x="593427" y="83763"/>
                </a:lnTo>
                <a:lnTo>
                  <a:pt x="531713" y="92801"/>
                </a:lnTo>
                <a:lnTo>
                  <a:pt x="474571" y="104971"/>
                </a:lnTo>
                <a:lnTo>
                  <a:pt x="422719" y="119996"/>
                </a:lnTo>
                <a:lnTo>
                  <a:pt x="376873" y="137597"/>
                </a:lnTo>
                <a:lnTo>
                  <a:pt x="337754" y="157496"/>
                </a:lnTo>
                <a:lnTo>
                  <a:pt x="306078" y="179415"/>
                </a:lnTo>
                <a:lnTo>
                  <a:pt x="267928" y="228199"/>
                </a:lnTo>
                <a:lnTo>
                  <a:pt x="262889" y="254507"/>
                </a:lnTo>
                <a:lnTo>
                  <a:pt x="262889" y="262889"/>
                </a:lnTo>
                <a:lnTo>
                  <a:pt x="264413" y="270509"/>
                </a:lnTo>
                <a:lnTo>
                  <a:pt x="267449" y="278891"/>
                </a:lnTo>
                <a:lnTo>
                  <a:pt x="268211" y="278891"/>
                </a:lnTo>
                <a:lnTo>
                  <a:pt x="268211" y="678104"/>
                </a:lnTo>
                <a:lnTo>
                  <a:pt x="296332" y="681983"/>
                </a:lnTo>
                <a:lnTo>
                  <a:pt x="364985" y="685038"/>
                </a:lnTo>
                <a:lnTo>
                  <a:pt x="374003" y="684918"/>
                </a:lnTo>
                <a:lnTo>
                  <a:pt x="391454" y="684395"/>
                </a:lnTo>
                <a:lnTo>
                  <a:pt x="400037" y="684276"/>
                </a:lnTo>
                <a:lnTo>
                  <a:pt x="400037" y="685935"/>
                </a:lnTo>
                <a:lnTo>
                  <a:pt x="429251" y="703287"/>
                </a:lnTo>
                <a:lnTo>
                  <a:pt x="464465" y="720022"/>
                </a:lnTo>
                <a:lnTo>
                  <a:pt x="503766" y="735149"/>
                </a:lnTo>
                <a:lnTo>
                  <a:pt x="546751" y="748570"/>
                </a:lnTo>
                <a:lnTo>
                  <a:pt x="593020" y="760190"/>
                </a:lnTo>
                <a:lnTo>
                  <a:pt x="642168" y="769912"/>
                </a:lnTo>
                <a:lnTo>
                  <a:pt x="693795" y="777641"/>
                </a:lnTo>
                <a:lnTo>
                  <a:pt x="747498" y="783281"/>
                </a:lnTo>
                <a:lnTo>
                  <a:pt x="802875" y="786735"/>
                </a:lnTo>
                <a:lnTo>
                  <a:pt x="859523" y="787908"/>
                </a:lnTo>
                <a:lnTo>
                  <a:pt x="916941" y="786646"/>
                </a:lnTo>
                <a:lnTo>
                  <a:pt x="973591" y="782933"/>
                </a:lnTo>
                <a:lnTo>
                  <a:pt x="1028888" y="776880"/>
                </a:lnTo>
                <a:lnTo>
                  <a:pt x="1082246" y="768595"/>
                </a:lnTo>
                <a:lnTo>
                  <a:pt x="1133081" y="758189"/>
                </a:lnTo>
                <a:lnTo>
                  <a:pt x="1133081" y="759329"/>
                </a:lnTo>
                <a:lnTo>
                  <a:pt x="1167278" y="776577"/>
                </a:lnTo>
                <a:lnTo>
                  <a:pt x="1207162" y="792229"/>
                </a:lnTo>
                <a:lnTo>
                  <a:pt x="1251422" y="805792"/>
                </a:lnTo>
                <a:lnTo>
                  <a:pt x="1299495" y="817149"/>
                </a:lnTo>
                <a:lnTo>
                  <a:pt x="1350819" y="826185"/>
                </a:lnTo>
                <a:lnTo>
                  <a:pt x="1404830" y="832782"/>
                </a:lnTo>
                <a:lnTo>
                  <a:pt x="1460966" y="836826"/>
                </a:lnTo>
                <a:lnTo>
                  <a:pt x="1518665" y="838200"/>
                </a:lnTo>
                <a:lnTo>
                  <a:pt x="1544561" y="837546"/>
                </a:lnTo>
                <a:close/>
              </a:path>
              <a:path w="2971165" h="838200">
                <a:moveTo>
                  <a:pt x="400037" y="685935"/>
                </a:moveTo>
                <a:lnTo>
                  <a:pt x="400037" y="684276"/>
                </a:lnTo>
                <a:lnTo>
                  <a:pt x="398525" y="685038"/>
                </a:lnTo>
                <a:lnTo>
                  <a:pt x="400037" y="685935"/>
                </a:lnTo>
                <a:close/>
              </a:path>
              <a:path w="2971165" h="838200">
                <a:moveTo>
                  <a:pt x="1133081" y="759329"/>
                </a:moveTo>
                <a:lnTo>
                  <a:pt x="1133081" y="758189"/>
                </a:lnTo>
                <a:lnTo>
                  <a:pt x="1132331" y="758952"/>
                </a:lnTo>
                <a:lnTo>
                  <a:pt x="1133081" y="759329"/>
                </a:lnTo>
                <a:close/>
              </a:path>
              <a:path w="2971165" h="838200">
                <a:moveTo>
                  <a:pt x="2051303" y="727365"/>
                </a:moveTo>
                <a:lnTo>
                  <a:pt x="2051303" y="45719"/>
                </a:lnTo>
                <a:lnTo>
                  <a:pt x="2013550" y="29846"/>
                </a:lnTo>
                <a:lnTo>
                  <a:pt x="1969649" y="17117"/>
                </a:lnTo>
                <a:lnTo>
                  <a:pt x="1920774" y="7754"/>
                </a:lnTo>
                <a:lnTo>
                  <a:pt x="1868095" y="1975"/>
                </a:lnTo>
                <a:lnTo>
                  <a:pt x="1812785" y="0"/>
                </a:lnTo>
                <a:lnTo>
                  <a:pt x="1756719" y="1989"/>
                </a:lnTo>
                <a:lnTo>
                  <a:pt x="1703596" y="7789"/>
                </a:lnTo>
                <a:lnTo>
                  <a:pt x="1654579" y="17144"/>
                </a:lnTo>
                <a:lnTo>
                  <a:pt x="1610832" y="29802"/>
                </a:lnTo>
                <a:lnTo>
                  <a:pt x="1573518" y="45508"/>
                </a:lnTo>
                <a:lnTo>
                  <a:pt x="1543799" y="64007"/>
                </a:lnTo>
                <a:lnTo>
                  <a:pt x="1544561" y="65531"/>
                </a:lnTo>
                <a:lnTo>
                  <a:pt x="1544561" y="837546"/>
                </a:lnTo>
                <a:lnTo>
                  <a:pt x="1637580" y="832207"/>
                </a:lnTo>
                <a:lnTo>
                  <a:pt x="1693448" y="824970"/>
                </a:lnTo>
                <a:lnTo>
                  <a:pt x="1746143" y="815132"/>
                </a:lnTo>
                <a:lnTo>
                  <a:pt x="1795079" y="802862"/>
                </a:lnTo>
                <a:lnTo>
                  <a:pt x="1839672" y="788328"/>
                </a:lnTo>
                <a:lnTo>
                  <a:pt x="1879336" y="771701"/>
                </a:lnTo>
                <a:lnTo>
                  <a:pt x="1913485" y="753148"/>
                </a:lnTo>
                <a:lnTo>
                  <a:pt x="1962899" y="710946"/>
                </a:lnTo>
                <a:lnTo>
                  <a:pt x="1962899" y="711708"/>
                </a:lnTo>
                <a:lnTo>
                  <a:pt x="2012381" y="721828"/>
                </a:lnTo>
                <a:lnTo>
                  <a:pt x="2051303" y="727365"/>
                </a:lnTo>
                <a:close/>
              </a:path>
              <a:path w="2971165" h="838200">
                <a:moveTo>
                  <a:pt x="2634233" y="105155"/>
                </a:moveTo>
                <a:lnTo>
                  <a:pt x="2585052" y="57649"/>
                </a:lnTo>
                <a:lnTo>
                  <a:pt x="2543999" y="38175"/>
                </a:lnTo>
                <a:lnTo>
                  <a:pt x="2494014" y="22193"/>
                </a:lnTo>
                <a:lnTo>
                  <a:pt x="2436631" y="10183"/>
                </a:lnTo>
                <a:lnTo>
                  <a:pt x="2373382" y="2625"/>
                </a:lnTo>
                <a:lnTo>
                  <a:pt x="2305799" y="0"/>
                </a:lnTo>
                <a:lnTo>
                  <a:pt x="2247654" y="1969"/>
                </a:lnTo>
                <a:lnTo>
                  <a:pt x="2191920" y="7705"/>
                </a:lnTo>
                <a:lnTo>
                  <a:pt x="2139732" y="16952"/>
                </a:lnTo>
                <a:lnTo>
                  <a:pt x="2092227" y="29455"/>
                </a:lnTo>
                <a:lnTo>
                  <a:pt x="2050541" y="44957"/>
                </a:lnTo>
                <a:lnTo>
                  <a:pt x="2051303" y="45719"/>
                </a:lnTo>
                <a:lnTo>
                  <a:pt x="2051303" y="727365"/>
                </a:lnTo>
                <a:lnTo>
                  <a:pt x="2064435" y="729234"/>
                </a:lnTo>
                <a:lnTo>
                  <a:pt x="2118490" y="733782"/>
                </a:lnTo>
                <a:lnTo>
                  <a:pt x="2173973" y="735330"/>
                </a:lnTo>
                <a:lnTo>
                  <a:pt x="2238215" y="733347"/>
                </a:lnTo>
                <a:lnTo>
                  <a:pt x="2299179" y="727606"/>
                </a:lnTo>
                <a:lnTo>
                  <a:pt x="2356054" y="718418"/>
                </a:lnTo>
                <a:lnTo>
                  <a:pt x="2408032" y="706093"/>
                </a:lnTo>
                <a:lnTo>
                  <a:pt x="2454303" y="690943"/>
                </a:lnTo>
                <a:lnTo>
                  <a:pt x="2494059" y="673278"/>
                </a:lnTo>
                <a:lnTo>
                  <a:pt x="2550785" y="631649"/>
                </a:lnTo>
                <a:lnTo>
                  <a:pt x="2570987" y="586985"/>
                </a:lnTo>
                <a:lnTo>
                  <a:pt x="2570987" y="583692"/>
                </a:lnTo>
                <a:lnTo>
                  <a:pt x="2633459" y="578375"/>
                </a:lnTo>
                <a:lnTo>
                  <a:pt x="2633459" y="105155"/>
                </a:lnTo>
                <a:lnTo>
                  <a:pt x="2634233" y="105155"/>
                </a:lnTo>
                <a:close/>
              </a:path>
              <a:path w="2971165" h="838200">
                <a:moveTo>
                  <a:pt x="2571737" y="583692"/>
                </a:moveTo>
                <a:lnTo>
                  <a:pt x="2570987" y="583692"/>
                </a:lnTo>
                <a:lnTo>
                  <a:pt x="2570987" y="586985"/>
                </a:lnTo>
                <a:lnTo>
                  <a:pt x="2571737" y="583692"/>
                </a:lnTo>
                <a:close/>
              </a:path>
              <a:path w="2971165" h="838200">
                <a:moveTo>
                  <a:pt x="2903981" y="241553"/>
                </a:moveTo>
                <a:lnTo>
                  <a:pt x="2878211" y="189786"/>
                </a:lnTo>
                <a:lnTo>
                  <a:pt x="2847657" y="166595"/>
                </a:lnTo>
                <a:lnTo>
                  <a:pt x="2806799" y="145964"/>
                </a:lnTo>
                <a:lnTo>
                  <a:pt x="2756742" y="128464"/>
                </a:lnTo>
                <a:lnTo>
                  <a:pt x="2698593" y="114671"/>
                </a:lnTo>
                <a:lnTo>
                  <a:pt x="2633459" y="105155"/>
                </a:lnTo>
                <a:lnTo>
                  <a:pt x="2633459" y="578375"/>
                </a:lnTo>
                <a:lnTo>
                  <a:pt x="2700955" y="568811"/>
                </a:lnTo>
                <a:lnTo>
                  <a:pt x="2758877" y="556479"/>
                </a:lnTo>
                <a:lnTo>
                  <a:pt x="2811213" y="541276"/>
                </a:lnTo>
                <a:lnTo>
                  <a:pt x="2857304" y="523493"/>
                </a:lnTo>
                <a:lnTo>
                  <a:pt x="2874263" y="297179"/>
                </a:lnTo>
                <a:lnTo>
                  <a:pt x="2886944" y="283773"/>
                </a:lnTo>
                <a:lnTo>
                  <a:pt x="2896266" y="269938"/>
                </a:lnTo>
                <a:lnTo>
                  <a:pt x="2902017" y="255817"/>
                </a:lnTo>
                <a:lnTo>
                  <a:pt x="2903981" y="241553"/>
                </a:lnTo>
                <a:close/>
              </a:path>
              <a:path w="2971165" h="838200">
                <a:moveTo>
                  <a:pt x="2971037" y="406145"/>
                </a:moveTo>
                <a:lnTo>
                  <a:pt x="2964822" y="377118"/>
                </a:lnTo>
                <a:lnTo>
                  <a:pt x="2946463" y="348805"/>
                </a:lnTo>
                <a:lnTo>
                  <a:pt x="2916388" y="321921"/>
                </a:lnTo>
                <a:lnTo>
                  <a:pt x="2875025" y="297179"/>
                </a:lnTo>
                <a:lnTo>
                  <a:pt x="2874263" y="297179"/>
                </a:lnTo>
                <a:lnTo>
                  <a:pt x="2874263" y="514809"/>
                </a:lnTo>
                <a:lnTo>
                  <a:pt x="2896492" y="503425"/>
                </a:lnTo>
                <a:lnTo>
                  <a:pt x="2928118" y="481364"/>
                </a:lnTo>
                <a:lnTo>
                  <a:pt x="2951523" y="457602"/>
                </a:lnTo>
                <a:lnTo>
                  <a:pt x="2966049" y="432431"/>
                </a:lnTo>
                <a:lnTo>
                  <a:pt x="2971037" y="4061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01401"/>
            <a:endParaRPr>
              <a:solidFill>
                <a:prstClr val="black"/>
              </a:solidFill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815548" y="5130544"/>
            <a:ext cx="423534" cy="126680"/>
          </a:xfrm>
          <a:custGeom>
            <a:avLst/>
            <a:gdLst/>
            <a:ahLst/>
            <a:cxnLst/>
            <a:rect l="l" t="t" r="r" b="b"/>
            <a:pathLst>
              <a:path w="495300" h="139700">
                <a:moveTo>
                  <a:pt x="495300" y="70103"/>
                </a:moveTo>
                <a:lnTo>
                  <a:pt x="461405" y="34656"/>
                </a:lnTo>
                <a:lnTo>
                  <a:pt x="422624" y="20478"/>
                </a:lnTo>
                <a:lnTo>
                  <a:pt x="372476" y="9539"/>
                </a:lnTo>
                <a:lnTo>
                  <a:pt x="313354" y="2494"/>
                </a:lnTo>
                <a:lnTo>
                  <a:pt x="247650" y="0"/>
                </a:lnTo>
                <a:lnTo>
                  <a:pt x="181680" y="2494"/>
                </a:lnTo>
                <a:lnTo>
                  <a:pt x="122484" y="9539"/>
                </a:lnTo>
                <a:lnTo>
                  <a:pt x="72389" y="20478"/>
                </a:lnTo>
                <a:lnTo>
                  <a:pt x="33725" y="34656"/>
                </a:lnTo>
                <a:lnTo>
                  <a:pt x="0" y="70103"/>
                </a:lnTo>
                <a:lnTo>
                  <a:pt x="8819" y="88469"/>
                </a:lnTo>
                <a:lnTo>
                  <a:pt x="72390" y="119062"/>
                </a:lnTo>
                <a:lnTo>
                  <a:pt x="122484" y="129935"/>
                </a:lnTo>
                <a:lnTo>
                  <a:pt x="181680" y="136955"/>
                </a:lnTo>
                <a:lnTo>
                  <a:pt x="247650" y="139446"/>
                </a:lnTo>
                <a:lnTo>
                  <a:pt x="313354" y="136955"/>
                </a:lnTo>
                <a:lnTo>
                  <a:pt x="372476" y="129935"/>
                </a:lnTo>
                <a:lnTo>
                  <a:pt x="422624" y="119062"/>
                </a:lnTo>
                <a:lnTo>
                  <a:pt x="461405" y="105014"/>
                </a:lnTo>
                <a:lnTo>
                  <a:pt x="495300" y="701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01401"/>
            <a:endParaRPr>
              <a:solidFill>
                <a:prstClr val="black"/>
              </a:solidFill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7103541" y="4865208"/>
            <a:ext cx="282356" cy="84645"/>
          </a:xfrm>
          <a:custGeom>
            <a:avLst/>
            <a:gdLst/>
            <a:ahLst/>
            <a:cxnLst/>
            <a:rect l="l" t="t" r="r" b="b"/>
            <a:pathLst>
              <a:path w="330200" h="93345">
                <a:moveTo>
                  <a:pt x="329958" y="46482"/>
                </a:moveTo>
                <a:lnTo>
                  <a:pt x="316992" y="28610"/>
                </a:lnTo>
                <a:lnTo>
                  <a:pt x="281665" y="13811"/>
                </a:lnTo>
                <a:lnTo>
                  <a:pt x="229333" y="3726"/>
                </a:lnTo>
                <a:lnTo>
                  <a:pt x="165353" y="0"/>
                </a:lnTo>
                <a:lnTo>
                  <a:pt x="100946" y="3726"/>
                </a:lnTo>
                <a:lnTo>
                  <a:pt x="48391" y="13811"/>
                </a:lnTo>
                <a:lnTo>
                  <a:pt x="12979" y="28610"/>
                </a:lnTo>
                <a:lnTo>
                  <a:pt x="0" y="46482"/>
                </a:lnTo>
                <a:lnTo>
                  <a:pt x="12979" y="64674"/>
                </a:lnTo>
                <a:lnTo>
                  <a:pt x="48391" y="79438"/>
                </a:lnTo>
                <a:lnTo>
                  <a:pt x="100946" y="89344"/>
                </a:lnTo>
                <a:lnTo>
                  <a:pt x="165353" y="92963"/>
                </a:lnTo>
                <a:lnTo>
                  <a:pt x="229333" y="89344"/>
                </a:lnTo>
                <a:lnTo>
                  <a:pt x="281665" y="79438"/>
                </a:lnTo>
                <a:lnTo>
                  <a:pt x="316992" y="64674"/>
                </a:lnTo>
                <a:lnTo>
                  <a:pt x="329958" y="464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01401"/>
            <a:endParaRPr>
              <a:solidFill>
                <a:prstClr val="black"/>
              </a:solidFill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360270" y="4641327"/>
            <a:ext cx="141721" cy="42611"/>
          </a:xfrm>
          <a:custGeom>
            <a:avLst/>
            <a:gdLst/>
            <a:ahLst/>
            <a:cxnLst/>
            <a:rect l="l" t="t" r="r" b="b"/>
            <a:pathLst>
              <a:path w="165734" h="46989">
                <a:moveTo>
                  <a:pt x="165366" y="23622"/>
                </a:moveTo>
                <a:lnTo>
                  <a:pt x="158830" y="14466"/>
                </a:lnTo>
                <a:lnTo>
                  <a:pt x="141077" y="6953"/>
                </a:lnTo>
                <a:lnTo>
                  <a:pt x="114896" y="1869"/>
                </a:lnTo>
                <a:lnTo>
                  <a:pt x="83070" y="0"/>
                </a:lnTo>
                <a:lnTo>
                  <a:pt x="50802" y="1869"/>
                </a:lnTo>
                <a:lnTo>
                  <a:pt x="24390" y="6953"/>
                </a:lnTo>
                <a:lnTo>
                  <a:pt x="6550" y="14466"/>
                </a:lnTo>
                <a:lnTo>
                  <a:pt x="0" y="23622"/>
                </a:lnTo>
                <a:lnTo>
                  <a:pt x="6550" y="32337"/>
                </a:lnTo>
                <a:lnTo>
                  <a:pt x="24390" y="39624"/>
                </a:lnTo>
                <a:lnTo>
                  <a:pt x="50802" y="44624"/>
                </a:lnTo>
                <a:lnTo>
                  <a:pt x="83070" y="46482"/>
                </a:lnTo>
                <a:lnTo>
                  <a:pt x="114896" y="44624"/>
                </a:lnTo>
                <a:lnTo>
                  <a:pt x="141077" y="39624"/>
                </a:lnTo>
                <a:lnTo>
                  <a:pt x="158830" y="32337"/>
                </a:lnTo>
                <a:lnTo>
                  <a:pt x="165366" y="236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801401"/>
            <a:endParaRPr>
              <a:solidFill>
                <a:prstClr val="black"/>
              </a:solidFill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549507" y="5526478"/>
            <a:ext cx="2603893" cy="465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1" defTabSz="801401">
              <a:lnSpc>
                <a:spcPts val="1700"/>
              </a:lnSpc>
            </a:pPr>
            <a:r>
              <a:rPr b="1" dirty="0">
                <a:solidFill>
                  <a:prstClr val="black"/>
                </a:solidFill>
                <a:latin typeface="Comic Sans MS"/>
                <a:cs typeface="Comic Sans MS"/>
              </a:rPr>
              <a:t>I </a:t>
            </a:r>
            <a:r>
              <a:rPr b="1" spc="-4" dirty="0">
                <a:solidFill>
                  <a:prstClr val="black"/>
                </a:solidFill>
                <a:latin typeface="Comic Sans MS"/>
                <a:cs typeface="Comic Sans MS"/>
              </a:rPr>
              <a:t>will go home</a:t>
            </a:r>
            <a:r>
              <a:rPr b="1" spc="-88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b="1" dirty="0">
                <a:solidFill>
                  <a:prstClr val="black"/>
                </a:solidFill>
                <a:latin typeface="Comic Sans MS"/>
                <a:cs typeface="Comic Sans MS"/>
              </a:rPr>
              <a:t>.</a:t>
            </a:r>
            <a:endParaRPr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637782" marR="161950" indent="-169741" defTabSz="801401">
              <a:lnSpc>
                <a:spcPct val="80000"/>
              </a:lnSpc>
              <a:spcBef>
                <a:spcPts val="184"/>
              </a:spcBef>
            </a:pPr>
            <a:r>
              <a:rPr b="1" dirty="0">
                <a:solidFill>
                  <a:prstClr val="black"/>
                </a:solidFill>
                <a:latin typeface="Comic Sans MS"/>
                <a:cs typeface="Comic Sans MS"/>
              </a:rPr>
              <a:t>I have</a:t>
            </a:r>
            <a:r>
              <a:rPr b="1" spc="-10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b="1" spc="-4" dirty="0">
                <a:solidFill>
                  <a:prstClr val="black"/>
                </a:solidFill>
                <a:latin typeface="Comic Sans MS"/>
                <a:cs typeface="Comic Sans MS"/>
              </a:rPr>
              <a:t>no </a:t>
            </a:r>
            <a:r>
              <a:rPr b="1" dirty="0" smtClean="0">
                <a:solidFill>
                  <a:prstClr val="black"/>
                </a:solidFill>
                <a:latin typeface="Comic Sans MS"/>
                <a:cs typeface="Comic Sans MS"/>
              </a:rPr>
              <a:t>money</a:t>
            </a:r>
            <a:endParaRPr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4662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Research says</a:t>
            </a: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In a study of 274 patients, receiving more information from the physician and taking part in decisions was the most desired patient choice .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In a survey of 2,500 adults visiting outpatient clinics, 76.2% desired to be told of all possible adverse effects.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Research Says</a:t>
            </a: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Tarn et al.  found that physicians often fail to communicate critical elements of medication use.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Lin et al found that many physicians do not achieve blood pressure control in patients with hypertension because of incomplete sharing of relevant treatment information.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err="1" smtClean="0"/>
              <a:t>Hedblad</a:t>
            </a:r>
            <a:r>
              <a:rPr lang="en-US" dirty="0" smtClean="0"/>
              <a:t> et al. found that frequent BP measuring and patient communication with physicians correlated with attaining blood pressure goals. </a:t>
            </a:r>
          </a:p>
        </p:txBody>
      </p:sp>
    </p:spTree>
    <p:extLst>
      <p:ext uri="{BB962C8B-B14F-4D97-AF65-F5344CB8AC3E}">
        <p14:creationId xmlns:p14="http://schemas.microsoft.com/office/powerpoint/2010/main" val="110082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Elements of Patient-Centered Care 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84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46783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1-Enhanced Clinician–Patient Communication.</a:t>
            </a:r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Focused education and training on patient–clinician communication.</a:t>
            </a:r>
          </a:p>
          <a:p>
            <a:pPr>
              <a:buFontTx/>
              <a:buChar char="-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 Programs should emphasize empathy, educational skills, and skills in behavioral change strategies.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98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7 essential communication tasks: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2000" y="1600200"/>
            <a:ext cx="8305800" cy="4525963"/>
          </a:xfrm>
        </p:spPr>
        <p:txBody>
          <a:bodyPr>
            <a:normAutofit/>
          </a:bodyPr>
          <a:lstStyle/>
          <a:p>
            <a:pPr marL="513343" indent="-513343">
              <a:buFont typeface="+mj-lt"/>
              <a:buAutoNum type="arabicPeriod"/>
            </a:pPr>
            <a:r>
              <a:rPr lang="en-US" dirty="0"/>
              <a:t>B</a:t>
            </a:r>
            <a:r>
              <a:rPr lang="en-US" dirty="0" smtClean="0"/>
              <a:t>uild the doctor–patient relationship;</a:t>
            </a:r>
          </a:p>
          <a:p>
            <a:pPr marL="513343" indent="-513343">
              <a:buFont typeface="+mj-lt"/>
              <a:buAutoNum type="arabicPeriod"/>
            </a:pPr>
            <a:r>
              <a:rPr lang="en-US" dirty="0" smtClean="0"/>
              <a:t>Open the discussion; </a:t>
            </a:r>
          </a:p>
          <a:p>
            <a:pPr marL="513343" indent="-513343">
              <a:buFont typeface="+mj-lt"/>
              <a:buAutoNum type="arabicPeriod"/>
            </a:pPr>
            <a:r>
              <a:rPr lang="en-US" dirty="0"/>
              <a:t>G</a:t>
            </a:r>
            <a:r>
              <a:rPr lang="en-US" dirty="0" smtClean="0"/>
              <a:t>ather information; </a:t>
            </a:r>
          </a:p>
          <a:p>
            <a:pPr marL="513343" indent="-513343">
              <a:buFont typeface="+mj-lt"/>
              <a:buAutoNum type="arabicPeriod"/>
            </a:pPr>
            <a:r>
              <a:rPr lang="en-US" dirty="0"/>
              <a:t>U</a:t>
            </a:r>
            <a:r>
              <a:rPr lang="en-US" dirty="0" smtClean="0"/>
              <a:t>nderstand the patient's perspective;</a:t>
            </a:r>
          </a:p>
          <a:p>
            <a:pPr marL="513343" indent="-513343">
              <a:buFont typeface="+mj-lt"/>
              <a:buAutoNum type="arabicPeriod"/>
            </a:pPr>
            <a:r>
              <a:rPr lang="en-US" dirty="0"/>
              <a:t>S</a:t>
            </a:r>
            <a:r>
              <a:rPr lang="en-US" dirty="0" smtClean="0"/>
              <a:t>hare information; </a:t>
            </a:r>
          </a:p>
          <a:p>
            <a:pPr marL="513343" indent="-513343">
              <a:buFont typeface="+mj-lt"/>
              <a:buAutoNum type="arabicPeriod"/>
            </a:pPr>
            <a:r>
              <a:rPr lang="en-US" dirty="0"/>
              <a:t>R</a:t>
            </a:r>
            <a:r>
              <a:rPr lang="en-US" dirty="0" smtClean="0"/>
              <a:t>each agreement on problems and plans; and</a:t>
            </a:r>
          </a:p>
          <a:p>
            <a:pPr marL="513343" indent="-513343">
              <a:buFont typeface="+mj-lt"/>
              <a:buAutoNum type="arabicPeriod"/>
            </a:pPr>
            <a:r>
              <a:rPr lang="en-US" dirty="0"/>
              <a:t>P</a:t>
            </a:r>
            <a:r>
              <a:rPr lang="en-US" dirty="0" smtClean="0"/>
              <a:t>rovide closure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54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2- </a:t>
            </a:r>
            <a:r>
              <a:rPr lang="en-US" b="1" dirty="0" smtClean="0"/>
              <a:t>Health Literacy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Clinicians should be familiar with the sources of knowledge appropriate for their patient populations, (</a:t>
            </a:r>
            <a:r>
              <a:rPr lang="en-US" dirty="0" err="1" smtClean="0"/>
              <a:t>e.g</a:t>
            </a:r>
            <a:r>
              <a:rPr lang="en-US" dirty="0" smtClean="0"/>
              <a:t>: Pamphlets, online programs, community events, or group education sessions,..)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707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266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Patients with </a:t>
            </a:r>
            <a:r>
              <a:rPr lang="en-US" dirty="0"/>
              <a:t>low health literacy most often hide their inability to read or understand information, it is recommended to approach all patients as though they read at the sixth grade level </a:t>
            </a:r>
          </a:p>
        </p:txBody>
      </p:sp>
    </p:spTree>
    <p:extLst>
      <p:ext uri="{BB962C8B-B14F-4D97-AF65-F5344CB8AC3E}">
        <p14:creationId xmlns:p14="http://schemas.microsoft.com/office/powerpoint/2010/main" val="619237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3895747" y="1372760"/>
            <a:ext cx="5248276" cy="4080694"/>
          </a:xfrm>
          <a:prstGeom prst="rect">
            <a:avLst/>
          </a:prstGeom>
          <a:gradFill>
            <a:gsLst>
              <a:gs pos="100000">
                <a:schemeClr val="accent2">
                  <a:alpha val="20000"/>
                </a:schemeClr>
              </a:gs>
              <a:gs pos="0">
                <a:schemeClr val="accent2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67" tIns="31285" rIns="62567" bIns="3128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srgbClr val="FFFFFF"/>
              </a:solidFill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" y="1372760"/>
            <a:ext cx="4584678" cy="4080694"/>
          </a:xfrm>
          <a:prstGeom prst="rect">
            <a:avLst/>
          </a:prstGeom>
          <a:gradFill>
            <a:gsLst>
              <a:gs pos="100000">
                <a:srgbClr val="1F497D">
                  <a:alpha val="20000"/>
                </a:srgbClr>
              </a:gs>
              <a:gs pos="0">
                <a:srgbClr val="1F497D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67" tIns="31285" rIns="62567" bIns="3128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srgbClr val="FFFFFF"/>
              </a:solidFill>
              <a:sym typeface="Helvetica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5453453"/>
            <a:ext cx="9144000" cy="345197"/>
          </a:xfrm>
          <a:prstGeom prst="rect">
            <a:avLst/>
          </a:prstGeom>
          <a:gradFill>
            <a:gsLst>
              <a:gs pos="100000">
                <a:schemeClr val="bg2">
                  <a:lumMod val="90000"/>
                  <a:alpha val="0"/>
                </a:schemeClr>
              </a:gs>
              <a:gs pos="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67" tIns="31285" rIns="62567" bIns="3128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BE" sz="1200" dirty="0">
              <a:solidFill>
                <a:srgbClr val="FFFFFF"/>
              </a:solidFill>
              <a:sym typeface="Helvetica" charset="0"/>
            </a:endParaRPr>
          </a:p>
        </p:txBody>
      </p:sp>
      <p:cxnSp>
        <p:nvCxnSpPr>
          <p:cNvPr id="31" name="Connecteur droit 30"/>
          <p:cNvCxnSpPr/>
          <p:nvPr/>
        </p:nvCxnSpPr>
        <p:spPr>
          <a:xfrm>
            <a:off x="0" y="5453063"/>
            <a:ext cx="91440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riangle isocèle 2"/>
          <p:cNvSpPr/>
          <p:nvPr/>
        </p:nvSpPr>
        <p:spPr>
          <a:xfrm rot="9743019">
            <a:off x="1830389" y="2435225"/>
            <a:ext cx="512762" cy="615950"/>
          </a:xfrm>
          <a:custGeom>
            <a:avLst/>
            <a:gdLst>
              <a:gd name="connsiteX0" fmla="*/ 0 w 1076432"/>
              <a:gd name="connsiteY0" fmla="*/ 2174431 h 2174431"/>
              <a:gd name="connsiteX1" fmla="*/ 538216 w 1076432"/>
              <a:gd name="connsiteY1" fmla="*/ 0 h 2174431"/>
              <a:gd name="connsiteX2" fmla="*/ 1076432 w 1076432"/>
              <a:gd name="connsiteY2" fmla="*/ 2174431 h 2174431"/>
              <a:gd name="connsiteX3" fmla="*/ 0 w 1076432"/>
              <a:gd name="connsiteY3" fmla="*/ 2174431 h 2174431"/>
              <a:gd name="connsiteX0" fmla="*/ 82271 w 1158703"/>
              <a:gd name="connsiteY0" fmla="*/ 1434200 h 1434200"/>
              <a:gd name="connsiteX1" fmla="*/ 0 w 1158703"/>
              <a:gd name="connsiteY1" fmla="*/ 0 h 1434200"/>
              <a:gd name="connsiteX2" fmla="*/ 1158703 w 1158703"/>
              <a:gd name="connsiteY2" fmla="*/ 1434200 h 1434200"/>
              <a:gd name="connsiteX3" fmla="*/ 82271 w 1158703"/>
              <a:gd name="connsiteY3" fmla="*/ 1434200 h 1434200"/>
              <a:gd name="connsiteX0" fmla="*/ 60499 w 1136931"/>
              <a:gd name="connsiteY0" fmla="*/ 1336225 h 1336225"/>
              <a:gd name="connsiteX1" fmla="*/ 0 w 1136931"/>
              <a:gd name="connsiteY1" fmla="*/ 0 h 1336225"/>
              <a:gd name="connsiteX2" fmla="*/ 1136931 w 1136931"/>
              <a:gd name="connsiteY2" fmla="*/ 1336225 h 1336225"/>
              <a:gd name="connsiteX3" fmla="*/ 60499 w 1136931"/>
              <a:gd name="connsiteY3" fmla="*/ 1336225 h 1336225"/>
              <a:gd name="connsiteX0" fmla="*/ 637895 w 1714327"/>
              <a:gd name="connsiteY0" fmla="*/ 1238251 h 1238251"/>
              <a:gd name="connsiteX1" fmla="*/ -1 w 1714327"/>
              <a:gd name="connsiteY1" fmla="*/ 0 h 1238251"/>
              <a:gd name="connsiteX2" fmla="*/ 1714327 w 1714327"/>
              <a:gd name="connsiteY2" fmla="*/ 1238251 h 1238251"/>
              <a:gd name="connsiteX3" fmla="*/ 637895 w 1714327"/>
              <a:gd name="connsiteY3" fmla="*/ 1238251 h 123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327" h="1238251">
                <a:moveTo>
                  <a:pt x="637895" y="1238251"/>
                </a:moveTo>
                <a:lnTo>
                  <a:pt x="-1" y="0"/>
                </a:lnTo>
                <a:lnTo>
                  <a:pt x="1714327" y="1238251"/>
                </a:lnTo>
                <a:lnTo>
                  <a:pt x="637895" y="1238251"/>
                </a:lnTo>
                <a:close/>
              </a:path>
            </a:pathLst>
          </a:custGeom>
          <a:solidFill>
            <a:srgbClr val="1F497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67" tIns="31285" rIns="62567" bIns="3128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BE" sz="1200">
              <a:solidFill>
                <a:srgbClr val="FFFFFF"/>
              </a:solidFill>
              <a:sym typeface="Helvetica" charset="0"/>
            </a:endParaRPr>
          </a:p>
        </p:txBody>
      </p:sp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179410" y="765175"/>
            <a:ext cx="9217025" cy="719138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sz="2200" dirty="0" smtClean="0">
                <a:latin typeface="Arial" charset="0"/>
                <a:ea typeface="ＭＳ Ｐゴシック" pitchFamily="34" charset="-128"/>
                <a:cs typeface="Arial" charset="0"/>
                <a:sym typeface="Arial" charset="0"/>
              </a:rPr>
              <a:t> </a:t>
            </a:r>
            <a:endParaRPr lang="en-US" sz="2200" dirty="0">
              <a:latin typeface="Arial" charset="0"/>
              <a:ea typeface="ＭＳ Ｐゴシック" pitchFamily="34" charset="-128"/>
              <a:cs typeface="Arial" charset="0"/>
              <a:sym typeface="Arial" charset="0"/>
            </a:endParaRPr>
          </a:p>
        </p:txBody>
      </p:sp>
      <p:sp>
        <p:nvSpPr>
          <p:cNvPr id="12186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1pPr>
            <a:lvl2pPr marL="741499" indent="-285196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2pPr>
            <a:lvl3pPr marL="1140768" indent="-22815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3pPr>
            <a:lvl4pPr marL="1597076" indent="-22815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4pPr>
            <a:lvl5pPr marL="2053384" indent="-22815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5pPr>
            <a:lvl6pPr marL="2509690" indent="-2281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6pPr>
            <a:lvl7pPr marL="2966005" indent="-2281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7pPr>
            <a:lvl8pPr marL="3422302" indent="-2281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8pPr>
            <a:lvl9pPr marL="3878616" indent="-2281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9pPr>
          </a:lstStyle>
          <a:p>
            <a:pPr eaLnBrk="1" hangingPunct="1"/>
            <a:fld id="{8E7EC242-2E0D-41AF-B8E5-C9304A17D92F}" type="slidenum">
              <a:rPr lang="en-US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pPr eaLnBrk="1" hangingPunct="1"/>
              <a:t>2</a:t>
            </a:fld>
            <a:endParaRPr lang="en-US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pic>
        <p:nvPicPr>
          <p:cNvPr id="121870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2838450"/>
            <a:ext cx="607695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5675314" y="1997075"/>
            <a:ext cx="1146175" cy="541338"/>
          </a:xfrm>
          <a:prstGeom prst="roundRect">
            <a:avLst>
              <a:gd name="adj" fmla="val 9612"/>
            </a:avLst>
          </a:prstGeom>
          <a:solidFill>
            <a:srgbClr val="AA0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265" tIns="49265" rIns="49265" bIns="4926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FFFFFF"/>
                </a:solidFill>
                <a:cs typeface="Arial" pitchFamily="34" charset="0"/>
                <a:sym typeface="Helvetica" pitchFamily="-84" charset="0"/>
              </a:rPr>
              <a:t>“</a:t>
            </a:r>
            <a:r>
              <a:rPr lang="en-US" sz="1400" dirty="0">
                <a:solidFill>
                  <a:srgbClr val="FFFFFF"/>
                </a:solidFill>
                <a:cs typeface="Arial" pitchFamily="34" charset="0"/>
                <a:sym typeface="Helvetica" pitchFamily="-84" charset="0"/>
              </a:rPr>
              <a:t>I can never remember</a:t>
            </a:r>
            <a:r>
              <a:rPr lang="en-US" altLang="en-US" sz="1400" dirty="0">
                <a:solidFill>
                  <a:srgbClr val="FFFFFF"/>
                </a:solidFill>
                <a:cs typeface="Arial" pitchFamily="34" charset="0"/>
                <a:sym typeface="Helvetica" pitchFamily="-84" charset="0"/>
              </a:rPr>
              <a:t>”</a:t>
            </a:r>
            <a:endParaRPr lang="en-US" sz="1400" dirty="0">
              <a:solidFill>
                <a:srgbClr val="FFFFFF"/>
              </a:solidFill>
              <a:cs typeface="Arial" pitchFamily="34" charset="0"/>
              <a:sym typeface="Helvetica" pitchFamily="-8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646613" y="2332038"/>
            <a:ext cx="863600" cy="541337"/>
          </a:xfrm>
          <a:prstGeom prst="roundRect">
            <a:avLst>
              <a:gd name="adj" fmla="val 9612"/>
            </a:avLst>
          </a:prstGeom>
          <a:solidFill>
            <a:srgbClr val="AA0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265" tIns="49265" rIns="49265" bIns="4926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FFFFFF"/>
                </a:solidFill>
                <a:cs typeface="Arial" pitchFamily="34" charset="0"/>
                <a:sym typeface="Helvetica" pitchFamily="-84" charset="0"/>
              </a:rPr>
              <a:t>“</a:t>
            </a:r>
            <a:r>
              <a:rPr lang="en-US" sz="1400">
                <a:solidFill>
                  <a:srgbClr val="FFFFFF"/>
                </a:solidFill>
                <a:cs typeface="Arial" pitchFamily="34" charset="0"/>
                <a:sym typeface="Helvetica" pitchFamily="-84" charset="0"/>
              </a:rPr>
              <a:t>Did I</a:t>
            </a:r>
            <a:br>
              <a:rPr lang="en-US" sz="1400">
                <a:solidFill>
                  <a:srgbClr val="FFFFFF"/>
                </a:solidFill>
                <a:cs typeface="Arial" pitchFamily="34" charset="0"/>
                <a:sym typeface="Helvetica" pitchFamily="-84" charset="0"/>
              </a:rPr>
            </a:br>
            <a:r>
              <a:rPr lang="en-US" sz="1400">
                <a:solidFill>
                  <a:srgbClr val="FFFFFF"/>
                </a:solidFill>
                <a:cs typeface="Arial" pitchFamily="34" charset="0"/>
                <a:sym typeface="Helvetica" pitchFamily="-84" charset="0"/>
              </a:rPr>
              <a:t>take it?</a:t>
            </a:r>
            <a:r>
              <a:rPr lang="en-US" altLang="en-US" sz="1400">
                <a:solidFill>
                  <a:srgbClr val="FFFFFF"/>
                </a:solidFill>
                <a:cs typeface="Arial" pitchFamily="34" charset="0"/>
                <a:sym typeface="Helvetica" pitchFamily="-84" charset="0"/>
              </a:rPr>
              <a:t>”</a:t>
            </a:r>
            <a:endParaRPr lang="en-US" sz="1400">
              <a:solidFill>
                <a:srgbClr val="FFFFFF"/>
              </a:solidFill>
              <a:cs typeface="Arial" pitchFamily="34" charset="0"/>
              <a:sym typeface="Helvetica" pitchFamily="-84" charset="0"/>
            </a:endParaRPr>
          </a:p>
        </p:txBody>
      </p:sp>
      <p:sp>
        <p:nvSpPr>
          <p:cNvPr id="11" name="Triangle isocèle 2"/>
          <p:cNvSpPr/>
          <p:nvPr/>
        </p:nvSpPr>
        <p:spPr>
          <a:xfrm rot="10800000">
            <a:off x="4930775" y="2857500"/>
            <a:ext cx="338138" cy="406400"/>
          </a:xfrm>
          <a:custGeom>
            <a:avLst/>
            <a:gdLst>
              <a:gd name="connsiteX0" fmla="*/ 0 w 1076432"/>
              <a:gd name="connsiteY0" fmla="*/ 2174431 h 2174431"/>
              <a:gd name="connsiteX1" fmla="*/ 538216 w 1076432"/>
              <a:gd name="connsiteY1" fmla="*/ 0 h 2174431"/>
              <a:gd name="connsiteX2" fmla="*/ 1076432 w 1076432"/>
              <a:gd name="connsiteY2" fmla="*/ 2174431 h 2174431"/>
              <a:gd name="connsiteX3" fmla="*/ 0 w 1076432"/>
              <a:gd name="connsiteY3" fmla="*/ 2174431 h 2174431"/>
              <a:gd name="connsiteX0" fmla="*/ 82271 w 1158703"/>
              <a:gd name="connsiteY0" fmla="*/ 1434200 h 1434200"/>
              <a:gd name="connsiteX1" fmla="*/ 0 w 1158703"/>
              <a:gd name="connsiteY1" fmla="*/ 0 h 1434200"/>
              <a:gd name="connsiteX2" fmla="*/ 1158703 w 1158703"/>
              <a:gd name="connsiteY2" fmla="*/ 1434200 h 1434200"/>
              <a:gd name="connsiteX3" fmla="*/ 82271 w 1158703"/>
              <a:gd name="connsiteY3" fmla="*/ 1434200 h 1434200"/>
              <a:gd name="connsiteX0" fmla="*/ 60499 w 1136931"/>
              <a:gd name="connsiteY0" fmla="*/ 1336225 h 1336225"/>
              <a:gd name="connsiteX1" fmla="*/ 0 w 1136931"/>
              <a:gd name="connsiteY1" fmla="*/ 0 h 1336225"/>
              <a:gd name="connsiteX2" fmla="*/ 1136931 w 1136931"/>
              <a:gd name="connsiteY2" fmla="*/ 1336225 h 1336225"/>
              <a:gd name="connsiteX3" fmla="*/ 60499 w 1136931"/>
              <a:gd name="connsiteY3" fmla="*/ 1336225 h 1336225"/>
              <a:gd name="connsiteX0" fmla="*/ 637895 w 1714327"/>
              <a:gd name="connsiteY0" fmla="*/ 1238251 h 1238251"/>
              <a:gd name="connsiteX1" fmla="*/ -1 w 1714327"/>
              <a:gd name="connsiteY1" fmla="*/ 0 h 1238251"/>
              <a:gd name="connsiteX2" fmla="*/ 1714327 w 1714327"/>
              <a:gd name="connsiteY2" fmla="*/ 1238251 h 1238251"/>
              <a:gd name="connsiteX3" fmla="*/ 637895 w 1714327"/>
              <a:gd name="connsiteY3" fmla="*/ 1238251 h 123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327" h="1238251">
                <a:moveTo>
                  <a:pt x="637895" y="1238251"/>
                </a:moveTo>
                <a:lnTo>
                  <a:pt x="-1" y="0"/>
                </a:lnTo>
                <a:lnTo>
                  <a:pt x="1714327" y="1238251"/>
                </a:lnTo>
                <a:lnTo>
                  <a:pt x="637895" y="1238251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67" tIns="31285" rIns="62567" bIns="3128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BE" sz="1200">
              <a:solidFill>
                <a:srgbClr val="FFFFFF"/>
              </a:solidFill>
              <a:sym typeface="Helvetica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666750" y="2741613"/>
            <a:ext cx="1239838" cy="542925"/>
          </a:xfrm>
          <a:prstGeom prst="roundRect">
            <a:avLst>
              <a:gd name="adj" fmla="val 9612"/>
            </a:avLst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265" tIns="49265" rIns="49265" bIns="4926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FFFFFF"/>
                </a:solidFill>
                <a:cs typeface="Arial" pitchFamily="34" charset="0"/>
                <a:sym typeface="Helvetica" pitchFamily="-84" charset="0"/>
              </a:rPr>
              <a:t>“</a:t>
            </a:r>
            <a:r>
              <a:rPr lang="en-US" sz="1400">
                <a:solidFill>
                  <a:srgbClr val="FFFFFF"/>
                </a:solidFill>
                <a:cs typeface="Arial" pitchFamily="34" charset="0"/>
                <a:sym typeface="Helvetica" pitchFamily="-84" charset="0"/>
              </a:rPr>
              <a:t>The internet said…</a:t>
            </a:r>
            <a:r>
              <a:rPr lang="en-US" altLang="en-US" sz="1400">
                <a:solidFill>
                  <a:srgbClr val="FFFFFF"/>
                </a:solidFill>
                <a:cs typeface="Arial" pitchFamily="34" charset="0"/>
                <a:sym typeface="Helvetica" pitchFamily="-84" charset="0"/>
              </a:rPr>
              <a:t>”</a:t>
            </a:r>
            <a:endParaRPr lang="en-US" sz="1400">
              <a:solidFill>
                <a:srgbClr val="FFFFFF"/>
              </a:solidFill>
              <a:cs typeface="Arial" pitchFamily="34" charset="0"/>
              <a:sym typeface="Helvetica" pitchFamily="-8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815997" y="2017713"/>
            <a:ext cx="1933575" cy="523875"/>
          </a:xfrm>
          <a:prstGeom prst="roundRect">
            <a:avLst>
              <a:gd name="adj" fmla="val 9612"/>
            </a:avLst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265" tIns="49265" rIns="49265" bIns="4926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FFFFFF"/>
                </a:solidFill>
                <a:cs typeface="Arial" pitchFamily="34" charset="0"/>
                <a:sym typeface="Helvetica" pitchFamily="-84" charset="0"/>
              </a:rPr>
              <a:t>“</a:t>
            </a:r>
            <a:r>
              <a:rPr lang="en-US" sz="1400">
                <a:solidFill>
                  <a:srgbClr val="FFFFFF"/>
                </a:solidFill>
                <a:cs typeface="Arial" pitchFamily="34" charset="0"/>
                <a:sym typeface="Helvetica" pitchFamily="-84" charset="0"/>
              </a:rPr>
              <a:t>The medication makes me feel worse</a:t>
            </a:r>
            <a:r>
              <a:rPr lang="en-US" altLang="en-US" sz="1400">
                <a:solidFill>
                  <a:srgbClr val="FFFFFF"/>
                </a:solidFill>
                <a:cs typeface="Arial" pitchFamily="34" charset="0"/>
                <a:sym typeface="Helvetica" pitchFamily="-84" charset="0"/>
              </a:rPr>
              <a:t>”</a:t>
            </a:r>
            <a:endParaRPr lang="en-US" sz="1400">
              <a:solidFill>
                <a:srgbClr val="FFFFFF"/>
              </a:solidFill>
              <a:cs typeface="Arial" pitchFamily="34" charset="0"/>
              <a:sym typeface="Helvetica" pitchFamily="-84" charset="0"/>
            </a:endParaRPr>
          </a:p>
        </p:txBody>
      </p:sp>
      <p:sp>
        <p:nvSpPr>
          <p:cNvPr id="18" name="Triangle isocèle 2"/>
          <p:cNvSpPr/>
          <p:nvPr/>
        </p:nvSpPr>
        <p:spPr>
          <a:xfrm rot="10800000" flipH="1">
            <a:off x="5978525" y="2511447"/>
            <a:ext cx="400050" cy="479425"/>
          </a:xfrm>
          <a:custGeom>
            <a:avLst/>
            <a:gdLst>
              <a:gd name="connsiteX0" fmla="*/ 0 w 1076432"/>
              <a:gd name="connsiteY0" fmla="*/ 2174431 h 2174431"/>
              <a:gd name="connsiteX1" fmla="*/ 538216 w 1076432"/>
              <a:gd name="connsiteY1" fmla="*/ 0 h 2174431"/>
              <a:gd name="connsiteX2" fmla="*/ 1076432 w 1076432"/>
              <a:gd name="connsiteY2" fmla="*/ 2174431 h 2174431"/>
              <a:gd name="connsiteX3" fmla="*/ 0 w 1076432"/>
              <a:gd name="connsiteY3" fmla="*/ 2174431 h 2174431"/>
              <a:gd name="connsiteX0" fmla="*/ 82271 w 1158703"/>
              <a:gd name="connsiteY0" fmla="*/ 1434200 h 1434200"/>
              <a:gd name="connsiteX1" fmla="*/ 0 w 1158703"/>
              <a:gd name="connsiteY1" fmla="*/ 0 h 1434200"/>
              <a:gd name="connsiteX2" fmla="*/ 1158703 w 1158703"/>
              <a:gd name="connsiteY2" fmla="*/ 1434200 h 1434200"/>
              <a:gd name="connsiteX3" fmla="*/ 82271 w 1158703"/>
              <a:gd name="connsiteY3" fmla="*/ 1434200 h 1434200"/>
              <a:gd name="connsiteX0" fmla="*/ 60499 w 1136931"/>
              <a:gd name="connsiteY0" fmla="*/ 1336225 h 1336225"/>
              <a:gd name="connsiteX1" fmla="*/ 0 w 1136931"/>
              <a:gd name="connsiteY1" fmla="*/ 0 h 1336225"/>
              <a:gd name="connsiteX2" fmla="*/ 1136931 w 1136931"/>
              <a:gd name="connsiteY2" fmla="*/ 1336225 h 1336225"/>
              <a:gd name="connsiteX3" fmla="*/ 60499 w 1136931"/>
              <a:gd name="connsiteY3" fmla="*/ 1336225 h 1336225"/>
              <a:gd name="connsiteX0" fmla="*/ 637895 w 1714327"/>
              <a:gd name="connsiteY0" fmla="*/ 1238251 h 1238251"/>
              <a:gd name="connsiteX1" fmla="*/ -1 w 1714327"/>
              <a:gd name="connsiteY1" fmla="*/ 0 h 1238251"/>
              <a:gd name="connsiteX2" fmla="*/ 1714327 w 1714327"/>
              <a:gd name="connsiteY2" fmla="*/ 1238251 h 1238251"/>
              <a:gd name="connsiteX3" fmla="*/ 637895 w 1714327"/>
              <a:gd name="connsiteY3" fmla="*/ 1238251 h 123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327" h="1238251">
                <a:moveTo>
                  <a:pt x="637895" y="1238251"/>
                </a:moveTo>
                <a:lnTo>
                  <a:pt x="-1" y="0"/>
                </a:lnTo>
                <a:lnTo>
                  <a:pt x="1714327" y="1238251"/>
                </a:lnTo>
                <a:lnTo>
                  <a:pt x="637895" y="1238251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67" tIns="31285" rIns="62567" bIns="3128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BE" sz="1200">
              <a:solidFill>
                <a:srgbClr val="FFFFFF"/>
              </a:solidFill>
              <a:sym typeface="Helvetica" charset="0"/>
            </a:endParaRPr>
          </a:p>
        </p:txBody>
      </p:sp>
      <p:sp>
        <p:nvSpPr>
          <p:cNvPr id="19" name="Triangle isocèle 2"/>
          <p:cNvSpPr/>
          <p:nvPr/>
        </p:nvSpPr>
        <p:spPr>
          <a:xfrm rot="11332084" flipH="1">
            <a:off x="6662738" y="3114675"/>
            <a:ext cx="444500" cy="477838"/>
          </a:xfrm>
          <a:custGeom>
            <a:avLst/>
            <a:gdLst>
              <a:gd name="connsiteX0" fmla="*/ 0 w 1076432"/>
              <a:gd name="connsiteY0" fmla="*/ 2174431 h 2174431"/>
              <a:gd name="connsiteX1" fmla="*/ 538216 w 1076432"/>
              <a:gd name="connsiteY1" fmla="*/ 0 h 2174431"/>
              <a:gd name="connsiteX2" fmla="*/ 1076432 w 1076432"/>
              <a:gd name="connsiteY2" fmla="*/ 2174431 h 2174431"/>
              <a:gd name="connsiteX3" fmla="*/ 0 w 1076432"/>
              <a:gd name="connsiteY3" fmla="*/ 2174431 h 2174431"/>
              <a:gd name="connsiteX0" fmla="*/ 82271 w 1158703"/>
              <a:gd name="connsiteY0" fmla="*/ 1434200 h 1434200"/>
              <a:gd name="connsiteX1" fmla="*/ 0 w 1158703"/>
              <a:gd name="connsiteY1" fmla="*/ 0 h 1434200"/>
              <a:gd name="connsiteX2" fmla="*/ 1158703 w 1158703"/>
              <a:gd name="connsiteY2" fmla="*/ 1434200 h 1434200"/>
              <a:gd name="connsiteX3" fmla="*/ 82271 w 1158703"/>
              <a:gd name="connsiteY3" fmla="*/ 1434200 h 1434200"/>
              <a:gd name="connsiteX0" fmla="*/ 60499 w 1136931"/>
              <a:gd name="connsiteY0" fmla="*/ 1336225 h 1336225"/>
              <a:gd name="connsiteX1" fmla="*/ 0 w 1136931"/>
              <a:gd name="connsiteY1" fmla="*/ 0 h 1336225"/>
              <a:gd name="connsiteX2" fmla="*/ 1136931 w 1136931"/>
              <a:gd name="connsiteY2" fmla="*/ 1336225 h 1336225"/>
              <a:gd name="connsiteX3" fmla="*/ 60499 w 1136931"/>
              <a:gd name="connsiteY3" fmla="*/ 1336225 h 1336225"/>
              <a:gd name="connsiteX0" fmla="*/ 637895 w 1714327"/>
              <a:gd name="connsiteY0" fmla="*/ 1238251 h 1238251"/>
              <a:gd name="connsiteX1" fmla="*/ -1 w 1714327"/>
              <a:gd name="connsiteY1" fmla="*/ 0 h 1238251"/>
              <a:gd name="connsiteX2" fmla="*/ 1714327 w 1714327"/>
              <a:gd name="connsiteY2" fmla="*/ 1238251 h 1238251"/>
              <a:gd name="connsiteX3" fmla="*/ 637895 w 1714327"/>
              <a:gd name="connsiteY3" fmla="*/ 1238251 h 123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327" h="1238251">
                <a:moveTo>
                  <a:pt x="637895" y="1238251"/>
                </a:moveTo>
                <a:lnTo>
                  <a:pt x="-1" y="0"/>
                </a:lnTo>
                <a:lnTo>
                  <a:pt x="1714327" y="1238251"/>
                </a:lnTo>
                <a:lnTo>
                  <a:pt x="637895" y="1238251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67" tIns="31285" rIns="62567" bIns="3128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BE" sz="1200">
              <a:solidFill>
                <a:srgbClr val="FFFFFF"/>
              </a:solidFill>
              <a:sym typeface="Helvetica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6532585" y="2638425"/>
            <a:ext cx="968375" cy="541338"/>
          </a:xfrm>
          <a:prstGeom prst="roundRect">
            <a:avLst>
              <a:gd name="adj" fmla="val 9612"/>
            </a:avLst>
          </a:prstGeom>
          <a:solidFill>
            <a:srgbClr val="AA0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265" tIns="49265" rIns="49265" bIns="4926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FFFFFF"/>
                </a:solidFill>
                <a:cs typeface="Arial" pitchFamily="34" charset="0"/>
                <a:sym typeface="Helvetica" pitchFamily="-84" charset="0"/>
              </a:rPr>
              <a:t>“</a:t>
            </a:r>
            <a:r>
              <a:rPr lang="en-US" sz="1400">
                <a:solidFill>
                  <a:srgbClr val="FFFFFF"/>
                </a:solidFill>
                <a:cs typeface="Arial" pitchFamily="34" charset="0"/>
                <a:sym typeface="Helvetica" pitchFamily="-84" charset="0"/>
              </a:rPr>
              <a:t>I keep losing it</a:t>
            </a:r>
            <a:r>
              <a:rPr lang="en-US" altLang="en-US" sz="1400">
                <a:solidFill>
                  <a:srgbClr val="FFFFFF"/>
                </a:solidFill>
                <a:cs typeface="Arial" pitchFamily="34" charset="0"/>
                <a:sym typeface="Helvetica" pitchFamily="-84" charset="0"/>
              </a:rPr>
              <a:t>”</a:t>
            </a:r>
            <a:endParaRPr lang="en-US" sz="1400">
              <a:solidFill>
                <a:srgbClr val="FFFFFF"/>
              </a:solidFill>
              <a:cs typeface="Arial" pitchFamily="34" charset="0"/>
              <a:sym typeface="Helvetica" pitchFamily="-84" charset="0"/>
            </a:endParaRPr>
          </a:p>
        </p:txBody>
      </p:sp>
      <p:sp>
        <p:nvSpPr>
          <p:cNvPr id="24" name="Triangle isocèle 2"/>
          <p:cNvSpPr/>
          <p:nvPr/>
        </p:nvSpPr>
        <p:spPr>
          <a:xfrm rot="9244874">
            <a:off x="1219200" y="3127375"/>
            <a:ext cx="500063" cy="596900"/>
          </a:xfrm>
          <a:custGeom>
            <a:avLst/>
            <a:gdLst>
              <a:gd name="connsiteX0" fmla="*/ 0 w 1076432"/>
              <a:gd name="connsiteY0" fmla="*/ 2174431 h 2174431"/>
              <a:gd name="connsiteX1" fmla="*/ 538216 w 1076432"/>
              <a:gd name="connsiteY1" fmla="*/ 0 h 2174431"/>
              <a:gd name="connsiteX2" fmla="*/ 1076432 w 1076432"/>
              <a:gd name="connsiteY2" fmla="*/ 2174431 h 2174431"/>
              <a:gd name="connsiteX3" fmla="*/ 0 w 1076432"/>
              <a:gd name="connsiteY3" fmla="*/ 2174431 h 2174431"/>
              <a:gd name="connsiteX0" fmla="*/ 82271 w 1158703"/>
              <a:gd name="connsiteY0" fmla="*/ 1434200 h 1434200"/>
              <a:gd name="connsiteX1" fmla="*/ 0 w 1158703"/>
              <a:gd name="connsiteY1" fmla="*/ 0 h 1434200"/>
              <a:gd name="connsiteX2" fmla="*/ 1158703 w 1158703"/>
              <a:gd name="connsiteY2" fmla="*/ 1434200 h 1434200"/>
              <a:gd name="connsiteX3" fmla="*/ 82271 w 1158703"/>
              <a:gd name="connsiteY3" fmla="*/ 1434200 h 1434200"/>
              <a:gd name="connsiteX0" fmla="*/ 60499 w 1136931"/>
              <a:gd name="connsiteY0" fmla="*/ 1336225 h 1336225"/>
              <a:gd name="connsiteX1" fmla="*/ 0 w 1136931"/>
              <a:gd name="connsiteY1" fmla="*/ 0 h 1336225"/>
              <a:gd name="connsiteX2" fmla="*/ 1136931 w 1136931"/>
              <a:gd name="connsiteY2" fmla="*/ 1336225 h 1336225"/>
              <a:gd name="connsiteX3" fmla="*/ 60499 w 1136931"/>
              <a:gd name="connsiteY3" fmla="*/ 1336225 h 1336225"/>
              <a:gd name="connsiteX0" fmla="*/ 637895 w 1714327"/>
              <a:gd name="connsiteY0" fmla="*/ 1238251 h 1238251"/>
              <a:gd name="connsiteX1" fmla="*/ -1 w 1714327"/>
              <a:gd name="connsiteY1" fmla="*/ 0 h 1238251"/>
              <a:gd name="connsiteX2" fmla="*/ 1714327 w 1714327"/>
              <a:gd name="connsiteY2" fmla="*/ 1238251 h 1238251"/>
              <a:gd name="connsiteX3" fmla="*/ 637895 w 1714327"/>
              <a:gd name="connsiteY3" fmla="*/ 1238251 h 123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327" h="1238251">
                <a:moveTo>
                  <a:pt x="637895" y="1238251"/>
                </a:moveTo>
                <a:lnTo>
                  <a:pt x="-1" y="0"/>
                </a:lnTo>
                <a:lnTo>
                  <a:pt x="1714327" y="1238251"/>
                </a:lnTo>
                <a:lnTo>
                  <a:pt x="637895" y="1238251"/>
                </a:lnTo>
                <a:close/>
              </a:path>
            </a:pathLst>
          </a:custGeom>
          <a:solidFill>
            <a:srgbClr val="1F497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67" tIns="31285" rIns="62567" bIns="3128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BE" sz="1200">
              <a:solidFill>
                <a:srgbClr val="FFFFFF"/>
              </a:solidFill>
              <a:sym typeface="Helvetica" charset="0"/>
            </a:endParaRPr>
          </a:p>
        </p:txBody>
      </p:sp>
      <p:sp>
        <p:nvSpPr>
          <p:cNvPr id="25" name="Triangle isocèle 2"/>
          <p:cNvSpPr/>
          <p:nvPr/>
        </p:nvSpPr>
        <p:spPr>
          <a:xfrm rot="11856981" flipH="1">
            <a:off x="3284538" y="2770188"/>
            <a:ext cx="476250" cy="569912"/>
          </a:xfrm>
          <a:custGeom>
            <a:avLst/>
            <a:gdLst>
              <a:gd name="connsiteX0" fmla="*/ 0 w 1076432"/>
              <a:gd name="connsiteY0" fmla="*/ 2174431 h 2174431"/>
              <a:gd name="connsiteX1" fmla="*/ 538216 w 1076432"/>
              <a:gd name="connsiteY1" fmla="*/ 0 h 2174431"/>
              <a:gd name="connsiteX2" fmla="*/ 1076432 w 1076432"/>
              <a:gd name="connsiteY2" fmla="*/ 2174431 h 2174431"/>
              <a:gd name="connsiteX3" fmla="*/ 0 w 1076432"/>
              <a:gd name="connsiteY3" fmla="*/ 2174431 h 2174431"/>
              <a:gd name="connsiteX0" fmla="*/ 82271 w 1158703"/>
              <a:gd name="connsiteY0" fmla="*/ 1434200 h 1434200"/>
              <a:gd name="connsiteX1" fmla="*/ 0 w 1158703"/>
              <a:gd name="connsiteY1" fmla="*/ 0 h 1434200"/>
              <a:gd name="connsiteX2" fmla="*/ 1158703 w 1158703"/>
              <a:gd name="connsiteY2" fmla="*/ 1434200 h 1434200"/>
              <a:gd name="connsiteX3" fmla="*/ 82271 w 1158703"/>
              <a:gd name="connsiteY3" fmla="*/ 1434200 h 1434200"/>
              <a:gd name="connsiteX0" fmla="*/ 60499 w 1136931"/>
              <a:gd name="connsiteY0" fmla="*/ 1336225 h 1336225"/>
              <a:gd name="connsiteX1" fmla="*/ 0 w 1136931"/>
              <a:gd name="connsiteY1" fmla="*/ 0 h 1336225"/>
              <a:gd name="connsiteX2" fmla="*/ 1136931 w 1136931"/>
              <a:gd name="connsiteY2" fmla="*/ 1336225 h 1336225"/>
              <a:gd name="connsiteX3" fmla="*/ 60499 w 1136931"/>
              <a:gd name="connsiteY3" fmla="*/ 1336225 h 1336225"/>
              <a:gd name="connsiteX0" fmla="*/ 637895 w 1714327"/>
              <a:gd name="connsiteY0" fmla="*/ 1238251 h 1238251"/>
              <a:gd name="connsiteX1" fmla="*/ -1 w 1714327"/>
              <a:gd name="connsiteY1" fmla="*/ 0 h 1238251"/>
              <a:gd name="connsiteX2" fmla="*/ 1714327 w 1714327"/>
              <a:gd name="connsiteY2" fmla="*/ 1238251 h 1238251"/>
              <a:gd name="connsiteX3" fmla="*/ 637895 w 1714327"/>
              <a:gd name="connsiteY3" fmla="*/ 1238251 h 123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327" h="1238251">
                <a:moveTo>
                  <a:pt x="637895" y="1238251"/>
                </a:moveTo>
                <a:lnTo>
                  <a:pt x="-1" y="0"/>
                </a:lnTo>
                <a:lnTo>
                  <a:pt x="1714327" y="1238251"/>
                </a:lnTo>
                <a:lnTo>
                  <a:pt x="637895" y="1238251"/>
                </a:lnTo>
                <a:close/>
              </a:path>
            </a:pathLst>
          </a:custGeom>
          <a:solidFill>
            <a:srgbClr val="1F497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67" tIns="31285" rIns="62567" bIns="3128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BE" sz="1200">
              <a:solidFill>
                <a:srgbClr val="FFFFFF"/>
              </a:solidFill>
              <a:sym typeface="Helvetica" charset="0"/>
            </a:endParaRPr>
          </a:p>
        </p:txBody>
      </p:sp>
      <p:sp>
        <p:nvSpPr>
          <p:cNvPr id="26" name="Triangle isocèle 2"/>
          <p:cNvSpPr/>
          <p:nvPr/>
        </p:nvSpPr>
        <p:spPr>
          <a:xfrm rot="10800000" flipH="1">
            <a:off x="2927350" y="1838327"/>
            <a:ext cx="503238" cy="603250"/>
          </a:xfrm>
          <a:custGeom>
            <a:avLst/>
            <a:gdLst>
              <a:gd name="connsiteX0" fmla="*/ 0 w 1076432"/>
              <a:gd name="connsiteY0" fmla="*/ 2174431 h 2174431"/>
              <a:gd name="connsiteX1" fmla="*/ 538216 w 1076432"/>
              <a:gd name="connsiteY1" fmla="*/ 0 h 2174431"/>
              <a:gd name="connsiteX2" fmla="*/ 1076432 w 1076432"/>
              <a:gd name="connsiteY2" fmla="*/ 2174431 h 2174431"/>
              <a:gd name="connsiteX3" fmla="*/ 0 w 1076432"/>
              <a:gd name="connsiteY3" fmla="*/ 2174431 h 2174431"/>
              <a:gd name="connsiteX0" fmla="*/ 82271 w 1158703"/>
              <a:gd name="connsiteY0" fmla="*/ 1434200 h 1434200"/>
              <a:gd name="connsiteX1" fmla="*/ 0 w 1158703"/>
              <a:gd name="connsiteY1" fmla="*/ 0 h 1434200"/>
              <a:gd name="connsiteX2" fmla="*/ 1158703 w 1158703"/>
              <a:gd name="connsiteY2" fmla="*/ 1434200 h 1434200"/>
              <a:gd name="connsiteX3" fmla="*/ 82271 w 1158703"/>
              <a:gd name="connsiteY3" fmla="*/ 1434200 h 1434200"/>
              <a:gd name="connsiteX0" fmla="*/ 60499 w 1136931"/>
              <a:gd name="connsiteY0" fmla="*/ 1336225 h 1336225"/>
              <a:gd name="connsiteX1" fmla="*/ 0 w 1136931"/>
              <a:gd name="connsiteY1" fmla="*/ 0 h 1336225"/>
              <a:gd name="connsiteX2" fmla="*/ 1136931 w 1136931"/>
              <a:gd name="connsiteY2" fmla="*/ 1336225 h 1336225"/>
              <a:gd name="connsiteX3" fmla="*/ 60499 w 1136931"/>
              <a:gd name="connsiteY3" fmla="*/ 1336225 h 1336225"/>
              <a:gd name="connsiteX0" fmla="*/ 637895 w 1714327"/>
              <a:gd name="connsiteY0" fmla="*/ 1238251 h 1238251"/>
              <a:gd name="connsiteX1" fmla="*/ -1 w 1714327"/>
              <a:gd name="connsiteY1" fmla="*/ 0 h 1238251"/>
              <a:gd name="connsiteX2" fmla="*/ 1714327 w 1714327"/>
              <a:gd name="connsiteY2" fmla="*/ 1238251 h 1238251"/>
              <a:gd name="connsiteX3" fmla="*/ 637895 w 1714327"/>
              <a:gd name="connsiteY3" fmla="*/ 1238251 h 123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327" h="1238251">
                <a:moveTo>
                  <a:pt x="637895" y="1238251"/>
                </a:moveTo>
                <a:lnTo>
                  <a:pt x="-1" y="0"/>
                </a:lnTo>
                <a:lnTo>
                  <a:pt x="1714327" y="1238251"/>
                </a:lnTo>
                <a:lnTo>
                  <a:pt x="637895" y="1238251"/>
                </a:lnTo>
                <a:close/>
              </a:path>
            </a:pathLst>
          </a:custGeom>
          <a:solidFill>
            <a:srgbClr val="1F497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67" tIns="31285" rIns="62567" bIns="3128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BE" sz="1200">
              <a:solidFill>
                <a:srgbClr val="FFFFFF"/>
              </a:solidFill>
              <a:sym typeface="Helvetica" charset="0"/>
            </a:endParaRPr>
          </a:p>
        </p:txBody>
      </p:sp>
      <p:sp>
        <p:nvSpPr>
          <p:cNvPr id="27" name="Triangle isocèle 2"/>
          <p:cNvSpPr/>
          <p:nvPr/>
        </p:nvSpPr>
        <p:spPr>
          <a:xfrm rot="11856981" flipH="1">
            <a:off x="3617935" y="3416303"/>
            <a:ext cx="579437" cy="693738"/>
          </a:xfrm>
          <a:custGeom>
            <a:avLst/>
            <a:gdLst>
              <a:gd name="connsiteX0" fmla="*/ 0 w 1076432"/>
              <a:gd name="connsiteY0" fmla="*/ 2174431 h 2174431"/>
              <a:gd name="connsiteX1" fmla="*/ 538216 w 1076432"/>
              <a:gd name="connsiteY1" fmla="*/ 0 h 2174431"/>
              <a:gd name="connsiteX2" fmla="*/ 1076432 w 1076432"/>
              <a:gd name="connsiteY2" fmla="*/ 2174431 h 2174431"/>
              <a:gd name="connsiteX3" fmla="*/ 0 w 1076432"/>
              <a:gd name="connsiteY3" fmla="*/ 2174431 h 2174431"/>
              <a:gd name="connsiteX0" fmla="*/ 82271 w 1158703"/>
              <a:gd name="connsiteY0" fmla="*/ 1434200 h 1434200"/>
              <a:gd name="connsiteX1" fmla="*/ 0 w 1158703"/>
              <a:gd name="connsiteY1" fmla="*/ 0 h 1434200"/>
              <a:gd name="connsiteX2" fmla="*/ 1158703 w 1158703"/>
              <a:gd name="connsiteY2" fmla="*/ 1434200 h 1434200"/>
              <a:gd name="connsiteX3" fmla="*/ 82271 w 1158703"/>
              <a:gd name="connsiteY3" fmla="*/ 1434200 h 1434200"/>
              <a:gd name="connsiteX0" fmla="*/ 60499 w 1136931"/>
              <a:gd name="connsiteY0" fmla="*/ 1336225 h 1336225"/>
              <a:gd name="connsiteX1" fmla="*/ 0 w 1136931"/>
              <a:gd name="connsiteY1" fmla="*/ 0 h 1336225"/>
              <a:gd name="connsiteX2" fmla="*/ 1136931 w 1136931"/>
              <a:gd name="connsiteY2" fmla="*/ 1336225 h 1336225"/>
              <a:gd name="connsiteX3" fmla="*/ 60499 w 1136931"/>
              <a:gd name="connsiteY3" fmla="*/ 1336225 h 1336225"/>
              <a:gd name="connsiteX0" fmla="*/ 637895 w 1714327"/>
              <a:gd name="connsiteY0" fmla="*/ 1238251 h 1238251"/>
              <a:gd name="connsiteX1" fmla="*/ -1 w 1714327"/>
              <a:gd name="connsiteY1" fmla="*/ 0 h 1238251"/>
              <a:gd name="connsiteX2" fmla="*/ 1714327 w 1714327"/>
              <a:gd name="connsiteY2" fmla="*/ 1238251 h 1238251"/>
              <a:gd name="connsiteX3" fmla="*/ 637895 w 1714327"/>
              <a:gd name="connsiteY3" fmla="*/ 1238251 h 123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327" h="1238251">
                <a:moveTo>
                  <a:pt x="637895" y="1238251"/>
                </a:moveTo>
                <a:lnTo>
                  <a:pt x="-1" y="0"/>
                </a:lnTo>
                <a:lnTo>
                  <a:pt x="1714327" y="1238251"/>
                </a:lnTo>
                <a:lnTo>
                  <a:pt x="637895" y="1238251"/>
                </a:lnTo>
                <a:close/>
              </a:path>
            </a:pathLst>
          </a:custGeom>
          <a:solidFill>
            <a:srgbClr val="1F497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567" tIns="31285" rIns="62567" bIns="3128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BE" sz="1200">
              <a:solidFill>
                <a:srgbClr val="FFFFFF"/>
              </a:solidFill>
              <a:sym typeface="Helvetica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2351110" y="1373188"/>
            <a:ext cx="1544637" cy="514350"/>
          </a:xfrm>
          <a:prstGeom prst="roundRect">
            <a:avLst>
              <a:gd name="adj" fmla="val 9612"/>
            </a:avLst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265" tIns="49265" rIns="49265" bIns="4926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FFFFFF"/>
                </a:solidFill>
                <a:cs typeface="Arial" pitchFamily="34" charset="0"/>
                <a:sym typeface="Helvetica" pitchFamily="-84" charset="0"/>
              </a:rPr>
              <a:t>“</a:t>
            </a:r>
            <a:r>
              <a:rPr lang="en-US" sz="1400">
                <a:solidFill>
                  <a:srgbClr val="FFFFFF"/>
                </a:solidFill>
                <a:cs typeface="Arial" pitchFamily="34" charset="0"/>
                <a:sym typeface="Helvetica" pitchFamily="-84" charset="0"/>
              </a:rPr>
              <a:t>I think the doctor has it wrong</a:t>
            </a:r>
            <a:r>
              <a:rPr lang="en-US" altLang="en-US" sz="1400">
                <a:solidFill>
                  <a:srgbClr val="FFFFFF"/>
                </a:solidFill>
                <a:cs typeface="Arial" pitchFamily="34" charset="0"/>
                <a:sym typeface="Helvetica" pitchFamily="-84" charset="0"/>
              </a:rPr>
              <a:t>”</a:t>
            </a:r>
            <a:endParaRPr lang="en-US" sz="1400">
              <a:solidFill>
                <a:srgbClr val="FFFFFF"/>
              </a:solidFill>
              <a:cs typeface="Arial" pitchFamily="34" charset="0"/>
              <a:sym typeface="Helvetica" pitchFamily="-8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3140076" y="2352675"/>
            <a:ext cx="1146175" cy="541338"/>
          </a:xfrm>
          <a:prstGeom prst="roundRect">
            <a:avLst>
              <a:gd name="adj" fmla="val 9612"/>
            </a:avLst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265" tIns="49265" rIns="49265" bIns="4926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FFFFFF"/>
                </a:solidFill>
                <a:cs typeface="Arial" pitchFamily="34" charset="0"/>
                <a:sym typeface="Helvetica" pitchFamily="-84" charset="0"/>
              </a:rPr>
              <a:t>“</a:t>
            </a:r>
            <a:r>
              <a:rPr lang="en-US" sz="1400">
                <a:solidFill>
                  <a:srgbClr val="FFFFFF"/>
                </a:solidFill>
                <a:cs typeface="Arial" pitchFamily="34" charset="0"/>
                <a:sym typeface="Helvetica" pitchFamily="-84" charset="0"/>
              </a:rPr>
              <a:t>I</a:t>
            </a:r>
            <a:r>
              <a:rPr lang="en-US" altLang="en-US" sz="1400">
                <a:solidFill>
                  <a:srgbClr val="FFFFFF"/>
                </a:solidFill>
                <a:cs typeface="Arial" pitchFamily="34" charset="0"/>
                <a:sym typeface="Helvetica" pitchFamily="-84" charset="0"/>
              </a:rPr>
              <a:t>’</a:t>
            </a:r>
            <a:r>
              <a:rPr lang="en-US" sz="1400">
                <a:solidFill>
                  <a:srgbClr val="FFFFFF"/>
                </a:solidFill>
                <a:cs typeface="Arial" pitchFamily="34" charset="0"/>
                <a:sym typeface="Helvetica" pitchFamily="-84" charset="0"/>
              </a:rPr>
              <a:t>m afraid</a:t>
            </a:r>
            <a:br>
              <a:rPr lang="en-US" sz="1400">
                <a:solidFill>
                  <a:srgbClr val="FFFFFF"/>
                </a:solidFill>
                <a:cs typeface="Arial" pitchFamily="34" charset="0"/>
                <a:sym typeface="Helvetica" pitchFamily="-84" charset="0"/>
              </a:rPr>
            </a:br>
            <a:r>
              <a:rPr lang="en-US" sz="1400">
                <a:solidFill>
                  <a:srgbClr val="FFFFFF"/>
                </a:solidFill>
                <a:cs typeface="Arial" pitchFamily="34" charset="0"/>
                <a:sym typeface="Helvetica" pitchFamily="-84" charset="0"/>
              </a:rPr>
              <a:t>of needles</a:t>
            </a:r>
            <a:r>
              <a:rPr lang="en-US" altLang="en-US" sz="1400">
                <a:solidFill>
                  <a:srgbClr val="FFFFFF"/>
                </a:solidFill>
                <a:cs typeface="Arial" pitchFamily="34" charset="0"/>
                <a:sym typeface="Helvetica" pitchFamily="-84" charset="0"/>
              </a:rPr>
              <a:t>”</a:t>
            </a:r>
            <a:endParaRPr lang="en-US" sz="1400">
              <a:solidFill>
                <a:srgbClr val="FFFFFF"/>
              </a:solidFill>
              <a:cs typeface="Arial" pitchFamily="34" charset="0"/>
              <a:sym typeface="Helvetica" pitchFamily="-8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3611563" y="3103563"/>
            <a:ext cx="774700" cy="541337"/>
          </a:xfrm>
          <a:prstGeom prst="roundRect">
            <a:avLst>
              <a:gd name="adj" fmla="val 9612"/>
            </a:avLst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9265" tIns="49265" rIns="49265" bIns="49265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srgbClr val="FFFFFF"/>
                </a:solidFill>
                <a:cs typeface="Arial" pitchFamily="34" charset="0"/>
                <a:sym typeface="Helvetica" pitchFamily="-84" charset="0"/>
              </a:rPr>
              <a:t>“</a:t>
            </a:r>
            <a:r>
              <a:rPr lang="en-US" sz="1400">
                <a:solidFill>
                  <a:srgbClr val="FFFFFF"/>
                </a:solidFill>
                <a:cs typeface="Arial" pitchFamily="34" charset="0"/>
                <a:sym typeface="Helvetica" pitchFamily="-84" charset="0"/>
              </a:rPr>
              <a:t>I feel better</a:t>
            </a:r>
            <a:r>
              <a:rPr lang="en-US" altLang="en-US" sz="1400">
                <a:solidFill>
                  <a:srgbClr val="FFFFFF"/>
                </a:solidFill>
                <a:cs typeface="Arial" pitchFamily="34" charset="0"/>
                <a:sym typeface="Helvetica" pitchFamily="-84" charset="0"/>
              </a:rPr>
              <a:t>”</a:t>
            </a:r>
            <a:endParaRPr lang="en-US" sz="1400">
              <a:solidFill>
                <a:srgbClr val="FFFFFF"/>
              </a:solidFill>
              <a:cs typeface="Arial" pitchFamily="34" charset="0"/>
              <a:sym typeface="Helvetica" pitchFamily="-84" charset="0"/>
            </a:endParaRPr>
          </a:p>
        </p:txBody>
      </p:sp>
      <p:sp>
        <p:nvSpPr>
          <p:cNvPr id="121886" name="ZoneTexte 3"/>
          <p:cNvSpPr txBox="1">
            <a:spLocks noChangeArrowheads="1"/>
          </p:cNvSpPr>
          <p:nvPr/>
        </p:nvSpPr>
        <p:spPr bwMode="auto">
          <a:xfrm>
            <a:off x="6743700" y="3663960"/>
            <a:ext cx="2009775" cy="64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567" tIns="31285" rIns="62567" bIns="31285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900" b="1">
                <a:solidFill>
                  <a:srgbClr val="333399"/>
                </a:solidFill>
              </a:rPr>
              <a:t>Unintentional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900" b="1">
                <a:solidFill>
                  <a:srgbClr val="333399"/>
                </a:solidFill>
              </a:rPr>
              <a:t>Non-Adherence</a:t>
            </a:r>
          </a:p>
        </p:txBody>
      </p:sp>
      <p:sp>
        <p:nvSpPr>
          <p:cNvPr id="121887" name="ZoneTexte 28"/>
          <p:cNvSpPr txBox="1">
            <a:spLocks noChangeArrowheads="1"/>
          </p:cNvSpPr>
          <p:nvPr/>
        </p:nvSpPr>
        <p:spPr bwMode="auto">
          <a:xfrm>
            <a:off x="125413" y="3475041"/>
            <a:ext cx="2205037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2567" tIns="31285" rIns="62567" bIns="31285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84" charset="0"/>
                <a:ea typeface="ヒラギノ角ゴ ProN W3" pitchFamily="-84" charset="-128"/>
                <a:sym typeface="Helvetica" pitchFamily="-8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900" b="1">
                <a:solidFill>
                  <a:srgbClr val="1F497D"/>
                </a:solidFill>
              </a:rPr>
              <a:t>Intentional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900" b="1">
                <a:solidFill>
                  <a:srgbClr val="1F497D"/>
                </a:solidFill>
              </a:rPr>
              <a:t>Non-Adherence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1F497D"/>
                </a:solidFill>
              </a:rPr>
              <a:t>Beliefs and perceptions about treatment and disease</a:t>
            </a:r>
          </a:p>
        </p:txBody>
      </p:sp>
    </p:spTree>
    <p:extLst>
      <p:ext uri="{BB962C8B-B14F-4D97-AF65-F5344CB8AC3E}">
        <p14:creationId xmlns:p14="http://schemas.microsoft.com/office/powerpoint/2010/main" val="6988549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/>
              <a:t>Electronic media enable patients to access information and facilitating more meaningful and targeted discussions with clinicians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(</a:t>
            </a:r>
            <a:r>
              <a:rPr lang="en-US" dirty="0"/>
              <a:t>e.g., pamphlet, online, library, organized programs, or group education sessions) facilitates accommodation of different learning styles, cultural realities, and socioeconomic status of patient subgroups </a:t>
            </a:r>
          </a:p>
        </p:txBody>
      </p:sp>
    </p:spTree>
    <p:extLst>
      <p:ext uri="{BB962C8B-B14F-4D97-AF65-F5344CB8AC3E}">
        <p14:creationId xmlns:p14="http://schemas.microsoft.com/office/powerpoint/2010/main" val="125692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3- Clinician-Directed Patient Education</a:t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Patient education materials provided by clinicians should be individually relevant and culturally appropriate, incorporate actionable goals.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48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3- Clinician-Directed Patient Education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T</a:t>
            </a:r>
            <a:r>
              <a:rPr lang="en-US" dirty="0" smtClean="0"/>
              <a:t>he well-informed patient is more likely to be actively engaged in his or her health management).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It is also important to recognize that education is an ongoing process and can be built upon over time.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The learning must also be clearly understood.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28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4- Assessment of Patient-Centered </a:t>
            </a:r>
            <a:r>
              <a:rPr lang="en-US" sz="4000" b="1" dirty="0"/>
              <a:t>Outcomes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Healthcare policies including performance measurement systems including health status (symptoms, function, and quality of life).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Policies should support the periodic assessment of patients' experiences.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102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Remember</a:t>
            </a: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A primary goal of PCC is to assess the status of patients' diseases and its impact on their health, using this information as a foundation for recommending a patient's optimal therapy at a given state of their disease. 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5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>5- Shared Decision-Making</a:t>
            </a:r>
            <a:br>
              <a:rPr lang="en-US" sz="3600" b="1" dirty="0"/>
            </a:br>
            <a:r>
              <a:rPr lang="en-US" sz="3600" b="1" dirty="0"/>
              <a:t/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A tool for both physicians and patients  that to be used  when  taking management plan.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840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5- Shared Decision-Making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09600" y="1951037"/>
            <a:ext cx="8229600" cy="4068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Despite patients' strong desire for information and despite long-standing professed advocacy by physicians for patient involvement, patients vary in their desire to participate in medical decision-making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515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5- Shared Decision-Making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The use of SDM tools also has the potential to reduce healthcare costs.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patients in conjunction with their physicians often choose more conservative treatments.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SDM tools may make physicians less vulnerable to liability concerns 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891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6-Collaborative Care Planning and Goal Setting</a:t>
            </a:r>
            <a:br>
              <a:rPr lang="en-US" b="1" dirty="0" smtClean="0"/>
            </a:br>
            <a:r>
              <a:rPr lang="en-US" b="1" dirty="0" smtClean="0"/>
              <a:t> 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/>
              <a:t>S</a:t>
            </a:r>
            <a:r>
              <a:rPr lang="en-US" dirty="0" smtClean="0"/>
              <a:t>elf-management systems and a reporting mechanism must be available to provide patient-collected data back to clinicians.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Patient can provide appropriate collaborative care planning and goal setting.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329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7-</a:t>
            </a:r>
            <a:r>
              <a:rPr lang="en-US" b="1" dirty="0" smtClean="0"/>
              <a:t>Patient Empowerment and Self-Management</a:t>
            </a:r>
            <a:br>
              <a:rPr lang="en-US" b="1" dirty="0" smtClean="0"/>
            </a:br>
            <a:r>
              <a:rPr lang="en-US" b="1" dirty="0" smtClean="0"/>
              <a:t>.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32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Patients should be encouraged to accept responsibility for managing their health condition and work collaboratively with their healthcare team.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8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762000"/>
            <a:ext cx="9007497" cy="719138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0" dirty="0">
                <a:solidFill>
                  <a:schemeClr val="tx1"/>
                </a:solidFill>
                <a:sym typeface="Arial" charset="0"/>
              </a:rPr>
              <a:t>Attitudes to illness and management are important </a:t>
            </a:r>
          </a:p>
        </p:txBody>
      </p:sp>
      <p:pic>
        <p:nvPicPr>
          <p:cNvPr id="40962" name="Picture 3" descr="Rheumatoid-arthrit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22" y="2314575"/>
            <a:ext cx="3897313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4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25" y="2330472"/>
            <a:ext cx="3957638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478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7-Patient Empowerment and Self-Management</a:t>
            </a:r>
            <a:br>
              <a:rPr lang="en-US" b="1" dirty="0" smtClean="0"/>
            </a:br>
            <a:r>
              <a:rPr lang="en-US" b="1" dirty="0" smtClean="0"/>
              <a:t>.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876800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sz="3800" dirty="0" smtClean="0"/>
              <a:t>Patients can self-identify problems.</a:t>
            </a:r>
          </a:p>
          <a:p>
            <a:pPr>
              <a:buFont typeface="Wingdings" pitchFamily="2" charset="2"/>
              <a:buChar char="§"/>
            </a:pPr>
            <a:endParaRPr lang="en-US" sz="3800" dirty="0" smtClean="0"/>
          </a:p>
          <a:p>
            <a:pPr>
              <a:buFont typeface="Wingdings" pitchFamily="2" charset="2"/>
              <a:buChar char="§"/>
            </a:pPr>
            <a:r>
              <a:rPr lang="en-US" sz="3800" dirty="0" smtClean="0"/>
              <a:t>Patient self-management skills are applied to physical health, psychological functioning, and social aspects of chronic illness .</a:t>
            </a:r>
          </a:p>
          <a:p>
            <a:pPr>
              <a:buFont typeface="Wingdings" pitchFamily="2" charset="2"/>
              <a:buChar char="§"/>
            </a:pPr>
            <a:endParaRPr lang="en-US" sz="3800" dirty="0" smtClean="0"/>
          </a:p>
          <a:p>
            <a:pPr>
              <a:buFont typeface="Wingdings" pitchFamily="2" charset="2"/>
              <a:buChar char="§"/>
            </a:pPr>
            <a:r>
              <a:rPr lang="en-US" sz="3800" dirty="0" smtClean="0"/>
              <a:t>Patients desire tools and services that help them better manage their conditions and achieve agreed upon goals.</a:t>
            </a:r>
          </a:p>
        </p:txBody>
      </p:sp>
    </p:spTree>
    <p:extLst>
      <p:ext uri="{BB962C8B-B14F-4D97-AF65-F5344CB8AC3E}">
        <p14:creationId xmlns:p14="http://schemas.microsoft.com/office/powerpoint/2010/main" val="8144057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Challenges in PCC 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2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Challenges in PCC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1- Impact of Technology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Interventions need to be designed and implemented to support the patient and family caregivers.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914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2-Complexity of Care Strategies With Self-Care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Managing the complex therapeutic regimens for chronic conditions often requires lifelong behavioral change and self-care.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0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3- Systemic Approach to Episodic Care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The healthcare system may have accumulating and sharing information across all encounters of a single patient.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This information must be easily accessible, searchable, and organized with the ultimate goal of improving chronic disease management.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3- Systemic Approach to Episodic Care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289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Data show  that there are improved outcomes with potentially lower costs among those individuals who have an established and continuous source of care by the same clinician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73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4- Personalized Care  </a:t>
            </a:r>
            <a:br>
              <a:rPr lang="en-US" b="1" dirty="0" smtClean="0"/>
            </a:br>
            <a:r>
              <a:rPr lang="en-US" b="1" dirty="0" smtClean="0"/>
              <a:t> 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importance of personalized medicine is driven in part by increased longevity and by the high prevalence of multiple morbidities within the growing population of older adults.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4455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/>
            </a:r>
            <a:br>
              <a:rPr lang="en-US" sz="4000" b="1" dirty="0">
                <a:solidFill>
                  <a:srgbClr val="C00000"/>
                </a:solidFill>
              </a:rPr>
            </a:br>
            <a:r>
              <a:rPr lang="en-US" sz="4000" b="1" dirty="0">
                <a:solidFill>
                  <a:srgbClr val="C00000"/>
                </a:solidFill>
              </a:rPr>
              <a:t>Barriers to Patient-Centered Care</a:t>
            </a:r>
            <a:br>
              <a:rPr lang="en-US" sz="4000" b="1" dirty="0">
                <a:solidFill>
                  <a:srgbClr val="C00000"/>
                </a:solidFill>
              </a:rPr>
            </a:br>
            <a:r>
              <a:rPr lang="en-US" sz="4000" b="1" dirty="0">
                <a:solidFill>
                  <a:srgbClr val="C00000"/>
                </a:solidFill>
              </a:rPr>
              <a:t/>
            </a:r>
            <a:br>
              <a:rPr lang="en-US" sz="4000" b="1" dirty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564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53340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Barriers to Patient-Centered Care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Time needed to provide PCC.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Sufficient financial incentive to accommodate for additional clinician time to provide PCC  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rgbClr val="C00000"/>
                </a:solidFill>
              </a:rPr>
              <a:t>(!! Non-physician members of the care team should be empowered to provide PCC.)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5699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Barriers to Patient-Centered Care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Cultural acceptance of Shared Medical decision concept.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Fear from things to go wrong.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Lack of knowledge background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386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r>
              <a:rPr lang="en-US" b="1" dirty="0" smtClean="0">
                <a:sym typeface="Arial" charset="0"/>
              </a:rPr>
              <a:t>The ideal versus reality</a:t>
            </a:r>
            <a:endParaRPr lang="en-US" b="1" dirty="0">
              <a:sym typeface="Arial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95292" y="1663700"/>
            <a:ext cx="8215312" cy="4889500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buFont typeface="Wingdings" charset="0"/>
              <a:buChar char="•"/>
              <a:defRPr/>
            </a:pPr>
            <a:endParaRPr lang="en-US" dirty="0">
              <a:sym typeface="Arial" charset="0"/>
            </a:endParaRPr>
          </a:p>
        </p:txBody>
      </p:sp>
      <p:pic>
        <p:nvPicPr>
          <p:cNvPr id="15363" name="Picture 6" descr="12217464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81172"/>
            <a:ext cx="3168650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19720cde570463abc2f3104f5cb7_gran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33" y="1558948"/>
            <a:ext cx="3019425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4812293" y="3888872"/>
            <a:ext cx="3097212" cy="2305050"/>
            <a:chOff x="1440" y="2160"/>
            <a:chExt cx="2720" cy="1904"/>
          </a:xfrm>
        </p:grpSpPr>
        <p:pic>
          <p:nvPicPr>
            <p:cNvPr id="15367" name="Picture 8" descr="2730042578_6e8199883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160"/>
              <a:ext cx="2720" cy="1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1823" y="2736"/>
              <a:ext cx="289" cy="288"/>
            </a:xfrm>
            <a:prstGeom prst="rect">
              <a:avLst/>
            </a:prstGeom>
            <a:solidFill>
              <a:srgbClr val="FDEFE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>
                <a:solidFill>
                  <a:srgbClr val="000000"/>
                </a:solidFill>
                <a:latin typeface="Helvetica" charset="0"/>
                <a:sym typeface="Helvetica" charset="0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2304" y="2640"/>
              <a:ext cx="240" cy="288"/>
            </a:xfrm>
            <a:prstGeom prst="rect">
              <a:avLst/>
            </a:prstGeom>
            <a:solidFill>
              <a:srgbClr val="962F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>
                <a:solidFill>
                  <a:srgbClr val="000000"/>
                </a:solidFill>
                <a:latin typeface="Helvetica" charset="0"/>
                <a:sym typeface="Helvetica" charset="0"/>
              </a:endParaRPr>
            </a:p>
          </p:txBody>
        </p:sp>
      </p:grpSp>
      <p:pic>
        <p:nvPicPr>
          <p:cNvPr id="15" name="Picture 12" descr="old_man_getting_injec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871410"/>
            <a:ext cx="3168650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573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Finally!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Why Patient-</a:t>
            </a:r>
            <a:r>
              <a:rPr lang="en-US" sz="4000" b="1" dirty="0" err="1" smtClean="0"/>
              <a:t>Centred</a:t>
            </a:r>
            <a:r>
              <a:rPr lang="en-US" sz="4000" b="1" dirty="0" smtClean="0"/>
              <a:t> Care?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5196198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dirty="0" smtClean="0"/>
              <a:t>Why Patient-</a:t>
            </a:r>
            <a:r>
              <a:rPr lang="en-US" b="1" dirty="0" err="1" smtClean="0"/>
              <a:t>Centred</a:t>
            </a:r>
            <a:r>
              <a:rPr lang="en-US" b="1" dirty="0" smtClean="0"/>
              <a:t> Care? </a:t>
            </a: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Autofit/>
          </a:bodyPr>
          <a:lstStyle/>
          <a:p>
            <a:r>
              <a:rPr lang="en-US" dirty="0"/>
              <a:t>Enhances patient satisfaction.</a:t>
            </a:r>
          </a:p>
          <a:p>
            <a:r>
              <a:rPr lang="en-US" dirty="0"/>
              <a:t> Improves patient outcomes. </a:t>
            </a:r>
          </a:p>
          <a:p>
            <a:r>
              <a:rPr lang="en-US" dirty="0"/>
              <a:t> Has a positive impact on health care utilization costs.</a:t>
            </a:r>
          </a:p>
          <a:p>
            <a:r>
              <a:rPr lang="en-US" dirty="0"/>
              <a:t>Is associated with positive benefits for health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 professionals such as greater job satisfaction .</a:t>
            </a:r>
          </a:p>
          <a:p>
            <a:r>
              <a:rPr lang="en-US" dirty="0"/>
              <a:t>Is associated with fewer malpractice claims </a:t>
            </a:r>
          </a:p>
        </p:txBody>
      </p:sp>
    </p:spTree>
    <p:extLst>
      <p:ext uri="{BB962C8B-B14F-4D97-AF65-F5344CB8AC3E}">
        <p14:creationId xmlns:p14="http://schemas.microsoft.com/office/powerpoint/2010/main" val="264429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Summary </a:t>
            </a: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6629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6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4561" y="817483"/>
            <a:ext cx="7628439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1619" marR="4453" indent="-1791060"/>
            <a:r>
              <a:rPr sz="3500" b="1" spc="-4" dirty="0">
                <a:solidFill>
                  <a:srgbClr val="C00000"/>
                </a:solidFill>
                <a:latin typeface="Comic Sans MS"/>
                <a:cs typeface="Comic Sans MS"/>
              </a:rPr>
              <a:t>Six </a:t>
            </a:r>
            <a:r>
              <a:rPr sz="3500" b="1" dirty="0">
                <a:solidFill>
                  <a:srgbClr val="C00000"/>
                </a:solidFill>
                <a:latin typeface="Comic Sans MS"/>
                <a:cs typeface="Comic Sans MS"/>
              </a:rPr>
              <a:t>aims </a:t>
            </a:r>
            <a:r>
              <a:rPr sz="3500" b="1" spc="-4" dirty="0">
                <a:solidFill>
                  <a:srgbClr val="C00000"/>
                </a:solidFill>
                <a:latin typeface="Comic Sans MS"/>
                <a:cs typeface="Comic Sans MS"/>
              </a:rPr>
              <a:t>for </a:t>
            </a:r>
            <a:r>
              <a:rPr sz="3500" b="1" dirty="0">
                <a:solidFill>
                  <a:srgbClr val="C00000"/>
                </a:solidFill>
                <a:latin typeface="Comic Sans MS"/>
                <a:cs typeface="Comic Sans MS"/>
              </a:rPr>
              <a:t>quality </a:t>
            </a:r>
            <a:r>
              <a:rPr sz="3500" b="1" spc="-4" dirty="0">
                <a:solidFill>
                  <a:srgbClr val="C00000"/>
                </a:solidFill>
                <a:latin typeface="Comic Sans MS"/>
                <a:cs typeface="Comic Sans MS"/>
              </a:rPr>
              <a:t>improvement  in </a:t>
            </a:r>
            <a:r>
              <a:rPr sz="3500" b="1" dirty="0">
                <a:solidFill>
                  <a:srgbClr val="C00000"/>
                </a:solidFill>
                <a:latin typeface="Comic Sans MS"/>
                <a:cs typeface="Comic Sans MS"/>
              </a:rPr>
              <a:t>providing</a:t>
            </a:r>
            <a:r>
              <a:rPr sz="3500" b="1" spc="-92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3500" b="1" dirty="0">
                <a:solidFill>
                  <a:srgbClr val="C00000"/>
                </a:solidFill>
                <a:latin typeface="Comic Sans MS"/>
                <a:cs typeface="Comic Sans MS"/>
              </a:rPr>
              <a:t>care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98885" y="2006612"/>
            <a:ext cx="5239338" cy="3677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11" defTabSz="799981"/>
            <a:r>
              <a:rPr sz="3200" b="1" spc="-4" dirty="0">
                <a:latin typeface="Comic Sans MS"/>
                <a:cs typeface="Comic Sans MS"/>
              </a:rPr>
              <a:t>Health </a:t>
            </a:r>
            <a:r>
              <a:rPr sz="3200" b="1" dirty="0">
                <a:latin typeface="Comic Sans MS"/>
                <a:cs typeface="Comic Sans MS"/>
              </a:rPr>
              <a:t>care should </a:t>
            </a:r>
            <a:r>
              <a:rPr sz="3200" b="1" spc="-4" dirty="0">
                <a:latin typeface="Comic Sans MS"/>
                <a:cs typeface="Comic Sans MS"/>
              </a:rPr>
              <a:t>be </a:t>
            </a:r>
            <a:r>
              <a:rPr sz="3200" b="1" dirty="0">
                <a:latin typeface="Comic Sans MS"/>
                <a:cs typeface="Comic Sans MS"/>
              </a:rPr>
              <a:t>. .</a:t>
            </a:r>
            <a:r>
              <a:rPr sz="3200" b="1" spc="-79" dirty="0">
                <a:latin typeface="Comic Sans MS"/>
                <a:cs typeface="Comic Sans MS"/>
              </a:rPr>
              <a:t> </a:t>
            </a:r>
            <a:endParaRPr sz="3200" dirty="0">
              <a:latin typeface="Comic Sans MS"/>
              <a:cs typeface="Comic Sans MS"/>
            </a:endParaRPr>
          </a:p>
          <a:p>
            <a:pPr marL="544428" indent="-533320" defTabSz="799981">
              <a:spcBef>
                <a:spcPts val="1512"/>
              </a:spcBef>
              <a:buFontTx/>
              <a:buAutoNum type="arabicPeriod"/>
              <a:tabLst>
                <a:tab pos="544984" algn="l"/>
              </a:tabLst>
            </a:pPr>
            <a:r>
              <a:rPr sz="3200" b="1" spc="-4" dirty="0">
                <a:latin typeface="Comic Sans MS"/>
                <a:cs typeface="Comic Sans MS"/>
              </a:rPr>
              <a:t>Safe</a:t>
            </a:r>
            <a:endParaRPr sz="3200" dirty="0">
              <a:latin typeface="Comic Sans MS"/>
              <a:cs typeface="Comic Sans MS"/>
            </a:endParaRPr>
          </a:p>
          <a:p>
            <a:pPr marL="544428" indent="-533320" defTabSz="799981">
              <a:spcBef>
                <a:spcPts val="307"/>
              </a:spcBef>
              <a:buFontTx/>
              <a:buAutoNum type="arabicPeriod"/>
              <a:tabLst>
                <a:tab pos="544984" algn="l"/>
              </a:tabLst>
            </a:pPr>
            <a:r>
              <a:rPr sz="3200" b="1" dirty="0">
                <a:latin typeface="Comic Sans MS"/>
                <a:cs typeface="Comic Sans MS"/>
              </a:rPr>
              <a:t>Effective</a:t>
            </a:r>
            <a:endParaRPr sz="3200" dirty="0">
              <a:latin typeface="Comic Sans MS"/>
              <a:cs typeface="Comic Sans MS"/>
            </a:endParaRPr>
          </a:p>
          <a:p>
            <a:pPr marL="544428" indent="-533320" defTabSz="799981">
              <a:spcBef>
                <a:spcPts val="4"/>
              </a:spcBef>
              <a:buFontTx/>
              <a:buAutoNum type="arabicPeriod"/>
              <a:tabLst>
                <a:tab pos="544984" algn="l"/>
              </a:tabLst>
            </a:pPr>
            <a:r>
              <a:rPr sz="3200" b="1" dirty="0">
                <a:solidFill>
                  <a:srgbClr val="00B050"/>
                </a:solidFill>
                <a:latin typeface="Comic Sans MS"/>
                <a:cs typeface="Comic Sans MS"/>
              </a:rPr>
              <a:t>Patient-centered</a:t>
            </a:r>
            <a:endParaRPr sz="3200" dirty="0">
              <a:solidFill>
                <a:srgbClr val="00B050"/>
              </a:solidFill>
              <a:latin typeface="Comic Sans MS"/>
              <a:cs typeface="Comic Sans MS"/>
            </a:endParaRPr>
          </a:p>
          <a:p>
            <a:pPr marL="544428" indent="-533320" defTabSz="799981">
              <a:spcBef>
                <a:spcPts val="4"/>
              </a:spcBef>
              <a:buFontTx/>
              <a:buAutoNum type="arabicPeriod"/>
              <a:tabLst>
                <a:tab pos="544984" algn="l"/>
              </a:tabLst>
            </a:pPr>
            <a:r>
              <a:rPr sz="3200" b="1" dirty="0">
                <a:latin typeface="Comic Sans MS"/>
                <a:cs typeface="Comic Sans MS"/>
              </a:rPr>
              <a:t>Timely</a:t>
            </a:r>
            <a:endParaRPr sz="3200" dirty="0">
              <a:latin typeface="Comic Sans MS"/>
              <a:cs typeface="Comic Sans MS"/>
            </a:endParaRPr>
          </a:p>
          <a:p>
            <a:pPr marL="544428" indent="-533320" defTabSz="799981">
              <a:spcBef>
                <a:spcPts val="4"/>
              </a:spcBef>
              <a:buFontTx/>
              <a:buAutoNum type="arabicPeriod"/>
              <a:tabLst>
                <a:tab pos="544984" algn="l"/>
              </a:tabLst>
            </a:pPr>
            <a:r>
              <a:rPr sz="3200" b="1" dirty="0">
                <a:latin typeface="Comic Sans MS"/>
                <a:cs typeface="Comic Sans MS"/>
              </a:rPr>
              <a:t>Efficient</a:t>
            </a:r>
            <a:endParaRPr sz="3200" dirty="0">
              <a:latin typeface="Comic Sans MS"/>
              <a:cs typeface="Comic Sans MS"/>
            </a:endParaRPr>
          </a:p>
          <a:p>
            <a:pPr marL="544428" indent="-533320" defTabSz="799981">
              <a:spcBef>
                <a:spcPts val="4"/>
              </a:spcBef>
              <a:buFontTx/>
              <a:buAutoNum type="arabicPeriod"/>
              <a:tabLst>
                <a:tab pos="544984" algn="l"/>
              </a:tabLst>
            </a:pPr>
            <a:r>
              <a:rPr sz="3200" b="1" dirty="0">
                <a:latin typeface="Comic Sans MS"/>
                <a:cs typeface="Comic Sans MS"/>
              </a:rPr>
              <a:t>Equitable</a:t>
            </a:r>
            <a:endParaRPr sz="3200" dirty="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80086" y="6207347"/>
            <a:ext cx="835123" cy="2232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11" defTabSz="799981"/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IOM,</a:t>
            </a:r>
            <a:r>
              <a:rPr sz="1400" i="1" spc="-8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/>
                <a:cs typeface="Arial"/>
              </a:rPr>
              <a:t>2001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793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371600"/>
          </a:xfrm>
        </p:spPr>
        <p:txBody>
          <a:bodyPr/>
          <a:lstStyle/>
          <a:p>
            <a:r>
              <a:rPr lang="en-US" sz="4800" b="1" dirty="0">
                <a:solidFill>
                  <a:srgbClr val="C00000"/>
                </a:solidFill>
                <a:cs typeface="Arial" pitchFamily="34" charset="0"/>
              </a:rPr>
              <a:t>Patient Centered </a:t>
            </a:r>
            <a:r>
              <a:rPr lang="en-US" sz="4800" b="1" dirty="0" smtClean="0">
                <a:solidFill>
                  <a:srgbClr val="C00000"/>
                </a:solidFill>
                <a:cs typeface="Arial" pitchFamily="34" charset="0"/>
              </a:rPr>
              <a:t>Care(PCC)</a:t>
            </a:r>
            <a:endParaRPr lang="en-US" sz="48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5"/>
            <a:ext cx="7772400" cy="39624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 “…care that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is respectful of and responsive to individual patient preferences, needs and values, ensuring that patient values guide all clinical decisions” 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                                     IOM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. (2001).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Crossing the Quality Chasm: A new health system for the </a:t>
            </a:r>
            <a:endParaRPr lang="en-US" sz="1400" i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i="1" dirty="0">
                <a:latin typeface="Arial" pitchFamily="34" charset="0"/>
                <a:cs typeface="Arial" pitchFamily="34" charset="0"/>
              </a:rPr>
              <a:t>                                      21</a:t>
            </a:r>
            <a:r>
              <a:rPr lang="en-US" sz="1400" i="1" baseline="300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 century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Washington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DC: National Academy Press.</a:t>
            </a:r>
          </a:p>
          <a:p>
            <a:pPr marL="0" indent="0" algn="ctr">
              <a:buNone/>
            </a:pP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653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09600" y="685801"/>
            <a:ext cx="77724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PCC Definition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762000" y="1600200"/>
            <a:ext cx="7772400" cy="4724400"/>
          </a:xfrm>
        </p:spPr>
        <p:txBody>
          <a:bodyPr>
            <a:normAutofit fontScale="70000" lnSpcReduction="20000"/>
          </a:bodyPr>
          <a:lstStyle/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sz="4000" dirty="0" smtClean="0">
                <a:solidFill>
                  <a:schemeClr val="tx1"/>
                </a:solidFill>
              </a:rPr>
              <a:t>It’s an approach to care that empowers patients to become active participants in their own health care.</a:t>
            </a:r>
          </a:p>
          <a:p>
            <a:pPr algn="l"/>
            <a:r>
              <a:rPr lang="en-US" sz="40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sz="4000" dirty="0" smtClean="0">
                <a:solidFill>
                  <a:schemeClr val="tx1"/>
                </a:solidFill>
              </a:rPr>
              <a:t>It can include anything from soothing room design, emotional support of patients, customization of meals, to support of patient decision making”  </a:t>
            </a:r>
          </a:p>
          <a:p>
            <a:pPr algn="l"/>
            <a:endParaRPr lang="en-US" sz="4000" dirty="0" smtClean="0">
              <a:solidFill>
                <a:schemeClr val="tx1"/>
              </a:solidFill>
            </a:endParaRPr>
          </a:p>
          <a:p>
            <a:pPr algn="l"/>
            <a:r>
              <a:rPr lang="en-US" sz="4000" dirty="0" smtClean="0">
                <a:solidFill>
                  <a:schemeClr val="tx1"/>
                </a:solidFill>
              </a:rPr>
              <a:t>Its the experience  of transparency, individualization, recognition, respect, dignity, and choice in all matters </a:t>
            </a:r>
            <a:r>
              <a:rPr lang="en-US" sz="4000" dirty="0" smtClean="0"/>
              <a:t>”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2110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PCC Concept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PCC requires patient knowledge and self-monitoring. 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Shared decision-making (SDM) is a tenet of PCC.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Health literacy is a prominent component of PCC.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12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228" y="381000"/>
            <a:ext cx="708660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16" marR="4453" indent="490762"/>
            <a:r>
              <a:rPr sz="3600" spc="-4" dirty="0">
                <a:solidFill>
                  <a:srgbClr val="C00000"/>
                </a:solidFill>
                <a:latin typeface="Comic Sans MS"/>
                <a:cs typeface="Comic Sans MS"/>
              </a:rPr>
              <a:t>Characteristics of  </a:t>
            </a:r>
            <a:r>
              <a:rPr sz="3600" dirty="0">
                <a:solidFill>
                  <a:srgbClr val="C00000"/>
                </a:solidFill>
                <a:latin typeface="Comic Sans MS"/>
                <a:cs typeface="Comic Sans MS"/>
              </a:rPr>
              <a:t>patient-centered</a:t>
            </a:r>
            <a:r>
              <a:rPr sz="3600" spc="-66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3600" spc="-4" dirty="0">
                <a:solidFill>
                  <a:srgbClr val="C00000"/>
                </a:solidFill>
                <a:latin typeface="Comic Sans MS"/>
                <a:cs typeface="Comic Sans MS"/>
              </a:rPr>
              <a:t>care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6342" y="1998091"/>
            <a:ext cx="7630457" cy="39445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8313" marR="4453" indent="-457200" defTabSz="800336">
              <a:buFont typeface="Wingdings" pitchFamily="2" charset="2"/>
              <a:buChar char="§"/>
              <a:tabLst>
                <a:tab pos="310682" algn="l"/>
                <a:tab pos="311237" algn="l"/>
              </a:tabLst>
            </a:pPr>
            <a:r>
              <a:rPr sz="2800" spc="-4" dirty="0">
                <a:latin typeface="Comic Sans MS"/>
                <a:cs typeface="Comic Sans MS"/>
              </a:rPr>
              <a:t>Exploring both the </a:t>
            </a:r>
            <a:r>
              <a:rPr sz="2800" spc="-9" dirty="0">
                <a:latin typeface="Comic Sans MS"/>
                <a:cs typeface="Comic Sans MS"/>
              </a:rPr>
              <a:t>disease </a:t>
            </a:r>
            <a:r>
              <a:rPr sz="2800" spc="-4" dirty="0">
                <a:latin typeface="Comic Sans MS"/>
                <a:cs typeface="Comic Sans MS"/>
              </a:rPr>
              <a:t>and </a:t>
            </a:r>
            <a:r>
              <a:rPr sz="2800" spc="-9" dirty="0">
                <a:latin typeface="Comic Sans MS"/>
                <a:cs typeface="Comic Sans MS"/>
              </a:rPr>
              <a:t>illness  </a:t>
            </a:r>
            <a:r>
              <a:rPr sz="2800" spc="-4" dirty="0">
                <a:latin typeface="Comic Sans MS"/>
                <a:cs typeface="Comic Sans MS"/>
              </a:rPr>
              <a:t>experience</a:t>
            </a:r>
            <a:endParaRPr sz="2800" dirty="0">
              <a:latin typeface="Comic Sans MS"/>
              <a:cs typeface="Comic Sans MS"/>
            </a:endParaRPr>
          </a:p>
          <a:p>
            <a:pPr marL="468313" indent="-457200" defTabSz="800336">
              <a:spcBef>
                <a:spcPts val="662"/>
              </a:spcBef>
              <a:buFont typeface="Wingdings" pitchFamily="2" charset="2"/>
              <a:buChar char="§"/>
              <a:tabLst>
                <a:tab pos="310682" algn="l"/>
                <a:tab pos="311237" algn="l"/>
              </a:tabLst>
            </a:pPr>
            <a:r>
              <a:rPr sz="2800" spc="-4" dirty="0">
                <a:latin typeface="Comic Sans MS"/>
                <a:cs typeface="Comic Sans MS"/>
              </a:rPr>
              <a:t>Understanding the whole</a:t>
            </a:r>
            <a:r>
              <a:rPr sz="2800" spc="4" dirty="0">
                <a:latin typeface="Comic Sans MS"/>
                <a:cs typeface="Comic Sans MS"/>
              </a:rPr>
              <a:t> </a:t>
            </a:r>
            <a:r>
              <a:rPr sz="2800" spc="-4" dirty="0">
                <a:latin typeface="Comic Sans MS"/>
                <a:cs typeface="Comic Sans MS"/>
              </a:rPr>
              <a:t>person</a:t>
            </a:r>
            <a:endParaRPr sz="2800" dirty="0">
              <a:latin typeface="Comic Sans MS"/>
              <a:cs typeface="Comic Sans MS"/>
            </a:endParaRPr>
          </a:p>
          <a:p>
            <a:pPr marL="468313" indent="-457200" defTabSz="800336">
              <a:spcBef>
                <a:spcPts val="666"/>
              </a:spcBef>
              <a:buFont typeface="Wingdings" pitchFamily="2" charset="2"/>
              <a:buChar char="§"/>
              <a:tabLst>
                <a:tab pos="310682" algn="l"/>
                <a:tab pos="311237" algn="l"/>
              </a:tabLst>
            </a:pPr>
            <a:r>
              <a:rPr sz="2800" spc="-4" dirty="0">
                <a:latin typeface="Comic Sans MS"/>
                <a:cs typeface="Comic Sans MS"/>
              </a:rPr>
              <a:t>Finding </a:t>
            </a:r>
            <a:r>
              <a:rPr sz="2800" dirty="0">
                <a:latin typeface="Comic Sans MS"/>
                <a:cs typeface="Comic Sans MS"/>
              </a:rPr>
              <a:t>common</a:t>
            </a:r>
            <a:r>
              <a:rPr sz="2800" spc="-35" dirty="0">
                <a:latin typeface="Comic Sans MS"/>
                <a:cs typeface="Comic Sans MS"/>
              </a:rPr>
              <a:t> </a:t>
            </a:r>
            <a:r>
              <a:rPr sz="2800" spc="-4" dirty="0">
                <a:latin typeface="Comic Sans MS"/>
                <a:cs typeface="Comic Sans MS"/>
              </a:rPr>
              <a:t>ground</a:t>
            </a:r>
            <a:endParaRPr sz="2800" dirty="0">
              <a:latin typeface="Comic Sans MS"/>
              <a:cs typeface="Comic Sans MS"/>
            </a:endParaRPr>
          </a:p>
          <a:p>
            <a:pPr marL="468313" marR="1042102" indent="-457200" defTabSz="800336">
              <a:spcBef>
                <a:spcPts val="666"/>
              </a:spcBef>
              <a:buFont typeface="Wingdings" pitchFamily="2" charset="2"/>
              <a:buChar char="§"/>
              <a:tabLst>
                <a:tab pos="310682" algn="l"/>
                <a:tab pos="311237" algn="l"/>
              </a:tabLst>
            </a:pPr>
            <a:r>
              <a:rPr sz="2800" dirty="0">
                <a:latin typeface="Comic Sans MS"/>
                <a:cs typeface="Comic Sans MS"/>
              </a:rPr>
              <a:t>Enhancing </a:t>
            </a:r>
            <a:r>
              <a:rPr sz="2800" spc="-4" dirty="0">
                <a:latin typeface="Comic Sans MS"/>
                <a:cs typeface="Comic Sans MS"/>
              </a:rPr>
              <a:t>the physician-patient  relationship</a:t>
            </a:r>
            <a:endParaRPr sz="2800" dirty="0">
              <a:latin typeface="Comic Sans MS"/>
              <a:cs typeface="Comic Sans MS"/>
            </a:endParaRPr>
          </a:p>
          <a:p>
            <a:pPr marL="468313" marR="341810" indent="-457200" defTabSz="800336">
              <a:spcBef>
                <a:spcPts val="666"/>
              </a:spcBef>
              <a:buFont typeface="Wingdings" pitchFamily="2" charset="2"/>
              <a:buChar char="§"/>
              <a:tabLst>
                <a:tab pos="310682" algn="l"/>
                <a:tab pos="311237" algn="l"/>
              </a:tabLst>
            </a:pPr>
            <a:r>
              <a:rPr sz="2800" spc="-9" dirty="0">
                <a:latin typeface="Comic Sans MS"/>
                <a:cs typeface="Comic Sans MS"/>
              </a:rPr>
              <a:t>Incorporating </a:t>
            </a:r>
            <a:r>
              <a:rPr sz="2800" spc="-4" dirty="0">
                <a:latin typeface="Comic Sans MS"/>
                <a:cs typeface="Comic Sans MS"/>
              </a:rPr>
              <a:t>prevention and health  promotion</a:t>
            </a:r>
            <a:endParaRPr sz="2800" dirty="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6343" y="5972613"/>
            <a:ext cx="2698675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1237" indent="-300124" defTabSz="800336">
              <a:buFont typeface="Comic Sans MS"/>
              <a:buChar char="•"/>
              <a:tabLst>
                <a:tab pos="310682" algn="l"/>
                <a:tab pos="311237" algn="l"/>
              </a:tabLst>
            </a:pPr>
            <a:r>
              <a:rPr sz="2800" b="1" spc="-4" dirty="0">
                <a:solidFill>
                  <a:srgbClr val="FFFFFF"/>
                </a:solidFill>
                <a:latin typeface="Comic Sans MS"/>
                <a:cs typeface="Comic Sans MS"/>
              </a:rPr>
              <a:t>Being</a:t>
            </a:r>
            <a:r>
              <a:rPr sz="2800" b="1" spc="-48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800" b="1" spc="-4" dirty="0">
                <a:solidFill>
                  <a:srgbClr val="FFFFFF"/>
                </a:solidFill>
                <a:latin typeface="Comic Sans MS"/>
                <a:cs typeface="Comic Sans MS"/>
              </a:rPr>
              <a:t>realistic</a:t>
            </a:r>
            <a:endParaRPr sz="280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19434" y="6190067"/>
            <a:ext cx="1093588" cy="2232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16" defTabSz="800336"/>
            <a:r>
              <a:rPr sz="1400" i="1" spc="-4" dirty="0">
                <a:solidFill>
                  <a:srgbClr val="FFFFFF"/>
                </a:solidFill>
                <a:latin typeface="Arial"/>
                <a:cs typeface="Arial"/>
              </a:rPr>
              <a:t>Stewart,</a:t>
            </a:r>
            <a:r>
              <a:rPr sz="1400" i="1" spc="-7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i="1" spc="-4" dirty="0">
                <a:solidFill>
                  <a:srgbClr val="FFFFFF"/>
                </a:solidFill>
                <a:latin typeface="Arial"/>
                <a:cs typeface="Arial"/>
              </a:rPr>
              <a:t>1995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017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1"/>
</p:tagLst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1249</Words>
  <Application>Microsoft Office PowerPoint</Application>
  <PresentationFormat>عرض على الشاشة (3:4)‏</PresentationFormat>
  <Paragraphs>210</Paragraphs>
  <Slides>42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4</vt:i4>
      </vt:variant>
      <vt:variant>
        <vt:lpstr>عناوين الشرائح</vt:lpstr>
      </vt:variant>
      <vt:variant>
        <vt:i4>42</vt:i4>
      </vt:variant>
    </vt:vector>
  </HeadingPairs>
  <TitlesOfParts>
    <vt:vector size="46" baseType="lpstr">
      <vt:lpstr>4_Office Theme</vt:lpstr>
      <vt:lpstr>5_Office Theme</vt:lpstr>
      <vt:lpstr>6_Office Theme</vt:lpstr>
      <vt:lpstr>نسق Office</vt:lpstr>
      <vt:lpstr>Patient-Centered Care</vt:lpstr>
      <vt:lpstr> </vt:lpstr>
      <vt:lpstr>Attitudes to illness and management are important </vt:lpstr>
      <vt:lpstr>The ideal versus reality</vt:lpstr>
      <vt:lpstr>Six aims for quality improvement  in providing care</vt:lpstr>
      <vt:lpstr>Patient Centered Care(PCC)</vt:lpstr>
      <vt:lpstr>PCC Definition </vt:lpstr>
      <vt:lpstr>PCC Concept</vt:lpstr>
      <vt:lpstr>Characteristics of  patient-centered care</vt:lpstr>
      <vt:lpstr>عرض تقديمي في PowerPoint</vt:lpstr>
      <vt:lpstr> Models of  physician-patient relationship</vt:lpstr>
      <vt:lpstr>Patient-Centered Clinical  Model</vt:lpstr>
      <vt:lpstr>Research says</vt:lpstr>
      <vt:lpstr>Research Says</vt:lpstr>
      <vt:lpstr>Elements of Patient-Centered Care </vt:lpstr>
      <vt:lpstr>عرض تقديمي في PowerPoint</vt:lpstr>
      <vt:lpstr>7 essential communication tasks: </vt:lpstr>
      <vt:lpstr>2- Health Literacy </vt:lpstr>
      <vt:lpstr>عرض تقديمي في PowerPoint</vt:lpstr>
      <vt:lpstr>عرض تقديمي في PowerPoint</vt:lpstr>
      <vt:lpstr>3- Clinician-Directed Patient Education </vt:lpstr>
      <vt:lpstr> 3- Clinician-Directed Patient Education </vt:lpstr>
      <vt:lpstr>4- Assessment of Patient-Centered Outcomes </vt:lpstr>
      <vt:lpstr>Remember</vt:lpstr>
      <vt:lpstr>  5- Shared Decision-Making  </vt:lpstr>
      <vt:lpstr>  5- Shared Decision-Making  </vt:lpstr>
      <vt:lpstr>  5- Shared Decision-Making  </vt:lpstr>
      <vt:lpstr>  6-Collaborative Care Planning and Goal Setting   </vt:lpstr>
      <vt:lpstr>   7-Patient Empowerment and Self-Management . </vt:lpstr>
      <vt:lpstr>   7-Patient Empowerment and Self-Management . </vt:lpstr>
      <vt:lpstr>Challenges in PCC </vt:lpstr>
      <vt:lpstr>Challenges in PCC </vt:lpstr>
      <vt:lpstr>  2-Complexity of Care Strategies With Self-Care </vt:lpstr>
      <vt:lpstr>3- Systemic Approach to Episodic Care </vt:lpstr>
      <vt:lpstr> 3- Systemic Approach to Episodic Care </vt:lpstr>
      <vt:lpstr>  4- Personalized Care     </vt:lpstr>
      <vt:lpstr> Barriers to Patient-Centered Care  </vt:lpstr>
      <vt:lpstr> Barriers to Patient-Centered Care  </vt:lpstr>
      <vt:lpstr> Barriers to Patient-Centered Care  </vt:lpstr>
      <vt:lpstr>Finally!</vt:lpstr>
      <vt:lpstr>Why Patient-Centred Care? </vt:lpstr>
      <vt:lpstr>Summary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Abdulaziz Al odhayani</dc:creator>
  <cp:lastModifiedBy>Abdulaziz Al odhayani</cp:lastModifiedBy>
  <cp:revision>21</cp:revision>
  <dcterms:created xsi:type="dcterms:W3CDTF">2016-02-16T13:23:01Z</dcterms:created>
  <dcterms:modified xsi:type="dcterms:W3CDTF">2016-02-16T18:14:00Z</dcterms:modified>
</cp:coreProperties>
</file>