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78"/>
  </p:notesMasterIdLst>
  <p:sldIdLst>
    <p:sldId id="258" r:id="rId2"/>
    <p:sldId id="259" r:id="rId3"/>
    <p:sldId id="261" r:id="rId4"/>
    <p:sldId id="264" r:id="rId5"/>
    <p:sldId id="265" r:id="rId6"/>
    <p:sldId id="266" r:id="rId7"/>
    <p:sldId id="281" r:id="rId8"/>
    <p:sldId id="475" r:id="rId9"/>
    <p:sldId id="282" r:id="rId10"/>
    <p:sldId id="284" r:id="rId11"/>
    <p:sldId id="285" r:id="rId12"/>
    <p:sldId id="313" r:id="rId13"/>
    <p:sldId id="476" r:id="rId14"/>
    <p:sldId id="300" r:id="rId15"/>
    <p:sldId id="307" r:id="rId16"/>
    <p:sldId id="308" r:id="rId17"/>
    <p:sldId id="292" r:id="rId18"/>
    <p:sldId id="309" r:id="rId19"/>
    <p:sldId id="294" r:id="rId20"/>
    <p:sldId id="287" r:id="rId21"/>
    <p:sldId id="305" r:id="rId22"/>
    <p:sldId id="297" r:id="rId23"/>
    <p:sldId id="298" r:id="rId24"/>
    <p:sldId id="312" r:id="rId25"/>
    <p:sldId id="479" r:id="rId26"/>
    <p:sldId id="480" r:id="rId27"/>
    <p:sldId id="481" r:id="rId28"/>
    <p:sldId id="301" r:id="rId29"/>
    <p:sldId id="302" r:id="rId30"/>
    <p:sldId id="478" r:id="rId31"/>
    <p:sldId id="329" r:id="rId32"/>
    <p:sldId id="330" r:id="rId33"/>
    <p:sldId id="331" r:id="rId34"/>
    <p:sldId id="333" r:id="rId35"/>
    <p:sldId id="338" r:id="rId36"/>
    <p:sldId id="482" r:id="rId37"/>
    <p:sldId id="352" r:id="rId38"/>
    <p:sldId id="491" r:id="rId39"/>
    <p:sldId id="492" r:id="rId40"/>
    <p:sldId id="483" r:id="rId41"/>
    <p:sldId id="343" r:id="rId42"/>
    <p:sldId id="344" r:id="rId43"/>
    <p:sldId id="346" r:id="rId44"/>
    <p:sldId id="349" r:id="rId45"/>
    <p:sldId id="355" r:id="rId46"/>
    <p:sldId id="361" r:id="rId47"/>
    <p:sldId id="362" r:id="rId48"/>
    <p:sldId id="363" r:id="rId49"/>
    <p:sldId id="369" r:id="rId50"/>
    <p:sldId id="372" r:id="rId51"/>
    <p:sldId id="375" r:id="rId52"/>
    <p:sldId id="376" r:id="rId53"/>
    <p:sldId id="379" r:id="rId54"/>
    <p:sldId id="381" r:id="rId55"/>
    <p:sldId id="389" r:id="rId56"/>
    <p:sldId id="484" r:id="rId57"/>
    <p:sldId id="411" r:id="rId58"/>
    <p:sldId id="417" r:id="rId59"/>
    <p:sldId id="418" r:id="rId60"/>
    <p:sldId id="420" r:id="rId61"/>
    <p:sldId id="426" r:id="rId62"/>
    <p:sldId id="427" r:id="rId63"/>
    <p:sldId id="440" r:id="rId64"/>
    <p:sldId id="443" r:id="rId65"/>
    <p:sldId id="463" r:id="rId66"/>
    <p:sldId id="485" r:id="rId67"/>
    <p:sldId id="464" r:id="rId68"/>
    <p:sldId id="469" r:id="rId69"/>
    <p:sldId id="470" r:id="rId70"/>
    <p:sldId id="471" r:id="rId71"/>
    <p:sldId id="473" r:id="rId72"/>
    <p:sldId id="490" r:id="rId73"/>
    <p:sldId id="486" r:id="rId74"/>
    <p:sldId id="487" r:id="rId75"/>
    <p:sldId id="488" r:id="rId76"/>
    <p:sldId id="489"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1" autoAdjust="0"/>
  </p:normalViewPr>
  <p:slideViewPr>
    <p:cSldViewPr snapToGrid="0" snapToObjects="1">
      <p:cViewPr varScale="1">
        <p:scale>
          <a:sx n="90" d="100"/>
          <a:sy n="90" d="100"/>
        </p:scale>
        <p:origin x="3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r>
              <a:rPr lang="en-US" sz="600">
                <a:latin typeface="Calibri" charset="0"/>
              </a:rPr>
              <a:t/>
            </a: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r>
              <a:rPr lang="en-US" sz="600">
                <a:latin typeface="Calibri" charset="0"/>
              </a:rPr>
              <a:t/>
            </a: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r>
              <a:rPr lang="en-US" sz="600">
                <a:latin typeface="Calibri" charset="0"/>
              </a:rPr>
              <a:t/>
            </a: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r>
              <a:rPr lang="en-US" sz="600">
                <a:latin typeface="Calibri" charset="0"/>
              </a:rPr>
              <a:t/>
            </a: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r>
              <a:rPr lang="en-US" sz="600">
                <a:latin typeface="Calibri" charset="0"/>
              </a:rPr>
              <a:t/>
            </a:r>
            <a:br>
              <a:rPr lang="en-US" sz="600">
                <a:latin typeface="Calibri" charset="0"/>
              </a:rPr>
            </a:br>
            <a:r>
              <a:rPr lang="en-US" sz="600">
                <a:latin typeface="Calibri" charset="0"/>
              </a:rPr>
              <a:t>Chronic Condition</a:t>
            </a:r>
            <a:br>
              <a:rPr lang="en-US" sz="600">
                <a:latin typeface="Calibri" charset="0"/>
              </a:rPr>
            </a:br>
            <a:r>
              <a:rPr lang="en-US" sz="600">
                <a:latin typeface="Calibri" charset="0"/>
              </a:rPr>
              <a:t/>
            </a: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r>
              <a:rPr lang="en-US" sz="600">
                <a:latin typeface="Calibri" charset="0"/>
              </a:rPr>
              <a:t/>
            </a: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r>
              <a:rPr lang="en-US" sz="600">
                <a:latin typeface="Calibri" charset="0"/>
              </a:rPr>
              <a:t/>
            </a: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r>
              <a:rPr lang="en-US" sz="600">
                <a:latin typeface="Calibri" charset="0"/>
              </a:rPr>
              <a:t/>
            </a: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r>
              <a:rPr lang="en-US" sz="600">
                <a:latin typeface="Calibri" charset="0"/>
              </a:rPr>
              <a:t/>
            </a: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r>
              <a:rPr lang="en-US" sz="600">
                <a:latin typeface="Calibri" charset="0"/>
              </a:rPr>
              <a:t/>
            </a: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r>
              <a:rPr lang="en-US" sz="600">
                <a:latin typeface="Calibri" charset="0"/>
              </a:rPr>
              <a:t/>
            </a: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r>
              <a:rPr lang="en-US" sz="600">
                <a:latin typeface="Calibri" charset="0"/>
              </a:rPr>
              <a:t/>
            </a:r>
            <a:br>
              <a:rPr lang="en-US" sz="600">
                <a:latin typeface="Calibri" charset="0"/>
              </a:rPr>
            </a:br>
            <a:r>
              <a:rPr lang="en-US" sz="600">
                <a:latin typeface="Calibri" charset="0"/>
              </a:rPr>
              <a:t>Definition Reduces Stigma</a:t>
            </a:r>
            <a:br>
              <a:rPr lang="en-US" sz="600">
                <a:latin typeface="Calibri" charset="0"/>
              </a:rPr>
            </a:br>
            <a:r>
              <a:rPr lang="en-US" sz="600">
                <a:latin typeface="Calibri" charset="0"/>
              </a:rPr>
              <a:t/>
            </a: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r>
              <a:rPr lang="en-US" sz="600">
                <a:latin typeface="Calibri" charset="0"/>
              </a:rPr>
              <a:t/>
            </a: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r>
              <a:rPr lang="en-US" sz="600">
                <a:latin typeface="Calibri" charset="0"/>
              </a:rPr>
              <a:t/>
            </a: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r>
              <a:rPr lang="en-US" sz="600">
                <a:latin typeface="Calibri" charset="0"/>
              </a:rPr>
              <a:t/>
            </a: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r>
              <a:rPr lang="en-US" sz="600">
                <a:latin typeface="Calibri" charset="0"/>
              </a:rPr>
              <a:t/>
            </a: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r>
              <a:rPr lang="en-US" sz="600">
                <a:latin typeface="Calibri" charset="0"/>
              </a:rPr>
              <a:t/>
            </a: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3</a:t>
            </a:fld>
            <a:endParaRPr lang="en-CA">
              <a:latin typeface="Calibri" charset="0"/>
            </a:endParaRPr>
          </a:p>
        </p:txBody>
      </p:sp>
    </p:spTree>
    <p:extLst>
      <p:ext uri="{BB962C8B-B14F-4D97-AF65-F5344CB8AC3E}">
        <p14:creationId xmlns:p14="http://schemas.microsoft.com/office/powerpoint/2010/main" val="360144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32</a:t>
            </a:fld>
            <a:endParaRPr lang="en-CA">
              <a:latin typeface="Calibri" charset="0"/>
            </a:endParaRPr>
          </a:p>
        </p:txBody>
      </p:sp>
    </p:spTree>
    <p:extLst>
      <p:ext uri="{BB962C8B-B14F-4D97-AF65-F5344CB8AC3E}">
        <p14:creationId xmlns:p14="http://schemas.microsoft.com/office/powerpoint/2010/main" val="118793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37</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extLst>
      <p:ext uri="{BB962C8B-B14F-4D97-AF65-F5344CB8AC3E}">
        <p14:creationId xmlns:p14="http://schemas.microsoft.com/office/powerpoint/2010/main" val="3317405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41</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3322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42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11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43</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675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45</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53963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46</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3695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47</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24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48</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extLst>
      <p:ext uri="{BB962C8B-B14F-4D97-AF65-F5344CB8AC3E}">
        <p14:creationId xmlns:p14="http://schemas.microsoft.com/office/powerpoint/2010/main" val="190826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50</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518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397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51</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extLst>
      <p:ext uri="{BB962C8B-B14F-4D97-AF65-F5344CB8AC3E}">
        <p14:creationId xmlns:p14="http://schemas.microsoft.com/office/powerpoint/2010/main" val="1440052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54</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26086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22D8E-9B42-254E-96F9-731AC2A171B1}" type="slidenum">
              <a:rPr lang="en-US" smtClean="0"/>
              <a:t>69</a:t>
            </a:fld>
            <a:endParaRPr lang="en-US"/>
          </a:p>
        </p:txBody>
      </p:sp>
    </p:spTree>
    <p:extLst>
      <p:ext uri="{BB962C8B-B14F-4D97-AF65-F5344CB8AC3E}">
        <p14:creationId xmlns:p14="http://schemas.microsoft.com/office/powerpoint/2010/main" val="98366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9</a:t>
            </a:fld>
            <a:endParaRPr lang="en-CA">
              <a:latin typeface="Calibri" charset="0"/>
            </a:endParaRPr>
          </a:p>
        </p:txBody>
      </p:sp>
    </p:spTree>
    <p:extLst>
      <p:ext uri="{BB962C8B-B14F-4D97-AF65-F5344CB8AC3E}">
        <p14:creationId xmlns:p14="http://schemas.microsoft.com/office/powerpoint/2010/main" val="63510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12</a:t>
            </a:fld>
            <a:endParaRPr lang="en-CA">
              <a:latin typeface="Calibri" charset="0"/>
            </a:endParaRPr>
          </a:p>
        </p:txBody>
      </p:sp>
    </p:spTree>
    <p:extLst>
      <p:ext uri="{BB962C8B-B14F-4D97-AF65-F5344CB8AC3E}">
        <p14:creationId xmlns:p14="http://schemas.microsoft.com/office/powerpoint/2010/main" val="82542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18</a:t>
            </a:fld>
            <a:endParaRPr lang="en-CA">
              <a:latin typeface="Calibri" charset="0"/>
            </a:endParaRPr>
          </a:p>
        </p:txBody>
      </p:sp>
    </p:spTree>
    <p:extLst>
      <p:ext uri="{BB962C8B-B14F-4D97-AF65-F5344CB8AC3E}">
        <p14:creationId xmlns:p14="http://schemas.microsoft.com/office/powerpoint/2010/main" val="146296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extLst>
      <p:ext uri="{BB962C8B-B14F-4D97-AF65-F5344CB8AC3E}">
        <p14:creationId xmlns:p14="http://schemas.microsoft.com/office/powerpoint/2010/main" val="341656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24</a:t>
            </a:fld>
            <a:endParaRPr lang="en-US">
              <a:latin typeface="Calibri"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4627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25</a:t>
            </a:fld>
            <a:endParaRPr lang="en-US">
              <a:latin typeface="Calibri"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extLst>
      <p:ext uri="{BB962C8B-B14F-4D97-AF65-F5344CB8AC3E}">
        <p14:creationId xmlns:p14="http://schemas.microsoft.com/office/powerpoint/2010/main" val="899793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27</a:t>
            </a:fld>
            <a:endParaRPr lang="en-CA">
              <a:latin typeface="Calibri" charset="0"/>
            </a:endParaRPr>
          </a:p>
        </p:txBody>
      </p:sp>
    </p:spTree>
    <p:extLst>
      <p:ext uri="{BB962C8B-B14F-4D97-AF65-F5344CB8AC3E}">
        <p14:creationId xmlns:p14="http://schemas.microsoft.com/office/powerpoint/2010/main" val="438289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9/7/2015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a:t>
            </a:r>
            <a:r>
              <a:rPr lang="en-US" dirty="0"/>
              <a:t> </a:t>
            </a:r>
            <a:r>
              <a:rPr lang="en-US" dirty="0" smtClean="0"/>
              <a:t>Use Disorders</a:t>
            </a:r>
            <a:endParaRPr lang="en-US" dirty="0"/>
          </a:p>
        </p:txBody>
      </p:sp>
      <p:sp>
        <p:nvSpPr>
          <p:cNvPr id="3" name="Subtitle 2"/>
          <p:cNvSpPr>
            <a:spLocks noGrp="1"/>
          </p:cNvSpPr>
          <p:nvPr>
            <p:ph type="subTitle" idx="1"/>
          </p:nvPr>
        </p:nvSpPr>
        <p:spPr/>
        <p:txBody>
          <a:bodyPr/>
          <a:lstStyle/>
          <a:p>
            <a:r>
              <a:rPr lang="en-US" dirty="0" smtClean="0"/>
              <a:t>By: Dr. Majid Al-</a:t>
            </a:r>
            <a:r>
              <a:rPr lang="en-US" dirty="0" err="1" smtClean="0"/>
              <a:t>Desouki</a:t>
            </a:r>
            <a:endParaRPr lang="en-US" dirty="0" smtClean="0"/>
          </a:p>
          <a:p>
            <a:r>
              <a:rPr lang="en-US" dirty="0" smtClean="0"/>
              <a:t>Consultant and Clinical Assistant Professor</a:t>
            </a:r>
            <a:endParaRPr lang="en-US" dirty="0"/>
          </a:p>
        </p:txBody>
      </p:sp>
    </p:spTree>
    <p:extLst>
      <p:ext uri="{BB962C8B-B14F-4D97-AF65-F5344CB8AC3E}">
        <p14:creationId xmlns:p14="http://schemas.microsoft.com/office/powerpoint/2010/main" val="102099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a:t>
            </a:r>
            <a:r>
              <a:rPr lang="en-US" dirty="0" smtClean="0"/>
              <a:t>Disorders</a:t>
            </a:r>
            <a:endParaRPr lang="en-US" dirty="0"/>
          </a:p>
        </p:txBody>
      </p:sp>
    </p:spTree>
    <p:extLst>
      <p:ext uri="{BB962C8B-B14F-4D97-AF65-F5344CB8AC3E}">
        <p14:creationId xmlns:p14="http://schemas.microsoft.com/office/powerpoint/2010/main" val="23786601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a:t>
            </a:r>
            <a:r>
              <a:rPr lang="en-CA" sz="2800" dirty="0" smtClean="0">
                <a:solidFill>
                  <a:srgbClr val="FF0000"/>
                </a:solidFill>
                <a:latin typeface="Arial" charset="0"/>
                <a:cs typeface="Arial" charset="0"/>
              </a:rPr>
              <a:t>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pPr marL="0" indent="0">
              <a:buNone/>
            </a:pPr>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dirty="0">
                <a:latin typeface="Arial" charset="0"/>
                <a:cs typeface="Arial" charset="0"/>
              </a:rPr>
              <a:t>Vulnerable personality:</a:t>
            </a:r>
            <a:r>
              <a:rPr lang="en-US" dirty="0">
                <a:latin typeface="Arial" charset="0"/>
                <a:cs typeface="Arial" charset="0"/>
              </a:rPr>
              <a:t> impulsive, gregarious, less conforming, isolated or avoidant persons.</a:t>
            </a:r>
            <a:endParaRPr lang="en-CA" dirty="0">
              <a:latin typeface="Arial" charset="0"/>
              <a:cs typeface="Arial" charset="0"/>
            </a:endParaRPr>
          </a:p>
          <a:p>
            <a:r>
              <a:rPr lang="en-US" b="1" dirty="0">
                <a:latin typeface="Arial" charset="0"/>
                <a:cs typeface="Arial" charset="0"/>
              </a:rPr>
              <a:t>Vulnerable occupation:</a:t>
            </a:r>
            <a:r>
              <a:rPr lang="en-US" dirty="0">
                <a:latin typeface="Arial" charset="0"/>
                <a:cs typeface="Arial" charset="0"/>
              </a:rPr>
              <a:t> senior businessmen, journalists, doctors.</a:t>
            </a:r>
            <a:endParaRPr lang="en-CA" dirty="0">
              <a:latin typeface="Arial" charset="0"/>
              <a:cs typeface="Arial" charset="0"/>
            </a:endParaRPr>
          </a:p>
          <a:p>
            <a:r>
              <a:rPr lang="en-US" b="1" dirty="0">
                <a:latin typeface="Arial" charset="0"/>
                <a:cs typeface="Arial" charset="0"/>
              </a:rPr>
              <a:t>Psychosocial stresses:</a:t>
            </a:r>
            <a:r>
              <a:rPr lang="en-US" dirty="0">
                <a:latin typeface="Arial" charset="0"/>
                <a:cs typeface="Arial" charset="0"/>
              </a:rPr>
              <a:t> social isolation, financial, occupational or academic difficulties, and marital conflicts.</a:t>
            </a:r>
            <a:endParaRPr lang="en-CA" dirty="0">
              <a:latin typeface="Arial" charset="0"/>
              <a:cs typeface="Arial" charset="0"/>
            </a:endParaRPr>
          </a:p>
          <a:p>
            <a:r>
              <a:rPr lang="en-US" b="1" dirty="0">
                <a:latin typeface="Arial" charset="0"/>
                <a:cs typeface="Arial" charset="0"/>
              </a:rPr>
              <a:t>Emotional problems:</a:t>
            </a:r>
            <a:r>
              <a:rPr lang="en-US" dirty="0">
                <a:latin typeface="Arial" charset="0"/>
                <a:cs typeface="Arial" charset="0"/>
              </a:rPr>
              <a:t> anxiety, chronic insomnia depression.</a:t>
            </a:r>
            <a:endParaRPr lang="en-CA"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6007"/>
          </a:xfrm>
        </p:spPr>
        <p:txBody>
          <a:bodyPr/>
          <a:lstStyle/>
          <a:p>
            <a:r>
              <a:rPr lang="en-US" dirty="0">
                <a:latin typeface="Arial" charset="0"/>
                <a:cs typeface="Arial" charset="0"/>
              </a:rPr>
              <a:t>Alcohol abuse </a:t>
            </a:r>
            <a:endParaRPr lang="en-US" dirty="0"/>
          </a:p>
        </p:txBody>
      </p:sp>
      <p:sp>
        <p:nvSpPr>
          <p:cNvPr id="3" name="Content Placeholder 2"/>
          <p:cNvSpPr>
            <a:spLocks noGrp="1"/>
          </p:cNvSpPr>
          <p:nvPr>
            <p:ph idx="1"/>
          </p:nvPr>
        </p:nvSpPr>
        <p:spPr/>
        <p:txBody>
          <a:bodyPr/>
          <a:lstStyle/>
          <a:p>
            <a:r>
              <a:rPr lang="en-US" b="1" dirty="0"/>
              <a:t>Excessive consumption:</a:t>
            </a:r>
            <a:r>
              <a:rPr lang="en-US" dirty="0"/>
              <a:t> harmful use.</a:t>
            </a:r>
            <a:r>
              <a:rPr lang="en-US" b="1" dirty="0"/>
              <a:t>                                                                                                                                                 Problem drinking:</a:t>
            </a:r>
            <a:r>
              <a:rPr lang="en-US" dirty="0"/>
              <a:t> drinking that has caused disability, but not dependence.</a:t>
            </a:r>
            <a:r>
              <a:rPr lang="en-US" b="1" dirty="0"/>
              <a:t>                                                                            Alcohol dependence:</a:t>
            </a:r>
            <a:r>
              <a:rPr lang="en-US" dirty="0"/>
              <a:t> This usually denotes alcoholism.</a:t>
            </a:r>
            <a:r>
              <a:rPr lang="en-US" b="1" dirty="0"/>
              <a:t>                                                                                                                   Alcohol-related disability:</a:t>
            </a:r>
            <a:r>
              <a:rPr lang="en-US" dirty="0"/>
              <a:t> physical, mental and social. </a:t>
            </a:r>
          </a:p>
        </p:txBody>
      </p:sp>
    </p:spTree>
    <p:extLst>
      <p:ext uri="{BB962C8B-B14F-4D97-AF65-F5344CB8AC3E}">
        <p14:creationId xmlns:p14="http://schemas.microsoft.com/office/powerpoint/2010/main" val="137880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dirty="0">
                <a:solidFill>
                  <a:schemeClr val="tx2"/>
                </a:solidFill>
              </a:rPr>
              <a:t>Alcohol intoxication: </a:t>
            </a:r>
            <a:r>
              <a:rPr lang="en-US" dirty="0"/>
              <a:t>early intoxication includes sense of well-being, emotional </a:t>
            </a:r>
            <a:r>
              <a:rPr lang="en-US" dirty="0" err="1"/>
              <a:t>lability</a:t>
            </a:r>
            <a:r>
              <a:rPr lang="en-US" dirty="0"/>
              <a:t>, irritability and incoordination </a:t>
            </a:r>
            <a:r>
              <a:rPr lang="en-US" dirty="0">
                <a:sym typeface="Wingdings" pitchFamily="2" charset="2"/>
              </a:rPr>
              <a:t></a:t>
            </a:r>
            <a:r>
              <a:rPr lang="en-US" dirty="0"/>
              <a:t> to ataxia and slurred </a:t>
            </a:r>
            <a:r>
              <a:rPr lang="en-US" dirty="0" smtClean="0"/>
              <a:t>speech</a:t>
            </a:r>
            <a:endParaRPr lang="en-US" dirty="0"/>
          </a:p>
          <a:p>
            <a:r>
              <a:rPr lang="en-US" dirty="0"/>
              <a:t>Heavy intoxication (</a:t>
            </a:r>
            <a:r>
              <a:rPr lang="en-US" dirty="0" err="1"/>
              <a:t>bl</a:t>
            </a:r>
            <a:r>
              <a:rPr lang="en-US" dirty="0"/>
              <a:t> &gt; 300 mg/ml) </a:t>
            </a:r>
            <a:r>
              <a:rPr lang="en-US" dirty="0">
                <a:sym typeface="Wingdings" pitchFamily="2" charset="2"/>
              </a:rPr>
              <a:t></a:t>
            </a:r>
            <a:r>
              <a:rPr lang="en-US" dirty="0"/>
              <a:t> alcoholic coma &amp; </a:t>
            </a:r>
            <a:r>
              <a:rPr lang="en-US" dirty="0" smtClean="0"/>
              <a:t>death</a:t>
            </a:r>
            <a:endParaRPr lang="en-US" dirty="0"/>
          </a:p>
          <a:p>
            <a:r>
              <a:rPr lang="en-US" dirty="0" smtClean="0"/>
              <a:t>Acute intoxication may mimic:</a:t>
            </a:r>
          </a:p>
          <a:p>
            <a:pPr lvl="2"/>
            <a:r>
              <a:rPr lang="en-US" dirty="0" smtClean="0"/>
              <a:t>panic attacks</a:t>
            </a:r>
          </a:p>
          <a:p>
            <a:pPr lvl="2"/>
            <a:r>
              <a:rPr lang="en-US" dirty="0" smtClean="0"/>
              <a:t>Depression</a:t>
            </a:r>
          </a:p>
          <a:p>
            <a:pPr lvl="2"/>
            <a:r>
              <a:rPr lang="en-US" dirty="0" smtClean="0"/>
              <a:t>acute </a:t>
            </a:r>
            <a:r>
              <a:rPr lang="en-US" dirty="0"/>
              <a:t>psychosis with delusions +/- hallucinations </a:t>
            </a:r>
          </a:p>
        </p:txBody>
      </p:sp>
    </p:spTree>
    <p:extLst>
      <p:ext uri="{BB962C8B-B14F-4D97-AF65-F5344CB8AC3E}">
        <p14:creationId xmlns:p14="http://schemas.microsoft.com/office/powerpoint/2010/main" val="3923244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extLst>
              <p:ext uri="{D42A27DB-BD31-4B8C-83A1-F6EECF244321}">
                <p14:modId xmlns:p14="http://schemas.microsoft.com/office/powerpoint/2010/main" val="3329030213"/>
              </p:ext>
            </p:extLst>
          </p:nvPr>
        </p:nvGraphicFramePr>
        <p:xfrm>
          <a:off x="665163" y="1989138"/>
          <a:ext cx="7812087" cy="4247833"/>
        </p:xfrm>
        <a:graphic>
          <a:graphicData uri="http://schemas.openxmlformats.org/drawingml/2006/table">
            <a:tbl>
              <a:tblPr/>
              <a:tblGrid>
                <a:gridCol w="4103687"/>
                <a:gridCol w="3708400"/>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(mg/</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dL</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Impairment</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relaxation, euphoria</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20-30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Slowed thinking</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30-80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Motor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80-200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Cognition, judgement,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labilty</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200-300</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Slurring, ataxia, </a:t>
                      </a:r>
                      <a:r>
                        <a:rPr kumimoji="0" lang="en-GB" sz="2000" b="0" i="0" u="none" strike="noStrike" cap="none" normalizeH="0" baseline="0" dirty="0" err="1" smtClean="0">
                          <a:ln>
                            <a:noFill/>
                          </a:ln>
                          <a:solidFill>
                            <a:schemeClr val="tx1"/>
                          </a:solidFill>
                          <a:effectLst>
                            <a:outerShdw blurRad="38100" dist="38100" dir="2700000" algn="tl">
                              <a:srgbClr val="DDDDDD"/>
                            </a:outerShdw>
                          </a:effectLst>
                          <a:latin typeface="Arial" charset="0"/>
                          <a:ea typeface="ＭＳ Ｐゴシック" charset="0"/>
                          <a:cs typeface="Arial" charset="0"/>
                        </a:rPr>
                        <a:t>nystagmus</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 blackouts</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300 </a:t>
                      </a:r>
                      <a:endPar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Vital signs, coma</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 </a:t>
                      </a:r>
                      <a:r>
                        <a:rPr kumimoji="0" lang="en-GB" sz="2000" b="0" i="0" u="none" strike="noStrike" cap="none" normalizeH="0" baseline="0" dirty="0" smtClean="0">
                          <a:ln>
                            <a:noFill/>
                          </a:ln>
                          <a:solidFill>
                            <a:schemeClr val="tx1"/>
                          </a:solidFill>
                          <a:effectLst>
                            <a:outerShdw blurRad="38100" dist="38100" dir="2700000" algn="tl">
                              <a:srgbClr val="DDDDDD"/>
                            </a:outerShdw>
                          </a:effectLst>
                          <a:latin typeface="Arial" charset="0"/>
                          <a:ea typeface="ＭＳ Ｐゴシック" charset="0"/>
                          <a:cs typeface="Arial" charset="0"/>
                        </a:rPr>
                        <a:t>possible death </a:t>
                      </a:r>
                      <a:r>
                        <a:rPr kumimoji="0" lang="en-GB" sz="20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cs typeface="Arial" charset="0"/>
                        </a:rPr>
                        <a:t>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39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476249"/>
            <a:ext cx="8153400" cy="793751"/>
          </a:xfrm>
        </p:spPr>
        <p:txBody>
          <a:bodyPr/>
          <a:lstStyle/>
          <a:p>
            <a:r>
              <a:rPr lang="en-US" dirty="0" smtClean="0">
                <a:latin typeface="Arial" charset="0"/>
                <a:cs typeface="Arial" charset="0"/>
              </a:rPr>
              <a:t>Alcohol dependence</a:t>
            </a:r>
            <a:endParaRPr lang="en-US" dirty="0">
              <a:latin typeface="Arial" charset="0"/>
              <a:cs typeface="Arial" charset="0"/>
            </a:endParaRPr>
          </a:p>
        </p:txBody>
      </p:sp>
      <p:sp>
        <p:nvSpPr>
          <p:cNvPr id="25605" name="Rectangle 4"/>
          <p:cNvSpPr>
            <a:spLocks noGrp="1" noChangeArrowheads="1"/>
          </p:cNvSpPr>
          <p:nvPr>
            <p:ph type="body" sz="half" idx="2"/>
          </p:nvPr>
        </p:nvSpPr>
        <p:spPr>
          <a:xfrm>
            <a:off x="457200" y="1676400"/>
            <a:ext cx="5623983" cy="4876800"/>
          </a:xfrm>
          <a:noFill/>
        </p:spPr>
        <p:txBody>
          <a:bodyPr>
            <a:normAutofit/>
          </a:bodyPr>
          <a:lstStyle/>
          <a:p>
            <a:r>
              <a:rPr lang="en-US" sz="2800" dirty="0" smtClean="0">
                <a:latin typeface="Arial" charset="0"/>
                <a:cs typeface="Arial" charset="0"/>
              </a:rPr>
              <a:t>15-20 years before evident</a:t>
            </a:r>
          </a:p>
          <a:p>
            <a:r>
              <a:rPr lang="en-US" sz="2800" dirty="0" smtClean="0">
                <a:latin typeface="Arial" charset="0"/>
                <a:cs typeface="Arial" charset="0"/>
              </a:rPr>
              <a:t>dependence </a:t>
            </a:r>
            <a:r>
              <a:rPr lang="en-US" sz="2800" dirty="0">
                <a:latin typeface="Arial" charset="0"/>
                <a:cs typeface="Arial" charset="0"/>
              </a:rPr>
              <a:t>is most common in </a:t>
            </a:r>
          </a:p>
          <a:p>
            <a:pPr>
              <a:buFont typeface="Wingdings 2" charset="0"/>
              <a:buNone/>
            </a:pPr>
            <a:r>
              <a:rPr lang="en-US" sz="2800" dirty="0">
                <a:latin typeface="Arial" charset="0"/>
                <a:cs typeface="Arial" charset="0"/>
              </a:rPr>
              <a:t>those aged 40 – 55 years.</a:t>
            </a:r>
          </a:p>
          <a:p>
            <a:r>
              <a:rPr lang="en-US" sz="2800" dirty="0" smtClean="0">
                <a:latin typeface="Arial" charset="0"/>
                <a:cs typeface="Arial" charset="0"/>
              </a:rPr>
              <a:t>Alcoholics </a:t>
            </a:r>
            <a:r>
              <a:rPr lang="en-US" sz="2800" dirty="0">
                <a:latin typeface="Arial" charset="0"/>
                <a:cs typeface="Arial" charset="0"/>
              </a:rPr>
              <a:t>who continue drinking have a shortened life-span of </a:t>
            </a:r>
            <a:r>
              <a:rPr lang="en-US" sz="2800" u="sng" dirty="0">
                <a:latin typeface="Arial" charset="0"/>
                <a:cs typeface="Arial" charset="0"/>
              </a:rPr>
              <a:t>15 years</a:t>
            </a:r>
            <a:r>
              <a:rPr lang="en-US" sz="2800" dirty="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20</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183" y="1411817"/>
            <a:ext cx="29845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3"/>
        </p:xfrm>
        <a:graphic>
          <a:graphicData uri="http://schemas.openxmlformats.org/drawingml/2006/table">
            <a:tbl>
              <a:tblPr/>
              <a:tblGrid>
                <a:gridCol w="3006725"/>
                <a:gridCol w="2840038"/>
                <a:gridCol w="2840037"/>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97100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b="1" dirty="0" smtClean="0">
                <a:solidFill>
                  <a:schemeClr val="tx2"/>
                </a:solidFill>
              </a:rPr>
              <a:t>:</a:t>
            </a:r>
            <a:r>
              <a:rPr lang="en-US" dirty="0" smtClean="0"/>
              <a:t> </a:t>
            </a:r>
            <a:r>
              <a:rPr lang="en-US" dirty="0" err="1" smtClean="0"/>
              <a:t>Sx</a:t>
            </a:r>
            <a:r>
              <a:rPr lang="en-US" dirty="0" smtClean="0"/>
              <a:t> may </a:t>
            </a:r>
            <a:r>
              <a:rPr lang="en-US" dirty="0"/>
              <a:t>begin after </a:t>
            </a:r>
            <a:r>
              <a:rPr lang="en-US" dirty="0" smtClean="0"/>
              <a:t>6 </a:t>
            </a:r>
            <a:r>
              <a:rPr lang="en-US" dirty="0"/>
              <a:t>hours of cessation or reduction of alcohol and peak by 48 hours, they follow a drop in blood </a:t>
            </a:r>
            <a:r>
              <a:rPr lang="en-US" dirty="0" smtClean="0"/>
              <a:t>concentration, symptoms </a:t>
            </a:r>
            <a:r>
              <a:rPr lang="en-US" dirty="0"/>
              <a:t>subside over the course of </a:t>
            </a:r>
            <a:r>
              <a:rPr lang="en-US" dirty="0" smtClean="0"/>
              <a:t>5-</a:t>
            </a:r>
            <a:r>
              <a:rPr lang="en-US" dirty="0"/>
              <a:t>7 </a:t>
            </a:r>
            <a:r>
              <a:rPr lang="en-US" dirty="0" smtClean="0"/>
              <a:t>days</a:t>
            </a:r>
          </a:p>
          <a:p>
            <a:r>
              <a:rPr lang="en-US" dirty="0" smtClean="0"/>
              <a:t> epileptic generalized </a:t>
            </a:r>
            <a:r>
              <a:rPr lang="en-US" dirty="0"/>
              <a:t>tonic </a:t>
            </a:r>
            <a:r>
              <a:rPr lang="en-US" dirty="0" err="1"/>
              <a:t>clonic</a:t>
            </a:r>
            <a:r>
              <a:rPr lang="en-US" dirty="0"/>
              <a:t> seizures may develop within 12-24 hours after cessation of alcohol </a:t>
            </a:r>
            <a:r>
              <a:rPr lang="en-US" dirty="0" smtClean="0"/>
              <a:t>intake</a:t>
            </a:r>
          </a:p>
          <a:p>
            <a:r>
              <a:rPr lang="en-US" dirty="0" smtClean="0"/>
              <a:t> Delirium </a:t>
            </a:r>
            <a:r>
              <a:rPr lang="en-US" dirty="0"/>
              <a:t>tremens may develop after about 48 </a:t>
            </a:r>
            <a:r>
              <a:rPr lang="en-US" dirty="0" smtClean="0"/>
              <a:t>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823122" y="190500"/>
            <a:ext cx="7231712" cy="571500"/>
          </a:xfrm>
        </p:spPr>
        <p:txBody>
          <a:bodyPr>
            <a:normAutofit fontScale="90000"/>
          </a:bodyPr>
          <a:lstStyle/>
          <a:p>
            <a:pPr algn="ctr"/>
            <a:r>
              <a:rPr lang="en-US" dirty="0" smtClean="0">
                <a:latin typeface="Arial" charset="0"/>
                <a:cs typeface="Arial" charset="0"/>
              </a:rPr>
              <a:t>Stages of alcohol withdrawal</a:t>
            </a:r>
            <a:endParaRPr lang="en-US" dirty="0">
              <a:latin typeface="Arial" charset="0"/>
              <a:cs typeface="Arial" charset="0"/>
            </a:endParaRPr>
          </a:p>
        </p:txBody>
      </p:sp>
      <p:sp>
        <p:nvSpPr>
          <p:cNvPr id="32773" name="Rectangle 3"/>
          <p:cNvSpPr>
            <a:spLocks noGrp="1" noChangeArrowheads="1"/>
          </p:cNvSpPr>
          <p:nvPr>
            <p:ph sz="half" idx="1"/>
          </p:nvPr>
        </p:nvSpPr>
        <p:spPr>
          <a:xfrm>
            <a:off x="520700" y="1079500"/>
            <a:ext cx="3841845" cy="4305300"/>
          </a:xfrm>
        </p:spPr>
        <p:txBody>
          <a:bodyPr>
            <a:normAutofit fontScale="92500" lnSpcReduction="10000"/>
          </a:bodyPr>
          <a:lstStyle/>
          <a:p>
            <a:pPr>
              <a:lnSpc>
                <a:spcPct val="90000"/>
              </a:lnSpc>
              <a:buClr>
                <a:schemeClr val="hlink"/>
              </a:buClr>
              <a:buFont typeface="Wingdings" charset="0"/>
              <a:buNone/>
            </a:pPr>
            <a:r>
              <a:rPr lang="en-US" u="sng" dirty="0">
                <a:latin typeface="Arial" charset="0"/>
                <a:cs typeface="Arial" charset="0"/>
              </a:rPr>
              <a:t>Stages</a:t>
            </a:r>
          </a:p>
          <a:p>
            <a:pPr>
              <a:lnSpc>
                <a:spcPct val="90000"/>
              </a:lnSpc>
              <a:buClr>
                <a:schemeClr val="tx1"/>
              </a:buClr>
              <a:buSzTx/>
            </a:pPr>
            <a:r>
              <a:rPr lang="en-US" sz="2400" dirty="0">
                <a:latin typeface="Arial" charset="0"/>
                <a:cs typeface="Arial" charset="0"/>
              </a:rPr>
              <a:t>I </a:t>
            </a:r>
            <a:r>
              <a:rPr lang="en-US" sz="2400" dirty="0" smtClean="0">
                <a:latin typeface="Arial" charset="0"/>
                <a:cs typeface="Arial" charset="0"/>
              </a:rPr>
              <a:t>(6-8 hours</a:t>
            </a:r>
            <a:r>
              <a:rPr lang="en-US" sz="2400" dirty="0">
                <a:latin typeface="Arial" charset="0"/>
                <a:cs typeface="Arial" charset="0"/>
              </a:rPr>
              <a:t>)</a:t>
            </a:r>
            <a:r>
              <a:rPr lang="en-US" sz="2400" dirty="0" smtClean="0">
                <a:latin typeface="Arial" charset="0"/>
                <a:cs typeface="Arial" charset="0"/>
              </a:rPr>
              <a:t>:</a:t>
            </a:r>
            <a:endParaRPr lang="en-US" sz="2400" dirty="0">
              <a:latin typeface="Arial" charset="0"/>
              <a:cs typeface="Arial" charset="0"/>
            </a:endParaRP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II </a:t>
            </a:r>
            <a:r>
              <a:rPr lang="en-US" sz="2400" dirty="0" smtClean="0">
                <a:latin typeface="Arial" charset="0"/>
                <a:cs typeface="Arial" charset="0"/>
              </a:rPr>
              <a:t>(10-30 hours</a:t>
            </a:r>
            <a:r>
              <a:rPr lang="en-US" sz="2400" dirty="0">
                <a:latin typeface="Arial" charset="0"/>
                <a:cs typeface="Arial" charset="0"/>
              </a:rPr>
              <a:t>):</a:t>
            </a:r>
          </a:p>
          <a:p>
            <a:pPr lvl="1">
              <a:lnSpc>
                <a:spcPct val="125000"/>
              </a:lnSpc>
              <a:buClr>
                <a:schemeClr val="tx1"/>
              </a:buClr>
              <a:buFont typeface="Wingdings" charset="0"/>
              <a:buChar char="l"/>
            </a:pPr>
            <a:endParaRPr lang="en-US" dirty="0">
              <a:latin typeface="Arial" charset="0"/>
              <a:cs typeface="Arial" charset="0"/>
            </a:endParaRPr>
          </a:p>
          <a:p>
            <a:pPr>
              <a:lnSpc>
                <a:spcPct val="125000"/>
              </a:lnSpc>
              <a:buClr>
                <a:schemeClr val="tx1"/>
              </a:buClr>
              <a:buSzTx/>
            </a:pPr>
            <a:r>
              <a:rPr lang="en-US" sz="2400" dirty="0">
                <a:latin typeface="Arial" charset="0"/>
                <a:cs typeface="Arial" charset="0"/>
              </a:rPr>
              <a:t>III </a:t>
            </a:r>
            <a:r>
              <a:rPr lang="en-US" sz="2400" dirty="0" smtClean="0">
                <a:latin typeface="Arial" charset="0"/>
                <a:cs typeface="Arial" charset="0"/>
              </a:rPr>
              <a:t>(12-48 hours</a:t>
            </a:r>
            <a:r>
              <a:rPr lang="en-US" sz="2400" dirty="0">
                <a:latin typeface="Arial" charset="0"/>
                <a:cs typeface="Arial" charset="0"/>
              </a:rPr>
              <a:t>):</a:t>
            </a:r>
          </a:p>
          <a:p>
            <a:pPr>
              <a:lnSpc>
                <a:spcPct val="125000"/>
              </a:lnSpc>
              <a:buClr>
                <a:schemeClr val="tx1"/>
              </a:buClr>
              <a:buSzTx/>
            </a:pPr>
            <a:endParaRPr lang="en-US" sz="2400" dirty="0">
              <a:latin typeface="Arial" charset="0"/>
              <a:cs typeface="Arial" charset="0"/>
            </a:endParaRPr>
          </a:p>
          <a:p>
            <a:pPr>
              <a:lnSpc>
                <a:spcPct val="125000"/>
              </a:lnSpc>
              <a:buClr>
                <a:schemeClr val="tx1"/>
              </a:buClr>
              <a:buSzTx/>
            </a:pPr>
            <a:r>
              <a:rPr lang="en-US" sz="2400" dirty="0">
                <a:latin typeface="Arial" charset="0"/>
                <a:cs typeface="Arial" charset="0"/>
              </a:rPr>
              <a:t>IV (&gt; 2</a:t>
            </a:r>
            <a:r>
              <a:rPr lang="en-US" sz="2400" dirty="0" smtClean="0">
                <a:latin typeface="Arial" charset="0"/>
                <a:cs typeface="Arial" charset="0"/>
              </a:rPr>
              <a:t>-3 days)</a:t>
            </a:r>
            <a:r>
              <a:rPr lang="en-US" sz="2400" dirty="0">
                <a:latin typeface="Arial" charset="0"/>
                <a:cs typeface="Arial" charset="0"/>
              </a:rPr>
              <a:t>:</a:t>
            </a:r>
          </a:p>
        </p:txBody>
      </p:sp>
      <p:sp>
        <p:nvSpPr>
          <p:cNvPr id="32774" name="Rectangle 4"/>
          <p:cNvSpPr>
            <a:spLocks noGrp="1" noChangeArrowheads="1"/>
          </p:cNvSpPr>
          <p:nvPr>
            <p:ph sz="half" idx="2"/>
          </p:nvPr>
        </p:nvSpPr>
        <p:spPr>
          <a:xfrm>
            <a:off x="4635500" y="1066800"/>
            <a:ext cx="4127500" cy="4686300"/>
          </a:xfrm>
        </p:spPr>
        <p:txBody>
          <a:bodyPr>
            <a:normAutofit fontScale="92500" lnSpcReduction="10000"/>
          </a:bodyPr>
          <a:lstStyle/>
          <a:p>
            <a:pPr>
              <a:lnSpc>
                <a:spcPct val="90000"/>
              </a:lnSpc>
              <a:buFont typeface="Wingdings" charset="0"/>
              <a:buNone/>
            </a:pPr>
            <a:r>
              <a:rPr lang="en-US" u="sng" dirty="0">
                <a:latin typeface="Arial" charset="0"/>
                <a:cs typeface="Arial" charset="0"/>
              </a:rPr>
              <a:t>Symptoms</a:t>
            </a:r>
          </a:p>
          <a:p>
            <a:pPr>
              <a:lnSpc>
                <a:spcPct val="90000"/>
              </a:lnSpc>
              <a:buClr>
                <a:schemeClr val="tx1"/>
              </a:buClr>
              <a:buFont typeface="Wingdings" charset="0"/>
              <a:buChar char="Ø"/>
            </a:pPr>
            <a:r>
              <a:rPr lang="en-US" sz="2400" dirty="0" smtClean="0">
                <a:latin typeface="Arial" charset="0"/>
                <a:cs typeface="Arial" charset="0"/>
              </a:rPr>
              <a:t>Autonomic hyperactivity</a:t>
            </a:r>
            <a:endParaRPr lang="en-US" sz="2400" dirty="0">
              <a:latin typeface="Arial" charset="0"/>
              <a:cs typeface="Arial" charset="0"/>
            </a:endParaRPr>
          </a:p>
          <a:p>
            <a:pPr>
              <a:lnSpc>
                <a:spcPct val="90000"/>
              </a:lnSpc>
              <a:buClr>
                <a:schemeClr val="tx1"/>
              </a:buClr>
              <a:buFont typeface="Wingdings" charset="0"/>
              <a:buNone/>
            </a:pPr>
            <a:endParaRPr lang="en-US" sz="2400" dirty="0">
              <a:latin typeface="Arial" charset="0"/>
              <a:cs typeface="Arial" charset="0"/>
              <a:sym typeface="Symbol" charset="0"/>
            </a:endParaRPr>
          </a:p>
          <a:p>
            <a:pPr>
              <a:lnSpc>
                <a:spcPct val="150000"/>
              </a:lnSpc>
              <a:buClr>
                <a:schemeClr val="tx1"/>
              </a:buClr>
              <a:buFont typeface="Wingdings" charset="0"/>
              <a:buChar char="Ø"/>
            </a:pPr>
            <a:r>
              <a:rPr lang="en-US" sz="2400" dirty="0" smtClean="0">
                <a:latin typeface="Arial" charset="0"/>
                <a:cs typeface="Arial" charset="0"/>
                <a:sym typeface="Symbol" charset="0"/>
              </a:rPr>
              <a:t>Hallucinations + </a:t>
            </a:r>
            <a:r>
              <a:rPr lang="en-US" sz="2400" dirty="0" smtClean="0">
                <a:latin typeface="Arial" charset="0"/>
                <a:cs typeface="Arial" charset="0"/>
              </a:rPr>
              <a:t>above</a:t>
            </a:r>
            <a:endParaRPr lang="en-US" sz="2400" dirty="0">
              <a:latin typeface="Arial" charset="0"/>
              <a:cs typeface="Arial" charset="0"/>
            </a:endParaRPr>
          </a:p>
          <a:p>
            <a:pPr>
              <a:lnSpc>
                <a:spcPct val="90000"/>
              </a:lnSpc>
              <a:buClr>
                <a:schemeClr val="tx1"/>
              </a:buClr>
              <a:buFont typeface="Symbol" charset="0"/>
              <a:buChar char="­"/>
            </a:pPr>
            <a:endParaRPr lang="en-US" sz="2400" dirty="0">
              <a:latin typeface="Arial" charset="0"/>
              <a:cs typeface="Arial" charset="0"/>
            </a:endParaRPr>
          </a:p>
          <a:p>
            <a:pPr>
              <a:lnSpc>
                <a:spcPct val="125000"/>
              </a:lnSpc>
              <a:buClr>
                <a:schemeClr val="tx1"/>
              </a:buClr>
              <a:buFont typeface="Wingdings" charset="0"/>
              <a:buChar char="Ø"/>
            </a:pPr>
            <a:r>
              <a:rPr lang="en-CA" altLang="ja-JP" sz="2400" dirty="0" smtClean="0">
                <a:latin typeface="Arial" charset="0"/>
                <a:cs typeface="Arial" charset="0"/>
              </a:rPr>
              <a:t>Grand mal seizures</a:t>
            </a:r>
          </a:p>
          <a:p>
            <a:pPr>
              <a:lnSpc>
                <a:spcPct val="125000"/>
              </a:lnSpc>
              <a:buClr>
                <a:schemeClr val="tx1"/>
              </a:buClr>
              <a:buFont typeface="Wingdings" charset="0"/>
              <a:buChar char="Ø"/>
            </a:pPr>
            <a:endParaRPr lang="en-CA" sz="2400" dirty="0" smtClean="0">
              <a:latin typeface="Arial" charset="0"/>
              <a:cs typeface="Arial" charset="0"/>
            </a:endParaRPr>
          </a:p>
          <a:p>
            <a:pPr>
              <a:lnSpc>
                <a:spcPct val="125000"/>
              </a:lnSpc>
              <a:buClr>
                <a:schemeClr val="tx1"/>
              </a:buClr>
              <a:buFont typeface="Wingdings" charset="0"/>
              <a:buChar char="Ø"/>
            </a:pPr>
            <a:r>
              <a:rPr lang="en-CA" sz="2400" dirty="0" err="1" smtClean="0">
                <a:latin typeface="Arial" charset="0"/>
                <a:cs typeface="Arial" charset="0"/>
              </a:rPr>
              <a:t>Delerium</a:t>
            </a:r>
            <a:r>
              <a:rPr lang="en-CA" sz="2400" dirty="0" smtClean="0">
                <a:latin typeface="Arial" charset="0"/>
                <a:cs typeface="Arial" charset="0"/>
              </a:rPr>
              <a:t> tremens (DTs)</a:t>
            </a:r>
            <a:endParaRPr lang="en-US" sz="2400" dirty="0">
              <a:latin typeface="Arial" charset="0"/>
              <a:cs typeface="Arial" charset="0"/>
            </a:endParaRPr>
          </a:p>
          <a:p>
            <a:pPr marL="0" indent="0">
              <a:lnSpc>
                <a:spcPct val="90000"/>
              </a:lnSpc>
              <a:buClr>
                <a:schemeClr val="tx1"/>
              </a:buClr>
              <a:buNone/>
            </a:pPr>
            <a:endParaRPr lang="en-US" sz="2400" dirty="0">
              <a:latin typeface="Arial" charset="0"/>
              <a:cs typeface="Arial" charset="0"/>
            </a:endParaRPr>
          </a:p>
        </p:txBody>
      </p:sp>
    </p:spTree>
    <p:extLst>
      <p:ext uri="{BB962C8B-B14F-4D97-AF65-F5344CB8AC3E}">
        <p14:creationId xmlns:p14="http://schemas.microsoft.com/office/powerpoint/2010/main" val="2336405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a:bodyPr>
          <a:lstStyle/>
          <a:p>
            <a:pPr>
              <a:lnSpc>
                <a:spcPct val="150000"/>
              </a:lnSpc>
              <a:spcAft>
                <a:spcPct val="20000"/>
              </a:spcAft>
              <a:buClr>
                <a:schemeClr val="tx1"/>
              </a:buClr>
              <a:buSzTx/>
            </a:pPr>
            <a:r>
              <a:rPr lang="en-US" sz="2400" dirty="0">
                <a:latin typeface="Arial" charset="0"/>
                <a:cs typeface="Arial" charset="0"/>
              </a:rPr>
              <a:t>Identify acute and/or heavy drinking (</a:t>
            </a:r>
            <a:r>
              <a:rPr lang="en-US" sz="2400" u="sng" dirty="0">
                <a:latin typeface="Arial" charset="0"/>
                <a:cs typeface="Arial" charset="0"/>
              </a:rPr>
              <a:t>&gt;</a:t>
            </a:r>
            <a:r>
              <a:rPr lang="en-US" sz="2400" dirty="0">
                <a:latin typeface="Arial" charset="0"/>
                <a:cs typeface="Arial" charset="0"/>
              </a:rPr>
              <a:t> 5 drinks/day):</a:t>
            </a:r>
          </a:p>
          <a:p>
            <a:pPr lvl="2">
              <a:lnSpc>
                <a:spcPct val="150000"/>
              </a:lnSpc>
              <a:spcAft>
                <a:spcPct val="20000"/>
              </a:spcAft>
              <a:buClr>
                <a:schemeClr val="tx1"/>
              </a:buClr>
              <a:buFont typeface="Wingdings" charset="0"/>
              <a:buChar char="q"/>
            </a:pPr>
            <a:r>
              <a:rPr lang="en-US" sz="3600" dirty="0">
                <a:latin typeface="Arial" charset="0"/>
                <a:cs typeface="Arial" charset="0"/>
              </a:rPr>
              <a:t> </a:t>
            </a:r>
            <a:r>
              <a:rPr lang="en-US" sz="2400" dirty="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dirty="0">
                <a:latin typeface="Arial" charset="0"/>
                <a:cs typeface="Arial" charset="0"/>
              </a:rPr>
              <a:t> Gamma-</a:t>
            </a:r>
            <a:r>
              <a:rPr lang="en-US" sz="2400" dirty="0" err="1">
                <a:latin typeface="Arial" charset="0"/>
                <a:cs typeface="Arial" charset="0"/>
              </a:rPr>
              <a:t>glutamyltransferase</a:t>
            </a:r>
            <a:r>
              <a:rPr lang="en-US" sz="2400" dirty="0">
                <a:latin typeface="Arial" charset="0"/>
                <a:cs typeface="Arial" charset="0"/>
              </a:rPr>
              <a:t> (GGTP &gt; 35 IU/L</a:t>
            </a:r>
            <a:r>
              <a:rPr lang="en-US" sz="2400" dirty="0" smtClean="0">
                <a:latin typeface="Arial" charset="0"/>
                <a:cs typeface="Arial" charset="0"/>
              </a:rPr>
              <a:t>)</a:t>
            </a:r>
            <a:endParaRPr lang="en-US" sz="2400" dirty="0">
              <a:latin typeface="Arial" charset="0"/>
              <a:cs typeface="Arial" charset="0"/>
            </a:endParaRPr>
          </a:p>
          <a:p>
            <a:pPr lvl="2">
              <a:lnSpc>
                <a:spcPct val="150000"/>
              </a:lnSpc>
              <a:spcAft>
                <a:spcPct val="20000"/>
              </a:spcAft>
              <a:buClr>
                <a:schemeClr val="tx1"/>
              </a:buClr>
              <a:buFont typeface="Wingdings" charset="0"/>
              <a:buChar char="q"/>
            </a:pPr>
            <a:r>
              <a:rPr lang="en-US" sz="2400" dirty="0">
                <a:latin typeface="Arial" charset="0"/>
                <a:cs typeface="Arial" charset="0"/>
              </a:rPr>
              <a:t> Erythrocyte mean corpuscular volume (MCV &gt;91.5 </a:t>
            </a:r>
            <a:r>
              <a:rPr lang="en-US" sz="2400" dirty="0">
                <a:latin typeface="Arial" charset="0"/>
                <a:cs typeface="Arial" charset="0"/>
                <a:sym typeface="Symbol" charset="0"/>
              </a:rPr>
              <a:t></a:t>
            </a:r>
            <a:r>
              <a:rPr lang="en-US" sz="2400" baseline="30000" dirty="0">
                <a:latin typeface="Arial" charset="0"/>
                <a:cs typeface="Arial" charset="0"/>
              </a:rPr>
              <a:t>3</a:t>
            </a:r>
            <a:r>
              <a:rPr lang="en-US" sz="2400" dirty="0">
                <a:latin typeface="Arial" charset="0"/>
                <a:cs typeface="Arial" charset="0"/>
              </a:rPr>
              <a:t>) </a:t>
            </a:r>
          </a:p>
          <a:p>
            <a:pPr lvl="2">
              <a:lnSpc>
                <a:spcPct val="150000"/>
              </a:lnSpc>
              <a:spcAft>
                <a:spcPct val="20000"/>
              </a:spcAft>
              <a:buClr>
                <a:schemeClr val="tx1"/>
              </a:buClr>
              <a:buFont typeface="Wingdings" charset="0"/>
              <a:buChar char="q"/>
            </a:pPr>
            <a:r>
              <a:rPr lang="en-US" sz="2400" dirty="0">
                <a:latin typeface="Arial" charset="0"/>
                <a:cs typeface="Arial" charset="0"/>
              </a:rPr>
              <a:t>High AST/ALT</a:t>
            </a:r>
          </a:p>
          <a:p>
            <a:pPr lvl="2">
              <a:lnSpc>
                <a:spcPct val="150000"/>
              </a:lnSpc>
              <a:spcAft>
                <a:spcPct val="20000"/>
              </a:spcAft>
              <a:buClr>
                <a:schemeClr val="tx1"/>
              </a:buClr>
              <a:buFont typeface="Wingdings 2" charset="0"/>
              <a:buNone/>
            </a:pPr>
            <a:endParaRPr lang="en-US" sz="2400" dirty="0">
              <a:latin typeface="Arial" charset="0"/>
              <a:cs typeface="Arial" charset="0"/>
            </a:endParaRPr>
          </a:p>
        </p:txBody>
      </p:sp>
    </p:spTree>
    <p:extLst>
      <p:ext uri="{BB962C8B-B14F-4D97-AF65-F5344CB8AC3E}">
        <p14:creationId xmlns:p14="http://schemas.microsoft.com/office/powerpoint/2010/main" val="2557781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 CAGE questionnaire</a:t>
            </a:r>
            <a:endParaRPr lang="en-US" dirty="0"/>
          </a:p>
        </p:txBody>
      </p:sp>
      <p:sp>
        <p:nvSpPr>
          <p:cNvPr id="4" name="Text Placeholder 3"/>
          <p:cNvSpPr>
            <a:spLocks noGrp="1"/>
          </p:cNvSpPr>
          <p:nvPr>
            <p:ph type="body" sz="half" idx="2"/>
          </p:nvPr>
        </p:nvSpPr>
        <p:spPr>
          <a:xfrm>
            <a:off x="811363" y="1981200"/>
            <a:ext cx="7875437" cy="4114800"/>
          </a:xfrm>
        </p:spPr>
        <p:txBody>
          <a:bodyPr/>
          <a:lstStyle/>
          <a:p>
            <a:r>
              <a:rPr lang="en-US" dirty="0" smtClean="0"/>
              <a:t>Have you ever:</a:t>
            </a:r>
          </a:p>
          <a:p>
            <a:r>
              <a:rPr lang="en-US" dirty="0" smtClean="0"/>
              <a:t>1. Wanted to </a:t>
            </a:r>
            <a:r>
              <a:rPr lang="en-US" b="1" i="1" dirty="0" smtClean="0"/>
              <a:t>cut</a:t>
            </a:r>
            <a:r>
              <a:rPr lang="en-US" dirty="0" smtClean="0"/>
              <a:t> down on your drinking?</a:t>
            </a:r>
          </a:p>
          <a:p>
            <a:r>
              <a:rPr lang="en-US" dirty="0" smtClean="0"/>
              <a:t>2. Felt </a:t>
            </a:r>
            <a:r>
              <a:rPr lang="en-US" b="1" i="1" dirty="0" smtClean="0"/>
              <a:t>annoyed</a:t>
            </a:r>
            <a:r>
              <a:rPr lang="en-US" dirty="0" smtClean="0"/>
              <a:t> by criticism of your drinking</a:t>
            </a:r>
          </a:p>
          <a:p>
            <a:r>
              <a:rPr lang="en-US" dirty="0" smtClean="0"/>
              <a:t>3. Felt </a:t>
            </a:r>
            <a:r>
              <a:rPr lang="en-US" b="1" i="1" dirty="0" smtClean="0"/>
              <a:t>guilty</a:t>
            </a:r>
            <a:r>
              <a:rPr lang="en-US" dirty="0" smtClean="0"/>
              <a:t> about drinking?</a:t>
            </a:r>
          </a:p>
          <a:p>
            <a:r>
              <a:rPr lang="en-US" dirty="0" smtClean="0"/>
              <a:t>4. Take a drink as an </a:t>
            </a:r>
            <a:r>
              <a:rPr lang="en-US" b="1" i="1" dirty="0" smtClean="0"/>
              <a:t>“eye-opener” </a:t>
            </a:r>
            <a:r>
              <a:rPr lang="en-US" dirty="0" smtClean="0"/>
              <a:t>to prevent the shakes?</a:t>
            </a:r>
            <a:endParaRPr lang="en-US" dirty="0"/>
          </a:p>
        </p:txBody>
      </p:sp>
    </p:spTree>
    <p:extLst>
      <p:ext uri="{BB962C8B-B14F-4D97-AF65-F5344CB8AC3E}">
        <p14:creationId xmlns:p14="http://schemas.microsoft.com/office/powerpoint/2010/main" val="119999178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62500" lnSpcReduction="20000"/>
          </a:bodyPr>
          <a:lstStyle/>
          <a:p>
            <a:r>
              <a:rPr lang="en-US" sz="2900" b="1" dirty="0">
                <a:latin typeface="Arial" charset="0"/>
                <a:cs typeface="Arial" charset="0"/>
              </a:rPr>
              <a:t>Treating Alcohol Intoxicated Patient: </a:t>
            </a:r>
          </a:p>
          <a:p>
            <a:pPr>
              <a:buFont typeface="Wingdings 2" charset="0"/>
              <a:buNone/>
            </a:pPr>
            <a:r>
              <a:rPr lang="en-US" sz="2900" b="1" dirty="0">
                <a:latin typeface="Arial" charset="0"/>
                <a:cs typeface="Arial" charset="0"/>
              </a:rPr>
              <a:t>Conscious : supportive, antipsychotic if agitated. Unconscious: ABC</a:t>
            </a:r>
          </a:p>
          <a:p>
            <a:r>
              <a:rPr lang="en-US" sz="2900" b="1" dirty="0">
                <a:latin typeface="Arial" charset="0"/>
                <a:cs typeface="Arial" charset="0"/>
              </a:rPr>
              <a:t>Treating Alcohol Withdrawal:</a:t>
            </a:r>
          </a:p>
          <a:p>
            <a:pPr>
              <a:buFont typeface="Wingdings 2" charset="0"/>
              <a:buNone/>
            </a:pPr>
            <a:r>
              <a:rPr lang="en-US" sz="2900" b="1" dirty="0">
                <a:latin typeface="Arial" charset="0"/>
                <a:cs typeface="Arial" charset="0"/>
              </a:rPr>
              <a:t>Supportive,  thiamine &amp; long acting BDZ  </a:t>
            </a:r>
            <a:r>
              <a:rPr lang="en-US" sz="2900" b="1" dirty="0" smtClean="0">
                <a:latin typeface="Arial" charset="0"/>
                <a:cs typeface="Arial" charset="0"/>
              </a:rPr>
              <a:t>± </a:t>
            </a:r>
            <a:r>
              <a:rPr lang="en-US" sz="2900" b="1" dirty="0">
                <a:latin typeface="Arial" charset="0"/>
                <a:cs typeface="Arial" charset="0"/>
              </a:rPr>
              <a:t>anticonvulsants for seizure.</a:t>
            </a:r>
            <a:r>
              <a:rPr lang="en-US" sz="2900" dirty="0">
                <a:latin typeface="Arial" charset="0"/>
                <a:cs typeface="Arial" charset="0"/>
              </a:rPr>
              <a:t> </a:t>
            </a:r>
            <a:endParaRPr lang="en-CA" sz="2900" dirty="0">
              <a:latin typeface="Arial" charset="0"/>
              <a:cs typeface="Arial" charset="0"/>
            </a:endParaRPr>
          </a:p>
          <a:p>
            <a:r>
              <a:rPr lang="en-US" sz="2900" b="1" dirty="0">
                <a:latin typeface="Arial" charset="0"/>
                <a:cs typeface="Arial" charset="0"/>
              </a:rPr>
              <a:t>Maintaining Abstinence:</a:t>
            </a:r>
          </a:p>
          <a:p>
            <a:pPr lvl="1"/>
            <a:r>
              <a:rPr lang="en-GB" sz="2700" b="1" dirty="0" err="1" smtClean="0">
                <a:latin typeface="Arial" charset="0"/>
                <a:cs typeface="Arial" charset="0"/>
              </a:rPr>
              <a:t>Disulfiram</a:t>
            </a:r>
            <a:r>
              <a:rPr lang="en-GB" sz="2700" dirty="0" smtClean="0">
                <a:latin typeface="Arial" charset="0"/>
                <a:cs typeface="Arial" charset="0"/>
              </a:rPr>
              <a:t> </a:t>
            </a:r>
            <a:r>
              <a:rPr lang="en-GB" sz="2700" dirty="0">
                <a:latin typeface="Arial" charset="0"/>
                <a:cs typeface="Arial" charset="0"/>
              </a:rPr>
              <a:t>– blockade of </a:t>
            </a:r>
            <a:r>
              <a:rPr lang="en-GB" sz="2700" dirty="0" err="1">
                <a:latin typeface="Arial" charset="0"/>
                <a:cs typeface="Arial" charset="0"/>
              </a:rPr>
              <a:t>aldehydedehydrogenase</a:t>
            </a:r>
            <a:r>
              <a:rPr lang="en-GB" sz="2700" dirty="0">
                <a:latin typeface="Arial" charset="0"/>
                <a:cs typeface="Arial" charset="0"/>
              </a:rPr>
              <a:t> </a:t>
            </a:r>
            <a:r>
              <a:rPr lang="en-GB" sz="2700" dirty="0">
                <a:latin typeface="Arial" charset="0"/>
                <a:cs typeface="Arial" charset="0"/>
                <a:sym typeface="Symbol" charset="0"/>
              </a:rPr>
              <a:t> </a:t>
            </a:r>
            <a:r>
              <a:rPr lang="en-GB" sz="2700" dirty="0" err="1">
                <a:latin typeface="Arial" charset="0"/>
                <a:cs typeface="Arial" charset="0"/>
              </a:rPr>
              <a:t>cummulation</a:t>
            </a:r>
            <a:r>
              <a:rPr lang="en-GB" sz="2700" dirty="0">
                <a:latin typeface="Arial" charset="0"/>
                <a:cs typeface="Arial" charset="0"/>
              </a:rPr>
              <a:t> of acetaldehyde - nausea, flushing, tachycardia, hyperventilation, panic…</a:t>
            </a:r>
          </a:p>
          <a:p>
            <a:pPr lvl="1"/>
            <a:r>
              <a:rPr lang="en-GB" sz="2700" b="1" dirty="0">
                <a:latin typeface="Arial" charset="0"/>
                <a:cs typeface="Arial" charset="0"/>
              </a:rPr>
              <a:t>Naloxone</a:t>
            </a:r>
            <a:r>
              <a:rPr lang="en-GB" sz="2700" dirty="0">
                <a:latin typeface="Arial" charset="0"/>
                <a:cs typeface="Arial" charset="0"/>
              </a:rPr>
              <a:t> – reduces alcohol-induced reward.</a:t>
            </a:r>
          </a:p>
          <a:p>
            <a:pPr lvl="1"/>
            <a:r>
              <a:rPr lang="en-GB" sz="2700" b="1" dirty="0" err="1">
                <a:latin typeface="Arial" charset="0"/>
                <a:cs typeface="Arial" charset="0"/>
              </a:rPr>
              <a:t>Acamprosate</a:t>
            </a:r>
            <a:r>
              <a:rPr lang="en-GB" sz="2700" dirty="0">
                <a:latin typeface="Arial" charset="0"/>
                <a:cs typeface="Arial" charset="0"/>
              </a:rPr>
              <a:t> – anti-craving effects </a:t>
            </a:r>
            <a:r>
              <a:rPr lang="en-GB" sz="2700" dirty="0" smtClean="0">
                <a:latin typeface="Arial" charset="0"/>
                <a:cs typeface="Arial" charset="0"/>
              </a:rPr>
              <a:t>.</a:t>
            </a:r>
            <a:endParaRPr lang="en-GB" sz="2900" dirty="0">
              <a:latin typeface="Arial" charset="0"/>
              <a:cs typeface="Arial" charset="0"/>
            </a:endParaRPr>
          </a:p>
          <a:p>
            <a:r>
              <a:rPr lang="en-GB" sz="2900" b="1" dirty="0">
                <a:latin typeface="Arial" charset="0"/>
                <a:cs typeface="Arial" charset="0"/>
              </a:rPr>
              <a:t>Psychological: </a:t>
            </a:r>
            <a:r>
              <a:rPr lang="en-GB" sz="2900" dirty="0" smtClean="0">
                <a:latin typeface="Arial" charset="0"/>
                <a:cs typeface="Arial" charset="0"/>
              </a:rPr>
              <a:t>Individual, group Rx, relapse </a:t>
            </a:r>
            <a:r>
              <a:rPr lang="en-GB" sz="2900" dirty="0">
                <a:latin typeface="Arial" charset="0"/>
                <a:cs typeface="Arial" charset="0"/>
              </a:rPr>
              <a:t>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41731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457200"/>
            <a:ext cx="8458200" cy="5867400"/>
          </a:xfrm>
        </p:spPr>
        <p:txBody>
          <a:bodyPr>
            <a:normAutofit/>
          </a:bodyPr>
          <a:lstStyle/>
          <a:p>
            <a:pPr>
              <a:spcAft>
                <a:spcPct val="20000"/>
              </a:spcAft>
            </a:pPr>
            <a:r>
              <a:rPr lang="en-US" sz="2800" b="1" dirty="0">
                <a:solidFill>
                  <a:schemeClr val="tx2"/>
                </a:solidFill>
                <a:latin typeface="Times New Roman" pitchFamily="18" charset="0"/>
              </a:rPr>
              <a:t>Delirium Tremens (DTs):</a:t>
            </a:r>
          </a:p>
          <a:p>
            <a:pPr>
              <a:spcAft>
                <a:spcPct val="20000"/>
              </a:spcAft>
              <a:buFont typeface="Wingdings" pitchFamily="2" charset="2"/>
              <a:buNone/>
            </a:pPr>
            <a:r>
              <a:rPr lang="en-US" sz="2800" b="1" dirty="0">
                <a:solidFill>
                  <a:schemeClr val="tx2"/>
                </a:solidFill>
                <a:latin typeface="Times New Roman" pitchFamily="18" charset="0"/>
              </a:rPr>
              <a:t> </a:t>
            </a:r>
            <a:r>
              <a:rPr lang="en-US" sz="2800" dirty="0">
                <a:latin typeface="Times New Roman" pitchFamily="18" charset="0"/>
              </a:rPr>
              <a:t>Severe form of alcohol withdrawal after 2-3 days:</a:t>
            </a:r>
          </a:p>
          <a:p>
            <a:pPr>
              <a:spcAft>
                <a:spcPct val="20000"/>
              </a:spcAft>
              <a:buNone/>
            </a:pPr>
            <a:r>
              <a:rPr lang="en-US" sz="2800" dirty="0">
                <a:latin typeface="Times New Roman" pitchFamily="18" charset="0"/>
              </a:rPr>
              <a:t>	- gradual onset of delirium and gross tremors</a:t>
            </a:r>
          </a:p>
          <a:p>
            <a:pPr>
              <a:spcAft>
                <a:spcPct val="20000"/>
              </a:spcAft>
              <a:buFont typeface="Wingdings" pitchFamily="2" charset="2"/>
              <a:buNone/>
            </a:pPr>
            <a:r>
              <a:rPr lang="en-US" sz="2800" dirty="0" smtClean="0">
                <a:latin typeface="Times New Roman" pitchFamily="18" charset="0"/>
              </a:rPr>
              <a:t>Other features:</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 autonomic </a:t>
            </a:r>
            <a:r>
              <a:rPr lang="en-US" sz="2800" dirty="0">
                <a:latin typeface="Times New Roman" pitchFamily="18" charset="0"/>
              </a:rPr>
              <a:t>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a:t>
            </a:r>
            <a:r>
              <a:rPr lang="en-US" sz="2800" dirty="0" smtClean="0">
                <a:latin typeface="Times New Roman" pitchFamily="18" charset="0"/>
              </a:rPr>
              <a:t>insomnia</a:t>
            </a:r>
            <a:endParaRPr lang="en-US" sz="2800" dirty="0">
              <a:latin typeface="Times New Roman" pitchFamily="18" charset="0"/>
            </a:endParaRPr>
          </a:p>
        </p:txBody>
      </p:sp>
    </p:spTree>
    <p:extLst>
      <p:ext uri="{BB962C8B-B14F-4D97-AF65-F5344CB8AC3E}">
        <p14:creationId xmlns:p14="http://schemas.microsoft.com/office/powerpoint/2010/main" val="15275323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0" y="0"/>
            <a:ext cx="9144000" cy="6858000"/>
          </a:xfrm>
        </p:spPr>
        <p:txBody>
          <a:bodyPr>
            <a:normAutofit/>
          </a:bodyPr>
          <a:lstStyle/>
          <a:p>
            <a:pPr marL="533400" indent="-533400">
              <a:lnSpc>
                <a:spcPct val="80000"/>
              </a:lnSpc>
              <a:spcAft>
                <a:spcPct val="20000"/>
              </a:spcAft>
              <a:buFont typeface="Wingdings" pitchFamily="2" charset="2"/>
              <a:buNone/>
            </a:pPr>
            <a:endParaRPr lang="en-US" sz="2500" b="1" dirty="0">
              <a:solidFill>
                <a:schemeClr val="tx2"/>
              </a:solidFill>
              <a:latin typeface="Times New Roman" pitchFamily="18" charset="0"/>
            </a:endParaRPr>
          </a:p>
          <a:p>
            <a:pPr marL="533400" indent="-533400">
              <a:lnSpc>
                <a:spcPct val="80000"/>
              </a:lnSpc>
              <a:spcAft>
                <a:spcPct val="20000"/>
              </a:spcAft>
            </a:pPr>
            <a:r>
              <a:rPr lang="en-US" sz="2500" dirty="0">
                <a:latin typeface="Times New Roman" pitchFamily="18" charset="0"/>
              </a:rPr>
              <a:t>Peaks on 3</a:t>
            </a:r>
            <a:r>
              <a:rPr lang="en-US" sz="2500" baseline="30000" dirty="0">
                <a:latin typeface="Times New Roman" pitchFamily="18" charset="0"/>
              </a:rPr>
              <a:t>rd</a:t>
            </a:r>
            <a:r>
              <a:rPr lang="en-US" sz="2500" dirty="0">
                <a:latin typeface="Times New Roman" pitchFamily="18" charset="0"/>
              </a:rPr>
              <a:t> or 4th day and lasts  3-5 days, worsens at night and followed by a period of prolonged deep sleep from which </a:t>
            </a:r>
            <a:r>
              <a:rPr lang="en-US" sz="2500" dirty="0" smtClean="0">
                <a:latin typeface="Times New Roman" pitchFamily="18" charset="0"/>
              </a:rPr>
              <a:t>the person </a:t>
            </a:r>
            <a:r>
              <a:rPr lang="en-US" sz="2500" dirty="0">
                <a:latin typeface="Times New Roman" pitchFamily="18" charset="0"/>
              </a:rPr>
              <a:t>awakes with no symptoms and has amnesia for the period of the </a:t>
            </a:r>
            <a:r>
              <a:rPr lang="en-US" sz="2500" dirty="0" smtClean="0">
                <a:latin typeface="Times New Roman" pitchFamily="18" charset="0"/>
              </a:rPr>
              <a:t>delirium.</a:t>
            </a:r>
          </a:p>
          <a:p>
            <a:pPr marL="533400" indent="-533400">
              <a:lnSpc>
                <a:spcPct val="80000"/>
              </a:lnSpc>
              <a:spcAft>
                <a:spcPct val="20000"/>
              </a:spcAft>
            </a:pPr>
            <a:r>
              <a:rPr lang="en-US" sz="2500" b="1" dirty="0" smtClean="0">
                <a:solidFill>
                  <a:schemeClr val="tx2"/>
                </a:solidFill>
                <a:latin typeface="Times New Roman" pitchFamily="18" charset="0"/>
              </a:rPr>
              <a:t>Complications </a:t>
            </a:r>
            <a:r>
              <a:rPr lang="en-US" sz="2500" b="1" dirty="0">
                <a:solidFill>
                  <a:schemeClr val="tx2"/>
                </a:solidFill>
                <a:latin typeface="Times New Roman" pitchFamily="18" charset="0"/>
              </a:rPr>
              <a:t>include:</a:t>
            </a:r>
          </a:p>
          <a:p>
            <a:pPr marL="914400" lvl="1" indent="-457200">
              <a:lnSpc>
                <a:spcPct val="80000"/>
              </a:lnSpc>
              <a:spcAft>
                <a:spcPct val="20000"/>
              </a:spcAft>
              <a:buFontTx/>
              <a:buAutoNum type="arabicPeriod"/>
            </a:pPr>
            <a:r>
              <a:rPr lang="en-US" sz="2100" dirty="0" smtClean="0">
                <a:latin typeface="Times New Roman" pitchFamily="18" charset="0"/>
              </a:rPr>
              <a:t>Violent </a:t>
            </a:r>
            <a:r>
              <a:rPr lang="en-US" sz="2100" dirty="0">
                <a:latin typeface="Times New Roman" pitchFamily="18" charset="0"/>
              </a:rPr>
              <a:t>behavior </a:t>
            </a:r>
            <a:endParaRPr lang="en-US" sz="2100" dirty="0" smtClean="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Seizures (chest infection &amp; aspiration</a:t>
            </a:r>
            <a:r>
              <a:rPr lang="en-US" sz="2100" dirty="0" smtClean="0">
                <a:latin typeface="Times New Roman" pitchFamily="18" charset="0"/>
              </a:rPr>
              <a:t>)</a:t>
            </a:r>
            <a:endParaRPr lang="en-US" sz="2100" dirty="0">
              <a:latin typeface="Times New Roman" pitchFamily="18" charset="0"/>
            </a:endParaRPr>
          </a:p>
          <a:p>
            <a:pPr marL="914400" lvl="1" indent="-457200">
              <a:lnSpc>
                <a:spcPct val="80000"/>
              </a:lnSpc>
              <a:spcAft>
                <a:spcPct val="20000"/>
              </a:spcAft>
              <a:buFontTx/>
              <a:buAutoNum type="arabicPeriod"/>
            </a:pPr>
            <a:r>
              <a:rPr lang="en-US" sz="2100" dirty="0">
                <a:latin typeface="Times New Roman" pitchFamily="18" charset="0"/>
              </a:rPr>
              <a:t>Coma </a:t>
            </a:r>
          </a:p>
          <a:p>
            <a:pPr marL="914400" lvl="1" indent="-457200">
              <a:lnSpc>
                <a:spcPct val="80000"/>
              </a:lnSpc>
              <a:spcAft>
                <a:spcPct val="20000"/>
              </a:spcAft>
              <a:buFontTx/>
              <a:buAutoNum type="arabicPeriod"/>
            </a:pPr>
            <a:r>
              <a:rPr lang="en-US" sz="2100" dirty="0">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latin typeface="Times New Roman" pitchFamily="18" charset="0"/>
              </a:rPr>
              <a:t>Causes:</a:t>
            </a:r>
          </a:p>
          <a:p>
            <a:pPr marL="914400" lvl="1" indent="-457200">
              <a:lnSpc>
                <a:spcPct val="80000"/>
              </a:lnSpc>
              <a:spcAft>
                <a:spcPct val="20000"/>
              </a:spcAft>
              <a:buFontTx/>
              <a:buAutoNum type="arabicPeriod"/>
            </a:pPr>
            <a:r>
              <a:rPr lang="en-US" sz="2100" dirty="0">
                <a:latin typeface="Times New Roman" pitchFamily="18" charset="0"/>
              </a:rPr>
              <a:t>Volume depletion</a:t>
            </a:r>
          </a:p>
          <a:p>
            <a:pPr marL="914400" lvl="1" indent="-457200">
              <a:lnSpc>
                <a:spcPct val="80000"/>
              </a:lnSpc>
              <a:spcAft>
                <a:spcPct val="20000"/>
              </a:spcAft>
              <a:buFontTx/>
              <a:buAutoNum type="arabicPeriod"/>
            </a:pPr>
            <a:r>
              <a:rPr lang="en-US" sz="2100" dirty="0">
                <a:latin typeface="Times New Roman" pitchFamily="18" charset="0"/>
              </a:rPr>
              <a:t>Cardiac arrhythmias </a:t>
            </a:r>
          </a:p>
          <a:p>
            <a:pPr marL="914400" lvl="1" indent="-457200">
              <a:lnSpc>
                <a:spcPct val="80000"/>
              </a:lnSpc>
              <a:spcAft>
                <a:spcPct val="20000"/>
              </a:spcAft>
              <a:buFontTx/>
              <a:buAutoNum type="arabicPeriod"/>
            </a:pPr>
            <a:r>
              <a:rPr lang="en-US" sz="2100" dirty="0">
                <a:latin typeface="Times New Roman" pitchFamily="18" charset="0"/>
              </a:rPr>
              <a:t>Electrolyte imbalance   </a:t>
            </a:r>
          </a:p>
          <a:p>
            <a:pPr marL="914400" lvl="1" indent="-457200">
              <a:lnSpc>
                <a:spcPct val="80000"/>
              </a:lnSpc>
              <a:spcAft>
                <a:spcPct val="20000"/>
              </a:spcAft>
              <a:buFontTx/>
              <a:buAutoNum type="arabicPeriod"/>
            </a:pPr>
            <a:r>
              <a:rPr lang="en-US" sz="2100" dirty="0" smtClean="0">
                <a:latin typeface="Times New Roman" pitchFamily="18" charset="0"/>
              </a:rPr>
              <a:t>Infections</a:t>
            </a:r>
            <a:endParaRPr lang="en-US" sz="2100" dirty="0">
              <a:latin typeface="Times New Roman" pitchFamily="18" charset="0"/>
            </a:endParaRPr>
          </a:p>
        </p:txBody>
      </p:sp>
    </p:spTree>
    <p:extLst>
      <p:ext uri="{BB962C8B-B14F-4D97-AF65-F5344CB8AC3E}">
        <p14:creationId xmlns:p14="http://schemas.microsoft.com/office/powerpoint/2010/main" val="20669665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latin typeface="Calibri" charset="0"/>
              </a:rPr>
              <a:t>What is addiction?</a:t>
            </a:r>
          </a:p>
        </p:txBody>
      </p:sp>
      <p:sp>
        <p:nvSpPr>
          <p:cNvPr id="3" name="Content Placeholder 2"/>
          <p:cNvSpPr>
            <a:spLocks noGrp="1"/>
          </p:cNvSpPr>
          <p:nvPr>
            <p:ph idx="1"/>
          </p:nvPr>
        </p:nvSpPr>
        <p:spPr/>
        <p:txBody>
          <a:bodyPr>
            <a:normAutofit lnSpcReduction="10000"/>
          </a:bodyPr>
          <a:lstStyle/>
          <a:p>
            <a:pPr>
              <a:buFont typeface="Wingdings 2" pitchFamily="18" charset="2"/>
              <a:buChar char=""/>
              <a:defRPr/>
            </a:pPr>
            <a:r>
              <a:rPr lang="en-US" dirty="0" smtClean="0">
                <a:ea typeface="+mn-ea"/>
              </a:rPr>
              <a:t>In Aug 2011, The American Society of Addiction Medicine (ASAM) has officially recognized Addiction as mostly:</a:t>
            </a:r>
          </a:p>
          <a:p>
            <a:pPr marL="514350" indent="-514350">
              <a:buFont typeface="+mj-lt"/>
              <a:buAutoNum type="alphaLcParenR"/>
              <a:defRPr/>
            </a:pPr>
            <a:r>
              <a:rPr lang="en-US" dirty="0" smtClean="0">
                <a:ea typeface="+mn-ea"/>
              </a:rPr>
              <a:t>a social problem </a:t>
            </a:r>
          </a:p>
          <a:p>
            <a:pPr marL="514350" indent="-514350">
              <a:buFont typeface="+mj-lt"/>
              <a:buAutoNum type="alphaLcParenR"/>
              <a:defRPr/>
            </a:pPr>
            <a:r>
              <a:rPr lang="en-US" dirty="0" smtClean="0">
                <a:ea typeface="+mn-ea"/>
              </a:rPr>
              <a:t>a moral problem </a:t>
            </a:r>
          </a:p>
          <a:p>
            <a:pPr marL="514350" indent="-514350">
              <a:buFont typeface="+mj-lt"/>
              <a:buAutoNum type="alphaLcParenR"/>
              <a:defRPr/>
            </a:pPr>
            <a:r>
              <a:rPr lang="en-US" dirty="0" smtClean="0">
                <a:ea typeface="+mn-ea"/>
              </a:rPr>
              <a:t>a criminal problem</a:t>
            </a:r>
          </a:p>
          <a:p>
            <a:pPr marL="514350" indent="-514350">
              <a:buFont typeface="+mj-lt"/>
              <a:buAutoNum type="alphaLcParenR"/>
              <a:defRPr/>
            </a:pPr>
            <a:r>
              <a:rPr lang="en-US" dirty="0" smtClean="0">
                <a:ea typeface="+mn-ea"/>
              </a:rPr>
              <a:t>a primary chronic brain problem</a:t>
            </a:r>
          </a:p>
          <a:p>
            <a:pPr marL="514350" indent="-514350">
              <a:buFont typeface="+mj-lt"/>
              <a:buAutoNum type="alphaLcParenR"/>
              <a:defRPr/>
            </a:pPr>
            <a:r>
              <a:rPr lang="en-US" dirty="0" smtClean="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0" y="4564311"/>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4" name="TextBox 3"/>
          <p:cNvSpPr txBox="1"/>
          <p:nvPr/>
        </p:nvSpPr>
        <p:spPr>
          <a:xfrm>
            <a:off x="549275" y="1681429"/>
            <a:ext cx="8042276" cy="3385542"/>
          </a:xfrm>
          <a:prstGeom prst="rect">
            <a:avLst/>
          </a:prstGeom>
          <a:noFill/>
        </p:spPr>
        <p:txBody>
          <a:bodyPr wrap="square" rtlCol="0">
            <a:spAutoFit/>
          </a:bodyPr>
          <a:lstStyle/>
          <a:p>
            <a:pPr marL="342900" indent="-342900">
              <a:buAutoNum type="arabicPeriod"/>
            </a:pPr>
            <a:r>
              <a:rPr lang="en-US" sz="2800" dirty="0" smtClean="0">
                <a:latin typeface="Times New Roman" pitchFamily="18" charset="0"/>
              </a:rPr>
              <a:t>DT </a:t>
            </a:r>
            <a:r>
              <a:rPr lang="en-US" sz="2800" dirty="0">
                <a:latin typeface="Times New Roman" pitchFamily="18" charset="0"/>
              </a:rPr>
              <a:t>is a serious MEDICAL emergency </a:t>
            </a:r>
            <a:r>
              <a:rPr lang="en-US" sz="2800" dirty="0" smtClean="0">
                <a:latin typeface="Times New Roman" pitchFamily="18" charset="0"/>
                <a:sym typeface="Wingdings" pitchFamily="2" charset="2"/>
              </a:rPr>
              <a:t> </a:t>
            </a:r>
            <a:r>
              <a:rPr lang="en-US" sz="2800" dirty="0" smtClean="0">
                <a:latin typeface="Times New Roman" pitchFamily="18" charset="0"/>
              </a:rPr>
              <a:t>detection </a:t>
            </a:r>
            <a:r>
              <a:rPr lang="en-US" sz="2800" dirty="0">
                <a:latin typeface="Times New Roman" pitchFamily="18" charset="0"/>
              </a:rPr>
              <a:t>and </a:t>
            </a:r>
            <a:r>
              <a:rPr lang="en-US" sz="2800" dirty="0" smtClean="0">
                <a:latin typeface="Times New Roman" pitchFamily="18" charset="0"/>
              </a:rPr>
              <a:t>treatment – ICU or medical ward</a:t>
            </a:r>
          </a:p>
          <a:p>
            <a:pPr marL="342900" indent="-342900">
              <a:buAutoNum type="arabicPeriod"/>
            </a:pPr>
            <a:r>
              <a:rPr lang="en-US" sz="2800" dirty="0" smtClean="0">
                <a:latin typeface="Times New Roman" pitchFamily="18" charset="0"/>
              </a:rPr>
              <a:t>Avoid antipsychotics</a:t>
            </a:r>
          </a:p>
          <a:p>
            <a:pPr marL="342900" indent="-342900">
              <a:buAutoNum type="arabicPeriod"/>
            </a:pPr>
            <a:r>
              <a:rPr lang="en-US" sz="2800" dirty="0" smtClean="0">
                <a:latin typeface="Times New Roman" pitchFamily="18" charset="0"/>
              </a:rPr>
              <a:t>Guard against seizures</a:t>
            </a:r>
          </a:p>
          <a:p>
            <a:pPr marL="342900" indent="-342900">
              <a:buAutoNum type="arabicPeriod"/>
            </a:pPr>
            <a:r>
              <a:rPr lang="en-US" sz="2800" dirty="0" smtClean="0">
                <a:latin typeface="Times New Roman" pitchFamily="18" charset="0"/>
              </a:rPr>
              <a:t>Rehydration</a:t>
            </a:r>
          </a:p>
          <a:p>
            <a:pPr marL="342900" indent="-342900">
              <a:buAutoNum type="arabicPeriod"/>
            </a:pPr>
            <a:r>
              <a:rPr lang="en-US" sz="2800" dirty="0" smtClean="0">
                <a:latin typeface="Times New Roman" pitchFamily="18" charset="0"/>
              </a:rPr>
              <a:t>Thiamine (B1)</a:t>
            </a:r>
          </a:p>
          <a:p>
            <a:pPr marL="342900" indent="-342900">
              <a:buAutoNum type="arabicPeriod"/>
            </a:pPr>
            <a:r>
              <a:rPr lang="en-US" sz="2800" dirty="0" smtClean="0">
                <a:latin typeface="Times New Roman" pitchFamily="18" charset="0"/>
              </a:rPr>
              <a:t>Adjust surroundings</a:t>
            </a:r>
          </a:p>
          <a:p>
            <a:endParaRPr lang="en-US" dirty="0"/>
          </a:p>
        </p:txBody>
      </p:sp>
    </p:spTree>
    <p:extLst>
      <p:ext uri="{BB962C8B-B14F-4D97-AF65-F5344CB8AC3E}">
        <p14:creationId xmlns:p14="http://schemas.microsoft.com/office/powerpoint/2010/main" val="2070769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a:bodyPr>
          <a:lstStyle/>
          <a:p>
            <a:r>
              <a:rPr lang="en-CA" sz="2400" dirty="0">
                <a:latin typeface="Arial" charset="0"/>
                <a:cs typeface="Arial" charset="0"/>
              </a:rPr>
              <a:t>Similar clinical </a:t>
            </a:r>
            <a:r>
              <a:rPr lang="en-CA" sz="2400" dirty="0" smtClean="0">
                <a:latin typeface="Arial" charset="0"/>
                <a:cs typeface="Arial" charset="0"/>
              </a:rPr>
              <a:t>manifestations and withdrawal </a:t>
            </a:r>
            <a:r>
              <a:rPr lang="en-CA" sz="2400" dirty="0">
                <a:latin typeface="Arial" charset="0"/>
                <a:cs typeface="Arial" charset="0"/>
              </a:rPr>
              <a:t>to </a:t>
            </a:r>
            <a:r>
              <a:rPr lang="en-CA" sz="2400" dirty="0" smtClean="0">
                <a:latin typeface="Arial" charset="0"/>
                <a:cs typeface="Arial" charset="0"/>
              </a:rPr>
              <a:t>alcohol</a:t>
            </a:r>
            <a:r>
              <a:rPr lang="en-CA" sz="2400" dirty="0">
                <a:latin typeface="Arial" charset="0"/>
                <a:cs typeface="Arial" charset="0"/>
              </a:rPr>
              <a:t>.</a:t>
            </a:r>
          </a:p>
          <a:p>
            <a:r>
              <a:rPr lang="en-US" sz="2400" dirty="0" smtClean="0">
                <a:latin typeface="Arial" charset="0"/>
                <a:cs typeface="Arial" charset="0"/>
              </a:rPr>
              <a:t>Risk of </a:t>
            </a:r>
            <a:r>
              <a:rPr lang="en-US" sz="2400" dirty="0">
                <a:latin typeface="Arial" charset="0"/>
                <a:cs typeface="Arial" charset="0"/>
              </a:rPr>
              <a:t>cross-</a:t>
            </a:r>
            <a:r>
              <a:rPr lang="en-US" sz="2400" dirty="0" smtClean="0">
                <a:latin typeface="Arial" charset="0"/>
                <a:cs typeface="Arial" charset="0"/>
              </a:rPr>
              <a:t>tolerance </a:t>
            </a:r>
            <a:r>
              <a:rPr lang="en-US" sz="2400" dirty="0">
                <a:latin typeface="Arial" charset="0"/>
                <a:cs typeface="Arial" charset="0"/>
              </a:rPr>
              <a:t>and cross-</a:t>
            </a:r>
            <a:r>
              <a:rPr lang="en-US" sz="2400" dirty="0" smtClean="0">
                <a:latin typeface="Arial" charset="0"/>
                <a:cs typeface="Arial" charset="0"/>
              </a:rPr>
              <a:t>dependence?</a:t>
            </a:r>
            <a:endParaRPr lang="en-US" sz="2400" dirty="0">
              <a:latin typeface="Arial" charset="0"/>
              <a:cs typeface="Arial" charset="0"/>
            </a:endParaRPr>
          </a:p>
          <a:p>
            <a:r>
              <a:rPr lang="en-US" sz="2400" dirty="0" smtClean="0">
                <a:latin typeface="Arial" charset="0"/>
                <a:cs typeface="Arial" charset="0"/>
              </a:rPr>
              <a:t>Withdrawal depends on substance</a:t>
            </a:r>
            <a:endParaRPr lang="en-US" sz="2400" dirty="0">
              <a:latin typeface="Arial" charset="0"/>
              <a:cs typeface="Arial" charset="0"/>
            </a:endParaRPr>
          </a:p>
          <a:p>
            <a:r>
              <a:rPr lang="en-US" sz="2400" dirty="0">
                <a:latin typeface="Arial" charset="0"/>
                <a:cs typeface="Arial" charset="0"/>
              </a:rPr>
              <a:t>BDZ have </a:t>
            </a:r>
            <a:r>
              <a:rPr lang="en-US" sz="2400" dirty="0" smtClean="0">
                <a:latin typeface="Arial" charset="0"/>
                <a:cs typeface="Arial" charset="0"/>
              </a:rPr>
              <a:t>a </a:t>
            </a:r>
            <a:r>
              <a:rPr lang="en-US" sz="2400" dirty="0">
                <a:latin typeface="Arial" charset="0"/>
                <a:cs typeface="Arial" charset="0"/>
              </a:rPr>
              <a:t>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92500" lnSpcReduction="20000"/>
          </a:bodyPr>
          <a:lstStyle/>
          <a:p>
            <a:pPr marL="0" indent="0">
              <a:lnSpc>
                <a:spcPct val="80000"/>
              </a:lnSpc>
              <a:buNone/>
            </a:pPr>
            <a:endParaRPr lang="en-US" sz="2600" dirty="0">
              <a:latin typeface="Times New Roman" pitchFamily="18" charset="0"/>
            </a:endParaRPr>
          </a:p>
          <a:p>
            <a:pPr marL="533400" indent="-533400">
              <a:lnSpc>
                <a:spcPct val="80000"/>
              </a:lnSpc>
              <a:buFontTx/>
              <a:buAutoNum type="arabicPeriod"/>
            </a:pPr>
            <a:r>
              <a:rPr lang="en-US" sz="2600" b="1" dirty="0">
                <a:latin typeface="Times New Roman" pitchFamily="18" charset="0"/>
              </a:rPr>
              <a:t>Opium </a:t>
            </a:r>
          </a:p>
          <a:p>
            <a:pPr marL="533400" indent="-533400">
              <a:lnSpc>
                <a:spcPct val="80000"/>
              </a:lnSpc>
              <a:buFontTx/>
              <a:buAutoNum type="arabicPeriod"/>
            </a:pPr>
            <a:r>
              <a:rPr lang="en-US" sz="2600" b="1" dirty="0">
                <a:latin typeface="Times New Roman" pitchFamily="18" charset="0"/>
              </a:rPr>
              <a:t>Heroin</a:t>
            </a:r>
          </a:p>
          <a:p>
            <a:pPr marL="533400" indent="-533400">
              <a:lnSpc>
                <a:spcPct val="80000"/>
              </a:lnSpc>
              <a:buFontTx/>
              <a:buAutoNum type="arabicPeriod"/>
            </a:pPr>
            <a:r>
              <a:rPr lang="en-US" sz="2600" b="1" dirty="0">
                <a:latin typeface="Times New Roman" pitchFamily="18" charset="0"/>
              </a:rPr>
              <a:t>Morphine </a:t>
            </a:r>
          </a:p>
          <a:p>
            <a:pPr marL="533400" indent="-533400">
              <a:lnSpc>
                <a:spcPct val="80000"/>
              </a:lnSpc>
              <a:buFontTx/>
              <a:buAutoNum type="arabicPeriod"/>
            </a:pPr>
            <a:r>
              <a:rPr lang="en-US" sz="2600" b="1" dirty="0">
                <a:latin typeface="Times New Roman" pitchFamily="18" charset="0"/>
              </a:rPr>
              <a:t>Codeine </a:t>
            </a:r>
          </a:p>
          <a:p>
            <a:pPr marL="533400" indent="-533400">
              <a:lnSpc>
                <a:spcPct val="80000"/>
              </a:lnSpc>
              <a:buFontTx/>
              <a:buAutoNum type="arabicPeriod"/>
            </a:pPr>
            <a:r>
              <a:rPr lang="en-US" sz="2600" b="1" dirty="0" err="1">
                <a:latin typeface="Times New Roman" pitchFamily="18" charset="0"/>
              </a:rPr>
              <a:t>Pethidine</a:t>
            </a:r>
            <a:r>
              <a:rPr lang="en-US" sz="2600" b="1" dirty="0">
                <a:latin typeface="Times New Roman" pitchFamily="18" charset="0"/>
              </a:rPr>
              <a:t> </a:t>
            </a:r>
          </a:p>
          <a:p>
            <a:pPr marL="533400" indent="-533400">
              <a:lnSpc>
                <a:spcPct val="80000"/>
              </a:lnSpc>
              <a:buFontTx/>
              <a:buAutoNum type="arabicPeriod"/>
            </a:pPr>
            <a:r>
              <a:rPr lang="en-US" sz="2600" b="1" dirty="0" smtClean="0">
                <a:latin typeface="Times New Roman" pitchFamily="18" charset="0"/>
              </a:rPr>
              <a:t>Methadone</a:t>
            </a:r>
            <a:endParaRPr lang="en-US" sz="2600" b="1" dirty="0">
              <a:latin typeface="Times New Roman" pitchFamily="18" charset="0"/>
            </a:endParaRPr>
          </a:p>
          <a:p>
            <a:pPr marL="533400" indent="-533400">
              <a:lnSpc>
                <a:spcPct val="80000"/>
              </a:lnSpc>
            </a:pPr>
            <a:r>
              <a:rPr lang="en-US" sz="2600" dirty="0" smtClean="0">
                <a:latin typeface="Times New Roman" pitchFamily="18" charset="0"/>
              </a:rPr>
              <a:t>naturally </a:t>
            </a:r>
            <a:r>
              <a:rPr lang="en-US" sz="2600" dirty="0">
                <a:latin typeface="Times New Roman" pitchFamily="18" charset="0"/>
              </a:rPr>
              <a:t>occurring (e.g. opium, codeine) </a:t>
            </a:r>
            <a:r>
              <a:rPr lang="en-US" sz="2600" dirty="0" smtClean="0">
                <a:latin typeface="Times New Roman" pitchFamily="18" charset="0"/>
              </a:rPr>
              <a:t>or synthetic </a:t>
            </a:r>
            <a:r>
              <a:rPr lang="en-US" sz="2600" dirty="0">
                <a:latin typeface="Times New Roman" pitchFamily="18" charset="0"/>
              </a:rPr>
              <a:t>or semi-</a:t>
            </a:r>
            <a:r>
              <a:rPr lang="en-US" sz="2600" dirty="0" smtClean="0">
                <a:latin typeface="Times New Roman" pitchFamily="18" charset="0"/>
              </a:rPr>
              <a:t>synthetic</a:t>
            </a:r>
            <a:endParaRPr lang="en-US" sz="2600" dirty="0">
              <a:latin typeface="Times New Roman" pitchFamily="18" charset="0"/>
            </a:endParaRPr>
          </a:p>
          <a:p>
            <a:pPr marL="533400" indent="-533400">
              <a:lnSpc>
                <a:spcPct val="80000"/>
              </a:lnSpc>
            </a:pPr>
            <a:r>
              <a:rPr lang="en-US" sz="2600" dirty="0" smtClean="0">
                <a:latin typeface="Times New Roman" pitchFamily="18" charset="0"/>
              </a:rPr>
              <a:t>medical </a:t>
            </a:r>
            <a:r>
              <a:rPr lang="en-US" sz="2600" dirty="0">
                <a:latin typeface="Times New Roman" pitchFamily="18" charset="0"/>
              </a:rPr>
              <a:t>use like </a:t>
            </a:r>
            <a:r>
              <a:rPr lang="en-US" sz="2600" dirty="0" err="1">
                <a:latin typeface="Times New Roman" pitchFamily="18" charset="0"/>
              </a:rPr>
              <a:t>pethidine</a:t>
            </a:r>
            <a:r>
              <a:rPr lang="en-US" sz="2600" dirty="0">
                <a:latin typeface="Times New Roman" pitchFamily="18" charset="0"/>
              </a:rPr>
              <a:t> </a:t>
            </a:r>
            <a:r>
              <a:rPr lang="en-US" sz="2600" dirty="0" smtClean="0">
                <a:latin typeface="Times New Roman" pitchFamily="18" charset="0"/>
              </a:rPr>
              <a:t>or substance </a:t>
            </a:r>
            <a:r>
              <a:rPr lang="en-US" sz="2600" dirty="0">
                <a:latin typeface="Times New Roman" pitchFamily="18" charset="0"/>
              </a:rPr>
              <a:t>of abuse like heroin </a:t>
            </a:r>
          </a:p>
          <a:p>
            <a:pPr marL="533400" indent="-533400">
              <a:lnSpc>
                <a:spcPct val="80000"/>
              </a:lnSpc>
            </a:pPr>
            <a:r>
              <a:rPr lang="en-US" sz="2600" dirty="0">
                <a:latin typeface="Times New Roman" pitchFamily="18" charset="0"/>
              </a:rPr>
              <a:t>The medical use of opioids are mainly for there powerful analgesic effect </a:t>
            </a:r>
            <a:r>
              <a:rPr lang="en-US" sz="2600" dirty="0" smtClean="0">
                <a:latin typeface="Times New Roman" pitchFamily="18" charset="0"/>
              </a:rPr>
              <a:t>- </a:t>
            </a:r>
            <a:r>
              <a:rPr lang="en-US" sz="2600" dirty="0">
                <a:latin typeface="Times New Roman" pitchFamily="18" charset="0"/>
              </a:rPr>
              <a:t>while they are abused for they are </a:t>
            </a:r>
            <a:r>
              <a:rPr lang="en-US" sz="2600" dirty="0" err="1">
                <a:latin typeface="Times New Roman" pitchFamily="18" charset="0"/>
              </a:rPr>
              <a:t>euphoriant</a:t>
            </a:r>
            <a:r>
              <a:rPr lang="en-US" sz="2600" dirty="0">
                <a:latin typeface="Times New Roman" pitchFamily="18" charset="0"/>
              </a:rPr>
              <a:t> </a:t>
            </a:r>
            <a:r>
              <a:rPr lang="en-US" sz="2600" dirty="0" smtClean="0">
                <a:latin typeface="Times New Roman" pitchFamily="18" charset="0"/>
              </a:rPr>
              <a:t>effect</a:t>
            </a:r>
            <a:endParaRPr lang="en-US" sz="2600" dirty="0">
              <a:latin typeface="Times New Roman" pitchFamily="18" charset="0"/>
            </a:endParaRP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dirty="0" err="1" smtClean="0"/>
              <a:t>Opiod</a:t>
            </a:r>
            <a:r>
              <a:rPr lang="en-US" sz="2800" dirty="0" smtClean="0"/>
              <a:t> intoxication</a:t>
            </a:r>
            <a:r>
              <a:rPr lang="en-US" dirty="0" smtClean="0"/>
              <a:t> </a:t>
            </a:r>
            <a:endParaRPr lang="en-US" dirty="0"/>
          </a:p>
        </p:txBody>
      </p:sp>
      <p:graphicFrame>
        <p:nvGraphicFramePr>
          <p:cNvPr id="156698" name="Group 26"/>
          <p:cNvGraphicFramePr>
            <a:graphicFrameLocks noGrp="1"/>
          </p:cNvGraphicFramePr>
          <p:nvPr>
            <p:ph idx="1"/>
            <p:extLst>
              <p:ext uri="{D42A27DB-BD31-4B8C-83A1-F6EECF244321}">
                <p14:modId xmlns:p14="http://schemas.microsoft.com/office/powerpoint/2010/main" val="543281511"/>
              </p:ext>
            </p:extLst>
          </p:nvPr>
        </p:nvGraphicFramePr>
        <p:xfrm>
          <a:off x="685800" y="838200"/>
          <a:ext cx="7772400" cy="5559552"/>
        </p:xfrm>
        <a:graphic>
          <a:graphicData uri="http://schemas.openxmlformats.org/drawingml/2006/table">
            <a:tbl>
              <a:tblPr/>
              <a:tblGrid>
                <a:gridCol w="3886200"/>
                <a:gridCol w="3886200"/>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Presentation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Relaxation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Anelgesia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Disturbed consciousness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Small pupil (initially)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err="1" smtClean="0">
                          <a:ln>
                            <a:noFill/>
                          </a:ln>
                          <a:solidFill>
                            <a:schemeClr val="tx1"/>
                          </a:solidFill>
                          <a:effectLst/>
                          <a:latin typeface="Arial" charset="0"/>
                          <a:cs typeface="Times New Roman" pitchFamily="18" charset="0"/>
                        </a:rPr>
                        <a:t>Bradycardia</a:t>
                      </a:r>
                      <a:endParaRPr kumimoji="0" lang="en-US" sz="2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dirty="0" smtClean="0">
                          <a:ln>
                            <a:noFill/>
                          </a:ln>
                          <a:solidFill>
                            <a:schemeClr val="tx1"/>
                          </a:solidFill>
                          <a:effectLst/>
                          <a:latin typeface="Arial" charset="0"/>
                          <a:cs typeface="Times New Roman" pitchFamily="18" charset="0"/>
                        </a:rPr>
                        <a:t>Respiratory 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  ICU:</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Monitoring</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Naloxone</a:t>
                      </a:r>
                    </a:p>
                    <a:p>
                      <a:pPr marL="0" marR="0" lvl="0" indent="0" algn="l" defTabSz="914400" rtl="0" eaLnBrk="1" fontAlgn="base" latinLnBrk="0" hangingPunct="1">
                        <a:lnSpc>
                          <a:spcPct val="100000"/>
                        </a:lnSpc>
                        <a:spcBef>
                          <a:spcPct val="20000"/>
                        </a:spcBef>
                        <a:spcAft>
                          <a:spcPct val="0"/>
                        </a:spcAft>
                        <a:buClrTx/>
                        <a:buSzPct val="85000"/>
                        <a:buFontTx/>
                        <a:buNone/>
                        <a:tabLst/>
                        <a:defRPr/>
                      </a:pPr>
                      <a:r>
                        <a:rPr kumimoji="0" lang="en-US" sz="2800" b="0" i="0" u="none" strike="noStrike" cap="none" normalizeH="0" baseline="0" dirty="0" smtClean="0">
                          <a:ln>
                            <a:noFill/>
                          </a:ln>
                          <a:solidFill>
                            <a:schemeClr val="tx1"/>
                          </a:solidFill>
                          <a:effectLst/>
                          <a:latin typeface="Arial" charset="0"/>
                          <a:cs typeface="Times New Roman" pitchFamily="18" charset="0"/>
                        </a:rPr>
                        <a:t>Open airway – oxygen – IV fluids</a:t>
                      </a:r>
                    </a:p>
                    <a:p>
                      <a:pPr marL="0" marR="0" lvl="0" indent="0" algn="l" defTabSz="914400" rtl="0" eaLnBrk="1" fontAlgn="base" latinLnBrk="0" hangingPunct="1">
                        <a:lnSpc>
                          <a:spcPct val="100000"/>
                        </a:lnSpc>
                        <a:spcBef>
                          <a:spcPct val="20000"/>
                        </a:spcBef>
                        <a:spcAft>
                          <a:spcPct val="0"/>
                        </a:spcAft>
                        <a:buClrTx/>
                        <a:buSzPct val="85000"/>
                        <a:buFontTx/>
                        <a:buNone/>
                        <a:tabLst/>
                        <a:defRPr/>
                      </a:pPr>
                      <a:endParaRPr kumimoji="0" lang="en-US" sz="28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9674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2638"/>
            <a:ext cx="8042276" cy="891893"/>
          </a:xfrm>
        </p:spPr>
        <p:txBody>
          <a:bodyPr/>
          <a:lstStyle/>
          <a:p>
            <a:r>
              <a:rPr lang="en-US" dirty="0" smtClean="0"/>
              <a:t>Opioid withdrawal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8885362"/>
              </p:ext>
            </p:extLst>
          </p:nvPr>
        </p:nvGraphicFramePr>
        <p:xfrm>
          <a:off x="466963" y="1610880"/>
          <a:ext cx="8042276" cy="3064019"/>
        </p:xfrm>
        <a:graphic>
          <a:graphicData uri="http://schemas.openxmlformats.org/drawingml/2006/table">
            <a:tbl>
              <a:tblPr firstRow="1" bandRow="1">
                <a:tableStyleId>{5C22544A-7EE6-4342-B048-85BDC9FD1C3A}</a:tableStyleId>
              </a:tblPr>
              <a:tblGrid>
                <a:gridCol w="4021138"/>
                <a:gridCol w="4021138"/>
              </a:tblGrid>
              <a:tr h="693737">
                <a:tc>
                  <a:txBody>
                    <a:bodyPr/>
                    <a:lstStyle/>
                    <a:p>
                      <a:r>
                        <a:rPr lang="en-US" dirty="0" smtClean="0"/>
                        <a:t>Presentation</a:t>
                      </a:r>
                      <a:endParaRPr lang="en-US" dirty="0"/>
                    </a:p>
                  </a:txBody>
                  <a:tcPr/>
                </a:tc>
                <a:tc>
                  <a:txBody>
                    <a:bodyPr/>
                    <a:lstStyle/>
                    <a:p>
                      <a:r>
                        <a:rPr lang="en-US" dirty="0" smtClean="0"/>
                        <a:t>Treatment</a:t>
                      </a:r>
                      <a:endParaRPr lang="en-US" dirty="0"/>
                    </a:p>
                  </a:txBody>
                  <a:tcPr/>
                </a:tc>
              </a:tr>
              <a:tr h="2370282">
                <a:tc>
                  <a:txBody>
                    <a:bodyPr/>
                    <a:lstStyle/>
                    <a:p>
                      <a:pPr marL="533400" indent="-533400">
                        <a:lnSpc>
                          <a:spcPct val="90000"/>
                        </a:lnSpc>
                        <a:buFontTx/>
                        <a:buAutoNum type="arabicPeriod"/>
                      </a:pPr>
                      <a:r>
                        <a:rPr lang="en-US" sz="1800" dirty="0" smtClean="0"/>
                        <a:t>Lacrimation, rhinorrhea &amp; yawning</a:t>
                      </a:r>
                    </a:p>
                    <a:p>
                      <a:pPr marL="533400" indent="-533400">
                        <a:lnSpc>
                          <a:spcPct val="90000"/>
                        </a:lnSpc>
                        <a:buFontTx/>
                        <a:buAutoNum type="arabicPeriod"/>
                      </a:pPr>
                      <a:r>
                        <a:rPr lang="en-US" sz="1800" dirty="0" err="1" smtClean="0"/>
                        <a:t>Dysphoric</a:t>
                      </a:r>
                      <a:r>
                        <a:rPr lang="en-US" sz="1800" dirty="0" smtClean="0"/>
                        <a:t> mood  </a:t>
                      </a:r>
                    </a:p>
                    <a:p>
                      <a:pPr marL="533400" indent="-533400">
                        <a:lnSpc>
                          <a:spcPct val="90000"/>
                        </a:lnSpc>
                        <a:buFontTx/>
                        <a:buAutoNum type="arabicPeriod"/>
                      </a:pPr>
                      <a:r>
                        <a:rPr lang="en-US" sz="1800" dirty="0" smtClean="0"/>
                        <a:t>Insomnia </a:t>
                      </a:r>
                    </a:p>
                    <a:p>
                      <a:pPr marL="533400" indent="-533400">
                        <a:lnSpc>
                          <a:spcPct val="90000"/>
                        </a:lnSpc>
                        <a:buFontTx/>
                        <a:buAutoNum type="arabicPeriod"/>
                      </a:pPr>
                      <a:r>
                        <a:rPr lang="en-US" sz="1800" dirty="0" smtClean="0"/>
                        <a:t>Muscle and joint aches</a:t>
                      </a:r>
                    </a:p>
                    <a:p>
                      <a:pPr marL="533400" indent="-533400">
                        <a:lnSpc>
                          <a:spcPct val="90000"/>
                        </a:lnSpc>
                        <a:buFontTx/>
                        <a:buAutoNum type="arabicPeriod"/>
                      </a:pPr>
                      <a:r>
                        <a:rPr lang="en-US" sz="1800" dirty="0" smtClean="0"/>
                        <a:t>Cold and hot flushes </a:t>
                      </a:r>
                    </a:p>
                    <a:p>
                      <a:pPr marL="533400" indent="-533400">
                        <a:lnSpc>
                          <a:spcPct val="90000"/>
                        </a:lnSpc>
                        <a:buFontTx/>
                        <a:buAutoNum type="arabicPeriod"/>
                      </a:pPr>
                      <a:r>
                        <a:rPr lang="en-US" sz="1800" dirty="0" smtClean="0"/>
                        <a:t>Nausea, vomiting and diarrhea</a:t>
                      </a:r>
                    </a:p>
                    <a:p>
                      <a:pPr marL="533400" indent="-533400">
                        <a:lnSpc>
                          <a:spcPct val="90000"/>
                        </a:lnSpc>
                        <a:buFontTx/>
                        <a:buAutoNum type="arabicPeriod"/>
                      </a:pPr>
                      <a:r>
                        <a:rPr lang="en-US" sz="1800" dirty="0" smtClean="0"/>
                        <a:t>Fever,</a:t>
                      </a:r>
                      <a:r>
                        <a:rPr lang="en-US" sz="1800" baseline="0" dirty="0" smtClean="0"/>
                        <a:t> sweating, </a:t>
                      </a:r>
                      <a:r>
                        <a:rPr lang="en-US" sz="1800" baseline="0" dirty="0" err="1" smtClean="0"/>
                        <a:t>piloerection</a:t>
                      </a:r>
                      <a:endParaRPr lang="en-US" sz="1800" dirty="0" smtClean="0"/>
                    </a:p>
                    <a:p>
                      <a:endParaRPr lang="en-US" dirty="0"/>
                    </a:p>
                  </a:txBody>
                  <a:tcPr/>
                </a:tc>
                <a:tc>
                  <a:txBody>
                    <a:bodyPr/>
                    <a:lstStyle/>
                    <a:p>
                      <a:r>
                        <a:rPr lang="en-US" dirty="0" smtClean="0"/>
                        <a:t>Short-term:</a:t>
                      </a:r>
                    </a:p>
                    <a:p>
                      <a:r>
                        <a:rPr lang="en-US" dirty="0" smtClean="0"/>
                        <a:t>Painkillers,</a:t>
                      </a:r>
                      <a:r>
                        <a:rPr lang="en-US" baseline="0" dirty="0" smtClean="0"/>
                        <a:t> sedatives, observation</a:t>
                      </a:r>
                    </a:p>
                    <a:p>
                      <a:r>
                        <a:rPr lang="en-US" baseline="0" dirty="0" smtClean="0"/>
                        <a:t>Clonidine</a:t>
                      </a:r>
                    </a:p>
                    <a:p>
                      <a:endParaRPr lang="en-US" baseline="0" dirty="0" smtClean="0"/>
                    </a:p>
                    <a:p>
                      <a:r>
                        <a:rPr lang="en-US" baseline="0" dirty="0" smtClean="0"/>
                        <a:t>Long-term</a:t>
                      </a:r>
                    </a:p>
                    <a:p>
                      <a:r>
                        <a:rPr lang="en-US" baseline="0" dirty="0" smtClean="0"/>
                        <a:t>Harm reduction strategies</a:t>
                      </a:r>
                    </a:p>
                    <a:p>
                      <a:r>
                        <a:rPr lang="en-US" baseline="0" dirty="0" smtClean="0"/>
                        <a:t>Methadone</a:t>
                      </a:r>
                    </a:p>
                    <a:p>
                      <a:r>
                        <a:rPr lang="en-US" baseline="0" dirty="0" smtClean="0"/>
                        <a:t>Buprenorphine/Naloxone</a:t>
                      </a:r>
                      <a:endParaRPr lang="en-US" dirty="0"/>
                    </a:p>
                  </a:txBody>
                  <a:tcPr/>
                </a:tc>
              </a:tr>
            </a:tbl>
          </a:graphicData>
        </a:graphic>
      </p:graphicFrame>
      <p:sp>
        <p:nvSpPr>
          <p:cNvPr id="5" name="TextBox 4"/>
          <p:cNvSpPr txBox="1"/>
          <p:nvPr/>
        </p:nvSpPr>
        <p:spPr>
          <a:xfrm>
            <a:off x="549275" y="5091323"/>
            <a:ext cx="7959964" cy="1865126"/>
          </a:xfrm>
          <a:prstGeom prst="rect">
            <a:avLst/>
          </a:prstGeom>
          <a:noFill/>
        </p:spPr>
        <p:txBody>
          <a:bodyPr wrap="square" rtlCol="0">
            <a:spAutoFit/>
          </a:bodyPr>
          <a:lstStyle/>
          <a:p>
            <a:pPr marL="533400" indent="-533400">
              <a:lnSpc>
                <a:spcPct val="90000"/>
              </a:lnSpc>
            </a:pPr>
            <a:r>
              <a:rPr lang="en-US" dirty="0"/>
              <a:t>Intense craving </a:t>
            </a:r>
            <a:r>
              <a:rPr lang="en-US" dirty="0" smtClean="0"/>
              <a:t>begins 6 </a:t>
            </a:r>
            <a:r>
              <a:rPr lang="en-US" dirty="0"/>
              <a:t>hours after the last dose and peaks after 36-48 hours </a:t>
            </a:r>
            <a:endParaRPr lang="en-US" dirty="0" smtClean="0"/>
          </a:p>
          <a:p>
            <a:pPr marL="533400" indent="-533400">
              <a:lnSpc>
                <a:spcPct val="90000"/>
              </a:lnSpc>
            </a:pPr>
            <a:r>
              <a:rPr lang="en-US" dirty="0" smtClean="0"/>
              <a:t>Untreated </a:t>
            </a:r>
            <a:r>
              <a:rPr lang="en-US" dirty="0"/>
              <a:t>withdrawal result in no serious medical sequence - but they cause great  distress</a:t>
            </a:r>
          </a:p>
          <a:p>
            <a:pPr marL="533400" indent="-533400">
              <a:lnSpc>
                <a:spcPct val="90000"/>
              </a:lnSpc>
            </a:pPr>
            <a:r>
              <a:rPr lang="en-US" dirty="0"/>
              <a:t>Tolerance can develop very rapidly (esp. in IV use) leading to increasing dosage - then it diminishes very rapidly</a:t>
            </a:r>
            <a:endParaRPr lang="en-US" sz="1600" dirty="0">
              <a:latin typeface="Times New Roman" pitchFamily="18" charset="0"/>
            </a:endParaRPr>
          </a:p>
          <a:p>
            <a:endParaRPr lang="en-US" dirty="0"/>
          </a:p>
        </p:txBody>
      </p:sp>
    </p:spTree>
    <p:extLst>
      <p:ext uri="{BB962C8B-B14F-4D97-AF65-F5344CB8AC3E}">
        <p14:creationId xmlns:p14="http://schemas.microsoft.com/office/powerpoint/2010/main" val="666887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Adeeb</a:t>
            </a:r>
            <a:r>
              <a:rPr lang="en-US" dirty="0" smtClean="0"/>
              <a:t> is a 16 year old boy who lives with his divorced mother. He presented with slurred speech, facial rashes, incoordination and nausea.</a:t>
            </a:r>
            <a:endParaRPr lang="en-US" dirty="0"/>
          </a:p>
        </p:txBody>
      </p:sp>
    </p:spTree>
    <p:extLst>
      <p:ext uri="{BB962C8B-B14F-4D97-AF65-F5344CB8AC3E}">
        <p14:creationId xmlns:p14="http://schemas.microsoft.com/office/powerpoint/2010/main" val="3490754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Inhalants</a:t>
            </a:r>
            <a:endParaRPr lang="en-US" dirty="0"/>
          </a:p>
        </p:txBody>
      </p:sp>
      <p:sp>
        <p:nvSpPr>
          <p:cNvPr id="3" name="Content Placeholder 2"/>
          <p:cNvSpPr>
            <a:spLocks noGrp="1"/>
          </p:cNvSpPr>
          <p:nvPr>
            <p:ph idx="1"/>
          </p:nvPr>
        </p:nvSpPr>
        <p:spPr/>
        <p:txBody>
          <a:bodyPr/>
          <a:lstStyle/>
          <a:p>
            <a:r>
              <a:rPr lang="en-US" dirty="0" smtClean="0"/>
              <a:t>Volatile organic substances –acetone, benzene, etc.</a:t>
            </a:r>
          </a:p>
          <a:p>
            <a:r>
              <a:rPr lang="en-US" dirty="0" smtClean="0"/>
              <a:t>Brain depressants</a:t>
            </a:r>
          </a:p>
          <a:p>
            <a:r>
              <a:rPr lang="en-US" dirty="0" smtClean="0"/>
              <a:t>Adolescents – experimentations</a:t>
            </a:r>
          </a:p>
          <a:p>
            <a:r>
              <a:rPr lang="en-US" dirty="0" smtClean="0"/>
              <a:t>Intoxication – similar to other brain suppressants</a:t>
            </a:r>
          </a:p>
          <a:p>
            <a:r>
              <a:rPr lang="en-US" dirty="0" smtClean="0"/>
              <a:t>Complications:</a:t>
            </a:r>
          </a:p>
          <a:p>
            <a:pPr lvl="1"/>
            <a:r>
              <a:rPr lang="en-US" dirty="0" smtClean="0"/>
              <a:t>Physical: multiple organ damages</a:t>
            </a:r>
          </a:p>
          <a:p>
            <a:pPr lvl="1"/>
            <a:endParaRPr lang="en-US" dirty="0" smtClean="0"/>
          </a:p>
        </p:txBody>
      </p:sp>
    </p:spTree>
    <p:extLst>
      <p:ext uri="{BB962C8B-B14F-4D97-AF65-F5344CB8AC3E}">
        <p14:creationId xmlns:p14="http://schemas.microsoft.com/office/powerpoint/2010/main" val="2168194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Rakan</a:t>
            </a:r>
            <a:r>
              <a:rPr lang="en-US" dirty="0" smtClean="0"/>
              <a:t> is a 20-year old male brought to the ER by police who arrested him because of reckless driving (drifting with high speed) and violent behavior. He looked over-suspicious, agitated, and over-talkative.</a:t>
            </a:r>
          </a:p>
          <a:p>
            <a:endParaRPr lang="en-US" dirty="0"/>
          </a:p>
        </p:txBody>
      </p:sp>
    </p:spTree>
    <p:extLst>
      <p:ext uri="{BB962C8B-B14F-4D97-AF65-F5344CB8AC3E}">
        <p14:creationId xmlns:p14="http://schemas.microsoft.com/office/powerpoint/2010/main" val="3268539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563931" y="2057694"/>
            <a:ext cx="6008790" cy="1450250"/>
          </a:xfrm>
        </p:spPr>
        <p:txBody>
          <a:bodyPr>
            <a:noAutofit/>
          </a:bodyPr>
          <a:lstStyle/>
          <a:p>
            <a:pPr algn="ctr"/>
            <a:r>
              <a:rPr lang="en-US" sz="4400" dirty="0" err="1"/>
              <a:t>Psychostimulants</a:t>
            </a:r>
            <a:r>
              <a:rPr lang="en-US" sz="2800" dirty="0"/>
              <a:t/>
            </a:r>
            <a:br>
              <a:rPr lang="en-US" sz="2800" dirty="0"/>
            </a:br>
            <a:endParaRPr lang="en-US" sz="4400" dirty="0"/>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smtClean="0"/>
              <a:t>Some </a:t>
            </a:r>
            <a:r>
              <a:rPr lang="en-AU" sz="2400" dirty="0"/>
              <a:t>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extLst>
              <p:ext uri="{D42A27DB-BD31-4B8C-83A1-F6EECF244321}">
                <p14:modId xmlns:p14="http://schemas.microsoft.com/office/powerpoint/2010/main" val="205411616"/>
              </p:ext>
            </p:extLst>
          </p:nvPr>
        </p:nvGraphicFramePr>
        <p:xfrm>
          <a:off x="1143000" y="1295400"/>
          <a:ext cx="7848600" cy="5231765"/>
        </p:xfrm>
        <a:graphic>
          <a:graphicData uri="http://schemas.openxmlformats.org/drawingml/2006/table">
            <a:tbl>
              <a:tblPr/>
              <a:tblGrid>
                <a:gridCol w="3962400"/>
                <a:gridCol w="3886200"/>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err="1" smtClean="0">
                          <a:ln>
                            <a:noFill/>
                          </a:ln>
                          <a:solidFill>
                            <a:schemeClr val="tx1"/>
                          </a:solidFill>
                          <a:effectLst/>
                          <a:latin typeface="Arial" charset="0"/>
                        </a:rPr>
                        <a:t>Overtalkativeness</a:t>
                      </a: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Paranoid psychosis, hallucinations (visual)</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dirty="0" smtClean="0">
                          <a:ln>
                            <a:noFill/>
                          </a:ln>
                          <a:solidFill>
                            <a:schemeClr val="tx2"/>
                          </a:solidFill>
                          <a:effectLst/>
                          <a:latin typeface="Arial" charset="0"/>
                        </a:rPr>
                        <a:t>In high doses/prolonged use:</a:t>
                      </a:r>
                      <a:endParaRPr kumimoji="0" lang="x-none" sz="2000" b="1" i="0" u="none" strike="noStrike" cap="none" normalizeH="0" baseline="0" dirty="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Dizziness, respiratory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40443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371600" y="685800"/>
            <a:ext cx="4038600" cy="1143000"/>
          </a:xfrm>
        </p:spPr>
        <p:txBody>
          <a:bodyPr/>
          <a:lstStyle/>
          <a:p>
            <a:r>
              <a:rPr lang="en-AU"/>
              <a:t>Amphetamines</a:t>
            </a:r>
            <a:endParaRPr lang="en-US"/>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gridCol w="1311275"/>
                <a:gridCol w="1566863"/>
                <a:gridCol w="1646237"/>
                <a:gridCol w="1495425"/>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8737735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Symptomatic use of antipsychotic</a:t>
            </a:r>
          </a:p>
          <a:p>
            <a:r>
              <a:rPr lang="en-US" dirty="0" smtClean="0"/>
              <a:t>Antidepressant sometimes useful</a:t>
            </a:r>
          </a:p>
          <a:p>
            <a:r>
              <a:rPr lang="en-US" dirty="0" smtClean="0"/>
              <a:t>Psychotherapy (individual, family &amp; group)</a:t>
            </a:r>
          </a:p>
          <a:p>
            <a:pPr marL="0" indent="0">
              <a:buNone/>
            </a:pPr>
            <a:endParaRPr lang="en-US" dirty="0" smtClean="0"/>
          </a:p>
        </p:txBody>
      </p:sp>
    </p:spTree>
    <p:extLst>
      <p:ext uri="{BB962C8B-B14F-4D97-AF65-F5344CB8AC3E}">
        <p14:creationId xmlns:p14="http://schemas.microsoft.com/office/powerpoint/2010/main" val="42817089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dirty="0">
                <a:latin typeface="Times New Roman" pitchFamily="18" charset="0"/>
              </a:rPr>
              <a:t>These are group of substances that induce hallucination and produce loss of contact with reality</a:t>
            </a:r>
          </a:p>
          <a:p>
            <a:r>
              <a:rPr lang="en-US" sz="2400" dirty="0"/>
              <a:t>Natural and synthetic substances that are also called </a:t>
            </a:r>
            <a:r>
              <a:rPr lang="en-US" sz="2400" i="1" dirty="0"/>
              <a:t>psychedelics</a:t>
            </a:r>
            <a:r>
              <a:rPr lang="en-US" sz="2400" dirty="0"/>
              <a:t> or </a:t>
            </a:r>
            <a:r>
              <a:rPr lang="en-US" sz="2400" i="1" dirty="0" err="1"/>
              <a:t>psychotomimetics</a:t>
            </a:r>
            <a:endParaRPr lang="en-US" sz="2800" i="1" dirty="0">
              <a:latin typeface="Times New Roman" pitchFamily="18" charset="0"/>
            </a:endParaRPr>
          </a:p>
          <a:p>
            <a:pPr>
              <a:spcAft>
                <a:spcPct val="80000"/>
              </a:spcAft>
            </a:pPr>
            <a:r>
              <a:rPr lang="en-US" sz="2800" dirty="0">
                <a:latin typeface="Times New Roman" pitchFamily="18" charset="0"/>
              </a:rPr>
              <a:t>Natural e.g. psilocybin (magic mushroom) or synthetic like lysergic acid diethylamide (LSD) </a:t>
            </a:r>
          </a:p>
          <a:p>
            <a:pPr>
              <a:spcAft>
                <a:spcPct val="80000"/>
              </a:spcAft>
            </a:pPr>
            <a:r>
              <a:rPr lang="en-US" sz="2800" dirty="0">
                <a:latin typeface="Times New Roman" pitchFamily="18" charset="0"/>
              </a:rPr>
              <a:t>No medical use and high abuse potential</a:t>
            </a:r>
            <a:endParaRPr lang="en-US" sz="1400" dirty="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5"/>
        </p:xfrm>
        <a:graphic>
          <a:graphicData uri="http://schemas.openxmlformats.org/drawingml/2006/table">
            <a:tbl>
              <a:tblPr/>
              <a:tblGrid>
                <a:gridCol w="3962400"/>
                <a:gridCol w="3276600"/>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311232"/>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Bandar is a 32-year old male brought to outpatient clinic by his wife because of recurrent periods of being over-suspicious, euphoric, and talkative. He admitted abusing cannabis in the weekends.</a:t>
            </a:r>
          </a:p>
          <a:p>
            <a:pPr marL="0" indent="0">
              <a:buNone/>
            </a:pPr>
            <a:endParaRPr lang="en-US" dirty="0"/>
          </a:p>
        </p:txBody>
      </p:sp>
    </p:spTree>
    <p:extLst>
      <p:ext uri="{BB962C8B-B14F-4D97-AF65-F5344CB8AC3E}">
        <p14:creationId xmlns:p14="http://schemas.microsoft.com/office/powerpoint/2010/main" val="3606256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a:bodyPr>
          <a:lstStyle/>
          <a:p>
            <a:pPr>
              <a:lnSpc>
                <a:spcPct val="90000"/>
              </a:lnSpc>
            </a:pPr>
            <a:r>
              <a:rPr lang="en-US" sz="2800" dirty="0"/>
              <a:t>A pleasant sensation, color and sounds may seem more intense, and time appears to pass very slowly, mouth feels dry and he or she become very hungry and thirsty. </a:t>
            </a:r>
          </a:p>
          <a:p>
            <a:pPr>
              <a:lnSpc>
                <a:spcPct val="90000"/>
              </a:lnSpc>
            </a:pPr>
            <a:r>
              <a:rPr lang="en-US" sz="2800" dirty="0" smtClean="0"/>
              <a:t>THC </a:t>
            </a:r>
            <a:r>
              <a:rPr lang="en-US" sz="2800" dirty="0"/>
              <a:t>disrupts coordination and balance</a:t>
            </a:r>
            <a:r>
              <a:rPr lang="en-US" sz="2800" dirty="0" smtClean="0"/>
              <a:t>.</a:t>
            </a:r>
          </a:p>
          <a:p>
            <a:pPr>
              <a:lnSpc>
                <a:spcPct val="90000"/>
              </a:lnSpc>
            </a:pPr>
            <a:r>
              <a:rPr lang="en-US" sz="2800" dirty="0" smtClean="0"/>
              <a:t>Anxiety +/- panic attacks</a:t>
            </a:r>
            <a:endParaRPr lang="en-US" sz="2800" dirty="0"/>
          </a:p>
          <a:p>
            <a:pPr>
              <a:lnSpc>
                <a:spcPct val="90000"/>
              </a:lnSpc>
            </a:pPr>
            <a:r>
              <a:rPr lang="en-US" sz="2800" dirty="0"/>
              <a:t>High doses may cause acute toxic psychosis. </a:t>
            </a:r>
            <a:endParaRPr lang="en-US" sz="2800" dirty="0" smtClean="0"/>
          </a:p>
          <a:p>
            <a:pPr>
              <a:lnSpc>
                <a:spcPct val="90000"/>
              </a:lnSpc>
            </a:pPr>
            <a:r>
              <a:rPr lang="en-US" sz="2800" dirty="0" err="1" smtClean="0"/>
              <a:t>Amotivational</a:t>
            </a:r>
            <a:r>
              <a:rPr lang="en-US" sz="2800" dirty="0" smtClean="0"/>
              <a:t> syndrome</a:t>
            </a:r>
            <a:endParaRPr lang="en-US" sz="2800" dirty="0"/>
          </a:p>
        </p:txBody>
      </p:sp>
    </p:spTree>
    <p:extLst>
      <p:ext uri="{BB962C8B-B14F-4D97-AF65-F5344CB8AC3E}">
        <p14:creationId xmlns:p14="http://schemas.microsoft.com/office/powerpoint/2010/main" val="651486884"/>
      </p:ext>
    </p:extLst>
  </p:cSld>
  <p:clrMapOvr>
    <a:masterClrMapping/>
  </p:clrMapOvr>
  <p:transition>
    <p:comb dir="vert"/>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r>
              <a:rPr lang="en-US" sz="4000" b="1" dirty="0" smtClean="0"/>
              <a:t>Treatment</a:t>
            </a:r>
            <a:endParaRPr lang="en-US" sz="4000" b="1" dirty="0"/>
          </a:p>
        </p:txBody>
      </p:sp>
      <p:sp>
        <p:nvSpPr>
          <p:cNvPr id="28675" name="Rectangle 3"/>
          <p:cNvSpPr>
            <a:spLocks noGrp="1" noChangeArrowheads="1"/>
          </p:cNvSpPr>
          <p:nvPr>
            <p:ph idx="1"/>
          </p:nvPr>
        </p:nvSpPr>
        <p:spPr/>
        <p:txBody>
          <a:bodyPr/>
          <a:lstStyle/>
          <a:p>
            <a:pPr lvl="1"/>
            <a:r>
              <a:rPr lang="en-US" dirty="0"/>
              <a:t>Same principles as Rx of other substances of abuse-abstinence and </a:t>
            </a:r>
            <a:r>
              <a:rPr lang="en-US" dirty="0" smtClean="0"/>
              <a:t>support</a:t>
            </a:r>
          </a:p>
          <a:p>
            <a:pPr lvl="1"/>
            <a:r>
              <a:rPr lang="en-US" dirty="0"/>
              <a:t>Education is cornerstone for both abstinence &amp; support</a:t>
            </a:r>
            <a:r>
              <a:rPr lang="en-US" dirty="0" smtClean="0"/>
              <a:t>.</a:t>
            </a:r>
            <a:endParaRPr lang="en-US" dirty="0"/>
          </a:p>
          <a:p>
            <a:pPr lvl="1"/>
            <a:r>
              <a:rPr lang="en-US" dirty="0"/>
              <a:t>Support through individual, family, and group psychotherapies</a:t>
            </a:r>
            <a:r>
              <a:rPr lang="en-US" dirty="0" smtClean="0"/>
              <a:t>.</a:t>
            </a:r>
          </a:p>
          <a:p>
            <a:pPr lvl="1"/>
            <a:r>
              <a:rPr lang="en-US" dirty="0" smtClean="0"/>
              <a:t>Antipsychotic medication</a:t>
            </a:r>
            <a:endParaRPr lang="en-US" dirty="0"/>
          </a:p>
          <a:p>
            <a:pPr lvl="1"/>
            <a:r>
              <a:rPr lang="en-US" dirty="0" smtClean="0"/>
              <a:t>Anti</a:t>
            </a:r>
            <a:r>
              <a:rPr lang="en-US" dirty="0"/>
              <a:t>-</a:t>
            </a:r>
            <a:r>
              <a:rPr lang="en-US" dirty="0" smtClean="0"/>
              <a:t>anxiety/antidepressant </a:t>
            </a:r>
            <a:r>
              <a:rPr lang="en-US" dirty="0"/>
              <a:t>drug may be </a:t>
            </a:r>
            <a:r>
              <a:rPr lang="en-US" dirty="0" smtClean="0"/>
              <a:t>useful</a:t>
            </a:r>
            <a:endParaRPr lang="en-US" dirty="0"/>
          </a:p>
        </p:txBody>
      </p:sp>
    </p:spTree>
    <p:extLst>
      <p:ext uri="{BB962C8B-B14F-4D97-AF65-F5344CB8AC3E}">
        <p14:creationId xmlns:p14="http://schemas.microsoft.com/office/powerpoint/2010/main" val="1438812013"/>
      </p:ext>
    </p:extLst>
  </p:cSld>
  <p:clrMapOvr>
    <a:masterClrMapping/>
  </p:clrMapOvr>
  <p:transition>
    <p:comb dir="vert"/>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41-year-old businessman came to the emergency department complaining of insomnia for 3 days after he ran short of his sleeping pills. He was asking for a specific drug manufactured by ROCHE Company. He knows that each tablet is 2 mg. He said he uses 5 tablets each night to sleep. The most likely problem of this patient is:</a:t>
            </a:r>
            <a:endParaRPr lang="en-US" sz="3200" dirty="0"/>
          </a:p>
          <a:p>
            <a:pPr lvl="1"/>
            <a:r>
              <a:rPr lang="en-US" sz="2400" dirty="0"/>
              <a:t>Heroin abuse.</a:t>
            </a:r>
            <a:endParaRPr lang="en-US" sz="3200" dirty="0"/>
          </a:p>
          <a:p>
            <a:pPr lvl="1"/>
            <a:r>
              <a:rPr lang="en-US" sz="2400" dirty="0"/>
              <a:t>Benzodiazepines abuse.</a:t>
            </a:r>
            <a:endParaRPr lang="en-US" sz="3200" dirty="0"/>
          </a:p>
          <a:p>
            <a:pPr lvl="1"/>
            <a:r>
              <a:rPr lang="en-US" sz="2400" dirty="0"/>
              <a:t>Methadone abuse.</a:t>
            </a:r>
            <a:endParaRPr lang="en-US" sz="3200" dirty="0"/>
          </a:p>
          <a:p>
            <a:pPr lvl="1"/>
            <a:r>
              <a:rPr lang="en-US" sz="2400" dirty="0"/>
              <a:t>Abuse of painkillers.</a:t>
            </a:r>
            <a:endParaRPr lang="en-US" sz="3200" dirty="0"/>
          </a:p>
          <a:p>
            <a:endParaRPr lang="en-US" dirty="0"/>
          </a:p>
        </p:txBody>
      </p:sp>
    </p:spTree>
    <p:extLst>
      <p:ext uri="{BB962C8B-B14F-4D97-AF65-F5344CB8AC3E}">
        <p14:creationId xmlns:p14="http://schemas.microsoft.com/office/powerpoint/2010/main" val="21283386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A 33-year-old single man was caught by police officers and put in prison because he was driving his car recklessly with high speed at 3am in the highway. Next day he started to show excessive lacrimation, runny nose, repeated vomiting, and abdominal cramps. However, his consciousness was intact. The most likely problem of this patient is:</a:t>
            </a:r>
            <a:endParaRPr lang="en-US" sz="3200" dirty="0"/>
          </a:p>
          <a:p>
            <a:pPr lvl="1"/>
            <a:r>
              <a:rPr lang="en-US" sz="2400" dirty="0"/>
              <a:t>Cannabis abuse.</a:t>
            </a:r>
            <a:endParaRPr lang="en-US" sz="3200" dirty="0"/>
          </a:p>
          <a:p>
            <a:pPr lvl="1"/>
            <a:r>
              <a:rPr lang="en-US" sz="2400" dirty="0"/>
              <a:t>Methadone intoxication.</a:t>
            </a:r>
            <a:endParaRPr lang="en-US" sz="3200" dirty="0"/>
          </a:p>
          <a:p>
            <a:pPr lvl="1"/>
            <a:r>
              <a:rPr lang="en-US" sz="2400" dirty="0"/>
              <a:t>Abuse of naloxone.</a:t>
            </a:r>
            <a:endParaRPr lang="en-US" sz="3200" dirty="0"/>
          </a:p>
          <a:p>
            <a:pPr lvl="1"/>
            <a:r>
              <a:rPr lang="en-US" sz="2400" dirty="0"/>
              <a:t>Opioid withdrawal. </a:t>
            </a:r>
            <a:endParaRPr lang="en-US" sz="3200" dirty="0"/>
          </a:p>
          <a:p>
            <a:endParaRPr lang="en-US" dirty="0"/>
          </a:p>
        </p:txBody>
      </p:sp>
    </p:spTree>
    <p:extLst>
      <p:ext uri="{BB962C8B-B14F-4D97-AF65-F5344CB8AC3E}">
        <p14:creationId xmlns:p14="http://schemas.microsoft.com/office/powerpoint/2010/main" val="18811144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A 32-year-old man became increasingly irritable, insomniac, </a:t>
            </a:r>
            <a:r>
              <a:rPr lang="en-US" dirty="0" err="1" smtClean="0"/>
              <a:t>hypervigilant</a:t>
            </a:r>
            <a:r>
              <a:rPr lang="en-US" dirty="0" smtClean="0"/>
              <a:t> </a:t>
            </a:r>
            <a:r>
              <a:rPr lang="en-US" dirty="0"/>
              <a:t>for the past 4 weeks with unpredictable mood and accusing his wife with extramarital sexual relationships. The most likely diagnosis is</a:t>
            </a:r>
            <a:r>
              <a:rPr lang="en-US" dirty="0" smtClean="0"/>
              <a:t>:</a:t>
            </a:r>
            <a:endParaRPr lang="en-US" sz="3200" dirty="0"/>
          </a:p>
          <a:p>
            <a:pPr lvl="1"/>
            <a:r>
              <a:rPr lang="en-US" sz="2400" dirty="0"/>
              <a:t>Heroin abuse.</a:t>
            </a:r>
            <a:endParaRPr lang="en-US" sz="3200" dirty="0"/>
          </a:p>
          <a:p>
            <a:pPr lvl="1"/>
            <a:r>
              <a:rPr lang="en-US" sz="2400" dirty="0"/>
              <a:t>Generalized anxiety disorder.</a:t>
            </a:r>
            <a:endParaRPr lang="en-US" sz="3200" dirty="0"/>
          </a:p>
          <a:p>
            <a:pPr lvl="1"/>
            <a:r>
              <a:rPr lang="en-US" sz="2400" dirty="0"/>
              <a:t>Amphetamine abuse.</a:t>
            </a:r>
            <a:endParaRPr lang="en-US" sz="3200" dirty="0"/>
          </a:p>
          <a:p>
            <a:pPr lvl="1"/>
            <a:r>
              <a:rPr lang="en-US" sz="2400" dirty="0"/>
              <a:t>Paranoid Schizophrenia.</a:t>
            </a:r>
            <a:endParaRPr lang="en-US" sz="3200" dirty="0"/>
          </a:p>
          <a:p>
            <a:endParaRPr lang="en-US" dirty="0"/>
          </a:p>
        </p:txBody>
      </p:sp>
    </p:spTree>
    <p:extLst>
      <p:ext uri="{BB962C8B-B14F-4D97-AF65-F5344CB8AC3E}">
        <p14:creationId xmlns:p14="http://schemas.microsoft.com/office/powerpoint/2010/main" val="2884652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A 43-year-old man has episodic behavioral disturbances including; euphoria, talkativeness, and </a:t>
            </a:r>
            <a:r>
              <a:rPr lang="en-US" dirty="0" err="1"/>
              <a:t>disinihibition</a:t>
            </a:r>
            <a:r>
              <a:rPr lang="en-US" dirty="0" smtClean="0"/>
              <a:t>.</a:t>
            </a:r>
            <a:endParaRPr lang="en-US" sz="3200" dirty="0"/>
          </a:p>
          <a:p>
            <a:pPr marL="0" lvl="0" indent="0">
              <a:buNone/>
            </a:pPr>
            <a:r>
              <a:rPr lang="en-US" dirty="0" smtClean="0"/>
              <a:t>His </a:t>
            </a:r>
            <a:r>
              <a:rPr lang="en-US" dirty="0"/>
              <a:t>eyes look red most of the time. The most likely diagnosis is:</a:t>
            </a:r>
            <a:endParaRPr lang="en-US" sz="3200" dirty="0"/>
          </a:p>
          <a:p>
            <a:pPr lvl="1"/>
            <a:r>
              <a:rPr lang="en-US" sz="2400" dirty="0"/>
              <a:t>Alcohol abuse.</a:t>
            </a:r>
            <a:endParaRPr lang="en-US" sz="3200" dirty="0"/>
          </a:p>
          <a:p>
            <a:pPr lvl="1"/>
            <a:r>
              <a:rPr lang="en-US" sz="2400" dirty="0"/>
              <a:t>Cannabis abuse.</a:t>
            </a:r>
            <a:endParaRPr lang="en-US" sz="3200" dirty="0"/>
          </a:p>
          <a:p>
            <a:pPr lvl="1"/>
            <a:r>
              <a:rPr lang="en-US" sz="2400" dirty="0"/>
              <a:t>Amphetamine abuse.</a:t>
            </a:r>
            <a:endParaRPr lang="en-US" sz="3200" dirty="0"/>
          </a:p>
          <a:p>
            <a:pPr lvl="1"/>
            <a:r>
              <a:rPr lang="en-US" sz="2400" dirty="0"/>
              <a:t>Cocaine abuse.</a:t>
            </a:r>
            <a:endParaRPr lang="en-US" sz="3200" dirty="0"/>
          </a:p>
          <a:p>
            <a:endParaRPr lang="en-US" dirty="0"/>
          </a:p>
        </p:txBody>
      </p:sp>
    </p:spTree>
    <p:extLst>
      <p:ext uri="{BB962C8B-B14F-4D97-AF65-F5344CB8AC3E}">
        <p14:creationId xmlns:p14="http://schemas.microsoft.com/office/powerpoint/2010/main" val="2513339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3200" dirty="0"/>
              <a:t>A </a:t>
            </a:r>
            <a:r>
              <a:rPr lang="en-US" dirty="0"/>
              <a:t>16-year-old boy presented with slurred speech,  incoordination and nausea. Physical examination revealed facial rashes around his mouth and nose. When asked about substance abuse his reply was affirmative. The most likely substance is:</a:t>
            </a:r>
            <a:endParaRPr lang="en-US" sz="3200" dirty="0"/>
          </a:p>
          <a:p>
            <a:pPr lvl="1"/>
            <a:r>
              <a:rPr lang="en-US" sz="2400" dirty="0"/>
              <a:t>Cannabis.</a:t>
            </a:r>
          </a:p>
          <a:p>
            <a:pPr lvl="1"/>
            <a:r>
              <a:rPr lang="en-US" sz="2400" dirty="0"/>
              <a:t>Alcohol.</a:t>
            </a:r>
          </a:p>
          <a:p>
            <a:pPr lvl="1"/>
            <a:r>
              <a:rPr lang="en-US" sz="2400" dirty="0"/>
              <a:t>Volatile substance.</a:t>
            </a:r>
          </a:p>
          <a:p>
            <a:pPr lvl="1"/>
            <a:r>
              <a:rPr lang="en-US" sz="2400" dirty="0"/>
              <a:t>Morphine.</a:t>
            </a:r>
          </a:p>
          <a:p>
            <a:endParaRPr lang="en-US" dirty="0"/>
          </a:p>
        </p:txBody>
      </p:sp>
    </p:spTree>
    <p:extLst>
      <p:ext uri="{BB962C8B-B14F-4D97-AF65-F5344CB8AC3E}">
        <p14:creationId xmlns:p14="http://schemas.microsoft.com/office/powerpoint/2010/main" val="399460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classification</a:t>
            </a:r>
            <a:endParaRPr lang="en-US" dirty="0"/>
          </a:p>
        </p:txBody>
      </p:sp>
      <p:sp>
        <p:nvSpPr>
          <p:cNvPr id="4" name="TextBox 3"/>
          <p:cNvSpPr txBox="1"/>
          <p:nvPr/>
        </p:nvSpPr>
        <p:spPr>
          <a:xfrm>
            <a:off x="889000" y="2180167"/>
            <a:ext cx="6883816" cy="2308324"/>
          </a:xfrm>
          <a:prstGeom prst="rect">
            <a:avLst/>
          </a:prstGeom>
          <a:noFill/>
        </p:spPr>
        <p:txBody>
          <a:bodyPr wrap="none" rtlCol="0">
            <a:spAutoFit/>
          </a:bodyPr>
          <a:lstStyle/>
          <a:p>
            <a:r>
              <a:rPr lang="en-US" sz="2400" b="1" dirty="0" smtClean="0"/>
              <a:t>CNS Suppressants</a:t>
            </a:r>
          </a:p>
          <a:p>
            <a:r>
              <a:rPr lang="en-US" sz="2400" dirty="0"/>
              <a:t>Alcohol – Sedatives – Inhalants – Opioids</a:t>
            </a:r>
            <a:r>
              <a:rPr lang="en-US" sz="2400" b="1" dirty="0" smtClean="0"/>
              <a:t>.</a:t>
            </a:r>
          </a:p>
          <a:p>
            <a:endParaRPr lang="en-US" sz="2400" dirty="0"/>
          </a:p>
          <a:p>
            <a:r>
              <a:rPr lang="en-US" sz="2400" b="1" dirty="0"/>
              <a:t>CNS Stimulants:       </a:t>
            </a:r>
            <a:r>
              <a:rPr lang="en-US" sz="2400" dirty="0"/>
              <a:t>Amphetamine – Cocaine</a:t>
            </a:r>
          </a:p>
          <a:p>
            <a:endParaRPr lang="en-US" sz="2400" b="1" dirty="0" smtClean="0"/>
          </a:p>
          <a:p>
            <a:r>
              <a:rPr lang="en-US" sz="2400" b="1" dirty="0" smtClean="0"/>
              <a:t>Cannabis</a:t>
            </a:r>
            <a:r>
              <a:rPr lang="en-US" sz="2400" dirty="0" smtClean="0"/>
              <a:t> </a:t>
            </a:r>
            <a:endParaRPr lang="en-US" sz="2400" dirty="0"/>
          </a:p>
        </p:txBody>
      </p:sp>
    </p:spTree>
    <p:extLst>
      <p:ext uri="{BB962C8B-B14F-4D97-AF65-F5344CB8AC3E}">
        <p14:creationId xmlns:p14="http://schemas.microsoft.com/office/powerpoint/2010/main" val="98883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6530</TotalTime>
  <Words>3952</Words>
  <Application>Microsoft Office PowerPoint</Application>
  <PresentationFormat>On-screen Show (4:3)</PresentationFormat>
  <Paragraphs>578</Paragraphs>
  <Slides>76</Slides>
  <Notes>22</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ＭＳ Ｐゴシック</vt:lpstr>
      <vt:lpstr>Arial</vt:lpstr>
      <vt:lpstr>Arial Black</vt:lpstr>
      <vt:lpstr>Calibri</vt:lpstr>
      <vt:lpstr>Constantia</vt:lpstr>
      <vt:lpstr>News Gothic MT</vt:lpstr>
      <vt:lpstr>Symbol</vt:lpstr>
      <vt:lpstr>Tahoma</vt:lpstr>
      <vt:lpstr>Times New Roman</vt:lpstr>
      <vt:lpstr>Wingdings</vt:lpstr>
      <vt:lpstr>Wingdings 2</vt:lpstr>
      <vt:lpstr>Breeze</vt:lpstr>
      <vt:lpstr>Substance Use Disorders</vt:lpstr>
      <vt:lpstr>Introduction</vt:lpstr>
      <vt:lpstr>What is addiction?</vt:lpstr>
      <vt:lpstr>Terminology</vt:lpstr>
      <vt:lpstr>Terminology (cont.)</vt:lpstr>
      <vt:lpstr>PowerPoint Presentation</vt:lpstr>
      <vt:lpstr>Complications</vt:lpstr>
      <vt:lpstr>Basic classification</vt:lpstr>
      <vt:lpstr>Assessement</vt:lpstr>
      <vt:lpstr>Alcohol and Related Mental Disorders</vt:lpstr>
      <vt:lpstr>Alcohol Kills More Than AIDS, TB or Violence-WHO report (Feb 2011) </vt:lpstr>
      <vt:lpstr>Risk factors of Alcohol abuse</vt:lpstr>
      <vt:lpstr>Alcohol abuse </vt:lpstr>
      <vt:lpstr>PowerPoint Presentation</vt:lpstr>
      <vt:lpstr>PowerPoint Presentation</vt:lpstr>
      <vt:lpstr>How much is too much?</vt:lpstr>
      <vt:lpstr>Clinical presentation </vt:lpstr>
      <vt:lpstr>   Alcohol intoxication  Ethanol plasma concentrations Vs. CNS effects</vt:lpstr>
      <vt:lpstr>PowerPoint Presentation</vt:lpstr>
      <vt:lpstr>Alcohol dependence</vt:lpstr>
      <vt:lpstr>Complications of chronic alcohol abuse</vt:lpstr>
      <vt:lpstr>PowerPoint Presentation</vt:lpstr>
      <vt:lpstr>Clinical presentation (cont) </vt:lpstr>
      <vt:lpstr>Stages of alcohol withdrawal</vt:lpstr>
      <vt:lpstr>Laboratory Tests </vt:lpstr>
      <vt:lpstr>Screening – CAGE questionnaire</vt:lpstr>
      <vt:lpstr>Treatment</vt:lpstr>
      <vt:lpstr>PowerPoint Presentation</vt:lpstr>
      <vt:lpstr>PowerPoint Presentation</vt:lpstr>
      <vt:lpstr>Treatment</vt:lpstr>
      <vt:lpstr>PowerPoint Presentation</vt:lpstr>
      <vt:lpstr>Sedatives, Hypnotics, and Anxiolytics</vt:lpstr>
      <vt:lpstr>OPIOIDS </vt:lpstr>
      <vt:lpstr>PowerPoint Presentation</vt:lpstr>
      <vt:lpstr>Opiod intoxication </vt:lpstr>
      <vt:lpstr>Opioid withdrawal</vt:lpstr>
      <vt:lpstr>Complications of injecting</vt:lpstr>
      <vt:lpstr>PowerPoint Presentation</vt:lpstr>
      <vt:lpstr>Inhalants</vt:lpstr>
      <vt:lpstr>PowerPoint Presentation</vt:lpstr>
      <vt:lpstr>Psychostimulants </vt:lpstr>
      <vt:lpstr>Commonly used Stimulants</vt:lpstr>
      <vt:lpstr>Psychological FX of non dependent use</vt:lpstr>
      <vt:lpstr>Clinical effects of stimulants </vt:lpstr>
      <vt:lpstr>PowerPoint Presentation</vt:lpstr>
      <vt:lpstr>PowerPoint Presentation</vt:lpstr>
      <vt:lpstr>PowerPoint Presentation</vt:lpstr>
      <vt:lpstr>Cocaine</vt:lpstr>
      <vt:lpstr>PowerPoint Presentation</vt:lpstr>
      <vt:lpstr>PowerPoint Presentation</vt:lpstr>
      <vt:lpstr>Amphetamines</vt:lpstr>
      <vt:lpstr>Captagon (Fenethylline)</vt:lpstr>
      <vt:lpstr>PowerPoint Presentation</vt:lpstr>
      <vt:lpstr>Other uses for amphetamines</vt:lpstr>
      <vt:lpstr>PowerPoint Presentation</vt:lpstr>
      <vt:lpstr>Treatment</vt:lpstr>
      <vt:lpstr>Hallucinogens</vt:lpstr>
      <vt:lpstr>Clinical effects</vt:lpstr>
      <vt:lpstr>Lysergic Acid Diethylamide (LSD)</vt:lpstr>
      <vt:lpstr>PowerPoint Presentation</vt:lpstr>
      <vt:lpstr>Effects of LSD</vt:lpstr>
      <vt:lpstr>Effects of LSD</vt:lpstr>
      <vt:lpstr>Tolerance/Dependence</vt:lpstr>
      <vt:lpstr>PowerPoint Presentation</vt:lpstr>
      <vt:lpstr>CANNABIS</vt:lpstr>
      <vt:lpstr>PowerPoint Presentation</vt:lpstr>
      <vt:lpstr>What is Cannabis (marijuana)?</vt:lpstr>
      <vt:lpstr>What are the acute effects?</vt:lpstr>
      <vt:lpstr>What are the acute effects?</vt:lpstr>
      <vt:lpstr>Effect on physical health?</vt:lpstr>
      <vt:lpstr>Treatment</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Psychiatric Dept</cp:lastModifiedBy>
  <cp:revision>49</cp:revision>
  <cp:lastPrinted>2014-09-07T09:13:51Z</cp:lastPrinted>
  <dcterms:created xsi:type="dcterms:W3CDTF">2014-09-07T05:32:33Z</dcterms:created>
  <dcterms:modified xsi:type="dcterms:W3CDTF">2015-09-07T06:39:18Z</dcterms:modified>
</cp:coreProperties>
</file>