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9" r:id="rId1"/>
  </p:sldMasterIdLst>
  <p:sldIdLst>
    <p:sldId id="256" r:id="rId2"/>
    <p:sldId id="259" r:id="rId3"/>
    <p:sldId id="260" r:id="rId4"/>
    <p:sldId id="277" r:id="rId5"/>
    <p:sldId id="261" r:id="rId6"/>
    <p:sldId id="262" r:id="rId7"/>
    <p:sldId id="263" r:id="rId8"/>
    <p:sldId id="264" r:id="rId9"/>
    <p:sldId id="271" r:id="rId10"/>
    <p:sldId id="258" r:id="rId11"/>
    <p:sldId id="273" r:id="rId12"/>
    <p:sldId id="272" r:id="rId13"/>
    <p:sldId id="265" r:id="rId14"/>
    <p:sldId id="266" r:id="rId15"/>
    <p:sldId id="267" r:id="rId16"/>
    <p:sldId id="275" r:id="rId17"/>
    <p:sldId id="268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99FFD2-63AF-1049-88DF-2F2AF73EEEC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971F0D-443C-5A44-9D4D-C54444A6D0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Suicide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Dr. Majid Al-</a:t>
            </a:r>
            <a:r>
              <a:rPr lang="en-US" dirty="0" err="1" smtClean="0"/>
              <a:t>Desouki</a:t>
            </a:r>
            <a:endParaRPr lang="en-US" dirty="0" smtClean="0"/>
          </a:p>
          <a:p>
            <a:r>
              <a:rPr lang="en-US" dirty="0" smtClean="0"/>
              <a:t>Consultant and Clinical Assistant Professor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8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Aggressive patient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Dr. Majid Al-</a:t>
            </a:r>
            <a:r>
              <a:rPr lang="en-US" dirty="0" err="1" smtClean="0"/>
              <a:t>Desouki</a:t>
            </a:r>
            <a:endParaRPr lang="en-US" dirty="0" smtClean="0"/>
          </a:p>
          <a:p>
            <a:r>
              <a:rPr lang="en-US" dirty="0" smtClean="0"/>
              <a:t>Consultant and Clinical Assistant Professor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1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/>
              <a:t>Aggression</a:t>
            </a:r>
            <a:r>
              <a:rPr lang="en-US" dirty="0"/>
              <a:t> “ feeling of anger or antipathy resulting in hostile or violent behavior, readiness to attack or confront “</a:t>
            </a:r>
          </a:p>
          <a:p>
            <a:pPr>
              <a:buNone/>
            </a:pPr>
            <a:r>
              <a:rPr lang="en-US" dirty="0"/>
              <a:t>The aggressive patient usually presents as a danger to others, to property and sometimes to himself </a:t>
            </a:r>
            <a:endParaRPr lang="en-US" dirty="0">
              <a:latin typeface="AR JULIAN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Aggression could occur in the A/E, OPD either psychiatry or others, the hospital ground or the wards, therefore the policy applies to all these situations accordingly.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10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71513" y="1928803"/>
            <a:ext cx="4186237" cy="3913198"/>
          </a:xfrm>
        </p:spPr>
        <p:txBody>
          <a:bodyPr/>
          <a:lstStyle/>
          <a:p>
            <a:pPr algn="l" eaLnBrk="1" hangingPunct="1">
              <a:buFontTx/>
              <a:buNone/>
            </a:pPr>
            <a:r>
              <a:rPr lang="en-US" sz="1800" dirty="0"/>
              <a:t> </a:t>
            </a:r>
            <a:r>
              <a:rPr lang="en-US" sz="2800" dirty="0">
                <a:solidFill>
                  <a:srgbClr val="FFFF00"/>
                </a:solidFill>
                <a:latin typeface="Albertus" charset="0"/>
              </a:rPr>
              <a:t>Usually</a:t>
            </a:r>
            <a:r>
              <a:rPr lang="en-US" sz="2000" dirty="0">
                <a:solidFill>
                  <a:srgbClr val="FFFF00"/>
                </a:solidFill>
                <a:latin typeface="Albertus" charset="0"/>
              </a:rPr>
              <a:t> </a:t>
            </a:r>
            <a:r>
              <a:rPr lang="en-US" sz="2400" dirty="0">
                <a:latin typeface="Albertus" charset="0"/>
              </a:rPr>
              <a:t>the majority of </a:t>
            </a:r>
            <a:r>
              <a:rPr lang="en-US" sz="2400" dirty="0" smtClean="0">
                <a:latin typeface="Albertus" charset="0"/>
              </a:rPr>
              <a:t>psychiatric </a:t>
            </a:r>
            <a:r>
              <a:rPr lang="en-US" sz="2400" dirty="0">
                <a:latin typeface="Albertus" charset="0"/>
              </a:rPr>
              <a:t>patients are not </a:t>
            </a:r>
            <a:r>
              <a:rPr lang="en-US" sz="2400" dirty="0" smtClean="0">
                <a:latin typeface="Albertus" charset="0"/>
              </a:rPr>
              <a:t>hostile</a:t>
            </a:r>
            <a:r>
              <a:rPr lang="en-US" sz="2400" dirty="0">
                <a:latin typeface="Albertus" charset="0"/>
              </a:rPr>
              <a:t>, </a:t>
            </a:r>
            <a:r>
              <a:rPr lang="en-US" sz="2400" dirty="0" smtClean="0">
                <a:latin typeface="Albertus" charset="0"/>
              </a:rPr>
              <a:t>dangerous </a:t>
            </a:r>
            <a:r>
              <a:rPr lang="en-US" sz="2400" dirty="0">
                <a:latin typeface="Albertus" charset="0"/>
              </a:rPr>
              <a:t>or</a:t>
            </a:r>
            <a:r>
              <a:rPr lang="en-US" sz="2000" dirty="0">
                <a:latin typeface="Albertus" charset="0"/>
              </a:rPr>
              <a:t> </a:t>
            </a:r>
            <a:r>
              <a:rPr lang="en-US" sz="2400" dirty="0">
                <a:latin typeface="Albertus" charset="0"/>
              </a:rPr>
              <a:t>aggressive</a:t>
            </a:r>
            <a:r>
              <a:rPr lang="en-US" sz="2000" dirty="0">
                <a:solidFill>
                  <a:srgbClr val="EFD29B"/>
                </a:solidFill>
                <a:latin typeface="Albertus" charset="0"/>
              </a:rPr>
              <a:t>, </a:t>
            </a:r>
            <a:r>
              <a:rPr lang="en-US" sz="2800" dirty="0">
                <a:solidFill>
                  <a:srgbClr val="FFFF00"/>
                </a:solidFill>
                <a:latin typeface="Albertus" charset="0"/>
              </a:rPr>
              <a:t>BUT</a:t>
            </a:r>
            <a:r>
              <a:rPr lang="en-US" sz="2000" dirty="0">
                <a:solidFill>
                  <a:srgbClr val="FFFF00"/>
                </a:solidFill>
                <a:latin typeface="Albertus" charset="0"/>
              </a:rPr>
              <a:t> </a:t>
            </a:r>
            <a:r>
              <a:rPr lang="en-US" sz="2400" dirty="0">
                <a:latin typeface="Albertus" charset="0"/>
              </a:rPr>
              <a:t>occasionally </a:t>
            </a:r>
            <a:r>
              <a:rPr lang="en-US" sz="2400" dirty="0" smtClean="0">
                <a:latin typeface="Albertus" charset="0"/>
              </a:rPr>
              <a:t>psychiatric </a:t>
            </a:r>
            <a:r>
              <a:rPr lang="en-US" sz="2400" dirty="0" smtClean="0">
                <a:solidFill>
                  <a:srgbClr val="000000"/>
                </a:solidFill>
                <a:latin typeface="Albertus" charset="0"/>
              </a:rPr>
              <a:t>illness </a:t>
            </a:r>
            <a:r>
              <a:rPr lang="en-US" sz="2400" dirty="0" smtClean="0">
                <a:latin typeface="Albertus" charset="0"/>
              </a:rPr>
              <a:t>presents with Aggressive </a:t>
            </a:r>
            <a:r>
              <a:rPr lang="en-US" sz="2400" dirty="0">
                <a:latin typeface="Albertus" charset="0"/>
              </a:rPr>
              <a:t>Behavior</a:t>
            </a:r>
            <a:r>
              <a:rPr lang="en-US" sz="2800" dirty="0">
                <a:solidFill>
                  <a:srgbClr val="FFFF00"/>
                </a:solidFill>
                <a:latin typeface="AR JULIAN" charset="0"/>
              </a:rPr>
              <a:t> </a:t>
            </a:r>
            <a:endParaRPr lang="en-US" sz="1800" dirty="0">
              <a:solidFill>
                <a:srgbClr val="FFFF00"/>
              </a:solidFill>
              <a:latin typeface="AR JULIAN" charset="0"/>
            </a:endParaRPr>
          </a:p>
        </p:txBody>
      </p:sp>
      <p:pic>
        <p:nvPicPr>
          <p:cNvPr id="6" name="عنصر نائب للمحتوى 5" descr="تنزيل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928802"/>
            <a:ext cx="2717008" cy="2717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002643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DDx</a:t>
            </a:r>
            <a:r>
              <a:rPr lang="en-US" dirty="0"/>
              <a:t> </a:t>
            </a:r>
            <a:r>
              <a:rPr lang="en-US" dirty="0" smtClean="0"/>
              <a:t>and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Brief </a:t>
            </a:r>
            <a:r>
              <a:rPr lang="en-US" dirty="0"/>
              <a:t>psychosis /</a:t>
            </a:r>
            <a:r>
              <a:rPr lang="en-US" dirty="0" err="1"/>
              <a:t>schizophreniform</a:t>
            </a:r>
            <a:r>
              <a:rPr lang="en-US" dirty="0"/>
              <a:t> </a:t>
            </a:r>
            <a:r>
              <a:rPr lang="en-US" dirty="0" smtClean="0"/>
              <a:t>disorder/</a:t>
            </a:r>
            <a:r>
              <a:rPr lang="en-US" dirty="0"/>
              <a:t>acute </a:t>
            </a:r>
            <a:r>
              <a:rPr lang="en-US" dirty="0" smtClean="0"/>
              <a:t>schizophrenia</a:t>
            </a:r>
            <a:endParaRPr lang="en-US" sz="4000" dirty="0"/>
          </a:p>
          <a:p>
            <a:pPr lvl="1"/>
            <a:r>
              <a:rPr lang="en-US" dirty="0"/>
              <a:t>Substance abuse (intoxication / withdrawal</a:t>
            </a:r>
            <a:r>
              <a:rPr lang="en-US" dirty="0" smtClean="0"/>
              <a:t>)</a:t>
            </a:r>
            <a:endParaRPr lang="en-US" sz="4000" dirty="0"/>
          </a:p>
          <a:p>
            <a:pPr lvl="1"/>
            <a:r>
              <a:rPr lang="en-US" dirty="0" smtClean="0"/>
              <a:t>Acute </a:t>
            </a:r>
            <a:r>
              <a:rPr lang="en-US" dirty="0" err="1" smtClean="0"/>
              <a:t>confusional</a:t>
            </a:r>
            <a:r>
              <a:rPr lang="en-US" dirty="0" smtClean="0"/>
              <a:t> state (</a:t>
            </a:r>
            <a:r>
              <a:rPr lang="en-US" dirty="0"/>
              <a:t>e.g. delirium</a:t>
            </a:r>
            <a:r>
              <a:rPr lang="en-US" dirty="0" smtClean="0"/>
              <a:t>), </a:t>
            </a:r>
            <a:r>
              <a:rPr lang="en-US" dirty="0" smtClean="0"/>
              <a:t>brain </a:t>
            </a:r>
            <a:r>
              <a:rPr lang="en-US" dirty="0" smtClean="0"/>
              <a:t>conditions and dementia</a:t>
            </a:r>
            <a:endParaRPr lang="en-US" sz="4000" dirty="0"/>
          </a:p>
          <a:p>
            <a:pPr lvl="1"/>
            <a:r>
              <a:rPr lang="en-US" dirty="0"/>
              <a:t>Mood disorders; mania - severe agitated </a:t>
            </a:r>
            <a:r>
              <a:rPr lang="en-US" dirty="0" smtClean="0"/>
              <a:t>depression</a:t>
            </a:r>
            <a:endParaRPr lang="en-US" sz="4000" dirty="0"/>
          </a:p>
          <a:p>
            <a:pPr lvl="1"/>
            <a:r>
              <a:rPr lang="en-US" dirty="0"/>
              <a:t>Personality disorders (e.g. borderline personality disorder</a:t>
            </a:r>
            <a:r>
              <a:rPr lang="en-US" dirty="0" smtClean="0"/>
              <a:t>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6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Arrange for adequate </a:t>
            </a:r>
            <a:r>
              <a:rPr lang="en-US" dirty="0" smtClean="0"/>
              <a:t>help</a:t>
            </a:r>
            <a:endParaRPr lang="en-US" dirty="0"/>
          </a:p>
          <a:p>
            <a:r>
              <a:rPr lang="en-US" dirty="0"/>
              <a:t>Appear calm and </a:t>
            </a:r>
            <a:r>
              <a:rPr lang="en-US" dirty="0" smtClean="0"/>
              <a:t>helpful</a:t>
            </a:r>
            <a:endParaRPr lang="en-US" dirty="0"/>
          </a:p>
          <a:p>
            <a:r>
              <a:rPr lang="en-US" dirty="0"/>
              <a:t>Avoid </a:t>
            </a:r>
            <a:r>
              <a:rPr lang="en-US" dirty="0" smtClean="0"/>
              <a:t>confrontation</a:t>
            </a:r>
            <a:endParaRPr lang="en-US" dirty="0"/>
          </a:p>
          <a:p>
            <a:r>
              <a:rPr lang="en-US" dirty="0"/>
              <a:t>Take precautions:</a:t>
            </a:r>
          </a:p>
          <a:p>
            <a:pPr lvl="2"/>
            <a:r>
              <a:rPr lang="en-US" dirty="0"/>
              <a:t>Never attempt to evaluate an armed </a:t>
            </a:r>
            <a:r>
              <a:rPr lang="en-US" dirty="0" smtClean="0"/>
              <a:t>patient</a:t>
            </a:r>
          </a:p>
          <a:p>
            <a:pPr lvl="2"/>
            <a:r>
              <a:rPr lang="en-US" dirty="0" smtClean="0"/>
              <a:t>Other </a:t>
            </a:r>
            <a:r>
              <a:rPr lang="en-US" dirty="0"/>
              <a:t>persons should be present (security guards or police officers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Keep </a:t>
            </a:r>
            <a:r>
              <a:rPr lang="en-US" dirty="0"/>
              <a:t>the door open for an unavoidable </a:t>
            </a:r>
            <a:r>
              <a:rPr lang="en-US" dirty="0" smtClean="0"/>
              <a:t>exit</a:t>
            </a:r>
          </a:p>
          <a:p>
            <a:pPr lvl="2"/>
            <a:r>
              <a:rPr lang="en-US" dirty="0" smtClean="0"/>
              <a:t>Restraints </a:t>
            </a:r>
            <a:r>
              <a:rPr lang="en-US" dirty="0"/>
              <a:t>if needed by an adequate number of people using the </a:t>
            </a:r>
            <a:r>
              <a:rPr lang="en-US" dirty="0" smtClean="0"/>
              <a:t>minimum force</a:t>
            </a:r>
          </a:p>
          <a:p>
            <a:pPr lvl="2"/>
            <a:r>
              <a:rPr lang="en-US" dirty="0" smtClean="0"/>
              <a:t>Carefully </a:t>
            </a:r>
            <a:r>
              <a:rPr lang="en-US" dirty="0"/>
              <a:t>search for any kind of offensive </a:t>
            </a:r>
            <a:r>
              <a:rPr lang="en-US" dirty="0" smtClean="0"/>
              <a:t>weapon</a:t>
            </a:r>
          </a:p>
          <a:p>
            <a:r>
              <a:rPr lang="en-US" dirty="0" smtClean="0"/>
              <a:t>Aim </a:t>
            </a:r>
            <a:r>
              <a:rPr lang="en-US" dirty="0"/>
              <a:t>to save patient and </a:t>
            </a:r>
            <a:r>
              <a:rPr lang="en-US" dirty="0" smtClean="0"/>
              <a:t>others</a:t>
            </a:r>
            <a:endParaRPr lang="en-US" dirty="0"/>
          </a:p>
          <a:p>
            <a:pPr lvl="0"/>
            <a:r>
              <a:rPr lang="en-US" dirty="0"/>
              <a:t>Anticipate possible violence from hostile, threatening behavior and from restless, agitated abusive </a:t>
            </a:r>
            <a:r>
              <a:rPr lang="en-US" dirty="0" smtClean="0"/>
              <a:t>patient</a:t>
            </a:r>
          </a:p>
          <a:p>
            <a:pPr lvl="0"/>
            <a:r>
              <a:rPr lang="en-US" dirty="0" smtClean="0"/>
              <a:t>Do </a:t>
            </a:r>
            <a:r>
              <a:rPr lang="en-US" dirty="0"/>
              <a:t>not bargain with a violent person about the need for restraints, medication or psychiatric </a:t>
            </a:r>
            <a:r>
              <a:rPr lang="en-US" dirty="0" smtClean="0"/>
              <a:t>admission</a:t>
            </a:r>
            <a:endParaRPr lang="en-US" dirty="0"/>
          </a:p>
          <a:p>
            <a:pPr lvl="0"/>
            <a:r>
              <a:rPr lang="en-US" dirty="0"/>
              <a:t>Reassure the patient and encourage self-control and </a:t>
            </a:r>
            <a:r>
              <a:rPr lang="en-US" dirty="0" smtClean="0"/>
              <a:t>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1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Enough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One </a:t>
            </a:r>
            <a:r>
              <a:rPr lang="en-US" dirty="0"/>
              <a:t>team member </a:t>
            </a:r>
            <a:r>
              <a:rPr lang="en-US" dirty="0" smtClean="0"/>
              <a:t>to </a:t>
            </a:r>
            <a:r>
              <a:rPr lang="en-US" dirty="0" err="1" smtClean="0"/>
              <a:t>pts</a:t>
            </a:r>
            <a:r>
              <a:rPr lang="en-US" dirty="0" smtClean="0"/>
              <a:t> head </a:t>
            </a:r>
            <a:r>
              <a:rPr lang="en-US" dirty="0"/>
              <a:t>and </a:t>
            </a:r>
            <a:r>
              <a:rPr lang="en-US" dirty="0" smtClean="0"/>
              <a:t>each </a:t>
            </a:r>
            <a:r>
              <a:rPr lang="en-US" dirty="0"/>
              <a:t>extremity. </a:t>
            </a:r>
            <a:endParaRPr lang="en-US" dirty="0" smtClean="0"/>
          </a:p>
          <a:p>
            <a:r>
              <a:rPr lang="en-US" dirty="0" smtClean="0"/>
              <a:t>Humane </a:t>
            </a:r>
            <a:r>
              <a:rPr lang="en-US" dirty="0"/>
              <a:t>but firm, and do not bargain, start together to hold the patient and accomplish restraint quickly. </a:t>
            </a:r>
          </a:p>
          <a:p>
            <a:endParaRPr lang="en-US" dirty="0"/>
          </a:p>
        </p:txBody>
      </p:sp>
      <p:pic>
        <p:nvPicPr>
          <p:cNvPr id="4" name="Content Placeholder 3" descr="supin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6299" y="4516569"/>
            <a:ext cx="3223458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2369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Bell MT" charset="0"/>
              </a:rPr>
              <a:t>Not as a punishment</a:t>
            </a:r>
          </a:p>
          <a:p>
            <a:r>
              <a:rPr lang="en-US" dirty="0">
                <a:latin typeface="Bell MT" charset="0"/>
              </a:rPr>
              <a:t>For the safety of pt.,   staff, property &amp; others</a:t>
            </a:r>
          </a:p>
          <a:p>
            <a:r>
              <a:rPr lang="en-US" dirty="0">
                <a:latin typeface="Bell MT" charset="0"/>
              </a:rPr>
              <a:t>On time-out basis</a:t>
            </a:r>
          </a:p>
          <a:p>
            <a:r>
              <a:rPr lang="en-US" dirty="0">
                <a:latin typeface="Bell MT" charset="0"/>
              </a:rPr>
              <a:t>Regular check up on the pt.</a:t>
            </a:r>
          </a:p>
          <a:p>
            <a:r>
              <a:rPr lang="en-US" dirty="0">
                <a:latin typeface="Bell MT" charset="0"/>
              </a:rPr>
              <a:t>Attend for the pt. basic needs</a:t>
            </a:r>
          </a:p>
          <a:p>
            <a:r>
              <a:rPr lang="en-US" dirty="0">
                <a:latin typeface="Bell MT" charset="0"/>
              </a:rPr>
              <a:t>Evaluation of the condition by dr.</a:t>
            </a:r>
          </a:p>
          <a:p>
            <a:r>
              <a:rPr lang="en-US" dirty="0">
                <a:latin typeface="Bell MT" charset="0"/>
              </a:rPr>
              <a:t>Monitor pt. through a screen.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seclusio ro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1" r="879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735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Major Tranquilizers</a:t>
            </a:r>
            <a:r>
              <a:rPr lang="en-US" dirty="0"/>
              <a:t> e.g. : Olanzapine 5-10mg IM, (Haloperidol 5 - 10 mg IM or Chlorpromazine 50 - 100 mg IM.)  </a:t>
            </a:r>
          </a:p>
          <a:p>
            <a:r>
              <a:rPr lang="en-US" b="1" dirty="0"/>
              <a:t>Benzodiazepines:</a:t>
            </a:r>
            <a:r>
              <a:rPr lang="en-US" dirty="0"/>
              <a:t> e.g. diazepam 5</a:t>
            </a:r>
            <a:r>
              <a:rPr lang="en-US" dirty="0" smtClean="0"/>
              <a:t>-10 </a:t>
            </a:r>
            <a:r>
              <a:rPr lang="en-US" dirty="0"/>
              <a:t>mg (slow IV infusion to avoid the risk of respiratory depression). </a:t>
            </a:r>
          </a:p>
          <a:p>
            <a:r>
              <a:rPr lang="en-US" b="1" smtClean="0"/>
              <a:t>Hospitalization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For </a:t>
            </a:r>
            <a:r>
              <a:rPr lang="en-US" dirty="0"/>
              <a:t>further assessment and treatment.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3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4384" y="2967335"/>
            <a:ext cx="2995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end..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55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Underlying Factors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Depressive </a:t>
            </a:r>
            <a:r>
              <a:rPr lang="en-US" dirty="0" smtClean="0"/>
              <a:t>disorder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Schizophrenia</a:t>
            </a:r>
          </a:p>
          <a:p>
            <a:r>
              <a:rPr lang="en-US" dirty="0" smtClean="0"/>
              <a:t>Personality disorder</a:t>
            </a:r>
          </a:p>
          <a:p>
            <a:r>
              <a:rPr lang="en-US" dirty="0" smtClean="0"/>
              <a:t>Serious </a:t>
            </a:r>
            <a:r>
              <a:rPr lang="en-US" dirty="0"/>
              <a:t>chronic physical disease </a:t>
            </a:r>
            <a:r>
              <a:rPr lang="en-US" dirty="0" smtClean="0"/>
              <a:t>– old age</a:t>
            </a:r>
          </a:p>
          <a:p>
            <a:r>
              <a:rPr lang="en-US" dirty="0" smtClean="0"/>
              <a:t>Social </a:t>
            </a:r>
            <a:r>
              <a:rPr lang="en-US" dirty="0"/>
              <a:t>isolation and lack of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Financial </a:t>
            </a:r>
            <a:r>
              <a:rPr lang="en-US" dirty="0"/>
              <a:t>problems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Suicide Methods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Hanging</a:t>
            </a:r>
          </a:p>
          <a:p>
            <a:r>
              <a:rPr lang="en-US" dirty="0" smtClean="0"/>
              <a:t>Shooting</a:t>
            </a:r>
          </a:p>
          <a:p>
            <a:r>
              <a:rPr lang="en-US" dirty="0" smtClean="0"/>
              <a:t>Burning</a:t>
            </a:r>
          </a:p>
          <a:p>
            <a:r>
              <a:rPr lang="en-US" dirty="0" smtClean="0"/>
              <a:t>Poisoning</a:t>
            </a:r>
          </a:p>
          <a:p>
            <a:r>
              <a:rPr lang="en-US" dirty="0" smtClean="0"/>
              <a:t>Rushing </a:t>
            </a:r>
            <a:r>
              <a:rPr lang="en-US" dirty="0"/>
              <a:t>in front of running </a:t>
            </a:r>
            <a:r>
              <a:rPr lang="en-US" dirty="0" smtClean="0"/>
              <a:t>vehicles</a:t>
            </a:r>
          </a:p>
          <a:p>
            <a:r>
              <a:rPr lang="en-US" dirty="0" smtClean="0"/>
              <a:t>Jumping </a:t>
            </a:r>
            <a:r>
              <a:rPr lang="en-US" dirty="0"/>
              <a:t>from high places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0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half of suicides preceded by attempt</a:t>
            </a:r>
          </a:p>
          <a:p>
            <a:r>
              <a:rPr lang="en-US" dirty="0" smtClean="0"/>
              <a:t>23 x more likely to die later</a:t>
            </a:r>
          </a:p>
          <a:p>
            <a:r>
              <a:rPr lang="en-US" dirty="0" smtClean="0"/>
              <a:t>Females attempt much more</a:t>
            </a:r>
          </a:p>
          <a:p>
            <a:r>
              <a:rPr lang="en-US" dirty="0" smtClean="0"/>
              <a:t>Males 4 x more likely to die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1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Factors for Suicide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Age  &gt; 45 years </a:t>
            </a:r>
            <a:r>
              <a:rPr lang="en-US" dirty="0" smtClean="0"/>
              <a:t>old</a:t>
            </a:r>
            <a:endParaRPr lang="en-US" dirty="0"/>
          </a:p>
          <a:p>
            <a:pPr lvl="0"/>
            <a:r>
              <a:rPr lang="en-US" dirty="0"/>
              <a:t>Male &gt; </a:t>
            </a:r>
            <a:r>
              <a:rPr lang="en-US" dirty="0" smtClean="0"/>
              <a:t>Female</a:t>
            </a:r>
            <a:endParaRPr lang="en-US" dirty="0"/>
          </a:p>
          <a:p>
            <a:pPr lvl="0"/>
            <a:r>
              <a:rPr lang="en-US" dirty="0"/>
              <a:t>Separated, divorced, widow &gt; single &gt; </a:t>
            </a:r>
            <a:r>
              <a:rPr lang="en-US" dirty="0" smtClean="0"/>
              <a:t>married</a:t>
            </a:r>
            <a:endParaRPr lang="en-US" dirty="0"/>
          </a:p>
          <a:p>
            <a:pPr lvl="0"/>
            <a:r>
              <a:rPr lang="en-US" dirty="0"/>
              <a:t>Previous suicide attempts or </a:t>
            </a:r>
            <a:r>
              <a:rPr lang="en-US" dirty="0" smtClean="0"/>
              <a:t>behavior</a:t>
            </a:r>
            <a:endParaRPr lang="en-US" dirty="0"/>
          </a:p>
          <a:p>
            <a:pPr lvl="0"/>
            <a:r>
              <a:rPr lang="en-US" dirty="0"/>
              <a:t>Family history of suicide </a:t>
            </a:r>
            <a:r>
              <a:rPr lang="en-US" dirty="0" smtClean="0"/>
              <a:t>behavior</a:t>
            </a:r>
            <a:endParaRPr lang="en-US" dirty="0"/>
          </a:p>
          <a:p>
            <a:pPr lvl="0"/>
            <a:r>
              <a:rPr lang="en-US" dirty="0" smtClean="0"/>
              <a:t>Current </a:t>
            </a:r>
            <a:r>
              <a:rPr lang="en-US" dirty="0"/>
              <a:t>psychopathologic conditions: Severe depression/Substance abuse/Psychosis/Personality disorder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Concurrent serious or chronic medical condition.</a:t>
            </a:r>
          </a:p>
          <a:p>
            <a:pPr lvl="0"/>
            <a:r>
              <a:rPr lang="en-US" dirty="0"/>
              <a:t>Lack of social </a:t>
            </a:r>
            <a:r>
              <a:rPr lang="en-US" dirty="0" smtClean="0"/>
              <a:t>support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Suicide </a:t>
            </a:r>
            <a:r>
              <a:rPr lang="en-US" dirty="0" smtClean="0"/>
              <a:t>note</a:t>
            </a:r>
            <a:endParaRPr lang="en-US" dirty="0" smtClean="0">
              <a:effectLst/>
            </a:endParaRPr>
          </a:p>
          <a:p>
            <a:r>
              <a:rPr lang="en-US" dirty="0" smtClean="0"/>
              <a:t>Planning </a:t>
            </a:r>
            <a:r>
              <a:rPr lang="en-US" dirty="0"/>
              <a:t>with precautions against </a:t>
            </a:r>
            <a:r>
              <a:rPr lang="en-US" dirty="0" smtClean="0"/>
              <a:t>discovery</a:t>
            </a:r>
            <a:endParaRPr lang="en-US" dirty="0"/>
          </a:p>
          <a:p>
            <a:r>
              <a:rPr lang="en-US" dirty="0" smtClean="0"/>
              <a:t>Strong </a:t>
            </a:r>
            <a:r>
              <a:rPr lang="en-US" dirty="0"/>
              <a:t>intent to </a:t>
            </a:r>
            <a:r>
              <a:rPr lang="en-US" dirty="0" smtClean="0"/>
              <a:t>die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5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Suicide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Evaluation of intentions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b="1" dirty="0"/>
              <a:t>History of intentional self-</a:t>
            </a:r>
            <a:r>
              <a:rPr lang="en-US" b="1" dirty="0" smtClean="0"/>
              <a:t>harm</a:t>
            </a:r>
          </a:p>
          <a:p>
            <a:r>
              <a:rPr lang="en-US" b="1" dirty="0"/>
              <a:t>Presence of mental </a:t>
            </a:r>
            <a:r>
              <a:rPr lang="en-US" b="1" dirty="0" smtClean="0"/>
              <a:t>disorders</a:t>
            </a:r>
          </a:p>
          <a:p>
            <a:r>
              <a:rPr lang="en-US" b="1" dirty="0"/>
              <a:t>Presence of adverse social and medical conditions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r>
              <a:rPr lang="en-US" b="1" dirty="0"/>
              <a:t>Presence of homicidal ideation</a:t>
            </a:r>
            <a:r>
              <a:rPr lang="en-US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841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assessment</a:t>
            </a:r>
          </a:p>
          <a:p>
            <a:r>
              <a:rPr lang="en-US" dirty="0" smtClean="0"/>
              <a:t>Should be taken very seriously</a:t>
            </a:r>
          </a:p>
          <a:p>
            <a:r>
              <a:rPr lang="en-US" dirty="0"/>
              <a:t>Hospitalization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Prevent access to all means of harm</a:t>
            </a:r>
          </a:p>
          <a:p>
            <a:pPr lvl="1"/>
            <a:r>
              <a:rPr lang="en-US" dirty="0" smtClean="0"/>
              <a:t>Appropriate observation</a:t>
            </a:r>
          </a:p>
          <a:p>
            <a:pPr lvl="1"/>
            <a:r>
              <a:rPr lang="en-US" dirty="0" smtClean="0"/>
              <a:t>Treat any psychiatric disorder (ECT/medications)</a:t>
            </a:r>
          </a:p>
          <a:p>
            <a:r>
              <a:rPr lang="en-US" dirty="0" smtClean="0"/>
              <a:t>Less risk: Counseling/support/treatment &amp; </a:t>
            </a:r>
            <a:r>
              <a:rPr lang="en-US" dirty="0" err="1" smtClean="0"/>
              <a:t>fu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0961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Definition</a:t>
            </a:r>
            <a:r>
              <a:rPr lang="en-US" dirty="0"/>
              <a:t>: any act of self-damage carried out with the apparent intention of self- </a:t>
            </a:r>
            <a:r>
              <a:rPr lang="en-US" dirty="0" smtClean="0"/>
              <a:t>destruction</a:t>
            </a:r>
            <a:r>
              <a:rPr lang="en-US" dirty="0"/>
              <a:t>; yet ineffective, half-hearted and vague.</a:t>
            </a:r>
          </a:p>
          <a:p>
            <a:pPr lvl="0"/>
            <a:r>
              <a:rPr lang="en-US" b="1" dirty="0"/>
              <a:t>Etiology</a:t>
            </a:r>
            <a:r>
              <a:rPr lang="en-US" dirty="0"/>
              <a:t>:</a:t>
            </a:r>
            <a:endParaRPr lang="en-US" sz="4000" dirty="0"/>
          </a:p>
          <a:p>
            <a:pPr lvl="1"/>
            <a:r>
              <a:rPr lang="en-US" dirty="0"/>
              <a:t>Impulsive behavior: seen commonly in </a:t>
            </a:r>
            <a:r>
              <a:rPr lang="en-US" dirty="0" smtClean="0"/>
              <a:t>BPD</a:t>
            </a:r>
            <a:endParaRPr lang="en-US" sz="3600" dirty="0"/>
          </a:p>
          <a:p>
            <a:pPr lvl="1"/>
            <a:r>
              <a:rPr lang="en-US" dirty="0"/>
              <a:t>Unconscious motives: to influence others, a signal of distress or a cry for help </a:t>
            </a:r>
            <a:r>
              <a:rPr lang="en-US" dirty="0" smtClean="0"/>
              <a:t>(histrionic PD)</a:t>
            </a:r>
            <a:endParaRPr lang="en-US" sz="3600" dirty="0"/>
          </a:p>
          <a:p>
            <a:pPr lvl="1"/>
            <a:r>
              <a:rPr lang="en-US" dirty="0"/>
              <a:t>Failed suicide: 25 % of cases.</a:t>
            </a:r>
            <a:endParaRPr lang="en-US" sz="3600" dirty="0"/>
          </a:p>
          <a:p>
            <a:pPr lvl="1"/>
            <a:r>
              <a:rPr lang="en-US" dirty="0"/>
              <a:t>Risks Factors: young (15 – 35 years), </a:t>
            </a:r>
            <a:r>
              <a:rPr lang="en-US" dirty="0" smtClean="0"/>
              <a:t>females</a:t>
            </a:r>
            <a:r>
              <a:rPr lang="en-US" dirty="0"/>
              <a:t>, </a:t>
            </a:r>
            <a:r>
              <a:rPr lang="en-US" dirty="0" smtClean="0"/>
              <a:t>PD, and situational stress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&amp;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Overdose (e.g. </a:t>
            </a:r>
            <a:r>
              <a:rPr lang="en-US" dirty="0" err="1" smtClean="0"/>
              <a:t>paracetamol</a:t>
            </a:r>
            <a:r>
              <a:rPr lang="en-US" dirty="0" smtClean="0"/>
              <a:t>) most common</a:t>
            </a:r>
          </a:p>
          <a:p>
            <a:r>
              <a:rPr lang="en-US" dirty="0" smtClean="0"/>
              <a:t>Self-injury e.g. laceration of wrist</a:t>
            </a:r>
          </a:p>
          <a:p>
            <a:r>
              <a:rPr lang="en-US" dirty="0" smtClean="0"/>
              <a:t>Jumping from heights</a:t>
            </a:r>
          </a:p>
          <a:p>
            <a:endParaRPr lang="en-US" dirty="0"/>
          </a:p>
          <a:p>
            <a:r>
              <a:rPr lang="en-US" dirty="0" smtClean="0"/>
              <a:t>Full assessment</a:t>
            </a:r>
          </a:p>
          <a:p>
            <a:r>
              <a:rPr lang="en-US" dirty="0" smtClean="0"/>
              <a:t>Treat psychiatric disorder</a:t>
            </a:r>
          </a:p>
          <a:p>
            <a:r>
              <a:rPr lang="en-US" dirty="0" smtClean="0"/>
              <a:t>Problem solving and counseling</a:t>
            </a:r>
          </a:p>
          <a:p>
            <a:r>
              <a:rPr lang="en-US" dirty="0" smtClean="0"/>
              <a:t>Prolonged f/u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2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115</TotalTime>
  <Words>745</Words>
  <Application>Microsoft Macintosh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Suicide</vt:lpstr>
      <vt:lpstr>Common Underlying Factors </vt:lpstr>
      <vt:lpstr>Suicide Methods </vt:lpstr>
      <vt:lpstr>Epidemiology</vt:lpstr>
      <vt:lpstr>Risk Factors for Suicide </vt:lpstr>
      <vt:lpstr>Assessment of Suicide Risk</vt:lpstr>
      <vt:lpstr>Management of Suicide</vt:lpstr>
      <vt:lpstr>Parasuicide</vt:lpstr>
      <vt:lpstr>Methods &amp; Management</vt:lpstr>
      <vt:lpstr>Aggressive patient</vt:lpstr>
      <vt:lpstr> Definition</vt:lpstr>
      <vt:lpstr>PowerPoint Presentation</vt:lpstr>
      <vt:lpstr>DDx and Causes</vt:lpstr>
      <vt:lpstr>Approach</vt:lpstr>
      <vt:lpstr>Restraint technique</vt:lpstr>
      <vt:lpstr>Seclusion</vt:lpstr>
      <vt:lpstr>Medications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</dc:title>
  <dc:creator>Majid Aldesouki</dc:creator>
  <cp:lastModifiedBy>Majid Aldesouki</cp:lastModifiedBy>
  <cp:revision>7</cp:revision>
  <cp:lastPrinted>2015-09-01T10:54:39Z</cp:lastPrinted>
  <dcterms:created xsi:type="dcterms:W3CDTF">2015-08-18T11:17:22Z</dcterms:created>
  <dcterms:modified xsi:type="dcterms:W3CDTF">2015-09-01T10:54:43Z</dcterms:modified>
</cp:coreProperties>
</file>