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1" autoAdjust="0"/>
  </p:normalViewPr>
  <p:slideViewPr>
    <p:cSldViewPr>
      <p:cViewPr varScale="1">
        <p:scale>
          <a:sx n="90" d="100"/>
          <a:sy n="90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760FAA-C65A-4042-B462-9A7D3D5992E8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4AAC34-7368-41BD-85C2-304097D6AD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5652868" cy="2868168"/>
          </a:xfrm>
        </p:spPr>
        <p:txBody>
          <a:bodyPr/>
          <a:lstStyle/>
          <a:p>
            <a:pPr algn="ctr"/>
            <a:r>
              <a:rPr lang="en-US" sz="4800" dirty="0" err="1" smtClean="0">
                <a:latin typeface="Browallia New" pitchFamily="34" charset="-34"/>
                <a:cs typeface="Browallia New" pitchFamily="34" charset="-34"/>
              </a:rPr>
              <a:t>Etiology,Diagnosis</a:t>
            </a:r>
            <a:r>
              <a:rPr lang="en-US" sz="4800" dirty="0" smtClean="0">
                <a:latin typeface="Browallia New" pitchFamily="34" charset="-34"/>
                <a:cs typeface="Browallia New" pitchFamily="34" charset="-34"/>
              </a:rPr>
              <a:t> &amp; Classification in Psychiatry</a:t>
            </a:r>
            <a:endParaRPr lang="en-US" sz="4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Dr.Noor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Al-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Modihesh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en-US" b="1" dirty="0" smtClean="0">
                <a:latin typeface="Andalus" pitchFamily="18" charset="-78"/>
                <a:cs typeface="Andalus" pitchFamily="18" charset="-78"/>
              </a:rPr>
              <a:t>Child &amp; Adolescent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Pyschiatrist</a:t>
            </a:r>
            <a:endParaRPr lang="en-US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of thoughts &amp; speech.</a:t>
            </a:r>
          </a:p>
          <a:p>
            <a:endParaRPr lang="en-US" dirty="0" smtClean="0"/>
          </a:p>
          <a:p>
            <a:r>
              <a:rPr lang="en-US" dirty="0" smtClean="0"/>
              <a:t>  Lack of ambition , interest &amp; initiation.</a:t>
            </a:r>
          </a:p>
          <a:p>
            <a:endParaRPr lang="en-US" dirty="0" smtClean="0"/>
          </a:p>
          <a:p>
            <a:r>
              <a:rPr lang="en-US" dirty="0" smtClean="0"/>
              <a:t>  Restricted affect.</a:t>
            </a:r>
          </a:p>
          <a:p>
            <a:endParaRPr lang="en-US" dirty="0" smtClean="0"/>
          </a:p>
          <a:p>
            <a:r>
              <a:rPr lang="en-US" dirty="0" smtClean="0"/>
              <a:t>  Self-neglect.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 Poor self care &amp; hygiene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DSM-5 Classification (May 2013)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an evidence-based manual useful in accurately and consistently diagnose mental disorders. In preparation for the release of DSM-5.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Reviewed by many experts who analyzed so many data and findings of trails.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DSM-5 Categories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Schizophrenia Spectrum and Other Psychotic Disorders</a:t>
            </a:r>
          </a:p>
          <a:p>
            <a:r>
              <a:rPr lang="en-US" dirty="0" smtClean="0"/>
              <a:t> Schizophrenia </a:t>
            </a:r>
          </a:p>
          <a:p>
            <a:r>
              <a:rPr lang="en-US" dirty="0" smtClean="0"/>
              <a:t>Brief Psychotic Disorder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Schizophreniform</a:t>
            </a:r>
            <a:r>
              <a:rPr lang="en-US" dirty="0" smtClean="0"/>
              <a:t> Disorder</a:t>
            </a:r>
          </a:p>
          <a:p>
            <a:r>
              <a:rPr lang="en-US" dirty="0" smtClean="0"/>
              <a:t> Schizoaffective Disorder</a:t>
            </a:r>
          </a:p>
          <a:p>
            <a:r>
              <a:rPr lang="en-US" dirty="0" smtClean="0"/>
              <a:t> Delusional Disorder </a:t>
            </a:r>
          </a:p>
          <a:p>
            <a:r>
              <a:rPr lang="en-US" dirty="0" smtClean="0"/>
              <a:t> Substance/Medication-Induced Psychotic Disorder</a:t>
            </a:r>
          </a:p>
          <a:p>
            <a:r>
              <a:rPr lang="en-US" dirty="0" smtClean="0"/>
              <a:t> Psychotic Disorder Due to Another Medical Condition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Catatonia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in Psychiatry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The Complexity of etiology in Psychiatry</a:t>
            </a:r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Time factor</a:t>
            </a:r>
            <a:r>
              <a:rPr lang="en-US" b="1" dirty="0" smtClean="0"/>
              <a:t>: causes are often remote in time from the effect they produce.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Single cause </a:t>
            </a:r>
            <a:r>
              <a:rPr lang="en-US" b="1" dirty="0" smtClean="0"/>
              <a:t>may lead to several psychological effects e.g. deprivation from parental affection may lead to depression or conduct disorder in children and adolescents.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Single effect </a:t>
            </a:r>
            <a:r>
              <a:rPr lang="en-US" b="1" dirty="0" smtClean="0"/>
              <a:t>may arise from several causes e.g. depression may be due to accumulation of several causes like </a:t>
            </a:r>
            <a:r>
              <a:rPr lang="en-US" b="1" dirty="0" err="1" smtClean="0"/>
              <a:t>endocrinopathies</a:t>
            </a:r>
            <a:r>
              <a:rPr lang="en-US" b="1" dirty="0" smtClean="0"/>
              <a:t>, psychosocial stresses and side effects of some drugs. Most psychiatric disorders are </a:t>
            </a:r>
            <a:r>
              <a:rPr lang="en-US" b="1" dirty="0" err="1" smtClean="0"/>
              <a:t>multifactorial</a:t>
            </a:r>
            <a:r>
              <a:rPr lang="en-US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478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causative factors in psychiatry: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Genetic</a:t>
            </a:r>
            <a:r>
              <a:rPr lang="en-US" b="1" dirty="0" smtClean="0"/>
              <a:t> : e.g. in schizophrenia , mood disorders , panic disorder and agoraphobia.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Neuropathological</a:t>
            </a:r>
            <a:r>
              <a:rPr lang="en-US" b="1" dirty="0" smtClean="0"/>
              <a:t>: e.g. dementias ,delirium. </a:t>
            </a:r>
          </a:p>
          <a:p>
            <a:r>
              <a:rPr lang="en-US" dirty="0" smtClean="0"/>
              <a:t>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Endocrinopathological</a:t>
            </a:r>
            <a:r>
              <a:rPr lang="en-US" b="1" dirty="0" smtClean="0"/>
              <a:t>: e.g. hyperthyroidism / hypothyroidism. 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Pharmacological</a:t>
            </a:r>
            <a:r>
              <a:rPr lang="en-US" b="1" dirty="0" smtClean="0"/>
              <a:t>: side effects of medications e.g. steroids &gt; mood changes. 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2">
                    <a:lumMod val="50000"/>
                  </a:schemeClr>
                </a:solidFill>
              </a:rPr>
              <a:t>Social</a:t>
            </a:r>
            <a:r>
              <a:rPr lang="fr-FR" b="1" dirty="0" smtClean="0"/>
              <a:t>: </a:t>
            </a:r>
            <a:r>
              <a:rPr lang="fr-FR" b="1" dirty="0" err="1" smtClean="0"/>
              <a:t>e.g</a:t>
            </a:r>
            <a:r>
              <a:rPr lang="fr-FR" b="1" dirty="0" smtClean="0"/>
              <a:t>. marital discord /</a:t>
            </a:r>
            <a:r>
              <a:rPr lang="fr-FR" b="1" dirty="0" err="1" smtClean="0"/>
              <a:t>occupational</a:t>
            </a:r>
            <a:r>
              <a:rPr lang="fr-FR" b="1" dirty="0" smtClean="0"/>
              <a:t> </a:t>
            </a:r>
            <a:r>
              <a:rPr lang="fr-FR" b="1" dirty="0" err="1" smtClean="0"/>
              <a:t>problems</a:t>
            </a:r>
            <a:r>
              <a:rPr lang="fr-FR" b="1" dirty="0" smtClean="0"/>
              <a:t>/</a:t>
            </a:r>
            <a:r>
              <a:rPr lang="fr-FR" b="1" dirty="0" err="1" smtClean="0"/>
              <a:t>financial</a:t>
            </a:r>
            <a:r>
              <a:rPr lang="fr-FR" b="1" dirty="0" smtClean="0"/>
              <a:t> </a:t>
            </a:r>
            <a:r>
              <a:rPr lang="fr-FR" b="1" dirty="0" err="1" smtClean="0"/>
              <a:t>difficulties</a:t>
            </a:r>
            <a:r>
              <a:rPr lang="fr-FR" b="1" dirty="0" smtClean="0"/>
              <a:t>. 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Psychological </a:t>
            </a:r>
            <a:r>
              <a:rPr lang="en-US" b="1" dirty="0" smtClean="0"/>
              <a:t>: behavioral ,cognitive , or psychodynamic problems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7239000" cy="1143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All rights reserved for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prof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Al-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Sughayir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b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Introductory Textbook of Psychiatry,6</a:t>
            </a:r>
            <a:r>
              <a:rPr lang="en-US" sz="16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</a:t>
            </a:r>
            <a:r>
              <a:rPr lang="en-US" sz="1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eddition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457200"/>
            <a:ext cx="6325552" cy="47243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38649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Primarily  syndrome based (</a:t>
            </a:r>
            <a:r>
              <a:rPr lang="en-US" sz="2400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syndromes</a:t>
            </a:r>
            <a:r>
              <a:rPr lang="en-US" sz="2400" i="1" dirty="0" smtClean="0"/>
              <a:t>: </a:t>
            </a:r>
            <a:r>
              <a:rPr lang="en-US" sz="2400" i="1" dirty="0" smtClean="0">
                <a:solidFill>
                  <a:schemeClr val="accent4">
                    <a:lumMod val="50000"/>
                  </a:schemeClr>
                </a:solidFill>
              </a:rPr>
              <a:t>collections of symptoms that tend to co-occur and appear to have a characteristic course and outcome.)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Clinical  observations that signs and symptoms co-occur in groups of patients.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Depends on etiology.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classify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introduces order and structure to our thinking and reduces the complexity of clinical phenomena.</a:t>
            </a:r>
          </a:p>
          <a:p>
            <a:r>
              <a:rPr lang="en-US" dirty="0" smtClean="0"/>
              <a:t>facilitate communication among clinicians</a:t>
            </a:r>
          </a:p>
          <a:p>
            <a:r>
              <a:rPr lang="en-US" dirty="0" smtClean="0"/>
              <a:t>help to predict outcome ( </a:t>
            </a:r>
            <a:r>
              <a:rPr lang="en-US" dirty="0" err="1" smtClean="0"/>
              <a:t>e.g</a:t>
            </a:r>
            <a:r>
              <a:rPr lang="en-US" dirty="0" smtClean="0"/>
              <a:t> schizophrenia has chronic course )</a:t>
            </a:r>
          </a:p>
          <a:p>
            <a:r>
              <a:rPr lang="en-US" dirty="0" smtClean="0"/>
              <a:t>often used to choose an appropriate treatment</a:t>
            </a:r>
          </a:p>
          <a:p>
            <a:r>
              <a:rPr lang="en-US" dirty="0" smtClean="0"/>
              <a:t>ensure that psychiatric research can be conducted with comparable groups of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I-Organic vs. Functional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everyday psychiatric practice the distinction between organic (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neurocognitive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/>
              <a:t>) and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functional</a:t>
            </a:r>
            <a:r>
              <a:rPr lang="en-US" dirty="0" smtClean="0"/>
              <a:t>) mental disorders is still commonly used and useful in the management.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Mental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psychiatric disorders characterized by </a:t>
            </a:r>
            <a:r>
              <a:rPr lang="en-US" dirty="0" err="1" smtClean="0"/>
              <a:t>neurocognitive</a:t>
            </a:r>
            <a:r>
              <a:rPr lang="en-US" dirty="0" smtClean="0"/>
              <a:t> structural brain pathology that can be detected by clinical assessment or usual tests. E.g. delirium, dementia, substance-induced mental disorders, and medication-induced mental disorders.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Features Suggestive of Organic Mental Disorders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Disturbed consciousness</a:t>
            </a:r>
          </a:p>
          <a:p>
            <a:r>
              <a:rPr lang="en-US" dirty="0" smtClean="0"/>
              <a:t> +/- other cognitive disturbance in: 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attention, concentration, orientation or memory</a:t>
            </a:r>
            <a:endParaRPr lang="en-US" dirty="0" smtClean="0"/>
          </a:p>
          <a:p>
            <a:r>
              <a:rPr lang="en-US" dirty="0" smtClean="0"/>
              <a:t> Physical illness (e.g. diabetes, hypertension)</a:t>
            </a:r>
          </a:p>
          <a:p>
            <a:r>
              <a:rPr lang="en-US" dirty="0" smtClean="0"/>
              <a:t>Vital signs disturbances (e.g. fever, high BP).</a:t>
            </a:r>
          </a:p>
          <a:p>
            <a:r>
              <a:rPr lang="en-US" dirty="0" smtClean="0"/>
              <a:t>Neurological features (e.g. ataxia, </a:t>
            </a:r>
            <a:r>
              <a:rPr lang="en-US" dirty="0" err="1" smtClean="0"/>
              <a:t>dysarthria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Non-organic (functional) Mental Disorders: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 obvious structural brain pathology.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Usually neurotransmitter pathology E.g. Schizophrenia, mood disorders, anxiety disorders, adjustment disorders.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II-Psychosis vs. Neurosis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PSYCHOSIS :</a:t>
            </a:r>
          </a:p>
          <a:p>
            <a:pPr>
              <a:buNone/>
            </a:pPr>
            <a:r>
              <a:rPr lang="en-US" dirty="0" smtClean="0"/>
              <a:t>Impaired insight </a:t>
            </a:r>
          </a:p>
          <a:p>
            <a:pPr>
              <a:buNone/>
            </a:pPr>
            <a:r>
              <a:rPr lang="en-US" dirty="0" smtClean="0"/>
              <a:t>- Impaired reality testing.</a:t>
            </a:r>
          </a:p>
          <a:p>
            <a:pPr>
              <a:buNone/>
            </a:pPr>
            <a:r>
              <a:rPr lang="en-US" dirty="0" smtClean="0"/>
              <a:t>- Impaired  judgment.</a:t>
            </a:r>
          </a:p>
          <a:p>
            <a:pPr>
              <a:buFontTx/>
              <a:buChar char="-"/>
            </a:pPr>
            <a:r>
              <a:rPr lang="en-US" dirty="0" smtClean="0"/>
              <a:t>Presence of active/positive psychotic </a:t>
            </a:r>
            <a:r>
              <a:rPr lang="en-US" dirty="0" err="1" smtClean="0"/>
              <a:t>features.or</a:t>
            </a:r>
            <a:r>
              <a:rPr lang="en-US" dirty="0" smtClean="0"/>
              <a:t> negative symptoms</a:t>
            </a:r>
          </a:p>
          <a:p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NEUROSIS:</a:t>
            </a:r>
          </a:p>
          <a:p>
            <a:pPr>
              <a:buNone/>
            </a:pPr>
            <a:r>
              <a:rPr lang="en-US" dirty="0" smtClean="0"/>
              <a:t>Abnormal quantity of symptoms</a:t>
            </a: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No psychotic </a:t>
            </a:r>
            <a:r>
              <a:rPr lang="en-US" dirty="0" err="1" smtClean="0"/>
              <a:t>Sx</a:t>
            </a:r>
            <a:endParaRPr lang="en-US" dirty="0" smtClean="0"/>
          </a:p>
          <a:p>
            <a:pPr>
              <a:buNone/>
            </a:pPr>
            <a:endParaRPr lang="en-US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/>
              <a:t>Positive  Psychotic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Major disturbances in :</a:t>
            </a:r>
          </a:p>
          <a:p>
            <a:endParaRPr lang="en-US" dirty="0" smtClean="0"/>
          </a:p>
          <a:p>
            <a:r>
              <a:rPr lang="en-US" dirty="0" smtClean="0"/>
              <a:t> perception  e.g. hallucination.</a:t>
            </a:r>
          </a:p>
          <a:p>
            <a:endParaRPr lang="en-US" dirty="0" smtClean="0"/>
          </a:p>
          <a:p>
            <a:r>
              <a:rPr lang="en-US" dirty="0" smtClean="0"/>
              <a:t> thinking  e.g. delusions , FOI</a:t>
            </a:r>
          </a:p>
          <a:p>
            <a:endParaRPr lang="en-US" dirty="0" smtClean="0"/>
          </a:p>
          <a:p>
            <a:r>
              <a:rPr lang="en-US" dirty="0" smtClean="0"/>
              <a:t> mood  e.g. extreme euphoria.</a:t>
            </a:r>
          </a:p>
          <a:p>
            <a:endParaRPr lang="en-US" dirty="0" smtClean="0"/>
          </a:p>
          <a:p>
            <a:r>
              <a:rPr lang="en-US" dirty="0" smtClean="0"/>
              <a:t> behavior  e.g. disorganized </a:t>
            </a:r>
            <a:r>
              <a:rPr lang="en-US" dirty="0" err="1" smtClean="0"/>
              <a:t>beh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610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Andalus</vt:lpstr>
      <vt:lpstr>Browallia New</vt:lpstr>
      <vt:lpstr>Comic Sans MS</vt:lpstr>
      <vt:lpstr>Trebuchet MS</vt:lpstr>
      <vt:lpstr>Wingdings</vt:lpstr>
      <vt:lpstr>Wingdings 2</vt:lpstr>
      <vt:lpstr>Opulent</vt:lpstr>
      <vt:lpstr>Etiology,Diagnosis &amp; Classification in Psychiatry</vt:lpstr>
      <vt:lpstr>Classification :</vt:lpstr>
      <vt:lpstr>Why to classify ?</vt:lpstr>
      <vt:lpstr>I-Organic vs. Functional Classification</vt:lpstr>
      <vt:lpstr>Organic Mental Disorders</vt:lpstr>
      <vt:lpstr>Features Suggestive of Organic Mental Disorders :</vt:lpstr>
      <vt:lpstr>Non-organic (functional) Mental Disorders:</vt:lpstr>
      <vt:lpstr>II-Psychosis vs. Neurosis Classification</vt:lpstr>
      <vt:lpstr>Positive  Psychotic Features</vt:lpstr>
      <vt:lpstr>Negative  Features</vt:lpstr>
      <vt:lpstr>DSM-5 Classification (May 2013)</vt:lpstr>
      <vt:lpstr>DSM-5 Categories (example)</vt:lpstr>
      <vt:lpstr>Etiology in Psychiatry</vt:lpstr>
      <vt:lpstr>PowerPoint Presentation</vt:lpstr>
      <vt:lpstr>Main causative factors in psychiatry: </vt:lpstr>
      <vt:lpstr>All rights reserved for prof. Al-Sughayir  Introductory Textbook of Psychiatry,6th eddition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Nada</dc:creator>
  <cp:lastModifiedBy>Psychiatric Dept</cp:lastModifiedBy>
  <cp:revision>15</cp:revision>
  <dcterms:created xsi:type="dcterms:W3CDTF">2016-03-20T19:36:26Z</dcterms:created>
  <dcterms:modified xsi:type="dcterms:W3CDTF">2016-03-21T05:01:36Z</dcterms:modified>
</cp:coreProperties>
</file>