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 &amp; Classification in psychiatry</a:t>
            </a:r>
            <a:endParaRPr lang="en-US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Noor </a:t>
            </a:r>
            <a:r>
              <a:rPr lang="en-US" dirty="0" err="1" smtClean="0"/>
              <a:t>Almodihesh</a:t>
            </a:r>
            <a:endParaRPr lang="en-US" dirty="0" smtClean="0"/>
          </a:p>
          <a:p>
            <a:r>
              <a:rPr lang="en-US" dirty="0" smtClean="0"/>
              <a:t>Child &amp; Adolescent Psychiatrist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0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Etiology in Psychiatry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 Complexity of etiology in Psychiatry</a:t>
            </a:r>
          </a:p>
          <a:p>
            <a:r>
              <a:rPr lang="en-US" b="1" dirty="0"/>
              <a:t>1. </a:t>
            </a:r>
            <a:r>
              <a:rPr lang="en-US" dirty="0"/>
              <a:t>Time factor: causes are often remote in time from the effect they produce.</a:t>
            </a:r>
          </a:p>
          <a:p>
            <a:r>
              <a:rPr lang="en-US" b="1" dirty="0"/>
              <a:t>2. </a:t>
            </a:r>
            <a:r>
              <a:rPr lang="en-US" dirty="0"/>
              <a:t>Single cause may lead to several psychological effects e.g. deprivation from parental affection may lead to depression or conduct disorder in children and adolescents.</a:t>
            </a:r>
          </a:p>
          <a:p>
            <a:r>
              <a:rPr lang="en-US" b="1" dirty="0"/>
              <a:t>3</a:t>
            </a:r>
            <a:r>
              <a:rPr lang="en-US" dirty="0"/>
              <a:t>. Single effect may arise from several causes e.g. depression may be due to accumulation of several causes like </a:t>
            </a:r>
            <a:r>
              <a:rPr lang="en-US" dirty="0" err="1"/>
              <a:t>endocrinopathies</a:t>
            </a:r>
            <a:r>
              <a:rPr lang="en-US" dirty="0"/>
              <a:t>, psychosocial stresses and side effects of some drugs. Most psychiatric disorders are multifactorial.</a:t>
            </a:r>
          </a:p>
        </p:txBody>
      </p:sp>
    </p:spTree>
    <p:extLst>
      <p:ext uri="{BB962C8B-B14F-4D97-AF65-F5344CB8AC3E}">
        <p14:creationId xmlns:p14="http://schemas.microsoft.com/office/powerpoint/2010/main" val="180678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Main causative factors in psychiatry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A. </a:t>
            </a:r>
            <a:r>
              <a:rPr lang="en-US" b="1" dirty="0"/>
              <a:t>Genetic : </a:t>
            </a:r>
            <a:r>
              <a:rPr lang="en-US" dirty="0"/>
              <a:t>e.g. in schizophrenia , mood disorders , panic disorder and agoraphobia.</a:t>
            </a:r>
          </a:p>
          <a:p>
            <a:r>
              <a:rPr lang="en-US" dirty="0"/>
              <a:t>B. </a:t>
            </a:r>
            <a:r>
              <a:rPr lang="en-US" b="1" dirty="0"/>
              <a:t>Neuropathological</a:t>
            </a:r>
            <a:r>
              <a:rPr lang="en-US" dirty="0"/>
              <a:t>: e.g. dementias ,delirium.</a:t>
            </a:r>
          </a:p>
          <a:p>
            <a:r>
              <a:rPr lang="en-US" dirty="0"/>
              <a:t>C. </a:t>
            </a:r>
            <a:r>
              <a:rPr lang="en-US" b="1" dirty="0" err="1"/>
              <a:t>Endocrinopathological</a:t>
            </a:r>
            <a:r>
              <a:rPr lang="en-US" dirty="0"/>
              <a:t>: e.g. hyperthyroidism / hypothyroidism.</a:t>
            </a:r>
          </a:p>
          <a:p>
            <a:r>
              <a:rPr lang="en-US" dirty="0"/>
              <a:t>D. </a:t>
            </a:r>
            <a:r>
              <a:rPr lang="en-US" b="1" dirty="0"/>
              <a:t>Pharmacological</a:t>
            </a:r>
            <a:r>
              <a:rPr lang="en-US" dirty="0"/>
              <a:t>: side effects of medications e.g. steroids &gt; mood changes.</a:t>
            </a:r>
          </a:p>
          <a:p>
            <a:r>
              <a:rPr lang="fr-FR" dirty="0"/>
              <a:t>E. </a:t>
            </a:r>
            <a:r>
              <a:rPr lang="fr-FR" b="1" dirty="0"/>
              <a:t>Social</a:t>
            </a:r>
            <a:r>
              <a:rPr lang="fr-FR" dirty="0"/>
              <a:t>: </a:t>
            </a:r>
            <a:r>
              <a:rPr lang="fr-FR" dirty="0" err="1"/>
              <a:t>e.g</a:t>
            </a:r>
            <a:r>
              <a:rPr lang="fr-FR" dirty="0"/>
              <a:t>. marital discord /</a:t>
            </a:r>
            <a:r>
              <a:rPr lang="fr-FR" dirty="0" err="1"/>
              <a:t>occupational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/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difficulties</a:t>
            </a:r>
            <a:r>
              <a:rPr lang="fr-FR" dirty="0"/>
              <a:t>.</a:t>
            </a:r>
          </a:p>
          <a:p>
            <a:r>
              <a:rPr lang="en-US" dirty="0"/>
              <a:t>F. </a:t>
            </a:r>
            <a:r>
              <a:rPr lang="en-US" b="1" dirty="0"/>
              <a:t>Psychological </a:t>
            </a:r>
            <a:r>
              <a:rPr lang="en-US" dirty="0"/>
              <a:t>: behavioral ,cognitive , or psychodynamic problems (subconscious processes that involve distortion of reality in order to deal with, and resolve the intra-psychic conflict (defense mechanism).</a:t>
            </a:r>
          </a:p>
        </p:txBody>
      </p:sp>
    </p:spTree>
    <p:extLst>
      <p:ext uri="{BB962C8B-B14F-4D97-AF65-F5344CB8AC3E}">
        <p14:creationId xmlns:p14="http://schemas.microsoft.com/office/powerpoint/2010/main" val="242787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Supernatural causal attributions</a:t>
            </a:r>
            <a:r>
              <a:rPr lang="en-US" dirty="0"/>
              <a:t>; although many cultures view black magic (sorcery), evil eye, and devil possession hidden causes of mental diseases it is impossible to subjects such supernatural matters to empirical research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 rtl="1">
              <a:buNone/>
            </a:pP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العين ؟ السحر ؟ الحسد ؟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2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Psychiatry Text Book , Prof. al-</a:t>
            </a:r>
            <a:r>
              <a:rPr lang="en-US" dirty="0" err="1" smtClean="0"/>
              <a:t>Sughayir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7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Diagnosis introduces order and structure to our thinking and reduces</a:t>
            </a:r>
          </a:p>
          <a:p>
            <a:pPr marL="0" indent="0">
              <a:buNone/>
            </a:pPr>
            <a:r>
              <a:rPr lang="en-US" b="1" dirty="0"/>
              <a:t>the complexity of clinical phenomena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b="1" dirty="0"/>
              <a:t>Diagnoses help to predict </a:t>
            </a:r>
            <a:r>
              <a:rPr lang="en-US" b="1" dirty="0" smtClean="0"/>
              <a:t>outcome</a:t>
            </a:r>
          </a:p>
          <a:p>
            <a:r>
              <a:rPr lang="en-US" b="1" dirty="0"/>
              <a:t>Diagnoses are often used to choose an appropriate treatment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9292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Significance of </a:t>
            </a:r>
            <a:r>
              <a:rPr lang="en-US" b="1" dirty="0" err="1"/>
              <a:t>Dx</a:t>
            </a:r>
            <a:r>
              <a:rPr lang="en-US" b="1" dirty="0"/>
              <a:t> &amp; Classification:</a:t>
            </a:r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en-US" dirty="0"/>
              <a:t>To distinguish one diagnosis from another.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2. </a:t>
            </a:r>
            <a:r>
              <a:rPr lang="en-US" dirty="0"/>
              <a:t>To enable clinicians to communicate with one another about dx, treatment and prognosis.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/>
              <a:t>To ensure that psychiatric research can be conducted with comparable groups of patients.</a:t>
            </a:r>
          </a:p>
        </p:txBody>
      </p:sp>
    </p:spTree>
    <p:extLst>
      <p:ext uri="{BB962C8B-B14F-4D97-AF65-F5344CB8AC3E}">
        <p14:creationId xmlns:p14="http://schemas.microsoft.com/office/powerpoint/2010/main" val="30502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Organic Mental </a:t>
            </a:r>
            <a:r>
              <a:rPr lang="en-US" b="1" dirty="0" smtClean="0"/>
              <a:t>Disorder</a:t>
            </a:r>
          </a:p>
          <a:p>
            <a:pPr marL="0" indent="0">
              <a:buNone/>
            </a:pPr>
            <a:r>
              <a:rPr lang="en-US" dirty="0"/>
              <a:t>psychiatric disorders characterized by </a:t>
            </a:r>
            <a:r>
              <a:rPr lang="en-US" dirty="0">
                <a:solidFill>
                  <a:srgbClr val="FF0000"/>
                </a:solidFill>
              </a:rPr>
              <a:t>neurocognitive structural brain pathology </a:t>
            </a:r>
            <a:r>
              <a:rPr lang="en-US" dirty="0"/>
              <a:t>that can be detected by clinical assessment or usual tests. E.g. delirium, dementia, substance-induced mental disorders, and medication-induced mental disorders.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0232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Features Suggestive of Organic Mental Disorders </a:t>
            </a:r>
            <a:r>
              <a:rPr lang="en-US" i="1" dirty="0"/>
              <a:t>(CNS pathology); </a:t>
            </a:r>
            <a:endParaRPr lang="en-US" i="1" dirty="0" smtClean="0"/>
          </a:p>
          <a:p>
            <a:r>
              <a:rPr lang="en-US" dirty="0" smtClean="0"/>
              <a:t>Disturbed </a:t>
            </a:r>
            <a:r>
              <a:rPr lang="en-US" dirty="0"/>
              <a:t>consciousness +/- 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cognitive disturbance in: attention, concentration, orientation or memory. </a:t>
            </a:r>
          </a:p>
          <a:p>
            <a:r>
              <a:rPr lang="en-US" dirty="0" smtClean="0"/>
              <a:t>Physical </a:t>
            </a:r>
            <a:r>
              <a:rPr lang="en-US" dirty="0"/>
              <a:t>illness (e.g. diabetes, </a:t>
            </a:r>
            <a:r>
              <a:rPr lang="en-US" dirty="0" smtClean="0"/>
              <a:t>hypertension)</a:t>
            </a:r>
          </a:p>
          <a:p>
            <a:r>
              <a:rPr lang="en-US" dirty="0" smtClean="0"/>
              <a:t>Vital </a:t>
            </a:r>
            <a:r>
              <a:rPr lang="en-US" dirty="0"/>
              <a:t>signs disturbances (e.g. fever, high BP</a:t>
            </a:r>
            <a:r>
              <a:rPr lang="en-US" dirty="0" smtClean="0"/>
              <a:t>).</a:t>
            </a:r>
          </a:p>
          <a:p>
            <a:r>
              <a:rPr lang="en-US" dirty="0" smtClean="0"/>
              <a:t>Neurological </a:t>
            </a:r>
            <a:r>
              <a:rPr lang="en-US" dirty="0"/>
              <a:t>features (e.g. ataxia, dysarthria</a:t>
            </a:r>
          </a:p>
        </p:txBody>
      </p:sp>
    </p:spTree>
    <p:extLst>
      <p:ext uri="{BB962C8B-B14F-4D97-AF65-F5344CB8AC3E}">
        <p14:creationId xmlns:p14="http://schemas.microsoft.com/office/powerpoint/2010/main" val="151040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Non-organic (functional) Mental Disorders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/>
              <a:t>No </a:t>
            </a:r>
            <a:r>
              <a:rPr lang="en-US" dirty="0"/>
              <a:t>obvious structural brain pathology</a:t>
            </a:r>
            <a:r>
              <a:rPr lang="en-US" b="1" dirty="0"/>
              <a:t>. </a:t>
            </a:r>
            <a:r>
              <a:rPr lang="en-US" dirty="0"/>
              <a:t>E.g. Schizophrenia, mood disorders, anxiety disorders, adjustment disorders.</a:t>
            </a:r>
          </a:p>
        </p:txBody>
      </p:sp>
    </p:spTree>
    <p:extLst>
      <p:ext uri="{BB962C8B-B14F-4D97-AF65-F5344CB8AC3E}">
        <p14:creationId xmlns:p14="http://schemas.microsoft.com/office/powerpoint/2010/main" val="38666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Psychosis vs. Neurosis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although this classification is no longer used in the official current systems of classification (DSM &amp; ICD), in everyday clinical practice these terms are still used widely; hence it is of practical value to know this distinction.</a:t>
            </a:r>
          </a:p>
        </p:txBody>
      </p:sp>
    </p:spTree>
    <p:extLst>
      <p:ext uri="{BB962C8B-B14F-4D97-AF65-F5344CB8AC3E}">
        <p14:creationId xmlns:p14="http://schemas.microsoft.com/office/powerpoint/2010/main" val="70308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DSM-5 Classification (May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evidence-based manual useful in accurately and consistently diagnose mental </a:t>
            </a:r>
            <a:r>
              <a:rPr lang="en-US" dirty="0" smtClean="0"/>
              <a:t>disorders</a:t>
            </a:r>
          </a:p>
          <a:p>
            <a:r>
              <a:rPr lang="en-US" dirty="0"/>
              <a:t>DSM-5 represents the contributions of more than 700 distinguished mental health and medical experts during an extensive and rigorous 14-year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09527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Neurocognitive Disorders </a:t>
            </a:r>
            <a:endParaRPr lang="en-US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Delirium</a:t>
            </a:r>
          </a:p>
          <a:p>
            <a:r>
              <a:rPr lang="en-US" dirty="0" smtClean="0"/>
              <a:t> </a:t>
            </a:r>
            <a:r>
              <a:rPr lang="en-US" dirty="0"/>
              <a:t>Mild Neurocognitive </a:t>
            </a:r>
            <a:r>
              <a:rPr lang="en-US" dirty="0" smtClean="0"/>
              <a:t>Disorders</a:t>
            </a:r>
          </a:p>
          <a:p>
            <a:r>
              <a:rPr lang="en-US" dirty="0" smtClean="0"/>
              <a:t> </a:t>
            </a:r>
            <a:r>
              <a:rPr lang="en-US" dirty="0"/>
              <a:t>Major Neurocognitive Disorders 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Schizophrenia 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Spectrum and Other Psychotic Disorders </a:t>
            </a:r>
            <a:endParaRPr lang="en-US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Schizophrenia</a:t>
            </a:r>
          </a:p>
          <a:p>
            <a:r>
              <a:rPr lang="en-US" dirty="0" smtClean="0"/>
              <a:t> </a:t>
            </a:r>
            <a:r>
              <a:rPr lang="en-US" dirty="0"/>
              <a:t>Brief Psychotic </a:t>
            </a:r>
            <a:r>
              <a:rPr lang="en-US" dirty="0" smtClean="0"/>
              <a:t>Disorder</a:t>
            </a:r>
          </a:p>
          <a:p>
            <a:r>
              <a:rPr lang="en-US" dirty="0" smtClean="0"/>
              <a:t> </a:t>
            </a:r>
            <a:r>
              <a:rPr lang="en-US" dirty="0"/>
              <a:t>Schizophreniform Disorder </a:t>
            </a:r>
            <a:endParaRPr lang="en-US" dirty="0" smtClean="0"/>
          </a:p>
          <a:p>
            <a:r>
              <a:rPr lang="en-US" dirty="0" smtClean="0"/>
              <a:t>Schizoaffective Disorder</a:t>
            </a:r>
          </a:p>
          <a:p>
            <a:r>
              <a:rPr lang="en-US" dirty="0" smtClean="0"/>
              <a:t> </a:t>
            </a:r>
            <a:r>
              <a:rPr lang="en-US" dirty="0"/>
              <a:t>Delusional Disorder </a:t>
            </a:r>
            <a:endParaRPr lang="en-US" dirty="0" smtClean="0"/>
          </a:p>
          <a:p>
            <a:r>
              <a:rPr lang="en-US" dirty="0" smtClean="0"/>
              <a:t>Substance/Medication-Induced </a:t>
            </a:r>
            <a:r>
              <a:rPr lang="en-US" dirty="0"/>
              <a:t>Psychotic Disorder Psychotic Disorder Due to Another Medical Condition </a:t>
            </a:r>
            <a:endParaRPr lang="en-US" dirty="0" smtClean="0"/>
          </a:p>
          <a:p>
            <a:r>
              <a:rPr lang="en-US" b="1" dirty="0" smtClean="0"/>
              <a:t>Catatonia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Bipolar 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Related </a:t>
            </a:r>
            <a:r>
              <a:rPr lang="en-US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Disorders</a:t>
            </a:r>
          </a:p>
          <a:p>
            <a:r>
              <a:rPr lang="en-US" dirty="0" smtClean="0"/>
              <a:t>Bipolar </a:t>
            </a:r>
            <a:r>
              <a:rPr lang="en-US" dirty="0"/>
              <a:t>I &amp; II Disorders </a:t>
            </a:r>
            <a:endParaRPr lang="en-US" dirty="0" smtClean="0"/>
          </a:p>
          <a:p>
            <a:r>
              <a:rPr lang="en-US" dirty="0" smtClean="0"/>
              <a:t>Cyclothymic Disorder</a:t>
            </a:r>
          </a:p>
          <a:p>
            <a:r>
              <a:rPr lang="en-US" dirty="0" smtClean="0"/>
              <a:t> </a:t>
            </a:r>
            <a:r>
              <a:rPr lang="en-US" dirty="0"/>
              <a:t>Substance/Medication-Induced Bipolar and Related Disorder Bipolar and Related Disorder Due to Another Medical Condition</a:t>
            </a:r>
          </a:p>
        </p:txBody>
      </p:sp>
    </p:spTree>
    <p:extLst>
      <p:ext uri="{BB962C8B-B14F-4D97-AF65-F5344CB8AC3E}">
        <p14:creationId xmlns:p14="http://schemas.microsoft.com/office/powerpoint/2010/main" val="3725766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606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</vt:lpstr>
      <vt:lpstr>Etiology &amp; Classification in psychiatry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Psychosis vs. Neurosis Classification</vt:lpstr>
      <vt:lpstr>DSM-5 Classification (May 2013)</vt:lpstr>
      <vt:lpstr>PowerPoint Presentation</vt:lpstr>
      <vt:lpstr>Etiology in Psychiatry</vt:lpstr>
      <vt:lpstr>Main causative factors in psychiatry</vt:lpstr>
      <vt:lpstr>PowerPoint Presentation</vt:lpstr>
      <vt:lpstr>Source :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in psychiatry</dc:title>
  <dc:creator>DR.NOOR</dc:creator>
  <cp:lastModifiedBy>DR.NOOR</cp:lastModifiedBy>
  <cp:revision>4</cp:revision>
  <dcterms:created xsi:type="dcterms:W3CDTF">2016-02-15T04:38:24Z</dcterms:created>
  <dcterms:modified xsi:type="dcterms:W3CDTF">2016-02-15T05:02:13Z</dcterms:modified>
</cp:coreProperties>
</file>