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58" r:id="rId2"/>
  </p:sldMasterIdLst>
  <p:notesMasterIdLst>
    <p:notesMasterId r:id="rId73"/>
  </p:notesMasterIdLst>
  <p:sldIdLst>
    <p:sldId id="256" r:id="rId3"/>
    <p:sldId id="397" r:id="rId4"/>
    <p:sldId id="404" r:id="rId5"/>
    <p:sldId id="405" r:id="rId6"/>
    <p:sldId id="551" r:id="rId7"/>
    <p:sldId id="429" r:id="rId8"/>
    <p:sldId id="431" r:id="rId9"/>
    <p:sldId id="432" r:id="rId10"/>
    <p:sldId id="491" r:id="rId11"/>
    <p:sldId id="492" r:id="rId12"/>
    <p:sldId id="493" r:id="rId13"/>
    <p:sldId id="427" r:id="rId14"/>
    <p:sldId id="434" r:id="rId15"/>
    <p:sldId id="437" r:id="rId16"/>
    <p:sldId id="438" r:id="rId17"/>
    <p:sldId id="495" r:id="rId18"/>
    <p:sldId id="494" r:id="rId19"/>
    <p:sldId id="443" r:id="rId20"/>
    <p:sldId id="444" r:id="rId21"/>
    <p:sldId id="446" r:id="rId22"/>
    <p:sldId id="450" r:id="rId23"/>
    <p:sldId id="557" r:id="rId24"/>
    <p:sldId id="558" r:id="rId25"/>
    <p:sldId id="562" r:id="rId26"/>
    <p:sldId id="564" r:id="rId27"/>
    <p:sldId id="565" r:id="rId28"/>
    <p:sldId id="499" r:id="rId29"/>
    <p:sldId id="503" r:id="rId30"/>
    <p:sldId id="566" r:id="rId31"/>
    <p:sldId id="504" r:id="rId32"/>
    <p:sldId id="521" r:id="rId33"/>
    <p:sldId id="517" r:id="rId34"/>
    <p:sldId id="519" r:id="rId35"/>
    <p:sldId id="529" r:id="rId36"/>
    <p:sldId id="524" r:id="rId37"/>
    <p:sldId id="549" r:id="rId38"/>
    <p:sldId id="550" r:id="rId39"/>
    <p:sldId id="567" r:id="rId40"/>
    <p:sldId id="568" r:id="rId41"/>
    <p:sldId id="569" r:id="rId42"/>
    <p:sldId id="515" r:id="rId43"/>
    <p:sldId id="516" r:id="rId44"/>
    <p:sldId id="523" r:id="rId45"/>
    <p:sldId id="489" r:id="rId46"/>
    <p:sldId id="398" r:id="rId47"/>
    <p:sldId id="401" r:id="rId48"/>
    <p:sldId id="402" r:id="rId49"/>
    <p:sldId id="534" r:id="rId50"/>
    <p:sldId id="535" r:id="rId51"/>
    <p:sldId id="536" r:id="rId52"/>
    <p:sldId id="537" r:id="rId53"/>
    <p:sldId id="546" r:id="rId54"/>
    <p:sldId id="548" r:id="rId55"/>
    <p:sldId id="539" r:id="rId56"/>
    <p:sldId id="540" r:id="rId57"/>
    <p:sldId id="541" r:id="rId58"/>
    <p:sldId id="543" r:id="rId59"/>
    <p:sldId id="531" r:id="rId60"/>
    <p:sldId id="533" r:id="rId61"/>
    <p:sldId id="314" r:id="rId62"/>
    <p:sldId id="553" r:id="rId63"/>
    <p:sldId id="554" r:id="rId64"/>
    <p:sldId id="555" r:id="rId65"/>
    <p:sldId id="556" r:id="rId66"/>
    <p:sldId id="330" r:id="rId67"/>
    <p:sldId id="570" r:id="rId68"/>
    <p:sldId id="331" r:id="rId69"/>
    <p:sldId id="418" r:id="rId70"/>
    <p:sldId id="552" r:id="rId71"/>
    <p:sldId id="403" r:id="rId7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2BCE8"/>
    <a:srgbClr val="5E2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p:scale>
          <a:sx n="60" d="100"/>
          <a:sy n="60" d="100"/>
        </p:scale>
        <p:origin x="-2784" y="-560"/>
      </p:cViewPr>
      <p:guideLst>
        <p:guide orient="horz" pos="2160"/>
        <p:guide pos="2880"/>
      </p:guideLst>
    </p:cSldViewPr>
  </p:slideViewPr>
  <p:outlineViewPr>
    <p:cViewPr>
      <p:scale>
        <a:sx n="33" d="100"/>
        <a:sy n="33" d="100"/>
      </p:scale>
      <p:origin x="0" y="6423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F1E84-0B27-4118-8940-B9686A6205F5}" type="doc">
      <dgm:prSet loTypeId="urn:microsoft.com/office/officeart/2005/8/layout/cycle2" loCatId="cycle" qsTypeId="urn:microsoft.com/office/officeart/2005/8/quickstyle/simple1" qsCatId="simple" csTypeId="urn:microsoft.com/office/officeart/2005/8/colors/accent1_2" csCatId="accent1" phldr="1"/>
      <dgm:spPr/>
      <dgm:t>
        <a:bodyPr/>
        <a:lstStyle/>
        <a:p>
          <a:pPr rtl="1"/>
          <a:endParaRPr lang="x-none"/>
        </a:p>
      </dgm:t>
    </dgm:pt>
    <dgm:pt modelId="{ABC889FF-B6F8-407F-B720-00A857DE9F1E}">
      <dgm:prSet phldrT="[Text]" custT="1"/>
      <dgm:spPr/>
      <dgm:t>
        <a:bodyPr/>
        <a:lstStyle/>
        <a:p>
          <a:pPr rtl="1"/>
          <a:r>
            <a:rPr lang="en-US" sz="2000" dirty="0" smtClean="0"/>
            <a:t>Depression</a:t>
          </a:r>
          <a:endParaRPr lang="x-none" sz="2000" dirty="0"/>
        </a:p>
      </dgm:t>
    </dgm:pt>
    <dgm:pt modelId="{46428933-8576-4592-8D9B-7E4F7E7C9928}" type="parTrans" cxnId="{E074E902-B164-4205-AFC8-53FF9D4B4EC6}">
      <dgm:prSet/>
      <dgm:spPr/>
      <dgm:t>
        <a:bodyPr/>
        <a:lstStyle/>
        <a:p>
          <a:pPr rtl="1"/>
          <a:endParaRPr lang="x-none"/>
        </a:p>
      </dgm:t>
    </dgm:pt>
    <dgm:pt modelId="{D6EEFDF7-6A33-4A9A-A449-6E4E5E5B851F}" type="sibTrans" cxnId="{E074E902-B164-4205-AFC8-53FF9D4B4EC6}">
      <dgm:prSet/>
      <dgm:spPr/>
      <dgm:t>
        <a:bodyPr/>
        <a:lstStyle/>
        <a:p>
          <a:pPr rtl="1"/>
          <a:endParaRPr lang="x-none"/>
        </a:p>
      </dgm:t>
    </dgm:pt>
    <dgm:pt modelId="{1CE88341-C635-410E-AC13-A4D1BB150843}">
      <dgm:prSet phldrT="[Text]"/>
      <dgm:spPr/>
      <dgm:t>
        <a:bodyPr/>
        <a:lstStyle/>
        <a:p>
          <a:pPr rtl="1"/>
          <a:r>
            <a:rPr lang="en-US" dirty="0" smtClean="0"/>
            <a:t>Medical disorder</a:t>
          </a:r>
          <a:endParaRPr lang="x-none" dirty="0"/>
        </a:p>
      </dgm:t>
    </dgm:pt>
    <dgm:pt modelId="{C92DDBFE-450A-4407-AECB-B7F1BC072B66}" type="parTrans" cxnId="{374025C6-2AB7-4EB9-A55F-511D55996249}">
      <dgm:prSet/>
      <dgm:spPr/>
      <dgm:t>
        <a:bodyPr/>
        <a:lstStyle/>
        <a:p>
          <a:pPr rtl="1"/>
          <a:endParaRPr lang="x-none"/>
        </a:p>
      </dgm:t>
    </dgm:pt>
    <dgm:pt modelId="{BCE5B1C2-3569-412A-9780-30F9ADE40989}" type="sibTrans" cxnId="{374025C6-2AB7-4EB9-A55F-511D55996249}">
      <dgm:prSet/>
      <dgm:spPr/>
      <dgm:t>
        <a:bodyPr/>
        <a:lstStyle/>
        <a:p>
          <a:pPr rtl="1"/>
          <a:endParaRPr lang="x-none"/>
        </a:p>
      </dgm:t>
    </dgm:pt>
    <dgm:pt modelId="{052084D0-A417-44BF-A376-EB3176170E51}">
      <dgm:prSet phldrT="[Text]"/>
      <dgm:spPr/>
      <dgm:t>
        <a:bodyPr/>
        <a:lstStyle/>
        <a:p>
          <a:pPr rtl="1"/>
          <a:r>
            <a:rPr lang="en-US" dirty="0" smtClean="0"/>
            <a:t>Stress</a:t>
          </a:r>
          <a:endParaRPr lang="x-none" dirty="0"/>
        </a:p>
      </dgm:t>
    </dgm:pt>
    <dgm:pt modelId="{C0730C9A-BD1F-4E4E-AB48-33748E9C3ACE}" type="parTrans" cxnId="{46126E88-1B74-4E5C-8ED6-8EEB7EC76A20}">
      <dgm:prSet/>
      <dgm:spPr/>
      <dgm:t>
        <a:bodyPr/>
        <a:lstStyle/>
        <a:p>
          <a:pPr rtl="1"/>
          <a:endParaRPr lang="x-none"/>
        </a:p>
      </dgm:t>
    </dgm:pt>
    <dgm:pt modelId="{AAD52199-1C18-42D3-9F9D-C3944961B8D4}" type="sibTrans" cxnId="{46126E88-1B74-4E5C-8ED6-8EEB7EC76A20}">
      <dgm:prSet/>
      <dgm:spPr/>
      <dgm:t>
        <a:bodyPr/>
        <a:lstStyle/>
        <a:p>
          <a:pPr rtl="1"/>
          <a:endParaRPr lang="x-none"/>
        </a:p>
      </dgm:t>
    </dgm:pt>
    <dgm:pt modelId="{5690A6C2-A433-478B-98C5-C80A231D78E1}" type="pres">
      <dgm:prSet presAssocID="{76DF1E84-0B27-4118-8940-B9686A6205F5}" presName="cycle" presStyleCnt="0">
        <dgm:presLayoutVars>
          <dgm:dir/>
          <dgm:resizeHandles val="exact"/>
        </dgm:presLayoutVars>
      </dgm:prSet>
      <dgm:spPr/>
      <dgm:t>
        <a:bodyPr/>
        <a:lstStyle/>
        <a:p>
          <a:pPr rtl="1"/>
          <a:endParaRPr lang="x-none"/>
        </a:p>
      </dgm:t>
    </dgm:pt>
    <dgm:pt modelId="{C7766798-67C5-44DC-922D-E88E8AA3B4BF}" type="pres">
      <dgm:prSet presAssocID="{ABC889FF-B6F8-407F-B720-00A857DE9F1E}" presName="node" presStyleLbl="node1" presStyleIdx="0" presStyleCnt="3">
        <dgm:presLayoutVars>
          <dgm:bulletEnabled val="1"/>
        </dgm:presLayoutVars>
      </dgm:prSet>
      <dgm:spPr/>
      <dgm:t>
        <a:bodyPr/>
        <a:lstStyle/>
        <a:p>
          <a:pPr rtl="1"/>
          <a:endParaRPr lang="x-none"/>
        </a:p>
      </dgm:t>
    </dgm:pt>
    <dgm:pt modelId="{653D3F75-E80C-421C-A109-B6FB5B3BD7E8}" type="pres">
      <dgm:prSet presAssocID="{D6EEFDF7-6A33-4A9A-A449-6E4E5E5B851F}" presName="sibTrans" presStyleLbl="sibTrans2D1" presStyleIdx="0" presStyleCnt="3"/>
      <dgm:spPr/>
      <dgm:t>
        <a:bodyPr/>
        <a:lstStyle/>
        <a:p>
          <a:pPr rtl="1"/>
          <a:endParaRPr lang="x-none"/>
        </a:p>
      </dgm:t>
    </dgm:pt>
    <dgm:pt modelId="{87B0B726-ADC4-4D8C-9B68-30B4B75A1AB7}" type="pres">
      <dgm:prSet presAssocID="{D6EEFDF7-6A33-4A9A-A449-6E4E5E5B851F}" presName="connectorText" presStyleLbl="sibTrans2D1" presStyleIdx="0" presStyleCnt="3"/>
      <dgm:spPr/>
      <dgm:t>
        <a:bodyPr/>
        <a:lstStyle/>
        <a:p>
          <a:pPr rtl="1"/>
          <a:endParaRPr lang="x-none"/>
        </a:p>
      </dgm:t>
    </dgm:pt>
    <dgm:pt modelId="{83FE3CA6-D237-4E7D-A37E-06337F4B10D8}" type="pres">
      <dgm:prSet presAssocID="{1CE88341-C635-410E-AC13-A4D1BB150843}" presName="node" presStyleLbl="node1" presStyleIdx="1" presStyleCnt="3">
        <dgm:presLayoutVars>
          <dgm:bulletEnabled val="1"/>
        </dgm:presLayoutVars>
      </dgm:prSet>
      <dgm:spPr/>
      <dgm:t>
        <a:bodyPr/>
        <a:lstStyle/>
        <a:p>
          <a:pPr rtl="1"/>
          <a:endParaRPr lang="x-none"/>
        </a:p>
      </dgm:t>
    </dgm:pt>
    <dgm:pt modelId="{4814B399-DC5D-42AC-8FE7-D6C40578C2F1}" type="pres">
      <dgm:prSet presAssocID="{BCE5B1C2-3569-412A-9780-30F9ADE40989}" presName="sibTrans" presStyleLbl="sibTrans2D1" presStyleIdx="1" presStyleCnt="3"/>
      <dgm:spPr/>
      <dgm:t>
        <a:bodyPr/>
        <a:lstStyle/>
        <a:p>
          <a:pPr rtl="1"/>
          <a:endParaRPr lang="x-none"/>
        </a:p>
      </dgm:t>
    </dgm:pt>
    <dgm:pt modelId="{ED3D7107-2E27-403D-8ACC-E3B3E3318D3F}" type="pres">
      <dgm:prSet presAssocID="{BCE5B1C2-3569-412A-9780-30F9ADE40989}" presName="connectorText" presStyleLbl="sibTrans2D1" presStyleIdx="1" presStyleCnt="3"/>
      <dgm:spPr/>
      <dgm:t>
        <a:bodyPr/>
        <a:lstStyle/>
        <a:p>
          <a:pPr rtl="1"/>
          <a:endParaRPr lang="x-none"/>
        </a:p>
      </dgm:t>
    </dgm:pt>
    <dgm:pt modelId="{DF83325F-3D54-4348-80D1-B26506794377}" type="pres">
      <dgm:prSet presAssocID="{052084D0-A417-44BF-A376-EB3176170E51}" presName="node" presStyleLbl="node1" presStyleIdx="2" presStyleCnt="3">
        <dgm:presLayoutVars>
          <dgm:bulletEnabled val="1"/>
        </dgm:presLayoutVars>
      </dgm:prSet>
      <dgm:spPr/>
      <dgm:t>
        <a:bodyPr/>
        <a:lstStyle/>
        <a:p>
          <a:pPr rtl="1"/>
          <a:endParaRPr lang="x-none"/>
        </a:p>
      </dgm:t>
    </dgm:pt>
    <dgm:pt modelId="{BBF0E6A9-B29F-48A3-B717-C88C921CE562}" type="pres">
      <dgm:prSet presAssocID="{AAD52199-1C18-42D3-9F9D-C3944961B8D4}" presName="sibTrans" presStyleLbl="sibTrans2D1" presStyleIdx="2" presStyleCnt="3"/>
      <dgm:spPr/>
      <dgm:t>
        <a:bodyPr/>
        <a:lstStyle/>
        <a:p>
          <a:pPr rtl="1"/>
          <a:endParaRPr lang="x-none"/>
        </a:p>
      </dgm:t>
    </dgm:pt>
    <dgm:pt modelId="{DCB6EC29-6881-4EA5-A017-7AECF9223153}" type="pres">
      <dgm:prSet presAssocID="{AAD52199-1C18-42D3-9F9D-C3944961B8D4}" presName="connectorText" presStyleLbl="sibTrans2D1" presStyleIdx="2" presStyleCnt="3"/>
      <dgm:spPr/>
      <dgm:t>
        <a:bodyPr/>
        <a:lstStyle/>
        <a:p>
          <a:pPr rtl="1"/>
          <a:endParaRPr lang="x-none"/>
        </a:p>
      </dgm:t>
    </dgm:pt>
  </dgm:ptLst>
  <dgm:cxnLst>
    <dgm:cxn modelId="{475EBAB2-0AD9-4F2D-8552-17818CB8E04B}" type="presOf" srcId="{76DF1E84-0B27-4118-8940-B9686A6205F5}" destId="{5690A6C2-A433-478B-98C5-C80A231D78E1}" srcOrd="0" destOrd="0" presId="urn:microsoft.com/office/officeart/2005/8/layout/cycle2"/>
    <dgm:cxn modelId="{C09D9A39-D16A-4A79-B50F-400947F56D34}" type="presOf" srcId="{1CE88341-C635-410E-AC13-A4D1BB150843}" destId="{83FE3CA6-D237-4E7D-A37E-06337F4B10D8}" srcOrd="0" destOrd="0" presId="urn:microsoft.com/office/officeart/2005/8/layout/cycle2"/>
    <dgm:cxn modelId="{F363F671-498E-4271-BF97-2985E9DD43E0}" type="presOf" srcId="{AAD52199-1C18-42D3-9F9D-C3944961B8D4}" destId="{BBF0E6A9-B29F-48A3-B717-C88C921CE562}" srcOrd="0" destOrd="0" presId="urn:microsoft.com/office/officeart/2005/8/layout/cycle2"/>
    <dgm:cxn modelId="{31D7E8B1-5A6C-4590-8AEC-1DF3DD03B7A2}" type="presOf" srcId="{AAD52199-1C18-42D3-9F9D-C3944961B8D4}" destId="{DCB6EC29-6881-4EA5-A017-7AECF9223153}" srcOrd="1" destOrd="0" presId="urn:microsoft.com/office/officeart/2005/8/layout/cycle2"/>
    <dgm:cxn modelId="{9B0EABF7-5C2D-4D34-B06C-A4AA956E8C1C}" type="presOf" srcId="{ABC889FF-B6F8-407F-B720-00A857DE9F1E}" destId="{C7766798-67C5-44DC-922D-E88E8AA3B4BF}" srcOrd="0" destOrd="0" presId="urn:microsoft.com/office/officeart/2005/8/layout/cycle2"/>
    <dgm:cxn modelId="{ECDED08B-FDF8-452C-8832-1B99A7BEB0EB}" type="presOf" srcId="{D6EEFDF7-6A33-4A9A-A449-6E4E5E5B851F}" destId="{87B0B726-ADC4-4D8C-9B68-30B4B75A1AB7}" srcOrd="1" destOrd="0" presId="urn:microsoft.com/office/officeart/2005/8/layout/cycle2"/>
    <dgm:cxn modelId="{E074E902-B164-4205-AFC8-53FF9D4B4EC6}" srcId="{76DF1E84-0B27-4118-8940-B9686A6205F5}" destId="{ABC889FF-B6F8-407F-B720-00A857DE9F1E}" srcOrd="0" destOrd="0" parTransId="{46428933-8576-4592-8D9B-7E4F7E7C9928}" sibTransId="{D6EEFDF7-6A33-4A9A-A449-6E4E5E5B851F}"/>
    <dgm:cxn modelId="{38840448-4235-4C74-A3AB-D1941022D9E2}" type="presOf" srcId="{D6EEFDF7-6A33-4A9A-A449-6E4E5E5B851F}" destId="{653D3F75-E80C-421C-A109-B6FB5B3BD7E8}" srcOrd="0" destOrd="0" presId="urn:microsoft.com/office/officeart/2005/8/layout/cycle2"/>
    <dgm:cxn modelId="{094229FB-4401-44AE-B97D-5FB4400245AD}" type="presOf" srcId="{BCE5B1C2-3569-412A-9780-30F9ADE40989}" destId="{4814B399-DC5D-42AC-8FE7-D6C40578C2F1}" srcOrd="0" destOrd="0" presId="urn:microsoft.com/office/officeart/2005/8/layout/cycle2"/>
    <dgm:cxn modelId="{C47D5DF7-A4F6-40F3-8D32-22B424C48C4C}" type="presOf" srcId="{052084D0-A417-44BF-A376-EB3176170E51}" destId="{DF83325F-3D54-4348-80D1-B26506794377}" srcOrd="0" destOrd="0" presId="urn:microsoft.com/office/officeart/2005/8/layout/cycle2"/>
    <dgm:cxn modelId="{374025C6-2AB7-4EB9-A55F-511D55996249}" srcId="{76DF1E84-0B27-4118-8940-B9686A6205F5}" destId="{1CE88341-C635-410E-AC13-A4D1BB150843}" srcOrd="1" destOrd="0" parTransId="{C92DDBFE-450A-4407-AECB-B7F1BC072B66}" sibTransId="{BCE5B1C2-3569-412A-9780-30F9ADE40989}"/>
    <dgm:cxn modelId="{46126E88-1B74-4E5C-8ED6-8EEB7EC76A20}" srcId="{76DF1E84-0B27-4118-8940-B9686A6205F5}" destId="{052084D0-A417-44BF-A376-EB3176170E51}" srcOrd="2" destOrd="0" parTransId="{C0730C9A-BD1F-4E4E-AB48-33748E9C3ACE}" sibTransId="{AAD52199-1C18-42D3-9F9D-C3944961B8D4}"/>
    <dgm:cxn modelId="{2A11ADAB-DF9C-4C08-860A-B84F9B1F1A05}" type="presOf" srcId="{BCE5B1C2-3569-412A-9780-30F9ADE40989}" destId="{ED3D7107-2E27-403D-8ACC-E3B3E3318D3F}" srcOrd="1" destOrd="0" presId="urn:microsoft.com/office/officeart/2005/8/layout/cycle2"/>
    <dgm:cxn modelId="{9FE3847A-9710-4A92-8198-9ECE6A877A70}" type="presParOf" srcId="{5690A6C2-A433-478B-98C5-C80A231D78E1}" destId="{C7766798-67C5-44DC-922D-E88E8AA3B4BF}" srcOrd="0" destOrd="0" presId="urn:microsoft.com/office/officeart/2005/8/layout/cycle2"/>
    <dgm:cxn modelId="{41522F11-A6EF-43FD-8A75-AB170FF52F55}" type="presParOf" srcId="{5690A6C2-A433-478B-98C5-C80A231D78E1}" destId="{653D3F75-E80C-421C-A109-B6FB5B3BD7E8}" srcOrd="1" destOrd="0" presId="urn:microsoft.com/office/officeart/2005/8/layout/cycle2"/>
    <dgm:cxn modelId="{F56749EC-5F72-4218-B987-440E6CB5A3F2}" type="presParOf" srcId="{653D3F75-E80C-421C-A109-B6FB5B3BD7E8}" destId="{87B0B726-ADC4-4D8C-9B68-30B4B75A1AB7}" srcOrd="0" destOrd="0" presId="urn:microsoft.com/office/officeart/2005/8/layout/cycle2"/>
    <dgm:cxn modelId="{FD12A65F-3638-44A6-902B-1FB0D8BA25A8}" type="presParOf" srcId="{5690A6C2-A433-478B-98C5-C80A231D78E1}" destId="{83FE3CA6-D237-4E7D-A37E-06337F4B10D8}" srcOrd="2" destOrd="0" presId="urn:microsoft.com/office/officeart/2005/8/layout/cycle2"/>
    <dgm:cxn modelId="{9F04E737-E771-437E-B3B3-C9CD724DA514}" type="presParOf" srcId="{5690A6C2-A433-478B-98C5-C80A231D78E1}" destId="{4814B399-DC5D-42AC-8FE7-D6C40578C2F1}" srcOrd="3" destOrd="0" presId="urn:microsoft.com/office/officeart/2005/8/layout/cycle2"/>
    <dgm:cxn modelId="{93D33106-E8A0-45BA-8AB7-BEB6B93CC71E}" type="presParOf" srcId="{4814B399-DC5D-42AC-8FE7-D6C40578C2F1}" destId="{ED3D7107-2E27-403D-8ACC-E3B3E3318D3F}" srcOrd="0" destOrd="0" presId="urn:microsoft.com/office/officeart/2005/8/layout/cycle2"/>
    <dgm:cxn modelId="{52518A18-CC95-4678-A821-D044DACC1A6A}" type="presParOf" srcId="{5690A6C2-A433-478B-98C5-C80A231D78E1}" destId="{DF83325F-3D54-4348-80D1-B26506794377}" srcOrd="4" destOrd="0" presId="urn:microsoft.com/office/officeart/2005/8/layout/cycle2"/>
    <dgm:cxn modelId="{6DDCF96F-3298-49C4-BC09-CFB93130BA9D}" type="presParOf" srcId="{5690A6C2-A433-478B-98C5-C80A231D78E1}" destId="{BBF0E6A9-B29F-48A3-B717-C88C921CE562}" srcOrd="5" destOrd="0" presId="urn:microsoft.com/office/officeart/2005/8/layout/cycle2"/>
    <dgm:cxn modelId="{A155D5CA-0E6E-4D2A-819E-8B888CAE3EDE}" type="presParOf" srcId="{BBF0E6A9-B29F-48A3-B717-C88C921CE562}" destId="{DCB6EC29-6881-4EA5-A017-7AECF922315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7F3E46-AEE1-49E0-87A2-87E969B44752}" type="doc">
      <dgm:prSet loTypeId="urn:microsoft.com/office/officeart/2005/8/layout/arrow2" loCatId="process" qsTypeId="urn:microsoft.com/office/officeart/2005/8/quickstyle/simple1" qsCatId="simple" csTypeId="urn:microsoft.com/office/officeart/2005/8/colors/accent1_2" csCatId="accent1" phldr="1"/>
      <dgm:spPr/>
    </dgm:pt>
    <dgm:pt modelId="{8077F929-A6C2-4E93-B8A1-B645132C299F}">
      <dgm:prSet phldrT="[نص]" custT="1"/>
      <dgm:spPr/>
      <dgm:t>
        <a:bodyPr/>
        <a:lstStyle/>
        <a:p>
          <a:pPr rtl="1"/>
          <a:r>
            <a:rPr lang="en-US" sz="3200" b="1" dirty="0" smtClean="0"/>
            <a:t>Depression</a:t>
          </a:r>
          <a:endParaRPr lang="x-none" sz="2800" b="1" dirty="0"/>
        </a:p>
      </dgm:t>
    </dgm:pt>
    <dgm:pt modelId="{C3CB1A3A-E92E-47BE-9BA8-849E8374E25B}" type="parTrans" cxnId="{DDE6A253-B2D7-4DEA-9320-5AC8B93ABA24}">
      <dgm:prSet/>
      <dgm:spPr/>
      <dgm:t>
        <a:bodyPr/>
        <a:lstStyle/>
        <a:p>
          <a:pPr rtl="1"/>
          <a:endParaRPr lang="x-none"/>
        </a:p>
      </dgm:t>
    </dgm:pt>
    <dgm:pt modelId="{8B896891-EE76-44FE-9B9C-F82F48009BED}" type="sibTrans" cxnId="{DDE6A253-B2D7-4DEA-9320-5AC8B93ABA24}">
      <dgm:prSet/>
      <dgm:spPr/>
      <dgm:t>
        <a:bodyPr/>
        <a:lstStyle/>
        <a:p>
          <a:pPr rtl="1"/>
          <a:endParaRPr lang="x-none"/>
        </a:p>
      </dgm:t>
    </dgm:pt>
    <dgm:pt modelId="{044CCEB9-C234-4820-BC62-84D0C9566663}">
      <dgm:prSet phldrT="[نص]"/>
      <dgm:spPr/>
      <dgm:t>
        <a:bodyPr/>
        <a:lstStyle/>
        <a:p>
          <a:pPr rtl="1"/>
          <a:r>
            <a:rPr lang="en-US" b="1" dirty="0" smtClean="0"/>
            <a:t>Type II Diabetes</a:t>
          </a:r>
          <a:endParaRPr lang="x-none" b="1" dirty="0"/>
        </a:p>
      </dgm:t>
    </dgm:pt>
    <dgm:pt modelId="{06095025-7AB0-45E0-8E77-496D5474C6BF}" type="parTrans" cxnId="{B39767A1-3871-4919-B5ED-083365D67D8F}">
      <dgm:prSet/>
      <dgm:spPr/>
      <dgm:t>
        <a:bodyPr/>
        <a:lstStyle/>
        <a:p>
          <a:pPr rtl="1"/>
          <a:endParaRPr lang="x-none"/>
        </a:p>
      </dgm:t>
    </dgm:pt>
    <dgm:pt modelId="{6F9225E9-2805-4064-B310-F720164742DD}" type="sibTrans" cxnId="{B39767A1-3871-4919-B5ED-083365D67D8F}">
      <dgm:prSet/>
      <dgm:spPr/>
      <dgm:t>
        <a:bodyPr/>
        <a:lstStyle/>
        <a:p>
          <a:pPr rtl="1"/>
          <a:endParaRPr lang="x-none"/>
        </a:p>
      </dgm:t>
    </dgm:pt>
    <dgm:pt modelId="{4F9B4E99-12C5-405F-8836-F842E79C24D6}">
      <dgm:prSet phldrT="[نص]"/>
      <dgm:spPr/>
      <dgm:t>
        <a:bodyPr/>
        <a:lstStyle/>
        <a:p>
          <a:pPr rtl="1"/>
          <a:r>
            <a:rPr lang="en-US" b="1" dirty="0" smtClean="0"/>
            <a:t>Depression is associated with a 60 – 65% increased risk to develop Type II Diabetes</a:t>
          </a:r>
          <a:endParaRPr lang="x-none" b="1" dirty="0"/>
        </a:p>
      </dgm:t>
    </dgm:pt>
    <dgm:pt modelId="{D67848F4-C2E5-4D33-856B-17B75B822076}" type="sibTrans" cxnId="{4AD93FF2-6425-4E0A-811B-8C9964474762}">
      <dgm:prSet/>
      <dgm:spPr/>
      <dgm:t>
        <a:bodyPr/>
        <a:lstStyle/>
        <a:p>
          <a:pPr rtl="1"/>
          <a:endParaRPr lang="x-none"/>
        </a:p>
      </dgm:t>
    </dgm:pt>
    <dgm:pt modelId="{68B0B015-021B-4F97-BE49-2ED11F1676EB}" type="parTrans" cxnId="{4AD93FF2-6425-4E0A-811B-8C9964474762}">
      <dgm:prSet/>
      <dgm:spPr/>
      <dgm:t>
        <a:bodyPr/>
        <a:lstStyle/>
        <a:p>
          <a:pPr rtl="1"/>
          <a:endParaRPr lang="x-none"/>
        </a:p>
      </dgm:t>
    </dgm:pt>
    <dgm:pt modelId="{9372D557-C855-45D5-91C7-24BB57FCF01F}" type="pres">
      <dgm:prSet presAssocID="{367F3E46-AEE1-49E0-87A2-87E969B44752}" presName="arrowDiagram" presStyleCnt="0">
        <dgm:presLayoutVars>
          <dgm:chMax val="5"/>
          <dgm:dir/>
          <dgm:resizeHandles val="exact"/>
        </dgm:presLayoutVars>
      </dgm:prSet>
      <dgm:spPr/>
    </dgm:pt>
    <dgm:pt modelId="{20E72A1D-08C0-4CDA-8F3A-A840CA28ED45}" type="pres">
      <dgm:prSet presAssocID="{367F3E46-AEE1-49E0-87A2-87E969B44752}" presName="arrow" presStyleLbl="bgShp" presStyleIdx="0" presStyleCnt="1"/>
      <dgm:spPr/>
    </dgm:pt>
    <dgm:pt modelId="{6E235D63-1D73-497A-B1FC-D15C13DE4ABF}" type="pres">
      <dgm:prSet presAssocID="{367F3E46-AEE1-49E0-87A2-87E969B44752}" presName="arrowDiagram3" presStyleCnt="0"/>
      <dgm:spPr/>
    </dgm:pt>
    <dgm:pt modelId="{3F8C7DA4-546D-4BC2-8C08-799F51F4C246}" type="pres">
      <dgm:prSet presAssocID="{8077F929-A6C2-4E93-B8A1-B645132C299F}" presName="bullet3a" presStyleLbl="node1" presStyleIdx="0" presStyleCnt="3" custLinFactX="-100672" custLinFactY="121541" custLinFactNeighborX="-200000" custLinFactNeighborY="200000"/>
      <dgm:spPr/>
    </dgm:pt>
    <dgm:pt modelId="{74008CCF-7BA3-450D-B85F-276960465E97}" type="pres">
      <dgm:prSet presAssocID="{8077F929-A6C2-4E93-B8A1-B645132C299F}" presName="textBox3a" presStyleLbl="revTx" presStyleIdx="0" presStyleCnt="3" custScaleX="134713" custScaleY="32639" custLinFactNeighborX="-22366" custLinFactNeighborY="16220">
        <dgm:presLayoutVars>
          <dgm:bulletEnabled val="1"/>
        </dgm:presLayoutVars>
      </dgm:prSet>
      <dgm:spPr/>
      <dgm:t>
        <a:bodyPr/>
        <a:lstStyle/>
        <a:p>
          <a:pPr rtl="1"/>
          <a:endParaRPr lang="x-none"/>
        </a:p>
      </dgm:t>
    </dgm:pt>
    <dgm:pt modelId="{A5C0253F-3B1F-4300-8E52-E4FC9EEF0800}" type="pres">
      <dgm:prSet presAssocID="{4F9B4E99-12C5-405F-8836-F842E79C24D6}" presName="bullet3b" presStyleLbl="node1" presStyleIdx="1" presStyleCnt="3"/>
      <dgm:spPr/>
    </dgm:pt>
    <dgm:pt modelId="{5FFA435D-6B71-43FD-A73B-7BECAC1B7827}" type="pres">
      <dgm:prSet presAssocID="{4F9B4E99-12C5-405F-8836-F842E79C24D6}" presName="textBox3b" presStyleLbl="revTx" presStyleIdx="1" presStyleCnt="3" custScaleX="442708" custScaleY="29536" custLinFactNeighborX="55339" custLinFactNeighborY="-28723">
        <dgm:presLayoutVars>
          <dgm:bulletEnabled val="1"/>
        </dgm:presLayoutVars>
      </dgm:prSet>
      <dgm:spPr/>
      <dgm:t>
        <a:bodyPr/>
        <a:lstStyle/>
        <a:p>
          <a:pPr rtl="1"/>
          <a:endParaRPr lang="x-none"/>
        </a:p>
      </dgm:t>
    </dgm:pt>
    <dgm:pt modelId="{E70BAE5B-7A10-4389-9B29-ADBF444FF614}" type="pres">
      <dgm:prSet presAssocID="{044CCEB9-C234-4820-BC62-84D0C9566663}" presName="bullet3c" presStyleLbl="node1" presStyleIdx="2" presStyleCnt="3" custLinFactX="229332" custLinFactY="-42109" custLinFactNeighborX="300000" custLinFactNeighborY="-100000"/>
      <dgm:spPr/>
    </dgm:pt>
    <dgm:pt modelId="{1AAFCCE4-91D0-4093-A257-0365B3C9C262}" type="pres">
      <dgm:prSet presAssocID="{044CCEB9-C234-4820-BC62-84D0C9566663}" presName="textBox3c" presStyleLbl="revTx" presStyleIdx="2" presStyleCnt="3" custLinFactNeighborX="56576" custLinFactNeighborY="-37740">
        <dgm:presLayoutVars>
          <dgm:bulletEnabled val="1"/>
        </dgm:presLayoutVars>
      </dgm:prSet>
      <dgm:spPr/>
      <dgm:t>
        <a:bodyPr/>
        <a:lstStyle/>
        <a:p>
          <a:pPr rtl="1"/>
          <a:endParaRPr lang="x-none"/>
        </a:p>
      </dgm:t>
    </dgm:pt>
  </dgm:ptLst>
  <dgm:cxnLst>
    <dgm:cxn modelId="{D5C7DFB4-0505-4428-BA89-999C4D9EB74E}" type="presOf" srcId="{367F3E46-AEE1-49E0-87A2-87E969B44752}" destId="{9372D557-C855-45D5-91C7-24BB57FCF01F}" srcOrd="0" destOrd="0" presId="urn:microsoft.com/office/officeart/2005/8/layout/arrow2"/>
    <dgm:cxn modelId="{5AF69C5B-DDF6-4FBB-98CF-CDD56E448B84}" type="presOf" srcId="{044CCEB9-C234-4820-BC62-84D0C9566663}" destId="{1AAFCCE4-91D0-4093-A257-0365B3C9C262}" srcOrd="0" destOrd="0" presId="urn:microsoft.com/office/officeart/2005/8/layout/arrow2"/>
    <dgm:cxn modelId="{AD8BEA4B-4083-4541-ABA4-7488B2376763}" type="presOf" srcId="{8077F929-A6C2-4E93-B8A1-B645132C299F}" destId="{74008CCF-7BA3-450D-B85F-276960465E97}" srcOrd="0" destOrd="0" presId="urn:microsoft.com/office/officeart/2005/8/layout/arrow2"/>
    <dgm:cxn modelId="{B39767A1-3871-4919-B5ED-083365D67D8F}" srcId="{367F3E46-AEE1-49E0-87A2-87E969B44752}" destId="{044CCEB9-C234-4820-BC62-84D0C9566663}" srcOrd="2" destOrd="0" parTransId="{06095025-7AB0-45E0-8E77-496D5474C6BF}" sibTransId="{6F9225E9-2805-4064-B310-F720164742DD}"/>
    <dgm:cxn modelId="{922B7F86-9CC2-4792-95BA-73EA822E2314}" type="presOf" srcId="{4F9B4E99-12C5-405F-8836-F842E79C24D6}" destId="{5FFA435D-6B71-43FD-A73B-7BECAC1B7827}" srcOrd="0" destOrd="0" presId="urn:microsoft.com/office/officeart/2005/8/layout/arrow2"/>
    <dgm:cxn modelId="{4AD93FF2-6425-4E0A-811B-8C9964474762}" srcId="{367F3E46-AEE1-49E0-87A2-87E969B44752}" destId="{4F9B4E99-12C5-405F-8836-F842E79C24D6}" srcOrd="1" destOrd="0" parTransId="{68B0B015-021B-4F97-BE49-2ED11F1676EB}" sibTransId="{D67848F4-C2E5-4D33-856B-17B75B822076}"/>
    <dgm:cxn modelId="{DDE6A253-B2D7-4DEA-9320-5AC8B93ABA24}" srcId="{367F3E46-AEE1-49E0-87A2-87E969B44752}" destId="{8077F929-A6C2-4E93-B8A1-B645132C299F}" srcOrd="0" destOrd="0" parTransId="{C3CB1A3A-E92E-47BE-9BA8-849E8374E25B}" sibTransId="{8B896891-EE76-44FE-9B9C-F82F48009BED}"/>
    <dgm:cxn modelId="{B1B8F607-E798-4FD1-B1E6-E4804FBEE55B}" type="presParOf" srcId="{9372D557-C855-45D5-91C7-24BB57FCF01F}" destId="{20E72A1D-08C0-4CDA-8F3A-A840CA28ED45}" srcOrd="0" destOrd="0" presId="urn:microsoft.com/office/officeart/2005/8/layout/arrow2"/>
    <dgm:cxn modelId="{26056A4A-2F01-4302-BAB8-74F8184AD0EF}" type="presParOf" srcId="{9372D557-C855-45D5-91C7-24BB57FCF01F}" destId="{6E235D63-1D73-497A-B1FC-D15C13DE4ABF}" srcOrd="1" destOrd="0" presId="urn:microsoft.com/office/officeart/2005/8/layout/arrow2"/>
    <dgm:cxn modelId="{90650164-8B56-492F-BA17-0FCA374CAD71}" type="presParOf" srcId="{6E235D63-1D73-497A-B1FC-D15C13DE4ABF}" destId="{3F8C7DA4-546D-4BC2-8C08-799F51F4C246}" srcOrd="0" destOrd="0" presId="urn:microsoft.com/office/officeart/2005/8/layout/arrow2"/>
    <dgm:cxn modelId="{5B4DFCF0-D9AD-4580-8A70-E921E99FE788}" type="presParOf" srcId="{6E235D63-1D73-497A-B1FC-D15C13DE4ABF}" destId="{74008CCF-7BA3-450D-B85F-276960465E97}" srcOrd="1" destOrd="0" presId="urn:microsoft.com/office/officeart/2005/8/layout/arrow2"/>
    <dgm:cxn modelId="{E1A97656-5D14-4D00-BB4E-68D0A5CC04C0}" type="presParOf" srcId="{6E235D63-1D73-497A-B1FC-D15C13DE4ABF}" destId="{A5C0253F-3B1F-4300-8E52-E4FC9EEF0800}" srcOrd="2" destOrd="0" presId="urn:microsoft.com/office/officeart/2005/8/layout/arrow2"/>
    <dgm:cxn modelId="{70E49418-569A-4C1F-AED1-F8CF8710CB37}" type="presParOf" srcId="{6E235D63-1D73-497A-B1FC-D15C13DE4ABF}" destId="{5FFA435D-6B71-43FD-A73B-7BECAC1B7827}" srcOrd="3" destOrd="0" presId="urn:microsoft.com/office/officeart/2005/8/layout/arrow2"/>
    <dgm:cxn modelId="{C64AC177-1994-4E0D-B1A0-C4DC98AE3172}" type="presParOf" srcId="{6E235D63-1D73-497A-B1FC-D15C13DE4ABF}" destId="{E70BAE5B-7A10-4389-9B29-ADBF444FF614}" srcOrd="4" destOrd="0" presId="urn:microsoft.com/office/officeart/2005/8/layout/arrow2"/>
    <dgm:cxn modelId="{4A5C82A2-AA45-47CE-B424-06FFFB21B524}" type="presParOf" srcId="{6E235D63-1D73-497A-B1FC-D15C13DE4ABF}" destId="{1AAFCCE4-91D0-4093-A257-0365B3C9C26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7F3E46-AEE1-49E0-87A2-87E969B44752}" type="doc">
      <dgm:prSet loTypeId="urn:microsoft.com/office/officeart/2005/8/layout/arrow2" loCatId="process" qsTypeId="urn:microsoft.com/office/officeart/2005/8/quickstyle/simple1" qsCatId="simple" csTypeId="urn:microsoft.com/office/officeart/2005/8/colors/accent1_2" csCatId="accent1" phldr="1"/>
      <dgm:spPr/>
    </dgm:pt>
    <dgm:pt modelId="{8077F929-A6C2-4E93-B8A1-B645132C299F}">
      <dgm:prSet phldrT="[نص]" custT="1"/>
      <dgm:spPr/>
      <dgm:t>
        <a:bodyPr/>
        <a:lstStyle/>
        <a:p>
          <a:pPr rtl="1"/>
          <a:r>
            <a:rPr lang="en-US" sz="3200" b="1" dirty="0" smtClean="0"/>
            <a:t>Type II Diabetes</a:t>
          </a:r>
          <a:endParaRPr lang="x-none" sz="2800" b="1" dirty="0"/>
        </a:p>
      </dgm:t>
    </dgm:pt>
    <dgm:pt modelId="{C3CB1A3A-E92E-47BE-9BA8-849E8374E25B}" type="parTrans" cxnId="{DDE6A253-B2D7-4DEA-9320-5AC8B93ABA24}">
      <dgm:prSet/>
      <dgm:spPr/>
      <dgm:t>
        <a:bodyPr/>
        <a:lstStyle/>
        <a:p>
          <a:pPr rtl="1"/>
          <a:endParaRPr lang="x-none"/>
        </a:p>
      </dgm:t>
    </dgm:pt>
    <dgm:pt modelId="{8B896891-EE76-44FE-9B9C-F82F48009BED}" type="sibTrans" cxnId="{DDE6A253-B2D7-4DEA-9320-5AC8B93ABA24}">
      <dgm:prSet/>
      <dgm:spPr/>
      <dgm:t>
        <a:bodyPr/>
        <a:lstStyle/>
        <a:p>
          <a:pPr rtl="1"/>
          <a:endParaRPr lang="x-none"/>
        </a:p>
      </dgm:t>
    </dgm:pt>
    <dgm:pt modelId="{4F9B4E99-12C5-405F-8836-F842E79C24D6}">
      <dgm:prSet phldrT="[نص]" custT="1"/>
      <dgm:spPr/>
      <dgm:t>
        <a:bodyPr/>
        <a:lstStyle/>
        <a:p>
          <a:pPr rtl="1"/>
          <a:r>
            <a:rPr lang="en-US" sz="3200" b="1" dirty="0" smtClean="0"/>
            <a:t>2 – 3 x higher prevalence than in general population</a:t>
          </a:r>
          <a:endParaRPr lang="x-none" sz="3200" b="1" dirty="0"/>
        </a:p>
      </dgm:t>
    </dgm:pt>
    <dgm:pt modelId="{D67848F4-C2E5-4D33-856B-17B75B822076}" type="sibTrans" cxnId="{4AD93FF2-6425-4E0A-811B-8C9964474762}">
      <dgm:prSet/>
      <dgm:spPr/>
      <dgm:t>
        <a:bodyPr/>
        <a:lstStyle/>
        <a:p>
          <a:pPr rtl="1"/>
          <a:endParaRPr lang="x-none"/>
        </a:p>
      </dgm:t>
    </dgm:pt>
    <dgm:pt modelId="{68B0B015-021B-4F97-BE49-2ED11F1676EB}" type="parTrans" cxnId="{4AD93FF2-6425-4E0A-811B-8C9964474762}">
      <dgm:prSet/>
      <dgm:spPr/>
      <dgm:t>
        <a:bodyPr/>
        <a:lstStyle/>
        <a:p>
          <a:pPr rtl="1"/>
          <a:endParaRPr lang="x-none"/>
        </a:p>
      </dgm:t>
    </dgm:pt>
    <dgm:pt modelId="{044CCEB9-C234-4820-BC62-84D0C9566663}">
      <dgm:prSet phldrT="[نص]"/>
      <dgm:spPr/>
      <dgm:t>
        <a:bodyPr/>
        <a:lstStyle/>
        <a:p>
          <a:pPr rtl="1"/>
          <a:r>
            <a:rPr lang="en-US" b="1" dirty="0" smtClean="0"/>
            <a:t>Depression</a:t>
          </a:r>
          <a:endParaRPr lang="x-none" b="1" dirty="0"/>
        </a:p>
      </dgm:t>
    </dgm:pt>
    <dgm:pt modelId="{6F9225E9-2805-4064-B310-F720164742DD}" type="sibTrans" cxnId="{B39767A1-3871-4919-B5ED-083365D67D8F}">
      <dgm:prSet/>
      <dgm:spPr/>
      <dgm:t>
        <a:bodyPr/>
        <a:lstStyle/>
        <a:p>
          <a:pPr rtl="1"/>
          <a:endParaRPr lang="x-none"/>
        </a:p>
      </dgm:t>
    </dgm:pt>
    <dgm:pt modelId="{06095025-7AB0-45E0-8E77-496D5474C6BF}" type="parTrans" cxnId="{B39767A1-3871-4919-B5ED-083365D67D8F}">
      <dgm:prSet/>
      <dgm:spPr/>
      <dgm:t>
        <a:bodyPr/>
        <a:lstStyle/>
        <a:p>
          <a:pPr rtl="1"/>
          <a:endParaRPr lang="x-none"/>
        </a:p>
      </dgm:t>
    </dgm:pt>
    <dgm:pt modelId="{9372D557-C855-45D5-91C7-24BB57FCF01F}" type="pres">
      <dgm:prSet presAssocID="{367F3E46-AEE1-49E0-87A2-87E969B44752}" presName="arrowDiagram" presStyleCnt="0">
        <dgm:presLayoutVars>
          <dgm:chMax val="5"/>
          <dgm:dir/>
          <dgm:resizeHandles val="exact"/>
        </dgm:presLayoutVars>
      </dgm:prSet>
      <dgm:spPr/>
    </dgm:pt>
    <dgm:pt modelId="{20E72A1D-08C0-4CDA-8F3A-A840CA28ED45}" type="pres">
      <dgm:prSet presAssocID="{367F3E46-AEE1-49E0-87A2-87E969B44752}" presName="arrow" presStyleLbl="bgShp" presStyleIdx="0" presStyleCnt="1"/>
      <dgm:spPr/>
    </dgm:pt>
    <dgm:pt modelId="{6E235D63-1D73-497A-B1FC-D15C13DE4ABF}" type="pres">
      <dgm:prSet presAssocID="{367F3E46-AEE1-49E0-87A2-87E969B44752}" presName="arrowDiagram3" presStyleCnt="0"/>
      <dgm:spPr/>
    </dgm:pt>
    <dgm:pt modelId="{3F8C7DA4-546D-4BC2-8C08-799F51F4C246}" type="pres">
      <dgm:prSet presAssocID="{8077F929-A6C2-4E93-B8A1-B645132C299F}" presName="bullet3a" presStyleLbl="node1" presStyleIdx="0" presStyleCnt="3" custLinFactX="-100672" custLinFactY="121541" custLinFactNeighborX="-200000" custLinFactNeighborY="200000"/>
      <dgm:spPr/>
    </dgm:pt>
    <dgm:pt modelId="{74008CCF-7BA3-450D-B85F-276960465E97}" type="pres">
      <dgm:prSet presAssocID="{8077F929-A6C2-4E93-B8A1-B645132C299F}" presName="textBox3a" presStyleLbl="revTx" presStyleIdx="0" presStyleCnt="3" custScaleX="134713" custScaleY="32639" custLinFactNeighborX="-22366" custLinFactNeighborY="16220">
        <dgm:presLayoutVars>
          <dgm:bulletEnabled val="1"/>
        </dgm:presLayoutVars>
      </dgm:prSet>
      <dgm:spPr/>
      <dgm:t>
        <a:bodyPr/>
        <a:lstStyle/>
        <a:p>
          <a:pPr rtl="1"/>
          <a:endParaRPr lang="x-none"/>
        </a:p>
      </dgm:t>
    </dgm:pt>
    <dgm:pt modelId="{A5C0253F-3B1F-4300-8E52-E4FC9EEF0800}" type="pres">
      <dgm:prSet presAssocID="{4F9B4E99-12C5-405F-8836-F842E79C24D6}" presName="bullet3b" presStyleLbl="node1" presStyleIdx="1" presStyleCnt="3"/>
      <dgm:spPr/>
    </dgm:pt>
    <dgm:pt modelId="{5FFA435D-6B71-43FD-A73B-7BECAC1B7827}" type="pres">
      <dgm:prSet presAssocID="{4F9B4E99-12C5-405F-8836-F842E79C24D6}" presName="textBox3b" presStyleLbl="revTx" presStyleIdx="1" presStyleCnt="3" custScaleX="442708" custScaleY="29536" custLinFactNeighborX="55339" custLinFactNeighborY="-28723">
        <dgm:presLayoutVars>
          <dgm:bulletEnabled val="1"/>
        </dgm:presLayoutVars>
      </dgm:prSet>
      <dgm:spPr/>
      <dgm:t>
        <a:bodyPr/>
        <a:lstStyle/>
        <a:p>
          <a:pPr rtl="1"/>
          <a:endParaRPr lang="x-none"/>
        </a:p>
      </dgm:t>
    </dgm:pt>
    <dgm:pt modelId="{E70BAE5B-7A10-4389-9B29-ADBF444FF614}" type="pres">
      <dgm:prSet presAssocID="{044CCEB9-C234-4820-BC62-84D0C9566663}" presName="bullet3c" presStyleLbl="node1" presStyleIdx="2" presStyleCnt="3" custLinFactX="229332" custLinFactY="-42109" custLinFactNeighborX="300000" custLinFactNeighborY="-100000"/>
      <dgm:spPr/>
    </dgm:pt>
    <dgm:pt modelId="{1AAFCCE4-91D0-4093-A257-0365B3C9C262}" type="pres">
      <dgm:prSet presAssocID="{044CCEB9-C234-4820-BC62-84D0C9566663}" presName="textBox3c" presStyleLbl="revTx" presStyleIdx="2" presStyleCnt="3" custLinFactNeighborX="56576" custLinFactNeighborY="-37740">
        <dgm:presLayoutVars>
          <dgm:bulletEnabled val="1"/>
        </dgm:presLayoutVars>
      </dgm:prSet>
      <dgm:spPr/>
      <dgm:t>
        <a:bodyPr/>
        <a:lstStyle/>
        <a:p>
          <a:pPr rtl="1"/>
          <a:endParaRPr lang="x-none"/>
        </a:p>
      </dgm:t>
    </dgm:pt>
  </dgm:ptLst>
  <dgm:cxnLst>
    <dgm:cxn modelId="{DE4E7C40-E23E-43B4-985D-ABD32CAD7466}" type="presOf" srcId="{044CCEB9-C234-4820-BC62-84D0C9566663}" destId="{1AAFCCE4-91D0-4093-A257-0365B3C9C262}" srcOrd="0" destOrd="0" presId="urn:microsoft.com/office/officeart/2005/8/layout/arrow2"/>
    <dgm:cxn modelId="{B39767A1-3871-4919-B5ED-083365D67D8F}" srcId="{367F3E46-AEE1-49E0-87A2-87E969B44752}" destId="{044CCEB9-C234-4820-BC62-84D0C9566663}" srcOrd="2" destOrd="0" parTransId="{06095025-7AB0-45E0-8E77-496D5474C6BF}" sibTransId="{6F9225E9-2805-4064-B310-F720164742DD}"/>
    <dgm:cxn modelId="{1B6D85FF-C62F-4CF9-8064-F73316F1A39E}" type="presOf" srcId="{8077F929-A6C2-4E93-B8A1-B645132C299F}" destId="{74008CCF-7BA3-450D-B85F-276960465E97}" srcOrd="0" destOrd="0" presId="urn:microsoft.com/office/officeart/2005/8/layout/arrow2"/>
    <dgm:cxn modelId="{4AD93FF2-6425-4E0A-811B-8C9964474762}" srcId="{367F3E46-AEE1-49E0-87A2-87E969B44752}" destId="{4F9B4E99-12C5-405F-8836-F842E79C24D6}" srcOrd="1" destOrd="0" parTransId="{68B0B015-021B-4F97-BE49-2ED11F1676EB}" sibTransId="{D67848F4-C2E5-4D33-856B-17B75B822076}"/>
    <dgm:cxn modelId="{64026F02-8B9D-4896-94F0-341295F9E803}" type="presOf" srcId="{4F9B4E99-12C5-405F-8836-F842E79C24D6}" destId="{5FFA435D-6B71-43FD-A73B-7BECAC1B7827}" srcOrd="0" destOrd="0" presId="urn:microsoft.com/office/officeart/2005/8/layout/arrow2"/>
    <dgm:cxn modelId="{DDE6A253-B2D7-4DEA-9320-5AC8B93ABA24}" srcId="{367F3E46-AEE1-49E0-87A2-87E969B44752}" destId="{8077F929-A6C2-4E93-B8A1-B645132C299F}" srcOrd="0" destOrd="0" parTransId="{C3CB1A3A-E92E-47BE-9BA8-849E8374E25B}" sibTransId="{8B896891-EE76-44FE-9B9C-F82F48009BED}"/>
    <dgm:cxn modelId="{E6077CF7-7804-405E-91B3-E013F53B0954}" type="presOf" srcId="{367F3E46-AEE1-49E0-87A2-87E969B44752}" destId="{9372D557-C855-45D5-91C7-24BB57FCF01F}" srcOrd="0" destOrd="0" presId="urn:microsoft.com/office/officeart/2005/8/layout/arrow2"/>
    <dgm:cxn modelId="{8BA1060B-9BCF-488F-9D97-59BB616DF98C}" type="presParOf" srcId="{9372D557-C855-45D5-91C7-24BB57FCF01F}" destId="{20E72A1D-08C0-4CDA-8F3A-A840CA28ED45}" srcOrd="0" destOrd="0" presId="urn:microsoft.com/office/officeart/2005/8/layout/arrow2"/>
    <dgm:cxn modelId="{E24760F9-3569-47FC-921A-6A1BF0B75BAD}" type="presParOf" srcId="{9372D557-C855-45D5-91C7-24BB57FCF01F}" destId="{6E235D63-1D73-497A-B1FC-D15C13DE4ABF}" srcOrd="1" destOrd="0" presId="urn:microsoft.com/office/officeart/2005/8/layout/arrow2"/>
    <dgm:cxn modelId="{739261C1-33FD-485F-8390-FC59B8C77CF6}" type="presParOf" srcId="{6E235D63-1D73-497A-B1FC-D15C13DE4ABF}" destId="{3F8C7DA4-546D-4BC2-8C08-799F51F4C246}" srcOrd="0" destOrd="0" presId="urn:microsoft.com/office/officeart/2005/8/layout/arrow2"/>
    <dgm:cxn modelId="{BF4F06E7-3B47-4407-960C-37F4D9FC9AC6}" type="presParOf" srcId="{6E235D63-1D73-497A-B1FC-D15C13DE4ABF}" destId="{74008CCF-7BA3-450D-B85F-276960465E97}" srcOrd="1" destOrd="0" presId="urn:microsoft.com/office/officeart/2005/8/layout/arrow2"/>
    <dgm:cxn modelId="{890A56C4-56C4-4D20-830D-C52A2F0F9770}" type="presParOf" srcId="{6E235D63-1D73-497A-B1FC-D15C13DE4ABF}" destId="{A5C0253F-3B1F-4300-8E52-E4FC9EEF0800}" srcOrd="2" destOrd="0" presId="urn:microsoft.com/office/officeart/2005/8/layout/arrow2"/>
    <dgm:cxn modelId="{C922781A-2F83-4A8D-A4AA-5088C8641270}" type="presParOf" srcId="{6E235D63-1D73-497A-B1FC-D15C13DE4ABF}" destId="{5FFA435D-6B71-43FD-A73B-7BECAC1B7827}" srcOrd="3" destOrd="0" presId="urn:microsoft.com/office/officeart/2005/8/layout/arrow2"/>
    <dgm:cxn modelId="{4EE75A55-CACE-420F-8355-D08489221A11}" type="presParOf" srcId="{6E235D63-1D73-497A-B1FC-D15C13DE4ABF}" destId="{E70BAE5B-7A10-4389-9B29-ADBF444FF614}" srcOrd="4" destOrd="0" presId="urn:microsoft.com/office/officeart/2005/8/layout/arrow2"/>
    <dgm:cxn modelId="{6891B746-14B5-4D9E-85A7-55DD01000355}" type="presParOf" srcId="{6E235D63-1D73-497A-B1FC-D15C13DE4ABF}" destId="{1AAFCCE4-91D0-4093-A257-0365B3C9C26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66798-67C5-44DC-922D-E88E8AA3B4BF}">
      <dsp:nvSpPr>
        <dsp:cNvPr id="0" name=""/>
        <dsp:cNvSpPr/>
      </dsp:nvSpPr>
      <dsp:spPr>
        <a:xfrm>
          <a:off x="3160439" y="374"/>
          <a:ext cx="1908720" cy="19087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en-US" sz="2000" kern="1200" dirty="0" smtClean="0"/>
            <a:t>Depression</a:t>
          </a:r>
          <a:endParaRPr lang="x-none" sz="2000" kern="1200" dirty="0"/>
        </a:p>
      </dsp:txBody>
      <dsp:txXfrm>
        <a:off x="3439965" y="279900"/>
        <a:ext cx="1349668" cy="1349668"/>
      </dsp:txXfrm>
    </dsp:sp>
    <dsp:sp modelId="{653D3F75-E80C-421C-A109-B6FB5B3BD7E8}">
      <dsp:nvSpPr>
        <dsp:cNvPr id="0" name=""/>
        <dsp:cNvSpPr/>
      </dsp:nvSpPr>
      <dsp:spPr>
        <a:xfrm rot="3600000">
          <a:off x="4570503" y="1860063"/>
          <a:ext cx="505902" cy="6441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rtl="1">
            <a:lnSpc>
              <a:spcPct val="90000"/>
            </a:lnSpc>
            <a:spcBef>
              <a:spcPct val="0"/>
            </a:spcBef>
            <a:spcAft>
              <a:spcPct val="35000"/>
            </a:spcAft>
          </a:pPr>
          <a:endParaRPr lang="x-none" sz="2300" kern="1200"/>
        </a:p>
      </dsp:txBody>
      <dsp:txXfrm>
        <a:off x="4608446" y="1923183"/>
        <a:ext cx="354131" cy="386515"/>
      </dsp:txXfrm>
    </dsp:sp>
    <dsp:sp modelId="{83FE3CA6-D237-4E7D-A37E-06337F4B10D8}">
      <dsp:nvSpPr>
        <dsp:cNvPr id="0" name=""/>
        <dsp:cNvSpPr/>
      </dsp:nvSpPr>
      <dsp:spPr>
        <a:xfrm>
          <a:off x="4592066" y="2480024"/>
          <a:ext cx="1908720" cy="19087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en-US" sz="2800" kern="1200" dirty="0" smtClean="0"/>
            <a:t>Medical disorder</a:t>
          </a:r>
          <a:endParaRPr lang="x-none" sz="2800" kern="1200" dirty="0"/>
        </a:p>
      </dsp:txBody>
      <dsp:txXfrm>
        <a:off x="4871592" y="2759550"/>
        <a:ext cx="1349668" cy="1349668"/>
      </dsp:txXfrm>
    </dsp:sp>
    <dsp:sp modelId="{4814B399-DC5D-42AC-8FE7-D6C40578C2F1}">
      <dsp:nvSpPr>
        <dsp:cNvPr id="0" name=""/>
        <dsp:cNvSpPr/>
      </dsp:nvSpPr>
      <dsp:spPr>
        <a:xfrm rot="10800000">
          <a:off x="3876166" y="3112288"/>
          <a:ext cx="505902" cy="6441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rtl="1">
            <a:lnSpc>
              <a:spcPct val="90000"/>
            </a:lnSpc>
            <a:spcBef>
              <a:spcPct val="0"/>
            </a:spcBef>
            <a:spcAft>
              <a:spcPct val="35000"/>
            </a:spcAft>
          </a:pPr>
          <a:endParaRPr lang="x-none" sz="2300" kern="1200"/>
        </a:p>
      </dsp:txBody>
      <dsp:txXfrm rot="10800000">
        <a:off x="4027937" y="3241127"/>
        <a:ext cx="354131" cy="386515"/>
      </dsp:txXfrm>
    </dsp:sp>
    <dsp:sp modelId="{DF83325F-3D54-4348-80D1-B26506794377}">
      <dsp:nvSpPr>
        <dsp:cNvPr id="0" name=""/>
        <dsp:cNvSpPr/>
      </dsp:nvSpPr>
      <dsp:spPr>
        <a:xfrm>
          <a:off x="1728812" y="2480024"/>
          <a:ext cx="1908720" cy="19087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en-US" sz="2800" kern="1200" dirty="0" smtClean="0"/>
            <a:t>Stress</a:t>
          </a:r>
          <a:endParaRPr lang="x-none" sz="2800" kern="1200" dirty="0"/>
        </a:p>
      </dsp:txBody>
      <dsp:txXfrm>
        <a:off x="2008338" y="2759550"/>
        <a:ext cx="1349668" cy="1349668"/>
      </dsp:txXfrm>
    </dsp:sp>
    <dsp:sp modelId="{BBF0E6A9-B29F-48A3-B717-C88C921CE562}">
      <dsp:nvSpPr>
        <dsp:cNvPr id="0" name=""/>
        <dsp:cNvSpPr/>
      </dsp:nvSpPr>
      <dsp:spPr>
        <a:xfrm rot="18000000">
          <a:off x="3138876" y="1884863"/>
          <a:ext cx="505902" cy="6441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rtl="1">
            <a:lnSpc>
              <a:spcPct val="90000"/>
            </a:lnSpc>
            <a:spcBef>
              <a:spcPct val="0"/>
            </a:spcBef>
            <a:spcAft>
              <a:spcPct val="35000"/>
            </a:spcAft>
          </a:pPr>
          <a:endParaRPr lang="x-none" sz="2300" kern="1200"/>
        </a:p>
      </dsp:txBody>
      <dsp:txXfrm>
        <a:off x="3176819" y="2079421"/>
        <a:ext cx="354131" cy="386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72A1D-08C0-4CDA-8F3A-A840CA28ED45}">
      <dsp:nvSpPr>
        <dsp:cNvPr id="0" name=""/>
        <dsp:cNvSpPr/>
      </dsp:nvSpPr>
      <dsp:spPr>
        <a:xfrm>
          <a:off x="228599" y="0"/>
          <a:ext cx="7315200" cy="4572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C7DA4-546D-4BC2-8C08-799F51F4C246}">
      <dsp:nvSpPr>
        <dsp:cNvPr id="0" name=""/>
        <dsp:cNvSpPr/>
      </dsp:nvSpPr>
      <dsp:spPr>
        <a:xfrm>
          <a:off x="585766" y="3767149"/>
          <a:ext cx="190195" cy="1901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08CCF-7BA3-450D-B85F-276960465E97}">
      <dsp:nvSpPr>
        <dsp:cNvPr id="0" name=""/>
        <dsp:cNvSpPr/>
      </dsp:nvSpPr>
      <dsp:spPr>
        <a:xfrm>
          <a:off x="575681" y="3910031"/>
          <a:ext cx="2296104" cy="431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80" tIns="0" rIns="0" bIns="0" numCol="1" spcCol="1270" anchor="t" anchorCtr="0">
          <a:noAutofit/>
        </a:bodyPr>
        <a:lstStyle/>
        <a:p>
          <a:pPr lvl="0" algn="l" defTabSz="1422400" rtl="1">
            <a:lnSpc>
              <a:spcPct val="90000"/>
            </a:lnSpc>
            <a:spcBef>
              <a:spcPct val="0"/>
            </a:spcBef>
            <a:spcAft>
              <a:spcPct val="35000"/>
            </a:spcAft>
          </a:pPr>
          <a:r>
            <a:rPr lang="en-US" sz="3200" b="1" kern="1200" dirty="0" smtClean="0"/>
            <a:t>Depression</a:t>
          </a:r>
          <a:endParaRPr lang="x-none" sz="2800" b="1" kern="1200" dirty="0"/>
        </a:p>
      </dsp:txBody>
      <dsp:txXfrm>
        <a:off x="575681" y="3910031"/>
        <a:ext cx="2296104" cy="431261"/>
      </dsp:txXfrm>
    </dsp:sp>
    <dsp:sp modelId="{A5C0253F-3B1F-4300-8E52-E4FC9EEF0800}">
      <dsp:nvSpPr>
        <dsp:cNvPr id="0" name=""/>
        <dsp:cNvSpPr/>
      </dsp:nvSpPr>
      <dsp:spPr>
        <a:xfrm>
          <a:off x="2836468" y="1912924"/>
          <a:ext cx="343814" cy="3438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FA435D-6B71-43FD-A73B-7BECAC1B7827}">
      <dsp:nvSpPr>
        <dsp:cNvPr id="0" name=""/>
        <dsp:cNvSpPr/>
      </dsp:nvSpPr>
      <dsp:spPr>
        <a:xfrm>
          <a:off x="5" y="2246721"/>
          <a:ext cx="7772394" cy="73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180" tIns="0" rIns="0" bIns="0" numCol="1" spcCol="1270" anchor="t" anchorCtr="0">
          <a:noAutofit/>
        </a:bodyPr>
        <a:lstStyle/>
        <a:p>
          <a:pPr lvl="0" algn="l" defTabSz="1155700" rtl="1">
            <a:lnSpc>
              <a:spcPct val="90000"/>
            </a:lnSpc>
            <a:spcBef>
              <a:spcPct val="0"/>
            </a:spcBef>
            <a:spcAft>
              <a:spcPct val="35000"/>
            </a:spcAft>
          </a:pPr>
          <a:r>
            <a:rPr lang="en-US" sz="2600" b="1" kern="1200" dirty="0" smtClean="0"/>
            <a:t>Depression is associated with a 60 – 65% increased risk to develop Type II Diabetes</a:t>
          </a:r>
          <a:endParaRPr lang="x-none" sz="2600" b="1" kern="1200" dirty="0"/>
        </a:p>
      </dsp:txBody>
      <dsp:txXfrm>
        <a:off x="5" y="2246721"/>
        <a:ext cx="7772394" cy="734609"/>
      </dsp:txXfrm>
    </dsp:sp>
    <dsp:sp modelId="{E70BAE5B-7A10-4389-9B29-ADBF444FF614}">
      <dsp:nvSpPr>
        <dsp:cNvPr id="0" name=""/>
        <dsp:cNvSpPr/>
      </dsp:nvSpPr>
      <dsp:spPr>
        <a:xfrm>
          <a:off x="7296912" y="481004"/>
          <a:ext cx="475488" cy="4754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AFCCE4-91D0-4093-A257-0365B3C9C262}">
      <dsp:nvSpPr>
        <dsp:cNvPr id="0" name=""/>
        <dsp:cNvSpPr/>
      </dsp:nvSpPr>
      <dsp:spPr>
        <a:xfrm>
          <a:off x="6016752" y="195256"/>
          <a:ext cx="1755648" cy="3177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951" tIns="0" rIns="0" bIns="0" numCol="1" spcCol="1270" anchor="t" anchorCtr="0">
          <a:noAutofit/>
        </a:bodyPr>
        <a:lstStyle/>
        <a:p>
          <a:pPr lvl="0" algn="l" defTabSz="1155700" rtl="1">
            <a:lnSpc>
              <a:spcPct val="90000"/>
            </a:lnSpc>
            <a:spcBef>
              <a:spcPct val="0"/>
            </a:spcBef>
            <a:spcAft>
              <a:spcPct val="35000"/>
            </a:spcAft>
          </a:pPr>
          <a:r>
            <a:rPr lang="en-US" sz="2600" b="1" kern="1200" dirty="0" smtClean="0"/>
            <a:t>Type II Diabetes</a:t>
          </a:r>
          <a:endParaRPr lang="x-none" sz="2600" b="1" kern="1200" dirty="0"/>
        </a:p>
      </dsp:txBody>
      <dsp:txXfrm>
        <a:off x="6016752" y="195256"/>
        <a:ext cx="1755648" cy="3177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72A1D-08C0-4CDA-8F3A-A840CA28ED45}">
      <dsp:nvSpPr>
        <dsp:cNvPr id="0" name=""/>
        <dsp:cNvSpPr/>
      </dsp:nvSpPr>
      <dsp:spPr>
        <a:xfrm>
          <a:off x="228599" y="0"/>
          <a:ext cx="7315200" cy="4572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C7DA4-546D-4BC2-8C08-799F51F4C246}">
      <dsp:nvSpPr>
        <dsp:cNvPr id="0" name=""/>
        <dsp:cNvSpPr/>
      </dsp:nvSpPr>
      <dsp:spPr>
        <a:xfrm>
          <a:off x="585766" y="3767149"/>
          <a:ext cx="190195" cy="1901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08CCF-7BA3-450D-B85F-276960465E97}">
      <dsp:nvSpPr>
        <dsp:cNvPr id="0" name=""/>
        <dsp:cNvSpPr/>
      </dsp:nvSpPr>
      <dsp:spPr>
        <a:xfrm>
          <a:off x="575681" y="3910031"/>
          <a:ext cx="2296104" cy="431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80" tIns="0" rIns="0" bIns="0" numCol="1" spcCol="1270" anchor="t" anchorCtr="0">
          <a:noAutofit/>
        </a:bodyPr>
        <a:lstStyle/>
        <a:p>
          <a:pPr lvl="0" algn="l" defTabSz="1422400" rtl="1">
            <a:lnSpc>
              <a:spcPct val="90000"/>
            </a:lnSpc>
            <a:spcBef>
              <a:spcPct val="0"/>
            </a:spcBef>
            <a:spcAft>
              <a:spcPct val="35000"/>
            </a:spcAft>
          </a:pPr>
          <a:r>
            <a:rPr lang="en-US" sz="3200" b="1" kern="1200" dirty="0" smtClean="0"/>
            <a:t>Type II Diabetes</a:t>
          </a:r>
          <a:endParaRPr lang="x-none" sz="2800" b="1" kern="1200" dirty="0"/>
        </a:p>
      </dsp:txBody>
      <dsp:txXfrm>
        <a:off x="575681" y="3910031"/>
        <a:ext cx="2296104" cy="431261"/>
      </dsp:txXfrm>
    </dsp:sp>
    <dsp:sp modelId="{A5C0253F-3B1F-4300-8E52-E4FC9EEF0800}">
      <dsp:nvSpPr>
        <dsp:cNvPr id="0" name=""/>
        <dsp:cNvSpPr/>
      </dsp:nvSpPr>
      <dsp:spPr>
        <a:xfrm>
          <a:off x="2836468" y="1912924"/>
          <a:ext cx="343814" cy="3438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FA435D-6B71-43FD-A73B-7BECAC1B7827}">
      <dsp:nvSpPr>
        <dsp:cNvPr id="0" name=""/>
        <dsp:cNvSpPr/>
      </dsp:nvSpPr>
      <dsp:spPr>
        <a:xfrm>
          <a:off x="5" y="2246721"/>
          <a:ext cx="7772394" cy="73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180" tIns="0" rIns="0" bIns="0" numCol="1" spcCol="1270" anchor="t" anchorCtr="0">
          <a:noAutofit/>
        </a:bodyPr>
        <a:lstStyle/>
        <a:p>
          <a:pPr lvl="0" algn="l" defTabSz="1422400" rtl="1">
            <a:lnSpc>
              <a:spcPct val="90000"/>
            </a:lnSpc>
            <a:spcBef>
              <a:spcPct val="0"/>
            </a:spcBef>
            <a:spcAft>
              <a:spcPct val="35000"/>
            </a:spcAft>
          </a:pPr>
          <a:r>
            <a:rPr lang="en-US" sz="3200" b="1" kern="1200" dirty="0" smtClean="0"/>
            <a:t>2 – 3 x higher prevalence than in general population</a:t>
          </a:r>
          <a:endParaRPr lang="x-none" sz="3200" b="1" kern="1200" dirty="0"/>
        </a:p>
      </dsp:txBody>
      <dsp:txXfrm>
        <a:off x="5" y="2246721"/>
        <a:ext cx="7772394" cy="734609"/>
      </dsp:txXfrm>
    </dsp:sp>
    <dsp:sp modelId="{E70BAE5B-7A10-4389-9B29-ADBF444FF614}">
      <dsp:nvSpPr>
        <dsp:cNvPr id="0" name=""/>
        <dsp:cNvSpPr/>
      </dsp:nvSpPr>
      <dsp:spPr>
        <a:xfrm>
          <a:off x="7296912" y="481004"/>
          <a:ext cx="475488" cy="4754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AFCCE4-91D0-4093-A257-0365B3C9C262}">
      <dsp:nvSpPr>
        <dsp:cNvPr id="0" name=""/>
        <dsp:cNvSpPr/>
      </dsp:nvSpPr>
      <dsp:spPr>
        <a:xfrm>
          <a:off x="6016752" y="195256"/>
          <a:ext cx="1755648" cy="3177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951" tIns="0" rIns="0" bIns="0" numCol="1" spcCol="1270" anchor="t" anchorCtr="0">
          <a:noAutofit/>
        </a:bodyPr>
        <a:lstStyle/>
        <a:p>
          <a:pPr lvl="0" algn="l" defTabSz="977900" rtl="1">
            <a:lnSpc>
              <a:spcPct val="90000"/>
            </a:lnSpc>
            <a:spcBef>
              <a:spcPct val="0"/>
            </a:spcBef>
            <a:spcAft>
              <a:spcPct val="35000"/>
            </a:spcAft>
          </a:pPr>
          <a:r>
            <a:rPr lang="en-US" sz="2200" b="1" kern="1200" dirty="0" smtClean="0"/>
            <a:t>Depression</a:t>
          </a:r>
          <a:endParaRPr lang="x-none" sz="2200" b="1" kern="1200" dirty="0"/>
        </a:p>
      </dsp:txBody>
      <dsp:txXfrm>
        <a:off x="6016752" y="195256"/>
        <a:ext cx="1755648" cy="317754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6A5E39D-F6D8-424F-B8FE-19D7F6793AFA}" type="datetimeFigureOut">
              <a:rPr lang="en-CA"/>
              <a:pPr>
                <a:defRPr/>
              </a:pPr>
              <a:t>10/17/15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1F91FF7-3118-481D-87B6-40E5D6AD4836}" type="slidenum">
              <a:rPr lang="en-CA"/>
              <a:pPr>
                <a:defRPr/>
              </a:pPr>
              <a:t>‹#›</a:t>
            </a:fld>
            <a:endParaRPr lang="en-CA"/>
          </a:p>
        </p:txBody>
      </p:sp>
    </p:spTree>
    <p:extLst>
      <p:ext uri="{BB962C8B-B14F-4D97-AF65-F5344CB8AC3E}">
        <p14:creationId xmlns:p14="http://schemas.microsoft.com/office/powerpoint/2010/main" val="3943841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xml.rels><?xml version="1.0" encoding="UTF-8" standalone="yes"?>
<Relationships xmlns="http://schemas.openxmlformats.org/package/2006/relationships"><Relationship Id="rId11" Type="http://schemas.openxmlformats.org/officeDocument/2006/relationships/hyperlink" Target="http://www.ncbi.nlm.nih.gov/pubmed?term=%22Pais%20P%22%5BAuthor%5D&amp;itool=EntrezSystem2.PEntrez.Pubmed.Pubmed_ResultsPanel.Pubmed_RVAbstract" TargetMode="External"/><Relationship Id="rId12" Type="http://schemas.openxmlformats.org/officeDocument/2006/relationships/hyperlink" Target="http://www.ncbi.nlm.nih.gov/pubmed?term=%22Varigos%20J%22%5BAuthor%5D&amp;itool=EntrezSystem2.PEntrez.Pubmed.Pubmed_ResultsPanel.Pubmed_RVAbstract" TargetMode="External"/><Relationship Id="rId13" Type="http://schemas.openxmlformats.org/officeDocument/2006/relationships/hyperlink" Target="http://www.ncbi.nlm.nih.gov/pubmed?term=%22Lisheng%20L%22%5BAuthor%5D&amp;itool=EntrezSystem2.PEntrez.Pubmed.Pubmed_ResultsPanel.Pubmed_RVAbstract" TargetMode="External"/><Relationship Id="rId14" Type="http://schemas.openxmlformats.org/officeDocument/2006/relationships/hyperlink" Target="http://www.ncbi.nlm.nih.gov/pubmed?term=%22INTERHEART%20Study%20Investigators%22%5BCorporate%20Author%5D&amp;itool=EntrezSystem2.PEntrez.Pubmed.Pubmed_ResultsPanel.Pubmed_RVAbstract" TargetMode="External"/><Relationship Id="rId15" Type="http://schemas.openxmlformats.org/officeDocument/2006/relationships/hyperlink" Target="http://www.ncbi.nlm.nih.gov/pubmed/15364171?itool=EntrezSystem2.PEntrez.Pubmed.Pubmed_ResultsPanel.Pubmed_RVAbstract" TargetMode="External"/><Relationship Id="rId16" Type="http://schemas.openxmlformats.org/officeDocument/2006/relationships/hyperlink" Target="http://www.ncbi.nlm.nih.gov/pubmed/15639282?itool=EntrezSystem2.PEntrez.Pubmed.Pubmed_ResultsPanel.Pubmed_RVAbstract" TargetMode="External"/><Relationship Id="rId17" Type="http://schemas.openxmlformats.org/officeDocument/2006/relationships/hyperlink" Target="http://www.ncbi.nlm.nih.gov/pubmed/15639283?itool=EntrezSystem2.PEntrez.Pubmed.Pubmed_ResultsPanel.Pubmed_RVAbstract" TargetMode="External"/><Relationship Id="rId18" Type="http://schemas.openxmlformats.org/officeDocument/2006/relationships/hyperlink" Target="http://www.ncbi.nlm.nih.gov/pubmed/15639285?itool=EntrezSystem2.PEntrez.Pubmed.Pubmed_ResultsPanel.Pubmed_RVAbstract" TargetMode="External"/><Relationship Id="rId19" Type="http://schemas.openxmlformats.org/officeDocument/2006/relationships/hyperlink" Target="http://www.ncbi.nlm.nih.gov/pubmed/16752031?itool=EntrezSystem2.PEntrez.Pubmed.Pubmed_ResultsPanel.Pubmed_RVAbstract" TargetMode="External"/><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ncbi.nlm.nih.gov/pubmed?term=%22Yusuf%20S%22%5BAuthor%5D&amp;itool=EntrezSystem2.PEntrez.Pubmed.Pubmed_ResultsPanel.Pubmed_RVAbstract" TargetMode="External"/><Relationship Id="rId4" Type="http://schemas.openxmlformats.org/officeDocument/2006/relationships/hyperlink" Target="http://www.ncbi.nlm.nih.gov/pubmed?term=%22Hawken%20S%22%5BAuthor%5D&amp;itool=EntrezSystem2.PEntrez.Pubmed.Pubmed_ResultsPanel.Pubmed_RVAbstract" TargetMode="External"/><Relationship Id="rId5" Type="http://schemas.openxmlformats.org/officeDocument/2006/relationships/hyperlink" Target="http://www.ncbi.nlm.nih.gov/pubmed?term=%22Ounpuu%20S%22%5BAuthor%5D&amp;itool=EntrezSystem2.PEntrez.Pubmed.Pubmed_ResultsPanel.Pubmed_RVAbstract" TargetMode="External"/><Relationship Id="rId6" Type="http://schemas.openxmlformats.org/officeDocument/2006/relationships/hyperlink" Target="http://www.ncbi.nlm.nih.gov/pubmed?term=%22Dans%20T%22%5BAuthor%5D&amp;itool=EntrezSystem2.PEntrez.Pubmed.Pubmed_ResultsPanel.Pubmed_RVAbstract" TargetMode="External"/><Relationship Id="rId7" Type="http://schemas.openxmlformats.org/officeDocument/2006/relationships/hyperlink" Target="http://www.ncbi.nlm.nih.gov/pubmed?term=%22Avezum%20A%22%5BAuthor%5D&amp;itool=EntrezSystem2.PEntrez.Pubmed.Pubmed_ResultsPanel.Pubmed_RVAbstract" TargetMode="External"/><Relationship Id="rId8" Type="http://schemas.openxmlformats.org/officeDocument/2006/relationships/hyperlink" Target="http://www.ncbi.nlm.nih.gov/pubmed?term=%22Lanas%20F%22%5BAuthor%5D&amp;itool=EntrezSystem2.PEntrez.Pubmed.Pubmed_ResultsPanel.Pubmed_RVAbstract" TargetMode="External"/><Relationship Id="rId9" Type="http://schemas.openxmlformats.org/officeDocument/2006/relationships/hyperlink" Target="http://www.ncbi.nlm.nih.gov/pubmed?term=%22McQueen%20M%22%5BAuthor%5D&amp;itool=EntrezSystem2.PEntrez.Pubmed.Pubmed_ResultsPanel.Pubmed_RVAbstract" TargetMode="External"/><Relationship Id="rId10" Type="http://schemas.openxmlformats.org/officeDocument/2006/relationships/hyperlink" Target="http://www.ncbi.nlm.nih.gov/pubmed?term=%22Budaj%20A%22%5BAuthor%5D&amp;itool=EntrezSystem2.PEntrez.Pubmed.Pubmed_ResultsPanel.Pubmed_RVAbstract" TargetMode="External"/></Relationships>
</file>

<file path=ppt/notesSlides/_rels/notesSlide4.xml.rels><?xml version="1.0" encoding="UTF-8" standalone="yes"?>
<Relationships xmlns="http://schemas.openxmlformats.org/package/2006/relationships"><Relationship Id="rId11" Type="http://schemas.openxmlformats.org/officeDocument/2006/relationships/hyperlink" Target="http://www.ncbi.nlm.nih.gov/pubmed?term=%22Pais%20P%22%5BAuthor%5D&amp;itool=EntrezSystem2.PEntrez.Pubmed.Pubmed_ResultsPanel.Pubmed_RVAbstract" TargetMode="External"/><Relationship Id="rId12" Type="http://schemas.openxmlformats.org/officeDocument/2006/relationships/hyperlink" Target="http://www.ncbi.nlm.nih.gov/pubmed?term=%22Varigos%20J%22%5BAuthor%5D&amp;itool=EntrezSystem2.PEntrez.Pubmed.Pubmed_ResultsPanel.Pubmed_RVAbstract" TargetMode="External"/><Relationship Id="rId13" Type="http://schemas.openxmlformats.org/officeDocument/2006/relationships/hyperlink" Target="http://www.ncbi.nlm.nih.gov/pubmed?term=%22Lisheng%20L%22%5BAuthor%5D&amp;itool=EntrezSystem2.PEntrez.Pubmed.Pubmed_ResultsPanel.Pubmed_RVAbstract" TargetMode="External"/><Relationship Id="rId14" Type="http://schemas.openxmlformats.org/officeDocument/2006/relationships/hyperlink" Target="http://www.ncbi.nlm.nih.gov/pubmed?term=%22INTERHEART%20Study%20Investigators%22%5BCorporate%20Author%5D&amp;itool=EntrezSystem2.PEntrez.Pubmed.Pubmed_ResultsPanel.Pubmed_RVAbstract" TargetMode="External"/><Relationship Id="rId15" Type="http://schemas.openxmlformats.org/officeDocument/2006/relationships/hyperlink" Target="http://www.ncbi.nlm.nih.gov/pubmed/15364171?itool=EntrezSystem2.PEntrez.Pubmed.Pubmed_ResultsPanel.Pubmed_RVAbstract" TargetMode="External"/><Relationship Id="rId16" Type="http://schemas.openxmlformats.org/officeDocument/2006/relationships/hyperlink" Target="http://www.ncbi.nlm.nih.gov/pubmed/15639282?itool=EntrezSystem2.PEntrez.Pubmed.Pubmed_ResultsPanel.Pubmed_RVAbstract" TargetMode="External"/><Relationship Id="rId17" Type="http://schemas.openxmlformats.org/officeDocument/2006/relationships/hyperlink" Target="http://www.ncbi.nlm.nih.gov/pubmed/15639283?itool=EntrezSystem2.PEntrez.Pubmed.Pubmed_ResultsPanel.Pubmed_RVAbstract" TargetMode="External"/><Relationship Id="rId18" Type="http://schemas.openxmlformats.org/officeDocument/2006/relationships/hyperlink" Target="http://www.ncbi.nlm.nih.gov/pubmed/15639285?itool=EntrezSystem2.PEntrez.Pubmed.Pubmed_ResultsPanel.Pubmed_RVAbstract" TargetMode="External"/><Relationship Id="rId19" Type="http://schemas.openxmlformats.org/officeDocument/2006/relationships/hyperlink" Target="http://www.ncbi.nlm.nih.gov/pubmed/16752031?itool=EntrezSystem2.PEntrez.Pubmed.Pubmed_ResultsPanel.Pubmed_RVAbstract" TargetMode="External"/><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ncbi.nlm.nih.gov/pubmed?term=%22Yusuf%20S%22%5BAuthor%5D&amp;itool=EntrezSystem2.PEntrez.Pubmed.Pubmed_ResultsPanel.Pubmed_RVAbstract" TargetMode="External"/><Relationship Id="rId4" Type="http://schemas.openxmlformats.org/officeDocument/2006/relationships/hyperlink" Target="http://www.ncbi.nlm.nih.gov/pubmed?term=%22Hawken%20S%22%5BAuthor%5D&amp;itool=EntrezSystem2.PEntrez.Pubmed.Pubmed_ResultsPanel.Pubmed_RVAbstract" TargetMode="External"/><Relationship Id="rId5" Type="http://schemas.openxmlformats.org/officeDocument/2006/relationships/hyperlink" Target="http://www.ncbi.nlm.nih.gov/pubmed?term=%22Ounpuu%20S%22%5BAuthor%5D&amp;itool=EntrezSystem2.PEntrez.Pubmed.Pubmed_ResultsPanel.Pubmed_RVAbstract" TargetMode="External"/><Relationship Id="rId6" Type="http://schemas.openxmlformats.org/officeDocument/2006/relationships/hyperlink" Target="http://www.ncbi.nlm.nih.gov/pubmed?term=%22Dans%20T%22%5BAuthor%5D&amp;itool=EntrezSystem2.PEntrez.Pubmed.Pubmed_ResultsPanel.Pubmed_RVAbstract" TargetMode="External"/><Relationship Id="rId7" Type="http://schemas.openxmlformats.org/officeDocument/2006/relationships/hyperlink" Target="http://www.ncbi.nlm.nih.gov/pubmed?term=%22Avezum%20A%22%5BAuthor%5D&amp;itool=EntrezSystem2.PEntrez.Pubmed.Pubmed_ResultsPanel.Pubmed_RVAbstract" TargetMode="External"/><Relationship Id="rId8" Type="http://schemas.openxmlformats.org/officeDocument/2006/relationships/hyperlink" Target="http://www.ncbi.nlm.nih.gov/pubmed?term=%22Lanas%20F%22%5BAuthor%5D&amp;itool=EntrezSystem2.PEntrez.Pubmed.Pubmed_ResultsPanel.Pubmed_RVAbstract" TargetMode="External"/><Relationship Id="rId9" Type="http://schemas.openxmlformats.org/officeDocument/2006/relationships/hyperlink" Target="http://www.ncbi.nlm.nih.gov/pubmed?term=%22McQueen%20M%22%5BAuthor%5D&amp;itool=EntrezSystem2.PEntrez.Pubmed.Pubmed_ResultsPanel.Pubmed_RVAbstract" TargetMode="External"/><Relationship Id="rId10" Type="http://schemas.openxmlformats.org/officeDocument/2006/relationships/hyperlink" Target="http://www.ncbi.nlm.nih.gov/pubmed?term=%22Budaj%20A%22%5BAuthor%5D&amp;itool=EntrezSystem2.PEntrez.Pubmed.Pubmed_ResultsPanel.Pubmed_RVAbstrac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ncbi.nlm.nih.gov/pubmed?term=%22Gy%C3%A1rf%C3%A1s%20I%22%5BAuthor%5D&amp;itool=EntrezSystem2.PEntrez.Pubmed.Pubmed_ResultsPanel.Pubmed_RVAbstract" TargetMode="External"/><Relationship Id="rId5" Type="http://schemas.openxmlformats.org/officeDocument/2006/relationships/hyperlink" Target="http://www.ncbi.nlm.nih.gov/pubmed?term=%22Keltai%20M%22%5BAuthor%5D&amp;itool=EntrezSystem2.PEntrez.Pubmed.Pubmed_ResultsPanel.Pubmed_RVAbstract" TargetMode="External"/><Relationship Id="rId6" Type="http://schemas.openxmlformats.org/officeDocument/2006/relationships/hyperlink" Target="http://www.ncbi.nlm.nih.gov/pubmed?term=%22Salim%20Y%22%5BAuthor%5D&amp;itool=EntrezSystem2.PEntrez.Pubmed.Pubmed_ResultsPanel.Pubmed_RVAbstract"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altLang="en-US" dirty="0" smtClean="0"/>
              <a:t>These findings might be construed to indicate that neurogenesis and synaptogenesis are enhanced by the attenuation of inflammatory proteins. This may lead to changes in brain function that last for many years and may ultimately lead to improved recovery and decreased mortality following stroke.</a:t>
            </a:r>
          </a:p>
          <a:p>
            <a:endParaRPr lang="en-CA" altLang="en-US" dirty="0" smtClean="0"/>
          </a:p>
        </p:txBody>
      </p:sp>
      <p:sp>
        <p:nvSpPr>
          <p:cNvPr id="4" name="Slide Number Placeholder 3"/>
          <p:cNvSpPr>
            <a:spLocks noGrp="1"/>
          </p:cNvSpPr>
          <p:nvPr>
            <p:ph type="sldNum" sz="quarter" idx="5"/>
          </p:nvPr>
        </p:nvSpPr>
        <p:spPr/>
        <p:txBody>
          <a:bodyPr/>
          <a:lstStyle/>
          <a:p>
            <a:pPr>
              <a:defRPr/>
            </a:pPr>
            <a:fld id="{851DD92F-FA55-49F9-81D1-50332F5AD12D}" type="slidenum">
              <a:rPr lang="en-US" smtClean="0"/>
              <a:pPr>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eaLnBrk="1" fontAlgn="ctr" hangingPunct="1">
              <a:defRPr/>
            </a:pPr>
            <a:r>
              <a:rPr lang="en-US" b="1" dirty="0" smtClean="0"/>
              <a:t>Medical illness</a:t>
            </a:r>
            <a:endParaRPr lang="en-US" dirty="0" smtClean="0"/>
          </a:p>
          <a:p>
            <a:pPr eaLnBrk="1" fontAlgn="ctr" hangingPunct="1">
              <a:defRPr/>
            </a:pPr>
            <a:r>
              <a:rPr lang="en-US" b="1" dirty="0" smtClean="0"/>
              <a:t>Comments</a:t>
            </a:r>
            <a:endParaRPr lang="en-US" dirty="0" smtClean="0"/>
          </a:p>
          <a:p>
            <a:pPr eaLnBrk="1" fontAlgn="t" hangingPunct="1">
              <a:defRPr/>
            </a:pPr>
            <a:r>
              <a:rPr lang="en-US" dirty="0" smtClean="0"/>
              <a:t>Coronary artery disease/ischemic heart disease</a:t>
            </a:r>
          </a:p>
          <a:p>
            <a:pPr eaLnBrk="1" fontAlgn="t" hangingPunct="1">
              <a:defRPr/>
            </a:pPr>
            <a:r>
              <a:rPr lang="en-US" dirty="0" smtClean="0"/>
              <a:t>Depression increases the risk by 1.5 to 2 fold</a:t>
            </a:r>
          </a:p>
          <a:p>
            <a:pPr eaLnBrk="1" fontAlgn="t" hangingPunct="1">
              <a:defRPr/>
            </a:pPr>
            <a:r>
              <a:rPr lang="en-US" dirty="0" smtClean="0"/>
              <a:t>Ischemic stroke</a:t>
            </a:r>
          </a:p>
          <a:p>
            <a:pPr eaLnBrk="1" fontAlgn="t" hangingPunct="1">
              <a:defRPr/>
            </a:pPr>
            <a:r>
              <a:rPr lang="en-US" dirty="0" smtClean="0"/>
              <a:t>Depression increases the risk by 1.8 fold</a:t>
            </a:r>
          </a:p>
          <a:p>
            <a:pPr eaLnBrk="1" fontAlgn="t" hangingPunct="1">
              <a:defRPr/>
            </a:pPr>
            <a:r>
              <a:rPr lang="en-US" dirty="0" smtClean="0"/>
              <a:t>Epilepsy</a:t>
            </a:r>
          </a:p>
          <a:p>
            <a:pPr eaLnBrk="1" fontAlgn="t" hangingPunct="1">
              <a:defRPr/>
            </a:pPr>
            <a:r>
              <a:rPr lang="en-US" dirty="0" smtClean="0"/>
              <a:t>Depression increases the risk by 4 to 6 fold</a:t>
            </a:r>
          </a:p>
          <a:p>
            <a:pPr eaLnBrk="1" fontAlgn="t" hangingPunct="1">
              <a:defRPr/>
            </a:pPr>
            <a:r>
              <a:rPr lang="en-US" dirty="0" smtClean="0"/>
              <a:t>Alzheimer’s disease</a:t>
            </a:r>
          </a:p>
          <a:p>
            <a:pPr eaLnBrk="1" fontAlgn="t" hangingPunct="1">
              <a:defRPr/>
            </a:pPr>
            <a:r>
              <a:rPr lang="en-US" dirty="0" smtClean="0"/>
              <a:t>Depression increases the risk by 2.1 fold</a:t>
            </a:r>
          </a:p>
          <a:p>
            <a:pPr eaLnBrk="1" fontAlgn="t" hangingPunct="1">
              <a:defRPr/>
            </a:pPr>
            <a:r>
              <a:rPr lang="en-US" dirty="0" smtClean="0"/>
              <a:t>Diabetes mellitus (type II)</a:t>
            </a:r>
          </a:p>
          <a:p>
            <a:pPr eaLnBrk="1" fontAlgn="t" hangingPunct="1">
              <a:defRPr/>
            </a:pPr>
            <a:r>
              <a:rPr lang="en-US" dirty="0" smtClean="0"/>
              <a:t>Depression increases the risk by 60%</a:t>
            </a:r>
          </a:p>
          <a:p>
            <a:pPr eaLnBrk="1" fontAlgn="t" hangingPunct="1">
              <a:defRPr/>
            </a:pPr>
            <a:r>
              <a:rPr lang="en-US" dirty="0" smtClean="0"/>
              <a:t>Cancer</a:t>
            </a:r>
          </a:p>
          <a:p>
            <a:pPr eaLnBrk="1" fontAlgn="t" hangingPunct="1">
              <a:defRPr/>
            </a:pPr>
            <a:r>
              <a:rPr lang="en-US" dirty="0" smtClean="0"/>
              <a:t>Depression and life stressors increase the risk by 1.35 to 1.88 fold</a:t>
            </a:r>
          </a:p>
          <a:p>
            <a:pPr eaLnBrk="1" fontAlgn="t" hangingPunct="1">
              <a:defRPr/>
            </a:pPr>
            <a:r>
              <a:rPr lang="en-US" dirty="0" smtClean="0"/>
              <a:t>HIV</a:t>
            </a:r>
          </a:p>
          <a:p>
            <a:pPr eaLnBrk="1" fontAlgn="t" hangingPunct="1">
              <a:defRPr/>
            </a:pPr>
            <a:r>
              <a:rPr lang="en-US" dirty="0" smtClean="0"/>
              <a:t>Bipolar spectrum conditions (</a:t>
            </a:r>
            <a:r>
              <a:rPr lang="en-US" dirty="0" err="1" smtClean="0"/>
              <a:t>hyperthymic</a:t>
            </a:r>
            <a:r>
              <a:rPr lang="en-US" dirty="0" smtClean="0"/>
              <a:t>/</a:t>
            </a:r>
            <a:r>
              <a:rPr lang="en-US" dirty="0" err="1" smtClean="0"/>
              <a:t>cyclothymic</a:t>
            </a:r>
            <a:r>
              <a:rPr lang="en-US" dirty="0" smtClean="0"/>
              <a:t>) may increase the risk for HIV infection</a:t>
            </a:r>
          </a:p>
          <a:p>
            <a:pPr>
              <a:defRPr/>
            </a:pPr>
            <a:endParaRPr lang="en-US" dirty="0" smtClean="0"/>
          </a:p>
          <a:p>
            <a:pPr>
              <a:defRPr/>
            </a:pPr>
            <a:r>
              <a:rPr lang="en-US" dirty="0" smtClean="0"/>
              <a:t>HIV:</a:t>
            </a:r>
          </a:p>
          <a:p>
            <a:pPr>
              <a:defRPr/>
            </a:pPr>
            <a:r>
              <a:rPr lang="en-US" dirty="0" smtClean="0">
                <a:solidFill>
                  <a:srgbClr val="303030"/>
                </a:solidFill>
                <a:latin typeface="Arial"/>
                <a:ea typeface="Times New Roman"/>
                <a:cs typeface="Arial"/>
              </a:rPr>
              <a:t>Bipolar spectrum conditions (</a:t>
            </a:r>
            <a:r>
              <a:rPr lang="en-US" dirty="0" err="1" smtClean="0">
                <a:solidFill>
                  <a:srgbClr val="303030"/>
                </a:solidFill>
                <a:latin typeface="Arial"/>
                <a:ea typeface="Times New Roman"/>
                <a:cs typeface="Arial"/>
              </a:rPr>
              <a:t>hyperthymic</a:t>
            </a:r>
            <a:r>
              <a:rPr lang="en-US" dirty="0" smtClean="0">
                <a:solidFill>
                  <a:srgbClr val="303030"/>
                </a:solidFill>
                <a:latin typeface="Arial"/>
                <a:ea typeface="Times New Roman"/>
                <a:cs typeface="Arial"/>
              </a:rPr>
              <a:t>/</a:t>
            </a:r>
            <a:r>
              <a:rPr lang="en-US" dirty="0" err="1" smtClean="0">
                <a:solidFill>
                  <a:srgbClr val="303030"/>
                </a:solidFill>
                <a:latin typeface="Arial"/>
                <a:ea typeface="Times New Roman"/>
                <a:cs typeface="Arial"/>
              </a:rPr>
              <a:t>cyclothymic</a:t>
            </a:r>
            <a:r>
              <a:rPr lang="en-US" dirty="0" smtClean="0">
                <a:solidFill>
                  <a:srgbClr val="303030"/>
                </a:solidFill>
                <a:latin typeface="Arial"/>
                <a:ea typeface="Times New Roman"/>
                <a:cs typeface="Arial"/>
              </a:rPr>
              <a:t>) may increase the risk for HIV infection</a:t>
            </a:r>
            <a:endParaRPr lang="en-US" sz="2000" dirty="0" smtClean="0">
              <a:latin typeface="Calibri"/>
              <a:ea typeface="Calibri"/>
              <a:cs typeface="Arial"/>
            </a:endParaRPr>
          </a:p>
          <a:p>
            <a:pPr>
              <a:defRPr/>
            </a:pPr>
            <a:endParaRPr lang="en-US" dirty="0"/>
          </a:p>
        </p:txBody>
      </p:sp>
      <p:sp>
        <p:nvSpPr>
          <p:cNvPr id="60420" name="Slide Number Placeholder 3"/>
          <p:cNvSpPr>
            <a:spLocks noGrp="1"/>
          </p:cNvSpPr>
          <p:nvPr>
            <p:ph type="sldNum" sz="quarter" idx="5"/>
          </p:nvPr>
        </p:nvSpPr>
        <p:spPr>
          <a:noFill/>
        </p:spPr>
        <p:txBody>
          <a:bodyPr/>
          <a:lstStyle/>
          <a:p>
            <a:fld id="{4FCB7452-1FA0-4AF7-9B38-BEB9DAEE87ED}" type="slidenum">
              <a:rPr lang="en-US" smtClean="0"/>
              <a:pPr/>
              <a:t>26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x-none" smtClean="0"/>
          </a:p>
        </p:txBody>
      </p:sp>
      <p:sp>
        <p:nvSpPr>
          <p:cNvPr id="67588" name="Slide Number Placeholder 3"/>
          <p:cNvSpPr>
            <a:spLocks noGrp="1"/>
          </p:cNvSpPr>
          <p:nvPr>
            <p:ph type="sldNum" sz="quarter" idx="5"/>
          </p:nvPr>
        </p:nvSpPr>
        <p:spPr>
          <a:noFill/>
        </p:spPr>
        <p:txBody>
          <a:bodyPr/>
          <a:lstStyle/>
          <a:p>
            <a:fld id="{5BE771E2-F9EF-4DEF-ABA4-117DAFABCF0B}" type="slidenum">
              <a:rPr lang="en-US" smtClean="0"/>
              <a:pPr/>
              <a:t>29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altLang="en-US" sz="2000" smtClean="0"/>
              <a:t>The authors tested the association of multiple cardiovascular symptoms with various measures of emotional distress (i.e., the scales of the Symptom Checklist-90-Revised) and the putative risk factors for disease status in 109 patients with documented coronary artery disease.</a:t>
            </a:r>
            <a:r>
              <a:rPr lang="en-CA" altLang="en-US" sz="2000" b="1" smtClean="0"/>
              <a:t> RESULTS:</a:t>
            </a:r>
            <a:r>
              <a:rPr lang="en-CA" altLang="en-US" sz="2000" smtClean="0"/>
              <a:t> Measures of emotional distress were stronger correlates of patient-rated distress due to the symptoms than were traditional risk factors.</a:t>
            </a:r>
            <a:r>
              <a:rPr lang="en-CA" altLang="en-US" sz="2000" b="1" smtClean="0"/>
              <a:t> CONCLUSION:</a:t>
            </a:r>
            <a:r>
              <a:rPr lang="en-CA" altLang="en-US" sz="2000" smtClean="0"/>
              <a:t> Treatment of emotional distress may be a viable strategy for symptom-control in cardiovascular disease.</a:t>
            </a:r>
            <a:br>
              <a:rPr lang="en-CA" altLang="en-US" sz="2000" smtClean="0"/>
            </a:br>
            <a:endParaRPr lang="en-CA" altLang="en-US" sz="2000" smtClean="0"/>
          </a:p>
          <a:p>
            <a:pPr eaLnBrk="1" hangingPunct="1">
              <a:spcBef>
                <a:spcPct val="0"/>
              </a:spcBef>
            </a:pPr>
            <a:endParaRPr lang="en-CA" altLang="en-US" sz="20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x-none" altLang="en-US" smtClean="0"/>
              <a:t> </a:t>
            </a:r>
            <a:r>
              <a:rPr lang="en-US" altLang="en-US" smtClean="0"/>
              <a:t>The antidepressant itself had no impact on medical outcome, improvement in depression improved medical prognosis, and more-severe depression was associated with a worse prognosis. Mechanisms by which depression might affect the outcome of coronary heart disease include poor compliance with medical treatment, diet and exercise, heightened inflammatory state, and unstable autonomic tone. Whatever the cause, the results suggest that clinicians must not only recognize and treat depression in cardiac patients, but also treat it to remission. Simply prescribing an antidepressant is insufficient if it does not produce substantial improvement in depression.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altLang="en-US" smtClean="0"/>
          </a:p>
        </p:txBody>
      </p:sp>
      <p:sp>
        <p:nvSpPr>
          <p:cNvPr id="292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FCD051-A479-42C8-8BD0-A4CE4C4E27EC}" type="slidenum">
              <a:rPr lang="x-none" smtClean="0">
                <a:latin typeface="Arial" pitchFamily="34" charset="0"/>
              </a:rPr>
              <a:pPr fontAlgn="base">
                <a:spcBef>
                  <a:spcPct val="0"/>
                </a:spcBef>
                <a:spcAft>
                  <a:spcPct val="0"/>
                </a:spcAft>
                <a:defRPr/>
              </a:pPr>
              <a:t>35</a:t>
            </a:fld>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E81FEFF-1E35-487F-A16F-2CAC718027A1}" type="slidenum">
              <a:rPr lang="en-US" smtClean="0"/>
              <a:pPr/>
              <a:t>39</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415358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4B2A40-220F-47D3-8930-1973C9346507}" type="slidenum">
              <a:rPr lang="en-US" smtClean="0"/>
              <a:pPr fontAlgn="base">
                <a:spcBef>
                  <a:spcPct val="0"/>
                </a:spcBef>
                <a:spcAft>
                  <a:spcPct val="0"/>
                </a:spcAft>
                <a:defRPr/>
              </a:pPr>
              <a:t>44</a:t>
            </a:fld>
            <a:endParaRPr lang="en-US" smtClean="0"/>
          </a:p>
        </p:txBody>
      </p:sp>
      <p:sp>
        <p:nvSpPr>
          <p:cNvPr id="849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CA"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Char char="q"/>
            </a:pPr>
            <a:r>
              <a:rPr lang="en-US" altLang="en-US" i="1" smtClean="0">
                <a:latin typeface="Times New Roman" pitchFamily="18" charset="0"/>
                <a:cs typeface="Times New Roman" pitchFamily="18" charset="0"/>
              </a:rPr>
              <a:t>poor pregnancy and birth outcomes</a:t>
            </a:r>
            <a:r>
              <a:rPr lang="en-US" altLang="en-US" smtClean="0">
                <a:latin typeface="Times New Roman" pitchFamily="18" charset="0"/>
                <a:cs typeface="Times New Roman" pitchFamily="18" charset="0"/>
              </a:rPr>
              <a:t>, low birth weight, smaller head circumferences, premature delivery, etc</a:t>
            </a:r>
          </a:p>
          <a:p>
            <a:pPr eaLnBrk="1" hangingPunct="1">
              <a:spcBef>
                <a:spcPct val="0"/>
              </a:spcBef>
              <a:buFont typeface="Wingdings" pitchFamily="2" charset="2"/>
              <a:buChar char="q"/>
            </a:pPr>
            <a:endParaRPr lang="en-US" altLang="en-US" smtClean="0">
              <a:latin typeface="Times New Roman" pitchFamily="18" charset="0"/>
              <a:cs typeface="Times New Roman" pitchFamily="18" charset="0"/>
            </a:endParaRPr>
          </a:p>
          <a:p>
            <a:pPr eaLnBrk="1" hangingPunct="1">
              <a:spcBef>
                <a:spcPct val="0"/>
              </a:spcBef>
              <a:buFont typeface="Wingdings" pitchFamily="2" charset="2"/>
              <a:buChar char="q"/>
            </a:pPr>
            <a:r>
              <a:rPr lang="en-US" altLang="en-US" smtClean="0">
                <a:latin typeface="Times New Roman" pitchFamily="18" charset="0"/>
                <a:cs typeface="Times New Roman" pitchFamily="18" charset="0"/>
              </a:rPr>
              <a:t>  If depression continues into the postpartum period :</a:t>
            </a:r>
            <a:r>
              <a:rPr lang="en-US" altLang="en-US" i="1" smtClean="0">
                <a:latin typeface="Times New Roman" pitchFamily="18" charset="0"/>
                <a:cs typeface="Times New Roman" pitchFamily="18" charset="0"/>
              </a:rPr>
              <a:t>poor mother-infant attachment, delayed cognitive and linguistic skills, impaired emotional development, and behavioral issues</a:t>
            </a:r>
          </a:p>
          <a:p>
            <a:pPr eaLnBrk="1" hangingPunct="1">
              <a:spcBef>
                <a:spcPct val="0"/>
              </a:spcBef>
              <a:buFont typeface="Wingdings" pitchFamily="2" charset="2"/>
              <a:buChar char="q"/>
            </a:pPr>
            <a:r>
              <a:rPr lang="en-US" altLang="en-US" smtClean="0">
                <a:latin typeface="Times New Roman" pitchFamily="18" charset="0"/>
                <a:cs typeface="Times New Roman" pitchFamily="18" charset="0"/>
              </a:rPr>
              <a:t>emotional instability and conduct disorders, attempt suicide, and require mental health services</a:t>
            </a:r>
          </a:p>
          <a:p>
            <a:pPr eaLnBrk="1" hangingPunct="1">
              <a:spcBef>
                <a:spcPct val="0"/>
              </a:spcBef>
            </a:pPr>
            <a:endParaRPr lang="en-CA" altLang="en-US" smtClean="0"/>
          </a:p>
          <a:p>
            <a:pPr eaLnBrk="1" hangingPunct="1">
              <a:spcBef>
                <a:spcPct val="0"/>
              </a:spcBef>
            </a:pPr>
            <a:endParaRPr lang="en-CA" altLang="en-US" smtClean="0"/>
          </a:p>
        </p:txBody>
      </p:sp>
      <p:sp>
        <p:nvSpPr>
          <p:cNvPr id="157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873A2-6D3A-42D9-9A9A-DF8BF4751958}"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E7E66D94-C82E-48C5-98C7-E391EBE46736}" type="slidenum">
              <a:rPr lang="en-US"/>
              <a:pPr>
                <a:defRPr/>
              </a:pPr>
              <a:t>57</a:t>
            </a:fld>
            <a:endParaRPr lang="en-US"/>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smtClean="0"/>
              <a:t>Usually a psychiatric emergency and will require hospitalization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marL="274320" indent="-274320" eaLnBrk="1" fontAlgn="auto" hangingPunct="1">
              <a:spcAft>
                <a:spcPts val="0"/>
              </a:spcAft>
              <a:buClr>
                <a:schemeClr val="accent3"/>
              </a:buClr>
              <a:buFont typeface="Wingdings 2"/>
              <a:buChar char=""/>
              <a:defRPr/>
            </a:pPr>
            <a:endParaRPr lang="en-CA" sz="1800" dirty="0" smtClean="0"/>
          </a:p>
          <a:p>
            <a:pPr marL="274320" indent="-274320" eaLnBrk="1" fontAlgn="auto" hangingPunct="1">
              <a:spcAft>
                <a:spcPts val="0"/>
              </a:spcAft>
              <a:buClr>
                <a:schemeClr val="accent3"/>
              </a:buClr>
              <a:buFont typeface="Wingdings 2"/>
              <a:buChar char=""/>
              <a:defRPr/>
            </a:pPr>
            <a:r>
              <a:rPr lang="en-US" sz="2800" dirty="0" smtClean="0"/>
              <a:t>A 47 yr-old businessman referred to outpatient psychiatric clinic by GI group who investigated him for liver disease and found no abnormality.  The patient is still suffering from abdominal vague symptoms and thinks he has undiscovered serious disease.</a:t>
            </a:r>
            <a:endParaRPr lang="en-CA" sz="2800" dirty="0" smtClean="0"/>
          </a:p>
          <a:p>
            <a:pPr marL="274320" indent="-274320" eaLnBrk="1" fontAlgn="auto" hangingPunct="1">
              <a:spcAft>
                <a:spcPts val="0"/>
              </a:spcAft>
              <a:buClr>
                <a:schemeClr val="accent3"/>
              </a:buClr>
              <a:buFont typeface="Wingdings 2"/>
              <a:buChar char=""/>
              <a:defRPr/>
            </a:pPr>
            <a:endParaRPr lang="en-CA" sz="2400" dirty="0" smtClean="0"/>
          </a:p>
          <a:p>
            <a:pPr marL="274320" indent="-274320" eaLnBrk="1" fontAlgn="auto" hangingPunct="1">
              <a:spcAft>
                <a:spcPts val="0"/>
              </a:spcAft>
              <a:buClr>
                <a:schemeClr val="accent3"/>
              </a:buClr>
              <a:buFont typeface="Wingdings 2"/>
              <a:buChar char=""/>
              <a:defRPr/>
            </a:pPr>
            <a:r>
              <a:rPr lang="en-US" sz="2800" b="1" dirty="0" smtClean="0"/>
              <a:t>Discussion Guidelines:</a:t>
            </a:r>
            <a:endParaRPr lang="en-CA" sz="2400" b="1" dirty="0" smtClean="0"/>
          </a:p>
          <a:p>
            <a:pPr marL="274320" indent="-274320" eaLnBrk="1" fontAlgn="auto" hangingPunct="1">
              <a:spcAft>
                <a:spcPts val="0"/>
              </a:spcAft>
              <a:buClr>
                <a:schemeClr val="accent3"/>
              </a:buClr>
              <a:buFont typeface="Wingdings 2"/>
              <a:buChar char=""/>
              <a:defRPr/>
            </a:pPr>
            <a:r>
              <a:rPr lang="en-US" sz="2800" dirty="0" smtClean="0"/>
              <a:t>Further history information needed and why.</a:t>
            </a:r>
            <a:endParaRPr lang="en-CA" sz="2400" dirty="0" smtClean="0"/>
          </a:p>
          <a:p>
            <a:pPr marL="274320" indent="-274320" eaLnBrk="1" fontAlgn="auto" hangingPunct="1">
              <a:spcAft>
                <a:spcPts val="0"/>
              </a:spcAft>
              <a:buClr>
                <a:schemeClr val="accent3"/>
              </a:buClr>
              <a:buFont typeface="Wingdings 2"/>
              <a:buChar char=""/>
              <a:defRPr/>
            </a:pPr>
            <a:r>
              <a:rPr lang="en-US" sz="2800" dirty="0" smtClean="0"/>
              <a:t>The most likely diagnosis and why.</a:t>
            </a:r>
            <a:endParaRPr lang="en-CA" sz="2400" dirty="0" smtClean="0"/>
          </a:p>
          <a:p>
            <a:pPr marL="274320" indent="-274320" eaLnBrk="1" fontAlgn="auto" hangingPunct="1">
              <a:spcAft>
                <a:spcPts val="0"/>
              </a:spcAft>
              <a:buClr>
                <a:schemeClr val="accent3"/>
              </a:buClr>
              <a:buFont typeface="Wingdings 2"/>
              <a:buChar char=""/>
              <a:defRPr/>
            </a:pPr>
            <a:r>
              <a:rPr lang="en-US" sz="2800" dirty="0" smtClean="0"/>
              <a:t>Differential diagnoses.</a:t>
            </a:r>
            <a:endParaRPr lang="en-CA" sz="2400" dirty="0" smtClean="0"/>
          </a:p>
          <a:p>
            <a:pPr marL="274320" indent="-274320" eaLnBrk="1" fontAlgn="auto" hangingPunct="1">
              <a:spcAft>
                <a:spcPts val="0"/>
              </a:spcAft>
              <a:buClr>
                <a:schemeClr val="accent3"/>
              </a:buClr>
              <a:buFont typeface="Wingdings 2"/>
              <a:buChar char=""/>
              <a:defRPr/>
            </a:pPr>
            <a:r>
              <a:rPr lang="en-US" sz="2800" dirty="0" err="1" smtClean="0"/>
              <a:t>Comorbid</a:t>
            </a:r>
            <a:r>
              <a:rPr lang="en-US" sz="2800" dirty="0" smtClean="0"/>
              <a:t> psychiatric disorders.</a:t>
            </a:r>
            <a:endParaRPr lang="en-CA" sz="2400" dirty="0" smtClean="0"/>
          </a:p>
          <a:p>
            <a:pPr marL="274320" indent="-274320" eaLnBrk="1" fontAlgn="auto" hangingPunct="1">
              <a:spcAft>
                <a:spcPts val="0"/>
              </a:spcAft>
              <a:buClr>
                <a:schemeClr val="accent3"/>
              </a:buClr>
              <a:buFont typeface="Wingdings 2"/>
              <a:buChar char=""/>
              <a:defRPr/>
            </a:pPr>
            <a:r>
              <a:rPr lang="en-US" sz="2800" dirty="0" smtClean="0"/>
              <a:t>Principles of Management:</a:t>
            </a:r>
            <a:endParaRPr lang="en-CA" sz="2400" dirty="0" smtClean="0"/>
          </a:p>
          <a:p>
            <a:pPr marL="640080" lvl="1" indent="-246888" eaLnBrk="1" fontAlgn="auto" hangingPunct="1">
              <a:spcAft>
                <a:spcPts val="0"/>
              </a:spcAft>
              <a:buFont typeface="Wingdings 2"/>
              <a:buChar char=""/>
              <a:defRPr/>
            </a:pPr>
            <a:r>
              <a:rPr lang="en-US" dirty="0" smtClean="0"/>
              <a:t>Regarding mainline of treatment.</a:t>
            </a:r>
            <a:endParaRPr lang="en-CA" sz="2000" dirty="0" smtClean="0"/>
          </a:p>
          <a:p>
            <a:pPr marL="640080" lvl="1" indent="-246888" eaLnBrk="1" fontAlgn="auto" hangingPunct="1">
              <a:spcAft>
                <a:spcPts val="0"/>
              </a:spcAft>
              <a:buFont typeface="Wingdings 2"/>
              <a:buChar char=""/>
              <a:defRPr/>
            </a:pPr>
            <a:r>
              <a:rPr lang="en-US" dirty="0" smtClean="0"/>
              <a:t>Regarding investigations.</a:t>
            </a:r>
            <a:endParaRPr lang="en-CA" sz="2000" dirty="0" smtClean="0"/>
          </a:p>
          <a:p>
            <a:pPr marL="640080" lvl="1" indent="-246888" eaLnBrk="1" fontAlgn="auto" hangingPunct="1">
              <a:spcAft>
                <a:spcPts val="0"/>
              </a:spcAft>
              <a:buFont typeface="Wingdings 2"/>
              <a:buChar char=""/>
              <a:defRPr/>
            </a:pPr>
            <a:r>
              <a:rPr lang="en-US" dirty="0" smtClean="0"/>
              <a:t>Regarding abuse of health care.</a:t>
            </a:r>
            <a:endParaRPr lang="en-CA" sz="2000" dirty="0" smtClean="0"/>
          </a:p>
          <a:p>
            <a:pPr marL="274320" indent="-274320" eaLnBrk="1" fontAlgn="auto" hangingPunct="1">
              <a:spcAft>
                <a:spcPts val="0"/>
              </a:spcAft>
              <a:buClr>
                <a:schemeClr val="accent3"/>
              </a:buClr>
              <a:buFont typeface="Wingdings 2" pitchFamily="18" charset="2"/>
              <a:buNone/>
              <a:defRPr/>
            </a:pPr>
            <a:r>
              <a:rPr lang="en-US" sz="2800" dirty="0" smtClean="0"/>
              <a:t/>
            </a:r>
            <a:br>
              <a:rPr lang="en-US" sz="2800" dirty="0" smtClean="0"/>
            </a:br>
            <a:endParaRPr lang="en-CA"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BDFE3A0B-FD2A-4C7D-8AAE-8C981F2C0DF2}" type="slidenum">
              <a:rPr lang="en-CA" smtClean="0"/>
              <a:pPr>
                <a:defRPr/>
              </a:pPr>
              <a:t>58</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 name="عنصر نائب للملاحظات 2"/>
          <p:cNvSpPr>
            <a:spLocks noGrp="1"/>
          </p:cNvSpPr>
          <p:nvPr>
            <p:ph type="body" idx="1"/>
          </p:nvPr>
        </p:nvSpPr>
        <p:spPr/>
        <p:txBody>
          <a:bodyPr>
            <a:normAutofit fontScale="77500" lnSpcReduction="20000"/>
          </a:bodyPr>
          <a:lstStyle/>
          <a:p>
            <a:pPr>
              <a:defRPr/>
            </a:pPr>
            <a:r>
              <a:rPr lang="en-US" dirty="0" smtClean="0"/>
              <a:t>DEFINITION OF “ORGANIC MENTAL DISORDERS”</a:t>
            </a:r>
          </a:p>
          <a:p>
            <a:pPr>
              <a:defRPr/>
            </a:pPr>
            <a:r>
              <a:rPr lang="en-US" dirty="0" smtClean="0"/>
              <a:t>During the past few decades, the advent of newer pharmacological treatments and advances in fields such as </a:t>
            </a:r>
            <a:r>
              <a:rPr lang="en-US" dirty="0" err="1" smtClean="0"/>
              <a:t>neuroimaging</a:t>
            </a:r>
            <a:r>
              <a:rPr lang="en-US" dirty="0" smtClean="0"/>
              <a:t>, genetics, and molecular biology, have resulted in a growing recognition of brain pathology as the basis for mental disorders. Indeed, the introduction to the Diagnostic and Statistical Manual of Mental Disorders Fourth Edition Text Revision (DSM-IV-TR; American Psychiatric Association, 2000) agrees that the term “mental disorder” unfortunately implies a distinction between “mental” disorders and “physical” disorders that is a reductionist anachronism of mind / body dualism, and admits that the term “mental disorder” persists in the title of the Manual because an appropriate substitute have not been found.</a:t>
            </a:r>
          </a:p>
          <a:p>
            <a:pPr>
              <a:defRPr/>
            </a:pPr>
            <a:r>
              <a:rPr lang="en-US" dirty="0" smtClean="0"/>
              <a:t>The term "organic," as used for many years pointed to defined pathological lesions and was contrasted with the term "functional" or physiological abnormalities that could not be detected by existing laboratory procedures. The DSM-IV (American Psychiatric Association, 1994) and DSM-IV-TR abandon the categories of organic and functional mental disorders. DSM-IV introduced the category Mental Disorders due to a general medical condition to designate psychopathological syndromes which are known to be symptomatic manifestations of a systemic medical or cerebral disorder. Disorders are included in this category if they meet the following criteria: (1) There is evidence from the history, physical examination, or laboratory findings that the disturbance is the direct physiological consequence of a general medical condition; (2) The disturbance is not better accounted for by another mental disorder; (3) The disturbance does not occur exclusively during the course of a delirium. The term general medical condition refers to conditions that are coded on Axis III and are listed outside the “mental disorders” chapter of ICD (American Psychiatric Association, 2000).</a:t>
            </a:r>
          </a:p>
          <a:p>
            <a:pPr>
              <a:defRPr/>
            </a:pPr>
            <a:r>
              <a:rPr lang="en-US" dirty="0" smtClean="0"/>
              <a:t>ICD – 10 maintains "organic" as a </a:t>
            </a:r>
            <a:r>
              <a:rPr lang="en-US" dirty="0" err="1" smtClean="0"/>
              <a:t>superordinate</a:t>
            </a:r>
            <a:r>
              <a:rPr lang="en-US" dirty="0" smtClean="0"/>
              <a:t> category. The block F00 – F09 is titled “Organic, including symptomatic, mental disorders”, and comprises “a range of mental disorders grouped together on the basis of their common, demonstrable etiology in cerebral disease, brain injury, or other insult leading to cerebral dysfunction” (World Health Organization, 1992). ICD-10 indicates that the dysfunction may be primary, as in diseases, injuries and insults that affect the brain directly or with predilection, or secondary, as in systemic disorders that involve the brain. ICD-10 uses the term symptomatic for those organic disorders in which cerebral involvement is secondary to a systemic </a:t>
            </a:r>
            <a:r>
              <a:rPr lang="en-US" dirty="0" err="1" smtClean="0"/>
              <a:t>extracerebral</a:t>
            </a:r>
            <a:r>
              <a:rPr lang="en-US" dirty="0" smtClean="0"/>
              <a:t> disease or disorder. ICD-10 states that use of the term “organic” does not imply that conditions elsewhere in the classification are “nonorganic” in the sense that they have no cerebral substrate, and that the term means simply that the syndrome so classified can be attributed to an independently diagnosable cerebral or systemic disease. ICD-10 recommends four criteria for classifying a syndrome as organic: (1) evidence of cerebral disease, damage, or dysfunction, or of systemic physical disease, known to be associated with one of the listed syndromes; (2) a temporal relationship (weeks or a few months) between the development of the underlying disease and the onset of the mental syndrome; (3) recovery from the mental disorder following removal or improvement of the underlying presumed cause; and (4) absence of evidence to suggest an alternative cause of the mental syndrome (such as a strong family history or precipitating stress).</a:t>
            </a:r>
          </a:p>
          <a:p>
            <a:pPr>
              <a:defRPr/>
            </a:pPr>
            <a:endParaRPr lang="x-none" dirty="0" smtClean="0"/>
          </a:p>
          <a:p>
            <a:pPr>
              <a:defRPr/>
            </a:pPr>
            <a:endParaRPr lang="x-none" dirty="0"/>
          </a:p>
        </p:txBody>
      </p:sp>
      <p:sp>
        <p:nvSpPr>
          <p:cNvPr id="4" name="عنصر نائب لرقم الشريحة 3"/>
          <p:cNvSpPr>
            <a:spLocks noGrp="1"/>
          </p:cNvSpPr>
          <p:nvPr>
            <p:ph type="sldNum" sz="quarter" idx="5"/>
          </p:nvPr>
        </p:nvSpPr>
        <p:spPr/>
        <p:txBody>
          <a:bodyPr/>
          <a:lstStyle/>
          <a:p>
            <a:pPr>
              <a:defRPr/>
            </a:pPr>
            <a:fld id="{57ACB79E-11E4-43A8-A31C-A514FE5D2F50}"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0000" lnSpcReduction="20000"/>
          </a:bodyPr>
          <a:lstStyle/>
          <a:p>
            <a:pPr marL="274320" indent="-274320" eaLnBrk="1" fontAlgn="auto" hangingPunct="1">
              <a:spcAft>
                <a:spcPts val="0"/>
              </a:spcAft>
              <a:buClr>
                <a:schemeClr val="accent3"/>
              </a:buClr>
              <a:buFont typeface="Wingdings 2"/>
              <a:buChar char=""/>
              <a:defRPr/>
            </a:pPr>
            <a:r>
              <a:rPr lang="en-US" b="1" dirty="0" smtClean="0"/>
              <a:t> </a:t>
            </a:r>
            <a:endParaRPr lang="en-CA" dirty="0" smtClean="0"/>
          </a:p>
          <a:p>
            <a:pPr marL="274320" indent="-274320" eaLnBrk="1" fontAlgn="auto" hangingPunct="1">
              <a:spcAft>
                <a:spcPts val="0"/>
              </a:spcAft>
              <a:buClr>
                <a:schemeClr val="accent3"/>
              </a:buClr>
              <a:buFont typeface="Wingdings 2"/>
              <a:buChar char=""/>
              <a:defRPr/>
            </a:pPr>
            <a:r>
              <a:rPr lang="en-US" b="1" dirty="0" smtClean="0"/>
              <a:t>I. Assessment:</a:t>
            </a:r>
            <a:endParaRPr lang="en-CA" dirty="0" smtClean="0"/>
          </a:p>
          <a:p>
            <a:pPr marL="274320" indent="-274320" eaLnBrk="1" fontAlgn="auto" hangingPunct="1">
              <a:spcAft>
                <a:spcPts val="0"/>
              </a:spcAft>
              <a:buClr>
                <a:schemeClr val="accent3"/>
              </a:buClr>
              <a:buFont typeface="Wingdings 2"/>
              <a:buChar char=""/>
              <a:defRPr/>
            </a:pPr>
            <a:r>
              <a:rPr lang="en-US" dirty="0" smtClean="0"/>
              <a:t>   - Definition of </a:t>
            </a:r>
            <a:r>
              <a:rPr lang="en-US" dirty="0" err="1" smtClean="0"/>
              <a:t>somatization</a:t>
            </a:r>
            <a:endParaRPr lang="en-CA" dirty="0" smtClean="0"/>
          </a:p>
          <a:p>
            <a:pPr marL="274320" indent="-274320" eaLnBrk="1" fontAlgn="auto" hangingPunct="1">
              <a:spcAft>
                <a:spcPts val="0"/>
              </a:spcAft>
              <a:buClr>
                <a:schemeClr val="accent3"/>
              </a:buClr>
              <a:buFont typeface="Wingdings 2"/>
              <a:buChar char=""/>
              <a:defRPr/>
            </a:pPr>
            <a:r>
              <a:rPr lang="en-US" dirty="0" smtClean="0"/>
              <a:t>   – Acute vs. chronic</a:t>
            </a:r>
            <a:endParaRPr lang="en-CA" dirty="0" smtClean="0"/>
          </a:p>
          <a:p>
            <a:pPr marL="274320" indent="-274320" eaLnBrk="1" fontAlgn="auto" hangingPunct="1">
              <a:spcAft>
                <a:spcPts val="0"/>
              </a:spcAft>
              <a:buClr>
                <a:schemeClr val="accent3"/>
              </a:buClr>
              <a:buFont typeface="Wingdings 2"/>
              <a:buChar char=""/>
              <a:defRPr/>
            </a:pPr>
            <a:r>
              <a:rPr lang="en-US" dirty="0" smtClean="0"/>
              <a:t>   – Persistent vs. transient</a:t>
            </a:r>
            <a:endParaRPr lang="en-CA" dirty="0" smtClean="0"/>
          </a:p>
          <a:p>
            <a:pPr marL="274320" indent="-274320" eaLnBrk="1" fontAlgn="auto" hangingPunct="1">
              <a:spcAft>
                <a:spcPts val="0"/>
              </a:spcAft>
              <a:buClr>
                <a:schemeClr val="accent3"/>
              </a:buClr>
              <a:buFont typeface="Wingdings 2"/>
              <a:buChar char=""/>
              <a:defRPr/>
            </a:pPr>
            <a:r>
              <a:rPr lang="en-US" dirty="0" smtClean="0"/>
              <a:t>   – Multiplicity of physical symptoms</a:t>
            </a:r>
            <a:endParaRPr lang="en-CA" dirty="0" smtClean="0"/>
          </a:p>
          <a:p>
            <a:pPr marL="274320" indent="-274320" eaLnBrk="1" fontAlgn="auto" hangingPunct="1">
              <a:spcAft>
                <a:spcPts val="0"/>
              </a:spcAft>
              <a:buClr>
                <a:schemeClr val="accent3"/>
              </a:buClr>
              <a:buFont typeface="Wingdings 2"/>
              <a:buChar char=""/>
              <a:defRPr/>
            </a:pPr>
            <a:r>
              <a:rPr lang="en-US" dirty="0" smtClean="0"/>
              <a:t>   – Relationship with life stressors</a:t>
            </a:r>
            <a:endParaRPr lang="en-CA" dirty="0" smtClean="0"/>
          </a:p>
          <a:p>
            <a:pPr marL="274320" indent="-274320" eaLnBrk="1" fontAlgn="auto" hangingPunct="1">
              <a:spcAft>
                <a:spcPts val="0"/>
              </a:spcAft>
              <a:buClr>
                <a:schemeClr val="accent3"/>
              </a:buClr>
              <a:buFont typeface="Wingdings 2"/>
              <a:buChar char=""/>
              <a:defRPr/>
            </a:pPr>
            <a:r>
              <a:rPr lang="en-US" dirty="0" smtClean="0"/>
              <a:t>   – Association with occupational and social dysfunction</a:t>
            </a:r>
            <a:endParaRPr lang="en-CA" dirty="0" smtClean="0"/>
          </a:p>
          <a:p>
            <a:pPr marL="274320" indent="-274320" eaLnBrk="1" fontAlgn="auto" hangingPunct="1">
              <a:spcAft>
                <a:spcPts val="0"/>
              </a:spcAft>
              <a:buClr>
                <a:schemeClr val="accent3"/>
              </a:buClr>
              <a:buFont typeface="Wingdings 2"/>
              <a:buChar char=""/>
              <a:defRPr/>
            </a:pPr>
            <a:r>
              <a:rPr lang="en-US" dirty="0" smtClean="0"/>
              <a:t>   – Personality features</a:t>
            </a:r>
            <a:endParaRPr lang="en-CA" dirty="0" smtClean="0"/>
          </a:p>
          <a:p>
            <a:pPr marL="274320" indent="-274320" eaLnBrk="1" fontAlgn="auto" hangingPunct="1">
              <a:spcAft>
                <a:spcPts val="0"/>
              </a:spcAft>
              <a:buClr>
                <a:schemeClr val="accent3"/>
              </a:buClr>
              <a:buFont typeface="Wingdings 2"/>
              <a:buChar char=""/>
              <a:defRPr/>
            </a:pPr>
            <a:r>
              <a:rPr lang="en-US" dirty="0" smtClean="0"/>
              <a:t>   – Illness </a:t>
            </a:r>
            <a:r>
              <a:rPr lang="en-US" dirty="0" err="1" smtClean="0"/>
              <a:t>behaviour</a:t>
            </a:r>
            <a:r>
              <a:rPr lang="en-US" dirty="0" smtClean="0"/>
              <a:t> and sick role</a:t>
            </a:r>
            <a:endParaRPr lang="en-CA" dirty="0" smtClean="0"/>
          </a:p>
          <a:p>
            <a:pPr marL="274320" indent="-274320" eaLnBrk="1" fontAlgn="auto" hangingPunct="1">
              <a:spcAft>
                <a:spcPts val="0"/>
              </a:spcAft>
              <a:buClr>
                <a:schemeClr val="accent3"/>
              </a:buClr>
              <a:buFont typeface="Wingdings 2"/>
              <a:buChar char=""/>
              <a:defRPr/>
            </a:pPr>
            <a:r>
              <a:rPr lang="en-US" dirty="0" smtClean="0"/>
              <a:t>   – Social support</a:t>
            </a:r>
            <a:endParaRPr lang="en-CA" dirty="0" smtClean="0"/>
          </a:p>
          <a:p>
            <a:pPr marL="274320" indent="-274320" eaLnBrk="1" fontAlgn="auto" hangingPunct="1">
              <a:spcAft>
                <a:spcPts val="0"/>
              </a:spcAft>
              <a:buClr>
                <a:schemeClr val="accent3"/>
              </a:buClr>
              <a:buFont typeface="Wingdings 2"/>
              <a:buChar char=""/>
              <a:defRPr/>
            </a:pPr>
            <a:r>
              <a:rPr lang="en-US" dirty="0" smtClean="0"/>
              <a:t>   – Health services abuse</a:t>
            </a:r>
            <a:endParaRPr lang="en-CA" dirty="0" smtClean="0"/>
          </a:p>
          <a:p>
            <a:pPr marL="274320" indent="-274320" eaLnBrk="1" fontAlgn="auto" hangingPunct="1">
              <a:spcAft>
                <a:spcPts val="0"/>
              </a:spcAft>
              <a:buClr>
                <a:schemeClr val="accent3"/>
              </a:buClr>
              <a:buFont typeface="Wingdings 2"/>
              <a:buChar char=""/>
              <a:defRPr/>
            </a:pPr>
            <a:r>
              <a:rPr lang="en-US" dirty="0" smtClean="0"/>
              <a:t> </a:t>
            </a:r>
            <a:endParaRPr lang="en-CA" dirty="0" smtClean="0"/>
          </a:p>
          <a:p>
            <a:pPr marL="274320" indent="-274320" eaLnBrk="1" fontAlgn="auto" hangingPunct="1">
              <a:spcAft>
                <a:spcPts val="0"/>
              </a:spcAft>
              <a:buClr>
                <a:schemeClr val="accent3"/>
              </a:buClr>
              <a:buFont typeface="Wingdings 2"/>
              <a:buChar char=""/>
              <a:defRPr/>
            </a:pPr>
            <a:r>
              <a:rPr lang="en-US" dirty="0" smtClean="0"/>
              <a:t>   - MSE: </a:t>
            </a:r>
            <a:endParaRPr lang="en-CA" dirty="0" smtClean="0"/>
          </a:p>
          <a:p>
            <a:pPr marL="274320" indent="-274320" eaLnBrk="1" fontAlgn="auto" hangingPunct="1">
              <a:spcAft>
                <a:spcPts val="0"/>
              </a:spcAft>
              <a:buClr>
                <a:schemeClr val="accent3"/>
              </a:buClr>
              <a:buFont typeface="Wingdings 2"/>
              <a:buChar char=""/>
              <a:defRPr/>
            </a:pPr>
            <a:r>
              <a:rPr lang="en-US" dirty="0" smtClean="0"/>
              <a:t>How the patient describes his symptoms</a:t>
            </a:r>
            <a:endParaRPr lang="en-CA" dirty="0" smtClean="0"/>
          </a:p>
          <a:p>
            <a:pPr marL="274320" indent="-274320" eaLnBrk="1" fontAlgn="auto" hangingPunct="1">
              <a:spcAft>
                <a:spcPts val="0"/>
              </a:spcAft>
              <a:buClr>
                <a:schemeClr val="accent3"/>
              </a:buClr>
              <a:buFont typeface="Wingdings 2"/>
              <a:buChar char=""/>
              <a:defRPr/>
            </a:pPr>
            <a:r>
              <a:rPr lang="en-US" dirty="0" smtClean="0"/>
              <a:t>Thoughts, behaviors and emotions associated with symptoms</a:t>
            </a:r>
            <a:endParaRPr lang="en-CA" dirty="0" smtClean="0"/>
          </a:p>
          <a:p>
            <a:pPr marL="274320" indent="-274320" eaLnBrk="1" fontAlgn="auto" hangingPunct="1">
              <a:spcAft>
                <a:spcPts val="0"/>
              </a:spcAft>
              <a:buClr>
                <a:schemeClr val="accent3"/>
              </a:buClr>
              <a:buFont typeface="Wingdings 2"/>
              <a:buChar char=""/>
              <a:defRPr/>
            </a:pPr>
            <a:r>
              <a:rPr lang="en-US" dirty="0" smtClean="0"/>
              <a:t>Patient’s explanation of his physical symptoms and the meaning of negative tests.</a:t>
            </a:r>
            <a:endParaRPr lang="en-CA" dirty="0" smtClean="0"/>
          </a:p>
          <a:p>
            <a:pPr marL="274320" indent="-274320" eaLnBrk="1" fontAlgn="auto" hangingPunct="1">
              <a:spcAft>
                <a:spcPts val="0"/>
              </a:spcAft>
              <a:buClr>
                <a:schemeClr val="accent3"/>
              </a:buClr>
              <a:buFont typeface="Wingdings 2"/>
              <a:buChar char=""/>
              <a:defRPr/>
            </a:pPr>
            <a:r>
              <a:rPr lang="en-US" dirty="0" smtClean="0"/>
              <a:t> </a:t>
            </a:r>
            <a:endParaRPr lang="en-CA" dirty="0" smtClean="0"/>
          </a:p>
          <a:p>
            <a:pPr marL="274320" indent="-274320" eaLnBrk="1" fontAlgn="auto" hangingPunct="1">
              <a:spcAft>
                <a:spcPts val="0"/>
              </a:spcAft>
              <a:buClr>
                <a:schemeClr val="accent3"/>
              </a:buClr>
              <a:buFont typeface="Wingdings 2"/>
              <a:buChar char=""/>
              <a:defRPr/>
            </a:pPr>
            <a:r>
              <a:rPr lang="en-US" dirty="0" smtClean="0"/>
              <a:t>   - Physical Examination</a:t>
            </a:r>
            <a:endParaRPr lang="en-CA" dirty="0" smtClean="0"/>
          </a:p>
          <a:p>
            <a:pPr marL="274320" indent="-274320" eaLnBrk="1" fontAlgn="auto" hangingPunct="1">
              <a:spcAft>
                <a:spcPts val="0"/>
              </a:spcAft>
              <a:buClr>
                <a:schemeClr val="accent3"/>
              </a:buClr>
              <a:buFont typeface="Wingdings 2"/>
              <a:buChar char=""/>
              <a:defRPr/>
            </a:pPr>
            <a:r>
              <a:rPr lang="en-US" dirty="0" smtClean="0"/>
              <a:t> </a:t>
            </a:r>
            <a:endParaRPr lang="en-CA" dirty="0" smtClean="0"/>
          </a:p>
          <a:p>
            <a:pPr marL="274320" indent="-274320" eaLnBrk="1" fontAlgn="auto" hangingPunct="1">
              <a:spcAft>
                <a:spcPts val="0"/>
              </a:spcAft>
              <a:buClr>
                <a:schemeClr val="accent3"/>
              </a:buClr>
              <a:buFont typeface="Wingdings 2"/>
              <a:buChar char=""/>
              <a:defRPr/>
            </a:pPr>
            <a:r>
              <a:rPr lang="en-US" dirty="0" smtClean="0"/>
              <a:t>   - Investigations:</a:t>
            </a:r>
            <a:endParaRPr lang="en-CA" dirty="0" smtClean="0"/>
          </a:p>
          <a:p>
            <a:pPr marL="274320" indent="-274320" eaLnBrk="1" fontAlgn="auto" hangingPunct="1">
              <a:spcAft>
                <a:spcPts val="0"/>
              </a:spcAft>
              <a:buClr>
                <a:schemeClr val="accent3"/>
              </a:buClr>
              <a:buFont typeface="Wingdings 2"/>
              <a:buChar char=""/>
              <a:defRPr/>
            </a:pPr>
            <a:r>
              <a:rPr lang="en-US" dirty="0" smtClean="0"/>
              <a:t>Minimum and for common diseases</a:t>
            </a:r>
            <a:endParaRPr lang="en-CA" dirty="0" smtClean="0"/>
          </a:p>
          <a:p>
            <a:pPr marL="274320" indent="-274320" eaLnBrk="1" fontAlgn="auto" hangingPunct="1">
              <a:spcAft>
                <a:spcPts val="0"/>
              </a:spcAft>
              <a:buClr>
                <a:schemeClr val="accent3"/>
              </a:buClr>
              <a:buFont typeface="Wingdings 2"/>
              <a:buChar char=""/>
              <a:defRPr/>
            </a:pPr>
            <a:r>
              <a:rPr lang="en-US" dirty="0" smtClean="0"/>
              <a:t>Thyroid tests, LFT, FBS, skull x-ray, etc.</a:t>
            </a:r>
            <a:endParaRPr lang="en-CA" dirty="0" smtClean="0"/>
          </a:p>
          <a:p>
            <a:pPr marL="274320" indent="-274320" eaLnBrk="1" fontAlgn="auto" hangingPunct="1">
              <a:spcAft>
                <a:spcPts val="0"/>
              </a:spcAft>
              <a:buClr>
                <a:schemeClr val="accent3"/>
              </a:buClr>
              <a:buFont typeface="Wingdings 2"/>
              <a:buChar char=""/>
              <a:defRPr/>
            </a:pPr>
            <a:r>
              <a:rPr lang="en-US" dirty="0" smtClean="0"/>
              <a:t> </a:t>
            </a:r>
            <a:endParaRPr lang="en-CA" dirty="0" smtClean="0"/>
          </a:p>
          <a:p>
            <a:pPr marL="274320" indent="-274320" eaLnBrk="1" fontAlgn="auto" hangingPunct="1">
              <a:spcAft>
                <a:spcPts val="0"/>
              </a:spcAft>
              <a:buClr>
                <a:schemeClr val="accent3"/>
              </a:buClr>
              <a:buFont typeface="Wingdings 2"/>
              <a:buChar char=""/>
              <a:defRPr/>
            </a:pPr>
            <a:r>
              <a:rPr lang="en-US" dirty="0" smtClean="0"/>
              <a:t>   -  Differential Diagnosis:</a:t>
            </a:r>
            <a:endParaRPr lang="en-CA" dirty="0" smtClean="0"/>
          </a:p>
          <a:p>
            <a:pPr marL="274320" indent="-274320" eaLnBrk="1" fontAlgn="auto" hangingPunct="1">
              <a:spcAft>
                <a:spcPts val="0"/>
              </a:spcAft>
              <a:buClr>
                <a:schemeClr val="accent3"/>
              </a:buClr>
              <a:buFont typeface="Wingdings 2"/>
              <a:buChar char=""/>
              <a:defRPr/>
            </a:pPr>
            <a:r>
              <a:rPr lang="en-US" dirty="0" smtClean="0"/>
              <a:t>Mood disorders, depression</a:t>
            </a:r>
            <a:endParaRPr lang="en-CA" dirty="0" smtClean="0"/>
          </a:p>
          <a:p>
            <a:pPr marL="274320" indent="-274320" eaLnBrk="1" fontAlgn="auto" hangingPunct="1">
              <a:spcAft>
                <a:spcPts val="0"/>
              </a:spcAft>
              <a:buClr>
                <a:schemeClr val="accent3"/>
              </a:buClr>
              <a:buFont typeface="Wingdings 2"/>
              <a:buChar char=""/>
              <a:defRPr/>
            </a:pPr>
            <a:r>
              <a:rPr lang="en-US" dirty="0" smtClean="0"/>
              <a:t>GAD</a:t>
            </a:r>
            <a:endParaRPr lang="en-CA" dirty="0" smtClean="0"/>
          </a:p>
          <a:p>
            <a:pPr marL="274320" indent="-274320" eaLnBrk="1" fontAlgn="auto" hangingPunct="1">
              <a:spcAft>
                <a:spcPts val="0"/>
              </a:spcAft>
              <a:buClr>
                <a:schemeClr val="accent3"/>
              </a:buClr>
              <a:buFont typeface="Wingdings 2"/>
              <a:buChar char=""/>
              <a:defRPr/>
            </a:pPr>
            <a:r>
              <a:rPr lang="en-US" dirty="0" smtClean="0"/>
              <a:t>Schizophrenia</a:t>
            </a:r>
            <a:endParaRPr lang="en-CA" dirty="0" smtClean="0"/>
          </a:p>
          <a:p>
            <a:pPr marL="274320" indent="-274320" eaLnBrk="1" fontAlgn="auto" hangingPunct="1">
              <a:spcAft>
                <a:spcPts val="0"/>
              </a:spcAft>
              <a:buClr>
                <a:schemeClr val="accent3"/>
              </a:buClr>
              <a:buFont typeface="Wingdings 2"/>
              <a:buChar char=""/>
              <a:defRPr/>
            </a:pPr>
            <a:r>
              <a:rPr lang="en-US" dirty="0" smtClean="0"/>
              <a:t>Drug abuse</a:t>
            </a:r>
            <a:endParaRPr lang="en-CA" dirty="0" smtClean="0"/>
          </a:p>
          <a:p>
            <a:pPr marL="274320" indent="-274320" eaLnBrk="1" fontAlgn="auto" hangingPunct="1">
              <a:spcAft>
                <a:spcPts val="0"/>
              </a:spcAft>
              <a:buClr>
                <a:schemeClr val="accent3"/>
              </a:buClr>
              <a:buFont typeface="Wingdings 2"/>
              <a:buChar char=""/>
              <a:defRPr/>
            </a:pPr>
            <a:r>
              <a:rPr lang="en-US" dirty="0" smtClean="0"/>
              <a:t>Somatoform disorders</a:t>
            </a:r>
            <a:endParaRPr lang="en-CA" dirty="0" smtClean="0"/>
          </a:p>
          <a:p>
            <a:pPr marL="274320" indent="-274320" eaLnBrk="1" fontAlgn="auto" hangingPunct="1">
              <a:spcAft>
                <a:spcPts val="0"/>
              </a:spcAft>
              <a:buClr>
                <a:schemeClr val="accent3"/>
              </a:buClr>
              <a:buFont typeface="Wingdings 2"/>
              <a:buChar char=""/>
              <a:defRPr/>
            </a:pPr>
            <a:r>
              <a:rPr lang="en-US" dirty="0" smtClean="0"/>
              <a:t>Factitious disorders</a:t>
            </a:r>
            <a:endParaRPr lang="en-CA" dirty="0" smtClean="0"/>
          </a:p>
          <a:p>
            <a:pPr marL="274320" indent="-274320" eaLnBrk="1" fontAlgn="auto" hangingPunct="1">
              <a:spcAft>
                <a:spcPts val="0"/>
              </a:spcAft>
              <a:buClr>
                <a:schemeClr val="accent3"/>
              </a:buClr>
              <a:buFont typeface="Wingdings 2"/>
              <a:buChar char=""/>
              <a:defRPr/>
            </a:pPr>
            <a:r>
              <a:rPr lang="en-US" dirty="0" smtClean="0"/>
              <a:t>Malingering</a:t>
            </a:r>
            <a:endParaRPr lang="en-CA" dirty="0" smtClean="0"/>
          </a:p>
          <a:p>
            <a:pPr marL="274320" indent="-274320" eaLnBrk="1" fontAlgn="auto" hangingPunct="1">
              <a:spcAft>
                <a:spcPts val="0"/>
              </a:spcAft>
              <a:buClr>
                <a:schemeClr val="accent3"/>
              </a:buClr>
              <a:buFont typeface="Wingdings 2"/>
              <a:buChar char=""/>
              <a:defRPr/>
            </a:pPr>
            <a:r>
              <a:rPr lang="en-US" dirty="0" smtClean="0"/>
              <a:t> </a:t>
            </a:r>
            <a:endParaRPr lang="en-CA" dirty="0" smtClean="0"/>
          </a:p>
          <a:p>
            <a:pPr marL="274320" indent="-274320" eaLnBrk="1" fontAlgn="auto" hangingPunct="1">
              <a:spcAft>
                <a:spcPts val="0"/>
              </a:spcAft>
              <a:buClr>
                <a:schemeClr val="accent3"/>
              </a:buClr>
              <a:buFont typeface="Wingdings 2"/>
              <a:buChar char=""/>
              <a:defRPr/>
            </a:pPr>
            <a:r>
              <a:rPr lang="en-US" b="1" dirty="0" smtClean="0"/>
              <a:t>II. Management:</a:t>
            </a:r>
            <a:endParaRPr lang="en-CA" dirty="0" smtClean="0"/>
          </a:p>
          <a:p>
            <a:pPr marL="274320" indent="-274320" eaLnBrk="1" fontAlgn="auto" hangingPunct="1">
              <a:spcAft>
                <a:spcPts val="0"/>
              </a:spcAft>
              <a:buClr>
                <a:schemeClr val="accent3"/>
              </a:buClr>
              <a:buFont typeface="Wingdings 2"/>
              <a:buChar char=""/>
              <a:defRPr/>
            </a:pPr>
            <a:r>
              <a:rPr lang="en-US" dirty="0" smtClean="0"/>
              <a:t>To establish a therapeutic relationship</a:t>
            </a:r>
            <a:endParaRPr lang="en-CA" dirty="0" smtClean="0"/>
          </a:p>
          <a:p>
            <a:pPr marL="274320" indent="-274320" eaLnBrk="1" fontAlgn="auto" hangingPunct="1">
              <a:spcAft>
                <a:spcPts val="0"/>
              </a:spcAft>
              <a:buClr>
                <a:schemeClr val="accent3"/>
              </a:buClr>
              <a:buFont typeface="Wingdings 2"/>
              <a:buChar char=""/>
              <a:defRPr/>
            </a:pPr>
            <a:r>
              <a:rPr lang="en-US" dirty="0" smtClean="0"/>
              <a:t>Explanation with emphasis on psychosomatic unity</a:t>
            </a:r>
            <a:endParaRPr lang="en-CA" dirty="0" smtClean="0"/>
          </a:p>
          <a:p>
            <a:pPr marL="274320" indent="-274320" eaLnBrk="1" fontAlgn="auto" hangingPunct="1">
              <a:spcAft>
                <a:spcPts val="0"/>
              </a:spcAft>
              <a:buClr>
                <a:schemeClr val="accent3"/>
              </a:buClr>
              <a:buFont typeface="Wingdings 2"/>
              <a:buChar char=""/>
              <a:defRPr/>
            </a:pPr>
            <a:r>
              <a:rPr lang="en-US" dirty="0" smtClean="0"/>
              <a:t>Regular follow up</a:t>
            </a:r>
            <a:endParaRPr lang="en-CA" dirty="0" smtClean="0"/>
          </a:p>
          <a:p>
            <a:pPr marL="274320" indent="-274320" eaLnBrk="1" fontAlgn="auto" hangingPunct="1">
              <a:spcAft>
                <a:spcPts val="0"/>
              </a:spcAft>
              <a:buClr>
                <a:schemeClr val="accent3"/>
              </a:buClr>
              <a:buFont typeface="Wingdings 2"/>
              <a:buChar char=""/>
              <a:defRPr/>
            </a:pPr>
            <a:r>
              <a:rPr lang="en-US" dirty="0" smtClean="0"/>
              <a:t>Treat concurrent psychiatric disorders</a:t>
            </a:r>
            <a:endParaRPr lang="en-CA" dirty="0" smtClean="0"/>
          </a:p>
          <a:p>
            <a:pPr marL="274320" indent="-274320" eaLnBrk="1" fontAlgn="auto" hangingPunct="1">
              <a:spcAft>
                <a:spcPts val="0"/>
              </a:spcAft>
              <a:buClr>
                <a:schemeClr val="accent3"/>
              </a:buClr>
              <a:buFont typeface="Wingdings 2"/>
              <a:buChar char=""/>
              <a:defRPr/>
            </a:pPr>
            <a:r>
              <a:rPr lang="en-US" dirty="0" smtClean="0"/>
              <a:t>Avoid </a:t>
            </a:r>
            <a:r>
              <a:rPr lang="en-US" dirty="0" err="1" smtClean="0"/>
              <a:t>polypharmacy</a:t>
            </a:r>
            <a:endParaRPr lang="en-CA" dirty="0" smtClean="0"/>
          </a:p>
          <a:p>
            <a:pPr marL="274320" indent="-274320" eaLnBrk="1" fontAlgn="auto" hangingPunct="1">
              <a:spcAft>
                <a:spcPts val="0"/>
              </a:spcAft>
              <a:buClr>
                <a:schemeClr val="accent3"/>
              </a:buClr>
              <a:buFont typeface="Wingdings 2"/>
              <a:buChar char=""/>
              <a:defRPr/>
            </a:pPr>
            <a:r>
              <a:rPr lang="en-US" dirty="0" smtClean="0"/>
              <a:t>Avoid Benzodiazepine dependence risk</a:t>
            </a:r>
            <a:endParaRPr lang="en-CA" dirty="0" smtClean="0"/>
          </a:p>
          <a:p>
            <a:pPr marL="274320" indent="-274320" eaLnBrk="1" fontAlgn="auto" hangingPunct="1">
              <a:spcAft>
                <a:spcPts val="0"/>
              </a:spcAft>
              <a:buClr>
                <a:schemeClr val="accent3"/>
              </a:buClr>
              <a:buFont typeface="Wingdings 2"/>
              <a:buChar char=""/>
              <a:defRPr/>
            </a:pPr>
            <a:r>
              <a:rPr lang="en-US" dirty="0" smtClean="0"/>
              <a:t>Provide specific therapy when indicated</a:t>
            </a:r>
            <a:endParaRPr lang="en-CA" dirty="0" smtClean="0"/>
          </a:p>
          <a:p>
            <a:pPr marL="274320" indent="-274320" eaLnBrk="1" fontAlgn="auto" hangingPunct="1">
              <a:spcAft>
                <a:spcPts val="0"/>
              </a:spcAft>
              <a:buClr>
                <a:schemeClr val="accent3"/>
              </a:buClr>
              <a:buFont typeface="Wingdings 2"/>
              <a:buChar char=""/>
              <a:defRPr/>
            </a:pPr>
            <a:r>
              <a:rPr lang="en-US" dirty="0" smtClean="0"/>
              <a:t>Social &amp; marital intervention.</a:t>
            </a:r>
            <a:endParaRPr lang="en-CA" dirty="0" smtClean="0"/>
          </a:p>
          <a:p>
            <a:pPr marL="274320" indent="-274320" eaLnBrk="1" fontAlgn="auto" hangingPunct="1">
              <a:spcAft>
                <a:spcPts val="0"/>
              </a:spcAft>
              <a:buClr>
                <a:schemeClr val="accent3"/>
              </a:buClr>
              <a:buFont typeface="Wingdings 2"/>
              <a:buChar char=""/>
              <a:defRPr/>
            </a:pPr>
            <a:r>
              <a:rPr lang="en-US" dirty="0" smtClean="0"/>
              <a:t> </a:t>
            </a:r>
            <a:endParaRPr lang="en-CA" dirty="0" smtClean="0"/>
          </a:p>
          <a:p>
            <a:pPr marL="274320" indent="-274320" eaLnBrk="1" fontAlgn="auto" hangingPunct="1">
              <a:spcAft>
                <a:spcPts val="0"/>
              </a:spcAft>
              <a:buClr>
                <a:schemeClr val="accent3"/>
              </a:buClr>
              <a:buFont typeface="Wingdings 2"/>
              <a:buChar char=""/>
              <a:defRPr/>
            </a:pPr>
            <a:r>
              <a:rPr lang="en-US" dirty="0" smtClean="0"/>
              <a:t/>
            </a:r>
            <a:br>
              <a:rPr lang="en-US" dirty="0" smtClean="0"/>
            </a:br>
            <a:endParaRPr lang="en-CA"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F77BE722-7E5D-4ACA-929D-CC331BA4D50E}" type="slidenum">
              <a:rPr lang="en-CA" smtClean="0"/>
              <a:pPr>
                <a:defRPr/>
              </a:pPr>
              <a:t>59</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r>
              <a:rPr lang="en-US" dirty="0" smtClean="0"/>
              <a:t>There must be clinical findings that show clear evidence</a:t>
            </a:r>
          </a:p>
          <a:p>
            <a:pPr>
              <a:defRPr/>
            </a:pPr>
            <a:r>
              <a:rPr lang="en-US" dirty="0" smtClean="0"/>
              <a:t>of incompatibility with neurological disease. Internal inconsistency at examination is one</a:t>
            </a:r>
          </a:p>
          <a:p>
            <a:pPr>
              <a:defRPr/>
            </a:pPr>
            <a:r>
              <a:rPr lang="en-US" dirty="0" smtClean="0"/>
              <a:t>way to demonstrate incompatibility (i.e., demonstrating that physical signs elicited</a:t>
            </a:r>
          </a:p>
          <a:p>
            <a:pPr>
              <a:defRPr/>
            </a:pPr>
            <a:r>
              <a:rPr lang="en-US" dirty="0" smtClean="0"/>
              <a:t>through one examination method are no longer positive when tested a different way). Examples</a:t>
            </a:r>
          </a:p>
          <a:p>
            <a:pPr>
              <a:defRPr/>
            </a:pPr>
            <a:r>
              <a:rPr lang="en-US" dirty="0" smtClean="0"/>
              <a:t>of such examination findings include</a:t>
            </a:r>
          </a:p>
          <a:p>
            <a:pPr>
              <a:defRPr/>
            </a:pPr>
            <a:r>
              <a:rPr lang="en-US" dirty="0" smtClean="0"/>
              <a:t>• Hoover's sign, in which weakness of hip extension returns to normal strength with contralateral</a:t>
            </a:r>
          </a:p>
          <a:p>
            <a:pPr>
              <a:defRPr/>
            </a:pPr>
            <a:r>
              <a:rPr lang="en-US" dirty="0" smtClean="0"/>
              <a:t>hip flexion against resistance.</a:t>
            </a:r>
          </a:p>
          <a:p>
            <a:pPr>
              <a:defRPr/>
            </a:pPr>
            <a:r>
              <a:rPr lang="en-US" dirty="0" smtClean="0"/>
              <a:t>• Marked weakness of ankle plantar-flexion when tested on the bed in an individual who</a:t>
            </a:r>
          </a:p>
          <a:p>
            <a:pPr>
              <a:defRPr/>
            </a:pPr>
            <a:r>
              <a:rPr lang="en-US" dirty="0" smtClean="0"/>
              <a:t>is able to walk on tiptoes;</a:t>
            </a:r>
          </a:p>
          <a:p>
            <a:pPr>
              <a:defRPr/>
            </a:pPr>
            <a:r>
              <a:rPr lang="en-US" dirty="0" smtClean="0"/>
              <a:t>• Positive findings on the tremor entrainment test. On this test, a unilateral tremor may</a:t>
            </a:r>
          </a:p>
          <a:p>
            <a:pPr>
              <a:defRPr/>
            </a:pPr>
            <a:r>
              <a:rPr lang="en-US" dirty="0" smtClean="0"/>
              <a:t>be identified as functional if the tremor changes when the individual is distracted away</a:t>
            </a:r>
          </a:p>
          <a:p>
            <a:pPr>
              <a:defRPr/>
            </a:pPr>
            <a:r>
              <a:rPr lang="en-US" dirty="0" smtClean="0"/>
              <a:t>from it. This may be observed if the individual is asked to copy the examiner in making</a:t>
            </a:r>
          </a:p>
          <a:p>
            <a:pPr>
              <a:defRPr/>
            </a:pPr>
            <a:r>
              <a:rPr lang="en-US" dirty="0" smtClean="0"/>
              <a:t>a rhythmical movement with their unaffected hand and this causes the functional</a:t>
            </a:r>
          </a:p>
          <a:p>
            <a:pPr>
              <a:defRPr/>
            </a:pPr>
            <a:r>
              <a:rPr lang="en-US" dirty="0" smtClean="0"/>
              <a:t>tremor to change such that it copies or "entrains" to the rhythm of the unaffected hand</a:t>
            </a:r>
          </a:p>
          <a:p>
            <a:pPr>
              <a:defRPr/>
            </a:pPr>
            <a:r>
              <a:rPr lang="en-US" dirty="0" smtClean="0"/>
              <a:t>or the functional tremor is suppressed, or no longer makes a simple rhythmical movement.</a:t>
            </a:r>
          </a:p>
          <a:p>
            <a:pPr>
              <a:defRPr/>
            </a:pPr>
            <a:r>
              <a:rPr lang="en-US" dirty="0" smtClean="0"/>
              <a:t>• In attacks resembling epilepsy or syncope ("psychogenic" non-epileptic attacks), the</a:t>
            </a:r>
          </a:p>
          <a:p>
            <a:pPr>
              <a:defRPr/>
            </a:pPr>
            <a:r>
              <a:rPr lang="en-US" dirty="0" smtClean="0"/>
              <a:t>occurrence of closed eyes with resistance to opening or a normal simultaneous electroencephalogram</a:t>
            </a:r>
          </a:p>
          <a:p>
            <a:pPr>
              <a:defRPr/>
            </a:pPr>
            <a:r>
              <a:rPr lang="en-US" dirty="0" smtClean="0"/>
              <a:t>(although this alone does not exclude all forms of epilepsy or syncope).</a:t>
            </a:r>
          </a:p>
          <a:p>
            <a:pPr>
              <a:defRPr/>
            </a:pPr>
            <a:r>
              <a:rPr lang="en-US" dirty="0" smtClean="0"/>
              <a:t>• For visual symptoms, a tubular visual field (i.e., tunnel vision).</a:t>
            </a:r>
            <a:endParaRPr lang="x-none" dirty="0"/>
          </a:p>
        </p:txBody>
      </p:sp>
      <p:sp>
        <p:nvSpPr>
          <p:cNvPr id="4" name="Slide Number Placeholder 3"/>
          <p:cNvSpPr>
            <a:spLocks noGrp="1"/>
          </p:cNvSpPr>
          <p:nvPr>
            <p:ph type="sldNum" sz="quarter" idx="5"/>
          </p:nvPr>
        </p:nvSpPr>
        <p:spPr/>
        <p:txBody>
          <a:bodyPr/>
          <a:lstStyle/>
          <a:p>
            <a:pPr>
              <a:defRPr/>
            </a:pPr>
            <a:fld id="{8C4C16ED-E4A7-4CAA-A940-07A6FAABF33D}" type="slidenum">
              <a:rPr lang="en-CA" smtClean="0"/>
              <a:pPr>
                <a:defRPr/>
              </a:pPr>
              <a:t>63</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r>
              <a:rPr lang="en-US" dirty="0" smtClean="0"/>
              <a:t>Psychological or behavioral factors include psychological distress, patterns of interpersonal</a:t>
            </a:r>
          </a:p>
          <a:p>
            <a:pPr>
              <a:defRPr/>
            </a:pPr>
            <a:r>
              <a:rPr lang="en-US" dirty="0" smtClean="0"/>
              <a:t>interaction, coping styles, and maladaptive health behaviors, such as denial of symptoms</a:t>
            </a:r>
          </a:p>
          <a:p>
            <a:pPr>
              <a:defRPr/>
            </a:pPr>
            <a:r>
              <a:rPr lang="en-US" dirty="0" smtClean="0"/>
              <a:t>or poor adherence to medical recommendations. Common clinical examples are</a:t>
            </a:r>
          </a:p>
          <a:p>
            <a:pPr>
              <a:defRPr/>
            </a:pPr>
            <a:r>
              <a:rPr lang="en-US" dirty="0" smtClean="0"/>
              <a:t>anxiety-exacerbating asthma, denial of need for treatment for acute chest pain, and manipulation</a:t>
            </a:r>
          </a:p>
          <a:p>
            <a:pPr>
              <a:defRPr/>
            </a:pPr>
            <a:r>
              <a:rPr lang="en-US" dirty="0" smtClean="0"/>
              <a:t>of insulin by an individual </a:t>
            </a:r>
            <a:r>
              <a:rPr lang="en-US" dirty="0" err="1" smtClean="0"/>
              <a:t>v^ith</a:t>
            </a:r>
            <a:r>
              <a:rPr lang="en-US" dirty="0" smtClean="0"/>
              <a:t> diabetes wishing to lose weight. Many different</a:t>
            </a:r>
          </a:p>
          <a:p>
            <a:pPr>
              <a:defRPr/>
            </a:pPr>
            <a:r>
              <a:rPr lang="en-US" dirty="0" smtClean="0"/>
              <a:t>psychological factors have been demonstrated to adversely influence medical conditions—</a:t>
            </a:r>
          </a:p>
          <a:p>
            <a:pPr>
              <a:defRPr/>
            </a:pPr>
            <a:r>
              <a:rPr lang="en-US" dirty="0" smtClean="0"/>
              <a:t>for example, symptoms of depression or anxiety, stressful life events, relationship style,</a:t>
            </a:r>
          </a:p>
          <a:p>
            <a:pPr>
              <a:defRPr/>
            </a:pPr>
            <a:r>
              <a:rPr lang="en-US" dirty="0" smtClean="0"/>
              <a:t>personality traits, and coping styles. The adverse effects can range from acute, with immediate</a:t>
            </a:r>
          </a:p>
          <a:p>
            <a:pPr>
              <a:defRPr/>
            </a:pPr>
            <a:r>
              <a:rPr lang="en-US" dirty="0" smtClean="0"/>
              <a:t>medical consequences (e.g., </a:t>
            </a:r>
            <a:r>
              <a:rPr lang="en-US" dirty="0" err="1" smtClean="0"/>
              <a:t>Takotsubo</a:t>
            </a:r>
            <a:r>
              <a:rPr lang="en-US" dirty="0" smtClean="0"/>
              <a:t> cardiomyopathy) to chronic, occurring over a</a:t>
            </a:r>
          </a:p>
          <a:p>
            <a:pPr>
              <a:defRPr/>
            </a:pPr>
            <a:r>
              <a:rPr lang="en-US" dirty="0" smtClean="0"/>
              <a:t>long period of time (e.g., chronic occupational stress increasing risk for hypertension). Affected</a:t>
            </a:r>
          </a:p>
          <a:p>
            <a:pPr>
              <a:defRPr/>
            </a:pPr>
            <a:r>
              <a:rPr lang="en-US" dirty="0" smtClean="0"/>
              <a:t>medical conditions can be those with clear pathophysiology (e.g., diabetes, cancer,</a:t>
            </a:r>
          </a:p>
          <a:p>
            <a:pPr>
              <a:defRPr/>
            </a:pPr>
            <a:r>
              <a:rPr lang="en-US" dirty="0" smtClean="0"/>
              <a:t>coronary disease), functional syndromes (e.g., migraine, irritable bowel syndrome, fibromyalgia),</a:t>
            </a:r>
          </a:p>
          <a:p>
            <a:pPr>
              <a:defRPr/>
            </a:pPr>
            <a:r>
              <a:rPr lang="en-US" smtClean="0"/>
              <a:t>or idiopathic medical symptoms (e.g., pain, fatigue, dizziness).</a:t>
            </a:r>
            <a:endParaRPr lang="x-none"/>
          </a:p>
        </p:txBody>
      </p:sp>
      <p:sp>
        <p:nvSpPr>
          <p:cNvPr id="4" name="Slide Number Placeholder 3"/>
          <p:cNvSpPr>
            <a:spLocks noGrp="1"/>
          </p:cNvSpPr>
          <p:nvPr>
            <p:ph type="sldNum" sz="quarter" idx="5"/>
          </p:nvPr>
        </p:nvSpPr>
        <p:spPr/>
        <p:txBody>
          <a:bodyPr/>
          <a:lstStyle/>
          <a:p>
            <a:pPr>
              <a:defRPr/>
            </a:pPr>
            <a:fld id="{110F5697-AF13-4915-AF2A-86ADB96EA988}" type="slidenum">
              <a:rPr lang="en-CA" smtClean="0"/>
              <a:pPr>
                <a:defRPr/>
              </a:pPr>
              <a:t>64</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Lancet. 2004 Sep 11-17;364(9438):937-52.</a:t>
            </a:r>
          </a:p>
          <a:p>
            <a:pPr eaLnBrk="1" hangingPunct="1">
              <a:spcBef>
                <a:spcPct val="0"/>
              </a:spcBef>
            </a:pPr>
            <a:r>
              <a:rPr lang="en-US" altLang="en-US" b="1" smtClean="0"/>
              <a:t>Effect of potentially modifiable risk factors associated with myocardial infarction in 52 countries (the INTERHEART study): case-control study.</a:t>
            </a:r>
          </a:p>
          <a:p>
            <a:pPr eaLnBrk="1" hangingPunct="1">
              <a:spcBef>
                <a:spcPct val="0"/>
              </a:spcBef>
            </a:pPr>
            <a:r>
              <a:rPr lang="en-US" altLang="en-US" smtClean="0">
                <a:hlinkClick r:id="rId3" action="ppaction://hlinkfile"/>
              </a:rPr>
              <a:t>Yusuf S</a:t>
            </a:r>
            <a:r>
              <a:rPr lang="en-US" altLang="en-US" smtClean="0"/>
              <a:t>, </a:t>
            </a:r>
            <a:r>
              <a:rPr lang="en-US" altLang="en-US" smtClean="0">
                <a:hlinkClick r:id="rId4" action="ppaction://hlinkfile"/>
              </a:rPr>
              <a:t>Hawken S</a:t>
            </a:r>
            <a:r>
              <a:rPr lang="en-US" altLang="en-US" smtClean="0"/>
              <a:t>, </a:t>
            </a:r>
            <a:r>
              <a:rPr lang="en-US" altLang="en-US" smtClean="0">
                <a:hlinkClick r:id="rId5" action="ppaction://hlinkfile"/>
              </a:rPr>
              <a:t>Ounpuu S</a:t>
            </a:r>
            <a:r>
              <a:rPr lang="en-US" altLang="en-US" smtClean="0"/>
              <a:t>, </a:t>
            </a:r>
            <a:r>
              <a:rPr lang="en-US" altLang="en-US" smtClean="0">
                <a:hlinkClick r:id="rId6" action="ppaction://hlinkfile"/>
              </a:rPr>
              <a:t>Dans T</a:t>
            </a:r>
            <a:r>
              <a:rPr lang="en-US" altLang="en-US" smtClean="0"/>
              <a:t>, </a:t>
            </a:r>
            <a:r>
              <a:rPr lang="en-US" altLang="en-US" smtClean="0">
                <a:hlinkClick r:id="rId7" action="ppaction://hlinkfile"/>
              </a:rPr>
              <a:t>Avezum A</a:t>
            </a:r>
            <a:r>
              <a:rPr lang="en-US" altLang="en-US" smtClean="0"/>
              <a:t>, </a:t>
            </a:r>
            <a:r>
              <a:rPr lang="en-US" altLang="en-US" smtClean="0">
                <a:hlinkClick r:id="rId8" action="ppaction://hlinkfile"/>
              </a:rPr>
              <a:t>Lanas F</a:t>
            </a:r>
            <a:r>
              <a:rPr lang="en-US" altLang="en-US" smtClean="0"/>
              <a:t>, </a:t>
            </a:r>
            <a:r>
              <a:rPr lang="en-US" altLang="en-US" smtClean="0">
                <a:hlinkClick r:id="rId9" action="ppaction://hlinkfile"/>
              </a:rPr>
              <a:t>McQueen M</a:t>
            </a:r>
            <a:r>
              <a:rPr lang="en-US" altLang="en-US" smtClean="0"/>
              <a:t>, </a:t>
            </a:r>
            <a:r>
              <a:rPr lang="en-US" altLang="en-US" smtClean="0">
                <a:hlinkClick r:id="rId10" action="ppaction://hlinkfile"/>
              </a:rPr>
              <a:t>Budaj A</a:t>
            </a:r>
            <a:r>
              <a:rPr lang="en-US" altLang="en-US" smtClean="0"/>
              <a:t>, </a:t>
            </a:r>
            <a:r>
              <a:rPr lang="en-US" altLang="en-US" smtClean="0">
                <a:hlinkClick r:id="rId11" action="ppaction://hlinkfile"/>
              </a:rPr>
              <a:t>Pais P</a:t>
            </a:r>
            <a:r>
              <a:rPr lang="en-US" altLang="en-US" smtClean="0"/>
              <a:t>, </a:t>
            </a:r>
            <a:r>
              <a:rPr lang="en-US" altLang="en-US" smtClean="0">
                <a:hlinkClick r:id="rId12" action="ppaction://hlinkfile"/>
              </a:rPr>
              <a:t>Varigos J</a:t>
            </a:r>
            <a:r>
              <a:rPr lang="en-US" altLang="en-US" smtClean="0"/>
              <a:t>, </a:t>
            </a:r>
            <a:r>
              <a:rPr lang="en-US" altLang="en-US" smtClean="0">
                <a:hlinkClick r:id="rId13" action="ppaction://hlinkfile"/>
              </a:rPr>
              <a:t>Lisheng L</a:t>
            </a:r>
            <a:r>
              <a:rPr lang="en-US" altLang="en-US" smtClean="0"/>
              <a:t>; </a:t>
            </a:r>
            <a:r>
              <a:rPr lang="en-US" altLang="en-US" smtClean="0">
                <a:hlinkClick r:id="rId14" action="ppaction://hlinkfile"/>
              </a:rPr>
              <a:t>INTERHEART Study Investigators</a:t>
            </a:r>
            <a:r>
              <a:rPr lang="en-US" altLang="en-US" smtClean="0"/>
              <a:t>.</a:t>
            </a:r>
          </a:p>
          <a:p>
            <a:pPr eaLnBrk="1" hangingPunct="1">
              <a:spcBef>
                <a:spcPct val="0"/>
              </a:spcBef>
            </a:pPr>
            <a:r>
              <a:rPr lang="en-US" altLang="en-US" smtClean="0"/>
              <a:t>Population Health Research Institute, Hamilton General Hospital, 237 Barton Street East, Hamilton, Ontario, Canada L8L 2X2. yusufs@mcmaster.ca</a:t>
            </a:r>
          </a:p>
          <a:p>
            <a:pPr eaLnBrk="1" hangingPunct="1">
              <a:spcBef>
                <a:spcPct val="0"/>
              </a:spcBef>
            </a:pPr>
            <a:r>
              <a:rPr lang="en-US" altLang="en-US" smtClean="0"/>
              <a:t>Comment in: </a:t>
            </a:r>
          </a:p>
          <a:p>
            <a:pPr eaLnBrk="1" hangingPunct="1">
              <a:spcBef>
                <a:spcPct val="0"/>
              </a:spcBef>
            </a:pPr>
            <a:r>
              <a:rPr lang="en-US" altLang="en-US" smtClean="0">
                <a:hlinkClick r:id="rId15" action="ppaction://hlinkfile"/>
              </a:rPr>
              <a:t>Lancet. 2004 Sep 11-17;364(9438):912-4. </a:t>
            </a:r>
            <a:endParaRPr lang="en-US" altLang="en-US" smtClean="0"/>
          </a:p>
          <a:p>
            <a:pPr eaLnBrk="1" hangingPunct="1">
              <a:spcBef>
                <a:spcPct val="0"/>
              </a:spcBef>
            </a:pPr>
            <a:r>
              <a:rPr lang="en-US" altLang="en-US" smtClean="0">
                <a:hlinkClick r:id="rId16" action="ppaction://hlinkfile"/>
              </a:rPr>
              <a:t>Lancet. 2005 Jan 8-14;365(9454):117-8; author reply 118. </a:t>
            </a:r>
            <a:endParaRPr lang="en-US" altLang="en-US" smtClean="0"/>
          </a:p>
          <a:p>
            <a:pPr eaLnBrk="1" hangingPunct="1">
              <a:spcBef>
                <a:spcPct val="0"/>
              </a:spcBef>
            </a:pPr>
            <a:r>
              <a:rPr lang="en-US" altLang="en-US" smtClean="0">
                <a:hlinkClick r:id="rId17" action="ppaction://hlinkfile"/>
              </a:rPr>
              <a:t>Lancet. 2005 Jan 8-14;365(9454):117; author reply 118. </a:t>
            </a:r>
            <a:endParaRPr lang="en-US" altLang="en-US" smtClean="0"/>
          </a:p>
          <a:p>
            <a:pPr eaLnBrk="1" hangingPunct="1">
              <a:spcBef>
                <a:spcPct val="0"/>
              </a:spcBef>
            </a:pPr>
            <a:r>
              <a:rPr lang="en-US" altLang="en-US" smtClean="0">
                <a:hlinkClick r:id="rId18" action="ppaction://hlinkfile"/>
              </a:rPr>
              <a:t>Lancet. 2005 Jan 8-14;365(9454):118; author reply 119-20. </a:t>
            </a:r>
            <a:endParaRPr lang="en-US" altLang="en-US" smtClean="0"/>
          </a:p>
          <a:p>
            <a:pPr eaLnBrk="1" hangingPunct="1">
              <a:spcBef>
                <a:spcPct val="0"/>
              </a:spcBef>
            </a:pPr>
            <a:r>
              <a:rPr lang="en-US" altLang="en-US" smtClean="0">
                <a:hlinkClick r:id="rId19" action="ppaction://hlinkfile"/>
              </a:rPr>
              <a:t>Singapore Med J. 2006 Jun;47(6):555-6. </a:t>
            </a:r>
            <a:endParaRPr lang="en-US" altLang="en-US" smtClean="0"/>
          </a:p>
          <a:p>
            <a:pPr eaLnBrk="1" hangingPunct="1">
              <a:spcBef>
                <a:spcPct val="0"/>
              </a:spcBef>
            </a:pPr>
            <a:r>
              <a:rPr lang="en-US" altLang="en-US" smtClean="0"/>
              <a:t>BACKGROUND: Although more than 80% of the global burden of cardiovascular disease occurs in low-income and middle-income countries, knowledge of the importance of risk factors is largely derived from developed countries. Therefore, the effect of such factors on risk of coronary heart disease in most regions of the world is unknown. METHODS: We established a standardised case-control study of acute myocardial infarction in 52 countries, representing every inhabited continent. 15152 cases and 14820 controls were enrolled. The relation of smoking, history of hypertension or diabetes, waist/hip ratio, dietary patterns, physical activity, consumption of alcohol, blood apolipoproteins (Apo), and psychosocial factors to myocardial infarction are reported here. Odds ratios and their 99% CIs for the association of risk factors to myocardial infarction and their population attributable risks (PAR) were calculated. FINDINGS: Smoking (odds ratio 2.87 for current vs never, PAR 35.7% for current and former vs never), raised ApoB/ApoA1 ratio (3.25 for top vs lowest quintile, PAR 49.2% for top four quintiles vs lowest quintile), history of hypertension (1.91, PAR 17.9%), diabetes (2.37, PAR 9.9%), abdominal obesity (1.12 for top vs lowest tertile and 1.62 for middle vs lowest tertile, PAR 20.1% for top two tertiles vs lowest tertile), psychosocial factors (2.67, PAR 32.5%), daily consumption of fruits and vegetables (0.70, PAR 13.7% for lack of daily consumption), regular alcohol consumption (0.91, PAR 6.7%), and regular physical activity (0.86, PAR 12.2%), were all significantly related to acute myocardial infarction (p&lt;0.0001 for all risk factors and p=0.03 for alcohol). These associations were noted in men and women, old and young, and in all regions of the world. Collectively, these nine risk factors accounted for 90% of the PAR in men and 94% in women. INTERPRETATION: Abnormal lipids, smoking, hypertension, diabetes, abdominal obesity, psychosocial factors, consumption of fruits, vegetables, and alcohol, and regular physical activity account for most of the risk of myocardial infarction worldwide in both sexes and at all ages in all regions. This finding suggests that approaches to prevention can be based on similar principles worldwide and have the potential to prevent most premature cases of myocardial infarction.</a:t>
            </a:r>
          </a:p>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Lancet. 2004 Sep 11-17;364(9438):937-52.</a:t>
            </a:r>
          </a:p>
          <a:p>
            <a:pPr eaLnBrk="1" hangingPunct="1">
              <a:spcBef>
                <a:spcPct val="0"/>
              </a:spcBef>
            </a:pPr>
            <a:r>
              <a:rPr lang="en-US" altLang="en-US" b="1" smtClean="0"/>
              <a:t>Effect of potentially modifiable risk factors associated with myocardial infarction in 52 countries (the INTERHEART study): case-control study.</a:t>
            </a:r>
          </a:p>
          <a:p>
            <a:pPr eaLnBrk="1" hangingPunct="1">
              <a:spcBef>
                <a:spcPct val="0"/>
              </a:spcBef>
            </a:pPr>
            <a:r>
              <a:rPr lang="en-US" altLang="en-US" smtClean="0">
                <a:hlinkClick r:id="rId3" action="ppaction://hlinkfile"/>
              </a:rPr>
              <a:t>Yusuf S</a:t>
            </a:r>
            <a:r>
              <a:rPr lang="en-US" altLang="en-US" smtClean="0"/>
              <a:t>, </a:t>
            </a:r>
            <a:r>
              <a:rPr lang="en-US" altLang="en-US" smtClean="0">
                <a:hlinkClick r:id="rId4" action="ppaction://hlinkfile"/>
              </a:rPr>
              <a:t>Hawken S</a:t>
            </a:r>
            <a:r>
              <a:rPr lang="en-US" altLang="en-US" smtClean="0"/>
              <a:t>, </a:t>
            </a:r>
            <a:r>
              <a:rPr lang="en-US" altLang="en-US" smtClean="0">
                <a:hlinkClick r:id="rId5" action="ppaction://hlinkfile"/>
              </a:rPr>
              <a:t>Ounpuu S</a:t>
            </a:r>
            <a:r>
              <a:rPr lang="en-US" altLang="en-US" smtClean="0"/>
              <a:t>, </a:t>
            </a:r>
            <a:r>
              <a:rPr lang="en-US" altLang="en-US" smtClean="0">
                <a:hlinkClick r:id="rId6" action="ppaction://hlinkfile"/>
              </a:rPr>
              <a:t>Dans T</a:t>
            </a:r>
            <a:r>
              <a:rPr lang="en-US" altLang="en-US" smtClean="0"/>
              <a:t>, </a:t>
            </a:r>
            <a:r>
              <a:rPr lang="en-US" altLang="en-US" smtClean="0">
                <a:hlinkClick r:id="rId7" action="ppaction://hlinkfile"/>
              </a:rPr>
              <a:t>Avezum A</a:t>
            </a:r>
            <a:r>
              <a:rPr lang="en-US" altLang="en-US" smtClean="0"/>
              <a:t>, </a:t>
            </a:r>
            <a:r>
              <a:rPr lang="en-US" altLang="en-US" smtClean="0">
                <a:hlinkClick r:id="rId8" action="ppaction://hlinkfile"/>
              </a:rPr>
              <a:t>Lanas F</a:t>
            </a:r>
            <a:r>
              <a:rPr lang="en-US" altLang="en-US" smtClean="0"/>
              <a:t>, </a:t>
            </a:r>
            <a:r>
              <a:rPr lang="en-US" altLang="en-US" smtClean="0">
                <a:hlinkClick r:id="rId9" action="ppaction://hlinkfile"/>
              </a:rPr>
              <a:t>McQueen M</a:t>
            </a:r>
            <a:r>
              <a:rPr lang="en-US" altLang="en-US" smtClean="0"/>
              <a:t>, </a:t>
            </a:r>
            <a:r>
              <a:rPr lang="en-US" altLang="en-US" smtClean="0">
                <a:hlinkClick r:id="rId10" action="ppaction://hlinkfile"/>
              </a:rPr>
              <a:t>Budaj A</a:t>
            </a:r>
            <a:r>
              <a:rPr lang="en-US" altLang="en-US" smtClean="0"/>
              <a:t>, </a:t>
            </a:r>
            <a:r>
              <a:rPr lang="en-US" altLang="en-US" smtClean="0">
                <a:hlinkClick r:id="rId11" action="ppaction://hlinkfile"/>
              </a:rPr>
              <a:t>Pais P</a:t>
            </a:r>
            <a:r>
              <a:rPr lang="en-US" altLang="en-US" smtClean="0"/>
              <a:t>, </a:t>
            </a:r>
            <a:r>
              <a:rPr lang="en-US" altLang="en-US" smtClean="0">
                <a:hlinkClick r:id="rId12" action="ppaction://hlinkfile"/>
              </a:rPr>
              <a:t>Varigos J</a:t>
            </a:r>
            <a:r>
              <a:rPr lang="en-US" altLang="en-US" smtClean="0"/>
              <a:t>, </a:t>
            </a:r>
            <a:r>
              <a:rPr lang="en-US" altLang="en-US" smtClean="0">
                <a:hlinkClick r:id="rId13" action="ppaction://hlinkfile"/>
              </a:rPr>
              <a:t>Lisheng L</a:t>
            </a:r>
            <a:r>
              <a:rPr lang="en-US" altLang="en-US" smtClean="0"/>
              <a:t>; </a:t>
            </a:r>
            <a:r>
              <a:rPr lang="en-US" altLang="en-US" smtClean="0">
                <a:hlinkClick r:id="rId14" action="ppaction://hlinkfile"/>
              </a:rPr>
              <a:t>INTERHEART Study Investigators</a:t>
            </a:r>
            <a:r>
              <a:rPr lang="en-US" altLang="en-US" smtClean="0"/>
              <a:t>.</a:t>
            </a:r>
          </a:p>
          <a:p>
            <a:pPr eaLnBrk="1" hangingPunct="1">
              <a:spcBef>
                <a:spcPct val="0"/>
              </a:spcBef>
            </a:pPr>
            <a:r>
              <a:rPr lang="en-US" altLang="en-US" smtClean="0"/>
              <a:t>Population Health Research Institute, Hamilton General Hospital, 237 Barton Street East, Hamilton, Ontario, Canada L8L 2X2. yusufs@mcmaster.ca</a:t>
            </a:r>
          </a:p>
          <a:p>
            <a:pPr eaLnBrk="1" hangingPunct="1">
              <a:spcBef>
                <a:spcPct val="0"/>
              </a:spcBef>
            </a:pPr>
            <a:r>
              <a:rPr lang="en-US" altLang="en-US" smtClean="0"/>
              <a:t>Comment in: </a:t>
            </a:r>
          </a:p>
          <a:p>
            <a:pPr eaLnBrk="1" hangingPunct="1">
              <a:spcBef>
                <a:spcPct val="0"/>
              </a:spcBef>
            </a:pPr>
            <a:r>
              <a:rPr lang="en-US" altLang="en-US" smtClean="0">
                <a:hlinkClick r:id="rId15" action="ppaction://hlinkfile"/>
              </a:rPr>
              <a:t>Lancet. 2004 Sep 11-17;364(9438):912-4. </a:t>
            </a:r>
            <a:endParaRPr lang="en-US" altLang="en-US" smtClean="0"/>
          </a:p>
          <a:p>
            <a:pPr eaLnBrk="1" hangingPunct="1">
              <a:spcBef>
                <a:spcPct val="0"/>
              </a:spcBef>
            </a:pPr>
            <a:r>
              <a:rPr lang="en-US" altLang="en-US" smtClean="0">
                <a:hlinkClick r:id="rId16" action="ppaction://hlinkfile"/>
              </a:rPr>
              <a:t>Lancet. 2005 Jan 8-14;365(9454):117-8; author reply 118. </a:t>
            </a:r>
            <a:endParaRPr lang="en-US" altLang="en-US" smtClean="0"/>
          </a:p>
          <a:p>
            <a:pPr eaLnBrk="1" hangingPunct="1">
              <a:spcBef>
                <a:spcPct val="0"/>
              </a:spcBef>
            </a:pPr>
            <a:r>
              <a:rPr lang="en-US" altLang="en-US" smtClean="0">
                <a:hlinkClick r:id="rId17" action="ppaction://hlinkfile"/>
              </a:rPr>
              <a:t>Lancet. 2005 Jan 8-14;365(9454):117; author reply 118. </a:t>
            </a:r>
            <a:endParaRPr lang="en-US" altLang="en-US" smtClean="0"/>
          </a:p>
          <a:p>
            <a:pPr eaLnBrk="1" hangingPunct="1">
              <a:spcBef>
                <a:spcPct val="0"/>
              </a:spcBef>
            </a:pPr>
            <a:r>
              <a:rPr lang="en-US" altLang="en-US" smtClean="0">
                <a:hlinkClick r:id="rId18" action="ppaction://hlinkfile"/>
              </a:rPr>
              <a:t>Lancet. 2005 Jan 8-14;365(9454):118; author reply 119-20. </a:t>
            </a:r>
            <a:endParaRPr lang="en-US" altLang="en-US" smtClean="0"/>
          </a:p>
          <a:p>
            <a:pPr eaLnBrk="1" hangingPunct="1">
              <a:spcBef>
                <a:spcPct val="0"/>
              </a:spcBef>
            </a:pPr>
            <a:r>
              <a:rPr lang="en-US" altLang="en-US" smtClean="0">
                <a:hlinkClick r:id="rId19" action="ppaction://hlinkfile"/>
              </a:rPr>
              <a:t>Singapore Med J. 2006 Jun;47(6):555-6. </a:t>
            </a:r>
            <a:endParaRPr lang="en-US" altLang="en-US" smtClean="0"/>
          </a:p>
          <a:p>
            <a:pPr eaLnBrk="1" hangingPunct="1">
              <a:spcBef>
                <a:spcPct val="0"/>
              </a:spcBef>
            </a:pPr>
            <a:r>
              <a:rPr lang="en-US" altLang="en-US" smtClean="0"/>
              <a:t>BACKGROUND: Although more than 80% of the global burden of cardiovascular disease occurs in low-income and middle-income countries, knowledge of the importance of risk factors is largely derived from developed countries. Therefore, the effect of such factors on risk of coronary heart disease in most regions of the world is unknown. METHODS: We established a standardised case-control study of acute myocardial infarction in 52 countries, representing every inhabited continent. 15152 cases and 14820 controls were enrolled. The relation of smoking, history of hypertension or diabetes, waist/hip ratio, dietary patterns, physical activity, consumption of alcohol, blood apolipoproteins (Apo), and psychosocial factors to myocardial infarction are reported here. Odds ratios and their 99% CIs for the association of risk factors to myocardial infarction and their population attributable risks (PAR) were calculated. FINDINGS: Smoking (odds ratio 2.87 for current vs never, PAR 35.7% for current and former vs never), raised ApoB/ApoA1 ratio (3.25 for top vs lowest quintile, PAR 49.2% for top four quintiles vs lowest quintile), history of hypertension (1.91, PAR 17.9%), diabetes (2.37, PAR 9.9%), abdominal obesity (1.12 for top vs lowest tertile and 1.62 for middle vs lowest tertile, PAR 20.1% for top two tertiles vs lowest tertile), psychosocial factors (2.67, PAR 32.5%), daily consumption of fruits and vegetables (0.70, PAR 13.7% for lack of daily consumption), regular alcohol consumption (0.91, PAR 6.7%), and regular physical activity (0.86, PAR 12.2%), were all significantly related to acute myocardial infarction (p&lt;0.0001 for all risk factors and p=0.03 for alcohol). These associations were noted in men and women, old and young, and in all regions of the world. Collectively, these nine risk factors accounted for 90% of the PAR in men and 94% in women. INTERPRETATION: Abnormal lipids, smoking, hypertension, diabetes, abdominal obesity, psychosocial factors, consumption of fruits, vegetables, and alcohol, and regular physical activity account for most of the risk of myocardial infarction worldwide in both sexes and at all ages in all regions. This finding suggests that approaches to prevention can be based on similar principles worldwide and have the potential to prevent most premature cases of myocardial infarction.</a:t>
            </a:r>
          </a:p>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buFont typeface="Wingdings" pitchFamily="2" charset="2"/>
              <a:buBlip>
                <a:blip r:embed="rId3"/>
              </a:buBlip>
            </a:pPr>
            <a:r>
              <a:rPr lang="en-CA" altLang="en-US" smtClean="0">
                <a:latin typeface="Times New Roman" pitchFamily="18" charset="0"/>
                <a:cs typeface="Times New Roman" pitchFamily="18" charset="0"/>
              </a:rPr>
              <a:t>Case-control study of </a:t>
            </a:r>
            <a:r>
              <a:rPr lang="en-CA" altLang="en-US" smtClean="0">
                <a:solidFill>
                  <a:schemeClr val="hlink"/>
                </a:solidFill>
                <a:latin typeface="Times New Roman" pitchFamily="18" charset="0"/>
                <a:cs typeface="Times New Roman" pitchFamily="18" charset="0"/>
              </a:rPr>
              <a:t>n &gt; 29000</a:t>
            </a:r>
            <a:r>
              <a:rPr lang="en-CA" altLang="en-US" smtClean="0">
                <a:latin typeface="Times New Roman" pitchFamily="18" charset="0"/>
                <a:cs typeface="Times New Roman" pitchFamily="18" charset="0"/>
              </a:rPr>
              <a:t> in 52 countries. </a:t>
            </a:r>
          </a:p>
          <a:p>
            <a:pPr eaLnBrk="1" hangingPunct="1">
              <a:lnSpc>
                <a:spcPct val="80000"/>
              </a:lnSpc>
              <a:spcBef>
                <a:spcPct val="0"/>
              </a:spcBef>
              <a:buFont typeface="Wingdings" pitchFamily="2" charset="2"/>
              <a:buBlip>
                <a:blip r:embed="rId3"/>
              </a:buBlip>
            </a:pPr>
            <a:r>
              <a:rPr lang="en-CA" altLang="en-US" smtClean="0">
                <a:solidFill>
                  <a:schemeClr val="hlink"/>
                </a:solidFill>
                <a:latin typeface="Times New Roman" pitchFamily="18" charset="0"/>
                <a:cs typeface="Times New Roman" pitchFamily="18" charset="0"/>
              </a:rPr>
              <a:t>Psychosocial risk factors</a:t>
            </a:r>
            <a:r>
              <a:rPr lang="en-CA" altLang="en-US" smtClean="0">
                <a:latin typeface="Times New Roman" pitchFamily="18" charset="0"/>
                <a:cs typeface="Times New Roman" pitchFamily="18" charset="0"/>
              </a:rPr>
              <a:t>, including stress, depression and low generalized locus of control, were responsible for </a:t>
            </a:r>
            <a:r>
              <a:rPr lang="en-CA" altLang="en-US" smtClean="0">
                <a:solidFill>
                  <a:schemeClr val="hlink"/>
                </a:solidFill>
                <a:latin typeface="Times New Roman" pitchFamily="18" charset="0"/>
                <a:cs typeface="Times New Roman" pitchFamily="18" charset="0"/>
              </a:rPr>
              <a:t>32.5%</a:t>
            </a:r>
            <a:r>
              <a:rPr lang="en-CA" altLang="en-US" smtClean="0">
                <a:latin typeface="Times New Roman" pitchFamily="18" charset="0"/>
                <a:cs typeface="Times New Roman" pitchFamily="18" charset="0"/>
              </a:rPr>
              <a:t> of the population attributable risk for MI. </a:t>
            </a:r>
          </a:p>
          <a:p>
            <a:pPr eaLnBrk="1" hangingPunct="1">
              <a:lnSpc>
                <a:spcPct val="80000"/>
              </a:lnSpc>
              <a:spcBef>
                <a:spcPct val="0"/>
              </a:spcBef>
              <a:buFont typeface="Wingdings" pitchFamily="2" charset="2"/>
              <a:buBlip>
                <a:blip r:embed="rId3"/>
              </a:buBlip>
            </a:pPr>
            <a:r>
              <a:rPr lang="en-CA" altLang="en-US" smtClean="0">
                <a:latin typeface="Times New Roman" pitchFamily="18" charset="0"/>
                <a:cs typeface="Times New Roman" pitchFamily="18" charset="0"/>
              </a:rPr>
              <a:t>This is independent of, and only slightly less than, the population attributable risk for lifetime smoking (35.7%), and greater than that for hypertension (17.9%) or obesity (20.0%).</a:t>
            </a:r>
          </a:p>
          <a:p>
            <a:pPr eaLnBrk="1" hangingPunct="1">
              <a:spcBef>
                <a:spcPct val="0"/>
              </a:spcBef>
            </a:pPr>
            <a:r>
              <a:rPr lang="en-CA" altLang="en-US" smtClean="0"/>
              <a:t>Locus of control: the perceived ability to control life circumstances</a:t>
            </a:r>
          </a:p>
          <a:p>
            <a:pPr eaLnBrk="1" hangingPunct="1">
              <a:spcBef>
                <a:spcPct val="0"/>
              </a:spcBef>
            </a:pPr>
            <a:endParaRPr lang="en-CA" altLang="en-US" smtClean="0"/>
          </a:p>
          <a:p>
            <a:pPr eaLnBrk="1" hangingPunct="1">
              <a:spcBef>
                <a:spcPct val="0"/>
              </a:spcBef>
            </a:pPr>
            <a:r>
              <a:rPr lang="en-US" altLang="en-US" b="1" smtClean="0"/>
              <a:t>Effect of potentially modifiable risk factors associated with myocardial infarction in 52 countries in a case-control study based on the INTERHEART study]</a:t>
            </a:r>
          </a:p>
          <a:p>
            <a:pPr eaLnBrk="1" hangingPunct="1">
              <a:spcBef>
                <a:spcPct val="0"/>
              </a:spcBef>
            </a:pPr>
            <a:r>
              <a:rPr lang="en-US" altLang="en-US" smtClean="0"/>
              <a:t>[Article in Hungarian]</a:t>
            </a:r>
          </a:p>
          <a:p>
            <a:pPr eaLnBrk="1" hangingPunct="1">
              <a:spcBef>
                <a:spcPct val="0"/>
              </a:spcBef>
            </a:pPr>
            <a:r>
              <a:rPr lang="en-US" altLang="en-US" smtClean="0">
                <a:hlinkClick r:id="rId4" action="ppaction://hlinkfile"/>
              </a:rPr>
              <a:t>Gyárfás I</a:t>
            </a:r>
            <a:r>
              <a:rPr lang="en-US" altLang="en-US" smtClean="0"/>
              <a:t>, </a:t>
            </a:r>
            <a:r>
              <a:rPr lang="en-US" altLang="en-US" smtClean="0">
                <a:hlinkClick r:id="rId5" action="ppaction://hlinkfile"/>
              </a:rPr>
              <a:t>Keltai M</a:t>
            </a:r>
            <a:r>
              <a:rPr lang="en-US" altLang="en-US" smtClean="0"/>
              <a:t>, </a:t>
            </a:r>
            <a:r>
              <a:rPr lang="en-US" altLang="en-US" smtClean="0">
                <a:hlinkClick r:id="rId6" action="ppaction://hlinkfile"/>
              </a:rPr>
              <a:t>Salim Y</a:t>
            </a:r>
            <a:r>
              <a:rPr lang="en-US" altLang="en-US" smtClean="0"/>
              <a:t>.</a:t>
            </a:r>
          </a:p>
          <a:p>
            <a:pPr eaLnBrk="1" hangingPunct="1">
              <a:spcBef>
                <a:spcPct val="0"/>
              </a:spcBef>
            </a:pPr>
            <a:r>
              <a:rPr lang="en-US" altLang="en-US" smtClean="0"/>
              <a:t>Gottsegen György Országos Kardiológiai Intézet.</a:t>
            </a:r>
          </a:p>
          <a:p>
            <a:pPr eaLnBrk="1" hangingPunct="1">
              <a:spcBef>
                <a:spcPct val="0"/>
              </a:spcBef>
            </a:pPr>
            <a:r>
              <a:rPr lang="en-US" altLang="en-US" smtClean="0"/>
              <a:t>An international, standardised case-control study was established to assess the importance of risk factors for coronary heart disease worldwide. From 52 countries representing every inhabited continent 15152 cases and 14820 controls were enrolled. The relation of smoking, history of hypertension and/or diabetes, waist/hip ratio, dietary patterns, physical activity, consumption of alcohol, blood apolipoproteins and psychosocial factors to myocardial infarction was reported. Odds ratios and their 99% confidence limits for the association of risk factors to acute myocardial infarction and their population attributable risks were calculated. Smoking (odds ratio 2.87 for current vs never, population attributable risk 35.7% for current and former smoker vs never), raised apolipoprotein B / apolipoprotein A1 ratio (3.25 for top vs lowest quintile, population attributable risk 49.2 for top four quintiles vs lowest quintile), history of hypertension (1.91, 17.9%), diabetes (2.37, 9.9%), abdominal obesity (1.12 for top vs lowest tertile and 1.62 for middle vs lowest tertile, 20.1% for top two tertiles vs lowest tertile), psychosocial factors (2.67, 32.5), daily consumption of fruits and vegetables (0.70, 13.7% for lack of daily consumption), regular alcohol consumption (0.91, 6.7%), and regular physical activity (0.86, 12.2%) were all significantly related to acute myocardial infarction (p &lt; 0.0001 for all risk factors, and p = 0.03 for alcohol). These associations were noted in men and women, old and young and in all regions of the world. Collectively these nine risk factors accounted for 90% of the population attributable risk in men and 94% in women. This finding suggests that approaches to prevention can be based on similar principles worldwide</a:t>
            </a:r>
          </a:p>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32F97B-09FC-44C9-A3F4-A53EEEC810DA}" type="slidenum">
              <a:rPr lang="en-CA" altLang="en-US" smtClean="0">
                <a:latin typeface="Georgia" pitchFamily="18" charset="0"/>
                <a:cs typeface="Times New Roman" pitchFamily="18" charset="0"/>
              </a:rPr>
              <a:pPr fontAlgn="base">
                <a:spcBef>
                  <a:spcPct val="0"/>
                </a:spcBef>
                <a:spcAft>
                  <a:spcPct val="0"/>
                </a:spcAft>
              </a:pPr>
              <a:t>11</a:t>
            </a:fld>
            <a:endParaRPr lang="en-CA" altLang="en-US" smtClean="0">
              <a:latin typeface="Georgia"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lnSpc>
                <a:spcPct val="70000"/>
              </a:lnSpc>
            </a:pPr>
            <a:r>
              <a:rPr lang="en-US" smtClean="0">
                <a:solidFill>
                  <a:srgbClr val="065641"/>
                </a:solidFill>
              </a:rPr>
              <a:t>Tarak Vasavada, MD</a:t>
            </a:r>
          </a:p>
          <a:p>
            <a:pPr eaLnBrk="1" hangingPunct="1">
              <a:lnSpc>
                <a:spcPct val="70000"/>
              </a:lnSpc>
            </a:pPr>
            <a:r>
              <a:rPr lang="en-US" smtClean="0">
                <a:solidFill>
                  <a:srgbClr val="065641"/>
                </a:solidFill>
              </a:rPr>
              <a:t>Associate Professor</a:t>
            </a:r>
          </a:p>
          <a:p>
            <a:pPr eaLnBrk="1" hangingPunct="1">
              <a:lnSpc>
                <a:spcPct val="70000"/>
              </a:lnSpc>
            </a:pPr>
            <a:r>
              <a:rPr lang="en-US" smtClean="0">
                <a:solidFill>
                  <a:srgbClr val="065641"/>
                </a:solidFill>
              </a:rPr>
              <a:t>Department of Psychiatry</a:t>
            </a:r>
          </a:p>
          <a:p>
            <a:pPr eaLnBrk="1" hangingPunct="1">
              <a:lnSpc>
                <a:spcPct val="70000"/>
              </a:lnSpc>
            </a:pPr>
            <a:r>
              <a:rPr lang="en-US" smtClean="0">
                <a:solidFill>
                  <a:srgbClr val="065641"/>
                </a:solidFill>
              </a:rPr>
              <a:t>UAB School of Medicine- Huntsville</a:t>
            </a:r>
          </a:p>
          <a:p>
            <a:endParaRPr lang="en-US" smtClean="0"/>
          </a:p>
        </p:txBody>
      </p:sp>
      <p:sp>
        <p:nvSpPr>
          <p:cNvPr id="54276" name="Slide Number Placeholder 3"/>
          <p:cNvSpPr>
            <a:spLocks noGrp="1"/>
          </p:cNvSpPr>
          <p:nvPr>
            <p:ph type="sldNum" sz="quarter" idx="5"/>
          </p:nvPr>
        </p:nvSpPr>
        <p:spPr>
          <a:noFill/>
        </p:spPr>
        <p:txBody>
          <a:bodyPr/>
          <a:lstStyle/>
          <a:p>
            <a:fld id="{9521E7EF-BECB-4101-AD2E-9DE7B05C35EE}" type="slidenum">
              <a:rPr lang="en-US" smtClean="0"/>
              <a:pPr/>
              <a:t>22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عنصر نائب لصورة الشريحة 1"/>
          <p:cNvSpPr>
            <a:spLocks noGrp="1" noRot="1" noChangeAspect="1" noTextEdit="1"/>
          </p:cNvSpPr>
          <p:nvPr>
            <p:ph type="sldImg"/>
          </p:nvPr>
        </p:nvSpPr>
        <p:spPr>
          <a:ln/>
        </p:spPr>
      </p:sp>
      <p:sp>
        <p:nvSpPr>
          <p:cNvPr id="55299" name="عنصر نائب للملاحظات 2"/>
          <p:cNvSpPr>
            <a:spLocks noGrp="1"/>
          </p:cNvSpPr>
          <p:nvPr>
            <p:ph type="body" idx="1"/>
          </p:nvPr>
        </p:nvSpPr>
        <p:spPr>
          <a:noFill/>
          <a:ln/>
        </p:spPr>
        <p:txBody>
          <a:bodyPr/>
          <a:lstStyle/>
          <a:p>
            <a:r>
              <a:rPr lang="en-US" smtClean="0">
                <a:cs typeface="Arial" pitchFamily="34" charset="0"/>
              </a:rPr>
              <a:t>http://www.youtube.com/watch?feature=player_embedded&amp;v=DUhyDHWoh_o</a:t>
            </a:r>
            <a:endParaRPr lang="x-none" smtClean="0"/>
          </a:p>
        </p:txBody>
      </p:sp>
      <p:sp>
        <p:nvSpPr>
          <p:cNvPr id="55300" name="عنصر نائب لرقم الشريحة 3"/>
          <p:cNvSpPr>
            <a:spLocks noGrp="1"/>
          </p:cNvSpPr>
          <p:nvPr>
            <p:ph type="sldNum" sz="quarter" idx="5"/>
          </p:nvPr>
        </p:nvSpPr>
        <p:spPr>
          <a:noFill/>
        </p:spPr>
        <p:txBody>
          <a:bodyPr/>
          <a:lstStyle/>
          <a:p>
            <a:fld id="{AAFFDD89-9FEF-4AA2-AE7D-1F57226C45A7}" type="slidenum">
              <a:rPr lang="x-none" smtClean="0"/>
              <a:pPr/>
              <a:t>23</a:t>
            </a:fld>
            <a:endParaRPr lang="x-non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spcBef>
                <a:spcPct val="0"/>
              </a:spcBef>
            </a:pPr>
            <a:r>
              <a:rPr lang="en-US" smtClean="0"/>
              <a:t>Out patient data. High utilizers are ususally depressed, anxious or somatization d/o or substance abuser</a:t>
            </a:r>
          </a:p>
        </p:txBody>
      </p:sp>
      <p:sp>
        <p:nvSpPr>
          <p:cNvPr id="59396" name="Slide Number Placeholder 3"/>
          <p:cNvSpPr>
            <a:spLocks noGrp="1"/>
          </p:cNvSpPr>
          <p:nvPr>
            <p:ph type="sldNum" sz="quarter" idx="5"/>
          </p:nvPr>
        </p:nvSpPr>
        <p:spPr>
          <a:noFill/>
        </p:spPr>
        <p:txBody>
          <a:bodyPr/>
          <a:lstStyle/>
          <a:p>
            <a:fld id="{AAB47599-CBE5-4E08-A151-8A2CA5460BC4}" type="slidenum">
              <a:rPr lang="en-US" smtClean="0">
                <a:ea typeface="MS PGothic" pitchFamily="34" charset="-128"/>
              </a:rPr>
              <a:pPr/>
              <a:t>24</a:t>
            </a:fld>
            <a:endParaRPr lang="en-US" smtClean="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algn="ctr" rtl="1" eaLnBrk="1" hangingPunct="1">
              <a:lnSpc>
                <a:spcPct val="80000"/>
              </a:lnSpc>
              <a:spcBef>
                <a:spcPct val="0"/>
              </a:spcBef>
            </a:pPr>
            <a:r>
              <a:rPr lang="en-US" sz="1100" b="1" smtClean="0">
                <a:solidFill>
                  <a:srgbClr val="FFFFFF"/>
                </a:solidFill>
                <a:latin typeface="Arial" pitchFamily="34" charset="0"/>
                <a:ea typeface="Majalla UI"/>
                <a:cs typeface="Majalla UI"/>
              </a:rPr>
              <a:t>Prevalence of depression (%)</a:t>
            </a:r>
            <a:endParaRPr lang="x-none" sz="1100" b="1" smtClean="0">
              <a:solidFill>
                <a:srgbClr val="FFFFFF"/>
              </a:solidFill>
              <a:latin typeface="Arial" pitchFamily="34" charset="0"/>
              <a:ea typeface="Majalla UI"/>
            </a:endParaRPr>
          </a:p>
          <a:p>
            <a:pPr algn="ctr" rtl="1" eaLnBrk="1" hangingPunct="1">
              <a:lnSpc>
                <a:spcPct val="80000"/>
              </a:lnSpc>
              <a:spcBef>
                <a:spcPct val="0"/>
              </a:spcBef>
            </a:pPr>
            <a:r>
              <a:rPr lang="en-US" sz="1100" b="1" smtClean="0">
                <a:solidFill>
                  <a:srgbClr val="FFFFFF"/>
                </a:solidFill>
                <a:latin typeface="Arial" pitchFamily="34" charset="0"/>
                <a:ea typeface="Majalla UI"/>
                <a:cs typeface="Majalla UI"/>
              </a:rPr>
              <a:t>Illness</a:t>
            </a:r>
            <a:endParaRPr lang="x-none" sz="1100" b="1" smtClean="0">
              <a:solidFill>
                <a:srgbClr val="FFFFFF"/>
              </a:solidFill>
              <a:latin typeface="Arial" pitchFamily="34" charset="0"/>
            </a:endParaRPr>
          </a:p>
          <a:p>
            <a:pPr rtl="1" eaLnBrk="1" hangingPunct="1">
              <a:lnSpc>
                <a:spcPct val="80000"/>
              </a:lnSpc>
              <a:spcBef>
                <a:spcPct val="0"/>
              </a:spcBef>
            </a:pPr>
            <a:r>
              <a:rPr lang="en-US" sz="1100" b="1" smtClean="0">
                <a:solidFill>
                  <a:srgbClr val="FFFFFF"/>
                </a:solidFill>
                <a:latin typeface="Arial" pitchFamily="34" charset="0"/>
                <a:ea typeface="Majalla UI"/>
                <a:cs typeface="Majalla UI"/>
              </a:rPr>
              <a:t>Reference</a:t>
            </a:r>
            <a:endParaRPr lang="x-none" sz="1100" b="1" smtClean="0">
              <a:solidFill>
                <a:srgbClr val="FFFFFF"/>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Constantia" pitchFamily="18" charset="0"/>
                <a:cs typeface="Constantia" pitchFamily="18" charset="0"/>
              </a:rPr>
              <a:t>23</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cs typeface="Arial" pitchFamily="34" charset="0"/>
              </a:rPr>
              <a:t>Cerebrovascular accident</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cs typeface="Arial" pitchFamily="34" charset="0"/>
              </a:rPr>
              <a:t>Burvill et al. (1995)</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27 (Major depression)</a:t>
            </a:r>
            <a:br>
              <a:rPr lang="en-US" sz="1100" smtClean="0">
                <a:solidFill>
                  <a:srgbClr val="000000"/>
                </a:solidFill>
                <a:latin typeface="Arial" pitchFamily="34" charset="0"/>
                <a:ea typeface="Majalla UI"/>
                <a:cs typeface="Majalla UI"/>
              </a:rPr>
            </a:br>
            <a:r>
              <a:rPr lang="en-US" sz="1100" smtClean="0">
                <a:solidFill>
                  <a:srgbClr val="000000"/>
                </a:solidFill>
                <a:latin typeface="Arial" pitchFamily="34" charset="0"/>
                <a:ea typeface="Majalla UI"/>
                <a:cs typeface="Majalla UI"/>
              </a:rPr>
              <a:t>20 (Minor depression)</a:t>
            </a:r>
            <a:endParaRPr lang="x-none" sz="1100" smtClean="0">
              <a:solidFill>
                <a:srgbClr val="000000"/>
              </a:solidFill>
              <a:latin typeface="Arial" pitchFamily="34" charset="0"/>
            </a:endParaRPr>
          </a:p>
          <a:p>
            <a:pPr algn="r" rtl="1" eaLnBrk="1" hangingPunct="1">
              <a:lnSpc>
                <a:spcPct val="80000"/>
              </a:lnSpc>
              <a:spcBef>
                <a:spcPct val="0"/>
              </a:spcBef>
            </a:pPr>
            <a:r>
              <a:rPr lang="en-US" sz="1100" smtClean="0">
                <a:solidFill>
                  <a:srgbClr val="000000"/>
                </a:solidFill>
                <a:latin typeface="Arial" pitchFamily="34" charset="0"/>
                <a:ea typeface="Majalla UI"/>
                <a:cs typeface="Majalla UI"/>
              </a:rPr>
              <a:t>Cerebrovascular accident</a:t>
            </a:r>
            <a:endParaRPr lang="x-none" sz="1100" smtClean="0">
              <a:solidFill>
                <a:srgbClr val="000000"/>
              </a:solidFill>
              <a:latin typeface="Arial" pitchFamily="34" charset="0"/>
            </a:endParaRPr>
          </a:p>
          <a:p>
            <a:pPr algn="r" rtl="1" eaLnBrk="1" hangingPunct="1">
              <a:lnSpc>
                <a:spcPct val="80000"/>
              </a:lnSpc>
              <a:spcBef>
                <a:spcPct val="0"/>
              </a:spcBef>
            </a:pP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Robinson et al. (1984)</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51</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Parkinson disease</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Sano et al. (1989)</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11</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Alzheimer disease</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Greenwald et al. (1989)</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18 (Major depression)</a:t>
            </a:r>
            <a:br>
              <a:rPr lang="en-US" sz="1100" smtClean="0">
                <a:solidFill>
                  <a:srgbClr val="000000"/>
                </a:solidFill>
                <a:latin typeface="Arial" pitchFamily="34" charset="0"/>
                <a:ea typeface="Majalla UI"/>
                <a:cs typeface="Majalla UI"/>
              </a:rPr>
            </a:br>
            <a:r>
              <a:rPr lang="en-US" sz="1100" smtClean="0">
                <a:solidFill>
                  <a:srgbClr val="000000"/>
                </a:solidFill>
                <a:latin typeface="Arial" pitchFamily="34" charset="0"/>
                <a:ea typeface="Majalla UI"/>
                <a:cs typeface="Majalla UI"/>
              </a:rPr>
              <a:t>27 (Minor depression)</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Myocardial infarction</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Schleifer et al. (1989)</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16</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Myocardial infarction</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Frasure-Smith et al. (1993)</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17</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Coronary artery disease (CAD)</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Hance et al. (1989)</a:t>
            </a:r>
            <a:endParaRPr lang="x-none" sz="1100" smtClean="0">
              <a:solidFill>
                <a:srgbClr val="000000"/>
              </a:solidFill>
              <a:latin typeface="Arial" pitchFamily="34" charset="0"/>
            </a:endParaRPr>
          </a:p>
          <a:p>
            <a:pPr algn="r" rtl="1" eaLnBrk="1" hangingPunct="1">
              <a:lnSpc>
                <a:spcPct val="80000"/>
              </a:lnSpc>
              <a:spcBef>
                <a:spcPct val="0"/>
              </a:spcBef>
            </a:pPr>
            <a:endParaRPr lang="x-none" sz="1100" smtClean="0">
              <a:solidFill>
                <a:srgbClr val="000000"/>
              </a:solidFill>
              <a:latin typeface="Constantia" pitchFamily="18" charset="0"/>
              <a:ea typeface="Constantia" pitchFamily="18" charset="0"/>
              <a:cs typeface="Constantia" pitchFamily="18" charset="0"/>
            </a:endParaRPr>
          </a:p>
          <a:p>
            <a:pPr algn="r" rtl="1" eaLnBrk="1" hangingPunct="1">
              <a:lnSpc>
                <a:spcPct val="80000"/>
              </a:lnSpc>
              <a:spcBef>
                <a:spcPct val="0"/>
              </a:spcBef>
            </a:pPr>
            <a:endParaRPr lang="x-none" sz="1100" smtClean="0">
              <a:solidFill>
                <a:srgbClr val="000000"/>
              </a:solidFill>
              <a:latin typeface="Constantia" pitchFamily="18" charset="0"/>
              <a:ea typeface="Constantia" pitchFamily="18" charset="0"/>
              <a:cs typeface="Constantia" pitchFamily="18" charset="0"/>
            </a:endParaRPr>
          </a:p>
          <a:p>
            <a:pPr algn="r" rtl="1" eaLnBrk="1" hangingPunct="1">
              <a:lnSpc>
                <a:spcPct val="80000"/>
              </a:lnSpc>
              <a:spcBef>
                <a:spcPct val="0"/>
              </a:spcBef>
            </a:pPr>
            <a:r>
              <a:rPr lang="en-US" sz="1100" b="1" smtClean="0">
                <a:solidFill>
                  <a:srgbClr val="FFFFFF"/>
                </a:solidFill>
                <a:latin typeface="Arial" pitchFamily="34" charset="0"/>
                <a:ea typeface="Majalla UI"/>
                <a:cs typeface="Majalla UI"/>
              </a:rPr>
              <a:t>Prevalence of depression (%)</a:t>
            </a:r>
            <a:endParaRPr lang="x-none" sz="1100" b="1" smtClean="0">
              <a:solidFill>
                <a:srgbClr val="FFFFFF"/>
              </a:solidFill>
              <a:latin typeface="Arial" pitchFamily="34" charset="0"/>
            </a:endParaRPr>
          </a:p>
          <a:p>
            <a:pPr algn="r" rtl="1" eaLnBrk="1" hangingPunct="1">
              <a:lnSpc>
                <a:spcPct val="80000"/>
              </a:lnSpc>
              <a:spcBef>
                <a:spcPct val="0"/>
              </a:spcBef>
            </a:pPr>
            <a:endParaRPr lang="x-none" sz="1100" b="1" smtClean="0">
              <a:solidFill>
                <a:srgbClr val="FFFFFF"/>
              </a:solidFill>
              <a:latin typeface="Arial" pitchFamily="34" charset="0"/>
            </a:endParaRPr>
          </a:p>
          <a:p>
            <a:pPr algn="r" rtl="1" eaLnBrk="1" hangingPunct="1">
              <a:lnSpc>
                <a:spcPct val="80000"/>
              </a:lnSpc>
              <a:spcBef>
                <a:spcPct val="0"/>
              </a:spcBef>
            </a:pPr>
            <a:r>
              <a:rPr lang="en-US" sz="1100" b="1" smtClean="0">
                <a:solidFill>
                  <a:srgbClr val="FFFFFF"/>
                </a:solidFill>
                <a:latin typeface="Arial" pitchFamily="34" charset="0"/>
                <a:ea typeface="Majalla UI"/>
                <a:cs typeface="Majalla UI"/>
              </a:rPr>
              <a:t>Illness</a:t>
            </a:r>
            <a:endParaRPr lang="x-none" sz="1100" b="1" smtClean="0">
              <a:solidFill>
                <a:srgbClr val="FFFFFF"/>
              </a:solidFill>
              <a:latin typeface="Arial" pitchFamily="34" charset="0"/>
            </a:endParaRPr>
          </a:p>
          <a:p>
            <a:pPr algn="r" rtl="1" eaLnBrk="1" hangingPunct="1">
              <a:lnSpc>
                <a:spcPct val="80000"/>
              </a:lnSpc>
              <a:spcBef>
                <a:spcPct val="0"/>
              </a:spcBef>
            </a:pPr>
            <a:endParaRPr lang="x-none" sz="1100" b="1" smtClean="0">
              <a:solidFill>
                <a:srgbClr val="FFFFFF"/>
              </a:solidFill>
              <a:latin typeface="Arial" pitchFamily="34" charset="0"/>
            </a:endParaRPr>
          </a:p>
          <a:p>
            <a:pPr algn="r" rtl="1" eaLnBrk="1" hangingPunct="1">
              <a:lnSpc>
                <a:spcPct val="80000"/>
              </a:lnSpc>
              <a:spcBef>
                <a:spcPct val="0"/>
              </a:spcBef>
            </a:pPr>
            <a:r>
              <a:rPr lang="en-US" sz="1100" b="1" smtClean="0">
                <a:solidFill>
                  <a:srgbClr val="FFFFFF"/>
                </a:solidFill>
                <a:latin typeface="Arial" pitchFamily="34" charset="0"/>
                <a:ea typeface="Majalla UI"/>
                <a:cs typeface="Majalla UI"/>
              </a:rPr>
              <a:t>Reference</a:t>
            </a:r>
            <a:endParaRPr lang="x-none" sz="1100" b="1" smtClean="0">
              <a:solidFill>
                <a:srgbClr val="FFFFFF"/>
              </a:solidFill>
              <a:latin typeface="Arial" pitchFamily="34" charset="0"/>
            </a:endParaRPr>
          </a:p>
          <a:p>
            <a:pPr algn="r" rtl="1" eaLnBrk="1" hangingPunct="1">
              <a:lnSpc>
                <a:spcPct val="80000"/>
              </a:lnSpc>
              <a:spcBef>
                <a:spcPct val="0"/>
              </a:spcBef>
            </a:pPr>
            <a:endParaRPr lang="x-none" sz="1100" b="1" smtClean="0">
              <a:solidFill>
                <a:srgbClr val="FFFFFF"/>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18</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CAD</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Carney et al. (1987)</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42</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Cancer</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Burkberg et al.(1984)</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25-38</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Cancer</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Kathol et al.(1990)</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33</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Cancer</a:t>
            </a:r>
            <a:endParaRPr lang="x-none" sz="1100" smtClean="0">
              <a:solidFill>
                <a:srgbClr val="000000"/>
              </a:solidFill>
              <a:latin typeface="Arial" pitchFamily="34" charset="0"/>
            </a:endParaRPr>
          </a:p>
          <a:p>
            <a:pPr algn="ctr" rtl="1" eaLnBrk="1" hangingPunct="1">
              <a:lnSpc>
                <a:spcPct val="80000"/>
              </a:lnSpc>
              <a:spcBef>
                <a:spcPct val="0"/>
              </a:spcBef>
            </a:pP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Jaffe et al. (1986)</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8.5-27.3</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Diabetes mellitus</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Goodnick et al. (1995)</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5.6-12.2</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HIV</a:t>
            </a:r>
            <a:endParaRPr lang="x-none" sz="1100" smtClean="0">
              <a:solidFill>
                <a:srgbClr val="000000"/>
              </a:solidFill>
              <a:latin typeface="Arial" pitchFamily="34" charset="0"/>
            </a:endParaRPr>
          </a:p>
          <a:p>
            <a:pPr algn="ctr" rtl="1" eaLnBrk="1" hangingPunct="1">
              <a:lnSpc>
                <a:spcPct val="80000"/>
              </a:lnSpc>
              <a:spcBef>
                <a:spcPct val="0"/>
              </a:spcBef>
            </a:pPr>
            <a:r>
              <a:rPr lang="en-US" sz="1100" smtClean="0">
                <a:solidFill>
                  <a:srgbClr val="000000"/>
                </a:solidFill>
                <a:latin typeface="Arial" pitchFamily="34" charset="0"/>
                <a:ea typeface="Majalla UI"/>
                <a:cs typeface="Majalla UI"/>
              </a:rPr>
              <a:t>Brown et al. (1986)</a:t>
            </a:r>
            <a:endParaRPr lang="x-none" sz="1100" smtClean="0">
              <a:solidFill>
                <a:srgbClr val="000000"/>
              </a:solidFill>
              <a:latin typeface="Arial" pitchFamily="34" charset="0"/>
            </a:endParaRPr>
          </a:p>
          <a:p>
            <a:pPr algn="r" rtl="1" eaLnBrk="1" hangingPunct="1">
              <a:lnSpc>
                <a:spcPct val="80000"/>
              </a:lnSpc>
              <a:spcBef>
                <a:spcPct val="0"/>
              </a:spcBef>
            </a:pPr>
            <a:endParaRPr lang="x-none" sz="1100" smtClean="0">
              <a:solidFill>
                <a:srgbClr val="000000"/>
              </a:solidFill>
              <a:latin typeface="Constantia" pitchFamily="18" charset="0"/>
              <a:ea typeface="Constantia" pitchFamily="18" charset="0"/>
              <a:cs typeface="Constantia" pitchFamily="18" charset="0"/>
            </a:endParaRPr>
          </a:p>
          <a:p>
            <a:pPr>
              <a:lnSpc>
                <a:spcPct val="80000"/>
              </a:lnSpc>
            </a:pPr>
            <a:endParaRPr lang="en-US" sz="1100" smtClean="0"/>
          </a:p>
        </p:txBody>
      </p:sp>
      <p:sp>
        <p:nvSpPr>
          <p:cNvPr id="58372" name="Slide Number Placeholder 3"/>
          <p:cNvSpPr>
            <a:spLocks noGrp="1"/>
          </p:cNvSpPr>
          <p:nvPr>
            <p:ph type="sldNum" sz="quarter" idx="5"/>
          </p:nvPr>
        </p:nvSpPr>
        <p:spPr>
          <a:noFill/>
        </p:spPr>
        <p:txBody>
          <a:bodyPr/>
          <a:lstStyle/>
          <a:p>
            <a:fld id="{87543D16-14A8-4F00-BF68-60B7C86573BB}" type="slidenum">
              <a:rPr lang="en-US" smtClean="0"/>
              <a:pPr/>
              <a:t>25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B2F12D5D-6B57-4985-A404-002090175EF9}" type="datetimeFigureOut">
              <a:rPr lang="en-CA"/>
              <a:pPr>
                <a:defRPr/>
              </a:pPr>
              <a:t>10/17/15</a:t>
            </a:fld>
            <a:endParaRPr lang="en-CA"/>
          </a:p>
        </p:txBody>
      </p:sp>
      <p:sp>
        <p:nvSpPr>
          <p:cNvPr id="5" name="Footer Placeholder 18"/>
          <p:cNvSpPr>
            <a:spLocks noGrp="1"/>
          </p:cNvSpPr>
          <p:nvPr>
            <p:ph type="ftr" sz="quarter" idx="11"/>
          </p:nvPr>
        </p:nvSpPr>
        <p:spPr/>
        <p:txBody>
          <a:bodyPr/>
          <a:lstStyle>
            <a:lvl1pPr>
              <a:defRPr/>
            </a:lvl1pPr>
          </a:lstStyle>
          <a:p>
            <a:pPr>
              <a:defRPr/>
            </a:pPr>
            <a:endParaRPr lang="en-CA"/>
          </a:p>
        </p:txBody>
      </p:sp>
      <p:sp>
        <p:nvSpPr>
          <p:cNvPr id="6" name="Slide Number Placeholder 26"/>
          <p:cNvSpPr>
            <a:spLocks noGrp="1"/>
          </p:cNvSpPr>
          <p:nvPr>
            <p:ph type="sldNum" sz="quarter" idx="12"/>
          </p:nvPr>
        </p:nvSpPr>
        <p:spPr/>
        <p:txBody>
          <a:bodyPr/>
          <a:lstStyle>
            <a:lvl1pPr>
              <a:defRPr/>
            </a:lvl1pPr>
          </a:lstStyle>
          <a:p>
            <a:pPr>
              <a:defRPr/>
            </a:pPr>
            <a:fld id="{0906DFBE-CF02-4B6E-9D3A-C2137164D4F8}" type="slidenum">
              <a:rPr lang="en-CA"/>
              <a:pPr>
                <a:defRPr/>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31E52D1-7ED7-4CF0-A247-BE302CE6FD0C}" type="datetimeFigureOut">
              <a:rPr lang="en-CA"/>
              <a:pPr>
                <a:defRPr/>
              </a:pPr>
              <a:t>10/17/15</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2BF7A691-68E9-4C8B-AEE0-74E8139754E4}"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BC1CB05-9D29-49E9-9972-36A90EA16EF3}" type="datetimeFigureOut">
              <a:rPr lang="en-CA"/>
              <a:pPr>
                <a:defRPr/>
              </a:pPr>
              <a:t>10/17/15</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783B607E-323B-4991-88F3-EC4326D3783E}"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4800" y="6245225"/>
            <a:ext cx="2286000" cy="476250"/>
          </a:xfrm>
        </p:spPr>
        <p:txBody>
          <a:bodyPr/>
          <a:lstStyle>
            <a:lvl1pPr>
              <a:defRPr/>
            </a:lvl1pPr>
          </a:lstStyle>
          <a:p>
            <a:pPr>
              <a:defRPr/>
            </a:pPr>
            <a:fld id="{781CF0FE-53CB-42FB-A1BA-2C4BC73CDF9D}" type="datetime1">
              <a:rPr lang="en-US"/>
              <a:pPr>
                <a:defRPr/>
              </a:pPr>
              <a:t>10/17/15</a:t>
            </a:fld>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286000" cy="476250"/>
          </a:xfrm>
        </p:spPr>
        <p:txBody>
          <a:bodyPr/>
          <a:lstStyle>
            <a:lvl1pPr>
              <a:defRPr/>
            </a:lvl1pPr>
          </a:lstStyle>
          <a:p>
            <a:pPr>
              <a:defRPr/>
            </a:pPr>
            <a:fld id="{F4625117-B777-433F-A57B-ECAECFC7252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x-none"/>
            </a:p>
          </p:txBody>
        </p:sp>
        <p:grpSp>
          <p:nvGrpSpPr>
            <p:cNvPr id="3"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x-none"/>
              </a:p>
            </p:txBody>
          </p:sp>
        </p:grpSp>
      </p:grpSp>
      <p:sp>
        <p:nvSpPr>
          <p:cNvPr id="413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413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16B1ADC9-3B74-4987-96CA-276CE66C897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x-none" smtClean="0"/>
              <a:t>انقر لتحرير نمط العنوان الرئيسي</a:t>
            </a:r>
            <a:endParaRPr lang="x-none"/>
          </a:p>
        </p:txBody>
      </p:sp>
      <p:sp>
        <p:nvSpPr>
          <p:cNvPr id="3" name="عنصر نائب للمحتوى 2"/>
          <p:cNvSpPr>
            <a:spLocks noGrp="1"/>
          </p:cNvSpPr>
          <p:nvPr>
            <p:ph idx="1"/>
          </p:nvPr>
        </p:nvSpPr>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تاريخ 3"/>
          <p:cNvSpPr>
            <a:spLocks noGrp="1"/>
          </p:cNvSpPr>
          <p:nvPr>
            <p:ph type="dt" sz="half" idx="10"/>
          </p:nvPr>
        </p:nvSpPr>
        <p:spPr/>
        <p:txBody>
          <a:bodyPr/>
          <a:lstStyle>
            <a:lvl1pPr>
              <a:defRPr/>
            </a:lvl1pPr>
          </a:lstStyle>
          <a:p>
            <a:pPr>
              <a:defRPr/>
            </a:pPr>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1CBBFEF0-3794-44CF-9424-46C946C23DC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x-none" smtClean="0"/>
              <a:t>انقر لتحرير نمط العنوان الرئيسي</a:t>
            </a:r>
            <a:endParaRPr lang="x-non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78B718B0-F614-4645-B23D-5C969C2E915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x-none" smtClean="0"/>
              <a:t>انقر لتحرير نمط العنوان الرئيسي</a:t>
            </a:r>
            <a:endParaRPr lang="x-none"/>
          </a:p>
        </p:txBody>
      </p:sp>
      <p:sp>
        <p:nvSpPr>
          <p:cNvPr id="3" name="عنصر نائب للمحتوى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محتوى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5" name="عنصر نائب للتاريخ 4"/>
          <p:cNvSpPr>
            <a:spLocks noGrp="1"/>
          </p:cNvSpPr>
          <p:nvPr>
            <p:ph type="dt" sz="half" idx="10"/>
          </p:nvPr>
        </p:nvSpPr>
        <p:spPr/>
        <p:txBody>
          <a:bodyPr/>
          <a:lstStyle>
            <a:lvl1pPr>
              <a:defRPr/>
            </a:lvl1pPr>
          </a:lstStyle>
          <a:p>
            <a:pPr>
              <a:defRPr/>
            </a:pPr>
            <a:endParaRPr lang="en-US"/>
          </a:p>
        </p:txBody>
      </p:sp>
      <p:sp>
        <p:nvSpPr>
          <p:cNvPr id="6" name="عنصر نائب للتذييل 5"/>
          <p:cNvSpPr>
            <a:spLocks noGrp="1"/>
          </p:cNvSpPr>
          <p:nvPr>
            <p:ph type="ftr" sz="quarter" idx="11"/>
          </p:nvPr>
        </p:nvSpPr>
        <p:spPr/>
        <p:txBody>
          <a:bodyPr/>
          <a:lstStyle>
            <a:lvl1pPr>
              <a:defRPr/>
            </a:lvl1pPr>
          </a:lstStyle>
          <a:p>
            <a:pPr>
              <a:defRPr/>
            </a:pPr>
            <a:endParaRPr lang="en-US"/>
          </a:p>
        </p:txBody>
      </p:sp>
      <p:sp>
        <p:nvSpPr>
          <p:cNvPr id="7" name="عنصر نائب لرقم الشريحة 6"/>
          <p:cNvSpPr>
            <a:spLocks noGrp="1"/>
          </p:cNvSpPr>
          <p:nvPr>
            <p:ph type="sldNum" sz="quarter" idx="12"/>
          </p:nvPr>
        </p:nvSpPr>
        <p:spPr/>
        <p:txBody>
          <a:bodyPr/>
          <a:lstStyle>
            <a:lvl1pPr>
              <a:defRPr/>
            </a:lvl1pPr>
          </a:lstStyle>
          <a:p>
            <a:pPr>
              <a:defRPr/>
            </a:pPr>
            <a:fld id="{E3D45A68-E209-4EF9-9179-30680A3DDC1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x-none" smtClean="0"/>
              <a:t>انقر لتحرير نمط العنوان الرئيسي</a:t>
            </a:r>
            <a:endParaRPr lang="x-non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7" name="عنصر نائب للتاريخ 6"/>
          <p:cNvSpPr>
            <a:spLocks noGrp="1"/>
          </p:cNvSpPr>
          <p:nvPr>
            <p:ph type="dt" sz="half" idx="10"/>
          </p:nvPr>
        </p:nvSpPr>
        <p:spPr/>
        <p:txBody>
          <a:bodyPr/>
          <a:lstStyle>
            <a:lvl1pPr>
              <a:defRPr/>
            </a:lvl1pPr>
          </a:lstStyle>
          <a:p>
            <a:pPr>
              <a:defRPr/>
            </a:pPr>
            <a:endParaRPr lang="en-US"/>
          </a:p>
        </p:txBody>
      </p:sp>
      <p:sp>
        <p:nvSpPr>
          <p:cNvPr id="8" name="عنصر نائب للتذييل 7"/>
          <p:cNvSpPr>
            <a:spLocks noGrp="1"/>
          </p:cNvSpPr>
          <p:nvPr>
            <p:ph type="ftr" sz="quarter" idx="11"/>
          </p:nvPr>
        </p:nvSpPr>
        <p:spPr/>
        <p:txBody>
          <a:bodyPr/>
          <a:lstStyle>
            <a:lvl1pPr>
              <a:defRPr/>
            </a:lvl1pPr>
          </a:lstStyle>
          <a:p>
            <a:pPr>
              <a:defRPr/>
            </a:pPr>
            <a:endParaRPr lang="en-US"/>
          </a:p>
        </p:txBody>
      </p:sp>
      <p:sp>
        <p:nvSpPr>
          <p:cNvPr id="9" name="عنصر نائب لرقم الشريحة 8"/>
          <p:cNvSpPr>
            <a:spLocks noGrp="1"/>
          </p:cNvSpPr>
          <p:nvPr>
            <p:ph type="sldNum" sz="quarter" idx="12"/>
          </p:nvPr>
        </p:nvSpPr>
        <p:spPr/>
        <p:txBody>
          <a:bodyPr/>
          <a:lstStyle>
            <a:lvl1pPr>
              <a:defRPr/>
            </a:lvl1pPr>
          </a:lstStyle>
          <a:p>
            <a:pPr>
              <a:defRPr/>
            </a:pPr>
            <a:fld id="{07D54DDA-333D-4131-AA68-B91F02A3F33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x-none" smtClean="0"/>
              <a:t>انقر لتحرير نمط العنوان الرئيسي</a:t>
            </a:r>
            <a:endParaRPr lang="x-none"/>
          </a:p>
        </p:txBody>
      </p:sp>
      <p:sp>
        <p:nvSpPr>
          <p:cNvPr id="3" name="عنصر نائب للتاريخ 2"/>
          <p:cNvSpPr>
            <a:spLocks noGrp="1"/>
          </p:cNvSpPr>
          <p:nvPr>
            <p:ph type="dt" sz="half" idx="10"/>
          </p:nvPr>
        </p:nvSpPr>
        <p:spPr/>
        <p:txBody>
          <a:bodyPr/>
          <a:lstStyle>
            <a:lvl1pPr>
              <a:defRPr/>
            </a:lvl1pPr>
          </a:lstStyle>
          <a:p>
            <a:pPr>
              <a:defRPr/>
            </a:pPr>
            <a:endParaRPr lang="en-US"/>
          </a:p>
        </p:txBody>
      </p:sp>
      <p:sp>
        <p:nvSpPr>
          <p:cNvPr id="4" name="عنصر نائب للتذييل 3"/>
          <p:cNvSpPr>
            <a:spLocks noGrp="1"/>
          </p:cNvSpPr>
          <p:nvPr>
            <p:ph type="ftr" sz="quarter" idx="11"/>
          </p:nvPr>
        </p:nvSpPr>
        <p:spPr/>
        <p:txBody>
          <a:bodyPr/>
          <a:lstStyle>
            <a:lvl1pPr>
              <a:defRPr/>
            </a:lvl1pPr>
          </a:lstStyle>
          <a:p>
            <a:pPr>
              <a:defRPr/>
            </a:pPr>
            <a:endParaRPr lang="en-US"/>
          </a:p>
        </p:txBody>
      </p:sp>
      <p:sp>
        <p:nvSpPr>
          <p:cNvPr id="5" name="عنصر نائب لرقم الشريحة 4"/>
          <p:cNvSpPr>
            <a:spLocks noGrp="1"/>
          </p:cNvSpPr>
          <p:nvPr>
            <p:ph type="sldNum" sz="quarter" idx="12"/>
          </p:nvPr>
        </p:nvSpPr>
        <p:spPr/>
        <p:txBody>
          <a:bodyPr/>
          <a:lstStyle>
            <a:lvl1pPr>
              <a:defRPr/>
            </a:lvl1pPr>
          </a:lstStyle>
          <a:p>
            <a:pPr>
              <a:defRPr/>
            </a:pPr>
            <a:fld id="{AFFB6309-50F1-4F69-88A3-63C938E19E9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endParaRPr lang="en-US"/>
          </a:p>
        </p:txBody>
      </p:sp>
      <p:sp>
        <p:nvSpPr>
          <p:cNvPr id="3" name="عنصر نائب للتذييل 2"/>
          <p:cNvSpPr>
            <a:spLocks noGrp="1"/>
          </p:cNvSpPr>
          <p:nvPr>
            <p:ph type="ftr" sz="quarter" idx="11"/>
          </p:nvPr>
        </p:nvSpPr>
        <p:spPr/>
        <p:txBody>
          <a:bodyPr/>
          <a:lstStyle>
            <a:lvl1pPr>
              <a:defRPr/>
            </a:lvl1pPr>
          </a:lstStyle>
          <a:p>
            <a:pPr>
              <a:defRPr/>
            </a:pPr>
            <a:endParaRPr lang="en-US"/>
          </a:p>
        </p:txBody>
      </p:sp>
      <p:sp>
        <p:nvSpPr>
          <p:cNvPr id="4" name="عنصر نائب لرقم الشريحة 3"/>
          <p:cNvSpPr>
            <a:spLocks noGrp="1"/>
          </p:cNvSpPr>
          <p:nvPr>
            <p:ph type="sldNum" sz="quarter" idx="12"/>
          </p:nvPr>
        </p:nvSpPr>
        <p:spPr/>
        <p:txBody>
          <a:bodyPr/>
          <a:lstStyle>
            <a:lvl1pPr>
              <a:defRPr/>
            </a:lvl1pPr>
          </a:lstStyle>
          <a:p>
            <a:pPr>
              <a:defRPr/>
            </a:pPr>
            <a:fld id="{0FC9CEA1-BC7A-4B8F-A8BE-EE48097466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8710E866-7E5C-4BEE-AA94-E5A25A084466}" type="datetimeFigureOut">
              <a:rPr lang="en-CA"/>
              <a:pPr>
                <a:defRPr/>
              </a:pPr>
              <a:t>10/17/15</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3BD2BEC9-E8D5-4A89-93D9-D7D7D798911F}" type="slidenum">
              <a:rPr lang="en-CA"/>
              <a:pPr>
                <a:defRPr/>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x-none" smtClean="0"/>
              <a:t>انقر لتحرير نمط العنوان الرئيسي</a:t>
            </a:r>
            <a:endParaRPr lang="x-non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pPr>
              <a:defRPr/>
            </a:pPr>
            <a:endParaRPr lang="en-US"/>
          </a:p>
        </p:txBody>
      </p:sp>
      <p:sp>
        <p:nvSpPr>
          <p:cNvPr id="6" name="عنصر نائب للتذييل 5"/>
          <p:cNvSpPr>
            <a:spLocks noGrp="1"/>
          </p:cNvSpPr>
          <p:nvPr>
            <p:ph type="ftr" sz="quarter" idx="11"/>
          </p:nvPr>
        </p:nvSpPr>
        <p:spPr/>
        <p:txBody>
          <a:bodyPr/>
          <a:lstStyle>
            <a:lvl1pPr>
              <a:defRPr/>
            </a:lvl1pPr>
          </a:lstStyle>
          <a:p>
            <a:pPr>
              <a:defRPr/>
            </a:pPr>
            <a:endParaRPr lang="en-US"/>
          </a:p>
        </p:txBody>
      </p:sp>
      <p:sp>
        <p:nvSpPr>
          <p:cNvPr id="7" name="عنصر نائب لرقم الشريحة 6"/>
          <p:cNvSpPr>
            <a:spLocks noGrp="1"/>
          </p:cNvSpPr>
          <p:nvPr>
            <p:ph type="sldNum" sz="quarter" idx="12"/>
          </p:nvPr>
        </p:nvSpPr>
        <p:spPr/>
        <p:txBody>
          <a:bodyPr/>
          <a:lstStyle>
            <a:lvl1pPr>
              <a:defRPr/>
            </a:lvl1pPr>
          </a:lstStyle>
          <a:p>
            <a:pPr>
              <a:defRPr/>
            </a:pPr>
            <a:fld id="{F4D01C16-D716-4263-91C1-F6D0D24E1A3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x-none" smtClean="0"/>
              <a:t>انقر لتحرير نمط العنوان الرئيسي</a:t>
            </a:r>
            <a:endParaRPr lang="x-non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pPr>
              <a:defRPr/>
            </a:pPr>
            <a:endParaRPr lang="en-US"/>
          </a:p>
        </p:txBody>
      </p:sp>
      <p:sp>
        <p:nvSpPr>
          <p:cNvPr id="6" name="عنصر نائب للتذييل 5"/>
          <p:cNvSpPr>
            <a:spLocks noGrp="1"/>
          </p:cNvSpPr>
          <p:nvPr>
            <p:ph type="ftr" sz="quarter" idx="11"/>
          </p:nvPr>
        </p:nvSpPr>
        <p:spPr/>
        <p:txBody>
          <a:bodyPr/>
          <a:lstStyle>
            <a:lvl1pPr>
              <a:defRPr/>
            </a:lvl1pPr>
          </a:lstStyle>
          <a:p>
            <a:pPr>
              <a:defRPr/>
            </a:pPr>
            <a:endParaRPr lang="en-US"/>
          </a:p>
        </p:txBody>
      </p:sp>
      <p:sp>
        <p:nvSpPr>
          <p:cNvPr id="7" name="عنصر نائب لرقم الشريحة 6"/>
          <p:cNvSpPr>
            <a:spLocks noGrp="1"/>
          </p:cNvSpPr>
          <p:nvPr>
            <p:ph type="sldNum" sz="quarter" idx="12"/>
          </p:nvPr>
        </p:nvSpPr>
        <p:spPr/>
        <p:txBody>
          <a:bodyPr/>
          <a:lstStyle>
            <a:lvl1pPr>
              <a:defRPr/>
            </a:lvl1pPr>
          </a:lstStyle>
          <a:p>
            <a:pPr>
              <a:defRPr/>
            </a:pPr>
            <a:fld id="{CF2161A6-A88F-48E4-9B4B-C11D6A8833F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x-none" smtClean="0"/>
              <a:t>انقر لتحرير نمط العنوان الرئيسي</a:t>
            </a:r>
            <a:endParaRPr lang="x-none"/>
          </a:p>
        </p:txBody>
      </p:sp>
      <p:sp>
        <p:nvSpPr>
          <p:cNvPr id="3" name="عنصر نائب للعنوان العمودي 2"/>
          <p:cNvSpPr>
            <a:spLocks noGrp="1"/>
          </p:cNvSpPr>
          <p:nvPr>
            <p:ph type="body" orient="vert" idx="1"/>
          </p:nvPr>
        </p:nvSpPr>
        <p:spPr/>
        <p:txBody>
          <a:bodyPr vert="eaVert"/>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تاريخ 3"/>
          <p:cNvSpPr>
            <a:spLocks noGrp="1"/>
          </p:cNvSpPr>
          <p:nvPr>
            <p:ph type="dt" sz="half" idx="10"/>
          </p:nvPr>
        </p:nvSpPr>
        <p:spPr/>
        <p:txBody>
          <a:bodyPr/>
          <a:lstStyle>
            <a:lvl1pPr>
              <a:defRPr/>
            </a:lvl1pPr>
          </a:lstStyle>
          <a:p>
            <a:pPr>
              <a:defRPr/>
            </a:pPr>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4D142652-B907-40CA-8C3A-7AED9D294BB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992938" y="609600"/>
            <a:ext cx="1949450" cy="5451475"/>
          </a:xfrm>
        </p:spPr>
        <p:txBody>
          <a:bodyPr vert="eaVert"/>
          <a:lstStyle/>
          <a:p>
            <a:r>
              <a:rPr lang="x-none" smtClean="0"/>
              <a:t>انقر لتحرير نمط العنوان الرئيسي</a:t>
            </a:r>
            <a:endParaRPr lang="x-none"/>
          </a:p>
        </p:txBody>
      </p:sp>
      <p:sp>
        <p:nvSpPr>
          <p:cNvPr id="3" name="عنصر نائب للعنوان العمودي 2"/>
          <p:cNvSpPr>
            <a:spLocks noGrp="1"/>
          </p:cNvSpPr>
          <p:nvPr>
            <p:ph type="body" orient="vert" idx="1"/>
          </p:nvPr>
        </p:nvSpPr>
        <p:spPr>
          <a:xfrm>
            <a:off x="1143000" y="609600"/>
            <a:ext cx="5697538" cy="5451475"/>
          </a:xfrm>
        </p:spPr>
        <p:txBody>
          <a:bodyPr vert="eaVert"/>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تاريخ 3"/>
          <p:cNvSpPr>
            <a:spLocks noGrp="1"/>
          </p:cNvSpPr>
          <p:nvPr>
            <p:ph type="dt" sz="half" idx="10"/>
          </p:nvPr>
        </p:nvSpPr>
        <p:spPr/>
        <p:txBody>
          <a:bodyPr/>
          <a:lstStyle>
            <a:lvl1pPr>
              <a:defRPr/>
            </a:lvl1pPr>
          </a:lstStyle>
          <a:p>
            <a:pPr>
              <a:defRPr/>
            </a:pPr>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CED7AC7D-3F40-4705-9D64-6021478127E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AndTx" preserve="1">
  <p:cSld name="عنوان، ومحتوى،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609600"/>
            <a:ext cx="7772400" cy="1143000"/>
          </a:xfrm>
        </p:spPr>
        <p:txBody>
          <a:bodyPr/>
          <a:lstStyle/>
          <a:p>
            <a:r>
              <a:rPr lang="x-none" smtClean="0"/>
              <a:t>انقر لتحرير نمط العنوان الرئيسي</a:t>
            </a:r>
            <a:endParaRPr lang="x-none"/>
          </a:p>
        </p:txBody>
      </p:sp>
      <p:sp>
        <p:nvSpPr>
          <p:cNvPr id="3" name="عنصر نائب للمحتوى 2"/>
          <p:cNvSpPr>
            <a:spLocks noGrp="1"/>
          </p:cNvSpPr>
          <p:nvPr>
            <p:ph sz="half" idx="1"/>
          </p:nvPr>
        </p:nvSpPr>
        <p:spPr>
          <a:xfrm>
            <a:off x="1169988" y="1946275"/>
            <a:ext cx="3810000" cy="4114800"/>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نص 3"/>
          <p:cNvSpPr>
            <a:spLocks noGrp="1"/>
          </p:cNvSpPr>
          <p:nvPr>
            <p:ph type="body" sz="half" idx="2"/>
          </p:nvPr>
        </p:nvSpPr>
        <p:spPr>
          <a:xfrm>
            <a:off x="5132388" y="1946275"/>
            <a:ext cx="3810000" cy="4114800"/>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5" name="عنصر نائب للتاريخ 4"/>
          <p:cNvSpPr>
            <a:spLocks noGrp="1"/>
          </p:cNvSpPr>
          <p:nvPr>
            <p:ph type="dt" sz="half" idx="10"/>
          </p:nvPr>
        </p:nvSpPr>
        <p:spPr/>
        <p:txBody>
          <a:bodyPr/>
          <a:lstStyle>
            <a:lvl1pPr>
              <a:defRPr/>
            </a:lvl1pPr>
          </a:lstStyle>
          <a:p>
            <a:pPr>
              <a:defRPr/>
            </a:pPr>
            <a:endParaRPr lang="en-US"/>
          </a:p>
        </p:txBody>
      </p:sp>
      <p:sp>
        <p:nvSpPr>
          <p:cNvPr id="6" name="عنصر نائب للتذييل 5"/>
          <p:cNvSpPr>
            <a:spLocks noGrp="1"/>
          </p:cNvSpPr>
          <p:nvPr>
            <p:ph type="ftr" sz="quarter" idx="11"/>
          </p:nvPr>
        </p:nvSpPr>
        <p:spPr/>
        <p:txBody>
          <a:bodyPr/>
          <a:lstStyle>
            <a:lvl1pPr>
              <a:defRPr/>
            </a:lvl1pPr>
          </a:lstStyle>
          <a:p>
            <a:pPr>
              <a:defRPr/>
            </a:pPr>
            <a:endParaRPr lang="en-US"/>
          </a:p>
        </p:txBody>
      </p:sp>
      <p:sp>
        <p:nvSpPr>
          <p:cNvPr id="7" name="عنصر نائب لرقم الشريحة 6"/>
          <p:cNvSpPr>
            <a:spLocks noGrp="1"/>
          </p:cNvSpPr>
          <p:nvPr>
            <p:ph type="sldNum" sz="quarter" idx="12"/>
          </p:nvPr>
        </p:nvSpPr>
        <p:spPr/>
        <p:txBody>
          <a:bodyPr/>
          <a:lstStyle>
            <a:lvl1pPr>
              <a:defRPr/>
            </a:lvl1pPr>
          </a:lstStyle>
          <a:p>
            <a:pPr>
              <a:defRPr/>
            </a:pPr>
            <a:fld id="{23245A9C-A5F4-4C7E-AADC-C85CD4A6194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609600"/>
            <a:ext cx="7772400" cy="1143000"/>
          </a:xfrm>
        </p:spPr>
        <p:txBody>
          <a:bodyPr/>
          <a:lstStyle/>
          <a:p>
            <a:r>
              <a:rPr lang="x-none" smtClean="0"/>
              <a:t>انقر لتحرير نمط العنوان الرئيسي</a:t>
            </a:r>
            <a:endParaRPr lang="x-none"/>
          </a:p>
        </p:txBody>
      </p:sp>
      <p:sp>
        <p:nvSpPr>
          <p:cNvPr id="3" name="عنصر نائب لـ SmartArt 2"/>
          <p:cNvSpPr>
            <a:spLocks noGrp="1"/>
          </p:cNvSpPr>
          <p:nvPr>
            <p:ph type="dgm" idx="1"/>
          </p:nvPr>
        </p:nvSpPr>
        <p:spPr>
          <a:xfrm>
            <a:off x="1169988" y="1946275"/>
            <a:ext cx="7772400" cy="4114800"/>
          </a:xfrm>
        </p:spPr>
        <p:txBody>
          <a:bodyPr/>
          <a:lstStyle/>
          <a:p>
            <a:pPr lvl="0"/>
            <a:endParaRPr lang="x-none" noProof="0" smtClean="0"/>
          </a:p>
        </p:txBody>
      </p:sp>
      <p:sp>
        <p:nvSpPr>
          <p:cNvPr id="4" name="عنصر نائب للتاريخ 3"/>
          <p:cNvSpPr>
            <a:spLocks noGrp="1"/>
          </p:cNvSpPr>
          <p:nvPr>
            <p:ph type="dt" sz="half" idx="10"/>
          </p:nvPr>
        </p:nvSpPr>
        <p:spPr/>
        <p:txBody>
          <a:bodyPr/>
          <a:lstStyle>
            <a:lvl1pPr>
              <a:defRPr/>
            </a:lvl1pPr>
          </a:lstStyle>
          <a:p>
            <a:pPr>
              <a:defRPr/>
            </a:pPr>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753CFE91-450D-4820-8593-19C936FF3A1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ClipArt" preserve="1">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609600"/>
            <a:ext cx="7772400" cy="1143000"/>
          </a:xfrm>
        </p:spPr>
        <p:txBody>
          <a:bodyPr/>
          <a:lstStyle/>
          <a:p>
            <a:r>
              <a:rPr lang="x-none" smtClean="0"/>
              <a:t>انقر لتحرير نمط العنوان الرئيسي</a:t>
            </a:r>
            <a:endParaRPr lang="x-none"/>
          </a:p>
        </p:txBody>
      </p:sp>
      <p:sp>
        <p:nvSpPr>
          <p:cNvPr id="3" name="عنصر نائب للنص 2"/>
          <p:cNvSpPr>
            <a:spLocks noGrp="1"/>
          </p:cNvSpPr>
          <p:nvPr>
            <p:ph type="body" sz="half" idx="1"/>
          </p:nvPr>
        </p:nvSpPr>
        <p:spPr>
          <a:xfrm>
            <a:off x="1169988" y="1946275"/>
            <a:ext cx="3810000" cy="4114800"/>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قصاصة الفنية 3"/>
          <p:cNvSpPr>
            <a:spLocks noGrp="1"/>
          </p:cNvSpPr>
          <p:nvPr>
            <p:ph type="clipArt" sz="half" idx="2"/>
          </p:nvPr>
        </p:nvSpPr>
        <p:spPr>
          <a:xfrm>
            <a:off x="5132388" y="1946275"/>
            <a:ext cx="3810000" cy="4114800"/>
          </a:xfrm>
        </p:spPr>
        <p:txBody>
          <a:bodyPr/>
          <a:lstStyle/>
          <a:p>
            <a:pPr lvl="0"/>
            <a:endParaRPr lang="x-none" noProof="0" smtClean="0"/>
          </a:p>
        </p:txBody>
      </p:sp>
      <p:sp>
        <p:nvSpPr>
          <p:cNvPr id="5" name="عنصر نائب للتاريخ 4"/>
          <p:cNvSpPr>
            <a:spLocks noGrp="1"/>
          </p:cNvSpPr>
          <p:nvPr>
            <p:ph type="dt" sz="half" idx="10"/>
          </p:nvPr>
        </p:nvSpPr>
        <p:spPr/>
        <p:txBody>
          <a:bodyPr/>
          <a:lstStyle>
            <a:lvl1pPr>
              <a:defRPr/>
            </a:lvl1pPr>
          </a:lstStyle>
          <a:p>
            <a:pPr>
              <a:defRPr/>
            </a:pPr>
            <a:endParaRPr lang="en-US"/>
          </a:p>
        </p:txBody>
      </p:sp>
      <p:sp>
        <p:nvSpPr>
          <p:cNvPr id="6" name="عنصر نائب للتذييل 5"/>
          <p:cNvSpPr>
            <a:spLocks noGrp="1"/>
          </p:cNvSpPr>
          <p:nvPr>
            <p:ph type="ftr" sz="quarter" idx="11"/>
          </p:nvPr>
        </p:nvSpPr>
        <p:spPr/>
        <p:txBody>
          <a:bodyPr/>
          <a:lstStyle>
            <a:lvl1pPr>
              <a:defRPr/>
            </a:lvl1pPr>
          </a:lstStyle>
          <a:p>
            <a:pPr>
              <a:defRPr/>
            </a:pPr>
            <a:endParaRPr lang="en-US"/>
          </a:p>
        </p:txBody>
      </p:sp>
      <p:sp>
        <p:nvSpPr>
          <p:cNvPr id="7" name="عنصر نائب لرقم الشريحة 6"/>
          <p:cNvSpPr>
            <a:spLocks noGrp="1"/>
          </p:cNvSpPr>
          <p:nvPr>
            <p:ph type="sldNum" sz="quarter" idx="12"/>
          </p:nvPr>
        </p:nvSpPr>
        <p:spPr/>
        <p:txBody>
          <a:bodyPr/>
          <a:lstStyle>
            <a:lvl1pPr>
              <a:defRPr/>
            </a:lvl1pPr>
          </a:lstStyle>
          <a:p>
            <a:pPr>
              <a:defRPr/>
            </a:pPr>
            <a:fld id="{F3936DE1-F291-465D-A206-5FAF508F2422}"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1143000" y="609600"/>
            <a:ext cx="7799388" cy="5451475"/>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3" name="عنصر نائب للتاريخ 2"/>
          <p:cNvSpPr>
            <a:spLocks noGrp="1"/>
          </p:cNvSpPr>
          <p:nvPr>
            <p:ph type="dt" sz="half" idx="10"/>
          </p:nvPr>
        </p:nvSpPr>
        <p:spPr/>
        <p:txBody>
          <a:bodyPr/>
          <a:lstStyle>
            <a:lvl1pPr>
              <a:defRPr/>
            </a:lvl1pPr>
          </a:lstStyle>
          <a:p>
            <a:pPr>
              <a:defRPr/>
            </a:pPr>
            <a:endParaRPr lang="en-US"/>
          </a:p>
        </p:txBody>
      </p:sp>
      <p:sp>
        <p:nvSpPr>
          <p:cNvPr id="4" name="عنصر نائب للتذييل 3"/>
          <p:cNvSpPr>
            <a:spLocks noGrp="1"/>
          </p:cNvSpPr>
          <p:nvPr>
            <p:ph type="ftr" sz="quarter" idx="11"/>
          </p:nvPr>
        </p:nvSpPr>
        <p:spPr/>
        <p:txBody>
          <a:bodyPr/>
          <a:lstStyle>
            <a:lvl1pPr>
              <a:defRPr/>
            </a:lvl1pPr>
          </a:lstStyle>
          <a:p>
            <a:pPr>
              <a:defRPr/>
            </a:pPr>
            <a:endParaRPr lang="en-US"/>
          </a:p>
        </p:txBody>
      </p:sp>
      <p:sp>
        <p:nvSpPr>
          <p:cNvPr id="5" name="عنصر نائب لرقم الشريحة 4"/>
          <p:cNvSpPr>
            <a:spLocks noGrp="1"/>
          </p:cNvSpPr>
          <p:nvPr>
            <p:ph type="sldNum" sz="quarter" idx="12"/>
          </p:nvPr>
        </p:nvSpPr>
        <p:spPr/>
        <p:txBody>
          <a:bodyPr/>
          <a:lstStyle>
            <a:lvl1pPr>
              <a:defRPr/>
            </a:lvl1pPr>
          </a:lstStyle>
          <a:p>
            <a:pPr>
              <a:defRPr/>
            </a:pPr>
            <a:fld id="{E635D98B-8F07-47B0-B82A-6DE47EDA7EC7}"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CA" noProof="0" smtClean="0"/>
          </a:p>
        </p:txBody>
      </p:sp>
      <p:sp>
        <p:nvSpPr>
          <p:cNvPr id="4" name="Rectangle 4"/>
          <p:cNvSpPr>
            <a:spLocks noGrp="1" noChangeArrowheads="1"/>
          </p:cNvSpPr>
          <p:nvPr>
            <p:ph type="dt" sz="half" idx="10"/>
          </p:nvPr>
        </p:nvSpPr>
        <p:spPr/>
        <p:txBody>
          <a:bodyPr/>
          <a:lstStyle>
            <a:lvl1pPr>
              <a:defRPr/>
            </a:lvl1pPr>
          </a:lstStyle>
          <a:p>
            <a:pPr>
              <a:defRPr/>
            </a:pPr>
            <a:endParaRPr lang="hu-HU"/>
          </a:p>
        </p:txBody>
      </p:sp>
      <p:sp>
        <p:nvSpPr>
          <p:cNvPr id="5" name="Rectangle 5"/>
          <p:cNvSpPr>
            <a:spLocks noGrp="1" noChangeArrowheads="1"/>
          </p:cNvSpPr>
          <p:nvPr>
            <p:ph type="ftr" sz="quarter" idx="11"/>
          </p:nvPr>
        </p:nvSpPr>
        <p:spPr/>
        <p:txBody>
          <a:bodyPr/>
          <a:lstStyle>
            <a:lvl1pPr>
              <a:defRPr/>
            </a:lvl1pPr>
          </a:lstStyle>
          <a:p>
            <a:pPr>
              <a:defRPr/>
            </a:pPr>
            <a:endParaRPr lang="hu-HU"/>
          </a:p>
        </p:txBody>
      </p:sp>
      <p:sp>
        <p:nvSpPr>
          <p:cNvPr id="6" name="Rectangle 6"/>
          <p:cNvSpPr>
            <a:spLocks noGrp="1" noChangeArrowheads="1"/>
          </p:cNvSpPr>
          <p:nvPr>
            <p:ph type="sldNum" sz="quarter" idx="12"/>
          </p:nvPr>
        </p:nvSpPr>
        <p:spPr/>
        <p:txBody>
          <a:bodyPr/>
          <a:lstStyle>
            <a:lvl1pPr>
              <a:defRPr/>
            </a:lvl1pPr>
          </a:lstStyle>
          <a:p>
            <a:pPr>
              <a:defRPr/>
            </a:pPr>
            <a:fld id="{7BFB31D3-8036-44A7-BFA4-5A9B2DEF0E62}" type="slidenum">
              <a:rPr lang="hu-HU"/>
              <a:pPr>
                <a:defRPr/>
              </a:pPr>
              <a:t>‹#›</a:t>
            </a:fld>
            <a:endParaRPr lang="hu-H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4800" y="6245225"/>
            <a:ext cx="2286000" cy="476250"/>
          </a:xfrm>
        </p:spPr>
        <p:txBody>
          <a:bodyPr/>
          <a:lstStyle>
            <a:lvl1pPr>
              <a:defRPr/>
            </a:lvl1pPr>
          </a:lstStyle>
          <a:p>
            <a:pPr>
              <a:defRPr/>
            </a:pPr>
            <a:fld id="{781CF0FE-53CB-42FB-A1BA-2C4BC73CDF9D}" type="datetime1">
              <a:rPr lang="en-US"/>
              <a:pPr>
                <a:defRPr/>
              </a:pPr>
              <a:t>10/17/15</a:t>
            </a:fld>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286000" cy="476250"/>
          </a:xfrm>
        </p:spPr>
        <p:txBody>
          <a:bodyPr/>
          <a:lstStyle>
            <a:lvl1pPr>
              <a:defRPr/>
            </a:lvl1pPr>
          </a:lstStyle>
          <a:p>
            <a:pPr>
              <a:defRPr/>
            </a:pPr>
            <a:fld id="{F4625117-B777-433F-A57B-ECAECFC7252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89E2425-B2BF-4F21-9D8A-5858561376BE}" type="datetimeFigureOut">
              <a:rPr lang="en-CA"/>
              <a:pPr>
                <a:defRPr/>
              </a:pPr>
              <a:t>10/17/15</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9F505B2-4298-46EC-89F4-27150EC16C9B}" type="slidenum">
              <a:rPr lang="en-CA"/>
              <a:pPr>
                <a:defRPr/>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72816A0-E44B-40FE-B4DA-221ACA0BFF44}" type="datetimeFigureOut">
              <a:rPr lang="en-CA"/>
              <a:pPr>
                <a:defRPr/>
              </a:pPr>
              <a:t>10/17/15</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1BBB7BB2-D24C-401B-949F-4E575AF24012}"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A2C46EA-4176-4A0F-ABC9-B212F9048FB3}" type="datetimeFigureOut">
              <a:rPr lang="en-CA"/>
              <a:pPr>
                <a:defRPr/>
              </a:pPr>
              <a:t>10/17/15</a:t>
            </a:fld>
            <a:endParaRPr lang="en-CA"/>
          </a:p>
        </p:txBody>
      </p:sp>
      <p:sp>
        <p:nvSpPr>
          <p:cNvPr id="8" name="Footer Placeholder 21"/>
          <p:cNvSpPr>
            <a:spLocks noGrp="1"/>
          </p:cNvSpPr>
          <p:nvPr>
            <p:ph type="ftr" sz="quarter" idx="11"/>
          </p:nvPr>
        </p:nvSpPr>
        <p:spPr/>
        <p:txBody>
          <a:bodyPr/>
          <a:lstStyle>
            <a:lvl1pPr>
              <a:defRPr/>
            </a:lvl1pPr>
          </a:lstStyle>
          <a:p>
            <a:pPr>
              <a:defRPr/>
            </a:pPr>
            <a:endParaRPr lang="en-CA"/>
          </a:p>
        </p:txBody>
      </p:sp>
      <p:sp>
        <p:nvSpPr>
          <p:cNvPr id="9" name="Slide Number Placeholder 17"/>
          <p:cNvSpPr>
            <a:spLocks noGrp="1"/>
          </p:cNvSpPr>
          <p:nvPr>
            <p:ph type="sldNum" sz="quarter" idx="12"/>
          </p:nvPr>
        </p:nvSpPr>
        <p:spPr/>
        <p:txBody>
          <a:bodyPr/>
          <a:lstStyle>
            <a:lvl1pPr>
              <a:defRPr/>
            </a:lvl1pPr>
          </a:lstStyle>
          <a:p>
            <a:pPr>
              <a:defRPr/>
            </a:pPr>
            <a:fld id="{4D76FA33-E271-4110-BAE0-FEC3280B2D07}"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2696924-EEEE-4031-9CB8-673575929BAB}" type="datetimeFigureOut">
              <a:rPr lang="en-CA"/>
              <a:pPr>
                <a:defRPr/>
              </a:pPr>
              <a:t>10/17/15</a:t>
            </a:fld>
            <a:endParaRPr lang="en-CA"/>
          </a:p>
        </p:txBody>
      </p:sp>
      <p:sp>
        <p:nvSpPr>
          <p:cNvPr id="4" name="Footer Placeholder 21"/>
          <p:cNvSpPr>
            <a:spLocks noGrp="1"/>
          </p:cNvSpPr>
          <p:nvPr>
            <p:ph type="ftr" sz="quarter" idx="11"/>
          </p:nvPr>
        </p:nvSpPr>
        <p:spPr/>
        <p:txBody>
          <a:bodyPr/>
          <a:lstStyle>
            <a:lvl1pPr>
              <a:defRPr/>
            </a:lvl1pPr>
          </a:lstStyle>
          <a:p>
            <a:pPr>
              <a:defRPr/>
            </a:pPr>
            <a:endParaRPr lang="en-CA"/>
          </a:p>
        </p:txBody>
      </p:sp>
      <p:sp>
        <p:nvSpPr>
          <p:cNvPr id="5" name="Slide Number Placeholder 17"/>
          <p:cNvSpPr>
            <a:spLocks noGrp="1"/>
          </p:cNvSpPr>
          <p:nvPr>
            <p:ph type="sldNum" sz="quarter" idx="12"/>
          </p:nvPr>
        </p:nvSpPr>
        <p:spPr/>
        <p:txBody>
          <a:bodyPr/>
          <a:lstStyle>
            <a:lvl1pPr>
              <a:defRPr/>
            </a:lvl1pPr>
          </a:lstStyle>
          <a:p>
            <a:pPr>
              <a:defRPr/>
            </a:pPr>
            <a:fld id="{4DD9A708-58D1-40B3-8105-DEDF856E4491}"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D2C1E26-736A-4C06-9C77-5EA41CC918CA}" type="datetimeFigureOut">
              <a:rPr lang="en-CA"/>
              <a:pPr>
                <a:defRPr/>
              </a:pPr>
              <a:t>10/17/15</a:t>
            </a:fld>
            <a:endParaRPr lang="en-CA"/>
          </a:p>
        </p:txBody>
      </p:sp>
      <p:sp>
        <p:nvSpPr>
          <p:cNvPr id="3" name="Footer Placeholder 21"/>
          <p:cNvSpPr>
            <a:spLocks noGrp="1"/>
          </p:cNvSpPr>
          <p:nvPr>
            <p:ph type="ftr" sz="quarter" idx="11"/>
          </p:nvPr>
        </p:nvSpPr>
        <p:spPr/>
        <p:txBody>
          <a:bodyPr/>
          <a:lstStyle>
            <a:lvl1pPr>
              <a:defRPr/>
            </a:lvl1pPr>
          </a:lstStyle>
          <a:p>
            <a:pPr>
              <a:defRPr/>
            </a:pPr>
            <a:endParaRPr lang="en-CA"/>
          </a:p>
        </p:txBody>
      </p:sp>
      <p:sp>
        <p:nvSpPr>
          <p:cNvPr id="4" name="Slide Number Placeholder 17"/>
          <p:cNvSpPr>
            <a:spLocks noGrp="1"/>
          </p:cNvSpPr>
          <p:nvPr>
            <p:ph type="sldNum" sz="quarter" idx="12"/>
          </p:nvPr>
        </p:nvSpPr>
        <p:spPr/>
        <p:txBody>
          <a:bodyPr/>
          <a:lstStyle>
            <a:lvl1pPr>
              <a:defRPr/>
            </a:lvl1pPr>
          </a:lstStyle>
          <a:p>
            <a:pPr>
              <a:defRPr/>
            </a:pPr>
            <a:fld id="{5A83228B-91DE-4135-962B-329052611911}"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A24452-2706-4A33-87D3-1CBB7FE6F76F}" type="datetimeFigureOut">
              <a:rPr lang="en-CA"/>
              <a:pPr>
                <a:defRPr/>
              </a:pPr>
              <a:t>10/17/15</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64D96757-30B6-4CAE-BCAE-43C679B040A1}"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E9CC9D6-7708-45A7-A9AE-7142EC6DB32A}" type="datetimeFigureOut">
              <a:rPr lang="en-CA"/>
              <a:pPr>
                <a:defRPr/>
              </a:pPr>
              <a:t>10/17/15</a:t>
            </a:fld>
            <a:endParaRPr lang="en-CA"/>
          </a:p>
        </p:txBody>
      </p:sp>
      <p:sp>
        <p:nvSpPr>
          <p:cNvPr id="10" name="Footer Placeholder 5"/>
          <p:cNvSpPr>
            <a:spLocks noGrp="1"/>
          </p:cNvSpPr>
          <p:nvPr>
            <p:ph type="ftr" sz="quarter" idx="11"/>
          </p:nvPr>
        </p:nvSpPr>
        <p:spPr/>
        <p:txBody>
          <a:bodyPr/>
          <a:lstStyle>
            <a:lvl1pPr>
              <a:defRPr/>
            </a:lvl1pPr>
          </a:lstStyle>
          <a:p>
            <a:pPr>
              <a:defRPr/>
            </a:pPr>
            <a:endParaRPr lang="en-CA"/>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71A4EBD-3E17-4CCB-B7DC-2B863CE1D023}"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slideLayout" Target="../slideLayouts/slideLayout28.xml"/><Relationship Id="rId17" Type="http://schemas.openxmlformats.org/officeDocument/2006/relationships/slideLayout" Target="../slideLayouts/slideLayout29.xml"/><Relationship Id="rId18"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97F0BA0B-4578-444C-9644-7724957F2D76}" type="datetimeFigureOut">
              <a:rPr lang="en-CA"/>
              <a:pPr>
                <a:defRPr/>
              </a:pPr>
              <a:t>10/17/15</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0C18C67C-AEC5-4A9C-B165-2D936A46D35D}" type="slidenum">
              <a:rPr lang="en-CA"/>
              <a:pPr>
                <a:defRPr/>
              </a:pPr>
              <a:t>‹#›</a:t>
            </a:fld>
            <a:endParaRPr lang="en-CA"/>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953" r:id="rId1"/>
    <p:sldLayoutId id="2147483945" r:id="rId2"/>
    <p:sldLayoutId id="2147483954" r:id="rId3"/>
    <p:sldLayoutId id="2147483946" r:id="rId4"/>
    <p:sldLayoutId id="2147483947" r:id="rId5"/>
    <p:sldLayoutId id="2147483948" r:id="rId6"/>
    <p:sldLayoutId id="2147483949" r:id="rId7"/>
    <p:sldLayoutId id="2147483950" r:id="rId8"/>
    <p:sldLayoutId id="2147483955" r:id="rId9"/>
    <p:sldLayoutId id="2147483951" r:id="rId10"/>
    <p:sldLayoutId id="2147483952" r:id="rId11"/>
    <p:sldLayoutId id="2147483957"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085850" cy="6854825"/>
            <a:chOff x="0" y="0"/>
            <a:chExt cx="684" cy="4318"/>
          </a:xfrm>
        </p:grpSpPr>
        <p:sp>
          <p:nvSpPr>
            <p:cNvPr id="307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x-none"/>
            </a:p>
          </p:txBody>
        </p:sp>
        <p:grpSp>
          <p:nvGrpSpPr>
            <p:cNvPr id="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x-none"/>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x-none"/>
              </a:p>
            </p:txBody>
          </p:sp>
        </p:grpSp>
      </p:grpSp>
      <p:sp>
        <p:nvSpPr>
          <p:cNvPr id="5123"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107"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a:defRPr/>
            </a:pPr>
            <a:endParaRPr lang="en-US"/>
          </a:p>
        </p:txBody>
      </p:sp>
      <p:sp>
        <p:nvSpPr>
          <p:cNvPr id="3108"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a:defRPr/>
            </a:pPr>
            <a:endParaRPr lang="en-US"/>
          </a:p>
        </p:txBody>
      </p:sp>
      <p:sp>
        <p:nvSpPr>
          <p:cNvPr id="3109"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a:defRPr/>
            </a:pPr>
            <a:fld id="{F2E8136E-104A-4D79-92CB-5EBB3B39A56B}" type="slidenum">
              <a:rPr lang="en-US"/>
              <a:pPr>
                <a:defRPr/>
              </a:pPr>
              <a:t>‹#›</a:t>
            </a:fld>
            <a:endParaRPr lang="en-US"/>
          </a:p>
        </p:txBody>
      </p:sp>
      <p:sp>
        <p:nvSpPr>
          <p:cNvPr id="3110"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xcel_97_-_2004_Worksheet1.xls"/><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xcel_97_-_2004_Worksheet2.xls"/><Relationship Id="rId5"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Microsoft_Excel_97_-_2004_Worksheet3.xls"/><Relationship Id="rId5" Type="http://schemas.openxmlformats.org/officeDocument/2006/relationships/image" Target="../media/image9.png"/><Relationship Id="rId1" Type="http://schemas.openxmlformats.org/officeDocument/2006/relationships/vmlDrawing" Target="../drawings/vmlDrawing3.vml"/><Relationship Id="rId2"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Microsoft_Excel_97_-_2004_Worksheet4.xls"/><Relationship Id="rId5" Type="http://schemas.openxmlformats.org/officeDocument/2006/relationships/image" Target="../media/image10.png"/><Relationship Id="rId1" Type="http://schemas.openxmlformats.org/officeDocument/2006/relationships/vmlDrawing" Target="../drawings/vmlDrawing4.vml"/><Relationship Id="rId2"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Microsoft_Excel_97_-_2004_Worksheet5.xls"/><Relationship Id="rId5" Type="http://schemas.openxmlformats.org/officeDocument/2006/relationships/image" Target="../media/image13.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PQPl4quZZAA" TargetMode="External"/><Relationship Id="rId3"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5681674" cy="1828800"/>
          </a:xfrm>
          <a:extLst/>
        </p:spPr>
        <p:txBody>
          <a:bodyPr>
            <a:normAutofit fontScale="90000"/>
          </a:bodyPr>
          <a:lstStyle/>
          <a:p>
            <a:pPr algn="ctr" eaLnBrk="1" fontAlgn="auto" hangingPunct="1">
              <a:spcAft>
                <a:spcPts val="0"/>
              </a:spcAft>
              <a:defRPr/>
            </a:pPr>
            <a:r>
              <a:rPr lang="en-US" sz="6000" dirty="0" smtClean="0">
                <a:solidFill>
                  <a:schemeClr val="tx2">
                    <a:lumMod val="75000"/>
                  </a:schemeClr>
                </a:solidFill>
                <a:latin typeface="Arial" panose="020B0604020202020204" pitchFamily="34" charset="0"/>
                <a:cs typeface="Arial" panose="020B0604020202020204" pitchFamily="34" charset="0"/>
              </a:rPr>
              <a:t>Psychosomatic Medicine</a:t>
            </a:r>
            <a:br>
              <a:rPr lang="en-US" sz="6000" dirty="0" smtClean="0">
                <a:solidFill>
                  <a:schemeClr val="tx2">
                    <a:lumMod val="75000"/>
                  </a:schemeClr>
                </a:solidFill>
                <a:latin typeface="Arial" panose="020B0604020202020204" pitchFamily="34" charset="0"/>
                <a:cs typeface="Arial" panose="020B0604020202020204" pitchFamily="34" charset="0"/>
              </a:rPr>
            </a:br>
            <a:endParaRPr lang="en-CA" dirty="0">
              <a:latin typeface="Arial" panose="020B0604020202020204" pitchFamily="34" charset="0"/>
              <a:cs typeface="Arial" panose="020B0604020202020204" pitchFamily="34" charset="0"/>
            </a:endParaRPr>
          </a:p>
        </p:txBody>
      </p:sp>
      <p:sp>
        <p:nvSpPr>
          <p:cNvPr id="7171" name="Subtitle 2"/>
          <p:cNvSpPr>
            <a:spLocks noGrp="1"/>
          </p:cNvSpPr>
          <p:nvPr>
            <p:ph type="subTitle" idx="1"/>
          </p:nvPr>
        </p:nvSpPr>
        <p:spPr>
          <a:xfrm>
            <a:off x="533400" y="3228975"/>
            <a:ext cx="5967413" cy="1752600"/>
          </a:xfrm>
        </p:spPr>
        <p:txBody>
          <a:bodyPr/>
          <a:lstStyle/>
          <a:p>
            <a:pPr marR="0" algn="ctr" eaLnBrk="1" hangingPunct="1"/>
            <a:r>
              <a:rPr lang="en-CA" altLang="en-US" dirty="0" err="1" smtClean="0">
                <a:latin typeface="Arial" pitchFamily="34" charset="0"/>
                <a:cs typeface="Arial" pitchFamily="34" charset="0"/>
              </a:rPr>
              <a:t>Fahad</a:t>
            </a:r>
            <a:r>
              <a:rPr lang="en-CA" altLang="en-US" dirty="0" smtClean="0">
                <a:latin typeface="Arial" pitchFamily="34" charset="0"/>
                <a:cs typeface="Arial" pitchFamily="34" charset="0"/>
              </a:rPr>
              <a:t> </a:t>
            </a:r>
            <a:r>
              <a:rPr lang="en-CA" altLang="en-US" dirty="0" err="1" smtClean="0">
                <a:latin typeface="Arial" pitchFamily="34" charset="0"/>
                <a:cs typeface="Arial" pitchFamily="34" charset="0"/>
              </a:rPr>
              <a:t>Alosaimi</a:t>
            </a:r>
            <a:r>
              <a:rPr lang="en-CA" altLang="en-US" dirty="0" smtClean="0">
                <a:latin typeface="Arial" pitchFamily="34" charset="0"/>
                <a:cs typeface="Arial" pitchFamily="34" charset="0"/>
              </a:rPr>
              <a:t> </a:t>
            </a:r>
            <a:r>
              <a:rPr lang="en-CA" altLang="en-US" sz="2400" dirty="0" smtClean="0">
                <a:latin typeface="Arial" pitchFamily="34" charset="0"/>
                <a:cs typeface="Arial" pitchFamily="34" charset="0"/>
              </a:rPr>
              <a:t> MBBS, SSC-Psych</a:t>
            </a:r>
            <a:r>
              <a:rPr lang="en-CA" altLang="en-US" dirty="0" smtClean="0">
                <a:latin typeface="Arial" pitchFamily="34" charset="0"/>
                <a:cs typeface="Arial" pitchFamily="34" charset="0"/>
              </a:rPr>
              <a:t> </a:t>
            </a:r>
            <a:br>
              <a:rPr lang="en-CA" altLang="en-US" dirty="0" smtClean="0">
                <a:latin typeface="Arial" pitchFamily="34" charset="0"/>
                <a:cs typeface="Arial" pitchFamily="34" charset="0"/>
              </a:rPr>
            </a:br>
            <a:r>
              <a:rPr lang="en-CA" altLang="en-US" sz="2800" dirty="0" smtClean="0">
                <a:latin typeface="Arial" pitchFamily="34" charset="0"/>
                <a:cs typeface="Arial" pitchFamily="34" charset="0"/>
              </a:rPr>
              <a:t>Psychosomatic medicine psychiatrist</a:t>
            </a:r>
            <a:br>
              <a:rPr lang="en-CA" altLang="en-US" sz="2800" dirty="0" smtClean="0">
                <a:latin typeface="Arial" pitchFamily="34" charset="0"/>
                <a:cs typeface="Arial" pitchFamily="34" charset="0"/>
              </a:rPr>
            </a:br>
            <a:r>
              <a:rPr lang="en-CA" altLang="en-US" sz="2800" dirty="0" smtClean="0">
                <a:latin typeface="Arial" pitchFamily="34" charset="0"/>
                <a:cs typeface="Arial" pitchFamily="34" charset="0"/>
              </a:rPr>
              <a:t>Associate professor</a:t>
            </a:r>
            <a:br>
              <a:rPr lang="en-CA" altLang="en-US" sz="2800" dirty="0" smtClean="0">
                <a:latin typeface="Arial" pitchFamily="34" charset="0"/>
                <a:cs typeface="Arial" pitchFamily="34" charset="0"/>
              </a:rPr>
            </a:br>
            <a:r>
              <a:rPr lang="en-CA" altLang="en-US" sz="2800" dirty="0" smtClean="0">
                <a:latin typeface="Arial" pitchFamily="34" charset="0"/>
                <a:cs typeface="Arial" pitchFamily="34" charset="0"/>
              </a:rPr>
              <a:t>King Saud Medical city </a:t>
            </a:r>
            <a:br>
              <a:rPr lang="en-CA" altLang="en-US" sz="2800" dirty="0" smtClean="0">
                <a:latin typeface="Arial" pitchFamily="34" charset="0"/>
                <a:cs typeface="Arial" pitchFamily="34" charset="0"/>
              </a:rPr>
            </a:br>
            <a:r>
              <a:rPr lang="en-CA" altLang="en-US" sz="2800" dirty="0" smtClean="0">
                <a:latin typeface="Arial" pitchFamily="34" charset="0"/>
                <a:cs typeface="Arial" pitchFamily="34" charset="0"/>
              </a:rPr>
              <a:t>King Saud University, Riyadh</a:t>
            </a:r>
            <a:endParaRPr lang="en-CA" altLang="en-US" sz="3200" dirty="0" smtClean="0">
              <a:latin typeface="Arial" pitchFamily="34" charset="0"/>
              <a:cs typeface="Arial" pitchFamily="34" charset="0"/>
            </a:endParaRPr>
          </a:p>
          <a:p>
            <a:pPr marR="0" algn="ctr" eaLnBrk="1" hangingPunct="1"/>
            <a:endParaRPr lang="en-CA" altLang="en-US" dirty="0" smtClean="0">
              <a:latin typeface="Arial" pitchFamily="34" charset="0"/>
              <a:cs typeface="Arial" pitchFamily="34" charset="0"/>
            </a:endParaRPr>
          </a:p>
        </p:txBody>
      </p:sp>
      <p:pic>
        <p:nvPicPr>
          <p:cNvPr id="7172" name="Picture 5" descr="http://www.psychosomaticmedicine.org/content/71/2/117/F3.large.jpg"/>
          <p:cNvPicPr>
            <a:picLocks noChangeAspect="1" noChangeArrowheads="1"/>
          </p:cNvPicPr>
          <p:nvPr/>
        </p:nvPicPr>
        <p:blipFill>
          <a:blip r:embed="rId2"/>
          <a:srcRect/>
          <a:stretch>
            <a:fillRect/>
          </a:stretch>
        </p:blipFill>
        <p:spPr bwMode="auto">
          <a:xfrm>
            <a:off x="6429375" y="1143000"/>
            <a:ext cx="2357438" cy="48577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eaLnBrk="1" hangingPunct="1"/>
            <a:r>
              <a:rPr lang="en-US" altLang="en-US" smtClean="0">
                <a:latin typeface="Arial" pitchFamily="34" charset="0"/>
                <a:cs typeface="Arial" pitchFamily="34" charset="0"/>
              </a:rPr>
              <a:t>Stress Vs CHD</a:t>
            </a:r>
          </a:p>
        </p:txBody>
      </p:sp>
      <p:sp>
        <p:nvSpPr>
          <p:cNvPr id="19459" name="Content Placeholder 2"/>
          <p:cNvSpPr>
            <a:spLocks noGrp="1"/>
          </p:cNvSpPr>
          <p:nvPr>
            <p:ph idx="4294967295"/>
          </p:nvPr>
        </p:nvSpPr>
        <p:spPr>
          <a:xfrm>
            <a:off x="1182688" y="1752600"/>
            <a:ext cx="7772400" cy="4379913"/>
          </a:xfrm>
        </p:spPr>
        <p:txBody>
          <a:bodyPr/>
          <a:lstStyle/>
          <a:p>
            <a:pPr marL="0" indent="0" eaLnBrk="1" hangingPunct="1">
              <a:buFont typeface="Arial" pitchFamily="34" charset="0"/>
              <a:buNone/>
            </a:pPr>
            <a:r>
              <a:rPr lang="en-CA" altLang="en-US" sz="2800" smtClean="0">
                <a:latin typeface="Arial" pitchFamily="34" charset="0"/>
                <a:cs typeface="Arial" pitchFamily="34" charset="0"/>
              </a:rPr>
              <a:t>According to The Interheart study, the population attributable risk factor for MI of Hypertension was 17.9% , while the </a:t>
            </a:r>
            <a:r>
              <a:rPr lang="en-CA" altLang="en-US" sz="2800" smtClean="0">
                <a:solidFill>
                  <a:srgbClr val="FF0000"/>
                </a:solidFill>
                <a:latin typeface="Arial" pitchFamily="34" charset="0"/>
                <a:cs typeface="Arial" pitchFamily="34" charset="0"/>
              </a:rPr>
              <a:t>psychosocial risk factors</a:t>
            </a:r>
            <a:r>
              <a:rPr lang="en-CA" altLang="en-US" sz="2800" smtClean="0">
                <a:latin typeface="Arial" pitchFamily="34" charset="0"/>
                <a:cs typeface="Arial" pitchFamily="34" charset="0"/>
              </a:rPr>
              <a:t>, were responsible about :</a:t>
            </a:r>
          </a:p>
          <a:p>
            <a:pPr marL="0" indent="0" eaLnBrk="1" hangingPunct="1">
              <a:buFont typeface="Tahoma" pitchFamily="34" charset="0"/>
              <a:buAutoNum type="alphaLcParenR"/>
            </a:pPr>
            <a:r>
              <a:rPr lang="en-CA" altLang="en-US" sz="2400" smtClean="0">
                <a:latin typeface="Arial" pitchFamily="34" charset="0"/>
                <a:cs typeface="Arial" pitchFamily="34" charset="0"/>
              </a:rPr>
              <a:t>5%</a:t>
            </a:r>
          </a:p>
          <a:p>
            <a:pPr marL="0" indent="0" eaLnBrk="1" hangingPunct="1">
              <a:buFont typeface="Tahoma" pitchFamily="34" charset="0"/>
              <a:buAutoNum type="alphaLcParenR"/>
            </a:pPr>
            <a:r>
              <a:rPr lang="en-CA" altLang="en-US" sz="2400" smtClean="0">
                <a:latin typeface="Arial" pitchFamily="34" charset="0"/>
                <a:cs typeface="Arial" pitchFamily="34" charset="0"/>
              </a:rPr>
              <a:t>10%</a:t>
            </a:r>
          </a:p>
          <a:p>
            <a:pPr marL="0" indent="0" eaLnBrk="1" hangingPunct="1">
              <a:buFont typeface="Tahoma" pitchFamily="34" charset="0"/>
              <a:buAutoNum type="alphaLcParenR"/>
            </a:pPr>
            <a:r>
              <a:rPr lang="en-CA" altLang="en-US" sz="2400" smtClean="0">
                <a:latin typeface="Arial" pitchFamily="34" charset="0"/>
                <a:cs typeface="Arial" pitchFamily="34" charset="0"/>
              </a:rPr>
              <a:t>15%</a:t>
            </a:r>
          </a:p>
          <a:p>
            <a:pPr marL="0" indent="0" eaLnBrk="1" hangingPunct="1">
              <a:buFont typeface="Tahoma" pitchFamily="34" charset="0"/>
              <a:buAutoNum type="alphaLcParenR"/>
            </a:pPr>
            <a:r>
              <a:rPr lang="en-CA" altLang="en-US" sz="2400" smtClean="0">
                <a:latin typeface="Arial" pitchFamily="34" charset="0"/>
                <a:cs typeface="Arial" pitchFamily="34" charset="0"/>
              </a:rPr>
              <a:t>20%</a:t>
            </a:r>
          </a:p>
          <a:p>
            <a:pPr marL="0" indent="0" eaLnBrk="1" hangingPunct="1">
              <a:buFont typeface="Tahoma" pitchFamily="34" charset="0"/>
              <a:buAutoNum type="alphaLcParenR"/>
            </a:pPr>
            <a:r>
              <a:rPr lang="en-CA" altLang="en-US" sz="2400" smtClean="0">
                <a:solidFill>
                  <a:srgbClr val="FF0000"/>
                </a:solidFill>
                <a:latin typeface="Arial" pitchFamily="34" charset="0"/>
                <a:cs typeface="Arial" pitchFamily="34" charset="0"/>
              </a:rPr>
              <a:t>&gt;30%</a:t>
            </a:r>
            <a:endParaRPr lang="en-US" altLang="en-US" sz="2400" smtClean="0">
              <a:solidFill>
                <a:srgbClr val="FF0000"/>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143000" y="762000"/>
            <a:ext cx="6553200" cy="673100"/>
          </a:xfrm>
        </p:spPr>
        <p:txBody>
          <a:bodyPr>
            <a:normAutofit fontScale="90000"/>
          </a:bodyPr>
          <a:lstStyle/>
          <a:p>
            <a:pPr eaLnBrk="1" fontAlgn="auto" hangingPunct="1">
              <a:spcAft>
                <a:spcPts val="0"/>
              </a:spcAft>
              <a:defRPr/>
            </a:pPr>
            <a:r>
              <a:rPr lang="en-CA" dirty="0" smtClean="0">
                <a:latin typeface="Arial" panose="020B0604020202020204" pitchFamily="34" charset="0"/>
                <a:cs typeface="Arial" panose="020B0604020202020204" pitchFamily="34" charset="0"/>
              </a:rPr>
              <a:t>     </a:t>
            </a:r>
            <a:br>
              <a:rPr lang="en-CA" dirty="0" smtClean="0">
                <a:latin typeface="Arial" panose="020B0604020202020204" pitchFamily="34" charset="0"/>
                <a:cs typeface="Arial" panose="020B0604020202020204" pitchFamily="34" charset="0"/>
              </a:rPr>
            </a:br>
            <a:r>
              <a:rPr lang="en-CA" dirty="0" smtClean="0">
                <a:latin typeface="Arial" panose="020B0604020202020204" pitchFamily="34" charset="0"/>
                <a:cs typeface="Arial" panose="020B0604020202020204" pitchFamily="34" charset="0"/>
              </a:rPr>
              <a:t/>
            </a:r>
            <a:br>
              <a:rPr lang="en-CA" dirty="0" smtClean="0">
                <a:latin typeface="Arial" panose="020B0604020202020204" pitchFamily="34" charset="0"/>
                <a:cs typeface="Arial" panose="020B0604020202020204" pitchFamily="34" charset="0"/>
              </a:rPr>
            </a:br>
            <a:r>
              <a:rPr lang="en-CA" dirty="0" smtClean="0">
                <a:latin typeface="Arial" panose="020B0604020202020204" pitchFamily="34" charset="0"/>
                <a:cs typeface="Arial" panose="020B0604020202020204" pitchFamily="34" charset="0"/>
              </a:rPr>
              <a:t/>
            </a:r>
            <a:br>
              <a:rPr lang="en-CA" dirty="0" smtClean="0">
                <a:latin typeface="Arial" panose="020B0604020202020204" pitchFamily="34" charset="0"/>
                <a:cs typeface="Arial" panose="020B0604020202020204" pitchFamily="34" charset="0"/>
              </a:rPr>
            </a:br>
            <a:r>
              <a:rPr lang="en-CA" dirty="0" smtClean="0">
                <a:latin typeface="Arial" panose="020B0604020202020204" pitchFamily="34" charset="0"/>
                <a:cs typeface="Arial" panose="020B0604020202020204" pitchFamily="34" charset="0"/>
              </a:rPr>
              <a:t>                                                                           </a:t>
            </a:r>
            <a:br>
              <a:rPr lang="en-CA" dirty="0" smtClean="0">
                <a:latin typeface="Arial" panose="020B0604020202020204" pitchFamily="34" charset="0"/>
                <a:cs typeface="Arial" panose="020B0604020202020204" pitchFamily="34" charset="0"/>
              </a:rPr>
            </a:br>
            <a:r>
              <a:rPr lang="en-CA" dirty="0" smtClean="0">
                <a:latin typeface="Arial" panose="020B0604020202020204" pitchFamily="34" charset="0"/>
                <a:cs typeface="Arial" panose="020B0604020202020204" pitchFamily="34" charset="0"/>
              </a:rPr>
              <a:t/>
            </a:r>
            <a:br>
              <a:rPr lang="en-CA" dirty="0" smtClean="0">
                <a:latin typeface="Arial" panose="020B0604020202020204" pitchFamily="34" charset="0"/>
                <a:cs typeface="Arial" panose="020B0604020202020204" pitchFamily="34" charset="0"/>
              </a:rPr>
            </a:br>
            <a:r>
              <a:rPr lang="en-CA" sz="2400" dirty="0" smtClean="0">
                <a:latin typeface="Arial" panose="020B0604020202020204" pitchFamily="34" charset="0"/>
                <a:cs typeface="Arial" panose="020B0604020202020204" pitchFamily="34" charset="0"/>
              </a:rPr>
              <a:t> </a:t>
            </a:r>
            <a:r>
              <a:rPr lang="en-CA" dirty="0" smtClean="0">
                <a:latin typeface="Arial" panose="020B0604020202020204" pitchFamily="34" charset="0"/>
                <a:cs typeface="Arial" panose="020B0604020202020204" pitchFamily="34" charset="0"/>
              </a:rPr>
              <a:t>INTERHEART Study </a:t>
            </a:r>
            <a:r>
              <a:rPr lang="en-CA"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EPIDEMIOLOGY, stress &amp; CHD)</a:t>
            </a:r>
          </a:p>
        </p:txBody>
      </p:sp>
      <p:graphicFrame>
        <p:nvGraphicFramePr>
          <p:cNvPr id="1026" name="Content Placeholder 5"/>
          <p:cNvGraphicFramePr>
            <a:graphicFrameLocks noGrp="1"/>
          </p:cNvGraphicFramePr>
          <p:nvPr>
            <p:ph idx="1"/>
          </p:nvPr>
        </p:nvGraphicFramePr>
        <p:xfrm>
          <a:off x="2590800" y="1828800"/>
          <a:ext cx="6254750" cy="4800600"/>
        </p:xfrm>
        <a:graphic>
          <a:graphicData uri="http://schemas.openxmlformats.org/presentationml/2006/ole">
            <mc:AlternateContent xmlns:mc="http://schemas.openxmlformats.org/markup-compatibility/2006">
              <mc:Choice xmlns:v="urn:schemas-microsoft-com:vml" Requires="v">
                <p:oleObj spid="_x0000_s1029" name="Chart" r:id="rId4" imgW="7772574" imgH="3962400" progId="Excel.Chart.8">
                  <p:embed/>
                </p:oleObj>
              </mc:Choice>
              <mc:Fallback>
                <p:oleObj name="Chart" r:id="rId4" imgW="7772574" imgH="3962400" progId="Excel.Chart.8">
                  <p:embed/>
                  <p:pic>
                    <p:nvPicPr>
                      <p:cNvPr id="0" name="Content Placeholder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828800"/>
                        <a:ext cx="6254750"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8" name="Text Placeholder 4"/>
          <p:cNvSpPr>
            <a:spLocks noGrp="1"/>
          </p:cNvSpPr>
          <p:nvPr>
            <p:ph type="body" sz="half" idx="2"/>
          </p:nvPr>
        </p:nvSpPr>
        <p:spPr>
          <a:xfrm>
            <a:off x="457200" y="2209800"/>
            <a:ext cx="2057400" cy="3916363"/>
          </a:xfrm>
        </p:spPr>
        <p:txBody>
          <a:bodyPr>
            <a:normAutofit fontScale="92500"/>
          </a:bodyPr>
          <a:lstStyle/>
          <a:p>
            <a:pPr eaLnBrk="1" hangingPunct="1">
              <a:defRPr/>
            </a:pPr>
            <a:r>
              <a:rPr lang="en-CA" dirty="0" smtClean="0">
                <a:latin typeface="Arial" panose="020B0604020202020204" pitchFamily="34" charset="0"/>
                <a:cs typeface="Arial" panose="020B0604020202020204" pitchFamily="34" charset="0"/>
              </a:rPr>
              <a:t>*</a:t>
            </a:r>
            <a:r>
              <a:rPr lang="en-CA" sz="2800" dirty="0" smtClean="0">
                <a:latin typeface="Arial" panose="020B0604020202020204" pitchFamily="34" charset="0"/>
                <a:cs typeface="Arial" panose="020B0604020202020204" pitchFamily="34" charset="0"/>
              </a:rPr>
              <a:t>Case control </a:t>
            </a:r>
          </a:p>
          <a:p>
            <a:pPr eaLnBrk="1" hangingPunct="1">
              <a:defRPr/>
            </a:pPr>
            <a:r>
              <a:rPr lang="en-CA" sz="2800" dirty="0" smtClean="0">
                <a:latin typeface="Arial" panose="020B0604020202020204" pitchFamily="34" charset="0"/>
                <a:cs typeface="Arial" panose="020B0604020202020204" pitchFamily="34" charset="0"/>
              </a:rPr>
              <a:t>study of: </a:t>
            </a:r>
          </a:p>
          <a:p>
            <a:pPr eaLnBrk="1" hangingPunct="1">
              <a:defRPr/>
            </a:pPr>
            <a:r>
              <a:rPr lang="en-CA" sz="2800" dirty="0" smtClean="0">
                <a:solidFill>
                  <a:srgbClr val="FF0000"/>
                </a:solidFill>
                <a:latin typeface="Arial" panose="020B0604020202020204" pitchFamily="34" charset="0"/>
                <a:cs typeface="Arial" panose="020B0604020202020204" pitchFamily="34" charset="0"/>
              </a:rPr>
              <a:t>n &gt; 29000 </a:t>
            </a:r>
            <a:r>
              <a:rPr lang="en-CA" sz="2800" dirty="0" smtClean="0">
                <a:latin typeface="Arial" panose="020B0604020202020204" pitchFamily="34" charset="0"/>
                <a:cs typeface="Arial" panose="020B0604020202020204" pitchFamily="34" charset="0"/>
              </a:rPr>
              <a:t>in</a:t>
            </a:r>
          </a:p>
          <a:p>
            <a:pPr eaLnBrk="1" hangingPunct="1">
              <a:defRPr/>
            </a:pPr>
            <a:r>
              <a:rPr lang="en-CA" sz="2800" dirty="0" smtClean="0">
                <a:latin typeface="Arial" panose="020B0604020202020204" pitchFamily="34" charset="0"/>
                <a:cs typeface="Arial" panose="020B0604020202020204" pitchFamily="34" charset="0"/>
              </a:rPr>
              <a:t>52 countries. </a:t>
            </a:r>
          </a:p>
          <a:p>
            <a:pPr eaLnBrk="1" hangingPunct="1">
              <a:defRPr/>
            </a:pPr>
            <a:endParaRPr lang="en-CA" dirty="0" smtClean="0">
              <a:latin typeface="Arial" panose="020B0604020202020204" pitchFamily="34" charset="0"/>
              <a:cs typeface="Arial" panose="020B0604020202020204" pitchFamily="34" charset="0"/>
            </a:endParaRPr>
          </a:p>
          <a:p>
            <a:pPr eaLnBrk="1" hangingPunct="1">
              <a:defRPr/>
            </a:pPr>
            <a:endParaRPr lang="en-CA" dirty="0" smtClean="0">
              <a:latin typeface="Arial" panose="020B0604020202020204" pitchFamily="34" charset="0"/>
              <a:cs typeface="Arial" panose="020B0604020202020204" pitchFamily="34" charset="0"/>
            </a:endParaRPr>
          </a:p>
          <a:p>
            <a:pPr eaLnBrk="1" hangingPunct="1">
              <a:defRPr/>
            </a:pPr>
            <a:endParaRPr lang="en-CA" dirty="0" smtClean="0">
              <a:latin typeface="Arial" panose="020B0604020202020204" pitchFamily="34" charset="0"/>
              <a:cs typeface="Arial" panose="020B0604020202020204" pitchFamily="34" charset="0"/>
            </a:endParaRPr>
          </a:p>
          <a:p>
            <a:pPr eaLnBrk="1" hangingPunct="1">
              <a:defRPr/>
            </a:pPr>
            <a:r>
              <a:rPr lang="en-CA" sz="1200" dirty="0" smtClean="0">
                <a:latin typeface="Arial" panose="020B0604020202020204" pitchFamily="34" charset="0"/>
                <a:cs typeface="Arial" panose="020B0604020202020204" pitchFamily="34" charset="0"/>
              </a:rPr>
              <a:t>*Effect of potentially modifiable risk factors associated with myocardial infarction in 52 countries (the INTERHEART study): case-control study. </a:t>
            </a:r>
            <a:r>
              <a:rPr lang="en-CA" sz="1200" dirty="0" err="1" smtClean="0">
                <a:latin typeface="Arial" panose="020B0604020202020204" pitchFamily="34" charset="0"/>
                <a:cs typeface="Arial" panose="020B0604020202020204" pitchFamily="34" charset="0"/>
              </a:rPr>
              <a:t>Yusef</a:t>
            </a:r>
            <a:r>
              <a:rPr lang="en-CA" sz="1200" dirty="0" smtClean="0">
                <a:latin typeface="Arial" panose="020B0604020202020204" pitchFamily="34" charset="0"/>
                <a:cs typeface="Arial" panose="020B0604020202020204" pitchFamily="34" charset="0"/>
              </a:rPr>
              <a:t> S  et al. Lancet 2004</a:t>
            </a:r>
          </a:p>
          <a:p>
            <a:pPr eaLnBrk="1" hangingPunct="1">
              <a:defRPr/>
            </a:pPr>
            <a:endParaRPr lang="en-CA" dirty="0" smtClean="0">
              <a:latin typeface="Arial" panose="020B0604020202020204" pitchFamily="34" charset="0"/>
              <a:cs typeface="Arial" panose="020B0604020202020204" pitchFamily="34" charset="0"/>
            </a:endParaRPr>
          </a:p>
          <a:p>
            <a:pPr eaLnBrk="1" hangingPunct="1">
              <a:defRPr/>
            </a:pPr>
            <a:endParaRPr lang="en-CA" dirty="0" smtClean="0">
              <a:latin typeface="Arial" panose="020B0604020202020204" pitchFamily="34" charset="0"/>
              <a:cs typeface="Arial" panose="020B0604020202020204" pitchFamily="34" charset="0"/>
            </a:endParaRPr>
          </a:p>
          <a:p>
            <a:pPr eaLnBrk="1" hangingPunct="1">
              <a:defRPr/>
            </a:pPr>
            <a:endParaRPr lang="en-US" dirty="0" smtClean="0">
              <a:latin typeface="Arial" panose="020B0604020202020204" pitchFamily="34" charset="0"/>
              <a:cs typeface="Arial" panose="020B0604020202020204" pitchFamily="34" charset="0"/>
            </a:endParaRPr>
          </a:p>
        </p:txBody>
      </p:sp>
      <p:sp>
        <p:nvSpPr>
          <p:cNvPr id="1029" name="Rectangle 4"/>
          <p:cNvSpPr>
            <a:spLocks noChangeArrowheads="1"/>
          </p:cNvSpPr>
          <p:nvPr/>
        </p:nvSpPr>
        <p:spPr bwMode="auto">
          <a:xfrm>
            <a:off x="2590800" y="2057400"/>
            <a:ext cx="7835900" cy="338138"/>
          </a:xfrm>
          <a:prstGeom prst="rect">
            <a:avLst/>
          </a:prstGeom>
          <a:noFill/>
          <a:ln w="9525">
            <a:noFill/>
            <a:miter lim="800000"/>
            <a:headEnd/>
            <a:tailEnd/>
          </a:ln>
        </p:spPr>
        <p:txBody>
          <a:bodyPr anchor="ctr">
            <a:spAutoFit/>
          </a:bodyPr>
          <a:lstStyle/>
          <a:p>
            <a:r>
              <a:rPr lang="en-CA" altLang="en-US" sz="1600"/>
              <a:t> Percent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43000"/>
          </a:xfrm>
          <a:extLst/>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Aft>
                <a:spcPts val="0"/>
              </a:spcAft>
              <a:defRPr/>
            </a:pP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1"/>
                </a:solidFill>
                <a:effectLst>
                  <a:outerShdw blurRad="41275" dist="12700" dir="12000000" algn="tl" rotWithShape="0">
                    <a:srgbClr val="000000">
                      <a:alpha val="40000"/>
                    </a:srgbClr>
                  </a:outerShdw>
                </a:effectLst>
                <a:latin typeface="Arial" panose="020B0604020202020204" pitchFamily="34" charset="0"/>
                <a:cs typeface="Arial" panose="020B0604020202020204" pitchFamily="34" charset="0"/>
              </a:rPr>
              <a:t>Introduction </a:t>
            </a:r>
            <a:r>
              <a:rPr lang="en-U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1"/>
                </a:solidFill>
                <a:effectLst>
                  <a:outerShdw blurRad="41275" dist="12700" dir="12000000" algn="tl" rotWithShape="0">
                    <a:srgbClr val="000000">
                      <a:alpha val="40000"/>
                    </a:srgbClr>
                  </a:outerShdw>
                </a:effectLst>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psychosomatic medicine)</a:t>
            </a:r>
            <a:endParaRPr lang="x-none" sz="4000" b="1" dirty="0">
              <a:ln w="11430"/>
              <a:solidFill>
                <a:schemeClr val="tx1"/>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0" y="1066800"/>
            <a:ext cx="9144000" cy="5562600"/>
          </a:xfrm>
        </p:spPr>
        <p:txBody>
          <a:bodyPr>
            <a:normAutofit fontScale="85000" lnSpcReduction="20000"/>
          </a:bodyPr>
          <a:lstStyle/>
          <a:p>
            <a:pPr marL="274320" indent="-274320" eaLnBrk="1" fontAlgn="auto" hangingPunct="1">
              <a:spcAft>
                <a:spcPts val="0"/>
              </a:spcAft>
              <a:buClr>
                <a:schemeClr val="accent3"/>
              </a:buClr>
              <a:buFont typeface="Wingdings" pitchFamily="2" charset="2"/>
              <a:buChar char="q"/>
              <a:defRPr/>
            </a:pPr>
            <a:r>
              <a:rPr lang="en-US" sz="3000" dirty="0" smtClean="0"/>
              <a:t>Psychosomatic medicine is the subspecialty of psychiatry whose practitioners have particular expertise in the diagnosis and treatment of psychiatric disorders and difficulties in complex medically ill patients (</a:t>
            </a:r>
            <a:r>
              <a:rPr lang="en-US" sz="3000" dirty="0" err="1" smtClean="0"/>
              <a:t>Gitlin</a:t>
            </a:r>
            <a:r>
              <a:rPr lang="en-US" sz="3000" dirty="0" smtClean="0"/>
              <a:t> et al. 2004)</a:t>
            </a:r>
          </a:p>
          <a:p>
            <a:pPr marL="274320" indent="-274320" eaLnBrk="1" fontAlgn="auto" hangingPunct="1">
              <a:spcAft>
                <a:spcPts val="0"/>
              </a:spcAft>
              <a:buClr>
                <a:schemeClr val="accent3"/>
              </a:buClr>
              <a:buFont typeface="Wingdings" pitchFamily="2" charset="2"/>
              <a:buChar char="q"/>
              <a:defRPr/>
            </a:pPr>
            <a:endParaRPr lang="en-US" sz="3000" dirty="0" smtClean="0"/>
          </a:p>
          <a:p>
            <a:pPr marL="274320" indent="-274320" eaLnBrk="1" fontAlgn="auto" hangingPunct="1">
              <a:spcAft>
                <a:spcPts val="0"/>
              </a:spcAft>
              <a:buClr>
                <a:schemeClr val="accent3"/>
              </a:buClr>
              <a:buFont typeface="Wingdings" pitchFamily="2" charset="2"/>
              <a:buChar char="q"/>
              <a:defRPr/>
            </a:pPr>
            <a:r>
              <a:rPr lang="en-US" sz="3000" dirty="0" smtClean="0"/>
              <a:t>Psychosomatic medicine resides at the interface of physical and mental illness.</a:t>
            </a:r>
          </a:p>
          <a:p>
            <a:pPr marL="274320" indent="-274320" eaLnBrk="1" fontAlgn="auto" hangingPunct="1">
              <a:spcAft>
                <a:spcPts val="0"/>
              </a:spcAft>
              <a:buClr>
                <a:schemeClr val="accent3"/>
              </a:buClr>
              <a:buFont typeface="Wingdings 2" pitchFamily="18" charset="2"/>
              <a:buNone/>
              <a:defRPr/>
            </a:pPr>
            <a:endParaRPr lang="en-US" sz="3000" dirty="0" smtClean="0"/>
          </a:p>
          <a:p>
            <a:pPr marL="274320" indent="-274320" eaLnBrk="1" fontAlgn="auto" hangingPunct="1">
              <a:spcAft>
                <a:spcPts val="0"/>
              </a:spcAft>
              <a:buClr>
                <a:schemeClr val="accent3"/>
              </a:buClr>
              <a:buFont typeface="Wingdings" pitchFamily="2" charset="2"/>
              <a:buChar char="q"/>
              <a:defRPr/>
            </a:pPr>
            <a:r>
              <a:rPr lang="en-US" sz="3000" dirty="0" smtClean="0"/>
              <a:t> The clinical practice of psychosomatic medicine is sometimes called consultation-liaison psychiatry (CLP)</a:t>
            </a:r>
          </a:p>
          <a:p>
            <a:pPr marL="274320" indent="-274320" eaLnBrk="1" fontAlgn="auto" hangingPunct="1">
              <a:spcAft>
                <a:spcPts val="0"/>
              </a:spcAft>
              <a:buClr>
                <a:schemeClr val="accent3"/>
              </a:buClr>
              <a:buFont typeface="Wingdings" pitchFamily="2" charset="2"/>
              <a:buChar char="q"/>
              <a:defRPr/>
            </a:pPr>
            <a:endParaRPr lang="en-US" sz="3000" dirty="0" smtClean="0"/>
          </a:p>
          <a:p>
            <a:pPr marL="274320" indent="-274320" eaLnBrk="1" fontAlgn="auto" hangingPunct="1">
              <a:spcAft>
                <a:spcPts val="0"/>
              </a:spcAft>
              <a:buClr>
                <a:schemeClr val="accent3"/>
              </a:buClr>
              <a:buFont typeface="Wingdings" pitchFamily="2" charset="2"/>
              <a:buChar char="q"/>
              <a:defRPr/>
            </a:pPr>
            <a:r>
              <a:rPr lang="en-US" sz="3000" dirty="0" smtClean="0"/>
              <a:t> Since 2001, Psychosomatic medicine has become a subspecialty recognized by the </a:t>
            </a:r>
            <a:r>
              <a:rPr lang="en-US" sz="2800" i="1" dirty="0" smtClean="0"/>
              <a:t>American Board of Medical Specialties</a:t>
            </a:r>
            <a:endParaRPr lang="en-US" sz="2800" dirty="0" smtClean="0"/>
          </a:p>
          <a:p>
            <a:pPr marL="274320" indent="-274320" eaLnBrk="1" fontAlgn="auto" hangingPunct="1">
              <a:spcAft>
                <a:spcPts val="0"/>
              </a:spcAft>
              <a:buClr>
                <a:schemeClr val="accent3"/>
              </a:buClr>
              <a:buFont typeface="Wingdings" pitchFamily="2" charset="2"/>
              <a:buChar char="q"/>
              <a:defRPr/>
            </a:pPr>
            <a:endParaRPr lang="x-none"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7620000" cy="4700588"/>
          </a:xfrm>
        </p:spPr>
        <p:txBody>
          <a:bodyPr>
            <a:normAutofit fontScale="92500"/>
          </a:bodyPr>
          <a:lstStyle/>
          <a:p>
            <a:pPr marL="274320" indent="-274320" eaLnBrk="1" fontAlgn="auto" hangingPunct="1">
              <a:spcAft>
                <a:spcPts val="0"/>
              </a:spcAft>
              <a:buClr>
                <a:schemeClr val="accent3"/>
              </a:buClr>
              <a:buFont typeface="Arial" charset="0"/>
              <a:buNone/>
              <a:defRPr/>
            </a:pPr>
            <a:endParaRPr lang="en-US" i="1" u="sng" dirty="0" smtClean="0"/>
          </a:p>
          <a:p>
            <a:pPr marL="274320" indent="-274320" eaLnBrk="1" fontAlgn="auto" hangingPunct="1">
              <a:spcAft>
                <a:spcPts val="0"/>
              </a:spcAft>
              <a:buClr>
                <a:schemeClr val="accent3"/>
              </a:buClr>
              <a:buFont typeface="Arial" charset="0"/>
              <a:buNone/>
              <a:defRPr/>
            </a:pPr>
            <a:r>
              <a:rPr lang="en-US" dirty="0" smtClean="0"/>
              <a:t>1-Releive symptoms of distress &amp; improve the quality of life of some patient with serious  diseases.</a:t>
            </a:r>
          </a:p>
          <a:p>
            <a:pPr marL="274320" indent="-274320" eaLnBrk="1" fontAlgn="auto" hangingPunct="1">
              <a:spcAft>
                <a:spcPts val="0"/>
              </a:spcAft>
              <a:buClr>
                <a:schemeClr val="accent3"/>
              </a:buClr>
              <a:buFont typeface="Arial" charset="0"/>
              <a:buNone/>
              <a:defRPr/>
            </a:pPr>
            <a:r>
              <a:rPr lang="en-US" dirty="0" smtClean="0"/>
              <a:t>2- May improve the course and prognosis of several major medical illnesses</a:t>
            </a:r>
          </a:p>
          <a:p>
            <a:pPr marL="274320" indent="-274320" eaLnBrk="1" fontAlgn="auto" hangingPunct="1">
              <a:spcAft>
                <a:spcPts val="0"/>
              </a:spcAft>
              <a:buClr>
                <a:schemeClr val="accent3"/>
              </a:buClr>
              <a:buFont typeface="Arial" charset="0"/>
              <a:buNone/>
              <a:defRPr/>
            </a:pPr>
            <a:r>
              <a:rPr lang="en-US" sz="2800" dirty="0" smtClean="0"/>
              <a:t>3-Cost-effective :</a:t>
            </a:r>
          </a:p>
          <a:p>
            <a:pPr marL="274320" indent="-274320" eaLnBrk="1" fontAlgn="auto" hangingPunct="1">
              <a:spcAft>
                <a:spcPts val="0"/>
              </a:spcAft>
              <a:buClr>
                <a:schemeClr val="accent3"/>
              </a:buClr>
              <a:buFont typeface="Arial" charset="0"/>
              <a:buNone/>
              <a:defRPr/>
            </a:pPr>
            <a:r>
              <a:rPr lang="en-US" sz="2800" dirty="0" smtClean="0"/>
              <a:t>A- Reduce the length of hospital</a:t>
            </a:r>
            <a:r>
              <a:rPr lang="x-none" sz="2800" dirty="0" smtClean="0"/>
              <a:t> </a:t>
            </a:r>
            <a:r>
              <a:rPr lang="en-US" sz="2800" dirty="0" smtClean="0"/>
              <a:t>stay.</a:t>
            </a:r>
          </a:p>
          <a:p>
            <a:pPr marL="274320" indent="-274320" eaLnBrk="1" fontAlgn="auto" hangingPunct="1">
              <a:spcAft>
                <a:spcPts val="0"/>
              </a:spcAft>
              <a:buClr>
                <a:schemeClr val="accent3"/>
              </a:buClr>
              <a:buFont typeface="Arial" charset="0"/>
              <a:buNone/>
              <a:defRPr/>
            </a:pPr>
            <a:r>
              <a:rPr lang="en-US" sz="2800" dirty="0" smtClean="0"/>
              <a:t>B-Reduce the number of unnecessary  investigations </a:t>
            </a:r>
            <a:r>
              <a:rPr lang="en-US" sz="2800" u="sng" dirty="0" smtClean="0">
                <a:solidFill>
                  <a:srgbClr val="FF0000"/>
                </a:solidFill>
              </a:rPr>
              <a:t>(performed for physical symptoms that may actually reflect underlying psychological distress )..</a:t>
            </a:r>
          </a:p>
          <a:p>
            <a:pPr marL="274320" indent="-274320" eaLnBrk="1" fontAlgn="auto" hangingPunct="1">
              <a:spcAft>
                <a:spcPts val="0"/>
              </a:spcAft>
              <a:buClr>
                <a:schemeClr val="accent3"/>
              </a:buClr>
              <a:buFont typeface="Arial" charset="0"/>
              <a:buNone/>
              <a:defRPr/>
            </a:pPr>
            <a:endParaRPr lang="en-US" dirty="0" smtClean="0"/>
          </a:p>
          <a:p>
            <a:pPr marL="274320" indent="-274320" eaLnBrk="1" fontAlgn="auto" hangingPunct="1">
              <a:spcAft>
                <a:spcPts val="0"/>
              </a:spcAft>
              <a:buClr>
                <a:schemeClr val="accent3"/>
              </a:buClr>
              <a:buFont typeface="Arial" charset="0"/>
              <a:buChar char="•"/>
              <a:defRPr/>
            </a:pPr>
            <a:endParaRPr lang="en-US" dirty="0"/>
          </a:p>
        </p:txBody>
      </p:sp>
      <p:sp>
        <p:nvSpPr>
          <p:cNvPr id="20483" name="Title 2"/>
          <p:cNvSpPr>
            <a:spLocks noGrp="1"/>
          </p:cNvSpPr>
          <p:nvPr>
            <p:ph type="title"/>
          </p:nvPr>
        </p:nvSpPr>
        <p:spPr>
          <a:xfrm>
            <a:off x="457200" y="152400"/>
            <a:ext cx="7115175" cy="1908175"/>
          </a:xfrm>
        </p:spPr>
        <p:txBody>
          <a:bodyPr/>
          <a:lstStyle/>
          <a:p>
            <a:pPr algn="ctr" eaLnBrk="1" hangingPunct="1"/>
            <a:r>
              <a:rPr lang="en-US" altLang="en-US" sz="3200" b="1" i="1" smtClean="0">
                <a:latin typeface="Arial" pitchFamily="34" charset="0"/>
                <a:cs typeface="Arial" pitchFamily="34" charset="0"/>
              </a:rPr>
              <a:t>Advantages of psychosomatic medicine (CLP) service </a:t>
            </a:r>
            <a:r>
              <a:rPr lang="en-US" altLang="en-US" sz="3200" i="1" u="sng" smtClean="0">
                <a:latin typeface="Arial" pitchFamily="34" charset="0"/>
                <a:cs typeface="Arial" pitchFamily="34" charset="0"/>
              </a:rPr>
              <a:t/>
            </a:r>
            <a:br>
              <a:rPr lang="en-US" altLang="en-US" sz="3200" i="1" u="sng" smtClean="0">
                <a:latin typeface="Arial" pitchFamily="34" charset="0"/>
                <a:cs typeface="Arial" pitchFamily="34" charset="0"/>
              </a:rPr>
            </a:br>
            <a:r>
              <a:rPr lang="en-US" altLang="en-US" sz="3200" u="sng" smtClean="0">
                <a:latin typeface="Arial" pitchFamily="34" charset="0"/>
                <a:cs typeface="Arial"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pPr eaLnBrk="1" hangingPunct="1">
              <a:buFont typeface="Arial" pitchFamily="34" charset="0"/>
              <a:buNone/>
            </a:pPr>
            <a:r>
              <a:rPr lang="en-US" altLang="en-US" sz="2800" u="sng" smtClean="0"/>
              <a:t>How to do it (effective psych. Consultation)</a:t>
            </a:r>
          </a:p>
          <a:p>
            <a:pPr eaLnBrk="1" hangingPunct="1">
              <a:buFont typeface="Arial" pitchFamily="34" charset="0"/>
              <a:buNone/>
            </a:pPr>
            <a:endParaRPr lang="en-US" altLang="en-US" sz="2400" smtClean="0"/>
          </a:p>
          <a:p>
            <a:pPr eaLnBrk="1" hangingPunct="1">
              <a:buFont typeface="Arial" pitchFamily="34" charset="0"/>
              <a:buNone/>
            </a:pPr>
            <a:r>
              <a:rPr lang="en-US" altLang="en-US" sz="2400" smtClean="0"/>
              <a:t>1-Review patient charts, asking nurses and physician.</a:t>
            </a:r>
          </a:p>
          <a:p>
            <a:pPr eaLnBrk="1" hangingPunct="1">
              <a:buFont typeface="Arial" pitchFamily="34" charset="0"/>
              <a:buNone/>
            </a:pPr>
            <a:endParaRPr lang="en-US" altLang="en-US" sz="2400" smtClean="0"/>
          </a:p>
          <a:p>
            <a:pPr eaLnBrk="1" hangingPunct="1">
              <a:buFont typeface="Arial" pitchFamily="34" charset="0"/>
              <a:buNone/>
            </a:pPr>
            <a:r>
              <a:rPr lang="en-US" altLang="en-US" sz="2400" smtClean="0"/>
              <a:t>2-Obtain good psychiatric history (paying attention to psychological &amp; social factors).</a:t>
            </a:r>
          </a:p>
          <a:p>
            <a:pPr eaLnBrk="1" hangingPunct="1">
              <a:buFont typeface="Arial" pitchFamily="34" charset="0"/>
              <a:buNone/>
            </a:pPr>
            <a:endParaRPr lang="en-US" altLang="en-US" sz="2400" smtClean="0"/>
          </a:p>
          <a:p>
            <a:pPr eaLnBrk="1" hangingPunct="1">
              <a:buFont typeface="Arial" pitchFamily="34" charset="0"/>
              <a:buNone/>
            </a:pPr>
            <a:r>
              <a:rPr lang="en-US" altLang="en-US" sz="2400" smtClean="0"/>
              <a:t>3-MSE &amp; MMSE if cognitive problem is suspected  and possibly neuropsychological assessment.</a:t>
            </a:r>
          </a:p>
          <a:p>
            <a:pPr eaLnBrk="1" hangingPunct="1">
              <a:buFont typeface="Arial" pitchFamily="34" charset="0"/>
              <a:buChar char="•"/>
            </a:pPr>
            <a:endParaRPr lang="en-US" altLang="en-US" sz="2400" smtClean="0"/>
          </a:p>
        </p:txBody>
      </p:sp>
      <p:sp>
        <p:nvSpPr>
          <p:cNvPr id="21507" name="Title 2"/>
          <p:cNvSpPr>
            <a:spLocks noGrp="1"/>
          </p:cNvSpPr>
          <p:nvPr>
            <p:ph type="title"/>
          </p:nvPr>
        </p:nvSpPr>
        <p:spPr/>
        <p:txBody>
          <a:bodyPr/>
          <a:lstStyle/>
          <a:p>
            <a:pPr eaLnBrk="1" hangingPunct="1"/>
            <a:r>
              <a:rPr lang="en-US" altLang="en-US" smtClean="0">
                <a:latin typeface="Arial" pitchFamily="34" charset="0"/>
                <a:cs typeface="Arial" pitchFamily="34" charset="0"/>
              </a:rPr>
              <a:t>Approach</a:t>
            </a:r>
            <a:r>
              <a:rPr lang="en-US" altLang="en-US" u="sng" smtClean="0">
                <a:latin typeface="Arial" pitchFamily="34" charset="0"/>
                <a:cs typeface="Arial"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Arial" charset="0"/>
              <a:buNone/>
              <a:defRPr/>
            </a:pPr>
            <a:r>
              <a:rPr lang="en-US" sz="2800" u="sng" dirty="0" smtClean="0"/>
              <a:t>How to do it (effective psych. Consultation)</a:t>
            </a:r>
            <a:r>
              <a:rPr lang="en-US" dirty="0" smtClean="0"/>
              <a:t/>
            </a:r>
            <a:br>
              <a:rPr lang="en-US" dirty="0" smtClean="0"/>
            </a:br>
            <a:endParaRPr lang="en-US" dirty="0" smtClean="0"/>
          </a:p>
          <a:p>
            <a:pPr marL="274320" indent="-274320" eaLnBrk="1" fontAlgn="auto" hangingPunct="1">
              <a:spcAft>
                <a:spcPts val="0"/>
              </a:spcAft>
              <a:buClr>
                <a:schemeClr val="accent3"/>
              </a:buClr>
              <a:buFont typeface="Arial" charset="0"/>
              <a:buNone/>
              <a:defRPr/>
            </a:pPr>
            <a:r>
              <a:rPr lang="en-US" sz="2400" dirty="0" smtClean="0"/>
              <a:t>4-Making logical differential diagnosis  among medical , neurological and psychiatric diseases (use multi-axial </a:t>
            </a:r>
            <a:r>
              <a:rPr lang="en-US" sz="2400" dirty="0" err="1" smtClean="0"/>
              <a:t>Dx</a:t>
            </a:r>
            <a:r>
              <a:rPr lang="en-US" sz="2400" dirty="0" smtClean="0"/>
              <a:t>.)</a:t>
            </a:r>
          </a:p>
          <a:p>
            <a:pPr marL="274320" indent="-274320" eaLnBrk="1" fontAlgn="auto" hangingPunct="1">
              <a:spcAft>
                <a:spcPts val="0"/>
              </a:spcAft>
              <a:buClr>
                <a:schemeClr val="accent3"/>
              </a:buClr>
              <a:buFont typeface="Arial" charset="0"/>
              <a:buNone/>
              <a:defRPr/>
            </a:pPr>
            <a:endParaRPr lang="en-US" sz="2400" dirty="0" smtClean="0"/>
          </a:p>
          <a:p>
            <a:pPr marL="274320" indent="-274320" eaLnBrk="1" fontAlgn="auto" hangingPunct="1">
              <a:spcAft>
                <a:spcPts val="0"/>
              </a:spcAft>
              <a:buClr>
                <a:schemeClr val="accent3"/>
              </a:buClr>
              <a:buFont typeface="Arial" charset="0"/>
              <a:buNone/>
              <a:defRPr/>
            </a:pPr>
            <a:r>
              <a:rPr lang="en-US" sz="2400" dirty="0" smtClean="0"/>
              <a:t>5-Investigate based on that.</a:t>
            </a:r>
          </a:p>
          <a:p>
            <a:pPr marL="274320" indent="-274320" eaLnBrk="1" fontAlgn="auto" hangingPunct="1">
              <a:spcAft>
                <a:spcPts val="0"/>
              </a:spcAft>
              <a:buClr>
                <a:schemeClr val="accent3"/>
              </a:buClr>
              <a:buFont typeface="Arial" charset="0"/>
              <a:buNone/>
              <a:defRPr/>
            </a:pPr>
            <a:endParaRPr lang="en-US" sz="2400" dirty="0" smtClean="0"/>
          </a:p>
          <a:p>
            <a:pPr marL="274320" indent="-274320" eaLnBrk="1" fontAlgn="auto" hangingPunct="1">
              <a:spcAft>
                <a:spcPts val="0"/>
              </a:spcAft>
              <a:buClr>
                <a:schemeClr val="accent3"/>
              </a:buClr>
              <a:buFont typeface="Arial" charset="0"/>
              <a:buNone/>
              <a:defRPr/>
            </a:pPr>
            <a:r>
              <a:rPr lang="en-US" sz="2400" dirty="0" smtClean="0"/>
              <a:t>6-Make treatment plan.</a:t>
            </a:r>
          </a:p>
          <a:p>
            <a:pPr marL="274320" indent="-274320" eaLnBrk="1" fontAlgn="auto" hangingPunct="1">
              <a:spcAft>
                <a:spcPts val="0"/>
              </a:spcAft>
              <a:buClr>
                <a:schemeClr val="accent3"/>
              </a:buClr>
              <a:buFont typeface="Arial" charset="0"/>
              <a:buNone/>
              <a:defRPr/>
            </a:pPr>
            <a:endParaRPr lang="en-US" sz="2400" dirty="0" smtClean="0"/>
          </a:p>
          <a:p>
            <a:pPr marL="274320" indent="-274320" eaLnBrk="1" fontAlgn="auto" hangingPunct="1">
              <a:spcAft>
                <a:spcPts val="0"/>
              </a:spcAft>
              <a:buClr>
                <a:schemeClr val="accent3"/>
              </a:buClr>
              <a:buFont typeface="Arial" charset="0"/>
              <a:buNone/>
              <a:defRPr/>
            </a:pPr>
            <a:r>
              <a:rPr lang="en-US" sz="2400" dirty="0" smtClean="0"/>
              <a:t>7-Follow up plan ( as inpatient &amp; outpatient).</a:t>
            </a:r>
          </a:p>
          <a:p>
            <a:pPr marL="274320" indent="-274320" eaLnBrk="1" fontAlgn="auto" hangingPunct="1">
              <a:spcAft>
                <a:spcPts val="0"/>
              </a:spcAft>
              <a:buClr>
                <a:schemeClr val="accent3"/>
              </a:buClr>
              <a:buFont typeface="Arial" charset="0"/>
              <a:buNone/>
              <a:defRPr/>
            </a:pPr>
            <a:endParaRPr lang="en-US" sz="2400" dirty="0" smtClean="0"/>
          </a:p>
          <a:p>
            <a:pPr marL="274320" indent="-274320" eaLnBrk="1" fontAlgn="auto" hangingPunct="1">
              <a:spcAft>
                <a:spcPts val="0"/>
              </a:spcAft>
              <a:buClr>
                <a:schemeClr val="accent3"/>
              </a:buClr>
              <a:buFont typeface="Arial" charset="0"/>
              <a:buNone/>
              <a:defRPr/>
            </a:pPr>
            <a:endParaRPr lang="en-US" sz="2400" dirty="0" smtClean="0"/>
          </a:p>
          <a:p>
            <a:pPr marL="274320" indent="-274320" eaLnBrk="1" fontAlgn="auto" hangingPunct="1">
              <a:spcAft>
                <a:spcPts val="0"/>
              </a:spcAft>
              <a:buClr>
                <a:schemeClr val="accent3"/>
              </a:buClr>
              <a:buFont typeface="Arial" charset="0"/>
              <a:buNone/>
              <a:defRPr/>
            </a:pPr>
            <a:r>
              <a:rPr lang="en-US" sz="2400" dirty="0" smtClean="0"/>
              <a:t>8-Collaborate with both the patient and the referring team.</a:t>
            </a:r>
          </a:p>
          <a:p>
            <a:pPr marL="274320" indent="-274320" eaLnBrk="1" fontAlgn="auto" hangingPunct="1">
              <a:spcAft>
                <a:spcPts val="0"/>
              </a:spcAft>
              <a:buClr>
                <a:schemeClr val="accent3"/>
              </a:buClr>
              <a:buFont typeface="Arial" charset="0"/>
              <a:buChar char="•"/>
              <a:defRPr/>
            </a:pPr>
            <a:endParaRPr lang="en-US" dirty="0"/>
          </a:p>
        </p:txBody>
      </p:sp>
      <p:sp>
        <p:nvSpPr>
          <p:cNvPr id="22531" name="Title 2"/>
          <p:cNvSpPr>
            <a:spLocks noGrp="1"/>
          </p:cNvSpPr>
          <p:nvPr>
            <p:ph type="title"/>
          </p:nvPr>
        </p:nvSpPr>
        <p:spPr/>
        <p:txBody>
          <a:bodyPr/>
          <a:lstStyle/>
          <a:p>
            <a:pPr eaLnBrk="1" hangingPunct="1"/>
            <a:r>
              <a:rPr lang="en-US" altLang="en-US" smtClean="0">
                <a:latin typeface="Arial" pitchFamily="34" charset="0"/>
                <a:cs typeface="Arial" pitchFamily="34" charset="0"/>
              </a:rPr>
              <a:t>Approach</a:t>
            </a:r>
            <a:r>
              <a:rPr lang="en-US" altLang="en-US" u="sng" smtClean="0">
                <a:latin typeface="Arial" pitchFamily="34" charset="0"/>
                <a:cs typeface="Arial"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pPr eaLnBrk="1" hangingPunct="1"/>
            <a:r>
              <a:rPr lang="en-US" altLang="en-US" smtClean="0">
                <a:latin typeface="Arial" pitchFamily="34" charset="0"/>
                <a:cs typeface="Arial" pitchFamily="34" charset="0"/>
              </a:rPr>
              <a:t> </a:t>
            </a:r>
            <a:endParaRPr lang="x-none" altLang="en-US" smtClean="0">
              <a:latin typeface="Arial" pitchFamily="34" charset="0"/>
              <a:cs typeface="Arial" pitchFamily="34" charset="0"/>
            </a:endParaRPr>
          </a:p>
        </p:txBody>
      </p:sp>
      <p:pic>
        <p:nvPicPr>
          <p:cNvPr id="24579" name="Picture 2"/>
          <p:cNvPicPr>
            <a:picLocks noGrp="1" noChangeAspect="1" noChangeArrowheads="1"/>
          </p:cNvPicPr>
          <p:nvPr>
            <p:ph idx="1"/>
          </p:nvPr>
        </p:nvPicPr>
        <p:blipFill>
          <a:blip r:embed="rId2"/>
          <a:srcRect/>
          <a:stretch>
            <a:fillRect/>
          </a:stretch>
        </p:blipFill>
        <p:spPr>
          <a:xfrm>
            <a:off x="539750" y="620713"/>
            <a:ext cx="7561263" cy="5400675"/>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457200" y="274638"/>
            <a:ext cx="8229600" cy="706437"/>
          </a:xfrm>
        </p:spPr>
        <p:txBody>
          <a:bodyPr/>
          <a:lstStyle/>
          <a:p>
            <a:pPr eaLnBrk="1" hangingPunct="1"/>
            <a:endParaRPr lang="x-none" altLang="en-US" sz="2400" u="sng" smtClean="0">
              <a:latin typeface="Arial" pitchFamily="34" charset="0"/>
              <a:cs typeface="Arial" pitchFamily="34" charset="0"/>
            </a:endParaRPr>
          </a:p>
        </p:txBody>
      </p:sp>
      <p:pic>
        <p:nvPicPr>
          <p:cNvPr id="25603" name="Picture 2"/>
          <p:cNvPicPr>
            <a:picLocks noGrp="1" noChangeAspect="1" noChangeArrowheads="1"/>
          </p:cNvPicPr>
          <p:nvPr>
            <p:ph idx="1"/>
          </p:nvPr>
        </p:nvPicPr>
        <p:blipFill>
          <a:blip r:embed="rId2"/>
          <a:srcRect/>
          <a:stretch>
            <a:fillRect/>
          </a:stretch>
        </p:blipFill>
        <p:spPr>
          <a:xfrm>
            <a:off x="250825" y="836613"/>
            <a:ext cx="8137525" cy="5113337"/>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lstStyle/>
          <a:p>
            <a:pPr eaLnBrk="1" hangingPunct="1"/>
            <a:r>
              <a:rPr lang="en-US" altLang="en-US" sz="3600" u="sng" smtClean="0"/>
              <a:t>History:</a:t>
            </a:r>
          </a:p>
          <a:p>
            <a:pPr eaLnBrk="1" hangingPunct="1">
              <a:buFont typeface="Arial" pitchFamily="34" charset="0"/>
              <a:buNone/>
            </a:pPr>
            <a:r>
              <a:rPr lang="en-US" altLang="en-US" sz="1800" smtClean="0"/>
              <a:t></a:t>
            </a:r>
            <a:r>
              <a:rPr lang="en-US" altLang="en-US" sz="2400" u="sng" smtClean="0"/>
              <a:t>Psychological symptoms occurring </a:t>
            </a:r>
            <a:r>
              <a:rPr lang="en-US" altLang="en-US" sz="1800" u="sng" smtClean="0"/>
              <a:t>…</a:t>
            </a:r>
          </a:p>
          <a:p>
            <a:pPr eaLnBrk="1" hangingPunct="1">
              <a:buFont typeface="Wingdings" pitchFamily="2" charset="2"/>
              <a:buChar char="q"/>
            </a:pPr>
            <a:r>
              <a:rPr lang="en-US" altLang="en-US" sz="1800" smtClean="0"/>
              <a:t> New onset psychiatric symptoms presenting after age 40.</a:t>
            </a:r>
            <a:endParaRPr lang="en-US" altLang="en-US" sz="1800" u="sng" smtClean="0"/>
          </a:p>
          <a:p>
            <a:pPr eaLnBrk="1" hangingPunct="1">
              <a:buFont typeface="Wingdings" pitchFamily="2" charset="2"/>
              <a:buChar char="q"/>
            </a:pPr>
            <a:r>
              <a:rPr lang="en-US" altLang="en-US" sz="1800" smtClean="0"/>
              <a:t>During the course of a major medical illness which had impaired some organ function (e.g., neurological, endocrine, renal, hepatic, cardiac, pulmonary).</a:t>
            </a:r>
          </a:p>
          <a:p>
            <a:pPr eaLnBrk="1" hangingPunct="1">
              <a:buFont typeface="Wingdings" pitchFamily="2" charset="2"/>
              <a:buChar char="q"/>
            </a:pPr>
            <a:r>
              <a:rPr lang="en-US" altLang="en-US" sz="1800" smtClean="0"/>
              <a:t> While taking medications/illicit substance, he had psychoactive effects.</a:t>
            </a:r>
          </a:p>
          <a:p>
            <a:pPr eaLnBrk="1" hangingPunct="1">
              <a:buFont typeface="Arial" pitchFamily="34" charset="0"/>
              <a:buNone/>
            </a:pPr>
            <a:r>
              <a:rPr lang="en-US" altLang="en-US" sz="1800" b="1" u="sng" smtClean="0"/>
              <a:t> Family history of:</a:t>
            </a:r>
          </a:p>
          <a:p>
            <a:pPr eaLnBrk="1" hangingPunct="1">
              <a:buFont typeface="Wingdings" pitchFamily="2" charset="2"/>
              <a:buChar char="q"/>
            </a:pPr>
            <a:r>
              <a:rPr lang="en-US" altLang="en-US" sz="1800" smtClean="0"/>
              <a:t>-ve for primary psychiatric illness..</a:t>
            </a:r>
          </a:p>
          <a:p>
            <a:pPr eaLnBrk="1" hangingPunct="1">
              <a:buFont typeface="Wingdings" pitchFamily="2" charset="2"/>
              <a:buChar char="q"/>
            </a:pPr>
            <a:r>
              <a:rPr lang="en-US" altLang="en-US" sz="1800" smtClean="0"/>
              <a:t>+ve  for  medical disease that may present with psychiatric symptoms e.g.:</a:t>
            </a:r>
          </a:p>
          <a:p>
            <a:pPr eaLnBrk="1" hangingPunct="1">
              <a:buFont typeface="Arial" pitchFamily="34" charset="0"/>
              <a:buNone/>
            </a:pPr>
            <a:r>
              <a:rPr lang="en-US" altLang="en-US" sz="1800" smtClean="0"/>
              <a:t>-Degenerative or inheritable neurological disorders</a:t>
            </a:r>
          </a:p>
          <a:p>
            <a:pPr eaLnBrk="1" hangingPunct="1">
              <a:buFont typeface="Arial" pitchFamily="34" charset="0"/>
              <a:buNone/>
            </a:pPr>
            <a:r>
              <a:rPr lang="en-US" altLang="en-US" sz="1800" smtClean="0"/>
              <a:t>  (e.g., Alzheimer’s disease, Huntington’s disease)</a:t>
            </a:r>
          </a:p>
          <a:p>
            <a:pPr eaLnBrk="1" hangingPunct="1">
              <a:buFont typeface="Arial" pitchFamily="34" charset="0"/>
              <a:buNone/>
            </a:pPr>
            <a:r>
              <a:rPr lang="en-US" altLang="en-US" sz="1800" smtClean="0"/>
              <a:t>-Inheritable metabolic disorders (e.g., DM,</a:t>
            </a:r>
          </a:p>
          <a:p>
            <a:pPr eaLnBrk="1" hangingPunct="1">
              <a:buFont typeface="Arial" pitchFamily="34" charset="0"/>
              <a:buNone/>
            </a:pPr>
            <a:r>
              <a:rPr lang="en-US" altLang="en-US" sz="1800" smtClean="0"/>
              <a:t>  Pernicious Anemia, Porphyria)</a:t>
            </a:r>
          </a:p>
        </p:txBody>
      </p:sp>
      <p:sp>
        <p:nvSpPr>
          <p:cNvPr id="26627" name="Title 2"/>
          <p:cNvSpPr>
            <a:spLocks noGrp="1"/>
          </p:cNvSpPr>
          <p:nvPr>
            <p:ph type="title"/>
          </p:nvPr>
        </p:nvSpPr>
        <p:spPr/>
        <p:txBody>
          <a:bodyPr/>
          <a:lstStyle/>
          <a:p>
            <a:pPr eaLnBrk="1" hangingPunct="1"/>
            <a:r>
              <a:rPr lang="en-US" altLang="en-US" sz="2400" i="1" u="sng" smtClean="0">
                <a:latin typeface="Arial" pitchFamily="34" charset="0"/>
                <a:cs typeface="Arial" pitchFamily="34" charset="0"/>
              </a:rPr>
              <a:t>Clues Suggestive of “Organic” Mental Disorders(Psychiatric disorder 2ndary to general medical condition)</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0188"/>
            <a:ext cx="8229600" cy="4824412"/>
          </a:xfrm>
        </p:spPr>
        <p:txBody>
          <a:bodyPr>
            <a:normAutofit fontScale="70000" lnSpcReduction="20000"/>
          </a:bodyPr>
          <a:lstStyle/>
          <a:p>
            <a:pPr marL="274320" indent="-274320" eaLnBrk="1" fontAlgn="auto" hangingPunct="1">
              <a:spcAft>
                <a:spcPts val="0"/>
              </a:spcAft>
              <a:buClr>
                <a:schemeClr val="accent3"/>
              </a:buClr>
              <a:buFont typeface="Arial" charset="0"/>
              <a:buChar char="•"/>
              <a:defRPr/>
            </a:pPr>
            <a:r>
              <a:rPr lang="en-US" b="1" u="sng" dirty="0" smtClean="0"/>
              <a:t>Clinical Exam:</a:t>
            </a:r>
          </a:p>
          <a:p>
            <a:pPr marL="274320" indent="-274320" eaLnBrk="1" fontAlgn="auto" hangingPunct="1">
              <a:spcAft>
                <a:spcPts val="0"/>
              </a:spcAft>
              <a:buClr>
                <a:schemeClr val="accent3"/>
              </a:buClr>
              <a:buFont typeface="Wingdings" pitchFamily="2" charset="2"/>
              <a:buChar char="q"/>
              <a:defRPr/>
            </a:pPr>
            <a:r>
              <a:rPr lang="en-US" sz="2800" dirty="0" smtClean="0"/>
              <a:t>Abnormal vital signs.</a:t>
            </a:r>
          </a:p>
          <a:p>
            <a:pPr marL="274320" indent="-274320" eaLnBrk="1" fontAlgn="auto" hangingPunct="1">
              <a:spcAft>
                <a:spcPts val="0"/>
              </a:spcAft>
              <a:buClr>
                <a:schemeClr val="accent3"/>
              </a:buClr>
              <a:buFont typeface="Wingdings" pitchFamily="2" charset="2"/>
              <a:buChar char="q"/>
              <a:defRPr/>
            </a:pPr>
            <a:r>
              <a:rPr lang="en-US" sz="2400" dirty="0" smtClean="0"/>
              <a:t>Evidence of organ dysfunction, focal neurological deficits.</a:t>
            </a:r>
          </a:p>
          <a:p>
            <a:pPr marL="274320" indent="-274320" eaLnBrk="1" fontAlgn="auto" hangingPunct="1">
              <a:spcAft>
                <a:spcPts val="0"/>
              </a:spcAft>
              <a:buClr>
                <a:schemeClr val="accent3"/>
              </a:buClr>
              <a:buFont typeface="Wingdings" pitchFamily="2" charset="2"/>
              <a:buChar char="q"/>
              <a:defRPr/>
            </a:pPr>
            <a:endParaRPr lang="en-US" sz="2400" dirty="0" smtClean="0"/>
          </a:p>
          <a:p>
            <a:pPr marL="274320" indent="-274320" eaLnBrk="1" fontAlgn="auto" hangingPunct="1">
              <a:spcAft>
                <a:spcPts val="0"/>
              </a:spcAft>
              <a:buClr>
                <a:schemeClr val="accent3"/>
              </a:buClr>
              <a:buFont typeface="Wingdings" pitchFamily="2" charset="2"/>
              <a:buChar char="q"/>
              <a:defRPr/>
            </a:pPr>
            <a:r>
              <a:rPr lang="en-US" sz="2400" dirty="0" smtClean="0"/>
              <a:t>Eye exam:</a:t>
            </a:r>
          </a:p>
          <a:p>
            <a:pPr eaLnBrk="1" hangingPunct="1">
              <a:buFont typeface="Arial" pitchFamily="34" charset="0"/>
              <a:buNone/>
              <a:defRPr/>
            </a:pPr>
            <a:r>
              <a:rPr lang="en-US" sz="2400" dirty="0" smtClean="0"/>
              <a:t>• </a:t>
            </a:r>
            <a:r>
              <a:rPr lang="en-US" sz="2400" dirty="0" err="1" smtClean="0"/>
              <a:t>Pupilary</a:t>
            </a:r>
            <a:r>
              <a:rPr lang="en-US" sz="2400" dirty="0" smtClean="0"/>
              <a:t> changes—asymmetries</a:t>
            </a:r>
          </a:p>
          <a:p>
            <a:pPr eaLnBrk="1" hangingPunct="1">
              <a:buFont typeface="Arial" pitchFamily="34" charset="0"/>
              <a:buNone/>
              <a:defRPr/>
            </a:pPr>
            <a:r>
              <a:rPr lang="en-US" sz="2400" dirty="0" smtClean="0"/>
              <a:t>• </a:t>
            </a:r>
            <a:r>
              <a:rPr lang="en-US" sz="2400" dirty="0" err="1" smtClean="0"/>
              <a:t>Nystagmus</a:t>
            </a:r>
            <a:r>
              <a:rPr lang="en-US" sz="2400" dirty="0" smtClean="0"/>
              <a:t> (often a sign of drug intoxication)</a:t>
            </a:r>
          </a:p>
          <a:p>
            <a:pPr marL="274320" indent="-274320" eaLnBrk="1" fontAlgn="auto" hangingPunct="1">
              <a:spcAft>
                <a:spcPts val="0"/>
              </a:spcAft>
              <a:buClr>
                <a:schemeClr val="accent3"/>
              </a:buClr>
              <a:buFont typeface="Wingdings" pitchFamily="2" charset="2"/>
              <a:buChar char="q"/>
              <a:defRPr/>
            </a:pPr>
            <a:endParaRPr lang="en-US" dirty="0" smtClean="0"/>
          </a:p>
          <a:p>
            <a:pPr marL="274320" indent="-274320" eaLnBrk="1" fontAlgn="auto" hangingPunct="1">
              <a:spcAft>
                <a:spcPts val="0"/>
              </a:spcAft>
              <a:buClr>
                <a:schemeClr val="accent3"/>
              </a:buClr>
              <a:buFont typeface="Wingdings" pitchFamily="2" charset="2"/>
              <a:buChar char="q"/>
              <a:defRPr/>
            </a:pPr>
            <a:r>
              <a:rPr lang="en-US" dirty="0" smtClean="0"/>
              <a:t> </a:t>
            </a:r>
            <a:r>
              <a:rPr lang="en-US" sz="2300" dirty="0" smtClean="0"/>
              <a:t>Presence of altered states of mind, LOC, mental status changes, cognitive impairment; episodic, recurrent, cyclic course</a:t>
            </a:r>
            <a:endParaRPr lang="en-US" sz="1800" dirty="0" smtClean="0"/>
          </a:p>
          <a:p>
            <a:pPr marL="274320" indent="-274320" eaLnBrk="1" fontAlgn="auto" hangingPunct="1">
              <a:spcAft>
                <a:spcPts val="0"/>
              </a:spcAft>
              <a:buClr>
                <a:schemeClr val="accent3"/>
              </a:buClr>
              <a:buFont typeface="Wingdings" pitchFamily="2" charset="2"/>
              <a:buChar char="q"/>
              <a:defRPr/>
            </a:pPr>
            <a:endParaRPr lang="en-US" sz="1800" dirty="0" smtClean="0"/>
          </a:p>
          <a:p>
            <a:pPr marL="274320" indent="-274320" eaLnBrk="1" fontAlgn="auto" hangingPunct="1">
              <a:spcAft>
                <a:spcPts val="0"/>
              </a:spcAft>
              <a:buClr>
                <a:schemeClr val="accent3"/>
              </a:buClr>
              <a:buFont typeface="Wingdings" pitchFamily="2" charset="2"/>
              <a:buChar char="q"/>
              <a:defRPr/>
            </a:pPr>
            <a:r>
              <a:rPr lang="en-US" dirty="0" smtClean="0"/>
              <a:t>Presence of visual, tactile or olfactory hallucinations</a:t>
            </a:r>
          </a:p>
          <a:p>
            <a:pPr marL="274320" indent="-274320" eaLnBrk="1" fontAlgn="auto" hangingPunct="1">
              <a:spcAft>
                <a:spcPts val="0"/>
              </a:spcAft>
              <a:buClr>
                <a:schemeClr val="accent3"/>
              </a:buClr>
              <a:buFont typeface="Wingdings" pitchFamily="2" charset="2"/>
              <a:buChar char="q"/>
              <a:defRPr/>
            </a:pPr>
            <a:r>
              <a:rPr lang="en-US" dirty="0" smtClean="0"/>
              <a:t>Signs of:</a:t>
            </a:r>
          </a:p>
          <a:p>
            <a:pPr marL="274320" indent="-274320" eaLnBrk="1" fontAlgn="auto" hangingPunct="1">
              <a:spcAft>
                <a:spcPts val="0"/>
              </a:spcAft>
              <a:buClr>
                <a:schemeClr val="accent3"/>
              </a:buClr>
              <a:buFont typeface="Arial" charset="0"/>
              <a:buNone/>
              <a:defRPr/>
            </a:pPr>
            <a:r>
              <a:rPr lang="en-US" dirty="0" smtClean="0"/>
              <a:t>• Cortical dysfunction (</a:t>
            </a:r>
            <a:r>
              <a:rPr lang="en-US" sz="1600" dirty="0" smtClean="0"/>
              <a:t>e.g., </a:t>
            </a:r>
            <a:r>
              <a:rPr lang="en-US" sz="1600" dirty="0" err="1" smtClean="0"/>
              <a:t>dysphagia</a:t>
            </a:r>
            <a:r>
              <a:rPr lang="en-US" sz="1600" dirty="0" smtClean="0"/>
              <a:t>,  </a:t>
            </a:r>
            <a:r>
              <a:rPr lang="en-US" sz="1600" dirty="0" err="1" smtClean="0"/>
              <a:t>apraxia</a:t>
            </a:r>
            <a:r>
              <a:rPr lang="en-US" sz="1600" dirty="0" smtClean="0"/>
              <a:t>,  </a:t>
            </a:r>
            <a:r>
              <a:rPr lang="en-US" sz="1600" dirty="0" err="1" smtClean="0"/>
              <a:t>agnosia</a:t>
            </a:r>
            <a:r>
              <a:rPr lang="en-US" sz="1600" dirty="0" smtClean="0"/>
              <a:t>)</a:t>
            </a:r>
          </a:p>
          <a:p>
            <a:pPr marL="274320" indent="-274320" eaLnBrk="1" fontAlgn="auto" hangingPunct="1">
              <a:spcAft>
                <a:spcPts val="0"/>
              </a:spcAft>
              <a:buClr>
                <a:schemeClr val="accent3"/>
              </a:buClr>
              <a:buFont typeface="Arial" charset="0"/>
              <a:buNone/>
              <a:defRPr/>
            </a:pPr>
            <a:endParaRPr lang="en-US" sz="1600" dirty="0" smtClean="0"/>
          </a:p>
          <a:p>
            <a:pPr marL="274320" indent="-274320" eaLnBrk="1" fontAlgn="auto" hangingPunct="1">
              <a:spcAft>
                <a:spcPts val="0"/>
              </a:spcAft>
              <a:buClr>
                <a:schemeClr val="accent3"/>
              </a:buClr>
              <a:buFont typeface="Arial" charset="0"/>
              <a:buNone/>
              <a:defRPr/>
            </a:pPr>
            <a:r>
              <a:rPr lang="en-US" dirty="0" smtClean="0"/>
              <a:t>• Diffuse </a:t>
            </a:r>
            <a:r>
              <a:rPr lang="en-US" dirty="0" err="1" smtClean="0"/>
              <a:t>subcortical</a:t>
            </a:r>
            <a:r>
              <a:rPr lang="en-US" dirty="0" smtClean="0"/>
              <a:t> dysfunction </a:t>
            </a:r>
          </a:p>
          <a:p>
            <a:pPr marL="274320" indent="-274320" eaLnBrk="1" fontAlgn="auto" hangingPunct="1">
              <a:spcAft>
                <a:spcPts val="0"/>
              </a:spcAft>
              <a:buClr>
                <a:schemeClr val="accent3"/>
              </a:buClr>
              <a:buFont typeface="Arial" charset="0"/>
              <a:buNone/>
              <a:defRPr/>
            </a:pPr>
            <a:r>
              <a:rPr lang="en-US" dirty="0" smtClean="0"/>
              <a:t>(</a:t>
            </a:r>
            <a:r>
              <a:rPr lang="en-US" sz="1400" dirty="0" smtClean="0"/>
              <a:t>e.g., slowed  speech/</a:t>
            </a:r>
            <a:r>
              <a:rPr lang="en-US" sz="1400" dirty="0" err="1" smtClean="0"/>
              <a:t>mentation</a:t>
            </a:r>
            <a:r>
              <a:rPr lang="en-US" sz="1400" dirty="0" smtClean="0"/>
              <a:t>/movement, ataxia, </a:t>
            </a:r>
            <a:r>
              <a:rPr lang="en-US" sz="1400" dirty="0" err="1" smtClean="0"/>
              <a:t>incoordination</a:t>
            </a:r>
            <a:r>
              <a:rPr lang="en-US" sz="1400" dirty="0" smtClean="0"/>
              <a:t>, tremor, chorea,</a:t>
            </a:r>
          </a:p>
          <a:p>
            <a:pPr marL="274320" indent="-274320" eaLnBrk="1" fontAlgn="auto" hangingPunct="1">
              <a:spcAft>
                <a:spcPts val="0"/>
              </a:spcAft>
              <a:buClr>
                <a:schemeClr val="accent3"/>
              </a:buClr>
              <a:buFont typeface="Arial" charset="0"/>
              <a:buNone/>
              <a:defRPr/>
            </a:pPr>
            <a:r>
              <a:rPr lang="en-US" sz="1400" dirty="0" err="1" smtClean="0"/>
              <a:t>asterexis</a:t>
            </a:r>
            <a:r>
              <a:rPr lang="en-US" sz="1400" dirty="0" smtClean="0"/>
              <a:t>, </a:t>
            </a:r>
            <a:r>
              <a:rPr lang="en-US" sz="1400" dirty="0" err="1" smtClean="0"/>
              <a:t>dysarthria</a:t>
            </a:r>
            <a:r>
              <a:rPr lang="en-US" sz="1400" dirty="0" smtClean="0"/>
              <a:t>)</a:t>
            </a:r>
          </a:p>
        </p:txBody>
      </p:sp>
      <p:sp>
        <p:nvSpPr>
          <p:cNvPr id="27651" name="Title 2"/>
          <p:cNvSpPr>
            <a:spLocks noGrp="1"/>
          </p:cNvSpPr>
          <p:nvPr>
            <p:ph type="title"/>
          </p:nvPr>
        </p:nvSpPr>
        <p:spPr>
          <a:xfrm>
            <a:off x="457200" y="357188"/>
            <a:ext cx="8229600" cy="1000125"/>
          </a:xfrm>
        </p:spPr>
        <p:txBody>
          <a:bodyPr/>
          <a:lstStyle/>
          <a:p>
            <a:pPr eaLnBrk="1" hangingPunct="1"/>
            <a:r>
              <a:rPr lang="en-US" altLang="en-US" sz="2400" i="1" u="sng" smtClean="0">
                <a:latin typeface="Arial" pitchFamily="34" charset="0"/>
                <a:cs typeface="Arial" pitchFamily="34" charset="0"/>
              </a:rPr>
              <a:t>Clues Suggestive of Psychiatric disorder 2ndary to general medical condition</a:t>
            </a:r>
            <a:endParaRPr lang="en-US" altLang="en-US" sz="240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p:cNvSpPr>
            <a:spLocks noGrp="1"/>
          </p:cNvSpPr>
          <p:nvPr>
            <p:ph type="title"/>
          </p:nvPr>
        </p:nvSpPr>
        <p:spPr/>
        <p:txBody>
          <a:bodyPr/>
          <a:lstStyle/>
          <a:p>
            <a:r>
              <a:rPr lang="en-US" altLang="en-US" b="1" dirty="0" smtClean="0">
                <a:latin typeface="Arial" pitchFamily="34" charset="0"/>
                <a:cs typeface="Arial" pitchFamily="34" charset="0"/>
              </a:rPr>
              <a:t>Case Development 3</a:t>
            </a:r>
            <a:endParaRPr lang="x-none" altLang="en-US" dirty="0" smtClean="0">
              <a:latin typeface="Arial" pitchFamily="34" charset="0"/>
              <a:cs typeface="Arial" pitchFamily="34" charset="0"/>
            </a:endParaRPr>
          </a:p>
        </p:txBody>
      </p:sp>
      <p:sp>
        <p:nvSpPr>
          <p:cNvPr id="8195" name="عنصر نائب للمحتوى 2"/>
          <p:cNvSpPr>
            <a:spLocks noGrp="1"/>
          </p:cNvSpPr>
          <p:nvPr>
            <p:ph idx="1"/>
          </p:nvPr>
        </p:nvSpPr>
        <p:spPr>
          <a:xfrm>
            <a:off x="457200" y="1357313"/>
            <a:ext cx="8229600" cy="4967287"/>
          </a:xfrm>
        </p:spPr>
        <p:txBody>
          <a:bodyPr/>
          <a:lstStyle/>
          <a:p>
            <a:pPr>
              <a:buFont typeface="Wingdings 2" pitchFamily="18" charset="2"/>
              <a:buNone/>
            </a:pPr>
            <a:endParaRPr lang="en-US" altLang="en-US" b="1" dirty="0" smtClean="0"/>
          </a:p>
          <a:p>
            <a:r>
              <a:rPr lang="en-US" altLang="en-US" sz="2400" dirty="0" smtClean="0"/>
              <a:t>Past medical and psychiatric history indicated that the patient has left side CVA 7 years ago. </a:t>
            </a:r>
          </a:p>
          <a:p>
            <a:r>
              <a:rPr lang="en-US" altLang="en-US" sz="2400" dirty="0" smtClean="0"/>
              <a:t>Post stroke, he had 3 months history of low mood, loss of interest, crying spells, excessive guilt feelings and death wishes. </a:t>
            </a:r>
          </a:p>
          <a:p>
            <a:r>
              <a:rPr lang="en-US" altLang="en-US" sz="2400" dirty="0" smtClean="0"/>
              <a:t>Moreover, he had decreased sleep, appetite, energy and concentration. </a:t>
            </a:r>
          </a:p>
          <a:p>
            <a:r>
              <a:rPr lang="en-US" altLang="en-US" sz="2400" dirty="0" smtClean="0"/>
              <a:t>He became isolated and not cooperative during physiotherapy session. After been assessed and managed by psychosomatic psychiatrist, patient’s mood and motor function have improved very well.</a:t>
            </a:r>
            <a:endParaRPr lang="en-US" altLang="en-US" sz="2400" b="1" dirty="0" smtClean="0"/>
          </a:p>
          <a:p>
            <a:pPr>
              <a:buFont typeface="Wingdings 2" pitchFamily="18" charset="2"/>
              <a:buNone/>
            </a:pPr>
            <a:endParaRPr lang="en-US" altLang="en-US" b="1"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pPr eaLnBrk="1" hangingPunct="1"/>
            <a:endParaRPr lang="x-none" altLang="en-US" sz="2400" smtClean="0">
              <a:latin typeface="Arial" pitchFamily="34" charset="0"/>
              <a:cs typeface="Arial" pitchFamily="34" charset="0"/>
            </a:endParaRPr>
          </a:p>
        </p:txBody>
      </p:sp>
      <p:pic>
        <p:nvPicPr>
          <p:cNvPr id="28675" name="Picture 2"/>
          <p:cNvPicPr>
            <a:picLocks noGrp="1" noChangeAspect="1" noChangeArrowheads="1"/>
          </p:cNvPicPr>
          <p:nvPr>
            <p:ph idx="1"/>
          </p:nvPr>
        </p:nvPicPr>
        <p:blipFill>
          <a:blip r:embed="rId2"/>
          <a:srcRect/>
          <a:stretch>
            <a:fillRect/>
          </a:stretch>
        </p:blipFill>
        <p:spPr>
          <a:xfrm>
            <a:off x="0" y="260350"/>
            <a:ext cx="9144000" cy="6597650"/>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latin typeface="Arial" panose="020B0604020202020204" pitchFamily="34" charset="0"/>
                <a:cs typeface="Arial" panose="020B0604020202020204" pitchFamily="34" charset="0"/>
              </a:rPr>
              <a:t>Depression &amp; medical illnesses</a:t>
            </a:r>
            <a:endParaRPr lang="x-none"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428625" y="428625"/>
            <a:ext cx="8229600" cy="1143000"/>
          </a:xfrm>
        </p:spPr>
        <p:txBody>
          <a:bodyPr/>
          <a:lstStyle/>
          <a:p>
            <a:pPr eaLnBrk="1" hangingPunct="1"/>
            <a:r>
              <a:rPr lang="en-US" sz="3600" b="1" dirty="0" smtClean="0">
                <a:solidFill>
                  <a:schemeClr val="tx1"/>
                </a:solidFill>
              </a:rPr>
              <a:t>The global burden of disease, 1990−2020</a:t>
            </a:r>
          </a:p>
        </p:txBody>
      </p:sp>
      <p:sp>
        <p:nvSpPr>
          <p:cNvPr id="14339" name="Rectangle 5"/>
          <p:cNvSpPr>
            <a:spLocks noGrp="1" noChangeArrowheads="1"/>
          </p:cNvSpPr>
          <p:nvPr>
            <p:ph type="body" sz="half" idx="1"/>
          </p:nvPr>
        </p:nvSpPr>
        <p:spPr>
          <a:xfrm>
            <a:off x="500063" y="1714500"/>
            <a:ext cx="4038600" cy="4433888"/>
          </a:xfrm>
        </p:spPr>
        <p:txBody>
          <a:bodyPr/>
          <a:lstStyle/>
          <a:p>
            <a:pPr eaLnBrk="1" hangingPunct="1">
              <a:defRPr/>
            </a:pPr>
            <a:r>
              <a:rPr lang="en-US" dirty="0" smtClean="0"/>
              <a:t>Lower Respiratory  Infections</a:t>
            </a:r>
          </a:p>
          <a:p>
            <a:pPr eaLnBrk="1" hangingPunct="1">
              <a:defRPr/>
            </a:pPr>
            <a:r>
              <a:rPr lang="en-US" dirty="0" smtClean="0"/>
              <a:t>Diarrheal Diseases</a:t>
            </a:r>
          </a:p>
          <a:p>
            <a:pPr eaLnBrk="1" hangingPunct="1">
              <a:defRPr/>
            </a:pPr>
            <a:r>
              <a:rPr lang="en-US" dirty="0" err="1" smtClean="0"/>
              <a:t>Perinatal</a:t>
            </a:r>
            <a:r>
              <a:rPr lang="en-US" dirty="0" smtClean="0"/>
              <a:t> conditions</a:t>
            </a:r>
          </a:p>
          <a:p>
            <a:pPr eaLnBrk="1" hangingPunct="1">
              <a:defRPr/>
            </a:pPr>
            <a:r>
              <a:rPr lang="en-US" dirty="0" smtClean="0"/>
              <a:t>Depression</a:t>
            </a:r>
          </a:p>
          <a:p>
            <a:pPr eaLnBrk="1" hangingPunct="1">
              <a:defRPr/>
            </a:pPr>
            <a:r>
              <a:rPr lang="en-US" dirty="0" smtClean="0"/>
              <a:t>Heart Diseases</a:t>
            </a:r>
          </a:p>
          <a:p>
            <a:pPr eaLnBrk="1" hangingPunct="1">
              <a:defRPr/>
            </a:pPr>
            <a:r>
              <a:rPr lang="en-US" dirty="0" err="1" smtClean="0"/>
              <a:t>Cerebrovascular</a:t>
            </a:r>
            <a:r>
              <a:rPr lang="en-US" dirty="0" smtClean="0"/>
              <a:t> D/O</a:t>
            </a:r>
          </a:p>
        </p:txBody>
      </p:sp>
      <p:sp>
        <p:nvSpPr>
          <p:cNvPr id="14340" name="Rectangle 6"/>
          <p:cNvSpPr>
            <a:spLocks noGrp="1" noChangeArrowheads="1"/>
          </p:cNvSpPr>
          <p:nvPr>
            <p:ph type="body" sz="half" idx="2"/>
          </p:nvPr>
        </p:nvSpPr>
        <p:spPr>
          <a:xfrm>
            <a:off x="4643438" y="1714500"/>
            <a:ext cx="4038600" cy="4433888"/>
          </a:xfrm>
        </p:spPr>
        <p:txBody>
          <a:bodyPr/>
          <a:lstStyle/>
          <a:p>
            <a:pPr eaLnBrk="1" hangingPunct="1">
              <a:defRPr/>
            </a:pPr>
            <a:r>
              <a:rPr lang="en-US" dirty="0" smtClean="0"/>
              <a:t>Heart Diseases</a:t>
            </a:r>
          </a:p>
          <a:p>
            <a:pPr eaLnBrk="1" hangingPunct="1">
              <a:defRPr/>
            </a:pPr>
            <a:r>
              <a:rPr lang="en-US" dirty="0" smtClean="0"/>
              <a:t>Depression</a:t>
            </a:r>
          </a:p>
          <a:p>
            <a:pPr eaLnBrk="1" hangingPunct="1">
              <a:defRPr/>
            </a:pPr>
            <a:r>
              <a:rPr lang="en-US" dirty="0" smtClean="0"/>
              <a:t>Traffic accidents</a:t>
            </a:r>
          </a:p>
          <a:p>
            <a:pPr eaLnBrk="1" hangingPunct="1">
              <a:defRPr/>
            </a:pPr>
            <a:r>
              <a:rPr lang="en-US" dirty="0" err="1" smtClean="0"/>
              <a:t>Cerebrovascular</a:t>
            </a:r>
            <a:r>
              <a:rPr lang="en-US" dirty="0" smtClean="0"/>
              <a:t> D/O</a:t>
            </a:r>
          </a:p>
          <a:p>
            <a:pPr eaLnBrk="1" hangingPunct="1">
              <a:defRPr/>
            </a:pPr>
            <a:r>
              <a:rPr lang="en-US" dirty="0" smtClean="0"/>
              <a:t>COPD</a:t>
            </a:r>
          </a:p>
          <a:p>
            <a:pPr eaLnBrk="1" hangingPunct="1">
              <a:defRPr/>
            </a:pPr>
            <a:r>
              <a:rPr lang="en-US" dirty="0" smtClean="0"/>
              <a:t>Lower Respiratory Infections</a:t>
            </a:r>
          </a:p>
        </p:txBody>
      </p:sp>
      <p:sp>
        <p:nvSpPr>
          <p:cNvPr id="27653" name="Line 7"/>
          <p:cNvSpPr>
            <a:spLocks noChangeShapeType="1"/>
          </p:cNvSpPr>
          <p:nvPr/>
        </p:nvSpPr>
        <p:spPr bwMode="auto">
          <a:xfrm>
            <a:off x="3571868" y="2143116"/>
            <a:ext cx="1133476" cy="2224086"/>
          </a:xfrm>
          <a:prstGeom prst="line">
            <a:avLst/>
          </a:prstGeom>
          <a:noFill/>
          <a:ln w="9525">
            <a:solidFill>
              <a:schemeClr val="tx1"/>
            </a:solidFill>
            <a:round/>
            <a:headEnd/>
            <a:tailEnd type="triangle" w="med" len="med"/>
          </a:ln>
        </p:spPr>
        <p:txBody>
          <a:bodyPr/>
          <a:lstStyle/>
          <a:p>
            <a:endParaRPr lang="en-US"/>
          </a:p>
        </p:txBody>
      </p:sp>
      <p:sp>
        <p:nvSpPr>
          <p:cNvPr id="27654" name="Line 9"/>
          <p:cNvSpPr>
            <a:spLocks noChangeShapeType="1"/>
          </p:cNvSpPr>
          <p:nvPr/>
        </p:nvSpPr>
        <p:spPr bwMode="auto">
          <a:xfrm>
            <a:off x="3571868" y="2857496"/>
            <a:ext cx="1295400" cy="3352800"/>
          </a:xfrm>
          <a:prstGeom prst="line">
            <a:avLst/>
          </a:prstGeom>
          <a:noFill/>
          <a:ln w="9525">
            <a:solidFill>
              <a:schemeClr val="tx1"/>
            </a:solidFill>
            <a:round/>
            <a:headEnd/>
            <a:tailEnd type="triangle" w="med" len="med"/>
          </a:ln>
        </p:spPr>
        <p:txBody>
          <a:bodyPr/>
          <a:lstStyle/>
          <a:p>
            <a:endParaRPr lang="en-US"/>
          </a:p>
        </p:txBody>
      </p:sp>
      <p:sp>
        <p:nvSpPr>
          <p:cNvPr id="27655" name="Line 10"/>
          <p:cNvSpPr>
            <a:spLocks noChangeShapeType="1"/>
          </p:cNvSpPr>
          <p:nvPr/>
        </p:nvSpPr>
        <p:spPr bwMode="auto">
          <a:xfrm>
            <a:off x="3733800" y="3581400"/>
            <a:ext cx="1524000" cy="2971800"/>
          </a:xfrm>
          <a:prstGeom prst="line">
            <a:avLst/>
          </a:prstGeom>
          <a:noFill/>
          <a:ln w="9525">
            <a:solidFill>
              <a:schemeClr val="tx1"/>
            </a:solidFill>
            <a:round/>
            <a:headEnd/>
            <a:tailEnd type="triangle" w="med" len="med"/>
          </a:ln>
        </p:spPr>
        <p:txBody>
          <a:bodyPr/>
          <a:lstStyle/>
          <a:p>
            <a:endParaRPr lang="en-US"/>
          </a:p>
        </p:txBody>
      </p:sp>
      <p:sp>
        <p:nvSpPr>
          <p:cNvPr id="106507" name="Line 11"/>
          <p:cNvSpPr>
            <a:spLocks noChangeShapeType="1"/>
          </p:cNvSpPr>
          <p:nvPr/>
        </p:nvSpPr>
        <p:spPr bwMode="auto">
          <a:xfrm flipV="1">
            <a:off x="2643174" y="2428868"/>
            <a:ext cx="2047876" cy="1357322"/>
          </a:xfrm>
          <a:prstGeom prst="line">
            <a:avLst/>
          </a:prstGeom>
          <a:noFill/>
          <a:ln w="57150">
            <a:solidFill>
              <a:schemeClr val="hlink"/>
            </a:solidFill>
            <a:round/>
            <a:headEnd type="oval" w="med" len="med"/>
            <a:tailEnd type="stealth" w="med" len="med"/>
          </a:ln>
        </p:spPr>
        <p:txBody>
          <a:bodyPr/>
          <a:lstStyle/>
          <a:p>
            <a:endParaRPr lang="en-US"/>
          </a:p>
        </p:txBody>
      </p:sp>
      <p:sp>
        <p:nvSpPr>
          <p:cNvPr id="27657" name="Line 12"/>
          <p:cNvSpPr>
            <a:spLocks noChangeShapeType="1"/>
          </p:cNvSpPr>
          <p:nvPr/>
        </p:nvSpPr>
        <p:spPr bwMode="auto">
          <a:xfrm flipV="1">
            <a:off x="3000364" y="1928802"/>
            <a:ext cx="1857388" cy="2447924"/>
          </a:xfrm>
          <a:prstGeom prst="line">
            <a:avLst/>
          </a:prstGeom>
          <a:noFill/>
          <a:ln w="9525">
            <a:solidFill>
              <a:schemeClr val="tx1"/>
            </a:solidFill>
            <a:round/>
            <a:headEnd/>
            <a:tailEnd type="triangle" w="med" len="med"/>
          </a:ln>
        </p:spPr>
        <p:txBody>
          <a:bodyPr/>
          <a:lstStyle/>
          <a:p>
            <a:endParaRPr lang="en-US"/>
          </a:p>
        </p:txBody>
      </p:sp>
      <p:sp>
        <p:nvSpPr>
          <p:cNvPr id="27658" name="Line 13"/>
          <p:cNvSpPr>
            <a:spLocks noChangeShapeType="1"/>
          </p:cNvSpPr>
          <p:nvPr/>
        </p:nvSpPr>
        <p:spPr bwMode="auto">
          <a:xfrm flipV="1">
            <a:off x="4000496" y="3429000"/>
            <a:ext cx="838200" cy="1219200"/>
          </a:xfrm>
          <a:prstGeom prst="line">
            <a:avLst/>
          </a:prstGeom>
          <a:noFill/>
          <a:ln w="9525">
            <a:solidFill>
              <a:schemeClr val="tx1"/>
            </a:solidFill>
            <a:round/>
            <a:headEnd/>
            <a:tailEnd type="triangle" w="med" len="med"/>
          </a:ln>
        </p:spPr>
        <p:txBody>
          <a:bodyPr/>
          <a:lstStyle/>
          <a:p>
            <a:endParaRPr lang="en-US"/>
          </a:p>
        </p:txBody>
      </p:sp>
      <p:sp>
        <p:nvSpPr>
          <p:cNvPr id="16395" name="Text Box 14"/>
          <p:cNvSpPr txBox="1">
            <a:spLocks noChangeArrowheads="1"/>
          </p:cNvSpPr>
          <p:nvPr/>
        </p:nvSpPr>
        <p:spPr bwMode="auto">
          <a:xfrm>
            <a:off x="357188" y="6149975"/>
            <a:ext cx="7305675" cy="708025"/>
          </a:xfrm>
          <a:prstGeom prst="rect">
            <a:avLst/>
          </a:prstGeom>
          <a:noFill/>
          <a:ln w="9525">
            <a:noFill/>
            <a:miter lim="800000"/>
            <a:headEnd/>
            <a:tailEnd/>
          </a:ln>
        </p:spPr>
        <p:txBody>
          <a:bodyPr>
            <a:spAutoFit/>
          </a:bodyPr>
          <a:lstStyle/>
          <a:p>
            <a:pPr>
              <a:spcBef>
                <a:spcPct val="50000"/>
              </a:spcBef>
              <a:defRPr/>
            </a:pPr>
            <a:r>
              <a:rPr lang="en-US" sz="2000" dirty="0">
                <a:latin typeface="+mn-lt"/>
              </a:rPr>
              <a:t>Lopez et al :</a:t>
            </a:r>
            <a:r>
              <a:rPr lang="en-US" sz="2000" i="1" dirty="0">
                <a:latin typeface="+mn-lt"/>
              </a:rPr>
              <a:t>Global burden of disease and risk factors</a:t>
            </a:r>
            <a:r>
              <a:rPr lang="en-US" sz="2000" dirty="0">
                <a:latin typeface="+mn-lt"/>
              </a:rPr>
              <a:t>, Oxford University Press, New York (2006) </a:t>
            </a:r>
          </a:p>
        </p:txBody>
      </p:sp>
      <p:sp>
        <p:nvSpPr>
          <p:cNvPr id="27660" name="Slide Number Placeholder 11"/>
          <p:cNvSpPr>
            <a:spLocks noGrp="1"/>
          </p:cNvSpPr>
          <p:nvPr>
            <p:ph type="sldNum" sz="quarter" idx="12"/>
          </p:nvPr>
        </p:nvSpPr>
        <p:spPr>
          <a:noFill/>
        </p:spPr>
        <p:txBody>
          <a:bodyPr/>
          <a:lstStyle/>
          <a:p>
            <a:fld id="{3A8D517A-0606-4D3B-9640-D9F18F2F0BDA}" type="slidenum">
              <a:rPr lang="en-US" smtClean="0">
                <a:ea typeface="MS PGothic" pitchFamily="34" charset="-128"/>
              </a:rPr>
              <a:pPr/>
              <a:t>22</a:t>
            </a:fld>
            <a:endParaRPr lang="en-US" smtClean="0">
              <a:ea typeface="MS PGothic" pitchFamily="34"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وان 1"/>
          <p:cNvSpPr>
            <a:spLocks noGrp="1"/>
          </p:cNvSpPr>
          <p:nvPr>
            <p:ph type="title"/>
          </p:nvPr>
        </p:nvSpPr>
        <p:spPr>
          <a:xfrm>
            <a:off x="571472" y="0"/>
            <a:ext cx="8153400" cy="1914516"/>
          </a:xfrm>
        </p:spPr>
        <p:txBody>
          <a:bodyPr/>
          <a:lstStyle/>
          <a:p>
            <a:r>
              <a:rPr lang="en-US" sz="2400" b="1" dirty="0" smtClean="0">
                <a:cs typeface="Arial" pitchFamily="34" charset="0"/>
              </a:rPr>
              <a:t>Global burden of disease attributable to mental and substance use disorders: findings from the Global Burden of Disease</a:t>
            </a:r>
            <a:r>
              <a:rPr lang="x-none" sz="2400" b="1" dirty="0" smtClean="0"/>
              <a:t> </a:t>
            </a:r>
            <a:r>
              <a:rPr lang="en-US" sz="2400" b="1" dirty="0" smtClean="0">
                <a:cs typeface="Arial" pitchFamily="34" charset="0"/>
              </a:rPr>
              <a:t>Study 2010 </a:t>
            </a:r>
            <a:r>
              <a:rPr lang="en-US" sz="2400" dirty="0" smtClean="0">
                <a:cs typeface="Arial" pitchFamily="34" charset="0"/>
              </a:rPr>
              <a:t>(</a:t>
            </a:r>
            <a:r>
              <a:rPr lang="en-US" sz="2400" dirty="0" err="1" smtClean="0">
                <a:cs typeface="Arial" pitchFamily="34" charset="0"/>
              </a:rPr>
              <a:t>Whiteford</a:t>
            </a:r>
            <a:r>
              <a:rPr lang="en-US" sz="2400" dirty="0" smtClean="0">
                <a:cs typeface="Arial" pitchFamily="34" charset="0"/>
              </a:rPr>
              <a:t>, the lancet, 2013) </a:t>
            </a:r>
            <a:r>
              <a:rPr lang="en-US" sz="2400" b="1" dirty="0" smtClean="0">
                <a:cs typeface="Arial" pitchFamily="34" charset="0"/>
              </a:rPr>
              <a:t/>
            </a:r>
            <a:br>
              <a:rPr lang="en-US" sz="2400" b="1" dirty="0" smtClean="0">
                <a:cs typeface="Arial" pitchFamily="34" charset="0"/>
              </a:rPr>
            </a:br>
            <a:endParaRPr lang="x-none" sz="2400" dirty="0" smtClean="0"/>
          </a:p>
        </p:txBody>
      </p:sp>
      <p:sp>
        <p:nvSpPr>
          <p:cNvPr id="19459" name="عنصر نائب للمحتوى 2"/>
          <p:cNvSpPr>
            <a:spLocks noGrp="1"/>
          </p:cNvSpPr>
          <p:nvPr>
            <p:ph sz="quarter" idx="1"/>
          </p:nvPr>
        </p:nvSpPr>
        <p:spPr>
          <a:xfrm>
            <a:off x="612775" y="1600200"/>
            <a:ext cx="8153400" cy="4495800"/>
          </a:xfrm>
        </p:spPr>
        <p:txBody>
          <a:bodyPr/>
          <a:lstStyle/>
          <a:p>
            <a:pPr>
              <a:defRPr/>
            </a:pPr>
            <a:r>
              <a:rPr lang="en-US" sz="2400" dirty="0" smtClean="0">
                <a:cs typeface="Arial" pitchFamily="34" charset="0"/>
              </a:rPr>
              <a:t>As part of the GBD 2010, epidemiological data was collected for 20 mental and substance abuse disorders in 187 countries. </a:t>
            </a:r>
          </a:p>
          <a:p>
            <a:pPr>
              <a:defRPr/>
            </a:pPr>
            <a:r>
              <a:rPr lang="en-US" sz="2400" dirty="0" smtClean="0">
                <a:cs typeface="Arial" pitchFamily="34" charset="0"/>
              </a:rPr>
              <a:t>In 2010, mental and substance use disorders accounted for 183·9 million DALYs or 7·4% of all DALYs worldwide.</a:t>
            </a:r>
          </a:p>
          <a:p>
            <a:pPr>
              <a:defRPr/>
            </a:pPr>
            <a:r>
              <a:rPr lang="en-US" sz="2400" dirty="0" smtClean="0">
                <a:cs typeface="Arial" pitchFamily="34" charset="0"/>
              </a:rPr>
              <a:t>Mental and substance abuse disorders were the leading cause of non-fatal illness worldwide in 2010 (22.8%), </a:t>
            </a:r>
          </a:p>
          <a:p>
            <a:pPr>
              <a:defRPr/>
            </a:pPr>
            <a:r>
              <a:rPr lang="en-US" sz="2400" dirty="0" smtClean="0">
                <a:cs typeface="Arial" pitchFamily="34" charset="0"/>
              </a:rPr>
              <a:t>The burden of mental and substance use disorders increased by 37·6% between 1990 and 2010.</a:t>
            </a:r>
          </a:p>
          <a:p>
            <a:pPr>
              <a:defRPr/>
            </a:pPr>
            <a:r>
              <a:rPr lang="en-US" sz="2400" dirty="0" smtClean="0"/>
              <a:t>Depressive disorders were responsible for 40% of the burden of illness due to mental and substance abuse disorders.</a:t>
            </a:r>
            <a:endParaRPr lang="en-US" sz="2400" dirty="0" smtClean="0">
              <a:cs typeface="Arial" pitchFamily="34" charset="0"/>
            </a:endParaRPr>
          </a:p>
          <a:p>
            <a:pPr>
              <a:defRPr/>
            </a:pPr>
            <a:endParaRPr lang="x-none" sz="2400"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Rot="1" noChangeArrowheads="1"/>
          </p:cNvSpPr>
          <p:nvPr>
            <p:ph type="title"/>
          </p:nvPr>
        </p:nvSpPr>
        <p:spPr/>
        <p:txBody>
          <a:bodyPr/>
          <a:lstStyle/>
          <a:p>
            <a:pPr eaLnBrk="1" hangingPunct="1"/>
            <a:r>
              <a:rPr lang="en-US" sz="3200" smtClean="0"/>
              <a:t>Likelihood of Depression Increases with No. of Physical Symptoms at Presentation</a:t>
            </a:r>
          </a:p>
        </p:txBody>
      </p:sp>
      <p:graphicFrame>
        <p:nvGraphicFramePr>
          <p:cNvPr id="3074" name="Object 2"/>
          <p:cNvGraphicFramePr>
            <a:graphicFrameLocks noGrp="1" noChangeAspect="1"/>
          </p:cNvGraphicFramePr>
          <p:nvPr>
            <p:ph sz="quarter" idx="3"/>
          </p:nvPr>
        </p:nvGraphicFramePr>
        <p:xfrm>
          <a:off x="571500" y="1752600"/>
          <a:ext cx="7643813" cy="4191000"/>
        </p:xfrm>
        <a:graphic>
          <a:graphicData uri="http://schemas.openxmlformats.org/presentationml/2006/ole">
            <mc:AlternateContent xmlns:mc="http://schemas.openxmlformats.org/markup-compatibility/2006">
              <mc:Choice xmlns:v="urn:schemas-microsoft-com:vml" Requires="v">
                <p:oleObj spid="_x0000_s105477" name="Chart" r:id="rId4" imgW="5381692" imgH="3762361" progId="Excel.Sheet.8">
                  <p:embed/>
                </p:oleObj>
              </mc:Choice>
              <mc:Fallback>
                <p:oleObj name="Chart" r:id="rId4" imgW="5381692" imgH="3762361"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752600"/>
                        <a:ext cx="764381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8" name="Text Box 4"/>
          <p:cNvSpPr txBox="1">
            <a:spLocks noChangeArrowheads="1"/>
          </p:cNvSpPr>
          <p:nvPr/>
        </p:nvSpPr>
        <p:spPr bwMode="auto">
          <a:xfrm>
            <a:off x="2057400" y="6208713"/>
            <a:ext cx="5014913" cy="461962"/>
          </a:xfrm>
          <a:prstGeom prst="rect">
            <a:avLst/>
          </a:prstGeom>
          <a:noFill/>
          <a:ln w="9525">
            <a:noFill/>
            <a:miter lim="800000"/>
            <a:headEnd/>
            <a:tailEnd/>
          </a:ln>
        </p:spPr>
        <p:txBody>
          <a:bodyPr>
            <a:spAutoFit/>
          </a:bodyPr>
          <a:lstStyle/>
          <a:p>
            <a:pPr>
              <a:defRPr/>
            </a:pPr>
            <a:r>
              <a:rPr lang="en-US" dirty="0" err="1">
                <a:latin typeface="+mn-lt"/>
              </a:rPr>
              <a:t>Kroenke</a:t>
            </a:r>
            <a:r>
              <a:rPr lang="en-US" dirty="0">
                <a:latin typeface="+mn-lt"/>
              </a:rPr>
              <a:t> K, et al. Arch </a:t>
            </a:r>
            <a:r>
              <a:rPr lang="en-US" dirty="0" err="1">
                <a:latin typeface="+mn-lt"/>
              </a:rPr>
              <a:t>Fam</a:t>
            </a:r>
            <a:r>
              <a:rPr lang="en-US" dirty="0">
                <a:latin typeface="+mn-lt"/>
              </a:rPr>
              <a:t> Med 1994 </a:t>
            </a:r>
          </a:p>
        </p:txBody>
      </p:sp>
      <p:sp>
        <p:nvSpPr>
          <p:cNvPr id="3077" name="Slide Number Placeholder 4"/>
          <p:cNvSpPr>
            <a:spLocks noGrp="1"/>
          </p:cNvSpPr>
          <p:nvPr>
            <p:ph type="sldNum" sz="quarter" idx="12"/>
          </p:nvPr>
        </p:nvSpPr>
        <p:spPr>
          <a:noFill/>
        </p:spPr>
        <p:txBody>
          <a:bodyPr/>
          <a:lstStyle/>
          <a:p>
            <a:fld id="{B410FA45-06EE-42AC-A4EE-F226AF295A8C}" type="slidenum">
              <a:rPr lang="en-US" smtClean="0">
                <a:ea typeface="MS PGothic" pitchFamily="34" charset="-128"/>
              </a:rPr>
              <a:pPr/>
              <a:t>24</a:t>
            </a:fld>
            <a:endParaRPr lang="en-US" smtClean="0">
              <a:ea typeface="MS PGothic"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ontent Placeholder 4"/>
          <p:cNvGraphicFramePr>
            <a:graphicFrameLocks noGrp="1"/>
          </p:cNvGraphicFramePr>
          <p:nvPr>
            <p:ph idx="1"/>
          </p:nvPr>
        </p:nvGraphicFramePr>
        <p:xfrm>
          <a:off x="571500" y="1857375"/>
          <a:ext cx="8572500" cy="4554538"/>
        </p:xfrm>
        <a:graphic>
          <a:graphicData uri="http://schemas.openxmlformats.org/presentationml/2006/ole">
            <mc:AlternateContent xmlns:mc="http://schemas.openxmlformats.org/markup-compatibility/2006">
              <mc:Choice xmlns:v="urn:schemas-microsoft-com:vml" Requires="v">
                <p:oleObj spid="_x0000_s108549" r:id="rId4" imgW="8571719" imgH="4554107" progId="Excel.Chart.8">
                  <p:embed/>
                </p:oleObj>
              </mc:Choice>
              <mc:Fallback>
                <p:oleObj r:id="rId4" imgW="8571719" imgH="4554107"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857375"/>
                        <a:ext cx="8572500" cy="455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Title 1"/>
          <p:cNvSpPr>
            <a:spLocks noGrp="1"/>
          </p:cNvSpPr>
          <p:nvPr>
            <p:ph type="title"/>
          </p:nvPr>
        </p:nvSpPr>
        <p:spPr/>
        <p:txBody>
          <a:bodyPr/>
          <a:lstStyle/>
          <a:p>
            <a:r>
              <a:rPr lang="en-US" sz="4000" dirty="0" smtClean="0">
                <a:cs typeface="Traditional Arabic" pitchFamily="18" charset="-78"/>
              </a:rPr>
              <a:t>Epidemiology of depression in some medical illnesses</a:t>
            </a:r>
            <a:endParaRPr lang="en-US" sz="4000" dirty="0" smtClean="0"/>
          </a:p>
        </p:txBody>
      </p:sp>
      <p:sp>
        <p:nvSpPr>
          <p:cNvPr id="2052" name="TextBox 6"/>
          <p:cNvSpPr txBox="1">
            <a:spLocks noChangeArrowheads="1"/>
          </p:cNvSpPr>
          <p:nvPr/>
        </p:nvSpPr>
        <p:spPr bwMode="auto">
          <a:xfrm>
            <a:off x="0" y="2571750"/>
            <a:ext cx="714375" cy="830263"/>
          </a:xfrm>
          <a:prstGeom prst="rect">
            <a:avLst/>
          </a:prstGeom>
          <a:noFill/>
          <a:ln w="9525">
            <a:noFill/>
            <a:miter lim="800000"/>
            <a:headEnd/>
            <a:tailEnd/>
          </a:ln>
        </p:spPr>
        <p:txBody>
          <a:bodyPr>
            <a:spAutoFit/>
          </a:bodyPr>
          <a:lstStyle/>
          <a:p>
            <a:r>
              <a:rPr lang="en-US" sz="1600"/>
              <a:t>% prevalence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Content Placeholder 4"/>
          <p:cNvGraphicFramePr>
            <a:graphicFrameLocks noGrp="1"/>
          </p:cNvGraphicFramePr>
          <p:nvPr>
            <p:ph idx="1"/>
          </p:nvPr>
        </p:nvGraphicFramePr>
        <p:xfrm>
          <a:off x="571500" y="1857375"/>
          <a:ext cx="8572500" cy="4554538"/>
        </p:xfrm>
        <a:graphic>
          <a:graphicData uri="http://schemas.openxmlformats.org/presentationml/2006/ole">
            <mc:AlternateContent xmlns:mc="http://schemas.openxmlformats.org/markup-compatibility/2006">
              <mc:Choice xmlns:v="urn:schemas-microsoft-com:vml" Requires="v">
                <p:oleObj spid="_x0000_s110597" r:id="rId4" imgW="8571719" imgH="4554107" progId="Excel.Chart.8">
                  <p:embed/>
                </p:oleObj>
              </mc:Choice>
              <mc:Fallback>
                <p:oleObj r:id="rId4" imgW="8571719" imgH="4554107"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857375"/>
                        <a:ext cx="8572500" cy="455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9" name="Title 1"/>
          <p:cNvSpPr>
            <a:spLocks noGrp="1"/>
          </p:cNvSpPr>
          <p:nvPr>
            <p:ph type="title"/>
          </p:nvPr>
        </p:nvSpPr>
        <p:spPr/>
        <p:txBody>
          <a:bodyPr/>
          <a:lstStyle/>
          <a:p>
            <a:r>
              <a:rPr lang="en-US" sz="4000" b="1" smtClean="0"/>
              <a:t>Depression as a risk factor for the development of medical illness </a:t>
            </a:r>
            <a:r>
              <a:rPr lang="en-US" sz="1800" b="1" smtClean="0"/>
              <a:t>(CANMAT, </a:t>
            </a:r>
            <a:r>
              <a:rPr lang="en-US" sz="1800" smtClean="0"/>
              <a:t>ANNALS OF CLINICAL PSYCHIATRY 2012;24(1):82-90) </a:t>
            </a:r>
            <a:r>
              <a:rPr lang="en-US" sz="4000" smtClean="0"/>
              <a:t/>
            </a:r>
            <a:br>
              <a:rPr lang="en-US" sz="4000" smtClean="0"/>
            </a:br>
            <a:endParaRPr lang="en-US" sz="4000" smtClean="0"/>
          </a:p>
        </p:txBody>
      </p:sp>
      <p:sp>
        <p:nvSpPr>
          <p:cNvPr id="4100" name="TextBox 6"/>
          <p:cNvSpPr txBox="1">
            <a:spLocks noChangeArrowheads="1"/>
          </p:cNvSpPr>
          <p:nvPr/>
        </p:nvSpPr>
        <p:spPr bwMode="auto">
          <a:xfrm>
            <a:off x="0" y="2571750"/>
            <a:ext cx="1071563" cy="584200"/>
          </a:xfrm>
          <a:prstGeom prst="rect">
            <a:avLst/>
          </a:prstGeom>
          <a:noFill/>
          <a:ln w="9525">
            <a:noFill/>
            <a:miter lim="800000"/>
            <a:headEnd/>
            <a:tailEnd/>
          </a:ln>
        </p:spPr>
        <p:txBody>
          <a:bodyPr>
            <a:spAutoFit/>
          </a:bodyPr>
          <a:lstStyle/>
          <a:p>
            <a:r>
              <a:rPr lang="en-US" sz="1600"/>
              <a:t>Odds </a:t>
            </a:r>
          </a:p>
          <a:p>
            <a:r>
              <a:rPr lang="en-US" sz="1600"/>
              <a:t>ratio</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pitchFamily="2" charset="2"/>
              <a:buChar char="q"/>
              <a:defRPr/>
            </a:pPr>
            <a:r>
              <a:rPr lang="en-US" dirty="0" smtClean="0"/>
              <a:t>Poor outcomes of the medical illness </a:t>
            </a:r>
          </a:p>
          <a:p>
            <a:pPr marL="274320" indent="-274320" eaLnBrk="1" fontAlgn="auto" hangingPunct="1">
              <a:spcAft>
                <a:spcPts val="0"/>
              </a:spcAft>
              <a:buClr>
                <a:schemeClr val="accent3"/>
              </a:buClr>
              <a:buFont typeface="Wingdings" pitchFamily="2" charset="2"/>
              <a:buChar char="q"/>
              <a:defRPr/>
            </a:pPr>
            <a:r>
              <a:rPr lang="en-US" dirty="0" smtClean="0"/>
              <a:t>Increased mortality in cardiovascular disease, stroke, diabetes, and ?cancer</a:t>
            </a:r>
          </a:p>
          <a:p>
            <a:pPr marL="274320" indent="-274320" eaLnBrk="1" fontAlgn="auto" hangingPunct="1">
              <a:spcAft>
                <a:spcPts val="0"/>
              </a:spcAft>
              <a:buClr>
                <a:schemeClr val="accent3"/>
              </a:buClr>
              <a:buFont typeface="Wingdings" pitchFamily="2" charset="2"/>
              <a:buChar char="q"/>
              <a:defRPr/>
            </a:pPr>
            <a:r>
              <a:rPr lang="en-US" dirty="0" smtClean="0"/>
              <a:t>Chronic medical conditions and depression are interrelated and that treatment of one condition can affect the outcomes for the other.</a:t>
            </a:r>
          </a:p>
          <a:p>
            <a:pPr marL="274320" indent="-274320" eaLnBrk="1" fontAlgn="auto" hangingPunct="1">
              <a:spcAft>
                <a:spcPts val="0"/>
              </a:spcAft>
              <a:buClr>
                <a:schemeClr val="accent3"/>
              </a:buClr>
              <a:buFont typeface="Wingdings" pitchFamily="2" charset="2"/>
              <a:buChar char="q"/>
              <a:defRPr/>
            </a:pPr>
            <a:r>
              <a:rPr lang="en-US" dirty="0" smtClean="0"/>
              <a:t>Worse adherence to medical regimens, tobacco smoking, sedentary lifestyle, and overeating.</a:t>
            </a:r>
          </a:p>
          <a:p>
            <a:pPr marL="274320" indent="-274320" eaLnBrk="1" fontAlgn="auto" hangingPunct="1">
              <a:spcAft>
                <a:spcPts val="0"/>
              </a:spcAft>
              <a:buClr>
                <a:schemeClr val="accent3"/>
              </a:buClr>
              <a:buFont typeface="Wingdings" pitchFamily="2" charset="2"/>
              <a:buChar char="q"/>
              <a:defRPr/>
            </a:pPr>
            <a:r>
              <a:rPr lang="en-US" dirty="0" smtClean="0"/>
              <a:t>Increased functional disability, decreased self-care.</a:t>
            </a:r>
          </a:p>
          <a:p>
            <a:pPr marL="274320" indent="-274320" eaLnBrk="1" fontAlgn="auto" hangingPunct="1">
              <a:spcAft>
                <a:spcPts val="0"/>
              </a:spcAft>
              <a:buClr>
                <a:schemeClr val="accent3"/>
              </a:buClr>
              <a:buFont typeface="Wingdings" pitchFamily="2" charset="2"/>
              <a:buChar char="q"/>
              <a:defRPr/>
            </a:pPr>
            <a:r>
              <a:rPr lang="en-US" dirty="0" smtClean="0"/>
              <a:t>Four to five times greater levels of morbidity, premature mortality, health services use and health care expenditures compared to non- depressed patients with  no GMC.</a:t>
            </a:r>
            <a:endParaRPr lang="en-US" sz="700" dirty="0" smtClean="0"/>
          </a:p>
          <a:p>
            <a:pPr marL="274320" indent="-274320" eaLnBrk="1" fontAlgn="auto" hangingPunct="1">
              <a:spcAft>
                <a:spcPts val="0"/>
              </a:spcAft>
              <a:buClr>
                <a:schemeClr val="accent3"/>
              </a:buClr>
              <a:buFont typeface="Arial" pitchFamily="34" charset="0"/>
              <a:buNone/>
              <a:defRPr/>
            </a:pPr>
            <a:r>
              <a:rPr lang="en-US" sz="1400" dirty="0" smtClean="0"/>
              <a:t>         *</a:t>
            </a:r>
            <a:r>
              <a:rPr lang="en-US" sz="1100" dirty="0" smtClean="0"/>
              <a:t>Lin EH. Et al. </a:t>
            </a:r>
            <a:r>
              <a:rPr lang="en-US" sz="1100" i="1" dirty="0" smtClean="0"/>
              <a:t>Gen Hosp Psychiatry. 2006;28:482-486</a:t>
            </a:r>
            <a:endParaRPr lang="en-US" sz="6000" dirty="0" smtClean="0"/>
          </a:p>
          <a:p>
            <a:pPr marL="274320" indent="-274320" eaLnBrk="1" fontAlgn="auto" hangingPunct="1">
              <a:spcAft>
                <a:spcPts val="0"/>
              </a:spcAft>
              <a:buClr>
                <a:schemeClr val="accent3"/>
              </a:buClr>
              <a:buFont typeface="Wingdings 2"/>
              <a:buChar char=""/>
              <a:defRPr/>
            </a:pPr>
            <a:endParaRPr lang="en-US" sz="1400" dirty="0" smtClean="0"/>
          </a:p>
        </p:txBody>
      </p:sp>
      <p:sp>
        <p:nvSpPr>
          <p:cNvPr id="31747" name="Title 2"/>
          <p:cNvSpPr>
            <a:spLocks noGrp="1"/>
          </p:cNvSpPr>
          <p:nvPr>
            <p:ph type="title"/>
          </p:nvPr>
        </p:nvSpPr>
        <p:spPr>
          <a:xfrm>
            <a:off x="468313" y="476250"/>
            <a:ext cx="6923087" cy="1371600"/>
          </a:xfrm>
        </p:spPr>
        <p:txBody>
          <a:bodyPr/>
          <a:lstStyle/>
          <a:p>
            <a:pPr algn="ctr" eaLnBrk="1" hangingPunct="1"/>
            <a:r>
              <a:rPr lang="en-US" altLang="en-US" sz="4000" b="1" smtClean="0">
                <a:solidFill>
                  <a:schemeClr val="tx1"/>
                </a:solidFill>
                <a:latin typeface="Arial" pitchFamily="34" charset="0"/>
                <a:cs typeface="Arial" pitchFamily="34" charset="0"/>
              </a:rPr>
              <a:t>Depression plus Medically illness</a:t>
            </a:r>
            <a:r>
              <a:rPr lang="en-US" altLang="en-US" sz="4000" b="1" smtClean="0">
                <a:latin typeface="Arial" pitchFamily="34" charset="0"/>
                <a:cs typeface="Arial" pitchFamily="34" charset="0"/>
              </a:rPr>
              <a:t/>
            </a:r>
            <a:br>
              <a:rPr lang="en-US" altLang="en-US" sz="4000" b="1" smtClean="0">
                <a:latin typeface="Arial" pitchFamily="34" charset="0"/>
                <a:cs typeface="Arial" pitchFamily="34" charset="0"/>
              </a:rPr>
            </a:br>
            <a:r>
              <a:rPr lang="en-US" altLang="en-US" sz="4000" b="1" smtClean="0">
                <a:latin typeface="Arial" pitchFamily="34" charset="0"/>
                <a:cs typeface="Arial" pitchFamily="34" charset="0"/>
              </a:rPr>
              <a:t>Is it serious?</a:t>
            </a:r>
            <a:endParaRPr lang="en-US" altLang="en-US" b="1" smtClean="0">
              <a:latin typeface="Arial" pitchFamily="34" charset="0"/>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noAutofit/>
          </a:bodyPr>
          <a:lstStyle/>
          <a:p>
            <a:pPr algn="ctr" eaLnBrk="1" fontAlgn="auto" hangingPunct="1">
              <a:spcAft>
                <a:spcPts val="0"/>
              </a:spcAft>
              <a:defRPr/>
            </a:pPr>
            <a:r>
              <a:rPr lang="en-US" sz="3200" dirty="0" err="1" smtClean="0">
                <a:latin typeface="Arial" pitchFamily="34" charset="0"/>
                <a:cs typeface="Arial" pitchFamily="34" charset="0"/>
              </a:rPr>
              <a:t>Pathophysiology</a:t>
            </a:r>
            <a:r>
              <a:rPr lang="en-US" sz="3200" dirty="0" smtClean="0">
                <a:latin typeface="Arial" pitchFamily="34" charset="0"/>
                <a:cs typeface="Arial" pitchFamily="34" charset="0"/>
              </a:rPr>
              <a:t> :</a:t>
            </a:r>
            <a:r>
              <a:rPr lang="en-CA" sz="3200" dirty="0" smtClean="0">
                <a:latin typeface="Arial" pitchFamily="34" charset="0"/>
                <a:cs typeface="Arial" pitchFamily="34" charset="0"/>
              </a:rPr>
              <a:t> mediating factors </a:t>
            </a:r>
            <a:r>
              <a:rPr lang="en-US" sz="3200" dirty="0" smtClean="0">
                <a:latin typeface="Arial" pitchFamily="34" charset="0"/>
                <a:cs typeface="Arial" pitchFamily="34" charset="0"/>
              </a:rPr>
              <a:t>between Depression/Stress &amp; medical illnesses</a:t>
            </a:r>
            <a:endParaRPr lang="x-none" sz="3200" dirty="0">
              <a:latin typeface="Arial" pitchFamily="34" charset="0"/>
              <a:cs typeface="Arial" pitchFamily="34" charset="0"/>
            </a:endParaRPr>
          </a:p>
        </p:txBody>
      </p:sp>
      <p:sp>
        <p:nvSpPr>
          <p:cNvPr id="32771" name="Content Placeholder 2"/>
          <p:cNvSpPr>
            <a:spLocks noGrp="1"/>
          </p:cNvSpPr>
          <p:nvPr>
            <p:ph idx="1"/>
          </p:nvPr>
        </p:nvSpPr>
        <p:spPr>
          <a:xfrm>
            <a:off x="428596" y="1428736"/>
            <a:ext cx="8229600" cy="4389437"/>
          </a:xfrm>
        </p:spPr>
        <p:txBody>
          <a:bodyPr/>
          <a:lstStyle/>
          <a:p>
            <a:pPr eaLnBrk="1" hangingPunct="1">
              <a:buFont typeface="Wingdings" pitchFamily="2" charset="2"/>
              <a:buChar char="q"/>
            </a:pPr>
            <a:r>
              <a:rPr lang="en-US" altLang="en-US" dirty="0" smtClean="0">
                <a:ea typeface="Majalla UI"/>
              </a:rPr>
              <a:t>Physiological:</a:t>
            </a:r>
          </a:p>
          <a:p>
            <a:pPr lvl="1" eaLnBrk="1" hangingPunct="1">
              <a:buFont typeface="Wingdings" pitchFamily="2" charset="2"/>
              <a:buChar char="v"/>
            </a:pPr>
            <a:r>
              <a:rPr lang="en-US" altLang="en-US" dirty="0" smtClean="0">
                <a:ea typeface="Majalla UI"/>
              </a:rPr>
              <a:t>    hyperactivity of the hypothalamic- pituitary- adrenal (HPA) axis.</a:t>
            </a:r>
          </a:p>
          <a:p>
            <a:pPr lvl="1" eaLnBrk="1" hangingPunct="1">
              <a:buFont typeface="Wingdings" pitchFamily="2" charset="2"/>
              <a:buChar char="v"/>
            </a:pPr>
            <a:r>
              <a:rPr lang="en-US" altLang="en-US" dirty="0" smtClean="0">
                <a:ea typeface="Majalla UI"/>
              </a:rPr>
              <a:t>    immune activation with release of </a:t>
            </a:r>
            <a:r>
              <a:rPr lang="en-US" altLang="en-US" dirty="0" err="1" smtClean="0">
                <a:ea typeface="Majalla UI"/>
              </a:rPr>
              <a:t>proinflammatory</a:t>
            </a:r>
            <a:r>
              <a:rPr lang="en-US" altLang="en-US" dirty="0" smtClean="0">
                <a:ea typeface="Majalla UI"/>
              </a:rPr>
              <a:t> cytokines. </a:t>
            </a:r>
          </a:p>
          <a:p>
            <a:pPr lvl="1" eaLnBrk="1" hangingPunct="1">
              <a:buFont typeface="Wingdings" pitchFamily="2" charset="2"/>
              <a:buChar char="v"/>
            </a:pPr>
            <a:r>
              <a:rPr lang="en-US" altLang="en-US" dirty="0" smtClean="0">
                <a:ea typeface="Majalla UI"/>
              </a:rPr>
              <a:t>    activation of the sympathetic nervous system.</a:t>
            </a:r>
            <a:endParaRPr lang="en-US" dirty="0" smtClean="0">
              <a:latin typeface="Times New Roman" pitchFamily="18" charset="0"/>
              <a:cs typeface="Times New Roman" pitchFamily="18" charset="0"/>
            </a:endParaRPr>
          </a:p>
          <a:p>
            <a:pPr eaLnBrk="1" hangingPunct="1">
              <a:buFont typeface="Wingdings" pitchFamily="2" charset="2"/>
              <a:buChar char="q"/>
            </a:pPr>
            <a:r>
              <a:rPr lang="en-CA" sz="3000" dirty="0" smtClean="0">
                <a:latin typeface="Times New Roman" pitchFamily="18" charset="0"/>
                <a:cs typeface="Times New Roman" pitchFamily="18" charset="0"/>
              </a:rPr>
              <a:t>Behavioural:</a:t>
            </a:r>
            <a:endParaRPr lang="en-US" altLang="en-US" dirty="0" smtClean="0">
              <a:ea typeface="Majalla UI"/>
            </a:endParaRPr>
          </a:p>
          <a:p>
            <a:pPr marL="366713" lvl="1" indent="0" eaLnBrk="1" hangingPunct="1">
              <a:buFont typeface="Wingdings" pitchFamily="2" charset="2"/>
              <a:buChar char="v"/>
            </a:pPr>
            <a:r>
              <a:rPr lang="en-CA" dirty="0" smtClean="0">
                <a:latin typeface="Times New Roman" pitchFamily="18" charset="0"/>
                <a:cs typeface="Times New Roman" pitchFamily="18" charset="0"/>
              </a:rPr>
              <a:t>Physical inactivity.</a:t>
            </a:r>
          </a:p>
          <a:p>
            <a:pPr marL="366713" lvl="1" indent="0" eaLnBrk="1" hangingPunct="1">
              <a:buFont typeface="Wingdings" pitchFamily="2" charset="2"/>
              <a:buChar char="v"/>
            </a:pPr>
            <a:r>
              <a:rPr lang="en-CA" dirty="0" smtClean="0">
                <a:latin typeface="Times New Roman" pitchFamily="18" charset="0"/>
                <a:cs typeface="Times New Roman" pitchFamily="18" charset="0"/>
              </a:rPr>
              <a:t>Smoking.</a:t>
            </a:r>
          </a:p>
          <a:p>
            <a:pPr marL="366713" lvl="1" indent="0" eaLnBrk="1" hangingPunct="1">
              <a:buFont typeface="Wingdings" pitchFamily="2" charset="2"/>
              <a:buChar char="v"/>
            </a:pPr>
            <a:r>
              <a:rPr lang="en-CA" dirty="0" smtClean="0">
                <a:latin typeface="Times New Roman" pitchFamily="18" charset="0"/>
                <a:cs typeface="Times New Roman" pitchFamily="18" charset="0"/>
              </a:rPr>
              <a:t>High carbohydrate &amp; high fat diet.</a:t>
            </a:r>
          </a:p>
          <a:p>
            <a:pPr marL="366713" lvl="1" indent="0" eaLnBrk="1" hangingPunct="1">
              <a:buFont typeface="Wingdings" pitchFamily="2" charset="2"/>
              <a:buChar char="v"/>
            </a:pPr>
            <a:r>
              <a:rPr lang="en-CA" dirty="0" smtClean="0">
                <a:latin typeface="Times New Roman" pitchFamily="18" charset="0"/>
                <a:cs typeface="Times New Roman" pitchFamily="18" charset="0"/>
              </a:rPr>
              <a:t>Poor adherence to medications.</a:t>
            </a:r>
          </a:p>
          <a:p>
            <a:pPr marL="366713" lvl="1" indent="0" eaLnBrk="1" hangingPunct="1">
              <a:buFont typeface="Wingdings" pitchFamily="2" charset="2"/>
              <a:buChar char="v"/>
            </a:pPr>
            <a:r>
              <a:rPr lang="en-CA" dirty="0" smtClean="0">
                <a:latin typeface="Times New Roman" pitchFamily="18" charset="0"/>
                <a:cs typeface="Times New Roman" pitchFamily="18" charset="0"/>
              </a:rPr>
              <a:t>Social isolation.</a:t>
            </a:r>
          </a:p>
          <a:p>
            <a:pPr lvl="2" eaLnBrk="1" hangingPunct="1">
              <a:buFont typeface="Wingdings" pitchFamily="2" charset="2"/>
              <a:buChar char="v"/>
            </a:pPr>
            <a:endParaRPr lang="en-US" altLang="en-US" dirty="0" smtClean="0">
              <a:ea typeface="Majalla U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pic>
        <p:nvPicPr>
          <p:cNvPr id="39939" name="Picture 2" descr="http://journals.prous.com/journals/dot/19983410/html/dt340845/images/Table1.gif"/>
          <p:cNvPicPr>
            <a:picLocks noChangeAspect="1" noChangeArrowheads="1"/>
          </p:cNvPicPr>
          <p:nvPr/>
        </p:nvPicPr>
        <p:blipFill>
          <a:blip r:embed="rId3"/>
          <a:srcRect/>
          <a:stretch>
            <a:fillRect/>
          </a:stretch>
        </p:blipFill>
        <p:spPr bwMode="auto">
          <a:xfrm>
            <a:off x="428625" y="1357298"/>
            <a:ext cx="8072438" cy="4357702"/>
          </a:xfrm>
          <a:prstGeom prst="rect">
            <a:avLst/>
          </a:prstGeom>
          <a:noFill/>
          <a:ln w="9525">
            <a:noFill/>
            <a:miter lim="800000"/>
            <a:headEnd/>
            <a:tailEnd/>
          </a:ln>
        </p:spPr>
      </p:pic>
      <p:sp>
        <p:nvSpPr>
          <p:cNvPr id="39940" name="Title 1"/>
          <p:cNvSpPr>
            <a:spLocks noGrp="1"/>
          </p:cNvSpPr>
          <p:nvPr>
            <p:ph type="title"/>
          </p:nvPr>
        </p:nvSpPr>
        <p:spPr>
          <a:xfrm>
            <a:off x="428596" y="214290"/>
            <a:ext cx="8286750" cy="1500198"/>
          </a:xfrm>
          <a:solidFill>
            <a:schemeClr val="bg2"/>
          </a:solidFill>
        </p:spPr>
        <p:txBody>
          <a:bodyPr/>
          <a:lstStyle/>
          <a:p>
            <a:r>
              <a:rPr lang="en-US" sz="3200" dirty="0" smtClean="0">
                <a:latin typeface="Arial Rounded MT Bold" pitchFamily="34" charset="0"/>
              </a:rPr>
              <a:t>Dsm-5 criteria for major depression (physical &amp; psychological symptoms)</a:t>
            </a:r>
            <a:endParaRPr lang="en-US" sz="3200" dirty="0" smtClean="0"/>
          </a:p>
        </p:txBody>
      </p:sp>
      <p:sp>
        <p:nvSpPr>
          <p:cNvPr id="39941" name="TextBox 4"/>
          <p:cNvSpPr txBox="1">
            <a:spLocks noChangeArrowheads="1"/>
          </p:cNvSpPr>
          <p:nvPr/>
        </p:nvSpPr>
        <p:spPr bwMode="auto">
          <a:xfrm>
            <a:off x="428625" y="5000636"/>
            <a:ext cx="8072438" cy="1631216"/>
          </a:xfrm>
          <a:prstGeom prst="rect">
            <a:avLst/>
          </a:prstGeom>
          <a:solidFill>
            <a:schemeClr val="accent1"/>
          </a:solidFill>
          <a:ln w="9525">
            <a:noFill/>
            <a:miter lim="800000"/>
            <a:headEnd/>
            <a:tailEnd/>
          </a:ln>
        </p:spPr>
        <p:txBody>
          <a:bodyPr wrap="square">
            <a:spAutoFit/>
          </a:bodyPr>
          <a:lstStyle/>
          <a:p>
            <a:r>
              <a:rPr lang="en-US" sz="2000" b="1" dirty="0"/>
              <a:t>Diagnostic </a:t>
            </a:r>
            <a:r>
              <a:rPr lang="en-US" sz="2000" b="1" dirty="0" smtClean="0"/>
              <a:t>Approach </a:t>
            </a:r>
            <a:r>
              <a:rPr lang="en-US" sz="2000" b="1" dirty="0"/>
              <a:t>in the Medically Ill</a:t>
            </a:r>
            <a:r>
              <a:rPr lang="x-none" sz="2000" b="1" dirty="0"/>
              <a:t>:</a:t>
            </a:r>
            <a:endParaRPr lang="x-none" sz="2000" b="1" u="sng" dirty="0"/>
          </a:p>
          <a:p>
            <a:pPr>
              <a:buFont typeface="Arial" pitchFamily="34" charset="0"/>
              <a:buChar char="•"/>
            </a:pPr>
            <a:r>
              <a:rPr lang="en-US" sz="2000" b="1" dirty="0">
                <a:solidFill>
                  <a:srgbClr val="FF0000"/>
                </a:solidFill>
              </a:rPr>
              <a:t>Inclusion</a:t>
            </a:r>
            <a:r>
              <a:rPr lang="en-US" sz="2000" b="1" dirty="0"/>
              <a:t> approach: “count” all </a:t>
            </a:r>
            <a:r>
              <a:rPr lang="en-US" sz="2000" b="1" dirty="0" smtClean="0"/>
              <a:t>physical symptoms as part of depression even if possibly explained by the medical illness (to give patients, the benefit of doubt, by treating serious disabling illness like depression). </a:t>
            </a:r>
            <a:endParaRPr lang="en-US" sz="2000" b="1"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Stroke</a:t>
            </a:r>
            <a:r>
              <a:rPr lang="x-none"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x-none"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CA" dirty="0">
              <a:latin typeface="Arial" panose="020B0604020202020204" pitchFamily="34" charset="0"/>
              <a:cs typeface="Arial" panose="020B0604020202020204" pitchFamily="34" charset="0"/>
            </a:endParaRPr>
          </a:p>
        </p:txBody>
      </p:sp>
      <p:sp>
        <p:nvSpPr>
          <p:cNvPr id="10243" name="Content Placeholder 2"/>
          <p:cNvSpPr>
            <a:spLocks noGrp="1"/>
          </p:cNvSpPr>
          <p:nvPr>
            <p:ph idx="1"/>
          </p:nvPr>
        </p:nvSpPr>
        <p:spPr>
          <a:xfrm>
            <a:off x="457200" y="1125538"/>
            <a:ext cx="7620000" cy="5327650"/>
          </a:xfrm>
        </p:spPr>
        <p:txBody>
          <a:bodyPr/>
          <a:lstStyle/>
          <a:p>
            <a:pPr>
              <a:buFont typeface="Wingdings" pitchFamily="2" charset="2"/>
              <a:buChar char="q"/>
            </a:pPr>
            <a:r>
              <a:rPr lang="en-US" altLang="en-US" dirty="0" smtClean="0"/>
              <a:t>After stroke, </a:t>
            </a:r>
            <a:r>
              <a:rPr lang="en-CA" altLang="en-US" dirty="0" smtClean="0"/>
              <a:t>25 to 40% </a:t>
            </a:r>
            <a:r>
              <a:rPr lang="en-US" altLang="en-US" dirty="0" smtClean="0"/>
              <a:t>of patients meet criteria for Depression.</a:t>
            </a:r>
            <a:endParaRPr lang="en-CA" altLang="en-US" dirty="0" smtClean="0"/>
          </a:p>
          <a:p>
            <a:pPr>
              <a:buFont typeface="Wingdings" pitchFamily="2" charset="2"/>
              <a:buChar char="q"/>
            </a:pPr>
            <a:r>
              <a:rPr lang="en-CA" altLang="en-US" dirty="0" smtClean="0"/>
              <a:t>Studies in the 80’s and 90’s demonstrated that post-stroke depression (PSD) was associated with left frontal brain lesions, worse physical and cognitive recovery, and increased mortality.</a:t>
            </a:r>
          </a:p>
          <a:p>
            <a:pPr>
              <a:buFont typeface="Wingdings" pitchFamily="2" charset="2"/>
              <a:buChar char="q"/>
            </a:pPr>
            <a:r>
              <a:rPr lang="en-CA" altLang="en-US" dirty="0" smtClean="0"/>
              <a:t>These depressions were shown to be treatable with antidepressants and successful treatment led to both improved recovery and survival.</a:t>
            </a:r>
          </a:p>
          <a:p>
            <a:pPr>
              <a:buFont typeface="Wingdings" pitchFamily="2" charset="2"/>
              <a:buChar char="q"/>
            </a:pPr>
            <a:r>
              <a:rPr lang="en-CA" altLang="en-US" dirty="0" smtClean="0"/>
              <a:t>There have now been RCTs showing PSD may be treated and prevented effectively with </a:t>
            </a:r>
            <a:r>
              <a:rPr lang="en-CA" altLang="en-US" dirty="0" err="1" smtClean="0"/>
              <a:t>citalopram</a:t>
            </a:r>
            <a:r>
              <a:rPr lang="en-CA" altLang="en-US" dirty="0" smtClean="0"/>
              <a:t>, </a:t>
            </a:r>
            <a:r>
              <a:rPr lang="en-CA" altLang="en-US" dirty="0" err="1" smtClean="0"/>
              <a:t>nortriptyline</a:t>
            </a:r>
            <a:r>
              <a:rPr lang="en-CA" altLang="en-US" dirty="0" smtClean="0"/>
              <a:t>, or </a:t>
            </a:r>
            <a:r>
              <a:rPr lang="en-CA" altLang="en-US" dirty="0" err="1" smtClean="0"/>
              <a:t>reboxetine</a:t>
            </a:r>
            <a:r>
              <a:rPr lang="en-CA" altLang="en-US" dirty="0" smtClean="0"/>
              <a:t>.</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eaLnBrk="1" hangingPunct="1"/>
            <a:r>
              <a:rPr lang="en-US" smtClean="0">
                <a:latin typeface="Arial" pitchFamily="34" charset="0"/>
                <a:cs typeface="Arial" pitchFamily="34" charset="0"/>
              </a:rPr>
              <a:t>DIFFERENTIAL DIAGNOSIS</a:t>
            </a:r>
            <a:endParaRPr lang="x-none" smtClean="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marL="514350" indent="-514350" eaLnBrk="1" fontAlgn="auto" hangingPunct="1">
              <a:spcAft>
                <a:spcPts val="0"/>
              </a:spcAft>
              <a:buClr>
                <a:schemeClr val="accent3"/>
              </a:buClr>
              <a:buFont typeface="+mj-lt"/>
              <a:buAutoNum type="arabicParenR"/>
              <a:defRPr/>
            </a:pPr>
            <a:r>
              <a:rPr lang="en-US" sz="2400" dirty="0" smtClean="0"/>
              <a:t>Depressive disorder due to another medical condition.</a:t>
            </a:r>
          </a:p>
          <a:p>
            <a:pPr marL="514350" indent="-514350" eaLnBrk="1" fontAlgn="auto" hangingPunct="1">
              <a:spcAft>
                <a:spcPts val="0"/>
              </a:spcAft>
              <a:buClr>
                <a:schemeClr val="accent3"/>
              </a:buClr>
              <a:buFont typeface="+mj-lt"/>
              <a:buAutoNum type="arabicParenR"/>
              <a:defRPr/>
            </a:pPr>
            <a:r>
              <a:rPr lang="en-US" sz="2400" dirty="0" smtClean="0"/>
              <a:t>Substance-induced depressive disorder, iatrogenic versus other illicit substances.</a:t>
            </a:r>
          </a:p>
          <a:p>
            <a:pPr marL="514350" indent="-514350" eaLnBrk="1" fontAlgn="auto" hangingPunct="1">
              <a:spcAft>
                <a:spcPts val="0"/>
              </a:spcAft>
              <a:buClr>
                <a:schemeClr val="accent3"/>
              </a:buClr>
              <a:buFont typeface="+mj-lt"/>
              <a:buAutoNum type="arabicParenR"/>
              <a:defRPr/>
            </a:pPr>
            <a:r>
              <a:rPr lang="en-US" sz="2400" dirty="0" smtClean="0"/>
              <a:t>Bipolar I/II disorder, most recent episode depressed. </a:t>
            </a:r>
          </a:p>
          <a:p>
            <a:pPr marL="514350" indent="-514350" eaLnBrk="1" fontAlgn="auto" hangingPunct="1">
              <a:spcAft>
                <a:spcPts val="0"/>
              </a:spcAft>
              <a:buClr>
                <a:schemeClr val="accent3"/>
              </a:buClr>
              <a:buFont typeface="+mj-lt"/>
              <a:buAutoNum type="arabicParenR"/>
              <a:defRPr/>
            </a:pPr>
            <a:r>
              <a:rPr lang="en-US" sz="2400" dirty="0" smtClean="0"/>
              <a:t>Major depressive disorder(</a:t>
            </a:r>
            <a:r>
              <a:rPr lang="en-US" sz="2400" dirty="0" err="1" smtClean="0"/>
              <a:t>uni</a:t>
            </a:r>
            <a:r>
              <a:rPr lang="en-US" sz="2400" dirty="0" smtClean="0"/>
              <a:t> polar). </a:t>
            </a:r>
            <a:endParaRPr lang="x-none" sz="2400" dirty="0" smtClean="0"/>
          </a:p>
          <a:p>
            <a:pPr marL="514350" indent="-514350" eaLnBrk="1" fontAlgn="auto" hangingPunct="1">
              <a:spcAft>
                <a:spcPts val="0"/>
              </a:spcAft>
              <a:buClr>
                <a:schemeClr val="accent3"/>
              </a:buClr>
              <a:buFont typeface="+mj-lt"/>
              <a:buAutoNum type="arabicParenR"/>
              <a:defRPr/>
            </a:pPr>
            <a:r>
              <a:rPr lang="en-US" sz="2400" dirty="0" smtClean="0"/>
              <a:t>Persistent depressive disorder (Dysthymia). </a:t>
            </a:r>
          </a:p>
          <a:p>
            <a:pPr marL="514350" indent="-514350" eaLnBrk="1" fontAlgn="auto" hangingPunct="1">
              <a:spcAft>
                <a:spcPts val="0"/>
              </a:spcAft>
              <a:buClr>
                <a:schemeClr val="accent3"/>
              </a:buClr>
              <a:buFont typeface="+mj-lt"/>
              <a:buAutoNum type="arabicParenR"/>
              <a:defRPr/>
            </a:pPr>
            <a:r>
              <a:rPr lang="en-US" sz="2400" dirty="0" smtClean="0"/>
              <a:t>Adjustment disorder with depressed mood ( common in medical setting).</a:t>
            </a:r>
          </a:p>
          <a:p>
            <a:pPr marL="514350" indent="-514350" eaLnBrk="1" fontAlgn="auto" hangingPunct="1">
              <a:spcAft>
                <a:spcPts val="0"/>
              </a:spcAft>
              <a:buClr>
                <a:schemeClr val="accent3"/>
              </a:buClr>
              <a:buFont typeface="Wingdings 2" pitchFamily="18" charset="2"/>
              <a:buNone/>
              <a:defRPr/>
            </a:pPr>
            <a:endParaRPr lang="en-US" sz="2400" dirty="0" smtClean="0"/>
          </a:p>
          <a:p>
            <a:pPr marL="274320" indent="-274320" eaLnBrk="1" fontAlgn="auto" hangingPunct="1">
              <a:spcAft>
                <a:spcPts val="0"/>
              </a:spcAft>
              <a:buClr>
                <a:schemeClr val="accent3"/>
              </a:buClr>
              <a:buFont typeface="Wingdings 2"/>
              <a:buNone/>
              <a:defRPr/>
            </a:pPr>
            <a:r>
              <a:rPr lang="x-none" sz="2400" dirty="0" smtClean="0"/>
              <a:t> </a:t>
            </a:r>
            <a:r>
              <a:rPr lang="en-US" sz="2400" dirty="0" smtClean="0"/>
              <a:t> </a:t>
            </a:r>
            <a:endParaRPr lang="x-none" sz="2400"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x-none" altLang="en-US" smtClean="0">
              <a:latin typeface="Arial" pitchFamily="34" charset="0"/>
              <a:cs typeface="Arial" pitchFamily="34" charset="0"/>
            </a:endParaRPr>
          </a:p>
        </p:txBody>
      </p:sp>
      <p:sp>
        <p:nvSpPr>
          <p:cNvPr id="35843" name="Content Placeholder 2"/>
          <p:cNvSpPr>
            <a:spLocks noGrp="1"/>
          </p:cNvSpPr>
          <p:nvPr>
            <p:ph idx="1"/>
          </p:nvPr>
        </p:nvSpPr>
        <p:spPr/>
        <p:txBody>
          <a:bodyPr/>
          <a:lstStyle/>
          <a:p>
            <a:pPr algn="ctr">
              <a:buFont typeface="Wingdings 2" pitchFamily="18" charset="2"/>
              <a:buNone/>
            </a:pPr>
            <a:r>
              <a:rPr lang="en-US" altLang="en-US" sz="6000" smtClean="0"/>
              <a:t>Examples of Depression in medically ill patients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z="4800" smtClean="0">
                <a:latin typeface="Arial" pitchFamily="34" charset="0"/>
                <a:cs typeface="Arial" pitchFamily="34" charset="0"/>
              </a:rPr>
              <a:t>EPIDEMIOLOGY (depression &amp; coronary heart disease)</a:t>
            </a:r>
            <a:endParaRPr lang="en-CA" altLang="en-US" sz="4800" smtClean="0">
              <a:latin typeface="Arial" pitchFamily="34" charset="0"/>
              <a:cs typeface="Arial" pitchFamily="34" charset="0"/>
            </a:endParaRPr>
          </a:p>
        </p:txBody>
      </p:sp>
      <p:sp>
        <p:nvSpPr>
          <p:cNvPr id="36867" name="Rectangle 3"/>
          <p:cNvSpPr>
            <a:spLocks noGrp="1" noChangeArrowheads="1"/>
          </p:cNvSpPr>
          <p:nvPr>
            <p:ph type="body" idx="1"/>
          </p:nvPr>
        </p:nvSpPr>
        <p:spPr>
          <a:xfrm>
            <a:off x="539750" y="1524000"/>
            <a:ext cx="8415338" cy="4608513"/>
          </a:xfrm>
        </p:spPr>
        <p:txBody>
          <a:bodyPr/>
          <a:lstStyle/>
          <a:p>
            <a:pPr marL="0" indent="0" eaLnBrk="1" hangingPunct="1">
              <a:lnSpc>
                <a:spcPct val="80000"/>
              </a:lnSpc>
              <a:buFont typeface="Arial" pitchFamily="34" charset="0"/>
              <a:buNone/>
            </a:pPr>
            <a:endParaRPr lang="en-CA" altLang="en-US" smtClean="0"/>
          </a:p>
          <a:p>
            <a:pPr marL="0" indent="0" eaLnBrk="1" hangingPunct="1">
              <a:lnSpc>
                <a:spcPct val="80000"/>
              </a:lnSpc>
              <a:buFont typeface="Arial" pitchFamily="34" charset="0"/>
              <a:buNone/>
            </a:pPr>
            <a:r>
              <a:rPr lang="en-US" altLang="en-US" sz="2800" smtClean="0"/>
              <a:t>Depression has repeatedly been found to predict :</a:t>
            </a:r>
          </a:p>
          <a:p>
            <a:pPr marL="0" indent="0" eaLnBrk="1" hangingPunct="1">
              <a:lnSpc>
                <a:spcPct val="80000"/>
              </a:lnSpc>
              <a:buFont typeface="Wingdings" pitchFamily="2" charset="2"/>
              <a:buBlip>
                <a:blip r:embed="rId3"/>
              </a:buBlip>
            </a:pPr>
            <a:r>
              <a:rPr lang="en-US" altLang="en-US" sz="2800" smtClean="0"/>
              <a:t>    early-onset CHD.</a:t>
            </a:r>
          </a:p>
          <a:p>
            <a:pPr marL="0" indent="0" eaLnBrk="1" hangingPunct="1">
              <a:lnSpc>
                <a:spcPct val="80000"/>
              </a:lnSpc>
              <a:buFont typeface="Wingdings" pitchFamily="2" charset="2"/>
              <a:buBlip>
                <a:blip r:embed="rId3"/>
              </a:buBlip>
            </a:pPr>
            <a:r>
              <a:rPr lang="en-US" altLang="en-US" sz="2800" smtClean="0"/>
              <a:t>    post-MI mortality (1.5- 5.07 times risk), esp. severe and chronic types.</a:t>
            </a:r>
          </a:p>
          <a:p>
            <a:pPr marL="0" indent="0" eaLnBrk="1" hangingPunct="1">
              <a:lnSpc>
                <a:spcPct val="80000"/>
              </a:lnSpc>
              <a:buFont typeface="Wingdings" pitchFamily="2" charset="2"/>
              <a:buNone/>
            </a:pPr>
            <a:r>
              <a:rPr lang="en-CA" altLang="en-US" sz="2800" smtClean="0"/>
              <a:t>e.g. </a:t>
            </a:r>
            <a:r>
              <a:rPr lang="en-CA" altLang="en-US" sz="2800" smtClean="0">
                <a:solidFill>
                  <a:srgbClr val="FF0000"/>
                </a:solidFill>
              </a:rPr>
              <a:t>(HAM-Depression) scale </a:t>
            </a:r>
            <a:r>
              <a:rPr lang="en-CA" altLang="en-US" sz="2800" smtClean="0"/>
              <a:t>score in first 2 weeks post CHD event predict 7 years mortality risk.</a:t>
            </a:r>
            <a:endParaRPr lang="en-US" altLang="en-US" sz="2800" smtClean="0"/>
          </a:p>
          <a:p>
            <a:pPr marL="0" indent="0" eaLnBrk="1" hangingPunct="1">
              <a:lnSpc>
                <a:spcPct val="80000"/>
              </a:lnSpc>
              <a:buFont typeface="Wingdings" pitchFamily="2" charset="2"/>
              <a:buBlip>
                <a:blip r:embed="rId3"/>
              </a:buBlip>
            </a:pPr>
            <a:r>
              <a:rPr lang="en-US" altLang="en-US" sz="2800" smtClean="0"/>
              <a:t> increased CHD symptoms(chest pain, fatigue).</a:t>
            </a:r>
          </a:p>
          <a:p>
            <a:pPr marL="0" indent="0" eaLnBrk="1" hangingPunct="1">
              <a:lnSpc>
                <a:spcPct val="80000"/>
              </a:lnSpc>
              <a:buFont typeface="Wingdings" pitchFamily="2" charset="2"/>
              <a:buBlip>
                <a:blip r:embed="rId3"/>
              </a:buBlip>
            </a:pPr>
            <a:r>
              <a:rPr lang="en-US" altLang="en-US" sz="2800" smtClean="0"/>
              <a:t> noncompliance on exercise/medication/smoking </a:t>
            </a:r>
            <a:r>
              <a:rPr lang="en-CA" altLang="en-US" smtClean="0"/>
              <a:t>.</a:t>
            </a:r>
          </a:p>
          <a:p>
            <a:pPr marL="0" indent="0" eaLnBrk="1" hangingPunct="1">
              <a:lnSpc>
                <a:spcPct val="80000"/>
              </a:lnSpc>
              <a:buFont typeface="Wingdings" pitchFamily="2" charset="2"/>
              <a:buNone/>
            </a:pPr>
            <a:endParaRPr lang="en-CA" altLang="en-US" smtClean="0"/>
          </a:p>
          <a:p>
            <a:pPr marL="0" indent="0" eaLnBrk="1" hangingPunct="1">
              <a:lnSpc>
                <a:spcPct val="80000"/>
              </a:lnSpc>
              <a:buFont typeface="Wingdings" pitchFamily="2" charset="2"/>
              <a:buNone/>
            </a:pPr>
            <a:r>
              <a:rPr lang="en-US" altLang="en-US" sz="1200" smtClean="0"/>
              <a:t>Glassman AH , et al ,Psychiatric characteristics associated with long-term mortality among 361 patients having an acute coronary syndrome and major depression: seven-year follow-up of SADHART participants,</a:t>
            </a:r>
            <a:r>
              <a:rPr lang="pl-PL" altLang="en-US" sz="1200" smtClean="0"/>
              <a:t> Arch Gen Psychiatry</a:t>
            </a:r>
            <a:r>
              <a:rPr lang="en-CA" altLang="en-US" sz="1200" smtClean="0"/>
              <a:t>,  Sep </a:t>
            </a:r>
            <a:r>
              <a:rPr lang="pl-PL" altLang="en-US" sz="1200" smtClean="0"/>
              <a:t>2009</a:t>
            </a:r>
            <a:endParaRPr lang="en-CA" altLang="en-US" sz="1200" smtClean="0"/>
          </a:p>
          <a:p>
            <a:pPr marL="0" indent="0" eaLnBrk="1" hangingPunct="1">
              <a:lnSpc>
                <a:spcPct val="80000"/>
              </a:lnSpc>
              <a:buFont typeface="Wingdings" pitchFamily="2" charset="2"/>
              <a:buNone/>
            </a:pPr>
            <a:r>
              <a:rPr lang="en-CA" altLang="en-US" sz="1200" smtClean="0"/>
              <a:t>Keteyian SJ. Cardiovascular symptoms in coronary-artery disease patients are strongly correlated with emotional distress.] Psychosomatics,2008</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90600" y="-381000"/>
            <a:ext cx="7793038" cy="1462088"/>
          </a:xfrm>
        </p:spPr>
        <p:txBody>
          <a:bodyPr/>
          <a:lstStyle/>
          <a:p>
            <a:pPr algn="ctr" eaLnBrk="1" hangingPunct="1"/>
            <a:r>
              <a:rPr lang="en-CA" altLang="en-US" sz="4000" smtClean="0">
                <a:latin typeface="Arial" pitchFamily="34" charset="0"/>
                <a:cs typeface="Arial" pitchFamily="34" charset="0"/>
              </a:rPr>
              <a:t>Pathophysiology (depression &amp;CHD)</a:t>
            </a:r>
          </a:p>
        </p:txBody>
      </p:sp>
      <p:sp>
        <p:nvSpPr>
          <p:cNvPr id="37891" name="Rectangle 3"/>
          <p:cNvSpPr>
            <a:spLocks noGrp="1" noChangeArrowheads="1"/>
          </p:cNvSpPr>
          <p:nvPr>
            <p:ph type="body" idx="1"/>
          </p:nvPr>
        </p:nvSpPr>
        <p:spPr>
          <a:xfrm>
            <a:off x="1143000" y="2209800"/>
            <a:ext cx="7772400" cy="4114800"/>
          </a:xfrm>
        </p:spPr>
        <p:txBody>
          <a:bodyPr/>
          <a:lstStyle/>
          <a:p>
            <a:pPr marL="0" indent="0" eaLnBrk="1" hangingPunct="1">
              <a:buFont typeface="Arial" pitchFamily="34" charset="0"/>
              <a:buNone/>
            </a:pPr>
            <a:endParaRPr lang="en-CA" altLang="en-US" smtClean="0"/>
          </a:p>
        </p:txBody>
      </p:sp>
      <p:pic>
        <p:nvPicPr>
          <p:cNvPr id="37892" name="Picture 5" descr="a12fig01"/>
          <p:cNvPicPr>
            <a:picLocks noChangeAspect="1" noChangeArrowheads="1"/>
          </p:cNvPicPr>
          <p:nvPr/>
        </p:nvPicPr>
        <p:blipFill>
          <a:blip r:embed="rId3"/>
          <a:srcRect/>
          <a:stretch>
            <a:fillRect/>
          </a:stretch>
        </p:blipFill>
        <p:spPr bwMode="auto">
          <a:xfrm>
            <a:off x="152400" y="1066800"/>
            <a:ext cx="8763000" cy="5791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x-none" altLang="en-US" smtClean="0">
              <a:latin typeface="Arial" pitchFamily="34" charset="0"/>
              <a:cs typeface="Arial" pitchFamily="34" charset="0"/>
            </a:endParaRPr>
          </a:p>
        </p:txBody>
      </p:sp>
      <p:sp>
        <p:nvSpPr>
          <p:cNvPr id="39939" name="Content Placeholder 2"/>
          <p:cNvSpPr>
            <a:spLocks noGrp="1"/>
          </p:cNvSpPr>
          <p:nvPr>
            <p:ph idx="1"/>
          </p:nvPr>
        </p:nvSpPr>
        <p:spPr/>
        <p:txBody>
          <a:bodyPr/>
          <a:lstStyle/>
          <a:p>
            <a:pPr algn="ctr">
              <a:buFont typeface="Wingdings 2" pitchFamily="18" charset="2"/>
              <a:buNone/>
            </a:pPr>
            <a:r>
              <a:rPr lang="en-US" altLang="en-US" sz="5400" smtClean="0"/>
              <a:t>Depression &amp; diabetes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altLang="en-US" sz="2800" b="1" smtClean="0">
                <a:latin typeface="Arial" pitchFamily="34" charset="0"/>
                <a:cs typeface="Arial" pitchFamily="34" charset="0"/>
              </a:rPr>
              <a:t>Prevalence of Diabetes among patients with major psychiatric disorders</a:t>
            </a:r>
            <a:endParaRPr lang="en-US" altLang="en-US" sz="3200" b="1" smtClean="0">
              <a:latin typeface="Arial" pitchFamily="34" charset="0"/>
              <a:cs typeface="Arial" pitchFamily="34" charset="0"/>
            </a:endParaRPr>
          </a:p>
        </p:txBody>
      </p:sp>
      <p:graphicFrame>
        <p:nvGraphicFramePr>
          <p:cNvPr id="2050" name="Object 3"/>
          <p:cNvGraphicFramePr>
            <a:graphicFrameLocks noGrp="1" noChangeAspect="1"/>
          </p:cNvGraphicFramePr>
          <p:nvPr>
            <p:ph sz="quarter" idx="1"/>
          </p:nvPr>
        </p:nvGraphicFramePr>
        <p:xfrm>
          <a:off x="214313" y="1857375"/>
          <a:ext cx="8713787" cy="4473575"/>
        </p:xfrm>
        <a:graphic>
          <a:graphicData uri="http://schemas.openxmlformats.org/presentationml/2006/ole">
            <mc:AlternateContent xmlns:mc="http://schemas.openxmlformats.org/markup-compatibility/2006">
              <mc:Choice xmlns:v="urn:schemas-microsoft-com:vml" Requires="v">
                <p:oleObj spid="_x0000_s2053" r:id="rId4" imgW="7858425" imgH="4523624" progId="Excel.Chart.8">
                  <p:embed/>
                </p:oleObj>
              </mc:Choice>
              <mc:Fallback>
                <p:oleObj r:id="rId4" imgW="7858425" imgH="4523624"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1857375"/>
                        <a:ext cx="8713787" cy="447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ext Box 4"/>
          <p:cNvSpPr txBox="1">
            <a:spLocks noChangeArrowheads="1"/>
          </p:cNvSpPr>
          <p:nvPr/>
        </p:nvSpPr>
        <p:spPr bwMode="auto">
          <a:xfrm>
            <a:off x="1571625" y="6357938"/>
            <a:ext cx="5761038" cy="277812"/>
          </a:xfrm>
          <a:prstGeom prst="rect">
            <a:avLst/>
          </a:prstGeom>
          <a:noFill/>
          <a:ln w="9525">
            <a:noFill/>
            <a:miter lim="800000"/>
            <a:headEnd/>
            <a:tailEnd/>
          </a:ln>
        </p:spPr>
        <p:txBody>
          <a:bodyPr>
            <a:spAutoFit/>
          </a:bodyPr>
          <a:lstStyle/>
          <a:p>
            <a:pPr algn="ctr" rtl="1">
              <a:spcBef>
                <a:spcPct val="50000"/>
              </a:spcBef>
            </a:pPr>
            <a:r>
              <a:rPr lang="en-US" altLang="en-US" sz="1200"/>
              <a:t>J Affect Disord. 2002 Jun;70(1):19-26.</a:t>
            </a:r>
            <a:r>
              <a:rPr lang="en-US" altLang="en-US" sz="1200">
                <a:solidFill>
                  <a:srgbClr val="FFFF00"/>
                </a:solidFill>
              </a:rPr>
              <a:t>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وان 1"/>
          <p:cNvSpPr>
            <a:spLocks noGrp="1"/>
          </p:cNvSpPr>
          <p:nvPr>
            <p:ph type="title"/>
          </p:nvPr>
        </p:nvSpPr>
        <p:spPr/>
        <p:txBody>
          <a:bodyPr/>
          <a:lstStyle/>
          <a:p>
            <a:r>
              <a:rPr lang="en-US" altLang="en-US" sz="3200" b="1" smtClean="0">
                <a:latin typeface="Arial" pitchFamily="34" charset="0"/>
                <a:cs typeface="Arial" pitchFamily="34" charset="0"/>
              </a:rPr>
              <a:t>Bi-directional Relationship: Independent of multiple confounding factors </a:t>
            </a:r>
            <a:endParaRPr lang="x-none" altLang="en-US" sz="3200" smtClean="0">
              <a:latin typeface="Arial" pitchFamily="34" charset="0"/>
              <a:cs typeface="Arial" pitchFamily="34" charset="0"/>
            </a:endParaRPr>
          </a:p>
        </p:txBody>
      </p:sp>
      <p:graphicFrame>
        <p:nvGraphicFramePr>
          <p:cNvPr id="4" name="عنصر نائب للمحتوى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64" name="مربع نص 4"/>
          <p:cNvSpPr txBox="1">
            <a:spLocks noChangeArrowheads="1"/>
          </p:cNvSpPr>
          <p:nvPr/>
        </p:nvSpPr>
        <p:spPr bwMode="auto">
          <a:xfrm>
            <a:off x="3214688" y="6286500"/>
            <a:ext cx="6286500" cy="338138"/>
          </a:xfrm>
          <a:prstGeom prst="rect">
            <a:avLst/>
          </a:prstGeom>
          <a:noFill/>
          <a:ln w="9525">
            <a:noFill/>
            <a:miter lim="800000"/>
            <a:headEnd/>
            <a:tailEnd/>
          </a:ln>
        </p:spPr>
        <p:txBody>
          <a:bodyPr>
            <a:spAutoFit/>
          </a:bodyPr>
          <a:lstStyle/>
          <a:p>
            <a:r>
              <a:rPr lang="en-US" altLang="en-US" sz="1600" b="1"/>
              <a:t>(Campayo et al. 2010; Mezuk et al. 2008; Musselman et al. 2003)</a:t>
            </a:r>
            <a:endParaRPr lang="x-none" altLang="en-US" sz="16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عنوان 1"/>
          <p:cNvSpPr>
            <a:spLocks noGrp="1"/>
          </p:cNvSpPr>
          <p:nvPr>
            <p:ph type="title"/>
          </p:nvPr>
        </p:nvSpPr>
        <p:spPr/>
        <p:txBody>
          <a:bodyPr/>
          <a:lstStyle/>
          <a:p>
            <a:r>
              <a:rPr lang="en-US" altLang="en-US" sz="3200" b="1" smtClean="0">
                <a:latin typeface="Arial" pitchFamily="34" charset="0"/>
                <a:cs typeface="Arial" pitchFamily="34" charset="0"/>
              </a:rPr>
              <a:t>Type II Diabetes is associated with higher prevalence of depression </a:t>
            </a:r>
            <a:endParaRPr lang="x-none" altLang="en-US" sz="3200" smtClean="0">
              <a:latin typeface="Arial" pitchFamily="34" charset="0"/>
              <a:cs typeface="Arial" pitchFamily="34" charset="0"/>
            </a:endParaRPr>
          </a:p>
        </p:txBody>
      </p:sp>
      <p:graphicFrame>
        <p:nvGraphicFramePr>
          <p:cNvPr id="4" name="عنصر نائب للمحتوى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8" name="مربع نص 4"/>
          <p:cNvSpPr txBox="1">
            <a:spLocks noChangeArrowheads="1"/>
          </p:cNvSpPr>
          <p:nvPr/>
        </p:nvSpPr>
        <p:spPr bwMode="auto">
          <a:xfrm>
            <a:off x="6215063" y="6215063"/>
            <a:ext cx="2714625" cy="461962"/>
          </a:xfrm>
          <a:prstGeom prst="rect">
            <a:avLst/>
          </a:prstGeom>
          <a:noFill/>
          <a:ln w="9525">
            <a:noFill/>
            <a:miter lim="800000"/>
            <a:headEnd/>
            <a:tailEnd/>
          </a:ln>
        </p:spPr>
        <p:txBody>
          <a:bodyPr>
            <a:spAutoFit/>
          </a:bodyPr>
          <a:lstStyle/>
          <a:p>
            <a:r>
              <a:rPr lang="en-US" altLang="en-US"/>
              <a:t>Mezuk et al. 2008 </a:t>
            </a:r>
            <a:endParaRPr lang="x-none"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a:defRPr/>
            </a:pPr>
            <a:r>
              <a:rPr lang="en-US" dirty="0" smtClean="0">
                <a:cs typeface="Traditional Arabic" pitchFamily="2" charset="-78"/>
              </a:rPr>
              <a:t>CANCER</a:t>
            </a:r>
            <a:endParaRPr lang="x-none" dirty="0" smtClean="0"/>
          </a:p>
        </p:txBody>
      </p:sp>
      <p:sp>
        <p:nvSpPr>
          <p:cNvPr id="60419" name="Content Placeholder 2"/>
          <p:cNvSpPr>
            <a:spLocks noGrp="1"/>
          </p:cNvSpPr>
          <p:nvPr>
            <p:ph idx="1"/>
          </p:nvPr>
        </p:nvSpPr>
        <p:spPr/>
        <p:txBody>
          <a:bodyPr/>
          <a:lstStyle/>
          <a:p>
            <a:pPr>
              <a:buFont typeface="Wingdings" pitchFamily="2" charset="2"/>
              <a:buChar char="q"/>
            </a:pPr>
            <a:r>
              <a:rPr lang="en-US" dirty="0" smtClean="0">
                <a:ea typeface="Majalla UI"/>
                <a:cs typeface="Majalla UI"/>
              </a:rPr>
              <a:t>Many oncologists consider depression part of the illness and often conclude it therefore does not require treatment. </a:t>
            </a:r>
          </a:p>
          <a:p>
            <a:pPr>
              <a:buFont typeface="Wingdings" pitchFamily="2" charset="2"/>
              <a:buChar char="q"/>
            </a:pPr>
            <a:r>
              <a:rPr lang="en-US" dirty="0" smtClean="0">
                <a:ea typeface="Majalla UI"/>
                <a:cs typeface="Majalla UI"/>
              </a:rPr>
              <a:t>Many also believe that if the cancer can be treated, then the accompanying depression will remit on its own.</a:t>
            </a:r>
            <a:endParaRPr lang="x-none" dirty="0" smtClean="0"/>
          </a:p>
          <a:p>
            <a:pPr>
              <a:buFont typeface="Wingdings" pitchFamily="2" charset="2"/>
              <a:buChar char="q"/>
            </a:pPr>
            <a:r>
              <a:rPr lang="en-US" dirty="0" smtClean="0">
                <a:ea typeface="Majalla UI"/>
                <a:cs typeface="Majalla UI"/>
              </a:rPr>
              <a:t>Many patients deal with the knowledge of having cancer through the expected grieving process. BUT , it may precipitates an episode of major depression in 25%.</a:t>
            </a:r>
            <a:endParaRPr lang="x-none" dirty="0" smtClean="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28596" y="571480"/>
            <a:ext cx="8229600" cy="1143000"/>
          </a:xfrm>
        </p:spPr>
        <p:txBody>
          <a:bodyPr>
            <a:normAutofit fontScale="90000"/>
          </a:bodyPr>
          <a:lstStyle/>
          <a:p>
            <a:pPr eaLnBrk="1" hangingPunct="1"/>
            <a:r>
              <a:rPr lang="en-US" sz="4000" u="sng" dirty="0" smtClean="0"/>
              <a:t>Distress along the illness trajectory</a:t>
            </a:r>
          </a:p>
        </p:txBody>
      </p:sp>
      <p:sp>
        <p:nvSpPr>
          <p:cNvPr id="11267" name="Rectangle 3"/>
          <p:cNvSpPr>
            <a:spLocks noGrp="1" noChangeArrowheads="1"/>
          </p:cNvSpPr>
          <p:nvPr>
            <p:ph type="body" idx="1"/>
          </p:nvPr>
        </p:nvSpPr>
        <p:spPr/>
        <p:txBody>
          <a:bodyPr/>
          <a:lstStyle/>
          <a:p>
            <a:pPr eaLnBrk="1" hangingPunct="1">
              <a:buFont typeface="Wingdings" pitchFamily="2" charset="2"/>
              <a:buNone/>
              <a:defRPr/>
            </a:pPr>
            <a:endParaRPr lang="en-US" sz="1400" dirty="0" smtClean="0"/>
          </a:p>
          <a:p>
            <a:pPr eaLnBrk="1" hangingPunct="1">
              <a:buFont typeface="Wingdings" pitchFamily="2" charset="2"/>
              <a:buNone/>
              <a:defRPr/>
            </a:pPr>
            <a:endParaRPr lang="en-US" sz="1400" dirty="0" smtClean="0"/>
          </a:p>
          <a:p>
            <a:pPr eaLnBrk="1" hangingPunct="1">
              <a:buFont typeface="Wingdings" pitchFamily="2" charset="2"/>
              <a:buNone/>
              <a:defRPr/>
            </a:pPr>
            <a:r>
              <a:rPr lang="en-US" sz="1400" dirty="0" smtClean="0"/>
              <a:t>                   Diagnosis                             End of treatment                                       Palliation</a:t>
            </a:r>
          </a:p>
          <a:p>
            <a:pPr eaLnBrk="1" hangingPunct="1">
              <a:buFont typeface="Wingdings" pitchFamily="2" charset="2"/>
              <a:buNone/>
              <a:defRPr/>
            </a:pPr>
            <a:endParaRPr lang="en-US" sz="1400" dirty="0" smtClean="0"/>
          </a:p>
          <a:p>
            <a:pPr eaLnBrk="1" hangingPunct="1">
              <a:buFont typeface="Wingdings" pitchFamily="2" charset="2"/>
              <a:buNone/>
              <a:defRPr/>
            </a:pPr>
            <a:r>
              <a:rPr lang="en-US" dirty="0" smtClean="0"/>
              <a:t>                      </a:t>
            </a:r>
            <a:r>
              <a:rPr lang="en-US" sz="1400" dirty="0" smtClean="0"/>
              <a:t>Start of treatment</a:t>
            </a:r>
            <a:r>
              <a:rPr lang="en-US" dirty="0" smtClean="0"/>
              <a:t>               </a:t>
            </a:r>
            <a:r>
              <a:rPr lang="en-US" sz="1400" dirty="0" smtClean="0"/>
              <a:t>Recurrence</a:t>
            </a:r>
            <a:endParaRPr lang="en-US" dirty="0" smtClean="0"/>
          </a:p>
        </p:txBody>
      </p:sp>
      <p:sp>
        <p:nvSpPr>
          <p:cNvPr id="27652" name="AutoShape 4"/>
          <p:cNvSpPr>
            <a:spLocks noChangeArrowheads="1"/>
          </p:cNvSpPr>
          <p:nvPr/>
        </p:nvSpPr>
        <p:spPr bwMode="auto">
          <a:xfrm>
            <a:off x="685800" y="3733800"/>
            <a:ext cx="7924800" cy="485775"/>
          </a:xfrm>
          <a:prstGeom prst="rightArrow">
            <a:avLst>
              <a:gd name="adj1" fmla="val 43787"/>
              <a:gd name="adj2" fmla="val 135948"/>
            </a:avLst>
          </a:prstGeom>
          <a:solidFill>
            <a:schemeClr val="accent1"/>
          </a:solidFill>
          <a:ln w="9525">
            <a:solidFill>
              <a:schemeClr val="tx1"/>
            </a:solidFill>
            <a:miter lim="800000"/>
            <a:headEnd/>
            <a:tailEnd/>
          </a:ln>
        </p:spPr>
        <p:txBody>
          <a:bodyPr wrap="none" anchor="ctr"/>
          <a:lstStyle/>
          <a:p>
            <a:endParaRPr lang="x-none"/>
          </a:p>
        </p:txBody>
      </p:sp>
      <p:sp>
        <p:nvSpPr>
          <p:cNvPr id="27653" name="AutoShape 5"/>
          <p:cNvSpPr>
            <a:spLocks noChangeArrowheads="1"/>
          </p:cNvSpPr>
          <p:nvPr/>
        </p:nvSpPr>
        <p:spPr bwMode="auto">
          <a:xfrm>
            <a:off x="1676400" y="2819400"/>
            <a:ext cx="485775" cy="990600"/>
          </a:xfrm>
          <a:prstGeom prst="upArrow">
            <a:avLst>
              <a:gd name="adj1" fmla="val 50000"/>
              <a:gd name="adj2" fmla="val 50980"/>
            </a:avLst>
          </a:prstGeom>
          <a:solidFill>
            <a:schemeClr val="accent1"/>
          </a:solidFill>
          <a:ln w="9525">
            <a:solidFill>
              <a:schemeClr val="tx1"/>
            </a:solidFill>
            <a:miter lim="800000"/>
            <a:headEnd/>
            <a:tailEnd/>
          </a:ln>
        </p:spPr>
        <p:txBody>
          <a:bodyPr wrap="none" anchor="ctr"/>
          <a:lstStyle/>
          <a:p>
            <a:endParaRPr lang="x-none"/>
          </a:p>
        </p:txBody>
      </p:sp>
      <p:sp>
        <p:nvSpPr>
          <p:cNvPr id="27654" name="AutoShape 6"/>
          <p:cNvSpPr>
            <a:spLocks noChangeArrowheads="1"/>
          </p:cNvSpPr>
          <p:nvPr/>
        </p:nvSpPr>
        <p:spPr bwMode="auto">
          <a:xfrm>
            <a:off x="2667000" y="4114800"/>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x-none"/>
          </a:p>
        </p:txBody>
      </p:sp>
      <p:sp>
        <p:nvSpPr>
          <p:cNvPr id="27655" name="AutoShape 7"/>
          <p:cNvSpPr>
            <a:spLocks noChangeArrowheads="1"/>
          </p:cNvSpPr>
          <p:nvPr/>
        </p:nvSpPr>
        <p:spPr bwMode="auto">
          <a:xfrm>
            <a:off x="4114800" y="2819400"/>
            <a:ext cx="485775" cy="990600"/>
          </a:xfrm>
          <a:prstGeom prst="upArrow">
            <a:avLst>
              <a:gd name="adj1" fmla="val 50000"/>
              <a:gd name="adj2" fmla="val 50980"/>
            </a:avLst>
          </a:prstGeom>
          <a:solidFill>
            <a:schemeClr val="accent1"/>
          </a:solidFill>
          <a:ln w="9525">
            <a:solidFill>
              <a:schemeClr val="tx1"/>
            </a:solidFill>
            <a:miter lim="800000"/>
            <a:headEnd/>
            <a:tailEnd/>
          </a:ln>
        </p:spPr>
        <p:txBody>
          <a:bodyPr wrap="none" anchor="ctr"/>
          <a:lstStyle/>
          <a:p>
            <a:endParaRPr lang="x-none"/>
          </a:p>
        </p:txBody>
      </p:sp>
      <p:sp>
        <p:nvSpPr>
          <p:cNvPr id="27656" name="AutoShape 8"/>
          <p:cNvSpPr>
            <a:spLocks noChangeArrowheads="1"/>
          </p:cNvSpPr>
          <p:nvPr/>
        </p:nvSpPr>
        <p:spPr bwMode="auto">
          <a:xfrm>
            <a:off x="5562600" y="4114800"/>
            <a:ext cx="485775" cy="1052513"/>
          </a:xfrm>
          <a:prstGeom prst="downArrow">
            <a:avLst>
              <a:gd name="adj1" fmla="val 50000"/>
              <a:gd name="adj2" fmla="val 54167"/>
            </a:avLst>
          </a:prstGeom>
          <a:solidFill>
            <a:schemeClr val="accent1"/>
          </a:solidFill>
          <a:ln w="9525">
            <a:solidFill>
              <a:schemeClr val="tx1"/>
            </a:solidFill>
            <a:miter lim="800000"/>
            <a:headEnd/>
            <a:tailEnd/>
          </a:ln>
        </p:spPr>
        <p:txBody>
          <a:bodyPr wrap="none" anchor="ctr"/>
          <a:lstStyle/>
          <a:p>
            <a:endParaRPr lang="x-none"/>
          </a:p>
        </p:txBody>
      </p:sp>
      <p:sp>
        <p:nvSpPr>
          <p:cNvPr id="27657" name="AutoShape 9"/>
          <p:cNvSpPr>
            <a:spLocks noChangeArrowheads="1"/>
          </p:cNvSpPr>
          <p:nvPr/>
        </p:nvSpPr>
        <p:spPr bwMode="auto">
          <a:xfrm>
            <a:off x="7086600" y="2819400"/>
            <a:ext cx="485775" cy="976313"/>
          </a:xfrm>
          <a:prstGeom prst="up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x-none"/>
          </a:p>
        </p:txBody>
      </p:sp>
      <p:sp>
        <p:nvSpPr>
          <p:cNvPr id="11274" name="AutoShape 10"/>
          <p:cNvSpPr>
            <a:spLocks noChangeArrowheads="1"/>
          </p:cNvSpPr>
          <p:nvPr/>
        </p:nvSpPr>
        <p:spPr bwMode="auto">
          <a:xfrm>
            <a:off x="3352800" y="4267200"/>
            <a:ext cx="914400" cy="609600"/>
          </a:xfrm>
          <a:prstGeom prst="wedgeRectCallout">
            <a:avLst>
              <a:gd name="adj1" fmla="val -43750"/>
              <a:gd name="adj2" fmla="val 70000"/>
            </a:avLst>
          </a:prstGeom>
          <a:solidFill>
            <a:schemeClr val="accent1"/>
          </a:solidFill>
          <a:ln w="9525">
            <a:solidFill>
              <a:schemeClr val="tx1"/>
            </a:solidFill>
            <a:miter lim="800000"/>
            <a:headEnd/>
            <a:tailEnd/>
          </a:ln>
        </p:spPr>
        <p:txBody>
          <a:bodyPr wrap="none" anchor="ctr"/>
          <a:lstStyle/>
          <a:p>
            <a:pPr algn="ctr" eaLnBrk="0" hangingPunct="0"/>
            <a:r>
              <a:rPr lang="en-US" sz="1400" dirty="0">
                <a:solidFill>
                  <a:schemeClr val="bg1"/>
                </a:solidFill>
                <a:latin typeface="Arial" pitchFamily="34" charset="0"/>
                <a:ea typeface="MS PGothic" pitchFamily="34" charset="-128"/>
              </a:rPr>
              <a:t>Tolerability</a:t>
            </a:r>
          </a:p>
          <a:p>
            <a:pPr algn="ctr" eaLnBrk="0" hangingPunct="0"/>
            <a:r>
              <a:rPr lang="en-US" sz="1400" dirty="0">
                <a:solidFill>
                  <a:schemeClr val="bg1"/>
                </a:solidFill>
                <a:latin typeface="Arial" pitchFamily="34" charset="0"/>
                <a:ea typeface="MS PGothic" pitchFamily="34" charset="-128"/>
              </a:rPr>
              <a:t>Body</a:t>
            </a:r>
          </a:p>
          <a:p>
            <a:pPr algn="ctr" eaLnBrk="0" hangingPunct="0"/>
            <a:r>
              <a:rPr lang="en-US" sz="1400" dirty="0">
                <a:solidFill>
                  <a:schemeClr val="bg1"/>
                </a:solidFill>
                <a:latin typeface="Arial" pitchFamily="34" charset="0"/>
                <a:ea typeface="MS PGothic" pitchFamily="34" charset="-128"/>
              </a:rPr>
              <a:t>image</a:t>
            </a:r>
          </a:p>
        </p:txBody>
      </p:sp>
      <p:sp>
        <p:nvSpPr>
          <p:cNvPr id="11275" name="AutoShape 11"/>
          <p:cNvSpPr>
            <a:spLocks noChangeArrowheads="1"/>
          </p:cNvSpPr>
          <p:nvPr/>
        </p:nvSpPr>
        <p:spPr bwMode="auto">
          <a:xfrm>
            <a:off x="2643174" y="1828800"/>
            <a:ext cx="1014426" cy="609600"/>
          </a:xfrm>
          <a:prstGeom prst="wedgeRectCallout">
            <a:avLst>
              <a:gd name="adj1" fmla="val -43750"/>
              <a:gd name="adj2" fmla="val 70051"/>
            </a:avLst>
          </a:prstGeom>
          <a:solidFill>
            <a:schemeClr val="accent1"/>
          </a:solidFill>
          <a:ln w="9525">
            <a:solidFill>
              <a:schemeClr val="tx1"/>
            </a:solidFill>
            <a:miter lim="800000"/>
            <a:headEnd/>
            <a:tailEnd/>
          </a:ln>
        </p:spPr>
        <p:txBody>
          <a:bodyPr wrap="none" anchor="ctr"/>
          <a:lstStyle/>
          <a:p>
            <a:pPr algn="ctr" eaLnBrk="0" hangingPunct="0"/>
            <a:r>
              <a:rPr lang="en-US" sz="1400" dirty="0">
                <a:solidFill>
                  <a:schemeClr val="bg1"/>
                </a:solidFill>
                <a:latin typeface="Arial" pitchFamily="34" charset="0"/>
                <a:ea typeface="MS PGothic" pitchFamily="34" charset="-128"/>
              </a:rPr>
              <a:t>Uncertainty</a:t>
            </a:r>
          </a:p>
        </p:txBody>
      </p:sp>
      <p:sp>
        <p:nvSpPr>
          <p:cNvPr id="11276" name="AutoShape 12"/>
          <p:cNvSpPr>
            <a:spLocks noChangeArrowheads="1"/>
          </p:cNvSpPr>
          <p:nvPr/>
        </p:nvSpPr>
        <p:spPr bwMode="auto">
          <a:xfrm>
            <a:off x="5181600" y="1828800"/>
            <a:ext cx="914400" cy="609600"/>
          </a:xfrm>
          <a:prstGeom prst="wedgeRectCallout">
            <a:avLst>
              <a:gd name="adj1" fmla="val -52083"/>
              <a:gd name="adj2" fmla="val 70051"/>
            </a:avLst>
          </a:prstGeom>
          <a:solidFill>
            <a:schemeClr val="accent1"/>
          </a:solidFill>
          <a:ln w="9525">
            <a:solidFill>
              <a:schemeClr val="tx1"/>
            </a:solidFill>
            <a:miter lim="800000"/>
            <a:headEnd/>
            <a:tailEnd/>
          </a:ln>
        </p:spPr>
        <p:txBody>
          <a:bodyPr wrap="none" anchor="ctr"/>
          <a:lstStyle/>
          <a:p>
            <a:pPr algn="ctr" eaLnBrk="0" hangingPunct="0"/>
            <a:r>
              <a:rPr lang="en-US" sz="1400" dirty="0">
                <a:solidFill>
                  <a:schemeClr val="bg1"/>
                </a:solidFill>
                <a:latin typeface="Arial" pitchFamily="34" charset="0"/>
                <a:ea typeface="MS PGothic" pitchFamily="34" charset="-128"/>
              </a:rPr>
              <a:t>Time to </a:t>
            </a:r>
          </a:p>
          <a:p>
            <a:pPr algn="ctr" eaLnBrk="0" hangingPunct="0"/>
            <a:r>
              <a:rPr lang="en-US" sz="1400" dirty="0">
                <a:solidFill>
                  <a:schemeClr val="bg1"/>
                </a:solidFill>
                <a:latin typeface="Arial" pitchFamily="34" charset="0"/>
                <a:ea typeface="MS PGothic" pitchFamily="34" charset="-128"/>
              </a:rPr>
              <a:t>process</a:t>
            </a:r>
          </a:p>
        </p:txBody>
      </p:sp>
      <p:sp>
        <p:nvSpPr>
          <p:cNvPr id="11277" name="AutoShape 13"/>
          <p:cNvSpPr>
            <a:spLocks noChangeArrowheads="1"/>
          </p:cNvSpPr>
          <p:nvPr/>
        </p:nvSpPr>
        <p:spPr bwMode="auto">
          <a:xfrm>
            <a:off x="6248400" y="4267200"/>
            <a:ext cx="685800" cy="609600"/>
          </a:xfrm>
          <a:prstGeom prst="wedgeRectCallout">
            <a:avLst>
              <a:gd name="adj1" fmla="val -39120"/>
              <a:gd name="adj2" fmla="val 62500"/>
            </a:avLst>
          </a:prstGeom>
          <a:solidFill>
            <a:schemeClr val="accent1"/>
          </a:solidFill>
          <a:ln w="9525">
            <a:solidFill>
              <a:schemeClr val="tx1"/>
            </a:solidFill>
            <a:miter lim="800000"/>
            <a:headEnd/>
            <a:tailEnd/>
          </a:ln>
        </p:spPr>
        <p:txBody>
          <a:bodyPr wrap="none" anchor="ctr"/>
          <a:lstStyle/>
          <a:p>
            <a:pPr algn="ctr" eaLnBrk="0" hangingPunct="0"/>
            <a:r>
              <a:rPr lang="en-US" sz="1400" dirty="0">
                <a:solidFill>
                  <a:schemeClr val="bg1"/>
                </a:solidFill>
                <a:latin typeface="Arial" pitchFamily="34" charset="0"/>
                <a:ea typeface="MS PGothic" pitchFamily="34" charset="-128"/>
              </a:rPr>
              <a:t>Loss of </a:t>
            </a:r>
          </a:p>
          <a:p>
            <a:pPr algn="ctr" eaLnBrk="0" hangingPunct="0"/>
            <a:r>
              <a:rPr lang="en-US" sz="1400" dirty="0">
                <a:solidFill>
                  <a:schemeClr val="bg1"/>
                </a:solidFill>
                <a:latin typeface="Arial" pitchFamily="34" charset="0"/>
                <a:ea typeface="MS PGothic" pitchFamily="34" charset="-128"/>
              </a:rPr>
              <a:t>hope</a:t>
            </a:r>
          </a:p>
        </p:txBody>
      </p:sp>
      <p:sp>
        <p:nvSpPr>
          <p:cNvPr id="11278" name="AutoShape 14"/>
          <p:cNvSpPr>
            <a:spLocks noChangeArrowheads="1"/>
          </p:cNvSpPr>
          <p:nvPr/>
        </p:nvSpPr>
        <p:spPr bwMode="auto">
          <a:xfrm>
            <a:off x="7772400" y="1828800"/>
            <a:ext cx="914400" cy="609600"/>
          </a:xfrm>
          <a:prstGeom prst="wedgeRectCallout">
            <a:avLst>
              <a:gd name="adj1" fmla="val -43750"/>
              <a:gd name="adj2" fmla="val 70000"/>
            </a:avLst>
          </a:prstGeom>
          <a:solidFill>
            <a:schemeClr val="accent1"/>
          </a:solidFill>
          <a:ln w="9525">
            <a:solidFill>
              <a:schemeClr val="tx1"/>
            </a:solidFill>
            <a:miter lim="800000"/>
            <a:headEnd/>
            <a:tailEnd/>
          </a:ln>
        </p:spPr>
        <p:txBody>
          <a:bodyPr wrap="none" anchor="ctr"/>
          <a:lstStyle/>
          <a:p>
            <a:pPr algn="ctr" eaLnBrk="0" hangingPunct="0"/>
            <a:r>
              <a:rPr lang="en-US" sz="1400" dirty="0">
                <a:solidFill>
                  <a:schemeClr val="bg1"/>
                </a:solidFill>
                <a:latin typeface="Arial" pitchFamily="34" charset="0"/>
                <a:ea typeface="MS PGothic" pitchFamily="34" charset="-128"/>
              </a:rPr>
              <a:t>Existential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7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animBg="1" autoUpdateAnimBg="0"/>
      <p:bldP spid="11275" grpId="0" animBg="1" autoUpdateAnimBg="0"/>
      <p:bldP spid="11276" grpId="0" animBg="1" autoUpdateAnimBg="0"/>
      <p:bldP spid="11277" grpId="0" animBg="1" autoUpdateAnimBg="0"/>
      <p:bldP spid="11278"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38213"/>
          </a:xfrm>
        </p:spPr>
        <p:txBody>
          <a:bodyPr/>
          <a:lstStyle/>
          <a:p>
            <a:pPr>
              <a:defRP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Stroke</a:t>
            </a:r>
            <a:r>
              <a:rPr lang="x-none"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x-none"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CA" dirty="0">
              <a:latin typeface="Arial" panose="020B0604020202020204" pitchFamily="34" charset="0"/>
              <a:cs typeface="Arial" panose="020B0604020202020204" pitchFamily="34" charset="0"/>
            </a:endParaRPr>
          </a:p>
        </p:txBody>
      </p:sp>
      <p:sp>
        <p:nvSpPr>
          <p:cNvPr id="11267" name="Content Placeholder 2"/>
          <p:cNvSpPr>
            <a:spLocks noGrp="1"/>
          </p:cNvSpPr>
          <p:nvPr>
            <p:ph idx="1"/>
          </p:nvPr>
        </p:nvSpPr>
        <p:spPr>
          <a:xfrm>
            <a:off x="457200" y="1000125"/>
            <a:ext cx="7620000" cy="5126038"/>
          </a:xfrm>
        </p:spPr>
        <p:txBody>
          <a:bodyPr/>
          <a:lstStyle/>
          <a:p>
            <a:pPr>
              <a:buFont typeface="Wingdings" pitchFamily="2" charset="2"/>
              <a:buChar char="q"/>
            </a:pPr>
            <a:r>
              <a:rPr lang="en-CA" altLang="en-US" sz="2400" dirty="0" smtClean="0"/>
              <a:t>Later, antidepressants (ADs) shown to improve physical and cognitive recovery over 1 year independent of dep.</a:t>
            </a:r>
          </a:p>
          <a:p>
            <a:pPr>
              <a:buFont typeface="Wingdings" pitchFamily="2" charset="2"/>
              <a:buChar char="q"/>
            </a:pPr>
            <a:r>
              <a:rPr lang="en-CA" altLang="en-US" sz="2400" dirty="0" smtClean="0"/>
              <a:t>Over 7 years, antidepressants shown to decrease mortality by 50% even among non-</a:t>
            </a:r>
            <a:r>
              <a:rPr lang="en-CA" altLang="en-US" sz="2400" dirty="0" err="1" smtClean="0"/>
              <a:t>dep</a:t>
            </a:r>
            <a:r>
              <a:rPr lang="en-CA" altLang="en-US" sz="2400" dirty="0" smtClean="0"/>
              <a:t> pts ...How?</a:t>
            </a:r>
          </a:p>
          <a:p>
            <a:pPr>
              <a:buFont typeface="Wingdings" pitchFamily="2" charset="2"/>
              <a:buChar char="q"/>
            </a:pPr>
            <a:r>
              <a:rPr lang="en-CA" altLang="en-US" sz="2400" dirty="0" smtClean="0"/>
              <a:t>Inflammatory proteins are released both by stroke and depression and can have long lasting negative effects on brain function. </a:t>
            </a:r>
          </a:p>
          <a:p>
            <a:pPr>
              <a:buFont typeface="Wingdings" pitchFamily="2" charset="2"/>
              <a:buChar char="q"/>
            </a:pPr>
            <a:r>
              <a:rPr lang="en-CA" altLang="en-US" sz="2400" dirty="0" smtClean="0"/>
              <a:t>ADs have been shown to decrease these Inflammatory  proteins                   </a:t>
            </a:r>
            <a:r>
              <a:rPr lang="en-CA" altLang="en-US" sz="2400" dirty="0" err="1" smtClean="0"/>
              <a:t>neurogenesis</a:t>
            </a:r>
            <a:r>
              <a:rPr lang="en-CA" altLang="en-US" sz="2400" dirty="0" smtClean="0"/>
              <a:t> and </a:t>
            </a:r>
            <a:r>
              <a:rPr lang="en-CA" altLang="en-US" sz="2400" dirty="0" err="1" smtClean="0"/>
              <a:t>synaptogenesis</a:t>
            </a:r>
            <a:r>
              <a:rPr lang="en-CA" altLang="en-US" sz="2400" dirty="0" smtClean="0"/>
              <a:t>                    improved recovery and decreased mortality following stroke.</a:t>
            </a:r>
          </a:p>
          <a:p>
            <a:pPr>
              <a:buFont typeface="Wingdings" pitchFamily="2" charset="2"/>
              <a:buChar char="q"/>
            </a:pPr>
            <a:r>
              <a:rPr lang="en-CA" altLang="en-US" sz="2400" dirty="0" smtClean="0"/>
              <a:t>However, </a:t>
            </a:r>
            <a:r>
              <a:rPr lang="en-US" sz="2400" dirty="0" smtClean="0"/>
              <a:t>pts who take both NSAIDs &amp; </a:t>
            </a:r>
            <a:r>
              <a:rPr lang="en-CA" altLang="en-US" sz="2400" dirty="0" smtClean="0"/>
              <a:t>ADs</a:t>
            </a:r>
            <a:r>
              <a:rPr lang="en-US" sz="2400" dirty="0" smtClean="0"/>
              <a:t> should be monitored for intracranial  hemorrhage.</a:t>
            </a:r>
            <a:endParaRPr lang="en-CA" altLang="en-US" sz="2400" dirty="0" smtClean="0"/>
          </a:p>
        </p:txBody>
      </p:sp>
      <p:sp>
        <p:nvSpPr>
          <p:cNvPr id="4" name="Right Arrow 3"/>
          <p:cNvSpPr/>
          <p:nvPr/>
        </p:nvSpPr>
        <p:spPr>
          <a:xfrm>
            <a:off x="4143372" y="4643446"/>
            <a:ext cx="9779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Right Arrow 4"/>
          <p:cNvSpPr/>
          <p:nvPr/>
        </p:nvSpPr>
        <p:spPr>
          <a:xfrm>
            <a:off x="3286116" y="5000636"/>
            <a:ext cx="9779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1"/>
          <p:cNvSpPr>
            <a:spLocks noGrp="1"/>
          </p:cNvSpPr>
          <p:nvPr>
            <p:ph type="title"/>
          </p:nvPr>
        </p:nvSpPr>
        <p:spPr/>
        <p:txBody>
          <a:bodyPr/>
          <a:lstStyle/>
          <a:p>
            <a:pPr eaLnBrk="1" hangingPunct="1"/>
            <a:endParaRPr lang="x-none" smtClean="0"/>
          </a:p>
        </p:txBody>
      </p:sp>
      <p:sp>
        <p:nvSpPr>
          <p:cNvPr id="3" name="عنصر نائب للمحتوى 2"/>
          <p:cNvSpPr>
            <a:spLocks noGrp="1"/>
          </p:cNvSpPr>
          <p:nvPr>
            <p:ph idx="1"/>
          </p:nvPr>
        </p:nvSpPr>
        <p:spPr/>
        <p:txBody>
          <a:bodyPr/>
          <a:lstStyle/>
          <a:p>
            <a:pPr eaLnBrk="1" hangingPunct="1">
              <a:defRPr/>
            </a:pPr>
            <a:endParaRPr lang="x-none" smtClean="0"/>
          </a:p>
        </p:txBody>
      </p:sp>
      <p:pic>
        <p:nvPicPr>
          <p:cNvPr id="29700" name="Picture 2" descr="http://www.endoflifecumbriaandlancashire.org.uk/CubeCore/.uploads/New%20Website%20Info/1.Info%20for%20Patients%20and%20Carers/Last%20weeks%20of%20life/Picture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eaLnBrk="1" hangingPunct="1"/>
            <a:r>
              <a:rPr lang="en-US" altLang="en-US" smtClean="0">
                <a:latin typeface="Arial" pitchFamily="34" charset="0"/>
                <a:cs typeface="Arial" pitchFamily="34" charset="0"/>
              </a:rPr>
              <a:t>Summary (Depression in medically ill)</a:t>
            </a:r>
            <a:endParaRPr lang="x-none" altLang="en-US" smtClean="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pitchFamily="2" charset="2"/>
              <a:buChar char="q"/>
              <a:defRPr/>
            </a:pPr>
            <a:r>
              <a:rPr lang="en-US" dirty="0" smtClean="0"/>
              <a:t>Historically, depression in the medically ill was often considered a natural and expected response to medical illness. </a:t>
            </a:r>
          </a:p>
          <a:p>
            <a:pPr marL="274320" indent="-274320" eaLnBrk="1" fontAlgn="auto" hangingPunct="1">
              <a:spcAft>
                <a:spcPts val="0"/>
              </a:spcAft>
              <a:buClr>
                <a:schemeClr val="accent3"/>
              </a:buClr>
              <a:buFont typeface="Wingdings" pitchFamily="2" charset="2"/>
              <a:buChar char="q"/>
              <a:defRPr/>
            </a:pPr>
            <a:r>
              <a:rPr lang="en-US" dirty="0" smtClean="0"/>
              <a:t> Treatment of depression was often considered secondary to treatment of the medical illness, if the depression was even treated at all. </a:t>
            </a:r>
          </a:p>
          <a:p>
            <a:pPr marL="274320" indent="-274320" eaLnBrk="1" fontAlgn="auto" hangingPunct="1">
              <a:spcAft>
                <a:spcPts val="0"/>
              </a:spcAft>
              <a:buClr>
                <a:schemeClr val="accent3"/>
              </a:buClr>
              <a:buFont typeface="Wingdings" pitchFamily="2" charset="2"/>
              <a:buChar char="q"/>
              <a:defRPr/>
            </a:pPr>
            <a:r>
              <a:rPr lang="en-US" dirty="0" smtClean="0"/>
              <a:t>Today, this perspective can no longer be accepted.</a:t>
            </a:r>
          </a:p>
          <a:p>
            <a:pPr marL="274320" indent="-274320" eaLnBrk="1" fontAlgn="auto" hangingPunct="1">
              <a:spcAft>
                <a:spcPts val="0"/>
              </a:spcAft>
              <a:buClr>
                <a:schemeClr val="accent3"/>
              </a:buClr>
              <a:buFont typeface="Wingdings" pitchFamily="2" charset="2"/>
              <a:buChar char="q"/>
              <a:defRPr/>
            </a:pPr>
            <a:r>
              <a:rPr lang="en-US" dirty="0" smtClean="0"/>
              <a:t>Depression is a systemic disease.</a:t>
            </a:r>
          </a:p>
          <a:p>
            <a:pPr marL="274320" indent="-274320" eaLnBrk="1" fontAlgn="auto" hangingPunct="1">
              <a:spcAft>
                <a:spcPts val="0"/>
              </a:spcAft>
              <a:buClr>
                <a:schemeClr val="accent3"/>
              </a:buClr>
              <a:buFont typeface="Wingdings" pitchFamily="2" charset="2"/>
              <a:buChar char="q"/>
              <a:defRPr/>
            </a:pPr>
            <a:r>
              <a:rPr lang="en-US" dirty="0" smtClean="0"/>
              <a:t>The effect of depression on the course of medical illness is multifaceted because there are systemic </a:t>
            </a:r>
            <a:r>
              <a:rPr lang="en-US" dirty="0" err="1" smtClean="0"/>
              <a:t>pathophysiologic</a:t>
            </a:r>
            <a:r>
              <a:rPr lang="en-US" dirty="0" smtClean="0"/>
              <a:t> implications, as well as psychological and behavioral ramifications.</a:t>
            </a:r>
            <a:endParaRPr lang="x-none" dirty="0" smtClean="0"/>
          </a:p>
          <a:p>
            <a:pPr marL="274320" indent="-274320" eaLnBrk="1" fontAlgn="auto" hangingPunct="1">
              <a:spcAft>
                <a:spcPts val="0"/>
              </a:spcAft>
              <a:buClr>
                <a:schemeClr val="accent3"/>
              </a:buClr>
              <a:buFont typeface="Wingdings" pitchFamily="2" charset="2"/>
              <a:buChar char="q"/>
              <a:defRPr/>
            </a:pPr>
            <a:endParaRPr lang="x-none"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eaLnBrk="1" hangingPunct="1"/>
            <a:r>
              <a:rPr lang="en-US" altLang="en-US" smtClean="0">
                <a:latin typeface="Arial" pitchFamily="34" charset="0"/>
                <a:cs typeface="Arial" pitchFamily="34" charset="0"/>
              </a:rPr>
              <a:t>Summary (Depression in medically ill)</a:t>
            </a:r>
            <a:endParaRPr lang="x-none" altLang="en-US" smtClean="0">
              <a:latin typeface="Arial" pitchFamily="34" charset="0"/>
              <a:cs typeface="Arial" pitchFamily="34" charset="0"/>
            </a:endParaRPr>
          </a:p>
        </p:txBody>
      </p:sp>
      <p:sp>
        <p:nvSpPr>
          <p:cNvPr id="44035" name="Content Placeholder 2"/>
          <p:cNvSpPr>
            <a:spLocks noGrp="1"/>
          </p:cNvSpPr>
          <p:nvPr>
            <p:ph idx="1"/>
          </p:nvPr>
        </p:nvSpPr>
        <p:spPr/>
        <p:txBody>
          <a:bodyPr/>
          <a:lstStyle/>
          <a:p>
            <a:pPr eaLnBrk="1" hangingPunct="1">
              <a:buFont typeface="Wingdings 2" pitchFamily="18" charset="2"/>
              <a:buNone/>
            </a:pPr>
            <a:endParaRPr lang="x-none" altLang="en-US" smtClean="0"/>
          </a:p>
          <a:p>
            <a:pPr eaLnBrk="1" hangingPunct="1">
              <a:buFont typeface="Wingdings" pitchFamily="2" charset="2"/>
              <a:buChar char="q"/>
            </a:pPr>
            <a:r>
              <a:rPr lang="en-US" altLang="en-US" smtClean="0">
                <a:ea typeface="Majalla UI"/>
              </a:rPr>
              <a:t>The accurate diagnosis and appropriate treatment of depression in the medically ill improves quality of life, enhances the patient's ability to be actively engaged in his or her treatment, decreases symptom quantity and severity, and decreases cost utilization. </a:t>
            </a:r>
          </a:p>
          <a:p>
            <a:pPr eaLnBrk="1" hangingPunct="1">
              <a:buFont typeface="Wingdings" pitchFamily="2" charset="2"/>
              <a:buChar char="q"/>
            </a:pPr>
            <a:r>
              <a:rPr lang="en-US" altLang="en-US" smtClean="0">
                <a:ea typeface="Majalla UI"/>
              </a:rPr>
              <a:t>Most important, it decreases morbidity and mortality.</a:t>
            </a:r>
            <a:endParaRPr lang="x-none" altLang="en-US" smtClean="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normAutofit fontScale="90000"/>
          </a:bodyPr>
          <a:lstStyle/>
          <a:p>
            <a:pPr eaLnBrk="1" fontAlgn="auto" hangingPunct="1">
              <a:spcAft>
                <a:spcPts val="0"/>
              </a:spcAft>
              <a:defRPr/>
            </a:pPr>
            <a:r>
              <a:rPr lang="en-CA" dirty="0" smtClean="0">
                <a:latin typeface="Arial" panose="020B0604020202020204" pitchFamily="34" charset="0"/>
                <a:cs typeface="Arial" panose="020B0604020202020204" pitchFamily="34" charset="0"/>
              </a:rPr>
              <a:t>Four important messages  ABOUT MEDS in ESRD</a:t>
            </a:r>
          </a:p>
        </p:txBody>
      </p:sp>
      <p:sp>
        <p:nvSpPr>
          <p:cNvPr id="5123" name="Rectangle 3"/>
          <p:cNvSpPr>
            <a:spLocks noGrp="1" noChangeArrowheads="1"/>
          </p:cNvSpPr>
          <p:nvPr>
            <p:ph type="body" idx="4294967295"/>
          </p:nvPr>
        </p:nvSpPr>
        <p:spPr>
          <a:xfrm>
            <a:off x="457200" y="1752600"/>
            <a:ext cx="8229600" cy="4114800"/>
          </a:xfrm>
        </p:spPr>
        <p:txBody>
          <a:bodyPr rtlCol="0">
            <a:noAutofit/>
          </a:bodyPr>
          <a:lstStyle/>
          <a:p>
            <a:pPr marL="320040" indent="-320040" eaLnBrk="1" fontAlgn="auto" hangingPunct="1">
              <a:spcAft>
                <a:spcPts val="0"/>
              </a:spcAft>
              <a:buClr>
                <a:schemeClr val="accent3"/>
              </a:buClr>
              <a:buFont typeface="Wingdings"/>
              <a:buChar char=""/>
              <a:defRPr/>
            </a:pPr>
            <a:r>
              <a:rPr lang="en-CA" sz="2400" dirty="0" smtClean="0">
                <a:latin typeface="Arial" panose="020B0604020202020204" pitchFamily="34" charset="0"/>
                <a:cs typeface="Arial" panose="020B0604020202020204" pitchFamily="34" charset="0"/>
              </a:rPr>
              <a:t>Most </a:t>
            </a:r>
            <a:r>
              <a:rPr lang="en-CA" sz="2400" dirty="0" smtClean="0">
                <a:solidFill>
                  <a:srgbClr val="FF0000"/>
                </a:solidFill>
                <a:latin typeface="Arial" panose="020B0604020202020204" pitchFamily="34" charset="0"/>
                <a:cs typeface="Arial" panose="020B0604020202020204" pitchFamily="34" charset="0"/>
              </a:rPr>
              <a:t>psychotropic</a:t>
            </a:r>
            <a:r>
              <a:rPr lang="en-CA" sz="2400" dirty="0" smtClean="0">
                <a:latin typeface="Arial" panose="020B0604020202020204" pitchFamily="34" charset="0"/>
                <a:cs typeface="Arial" panose="020B0604020202020204" pitchFamily="34" charset="0"/>
              </a:rPr>
              <a:t> medications are </a:t>
            </a:r>
            <a:r>
              <a:rPr lang="en-CA" sz="2400" dirty="0" smtClean="0">
                <a:solidFill>
                  <a:srgbClr val="FF0000"/>
                </a:solidFill>
                <a:latin typeface="Arial" panose="020B0604020202020204" pitchFamily="34" charset="0"/>
                <a:cs typeface="Arial" panose="020B0604020202020204" pitchFamily="34" charset="0"/>
              </a:rPr>
              <a:t>fat soluble</a:t>
            </a:r>
            <a:r>
              <a:rPr lang="en-CA" sz="2400" dirty="0" smtClean="0">
                <a:latin typeface="Arial" panose="020B0604020202020204" pitchFamily="34" charset="0"/>
                <a:cs typeface="Arial" panose="020B0604020202020204" pitchFamily="34" charset="0"/>
              </a:rPr>
              <a:t>, easily pass the blood-brain barrier, are not dialyzable, are </a:t>
            </a:r>
            <a:r>
              <a:rPr lang="en-CA" sz="2400" dirty="0" smtClean="0">
                <a:solidFill>
                  <a:srgbClr val="FF0000"/>
                </a:solidFill>
                <a:latin typeface="Arial" panose="020B0604020202020204" pitchFamily="34" charset="0"/>
                <a:cs typeface="Arial" panose="020B0604020202020204" pitchFamily="34" charset="0"/>
              </a:rPr>
              <a:t>metabolized </a:t>
            </a:r>
            <a:r>
              <a:rPr lang="en-CA" sz="2400" dirty="0" smtClean="0">
                <a:latin typeface="Arial" panose="020B0604020202020204" pitchFamily="34" charset="0"/>
                <a:cs typeface="Arial" panose="020B0604020202020204" pitchFamily="34" charset="0"/>
              </a:rPr>
              <a:t>primarily by the </a:t>
            </a:r>
            <a:r>
              <a:rPr lang="en-CA" sz="2400" dirty="0" smtClean="0">
                <a:solidFill>
                  <a:srgbClr val="FF0000"/>
                </a:solidFill>
                <a:latin typeface="Arial" panose="020B0604020202020204" pitchFamily="34" charset="0"/>
                <a:cs typeface="Arial" panose="020B0604020202020204" pitchFamily="34" charset="0"/>
              </a:rPr>
              <a:t>liver</a:t>
            </a:r>
            <a:r>
              <a:rPr lang="en-CA" sz="2400" dirty="0" smtClean="0">
                <a:latin typeface="Arial" panose="020B0604020202020204" pitchFamily="34" charset="0"/>
                <a:cs typeface="Arial" panose="020B0604020202020204" pitchFamily="34" charset="0"/>
              </a:rPr>
              <a:t>, and are excreted mainly in bile. </a:t>
            </a:r>
          </a:p>
          <a:p>
            <a:pPr marL="320040" indent="-320040" eaLnBrk="1" fontAlgn="auto" hangingPunct="1">
              <a:spcAft>
                <a:spcPts val="0"/>
              </a:spcAft>
              <a:buClr>
                <a:schemeClr val="accent3"/>
              </a:buClr>
              <a:buFont typeface="Wingdings"/>
              <a:buChar char=""/>
              <a:defRPr/>
            </a:pPr>
            <a:r>
              <a:rPr lang="en-CA" sz="2400" dirty="0" smtClean="0">
                <a:latin typeface="Arial" panose="020B0604020202020204" pitchFamily="34" charset="0"/>
                <a:cs typeface="Arial" panose="020B0604020202020204" pitchFamily="34" charset="0"/>
              </a:rPr>
              <a:t>The majority of these drugs can be </a:t>
            </a:r>
            <a:r>
              <a:rPr lang="en-CA" sz="2400" dirty="0" smtClean="0">
                <a:solidFill>
                  <a:srgbClr val="FF0000"/>
                </a:solidFill>
                <a:latin typeface="Arial" panose="020B0604020202020204" pitchFamily="34" charset="0"/>
                <a:cs typeface="Arial" panose="020B0604020202020204" pitchFamily="34" charset="0"/>
              </a:rPr>
              <a:t>safely used </a:t>
            </a:r>
            <a:r>
              <a:rPr lang="en-CA" sz="2400" dirty="0" smtClean="0">
                <a:latin typeface="Arial" panose="020B0604020202020204" pitchFamily="34" charset="0"/>
                <a:cs typeface="Arial" panose="020B0604020202020204" pitchFamily="34" charset="0"/>
              </a:rPr>
              <a:t>with the ESRD populations.</a:t>
            </a:r>
          </a:p>
          <a:p>
            <a:pPr marL="320040" indent="-320040" eaLnBrk="1" fontAlgn="auto" hangingPunct="1">
              <a:spcAft>
                <a:spcPts val="0"/>
              </a:spcAft>
              <a:buClr>
                <a:schemeClr val="accent3"/>
              </a:buClr>
              <a:buFont typeface="Wingdings"/>
              <a:buChar char=""/>
              <a:defRPr/>
            </a:pPr>
            <a:r>
              <a:rPr lang="en-CA" sz="2400" dirty="0" smtClean="0">
                <a:latin typeface="Arial" panose="020B0604020202020204" pitchFamily="34" charset="0"/>
                <a:cs typeface="Arial" panose="020B0604020202020204" pitchFamily="34" charset="0"/>
              </a:rPr>
              <a:t>Dosing often involves trial and error. The majority of patients with ESRD both tolerate and require </a:t>
            </a:r>
            <a:r>
              <a:rPr lang="en-CA" sz="2400" dirty="0" smtClean="0">
                <a:solidFill>
                  <a:srgbClr val="FF0000"/>
                </a:solidFill>
                <a:latin typeface="Arial" panose="020B0604020202020204" pitchFamily="34" charset="0"/>
                <a:cs typeface="Arial" panose="020B0604020202020204" pitchFamily="34" charset="0"/>
              </a:rPr>
              <a:t>ordinary doses </a:t>
            </a:r>
            <a:r>
              <a:rPr lang="en-CA" sz="2400" dirty="0" smtClean="0">
                <a:latin typeface="Arial" panose="020B0604020202020204" pitchFamily="34" charset="0"/>
                <a:cs typeface="Arial" panose="020B0604020202020204" pitchFamily="34" charset="0"/>
              </a:rPr>
              <a:t>of most psychotropic medications. </a:t>
            </a:r>
          </a:p>
          <a:p>
            <a:pPr marL="320040" indent="-320040" eaLnBrk="1" fontAlgn="auto" hangingPunct="1">
              <a:spcAft>
                <a:spcPts val="0"/>
              </a:spcAft>
              <a:buClr>
                <a:schemeClr val="accent3"/>
              </a:buClr>
              <a:buFont typeface="Wingdings"/>
              <a:buChar char=""/>
              <a:defRPr/>
            </a:pPr>
            <a:r>
              <a:rPr lang="en-CA" sz="2400" dirty="0" smtClean="0">
                <a:latin typeface="Arial" panose="020B0604020202020204" pitchFamily="34" charset="0"/>
                <a:cs typeface="Arial" panose="020B0604020202020204" pitchFamily="34" charset="0"/>
              </a:rPr>
              <a:t>Toxicity is usually obvious, and we would </a:t>
            </a:r>
            <a:r>
              <a:rPr lang="en-CA" sz="2400" dirty="0" smtClean="0">
                <a:solidFill>
                  <a:srgbClr val="FF0000"/>
                </a:solidFill>
                <a:latin typeface="Arial" panose="020B0604020202020204" pitchFamily="34" charset="0"/>
                <a:cs typeface="Arial" panose="020B0604020202020204" pitchFamily="34" charset="0"/>
              </a:rPr>
              <a:t>caution</a:t>
            </a:r>
            <a:r>
              <a:rPr lang="en-CA" sz="2400" dirty="0" smtClean="0">
                <a:latin typeface="Arial" panose="020B0604020202020204" pitchFamily="34" charset="0"/>
                <a:cs typeface="Arial" panose="020B0604020202020204" pitchFamily="34" charset="0"/>
              </a:rPr>
              <a:t> more </a:t>
            </a:r>
            <a:r>
              <a:rPr lang="en-CA" sz="2400" dirty="0" smtClean="0">
                <a:solidFill>
                  <a:srgbClr val="FF0000"/>
                </a:solidFill>
                <a:latin typeface="Arial" panose="020B0604020202020204" pitchFamily="34" charset="0"/>
                <a:cs typeface="Arial" panose="020B0604020202020204" pitchFamily="34" charset="0"/>
              </a:rPr>
              <a:t>against </a:t>
            </a:r>
            <a:r>
              <a:rPr lang="en-CA" sz="2400" dirty="0" err="1" smtClean="0">
                <a:solidFill>
                  <a:srgbClr val="FF0000"/>
                </a:solidFill>
                <a:latin typeface="Arial" panose="020B0604020202020204" pitchFamily="34" charset="0"/>
                <a:cs typeface="Arial" panose="020B0604020202020204" pitchFamily="34" charset="0"/>
              </a:rPr>
              <a:t>undermedicating</a:t>
            </a:r>
            <a:r>
              <a:rPr lang="en-CA" sz="2400" dirty="0" smtClean="0">
                <a:solidFill>
                  <a:srgbClr val="FF0000"/>
                </a:solidFill>
                <a:latin typeface="Arial" panose="020B0604020202020204" pitchFamily="34" charset="0"/>
                <a:cs typeface="Arial" panose="020B0604020202020204" pitchFamily="34" charset="0"/>
              </a:rPr>
              <a:t> </a:t>
            </a:r>
            <a:r>
              <a:rPr lang="en-CA" sz="2400" dirty="0" smtClean="0">
                <a:latin typeface="Arial" panose="020B0604020202020204" pitchFamily="34" charset="0"/>
                <a:cs typeface="Arial" panose="020B0604020202020204" pitchFamily="34" charset="0"/>
              </a:rPr>
              <a:t>patients than against overmedication.</a:t>
            </a:r>
          </a:p>
          <a:p>
            <a:pPr marL="320040" indent="-320040" eaLnBrk="1" fontAlgn="auto" hangingPunct="1">
              <a:spcAft>
                <a:spcPts val="0"/>
              </a:spcAft>
              <a:buClr>
                <a:schemeClr val="accent3"/>
              </a:buClr>
              <a:buFont typeface="Wingdings"/>
              <a:buChar char=""/>
              <a:defRPr/>
            </a:pPr>
            <a:r>
              <a:rPr lang="en-CA" sz="1400" dirty="0" smtClean="0">
                <a:latin typeface="Arial" panose="020B0604020202020204" pitchFamily="34" charset="0"/>
                <a:cs typeface="Arial" panose="020B0604020202020204" pitchFamily="34" charset="0"/>
              </a:rPr>
              <a:t>Cohen LM. Update on psychotropic medication use in renal disease. Psychosomatics. 2004</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71500" y="0"/>
            <a:ext cx="8153400" cy="1328738"/>
          </a:xfrm>
        </p:spPr>
        <p:txBody>
          <a:bodyPr/>
          <a:lstStyle/>
          <a:p>
            <a:pPr eaLnBrk="1" hangingPunct="1"/>
            <a:r>
              <a:rPr lang="en-US" altLang="en-US" sz="3200" smtClean="0">
                <a:latin typeface="Arial" pitchFamily="34" charset="0"/>
                <a:cs typeface="Arial" pitchFamily="34" charset="0"/>
              </a:rPr>
              <a:t>Summary of psychopharmacology for patients with liver disease </a:t>
            </a:r>
          </a:p>
        </p:txBody>
      </p:sp>
      <p:sp>
        <p:nvSpPr>
          <p:cNvPr id="46083" name="Rectangle 3"/>
          <p:cNvSpPr>
            <a:spLocks noGrp="1" noChangeArrowheads="1"/>
          </p:cNvSpPr>
          <p:nvPr>
            <p:ph type="body" idx="1"/>
          </p:nvPr>
        </p:nvSpPr>
        <p:spPr>
          <a:xfrm>
            <a:off x="612775" y="1600200"/>
            <a:ext cx="8153400" cy="4495800"/>
          </a:xfrm>
        </p:spPr>
        <p:txBody>
          <a:bodyPr/>
          <a:lstStyle/>
          <a:p>
            <a:pPr marL="319088" indent="-319088" eaLnBrk="1" hangingPunct="1">
              <a:lnSpc>
                <a:spcPct val="90000"/>
              </a:lnSpc>
              <a:buFont typeface="Wingdings" pitchFamily="2" charset="2"/>
              <a:buChar char=""/>
            </a:pPr>
            <a:r>
              <a:rPr lang="en-US" altLang="en-US" sz="2000" smtClean="0"/>
              <a:t>To guide pharmacotherapy in liver disease, use Childs-Pugh</a:t>
            </a:r>
            <a:r>
              <a:rPr lang="en-US" altLang="en-US" sz="2000" baseline="30000" smtClean="0"/>
              <a:t> </a:t>
            </a:r>
            <a:r>
              <a:rPr lang="en-US" altLang="en-US" sz="2000" smtClean="0"/>
              <a:t>scores with closer monitoring to help to increase safety and</a:t>
            </a:r>
            <a:r>
              <a:rPr lang="en-US" altLang="en-US" sz="2000" baseline="30000" smtClean="0"/>
              <a:t> </a:t>
            </a:r>
            <a:r>
              <a:rPr lang="en-US" altLang="en-US" sz="2000" smtClean="0"/>
              <a:t>tolerability.</a:t>
            </a:r>
          </a:p>
          <a:p>
            <a:pPr marL="319088" indent="-319088" eaLnBrk="1" hangingPunct="1">
              <a:lnSpc>
                <a:spcPct val="90000"/>
              </a:lnSpc>
              <a:buFont typeface="Wingdings" pitchFamily="2" charset="2"/>
              <a:buChar char=""/>
            </a:pPr>
            <a:r>
              <a:rPr lang="en-US" altLang="en-US" sz="2000" smtClean="0"/>
              <a:t>When choosing psychotropic agents for patients with liver disease, consider the following:</a:t>
            </a:r>
          </a:p>
          <a:p>
            <a:pPr lvl="1" indent="-273050" eaLnBrk="1" hangingPunct="1">
              <a:lnSpc>
                <a:spcPct val="90000"/>
              </a:lnSpc>
              <a:buFont typeface="Wingdings 2" pitchFamily="18" charset="2"/>
              <a:buChar char=""/>
            </a:pPr>
            <a:r>
              <a:rPr lang="en-US" altLang="en-US" sz="2000" b="1" smtClean="0"/>
              <a:t>Drug interactions</a:t>
            </a:r>
          </a:p>
          <a:p>
            <a:pPr lvl="2" eaLnBrk="1" hangingPunct="1">
              <a:lnSpc>
                <a:spcPct val="90000"/>
              </a:lnSpc>
              <a:buFont typeface="Wingdings" pitchFamily="2" charset="2"/>
              <a:buChar char=""/>
            </a:pPr>
            <a:r>
              <a:rPr lang="en-US" altLang="en-US" sz="2000" smtClean="0"/>
              <a:t>e.g : NSAIDs + SSRI for GI bleed </a:t>
            </a:r>
          </a:p>
          <a:p>
            <a:pPr lvl="1" indent="-273050" eaLnBrk="1" hangingPunct="1">
              <a:lnSpc>
                <a:spcPct val="90000"/>
              </a:lnSpc>
              <a:buFont typeface="Wingdings 2" pitchFamily="18" charset="2"/>
              <a:buChar char=""/>
            </a:pPr>
            <a:r>
              <a:rPr lang="en-US" altLang="en-US" sz="2000" b="1" smtClean="0"/>
              <a:t>Medical Disease</a:t>
            </a:r>
          </a:p>
          <a:p>
            <a:pPr lvl="2" eaLnBrk="1" hangingPunct="1">
              <a:lnSpc>
                <a:spcPct val="90000"/>
              </a:lnSpc>
              <a:buFont typeface="Wingdings" pitchFamily="2" charset="2"/>
              <a:buChar char=""/>
            </a:pPr>
            <a:r>
              <a:rPr lang="en-US" altLang="en-US" sz="2000" smtClean="0"/>
              <a:t>E.g : Severity of liver disease, protein binding</a:t>
            </a:r>
          </a:p>
          <a:p>
            <a:pPr lvl="1" indent="-273050" eaLnBrk="1" hangingPunct="1">
              <a:lnSpc>
                <a:spcPct val="90000"/>
              </a:lnSpc>
              <a:buFont typeface="Wingdings 2" pitchFamily="18" charset="2"/>
              <a:buChar char=""/>
            </a:pPr>
            <a:r>
              <a:rPr lang="en-US" altLang="en-US" sz="2000" smtClean="0"/>
              <a:t>Age :  e.g. : Decreased risk hepatotoxicity in adults </a:t>
            </a:r>
          </a:p>
          <a:p>
            <a:pPr lvl="1" indent="-273050" eaLnBrk="1" hangingPunct="1">
              <a:lnSpc>
                <a:spcPct val="90000"/>
              </a:lnSpc>
              <a:buFont typeface="Wingdings 2" pitchFamily="18" charset="2"/>
              <a:buChar char=""/>
            </a:pPr>
            <a:r>
              <a:rPr lang="en-US" altLang="en-US" sz="2000" b="1" smtClean="0"/>
              <a:t>Drug profile</a:t>
            </a:r>
          </a:p>
          <a:p>
            <a:pPr lvl="2" eaLnBrk="1" hangingPunct="1">
              <a:lnSpc>
                <a:spcPct val="90000"/>
              </a:lnSpc>
              <a:buFont typeface="Wingdings" pitchFamily="2" charset="2"/>
              <a:buChar char=""/>
            </a:pPr>
            <a:r>
              <a:rPr lang="en-US" altLang="en-US" sz="2000" smtClean="0"/>
              <a:t>E.g.: Hepatotoxicity, hyperammonemia</a:t>
            </a:r>
          </a:p>
          <a:p>
            <a:pPr lvl="1" indent="-273050" eaLnBrk="1" hangingPunct="1">
              <a:lnSpc>
                <a:spcPct val="90000"/>
              </a:lnSpc>
              <a:buFont typeface="Wingdings 2" pitchFamily="18" charset="2"/>
              <a:buChar char=""/>
            </a:pPr>
            <a:r>
              <a:rPr lang="en-US" altLang="en-US" sz="2000" b="1" smtClean="0"/>
              <a:t>Hepatic modifications</a:t>
            </a:r>
          </a:p>
          <a:p>
            <a:pPr lvl="2" eaLnBrk="1" hangingPunct="1">
              <a:lnSpc>
                <a:spcPct val="90000"/>
              </a:lnSpc>
              <a:buFont typeface="Wingdings" pitchFamily="2" charset="2"/>
              <a:buChar char=""/>
            </a:pPr>
            <a:r>
              <a:rPr lang="en-US" altLang="en-US" sz="2000" smtClean="0"/>
              <a:t>E.g: Bupropion vs. citalopram</a:t>
            </a:r>
          </a:p>
        </p:txBody>
      </p:sp>
      <p:sp>
        <p:nvSpPr>
          <p:cNvPr id="46084" name="TextBox 3"/>
          <p:cNvSpPr txBox="1">
            <a:spLocks noChangeArrowheads="1"/>
          </p:cNvSpPr>
          <p:nvPr/>
        </p:nvSpPr>
        <p:spPr bwMode="auto">
          <a:xfrm>
            <a:off x="1619250" y="6308725"/>
            <a:ext cx="5562600" cy="339725"/>
          </a:xfrm>
          <a:prstGeom prst="rect">
            <a:avLst/>
          </a:prstGeom>
          <a:noFill/>
          <a:ln w="9525">
            <a:noFill/>
            <a:miter lim="800000"/>
            <a:headEnd/>
            <a:tailEnd/>
          </a:ln>
        </p:spPr>
        <p:txBody>
          <a:bodyPr wrap="none">
            <a:spAutoFit/>
          </a:bodyPr>
          <a:lstStyle/>
          <a:p>
            <a:r>
              <a:rPr lang="en-CA" altLang="en-US" sz="1600">
                <a:latin typeface="Constantia" pitchFamily="18" charset="0"/>
              </a:rPr>
              <a:t>Sanjeev Sockalingam, psychopharmacology updates, 2009</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وان 1"/>
          <p:cNvSpPr>
            <a:spLocks noGrp="1"/>
          </p:cNvSpPr>
          <p:nvPr>
            <p:ph type="title"/>
          </p:nvPr>
        </p:nvSpPr>
        <p:spPr>
          <a:xfrm>
            <a:off x="457200" y="500063"/>
            <a:ext cx="8229600" cy="1000125"/>
          </a:xfrm>
        </p:spPr>
        <p:txBody>
          <a:bodyPr/>
          <a:lstStyle/>
          <a:p>
            <a:r>
              <a:rPr lang="en-US" altLang="en-US" b="1" smtClean="0">
                <a:latin typeface="Arial" pitchFamily="34" charset="0"/>
                <a:cs typeface="Arial" pitchFamily="34" charset="0"/>
              </a:rPr>
              <a:t>Case Development 4</a:t>
            </a:r>
            <a:endParaRPr lang="x-none" altLang="en-US" smtClean="0">
              <a:latin typeface="Arial" pitchFamily="34" charset="0"/>
              <a:cs typeface="Arial" pitchFamily="34" charset="0"/>
            </a:endParaRPr>
          </a:p>
        </p:txBody>
      </p:sp>
      <p:sp>
        <p:nvSpPr>
          <p:cNvPr id="47107" name="عنصر نائب للمحتوى 2"/>
          <p:cNvSpPr>
            <a:spLocks noGrp="1"/>
          </p:cNvSpPr>
          <p:nvPr>
            <p:ph idx="1"/>
          </p:nvPr>
        </p:nvSpPr>
        <p:spPr>
          <a:xfrm>
            <a:off x="457200" y="1214438"/>
            <a:ext cx="8229600" cy="5110162"/>
          </a:xfrm>
        </p:spPr>
        <p:txBody>
          <a:bodyPr/>
          <a:lstStyle/>
          <a:p>
            <a:pPr>
              <a:buFont typeface="Wingdings 2" pitchFamily="18" charset="2"/>
              <a:buNone/>
            </a:pPr>
            <a:endParaRPr lang="en-US" altLang="en-US" b="1" smtClean="0"/>
          </a:p>
          <a:p>
            <a:r>
              <a:rPr lang="en-US" altLang="en-US" sz="2400" smtClean="0"/>
              <a:t>Elaborating more in his past history, His wife reported that when she was pregnant with her last child 27 years ago, she has needed to get help of psychiatry -because of sadness, crying, anxiety and disturbed sleeping.</a:t>
            </a:r>
          </a:p>
          <a:p>
            <a:r>
              <a:rPr lang="en-US" altLang="en-US" sz="2400" smtClean="0"/>
              <a:t> Also, after delivery, she became behaviorally disturbed plus hearing voices asking her to kill her child.  </a:t>
            </a:r>
            <a:endParaRPr lang="en-US" altLang="en-US" sz="2400" b="1" smtClean="0"/>
          </a:p>
          <a:p>
            <a:pPr>
              <a:buFont typeface="Wingdings 2" pitchFamily="18" charset="2"/>
              <a:buNone/>
            </a:pPr>
            <a:endParaRPr lang="en-US" altLang="en-US" b="1" smtClean="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وان 1"/>
          <p:cNvSpPr>
            <a:spLocks noGrp="1"/>
          </p:cNvSpPr>
          <p:nvPr>
            <p:ph type="title"/>
          </p:nvPr>
        </p:nvSpPr>
        <p:spPr/>
        <p:txBody>
          <a:bodyPr/>
          <a:lstStyle/>
          <a:p>
            <a:endParaRPr lang="x-none" altLang="en-US" smtClean="0">
              <a:latin typeface="Arial" pitchFamily="34" charset="0"/>
              <a:cs typeface="Arial" pitchFamily="34" charset="0"/>
            </a:endParaRPr>
          </a:p>
        </p:txBody>
      </p:sp>
      <p:sp>
        <p:nvSpPr>
          <p:cNvPr id="48131" name="عنصر نائب للمحتوى 2"/>
          <p:cNvSpPr>
            <a:spLocks noGrp="1"/>
          </p:cNvSpPr>
          <p:nvPr>
            <p:ph idx="1"/>
          </p:nvPr>
        </p:nvSpPr>
        <p:spPr/>
        <p:txBody>
          <a:bodyPr/>
          <a:lstStyle/>
          <a:p>
            <a:r>
              <a:rPr lang="en-US" altLang="en-US" smtClean="0"/>
              <a:t>Analyze the symptoms (presented and expected) in this case and signs, including mood, thoughts, cognition, perception and physical aspects</a:t>
            </a:r>
            <a:endParaRPr lang="en-US" altLang="en-US" b="1" smtClean="0"/>
          </a:p>
          <a:p>
            <a:r>
              <a:rPr lang="en-US" altLang="en-US" smtClean="0"/>
              <a:t>Discuss other elements related to the case includes possible etiological reasons</a:t>
            </a:r>
            <a:endParaRPr lang="en-US" altLang="en-US" b="1" smtClean="0"/>
          </a:p>
          <a:p>
            <a:r>
              <a:rPr lang="en-US" altLang="en-US" smtClean="0"/>
              <a:t>Discuss the initial possible diagnosis of this case and different types of such clinical presentation</a:t>
            </a:r>
          </a:p>
          <a:p>
            <a:r>
              <a:rPr lang="en-US" altLang="en-US" smtClean="0"/>
              <a:t>Discuss about Perinatal psychiatry </a:t>
            </a:r>
            <a:endParaRPr lang="en-US" altLang="en-US" b="1" smtClean="0"/>
          </a:p>
          <a:p>
            <a:pPr>
              <a:buFont typeface="Wingdings 2" pitchFamily="18" charset="2"/>
              <a:buNone/>
            </a:pPr>
            <a:endParaRPr lang="en-US" altLang="en-US" b="1" smtClean="0"/>
          </a:p>
          <a:p>
            <a:endParaRPr lang="x-none" altLang="en-US" smtClean="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عنوان 1"/>
          <p:cNvSpPr>
            <a:spLocks noGrp="1"/>
          </p:cNvSpPr>
          <p:nvPr>
            <p:ph type="title"/>
          </p:nvPr>
        </p:nvSpPr>
        <p:spPr/>
        <p:txBody>
          <a:bodyPr/>
          <a:lstStyle/>
          <a:p>
            <a:endParaRPr lang="x-none" altLang="en-US" smtClean="0">
              <a:latin typeface="Arial" pitchFamily="34" charset="0"/>
              <a:cs typeface="Arial" pitchFamily="34" charset="0"/>
            </a:endParaRPr>
          </a:p>
        </p:txBody>
      </p:sp>
      <p:sp>
        <p:nvSpPr>
          <p:cNvPr id="49155" name="عنصر نائب للمحتوى 2"/>
          <p:cNvSpPr>
            <a:spLocks noGrp="1"/>
          </p:cNvSpPr>
          <p:nvPr>
            <p:ph idx="1"/>
          </p:nvPr>
        </p:nvSpPr>
        <p:spPr/>
        <p:txBody>
          <a:bodyPr/>
          <a:lstStyle/>
          <a:p>
            <a:pPr algn="ctr">
              <a:buFont typeface="Wingdings 2" pitchFamily="18" charset="2"/>
              <a:buNone/>
            </a:pPr>
            <a:r>
              <a:rPr lang="en-US" altLang="en-US" sz="6000" smtClean="0"/>
              <a:t>Perinatal psychiatry </a:t>
            </a:r>
            <a:endParaRPr lang="en-US" altLang="en-US" sz="6000" b="1" smtClean="0"/>
          </a:p>
          <a:p>
            <a:pPr algn="ctr">
              <a:buFont typeface="Wingdings 2" pitchFamily="18" charset="2"/>
              <a:buNone/>
            </a:pPr>
            <a:endParaRPr lang="x-none" altLang="en-US" sz="3200" smtClean="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152400"/>
            <a:ext cx="6418263" cy="1371600"/>
          </a:xfrm>
        </p:spPr>
        <p:txBody>
          <a:bodyPr/>
          <a:lstStyle/>
          <a:p>
            <a:pPr eaLnBrk="1" hangingPunct="1"/>
            <a:r>
              <a:rPr lang="en-US" altLang="en-US" sz="3200" b="1" smtClean="0">
                <a:latin typeface="Arial" pitchFamily="34" charset="0"/>
                <a:cs typeface="Arial" pitchFamily="34" charset="0"/>
              </a:rPr>
              <a:t>CONSEQUENCES OF DEPRESSION IN PREGNANCY</a:t>
            </a:r>
            <a:endParaRPr lang="en-CA" altLang="en-US" sz="3200" smtClean="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323850" y="1752600"/>
          <a:ext cx="8353425" cy="4772025"/>
        </p:xfrm>
        <a:graphic>
          <a:graphicData uri="http://schemas.openxmlformats.org/drawingml/2006/table">
            <a:tbl>
              <a:tblPr firstRow="1" bandRow="1">
                <a:tableStyleId>{5C22544A-7EE6-4342-B048-85BDC9FD1C3A}</a:tableStyleId>
              </a:tblPr>
              <a:tblGrid>
                <a:gridCol w="3600614"/>
                <a:gridCol w="4752811"/>
              </a:tblGrid>
              <a:tr h="552073">
                <a:tc>
                  <a:txBody>
                    <a:bodyPr/>
                    <a:lstStyle/>
                    <a:p>
                      <a:pPr algn="ctr"/>
                      <a:r>
                        <a:rPr lang="en-CA" sz="2800" dirty="0" smtClean="0"/>
                        <a:t>Mother </a:t>
                      </a:r>
                      <a:endParaRPr lang="en-CA" sz="2400" dirty="0"/>
                    </a:p>
                  </a:txBody>
                  <a:tcPr marL="91445" marR="91445" marT="45713" marB="45713"/>
                </a:tc>
                <a:tc>
                  <a:txBody>
                    <a:bodyPr/>
                    <a:lstStyle/>
                    <a:p>
                      <a:pPr algn="ctr"/>
                      <a:r>
                        <a:rPr lang="en-CA" sz="2800" dirty="0" smtClean="0"/>
                        <a:t>Baby</a:t>
                      </a:r>
                      <a:endParaRPr lang="en-CA" sz="2800" dirty="0"/>
                    </a:p>
                  </a:txBody>
                  <a:tcPr marL="91445" marR="91445" marT="45713" marB="45713"/>
                </a:tc>
              </a:tr>
              <a:tr h="4219952">
                <a:tc>
                  <a:txBody>
                    <a:bodyPr/>
                    <a:lstStyle/>
                    <a:p>
                      <a:pPr>
                        <a:buFont typeface="Wingdings" pitchFamily="2" charset="2"/>
                        <a:buChar char="q"/>
                        <a:defRPr/>
                      </a:pPr>
                      <a:r>
                        <a:rPr lang="en-US" sz="2400" dirty="0" smtClean="0">
                          <a:latin typeface="Times New Roman" pitchFamily="18" charset="0"/>
                          <a:cs typeface="Times New Roman" pitchFamily="18" charset="0"/>
                        </a:rPr>
                        <a:t>Suicide</a:t>
                      </a:r>
                    </a:p>
                    <a:p>
                      <a:pPr>
                        <a:buFont typeface="Wingdings" pitchFamily="2" charset="2"/>
                        <a:buChar char="q"/>
                        <a:defRPr/>
                      </a:pPr>
                      <a:r>
                        <a:rPr lang="en-US" sz="2400" dirty="0" smtClean="0">
                          <a:latin typeface="Times New Roman" pitchFamily="18" charset="0"/>
                          <a:cs typeface="Times New Roman" pitchFamily="18" charset="0"/>
                        </a:rPr>
                        <a:t>unhealthy practices e.g. smoking</a:t>
                      </a:r>
                    </a:p>
                    <a:p>
                      <a:pPr>
                        <a:buFont typeface="Wingdings" pitchFamily="2" charset="2"/>
                        <a:buChar char="q"/>
                        <a:defRPr/>
                      </a:pPr>
                      <a:r>
                        <a:rPr lang="en-US" sz="2400" dirty="0" smtClean="0">
                          <a:latin typeface="Times New Roman" pitchFamily="18" charset="0"/>
                          <a:cs typeface="Times New Roman" pitchFamily="18" charset="0"/>
                        </a:rPr>
                        <a:t> Poor nutrition</a:t>
                      </a:r>
                    </a:p>
                    <a:p>
                      <a:pPr>
                        <a:buFont typeface="Wingdings" pitchFamily="2" charset="2"/>
                        <a:buChar char="q"/>
                        <a:defRPr/>
                      </a:pPr>
                      <a:r>
                        <a:rPr lang="en-US" sz="2400" dirty="0" smtClean="0">
                          <a:latin typeface="Times New Roman" pitchFamily="18" charset="0"/>
                          <a:cs typeface="Times New Roman" pitchFamily="18" charset="0"/>
                        </a:rPr>
                        <a:t> Less compliant with prenatal care</a:t>
                      </a:r>
                    </a:p>
                    <a:p>
                      <a:pPr>
                        <a:buFont typeface="Wingdings" pitchFamily="2" charset="2"/>
                        <a:buChar char="q"/>
                        <a:defRPr/>
                      </a:pPr>
                      <a:r>
                        <a:rPr lang="en-US" sz="2400" dirty="0" smtClean="0">
                          <a:latin typeface="Times New Roman" pitchFamily="18" charset="0"/>
                          <a:cs typeface="Times New Roman" pitchFamily="18" charset="0"/>
                        </a:rPr>
                        <a:t> Increased pain ,nausea, stomach pain, SOB, GI symptoms..etc</a:t>
                      </a:r>
                    </a:p>
                    <a:p>
                      <a:endParaRPr lang="en-CA" sz="2400" dirty="0"/>
                    </a:p>
                  </a:txBody>
                  <a:tcPr marL="91445" marR="91445" marT="45713" marB="45713"/>
                </a:tc>
                <a:tc>
                  <a:txBody>
                    <a:bodyPr/>
                    <a:lstStyle/>
                    <a:p>
                      <a:pPr>
                        <a:buFont typeface="Wingdings" pitchFamily="2" charset="2"/>
                        <a:buChar char="q"/>
                        <a:defRPr/>
                      </a:pPr>
                      <a:r>
                        <a:rPr lang="en-US" sz="2400" dirty="0" smtClean="0">
                          <a:latin typeface="Times New Roman" pitchFamily="18" charset="0"/>
                          <a:cs typeface="Times New Roman" pitchFamily="18" charset="0"/>
                        </a:rPr>
                        <a:t>low birth weight, smaller head circumferences, premature delivery, etc</a:t>
                      </a:r>
                    </a:p>
                    <a:p>
                      <a:pPr>
                        <a:buFont typeface="Wingdings" pitchFamily="2" charset="2"/>
                        <a:buChar char="q"/>
                        <a:defRPr/>
                      </a:pPr>
                      <a:r>
                        <a:rPr lang="en-US" sz="2400" dirty="0" smtClean="0">
                          <a:latin typeface="Times New Roman" pitchFamily="18" charset="0"/>
                          <a:cs typeface="Times New Roman" pitchFamily="18" charset="0"/>
                        </a:rPr>
                        <a:t>poor mother-infant attachment, delayed cognitive and linguistic skills, impaired emotional development, and behavioral issues</a:t>
                      </a:r>
                    </a:p>
                    <a:p>
                      <a:pPr>
                        <a:buFont typeface="Wingdings" pitchFamily="2" charset="2"/>
                        <a:buChar char="q"/>
                        <a:defRPr/>
                      </a:pPr>
                      <a:r>
                        <a:rPr lang="en-US" sz="2400" dirty="0" smtClean="0">
                          <a:latin typeface="Times New Roman" pitchFamily="18" charset="0"/>
                          <a:cs typeface="Times New Roman" pitchFamily="18" charset="0"/>
                        </a:rPr>
                        <a:t>emotional instability and conduct disorders, attempt suicide, and require mental health services</a:t>
                      </a:r>
                    </a:p>
                    <a:p>
                      <a:endParaRPr lang="en-CA" sz="2400" dirty="0"/>
                    </a:p>
                  </a:txBody>
                  <a:tcPr marL="91445" marR="91445" marT="45713" marB="45713"/>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09600"/>
            <a:ext cx="8686800" cy="838200"/>
          </a:xfrm>
        </p:spPr>
        <p:txBody>
          <a:bodyPr>
            <a:noAutofit/>
          </a:bodyPr>
          <a:lstStyle/>
          <a:p>
            <a:pPr algn="ctr" eaLnBrk="1" fontAlgn="auto" hangingPunct="1">
              <a:spcAft>
                <a:spcPts val="0"/>
              </a:spcAft>
              <a:defRPr/>
            </a:pP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Depression in</a:t>
            </a:r>
            <a:b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pregnant Women</a:t>
            </a:r>
            <a:endParaRPr lang="x-none"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1203" name="عنصر نائب للمحتوى 2"/>
          <p:cNvSpPr>
            <a:spLocks noGrp="1"/>
          </p:cNvSpPr>
          <p:nvPr>
            <p:ph idx="1"/>
          </p:nvPr>
        </p:nvSpPr>
        <p:spPr>
          <a:xfrm>
            <a:off x="228600" y="2133600"/>
            <a:ext cx="8686800" cy="4525963"/>
          </a:xfrm>
        </p:spPr>
        <p:txBody>
          <a:bodyPr/>
          <a:lstStyle/>
          <a:p>
            <a:pPr eaLnBrk="1" hangingPunct="1">
              <a:buFont typeface="Wingdings" pitchFamily="2" charset="2"/>
              <a:buChar char="q"/>
            </a:pPr>
            <a:r>
              <a:rPr lang="en-US" altLang="en-US" sz="2800" smtClean="0"/>
              <a:t>  10% to 16% of pregnant women fulfill the diagnostic criteria for MDD, and even more women experience subsyndromal depressive symptoms</a:t>
            </a:r>
          </a:p>
          <a:p>
            <a:pPr eaLnBrk="1" hangingPunct="1">
              <a:buFont typeface="Wingdings" pitchFamily="2" charset="2"/>
              <a:buChar char="q"/>
            </a:pPr>
            <a:endParaRPr lang="en-US" altLang="en-US" sz="2800" smtClean="0"/>
          </a:p>
          <a:p>
            <a:pPr eaLnBrk="1" hangingPunct="1">
              <a:buFont typeface="Wingdings" pitchFamily="2" charset="2"/>
              <a:buChar char="q"/>
            </a:pPr>
            <a:r>
              <a:rPr lang="en-US" altLang="en-US" sz="2800" smtClean="0"/>
              <a:t>   Many of depressive symptoms overlap with the physical and mental changes experienced during pregnancy</a:t>
            </a:r>
            <a:endParaRPr lang="x-none" altLang="en-US" sz="280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وان 1"/>
          <p:cNvSpPr>
            <a:spLocks noGrp="1"/>
          </p:cNvSpPr>
          <p:nvPr>
            <p:ph type="title"/>
          </p:nvPr>
        </p:nvSpPr>
        <p:spPr>
          <a:xfrm>
            <a:off x="428625" y="-285750"/>
            <a:ext cx="8229600" cy="1143000"/>
          </a:xfrm>
        </p:spPr>
        <p:txBody>
          <a:bodyPr/>
          <a:lstStyle/>
          <a:p>
            <a:pPr algn="ctr"/>
            <a:r>
              <a:rPr lang="en-US" altLang="en-US" sz="2800" smtClean="0">
                <a:latin typeface="Arial" pitchFamily="34" charset="0"/>
                <a:cs typeface="Arial" pitchFamily="34" charset="0"/>
              </a:rPr>
              <a:t>Primary VS secondary psychiatric disorders</a:t>
            </a:r>
            <a:endParaRPr lang="x-none" altLang="en-US" sz="2800" smtClean="0">
              <a:latin typeface="Arial" pitchFamily="34" charset="0"/>
              <a:cs typeface="Arial" pitchFamily="34" charset="0"/>
            </a:endParaRPr>
          </a:p>
        </p:txBody>
      </p:sp>
      <p:graphicFrame>
        <p:nvGraphicFramePr>
          <p:cNvPr id="4" name="عنصر نائب للمحتوى 3"/>
          <p:cNvGraphicFramePr>
            <a:graphicFrameLocks noGrp="1"/>
          </p:cNvGraphicFramePr>
          <p:nvPr>
            <p:ph idx="1"/>
          </p:nvPr>
        </p:nvGraphicFramePr>
        <p:xfrm>
          <a:off x="571500" y="1000125"/>
          <a:ext cx="8229600" cy="5669252"/>
        </p:xfrm>
        <a:graphic>
          <a:graphicData uri="http://schemas.openxmlformats.org/drawingml/2006/table">
            <a:tbl>
              <a:tblPr rtl="1" firstRow="1" bandRow="1">
                <a:tableStyleId>{5C22544A-7EE6-4342-B048-85BDC9FD1C3A}</a:tableStyleId>
              </a:tblPr>
              <a:tblGrid>
                <a:gridCol w="4114800"/>
                <a:gridCol w="4114800"/>
              </a:tblGrid>
              <a:tr h="365731">
                <a:tc>
                  <a:txBody>
                    <a:bodyPr/>
                    <a:lstStyle/>
                    <a:p>
                      <a:pPr algn="ctr" rtl="0"/>
                      <a:r>
                        <a:rPr lang="en-US" sz="1800" b="1" i="0" dirty="0" smtClean="0">
                          <a:solidFill>
                            <a:schemeClr val="bg1"/>
                          </a:solidFill>
                        </a:rPr>
                        <a:t>Secondary</a:t>
                      </a:r>
                      <a:endParaRPr lang="x-none" sz="1800" i="0" dirty="0">
                        <a:solidFill>
                          <a:schemeClr val="bg1"/>
                        </a:solidFill>
                      </a:endParaRPr>
                    </a:p>
                  </a:txBody>
                  <a:tcPr marT="45713" marB="45713"/>
                </a:tc>
                <a:tc>
                  <a:txBody>
                    <a:bodyPr/>
                    <a:lstStyle/>
                    <a:p>
                      <a:pPr algn="ctr" rtl="0"/>
                      <a:r>
                        <a:rPr lang="en-US" sz="1800" b="1" i="0" dirty="0" smtClean="0">
                          <a:solidFill>
                            <a:schemeClr val="bg1"/>
                          </a:solidFill>
                        </a:rPr>
                        <a:t>Primary </a:t>
                      </a:r>
                      <a:endParaRPr lang="x-none" sz="1800" i="0" dirty="0">
                        <a:solidFill>
                          <a:schemeClr val="bg1"/>
                        </a:solidFill>
                      </a:endParaRPr>
                    </a:p>
                  </a:txBody>
                  <a:tcPr marT="45713" marB="45713"/>
                </a:tc>
              </a:tr>
              <a:tr h="5303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Etiology : one diagnosable systemic</a:t>
                      </a:r>
                      <a:r>
                        <a:rPr lang="en-US" sz="1800" baseline="0" dirty="0" smtClean="0"/>
                        <a:t> </a:t>
                      </a:r>
                      <a:r>
                        <a:rPr lang="en-US" sz="1800" dirty="0" smtClean="0"/>
                        <a:t>medical disease,</a:t>
                      </a:r>
                      <a:r>
                        <a:rPr lang="en-US" sz="1800" baseline="0" dirty="0" smtClean="0"/>
                        <a:t> </a:t>
                      </a:r>
                      <a:r>
                        <a:rPr lang="en-US" sz="1800" dirty="0" smtClean="0"/>
                        <a:t>CNS disease</a:t>
                      </a:r>
                      <a:r>
                        <a:rPr lang="en-US" sz="1800" baseline="0" dirty="0" smtClean="0"/>
                        <a:t> </a:t>
                      </a:r>
                      <a:r>
                        <a:rPr lang="en-US" sz="1800" dirty="0" smtClean="0"/>
                        <a:t>or substance.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e.g.  Depression due to SLE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      Psychosis due to amphetamine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 medicine: like secondary HTN</a:t>
                      </a:r>
                      <a:r>
                        <a:rPr lang="en-US" sz="1800" baseline="0" dirty="0" smtClean="0"/>
                        <a:t> due to renal artery </a:t>
                      </a:r>
                      <a:r>
                        <a:rPr lang="en-US" sz="1800" baseline="0" dirty="0" err="1" smtClean="0"/>
                        <a:t>stenosis</a:t>
                      </a:r>
                      <a:r>
                        <a:rPr lang="en-US" sz="1800" baseline="0" dirty="0" smtClean="0"/>
                        <a:t>.</a:t>
                      </a: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Clues suggestive of being secondary: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Disturbance of </a:t>
                      </a:r>
                      <a:r>
                        <a:rPr lang="en-US" sz="1800" baseline="0" dirty="0" smtClean="0"/>
                        <a:t> </a:t>
                      </a:r>
                      <a:r>
                        <a:rPr lang="en-US" sz="1800" dirty="0" smtClean="0"/>
                        <a:t>consciousness</a:t>
                      </a:r>
                      <a:r>
                        <a:rPr lang="en-US" sz="1800" baseline="0" dirty="0" smtClean="0"/>
                        <a:t> or </a:t>
                      </a:r>
                      <a:r>
                        <a:rPr lang="en-US" sz="1800" dirty="0" smtClean="0"/>
                        <a:t>vital signs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Presence of :</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baseline="0" dirty="0" smtClean="0"/>
                        <a:t> non-auditory </a:t>
                      </a:r>
                      <a:r>
                        <a:rPr lang="en-US" sz="1800" dirty="0" smtClean="0"/>
                        <a:t>hallucinations e.g. visual,</a:t>
                      </a:r>
                      <a:r>
                        <a:rPr lang="en-US" sz="1800" baseline="0" dirty="0" smtClean="0"/>
                        <a:t> </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dirty="0" smtClean="0"/>
                        <a:t>hard neurological signs </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dirty="0" smtClean="0"/>
                        <a:t>physical illness</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dirty="0" smtClean="0"/>
                        <a:t> old age onset</a:t>
                      </a:r>
                    </a:p>
                    <a:p>
                      <a:pPr algn="l" rtl="0"/>
                      <a:endParaRPr lang="x-none" sz="1800" dirty="0"/>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Etiology is: </a:t>
                      </a:r>
                      <a:r>
                        <a:rPr lang="en-US" sz="1800" b="1" dirty="0" smtClean="0"/>
                        <a:t>Multi-factorial</a:t>
                      </a:r>
                      <a:r>
                        <a:rPr lang="en-US" sz="18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e.g. schizophrenia</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    Major depressive disorder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 medicine: like Essential hypertension</a:t>
                      </a:r>
                      <a:r>
                        <a:rPr lang="en-US" sz="1800" baseline="0" dirty="0" smtClean="0"/>
                        <a:t> </a:t>
                      </a: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Clues suggestive of being primary :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Normal consciousness</a:t>
                      </a:r>
                      <a:r>
                        <a:rPr lang="en-US" sz="1800" baseline="0" dirty="0" smtClean="0"/>
                        <a:t> &amp; </a:t>
                      </a:r>
                      <a:r>
                        <a:rPr lang="en-US" sz="1800" dirty="0" smtClean="0"/>
                        <a:t>vital signs.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Presence of :</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baseline="0" dirty="0" smtClean="0"/>
                        <a:t> </a:t>
                      </a:r>
                      <a:r>
                        <a:rPr lang="en-US" sz="1800" dirty="0" smtClean="0"/>
                        <a:t>Auditory hallucinations</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dirty="0" smtClean="0"/>
                        <a:t>soft neurological signs </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dirty="0" smtClean="0"/>
                        <a:t>Young age onset</a:t>
                      </a:r>
                      <a:endParaRPr lang="x-none" sz="1800" dirty="0"/>
                    </a:p>
                  </a:txBody>
                  <a:tcPr marT="45713" marB="45713"/>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85728"/>
            <a:ext cx="8382000" cy="1066800"/>
          </a:xfrm>
        </p:spPr>
        <p:txBody>
          <a:bodyPr>
            <a:noAutofit/>
          </a:bodyPr>
          <a:lstStyle/>
          <a:p>
            <a:pPr algn="ctr" eaLnBrk="1" fontAlgn="auto" hangingPunct="1">
              <a:spcAft>
                <a:spcPts val="0"/>
              </a:spcAft>
              <a:defRPr/>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Treatment of Depression in</a:t>
            </a:r>
            <a:b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pregnant Women</a:t>
            </a:r>
            <a:endParaRPr lang="x-none"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0" y="1571612"/>
            <a:ext cx="9144000" cy="4953000"/>
          </a:xfrm>
        </p:spPr>
        <p:txBody>
          <a:bodyPr>
            <a:noAutofit/>
          </a:bodyPr>
          <a:lstStyle/>
          <a:p>
            <a:pPr marL="274320" indent="-274320" eaLnBrk="1" fontAlgn="auto" hangingPunct="1">
              <a:spcAft>
                <a:spcPts val="0"/>
              </a:spcAft>
              <a:buClr>
                <a:schemeClr val="accent3"/>
              </a:buClr>
              <a:buFont typeface="Wingdings" pitchFamily="2" charset="2"/>
              <a:buChar char="q"/>
              <a:defRPr/>
            </a:pPr>
            <a:r>
              <a:rPr lang="en-US" sz="2400" dirty="0" smtClean="0"/>
              <a:t>Antidepressants reduce risk for preterm birth and cesarean delivery compared with Depressed women untreated BUT has more neonatal complications, including low </a:t>
            </a:r>
            <a:r>
              <a:rPr lang="en-US" sz="2400" dirty="0" err="1" smtClean="0"/>
              <a:t>Apgar</a:t>
            </a:r>
            <a:r>
              <a:rPr lang="en-US" sz="2400" dirty="0" smtClean="0"/>
              <a:t> score (? Withdrawal syndrome) (</a:t>
            </a:r>
            <a:r>
              <a:rPr lang="en-US" sz="2400" dirty="0" err="1" smtClean="0"/>
              <a:t>Heli</a:t>
            </a:r>
            <a:r>
              <a:rPr lang="en-US" sz="2400" dirty="0" smtClean="0"/>
              <a:t> </a:t>
            </a:r>
            <a:r>
              <a:rPr lang="en-US" sz="2400" dirty="0" err="1" smtClean="0"/>
              <a:t>Malm</a:t>
            </a:r>
            <a:r>
              <a:rPr lang="en-US" sz="2400" dirty="0" smtClean="0"/>
              <a:t>, AJP, 2015).</a:t>
            </a:r>
            <a:endParaRPr lang="en-US" sz="2400" i="1" dirty="0" smtClean="0"/>
          </a:p>
          <a:p>
            <a:pPr marL="274320" indent="-274320" eaLnBrk="1" fontAlgn="auto" hangingPunct="1">
              <a:spcAft>
                <a:spcPts val="0"/>
              </a:spcAft>
              <a:buClr>
                <a:schemeClr val="accent3"/>
              </a:buClr>
              <a:buFont typeface="Wingdings" pitchFamily="2" charset="2"/>
              <a:buChar char="q"/>
              <a:defRPr/>
            </a:pPr>
            <a:r>
              <a:rPr lang="en-US" sz="2400" dirty="0" err="1" smtClean="0"/>
              <a:t>Sertraline</a:t>
            </a:r>
            <a:r>
              <a:rPr lang="en-US" sz="2400" dirty="0" smtClean="0"/>
              <a:t>, </a:t>
            </a:r>
            <a:r>
              <a:rPr lang="en-US" sz="2400" dirty="0" err="1" smtClean="0"/>
              <a:t>Escitalopram</a:t>
            </a:r>
            <a:r>
              <a:rPr lang="en-US" sz="2400" dirty="0" smtClean="0"/>
              <a:t> and </a:t>
            </a:r>
            <a:r>
              <a:rPr lang="en-US" sz="2400" dirty="0" err="1" smtClean="0"/>
              <a:t>Citalopram</a:t>
            </a:r>
            <a:r>
              <a:rPr lang="en-US" sz="2400" dirty="0" smtClean="0"/>
              <a:t> are the Safest SSRIs in Pregnancy (</a:t>
            </a:r>
            <a:r>
              <a:rPr lang="en-US" sz="2400" dirty="0" err="1" smtClean="0"/>
              <a:t>Reefhuis</a:t>
            </a:r>
            <a:r>
              <a:rPr lang="en-US" sz="2400" dirty="0" smtClean="0"/>
              <a:t> J et al, BMJ 2015)</a:t>
            </a:r>
          </a:p>
          <a:p>
            <a:pPr marL="274320" indent="-274320" eaLnBrk="1" fontAlgn="auto" hangingPunct="1">
              <a:spcAft>
                <a:spcPts val="0"/>
              </a:spcAft>
              <a:buClr>
                <a:schemeClr val="accent3"/>
              </a:buClr>
              <a:buFont typeface="Wingdings" pitchFamily="2" charset="2"/>
              <a:buChar char="q"/>
              <a:defRPr/>
            </a:pPr>
            <a:r>
              <a:rPr lang="en-US" sz="2400" i="1" dirty="0" smtClean="0">
                <a:effectLst>
                  <a:outerShdw blurRad="38100" dist="38100" dir="2700000" algn="tl">
                    <a:srgbClr val="000000">
                      <a:alpha val="43137"/>
                    </a:srgbClr>
                  </a:outerShdw>
                </a:effectLst>
              </a:rPr>
              <a:t>SSRIs</a:t>
            </a:r>
            <a:r>
              <a:rPr lang="en-US" sz="2400" dirty="0" smtClean="0"/>
              <a:t> : exposure show NO consistent information to support specific morphological teratogenic risks.</a:t>
            </a:r>
          </a:p>
          <a:p>
            <a:pPr marL="274320" indent="-274320" eaLnBrk="1" fontAlgn="auto" hangingPunct="1">
              <a:spcAft>
                <a:spcPts val="0"/>
              </a:spcAft>
              <a:buClr>
                <a:schemeClr val="accent3"/>
              </a:buClr>
              <a:buFont typeface="Wingdings" pitchFamily="2" charset="2"/>
              <a:buChar char="q"/>
              <a:defRPr/>
            </a:pPr>
            <a:r>
              <a:rPr lang="en-US" sz="2400" dirty="0" smtClean="0"/>
              <a:t>NO association between TCA use in pregnancy and structural malformations.</a:t>
            </a:r>
          </a:p>
          <a:p>
            <a:pPr marL="274320" indent="-274320" eaLnBrk="1" fontAlgn="auto" hangingPunct="1">
              <a:spcAft>
                <a:spcPts val="0"/>
              </a:spcAft>
              <a:buClr>
                <a:schemeClr val="accent3"/>
              </a:buClr>
              <a:buFont typeface="Wingdings" pitchFamily="2" charset="2"/>
              <a:buChar char="q"/>
              <a:defRPr/>
            </a:pPr>
            <a:r>
              <a:rPr lang="en-US" altLang="en-US" sz="2400" dirty="0" smtClean="0"/>
              <a:t>Presumed associations between antidepressants and malformations may be complicated by poly-drug interactions</a:t>
            </a:r>
            <a:endParaRPr lang="en-US" sz="2400" dirty="0" smtClean="0"/>
          </a:p>
          <a:p>
            <a:pPr marL="274320" indent="-274320" eaLnBrk="1" fontAlgn="auto" hangingPunct="1">
              <a:spcAft>
                <a:spcPts val="0"/>
              </a:spcAft>
              <a:buClr>
                <a:schemeClr val="accent3"/>
              </a:buClr>
              <a:buNone/>
              <a:defRPr/>
            </a:pPr>
            <a:endParaRPr lang="en-US" sz="2400" dirty="0" smtClean="0"/>
          </a:p>
          <a:p>
            <a:pPr marL="274320" indent="-274320" eaLnBrk="1" fontAlgn="auto" hangingPunct="1">
              <a:spcAft>
                <a:spcPts val="0"/>
              </a:spcAft>
              <a:buClr>
                <a:schemeClr val="accent3"/>
              </a:buClr>
              <a:buFont typeface="Arial" charset="0"/>
              <a:buNone/>
              <a:defRPr/>
            </a:pPr>
            <a:r>
              <a:rPr lang="en-US" sz="2400" dirty="0" smtClean="0"/>
              <a:t>       </a:t>
            </a:r>
            <a:endParaRPr lang="en-US" sz="2400" b="1" dirty="0" smtClean="0">
              <a:effectLst>
                <a:outerShdw blurRad="38100" dist="38100" dir="2700000" algn="tl">
                  <a:srgbClr val="000000">
                    <a:alpha val="43137"/>
                  </a:srgbClr>
                </a:outerShdw>
              </a:effectLst>
            </a:endParaRPr>
          </a:p>
          <a:p>
            <a:pPr marL="274320" indent="-274320" eaLnBrk="1" fontAlgn="auto" hangingPunct="1">
              <a:spcAft>
                <a:spcPts val="0"/>
              </a:spcAft>
              <a:buClr>
                <a:schemeClr val="accent3"/>
              </a:buClr>
              <a:buFont typeface="Arial" charset="0"/>
              <a:buNone/>
              <a:defRPr/>
            </a:pPr>
            <a:endParaRPr lang="en-US" sz="2400" b="1" dirty="0" smtClean="0">
              <a:effectLst>
                <a:outerShdw blurRad="38100" dist="38100" dir="2700000" algn="tl">
                  <a:srgbClr val="000000">
                    <a:alpha val="43137"/>
                  </a:srgbClr>
                </a:outerShdw>
              </a:effectLst>
            </a:endParaRPr>
          </a:p>
          <a:p>
            <a:pPr marL="274320" indent="-274320" eaLnBrk="1" fontAlgn="auto" hangingPunct="1">
              <a:spcAft>
                <a:spcPts val="0"/>
              </a:spcAft>
              <a:buClr>
                <a:schemeClr val="accent3"/>
              </a:buClr>
              <a:buFont typeface="Arial" charset="0"/>
              <a:buNone/>
              <a:defRPr/>
            </a:pPr>
            <a:endParaRPr lang="en-US" sz="2400" b="1" dirty="0" smtClean="0">
              <a:effectLst>
                <a:outerShdw blurRad="38100" dist="38100" dir="2700000" algn="tl">
                  <a:srgbClr val="000000">
                    <a:alpha val="43137"/>
                  </a:srgbClr>
                </a:outerShdw>
              </a:effectLst>
            </a:endParaRPr>
          </a:p>
          <a:p>
            <a:pPr marL="274320" indent="-274320" eaLnBrk="1" fontAlgn="auto" hangingPunct="1">
              <a:spcAft>
                <a:spcPts val="0"/>
              </a:spcAft>
              <a:buClr>
                <a:schemeClr val="accent3"/>
              </a:buClr>
              <a:buFont typeface="Arial" charset="0"/>
              <a:buNone/>
              <a:defRPr/>
            </a:pPr>
            <a:endParaRPr lang="en-US" sz="2400" b="1" dirty="0" smtClean="0">
              <a:effectLst>
                <a:outerShdw blurRad="38100" dist="38100" dir="2700000" algn="tl">
                  <a:srgbClr val="000000">
                    <a:alpha val="43137"/>
                  </a:srgbClr>
                </a:outerShdw>
              </a:effectLst>
            </a:endParaRPr>
          </a:p>
          <a:p>
            <a:pPr marL="274320" indent="-274320" eaLnBrk="1" fontAlgn="auto" hangingPunct="1">
              <a:spcAft>
                <a:spcPts val="0"/>
              </a:spcAft>
              <a:buClr>
                <a:schemeClr val="accent3"/>
              </a:buClr>
              <a:buFont typeface="Arial" charset="0"/>
              <a:buNone/>
              <a:defRPr/>
            </a:pPr>
            <a:endParaRPr lang="en-US" sz="2400" b="1" dirty="0" smtClean="0">
              <a:effectLst>
                <a:outerShdw blurRad="38100" dist="38100" dir="2700000" algn="tl">
                  <a:srgbClr val="000000">
                    <a:alpha val="43137"/>
                  </a:srgbClr>
                </a:outerShdw>
              </a:effectLst>
            </a:endParaRPr>
          </a:p>
          <a:p>
            <a:pPr marL="274320" indent="-274320" eaLnBrk="1" fontAlgn="auto" hangingPunct="1">
              <a:spcAft>
                <a:spcPts val="0"/>
              </a:spcAft>
              <a:buClr>
                <a:schemeClr val="accent3"/>
              </a:buClr>
              <a:buFont typeface="Arial" charset="0"/>
              <a:buNone/>
              <a:defRPr/>
            </a:pPr>
            <a:endParaRPr lang="en-US" sz="2400" dirty="0" smtClean="0"/>
          </a:p>
          <a:p>
            <a:pPr marL="274320" indent="-274320" eaLnBrk="1" fontAlgn="auto" hangingPunct="1">
              <a:spcAft>
                <a:spcPts val="0"/>
              </a:spcAft>
              <a:buClr>
                <a:schemeClr val="accent3"/>
              </a:buClr>
              <a:buFont typeface="Arial" charset="0"/>
              <a:buNone/>
              <a:defRPr/>
            </a:pPr>
            <a:r>
              <a:rPr lang="en-US" sz="2400" dirty="0" smtClean="0"/>
              <a:t>       </a:t>
            </a:r>
            <a:endParaRPr lang="x-none" sz="2400"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عنصر نائب للمحتوى 2"/>
          <p:cNvSpPr>
            <a:spLocks noGrp="1"/>
          </p:cNvSpPr>
          <p:nvPr>
            <p:ph idx="1"/>
          </p:nvPr>
        </p:nvSpPr>
        <p:spPr>
          <a:xfrm>
            <a:off x="304800" y="214290"/>
            <a:ext cx="8839200" cy="6643710"/>
          </a:xfrm>
        </p:spPr>
        <p:txBody>
          <a:bodyPr/>
          <a:lstStyle/>
          <a:p>
            <a:pPr eaLnBrk="1" hangingPunct="1">
              <a:buFont typeface="Arial" pitchFamily="34" charset="0"/>
              <a:buNone/>
            </a:pPr>
            <a:endParaRPr lang="en-US" altLang="en-US" sz="2400" dirty="0" smtClean="0"/>
          </a:p>
          <a:p>
            <a:pPr eaLnBrk="1" hangingPunct="1">
              <a:buFont typeface="Wingdings" pitchFamily="2" charset="2"/>
              <a:buChar char="q"/>
            </a:pPr>
            <a:r>
              <a:rPr lang="en-US" altLang="en-US" sz="2400" dirty="0" smtClean="0"/>
              <a:t> </a:t>
            </a:r>
            <a:r>
              <a:rPr lang="en-US" altLang="en-US" sz="2400" dirty="0" err="1" smtClean="0"/>
              <a:t>Bupropion</a:t>
            </a:r>
            <a:r>
              <a:rPr lang="en-US" altLang="en-US" sz="2400" dirty="0" smtClean="0"/>
              <a:t>, </a:t>
            </a:r>
            <a:r>
              <a:rPr lang="en-US" altLang="en-US" sz="2400" dirty="0" err="1" smtClean="0"/>
              <a:t>venlafaxine</a:t>
            </a:r>
            <a:r>
              <a:rPr lang="en-US" altLang="en-US" sz="2400" dirty="0" smtClean="0"/>
              <a:t>, </a:t>
            </a:r>
            <a:r>
              <a:rPr lang="en-US" altLang="en-US" sz="2400" dirty="0" err="1" smtClean="0"/>
              <a:t>duloxetine</a:t>
            </a:r>
            <a:r>
              <a:rPr lang="en-US" altLang="en-US" sz="2400" dirty="0" smtClean="0"/>
              <a:t>, </a:t>
            </a:r>
            <a:r>
              <a:rPr lang="en-US" altLang="en-US" sz="2400" dirty="0" err="1" smtClean="0"/>
              <a:t>nefazodone</a:t>
            </a:r>
            <a:r>
              <a:rPr lang="en-US" altLang="en-US" sz="2400" dirty="0" smtClean="0"/>
              <a:t>, and </a:t>
            </a:r>
            <a:r>
              <a:rPr lang="en-US" altLang="en-US" sz="2400" dirty="0" err="1" smtClean="0"/>
              <a:t>mirtazepine</a:t>
            </a:r>
            <a:r>
              <a:rPr lang="en-US" altLang="en-US" sz="2400" dirty="0" smtClean="0"/>
              <a:t>: NO statistically significant difference or higher than expected rate of congenital anomalies</a:t>
            </a:r>
          </a:p>
          <a:p>
            <a:pPr eaLnBrk="1" hangingPunct="1">
              <a:buFont typeface="Wingdings" pitchFamily="2" charset="2"/>
              <a:buChar char="q"/>
            </a:pPr>
            <a:r>
              <a:rPr lang="en-US" altLang="en-US" sz="2400" dirty="0" smtClean="0"/>
              <a:t>  ECT has long been regarded as a safe and effective treatment for severe depression, life threatening depression, or failure to response to antidepressant drugs.</a:t>
            </a:r>
          </a:p>
          <a:p>
            <a:pPr marL="274320" indent="-274320" eaLnBrk="1" fontAlgn="auto" hangingPunct="1">
              <a:spcAft>
                <a:spcPts val="0"/>
              </a:spcAft>
              <a:buClr>
                <a:schemeClr val="accent3"/>
              </a:buClr>
              <a:buFont typeface="Wingdings" pitchFamily="2" charset="2"/>
              <a:buChar char="q"/>
              <a:defRPr/>
            </a:pPr>
            <a:r>
              <a:rPr lang="en-US" sz="2400" dirty="0" smtClean="0"/>
              <a:t> Psychotherapy: is considered to be an </a:t>
            </a:r>
            <a:r>
              <a:rPr lang="en-US" sz="2400" i="1" dirty="0" smtClean="0"/>
              <a:t>evidence-based treatment </a:t>
            </a:r>
            <a:r>
              <a:rPr lang="en-US" sz="2400" dirty="0" smtClean="0"/>
              <a:t>of mood disorders.</a:t>
            </a:r>
          </a:p>
          <a:p>
            <a:pPr marL="274320" indent="-274320" eaLnBrk="1" fontAlgn="auto" hangingPunct="1">
              <a:spcAft>
                <a:spcPts val="0"/>
              </a:spcAft>
              <a:buClr>
                <a:schemeClr val="accent3"/>
              </a:buClr>
              <a:buFont typeface="Wingdings" pitchFamily="2" charset="2"/>
              <a:buChar char="q"/>
              <a:defRPr/>
            </a:pPr>
            <a:r>
              <a:rPr lang="en-US" sz="2400" dirty="0" smtClean="0"/>
              <a:t> Mild depression: </a:t>
            </a:r>
            <a:r>
              <a:rPr lang="en-US" sz="2400" i="1" dirty="0" smtClean="0"/>
              <a:t>interpersonal psychotherapy (IPT) or cognitive behavioral therapy (CBT), </a:t>
            </a:r>
            <a:r>
              <a:rPr lang="en-US" sz="2400" dirty="0" smtClean="0"/>
              <a:t>both having solid evidence-based outcomes data for the treatment of depression.</a:t>
            </a:r>
          </a:p>
          <a:p>
            <a:pPr marL="274320" indent="-274320" eaLnBrk="1" fontAlgn="auto" hangingPunct="1">
              <a:spcAft>
                <a:spcPts val="0"/>
              </a:spcAft>
              <a:buClr>
                <a:schemeClr val="accent3"/>
              </a:buClr>
              <a:buFont typeface="Wingdings" pitchFamily="2" charset="2"/>
              <a:buChar char="q"/>
              <a:defRPr/>
            </a:pPr>
            <a:r>
              <a:rPr lang="en-US" sz="2400" dirty="0" smtClean="0"/>
              <a:t> Couples counseling</a:t>
            </a:r>
          </a:p>
          <a:p>
            <a:pPr eaLnBrk="1" hangingPunct="1">
              <a:buNone/>
            </a:pPr>
            <a:endParaRPr lang="en-US" altLang="en-US" sz="2400" dirty="0" smtClean="0"/>
          </a:p>
          <a:p>
            <a:pPr eaLnBrk="1" hangingPunct="1">
              <a:buFont typeface="Wingdings" pitchFamily="2" charset="2"/>
              <a:buChar char="q"/>
            </a:pPr>
            <a:r>
              <a:rPr lang="en-US" sz="1600" dirty="0" smtClean="0">
                <a:effectLst>
                  <a:outerShdw blurRad="38100" dist="38100" dir="2700000" algn="tl">
                    <a:srgbClr val="000000">
                      <a:alpha val="43137"/>
                    </a:srgbClr>
                  </a:outerShdw>
                </a:effectLst>
              </a:rPr>
              <a:t>The American Psychiatric Association and the American College of Obstetricians and Gynecologists, 2009 Report</a:t>
            </a:r>
            <a:endParaRPr lang="x-none" altLang="en-US" sz="1600" dirty="0" smtClean="0"/>
          </a:p>
          <a:p>
            <a:pPr eaLnBrk="1" hangingPunct="1">
              <a:buFont typeface="Arial" pitchFamily="34" charset="0"/>
              <a:buNone/>
            </a:pPr>
            <a:endParaRPr lang="x-none" alt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عنوان 1"/>
          <p:cNvSpPr>
            <a:spLocks noGrp="1"/>
          </p:cNvSpPr>
          <p:nvPr>
            <p:ph type="title"/>
          </p:nvPr>
        </p:nvSpPr>
        <p:spPr/>
        <p:txBody>
          <a:bodyPr/>
          <a:lstStyle/>
          <a:p>
            <a:r>
              <a:rPr lang="en-US" altLang="en-US" sz="4000" smtClean="0">
                <a:latin typeface="Arial" pitchFamily="34" charset="0"/>
                <a:cs typeface="Arial" pitchFamily="34" charset="0"/>
              </a:rPr>
              <a:t>Treatment of mania &amp; psychosis during pregnancy</a:t>
            </a:r>
            <a:endParaRPr lang="x-none" altLang="en-US" sz="4000" smtClean="0">
              <a:latin typeface="Arial" pitchFamily="34" charset="0"/>
              <a:cs typeface="Arial" pitchFamily="34" charset="0"/>
            </a:endParaRPr>
          </a:p>
        </p:txBody>
      </p:sp>
      <p:sp>
        <p:nvSpPr>
          <p:cNvPr id="54275" name="عنصر نائب للمحتوى 2"/>
          <p:cNvSpPr>
            <a:spLocks noGrp="1"/>
          </p:cNvSpPr>
          <p:nvPr>
            <p:ph idx="1"/>
          </p:nvPr>
        </p:nvSpPr>
        <p:spPr/>
        <p:txBody>
          <a:bodyPr/>
          <a:lstStyle/>
          <a:p>
            <a:r>
              <a:rPr lang="en-US" altLang="en-US" smtClean="0"/>
              <a:t>Typical antipsychotics esp. high potent considered as relatively safe compared to other medications.</a:t>
            </a:r>
          </a:p>
          <a:p>
            <a:r>
              <a:rPr lang="en-US" altLang="en-US" smtClean="0"/>
              <a:t>Atypical antipsychotics: no major malformations were found. However, limited data so far, Metabolic syndrome is more with olanzapine and clozapine. </a:t>
            </a:r>
          </a:p>
          <a:p>
            <a:r>
              <a:rPr lang="en-US" altLang="en-US" smtClean="0"/>
              <a:t>Lithium is considered first line mood stabilizer during pregnancy despite rare cardiac anomaly.</a:t>
            </a:r>
          </a:p>
          <a:p>
            <a:r>
              <a:rPr lang="en-US" altLang="en-US" smtClean="0"/>
              <a:t>Lamotrigine is the safest anticonvulsants mood stabilizers.</a:t>
            </a:r>
          </a:p>
          <a:p>
            <a:r>
              <a:rPr lang="en-US" altLang="en-US" sz="2800" smtClean="0"/>
              <a:t>Avoid valproate &amp; carbamazepinein child bearing women and pregnancy</a:t>
            </a:r>
            <a:endParaRPr lang="x-none" altLang="en-US" smtClean="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عنوان 1"/>
          <p:cNvSpPr>
            <a:spLocks noGrp="1"/>
          </p:cNvSpPr>
          <p:nvPr>
            <p:ph type="title"/>
          </p:nvPr>
        </p:nvSpPr>
        <p:spPr/>
        <p:txBody>
          <a:bodyPr/>
          <a:lstStyle/>
          <a:p>
            <a:r>
              <a:rPr lang="en-US" altLang="en-US" sz="3600" smtClean="0">
                <a:latin typeface="Arial" pitchFamily="34" charset="0"/>
                <a:cs typeface="Arial" pitchFamily="34" charset="0"/>
              </a:rPr>
              <a:t>Why to avoid Valproate in child bearing women and pregnancy?</a:t>
            </a:r>
            <a:endParaRPr lang="x-none" altLang="en-US" sz="3600" smtClean="0">
              <a:latin typeface="Arial" pitchFamily="34" charset="0"/>
              <a:cs typeface="Arial" pitchFamily="34" charset="0"/>
            </a:endParaRPr>
          </a:p>
        </p:txBody>
      </p:sp>
      <p:sp>
        <p:nvSpPr>
          <p:cNvPr id="55299" name="عنصر نائب للمحتوى 2"/>
          <p:cNvSpPr>
            <a:spLocks noGrp="1"/>
          </p:cNvSpPr>
          <p:nvPr>
            <p:ph idx="1"/>
          </p:nvPr>
        </p:nvSpPr>
        <p:spPr/>
        <p:txBody>
          <a:bodyPr/>
          <a:lstStyle/>
          <a:p>
            <a:pPr>
              <a:buFont typeface="Wingdings 2" pitchFamily="18" charset="2"/>
              <a:buNone/>
            </a:pPr>
            <a:r>
              <a:rPr lang="en-US" altLang="en-US" sz="2000" smtClean="0"/>
              <a:t>• Neural tube defects secondary to interference with </a:t>
            </a:r>
          </a:p>
          <a:p>
            <a:pPr>
              <a:buFont typeface="Wingdings 2" pitchFamily="18" charset="2"/>
              <a:buNone/>
            </a:pPr>
            <a:r>
              <a:rPr lang="en-US" altLang="en-US" sz="2000" smtClean="0"/>
              <a:t>folate metabolism with first trimester exposure</a:t>
            </a:r>
          </a:p>
          <a:p>
            <a:pPr>
              <a:buFont typeface="Wingdings 2" pitchFamily="18" charset="2"/>
              <a:buNone/>
            </a:pPr>
            <a:r>
              <a:rPr lang="en-US" altLang="en-US" sz="2000" smtClean="0"/>
              <a:t>– Risk = 7-16%</a:t>
            </a:r>
          </a:p>
          <a:p>
            <a:pPr>
              <a:buFont typeface="Wingdings 2" pitchFamily="18" charset="2"/>
              <a:buNone/>
            </a:pPr>
            <a:r>
              <a:rPr lang="en-US" altLang="en-US" sz="2000" smtClean="0"/>
              <a:t>• Craniofacial defects:   mid-face hypoplasia, short nose </a:t>
            </a:r>
          </a:p>
          <a:p>
            <a:pPr>
              <a:buFont typeface="Wingdings 2" pitchFamily="18" charset="2"/>
              <a:buNone/>
            </a:pPr>
            <a:r>
              <a:rPr lang="en-US" altLang="en-US" sz="2000" smtClean="0"/>
              <a:t>with anteverted nostrils, and long upper lip</a:t>
            </a:r>
          </a:p>
          <a:p>
            <a:pPr>
              <a:buFont typeface="Wingdings 2" pitchFamily="18" charset="2"/>
              <a:buNone/>
            </a:pPr>
            <a:r>
              <a:rPr lang="en-US" altLang="en-US" sz="2000" smtClean="0"/>
              <a:t>• Hypoglycemia, hepatic dysfunction, fingernail </a:t>
            </a:r>
          </a:p>
          <a:p>
            <a:pPr>
              <a:buFont typeface="Wingdings 2" pitchFamily="18" charset="2"/>
              <a:buNone/>
            </a:pPr>
            <a:r>
              <a:rPr lang="en-US" altLang="en-US" sz="2000" smtClean="0"/>
              <a:t>hypoplasia, cardiac defects, cleft palate, hypospadias, </a:t>
            </a:r>
          </a:p>
          <a:p>
            <a:pPr>
              <a:buFont typeface="Wingdings 2" pitchFamily="18" charset="2"/>
              <a:buNone/>
            </a:pPr>
            <a:r>
              <a:rPr lang="en-US" altLang="en-US" sz="2000" smtClean="0"/>
              <a:t>polydactyly </a:t>
            </a:r>
          </a:p>
          <a:p>
            <a:pPr>
              <a:buFont typeface="Wingdings 2" pitchFamily="18" charset="2"/>
              <a:buNone/>
            </a:pPr>
            <a:r>
              <a:rPr lang="en-US" altLang="en-US" sz="2000" smtClean="0"/>
              <a:t>• Neonatal toxicity possible</a:t>
            </a:r>
          </a:p>
          <a:p>
            <a:pPr>
              <a:buFont typeface="Wingdings 2" pitchFamily="18" charset="2"/>
              <a:buNone/>
            </a:pPr>
            <a:r>
              <a:rPr lang="en-US" altLang="en-US" sz="2000" smtClean="0"/>
              <a:t>• Significantly lower mean IQ and verbal IQ </a:t>
            </a:r>
            <a:endParaRPr lang="x-none" altLang="en-US" sz="2000" smtClean="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9762"/>
          </a:xfrm>
        </p:spPr>
        <p:txBody>
          <a:bodyPr>
            <a:normAutofit/>
          </a:bodyPr>
          <a:lstStyle/>
          <a:p>
            <a:pPr algn="ctr" eaLnBrk="1" fontAlgn="auto" hangingPunct="1">
              <a:spcAft>
                <a:spcPts val="0"/>
              </a:spcAft>
              <a:defRPr/>
            </a:pP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POSTPARTUM DEPRESSION</a:t>
            </a:r>
            <a:endParaRPr lang="x-none"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7347" name="عنصر نائب للمحتوى 2"/>
          <p:cNvSpPr>
            <a:spLocks noGrp="1"/>
          </p:cNvSpPr>
          <p:nvPr>
            <p:ph idx="1"/>
          </p:nvPr>
        </p:nvSpPr>
        <p:spPr>
          <a:xfrm>
            <a:off x="228600" y="1524000"/>
            <a:ext cx="8915400" cy="4953000"/>
          </a:xfrm>
        </p:spPr>
        <p:txBody>
          <a:bodyPr/>
          <a:lstStyle/>
          <a:p>
            <a:pPr eaLnBrk="1" hangingPunct="1">
              <a:buFont typeface="Wingdings" pitchFamily="2" charset="2"/>
              <a:buChar char="q"/>
            </a:pPr>
            <a:r>
              <a:rPr lang="en-US" altLang="en-US" sz="2800" smtClean="0"/>
              <a:t>10% to 20% of women who give birth</a:t>
            </a:r>
          </a:p>
          <a:p>
            <a:pPr eaLnBrk="1" hangingPunct="1">
              <a:buFont typeface="Wingdings" pitchFamily="2" charset="2"/>
              <a:buChar char="q"/>
            </a:pPr>
            <a:endParaRPr lang="en-US" altLang="en-US" sz="2800" smtClean="0"/>
          </a:p>
          <a:p>
            <a:pPr eaLnBrk="1" hangingPunct="1">
              <a:buFont typeface="Wingdings" pitchFamily="2" charset="2"/>
              <a:buChar char="q"/>
            </a:pPr>
            <a:endParaRPr lang="en-US" altLang="en-US" sz="2800" smtClean="0"/>
          </a:p>
          <a:p>
            <a:pPr eaLnBrk="1" hangingPunct="1">
              <a:buFont typeface="Wingdings" pitchFamily="2" charset="2"/>
              <a:buChar char="q"/>
            </a:pPr>
            <a:r>
              <a:rPr lang="en-US" altLang="en-US" sz="2800" i="1" smtClean="0"/>
              <a:t>Undetected and commonly underdiagnosed</a:t>
            </a:r>
          </a:p>
          <a:p>
            <a:pPr eaLnBrk="1" hangingPunct="1">
              <a:buFont typeface="Wingdings" pitchFamily="2" charset="2"/>
              <a:buChar char="q"/>
            </a:pPr>
            <a:endParaRPr lang="en-US" altLang="en-US" sz="2800" i="1" smtClean="0"/>
          </a:p>
          <a:p>
            <a:pPr eaLnBrk="1" hangingPunct="1">
              <a:buFont typeface="Wingdings" pitchFamily="2" charset="2"/>
              <a:buChar char="q"/>
            </a:pPr>
            <a:r>
              <a:rPr lang="en-US" altLang="en-US" sz="2800" smtClean="0"/>
              <a:t>Continuum of Affective Symptoms</a:t>
            </a:r>
          </a:p>
          <a:p>
            <a:pPr eaLnBrk="1" hangingPunct="1">
              <a:buFont typeface="Arial" pitchFamily="34" charset="0"/>
              <a:buNone/>
            </a:pPr>
            <a:r>
              <a:rPr lang="en-US" altLang="en-US" sz="2800" smtClean="0"/>
              <a:t>‘‘baby blues’’………………………… postpartum psychosis</a:t>
            </a:r>
          </a:p>
          <a:p>
            <a:pPr eaLnBrk="1" hangingPunct="1">
              <a:buFont typeface="Arial" pitchFamily="34" charset="0"/>
              <a:buNone/>
            </a:pPr>
            <a:endParaRPr lang="en-US" altLang="en-US" smtClean="0"/>
          </a:p>
          <a:p>
            <a:pPr eaLnBrk="1" hangingPunct="1">
              <a:buFont typeface="Arial" pitchFamily="34" charset="0"/>
              <a:buNone/>
            </a:pPr>
            <a:endParaRPr lang="en-US" altLang="en-US" smtClean="0"/>
          </a:p>
          <a:p>
            <a:pPr eaLnBrk="1" hangingPunct="1">
              <a:buFont typeface="Arial" pitchFamily="34" charset="0"/>
              <a:buNone/>
            </a:pPr>
            <a:endParaRPr lang="x-none" altLang="en-US" smtClean="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15962"/>
          </a:xfrm>
        </p:spPr>
        <p:txBody>
          <a:bodyPr>
            <a:noAutofit/>
          </a:bodyPr>
          <a:lstStyle/>
          <a:p>
            <a:pPr eaLnBrk="1" fontAlgn="auto" hangingPunct="1">
              <a:spcAft>
                <a:spcPts val="0"/>
              </a:spcAft>
              <a:defRPr/>
            </a:pPr>
            <a:r>
              <a:rPr lang="en-U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TREATMENT OF POSTPARTUM DEPRESSION</a:t>
            </a:r>
            <a:endParaRPr lang="x-none"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381000" y="1524000"/>
            <a:ext cx="8382000" cy="5059363"/>
          </a:xfrm>
        </p:spPr>
        <p:txBody>
          <a:bodyPr>
            <a:normAutofit/>
          </a:bodyPr>
          <a:lstStyle/>
          <a:p>
            <a:pPr marL="274320" indent="-274320" eaLnBrk="1" fontAlgn="auto" hangingPunct="1">
              <a:spcAft>
                <a:spcPts val="0"/>
              </a:spcAft>
              <a:buClr>
                <a:schemeClr val="accent3"/>
              </a:buClr>
              <a:buFont typeface="Wingdings" pitchFamily="2" charset="2"/>
              <a:buChar char="q"/>
              <a:defRPr/>
            </a:pPr>
            <a:r>
              <a:rPr lang="en-US" sz="2800" dirty="0" smtClean="0"/>
              <a:t> SSRIs are medications prescribed most commonly but other agents should be considered</a:t>
            </a:r>
          </a:p>
          <a:p>
            <a:pPr marL="274320" indent="-274320" eaLnBrk="1" fontAlgn="auto" hangingPunct="1">
              <a:spcAft>
                <a:spcPts val="0"/>
              </a:spcAft>
              <a:buClr>
                <a:schemeClr val="accent3"/>
              </a:buClr>
              <a:buFont typeface="Wingdings" pitchFamily="2" charset="2"/>
              <a:buChar char="q"/>
              <a:defRPr/>
            </a:pPr>
            <a:r>
              <a:rPr lang="en-US" sz="2800" dirty="0" smtClean="0"/>
              <a:t> ?More positive response to SSRIs and </a:t>
            </a:r>
            <a:r>
              <a:rPr lang="en-US" sz="2800" dirty="0" err="1" smtClean="0"/>
              <a:t>Venlafaxine</a:t>
            </a:r>
            <a:r>
              <a:rPr lang="en-US" sz="2800" dirty="0" smtClean="0"/>
              <a:t>, than to TCAs</a:t>
            </a:r>
          </a:p>
          <a:p>
            <a:pPr marL="274320" indent="-274320" eaLnBrk="1" fontAlgn="auto" hangingPunct="1">
              <a:spcAft>
                <a:spcPts val="0"/>
              </a:spcAft>
              <a:buClr>
                <a:schemeClr val="accent3"/>
              </a:buClr>
              <a:buFont typeface="Wingdings" pitchFamily="2" charset="2"/>
              <a:buChar char="q"/>
              <a:defRPr/>
            </a:pPr>
            <a:r>
              <a:rPr lang="en-US" sz="2800" dirty="0" smtClean="0"/>
              <a:t>  Pharmacotherapy should continue for at least 6 months to prevent a relapse of symptoms</a:t>
            </a:r>
          </a:p>
          <a:p>
            <a:pPr marL="274320" indent="-274320" eaLnBrk="1" fontAlgn="auto" hangingPunct="1">
              <a:spcAft>
                <a:spcPts val="0"/>
              </a:spcAft>
              <a:buClr>
                <a:schemeClr val="accent3"/>
              </a:buClr>
              <a:buFont typeface="Wingdings" pitchFamily="2" charset="2"/>
              <a:buChar char="q"/>
              <a:defRPr/>
            </a:pPr>
            <a:r>
              <a:rPr lang="en-US" sz="2800" dirty="0" smtClean="0"/>
              <a:t>  Breastfeeding: All antidepressants are secreted to some degree into the breast milk!</a:t>
            </a:r>
          </a:p>
          <a:p>
            <a:pPr marL="274320" indent="-274320" eaLnBrk="1" fontAlgn="auto" hangingPunct="1">
              <a:spcAft>
                <a:spcPts val="0"/>
              </a:spcAft>
              <a:buClr>
                <a:schemeClr val="accent3"/>
              </a:buClr>
              <a:buFont typeface="Wingdings" pitchFamily="2" charset="2"/>
              <a:buChar char="q"/>
              <a:defRPr/>
            </a:pPr>
            <a:r>
              <a:rPr lang="en-US" sz="2800" i="1" dirty="0" smtClean="0">
                <a:effectLst>
                  <a:outerShdw blurRad="38100" dist="38100" dir="2700000" algn="tl">
                    <a:srgbClr val="000000">
                      <a:alpha val="43137"/>
                    </a:srgbClr>
                  </a:outerShdw>
                </a:effectLst>
              </a:rPr>
              <a:t>  Recommend </a:t>
            </a:r>
            <a:r>
              <a:rPr lang="en-US" sz="2800" i="1" dirty="0" err="1" smtClean="0"/>
              <a:t>sertraline</a:t>
            </a:r>
            <a:r>
              <a:rPr lang="en-US" sz="2800" i="1" dirty="0" smtClean="0"/>
              <a:t> or </a:t>
            </a:r>
            <a:r>
              <a:rPr lang="en-US" sz="2800" i="1" dirty="0" err="1" smtClean="0"/>
              <a:t>Paroxetine</a:t>
            </a:r>
            <a:r>
              <a:rPr lang="en-US" sz="2800" i="1" dirty="0" smtClean="0"/>
              <a:t> </a:t>
            </a:r>
            <a:r>
              <a:rPr lang="en-US" sz="2800" dirty="0" smtClean="0"/>
              <a:t>: Infant serum levels are low to undetectable.</a:t>
            </a:r>
          </a:p>
          <a:p>
            <a:pPr marL="274320" indent="-274320" eaLnBrk="1" fontAlgn="auto" hangingPunct="1">
              <a:spcAft>
                <a:spcPts val="0"/>
              </a:spcAft>
              <a:buClr>
                <a:schemeClr val="accent3"/>
              </a:buClr>
              <a:buFont typeface="Arial" charset="0"/>
              <a:buNone/>
              <a:defRPr/>
            </a:pPr>
            <a:endParaRPr lang="x-none" sz="2800" dirty="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81000"/>
            <a:ext cx="8458200" cy="6477000"/>
          </a:xfrm>
        </p:spPr>
        <p:txBody>
          <a:bodyPr>
            <a:normAutofit fontScale="92500" lnSpcReduction="20000"/>
          </a:bodyPr>
          <a:lstStyle/>
          <a:p>
            <a:pPr marL="274320" indent="-274320" eaLnBrk="1" fontAlgn="auto" hangingPunct="1">
              <a:spcAft>
                <a:spcPts val="0"/>
              </a:spcAft>
              <a:buClr>
                <a:schemeClr val="accent3"/>
              </a:buClr>
              <a:buFont typeface="Wingdings" pitchFamily="2" charset="2"/>
              <a:buChar char="q"/>
              <a:defRPr/>
            </a:pPr>
            <a:r>
              <a:rPr lang="en-US" sz="3000" dirty="0" smtClean="0">
                <a:effectLst>
                  <a:outerShdw blurRad="38100" dist="38100" dir="2700000" algn="tl">
                    <a:srgbClr val="000000">
                      <a:alpha val="43137"/>
                    </a:srgbClr>
                  </a:outerShdw>
                </a:effectLst>
              </a:rPr>
              <a:t>  </a:t>
            </a:r>
            <a:r>
              <a:rPr lang="en-US" sz="3000" dirty="0" err="1" smtClean="0">
                <a:effectLst>
                  <a:outerShdw blurRad="38100" dist="38100" dir="2700000" algn="tl">
                    <a:srgbClr val="000000">
                      <a:alpha val="43137"/>
                    </a:srgbClr>
                  </a:outerShdw>
                </a:effectLst>
              </a:rPr>
              <a:t>Fluoxetine</a:t>
            </a:r>
            <a:r>
              <a:rPr lang="en-US" sz="3000" dirty="0" smtClean="0">
                <a:effectLst>
                  <a:outerShdw blurRad="38100" dist="38100" dir="2700000" algn="tl">
                    <a:srgbClr val="000000">
                      <a:alpha val="43137"/>
                    </a:srgbClr>
                  </a:outerShdw>
                </a:effectLst>
              </a:rPr>
              <a:t> </a:t>
            </a:r>
            <a:r>
              <a:rPr lang="en-US" sz="3000" dirty="0" smtClean="0"/>
              <a:t>: higher rate of secretion into breast milk, long half-lives of metabolites, they can accumulate in an infant’s blood, reaching detectable levels</a:t>
            </a:r>
          </a:p>
          <a:p>
            <a:pPr marL="274320" indent="-274320" eaLnBrk="1" fontAlgn="auto" hangingPunct="1">
              <a:spcAft>
                <a:spcPts val="0"/>
              </a:spcAft>
              <a:buClr>
                <a:schemeClr val="accent3"/>
              </a:buClr>
              <a:buFont typeface="Arial" pitchFamily="34" charset="0"/>
              <a:buNone/>
              <a:defRPr/>
            </a:pPr>
            <a:r>
              <a:rPr lang="en-US" sz="3000" dirty="0" smtClean="0"/>
              <a:t>* NOT considered the first-line SSRI for  breastfeeding women</a:t>
            </a:r>
          </a:p>
          <a:p>
            <a:pPr marL="274320" indent="-274320" eaLnBrk="1" fontAlgn="auto" hangingPunct="1">
              <a:spcAft>
                <a:spcPts val="0"/>
              </a:spcAft>
              <a:buClr>
                <a:schemeClr val="accent3"/>
              </a:buClr>
              <a:buFont typeface="Wingdings" pitchFamily="2" charset="2"/>
              <a:buChar char="q"/>
              <a:defRPr/>
            </a:pPr>
            <a:r>
              <a:rPr lang="en-US" sz="3000" dirty="0" smtClean="0">
                <a:effectLst>
                  <a:outerShdw blurRad="38100" dist="38100" dir="2700000" algn="tl">
                    <a:srgbClr val="000000">
                      <a:alpha val="43137"/>
                    </a:srgbClr>
                  </a:outerShdw>
                </a:effectLst>
              </a:rPr>
              <a:t> </a:t>
            </a:r>
            <a:r>
              <a:rPr lang="en-US" sz="3000" dirty="0" err="1" smtClean="0">
                <a:effectLst>
                  <a:outerShdw blurRad="38100" dist="38100" dir="2700000" algn="tl">
                    <a:srgbClr val="000000">
                      <a:alpha val="43137"/>
                    </a:srgbClr>
                  </a:outerShdw>
                </a:effectLst>
              </a:rPr>
              <a:t>Mirtazapine</a:t>
            </a:r>
            <a:r>
              <a:rPr lang="en-US" sz="3000" dirty="0" smtClean="0"/>
              <a:t>: no negative effects on infants with maternal use*</a:t>
            </a:r>
          </a:p>
          <a:p>
            <a:pPr marL="274320" indent="-274320" eaLnBrk="1" fontAlgn="auto" hangingPunct="1">
              <a:spcAft>
                <a:spcPts val="0"/>
              </a:spcAft>
              <a:buClr>
                <a:schemeClr val="accent3"/>
              </a:buClr>
              <a:buFont typeface="Wingdings" pitchFamily="2" charset="2"/>
              <a:buChar char="q"/>
              <a:defRPr/>
            </a:pPr>
            <a:r>
              <a:rPr lang="en-US" sz="3000" dirty="0" smtClean="0"/>
              <a:t> Research on long-term effects of SSRI and TCA exposure through breast milk on children shows NO alteration in IQ, language development, or behavior**</a:t>
            </a:r>
          </a:p>
          <a:p>
            <a:pPr marL="274320" indent="-274320" eaLnBrk="1" fontAlgn="auto" hangingPunct="1">
              <a:spcAft>
                <a:spcPts val="0"/>
              </a:spcAft>
              <a:buClr>
                <a:schemeClr val="accent3"/>
              </a:buClr>
              <a:buFont typeface="Wingdings" pitchFamily="2" charset="2"/>
              <a:buChar char="q"/>
              <a:defRPr/>
            </a:pPr>
            <a:endParaRPr lang="en-US" sz="3000" dirty="0" smtClean="0"/>
          </a:p>
          <a:p>
            <a:pPr marL="274320" indent="-274320" eaLnBrk="1" fontAlgn="auto" hangingPunct="1">
              <a:spcAft>
                <a:spcPts val="0"/>
              </a:spcAft>
              <a:buClr>
                <a:schemeClr val="accent3"/>
              </a:buClr>
              <a:buFont typeface="Wingdings" pitchFamily="2" charset="2"/>
              <a:buChar char="q"/>
              <a:defRPr/>
            </a:pPr>
            <a:r>
              <a:rPr lang="en-US" sz="3000" dirty="0" smtClean="0"/>
              <a:t> IPT and CBT are effective.</a:t>
            </a:r>
          </a:p>
          <a:p>
            <a:pPr marL="274320" indent="-274320" eaLnBrk="1" fontAlgn="auto" hangingPunct="1">
              <a:spcAft>
                <a:spcPts val="0"/>
              </a:spcAft>
              <a:buClr>
                <a:schemeClr val="accent3"/>
              </a:buClr>
              <a:buFont typeface="Arial" charset="0"/>
              <a:buNone/>
              <a:defRPr/>
            </a:pPr>
            <a:endParaRPr lang="en-US" sz="2800" dirty="0" smtClean="0"/>
          </a:p>
          <a:p>
            <a:pPr marL="274320" indent="-274320" eaLnBrk="1" fontAlgn="auto" hangingPunct="1">
              <a:spcAft>
                <a:spcPts val="0"/>
              </a:spcAft>
              <a:buClr>
                <a:schemeClr val="accent3"/>
              </a:buClr>
              <a:buFont typeface="Arial" charset="0"/>
              <a:buNone/>
              <a:defRPr/>
            </a:pPr>
            <a:r>
              <a:rPr lang="en-US" dirty="0" smtClean="0"/>
              <a:t>*</a:t>
            </a:r>
            <a:r>
              <a:rPr lang="en-US" dirty="0" err="1" smtClean="0"/>
              <a:t>Kristensen</a:t>
            </a:r>
            <a:r>
              <a:rPr lang="en-US" dirty="0" smtClean="0"/>
              <a:t> JH. et al. Br J </a:t>
            </a:r>
            <a:r>
              <a:rPr lang="en-US" dirty="0" err="1" smtClean="0"/>
              <a:t>Clin</a:t>
            </a:r>
            <a:r>
              <a:rPr lang="en-US" dirty="0" smtClean="0"/>
              <a:t> </a:t>
            </a:r>
            <a:r>
              <a:rPr lang="en-US" dirty="0" err="1" smtClean="0"/>
              <a:t>Pharmacol</a:t>
            </a:r>
            <a:r>
              <a:rPr lang="en-US" dirty="0" smtClean="0"/>
              <a:t> 2007;63:322</a:t>
            </a:r>
          </a:p>
          <a:p>
            <a:pPr marL="274320" indent="-274320" eaLnBrk="1" fontAlgn="auto" hangingPunct="1">
              <a:spcAft>
                <a:spcPts val="0"/>
              </a:spcAft>
              <a:buClr>
                <a:schemeClr val="accent3"/>
              </a:buClr>
              <a:buFont typeface="Arial" charset="0"/>
              <a:buNone/>
              <a:defRPr/>
            </a:pPr>
            <a:r>
              <a:rPr lang="en-US" dirty="0" smtClean="0"/>
              <a:t>**Hale TW. Neo Reviews 2004;5:E451</a:t>
            </a:r>
            <a:endParaRPr lang="x-none" dirty="0" smtClean="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mtClean="0">
                <a:latin typeface="Arial" pitchFamily="34" charset="0"/>
                <a:cs typeface="Arial" pitchFamily="34" charset="0"/>
              </a:rPr>
              <a:t>Postpartum  Psychosis</a:t>
            </a:r>
          </a:p>
        </p:txBody>
      </p:sp>
      <p:sp>
        <p:nvSpPr>
          <p:cNvPr id="60419" name="Rectangle 3"/>
          <p:cNvSpPr>
            <a:spLocks noGrp="1" noChangeArrowheads="1"/>
          </p:cNvSpPr>
          <p:nvPr>
            <p:ph type="body" idx="1"/>
          </p:nvPr>
        </p:nvSpPr>
        <p:spPr/>
        <p:txBody>
          <a:bodyPr/>
          <a:lstStyle/>
          <a:p>
            <a:r>
              <a:rPr lang="en-US" altLang="en-US" smtClean="0"/>
              <a:t>Rare: 1 in 500-1000 deliveries.</a:t>
            </a:r>
          </a:p>
          <a:p>
            <a:r>
              <a:rPr lang="en-US" altLang="en-US" smtClean="0"/>
              <a:t>Typically presents within 2 weeks of delivery.</a:t>
            </a:r>
          </a:p>
          <a:p>
            <a:r>
              <a:rPr lang="en-US" altLang="en-US" smtClean="0"/>
              <a:t>Often is a manifestation of bipolar disorder.</a:t>
            </a:r>
          </a:p>
          <a:p>
            <a:pPr>
              <a:lnSpc>
                <a:spcPct val="90000"/>
              </a:lnSpc>
            </a:pPr>
            <a:r>
              <a:rPr lang="en-US" altLang="en-US" smtClean="0"/>
              <a:t>Signs/symptoms: Severe insomnia, Rapid mood swings, Anxiety, Psychomotor restlessness, Delusions (childbirth themes) ,hallucinations, cognitive disturbance, neglecting the infant.</a:t>
            </a:r>
          </a:p>
          <a:p>
            <a:pPr>
              <a:lnSpc>
                <a:spcPct val="90000"/>
              </a:lnSpc>
            </a:pPr>
            <a:r>
              <a:rPr lang="en-US" altLang="en-US" smtClean="0"/>
              <a:t>Assess for suicidal, homicidal/ infanticidal ideations.</a:t>
            </a:r>
          </a:p>
          <a:p>
            <a:r>
              <a:rPr lang="en-US" altLang="en-US" smtClean="0"/>
              <a:t>Treatment: mostly similar to Tx of bipolar disorder, consider ECT.</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b="1" smtClean="0">
                <a:latin typeface="Arial" pitchFamily="34" charset="0"/>
                <a:cs typeface="Arial" pitchFamily="34" charset="0"/>
              </a:rPr>
              <a:t>Case Development 4</a:t>
            </a:r>
            <a:endParaRPr lang="en-US" altLang="en-US" smtClean="0">
              <a:latin typeface="Arial" pitchFamily="34" charset="0"/>
              <a:cs typeface="Arial" pitchFamily="34" charset="0"/>
            </a:endParaRPr>
          </a:p>
        </p:txBody>
      </p:sp>
      <p:sp>
        <p:nvSpPr>
          <p:cNvPr id="61443" name="Content Placeholder 2"/>
          <p:cNvSpPr>
            <a:spLocks noGrp="1"/>
          </p:cNvSpPr>
          <p:nvPr>
            <p:ph idx="1"/>
          </p:nvPr>
        </p:nvSpPr>
        <p:spPr/>
        <p:txBody>
          <a:bodyPr/>
          <a:lstStyle/>
          <a:p>
            <a:r>
              <a:rPr lang="en-US" altLang="en-US" sz="2800" smtClean="0"/>
              <a:t>At that time (27 years ago), our patient (Abdullah) started to complain of multiple pains in his body associated with headache and dizziness. </a:t>
            </a:r>
          </a:p>
          <a:p>
            <a:r>
              <a:rPr lang="en-US" altLang="en-US" sz="2800" smtClean="0"/>
              <a:t>He spent his saving for medical checkup for years with no conclusive results tell he was met his psychiatrist and he started to improve.</a:t>
            </a:r>
          </a:p>
          <a:p>
            <a:r>
              <a:rPr lang="en-US" altLang="en-US" sz="2800" smtClean="0"/>
              <a:t>Discuss about somatic symptoms and related  disorders</a:t>
            </a:r>
            <a:endParaRPr lang="en-US" altLang="en-US" sz="2800" b="1" smtClean="0"/>
          </a:p>
          <a:p>
            <a:pPr>
              <a:buFont typeface="Wingdings 2" pitchFamily="18" charset="2"/>
              <a:buNone/>
            </a:pPr>
            <a:endParaRPr lang="en-US" altLang="en-US" sz="2800" b="1" smtClean="0"/>
          </a:p>
          <a:p>
            <a:endParaRPr lang="en-US" altLang="en-US" smtClean="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endParaRPr lang="x-none" altLang="en-US" smtClean="0">
              <a:latin typeface="Arial" pitchFamily="34" charset="0"/>
              <a:cs typeface="Arial" pitchFamily="34" charset="0"/>
            </a:endParaRPr>
          </a:p>
        </p:txBody>
      </p:sp>
      <p:sp>
        <p:nvSpPr>
          <p:cNvPr id="62467" name="Content Placeholder 2"/>
          <p:cNvSpPr>
            <a:spLocks noGrp="1"/>
          </p:cNvSpPr>
          <p:nvPr>
            <p:ph idx="1"/>
          </p:nvPr>
        </p:nvSpPr>
        <p:spPr/>
        <p:txBody>
          <a:bodyPr/>
          <a:lstStyle/>
          <a:p>
            <a:pPr algn="ctr">
              <a:buFont typeface="Wingdings 2" pitchFamily="18" charset="2"/>
              <a:buNone/>
            </a:pPr>
            <a:r>
              <a:rPr lang="en-US" altLang="en-US" sz="4800" smtClean="0"/>
              <a:t>Somatic Symptoms And Related  Disorders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0" y="357188"/>
            <a:ext cx="8991600" cy="6119812"/>
          </a:xfrm>
        </p:spPr>
        <p:txBody>
          <a:bodyPr>
            <a:normAutofit fontScale="85000" lnSpcReduction="10000"/>
          </a:bodyPr>
          <a:lstStyle/>
          <a:p>
            <a:pPr marL="274320" indent="-274320" eaLnBrk="1" fontAlgn="auto" hangingPunct="1">
              <a:spcAft>
                <a:spcPts val="0"/>
              </a:spcAft>
              <a:buClr>
                <a:schemeClr val="accent3"/>
              </a:buClr>
              <a:buFont typeface="Wingdings" pitchFamily="2" charset="2"/>
              <a:buChar char="q"/>
              <a:defRPr/>
            </a:pPr>
            <a:endParaRPr lang="en-US" sz="2800" dirty="0" smtClean="0"/>
          </a:p>
          <a:p>
            <a:pPr marL="274320" indent="-274320" eaLnBrk="1" fontAlgn="auto" hangingPunct="1">
              <a:spcAft>
                <a:spcPts val="0"/>
              </a:spcAft>
              <a:buClr>
                <a:schemeClr val="accent3"/>
              </a:buClr>
              <a:buFont typeface="Wingdings" pitchFamily="2" charset="2"/>
              <a:buChar char="q"/>
              <a:defRPr/>
            </a:pPr>
            <a:r>
              <a:rPr lang="en-US" sz="2800" dirty="0" smtClean="0"/>
              <a:t>Medical factors/illnesses may affect individual vulnerability, course, &amp; outcome of ANY psychiatric disorder.</a:t>
            </a:r>
          </a:p>
          <a:p>
            <a:pPr marL="274320" indent="-274320" eaLnBrk="1" fontAlgn="auto" hangingPunct="1">
              <a:spcAft>
                <a:spcPts val="0"/>
              </a:spcAft>
              <a:buClr>
                <a:schemeClr val="accent3"/>
              </a:buClr>
              <a:buFont typeface="Wingdings" pitchFamily="2" charset="2"/>
              <a:buChar char="q"/>
              <a:defRPr/>
            </a:pPr>
            <a:r>
              <a:rPr lang="en-US" sz="2800" dirty="0" smtClean="0"/>
              <a:t>Psychosocial factors/illnesses may affect individual vulnerability, course, &amp; outcome of ANY type of disease.</a:t>
            </a:r>
          </a:p>
          <a:p>
            <a:pPr marL="274320" indent="-274320" eaLnBrk="1" fontAlgn="auto" hangingPunct="1">
              <a:spcAft>
                <a:spcPts val="0"/>
              </a:spcAft>
              <a:buClr>
                <a:schemeClr val="accent3"/>
              </a:buClr>
              <a:buFont typeface="Wingdings 2" pitchFamily="18" charset="2"/>
              <a:buNone/>
              <a:defRPr/>
            </a:pPr>
            <a:endParaRPr lang="en-US" sz="2800" dirty="0" smtClean="0"/>
          </a:p>
          <a:p>
            <a:pPr marL="274320" indent="-274320" eaLnBrk="1" fontAlgn="auto" hangingPunct="1">
              <a:spcAft>
                <a:spcPts val="0"/>
              </a:spcAft>
              <a:buClr>
                <a:schemeClr val="accent3"/>
              </a:buClr>
              <a:buFont typeface="Wingdings" pitchFamily="2" charset="2"/>
              <a:buChar char="q"/>
              <a:defRPr/>
            </a:pPr>
            <a:r>
              <a:rPr lang="en-US" sz="2800" dirty="0" smtClean="0"/>
              <a:t>Psychological </a:t>
            </a:r>
            <a:r>
              <a:rPr lang="en-US" sz="2800" dirty="0"/>
              <a:t>factors may operate to facilitate, sustain, or modify the course of </a:t>
            </a:r>
            <a:r>
              <a:rPr lang="en-US" sz="2800" dirty="0" smtClean="0"/>
              <a:t>medical disease </a:t>
            </a:r>
            <a:r>
              <a:rPr lang="en-US" sz="2800" dirty="0"/>
              <a:t>, </a:t>
            </a:r>
            <a:r>
              <a:rPr lang="en-US" sz="2800" dirty="0" smtClean="0"/>
              <a:t>even </a:t>
            </a:r>
            <a:r>
              <a:rPr lang="en-US" sz="2800" dirty="0"/>
              <a:t>though their relative weight may </a:t>
            </a:r>
            <a:r>
              <a:rPr lang="en-US" sz="2800" dirty="0" smtClean="0"/>
              <a:t>vary…</a:t>
            </a:r>
            <a:endParaRPr lang="en-US" sz="2800" dirty="0"/>
          </a:p>
          <a:p>
            <a:pPr marL="274320" indent="-274320" eaLnBrk="1" fontAlgn="auto" hangingPunct="1">
              <a:spcAft>
                <a:spcPts val="0"/>
              </a:spcAft>
              <a:buClr>
                <a:schemeClr val="accent3"/>
              </a:buClr>
              <a:buFont typeface="Wingdings" pitchFamily="2" charset="2"/>
              <a:buChar char="q"/>
              <a:defRPr/>
            </a:pPr>
            <a:endParaRPr lang="en-US" sz="2800" dirty="0"/>
          </a:p>
          <a:p>
            <a:pPr marL="274320" indent="-274320" eaLnBrk="1" fontAlgn="auto" hangingPunct="1">
              <a:spcAft>
                <a:spcPts val="0"/>
              </a:spcAft>
              <a:buClr>
                <a:schemeClr val="accent3"/>
              </a:buClr>
              <a:buFont typeface="Arial" pitchFamily="34" charset="0"/>
              <a:buChar char="•"/>
              <a:defRPr/>
            </a:pPr>
            <a:r>
              <a:rPr lang="en-US" sz="2800" dirty="0"/>
              <a:t> </a:t>
            </a:r>
            <a:r>
              <a:rPr lang="en-US" sz="2800" dirty="0" smtClean="0">
                <a:effectLst>
                  <a:outerShdw blurRad="38100" dist="38100" dir="2700000" algn="tl">
                    <a:srgbClr val="FFFFFF"/>
                  </a:outerShdw>
                </a:effectLst>
              </a:rPr>
              <a:t>from </a:t>
            </a:r>
            <a:r>
              <a:rPr lang="en-US" sz="2800" dirty="0">
                <a:effectLst>
                  <a:outerShdw blurRad="38100" dist="38100" dir="2700000" algn="tl">
                    <a:srgbClr val="FFFFFF"/>
                  </a:outerShdw>
                </a:effectLst>
              </a:rPr>
              <a:t>illness to illness</a:t>
            </a:r>
            <a:r>
              <a:rPr lang="en-US" sz="2800" dirty="0"/>
              <a:t> </a:t>
            </a:r>
            <a:r>
              <a:rPr lang="en-US" sz="2800" dirty="0" smtClean="0"/>
              <a:t>!.. </a:t>
            </a:r>
            <a:endParaRPr lang="en-US" sz="2800" dirty="0"/>
          </a:p>
          <a:p>
            <a:pPr marL="274320" indent="-274320" eaLnBrk="1" fontAlgn="auto" hangingPunct="1">
              <a:spcAft>
                <a:spcPts val="0"/>
              </a:spcAft>
              <a:buClr>
                <a:schemeClr val="accent3"/>
              </a:buClr>
              <a:buFont typeface="Wingdings 2" pitchFamily="18" charset="2"/>
              <a:buNone/>
              <a:defRPr/>
            </a:pPr>
            <a:r>
              <a:rPr lang="en-US" sz="2800" dirty="0" smtClean="0"/>
              <a:t>                       </a:t>
            </a:r>
            <a:endParaRPr lang="en-US" sz="2800" dirty="0"/>
          </a:p>
          <a:p>
            <a:pPr marL="274320" indent="-274320" eaLnBrk="1" fontAlgn="auto" hangingPunct="1">
              <a:spcAft>
                <a:spcPts val="0"/>
              </a:spcAft>
              <a:buClr>
                <a:schemeClr val="accent3"/>
              </a:buClr>
              <a:buFont typeface="Arial" pitchFamily="34" charset="0"/>
              <a:buChar char="•"/>
              <a:defRPr/>
            </a:pPr>
            <a:r>
              <a:rPr lang="en-US" sz="2800" dirty="0" smtClean="0">
                <a:effectLst>
                  <a:outerShdw blurRad="38100" dist="38100" dir="2700000" algn="tl">
                    <a:srgbClr val="FFFFFF"/>
                  </a:outerShdw>
                </a:effectLst>
              </a:rPr>
              <a:t>form </a:t>
            </a:r>
            <a:r>
              <a:rPr lang="en-US" sz="2800" dirty="0">
                <a:effectLst>
                  <a:outerShdw blurRad="38100" dist="38100" dir="2700000" algn="tl">
                    <a:srgbClr val="FFFFFF"/>
                  </a:outerShdw>
                </a:effectLst>
              </a:rPr>
              <a:t>one individual to another</a:t>
            </a:r>
            <a:r>
              <a:rPr lang="en-US" sz="2800" dirty="0"/>
              <a:t> </a:t>
            </a:r>
            <a:r>
              <a:rPr lang="en-US" sz="2800" dirty="0" smtClean="0"/>
              <a:t>!..</a:t>
            </a:r>
            <a:endParaRPr lang="en-US" sz="2800" dirty="0"/>
          </a:p>
          <a:p>
            <a:pPr marL="274320" indent="-274320" eaLnBrk="1" fontAlgn="auto" hangingPunct="1">
              <a:spcAft>
                <a:spcPts val="0"/>
              </a:spcAft>
              <a:buClr>
                <a:schemeClr val="accent3"/>
              </a:buClr>
              <a:buFont typeface="Arial" pitchFamily="34" charset="0"/>
              <a:buChar char="•"/>
              <a:defRPr/>
            </a:pPr>
            <a:endParaRPr lang="en-US" sz="2800" dirty="0"/>
          </a:p>
          <a:p>
            <a:pPr marL="274320" indent="-274320" eaLnBrk="1" fontAlgn="auto" hangingPunct="1">
              <a:spcAft>
                <a:spcPts val="0"/>
              </a:spcAft>
              <a:buClr>
                <a:schemeClr val="accent3"/>
              </a:buClr>
              <a:buFont typeface="Arial" pitchFamily="34" charset="0"/>
              <a:buChar char="•"/>
              <a:defRPr/>
            </a:pPr>
            <a:r>
              <a:rPr lang="en-US" sz="2800" dirty="0"/>
              <a:t> </a:t>
            </a:r>
            <a:r>
              <a:rPr lang="en-US" sz="2800" dirty="0" smtClean="0">
                <a:effectLst>
                  <a:outerShdw blurRad="38100" dist="38100" dir="2700000" algn="tl">
                    <a:srgbClr val="FFFFFF"/>
                  </a:outerShdw>
                </a:effectLst>
              </a:rPr>
              <a:t>between  </a:t>
            </a:r>
            <a:r>
              <a:rPr lang="en-US" sz="2800" dirty="0">
                <a:effectLst>
                  <a:outerShdw blurRad="38100" dist="38100" dir="2700000" algn="tl">
                    <a:srgbClr val="FFFFFF"/>
                  </a:outerShdw>
                </a:effectLst>
              </a:rPr>
              <a:t>2 different episodes of </a:t>
            </a:r>
            <a:r>
              <a:rPr lang="en-US" sz="2800" dirty="0" smtClean="0">
                <a:effectLst>
                  <a:outerShdw blurRad="38100" dist="38100" dir="2700000" algn="tl">
                    <a:srgbClr val="FFFFFF"/>
                  </a:outerShdw>
                </a:effectLst>
              </a:rPr>
              <a:t>the </a:t>
            </a:r>
            <a:r>
              <a:rPr lang="en-US" sz="2800" dirty="0">
                <a:effectLst>
                  <a:outerShdw blurRad="38100" dist="38100" dir="2700000" algn="tl">
                    <a:srgbClr val="FFFFFF"/>
                  </a:outerShdw>
                </a:effectLst>
              </a:rPr>
              <a:t>same illness in the same individual</a:t>
            </a:r>
            <a:r>
              <a:rPr lang="en-US" dirty="0">
                <a:effectLst>
                  <a:outerShdw blurRad="38100" dist="38100" dir="2700000" algn="tl">
                    <a:srgbClr val="FFFFFF"/>
                  </a:outerShdw>
                </a:effectLst>
              </a:rPr>
              <a:t>! .</a:t>
            </a:r>
            <a:r>
              <a:rPr lang="en-US" dirty="0"/>
              <a:t>  </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152400"/>
            <a:ext cx="8147050" cy="539750"/>
          </a:xfrm>
        </p:spPr>
        <p:txBody>
          <a:bodyPr/>
          <a:lstStyle/>
          <a:p>
            <a:pPr eaLnBrk="1" hangingPunct="1"/>
            <a:r>
              <a:rPr lang="en-CA" altLang="en-US" sz="2800" smtClean="0">
                <a:latin typeface="Arial" pitchFamily="34" charset="0"/>
                <a:cs typeface="Arial" pitchFamily="34" charset="0"/>
              </a:rPr>
              <a:t>Medically unexplained symptoms </a:t>
            </a:r>
          </a:p>
        </p:txBody>
      </p:sp>
      <p:sp>
        <p:nvSpPr>
          <p:cNvPr id="63491" name="Content Placeholder 2"/>
          <p:cNvSpPr>
            <a:spLocks noGrp="1"/>
          </p:cNvSpPr>
          <p:nvPr>
            <p:ph sz="quarter" idx="1"/>
          </p:nvPr>
        </p:nvSpPr>
        <p:spPr/>
        <p:txBody>
          <a:bodyPr/>
          <a:lstStyle/>
          <a:p>
            <a:pPr eaLnBrk="1" hangingPunct="1"/>
            <a:endParaRPr lang="en-CA" altLang="en-US" smtClean="0"/>
          </a:p>
        </p:txBody>
      </p:sp>
      <p:pic>
        <p:nvPicPr>
          <p:cNvPr id="63492" name="Picture 4" descr="http://img.medscape.com/pi/emed/ckb/psychiatry/285911-293206-1472.jpg"/>
          <p:cNvPicPr>
            <a:picLocks noChangeAspect="1" noChangeArrowheads="1"/>
          </p:cNvPicPr>
          <p:nvPr/>
        </p:nvPicPr>
        <p:blipFill>
          <a:blip r:embed="rId2"/>
          <a:srcRect/>
          <a:stretch>
            <a:fillRect/>
          </a:stretch>
        </p:blipFill>
        <p:spPr bwMode="auto">
          <a:xfrm>
            <a:off x="468313" y="692150"/>
            <a:ext cx="7848600" cy="5616575"/>
          </a:xfrm>
          <a:prstGeom prst="rect">
            <a:avLst/>
          </a:prstGeom>
          <a:noFill/>
          <a:ln w="9525">
            <a:noFill/>
            <a:miter lim="800000"/>
            <a:headEnd/>
            <a:tailEnd/>
          </a:ln>
        </p:spPr>
      </p:pic>
      <p:sp>
        <p:nvSpPr>
          <p:cNvPr id="63493" name="TextBox 5"/>
          <p:cNvSpPr txBox="1">
            <a:spLocks noChangeArrowheads="1"/>
          </p:cNvSpPr>
          <p:nvPr/>
        </p:nvSpPr>
        <p:spPr bwMode="auto">
          <a:xfrm>
            <a:off x="2124075" y="6237288"/>
            <a:ext cx="5083175" cy="369887"/>
          </a:xfrm>
          <a:prstGeom prst="rect">
            <a:avLst/>
          </a:prstGeom>
          <a:noFill/>
          <a:ln w="9525">
            <a:noFill/>
            <a:miter lim="800000"/>
            <a:headEnd/>
            <a:tailEnd/>
          </a:ln>
        </p:spPr>
        <p:txBody>
          <a:bodyPr wrap="none">
            <a:spAutoFit/>
          </a:bodyPr>
          <a:lstStyle/>
          <a:p>
            <a:r>
              <a:rPr lang="en-CA" altLang="en-US">
                <a:latin typeface="Perpetua" pitchFamily="18" charset="0"/>
              </a:rPr>
              <a:t>http://emedicine.medscape.com/article/293206-workup</a:t>
            </a:r>
          </a:p>
        </p:txBody>
      </p:sp>
      <p:sp>
        <p:nvSpPr>
          <p:cNvPr id="63494" name="مربع نص 5"/>
          <p:cNvSpPr txBox="1">
            <a:spLocks noChangeArrowheads="1"/>
          </p:cNvSpPr>
          <p:nvPr/>
        </p:nvSpPr>
        <p:spPr bwMode="auto">
          <a:xfrm>
            <a:off x="5072063" y="3857625"/>
            <a:ext cx="3214687" cy="1477963"/>
          </a:xfrm>
          <a:prstGeom prst="rect">
            <a:avLst/>
          </a:prstGeom>
          <a:solidFill>
            <a:srgbClr val="FF99CC"/>
          </a:solidFill>
          <a:ln w="9525">
            <a:noFill/>
            <a:miter lim="800000"/>
            <a:headEnd/>
            <a:tailEnd/>
          </a:ln>
        </p:spPr>
        <p:txBody>
          <a:bodyPr>
            <a:spAutoFit/>
          </a:bodyPr>
          <a:lstStyle/>
          <a:p>
            <a:r>
              <a:rPr lang="en-US" altLang="en-US" b="1"/>
              <a:t>Somatic symptoms and related  disorders:</a:t>
            </a:r>
          </a:p>
          <a:p>
            <a:pPr>
              <a:buFont typeface="Arial" pitchFamily="34" charset="0"/>
              <a:buChar char="•"/>
            </a:pPr>
            <a:r>
              <a:rPr lang="en-US" altLang="en-US"/>
              <a:t>Somatic symptoms disorder</a:t>
            </a:r>
          </a:p>
          <a:p>
            <a:pPr>
              <a:buFont typeface="Arial" pitchFamily="34" charset="0"/>
              <a:buChar char="•"/>
            </a:pPr>
            <a:r>
              <a:rPr lang="en-US" altLang="en-US"/>
              <a:t>Illness anxiety disorder</a:t>
            </a:r>
          </a:p>
          <a:p>
            <a:pPr>
              <a:buFont typeface="Arial" pitchFamily="34" charset="0"/>
              <a:buChar char="•"/>
            </a:pPr>
            <a:r>
              <a:rPr lang="en-US" altLang="en-US"/>
              <a:t>Conversion Disorder</a:t>
            </a:r>
            <a:endParaRPr lang="x-none" altLang="en-US"/>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عنوان 1"/>
          <p:cNvSpPr>
            <a:spLocks noGrp="1"/>
          </p:cNvSpPr>
          <p:nvPr>
            <p:ph type="title"/>
          </p:nvPr>
        </p:nvSpPr>
        <p:spPr>
          <a:xfrm>
            <a:off x="357188" y="0"/>
            <a:ext cx="8229600" cy="1143000"/>
          </a:xfrm>
        </p:spPr>
        <p:txBody>
          <a:bodyPr/>
          <a:lstStyle/>
          <a:p>
            <a:r>
              <a:rPr lang="en-US" altLang="en-US" sz="3200" smtClean="0">
                <a:latin typeface="Arial" pitchFamily="34" charset="0"/>
                <a:cs typeface="Arial" pitchFamily="34" charset="0"/>
              </a:rPr>
              <a:t>DSM-5 criteria of </a:t>
            </a:r>
            <a:r>
              <a:rPr lang="en-US" altLang="en-US" sz="3200" b="1" smtClean="0">
                <a:latin typeface="Arial" pitchFamily="34" charset="0"/>
                <a:cs typeface="Arial" pitchFamily="34" charset="0"/>
              </a:rPr>
              <a:t>Somatic Symptom Disorder</a:t>
            </a:r>
            <a:endParaRPr lang="x-none" altLang="en-US" sz="3200" smtClean="0">
              <a:latin typeface="Arial" pitchFamily="34" charset="0"/>
              <a:cs typeface="Arial" pitchFamily="34" charset="0"/>
            </a:endParaRPr>
          </a:p>
        </p:txBody>
      </p:sp>
      <p:sp>
        <p:nvSpPr>
          <p:cNvPr id="64515" name="عنصر نائب للمحتوى 2"/>
          <p:cNvSpPr>
            <a:spLocks noGrp="1"/>
          </p:cNvSpPr>
          <p:nvPr>
            <p:ph idx="1"/>
          </p:nvPr>
        </p:nvSpPr>
        <p:spPr>
          <a:xfrm>
            <a:off x="357188" y="1143000"/>
            <a:ext cx="8229600" cy="4675188"/>
          </a:xfrm>
        </p:spPr>
        <p:txBody>
          <a:bodyPr/>
          <a:lstStyle/>
          <a:p>
            <a:pPr>
              <a:buFont typeface="Wingdings 2" pitchFamily="18" charset="2"/>
              <a:buNone/>
            </a:pPr>
            <a:r>
              <a:rPr lang="en-US" altLang="en-US" sz="2400" smtClean="0"/>
              <a:t>A. One or more somatic symptoms that are distressing or result in significant disruption of daily life.</a:t>
            </a:r>
          </a:p>
          <a:p>
            <a:pPr>
              <a:buFont typeface="Wingdings 2" pitchFamily="18" charset="2"/>
              <a:buNone/>
            </a:pPr>
            <a:r>
              <a:rPr lang="en-US" altLang="en-US" sz="2400" smtClean="0"/>
              <a:t>B. Excessive thoughts, feelings, or behaviors related to the somatic symptoms or associated health concerns as manifested by at least one of the following:</a:t>
            </a:r>
          </a:p>
          <a:p>
            <a:pPr>
              <a:buFont typeface="Wingdings 2" pitchFamily="18" charset="2"/>
              <a:buNone/>
            </a:pPr>
            <a:r>
              <a:rPr lang="en-US" altLang="en-US" sz="2400" smtClean="0"/>
              <a:t>1. Disproportionate and persistent thoughts about the seriousness of one’s symptoms.</a:t>
            </a:r>
          </a:p>
          <a:p>
            <a:pPr>
              <a:buFont typeface="Wingdings 2" pitchFamily="18" charset="2"/>
              <a:buNone/>
            </a:pPr>
            <a:r>
              <a:rPr lang="en-US" altLang="en-US" sz="2400" smtClean="0"/>
              <a:t>2. Persistently high level of anxiety about health or symptoms.</a:t>
            </a:r>
          </a:p>
          <a:p>
            <a:pPr>
              <a:buFont typeface="Wingdings 2" pitchFamily="18" charset="2"/>
              <a:buNone/>
            </a:pPr>
            <a:r>
              <a:rPr lang="en-US" altLang="en-US" sz="2400" smtClean="0"/>
              <a:t>3. Excessive time and energy devoted to these symptoms or health concerns.</a:t>
            </a:r>
          </a:p>
          <a:p>
            <a:pPr>
              <a:buFont typeface="Wingdings 2" pitchFamily="18" charset="2"/>
              <a:buNone/>
            </a:pPr>
            <a:r>
              <a:rPr lang="en-US" altLang="en-US" sz="2400" smtClean="0"/>
              <a:t>C. Although any one somatic symptom may not be continuously present, the state of being symptomatic is persistent (typically more than 6 months).</a:t>
            </a:r>
            <a:endParaRPr lang="x-none" altLang="en-US" sz="2400" smtClean="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عنوان 1"/>
          <p:cNvSpPr>
            <a:spLocks noGrp="1"/>
          </p:cNvSpPr>
          <p:nvPr>
            <p:ph type="title"/>
          </p:nvPr>
        </p:nvSpPr>
        <p:spPr>
          <a:xfrm>
            <a:off x="428625" y="-357188"/>
            <a:ext cx="8229600" cy="1143001"/>
          </a:xfrm>
        </p:spPr>
        <p:txBody>
          <a:bodyPr/>
          <a:lstStyle/>
          <a:p>
            <a:r>
              <a:rPr lang="en-US" altLang="en-US" sz="2800" smtClean="0">
                <a:latin typeface="Arial" pitchFamily="34" charset="0"/>
                <a:cs typeface="Arial" pitchFamily="34" charset="0"/>
              </a:rPr>
              <a:t>DSM-5 criteria of </a:t>
            </a:r>
            <a:r>
              <a:rPr lang="en-US" altLang="en-US" sz="2800" b="1" smtClean="0">
                <a:latin typeface="Arial" pitchFamily="34" charset="0"/>
                <a:cs typeface="Arial" pitchFamily="34" charset="0"/>
              </a:rPr>
              <a:t>Illness Anxiety Disorder</a:t>
            </a:r>
            <a:endParaRPr lang="x-none" altLang="en-US" sz="2800" smtClean="0">
              <a:latin typeface="Arial" pitchFamily="34" charset="0"/>
              <a:cs typeface="Arial" pitchFamily="34" charset="0"/>
            </a:endParaRPr>
          </a:p>
        </p:txBody>
      </p:sp>
      <p:sp>
        <p:nvSpPr>
          <p:cNvPr id="65539" name="عنصر نائب للمحتوى 2"/>
          <p:cNvSpPr>
            <a:spLocks noGrp="1"/>
          </p:cNvSpPr>
          <p:nvPr>
            <p:ph idx="1"/>
          </p:nvPr>
        </p:nvSpPr>
        <p:spPr>
          <a:xfrm>
            <a:off x="428625" y="857250"/>
            <a:ext cx="8229600" cy="5181600"/>
          </a:xfrm>
        </p:spPr>
        <p:txBody>
          <a:bodyPr/>
          <a:lstStyle/>
          <a:p>
            <a:pPr>
              <a:buFont typeface="Wingdings 2" pitchFamily="18" charset="2"/>
              <a:buNone/>
            </a:pPr>
            <a:r>
              <a:rPr lang="en-US" altLang="en-US" sz="2000" smtClean="0"/>
              <a:t>A. Preoccupation with having or acquiring a serious illness.</a:t>
            </a:r>
          </a:p>
          <a:p>
            <a:pPr>
              <a:buFont typeface="Wingdings 2" pitchFamily="18" charset="2"/>
              <a:buNone/>
            </a:pPr>
            <a:r>
              <a:rPr lang="en-US" altLang="en-US" sz="2000" smtClean="0"/>
              <a:t>B. Somatic symptoms are not present or, if present, are only mild in intensity. If another medical condition is present or there is a high risk for developing a medical condition (e.g., strong family history is present), the preoccupation is clearly excessive or disproportionate.</a:t>
            </a:r>
          </a:p>
          <a:p>
            <a:pPr>
              <a:buFont typeface="Wingdings 2" pitchFamily="18" charset="2"/>
              <a:buNone/>
            </a:pPr>
            <a:r>
              <a:rPr lang="en-US" altLang="en-US" sz="2000" smtClean="0"/>
              <a:t>C. There is a high level of anxiety about health, and the individual is easily alarmed about personal health status.</a:t>
            </a:r>
          </a:p>
          <a:p>
            <a:pPr>
              <a:buFont typeface="Wingdings 2" pitchFamily="18" charset="2"/>
              <a:buNone/>
            </a:pPr>
            <a:r>
              <a:rPr lang="en-US" altLang="en-US" sz="2000" smtClean="0"/>
              <a:t>D. The individual performs excessive health-related behaviors (e.g., repeatedly checks his or her body for signs of illness) or exhibits maladaptive avoidance (e.g., avoids doctor</a:t>
            </a:r>
          </a:p>
          <a:p>
            <a:pPr>
              <a:buFont typeface="Wingdings 2" pitchFamily="18" charset="2"/>
              <a:buNone/>
            </a:pPr>
            <a:r>
              <a:rPr lang="en-US" altLang="en-US" sz="2000" smtClean="0"/>
              <a:t>appointments and hospitals).</a:t>
            </a:r>
          </a:p>
          <a:p>
            <a:pPr>
              <a:buFont typeface="Wingdings 2" pitchFamily="18" charset="2"/>
              <a:buNone/>
            </a:pPr>
            <a:r>
              <a:rPr lang="en-US" altLang="en-US" sz="2000" smtClean="0"/>
              <a:t>E. Illness preoccupation has been present for at least 6 months, but the specific illness that is feared may change over that period of time.</a:t>
            </a:r>
          </a:p>
          <a:p>
            <a:pPr>
              <a:buFont typeface="Wingdings 2" pitchFamily="18" charset="2"/>
              <a:buNone/>
            </a:pPr>
            <a:r>
              <a:rPr lang="en-US" altLang="en-US" sz="2000" smtClean="0"/>
              <a:t>F. The illness-related preoccupation is not better explained by another mental disorder, such as somatic symptom disorder, panic disorder, generalized anxiety disorder, body dysmorphic disorder, obsessive-compulsive disorder, or delusional disorder, somatic type.</a:t>
            </a:r>
            <a:endParaRPr lang="x-none" altLang="en-US" sz="2000" smtClean="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عنوان 1"/>
          <p:cNvSpPr>
            <a:spLocks noGrp="1"/>
          </p:cNvSpPr>
          <p:nvPr>
            <p:ph type="title"/>
          </p:nvPr>
        </p:nvSpPr>
        <p:spPr>
          <a:xfrm>
            <a:off x="428625" y="214313"/>
            <a:ext cx="8229600" cy="1143000"/>
          </a:xfrm>
        </p:spPr>
        <p:txBody>
          <a:bodyPr/>
          <a:lstStyle/>
          <a:p>
            <a:r>
              <a:rPr lang="en-US" altLang="en-US" sz="2800" smtClean="0">
                <a:latin typeface="Arial" pitchFamily="34" charset="0"/>
                <a:cs typeface="Arial" pitchFamily="34" charset="0"/>
              </a:rPr>
              <a:t>DSM-5 criteria of </a:t>
            </a:r>
            <a:r>
              <a:rPr lang="en-US" altLang="en-US" sz="2800" b="1" smtClean="0">
                <a:latin typeface="Arial" pitchFamily="34" charset="0"/>
                <a:cs typeface="Arial" pitchFamily="34" charset="0"/>
              </a:rPr>
              <a:t>Conversion Disorder</a:t>
            </a:r>
            <a:br>
              <a:rPr lang="en-US" altLang="en-US" sz="2800" b="1" smtClean="0">
                <a:latin typeface="Arial" pitchFamily="34" charset="0"/>
                <a:cs typeface="Arial" pitchFamily="34" charset="0"/>
              </a:rPr>
            </a:br>
            <a:r>
              <a:rPr lang="en-US" altLang="en-US" sz="2800" b="1" smtClean="0">
                <a:latin typeface="Arial" pitchFamily="34" charset="0"/>
                <a:cs typeface="Arial" pitchFamily="34" charset="0"/>
              </a:rPr>
              <a:t>(Functional Neurological Symptom Disorder)</a:t>
            </a:r>
            <a:endParaRPr lang="x-none" altLang="en-US" sz="2800" smtClean="0">
              <a:latin typeface="Arial" pitchFamily="34" charset="0"/>
              <a:cs typeface="Arial" pitchFamily="34" charset="0"/>
            </a:endParaRPr>
          </a:p>
        </p:txBody>
      </p:sp>
      <p:sp>
        <p:nvSpPr>
          <p:cNvPr id="66563" name="عنصر نائب للمحتوى 2"/>
          <p:cNvSpPr>
            <a:spLocks noGrp="1"/>
          </p:cNvSpPr>
          <p:nvPr>
            <p:ph idx="1"/>
          </p:nvPr>
        </p:nvSpPr>
        <p:spPr>
          <a:xfrm>
            <a:off x="457200" y="1357313"/>
            <a:ext cx="8229600" cy="4967287"/>
          </a:xfrm>
        </p:spPr>
        <p:txBody>
          <a:bodyPr/>
          <a:lstStyle/>
          <a:p>
            <a:pPr>
              <a:buFont typeface="Wingdings 2" pitchFamily="18" charset="2"/>
              <a:buNone/>
            </a:pPr>
            <a:r>
              <a:rPr lang="en-US" altLang="en-US" sz="2000" smtClean="0"/>
              <a:t>A. One or more symptoms of altered voluntary motor or sensory function.</a:t>
            </a:r>
          </a:p>
          <a:p>
            <a:pPr>
              <a:buFont typeface="Wingdings 2" pitchFamily="18" charset="2"/>
              <a:buNone/>
            </a:pPr>
            <a:r>
              <a:rPr lang="en-US" altLang="en-US" sz="2000" smtClean="0"/>
              <a:t>B. Clinical findings provide evidence of incompatibility between the symptom and recognized neurological or medical conditions.</a:t>
            </a:r>
          </a:p>
          <a:p>
            <a:pPr>
              <a:buFont typeface="Wingdings 2" pitchFamily="18" charset="2"/>
              <a:buNone/>
            </a:pPr>
            <a:r>
              <a:rPr lang="en-US" altLang="en-US" sz="2000" smtClean="0"/>
              <a:t>C. The symptom or deficit is not better explained by another medical or mental disorder.</a:t>
            </a:r>
          </a:p>
          <a:p>
            <a:pPr>
              <a:buFont typeface="Wingdings 2" pitchFamily="18" charset="2"/>
              <a:buNone/>
            </a:pPr>
            <a:r>
              <a:rPr lang="en-US" altLang="en-US" sz="2000" smtClean="0"/>
              <a:t>D. The symptom or deficit causes clinically significant distress or impairment in social, occupational, or other important areas of functioning or warrants medical evaluation.</a:t>
            </a:r>
          </a:p>
          <a:p>
            <a:pPr>
              <a:buFont typeface="Wingdings 2" pitchFamily="18" charset="2"/>
              <a:buNone/>
            </a:pPr>
            <a:r>
              <a:rPr lang="en-US" altLang="en-US" sz="2000" i="1" smtClean="0"/>
              <a:t>Specify symptom type:</a:t>
            </a:r>
          </a:p>
          <a:p>
            <a:pPr>
              <a:buFont typeface="Wingdings 2" pitchFamily="18" charset="2"/>
              <a:buNone/>
            </a:pPr>
            <a:r>
              <a:rPr lang="en-US" altLang="en-US" sz="2000" smtClean="0"/>
              <a:t>*</a:t>
            </a:r>
            <a:r>
              <a:rPr lang="en-US" altLang="en-US" sz="1600" smtClean="0"/>
              <a:t>With weakness or paralysis     *With abnormal movement (e.g., tremor, dystonic movement, myoclonus, gait disorder)</a:t>
            </a:r>
          </a:p>
          <a:p>
            <a:pPr>
              <a:buFont typeface="Wingdings 2" pitchFamily="18" charset="2"/>
              <a:buNone/>
            </a:pPr>
            <a:r>
              <a:rPr lang="en-US" altLang="en-US" sz="1600" smtClean="0"/>
              <a:t>*With swallowing symptoms      *With speech symptom (e.g., dysphonia, slurred speech)</a:t>
            </a:r>
          </a:p>
          <a:p>
            <a:pPr>
              <a:buFont typeface="Wingdings 2" pitchFamily="18" charset="2"/>
              <a:buNone/>
            </a:pPr>
            <a:r>
              <a:rPr lang="en-US" altLang="en-US" sz="1600" smtClean="0"/>
              <a:t>*With attacks or seizures            *With anesthesia or sensory loss</a:t>
            </a:r>
          </a:p>
          <a:p>
            <a:pPr>
              <a:buFont typeface="Wingdings 2" pitchFamily="18" charset="2"/>
              <a:buNone/>
            </a:pPr>
            <a:r>
              <a:rPr lang="en-US" altLang="en-US" sz="1600" smtClean="0"/>
              <a:t>*With special sensory symptom (e.g., visual, olfactory, or hearing disturbance)                           *With mixed symptoms</a:t>
            </a:r>
            <a:endParaRPr lang="x-none" altLang="en-US" sz="1600" smtClean="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عنوان 1"/>
          <p:cNvSpPr>
            <a:spLocks noGrp="1"/>
          </p:cNvSpPr>
          <p:nvPr>
            <p:ph type="title"/>
          </p:nvPr>
        </p:nvSpPr>
        <p:spPr>
          <a:xfrm>
            <a:off x="357188" y="285750"/>
            <a:ext cx="8229600" cy="642938"/>
          </a:xfrm>
        </p:spPr>
        <p:txBody>
          <a:bodyPr/>
          <a:lstStyle/>
          <a:p>
            <a:r>
              <a:rPr lang="en-US" altLang="en-US" sz="2800" smtClean="0">
                <a:latin typeface="Arial" pitchFamily="34" charset="0"/>
                <a:cs typeface="Arial" pitchFamily="34" charset="0"/>
              </a:rPr>
              <a:t>DSM-5 criteria of </a:t>
            </a:r>
            <a:r>
              <a:rPr lang="en-US" altLang="en-US" sz="2800" b="1" smtClean="0">
                <a:latin typeface="Arial" pitchFamily="34" charset="0"/>
                <a:cs typeface="Arial" pitchFamily="34" charset="0"/>
              </a:rPr>
              <a:t>Psychological Factors Affecting Other Medical Conditions</a:t>
            </a:r>
            <a:endParaRPr lang="x-none" altLang="en-US" sz="2800" smtClean="0">
              <a:latin typeface="Arial" pitchFamily="34" charset="0"/>
              <a:cs typeface="Arial" pitchFamily="34" charset="0"/>
            </a:endParaRPr>
          </a:p>
        </p:txBody>
      </p:sp>
      <p:sp>
        <p:nvSpPr>
          <p:cNvPr id="67587" name="عنصر نائب للمحتوى 2"/>
          <p:cNvSpPr>
            <a:spLocks noGrp="1"/>
          </p:cNvSpPr>
          <p:nvPr>
            <p:ph idx="1"/>
          </p:nvPr>
        </p:nvSpPr>
        <p:spPr>
          <a:xfrm>
            <a:off x="428625" y="928688"/>
            <a:ext cx="8229600" cy="4389437"/>
          </a:xfrm>
        </p:spPr>
        <p:txBody>
          <a:bodyPr/>
          <a:lstStyle/>
          <a:p>
            <a:pPr>
              <a:buFont typeface="Wingdings 2" pitchFamily="18" charset="2"/>
              <a:buNone/>
            </a:pPr>
            <a:r>
              <a:rPr lang="en-US" altLang="en-US" sz="2000" smtClean="0"/>
              <a:t>A. A medical symptom or condition (other than a mental disorder) is present.</a:t>
            </a:r>
          </a:p>
          <a:p>
            <a:pPr>
              <a:buFont typeface="Wingdings 2" pitchFamily="18" charset="2"/>
              <a:buNone/>
            </a:pPr>
            <a:r>
              <a:rPr lang="en-US" altLang="en-US" sz="2000" smtClean="0"/>
              <a:t>B. Psychological or behavioral factors adversely affect the medical condition in one of the following ways:</a:t>
            </a:r>
          </a:p>
          <a:p>
            <a:pPr>
              <a:buFont typeface="Wingdings 2" pitchFamily="18" charset="2"/>
              <a:buNone/>
            </a:pPr>
            <a:r>
              <a:rPr lang="en-US" altLang="en-US" sz="2000" smtClean="0"/>
              <a:t>1. The factors have influenced the course of the medical condition as shown by a close temporal association between the psychological factors and the development or exacerbation of, or delayed recovery from, the medical condition.</a:t>
            </a:r>
          </a:p>
          <a:p>
            <a:pPr>
              <a:buFont typeface="Wingdings 2" pitchFamily="18" charset="2"/>
              <a:buNone/>
            </a:pPr>
            <a:r>
              <a:rPr lang="en-US" altLang="en-US" sz="2000" smtClean="0"/>
              <a:t>2. The factors interfere with the treatment of the medical condition (e.g., poor adherence).</a:t>
            </a:r>
          </a:p>
          <a:p>
            <a:pPr>
              <a:buFont typeface="Wingdings 2" pitchFamily="18" charset="2"/>
              <a:buNone/>
            </a:pPr>
            <a:r>
              <a:rPr lang="en-US" altLang="en-US" sz="2000" smtClean="0"/>
              <a:t>3. The factors constitute additional well-established health risks for the individual.</a:t>
            </a:r>
          </a:p>
          <a:p>
            <a:pPr>
              <a:buFont typeface="Wingdings 2" pitchFamily="18" charset="2"/>
              <a:buNone/>
            </a:pPr>
            <a:r>
              <a:rPr lang="en-US" altLang="en-US" sz="2000" smtClean="0"/>
              <a:t>4. The factors influence the underlying pathophysiology, precipitating or exacerbating symptoms or necessitating medical attention.</a:t>
            </a:r>
          </a:p>
          <a:p>
            <a:pPr>
              <a:buFont typeface="Wingdings 2" pitchFamily="18" charset="2"/>
              <a:buNone/>
            </a:pPr>
            <a:r>
              <a:rPr lang="en-US" altLang="en-US" sz="2000" smtClean="0"/>
              <a:t>C. The psychological and behavioral factors in Criterion B are not better explained by another mental disorder (e.g., panic disorder, major depressive disorder, posttraumatic stress disorder).</a:t>
            </a:r>
            <a:endParaRPr lang="x-none" altLang="en-US" sz="2000" smtClean="0"/>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914400" y="274638"/>
            <a:ext cx="7772400" cy="1225550"/>
          </a:xfrm>
        </p:spPr>
        <p:txBody>
          <a:bodyPr/>
          <a:lstStyle/>
          <a:p>
            <a:pPr eaLnBrk="1" hangingPunct="1"/>
            <a:r>
              <a:rPr lang="en-CA" altLang="en-US" sz="2800" smtClean="0">
                <a:latin typeface="Arial" pitchFamily="34" charset="0"/>
                <a:cs typeface="Arial" pitchFamily="34" charset="0"/>
              </a:rPr>
              <a:t>Etiology of </a:t>
            </a:r>
            <a:r>
              <a:rPr lang="en-US" altLang="en-US" sz="2800" smtClean="0">
                <a:latin typeface="Arial" pitchFamily="34" charset="0"/>
                <a:cs typeface="Arial" pitchFamily="34" charset="0"/>
              </a:rPr>
              <a:t>Somatic Symptoms And Related  Disorders</a:t>
            </a:r>
            <a:br>
              <a:rPr lang="en-US" altLang="en-US" sz="2800" smtClean="0">
                <a:latin typeface="Arial" pitchFamily="34" charset="0"/>
                <a:cs typeface="Arial" pitchFamily="34" charset="0"/>
              </a:rPr>
            </a:br>
            <a:r>
              <a:rPr lang="en-CA" altLang="en-US" sz="2800" smtClean="0">
                <a:latin typeface="Arial" pitchFamily="34" charset="0"/>
                <a:cs typeface="Arial" pitchFamily="34" charset="0"/>
              </a:rPr>
              <a:t> </a:t>
            </a:r>
          </a:p>
        </p:txBody>
      </p:sp>
      <p:sp>
        <p:nvSpPr>
          <p:cNvPr id="68611" name="Content Placeholder 2"/>
          <p:cNvSpPr>
            <a:spLocks noGrp="1"/>
          </p:cNvSpPr>
          <p:nvPr>
            <p:ph sz="quarter" idx="1"/>
          </p:nvPr>
        </p:nvSpPr>
        <p:spPr/>
        <p:txBody>
          <a:bodyPr/>
          <a:lstStyle/>
          <a:p>
            <a:pPr eaLnBrk="1" hangingPunct="1"/>
            <a:endParaRPr lang="en-CA" altLang="en-US" smtClean="0"/>
          </a:p>
        </p:txBody>
      </p:sp>
      <p:pic>
        <p:nvPicPr>
          <p:cNvPr id="68612" name="Picture 4" descr="http://ajp.psychiatryonline.org/data/Journals/AJP/4005/P13F1.jpeg"/>
          <p:cNvPicPr>
            <a:picLocks noChangeAspect="1" noChangeArrowheads="1"/>
          </p:cNvPicPr>
          <p:nvPr/>
        </p:nvPicPr>
        <p:blipFill>
          <a:blip r:embed="rId2"/>
          <a:srcRect/>
          <a:stretch>
            <a:fillRect/>
          </a:stretch>
        </p:blipFill>
        <p:spPr bwMode="auto">
          <a:xfrm>
            <a:off x="468313" y="1268413"/>
            <a:ext cx="7775575" cy="52625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endParaRPr lang="en-CA" smtClean="0"/>
          </a:p>
        </p:txBody>
      </p:sp>
      <p:graphicFrame>
        <p:nvGraphicFramePr>
          <p:cNvPr id="5" name="Content Placeholder 4"/>
          <p:cNvGraphicFramePr>
            <a:graphicFrameLocks noGrp="1"/>
          </p:cNvGraphicFramePr>
          <p:nvPr>
            <p:ph sz="quarter" idx="1"/>
          </p:nvPr>
        </p:nvGraphicFramePr>
        <p:xfrm>
          <a:off x="179388" y="71412"/>
          <a:ext cx="8712969" cy="6614602"/>
        </p:xfrm>
        <a:graphic>
          <a:graphicData uri="http://schemas.openxmlformats.org/drawingml/2006/table">
            <a:tbl>
              <a:tblPr firstRow="1" bandRow="1">
                <a:tableStyleId>{5C22544A-7EE6-4342-B048-85BDC9FD1C3A}</a:tableStyleId>
              </a:tblPr>
              <a:tblGrid>
                <a:gridCol w="1571192"/>
                <a:gridCol w="3356635"/>
                <a:gridCol w="1036421"/>
                <a:gridCol w="1248948"/>
                <a:gridCol w="1499773"/>
              </a:tblGrid>
              <a:tr h="753831">
                <a:tc>
                  <a:txBody>
                    <a:bodyPr/>
                    <a:lstStyle/>
                    <a:p>
                      <a:r>
                        <a:rPr lang="en-CA" sz="1800" dirty="0" smtClean="0">
                          <a:latin typeface="Arial" pitchFamily="34" charset="0"/>
                          <a:cs typeface="Arial" pitchFamily="34" charset="0"/>
                        </a:rPr>
                        <a:t>Diagnosis</a:t>
                      </a:r>
                      <a:endParaRPr lang="en-CA"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Prevalence</a:t>
                      </a:r>
                      <a:endParaRPr lang="en-CA" sz="1800" dirty="0">
                        <a:latin typeface="Arial" pitchFamily="34" charset="0"/>
                        <a:cs typeface="Arial" pitchFamily="34" charset="0"/>
                      </a:endParaRPr>
                    </a:p>
                  </a:txBody>
                  <a:tcPr/>
                </a:tc>
                <a:tc>
                  <a:txBody>
                    <a:bodyPr/>
                    <a:lstStyle/>
                    <a:p>
                      <a:r>
                        <a:rPr lang="en-CA" sz="1800" dirty="0" smtClean="0">
                          <a:latin typeface="Arial" pitchFamily="34" charset="0"/>
                          <a:cs typeface="Arial" pitchFamily="34" charset="0"/>
                        </a:rPr>
                        <a:t>Gender</a:t>
                      </a:r>
                      <a:endParaRPr lang="en-CA" sz="1800" dirty="0">
                        <a:latin typeface="Arial" pitchFamily="34" charset="0"/>
                        <a:cs typeface="Arial" pitchFamily="34" charset="0"/>
                      </a:endParaRPr>
                    </a:p>
                  </a:txBody>
                  <a:tcPr/>
                </a:tc>
                <a:tc>
                  <a:txBody>
                    <a:bodyPr/>
                    <a:lstStyle/>
                    <a:p>
                      <a:r>
                        <a:rPr lang="en-CA" sz="1800" dirty="0" smtClean="0">
                          <a:latin typeface="Arial" pitchFamily="34" charset="0"/>
                          <a:cs typeface="Arial" pitchFamily="34" charset="0"/>
                        </a:rPr>
                        <a:t>Age of onset</a:t>
                      </a:r>
                      <a:endParaRPr lang="en-CA" sz="1800" dirty="0">
                        <a:latin typeface="Arial" pitchFamily="34" charset="0"/>
                        <a:cs typeface="Arial" pitchFamily="34" charset="0"/>
                      </a:endParaRPr>
                    </a:p>
                  </a:txBody>
                  <a:tcPr/>
                </a:tc>
                <a:tc>
                  <a:txBody>
                    <a:bodyPr/>
                    <a:lstStyle/>
                    <a:p>
                      <a:r>
                        <a:rPr lang="en-CA" sz="1800" dirty="0" smtClean="0">
                          <a:latin typeface="Arial" pitchFamily="34" charset="0"/>
                          <a:cs typeface="Arial" pitchFamily="34" charset="0"/>
                        </a:rPr>
                        <a:t>course</a:t>
                      </a:r>
                      <a:endParaRPr lang="en-CA" sz="1800" dirty="0">
                        <a:latin typeface="Arial" pitchFamily="34" charset="0"/>
                        <a:cs typeface="Arial" pitchFamily="34" charset="0"/>
                      </a:endParaRPr>
                    </a:p>
                  </a:txBody>
                  <a:tcPr/>
                </a:tc>
              </a:tr>
              <a:tr h="1446801">
                <a:tc>
                  <a:txBody>
                    <a:bodyPr/>
                    <a:lstStyle/>
                    <a:p>
                      <a:r>
                        <a:rPr lang="en-US" sz="1800" dirty="0" err="1" smtClean="0">
                          <a:latin typeface="Arial" pitchFamily="34" charset="0"/>
                          <a:cs typeface="Arial" pitchFamily="34" charset="0"/>
                        </a:rPr>
                        <a:t>Hypochondriasis</a:t>
                      </a:r>
                      <a:r>
                        <a:rPr lang="en-US" sz="1800" dirty="0" smtClean="0">
                          <a:latin typeface="Arial" pitchFamily="34" charset="0"/>
                          <a:cs typeface="Arial" pitchFamily="34" charset="0"/>
                        </a:rPr>
                        <a:t> (somatic symptom disorder+</a:t>
                      </a:r>
                      <a:r>
                        <a:rPr lang="en-US" sz="1800" baseline="0" dirty="0" smtClean="0">
                          <a:latin typeface="Arial" pitchFamily="34" charset="0"/>
                          <a:cs typeface="Arial" pitchFamily="34" charset="0"/>
                        </a:rPr>
                        <a:t> illness anxiety d)</a:t>
                      </a:r>
                      <a:endParaRPr lang="en-CA"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1-5% (community)</a:t>
                      </a:r>
                    </a:p>
                    <a:p>
                      <a:pPr>
                        <a:buFont typeface="Wingdings" pitchFamily="2" charset="2"/>
                        <a:buNone/>
                      </a:pPr>
                      <a:r>
                        <a:rPr lang="en-US" sz="1800" dirty="0" smtClean="0">
                          <a:latin typeface="Arial" pitchFamily="34" charset="0"/>
                          <a:cs typeface="Arial" pitchFamily="34" charset="0"/>
                        </a:rPr>
                        <a:t>2-7% (primary care</a:t>
                      </a:r>
                      <a:r>
                        <a:rPr lang="en-US" sz="1800" baseline="0" dirty="0" smtClean="0">
                          <a:latin typeface="Arial" pitchFamily="34" charset="0"/>
                          <a:cs typeface="Arial" pitchFamily="34" charset="0"/>
                        </a:rPr>
                        <a:t> </a:t>
                      </a:r>
                      <a:r>
                        <a:rPr lang="en-US" sz="1800" dirty="0" smtClean="0">
                          <a:latin typeface="Arial" pitchFamily="34" charset="0"/>
                          <a:cs typeface="Arial" pitchFamily="34" charset="0"/>
                        </a:rPr>
                        <a:t>outpatients)	</a:t>
                      </a:r>
                      <a:endParaRPr lang="en-CA" sz="1800" dirty="0">
                        <a:latin typeface="Arial" pitchFamily="34" charset="0"/>
                        <a:cs typeface="Arial" pitchFamily="34" charset="0"/>
                      </a:endParaRPr>
                    </a:p>
                  </a:txBody>
                  <a:tcPr/>
                </a:tc>
                <a:tc>
                  <a:txBody>
                    <a:bodyPr/>
                    <a:lstStyle/>
                    <a:p>
                      <a:r>
                        <a:rPr lang="en-CA" sz="1800" dirty="0" smtClean="0">
                          <a:latin typeface="Arial" pitchFamily="34" charset="0"/>
                          <a:cs typeface="Arial" pitchFamily="34" charset="0"/>
                        </a:rPr>
                        <a:t>M=F</a:t>
                      </a:r>
                      <a:endParaRPr lang="en-CA"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early adulthood</a:t>
                      </a:r>
                      <a:endParaRPr lang="en-CA"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chronic, waxes and wanes</a:t>
                      </a:r>
                      <a:endParaRPr lang="en-CA" sz="1800" dirty="0">
                        <a:latin typeface="Arial" pitchFamily="34" charset="0"/>
                        <a:cs typeface="Arial" pitchFamily="34" charset="0"/>
                      </a:endParaRPr>
                    </a:p>
                  </a:txBody>
                  <a:tcPr/>
                </a:tc>
              </a:tr>
              <a:tr h="1735085">
                <a:tc>
                  <a:txBody>
                    <a:bodyPr/>
                    <a:lstStyle/>
                    <a:p>
                      <a:r>
                        <a:rPr lang="en-CA" sz="1800" dirty="0" smtClean="0">
                          <a:latin typeface="Arial" pitchFamily="34" charset="0"/>
                          <a:cs typeface="Arial" pitchFamily="34" charset="0"/>
                        </a:rPr>
                        <a:t>Conversion disorder</a:t>
                      </a:r>
                      <a:endParaRPr lang="en-CA" sz="1800" dirty="0">
                        <a:latin typeface="Arial" pitchFamily="34" charset="0"/>
                        <a:cs typeface="Arial" pitchFamily="34" charset="0"/>
                      </a:endParaRPr>
                    </a:p>
                  </a:txBody>
                  <a:tcPr/>
                </a:tc>
                <a:tc>
                  <a:txBody>
                    <a:bodyPr/>
                    <a:lstStyle/>
                    <a:p>
                      <a:pPr>
                        <a:lnSpc>
                          <a:spcPct val="90000"/>
                        </a:lnSpc>
                      </a:pPr>
                      <a:r>
                        <a:rPr lang="en-US" sz="1800" dirty="0" smtClean="0">
                          <a:latin typeface="Arial" pitchFamily="34" charset="0"/>
                          <a:cs typeface="Arial" pitchFamily="34" charset="0"/>
                        </a:rPr>
                        <a:t>0.01-0.5% </a:t>
                      </a:r>
                    </a:p>
                    <a:p>
                      <a:pPr>
                        <a:lnSpc>
                          <a:spcPct val="90000"/>
                        </a:lnSpc>
                      </a:pPr>
                      <a:r>
                        <a:rPr lang="en-US" sz="1800" dirty="0" smtClean="0">
                          <a:latin typeface="Arial" pitchFamily="34" charset="0"/>
                          <a:cs typeface="Arial" pitchFamily="34" charset="0"/>
                        </a:rPr>
                        <a:t>Esp.</a:t>
                      </a:r>
                      <a:r>
                        <a:rPr lang="en-US" sz="1800" baseline="0" dirty="0" smtClean="0">
                          <a:latin typeface="Arial" pitchFamily="34" charset="0"/>
                          <a:cs typeface="Arial" pitchFamily="34" charset="0"/>
                        </a:rPr>
                        <a:t> </a:t>
                      </a:r>
                      <a:r>
                        <a:rPr lang="en-US" sz="1800" dirty="0" smtClean="0">
                          <a:latin typeface="Arial" pitchFamily="34" charset="0"/>
                          <a:cs typeface="Arial" pitchFamily="34" charset="0"/>
                        </a:rPr>
                        <a:t>rural areas, lower SES, developing areas, and lower educational levels</a:t>
                      </a:r>
                    </a:p>
                  </a:txBody>
                  <a:tcPr/>
                </a:tc>
                <a:tc>
                  <a:txBody>
                    <a:bodyPr/>
                    <a:lstStyle/>
                    <a:p>
                      <a:r>
                        <a:rPr lang="en-CA" sz="1800" dirty="0" smtClean="0">
                          <a:latin typeface="Arial" pitchFamily="34" charset="0"/>
                          <a:cs typeface="Arial" pitchFamily="34" charset="0"/>
                        </a:rPr>
                        <a:t>F&gt;M</a:t>
                      </a:r>
                    </a:p>
                    <a:p>
                      <a:r>
                        <a:rPr lang="en-CA" sz="1800" dirty="0" smtClean="0">
                          <a:latin typeface="Arial" pitchFamily="34" charset="0"/>
                          <a:cs typeface="Arial" pitchFamily="34" charset="0"/>
                        </a:rPr>
                        <a:t>2- 10 </a:t>
                      </a:r>
                      <a:endParaRPr lang="en-CA"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Late childhood – early adulthood </a:t>
                      </a:r>
                      <a:endParaRPr lang="en-CA" sz="1800" dirty="0">
                        <a:latin typeface="Arial" pitchFamily="34" charset="0"/>
                        <a:cs typeface="Arial" pitchFamily="34" charset="0"/>
                      </a:endParaRPr>
                    </a:p>
                  </a:txBody>
                  <a:tcPr/>
                </a:tc>
                <a:tc>
                  <a:txBody>
                    <a:bodyPr/>
                    <a:lstStyle/>
                    <a:p>
                      <a:pPr>
                        <a:lnSpc>
                          <a:spcPct val="90000"/>
                        </a:lnSpc>
                      </a:pPr>
                      <a:r>
                        <a:rPr lang="en-US" sz="1800" dirty="0" smtClean="0">
                          <a:latin typeface="Arial" pitchFamily="34" charset="0"/>
                          <a:cs typeface="Arial" pitchFamily="34" charset="0"/>
                        </a:rPr>
                        <a:t>acute or sudden</a:t>
                      </a:r>
                      <a:r>
                        <a:rPr lang="en-US" sz="1800" baseline="0" dirty="0" smtClean="0">
                          <a:latin typeface="Arial" pitchFamily="34" charset="0"/>
                          <a:cs typeface="Arial" pitchFamily="34" charset="0"/>
                        </a:rPr>
                        <a:t> </a:t>
                      </a:r>
                      <a:r>
                        <a:rPr lang="en-US" sz="1800" dirty="0" smtClean="0">
                          <a:latin typeface="Arial" pitchFamily="34" charset="0"/>
                          <a:cs typeface="Arial" pitchFamily="34" charset="0"/>
                        </a:rPr>
                        <a:t>remit in about 2 w</a:t>
                      </a:r>
                    </a:p>
                    <a:p>
                      <a:pPr>
                        <a:lnSpc>
                          <a:spcPct val="90000"/>
                        </a:lnSpc>
                        <a:buFont typeface="Wingdings" pitchFamily="2" charset="2"/>
                        <a:buNone/>
                      </a:pPr>
                      <a:r>
                        <a:rPr lang="en-US" sz="1800" dirty="0" smtClean="0">
                          <a:latin typeface="Arial" pitchFamily="34" charset="0"/>
                          <a:cs typeface="Arial" pitchFamily="34" charset="0"/>
                        </a:rPr>
                        <a:t>*recur in 25%</a:t>
                      </a:r>
                    </a:p>
                    <a:p>
                      <a:endParaRPr lang="en-CA" sz="1800" dirty="0">
                        <a:latin typeface="Arial" pitchFamily="34" charset="0"/>
                        <a:cs typeface="Arial" pitchFamily="34" charset="0"/>
                      </a:endParaRPr>
                    </a:p>
                  </a:txBody>
                  <a:tcPr/>
                </a:tc>
              </a:tr>
              <a:tr h="1332581">
                <a:tc>
                  <a:txBody>
                    <a:bodyPr/>
                    <a:lstStyle/>
                    <a:p>
                      <a:r>
                        <a:rPr lang="en-CA" sz="1800" dirty="0" smtClean="0">
                          <a:latin typeface="Arial" pitchFamily="34" charset="0"/>
                          <a:cs typeface="Arial" pitchFamily="34" charset="0"/>
                        </a:rPr>
                        <a:t>Pain disorder (subtype of </a:t>
                      </a:r>
                      <a:r>
                        <a:rPr lang="en-US" sz="1800" dirty="0" smtClean="0">
                          <a:latin typeface="Arial" pitchFamily="34" charset="0"/>
                          <a:cs typeface="Arial" pitchFamily="34" charset="0"/>
                        </a:rPr>
                        <a:t>somatic symptom d)</a:t>
                      </a:r>
                      <a:endParaRPr lang="en-CA" sz="1800" dirty="0">
                        <a:latin typeface="Arial" pitchFamily="34" charset="0"/>
                        <a:cs typeface="Arial" pitchFamily="34" charset="0"/>
                      </a:endParaRPr>
                    </a:p>
                  </a:txBody>
                  <a:tcPr/>
                </a:tc>
                <a:tc>
                  <a:txBody>
                    <a:bodyPr/>
                    <a:lstStyle/>
                    <a:p>
                      <a:pPr>
                        <a:lnSpc>
                          <a:spcPct val="90000"/>
                        </a:lnSpc>
                      </a:pPr>
                      <a:r>
                        <a:rPr lang="en-US" sz="1800" dirty="0" smtClean="0">
                          <a:latin typeface="Arial" pitchFamily="34" charset="0"/>
                          <a:cs typeface="Arial" pitchFamily="34" charset="0"/>
                        </a:rPr>
                        <a:t>Unknown</a:t>
                      </a:r>
                    </a:p>
                    <a:p>
                      <a:pPr>
                        <a:lnSpc>
                          <a:spcPct val="90000"/>
                        </a:lnSpc>
                        <a:buFont typeface="Wingdings" pitchFamily="2" charset="2"/>
                        <a:buNone/>
                      </a:pPr>
                      <a:r>
                        <a:rPr lang="en-US" sz="1800" dirty="0" smtClean="0">
                          <a:latin typeface="Arial" pitchFamily="34" charset="0"/>
                          <a:cs typeface="Arial" pitchFamily="34" charset="0"/>
                        </a:rPr>
                        <a:t>10-15% of U.S. adults experience</a:t>
                      </a:r>
                      <a:r>
                        <a:rPr lang="en-US" sz="1800" baseline="0" dirty="0" smtClean="0">
                          <a:latin typeface="Arial" pitchFamily="34" charset="0"/>
                          <a:cs typeface="Arial" pitchFamily="34" charset="0"/>
                        </a:rPr>
                        <a:t> </a:t>
                      </a:r>
                      <a:r>
                        <a:rPr lang="en-US" sz="1800" dirty="0" smtClean="0">
                          <a:latin typeface="Arial" pitchFamily="34" charset="0"/>
                          <a:cs typeface="Arial" pitchFamily="34" charset="0"/>
                        </a:rPr>
                        <a:t>chronic, disabling pain/year</a:t>
                      </a:r>
                    </a:p>
                    <a:p>
                      <a:pPr>
                        <a:lnSpc>
                          <a:spcPct val="90000"/>
                        </a:lnSpc>
                      </a:pPr>
                      <a:endParaRPr lang="en-CA" sz="1800" dirty="0">
                        <a:latin typeface="Arial" pitchFamily="34" charset="0"/>
                        <a:cs typeface="Arial" pitchFamily="34" charset="0"/>
                      </a:endParaRPr>
                    </a:p>
                  </a:txBody>
                  <a:tcPr/>
                </a:tc>
                <a:tc>
                  <a:txBody>
                    <a:bodyPr/>
                    <a:lstStyle/>
                    <a:p>
                      <a:r>
                        <a:rPr lang="en-CA" sz="1800" dirty="0" smtClean="0">
                          <a:latin typeface="Arial" pitchFamily="34" charset="0"/>
                          <a:cs typeface="Arial" pitchFamily="34" charset="0"/>
                        </a:rPr>
                        <a:t>M=F</a:t>
                      </a:r>
                      <a:endParaRPr lang="en-CA" sz="1800" dirty="0">
                        <a:latin typeface="Arial" pitchFamily="34" charset="0"/>
                        <a:cs typeface="Arial" pitchFamily="34" charset="0"/>
                      </a:endParaRPr>
                    </a:p>
                  </a:txBody>
                  <a:tcPr/>
                </a:tc>
                <a:tc>
                  <a:txBody>
                    <a:bodyPr/>
                    <a:lstStyle/>
                    <a:p>
                      <a:r>
                        <a:rPr lang="en-CA" sz="1800" dirty="0" smtClean="0">
                          <a:latin typeface="Arial" pitchFamily="34" charset="0"/>
                          <a:cs typeface="Arial" pitchFamily="34" charset="0"/>
                        </a:rPr>
                        <a:t>Any age</a:t>
                      </a:r>
                      <a:endParaRPr lang="en-CA"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Can be acute or chronic</a:t>
                      </a:r>
                      <a:endParaRPr lang="en-CA" sz="1800" dirty="0">
                        <a:latin typeface="Arial" pitchFamily="34" charset="0"/>
                        <a:cs typeface="Arial" pitchFamily="34" charset="0"/>
                      </a:endParaRPr>
                    </a:p>
                  </a:txBody>
                  <a:tcPr/>
                </a:tc>
              </a:tr>
              <a:tr h="1055746">
                <a:tc>
                  <a:txBody>
                    <a:bodyPr/>
                    <a:lstStyle/>
                    <a:p>
                      <a:r>
                        <a:rPr lang="en-US" sz="1800" dirty="0" smtClean="0">
                          <a:latin typeface="Arial" pitchFamily="34" charset="0"/>
                          <a:cs typeface="Arial" pitchFamily="34" charset="0"/>
                        </a:rPr>
                        <a:t>Factitious Disorder</a:t>
                      </a:r>
                      <a:endParaRPr lang="en-CA"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unknown,1% of hospital cases in which mental</a:t>
                      </a:r>
                      <a:r>
                        <a:rPr lang="en-US" sz="1800" baseline="0" dirty="0" smtClean="0">
                          <a:latin typeface="Arial" pitchFamily="34" charset="0"/>
                          <a:cs typeface="Arial" pitchFamily="34" charset="0"/>
                        </a:rPr>
                        <a:t> </a:t>
                      </a:r>
                      <a:r>
                        <a:rPr lang="en-US" sz="1800" dirty="0" smtClean="0">
                          <a:latin typeface="Arial" pitchFamily="34" charset="0"/>
                          <a:cs typeface="Arial" pitchFamily="34" charset="0"/>
                        </a:rPr>
                        <a:t>health</a:t>
                      </a:r>
                      <a:r>
                        <a:rPr lang="en-US" sz="1800" baseline="0" dirty="0" smtClean="0">
                          <a:latin typeface="Arial" pitchFamily="34" charset="0"/>
                          <a:cs typeface="Arial" pitchFamily="34" charset="0"/>
                        </a:rPr>
                        <a:t> </a:t>
                      </a:r>
                      <a:r>
                        <a:rPr lang="en-US" sz="1800" dirty="0" smtClean="0">
                          <a:latin typeface="Arial" pitchFamily="34" charset="0"/>
                          <a:cs typeface="Arial" pitchFamily="34" charset="0"/>
                        </a:rPr>
                        <a:t>professionals are consulted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Arial" pitchFamily="34" charset="0"/>
                          <a:cs typeface="Arial" pitchFamily="34" charset="0"/>
                        </a:rPr>
                        <a:t>F &gt;M</a:t>
                      </a:r>
                      <a:endParaRPr lang="en-CA" sz="1800" dirty="0" smtClean="0">
                        <a:latin typeface="Arial" pitchFamily="34" charset="0"/>
                        <a:cs typeface="Arial" pitchFamily="34" charset="0"/>
                      </a:endParaRPr>
                    </a:p>
                    <a:p>
                      <a:endParaRPr lang="en-CA"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early adulthood</a:t>
                      </a:r>
                      <a:endParaRPr lang="en-CA" sz="1800" dirty="0">
                        <a:latin typeface="Arial" pitchFamily="34" charset="0"/>
                        <a:cs typeface="Arial" pitchFamily="34" charset="0"/>
                      </a:endParaRPr>
                    </a:p>
                  </a:txBody>
                  <a:tcPr/>
                </a:tc>
                <a:tc>
                  <a:txBody>
                    <a:bodyPr/>
                    <a:lstStyle/>
                    <a:p>
                      <a:r>
                        <a:rPr lang="en-CA" sz="1800" dirty="0" smtClean="0">
                          <a:latin typeface="Arial" pitchFamily="34" charset="0"/>
                          <a:cs typeface="Arial" pitchFamily="34" charset="0"/>
                        </a:rPr>
                        <a:t>Episodic</a:t>
                      </a:r>
                      <a:endParaRPr lang="en-CA" sz="1800" dirty="0">
                        <a:latin typeface="Arial" pitchFamily="34" charset="0"/>
                        <a:cs typeface="Arial" pitchFamily="34" charset="0"/>
                      </a:endParaRP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tLang="en-US" sz="2800" b="1" smtClean="0">
                <a:latin typeface="Arial" pitchFamily="34" charset="0"/>
                <a:cs typeface="Arial" pitchFamily="34" charset="0"/>
              </a:rPr>
              <a:t>Management of </a:t>
            </a:r>
            <a:r>
              <a:rPr lang="en-US" altLang="en-US" sz="2800" smtClean="0">
                <a:latin typeface="Arial" pitchFamily="34" charset="0"/>
                <a:cs typeface="Arial" pitchFamily="34" charset="0"/>
              </a:rPr>
              <a:t>Somatic Symptoms And Related  Disorders</a:t>
            </a:r>
            <a:br>
              <a:rPr lang="en-US" altLang="en-US" sz="2800" smtClean="0">
                <a:latin typeface="Arial" pitchFamily="34" charset="0"/>
                <a:cs typeface="Arial" pitchFamily="34" charset="0"/>
              </a:rPr>
            </a:br>
            <a:r>
              <a:rPr lang="en-US" altLang="en-US" sz="2800" b="1" smtClean="0">
                <a:latin typeface="Arial" pitchFamily="34" charset="0"/>
                <a:cs typeface="Arial" pitchFamily="34" charset="0"/>
              </a:rPr>
              <a:t/>
            </a:r>
            <a:br>
              <a:rPr lang="en-US" altLang="en-US" sz="2800" b="1" smtClean="0">
                <a:latin typeface="Arial" pitchFamily="34" charset="0"/>
                <a:cs typeface="Arial" pitchFamily="34" charset="0"/>
              </a:rPr>
            </a:br>
            <a:endParaRPr lang="en-US" altLang="en-US" sz="2800" smtClean="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457200" y="1752600"/>
          <a:ext cx="7620000" cy="4937672"/>
        </p:xfrm>
        <a:graphic>
          <a:graphicData uri="http://schemas.openxmlformats.org/drawingml/2006/table">
            <a:tbl>
              <a:tblPr firstRow="1" bandRow="1">
                <a:tableStyleId>{5C22544A-7EE6-4342-B048-85BDC9FD1C3A}</a:tableStyleId>
              </a:tblPr>
              <a:tblGrid>
                <a:gridCol w="3810000"/>
                <a:gridCol w="3810000"/>
              </a:tblGrid>
              <a:tr h="639973">
                <a:tc>
                  <a:txBody>
                    <a:bodyPr/>
                    <a:lstStyle/>
                    <a:p>
                      <a:pPr algn="ctr"/>
                      <a:r>
                        <a:rPr lang="en-US" sz="3600" dirty="0" smtClean="0"/>
                        <a:t>Do </a:t>
                      </a:r>
                      <a:endParaRPr lang="en-US" sz="3600" dirty="0"/>
                    </a:p>
                  </a:txBody>
                  <a:tcPr marT="45698" marB="45698"/>
                </a:tc>
                <a:tc>
                  <a:txBody>
                    <a:bodyPr/>
                    <a:lstStyle/>
                    <a:p>
                      <a:pPr algn="ctr"/>
                      <a:r>
                        <a:rPr lang="en-US" sz="3200" dirty="0" smtClean="0">
                          <a:solidFill>
                            <a:schemeClr val="bg1"/>
                          </a:solidFill>
                        </a:rPr>
                        <a:t>AVOID</a:t>
                      </a:r>
                      <a:endParaRPr lang="en-US" sz="1800" dirty="0">
                        <a:solidFill>
                          <a:schemeClr val="bg1"/>
                        </a:solidFill>
                      </a:endParaRPr>
                    </a:p>
                  </a:txBody>
                  <a:tcPr marT="45698" marB="45698"/>
                </a:tc>
              </a:tr>
              <a:tr h="4297152">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1" lang="tr-TR" sz="2400" dirty="0" smtClean="0">
                          <a:solidFill>
                            <a:schemeClr val="tx1"/>
                          </a:solidFill>
                          <a:latin typeface="+mn-lt"/>
                        </a:rPr>
                        <a:t>Allow patient role</a:t>
                      </a:r>
                    </a:p>
                    <a:p>
                      <a:pPr>
                        <a:buFont typeface="Wingdings" pitchFamily="2" charset="2"/>
                        <a:buChar char="§"/>
                      </a:pPr>
                      <a:r>
                        <a:rPr kumimoji="1" lang="tr-TR" sz="2400" dirty="0" smtClean="0">
                          <a:solidFill>
                            <a:schemeClr val="tx1"/>
                          </a:solidFill>
                          <a:latin typeface="+mn-lt"/>
                        </a:rPr>
                        <a:t>Concentrate on functions</a:t>
                      </a:r>
                      <a:endParaRPr kumimoji="1" lang="en-US" sz="240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1" lang="tr-TR" sz="2400" dirty="0" smtClean="0">
                          <a:solidFill>
                            <a:schemeClr val="tx1"/>
                          </a:solidFill>
                          <a:latin typeface="+mn-lt"/>
                        </a:rPr>
                        <a:t>Frequent, short visits</a:t>
                      </a:r>
                      <a:endParaRPr kumimoji="1" lang="en-US" sz="240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1" lang="tr-TR" sz="2400" dirty="0" smtClean="0">
                          <a:solidFill>
                            <a:schemeClr val="tx1"/>
                          </a:solidFill>
                          <a:latin typeface="+mn-lt"/>
                        </a:rPr>
                        <a:t>Single doctor</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1" lang="en-US" sz="2400" dirty="0" smtClean="0">
                          <a:solidFill>
                            <a:schemeClr val="tx1"/>
                          </a:solidFill>
                          <a:latin typeface="+mn-lt"/>
                        </a:rPr>
                        <a:t>Group therapy</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1" lang="en-US" sz="2400" dirty="0" smtClean="0">
                          <a:solidFill>
                            <a:schemeClr val="tx1"/>
                          </a:solidFill>
                          <a:latin typeface="+mn-lt"/>
                        </a:rPr>
                        <a:t>May individual </a:t>
                      </a:r>
                      <a:r>
                        <a:rPr kumimoji="1" lang="en-US" sz="2400" dirty="0" err="1" smtClean="0">
                          <a:solidFill>
                            <a:schemeClr val="tx1"/>
                          </a:solidFill>
                          <a:latin typeface="+mn-lt"/>
                        </a:rPr>
                        <a:t>Tx</a:t>
                      </a:r>
                      <a:endParaRPr kumimoji="1" lang="en-US" sz="240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1" lang="en-US" sz="2400" dirty="0" smtClean="0">
                          <a:solidFill>
                            <a:schemeClr val="tx1"/>
                          </a:solidFill>
                          <a:latin typeface="+mn-lt"/>
                        </a:rPr>
                        <a:t>Drug</a:t>
                      </a:r>
                      <a:r>
                        <a:rPr kumimoji="1" lang="en-US" sz="2400" baseline="0" dirty="0" smtClean="0">
                          <a:solidFill>
                            <a:schemeClr val="tx1"/>
                          </a:solidFill>
                          <a:latin typeface="+mn-lt"/>
                        </a:rPr>
                        <a:t> t</a:t>
                      </a:r>
                      <a:r>
                        <a:rPr kumimoji="1" lang="en-US" sz="2400" dirty="0" smtClean="0">
                          <a:solidFill>
                            <a:schemeClr val="tx1"/>
                          </a:solidFill>
                          <a:latin typeface="+mn-lt"/>
                        </a:rPr>
                        <a:t>reatment for psych co-morbidity.</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1" lang="en-US" sz="2400" dirty="0" smtClean="0">
                          <a:solidFill>
                            <a:schemeClr val="tx1"/>
                          </a:solidFill>
                          <a:latin typeface="+mn-lt"/>
                        </a:rPr>
                        <a:t>SSRIs, high doses for </a:t>
                      </a:r>
                      <a:r>
                        <a:rPr kumimoji="1" lang="en-US" sz="2400" dirty="0" err="1" smtClean="0">
                          <a:solidFill>
                            <a:schemeClr val="tx1"/>
                          </a:solidFill>
                          <a:latin typeface="+mn-lt"/>
                        </a:rPr>
                        <a:t>Hypochondraisis</a:t>
                      </a:r>
                      <a:r>
                        <a:rPr kumimoji="1" lang="en-US" sz="2400" dirty="0" smtClean="0">
                          <a:solidFill>
                            <a:schemeClr val="tx1"/>
                          </a:solidFill>
                          <a:latin typeface="+mn-lt"/>
                        </a:rPr>
                        <a:t> and BDD </a:t>
                      </a:r>
                      <a:endParaRPr kumimoji="1" lang="tr-TR" sz="2400" dirty="0" smtClean="0">
                        <a:solidFill>
                          <a:schemeClr val="tx1"/>
                        </a:solidFill>
                        <a:latin typeface="+mn-lt"/>
                      </a:endParaRPr>
                    </a:p>
                    <a:p>
                      <a:endParaRPr kumimoji="1" lang="tr-TR" sz="1800" dirty="0" smtClean="0">
                        <a:solidFill>
                          <a:schemeClr val="bg1"/>
                        </a:solidFill>
                        <a:latin typeface="Comic Sans MS" pitchFamily="66" charset="0"/>
                      </a:endParaRPr>
                    </a:p>
                    <a:p>
                      <a:endParaRPr lang="en-US" sz="1800" dirty="0"/>
                    </a:p>
                  </a:txBody>
                  <a:tcPr marT="45698" marB="45698"/>
                </a:tc>
                <a:tc>
                  <a:txBody>
                    <a:bodyPr/>
                    <a:lstStyle/>
                    <a:p>
                      <a:pPr>
                        <a:buFont typeface="Wingdings" pitchFamily="2" charset="2"/>
                        <a:buChar char="§"/>
                      </a:pPr>
                      <a:r>
                        <a:rPr lang="tr-TR" sz="2400" dirty="0" smtClean="0">
                          <a:solidFill>
                            <a:schemeClr val="tx1"/>
                          </a:solidFill>
                          <a:latin typeface="+mn-lt"/>
                        </a:rPr>
                        <a:t>Concentrating on</a:t>
                      </a:r>
                      <a:r>
                        <a:rPr lang="en-US" sz="2400" baseline="0" dirty="0" smtClean="0">
                          <a:solidFill>
                            <a:schemeClr val="tx1"/>
                          </a:solidFill>
                          <a:latin typeface="+mn-lt"/>
                        </a:rPr>
                        <a:t> </a:t>
                      </a:r>
                      <a:r>
                        <a:rPr lang="tr-TR" sz="2400" dirty="0" smtClean="0">
                          <a:solidFill>
                            <a:schemeClr val="tx1"/>
                          </a:solidFill>
                          <a:latin typeface="+mn-lt"/>
                        </a:rPr>
                        <a:t>Symptoms</a:t>
                      </a:r>
                      <a:r>
                        <a:rPr lang="en-US" sz="2400" dirty="0" smtClean="0">
                          <a:solidFill>
                            <a:schemeClr val="tx1"/>
                          </a:solidFill>
                          <a:latin typeface="+mn-lt"/>
                        </a:rPr>
                        <a:t>.</a:t>
                      </a:r>
                    </a:p>
                    <a:p>
                      <a:pPr>
                        <a:buFont typeface="Wingdings" pitchFamily="2" charset="2"/>
                        <a:buChar char="§"/>
                      </a:pPr>
                      <a:r>
                        <a:rPr lang="en-US" sz="2400" dirty="0" smtClean="0">
                          <a:solidFill>
                            <a:schemeClr val="tx1"/>
                          </a:solidFill>
                          <a:latin typeface="+mn-lt"/>
                        </a:rPr>
                        <a:t>Say (</a:t>
                      </a:r>
                      <a:r>
                        <a:rPr lang="tr-TR" sz="2400" dirty="0" smtClean="0">
                          <a:solidFill>
                            <a:schemeClr val="tx1"/>
                          </a:solidFill>
                          <a:latin typeface="+mn-lt"/>
                        </a:rPr>
                        <a:t>It’s just in your mind, take it easy..</a:t>
                      </a:r>
                      <a:r>
                        <a:rPr lang="en-US" sz="2400" dirty="0" smtClean="0">
                          <a:solidFill>
                            <a:schemeClr val="tx1"/>
                          </a:solidFill>
                          <a:latin typeface="+mn-lt"/>
                        </a:rPr>
                        <a:t>)</a:t>
                      </a:r>
                      <a:endParaRPr kumimoji="1" lang="en-US" sz="2400" dirty="0" smtClean="0">
                        <a:solidFill>
                          <a:schemeClr val="tx1"/>
                        </a:solidFill>
                        <a:latin typeface="+mn-lt"/>
                      </a:endParaRPr>
                    </a:p>
                    <a:p>
                      <a:pPr>
                        <a:buFont typeface="Wingdings" pitchFamily="2" charset="2"/>
                        <a:buChar char="§"/>
                      </a:pPr>
                      <a:r>
                        <a:rPr lang="tr-TR" sz="2400" dirty="0" smtClean="0">
                          <a:solidFill>
                            <a:schemeClr val="tx1"/>
                          </a:solidFill>
                          <a:latin typeface="+mn-lt"/>
                        </a:rPr>
                        <a:t>Tests or Rx without Dx</a:t>
                      </a:r>
                      <a:endParaRPr lang="en-US" sz="2400" dirty="0" smtClean="0">
                        <a:solidFill>
                          <a:schemeClr val="tx1"/>
                        </a:solidFill>
                        <a:latin typeface="+mn-lt"/>
                      </a:endParaRPr>
                    </a:p>
                    <a:p>
                      <a:pPr>
                        <a:buFont typeface="Wingdings" pitchFamily="2" charset="2"/>
                        <a:buChar char="§"/>
                      </a:pPr>
                      <a:r>
                        <a:rPr kumimoji="1" lang="tr-TR" sz="2400" dirty="0" smtClean="0">
                          <a:solidFill>
                            <a:schemeClr val="tx1"/>
                          </a:solidFill>
                          <a:latin typeface="+mn-lt"/>
                        </a:rPr>
                        <a:t>Unnecessary Referrals / cons</a:t>
                      </a:r>
                      <a:r>
                        <a:rPr kumimoji="1" lang="en-US" sz="2400" dirty="0" err="1" smtClean="0">
                          <a:solidFill>
                            <a:schemeClr val="tx1"/>
                          </a:solidFill>
                          <a:latin typeface="+mn-lt"/>
                        </a:rPr>
                        <a:t>ults</a:t>
                      </a:r>
                      <a:r>
                        <a:rPr kumimoji="1" lang="tr-TR" sz="2400" dirty="0" smtClean="0">
                          <a:solidFill>
                            <a:schemeClr val="tx1"/>
                          </a:solidFill>
                          <a:latin typeface="+mn-lt"/>
                        </a:rPr>
                        <a:t>.</a:t>
                      </a:r>
                    </a:p>
                    <a:p>
                      <a:pPr lvl="1"/>
                      <a:endParaRPr kumimoji="1" lang="tr-TR" sz="3200" dirty="0" smtClean="0">
                        <a:latin typeface="Comic Sans MS" pitchFamily="66" charset="0"/>
                      </a:endParaRPr>
                    </a:p>
                    <a:p>
                      <a:endParaRPr lang="en-US" sz="1800" dirty="0"/>
                    </a:p>
                  </a:txBody>
                  <a:tcPr marT="45698" marB="45698"/>
                </a:tc>
              </a:tr>
            </a:tbl>
          </a:graphicData>
        </a:graphic>
      </p:graphicFrame>
      <p:cxnSp>
        <p:nvCxnSpPr>
          <p:cNvPr id="7" name="Straight Connector 6"/>
          <p:cNvCxnSpPr/>
          <p:nvPr/>
        </p:nvCxnSpPr>
        <p:spPr>
          <a:xfrm rot="16200000" flipH="1">
            <a:off x="4140200" y="2492375"/>
            <a:ext cx="3960813" cy="3529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4140200" y="2636838"/>
            <a:ext cx="3887788" cy="331311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704850"/>
            <a:ext cx="8229600" cy="795338"/>
          </a:xfrm>
        </p:spPr>
        <p:txBody>
          <a:bodyPr/>
          <a:lstStyle/>
          <a:p>
            <a:r>
              <a:rPr lang="en-CA" altLang="en-US" smtClean="0">
                <a:latin typeface="Arial" pitchFamily="34" charset="0"/>
                <a:cs typeface="Arial" pitchFamily="34" charset="0"/>
              </a:rPr>
              <a:t>Future of Psychiatry</a:t>
            </a:r>
          </a:p>
        </p:txBody>
      </p:sp>
      <p:sp>
        <p:nvSpPr>
          <p:cNvPr id="70659" name="Content Placeholder 2"/>
          <p:cNvSpPr>
            <a:spLocks noGrp="1"/>
          </p:cNvSpPr>
          <p:nvPr>
            <p:ph idx="1"/>
          </p:nvPr>
        </p:nvSpPr>
        <p:spPr/>
        <p:txBody>
          <a:bodyPr/>
          <a:lstStyle/>
          <a:p>
            <a:endParaRPr lang="en-CA" altLang="en-US" smtClean="0"/>
          </a:p>
        </p:txBody>
      </p:sp>
      <p:pic>
        <p:nvPicPr>
          <p:cNvPr id="70660" name="Picture 4" descr="http://psy.psychiatryonline.org/content/vol50/issue2/images/large/TS08050128F1.jpeg"/>
          <p:cNvPicPr>
            <a:picLocks noChangeAspect="1" noChangeArrowheads="1"/>
          </p:cNvPicPr>
          <p:nvPr/>
        </p:nvPicPr>
        <p:blipFill>
          <a:blip r:embed="rId2"/>
          <a:srcRect/>
          <a:stretch>
            <a:fillRect/>
          </a:stretch>
        </p:blipFill>
        <p:spPr bwMode="auto">
          <a:xfrm>
            <a:off x="250825" y="2071688"/>
            <a:ext cx="8642350" cy="4381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gn="ctr" rtl="1"/>
            <a:r>
              <a:rPr lang="x-none" altLang="en-US" sz="4000" b="1" dirty="0" smtClean="0">
                <a:latin typeface="Arial" pitchFamily="34" charset="0"/>
                <a:cs typeface="Arial" pitchFamily="34" charset="0"/>
              </a:rPr>
              <a:t>شعرت بالكثير من الخجل من نفسي لما عرفت سيرة هذا الطبيب</a:t>
            </a:r>
            <a:r>
              <a:rPr lang="en-US" altLang="en-US" sz="4000" b="1" dirty="0" smtClean="0">
                <a:latin typeface="Arial" pitchFamily="34" charset="0"/>
                <a:cs typeface="Arial" pitchFamily="34" charset="0"/>
              </a:rPr>
              <a:t> !!!</a:t>
            </a:r>
            <a:endParaRPr lang="en-CA" altLang="en-US" sz="4000" b="1" dirty="0" smtClean="0">
              <a:latin typeface="Arial" pitchFamily="34" charset="0"/>
              <a:cs typeface="Arial" pitchFamily="34" charset="0"/>
            </a:endParaRPr>
          </a:p>
        </p:txBody>
      </p:sp>
      <p:sp>
        <p:nvSpPr>
          <p:cNvPr id="71683" name="Content Placeholder 2"/>
          <p:cNvSpPr>
            <a:spLocks noGrp="1"/>
          </p:cNvSpPr>
          <p:nvPr>
            <p:ph idx="1"/>
          </p:nvPr>
        </p:nvSpPr>
        <p:spPr/>
        <p:txBody>
          <a:bodyPr/>
          <a:lstStyle/>
          <a:p>
            <a:endParaRPr lang="en-CA" altLang="en-US" dirty="0" smtClean="0"/>
          </a:p>
          <a:p>
            <a:endParaRPr lang="en-CA" altLang="en-US" dirty="0" smtClean="0"/>
          </a:p>
          <a:p>
            <a:endParaRPr lang="en-CA" altLang="en-US" dirty="0" smtClean="0"/>
          </a:p>
          <a:p>
            <a:endParaRPr lang="en-CA" altLang="en-US" dirty="0" smtClean="0"/>
          </a:p>
          <a:p>
            <a:endParaRPr lang="en-CA" altLang="en-US" dirty="0" smtClean="0"/>
          </a:p>
          <a:p>
            <a:endParaRPr lang="en-CA" altLang="en-US" dirty="0" smtClean="0"/>
          </a:p>
          <a:p>
            <a:pPr>
              <a:buFont typeface="Wingdings 2" pitchFamily="18" charset="2"/>
              <a:buNone/>
            </a:pPr>
            <a:endParaRPr lang="x-none" altLang="en-US" dirty="0" smtClean="0"/>
          </a:p>
          <a:p>
            <a:pPr>
              <a:buFont typeface="Wingdings 2" pitchFamily="18" charset="2"/>
              <a:buNone/>
            </a:pPr>
            <a:endParaRPr lang="en-CA" altLang="en-US" dirty="0" smtClean="0"/>
          </a:p>
          <a:p>
            <a:r>
              <a:rPr lang="en-CA" altLang="en-US" dirty="0" smtClean="0">
                <a:hlinkClick r:id="rId2"/>
              </a:rPr>
              <a:t>https://www.youtube.com/watch?v=PQPl4quZZAA</a:t>
            </a:r>
            <a:endParaRPr lang="en-CA" altLang="en-US" dirty="0" smtClean="0"/>
          </a:p>
          <a:p>
            <a:pPr algn="ctr">
              <a:buNone/>
            </a:pPr>
            <a:r>
              <a:rPr lang="x-none" altLang="en-US" dirty="0" smtClean="0"/>
              <a:t>د. عبدالرحمن السميط</a:t>
            </a:r>
            <a:endParaRPr lang="en-CA" altLang="en-US" dirty="0" smtClean="0"/>
          </a:p>
        </p:txBody>
      </p:sp>
      <p:pic>
        <p:nvPicPr>
          <p:cNvPr id="71684" name="Picture 4" descr="http://profile.ak.fbcdn.net/hprofile-ak-snc4/hs341.snc4/41568_146424855386655_3414_n.jpg"/>
          <p:cNvPicPr>
            <a:picLocks noChangeAspect="1" noChangeArrowheads="1"/>
          </p:cNvPicPr>
          <p:nvPr/>
        </p:nvPicPr>
        <p:blipFill>
          <a:blip r:embed="rId3"/>
          <a:srcRect/>
          <a:stretch>
            <a:fillRect/>
          </a:stretch>
        </p:blipFill>
        <p:spPr bwMode="auto">
          <a:xfrm>
            <a:off x="2743200" y="1752600"/>
            <a:ext cx="4114800" cy="3733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a:xfrm>
            <a:off x="457200" y="704850"/>
            <a:ext cx="8229600" cy="866775"/>
          </a:xfrm>
        </p:spPr>
        <p:txBody>
          <a:bodyPr/>
          <a:lstStyle/>
          <a:p>
            <a:pPr algn="ctr" eaLnBrk="1" hangingPunct="1"/>
            <a:r>
              <a:rPr lang="en-US" altLang="en-US" smtClean="0">
                <a:latin typeface="Arial" pitchFamily="34" charset="0"/>
                <a:cs typeface="Arial" pitchFamily="34" charset="0"/>
              </a:rPr>
              <a:t>Illness Vs. Disease</a:t>
            </a:r>
            <a:endParaRPr lang="x-none" altLang="en-US" smtClean="0">
              <a:latin typeface="Arial" pitchFamily="34" charset="0"/>
              <a:cs typeface="Arial" pitchFamily="34" charset="0"/>
            </a:endParaRPr>
          </a:p>
        </p:txBody>
      </p:sp>
      <p:sp>
        <p:nvSpPr>
          <p:cNvPr id="3" name="عنصر نائب للمحتوى 2"/>
          <p:cNvSpPr>
            <a:spLocks noGrp="1"/>
          </p:cNvSpPr>
          <p:nvPr>
            <p:ph idx="1"/>
          </p:nvPr>
        </p:nvSpPr>
        <p:spPr>
          <a:xfrm>
            <a:off x="457200" y="1600200"/>
            <a:ext cx="8458200" cy="4953000"/>
          </a:xfrm>
        </p:spPr>
        <p:txBody>
          <a:bodyPr>
            <a:normAutofit fontScale="77500" lnSpcReduction="20000"/>
          </a:bodyPr>
          <a:lstStyle/>
          <a:p>
            <a:pPr marL="274320" indent="-274320" eaLnBrk="1" fontAlgn="auto" hangingPunct="1">
              <a:spcAft>
                <a:spcPts val="0"/>
              </a:spcAft>
              <a:buClr>
                <a:schemeClr val="accent3"/>
              </a:buClr>
              <a:buFont typeface="Wingdings" pitchFamily="2" charset="2"/>
              <a:buChar char="q"/>
              <a:defRPr/>
            </a:pPr>
            <a:r>
              <a:rPr lang="en-US" sz="3300" dirty="0" smtClean="0"/>
              <a:t>Illness:</a:t>
            </a:r>
          </a:p>
          <a:p>
            <a:pPr marL="274320" indent="-274320" eaLnBrk="1" fontAlgn="auto" hangingPunct="1">
              <a:spcAft>
                <a:spcPts val="0"/>
              </a:spcAft>
              <a:buClr>
                <a:schemeClr val="accent3"/>
              </a:buClr>
              <a:buFont typeface="Arial" pitchFamily="34" charset="0"/>
              <a:buNone/>
              <a:defRPr/>
            </a:pPr>
            <a:r>
              <a:rPr lang="en-US" sz="3000" dirty="0" smtClean="0"/>
              <a:t>          -</a:t>
            </a:r>
            <a:r>
              <a:rPr lang="en-US" sz="3300" dirty="0" smtClean="0"/>
              <a:t>The response of the individual and his/her family to symptoms</a:t>
            </a:r>
          </a:p>
          <a:p>
            <a:pPr marL="274320" indent="-274320" eaLnBrk="1" fontAlgn="auto" hangingPunct="1">
              <a:spcAft>
                <a:spcPts val="0"/>
              </a:spcAft>
              <a:buClr>
                <a:schemeClr val="accent3"/>
              </a:buClr>
              <a:buFont typeface="Arial" pitchFamily="34" charset="0"/>
              <a:buNone/>
              <a:defRPr/>
            </a:pPr>
            <a:r>
              <a:rPr lang="en-US" sz="3300" dirty="0" smtClean="0"/>
              <a:t>        -Subjective !, psychosocial, cultural, religious factors</a:t>
            </a:r>
          </a:p>
          <a:p>
            <a:pPr marL="274320" indent="-274320" eaLnBrk="1" fontAlgn="auto" hangingPunct="1">
              <a:spcAft>
                <a:spcPts val="0"/>
              </a:spcAft>
              <a:buClr>
                <a:schemeClr val="accent3"/>
              </a:buClr>
              <a:buFont typeface="Wingdings" pitchFamily="2" charset="2"/>
              <a:buChar char="q"/>
              <a:defRPr/>
            </a:pPr>
            <a:endParaRPr lang="en-US" sz="3300" dirty="0" smtClean="0"/>
          </a:p>
          <a:p>
            <a:pPr marL="274320" indent="-274320" eaLnBrk="1" fontAlgn="auto" hangingPunct="1">
              <a:spcAft>
                <a:spcPts val="0"/>
              </a:spcAft>
              <a:buClr>
                <a:schemeClr val="accent3"/>
              </a:buClr>
              <a:buFont typeface="Wingdings" pitchFamily="2" charset="2"/>
              <a:buChar char="q"/>
              <a:defRPr/>
            </a:pPr>
            <a:r>
              <a:rPr lang="en-US" sz="3300" dirty="0" smtClean="0"/>
              <a:t>Disease:</a:t>
            </a:r>
          </a:p>
          <a:p>
            <a:pPr marL="274320" indent="-274320" eaLnBrk="1" fontAlgn="auto" hangingPunct="1">
              <a:spcAft>
                <a:spcPts val="0"/>
              </a:spcAft>
              <a:buClr>
                <a:schemeClr val="accent3"/>
              </a:buClr>
              <a:buFont typeface="Arial" pitchFamily="34" charset="0"/>
              <a:buNone/>
              <a:defRPr/>
            </a:pPr>
            <a:r>
              <a:rPr lang="en-US" sz="3300" dirty="0" smtClean="0"/>
              <a:t>       -Defined by physicians and associated with pathophysiological processes and documented lesions</a:t>
            </a:r>
          </a:p>
          <a:p>
            <a:pPr marL="274320" indent="-274320" eaLnBrk="1" fontAlgn="auto" hangingPunct="1">
              <a:spcAft>
                <a:spcPts val="0"/>
              </a:spcAft>
              <a:buClr>
                <a:schemeClr val="accent3"/>
              </a:buClr>
              <a:buFont typeface="Arial" pitchFamily="34" charset="0"/>
              <a:buNone/>
              <a:defRPr/>
            </a:pPr>
            <a:r>
              <a:rPr lang="en-US" sz="3300" dirty="0" smtClean="0"/>
              <a:t>      -Objective !</a:t>
            </a:r>
          </a:p>
          <a:p>
            <a:pPr marL="274320" indent="-274320" eaLnBrk="1" fontAlgn="auto" hangingPunct="1">
              <a:spcAft>
                <a:spcPts val="0"/>
              </a:spcAft>
              <a:buClr>
                <a:schemeClr val="accent3"/>
              </a:buClr>
              <a:buFont typeface="Wingdings" pitchFamily="2" charset="2"/>
              <a:buChar char="q"/>
              <a:defRPr/>
            </a:pPr>
            <a:endParaRPr lang="en-US" sz="3300" dirty="0" smtClean="0"/>
          </a:p>
          <a:p>
            <a:pPr marL="274320" indent="-274320" eaLnBrk="1" fontAlgn="auto" hangingPunct="1">
              <a:spcAft>
                <a:spcPts val="0"/>
              </a:spcAft>
              <a:buClr>
                <a:schemeClr val="accent3"/>
              </a:buClr>
              <a:buFont typeface="Wingdings" pitchFamily="2" charset="2"/>
              <a:buChar char="q"/>
              <a:defRPr/>
            </a:pPr>
            <a:r>
              <a:rPr lang="en-US" sz="3300" dirty="0" smtClean="0"/>
              <a:t>Implications !!</a:t>
            </a:r>
            <a:endParaRPr lang="x-none" sz="3300" dirty="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عنوان 1"/>
          <p:cNvSpPr>
            <a:spLocks noGrp="1"/>
          </p:cNvSpPr>
          <p:nvPr>
            <p:ph type="title"/>
          </p:nvPr>
        </p:nvSpPr>
        <p:spPr/>
        <p:txBody>
          <a:bodyPr/>
          <a:lstStyle/>
          <a:p>
            <a:endParaRPr lang="x-none" altLang="en-US" smtClean="0">
              <a:latin typeface="Arial" pitchFamily="34" charset="0"/>
              <a:cs typeface="Arial" pitchFamily="34" charset="0"/>
            </a:endParaRPr>
          </a:p>
        </p:txBody>
      </p:sp>
      <p:sp>
        <p:nvSpPr>
          <p:cNvPr id="72707" name="عنصر نائب للمحتوى 2"/>
          <p:cNvSpPr>
            <a:spLocks noGrp="1"/>
          </p:cNvSpPr>
          <p:nvPr>
            <p:ph idx="1"/>
          </p:nvPr>
        </p:nvSpPr>
        <p:spPr/>
        <p:txBody>
          <a:bodyPr/>
          <a:lstStyle/>
          <a:p>
            <a:endParaRPr lang="x-none" altLang="en-US" smtClean="0"/>
          </a:p>
        </p:txBody>
      </p:sp>
      <p:sp>
        <p:nvSpPr>
          <p:cNvPr id="4" name="مستطيل 3"/>
          <p:cNvSpPr/>
          <p:nvPr/>
        </p:nvSpPr>
        <p:spPr>
          <a:xfrm>
            <a:off x="3428097" y="2967335"/>
            <a:ext cx="3647152"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x-none"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43000"/>
          </a:xfrm>
        </p:spPr>
        <p:txBody>
          <a:bodyPr>
            <a:normAutofit/>
          </a:bodyPr>
          <a:lstStyle/>
          <a:p>
            <a:pPr algn="ctr" eaLnBrk="1" fontAlgn="auto" hangingPunct="1">
              <a:spcAft>
                <a:spcPts val="0"/>
              </a:spcAft>
              <a:defRPr/>
            </a:pPr>
            <a:r>
              <a:rPr lang="en-US" sz="4000" b="1" dirty="0">
                <a:latin typeface="Arial" panose="020B0604020202020204" pitchFamily="34" charset="0"/>
                <a:ea typeface="+mn-ea"/>
                <a:cs typeface="Arial" panose="020B0604020202020204" pitchFamily="34" charset="0"/>
              </a:rPr>
              <a:t>Illness Behavior</a:t>
            </a:r>
            <a:endParaRPr lang="x-none" sz="4000" b="1" dirty="0">
              <a:latin typeface="Arial" panose="020B0604020202020204" pitchFamily="34" charset="0"/>
              <a:ea typeface="+mn-ea"/>
              <a:cs typeface="Arial" panose="020B0604020202020204" pitchFamily="34" charset="0"/>
            </a:endParaRPr>
          </a:p>
        </p:txBody>
      </p:sp>
      <p:sp>
        <p:nvSpPr>
          <p:cNvPr id="3" name="عنصر نائب للمحتوى 2"/>
          <p:cNvSpPr>
            <a:spLocks noGrp="1"/>
          </p:cNvSpPr>
          <p:nvPr>
            <p:ph idx="1"/>
          </p:nvPr>
        </p:nvSpPr>
        <p:spPr>
          <a:xfrm>
            <a:off x="228600" y="1676400"/>
            <a:ext cx="8763000" cy="5029200"/>
          </a:xfrm>
        </p:spPr>
        <p:txBody>
          <a:bodyPr>
            <a:normAutofit/>
          </a:bodyPr>
          <a:lstStyle/>
          <a:p>
            <a:pPr marL="274320" indent="-274320" eaLnBrk="1" fontAlgn="auto" hangingPunct="1">
              <a:spcAft>
                <a:spcPts val="0"/>
              </a:spcAft>
              <a:buClr>
                <a:schemeClr val="accent3"/>
              </a:buClr>
              <a:buFont typeface="Wingdings" pitchFamily="2" charset="2"/>
              <a:buChar char="q"/>
              <a:defRPr/>
            </a:pPr>
            <a:r>
              <a:rPr lang="en-US" sz="3000" dirty="0" smtClean="0"/>
              <a:t> </a:t>
            </a:r>
            <a:r>
              <a:rPr lang="en-US" sz="2800" dirty="0" smtClean="0"/>
              <a:t>The manner in which individuals monitor their bodies, define and interpret their symptoms, take remedial actions, and utilize the health care system</a:t>
            </a:r>
          </a:p>
          <a:p>
            <a:pPr marL="274320" indent="-274320" eaLnBrk="1" fontAlgn="auto" hangingPunct="1">
              <a:spcAft>
                <a:spcPts val="0"/>
              </a:spcAft>
              <a:buClr>
                <a:schemeClr val="accent3"/>
              </a:buClr>
              <a:buFont typeface="Wingdings" pitchFamily="2" charset="2"/>
              <a:buChar char="q"/>
              <a:defRPr/>
            </a:pPr>
            <a:r>
              <a:rPr lang="en-US" sz="2800" dirty="0" smtClean="0"/>
              <a:t> Variety of factors</a:t>
            </a:r>
          </a:p>
          <a:p>
            <a:pPr marL="274320" indent="-274320" eaLnBrk="1" fontAlgn="auto" hangingPunct="1">
              <a:spcAft>
                <a:spcPts val="0"/>
              </a:spcAft>
              <a:buClr>
                <a:schemeClr val="accent3"/>
              </a:buClr>
              <a:buFont typeface="Wingdings" pitchFamily="2" charset="2"/>
              <a:buChar char="q"/>
              <a:defRPr/>
            </a:pPr>
            <a:r>
              <a:rPr lang="en-US" sz="2800" dirty="0" smtClean="0"/>
              <a:t> Achievement of objectives</a:t>
            </a:r>
          </a:p>
          <a:p>
            <a:pPr marL="274320" indent="-274320" eaLnBrk="1" fontAlgn="auto" hangingPunct="1">
              <a:spcAft>
                <a:spcPts val="0"/>
              </a:spcAft>
              <a:buClr>
                <a:schemeClr val="accent3"/>
              </a:buClr>
              <a:buFont typeface="Wingdings" pitchFamily="2" charset="2"/>
              <a:buChar char="q"/>
              <a:defRPr/>
            </a:pPr>
            <a:r>
              <a:rPr lang="en-US" sz="2800" dirty="0" smtClean="0"/>
              <a:t>  Abnormal illness behavior:</a:t>
            </a:r>
          </a:p>
          <a:p>
            <a:pPr marL="274320" indent="-274320" eaLnBrk="1" fontAlgn="auto" hangingPunct="1">
              <a:spcAft>
                <a:spcPts val="0"/>
              </a:spcAft>
              <a:buClr>
                <a:schemeClr val="accent3"/>
              </a:buClr>
              <a:buFont typeface="Arial" pitchFamily="34" charset="0"/>
              <a:buNone/>
              <a:defRPr/>
            </a:pPr>
            <a:r>
              <a:rPr lang="en-US" sz="2800" dirty="0" smtClean="0"/>
              <a:t> Inappropriate or maladaptive mode of perceiving, evaluating or acting in relation to one’s own health status</a:t>
            </a:r>
          </a:p>
          <a:p>
            <a:pPr marL="274320" indent="-274320" eaLnBrk="1" fontAlgn="auto" hangingPunct="1">
              <a:spcAft>
                <a:spcPts val="0"/>
              </a:spcAft>
              <a:buClr>
                <a:schemeClr val="accent3"/>
              </a:buClr>
              <a:buFont typeface="Arial" charset="0"/>
              <a:buNone/>
              <a:defRPr/>
            </a:pPr>
            <a:r>
              <a:rPr lang="en-US" sz="3000" dirty="0" smtClean="0"/>
              <a:t>Illness affirming………………………illness denying</a:t>
            </a:r>
            <a:endParaRPr lang="x-none" sz="3000" dirty="0"/>
          </a:p>
        </p:txBody>
      </p:sp>
      <p:sp>
        <p:nvSpPr>
          <p:cNvPr id="4" name="سهم إلى اليسار 3"/>
          <p:cNvSpPr/>
          <p:nvPr/>
        </p:nvSpPr>
        <p:spPr>
          <a:xfrm>
            <a:off x="642910" y="6297612"/>
            <a:ext cx="2286000" cy="5603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x-none" dirty="0">
              <a:solidFill>
                <a:schemeClr val="tx1"/>
              </a:solidFill>
            </a:endParaRPr>
          </a:p>
        </p:txBody>
      </p:sp>
      <p:sp>
        <p:nvSpPr>
          <p:cNvPr id="5" name="سهم إلى اليمين 4"/>
          <p:cNvSpPr/>
          <p:nvPr/>
        </p:nvSpPr>
        <p:spPr>
          <a:xfrm>
            <a:off x="6000760" y="6373812"/>
            <a:ext cx="23495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x-none"/>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pPr eaLnBrk="1" hangingPunct="1"/>
            <a:r>
              <a:rPr lang="en-US" altLang="en-US" sz="4400" smtClean="0">
                <a:latin typeface="Arial" pitchFamily="34" charset="0"/>
                <a:cs typeface="Arial" pitchFamily="34" charset="0"/>
              </a:rPr>
              <a:t>Example of psychosocial factors affecting a medical d (CHD)</a:t>
            </a:r>
          </a:p>
        </p:txBody>
      </p:sp>
      <p:sp>
        <p:nvSpPr>
          <p:cNvPr id="18435" name="Content Placeholder 2"/>
          <p:cNvSpPr>
            <a:spLocks noGrp="1"/>
          </p:cNvSpPr>
          <p:nvPr>
            <p:ph idx="4294967295"/>
          </p:nvPr>
        </p:nvSpPr>
        <p:spPr>
          <a:xfrm>
            <a:off x="1182688" y="1752600"/>
            <a:ext cx="7772400" cy="4379913"/>
          </a:xfrm>
        </p:spPr>
        <p:txBody>
          <a:bodyPr/>
          <a:lstStyle/>
          <a:p>
            <a:pPr marL="0" indent="0" eaLnBrk="1" hangingPunct="1">
              <a:buFont typeface="Arial" pitchFamily="34" charset="0"/>
              <a:buNone/>
            </a:pPr>
            <a:r>
              <a:rPr lang="en-CA" altLang="en-US" sz="2800" smtClean="0">
                <a:latin typeface="Arial" pitchFamily="34" charset="0"/>
                <a:cs typeface="Arial" pitchFamily="34" charset="0"/>
              </a:rPr>
              <a:t>According to The Interheart study, the population attributable risk factor for MI of Hypertension was 17.9% , while the </a:t>
            </a:r>
            <a:r>
              <a:rPr lang="en-CA" altLang="en-US" sz="2800" smtClean="0">
                <a:solidFill>
                  <a:srgbClr val="FF0000"/>
                </a:solidFill>
                <a:latin typeface="Arial" pitchFamily="34" charset="0"/>
                <a:cs typeface="Arial" pitchFamily="34" charset="0"/>
              </a:rPr>
              <a:t>psychosocial risk factors</a:t>
            </a:r>
            <a:r>
              <a:rPr lang="en-CA" altLang="en-US" sz="2800" smtClean="0">
                <a:latin typeface="Arial" pitchFamily="34" charset="0"/>
                <a:cs typeface="Arial" pitchFamily="34" charset="0"/>
              </a:rPr>
              <a:t>, were responsible about :</a:t>
            </a:r>
          </a:p>
          <a:p>
            <a:pPr marL="0" indent="0" eaLnBrk="1" hangingPunct="1">
              <a:buFont typeface="Tahoma" pitchFamily="34" charset="0"/>
              <a:buAutoNum type="alphaLcParenR"/>
            </a:pPr>
            <a:r>
              <a:rPr lang="en-CA" altLang="en-US" sz="2400" smtClean="0">
                <a:latin typeface="Arial" pitchFamily="34" charset="0"/>
                <a:cs typeface="Arial" pitchFamily="34" charset="0"/>
              </a:rPr>
              <a:t>5%</a:t>
            </a:r>
          </a:p>
          <a:p>
            <a:pPr marL="0" indent="0" eaLnBrk="1" hangingPunct="1">
              <a:buFont typeface="Tahoma" pitchFamily="34" charset="0"/>
              <a:buAutoNum type="alphaLcParenR"/>
            </a:pPr>
            <a:r>
              <a:rPr lang="en-CA" altLang="en-US" sz="2400" smtClean="0">
                <a:latin typeface="Arial" pitchFamily="34" charset="0"/>
                <a:cs typeface="Arial" pitchFamily="34" charset="0"/>
              </a:rPr>
              <a:t>10%</a:t>
            </a:r>
          </a:p>
          <a:p>
            <a:pPr marL="0" indent="0" eaLnBrk="1" hangingPunct="1">
              <a:buFont typeface="Tahoma" pitchFamily="34" charset="0"/>
              <a:buAutoNum type="alphaLcParenR"/>
            </a:pPr>
            <a:r>
              <a:rPr lang="en-CA" altLang="en-US" sz="2400" smtClean="0">
                <a:latin typeface="Arial" pitchFamily="34" charset="0"/>
                <a:cs typeface="Arial" pitchFamily="34" charset="0"/>
              </a:rPr>
              <a:t>15%</a:t>
            </a:r>
          </a:p>
          <a:p>
            <a:pPr marL="0" indent="0" eaLnBrk="1" hangingPunct="1">
              <a:buFont typeface="Tahoma" pitchFamily="34" charset="0"/>
              <a:buAutoNum type="alphaLcParenR"/>
            </a:pPr>
            <a:r>
              <a:rPr lang="en-CA" altLang="en-US" sz="2400" smtClean="0">
                <a:latin typeface="Arial" pitchFamily="34" charset="0"/>
                <a:cs typeface="Arial" pitchFamily="34" charset="0"/>
              </a:rPr>
              <a:t>20%</a:t>
            </a:r>
          </a:p>
          <a:p>
            <a:pPr marL="0" indent="0" eaLnBrk="1" hangingPunct="1">
              <a:buFont typeface="Tahoma" pitchFamily="34" charset="0"/>
              <a:buAutoNum type="alphaLcParenR"/>
            </a:pPr>
            <a:r>
              <a:rPr lang="en-CA" altLang="en-US" sz="2400" smtClean="0">
                <a:latin typeface="Arial" pitchFamily="34" charset="0"/>
                <a:cs typeface="Arial" pitchFamily="34" charset="0"/>
              </a:rPr>
              <a:t>&gt;30%</a:t>
            </a:r>
            <a:endParaRPr lang="en-US" altLang="en-US" sz="240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Module</Template>
  <TotalTime>43061</TotalTime>
  <Words>7935</Words>
  <Application>Microsoft Macintosh PowerPoint</Application>
  <PresentationFormat>On-screen Show (4:3)</PresentationFormat>
  <Paragraphs>733</Paragraphs>
  <Slides>70</Slides>
  <Notes>22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70</vt:i4>
      </vt:variant>
    </vt:vector>
  </HeadingPairs>
  <TitlesOfParts>
    <vt:vector size="74" baseType="lpstr">
      <vt:lpstr>Flow</vt:lpstr>
      <vt:lpstr>Azure</vt:lpstr>
      <vt:lpstr>Chart</vt:lpstr>
      <vt:lpstr>Excel.Chart.8</vt:lpstr>
      <vt:lpstr>Psychosomatic Medicine </vt:lpstr>
      <vt:lpstr>Case Development 3</vt:lpstr>
      <vt:lpstr>Stroke </vt:lpstr>
      <vt:lpstr>Stroke </vt:lpstr>
      <vt:lpstr>Primary VS secondary psychiatric disorders</vt:lpstr>
      <vt:lpstr>PowerPoint Presentation</vt:lpstr>
      <vt:lpstr>Illness Vs. Disease</vt:lpstr>
      <vt:lpstr>Illness Behavior</vt:lpstr>
      <vt:lpstr>Example of psychosocial factors affecting a medical d (CHD)</vt:lpstr>
      <vt:lpstr>Stress Vs CHD</vt:lpstr>
      <vt:lpstr>                                                                                      INTERHEART Study (EPIDEMIOLOGY, stress &amp; CHD)</vt:lpstr>
      <vt:lpstr>Introduction (psychosomatic medicine)</vt:lpstr>
      <vt:lpstr>Advantages of psychosomatic medicine (CLP) service   </vt:lpstr>
      <vt:lpstr>Approach </vt:lpstr>
      <vt:lpstr>Approach </vt:lpstr>
      <vt:lpstr> </vt:lpstr>
      <vt:lpstr>PowerPoint Presentation</vt:lpstr>
      <vt:lpstr>Clues Suggestive of “Organic” Mental Disorders(Psychiatric disorder 2ndary to general medical condition)</vt:lpstr>
      <vt:lpstr>Clues Suggestive of Psychiatric disorder 2ndary to general medical condition</vt:lpstr>
      <vt:lpstr>PowerPoint Presentation</vt:lpstr>
      <vt:lpstr>Depression &amp; medical illnesses</vt:lpstr>
      <vt:lpstr>The global burden of disease, 1990−2020</vt:lpstr>
      <vt:lpstr>Global burden of disease attributable to mental and substance use disorders: findings from the Global Burden of Disease Study 2010 (Whiteford, the lancet, 2013)  </vt:lpstr>
      <vt:lpstr>Likelihood of Depression Increases with No. of Physical Symptoms at Presentation</vt:lpstr>
      <vt:lpstr>Epidemiology of depression in some medical illnesses</vt:lpstr>
      <vt:lpstr>Depression as a risk factor for the development of medical illness (CANMAT, ANNALS OF CLINICAL PSYCHIATRY 2012;24(1):82-90)  </vt:lpstr>
      <vt:lpstr>Depression plus Medically illness Is it serious?</vt:lpstr>
      <vt:lpstr>Pathophysiology : mediating factors between Depression/Stress &amp; medical illnesses</vt:lpstr>
      <vt:lpstr>Dsm-5 criteria for major depression (physical &amp; psychological symptoms)</vt:lpstr>
      <vt:lpstr>DIFFERENTIAL DIAGNOSIS</vt:lpstr>
      <vt:lpstr>PowerPoint Presentation</vt:lpstr>
      <vt:lpstr>EPIDEMIOLOGY (depression &amp; coronary heart disease)</vt:lpstr>
      <vt:lpstr>Pathophysiology (depression &amp;CHD)</vt:lpstr>
      <vt:lpstr>PowerPoint Presentation</vt:lpstr>
      <vt:lpstr>Prevalence of Diabetes among patients with major psychiatric disorders</vt:lpstr>
      <vt:lpstr>Bi-directional Relationship: Independent of multiple confounding factors </vt:lpstr>
      <vt:lpstr>Type II Diabetes is associated with higher prevalence of depression </vt:lpstr>
      <vt:lpstr>CANCER</vt:lpstr>
      <vt:lpstr>Distress along the illness trajectory</vt:lpstr>
      <vt:lpstr>PowerPoint Presentation</vt:lpstr>
      <vt:lpstr>Summary (Depression in medically ill)</vt:lpstr>
      <vt:lpstr>Summary (Depression in medically ill)</vt:lpstr>
      <vt:lpstr>Four important messages  ABOUT MEDS in ESRD</vt:lpstr>
      <vt:lpstr>Summary of psychopharmacology for patients with liver disease </vt:lpstr>
      <vt:lpstr>Case Development 4</vt:lpstr>
      <vt:lpstr>PowerPoint Presentation</vt:lpstr>
      <vt:lpstr>PowerPoint Presentation</vt:lpstr>
      <vt:lpstr>CONSEQUENCES OF DEPRESSION IN PREGNANCY</vt:lpstr>
      <vt:lpstr>Depression in pregnant Women</vt:lpstr>
      <vt:lpstr>Treatment of Depression in pregnant Women</vt:lpstr>
      <vt:lpstr>PowerPoint Presentation</vt:lpstr>
      <vt:lpstr>Treatment of mania &amp; psychosis during pregnancy</vt:lpstr>
      <vt:lpstr>Why to avoid Valproate in child bearing women and pregnancy?</vt:lpstr>
      <vt:lpstr>POSTPARTUM DEPRESSION</vt:lpstr>
      <vt:lpstr>TREATMENT OF POSTPARTUM DEPRESSION</vt:lpstr>
      <vt:lpstr>PowerPoint Presentation</vt:lpstr>
      <vt:lpstr>Postpartum  Psychosis</vt:lpstr>
      <vt:lpstr>Case Development 4</vt:lpstr>
      <vt:lpstr>PowerPoint Presentation</vt:lpstr>
      <vt:lpstr>Medically unexplained symptoms </vt:lpstr>
      <vt:lpstr>DSM-5 criteria of Somatic Symptom Disorder</vt:lpstr>
      <vt:lpstr>DSM-5 criteria of Illness Anxiety Disorder</vt:lpstr>
      <vt:lpstr>DSM-5 criteria of Conversion Disorder (Functional Neurological Symptom Disorder)</vt:lpstr>
      <vt:lpstr>DSM-5 criteria of Psychological Factors Affecting Other Medical Conditions</vt:lpstr>
      <vt:lpstr>Etiology of Somatic Symptoms And Related  Disorders  </vt:lpstr>
      <vt:lpstr>PowerPoint Presentation</vt:lpstr>
      <vt:lpstr>Management of Somatic Symptoms And Related  Disorders  </vt:lpstr>
      <vt:lpstr>Future of Psychiatry</vt:lpstr>
      <vt:lpstr>شعرت بالكثير من الخجل من نفسي لما عرفت سيرة هذا الطبيب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Disorders</dc:title>
  <dc:creator>Fahad</dc:creator>
  <cp:lastModifiedBy>Bandar  AlAdwani</cp:lastModifiedBy>
  <cp:revision>265</cp:revision>
  <dcterms:created xsi:type="dcterms:W3CDTF">2012-04-01T07:13:38Z</dcterms:created>
  <dcterms:modified xsi:type="dcterms:W3CDTF">2015-10-17T21:34:44Z</dcterms:modified>
</cp:coreProperties>
</file>