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63" r:id="rId5"/>
    <p:sldId id="264" r:id="rId6"/>
    <p:sldId id="265" r:id="rId7"/>
    <p:sldId id="262" r:id="rId8"/>
    <p:sldId id="266" r:id="rId9"/>
    <p:sldId id="269" r:id="rId10"/>
    <p:sldId id="267" r:id="rId11"/>
    <p:sldId id="268" r:id="rId12"/>
    <p:sldId id="259" r:id="rId13"/>
  </p:sldIdLst>
  <p:sldSz cx="13716000" cy="9144000"/>
  <p:notesSz cx="6858000" cy="9144000"/>
  <p:custDataLst>
    <p:tags r:id="rId16"/>
  </p:custDataLst>
  <p:defaultTextStyle>
    <a:defPPr>
      <a:defRPr lang="en-US"/>
    </a:defPPr>
    <a:lvl1pPr marL="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73"/>
    <a:srgbClr val="FF50B7"/>
    <a:srgbClr val="A7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79"/>
  </p:normalViewPr>
  <p:slideViewPr>
    <p:cSldViewPr>
      <p:cViewPr varScale="1">
        <p:scale>
          <a:sx n="64" d="100"/>
          <a:sy n="64" d="100"/>
        </p:scale>
        <p:origin x="1832" y="184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3F04C-2107-4147-B611-B93220B3048F}" type="doc">
      <dgm:prSet loTypeId="urn:microsoft.com/office/officeart/2005/8/layout/hProcess9" loCatId="" qsTypeId="urn:microsoft.com/office/officeart/2005/8/quickstyle/simple4" qsCatId="simple" csTypeId="urn:microsoft.com/office/officeart/2005/8/colors/colorful2" csCatId="colorful" phldr="1"/>
      <dgm:spPr/>
    </dgm:pt>
    <dgm:pt modelId="{24050391-F881-BE47-B553-5D31C9A236D6}">
      <dgm:prSet phldrT="[Text]"/>
      <dgm:spPr/>
      <dgm:t>
        <a:bodyPr/>
        <a:lstStyle/>
        <a:p>
          <a:r>
            <a:rPr lang="en-US" dirty="0" smtClean="0"/>
            <a:t>Site of pregnancy.</a:t>
          </a:r>
          <a:endParaRPr lang="en-US" dirty="0"/>
        </a:p>
      </dgm:t>
    </dgm:pt>
    <dgm:pt modelId="{69A5B5BB-ADC6-9240-83C0-0A4F1BE2A67C}" type="parTrans" cxnId="{E970A220-55E6-6E45-B3CD-5D608F62A5C3}">
      <dgm:prSet/>
      <dgm:spPr/>
      <dgm:t>
        <a:bodyPr/>
        <a:lstStyle/>
        <a:p>
          <a:endParaRPr lang="en-US"/>
        </a:p>
      </dgm:t>
    </dgm:pt>
    <dgm:pt modelId="{7A832881-03DB-A546-B3F6-7B14F40D3C96}" type="sibTrans" cxnId="{E970A220-55E6-6E45-B3CD-5D608F62A5C3}">
      <dgm:prSet/>
      <dgm:spPr/>
      <dgm:t>
        <a:bodyPr/>
        <a:lstStyle/>
        <a:p>
          <a:endParaRPr lang="en-US"/>
        </a:p>
      </dgm:t>
    </dgm:pt>
    <dgm:pt modelId="{50281B60-E978-9044-8132-5B9CF806998F}">
      <dgm:prSet phldrT="[Text]"/>
      <dgm:spPr/>
      <dgm:t>
        <a:bodyPr/>
        <a:lstStyle/>
        <a:p>
          <a:r>
            <a:rPr lang="en-US" dirty="0" smtClean="0"/>
            <a:t>Is it viable or not ?</a:t>
          </a:r>
          <a:endParaRPr lang="en-US" dirty="0"/>
        </a:p>
      </dgm:t>
    </dgm:pt>
    <dgm:pt modelId="{CF49D56F-1895-3240-8584-20DEEC3BAE02}" type="parTrans" cxnId="{2C836091-C043-B841-9D49-70CFA3D60E9E}">
      <dgm:prSet/>
      <dgm:spPr/>
      <dgm:t>
        <a:bodyPr/>
        <a:lstStyle/>
        <a:p>
          <a:endParaRPr lang="en-US"/>
        </a:p>
      </dgm:t>
    </dgm:pt>
    <dgm:pt modelId="{C0C2279F-3EE4-F645-A7C5-6D4C77BE3A03}" type="sibTrans" cxnId="{2C836091-C043-B841-9D49-70CFA3D60E9E}">
      <dgm:prSet/>
      <dgm:spPr/>
      <dgm:t>
        <a:bodyPr/>
        <a:lstStyle/>
        <a:p>
          <a:endParaRPr lang="en-US"/>
        </a:p>
      </dgm:t>
    </dgm:pt>
    <dgm:pt modelId="{5AF5C738-D3B1-1B41-B561-EB64395C566A}">
      <dgm:prSet phldrT="[Text]"/>
      <dgm:spPr/>
      <dgm:t>
        <a:bodyPr/>
        <a:lstStyle/>
        <a:p>
          <a:r>
            <a:rPr lang="en-US" dirty="0" smtClean="0"/>
            <a:t>Serial of B-HCG values*.</a:t>
          </a:r>
          <a:endParaRPr lang="en-US" dirty="0"/>
        </a:p>
      </dgm:t>
    </dgm:pt>
    <dgm:pt modelId="{977043CB-69E9-434F-B724-40E3E658755A}" type="parTrans" cxnId="{61E41188-7E70-BE4B-9587-A68A0A90E3EF}">
      <dgm:prSet/>
      <dgm:spPr/>
      <dgm:t>
        <a:bodyPr/>
        <a:lstStyle/>
        <a:p>
          <a:endParaRPr lang="en-US"/>
        </a:p>
      </dgm:t>
    </dgm:pt>
    <dgm:pt modelId="{53222E6A-8EE4-E142-8516-F487DC49CCA6}" type="sibTrans" cxnId="{61E41188-7E70-BE4B-9587-A68A0A90E3EF}">
      <dgm:prSet/>
      <dgm:spPr/>
      <dgm:t>
        <a:bodyPr/>
        <a:lstStyle/>
        <a:p>
          <a:endParaRPr lang="en-US"/>
        </a:p>
      </dgm:t>
    </dgm:pt>
    <dgm:pt modelId="{897806C1-2784-6742-B4FA-53298E329BF0}">
      <dgm:prSet/>
      <dgm:spPr/>
      <dgm:t>
        <a:bodyPr/>
        <a:lstStyle/>
        <a:p>
          <a:r>
            <a:rPr lang="en-US" dirty="0" err="1" smtClean="0"/>
            <a:t>Transvaginal</a:t>
          </a:r>
          <a:r>
            <a:rPr lang="en-US" dirty="0" smtClean="0"/>
            <a:t> ultrasound.</a:t>
          </a:r>
          <a:endParaRPr lang="en-US" dirty="0"/>
        </a:p>
      </dgm:t>
    </dgm:pt>
    <dgm:pt modelId="{68B1D089-C88F-EC43-836F-40956B8B35E6}" type="parTrans" cxnId="{EFCC1B0C-E3E8-7741-8FC4-6B0A1F45BA1B}">
      <dgm:prSet/>
      <dgm:spPr/>
      <dgm:t>
        <a:bodyPr/>
        <a:lstStyle/>
        <a:p>
          <a:endParaRPr lang="en-US"/>
        </a:p>
      </dgm:t>
    </dgm:pt>
    <dgm:pt modelId="{DE7940E1-529D-0647-9ACD-7F853CE3CF58}" type="sibTrans" cxnId="{EFCC1B0C-E3E8-7741-8FC4-6B0A1F45BA1B}">
      <dgm:prSet/>
      <dgm:spPr/>
      <dgm:t>
        <a:bodyPr/>
        <a:lstStyle/>
        <a:p>
          <a:endParaRPr lang="en-US"/>
        </a:p>
      </dgm:t>
    </dgm:pt>
    <dgm:pt modelId="{D409B089-298E-9E43-B9C0-CCEC28EE3968}" type="pres">
      <dgm:prSet presAssocID="{2803F04C-2107-4147-B611-B93220B3048F}" presName="CompostProcess" presStyleCnt="0">
        <dgm:presLayoutVars>
          <dgm:dir/>
          <dgm:resizeHandles val="exact"/>
        </dgm:presLayoutVars>
      </dgm:prSet>
      <dgm:spPr/>
    </dgm:pt>
    <dgm:pt modelId="{54CDEBFC-7523-AF43-81E9-E4896B83E1BF}" type="pres">
      <dgm:prSet presAssocID="{2803F04C-2107-4147-B611-B93220B3048F}" presName="arrow" presStyleLbl="bgShp" presStyleIdx="0" presStyleCnt="1" custScaleY="75000"/>
      <dgm:spPr/>
    </dgm:pt>
    <dgm:pt modelId="{AAD7155C-49AA-8443-90D7-B3F10DC6935E}" type="pres">
      <dgm:prSet presAssocID="{2803F04C-2107-4147-B611-B93220B3048F}" presName="linearProcess" presStyleCnt="0"/>
      <dgm:spPr/>
    </dgm:pt>
    <dgm:pt modelId="{D5648C08-50BF-294F-8339-5E4DBA98C53B}" type="pres">
      <dgm:prSet presAssocID="{24050391-F881-BE47-B553-5D31C9A236D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2E0F7-500B-284A-8CB6-0C37028DD865}" type="pres">
      <dgm:prSet presAssocID="{7A832881-03DB-A546-B3F6-7B14F40D3C96}" presName="sibTrans" presStyleCnt="0"/>
      <dgm:spPr/>
    </dgm:pt>
    <dgm:pt modelId="{84E06F7A-83AC-CD46-979D-A82413F4C966}" type="pres">
      <dgm:prSet presAssocID="{50281B60-E978-9044-8132-5B9CF806998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86AD5-9597-0749-A256-E6368FADE9EA}" type="pres">
      <dgm:prSet presAssocID="{C0C2279F-3EE4-F645-A7C5-6D4C77BE3A03}" presName="sibTrans" presStyleCnt="0"/>
      <dgm:spPr/>
    </dgm:pt>
    <dgm:pt modelId="{3C59D09C-C57A-174C-9827-34B0B95E5013}" type="pres">
      <dgm:prSet presAssocID="{5AF5C738-D3B1-1B41-B561-EB64395C566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25CE5-F589-A645-8C2F-5433C4B43D17}" type="pres">
      <dgm:prSet presAssocID="{53222E6A-8EE4-E142-8516-F487DC49CCA6}" presName="sibTrans" presStyleCnt="0"/>
      <dgm:spPr/>
    </dgm:pt>
    <dgm:pt modelId="{13580940-4F10-C24E-AF12-2B953513A94D}" type="pres">
      <dgm:prSet presAssocID="{897806C1-2784-6742-B4FA-53298E329BF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46540-E6D1-CD48-8393-47BEFA565A00}" type="presOf" srcId="{24050391-F881-BE47-B553-5D31C9A236D6}" destId="{D5648C08-50BF-294F-8339-5E4DBA98C53B}" srcOrd="0" destOrd="0" presId="urn:microsoft.com/office/officeart/2005/8/layout/hProcess9"/>
    <dgm:cxn modelId="{E9AA97C6-F4F4-CA45-80EA-53CC818150D5}" type="presOf" srcId="{897806C1-2784-6742-B4FA-53298E329BF0}" destId="{13580940-4F10-C24E-AF12-2B953513A94D}" srcOrd="0" destOrd="0" presId="urn:microsoft.com/office/officeart/2005/8/layout/hProcess9"/>
    <dgm:cxn modelId="{E970A220-55E6-6E45-B3CD-5D608F62A5C3}" srcId="{2803F04C-2107-4147-B611-B93220B3048F}" destId="{24050391-F881-BE47-B553-5D31C9A236D6}" srcOrd="0" destOrd="0" parTransId="{69A5B5BB-ADC6-9240-83C0-0A4F1BE2A67C}" sibTransId="{7A832881-03DB-A546-B3F6-7B14F40D3C96}"/>
    <dgm:cxn modelId="{DF8DD543-EEF0-9744-9961-6B714ADEBFAE}" type="presOf" srcId="{50281B60-E978-9044-8132-5B9CF806998F}" destId="{84E06F7A-83AC-CD46-979D-A82413F4C966}" srcOrd="0" destOrd="0" presId="urn:microsoft.com/office/officeart/2005/8/layout/hProcess9"/>
    <dgm:cxn modelId="{61E41188-7E70-BE4B-9587-A68A0A90E3EF}" srcId="{2803F04C-2107-4147-B611-B93220B3048F}" destId="{5AF5C738-D3B1-1B41-B561-EB64395C566A}" srcOrd="2" destOrd="0" parTransId="{977043CB-69E9-434F-B724-40E3E658755A}" sibTransId="{53222E6A-8EE4-E142-8516-F487DC49CCA6}"/>
    <dgm:cxn modelId="{EFCC1B0C-E3E8-7741-8FC4-6B0A1F45BA1B}" srcId="{2803F04C-2107-4147-B611-B93220B3048F}" destId="{897806C1-2784-6742-B4FA-53298E329BF0}" srcOrd="3" destOrd="0" parTransId="{68B1D089-C88F-EC43-836F-40956B8B35E6}" sibTransId="{DE7940E1-529D-0647-9ACD-7F853CE3CF58}"/>
    <dgm:cxn modelId="{54D73471-9F62-0744-8D13-2C618555B412}" type="presOf" srcId="{5AF5C738-D3B1-1B41-B561-EB64395C566A}" destId="{3C59D09C-C57A-174C-9827-34B0B95E5013}" srcOrd="0" destOrd="0" presId="urn:microsoft.com/office/officeart/2005/8/layout/hProcess9"/>
    <dgm:cxn modelId="{2C836091-C043-B841-9D49-70CFA3D60E9E}" srcId="{2803F04C-2107-4147-B611-B93220B3048F}" destId="{50281B60-E978-9044-8132-5B9CF806998F}" srcOrd="1" destOrd="0" parTransId="{CF49D56F-1895-3240-8584-20DEEC3BAE02}" sibTransId="{C0C2279F-3EE4-F645-A7C5-6D4C77BE3A03}"/>
    <dgm:cxn modelId="{6EE935B5-53A0-1747-9F9F-B7FF216F8A07}" type="presOf" srcId="{2803F04C-2107-4147-B611-B93220B3048F}" destId="{D409B089-298E-9E43-B9C0-CCEC28EE3968}" srcOrd="0" destOrd="0" presId="urn:microsoft.com/office/officeart/2005/8/layout/hProcess9"/>
    <dgm:cxn modelId="{26A3DBE2-7C45-CE40-B1C2-49F4B9E030F6}" type="presParOf" srcId="{D409B089-298E-9E43-B9C0-CCEC28EE3968}" destId="{54CDEBFC-7523-AF43-81E9-E4896B83E1BF}" srcOrd="0" destOrd="0" presId="urn:microsoft.com/office/officeart/2005/8/layout/hProcess9"/>
    <dgm:cxn modelId="{4CDDF134-5D35-4940-BC61-762AA6FF9127}" type="presParOf" srcId="{D409B089-298E-9E43-B9C0-CCEC28EE3968}" destId="{AAD7155C-49AA-8443-90D7-B3F10DC6935E}" srcOrd="1" destOrd="0" presId="urn:microsoft.com/office/officeart/2005/8/layout/hProcess9"/>
    <dgm:cxn modelId="{391823EA-CA22-1A43-A1C4-003A1F52F7E9}" type="presParOf" srcId="{AAD7155C-49AA-8443-90D7-B3F10DC6935E}" destId="{D5648C08-50BF-294F-8339-5E4DBA98C53B}" srcOrd="0" destOrd="0" presId="urn:microsoft.com/office/officeart/2005/8/layout/hProcess9"/>
    <dgm:cxn modelId="{1E177D18-2AB2-154F-B19D-39B04167DAED}" type="presParOf" srcId="{AAD7155C-49AA-8443-90D7-B3F10DC6935E}" destId="{A132E0F7-500B-284A-8CB6-0C37028DD865}" srcOrd="1" destOrd="0" presId="urn:microsoft.com/office/officeart/2005/8/layout/hProcess9"/>
    <dgm:cxn modelId="{DDF322A3-DD82-8744-8798-7F2874DA18C2}" type="presParOf" srcId="{AAD7155C-49AA-8443-90D7-B3F10DC6935E}" destId="{84E06F7A-83AC-CD46-979D-A82413F4C966}" srcOrd="2" destOrd="0" presId="urn:microsoft.com/office/officeart/2005/8/layout/hProcess9"/>
    <dgm:cxn modelId="{09ACABE7-418E-EF4E-90E8-8C32AD85995A}" type="presParOf" srcId="{AAD7155C-49AA-8443-90D7-B3F10DC6935E}" destId="{49786AD5-9597-0749-A256-E6368FADE9EA}" srcOrd="3" destOrd="0" presId="urn:microsoft.com/office/officeart/2005/8/layout/hProcess9"/>
    <dgm:cxn modelId="{8A99B471-DFB0-3C48-A28D-AB6756E2FBEC}" type="presParOf" srcId="{AAD7155C-49AA-8443-90D7-B3F10DC6935E}" destId="{3C59D09C-C57A-174C-9827-34B0B95E5013}" srcOrd="4" destOrd="0" presId="urn:microsoft.com/office/officeart/2005/8/layout/hProcess9"/>
    <dgm:cxn modelId="{AE6E9016-5268-8846-8B8E-BD2AE1048895}" type="presParOf" srcId="{AAD7155C-49AA-8443-90D7-B3F10DC6935E}" destId="{40825CE5-F589-A645-8C2F-5433C4B43D17}" srcOrd="5" destOrd="0" presId="urn:microsoft.com/office/officeart/2005/8/layout/hProcess9"/>
    <dgm:cxn modelId="{E6D06747-11DC-4D40-97F0-6E06CF8CEA98}" type="presParOf" srcId="{AAD7155C-49AA-8443-90D7-B3F10DC6935E}" destId="{13580940-4F10-C24E-AF12-2B953513A94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65D3E-CAAD-0649-9C7C-CA06069E3D78}" type="doc">
      <dgm:prSet loTypeId="urn:microsoft.com/office/officeart/2005/8/layout/gear1" loCatId="" qsTypeId="urn:microsoft.com/office/officeart/2005/8/quickstyle/simple4" qsCatId="simple" csTypeId="urn:microsoft.com/office/officeart/2005/8/colors/colorful2" csCatId="colorful" phldr="1"/>
      <dgm:spPr/>
    </dgm:pt>
    <dgm:pt modelId="{F550AD6C-B113-E545-A180-B90BF63FB766}">
      <dgm:prSet phldrT="[Text]"/>
      <dgm:spPr/>
      <dgm:t>
        <a:bodyPr/>
        <a:lstStyle/>
        <a:p>
          <a:r>
            <a:rPr lang="en-US" dirty="0" smtClean="0"/>
            <a:t>Fetal pole with cardiac activity ( 5.5-6 weeks )</a:t>
          </a:r>
          <a:endParaRPr lang="en-US" dirty="0"/>
        </a:p>
      </dgm:t>
    </dgm:pt>
    <dgm:pt modelId="{D6BFCA57-E84D-D44B-A98B-5016B36445DD}" type="parTrans" cxnId="{B5567DB2-E7B5-C448-9F81-D4BFBAA1493A}">
      <dgm:prSet/>
      <dgm:spPr/>
      <dgm:t>
        <a:bodyPr/>
        <a:lstStyle/>
        <a:p>
          <a:endParaRPr lang="en-US"/>
        </a:p>
      </dgm:t>
    </dgm:pt>
    <dgm:pt modelId="{93EEF5CE-DC2D-D440-B4A3-249EF328936A}" type="sibTrans" cxnId="{B5567DB2-E7B5-C448-9F81-D4BFBAA1493A}">
      <dgm:prSet/>
      <dgm:spPr/>
      <dgm:t>
        <a:bodyPr/>
        <a:lstStyle/>
        <a:p>
          <a:endParaRPr lang="en-US"/>
        </a:p>
      </dgm:t>
    </dgm:pt>
    <dgm:pt modelId="{E3406E4E-3D4F-EA4F-A720-19EC4243756B}">
      <dgm:prSet phldrT="[Text]"/>
      <dgm:spPr/>
      <dgm:t>
        <a:bodyPr/>
        <a:lstStyle/>
        <a:p>
          <a:r>
            <a:rPr lang="en-US" dirty="0" smtClean="0"/>
            <a:t>Yolk sac ( 5-6 weeks)</a:t>
          </a:r>
          <a:endParaRPr lang="en-US" dirty="0"/>
        </a:p>
      </dgm:t>
    </dgm:pt>
    <dgm:pt modelId="{149FBBFC-F147-3E4A-B836-6EC0FFDD2A96}" type="parTrans" cxnId="{3235B790-D609-DD4B-81E7-00CF938D7029}">
      <dgm:prSet/>
      <dgm:spPr/>
      <dgm:t>
        <a:bodyPr/>
        <a:lstStyle/>
        <a:p>
          <a:endParaRPr lang="en-US"/>
        </a:p>
      </dgm:t>
    </dgm:pt>
    <dgm:pt modelId="{35AA35D3-3DC7-AB40-95E4-2BAC752D41C6}" type="sibTrans" cxnId="{3235B790-D609-DD4B-81E7-00CF938D7029}">
      <dgm:prSet/>
      <dgm:spPr/>
      <dgm:t>
        <a:bodyPr/>
        <a:lstStyle/>
        <a:p>
          <a:endParaRPr lang="en-US"/>
        </a:p>
      </dgm:t>
    </dgm:pt>
    <dgm:pt modelId="{8906EACF-F1A3-D74A-8AA3-2730F82BFF78}">
      <dgm:prSet phldrT="[Text]"/>
      <dgm:spPr/>
      <dgm:t>
        <a:bodyPr/>
        <a:lstStyle/>
        <a:p>
          <a:r>
            <a:rPr lang="en-US" dirty="0" smtClean="0"/>
            <a:t>Gestational sac (4.5-5 weeks of EGA )</a:t>
          </a:r>
          <a:endParaRPr lang="en-US" dirty="0"/>
        </a:p>
      </dgm:t>
    </dgm:pt>
    <dgm:pt modelId="{31EF6103-09F4-CF48-A4B5-CD8484066640}" type="parTrans" cxnId="{631ED59F-DCC2-2143-B727-C626C7B9B867}">
      <dgm:prSet/>
      <dgm:spPr/>
      <dgm:t>
        <a:bodyPr/>
        <a:lstStyle/>
        <a:p>
          <a:endParaRPr lang="en-US"/>
        </a:p>
      </dgm:t>
    </dgm:pt>
    <dgm:pt modelId="{06FC1E99-85E6-C14B-A808-BF79A894C2E3}" type="sibTrans" cxnId="{631ED59F-DCC2-2143-B727-C626C7B9B867}">
      <dgm:prSet/>
      <dgm:spPr/>
      <dgm:t>
        <a:bodyPr/>
        <a:lstStyle/>
        <a:p>
          <a:endParaRPr lang="en-US"/>
        </a:p>
      </dgm:t>
    </dgm:pt>
    <dgm:pt modelId="{AC92822C-DADB-7647-99FB-0A7908EA1D41}" type="pres">
      <dgm:prSet presAssocID="{1D865D3E-CAAD-0649-9C7C-CA06069E3D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8D1C6B-6B2E-D448-B4EA-A2F517BF8283}" type="pres">
      <dgm:prSet presAssocID="{F550AD6C-B113-E545-A180-B90BF63FB766}" presName="gear1" presStyleLbl="node1" presStyleIdx="0" presStyleCnt="3" custScaleX="77978" custScaleY="71558" custLinFactNeighborX="-1695" custLinFactNeighborY="-204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60EFC-6D3E-874D-B190-C364317141C9}" type="pres">
      <dgm:prSet presAssocID="{F550AD6C-B113-E545-A180-B90BF63FB766}" presName="gear1srcNode" presStyleLbl="node1" presStyleIdx="0" presStyleCnt="3"/>
      <dgm:spPr/>
      <dgm:t>
        <a:bodyPr/>
        <a:lstStyle/>
        <a:p>
          <a:endParaRPr lang="en-US"/>
        </a:p>
      </dgm:t>
    </dgm:pt>
    <dgm:pt modelId="{F771663C-48FF-434C-B543-B06592AB238A}" type="pres">
      <dgm:prSet presAssocID="{F550AD6C-B113-E545-A180-B90BF63FB766}" presName="gear1dstNode" presStyleLbl="node1" presStyleIdx="0" presStyleCnt="3"/>
      <dgm:spPr/>
      <dgm:t>
        <a:bodyPr/>
        <a:lstStyle/>
        <a:p>
          <a:endParaRPr lang="en-US"/>
        </a:p>
      </dgm:t>
    </dgm:pt>
    <dgm:pt modelId="{E17D3FCF-C985-7445-87D3-248C5CB28480}" type="pres">
      <dgm:prSet presAssocID="{E3406E4E-3D4F-EA4F-A720-19EC424375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38DC1-A9E6-5547-B1FB-49BB78D2856F}" type="pres">
      <dgm:prSet presAssocID="{E3406E4E-3D4F-EA4F-A720-19EC4243756B}" presName="gear2srcNode" presStyleLbl="node1" presStyleIdx="1" presStyleCnt="3"/>
      <dgm:spPr/>
      <dgm:t>
        <a:bodyPr/>
        <a:lstStyle/>
        <a:p>
          <a:endParaRPr lang="en-US"/>
        </a:p>
      </dgm:t>
    </dgm:pt>
    <dgm:pt modelId="{D77EBCB5-33B5-214C-87CF-C0F9B3095143}" type="pres">
      <dgm:prSet presAssocID="{E3406E4E-3D4F-EA4F-A720-19EC4243756B}" presName="gear2dstNode" presStyleLbl="node1" presStyleIdx="1" presStyleCnt="3"/>
      <dgm:spPr/>
      <dgm:t>
        <a:bodyPr/>
        <a:lstStyle/>
        <a:p>
          <a:endParaRPr lang="en-US"/>
        </a:p>
      </dgm:t>
    </dgm:pt>
    <dgm:pt modelId="{233AB8B1-39AC-9F4D-BC43-A596DD47C18D}" type="pres">
      <dgm:prSet presAssocID="{8906EACF-F1A3-D74A-8AA3-2730F82BFF78}" presName="gear3" presStyleLbl="node1" presStyleIdx="2" presStyleCnt="3"/>
      <dgm:spPr/>
      <dgm:t>
        <a:bodyPr/>
        <a:lstStyle/>
        <a:p>
          <a:endParaRPr lang="en-US"/>
        </a:p>
      </dgm:t>
    </dgm:pt>
    <dgm:pt modelId="{E8FDDDA4-265C-AA43-9CE7-4AA0535A2879}" type="pres">
      <dgm:prSet presAssocID="{8906EACF-F1A3-D74A-8AA3-2730F82BFF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A49D1-EEAC-0F41-BAC2-9F81A6FBF2A2}" type="pres">
      <dgm:prSet presAssocID="{8906EACF-F1A3-D74A-8AA3-2730F82BFF78}" presName="gear3srcNode" presStyleLbl="node1" presStyleIdx="2" presStyleCnt="3"/>
      <dgm:spPr/>
      <dgm:t>
        <a:bodyPr/>
        <a:lstStyle/>
        <a:p>
          <a:endParaRPr lang="en-US"/>
        </a:p>
      </dgm:t>
    </dgm:pt>
    <dgm:pt modelId="{F2251E68-991D-F04E-A824-5A803BBDBF62}" type="pres">
      <dgm:prSet presAssocID="{8906EACF-F1A3-D74A-8AA3-2730F82BFF78}" presName="gear3dstNode" presStyleLbl="node1" presStyleIdx="2" presStyleCnt="3"/>
      <dgm:spPr/>
      <dgm:t>
        <a:bodyPr/>
        <a:lstStyle/>
        <a:p>
          <a:endParaRPr lang="en-US"/>
        </a:p>
      </dgm:t>
    </dgm:pt>
    <dgm:pt modelId="{E967C10F-267F-7A44-B447-4F68782234DA}" type="pres">
      <dgm:prSet presAssocID="{93EEF5CE-DC2D-D440-B4A3-249EF328936A}" presName="connector1" presStyleLbl="sibTrans2D1" presStyleIdx="0" presStyleCnt="3" custScaleX="74658" custScaleY="74185" custLinFactNeighborX="-4788" custLinFactNeighborY="-16788"/>
      <dgm:spPr/>
      <dgm:t>
        <a:bodyPr/>
        <a:lstStyle/>
        <a:p>
          <a:endParaRPr lang="en-US"/>
        </a:p>
      </dgm:t>
    </dgm:pt>
    <dgm:pt modelId="{178706A4-BAB7-8D47-B086-2AF1D293625D}" type="pres">
      <dgm:prSet presAssocID="{35AA35D3-3DC7-AB40-95E4-2BAC752D41C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5D94816-D0AD-3B40-8F0C-FF393DBE7B6B}" type="pres">
      <dgm:prSet presAssocID="{06FC1E99-85E6-C14B-A808-BF79A894C2E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86CC10-A3E1-4A44-BA25-FF6FA7264037}" type="presOf" srcId="{E3406E4E-3D4F-EA4F-A720-19EC4243756B}" destId="{E17D3FCF-C985-7445-87D3-248C5CB28480}" srcOrd="0" destOrd="0" presId="urn:microsoft.com/office/officeart/2005/8/layout/gear1"/>
    <dgm:cxn modelId="{9E77F2CB-3E01-9D45-8D81-9177BC4CEE44}" type="presOf" srcId="{8906EACF-F1A3-D74A-8AA3-2730F82BFF78}" destId="{233AB8B1-39AC-9F4D-BC43-A596DD47C18D}" srcOrd="0" destOrd="0" presId="urn:microsoft.com/office/officeart/2005/8/layout/gear1"/>
    <dgm:cxn modelId="{631ED59F-DCC2-2143-B727-C626C7B9B867}" srcId="{1D865D3E-CAAD-0649-9C7C-CA06069E3D78}" destId="{8906EACF-F1A3-D74A-8AA3-2730F82BFF78}" srcOrd="2" destOrd="0" parTransId="{31EF6103-09F4-CF48-A4B5-CD8484066640}" sibTransId="{06FC1E99-85E6-C14B-A808-BF79A894C2E3}"/>
    <dgm:cxn modelId="{42F57DEC-458E-ED42-9F95-9C90C3448023}" type="presOf" srcId="{1D865D3E-CAAD-0649-9C7C-CA06069E3D78}" destId="{AC92822C-DADB-7647-99FB-0A7908EA1D41}" srcOrd="0" destOrd="0" presId="urn:microsoft.com/office/officeart/2005/8/layout/gear1"/>
    <dgm:cxn modelId="{AE3FBCEB-9572-C040-92F9-A7B8F59A9B2F}" type="presOf" srcId="{F550AD6C-B113-E545-A180-B90BF63FB766}" destId="{F771663C-48FF-434C-B543-B06592AB238A}" srcOrd="2" destOrd="0" presId="urn:microsoft.com/office/officeart/2005/8/layout/gear1"/>
    <dgm:cxn modelId="{FD20DA95-B2F9-614C-B83E-749AB7EF0495}" type="presOf" srcId="{8906EACF-F1A3-D74A-8AA3-2730F82BFF78}" destId="{F2251E68-991D-F04E-A824-5A803BBDBF62}" srcOrd="3" destOrd="0" presId="urn:microsoft.com/office/officeart/2005/8/layout/gear1"/>
    <dgm:cxn modelId="{A3253979-D4C6-234C-88B9-699452710C67}" type="presOf" srcId="{93EEF5CE-DC2D-D440-B4A3-249EF328936A}" destId="{E967C10F-267F-7A44-B447-4F68782234DA}" srcOrd="0" destOrd="0" presId="urn:microsoft.com/office/officeart/2005/8/layout/gear1"/>
    <dgm:cxn modelId="{5CADDC6E-FBC3-1B42-9152-8D636EC5E77F}" type="presOf" srcId="{06FC1E99-85E6-C14B-A808-BF79A894C2E3}" destId="{D5D94816-D0AD-3B40-8F0C-FF393DBE7B6B}" srcOrd="0" destOrd="0" presId="urn:microsoft.com/office/officeart/2005/8/layout/gear1"/>
    <dgm:cxn modelId="{84583D43-562A-384C-91D0-A0FE850B986E}" type="presOf" srcId="{F550AD6C-B113-E545-A180-B90BF63FB766}" destId="{31660EFC-6D3E-874D-B190-C364317141C9}" srcOrd="1" destOrd="0" presId="urn:microsoft.com/office/officeart/2005/8/layout/gear1"/>
    <dgm:cxn modelId="{3CBF59D2-9480-1843-99C6-D34E628F0195}" type="presOf" srcId="{E3406E4E-3D4F-EA4F-A720-19EC4243756B}" destId="{D77EBCB5-33B5-214C-87CF-C0F9B3095143}" srcOrd="2" destOrd="0" presId="urn:microsoft.com/office/officeart/2005/8/layout/gear1"/>
    <dgm:cxn modelId="{91D3C324-7F22-8B48-B186-43CAFB5099F6}" type="presOf" srcId="{F550AD6C-B113-E545-A180-B90BF63FB766}" destId="{078D1C6B-6B2E-D448-B4EA-A2F517BF8283}" srcOrd="0" destOrd="0" presId="urn:microsoft.com/office/officeart/2005/8/layout/gear1"/>
    <dgm:cxn modelId="{3235B790-D609-DD4B-81E7-00CF938D7029}" srcId="{1D865D3E-CAAD-0649-9C7C-CA06069E3D78}" destId="{E3406E4E-3D4F-EA4F-A720-19EC4243756B}" srcOrd="1" destOrd="0" parTransId="{149FBBFC-F147-3E4A-B836-6EC0FFDD2A96}" sibTransId="{35AA35D3-3DC7-AB40-95E4-2BAC752D41C6}"/>
    <dgm:cxn modelId="{7C2C8B02-FFA3-154B-99B1-A025AA07C930}" type="presOf" srcId="{E3406E4E-3D4F-EA4F-A720-19EC4243756B}" destId="{41538DC1-A9E6-5547-B1FB-49BB78D2856F}" srcOrd="1" destOrd="0" presId="urn:microsoft.com/office/officeart/2005/8/layout/gear1"/>
    <dgm:cxn modelId="{1D0625DF-BAF6-3B4E-B3B3-C0A4F6BFB2F5}" type="presOf" srcId="{8906EACF-F1A3-D74A-8AA3-2730F82BFF78}" destId="{226A49D1-EEAC-0F41-BAC2-9F81A6FBF2A2}" srcOrd="2" destOrd="0" presId="urn:microsoft.com/office/officeart/2005/8/layout/gear1"/>
    <dgm:cxn modelId="{B5567DB2-E7B5-C448-9F81-D4BFBAA1493A}" srcId="{1D865D3E-CAAD-0649-9C7C-CA06069E3D78}" destId="{F550AD6C-B113-E545-A180-B90BF63FB766}" srcOrd="0" destOrd="0" parTransId="{D6BFCA57-E84D-D44B-A98B-5016B36445DD}" sibTransId="{93EEF5CE-DC2D-D440-B4A3-249EF328936A}"/>
    <dgm:cxn modelId="{3311A8C0-0406-034D-B323-DFDF8E06F8B8}" type="presOf" srcId="{8906EACF-F1A3-D74A-8AA3-2730F82BFF78}" destId="{E8FDDDA4-265C-AA43-9CE7-4AA0535A2879}" srcOrd="1" destOrd="0" presId="urn:microsoft.com/office/officeart/2005/8/layout/gear1"/>
    <dgm:cxn modelId="{12B1FFF3-1705-B041-9CDC-41E4512E2CB9}" type="presOf" srcId="{35AA35D3-3DC7-AB40-95E4-2BAC752D41C6}" destId="{178706A4-BAB7-8D47-B086-2AF1D293625D}" srcOrd="0" destOrd="0" presId="urn:microsoft.com/office/officeart/2005/8/layout/gear1"/>
    <dgm:cxn modelId="{DA0A89F1-C2AE-2B42-9C18-087460C77E4B}" type="presParOf" srcId="{AC92822C-DADB-7647-99FB-0A7908EA1D41}" destId="{078D1C6B-6B2E-D448-B4EA-A2F517BF8283}" srcOrd="0" destOrd="0" presId="urn:microsoft.com/office/officeart/2005/8/layout/gear1"/>
    <dgm:cxn modelId="{E2A0474D-BB32-6B44-849B-DBE3439EC25D}" type="presParOf" srcId="{AC92822C-DADB-7647-99FB-0A7908EA1D41}" destId="{31660EFC-6D3E-874D-B190-C364317141C9}" srcOrd="1" destOrd="0" presId="urn:microsoft.com/office/officeart/2005/8/layout/gear1"/>
    <dgm:cxn modelId="{7F36C4EA-9487-894C-B82F-91F53F9D4B26}" type="presParOf" srcId="{AC92822C-DADB-7647-99FB-0A7908EA1D41}" destId="{F771663C-48FF-434C-B543-B06592AB238A}" srcOrd="2" destOrd="0" presId="urn:microsoft.com/office/officeart/2005/8/layout/gear1"/>
    <dgm:cxn modelId="{9CD93232-B689-F445-9E0A-74D4DAB4CF4C}" type="presParOf" srcId="{AC92822C-DADB-7647-99FB-0A7908EA1D41}" destId="{E17D3FCF-C985-7445-87D3-248C5CB28480}" srcOrd="3" destOrd="0" presId="urn:microsoft.com/office/officeart/2005/8/layout/gear1"/>
    <dgm:cxn modelId="{A07DCADF-2A2F-C643-B253-5661955E1985}" type="presParOf" srcId="{AC92822C-DADB-7647-99FB-0A7908EA1D41}" destId="{41538DC1-A9E6-5547-B1FB-49BB78D2856F}" srcOrd="4" destOrd="0" presId="urn:microsoft.com/office/officeart/2005/8/layout/gear1"/>
    <dgm:cxn modelId="{706B9DC4-7F6F-3D46-8EC3-B08FF947D63D}" type="presParOf" srcId="{AC92822C-DADB-7647-99FB-0A7908EA1D41}" destId="{D77EBCB5-33B5-214C-87CF-C0F9B3095143}" srcOrd="5" destOrd="0" presId="urn:microsoft.com/office/officeart/2005/8/layout/gear1"/>
    <dgm:cxn modelId="{594DA2D1-21A8-4345-9C7B-D2A2A258EA1E}" type="presParOf" srcId="{AC92822C-DADB-7647-99FB-0A7908EA1D41}" destId="{233AB8B1-39AC-9F4D-BC43-A596DD47C18D}" srcOrd="6" destOrd="0" presId="urn:microsoft.com/office/officeart/2005/8/layout/gear1"/>
    <dgm:cxn modelId="{FFD94E8F-598A-9347-89D3-5F4561732776}" type="presParOf" srcId="{AC92822C-DADB-7647-99FB-0A7908EA1D41}" destId="{E8FDDDA4-265C-AA43-9CE7-4AA0535A2879}" srcOrd="7" destOrd="0" presId="urn:microsoft.com/office/officeart/2005/8/layout/gear1"/>
    <dgm:cxn modelId="{10397EED-D69F-3243-84D2-414E30E6085F}" type="presParOf" srcId="{AC92822C-DADB-7647-99FB-0A7908EA1D41}" destId="{226A49D1-EEAC-0F41-BAC2-9F81A6FBF2A2}" srcOrd="8" destOrd="0" presId="urn:microsoft.com/office/officeart/2005/8/layout/gear1"/>
    <dgm:cxn modelId="{4325ABA6-11FD-5C44-A941-0410EC44D42E}" type="presParOf" srcId="{AC92822C-DADB-7647-99FB-0A7908EA1D41}" destId="{F2251E68-991D-F04E-A824-5A803BBDBF62}" srcOrd="9" destOrd="0" presId="urn:microsoft.com/office/officeart/2005/8/layout/gear1"/>
    <dgm:cxn modelId="{A1943EC0-BAE3-7E42-AB94-59435061D4B4}" type="presParOf" srcId="{AC92822C-DADB-7647-99FB-0A7908EA1D41}" destId="{E967C10F-267F-7A44-B447-4F68782234DA}" srcOrd="10" destOrd="0" presId="urn:microsoft.com/office/officeart/2005/8/layout/gear1"/>
    <dgm:cxn modelId="{BDFE3C9A-D568-CD44-B5AC-88EB99439FF4}" type="presParOf" srcId="{AC92822C-DADB-7647-99FB-0A7908EA1D41}" destId="{178706A4-BAB7-8D47-B086-2AF1D293625D}" srcOrd="11" destOrd="0" presId="urn:microsoft.com/office/officeart/2005/8/layout/gear1"/>
    <dgm:cxn modelId="{9527B7D7-6C99-C342-AD72-36999D1833AF}" type="presParOf" srcId="{AC92822C-DADB-7647-99FB-0A7908EA1D41}" destId="{D5D94816-D0AD-3B40-8F0C-FF393DBE7B6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0DD9D-D255-BF47-A72F-22ECE6E4389D}" type="doc">
      <dgm:prSet loTypeId="urn:microsoft.com/office/officeart/2005/8/layout/cycle7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84EC84-81FA-B147-9344-A58E8CD7F1F8}">
      <dgm:prSet phldrT="[Text]"/>
      <dgm:spPr/>
      <dgm:t>
        <a:bodyPr/>
        <a:lstStyle/>
        <a:p>
          <a:r>
            <a:rPr lang="en-US" dirty="0" smtClean="0"/>
            <a:t>Expectant management</a:t>
          </a:r>
          <a:endParaRPr lang="en-US" dirty="0"/>
        </a:p>
      </dgm:t>
    </dgm:pt>
    <dgm:pt modelId="{0A9C38BD-E2C7-964C-870A-6A833646ADE7}" type="parTrans" cxnId="{10488A0D-E7FB-334A-821B-50D395C60B52}">
      <dgm:prSet/>
      <dgm:spPr/>
      <dgm:t>
        <a:bodyPr/>
        <a:lstStyle/>
        <a:p>
          <a:endParaRPr lang="en-US"/>
        </a:p>
      </dgm:t>
    </dgm:pt>
    <dgm:pt modelId="{F6EC0347-72A4-8A4D-BA45-F766AA61A6E6}" type="sibTrans" cxnId="{10488A0D-E7FB-334A-821B-50D395C60B52}">
      <dgm:prSet/>
      <dgm:spPr/>
      <dgm:t>
        <a:bodyPr/>
        <a:lstStyle/>
        <a:p>
          <a:endParaRPr lang="en-US"/>
        </a:p>
      </dgm:t>
    </dgm:pt>
    <dgm:pt modelId="{29CA4536-56F2-4447-8596-2E7C9813975D}">
      <dgm:prSet phldrT="[Text]"/>
      <dgm:spPr/>
      <dgm:t>
        <a:bodyPr/>
        <a:lstStyle/>
        <a:p>
          <a:r>
            <a:rPr lang="en-US" dirty="0" smtClean="0"/>
            <a:t>Medical management ( vaginal misoprostol )</a:t>
          </a:r>
          <a:endParaRPr lang="en-US" dirty="0"/>
        </a:p>
      </dgm:t>
    </dgm:pt>
    <dgm:pt modelId="{6A750BE5-0407-A546-8D14-B616FA79D15B}" type="parTrans" cxnId="{3AF43564-29D2-9A4B-A94A-86C3FB571558}">
      <dgm:prSet/>
      <dgm:spPr/>
      <dgm:t>
        <a:bodyPr/>
        <a:lstStyle/>
        <a:p>
          <a:endParaRPr lang="en-US"/>
        </a:p>
      </dgm:t>
    </dgm:pt>
    <dgm:pt modelId="{3D47B254-297F-3549-8283-EEECC4530F7A}" type="sibTrans" cxnId="{3AF43564-29D2-9A4B-A94A-86C3FB571558}">
      <dgm:prSet/>
      <dgm:spPr/>
      <dgm:t>
        <a:bodyPr/>
        <a:lstStyle/>
        <a:p>
          <a:endParaRPr lang="en-US"/>
        </a:p>
      </dgm:t>
    </dgm:pt>
    <dgm:pt modelId="{734E6D01-15B2-FE4F-8900-42844684F2F3}">
      <dgm:prSet phldrT="[Text]"/>
      <dgm:spPr/>
      <dgm:t>
        <a:bodyPr/>
        <a:lstStyle/>
        <a:p>
          <a:r>
            <a:rPr lang="en-US" dirty="0" smtClean="0"/>
            <a:t>Surgical evacuation (D&amp;C or MVA)</a:t>
          </a:r>
          <a:endParaRPr lang="en-US" dirty="0"/>
        </a:p>
      </dgm:t>
    </dgm:pt>
    <dgm:pt modelId="{CEC7A430-0DB3-C64C-860E-4F801855A17F}" type="parTrans" cxnId="{20DDA5B0-C0A0-E94A-8CAC-659BDFCC8E4E}">
      <dgm:prSet/>
      <dgm:spPr/>
      <dgm:t>
        <a:bodyPr/>
        <a:lstStyle/>
        <a:p>
          <a:endParaRPr lang="en-US"/>
        </a:p>
      </dgm:t>
    </dgm:pt>
    <dgm:pt modelId="{23668CD6-9C5C-5246-AB67-3ED117AD3E8D}" type="sibTrans" cxnId="{20DDA5B0-C0A0-E94A-8CAC-659BDFCC8E4E}">
      <dgm:prSet/>
      <dgm:spPr/>
      <dgm:t>
        <a:bodyPr/>
        <a:lstStyle/>
        <a:p>
          <a:endParaRPr lang="en-US"/>
        </a:p>
      </dgm:t>
    </dgm:pt>
    <dgm:pt modelId="{2179C4B8-26B1-E846-83AA-B41E3C8AB738}" type="pres">
      <dgm:prSet presAssocID="{2C60DD9D-D255-BF47-A72F-22ECE6E438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8CF65F-2C1D-0C4A-B490-5D3D1811A668}" type="pres">
      <dgm:prSet presAssocID="{3D84EC84-81FA-B147-9344-A58E8CD7F1F8}" presName="node" presStyleLbl="node1" presStyleIdx="0" presStyleCnt="3" custRadScaleRad="109496" custRadScaleInc="-39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79D53-6115-9C4D-9885-CC3332B0406D}" type="pres">
      <dgm:prSet presAssocID="{F6EC0347-72A4-8A4D-BA45-F766AA61A6E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62C728C-7874-054E-8D39-32C2B13DD005}" type="pres">
      <dgm:prSet presAssocID="{F6EC0347-72A4-8A4D-BA45-F766AA61A6E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A69CB81-0CE5-934F-97BD-61BE651217BF}" type="pres">
      <dgm:prSet presAssocID="{29CA4536-56F2-4447-8596-2E7C9813975D}" presName="node" presStyleLbl="node1" presStyleIdx="1" presStyleCnt="3" custRadScaleRad="69560" custRadScaleInc="-32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28DBD-D72C-B147-B99D-13F20FF04DDA}" type="pres">
      <dgm:prSet presAssocID="{3D47B254-297F-3549-8283-EEECC4530F7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5BECAF-C493-B843-ADE2-B99364A3A63A}" type="pres">
      <dgm:prSet presAssocID="{3D47B254-297F-3549-8283-EEECC4530F7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3B89943-0656-6845-92D2-2693D05E1FF9}" type="pres">
      <dgm:prSet presAssocID="{734E6D01-15B2-FE4F-8900-42844684F2F3}" presName="node" presStyleLbl="node1" presStyleIdx="2" presStyleCnt="3" custRadScaleRad="160745" custRadScaleInc="42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DAFB5-AB24-B04A-B084-3C8BDB328550}" type="pres">
      <dgm:prSet presAssocID="{23668CD6-9C5C-5246-AB67-3ED117AD3E8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A8E932D-68E6-6342-8901-ACDF106B2E32}" type="pres">
      <dgm:prSet presAssocID="{23668CD6-9C5C-5246-AB67-3ED117AD3E8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0DDA5B0-C0A0-E94A-8CAC-659BDFCC8E4E}" srcId="{2C60DD9D-D255-BF47-A72F-22ECE6E4389D}" destId="{734E6D01-15B2-FE4F-8900-42844684F2F3}" srcOrd="2" destOrd="0" parTransId="{CEC7A430-0DB3-C64C-860E-4F801855A17F}" sibTransId="{23668CD6-9C5C-5246-AB67-3ED117AD3E8D}"/>
    <dgm:cxn modelId="{B77A587B-2DEB-704B-B033-6070297A34FC}" type="presOf" srcId="{3D47B254-297F-3549-8283-EEECC4530F7A}" destId="{70F28DBD-D72C-B147-B99D-13F20FF04DDA}" srcOrd="0" destOrd="0" presId="urn:microsoft.com/office/officeart/2005/8/layout/cycle7"/>
    <dgm:cxn modelId="{231436B8-80E1-3340-8F7C-9B6E1ADD3AC9}" type="presOf" srcId="{29CA4536-56F2-4447-8596-2E7C9813975D}" destId="{CA69CB81-0CE5-934F-97BD-61BE651217BF}" srcOrd="0" destOrd="0" presId="urn:microsoft.com/office/officeart/2005/8/layout/cycle7"/>
    <dgm:cxn modelId="{F5BEF8C6-A5A2-5F40-9987-A0109E75AE64}" type="presOf" srcId="{2C60DD9D-D255-BF47-A72F-22ECE6E4389D}" destId="{2179C4B8-26B1-E846-83AA-B41E3C8AB738}" srcOrd="0" destOrd="0" presId="urn:microsoft.com/office/officeart/2005/8/layout/cycle7"/>
    <dgm:cxn modelId="{D2F3CC08-E84C-6B4B-A1AE-8054C647D8CA}" type="presOf" srcId="{F6EC0347-72A4-8A4D-BA45-F766AA61A6E6}" destId="{062C728C-7874-054E-8D39-32C2B13DD005}" srcOrd="1" destOrd="0" presId="urn:microsoft.com/office/officeart/2005/8/layout/cycle7"/>
    <dgm:cxn modelId="{3DFA079F-F5AA-FD4F-B0B6-6AF71929F14D}" type="presOf" srcId="{3D47B254-297F-3549-8283-EEECC4530F7A}" destId="{E05BECAF-C493-B843-ADE2-B99364A3A63A}" srcOrd="1" destOrd="0" presId="urn:microsoft.com/office/officeart/2005/8/layout/cycle7"/>
    <dgm:cxn modelId="{D1EA10B7-A24C-694E-BDBD-74B5C265724A}" type="presOf" srcId="{23668CD6-9C5C-5246-AB67-3ED117AD3E8D}" destId="{DA8E932D-68E6-6342-8901-ACDF106B2E32}" srcOrd="1" destOrd="0" presId="urn:microsoft.com/office/officeart/2005/8/layout/cycle7"/>
    <dgm:cxn modelId="{5F344394-2EE4-6346-B866-A6A0A1047449}" type="presOf" srcId="{3D84EC84-81FA-B147-9344-A58E8CD7F1F8}" destId="{C58CF65F-2C1D-0C4A-B490-5D3D1811A668}" srcOrd="0" destOrd="0" presId="urn:microsoft.com/office/officeart/2005/8/layout/cycle7"/>
    <dgm:cxn modelId="{10488A0D-E7FB-334A-821B-50D395C60B52}" srcId="{2C60DD9D-D255-BF47-A72F-22ECE6E4389D}" destId="{3D84EC84-81FA-B147-9344-A58E8CD7F1F8}" srcOrd="0" destOrd="0" parTransId="{0A9C38BD-E2C7-964C-870A-6A833646ADE7}" sibTransId="{F6EC0347-72A4-8A4D-BA45-F766AA61A6E6}"/>
    <dgm:cxn modelId="{899F8978-9062-6C4E-8C04-AD48875D7C84}" type="presOf" srcId="{734E6D01-15B2-FE4F-8900-42844684F2F3}" destId="{D3B89943-0656-6845-92D2-2693D05E1FF9}" srcOrd="0" destOrd="0" presId="urn:microsoft.com/office/officeart/2005/8/layout/cycle7"/>
    <dgm:cxn modelId="{3AF43564-29D2-9A4B-A94A-86C3FB571558}" srcId="{2C60DD9D-D255-BF47-A72F-22ECE6E4389D}" destId="{29CA4536-56F2-4447-8596-2E7C9813975D}" srcOrd="1" destOrd="0" parTransId="{6A750BE5-0407-A546-8D14-B616FA79D15B}" sibTransId="{3D47B254-297F-3549-8283-EEECC4530F7A}"/>
    <dgm:cxn modelId="{39F970C0-08B0-6E44-8416-4712C5D5C2E1}" type="presOf" srcId="{23668CD6-9C5C-5246-AB67-3ED117AD3E8D}" destId="{7D9DAFB5-AB24-B04A-B084-3C8BDB328550}" srcOrd="0" destOrd="0" presId="urn:microsoft.com/office/officeart/2005/8/layout/cycle7"/>
    <dgm:cxn modelId="{5E7746C7-BD64-B948-910F-5431180E9BB2}" type="presOf" srcId="{F6EC0347-72A4-8A4D-BA45-F766AA61A6E6}" destId="{D8A79D53-6115-9C4D-9885-CC3332B0406D}" srcOrd="0" destOrd="0" presId="urn:microsoft.com/office/officeart/2005/8/layout/cycle7"/>
    <dgm:cxn modelId="{BF938DB7-25D4-234B-91CC-DEEAEE9CF686}" type="presParOf" srcId="{2179C4B8-26B1-E846-83AA-B41E3C8AB738}" destId="{C58CF65F-2C1D-0C4A-B490-5D3D1811A668}" srcOrd="0" destOrd="0" presId="urn:microsoft.com/office/officeart/2005/8/layout/cycle7"/>
    <dgm:cxn modelId="{B02D45E3-9EEC-3547-BD59-C551D010BE0D}" type="presParOf" srcId="{2179C4B8-26B1-E846-83AA-B41E3C8AB738}" destId="{D8A79D53-6115-9C4D-9885-CC3332B0406D}" srcOrd="1" destOrd="0" presId="urn:microsoft.com/office/officeart/2005/8/layout/cycle7"/>
    <dgm:cxn modelId="{3E3C375C-947A-6F40-B34F-1EC73031FF52}" type="presParOf" srcId="{D8A79D53-6115-9C4D-9885-CC3332B0406D}" destId="{062C728C-7874-054E-8D39-32C2B13DD005}" srcOrd="0" destOrd="0" presId="urn:microsoft.com/office/officeart/2005/8/layout/cycle7"/>
    <dgm:cxn modelId="{FC0BA615-E49A-2142-862F-78872D76E4D9}" type="presParOf" srcId="{2179C4B8-26B1-E846-83AA-B41E3C8AB738}" destId="{CA69CB81-0CE5-934F-97BD-61BE651217BF}" srcOrd="2" destOrd="0" presId="urn:microsoft.com/office/officeart/2005/8/layout/cycle7"/>
    <dgm:cxn modelId="{53956D5D-870D-9D4C-B0FE-32BE44F7436C}" type="presParOf" srcId="{2179C4B8-26B1-E846-83AA-B41E3C8AB738}" destId="{70F28DBD-D72C-B147-B99D-13F20FF04DDA}" srcOrd="3" destOrd="0" presId="urn:microsoft.com/office/officeart/2005/8/layout/cycle7"/>
    <dgm:cxn modelId="{03E52179-3897-6044-A783-909481FC650A}" type="presParOf" srcId="{70F28DBD-D72C-B147-B99D-13F20FF04DDA}" destId="{E05BECAF-C493-B843-ADE2-B99364A3A63A}" srcOrd="0" destOrd="0" presId="urn:microsoft.com/office/officeart/2005/8/layout/cycle7"/>
    <dgm:cxn modelId="{491A7260-D9A0-3347-A97D-0444C41B199E}" type="presParOf" srcId="{2179C4B8-26B1-E846-83AA-B41E3C8AB738}" destId="{D3B89943-0656-6845-92D2-2693D05E1FF9}" srcOrd="4" destOrd="0" presId="urn:microsoft.com/office/officeart/2005/8/layout/cycle7"/>
    <dgm:cxn modelId="{35401D34-BE63-1545-A240-A8AE463A263A}" type="presParOf" srcId="{2179C4B8-26B1-E846-83AA-B41E3C8AB738}" destId="{7D9DAFB5-AB24-B04A-B084-3C8BDB328550}" srcOrd="5" destOrd="0" presId="urn:microsoft.com/office/officeart/2005/8/layout/cycle7"/>
    <dgm:cxn modelId="{98376CD3-0E31-494B-AD7F-661CFC08CC98}" type="presParOf" srcId="{7D9DAFB5-AB24-B04A-B084-3C8BDB328550}" destId="{DA8E932D-68E6-6342-8901-ACDF106B2E3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189D3-F391-3942-A542-C291F9151B04}" type="doc">
      <dgm:prSet loTypeId="urn:microsoft.com/office/officeart/2005/8/layout/process1" loCatId="" qsTypeId="urn:microsoft.com/office/officeart/2005/8/quickstyle/simple4" qsCatId="simple" csTypeId="urn:microsoft.com/office/officeart/2005/8/colors/colorful2" csCatId="colorful" phldr="1"/>
      <dgm:spPr/>
    </dgm:pt>
    <dgm:pt modelId="{AC2AFDDD-054B-6C4B-9DA0-AE10AB6BC10A}">
      <dgm:prSet phldrT="[Text]"/>
      <dgm:spPr/>
      <dgm:t>
        <a:bodyPr/>
        <a:lstStyle/>
        <a:p>
          <a:r>
            <a:rPr lang="en-US" dirty="0" smtClean="0"/>
            <a:t>Hemorrhage</a:t>
          </a:r>
          <a:endParaRPr lang="en-US" dirty="0"/>
        </a:p>
      </dgm:t>
    </dgm:pt>
    <dgm:pt modelId="{B847DB99-DEB9-3B4A-9D5E-8CACFA83BAB2}" type="parTrans" cxnId="{77621725-DC03-D74F-9BD7-223480E09615}">
      <dgm:prSet/>
      <dgm:spPr/>
      <dgm:t>
        <a:bodyPr/>
        <a:lstStyle/>
        <a:p>
          <a:endParaRPr lang="en-US"/>
        </a:p>
      </dgm:t>
    </dgm:pt>
    <dgm:pt modelId="{20312006-8694-864F-BE93-26093F729FA2}" type="sibTrans" cxnId="{77621725-DC03-D74F-9BD7-223480E09615}">
      <dgm:prSet/>
      <dgm:spPr/>
      <dgm:t>
        <a:bodyPr/>
        <a:lstStyle/>
        <a:p>
          <a:endParaRPr lang="en-US"/>
        </a:p>
      </dgm:t>
    </dgm:pt>
    <dgm:pt modelId="{9ED97304-36B2-5840-A9FB-3897DDEFA829}">
      <dgm:prSet phldrT="[Text]"/>
      <dgm:spPr/>
      <dgm:t>
        <a:bodyPr/>
        <a:lstStyle/>
        <a:p>
          <a:r>
            <a:rPr lang="en-US" dirty="0" err="1" smtClean="0"/>
            <a:t>Endometritis</a:t>
          </a:r>
          <a:r>
            <a:rPr lang="en-US" dirty="0" smtClean="0"/>
            <a:t> </a:t>
          </a:r>
          <a:endParaRPr lang="en-US" dirty="0"/>
        </a:p>
      </dgm:t>
    </dgm:pt>
    <dgm:pt modelId="{C927CB3D-30BF-AD4D-BD0C-197E38C466DE}" type="parTrans" cxnId="{79497E66-4956-EB41-A317-8ECA2C250CA7}">
      <dgm:prSet/>
      <dgm:spPr/>
      <dgm:t>
        <a:bodyPr/>
        <a:lstStyle/>
        <a:p>
          <a:endParaRPr lang="en-US"/>
        </a:p>
      </dgm:t>
    </dgm:pt>
    <dgm:pt modelId="{C9DD19AC-ADA7-0A4C-A281-41F984DCFFC5}" type="sibTrans" cxnId="{79497E66-4956-EB41-A317-8ECA2C250CA7}">
      <dgm:prSet/>
      <dgm:spPr/>
      <dgm:t>
        <a:bodyPr/>
        <a:lstStyle/>
        <a:p>
          <a:endParaRPr lang="en-US"/>
        </a:p>
      </dgm:t>
    </dgm:pt>
    <dgm:pt modelId="{803F464F-D3A7-A54C-BCB7-811BCA283443}">
      <dgm:prSet phldrT="[Text]"/>
      <dgm:spPr/>
      <dgm:t>
        <a:bodyPr/>
        <a:lstStyle/>
        <a:p>
          <a:r>
            <a:rPr lang="en-US" dirty="0" smtClean="0"/>
            <a:t>Septic abortion</a:t>
          </a:r>
          <a:endParaRPr lang="en-US" dirty="0"/>
        </a:p>
      </dgm:t>
    </dgm:pt>
    <dgm:pt modelId="{307C93FD-F8C9-A542-98B0-505A391C640B}" type="parTrans" cxnId="{31570BA2-2F37-104F-8259-B0944A1DB7ED}">
      <dgm:prSet/>
      <dgm:spPr/>
      <dgm:t>
        <a:bodyPr/>
        <a:lstStyle/>
        <a:p>
          <a:endParaRPr lang="en-US"/>
        </a:p>
      </dgm:t>
    </dgm:pt>
    <dgm:pt modelId="{EF49DBEC-61E5-C945-A935-F682FCF57236}" type="sibTrans" cxnId="{31570BA2-2F37-104F-8259-B0944A1DB7ED}">
      <dgm:prSet/>
      <dgm:spPr/>
      <dgm:t>
        <a:bodyPr/>
        <a:lstStyle/>
        <a:p>
          <a:endParaRPr lang="en-US"/>
        </a:p>
      </dgm:t>
    </dgm:pt>
    <dgm:pt modelId="{3FB52E26-EE36-194D-9B78-549370DFD7C0}" type="pres">
      <dgm:prSet presAssocID="{10D189D3-F391-3942-A542-C291F9151B04}" presName="Name0" presStyleCnt="0">
        <dgm:presLayoutVars>
          <dgm:dir/>
          <dgm:resizeHandles val="exact"/>
        </dgm:presLayoutVars>
      </dgm:prSet>
      <dgm:spPr/>
    </dgm:pt>
    <dgm:pt modelId="{7115FA1A-9ABB-7F46-9CA2-C5CD3937FBDC}" type="pres">
      <dgm:prSet presAssocID="{AC2AFDDD-054B-6C4B-9DA0-AE10AB6BC1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9EDCF-0BEE-4148-9CFB-2006657B1247}" type="pres">
      <dgm:prSet presAssocID="{20312006-8694-864F-BE93-26093F729FA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E7E1266-4755-3644-9644-AF73844D6366}" type="pres">
      <dgm:prSet presAssocID="{20312006-8694-864F-BE93-26093F729FA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18C50D1-7B58-FB4E-AA2C-809704262438}" type="pres">
      <dgm:prSet presAssocID="{9ED97304-36B2-5840-A9FB-3897DDEFA8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8EC1B-F66A-E846-BE99-AABF90380EFC}" type="pres">
      <dgm:prSet presAssocID="{C9DD19AC-ADA7-0A4C-A281-41F984DCFFC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B4E46C6-5F3C-4C43-B94A-8D042FF8AFB7}" type="pres">
      <dgm:prSet presAssocID="{C9DD19AC-ADA7-0A4C-A281-41F984DCFFC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48CB6BE-EEA0-DA43-A6E9-A82DF0F3E195}" type="pres">
      <dgm:prSet presAssocID="{803F464F-D3A7-A54C-BCB7-811BCA2834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03E55-36FA-8D41-9E62-50E2D339D328}" type="presOf" srcId="{20312006-8694-864F-BE93-26093F729FA2}" destId="{BE7E1266-4755-3644-9644-AF73844D6366}" srcOrd="1" destOrd="0" presId="urn:microsoft.com/office/officeart/2005/8/layout/process1"/>
    <dgm:cxn modelId="{9308D13E-E26F-274C-B16F-2C6BE8BC45ED}" type="presOf" srcId="{AC2AFDDD-054B-6C4B-9DA0-AE10AB6BC10A}" destId="{7115FA1A-9ABB-7F46-9CA2-C5CD3937FBDC}" srcOrd="0" destOrd="0" presId="urn:microsoft.com/office/officeart/2005/8/layout/process1"/>
    <dgm:cxn modelId="{81DA511C-B6CE-9443-B3EF-0AE3CC3D04DC}" type="presOf" srcId="{20312006-8694-864F-BE93-26093F729FA2}" destId="{89D9EDCF-0BEE-4148-9CFB-2006657B1247}" srcOrd="0" destOrd="0" presId="urn:microsoft.com/office/officeart/2005/8/layout/process1"/>
    <dgm:cxn modelId="{59ED8DE2-14BE-434C-83AF-D83CAAB3C915}" type="presOf" srcId="{C9DD19AC-ADA7-0A4C-A281-41F984DCFFC5}" destId="{FB4E46C6-5F3C-4C43-B94A-8D042FF8AFB7}" srcOrd="1" destOrd="0" presId="urn:microsoft.com/office/officeart/2005/8/layout/process1"/>
    <dgm:cxn modelId="{BC27CF5D-8007-AE47-97E9-0BC95618D34F}" type="presOf" srcId="{9ED97304-36B2-5840-A9FB-3897DDEFA829}" destId="{418C50D1-7B58-FB4E-AA2C-809704262438}" srcOrd="0" destOrd="0" presId="urn:microsoft.com/office/officeart/2005/8/layout/process1"/>
    <dgm:cxn modelId="{31570BA2-2F37-104F-8259-B0944A1DB7ED}" srcId="{10D189D3-F391-3942-A542-C291F9151B04}" destId="{803F464F-D3A7-A54C-BCB7-811BCA283443}" srcOrd="2" destOrd="0" parTransId="{307C93FD-F8C9-A542-98B0-505A391C640B}" sibTransId="{EF49DBEC-61E5-C945-A935-F682FCF57236}"/>
    <dgm:cxn modelId="{634DD5CA-80D3-0B42-8430-182B7E89E1F0}" type="presOf" srcId="{C9DD19AC-ADA7-0A4C-A281-41F984DCFFC5}" destId="{5E88EC1B-F66A-E846-BE99-AABF90380EFC}" srcOrd="0" destOrd="0" presId="urn:microsoft.com/office/officeart/2005/8/layout/process1"/>
    <dgm:cxn modelId="{D5137A8D-D6CA-704B-A5D3-F1EBFD6BFC22}" type="presOf" srcId="{803F464F-D3A7-A54C-BCB7-811BCA283443}" destId="{B48CB6BE-EEA0-DA43-A6E9-A82DF0F3E195}" srcOrd="0" destOrd="0" presId="urn:microsoft.com/office/officeart/2005/8/layout/process1"/>
    <dgm:cxn modelId="{77621725-DC03-D74F-9BD7-223480E09615}" srcId="{10D189D3-F391-3942-A542-C291F9151B04}" destId="{AC2AFDDD-054B-6C4B-9DA0-AE10AB6BC10A}" srcOrd="0" destOrd="0" parTransId="{B847DB99-DEB9-3B4A-9D5E-8CACFA83BAB2}" sibTransId="{20312006-8694-864F-BE93-26093F729FA2}"/>
    <dgm:cxn modelId="{79497E66-4956-EB41-A317-8ECA2C250CA7}" srcId="{10D189D3-F391-3942-A542-C291F9151B04}" destId="{9ED97304-36B2-5840-A9FB-3897DDEFA829}" srcOrd="1" destOrd="0" parTransId="{C927CB3D-30BF-AD4D-BD0C-197E38C466DE}" sibTransId="{C9DD19AC-ADA7-0A4C-A281-41F984DCFFC5}"/>
    <dgm:cxn modelId="{92C6788C-661A-DF40-AE8D-5897A813ECFA}" type="presOf" srcId="{10D189D3-F391-3942-A542-C291F9151B04}" destId="{3FB52E26-EE36-194D-9B78-549370DFD7C0}" srcOrd="0" destOrd="0" presId="urn:microsoft.com/office/officeart/2005/8/layout/process1"/>
    <dgm:cxn modelId="{18C2B548-2BDC-4A4F-869E-B668C8981597}" type="presParOf" srcId="{3FB52E26-EE36-194D-9B78-549370DFD7C0}" destId="{7115FA1A-9ABB-7F46-9CA2-C5CD3937FBDC}" srcOrd="0" destOrd="0" presId="urn:microsoft.com/office/officeart/2005/8/layout/process1"/>
    <dgm:cxn modelId="{CC4172A9-348A-0C42-A90C-2E449590AF53}" type="presParOf" srcId="{3FB52E26-EE36-194D-9B78-549370DFD7C0}" destId="{89D9EDCF-0BEE-4148-9CFB-2006657B1247}" srcOrd="1" destOrd="0" presId="urn:microsoft.com/office/officeart/2005/8/layout/process1"/>
    <dgm:cxn modelId="{622718F9-2C44-4948-BE42-1F6F79566F11}" type="presParOf" srcId="{89D9EDCF-0BEE-4148-9CFB-2006657B1247}" destId="{BE7E1266-4755-3644-9644-AF73844D6366}" srcOrd="0" destOrd="0" presId="urn:microsoft.com/office/officeart/2005/8/layout/process1"/>
    <dgm:cxn modelId="{BE72FF56-6DF1-6843-B2EB-2E907F965CEF}" type="presParOf" srcId="{3FB52E26-EE36-194D-9B78-549370DFD7C0}" destId="{418C50D1-7B58-FB4E-AA2C-809704262438}" srcOrd="2" destOrd="0" presId="urn:microsoft.com/office/officeart/2005/8/layout/process1"/>
    <dgm:cxn modelId="{70AFC874-42AD-2845-8E1C-38F10E8F8961}" type="presParOf" srcId="{3FB52E26-EE36-194D-9B78-549370DFD7C0}" destId="{5E88EC1B-F66A-E846-BE99-AABF90380EFC}" srcOrd="3" destOrd="0" presId="urn:microsoft.com/office/officeart/2005/8/layout/process1"/>
    <dgm:cxn modelId="{B0B54967-97ED-F14F-8E90-169FFE2A0BF1}" type="presParOf" srcId="{5E88EC1B-F66A-E846-BE99-AABF90380EFC}" destId="{FB4E46C6-5F3C-4C43-B94A-8D042FF8AFB7}" srcOrd="0" destOrd="0" presId="urn:microsoft.com/office/officeart/2005/8/layout/process1"/>
    <dgm:cxn modelId="{DCC8FE54-AAA7-8F48-BD9B-948863ED2943}" type="presParOf" srcId="{3FB52E26-EE36-194D-9B78-549370DFD7C0}" destId="{B48CB6BE-EEA0-DA43-A6E9-A82DF0F3E19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EBFC-7523-AF43-81E9-E4896B83E1BF}">
      <dsp:nvSpPr>
        <dsp:cNvPr id="0" name=""/>
        <dsp:cNvSpPr/>
      </dsp:nvSpPr>
      <dsp:spPr>
        <a:xfrm>
          <a:off x="834389" y="762000"/>
          <a:ext cx="9456420" cy="4572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648C08-50BF-294F-8339-5E4DBA98C53B}">
      <dsp:nvSpPr>
        <dsp:cNvPr id="0" name=""/>
        <dsp:cNvSpPr/>
      </dsp:nvSpPr>
      <dsp:spPr>
        <a:xfrm>
          <a:off x="1689" y="1828800"/>
          <a:ext cx="2655785" cy="2438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Site of pregnancy.</a:t>
          </a:r>
          <a:endParaRPr lang="en-US" sz="3400" kern="1200" dirty="0"/>
        </a:p>
      </dsp:txBody>
      <dsp:txXfrm>
        <a:off x="120722" y="1947833"/>
        <a:ext cx="2417719" cy="2200334"/>
      </dsp:txXfrm>
    </dsp:sp>
    <dsp:sp modelId="{84E06F7A-83AC-CD46-979D-A82413F4C966}">
      <dsp:nvSpPr>
        <dsp:cNvPr id="0" name=""/>
        <dsp:cNvSpPr/>
      </dsp:nvSpPr>
      <dsp:spPr>
        <a:xfrm>
          <a:off x="2823701" y="1828800"/>
          <a:ext cx="2655785" cy="2438400"/>
        </a:xfrm>
        <a:prstGeom prst="round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Is it viable or not ?</a:t>
          </a:r>
          <a:endParaRPr lang="en-US" sz="3400" kern="1200" dirty="0"/>
        </a:p>
      </dsp:txBody>
      <dsp:txXfrm>
        <a:off x="2942734" y="1947833"/>
        <a:ext cx="2417719" cy="2200334"/>
      </dsp:txXfrm>
    </dsp:sp>
    <dsp:sp modelId="{3C59D09C-C57A-174C-9827-34B0B95E5013}">
      <dsp:nvSpPr>
        <dsp:cNvPr id="0" name=""/>
        <dsp:cNvSpPr/>
      </dsp:nvSpPr>
      <dsp:spPr>
        <a:xfrm>
          <a:off x="5645713" y="1828800"/>
          <a:ext cx="2655785" cy="243840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Serial of B-HCG values*.</a:t>
          </a:r>
          <a:endParaRPr lang="en-US" sz="3400" kern="1200" dirty="0"/>
        </a:p>
      </dsp:txBody>
      <dsp:txXfrm>
        <a:off x="5764746" y="1947833"/>
        <a:ext cx="2417719" cy="2200334"/>
      </dsp:txXfrm>
    </dsp:sp>
    <dsp:sp modelId="{13580940-4F10-C24E-AF12-2B953513A94D}">
      <dsp:nvSpPr>
        <dsp:cNvPr id="0" name=""/>
        <dsp:cNvSpPr/>
      </dsp:nvSpPr>
      <dsp:spPr>
        <a:xfrm>
          <a:off x="8467724" y="1828800"/>
          <a:ext cx="2655785" cy="2438400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Transvaginal</a:t>
          </a:r>
          <a:r>
            <a:rPr lang="en-US" sz="3400" kern="1200" dirty="0" smtClean="0"/>
            <a:t> ultrasound.</a:t>
          </a:r>
          <a:endParaRPr lang="en-US" sz="3400" kern="1200" dirty="0"/>
        </a:p>
      </dsp:txBody>
      <dsp:txXfrm>
        <a:off x="8586757" y="1947833"/>
        <a:ext cx="2417719" cy="2200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D1C6B-6B2E-D448-B4EA-A2F517BF8283}">
      <dsp:nvSpPr>
        <dsp:cNvPr id="0" name=""/>
        <dsp:cNvSpPr/>
      </dsp:nvSpPr>
      <dsp:spPr>
        <a:xfrm>
          <a:off x="4788625" y="2501492"/>
          <a:ext cx="2451043" cy="2249246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Fetal pole with cardiac activity ( 5.5-6 weeks )</a:t>
          </a:r>
          <a:endParaRPr lang="en-US" sz="1900" kern="1200" dirty="0"/>
        </a:p>
      </dsp:txBody>
      <dsp:txXfrm>
        <a:off x="5266312" y="3028367"/>
        <a:ext cx="1495669" cy="1156159"/>
      </dsp:txXfrm>
    </dsp:sp>
    <dsp:sp modelId="{E17D3FCF-C985-7445-87D3-248C5CB28480}">
      <dsp:nvSpPr>
        <dsp:cNvPr id="0" name=""/>
        <dsp:cNvSpPr/>
      </dsp:nvSpPr>
      <dsp:spPr>
        <a:xfrm>
          <a:off x="2667000" y="1953675"/>
          <a:ext cx="2286000" cy="2286000"/>
        </a:xfrm>
        <a:prstGeom prst="gear6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Yolk sac ( 5-6 weeks)</a:t>
          </a:r>
          <a:endParaRPr lang="en-US" sz="1900" kern="1200" dirty="0"/>
        </a:p>
      </dsp:txBody>
      <dsp:txXfrm>
        <a:off x="3242507" y="2532661"/>
        <a:ext cx="1134986" cy="1128028"/>
      </dsp:txXfrm>
    </dsp:sp>
    <dsp:sp modelId="{233AB8B1-39AC-9F4D-BC43-A596DD47C18D}">
      <dsp:nvSpPr>
        <dsp:cNvPr id="0" name=""/>
        <dsp:cNvSpPr/>
      </dsp:nvSpPr>
      <dsp:spPr>
        <a:xfrm rot="20700000">
          <a:off x="3947393" y="376568"/>
          <a:ext cx="2239813" cy="2239813"/>
        </a:xfrm>
        <a:prstGeom prst="gear6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Gestational sac (4.5-5 weeks of EGA )</a:t>
          </a:r>
          <a:endParaRPr lang="en-US" sz="1900" kern="1200" dirty="0"/>
        </a:p>
      </dsp:txBody>
      <dsp:txXfrm rot="-20700000">
        <a:off x="4438649" y="867825"/>
        <a:ext cx="1257300" cy="1257300"/>
      </dsp:txXfrm>
    </dsp:sp>
    <dsp:sp modelId="{E967C10F-267F-7A44-B447-4F68782234DA}">
      <dsp:nvSpPr>
        <dsp:cNvPr id="0" name=""/>
        <dsp:cNvSpPr/>
      </dsp:nvSpPr>
      <dsp:spPr>
        <a:xfrm>
          <a:off x="4588311" y="2056430"/>
          <a:ext cx="3003760" cy="2984729"/>
        </a:xfrm>
        <a:prstGeom prst="circularArrow">
          <a:avLst>
            <a:gd name="adj1" fmla="val 4687"/>
            <a:gd name="adj2" fmla="val 299029"/>
            <a:gd name="adj3" fmla="val 2543535"/>
            <a:gd name="adj4" fmla="val 15803529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706A4-BAB7-8D47-B086-2AF1D293625D}">
      <dsp:nvSpPr>
        <dsp:cNvPr id="0" name=""/>
        <dsp:cNvSpPr/>
      </dsp:nvSpPr>
      <dsp:spPr>
        <a:xfrm>
          <a:off x="2262153" y="1441343"/>
          <a:ext cx="2923222" cy="29232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D94816-D0AD-3B40-8F0C-FF393DBE7B6B}">
      <dsp:nvSpPr>
        <dsp:cNvPr id="0" name=""/>
        <dsp:cNvSpPr/>
      </dsp:nvSpPr>
      <dsp:spPr>
        <a:xfrm>
          <a:off x="3429301" y="-120561"/>
          <a:ext cx="3151822" cy="315182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CF65F-2C1D-0C4A-B490-5D3D1811A668}">
      <dsp:nvSpPr>
        <dsp:cNvPr id="0" name=""/>
        <dsp:cNvSpPr/>
      </dsp:nvSpPr>
      <dsp:spPr>
        <a:xfrm>
          <a:off x="2590817" y="4"/>
          <a:ext cx="2762622" cy="1381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Expectant management</a:t>
          </a:r>
          <a:endParaRPr lang="en-US" sz="2300" kern="1200" dirty="0"/>
        </a:p>
      </dsp:txBody>
      <dsp:txXfrm>
        <a:off x="2631274" y="40461"/>
        <a:ext cx="2681708" cy="1300397"/>
      </dsp:txXfrm>
    </dsp:sp>
    <dsp:sp modelId="{D8A79D53-6115-9C4D-9885-CC3332B0406D}">
      <dsp:nvSpPr>
        <dsp:cNvPr id="0" name=""/>
        <dsp:cNvSpPr/>
      </dsp:nvSpPr>
      <dsp:spPr>
        <a:xfrm rot="2700010">
          <a:off x="4613999" y="1934827"/>
          <a:ext cx="1688033" cy="48345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759036" y="2031519"/>
        <a:ext cx="1397959" cy="290074"/>
      </dsp:txXfrm>
    </dsp:sp>
    <dsp:sp modelId="{CA69CB81-0CE5-934F-97BD-61BE651217BF}">
      <dsp:nvSpPr>
        <dsp:cNvPr id="0" name=""/>
        <dsp:cNvSpPr/>
      </dsp:nvSpPr>
      <dsp:spPr>
        <a:xfrm>
          <a:off x="5562593" y="2971798"/>
          <a:ext cx="2762622" cy="1381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Medical management ( vaginal misoprostol )</a:t>
          </a:r>
          <a:endParaRPr lang="en-US" sz="2300" kern="1200" dirty="0"/>
        </a:p>
      </dsp:txBody>
      <dsp:txXfrm>
        <a:off x="5603050" y="3012255"/>
        <a:ext cx="2681708" cy="1300397"/>
      </dsp:txXfrm>
    </dsp:sp>
    <dsp:sp modelId="{70F28DBD-D72C-B147-B99D-13F20FF04DDA}">
      <dsp:nvSpPr>
        <dsp:cNvPr id="0" name=""/>
        <dsp:cNvSpPr/>
      </dsp:nvSpPr>
      <dsp:spPr>
        <a:xfrm rot="10799998">
          <a:off x="3318590" y="3420726"/>
          <a:ext cx="1688033" cy="48345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463627" y="3517418"/>
        <a:ext cx="1397959" cy="290074"/>
      </dsp:txXfrm>
    </dsp:sp>
    <dsp:sp modelId="{D3B89943-0656-6845-92D2-2693D05E1FF9}">
      <dsp:nvSpPr>
        <dsp:cNvPr id="0" name=""/>
        <dsp:cNvSpPr/>
      </dsp:nvSpPr>
      <dsp:spPr>
        <a:xfrm>
          <a:off x="0" y="2971802"/>
          <a:ext cx="2762622" cy="1381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Surgical evacuation (D&amp;C or MVA)</a:t>
          </a:r>
          <a:endParaRPr lang="en-US" sz="2300" kern="1200" dirty="0"/>
        </a:p>
      </dsp:txBody>
      <dsp:txXfrm>
        <a:off x="40457" y="3012259"/>
        <a:ext cx="2681708" cy="1300397"/>
      </dsp:txXfrm>
    </dsp:sp>
    <dsp:sp modelId="{7D9DAFB5-AB24-B04A-B084-3C8BDB328550}">
      <dsp:nvSpPr>
        <dsp:cNvPr id="0" name=""/>
        <dsp:cNvSpPr/>
      </dsp:nvSpPr>
      <dsp:spPr>
        <a:xfrm rot="18664917">
          <a:off x="1832702" y="1934829"/>
          <a:ext cx="1688033" cy="48345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977739" y="2031521"/>
        <a:ext cx="1397959" cy="290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5FA1A-9ABB-7F46-9CA2-C5CD3937FBDC}">
      <dsp:nvSpPr>
        <dsp:cNvPr id="0" name=""/>
        <dsp:cNvSpPr/>
      </dsp:nvSpPr>
      <dsp:spPr>
        <a:xfrm>
          <a:off x="8036" y="1870174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Hemorrhage</a:t>
          </a:r>
          <a:endParaRPr lang="en-US" sz="3100" kern="1200" dirty="0"/>
        </a:p>
      </dsp:txBody>
      <dsp:txXfrm>
        <a:off x="50249" y="1912387"/>
        <a:ext cx="2317659" cy="1356825"/>
      </dsp:txXfrm>
    </dsp:sp>
    <dsp:sp modelId="{89D9EDCF-0BEE-4148-9CFB-2006657B1247}">
      <dsp:nvSpPr>
        <dsp:cNvPr id="0" name=""/>
        <dsp:cNvSpPr/>
      </dsp:nvSpPr>
      <dsp:spPr>
        <a:xfrm>
          <a:off x="2650331" y="2292941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2650331" y="2412084"/>
        <a:ext cx="356469" cy="357431"/>
      </dsp:txXfrm>
    </dsp:sp>
    <dsp:sp modelId="{418C50D1-7B58-FB4E-AA2C-809704262438}">
      <dsp:nvSpPr>
        <dsp:cNvPr id="0" name=""/>
        <dsp:cNvSpPr/>
      </dsp:nvSpPr>
      <dsp:spPr>
        <a:xfrm>
          <a:off x="3370957" y="1870174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Endometritis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413170" y="1912387"/>
        <a:ext cx="2317659" cy="1356825"/>
      </dsp:txXfrm>
    </dsp:sp>
    <dsp:sp modelId="{5E88EC1B-F66A-E846-BE99-AABF90380EFC}">
      <dsp:nvSpPr>
        <dsp:cNvPr id="0" name=""/>
        <dsp:cNvSpPr/>
      </dsp:nvSpPr>
      <dsp:spPr>
        <a:xfrm>
          <a:off x="6013251" y="2292941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013251" y="2412084"/>
        <a:ext cx="356469" cy="357431"/>
      </dsp:txXfrm>
    </dsp:sp>
    <dsp:sp modelId="{B48CB6BE-EEA0-DA43-A6E9-A82DF0F3E195}">
      <dsp:nvSpPr>
        <dsp:cNvPr id="0" name=""/>
        <dsp:cNvSpPr/>
      </dsp:nvSpPr>
      <dsp:spPr>
        <a:xfrm>
          <a:off x="6733877" y="1870174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Septic abortion</a:t>
          </a:r>
          <a:endParaRPr lang="en-US" sz="3100" kern="1200" dirty="0"/>
        </a:p>
      </dsp:txBody>
      <dsp:txXfrm>
        <a:off x="6776090" y="1912387"/>
        <a:ext cx="2317659" cy="1356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89564-7841-4701-AC89-355BB772D6DB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476DE-4F4E-457A-8472-716D03841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3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98731-034C-4C97-910C-A0A1F2AD7AC8}" type="datetimeFigureOut">
              <a:rPr lang="en-US" smtClean="0"/>
              <a:pPr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FA61-A8BE-49AB-8275-DC3C08F2A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355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7115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067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4230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7787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1344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14902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88459" algn="l" defTabSz="11471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69"/>
            <a:ext cx="11658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23-A1A5-4888-8DAC-0B6EFA319CA3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28A-5BDE-41F0-B2B2-48DA403587CF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7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7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4EC2-0147-47DC-A9DA-F401752438EE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C0D0-0F45-4BE3-8A49-27F47653F0A0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9"/>
            <a:ext cx="11658600" cy="1816100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9"/>
            <a:ext cx="11658600" cy="200024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5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71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06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42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677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13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4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884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D72F-2ABB-4B76-901C-58A2F5CB2B84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8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3"/>
            <a:ext cx="6057900" cy="603461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65C1-0DE8-45E1-B4E6-177357AC6D12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3557" indent="0">
              <a:buNone/>
              <a:defRPr sz="2500" b="1"/>
            </a:lvl2pPr>
            <a:lvl3pPr marL="1147115" indent="0">
              <a:buNone/>
              <a:defRPr sz="2300" b="1"/>
            </a:lvl3pPr>
            <a:lvl4pPr marL="1720672" indent="0">
              <a:buNone/>
              <a:defRPr sz="2000" b="1"/>
            </a:lvl4pPr>
            <a:lvl5pPr marL="2294230" indent="0">
              <a:buNone/>
              <a:defRPr sz="2000" b="1"/>
            </a:lvl5pPr>
            <a:lvl6pPr marL="2867787" indent="0">
              <a:buNone/>
              <a:defRPr sz="2000" b="1"/>
            </a:lvl6pPr>
            <a:lvl7pPr marL="3441344" indent="0">
              <a:buNone/>
              <a:defRPr sz="2000" b="1"/>
            </a:lvl7pPr>
            <a:lvl8pPr marL="4014902" indent="0">
              <a:buNone/>
              <a:defRPr sz="2000" b="1"/>
            </a:lvl8pPr>
            <a:lvl9pPr marL="458845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BEFE-20FF-47F2-B561-B1F50C47DAF2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DCDF-5F05-496E-9DF4-1017E46B4D57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8501-92D0-4FAB-93D1-5220F9556195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4512470" cy="154940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0"/>
            <a:ext cx="7667625" cy="780415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913470"/>
            <a:ext cx="4512470" cy="6254751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FB4C-B70A-44B5-9418-9D979049CB28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1"/>
            <a:ext cx="8229600" cy="7556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000"/>
            </a:lvl1pPr>
            <a:lvl2pPr marL="573557" indent="0">
              <a:buNone/>
              <a:defRPr sz="3500"/>
            </a:lvl2pPr>
            <a:lvl3pPr marL="1147115" indent="0">
              <a:buNone/>
              <a:defRPr sz="3000"/>
            </a:lvl3pPr>
            <a:lvl4pPr marL="1720672" indent="0">
              <a:buNone/>
              <a:defRPr sz="2500"/>
            </a:lvl4pPr>
            <a:lvl5pPr marL="2294230" indent="0">
              <a:buNone/>
              <a:defRPr sz="2500"/>
            </a:lvl5pPr>
            <a:lvl6pPr marL="2867787" indent="0">
              <a:buNone/>
              <a:defRPr sz="2500"/>
            </a:lvl6pPr>
            <a:lvl7pPr marL="3441344" indent="0">
              <a:buNone/>
              <a:defRPr sz="2500"/>
            </a:lvl7pPr>
            <a:lvl8pPr marL="4014902" indent="0">
              <a:buNone/>
              <a:defRPr sz="2500"/>
            </a:lvl8pPr>
            <a:lvl9pPr marL="4588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2"/>
            <a:ext cx="8229600" cy="1073149"/>
          </a:xfrm>
        </p:spPr>
        <p:txBody>
          <a:bodyPr/>
          <a:lstStyle>
            <a:lvl1pPr marL="0" indent="0">
              <a:buNone/>
              <a:defRPr sz="1800"/>
            </a:lvl1pPr>
            <a:lvl2pPr marL="573557" indent="0">
              <a:buNone/>
              <a:defRPr sz="1500"/>
            </a:lvl2pPr>
            <a:lvl3pPr marL="1147115" indent="0">
              <a:buNone/>
              <a:defRPr sz="1300"/>
            </a:lvl3pPr>
            <a:lvl4pPr marL="1720672" indent="0">
              <a:buNone/>
              <a:defRPr sz="1100"/>
            </a:lvl4pPr>
            <a:lvl5pPr marL="2294230" indent="0">
              <a:buNone/>
              <a:defRPr sz="1100"/>
            </a:lvl5pPr>
            <a:lvl6pPr marL="2867787" indent="0">
              <a:buNone/>
              <a:defRPr sz="1100"/>
            </a:lvl6pPr>
            <a:lvl7pPr marL="3441344" indent="0">
              <a:buNone/>
              <a:defRPr sz="1100"/>
            </a:lvl7pPr>
            <a:lvl8pPr marL="4014902" indent="0">
              <a:buNone/>
              <a:defRPr sz="1100"/>
            </a:lvl8pPr>
            <a:lvl9pPr marL="458845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BCB1-5154-4598-8739-5736CD0B8E08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  <a:prstGeom prst="rect">
            <a:avLst/>
          </a:prstGeom>
        </p:spPr>
        <p:txBody>
          <a:bodyPr vert="horz" lIns="114711" tIns="57356" rIns="114711" bIns="573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3"/>
            <a:ext cx="12344400" cy="6034617"/>
          </a:xfrm>
          <a:prstGeom prst="rect">
            <a:avLst/>
          </a:prstGeom>
        </p:spPr>
        <p:txBody>
          <a:bodyPr vert="horz" lIns="114711" tIns="57356" rIns="114711" bIns="573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CEF1-90D8-493C-9298-686E7BABADF7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7"/>
            <a:ext cx="4343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Contact us: pht433@gmail.com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7"/>
            <a:ext cx="3200400" cy="486833"/>
          </a:xfrm>
          <a:prstGeom prst="rect">
            <a:avLst/>
          </a:prstGeom>
        </p:spPr>
        <p:txBody>
          <a:bodyPr vert="horz" lIns="114711" tIns="57356" rIns="114711" bIns="5735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E5D4-2FE6-43AA-AB6C-F01DFBF601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14711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168" indent="-430168" algn="l" defTabSz="1147115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031" indent="-358473" algn="l" defTabSz="1147115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3894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7451" indent="-286779" algn="l" defTabSz="114711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1008" indent="-286779" algn="l" defTabSz="1147115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4566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28123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681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38" indent="-286779" algn="l" defTabSz="11471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55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115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67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230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787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1344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902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8459" algn="l" defTabSz="114711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png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438400" y="381000"/>
            <a:ext cx="6883400" cy="205740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0758" y="4110335"/>
            <a:ext cx="95945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Spontaneous abortion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8600" y="8229600"/>
            <a:ext cx="38479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433OBGYNteam@gmail.com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5410200"/>
            <a:ext cx="792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Objectives: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90"/>
                </a:solidFill>
              </a:rPr>
              <a:t>DDX of 1’st trimester vaginal bleeding.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90"/>
                </a:solidFill>
              </a:rPr>
              <a:t>Types, causes, complications, and treatment options of SAB.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47603"/>
              </p:ext>
            </p:extLst>
          </p:nvPr>
        </p:nvGraphicFramePr>
        <p:xfrm>
          <a:off x="0" y="914400"/>
          <a:ext cx="13716000" cy="7543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4639"/>
                <a:gridCol w="5437704"/>
                <a:gridCol w="7953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rgbClr val="BE0073"/>
                          </a:solidFill>
                        </a:rPr>
                        <a:t>4</a:t>
                      </a:r>
                      <a:endParaRPr lang="en-US" sz="2600" b="1" dirty="0">
                        <a:solidFill>
                          <a:srgbClr val="BE007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If this patient was 6 weeks pregnant with no fever or tenderness, had an β-</a:t>
                      </a:r>
                      <a:r>
                        <a:rPr lang="en-US" sz="2300" b="0" dirty="0" err="1" smtClean="0">
                          <a:solidFill>
                            <a:srgbClr val="000090"/>
                          </a:solidFill>
                        </a:rPr>
                        <a:t>hCG</a:t>
                      </a: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 level of 700 </a:t>
                      </a:r>
                      <a:r>
                        <a:rPr lang="en-US" sz="2300" b="0" dirty="0" err="1" smtClean="0">
                          <a:solidFill>
                            <a:srgbClr val="000090"/>
                          </a:solidFill>
                        </a:rPr>
                        <a:t>mIU</a:t>
                      </a: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/ml and a </a:t>
                      </a:r>
                      <a:r>
                        <a:rPr lang="en-US" sz="2300" b="0" dirty="0" err="1" smtClean="0">
                          <a:solidFill>
                            <a:srgbClr val="000090"/>
                          </a:solidFill>
                        </a:rPr>
                        <a:t>negativeultrasound</a:t>
                      </a: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 with no evidence of a gestational sac, what would be your differential diagnosis if she had a small</a:t>
                      </a:r>
                    </a:p>
                    <a:p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amount of bleeding and no fever or tenderness?</a:t>
                      </a:r>
                    </a:p>
                    <a:p>
                      <a:endParaRPr lang="en-US" sz="2300" b="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/>
                        <a:t>• </a:t>
                      </a:r>
                      <a:r>
                        <a:rPr lang="en-US" sz="2300" b="0" dirty="0" smtClean="0">
                          <a:solidFill>
                            <a:srgbClr val="FF0000"/>
                          </a:solidFill>
                        </a:rPr>
                        <a:t>The first diagnosis to exclude would be ectopic pregnancy</a:t>
                      </a:r>
                      <a:r>
                        <a:rPr lang="en-US" sz="2300" b="0" dirty="0" smtClean="0"/>
                        <a:t>. A closed cervical </a:t>
                      </a:r>
                      <a:r>
                        <a:rPr lang="en-US" sz="2300" b="0" dirty="0" err="1" smtClean="0"/>
                        <a:t>os</a:t>
                      </a:r>
                      <a:r>
                        <a:rPr lang="en-US" sz="2300" b="0" dirty="0" smtClean="0"/>
                        <a:t> could indicate either a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threatened abortion with a gestation which was so early that it could not be visualized on ultrasound or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completed abortion in which the products of conception have already passed though this is less likely given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the small amount of bleeding she has had. A missed abortion occurs when the patient is asymptomatic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but has a non-viable pregnancy, as diagnosed by falling β-</a:t>
                      </a:r>
                      <a:r>
                        <a:rPr lang="en-US" sz="2300" b="0" dirty="0" err="1" smtClean="0"/>
                        <a:t>hCG</a:t>
                      </a:r>
                      <a:r>
                        <a:rPr lang="en-US" sz="2300" b="0" dirty="0" smtClean="0"/>
                        <a:t> levels or ultrasound imaging.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solidFill>
                            <a:srgbClr val="BE0073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How would you make the diagnosis in question 4?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dirty="0" smtClean="0"/>
                        <a:t>If no intrauterine gestational sac can be seen on ultrasound, order serial beta β-</a:t>
                      </a:r>
                      <a:r>
                        <a:rPr lang="en-US" sz="2300" b="0" dirty="0" err="1" smtClean="0"/>
                        <a:t>hCG</a:t>
                      </a:r>
                      <a:r>
                        <a:rPr lang="en-US" sz="2300" b="0" dirty="0" smtClean="0"/>
                        <a:t> s since the initial </a:t>
                      </a:r>
                      <a:r>
                        <a:rPr lang="en-US" sz="2300" b="0" dirty="0" err="1" smtClean="0"/>
                        <a:t>Β</a:t>
                      </a:r>
                      <a:r>
                        <a:rPr lang="en-US" sz="2300" b="0" dirty="0" smtClean="0"/>
                        <a:t>-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HCG level is too low for ultrasound to show an intrauterine pregnancy (IUP) (which usually is seen on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vaginal ultrasound at 1500-2000 </a:t>
                      </a:r>
                      <a:r>
                        <a:rPr lang="en-US" sz="2300" b="0" dirty="0" err="1" smtClean="0"/>
                        <a:t>mIU</a:t>
                      </a:r>
                      <a:r>
                        <a:rPr lang="en-US" sz="2300" b="0" dirty="0" smtClean="0"/>
                        <a:t>/ml β-</a:t>
                      </a:r>
                      <a:r>
                        <a:rPr lang="en-US" sz="2300" b="0" dirty="0" err="1" smtClean="0"/>
                        <a:t>hCG</a:t>
                      </a:r>
                      <a:r>
                        <a:rPr lang="en-US" sz="2300" b="0" dirty="0" smtClean="0"/>
                        <a:t>). If this is a viable intrauterine pregnancy, the β-</a:t>
                      </a:r>
                      <a:r>
                        <a:rPr lang="en-US" sz="2300" b="0" dirty="0" err="1" smtClean="0"/>
                        <a:t>hCG</a:t>
                      </a:r>
                      <a:r>
                        <a:rPr lang="en-US" sz="2300" b="0" baseline="0" dirty="0" smtClean="0"/>
                        <a:t> l</a:t>
                      </a:r>
                      <a:r>
                        <a:rPr lang="en-US" sz="2300" b="0" dirty="0" smtClean="0"/>
                        <a:t>evel usually will increase at least 66% when repeated in 48 hours. If it does not, then a viable intrauterine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pregnancy is unlikely. If the patient is stable, repeated quantitative β-</a:t>
                      </a:r>
                      <a:r>
                        <a:rPr lang="en-US" sz="2300" b="0" dirty="0" err="1" smtClean="0"/>
                        <a:t>hCG</a:t>
                      </a:r>
                      <a:r>
                        <a:rPr lang="en-US" sz="2300" b="0" dirty="0" smtClean="0"/>
                        <a:t> levels can be performed and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followed until negative. Diagnostic D&amp;C can be performed as well once viable IUP has been ruled out.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Once a diagnosis of ectopic or abnormal intrauterine pregnancy is confirmed, appropriate treatments can</a:t>
                      </a:r>
                      <a:r>
                        <a:rPr lang="en-US" sz="2300" b="0" baseline="0" dirty="0" smtClean="0"/>
                        <a:t> </a:t>
                      </a:r>
                      <a:r>
                        <a:rPr lang="en-US" sz="2300" b="0" dirty="0" smtClean="0"/>
                        <a:t>be implemented.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85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216315"/>
              </p:ext>
            </p:extLst>
          </p:nvPr>
        </p:nvGraphicFramePr>
        <p:xfrm>
          <a:off x="0" y="990600"/>
          <a:ext cx="13487401" cy="70866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4369"/>
                <a:gridCol w="5550315"/>
                <a:gridCol w="7542717"/>
              </a:tblGrid>
              <a:tr h="1541496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BE0073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For a patient with any type of abortion, what blood test is essential to do?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•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Blood typing for Rh factor is essential followed by </a:t>
                      </a:r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RHoGAM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injection if patient is Rh negative.</a:t>
                      </a:r>
                      <a:r>
                        <a:rPr lang="en-US" b="0" dirty="0" smtClean="0"/>
                        <a:t> This is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vital to prevent Rh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dirty="0" smtClean="0"/>
                        <a:t>sensitization in a subsequent pregnancy.</a:t>
                      </a:r>
                    </a:p>
                  </a:txBody>
                  <a:tcPr/>
                </a:tc>
              </a:tr>
              <a:tr h="2280130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BE0073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What are the causes of spontaneous abortion?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causes include infection, fetal chromosomal abnormality, uterine malformation, immunologic</a:t>
                      </a:r>
                    </a:p>
                    <a:p>
                      <a:r>
                        <a:rPr lang="en-US" dirty="0" smtClean="0"/>
                        <a:t>dysfunction, diabetes, thyroid disease, subclinical infection, trauma, as well as </a:t>
                      </a:r>
                      <a:r>
                        <a:rPr lang="en-US" dirty="0" err="1" smtClean="0"/>
                        <a:t>teratogenic</a:t>
                      </a:r>
                      <a:r>
                        <a:rPr lang="en-US" dirty="0" smtClean="0"/>
                        <a:t> or environmental</a:t>
                      </a:r>
                    </a:p>
                    <a:p>
                      <a:r>
                        <a:rPr lang="en-US" dirty="0" smtClean="0"/>
                        <a:t>Exposures.</a:t>
                      </a:r>
                    </a:p>
                  </a:txBody>
                  <a:tcPr/>
                </a:tc>
              </a:tr>
              <a:tr h="3264975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rgbClr val="BE0073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0" dirty="0" smtClean="0">
                          <a:solidFill>
                            <a:srgbClr val="000090"/>
                          </a:solidFill>
                        </a:rPr>
                        <a:t>What are treatment options for spontaneous abortion?</a:t>
                      </a:r>
                    </a:p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0" dirty="0" smtClean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incomplete, inevitable and missed abortions, management may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include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expectant, medical or surgical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management.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Surgical management with dilation and curettage or manual vacuum aspiration is more definitive.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smtClean="0"/>
                        <a:t>Medical management with prostaglandins, or expectant management, may be associated with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bleeding and still require surgical evacuation.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12344400" cy="1524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BE0073"/>
                </a:solidFill>
                <a:latin typeface="+mn-lt"/>
                <a:ea typeface="+mn-ea"/>
                <a:cs typeface="+mn-cs"/>
              </a:rPr>
              <a:t>Done by : </a:t>
            </a:r>
            <a:br>
              <a:rPr lang="en-US" sz="6600" b="1" dirty="0">
                <a:solidFill>
                  <a:srgbClr val="BE0073"/>
                </a:solidFill>
                <a:latin typeface="+mn-lt"/>
                <a:ea typeface="+mn-ea"/>
                <a:cs typeface="+mn-cs"/>
              </a:rPr>
            </a:br>
            <a:r>
              <a:rPr lang="en-US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Amani </a:t>
            </a:r>
            <a:r>
              <a:rPr lang="en-US" dirty="0" err="1">
                <a:solidFill>
                  <a:srgbClr val="000090"/>
                </a:solidFill>
                <a:latin typeface="+mn-lt"/>
                <a:ea typeface="+mn-ea"/>
                <a:cs typeface="+mn-cs"/>
              </a:rPr>
              <a:t>Alotaibi</a:t>
            </a:r>
            <a:r>
              <a:rPr lang="en-US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</a:br>
            <a:r>
              <a:rPr lang="en-US" dirty="0" err="1">
                <a:solidFill>
                  <a:srgbClr val="000090"/>
                </a:solidFill>
                <a:latin typeface="+mn-lt"/>
                <a:ea typeface="+mn-ea"/>
                <a:cs typeface="+mn-cs"/>
              </a:rPr>
              <a:t>Rawan</a:t>
            </a:r>
            <a:r>
              <a:rPr lang="en-US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Alotaibi</a:t>
            </a:r>
            <a:r>
              <a:rPr lang="en-US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</a:br>
            <a:r>
              <a:rPr lang="en-US" sz="6000" b="1" dirty="0" smtClean="0">
                <a:solidFill>
                  <a:srgbClr val="BE0073"/>
                </a:solidFill>
              </a:rPr>
              <a:t>Revised by: </a:t>
            </a:r>
            <a:br>
              <a:rPr lang="en-US" sz="6000" b="1" dirty="0" smtClean="0">
                <a:solidFill>
                  <a:srgbClr val="BE0073"/>
                </a:solidFill>
              </a:rPr>
            </a:br>
            <a:r>
              <a:rPr lang="en-US" sz="6000" dirty="0" err="1" smtClean="0">
                <a:solidFill>
                  <a:srgbClr val="000090"/>
                </a:solidFill>
              </a:rPr>
              <a:t>Razan</a:t>
            </a:r>
            <a:r>
              <a:rPr lang="en-US" sz="6000" dirty="0" smtClean="0">
                <a:solidFill>
                  <a:srgbClr val="000090"/>
                </a:solidFill>
              </a:rPr>
              <a:t> </a:t>
            </a:r>
            <a:r>
              <a:rPr lang="en-US" sz="6000" dirty="0" err="1" smtClean="0">
                <a:solidFill>
                  <a:srgbClr val="000090"/>
                </a:solidFill>
              </a:rPr>
              <a:t>AlDhahri</a:t>
            </a:r>
            <a:r>
              <a:rPr lang="en-US" sz="6000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</a:br>
            <a:endParaRPr lang="en-US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45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524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E0073"/>
                </a:solidFill>
              </a:rPr>
              <a:t>Definition : </a:t>
            </a:r>
            <a:endParaRPr lang="en-US" sz="4000" b="1" dirty="0">
              <a:solidFill>
                <a:srgbClr val="BE007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14400"/>
            <a:ext cx="8153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Loss of pregnancy before 20 weeks of gestation. In KS</a:t>
            </a:r>
            <a:r>
              <a:rPr lang="en-US" sz="3200" b="1" dirty="0"/>
              <a:t>A</a:t>
            </a:r>
            <a:r>
              <a:rPr lang="en-US" sz="3200" b="1" dirty="0" smtClean="0"/>
              <a:t> its loss of pregnancy before 24 weeks of gestation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1665744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DDx</a:t>
            </a:r>
            <a:r>
              <a:rPr lang="en-US" sz="2800" b="1" dirty="0" smtClean="0"/>
              <a:t> for vaginal bleeding :</a:t>
            </a:r>
          </a:p>
          <a:p>
            <a:endParaRPr lang="en-US" sz="2800" b="1" dirty="0"/>
          </a:p>
          <a:p>
            <a:r>
              <a:rPr lang="en-US" sz="2800" b="1" dirty="0" smtClean="0"/>
              <a:t>*Spontaneous abortion. </a:t>
            </a:r>
          </a:p>
          <a:p>
            <a:r>
              <a:rPr lang="en-US" sz="2800" b="1" dirty="0" smtClean="0"/>
              <a:t>*Viable, intrauterine pregnancy. </a:t>
            </a:r>
          </a:p>
          <a:p>
            <a:r>
              <a:rPr lang="en-US" sz="2800" b="1" dirty="0" smtClean="0"/>
              <a:t>*Ectopic pregnancy.   </a:t>
            </a:r>
            <a:endParaRPr lang="en-US" sz="2800" b="1" dirty="0"/>
          </a:p>
        </p:txBody>
      </p:sp>
      <p:sp>
        <p:nvSpPr>
          <p:cNvPr id="8" name="Snip Diagonal Corner Rectangle 7"/>
          <p:cNvSpPr/>
          <p:nvPr/>
        </p:nvSpPr>
        <p:spPr>
          <a:xfrm>
            <a:off x="8991600" y="1371600"/>
            <a:ext cx="4419600" cy="3352800"/>
          </a:xfrm>
          <a:prstGeom prst="snip2DiagRect">
            <a:avLst/>
          </a:prstGeom>
          <a:solidFill>
            <a:srgbClr val="FF50B7">
              <a:alpha val="2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91600" y="1295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REMEMBER!!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400" y="56944"/>
            <a:ext cx="1168400" cy="1314656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47942586"/>
              </p:ext>
            </p:extLst>
          </p:nvPr>
        </p:nvGraphicFramePr>
        <p:xfrm>
          <a:off x="304800" y="3048000"/>
          <a:ext cx="11125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3400" y="2545140"/>
            <a:ext cx="67818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When a female presents with vaginal bleeding in 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trimester you have to asses the following : 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7696200"/>
            <a:ext cx="8229600" cy="120032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*B-HCG should rise 50% in 48 hours ( normally ) , if it is decreasing it means the pregnancy is not viable and you should thing of either ( Spontaneous abortion , ectopic pregnancy 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304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70584710"/>
              </p:ext>
            </p:extLst>
          </p:nvPr>
        </p:nvGraphicFramePr>
        <p:xfrm>
          <a:off x="-2209800" y="533400"/>
          <a:ext cx="9448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228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Transvaginal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ultrasound evaluation timeline :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78995"/>
              </p:ext>
            </p:extLst>
          </p:nvPr>
        </p:nvGraphicFramePr>
        <p:xfrm>
          <a:off x="5715000" y="2743200"/>
          <a:ext cx="7848600" cy="3810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57400"/>
                <a:gridCol w="2743200"/>
                <a:gridCol w="3048000"/>
              </a:tblGrid>
              <a:tr h="12700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Cervix open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Cervix </a:t>
                      </a:r>
                      <a:r>
                        <a:rPr lang="en-US" sz="3200" smtClean="0"/>
                        <a:t>closed </a:t>
                      </a:r>
                      <a:endParaRPr lang="en-US" sz="3200" dirty="0"/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Products passed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504D"/>
                          </a:solidFill>
                        </a:rPr>
                        <a:t>Incomplete</a:t>
                      </a:r>
                      <a:r>
                        <a:rPr lang="en-US" sz="2800" b="1" baseline="0" dirty="0" smtClean="0">
                          <a:solidFill>
                            <a:srgbClr val="C0504D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baseline="0" dirty="0" smtClean="0">
                          <a:solidFill>
                            <a:srgbClr val="C0504D"/>
                          </a:solidFill>
                        </a:rPr>
                        <a:t>abortion </a:t>
                      </a:r>
                      <a:endParaRPr lang="en-US" sz="28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504D"/>
                          </a:solidFill>
                        </a:rPr>
                        <a:t>Complete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rgbClr val="C0504D"/>
                          </a:solidFill>
                        </a:rPr>
                        <a:t>abortion </a:t>
                      </a:r>
                      <a:endParaRPr lang="en-US" sz="28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Products not passed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504D"/>
                          </a:solidFill>
                        </a:rPr>
                        <a:t>Inevitable abortion </a:t>
                      </a:r>
                      <a:endParaRPr lang="en-US" sz="28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504D"/>
                          </a:solidFill>
                        </a:rPr>
                        <a:t>Missed abortion </a:t>
                      </a:r>
                      <a:endParaRPr lang="en-US" sz="2800" b="1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2057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Types of spontaneous abortion :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695420"/>
            <a:ext cx="13258800" cy="83099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most common cause of SAB is chromosomal abnormalities. Which increases with the increasing maternal age </a:t>
            </a:r>
            <a:r>
              <a:rPr lang="en-US" sz="24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8302823"/>
            <a:ext cx="13258800" cy="46166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Mostly caused by maternal systemic disease, abnormal placentation, or other anatomic considerations. 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172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1’st Trimester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777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2’nd Trimester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758585"/>
              </p:ext>
            </p:extLst>
          </p:nvPr>
        </p:nvGraphicFramePr>
        <p:xfrm>
          <a:off x="0" y="76200"/>
          <a:ext cx="13944600" cy="900116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486150"/>
                <a:gridCol w="3486150"/>
                <a:gridCol w="3486150"/>
                <a:gridCol w="3486150"/>
              </a:tblGrid>
              <a:tr h="710603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Type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Definition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Diagnosis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Management</a:t>
                      </a:r>
                      <a:r>
                        <a:rPr lang="en-US" sz="2600" baseline="0" dirty="0" smtClean="0"/>
                        <a:t> </a:t>
                      </a:r>
                      <a:endParaRPr lang="en-US" sz="2600" dirty="0"/>
                    </a:p>
                  </a:txBody>
                  <a:tcPr/>
                </a:tc>
              </a:tr>
              <a:tr h="1274184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Threatened abortion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Pregnancy</a:t>
                      </a:r>
                      <a:r>
                        <a:rPr lang="en-US" sz="2000" baseline="0" dirty="0" smtClean="0"/>
                        <a:t> is complicated by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aginal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bleeding before 20 WKS </a:t>
                      </a:r>
                      <a:r>
                        <a:rPr lang="en-US" sz="2000" baseline="0" dirty="0" smtClean="0"/>
                        <a:t>in absences of other explanations.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Mild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bleeding.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Mild pain.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Cervix is closed.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U\S + bimanual all fine.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Reassurance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/>
                        <a:t>Rest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err="1" smtClean="0"/>
                        <a:t>Progestrone</a:t>
                      </a:r>
                      <a:endParaRPr lang="en-US" sz="20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/>
                        <a:t>Anti-D if Rh-</a:t>
                      </a:r>
                      <a:endParaRPr lang="en-US" sz="2000" dirty="0"/>
                    </a:p>
                  </a:txBody>
                  <a:tcPr/>
                </a:tc>
              </a:tr>
              <a:tr h="710603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Inevitable</a:t>
                      </a:r>
                      <a:r>
                        <a:rPr lang="en-US" sz="2600" b="1" baseline="0" dirty="0" smtClean="0"/>
                        <a:t> abortion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Pregnancy</a:t>
                      </a:r>
                      <a:r>
                        <a:rPr lang="en-US" sz="2000" baseline="0" dirty="0" smtClean="0"/>
                        <a:t> is complicated by  both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vaginal bleeding and cramp-like lower abdominal pain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Heavy bleeding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with clots.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Severe pain.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Cervix is open.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Products are felt in cervical canal.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No passage of tissue.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IV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fluid.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Cross match blood.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Oxyctocin</a:t>
                      </a:r>
                      <a:endParaRPr lang="en-US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Syntocinon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IV infusion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Evacuation of the uterus.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Anti-D if Rh-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0603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Incomplete abortion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 addition to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vaginal bleeding, cramp-like pain,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and cervical dilation.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Partial explosion of products. (like pieces of skin or liver)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u="sng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 cervix.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/>
                        <a:t>U\S:</a:t>
                      </a:r>
                      <a:r>
                        <a:rPr lang="en-US" sz="2000" baseline="0" dirty="0" smtClean="0"/>
                        <a:t> retained products of conception.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SAME as</a:t>
                      </a:r>
                      <a:r>
                        <a:rPr lang="en-US" sz="2000" baseline="0" dirty="0" smtClean="0"/>
                        <a:t> above.</a:t>
                      </a:r>
                    </a:p>
                    <a:p>
                      <a:pPr algn="l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Once the patient is stable the remaining products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of conception evacuated under appropriate pain management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710603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/>
                        <a:t>Complete abortion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Passage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of all products of conception.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Heavy bleeding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+ clots.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Severe pain.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Passage of tissue.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Stoppage of pain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and bleeding.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="1" u="sng" baseline="0" dirty="0" smtClean="0">
                          <a:solidFill>
                            <a:srgbClr val="FF0000"/>
                          </a:solidFill>
                        </a:rPr>
                        <a:t>Cervix is closed.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Uterus is smaller than the gestational age.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Pregnancy symptoms abate.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Pregnancy test becomes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64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523701"/>
              </p:ext>
            </p:extLst>
          </p:nvPr>
        </p:nvGraphicFramePr>
        <p:xfrm>
          <a:off x="76200" y="685799"/>
          <a:ext cx="13563600" cy="807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0900"/>
                <a:gridCol w="3390900"/>
                <a:gridCol w="3390900"/>
                <a:gridCol w="3390900"/>
              </a:tblGrid>
              <a:tr h="35052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Types 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Definition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Diagnosis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err="1" smtClean="0"/>
                        <a:t>Managment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Missed abortion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When the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fetus has died but is retained in the uterus</a:t>
                      </a:r>
                      <a:r>
                        <a:rPr lang="en-US" sz="2000" dirty="0" smtClean="0"/>
                        <a:t>, usually for more than 6 wks.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/>
                        <a:t>Gradual</a:t>
                      </a:r>
                      <a:r>
                        <a:rPr lang="en-US" sz="2000" baseline="0" dirty="0" smtClean="0"/>
                        <a:t> disappearance of pregnancy signs and symptoms.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Brownish discharge.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Pregnancy test may remain + for 3-4 wks.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U\S: no fetal heart beat, empty sac.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Can be complicated by septic abortion and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DIC</a:t>
                      </a:r>
                      <a:r>
                        <a:rPr lang="en-US" sz="2000" dirty="0" smtClean="0"/>
                        <a:t> so</a:t>
                      </a:r>
                      <a:r>
                        <a:rPr lang="en-US" sz="2000" baseline="0" dirty="0" smtClean="0"/>
                        <a:t> better to be evacuated surgically to minimize the risks.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Septic abortion 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Uterine infection </a:t>
                      </a:r>
                      <a:r>
                        <a:rPr lang="en-US" sz="2000" dirty="0" smtClean="0"/>
                        <a:t>at any stage of pregnancy. 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Caused by: delay evacuation, incomplete surgical evacuation followed by vaginal </a:t>
                      </a:r>
                      <a:r>
                        <a:rPr lang="en-US" sz="2000" dirty="0" err="1" smtClean="0">
                          <a:solidFill>
                            <a:srgbClr val="008000"/>
                          </a:solidFill>
                        </a:rPr>
                        <a:t>organisims</a:t>
                      </a:r>
                      <a:r>
                        <a:rPr lang="en-US" sz="2000" dirty="0" smtClean="0">
                          <a:solidFill>
                            <a:srgbClr val="008000"/>
                          </a:solidFill>
                        </a:rPr>
                        <a:t> after 48 hours</a:t>
                      </a:r>
                      <a:r>
                        <a:rPr lang="en-US" sz="20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evers, chills.</a:t>
                      </a:r>
                    </a:p>
                    <a:p>
                      <a:pPr marL="342900" marR="0" indent="-34290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ower abdominal discomfort</a:t>
                      </a:r>
                    </a:p>
                    <a:p>
                      <a:pPr marL="342900" marR="0" indent="-34290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 foul vaginal discharge.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- Oral board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spectrum antibiotics.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Recurrent abortion</a:t>
                      </a:r>
                      <a:r>
                        <a:rPr lang="en-US" sz="2600" b="1" baseline="0" dirty="0" smtClean="0"/>
                        <a:t> </a:t>
                      </a:r>
                      <a:endParaRPr lang="en-US" sz="2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3 consecutive miscarriages, </a:t>
                      </a:r>
                      <a:r>
                        <a:rPr lang="en-US" sz="2000" dirty="0" smtClean="0"/>
                        <a:t>but many</a:t>
                      </a:r>
                      <a:r>
                        <a:rPr lang="en-US" sz="2000" baseline="0" dirty="0" smtClean="0"/>
                        <a:t> clinicians feel that 2 successive 1’st trimester losses or a single 2’nd trimester spontaneous abortions is justification for an evaluation of a couple for the causes of pregnancy losses.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/>
                        <a:t>Rule out systemic diseases.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dirty="0" smtClean="0"/>
                        <a:t>Paternal</a:t>
                      </a:r>
                      <a:r>
                        <a:rPr lang="en-US" sz="2000" baseline="0" dirty="0" smtClean="0"/>
                        <a:t> and maternal chromosomes.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Hysteroscopy or historiography.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Rule out infectious diseases.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000" baseline="0" dirty="0" smtClean="0"/>
                        <a:t>Pelvic U\S to rule out any congenital anomalies of the uterus.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63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E0073"/>
                </a:solidFill>
              </a:rPr>
              <a:t>Causes of spontaneous abortion</a:t>
            </a:r>
            <a:endParaRPr lang="en-US" sz="4000" b="1" dirty="0">
              <a:solidFill>
                <a:srgbClr val="BE007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73984"/>
            <a:ext cx="381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Fetal Causes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63200" y="1873984"/>
            <a:ext cx="3810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Maternal Causes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864584"/>
            <a:ext cx="2667000" cy="256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of SAB in the 1’ts trimester are due to </a:t>
            </a:r>
            <a:r>
              <a:rPr lang="en-US" dirty="0" smtClean="0">
                <a:solidFill>
                  <a:srgbClr val="000090"/>
                </a:solidFill>
              </a:rPr>
              <a:t>chromosomal anomalies</a:t>
            </a:r>
            <a:r>
              <a:rPr lang="en-US" dirty="0" smtClean="0"/>
              <a:t>. (mostly trisomy's, also can be </a:t>
            </a:r>
            <a:r>
              <a:rPr lang="en-US" dirty="0" err="1" smtClean="0"/>
              <a:t>monosomy</a:t>
            </a:r>
            <a:r>
              <a:rPr lang="en-US" dirty="0" smtClean="0"/>
              <a:t> and </a:t>
            </a:r>
            <a:r>
              <a:rPr lang="en-US" dirty="0" err="1" smtClean="0"/>
              <a:t>trioloids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2667000" y="2097122"/>
            <a:ext cx="7696200" cy="5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233118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0" y="2331184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257800" y="2940784"/>
            <a:ext cx="7696200" cy="5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257800" y="294078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372600" y="294078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2954000" y="294078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430000" y="2940784"/>
            <a:ext cx="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91400" y="2940784"/>
            <a:ext cx="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582400" y="3321784"/>
            <a:ext cx="1981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Environmental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24600" y="6228308"/>
            <a:ext cx="1828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Infections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534400" y="3408908"/>
            <a:ext cx="1828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Endocrine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210800" y="6217384"/>
            <a:ext cx="2743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Uterine abnormality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67200" y="3397984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Immunological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811000" y="3827145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Alcohol, smoking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 drug abuse, radiation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5800" y="377898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Hypo\hyper-</a:t>
            </a:r>
            <a:r>
              <a:rPr lang="en-US" sz="2000" dirty="0" err="1" smtClean="0">
                <a:solidFill>
                  <a:srgbClr val="000090"/>
                </a:solidFill>
              </a:rPr>
              <a:t>thiroid</a:t>
            </a:r>
            <a:r>
              <a:rPr lang="en-US" sz="2000" dirty="0" smtClean="0">
                <a:solidFill>
                  <a:srgbClr val="000090"/>
                </a:solidFill>
              </a:rPr>
              <a:t>, DM, luteal phase defect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400" y="377898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Autoimmune diseases, </a:t>
            </a:r>
            <a:r>
              <a:rPr lang="en-US" sz="2000" dirty="0" err="1" smtClean="0">
                <a:solidFill>
                  <a:srgbClr val="000090"/>
                </a:solidFill>
              </a:rPr>
              <a:t>Alloimmune</a:t>
            </a:r>
            <a:r>
              <a:rPr lang="en-US" sz="2000" dirty="0" smtClean="0">
                <a:solidFill>
                  <a:srgbClr val="000090"/>
                </a:solidFill>
              </a:rPr>
              <a:t> response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87000" y="659838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Congenital,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Fibroid,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Cervical impotence 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00800" y="6598384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TROCH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91200" y="6903184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T: Toxoplasma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R: Rubella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O: Others, (</a:t>
            </a:r>
            <a:r>
              <a:rPr lang="en-US" sz="2000" dirty="0" err="1" smtClean="0">
                <a:solidFill>
                  <a:srgbClr val="000090"/>
                </a:solidFill>
              </a:rPr>
              <a:t>syphillis,paro</a:t>
            </a:r>
            <a:r>
              <a:rPr lang="en-US" sz="2000" dirty="0" smtClean="0">
                <a:solidFill>
                  <a:srgbClr val="000090"/>
                </a:solidFill>
              </a:rPr>
              <a:t> B19)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C: Cytomegalovirus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H: Herpes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39375" t="985" r="19949" b="5106"/>
          <a:stretch/>
        </p:blipFill>
        <p:spPr>
          <a:xfrm>
            <a:off x="7620001" y="122269"/>
            <a:ext cx="1676399" cy="19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BE0073"/>
                </a:solidFill>
              </a:rPr>
              <a:t>Treatment</a:t>
            </a:r>
            <a:r>
              <a:rPr lang="en-US" dirty="0" smtClean="0"/>
              <a:t> </a:t>
            </a:r>
            <a:r>
              <a:rPr lang="en-US" sz="4000" b="1" dirty="0">
                <a:solidFill>
                  <a:srgbClr val="BE0073"/>
                </a:solidFill>
              </a:rPr>
              <a:t>options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7427828"/>
              </p:ext>
            </p:extLst>
          </p:nvPr>
        </p:nvGraphicFramePr>
        <p:xfrm>
          <a:off x="609600" y="914400"/>
          <a:ext cx="10287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nip Diagonal Corner Rectangle 3"/>
          <p:cNvSpPr/>
          <p:nvPr/>
        </p:nvSpPr>
        <p:spPr>
          <a:xfrm>
            <a:off x="9067800" y="1447800"/>
            <a:ext cx="4419600" cy="2514600"/>
          </a:xfrm>
          <a:prstGeom prst="snip2DiagRect">
            <a:avLst/>
          </a:prstGeom>
          <a:solidFill>
            <a:srgbClr val="FF50B7">
              <a:alpha val="25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0400" y="56944"/>
            <a:ext cx="1168400" cy="1314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7800" y="1367135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REMEMBER!!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1997095"/>
            <a:ext cx="441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patient is Rh- she will need </a:t>
            </a:r>
            <a:r>
              <a:rPr lang="en-US" dirty="0" err="1" smtClean="0"/>
              <a:t>Rhogam</a:t>
            </a:r>
            <a:r>
              <a:rPr lang="en-US" dirty="0" smtClean="0"/>
              <a:t> injection to protect against </a:t>
            </a:r>
            <a:r>
              <a:rPr lang="en-US" dirty="0" err="1" smtClean="0"/>
              <a:t>isoimmunaization</a:t>
            </a:r>
            <a:r>
              <a:rPr lang="en-US" dirty="0" smtClean="0"/>
              <a:t> in future pregnancy.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E0073"/>
                </a:solidFill>
              </a:rPr>
              <a:t>Complications of spontaneous abortion </a:t>
            </a:r>
            <a:endParaRPr lang="en-US" sz="4000" b="1" dirty="0">
              <a:solidFill>
                <a:srgbClr val="BE0073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28057463"/>
              </p:ext>
            </p:extLst>
          </p:nvPr>
        </p:nvGraphicFramePr>
        <p:xfrm>
          <a:off x="2057400" y="46482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7913638"/>
            <a:ext cx="4038600" cy="1154162"/>
          </a:xfrm>
          <a:prstGeom prst="rect">
            <a:avLst/>
          </a:prstGeom>
          <a:solidFill>
            <a:srgbClr val="7F7F7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heavy vaginal bleeding with retained products of conception &gt; </a:t>
            </a:r>
            <a:r>
              <a:rPr lang="en-US" dirty="0" smtClean="0">
                <a:solidFill>
                  <a:srgbClr val="000090"/>
                </a:solidFill>
              </a:rPr>
              <a:t>Surgical evacuation.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7924800"/>
            <a:ext cx="2819400" cy="1154162"/>
          </a:xfrm>
          <a:prstGeom prst="rect">
            <a:avLst/>
          </a:prstGeom>
          <a:solidFill>
            <a:srgbClr val="7F7F7F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Should be treated with </a:t>
            </a:r>
            <a:r>
              <a:rPr lang="en-US" dirty="0" smtClean="0">
                <a:solidFill>
                  <a:srgbClr val="000090"/>
                </a:solidFill>
              </a:rPr>
              <a:t>oral broad spectrum antibiotics.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9200" y="7924800"/>
            <a:ext cx="4495800" cy="1154162"/>
          </a:xfrm>
          <a:prstGeom prst="rect">
            <a:avLst/>
          </a:prstGeom>
          <a:solidFill>
            <a:srgbClr val="7F7F7F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Signs and symptoms are </a:t>
            </a:r>
            <a:r>
              <a:rPr lang="en-US" dirty="0" smtClean="0">
                <a:solidFill>
                  <a:srgbClr val="000090"/>
                </a:solidFill>
              </a:rPr>
              <a:t>fevers, chills, lower abdominal discomfort, and foul vaginal discharge.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50500"/>
            <a:ext cx="13716000" cy="2893100"/>
          </a:xfrm>
          <a:prstGeom prst="rect">
            <a:avLst/>
          </a:prstGeom>
          <a:solidFill>
            <a:srgbClr val="7F7F7F">
              <a:alpha val="17000"/>
            </a:srgbClr>
          </a:solidFill>
        </p:spPr>
        <p:txBody>
          <a:bodyPr wrap="square">
            <a:spAutoFit/>
          </a:bodyPr>
          <a:lstStyle/>
          <a:p>
            <a:r>
              <a:rPr lang="en-US" sz="2600" dirty="0" smtClean="0"/>
              <a:t>A </a:t>
            </a:r>
            <a:r>
              <a:rPr lang="en-US" sz="2600" dirty="0"/>
              <a:t>32 year-old G1 woman presents with a positive urine pregnancy test at 9 weeks 4 days from start of last </a:t>
            </a:r>
            <a:r>
              <a:rPr lang="en-US" sz="2600" dirty="0" smtClean="0"/>
              <a:t>normal menstrual </a:t>
            </a:r>
            <a:r>
              <a:rPr lang="en-US" sz="2600" dirty="0"/>
              <a:t>period. She reports 5 days of moderate painless vaginal bleeding and chills. Physical examination </a:t>
            </a:r>
            <a:r>
              <a:rPr lang="en-US" sz="2600" dirty="0" smtClean="0"/>
              <a:t>shows a </a:t>
            </a:r>
            <a:r>
              <a:rPr lang="en-US" sz="2600" dirty="0"/>
              <a:t>temperature of 101.5° orally, pulse 95, and BP 95/60 with normal bowel sounds, no rebound, and 5/10 </a:t>
            </a:r>
            <a:r>
              <a:rPr lang="en-US" sz="2600" dirty="0" err="1" smtClean="0"/>
              <a:t>suprapubic</a:t>
            </a:r>
            <a:r>
              <a:rPr lang="en-US" sz="2600" dirty="0" smtClean="0"/>
              <a:t> tenderness</a:t>
            </a:r>
            <a:r>
              <a:rPr lang="en-US" sz="2600" dirty="0"/>
              <a:t>. Pelvic exam shows moderate amount of blood in vagina with a closed 5/10 tender cervix and an 8/10 </a:t>
            </a:r>
            <a:r>
              <a:rPr lang="en-US" sz="2600" dirty="0" smtClean="0"/>
              <a:t>tender uterus</a:t>
            </a:r>
            <a:r>
              <a:rPr lang="en-US" sz="2600" dirty="0"/>
              <a:t>. No adnexal masses or </a:t>
            </a:r>
            <a:r>
              <a:rPr lang="en-US" sz="2600" dirty="0" smtClean="0"/>
              <a:t>tenderness. Lab </a:t>
            </a:r>
            <a:r>
              <a:rPr lang="en-US" sz="2600" dirty="0"/>
              <a:t>data shows a serum β-β-</a:t>
            </a:r>
            <a:r>
              <a:rPr lang="en-US" sz="2600" dirty="0" err="1"/>
              <a:t>hCG</a:t>
            </a:r>
            <a:r>
              <a:rPr lang="en-US" sz="2600" dirty="0"/>
              <a:t> level of 6,500 </a:t>
            </a:r>
            <a:r>
              <a:rPr lang="en-US" sz="2600" dirty="0" err="1"/>
              <a:t>mIU</a:t>
            </a:r>
            <a:r>
              <a:rPr lang="en-US" sz="2600" dirty="0"/>
              <a:t>/ml and ultrasound shows a gestational sac </a:t>
            </a:r>
            <a:r>
              <a:rPr lang="en-US" sz="2600" dirty="0" smtClean="0"/>
              <a:t>in the </a:t>
            </a:r>
            <a:r>
              <a:rPr lang="en-US" sz="2600" dirty="0"/>
              <a:t>uterus with </a:t>
            </a:r>
            <a:r>
              <a:rPr lang="en-US" sz="2600" dirty="0" smtClean="0"/>
              <a:t>no fetus </a:t>
            </a:r>
            <a:r>
              <a:rPr lang="en-US" sz="2600" dirty="0"/>
              <a:t>seen. The ovaries and tubes appear normal.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E0073"/>
                </a:solidFill>
              </a:rPr>
              <a:t>Teaching case</a:t>
            </a:r>
            <a:endParaRPr lang="en-US" sz="4000" b="1" dirty="0">
              <a:solidFill>
                <a:srgbClr val="BE007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200" y="139700"/>
            <a:ext cx="2832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33435"/>
              </p:ext>
            </p:extLst>
          </p:nvPr>
        </p:nvGraphicFramePr>
        <p:xfrm>
          <a:off x="76200" y="487680"/>
          <a:ext cx="13639800" cy="81229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5305"/>
                <a:gridCol w="8707895"/>
                <a:gridCol w="4546600"/>
              </a:tblGrid>
              <a:tr h="365759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solidFill>
                            <a:srgbClr val="BE0073"/>
                          </a:solidFill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BE0073"/>
                          </a:solidFill>
                        </a:rPr>
                        <a:t>Answer</a:t>
                      </a:r>
                    </a:p>
                  </a:txBody>
                  <a:tcPr/>
                </a:tc>
              </a:tr>
              <a:tr h="2103226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BE0073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What are the different types of spontaneous abortion?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•Threatened abortion</a:t>
                      </a:r>
                    </a:p>
                    <a:p>
                      <a:r>
                        <a:rPr lang="en-US" dirty="0" smtClean="0"/>
                        <a:t>• Incomplete abortion</a:t>
                      </a:r>
                    </a:p>
                    <a:p>
                      <a:r>
                        <a:rPr lang="en-US" dirty="0" smtClean="0"/>
                        <a:t>• Inevitable abortion</a:t>
                      </a:r>
                    </a:p>
                    <a:p>
                      <a:r>
                        <a:rPr lang="en-US" dirty="0" smtClean="0"/>
                        <a:t>• Complete abortion</a:t>
                      </a:r>
                    </a:p>
                    <a:p>
                      <a:r>
                        <a:rPr lang="en-US" dirty="0" smtClean="0"/>
                        <a:t>• Missed abortion (subtype is blighted ovum)</a:t>
                      </a:r>
                    </a:p>
                    <a:p>
                      <a:r>
                        <a:rPr lang="en-US" dirty="0" smtClean="0"/>
                        <a:t>• Septic abortion</a:t>
                      </a:r>
                    </a:p>
                    <a:p>
                      <a:r>
                        <a:rPr lang="en-US" dirty="0" smtClean="0"/>
                        <a:t>• Recurrent abortion</a:t>
                      </a:r>
                    </a:p>
                  </a:txBody>
                  <a:tcPr/>
                </a:tc>
              </a:tr>
              <a:tr h="1523894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BE0073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Which type or types is most likely in this case and 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Septic abortion</a:t>
                      </a:r>
                    </a:p>
                    <a:p>
                      <a:r>
                        <a:rPr lang="en-US" dirty="0" smtClean="0"/>
                        <a:t>• Fever</a:t>
                      </a:r>
                    </a:p>
                    <a:p>
                      <a:r>
                        <a:rPr lang="en-US" dirty="0" smtClean="0"/>
                        <a:t>• Tenderness</a:t>
                      </a:r>
                    </a:p>
                    <a:p>
                      <a:r>
                        <a:rPr lang="en-US" dirty="0" smtClean="0"/>
                        <a:t>• Hypotension</a:t>
                      </a:r>
                    </a:p>
                    <a:p>
                      <a:r>
                        <a:rPr lang="en-US" dirty="0" smtClean="0"/>
                        <a:t>• Tachycardia</a:t>
                      </a:r>
                    </a:p>
                  </a:txBody>
                  <a:tcPr/>
                </a:tc>
              </a:tr>
              <a:tr h="1813560"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BE0073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147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Why does this patient have a fever and tenderness and what needs to be done about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fever originates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from infected non-viable products of conception</a:t>
                      </a:r>
                      <a:r>
                        <a:rPr lang="en-US" dirty="0" smtClean="0"/>
                        <a:t>. The patient needs immediate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evacuation of the uterus and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antibiotics </a:t>
                      </a:r>
                      <a:r>
                        <a:rPr lang="en-US" dirty="0" smtClean="0"/>
                        <a:t>in order to prevent worsening infection, sepsis and possible septic</a:t>
                      </a:r>
                    </a:p>
                    <a:p>
                      <a:r>
                        <a:rPr lang="en-US" dirty="0" smtClean="0"/>
                        <a:t>Shock.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755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046bf29e614f10a4d762212bcaf7756db1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1471</Words>
  <Application>Microsoft Macintosh PowerPoint</Application>
  <PresentationFormat>Custom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Done by :  Amani Alotaibi Rawan Alotaibi Revised by:  Razan AlDhahri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109</cp:revision>
  <dcterms:created xsi:type="dcterms:W3CDTF">2013-12-01T11:24:53Z</dcterms:created>
  <dcterms:modified xsi:type="dcterms:W3CDTF">2016-11-03T17:37:14Z</dcterms:modified>
</cp:coreProperties>
</file>