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64" r:id="rId9"/>
    <p:sldId id="265" r:id="rId10"/>
    <p:sldId id="266" r:id="rId11"/>
    <p:sldId id="267" r:id="rId12"/>
    <p:sldId id="259" r:id="rId13"/>
  </p:sldIdLst>
  <p:sldSz cx="13716000" cy="9144000"/>
  <p:notesSz cx="6858000" cy="9144000"/>
  <p:custDataLst>
    <p:tags r:id="rId16"/>
  </p:custDataLst>
  <p:defaultTextStyle>
    <a:defPPr>
      <a:defRPr lang="en-US"/>
    </a:defPPr>
    <a:lvl1pPr marL="0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3557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7115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0672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4230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67787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1344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14902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88459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2"/>
    <p:restoredTop sz="94630"/>
  </p:normalViewPr>
  <p:slideViewPr>
    <p:cSldViewPr>
      <p:cViewPr varScale="1">
        <p:scale>
          <a:sx n="65" d="100"/>
          <a:sy n="65" d="100"/>
        </p:scale>
        <p:origin x="1768" y="200"/>
      </p:cViewPr>
      <p:guideLst>
        <p:guide orient="horz" pos="288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89564-7841-4701-AC89-355BB772D6DB}" type="datetimeFigureOut">
              <a:rPr lang="en-US" smtClean="0"/>
              <a:pPr/>
              <a:t>10/5/16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476DE-4F4E-457A-8472-716D038413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33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98731-034C-4C97-910C-A0A1F2AD7AC8}" type="datetimeFigureOut">
              <a:rPr lang="en-US" smtClean="0"/>
              <a:pPr/>
              <a:t>10/5/16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6FA61-A8BE-49AB-8275-DC3C08F2A0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331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3557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47115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0672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94230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67787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41344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14902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88459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7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69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3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7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0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4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67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14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88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23-A1A5-4888-8DAC-0B6EFA319CA3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8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728A-5BDE-41F0-B2B2-48DA403587CF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6187"/>
            <a:ext cx="30861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7"/>
            <a:ext cx="90297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4EC2-0147-47DC-A9DA-F401752438EE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C0D0-0F45-4BE3-8A49-27F47653F0A0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84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69"/>
            <a:ext cx="11658600" cy="1816100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19"/>
            <a:ext cx="11658600" cy="200024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35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71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06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42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677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13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149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884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D72F-2ABB-4B76-901C-58A2F5CB2B84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8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3"/>
            <a:ext cx="6057900" cy="603461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3603"/>
            <a:ext cx="6057900" cy="603461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65C1-0DE8-45E1-B4E6-177357AC6D12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0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3557" indent="0">
              <a:buNone/>
              <a:defRPr sz="2500" b="1"/>
            </a:lvl2pPr>
            <a:lvl3pPr marL="1147115" indent="0">
              <a:buNone/>
              <a:defRPr sz="2300" b="1"/>
            </a:lvl3pPr>
            <a:lvl4pPr marL="1720672" indent="0">
              <a:buNone/>
              <a:defRPr sz="2000" b="1"/>
            </a:lvl4pPr>
            <a:lvl5pPr marL="2294230" indent="0">
              <a:buNone/>
              <a:defRPr sz="2000" b="1"/>
            </a:lvl5pPr>
            <a:lvl6pPr marL="2867787" indent="0">
              <a:buNone/>
              <a:defRPr sz="2000" b="1"/>
            </a:lvl6pPr>
            <a:lvl7pPr marL="3441344" indent="0">
              <a:buNone/>
              <a:defRPr sz="2000" b="1"/>
            </a:lvl7pPr>
            <a:lvl8pPr marL="4014902" indent="0">
              <a:buNone/>
              <a:defRPr sz="2000" b="1"/>
            </a:lvl8pPr>
            <a:lvl9pPr marL="458845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2046817"/>
            <a:ext cx="6062663" cy="853016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3557" indent="0">
              <a:buNone/>
              <a:defRPr sz="2500" b="1"/>
            </a:lvl2pPr>
            <a:lvl3pPr marL="1147115" indent="0">
              <a:buNone/>
              <a:defRPr sz="2300" b="1"/>
            </a:lvl3pPr>
            <a:lvl4pPr marL="1720672" indent="0">
              <a:buNone/>
              <a:defRPr sz="2000" b="1"/>
            </a:lvl4pPr>
            <a:lvl5pPr marL="2294230" indent="0">
              <a:buNone/>
              <a:defRPr sz="2000" b="1"/>
            </a:lvl5pPr>
            <a:lvl6pPr marL="2867787" indent="0">
              <a:buNone/>
              <a:defRPr sz="2000" b="1"/>
            </a:lvl6pPr>
            <a:lvl7pPr marL="3441344" indent="0">
              <a:buNone/>
              <a:defRPr sz="2000" b="1"/>
            </a:lvl7pPr>
            <a:lvl8pPr marL="4014902" indent="0">
              <a:buNone/>
              <a:defRPr sz="2000" b="1"/>
            </a:lvl8pPr>
            <a:lvl9pPr marL="458845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2899833"/>
            <a:ext cx="6062663" cy="526838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BEFE-20FF-47F2-B561-B1F50C47DAF2}" type="datetime1">
              <a:rPr lang="en-US" smtClean="0"/>
              <a:t>10/5/16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CDF-5F05-496E-9DF4-1017E46B4D57}" type="datetime1">
              <a:rPr lang="en-US" smtClean="0"/>
              <a:t>10/5/16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8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8501-92D0-4FAB-93D1-5220F9556195}" type="datetime1">
              <a:rPr lang="en-US" smtClean="0"/>
              <a:t>10/5/16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0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4512470" cy="154940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7" y="364070"/>
            <a:ext cx="7667625" cy="780415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913470"/>
            <a:ext cx="4512470" cy="6254751"/>
          </a:xfrm>
        </p:spPr>
        <p:txBody>
          <a:bodyPr/>
          <a:lstStyle>
            <a:lvl1pPr marL="0" indent="0">
              <a:buNone/>
              <a:defRPr sz="1800"/>
            </a:lvl1pPr>
            <a:lvl2pPr marL="573557" indent="0">
              <a:buNone/>
              <a:defRPr sz="1500"/>
            </a:lvl2pPr>
            <a:lvl3pPr marL="1147115" indent="0">
              <a:buNone/>
              <a:defRPr sz="1300"/>
            </a:lvl3pPr>
            <a:lvl4pPr marL="1720672" indent="0">
              <a:buNone/>
              <a:defRPr sz="1100"/>
            </a:lvl4pPr>
            <a:lvl5pPr marL="2294230" indent="0">
              <a:buNone/>
              <a:defRPr sz="1100"/>
            </a:lvl5pPr>
            <a:lvl6pPr marL="2867787" indent="0">
              <a:buNone/>
              <a:defRPr sz="1100"/>
            </a:lvl6pPr>
            <a:lvl7pPr marL="3441344" indent="0">
              <a:buNone/>
              <a:defRPr sz="1100"/>
            </a:lvl7pPr>
            <a:lvl8pPr marL="4014902" indent="0">
              <a:buNone/>
              <a:defRPr sz="1100"/>
            </a:lvl8pPr>
            <a:lvl9pPr marL="458845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FB4C-B70A-44B5-9418-9D979049CB28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6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1"/>
            <a:ext cx="8229600" cy="75565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4000"/>
            </a:lvl1pPr>
            <a:lvl2pPr marL="573557" indent="0">
              <a:buNone/>
              <a:defRPr sz="3500"/>
            </a:lvl2pPr>
            <a:lvl3pPr marL="1147115" indent="0">
              <a:buNone/>
              <a:defRPr sz="3000"/>
            </a:lvl3pPr>
            <a:lvl4pPr marL="1720672" indent="0">
              <a:buNone/>
              <a:defRPr sz="2500"/>
            </a:lvl4pPr>
            <a:lvl5pPr marL="2294230" indent="0">
              <a:buNone/>
              <a:defRPr sz="2500"/>
            </a:lvl5pPr>
            <a:lvl6pPr marL="2867787" indent="0">
              <a:buNone/>
              <a:defRPr sz="2500"/>
            </a:lvl6pPr>
            <a:lvl7pPr marL="3441344" indent="0">
              <a:buNone/>
              <a:defRPr sz="2500"/>
            </a:lvl7pPr>
            <a:lvl8pPr marL="4014902" indent="0">
              <a:buNone/>
              <a:defRPr sz="2500"/>
            </a:lvl8pPr>
            <a:lvl9pPr marL="4588459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2"/>
            <a:ext cx="8229600" cy="1073149"/>
          </a:xfrm>
        </p:spPr>
        <p:txBody>
          <a:bodyPr/>
          <a:lstStyle>
            <a:lvl1pPr marL="0" indent="0">
              <a:buNone/>
              <a:defRPr sz="1800"/>
            </a:lvl1pPr>
            <a:lvl2pPr marL="573557" indent="0">
              <a:buNone/>
              <a:defRPr sz="1500"/>
            </a:lvl2pPr>
            <a:lvl3pPr marL="1147115" indent="0">
              <a:buNone/>
              <a:defRPr sz="1300"/>
            </a:lvl3pPr>
            <a:lvl4pPr marL="1720672" indent="0">
              <a:buNone/>
              <a:defRPr sz="1100"/>
            </a:lvl4pPr>
            <a:lvl5pPr marL="2294230" indent="0">
              <a:buNone/>
              <a:defRPr sz="1100"/>
            </a:lvl5pPr>
            <a:lvl6pPr marL="2867787" indent="0">
              <a:buNone/>
              <a:defRPr sz="1100"/>
            </a:lvl6pPr>
            <a:lvl7pPr marL="3441344" indent="0">
              <a:buNone/>
              <a:defRPr sz="1100"/>
            </a:lvl7pPr>
            <a:lvl8pPr marL="4014902" indent="0">
              <a:buNone/>
              <a:defRPr sz="1100"/>
            </a:lvl8pPr>
            <a:lvl9pPr marL="458845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BCB1-5154-4598-8739-5736CD0B8E08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6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14711" tIns="57356" rIns="114711" bIns="573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3"/>
            <a:ext cx="12344400" cy="6034617"/>
          </a:xfrm>
          <a:prstGeom prst="rect">
            <a:avLst/>
          </a:prstGeom>
        </p:spPr>
        <p:txBody>
          <a:bodyPr vert="horz" lIns="114711" tIns="57356" rIns="114711" bIns="573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37"/>
            <a:ext cx="3200400" cy="486833"/>
          </a:xfrm>
          <a:prstGeom prst="rect">
            <a:avLst/>
          </a:prstGeom>
        </p:spPr>
        <p:txBody>
          <a:bodyPr vert="horz" lIns="114711" tIns="57356" rIns="114711" bIns="57356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2CEF1-90D8-493C-9298-686E7BABADF7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37"/>
            <a:ext cx="4343400" cy="486833"/>
          </a:xfrm>
          <a:prstGeom prst="rect">
            <a:avLst/>
          </a:prstGeom>
        </p:spPr>
        <p:txBody>
          <a:bodyPr vert="horz" lIns="114711" tIns="57356" rIns="114711" bIns="57356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37"/>
            <a:ext cx="3200400" cy="486833"/>
          </a:xfrm>
          <a:prstGeom prst="rect">
            <a:avLst/>
          </a:prstGeom>
        </p:spPr>
        <p:txBody>
          <a:bodyPr vert="horz" lIns="114711" tIns="57356" rIns="114711" bIns="5735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8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147115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168" indent="-430168" algn="l" defTabSz="1147115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2031" indent="-358473" algn="l" defTabSz="1147115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3894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07451" indent="-286779" algn="l" defTabSz="1147115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1008" indent="-286779" algn="l" defTabSz="1147115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54566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28123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1681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38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3557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7115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0672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4230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787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1344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4902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88459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youtube.com/watch?v=JM7oqjqtA8o&amp;index=6&amp;list=PLy35JKgvOASnHHXni4mjXX9kwVA_YMDpq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438400" y="381000"/>
            <a:ext cx="6883400" cy="2057400"/>
          </a:xfrm>
          <a:prstGeom prst="round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023186" y="4110335"/>
            <a:ext cx="566963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/>
              <a:t>Antepartum </a:t>
            </a:r>
            <a:r>
              <a:rPr lang="en-US" sz="5400" b="1" dirty="0" smtClean="0"/>
              <a:t>care</a:t>
            </a:r>
          </a:p>
          <a:p>
            <a:pPr algn="ctr"/>
            <a:r>
              <a:rPr lang="en-US" sz="5400" dirty="0"/>
              <a:t>Video notes + Case </a:t>
            </a:r>
          </a:p>
          <a:p>
            <a:pPr algn="ctr"/>
            <a:r>
              <a:rPr lang="en-US" sz="5400" b="1" dirty="0" smtClean="0"/>
              <a:t> 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8229600"/>
            <a:ext cx="38479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433OBGYNteam@gmail.com</a:t>
            </a:r>
            <a:endPara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68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Case Qs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1676400"/>
            <a:ext cx="118872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3</a:t>
            </a:r>
            <a:r>
              <a:rPr lang="en-US" sz="2400" b="1" dirty="0"/>
              <a:t>. What are the routine laboratory studies collected at the first prenatal visit?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Blood and Rh typing, hepatitis and rubella titers, antibody screening, HIV screening, screening for chlamydia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and gonorrhea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Consideration can be given to screening for </a:t>
            </a:r>
            <a:r>
              <a:rPr lang="en-US" sz="2000" dirty="0" err="1"/>
              <a:t>hemoglobinopathies</a:t>
            </a:r>
            <a:r>
              <a:rPr lang="en-US" sz="2000" dirty="0"/>
              <a:t> (with hemoglobin electrophoresis) and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cystic </a:t>
            </a:r>
            <a:r>
              <a:rPr lang="en-US" sz="2000" dirty="0" smtClean="0"/>
              <a:t>fibrosis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4</a:t>
            </a:r>
            <a:r>
              <a:rPr lang="en-US" sz="2400" b="1" dirty="0"/>
              <a:t>. What additional screening tests does she require with her thyroid disease?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Evaluation of the thyroid should include TSH and Free T4 </a:t>
            </a:r>
            <a:r>
              <a:rPr lang="en-US" sz="2000" dirty="0" smtClean="0"/>
              <a:t>levels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400" b="1" dirty="0"/>
              <a:t>5. What additional concerns should be discussed with the patient regarding management of her pregnancy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With poorly controlled thyroid disease, there may be increased need for medically indicated preterm delivery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Slight increased risks in intrauterine growth restriction and fetal loss, requiring antenatal testing in the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third trimester, or sooner with more severe disease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Increased risks of fetal heart rate abnormalities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Increased risks of preeclampsia</a:t>
            </a:r>
          </a:p>
        </p:txBody>
      </p:sp>
    </p:spTree>
    <p:extLst>
      <p:ext uri="{BB962C8B-B14F-4D97-AF65-F5344CB8AC3E}">
        <p14:creationId xmlns:p14="http://schemas.microsoft.com/office/powerpoint/2010/main" val="105003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Case Qs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1676400"/>
            <a:ext cx="118872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400" b="1" dirty="0"/>
              <a:t>6. What concerns are there for medication use for hyperthyroidism in pregnancy?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</a:t>
            </a:r>
            <a:r>
              <a:rPr lang="en-US" sz="2000" dirty="0" err="1"/>
              <a:t>Propylthiouracil</a:t>
            </a:r>
            <a:r>
              <a:rPr lang="en-US" sz="2000" dirty="0"/>
              <a:t> generally safe in pregnancy, small amounts cross into breast milk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</a:t>
            </a:r>
            <a:r>
              <a:rPr lang="en-US" sz="2000" dirty="0" err="1"/>
              <a:t>Methimazole</a:t>
            </a:r>
            <a:r>
              <a:rPr lang="en-US" sz="2000" dirty="0"/>
              <a:t> thought to have increased risk of fetal aplasia cutis (recently refuted), also higher secretion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into breast milk, but generally considered </a:t>
            </a:r>
            <a:r>
              <a:rPr lang="en-US" sz="2000" dirty="0" smtClean="0"/>
              <a:t>safe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400" b="1" dirty="0"/>
              <a:t>7. How can this patient be followed for fetal well being in the third trimester?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Initial development can be evaluated with anatomic survey (scheduled in 16-20 weeks)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Fetal growth can be measured monthly with ultrasound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Well being can be assessed with either non-stress tests (twice a week) or biophysical profiles (once a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week)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Biophysical profile includes: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Fetal movement: three or more discrete body/limb movements in 30 minutes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Fetal tone: one or more episodes of extremity extension/flexion, or open/close of hand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Fetal breathing movements: episode of rhythmic fetal breathing for 30 seconds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Amniotic fluid volume: pocket of fluid that measures at least 2 cm in 2 perpendicular planes</a:t>
            </a:r>
          </a:p>
        </p:txBody>
      </p:sp>
    </p:spTree>
    <p:extLst>
      <p:ext uri="{BB962C8B-B14F-4D97-AF65-F5344CB8AC3E}">
        <p14:creationId xmlns:p14="http://schemas.microsoft.com/office/powerpoint/2010/main" val="20402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0" y="2209800"/>
            <a:ext cx="9448800" cy="3276600"/>
          </a:xfrm>
          <a:prstGeom prst="rect">
            <a:avLst/>
          </a:prstGeom>
        </p:spPr>
        <p:txBody>
          <a:bodyPr vert="horz" lIns="114711" tIns="57356" rIns="114711" bIns="57356" rtlCol="0" anchor="ctr">
            <a:normAutofit fontScale="97500" lnSpcReduction="10000"/>
          </a:bodyPr>
          <a:lstStyle>
            <a:lvl1pPr algn="ctr" defTabSz="1147115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Done by:</a:t>
            </a:r>
            <a:br>
              <a:rPr lang="en-US" dirty="0" smtClean="0"/>
            </a:br>
            <a:r>
              <a:rPr lang="en-US" dirty="0" err="1" smtClean="0"/>
              <a:t>Yara</a:t>
            </a:r>
            <a:r>
              <a:rPr lang="en-US" dirty="0" smtClean="0"/>
              <a:t> </a:t>
            </a:r>
            <a:r>
              <a:rPr lang="en-US" dirty="0" err="1" smtClean="0"/>
              <a:t>AlAnazi</a:t>
            </a:r>
            <a:endParaRPr lang="en-US" dirty="0" smtClean="0"/>
          </a:p>
          <a:p>
            <a:r>
              <a:rPr lang="en-US" dirty="0" err="1" smtClean="0"/>
              <a:t>Revied</a:t>
            </a:r>
            <a:r>
              <a:rPr lang="en-US" dirty="0" smtClean="0"/>
              <a:t> by: </a:t>
            </a:r>
          </a:p>
          <a:p>
            <a:r>
              <a:rPr lang="en-US" dirty="0" err="1" smtClean="0"/>
              <a:t>Razan</a:t>
            </a:r>
            <a:r>
              <a:rPr lang="en-US" dirty="0" smtClean="0"/>
              <a:t> </a:t>
            </a:r>
            <a:r>
              <a:rPr lang="en-US" dirty="0" err="1" smtClean="0"/>
              <a:t>AlDhahri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3718"/>
            <a:ext cx="12344400" cy="6034617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Diagnose pregnancy</a:t>
            </a:r>
          </a:p>
          <a:p>
            <a:r>
              <a:rPr lang="en-US" sz="2800" dirty="0" smtClean="0"/>
              <a:t>Determine </a:t>
            </a:r>
            <a:r>
              <a:rPr lang="en-US" sz="2800" dirty="0"/>
              <a:t>gestational age</a:t>
            </a:r>
          </a:p>
          <a:p>
            <a:r>
              <a:rPr lang="en-US" sz="2800" dirty="0" smtClean="0"/>
              <a:t>Assess </a:t>
            </a:r>
            <a:r>
              <a:rPr lang="en-US" sz="2800" dirty="0"/>
              <a:t>risk factors for pregnancy complications, including screening for intimate partner violence</a:t>
            </a:r>
          </a:p>
          <a:p>
            <a:r>
              <a:rPr lang="en-US" sz="2800" dirty="0" smtClean="0"/>
              <a:t>Describe </a:t>
            </a:r>
            <a:r>
              <a:rPr lang="en-US" sz="2800" dirty="0"/>
              <a:t>appropriate diagnostic studies and their timing for a normal </a:t>
            </a:r>
            <a:r>
              <a:rPr lang="en-US" sz="2800" dirty="0" smtClean="0"/>
              <a:t>pregnancy</a:t>
            </a:r>
          </a:p>
          <a:p>
            <a:r>
              <a:rPr lang="en-US" sz="2800" dirty="0" smtClean="0"/>
              <a:t>List </a:t>
            </a:r>
            <a:r>
              <a:rPr lang="en-US" sz="2800" dirty="0"/>
              <a:t>the nutritional needs of pregnant women</a:t>
            </a:r>
          </a:p>
          <a:p>
            <a:r>
              <a:rPr lang="en-US" sz="2800" dirty="0" smtClean="0"/>
              <a:t>Identify </a:t>
            </a:r>
            <a:r>
              <a:rPr lang="en-US" sz="2800" dirty="0"/>
              <a:t>adverse effects of drugs and the environment on pregnancy</a:t>
            </a:r>
          </a:p>
          <a:p>
            <a:r>
              <a:rPr lang="en-US" sz="2800" dirty="0" smtClean="0"/>
              <a:t>Perform </a:t>
            </a:r>
            <a:r>
              <a:rPr lang="en-US" sz="2800" dirty="0"/>
              <a:t>a physical examination on obstetric patients</a:t>
            </a:r>
          </a:p>
          <a:p>
            <a:r>
              <a:rPr lang="en-US" sz="2800" dirty="0" smtClean="0"/>
              <a:t>Discuss </a:t>
            </a:r>
            <a:r>
              <a:rPr lang="en-US" sz="2800" dirty="0"/>
              <a:t>answers to commonly asked questions concerning pregnancy, labor and delivery</a:t>
            </a:r>
          </a:p>
          <a:p>
            <a:r>
              <a:rPr lang="en-US" sz="2800" dirty="0" smtClean="0"/>
              <a:t>Describe </a:t>
            </a:r>
            <a:r>
              <a:rPr lang="en-US" sz="2800" dirty="0"/>
              <a:t>approaches to assessing the following:</a:t>
            </a:r>
          </a:p>
          <a:p>
            <a:r>
              <a:rPr lang="en-US" sz="2800" dirty="0" smtClean="0"/>
              <a:t>Fetal </a:t>
            </a:r>
            <a:r>
              <a:rPr lang="en-US" sz="2800" dirty="0"/>
              <a:t>well-being</a:t>
            </a:r>
          </a:p>
          <a:p>
            <a:r>
              <a:rPr lang="en-US" sz="2800" dirty="0" smtClean="0"/>
              <a:t>Fetal </a:t>
            </a:r>
            <a:r>
              <a:rPr lang="en-US" sz="2800" dirty="0"/>
              <a:t>growth</a:t>
            </a:r>
          </a:p>
          <a:p>
            <a:r>
              <a:rPr lang="en-US" sz="2800" dirty="0" smtClean="0"/>
              <a:t>Amniotic </a:t>
            </a:r>
            <a:r>
              <a:rPr lang="en-US" sz="2800" dirty="0"/>
              <a:t>fluid volume</a:t>
            </a:r>
          </a:p>
          <a:p>
            <a:r>
              <a:rPr lang="en-US" sz="2800" dirty="0" smtClean="0"/>
              <a:t>Fetal </a:t>
            </a:r>
            <a:r>
              <a:rPr lang="en-US" sz="2800" dirty="0"/>
              <a:t>lung maturity</a:t>
            </a:r>
          </a:p>
          <a:p>
            <a:r>
              <a:rPr lang="en-US" sz="2800" dirty="0" smtClean="0"/>
              <a:t>Describe </a:t>
            </a:r>
            <a:r>
              <a:rPr lang="en-US" sz="2800" dirty="0"/>
              <a:t>the impact of pregnancy on medical problems and the impact of medical problems on pregnancy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7158335"/>
            <a:ext cx="10591800" cy="137606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48" y="6962541"/>
            <a:ext cx="1767652" cy="176765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-62750"/>
            <a:ext cx="12344400" cy="1524000"/>
          </a:xfrm>
          <a:prstGeom prst="rect">
            <a:avLst/>
          </a:prstGeom>
        </p:spPr>
        <p:txBody>
          <a:bodyPr vert="horz" lIns="114711" tIns="57356" rIns="114711" bIns="57356" rtlCol="0" anchor="ctr">
            <a:normAutofit/>
          </a:bodyPr>
          <a:lstStyle>
            <a:lvl1pPr algn="ctr" defTabSz="1147115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smtClean="0">
                <a:solidFill>
                  <a:srgbClr val="7030A0"/>
                </a:solidFill>
              </a:rPr>
              <a:t>Objective: 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53452" y="7175805"/>
            <a:ext cx="2256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</a:rPr>
              <a:t>Video :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53452" y="7550027"/>
            <a:ext cx="103481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www.youtube.com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watch?v</a:t>
            </a:r>
            <a:r>
              <a:rPr lang="en-US" dirty="0">
                <a:hlinkClick r:id="rId4"/>
              </a:rPr>
              <a:t>=JM7oqjqtA8o&amp;index=6&amp;list=PLy35JKgvOASnHHXni4mjXX9kwVA_YMDpq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02771" y="1600200"/>
            <a:ext cx="6553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Start from 1</a:t>
            </a:r>
            <a:r>
              <a:rPr lang="en-US" sz="2400" baseline="30000" dirty="0" smtClean="0">
                <a:latin typeface="Calibri" charset="0"/>
                <a:ea typeface="Calibri" charset="0"/>
                <a:cs typeface="Times New Roman" charset="0"/>
              </a:rPr>
              <a:t>st</a:t>
            </a: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 prenatal visit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Women who is receive Antepartum care in 1</a:t>
            </a:r>
            <a:r>
              <a:rPr lang="en-US" sz="2400" baseline="30000" dirty="0" smtClean="0">
                <a:latin typeface="Calibri" charset="0"/>
                <a:ea typeface="Calibri" charset="0"/>
                <a:cs typeface="Times New Roman" charset="0"/>
              </a:rPr>
              <a:t>st</a:t>
            </a: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 trimester had better pregnancy outcome 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Times New Roman" charset="0"/>
              </a:rPr>
              <a:t>Home pregnancy test : positive when beta HCG </a:t>
            </a:r>
            <a:r>
              <a:rPr lang="en-US" sz="24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Times New Roman" charset="0"/>
                <a:sym typeface="Symbol" charset="2"/>
              </a:rPr>
              <a:t></a:t>
            </a:r>
            <a:r>
              <a:rPr lang="en-US" sz="24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Times New Roman" charset="0"/>
              </a:rPr>
              <a:t> 25 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Pregnancy symptoms: fatigue, vomiting, nausea, tenderness 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For low risk women : first prenatal visit will intake visits at 6-8 weeks followed by first prenatal visit before &lt;12 weeks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endParaRPr lang="en-US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Goals of prenatal care : </a:t>
            </a:r>
          </a:p>
          <a:p>
            <a:pPr marL="846138" lvl="0" indent="-37465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Early and continuous risk assessment </a:t>
            </a:r>
          </a:p>
          <a:p>
            <a:pPr marL="846138" lvl="0" indent="-37465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Health promotion </a:t>
            </a:r>
          </a:p>
          <a:p>
            <a:pPr marL="846138" lvl="0" indent="-37465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Medical and psychosocial intervention and follow up 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24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00950" y="1600199"/>
            <a:ext cx="62865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At 1</a:t>
            </a:r>
            <a:r>
              <a:rPr lang="en-US" sz="2400" baseline="30000" dirty="0">
                <a:latin typeface="Calibri" charset="0"/>
                <a:ea typeface="Calibri" charset="0"/>
                <a:cs typeface="Times New Roman" charset="0"/>
              </a:rPr>
              <a:t>st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 visit :</a:t>
            </a: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History will take, include :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Chronic medical issues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Past pregnancy and their outcomes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Gynecological issues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Genetic screening issues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Social history </a:t>
            </a: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:</a:t>
            </a:r>
          </a:p>
          <a:p>
            <a:pPr marL="812800" lvl="0" indent="-390525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Smoking 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, increase risk to  : </a:t>
            </a: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Miscarriage, 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placental abruption, IUFR, SIDs, birth defect, preterm </a:t>
            </a: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delivery</a:t>
            </a:r>
          </a:p>
          <a:p>
            <a:pPr marL="812800" indent="-390525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Alcohol, 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increase risk to : </a:t>
            </a: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Mental 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retardation, Developmental Delay , birth defect </a:t>
            </a:r>
          </a:p>
          <a:p>
            <a:pPr marL="812800" indent="-390525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Drugs</a:t>
            </a:r>
          </a:p>
          <a:p>
            <a:pPr marL="812800" indent="-390525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Environment 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and health </a:t>
            </a: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hazard</a:t>
            </a:r>
          </a:p>
          <a:p>
            <a:pPr marL="812800" indent="-390525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Domestic violence</a:t>
            </a:r>
          </a:p>
          <a:p>
            <a:pPr marL="812800" indent="-390525"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Seatbelt </a:t>
            </a:r>
            <a:endParaRPr lang="en-US" sz="24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67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12344400" cy="1524000"/>
          </a:xfrm>
        </p:spPr>
        <p:txBody>
          <a:bodyPr>
            <a:normAutofit/>
          </a:bodyPr>
          <a:lstStyle/>
          <a:p>
            <a:r>
              <a:rPr lang="en-US" dirty="0"/>
              <a:t>Estimated date of delivery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705600" y="1371600"/>
            <a:ext cx="0" cy="60960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57400" y="1981200"/>
            <a:ext cx="9188041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057400" y="1981200"/>
            <a:ext cx="0" cy="381000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245441" y="1981200"/>
            <a:ext cx="0" cy="381000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24000" y="2385577"/>
            <a:ext cx="2086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Regular period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291142" y="2385577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Irregular 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period 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524000" y="3195935"/>
            <a:ext cx="3383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Calibri" charset="0"/>
                <a:ea typeface="Calibri" charset="0"/>
                <a:cs typeface="Times New Roman" charset="0"/>
              </a:rPr>
              <a:t>EDD= 40 weeks past LMP</a:t>
            </a:r>
            <a:r>
              <a:rPr lang="en-US"/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291142" y="3195934"/>
            <a:ext cx="1908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libri" charset="0"/>
                <a:ea typeface="Calibri" charset="0"/>
                <a:cs typeface="Times New Roman" charset="0"/>
              </a:rPr>
              <a:t>By ultrasound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907683" y="3426766"/>
            <a:ext cx="5383459" cy="0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27688" y="2944468"/>
            <a:ext cx="268902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Confirmation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57400" y="2847242"/>
            <a:ext cx="0" cy="381000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1245441" y="2799859"/>
            <a:ext cx="0" cy="381000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81982" y="4616538"/>
            <a:ext cx="6858000" cy="22929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/>
              <a:t>follow up </a:t>
            </a:r>
            <a:r>
              <a:rPr lang="en-US" sz="2800" b="1" dirty="0" smtClean="0"/>
              <a:t>:</a:t>
            </a:r>
          </a:p>
          <a:p>
            <a:r>
              <a:rPr lang="en-US" dirty="0" smtClean="0"/>
              <a:t>every </a:t>
            </a:r>
            <a:r>
              <a:rPr lang="en-US" dirty="0"/>
              <a:t>4 weeks, until 28 </a:t>
            </a:r>
            <a:r>
              <a:rPr lang="en-US" dirty="0" smtClean="0"/>
              <a:t>weeks</a:t>
            </a:r>
          </a:p>
          <a:p>
            <a:r>
              <a:rPr lang="en-US" dirty="0" smtClean="0"/>
              <a:t>every </a:t>
            </a:r>
            <a:r>
              <a:rPr lang="en-US" dirty="0"/>
              <a:t>2 weeks, until 36 </a:t>
            </a:r>
            <a:r>
              <a:rPr lang="en-US" dirty="0" smtClean="0"/>
              <a:t>weeks</a:t>
            </a:r>
          </a:p>
          <a:p>
            <a:r>
              <a:rPr lang="en-US" dirty="0" smtClean="0"/>
              <a:t>every </a:t>
            </a:r>
            <a:r>
              <a:rPr lang="en-US" dirty="0"/>
              <a:t>1 weeks, until </a:t>
            </a:r>
            <a:r>
              <a:rPr lang="en-US" dirty="0" smtClean="0"/>
              <a:t>delivery</a:t>
            </a:r>
          </a:p>
          <a:p>
            <a:r>
              <a:rPr lang="en-US" dirty="0" smtClean="0"/>
              <a:t>During </a:t>
            </a:r>
            <a:r>
              <a:rPr lang="en-US" dirty="0"/>
              <a:t>visit </a:t>
            </a:r>
            <a:r>
              <a:rPr lang="en-US" dirty="0" smtClean="0"/>
              <a:t>asses : </a:t>
            </a:r>
            <a:r>
              <a:rPr lang="en-US" dirty="0"/>
              <a:t>weight , blood pressure, fetal assessment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881257" y="4616538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Diabetic screening:</a:t>
            </a:r>
          </a:p>
          <a:p>
            <a:r>
              <a:rPr lang="en-US" dirty="0" smtClean="0"/>
              <a:t>1 hours glucose tolerance test between 24-28 weeks </a:t>
            </a:r>
          </a:p>
          <a:p>
            <a:r>
              <a:rPr lang="en-US" dirty="0" smtClean="0"/>
              <a:t>for obese women : diabetes screening initial at first visit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5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How do we monitor the fetus during pregnancy ? 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1676400"/>
            <a:ext cx="112776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Fetal HR by Doppler device at 12 weeks </a:t>
            </a:r>
          </a:p>
          <a:p>
            <a:pPr marL="457200" indent="-457200">
              <a:buAutoNum type="arabicPeriod"/>
            </a:pPr>
            <a:r>
              <a:rPr lang="en-US" dirty="0" smtClean="0"/>
              <a:t>Chromosomal screening :</a:t>
            </a:r>
          </a:p>
          <a:p>
            <a:pPr marL="993775" indent="-457200">
              <a:buAutoNum type="alphaUcPeriod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trimester screen : trisomy 21\18 </a:t>
            </a:r>
          </a:p>
          <a:p>
            <a:pPr marL="1025525"/>
            <a:r>
              <a:rPr lang="en-US" dirty="0" smtClean="0"/>
              <a:t>Preformed between 10-13 week </a:t>
            </a:r>
          </a:p>
          <a:p>
            <a:pPr marL="1025525"/>
            <a:r>
              <a:rPr lang="en-US" dirty="0" smtClean="0"/>
              <a:t>Is ultrasound assessment of nuchal  translucency </a:t>
            </a:r>
          </a:p>
          <a:p>
            <a:pPr marL="1025525"/>
            <a:r>
              <a:rPr lang="en-US" dirty="0" smtClean="0"/>
              <a:t>And maternal serum  test :    PAPPA ,  and free beta HCG</a:t>
            </a:r>
          </a:p>
          <a:p>
            <a:pPr marL="536575"/>
            <a:r>
              <a:rPr lang="en-US" dirty="0" smtClean="0"/>
              <a:t>b. Maternal serum screening :</a:t>
            </a:r>
          </a:p>
          <a:p>
            <a:pPr marL="1025525"/>
            <a:r>
              <a:rPr lang="en-US" dirty="0" smtClean="0"/>
              <a:t>Preformed between 15-20 weeks</a:t>
            </a:r>
          </a:p>
          <a:p>
            <a:pPr marL="1025525"/>
            <a:r>
              <a:rPr lang="en-US" dirty="0" smtClean="0"/>
              <a:t>Triple test :alpha fetal protein , </a:t>
            </a:r>
            <a:r>
              <a:rPr lang="en-US" dirty="0" err="1" smtClean="0"/>
              <a:t>estriol</a:t>
            </a:r>
            <a:r>
              <a:rPr lang="en-US" dirty="0" smtClean="0"/>
              <a:t>, HCG</a:t>
            </a:r>
          </a:p>
          <a:p>
            <a:pPr marL="1025525"/>
            <a:r>
              <a:rPr lang="en-US" dirty="0" smtClean="0"/>
              <a:t>Quad test : </a:t>
            </a:r>
            <a:r>
              <a:rPr lang="en-US" dirty="0"/>
              <a:t>alpha fetal protein , </a:t>
            </a:r>
            <a:r>
              <a:rPr lang="en-US" dirty="0" err="1"/>
              <a:t>estriol</a:t>
            </a:r>
            <a:r>
              <a:rPr lang="en-US" dirty="0"/>
              <a:t>, </a:t>
            </a:r>
            <a:r>
              <a:rPr lang="en-US" dirty="0" smtClean="0"/>
              <a:t>HCG, inhibin </a:t>
            </a:r>
          </a:p>
          <a:p>
            <a:pPr marL="536575"/>
            <a:r>
              <a:rPr lang="en-US" dirty="0" smtClean="0"/>
              <a:t>c. Fetal survey </a:t>
            </a:r>
            <a:r>
              <a:rPr lang="en-US" dirty="0"/>
              <a:t>ultrasound </a:t>
            </a:r>
            <a:r>
              <a:rPr lang="en-US" dirty="0" smtClean="0"/>
              <a:t>performed between 18-20 weeks </a:t>
            </a:r>
            <a:endParaRPr lang="en-US" dirty="0"/>
          </a:p>
          <a:p>
            <a:pPr marL="504825" indent="-457200">
              <a:buAutoNum type="arabicPeriod" startAt="3"/>
            </a:pPr>
            <a:r>
              <a:rPr lang="en-US" dirty="0" smtClean="0"/>
              <a:t>Non stress test </a:t>
            </a:r>
          </a:p>
          <a:p>
            <a:pPr marL="504825" indent="-457200">
              <a:buAutoNum type="arabicPeriod" startAt="3"/>
            </a:pPr>
            <a:r>
              <a:rPr lang="en-US" dirty="0" smtClean="0"/>
              <a:t>Maternal kick counts : 5 movement \ 1 hours, or 10 movement\2 hours </a:t>
            </a:r>
          </a:p>
          <a:p>
            <a:pPr marL="504825" indent="-457200">
              <a:buAutoNum type="arabicPeriod" startAt="3"/>
            </a:pPr>
            <a:r>
              <a:rPr lang="en-US" dirty="0" smtClean="0"/>
              <a:t>Fundal height: </a:t>
            </a:r>
          </a:p>
          <a:p>
            <a:pPr marL="536575"/>
            <a:r>
              <a:rPr lang="en-US" dirty="0" smtClean="0"/>
              <a:t>measurement the higher ( pubic symphysis to top of fundus) = #of week gestational</a:t>
            </a:r>
          </a:p>
          <a:p>
            <a:pPr marL="504825" indent="-457200">
              <a:buAutoNum type="arabicPeriod" startAt="3"/>
            </a:pPr>
            <a:r>
              <a:rPr lang="en-US" dirty="0" smtClean="0"/>
              <a:t>Amniotic fluid index  : decreased fetal urinary output lead to decrease amniotic fluid</a:t>
            </a:r>
          </a:p>
          <a:p>
            <a:pPr marL="504825" indent="-457200">
              <a:buAutoNum type="arabicPeriod" startAt="3"/>
            </a:pPr>
            <a:r>
              <a:rPr lang="en-US" dirty="0" smtClean="0"/>
              <a:t>fetal lung maturity : respiratory system is last system mature functionally </a:t>
            </a:r>
          </a:p>
        </p:txBody>
      </p:sp>
    </p:spTree>
    <p:extLst>
      <p:ext uri="{BB962C8B-B14F-4D97-AF65-F5344CB8AC3E}">
        <p14:creationId xmlns:p14="http://schemas.microsoft.com/office/powerpoint/2010/main" val="8369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Unique nutrition need during pregnancy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2057400"/>
            <a:ext cx="1219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/>
              <a:t>Folic acid : </a:t>
            </a:r>
            <a:r>
              <a:rPr lang="en-US" dirty="0" smtClean="0"/>
              <a:t>0.4 mg/day to reduce neural tube defect , </a:t>
            </a:r>
            <a:r>
              <a:rPr lang="en-US" dirty="0"/>
              <a:t>In high risk women (DM, antiepileptic medication, pervious NTD): 4 </a:t>
            </a:r>
            <a:r>
              <a:rPr lang="en-US" dirty="0" smtClean="0"/>
              <a:t>mg/day</a:t>
            </a:r>
          </a:p>
          <a:p>
            <a:r>
              <a:rPr lang="en-US" dirty="0" smtClean="0"/>
              <a:t> </a:t>
            </a:r>
          </a:p>
          <a:p>
            <a:r>
              <a:rPr lang="en-US" b="1" dirty="0" smtClean="0"/>
              <a:t>2. Weight :</a:t>
            </a:r>
          </a:p>
          <a:p>
            <a:r>
              <a:rPr lang="en-US" dirty="0" smtClean="0"/>
              <a:t>recommended </a:t>
            </a:r>
            <a:r>
              <a:rPr lang="en-US" dirty="0"/>
              <a:t>weight gain based on pre-pregnancy </a:t>
            </a:r>
            <a:endParaRPr lang="en-US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3. Food with risk :</a:t>
            </a:r>
          </a:p>
          <a:p>
            <a:r>
              <a:rPr lang="en-US" dirty="0" smtClean="0"/>
              <a:t>Milk and cold lunch meal </a:t>
            </a:r>
            <a:r>
              <a:rPr lang="en-US" dirty="0" smtClean="0">
                <a:sym typeface="Symbol" charset="2"/>
              </a:rPr>
              <a:t> listeriotic  increase IUFD</a:t>
            </a:r>
          </a:p>
          <a:p>
            <a:r>
              <a:rPr lang="en-US" dirty="0" smtClean="0">
                <a:sym typeface="Symbol" charset="2"/>
              </a:rPr>
              <a:t>Large fish ( tuna , shark, king mackerel )  increase mercury </a:t>
            </a:r>
          </a:p>
          <a:p>
            <a:r>
              <a:rPr lang="en-US" dirty="0" smtClean="0">
                <a:sym typeface="Symbol" charset="2"/>
              </a:rPr>
              <a:t>Some Herbal 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497647"/>
              </p:ext>
            </p:extLst>
          </p:nvPr>
        </p:nvGraphicFramePr>
        <p:xfrm>
          <a:off x="990600" y="3954780"/>
          <a:ext cx="4800600" cy="22098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971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11471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pre-pregnancy BMI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 gain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&lt;18.5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28-40 </a:t>
                      </a:r>
                      <a:r>
                        <a:rPr lang="de-DE" dirty="0" err="1" smtClean="0"/>
                        <a:t>lbs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18.5 – 24.9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25 – 35 </a:t>
                      </a:r>
                      <a:r>
                        <a:rPr lang="de-DE" dirty="0" err="1" smtClean="0"/>
                        <a:t>lbs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25 – 29.9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 – 25 </a:t>
                      </a:r>
                      <a:r>
                        <a:rPr lang="de-DE" dirty="0" err="1" smtClean="0"/>
                        <a:t>lbs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&gt;30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1471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11 – 20 </a:t>
                      </a:r>
                      <a:r>
                        <a:rPr lang="de-DE" dirty="0" err="1" smtClean="0"/>
                        <a:t>lbs</a:t>
                      </a:r>
                      <a:endParaRPr lang="de-DE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49451"/>
              </p:ext>
            </p:extLst>
          </p:nvPr>
        </p:nvGraphicFramePr>
        <p:xfrm>
          <a:off x="6172200" y="3962824"/>
          <a:ext cx="7010400" cy="15849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8862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Excessive weight gain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Inadequate weight gain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risk of complication , ex: macrosomia </a:t>
                      </a:r>
                    </a:p>
                    <a:p>
                      <a:r>
                        <a:rPr lang="en-US" dirty="0" smtClean="0"/>
                        <a:t>Post partum obesity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Preterm</a:t>
                      </a:r>
                      <a:r>
                        <a:rPr lang="en-US" baseline="0" dirty="0" smtClean="0"/>
                        <a:t> delivery </a:t>
                      </a:r>
                    </a:p>
                    <a:p>
                      <a:r>
                        <a:rPr lang="en-US" baseline="0" dirty="0" smtClean="0"/>
                        <a:t>IUGR</a:t>
                      </a:r>
                    </a:p>
                    <a:p>
                      <a:r>
                        <a:rPr lang="en-US" baseline="0" dirty="0" smtClean="0"/>
                        <a:t>Low birth weight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65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38200" y="381000"/>
            <a:ext cx="12344400" cy="1524000"/>
          </a:xfrm>
          <a:prstGeom prst="rect">
            <a:avLst/>
          </a:prstGeom>
        </p:spPr>
        <p:txBody>
          <a:bodyPr vert="horz" lIns="114711" tIns="57356" rIns="114711" bIns="57356" rtlCol="0" anchor="ctr">
            <a:normAutofit/>
          </a:bodyPr>
          <a:lstStyle>
            <a:lvl1pPr algn="ctr" defTabSz="1147115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Case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54529" y="1905000"/>
            <a:ext cx="11887200" cy="604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"/>
              </a:rPr>
              <a:t> A 24-year-old woman presents to the office for her routine prenatal visit. She appears anxious. She denies </a:t>
            </a:r>
            <a:r>
              <a:rPr lang="en-US" sz="2000" dirty="0" err="1" smtClean="0">
                <a:solidFill>
                  <a:srgbClr val="000000"/>
                </a:solidFill>
                <a:latin typeface=""/>
              </a:rPr>
              <a:t>fever,chills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, abdominal pain or cramping. She says that she has been urinating more frequently than usual, without pain, </a:t>
            </a:r>
            <a:r>
              <a:rPr lang="en-US" sz="2000" dirty="0" smtClean="0">
                <a:solidFill>
                  <a:srgbClr val="000000"/>
                </a:solidFill>
                <a:latin typeface=""/>
              </a:rPr>
              <a:t>and notes 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fatigue that she attributes to stress at her work. Her last menstrual period was 7 weeks ago, and she typically </a:t>
            </a:r>
            <a:r>
              <a:rPr lang="en-US" sz="2000" dirty="0" smtClean="0">
                <a:solidFill>
                  <a:srgbClr val="000000"/>
                </a:solidFill>
                <a:latin typeface=""/>
              </a:rPr>
              <a:t>has 28-day 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cycles. She has never been pregnant. She tells you that she and her boyfriend plan to marry in the next year. </a:t>
            </a:r>
            <a:r>
              <a:rPr lang="en-US" sz="2000" dirty="0" smtClean="0">
                <a:solidFill>
                  <a:srgbClr val="000000"/>
                </a:solidFill>
                <a:latin typeface=""/>
              </a:rPr>
              <a:t>Her medical 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history is only significant for a hyperthyroid disorder, which she has had for over 10 years. Her last check </a:t>
            </a:r>
            <a:r>
              <a:rPr lang="en-US" sz="2000" dirty="0" smtClean="0">
                <a:solidFill>
                  <a:srgbClr val="000000"/>
                </a:solidFill>
                <a:latin typeface=""/>
              </a:rPr>
              <a:t>up was 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about 6 months ago. She takes </a:t>
            </a:r>
            <a:r>
              <a:rPr lang="en-US" sz="2000" dirty="0" err="1">
                <a:solidFill>
                  <a:srgbClr val="000000"/>
                </a:solidFill>
                <a:latin typeface=""/>
              </a:rPr>
              <a:t>methimazole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. </a:t>
            </a:r>
            <a:endParaRPr lang="en-US" sz="2000" dirty="0" smtClean="0">
              <a:solidFill>
                <a:srgbClr val="000000"/>
              </a:solidFill>
              <a:latin typeface="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"/>
              </a:rPr>
              <a:t>Otherwise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, she has had routine gynecologic follow up, with </a:t>
            </a:r>
            <a:r>
              <a:rPr lang="en-US" sz="2000" dirty="0" smtClean="0">
                <a:solidFill>
                  <a:srgbClr val="000000"/>
                </a:solidFill>
                <a:latin typeface=""/>
              </a:rPr>
              <a:t>normal pap 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smears and she has never been diagnosed with a sexually transmitted </a:t>
            </a:r>
            <a:r>
              <a:rPr lang="en-US" sz="2000" dirty="0" smtClean="0">
                <a:solidFill>
                  <a:srgbClr val="000000"/>
                </a:solidFill>
                <a:latin typeface=""/>
              </a:rPr>
              <a:t>infection. The 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patient is 170 pounds and is 5’5” tall. On physical exam, her vital signs include a pulse of 85, blood pressure </a:t>
            </a:r>
            <a:r>
              <a:rPr lang="en-US" sz="2000" dirty="0" smtClean="0">
                <a:solidFill>
                  <a:srgbClr val="000000"/>
                </a:solidFill>
                <a:latin typeface=""/>
              </a:rPr>
              <a:t>of 115/70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. Speculum exam reveals normal appearing vaginal epithelium and cervix. The cervical </a:t>
            </a:r>
            <a:r>
              <a:rPr lang="en-US" sz="2000" dirty="0" err="1">
                <a:solidFill>
                  <a:srgbClr val="000000"/>
                </a:solidFill>
                <a:latin typeface=""/>
              </a:rPr>
              <a:t>os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 is closed. </a:t>
            </a:r>
            <a:r>
              <a:rPr lang="en-US" sz="2000" dirty="0" smtClean="0">
                <a:solidFill>
                  <a:srgbClr val="000000"/>
                </a:solidFill>
                <a:latin typeface=""/>
              </a:rPr>
              <a:t>Bimanual exam 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reveals a </a:t>
            </a:r>
            <a:r>
              <a:rPr lang="en-US" sz="2000" dirty="0" smtClean="0">
                <a:solidFill>
                  <a:srgbClr val="000000"/>
                </a:solidFill>
                <a:latin typeface=""/>
              </a:rPr>
              <a:t>slightly enlarged 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and globular uterus consistent with a 7 week sized pregnancy; the </a:t>
            </a:r>
            <a:r>
              <a:rPr lang="en-US" sz="2000" dirty="0" err="1">
                <a:solidFill>
                  <a:srgbClr val="000000"/>
                </a:solidFill>
                <a:latin typeface=""/>
              </a:rPr>
              <a:t>adnexae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 are </a:t>
            </a:r>
            <a:r>
              <a:rPr lang="en-US" sz="2000" dirty="0" smtClean="0">
                <a:solidFill>
                  <a:srgbClr val="000000"/>
                </a:solidFill>
                <a:latin typeface=""/>
              </a:rPr>
              <a:t>without masses </a:t>
            </a:r>
            <a:r>
              <a:rPr lang="en-US" sz="2000" dirty="0">
                <a:solidFill>
                  <a:srgbClr val="000000"/>
                </a:solidFill>
                <a:latin typeface=""/>
              </a:rPr>
              <a:t>and tenderness.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444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Case Qs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54529" y="1905000"/>
            <a:ext cx="11887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"/>
              </a:rPr>
              <a:t> </a:t>
            </a:r>
            <a:r>
              <a:rPr lang="en-US" sz="2400" b="1" dirty="0" smtClean="0"/>
              <a:t>1</a:t>
            </a:r>
            <a:r>
              <a:rPr lang="en-US" sz="2400" b="1" dirty="0"/>
              <a:t>. What are the first steps in the assessment of this patient?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If not confirmed, urine or serum HCG to determine if pregnant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Evaluate the early gestation with ultrasound (transabdominal or transvaginal) to determine location of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pregnancy, confirm due date and number of embryos. Fetal cardiac activity visualized on ultrasound usually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confirms early viability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Gestational age can be determined from her last menstrual period, and compared to her early ultrasound.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Consideration to changing her gestational age on ultrasound criteria would be: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If less that 12 weeks, would use the ultrasound date if off by more than 5 days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If between 12 and 16 weeks, would use the ultrasound date if off by more than 7 days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Address her visible anxiety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Related to viability?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Related to her medical issues with thyroid disease and medications?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Help schedule her for follow up with Maternal Fetal Medicine service, as well as an </a:t>
            </a:r>
            <a:r>
              <a:rPr lang="en-US" sz="2000" dirty="0" smtClean="0"/>
              <a:t>Endocrinologist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41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Case Qs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54529" y="1905000"/>
            <a:ext cx="118872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2. With routine prenatal care, what factors need to be discussed with this patient?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Nutrition and weight gain counseling: recommended weight gain based on pre-pregnancy BMI &lt;18.5 is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28-40 </a:t>
            </a:r>
            <a:r>
              <a:rPr lang="de-DE" sz="2000" dirty="0" err="1"/>
              <a:t>lbs</a:t>
            </a:r>
            <a:r>
              <a:rPr lang="de-DE" sz="2000" dirty="0"/>
              <a:t>, 18.5 – 24.9 </a:t>
            </a:r>
            <a:r>
              <a:rPr lang="de-DE" sz="2000" dirty="0" err="1"/>
              <a:t>is</a:t>
            </a:r>
            <a:r>
              <a:rPr lang="de-DE" sz="2000" dirty="0"/>
              <a:t> 25 – 35 </a:t>
            </a:r>
            <a:r>
              <a:rPr lang="de-DE" sz="2000" dirty="0" err="1"/>
              <a:t>lbs</a:t>
            </a:r>
            <a:r>
              <a:rPr lang="de-DE" sz="2000" dirty="0"/>
              <a:t>, 25 – 29.9 </a:t>
            </a:r>
            <a:r>
              <a:rPr lang="de-DE" sz="2000" dirty="0" err="1"/>
              <a:t>is</a:t>
            </a:r>
            <a:r>
              <a:rPr lang="de-DE" sz="2000" dirty="0"/>
              <a:t> 15 – 25 </a:t>
            </a:r>
            <a:r>
              <a:rPr lang="de-DE" sz="2000" dirty="0" err="1"/>
              <a:t>lbs</a:t>
            </a:r>
            <a:r>
              <a:rPr lang="de-DE" sz="2000" dirty="0"/>
              <a:t>, &gt;30 </a:t>
            </a:r>
            <a:r>
              <a:rPr lang="de-DE" sz="2000" dirty="0" err="1"/>
              <a:t>is</a:t>
            </a:r>
            <a:r>
              <a:rPr lang="de-DE" sz="2000" dirty="0"/>
              <a:t> 11 – 20 </a:t>
            </a:r>
            <a:r>
              <a:rPr lang="de-DE" sz="2000" dirty="0" err="1"/>
              <a:t>lbs</a:t>
            </a: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/>
              <a:t>•  Sexual </a:t>
            </a:r>
            <a:r>
              <a:rPr lang="de-DE" sz="2000" dirty="0" err="1"/>
              <a:t>activity</a:t>
            </a:r>
            <a:r>
              <a:rPr lang="de-DE" sz="2000" dirty="0"/>
              <a:t>: </a:t>
            </a:r>
            <a:r>
              <a:rPr lang="de-DE" sz="2000" dirty="0" err="1"/>
              <a:t>is</a:t>
            </a:r>
            <a:r>
              <a:rPr lang="de-DE" sz="2000" dirty="0"/>
              <a:t> not </a:t>
            </a:r>
            <a:r>
              <a:rPr lang="de-DE" sz="2000" dirty="0" err="1"/>
              <a:t>restricted</a:t>
            </a:r>
            <a:r>
              <a:rPr lang="de-DE" sz="2000" dirty="0"/>
              <a:t> </a:t>
            </a:r>
            <a:r>
              <a:rPr lang="de-DE" sz="2000" dirty="0" err="1"/>
              <a:t>during</a:t>
            </a:r>
            <a:r>
              <a:rPr lang="de-DE" sz="2000" dirty="0"/>
              <a:t> </a:t>
            </a:r>
            <a:r>
              <a:rPr lang="de-DE" sz="2000" dirty="0" err="1"/>
              <a:t>pregnancy</a:t>
            </a:r>
            <a:r>
              <a:rPr lang="de-DE" sz="2000" dirty="0"/>
              <a:t>, </a:t>
            </a:r>
            <a:r>
              <a:rPr lang="de-DE" sz="2000" dirty="0" err="1"/>
              <a:t>unless</a:t>
            </a:r>
            <a:r>
              <a:rPr lang="de-DE" sz="2000" dirty="0"/>
              <a:t> </a:t>
            </a:r>
            <a:r>
              <a:rPr lang="de-DE" sz="2000" dirty="0" err="1"/>
              <a:t>conditions</a:t>
            </a:r>
            <a:r>
              <a:rPr lang="de-DE" sz="2000" dirty="0"/>
              <a:t> such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preterm</a:t>
            </a:r>
            <a:r>
              <a:rPr lang="de-DE" sz="2000" dirty="0"/>
              <a:t> </a:t>
            </a:r>
            <a:r>
              <a:rPr lang="de-DE" sz="2000" dirty="0" err="1"/>
              <a:t>labor</a:t>
            </a:r>
            <a:r>
              <a:rPr lang="de-DE" sz="2000" dirty="0"/>
              <a:t>, </a:t>
            </a:r>
            <a:r>
              <a:rPr lang="de-DE" sz="2000" dirty="0" err="1"/>
              <a:t>placenta</a:t>
            </a:r>
            <a:r>
              <a:rPr lang="de-DE" sz="2000" dirty="0"/>
              <a:t> </a:t>
            </a:r>
            <a:r>
              <a:rPr lang="de-DE" sz="2000" dirty="0" err="1"/>
              <a:t>previa</a:t>
            </a: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 err="1"/>
              <a:t>or</a:t>
            </a:r>
            <a:r>
              <a:rPr lang="de-DE" sz="2000" dirty="0"/>
              <a:t> </a:t>
            </a:r>
            <a:r>
              <a:rPr lang="de-DE" sz="2000" dirty="0" err="1"/>
              <a:t>preterm</a:t>
            </a:r>
            <a:r>
              <a:rPr lang="de-DE" sz="2000" dirty="0"/>
              <a:t> </a:t>
            </a:r>
            <a:r>
              <a:rPr lang="de-DE" sz="2000" dirty="0" err="1"/>
              <a:t>premature</a:t>
            </a:r>
            <a:r>
              <a:rPr lang="de-DE" sz="2000" dirty="0"/>
              <a:t> </a:t>
            </a:r>
            <a:r>
              <a:rPr lang="de-DE" sz="2000" dirty="0" err="1"/>
              <a:t>rupture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membranes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present</a:t>
            </a: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/>
              <a:t>•  </a:t>
            </a:r>
            <a:r>
              <a:rPr lang="de-DE" sz="2000" dirty="0" err="1"/>
              <a:t>Exercise</a:t>
            </a:r>
            <a:r>
              <a:rPr lang="de-DE" sz="2000" dirty="0"/>
              <a:t>: </a:t>
            </a:r>
            <a:r>
              <a:rPr lang="de-DE" sz="2000" dirty="0" err="1"/>
              <a:t>up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30 </a:t>
            </a:r>
            <a:r>
              <a:rPr lang="de-DE" sz="2000" dirty="0" err="1"/>
              <a:t>minutes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moderate </a:t>
            </a:r>
            <a:r>
              <a:rPr lang="de-DE" sz="2000" dirty="0" err="1"/>
              <a:t>exercise</a:t>
            </a:r>
            <a:r>
              <a:rPr lang="de-DE" sz="2000" dirty="0"/>
              <a:t> per </a:t>
            </a:r>
            <a:r>
              <a:rPr lang="de-DE" sz="2000" dirty="0" err="1"/>
              <a:t>day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encouraged</a:t>
            </a:r>
            <a:r>
              <a:rPr lang="de-DE" sz="2000" dirty="0"/>
              <a:t>,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permitted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personal </a:t>
            </a:r>
            <a:r>
              <a:rPr lang="de-DE" sz="2000" dirty="0" err="1"/>
              <a:t>tolerance</a:t>
            </a: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/>
              <a:t>•  Travel: </a:t>
            </a:r>
            <a:r>
              <a:rPr lang="de-DE" sz="2000" dirty="0" err="1"/>
              <a:t>without</a:t>
            </a:r>
            <a:r>
              <a:rPr lang="de-DE" sz="2000" dirty="0"/>
              <a:t> </a:t>
            </a:r>
            <a:r>
              <a:rPr lang="de-DE" sz="2000" dirty="0" err="1"/>
              <a:t>complication</a:t>
            </a:r>
            <a:r>
              <a:rPr lang="de-DE" sz="2000" dirty="0"/>
              <a:t>, </a:t>
            </a:r>
            <a:r>
              <a:rPr lang="de-DE" sz="2000" dirty="0" err="1"/>
              <a:t>air</a:t>
            </a:r>
            <a:r>
              <a:rPr lang="de-DE" sz="2000" dirty="0"/>
              <a:t> </a:t>
            </a:r>
            <a:r>
              <a:rPr lang="de-DE" sz="2000" dirty="0" err="1"/>
              <a:t>travel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generally</a:t>
            </a:r>
            <a:r>
              <a:rPr lang="de-DE" sz="2000" dirty="0"/>
              <a:t> </a:t>
            </a:r>
            <a:r>
              <a:rPr lang="de-DE" sz="2000" dirty="0" err="1"/>
              <a:t>safe</a:t>
            </a:r>
            <a:r>
              <a:rPr lang="de-DE" sz="2000" dirty="0"/>
              <a:t> </a:t>
            </a:r>
            <a:r>
              <a:rPr lang="de-DE" sz="2000" dirty="0" err="1"/>
              <a:t>up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36 </a:t>
            </a:r>
            <a:r>
              <a:rPr lang="de-DE" sz="2000" dirty="0" err="1"/>
              <a:t>weeks</a:t>
            </a:r>
            <a:r>
              <a:rPr lang="de-DE" sz="2000" dirty="0"/>
              <a:t>. </a:t>
            </a:r>
            <a:r>
              <a:rPr lang="de-DE" sz="2000" dirty="0" err="1"/>
              <a:t>However</a:t>
            </a:r>
            <a:r>
              <a:rPr lang="de-DE" sz="2000" dirty="0"/>
              <a:t>, </a:t>
            </a:r>
            <a:r>
              <a:rPr lang="de-DE" sz="2000" dirty="0" err="1"/>
              <a:t>prolonged</a:t>
            </a:r>
            <a:r>
              <a:rPr lang="de-DE" sz="2000" dirty="0"/>
              <a:t> </a:t>
            </a:r>
            <a:r>
              <a:rPr lang="de-DE" sz="2000" dirty="0" err="1"/>
              <a:t>periods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 err="1"/>
              <a:t>inactivity</a:t>
            </a:r>
            <a:r>
              <a:rPr lang="de-DE" sz="2000" dirty="0"/>
              <a:t> (</a:t>
            </a:r>
            <a:r>
              <a:rPr lang="de-DE" sz="2000" dirty="0" err="1"/>
              <a:t>sitting</a:t>
            </a:r>
            <a:r>
              <a:rPr lang="de-DE" sz="2000" dirty="0"/>
              <a:t>) </a:t>
            </a:r>
            <a:r>
              <a:rPr lang="de-DE" sz="2000" dirty="0" err="1"/>
              <a:t>should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avoided</a:t>
            </a: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/>
              <a:t>•  Environmental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r>
              <a:rPr lang="de-DE" sz="2000" dirty="0"/>
              <a:t> </a:t>
            </a:r>
            <a:r>
              <a:rPr lang="de-DE" sz="2000" dirty="0" err="1"/>
              <a:t>hazards</a:t>
            </a: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/>
              <a:t>•  Tobacco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alcohol</a:t>
            </a:r>
            <a:r>
              <a:rPr lang="de-DE" sz="2000" dirty="0"/>
              <a:t> </a:t>
            </a:r>
            <a:r>
              <a:rPr lang="de-DE" sz="2000" dirty="0" err="1"/>
              <a:t>use</a:t>
            </a: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/>
              <a:t>•  </a:t>
            </a:r>
            <a:r>
              <a:rPr lang="de-DE" sz="2000" dirty="0" err="1"/>
              <a:t>Substance</a:t>
            </a:r>
            <a:r>
              <a:rPr lang="de-DE" sz="2000" dirty="0"/>
              <a:t> </a:t>
            </a:r>
            <a:r>
              <a:rPr lang="de-DE" sz="2000" dirty="0" err="1"/>
              <a:t>abuse</a:t>
            </a: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/>
              <a:t>•  </a:t>
            </a:r>
            <a:r>
              <a:rPr lang="de-DE" sz="2000" dirty="0" err="1"/>
              <a:t>Medication</a:t>
            </a:r>
            <a:r>
              <a:rPr lang="de-DE" sz="2000" dirty="0"/>
              <a:t> </a:t>
            </a:r>
            <a:r>
              <a:rPr lang="de-DE" sz="2000" dirty="0" err="1"/>
              <a:t>use</a:t>
            </a: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/>
              <a:t>•  </a:t>
            </a:r>
            <a:r>
              <a:rPr lang="de-DE" sz="2000" dirty="0" err="1"/>
              <a:t>Intimate</a:t>
            </a:r>
            <a:r>
              <a:rPr lang="de-DE" sz="2000" dirty="0"/>
              <a:t> </a:t>
            </a:r>
            <a:r>
              <a:rPr lang="de-DE" sz="2000" dirty="0" err="1"/>
              <a:t>partner</a:t>
            </a:r>
            <a:r>
              <a:rPr lang="de-DE" sz="2000" dirty="0"/>
              <a:t> </a:t>
            </a:r>
            <a:r>
              <a:rPr lang="de-DE" sz="2000" dirty="0" err="1"/>
              <a:t>violence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7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2046bf29e614f10a4d762212bcaf7756db1f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1494</Words>
  <Application>Microsoft Macintosh PowerPoint</Application>
  <PresentationFormat>Custom</PresentationFormat>
  <Paragraphs>175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Symbol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Estimated date of delivery  </vt:lpstr>
      <vt:lpstr>How do we monitor the fetus during pregnancy ? </vt:lpstr>
      <vt:lpstr>Unique nutrition need during pregnancy :</vt:lpstr>
      <vt:lpstr>PowerPoint Presentation</vt:lpstr>
      <vt:lpstr>Case Qs</vt:lpstr>
      <vt:lpstr>Case Qs</vt:lpstr>
      <vt:lpstr>Case Qs</vt:lpstr>
      <vt:lpstr>Case Qs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Office User</cp:lastModifiedBy>
  <cp:revision>77</cp:revision>
  <dcterms:created xsi:type="dcterms:W3CDTF">2013-12-01T11:24:53Z</dcterms:created>
  <dcterms:modified xsi:type="dcterms:W3CDTF">2016-10-05T07:25:01Z</dcterms:modified>
</cp:coreProperties>
</file>