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60" r:id="rId4"/>
    <p:sldId id="261" r:id="rId5"/>
    <p:sldId id="262" r:id="rId6"/>
    <p:sldId id="263" r:id="rId7"/>
    <p:sldId id="264" r:id="rId8"/>
    <p:sldId id="265" r:id="rId9"/>
    <p:sldId id="266" r:id="rId10"/>
    <p:sldId id="268" r:id="rId11"/>
    <p:sldId id="267" r:id="rId12"/>
    <p:sldId id="269" r:id="rId13"/>
    <p:sldId id="270" r:id="rId14"/>
    <p:sldId id="271" r:id="rId15"/>
    <p:sldId id="272" r:id="rId16"/>
    <p:sldId id="273" r:id="rId17"/>
    <p:sldId id="274" r:id="rId18"/>
    <p:sldId id="275" r:id="rId19"/>
    <p:sldId id="276" r:id="rId20"/>
    <p:sldId id="259" r:id="rId21"/>
  </p:sldIdLst>
  <p:sldSz cx="13716000" cy="9144000"/>
  <p:notesSz cx="6858000" cy="9144000"/>
  <p:custDataLst>
    <p:tags r:id="rId24"/>
  </p:custDataLst>
  <p:defaultText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630"/>
  </p:normalViewPr>
  <p:slideViewPr>
    <p:cSldViewPr>
      <p:cViewPr varScale="1">
        <p:scale>
          <a:sx n="65" d="100"/>
          <a:sy n="65" d="100"/>
        </p:scale>
        <p:origin x="816" y="200"/>
      </p:cViewPr>
      <p:guideLst>
        <p:guide orient="horz" pos="288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89564-7841-4701-AC89-355BB772D6DB}" type="datetimeFigureOut">
              <a:rPr lang="en-US" smtClean="0"/>
              <a:pPr/>
              <a:t>10/6/16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476DE-4F4E-457A-8472-716D03841344}" type="slidenum">
              <a:rPr lang="en-US" smtClean="0"/>
              <a:pPr/>
              <a:t>‹#›</a:t>
            </a:fld>
            <a:endParaRPr lang="en-US"/>
          </a:p>
        </p:txBody>
      </p:sp>
    </p:spTree>
    <p:extLst>
      <p:ext uri="{BB962C8B-B14F-4D97-AF65-F5344CB8AC3E}">
        <p14:creationId xmlns:p14="http://schemas.microsoft.com/office/powerpoint/2010/main" val="4043233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8731-034C-4C97-910C-A0A1F2AD7AC8}" type="datetimeFigureOut">
              <a:rPr lang="en-US" smtClean="0"/>
              <a:pPr/>
              <a:t>10/6/16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FA61-A8BE-49AB-8275-DC3C08F2A0EF}" type="slidenum">
              <a:rPr lang="en-US" smtClean="0"/>
              <a:pPr/>
              <a:t>‹#›</a:t>
            </a:fld>
            <a:endParaRPr lang="en-US"/>
          </a:p>
        </p:txBody>
      </p:sp>
    </p:spTree>
    <p:extLst>
      <p:ext uri="{BB962C8B-B14F-4D97-AF65-F5344CB8AC3E}">
        <p14:creationId xmlns:p14="http://schemas.microsoft.com/office/powerpoint/2010/main" val="2989733168"/>
      </p:ext>
    </p:extLst>
  </p:cSld>
  <p:clrMap bg1="lt1" tx1="dk1" bg2="lt2" tx2="dk2" accent1="accent1" accent2="accent2" accent3="accent3" accent4="accent4" accent5="accent5" accent6="accent6" hlink="hlink" folHlink="folHlink"/>
  <p:hf sldNum="0" hdr="0" ftr="0" dt="0"/>
  <p:notesStyle>
    <a:lvl1pPr marL="0" algn="l" defTabSz="1147115" rtl="0" eaLnBrk="1" latinLnBrk="0" hangingPunct="1">
      <a:defRPr sz="1500" kern="1200">
        <a:solidFill>
          <a:schemeClr val="tx1"/>
        </a:solidFill>
        <a:latin typeface="+mn-lt"/>
        <a:ea typeface="+mn-ea"/>
        <a:cs typeface="+mn-cs"/>
      </a:defRPr>
    </a:lvl1pPr>
    <a:lvl2pPr marL="573557" algn="l" defTabSz="1147115" rtl="0" eaLnBrk="1" latinLnBrk="0" hangingPunct="1">
      <a:defRPr sz="1500" kern="1200">
        <a:solidFill>
          <a:schemeClr val="tx1"/>
        </a:solidFill>
        <a:latin typeface="+mn-lt"/>
        <a:ea typeface="+mn-ea"/>
        <a:cs typeface="+mn-cs"/>
      </a:defRPr>
    </a:lvl2pPr>
    <a:lvl3pPr marL="1147115" algn="l" defTabSz="1147115" rtl="0" eaLnBrk="1" latinLnBrk="0" hangingPunct="1">
      <a:defRPr sz="1500" kern="1200">
        <a:solidFill>
          <a:schemeClr val="tx1"/>
        </a:solidFill>
        <a:latin typeface="+mn-lt"/>
        <a:ea typeface="+mn-ea"/>
        <a:cs typeface="+mn-cs"/>
      </a:defRPr>
    </a:lvl3pPr>
    <a:lvl4pPr marL="1720672" algn="l" defTabSz="1147115" rtl="0" eaLnBrk="1" latinLnBrk="0" hangingPunct="1">
      <a:defRPr sz="1500" kern="1200">
        <a:solidFill>
          <a:schemeClr val="tx1"/>
        </a:solidFill>
        <a:latin typeface="+mn-lt"/>
        <a:ea typeface="+mn-ea"/>
        <a:cs typeface="+mn-cs"/>
      </a:defRPr>
    </a:lvl4pPr>
    <a:lvl5pPr marL="2294230" algn="l" defTabSz="1147115" rtl="0" eaLnBrk="1" latinLnBrk="0" hangingPunct="1">
      <a:defRPr sz="1500" kern="1200">
        <a:solidFill>
          <a:schemeClr val="tx1"/>
        </a:solidFill>
        <a:latin typeface="+mn-lt"/>
        <a:ea typeface="+mn-ea"/>
        <a:cs typeface="+mn-cs"/>
      </a:defRPr>
    </a:lvl5pPr>
    <a:lvl6pPr marL="2867787" algn="l" defTabSz="1147115" rtl="0" eaLnBrk="1" latinLnBrk="0" hangingPunct="1">
      <a:defRPr sz="1500" kern="1200">
        <a:solidFill>
          <a:schemeClr val="tx1"/>
        </a:solidFill>
        <a:latin typeface="+mn-lt"/>
        <a:ea typeface="+mn-ea"/>
        <a:cs typeface="+mn-cs"/>
      </a:defRPr>
    </a:lvl6pPr>
    <a:lvl7pPr marL="3441344" algn="l" defTabSz="1147115" rtl="0" eaLnBrk="1" latinLnBrk="0" hangingPunct="1">
      <a:defRPr sz="1500" kern="1200">
        <a:solidFill>
          <a:schemeClr val="tx1"/>
        </a:solidFill>
        <a:latin typeface="+mn-lt"/>
        <a:ea typeface="+mn-ea"/>
        <a:cs typeface="+mn-cs"/>
      </a:defRPr>
    </a:lvl7pPr>
    <a:lvl8pPr marL="4014902" algn="l" defTabSz="1147115" rtl="0" eaLnBrk="1" latinLnBrk="0" hangingPunct="1">
      <a:defRPr sz="1500" kern="1200">
        <a:solidFill>
          <a:schemeClr val="tx1"/>
        </a:solidFill>
        <a:latin typeface="+mn-lt"/>
        <a:ea typeface="+mn-ea"/>
        <a:cs typeface="+mn-cs"/>
      </a:defRPr>
    </a:lvl8pPr>
    <a:lvl9pPr marL="4588459" algn="l" defTabSz="1147115"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3557" indent="0" algn="ctr">
              <a:buNone/>
              <a:defRPr>
                <a:solidFill>
                  <a:schemeClr val="tx1">
                    <a:tint val="75000"/>
                  </a:schemeClr>
                </a:solidFill>
              </a:defRPr>
            </a:lvl2pPr>
            <a:lvl3pPr marL="1147115" indent="0" algn="ctr">
              <a:buNone/>
              <a:defRPr>
                <a:solidFill>
                  <a:schemeClr val="tx1">
                    <a:tint val="75000"/>
                  </a:schemeClr>
                </a:solidFill>
              </a:defRPr>
            </a:lvl3pPr>
            <a:lvl4pPr marL="1720672" indent="0" algn="ctr">
              <a:buNone/>
              <a:defRPr>
                <a:solidFill>
                  <a:schemeClr val="tx1">
                    <a:tint val="75000"/>
                  </a:schemeClr>
                </a:solidFill>
              </a:defRPr>
            </a:lvl4pPr>
            <a:lvl5pPr marL="2294230" indent="0" algn="ctr">
              <a:buNone/>
              <a:defRPr>
                <a:solidFill>
                  <a:schemeClr val="tx1">
                    <a:tint val="75000"/>
                  </a:schemeClr>
                </a:solidFill>
              </a:defRPr>
            </a:lvl5pPr>
            <a:lvl6pPr marL="2867787" indent="0" algn="ctr">
              <a:buNone/>
              <a:defRPr>
                <a:solidFill>
                  <a:schemeClr val="tx1">
                    <a:tint val="75000"/>
                  </a:schemeClr>
                </a:solidFill>
              </a:defRPr>
            </a:lvl6pPr>
            <a:lvl7pPr marL="3441344" indent="0" algn="ctr">
              <a:buNone/>
              <a:defRPr>
                <a:solidFill>
                  <a:schemeClr val="tx1">
                    <a:tint val="75000"/>
                  </a:schemeClr>
                </a:solidFill>
              </a:defRPr>
            </a:lvl7pPr>
            <a:lvl8pPr marL="4014902" indent="0" algn="ctr">
              <a:buNone/>
              <a:defRPr>
                <a:solidFill>
                  <a:schemeClr val="tx1">
                    <a:tint val="75000"/>
                  </a:schemeClr>
                </a:solidFill>
              </a:defRPr>
            </a:lvl8pPr>
            <a:lvl9pPr marL="45884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97F23-A1A5-4888-8DAC-0B6EFA319CA3}" type="datetime1">
              <a:rPr lang="en-US" smtClean="0"/>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825028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5728A-5BDE-41F0-B2B2-48DA403587CF}" type="datetime1">
              <a:rPr lang="en-US" smtClean="0"/>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074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7"/>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4EC2-0147-47DC-A9DA-F401752438EE}" type="datetime1">
              <a:rPr lang="en-US" smtClean="0"/>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8017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0D0-0F45-4BE3-8A49-27F47653F0A0}" type="datetime1">
              <a:rPr lang="en-US" smtClean="0"/>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44984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9"/>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9"/>
            <a:ext cx="11658600" cy="2000249"/>
          </a:xfrm>
        </p:spPr>
        <p:txBody>
          <a:bodyPr anchor="b"/>
          <a:lstStyle>
            <a:lvl1pPr marL="0" indent="0">
              <a:buNone/>
              <a:defRPr sz="2500">
                <a:solidFill>
                  <a:schemeClr val="tx1">
                    <a:tint val="75000"/>
                  </a:schemeClr>
                </a:solidFill>
              </a:defRPr>
            </a:lvl1pPr>
            <a:lvl2pPr marL="573557" indent="0">
              <a:buNone/>
              <a:defRPr sz="2300">
                <a:solidFill>
                  <a:schemeClr val="tx1">
                    <a:tint val="75000"/>
                  </a:schemeClr>
                </a:solidFill>
              </a:defRPr>
            </a:lvl2pPr>
            <a:lvl3pPr marL="1147115" indent="0">
              <a:buNone/>
              <a:defRPr sz="2000">
                <a:solidFill>
                  <a:schemeClr val="tx1">
                    <a:tint val="75000"/>
                  </a:schemeClr>
                </a:solidFill>
              </a:defRPr>
            </a:lvl3pPr>
            <a:lvl4pPr marL="1720672" indent="0">
              <a:buNone/>
              <a:defRPr sz="1800">
                <a:solidFill>
                  <a:schemeClr val="tx1">
                    <a:tint val="75000"/>
                  </a:schemeClr>
                </a:solidFill>
              </a:defRPr>
            </a:lvl4pPr>
            <a:lvl5pPr marL="2294230" indent="0">
              <a:buNone/>
              <a:defRPr sz="1800">
                <a:solidFill>
                  <a:schemeClr val="tx1">
                    <a:tint val="75000"/>
                  </a:schemeClr>
                </a:solidFill>
              </a:defRPr>
            </a:lvl5pPr>
            <a:lvl6pPr marL="2867787" indent="0">
              <a:buNone/>
              <a:defRPr sz="1800">
                <a:solidFill>
                  <a:schemeClr val="tx1">
                    <a:tint val="75000"/>
                  </a:schemeClr>
                </a:solidFill>
              </a:defRPr>
            </a:lvl6pPr>
            <a:lvl7pPr marL="3441344" indent="0">
              <a:buNone/>
              <a:defRPr sz="1800">
                <a:solidFill>
                  <a:schemeClr val="tx1">
                    <a:tint val="75000"/>
                  </a:schemeClr>
                </a:solidFill>
              </a:defRPr>
            </a:lvl7pPr>
            <a:lvl8pPr marL="4014902" indent="0">
              <a:buNone/>
              <a:defRPr sz="1800">
                <a:solidFill>
                  <a:schemeClr val="tx1">
                    <a:tint val="75000"/>
                  </a:schemeClr>
                </a:solidFill>
              </a:defRPr>
            </a:lvl8pPr>
            <a:lvl9pPr marL="45884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7D72F-2ABB-4B76-901C-58A2F5CB2B84}" type="datetime1">
              <a:rPr lang="en-US" smtClean="0"/>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9465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765C1-0DE8-45E1-B4E6-177357AC6D12}" type="datetime1">
              <a:rPr lang="en-US" smtClean="0"/>
              <a:t>10/6/16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6778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CBEFE-20FF-47F2-B561-B1F50C47DAF2}" type="datetime1">
              <a:rPr lang="en-US" smtClean="0"/>
              <a:t>10/6/16</a:t>
            </a:fld>
            <a:endParaRPr lang="en-US"/>
          </a:p>
        </p:txBody>
      </p:sp>
      <p:sp>
        <p:nvSpPr>
          <p:cNvPr id="8" name="Footer Placeholder 7"/>
          <p:cNvSpPr>
            <a:spLocks noGrp="1"/>
          </p:cNvSpPr>
          <p:nvPr>
            <p:ph type="ftr" sz="quarter" idx="11"/>
          </p:nvPr>
        </p:nvSpPr>
        <p:spPr/>
        <p:txBody>
          <a:bodyPr/>
          <a:lstStyle/>
          <a:p>
            <a:r>
              <a:rPr lang="en-US" smtClean="0"/>
              <a:t>Contact us: pht433@gmail.com</a:t>
            </a:r>
            <a:endParaRPr lang="en-US"/>
          </a:p>
        </p:txBody>
      </p:sp>
      <p:sp>
        <p:nvSpPr>
          <p:cNvPr id="9" name="Slide Number Placeholder 8"/>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088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DCDF-5F05-496E-9DF4-1017E46B4D57}" type="datetime1">
              <a:rPr lang="en-US" smtClean="0"/>
              <a:t>10/6/16</a:t>
            </a:fld>
            <a:endParaRPr lang="en-US"/>
          </a:p>
        </p:txBody>
      </p:sp>
      <p:sp>
        <p:nvSpPr>
          <p:cNvPr id="4" name="Footer Placeholder 3"/>
          <p:cNvSpPr>
            <a:spLocks noGrp="1"/>
          </p:cNvSpPr>
          <p:nvPr>
            <p:ph type="ftr" sz="quarter" idx="11"/>
          </p:nvPr>
        </p:nvSpPr>
        <p:spPr/>
        <p:txBody>
          <a:bodyPr/>
          <a:lstStyle/>
          <a:p>
            <a:r>
              <a:rPr lang="en-US" smtClean="0"/>
              <a:t>Contact us: pht433@gmail.com</a:t>
            </a:r>
            <a:endParaRPr lang="en-US"/>
          </a:p>
        </p:txBody>
      </p:sp>
      <p:sp>
        <p:nvSpPr>
          <p:cNvPr id="5" name="Slide Number Placeholder 4"/>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4682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08501-92D0-4FAB-93D1-5220F9556195}" type="datetime1">
              <a:rPr lang="en-US" smtClean="0"/>
              <a:t>10/6/16</a:t>
            </a:fld>
            <a:endParaRPr lang="en-US"/>
          </a:p>
        </p:txBody>
      </p:sp>
      <p:sp>
        <p:nvSpPr>
          <p:cNvPr id="3" name="Footer Placeholder 2"/>
          <p:cNvSpPr>
            <a:spLocks noGrp="1"/>
          </p:cNvSpPr>
          <p:nvPr>
            <p:ph type="ftr" sz="quarter" idx="11"/>
          </p:nvPr>
        </p:nvSpPr>
        <p:spPr/>
        <p:txBody>
          <a:bodyPr/>
          <a:lstStyle/>
          <a:p>
            <a:r>
              <a:rPr lang="en-US" smtClean="0"/>
              <a:t>Contact us: pht433@gmail.com</a:t>
            </a:r>
            <a:endParaRPr lang="en-US"/>
          </a:p>
        </p:txBody>
      </p:sp>
      <p:sp>
        <p:nvSpPr>
          <p:cNvPr id="4" name="Slide Number Placeholder 3"/>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3033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7" y="364070"/>
            <a:ext cx="766762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13470"/>
            <a:ext cx="4512470" cy="6254751"/>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FB4C-B70A-44B5-9418-9D979049CB28}" type="datetime1">
              <a:rPr lang="en-US" smtClean="0"/>
              <a:t>10/6/16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866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000"/>
            </a:lvl1pPr>
            <a:lvl2pPr marL="573557" indent="0">
              <a:buNone/>
              <a:defRPr sz="3500"/>
            </a:lvl2pPr>
            <a:lvl3pPr marL="1147115" indent="0">
              <a:buNone/>
              <a:defRPr sz="3000"/>
            </a:lvl3pPr>
            <a:lvl4pPr marL="1720672" indent="0">
              <a:buNone/>
              <a:defRPr sz="2500"/>
            </a:lvl4pPr>
            <a:lvl5pPr marL="2294230" indent="0">
              <a:buNone/>
              <a:defRPr sz="2500"/>
            </a:lvl5pPr>
            <a:lvl6pPr marL="2867787" indent="0">
              <a:buNone/>
              <a:defRPr sz="2500"/>
            </a:lvl6pPr>
            <a:lvl7pPr marL="3441344" indent="0">
              <a:buNone/>
              <a:defRPr sz="2500"/>
            </a:lvl7pPr>
            <a:lvl8pPr marL="4014902" indent="0">
              <a:buNone/>
              <a:defRPr sz="2500"/>
            </a:lvl8pPr>
            <a:lvl9pPr marL="4588459" indent="0">
              <a:buNone/>
              <a:defRPr sz="2500"/>
            </a:lvl9pPr>
          </a:lstStyle>
          <a:p>
            <a:endParaRPr lang="en-US"/>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BCB1-5154-4598-8739-5736CD0B8E08}" type="datetime1">
              <a:rPr lang="en-US" smtClean="0"/>
              <a:t>10/6/16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404165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711" tIns="57356" rIns="114711" bIns="573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3"/>
            <a:ext cx="12344400" cy="6034617"/>
          </a:xfrm>
          <a:prstGeom prst="rect">
            <a:avLst/>
          </a:prstGeom>
        </p:spPr>
        <p:txBody>
          <a:bodyPr vert="horz" lIns="114711" tIns="57356" rIns="114711" bIns="57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7"/>
            <a:ext cx="3200400" cy="486833"/>
          </a:xfrm>
          <a:prstGeom prst="rect">
            <a:avLst/>
          </a:prstGeom>
        </p:spPr>
        <p:txBody>
          <a:bodyPr vert="horz" lIns="114711" tIns="57356" rIns="114711" bIns="57356" rtlCol="0" anchor="ctr"/>
          <a:lstStyle>
            <a:lvl1pPr algn="l">
              <a:defRPr sz="1500">
                <a:solidFill>
                  <a:schemeClr val="tx1">
                    <a:tint val="75000"/>
                  </a:schemeClr>
                </a:solidFill>
              </a:defRPr>
            </a:lvl1pPr>
          </a:lstStyle>
          <a:p>
            <a:fld id="{D552CEF1-90D8-493C-9298-686E7BABADF7}" type="datetime1">
              <a:rPr lang="en-US" smtClean="0"/>
              <a:t>10/6/16</a:t>
            </a:fld>
            <a:endParaRPr lang="en-US"/>
          </a:p>
        </p:txBody>
      </p:sp>
      <p:sp>
        <p:nvSpPr>
          <p:cNvPr id="5" name="Footer Placeholder 4"/>
          <p:cNvSpPr>
            <a:spLocks noGrp="1"/>
          </p:cNvSpPr>
          <p:nvPr>
            <p:ph type="ftr" sz="quarter" idx="3"/>
          </p:nvPr>
        </p:nvSpPr>
        <p:spPr>
          <a:xfrm>
            <a:off x="4686300" y="8475137"/>
            <a:ext cx="4343400" cy="486833"/>
          </a:xfrm>
          <a:prstGeom prst="rect">
            <a:avLst/>
          </a:prstGeom>
        </p:spPr>
        <p:txBody>
          <a:bodyPr vert="horz" lIns="114711" tIns="57356" rIns="114711" bIns="57356" rtlCol="0" anchor="ctr"/>
          <a:lstStyle>
            <a:lvl1pPr algn="ctr">
              <a:defRPr sz="1500">
                <a:solidFill>
                  <a:schemeClr val="tx1">
                    <a:tint val="75000"/>
                  </a:schemeClr>
                </a:solidFill>
              </a:defRPr>
            </a:lvl1pPr>
          </a:lstStyle>
          <a:p>
            <a:r>
              <a:rPr lang="en-US" smtClean="0"/>
              <a:t>Contact us: pht433@gmail.com</a:t>
            </a:r>
            <a:endParaRPr lang="en-US"/>
          </a:p>
        </p:txBody>
      </p:sp>
      <p:sp>
        <p:nvSpPr>
          <p:cNvPr id="6" name="Slide Number Placeholder 5"/>
          <p:cNvSpPr>
            <a:spLocks noGrp="1"/>
          </p:cNvSpPr>
          <p:nvPr>
            <p:ph type="sldNum" sz="quarter" idx="4"/>
          </p:nvPr>
        </p:nvSpPr>
        <p:spPr>
          <a:xfrm>
            <a:off x="9829800" y="8475137"/>
            <a:ext cx="3200400" cy="486833"/>
          </a:xfrm>
          <a:prstGeom prst="rect">
            <a:avLst/>
          </a:prstGeom>
        </p:spPr>
        <p:txBody>
          <a:bodyPr vert="horz" lIns="114711" tIns="57356" rIns="114711" bIns="57356" rtlCol="0" anchor="ctr"/>
          <a:lstStyle>
            <a:lvl1pPr algn="r">
              <a:defRPr sz="1500">
                <a:solidFill>
                  <a:schemeClr val="tx1">
                    <a:tint val="75000"/>
                  </a:schemeClr>
                </a:solidFill>
              </a:defRPr>
            </a:lvl1pPr>
          </a:lstStyle>
          <a:p>
            <a:fld id="{2339E5D4-2FE6-43AA-AB6C-F01DFBF601A1}" type="slidenum">
              <a:rPr lang="en-US" smtClean="0"/>
              <a:pPr/>
              <a:t>‹#›</a:t>
            </a:fld>
            <a:endParaRPr lang="en-US"/>
          </a:p>
        </p:txBody>
      </p:sp>
    </p:spTree>
    <p:extLst>
      <p:ext uri="{BB962C8B-B14F-4D97-AF65-F5344CB8AC3E}">
        <p14:creationId xmlns:p14="http://schemas.microsoft.com/office/powerpoint/2010/main" val="14605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1147115" rtl="0" eaLnBrk="1" latinLnBrk="0" hangingPunct="1">
        <a:spcBef>
          <a:spcPct val="0"/>
        </a:spcBef>
        <a:buNone/>
        <a:defRPr sz="5500" kern="1200">
          <a:solidFill>
            <a:schemeClr val="tx1"/>
          </a:solidFill>
          <a:latin typeface="+mj-lt"/>
          <a:ea typeface="+mj-ea"/>
          <a:cs typeface="+mj-cs"/>
        </a:defRPr>
      </a:lvl1pPr>
    </p:titleStyle>
    <p:bodyStyle>
      <a:lvl1pPr marL="430168" indent="-430168" algn="l" defTabSz="11471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031" indent="-358473" algn="l" defTabSz="11471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894" indent="-286779" algn="l" defTabSz="11471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45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00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566"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123"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68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523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38400" y="381000"/>
            <a:ext cx="6883400" cy="20574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7" name="Rectangle 6"/>
          <p:cNvSpPr/>
          <p:nvPr/>
        </p:nvSpPr>
        <p:spPr>
          <a:xfrm>
            <a:off x="4557830" y="4110335"/>
            <a:ext cx="460035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Family Planning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228600" y="8229600"/>
            <a:ext cx="3847913" cy="461665"/>
          </a:xfrm>
          <a:prstGeom prst="rect">
            <a:avLst/>
          </a:prstGeom>
          <a:noFill/>
        </p:spPr>
        <p:txBody>
          <a:bodyPr wrap="none" lIns="91440" tIns="45720" rIns="91440" bIns="45720">
            <a:spAutoFit/>
          </a:bodyPr>
          <a:lstStyle/>
          <a:p>
            <a:pPr algn="ctr"/>
            <a:r>
              <a:rPr lang="en-US" sz="2400" b="1" dirty="0" smtClean="0">
                <a:ln w="0"/>
                <a:effectLst>
                  <a:outerShdw blurRad="38100" dist="19050" dir="2700000" algn="tl" rotWithShape="0">
                    <a:schemeClr val="dk1">
                      <a:alpha val="40000"/>
                    </a:schemeClr>
                  </a:outerShdw>
                </a:effectLst>
              </a:rPr>
              <a:t>433OBGYNteam@gmail.com</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682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990600" y="1371600"/>
            <a:ext cx="11734800" cy="6401754"/>
          </a:xfrm>
          <a:prstGeom prst="rect">
            <a:avLst/>
          </a:prstGeom>
          <a:noFill/>
        </p:spPr>
        <p:txBody>
          <a:bodyPr wrap="square" rtlCol="0">
            <a:spAutoFit/>
          </a:bodyPr>
          <a:lstStyle/>
          <a:p>
            <a:r>
              <a:rPr lang="en-US" sz="3200" b="1" dirty="0" smtClean="0">
                <a:solidFill>
                  <a:schemeClr val="accent4">
                    <a:lumMod val="75000"/>
                  </a:schemeClr>
                </a:solidFill>
              </a:rPr>
              <a:t>4) Estrogen-progesterone contraceptives:</a:t>
            </a:r>
          </a:p>
          <a:p>
            <a:r>
              <a:rPr lang="en-US" dirty="0" smtClean="0">
                <a:solidFill>
                  <a:srgbClr val="FF0000"/>
                </a:solidFill>
              </a:rPr>
              <a:t>92% effective. </a:t>
            </a:r>
          </a:p>
          <a:p>
            <a:r>
              <a:rPr lang="en-US" dirty="0" smtClean="0"/>
              <a:t>Oral pills            daily </a:t>
            </a:r>
          </a:p>
          <a:p>
            <a:r>
              <a:rPr lang="en-US" dirty="0" smtClean="0"/>
              <a:t>Patch           weekly </a:t>
            </a:r>
          </a:p>
          <a:p>
            <a:r>
              <a:rPr lang="en-US" dirty="0" smtClean="0"/>
              <a:t>Vaginal ring            monthly </a:t>
            </a:r>
          </a:p>
          <a:p>
            <a:endParaRPr lang="en-US" dirty="0"/>
          </a:p>
          <a:p>
            <a:r>
              <a:rPr lang="en-US" sz="2800" dirty="0" smtClean="0">
                <a:solidFill>
                  <a:srgbClr val="604A7B"/>
                </a:solidFill>
              </a:rPr>
              <a:t>Contraindication using  estrogen/progesterone contraceptive</a:t>
            </a:r>
            <a:r>
              <a:rPr lang="en-US" sz="2800" b="1" dirty="0" smtClean="0">
                <a:solidFill>
                  <a:srgbClr val="604A7B"/>
                </a:solidFill>
              </a:rPr>
              <a:t>:</a:t>
            </a:r>
          </a:p>
          <a:p>
            <a:pPr marL="342900" indent="-342900">
              <a:buFontTx/>
              <a:buChar char="-"/>
            </a:pPr>
            <a:r>
              <a:rPr lang="en-US" dirty="0" smtClean="0">
                <a:solidFill>
                  <a:srgbClr val="FF0000"/>
                </a:solidFill>
              </a:rPr>
              <a:t>Migraine with Aura </a:t>
            </a:r>
          </a:p>
          <a:p>
            <a:pPr marL="342900" indent="-342900">
              <a:buFontTx/>
              <a:buChar char="-"/>
            </a:pPr>
            <a:r>
              <a:rPr lang="en-US" dirty="0" smtClean="0">
                <a:solidFill>
                  <a:srgbClr val="FF0000"/>
                </a:solidFill>
              </a:rPr>
              <a:t>Blood clots </a:t>
            </a:r>
          </a:p>
          <a:p>
            <a:pPr marL="342900" indent="-342900">
              <a:buFontTx/>
              <a:buChar char="-"/>
            </a:pPr>
            <a:r>
              <a:rPr lang="en-US" dirty="0" smtClean="0">
                <a:solidFill>
                  <a:srgbClr val="FF0000"/>
                </a:solidFill>
              </a:rPr>
              <a:t>Breast cancer </a:t>
            </a:r>
          </a:p>
          <a:p>
            <a:pPr marL="342900" indent="-342900">
              <a:buFontTx/>
              <a:buChar char="-"/>
            </a:pPr>
            <a:r>
              <a:rPr lang="en-US" dirty="0" smtClean="0">
                <a:solidFill>
                  <a:srgbClr val="FF0000"/>
                </a:solidFill>
              </a:rPr>
              <a:t>Liver disease</a:t>
            </a:r>
            <a:r>
              <a:rPr lang="en-US" dirty="0" smtClean="0"/>
              <a:t>. </a:t>
            </a:r>
          </a:p>
          <a:p>
            <a:endParaRPr lang="en-US" dirty="0"/>
          </a:p>
          <a:p>
            <a:r>
              <a:rPr lang="en-US" sz="2800" dirty="0" smtClean="0">
                <a:solidFill>
                  <a:srgbClr val="604A7B"/>
                </a:solidFill>
              </a:rPr>
              <a:t>Contraindication for Women ager &gt; 35 with</a:t>
            </a:r>
            <a:r>
              <a:rPr lang="en-US" sz="2800" b="1" dirty="0" smtClean="0">
                <a:solidFill>
                  <a:srgbClr val="604A7B"/>
                </a:solidFill>
              </a:rPr>
              <a:t>:</a:t>
            </a:r>
          </a:p>
          <a:p>
            <a:r>
              <a:rPr lang="en-US" dirty="0" smtClean="0">
                <a:solidFill>
                  <a:srgbClr val="FF0000"/>
                </a:solidFill>
              </a:rPr>
              <a:t>-    Smoke   </a:t>
            </a:r>
          </a:p>
          <a:p>
            <a:r>
              <a:rPr lang="en-US" dirty="0" smtClean="0">
                <a:solidFill>
                  <a:srgbClr val="FF0000"/>
                </a:solidFill>
              </a:rPr>
              <a:t>-    HTN </a:t>
            </a:r>
          </a:p>
          <a:p>
            <a:r>
              <a:rPr lang="en-US" dirty="0" smtClean="0">
                <a:solidFill>
                  <a:srgbClr val="FF0000"/>
                </a:solidFill>
              </a:rPr>
              <a:t>-    Migraine </a:t>
            </a:r>
          </a:p>
          <a:p>
            <a:r>
              <a:rPr lang="en-US" dirty="0" smtClean="0"/>
              <a:t> </a:t>
            </a:r>
            <a:endParaRPr lang="en-US" dirty="0"/>
          </a:p>
        </p:txBody>
      </p:sp>
      <p:cxnSp>
        <p:nvCxnSpPr>
          <p:cNvPr id="9" name="Straight Arrow Connector 8"/>
          <p:cNvCxnSpPr/>
          <p:nvPr/>
        </p:nvCxnSpPr>
        <p:spPr>
          <a:xfrm>
            <a:off x="2209800" y="25146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828800" y="28956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90800" y="32004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56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295400"/>
            <a:ext cx="11734800" cy="8002190"/>
          </a:xfrm>
          <a:prstGeom prst="rect">
            <a:avLst/>
          </a:prstGeom>
          <a:noFill/>
        </p:spPr>
        <p:txBody>
          <a:bodyPr wrap="square" rtlCol="0">
            <a:spAutoFit/>
          </a:bodyPr>
          <a:lstStyle/>
          <a:p>
            <a:r>
              <a:rPr lang="en-US" sz="3200" b="1" dirty="0" smtClean="0">
                <a:solidFill>
                  <a:schemeClr val="accent4">
                    <a:lumMod val="75000"/>
                  </a:schemeClr>
                </a:solidFill>
              </a:rPr>
              <a:t>5) Barrier:</a:t>
            </a:r>
          </a:p>
          <a:p>
            <a:r>
              <a:rPr lang="en-US" sz="2800" dirty="0" smtClean="0"/>
              <a:t>-Male / Female condom </a:t>
            </a:r>
          </a:p>
          <a:p>
            <a:r>
              <a:rPr lang="en-US" sz="2800" dirty="0" smtClean="0"/>
              <a:t>-spermicide</a:t>
            </a:r>
          </a:p>
          <a:p>
            <a:r>
              <a:rPr lang="en-US" sz="2800" dirty="0" smtClean="0"/>
              <a:t>-diaphragm </a:t>
            </a:r>
          </a:p>
          <a:p>
            <a:endParaRPr lang="en-US" dirty="0" smtClean="0"/>
          </a:p>
          <a:p>
            <a:r>
              <a:rPr lang="en-US" sz="2800" dirty="0" smtClean="0">
                <a:solidFill>
                  <a:srgbClr val="FF0000"/>
                </a:solidFill>
              </a:rPr>
              <a:t>71</a:t>
            </a:r>
            <a:r>
              <a:rPr lang="en-US" sz="2800" dirty="0">
                <a:solidFill>
                  <a:srgbClr val="FF0000"/>
                </a:solidFill>
              </a:rPr>
              <a:t>% effective</a:t>
            </a:r>
            <a:r>
              <a:rPr lang="en-US" sz="2800" dirty="0" smtClean="0">
                <a:solidFill>
                  <a:srgbClr val="FF0000"/>
                </a:solidFill>
              </a:rPr>
              <a:t>.</a:t>
            </a:r>
          </a:p>
          <a:p>
            <a:r>
              <a:rPr lang="en-US" sz="2800" dirty="0" smtClean="0">
                <a:solidFill>
                  <a:schemeClr val="tx2">
                    <a:lumMod val="60000"/>
                    <a:lumOff val="40000"/>
                  </a:schemeClr>
                </a:solidFill>
              </a:rPr>
              <a:t>Protected against sexual transmitted infections</a:t>
            </a:r>
          </a:p>
          <a:p>
            <a:endParaRPr lang="en-US" dirty="0"/>
          </a:p>
          <a:p>
            <a:endParaRPr lang="en-US" sz="3200" b="1" dirty="0" smtClean="0">
              <a:solidFill>
                <a:srgbClr val="604A7B"/>
              </a:solidFill>
            </a:endParaRPr>
          </a:p>
          <a:p>
            <a:r>
              <a:rPr lang="en-US" sz="3200" b="1" dirty="0" smtClean="0">
                <a:solidFill>
                  <a:srgbClr val="604A7B"/>
                </a:solidFill>
              </a:rPr>
              <a:t>6) others: </a:t>
            </a:r>
          </a:p>
          <a:p>
            <a:r>
              <a:rPr lang="en-US" sz="2800" b="1" dirty="0" smtClean="0">
                <a:solidFill>
                  <a:srgbClr val="558ED5"/>
                </a:solidFill>
              </a:rPr>
              <a:t>1- natural family planning</a:t>
            </a:r>
            <a:r>
              <a:rPr lang="en-US" sz="2800" dirty="0" smtClean="0">
                <a:solidFill>
                  <a:srgbClr val="558ED5"/>
                </a:solidFill>
              </a:rPr>
              <a:t>: </a:t>
            </a:r>
            <a:r>
              <a:rPr lang="en-US" sz="2800" dirty="0" smtClean="0"/>
              <a:t>Ovulation major by calendar or symptoms such as temperature or cervical mucus.</a:t>
            </a:r>
          </a:p>
          <a:p>
            <a:endParaRPr lang="en-US" sz="2800" dirty="0"/>
          </a:p>
          <a:p>
            <a:r>
              <a:rPr lang="en-US" sz="2800" b="1" dirty="0" smtClean="0">
                <a:solidFill>
                  <a:srgbClr val="558ED5"/>
                </a:solidFill>
              </a:rPr>
              <a:t>2- breastfeeding: </a:t>
            </a:r>
            <a:r>
              <a:rPr lang="en-US" sz="2800" dirty="0" smtClean="0"/>
              <a:t>women should breastfeed every 3 hours + using progesterone during breastfeeding.  </a:t>
            </a:r>
          </a:p>
          <a:p>
            <a:endParaRPr lang="en-US" dirty="0"/>
          </a:p>
          <a:p>
            <a:r>
              <a:rPr lang="en-US" dirty="0" smtClean="0"/>
              <a:t>  </a:t>
            </a:r>
          </a:p>
          <a:p>
            <a:r>
              <a:rPr lang="en-US" dirty="0" smtClean="0"/>
              <a:t> </a:t>
            </a:r>
          </a:p>
          <a:p>
            <a:r>
              <a:rPr lang="en-US" dirty="0" smtClean="0"/>
              <a:t>   </a:t>
            </a:r>
            <a:endParaRPr lang="en-US" dirty="0"/>
          </a:p>
        </p:txBody>
      </p:sp>
    </p:spTree>
    <p:extLst>
      <p:ext uri="{BB962C8B-B14F-4D97-AF65-F5344CB8AC3E}">
        <p14:creationId xmlns:p14="http://schemas.microsoft.com/office/powerpoint/2010/main" val="1551059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295400"/>
            <a:ext cx="11734800" cy="5940088"/>
          </a:xfrm>
          <a:prstGeom prst="rect">
            <a:avLst/>
          </a:prstGeom>
          <a:noFill/>
        </p:spPr>
        <p:txBody>
          <a:bodyPr wrap="square" rtlCol="0">
            <a:spAutoFit/>
          </a:bodyPr>
          <a:lstStyle/>
          <a:p>
            <a:r>
              <a:rPr lang="en-US" sz="3200" b="1" dirty="0" smtClean="0">
                <a:solidFill>
                  <a:schemeClr val="accent4">
                    <a:lumMod val="75000"/>
                  </a:schemeClr>
                </a:solidFill>
              </a:rPr>
              <a:t>Emergency contraception:</a:t>
            </a:r>
          </a:p>
          <a:p>
            <a:r>
              <a:rPr lang="en-US" sz="2800" dirty="0" smtClean="0"/>
              <a:t>Unprotected intercourse</a:t>
            </a:r>
            <a:r>
              <a:rPr lang="en-US" sz="2800" dirty="0" smtClean="0">
                <a:solidFill>
                  <a:schemeClr val="accent4">
                    <a:lumMod val="75000"/>
                  </a:schemeClr>
                </a:solidFill>
              </a:rPr>
              <a:t>           </a:t>
            </a:r>
            <a:r>
              <a:rPr lang="en-US" sz="2800" dirty="0" smtClean="0">
                <a:solidFill>
                  <a:srgbClr val="FF0000"/>
                </a:solidFill>
              </a:rPr>
              <a:t>inhibit ovulation and fertilization.</a:t>
            </a:r>
            <a:endParaRPr lang="en-US" sz="2800" dirty="0">
              <a:solidFill>
                <a:schemeClr val="accent4">
                  <a:lumMod val="75000"/>
                </a:schemeClr>
              </a:solidFill>
            </a:endParaRPr>
          </a:p>
          <a:p>
            <a:r>
              <a:rPr lang="en-US" sz="2800" dirty="0" smtClean="0"/>
              <a:t>Plan B: </a:t>
            </a:r>
            <a:r>
              <a:rPr lang="en-US" sz="2800" dirty="0" smtClean="0">
                <a:solidFill>
                  <a:srgbClr val="558ED5"/>
                </a:solidFill>
              </a:rPr>
              <a:t>tow pills 0.75 mg </a:t>
            </a:r>
            <a:r>
              <a:rPr lang="en-US" sz="2800" dirty="0" err="1" smtClean="0">
                <a:solidFill>
                  <a:srgbClr val="558ED5"/>
                </a:solidFill>
              </a:rPr>
              <a:t>levenorgestrel</a:t>
            </a:r>
            <a:r>
              <a:rPr lang="en-US" sz="2800" dirty="0" smtClean="0">
                <a:solidFill>
                  <a:srgbClr val="558ED5"/>
                </a:solidFill>
              </a:rPr>
              <a:t> </a:t>
            </a:r>
          </a:p>
          <a:p>
            <a:endParaRPr lang="en-US" sz="2800" dirty="0"/>
          </a:p>
          <a:p>
            <a:endParaRPr lang="en-US" sz="2800" dirty="0" smtClean="0"/>
          </a:p>
          <a:p>
            <a:r>
              <a:rPr lang="en-US" sz="2800" dirty="0" smtClean="0"/>
              <a:t>Step 1       one pill 1.5 mg </a:t>
            </a:r>
            <a:r>
              <a:rPr lang="en-US" sz="2800" dirty="0" err="1" smtClean="0"/>
              <a:t>levenorgestel</a:t>
            </a:r>
            <a:r>
              <a:rPr lang="en-US" sz="2800" dirty="0"/>
              <a:t> </a:t>
            </a:r>
            <a:r>
              <a:rPr lang="en-US" sz="2800" dirty="0" smtClean="0"/>
              <a:t>after 27 hours of intercourse </a:t>
            </a:r>
          </a:p>
          <a:p>
            <a:r>
              <a:rPr lang="en-US" sz="2800" dirty="0" smtClean="0"/>
              <a:t>Ella       </a:t>
            </a:r>
            <a:r>
              <a:rPr lang="en-US" sz="2800" dirty="0" err="1" smtClean="0"/>
              <a:t>ulipristal</a:t>
            </a:r>
            <a:r>
              <a:rPr lang="en-US" sz="2800" dirty="0"/>
              <a:t> </a:t>
            </a:r>
            <a:r>
              <a:rPr lang="en-US" sz="2800" dirty="0" smtClean="0"/>
              <a:t>acetate 30 mg 122 hours after intercourse</a:t>
            </a:r>
          </a:p>
          <a:p>
            <a:endParaRPr lang="en-US" sz="2800" dirty="0"/>
          </a:p>
          <a:p>
            <a:pPr algn="ctr"/>
            <a:r>
              <a:rPr lang="en-US" sz="3200" b="1" dirty="0" smtClean="0">
                <a:solidFill>
                  <a:srgbClr val="FF0000"/>
                </a:solidFill>
              </a:rPr>
              <a:t>Copper IUD can be used in emergency has 0% failure rate.     </a:t>
            </a:r>
          </a:p>
          <a:p>
            <a:r>
              <a:rPr lang="en-US" sz="2800" dirty="0" smtClean="0">
                <a:solidFill>
                  <a:schemeClr val="accent4">
                    <a:lumMod val="75000"/>
                  </a:schemeClr>
                </a:solidFill>
              </a:rPr>
              <a:t>  </a:t>
            </a:r>
          </a:p>
          <a:p>
            <a:endParaRPr lang="en-US" dirty="0"/>
          </a:p>
          <a:p>
            <a:r>
              <a:rPr lang="en-US" dirty="0" smtClean="0"/>
              <a:t>  </a:t>
            </a:r>
          </a:p>
          <a:p>
            <a:r>
              <a:rPr lang="en-US" dirty="0" smtClean="0"/>
              <a:t> </a:t>
            </a:r>
          </a:p>
          <a:p>
            <a:r>
              <a:rPr lang="en-US" dirty="0" smtClean="0"/>
              <a:t>   </a:t>
            </a:r>
            <a:endParaRPr lang="en-US" dirty="0"/>
          </a:p>
        </p:txBody>
      </p:sp>
      <p:cxnSp>
        <p:nvCxnSpPr>
          <p:cNvPr id="9" name="Straight Arrow Connector 8"/>
          <p:cNvCxnSpPr/>
          <p:nvPr/>
        </p:nvCxnSpPr>
        <p:spPr>
          <a:xfrm>
            <a:off x="4800600" y="2133600"/>
            <a:ext cx="76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57400" y="38100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676400" y="42672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41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990600"/>
            <a:ext cx="12344400" cy="548216"/>
          </a:xfrm>
        </p:spPr>
        <p:txBody>
          <a:bodyPr>
            <a:normAutofit fontScale="90000"/>
          </a:bodyPr>
          <a:lstStyle/>
          <a:p>
            <a:r>
              <a:rPr lang="en-US" b="1" u="sng" dirty="0" smtClean="0"/>
              <a:t>Case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1154162"/>
          </a:xfrm>
          <a:prstGeom prst="rect">
            <a:avLst/>
          </a:prstGeom>
          <a:noFill/>
        </p:spPr>
        <p:txBody>
          <a:bodyPr wrap="square" rtlCol="0">
            <a:spAutoFit/>
          </a:bodyPr>
          <a:lstStyle/>
          <a:p>
            <a:r>
              <a:rPr lang="en-US" dirty="0" smtClean="0"/>
              <a:t>  </a:t>
            </a:r>
          </a:p>
          <a:p>
            <a:r>
              <a:rPr lang="en-US" dirty="0" smtClean="0"/>
              <a:t> </a:t>
            </a:r>
          </a:p>
          <a:p>
            <a:r>
              <a:rPr lang="en-US" dirty="0" smtClean="0"/>
              <a:t>   </a:t>
            </a:r>
            <a:endParaRPr lang="en-US" dirty="0"/>
          </a:p>
        </p:txBody>
      </p:sp>
      <p:sp>
        <p:nvSpPr>
          <p:cNvPr id="13" name="Rectangle 12"/>
          <p:cNvSpPr/>
          <p:nvPr/>
        </p:nvSpPr>
        <p:spPr>
          <a:xfrm>
            <a:off x="609600" y="1752600"/>
            <a:ext cx="11887200" cy="8525410"/>
          </a:xfrm>
          <a:prstGeom prst="rect">
            <a:avLst/>
          </a:prstGeom>
        </p:spPr>
        <p:txBody>
          <a:bodyPr wrap="square">
            <a:spAutoFit/>
          </a:bodyPr>
          <a:lstStyle/>
          <a:p>
            <a:pPr algn="ctr"/>
            <a:r>
              <a:rPr lang="en-US" sz="2800" dirty="0"/>
              <a:t>CASE: A 17 year old G0 female presents to clinic desiring information about contraceptive methods. She reports that she is sexually active with her boyfriend, using condoms occasionally, when she “needs them.” She has never used any other methods. She has had 2 lifetime partners. She became sexually active at age 15 and had sex with her first partner 3-4 times but didn’t use contraception. She has been sexually active with her current partner for the last year. She came today because she last had unprotected intercourse 3 days ago and is worried she might get pregnant. She has decided it’s time for a more reliable method of contraception. She has never had a pelvic exam. She has history of well con- trolled seizure disorder and had appendicitis at age 11. She is taking </a:t>
            </a:r>
            <a:r>
              <a:rPr lang="en-US" sz="2800" dirty="0" err="1"/>
              <a:t>valproic</a:t>
            </a:r>
            <a:r>
              <a:rPr lang="en-US" sz="2800" dirty="0"/>
              <a:t> acid. She smokes one-half pack of </a:t>
            </a:r>
            <a:r>
              <a:rPr lang="en-US" sz="2800" dirty="0" err="1"/>
              <a:t>ciga</a:t>
            </a:r>
            <a:r>
              <a:rPr lang="en-US" sz="2800" dirty="0"/>
              <a:t>- </a:t>
            </a:r>
            <a:r>
              <a:rPr lang="en-US" sz="2800" dirty="0" err="1"/>
              <a:t>rettes</a:t>
            </a:r>
            <a:r>
              <a:rPr lang="en-US" sz="2800" dirty="0"/>
              <a:t> per day, drinks alcohol socially, and uses occasional marijuana. Her blood pressure is 100/60 and pulse is 68</a:t>
            </a:r>
            <a:r>
              <a:rPr lang="en-US" sz="2800"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057998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990600"/>
            <a:ext cx="12344400" cy="548216"/>
          </a:xfrm>
        </p:spPr>
        <p:txBody>
          <a:bodyPr>
            <a:normAutofit fontScale="90000"/>
          </a:bodyPr>
          <a:lstStyle/>
          <a:p>
            <a:r>
              <a:rPr lang="en-US" b="1" u="sng" dirty="0" smtClean="0"/>
              <a:t>Case Questions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1154162"/>
          </a:xfrm>
          <a:prstGeom prst="rect">
            <a:avLst/>
          </a:prstGeom>
          <a:noFill/>
        </p:spPr>
        <p:txBody>
          <a:bodyPr wrap="square" rtlCol="0">
            <a:spAutoFit/>
          </a:bodyPr>
          <a:lstStyle/>
          <a:p>
            <a:r>
              <a:rPr lang="en-US" dirty="0" smtClean="0"/>
              <a:t>  </a:t>
            </a:r>
          </a:p>
          <a:p>
            <a:r>
              <a:rPr lang="en-US" dirty="0" smtClean="0"/>
              <a:t> </a:t>
            </a:r>
          </a:p>
          <a:p>
            <a:r>
              <a:rPr lang="en-US" dirty="0" smtClean="0"/>
              <a:t>   </a:t>
            </a:r>
            <a:endParaRPr lang="en-US" dirty="0"/>
          </a:p>
        </p:txBody>
      </p:sp>
      <p:sp>
        <p:nvSpPr>
          <p:cNvPr id="13" name="Rectangle 12"/>
          <p:cNvSpPr/>
          <p:nvPr/>
        </p:nvSpPr>
        <p:spPr>
          <a:xfrm>
            <a:off x="609600" y="1752600"/>
            <a:ext cx="11887200" cy="292387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914400" y="1703320"/>
            <a:ext cx="10972800" cy="7109637"/>
          </a:xfrm>
          <a:prstGeom prst="rect">
            <a:avLst/>
          </a:prstGeom>
        </p:spPr>
        <p:txBody>
          <a:bodyPr wrap="square">
            <a:spAutoFit/>
          </a:bodyPr>
          <a:lstStyle/>
          <a:p>
            <a:r>
              <a:rPr lang="en-US" sz="2400" b="1" dirty="0"/>
              <a:t>1. What pertinent historical information should you obtain from any patient prior to presenting </a:t>
            </a:r>
            <a:r>
              <a:rPr lang="en-US" sz="2400" b="1" dirty="0" smtClean="0"/>
              <a:t>recommendations for </a:t>
            </a:r>
            <a:r>
              <a:rPr lang="en-US" sz="2400" b="1" dirty="0"/>
              <a:t>appropriate contraception?</a:t>
            </a:r>
          </a:p>
          <a:p>
            <a:r>
              <a:rPr lang="en-US" sz="2400" dirty="0"/>
              <a:t>• Sexual history</a:t>
            </a:r>
          </a:p>
          <a:p>
            <a:r>
              <a:rPr lang="en-US" sz="2400" dirty="0" smtClean="0"/>
              <a:t>-Onset of sexual activity</a:t>
            </a:r>
            <a:endParaRPr lang="en-US" sz="2400" dirty="0"/>
          </a:p>
          <a:p>
            <a:r>
              <a:rPr lang="en-US" sz="2400" dirty="0" smtClean="0"/>
              <a:t>-Number of partners since onset</a:t>
            </a:r>
            <a:endParaRPr lang="en-US" sz="2400" dirty="0"/>
          </a:p>
          <a:p>
            <a:r>
              <a:rPr lang="en-US" sz="2400" dirty="0" smtClean="0"/>
              <a:t>-History of STIs</a:t>
            </a:r>
          </a:p>
          <a:p>
            <a:endParaRPr lang="en-US" sz="2400" dirty="0"/>
          </a:p>
          <a:p>
            <a:r>
              <a:rPr lang="en-US" sz="2400" dirty="0"/>
              <a:t>• Medical history – contraindications to estrogen-containing hormonal contraceptives</a:t>
            </a:r>
          </a:p>
          <a:p>
            <a:r>
              <a:rPr lang="en-US" sz="2400" dirty="0" smtClean="0"/>
              <a:t> -Migraines with aura</a:t>
            </a:r>
            <a:endParaRPr lang="en-US" sz="2400" dirty="0"/>
          </a:p>
          <a:p>
            <a:r>
              <a:rPr lang="en-US" sz="2400" dirty="0" smtClean="0"/>
              <a:t> -DVT</a:t>
            </a:r>
            <a:endParaRPr lang="en-US" sz="2400" dirty="0"/>
          </a:p>
          <a:p>
            <a:r>
              <a:rPr lang="en-US" sz="2400" dirty="0" smtClean="0"/>
              <a:t>-Uncontrolled hypertension </a:t>
            </a:r>
          </a:p>
          <a:p>
            <a:r>
              <a:rPr lang="en-US" sz="2400" dirty="0" smtClean="0"/>
              <a:t> -Smoking age</a:t>
            </a:r>
            <a:r>
              <a:rPr lang="en-US" sz="2400" dirty="0"/>
              <a:t>&gt;</a:t>
            </a:r>
            <a:r>
              <a:rPr lang="en-US" sz="2400" dirty="0" smtClean="0"/>
              <a:t>35</a:t>
            </a:r>
          </a:p>
          <a:p>
            <a:endParaRPr lang="en-US" sz="2400" dirty="0"/>
          </a:p>
          <a:p>
            <a:r>
              <a:rPr lang="en-US" sz="2400" dirty="0" smtClean="0"/>
              <a:t>• </a:t>
            </a:r>
            <a:r>
              <a:rPr lang="en-US" sz="2400" dirty="0"/>
              <a:t>Menstrual </a:t>
            </a:r>
            <a:r>
              <a:rPr lang="en-US" sz="2400" dirty="0" smtClean="0"/>
              <a:t>history</a:t>
            </a:r>
            <a:endParaRPr lang="en-US" sz="2400" dirty="0"/>
          </a:p>
          <a:p>
            <a:r>
              <a:rPr lang="en-US" sz="2400" dirty="0" smtClean="0"/>
              <a:t>-LMP</a:t>
            </a:r>
            <a:r>
              <a:rPr lang="en-US" sz="2400" dirty="0"/>
              <a:t>(pregnancy)</a:t>
            </a:r>
          </a:p>
          <a:p>
            <a:r>
              <a:rPr lang="en-US" sz="2400" dirty="0" smtClean="0"/>
              <a:t>-Irregular menses</a:t>
            </a:r>
          </a:p>
          <a:p>
            <a:endParaRPr lang="en-US" sz="2400" dirty="0"/>
          </a:p>
          <a:p>
            <a:r>
              <a:rPr lang="en-US" sz="2400" dirty="0"/>
              <a:t>• Future fertility </a:t>
            </a:r>
            <a:r>
              <a:rPr lang="en-US" sz="2400" dirty="0" smtClean="0"/>
              <a:t>plans</a:t>
            </a:r>
          </a:p>
          <a:p>
            <a:endParaRPr lang="en-US" sz="2400" dirty="0"/>
          </a:p>
        </p:txBody>
      </p:sp>
    </p:spTree>
    <p:extLst>
      <p:ext uri="{BB962C8B-B14F-4D97-AF65-F5344CB8AC3E}">
        <p14:creationId xmlns:p14="http://schemas.microsoft.com/office/powerpoint/2010/main" val="213315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685800"/>
            <a:ext cx="12344400" cy="548216"/>
          </a:xfrm>
        </p:spPr>
        <p:txBody>
          <a:bodyPr>
            <a:normAutofit fontScale="90000"/>
          </a:bodyPr>
          <a:lstStyle/>
          <a:p>
            <a:r>
              <a:rPr lang="en-US" b="1" u="sng" dirty="0" smtClean="0"/>
              <a:t>Case Questions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1154162"/>
          </a:xfrm>
          <a:prstGeom prst="rect">
            <a:avLst/>
          </a:prstGeom>
          <a:noFill/>
        </p:spPr>
        <p:txBody>
          <a:bodyPr wrap="square" rtlCol="0">
            <a:spAutoFit/>
          </a:bodyPr>
          <a:lstStyle/>
          <a:p>
            <a:r>
              <a:rPr lang="en-US" dirty="0" smtClean="0"/>
              <a:t>  </a:t>
            </a:r>
          </a:p>
          <a:p>
            <a:r>
              <a:rPr lang="en-US" dirty="0" smtClean="0"/>
              <a:t> </a:t>
            </a:r>
          </a:p>
          <a:p>
            <a:r>
              <a:rPr lang="en-US" dirty="0" smtClean="0"/>
              <a:t>   </a:t>
            </a:r>
            <a:endParaRPr lang="en-US" dirty="0"/>
          </a:p>
        </p:txBody>
      </p:sp>
      <p:sp>
        <p:nvSpPr>
          <p:cNvPr id="13" name="Rectangle 12"/>
          <p:cNvSpPr/>
          <p:nvPr/>
        </p:nvSpPr>
        <p:spPr>
          <a:xfrm>
            <a:off x="609600" y="1752600"/>
            <a:ext cx="11887200" cy="292387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914400" y="1600200"/>
            <a:ext cx="10972800" cy="6909584"/>
          </a:xfrm>
          <a:prstGeom prst="rect">
            <a:avLst/>
          </a:prstGeom>
        </p:spPr>
        <p:txBody>
          <a:bodyPr wrap="square">
            <a:spAutoFit/>
          </a:bodyPr>
          <a:lstStyle/>
          <a:p>
            <a:r>
              <a:rPr lang="en-US" sz="2800" dirty="0" smtClean="0"/>
              <a:t>2- </a:t>
            </a:r>
            <a:r>
              <a:rPr lang="en-US" sz="2800" b="1" dirty="0" smtClean="0"/>
              <a:t>What </a:t>
            </a:r>
            <a:r>
              <a:rPr lang="en-US" sz="2800" b="1" dirty="0"/>
              <a:t>physical exam and studies are required prior to prescribing hormonal contraceptives? </a:t>
            </a:r>
          </a:p>
          <a:p>
            <a:r>
              <a:rPr lang="en-US" sz="2800" dirty="0"/>
              <a:t>Pap and pelvic exam have typically been “bundled services,” i.e., these exams are required to prescribe </a:t>
            </a:r>
            <a:r>
              <a:rPr lang="en-US" sz="2800" dirty="0" smtClean="0"/>
              <a:t>contracep</a:t>
            </a:r>
            <a:r>
              <a:rPr lang="en-US" sz="2800" dirty="0"/>
              <a:t>t</a:t>
            </a:r>
            <a:r>
              <a:rPr lang="en-US" sz="2800" dirty="0" smtClean="0"/>
              <a:t>ives</a:t>
            </a:r>
            <a:r>
              <a:rPr lang="en-US" sz="2800" dirty="0"/>
              <a:t>. There is no rationale for this bundling. </a:t>
            </a:r>
          </a:p>
          <a:p>
            <a:pPr lvl="1"/>
            <a:r>
              <a:rPr lang="en-US" sz="2800" dirty="0"/>
              <a:t>In general, Pap smears should be initiated at the age of 21. So, this patient would not require one at this time. </a:t>
            </a:r>
          </a:p>
          <a:p>
            <a:pPr lvl="1"/>
            <a:r>
              <a:rPr lang="en-US" sz="2800" dirty="0"/>
              <a:t>STI screening for a sexually active teenager should include chlamydia and gonorrhea which may be tested from </a:t>
            </a:r>
          </a:p>
          <a:p>
            <a:pPr lvl="1"/>
            <a:r>
              <a:rPr lang="en-US" sz="2800" dirty="0"/>
              <a:t>a urine sample. Screening for other STIs should be done based on individual risk assessment. </a:t>
            </a:r>
          </a:p>
          <a:p>
            <a:pPr lvl="1"/>
            <a:r>
              <a:rPr lang="en-US" sz="2800" dirty="0"/>
              <a:t>A blood pressure should be obtained in patients who desire estrogen-containing contraceptives to rule out </a:t>
            </a:r>
            <a:r>
              <a:rPr lang="en-US" sz="2800" dirty="0" smtClean="0"/>
              <a:t>hypertension</a:t>
            </a:r>
            <a:r>
              <a:rPr lang="en-US" sz="2800" dirty="0"/>
              <a:t>. Hypertension is rare in this age group, but blood pressure is easy to obtain, non-sensitive and low cost. </a:t>
            </a:r>
          </a:p>
          <a:p>
            <a:endParaRPr lang="en-US" dirty="0"/>
          </a:p>
        </p:txBody>
      </p:sp>
    </p:spTree>
    <p:extLst>
      <p:ext uri="{BB962C8B-B14F-4D97-AF65-F5344CB8AC3E}">
        <p14:creationId xmlns:p14="http://schemas.microsoft.com/office/powerpoint/2010/main" val="411193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685800"/>
            <a:ext cx="12344400" cy="548216"/>
          </a:xfrm>
        </p:spPr>
        <p:txBody>
          <a:bodyPr>
            <a:normAutofit fontScale="90000"/>
          </a:bodyPr>
          <a:lstStyle/>
          <a:p>
            <a:r>
              <a:rPr lang="en-US" b="1" u="sng" dirty="0" smtClean="0"/>
              <a:t>Case Questions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1154162"/>
          </a:xfrm>
          <a:prstGeom prst="rect">
            <a:avLst/>
          </a:prstGeom>
          <a:noFill/>
        </p:spPr>
        <p:txBody>
          <a:bodyPr wrap="square" rtlCol="0">
            <a:spAutoFit/>
          </a:bodyPr>
          <a:lstStyle/>
          <a:p>
            <a:r>
              <a:rPr lang="en-US" dirty="0" smtClean="0"/>
              <a:t>  </a:t>
            </a:r>
          </a:p>
          <a:p>
            <a:r>
              <a:rPr lang="en-US" dirty="0" smtClean="0"/>
              <a:t> </a:t>
            </a:r>
          </a:p>
          <a:p>
            <a:r>
              <a:rPr lang="en-US" dirty="0" smtClean="0"/>
              <a:t>   </a:t>
            </a:r>
            <a:endParaRPr lang="en-US" dirty="0"/>
          </a:p>
        </p:txBody>
      </p:sp>
      <p:sp>
        <p:nvSpPr>
          <p:cNvPr id="13" name="Rectangle 12"/>
          <p:cNvSpPr/>
          <p:nvPr/>
        </p:nvSpPr>
        <p:spPr>
          <a:xfrm>
            <a:off x="609600" y="1752600"/>
            <a:ext cx="11887200" cy="292387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914400" y="1600200"/>
            <a:ext cx="12268200" cy="8202243"/>
          </a:xfrm>
          <a:prstGeom prst="rect">
            <a:avLst/>
          </a:prstGeom>
        </p:spPr>
        <p:txBody>
          <a:bodyPr wrap="square">
            <a:spAutoFit/>
          </a:bodyPr>
          <a:lstStyle/>
          <a:p>
            <a:r>
              <a:rPr lang="en-US" sz="2400" b="1" dirty="0" smtClean="0"/>
              <a:t>3-Which </a:t>
            </a:r>
            <a:r>
              <a:rPr lang="en-US" sz="2400" b="1" dirty="0"/>
              <a:t>contraceptive agents are most suitable for this patient? </a:t>
            </a:r>
          </a:p>
          <a:p>
            <a:pPr lvl="1"/>
            <a:r>
              <a:rPr lang="en-US" sz="2400" b="1" dirty="0"/>
              <a:t>Combination hormonal methods: Pills, patch, </a:t>
            </a:r>
            <a:r>
              <a:rPr lang="en-US" sz="2400" b="1" dirty="0" smtClean="0"/>
              <a:t>ring</a:t>
            </a:r>
            <a:endParaRPr lang="en-US" sz="2400" b="1" dirty="0" smtClean="0">
              <a:latin typeface="Wingdings"/>
            </a:endParaRPr>
          </a:p>
          <a:p>
            <a:pPr lvl="1"/>
            <a:r>
              <a:rPr lang="en-US" sz="2400" dirty="0" smtClean="0"/>
              <a:t>Advantages </a:t>
            </a:r>
          </a:p>
          <a:p>
            <a:pPr marL="1030757" lvl="1" indent="-457200">
              <a:buFont typeface="+mj-lt"/>
              <a:buAutoNum type="arabicPeriod"/>
            </a:pPr>
            <a:r>
              <a:rPr lang="en-US" sz="2400" dirty="0" smtClean="0"/>
              <a:t>Very effective </a:t>
            </a:r>
          </a:p>
          <a:p>
            <a:pPr marL="1030757" lvl="1" indent="-457200">
              <a:buFont typeface="+mj-lt"/>
              <a:buAutoNum type="arabicPeriod"/>
            </a:pPr>
            <a:r>
              <a:rPr lang="en-US" sz="2400" dirty="0" err="1" smtClean="0"/>
              <a:t>Noncontraceptive</a:t>
            </a:r>
            <a:r>
              <a:rPr lang="en-US" sz="2400" dirty="0" smtClean="0"/>
              <a:t> benefits include </a:t>
            </a:r>
            <a:r>
              <a:rPr lang="en-US" sz="2400" dirty="0" err="1" smtClean="0"/>
              <a:t>cyclecontrol</a:t>
            </a:r>
            <a:r>
              <a:rPr lang="en-US" sz="2400" dirty="0" err="1"/>
              <a:t>,decreasedriskanemia,ovariancysts</a:t>
            </a:r>
            <a:r>
              <a:rPr lang="en-US" sz="2400" dirty="0"/>
              <a:t> </a:t>
            </a:r>
          </a:p>
          <a:p>
            <a:pPr lvl="1"/>
            <a:endParaRPr lang="en-US" sz="2400" dirty="0"/>
          </a:p>
          <a:p>
            <a:pPr lvl="1"/>
            <a:r>
              <a:rPr lang="en-US" sz="2400" dirty="0" smtClean="0"/>
              <a:t>Disadvantages </a:t>
            </a:r>
            <a:endParaRPr lang="en-US" sz="2400" dirty="0"/>
          </a:p>
          <a:p>
            <a:pPr marL="1030757" lvl="1" indent="-457200">
              <a:buFont typeface="+mj-lt"/>
              <a:buAutoNum type="arabicPeriod"/>
            </a:pPr>
            <a:r>
              <a:rPr lang="en-US" sz="2400" dirty="0" smtClean="0"/>
              <a:t>“</a:t>
            </a:r>
            <a:r>
              <a:rPr lang="en-US" sz="2400" dirty="0" err="1"/>
              <a:t>Nuisance”</a:t>
            </a:r>
            <a:r>
              <a:rPr lang="en-US" sz="2400" dirty="0" err="1" smtClean="0"/>
              <a:t>side</a:t>
            </a:r>
            <a:r>
              <a:rPr lang="en-US" sz="2400" dirty="0" smtClean="0"/>
              <a:t> effects</a:t>
            </a:r>
            <a:r>
              <a:rPr lang="en-US" sz="2400" dirty="0"/>
              <a:t>–bloating</a:t>
            </a:r>
            <a:r>
              <a:rPr lang="en-US" sz="2400" dirty="0" smtClean="0"/>
              <a:t>, headache, breast tenderness , nausea</a:t>
            </a:r>
          </a:p>
          <a:p>
            <a:pPr marL="1030757" lvl="1" indent="-457200">
              <a:buFont typeface="+mj-lt"/>
              <a:buAutoNum type="arabicPeriod"/>
            </a:pPr>
            <a:r>
              <a:rPr lang="en-US" sz="2400" dirty="0" smtClean="0"/>
              <a:t> No STI protection</a:t>
            </a:r>
            <a:endParaRPr lang="en-US" sz="2400" dirty="0"/>
          </a:p>
          <a:p>
            <a:pPr marL="1030757" lvl="1" indent="-457200">
              <a:buFont typeface="+mj-lt"/>
              <a:buAutoNum type="arabicPeriod"/>
            </a:pPr>
            <a:r>
              <a:rPr lang="en-US" sz="2400" dirty="0" smtClean="0"/>
              <a:t>Need to remember daily, weekly ,monthly</a:t>
            </a:r>
          </a:p>
          <a:p>
            <a:pPr marL="1030757" lvl="1" indent="-457200">
              <a:buFont typeface="+mj-lt"/>
              <a:buAutoNum type="arabicPeriod"/>
            </a:pPr>
            <a:r>
              <a:rPr lang="en-US" sz="2400" dirty="0" smtClean="0"/>
              <a:t>Seizure medications may decrease effectiveness </a:t>
            </a:r>
            <a:endParaRPr lang="en-US" sz="2400" dirty="0"/>
          </a:p>
          <a:p>
            <a:pPr marL="1030757" lvl="1" indent="-457200">
              <a:buFont typeface="+mj-lt"/>
              <a:buAutoNum type="arabicPeriod"/>
            </a:pPr>
            <a:r>
              <a:rPr lang="en-US" sz="2400" dirty="0" smtClean="0"/>
              <a:t>Small risk of significant </a:t>
            </a:r>
            <a:r>
              <a:rPr lang="en-US" sz="2400" dirty="0" err="1" smtClean="0"/>
              <a:t>complication:DVT</a:t>
            </a:r>
            <a:r>
              <a:rPr lang="en-US" sz="2400" dirty="0" err="1"/>
              <a:t>,PE,CVA,MI</a:t>
            </a:r>
            <a:r>
              <a:rPr lang="en-US" sz="2400" dirty="0"/>
              <a:t> </a:t>
            </a:r>
          </a:p>
          <a:p>
            <a:pPr lvl="1"/>
            <a:endParaRPr lang="en-US" sz="2400" dirty="0" smtClean="0"/>
          </a:p>
          <a:p>
            <a:pPr lvl="1"/>
            <a:r>
              <a:rPr lang="en-US" sz="2400" b="1" dirty="0" smtClean="0"/>
              <a:t>Condoms </a:t>
            </a:r>
          </a:p>
          <a:p>
            <a:pPr lvl="2"/>
            <a:r>
              <a:rPr lang="en-US" sz="2400" dirty="0" smtClean="0"/>
              <a:t>Advantages:                                            Disadvantages</a:t>
            </a:r>
          </a:p>
          <a:p>
            <a:pPr lvl="2"/>
            <a:r>
              <a:rPr lang="en-US" sz="2400" dirty="0" smtClean="0"/>
              <a:t> </a:t>
            </a:r>
            <a:r>
              <a:rPr lang="en-US" sz="2400" dirty="0"/>
              <a:t>STI protection  </a:t>
            </a:r>
            <a:r>
              <a:rPr lang="en-US" sz="2400" dirty="0" smtClean="0"/>
              <a:t>                                      Need </a:t>
            </a:r>
            <a:r>
              <a:rPr lang="en-US" sz="2400" dirty="0"/>
              <a:t>to use </a:t>
            </a:r>
            <a:r>
              <a:rPr lang="en-US" sz="2400" dirty="0" smtClean="0"/>
              <a:t>every time </a:t>
            </a:r>
            <a:endParaRPr lang="en-US" sz="2400" dirty="0"/>
          </a:p>
          <a:p>
            <a:pPr lvl="2"/>
            <a:r>
              <a:rPr lang="en-US" sz="2400" dirty="0"/>
              <a:t>Only use when needed </a:t>
            </a:r>
            <a:r>
              <a:rPr lang="en-US" sz="2400" dirty="0" smtClean="0"/>
              <a:t>                        Less </a:t>
            </a:r>
            <a:r>
              <a:rPr lang="en-US" sz="2400" dirty="0"/>
              <a:t>effective </a:t>
            </a:r>
          </a:p>
          <a:p>
            <a:r>
              <a:rPr lang="en-US" sz="2400" dirty="0" smtClean="0"/>
              <a:t>                                                  </a:t>
            </a:r>
            <a:endParaRPr lang="en-US" dirty="0" smtClean="0"/>
          </a:p>
          <a:p>
            <a:r>
              <a:rPr lang="en-US" sz="2400" dirty="0" smtClean="0"/>
              <a:t>                                                                                   </a:t>
            </a:r>
            <a:endParaRPr lang="en-US" dirty="0" smtClean="0"/>
          </a:p>
          <a:p>
            <a:pPr lvl="1"/>
            <a:endParaRPr lang="en-US" sz="2400" dirty="0"/>
          </a:p>
          <a:p>
            <a:pPr lvl="2"/>
            <a:r>
              <a:rPr lang="en-US" sz="2400" dirty="0" smtClean="0">
                <a:latin typeface="Wingdings"/>
              </a:rPr>
              <a:t> </a:t>
            </a:r>
            <a:endParaRPr lang="en-US" sz="2400" dirty="0"/>
          </a:p>
          <a:p>
            <a:endParaRPr lang="en-US" dirty="0"/>
          </a:p>
        </p:txBody>
      </p:sp>
    </p:spTree>
    <p:extLst>
      <p:ext uri="{BB962C8B-B14F-4D97-AF65-F5344CB8AC3E}">
        <p14:creationId xmlns:p14="http://schemas.microsoft.com/office/powerpoint/2010/main" val="2211223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685800"/>
            <a:ext cx="12344400" cy="548216"/>
          </a:xfrm>
        </p:spPr>
        <p:txBody>
          <a:bodyPr>
            <a:normAutofit fontScale="90000"/>
          </a:bodyPr>
          <a:lstStyle/>
          <a:p>
            <a:r>
              <a:rPr lang="en-US" b="1" u="sng" dirty="0" smtClean="0"/>
              <a:t>Case Questions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8710076"/>
          </a:xfrm>
          <a:prstGeom prst="rect">
            <a:avLst/>
          </a:prstGeom>
          <a:noFill/>
        </p:spPr>
        <p:txBody>
          <a:bodyPr wrap="square" rtlCol="0">
            <a:spAutoFit/>
          </a:bodyPr>
          <a:lstStyle/>
          <a:p>
            <a:r>
              <a:rPr lang="en-US" sz="2800" b="1" dirty="0" err="1"/>
              <a:t>Depo-medroxyprogesterone</a:t>
            </a:r>
            <a:r>
              <a:rPr lang="en-US" sz="2800" b="1" dirty="0"/>
              <a:t> acetate injection</a:t>
            </a:r>
          </a:p>
          <a:p>
            <a:r>
              <a:rPr lang="en-US" sz="2800" dirty="0"/>
              <a:t>• Advantages</a:t>
            </a:r>
          </a:p>
          <a:p>
            <a:pPr marL="514350" indent="-514350">
              <a:buFont typeface="+mj-lt"/>
              <a:buAutoNum type="arabicPeriod"/>
            </a:pPr>
            <a:r>
              <a:rPr lang="en-US" sz="2800" dirty="0" smtClean="0"/>
              <a:t>4shots per year </a:t>
            </a:r>
          </a:p>
          <a:p>
            <a:pPr marL="514350" indent="-514350">
              <a:buFont typeface="+mj-lt"/>
              <a:buAutoNum type="arabicPeriod"/>
            </a:pPr>
            <a:r>
              <a:rPr lang="en-US" sz="2800" dirty="0" smtClean="0"/>
              <a:t>Highly effective</a:t>
            </a:r>
            <a:endParaRPr lang="en-US" sz="2800" dirty="0"/>
          </a:p>
          <a:p>
            <a:r>
              <a:rPr lang="en-US" sz="2800" dirty="0"/>
              <a:t>• Disadvantages</a:t>
            </a:r>
          </a:p>
          <a:p>
            <a:pPr marL="514350" indent="-514350">
              <a:buFont typeface="+mj-lt"/>
              <a:buAutoNum type="arabicPeriod"/>
            </a:pPr>
            <a:r>
              <a:rPr lang="en-US" sz="2800" dirty="0" smtClean="0"/>
              <a:t>Irregular bleeding </a:t>
            </a:r>
          </a:p>
          <a:p>
            <a:pPr marL="514350" indent="-514350">
              <a:buFont typeface="+mj-lt"/>
              <a:buAutoNum type="arabicPeriod"/>
            </a:pPr>
            <a:r>
              <a:rPr lang="en-US" sz="2800" dirty="0" smtClean="0"/>
              <a:t>Weight gain</a:t>
            </a:r>
            <a:endParaRPr lang="en-US" sz="2800" dirty="0"/>
          </a:p>
          <a:p>
            <a:pPr marL="514350" indent="-514350">
              <a:buFont typeface="+mj-lt"/>
              <a:buAutoNum type="arabicPeriod"/>
            </a:pPr>
            <a:r>
              <a:rPr lang="en-US" sz="2800" dirty="0" smtClean="0"/>
              <a:t>No STI protection</a:t>
            </a:r>
            <a:endParaRPr lang="en-US" sz="2800" dirty="0"/>
          </a:p>
          <a:p>
            <a:endParaRPr lang="en-US" sz="2800" dirty="0" smtClean="0"/>
          </a:p>
          <a:p>
            <a:r>
              <a:rPr lang="en-US" sz="2800" dirty="0" smtClean="0"/>
              <a:t> </a:t>
            </a:r>
            <a:r>
              <a:rPr lang="en-US" sz="2800" b="1" dirty="0" err="1"/>
              <a:t>Etonogestrel</a:t>
            </a:r>
            <a:r>
              <a:rPr lang="en-US" sz="2800" b="1" dirty="0"/>
              <a:t> </a:t>
            </a:r>
            <a:r>
              <a:rPr lang="en-US" sz="2800" b="1" dirty="0" err="1"/>
              <a:t>subdermal</a:t>
            </a:r>
            <a:r>
              <a:rPr lang="en-US" sz="2800" b="1" dirty="0"/>
              <a:t> implant</a:t>
            </a:r>
          </a:p>
          <a:p>
            <a:r>
              <a:rPr lang="en-US" sz="2800" dirty="0"/>
              <a:t>• Advantages</a:t>
            </a:r>
          </a:p>
          <a:p>
            <a:pPr marL="514350" indent="-514350">
              <a:buFont typeface="+mj-lt"/>
              <a:buAutoNum type="arabicPeriod"/>
            </a:pPr>
            <a:r>
              <a:rPr lang="en-US" sz="2800" dirty="0" smtClean="0"/>
              <a:t>Single </a:t>
            </a:r>
            <a:r>
              <a:rPr lang="en-US" sz="2800" dirty="0" err="1" smtClean="0"/>
              <a:t>subdermal</a:t>
            </a:r>
            <a:r>
              <a:rPr lang="en-US" sz="2800" dirty="0" smtClean="0"/>
              <a:t> insertion of implant lasts for3years</a:t>
            </a:r>
            <a:endParaRPr lang="en-US" sz="2800" dirty="0"/>
          </a:p>
          <a:p>
            <a:pPr marL="514350" indent="-514350">
              <a:buFont typeface="+mj-lt"/>
              <a:buAutoNum type="arabicPeriod"/>
            </a:pPr>
            <a:r>
              <a:rPr lang="en-US" sz="2800" dirty="0" smtClean="0"/>
              <a:t>Highly effective</a:t>
            </a:r>
            <a:endParaRPr lang="en-US" sz="2800" dirty="0"/>
          </a:p>
          <a:p>
            <a:r>
              <a:rPr lang="en-US" sz="2800" dirty="0"/>
              <a:t>• Disadvantages</a:t>
            </a:r>
          </a:p>
          <a:p>
            <a:pPr marL="514350" indent="-514350">
              <a:buFont typeface="+mj-lt"/>
              <a:buAutoNum type="arabicPeriod"/>
            </a:pPr>
            <a:r>
              <a:rPr lang="en-US" sz="2800" dirty="0" smtClean="0"/>
              <a:t>Irregular bleeding</a:t>
            </a:r>
          </a:p>
          <a:p>
            <a:pPr marL="514350" indent="-514350">
              <a:buFont typeface="+mj-lt"/>
              <a:buAutoNum type="arabicPeriod"/>
            </a:pPr>
            <a:r>
              <a:rPr lang="en-US" sz="2800" dirty="0" smtClean="0"/>
              <a:t> Weight gain</a:t>
            </a:r>
            <a:endParaRPr lang="en-US" sz="2800" dirty="0"/>
          </a:p>
          <a:p>
            <a:pPr marL="514350" indent="-514350">
              <a:buFont typeface="+mj-lt"/>
              <a:buAutoNum type="arabicPeriod"/>
            </a:pPr>
            <a:r>
              <a:rPr lang="en-US" sz="2800" dirty="0" smtClean="0"/>
              <a:t>No STI protection</a:t>
            </a:r>
          </a:p>
          <a:p>
            <a:endParaRPr lang="en-US" sz="2800" dirty="0"/>
          </a:p>
          <a:p>
            <a:endParaRPr lang="en-US" sz="2800" dirty="0" smtClean="0"/>
          </a:p>
          <a:p>
            <a:endParaRPr lang="en-US" sz="2800" dirty="0"/>
          </a:p>
        </p:txBody>
      </p:sp>
      <p:sp>
        <p:nvSpPr>
          <p:cNvPr id="13" name="Rectangle 12"/>
          <p:cNvSpPr/>
          <p:nvPr/>
        </p:nvSpPr>
        <p:spPr>
          <a:xfrm>
            <a:off x="609600" y="1752600"/>
            <a:ext cx="11887200" cy="292387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914400" y="1600200"/>
            <a:ext cx="12268200" cy="830997"/>
          </a:xfrm>
          <a:prstGeom prst="rect">
            <a:avLst/>
          </a:prstGeom>
        </p:spPr>
        <p:txBody>
          <a:bodyPr wrap="square">
            <a:spAutoFit/>
          </a:bodyPr>
          <a:lstStyle/>
          <a:p>
            <a:r>
              <a:rPr lang="en-US" sz="2400" dirty="0" smtClean="0"/>
              <a:t>                                                  </a:t>
            </a:r>
            <a:endParaRPr lang="en-US" dirty="0" smtClean="0"/>
          </a:p>
          <a:p>
            <a:r>
              <a:rPr lang="en-US" sz="2400" dirty="0" smtClean="0"/>
              <a:t>                                                                           </a:t>
            </a:r>
            <a:endParaRPr lang="en-US" sz="2400" dirty="0"/>
          </a:p>
        </p:txBody>
      </p:sp>
    </p:spTree>
    <p:extLst>
      <p:ext uri="{BB962C8B-B14F-4D97-AF65-F5344CB8AC3E}">
        <p14:creationId xmlns:p14="http://schemas.microsoft.com/office/powerpoint/2010/main" val="575838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685800"/>
            <a:ext cx="12344400" cy="548216"/>
          </a:xfrm>
        </p:spPr>
        <p:txBody>
          <a:bodyPr>
            <a:normAutofit fontScale="90000"/>
          </a:bodyPr>
          <a:lstStyle/>
          <a:p>
            <a:r>
              <a:rPr lang="en-US" b="1" u="sng" dirty="0" smtClean="0"/>
              <a:t>Case Questions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1154162"/>
          </a:xfrm>
          <a:prstGeom prst="rect">
            <a:avLst/>
          </a:prstGeom>
          <a:noFill/>
        </p:spPr>
        <p:txBody>
          <a:bodyPr wrap="square" rtlCol="0">
            <a:spAutoFit/>
          </a:bodyPr>
          <a:lstStyle/>
          <a:p>
            <a:r>
              <a:rPr lang="en-US" dirty="0" smtClean="0"/>
              <a:t>  </a:t>
            </a:r>
          </a:p>
          <a:p>
            <a:r>
              <a:rPr lang="en-US" dirty="0" smtClean="0"/>
              <a:t> </a:t>
            </a:r>
          </a:p>
          <a:p>
            <a:r>
              <a:rPr lang="en-US" dirty="0" smtClean="0"/>
              <a:t>   </a:t>
            </a:r>
            <a:endParaRPr lang="en-US" dirty="0"/>
          </a:p>
        </p:txBody>
      </p:sp>
      <p:sp>
        <p:nvSpPr>
          <p:cNvPr id="13" name="Rectangle 12"/>
          <p:cNvSpPr/>
          <p:nvPr/>
        </p:nvSpPr>
        <p:spPr>
          <a:xfrm>
            <a:off x="609600" y="1752600"/>
            <a:ext cx="11887200" cy="292387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914400" y="1600200"/>
            <a:ext cx="12268200" cy="8571575"/>
          </a:xfrm>
          <a:prstGeom prst="rect">
            <a:avLst/>
          </a:prstGeom>
        </p:spPr>
        <p:txBody>
          <a:bodyPr wrap="square">
            <a:spAutoFit/>
          </a:bodyPr>
          <a:lstStyle/>
          <a:p>
            <a:r>
              <a:rPr lang="en-US" sz="2400" dirty="0" smtClean="0"/>
              <a:t>  </a:t>
            </a:r>
            <a:r>
              <a:rPr lang="en-US" sz="2400" b="1" dirty="0" smtClean="0"/>
              <a:t> </a:t>
            </a:r>
            <a:r>
              <a:rPr lang="en-US" sz="2400" b="1" dirty="0"/>
              <a:t>Copper IUD </a:t>
            </a:r>
          </a:p>
          <a:p>
            <a:pPr lvl="1"/>
            <a:r>
              <a:rPr lang="en-US" sz="2400" dirty="0"/>
              <a:t>Advantages </a:t>
            </a:r>
          </a:p>
          <a:p>
            <a:pPr marL="1030757" lvl="1" indent="-457200">
              <a:buFont typeface="+mj-lt"/>
              <a:buAutoNum type="arabicPeriod"/>
            </a:pPr>
            <a:r>
              <a:rPr lang="en-US" sz="2400" dirty="0" smtClean="0"/>
              <a:t>Long-term contraception</a:t>
            </a:r>
            <a:endParaRPr lang="en-US" sz="2400" dirty="0"/>
          </a:p>
          <a:p>
            <a:pPr marL="1030757" lvl="1" indent="-457200">
              <a:buFont typeface="+mj-lt"/>
              <a:buAutoNum type="arabicPeriod"/>
            </a:pPr>
            <a:r>
              <a:rPr lang="en-US" sz="2400" dirty="0" smtClean="0"/>
              <a:t>Highly effective</a:t>
            </a:r>
          </a:p>
          <a:p>
            <a:pPr marL="1030757" lvl="1" indent="-457200">
              <a:buFont typeface="+mj-lt"/>
              <a:buAutoNum type="arabicPeriod"/>
            </a:pPr>
            <a:r>
              <a:rPr lang="en-US" sz="2400" dirty="0" smtClean="0"/>
              <a:t>High continuation rate</a:t>
            </a:r>
          </a:p>
          <a:p>
            <a:pPr marL="1030757" lvl="1" indent="-457200">
              <a:buFont typeface="+mj-lt"/>
              <a:buAutoNum type="arabicPeriod"/>
            </a:pPr>
            <a:r>
              <a:rPr lang="en-US" sz="2400" dirty="0" smtClean="0"/>
              <a:t>Maybe used for post-coital contraception</a:t>
            </a:r>
          </a:p>
          <a:p>
            <a:pPr lvl="1"/>
            <a:r>
              <a:rPr lang="en-US" sz="2400" dirty="0" smtClean="0"/>
              <a:t>Disadvantages</a:t>
            </a:r>
            <a:r>
              <a:rPr lang="en-US" sz="2400" dirty="0"/>
              <a:t/>
            </a:r>
            <a:br>
              <a:rPr lang="en-US" sz="2400" dirty="0"/>
            </a:br>
            <a:r>
              <a:rPr lang="en-US" sz="2400" dirty="0" smtClean="0"/>
              <a:t>1.    No STI protection</a:t>
            </a:r>
            <a:r>
              <a:rPr lang="en-US" sz="2400" dirty="0"/>
              <a:t/>
            </a:r>
            <a:br>
              <a:rPr lang="en-US" sz="2400" dirty="0"/>
            </a:br>
            <a:r>
              <a:rPr lang="en-US" sz="2400" dirty="0" smtClean="0"/>
              <a:t>2.    Possible increased bleeding and</a:t>
            </a:r>
            <a:r>
              <a:rPr lang="en-US" sz="2400" dirty="0"/>
              <a:t>/</a:t>
            </a:r>
            <a:r>
              <a:rPr lang="en-US" sz="2400" dirty="0" smtClean="0"/>
              <a:t>or cramps </a:t>
            </a:r>
            <a:endParaRPr lang="en-US" sz="2400" dirty="0"/>
          </a:p>
          <a:p>
            <a:r>
              <a:rPr lang="en-US" sz="2400" b="1" dirty="0" err="1"/>
              <a:t>Levonorgestrel</a:t>
            </a:r>
            <a:r>
              <a:rPr lang="en-US" sz="2400" b="1" dirty="0"/>
              <a:t> IUD </a:t>
            </a:r>
          </a:p>
          <a:p>
            <a:pPr lvl="1"/>
            <a:r>
              <a:rPr lang="en-US" sz="2400" dirty="0"/>
              <a:t>Advantages </a:t>
            </a:r>
          </a:p>
          <a:p>
            <a:pPr marL="1604315" lvl="2" indent="-457200">
              <a:buFont typeface="+mj-lt"/>
              <a:buAutoNum type="arabicPeriod"/>
            </a:pPr>
            <a:r>
              <a:rPr lang="en-US" sz="2400" dirty="0" smtClean="0"/>
              <a:t>Long</a:t>
            </a:r>
            <a:r>
              <a:rPr lang="en-US" sz="2400" dirty="0"/>
              <a:t>-</a:t>
            </a:r>
            <a:r>
              <a:rPr lang="en-US" sz="2400" dirty="0" smtClean="0"/>
              <a:t>term contraception </a:t>
            </a:r>
            <a:endParaRPr lang="en-US" sz="2400" dirty="0"/>
          </a:p>
          <a:p>
            <a:pPr marL="1604315" lvl="2" indent="-457200">
              <a:buFont typeface="+mj-lt"/>
              <a:buAutoNum type="arabicPeriod"/>
            </a:pPr>
            <a:r>
              <a:rPr lang="en-US" sz="2400" dirty="0" smtClean="0"/>
              <a:t>Many </a:t>
            </a:r>
            <a:r>
              <a:rPr lang="en-US" sz="2400" dirty="0"/>
              <a:t>experience diminished bleeding which makes this an option for treatment of </a:t>
            </a:r>
            <a:r>
              <a:rPr lang="en-US" sz="2400" dirty="0" smtClean="0"/>
              <a:t>menorrhagia </a:t>
            </a:r>
            <a:endParaRPr lang="en-US" sz="2400" dirty="0"/>
          </a:p>
          <a:p>
            <a:pPr lvl="1"/>
            <a:r>
              <a:rPr lang="en-US" sz="2400" dirty="0"/>
              <a:t>Disadvantages </a:t>
            </a:r>
          </a:p>
          <a:p>
            <a:pPr marL="1030757" lvl="1" indent="-457200">
              <a:buFont typeface="+mj-lt"/>
              <a:buAutoNum type="arabicPeriod"/>
            </a:pPr>
            <a:r>
              <a:rPr lang="en-US" sz="2400" dirty="0" smtClean="0"/>
              <a:t>Some experience hormone</a:t>
            </a:r>
            <a:r>
              <a:rPr lang="en-US" sz="2400" dirty="0"/>
              <a:t>-</a:t>
            </a:r>
            <a:r>
              <a:rPr lang="en-US" sz="2400" dirty="0" smtClean="0"/>
              <a:t>related </a:t>
            </a:r>
            <a:r>
              <a:rPr lang="en-US" sz="2400" dirty="0" err="1" smtClean="0"/>
              <a:t>sideeffects</a:t>
            </a:r>
            <a:endParaRPr lang="en-US" sz="2400" dirty="0"/>
          </a:p>
          <a:p>
            <a:pPr marL="1030757" lvl="1" indent="-457200">
              <a:buFont typeface="+mj-lt"/>
              <a:buAutoNum type="arabicPeriod"/>
            </a:pPr>
            <a:r>
              <a:rPr lang="en-US" sz="2400" dirty="0" smtClean="0"/>
              <a:t>Possible irregular bleeding</a:t>
            </a:r>
            <a:endParaRPr lang="en-US" sz="2400" dirty="0"/>
          </a:p>
          <a:p>
            <a:pPr marL="1030757" lvl="1" indent="-457200">
              <a:buFont typeface="+mj-lt"/>
              <a:buAutoNum type="arabicPeriod"/>
            </a:pPr>
            <a:r>
              <a:rPr lang="en-US" sz="2400" dirty="0" smtClean="0"/>
              <a:t>No STI protection </a:t>
            </a:r>
            <a:endParaRPr lang="en-US" sz="2400" dirty="0"/>
          </a:p>
          <a:p>
            <a:r>
              <a:rPr lang="en-US" sz="2400" dirty="0" smtClean="0"/>
              <a:t>                                               </a:t>
            </a:r>
            <a:endParaRPr lang="en-US" dirty="0" smtClean="0"/>
          </a:p>
          <a:p>
            <a:r>
              <a:rPr lang="en-US" sz="2400" dirty="0" smtClean="0"/>
              <a:t>                                                                                   </a:t>
            </a:r>
            <a:endParaRPr lang="en-US" dirty="0" smtClean="0"/>
          </a:p>
          <a:p>
            <a:pPr lvl="1"/>
            <a:endParaRPr lang="en-US" sz="2400" dirty="0"/>
          </a:p>
          <a:p>
            <a:pPr lvl="2"/>
            <a:r>
              <a:rPr lang="en-US" sz="2400" dirty="0" smtClean="0">
                <a:latin typeface="Wingdings"/>
              </a:rPr>
              <a:t> </a:t>
            </a:r>
            <a:endParaRPr lang="en-US" sz="2400" dirty="0"/>
          </a:p>
          <a:p>
            <a:endParaRPr lang="en-US" dirty="0"/>
          </a:p>
        </p:txBody>
      </p:sp>
    </p:spTree>
    <p:extLst>
      <p:ext uri="{BB962C8B-B14F-4D97-AF65-F5344CB8AC3E}">
        <p14:creationId xmlns:p14="http://schemas.microsoft.com/office/powerpoint/2010/main" val="575838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 y="0"/>
            <a:ext cx="13716000" cy="9144000"/>
          </a:xfrm>
        </p:spPr>
      </p:pic>
      <p:sp>
        <p:nvSpPr>
          <p:cNvPr id="2" name="Title 1"/>
          <p:cNvSpPr>
            <a:spLocks noGrp="1"/>
          </p:cNvSpPr>
          <p:nvPr>
            <p:ph type="title"/>
          </p:nvPr>
        </p:nvSpPr>
        <p:spPr>
          <a:xfrm>
            <a:off x="533400" y="685800"/>
            <a:ext cx="12344400" cy="548216"/>
          </a:xfrm>
        </p:spPr>
        <p:txBody>
          <a:bodyPr>
            <a:normAutofit fontScale="90000"/>
          </a:bodyPr>
          <a:lstStyle/>
          <a:p>
            <a:r>
              <a:rPr lang="en-US" b="1" u="sng" dirty="0" smtClean="0"/>
              <a:t>Case Questions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447800"/>
            <a:ext cx="11734800" cy="10864508"/>
          </a:xfrm>
          <a:prstGeom prst="rect">
            <a:avLst/>
          </a:prstGeom>
          <a:noFill/>
        </p:spPr>
        <p:txBody>
          <a:bodyPr wrap="square" rtlCol="0">
            <a:spAutoFit/>
          </a:bodyPr>
          <a:lstStyle/>
          <a:p>
            <a:r>
              <a:rPr lang="en-US" b="1" dirty="0" smtClean="0"/>
              <a:t>Plan </a:t>
            </a:r>
            <a:r>
              <a:rPr lang="en-US" b="1" dirty="0"/>
              <a:t>B</a:t>
            </a:r>
          </a:p>
          <a:p>
            <a:r>
              <a:rPr lang="en-US" dirty="0" smtClean="0"/>
              <a:t> </a:t>
            </a:r>
            <a:r>
              <a:rPr lang="en-US" dirty="0"/>
              <a:t>Advantages</a:t>
            </a:r>
          </a:p>
          <a:p>
            <a:pPr marL="457200" indent="-457200">
              <a:buFont typeface="+mj-lt"/>
              <a:buAutoNum type="arabicPeriod"/>
            </a:pPr>
            <a:r>
              <a:rPr lang="en-US" dirty="0" smtClean="0"/>
              <a:t>Backs up regular birth control</a:t>
            </a:r>
            <a:endParaRPr lang="en-US" dirty="0"/>
          </a:p>
          <a:p>
            <a:pPr marL="457200" indent="-457200">
              <a:buFont typeface="+mj-lt"/>
              <a:buAutoNum type="arabicPeriod"/>
            </a:pPr>
            <a:r>
              <a:rPr lang="en-US" dirty="0" smtClean="0"/>
              <a:t>Useful for accidents</a:t>
            </a:r>
            <a:r>
              <a:rPr lang="en-US" dirty="0"/>
              <a:t>–</a:t>
            </a:r>
            <a:r>
              <a:rPr lang="en-US" dirty="0" smtClean="0"/>
              <a:t>condom breaking , discontinued methods</a:t>
            </a:r>
            <a:endParaRPr lang="en-US" dirty="0"/>
          </a:p>
          <a:p>
            <a:r>
              <a:rPr lang="en-US" dirty="0" smtClean="0"/>
              <a:t>Disadvantages</a:t>
            </a:r>
            <a:endParaRPr lang="en-US" dirty="0"/>
          </a:p>
          <a:p>
            <a:pPr marL="457200" indent="-457200">
              <a:buFont typeface="+mj-lt"/>
              <a:buAutoNum type="arabicPeriod"/>
            </a:pPr>
            <a:r>
              <a:rPr lang="en-US" dirty="0" smtClean="0"/>
              <a:t> Less effective</a:t>
            </a:r>
            <a:endParaRPr lang="en-US" dirty="0"/>
          </a:p>
          <a:p>
            <a:pPr marL="457200" indent="-457200">
              <a:buFont typeface="+mj-lt"/>
              <a:buAutoNum type="arabicPeriod"/>
            </a:pPr>
            <a:r>
              <a:rPr lang="en-US" dirty="0" smtClean="0"/>
              <a:t>Maybe difficult to obtain</a:t>
            </a:r>
          </a:p>
          <a:p>
            <a:endParaRPr lang="en-US" dirty="0"/>
          </a:p>
          <a:p>
            <a:endParaRPr lang="en-US" dirty="0" smtClean="0"/>
          </a:p>
          <a:p>
            <a:r>
              <a:rPr lang="en-US" sz="2400" b="1" dirty="0"/>
              <a:t>4. When/how to start the contraceptive method? </a:t>
            </a:r>
            <a:endParaRPr lang="en-US" b="1" dirty="0"/>
          </a:p>
          <a:p>
            <a:r>
              <a:rPr lang="en-US" sz="2400" dirty="0"/>
              <a:t>Consider contraception an “emergency” </a:t>
            </a:r>
          </a:p>
          <a:p>
            <a:r>
              <a:rPr lang="en-US" sz="2400" dirty="0"/>
              <a:t>Best if patient leaves with a method </a:t>
            </a:r>
          </a:p>
          <a:p>
            <a:r>
              <a:rPr lang="en-US" sz="2400" dirty="0"/>
              <a:t>Advance prescriptions of Plan B to all patients (except those with an IUD) </a:t>
            </a:r>
          </a:p>
          <a:p>
            <a:r>
              <a:rPr lang="en-US" sz="2400" dirty="0"/>
              <a:t>Best if method begins that day if negative pregnancy test </a:t>
            </a:r>
          </a:p>
          <a:p>
            <a:pPr marL="1030757" lvl="1" indent="-457200">
              <a:buFont typeface="+mj-lt"/>
              <a:buAutoNum type="arabicPeriod"/>
            </a:pPr>
            <a:r>
              <a:rPr lang="en-US" sz="2400" dirty="0" smtClean="0"/>
              <a:t>Combination </a:t>
            </a:r>
            <a:r>
              <a:rPr lang="en-US" sz="2400" dirty="0"/>
              <a:t>methods – Quick start: First pill on day of visit regardless of cycle, preferably in clinic </a:t>
            </a:r>
          </a:p>
          <a:p>
            <a:pPr marL="1030757" lvl="1" indent="-457200">
              <a:buFont typeface="+mj-lt"/>
              <a:buAutoNum type="arabicPeriod"/>
            </a:pPr>
            <a:r>
              <a:rPr lang="en-US" sz="2400" dirty="0" err="1" smtClean="0"/>
              <a:t>Depo</a:t>
            </a:r>
            <a:r>
              <a:rPr lang="en-US" sz="2400" dirty="0" err="1"/>
              <a:t>-provera</a:t>
            </a:r>
            <a:r>
              <a:rPr lang="en-US" sz="2400" dirty="0"/>
              <a:t>–</a:t>
            </a:r>
            <a:r>
              <a:rPr lang="en-US" sz="2400" dirty="0" smtClean="0"/>
              <a:t>Same day shot </a:t>
            </a:r>
            <a:endParaRPr lang="en-US" sz="2400" dirty="0"/>
          </a:p>
          <a:p>
            <a:pPr marL="1030757" lvl="1" indent="-457200">
              <a:buFont typeface="+mj-lt"/>
              <a:buAutoNum type="arabicPeriod"/>
            </a:pPr>
            <a:r>
              <a:rPr lang="en-US" sz="2400" dirty="0" smtClean="0"/>
              <a:t>Sub dermal implant</a:t>
            </a:r>
            <a:r>
              <a:rPr lang="en-US" sz="2400" dirty="0"/>
              <a:t>–</a:t>
            </a:r>
            <a:r>
              <a:rPr lang="en-US" sz="2400" dirty="0" smtClean="0"/>
              <a:t>Same day insertion </a:t>
            </a:r>
            <a:endParaRPr lang="en-US" sz="2400" dirty="0"/>
          </a:p>
          <a:p>
            <a:pPr marL="1030757" lvl="1" indent="-457200">
              <a:buFont typeface="+mj-lt"/>
              <a:buAutoNum type="arabicPeriod"/>
            </a:pPr>
            <a:r>
              <a:rPr lang="en-US" sz="2400" dirty="0" smtClean="0"/>
              <a:t>IUD</a:t>
            </a:r>
            <a:r>
              <a:rPr lang="en-US" sz="2400" dirty="0"/>
              <a:t>–</a:t>
            </a:r>
            <a:r>
              <a:rPr lang="en-US" sz="2400" dirty="0" smtClean="0"/>
              <a:t>Same day insertion </a:t>
            </a:r>
            <a:endParaRPr lang="en-US" sz="2400"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3" name="Rectangle 12"/>
          <p:cNvSpPr/>
          <p:nvPr/>
        </p:nvSpPr>
        <p:spPr>
          <a:xfrm>
            <a:off x="609600" y="1752600"/>
            <a:ext cx="11887200" cy="292387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Rectangle 8"/>
          <p:cNvSpPr/>
          <p:nvPr/>
        </p:nvSpPr>
        <p:spPr>
          <a:xfrm>
            <a:off x="914400" y="1600200"/>
            <a:ext cx="12268200" cy="815608"/>
          </a:xfrm>
          <a:prstGeom prst="rect">
            <a:avLst/>
          </a:prstGeom>
        </p:spPr>
        <p:txBody>
          <a:bodyPr wrap="square">
            <a:spAutoFit/>
          </a:bodyPr>
          <a:lstStyle/>
          <a:p>
            <a:r>
              <a:rPr lang="en-US" sz="2400" dirty="0" smtClean="0"/>
              <a:t>                                             </a:t>
            </a:r>
            <a:r>
              <a:rPr lang="en-US" sz="2400" dirty="0" smtClean="0">
                <a:latin typeface="Wingdings"/>
              </a:rPr>
              <a:t> </a:t>
            </a:r>
            <a:endParaRPr lang="en-US" sz="2400" dirty="0"/>
          </a:p>
          <a:p>
            <a:endParaRPr lang="en-US" dirty="0"/>
          </a:p>
        </p:txBody>
      </p:sp>
    </p:spTree>
    <p:extLst>
      <p:ext uri="{BB962C8B-B14F-4D97-AF65-F5344CB8AC3E}">
        <p14:creationId xmlns:p14="http://schemas.microsoft.com/office/powerpoint/2010/main" val="336457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u="sng" dirty="0" smtClean="0"/>
              <a:t>Objective: </a:t>
            </a:r>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838200" y="1828800"/>
            <a:ext cx="12039600" cy="9618017"/>
          </a:xfrm>
          <a:prstGeom prst="rect">
            <a:avLst/>
          </a:prstGeom>
          <a:noFill/>
        </p:spPr>
        <p:txBody>
          <a:bodyPr wrap="square" rtlCol="0">
            <a:spAutoFit/>
          </a:bodyPr>
          <a:lstStyle/>
          <a:p>
            <a:r>
              <a:rPr lang="en-US" sz="3200" dirty="0" smtClean="0"/>
              <a:t> 1- Describe the mechanism of action and effectiveness of contraception methods.</a:t>
            </a:r>
          </a:p>
          <a:p>
            <a:endParaRPr lang="en-US" sz="3200" dirty="0"/>
          </a:p>
          <a:p>
            <a:r>
              <a:rPr lang="en-US" sz="3200" dirty="0" smtClean="0"/>
              <a:t>2- Describe the benefits , risks and use of each contraceptive method including emergency contraception </a:t>
            </a:r>
          </a:p>
          <a:p>
            <a:endParaRPr lang="en-US" sz="3200" dirty="0"/>
          </a:p>
          <a:p>
            <a:r>
              <a:rPr lang="en-US" sz="3200" dirty="0" smtClean="0"/>
              <a:t>3- Describe barriers to effective contraceptive use and reduction of unintended pregnancy </a:t>
            </a:r>
          </a:p>
          <a:p>
            <a:endParaRPr lang="en-US" sz="3200" dirty="0"/>
          </a:p>
          <a:p>
            <a:r>
              <a:rPr lang="en-US" sz="3200" dirty="0" smtClean="0"/>
              <a:t>4-Describe the methods of male and female surgical sterilization</a:t>
            </a:r>
          </a:p>
          <a:p>
            <a:endParaRPr lang="en-US" sz="3200" dirty="0"/>
          </a:p>
          <a:p>
            <a:r>
              <a:rPr lang="en-US" sz="3200" dirty="0" smtClean="0"/>
              <a:t>5- Explains the risks and benefits of female surgical sterilization procedures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dirty="0" smtClean="0"/>
          </a:p>
        </p:txBody>
      </p:sp>
    </p:spTree>
    <p:extLst>
      <p:ext uri="{BB962C8B-B14F-4D97-AF65-F5344CB8AC3E}">
        <p14:creationId xmlns:p14="http://schemas.microsoft.com/office/powerpoint/2010/main" val="3529671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291"/>
            <a:ext cx="13716000" cy="9144000"/>
          </a:xfrm>
        </p:spPr>
      </p:pic>
      <p:sp>
        <p:nvSpPr>
          <p:cNvPr id="2" name="Title 1"/>
          <p:cNvSpPr>
            <a:spLocks noGrp="1"/>
          </p:cNvSpPr>
          <p:nvPr>
            <p:ph type="title"/>
          </p:nvPr>
        </p:nvSpPr>
        <p:spPr>
          <a:xfrm>
            <a:off x="762000" y="2133600"/>
            <a:ext cx="12344400" cy="2743200"/>
          </a:xfrm>
        </p:spPr>
        <p:txBody>
          <a:bodyPr>
            <a:normAutofit fontScale="90000"/>
          </a:bodyPr>
          <a:lstStyle/>
          <a:p>
            <a:r>
              <a:rPr lang="en-US" dirty="0" smtClean="0"/>
              <a:t>Done by:</a:t>
            </a:r>
            <a:br>
              <a:rPr lang="en-US" dirty="0" smtClean="0"/>
            </a:br>
            <a:r>
              <a:rPr lang="en-US" dirty="0" smtClean="0"/>
              <a:t>Fatimah Mohammed </a:t>
            </a:r>
            <a:r>
              <a:rPr lang="en-US" dirty="0" err="1" smtClean="0"/>
              <a:t>Alali</a:t>
            </a:r>
            <a:r>
              <a:rPr lang="en-US" dirty="0" smtClean="0"/>
              <a:t/>
            </a:r>
            <a:br>
              <a:rPr lang="en-US" dirty="0" smtClean="0"/>
            </a:br>
            <a:r>
              <a:rPr lang="en-US" dirty="0" smtClean="0"/>
              <a:t>Revised by: </a:t>
            </a:r>
            <a:br>
              <a:rPr lang="en-US" dirty="0" smtClean="0"/>
            </a:br>
            <a:r>
              <a:rPr lang="en-US" dirty="0" err="1" smtClean="0"/>
              <a:t>Razan</a:t>
            </a:r>
            <a:r>
              <a:rPr lang="en-US" dirty="0" smtClean="0"/>
              <a:t> </a:t>
            </a:r>
            <a:r>
              <a:rPr lang="en-US" dirty="0" err="1" smtClean="0"/>
              <a:t>AlDhahri</a:t>
            </a:r>
            <a:r>
              <a:rPr lang="en-US" dirty="0" smtClean="0"/>
              <a:t> </a:t>
            </a:r>
            <a:endParaRPr lang="en-US" dirty="0"/>
          </a:p>
        </p:txBody>
      </p:sp>
    </p:spTree>
    <p:extLst>
      <p:ext uri="{BB962C8B-B14F-4D97-AF65-F5344CB8AC3E}">
        <p14:creationId xmlns:p14="http://schemas.microsoft.com/office/powerpoint/2010/main" val="158245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371600" y="838200"/>
            <a:ext cx="10972800" cy="8094524"/>
          </a:xfrm>
          <a:prstGeom prst="rect">
            <a:avLst/>
          </a:prstGeom>
          <a:noFill/>
        </p:spPr>
        <p:txBody>
          <a:bodyPr wrap="square" rtlCol="0">
            <a:spAutoFit/>
          </a:bodyPr>
          <a:lstStyle/>
          <a:p>
            <a:r>
              <a:rPr lang="en-US" sz="3200" b="1" dirty="0" smtClean="0">
                <a:solidFill>
                  <a:srgbClr val="604A7B"/>
                </a:solidFill>
              </a:rPr>
              <a:t>Definition of family planning according to WHO:</a:t>
            </a:r>
          </a:p>
          <a:p>
            <a:r>
              <a:rPr lang="en-US" sz="2800" dirty="0" smtClean="0"/>
              <a:t>Allow the individuals  to anticipate the desire number of children they want, spacing and timing of birth between them</a:t>
            </a:r>
            <a:r>
              <a:rPr lang="en-US" sz="2400" dirty="0" smtClean="0"/>
              <a:t>.</a:t>
            </a:r>
          </a:p>
          <a:p>
            <a:endParaRPr lang="en-US" dirty="0">
              <a:solidFill>
                <a:srgbClr val="604A7B"/>
              </a:solidFill>
            </a:endParaRPr>
          </a:p>
          <a:p>
            <a:r>
              <a:rPr lang="en-US" sz="3200" b="1" dirty="0" smtClean="0">
                <a:solidFill>
                  <a:srgbClr val="604A7B"/>
                </a:solidFill>
              </a:rPr>
              <a:t>Mechanisms of contraceptive</a:t>
            </a:r>
            <a:r>
              <a:rPr lang="en-US" dirty="0" smtClean="0">
                <a:solidFill>
                  <a:srgbClr val="604A7B"/>
                </a:solidFill>
              </a:rPr>
              <a:t>:</a:t>
            </a:r>
          </a:p>
          <a:p>
            <a:r>
              <a:rPr lang="en-US" sz="2800" dirty="0" smtClean="0">
                <a:solidFill>
                  <a:schemeClr val="accent4">
                    <a:lumMod val="75000"/>
                  </a:schemeClr>
                </a:solidFill>
              </a:rPr>
              <a:t>1- </a:t>
            </a:r>
            <a:r>
              <a:rPr lang="en-US" sz="2800" dirty="0" smtClean="0"/>
              <a:t>inhibiting the development and release of an egg from ovaries through: </a:t>
            </a:r>
          </a:p>
          <a:p>
            <a:r>
              <a:rPr lang="en-US" sz="2800" dirty="0" smtClean="0">
                <a:solidFill>
                  <a:srgbClr val="558ED5"/>
                </a:solidFill>
              </a:rPr>
              <a:t>Oral contraceptive pills – patch – ring </a:t>
            </a:r>
          </a:p>
          <a:p>
            <a:r>
              <a:rPr lang="en-US" sz="2800" dirty="0" smtClean="0"/>
              <a:t>All working by </a:t>
            </a:r>
            <a:r>
              <a:rPr lang="en-US" sz="2800" dirty="0" smtClean="0">
                <a:solidFill>
                  <a:srgbClr val="FF0000"/>
                </a:solidFill>
              </a:rPr>
              <a:t>INHIBITING OVULATION </a:t>
            </a:r>
          </a:p>
          <a:p>
            <a:endParaRPr lang="en-US" sz="2800" dirty="0"/>
          </a:p>
          <a:p>
            <a:r>
              <a:rPr lang="en-US" sz="2800" dirty="0" smtClean="0">
                <a:solidFill>
                  <a:srgbClr val="604A7B"/>
                </a:solidFill>
              </a:rPr>
              <a:t>2- </a:t>
            </a:r>
            <a:r>
              <a:rPr lang="en-US" sz="2800" dirty="0" smtClean="0"/>
              <a:t>blocking the sperm and egg from uniting by mechanical , chemical or physical barriers through :</a:t>
            </a:r>
          </a:p>
          <a:p>
            <a:r>
              <a:rPr lang="en-US" sz="2800" dirty="0" smtClean="0"/>
              <a:t> </a:t>
            </a:r>
            <a:r>
              <a:rPr lang="en-US" sz="2800" dirty="0" smtClean="0">
                <a:solidFill>
                  <a:schemeClr val="tx2">
                    <a:lumMod val="60000"/>
                    <a:lumOff val="40000"/>
                  </a:schemeClr>
                </a:solidFill>
              </a:rPr>
              <a:t>male/female condom – spermicide – diaphragm – cervical cap. </a:t>
            </a:r>
          </a:p>
          <a:p>
            <a:endParaRPr lang="en-US" sz="2800" dirty="0"/>
          </a:p>
          <a:p>
            <a:r>
              <a:rPr lang="en-US" sz="2800" dirty="0" smtClean="0">
                <a:solidFill>
                  <a:srgbClr val="604A7B"/>
                </a:solidFill>
              </a:rPr>
              <a:t>3- </a:t>
            </a:r>
            <a:r>
              <a:rPr lang="en-US" sz="2800" dirty="0" smtClean="0"/>
              <a:t>prevention of a fertilized egg from implanting in the uterine wall through :</a:t>
            </a:r>
          </a:p>
          <a:p>
            <a:r>
              <a:rPr lang="en-US" sz="2800" dirty="0" smtClean="0">
                <a:solidFill>
                  <a:srgbClr val="558ED5"/>
                </a:solidFill>
              </a:rPr>
              <a:t>IUD which used in </a:t>
            </a:r>
            <a:r>
              <a:rPr lang="en-US" sz="2800" dirty="0" smtClean="0">
                <a:solidFill>
                  <a:srgbClr val="FF0000"/>
                </a:solidFill>
              </a:rPr>
              <a:t>emergency contraception</a:t>
            </a:r>
            <a:r>
              <a:rPr lang="en-US" sz="2800" dirty="0" smtClean="0">
                <a:solidFill>
                  <a:srgbClr val="558ED5"/>
                </a:solidFill>
              </a:rPr>
              <a:t>. </a:t>
            </a:r>
          </a:p>
          <a:p>
            <a:endParaRPr lang="en-US" dirty="0" smtClean="0"/>
          </a:p>
          <a:p>
            <a:endParaRPr lang="en-US" dirty="0"/>
          </a:p>
          <a:p>
            <a:endParaRPr lang="en-US" dirty="0"/>
          </a:p>
        </p:txBody>
      </p:sp>
    </p:spTree>
    <p:extLst>
      <p:ext uri="{BB962C8B-B14F-4D97-AF65-F5344CB8AC3E}">
        <p14:creationId xmlns:p14="http://schemas.microsoft.com/office/powerpoint/2010/main" val="49239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5001369"/>
          </a:xfrm>
          <a:prstGeom prst="rect">
            <a:avLst/>
          </a:prstGeom>
          <a:noFill/>
        </p:spPr>
        <p:txBody>
          <a:bodyPr wrap="square" rtlCol="0">
            <a:spAutoFit/>
          </a:bodyPr>
          <a:lstStyle/>
          <a:p>
            <a:r>
              <a:rPr lang="en-US" sz="3200" b="1" dirty="0" smtClean="0">
                <a:solidFill>
                  <a:srgbClr val="604A7B"/>
                </a:solidFill>
              </a:rPr>
              <a:t>Factors affecting the decision of using contraceptive:</a:t>
            </a:r>
          </a:p>
          <a:p>
            <a:r>
              <a:rPr lang="en-US" sz="2800" dirty="0" smtClean="0"/>
              <a:t>-cost </a:t>
            </a:r>
          </a:p>
          <a:p>
            <a:r>
              <a:rPr lang="en-US" sz="2800" dirty="0" smtClean="0"/>
              <a:t>-medical history</a:t>
            </a:r>
          </a:p>
          <a:p>
            <a:r>
              <a:rPr lang="en-US" sz="2800" dirty="0" smtClean="0"/>
              <a:t>-typical bleeding pattern </a:t>
            </a:r>
          </a:p>
          <a:p>
            <a:r>
              <a:rPr lang="en-US" sz="2800" dirty="0" smtClean="0"/>
              <a:t>-availability </a:t>
            </a:r>
          </a:p>
          <a:p>
            <a:r>
              <a:rPr lang="en-US" sz="2800" dirty="0" smtClean="0"/>
              <a:t>-side effect</a:t>
            </a:r>
          </a:p>
          <a:p>
            <a:r>
              <a:rPr lang="en-US" sz="2800" dirty="0" smtClean="0"/>
              <a:t>-partner participation</a:t>
            </a:r>
          </a:p>
          <a:p>
            <a:endParaRPr lang="en-US" sz="3200" dirty="0" smtClean="0"/>
          </a:p>
          <a:p>
            <a:pPr algn="ctr"/>
            <a:r>
              <a:rPr lang="en-US" sz="3200" dirty="0" smtClean="0">
                <a:solidFill>
                  <a:schemeClr val="tx2">
                    <a:lumMod val="60000"/>
                    <a:lumOff val="40000"/>
                  </a:schemeClr>
                </a:solidFill>
              </a:rPr>
              <a:t>Women should balance both psychosocial and medical component when deciding contraception plan.   </a:t>
            </a:r>
          </a:p>
          <a:p>
            <a:endParaRPr lang="en-US" dirty="0" smtClean="0"/>
          </a:p>
        </p:txBody>
      </p:sp>
    </p:spTree>
    <p:extLst>
      <p:ext uri="{BB962C8B-B14F-4D97-AF65-F5344CB8AC3E}">
        <p14:creationId xmlns:p14="http://schemas.microsoft.com/office/powerpoint/2010/main" val="3642861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366184"/>
            <a:ext cx="12344400" cy="548216"/>
          </a:xfrm>
        </p:spPr>
        <p:txBody>
          <a:bodyPr>
            <a:normAutofit fontScale="90000"/>
          </a:bodyPr>
          <a:lstStyle/>
          <a:p>
            <a:endParaRPr lang="en-US" b="1" u="sng"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1600200"/>
            <a:ext cx="11811000" cy="6340197"/>
          </a:xfrm>
          <a:prstGeom prst="rect">
            <a:avLst/>
          </a:prstGeom>
          <a:noFill/>
        </p:spPr>
        <p:txBody>
          <a:bodyPr wrap="square" rtlCol="0">
            <a:spAutoFit/>
          </a:bodyPr>
          <a:lstStyle/>
          <a:p>
            <a:pPr marL="457200" indent="-457200">
              <a:buAutoNum type="arabicParenR"/>
            </a:pPr>
            <a:r>
              <a:rPr lang="en-US" sz="3200" b="1" dirty="0" smtClean="0">
                <a:solidFill>
                  <a:schemeClr val="accent4">
                    <a:lumMod val="75000"/>
                  </a:schemeClr>
                </a:solidFill>
              </a:rPr>
              <a:t>Long acting reversible contraception:</a:t>
            </a:r>
          </a:p>
          <a:p>
            <a:r>
              <a:rPr lang="en-US" sz="2800" dirty="0"/>
              <a:t>-</a:t>
            </a:r>
            <a:r>
              <a:rPr lang="en-US" sz="2800" dirty="0" smtClean="0">
                <a:solidFill>
                  <a:srgbClr val="558ED5"/>
                </a:solidFill>
              </a:rPr>
              <a:t>intrauterine devices </a:t>
            </a:r>
            <a:r>
              <a:rPr lang="en-US" sz="2800" dirty="0" smtClean="0"/>
              <a:t>(</a:t>
            </a:r>
            <a:r>
              <a:rPr lang="en-US" sz="2800" dirty="0" smtClean="0">
                <a:solidFill>
                  <a:srgbClr val="558ED5"/>
                </a:solidFill>
              </a:rPr>
              <a:t>Copper IUD </a:t>
            </a:r>
            <a:r>
              <a:rPr lang="en-US" sz="2800" dirty="0" smtClean="0"/>
              <a:t>+ </a:t>
            </a:r>
            <a:r>
              <a:rPr lang="en-US" sz="2800" dirty="0" smtClean="0">
                <a:solidFill>
                  <a:srgbClr val="558ED5"/>
                </a:solidFill>
              </a:rPr>
              <a:t>Hormonal IUD</a:t>
            </a:r>
            <a:r>
              <a:rPr lang="en-US" sz="2800" dirty="0" smtClean="0"/>
              <a:t>)</a:t>
            </a:r>
          </a:p>
          <a:p>
            <a:r>
              <a:rPr lang="en-US" sz="2800" dirty="0" smtClean="0"/>
              <a:t>-</a:t>
            </a:r>
            <a:r>
              <a:rPr lang="en-US" sz="2800" dirty="0" smtClean="0">
                <a:solidFill>
                  <a:srgbClr val="558ED5"/>
                </a:solidFill>
              </a:rPr>
              <a:t>Implants</a:t>
            </a:r>
          </a:p>
          <a:p>
            <a:r>
              <a:rPr lang="en-US" sz="3200" dirty="0">
                <a:solidFill>
                  <a:srgbClr val="FF0000"/>
                </a:solidFill>
              </a:rPr>
              <a:t>They 99% effective </a:t>
            </a:r>
            <a:endParaRPr lang="en-US" sz="3200" dirty="0" smtClean="0">
              <a:solidFill>
                <a:srgbClr val="FF0000"/>
              </a:solidFill>
            </a:endParaRPr>
          </a:p>
          <a:p>
            <a:endParaRPr lang="en-US" sz="3200" dirty="0">
              <a:solidFill>
                <a:srgbClr val="FF0000"/>
              </a:solidFill>
            </a:endParaRPr>
          </a:p>
          <a:p>
            <a:r>
              <a:rPr lang="en-US" sz="2800" dirty="0" smtClean="0"/>
              <a:t>IUD located in the fundal portion of endometrium the strings are outside external OS of cervix.</a:t>
            </a:r>
          </a:p>
          <a:p>
            <a:endParaRPr lang="en-US" sz="3200" dirty="0" smtClean="0">
              <a:solidFill>
                <a:srgbClr val="FF0000"/>
              </a:solidFill>
            </a:endParaRPr>
          </a:p>
          <a:p>
            <a:endParaRPr lang="en-US" sz="3200" dirty="0">
              <a:solidFill>
                <a:srgbClr val="FF0000"/>
              </a:solidFill>
            </a:endParaRPr>
          </a:p>
          <a:p>
            <a:r>
              <a:rPr lang="en-US" sz="3200" b="1" dirty="0" smtClean="0">
                <a:solidFill>
                  <a:schemeClr val="accent4">
                    <a:lumMod val="75000"/>
                  </a:schemeClr>
                </a:solidFill>
              </a:rPr>
              <a:t>Types of IUD</a:t>
            </a:r>
            <a:r>
              <a:rPr lang="en-US" sz="3200" dirty="0" smtClean="0">
                <a:solidFill>
                  <a:schemeClr val="accent4">
                    <a:lumMod val="75000"/>
                  </a:schemeClr>
                </a:solidFill>
              </a:rPr>
              <a:t>:</a:t>
            </a:r>
          </a:p>
          <a:p>
            <a:pPr marL="457200" indent="-457200">
              <a:buFontTx/>
              <a:buChar char="-"/>
            </a:pPr>
            <a:r>
              <a:rPr lang="en-US" sz="2800" dirty="0" smtClean="0">
                <a:solidFill>
                  <a:schemeClr val="tx2">
                    <a:lumMod val="60000"/>
                    <a:lumOff val="40000"/>
                  </a:schemeClr>
                </a:solidFill>
              </a:rPr>
              <a:t>Copper IUD </a:t>
            </a:r>
          </a:p>
          <a:p>
            <a:pPr marL="457200" indent="-457200">
              <a:buFontTx/>
              <a:buChar char="-"/>
            </a:pPr>
            <a:r>
              <a:rPr lang="en-US" sz="2800" dirty="0" smtClean="0">
                <a:solidFill>
                  <a:schemeClr val="tx2">
                    <a:lumMod val="60000"/>
                    <a:lumOff val="40000"/>
                  </a:schemeClr>
                </a:solidFill>
              </a:rPr>
              <a:t>Progesterone IUD  </a:t>
            </a:r>
            <a:endParaRPr lang="en-US" sz="2800" dirty="0">
              <a:solidFill>
                <a:schemeClr val="tx2">
                  <a:lumMod val="60000"/>
                  <a:lumOff val="40000"/>
                </a:schemeClr>
              </a:solidFill>
            </a:endParaRPr>
          </a:p>
          <a:p>
            <a:endParaRPr lang="en-US" dirty="0" smtClean="0"/>
          </a:p>
          <a:p>
            <a:r>
              <a:rPr lang="en-US" dirty="0" smtClean="0"/>
              <a:t> </a:t>
            </a:r>
          </a:p>
        </p:txBody>
      </p:sp>
      <p:sp>
        <p:nvSpPr>
          <p:cNvPr id="9" name="Rounded Rectangle 8"/>
          <p:cNvSpPr/>
          <p:nvPr/>
        </p:nvSpPr>
        <p:spPr>
          <a:xfrm>
            <a:off x="7543800" y="4572000"/>
            <a:ext cx="4953000" cy="35814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en-US"/>
          </a:p>
        </p:txBody>
      </p:sp>
      <p:pic>
        <p:nvPicPr>
          <p:cNvPr id="7" name="Picture 6" descr="I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4800600"/>
            <a:ext cx="4343400" cy="3081033"/>
          </a:xfrm>
          <a:prstGeom prst="rect">
            <a:avLst/>
          </a:prstGeom>
        </p:spPr>
      </p:pic>
      <p:sp>
        <p:nvSpPr>
          <p:cNvPr id="8" name="Rectangle 7"/>
          <p:cNvSpPr/>
          <p:nvPr/>
        </p:nvSpPr>
        <p:spPr>
          <a:xfrm>
            <a:off x="8839200" y="6172200"/>
            <a:ext cx="990600" cy="1676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Tree>
    <p:extLst>
      <p:ext uri="{BB962C8B-B14F-4D97-AF65-F5344CB8AC3E}">
        <p14:creationId xmlns:p14="http://schemas.microsoft.com/office/powerpoint/2010/main" val="88669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990600" y="1219200"/>
            <a:ext cx="11049000" cy="7740580"/>
          </a:xfrm>
          <a:prstGeom prst="rect">
            <a:avLst/>
          </a:prstGeom>
          <a:noFill/>
        </p:spPr>
        <p:txBody>
          <a:bodyPr wrap="square" rtlCol="0">
            <a:spAutoFit/>
          </a:bodyPr>
          <a:lstStyle/>
          <a:p>
            <a:r>
              <a:rPr lang="en-US" sz="3200" b="1" dirty="0" smtClean="0">
                <a:solidFill>
                  <a:schemeClr val="accent4">
                    <a:lumMod val="75000"/>
                  </a:schemeClr>
                </a:solidFill>
              </a:rPr>
              <a:t>IUD with progesterone </a:t>
            </a:r>
            <a:r>
              <a:rPr lang="en-US" sz="3200" b="1" dirty="0" err="1" smtClean="0">
                <a:solidFill>
                  <a:schemeClr val="accent4">
                    <a:lumMod val="75000"/>
                  </a:schemeClr>
                </a:solidFill>
              </a:rPr>
              <a:t>levenorgstrel</a:t>
            </a:r>
            <a:r>
              <a:rPr lang="en-US" sz="3200" b="1" dirty="0" smtClean="0">
                <a:solidFill>
                  <a:schemeClr val="accent4">
                    <a:lumMod val="75000"/>
                  </a:schemeClr>
                </a:solidFill>
              </a:rPr>
              <a:t>:</a:t>
            </a:r>
            <a:endParaRPr lang="en-US" dirty="0"/>
          </a:p>
          <a:p>
            <a:r>
              <a:rPr lang="en-US" sz="2800" dirty="0" smtClean="0"/>
              <a:t>Works by thickening the cervical mucus to prevent sperm for from entering the uterus.</a:t>
            </a:r>
          </a:p>
          <a:p>
            <a:r>
              <a:rPr lang="en-US" sz="2800" dirty="0" smtClean="0">
                <a:solidFill>
                  <a:srgbClr val="FF0000"/>
                </a:solidFill>
              </a:rPr>
              <a:t>Last for 3-5 year.</a:t>
            </a:r>
          </a:p>
          <a:p>
            <a:r>
              <a:rPr lang="en-US" sz="2800" dirty="0" smtClean="0">
                <a:solidFill>
                  <a:schemeClr val="accent4">
                    <a:lumMod val="75000"/>
                  </a:schemeClr>
                </a:solidFill>
              </a:rPr>
              <a:t>Side effects</a:t>
            </a:r>
            <a:r>
              <a:rPr lang="en-US" sz="2800" dirty="0" smtClean="0"/>
              <a:t>:</a:t>
            </a:r>
          </a:p>
          <a:p>
            <a:r>
              <a:rPr lang="en-US" sz="2800" dirty="0" smtClean="0">
                <a:solidFill>
                  <a:schemeClr val="tx2">
                    <a:lumMod val="60000"/>
                    <a:lumOff val="40000"/>
                  </a:schemeClr>
                </a:solidFill>
              </a:rPr>
              <a:t>-lighter menstrual cycles or amenorrhea</a:t>
            </a:r>
            <a:r>
              <a:rPr lang="en-US" sz="2800" dirty="0" smtClean="0"/>
              <a:t>. </a:t>
            </a:r>
          </a:p>
          <a:p>
            <a:endParaRPr lang="en-US" dirty="0" smtClean="0"/>
          </a:p>
          <a:p>
            <a:r>
              <a:rPr lang="en-US" sz="3200" b="1" dirty="0" smtClean="0">
                <a:solidFill>
                  <a:srgbClr val="604A7B"/>
                </a:solidFill>
              </a:rPr>
              <a:t>Copper IUD:</a:t>
            </a:r>
          </a:p>
          <a:p>
            <a:r>
              <a:rPr lang="en-US" sz="2800" dirty="0" smtClean="0"/>
              <a:t>Works by creating unfavorable environments for sperm to fertilized an egg. </a:t>
            </a:r>
          </a:p>
          <a:p>
            <a:r>
              <a:rPr lang="en-US" sz="2800" dirty="0" smtClean="0">
                <a:solidFill>
                  <a:srgbClr val="FF0000"/>
                </a:solidFill>
              </a:rPr>
              <a:t>Last for 10 years.</a:t>
            </a:r>
          </a:p>
          <a:p>
            <a:r>
              <a:rPr lang="en-US" sz="2800" dirty="0" smtClean="0">
                <a:solidFill>
                  <a:srgbClr val="604A7B"/>
                </a:solidFill>
              </a:rPr>
              <a:t>Side effect:</a:t>
            </a:r>
          </a:p>
          <a:p>
            <a:r>
              <a:rPr lang="en-US" sz="2800" dirty="0" smtClean="0">
                <a:solidFill>
                  <a:srgbClr val="558ED5"/>
                </a:solidFill>
              </a:rPr>
              <a:t>-heaver and crimpier periods. </a:t>
            </a:r>
          </a:p>
          <a:p>
            <a:endParaRPr lang="en-US" sz="2800" dirty="0"/>
          </a:p>
          <a:p>
            <a:pPr algn="ctr"/>
            <a:r>
              <a:rPr lang="en-US" sz="2800" dirty="0" smtClean="0">
                <a:solidFill>
                  <a:srgbClr val="558ED5"/>
                </a:solidFill>
              </a:rPr>
              <a:t>Fun fact IUD the most commonly used contraception in female gynecologist.   </a:t>
            </a:r>
            <a:endParaRPr lang="en-US" sz="2800" dirty="0">
              <a:solidFill>
                <a:srgbClr val="558ED5"/>
              </a:solidFill>
            </a:endParaRPr>
          </a:p>
          <a:p>
            <a:endParaRPr lang="en-US" dirty="0" smtClean="0"/>
          </a:p>
          <a:p>
            <a:r>
              <a:rPr lang="en-US" dirty="0" smtClean="0"/>
              <a:t>   </a:t>
            </a:r>
          </a:p>
        </p:txBody>
      </p:sp>
    </p:spTree>
    <p:extLst>
      <p:ext uri="{BB962C8B-B14F-4D97-AF65-F5344CB8AC3E}">
        <p14:creationId xmlns:p14="http://schemas.microsoft.com/office/powerpoint/2010/main" val="88669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295400"/>
            <a:ext cx="11734800" cy="6724918"/>
          </a:xfrm>
          <a:prstGeom prst="rect">
            <a:avLst/>
          </a:prstGeom>
          <a:noFill/>
        </p:spPr>
        <p:txBody>
          <a:bodyPr wrap="square" rtlCol="0">
            <a:spAutoFit/>
          </a:bodyPr>
          <a:lstStyle/>
          <a:p>
            <a:r>
              <a:rPr lang="en-US" sz="3200" b="1" dirty="0" smtClean="0">
                <a:solidFill>
                  <a:schemeClr val="accent4">
                    <a:lumMod val="75000"/>
                  </a:schemeClr>
                </a:solidFill>
              </a:rPr>
              <a:t>Implants:</a:t>
            </a:r>
          </a:p>
          <a:p>
            <a:r>
              <a:rPr lang="en-US" sz="2800" dirty="0" smtClean="0"/>
              <a:t>Contain progesterone , </a:t>
            </a:r>
            <a:r>
              <a:rPr lang="en-US" sz="2800" dirty="0" err="1" smtClean="0"/>
              <a:t>Etonogestrel</a:t>
            </a:r>
            <a:r>
              <a:rPr lang="en-US" sz="2800" dirty="0" smtClean="0"/>
              <a:t> .</a:t>
            </a:r>
          </a:p>
          <a:p>
            <a:r>
              <a:rPr lang="en-US" sz="2800" dirty="0" smtClean="0"/>
              <a:t>The implant is placed in the subcutaneous tissue of inner aspect of women’s upper non- dominant arm</a:t>
            </a:r>
            <a:r>
              <a:rPr lang="en-US" sz="2800" dirty="0">
                <a:solidFill>
                  <a:srgbClr val="000000"/>
                </a:solidFill>
              </a:rPr>
              <a:t>.</a:t>
            </a:r>
            <a:endParaRPr lang="en-US" sz="2800" dirty="0" smtClean="0">
              <a:solidFill>
                <a:srgbClr val="000000"/>
              </a:solidFill>
            </a:endParaRPr>
          </a:p>
          <a:p>
            <a:r>
              <a:rPr lang="en-US" sz="2800" dirty="0" smtClean="0">
                <a:solidFill>
                  <a:srgbClr val="FF0000"/>
                </a:solidFill>
              </a:rPr>
              <a:t>Effective ups to 3 years </a:t>
            </a:r>
          </a:p>
          <a:p>
            <a:endParaRPr lang="en-US" sz="2800" dirty="0" smtClean="0">
              <a:solidFill>
                <a:schemeClr val="accent4">
                  <a:lumMod val="75000"/>
                </a:schemeClr>
              </a:solidFill>
            </a:endParaRPr>
          </a:p>
          <a:p>
            <a:r>
              <a:rPr lang="en-US" sz="2800" dirty="0" smtClean="0">
                <a:solidFill>
                  <a:schemeClr val="accent4">
                    <a:lumMod val="75000"/>
                  </a:schemeClr>
                </a:solidFill>
              </a:rPr>
              <a:t>Side effect:</a:t>
            </a:r>
          </a:p>
          <a:p>
            <a:r>
              <a:rPr lang="en-US" sz="2800" dirty="0" smtClean="0"/>
              <a:t>-</a:t>
            </a:r>
            <a:r>
              <a:rPr lang="en-US" sz="2800" dirty="0" smtClean="0">
                <a:solidFill>
                  <a:schemeClr val="tx2">
                    <a:lumMod val="60000"/>
                    <a:lumOff val="40000"/>
                  </a:schemeClr>
                </a:solidFill>
              </a:rPr>
              <a:t>irregular bleeding spotting </a:t>
            </a:r>
            <a:r>
              <a:rPr lang="en-US" sz="2800" dirty="0" smtClean="0"/>
              <a:t>for the duration of insertion. </a:t>
            </a:r>
            <a:endParaRPr lang="en-US" sz="3200" dirty="0" smtClean="0">
              <a:solidFill>
                <a:schemeClr val="tx2">
                  <a:lumMod val="60000"/>
                  <a:lumOff val="40000"/>
                </a:schemeClr>
              </a:solidFill>
            </a:endParaRPr>
          </a:p>
          <a:p>
            <a:pPr algn="ctr"/>
            <a:endParaRPr lang="en-US" sz="3200" dirty="0">
              <a:solidFill>
                <a:schemeClr val="tx2">
                  <a:lumMod val="60000"/>
                  <a:lumOff val="40000"/>
                </a:schemeClr>
              </a:solidFill>
            </a:endParaRPr>
          </a:p>
          <a:p>
            <a:r>
              <a:rPr lang="en-US" sz="2800" dirty="0" smtClean="0"/>
              <a:t>All long acting reversible contraception can be removed in officially day and date and </a:t>
            </a:r>
            <a:r>
              <a:rPr lang="en-US" sz="3200" dirty="0" smtClean="0">
                <a:solidFill>
                  <a:srgbClr val="FF0000"/>
                </a:solidFill>
              </a:rPr>
              <a:t>there will be a rapid return to fertility after removal</a:t>
            </a:r>
            <a:r>
              <a:rPr lang="en-US" sz="3200" dirty="0" smtClean="0">
                <a:solidFill>
                  <a:schemeClr val="tx2">
                    <a:lumMod val="60000"/>
                    <a:lumOff val="40000"/>
                  </a:schemeClr>
                </a:solidFill>
              </a:rPr>
              <a:t>.</a:t>
            </a:r>
          </a:p>
          <a:p>
            <a:endParaRPr lang="en-US" sz="2800" dirty="0" smtClean="0">
              <a:solidFill>
                <a:srgbClr val="000000"/>
              </a:solidFill>
            </a:endParaRPr>
          </a:p>
          <a:p>
            <a:r>
              <a:rPr lang="en-US" sz="2800" dirty="0" smtClean="0">
                <a:solidFill>
                  <a:srgbClr val="000000"/>
                </a:solidFill>
              </a:rPr>
              <a:t>So LARCs are great contraception for women want an optimal protection against pregnancy but may or may not desire future fertility.  </a:t>
            </a:r>
            <a:endParaRPr lang="en-US" sz="2800" dirty="0">
              <a:solidFill>
                <a:srgbClr val="000000"/>
              </a:solidFill>
            </a:endParaRPr>
          </a:p>
          <a:p>
            <a:r>
              <a:rPr lang="en-US" dirty="0" smtClean="0"/>
              <a:t> </a:t>
            </a:r>
            <a:endParaRPr lang="en-US" dirty="0"/>
          </a:p>
        </p:txBody>
      </p:sp>
    </p:spTree>
    <p:extLst>
      <p:ext uri="{BB962C8B-B14F-4D97-AF65-F5344CB8AC3E}">
        <p14:creationId xmlns:p14="http://schemas.microsoft.com/office/powerpoint/2010/main" val="886696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066800" y="685800"/>
            <a:ext cx="10972800" cy="8386910"/>
          </a:xfrm>
          <a:prstGeom prst="rect">
            <a:avLst/>
          </a:prstGeom>
          <a:noFill/>
        </p:spPr>
        <p:txBody>
          <a:bodyPr wrap="square" rtlCol="0">
            <a:spAutoFit/>
          </a:bodyPr>
          <a:lstStyle/>
          <a:p>
            <a:r>
              <a:rPr lang="en-US" sz="3200" b="1" dirty="0" smtClean="0">
                <a:solidFill>
                  <a:schemeClr val="accent4">
                    <a:lumMod val="75000"/>
                  </a:schemeClr>
                </a:solidFill>
              </a:rPr>
              <a:t>2) Sterilization:</a:t>
            </a:r>
          </a:p>
          <a:p>
            <a:r>
              <a:rPr lang="en-US" sz="2400" dirty="0" smtClean="0"/>
              <a:t>Female and male sterilization are producer to prevent pregnancy </a:t>
            </a:r>
          </a:p>
          <a:p>
            <a:r>
              <a:rPr lang="en-US" sz="2800" dirty="0" smtClean="0">
                <a:solidFill>
                  <a:srgbClr val="FF0000"/>
                </a:solidFill>
              </a:rPr>
              <a:t>They are 99% effective</a:t>
            </a:r>
            <a:r>
              <a:rPr lang="en-US" sz="2400" dirty="0" smtClean="0">
                <a:solidFill>
                  <a:srgbClr val="FF0000"/>
                </a:solidFill>
              </a:rPr>
              <a:t>.</a:t>
            </a:r>
            <a:endParaRPr lang="en-US" sz="2400" dirty="0" smtClean="0"/>
          </a:p>
          <a:p>
            <a:endParaRPr lang="en-US" sz="3200" b="1" dirty="0" smtClean="0">
              <a:solidFill>
                <a:schemeClr val="accent4">
                  <a:lumMod val="75000"/>
                </a:schemeClr>
              </a:solidFill>
            </a:endParaRPr>
          </a:p>
          <a:p>
            <a:r>
              <a:rPr lang="en-US" sz="3200" b="1" dirty="0" smtClean="0">
                <a:solidFill>
                  <a:schemeClr val="accent4">
                    <a:lumMod val="75000"/>
                  </a:schemeClr>
                </a:solidFill>
              </a:rPr>
              <a:t>Male sterilization:</a:t>
            </a:r>
          </a:p>
          <a:p>
            <a:r>
              <a:rPr lang="en-US" sz="2400" dirty="0" smtClean="0"/>
              <a:t>it’s an out patient producer , right and left  vas deferens ligated to prevent sperm from entering the rest of seminal fluid. </a:t>
            </a:r>
            <a:endParaRPr lang="en-US" sz="2400" dirty="0"/>
          </a:p>
          <a:p>
            <a:r>
              <a:rPr lang="en-US" sz="2400" dirty="0" smtClean="0"/>
              <a:t>Semen analysis is collected 4-3 months + 20 ejaculated to make sure no viable sperm is present. </a:t>
            </a:r>
            <a:endParaRPr lang="en-US" sz="2400" dirty="0"/>
          </a:p>
          <a:p>
            <a:endParaRPr lang="en-US" sz="2400" dirty="0" smtClean="0"/>
          </a:p>
          <a:p>
            <a:r>
              <a:rPr lang="en-US" sz="3200" b="1" dirty="0" smtClean="0">
                <a:solidFill>
                  <a:srgbClr val="604A7B"/>
                </a:solidFill>
              </a:rPr>
              <a:t>Female sterilization</a:t>
            </a:r>
            <a:r>
              <a:rPr lang="en-US" sz="2400" dirty="0" smtClean="0"/>
              <a:t>: they are tow types of producer</a:t>
            </a:r>
          </a:p>
          <a:p>
            <a:pPr marL="342900" indent="-342900">
              <a:buFontTx/>
              <a:buChar char="-"/>
            </a:pPr>
            <a:r>
              <a:rPr lang="en-US" sz="2400" dirty="0" smtClean="0">
                <a:solidFill>
                  <a:schemeClr val="tx2">
                    <a:lumMod val="60000"/>
                    <a:lumOff val="40000"/>
                  </a:schemeClr>
                </a:solidFill>
              </a:rPr>
              <a:t>Tube ligation: </a:t>
            </a:r>
            <a:r>
              <a:rPr lang="en-US" sz="2400" dirty="0" smtClean="0"/>
              <a:t>fallopian tube ligated by clips , rings or small segment of fallopian tube removal. (</a:t>
            </a:r>
            <a:r>
              <a:rPr lang="en-US" sz="2400" dirty="0">
                <a:solidFill>
                  <a:schemeClr val="tx2">
                    <a:lumMod val="60000"/>
                    <a:lumOff val="40000"/>
                  </a:schemeClr>
                </a:solidFill>
              </a:rPr>
              <a:t>this performed through small laparotomy incision </a:t>
            </a:r>
            <a:r>
              <a:rPr lang="en-US" sz="2400" dirty="0" smtClean="0">
                <a:solidFill>
                  <a:schemeClr val="tx2">
                    <a:lumMod val="60000"/>
                    <a:lumOff val="40000"/>
                  </a:schemeClr>
                </a:solidFill>
              </a:rPr>
              <a:t> by laparoscope during postpartum</a:t>
            </a:r>
            <a:r>
              <a:rPr lang="en-US" sz="2400" dirty="0" smtClean="0"/>
              <a:t>) </a:t>
            </a:r>
            <a:endParaRPr lang="en-US" sz="2400" dirty="0"/>
          </a:p>
          <a:p>
            <a:pPr marL="342900" indent="-342900">
              <a:buFontTx/>
              <a:buChar char="-"/>
            </a:pPr>
            <a:r>
              <a:rPr lang="en-US" sz="2400" dirty="0" smtClean="0">
                <a:solidFill>
                  <a:srgbClr val="558ED5"/>
                </a:solidFill>
              </a:rPr>
              <a:t>Hysteroscopy tube occlusion</a:t>
            </a:r>
            <a:r>
              <a:rPr lang="en-US" sz="2400" dirty="0" smtClean="0"/>
              <a:t>: this producer perform vaginally either operating room or clinic. (with </a:t>
            </a:r>
            <a:r>
              <a:rPr lang="en-US" sz="2400" dirty="0" err="1" smtClean="0"/>
              <a:t>hysteroscope</a:t>
            </a:r>
            <a:r>
              <a:rPr lang="en-US" sz="2400" dirty="0" smtClean="0"/>
              <a:t> small plugs can be anchored in the proximal portions of the tube to incite fibrosis and over time cause tube to occlude). </a:t>
            </a:r>
          </a:p>
          <a:p>
            <a:pPr marL="342900" indent="-342900">
              <a:buFontTx/>
              <a:buChar char="-"/>
            </a:pPr>
            <a:endParaRPr lang="en-US" sz="2400" dirty="0" smtClean="0"/>
          </a:p>
          <a:p>
            <a:pPr marL="342900" indent="-342900">
              <a:buFontTx/>
              <a:buChar char="-"/>
            </a:pPr>
            <a:r>
              <a:rPr lang="en-US" sz="2400" dirty="0" smtClean="0"/>
              <a:t>To ensure that </a:t>
            </a:r>
            <a:r>
              <a:rPr lang="en-US" sz="2400" dirty="0"/>
              <a:t>tube is fully occluded women have </a:t>
            </a:r>
            <a:r>
              <a:rPr lang="en-US" sz="2400" dirty="0" err="1"/>
              <a:t>hysterosalpinoogram</a:t>
            </a:r>
            <a:r>
              <a:rPr lang="en-US" sz="2400" dirty="0"/>
              <a:t> 3 months after </a:t>
            </a:r>
            <a:r>
              <a:rPr lang="en-US" sz="2400" dirty="0" smtClean="0"/>
              <a:t>procedure </a:t>
            </a:r>
          </a:p>
          <a:p>
            <a:r>
              <a:rPr lang="en-US" dirty="0" smtClean="0"/>
              <a:t> </a:t>
            </a:r>
          </a:p>
        </p:txBody>
      </p:sp>
    </p:spTree>
    <p:extLst>
      <p:ext uri="{BB962C8B-B14F-4D97-AF65-F5344CB8AC3E}">
        <p14:creationId xmlns:p14="http://schemas.microsoft.com/office/powerpoint/2010/main" val="88669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143000" y="1600200"/>
            <a:ext cx="10972800" cy="1154162"/>
          </a:xfrm>
          <a:prstGeom prst="rect">
            <a:avLst/>
          </a:prstGeom>
          <a:noFill/>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914400" y="2209800"/>
            <a:ext cx="11811000" cy="938719"/>
          </a:xfrm>
          <a:prstGeom prst="rect">
            <a:avLst/>
          </a:prstGeom>
          <a:noFill/>
        </p:spPr>
        <p:txBody>
          <a:bodyPr wrap="square" rtlCol="0">
            <a:spAutoFit/>
          </a:bodyPr>
          <a:lstStyle/>
          <a:p>
            <a:r>
              <a:rPr lang="en-US" sz="3200" dirty="0" smtClean="0">
                <a:solidFill>
                  <a:schemeClr val="tx2">
                    <a:lumMod val="60000"/>
                    <a:lumOff val="40000"/>
                  </a:schemeClr>
                </a:solidFill>
              </a:rPr>
              <a:t>.   </a:t>
            </a:r>
          </a:p>
          <a:p>
            <a:endParaRPr lang="en-US" dirty="0" smtClean="0"/>
          </a:p>
        </p:txBody>
      </p:sp>
      <p:sp>
        <p:nvSpPr>
          <p:cNvPr id="7" name="TextBox 6"/>
          <p:cNvSpPr txBox="1"/>
          <p:nvPr/>
        </p:nvSpPr>
        <p:spPr>
          <a:xfrm>
            <a:off x="1066800" y="1295400"/>
            <a:ext cx="11734800" cy="8171467"/>
          </a:xfrm>
          <a:prstGeom prst="rect">
            <a:avLst/>
          </a:prstGeom>
          <a:noFill/>
        </p:spPr>
        <p:txBody>
          <a:bodyPr wrap="square" rtlCol="0">
            <a:spAutoFit/>
          </a:bodyPr>
          <a:lstStyle/>
          <a:p>
            <a:r>
              <a:rPr lang="en-US" sz="2800" b="1" dirty="0" smtClean="0">
                <a:solidFill>
                  <a:schemeClr val="accent4">
                    <a:lumMod val="75000"/>
                  </a:schemeClr>
                </a:solidFill>
              </a:rPr>
              <a:t>Risks of female sterilization:</a:t>
            </a:r>
          </a:p>
          <a:p>
            <a:r>
              <a:rPr lang="en-US" sz="2800" dirty="0" smtClean="0"/>
              <a:t>1- ectopic pregnancy </a:t>
            </a:r>
          </a:p>
          <a:p>
            <a:r>
              <a:rPr lang="en-US" sz="2800" dirty="0" smtClean="0"/>
              <a:t>2- regret ( low parity – performed at time of cesarean section – age &gt;25 – done under pressure)</a:t>
            </a:r>
          </a:p>
          <a:p>
            <a:endParaRPr lang="en-US" sz="2800" dirty="0"/>
          </a:p>
          <a:p>
            <a:r>
              <a:rPr lang="en-US" sz="2800" b="1" dirty="0" smtClean="0">
                <a:solidFill>
                  <a:srgbClr val="604A7B"/>
                </a:solidFill>
              </a:rPr>
              <a:t>Benefits of female sterilization:</a:t>
            </a:r>
          </a:p>
          <a:p>
            <a:r>
              <a:rPr lang="en-US" sz="2800" dirty="0" smtClean="0"/>
              <a:t>1-Decrease life risk of ovarian cancer</a:t>
            </a:r>
          </a:p>
          <a:p>
            <a:r>
              <a:rPr lang="en-US" sz="2800" dirty="0" smtClean="0"/>
              <a:t>2- protection from pelvic inflammatory disease. </a:t>
            </a:r>
          </a:p>
          <a:p>
            <a:endParaRPr lang="en-US" sz="2800" dirty="0"/>
          </a:p>
          <a:p>
            <a:r>
              <a:rPr lang="en-US" sz="3200" b="1" dirty="0" smtClean="0">
                <a:solidFill>
                  <a:srgbClr val="604A7B"/>
                </a:solidFill>
              </a:rPr>
              <a:t>3) </a:t>
            </a:r>
            <a:r>
              <a:rPr lang="en-US" sz="3200" b="1" dirty="0" err="1" smtClean="0">
                <a:solidFill>
                  <a:srgbClr val="604A7B"/>
                </a:solidFill>
              </a:rPr>
              <a:t>Depo</a:t>
            </a:r>
            <a:r>
              <a:rPr lang="en-US" sz="3200" b="1" dirty="0" smtClean="0">
                <a:solidFill>
                  <a:srgbClr val="604A7B"/>
                </a:solidFill>
              </a:rPr>
              <a:t> Provera injections.  </a:t>
            </a:r>
          </a:p>
          <a:p>
            <a:r>
              <a:rPr lang="en-US" sz="2800" dirty="0" smtClean="0"/>
              <a:t>It’s a progesterone injection </a:t>
            </a:r>
            <a:r>
              <a:rPr lang="en-US" sz="2800" dirty="0" smtClean="0">
                <a:solidFill>
                  <a:srgbClr val="FF0000"/>
                </a:solidFill>
              </a:rPr>
              <a:t>that last for 3 months </a:t>
            </a:r>
            <a:r>
              <a:rPr lang="en-US" sz="2800" dirty="0" smtClean="0"/>
              <a:t>and about </a:t>
            </a:r>
            <a:r>
              <a:rPr lang="en-US" sz="2800" dirty="0" smtClean="0">
                <a:solidFill>
                  <a:srgbClr val="FF0000"/>
                </a:solidFill>
              </a:rPr>
              <a:t>97% effective</a:t>
            </a:r>
            <a:r>
              <a:rPr lang="en-US" sz="2800" dirty="0" smtClean="0"/>
              <a:t>. </a:t>
            </a:r>
          </a:p>
          <a:p>
            <a:r>
              <a:rPr lang="en-US" sz="2800" dirty="0" smtClean="0"/>
              <a:t>Patients return to clinic every 3 months to receive a shunt. </a:t>
            </a:r>
          </a:p>
          <a:p>
            <a:r>
              <a:rPr lang="en-US" sz="2800" b="1" dirty="0" smtClean="0">
                <a:solidFill>
                  <a:schemeClr val="accent4">
                    <a:lumMod val="75000"/>
                  </a:schemeClr>
                </a:solidFill>
              </a:rPr>
              <a:t>Side effect:</a:t>
            </a:r>
          </a:p>
          <a:p>
            <a:pPr marL="342900" indent="-342900">
              <a:buFontTx/>
              <a:buChar char="-"/>
            </a:pPr>
            <a:r>
              <a:rPr lang="en-US" sz="2800" dirty="0" smtClean="0">
                <a:solidFill>
                  <a:schemeClr val="tx2">
                    <a:lumMod val="60000"/>
                    <a:lumOff val="40000"/>
                  </a:schemeClr>
                </a:solidFill>
              </a:rPr>
              <a:t>Amenorrhea</a:t>
            </a:r>
          </a:p>
          <a:p>
            <a:pPr marL="342900" indent="-342900">
              <a:buFontTx/>
              <a:buChar char="-"/>
            </a:pPr>
            <a:r>
              <a:rPr lang="en-US" sz="2800" dirty="0" smtClean="0">
                <a:solidFill>
                  <a:schemeClr val="tx2">
                    <a:lumMod val="60000"/>
                    <a:lumOff val="40000"/>
                  </a:schemeClr>
                </a:solidFill>
              </a:rPr>
              <a:t>Takes several months for fertility to return. </a:t>
            </a:r>
          </a:p>
          <a:p>
            <a:pPr marL="342900" indent="-342900">
              <a:buFontTx/>
              <a:buChar char="-"/>
            </a:pPr>
            <a:r>
              <a:rPr lang="en-US" sz="2800" dirty="0" smtClean="0">
                <a:solidFill>
                  <a:schemeClr val="tx2">
                    <a:lumMod val="60000"/>
                    <a:lumOff val="40000"/>
                  </a:schemeClr>
                </a:solidFill>
              </a:rPr>
              <a:t>Wight gain 10 pounds . </a:t>
            </a:r>
          </a:p>
          <a:p>
            <a:r>
              <a:rPr lang="en-US" dirty="0" smtClean="0"/>
              <a:t>  </a:t>
            </a:r>
          </a:p>
          <a:p>
            <a:endParaRPr lang="en-US" dirty="0" smtClean="0"/>
          </a:p>
          <a:p>
            <a:r>
              <a:rPr lang="en-US" dirty="0" smtClean="0"/>
              <a:t> </a:t>
            </a:r>
            <a:endParaRPr lang="en-US" dirty="0"/>
          </a:p>
        </p:txBody>
      </p:sp>
    </p:spTree>
    <p:extLst>
      <p:ext uri="{BB962C8B-B14F-4D97-AF65-F5344CB8AC3E}">
        <p14:creationId xmlns:p14="http://schemas.microsoft.com/office/powerpoint/2010/main" val="2019690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046bf29e614f10a4d762212bcaf7756db1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1530</Words>
  <Application>Microsoft Macintosh PowerPoint</Application>
  <PresentationFormat>Custom</PresentationFormat>
  <Paragraphs>367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Wingdings</vt:lpstr>
      <vt:lpstr>Arial</vt:lpstr>
      <vt:lpstr>Office Theme</vt:lpstr>
      <vt:lpstr>PowerPoint Presentation</vt:lpstr>
      <vt:lpstr>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vt:lpstr>
      <vt:lpstr>Case Questions  </vt:lpstr>
      <vt:lpstr>Case Questions  </vt:lpstr>
      <vt:lpstr>Case Questions  </vt:lpstr>
      <vt:lpstr>Case Questions  </vt:lpstr>
      <vt:lpstr>Case Questions  </vt:lpstr>
      <vt:lpstr>Case Questions  </vt:lpstr>
      <vt:lpstr>Done by: Fatimah Mohammed Alali Revised by:  Razan AlDhahri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87</cp:revision>
  <dcterms:created xsi:type="dcterms:W3CDTF">2013-12-01T11:24:53Z</dcterms:created>
  <dcterms:modified xsi:type="dcterms:W3CDTF">2016-10-06T12:07:57Z</dcterms:modified>
</cp:coreProperties>
</file>