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6" r:id="rId5"/>
    <p:sldId id="267" r:id="rId6"/>
    <p:sldId id="260" r:id="rId7"/>
    <p:sldId id="268" r:id="rId8"/>
    <p:sldId id="269" r:id="rId9"/>
    <p:sldId id="270" r:id="rId10"/>
    <p:sldId id="271" r:id="rId11"/>
    <p:sldId id="262" r:id="rId12"/>
    <p:sldId id="263" r:id="rId13"/>
    <p:sldId id="264" r:id="rId14"/>
    <p:sldId id="265" r:id="rId15"/>
    <p:sldId id="259" r:id="rId16"/>
  </p:sldIdLst>
  <p:sldSz cx="13716000" cy="9144000"/>
  <p:notesSz cx="6858000" cy="9144000"/>
  <p:custDataLst>
    <p:tags r:id="rId19"/>
  </p:custDataLst>
  <p:defaultTextStyle>
    <a:defPPr>
      <a:defRPr lang="en-US"/>
    </a:defPPr>
    <a:lvl1pPr marL="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30"/>
  </p:normalViewPr>
  <p:slideViewPr>
    <p:cSldViewPr>
      <p:cViewPr>
        <p:scale>
          <a:sx n="57" d="100"/>
          <a:sy n="57" d="100"/>
        </p:scale>
        <p:origin x="1120" y="400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65742-1AF1-0A46-BD14-84FAEF4D0943}" type="doc">
      <dgm:prSet loTypeId="urn:microsoft.com/office/officeart/2005/8/layout/hierarchy2" loCatId="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2B86BEA8-9909-4749-8D20-1C4EE5E88994}">
      <dgm:prSet phldrT="[Text]" custT="1"/>
      <dgm:spPr/>
      <dgm:t>
        <a:bodyPr/>
        <a:lstStyle/>
        <a:p>
          <a:r>
            <a:rPr lang="en-US" sz="28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Normal </a:t>
          </a:r>
          <a:r>
            <a:rPr lang="en-US" sz="2800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Ph</a:t>
          </a:r>
          <a:r>
            <a:rPr lang="en-US" sz="28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 = 3.8 - 4.5</a:t>
          </a:r>
          <a:endParaRPr lang="en-US" sz="28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D02991DC-3E13-B94B-93DB-B5177D890C1D}" type="parTrans" cxnId="{ECE60CA4-E6A3-624E-BEFA-6D002D6C89D1}">
      <dgm:prSet/>
      <dgm:spPr/>
      <dgm:t>
        <a:bodyPr/>
        <a:lstStyle/>
        <a:p>
          <a:endParaRPr lang="en-US"/>
        </a:p>
      </dgm:t>
    </dgm:pt>
    <dgm:pt modelId="{80F36E29-CDF3-DE4E-BA60-1CF42ED4564B}" type="sibTrans" cxnId="{ECE60CA4-E6A3-624E-BEFA-6D002D6C89D1}">
      <dgm:prSet/>
      <dgm:spPr/>
      <dgm:t>
        <a:bodyPr/>
        <a:lstStyle/>
        <a:p>
          <a:endParaRPr lang="en-US"/>
        </a:p>
      </dgm:t>
    </dgm:pt>
    <dgm:pt modelId="{5434B200-8220-9D48-BDDC-70AE83E6D30F}">
      <dgm:prSet phldrT="[Text]" custT="1"/>
      <dgm:spPr/>
      <dgm:t>
        <a:bodyPr/>
        <a:lstStyle/>
        <a:p>
          <a:r>
            <a:rPr lang="en-US" sz="2800" kern="1200" smtClean="0">
              <a:latin typeface="+mn-lt"/>
              <a:ea typeface="+mn-ea"/>
              <a:cs typeface="+mn-cs"/>
            </a:rPr>
            <a:t>Ph &lt; 4.5 yeast</a:t>
          </a:r>
          <a:endParaRPr lang="en-US" sz="2800" kern="1200" dirty="0">
            <a:latin typeface="+mn-lt"/>
            <a:ea typeface="+mn-ea"/>
            <a:cs typeface="+mn-cs"/>
          </a:endParaRPr>
        </a:p>
      </dgm:t>
    </dgm:pt>
    <dgm:pt modelId="{50BA8624-ED83-AF4F-B044-6E4DAAA97A9B}" type="parTrans" cxnId="{E683DA59-6CF1-5543-BBF8-AC19DA3661EB}">
      <dgm:prSet/>
      <dgm:spPr/>
      <dgm:t>
        <a:bodyPr/>
        <a:lstStyle/>
        <a:p>
          <a:endParaRPr lang="en-US"/>
        </a:p>
      </dgm:t>
    </dgm:pt>
    <dgm:pt modelId="{3CD8D404-D443-9647-B3AE-D93AC96EE52F}" type="sibTrans" cxnId="{E683DA59-6CF1-5543-BBF8-AC19DA3661EB}">
      <dgm:prSet/>
      <dgm:spPr/>
      <dgm:t>
        <a:bodyPr/>
        <a:lstStyle/>
        <a:p>
          <a:endParaRPr lang="en-US"/>
        </a:p>
      </dgm:t>
    </dgm:pt>
    <dgm:pt modelId="{2559906F-8419-564D-AAE9-4A8F8C0A1DD6}">
      <dgm:prSet phldrT="[Text]" custT="1"/>
      <dgm:spPr/>
      <dgm:t>
        <a:bodyPr/>
        <a:lstStyle/>
        <a:p>
          <a:r>
            <a:rPr lang="en-US" sz="2800" kern="1200" smtClean="0">
              <a:latin typeface="+mn-lt"/>
              <a:ea typeface="+mn-ea"/>
              <a:cs typeface="+mn-cs"/>
            </a:rPr>
            <a:t>Ph &gt; 4.5 bacterial vaginosis or Trichomonas</a:t>
          </a:r>
          <a:endParaRPr lang="en-US" sz="2800" kern="1200" dirty="0">
            <a:latin typeface="+mn-lt"/>
            <a:ea typeface="+mn-ea"/>
            <a:cs typeface="+mn-cs"/>
          </a:endParaRPr>
        </a:p>
      </dgm:t>
    </dgm:pt>
    <dgm:pt modelId="{B9CA1290-6EB1-D744-A3B9-D3587EF66253}" type="parTrans" cxnId="{E6E523AA-F1C4-BE49-854F-D9B9C67BBC6C}">
      <dgm:prSet/>
      <dgm:spPr/>
      <dgm:t>
        <a:bodyPr/>
        <a:lstStyle/>
        <a:p>
          <a:endParaRPr lang="en-US"/>
        </a:p>
      </dgm:t>
    </dgm:pt>
    <dgm:pt modelId="{3FD21E4B-BAA5-7A47-9640-114B9EA2C6C4}" type="sibTrans" cxnId="{E6E523AA-F1C4-BE49-854F-D9B9C67BBC6C}">
      <dgm:prSet/>
      <dgm:spPr/>
      <dgm:t>
        <a:bodyPr/>
        <a:lstStyle/>
        <a:p>
          <a:endParaRPr lang="en-US"/>
        </a:p>
      </dgm:t>
    </dgm:pt>
    <dgm:pt modelId="{A4CEBA6C-4793-D442-9928-BF1AB57B4A3B}" type="pres">
      <dgm:prSet presAssocID="{37D65742-1AF1-0A46-BD14-84FAEF4D094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A36F4-9DE0-EB4E-82D8-323292EB1DFB}" type="pres">
      <dgm:prSet presAssocID="{2B86BEA8-9909-4749-8D20-1C4EE5E88994}" presName="root1" presStyleCnt="0"/>
      <dgm:spPr/>
    </dgm:pt>
    <dgm:pt modelId="{0AC3E11D-1D61-A149-9C19-0C0DA3FC5103}" type="pres">
      <dgm:prSet presAssocID="{2B86BEA8-9909-4749-8D20-1C4EE5E88994}" presName="LevelOneTextNode" presStyleLbl="node0" presStyleIdx="0" presStyleCnt="1" custScaleX="312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0C8AC6-2014-E546-B049-EA491A793E0A}" type="pres">
      <dgm:prSet presAssocID="{2B86BEA8-9909-4749-8D20-1C4EE5E88994}" presName="level2hierChild" presStyleCnt="0"/>
      <dgm:spPr/>
    </dgm:pt>
    <dgm:pt modelId="{167816E2-779B-EF43-BDDC-D97B0A007A40}" type="pres">
      <dgm:prSet presAssocID="{50BA8624-ED83-AF4F-B044-6E4DAAA97A9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C514829F-83A3-0941-B1C2-415AD22A5B1F}" type="pres">
      <dgm:prSet presAssocID="{50BA8624-ED83-AF4F-B044-6E4DAAA97A9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5F2A01B-2962-384A-860D-FEF67037BE0A}" type="pres">
      <dgm:prSet presAssocID="{5434B200-8220-9D48-BDDC-70AE83E6D30F}" presName="root2" presStyleCnt="0"/>
      <dgm:spPr/>
    </dgm:pt>
    <dgm:pt modelId="{82601A86-AD5C-E14A-8A2C-947A09B4E907}" type="pres">
      <dgm:prSet presAssocID="{5434B200-8220-9D48-BDDC-70AE83E6D30F}" presName="LevelTwoTextNode" presStyleLbl="node2" presStyleIdx="0" presStyleCnt="2" custScaleX="560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CCB4D-D503-AE40-B859-AF984E05BC94}" type="pres">
      <dgm:prSet presAssocID="{5434B200-8220-9D48-BDDC-70AE83E6D30F}" presName="level3hierChild" presStyleCnt="0"/>
      <dgm:spPr/>
    </dgm:pt>
    <dgm:pt modelId="{085F54C6-5FD0-654C-90A2-E150F60A834F}" type="pres">
      <dgm:prSet presAssocID="{B9CA1290-6EB1-D744-A3B9-D3587EF6625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A166BF3-232E-D34D-8230-4731384DB03C}" type="pres">
      <dgm:prSet presAssocID="{B9CA1290-6EB1-D744-A3B9-D3587EF6625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ADE2D0-3343-DD46-AB9C-6A03EBAEB41D}" type="pres">
      <dgm:prSet presAssocID="{2559906F-8419-564D-AAE9-4A8F8C0A1DD6}" presName="root2" presStyleCnt="0"/>
      <dgm:spPr/>
    </dgm:pt>
    <dgm:pt modelId="{7AEB1CBA-7151-8F4E-B6BB-49264F9580BF}" type="pres">
      <dgm:prSet presAssocID="{2559906F-8419-564D-AAE9-4A8F8C0A1DD6}" presName="LevelTwoTextNode" presStyleLbl="node2" presStyleIdx="1" presStyleCnt="2" custScaleX="5615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1EF03-7570-BF40-80B1-0E8A35C8328A}" type="pres">
      <dgm:prSet presAssocID="{2559906F-8419-564D-AAE9-4A8F8C0A1DD6}" presName="level3hierChild" presStyleCnt="0"/>
      <dgm:spPr/>
    </dgm:pt>
  </dgm:ptLst>
  <dgm:cxnLst>
    <dgm:cxn modelId="{CFA6C4E7-CAD9-C747-8A18-5D0F4C50D00E}" type="presOf" srcId="{2559906F-8419-564D-AAE9-4A8F8C0A1DD6}" destId="{7AEB1CBA-7151-8F4E-B6BB-49264F9580BF}" srcOrd="0" destOrd="0" presId="urn:microsoft.com/office/officeart/2005/8/layout/hierarchy2"/>
    <dgm:cxn modelId="{C85A97AF-8C5E-3D4A-9BB1-58EC98753F8B}" type="presOf" srcId="{B9CA1290-6EB1-D744-A3B9-D3587EF66253}" destId="{DA166BF3-232E-D34D-8230-4731384DB03C}" srcOrd="1" destOrd="0" presId="urn:microsoft.com/office/officeart/2005/8/layout/hierarchy2"/>
    <dgm:cxn modelId="{E683DA59-6CF1-5543-BBF8-AC19DA3661EB}" srcId="{2B86BEA8-9909-4749-8D20-1C4EE5E88994}" destId="{5434B200-8220-9D48-BDDC-70AE83E6D30F}" srcOrd="0" destOrd="0" parTransId="{50BA8624-ED83-AF4F-B044-6E4DAAA97A9B}" sibTransId="{3CD8D404-D443-9647-B3AE-D93AC96EE52F}"/>
    <dgm:cxn modelId="{B48AB6C1-D6E0-BB48-ABFC-20681B843104}" type="presOf" srcId="{5434B200-8220-9D48-BDDC-70AE83E6D30F}" destId="{82601A86-AD5C-E14A-8A2C-947A09B4E907}" srcOrd="0" destOrd="0" presId="urn:microsoft.com/office/officeart/2005/8/layout/hierarchy2"/>
    <dgm:cxn modelId="{E16DBB7A-77A3-8B45-8213-6C74F2F1A4E3}" type="presOf" srcId="{37D65742-1AF1-0A46-BD14-84FAEF4D0943}" destId="{A4CEBA6C-4793-D442-9928-BF1AB57B4A3B}" srcOrd="0" destOrd="0" presId="urn:microsoft.com/office/officeart/2005/8/layout/hierarchy2"/>
    <dgm:cxn modelId="{D32C9975-EF0A-DC4F-B46D-FE4FB675BF33}" type="presOf" srcId="{50BA8624-ED83-AF4F-B044-6E4DAAA97A9B}" destId="{C514829F-83A3-0941-B1C2-415AD22A5B1F}" srcOrd="1" destOrd="0" presId="urn:microsoft.com/office/officeart/2005/8/layout/hierarchy2"/>
    <dgm:cxn modelId="{7696E406-E9B3-1545-842F-798136E4FF9E}" type="presOf" srcId="{B9CA1290-6EB1-D744-A3B9-D3587EF66253}" destId="{085F54C6-5FD0-654C-90A2-E150F60A834F}" srcOrd="0" destOrd="0" presId="urn:microsoft.com/office/officeart/2005/8/layout/hierarchy2"/>
    <dgm:cxn modelId="{ECE60CA4-E6A3-624E-BEFA-6D002D6C89D1}" srcId="{37D65742-1AF1-0A46-BD14-84FAEF4D0943}" destId="{2B86BEA8-9909-4749-8D20-1C4EE5E88994}" srcOrd="0" destOrd="0" parTransId="{D02991DC-3E13-B94B-93DB-B5177D890C1D}" sibTransId="{80F36E29-CDF3-DE4E-BA60-1CF42ED4564B}"/>
    <dgm:cxn modelId="{E6E523AA-F1C4-BE49-854F-D9B9C67BBC6C}" srcId="{2B86BEA8-9909-4749-8D20-1C4EE5E88994}" destId="{2559906F-8419-564D-AAE9-4A8F8C0A1DD6}" srcOrd="1" destOrd="0" parTransId="{B9CA1290-6EB1-D744-A3B9-D3587EF66253}" sibTransId="{3FD21E4B-BAA5-7A47-9640-114B9EA2C6C4}"/>
    <dgm:cxn modelId="{95408044-CA94-A243-8CD8-B41E89D06FE2}" type="presOf" srcId="{2B86BEA8-9909-4749-8D20-1C4EE5E88994}" destId="{0AC3E11D-1D61-A149-9C19-0C0DA3FC5103}" srcOrd="0" destOrd="0" presId="urn:microsoft.com/office/officeart/2005/8/layout/hierarchy2"/>
    <dgm:cxn modelId="{6FFB6047-FDB8-3645-B2CD-F912E8FE5D88}" type="presOf" srcId="{50BA8624-ED83-AF4F-B044-6E4DAAA97A9B}" destId="{167816E2-779B-EF43-BDDC-D97B0A007A40}" srcOrd="0" destOrd="0" presId="urn:microsoft.com/office/officeart/2005/8/layout/hierarchy2"/>
    <dgm:cxn modelId="{04E47FBA-2DCB-3349-8CBE-4ED674D4C2A8}" type="presParOf" srcId="{A4CEBA6C-4793-D442-9928-BF1AB57B4A3B}" destId="{8C2A36F4-9DE0-EB4E-82D8-323292EB1DFB}" srcOrd="0" destOrd="0" presId="urn:microsoft.com/office/officeart/2005/8/layout/hierarchy2"/>
    <dgm:cxn modelId="{CA0606BA-FB8A-F740-A40F-2F7BACC8C8C2}" type="presParOf" srcId="{8C2A36F4-9DE0-EB4E-82D8-323292EB1DFB}" destId="{0AC3E11D-1D61-A149-9C19-0C0DA3FC5103}" srcOrd="0" destOrd="0" presId="urn:microsoft.com/office/officeart/2005/8/layout/hierarchy2"/>
    <dgm:cxn modelId="{73F289D0-F094-DA4E-B877-B52DB8B232AD}" type="presParOf" srcId="{8C2A36F4-9DE0-EB4E-82D8-323292EB1DFB}" destId="{AF0C8AC6-2014-E546-B049-EA491A793E0A}" srcOrd="1" destOrd="0" presId="urn:microsoft.com/office/officeart/2005/8/layout/hierarchy2"/>
    <dgm:cxn modelId="{58209063-5AD7-B548-BF32-5A39E90D2210}" type="presParOf" srcId="{AF0C8AC6-2014-E546-B049-EA491A793E0A}" destId="{167816E2-779B-EF43-BDDC-D97B0A007A40}" srcOrd="0" destOrd="0" presId="urn:microsoft.com/office/officeart/2005/8/layout/hierarchy2"/>
    <dgm:cxn modelId="{38B0FFD3-2E63-9F4A-87B2-D2A14B14A97F}" type="presParOf" srcId="{167816E2-779B-EF43-BDDC-D97B0A007A40}" destId="{C514829F-83A3-0941-B1C2-415AD22A5B1F}" srcOrd="0" destOrd="0" presId="urn:microsoft.com/office/officeart/2005/8/layout/hierarchy2"/>
    <dgm:cxn modelId="{3FF43973-7E6A-9542-8B44-C2456C1EA183}" type="presParOf" srcId="{AF0C8AC6-2014-E546-B049-EA491A793E0A}" destId="{95F2A01B-2962-384A-860D-FEF67037BE0A}" srcOrd="1" destOrd="0" presId="urn:microsoft.com/office/officeart/2005/8/layout/hierarchy2"/>
    <dgm:cxn modelId="{55AFEB26-8AF4-F44E-97EF-288AECFA19DD}" type="presParOf" srcId="{95F2A01B-2962-384A-860D-FEF67037BE0A}" destId="{82601A86-AD5C-E14A-8A2C-947A09B4E907}" srcOrd="0" destOrd="0" presId="urn:microsoft.com/office/officeart/2005/8/layout/hierarchy2"/>
    <dgm:cxn modelId="{3D5E9183-BA64-984E-843E-3D9BE89B229D}" type="presParOf" srcId="{95F2A01B-2962-384A-860D-FEF67037BE0A}" destId="{929CCB4D-D503-AE40-B859-AF984E05BC94}" srcOrd="1" destOrd="0" presId="urn:microsoft.com/office/officeart/2005/8/layout/hierarchy2"/>
    <dgm:cxn modelId="{EF287563-7D83-184D-A536-E087660EAD0F}" type="presParOf" srcId="{AF0C8AC6-2014-E546-B049-EA491A793E0A}" destId="{085F54C6-5FD0-654C-90A2-E150F60A834F}" srcOrd="2" destOrd="0" presId="urn:microsoft.com/office/officeart/2005/8/layout/hierarchy2"/>
    <dgm:cxn modelId="{B0C1FAB7-7301-8D4A-B105-42A1E2F3ACDC}" type="presParOf" srcId="{085F54C6-5FD0-654C-90A2-E150F60A834F}" destId="{DA166BF3-232E-D34D-8230-4731384DB03C}" srcOrd="0" destOrd="0" presId="urn:microsoft.com/office/officeart/2005/8/layout/hierarchy2"/>
    <dgm:cxn modelId="{0CF85988-7FB9-D14E-85FC-94330BFD63E8}" type="presParOf" srcId="{AF0C8AC6-2014-E546-B049-EA491A793E0A}" destId="{57ADE2D0-3343-DD46-AB9C-6A03EBAEB41D}" srcOrd="3" destOrd="0" presId="urn:microsoft.com/office/officeart/2005/8/layout/hierarchy2"/>
    <dgm:cxn modelId="{53E6BD5D-CE88-F048-9D38-9E5612569E5F}" type="presParOf" srcId="{57ADE2D0-3343-DD46-AB9C-6A03EBAEB41D}" destId="{7AEB1CBA-7151-8F4E-B6BB-49264F9580BF}" srcOrd="0" destOrd="0" presId="urn:microsoft.com/office/officeart/2005/8/layout/hierarchy2"/>
    <dgm:cxn modelId="{80F23278-69FB-FF4A-816F-98CA923D1790}" type="presParOf" srcId="{57ADE2D0-3343-DD46-AB9C-6A03EBAEB41D}" destId="{08A1EF03-7570-BF40-80B1-0E8A35C832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3E11D-1D61-A149-9C19-0C0DA3FC5103}">
      <dsp:nvSpPr>
        <dsp:cNvPr id="0" name=""/>
        <dsp:cNvSpPr/>
      </dsp:nvSpPr>
      <dsp:spPr>
        <a:xfrm>
          <a:off x="10509" y="2573888"/>
          <a:ext cx="3732957" cy="596883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Normal </a:t>
          </a:r>
          <a:r>
            <a:rPr lang="en-US" sz="2800" kern="1200" dirty="0" err="1" smtClean="0">
              <a:solidFill>
                <a:srgbClr val="FF0000"/>
              </a:solidFill>
              <a:latin typeface="+mn-lt"/>
              <a:ea typeface="+mn-ea"/>
              <a:cs typeface="+mn-cs"/>
            </a:rPr>
            <a:t>Ph</a:t>
          </a:r>
          <a:r>
            <a:rPr lang="en-US" sz="28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 = 3.8 - 4.5</a:t>
          </a:r>
          <a:endParaRPr lang="en-US" sz="28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>
        <a:off x="27991" y="2591370"/>
        <a:ext cx="3697993" cy="561919"/>
      </dsp:txXfrm>
    </dsp:sp>
    <dsp:sp modelId="{167816E2-779B-EF43-BDDC-D97B0A007A40}">
      <dsp:nvSpPr>
        <dsp:cNvPr id="0" name=""/>
        <dsp:cNvSpPr/>
      </dsp:nvSpPr>
      <dsp:spPr>
        <a:xfrm rot="19457599">
          <a:off x="3688194" y="2691374"/>
          <a:ext cx="588051" cy="18702"/>
        </a:xfrm>
        <a:custGeom>
          <a:avLst/>
          <a:gdLst/>
          <a:ahLst/>
          <a:cxnLst/>
          <a:rect l="0" t="0" r="0" b="0"/>
          <a:pathLst>
            <a:path>
              <a:moveTo>
                <a:pt x="0" y="9351"/>
              </a:moveTo>
              <a:lnTo>
                <a:pt x="588051" y="935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7519" y="2686024"/>
        <a:ext cx="29402" cy="29402"/>
      </dsp:txXfrm>
    </dsp:sp>
    <dsp:sp modelId="{82601A86-AD5C-E14A-8A2C-947A09B4E907}">
      <dsp:nvSpPr>
        <dsp:cNvPr id="0" name=""/>
        <dsp:cNvSpPr/>
      </dsp:nvSpPr>
      <dsp:spPr>
        <a:xfrm>
          <a:off x="4220974" y="2230680"/>
          <a:ext cx="6687412" cy="596883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+mn-lt"/>
              <a:ea typeface="+mn-ea"/>
              <a:cs typeface="+mn-cs"/>
            </a:rPr>
            <a:t>Ph &lt; 4.5 yeast</a:t>
          </a:r>
          <a:endParaRPr lang="en-US" sz="2800" kern="1200" dirty="0">
            <a:latin typeface="+mn-lt"/>
            <a:ea typeface="+mn-ea"/>
            <a:cs typeface="+mn-cs"/>
          </a:endParaRPr>
        </a:p>
      </dsp:txBody>
      <dsp:txXfrm>
        <a:off x="4238456" y="2248162"/>
        <a:ext cx="6652448" cy="561919"/>
      </dsp:txXfrm>
    </dsp:sp>
    <dsp:sp modelId="{085F54C6-5FD0-654C-90A2-E150F60A834F}">
      <dsp:nvSpPr>
        <dsp:cNvPr id="0" name=""/>
        <dsp:cNvSpPr/>
      </dsp:nvSpPr>
      <dsp:spPr>
        <a:xfrm rot="2142401">
          <a:off x="3688194" y="3034582"/>
          <a:ext cx="588051" cy="18702"/>
        </a:xfrm>
        <a:custGeom>
          <a:avLst/>
          <a:gdLst/>
          <a:ahLst/>
          <a:cxnLst/>
          <a:rect l="0" t="0" r="0" b="0"/>
          <a:pathLst>
            <a:path>
              <a:moveTo>
                <a:pt x="0" y="9351"/>
              </a:moveTo>
              <a:lnTo>
                <a:pt x="588051" y="935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7519" y="3029232"/>
        <a:ext cx="29402" cy="29402"/>
      </dsp:txXfrm>
    </dsp:sp>
    <dsp:sp modelId="{7AEB1CBA-7151-8F4E-B6BB-49264F9580BF}">
      <dsp:nvSpPr>
        <dsp:cNvPr id="0" name=""/>
        <dsp:cNvSpPr/>
      </dsp:nvSpPr>
      <dsp:spPr>
        <a:xfrm>
          <a:off x="4220974" y="2917096"/>
          <a:ext cx="6703050" cy="596883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+mn-lt"/>
              <a:ea typeface="+mn-ea"/>
              <a:cs typeface="+mn-cs"/>
            </a:rPr>
            <a:t>Ph &gt; 4.5 bacterial vaginosis or Trichomonas</a:t>
          </a:r>
          <a:endParaRPr lang="en-US" sz="2800" kern="1200" dirty="0">
            <a:latin typeface="+mn-lt"/>
            <a:ea typeface="+mn-ea"/>
            <a:cs typeface="+mn-cs"/>
          </a:endParaRPr>
        </a:p>
      </dsp:txBody>
      <dsp:txXfrm>
        <a:off x="4238456" y="2934578"/>
        <a:ext cx="6668086" cy="561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9564-7841-4701-AC89-355BB772D6DB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76DE-4F4E-457A-8472-716D0384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3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8731-034C-4C97-910C-A0A1F2AD7AC8}" type="datetimeFigureOut">
              <a:rPr lang="en-US" smtClean="0"/>
              <a:pPr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FA61-A8BE-49AB-8275-DC3C08F2A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3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23-A1A5-4888-8DAC-0B6EFA319CA3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28A-5BDE-41F0-B2B2-48DA403587CF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7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7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4EC2-0147-47DC-A9DA-F401752438EE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C0D0-0F45-4BE3-8A49-27F47653F0A0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9"/>
            <a:ext cx="11658600" cy="181610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9"/>
            <a:ext cx="11658600" cy="200024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5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7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06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4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7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1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4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884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D72F-2ABB-4B76-901C-58A2F5CB2B84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65C1-0DE8-45E1-B4E6-177357AC6D12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EFE-20FF-47F2-B561-B1F50C47DAF2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DCDF-5F05-496E-9DF4-1017E46B4D57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8501-92D0-4FAB-93D1-5220F9556195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4512470" cy="154940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0"/>
            <a:ext cx="7667625" cy="780415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13470"/>
            <a:ext cx="4512470" cy="6254751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B4C-B70A-44B5-9418-9D979049CB28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000"/>
            </a:lvl1pPr>
            <a:lvl2pPr marL="573557" indent="0">
              <a:buNone/>
              <a:defRPr sz="3500"/>
            </a:lvl2pPr>
            <a:lvl3pPr marL="1147115" indent="0">
              <a:buNone/>
              <a:defRPr sz="3000"/>
            </a:lvl3pPr>
            <a:lvl4pPr marL="1720672" indent="0">
              <a:buNone/>
              <a:defRPr sz="2500"/>
            </a:lvl4pPr>
            <a:lvl5pPr marL="2294230" indent="0">
              <a:buNone/>
              <a:defRPr sz="2500"/>
            </a:lvl5pPr>
            <a:lvl6pPr marL="2867787" indent="0">
              <a:buNone/>
              <a:defRPr sz="2500"/>
            </a:lvl6pPr>
            <a:lvl7pPr marL="3441344" indent="0">
              <a:buNone/>
              <a:defRPr sz="2500"/>
            </a:lvl7pPr>
            <a:lvl8pPr marL="4014902" indent="0">
              <a:buNone/>
              <a:defRPr sz="2500"/>
            </a:lvl8pPr>
            <a:lvl9pPr marL="4588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BCB1-5154-4598-8739-5736CD0B8E08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3"/>
            <a:ext cx="12344400" cy="6034617"/>
          </a:xfrm>
          <a:prstGeom prst="rect">
            <a:avLst/>
          </a:prstGeom>
        </p:spPr>
        <p:txBody>
          <a:bodyPr vert="horz" lIns="114711" tIns="57356" rIns="114711" bIns="57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CEF1-90D8-493C-9298-686E7BABADF7}" type="datetime1">
              <a:rPr lang="en-US" smtClean="0"/>
              <a:pPr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7"/>
            <a:ext cx="4343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14711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168" indent="-430168" algn="l" defTabSz="1147115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031" indent="-358473" algn="l" defTabSz="1147115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894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7451" indent="-286779" algn="l" defTabSz="114711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1008" indent="-286779" algn="l" defTabSz="114711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4566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28123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681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38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55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15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67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423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8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1344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490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8459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hyperlink" Target="https://youtu.be/3aYm-WNjn1I?list=PLy35JKgvOASnHHXni4mjXX9kwVA_YMDp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1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38400" y="381000"/>
            <a:ext cx="6883400" cy="205740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1040" y="4110335"/>
            <a:ext cx="827393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Lower Genital Tract Infection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(Vulvar and Vaginal Disease)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8229600"/>
            <a:ext cx="3847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433OBGYNteam@gmail.com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8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/>
          <a:p>
            <a:pPr marL="0" marR="0" lvl="0" indent="0" algn="ctr" defTabSz="11471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Notes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600200"/>
            <a:ext cx="11887200" cy="701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3 most common etiologies of vaginal infection are: </a:t>
            </a:r>
            <a:r>
              <a:rPr lang="en-US" sz="2000" dirty="0" smtClean="0">
                <a:solidFill>
                  <a:srgbClr val="FF0000"/>
                </a:solidFill>
              </a:rPr>
              <a:t>Vaginal </a:t>
            </a:r>
            <a:r>
              <a:rPr lang="en-US" sz="2000" dirty="0" err="1" smtClean="0">
                <a:solidFill>
                  <a:srgbClr val="FF0000"/>
                </a:solidFill>
              </a:rPr>
              <a:t>candidiasis</a:t>
            </a:r>
            <a:r>
              <a:rPr lang="en-US" sz="2000" dirty="0" smtClean="0">
                <a:solidFill>
                  <a:srgbClr val="FF0000"/>
                </a:solidFill>
              </a:rPr>
              <a:t>, Bacterial </a:t>
            </a:r>
            <a:r>
              <a:rPr lang="en-US" sz="2000" dirty="0" err="1" smtClean="0">
                <a:solidFill>
                  <a:srgbClr val="FF0000"/>
                </a:solidFill>
              </a:rPr>
              <a:t>vaginosis,Trichomoniasis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Bacterial </a:t>
            </a:r>
            <a:r>
              <a:rPr lang="en-US" sz="2000" b="1" dirty="0" err="1" smtClean="0">
                <a:solidFill>
                  <a:srgbClr val="7030A0"/>
                </a:solidFill>
              </a:rPr>
              <a:t>vaginosis</a:t>
            </a:r>
            <a:r>
              <a:rPr lang="en-US" sz="2000" b="1" dirty="0" smtClean="0">
                <a:solidFill>
                  <a:srgbClr val="7030A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Most common cause of </a:t>
            </a:r>
            <a:r>
              <a:rPr lang="en-US" sz="2000" dirty="0" err="1" smtClean="0"/>
              <a:t>vaginitis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 premenopausal women.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It is triggered </a:t>
            </a:r>
            <a:r>
              <a:rPr lang="en-US" sz="2000" dirty="0" smtClean="0">
                <a:solidFill>
                  <a:srgbClr val="FF0000"/>
                </a:solidFill>
              </a:rPr>
              <a:t>by ↑ PH of the vagina </a:t>
            </a:r>
            <a:r>
              <a:rPr lang="en-US" sz="2000" dirty="0" smtClean="0"/>
              <a:t>(intercourse, douches)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It is not an STD</a:t>
            </a:r>
            <a:r>
              <a:rPr lang="en-US" sz="2000" dirty="0" smtClean="0"/>
              <a:t>. no need to screen for other STDs, nor screening the partner and treating him.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</a:rPr>
              <a:t>ve</a:t>
            </a:r>
            <a:r>
              <a:rPr lang="en-US" sz="2000" dirty="0" smtClean="0">
                <a:solidFill>
                  <a:srgbClr val="FF0000"/>
                </a:solidFill>
              </a:rPr>
              <a:t> whiff test </a:t>
            </a:r>
            <a:r>
              <a:rPr lang="en-US" sz="2000" dirty="0" smtClean="0"/>
              <a:t>(adding KOH to the vaginal secretions will give a fishy odor).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Fishy odor </a:t>
            </a:r>
            <a:r>
              <a:rPr lang="en-US" sz="2000" dirty="0" smtClean="0"/>
              <a:t>(especially after intercourse).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7030A0"/>
                </a:solidFill>
              </a:rPr>
              <a:t>Vaginal </a:t>
            </a:r>
            <a:r>
              <a:rPr lang="en-US" sz="2000" b="1" dirty="0" err="1" smtClean="0">
                <a:solidFill>
                  <a:srgbClr val="7030A0"/>
                </a:solidFill>
              </a:rPr>
              <a:t>candidiasis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Less common in postmenopausal women</a:t>
            </a:r>
            <a:r>
              <a:rPr lang="en-US" sz="2000" dirty="0" smtClean="0"/>
              <a:t>, unless she’s taking estrogen.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90% of yeast infections are secondary to </a:t>
            </a:r>
            <a:r>
              <a:rPr lang="en-US" sz="2000" dirty="0" smtClean="0">
                <a:solidFill>
                  <a:srgbClr val="FF0000"/>
                </a:solidFill>
              </a:rPr>
              <a:t>Candida </a:t>
            </a:r>
            <a:r>
              <a:rPr lang="en-US" sz="2000" dirty="0" err="1" smtClean="0">
                <a:solidFill>
                  <a:srgbClr val="FF0000"/>
                </a:solidFill>
              </a:rPr>
              <a:t>Albican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(Most common).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Other species (</a:t>
            </a:r>
            <a:r>
              <a:rPr lang="en-US" sz="2000" dirty="0" err="1" smtClean="0"/>
              <a:t>glabrata</a:t>
            </a:r>
            <a:r>
              <a:rPr lang="en-US" sz="2000" dirty="0" smtClean="0"/>
              <a:t>, </a:t>
            </a:r>
            <a:r>
              <a:rPr lang="en-US" sz="2000" dirty="0" err="1" smtClean="0"/>
              <a:t>tropicalis</a:t>
            </a:r>
            <a:r>
              <a:rPr lang="en-US" sz="2000" dirty="0" smtClean="0"/>
              <a:t>) tend to be </a:t>
            </a:r>
            <a:r>
              <a:rPr lang="en-US" sz="2000" dirty="0" smtClean="0">
                <a:solidFill>
                  <a:srgbClr val="FF0000"/>
                </a:solidFill>
              </a:rPr>
              <a:t>resistant to treatment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discharge varies from watery to </a:t>
            </a:r>
            <a:r>
              <a:rPr lang="en-US" sz="2000" dirty="0" smtClean="0">
                <a:solidFill>
                  <a:srgbClr val="FF0000"/>
                </a:solidFill>
              </a:rPr>
              <a:t>thick cottage cheese discharge</a:t>
            </a:r>
            <a:r>
              <a:rPr lang="en-US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Vaginal soreness and </a:t>
            </a:r>
            <a:r>
              <a:rPr lang="en-US" sz="2000" dirty="0" err="1" smtClean="0">
                <a:solidFill>
                  <a:srgbClr val="FF0000"/>
                </a:solidFill>
              </a:rPr>
              <a:t>dysparunea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Trichomoniasis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Virtually </a:t>
            </a:r>
            <a:r>
              <a:rPr lang="en-US" sz="2000" dirty="0" smtClean="0">
                <a:solidFill>
                  <a:srgbClr val="FF0000"/>
                </a:solidFill>
              </a:rPr>
              <a:t>always sexually transmitted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Wet Mount </a:t>
            </a:r>
            <a:r>
              <a:rPr lang="en-US" sz="2000" dirty="0" smtClean="0">
                <a:solidFill>
                  <a:srgbClr val="FF0000"/>
                </a:solidFill>
              </a:rPr>
              <a:t>very important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Trichomonas</a:t>
            </a:r>
            <a:r>
              <a:rPr lang="en-US" sz="2000" dirty="0" smtClean="0"/>
              <a:t> seen only in 50 – 70% 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Elevated </a:t>
            </a:r>
            <a:r>
              <a:rPr lang="en-US" sz="2000" dirty="0" err="1" smtClean="0"/>
              <a:t>pH.</a:t>
            </a: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Can increase leukocytes.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Pap smear.</a:t>
            </a:r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5842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58420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38600"/>
            <a:ext cx="584200" cy="58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72200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Case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2438400"/>
            <a:ext cx="1165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20 year-old female college student comes to see you because of a persistent vaginal discharge. She is also </a:t>
            </a:r>
            <a:r>
              <a:rPr lang="en-US" sz="2800" dirty="0" smtClean="0"/>
              <a:t>interested in </a:t>
            </a:r>
            <a:r>
              <a:rPr lang="en-US" sz="2800" dirty="0"/>
              <a:t>discussing contraceptive options. She and her boyfriend have been sexually active for 6 months. They use</a:t>
            </a:r>
          </a:p>
          <a:p>
            <a:r>
              <a:rPr lang="en-US" sz="2800" dirty="0"/>
              <a:t>condoms “most of the time,” but she is interested in using something with a lower failure rate for birth control. She </a:t>
            </a:r>
            <a:r>
              <a:rPr lang="en-US" sz="2800" dirty="0" smtClean="0"/>
              <a:t>has regular </a:t>
            </a:r>
            <a:r>
              <a:rPr lang="en-US" sz="2800" dirty="0"/>
              <a:t>menses and no significant past medical or gynecologic history. She describes her vaginal discharge as </a:t>
            </a:r>
            <a:r>
              <a:rPr lang="en-US" sz="2800" dirty="0" smtClean="0"/>
              <a:t>yellowish and </a:t>
            </a:r>
            <a:r>
              <a:rPr lang="en-US" sz="2800" dirty="0"/>
              <a:t>also notes mild vulvar irritation. On physical exam, she has normal external female genitalia without lesions or erythema,</a:t>
            </a:r>
          </a:p>
          <a:p>
            <a:r>
              <a:rPr lang="en-US" sz="2800" dirty="0"/>
              <a:t>a gray/yellow discharge on the vaginal walls and pooled in the posterior fornix. Her cervix is grossly normal </a:t>
            </a:r>
            <a:r>
              <a:rPr lang="en-US" sz="2800" dirty="0" smtClean="0"/>
              <a:t>but bleeds </a:t>
            </a:r>
            <a:r>
              <a:rPr lang="en-US" sz="2800" dirty="0"/>
              <a:t>easily with manipulation. The bimanual exam is unremarkable.</a:t>
            </a:r>
          </a:p>
        </p:txBody>
      </p:sp>
    </p:spTree>
    <p:extLst>
      <p:ext uri="{BB962C8B-B14F-4D97-AF65-F5344CB8AC3E}">
        <p14:creationId xmlns:p14="http://schemas.microsoft.com/office/powerpoint/2010/main" val="42537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533400"/>
            <a:ext cx="11506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1. What is your differential diagnosis?</a:t>
            </a:r>
          </a:p>
          <a:p>
            <a:r>
              <a:rPr lang="en-US" sz="2400" dirty="0"/>
              <a:t>• Bacterial </a:t>
            </a:r>
            <a:r>
              <a:rPr lang="en-US" sz="2400" dirty="0" err="1" smtClean="0"/>
              <a:t>Vaginosis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Trichomoniasis</a:t>
            </a:r>
            <a:r>
              <a:rPr lang="en-US" sz="2400" dirty="0"/>
              <a:t> (</a:t>
            </a:r>
            <a:r>
              <a:rPr lang="en-US" sz="2400" dirty="0" err="1"/>
              <a:t>Trichomonas</a:t>
            </a:r>
            <a:r>
              <a:rPr lang="en-US" sz="2400" dirty="0"/>
              <a:t> </a:t>
            </a:r>
            <a:r>
              <a:rPr lang="en-US" sz="2400" dirty="0" err="1"/>
              <a:t>vaginalis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Gonorrhea.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Chlamydia.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Candida.</a:t>
            </a:r>
            <a:endParaRPr lang="en-US" sz="2400" dirty="0"/>
          </a:p>
          <a:p>
            <a:r>
              <a:rPr lang="en-US" sz="2400" b="1" dirty="0">
                <a:solidFill>
                  <a:srgbClr val="7030A0"/>
                </a:solidFill>
              </a:rPr>
              <a:t>2. What tests are currently available to help in the diagnosis of these disorders?</a:t>
            </a:r>
          </a:p>
          <a:p>
            <a:r>
              <a:rPr lang="en-US" sz="2400" dirty="0"/>
              <a:t>• Saline Wet </a:t>
            </a:r>
            <a:r>
              <a:rPr lang="en-US" sz="2400" dirty="0" smtClean="0"/>
              <a:t>mount.</a:t>
            </a:r>
            <a:endParaRPr lang="en-US" sz="2400" dirty="0"/>
          </a:p>
          <a:p>
            <a:r>
              <a:rPr lang="en-US" sz="2400" dirty="0"/>
              <a:t>• 10% Potassium Hydroxide Microscopy (KOH test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/>
              <a:t>• Vaginal pH (important that sample come from mid portion of vaginal sidewall to prevent collection of cervical mucous, blood, or semen which may alter results) Can be a direct measurement or colorimetric </a:t>
            </a:r>
            <a:r>
              <a:rPr lang="en-US" sz="2400" dirty="0" smtClean="0"/>
              <a:t>testing.</a:t>
            </a:r>
            <a:endParaRPr lang="en-US" sz="2400" dirty="0"/>
          </a:p>
          <a:p>
            <a:r>
              <a:rPr lang="en-US" sz="2400" dirty="0"/>
              <a:t>• Amine or “Whiff” </a:t>
            </a:r>
            <a:r>
              <a:rPr lang="en-US" sz="2400" dirty="0" smtClean="0"/>
              <a:t>Test.</a:t>
            </a:r>
            <a:endParaRPr lang="en-US" sz="2400" dirty="0"/>
          </a:p>
          <a:p>
            <a:r>
              <a:rPr lang="en-US" sz="2400" dirty="0"/>
              <a:t>• Vaginal </a:t>
            </a:r>
            <a:r>
              <a:rPr lang="en-US" sz="2400" dirty="0" smtClean="0"/>
              <a:t>Culture.</a:t>
            </a:r>
            <a:endParaRPr lang="en-US" sz="2400" dirty="0"/>
          </a:p>
          <a:p>
            <a:r>
              <a:rPr lang="en-US" sz="2400" dirty="0"/>
              <a:t>• Polymerase Chain Reaction Tests are available for gonorrhea, chlamydia, candida, and </a:t>
            </a:r>
            <a:r>
              <a:rPr lang="en-US" sz="2400" dirty="0" err="1" smtClean="0"/>
              <a:t>trichomoniasis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• Rapid tests </a:t>
            </a:r>
            <a:r>
              <a:rPr lang="en-US" sz="2400" dirty="0" err="1"/>
              <a:t>forenzyme</a:t>
            </a:r>
            <a:r>
              <a:rPr lang="en-US" sz="2400" dirty="0"/>
              <a:t> activity for bacterial </a:t>
            </a:r>
            <a:r>
              <a:rPr lang="en-US" sz="2400" dirty="0" err="1"/>
              <a:t>vaginosis</a:t>
            </a:r>
            <a:r>
              <a:rPr lang="en-US" sz="2400" dirty="0"/>
              <a:t>, </a:t>
            </a:r>
            <a:r>
              <a:rPr lang="en-US" sz="2400" dirty="0" err="1"/>
              <a:t>trichomoniasis</a:t>
            </a:r>
            <a:r>
              <a:rPr lang="en-US" sz="2400" dirty="0"/>
              <a:t> and candida are available.</a:t>
            </a:r>
          </a:p>
          <a:p>
            <a:r>
              <a:rPr lang="en-US" sz="2400" dirty="0"/>
              <a:t>• DNA or antigens testing is available for </a:t>
            </a:r>
            <a:r>
              <a:rPr lang="en-US" sz="2400" dirty="0" err="1"/>
              <a:t>trichomoniasis</a:t>
            </a:r>
            <a:r>
              <a:rPr lang="en-US" sz="2400" dirty="0"/>
              <a:t>, gonorrhea and </a:t>
            </a:r>
            <a:r>
              <a:rPr lang="en-US" sz="2400" dirty="0" err="1"/>
              <a:t>clamydia</a:t>
            </a:r>
            <a:r>
              <a:rPr lang="en-US" sz="2400" dirty="0"/>
              <a:t>.</a:t>
            </a:r>
          </a:p>
          <a:p>
            <a:r>
              <a:rPr lang="en-US" sz="2400" dirty="0"/>
              <a:t>• Vaginal Gram Stain for Nugent Scoring of the bacterial flora can be helpful in identifying bacterial </a:t>
            </a:r>
            <a:r>
              <a:rPr lang="en-US" sz="2400" dirty="0" err="1"/>
              <a:t>vaginosis</a:t>
            </a:r>
            <a:r>
              <a:rPr lang="en-US" sz="2400" dirty="0"/>
              <a:t> (this scoring system assigns a value to different bacterial </a:t>
            </a:r>
            <a:r>
              <a:rPr lang="en-US" sz="2400" dirty="0" err="1"/>
              <a:t>morphotypes</a:t>
            </a:r>
            <a:r>
              <a:rPr lang="en-US" sz="2400" dirty="0"/>
              <a:t> seen on Gram stain of vaginal secretions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93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1981200"/>
            <a:ext cx="1104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3. What test findings would suggest </a:t>
            </a:r>
            <a:r>
              <a:rPr lang="en-US" sz="2400" b="1" dirty="0" err="1">
                <a:solidFill>
                  <a:srgbClr val="7030A0"/>
                </a:solidFill>
              </a:rPr>
              <a:t>trichomoniasis</a:t>
            </a:r>
            <a:r>
              <a:rPr lang="en-US" sz="2400" b="1" dirty="0">
                <a:solidFill>
                  <a:srgbClr val="7030A0"/>
                </a:solidFill>
              </a:rPr>
              <a:t>?</a:t>
            </a:r>
          </a:p>
          <a:p>
            <a:r>
              <a:rPr lang="en-US" sz="2400" dirty="0"/>
              <a:t>• Vaginal pH greater than 4.5</a:t>
            </a:r>
          </a:p>
          <a:p>
            <a:r>
              <a:rPr lang="en-US" sz="2400" dirty="0"/>
              <a:t>• Flagellated motile </a:t>
            </a:r>
            <a:r>
              <a:rPr lang="en-US" sz="2400" dirty="0" err="1"/>
              <a:t>trichomonads</a:t>
            </a:r>
            <a:r>
              <a:rPr lang="en-US" sz="2400" dirty="0"/>
              <a:t> on saline microscopy</a:t>
            </a:r>
          </a:p>
          <a:p>
            <a:r>
              <a:rPr lang="en-US" sz="2400" dirty="0"/>
              <a:t>• Positive vaginal culture</a:t>
            </a:r>
          </a:p>
          <a:p>
            <a:r>
              <a:rPr lang="en-US" sz="2400" dirty="0"/>
              <a:t>• OSOM </a:t>
            </a:r>
            <a:r>
              <a:rPr lang="en-US" sz="2400" dirty="0" err="1"/>
              <a:t>Trichomonas</a:t>
            </a:r>
            <a:r>
              <a:rPr lang="en-US" sz="2400" dirty="0"/>
              <a:t> Rapid Test (tests for </a:t>
            </a:r>
            <a:r>
              <a:rPr lang="en-US" sz="2400" dirty="0" err="1"/>
              <a:t>trichomonas</a:t>
            </a:r>
            <a:r>
              <a:rPr lang="en-US" sz="2400" dirty="0"/>
              <a:t> antigens)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4. What two findings can be used to diagnose </a:t>
            </a:r>
            <a:r>
              <a:rPr lang="en-US" sz="2400" b="1" dirty="0" err="1">
                <a:solidFill>
                  <a:srgbClr val="7030A0"/>
                </a:solidFill>
              </a:rPr>
              <a:t>vulvovaginal</a:t>
            </a:r>
            <a:r>
              <a:rPr lang="en-US" sz="2400" b="1" dirty="0">
                <a:solidFill>
                  <a:srgbClr val="7030A0"/>
                </a:solidFill>
              </a:rPr>
              <a:t> candidiasis?</a:t>
            </a:r>
          </a:p>
          <a:p>
            <a:r>
              <a:rPr lang="en-US" sz="2400" dirty="0"/>
              <a:t>• Blastopores and </a:t>
            </a:r>
            <a:r>
              <a:rPr lang="en-US" sz="2400" dirty="0" err="1"/>
              <a:t>pseudohyphae</a:t>
            </a:r>
            <a:r>
              <a:rPr lang="en-US" sz="2400" dirty="0"/>
              <a:t> on saline or KOH wet mount</a:t>
            </a:r>
          </a:p>
          <a:p>
            <a:r>
              <a:rPr lang="en-US" sz="2400" dirty="0"/>
              <a:t>• Positive vaginal culture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5. What are </a:t>
            </a:r>
            <a:r>
              <a:rPr lang="en-US" sz="2400" b="1" dirty="0" err="1">
                <a:solidFill>
                  <a:srgbClr val="7030A0"/>
                </a:solidFill>
              </a:rPr>
              <a:t>Amsel’s</a:t>
            </a:r>
            <a:r>
              <a:rPr lang="en-US" sz="2400" b="1" dirty="0">
                <a:solidFill>
                  <a:srgbClr val="7030A0"/>
                </a:solidFill>
              </a:rPr>
              <a:t> Criteria for the diagnosis of Bacterial </a:t>
            </a:r>
            <a:r>
              <a:rPr lang="en-US" sz="2400" b="1" dirty="0" err="1">
                <a:solidFill>
                  <a:srgbClr val="7030A0"/>
                </a:solidFill>
              </a:rPr>
              <a:t>Vaginosis</a:t>
            </a:r>
            <a:r>
              <a:rPr lang="en-US" sz="2400" b="1" dirty="0">
                <a:solidFill>
                  <a:srgbClr val="7030A0"/>
                </a:solidFill>
              </a:rPr>
              <a:t>?</a:t>
            </a:r>
          </a:p>
          <a:p>
            <a:r>
              <a:rPr lang="en-US" sz="2400" dirty="0"/>
              <a:t>• Abnormal gray vaginal discharge</a:t>
            </a:r>
          </a:p>
          <a:p>
            <a:r>
              <a:rPr lang="en-US" sz="2400" dirty="0"/>
              <a:t>• Vaginal pH greater than 4.5</a:t>
            </a:r>
          </a:p>
          <a:p>
            <a:r>
              <a:rPr lang="en-US" sz="2400" dirty="0"/>
              <a:t>• Positive amine test</a:t>
            </a:r>
          </a:p>
          <a:p>
            <a:r>
              <a:rPr lang="en-US" sz="2400" dirty="0"/>
              <a:t>• More than 20% of epithelial cells are clue </a:t>
            </a:r>
            <a:r>
              <a:rPr lang="en-US" sz="2400" dirty="0" smtClean="0"/>
              <a:t>cells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71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0100" y="1143000"/>
            <a:ext cx="1211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6. The patient is diagnosed with </a:t>
            </a:r>
            <a:r>
              <a:rPr lang="en-US" sz="2400" b="1" dirty="0" err="1">
                <a:solidFill>
                  <a:srgbClr val="7030A0"/>
                </a:solidFill>
              </a:rPr>
              <a:t>trichomoniasis</a:t>
            </a:r>
            <a:r>
              <a:rPr lang="en-US" sz="2400" b="1" dirty="0">
                <a:solidFill>
                  <a:srgbClr val="7030A0"/>
                </a:solidFill>
              </a:rPr>
              <a:t>. What is your treatment plan for this patient?</a:t>
            </a:r>
          </a:p>
          <a:p>
            <a:r>
              <a:rPr lang="en-US" sz="2400" dirty="0"/>
              <a:t>• Treatment with a 2 gram single oral dose of metronidazole or 500 mg oral metronidazole twice daily for </a:t>
            </a:r>
            <a:r>
              <a:rPr lang="en-US" sz="2400" dirty="0" smtClean="0"/>
              <a:t>7 days</a:t>
            </a:r>
            <a:r>
              <a:rPr lang="en-US" sz="2400" dirty="0"/>
              <a:t>; an alternate treatment can be </a:t>
            </a:r>
            <a:r>
              <a:rPr lang="en-US" sz="2400" dirty="0" err="1"/>
              <a:t>Tinidazole</a:t>
            </a:r>
            <a:r>
              <a:rPr lang="en-US" sz="2400" dirty="0"/>
              <a:t> 2g single oral dose.</a:t>
            </a:r>
          </a:p>
          <a:p>
            <a:r>
              <a:rPr lang="en-US" sz="2400" dirty="0"/>
              <a:t>• Sexual partner must be treated simultaneously and treatment of both partners should be completed </a:t>
            </a:r>
            <a:r>
              <a:rPr lang="en-US" sz="2400" dirty="0" smtClean="0"/>
              <a:t>before resumption </a:t>
            </a:r>
            <a:r>
              <a:rPr lang="en-US" sz="2400" dirty="0"/>
              <a:t>of sexual activity</a:t>
            </a:r>
          </a:p>
          <a:p>
            <a:r>
              <a:rPr lang="en-US" sz="2400" dirty="0"/>
              <a:t>• Side effects of metronidazole treatment including a </a:t>
            </a:r>
            <a:r>
              <a:rPr lang="en-US" sz="2400" dirty="0" err="1"/>
              <a:t>disulfiram</a:t>
            </a:r>
            <a:r>
              <a:rPr lang="en-US" sz="2400" dirty="0"/>
              <a:t>-like reaction (drowsiness, headache, and </a:t>
            </a:r>
            <a:r>
              <a:rPr lang="en-US" sz="2400" dirty="0" smtClean="0"/>
              <a:t>a metallic </a:t>
            </a:r>
            <a:r>
              <a:rPr lang="en-US" sz="2400" dirty="0"/>
              <a:t>or garlic taste in the mouth) should be discussed with the patient and patient should be </a:t>
            </a:r>
            <a:r>
              <a:rPr lang="en-US" sz="2400" dirty="0" smtClean="0"/>
              <a:t>encouraged to </a:t>
            </a:r>
            <a:r>
              <a:rPr lang="en-US" sz="2400" dirty="0"/>
              <a:t>abstain from alcohol during and for 24 hours after treatment with metronidazole.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7. What are the additional reproductive health issues you would want to discuss with this patient?</a:t>
            </a:r>
          </a:p>
          <a:p>
            <a:r>
              <a:rPr lang="en-US" sz="2400" dirty="0"/>
              <a:t>• STI protection</a:t>
            </a:r>
          </a:p>
          <a:p>
            <a:r>
              <a:rPr lang="en-US" sz="2400" dirty="0"/>
              <a:t>• Contraception. Although this patient desires a contraceptive method that has a higher efficacy rate </a:t>
            </a:r>
            <a:r>
              <a:rPr lang="en-US" sz="2400" dirty="0" smtClean="0"/>
              <a:t>than condoms</a:t>
            </a:r>
            <a:r>
              <a:rPr lang="en-US" sz="2400" dirty="0"/>
              <a:t>, you should discuss the need for condom use for protection from STIs.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8. Would you recommend screening for additional sexually transmitted infections in this patient and if so, how?</a:t>
            </a:r>
          </a:p>
          <a:p>
            <a:r>
              <a:rPr lang="en-US" sz="2400" dirty="0"/>
              <a:t>• Yes, with serologic testing for hepatitis B, syphilis, HIV and cervical cultures for gonorrhea and chlamydia.</a:t>
            </a:r>
          </a:p>
        </p:txBody>
      </p:sp>
    </p:spTree>
    <p:extLst>
      <p:ext uri="{BB962C8B-B14F-4D97-AF65-F5344CB8AC3E}">
        <p14:creationId xmlns:p14="http://schemas.microsoft.com/office/powerpoint/2010/main" val="33737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3" name="Rectangle 2"/>
          <p:cNvSpPr/>
          <p:nvPr/>
        </p:nvSpPr>
        <p:spPr>
          <a:xfrm>
            <a:off x="3429000" y="2438400"/>
            <a:ext cx="6858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Done by:</a:t>
            </a:r>
            <a:br>
              <a:rPr lang="en-US" sz="5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en-US" sz="5000" dirty="0" err="1" smtClean="0">
                <a:latin typeface="+mj-lt"/>
                <a:ea typeface="+mj-ea"/>
                <a:cs typeface="+mj-cs"/>
              </a:rPr>
              <a:t>Hanan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5000" dirty="0" err="1" smtClean="0">
                <a:latin typeface="+mj-lt"/>
                <a:ea typeface="+mj-ea"/>
                <a:cs typeface="+mj-cs"/>
              </a:rPr>
              <a:t>Aldossari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Revised by: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000" dirty="0" err="1" smtClean="0">
                <a:latin typeface="+mj-lt"/>
                <a:ea typeface="+mj-ea"/>
                <a:cs typeface="+mj-cs"/>
              </a:rPr>
              <a:t>Razan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5000" dirty="0" err="1" smtClean="0">
                <a:latin typeface="+mj-lt"/>
                <a:ea typeface="+mj-ea"/>
                <a:cs typeface="+mj-cs"/>
              </a:rPr>
              <a:t>AlDhahri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 </a:t>
            </a:r>
            <a:endParaRPr lang="en-US" sz="5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24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7030A0"/>
                </a:solidFill>
              </a:rPr>
              <a:t>Objectives of the video: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7500"/>
            <a:ext cx="123444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• </a:t>
            </a:r>
            <a:r>
              <a:rPr lang="en-US" sz="2800" dirty="0"/>
              <a:t>Formulate a differential diagnosis for </a:t>
            </a:r>
            <a:r>
              <a:rPr lang="en-US" sz="2800" dirty="0" err="1" smtClean="0"/>
              <a:t>vulvovaginitis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Interpret a wet mount microscopic </a:t>
            </a:r>
            <a:r>
              <a:rPr lang="en-US" sz="2800" dirty="0" smtClean="0"/>
              <a:t>examination.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Describe the variety of dermatologic disorders of the </a:t>
            </a:r>
            <a:r>
              <a:rPr lang="en-US" sz="2800" dirty="0" smtClean="0"/>
              <a:t>vulva.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Discuss the steps in the evaluation and management of a patient with </a:t>
            </a:r>
            <a:r>
              <a:rPr lang="en-US" sz="2800" dirty="0" err="1"/>
              <a:t>vulvovaginal</a:t>
            </a:r>
            <a:r>
              <a:rPr lang="en-US" sz="2800" dirty="0"/>
              <a:t> </a:t>
            </a:r>
            <a:r>
              <a:rPr lang="en-US" sz="2800" dirty="0" smtClean="0"/>
              <a:t>symptoms.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Objectives in the guide:</a:t>
            </a:r>
          </a:p>
          <a:p>
            <a:r>
              <a:rPr lang="en-US" sz="2800" dirty="0"/>
              <a:t>List the causes of vaginal discharge.</a:t>
            </a:r>
          </a:p>
          <a:p>
            <a:r>
              <a:rPr lang="en-US" sz="2800" dirty="0"/>
              <a:t>Outline a plan for diagnosis and management for </a:t>
            </a:r>
            <a:r>
              <a:rPr lang="en-US" sz="2800" dirty="0" err="1"/>
              <a:t>yeast,bacterial</a:t>
            </a:r>
            <a:r>
              <a:rPr lang="en-US" sz="2800" dirty="0"/>
              <a:t> </a:t>
            </a:r>
            <a:r>
              <a:rPr lang="en-US" sz="2800" dirty="0" err="1"/>
              <a:t>vaginosis</a:t>
            </a:r>
            <a:r>
              <a:rPr lang="en-US" sz="2800" dirty="0"/>
              <a:t> and </a:t>
            </a:r>
            <a:r>
              <a:rPr lang="en-US" sz="2800" dirty="0" err="1"/>
              <a:t>trichomoniasisvulvovaginitis</a:t>
            </a:r>
            <a:endParaRPr lang="en-US" sz="2800" dirty="0"/>
          </a:p>
        </p:txBody>
      </p:sp>
      <p:pic>
        <p:nvPicPr>
          <p:cNvPr id="1026" name="Picture 2" descr="C:\Users\FLIB\AppData\Local\Microsoft\Windows\Temporary Internet Files\Content.IE5\A0ZQ9685\camera-film-137284627241S[1]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0" b="8985"/>
          <a:stretch/>
        </p:blipFill>
        <p:spPr bwMode="auto">
          <a:xfrm>
            <a:off x="3009898" y="7617229"/>
            <a:ext cx="6019802" cy="9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LIB\AppData\Local\Microsoft\Windows\Temporary Internet Files\Content.IE5\21T4YOMK\action[1]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11515" r="17394" b="6666"/>
          <a:stretch/>
        </p:blipFill>
        <p:spPr bwMode="auto">
          <a:xfrm>
            <a:off x="1281544" y="6985292"/>
            <a:ext cx="1548938" cy="16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0482" y="7602361"/>
            <a:ext cx="6248402" cy="91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hlinkClick r:id="rId7"/>
              </a:rPr>
              <a:t>https://youtu.be/3aYm-WNjn1I?list=PLy35JKgvOASnHHXni4mjXX9kwVA_YMDpq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324600"/>
            <a:ext cx="1272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This chapter is very short in the book, so we recommend you to read the book after studying this work =P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Video notes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8782" y="1721008"/>
            <a:ext cx="12344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American women who reported symptoms: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- 8% Caucasian women</a:t>
            </a:r>
            <a:br>
              <a:rPr lang="en-US" sz="2800" dirty="0" smtClean="0"/>
            </a:br>
            <a:r>
              <a:rPr lang="en-US" sz="2800" dirty="0" smtClean="0"/>
              <a:t>- 18% African-American women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7030A0"/>
                </a:solidFill>
              </a:rPr>
              <a:t>Vulva vaginitis: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7030A0"/>
                </a:solidFill>
              </a:rPr>
              <a:t>differential diagnosis: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1- </a:t>
            </a:r>
            <a:r>
              <a:rPr lang="en-US" sz="2800" dirty="0" smtClean="0">
                <a:solidFill>
                  <a:srgbClr val="FF0000"/>
                </a:solidFill>
              </a:rPr>
              <a:t>Bacterial </a:t>
            </a:r>
            <a:r>
              <a:rPr lang="en-US" sz="2800" dirty="0" err="1" smtClean="0">
                <a:solidFill>
                  <a:srgbClr val="FF0000"/>
                </a:solidFill>
              </a:rPr>
              <a:t>Vaginosis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22-25%</a:t>
            </a:r>
            <a:br>
              <a:rPr lang="en-US" sz="2800" dirty="0" smtClean="0"/>
            </a:br>
            <a:r>
              <a:rPr lang="en-US" sz="2800" dirty="0" smtClean="0"/>
              <a:t>2- </a:t>
            </a:r>
            <a:r>
              <a:rPr lang="en-US" sz="2800" dirty="0" err="1" smtClean="0">
                <a:solidFill>
                  <a:srgbClr val="FF0000"/>
                </a:solidFill>
              </a:rPr>
              <a:t>Vulvovaginal</a:t>
            </a:r>
            <a:r>
              <a:rPr lang="en-US" sz="2800" dirty="0" smtClean="0">
                <a:solidFill>
                  <a:srgbClr val="FF0000"/>
                </a:solidFill>
              </a:rPr>
              <a:t> candidiasis </a:t>
            </a:r>
            <a:r>
              <a:rPr lang="en-US" sz="2800" dirty="0" smtClean="0"/>
              <a:t>17-39%.</a:t>
            </a:r>
            <a:br>
              <a:rPr lang="en-US" sz="2800" dirty="0" smtClean="0"/>
            </a:br>
            <a:r>
              <a:rPr lang="en-US" sz="2800" dirty="0" smtClean="0"/>
              <a:t>3- </a:t>
            </a:r>
            <a:r>
              <a:rPr lang="en-US" sz="2800" dirty="0" err="1" smtClean="0">
                <a:solidFill>
                  <a:srgbClr val="FF0000"/>
                </a:solidFill>
              </a:rPr>
              <a:t>Trichomoniasis</a:t>
            </a:r>
            <a:r>
              <a:rPr lang="en-US" sz="2800" dirty="0" smtClean="0"/>
              <a:t> 4-35%.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7030A0"/>
                </a:solidFill>
              </a:rPr>
              <a:t>Taking a carful history will often help to narrow the diagnosis.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-Thick white discharge with itching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yeast</a:t>
            </a:r>
            <a:br>
              <a:rPr lang="en-US" sz="2800" dirty="0" smtClean="0"/>
            </a:br>
            <a:r>
              <a:rPr lang="en-US" sz="2800" dirty="0" smtClean="0"/>
              <a:t>-Thin white discharge with </a:t>
            </a:r>
            <a:r>
              <a:rPr lang="en-US" sz="2800" dirty="0" smtClean="0">
                <a:solidFill>
                  <a:srgbClr val="FF0000"/>
                </a:solidFill>
              </a:rPr>
              <a:t>fishy odor </a:t>
            </a:r>
            <a:r>
              <a:rPr lang="en-US" sz="2800" dirty="0" smtClean="0">
                <a:sym typeface="Wingdings"/>
              </a:rPr>
              <a:t></a:t>
            </a:r>
            <a:r>
              <a:rPr lang="en-US" sz="2800" dirty="0" smtClean="0"/>
              <a:t> Bacterial </a:t>
            </a:r>
            <a:r>
              <a:rPr lang="en-US" sz="2800" dirty="0" err="1"/>
              <a:t>vaginosis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-Yellow frothy discharge with increased odor </a:t>
            </a:r>
            <a:r>
              <a:rPr lang="en-US" sz="2800" dirty="0">
                <a:sym typeface="Wingdings"/>
              </a:rPr>
              <a:t> </a:t>
            </a:r>
            <a:r>
              <a:rPr lang="en-US" sz="2800" dirty="0" err="1"/>
              <a:t>Trichomonas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1672168"/>
            <a:ext cx="5842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8152"/>
            <a:ext cx="584200" cy="584200"/>
          </a:xfrm>
          <a:prstGeom prst="rect">
            <a:avLst/>
          </a:prstGeom>
        </p:spPr>
      </p:pic>
      <p:sp>
        <p:nvSpPr>
          <p:cNvPr id="11" name="Terminator 10"/>
          <p:cNvSpPr/>
          <p:nvPr/>
        </p:nvSpPr>
        <p:spPr>
          <a:xfrm>
            <a:off x="1248782" y="3566324"/>
            <a:ext cx="6934200" cy="980843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Itching + Burning + Irritation +discharge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2" y="4679978"/>
            <a:ext cx="584200" cy="58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86577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Video notes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8141" y="1986994"/>
            <a:ext cx="10314259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The cornerstone of the diagnosis is the </a:t>
            </a:r>
            <a:r>
              <a:rPr lang="en-US" sz="2800" b="1" dirty="0">
                <a:solidFill>
                  <a:srgbClr val="FF0000"/>
                </a:solidFill>
              </a:rPr>
              <a:t>wet </a:t>
            </a:r>
            <a:r>
              <a:rPr lang="en-US" sz="2800" b="1" dirty="0" smtClean="0">
                <a:solidFill>
                  <a:srgbClr val="FF0000"/>
                </a:solidFill>
              </a:rPr>
              <a:t>mount.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rgbClr val="7030A0"/>
                </a:solidFill>
              </a:rPr>
              <a:t>wet mount: </a:t>
            </a:r>
            <a:r>
              <a:rPr lang="en-US" sz="2800" dirty="0"/>
              <a:t>A dry speculum will space in the vagina and specimen of vaginal discharge will swapped, </a:t>
            </a:r>
            <a:r>
              <a:rPr lang="en-US" sz="2800" dirty="0" err="1"/>
              <a:t>becarful</a:t>
            </a:r>
            <a:r>
              <a:rPr lang="en-US" sz="2800" dirty="0"/>
              <a:t> not to get cervical mucus which is all to the </a:t>
            </a:r>
            <a:r>
              <a:rPr lang="en-US" sz="2800" dirty="0" err="1"/>
              <a:t>Ph</a:t>
            </a:r>
            <a:r>
              <a:rPr lang="en-US" sz="2800" dirty="0"/>
              <a:t> of the specimen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*</a:t>
            </a:r>
            <a:r>
              <a:rPr lang="en-US" sz="2000" dirty="0"/>
              <a:t>wet mount photograph with normal vaginal epithelial cell with nice </a:t>
            </a:r>
            <a:r>
              <a:rPr lang="en-US" sz="2000" dirty="0" smtClean="0">
                <a:solidFill>
                  <a:srgbClr val="FF0000"/>
                </a:solidFill>
              </a:rPr>
              <a:t>smooth </a:t>
            </a:r>
            <a:r>
              <a:rPr lang="en-US" sz="2000" dirty="0">
                <a:solidFill>
                  <a:srgbClr val="FF0000"/>
                </a:solidFill>
              </a:rPr>
              <a:t>borders</a:t>
            </a:r>
            <a:r>
              <a:rPr lang="en-US" sz="2000" dirty="0" smtClean="0"/>
              <a:t>. </a:t>
            </a:r>
            <a:r>
              <a:rPr lang="en-US" sz="2800" dirty="0" smtClean="0"/>
              <a:t>*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>
                <a:solidFill>
                  <a:srgbClr val="7030A0"/>
                </a:solidFill>
              </a:rPr>
              <a:t>The </a:t>
            </a:r>
            <a:r>
              <a:rPr lang="en-US" sz="2800" dirty="0" err="1">
                <a:solidFill>
                  <a:srgbClr val="7030A0"/>
                </a:solidFill>
              </a:rPr>
              <a:t>Ph</a:t>
            </a:r>
            <a:r>
              <a:rPr lang="en-US" sz="2800" dirty="0">
                <a:solidFill>
                  <a:srgbClr val="7030A0"/>
                </a:solidFill>
              </a:rPr>
              <a:t> is a very helpful triage point, normal </a:t>
            </a:r>
            <a:r>
              <a:rPr lang="en-US" sz="2800" dirty="0" err="1">
                <a:solidFill>
                  <a:srgbClr val="7030A0"/>
                </a:solidFill>
              </a:rPr>
              <a:t>Ph</a:t>
            </a:r>
            <a:r>
              <a:rPr lang="en-US" sz="2800" dirty="0">
                <a:solidFill>
                  <a:srgbClr val="7030A0"/>
                </a:solidFill>
              </a:rPr>
              <a:t> in reproductive age women is </a:t>
            </a:r>
            <a:r>
              <a:rPr lang="en-US" sz="2800" dirty="0" smtClean="0">
                <a:solidFill>
                  <a:srgbClr val="7030A0"/>
                </a:solidFill>
              </a:rPr>
              <a:t>as shown in this diagram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1890184"/>
            <a:ext cx="5842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1" y="2405191"/>
            <a:ext cx="5842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1751141"/>
            <a:ext cx="1812982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780368"/>
            <a:ext cx="2032000" cy="158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4" y="5774595"/>
            <a:ext cx="584200" cy="584200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15234762"/>
              </p:ext>
            </p:extLst>
          </p:nvPr>
        </p:nvGraphicFramePr>
        <p:xfrm>
          <a:off x="1600200" y="4953001"/>
          <a:ext cx="10934534" cy="574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60800"/>
            <a:ext cx="731520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9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2344400" cy="1524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Video notes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74160"/>
              </p:ext>
            </p:extLst>
          </p:nvPr>
        </p:nvGraphicFramePr>
        <p:xfrm>
          <a:off x="838200" y="1447800"/>
          <a:ext cx="12039600" cy="71815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1600"/>
                <a:gridCol w="2641604"/>
                <a:gridCol w="2006599"/>
                <a:gridCol w="2006599"/>
                <a:gridCol w="2006599"/>
                <a:gridCol w="2006599"/>
              </a:tblGrid>
              <a:tr h="437029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Definition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Signs in wet mount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Diagnosis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Treatment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notes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6296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Bacterial </a:t>
                      </a:r>
                      <a:r>
                        <a:rPr lang="en-US" sz="16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vaginosis</a:t>
                      </a:r>
                      <a:endParaRPr lang="en-US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is a </a:t>
                      </a:r>
                      <a:r>
                        <a:rPr lang="en-US" sz="1400" kern="1200" dirty="0" err="1" smtClean="0"/>
                        <a:t>polymicrobial</a:t>
                      </a:r>
                      <a:r>
                        <a:rPr lang="en-US" sz="1400" kern="1200" dirty="0" smtClean="0"/>
                        <a:t> infection characterized by lack of balance in the vagina, there is overgrowth of anaerobic organisms and a lack of normal lactobacilli.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clue cells bacterial </a:t>
                      </a:r>
                      <a:r>
                        <a:rPr lang="en-US" sz="1400" kern="1200" dirty="0" err="1" smtClean="0"/>
                        <a:t>vaginosis</a:t>
                      </a:r>
                      <a:r>
                        <a:rPr lang="en-US" sz="1400" kern="1200" dirty="0" smtClean="0"/>
                        <a:t> with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stippled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borders</a:t>
                      </a:r>
                      <a:r>
                        <a:rPr lang="en-US" sz="1400" kern="1200" dirty="0" smtClean="0"/>
                        <a:t> of the cell.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a diagnosis make clinically when a patient has: </a:t>
                      </a:r>
                    </a:p>
                    <a:p>
                      <a:pPr algn="ctr"/>
                      <a:r>
                        <a:rPr lang="en-US" sz="1400" kern="1200" dirty="0" smtClean="0"/>
                        <a:t>-  Abnormal vaginal discharge.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400" kern="1200" dirty="0" smtClean="0"/>
                        <a:t>Ph &gt; 4.5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Positive whiff test.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400" kern="1200" dirty="0" smtClean="0"/>
                        <a:t>Presence of clue cells.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oral or topical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</a:rPr>
                        <a:t>metronidazole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 is the drug of choice</a:t>
                      </a:r>
                      <a:r>
                        <a:rPr lang="en-US" sz="1400" kern="1200" dirty="0" smtClean="0"/>
                        <a:t> or topical clindamycin.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Add a few drops of potassium hydroxide to the vaginal discharge produces an amine or fishy odor </a:t>
                      </a:r>
                      <a:r>
                        <a:rPr lang="en-US" sz="1400" kern="1200" dirty="0" smtClean="0">
                          <a:sym typeface="Wingdings"/>
                        </a:rPr>
                        <a:t> commonly refer to positive “Whiff” test.</a:t>
                      </a:r>
                      <a:r>
                        <a:rPr lang="en-US" sz="1400" kern="1200" dirty="0" smtClean="0"/>
                        <a:t> </a:t>
                      </a: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400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Vulvovaginal</a:t>
                      </a:r>
                      <a:r>
                        <a:rPr lang="en-US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candidiasis</a:t>
                      </a:r>
                      <a:endParaRPr lang="en-US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Candida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</a:rPr>
                        <a:t>albicans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kern="1200" dirty="0" smtClean="0"/>
                        <a:t>is the most common (90%), candida </a:t>
                      </a:r>
                      <a:r>
                        <a:rPr lang="en-US" sz="1400" kern="1200" dirty="0" err="1" smtClean="0"/>
                        <a:t>glabrate</a:t>
                      </a:r>
                      <a:r>
                        <a:rPr lang="en-US" sz="1400" kern="1200" dirty="0" smtClean="0"/>
                        <a:t>, candida </a:t>
                      </a:r>
                      <a:r>
                        <a:rPr lang="en-US" sz="1400" kern="1200" dirty="0" err="1" smtClean="0"/>
                        <a:t>tropicals</a:t>
                      </a:r>
                      <a:r>
                        <a:rPr lang="en-US" sz="1400" kern="1200" dirty="0" smtClean="0"/>
                        <a:t>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body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hyphae</a:t>
                      </a:r>
                      <a:r>
                        <a:rPr lang="en-US" sz="1400" kern="1200" dirty="0" smtClean="0"/>
                        <a:t> of </a:t>
                      </a:r>
                      <a:r>
                        <a:rPr lang="en-US" sz="1400" kern="1200" dirty="0" err="1" smtClean="0"/>
                        <a:t>vulvovaginal</a:t>
                      </a:r>
                      <a:r>
                        <a:rPr lang="en-US" sz="1400" kern="1200" dirty="0" smtClean="0"/>
                        <a:t> candidiasis or yeast.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lang="en-US" sz="1400" kern="1200" dirty="0" smtClean="0"/>
                        <a:t>Wet mount visualization of </a:t>
                      </a:r>
                      <a:r>
                        <a:rPr lang="en-US" sz="1400" kern="1200" dirty="0" err="1" smtClean="0"/>
                        <a:t>blastospores</a:t>
                      </a:r>
                      <a:r>
                        <a:rPr lang="en-US" sz="1400" kern="1200" dirty="0" smtClean="0"/>
                        <a:t> or </a:t>
                      </a:r>
                      <a:r>
                        <a:rPr lang="en-US" sz="1400" kern="1200" dirty="0" err="1" smtClean="0"/>
                        <a:t>pseudohyphae</a:t>
                      </a:r>
                      <a:r>
                        <a:rPr lang="en-US" sz="1400" kern="1200" dirty="0" smtClean="0"/>
                        <a:t>.</a:t>
                      </a:r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en-US" sz="1400" kern="1200" dirty="0" smtClean="0"/>
                        <a:t>Positive yeast culture.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*Treatment with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azole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in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relif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symptoms and negative culture in 80-90% of patients.</a:t>
                      </a:r>
                    </a:p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*Oral antifungal and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fluconazole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recommended.</a:t>
                      </a:r>
                    </a:p>
                    <a:p>
                      <a:pPr marL="0" marR="0" indent="0" algn="ctr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*Vaginal </a:t>
                      </a:r>
                      <a:r>
                        <a:rPr lang="en-US" sz="1400" kern="1200" dirty="0" err="1" smtClean="0"/>
                        <a:t>imidazole</a:t>
                      </a:r>
                      <a:r>
                        <a:rPr lang="en-US" sz="1400" kern="1200" dirty="0" smtClean="0"/>
                        <a:t> (</a:t>
                      </a:r>
                      <a:r>
                        <a:rPr lang="en-US" sz="1400" kern="1200" dirty="0" err="1" smtClean="0"/>
                        <a:t>miconazole</a:t>
                      </a:r>
                      <a:r>
                        <a:rPr lang="en-US" sz="1400" kern="1200" dirty="0" smtClean="0"/>
                        <a:t>, </a:t>
                      </a:r>
                      <a:r>
                        <a:rPr lang="en-US" sz="1400" kern="1200" dirty="0" err="1" smtClean="0"/>
                        <a:t>clotrimazole</a:t>
                      </a:r>
                      <a:r>
                        <a:rPr lang="en-US" sz="1400" kern="1200" dirty="0" smtClean="0"/>
                        <a:t>, </a:t>
                      </a:r>
                      <a:r>
                        <a:rPr lang="en-US" sz="1400" kern="1200" dirty="0" err="1" smtClean="0"/>
                        <a:t>terconazole</a:t>
                      </a:r>
                      <a:r>
                        <a:rPr lang="en-US" sz="1400" kern="1200" dirty="0" smtClean="0"/>
                        <a:t>) or single dose oral </a:t>
                      </a:r>
                      <a:r>
                        <a:rPr lang="en-US" sz="1400" kern="1200" dirty="0" err="1" smtClean="0"/>
                        <a:t>fluconazole</a:t>
                      </a:r>
                      <a:r>
                        <a:rPr lang="en-US" sz="1400" kern="1200" dirty="0" smtClean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More common in : pregnant, diabetic or obese women, on antibiotics, corticosteroid or oral contraception drugs, other </a:t>
                      </a:r>
                      <a:r>
                        <a:rPr lang="en-US" sz="1400" kern="1200" dirty="0" err="1" smtClean="0"/>
                        <a:t>practicis</a:t>
                      </a:r>
                      <a:r>
                        <a:rPr lang="en-US" sz="1400" kern="1200" dirty="0" smtClean="0"/>
                        <a:t> that keep the vaginal area warm and moist such as wearing tight clothing or habitual use of </a:t>
                      </a:r>
                      <a:r>
                        <a:rPr lang="en-US" sz="1400" kern="1200" dirty="0" err="1" smtClean="0"/>
                        <a:t>panti</a:t>
                      </a:r>
                      <a:r>
                        <a:rPr lang="en-US" sz="1400" kern="1200" dirty="0" smtClean="0"/>
                        <a:t>-liner.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1640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Trichomonal</a:t>
                      </a:r>
                      <a:r>
                        <a:rPr lang="en-US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vulvovaginitis</a:t>
                      </a:r>
                      <a:endParaRPr lang="en-US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Trichomonas organism is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transmitted via sexual contact</a:t>
                      </a:r>
                      <a:r>
                        <a:rPr lang="en-US" sz="1400" kern="1200" dirty="0" smtClean="0"/>
                        <a:t>, can survive in swimming pools and hot tubs, associated with PID, endometritis, facilitate HIV transmission.</a:t>
                      </a:r>
                    </a:p>
                    <a:p>
                      <a:pPr algn="ctr"/>
                      <a:r>
                        <a:rPr lang="en-US" sz="1400" kern="1200" dirty="0" smtClean="0"/>
                        <a:t>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 smtClean="0"/>
                        <a:t>trichomonas</a:t>
                      </a:r>
                      <a:r>
                        <a:rPr lang="en-US" sz="1400" kern="1200" dirty="0" smtClean="0"/>
                        <a:t> organism with characteristics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</a:rPr>
                        <a:t>vagilla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By wet mount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Oral </a:t>
                      </a:r>
                      <a:r>
                        <a:rPr lang="en-US" sz="1400" kern="1200" dirty="0" err="1" smtClean="0">
                          <a:solidFill>
                            <a:srgbClr val="FF0000"/>
                          </a:solidFill>
                        </a:rPr>
                        <a:t>mertonidazole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 is the drug of choice </a:t>
                      </a:r>
                      <a:r>
                        <a:rPr lang="en-US" sz="1400" kern="1200" dirty="0" smtClean="0"/>
                        <a:t>or </a:t>
                      </a:r>
                      <a:r>
                        <a:rPr lang="en-US" sz="1400" kern="1200" dirty="0" err="1" smtClean="0"/>
                        <a:t>tinidazole</a:t>
                      </a:r>
                      <a:r>
                        <a:rPr lang="en-US" sz="1400" kern="1200" dirty="0" smtClean="0"/>
                        <a:t>. </a:t>
                      </a:r>
                    </a:p>
                    <a:p>
                      <a:pPr algn="ctr"/>
                      <a:r>
                        <a:rPr lang="en-US" sz="1400" b="1" u="sng" kern="1200" dirty="0" smtClean="0">
                          <a:solidFill>
                            <a:srgbClr val="FF0000"/>
                          </a:solidFill>
                        </a:rPr>
                        <a:t>Partner should be treated as well.</a:t>
                      </a:r>
                      <a:endParaRPr lang="en-US" sz="1400" b="1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/>
                        <a:t>Women diagnosed with </a:t>
                      </a:r>
                      <a:r>
                        <a:rPr lang="en-US" sz="1400" kern="1200" dirty="0" err="1" smtClean="0"/>
                        <a:t>trochomonas</a:t>
                      </a:r>
                      <a:r>
                        <a:rPr lang="en-US" sz="1400" kern="1200" dirty="0" smtClean="0"/>
                        <a:t> should also be screened for other STDs specially gonorrhea and chlamydia.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6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583" t="23704" r="30417" b="5926"/>
          <a:stretch>
            <a:fillRect/>
          </a:stretch>
        </p:blipFill>
        <p:spPr bwMode="auto">
          <a:xfrm>
            <a:off x="1447800" y="2057400"/>
            <a:ext cx="3048000" cy="301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228600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/>
          <a:p>
            <a:pPr marL="0" marR="0" lvl="0" indent="0" algn="ctr" defTabSz="114711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 notes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257800"/>
            <a:ext cx="29718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Bacterial </a:t>
            </a:r>
            <a:r>
              <a:rPr lang="en-US" b="1" dirty="0" err="1" smtClean="0">
                <a:solidFill>
                  <a:srgbClr val="7030A0"/>
                </a:solidFill>
              </a:rPr>
              <a:t>vaginosis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/>
              <a:t>in contrast you will see classic clue cells bacterial </a:t>
            </a:r>
            <a:r>
              <a:rPr lang="en-US" sz="2400" dirty="0" err="1" smtClean="0"/>
              <a:t>vaginosis</a:t>
            </a:r>
            <a:r>
              <a:rPr lang="en-US" sz="2400" dirty="0" smtClean="0"/>
              <a:t>, note the </a:t>
            </a:r>
            <a:r>
              <a:rPr lang="en-US" sz="2400" dirty="0" smtClean="0">
                <a:solidFill>
                  <a:srgbClr val="FF0000"/>
                </a:solidFill>
              </a:rPr>
              <a:t>stippled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borders</a:t>
            </a:r>
            <a:r>
              <a:rPr lang="en-US" sz="2400" dirty="0" smtClean="0"/>
              <a:t> of the cell.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0417" t="28148" r="23750" b="11111"/>
          <a:stretch>
            <a:fillRect/>
          </a:stretch>
        </p:blipFill>
        <p:spPr bwMode="auto">
          <a:xfrm>
            <a:off x="5257800" y="2057400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800600" y="5486400"/>
            <a:ext cx="3657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Vuvovaginal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candidiasis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/>
              <a:t>wet mount slide shows a characteristic </a:t>
            </a:r>
            <a:r>
              <a:rPr lang="en-US" sz="2400" dirty="0" smtClean="0">
                <a:solidFill>
                  <a:srgbClr val="FF0000"/>
                </a:solidFill>
              </a:rPr>
              <a:t>body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hyphae</a:t>
            </a:r>
            <a:r>
              <a:rPr lang="en-US" sz="2400" dirty="0" smtClean="0"/>
              <a:t> of </a:t>
            </a:r>
            <a:r>
              <a:rPr lang="en-US" sz="2400" dirty="0" err="1" smtClean="0"/>
              <a:t>vulvovaginal</a:t>
            </a:r>
            <a:r>
              <a:rPr lang="en-US" sz="2400" dirty="0" smtClean="0"/>
              <a:t> </a:t>
            </a:r>
            <a:r>
              <a:rPr lang="en-US" sz="2400" dirty="0" err="1" smtClean="0"/>
              <a:t>candidiasis</a:t>
            </a:r>
            <a:r>
              <a:rPr lang="en-US" sz="2400" dirty="0" smtClean="0"/>
              <a:t> or yeast, it is often helpful to add some potassium hydroxide to the slide to better visualized the yeast.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41250" t="31852" r="39583" b="22222"/>
          <a:stretch>
            <a:fillRect/>
          </a:stretch>
        </p:blipFill>
        <p:spPr bwMode="auto">
          <a:xfrm>
            <a:off x="9067800" y="2133600"/>
            <a:ext cx="2971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8763000" y="4953000"/>
            <a:ext cx="35814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Trichomonal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vulvovaginitis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dirty="0" smtClean="0"/>
              <a:t>characteristic wet mount finding of the </a:t>
            </a:r>
            <a:r>
              <a:rPr lang="en-US" sz="2400" dirty="0" err="1" smtClean="0"/>
              <a:t>trichomonas</a:t>
            </a:r>
            <a:r>
              <a:rPr lang="en-US" sz="2400" dirty="0" smtClean="0"/>
              <a:t> organism with characteristics </a:t>
            </a:r>
            <a:r>
              <a:rPr lang="en-US" sz="2400" dirty="0" err="1" smtClean="0">
                <a:solidFill>
                  <a:srgbClr val="FF0000"/>
                </a:solidFill>
              </a:rPr>
              <a:t>vagilla</a:t>
            </a:r>
            <a:r>
              <a:rPr lang="en-US" sz="2400" dirty="0" smtClean="0"/>
              <a:t>.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Video notes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209800"/>
            <a:ext cx="1211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Anatomy Review: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Vulva </a:t>
            </a:r>
            <a:r>
              <a:rPr lang="en-US" sz="2800" dirty="0" smtClean="0">
                <a:solidFill>
                  <a:srgbClr val="7030A0"/>
                </a:solidFill>
                <a:sym typeface="Wingdings"/>
              </a:rPr>
              <a:t>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/>
              <a:t>labia </a:t>
            </a:r>
            <a:r>
              <a:rPr lang="en-US" sz="2800" dirty="0" err="1"/>
              <a:t>majora</a:t>
            </a:r>
            <a:r>
              <a:rPr lang="en-US" sz="2800" dirty="0"/>
              <a:t>, labia </a:t>
            </a:r>
            <a:r>
              <a:rPr lang="en-US" sz="2800" dirty="0" err="1"/>
              <a:t>minora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vestibule </a:t>
            </a:r>
            <a:r>
              <a:rPr lang="en-US" sz="2800" dirty="0"/>
              <a:t>and perineum in the outside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vagina in the inside.</a:t>
            </a:r>
          </a:p>
          <a:p>
            <a:r>
              <a:rPr lang="en-US" sz="2800" dirty="0"/>
              <a:t>Many patients presenting with vaginitis symptoms will also have associated vulvar itching complaining.</a:t>
            </a:r>
          </a:p>
          <a:p>
            <a:r>
              <a:rPr lang="en-US" sz="2800" dirty="0"/>
              <a:t>Many patients assume that itching = yeast but this is defiantly not the case.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Report of 200 new patients to a vulvar specialty clinic, the etiology of itching vulva was:-</a:t>
            </a:r>
          </a:p>
          <a:p>
            <a:r>
              <a:rPr lang="en-US" sz="2800" dirty="0"/>
              <a:t>-Contact dermatitis 20%</a:t>
            </a:r>
          </a:p>
          <a:p>
            <a:r>
              <a:rPr lang="en-US" sz="2800" dirty="0"/>
              <a:t>-Recurrent yeast 20%</a:t>
            </a:r>
          </a:p>
          <a:p>
            <a:r>
              <a:rPr lang="en-US" sz="2800" dirty="0"/>
              <a:t>-Lichen sclerosis/ Lichen simplex 11%</a:t>
            </a:r>
          </a:p>
          <a:p>
            <a:r>
              <a:rPr lang="en-US" sz="2800" dirty="0"/>
              <a:t>-Bacterial </a:t>
            </a:r>
            <a:r>
              <a:rPr lang="en-US" sz="2800" dirty="0" err="1"/>
              <a:t>vaginosis</a:t>
            </a:r>
            <a:r>
              <a:rPr lang="en-US" sz="2800" dirty="0"/>
              <a:t> 7%</a:t>
            </a:r>
          </a:p>
          <a:p>
            <a:r>
              <a:rPr lang="en-US" sz="2800" dirty="0"/>
              <a:t>-Vulvar </a:t>
            </a:r>
            <a:r>
              <a:rPr lang="en-US" sz="2800" dirty="0" err="1"/>
              <a:t>vestibulitis</a:t>
            </a:r>
            <a:r>
              <a:rPr lang="en-US" sz="2800" dirty="0"/>
              <a:t> 13%</a:t>
            </a:r>
          </a:p>
          <a:p>
            <a:r>
              <a:rPr lang="en-US" sz="2800" dirty="0"/>
              <a:t>-Atrophic vaginitis 13%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584200" cy="584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584200" cy="58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24400"/>
            <a:ext cx="584200" cy="584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1600"/>
            <a:ext cx="5842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447800"/>
            <a:ext cx="2910326" cy="230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7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Video notes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85" y="2318478"/>
            <a:ext cx="584200" cy="584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85" y="4846221"/>
            <a:ext cx="584200" cy="58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74" y="6150815"/>
            <a:ext cx="584200" cy="58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9785" y="2192430"/>
            <a:ext cx="1066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Common vulvar irritants: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-Shampoo and body washes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-Creative underwear </a:t>
            </a:r>
            <a:r>
              <a:rPr lang="en-US" sz="2800" dirty="0">
                <a:sym typeface="Wingdings"/>
              </a:rPr>
              <a:t></a:t>
            </a:r>
            <a:r>
              <a:rPr lang="en-US" sz="2800" dirty="0"/>
              <a:t>100% cotton is the best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-Maxi pads and </a:t>
            </a:r>
            <a:r>
              <a:rPr lang="en-US" sz="2800" dirty="0" err="1"/>
              <a:t>panti</a:t>
            </a:r>
            <a:r>
              <a:rPr lang="en-US" sz="2800" dirty="0"/>
              <a:t> liners.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Itch/scratch cycle: </a:t>
            </a:r>
            <a:r>
              <a:rPr lang="en-US" sz="2800" dirty="0"/>
              <a:t>if the itching not getting better with topical steroid or not seems to make sense then a biopsy should be performed.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Biopsy</a:t>
            </a:r>
            <a:r>
              <a:rPr lang="en-US" sz="2800" dirty="0"/>
              <a:t> will evaluate for dysplasia and cancer and can also diagnose benign vulvar conditions.</a:t>
            </a:r>
          </a:p>
        </p:txBody>
      </p:sp>
    </p:spTree>
    <p:extLst>
      <p:ext uri="{BB962C8B-B14F-4D97-AF65-F5344CB8AC3E}">
        <p14:creationId xmlns:p14="http://schemas.microsoft.com/office/powerpoint/2010/main" val="13960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Video notes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8288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859068"/>
              </p:ext>
            </p:extLst>
          </p:nvPr>
        </p:nvGraphicFramePr>
        <p:xfrm>
          <a:off x="914400" y="1890186"/>
          <a:ext cx="11963400" cy="67204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90850"/>
                <a:gridCol w="2990850"/>
                <a:gridCol w="2990850"/>
                <a:gridCol w="2990850"/>
              </a:tblGrid>
              <a:tr h="533250">
                <a:tc gridSpan="4">
                  <a:txBody>
                    <a:bodyPr/>
                    <a:lstStyle/>
                    <a:p>
                      <a:pPr marL="0" algn="ctr" defTabSz="1147115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Benign vulvar conditions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250">
                <a:tc>
                  <a:txBody>
                    <a:bodyPr/>
                    <a:lstStyle/>
                    <a:p>
                      <a:pPr marL="0" algn="ctr" defTabSz="1147115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Lichen </a:t>
                      </a:r>
                      <a:r>
                        <a:rPr lang="en-US" sz="20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sclerosus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Lichen </a:t>
                      </a:r>
                      <a:r>
                        <a:rPr lang="en-US" sz="20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planus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Lichen simplex </a:t>
                      </a:r>
                      <a:r>
                        <a:rPr lang="en-US" sz="2000" b="1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chronicus</a:t>
                      </a:r>
                      <a:endParaRPr 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46350">
                <a:tc>
                  <a:txBody>
                    <a:bodyPr/>
                    <a:lstStyle/>
                    <a:p>
                      <a:pPr marL="0" algn="ctr" defTabSz="1147115" rtl="0" eaLnBrk="1" latinLnBrk="0" hangingPunct="1"/>
                      <a:r>
                        <a:rPr lang="en-US" sz="3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sz="32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Benign chronic dermatological condition characterized by: 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-marked inflammation. 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-epithelial thinning. 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-distinct dermal changes.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Rare inflammatory skin condition that can affect the skin, oral cavity, vulva and vagina.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Skin changes that occur with itch/scratch cycle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20405">
                <a:tc>
                  <a:txBody>
                    <a:bodyPr/>
                    <a:lstStyle/>
                    <a:p>
                      <a:pPr marL="0" algn="ctr" defTabSz="1147115" rtl="0" eaLnBrk="1" latinLnBrk="0" hangingPunct="1"/>
                      <a:r>
                        <a:rPr lang="en-US" sz="3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Signs</a:t>
                      </a:r>
                      <a:endParaRPr lang="en-US" sz="32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Crinkled skin,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L.minora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atrophy, constriction of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V.orifice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adhesions,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ecchymoses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fissures.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dermatitis,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erythema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labia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20405">
                <a:tc>
                  <a:txBody>
                    <a:bodyPr/>
                    <a:lstStyle/>
                    <a:p>
                      <a:pPr marL="0" algn="ctr" defTabSz="1147115" rtl="0" eaLnBrk="1" latinLnBrk="0" hangingPunct="1"/>
                      <a:r>
                        <a:rPr lang="en-US" sz="3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Symptoms</a:t>
                      </a:r>
                      <a:endParaRPr lang="en-US" sz="32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will experience vulvar itching and burning.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 can experience chronic vulvar burning and itching,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insertional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dyspareunia, profuse vaginal discharge 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20405">
                <a:tc>
                  <a:txBody>
                    <a:bodyPr/>
                    <a:lstStyle/>
                    <a:p>
                      <a:pPr marL="0" algn="ctr" defTabSz="1147115" rtl="0" eaLnBrk="1" latinLnBrk="0" hangingPunct="1"/>
                      <a:r>
                        <a:rPr lang="en-US" sz="3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en-US" sz="32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Topical corticosteroids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Topical corticosteroids, counseling on how to avoid skin irritants, breaking the itch/scratch cycle.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46350">
                <a:tc>
                  <a:txBody>
                    <a:bodyPr/>
                    <a:lstStyle/>
                    <a:p>
                      <a:pPr marL="0" algn="ctr" defTabSz="1147115" rtl="0" eaLnBrk="1" latinLnBrk="0" hangingPunct="1"/>
                      <a:r>
                        <a:rPr lang="en-US" sz="320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  <a:endParaRPr lang="en-US" sz="3200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 with lichen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sclerosus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at increase risk of squamous cell carcinoma of the vulva.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 that lichen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planus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 affect both vulva and vagina whereas lichen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sclerosus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 affect only vulva.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itch/scratch cycle: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-scratching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-mechanical irritation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-epidermal thickening and inflammatory.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-cell infiltrate.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046bf29e614f10a4d762212bcaf7756db1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1708</Words>
  <Application>Microsoft Macintosh PowerPoint</Application>
  <PresentationFormat>Custom</PresentationFormat>
  <Paragraphs>187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Wingdings</vt:lpstr>
      <vt:lpstr>Arial</vt:lpstr>
      <vt:lpstr>Office Theme</vt:lpstr>
      <vt:lpstr>PowerPoint Presentation</vt:lpstr>
      <vt:lpstr>Objectives of the video:</vt:lpstr>
      <vt:lpstr>Video notes</vt:lpstr>
      <vt:lpstr>Video notes</vt:lpstr>
      <vt:lpstr>Video notes</vt:lpstr>
      <vt:lpstr>PowerPoint Presentation</vt:lpstr>
      <vt:lpstr>Video notes</vt:lpstr>
      <vt:lpstr>Video notes</vt:lpstr>
      <vt:lpstr>Video notes</vt:lpstr>
      <vt:lpstr>PowerPoint Presentation</vt:lpstr>
      <vt:lpstr>Case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89</cp:revision>
  <dcterms:created xsi:type="dcterms:W3CDTF">2013-12-01T11:24:53Z</dcterms:created>
  <dcterms:modified xsi:type="dcterms:W3CDTF">2016-10-06T12:18:21Z</dcterms:modified>
</cp:coreProperties>
</file>