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61" r:id="rId4"/>
    <p:sldId id="262" r:id="rId5"/>
    <p:sldId id="264" r:id="rId6"/>
    <p:sldId id="259" r:id="rId7"/>
    <p:sldId id="260" r:id="rId8"/>
    <p:sldId id="265" r:id="rId9"/>
    <p:sldId id="266" r:id="rId10"/>
    <p:sldId id="268" r:id="rId11"/>
    <p:sldId id="269" r:id="rId12"/>
  </p:sldIdLst>
  <p:sldSz cx="13716000" cy="9144000"/>
  <p:notesSz cx="6858000" cy="9144000"/>
  <p:custDataLst>
    <p:tags r:id="rId15"/>
  </p:custDataLst>
  <p:defaultTextStyle>
    <a:defPPr>
      <a:defRPr lang="en-US"/>
    </a:defPPr>
    <a:lvl1pPr marL="0" algn="l" defTabSz="1147115" rtl="0" eaLnBrk="1" latinLnBrk="0" hangingPunct="1">
      <a:defRPr sz="2300" kern="1200">
        <a:solidFill>
          <a:schemeClr val="tx1"/>
        </a:solidFill>
        <a:latin typeface="+mn-lt"/>
        <a:ea typeface="+mn-ea"/>
        <a:cs typeface="+mn-cs"/>
      </a:defRPr>
    </a:lvl1pPr>
    <a:lvl2pPr marL="573557" algn="l" defTabSz="1147115" rtl="0" eaLnBrk="1" latinLnBrk="0" hangingPunct="1">
      <a:defRPr sz="2300" kern="1200">
        <a:solidFill>
          <a:schemeClr val="tx1"/>
        </a:solidFill>
        <a:latin typeface="+mn-lt"/>
        <a:ea typeface="+mn-ea"/>
        <a:cs typeface="+mn-cs"/>
      </a:defRPr>
    </a:lvl2pPr>
    <a:lvl3pPr marL="1147115" algn="l" defTabSz="1147115" rtl="0" eaLnBrk="1" latinLnBrk="0" hangingPunct="1">
      <a:defRPr sz="2300" kern="1200">
        <a:solidFill>
          <a:schemeClr val="tx1"/>
        </a:solidFill>
        <a:latin typeface="+mn-lt"/>
        <a:ea typeface="+mn-ea"/>
        <a:cs typeface="+mn-cs"/>
      </a:defRPr>
    </a:lvl3pPr>
    <a:lvl4pPr marL="1720672" algn="l" defTabSz="1147115" rtl="0" eaLnBrk="1" latinLnBrk="0" hangingPunct="1">
      <a:defRPr sz="2300" kern="1200">
        <a:solidFill>
          <a:schemeClr val="tx1"/>
        </a:solidFill>
        <a:latin typeface="+mn-lt"/>
        <a:ea typeface="+mn-ea"/>
        <a:cs typeface="+mn-cs"/>
      </a:defRPr>
    </a:lvl4pPr>
    <a:lvl5pPr marL="2294230" algn="l" defTabSz="1147115" rtl="0" eaLnBrk="1" latinLnBrk="0" hangingPunct="1">
      <a:defRPr sz="2300" kern="1200">
        <a:solidFill>
          <a:schemeClr val="tx1"/>
        </a:solidFill>
        <a:latin typeface="+mn-lt"/>
        <a:ea typeface="+mn-ea"/>
        <a:cs typeface="+mn-cs"/>
      </a:defRPr>
    </a:lvl5pPr>
    <a:lvl6pPr marL="2867787" algn="l" defTabSz="1147115" rtl="0" eaLnBrk="1" latinLnBrk="0" hangingPunct="1">
      <a:defRPr sz="2300" kern="1200">
        <a:solidFill>
          <a:schemeClr val="tx1"/>
        </a:solidFill>
        <a:latin typeface="+mn-lt"/>
        <a:ea typeface="+mn-ea"/>
        <a:cs typeface="+mn-cs"/>
      </a:defRPr>
    </a:lvl6pPr>
    <a:lvl7pPr marL="3441344" algn="l" defTabSz="1147115" rtl="0" eaLnBrk="1" latinLnBrk="0" hangingPunct="1">
      <a:defRPr sz="2300" kern="1200">
        <a:solidFill>
          <a:schemeClr val="tx1"/>
        </a:solidFill>
        <a:latin typeface="+mn-lt"/>
        <a:ea typeface="+mn-ea"/>
        <a:cs typeface="+mn-cs"/>
      </a:defRPr>
    </a:lvl7pPr>
    <a:lvl8pPr marL="4014902" algn="l" defTabSz="1147115" rtl="0" eaLnBrk="1" latinLnBrk="0" hangingPunct="1">
      <a:defRPr sz="2300" kern="1200">
        <a:solidFill>
          <a:schemeClr val="tx1"/>
        </a:solidFill>
        <a:latin typeface="+mn-lt"/>
        <a:ea typeface="+mn-ea"/>
        <a:cs typeface="+mn-cs"/>
      </a:defRPr>
    </a:lvl8pPr>
    <a:lvl9pPr marL="4588459" algn="l" defTabSz="1147115"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D6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00"/>
    <p:restoredTop sz="94579"/>
  </p:normalViewPr>
  <p:slideViewPr>
    <p:cSldViewPr>
      <p:cViewPr>
        <p:scale>
          <a:sx n="70" d="100"/>
          <a:sy n="70" d="100"/>
        </p:scale>
        <p:origin x="1328" y="-96"/>
      </p:cViewPr>
      <p:guideLst>
        <p:guide orient="horz" pos="2880"/>
        <p:guide pos="43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tags" Target="tags/tag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389564-7841-4701-AC89-355BB772D6DB}" type="datetimeFigureOut">
              <a:rPr lang="en-US" smtClean="0"/>
              <a:pPr/>
              <a:t>11/1/16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Contact us: pht433@gmail.com</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3476DE-4F4E-457A-8472-716D03841344}" type="slidenum">
              <a:rPr lang="en-US" smtClean="0"/>
              <a:pPr/>
              <a:t>‹#›</a:t>
            </a:fld>
            <a:endParaRPr lang="en-US"/>
          </a:p>
        </p:txBody>
      </p:sp>
    </p:spTree>
    <p:extLst>
      <p:ext uri="{BB962C8B-B14F-4D97-AF65-F5344CB8AC3E}">
        <p14:creationId xmlns:p14="http://schemas.microsoft.com/office/powerpoint/2010/main" val="40432337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398731-034C-4C97-910C-A0A1F2AD7AC8}" type="datetimeFigureOut">
              <a:rPr lang="en-US" smtClean="0"/>
              <a:pPr/>
              <a:t>11/1/16</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Contact us: pht433@gmail.com</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06FA61-A8BE-49AB-8275-DC3C08F2A0EF}" type="slidenum">
              <a:rPr lang="en-US" smtClean="0"/>
              <a:pPr/>
              <a:t>‹#›</a:t>
            </a:fld>
            <a:endParaRPr lang="en-US"/>
          </a:p>
        </p:txBody>
      </p:sp>
    </p:spTree>
    <p:extLst>
      <p:ext uri="{BB962C8B-B14F-4D97-AF65-F5344CB8AC3E}">
        <p14:creationId xmlns:p14="http://schemas.microsoft.com/office/powerpoint/2010/main" val="2989733168"/>
      </p:ext>
    </p:extLst>
  </p:cSld>
  <p:clrMap bg1="lt1" tx1="dk1" bg2="lt2" tx2="dk2" accent1="accent1" accent2="accent2" accent3="accent3" accent4="accent4" accent5="accent5" accent6="accent6" hlink="hlink" folHlink="folHlink"/>
  <p:hf sldNum="0" hdr="0" ftr="0" dt="0"/>
  <p:notesStyle>
    <a:lvl1pPr marL="0" algn="l" defTabSz="1147115" rtl="0" eaLnBrk="1" latinLnBrk="0" hangingPunct="1">
      <a:defRPr sz="1500" kern="1200">
        <a:solidFill>
          <a:schemeClr val="tx1"/>
        </a:solidFill>
        <a:latin typeface="+mn-lt"/>
        <a:ea typeface="+mn-ea"/>
        <a:cs typeface="+mn-cs"/>
      </a:defRPr>
    </a:lvl1pPr>
    <a:lvl2pPr marL="573557" algn="l" defTabSz="1147115" rtl="0" eaLnBrk="1" latinLnBrk="0" hangingPunct="1">
      <a:defRPr sz="1500" kern="1200">
        <a:solidFill>
          <a:schemeClr val="tx1"/>
        </a:solidFill>
        <a:latin typeface="+mn-lt"/>
        <a:ea typeface="+mn-ea"/>
        <a:cs typeface="+mn-cs"/>
      </a:defRPr>
    </a:lvl2pPr>
    <a:lvl3pPr marL="1147115" algn="l" defTabSz="1147115" rtl="0" eaLnBrk="1" latinLnBrk="0" hangingPunct="1">
      <a:defRPr sz="1500" kern="1200">
        <a:solidFill>
          <a:schemeClr val="tx1"/>
        </a:solidFill>
        <a:latin typeface="+mn-lt"/>
        <a:ea typeface="+mn-ea"/>
        <a:cs typeface="+mn-cs"/>
      </a:defRPr>
    </a:lvl3pPr>
    <a:lvl4pPr marL="1720672" algn="l" defTabSz="1147115" rtl="0" eaLnBrk="1" latinLnBrk="0" hangingPunct="1">
      <a:defRPr sz="1500" kern="1200">
        <a:solidFill>
          <a:schemeClr val="tx1"/>
        </a:solidFill>
        <a:latin typeface="+mn-lt"/>
        <a:ea typeface="+mn-ea"/>
        <a:cs typeface="+mn-cs"/>
      </a:defRPr>
    </a:lvl4pPr>
    <a:lvl5pPr marL="2294230" algn="l" defTabSz="1147115" rtl="0" eaLnBrk="1" latinLnBrk="0" hangingPunct="1">
      <a:defRPr sz="1500" kern="1200">
        <a:solidFill>
          <a:schemeClr val="tx1"/>
        </a:solidFill>
        <a:latin typeface="+mn-lt"/>
        <a:ea typeface="+mn-ea"/>
        <a:cs typeface="+mn-cs"/>
      </a:defRPr>
    </a:lvl5pPr>
    <a:lvl6pPr marL="2867787" algn="l" defTabSz="1147115" rtl="0" eaLnBrk="1" latinLnBrk="0" hangingPunct="1">
      <a:defRPr sz="1500" kern="1200">
        <a:solidFill>
          <a:schemeClr val="tx1"/>
        </a:solidFill>
        <a:latin typeface="+mn-lt"/>
        <a:ea typeface="+mn-ea"/>
        <a:cs typeface="+mn-cs"/>
      </a:defRPr>
    </a:lvl6pPr>
    <a:lvl7pPr marL="3441344" algn="l" defTabSz="1147115" rtl="0" eaLnBrk="1" latinLnBrk="0" hangingPunct="1">
      <a:defRPr sz="1500" kern="1200">
        <a:solidFill>
          <a:schemeClr val="tx1"/>
        </a:solidFill>
        <a:latin typeface="+mn-lt"/>
        <a:ea typeface="+mn-ea"/>
        <a:cs typeface="+mn-cs"/>
      </a:defRPr>
    </a:lvl7pPr>
    <a:lvl8pPr marL="4014902" algn="l" defTabSz="1147115" rtl="0" eaLnBrk="1" latinLnBrk="0" hangingPunct="1">
      <a:defRPr sz="1500" kern="1200">
        <a:solidFill>
          <a:schemeClr val="tx1"/>
        </a:solidFill>
        <a:latin typeface="+mn-lt"/>
        <a:ea typeface="+mn-ea"/>
        <a:cs typeface="+mn-cs"/>
      </a:defRPr>
    </a:lvl8pPr>
    <a:lvl9pPr marL="4588459" algn="l" defTabSz="1147115" rtl="0" eaLnBrk="1" latinLnBrk="0" hangingPunct="1">
      <a:defRPr sz="1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840569"/>
            <a:ext cx="116586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057400" y="5181600"/>
            <a:ext cx="9601200" cy="2336800"/>
          </a:xfrm>
        </p:spPr>
        <p:txBody>
          <a:bodyPr/>
          <a:lstStyle>
            <a:lvl1pPr marL="0" indent="0" algn="ctr">
              <a:buNone/>
              <a:defRPr>
                <a:solidFill>
                  <a:schemeClr val="tx1">
                    <a:tint val="75000"/>
                  </a:schemeClr>
                </a:solidFill>
              </a:defRPr>
            </a:lvl1pPr>
            <a:lvl2pPr marL="573557" indent="0" algn="ctr">
              <a:buNone/>
              <a:defRPr>
                <a:solidFill>
                  <a:schemeClr val="tx1">
                    <a:tint val="75000"/>
                  </a:schemeClr>
                </a:solidFill>
              </a:defRPr>
            </a:lvl2pPr>
            <a:lvl3pPr marL="1147115" indent="0" algn="ctr">
              <a:buNone/>
              <a:defRPr>
                <a:solidFill>
                  <a:schemeClr val="tx1">
                    <a:tint val="75000"/>
                  </a:schemeClr>
                </a:solidFill>
              </a:defRPr>
            </a:lvl3pPr>
            <a:lvl4pPr marL="1720672" indent="0" algn="ctr">
              <a:buNone/>
              <a:defRPr>
                <a:solidFill>
                  <a:schemeClr val="tx1">
                    <a:tint val="75000"/>
                  </a:schemeClr>
                </a:solidFill>
              </a:defRPr>
            </a:lvl4pPr>
            <a:lvl5pPr marL="2294230" indent="0" algn="ctr">
              <a:buNone/>
              <a:defRPr>
                <a:solidFill>
                  <a:schemeClr val="tx1">
                    <a:tint val="75000"/>
                  </a:schemeClr>
                </a:solidFill>
              </a:defRPr>
            </a:lvl5pPr>
            <a:lvl6pPr marL="2867787" indent="0" algn="ctr">
              <a:buNone/>
              <a:defRPr>
                <a:solidFill>
                  <a:schemeClr val="tx1">
                    <a:tint val="75000"/>
                  </a:schemeClr>
                </a:solidFill>
              </a:defRPr>
            </a:lvl6pPr>
            <a:lvl7pPr marL="3441344" indent="0" algn="ctr">
              <a:buNone/>
              <a:defRPr>
                <a:solidFill>
                  <a:schemeClr val="tx1">
                    <a:tint val="75000"/>
                  </a:schemeClr>
                </a:solidFill>
              </a:defRPr>
            </a:lvl7pPr>
            <a:lvl8pPr marL="4014902" indent="0" algn="ctr">
              <a:buNone/>
              <a:defRPr>
                <a:solidFill>
                  <a:schemeClr val="tx1">
                    <a:tint val="75000"/>
                  </a:schemeClr>
                </a:solidFill>
              </a:defRPr>
            </a:lvl8pPr>
            <a:lvl9pPr marL="458845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297F23-A1A5-4888-8DAC-0B6EFA319CA3}" type="datetime1">
              <a:rPr lang="en-US" smtClean="0"/>
              <a:t>11/1/16</a:t>
            </a:fld>
            <a:endParaRPr lang="en-US"/>
          </a:p>
        </p:txBody>
      </p:sp>
      <p:sp>
        <p:nvSpPr>
          <p:cNvPr id="5" name="Footer Placeholder 4"/>
          <p:cNvSpPr>
            <a:spLocks noGrp="1"/>
          </p:cNvSpPr>
          <p:nvPr>
            <p:ph type="ftr" sz="quarter" idx="11"/>
          </p:nvPr>
        </p:nvSpPr>
        <p:spPr/>
        <p:txBody>
          <a:bodyPr/>
          <a:lstStyle/>
          <a:p>
            <a:r>
              <a:rPr lang="en-US" smtClean="0"/>
              <a:t>Contact us: pht433@gmail.com</a:t>
            </a:r>
            <a:endParaRPr lang="en-US"/>
          </a:p>
        </p:txBody>
      </p:sp>
      <p:sp>
        <p:nvSpPr>
          <p:cNvPr id="6" name="Slide Number Placeholder 5"/>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28250283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5728A-5BDE-41F0-B2B2-48DA403587CF}" type="datetime1">
              <a:rPr lang="en-US" smtClean="0"/>
              <a:t>11/1/16</a:t>
            </a:fld>
            <a:endParaRPr lang="en-US"/>
          </a:p>
        </p:txBody>
      </p:sp>
      <p:sp>
        <p:nvSpPr>
          <p:cNvPr id="5" name="Footer Placeholder 4"/>
          <p:cNvSpPr>
            <a:spLocks noGrp="1"/>
          </p:cNvSpPr>
          <p:nvPr>
            <p:ph type="ftr" sz="quarter" idx="11"/>
          </p:nvPr>
        </p:nvSpPr>
        <p:spPr/>
        <p:txBody>
          <a:bodyPr/>
          <a:lstStyle/>
          <a:p>
            <a:r>
              <a:rPr lang="en-US" smtClean="0"/>
              <a:t>Contact us: pht433@gmail.com</a:t>
            </a:r>
            <a:endParaRPr lang="en-US"/>
          </a:p>
        </p:txBody>
      </p:sp>
      <p:sp>
        <p:nvSpPr>
          <p:cNvPr id="6" name="Slide Number Placeholder 5"/>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307439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44100" y="366187"/>
            <a:ext cx="308610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66187"/>
            <a:ext cx="902970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74EC2-0147-47DC-A9DA-F401752438EE}" type="datetime1">
              <a:rPr lang="en-US" smtClean="0"/>
              <a:t>11/1/16</a:t>
            </a:fld>
            <a:endParaRPr lang="en-US"/>
          </a:p>
        </p:txBody>
      </p:sp>
      <p:sp>
        <p:nvSpPr>
          <p:cNvPr id="5" name="Footer Placeholder 4"/>
          <p:cNvSpPr>
            <a:spLocks noGrp="1"/>
          </p:cNvSpPr>
          <p:nvPr>
            <p:ph type="ftr" sz="quarter" idx="11"/>
          </p:nvPr>
        </p:nvSpPr>
        <p:spPr/>
        <p:txBody>
          <a:bodyPr/>
          <a:lstStyle/>
          <a:p>
            <a:r>
              <a:rPr lang="en-US" smtClean="0"/>
              <a:t>Contact us: pht433@gmail.com</a:t>
            </a:r>
            <a:endParaRPr lang="en-US"/>
          </a:p>
        </p:txBody>
      </p:sp>
      <p:sp>
        <p:nvSpPr>
          <p:cNvPr id="6" name="Slide Number Placeholder 5"/>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80177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FC0D0-0F45-4BE3-8A49-27F47653F0A0}" type="datetime1">
              <a:rPr lang="en-US" smtClean="0"/>
              <a:t>11/1/16</a:t>
            </a:fld>
            <a:endParaRPr lang="en-US"/>
          </a:p>
        </p:txBody>
      </p:sp>
      <p:sp>
        <p:nvSpPr>
          <p:cNvPr id="5" name="Footer Placeholder 4"/>
          <p:cNvSpPr>
            <a:spLocks noGrp="1"/>
          </p:cNvSpPr>
          <p:nvPr>
            <p:ph type="ftr" sz="quarter" idx="11"/>
          </p:nvPr>
        </p:nvSpPr>
        <p:spPr/>
        <p:txBody>
          <a:bodyPr/>
          <a:lstStyle/>
          <a:p>
            <a:r>
              <a:rPr lang="en-US" smtClean="0"/>
              <a:t>Contact us: pht433@gmail.com</a:t>
            </a:r>
            <a:endParaRPr lang="en-US"/>
          </a:p>
        </p:txBody>
      </p:sp>
      <p:sp>
        <p:nvSpPr>
          <p:cNvPr id="6" name="Slide Number Placeholder 5"/>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36449847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83470" y="5875869"/>
            <a:ext cx="11658600" cy="1816100"/>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1083470" y="3875619"/>
            <a:ext cx="11658600" cy="2000249"/>
          </a:xfrm>
        </p:spPr>
        <p:txBody>
          <a:bodyPr anchor="b"/>
          <a:lstStyle>
            <a:lvl1pPr marL="0" indent="0">
              <a:buNone/>
              <a:defRPr sz="2500">
                <a:solidFill>
                  <a:schemeClr val="tx1">
                    <a:tint val="75000"/>
                  </a:schemeClr>
                </a:solidFill>
              </a:defRPr>
            </a:lvl1pPr>
            <a:lvl2pPr marL="573557" indent="0">
              <a:buNone/>
              <a:defRPr sz="2300">
                <a:solidFill>
                  <a:schemeClr val="tx1">
                    <a:tint val="75000"/>
                  </a:schemeClr>
                </a:solidFill>
              </a:defRPr>
            </a:lvl2pPr>
            <a:lvl3pPr marL="1147115" indent="0">
              <a:buNone/>
              <a:defRPr sz="2000">
                <a:solidFill>
                  <a:schemeClr val="tx1">
                    <a:tint val="75000"/>
                  </a:schemeClr>
                </a:solidFill>
              </a:defRPr>
            </a:lvl3pPr>
            <a:lvl4pPr marL="1720672" indent="0">
              <a:buNone/>
              <a:defRPr sz="1800">
                <a:solidFill>
                  <a:schemeClr val="tx1">
                    <a:tint val="75000"/>
                  </a:schemeClr>
                </a:solidFill>
              </a:defRPr>
            </a:lvl4pPr>
            <a:lvl5pPr marL="2294230" indent="0">
              <a:buNone/>
              <a:defRPr sz="1800">
                <a:solidFill>
                  <a:schemeClr val="tx1">
                    <a:tint val="75000"/>
                  </a:schemeClr>
                </a:solidFill>
              </a:defRPr>
            </a:lvl5pPr>
            <a:lvl6pPr marL="2867787" indent="0">
              <a:buNone/>
              <a:defRPr sz="1800">
                <a:solidFill>
                  <a:schemeClr val="tx1">
                    <a:tint val="75000"/>
                  </a:schemeClr>
                </a:solidFill>
              </a:defRPr>
            </a:lvl6pPr>
            <a:lvl7pPr marL="3441344" indent="0">
              <a:buNone/>
              <a:defRPr sz="1800">
                <a:solidFill>
                  <a:schemeClr val="tx1">
                    <a:tint val="75000"/>
                  </a:schemeClr>
                </a:solidFill>
              </a:defRPr>
            </a:lvl7pPr>
            <a:lvl8pPr marL="4014902" indent="0">
              <a:buNone/>
              <a:defRPr sz="1800">
                <a:solidFill>
                  <a:schemeClr val="tx1">
                    <a:tint val="75000"/>
                  </a:schemeClr>
                </a:solidFill>
              </a:defRPr>
            </a:lvl8pPr>
            <a:lvl9pPr marL="4588459"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F7D72F-2ABB-4B76-901C-58A2F5CB2B84}" type="datetime1">
              <a:rPr lang="en-US" smtClean="0"/>
              <a:t>11/1/16</a:t>
            </a:fld>
            <a:endParaRPr lang="en-US"/>
          </a:p>
        </p:txBody>
      </p:sp>
      <p:sp>
        <p:nvSpPr>
          <p:cNvPr id="5" name="Footer Placeholder 4"/>
          <p:cNvSpPr>
            <a:spLocks noGrp="1"/>
          </p:cNvSpPr>
          <p:nvPr>
            <p:ph type="ftr" sz="quarter" idx="11"/>
          </p:nvPr>
        </p:nvSpPr>
        <p:spPr/>
        <p:txBody>
          <a:bodyPr/>
          <a:lstStyle/>
          <a:p>
            <a:r>
              <a:rPr lang="en-US" smtClean="0"/>
              <a:t>Contact us: pht433@gmail.com</a:t>
            </a:r>
            <a:endParaRPr lang="en-US"/>
          </a:p>
        </p:txBody>
      </p:sp>
      <p:sp>
        <p:nvSpPr>
          <p:cNvPr id="6" name="Slide Number Placeholder 5"/>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94658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3"/>
            <a:ext cx="6057900" cy="6034617"/>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72300" y="2133603"/>
            <a:ext cx="6057900" cy="6034617"/>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1765C1-0DE8-45E1-B4E6-177357AC6D12}" type="datetime1">
              <a:rPr lang="en-US" smtClean="0"/>
              <a:t>11/1/16</a:t>
            </a:fld>
            <a:endParaRPr lang="en-US"/>
          </a:p>
        </p:txBody>
      </p:sp>
      <p:sp>
        <p:nvSpPr>
          <p:cNvPr id="6" name="Footer Placeholder 5"/>
          <p:cNvSpPr>
            <a:spLocks noGrp="1"/>
          </p:cNvSpPr>
          <p:nvPr>
            <p:ph type="ftr" sz="quarter" idx="11"/>
          </p:nvPr>
        </p:nvSpPr>
        <p:spPr/>
        <p:txBody>
          <a:bodyPr/>
          <a:lstStyle/>
          <a:p>
            <a:r>
              <a:rPr lang="en-US" smtClean="0"/>
              <a:t>Contact us: pht433@gmail.com</a:t>
            </a:r>
            <a:endParaRPr lang="en-US"/>
          </a:p>
        </p:txBody>
      </p:sp>
      <p:sp>
        <p:nvSpPr>
          <p:cNvPr id="7" name="Slide Number Placeholder 6"/>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677800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2046817"/>
            <a:ext cx="6060282" cy="853016"/>
          </a:xfrm>
        </p:spPr>
        <p:txBody>
          <a:bodyPr anchor="b"/>
          <a:lstStyle>
            <a:lvl1pPr marL="0" indent="0">
              <a:buNone/>
              <a:defRPr sz="3000" b="1"/>
            </a:lvl1pPr>
            <a:lvl2pPr marL="573557" indent="0">
              <a:buNone/>
              <a:defRPr sz="2500" b="1"/>
            </a:lvl2pPr>
            <a:lvl3pPr marL="1147115" indent="0">
              <a:buNone/>
              <a:defRPr sz="2300" b="1"/>
            </a:lvl3pPr>
            <a:lvl4pPr marL="1720672" indent="0">
              <a:buNone/>
              <a:defRPr sz="2000" b="1"/>
            </a:lvl4pPr>
            <a:lvl5pPr marL="2294230" indent="0">
              <a:buNone/>
              <a:defRPr sz="2000" b="1"/>
            </a:lvl5pPr>
            <a:lvl6pPr marL="2867787" indent="0">
              <a:buNone/>
              <a:defRPr sz="2000" b="1"/>
            </a:lvl6pPr>
            <a:lvl7pPr marL="3441344" indent="0">
              <a:buNone/>
              <a:defRPr sz="2000" b="1"/>
            </a:lvl7pPr>
            <a:lvl8pPr marL="4014902" indent="0">
              <a:buNone/>
              <a:defRPr sz="2000" b="1"/>
            </a:lvl8pPr>
            <a:lvl9pPr marL="4588459"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685800" y="2899833"/>
            <a:ext cx="6060282" cy="526838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967538" y="2046817"/>
            <a:ext cx="6062663" cy="853016"/>
          </a:xfrm>
        </p:spPr>
        <p:txBody>
          <a:bodyPr anchor="b"/>
          <a:lstStyle>
            <a:lvl1pPr marL="0" indent="0">
              <a:buNone/>
              <a:defRPr sz="3000" b="1"/>
            </a:lvl1pPr>
            <a:lvl2pPr marL="573557" indent="0">
              <a:buNone/>
              <a:defRPr sz="2500" b="1"/>
            </a:lvl2pPr>
            <a:lvl3pPr marL="1147115" indent="0">
              <a:buNone/>
              <a:defRPr sz="2300" b="1"/>
            </a:lvl3pPr>
            <a:lvl4pPr marL="1720672" indent="0">
              <a:buNone/>
              <a:defRPr sz="2000" b="1"/>
            </a:lvl4pPr>
            <a:lvl5pPr marL="2294230" indent="0">
              <a:buNone/>
              <a:defRPr sz="2000" b="1"/>
            </a:lvl5pPr>
            <a:lvl6pPr marL="2867787" indent="0">
              <a:buNone/>
              <a:defRPr sz="2000" b="1"/>
            </a:lvl6pPr>
            <a:lvl7pPr marL="3441344" indent="0">
              <a:buNone/>
              <a:defRPr sz="2000" b="1"/>
            </a:lvl7pPr>
            <a:lvl8pPr marL="4014902" indent="0">
              <a:buNone/>
              <a:defRPr sz="2000" b="1"/>
            </a:lvl8pPr>
            <a:lvl9pPr marL="4588459"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6967538" y="2899833"/>
            <a:ext cx="6062663" cy="526838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0CBEFE-20FF-47F2-B561-B1F50C47DAF2}" type="datetime1">
              <a:rPr lang="en-US" smtClean="0"/>
              <a:t>11/1/16</a:t>
            </a:fld>
            <a:endParaRPr lang="en-US"/>
          </a:p>
        </p:txBody>
      </p:sp>
      <p:sp>
        <p:nvSpPr>
          <p:cNvPr id="8" name="Footer Placeholder 7"/>
          <p:cNvSpPr>
            <a:spLocks noGrp="1"/>
          </p:cNvSpPr>
          <p:nvPr>
            <p:ph type="ftr" sz="quarter" idx="11"/>
          </p:nvPr>
        </p:nvSpPr>
        <p:spPr/>
        <p:txBody>
          <a:bodyPr/>
          <a:lstStyle/>
          <a:p>
            <a:r>
              <a:rPr lang="en-US" smtClean="0"/>
              <a:t>Contact us: pht433@gmail.com</a:t>
            </a:r>
            <a:endParaRPr lang="en-US"/>
          </a:p>
        </p:txBody>
      </p:sp>
      <p:sp>
        <p:nvSpPr>
          <p:cNvPr id="9" name="Slide Number Placeholder 8"/>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10882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93DCDF-5F05-496E-9DF4-1017E46B4D57}" type="datetime1">
              <a:rPr lang="en-US" smtClean="0"/>
              <a:t>11/1/16</a:t>
            </a:fld>
            <a:endParaRPr lang="en-US"/>
          </a:p>
        </p:txBody>
      </p:sp>
      <p:sp>
        <p:nvSpPr>
          <p:cNvPr id="4" name="Footer Placeholder 3"/>
          <p:cNvSpPr>
            <a:spLocks noGrp="1"/>
          </p:cNvSpPr>
          <p:nvPr>
            <p:ph type="ftr" sz="quarter" idx="11"/>
          </p:nvPr>
        </p:nvSpPr>
        <p:spPr/>
        <p:txBody>
          <a:bodyPr/>
          <a:lstStyle/>
          <a:p>
            <a:r>
              <a:rPr lang="en-US" smtClean="0"/>
              <a:t>Contact us: pht433@gmail.com</a:t>
            </a:r>
            <a:endParaRPr lang="en-US"/>
          </a:p>
        </p:txBody>
      </p:sp>
      <p:sp>
        <p:nvSpPr>
          <p:cNvPr id="5" name="Slide Number Placeholder 4"/>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46828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08501-92D0-4FAB-93D1-5220F9556195}" type="datetime1">
              <a:rPr lang="en-US" smtClean="0"/>
              <a:t>11/1/16</a:t>
            </a:fld>
            <a:endParaRPr lang="en-US"/>
          </a:p>
        </p:txBody>
      </p:sp>
      <p:sp>
        <p:nvSpPr>
          <p:cNvPr id="3" name="Footer Placeholder 2"/>
          <p:cNvSpPr>
            <a:spLocks noGrp="1"/>
          </p:cNvSpPr>
          <p:nvPr>
            <p:ph type="ftr" sz="quarter" idx="11"/>
          </p:nvPr>
        </p:nvSpPr>
        <p:spPr/>
        <p:txBody>
          <a:bodyPr/>
          <a:lstStyle/>
          <a:p>
            <a:r>
              <a:rPr lang="en-US" smtClean="0"/>
              <a:t>Contact us: pht433@gmail.com</a:t>
            </a:r>
            <a:endParaRPr lang="en-US"/>
          </a:p>
        </p:txBody>
      </p:sp>
      <p:sp>
        <p:nvSpPr>
          <p:cNvPr id="4" name="Slide Number Placeholder 3"/>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230330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4512470" cy="154940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5362577" y="364070"/>
            <a:ext cx="7667625" cy="7804151"/>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913470"/>
            <a:ext cx="4512470" cy="6254751"/>
          </a:xfrm>
        </p:spPr>
        <p:txBody>
          <a:bodyPr/>
          <a:lstStyle>
            <a:lvl1pPr marL="0" indent="0">
              <a:buNone/>
              <a:defRPr sz="1800"/>
            </a:lvl1pPr>
            <a:lvl2pPr marL="573557" indent="0">
              <a:buNone/>
              <a:defRPr sz="1500"/>
            </a:lvl2pPr>
            <a:lvl3pPr marL="1147115" indent="0">
              <a:buNone/>
              <a:defRPr sz="1300"/>
            </a:lvl3pPr>
            <a:lvl4pPr marL="1720672" indent="0">
              <a:buNone/>
              <a:defRPr sz="1100"/>
            </a:lvl4pPr>
            <a:lvl5pPr marL="2294230" indent="0">
              <a:buNone/>
              <a:defRPr sz="1100"/>
            </a:lvl5pPr>
            <a:lvl6pPr marL="2867787" indent="0">
              <a:buNone/>
              <a:defRPr sz="1100"/>
            </a:lvl6pPr>
            <a:lvl7pPr marL="3441344" indent="0">
              <a:buNone/>
              <a:defRPr sz="1100"/>
            </a:lvl7pPr>
            <a:lvl8pPr marL="4014902" indent="0">
              <a:buNone/>
              <a:defRPr sz="1100"/>
            </a:lvl8pPr>
            <a:lvl9pPr marL="458845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9FB4C-B70A-44B5-9418-9D979049CB28}" type="datetime1">
              <a:rPr lang="en-US" smtClean="0"/>
              <a:t>11/1/16</a:t>
            </a:fld>
            <a:endParaRPr lang="en-US"/>
          </a:p>
        </p:txBody>
      </p:sp>
      <p:sp>
        <p:nvSpPr>
          <p:cNvPr id="6" name="Footer Placeholder 5"/>
          <p:cNvSpPr>
            <a:spLocks noGrp="1"/>
          </p:cNvSpPr>
          <p:nvPr>
            <p:ph type="ftr" sz="quarter" idx="11"/>
          </p:nvPr>
        </p:nvSpPr>
        <p:spPr/>
        <p:txBody>
          <a:bodyPr/>
          <a:lstStyle/>
          <a:p>
            <a:r>
              <a:rPr lang="en-US" smtClean="0"/>
              <a:t>Contact us: pht433@gmail.com</a:t>
            </a:r>
            <a:endParaRPr lang="en-US"/>
          </a:p>
        </p:txBody>
      </p:sp>
      <p:sp>
        <p:nvSpPr>
          <p:cNvPr id="7" name="Slide Number Placeholder 6"/>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368666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8432" y="6400801"/>
            <a:ext cx="8229600" cy="755651"/>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2688432" y="817033"/>
            <a:ext cx="8229600" cy="5486400"/>
          </a:xfrm>
        </p:spPr>
        <p:txBody>
          <a:bodyPr/>
          <a:lstStyle>
            <a:lvl1pPr marL="0" indent="0">
              <a:buNone/>
              <a:defRPr sz="4000"/>
            </a:lvl1pPr>
            <a:lvl2pPr marL="573557" indent="0">
              <a:buNone/>
              <a:defRPr sz="3500"/>
            </a:lvl2pPr>
            <a:lvl3pPr marL="1147115" indent="0">
              <a:buNone/>
              <a:defRPr sz="3000"/>
            </a:lvl3pPr>
            <a:lvl4pPr marL="1720672" indent="0">
              <a:buNone/>
              <a:defRPr sz="2500"/>
            </a:lvl4pPr>
            <a:lvl5pPr marL="2294230" indent="0">
              <a:buNone/>
              <a:defRPr sz="2500"/>
            </a:lvl5pPr>
            <a:lvl6pPr marL="2867787" indent="0">
              <a:buNone/>
              <a:defRPr sz="2500"/>
            </a:lvl6pPr>
            <a:lvl7pPr marL="3441344" indent="0">
              <a:buNone/>
              <a:defRPr sz="2500"/>
            </a:lvl7pPr>
            <a:lvl8pPr marL="4014902" indent="0">
              <a:buNone/>
              <a:defRPr sz="2500"/>
            </a:lvl8pPr>
            <a:lvl9pPr marL="4588459" indent="0">
              <a:buNone/>
              <a:defRPr sz="2500"/>
            </a:lvl9pPr>
          </a:lstStyle>
          <a:p>
            <a:endParaRPr lang="en-US"/>
          </a:p>
        </p:txBody>
      </p:sp>
      <p:sp>
        <p:nvSpPr>
          <p:cNvPr id="4" name="Text Placeholder 3"/>
          <p:cNvSpPr>
            <a:spLocks noGrp="1"/>
          </p:cNvSpPr>
          <p:nvPr>
            <p:ph type="body" sz="half" idx="2"/>
          </p:nvPr>
        </p:nvSpPr>
        <p:spPr>
          <a:xfrm>
            <a:off x="2688432" y="7156452"/>
            <a:ext cx="8229600" cy="1073149"/>
          </a:xfrm>
        </p:spPr>
        <p:txBody>
          <a:bodyPr/>
          <a:lstStyle>
            <a:lvl1pPr marL="0" indent="0">
              <a:buNone/>
              <a:defRPr sz="1800"/>
            </a:lvl1pPr>
            <a:lvl2pPr marL="573557" indent="0">
              <a:buNone/>
              <a:defRPr sz="1500"/>
            </a:lvl2pPr>
            <a:lvl3pPr marL="1147115" indent="0">
              <a:buNone/>
              <a:defRPr sz="1300"/>
            </a:lvl3pPr>
            <a:lvl4pPr marL="1720672" indent="0">
              <a:buNone/>
              <a:defRPr sz="1100"/>
            </a:lvl4pPr>
            <a:lvl5pPr marL="2294230" indent="0">
              <a:buNone/>
              <a:defRPr sz="1100"/>
            </a:lvl5pPr>
            <a:lvl6pPr marL="2867787" indent="0">
              <a:buNone/>
              <a:defRPr sz="1100"/>
            </a:lvl6pPr>
            <a:lvl7pPr marL="3441344" indent="0">
              <a:buNone/>
              <a:defRPr sz="1100"/>
            </a:lvl7pPr>
            <a:lvl8pPr marL="4014902" indent="0">
              <a:buNone/>
              <a:defRPr sz="1100"/>
            </a:lvl8pPr>
            <a:lvl9pPr marL="458845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EBCB1-5154-4598-8739-5736CD0B8E08}" type="datetime1">
              <a:rPr lang="en-US" smtClean="0"/>
              <a:t>11/1/16</a:t>
            </a:fld>
            <a:endParaRPr lang="en-US"/>
          </a:p>
        </p:txBody>
      </p:sp>
      <p:sp>
        <p:nvSpPr>
          <p:cNvPr id="6" name="Footer Placeholder 5"/>
          <p:cNvSpPr>
            <a:spLocks noGrp="1"/>
          </p:cNvSpPr>
          <p:nvPr>
            <p:ph type="ftr" sz="quarter" idx="11"/>
          </p:nvPr>
        </p:nvSpPr>
        <p:spPr/>
        <p:txBody>
          <a:bodyPr/>
          <a:lstStyle/>
          <a:p>
            <a:r>
              <a:rPr lang="en-US" smtClean="0"/>
              <a:t>Contact us: pht433@gmail.com</a:t>
            </a:r>
            <a:endParaRPr lang="en-US"/>
          </a:p>
        </p:txBody>
      </p:sp>
      <p:sp>
        <p:nvSpPr>
          <p:cNvPr id="7" name="Slide Number Placeholder 6"/>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14041655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6184"/>
            <a:ext cx="12344400" cy="1524000"/>
          </a:xfrm>
          <a:prstGeom prst="rect">
            <a:avLst/>
          </a:prstGeom>
        </p:spPr>
        <p:txBody>
          <a:bodyPr vert="horz" lIns="114711" tIns="57356" rIns="114711" bIns="573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5800" y="2133603"/>
            <a:ext cx="12344400" cy="6034617"/>
          </a:xfrm>
          <a:prstGeom prst="rect">
            <a:avLst/>
          </a:prstGeom>
        </p:spPr>
        <p:txBody>
          <a:bodyPr vert="horz" lIns="114711" tIns="57356" rIns="114711" bIns="573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85800" y="8475137"/>
            <a:ext cx="3200400" cy="486833"/>
          </a:xfrm>
          <a:prstGeom prst="rect">
            <a:avLst/>
          </a:prstGeom>
        </p:spPr>
        <p:txBody>
          <a:bodyPr vert="horz" lIns="114711" tIns="57356" rIns="114711" bIns="57356" rtlCol="0" anchor="ctr"/>
          <a:lstStyle>
            <a:lvl1pPr algn="l">
              <a:defRPr sz="1500">
                <a:solidFill>
                  <a:schemeClr val="tx1">
                    <a:tint val="75000"/>
                  </a:schemeClr>
                </a:solidFill>
              </a:defRPr>
            </a:lvl1pPr>
          </a:lstStyle>
          <a:p>
            <a:fld id="{D552CEF1-90D8-493C-9298-686E7BABADF7}" type="datetime1">
              <a:rPr lang="en-US" smtClean="0"/>
              <a:t>11/1/16</a:t>
            </a:fld>
            <a:endParaRPr lang="en-US"/>
          </a:p>
        </p:txBody>
      </p:sp>
      <p:sp>
        <p:nvSpPr>
          <p:cNvPr id="5" name="Footer Placeholder 4"/>
          <p:cNvSpPr>
            <a:spLocks noGrp="1"/>
          </p:cNvSpPr>
          <p:nvPr>
            <p:ph type="ftr" sz="quarter" idx="3"/>
          </p:nvPr>
        </p:nvSpPr>
        <p:spPr>
          <a:xfrm>
            <a:off x="4686300" y="8475137"/>
            <a:ext cx="4343400" cy="486833"/>
          </a:xfrm>
          <a:prstGeom prst="rect">
            <a:avLst/>
          </a:prstGeom>
        </p:spPr>
        <p:txBody>
          <a:bodyPr vert="horz" lIns="114711" tIns="57356" rIns="114711" bIns="57356" rtlCol="0" anchor="ctr"/>
          <a:lstStyle>
            <a:lvl1pPr algn="ctr">
              <a:defRPr sz="1500">
                <a:solidFill>
                  <a:schemeClr val="tx1">
                    <a:tint val="75000"/>
                  </a:schemeClr>
                </a:solidFill>
              </a:defRPr>
            </a:lvl1pPr>
          </a:lstStyle>
          <a:p>
            <a:r>
              <a:rPr lang="en-US" smtClean="0"/>
              <a:t>Contact us: pht433@gmail.com</a:t>
            </a:r>
            <a:endParaRPr lang="en-US"/>
          </a:p>
        </p:txBody>
      </p:sp>
      <p:sp>
        <p:nvSpPr>
          <p:cNvPr id="6" name="Slide Number Placeholder 5"/>
          <p:cNvSpPr>
            <a:spLocks noGrp="1"/>
          </p:cNvSpPr>
          <p:nvPr>
            <p:ph type="sldNum" sz="quarter" idx="4"/>
          </p:nvPr>
        </p:nvSpPr>
        <p:spPr>
          <a:xfrm>
            <a:off x="9829800" y="8475137"/>
            <a:ext cx="3200400" cy="486833"/>
          </a:xfrm>
          <a:prstGeom prst="rect">
            <a:avLst/>
          </a:prstGeom>
        </p:spPr>
        <p:txBody>
          <a:bodyPr vert="horz" lIns="114711" tIns="57356" rIns="114711" bIns="57356" rtlCol="0" anchor="ctr"/>
          <a:lstStyle>
            <a:lvl1pPr algn="r">
              <a:defRPr sz="1500">
                <a:solidFill>
                  <a:schemeClr val="tx1">
                    <a:tint val="75000"/>
                  </a:schemeClr>
                </a:solidFill>
              </a:defRPr>
            </a:lvl1pPr>
          </a:lstStyle>
          <a:p>
            <a:fld id="{2339E5D4-2FE6-43AA-AB6C-F01DFBF601A1}" type="slidenum">
              <a:rPr lang="en-US" smtClean="0"/>
              <a:pPr/>
              <a:t>‹#›</a:t>
            </a:fld>
            <a:endParaRPr lang="en-US"/>
          </a:p>
        </p:txBody>
      </p:sp>
    </p:spTree>
    <p:extLst>
      <p:ext uri="{BB962C8B-B14F-4D97-AF65-F5344CB8AC3E}">
        <p14:creationId xmlns:p14="http://schemas.microsoft.com/office/powerpoint/2010/main" val="1460589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1147115" rtl="0" eaLnBrk="1" latinLnBrk="0" hangingPunct="1">
        <a:spcBef>
          <a:spcPct val="0"/>
        </a:spcBef>
        <a:buNone/>
        <a:defRPr sz="5500" kern="1200">
          <a:solidFill>
            <a:schemeClr val="tx1"/>
          </a:solidFill>
          <a:latin typeface="+mj-lt"/>
          <a:ea typeface="+mj-ea"/>
          <a:cs typeface="+mj-cs"/>
        </a:defRPr>
      </a:lvl1pPr>
    </p:titleStyle>
    <p:body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en-US"/>
      </a:defPPr>
      <a:lvl1pPr marL="0" algn="l" defTabSz="1147115" rtl="0" eaLnBrk="1" latinLnBrk="0" hangingPunct="1">
        <a:defRPr sz="2300" kern="1200">
          <a:solidFill>
            <a:schemeClr val="tx1"/>
          </a:solidFill>
          <a:latin typeface="+mn-lt"/>
          <a:ea typeface="+mn-ea"/>
          <a:cs typeface="+mn-cs"/>
        </a:defRPr>
      </a:lvl1pPr>
      <a:lvl2pPr marL="573557" algn="l" defTabSz="1147115" rtl="0" eaLnBrk="1" latinLnBrk="0" hangingPunct="1">
        <a:defRPr sz="2300" kern="1200">
          <a:solidFill>
            <a:schemeClr val="tx1"/>
          </a:solidFill>
          <a:latin typeface="+mn-lt"/>
          <a:ea typeface="+mn-ea"/>
          <a:cs typeface="+mn-cs"/>
        </a:defRPr>
      </a:lvl2pPr>
      <a:lvl3pPr marL="1147115" algn="l" defTabSz="1147115" rtl="0" eaLnBrk="1" latinLnBrk="0" hangingPunct="1">
        <a:defRPr sz="2300" kern="1200">
          <a:solidFill>
            <a:schemeClr val="tx1"/>
          </a:solidFill>
          <a:latin typeface="+mn-lt"/>
          <a:ea typeface="+mn-ea"/>
          <a:cs typeface="+mn-cs"/>
        </a:defRPr>
      </a:lvl3pPr>
      <a:lvl4pPr marL="1720672" algn="l" defTabSz="1147115" rtl="0" eaLnBrk="1" latinLnBrk="0" hangingPunct="1">
        <a:defRPr sz="2300" kern="1200">
          <a:solidFill>
            <a:schemeClr val="tx1"/>
          </a:solidFill>
          <a:latin typeface="+mn-lt"/>
          <a:ea typeface="+mn-ea"/>
          <a:cs typeface="+mn-cs"/>
        </a:defRPr>
      </a:lvl4pPr>
      <a:lvl5pPr marL="2294230" algn="l" defTabSz="1147115" rtl="0" eaLnBrk="1" latinLnBrk="0" hangingPunct="1">
        <a:defRPr sz="2300" kern="1200">
          <a:solidFill>
            <a:schemeClr val="tx1"/>
          </a:solidFill>
          <a:latin typeface="+mn-lt"/>
          <a:ea typeface="+mn-ea"/>
          <a:cs typeface="+mn-cs"/>
        </a:defRPr>
      </a:lvl5pPr>
      <a:lvl6pPr marL="2867787" algn="l" defTabSz="1147115" rtl="0" eaLnBrk="1" latinLnBrk="0" hangingPunct="1">
        <a:defRPr sz="2300" kern="1200">
          <a:solidFill>
            <a:schemeClr val="tx1"/>
          </a:solidFill>
          <a:latin typeface="+mn-lt"/>
          <a:ea typeface="+mn-ea"/>
          <a:cs typeface="+mn-cs"/>
        </a:defRPr>
      </a:lvl6pPr>
      <a:lvl7pPr marL="3441344" algn="l" defTabSz="1147115" rtl="0" eaLnBrk="1" latinLnBrk="0" hangingPunct="1">
        <a:defRPr sz="2300" kern="1200">
          <a:solidFill>
            <a:schemeClr val="tx1"/>
          </a:solidFill>
          <a:latin typeface="+mn-lt"/>
          <a:ea typeface="+mn-ea"/>
          <a:cs typeface="+mn-cs"/>
        </a:defRPr>
      </a:lvl7pPr>
      <a:lvl8pPr marL="4014902" algn="l" defTabSz="1147115" rtl="0" eaLnBrk="1" latinLnBrk="0" hangingPunct="1">
        <a:defRPr sz="2300" kern="1200">
          <a:solidFill>
            <a:schemeClr val="tx1"/>
          </a:solidFill>
          <a:latin typeface="+mn-lt"/>
          <a:ea typeface="+mn-ea"/>
          <a:cs typeface="+mn-cs"/>
        </a:defRPr>
      </a:lvl8pPr>
      <a:lvl9pPr marL="4588459" algn="l" defTabSz="1147115"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438400" y="381000"/>
            <a:ext cx="6883400" cy="2057400"/>
          </a:xfrm>
          <a:prstGeom prst="roundRect">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716000" cy="9144000"/>
          </a:xfrm>
          <a:prstGeom prst="rect">
            <a:avLst/>
          </a:prstGeom>
        </p:spPr>
      </p:pic>
      <p:sp>
        <p:nvSpPr>
          <p:cNvPr id="7" name="Rectangle 6"/>
          <p:cNvSpPr/>
          <p:nvPr/>
        </p:nvSpPr>
        <p:spPr>
          <a:xfrm>
            <a:off x="4342028" y="4110335"/>
            <a:ext cx="5031955"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Intrapartum Care</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23" name="Rectangle 22"/>
          <p:cNvSpPr/>
          <p:nvPr/>
        </p:nvSpPr>
        <p:spPr>
          <a:xfrm>
            <a:off x="228600" y="8229600"/>
            <a:ext cx="3847913" cy="461665"/>
          </a:xfrm>
          <a:prstGeom prst="rect">
            <a:avLst/>
          </a:prstGeom>
          <a:noFill/>
        </p:spPr>
        <p:txBody>
          <a:bodyPr wrap="none" lIns="91440" tIns="45720" rIns="91440" bIns="45720">
            <a:spAutoFit/>
          </a:bodyPr>
          <a:lstStyle/>
          <a:p>
            <a:pPr algn="ctr"/>
            <a:r>
              <a:rPr lang="en-US" sz="2400" b="1" dirty="0" smtClean="0">
                <a:ln w="0"/>
                <a:effectLst>
                  <a:outerShdw blurRad="38100" dist="19050" dir="2700000" algn="tl" rotWithShape="0">
                    <a:schemeClr val="dk1">
                      <a:alpha val="40000"/>
                    </a:schemeClr>
                  </a:outerShdw>
                </a:effectLst>
              </a:rPr>
              <a:t>433OBGYNteam@gmail.com</a:t>
            </a:r>
            <a:endParaRPr lang="en-US" sz="2400"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496828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Content Placeholder 2"/>
          <p:cNvSpPr txBox="1">
            <a:spLocks/>
          </p:cNvSpPr>
          <p:nvPr/>
        </p:nvSpPr>
        <p:spPr>
          <a:xfrm>
            <a:off x="228600" y="1143000"/>
            <a:ext cx="13335000" cy="7772400"/>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457200" indent="-457200">
              <a:buFont typeface="+mj-lt"/>
              <a:buAutoNum type="arabicPeriod" startAt="6"/>
            </a:pPr>
            <a:r>
              <a:rPr lang="en-US" sz="2000" b="1" dirty="0">
                <a:solidFill>
                  <a:schemeClr val="accent4">
                    <a:lumMod val="50000"/>
                  </a:schemeClr>
                </a:solidFill>
                <a:latin typeface="Century Gothic" charset="0"/>
                <a:ea typeface="Century Gothic" charset="0"/>
                <a:cs typeface="Century Gothic" charset="0"/>
              </a:rPr>
              <a:t>Describe the process by which the fetus descends through the birth canal and the steps of vaginal delivery. </a:t>
            </a:r>
          </a:p>
          <a:p>
            <a:pPr lvl="1"/>
            <a:r>
              <a:rPr lang="en-US" sz="2000" dirty="0" smtClean="0">
                <a:latin typeface="Century Gothic" charset="0"/>
                <a:ea typeface="Century Gothic" charset="0"/>
                <a:cs typeface="Century Gothic" charset="0"/>
              </a:rPr>
              <a:t>The </a:t>
            </a:r>
            <a:r>
              <a:rPr lang="en-US" sz="2000" dirty="0">
                <a:latin typeface="Century Gothic" charset="0"/>
                <a:ea typeface="Century Gothic" charset="0"/>
                <a:cs typeface="Century Gothic" charset="0"/>
              </a:rPr>
              <a:t>fetus descends through the maternal pelvis through various flexions and rotations called the </a:t>
            </a:r>
            <a:r>
              <a:rPr lang="en-US" sz="2000" dirty="0">
                <a:solidFill>
                  <a:schemeClr val="accent4">
                    <a:lumMod val="75000"/>
                  </a:schemeClr>
                </a:solidFill>
                <a:latin typeface="Century Gothic" charset="0"/>
                <a:ea typeface="Century Gothic" charset="0"/>
                <a:cs typeface="Century Gothic" charset="0"/>
              </a:rPr>
              <a:t>cardinal movements of </a:t>
            </a:r>
            <a:r>
              <a:rPr lang="en-US" sz="2000" dirty="0" smtClean="0">
                <a:solidFill>
                  <a:schemeClr val="accent4">
                    <a:lumMod val="75000"/>
                  </a:schemeClr>
                </a:solidFill>
                <a:latin typeface="Century Gothic" charset="0"/>
                <a:ea typeface="Century Gothic" charset="0"/>
                <a:cs typeface="Century Gothic" charset="0"/>
              </a:rPr>
              <a:t>labor:</a:t>
            </a:r>
          </a:p>
          <a:p>
            <a:pPr lvl="2"/>
            <a:r>
              <a:rPr lang="en-US" sz="2000" dirty="0" smtClean="0">
                <a:latin typeface="Century Gothic" charset="0"/>
                <a:ea typeface="Century Gothic" charset="0"/>
                <a:cs typeface="Century Gothic" charset="0"/>
              </a:rPr>
              <a:t>Engagement</a:t>
            </a:r>
            <a:endParaRPr lang="en-US" sz="2000" dirty="0">
              <a:latin typeface="Century Gothic" charset="0"/>
              <a:ea typeface="Century Gothic" charset="0"/>
              <a:cs typeface="Century Gothic" charset="0"/>
            </a:endParaRPr>
          </a:p>
          <a:p>
            <a:pPr lvl="2"/>
            <a:r>
              <a:rPr lang="en-US" sz="2000" dirty="0" smtClean="0">
                <a:latin typeface="Century Gothic" charset="0"/>
                <a:ea typeface="Century Gothic" charset="0"/>
                <a:cs typeface="Century Gothic" charset="0"/>
              </a:rPr>
              <a:t>Descent </a:t>
            </a:r>
            <a:endParaRPr lang="en-US" sz="2000" dirty="0">
              <a:latin typeface="Century Gothic" charset="0"/>
              <a:ea typeface="Century Gothic" charset="0"/>
              <a:cs typeface="Century Gothic" charset="0"/>
            </a:endParaRPr>
          </a:p>
          <a:p>
            <a:pPr lvl="2"/>
            <a:r>
              <a:rPr lang="en-US" sz="2000" dirty="0" smtClean="0">
                <a:latin typeface="Century Gothic" charset="0"/>
                <a:ea typeface="Century Gothic" charset="0"/>
                <a:cs typeface="Century Gothic" charset="0"/>
              </a:rPr>
              <a:t>Flexion</a:t>
            </a:r>
          </a:p>
          <a:p>
            <a:pPr lvl="2"/>
            <a:r>
              <a:rPr lang="en-US" sz="2000" dirty="0" smtClean="0">
                <a:latin typeface="Century Gothic" charset="0"/>
                <a:ea typeface="Century Gothic" charset="0"/>
                <a:cs typeface="Century Gothic" charset="0"/>
              </a:rPr>
              <a:t>Internal rotation </a:t>
            </a:r>
          </a:p>
          <a:p>
            <a:pPr lvl="2"/>
            <a:r>
              <a:rPr lang="en-US" sz="2000" dirty="0" smtClean="0">
                <a:latin typeface="Century Gothic" charset="0"/>
                <a:ea typeface="Century Gothic" charset="0"/>
                <a:cs typeface="Century Gothic" charset="0"/>
              </a:rPr>
              <a:t>Extension</a:t>
            </a:r>
            <a:endParaRPr lang="en-US" sz="2000" dirty="0">
              <a:latin typeface="Century Gothic" charset="0"/>
              <a:ea typeface="Century Gothic" charset="0"/>
              <a:cs typeface="Century Gothic" charset="0"/>
            </a:endParaRPr>
          </a:p>
          <a:p>
            <a:pPr lvl="2"/>
            <a:r>
              <a:rPr lang="en-US" sz="2000" dirty="0" smtClean="0">
                <a:latin typeface="Century Gothic" charset="0"/>
                <a:ea typeface="Century Gothic" charset="0"/>
                <a:cs typeface="Century Gothic" charset="0"/>
              </a:rPr>
              <a:t>External rotation </a:t>
            </a:r>
          </a:p>
          <a:p>
            <a:pPr lvl="2"/>
            <a:r>
              <a:rPr lang="en-US" sz="2000" dirty="0" smtClean="0">
                <a:latin typeface="Century Gothic" charset="0"/>
                <a:ea typeface="Century Gothic" charset="0"/>
                <a:cs typeface="Century Gothic" charset="0"/>
              </a:rPr>
              <a:t>Expulsion </a:t>
            </a:r>
          </a:p>
          <a:p>
            <a:pPr marL="457200" indent="-457200">
              <a:buFont typeface="+mj-lt"/>
              <a:buAutoNum type="arabicPeriod" startAt="7"/>
            </a:pPr>
            <a:r>
              <a:rPr lang="en-US" sz="2000" b="1" dirty="0">
                <a:solidFill>
                  <a:schemeClr val="accent4">
                    <a:lumMod val="50000"/>
                  </a:schemeClr>
                </a:solidFill>
                <a:latin typeface="Century Gothic" charset="0"/>
                <a:ea typeface="Century Gothic" charset="0"/>
                <a:cs typeface="Century Gothic" charset="0"/>
              </a:rPr>
              <a:t>What are other methods of delivery if the patient had not been able to push effectively or if fetal intolerance of labor had developed? </a:t>
            </a:r>
          </a:p>
          <a:p>
            <a:pPr lvl="1"/>
            <a:r>
              <a:rPr lang="en-US" sz="2000" dirty="0">
                <a:solidFill>
                  <a:schemeClr val="accent4">
                    <a:lumMod val="75000"/>
                  </a:schemeClr>
                </a:solidFill>
                <a:latin typeface="Century Gothic" charset="0"/>
                <a:ea typeface="Century Gothic" charset="0"/>
                <a:cs typeface="Century Gothic" charset="0"/>
              </a:rPr>
              <a:t>Modes of operative </a:t>
            </a:r>
            <a:r>
              <a:rPr lang="en-US" sz="2000" dirty="0" smtClean="0">
                <a:solidFill>
                  <a:schemeClr val="accent4">
                    <a:lumMod val="75000"/>
                  </a:schemeClr>
                </a:solidFill>
                <a:latin typeface="Century Gothic" charset="0"/>
                <a:ea typeface="Century Gothic" charset="0"/>
                <a:cs typeface="Century Gothic" charset="0"/>
              </a:rPr>
              <a:t>delivery:</a:t>
            </a:r>
          </a:p>
          <a:p>
            <a:pPr lvl="2"/>
            <a:r>
              <a:rPr lang="en-US" sz="2000" dirty="0" smtClean="0">
                <a:latin typeface="Century Gothic" charset="0"/>
                <a:ea typeface="Century Gothic" charset="0"/>
                <a:cs typeface="Century Gothic" charset="0"/>
              </a:rPr>
              <a:t>Operative vaginal delivery (forceps or vacuum</a:t>
            </a:r>
            <a:r>
              <a:rPr lang="en-US" sz="2000" dirty="0">
                <a:latin typeface="Century Gothic" charset="0"/>
                <a:ea typeface="Century Gothic" charset="0"/>
                <a:cs typeface="Century Gothic" charset="0"/>
              </a:rPr>
              <a:t>) </a:t>
            </a:r>
            <a:endParaRPr lang="en-US" sz="2000" dirty="0" smtClean="0">
              <a:latin typeface="Century Gothic" charset="0"/>
              <a:ea typeface="Century Gothic" charset="0"/>
              <a:cs typeface="Century Gothic" charset="0"/>
            </a:endParaRPr>
          </a:p>
          <a:p>
            <a:pPr lvl="2"/>
            <a:r>
              <a:rPr lang="en-US" sz="2000" dirty="0" smtClean="0">
                <a:latin typeface="Century Gothic" charset="0"/>
                <a:ea typeface="Century Gothic" charset="0"/>
                <a:cs typeface="Century Gothic" charset="0"/>
              </a:rPr>
              <a:t>Cesarean delivery </a:t>
            </a:r>
            <a:endParaRPr lang="en-US" sz="2000" dirty="0">
              <a:latin typeface="Century Gothic" charset="0"/>
              <a:ea typeface="Century Gothic" charset="0"/>
              <a:cs typeface="Century Gothic" charset="0"/>
            </a:endParaRPr>
          </a:p>
          <a:p>
            <a:pPr lvl="1"/>
            <a:r>
              <a:rPr lang="en-US" sz="2000" dirty="0">
                <a:solidFill>
                  <a:schemeClr val="accent4">
                    <a:lumMod val="75000"/>
                  </a:schemeClr>
                </a:solidFill>
                <a:latin typeface="Century Gothic" charset="0"/>
                <a:ea typeface="Century Gothic" charset="0"/>
                <a:cs typeface="Century Gothic" charset="0"/>
              </a:rPr>
              <a:t>Indications for operative delivery can be put into 4 </a:t>
            </a:r>
            <a:r>
              <a:rPr lang="en-US" sz="2000" dirty="0" smtClean="0">
                <a:solidFill>
                  <a:schemeClr val="accent4">
                    <a:lumMod val="75000"/>
                  </a:schemeClr>
                </a:solidFill>
                <a:latin typeface="Century Gothic" charset="0"/>
                <a:ea typeface="Century Gothic" charset="0"/>
                <a:cs typeface="Century Gothic" charset="0"/>
              </a:rPr>
              <a:t>categories:</a:t>
            </a:r>
          </a:p>
          <a:p>
            <a:pPr lvl="2"/>
            <a:r>
              <a:rPr lang="en-US" sz="2000" u="sng" dirty="0" smtClean="0">
                <a:latin typeface="Century Gothic" charset="0"/>
                <a:ea typeface="Century Gothic" charset="0"/>
                <a:cs typeface="Century Gothic" charset="0"/>
              </a:rPr>
              <a:t>Maternal indications</a:t>
            </a:r>
            <a:r>
              <a:rPr lang="en-US" sz="2000" dirty="0" smtClean="0">
                <a:latin typeface="Century Gothic" charset="0"/>
                <a:ea typeface="Century Gothic" charset="0"/>
                <a:cs typeface="Century Gothic" charset="0"/>
              </a:rPr>
              <a:t> (e.g. poor expulsive effort)</a:t>
            </a:r>
          </a:p>
          <a:p>
            <a:pPr lvl="2"/>
            <a:r>
              <a:rPr lang="en-US" sz="2000" u="sng" dirty="0" smtClean="0">
                <a:latin typeface="Century Gothic" charset="0"/>
                <a:ea typeface="Century Gothic" charset="0"/>
                <a:cs typeface="Century Gothic" charset="0"/>
              </a:rPr>
              <a:t>Fetal indications</a:t>
            </a:r>
            <a:r>
              <a:rPr lang="en-US" sz="2000" dirty="0" smtClean="0">
                <a:latin typeface="Century Gothic" charset="0"/>
                <a:ea typeface="Century Gothic" charset="0"/>
                <a:cs typeface="Century Gothic" charset="0"/>
              </a:rPr>
              <a:t> (e.g. fetal intolerance of labor, anomalies/malformations)</a:t>
            </a:r>
          </a:p>
          <a:p>
            <a:pPr lvl="2"/>
            <a:r>
              <a:rPr lang="en-US" sz="2000" u="sng" dirty="0" smtClean="0">
                <a:latin typeface="Century Gothic" charset="0"/>
                <a:ea typeface="Century Gothic" charset="0"/>
                <a:cs typeface="Century Gothic" charset="0"/>
              </a:rPr>
              <a:t>Abnormal labor</a:t>
            </a:r>
            <a:r>
              <a:rPr lang="en-US" sz="2000" dirty="0" smtClean="0">
                <a:latin typeface="Century Gothic" charset="0"/>
                <a:ea typeface="Century Gothic" charset="0"/>
                <a:cs typeface="Century Gothic" charset="0"/>
              </a:rPr>
              <a:t> (e.g. secondary arrest of dilation in the active phase)</a:t>
            </a:r>
          </a:p>
          <a:p>
            <a:pPr lvl="2"/>
            <a:r>
              <a:rPr lang="en-US" sz="2000" u="sng" dirty="0" smtClean="0">
                <a:latin typeface="Century Gothic" charset="0"/>
                <a:ea typeface="Century Gothic" charset="0"/>
                <a:cs typeface="Century Gothic" charset="0"/>
              </a:rPr>
              <a:t>Elective</a:t>
            </a:r>
            <a:r>
              <a:rPr lang="en-US" sz="2000" dirty="0" smtClean="0">
                <a:latin typeface="Century Gothic" charset="0"/>
                <a:ea typeface="Century Gothic" charset="0"/>
                <a:cs typeface="Century Gothic" charset="0"/>
              </a:rPr>
              <a:t> (primary or repeat Cesarean</a:t>
            </a:r>
            <a:r>
              <a:rPr lang="en-US" sz="2000" dirty="0">
                <a:latin typeface="Century Gothic" charset="0"/>
                <a:ea typeface="Century Gothic" charset="0"/>
                <a:cs typeface="Century Gothic" charset="0"/>
              </a:rPr>
              <a:t>) </a:t>
            </a:r>
          </a:p>
          <a:p>
            <a:pPr marL="514350" indent="-514350">
              <a:buFont typeface="+mj-lt"/>
              <a:buAutoNum type="arabicPeriod" startAt="7"/>
            </a:pPr>
            <a:endParaRPr lang="en-US" sz="2000" dirty="0">
              <a:latin typeface="Century Gothic" charset="0"/>
              <a:ea typeface="Century Gothic" charset="0"/>
              <a:cs typeface="Century Gothic" charset="0"/>
            </a:endParaRPr>
          </a:p>
        </p:txBody>
      </p:sp>
    </p:spTree>
    <p:extLst>
      <p:ext uri="{BB962C8B-B14F-4D97-AF65-F5344CB8AC3E}">
        <p14:creationId xmlns:p14="http://schemas.microsoft.com/office/powerpoint/2010/main" val="1316972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a:prstGeom prst="rect">
            <a:avLst/>
          </a:prstGeom>
        </p:spPr>
      </p:pic>
      <p:sp>
        <p:nvSpPr>
          <p:cNvPr id="5" name="TextBox 4"/>
          <p:cNvSpPr txBox="1"/>
          <p:nvPr/>
        </p:nvSpPr>
        <p:spPr>
          <a:xfrm>
            <a:off x="2857500" y="2817674"/>
            <a:ext cx="8001000" cy="1754326"/>
          </a:xfrm>
          <a:prstGeom prst="rect">
            <a:avLst/>
          </a:prstGeom>
          <a:noFill/>
        </p:spPr>
        <p:txBody>
          <a:bodyPr wrap="square" rtlCol="0">
            <a:spAutoFit/>
          </a:bodyPr>
          <a:lstStyle/>
          <a:p>
            <a:pPr algn="ctr"/>
            <a:r>
              <a:rPr lang="en-US" sz="5400" dirty="0" smtClean="0"/>
              <a:t>Done by: Sara </a:t>
            </a:r>
            <a:r>
              <a:rPr lang="en-US" sz="5400" dirty="0" err="1" smtClean="0"/>
              <a:t>Alsiddiqi</a:t>
            </a:r>
            <a:endParaRPr lang="en-US" sz="5400" dirty="0" smtClean="0"/>
          </a:p>
          <a:p>
            <a:pPr algn="ctr"/>
            <a:r>
              <a:rPr lang="en-US" sz="5400" dirty="0" smtClean="0"/>
              <a:t>Revised by: </a:t>
            </a:r>
            <a:r>
              <a:rPr lang="en-US" sz="5400" dirty="0" err="1" smtClean="0"/>
              <a:t>Razan</a:t>
            </a:r>
            <a:r>
              <a:rPr lang="en-US" sz="5400" dirty="0" smtClean="0"/>
              <a:t> </a:t>
            </a:r>
            <a:r>
              <a:rPr lang="en-US" sz="5400" dirty="0" err="1" smtClean="0"/>
              <a:t>AlDhahri</a:t>
            </a:r>
            <a:r>
              <a:rPr lang="en-US" sz="5400" dirty="0" smtClean="0"/>
              <a:t> </a:t>
            </a:r>
            <a:endParaRPr lang="en-US" sz="5400" dirty="0"/>
          </a:p>
        </p:txBody>
      </p:sp>
    </p:spTree>
    <p:extLst>
      <p:ext uri="{BB962C8B-B14F-4D97-AF65-F5344CB8AC3E}">
        <p14:creationId xmlns:p14="http://schemas.microsoft.com/office/powerpoint/2010/main" val="36222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Content Placeholder 2"/>
          <p:cNvSpPr txBox="1">
            <a:spLocks/>
          </p:cNvSpPr>
          <p:nvPr/>
        </p:nvSpPr>
        <p:spPr>
          <a:xfrm>
            <a:off x="838200" y="1066800"/>
            <a:ext cx="12344400" cy="7817909"/>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r>
              <a:rPr lang="en-US" sz="2400" dirty="0" smtClean="0">
                <a:solidFill>
                  <a:schemeClr val="accent4">
                    <a:lumMod val="50000"/>
                  </a:schemeClr>
                </a:solidFill>
                <a:latin typeface="Century Gothic" charset="0"/>
                <a:ea typeface="Century Gothic" charset="0"/>
                <a:cs typeface="Century Gothic" charset="0"/>
              </a:rPr>
              <a:t>Labor is:</a:t>
            </a:r>
          </a:p>
          <a:p>
            <a:pPr marL="1016213" lvl="1" indent="-514350">
              <a:buFont typeface="+mj-lt"/>
              <a:buAutoNum type="arabicPeriod"/>
            </a:pPr>
            <a:r>
              <a:rPr lang="en-US" sz="2400" dirty="0" smtClean="0">
                <a:latin typeface="Century Gothic" charset="0"/>
                <a:ea typeface="Century Gothic" charset="0"/>
                <a:cs typeface="Century Gothic" charset="0"/>
              </a:rPr>
              <a:t>Painful contractions</a:t>
            </a:r>
          </a:p>
          <a:p>
            <a:pPr marL="1016213" lvl="1" indent="-514350">
              <a:buFont typeface="+mj-lt"/>
              <a:buAutoNum type="arabicPeriod"/>
            </a:pPr>
            <a:r>
              <a:rPr lang="en-US" sz="2400" dirty="0" smtClean="0">
                <a:latin typeface="Century Gothic" charset="0"/>
                <a:ea typeface="Century Gothic" charset="0"/>
                <a:cs typeface="Century Gothic" charset="0"/>
              </a:rPr>
              <a:t>Cervical dilation</a:t>
            </a:r>
          </a:p>
          <a:p>
            <a:r>
              <a:rPr lang="en-US" sz="2400" dirty="0" smtClean="0">
                <a:solidFill>
                  <a:schemeClr val="accent4">
                    <a:lumMod val="50000"/>
                  </a:schemeClr>
                </a:solidFill>
                <a:latin typeface="Century Gothic" charset="0"/>
                <a:ea typeface="Century Gothic" charset="0"/>
                <a:cs typeface="Century Gothic" charset="0"/>
              </a:rPr>
              <a:t>False labor “Braxton-Hicks contractions”: </a:t>
            </a:r>
          </a:p>
          <a:p>
            <a:pPr lvl="1"/>
            <a:r>
              <a:rPr lang="en-US" sz="2400" dirty="0" smtClean="0">
                <a:latin typeface="Century Gothic" charset="0"/>
                <a:ea typeface="Century Gothic" charset="0"/>
                <a:cs typeface="Century Gothic" charset="0"/>
              </a:rPr>
              <a:t>Contractions with no dilation</a:t>
            </a:r>
          </a:p>
          <a:p>
            <a:r>
              <a:rPr lang="en-US" sz="2400" dirty="0" smtClean="0">
                <a:solidFill>
                  <a:schemeClr val="accent4">
                    <a:lumMod val="50000"/>
                  </a:schemeClr>
                </a:solidFill>
                <a:latin typeface="Century Gothic" charset="0"/>
                <a:ea typeface="Century Gothic" charset="0"/>
                <a:cs typeface="Century Gothic" charset="0"/>
              </a:rPr>
              <a:t>When the mom present to the hospital in labor we must assess:</a:t>
            </a:r>
          </a:p>
          <a:p>
            <a:pPr lvl="1"/>
            <a:r>
              <a:rPr lang="en-US" sz="2400" dirty="0" smtClean="0">
                <a:latin typeface="Century Gothic" charset="0"/>
                <a:ea typeface="Century Gothic" charset="0"/>
                <a:cs typeface="Century Gothic" charset="0"/>
              </a:rPr>
              <a:t>Fetal heart tone</a:t>
            </a:r>
          </a:p>
          <a:p>
            <a:pPr lvl="1"/>
            <a:r>
              <a:rPr lang="en-US" sz="2400" dirty="0" smtClean="0">
                <a:latin typeface="Century Gothic" charset="0"/>
                <a:ea typeface="Century Gothic" charset="0"/>
                <a:cs typeface="Century Gothic" charset="0"/>
              </a:rPr>
              <a:t>Fetal presentation</a:t>
            </a:r>
          </a:p>
          <a:p>
            <a:pPr lvl="1"/>
            <a:r>
              <a:rPr lang="en-US" sz="2400" dirty="0" smtClean="0">
                <a:solidFill>
                  <a:schemeClr val="accent4">
                    <a:lumMod val="50000"/>
                  </a:schemeClr>
                </a:solidFill>
                <a:latin typeface="Century Gothic" charset="0"/>
                <a:ea typeface="Century Gothic" charset="0"/>
                <a:cs typeface="Century Gothic" charset="0"/>
              </a:rPr>
              <a:t>We also need to do vaginal exam to assess:</a:t>
            </a:r>
          </a:p>
          <a:p>
            <a:pPr lvl="2"/>
            <a:r>
              <a:rPr lang="en-US" sz="2400" u="sng" dirty="0" smtClean="0">
                <a:solidFill>
                  <a:srgbClr val="002060"/>
                </a:solidFill>
                <a:latin typeface="Century Gothic" charset="0"/>
                <a:ea typeface="Century Gothic" charset="0"/>
                <a:cs typeface="Century Gothic" charset="0"/>
              </a:rPr>
              <a:t>Cervical dilation:</a:t>
            </a:r>
            <a:r>
              <a:rPr lang="en-US" sz="2400" dirty="0" smtClean="0">
                <a:solidFill>
                  <a:srgbClr val="002060"/>
                </a:solidFill>
                <a:latin typeface="Century Gothic" charset="0"/>
                <a:ea typeface="Century Gothic" charset="0"/>
                <a:cs typeface="Century Gothic" charset="0"/>
              </a:rPr>
              <a:t> </a:t>
            </a:r>
            <a:r>
              <a:rPr lang="en-US" sz="2400" dirty="0" smtClean="0">
                <a:latin typeface="Century Gothic" charset="0"/>
                <a:ea typeface="Century Gothic" charset="0"/>
                <a:cs typeface="Century Gothic" charset="0"/>
              </a:rPr>
              <a:t>Complete dilation is 10 cm</a:t>
            </a:r>
          </a:p>
          <a:p>
            <a:pPr lvl="2"/>
            <a:r>
              <a:rPr lang="en-US" sz="2400" u="sng" dirty="0" smtClean="0">
                <a:solidFill>
                  <a:srgbClr val="002060"/>
                </a:solidFill>
                <a:latin typeface="Century Gothic" charset="0"/>
                <a:ea typeface="Century Gothic" charset="0"/>
                <a:cs typeface="Century Gothic" charset="0"/>
              </a:rPr>
              <a:t>Effacement</a:t>
            </a:r>
            <a:r>
              <a:rPr lang="en-US" sz="2400" dirty="0" smtClean="0">
                <a:solidFill>
                  <a:srgbClr val="002060"/>
                </a:solidFill>
                <a:latin typeface="Century Gothic" charset="0"/>
                <a:ea typeface="Century Gothic" charset="0"/>
                <a:cs typeface="Century Gothic" charset="0"/>
              </a:rPr>
              <a:t>:</a:t>
            </a:r>
            <a:r>
              <a:rPr lang="en-US" sz="2400" dirty="0" smtClean="0">
                <a:latin typeface="Century Gothic" charset="0"/>
                <a:ea typeface="Century Gothic" charset="0"/>
                <a:cs typeface="Century Gothic" charset="0"/>
              </a:rPr>
              <a:t> is when the length between external </a:t>
            </a:r>
            <a:r>
              <a:rPr lang="en-US" sz="2400" dirty="0" err="1" smtClean="0">
                <a:latin typeface="Century Gothic" charset="0"/>
                <a:ea typeface="Century Gothic" charset="0"/>
                <a:cs typeface="Century Gothic" charset="0"/>
              </a:rPr>
              <a:t>os</a:t>
            </a:r>
            <a:r>
              <a:rPr lang="en-US" sz="2400" dirty="0" smtClean="0">
                <a:latin typeface="Century Gothic" charset="0"/>
                <a:ea typeface="Century Gothic" charset="0"/>
                <a:cs typeface="Century Gothic" charset="0"/>
              </a:rPr>
              <a:t> and internal </a:t>
            </a:r>
            <a:r>
              <a:rPr lang="en-US" sz="2400" dirty="0" err="1" smtClean="0">
                <a:latin typeface="Century Gothic" charset="0"/>
                <a:ea typeface="Century Gothic" charset="0"/>
                <a:cs typeface="Century Gothic" charset="0"/>
              </a:rPr>
              <a:t>os</a:t>
            </a:r>
            <a:r>
              <a:rPr lang="en-US" sz="2400" dirty="0" smtClean="0">
                <a:latin typeface="Century Gothic" charset="0"/>
                <a:ea typeface="Century Gothic" charset="0"/>
                <a:cs typeface="Century Gothic" charset="0"/>
              </a:rPr>
              <a:t> is decreased</a:t>
            </a:r>
          </a:p>
          <a:p>
            <a:pPr lvl="2"/>
            <a:r>
              <a:rPr lang="en-US" sz="2400" u="sng" dirty="0" smtClean="0">
                <a:solidFill>
                  <a:srgbClr val="002060"/>
                </a:solidFill>
                <a:latin typeface="Century Gothic" charset="0"/>
                <a:ea typeface="Century Gothic" charset="0"/>
                <a:cs typeface="Century Gothic" charset="0"/>
              </a:rPr>
              <a:t>Station:</a:t>
            </a:r>
            <a:r>
              <a:rPr lang="en-US" sz="2400" dirty="0" smtClean="0">
                <a:latin typeface="Century Gothic" charset="0"/>
                <a:ea typeface="Century Gothic" charset="0"/>
                <a:cs typeface="Century Gothic" charset="0"/>
              </a:rPr>
              <a:t> is the fetal presenting part in relation to ischial spine </a:t>
            </a:r>
          </a:p>
          <a:p>
            <a:pPr lvl="4"/>
            <a:r>
              <a:rPr lang="en-US" sz="2400" dirty="0" smtClean="0">
                <a:solidFill>
                  <a:schemeClr val="accent4">
                    <a:lumMod val="75000"/>
                  </a:schemeClr>
                </a:solidFill>
                <a:latin typeface="Century Gothic" charset="0"/>
                <a:ea typeface="Century Gothic" charset="0"/>
                <a:cs typeface="Century Gothic" charset="0"/>
              </a:rPr>
              <a:t>Ischial spine: </a:t>
            </a:r>
            <a:r>
              <a:rPr lang="en-US" sz="2400" dirty="0" smtClean="0">
                <a:latin typeface="Century Gothic" charset="0"/>
                <a:ea typeface="Century Gothic" charset="0"/>
                <a:cs typeface="Century Gothic" charset="0"/>
              </a:rPr>
              <a:t>0 station</a:t>
            </a:r>
          </a:p>
          <a:p>
            <a:pPr lvl="4"/>
            <a:r>
              <a:rPr lang="en-US" sz="2400" dirty="0" smtClean="0">
                <a:solidFill>
                  <a:schemeClr val="accent4">
                    <a:lumMod val="75000"/>
                  </a:schemeClr>
                </a:solidFill>
                <a:latin typeface="Century Gothic" charset="0"/>
                <a:ea typeface="Century Gothic" charset="0"/>
                <a:cs typeface="Century Gothic" charset="0"/>
              </a:rPr>
              <a:t>Above ischial spine: </a:t>
            </a:r>
            <a:r>
              <a:rPr lang="en-US" sz="2400" dirty="0">
                <a:latin typeface="Century Gothic" charset="0"/>
                <a:ea typeface="Century Gothic" charset="0"/>
                <a:cs typeface="Century Gothic" charset="0"/>
              </a:rPr>
              <a:t>-</a:t>
            </a:r>
            <a:r>
              <a:rPr lang="en-US" sz="2400" dirty="0" smtClean="0">
                <a:latin typeface="Century Gothic" charset="0"/>
                <a:ea typeface="Century Gothic" charset="0"/>
                <a:cs typeface="Century Gothic" charset="0"/>
              </a:rPr>
              <a:t>1,-2,-3,-4,-5</a:t>
            </a:r>
            <a:endParaRPr lang="en-US" sz="2400" dirty="0" smtClean="0">
              <a:latin typeface="Century Gothic" charset="0"/>
              <a:ea typeface="Century Gothic" charset="0"/>
              <a:cs typeface="Century Gothic" charset="0"/>
            </a:endParaRPr>
          </a:p>
          <a:p>
            <a:pPr lvl="4"/>
            <a:r>
              <a:rPr lang="en-US" sz="2400" dirty="0" smtClean="0">
                <a:solidFill>
                  <a:schemeClr val="accent4">
                    <a:lumMod val="75000"/>
                  </a:schemeClr>
                </a:solidFill>
                <a:latin typeface="Century Gothic" charset="0"/>
                <a:ea typeface="Century Gothic" charset="0"/>
                <a:cs typeface="Century Gothic" charset="0"/>
              </a:rPr>
              <a:t>Below ischial spine: </a:t>
            </a:r>
            <a:r>
              <a:rPr lang="en-US" sz="2400" dirty="0">
                <a:latin typeface="Century Gothic" charset="0"/>
                <a:ea typeface="Century Gothic" charset="0"/>
                <a:cs typeface="Century Gothic" charset="0"/>
              </a:rPr>
              <a:t>+</a:t>
            </a:r>
            <a:r>
              <a:rPr lang="en-US" sz="2400" dirty="0" smtClean="0">
                <a:latin typeface="Century Gothic" charset="0"/>
                <a:ea typeface="Century Gothic" charset="0"/>
                <a:cs typeface="Century Gothic" charset="0"/>
              </a:rPr>
              <a:t>1,+2,+3,+4,+5</a:t>
            </a:r>
            <a:endParaRPr lang="en-US" sz="2400" dirty="0" smtClean="0">
              <a:latin typeface="Century Gothic" charset="0"/>
              <a:ea typeface="Century Gothic" charset="0"/>
              <a:cs typeface="Century Gothic" charset="0"/>
            </a:endParaRPr>
          </a:p>
          <a:p>
            <a:endParaRPr lang="en-US" sz="4400" dirty="0" smtClean="0">
              <a:latin typeface="Century Gothic" charset="0"/>
              <a:ea typeface="Century Gothic" charset="0"/>
              <a:cs typeface="Century Gothic" charset="0"/>
            </a:endParaRPr>
          </a:p>
        </p:txBody>
      </p:sp>
    </p:spTree>
    <p:extLst>
      <p:ext uri="{BB962C8B-B14F-4D97-AF65-F5344CB8AC3E}">
        <p14:creationId xmlns:p14="http://schemas.microsoft.com/office/powerpoint/2010/main" val="3529671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Content Placeholder 2"/>
          <p:cNvSpPr txBox="1">
            <a:spLocks/>
          </p:cNvSpPr>
          <p:nvPr/>
        </p:nvSpPr>
        <p:spPr>
          <a:xfrm>
            <a:off x="685800" y="1143000"/>
            <a:ext cx="12344400" cy="7284509"/>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r>
              <a:rPr lang="en-US" sz="2400" dirty="0">
                <a:solidFill>
                  <a:schemeClr val="accent4">
                    <a:lumMod val="50000"/>
                  </a:schemeClr>
                </a:solidFill>
                <a:latin typeface="Century Gothic" charset="0"/>
                <a:ea typeface="Century Gothic" charset="0"/>
                <a:cs typeface="Century Gothic" charset="0"/>
              </a:rPr>
              <a:t>Stages of labor:</a:t>
            </a:r>
          </a:p>
          <a:p>
            <a:pPr lvl="1"/>
            <a:r>
              <a:rPr lang="en-US" sz="2400" dirty="0">
                <a:solidFill>
                  <a:schemeClr val="accent4">
                    <a:lumMod val="75000"/>
                  </a:schemeClr>
                </a:solidFill>
                <a:latin typeface="Century Gothic" charset="0"/>
                <a:ea typeface="Century Gothic" charset="0"/>
                <a:cs typeface="Century Gothic" charset="0"/>
              </a:rPr>
              <a:t>Stage 1:</a:t>
            </a:r>
            <a:r>
              <a:rPr lang="en-US" sz="2400" dirty="0">
                <a:latin typeface="Century Gothic" charset="0"/>
                <a:ea typeface="Century Gothic" charset="0"/>
                <a:cs typeface="Century Gothic" charset="0"/>
              </a:rPr>
              <a:t> is the onset of labor to full cervical dilation</a:t>
            </a:r>
          </a:p>
          <a:p>
            <a:pPr marL="1490015" lvl="2" indent="-342900">
              <a:buFont typeface="+mj-lt"/>
              <a:buAutoNum type="arabicPeriod"/>
            </a:pPr>
            <a:r>
              <a:rPr lang="en-US" sz="2400" dirty="0">
                <a:solidFill>
                  <a:srgbClr val="002060"/>
                </a:solidFill>
                <a:latin typeface="Century Gothic" charset="0"/>
                <a:ea typeface="Century Gothic" charset="0"/>
                <a:cs typeface="Century Gothic" charset="0"/>
              </a:rPr>
              <a:t>Active Phase: </a:t>
            </a:r>
            <a:r>
              <a:rPr lang="en-US" sz="2400" dirty="0">
                <a:latin typeface="Century Gothic" charset="0"/>
                <a:ea typeface="Century Gothic" charset="0"/>
                <a:cs typeface="Century Gothic" charset="0"/>
              </a:rPr>
              <a:t>&gt; 4cm dilation “it can last for days”</a:t>
            </a:r>
          </a:p>
          <a:p>
            <a:pPr marL="1490015" lvl="2" indent="-342900">
              <a:buFont typeface="+mj-lt"/>
              <a:buAutoNum type="arabicPeriod"/>
            </a:pPr>
            <a:r>
              <a:rPr lang="en-US" sz="2400" dirty="0">
                <a:solidFill>
                  <a:srgbClr val="002060"/>
                </a:solidFill>
                <a:latin typeface="Century Gothic" charset="0"/>
                <a:ea typeface="Century Gothic" charset="0"/>
                <a:cs typeface="Century Gothic" charset="0"/>
              </a:rPr>
              <a:t>Latent Phase: </a:t>
            </a:r>
            <a:r>
              <a:rPr lang="en-US" sz="2400" dirty="0">
                <a:latin typeface="Century Gothic" charset="0"/>
                <a:ea typeface="Century Gothic" charset="0"/>
                <a:cs typeface="Century Gothic" charset="0"/>
              </a:rPr>
              <a:t>&lt; 4 cm dilation “ 1.2 – 1.5 cm dilation every hour”</a:t>
            </a:r>
          </a:p>
          <a:p>
            <a:pPr lvl="1"/>
            <a:r>
              <a:rPr lang="en-US" sz="2400" dirty="0">
                <a:solidFill>
                  <a:schemeClr val="accent4">
                    <a:lumMod val="75000"/>
                  </a:schemeClr>
                </a:solidFill>
                <a:latin typeface="Century Gothic" charset="0"/>
                <a:ea typeface="Century Gothic" charset="0"/>
                <a:cs typeface="Century Gothic" charset="0"/>
              </a:rPr>
              <a:t>Stage 2:</a:t>
            </a:r>
            <a:r>
              <a:rPr lang="en-US" sz="2400" dirty="0">
                <a:latin typeface="Century Gothic" charset="0"/>
                <a:ea typeface="Century Gothic" charset="0"/>
                <a:cs typeface="Century Gothic" charset="0"/>
              </a:rPr>
              <a:t> starts from the complete dilation to time of delivery</a:t>
            </a:r>
          </a:p>
          <a:p>
            <a:pPr lvl="1"/>
            <a:r>
              <a:rPr lang="en-US" sz="2400" dirty="0">
                <a:solidFill>
                  <a:schemeClr val="accent4">
                    <a:lumMod val="75000"/>
                  </a:schemeClr>
                </a:solidFill>
                <a:latin typeface="Century Gothic" charset="0"/>
                <a:ea typeface="Century Gothic" charset="0"/>
                <a:cs typeface="Century Gothic" charset="0"/>
              </a:rPr>
              <a:t>Stage 3:</a:t>
            </a:r>
            <a:r>
              <a:rPr lang="en-US" sz="2400" dirty="0">
                <a:latin typeface="Century Gothic" charset="0"/>
                <a:ea typeface="Century Gothic" charset="0"/>
                <a:cs typeface="Century Gothic" charset="0"/>
              </a:rPr>
              <a:t> starts from delivering the baby to the delivery of the placenta</a:t>
            </a:r>
          </a:p>
          <a:p>
            <a:pPr lvl="1"/>
            <a:r>
              <a:rPr lang="en-US" sz="2400" dirty="0">
                <a:solidFill>
                  <a:schemeClr val="accent4">
                    <a:lumMod val="75000"/>
                  </a:schemeClr>
                </a:solidFill>
                <a:latin typeface="Century Gothic" charset="0"/>
                <a:ea typeface="Century Gothic" charset="0"/>
                <a:cs typeface="Century Gothic" charset="0"/>
              </a:rPr>
              <a:t>Stage 4:</a:t>
            </a:r>
            <a:r>
              <a:rPr lang="en-US" sz="2400" dirty="0">
                <a:latin typeface="Century Gothic" charset="0"/>
                <a:ea typeface="Century Gothic" charset="0"/>
                <a:cs typeface="Century Gothic" charset="0"/>
              </a:rPr>
              <a:t> is the immediate postpartum period after delivering the placenta to 2 hours </a:t>
            </a:r>
            <a:r>
              <a:rPr lang="en-US" sz="2400" dirty="0" smtClean="0">
                <a:latin typeface="Century Gothic" charset="0"/>
                <a:ea typeface="Century Gothic" charset="0"/>
                <a:cs typeface="Century Gothic" charset="0"/>
              </a:rPr>
              <a:t>later</a:t>
            </a:r>
            <a:r>
              <a:rPr lang="en-US" sz="2400" dirty="0">
                <a:latin typeface="Century Gothic" charset="0"/>
                <a:ea typeface="Century Gothic" charset="0"/>
                <a:cs typeface="Century Gothic" charset="0"/>
              </a:rPr>
              <a:t>.</a:t>
            </a:r>
            <a:endParaRPr lang="en-US" sz="2400" dirty="0" smtClean="0">
              <a:latin typeface="Century Gothic" charset="0"/>
              <a:ea typeface="Century Gothic" charset="0"/>
              <a:cs typeface="Century Gothic" charset="0"/>
            </a:endParaRPr>
          </a:p>
          <a:p>
            <a:r>
              <a:rPr lang="en-US" sz="2400" dirty="0" smtClean="0">
                <a:solidFill>
                  <a:schemeClr val="accent4">
                    <a:lumMod val="50000"/>
                  </a:schemeClr>
                </a:solidFill>
                <a:latin typeface="Century Gothic" charset="0"/>
                <a:ea typeface="Century Gothic" charset="0"/>
                <a:cs typeface="Century Gothic" charset="0"/>
              </a:rPr>
              <a:t>Pain in labor:</a:t>
            </a:r>
          </a:p>
          <a:p>
            <a:pPr lvl="1"/>
            <a:r>
              <a:rPr lang="en-US" sz="2400" dirty="0" smtClean="0">
                <a:latin typeface="Century Gothic" charset="0"/>
                <a:ea typeface="Century Gothic" charset="0"/>
                <a:cs typeface="Century Gothic" charset="0"/>
              </a:rPr>
              <a:t>Stage 1: because of the severe abdominal contractions it is called </a:t>
            </a:r>
            <a:r>
              <a:rPr lang="en-US" sz="2400" dirty="0" smtClean="0">
                <a:solidFill>
                  <a:srgbClr val="FF0000"/>
                </a:solidFill>
                <a:latin typeface="Century Gothic" charset="0"/>
                <a:ea typeface="Century Gothic" charset="0"/>
                <a:cs typeface="Century Gothic" charset="0"/>
              </a:rPr>
              <a:t>visceral pain “T10,L1”</a:t>
            </a:r>
          </a:p>
          <a:p>
            <a:pPr lvl="1"/>
            <a:r>
              <a:rPr lang="en-US" sz="2400" dirty="0" smtClean="0">
                <a:latin typeface="Century Gothic" charset="0"/>
                <a:ea typeface="Century Gothic" charset="0"/>
                <a:cs typeface="Century Gothic" charset="0"/>
              </a:rPr>
              <a:t>Stage 2: baby will start to be delivered the pain will be lower so is called </a:t>
            </a:r>
            <a:r>
              <a:rPr lang="en-US" sz="2400" dirty="0" smtClean="0">
                <a:solidFill>
                  <a:srgbClr val="FF0000"/>
                </a:solidFill>
                <a:latin typeface="Century Gothic" charset="0"/>
                <a:ea typeface="Century Gothic" charset="0"/>
                <a:cs typeface="Century Gothic" charset="0"/>
              </a:rPr>
              <a:t>somatic pain “S2,S4”</a:t>
            </a:r>
          </a:p>
          <a:p>
            <a:r>
              <a:rPr lang="en-US" sz="2400" dirty="0" smtClean="0">
                <a:solidFill>
                  <a:schemeClr val="accent4">
                    <a:lumMod val="50000"/>
                  </a:schemeClr>
                </a:solidFill>
                <a:latin typeface="Century Gothic" charset="0"/>
                <a:ea typeface="Century Gothic" charset="0"/>
                <a:cs typeface="Century Gothic" charset="0"/>
              </a:rPr>
              <a:t>Pain control during labor:</a:t>
            </a:r>
          </a:p>
          <a:p>
            <a:pPr lvl="1"/>
            <a:r>
              <a:rPr lang="en-US" sz="2400" dirty="0" smtClean="0">
                <a:latin typeface="Century Gothic" charset="0"/>
                <a:ea typeface="Century Gothic" charset="0"/>
                <a:cs typeface="Century Gothic" charset="0"/>
              </a:rPr>
              <a:t>Epidural block: the most effective</a:t>
            </a:r>
          </a:p>
          <a:p>
            <a:pPr lvl="1"/>
            <a:r>
              <a:rPr lang="en-US" sz="2400" dirty="0" smtClean="0">
                <a:latin typeface="Century Gothic" charset="0"/>
                <a:ea typeface="Century Gothic" charset="0"/>
                <a:cs typeface="Century Gothic" charset="0"/>
              </a:rPr>
              <a:t>IV Opioids</a:t>
            </a:r>
          </a:p>
          <a:p>
            <a:pPr lvl="1"/>
            <a:endParaRPr lang="en-US" sz="2400" dirty="0" smtClean="0">
              <a:latin typeface="Century Gothic" charset="0"/>
              <a:ea typeface="Century Gothic" charset="0"/>
              <a:cs typeface="Century Gothic" charset="0"/>
            </a:endParaRPr>
          </a:p>
        </p:txBody>
      </p:sp>
    </p:spTree>
    <p:extLst>
      <p:ext uri="{BB962C8B-B14F-4D97-AF65-F5344CB8AC3E}">
        <p14:creationId xmlns:p14="http://schemas.microsoft.com/office/powerpoint/2010/main" val="1808422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Content Placeholder 2"/>
          <p:cNvSpPr txBox="1">
            <a:spLocks/>
          </p:cNvSpPr>
          <p:nvPr/>
        </p:nvSpPr>
        <p:spPr>
          <a:xfrm>
            <a:off x="762000" y="1981200"/>
            <a:ext cx="12344400" cy="4953000"/>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r>
              <a:rPr lang="en-US" sz="2400" dirty="0">
                <a:solidFill>
                  <a:schemeClr val="accent4">
                    <a:lumMod val="50000"/>
                  </a:schemeClr>
                </a:solidFill>
                <a:latin typeface="Century Gothic" charset="0"/>
                <a:ea typeface="Century Gothic" charset="0"/>
                <a:cs typeface="Century Gothic" charset="0"/>
              </a:rPr>
              <a:t>Active management of the 3</a:t>
            </a:r>
            <a:r>
              <a:rPr lang="en-US" sz="2400" baseline="30000" dirty="0">
                <a:solidFill>
                  <a:schemeClr val="accent4">
                    <a:lumMod val="50000"/>
                  </a:schemeClr>
                </a:solidFill>
                <a:latin typeface="Century Gothic" charset="0"/>
                <a:ea typeface="Century Gothic" charset="0"/>
                <a:cs typeface="Century Gothic" charset="0"/>
              </a:rPr>
              <a:t>rd</a:t>
            </a:r>
            <a:r>
              <a:rPr lang="en-US" sz="2400" dirty="0">
                <a:solidFill>
                  <a:schemeClr val="accent4">
                    <a:lumMod val="50000"/>
                  </a:schemeClr>
                </a:solidFill>
                <a:latin typeface="Century Gothic" charset="0"/>
                <a:ea typeface="Century Gothic" charset="0"/>
                <a:cs typeface="Century Gothic" charset="0"/>
              </a:rPr>
              <a:t> stage of labor:</a:t>
            </a:r>
          </a:p>
          <a:p>
            <a:pPr lvl="1"/>
            <a:r>
              <a:rPr lang="en-US" sz="2400" dirty="0">
                <a:latin typeface="Century Gothic" charset="0"/>
                <a:ea typeface="Century Gothic" charset="0"/>
                <a:cs typeface="Century Gothic" charset="0"/>
              </a:rPr>
              <a:t>This can decrease postpartum hemorrhage </a:t>
            </a:r>
          </a:p>
          <a:p>
            <a:pPr lvl="1"/>
            <a:r>
              <a:rPr lang="en-US" sz="2400" u="sng" dirty="0">
                <a:solidFill>
                  <a:srgbClr val="002060"/>
                </a:solidFill>
                <a:latin typeface="Century Gothic" charset="0"/>
                <a:ea typeface="Century Gothic" charset="0"/>
                <a:cs typeface="Century Gothic" charset="0"/>
              </a:rPr>
              <a:t>It includes:</a:t>
            </a:r>
          </a:p>
          <a:p>
            <a:pPr marL="1490015" lvl="2" indent="-342900">
              <a:buFont typeface="+mj-lt"/>
              <a:buAutoNum type="arabicPeriod"/>
            </a:pPr>
            <a:r>
              <a:rPr lang="en-US" sz="2400" dirty="0">
                <a:latin typeface="Century Gothic" charset="0"/>
                <a:ea typeface="Century Gothic" charset="0"/>
                <a:cs typeface="Century Gothic" charset="0"/>
              </a:rPr>
              <a:t>Fundal massage</a:t>
            </a:r>
          </a:p>
          <a:p>
            <a:pPr marL="1490015" lvl="2" indent="-342900">
              <a:buFont typeface="+mj-lt"/>
              <a:buAutoNum type="arabicPeriod"/>
            </a:pPr>
            <a:r>
              <a:rPr lang="en-US" sz="2400" dirty="0">
                <a:latin typeface="Century Gothic" charset="0"/>
                <a:ea typeface="Century Gothic" charset="0"/>
                <a:cs typeface="Century Gothic" charset="0"/>
              </a:rPr>
              <a:t>Gentle cord traction</a:t>
            </a:r>
          </a:p>
          <a:p>
            <a:pPr marL="1490015" lvl="2" indent="-342900">
              <a:buFont typeface="+mj-lt"/>
              <a:buAutoNum type="arabicPeriod"/>
            </a:pPr>
            <a:r>
              <a:rPr lang="en-US" sz="2400" dirty="0">
                <a:latin typeface="Century Gothic" charset="0"/>
                <a:ea typeface="Century Gothic" charset="0"/>
                <a:cs typeface="Century Gothic" charset="0"/>
              </a:rPr>
              <a:t>IV\IM </a:t>
            </a:r>
            <a:r>
              <a:rPr lang="en-US" sz="2400" dirty="0" smtClean="0">
                <a:latin typeface="Century Gothic" charset="0"/>
                <a:ea typeface="Century Gothic" charset="0"/>
                <a:cs typeface="Century Gothic" charset="0"/>
              </a:rPr>
              <a:t>Oxytocin</a:t>
            </a:r>
          </a:p>
          <a:p>
            <a:pPr marL="600589" indent="-457200"/>
            <a:r>
              <a:rPr lang="en-US" sz="2400" dirty="0" smtClean="0">
                <a:latin typeface="Century Gothic" charset="0"/>
                <a:ea typeface="Century Gothic" charset="0"/>
                <a:cs typeface="Century Gothic" charset="0"/>
              </a:rPr>
              <a:t>Placenta separation usually takes up to </a:t>
            </a:r>
            <a:r>
              <a:rPr lang="en-US" sz="2400" dirty="0" smtClean="0">
                <a:solidFill>
                  <a:srgbClr val="FF0000"/>
                </a:solidFill>
                <a:latin typeface="Century Gothic" charset="0"/>
                <a:ea typeface="Century Gothic" charset="0"/>
                <a:cs typeface="Century Gothic" charset="0"/>
              </a:rPr>
              <a:t>30 minutes.</a:t>
            </a:r>
          </a:p>
          <a:p>
            <a:pPr marL="600589" indent="-457200"/>
            <a:r>
              <a:rPr lang="en-US" sz="2400" dirty="0" smtClean="0">
                <a:solidFill>
                  <a:schemeClr val="accent4">
                    <a:lumMod val="50000"/>
                  </a:schemeClr>
                </a:solidFill>
                <a:latin typeface="Century Gothic" charset="0"/>
                <a:ea typeface="Century Gothic" charset="0"/>
                <a:cs typeface="Century Gothic" charset="0"/>
              </a:rPr>
              <a:t>2 signs that tell placenta is separating:</a:t>
            </a:r>
          </a:p>
          <a:p>
            <a:pPr marL="1102452" lvl="1" indent="-457200">
              <a:buFont typeface="+mj-lt"/>
              <a:buAutoNum type="arabicPeriod"/>
            </a:pPr>
            <a:r>
              <a:rPr lang="en-US" sz="2400" dirty="0" smtClean="0">
                <a:latin typeface="Century Gothic" charset="0"/>
                <a:ea typeface="Century Gothic" charset="0"/>
                <a:cs typeface="Century Gothic" charset="0"/>
              </a:rPr>
              <a:t>Gush of blood</a:t>
            </a:r>
          </a:p>
          <a:p>
            <a:pPr marL="1102452" lvl="1" indent="-457200">
              <a:buFont typeface="+mj-lt"/>
              <a:buAutoNum type="arabicPeriod"/>
            </a:pPr>
            <a:r>
              <a:rPr lang="en-US" sz="2400" dirty="0" smtClean="0">
                <a:latin typeface="Century Gothic" charset="0"/>
                <a:ea typeface="Century Gothic" charset="0"/>
                <a:cs typeface="Century Gothic" charset="0"/>
              </a:rPr>
              <a:t>Lengthening of the umbilical cord</a:t>
            </a:r>
          </a:p>
        </p:txBody>
      </p:sp>
    </p:spTree>
    <p:extLst>
      <p:ext uri="{BB962C8B-B14F-4D97-AF65-F5344CB8AC3E}">
        <p14:creationId xmlns:p14="http://schemas.microsoft.com/office/powerpoint/2010/main" val="1203206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Content Placeholder 2"/>
          <p:cNvSpPr txBox="1">
            <a:spLocks/>
          </p:cNvSpPr>
          <p:nvPr/>
        </p:nvSpPr>
        <p:spPr>
          <a:xfrm>
            <a:off x="685800" y="1371600"/>
            <a:ext cx="12344400" cy="6400800"/>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600589" indent="-457200"/>
            <a:r>
              <a:rPr lang="en-US" sz="2400" dirty="0">
                <a:solidFill>
                  <a:schemeClr val="accent4">
                    <a:lumMod val="50000"/>
                  </a:schemeClr>
                </a:solidFill>
                <a:latin typeface="Century Gothic" charset="0"/>
                <a:ea typeface="Century Gothic" charset="0"/>
                <a:cs typeface="Century Gothic" charset="0"/>
              </a:rPr>
              <a:t>Operative Delivery: </a:t>
            </a:r>
          </a:p>
          <a:p>
            <a:pPr marL="1102452" lvl="1" indent="-457200"/>
            <a:r>
              <a:rPr lang="en-US" sz="2400" dirty="0">
                <a:solidFill>
                  <a:schemeClr val="accent4">
                    <a:lumMod val="75000"/>
                  </a:schemeClr>
                </a:solidFill>
                <a:latin typeface="Century Gothic" charset="0"/>
                <a:ea typeface="Century Gothic" charset="0"/>
                <a:cs typeface="Century Gothic" charset="0"/>
              </a:rPr>
              <a:t>Is used when: </a:t>
            </a:r>
          </a:p>
          <a:p>
            <a:pPr marL="1604315" lvl="2" indent="-457200">
              <a:buFont typeface="+mj-lt"/>
              <a:buAutoNum type="arabicPeriod"/>
            </a:pPr>
            <a:r>
              <a:rPr lang="en-US" sz="2400" dirty="0">
                <a:latin typeface="Century Gothic" charset="0"/>
                <a:ea typeface="Century Gothic" charset="0"/>
                <a:cs typeface="Century Gothic" charset="0"/>
              </a:rPr>
              <a:t>Prolonged or arrested second stage of labor</a:t>
            </a:r>
          </a:p>
          <a:p>
            <a:pPr marL="1604315" lvl="2" indent="-457200">
              <a:buFont typeface="+mj-lt"/>
              <a:buAutoNum type="arabicPeriod"/>
            </a:pPr>
            <a:r>
              <a:rPr lang="en-US" sz="2400" dirty="0">
                <a:latin typeface="Century Gothic" charset="0"/>
                <a:ea typeface="Century Gothic" charset="0"/>
                <a:cs typeface="Century Gothic" charset="0"/>
              </a:rPr>
              <a:t>Suspicion of immediate or potential fetal death</a:t>
            </a:r>
          </a:p>
          <a:p>
            <a:pPr marL="1604315" lvl="2" indent="-457200">
              <a:buFont typeface="+mj-lt"/>
              <a:buAutoNum type="arabicPeriod"/>
            </a:pPr>
            <a:r>
              <a:rPr lang="en-US" sz="2400" dirty="0">
                <a:latin typeface="Century Gothic" charset="0"/>
                <a:ea typeface="Century Gothic" charset="0"/>
                <a:cs typeface="Century Gothic" charset="0"/>
              </a:rPr>
              <a:t>Shortening of the second stage for maternal benefit.</a:t>
            </a:r>
          </a:p>
          <a:p>
            <a:pPr marL="1102452" lvl="1" indent="-457200"/>
            <a:r>
              <a:rPr lang="en-US" sz="2400" dirty="0">
                <a:solidFill>
                  <a:schemeClr val="accent4">
                    <a:lumMod val="75000"/>
                  </a:schemeClr>
                </a:solidFill>
                <a:latin typeface="Century Gothic" charset="0"/>
                <a:ea typeface="Century Gothic" charset="0"/>
                <a:cs typeface="Century Gothic" charset="0"/>
              </a:rPr>
              <a:t>Instruments used:</a:t>
            </a:r>
          </a:p>
          <a:p>
            <a:pPr marL="1604315" lvl="2" indent="-457200">
              <a:buFont typeface="+mj-lt"/>
              <a:buAutoNum type="arabicPeriod"/>
            </a:pPr>
            <a:r>
              <a:rPr lang="en-US" sz="2400" dirty="0">
                <a:latin typeface="Century Gothic" charset="0"/>
                <a:ea typeface="Century Gothic" charset="0"/>
                <a:cs typeface="Century Gothic" charset="0"/>
              </a:rPr>
              <a:t>Forceps</a:t>
            </a:r>
          </a:p>
          <a:p>
            <a:pPr marL="1604315" lvl="2" indent="-457200">
              <a:buFont typeface="+mj-lt"/>
              <a:buAutoNum type="arabicPeriod"/>
            </a:pPr>
            <a:r>
              <a:rPr lang="en-US" sz="2400" dirty="0" smtClean="0">
                <a:latin typeface="Century Gothic" charset="0"/>
                <a:ea typeface="Century Gothic" charset="0"/>
                <a:cs typeface="Century Gothic" charset="0"/>
              </a:rPr>
              <a:t>Vacuum</a:t>
            </a:r>
          </a:p>
          <a:p>
            <a:pPr marL="600589" indent="-457200"/>
            <a:r>
              <a:rPr lang="en-US" sz="2400" dirty="0" smtClean="0">
                <a:solidFill>
                  <a:schemeClr val="accent4">
                    <a:lumMod val="50000"/>
                  </a:schemeClr>
                </a:solidFill>
                <a:latin typeface="Century Gothic" charset="0"/>
                <a:ea typeface="Century Gothic" charset="0"/>
                <a:cs typeface="Century Gothic" charset="0"/>
              </a:rPr>
              <a:t>Major complications after delivery:</a:t>
            </a:r>
          </a:p>
          <a:p>
            <a:pPr marL="1102452" lvl="1" indent="-457200"/>
            <a:r>
              <a:rPr lang="en-US" sz="2400" dirty="0" smtClean="0">
                <a:latin typeface="Century Gothic" charset="0"/>
                <a:ea typeface="Century Gothic" charset="0"/>
                <a:cs typeface="Century Gothic" charset="0"/>
              </a:rPr>
              <a:t>Bleeding</a:t>
            </a:r>
          </a:p>
          <a:p>
            <a:pPr marL="1102452" lvl="1" indent="-457200"/>
            <a:r>
              <a:rPr lang="en-US" sz="2400" dirty="0" smtClean="0">
                <a:latin typeface="Century Gothic" charset="0"/>
                <a:ea typeface="Century Gothic" charset="0"/>
                <a:cs typeface="Century Gothic" charset="0"/>
              </a:rPr>
              <a:t>Infections</a:t>
            </a:r>
          </a:p>
          <a:p>
            <a:pPr marL="1102452" lvl="1" indent="-457200"/>
            <a:r>
              <a:rPr lang="en-US" sz="2400" dirty="0" smtClean="0">
                <a:latin typeface="Century Gothic" charset="0"/>
                <a:ea typeface="Century Gothic" charset="0"/>
                <a:cs typeface="Century Gothic" charset="0"/>
              </a:rPr>
              <a:t>High blood pressure</a:t>
            </a:r>
          </a:p>
          <a:p>
            <a:pPr marL="1102452" lvl="1" indent="-457200"/>
            <a:r>
              <a:rPr lang="en-US" sz="2400" dirty="0" smtClean="0">
                <a:latin typeface="Century Gothic" charset="0"/>
                <a:ea typeface="Century Gothic" charset="0"/>
                <a:cs typeface="Century Gothic" charset="0"/>
              </a:rPr>
              <a:t>Unsafe abortions</a:t>
            </a:r>
          </a:p>
          <a:p>
            <a:pPr marL="1102452" lvl="1" indent="-457200"/>
            <a:r>
              <a:rPr lang="en-US" sz="2400" dirty="0" smtClean="0">
                <a:latin typeface="Century Gothic" charset="0"/>
                <a:ea typeface="Century Gothic" charset="0"/>
                <a:cs typeface="Century Gothic" charset="0"/>
              </a:rPr>
              <a:t>Complications from delivery</a:t>
            </a:r>
            <a:endParaRPr lang="en-US" sz="2400" dirty="0">
              <a:latin typeface="Century Gothic" charset="0"/>
              <a:ea typeface="Century Gothic" charset="0"/>
              <a:cs typeface="Century Gothic" charset="0"/>
            </a:endParaRPr>
          </a:p>
        </p:txBody>
      </p:sp>
    </p:spTree>
    <p:extLst>
      <p:ext uri="{BB962C8B-B14F-4D97-AF65-F5344CB8AC3E}">
        <p14:creationId xmlns:p14="http://schemas.microsoft.com/office/powerpoint/2010/main" val="78033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Content Placeholder 2"/>
          <p:cNvSpPr txBox="1">
            <a:spLocks/>
          </p:cNvSpPr>
          <p:nvPr/>
        </p:nvSpPr>
        <p:spPr>
          <a:xfrm>
            <a:off x="533400" y="1828800"/>
            <a:ext cx="12801600" cy="5867400"/>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r>
              <a:rPr lang="en-US" sz="2000" b="1" dirty="0">
                <a:solidFill>
                  <a:schemeClr val="accent4">
                    <a:lumMod val="50000"/>
                  </a:schemeClr>
                </a:solidFill>
                <a:latin typeface="Century Gothic" charset="0"/>
                <a:ea typeface="Century Gothic" charset="0"/>
                <a:cs typeface="Century Gothic" charset="0"/>
              </a:rPr>
              <a:t>CASE: </a:t>
            </a:r>
            <a:r>
              <a:rPr lang="en-US" sz="2000" dirty="0">
                <a:latin typeface="Century Gothic" charset="0"/>
                <a:ea typeface="Century Gothic" charset="0"/>
                <a:cs typeface="Century Gothic" charset="0"/>
              </a:rPr>
              <a:t>A 23-year old G1P0 woman at 38 weeks gestation comes to Labor and Delivery complaining of a 5-hour history of painful contractions occurring every 5 minutes and lasting 45-60 seconds in duration. She denies leaking of fluid per vagina, but has noted bloody show. She reports normal fetal movement. </a:t>
            </a:r>
          </a:p>
          <a:p>
            <a:r>
              <a:rPr lang="en-US" sz="2000" dirty="0">
                <a:latin typeface="Century Gothic" charset="0"/>
                <a:ea typeface="Century Gothic" charset="0"/>
                <a:cs typeface="Century Gothic" charset="0"/>
              </a:rPr>
              <a:t>In reviewing her chart, you find that she has had an uncomplicated prenatal course. She had an ultrasound at 17 weeks that revealed a male fetus and was consistent with her last menstrual period dating. A screening culture at 36 weeks was positive for group B streptococcus. The cervical exam at the 36-week visit was closed and long. </a:t>
            </a:r>
          </a:p>
          <a:p>
            <a:r>
              <a:rPr lang="en-US" sz="2000" dirty="0">
                <a:latin typeface="Century Gothic" charset="0"/>
                <a:ea typeface="Century Gothic" charset="0"/>
                <a:cs typeface="Century Gothic" charset="0"/>
              </a:rPr>
              <a:t>Her blood pressure is 96/54, pulse 92 beats per minute, respirations are 20/minute and oral temperature is 98° F. </a:t>
            </a:r>
            <a:r>
              <a:rPr lang="en-US" sz="2000" dirty="0" smtClean="0">
                <a:latin typeface="Century Gothic" charset="0"/>
                <a:ea typeface="Century Gothic" charset="0"/>
                <a:cs typeface="Century Gothic" charset="0"/>
              </a:rPr>
              <a:t>Leopold’s </a:t>
            </a:r>
            <a:r>
              <a:rPr lang="en-US" sz="2000" dirty="0">
                <a:latin typeface="Century Gothic" charset="0"/>
                <a:ea typeface="Century Gothic" charset="0"/>
                <a:cs typeface="Century Gothic" charset="0"/>
              </a:rPr>
              <a:t>maneuver reveals the fetal back is palpable at the right side of the maternal abdomen and the vertex is palpable through the maternal abdomen just below her symphysis pubis. Fetal heart rate (FHR) is in the 150s with moderate variability, with accelerations and no decelerations. Contractions are noted on the external monitor every 3 minutes. The patient’s cervix is 3 cm dilated, 50% effaced with the fetal vertex at 0 station. The remainder of the physical exam is unremarkable. </a:t>
            </a:r>
          </a:p>
          <a:p>
            <a:endParaRPr lang="en-US" sz="2000" dirty="0" smtClean="0">
              <a:latin typeface="Century Gothic" charset="0"/>
              <a:ea typeface="Century Gothic" charset="0"/>
              <a:cs typeface="Century Gothic" charset="0"/>
            </a:endParaRPr>
          </a:p>
        </p:txBody>
      </p:sp>
    </p:spTree>
    <p:extLst>
      <p:ext uri="{BB962C8B-B14F-4D97-AF65-F5344CB8AC3E}">
        <p14:creationId xmlns:p14="http://schemas.microsoft.com/office/powerpoint/2010/main" val="2072700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Content Placeholder 2"/>
          <p:cNvSpPr txBox="1">
            <a:spLocks/>
          </p:cNvSpPr>
          <p:nvPr/>
        </p:nvSpPr>
        <p:spPr>
          <a:xfrm>
            <a:off x="533400" y="1524000"/>
            <a:ext cx="12801600" cy="6705600"/>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457200" indent="-457200">
              <a:buFont typeface="+mj-lt"/>
              <a:buAutoNum type="arabicPeriod"/>
            </a:pPr>
            <a:r>
              <a:rPr lang="en-US" sz="2000" b="1" dirty="0">
                <a:solidFill>
                  <a:schemeClr val="accent4">
                    <a:lumMod val="50000"/>
                  </a:schemeClr>
                </a:solidFill>
                <a:latin typeface="Century Gothic" charset="0"/>
                <a:ea typeface="Century Gothic" charset="0"/>
                <a:cs typeface="Century Gothic" charset="0"/>
              </a:rPr>
              <a:t>Is this patient in labor? What elements of the case history support a diagnosis of labor? </a:t>
            </a:r>
          </a:p>
          <a:p>
            <a:pPr lvl="1">
              <a:buFont typeface="Arial" charset="0"/>
              <a:buChar char="–"/>
            </a:pPr>
            <a:r>
              <a:rPr lang="en-US" sz="2000" dirty="0">
                <a:solidFill>
                  <a:schemeClr val="accent4">
                    <a:lumMod val="75000"/>
                  </a:schemeClr>
                </a:solidFill>
                <a:latin typeface="Century Gothic" charset="0"/>
                <a:ea typeface="Century Gothic" charset="0"/>
                <a:cs typeface="Century Gothic" charset="0"/>
              </a:rPr>
              <a:t>True labor </a:t>
            </a:r>
            <a:r>
              <a:rPr lang="en-US" sz="2000" dirty="0">
                <a:latin typeface="Century Gothic" charset="0"/>
                <a:ea typeface="Century Gothic" charset="0"/>
                <a:cs typeface="Century Gothic" charset="0"/>
              </a:rPr>
              <a:t>is defined as progressive dilation and effacement of the cervix in response to regular uterine contractions. </a:t>
            </a:r>
          </a:p>
          <a:p>
            <a:pPr lvl="1">
              <a:buFont typeface="Arial" charset="0"/>
              <a:buChar char="–"/>
            </a:pPr>
            <a:r>
              <a:rPr lang="en-US" sz="2000" dirty="0">
                <a:solidFill>
                  <a:schemeClr val="accent4">
                    <a:lumMod val="75000"/>
                  </a:schemeClr>
                </a:solidFill>
                <a:latin typeface="Century Gothic" charset="0"/>
                <a:ea typeface="Century Gothic" charset="0"/>
                <a:cs typeface="Century Gothic" charset="0"/>
              </a:rPr>
              <a:t>False labor </a:t>
            </a:r>
            <a:r>
              <a:rPr lang="en-US" sz="2000" dirty="0">
                <a:latin typeface="Century Gothic" charset="0"/>
                <a:ea typeface="Century Gothic" charset="0"/>
                <a:cs typeface="Century Gothic" charset="0"/>
              </a:rPr>
              <a:t>is defined as contractions at term that do not result in cervical change and are termed “</a:t>
            </a:r>
            <a:r>
              <a:rPr lang="en-US" sz="2000" dirty="0" smtClean="0">
                <a:latin typeface="Century Gothic" charset="0"/>
                <a:ea typeface="Century Gothic" charset="0"/>
                <a:cs typeface="Century Gothic" charset="0"/>
              </a:rPr>
              <a:t>Braxton-Hicks</a:t>
            </a:r>
            <a:r>
              <a:rPr lang="en-US" sz="2000" dirty="0">
                <a:latin typeface="Century Gothic" charset="0"/>
                <a:ea typeface="Century Gothic" charset="0"/>
                <a:cs typeface="Century Gothic" charset="0"/>
              </a:rPr>
              <a:t>” contractions. </a:t>
            </a:r>
            <a:endParaRPr lang="en-US" sz="2000" dirty="0" smtClean="0">
              <a:latin typeface="Century Gothic" charset="0"/>
              <a:ea typeface="Century Gothic" charset="0"/>
              <a:cs typeface="Century Gothic" charset="0"/>
            </a:endParaRPr>
          </a:p>
          <a:p>
            <a:pPr lvl="1">
              <a:buFont typeface="Arial" charset="0"/>
              <a:buChar char="–"/>
            </a:pPr>
            <a:endParaRPr lang="en-US" sz="2000" dirty="0" smtClean="0">
              <a:latin typeface="Century Gothic" charset="0"/>
              <a:ea typeface="Century Gothic" charset="0"/>
              <a:cs typeface="Century Gothic" charset="0"/>
            </a:endParaRPr>
          </a:p>
          <a:p>
            <a:pPr marL="457200" indent="-457200">
              <a:buFont typeface="+mj-lt"/>
              <a:buAutoNum type="arabicPeriod"/>
            </a:pPr>
            <a:r>
              <a:rPr lang="en-US" sz="2000" b="1" dirty="0">
                <a:solidFill>
                  <a:schemeClr val="accent4">
                    <a:lumMod val="50000"/>
                  </a:schemeClr>
                </a:solidFill>
                <a:latin typeface="Century Gothic" charset="0"/>
                <a:ea typeface="Century Gothic" charset="0"/>
                <a:cs typeface="Century Gothic" charset="0"/>
              </a:rPr>
              <a:t>What is the stage and phase of labor for this patient? </a:t>
            </a:r>
          </a:p>
          <a:p>
            <a:pPr lvl="1"/>
            <a:r>
              <a:rPr lang="en-US" sz="2000" dirty="0">
                <a:solidFill>
                  <a:schemeClr val="accent4">
                    <a:lumMod val="75000"/>
                  </a:schemeClr>
                </a:solidFill>
                <a:latin typeface="Century Gothic" charset="0"/>
                <a:ea typeface="Century Gothic" charset="0"/>
                <a:cs typeface="Century Gothic" charset="0"/>
              </a:rPr>
              <a:t>Stage 1:</a:t>
            </a:r>
            <a:r>
              <a:rPr lang="en-US" sz="2000" dirty="0">
                <a:latin typeface="Century Gothic" charset="0"/>
                <a:ea typeface="Century Gothic" charset="0"/>
                <a:cs typeface="Century Gothic" charset="0"/>
              </a:rPr>
              <a:t> the onset of labor to full cervical dilation which is further divided into two phases: </a:t>
            </a:r>
          </a:p>
          <a:p>
            <a:pPr lvl="2"/>
            <a:r>
              <a:rPr lang="en-US" sz="2000" dirty="0">
                <a:latin typeface="Century Gothic" charset="0"/>
                <a:ea typeface="Century Gothic" charset="0"/>
                <a:cs typeface="Century Gothic" charset="0"/>
              </a:rPr>
              <a:t> Latent phase: onset of labor to the beginning of the active phase </a:t>
            </a:r>
          </a:p>
          <a:p>
            <a:pPr lvl="2"/>
            <a:r>
              <a:rPr lang="en-US" sz="2000" dirty="0">
                <a:latin typeface="Century Gothic" charset="0"/>
                <a:ea typeface="Century Gothic" charset="0"/>
                <a:cs typeface="Century Gothic" charset="0"/>
              </a:rPr>
              <a:t> Active phase: period of rapid cervical dilation (1-2 cm / </a:t>
            </a:r>
            <a:r>
              <a:rPr lang="en-US" sz="2000" dirty="0" err="1">
                <a:latin typeface="Century Gothic" charset="0"/>
                <a:ea typeface="Century Gothic" charset="0"/>
                <a:cs typeface="Century Gothic" charset="0"/>
              </a:rPr>
              <a:t>hr</a:t>
            </a:r>
            <a:r>
              <a:rPr lang="en-US" sz="2000" dirty="0">
                <a:latin typeface="Century Gothic" charset="0"/>
                <a:ea typeface="Century Gothic" charset="0"/>
                <a:cs typeface="Century Gothic" charset="0"/>
              </a:rPr>
              <a:t>); 60 percent of patients reach the latent- </a:t>
            </a:r>
          </a:p>
          <a:p>
            <a:pPr lvl="2"/>
            <a:r>
              <a:rPr lang="en-US" sz="2000" dirty="0">
                <a:latin typeface="Century Gothic" charset="0"/>
                <a:ea typeface="Century Gothic" charset="0"/>
                <a:cs typeface="Century Gothic" charset="0"/>
              </a:rPr>
              <a:t>active phase transition by 4 cm dilation and 90 percent by 6 cm dilation </a:t>
            </a:r>
          </a:p>
          <a:p>
            <a:pPr lvl="1"/>
            <a:r>
              <a:rPr lang="en-US" sz="2000" dirty="0">
                <a:solidFill>
                  <a:schemeClr val="accent4">
                    <a:lumMod val="75000"/>
                  </a:schemeClr>
                </a:solidFill>
                <a:latin typeface="Century Gothic" charset="0"/>
                <a:ea typeface="Century Gothic" charset="0"/>
                <a:cs typeface="Century Gothic" charset="0"/>
              </a:rPr>
              <a:t>Stage 2:</a:t>
            </a:r>
            <a:r>
              <a:rPr lang="en-US" sz="2000" dirty="0">
                <a:latin typeface="Century Gothic" charset="0"/>
                <a:ea typeface="Century Gothic" charset="0"/>
                <a:cs typeface="Century Gothic" charset="0"/>
              </a:rPr>
              <a:t> complete dilation to delivery of the infant </a:t>
            </a:r>
          </a:p>
          <a:p>
            <a:pPr lvl="1"/>
            <a:r>
              <a:rPr lang="en-US" sz="2000" dirty="0">
                <a:solidFill>
                  <a:schemeClr val="accent4">
                    <a:lumMod val="75000"/>
                  </a:schemeClr>
                </a:solidFill>
                <a:latin typeface="Century Gothic" charset="0"/>
                <a:ea typeface="Century Gothic" charset="0"/>
                <a:cs typeface="Century Gothic" charset="0"/>
              </a:rPr>
              <a:t>Stage 3:</a:t>
            </a:r>
            <a:r>
              <a:rPr lang="en-US" sz="2000" dirty="0">
                <a:latin typeface="Century Gothic" charset="0"/>
                <a:ea typeface="Century Gothic" charset="0"/>
                <a:cs typeface="Century Gothic" charset="0"/>
              </a:rPr>
              <a:t> Delivery of the infant to delivery of the placenta </a:t>
            </a:r>
          </a:p>
          <a:p>
            <a:pPr lvl="1"/>
            <a:r>
              <a:rPr lang="en-US" sz="2000" dirty="0">
                <a:solidFill>
                  <a:schemeClr val="accent4">
                    <a:lumMod val="75000"/>
                  </a:schemeClr>
                </a:solidFill>
                <a:latin typeface="Century Gothic" charset="0"/>
                <a:ea typeface="Century Gothic" charset="0"/>
                <a:cs typeface="Century Gothic" charset="0"/>
              </a:rPr>
              <a:t>Stage 4:</a:t>
            </a:r>
            <a:r>
              <a:rPr lang="en-US" sz="2000" dirty="0">
                <a:latin typeface="Century Gothic" charset="0"/>
                <a:ea typeface="Century Gothic" charset="0"/>
                <a:cs typeface="Century Gothic" charset="0"/>
              </a:rPr>
              <a:t> Delivery of placenta to 2 hours after. The Friedman curve is falling out of favor, but is important </a:t>
            </a:r>
            <a:r>
              <a:rPr lang="en-US" sz="2000" dirty="0" smtClean="0">
                <a:latin typeface="Century Gothic" charset="0"/>
                <a:ea typeface="Century Gothic" charset="0"/>
                <a:cs typeface="Century Gothic" charset="0"/>
              </a:rPr>
              <a:t>historically</a:t>
            </a:r>
            <a:r>
              <a:rPr lang="en-US" sz="2000" dirty="0">
                <a:latin typeface="Century Gothic" charset="0"/>
                <a:ea typeface="Century Gothic" charset="0"/>
                <a:cs typeface="Century Gothic" charset="0"/>
              </a:rPr>
              <a:t>. Interventions should be considered based on the specific circumstances involved in each </a:t>
            </a:r>
            <a:r>
              <a:rPr lang="en-US" sz="2000" dirty="0" smtClean="0">
                <a:latin typeface="Century Gothic" charset="0"/>
                <a:ea typeface="Century Gothic" charset="0"/>
                <a:cs typeface="Century Gothic" charset="0"/>
              </a:rPr>
              <a:t>laboring </a:t>
            </a:r>
            <a:r>
              <a:rPr lang="en-US" sz="2000" dirty="0">
                <a:latin typeface="Century Gothic" charset="0"/>
                <a:ea typeface="Century Gothic" charset="0"/>
                <a:cs typeface="Century Gothic" charset="0"/>
              </a:rPr>
              <a:t>patient. </a:t>
            </a:r>
          </a:p>
          <a:p>
            <a:pPr marL="514350" indent="-514350">
              <a:buFont typeface="+mj-lt"/>
              <a:buAutoNum type="arabicPeriod"/>
            </a:pPr>
            <a:endParaRPr lang="en-US" sz="2000" dirty="0">
              <a:latin typeface="Century Gothic" charset="0"/>
              <a:ea typeface="Century Gothic" charset="0"/>
              <a:cs typeface="Century Gothic" charset="0"/>
            </a:endParaRPr>
          </a:p>
        </p:txBody>
      </p:sp>
    </p:spTree>
    <p:extLst>
      <p:ext uri="{BB962C8B-B14F-4D97-AF65-F5344CB8AC3E}">
        <p14:creationId xmlns:p14="http://schemas.microsoft.com/office/powerpoint/2010/main" val="1429859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Content Placeholder 2"/>
          <p:cNvSpPr txBox="1">
            <a:spLocks/>
          </p:cNvSpPr>
          <p:nvPr/>
        </p:nvSpPr>
        <p:spPr>
          <a:xfrm>
            <a:off x="304800" y="1676400"/>
            <a:ext cx="13335000" cy="6477000"/>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457200" indent="-457200">
              <a:buFont typeface="+mj-lt"/>
              <a:buAutoNum type="arabicPeriod" startAt="3"/>
            </a:pPr>
            <a:r>
              <a:rPr lang="en-US" sz="2000" b="1" dirty="0">
                <a:solidFill>
                  <a:schemeClr val="accent4">
                    <a:lumMod val="50000"/>
                  </a:schemeClr>
                </a:solidFill>
                <a:latin typeface="Century Gothic" charset="0"/>
                <a:ea typeface="Century Gothic" charset="0"/>
                <a:cs typeface="Century Gothic" charset="0"/>
              </a:rPr>
              <a:t>In addition to determining whether this patient is in labor or not, what should be included in the initial evaluation of a patient who presents in labor? </a:t>
            </a:r>
          </a:p>
          <a:p>
            <a:pPr marL="959063" lvl="1" indent="-457200"/>
            <a:r>
              <a:rPr lang="en-US" sz="2000" dirty="0">
                <a:latin typeface="Century Gothic" charset="0"/>
                <a:ea typeface="Century Gothic" charset="0"/>
                <a:cs typeface="Century Gothic" charset="0"/>
              </a:rPr>
              <a:t>Establish the gestational age through comparison of available dating criterion such as last menstrual period, sonography, and physical exam (e.g. fundal height). </a:t>
            </a:r>
          </a:p>
          <a:p>
            <a:pPr marL="959063" lvl="1" indent="-457200"/>
            <a:r>
              <a:rPr lang="en-US" sz="2000" dirty="0">
                <a:latin typeface="Century Gothic" charset="0"/>
                <a:ea typeface="Century Gothic" charset="0"/>
                <a:cs typeface="Century Gothic" charset="0"/>
              </a:rPr>
              <a:t>Identify any maternal medical or obstetrical complications of pregnancy by review of patient records and focused history and physical exam. </a:t>
            </a:r>
          </a:p>
          <a:p>
            <a:pPr marL="959063" lvl="1" indent="-457200"/>
            <a:r>
              <a:rPr lang="en-US" sz="2000" dirty="0">
                <a:latin typeface="Century Gothic" charset="0"/>
                <a:ea typeface="Century Gothic" charset="0"/>
                <a:cs typeface="Century Gothic" charset="0"/>
              </a:rPr>
              <a:t>Identify any fetal conditions by review of patient records and focused history and physical exam. </a:t>
            </a:r>
          </a:p>
          <a:p>
            <a:pPr marL="959063" lvl="1" indent="-457200"/>
            <a:r>
              <a:rPr lang="en-US" sz="2000" dirty="0">
                <a:latin typeface="Century Gothic" charset="0"/>
                <a:ea typeface="Century Gothic" charset="0"/>
                <a:cs typeface="Century Gothic" charset="0"/>
              </a:rPr>
              <a:t>Review routine screenings tests (e.g. group B streptococcus) </a:t>
            </a:r>
          </a:p>
          <a:p>
            <a:pPr marL="959063" lvl="1" indent="-457200"/>
            <a:r>
              <a:rPr lang="en-US" sz="2000" dirty="0">
                <a:latin typeface="Century Gothic" charset="0"/>
                <a:ea typeface="Century Gothic" charset="0"/>
                <a:cs typeface="Century Gothic" charset="0"/>
              </a:rPr>
              <a:t>Identify any new maternal conditions that may impact labor management (e.g. preeclampsia, </a:t>
            </a:r>
            <a:r>
              <a:rPr lang="en-US" sz="2000" dirty="0" err="1" smtClean="0">
                <a:latin typeface="Century Gothic" charset="0"/>
                <a:ea typeface="Century Gothic" charset="0"/>
                <a:cs typeface="Century Gothic" charset="0"/>
              </a:rPr>
              <a:t>chorioamnionitis</a:t>
            </a:r>
            <a:r>
              <a:rPr lang="en-US" sz="2000" dirty="0">
                <a:latin typeface="Century Gothic" charset="0"/>
                <a:ea typeface="Century Gothic" charset="0"/>
                <a:cs typeface="Century Gothic" charset="0"/>
              </a:rPr>
              <a:t>). </a:t>
            </a:r>
          </a:p>
          <a:p>
            <a:pPr marL="959063" lvl="1" indent="-457200"/>
            <a:r>
              <a:rPr lang="en-US" sz="2000" dirty="0">
                <a:latin typeface="Century Gothic" charset="0"/>
                <a:ea typeface="Century Gothic" charset="0"/>
                <a:cs typeface="Century Gothic" charset="0"/>
              </a:rPr>
              <a:t>Establish fetal viability using either external ultrasound Doppler or bedside sonography. </a:t>
            </a:r>
          </a:p>
          <a:p>
            <a:pPr marL="959063" lvl="1" indent="-457200"/>
            <a:r>
              <a:rPr lang="en-US" sz="2000" dirty="0">
                <a:latin typeface="Century Gothic" charset="0"/>
                <a:ea typeface="Century Gothic" charset="0"/>
                <a:cs typeface="Century Gothic" charset="0"/>
              </a:rPr>
              <a:t>Evaluate the fetal presentation and estimated fetal weight using either Leopold’s maneuvers, vaginal exam, </a:t>
            </a:r>
          </a:p>
          <a:p>
            <a:pPr marL="959063" lvl="1" indent="-457200"/>
            <a:r>
              <a:rPr lang="en-US" sz="2000" dirty="0">
                <a:latin typeface="Century Gothic" charset="0"/>
                <a:ea typeface="Century Gothic" charset="0"/>
                <a:cs typeface="Century Gothic" charset="0"/>
              </a:rPr>
              <a:t>or bedside sonography. </a:t>
            </a:r>
          </a:p>
          <a:p>
            <a:pPr marL="959063" lvl="1" indent="-457200"/>
            <a:r>
              <a:rPr lang="en-US" sz="2000" dirty="0">
                <a:latin typeface="Century Gothic" charset="0"/>
                <a:ea typeface="Century Gothic" charset="0"/>
                <a:cs typeface="Century Gothic" charset="0"/>
              </a:rPr>
              <a:t>Assess the adequacy of the maternal pelvis through physical examination (clinical </a:t>
            </a:r>
            <a:r>
              <a:rPr lang="en-US" sz="2000" dirty="0" err="1">
                <a:latin typeface="Century Gothic" charset="0"/>
                <a:ea typeface="Century Gothic" charset="0"/>
                <a:cs typeface="Century Gothic" charset="0"/>
              </a:rPr>
              <a:t>pelvimetry</a:t>
            </a:r>
            <a:r>
              <a:rPr lang="en-US" sz="2000" dirty="0">
                <a:latin typeface="Century Gothic" charset="0"/>
                <a:ea typeface="Century Gothic" charset="0"/>
                <a:cs typeface="Century Gothic" charset="0"/>
              </a:rPr>
              <a:t>) and review </a:t>
            </a:r>
          </a:p>
          <a:p>
            <a:pPr marL="959063" lvl="1" indent="-457200"/>
            <a:r>
              <a:rPr lang="en-US" sz="2000" dirty="0">
                <a:latin typeface="Century Gothic" charset="0"/>
                <a:ea typeface="Century Gothic" charset="0"/>
                <a:cs typeface="Century Gothic" charset="0"/>
              </a:rPr>
              <a:t>of patient’s prior labor outcomes, if applicable. </a:t>
            </a:r>
          </a:p>
          <a:p>
            <a:pPr marL="959063" lvl="1" indent="-457200"/>
            <a:r>
              <a:rPr lang="en-US" sz="2000" dirty="0">
                <a:latin typeface="Century Gothic" charset="0"/>
                <a:ea typeface="Century Gothic" charset="0"/>
                <a:cs typeface="Century Gothic" charset="0"/>
              </a:rPr>
              <a:t>Assess the cervical status and membrane status. </a:t>
            </a:r>
          </a:p>
          <a:p>
            <a:endParaRPr lang="en-US" sz="2000" dirty="0" smtClean="0">
              <a:latin typeface="Century Gothic" charset="0"/>
              <a:ea typeface="Century Gothic" charset="0"/>
              <a:cs typeface="Century Gothic" charset="0"/>
            </a:endParaRPr>
          </a:p>
        </p:txBody>
      </p:sp>
    </p:spTree>
    <p:extLst>
      <p:ext uri="{BB962C8B-B14F-4D97-AF65-F5344CB8AC3E}">
        <p14:creationId xmlns:p14="http://schemas.microsoft.com/office/powerpoint/2010/main" val="1468059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Content Placeholder 2"/>
          <p:cNvSpPr txBox="1">
            <a:spLocks/>
          </p:cNvSpPr>
          <p:nvPr/>
        </p:nvSpPr>
        <p:spPr>
          <a:xfrm>
            <a:off x="228600" y="1295400"/>
            <a:ext cx="13335000" cy="7391400"/>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457200" indent="-457200">
              <a:buFont typeface="+mj-lt"/>
              <a:buAutoNum type="arabicPeriod" startAt="4"/>
            </a:pPr>
            <a:r>
              <a:rPr lang="en-US" sz="2000" b="1" dirty="0">
                <a:solidFill>
                  <a:schemeClr val="accent4">
                    <a:lumMod val="50000"/>
                  </a:schemeClr>
                </a:solidFill>
                <a:latin typeface="Century Gothic" charset="0"/>
                <a:ea typeface="Century Gothic" charset="0"/>
                <a:cs typeface="Century Gothic" charset="0"/>
              </a:rPr>
              <a:t>What are your next steps in management of this patient? </a:t>
            </a:r>
          </a:p>
          <a:p>
            <a:pPr lvl="1"/>
            <a:r>
              <a:rPr lang="en-US" sz="2000" dirty="0">
                <a:latin typeface="Century Gothic" charset="0"/>
                <a:ea typeface="Century Gothic" charset="0"/>
                <a:cs typeface="Century Gothic" charset="0"/>
              </a:rPr>
              <a:t>Appropriate prophylaxis (e.g. group B streptococcus) </a:t>
            </a:r>
          </a:p>
          <a:p>
            <a:pPr lvl="1"/>
            <a:r>
              <a:rPr lang="en-US" sz="2000" dirty="0">
                <a:latin typeface="Century Gothic" charset="0"/>
                <a:ea typeface="Century Gothic" charset="0"/>
                <a:cs typeface="Century Gothic" charset="0"/>
              </a:rPr>
              <a:t>Fetal heart rate monitoring (external vs. internal and intermittent vs. continuous) </a:t>
            </a:r>
          </a:p>
          <a:p>
            <a:pPr lvl="1"/>
            <a:r>
              <a:rPr lang="en-US" sz="2000" dirty="0">
                <a:latin typeface="Century Gothic" charset="0"/>
                <a:ea typeface="Century Gothic" charset="0"/>
                <a:cs typeface="Century Gothic" charset="0"/>
              </a:rPr>
              <a:t>Uterine contraction monitoring (external vs. internal) </a:t>
            </a:r>
          </a:p>
          <a:p>
            <a:pPr lvl="1"/>
            <a:r>
              <a:rPr lang="en-US" sz="2000" dirty="0">
                <a:latin typeface="Century Gothic" charset="0"/>
                <a:ea typeface="Century Gothic" charset="0"/>
                <a:cs typeface="Century Gothic" charset="0"/>
              </a:rPr>
              <a:t>Serial assessment of maternal labor progress (dilation, effacement, station) </a:t>
            </a:r>
          </a:p>
          <a:p>
            <a:pPr lvl="1"/>
            <a:r>
              <a:rPr lang="en-US" sz="2000" dirty="0">
                <a:latin typeface="Century Gothic" charset="0"/>
                <a:ea typeface="Century Gothic" charset="0"/>
                <a:cs typeface="Century Gothic" charset="0"/>
              </a:rPr>
              <a:t>Serial assessment of maternal pain status </a:t>
            </a:r>
            <a:endParaRPr lang="en-US" sz="2000" dirty="0" smtClean="0">
              <a:latin typeface="Century Gothic" charset="0"/>
              <a:ea typeface="Century Gothic" charset="0"/>
              <a:cs typeface="Century Gothic" charset="0"/>
            </a:endParaRPr>
          </a:p>
          <a:p>
            <a:pPr lvl="1"/>
            <a:endParaRPr lang="en-US" sz="2000" dirty="0" smtClean="0">
              <a:latin typeface="Century Gothic" charset="0"/>
              <a:ea typeface="Century Gothic" charset="0"/>
              <a:cs typeface="Century Gothic" charset="0"/>
            </a:endParaRPr>
          </a:p>
          <a:p>
            <a:pPr marL="457200" indent="-457200">
              <a:buFont typeface="+mj-lt"/>
              <a:buAutoNum type="arabicPeriod" startAt="5"/>
            </a:pPr>
            <a:r>
              <a:rPr lang="en-US" sz="2000" b="1" dirty="0">
                <a:solidFill>
                  <a:schemeClr val="accent4">
                    <a:lumMod val="50000"/>
                  </a:schemeClr>
                </a:solidFill>
                <a:latin typeface="Century Gothic" charset="0"/>
                <a:ea typeface="Century Gothic" charset="0"/>
                <a:cs typeface="Century Gothic" charset="0"/>
              </a:rPr>
              <a:t>What options for pain management are available for this patient? </a:t>
            </a:r>
          </a:p>
          <a:p>
            <a:pPr lvl="1"/>
            <a:r>
              <a:rPr lang="en-US" sz="2000" dirty="0">
                <a:solidFill>
                  <a:schemeClr val="accent4">
                    <a:lumMod val="75000"/>
                  </a:schemeClr>
                </a:solidFill>
                <a:latin typeface="Century Gothic" charset="0"/>
                <a:ea typeface="Century Gothic" charset="0"/>
                <a:cs typeface="Century Gothic" charset="0"/>
              </a:rPr>
              <a:t>Pain </a:t>
            </a:r>
            <a:r>
              <a:rPr lang="en-US" sz="2000" dirty="0" smtClean="0">
                <a:solidFill>
                  <a:schemeClr val="accent4">
                    <a:lumMod val="75000"/>
                  </a:schemeClr>
                </a:solidFill>
                <a:latin typeface="Century Gothic" charset="0"/>
                <a:ea typeface="Century Gothic" charset="0"/>
                <a:cs typeface="Century Gothic" charset="0"/>
              </a:rPr>
              <a:t>Pathways:</a:t>
            </a:r>
            <a:endParaRPr lang="en-US" sz="2000" dirty="0">
              <a:solidFill>
                <a:schemeClr val="accent4">
                  <a:lumMod val="75000"/>
                </a:schemeClr>
              </a:solidFill>
              <a:latin typeface="Century Gothic" charset="0"/>
              <a:ea typeface="Century Gothic" charset="0"/>
              <a:cs typeface="Century Gothic" charset="0"/>
            </a:endParaRPr>
          </a:p>
          <a:p>
            <a:pPr lvl="2"/>
            <a:r>
              <a:rPr lang="en-US" sz="2000" dirty="0">
                <a:latin typeface="Century Gothic" charset="0"/>
                <a:ea typeface="Century Gothic" charset="0"/>
                <a:cs typeface="Century Gothic" charset="0"/>
              </a:rPr>
              <a:t> </a:t>
            </a:r>
            <a:r>
              <a:rPr lang="en-US" sz="2000" dirty="0" smtClean="0">
                <a:latin typeface="Century Gothic" charset="0"/>
                <a:ea typeface="Century Gothic" charset="0"/>
                <a:cs typeface="Century Gothic" charset="0"/>
              </a:rPr>
              <a:t>Uterine contractions and cervical dilation result in visceral pain (T-10 through L-1</a:t>
            </a:r>
            <a:r>
              <a:rPr lang="en-US" sz="2000" dirty="0">
                <a:latin typeface="Century Gothic" charset="0"/>
                <a:ea typeface="Century Gothic" charset="0"/>
                <a:cs typeface="Century Gothic" charset="0"/>
              </a:rPr>
              <a:t>) </a:t>
            </a:r>
          </a:p>
          <a:p>
            <a:pPr lvl="2"/>
            <a:r>
              <a:rPr lang="en-US" sz="2000" dirty="0">
                <a:latin typeface="Century Gothic" charset="0"/>
                <a:ea typeface="Century Gothic" charset="0"/>
                <a:cs typeface="Century Gothic" charset="0"/>
              </a:rPr>
              <a:t> </a:t>
            </a:r>
            <a:r>
              <a:rPr lang="en-US" sz="2000" dirty="0" smtClean="0">
                <a:latin typeface="Century Gothic" charset="0"/>
                <a:ea typeface="Century Gothic" charset="0"/>
                <a:cs typeface="Century Gothic" charset="0"/>
              </a:rPr>
              <a:t>Descent of the fetal head and subsequent pressure on the pelvic floor, vagina, and perineum generate somatic </a:t>
            </a:r>
            <a:r>
              <a:rPr lang="en-US" sz="2000" dirty="0">
                <a:latin typeface="Century Gothic" charset="0"/>
                <a:ea typeface="Century Gothic" charset="0"/>
                <a:cs typeface="Century Gothic" charset="0"/>
              </a:rPr>
              <a:t>pain transmitted by the pudendal nerve (S2–4). </a:t>
            </a:r>
          </a:p>
          <a:p>
            <a:pPr lvl="1"/>
            <a:r>
              <a:rPr lang="en-US" sz="2000" dirty="0">
                <a:solidFill>
                  <a:schemeClr val="accent4">
                    <a:lumMod val="75000"/>
                  </a:schemeClr>
                </a:solidFill>
                <a:latin typeface="Century Gothic" charset="0"/>
                <a:ea typeface="Century Gothic" charset="0"/>
                <a:cs typeface="Century Gothic" charset="0"/>
              </a:rPr>
              <a:t>Analgesia and Anesthesia </a:t>
            </a:r>
            <a:r>
              <a:rPr lang="en-US" sz="2000" dirty="0" smtClean="0">
                <a:solidFill>
                  <a:schemeClr val="accent4">
                    <a:lumMod val="75000"/>
                  </a:schemeClr>
                </a:solidFill>
                <a:latin typeface="Century Gothic" charset="0"/>
                <a:ea typeface="Century Gothic" charset="0"/>
                <a:cs typeface="Century Gothic" charset="0"/>
              </a:rPr>
              <a:t>options: </a:t>
            </a:r>
            <a:endParaRPr lang="en-US" sz="2000" dirty="0">
              <a:solidFill>
                <a:schemeClr val="accent4">
                  <a:lumMod val="75000"/>
                </a:schemeClr>
              </a:solidFill>
              <a:latin typeface="Century Gothic" charset="0"/>
              <a:ea typeface="Century Gothic" charset="0"/>
              <a:cs typeface="Century Gothic" charset="0"/>
            </a:endParaRPr>
          </a:p>
          <a:p>
            <a:pPr lvl="2"/>
            <a:r>
              <a:rPr lang="en-US" sz="2000" dirty="0">
                <a:latin typeface="Century Gothic" charset="0"/>
                <a:ea typeface="Century Gothic" charset="0"/>
                <a:cs typeface="Century Gothic" charset="0"/>
              </a:rPr>
              <a:t> </a:t>
            </a:r>
            <a:r>
              <a:rPr lang="en-US" sz="2000" dirty="0" smtClean="0">
                <a:latin typeface="Century Gothic" charset="0"/>
                <a:ea typeface="Century Gothic" charset="0"/>
                <a:cs typeface="Century Gothic" charset="0"/>
              </a:rPr>
              <a:t>Systemic narcotics </a:t>
            </a:r>
            <a:endParaRPr lang="en-US" sz="2000" dirty="0">
              <a:latin typeface="Century Gothic" charset="0"/>
              <a:ea typeface="Century Gothic" charset="0"/>
              <a:cs typeface="Century Gothic" charset="0"/>
            </a:endParaRPr>
          </a:p>
          <a:p>
            <a:pPr lvl="2"/>
            <a:r>
              <a:rPr lang="en-US" sz="2000" dirty="0">
                <a:latin typeface="Century Gothic" charset="0"/>
                <a:ea typeface="Century Gothic" charset="0"/>
                <a:cs typeface="Century Gothic" charset="0"/>
              </a:rPr>
              <a:t> </a:t>
            </a:r>
            <a:r>
              <a:rPr lang="en-US" sz="2000" dirty="0" smtClean="0">
                <a:latin typeface="Century Gothic" charset="0"/>
                <a:ea typeface="Century Gothic" charset="0"/>
                <a:cs typeface="Century Gothic" charset="0"/>
              </a:rPr>
              <a:t>Regional:</a:t>
            </a:r>
            <a:endParaRPr lang="en-US" sz="2000" dirty="0">
              <a:latin typeface="Century Gothic" charset="0"/>
              <a:ea typeface="Century Gothic" charset="0"/>
              <a:cs typeface="Century Gothic" charset="0"/>
            </a:endParaRPr>
          </a:p>
          <a:p>
            <a:pPr lvl="3"/>
            <a:r>
              <a:rPr lang="en-US" sz="2000" dirty="0">
                <a:latin typeface="Century Gothic" charset="0"/>
                <a:ea typeface="Century Gothic" charset="0"/>
                <a:cs typeface="Century Gothic" charset="0"/>
              </a:rPr>
              <a:t>Local anesthetic agents </a:t>
            </a:r>
          </a:p>
          <a:p>
            <a:pPr lvl="3"/>
            <a:r>
              <a:rPr lang="en-US" sz="2000" dirty="0">
                <a:latin typeface="Century Gothic" charset="0"/>
                <a:ea typeface="Century Gothic" charset="0"/>
                <a:cs typeface="Century Gothic" charset="0"/>
              </a:rPr>
              <a:t>Pudendal block </a:t>
            </a:r>
          </a:p>
          <a:p>
            <a:pPr lvl="3"/>
            <a:r>
              <a:rPr lang="en-US" sz="2000" dirty="0" smtClean="0">
                <a:latin typeface="Century Gothic" charset="0"/>
                <a:ea typeface="Century Gothic" charset="0"/>
                <a:cs typeface="Century Gothic" charset="0"/>
              </a:rPr>
              <a:t>Para-cervical </a:t>
            </a:r>
            <a:r>
              <a:rPr lang="en-US" sz="2000" dirty="0">
                <a:latin typeface="Century Gothic" charset="0"/>
                <a:ea typeface="Century Gothic" charset="0"/>
                <a:cs typeface="Century Gothic" charset="0"/>
              </a:rPr>
              <a:t>block </a:t>
            </a:r>
          </a:p>
          <a:p>
            <a:pPr lvl="2"/>
            <a:r>
              <a:rPr lang="en-US" sz="2000" dirty="0">
                <a:latin typeface="Century Gothic" charset="0"/>
                <a:ea typeface="Century Gothic" charset="0"/>
                <a:cs typeface="Century Gothic" charset="0"/>
              </a:rPr>
              <a:t> </a:t>
            </a:r>
            <a:r>
              <a:rPr lang="en-US" sz="2000" dirty="0" smtClean="0">
                <a:latin typeface="Century Gothic" charset="0"/>
                <a:ea typeface="Century Gothic" charset="0"/>
                <a:cs typeface="Century Gothic" charset="0"/>
              </a:rPr>
              <a:t>Continuous lumbar epidural </a:t>
            </a:r>
            <a:endParaRPr lang="en-US" sz="2000" dirty="0">
              <a:latin typeface="Century Gothic" charset="0"/>
              <a:ea typeface="Century Gothic" charset="0"/>
              <a:cs typeface="Century Gothic" charset="0"/>
            </a:endParaRPr>
          </a:p>
          <a:p>
            <a:pPr lvl="2"/>
            <a:r>
              <a:rPr lang="en-US" sz="2000" dirty="0">
                <a:latin typeface="Century Gothic" charset="0"/>
                <a:ea typeface="Century Gothic" charset="0"/>
                <a:cs typeface="Century Gothic" charset="0"/>
              </a:rPr>
              <a:t> </a:t>
            </a:r>
            <a:r>
              <a:rPr lang="en-US" sz="2000" dirty="0" smtClean="0">
                <a:latin typeface="Century Gothic" charset="0"/>
                <a:ea typeface="Century Gothic" charset="0"/>
                <a:cs typeface="Century Gothic" charset="0"/>
              </a:rPr>
              <a:t>Prepared childbirth (</a:t>
            </a:r>
            <a:r>
              <a:rPr lang="en-US" sz="2000" dirty="0" err="1" smtClean="0">
                <a:latin typeface="Century Gothic" charset="0"/>
                <a:ea typeface="Century Gothic" charset="0"/>
                <a:cs typeface="Century Gothic" charset="0"/>
              </a:rPr>
              <a:t>e.g.Lamaze</a:t>
            </a:r>
            <a:r>
              <a:rPr lang="en-US" sz="2000" dirty="0" smtClean="0">
                <a:latin typeface="Century Gothic" charset="0"/>
                <a:ea typeface="Century Gothic" charset="0"/>
                <a:cs typeface="Century Gothic" charset="0"/>
              </a:rPr>
              <a:t> classes</a:t>
            </a:r>
            <a:r>
              <a:rPr lang="en-US" sz="2000" dirty="0">
                <a:latin typeface="Century Gothic" charset="0"/>
                <a:ea typeface="Century Gothic" charset="0"/>
                <a:cs typeface="Century Gothic" charset="0"/>
              </a:rPr>
              <a:t>) </a:t>
            </a:r>
          </a:p>
          <a:p>
            <a:pPr marL="457200" indent="-457200">
              <a:buFont typeface="+mj-lt"/>
              <a:buAutoNum type="arabicPeriod" startAt="5"/>
            </a:pPr>
            <a:endParaRPr lang="en-US" sz="2000" dirty="0">
              <a:latin typeface="Century Gothic" charset="0"/>
              <a:ea typeface="Century Gothic" charset="0"/>
              <a:cs typeface="Century Gothic" charset="0"/>
            </a:endParaRPr>
          </a:p>
        </p:txBody>
      </p:sp>
    </p:spTree>
    <p:extLst>
      <p:ext uri="{BB962C8B-B14F-4D97-AF65-F5344CB8AC3E}">
        <p14:creationId xmlns:p14="http://schemas.microsoft.com/office/powerpoint/2010/main" val="20692616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2046bf29e614f10a4d762212bcaf7756db1f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1" anchor="ctr"/>
      <a:lstStyle>
        <a:defPPr algn="ctr">
          <a:defRPr/>
        </a:defPPr>
      </a:lstStyle>
      <a:style>
        <a:lnRef idx="2">
          <a:schemeClr val="accent2"/>
        </a:lnRef>
        <a:fillRef idx="1">
          <a:schemeClr val="lt1"/>
        </a:fillRef>
        <a:effectRef idx="0">
          <a:schemeClr val="accent2"/>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887</TotalTime>
  <Words>1093</Words>
  <Application>Microsoft Macintosh PowerPoint</Application>
  <PresentationFormat>Custom</PresentationFormat>
  <Paragraphs>120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Century Gothic</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Microsoft Office User</cp:lastModifiedBy>
  <cp:revision>75</cp:revision>
  <dcterms:created xsi:type="dcterms:W3CDTF">2013-12-01T11:24:53Z</dcterms:created>
  <dcterms:modified xsi:type="dcterms:W3CDTF">2016-11-01T20:03:40Z</dcterms:modified>
</cp:coreProperties>
</file>