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60" r:id="rId5"/>
    <p:sldId id="261" r:id="rId6"/>
    <p:sldId id="262" r:id="rId7"/>
    <p:sldId id="259" r:id="rId8"/>
    <p:sldId id="264" r:id="rId9"/>
    <p:sldId id="263" r:id="rId10"/>
  </p:sldIdLst>
  <p:sldSz cx="13716000" cy="9144000"/>
  <p:notesSz cx="6858000" cy="9144000"/>
  <p:custDataLst>
    <p:tags r:id="rId13"/>
  </p:custDataLst>
  <p:defaultTextStyle>
    <a:defPPr>
      <a:defRPr lang="en-US"/>
    </a:defPPr>
    <a:lvl1pPr marL="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43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D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30"/>
  </p:normalViewPr>
  <p:slideViewPr>
    <p:cSldViewPr>
      <p:cViewPr>
        <p:scale>
          <a:sx n="69" d="100"/>
          <a:sy n="69" d="100"/>
        </p:scale>
        <p:origin x="1656" y="24"/>
      </p:cViewPr>
      <p:guideLst>
        <p:guide orient="horz" pos="2880"/>
        <p:guide pos="43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tags" Target="tags/tag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89564-7841-4701-AC89-355BB772D6DB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3476DE-4F4E-457A-8472-716D038413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3374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398731-034C-4C97-910C-A0A1F2AD7AC8}" type="datetimeFigureOut">
              <a:rPr lang="en-US" smtClean="0"/>
              <a:pPr/>
              <a:t>10/6/16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7250" y="685800"/>
            <a:ext cx="51435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06FA61-A8BE-49AB-8275-DC3C08F2A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3316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57355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1147115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72067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2294230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2867787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3441344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4014902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4588459" algn="l" defTabSz="1147115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971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7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2840569"/>
            <a:ext cx="116586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5181600"/>
            <a:ext cx="96012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3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471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20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294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67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4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14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5884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97F23-A1A5-4888-8DAC-0B6EFA319CA3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0283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5728A-5BDE-41F0-B2B2-48DA403587CF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39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944100" y="366187"/>
            <a:ext cx="308610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7"/>
            <a:ext cx="902970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74EC2-0147-47DC-A9DA-F401752438EE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775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C0D0-0F45-4BE3-8A49-27F47653F0A0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98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470" y="5875869"/>
            <a:ext cx="11658600" cy="1816100"/>
          </a:xfrm>
        </p:spPr>
        <p:txBody>
          <a:bodyPr anchor="t"/>
          <a:lstStyle>
            <a:lvl1pPr algn="l">
              <a:defRPr sz="5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3470" y="3875619"/>
            <a:ext cx="11658600" cy="2000249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3557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4711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2067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29423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677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4134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1490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58845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F7D72F-2ABB-4B76-901C-58A2F5CB2B84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589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72300" y="2133603"/>
            <a:ext cx="6057900" cy="6034617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1765C1-0DE8-45E1-B4E6-177357AC6D12}" type="datetime1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800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6817"/>
            <a:ext cx="6060282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899833"/>
            <a:ext cx="6060282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67538" y="2046817"/>
            <a:ext cx="6062663" cy="853016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3557" indent="0">
              <a:buNone/>
              <a:defRPr sz="2500" b="1"/>
            </a:lvl2pPr>
            <a:lvl3pPr marL="1147115" indent="0">
              <a:buNone/>
              <a:defRPr sz="2300" b="1"/>
            </a:lvl3pPr>
            <a:lvl4pPr marL="1720672" indent="0">
              <a:buNone/>
              <a:defRPr sz="2000" b="1"/>
            </a:lvl4pPr>
            <a:lvl5pPr marL="2294230" indent="0">
              <a:buNone/>
              <a:defRPr sz="2000" b="1"/>
            </a:lvl5pPr>
            <a:lvl6pPr marL="2867787" indent="0">
              <a:buNone/>
              <a:defRPr sz="2000" b="1"/>
            </a:lvl6pPr>
            <a:lvl7pPr marL="3441344" indent="0">
              <a:buNone/>
              <a:defRPr sz="2000" b="1"/>
            </a:lvl7pPr>
            <a:lvl8pPr marL="4014902" indent="0">
              <a:buNone/>
              <a:defRPr sz="2000" b="1"/>
            </a:lvl8pPr>
            <a:lvl9pPr marL="4588459" indent="0">
              <a:buNone/>
              <a:defRPr sz="2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67538" y="2899833"/>
            <a:ext cx="6062663" cy="5268384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CBEFE-20FF-47F2-B561-B1F50C47DAF2}" type="datetime1">
              <a:rPr lang="en-US" smtClean="0"/>
              <a:t>10/6/16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4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3DCDF-5F05-496E-9DF4-1017E46B4D57}" type="datetime1">
              <a:rPr lang="en-US" smtClean="0"/>
              <a:t>10/6/16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80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08501-92D0-4FAB-93D1-5220F9556195}" type="datetime1">
              <a:rPr lang="en-US" smtClean="0"/>
              <a:t>10/6/16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03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4512470" cy="1549400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2577" y="364070"/>
            <a:ext cx="7667625" cy="7804151"/>
          </a:xfrm>
        </p:spPr>
        <p:txBody>
          <a:bodyPr/>
          <a:lstStyle>
            <a:lvl1pPr>
              <a:defRPr sz="40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913470"/>
            <a:ext cx="4512470" cy="6254751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9FB4C-B70A-44B5-9418-9D979049CB28}" type="datetime1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669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8432" y="6400801"/>
            <a:ext cx="8229600" cy="75565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88432" y="817033"/>
            <a:ext cx="8229600" cy="5486400"/>
          </a:xfrm>
        </p:spPr>
        <p:txBody>
          <a:bodyPr/>
          <a:lstStyle>
            <a:lvl1pPr marL="0" indent="0">
              <a:buNone/>
              <a:defRPr sz="4000"/>
            </a:lvl1pPr>
            <a:lvl2pPr marL="573557" indent="0">
              <a:buNone/>
              <a:defRPr sz="3500"/>
            </a:lvl2pPr>
            <a:lvl3pPr marL="1147115" indent="0">
              <a:buNone/>
              <a:defRPr sz="3000"/>
            </a:lvl3pPr>
            <a:lvl4pPr marL="1720672" indent="0">
              <a:buNone/>
              <a:defRPr sz="2500"/>
            </a:lvl4pPr>
            <a:lvl5pPr marL="2294230" indent="0">
              <a:buNone/>
              <a:defRPr sz="2500"/>
            </a:lvl5pPr>
            <a:lvl6pPr marL="2867787" indent="0">
              <a:buNone/>
              <a:defRPr sz="2500"/>
            </a:lvl6pPr>
            <a:lvl7pPr marL="3441344" indent="0">
              <a:buNone/>
              <a:defRPr sz="2500"/>
            </a:lvl7pPr>
            <a:lvl8pPr marL="4014902" indent="0">
              <a:buNone/>
              <a:defRPr sz="2500"/>
            </a:lvl8pPr>
            <a:lvl9pPr marL="4588459" indent="0">
              <a:buNone/>
              <a:defRPr sz="2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8432" y="7156452"/>
            <a:ext cx="8229600" cy="1073149"/>
          </a:xfrm>
        </p:spPr>
        <p:txBody>
          <a:bodyPr/>
          <a:lstStyle>
            <a:lvl1pPr marL="0" indent="0">
              <a:buNone/>
              <a:defRPr sz="1800"/>
            </a:lvl1pPr>
            <a:lvl2pPr marL="573557" indent="0">
              <a:buNone/>
              <a:defRPr sz="1500"/>
            </a:lvl2pPr>
            <a:lvl3pPr marL="1147115" indent="0">
              <a:buNone/>
              <a:defRPr sz="1300"/>
            </a:lvl3pPr>
            <a:lvl4pPr marL="1720672" indent="0">
              <a:buNone/>
              <a:defRPr sz="1100"/>
            </a:lvl4pPr>
            <a:lvl5pPr marL="2294230" indent="0">
              <a:buNone/>
              <a:defRPr sz="1100"/>
            </a:lvl5pPr>
            <a:lvl6pPr marL="2867787" indent="0">
              <a:buNone/>
              <a:defRPr sz="1100"/>
            </a:lvl6pPr>
            <a:lvl7pPr marL="3441344" indent="0">
              <a:buNone/>
              <a:defRPr sz="1100"/>
            </a:lvl7pPr>
            <a:lvl8pPr marL="4014902" indent="0">
              <a:buNone/>
              <a:defRPr sz="1100"/>
            </a:lvl8pPr>
            <a:lvl9pPr marL="4588459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6EBCB1-5154-4598-8739-5736CD0B8E08}" type="datetime1">
              <a:rPr lang="en-US" smtClean="0"/>
              <a:t>10/6/16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1655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6184"/>
            <a:ext cx="12344400" cy="1524000"/>
          </a:xfrm>
          <a:prstGeom prst="rect">
            <a:avLst/>
          </a:prstGeom>
        </p:spPr>
        <p:txBody>
          <a:bodyPr vert="horz" lIns="114711" tIns="57356" rIns="114711" bIns="5735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33603"/>
            <a:ext cx="12344400" cy="6034617"/>
          </a:xfrm>
          <a:prstGeom prst="rect">
            <a:avLst/>
          </a:prstGeom>
        </p:spPr>
        <p:txBody>
          <a:bodyPr vert="horz" lIns="114711" tIns="57356" rIns="114711" bIns="5735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2CEF1-90D8-493C-9298-686E7BABADF7}" type="datetime1">
              <a:rPr lang="en-US" smtClean="0"/>
              <a:t>10/6/16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86300" y="8475137"/>
            <a:ext cx="4343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Contact us: pht433@gmail.com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8475137"/>
            <a:ext cx="3200400" cy="486833"/>
          </a:xfrm>
          <a:prstGeom prst="rect">
            <a:avLst/>
          </a:prstGeom>
        </p:spPr>
        <p:txBody>
          <a:bodyPr vert="horz" lIns="114711" tIns="57356" rIns="114711" bIns="57356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9E5D4-2FE6-43AA-AB6C-F01DFBF601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8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147115" rtl="0" eaLnBrk="1" latinLnBrk="0" hangingPunct="1">
        <a:spcBef>
          <a:spcPct val="0"/>
        </a:spcBef>
        <a:buNone/>
        <a:defRPr sz="5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0168" indent="-430168" algn="l" defTabSz="1147115" rtl="0" eaLnBrk="1" latinLnBrk="0" hangingPunct="1">
        <a:spcBef>
          <a:spcPct val="20000"/>
        </a:spcBef>
        <a:buFont typeface="Arial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932031" indent="-358473" algn="l" defTabSz="1147115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33894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07451" indent="-286779" algn="l" defTabSz="1147115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81008" indent="-286779" algn="l" defTabSz="1147115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54566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28123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01681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238" indent="-286779" algn="l" defTabSz="1147115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7355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7115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2067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4230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787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41344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14902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588459" algn="l" defTabSz="1147115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438400" y="381000"/>
            <a:ext cx="6883400" cy="2057400"/>
          </a:xfrm>
          <a:prstGeom prst="roundRect">
            <a:avLst/>
          </a:prstGeom>
          <a:solidFill>
            <a:schemeClr val="bg1"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4092437" y="4110335"/>
            <a:ext cx="553113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0"/>
                <a:solidFill>
                  <a:schemeClr val="accent4">
                    <a:lumMod val="75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en-US" sz="7200" b="1" dirty="0">
                <a:solidFill>
                  <a:schemeClr val="accent4">
                    <a:lumMod val="75000"/>
                  </a:schemeClr>
                </a:solidFill>
              </a:rPr>
              <a:t>Fetal Demise </a:t>
            </a:r>
            <a:endParaRPr lang="en-US" sz="7200" b="1" cap="none" spc="0" dirty="0">
              <a:ln w="0"/>
              <a:solidFill>
                <a:schemeClr val="accent4">
                  <a:lumMod val="75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28600" y="8229600"/>
            <a:ext cx="3847913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433OBGYNteam@gmail.com</a:t>
            </a:r>
            <a:endParaRPr lang="en-US" sz="24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96828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b="1" dirty="0" smtClean="0">
                <a:solidFill>
                  <a:srgbClr val="7030A0"/>
                </a:solidFill>
              </a:rPr>
              <a:t>Objective </a:t>
            </a:r>
            <a:endParaRPr lang="en-US" sz="4800" b="1" dirty="0">
              <a:solidFill>
                <a:srgbClr val="7030A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685800" y="2225628"/>
            <a:ext cx="12725400" cy="550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Define intrauterine fetal 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demise.</a:t>
            </a: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Define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symptoms of fetal demise.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List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causes associated with fetal demise (maternal, fetal, placenta</a:t>
            </a: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).</a:t>
            </a:r>
            <a:endParaRPr lang="en-US" altLang="en-US" sz="3200" dirty="0" smtClean="0">
              <a:latin typeface="Arial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Describe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diagnostic methods to confirm the diagnosis and etiology of fetal demise. 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Describe </a:t>
            </a:r>
            <a:r>
              <a:rPr kumimoji="0" lang="en-US" altLang="en-US" sz="3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the management approaches of patient diagnosed with fetal demise. </a:t>
            </a:r>
            <a:endParaRPr lang="en-US" altLang="en-US" sz="3200" dirty="0">
              <a:latin typeface="Arial" charset="0"/>
            </a:endParaRPr>
          </a:p>
          <a:p>
            <a:pPr marL="571500" marR="0" lvl="0" indent="-5715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</a:pPr>
            <a:r>
              <a:rPr lang="en-US" sz="3200" dirty="0" smtClean="0"/>
              <a:t>Describe </a:t>
            </a:r>
            <a:r>
              <a:rPr lang="en-US" sz="3200" dirty="0"/>
              <a:t>screening tests required to try to decrease the risk of IUD in following pregnancies.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"/>
            <a:ext cx="12700" cy="1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416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2344400" cy="1310216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Case</a:t>
            </a:r>
            <a:r>
              <a:rPr lang="en-US" sz="6000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33400" y="2072216"/>
            <a:ext cx="12649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A 30 year-old G1P0 woman presents for a routine prenatal visit at 36 weeks gestation. Her prenatal course has been uncomplicated. She had a normal ultrasound at 20 weeks gestation with a normal fetal anatomic survey. She </a:t>
            </a:r>
            <a:r>
              <a:rPr lang="en-US" sz="3200" dirty="0" smtClean="0"/>
              <a:t>reports </a:t>
            </a:r>
            <a:r>
              <a:rPr lang="en-US" sz="3200" dirty="0"/>
              <a:t>no problems and good fetal movement. Unfortunately, no fetal heart tones were heard by Doppler and an ultra- sound evaluation confirmed no fetal cardiac activity. She is very upset and you spend time counseling her.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671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2344400" cy="1310216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343400" y="381000"/>
            <a:ext cx="342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Questions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1322164"/>
            <a:ext cx="13487400" cy="8894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What is the definition of fetal demise?</a:t>
            </a:r>
          </a:p>
          <a:p>
            <a:pPr marL="342900" lvl="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Spontaneous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abortions: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pregnancy losses occurring before 20 weeks’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gestation.</a:t>
            </a:r>
          </a:p>
          <a:p>
            <a:pPr marL="342900" lvl="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b="1" dirty="0" smtClean="0">
                <a:latin typeface="Arial" charset="0"/>
                <a:ea typeface="Arial" charset="0"/>
                <a:cs typeface="Arial" charset="0"/>
              </a:rPr>
              <a:t>Stillbirths </a:t>
            </a:r>
            <a:r>
              <a:rPr lang="en-US" sz="2000" b="1" dirty="0">
                <a:latin typeface="Arial" charset="0"/>
                <a:ea typeface="Arial" charset="0"/>
                <a:cs typeface="Arial" charset="0"/>
              </a:rPr>
              <a:t>or fetal demise: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fetal deaths that occur after 20 weeks’ </a:t>
            </a: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gestation.</a:t>
            </a:r>
          </a:p>
          <a:p>
            <a:pPr marL="342900" lvl="0" indent="-342900">
              <a:lnSpc>
                <a:spcPct val="150000"/>
              </a:lnSpc>
              <a:buFont typeface="Arial" charset="0"/>
              <a:buChar char="•"/>
            </a:pPr>
            <a:r>
              <a:rPr lang="en-US" sz="2000" dirty="0" smtClean="0">
                <a:latin typeface="Arial" charset="0"/>
                <a:ea typeface="Arial" charset="0"/>
                <a:cs typeface="Arial" charset="0"/>
              </a:rPr>
              <a:t>In </a:t>
            </a:r>
            <a:r>
              <a:rPr lang="en-US" sz="2000" dirty="0">
                <a:latin typeface="Arial" charset="0"/>
                <a:ea typeface="Arial" charset="0"/>
                <a:cs typeface="Arial" charset="0"/>
              </a:rPr>
              <a:t>cases where the gestational age is unknown, a birth weight of 500 grams or greater is characterized as a stillbirth. </a:t>
            </a:r>
          </a:p>
          <a:p>
            <a:pPr lvl="0">
              <a:lnSpc>
                <a:spcPct val="150000"/>
              </a:lnSpc>
            </a:pPr>
            <a:endParaRPr lang="en-US" sz="2400" dirty="0">
              <a:latin typeface="Arial" charset="0"/>
              <a:ea typeface="Arial" charset="0"/>
              <a:cs typeface="Arial" charset="0"/>
            </a:endParaRPr>
          </a:p>
          <a:p>
            <a:pPr marL="514350" lvl="0" indent="-514350">
              <a:buFont typeface="+mj-lt"/>
              <a:buAutoNum type="arabicPeriod" startAt="2"/>
            </a:pP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What 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are the </a:t>
            </a:r>
            <a:r>
              <a:rPr lang="en-US" sz="2600" b="1" u="sng" dirty="0">
                <a:solidFill>
                  <a:schemeClr val="accent4">
                    <a:lumMod val="75000"/>
                  </a:schemeClr>
                </a:solidFill>
              </a:rPr>
              <a:t>symptoms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 and physical findings and diagnostic methods used to confirm the diagnosis of fetal </a:t>
            </a:r>
            <a:r>
              <a:rPr lang="en-US" sz="2600" b="1" dirty="0" smtClean="0">
                <a:solidFill>
                  <a:schemeClr val="accent4">
                    <a:lumMod val="75000"/>
                  </a:schemeClr>
                </a:solidFill>
              </a:rPr>
              <a:t>demise</a:t>
            </a:r>
            <a:r>
              <a:rPr lang="en-US" sz="2600" b="1" dirty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/>
              <a:t>Absence of fetal movements 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/>
              <a:t>Absence or decrease in pregnancy-related symptoms including nausea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/>
              <a:t>Possible bleeding, cramping and/or labor 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/>
              <a:t>Uterine size less than dates</a:t>
            </a:r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/>
              <a:t>In many cases there are no signs and/or </a:t>
            </a:r>
            <a:r>
              <a:rPr lang="en-US" sz="2200" dirty="0" smtClean="0"/>
              <a:t>symptoms</a:t>
            </a:r>
            <a:endParaRPr lang="en-US" sz="2200" dirty="0"/>
          </a:p>
          <a:p>
            <a:pPr marL="457200" lvl="0" indent="-457200">
              <a:lnSpc>
                <a:spcPct val="150000"/>
              </a:lnSpc>
              <a:buFont typeface="Arial" charset="0"/>
              <a:buChar char="•"/>
            </a:pPr>
            <a:r>
              <a:rPr lang="en-US" sz="2200" dirty="0" smtClean="0"/>
              <a:t>Diagnosis </a:t>
            </a:r>
            <a:r>
              <a:rPr lang="en-US" sz="2200" dirty="0"/>
              <a:t>is made using ultrasound which confirms the lack of fetal movement absence of fetal cardiac activity.</a:t>
            </a:r>
          </a:p>
          <a:p>
            <a:pPr lvl="0"/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800" dirty="0" smtClean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pPr lvl="0"/>
            <a:endParaRPr lang="en-US" sz="2800" dirty="0">
              <a:latin typeface="Arial" charset="0"/>
              <a:ea typeface="Arial" charset="0"/>
              <a:cs typeface="Arial" charset="0"/>
            </a:endParaRPr>
          </a:p>
          <a:p>
            <a:endParaRPr lang="en-US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6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2344400" cy="1310216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1500" y="1548095"/>
            <a:ext cx="12115800" cy="461665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sz="2400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43469" y="609600"/>
            <a:ext cx="13386881" cy="113261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What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risk factors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are associated with fetal demise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?</a:t>
            </a:r>
          </a:p>
          <a:p>
            <a:endParaRPr lang="en-US" sz="105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Non-Hispanic black race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Nulliparity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Advanced maternal age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Obesity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Smoking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Multiple gestation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Poor nutritional status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History of fetal demise, preterm delivery, intrauterine growth restriction and preeclampsia in a prior pregnancy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 startAt="4"/>
            </a:pP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What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are some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causes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and conditions associated with fetal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demise?</a:t>
            </a:r>
          </a:p>
          <a:p>
            <a:endParaRPr lang="en-US" sz="1000" dirty="0" smtClean="0"/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Fetal chromosomal, genetic and structural abnormalities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Intrauterine </a:t>
            </a:r>
            <a:r>
              <a:rPr lang="en-US" sz="2200" dirty="0"/>
              <a:t>growth restriction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Placental abnormalities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Maternal medical conditions including diabetes, chronic hypertension, </a:t>
            </a:r>
            <a:r>
              <a:rPr lang="en-US" sz="2200" dirty="0" err="1"/>
              <a:t>thrombophilias</a:t>
            </a:r>
            <a:r>
              <a:rPr lang="en-US" sz="2200" dirty="0"/>
              <a:t>, systemic lupus </a:t>
            </a:r>
            <a:r>
              <a:rPr lang="en-US" sz="2200" dirty="0" smtClean="0"/>
              <a:t>erythematosis</a:t>
            </a:r>
            <a:r>
              <a:rPr lang="en-US" sz="2200" dirty="0"/>
              <a:t>, renal disease, thyroid disorders, cholestasis of pregnancy, sickle cell disease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Preeclampsia and eclampsia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Infections including syphilis, listeria, human parvovirus B19, malaria, and cytomegalovirus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Cord accident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Placental abruption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Global: malaria, intrapartum death (obstructed labor), sickle cell disease, poor nutritional status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1856554"/>
            <a:ext cx="12725400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/>
            </a:r>
            <a:br>
              <a:rPr lang="en-US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0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12344400" cy="1310216"/>
          </a:xfrm>
        </p:spPr>
        <p:txBody>
          <a:bodyPr/>
          <a:lstStyle/>
          <a:p>
            <a:r>
              <a:rPr lang="en-US" sz="5400" b="1" dirty="0" smtClean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4800" y="609600"/>
            <a:ext cx="13182600" cy="73866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0757" lvl="1" indent="-457200">
              <a:buFont typeface="+mj-lt"/>
              <a:buAutoNum type="arabicPeriod" startAt="5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What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 work-up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should be considered for a patient with a fetal demise?</a:t>
            </a:r>
          </a:p>
          <a:p>
            <a:r>
              <a:rPr lang="en-US" sz="2400" dirty="0"/>
              <a:t> 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Obtain a complete perinatal and family history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Perform a physical exam on the fetus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Autopsy of the fetus or possibly radiologic </a:t>
            </a:r>
            <a:r>
              <a:rPr lang="en-US" sz="2200" dirty="0" smtClean="0"/>
              <a:t>studies, X-ray or MRI 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“ Not in KSA” </a:t>
            </a:r>
            <a:endParaRPr lang="en-US" sz="2200" dirty="0">
              <a:solidFill>
                <a:schemeClr val="bg1">
                  <a:lumMod val="50000"/>
                </a:schemeClr>
              </a:solidFill>
            </a:endParaRP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Placental pathology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Fetal karyotype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Perform a physical exam and obtain laboratory studies to rule out underlying maternal medical conditions including diabetes, chronic hypertension, </a:t>
            </a:r>
            <a:r>
              <a:rPr lang="en-US" sz="2200" dirty="0" smtClean="0"/>
              <a:t>systemic </a:t>
            </a:r>
            <a:r>
              <a:rPr lang="en-US" sz="2200" dirty="0"/>
              <a:t>lupus </a:t>
            </a:r>
            <a:r>
              <a:rPr lang="en-US" sz="2200" dirty="0" smtClean="0"/>
              <a:t>erythematosis and </a:t>
            </a:r>
            <a:r>
              <a:rPr lang="en-US" sz="2200" dirty="0"/>
              <a:t>sickle cell disease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Obtain laboratory studies to rule out infectious causes including syphilis, listeria, human parvovirus B19,malaria, and </a:t>
            </a:r>
            <a:r>
              <a:rPr lang="en-US" sz="2200" dirty="0" smtClean="0"/>
              <a:t>cytomegalovirus. </a:t>
            </a:r>
            <a:r>
              <a:rPr lang="en-US" sz="2200" dirty="0"/>
              <a:t>TORCH and Listeria studies and cultures are indicated</a:t>
            </a:r>
            <a:r>
              <a:rPr lang="en-US" sz="2200" dirty="0" smtClean="0"/>
              <a:t>.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Antibody </a:t>
            </a:r>
            <a:r>
              <a:rPr lang="en-US" sz="2200" dirty="0"/>
              <a:t>screen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Fetal-maternal hemorrhage screen (</a:t>
            </a:r>
            <a:r>
              <a:rPr lang="en-US" sz="2200" dirty="0" err="1"/>
              <a:t>Kleihauer-Betke</a:t>
            </a:r>
            <a:r>
              <a:rPr lang="en-US" sz="2200" dirty="0"/>
              <a:t>)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Urine toxicology screen</a:t>
            </a:r>
          </a:p>
          <a:p>
            <a:endParaRPr lang="en-US" dirty="0" smtClean="0"/>
          </a:p>
          <a:p>
            <a:pPr marL="1030757" lvl="1" indent="-457200">
              <a:buFont typeface="+mj-lt"/>
              <a:buAutoNum type="arabicPeriod" startAt="6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Describe the medical and psychosocial </a:t>
            </a:r>
            <a:r>
              <a:rPr lang="en-US" sz="2400" b="1" u="sng" dirty="0">
                <a:solidFill>
                  <a:schemeClr val="accent4">
                    <a:lumMod val="75000"/>
                  </a:schemeClr>
                </a:solidFill>
              </a:rPr>
              <a:t>management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 of a patient diagnosed with a fetal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demise.</a:t>
            </a:r>
          </a:p>
          <a:p>
            <a:pPr lvl="1"/>
            <a:endParaRPr lang="en-US" sz="2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Offer the options of treatment to the patients either: immediate induction of labor/delivery or expectant management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46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4" name="Rectangle 3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62000" y="901764"/>
            <a:ext cx="125730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Watchful Expectancy 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About 80% of patients experience the spontaneous onset of labor within 2 to 3 weeks of fetal demise.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Rare complications </a:t>
            </a:r>
            <a:r>
              <a:rPr lang="en-US" sz="2200" dirty="0" smtClean="0"/>
              <a:t>include </a:t>
            </a:r>
            <a:r>
              <a:rPr lang="en-US" sz="2200" dirty="0">
                <a:solidFill>
                  <a:schemeClr val="accent4">
                    <a:lumMod val="50000"/>
                  </a:schemeClr>
                </a:solidFill>
              </a:rPr>
              <a:t>intrauterine infection and maternal coagulopathy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Weekly fibrinogen levels should be monitored, along with a hematocrit and platelet count. If the fibrinogen level is decreasing, elevated prothrombin and partial thromboplastin time, the presence of fibrinogen-fibrin degradation products, and a decreased platelet count may clarify the diagnosis of consumptive </a:t>
            </a:r>
            <a:r>
              <a:rPr lang="en-US" sz="2200" dirty="0" smtClean="0"/>
              <a:t>coagulopathy.</a:t>
            </a:r>
          </a:p>
          <a:p>
            <a:pPr lvl="1"/>
            <a:endParaRPr lang="en-US" sz="2200" dirty="0"/>
          </a:p>
          <a:p>
            <a:pPr marL="342900" lvl="1" indent="-342900">
              <a:buFont typeface="Wingdings" charset="2"/>
              <a:buChar char="v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Induction of Labor    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Vaginal suppositories of prostaglandin E2 (</a:t>
            </a:r>
            <a:r>
              <a:rPr lang="en-US" sz="2200" dirty="0" err="1"/>
              <a:t>dinoprostone</a:t>
            </a:r>
            <a:r>
              <a:rPr lang="en-US" sz="2200" dirty="0"/>
              <a:t>) can be used from the 12th to the 28th week of gestation.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Side effect of </a:t>
            </a:r>
            <a:r>
              <a:rPr lang="en-US" sz="2200" dirty="0" err="1"/>
              <a:t>dinoprostone</a:t>
            </a:r>
            <a:r>
              <a:rPr lang="en-US" sz="2200" dirty="0"/>
              <a:t>: nausea and vomiting or diarrhea with temperature elevations, uterine rupture and cervical lacerations, but with properly selected patients, the drug is safe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Misoprostol (</a:t>
            </a:r>
            <a:r>
              <a:rPr lang="en-US" sz="2200" dirty="0" err="1"/>
              <a:t>Cytotec</a:t>
            </a:r>
            <a:r>
              <a:rPr lang="en-US" sz="2200" dirty="0"/>
              <a:t>, a synthetic prostaglandin E1 analogue) with no gastrointestinal side effects, 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After 28 weeks’ gestation, if the condition of the cervix is favorable for induction and there are no contraindications, </a:t>
            </a:r>
            <a:r>
              <a:rPr lang="en-US" sz="2200" dirty="0" err="1"/>
              <a:t>Cytotec</a:t>
            </a:r>
            <a:r>
              <a:rPr lang="en-US" sz="2200" dirty="0"/>
              <a:t> followed by oxytocin are the drugs of choice. 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Evacuation of the uterus may be performed by D&amp;E versus induction of labor depending on </a:t>
            </a:r>
            <a:r>
              <a:rPr lang="en-US" sz="2200" b="1" dirty="0"/>
              <a:t>gestational age </a:t>
            </a:r>
            <a:r>
              <a:rPr lang="en-US" sz="2200" dirty="0"/>
              <a:t>and patient preference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45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967"/>
            <a:ext cx="13716000" cy="9144000"/>
          </a:xfrm>
        </p:spPr>
      </p:pic>
      <p:sp>
        <p:nvSpPr>
          <p:cNvPr id="4" name="Rectangle 3"/>
          <p:cNvSpPr/>
          <p:nvPr/>
        </p:nvSpPr>
        <p:spPr>
          <a:xfrm>
            <a:off x="5943600" y="5715000"/>
            <a:ext cx="1828800" cy="26670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62000" y="927599"/>
            <a:ext cx="12649200" cy="109414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sychosocial </a:t>
            </a:r>
            <a:r>
              <a:rPr lang="en-US" sz="2400" b="1" dirty="0">
                <a:solidFill>
                  <a:schemeClr val="accent4">
                    <a:lumMod val="75000"/>
                  </a:schemeClr>
                </a:solidFill>
              </a:rPr>
              <a:t>management:</a:t>
            </a:r>
            <a: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accent4">
                    <a:lumMod val="75000"/>
                  </a:schemeClr>
                </a:solidFill>
              </a:rPr>
            </a:br>
            <a:endParaRPr lang="en-US" sz="14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200" dirty="0"/>
              <a:t>Important to help patients and their families with bereavement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200" dirty="0"/>
              <a:t>Offer opportunity to hold infant and keep mementos including photos and </a:t>
            </a:r>
            <a:r>
              <a:rPr lang="en-US" sz="2200" dirty="0" smtClean="0"/>
              <a:t>footprints</a:t>
            </a:r>
          </a:p>
          <a:p>
            <a:pPr marL="457200" lvl="2" indent="-457200">
              <a:buFont typeface="Arial" charset="0"/>
              <a:buChar char="•"/>
            </a:pPr>
            <a:r>
              <a:rPr lang="en-US" sz="2200" dirty="0"/>
              <a:t>Offer psychological counseling and visits with clergy and support </a:t>
            </a:r>
            <a:r>
              <a:rPr lang="en-US" sz="2200" dirty="0" smtClean="0"/>
              <a:t>groups</a:t>
            </a:r>
          </a:p>
          <a:p>
            <a:pPr marL="457200" lvl="2" indent="-457200">
              <a:buFont typeface="Arial" charset="0"/>
              <a:buChar char="•"/>
            </a:pPr>
            <a:endParaRPr lang="en-US" sz="2200" dirty="0" smtClean="0"/>
          </a:p>
          <a:p>
            <a:pPr marL="457200" lvl="2" indent="-457200">
              <a:buFont typeface="Arial" charset="0"/>
              <a:buChar char="•"/>
            </a:pPr>
            <a:endParaRPr lang="en-US" sz="2200" dirty="0"/>
          </a:p>
          <a:p>
            <a:pPr marL="0" lvl="2"/>
            <a:endParaRPr lang="en-US" sz="2200" dirty="0"/>
          </a:p>
          <a:p>
            <a:pPr marL="457200" lvl="2" indent="-457200">
              <a:buFont typeface="Arial" charset="0"/>
              <a:buChar char="•"/>
            </a:pPr>
            <a:endParaRPr lang="en-US" sz="2200" dirty="0"/>
          </a:p>
          <a:p>
            <a:pPr marL="457200" lvl="0" indent="-457200">
              <a:buFont typeface="+mj-lt"/>
              <a:buAutoNum type="arabicPeriod" startAt="7"/>
            </a:pPr>
            <a:r>
              <a:rPr lang="en-US" sz="2800" b="1" dirty="0">
                <a:solidFill>
                  <a:schemeClr val="accent4">
                    <a:lumMod val="75000"/>
                  </a:schemeClr>
                </a:solidFill>
              </a:rPr>
              <a:t>How should a patient with a history of an unexplained fetal demise be followed in a future pregnancy?</a:t>
            </a:r>
          </a:p>
          <a:p>
            <a:r>
              <a:rPr lang="en-US" sz="2400" dirty="0"/>
              <a:t> 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/>
              <a:t>Antenatal surveillance with </a:t>
            </a:r>
            <a:r>
              <a:rPr lang="en-US" sz="2200" dirty="0" smtClean="0"/>
              <a:t>NSTs*, </a:t>
            </a:r>
            <a:r>
              <a:rPr lang="en-US" sz="2200" dirty="0"/>
              <a:t>biophysical profiles beginning at approximately 32 weeks </a:t>
            </a:r>
            <a:r>
              <a:rPr lang="en-US" sz="2200" dirty="0" smtClean="0"/>
              <a:t>gestation.</a:t>
            </a:r>
            <a:endParaRPr lang="en-US" sz="2200" dirty="0"/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Ultrasound </a:t>
            </a:r>
            <a:r>
              <a:rPr lang="en-US" sz="2200" dirty="0"/>
              <a:t>surveillance to follow fetal </a:t>
            </a:r>
            <a:r>
              <a:rPr lang="en-US" sz="2200" dirty="0" smtClean="0"/>
              <a:t>growth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Fetal </a:t>
            </a:r>
            <a:r>
              <a:rPr lang="en-US" sz="2200" dirty="0"/>
              <a:t>kick </a:t>
            </a:r>
            <a:r>
              <a:rPr lang="en-US" sz="2200" dirty="0" smtClean="0"/>
              <a:t>counts</a:t>
            </a:r>
          </a:p>
          <a:p>
            <a:pPr marL="916457" lvl="1" indent="-342900">
              <a:buFont typeface="Arial" charset="0"/>
              <a:buChar char="•"/>
            </a:pPr>
            <a:r>
              <a:rPr lang="en-US" sz="2200" dirty="0" smtClean="0"/>
              <a:t>Frequent </a:t>
            </a:r>
            <a:r>
              <a:rPr lang="en-US" sz="2200" dirty="0"/>
              <a:t>visits, documentation of fetal heart tones and reassurance</a:t>
            </a:r>
          </a:p>
          <a:p>
            <a:r>
              <a:rPr lang="en-US" sz="2400" dirty="0"/>
              <a:t> </a:t>
            </a:r>
            <a:endParaRPr lang="en-US" sz="3200" dirty="0"/>
          </a:p>
          <a:p>
            <a:pPr marL="0" lvl="2"/>
            <a:endParaRPr lang="en-US" sz="2200" dirty="0" smtClean="0"/>
          </a:p>
          <a:p>
            <a:endParaRPr lang="en-US" sz="2200" dirty="0" smtClean="0"/>
          </a:p>
          <a:p>
            <a:endParaRPr lang="ar-SA" sz="2200" dirty="0" smtClean="0"/>
          </a:p>
          <a:p>
            <a:r>
              <a:rPr lang="ar-SA" sz="2000" dirty="0" smtClean="0">
                <a:solidFill>
                  <a:schemeClr val="bg1">
                    <a:lumMod val="50000"/>
                  </a:schemeClr>
                </a:solidFill>
              </a:rPr>
              <a:t>* </a:t>
            </a:r>
            <a:r>
              <a:rPr lang="en-US" sz="2000" dirty="0" smtClean="0">
                <a:solidFill>
                  <a:schemeClr val="bg1">
                    <a:lumMod val="50000"/>
                  </a:schemeClr>
                </a:solidFill>
              </a:rPr>
              <a:t>Non-Stress-Test </a:t>
            </a: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  <a:p>
            <a:pPr marL="457200" indent="-457200">
              <a:buFont typeface="Arial" charset="0"/>
              <a:buChar char="•"/>
            </a:pPr>
            <a:endParaRPr lang="en-US" sz="2200" dirty="0"/>
          </a:p>
          <a:p>
            <a:r>
              <a:rPr lang="en-US" sz="4000" dirty="0"/>
              <a:t/>
            </a:r>
            <a:br>
              <a:rPr lang="en-US" sz="4000" dirty="0"/>
            </a:br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v"/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v"/>
            </a:pPr>
            <a:endParaRPr lang="en-US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v"/>
            </a:pPr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  <a:p>
            <a:pPr marL="342900" indent="-342900">
              <a:buFont typeface="Wingdings" charset="2"/>
              <a:buChar char="v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1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6000" cy="9144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19600" y="1828800"/>
            <a:ext cx="3810000" cy="27432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Done By :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err="1" smtClean="0">
                <a:solidFill>
                  <a:srgbClr val="7030A0"/>
                </a:solidFill>
              </a:rPr>
              <a:t>Nuha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dirty="0" err="1" smtClean="0">
                <a:solidFill>
                  <a:srgbClr val="7030A0"/>
                </a:solidFill>
              </a:rPr>
              <a:t>Alhomayed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smtClean="0">
                <a:solidFill>
                  <a:srgbClr val="7030A0"/>
                </a:solidFill>
              </a:rPr>
              <a:t>Revised by:</a:t>
            </a:r>
            <a:br>
              <a:rPr lang="en-US" sz="3200" dirty="0" smtClean="0">
                <a:solidFill>
                  <a:srgbClr val="7030A0"/>
                </a:solidFill>
              </a:rPr>
            </a:br>
            <a:r>
              <a:rPr lang="en-US" sz="3200" dirty="0" err="1" smtClean="0">
                <a:solidFill>
                  <a:srgbClr val="7030A0"/>
                </a:solidFill>
              </a:rPr>
              <a:t>Razan</a:t>
            </a:r>
            <a:r>
              <a:rPr lang="en-US" sz="3200" dirty="0" smtClean="0">
                <a:solidFill>
                  <a:srgbClr val="7030A0"/>
                </a:solidFill>
              </a:rPr>
              <a:t> </a:t>
            </a:r>
            <a:r>
              <a:rPr lang="en-US" sz="3200" smtClean="0">
                <a:solidFill>
                  <a:srgbClr val="7030A0"/>
                </a:solidFill>
              </a:rPr>
              <a:t>AlDhahri</a:t>
            </a:r>
            <a:endParaRPr lang="en-US" sz="32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6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2046bf29e614f10a4d762212bcaf7756db1fd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1" anchor="ctr"/>
      <a:lstStyle>
        <a:defPPr algn="ctr">
          <a:defRPr/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2139</TotalTime>
  <Words>634</Words>
  <Application>Microsoft Macintosh PowerPoint</Application>
  <PresentationFormat>Custom</PresentationFormat>
  <Paragraphs>113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</vt:lpstr>
      <vt:lpstr>Wingdings</vt:lpstr>
      <vt:lpstr>Arial</vt:lpstr>
      <vt:lpstr>Office Theme</vt:lpstr>
      <vt:lpstr>PowerPoint Presentation</vt:lpstr>
      <vt:lpstr>Objective </vt:lpstr>
      <vt:lpstr>Case </vt:lpstr>
      <vt:lpstr> </vt:lpstr>
      <vt:lpstr> </vt:lpstr>
      <vt:lpstr> </vt:lpstr>
      <vt:lpstr>PowerPoint Presentation</vt:lpstr>
      <vt:lpstr>PowerPoint Presentation</vt:lpstr>
      <vt:lpstr>Done By : Nuha Alhomayed  Revised by: Razan AlDhahri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Microsoft Office User</cp:lastModifiedBy>
  <cp:revision>78</cp:revision>
  <dcterms:created xsi:type="dcterms:W3CDTF">2013-12-01T11:24:53Z</dcterms:created>
  <dcterms:modified xsi:type="dcterms:W3CDTF">2016-10-06T11:41:51Z</dcterms:modified>
</cp:coreProperties>
</file>