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2" r:id="rId3"/>
    <p:sldId id="258" r:id="rId4"/>
    <p:sldId id="261" r:id="rId5"/>
    <p:sldId id="263" r:id="rId6"/>
    <p:sldId id="265" r:id="rId7"/>
    <p:sldId id="264" r:id="rId8"/>
    <p:sldId id="268" r:id="rId9"/>
    <p:sldId id="272" r:id="rId10"/>
    <p:sldId id="266" r:id="rId11"/>
    <p:sldId id="271" r:id="rId12"/>
    <p:sldId id="259" r:id="rId13"/>
  </p:sldIdLst>
  <p:sldSz cx="13716000" cy="9144000"/>
  <p:notesSz cx="6858000" cy="9144000"/>
  <p:custDataLst>
    <p:tags r:id="rId16"/>
  </p:custDataLst>
  <p:defaultTextStyle>
    <a:defPPr>
      <a:defRPr lang="en-US"/>
    </a:defPPr>
    <a:lvl1pPr marL="0" algn="l" defTabSz="1147115" rtl="0" eaLnBrk="1" latinLnBrk="0" hangingPunct="1">
      <a:defRPr sz="2300" kern="1200">
        <a:solidFill>
          <a:schemeClr val="tx1"/>
        </a:solidFill>
        <a:latin typeface="+mn-lt"/>
        <a:ea typeface="+mn-ea"/>
        <a:cs typeface="+mn-cs"/>
      </a:defRPr>
    </a:lvl1pPr>
    <a:lvl2pPr marL="573557" algn="l" defTabSz="1147115" rtl="0" eaLnBrk="1" latinLnBrk="0" hangingPunct="1">
      <a:defRPr sz="2300" kern="1200">
        <a:solidFill>
          <a:schemeClr val="tx1"/>
        </a:solidFill>
        <a:latin typeface="+mn-lt"/>
        <a:ea typeface="+mn-ea"/>
        <a:cs typeface="+mn-cs"/>
      </a:defRPr>
    </a:lvl2pPr>
    <a:lvl3pPr marL="1147115" algn="l" defTabSz="1147115" rtl="0" eaLnBrk="1" latinLnBrk="0" hangingPunct="1">
      <a:defRPr sz="2300" kern="1200">
        <a:solidFill>
          <a:schemeClr val="tx1"/>
        </a:solidFill>
        <a:latin typeface="+mn-lt"/>
        <a:ea typeface="+mn-ea"/>
        <a:cs typeface="+mn-cs"/>
      </a:defRPr>
    </a:lvl3pPr>
    <a:lvl4pPr marL="1720672" algn="l" defTabSz="1147115" rtl="0" eaLnBrk="1" latinLnBrk="0" hangingPunct="1">
      <a:defRPr sz="2300" kern="1200">
        <a:solidFill>
          <a:schemeClr val="tx1"/>
        </a:solidFill>
        <a:latin typeface="+mn-lt"/>
        <a:ea typeface="+mn-ea"/>
        <a:cs typeface="+mn-cs"/>
      </a:defRPr>
    </a:lvl4pPr>
    <a:lvl5pPr marL="2294230" algn="l" defTabSz="1147115" rtl="0" eaLnBrk="1" latinLnBrk="0" hangingPunct="1">
      <a:defRPr sz="2300" kern="1200">
        <a:solidFill>
          <a:schemeClr val="tx1"/>
        </a:solidFill>
        <a:latin typeface="+mn-lt"/>
        <a:ea typeface="+mn-ea"/>
        <a:cs typeface="+mn-cs"/>
      </a:defRPr>
    </a:lvl5pPr>
    <a:lvl6pPr marL="2867787" algn="l" defTabSz="1147115" rtl="0" eaLnBrk="1" latinLnBrk="0" hangingPunct="1">
      <a:defRPr sz="2300" kern="1200">
        <a:solidFill>
          <a:schemeClr val="tx1"/>
        </a:solidFill>
        <a:latin typeface="+mn-lt"/>
        <a:ea typeface="+mn-ea"/>
        <a:cs typeface="+mn-cs"/>
      </a:defRPr>
    </a:lvl6pPr>
    <a:lvl7pPr marL="3441344" algn="l" defTabSz="1147115" rtl="0" eaLnBrk="1" latinLnBrk="0" hangingPunct="1">
      <a:defRPr sz="2300" kern="1200">
        <a:solidFill>
          <a:schemeClr val="tx1"/>
        </a:solidFill>
        <a:latin typeface="+mn-lt"/>
        <a:ea typeface="+mn-ea"/>
        <a:cs typeface="+mn-cs"/>
      </a:defRPr>
    </a:lvl7pPr>
    <a:lvl8pPr marL="4014902" algn="l" defTabSz="1147115" rtl="0" eaLnBrk="1" latinLnBrk="0" hangingPunct="1">
      <a:defRPr sz="2300" kern="1200">
        <a:solidFill>
          <a:schemeClr val="tx1"/>
        </a:solidFill>
        <a:latin typeface="+mn-lt"/>
        <a:ea typeface="+mn-ea"/>
        <a:cs typeface="+mn-cs"/>
      </a:defRPr>
    </a:lvl8pPr>
    <a:lvl9pPr marL="4588459" algn="l" defTabSz="1147115"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630"/>
  </p:normalViewPr>
  <p:slideViewPr>
    <p:cSldViewPr>
      <p:cViewPr varScale="1">
        <p:scale>
          <a:sx n="65" d="100"/>
          <a:sy n="65" d="100"/>
        </p:scale>
        <p:origin x="1832" y="200"/>
      </p:cViewPr>
      <p:guideLst>
        <p:guide orient="horz" pos="2880"/>
        <p:guide pos="4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tags" Target="tags/tag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E9A236-E735-4115-9B9F-EFF240E68C1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859477C-E4DF-4ED7-B060-5EE409A79396}">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b="0" dirty="0" smtClean="0">
              <a:latin typeface="Footlight MT Light" pitchFamily="18" charset="0"/>
            </a:rPr>
            <a:t>definition</a:t>
          </a:r>
        </a:p>
      </dgm:t>
    </dgm:pt>
    <dgm:pt modelId="{6D4D66CF-2485-4205-A953-4DEC9D33BE84}" type="parTrans" cxnId="{2D2AE6CA-71D5-4029-A22A-AEDE77BE52E7}">
      <dgm:prSet/>
      <dgm:spPr/>
      <dgm:t>
        <a:bodyPr/>
        <a:lstStyle/>
        <a:p>
          <a:endParaRPr lang="en-US"/>
        </a:p>
      </dgm:t>
    </dgm:pt>
    <dgm:pt modelId="{CC7026AF-74C2-4BC2-A835-2DFDB5FD0723}" type="sibTrans" cxnId="{2D2AE6CA-71D5-4029-A22A-AEDE77BE52E7}">
      <dgm:prSet/>
      <dgm:spPr/>
      <dgm:t>
        <a:bodyPr/>
        <a:lstStyle/>
        <a:p>
          <a:endParaRPr lang="en-US"/>
        </a:p>
      </dgm:t>
    </dgm:pt>
    <dgm:pt modelId="{69D1FA75-BB5E-48BA-A771-EFAB0D26DD02}">
      <dgm:prSet phldrT="[Text]" custT="1"/>
      <dgm:spPr/>
      <dgm:t>
        <a:bodyPr/>
        <a:lstStyle/>
        <a:p>
          <a:r>
            <a:rPr lang="en-US" sz="1400" dirty="0" smtClean="0"/>
            <a:t>an estimated fetal weight of 4000-4500 grams </a:t>
          </a:r>
          <a:r>
            <a:rPr lang="en-US" sz="1400" smtClean="0"/>
            <a:t>or greater</a:t>
          </a:r>
          <a:endParaRPr lang="en-US" sz="1400" dirty="0"/>
        </a:p>
      </dgm:t>
    </dgm:pt>
    <dgm:pt modelId="{6E43E666-B7A7-481D-91FE-AB1F49A1E049}" type="parTrans" cxnId="{B631F582-2545-4B46-A28F-A42E0D27C422}">
      <dgm:prSet/>
      <dgm:spPr/>
      <dgm:t>
        <a:bodyPr/>
        <a:lstStyle/>
        <a:p>
          <a:endParaRPr lang="en-US"/>
        </a:p>
      </dgm:t>
    </dgm:pt>
    <dgm:pt modelId="{3FE01F6D-6B0E-4CDA-A003-2ADB34DF6BD2}" type="sibTrans" cxnId="{B631F582-2545-4B46-A28F-A42E0D27C422}">
      <dgm:prSet/>
      <dgm:spPr/>
      <dgm:t>
        <a:bodyPr/>
        <a:lstStyle/>
        <a:p>
          <a:endParaRPr lang="en-US"/>
        </a:p>
      </dgm:t>
    </dgm:pt>
    <dgm:pt modelId="{3921CA6D-8C57-4EBD-B2F9-7C277CF793AF}">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b="0" dirty="0" smtClean="0">
              <a:latin typeface="Footlight MT Light" pitchFamily="18" charset="0"/>
            </a:rPr>
            <a:t>Cusecs</a:t>
          </a:r>
        </a:p>
      </dgm:t>
    </dgm:pt>
    <dgm:pt modelId="{6F03D1DC-5E03-4F66-86B9-1317C0738227}" type="parTrans" cxnId="{DAFA4060-93A9-449B-9A83-5815C04A4640}">
      <dgm:prSet/>
      <dgm:spPr/>
      <dgm:t>
        <a:bodyPr/>
        <a:lstStyle/>
        <a:p>
          <a:endParaRPr lang="en-US"/>
        </a:p>
      </dgm:t>
    </dgm:pt>
    <dgm:pt modelId="{D75EC59B-644B-47BE-9BD6-C1115F07F24F}" type="sibTrans" cxnId="{DAFA4060-93A9-449B-9A83-5815C04A4640}">
      <dgm:prSet/>
      <dgm:spPr/>
      <dgm:t>
        <a:bodyPr/>
        <a:lstStyle/>
        <a:p>
          <a:endParaRPr lang="en-US"/>
        </a:p>
      </dgm:t>
    </dgm:pt>
    <dgm:pt modelId="{8AAF9821-0F69-44BA-A08E-4648FD3947E9}">
      <dgm:prSet phldrT="[Text]" custT="1"/>
      <dgm:spPr/>
      <dgm:t>
        <a:bodyPr/>
        <a:lstStyle/>
        <a:p>
          <a:r>
            <a:rPr lang="en-US" sz="1200" dirty="0" smtClean="0">
              <a:solidFill>
                <a:schemeClr val="accent6">
                  <a:lumMod val="75000"/>
                </a:schemeClr>
              </a:solidFill>
            </a:rPr>
            <a:t>Maternal:</a:t>
          </a:r>
          <a:br>
            <a:rPr lang="en-US" sz="1200" dirty="0" smtClean="0">
              <a:solidFill>
                <a:schemeClr val="accent6">
                  <a:lumMod val="75000"/>
                </a:schemeClr>
              </a:solidFill>
            </a:rPr>
          </a:br>
          <a:r>
            <a:rPr lang="en-US" sz="1200" dirty="0" smtClean="0"/>
            <a:t>History of macrosomia pregnancy ,pregnancy weight gain, parity, glucose intolerance</a:t>
          </a:r>
        </a:p>
      </dgm:t>
    </dgm:pt>
    <dgm:pt modelId="{17768B2B-6D21-46EA-8E9A-498B0F7A3F8B}" type="parTrans" cxnId="{0C414C09-70A0-4763-857A-420F3329DFB4}">
      <dgm:prSet/>
      <dgm:spPr/>
      <dgm:t>
        <a:bodyPr/>
        <a:lstStyle/>
        <a:p>
          <a:endParaRPr lang="en-US"/>
        </a:p>
      </dgm:t>
    </dgm:pt>
    <dgm:pt modelId="{4EA8F03A-CBD3-45C2-A844-A686C4EDAE19}" type="sibTrans" cxnId="{0C414C09-70A0-4763-857A-420F3329DFB4}">
      <dgm:prSet/>
      <dgm:spPr/>
      <dgm:t>
        <a:bodyPr/>
        <a:lstStyle/>
        <a:p>
          <a:endParaRPr lang="en-US"/>
        </a:p>
      </dgm:t>
    </dgm:pt>
    <dgm:pt modelId="{3B687B44-EADE-4FD7-A25B-8AA79FFEF261}">
      <dgm:prSet phldrT="[Text]" custT="1"/>
      <dgm:spPr/>
      <dgm:t>
        <a:bodyPr/>
        <a:lstStyle/>
        <a:p>
          <a:r>
            <a:rPr lang="en-US" sz="1400" dirty="0" smtClean="0">
              <a:solidFill>
                <a:schemeClr val="accent6">
                  <a:lumMod val="75000"/>
                </a:schemeClr>
              </a:solidFill>
            </a:rPr>
            <a:t>Fetal:</a:t>
          </a:r>
          <a:r>
            <a:rPr lang="en-US" sz="1400" dirty="0" smtClean="0"/>
            <a:t/>
          </a:r>
          <a:br>
            <a:rPr lang="en-US" sz="1400" dirty="0" smtClean="0"/>
          </a:br>
          <a:r>
            <a:rPr lang="en-US" sz="1400" dirty="0" smtClean="0"/>
            <a:t>Male ,</a:t>
          </a:r>
          <a:r>
            <a:rPr lang="en-US" sz="1400" dirty="0" err="1" smtClean="0"/>
            <a:t>beckwith-widemann</a:t>
          </a:r>
          <a:r>
            <a:rPr lang="en-US" sz="1400" dirty="0" smtClean="0"/>
            <a:t> syndrome  </a:t>
          </a:r>
          <a:endParaRPr lang="en-US" sz="1400" dirty="0"/>
        </a:p>
      </dgm:t>
    </dgm:pt>
    <dgm:pt modelId="{EE66D62D-6B0E-4A88-AAA6-5D70C8697FCF}" type="parTrans" cxnId="{5A1D241A-2D0D-46DB-B9E8-359DA94E8E44}">
      <dgm:prSet/>
      <dgm:spPr/>
      <dgm:t>
        <a:bodyPr/>
        <a:lstStyle/>
        <a:p>
          <a:endParaRPr lang="en-US"/>
        </a:p>
      </dgm:t>
    </dgm:pt>
    <dgm:pt modelId="{56E027B0-5508-4C5A-899D-F153DC02F0D8}" type="sibTrans" cxnId="{5A1D241A-2D0D-46DB-B9E8-359DA94E8E44}">
      <dgm:prSet/>
      <dgm:spPr/>
      <dgm:t>
        <a:bodyPr/>
        <a:lstStyle/>
        <a:p>
          <a:endParaRPr lang="en-US"/>
        </a:p>
      </dgm:t>
    </dgm:pt>
    <dgm:pt modelId="{2DFAA4DD-84E7-4BE3-A604-0AFD89247AE3}">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b="0" dirty="0" smtClean="0">
              <a:latin typeface="Footlight MT Light" pitchFamily="18" charset="0"/>
            </a:rPr>
            <a:t>risks</a:t>
          </a:r>
        </a:p>
      </dgm:t>
    </dgm:pt>
    <dgm:pt modelId="{C529A0E4-B81E-44DC-936C-38294CB23EF0}" type="parTrans" cxnId="{4F8E67FB-E514-44C3-AFB5-70AA413B14DF}">
      <dgm:prSet/>
      <dgm:spPr/>
      <dgm:t>
        <a:bodyPr/>
        <a:lstStyle/>
        <a:p>
          <a:endParaRPr lang="en-US"/>
        </a:p>
      </dgm:t>
    </dgm:pt>
    <dgm:pt modelId="{282E42CE-5C76-4423-A6CB-6E10C96FE8C1}" type="sibTrans" cxnId="{4F8E67FB-E514-44C3-AFB5-70AA413B14DF}">
      <dgm:prSet/>
      <dgm:spPr/>
      <dgm:t>
        <a:bodyPr/>
        <a:lstStyle/>
        <a:p>
          <a:endParaRPr lang="en-US"/>
        </a:p>
      </dgm:t>
    </dgm:pt>
    <dgm:pt modelId="{91372A99-7002-4D4E-B3BF-923397AB68AA}">
      <dgm:prSet phldrT="[Text]" custT="1"/>
      <dgm:spPr/>
      <dgm:t>
        <a:bodyPr/>
        <a:lstStyle/>
        <a:p>
          <a:r>
            <a:rPr lang="en-US" sz="1400" dirty="0" smtClean="0">
              <a:solidFill>
                <a:schemeClr val="accent6">
                  <a:lumMod val="75000"/>
                </a:schemeClr>
              </a:solidFill>
            </a:rPr>
            <a:t>Maternal:</a:t>
          </a:r>
          <a:br>
            <a:rPr lang="en-US" sz="1400" dirty="0" smtClean="0">
              <a:solidFill>
                <a:schemeClr val="accent6">
                  <a:lumMod val="75000"/>
                </a:schemeClr>
              </a:solidFill>
            </a:rPr>
          </a:br>
          <a:r>
            <a:rPr lang="en-US" sz="1400" dirty="0" smtClean="0"/>
            <a:t>Post partum hemorrhage ,vaginal laceration </a:t>
          </a:r>
        </a:p>
      </dgm:t>
    </dgm:pt>
    <dgm:pt modelId="{E90C6E85-DDB5-49E4-AF39-09A380720976}" type="parTrans" cxnId="{597AA3C4-4D2C-4513-B1EF-BF05E8A58A9A}">
      <dgm:prSet/>
      <dgm:spPr/>
      <dgm:t>
        <a:bodyPr/>
        <a:lstStyle/>
        <a:p>
          <a:endParaRPr lang="en-US"/>
        </a:p>
      </dgm:t>
    </dgm:pt>
    <dgm:pt modelId="{B6EB23D6-B4ED-4529-B570-3A82514D5C39}" type="sibTrans" cxnId="{597AA3C4-4D2C-4513-B1EF-BF05E8A58A9A}">
      <dgm:prSet/>
      <dgm:spPr/>
      <dgm:t>
        <a:bodyPr/>
        <a:lstStyle/>
        <a:p>
          <a:endParaRPr lang="en-US"/>
        </a:p>
      </dgm:t>
    </dgm:pt>
    <dgm:pt modelId="{3635E3B4-477C-4047-A8D5-305CAFFA3BB9}">
      <dgm:prSet phldrT="[Text]" custT="1"/>
      <dgm:spPr/>
      <dgm:t>
        <a:bodyPr/>
        <a:lstStyle/>
        <a:p>
          <a:r>
            <a:rPr lang="en-US" sz="1400" dirty="0" smtClean="0">
              <a:solidFill>
                <a:schemeClr val="accent6">
                  <a:lumMod val="75000"/>
                </a:schemeClr>
              </a:solidFill>
            </a:rPr>
            <a:t>fetal:</a:t>
          </a:r>
          <a:br>
            <a:rPr lang="en-US" sz="1400" dirty="0" smtClean="0">
              <a:solidFill>
                <a:schemeClr val="accent6">
                  <a:lumMod val="75000"/>
                </a:schemeClr>
              </a:solidFill>
            </a:rPr>
          </a:br>
          <a:r>
            <a:rPr lang="en-US" sz="1400" dirty="0" smtClean="0"/>
            <a:t>Shoulder </a:t>
          </a:r>
          <a:r>
            <a:rPr lang="en-US" sz="1400" dirty="0" err="1" smtClean="0"/>
            <a:t>dystocia</a:t>
          </a:r>
          <a:r>
            <a:rPr lang="en-US" sz="1400" dirty="0" smtClean="0"/>
            <a:t> ,</a:t>
          </a:r>
          <a:r>
            <a:rPr lang="en-US" sz="1400" dirty="0" err="1" smtClean="0"/>
            <a:t>clavicular</a:t>
          </a:r>
          <a:r>
            <a:rPr lang="en-US" sz="1400" dirty="0" smtClean="0"/>
            <a:t> fracture ,lower </a:t>
          </a:r>
          <a:r>
            <a:rPr lang="en-US" sz="1400" dirty="0" err="1" smtClean="0"/>
            <a:t>abgar</a:t>
          </a:r>
          <a:r>
            <a:rPr lang="en-US" sz="1400" dirty="0" smtClean="0"/>
            <a:t> score, obesity later in life </a:t>
          </a:r>
        </a:p>
      </dgm:t>
    </dgm:pt>
    <dgm:pt modelId="{FD21ABDB-CC78-4350-8B8E-9D6FB200FA5D}" type="parTrans" cxnId="{847E0469-A788-4EA1-9B28-DE793246505F}">
      <dgm:prSet/>
      <dgm:spPr/>
      <dgm:t>
        <a:bodyPr/>
        <a:lstStyle/>
        <a:p>
          <a:endParaRPr lang="en-US"/>
        </a:p>
      </dgm:t>
    </dgm:pt>
    <dgm:pt modelId="{52D194E4-817A-4DC5-8C2B-ADAC7AFBE36B}" type="sibTrans" cxnId="{847E0469-A788-4EA1-9B28-DE793246505F}">
      <dgm:prSet/>
      <dgm:spPr/>
      <dgm:t>
        <a:bodyPr/>
        <a:lstStyle/>
        <a:p>
          <a:endParaRPr lang="en-US"/>
        </a:p>
      </dgm:t>
    </dgm:pt>
    <dgm:pt modelId="{8B2FFF70-352A-4161-9123-5B355D5FC1E6}" type="pres">
      <dgm:prSet presAssocID="{8EE9A236-E735-4115-9B9F-EFF240E68C14}" presName="Name0" presStyleCnt="0">
        <dgm:presLayoutVars>
          <dgm:chPref val="3"/>
          <dgm:dir/>
          <dgm:animLvl val="lvl"/>
          <dgm:resizeHandles/>
        </dgm:presLayoutVars>
      </dgm:prSet>
      <dgm:spPr/>
      <dgm:t>
        <a:bodyPr/>
        <a:lstStyle/>
        <a:p>
          <a:endParaRPr lang="en-US"/>
        </a:p>
      </dgm:t>
    </dgm:pt>
    <dgm:pt modelId="{93E42162-7616-498C-9BA6-1B3B7F1D6EA7}" type="pres">
      <dgm:prSet presAssocID="{2859477C-E4DF-4ED7-B060-5EE409A79396}" presName="horFlow" presStyleCnt="0"/>
      <dgm:spPr/>
    </dgm:pt>
    <dgm:pt modelId="{3260E825-8D90-4B64-AEB6-40907690AAA2}" type="pres">
      <dgm:prSet presAssocID="{2859477C-E4DF-4ED7-B060-5EE409A79396}" presName="bigChev" presStyleLbl="node1" presStyleIdx="0" presStyleCnt="3"/>
      <dgm:spPr/>
      <dgm:t>
        <a:bodyPr/>
        <a:lstStyle/>
        <a:p>
          <a:endParaRPr lang="en-US"/>
        </a:p>
      </dgm:t>
    </dgm:pt>
    <dgm:pt modelId="{8376E9E1-8203-4E4D-AA14-F7F016244407}" type="pres">
      <dgm:prSet presAssocID="{6E43E666-B7A7-481D-91FE-AB1F49A1E049}" presName="parTrans" presStyleCnt="0"/>
      <dgm:spPr/>
    </dgm:pt>
    <dgm:pt modelId="{658D9678-7AF1-4B8F-BD58-0853D6398D61}" type="pres">
      <dgm:prSet presAssocID="{69D1FA75-BB5E-48BA-A771-EFAB0D26DD02}" presName="node" presStyleLbl="alignAccFollowNode1" presStyleIdx="0" presStyleCnt="5">
        <dgm:presLayoutVars>
          <dgm:bulletEnabled val="1"/>
        </dgm:presLayoutVars>
      </dgm:prSet>
      <dgm:spPr/>
      <dgm:t>
        <a:bodyPr/>
        <a:lstStyle/>
        <a:p>
          <a:endParaRPr lang="en-US"/>
        </a:p>
      </dgm:t>
    </dgm:pt>
    <dgm:pt modelId="{8B5D3429-4F9E-4A08-8D5B-3E7ACE3343C9}" type="pres">
      <dgm:prSet presAssocID="{2859477C-E4DF-4ED7-B060-5EE409A79396}" presName="vSp" presStyleCnt="0"/>
      <dgm:spPr/>
    </dgm:pt>
    <dgm:pt modelId="{76996BAE-0B0C-483C-B248-511DE20BE3AE}" type="pres">
      <dgm:prSet presAssocID="{3921CA6D-8C57-4EBD-B2F9-7C277CF793AF}" presName="horFlow" presStyleCnt="0"/>
      <dgm:spPr/>
    </dgm:pt>
    <dgm:pt modelId="{2D93D071-C9C5-45EB-A613-4F93861ADDF7}" type="pres">
      <dgm:prSet presAssocID="{3921CA6D-8C57-4EBD-B2F9-7C277CF793AF}" presName="bigChev" presStyleLbl="node1" presStyleIdx="1" presStyleCnt="3" custLinFactNeighborX="-498" custLinFactNeighborY="-314"/>
      <dgm:spPr/>
      <dgm:t>
        <a:bodyPr/>
        <a:lstStyle/>
        <a:p>
          <a:endParaRPr lang="en-US"/>
        </a:p>
      </dgm:t>
    </dgm:pt>
    <dgm:pt modelId="{881779CC-4A57-40CC-97DA-BD8964267A89}" type="pres">
      <dgm:prSet presAssocID="{17768B2B-6D21-46EA-8E9A-498B0F7A3F8B}" presName="parTrans" presStyleCnt="0"/>
      <dgm:spPr/>
    </dgm:pt>
    <dgm:pt modelId="{A9917FEA-EF07-40F6-AA0B-F9CB6C6618D0}" type="pres">
      <dgm:prSet presAssocID="{8AAF9821-0F69-44BA-A08E-4648FD3947E9}" presName="node" presStyleLbl="alignAccFollowNode1" presStyleIdx="1" presStyleCnt="5">
        <dgm:presLayoutVars>
          <dgm:bulletEnabled val="1"/>
        </dgm:presLayoutVars>
      </dgm:prSet>
      <dgm:spPr/>
      <dgm:t>
        <a:bodyPr/>
        <a:lstStyle/>
        <a:p>
          <a:endParaRPr lang="en-US"/>
        </a:p>
      </dgm:t>
    </dgm:pt>
    <dgm:pt modelId="{3926958B-0737-42FD-9AF8-7004D2969E26}" type="pres">
      <dgm:prSet presAssocID="{4EA8F03A-CBD3-45C2-A844-A686C4EDAE19}" presName="sibTrans" presStyleCnt="0"/>
      <dgm:spPr/>
    </dgm:pt>
    <dgm:pt modelId="{7239B12D-5B1D-4207-BA37-81C40A1BD9F3}" type="pres">
      <dgm:prSet presAssocID="{3B687B44-EADE-4FD7-A25B-8AA79FFEF261}" presName="node" presStyleLbl="alignAccFollowNode1" presStyleIdx="2" presStyleCnt="5">
        <dgm:presLayoutVars>
          <dgm:bulletEnabled val="1"/>
        </dgm:presLayoutVars>
      </dgm:prSet>
      <dgm:spPr/>
      <dgm:t>
        <a:bodyPr/>
        <a:lstStyle/>
        <a:p>
          <a:endParaRPr lang="en-US"/>
        </a:p>
      </dgm:t>
    </dgm:pt>
    <dgm:pt modelId="{72C8AFA4-61D7-43D4-8147-53C06DA7E81E}" type="pres">
      <dgm:prSet presAssocID="{3921CA6D-8C57-4EBD-B2F9-7C277CF793AF}" presName="vSp" presStyleCnt="0"/>
      <dgm:spPr/>
    </dgm:pt>
    <dgm:pt modelId="{57A3D4B5-6FEC-4169-9F3F-2AC10E5FFDBC}" type="pres">
      <dgm:prSet presAssocID="{2DFAA4DD-84E7-4BE3-A604-0AFD89247AE3}" presName="horFlow" presStyleCnt="0"/>
      <dgm:spPr/>
    </dgm:pt>
    <dgm:pt modelId="{92C73CD1-B655-4BEB-936C-98275022F597}" type="pres">
      <dgm:prSet presAssocID="{2DFAA4DD-84E7-4BE3-A604-0AFD89247AE3}" presName="bigChev" presStyleLbl="node1" presStyleIdx="2" presStyleCnt="3"/>
      <dgm:spPr/>
      <dgm:t>
        <a:bodyPr/>
        <a:lstStyle/>
        <a:p>
          <a:endParaRPr lang="en-US"/>
        </a:p>
      </dgm:t>
    </dgm:pt>
    <dgm:pt modelId="{45C7A6D4-3134-4A0C-B0C0-C7947BF44A1A}" type="pres">
      <dgm:prSet presAssocID="{E90C6E85-DDB5-49E4-AF39-09A380720976}" presName="parTrans" presStyleCnt="0"/>
      <dgm:spPr/>
    </dgm:pt>
    <dgm:pt modelId="{02E0C849-9880-471E-B603-D63917AD1DAB}" type="pres">
      <dgm:prSet presAssocID="{91372A99-7002-4D4E-B3BF-923397AB68AA}" presName="node" presStyleLbl="alignAccFollowNode1" presStyleIdx="3" presStyleCnt="5">
        <dgm:presLayoutVars>
          <dgm:bulletEnabled val="1"/>
        </dgm:presLayoutVars>
      </dgm:prSet>
      <dgm:spPr/>
      <dgm:t>
        <a:bodyPr/>
        <a:lstStyle/>
        <a:p>
          <a:endParaRPr lang="en-US"/>
        </a:p>
      </dgm:t>
    </dgm:pt>
    <dgm:pt modelId="{944A9CF5-E12A-46FE-9A66-FE466B911049}" type="pres">
      <dgm:prSet presAssocID="{B6EB23D6-B4ED-4529-B570-3A82514D5C39}" presName="sibTrans" presStyleCnt="0"/>
      <dgm:spPr/>
    </dgm:pt>
    <dgm:pt modelId="{89E6E07D-6E2A-437D-8393-C5A2262ABDCF}" type="pres">
      <dgm:prSet presAssocID="{3635E3B4-477C-4047-A8D5-305CAFFA3BB9}" presName="node" presStyleLbl="alignAccFollowNode1" presStyleIdx="4" presStyleCnt="5">
        <dgm:presLayoutVars>
          <dgm:bulletEnabled val="1"/>
        </dgm:presLayoutVars>
      </dgm:prSet>
      <dgm:spPr/>
      <dgm:t>
        <a:bodyPr/>
        <a:lstStyle/>
        <a:p>
          <a:endParaRPr lang="en-US"/>
        </a:p>
      </dgm:t>
    </dgm:pt>
  </dgm:ptLst>
  <dgm:cxnLst>
    <dgm:cxn modelId="{0A0DB3DA-D0F3-406D-A98D-96E629E99B8A}" type="presOf" srcId="{2859477C-E4DF-4ED7-B060-5EE409A79396}" destId="{3260E825-8D90-4B64-AEB6-40907690AAA2}" srcOrd="0" destOrd="0" presId="urn:microsoft.com/office/officeart/2005/8/layout/lProcess3"/>
    <dgm:cxn modelId="{B631F582-2545-4B46-A28F-A42E0D27C422}" srcId="{2859477C-E4DF-4ED7-B060-5EE409A79396}" destId="{69D1FA75-BB5E-48BA-A771-EFAB0D26DD02}" srcOrd="0" destOrd="0" parTransId="{6E43E666-B7A7-481D-91FE-AB1F49A1E049}" sibTransId="{3FE01F6D-6B0E-4CDA-A003-2ADB34DF6BD2}"/>
    <dgm:cxn modelId="{847E0469-A788-4EA1-9B28-DE793246505F}" srcId="{2DFAA4DD-84E7-4BE3-A604-0AFD89247AE3}" destId="{3635E3B4-477C-4047-A8D5-305CAFFA3BB9}" srcOrd="1" destOrd="0" parTransId="{FD21ABDB-CC78-4350-8B8E-9D6FB200FA5D}" sibTransId="{52D194E4-817A-4DC5-8C2B-ADAC7AFBE36B}"/>
    <dgm:cxn modelId="{0C414C09-70A0-4763-857A-420F3329DFB4}" srcId="{3921CA6D-8C57-4EBD-B2F9-7C277CF793AF}" destId="{8AAF9821-0F69-44BA-A08E-4648FD3947E9}" srcOrd="0" destOrd="0" parTransId="{17768B2B-6D21-46EA-8E9A-498B0F7A3F8B}" sibTransId="{4EA8F03A-CBD3-45C2-A844-A686C4EDAE19}"/>
    <dgm:cxn modelId="{76FFA3BA-2569-4D4C-90F5-9AC94A13CD3D}" type="presOf" srcId="{8EE9A236-E735-4115-9B9F-EFF240E68C14}" destId="{8B2FFF70-352A-4161-9123-5B355D5FC1E6}" srcOrd="0" destOrd="0" presId="urn:microsoft.com/office/officeart/2005/8/layout/lProcess3"/>
    <dgm:cxn modelId="{2D2AE6CA-71D5-4029-A22A-AEDE77BE52E7}" srcId="{8EE9A236-E735-4115-9B9F-EFF240E68C14}" destId="{2859477C-E4DF-4ED7-B060-5EE409A79396}" srcOrd="0" destOrd="0" parTransId="{6D4D66CF-2485-4205-A953-4DEC9D33BE84}" sibTransId="{CC7026AF-74C2-4BC2-A835-2DFDB5FD0723}"/>
    <dgm:cxn modelId="{9E17E99D-4BAD-45A3-8B8E-5972F7CE3039}" type="presOf" srcId="{69D1FA75-BB5E-48BA-A771-EFAB0D26DD02}" destId="{658D9678-7AF1-4B8F-BD58-0853D6398D61}" srcOrd="0" destOrd="0" presId="urn:microsoft.com/office/officeart/2005/8/layout/lProcess3"/>
    <dgm:cxn modelId="{4F8E67FB-E514-44C3-AFB5-70AA413B14DF}" srcId="{8EE9A236-E735-4115-9B9F-EFF240E68C14}" destId="{2DFAA4DD-84E7-4BE3-A604-0AFD89247AE3}" srcOrd="2" destOrd="0" parTransId="{C529A0E4-B81E-44DC-936C-38294CB23EF0}" sibTransId="{282E42CE-5C76-4423-A6CB-6E10C96FE8C1}"/>
    <dgm:cxn modelId="{8548D9F9-1ABF-4311-AA75-A6F822520EBA}" type="presOf" srcId="{2DFAA4DD-84E7-4BE3-A604-0AFD89247AE3}" destId="{92C73CD1-B655-4BEB-936C-98275022F597}" srcOrd="0" destOrd="0" presId="urn:microsoft.com/office/officeart/2005/8/layout/lProcess3"/>
    <dgm:cxn modelId="{597AA3C4-4D2C-4513-B1EF-BF05E8A58A9A}" srcId="{2DFAA4DD-84E7-4BE3-A604-0AFD89247AE3}" destId="{91372A99-7002-4D4E-B3BF-923397AB68AA}" srcOrd="0" destOrd="0" parTransId="{E90C6E85-DDB5-49E4-AF39-09A380720976}" sibTransId="{B6EB23D6-B4ED-4529-B570-3A82514D5C39}"/>
    <dgm:cxn modelId="{59B4C1F0-2C78-4B66-93BC-F766B64A3170}" type="presOf" srcId="{3B687B44-EADE-4FD7-A25B-8AA79FFEF261}" destId="{7239B12D-5B1D-4207-BA37-81C40A1BD9F3}" srcOrd="0" destOrd="0" presId="urn:microsoft.com/office/officeart/2005/8/layout/lProcess3"/>
    <dgm:cxn modelId="{B99E71A2-8B18-44EF-AB82-C0C6C758B851}" type="presOf" srcId="{8AAF9821-0F69-44BA-A08E-4648FD3947E9}" destId="{A9917FEA-EF07-40F6-AA0B-F9CB6C6618D0}" srcOrd="0" destOrd="0" presId="urn:microsoft.com/office/officeart/2005/8/layout/lProcess3"/>
    <dgm:cxn modelId="{555DFDCC-A366-425C-A1DA-EE2E30A0D8D7}" type="presOf" srcId="{3635E3B4-477C-4047-A8D5-305CAFFA3BB9}" destId="{89E6E07D-6E2A-437D-8393-C5A2262ABDCF}" srcOrd="0" destOrd="0" presId="urn:microsoft.com/office/officeart/2005/8/layout/lProcess3"/>
    <dgm:cxn modelId="{335B3EA0-BE12-42CA-A199-4C0A280A372B}" type="presOf" srcId="{91372A99-7002-4D4E-B3BF-923397AB68AA}" destId="{02E0C849-9880-471E-B603-D63917AD1DAB}" srcOrd="0" destOrd="0" presId="urn:microsoft.com/office/officeart/2005/8/layout/lProcess3"/>
    <dgm:cxn modelId="{E1619BA8-4D0A-4AF5-A32F-9B801C435B73}" type="presOf" srcId="{3921CA6D-8C57-4EBD-B2F9-7C277CF793AF}" destId="{2D93D071-C9C5-45EB-A613-4F93861ADDF7}" srcOrd="0" destOrd="0" presId="urn:microsoft.com/office/officeart/2005/8/layout/lProcess3"/>
    <dgm:cxn modelId="{5A1D241A-2D0D-46DB-B9E8-359DA94E8E44}" srcId="{3921CA6D-8C57-4EBD-B2F9-7C277CF793AF}" destId="{3B687B44-EADE-4FD7-A25B-8AA79FFEF261}" srcOrd="1" destOrd="0" parTransId="{EE66D62D-6B0E-4A88-AAA6-5D70C8697FCF}" sibTransId="{56E027B0-5508-4C5A-899D-F153DC02F0D8}"/>
    <dgm:cxn modelId="{DAFA4060-93A9-449B-9A83-5815C04A4640}" srcId="{8EE9A236-E735-4115-9B9F-EFF240E68C14}" destId="{3921CA6D-8C57-4EBD-B2F9-7C277CF793AF}" srcOrd="1" destOrd="0" parTransId="{6F03D1DC-5E03-4F66-86B9-1317C0738227}" sibTransId="{D75EC59B-644B-47BE-9BD6-C1115F07F24F}"/>
    <dgm:cxn modelId="{6B7861B6-61F6-45F8-BD76-23BF39E45F8B}" type="presParOf" srcId="{8B2FFF70-352A-4161-9123-5B355D5FC1E6}" destId="{93E42162-7616-498C-9BA6-1B3B7F1D6EA7}" srcOrd="0" destOrd="0" presId="urn:microsoft.com/office/officeart/2005/8/layout/lProcess3"/>
    <dgm:cxn modelId="{6C9A70F1-9525-4708-9D86-A0331237440E}" type="presParOf" srcId="{93E42162-7616-498C-9BA6-1B3B7F1D6EA7}" destId="{3260E825-8D90-4B64-AEB6-40907690AAA2}" srcOrd="0" destOrd="0" presId="urn:microsoft.com/office/officeart/2005/8/layout/lProcess3"/>
    <dgm:cxn modelId="{491B40F8-C0A9-4F20-8EED-DEFEDEC187D3}" type="presParOf" srcId="{93E42162-7616-498C-9BA6-1B3B7F1D6EA7}" destId="{8376E9E1-8203-4E4D-AA14-F7F016244407}" srcOrd="1" destOrd="0" presId="urn:microsoft.com/office/officeart/2005/8/layout/lProcess3"/>
    <dgm:cxn modelId="{1C2FEBFA-EAB6-4790-8A92-0C1311EA6D2B}" type="presParOf" srcId="{93E42162-7616-498C-9BA6-1B3B7F1D6EA7}" destId="{658D9678-7AF1-4B8F-BD58-0853D6398D61}" srcOrd="2" destOrd="0" presId="urn:microsoft.com/office/officeart/2005/8/layout/lProcess3"/>
    <dgm:cxn modelId="{101942DA-EA48-4D26-B7E5-6E5E292BBD8B}" type="presParOf" srcId="{8B2FFF70-352A-4161-9123-5B355D5FC1E6}" destId="{8B5D3429-4F9E-4A08-8D5B-3E7ACE3343C9}" srcOrd="1" destOrd="0" presId="urn:microsoft.com/office/officeart/2005/8/layout/lProcess3"/>
    <dgm:cxn modelId="{41605994-8DAF-4D0F-AB38-668A60F2EB04}" type="presParOf" srcId="{8B2FFF70-352A-4161-9123-5B355D5FC1E6}" destId="{76996BAE-0B0C-483C-B248-511DE20BE3AE}" srcOrd="2" destOrd="0" presId="urn:microsoft.com/office/officeart/2005/8/layout/lProcess3"/>
    <dgm:cxn modelId="{05B89812-A486-4004-957D-629B66EAC850}" type="presParOf" srcId="{76996BAE-0B0C-483C-B248-511DE20BE3AE}" destId="{2D93D071-C9C5-45EB-A613-4F93861ADDF7}" srcOrd="0" destOrd="0" presId="urn:microsoft.com/office/officeart/2005/8/layout/lProcess3"/>
    <dgm:cxn modelId="{CA5C6EB9-7C79-482E-940D-57324DDCD8E2}" type="presParOf" srcId="{76996BAE-0B0C-483C-B248-511DE20BE3AE}" destId="{881779CC-4A57-40CC-97DA-BD8964267A89}" srcOrd="1" destOrd="0" presId="urn:microsoft.com/office/officeart/2005/8/layout/lProcess3"/>
    <dgm:cxn modelId="{93051111-E7AA-45AA-A0C5-C0C8CB25C3BF}" type="presParOf" srcId="{76996BAE-0B0C-483C-B248-511DE20BE3AE}" destId="{A9917FEA-EF07-40F6-AA0B-F9CB6C6618D0}" srcOrd="2" destOrd="0" presId="urn:microsoft.com/office/officeart/2005/8/layout/lProcess3"/>
    <dgm:cxn modelId="{76B3E45F-5EA6-4AAC-B53E-718C3096D307}" type="presParOf" srcId="{76996BAE-0B0C-483C-B248-511DE20BE3AE}" destId="{3926958B-0737-42FD-9AF8-7004D2969E26}" srcOrd="3" destOrd="0" presId="urn:microsoft.com/office/officeart/2005/8/layout/lProcess3"/>
    <dgm:cxn modelId="{18CCFA0B-97EC-42E0-8BC1-10B2A4F6E265}" type="presParOf" srcId="{76996BAE-0B0C-483C-B248-511DE20BE3AE}" destId="{7239B12D-5B1D-4207-BA37-81C40A1BD9F3}" srcOrd="4" destOrd="0" presId="urn:microsoft.com/office/officeart/2005/8/layout/lProcess3"/>
    <dgm:cxn modelId="{987EF9EF-FC1A-45A9-A95C-639CB1E475FA}" type="presParOf" srcId="{8B2FFF70-352A-4161-9123-5B355D5FC1E6}" destId="{72C8AFA4-61D7-43D4-8147-53C06DA7E81E}" srcOrd="3" destOrd="0" presId="urn:microsoft.com/office/officeart/2005/8/layout/lProcess3"/>
    <dgm:cxn modelId="{DB3ED3F4-D885-427B-A303-0A137B6DD5A1}" type="presParOf" srcId="{8B2FFF70-352A-4161-9123-5B355D5FC1E6}" destId="{57A3D4B5-6FEC-4169-9F3F-2AC10E5FFDBC}" srcOrd="4" destOrd="0" presId="urn:microsoft.com/office/officeart/2005/8/layout/lProcess3"/>
    <dgm:cxn modelId="{ED669853-5237-4B82-80DA-AE4C61A77F0D}" type="presParOf" srcId="{57A3D4B5-6FEC-4169-9F3F-2AC10E5FFDBC}" destId="{92C73CD1-B655-4BEB-936C-98275022F597}" srcOrd="0" destOrd="0" presId="urn:microsoft.com/office/officeart/2005/8/layout/lProcess3"/>
    <dgm:cxn modelId="{A34B514F-1D2B-4BCD-9CD7-55F13FD03C3D}" type="presParOf" srcId="{57A3D4B5-6FEC-4169-9F3F-2AC10E5FFDBC}" destId="{45C7A6D4-3134-4A0C-B0C0-C7947BF44A1A}" srcOrd="1" destOrd="0" presId="urn:microsoft.com/office/officeart/2005/8/layout/lProcess3"/>
    <dgm:cxn modelId="{764268F3-34B5-4483-8921-BBF9B4A5088A}" type="presParOf" srcId="{57A3D4B5-6FEC-4169-9F3F-2AC10E5FFDBC}" destId="{02E0C849-9880-471E-B603-D63917AD1DAB}" srcOrd="2" destOrd="0" presId="urn:microsoft.com/office/officeart/2005/8/layout/lProcess3"/>
    <dgm:cxn modelId="{C4843FD7-1E8D-4714-B9B4-C2792330508C}" type="presParOf" srcId="{57A3D4B5-6FEC-4169-9F3F-2AC10E5FFDBC}" destId="{944A9CF5-E12A-46FE-9A66-FE466B911049}" srcOrd="3" destOrd="0" presId="urn:microsoft.com/office/officeart/2005/8/layout/lProcess3"/>
    <dgm:cxn modelId="{4D309AE5-0DC5-4719-B1F5-05D90283D1CB}" type="presParOf" srcId="{57A3D4B5-6FEC-4169-9F3F-2AC10E5FFDBC}" destId="{89E6E07D-6E2A-437D-8393-C5A2262ABDCF}"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A7306D-DB83-4547-A1BC-09EDC7B6849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888E0A4A-3B5B-4A1E-BA0B-A4D2700EDA7C}">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b="0" dirty="0" smtClean="0">
              <a:latin typeface="Footlight MT Light" pitchFamily="18" charset="0"/>
            </a:rPr>
            <a:t>Diagnosis</a:t>
          </a:r>
          <a:endParaRPr lang="en-US" sz="2400" b="0" dirty="0">
            <a:latin typeface="Footlight MT Light" pitchFamily="18" charset="0"/>
          </a:endParaRPr>
        </a:p>
      </dgm:t>
    </dgm:pt>
    <dgm:pt modelId="{D980106A-34A8-41A3-8C31-4A264F6DC3C1}" type="parTrans" cxnId="{AB922458-C683-486F-845C-CA4F6CDCF53C}">
      <dgm:prSet/>
      <dgm:spPr/>
      <dgm:t>
        <a:bodyPr/>
        <a:lstStyle/>
        <a:p>
          <a:endParaRPr lang="en-US"/>
        </a:p>
      </dgm:t>
    </dgm:pt>
    <dgm:pt modelId="{F6303865-9648-4F5B-855E-642412755866}" type="sibTrans" cxnId="{AB922458-C683-486F-845C-CA4F6CDCF53C}">
      <dgm:prSet/>
      <dgm:spPr/>
      <dgm:t>
        <a:bodyPr/>
        <a:lstStyle/>
        <a:p>
          <a:endParaRPr lang="en-US"/>
        </a:p>
      </dgm:t>
    </dgm:pt>
    <dgm:pt modelId="{5ADADFFD-E873-4D42-AAF6-7F3CC0ED3669}">
      <dgm:prSet phldrT="[Text]" custT="1"/>
      <dgm:spPr/>
      <dgm:t>
        <a:bodyPr/>
        <a:lstStyle/>
        <a:p>
          <a:r>
            <a:rPr lang="en-US" sz="1400" dirty="0" err="1" smtClean="0"/>
            <a:t>Fundal</a:t>
          </a:r>
          <a:r>
            <a:rPr lang="en-US" sz="1400" dirty="0" smtClean="0"/>
            <a:t> height measurement  and clinical palpation of estimated fatal weight, US</a:t>
          </a:r>
          <a:endParaRPr lang="en-US" sz="1100" dirty="0"/>
        </a:p>
      </dgm:t>
    </dgm:pt>
    <dgm:pt modelId="{CE263BB5-07A3-4438-89A2-97803FB86DEE}" type="parTrans" cxnId="{897C15EF-B643-41F6-B3B3-10F388D635C5}">
      <dgm:prSet/>
      <dgm:spPr/>
      <dgm:t>
        <a:bodyPr/>
        <a:lstStyle/>
        <a:p>
          <a:endParaRPr lang="en-US"/>
        </a:p>
      </dgm:t>
    </dgm:pt>
    <dgm:pt modelId="{25AC5643-8D41-494E-9A3C-99D6C6BFAF8F}" type="sibTrans" cxnId="{897C15EF-B643-41F6-B3B3-10F388D635C5}">
      <dgm:prSet/>
      <dgm:spPr/>
      <dgm:t>
        <a:bodyPr/>
        <a:lstStyle/>
        <a:p>
          <a:endParaRPr lang="en-US"/>
        </a:p>
      </dgm:t>
    </dgm:pt>
    <dgm:pt modelId="{51A088EE-195A-4AB1-8FB9-1313610B8758}">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smtClean="0"/>
            <a:t>M</a:t>
          </a:r>
          <a:r>
            <a:rPr lang="en-US" sz="2400" b="0" dirty="0" smtClean="0">
              <a:latin typeface="Footlight MT Light" pitchFamily="18" charset="0"/>
            </a:rPr>
            <a:t>anagement</a:t>
          </a:r>
          <a:endParaRPr lang="en-US" sz="2400" b="0" dirty="0">
            <a:latin typeface="Footlight MT Light" pitchFamily="18" charset="0"/>
          </a:endParaRPr>
        </a:p>
      </dgm:t>
    </dgm:pt>
    <dgm:pt modelId="{3EBB83C9-D2E8-4BA6-93B6-D904C3067A1C}" type="parTrans" cxnId="{8AD58938-16F5-4513-BD32-515CC0E62731}">
      <dgm:prSet/>
      <dgm:spPr/>
      <dgm:t>
        <a:bodyPr/>
        <a:lstStyle/>
        <a:p>
          <a:endParaRPr lang="en-US"/>
        </a:p>
      </dgm:t>
    </dgm:pt>
    <dgm:pt modelId="{7D5BAA48-538A-4EEE-980C-7F09F4FDEFE1}" type="sibTrans" cxnId="{8AD58938-16F5-4513-BD32-515CC0E62731}">
      <dgm:prSet/>
      <dgm:spPr/>
      <dgm:t>
        <a:bodyPr/>
        <a:lstStyle/>
        <a:p>
          <a:endParaRPr lang="en-US"/>
        </a:p>
      </dgm:t>
    </dgm:pt>
    <dgm:pt modelId="{D4ED948D-AED6-48AC-803C-E44CFC250C8D}">
      <dgm:prSet phldrT="[Text]" custT="1"/>
      <dgm:spPr/>
      <dgm:t>
        <a:bodyPr/>
        <a:lstStyle/>
        <a:p>
          <a:r>
            <a:rPr lang="en-US" sz="1400" dirty="0" smtClean="0"/>
            <a:t>Not induction of labor , CS if  EFW &gt;5000 g , 4500g with diabetes  </a:t>
          </a:r>
          <a:br>
            <a:rPr lang="en-US" sz="1400" dirty="0" smtClean="0"/>
          </a:br>
          <a:endParaRPr lang="en-US" sz="1400" dirty="0" smtClean="0"/>
        </a:p>
      </dgm:t>
    </dgm:pt>
    <dgm:pt modelId="{B375954F-3069-4683-9A69-3F1732AFE0D2}" type="parTrans" cxnId="{1E8FE30B-56EB-46C9-8AE8-578629272F4E}">
      <dgm:prSet/>
      <dgm:spPr/>
      <dgm:t>
        <a:bodyPr/>
        <a:lstStyle/>
        <a:p>
          <a:endParaRPr lang="en-US"/>
        </a:p>
      </dgm:t>
    </dgm:pt>
    <dgm:pt modelId="{AB19A7BA-A6BA-4200-912A-463655781511}" type="sibTrans" cxnId="{1E8FE30B-56EB-46C9-8AE8-578629272F4E}">
      <dgm:prSet/>
      <dgm:spPr/>
      <dgm:t>
        <a:bodyPr/>
        <a:lstStyle/>
        <a:p>
          <a:endParaRPr lang="en-US"/>
        </a:p>
      </dgm:t>
    </dgm:pt>
    <dgm:pt modelId="{67F65060-1026-4FC4-AB49-CC0110CB57C6}" type="pres">
      <dgm:prSet presAssocID="{F0A7306D-DB83-4547-A1BC-09EDC7B68494}" presName="Name0" presStyleCnt="0">
        <dgm:presLayoutVars>
          <dgm:chPref val="3"/>
          <dgm:dir/>
          <dgm:animLvl val="lvl"/>
          <dgm:resizeHandles/>
        </dgm:presLayoutVars>
      </dgm:prSet>
      <dgm:spPr/>
      <dgm:t>
        <a:bodyPr/>
        <a:lstStyle/>
        <a:p>
          <a:endParaRPr lang="en-US"/>
        </a:p>
      </dgm:t>
    </dgm:pt>
    <dgm:pt modelId="{80E475C7-35B3-4DB5-B512-FAABA6DEDE00}" type="pres">
      <dgm:prSet presAssocID="{888E0A4A-3B5B-4A1E-BA0B-A4D2700EDA7C}" presName="horFlow" presStyleCnt="0"/>
      <dgm:spPr/>
    </dgm:pt>
    <dgm:pt modelId="{DA3F93DB-DB45-436C-AFFA-335346E21C6D}" type="pres">
      <dgm:prSet presAssocID="{888E0A4A-3B5B-4A1E-BA0B-A4D2700EDA7C}" presName="bigChev" presStyleLbl="node1" presStyleIdx="0" presStyleCnt="2" custLinFactNeighborX="-4818" custLinFactNeighborY="-2581"/>
      <dgm:spPr/>
      <dgm:t>
        <a:bodyPr/>
        <a:lstStyle/>
        <a:p>
          <a:endParaRPr lang="en-US"/>
        </a:p>
      </dgm:t>
    </dgm:pt>
    <dgm:pt modelId="{3E6B2E09-F471-4CB5-BAAA-9CD06B54E8B1}" type="pres">
      <dgm:prSet presAssocID="{CE263BB5-07A3-4438-89A2-97803FB86DEE}" presName="parTrans" presStyleCnt="0"/>
      <dgm:spPr/>
    </dgm:pt>
    <dgm:pt modelId="{2B9E0A78-EF2A-4203-A34C-7A245FC3B7B5}" type="pres">
      <dgm:prSet presAssocID="{5ADADFFD-E873-4D42-AAF6-7F3CC0ED3669}" presName="node" presStyleLbl="alignAccFollowNode1" presStyleIdx="0" presStyleCnt="2" custScaleY="120561">
        <dgm:presLayoutVars>
          <dgm:bulletEnabled val="1"/>
        </dgm:presLayoutVars>
      </dgm:prSet>
      <dgm:spPr/>
      <dgm:t>
        <a:bodyPr/>
        <a:lstStyle/>
        <a:p>
          <a:endParaRPr lang="en-US"/>
        </a:p>
      </dgm:t>
    </dgm:pt>
    <dgm:pt modelId="{110F732C-894A-4773-8430-BF779D5134F0}" type="pres">
      <dgm:prSet presAssocID="{888E0A4A-3B5B-4A1E-BA0B-A4D2700EDA7C}" presName="vSp" presStyleCnt="0"/>
      <dgm:spPr/>
    </dgm:pt>
    <dgm:pt modelId="{30B30545-CFC9-4537-A6AE-9AE53F39BD6E}" type="pres">
      <dgm:prSet presAssocID="{51A088EE-195A-4AB1-8FB9-1313610B8758}" presName="horFlow" presStyleCnt="0"/>
      <dgm:spPr/>
    </dgm:pt>
    <dgm:pt modelId="{0E0E9457-BB18-4F21-B396-CA10D1782B02}" type="pres">
      <dgm:prSet presAssocID="{51A088EE-195A-4AB1-8FB9-1313610B8758}" presName="bigChev" presStyleLbl="node1" presStyleIdx="1" presStyleCnt="2"/>
      <dgm:spPr/>
      <dgm:t>
        <a:bodyPr/>
        <a:lstStyle/>
        <a:p>
          <a:endParaRPr lang="en-US"/>
        </a:p>
      </dgm:t>
    </dgm:pt>
    <dgm:pt modelId="{6EA8D8BA-03DE-4679-9403-78E692A9C510}" type="pres">
      <dgm:prSet presAssocID="{B375954F-3069-4683-9A69-3F1732AFE0D2}" presName="parTrans" presStyleCnt="0"/>
      <dgm:spPr/>
    </dgm:pt>
    <dgm:pt modelId="{B64E0D8A-F978-42F2-AE0D-FD0CEDBBEAC1}" type="pres">
      <dgm:prSet presAssocID="{D4ED948D-AED6-48AC-803C-E44CFC250C8D}" presName="node" presStyleLbl="alignAccFollowNode1" presStyleIdx="1" presStyleCnt="2" custScaleY="113020" custLinFactNeighborY="-874">
        <dgm:presLayoutVars>
          <dgm:bulletEnabled val="1"/>
        </dgm:presLayoutVars>
      </dgm:prSet>
      <dgm:spPr/>
      <dgm:t>
        <a:bodyPr/>
        <a:lstStyle/>
        <a:p>
          <a:endParaRPr lang="en-US"/>
        </a:p>
      </dgm:t>
    </dgm:pt>
  </dgm:ptLst>
  <dgm:cxnLst>
    <dgm:cxn modelId="{8AD58938-16F5-4513-BD32-515CC0E62731}" srcId="{F0A7306D-DB83-4547-A1BC-09EDC7B68494}" destId="{51A088EE-195A-4AB1-8FB9-1313610B8758}" srcOrd="1" destOrd="0" parTransId="{3EBB83C9-D2E8-4BA6-93B6-D904C3067A1C}" sibTransId="{7D5BAA48-538A-4EEE-980C-7F09F4FDEFE1}"/>
    <dgm:cxn modelId="{829891D2-D01A-48A3-A1BF-AC7AA996E58F}" type="presOf" srcId="{5ADADFFD-E873-4D42-AAF6-7F3CC0ED3669}" destId="{2B9E0A78-EF2A-4203-A34C-7A245FC3B7B5}" srcOrd="0" destOrd="0" presId="urn:microsoft.com/office/officeart/2005/8/layout/lProcess3"/>
    <dgm:cxn modelId="{AB922458-C683-486F-845C-CA4F6CDCF53C}" srcId="{F0A7306D-DB83-4547-A1BC-09EDC7B68494}" destId="{888E0A4A-3B5B-4A1E-BA0B-A4D2700EDA7C}" srcOrd="0" destOrd="0" parTransId="{D980106A-34A8-41A3-8C31-4A264F6DC3C1}" sibTransId="{F6303865-9648-4F5B-855E-642412755866}"/>
    <dgm:cxn modelId="{252990FE-52DE-4601-9F79-184CB6C72BF6}" type="presOf" srcId="{888E0A4A-3B5B-4A1E-BA0B-A4D2700EDA7C}" destId="{DA3F93DB-DB45-436C-AFFA-335346E21C6D}" srcOrd="0" destOrd="0" presId="urn:microsoft.com/office/officeart/2005/8/layout/lProcess3"/>
    <dgm:cxn modelId="{1E8FE30B-56EB-46C9-8AE8-578629272F4E}" srcId="{51A088EE-195A-4AB1-8FB9-1313610B8758}" destId="{D4ED948D-AED6-48AC-803C-E44CFC250C8D}" srcOrd="0" destOrd="0" parTransId="{B375954F-3069-4683-9A69-3F1732AFE0D2}" sibTransId="{AB19A7BA-A6BA-4200-912A-463655781511}"/>
    <dgm:cxn modelId="{77267AF5-D793-408C-9694-A202CCC0462D}" type="presOf" srcId="{D4ED948D-AED6-48AC-803C-E44CFC250C8D}" destId="{B64E0D8A-F978-42F2-AE0D-FD0CEDBBEAC1}" srcOrd="0" destOrd="0" presId="urn:microsoft.com/office/officeart/2005/8/layout/lProcess3"/>
    <dgm:cxn modelId="{56A6F8EE-69DF-4A07-9E9F-34E8157BF89D}" type="presOf" srcId="{F0A7306D-DB83-4547-A1BC-09EDC7B68494}" destId="{67F65060-1026-4FC4-AB49-CC0110CB57C6}" srcOrd="0" destOrd="0" presId="urn:microsoft.com/office/officeart/2005/8/layout/lProcess3"/>
    <dgm:cxn modelId="{897C15EF-B643-41F6-B3B3-10F388D635C5}" srcId="{888E0A4A-3B5B-4A1E-BA0B-A4D2700EDA7C}" destId="{5ADADFFD-E873-4D42-AAF6-7F3CC0ED3669}" srcOrd="0" destOrd="0" parTransId="{CE263BB5-07A3-4438-89A2-97803FB86DEE}" sibTransId="{25AC5643-8D41-494E-9A3C-99D6C6BFAF8F}"/>
    <dgm:cxn modelId="{73679C4E-3DA3-4996-975B-FFC2870414C3}" type="presOf" srcId="{51A088EE-195A-4AB1-8FB9-1313610B8758}" destId="{0E0E9457-BB18-4F21-B396-CA10D1782B02}" srcOrd="0" destOrd="0" presId="urn:microsoft.com/office/officeart/2005/8/layout/lProcess3"/>
    <dgm:cxn modelId="{5F96B668-6BC2-4837-A8A2-8CBCAF7F2A83}" type="presParOf" srcId="{67F65060-1026-4FC4-AB49-CC0110CB57C6}" destId="{80E475C7-35B3-4DB5-B512-FAABA6DEDE00}" srcOrd="0" destOrd="0" presId="urn:microsoft.com/office/officeart/2005/8/layout/lProcess3"/>
    <dgm:cxn modelId="{CAFD8B22-18B8-4F60-A561-A0A9CC629F87}" type="presParOf" srcId="{80E475C7-35B3-4DB5-B512-FAABA6DEDE00}" destId="{DA3F93DB-DB45-436C-AFFA-335346E21C6D}" srcOrd="0" destOrd="0" presId="urn:microsoft.com/office/officeart/2005/8/layout/lProcess3"/>
    <dgm:cxn modelId="{B5F49AEA-BD65-44C2-83FD-9E3436C28570}" type="presParOf" srcId="{80E475C7-35B3-4DB5-B512-FAABA6DEDE00}" destId="{3E6B2E09-F471-4CB5-BAAA-9CD06B54E8B1}" srcOrd="1" destOrd="0" presId="urn:microsoft.com/office/officeart/2005/8/layout/lProcess3"/>
    <dgm:cxn modelId="{903A4AFD-0017-4022-96FD-40CB3902B30C}" type="presParOf" srcId="{80E475C7-35B3-4DB5-B512-FAABA6DEDE00}" destId="{2B9E0A78-EF2A-4203-A34C-7A245FC3B7B5}" srcOrd="2" destOrd="0" presId="urn:microsoft.com/office/officeart/2005/8/layout/lProcess3"/>
    <dgm:cxn modelId="{A157CC89-8AD9-4C9D-8C1A-E46E6D9389F2}" type="presParOf" srcId="{67F65060-1026-4FC4-AB49-CC0110CB57C6}" destId="{110F732C-894A-4773-8430-BF779D5134F0}" srcOrd="1" destOrd="0" presId="urn:microsoft.com/office/officeart/2005/8/layout/lProcess3"/>
    <dgm:cxn modelId="{323E35D1-4A69-4B9D-93C1-209BDA196415}" type="presParOf" srcId="{67F65060-1026-4FC4-AB49-CC0110CB57C6}" destId="{30B30545-CFC9-4537-A6AE-9AE53F39BD6E}" srcOrd="2" destOrd="0" presId="urn:microsoft.com/office/officeart/2005/8/layout/lProcess3"/>
    <dgm:cxn modelId="{CA89C5A7-26BD-48AF-9617-0C6C82F7431A}" type="presParOf" srcId="{30B30545-CFC9-4537-A6AE-9AE53F39BD6E}" destId="{0E0E9457-BB18-4F21-B396-CA10D1782B02}" srcOrd="0" destOrd="0" presId="urn:microsoft.com/office/officeart/2005/8/layout/lProcess3"/>
    <dgm:cxn modelId="{4A204BBA-A2B8-443C-BFBE-02328291B810}" type="presParOf" srcId="{30B30545-CFC9-4537-A6AE-9AE53F39BD6E}" destId="{6EA8D8BA-03DE-4679-9403-78E692A9C510}" srcOrd="1" destOrd="0" presId="urn:microsoft.com/office/officeart/2005/8/layout/lProcess3"/>
    <dgm:cxn modelId="{8E92CDB9-55BC-4A74-9AC6-BC60DC68146B}" type="presParOf" srcId="{30B30545-CFC9-4537-A6AE-9AE53F39BD6E}" destId="{B64E0D8A-F978-42F2-AE0D-FD0CEDBBEAC1}" srcOrd="2"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0E825-8D90-4B64-AEB6-40907690AAA2}">
      <dsp:nvSpPr>
        <dsp:cNvPr id="0" name=""/>
        <dsp:cNvSpPr/>
      </dsp:nvSpPr>
      <dsp:spPr>
        <a:xfrm>
          <a:off x="1862" y="215478"/>
          <a:ext cx="2877502" cy="115100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0" kern="1200" dirty="0" smtClean="0">
              <a:latin typeface="Footlight MT Light" pitchFamily="18" charset="0"/>
            </a:rPr>
            <a:t>definition</a:t>
          </a:r>
        </a:p>
      </dsp:txBody>
      <dsp:txXfrm>
        <a:off x="577362" y="215478"/>
        <a:ext cx="1726502" cy="1151000"/>
      </dsp:txXfrm>
    </dsp:sp>
    <dsp:sp modelId="{658D9678-7AF1-4B8F-BD58-0853D6398D61}">
      <dsp:nvSpPr>
        <dsp:cNvPr id="0" name=""/>
        <dsp:cNvSpPr/>
      </dsp:nvSpPr>
      <dsp:spPr>
        <a:xfrm>
          <a:off x="2505289" y="313313"/>
          <a:ext cx="2388327" cy="9553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t>an estimated fetal weight of 4000-4500 grams </a:t>
          </a:r>
          <a:r>
            <a:rPr lang="en-US" sz="1400" kern="1200" smtClean="0"/>
            <a:t>or greater</a:t>
          </a:r>
          <a:endParaRPr lang="en-US" sz="1400" kern="1200" dirty="0"/>
        </a:p>
      </dsp:txBody>
      <dsp:txXfrm>
        <a:off x="2982954" y="313313"/>
        <a:ext cx="1432997" cy="955330"/>
      </dsp:txXfrm>
    </dsp:sp>
    <dsp:sp modelId="{2D93D071-C9C5-45EB-A613-4F93861ADDF7}">
      <dsp:nvSpPr>
        <dsp:cNvPr id="0" name=""/>
        <dsp:cNvSpPr/>
      </dsp:nvSpPr>
      <dsp:spPr>
        <a:xfrm>
          <a:off x="0" y="1524005"/>
          <a:ext cx="2877502" cy="115100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0" kern="1200" dirty="0" smtClean="0">
              <a:latin typeface="Footlight MT Light" pitchFamily="18" charset="0"/>
            </a:rPr>
            <a:t>Cusecs</a:t>
          </a:r>
        </a:p>
      </dsp:txBody>
      <dsp:txXfrm>
        <a:off x="575500" y="1524005"/>
        <a:ext cx="1726502" cy="1151000"/>
      </dsp:txXfrm>
    </dsp:sp>
    <dsp:sp modelId="{A9917FEA-EF07-40F6-AA0B-F9CB6C6618D0}">
      <dsp:nvSpPr>
        <dsp:cNvPr id="0" name=""/>
        <dsp:cNvSpPr/>
      </dsp:nvSpPr>
      <dsp:spPr>
        <a:xfrm>
          <a:off x="2505289" y="1625454"/>
          <a:ext cx="2388327" cy="9553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accent6">
                  <a:lumMod val="75000"/>
                </a:schemeClr>
              </a:solidFill>
            </a:rPr>
            <a:t>Maternal:</a:t>
          </a:r>
          <a:br>
            <a:rPr lang="en-US" sz="1200" kern="1200" dirty="0" smtClean="0">
              <a:solidFill>
                <a:schemeClr val="accent6">
                  <a:lumMod val="75000"/>
                </a:schemeClr>
              </a:solidFill>
            </a:rPr>
          </a:br>
          <a:r>
            <a:rPr lang="en-US" sz="1200" kern="1200" dirty="0" smtClean="0"/>
            <a:t>History of macrosomia pregnancy ,pregnancy weight gain, parity, glucose intolerance</a:t>
          </a:r>
        </a:p>
      </dsp:txBody>
      <dsp:txXfrm>
        <a:off x="2982954" y="1625454"/>
        <a:ext cx="1432997" cy="955330"/>
      </dsp:txXfrm>
    </dsp:sp>
    <dsp:sp modelId="{7239B12D-5B1D-4207-BA37-81C40A1BD9F3}">
      <dsp:nvSpPr>
        <dsp:cNvPr id="0" name=""/>
        <dsp:cNvSpPr/>
      </dsp:nvSpPr>
      <dsp:spPr>
        <a:xfrm>
          <a:off x="4559250" y="1625454"/>
          <a:ext cx="2388327" cy="9553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6">
                  <a:lumMod val="75000"/>
                </a:schemeClr>
              </a:solidFill>
            </a:rPr>
            <a:t>Fetal:</a:t>
          </a:r>
          <a:r>
            <a:rPr lang="en-US" sz="1400" kern="1200" dirty="0" smtClean="0"/>
            <a:t/>
          </a:r>
          <a:br>
            <a:rPr lang="en-US" sz="1400" kern="1200" dirty="0" smtClean="0"/>
          </a:br>
          <a:r>
            <a:rPr lang="en-US" sz="1400" kern="1200" dirty="0" smtClean="0"/>
            <a:t>Male ,</a:t>
          </a:r>
          <a:r>
            <a:rPr lang="en-US" sz="1400" kern="1200" dirty="0" err="1" smtClean="0"/>
            <a:t>beckwith-widemann</a:t>
          </a:r>
          <a:r>
            <a:rPr lang="en-US" sz="1400" kern="1200" dirty="0" smtClean="0"/>
            <a:t> syndrome  </a:t>
          </a:r>
          <a:endParaRPr lang="en-US" sz="1400" kern="1200" dirty="0"/>
        </a:p>
      </dsp:txBody>
      <dsp:txXfrm>
        <a:off x="5036915" y="1625454"/>
        <a:ext cx="1432997" cy="955330"/>
      </dsp:txXfrm>
    </dsp:sp>
    <dsp:sp modelId="{92C73CD1-B655-4BEB-936C-98275022F597}">
      <dsp:nvSpPr>
        <dsp:cNvPr id="0" name=""/>
        <dsp:cNvSpPr/>
      </dsp:nvSpPr>
      <dsp:spPr>
        <a:xfrm>
          <a:off x="1862" y="2839760"/>
          <a:ext cx="2877502" cy="115100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0" kern="1200" dirty="0" smtClean="0">
              <a:latin typeface="Footlight MT Light" pitchFamily="18" charset="0"/>
            </a:rPr>
            <a:t>risks</a:t>
          </a:r>
        </a:p>
      </dsp:txBody>
      <dsp:txXfrm>
        <a:off x="577362" y="2839760"/>
        <a:ext cx="1726502" cy="1151000"/>
      </dsp:txXfrm>
    </dsp:sp>
    <dsp:sp modelId="{02E0C849-9880-471E-B603-D63917AD1DAB}">
      <dsp:nvSpPr>
        <dsp:cNvPr id="0" name=""/>
        <dsp:cNvSpPr/>
      </dsp:nvSpPr>
      <dsp:spPr>
        <a:xfrm>
          <a:off x="2505289" y="2937595"/>
          <a:ext cx="2388327" cy="9553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6">
                  <a:lumMod val="75000"/>
                </a:schemeClr>
              </a:solidFill>
            </a:rPr>
            <a:t>Maternal:</a:t>
          </a:r>
          <a:br>
            <a:rPr lang="en-US" sz="1400" kern="1200" dirty="0" smtClean="0">
              <a:solidFill>
                <a:schemeClr val="accent6">
                  <a:lumMod val="75000"/>
                </a:schemeClr>
              </a:solidFill>
            </a:rPr>
          </a:br>
          <a:r>
            <a:rPr lang="en-US" sz="1400" kern="1200" dirty="0" smtClean="0"/>
            <a:t>Post partum hemorrhage ,vaginal laceration </a:t>
          </a:r>
        </a:p>
      </dsp:txBody>
      <dsp:txXfrm>
        <a:off x="2982954" y="2937595"/>
        <a:ext cx="1432997" cy="955330"/>
      </dsp:txXfrm>
    </dsp:sp>
    <dsp:sp modelId="{89E6E07D-6E2A-437D-8393-C5A2262ABDCF}">
      <dsp:nvSpPr>
        <dsp:cNvPr id="0" name=""/>
        <dsp:cNvSpPr/>
      </dsp:nvSpPr>
      <dsp:spPr>
        <a:xfrm>
          <a:off x="4559250" y="2937595"/>
          <a:ext cx="2388327" cy="9553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6">
                  <a:lumMod val="75000"/>
                </a:schemeClr>
              </a:solidFill>
            </a:rPr>
            <a:t>fetal:</a:t>
          </a:r>
          <a:br>
            <a:rPr lang="en-US" sz="1400" kern="1200" dirty="0" smtClean="0">
              <a:solidFill>
                <a:schemeClr val="accent6">
                  <a:lumMod val="75000"/>
                </a:schemeClr>
              </a:solidFill>
            </a:rPr>
          </a:br>
          <a:r>
            <a:rPr lang="en-US" sz="1400" kern="1200" dirty="0" smtClean="0"/>
            <a:t>Shoulder </a:t>
          </a:r>
          <a:r>
            <a:rPr lang="en-US" sz="1400" kern="1200" dirty="0" err="1" smtClean="0"/>
            <a:t>dystocia</a:t>
          </a:r>
          <a:r>
            <a:rPr lang="en-US" sz="1400" kern="1200" dirty="0" smtClean="0"/>
            <a:t> ,</a:t>
          </a:r>
          <a:r>
            <a:rPr lang="en-US" sz="1400" kern="1200" dirty="0" err="1" smtClean="0"/>
            <a:t>clavicular</a:t>
          </a:r>
          <a:r>
            <a:rPr lang="en-US" sz="1400" kern="1200" dirty="0" smtClean="0"/>
            <a:t> fracture ,lower </a:t>
          </a:r>
          <a:r>
            <a:rPr lang="en-US" sz="1400" kern="1200" dirty="0" err="1" smtClean="0"/>
            <a:t>abgar</a:t>
          </a:r>
          <a:r>
            <a:rPr lang="en-US" sz="1400" kern="1200" dirty="0" smtClean="0"/>
            <a:t> score, obesity later in life </a:t>
          </a:r>
        </a:p>
      </dsp:txBody>
      <dsp:txXfrm>
        <a:off x="5036915" y="2937595"/>
        <a:ext cx="1432997" cy="955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F93DB-DB45-436C-AFFA-335346E21C6D}">
      <dsp:nvSpPr>
        <dsp:cNvPr id="0" name=""/>
        <dsp:cNvSpPr/>
      </dsp:nvSpPr>
      <dsp:spPr>
        <a:xfrm>
          <a:off x="822961" y="0"/>
          <a:ext cx="2990105" cy="1196042"/>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0" kern="1200" dirty="0" smtClean="0">
              <a:latin typeface="Footlight MT Light" pitchFamily="18" charset="0"/>
            </a:rPr>
            <a:t>Diagnosis</a:t>
          </a:r>
          <a:endParaRPr lang="en-US" sz="2400" b="0" kern="1200" dirty="0">
            <a:latin typeface="Footlight MT Light" pitchFamily="18" charset="0"/>
          </a:endParaRPr>
        </a:p>
      </dsp:txBody>
      <dsp:txXfrm>
        <a:off x="1420982" y="0"/>
        <a:ext cx="1794063" cy="1196042"/>
      </dsp:txXfrm>
    </dsp:sp>
    <dsp:sp modelId="{2B9E0A78-EF2A-4203-A34C-7A245FC3B7B5}">
      <dsp:nvSpPr>
        <dsp:cNvPr id="0" name=""/>
        <dsp:cNvSpPr/>
      </dsp:nvSpPr>
      <dsp:spPr>
        <a:xfrm>
          <a:off x="3443082" y="2"/>
          <a:ext cx="2481787" cy="119682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err="1" smtClean="0"/>
            <a:t>Fundal</a:t>
          </a:r>
          <a:r>
            <a:rPr lang="en-US" sz="1400" kern="1200" dirty="0" smtClean="0"/>
            <a:t> height measurement  and clinical palpation of estimated fatal weight, US</a:t>
          </a:r>
          <a:endParaRPr lang="en-US" sz="1100" kern="1200" dirty="0"/>
        </a:p>
      </dsp:txBody>
      <dsp:txXfrm>
        <a:off x="4041496" y="2"/>
        <a:ext cx="1284960" cy="1196827"/>
      </dsp:txXfrm>
    </dsp:sp>
    <dsp:sp modelId="{0E0E9457-BB18-4F21-B396-CA10D1782B02}">
      <dsp:nvSpPr>
        <dsp:cNvPr id="0" name=""/>
        <dsp:cNvSpPr/>
      </dsp:nvSpPr>
      <dsp:spPr>
        <a:xfrm>
          <a:off x="841690" y="1364275"/>
          <a:ext cx="2990105" cy="1196042"/>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M</a:t>
          </a:r>
          <a:r>
            <a:rPr lang="en-US" sz="2400" b="0" kern="1200" dirty="0" smtClean="0">
              <a:latin typeface="Footlight MT Light" pitchFamily="18" charset="0"/>
            </a:rPr>
            <a:t>anagement</a:t>
          </a:r>
          <a:endParaRPr lang="en-US" sz="2400" b="0" kern="1200" dirty="0">
            <a:latin typeface="Footlight MT Light" pitchFamily="18" charset="0"/>
          </a:endParaRPr>
        </a:p>
      </dsp:txBody>
      <dsp:txXfrm>
        <a:off x="1439711" y="1364275"/>
        <a:ext cx="1794063" cy="1196042"/>
      </dsp:txXfrm>
    </dsp:sp>
    <dsp:sp modelId="{B64E0D8A-F978-42F2-AE0D-FD0CEDBBEAC1}">
      <dsp:nvSpPr>
        <dsp:cNvPr id="0" name=""/>
        <dsp:cNvSpPr/>
      </dsp:nvSpPr>
      <dsp:spPr>
        <a:xfrm>
          <a:off x="3443082" y="1392636"/>
          <a:ext cx="2481787" cy="112196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t>Not induction of labor , CS if  EFW &gt;5000 g , 4500g with diabetes  </a:t>
          </a:r>
          <a:br>
            <a:rPr lang="en-US" sz="1400" kern="1200" dirty="0" smtClean="0"/>
          </a:br>
          <a:endParaRPr lang="en-US" sz="1400" kern="1200" dirty="0" smtClean="0"/>
        </a:p>
      </dsp:txBody>
      <dsp:txXfrm>
        <a:off x="4004065" y="1392636"/>
        <a:ext cx="1359821" cy="112196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389564-7841-4701-AC89-355BB772D6DB}" type="datetimeFigureOut">
              <a:rPr lang="en-US" smtClean="0"/>
              <a:pPr/>
              <a:t>10/6/16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Contact us: pht433@gmail.com</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3476DE-4F4E-457A-8472-716D03841344}" type="slidenum">
              <a:rPr lang="en-US" smtClean="0"/>
              <a:pPr/>
              <a:t>‹#›</a:t>
            </a:fld>
            <a:endParaRPr lang="en-US"/>
          </a:p>
        </p:txBody>
      </p:sp>
    </p:spTree>
    <p:extLst>
      <p:ext uri="{BB962C8B-B14F-4D97-AF65-F5344CB8AC3E}">
        <p14:creationId xmlns:p14="http://schemas.microsoft.com/office/powerpoint/2010/main" val="40432337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98731-034C-4C97-910C-A0A1F2AD7AC8}" type="datetimeFigureOut">
              <a:rPr lang="en-US" smtClean="0"/>
              <a:pPr/>
              <a:t>10/6/16</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Contact us: pht433@gmail.com</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6FA61-A8BE-49AB-8275-DC3C08F2A0EF}" type="slidenum">
              <a:rPr lang="en-US" smtClean="0"/>
              <a:pPr/>
              <a:t>‹#›</a:t>
            </a:fld>
            <a:endParaRPr lang="en-US"/>
          </a:p>
        </p:txBody>
      </p:sp>
    </p:spTree>
    <p:extLst>
      <p:ext uri="{BB962C8B-B14F-4D97-AF65-F5344CB8AC3E}">
        <p14:creationId xmlns:p14="http://schemas.microsoft.com/office/powerpoint/2010/main" val="2989733168"/>
      </p:ext>
    </p:extLst>
  </p:cSld>
  <p:clrMap bg1="lt1" tx1="dk1" bg2="lt2" tx2="dk2" accent1="accent1" accent2="accent2" accent3="accent3" accent4="accent4" accent5="accent5" accent6="accent6" hlink="hlink" folHlink="folHlink"/>
  <p:hf sldNum="0" hdr="0" ftr="0" dt="0"/>
  <p:notesStyle>
    <a:lvl1pPr marL="0" algn="l" defTabSz="1147115" rtl="0" eaLnBrk="1" latinLnBrk="0" hangingPunct="1">
      <a:defRPr sz="1500" kern="1200">
        <a:solidFill>
          <a:schemeClr val="tx1"/>
        </a:solidFill>
        <a:latin typeface="+mn-lt"/>
        <a:ea typeface="+mn-ea"/>
        <a:cs typeface="+mn-cs"/>
      </a:defRPr>
    </a:lvl1pPr>
    <a:lvl2pPr marL="573557" algn="l" defTabSz="1147115" rtl="0" eaLnBrk="1" latinLnBrk="0" hangingPunct="1">
      <a:defRPr sz="1500" kern="1200">
        <a:solidFill>
          <a:schemeClr val="tx1"/>
        </a:solidFill>
        <a:latin typeface="+mn-lt"/>
        <a:ea typeface="+mn-ea"/>
        <a:cs typeface="+mn-cs"/>
      </a:defRPr>
    </a:lvl2pPr>
    <a:lvl3pPr marL="1147115" algn="l" defTabSz="1147115" rtl="0" eaLnBrk="1" latinLnBrk="0" hangingPunct="1">
      <a:defRPr sz="1500" kern="1200">
        <a:solidFill>
          <a:schemeClr val="tx1"/>
        </a:solidFill>
        <a:latin typeface="+mn-lt"/>
        <a:ea typeface="+mn-ea"/>
        <a:cs typeface="+mn-cs"/>
      </a:defRPr>
    </a:lvl3pPr>
    <a:lvl4pPr marL="1720672" algn="l" defTabSz="1147115" rtl="0" eaLnBrk="1" latinLnBrk="0" hangingPunct="1">
      <a:defRPr sz="1500" kern="1200">
        <a:solidFill>
          <a:schemeClr val="tx1"/>
        </a:solidFill>
        <a:latin typeface="+mn-lt"/>
        <a:ea typeface="+mn-ea"/>
        <a:cs typeface="+mn-cs"/>
      </a:defRPr>
    </a:lvl4pPr>
    <a:lvl5pPr marL="2294230" algn="l" defTabSz="1147115" rtl="0" eaLnBrk="1" latinLnBrk="0" hangingPunct="1">
      <a:defRPr sz="1500" kern="1200">
        <a:solidFill>
          <a:schemeClr val="tx1"/>
        </a:solidFill>
        <a:latin typeface="+mn-lt"/>
        <a:ea typeface="+mn-ea"/>
        <a:cs typeface="+mn-cs"/>
      </a:defRPr>
    </a:lvl5pPr>
    <a:lvl6pPr marL="2867787" algn="l" defTabSz="1147115" rtl="0" eaLnBrk="1" latinLnBrk="0" hangingPunct="1">
      <a:defRPr sz="1500" kern="1200">
        <a:solidFill>
          <a:schemeClr val="tx1"/>
        </a:solidFill>
        <a:latin typeface="+mn-lt"/>
        <a:ea typeface="+mn-ea"/>
        <a:cs typeface="+mn-cs"/>
      </a:defRPr>
    </a:lvl6pPr>
    <a:lvl7pPr marL="3441344" algn="l" defTabSz="1147115" rtl="0" eaLnBrk="1" latinLnBrk="0" hangingPunct="1">
      <a:defRPr sz="1500" kern="1200">
        <a:solidFill>
          <a:schemeClr val="tx1"/>
        </a:solidFill>
        <a:latin typeface="+mn-lt"/>
        <a:ea typeface="+mn-ea"/>
        <a:cs typeface="+mn-cs"/>
      </a:defRPr>
    </a:lvl7pPr>
    <a:lvl8pPr marL="4014902" algn="l" defTabSz="1147115" rtl="0" eaLnBrk="1" latinLnBrk="0" hangingPunct="1">
      <a:defRPr sz="1500" kern="1200">
        <a:solidFill>
          <a:schemeClr val="tx1"/>
        </a:solidFill>
        <a:latin typeface="+mn-lt"/>
        <a:ea typeface="+mn-ea"/>
        <a:cs typeface="+mn-cs"/>
      </a:defRPr>
    </a:lvl8pPr>
    <a:lvl9pPr marL="4588459" algn="l" defTabSz="1147115"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69"/>
            <a:ext cx="116586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573557" indent="0" algn="ctr">
              <a:buNone/>
              <a:defRPr>
                <a:solidFill>
                  <a:schemeClr val="tx1">
                    <a:tint val="75000"/>
                  </a:schemeClr>
                </a:solidFill>
              </a:defRPr>
            </a:lvl2pPr>
            <a:lvl3pPr marL="1147115" indent="0" algn="ctr">
              <a:buNone/>
              <a:defRPr>
                <a:solidFill>
                  <a:schemeClr val="tx1">
                    <a:tint val="75000"/>
                  </a:schemeClr>
                </a:solidFill>
              </a:defRPr>
            </a:lvl3pPr>
            <a:lvl4pPr marL="1720672" indent="0" algn="ctr">
              <a:buNone/>
              <a:defRPr>
                <a:solidFill>
                  <a:schemeClr val="tx1">
                    <a:tint val="75000"/>
                  </a:schemeClr>
                </a:solidFill>
              </a:defRPr>
            </a:lvl4pPr>
            <a:lvl5pPr marL="2294230" indent="0" algn="ctr">
              <a:buNone/>
              <a:defRPr>
                <a:solidFill>
                  <a:schemeClr val="tx1">
                    <a:tint val="75000"/>
                  </a:schemeClr>
                </a:solidFill>
              </a:defRPr>
            </a:lvl5pPr>
            <a:lvl6pPr marL="2867787" indent="0" algn="ctr">
              <a:buNone/>
              <a:defRPr>
                <a:solidFill>
                  <a:schemeClr val="tx1">
                    <a:tint val="75000"/>
                  </a:schemeClr>
                </a:solidFill>
              </a:defRPr>
            </a:lvl6pPr>
            <a:lvl7pPr marL="3441344" indent="0" algn="ctr">
              <a:buNone/>
              <a:defRPr>
                <a:solidFill>
                  <a:schemeClr val="tx1">
                    <a:tint val="75000"/>
                  </a:schemeClr>
                </a:solidFill>
              </a:defRPr>
            </a:lvl7pPr>
            <a:lvl8pPr marL="4014902" indent="0" algn="ctr">
              <a:buNone/>
              <a:defRPr>
                <a:solidFill>
                  <a:schemeClr val="tx1">
                    <a:tint val="75000"/>
                  </a:schemeClr>
                </a:solidFill>
              </a:defRPr>
            </a:lvl8pPr>
            <a:lvl9pPr marL="458845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297F23-A1A5-4888-8DAC-0B6EFA319CA3}" type="datetime1">
              <a:rPr lang="en-US" smtClean="0"/>
              <a:pPr/>
              <a:t>10/6/16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28250283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5728A-5BDE-41F0-B2B2-48DA403587CF}" type="datetime1">
              <a:rPr lang="en-US" smtClean="0"/>
              <a:pPr/>
              <a:t>10/6/16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30743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7"/>
            <a:ext cx="308610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66187"/>
            <a:ext cx="902970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74EC2-0147-47DC-A9DA-F401752438EE}" type="datetime1">
              <a:rPr lang="en-US" smtClean="0"/>
              <a:pPr/>
              <a:t>10/6/16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80177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FC0D0-0F45-4BE3-8A49-27F47653F0A0}" type="datetime1">
              <a:rPr lang="en-US" smtClean="0"/>
              <a:pPr/>
              <a:t>10/6/16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36449847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69"/>
            <a:ext cx="11658600" cy="1816100"/>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875619"/>
            <a:ext cx="11658600" cy="2000249"/>
          </a:xfrm>
        </p:spPr>
        <p:txBody>
          <a:bodyPr anchor="b"/>
          <a:lstStyle>
            <a:lvl1pPr marL="0" indent="0">
              <a:buNone/>
              <a:defRPr sz="2500">
                <a:solidFill>
                  <a:schemeClr val="tx1">
                    <a:tint val="75000"/>
                  </a:schemeClr>
                </a:solidFill>
              </a:defRPr>
            </a:lvl1pPr>
            <a:lvl2pPr marL="573557" indent="0">
              <a:buNone/>
              <a:defRPr sz="2300">
                <a:solidFill>
                  <a:schemeClr val="tx1">
                    <a:tint val="75000"/>
                  </a:schemeClr>
                </a:solidFill>
              </a:defRPr>
            </a:lvl2pPr>
            <a:lvl3pPr marL="1147115" indent="0">
              <a:buNone/>
              <a:defRPr sz="2000">
                <a:solidFill>
                  <a:schemeClr val="tx1">
                    <a:tint val="75000"/>
                  </a:schemeClr>
                </a:solidFill>
              </a:defRPr>
            </a:lvl3pPr>
            <a:lvl4pPr marL="1720672" indent="0">
              <a:buNone/>
              <a:defRPr sz="1800">
                <a:solidFill>
                  <a:schemeClr val="tx1">
                    <a:tint val="75000"/>
                  </a:schemeClr>
                </a:solidFill>
              </a:defRPr>
            </a:lvl4pPr>
            <a:lvl5pPr marL="2294230" indent="0">
              <a:buNone/>
              <a:defRPr sz="1800">
                <a:solidFill>
                  <a:schemeClr val="tx1">
                    <a:tint val="75000"/>
                  </a:schemeClr>
                </a:solidFill>
              </a:defRPr>
            </a:lvl5pPr>
            <a:lvl6pPr marL="2867787" indent="0">
              <a:buNone/>
              <a:defRPr sz="1800">
                <a:solidFill>
                  <a:schemeClr val="tx1">
                    <a:tint val="75000"/>
                  </a:schemeClr>
                </a:solidFill>
              </a:defRPr>
            </a:lvl6pPr>
            <a:lvl7pPr marL="3441344" indent="0">
              <a:buNone/>
              <a:defRPr sz="1800">
                <a:solidFill>
                  <a:schemeClr val="tx1">
                    <a:tint val="75000"/>
                  </a:schemeClr>
                </a:solidFill>
              </a:defRPr>
            </a:lvl7pPr>
            <a:lvl8pPr marL="4014902" indent="0">
              <a:buNone/>
              <a:defRPr sz="1800">
                <a:solidFill>
                  <a:schemeClr val="tx1">
                    <a:tint val="75000"/>
                  </a:schemeClr>
                </a:solidFill>
              </a:defRPr>
            </a:lvl8pPr>
            <a:lvl9pPr marL="4588459"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7D72F-2ABB-4B76-901C-58A2F5CB2B84}" type="datetime1">
              <a:rPr lang="en-US" smtClean="0"/>
              <a:pPr/>
              <a:t>10/6/16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94658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3"/>
            <a:ext cx="6057900" cy="6034617"/>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72300" y="2133603"/>
            <a:ext cx="6057900" cy="6034617"/>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1765C1-0DE8-45E1-B4E6-177357AC6D12}" type="datetime1">
              <a:rPr lang="en-US" smtClean="0"/>
              <a:pPr/>
              <a:t>10/6/16</a:t>
            </a:fld>
            <a:endParaRPr lang="en-US"/>
          </a:p>
        </p:txBody>
      </p:sp>
      <p:sp>
        <p:nvSpPr>
          <p:cNvPr id="6" name="Footer Placeholder 5"/>
          <p:cNvSpPr>
            <a:spLocks noGrp="1"/>
          </p:cNvSpPr>
          <p:nvPr>
            <p:ph type="ftr" sz="quarter" idx="11"/>
          </p:nvPr>
        </p:nvSpPr>
        <p:spPr/>
        <p:txBody>
          <a:bodyPr/>
          <a:lstStyle/>
          <a:p>
            <a:r>
              <a:rPr lang="en-US" smtClean="0"/>
              <a:t>Contact us: pht433@gmail.com</a:t>
            </a:r>
            <a:endParaRPr lang="en-US"/>
          </a:p>
        </p:txBody>
      </p:sp>
      <p:sp>
        <p:nvSpPr>
          <p:cNvPr id="7" name="Slide Number Placeholder 6"/>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67780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2046817"/>
            <a:ext cx="6060282" cy="853016"/>
          </a:xfrm>
        </p:spPr>
        <p:txBody>
          <a:bodyPr anchor="b"/>
          <a:lstStyle>
            <a:lvl1pPr marL="0" indent="0">
              <a:buNone/>
              <a:defRPr sz="3000" b="1"/>
            </a:lvl1pPr>
            <a:lvl2pPr marL="573557" indent="0">
              <a:buNone/>
              <a:defRPr sz="2500" b="1"/>
            </a:lvl2pPr>
            <a:lvl3pPr marL="1147115" indent="0">
              <a:buNone/>
              <a:defRPr sz="2300" b="1"/>
            </a:lvl3pPr>
            <a:lvl4pPr marL="1720672" indent="0">
              <a:buNone/>
              <a:defRPr sz="2000" b="1"/>
            </a:lvl4pPr>
            <a:lvl5pPr marL="2294230" indent="0">
              <a:buNone/>
              <a:defRPr sz="2000" b="1"/>
            </a:lvl5pPr>
            <a:lvl6pPr marL="2867787" indent="0">
              <a:buNone/>
              <a:defRPr sz="2000" b="1"/>
            </a:lvl6pPr>
            <a:lvl7pPr marL="3441344" indent="0">
              <a:buNone/>
              <a:defRPr sz="2000" b="1"/>
            </a:lvl7pPr>
            <a:lvl8pPr marL="4014902" indent="0">
              <a:buNone/>
              <a:defRPr sz="2000" b="1"/>
            </a:lvl8pPr>
            <a:lvl9pPr marL="4588459"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85800" y="2899833"/>
            <a:ext cx="6060282" cy="526838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38" y="2046817"/>
            <a:ext cx="6062663" cy="853016"/>
          </a:xfrm>
        </p:spPr>
        <p:txBody>
          <a:bodyPr anchor="b"/>
          <a:lstStyle>
            <a:lvl1pPr marL="0" indent="0">
              <a:buNone/>
              <a:defRPr sz="3000" b="1"/>
            </a:lvl1pPr>
            <a:lvl2pPr marL="573557" indent="0">
              <a:buNone/>
              <a:defRPr sz="2500" b="1"/>
            </a:lvl2pPr>
            <a:lvl3pPr marL="1147115" indent="0">
              <a:buNone/>
              <a:defRPr sz="2300" b="1"/>
            </a:lvl3pPr>
            <a:lvl4pPr marL="1720672" indent="0">
              <a:buNone/>
              <a:defRPr sz="2000" b="1"/>
            </a:lvl4pPr>
            <a:lvl5pPr marL="2294230" indent="0">
              <a:buNone/>
              <a:defRPr sz="2000" b="1"/>
            </a:lvl5pPr>
            <a:lvl6pPr marL="2867787" indent="0">
              <a:buNone/>
              <a:defRPr sz="2000" b="1"/>
            </a:lvl6pPr>
            <a:lvl7pPr marL="3441344" indent="0">
              <a:buNone/>
              <a:defRPr sz="2000" b="1"/>
            </a:lvl7pPr>
            <a:lvl8pPr marL="4014902" indent="0">
              <a:buNone/>
              <a:defRPr sz="2000" b="1"/>
            </a:lvl8pPr>
            <a:lvl9pPr marL="4588459"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967538" y="2899833"/>
            <a:ext cx="6062663" cy="526838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0CBEFE-20FF-47F2-B561-B1F50C47DAF2}" type="datetime1">
              <a:rPr lang="en-US" smtClean="0"/>
              <a:pPr/>
              <a:t>10/6/16</a:t>
            </a:fld>
            <a:endParaRPr lang="en-US"/>
          </a:p>
        </p:txBody>
      </p:sp>
      <p:sp>
        <p:nvSpPr>
          <p:cNvPr id="8" name="Footer Placeholder 7"/>
          <p:cNvSpPr>
            <a:spLocks noGrp="1"/>
          </p:cNvSpPr>
          <p:nvPr>
            <p:ph type="ftr" sz="quarter" idx="11"/>
          </p:nvPr>
        </p:nvSpPr>
        <p:spPr/>
        <p:txBody>
          <a:bodyPr/>
          <a:lstStyle/>
          <a:p>
            <a:r>
              <a:rPr lang="en-US" smtClean="0"/>
              <a:t>Contact us: pht433@gmail.com</a:t>
            </a:r>
            <a:endParaRPr lang="en-US"/>
          </a:p>
        </p:txBody>
      </p:sp>
      <p:sp>
        <p:nvSpPr>
          <p:cNvPr id="9" name="Slide Number Placeholder 8"/>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10882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93DCDF-5F05-496E-9DF4-1017E46B4D57}" type="datetime1">
              <a:rPr lang="en-US" smtClean="0"/>
              <a:pPr/>
              <a:t>10/6/16</a:t>
            </a:fld>
            <a:endParaRPr lang="en-US"/>
          </a:p>
        </p:txBody>
      </p:sp>
      <p:sp>
        <p:nvSpPr>
          <p:cNvPr id="4" name="Footer Placeholder 3"/>
          <p:cNvSpPr>
            <a:spLocks noGrp="1"/>
          </p:cNvSpPr>
          <p:nvPr>
            <p:ph type="ftr" sz="quarter" idx="11"/>
          </p:nvPr>
        </p:nvSpPr>
        <p:spPr/>
        <p:txBody>
          <a:bodyPr/>
          <a:lstStyle/>
          <a:p>
            <a:r>
              <a:rPr lang="en-US" smtClean="0"/>
              <a:t>Contact us: pht433@gmail.com</a:t>
            </a:r>
            <a:endParaRPr lang="en-US"/>
          </a:p>
        </p:txBody>
      </p:sp>
      <p:sp>
        <p:nvSpPr>
          <p:cNvPr id="5" name="Slide Number Placeholder 4"/>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46828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08501-92D0-4FAB-93D1-5220F9556195}" type="datetime1">
              <a:rPr lang="en-US" smtClean="0"/>
              <a:pPr/>
              <a:t>10/6/16</a:t>
            </a:fld>
            <a:endParaRPr lang="en-US"/>
          </a:p>
        </p:txBody>
      </p:sp>
      <p:sp>
        <p:nvSpPr>
          <p:cNvPr id="3" name="Footer Placeholder 2"/>
          <p:cNvSpPr>
            <a:spLocks noGrp="1"/>
          </p:cNvSpPr>
          <p:nvPr>
            <p:ph type="ftr" sz="quarter" idx="11"/>
          </p:nvPr>
        </p:nvSpPr>
        <p:spPr/>
        <p:txBody>
          <a:bodyPr/>
          <a:lstStyle/>
          <a:p>
            <a:r>
              <a:rPr lang="en-US" smtClean="0"/>
              <a:t>Contact us: pht433@gmail.com</a:t>
            </a:r>
            <a:endParaRPr lang="en-US"/>
          </a:p>
        </p:txBody>
      </p:sp>
      <p:sp>
        <p:nvSpPr>
          <p:cNvPr id="4" name="Slide Number Placeholder 3"/>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230330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64067"/>
            <a:ext cx="4512470" cy="1549400"/>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5362577" y="364070"/>
            <a:ext cx="7667625" cy="7804151"/>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913470"/>
            <a:ext cx="4512470" cy="6254751"/>
          </a:xfrm>
        </p:spPr>
        <p:txBody>
          <a:bodyPr/>
          <a:lstStyle>
            <a:lvl1pPr marL="0" indent="0">
              <a:buNone/>
              <a:defRPr sz="1800"/>
            </a:lvl1pPr>
            <a:lvl2pPr marL="573557" indent="0">
              <a:buNone/>
              <a:defRPr sz="1500"/>
            </a:lvl2pPr>
            <a:lvl3pPr marL="1147115" indent="0">
              <a:buNone/>
              <a:defRPr sz="1300"/>
            </a:lvl3pPr>
            <a:lvl4pPr marL="1720672" indent="0">
              <a:buNone/>
              <a:defRPr sz="1100"/>
            </a:lvl4pPr>
            <a:lvl5pPr marL="2294230" indent="0">
              <a:buNone/>
              <a:defRPr sz="1100"/>
            </a:lvl5pPr>
            <a:lvl6pPr marL="2867787" indent="0">
              <a:buNone/>
              <a:defRPr sz="1100"/>
            </a:lvl6pPr>
            <a:lvl7pPr marL="3441344" indent="0">
              <a:buNone/>
              <a:defRPr sz="1100"/>
            </a:lvl7pPr>
            <a:lvl8pPr marL="4014902" indent="0">
              <a:buNone/>
              <a:defRPr sz="1100"/>
            </a:lvl8pPr>
            <a:lvl9pPr marL="458845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9FB4C-B70A-44B5-9418-9D979049CB28}" type="datetime1">
              <a:rPr lang="en-US" smtClean="0"/>
              <a:pPr/>
              <a:t>10/6/16</a:t>
            </a:fld>
            <a:endParaRPr lang="en-US"/>
          </a:p>
        </p:txBody>
      </p:sp>
      <p:sp>
        <p:nvSpPr>
          <p:cNvPr id="6" name="Footer Placeholder 5"/>
          <p:cNvSpPr>
            <a:spLocks noGrp="1"/>
          </p:cNvSpPr>
          <p:nvPr>
            <p:ph type="ftr" sz="quarter" idx="11"/>
          </p:nvPr>
        </p:nvSpPr>
        <p:spPr/>
        <p:txBody>
          <a:bodyPr/>
          <a:lstStyle/>
          <a:p>
            <a:r>
              <a:rPr lang="en-US" smtClean="0"/>
              <a:t>Contact us: pht433@gmail.com</a:t>
            </a:r>
            <a:endParaRPr lang="en-US"/>
          </a:p>
        </p:txBody>
      </p:sp>
      <p:sp>
        <p:nvSpPr>
          <p:cNvPr id="7" name="Slide Number Placeholder 6"/>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368666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6400801"/>
            <a:ext cx="8229600" cy="755651"/>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688432" y="817033"/>
            <a:ext cx="8229600" cy="5486400"/>
          </a:xfrm>
        </p:spPr>
        <p:txBody>
          <a:bodyPr/>
          <a:lstStyle>
            <a:lvl1pPr marL="0" indent="0">
              <a:buNone/>
              <a:defRPr sz="4000"/>
            </a:lvl1pPr>
            <a:lvl2pPr marL="573557" indent="0">
              <a:buNone/>
              <a:defRPr sz="3500"/>
            </a:lvl2pPr>
            <a:lvl3pPr marL="1147115" indent="0">
              <a:buNone/>
              <a:defRPr sz="3000"/>
            </a:lvl3pPr>
            <a:lvl4pPr marL="1720672" indent="0">
              <a:buNone/>
              <a:defRPr sz="2500"/>
            </a:lvl4pPr>
            <a:lvl5pPr marL="2294230" indent="0">
              <a:buNone/>
              <a:defRPr sz="2500"/>
            </a:lvl5pPr>
            <a:lvl6pPr marL="2867787" indent="0">
              <a:buNone/>
              <a:defRPr sz="2500"/>
            </a:lvl6pPr>
            <a:lvl7pPr marL="3441344" indent="0">
              <a:buNone/>
              <a:defRPr sz="2500"/>
            </a:lvl7pPr>
            <a:lvl8pPr marL="4014902" indent="0">
              <a:buNone/>
              <a:defRPr sz="2500"/>
            </a:lvl8pPr>
            <a:lvl9pPr marL="4588459" indent="0">
              <a:buNone/>
              <a:defRPr sz="2500"/>
            </a:lvl9pPr>
          </a:lstStyle>
          <a:p>
            <a:endParaRPr lang="en-US"/>
          </a:p>
        </p:txBody>
      </p:sp>
      <p:sp>
        <p:nvSpPr>
          <p:cNvPr id="4" name="Text Placeholder 3"/>
          <p:cNvSpPr>
            <a:spLocks noGrp="1"/>
          </p:cNvSpPr>
          <p:nvPr>
            <p:ph type="body" sz="half" idx="2"/>
          </p:nvPr>
        </p:nvSpPr>
        <p:spPr>
          <a:xfrm>
            <a:off x="2688432" y="7156452"/>
            <a:ext cx="8229600" cy="1073149"/>
          </a:xfrm>
        </p:spPr>
        <p:txBody>
          <a:bodyPr/>
          <a:lstStyle>
            <a:lvl1pPr marL="0" indent="0">
              <a:buNone/>
              <a:defRPr sz="1800"/>
            </a:lvl1pPr>
            <a:lvl2pPr marL="573557" indent="0">
              <a:buNone/>
              <a:defRPr sz="1500"/>
            </a:lvl2pPr>
            <a:lvl3pPr marL="1147115" indent="0">
              <a:buNone/>
              <a:defRPr sz="1300"/>
            </a:lvl3pPr>
            <a:lvl4pPr marL="1720672" indent="0">
              <a:buNone/>
              <a:defRPr sz="1100"/>
            </a:lvl4pPr>
            <a:lvl5pPr marL="2294230" indent="0">
              <a:buNone/>
              <a:defRPr sz="1100"/>
            </a:lvl5pPr>
            <a:lvl6pPr marL="2867787" indent="0">
              <a:buNone/>
              <a:defRPr sz="1100"/>
            </a:lvl6pPr>
            <a:lvl7pPr marL="3441344" indent="0">
              <a:buNone/>
              <a:defRPr sz="1100"/>
            </a:lvl7pPr>
            <a:lvl8pPr marL="4014902" indent="0">
              <a:buNone/>
              <a:defRPr sz="1100"/>
            </a:lvl8pPr>
            <a:lvl9pPr marL="458845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EBCB1-5154-4598-8739-5736CD0B8E08}" type="datetime1">
              <a:rPr lang="en-US" smtClean="0"/>
              <a:pPr/>
              <a:t>10/6/16</a:t>
            </a:fld>
            <a:endParaRPr lang="en-US"/>
          </a:p>
        </p:txBody>
      </p:sp>
      <p:sp>
        <p:nvSpPr>
          <p:cNvPr id="6" name="Footer Placeholder 5"/>
          <p:cNvSpPr>
            <a:spLocks noGrp="1"/>
          </p:cNvSpPr>
          <p:nvPr>
            <p:ph type="ftr" sz="quarter" idx="11"/>
          </p:nvPr>
        </p:nvSpPr>
        <p:spPr/>
        <p:txBody>
          <a:bodyPr/>
          <a:lstStyle/>
          <a:p>
            <a:r>
              <a:rPr lang="en-US" smtClean="0"/>
              <a:t>Contact us: pht433@gmail.com</a:t>
            </a:r>
            <a:endParaRPr lang="en-US"/>
          </a:p>
        </p:txBody>
      </p:sp>
      <p:sp>
        <p:nvSpPr>
          <p:cNvPr id="7" name="Slide Number Placeholder 6"/>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14041655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114711" tIns="57356" rIns="114711" bIns="573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2133603"/>
            <a:ext cx="12344400" cy="6034617"/>
          </a:xfrm>
          <a:prstGeom prst="rect">
            <a:avLst/>
          </a:prstGeom>
        </p:spPr>
        <p:txBody>
          <a:bodyPr vert="horz" lIns="114711" tIns="57356" rIns="114711" bIns="573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8475137"/>
            <a:ext cx="3200400" cy="486833"/>
          </a:xfrm>
          <a:prstGeom prst="rect">
            <a:avLst/>
          </a:prstGeom>
        </p:spPr>
        <p:txBody>
          <a:bodyPr vert="horz" lIns="114711" tIns="57356" rIns="114711" bIns="57356" rtlCol="0" anchor="ctr"/>
          <a:lstStyle>
            <a:lvl1pPr algn="l">
              <a:defRPr sz="1500">
                <a:solidFill>
                  <a:schemeClr val="tx1">
                    <a:tint val="75000"/>
                  </a:schemeClr>
                </a:solidFill>
              </a:defRPr>
            </a:lvl1pPr>
          </a:lstStyle>
          <a:p>
            <a:fld id="{D552CEF1-90D8-493C-9298-686E7BABADF7}" type="datetime1">
              <a:rPr lang="en-US" smtClean="0"/>
              <a:pPr/>
              <a:t>10/6/16</a:t>
            </a:fld>
            <a:endParaRPr lang="en-US"/>
          </a:p>
        </p:txBody>
      </p:sp>
      <p:sp>
        <p:nvSpPr>
          <p:cNvPr id="5" name="Footer Placeholder 4"/>
          <p:cNvSpPr>
            <a:spLocks noGrp="1"/>
          </p:cNvSpPr>
          <p:nvPr>
            <p:ph type="ftr" sz="quarter" idx="3"/>
          </p:nvPr>
        </p:nvSpPr>
        <p:spPr>
          <a:xfrm>
            <a:off x="4686300" y="8475137"/>
            <a:ext cx="4343400" cy="486833"/>
          </a:xfrm>
          <a:prstGeom prst="rect">
            <a:avLst/>
          </a:prstGeom>
        </p:spPr>
        <p:txBody>
          <a:bodyPr vert="horz" lIns="114711" tIns="57356" rIns="114711" bIns="57356" rtlCol="0" anchor="ctr"/>
          <a:lstStyle>
            <a:lvl1pPr algn="ctr">
              <a:defRPr sz="1500">
                <a:solidFill>
                  <a:schemeClr val="tx1">
                    <a:tint val="75000"/>
                  </a:schemeClr>
                </a:solidFill>
              </a:defRPr>
            </a:lvl1pPr>
          </a:lstStyle>
          <a:p>
            <a:r>
              <a:rPr lang="en-US" smtClean="0"/>
              <a:t>Contact us: pht433@gmail.com</a:t>
            </a:r>
            <a:endParaRPr lang="en-US"/>
          </a:p>
        </p:txBody>
      </p:sp>
      <p:sp>
        <p:nvSpPr>
          <p:cNvPr id="6" name="Slide Number Placeholder 5"/>
          <p:cNvSpPr>
            <a:spLocks noGrp="1"/>
          </p:cNvSpPr>
          <p:nvPr>
            <p:ph type="sldNum" sz="quarter" idx="4"/>
          </p:nvPr>
        </p:nvSpPr>
        <p:spPr>
          <a:xfrm>
            <a:off x="9829800" y="8475137"/>
            <a:ext cx="3200400" cy="486833"/>
          </a:xfrm>
          <a:prstGeom prst="rect">
            <a:avLst/>
          </a:prstGeom>
        </p:spPr>
        <p:txBody>
          <a:bodyPr vert="horz" lIns="114711" tIns="57356" rIns="114711" bIns="57356" rtlCol="0" anchor="ctr"/>
          <a:lstStyle>
            <a:lvl1pPr algn="r">
              <a:defRPr sz="1500">
                <a:solidFill>
                  <a:schemeClr val="tx1">
                    <a:tint val="75000"/>
                  </a:schemeClr>
                </a:solidFill>
              </a:defRPr>
            </a:lvl1pPr>
          </a:lstStyle>
          <a:p>
            <a:fld id="{2339E5D4-2FE6-43AA-AB6C-F01DFBF601A1}" type="slidenum">
              <a:rPr lang="en-US" smtClean="0"/>
              <a:pPr/>
              <a:t>‹#›</a:t>
            </a:fld>
            <a:endParaRPr lang="en-US"/>
          </a:p>
        </p:txBody>
      </p:sp>
    </p:spTree>
    <p:extLst>
      <p:ext uri="{BB962C8B-B14F-4D97-AF65-F5344CB8AC3E}">
        <p14:creationId xmlns:p14="http://schemas.microsoft.com/office/powerpoint/2010/main" val="1460589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1147115" rtl="0" eaLnBrk="1" latinLnBrk="0" hangingPunct="1">
        <a:spcBef>
          <a:spcPct val="0"/>
        </a:spcBef>
        <a:buNone/>
        <a:defRPr sz="5500" kern="1200">
          <a:solidFill>
            <a:schemeClr val="tx1"/>
          </a:solidFill>
          <a:latin typeface="+mj-lt"/>
          <a:ea typeface="+mj-ea"/>
          <a:cs typeface="+mj-cs"/>
        </a:defRPr>
      </a:lvl1pPr>
    </p:titleStyle>
    <p:bodyStyle>
      <a:lvl1pPr marL="430168" indent="-430168" algn="l" defTabSz="1147115"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32031" indent="-358473" algn="l" defTabSz="1147115"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3894" indent="-286779" algn="l" defTabSz="1147115"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07451"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1008"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54566"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28123"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01681"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75238"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7115" rtl="0" eaLnBrk="1" latinLnBrk="0" hangingPunct="1">
        <a:defRPr sz="2300" kern="1200">
          <a:solidFill>
            <a:schemeClr val="tx1"/>
          </a:solidFill>
          <a:latin typeface="+mn-lt"/>
          <a:ea typeface="+mn-ea"/>
          <a:cs typeface="+mn-cs"/>
        </a:defRPr>
      </a:lvl1pPr>
      <a:lvl2pPr marL="573557" algn="l" defTabSz="1147115" rtl="0" eaLnBrk="1" latinLnBrk="0" hangingPunct="1">
        <a:defRPr sz="2300" kern="1200">
          <a:solidFill>
            <a:schemeClr val="tx1"/>
          </a:solidFill>
          <a:latin typeface="+mn-lt"/>
          <a:ea typeface="+mn-ea"/>
          <a:cs typeface="+mn-cs"/>
        </a:defRPr>
      </a:lvl2pPr>
      <a:lvl3pPr marL="1147115" algn="l" defTabSz="1147115" rtl="0" eaLnBrk="1" latinLnBrk="0" hangingPunct="1">
        <a:defRPr sz="2300" kern="1200">
          <a:solidFill>
            <a:schemeClr val="tx1"/>
          </a:solidFill>
          <a:latin typeface="+mn-lt"/>
          <a:ea typeface="+mn-ea"/>
          <a:cs typeface="+mn-cs"/>
        </a:defRPr>
      </a:lvl3pPr>
      <a:lvl4pPr marL="1720672" algn="l" defTabSz="1147115" rtl="0" eaLnBrk="1" latinLnBrk="0" hangingPunct="1">
        <a:defRPr sz="2300" kern="1200">
          <a:solidFill>
            <a:schemeClr val="tx1"/>
          </a:solidFill>
          <a:latin typeface="+mn-lt"/>
          <a:ea typeface="+mn-ea"/>
          <a:cs typeface="+mn-cs"/>
        </a:defRPr>
      </a:lvl4pPr>
      <a:lvl5pPr marL="2294230" algn="l" defTabSz="1147115" rtl="0" eaLnBrk="1" latinLnBrk="0" hangingPunct="1">
        <a:defRPr sz="2300" kern="1200">
          <a:solidFill>
            <a:schemeClr val="tx1"/>
          </a:solidFill>
          <a:latin typeface="+mn-lt"/>
          <a:ea typeface="+mn-ea"/>
          <a:cs typeface="+mn-cs"/>
        </a:defRPr>
      </a:lvl5pPr>
      <a:lvl6pPr marL="2867787" algn="l" defTabSz="1147115" rtl="0" eaLnBrk="1" latinLnBrk="0" hangingPunct="1">
        <a:defRPr sz="2300" kern="1200">
          <a:solidFill>
            <a:schemeClr val="tx1"/>
          </a:solidFill>
          <a:latin typeface="+mn-lt"/>
          <a:ea typeface="+mn-ea"/>
          <a:cs typeface="+mn-cs"/>
        </a:defRPr>
      </a:lvl6pPr>
      <a:lvl7pPr marL="3441344" algn="l" defTabSz="1147115" rtl="0" eaLnBrk="1" latinLnBrk="0" hangingPunct="1">
        <a:defRPr sz="2300" kern="1200">
          <a:solidFill>
            <a:schemeClr val="tx1"/>
          </a:solidFill>
          <a:latin typeface="+mn-lt"/>
          <a:ea typeface="+mn-ea"/>
          <a:cs typeface="+mn-cs"/>
        </a:defRPr>
      </a:lvl7pPr>
      <a:lvl8pPr marL="4014902" algn="l" defTabSz="1147115" rtl="0" eaLnBrk="1" latinLnBrk="0" hangingPunct="1">
        <a:defRPr sz="2300" kern="1200">
          <a:solidFill>
            <a:schemeClr val="tx1"/>
          </a:solidFill>
          <a:latin typeface="+mn-lt"/>
          <a:ea typeface="+mn-ea"/>
          <a:cs typeface="+mn-cs"/>
        </a:defRPr>
      </a:lvl8pPr>
      <a:lvl9pPr marL="4588459" algn="l" defTabSz="1147115"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438400" y="381000"/>
            <a:ext cx="6883400" cy="2057400"/>
          </a:xfrm>
          <a:prstGeom prst="round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a:prstGeom prst="rect">
            <a:avLst/>
          </a:prstGeom>
        </p:spPr>
      </p:pic>
      <p:sp>
        <p:nvSpPr>
          <p:cNvPr id="7" name="Rectangle 6"/>
          <p:cNvSpPr/>
          <p:nvPr/>
        </p:nvSpPr>
        <p:spPr>
          <a:xfrm>
            <a:off x="2514600" y="4191000"/>
            <a:ext cx="876586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Intrauterine growth restriction</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228600" y="8229600"/>
            <a:ext cx="3847913" cy="461665"/>
          </a:xfrm>
          <a:prstGeom prst="rect">
            <a:avLst/>
          </a:prstGeom>
          <a:noFill/>
        </p:spPr>
        <p:txBody>
          <a:bodyPr wrap="none" lIns="91440" tIns="45720" rIns="91440" bIns="45720">
            <a:spAutoFit/>
          </a:bodyPr>
          <a:lstStyle/>
          <a:p>
            <a:pPr algn="ctr"/>
            <a:r>
              <a:rPr lang="en-US" sz="2400" b="1" dirty="0" smtClean="0">
                <a:ln w="0"/>
                <a:effectLst>
                  <a:outerShdw blurRad="38100" dist="19050" dir="2700000" algn="tl" rotWithShape="0">
                    <a:schemeClr val="dk1">
                      <a:alpha val="40000"/>
                    </a:schemeClr>
                  </a:outerShdw>
                </a:effectLst>
              </a:rPr>
              <a:t>433OBGYNteam@gmail.com</a:t>
            </a:r>
            <a:endParaRPr lang="en-US" sz="2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96828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7" name="Title 1"/>
          <p:cNvSpPr txBox="1">
            <a:spLocks/>
          </p:cNvSpPr>
          <p:nvPr/>
        </p:nvSpPr>
        <p:spPr>
          <a:xfrm>
            <a:off x="685800" y="366184"/>
            <a:ext cx="12344400" cy="7787216"/>
          </a:xfrm>
          <a:prstGeom prst="rect">
            <a:avLst/>
          </a:prstGeom>
        </p:spPr>
        <p:txBody>
          <a:bodyPr vert="horz" lIns="114711" tIns="57356" rIns="114711" bIns="57356" rtlCol="0" anchor="ctr">
            <a:normAutofit/>
          </a:bodyPr>
          <a:lstStyle/>
          <a:p>
            <a:pPr marL="0" marR="0" lvl="0" indent="0" algn="l" defTabSz="1147115"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صورة 7" descr="التقاط.PNG"/>
          <p:cNvPicPr>
            <a:picLocks noChangeAspect="1"/>
          </p:cNvPicPr>
          <p:nvPr/>
        </p:nvPicPr>
        <p:blipFill>
          <a:blip r:embed="rId3"/>
          <a:stretch>
            <a:fillRect/>
          </a:stretch>
        </p:blipFill>
        <p:spPr>
          <a:xfrm>
            <a:off x="942292" y="658365"/>
            <a:ext cx="11859307" cy="7799835"/>
          </a:xfrm>
          <a:prstGeom prst="rect">
            <a:avLst/>
          </a:prstGeom>
        </p:spPr>
      </p:pic>
    </p:spTree>
    <p:extLst>
      <p:ext uri="{BB962C8B-B14F-4D97-AF65-F5344CB8AC3E}">
        <p14:creationId xmlns:p14="http://schemas.microsoft.com/office/powerpoint/2010/main" val="352967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2860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9" name="Title 8"/>
          <p:cNvSpPr>
            <a:spLocks noGrp="1"/>
          </p:cNvSpPr>
          <p:nvPr>
            <p:ph type="title"/>
          </p:nvPr>
        </p:nvSpPr>
        <p:spPr>
          <a:xfrm>
            <a:off x="1447800" y="2362200"/>
            <a:ext cx="9448800" cy="2895600"/>
          </a:xfrm>
        </p:spPr>
        <p:txBody>
          <a:bodyPr>
            <a:normAutofit/>
          </a:bodyPr>
          <a:lstStyle/>
          <a:p>
            <a:pPr algn="l"/>
            <a:r>
              <a:rPr lang="en-US" sz="1800" dirty="0" smtClean="0"/>
              <a:t> All women should be encouraged </a:t>
            </a:r>
            <a:r>
              <a:rPr lang="en-US" sz="1800" dirty="0" smtClean="0">
                <a:solidFill>
                  <a:srgbClr val="FF0000"/>
                </a:solidFill>
              </a:rPr>
              <a:t>to stop smoking </a:t>
            </a:r>
            <a:r>
              <a:rPr lang="en-US" sz="1800" dirty="0" smtClean="0"/>
              <a:t>since it is the commonest risk factor - Even passive smoking is harmful – husbands should be persuaded to stop.</a:t>
            </a:r>
            <a:br>
              <a:rPr lang="en-US" sz="1800" dirty="0" smtClean="0"/>
            </a:br>
            <a:r>
              <a:rPr lang="en-US" sz="1800" dirty="0" smtClean="0"/>
              <a:t> - </a:t>
            </a:r>
            <a:r>
              <a:rPr lang="en-US" sz="1800" dirty="0" smtClean="0">
                <a:solidFill>
                  <a:srgbClr val="FF0000"/>
                </a:solidFill>
              </a:rPr>
              <a:t>Early aspirin treatment before 17 weeks </a:t>
            </a:r>
            <a:r>
              <a:rPr lang="en-US" sz="1800" dirty="0" smtClean="0"/>
              <a:t>(100-150mg) for patients with previous IUGR babies (possible role of placental thrombosis) LOW DOSE!</a:t>
            </a:r>
            <a:endParaRPr lang="en-US" sz="1800" dirty="0"/>
          </a:p>
        </p:txBody>
      </p:sp>
      <p:sp>
        <p:nvSpPr>
          <p:cNvPr id="11" name="Round Diagonal Corner Rectangle 10"/>
          <p:cNvSpPr/>
          <p:nvPr/>
        </p:nvSpPr>
        <p:spPr>
          <a:xfrm>
            <a:off x="5029200" y="2286000"/>
            <a:ext cx="2286000" cy="609600"/>
          </a:xfrm>
          <a:prstGeom prst="round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en-US"/>
          </a:p>
        </p:txBody>
      </p:sp>
      <p:sp>
        <p:nvSpPr>
          <p:cNvPr id="12" name="TextBox 11"/>
          <p:cNvSpPr txBox="1"/>
          <p:nvPr/>
        </p:nvSpPr>
        <p:spPr>
          <a:xfrm>
            <a:off x="5486400" y="2286000"/>
            <a:ext cx="2362200" cy="446276"/>
          </a:xfrm>
          <a:prstGeom prst="rect">
            <a:avLst/>
          </a:prstGeom>
          <a:noFill/>
        </p:spPr>
        <p:txBody>
          <a:bodyPr wrap="square" rtlCol="0">
            <a:spAutoFit/>
          </a:bodyPr>
          <a:lstStyle/>
          <a:p>
            <a:r>
              <a:rPr lang="en-US" sz="2200" b="1" dirty="0" smtClean="0">
                <a:solidFill>
                  <a:srgbClr val="7030A0"/>
                </a:solidFill>
                <a:latin typeface="Footlight MT Light" pitchFamily="18" charset="0"/>
              </a:rPr>
              <a:t>prevention</a:t>
            </a:r>
          </a:p>
        </p:txBody>
      </p:sp>
      <p:pic>
        <p:nvPicPr>
          <p:cNvPr id="13"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a:prstGeom prst="rect">
            <a:avLst/>
          </a:prstGeom>
        </p:spPr>
      </p:pic>
      <p:sp>
        <p:nvSpPr>
          <p:cNvPr id="14" name="Title 1"/>
          <p:cNvSpPr txBox="1">
            <a:spLocks/>
          </p:cNvSpPr>
          <p:nvPr/>
        </p:nvSpPr>
        <p:spPr>
          <a:xfrm>
            <a:off x="1600200" y="594784"/>
            <a:ext cx="9448800" cy="7787216"/>
          </a:xfrm>
          <a:prstGeom prst="rect">
            <a:avLst/>
          </a:prstGeom>
        </p:spPr>
        <p:txBody>
          <a:bodyPr vert="horz" lIns="114711" tIns="57356" rIns="114711" bIns="57356" rtlCol="0" anchor="ctr">
            <a:normAutofit/>
          </a:bodyPr>
          <a:lstStyle/>
          <a:p>
            <a:pPr marL="0" marR="0" lvl="0" indent="0" algn="l" defTabSz="1147115"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j-lt"/>
                <a:ea typeface="+mj-ea"/>
                <a:cs typeface="+mj-cs"/>
              </a:rPr>
              <a:t/>
            </a:r>
            <a:br>
              <a:rPr kumimoji="0" lang="en-US" sz="1400" b="0" i="0" u="none" strike="noStrike" kern="1200" cap="none" spc="0" normalizeH="0" baseline="0" noProof="0" dirty="0" smtClean="0">
                <a:ln>
                  <a:noFill/>
                </a:ln>
                <a:solidFill>
                  <a:schemeClr val="tx1"/>
                </a:solidFill>
                <a:effectLst/>
                <a:uLnTx/>
                <a:uFillTx/>
                <a:latin typeface="+mj-lt"/>
                <a:ea typeface="+mj-ea"/>
                <a:cs typeface="+mj-cs"/>
              </a:rPr>
            </a:br>
            <a:r>
              <a:rPr kumimoji="0" lang="en-US" sz="1400" b="0" i="0" u="none" strike="noStrike" kern="1200" cap="none" spc="0" normalizeH="0" baseline="0" noProof="0" dirty="0" smtClean="0">
                <a:ln>
                  <a:noFill/>
                </a:ln>
                <a:solidFill>
                  <a:schemeClr val="accent6">
                    <a:lumMod val="75000"/>
                  </a:schemeClr>
                </a:solidFill>
                <a:effectLst/>
                <a:uLnTx/>
                <a:uFillTx/>
                <a:latin typeface="+mj-lt"/>
                <a:ea typeface="+mj-ea"/>
                <a:cs typeface="+mj-cs"/>
              </a:rPr>
              <a:t> </a:t>
            </a:r>
            <a:r>
              <a:rPr kumimoji="0" lang="en-US" sz="1800" b="1" i="0" u="none" strike="noStrike" kern="1200" cap="none" spc="0" normalizeH="0" baseline="0" noProof="0" dirty="0" err="1" smtClean="0">
                <a:ln>
                  <a:noFill/>
                </a:ln>
                <a:solidFill>
                  <a:schemeClr val="accent6">
                    <a:lumMod val="75000"/>
                  </a:schemeClr>
                </a:solidFill>
                <a:effectLst/>
                <a:uLnTx/>
                <a:uFillTx/>
                <a:latin typeface="+mj-lt"/>
                <a:ea typeface="+mj-ea"/>
                <a:cs typeface="+mj-cs"/>
              </a:rPr>
              <a:t>Intrapartum</a:t>
            </a:r>
            <a:r>
              <a:rPr kumimoji="0" lang="en-US" sz="1800" b="1" i="0" u="none" strike="noStrike" kern="1200" cap="none" spc="0" normalizeH="0" baseline="0" noProof="0" dirty="0" smtClean="0">
                <a:ln>
                  <a:noFill/>
                </a:ln>
                <a:solidFill>
                  <a:schemeClr val="accent6">
                    <a:lumMod val="75000"/>
                  </a:schemeClr>
                </a:solidFill>
                <a:effectLst/>
                <a:uLnTx/>
                <a:uFillTx/>
                <a:latin typeface="+mj-lt"/>
                <a:ea typeface="+mj-ea"/>
                <a:cs typeface="+mj-cs"/>
              </a:rPr>
              <a:t>:</a:t>
            </a:r>
            <a:r>
              <a:rPr kumimoji="0" lang="en-US" sz="1800" b="0" i="0" u="none" strike="noStrike" kern="1200" cap="none" spc="0" normalizeH="0" baseline="0" noProof="0" dirty="0" smtClean="0">
                <a:ln>
                  <a:noFill/>
                </a:ln>
                <a:solidFill>
                  <a:schemeClr val="accent6">
                    <a:lumMod val="75000"/>
                  </a:schemeClr>
                </a:solidFill>
                <a:effectLst/>
                <a:uLnTx/>
                <a:uFillTx/>
                <a:latin typeface="+mj-lt"/>
                <a:ea typeface="+mj-ea"/>
                <a:cs typeface="+mj-cs"/>
              </a:rPr>
              <a:t> </a:t>
            </a:r>
            <a:r>
              <a:rPr kumimoji="0" lang="en-US" sz="1800" b="0" i="0" u="none" strike="noStrike" kern="1200" cap="none" spc="0" normalizeH="0" baseline="0" noProof="0" dirty="0" smtClean="0">
                <a:ln>
                  <a:noFill/>
                </a:ln>
                <a:solidFill>
                  <a:schemeClr val="tx1"/>
                </a:solidFill>
                <a:effectLst/>
                <a:uLnTx/>
                <a:uFillTx/>
                <a:latin typeface="+mj-lt"/>
                <a:ea typeface="+mj-ea"/>
                <a:cs typeface="+mj-cs"/>
              </a:rPr>
              <a:t>Increased risk of fetal heart rate abnormalities , Cesarean delivery , Low </a:t>
            </a:r>
            <a:r>
              <a:rPr kumimoji="0" lang="en-US" sz="1800" b="0" i="0" u="none" strike="noStrike" kern="1200" cap="none" spc="0" normalizeH="0" baseline="0" noProof="0" dirty="0" err="1" smtClean="0">
                <a:ln>
                  <a:noFill/>
                </a:ln>
                <a:solidFill>
                  <a:schemeClr val="tx1"/>
                </a:solidFill>
                <a:effectLst/>
                <a:uLnTx/>
                <a:uFillTx/>
                <a:latin typeface="+mj-lt"/>
                <a:ea typeface="+mj-ea"/>
                <a:cs typeface="+mj-cs"/>
              </a:rPr>
              <a:t>Apgar</a:t>
            </a:r>
            <a:r>
              <a:rPr kumimoji="0" lang="en-US" sz="1800" b="0" i="0" u="none" strike="noStrike" kern="1200" cap="none" spc="0" normalizeH="0" baseline="0" noProof="0" dirty="0" smtClean="0">
                <a:ln>
                  <a:noFill/>
                </a:ln>
                <a:solidFill>
                  <a:schemeClr val="tx1"/>
                </a:solidFill>
                <a:effectLst/>
                <a:uLnTx/>
                <a:uFillTx/>
                <a:latin typeface="+mj-lt"/>
                <a:ea typeface="+mj-ea"/>
                <a:cs typeface="+mj-cs"/>
              </a:rPr>
              <a:t> scores , Cord blood </a:t>
            </a:r>
            <a:r>
              <a:rPr kumimoji="0" lang="en-US" sz="1800" b="0" i="0" u="none" strike="noStrike" kern="1200" cap="none" spc="0" normalizeH="0" baseline="0" noProof="0" dirty="0" err="1" smtClean="0">
                <a:ln>
                  <a:noFill/>
                </a:ln>
                <a:solidFill>
                  <a:schemeClr val="tx1"/>
                </a:solidFill>
                <a:effectLst/>
                <a:uLnTx/>
                <a:uFillTx/>
                <a:latin typeface="+mj-lt"/>
                <a:ea typeface="+mj-ea"/>
                <a:cs typeface="+mj-cs"/>
              </a:rPr>
              <a:t>acidemia</a:t>
            </a:r>
            <a:r>
              <a:rPr lang="en-US" sz="1800" dirty="0" smtClean="0">
                <a:latin typeface="+mj-lt"/>
                <a:ea typeface="+mj-ea"/>
                <a:cs typeface="+mj-cs"/>
              </a:rPr>
              <a:t>.</a:t>
            </a:r>
            <a:r>
              <a:rPr kumimoji="0" lang="en-US" sz="1800" b="0" i="0" u="none" strike="noStrike" kern="1200" cap="none" spc="0" normalizeH="0" baseline="0" noProof="0" dirty="0" smtClean="0">
                <a:ln>
                  <a:noFill/>
                </a:ln>
                <a:solidFill>
                  <a:schemeClr val="tx1"/>
                </a:solidFill>
                <a:effectLst/>
                <a:uLnTx/>
                <a:uFillTx/>
                <a:latin typeface="+mj-lt"/>
                <a:ea typeface="+mj-ea"/>
                <a:cs typeface="+mj-cs"/>
              </a:rPr>
              <a:t/>
            </a:r>
            <a:br>
              <a:rPr kumimoji="0" lang="en-US" sz="1800" b="0" i="0" u="none" strike="noStrike" kern="1200" cap="none" spc="0" normalizeH="0" baseline="0" noProof="0" dirty="0" smtClean="0">
                <a:ln>
                  <a:noFill/>
                </a:ln>
                <a:solidFill>
                  <a:schemeClr val="tx1"/>
                </a:solidFill>
                <a:effectLst/>
                <a:uLnTx/>
                <a:uFillTx/>
                <a:latin typeface="+mj-lt"/>
                <a:ea typeface="+mj-ea"/>
                <a:cs typeface="+mj-cs"/>
              </a:rPr>
            </a:br>
            <a:r>
              <a:rPr kumimoji="0" lang="en-US" sz="1800" b="0" i="0" u="none" strike="noStrike" kern="1200" cap="none" spc="0" normalizeH="0" baseline="0" noProof="0" dirty="0" smtClean="0">
                <a:ln>
                  <a:noFill/>
                </a:ln>
                <a:solidFill>
                  <a:schemeClr val="tx1"/>
                </a:solidFill>
                <a:effectLst/>
                <a:uLnTx/>
                <a:uFillTx/>
                <a:latin typeface="+mj-lt"/>
                <a:ea typeface="+mj-ea"/>
                <a:cs typeface="+mj-cs"/>
              </a:rPr>
              <a:t/>
            </a:r>
            <a:br>
              <a:rPr kumimoji="0" lang="en-US" sz="1800" b="0" i="0" u="none" strike="noStrike" kern="1200" cap="none" spc="0" normalizeH="0" baseline="0" noProof="0" dirty="0" smtClean="0">
                <a:ln>
                  <a:noFill/>
                </a:ln>
                <a:solidFill>
                  <a:schemeClr val="tx1"/>
                </a:solidFill>
                <a:effectLst/>
                <a:uLnTx/>
                <a:uFillTx/>
                <a:latin typeface="+mj-lt"/>
                <a:ea typeface="+mj-ea"/>
                <a:cs typeface="+mj-cs"/>
              </a:rPr>
            </a:br>
            <a:r>
              <a:rPr kumimoji="0" lang="en-US" sz="18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800" b="1" i="0" u="none" strike="noStrike" kern="1200" cap="none" spc="0" normalizeH="0" baseline="0" noProof="0" dirty="0" smtClean="0">
                <a:ln>
                  <a:noFill/>
                </a:ln>
                <a:solidFill>
                  <a:schemeClr val="accent6">
                    <a:lumMod val="75000"/>
                  </a:schemeClr>
                </a:solidFill>
                <a:effectLst/>
                <a:uLnTx/>
                <a:uFillTx/>
                <a:latin typeface="+mj-lt"/>
                <a:ea typeface="+mj-ea"/>
                <a:cs typeface="+mj-cs"/>
              </a:rPr>
              <a:t>Neonatal:</a:t>
            </a:r>
            <a:r>
              <a:rPr kumimoji="0" lang="en-US" sz="18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800" b="0" i="0" u="none" strike="noStrike" kern="1200" cap="none" spc="0" normalizeH="0" baseline="0" noProof="0" dirty="0" err="1" smtClean="0">
                <a:ln>
                  <a:noFill/>
                </a:ln>
                <a:solidFill>
                  <a:schemeClr val="tx1"/>
                </a:solidFill>
                <a:effectLst/>
                <a:uLnTx/>
                <a:uFillTx/>
                <a:latin typeface="+mj-lt"/>
                <a:ea typeface="+mj-ea"/>
                <a:cs typeface="+mj-cs"/>
              </a:rPr>
              <a:t>Polycythemia</a:t>
            </a:r>
            <a:r>
              <a:rPr kumimoji="0" lang="en-US" sz="18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800" b="0" i="0" u="none" strike="noStrike" kern="1200" cap="none" spc="0" normalizeH="0" baseline="0" noProof="0" dirty="0" err="1" smtClean="0">
                <a:ln>
                  <a:noFill/>
                </a:ln>
                <a:solidFill>
                  <a:schemeClr val="tx1"/>
                </a:solidFill>
                <a:effectLst/>
                <a:uLnTx/>
                <a:uFillTx/>
                <a:latin typeface="+mj-lt"/>
                <a:ea typeface="+mj-ea"/>
                <a:cs typeface="+mj-cs"/>
              </a:rPr>
              <a:t>Hyperbilirubinemia</a:t>
            </a:r>
            <a:r>
              <a:rPr kumimoji="0" lang="en-US" sz="1800" b="0" i="0" u="none" strike="noStrike" kern="1200" cap="none" spc="0" normalizeH="0" baseline="0" noProof="0" dirty="0" smtClean="0">
                <a:ln>
                  <a:noFill/>
                </a:ln>
                <a:solidFill>
                  <a:schemeClr val="tx1"/>
                </a:solidFill>
                <a:effectLst/>
                <a:uLnTx/>
                <a:uFillTx/>
                <a:latin typeface="+mj-lt"/>
                <a:ea typeface="+mj-ea"/>
                <a:cs typeface="+mj-cs"/>
              </a:rPr>
              <a:t> , Hypoglycemia , Hypothermia , </a:t>
            </a:r>
            <a:r>
              <a:rPr kumimoji="0" lang="en-US" sz="1800" b="0" i="0" u="none" strike="noStrike" kern="1200" cap="none" spc="0" normalizeH="0" baseline="0" noProof="0" dirty="0" err="1" smtClean="0">
                <a:ln>
                  <a:noFill/>
                </a:ln>
                <a:solidFill>
                  <a:schemeClr val="tx1"/>
                </a:solidFill>
                <a:effectLst/>
                <a:uLnTx/>
                <a:uFillTx/>
                <a:latin typeface="+mj-lt"/>
                <a:ea typeface="+mj-ea"/>
                <a:cs typeface="+mj-cs"/>
              </a:rPr>
              <a:t>Apneic</a:t>
            </a:r>
            <a:r>
              <a:rPr kumimoji="0" lang="en-US" sz="1800" b="0" i="0" u="none" strike="noStrike" kern="1200" cap="none" spc="0" normalizeH="0" baseline="0" noProof="0" dirty="0" smtClean="0">
                <a:ln>
                  <a:noFill/>
                </a:ln>
                <a:solidFill>
                  <a:schemeClr val="tx1"/>
                </a:solidFill>
                <a:effectLst/>
                <a:uLnTx/>
                <a:uFillTx/>
                <a:latin typeface="+mj-lt"/>
                <a:ea typeface="+mj-ea"/>
                <a:cs typeface="+mj-cs"/>
              </a:rPr>
              <a:t> episodes .</a:t>
            </a:r>
          </a:p>
          <a:p>
            <a:pPr marL="0" marR="0" lvl="0" indent="0" algn="l" defTabSz="1147115"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j-lt"/>
                <a:ea typeface="+mj-ea"/>
                <a:cs typeface="+mj-cs"/>
              </a:rPr>
              <a:t/>
            </a:r>
            <a:br>
              <a:rPr kumimoji="0" lang="en-US" sz="1800" b="0" i="0" u="none" strike="noStrike" kern="1200" cap="none" spc="0" normalizeH="0" baseline="0" noProof="0" dirty="0" smtClean="0">
                <a:ln>
                  <a:noFill/>
                </a:ln>
                <a:solidFill>
                  <a:schemeClr val="tx1"/>
                </a:solidFill>
                <a:effectLst/>
                <a:uLnTx/>
                <a:uFillTx/>
                <a:latin typeface="+mj-lt"/>
                <a:ea typeface="+mj-ea"/>
                <a:cs typeface="+mj-cs"/>
              </a:rPr>
            </a:br>
            <a:r>
              <a:rPr kumimoji="0" lang="en-US" sz="1800" b="0" i="0" u="none" strike="noStrike" kern="1200" cap="none" spc="0" normalizeH="0" baseline="0" noProof="0" dirty="0" smtClean="0">
                <a:ln>
                  <a:noFill/>
                </a:ln>
                <a:solidFill>
                  <a:schemeClr val="tx1"/>
                </a:solidFill>
                <a:effectLst/>
                <a:uLnTx/>
                <a:uFillTx/>
                <a:latin typeface="+mj-lt"/>
                <a:ea typeface="+mj-ea"/>
                <a:cs typeface="+mj-cs"/>
              </a:rPr>
              <a:t/>
            </a:r>
            <a:br>
              <a:rPr kumimoji="0" lang="en-US" sz="1800" b="0" i="0" u="none" strike="noStrike" kern="1200" cap="none" spc="0" normalizeH="0" baseline="0" noProof="0" dirty="0" smtClean="0">
                <a:ln>
                  <a:noFill/>
                </a:ln>
                <a:solidFill>
                  <a:schemeClr val="tx1"/>
                </a:solidFill>
                <a:effectLst/>
                <a:uLnTx/>
                <a:uFillTx/>
                <a:latin typeface="+mj-lt"/>
                <a:ea typeface="+mj-ea"/>
                <a:cs typeface="+mj-cs"/>
              </a:rPr>
            </a:br>
            <a:r>
              <a:rPr kumimoji="0" lang="en-US" sz="1800" b="1" i="0" u="none" strike="noStrike" kern="1200" cap="none" spc="0" normalizeH="0" baseline="0" noProof="0" dirty="0" smtClean="0">
                <a:ln>
                  <a:noFill/>
                </a:ln>
                <a:solidFill>
                  <a:schemeClr val="accent6">
                    <a:lumMod val="75000"/>
                  </a:schemeClr>
                </a:solidFill>
                <a:effectLst/>
                <a:uLnTx/>
                <a:uFillTx/>
                <a:latin typeface="+mj-lt"/>
                <a:ea typeface="+mj-ea"/>
                <a:cs typeface="+mj-cs"/>
              </a:rPr>
              <a:t> Long term: </a:t>
            </a:r>
            <a:r>
              <a:rPr kumimoji="0" lang="en-US" sz="1800" b="0" i="0" u="none" strike="noStrike" kern="1200" cap="none" spc="0" normalizeH="0" baseline="0" noProof="0" dirty="0" smtClean="0">
                <a:ln>
                  <a:noFill/>
                </a:ln>
                <a:solidFill>
                  <a:schemeClr val="tx1"/>
                </a:solidFill>
                <a:effectLst/>
                <a:uLnTx/>
                <a:uFillTx/>
                <a:latin typeface="+mj-lt"/>
                <a:ea typeface="+mj-ea"/>
                <a:cs typeface="+mj-cs"/>
              </a:rPr>
              <a:t>Largely dependent on the etiology of the IUGR and the gestational age at delivery , Lifelong increased risk of cardiovascular disorders , insulin resistant, obesity.</a:t>
            </a:r>
            <a:endParaRPr kumimoji="0" lang="en-US"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Round Diagonal Corner Rectangle 14"/>
          <p:cNvSpPr/>
          <p:nvPr/>
        </p:nvSpPr>
        <p:spPr>
          <a:xfrm>
            <a:off x="1981200" y="2438400"/>
            <a:ext cx="1371600" cy="533400"/>
          </a:xfrm>
          <a:prstGeom prst="round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en-US"/>
          </a:p>
        </p:txBody>
      </p:sp>
      <p:sp>
        <p:nvSpPr>
          <p:cNvPr id="16" name="TextBox 15"/>
          <p:cNvSpPr txBox="1"/>
          <p:nvPr/>
        </p:nvSpPr>
        <p:spPr>
          <a:xfrm>
            <a:off x="2133600" y="2590800"/>
            <a:ext cx="2895600" cy="400110"/>
          </a:xfrm>
          <a:prstGeom prst="rect">
            <a:avLst/>
          </a:prstGeom>
          <a:noFill/>
        </p:spPr>
        <p:txBody>
          <a:bodyPr wrap="square" rtlCol="0">
            <a:spAutoFit/>
          </a:bodyPr>
          <a:lstStyle/>
          <a:p>
            <a:r>
              <a:rPr lang="en-US" sz="2000" dirty="0" smtClean="0">
                <a:solidFill>
                  <a:srgbClr val="7030A0"/>
                </a:solidFill>
                <a:latin typeface="Arial Black" pitchFamily="34" charset="0"/>
              </a:rPr>
              <a:t>Risks</a:t>
            </a:r>
          </a:p>
        </p:txBody>
      </p:sp>
    </p:spTree>
    <p:extLst>
      <p:ext uri="{BB962C8B-B14F-4D97-AF65-F5344CB8AC3E}">
        <p14:creationId xmlns:p14="http://schemas.microsoft.com/office/powerpoint/2010/main" val="3529671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a:xfrm>
            <a:off x="685800" y="366184"/>
            <a:ext cx="12344400" cy="6796616"/>
          </a:xfrm>
        </p:spPr>
        <p:txBody>
          <a:bodyPr>
            <a:normAutofit/>
          </a:bodyPr>
          <a:lstStyle/>
          <a:p>
            <a:r>
              <a:rPr lang="en-US" sz="2400" dirty="0" smtClean="0"/>
              <a:t/>
            </a:r>
            <a:br>
              <a:rPr lang="en-US" sz="2400" dirty="0" smtClean="0"/>
            </a:br>
            <a:endParaRPr lang="en-US" sz="2400" dirty="0"/>
          </a:p>
        </p:txBody>
      </p:sp>
      <p:sp>
        <p:nvSpPr>
          <p:cNvPr id="4" name="مربع نص 3"/>
          <p:cNvSpPr txBox="1"/>
          <p:nvPr/>
        </p:nvSpPr>
        <p:spPr>
          <a:xfrm>
            <a:off x="3924300" y="2752805"/>
            <a:ext cx="5867400" cy="1815882"/>
          </a:xfrm>
          <a:prstGeom prst="rect">
            <a:avLst/>
          </a:prstGeom>
          <a:noFill/>
        </p:spPr>
        <p:txBody>
          <a:bodyPr wrap="square" rtlCol="1">
            <a:spAutoFit/>
          </a:bodyPr>
          <a:lstStyle/>
          <a:p>
            <a:pPr algn="ctr"/>
            <a:r>
              <a:rPr lang="en-US" sz="2800" dirty="0" smtClean="0">
                <a:solidFill>
                  <a:srgbClr val="7030A0"/>
                </a:solidFill>
                <a:latin typeface="Broadway" pitchFamily="82" charset="0"/>
              </a:rPr>
              <a:t>Done by:</a:t>
            </a:r>
          </a:p>
          <a:p>
            <a:pPr algn="ctr"/>
            <a:r>
              <a:rPr lang="en-US" sz="2800" dirty="0" smtClean="0">
                <a:latin typeface="Broadway" pitchFamily="82" charset="0"/>
              </a:rPr>
              <a:t> Sarah </a:t>
            </a:r>
            <a:r>
              <a:rPr lang="en-US" sz="2800" dirty="0" err="1" smtClean="0">
                <a:latin typeface="Broadway" pitchFamily="82" charset="0"/>
              </a:rPr>
              <a:t>alshehri</a:t>
            </a:r>
            <a:endParaRPr lang="en-US" sz="2800" dirty="0" smtClean="0">
              <a:latin typeface="Broadway" pitchFamily="82" charset="0"/>
            </a:endParaRPr>
          </a:p>
          <a:p>
            <a:pPr algn="ctr"/>
            <a:r>
              <a:rPr lang="en-US" sz="2800" dirty="0" smtClean="0">
                <a:solidFill>
                  <a:srgbClr val="7030A0"/>
                </a:solidFill>
                <a:latin typeface="Broadway" pitchFamily="82" charset="0"/>
              </a:rPr>
              <a:t>Revised by:</a:t>
            </a:r>
          </a:p>
          <a:p>
            <a:pPr algn="ctr"/>
            <a:r>
              <a:rPr lang="en-US" sz="2800" dirty="0" err="1" smtClean="0">
                <a:latin typeface="Broadway" pitchFamily="82" charset="0"/>
              </a:rPr>
              <a:t>Razan</a:t>
            </a:r>
            <a:r>
              <a:rPr lang="en-US" sz="2800" dirty="0" smtClean="0">
                <a:latin typeface="Broadway" pitchFamily="82" charset="0"/>
              </a:rPr>
              <a:t> </a:t>
            </a:r>
            <a:r>
              <a:rPr lang="en-US" sz="2800" dirty="0" err="1" smtClean="0">
                <a:latin typeface="Broadway" pitchFamily="82" charset="0"/>
              </a:rPr>
              <a:t>AlDhahri</a:t>
            </a:r>
            <a:endParaRPr lang="ar-SA" sz="2800" dirty="0">
              <a:latin typeface="Broadway" pitchFamily="82" charset="0"/>
            </a:endParaRPr>
          </a:p>
        </p:txBody>
      </p:sp>
    </p:spTree>
    <p:extLst>
      <p:ext uri="{BB962C8B-B14F-4D97-AF65-F5344CB8AC3E}">
        <p14:creationId xmlns:p14="http://schemas.microsoft.com/office/powerpoint/2010/main" val="158245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a:xfrm>
            <a:off x="685800" y="381000"/>
            <a:ext cx="12344400" cy="6796616"/>
          </a:xfrm>
        </p:spPr>
        <p:txBody>
          <a:bodyPr>
            <a:normAutofit/>
          </a:bodyPr>
          <a:lstStyle/>
          <a:p>
            <a:pPr algn="l"/>
            <a:r>
              <a:rPr lang="en-US" sz="3200" dirty="0" smtClean="0">
                <a:solidFill>
                  <a:srgbClr val="7030A0"/>
                </a:solidFill>
                <a:latin typeface="Broadway" pitchFamily="82" charset="0"/>
              </a:rPr>
              <a:t>Objectives:</a:t>
            </a:r>
            <a:br>
              <a:rPr lang="en-US" sz="3200" dirty="0" smtClean="0">
                <a:solidFill>
                  <a:srgbClr val="7030A0"/>
                </a:solidFill>
                <a:latin typeface="Broadway" pitchFamily="82" charset="0"/>
              </a:rPr>
            </a:br>
            <a:r>
              <a:rPr lang="en-US" sz="3200" dirty="0" smtClean="0">
                <a:solidFill>
                  <a:srgbClr val="7030A0"/>
                </a:solidFill>
                <a:latin typeface="Broadway" pitchFamily="82" charset="0"/>
              </a:rPr>
              <a:t/>
            </a:r>
            <a:br>
              <a:rPr lang="en-US" sz="3200" dirty="0" smtClean="0">
                <a:solidFill>
                  <a:srgbClr val="7030A0"/>
                </a:solidFill>
                <a:latin typeface="Broadway" pitchFamily="82" charset="0"/>
              </a:rPr>
            </a:br>
            <a:r>
              <a:rPr lang="en-US" sz="2000" dirty="0" smtClean="0"/>
              <a:t/>
            </a:r>
            <a:br>
              <a:rPr lang="en-US" sz="2000" dirty="0" smtClean="0"/>
            </a:br>
            <a:r>
              <a:rPr lang="en-US" sz="2400" dirty="0" smtClean="0"/>
              <a:t>1.define </a:t>
            </a:r>
            <a:r>
              <a:rPr lang="en-US" sz="2400" dirty="0" err="1" smtClean="0"/>
              <a:t>macrosomia</a:t>
            </a:r>
            <a:r>
              <a:rPr lang="en-US" sz="2400" dirty="0" smtClean="0"/>
              <a:t> and fetal growth restriction.</a:t>
            </a:r>
            <a:br>
              <a:rPr lang="en-US" sz="2400" dirty="0" smtClean="0"/>
            </a:br>
            <a:r>
              <a:rPr lang="en-US" sz="2400" dirty="0" smtClean="0"/>
              <a:t/>
            </a:r>
            <a:br>
              <a:rPr lang="en-US" sz="2400" dirty="0" smtClean="0"/>
            </a:br>
            <a:r>
              <a:rPr lang="en-US" sz="2400" dirty="0" smtClean="0"/>
              <a:t>2.describe etiologies of abnormal growth.</a:t>
            </a:r>
            <a:br>
              <a:rPr lang="en-US" sz="2400" dirty="0" smtClean="0"/>
            </a:br>
            <a:r>
              <a:rPr lang="en-US" sz="2400" dirty="0" smtClean="0"/>
              <a:t/>
            </a:r>
            <a:br>
              <a:rPr lang="en-US" sz="2400" dirty="0" smtClean="0"/>
            </a:br>
            <a:r>
              <a:rPr lang="en-US" sz="2400" dirty="0" smtClean="0"/>
              <a:t>3.list methods of detection for fetal growth abnormalities.</a:t>
            </a:r>
            <a:br>
              <a:rPr lang="en-US" sz="2400" dirty="0" smtClean="0"/>
            </a:br>
            <a:r>
              <a:rPr lang="en-US" sz="2400" dirty="0" smtClean="0"/>
              <a:t/>
            </a:r>
            <a:br>
              <a:rPr lang="en-US" sz="2400" dirty="0" smtClean="0"/>
            </a:br>
            <a:r>
              <a:rPr lang="en-US" sz="2400" dirty="0" smtClean="0"/>
              <a:t>4.describe the management of fate growth abnormalities.</a:t>
            </a:r>
            <a:br>
              <a:rPr lang="en-US" sz="2400" dirty="0" smtClean="0"/>
            </a:br>
            <a:r>
              <a:rPr lang="en-US" sz="2400" dirty="0" smtClean="0"/>
              <a:t/>
            </a:r>
            <a:br>
              <a:rPr lang="en-US" sz="2400" dirty="0" smtClean="0"/>
            </a:br>
            <a:r>
              <a:rPr lang="en-US" sz="2400" dirty="0" smtClean="0"/>
              <a:t>5.listed the associated morbidities and mortalities of fetal growth abnormalities.</a:t>
            </a:r>
            <a:endParaRPr lang="en-US" sz="2400" dirty="0"/>
          </a:p>
        </p:txBody>
      </p:sp>
    </p:spTree>
    <p:extLst>
      <p:ext uri="{BB962C8B-B14F-4D97-AF65-F5344CB8AC3E}">
        <p14:creationId xmlns:p14="http://schemas.microsoft.com/office/powerpoint/2010/main" val="352967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a:xfrm>
            <a:off x="0" y="1371600"/>
            <a:ext cx="12344400" cy="7482416"/>
          </a:xfrm>
        </p:spPr>
        <p:txBody>
          <a:bodyPr>
            <a:normAutofit/>
          </a:bodyPr>
          <a:lstStyle/>
          <a:p>
            <a:pPr algn="l"/>
            <a:r>
              <a:rPr lang="en-US" sz="1400" dirty="0" smtClean="0"/>
              <a:t/>
            </a:r>
            <a:br>
              <a:rPr lang="en-US" sz="1400" dirty="0" smtClean="0"/>
            </a:br>
            <a:endParaRPr lang="en-US" sz="1400"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graphicFrame>
        <p:nvGraphicFramePr>
          <p:cNvPr id="10" name="Diagram 9"/>
          <p:cNvGraphicFramePr/>
          <p:nvPr/>
        </p:nvGraphicFramePr>
        <p:xfrm>
          <a:off x="1981200" y="1371600"/>
          <a:ext cx="694944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1143000" y="5562600"/>
          <a:ext cx="6766560" cy="25603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ectangle 11"/>
          <p:cNvSpPr/>
          <p:nvPr/>
        </p:nvSpPr>
        <p:spPr>
          <a:xfrm>
            <a:off x="8991600" y="3886200"/>
            <a:ext cx="442576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macrosomia</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52967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10" name="Round Diagonal Corner Rectangle 9"/>
          <p:cNvSpPr/>
          <p:nvPr/>
        </p:nvSpPr>
        <p:spPr>
          <a:xfrm>
            <a:off x="1066800" y="762000"/>
            <a:ext cx="5257800" cy="609600"/>
          </a:xfrm>
          <a:prstGeom prst="round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en-US"/>
          </a:p>
        </p:txBody>
      </p:sp>
      <p:sp>
        <p:nvSpPr>
          <p:cNvPr id="12" name="TextBox 11"/>
          <p:cNvSpPr txBox="1"/>
          <p:nvPr/>
        </p:nvSpPr>
        <p:spPr>
          <a:xfrm>
            <a:off x="1143000" y="914400"/>
            <a:ext cx="6019800" cy="430887"/>
          </a:xfrm>
          <a:prstGeom prst="rect">
            <a:avLst/>
          </a:prstGeom>
          <a:noFill/>
        </p:spPr>
        <p:txBody>
          <a:bodyPr wrap="square" rtlCol="0">
            <a:spAutoFit/>
          </a:bodyPr>
          <a:lstStyle/>
          <a:p>
            <a:r>
              <a:rPr lang="en-US" sz="2200" b="1" dirty="0" smtClean="0">
                <a:solidFill>
                  <a:srgbClr val="7030A0"/>
                </a:solidFill>
                <a:latin typeface="Footlight MT Light" pitchFamily="18" charset="0"/>
              </a:rPr>
              <a:t>Intra Uterine Growth Restriction (IUGR)</a:t>
            </a:r>
            <a:endParaRPr lang="en-US" sz="2200" b="1" dirty="0">
              <a:solidFill>
                <a:srgbClr val="7030A0"/>
              </a:solidFill>
              <a:latin typeface="Footlight MT Light" pitchFamily="18" charset="0"/>
            </a:endParaRPr>
          </a:p>
        </p:txBody>
      </p:sp>
      <p:sp>
        <p:nvSpPr>
          <p:cNvPr id="13" name="TextBox 12"/>
          <p:cNvSpPr txBox="1"/>
          <p:nvPr/>
        </p:nvSpPr>
        <p:spPr>
          <a:xfrm>
            <a:off x="838200" y="1600200"/>
            <a:ext cx="11811000" cy="400110"/>
          </a:xfrm>
          <a:prstGeom prst="rect">
            <a:avLst/>
          </a:prstGeom>
          <a:noFill/>
        </p:spPr>
        <p:txBody>
          <a:bodyPr wrap="square" rtlCol="0">
            <a:spAutoFit/>
          </a:bodyPr>
          <a:lstStyle/>
          <a:p>
            <a:r>
              <a:rPr lang="en-US" sz="2000" dirty="0" smtClean="0"/>
              <a:t>an estimated fetal weight less than the 10th percentile for gestational age.</a:t>
            </a:r>
            <a:endParaRPr lang="en-US" sz="2000" dirty="0"/>
          </a:p>
        </p:txBody>
      </p:sp>
      <p:sp>
        <p:nvSpPr>
          <p:cNvPr id="18" name="Rounded Rectangle 17"/>
          <p:cNvSpPr/>
          <p:nvPr/>
        </p:nvSpPr>
        <p:spPr>
          <a:xfrm>
            <a:off x="1143000" y="2286000"/>
            <a:ext cx="5257800" cy="54864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en-US"/>
          </a:p>
        </p:txBody>
      </p:sp>
      <p:sp>
        <p:nvSpPr>
          <p:cNvPr id="23" name="Rounded Rectangle 22"/>
          <p:cNvSpPr/>
          <p:nvPr/>
        </p:nvSpPr>
        <p:spPr>
          <a:xfrm>
            <a:off x="6934200" y="2286000"/>
            <a:ext cx="5257800" cy="55626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en-US"/>
          </a:p>
        </p:txBody>
      </p:sp>
      <p:sp>
        <p:nvSpPr>
          <p:cNvPr id="25" name="TextBox 24"/>
          <p:cNvSpPr txBox="1"/>
          <p:nvPr/>
        </p:nvSpPr>
        <p:spPr>
          <a:xfrm>
            <a:off x="1524000" y="2362200"/>
            <a:ext cx="4800600" cy="5986254"/>
          </a:xfrm>
          <a:prstGeom prst="rect">
            <a:avLst/>
          </a:prstGeom>
          <a:noFill/>
        </p:spPr>
        <p:txBody>
          <a:bodyPr wrap="square" rtlCol="0">
            <a:spAutoFit/>
          </a:bodyPr>
          <a:lstStyle/>
          <a:p>
            <a:r>
              <a:rPr lang="en-US" sz="1800" b="1" dirty="0" smtClean="0">
                <a:solidFill>
                  <a:srgbClr val="7030A0"/>
                </a:solidFill>
                <a:latin typeface="Footlight MT Light" pitchFamily="18" charset="0"/>
              </a:rPr>
              <a:t>Early –Onset Growth Restriction (&lt;32 weeks)</a:t>
            </a:r>
          </a:p>
          <a:p>
            <a:endParaRPr lang="en-US" sz="1800" b="1" dirty="0" smtClean="0">
              <a:solidFill>
                <a:srgbClr val="7030A0"/>
              </a:solidFill>
              <a:latin typeface="Footlight MT Light" pitchFamily="18" charset="0"/>
            </a:endParaRPr>
          </a:p>
          <a:p>
            <a:r>
              <a:rPr lang="en-US" sz="1800" dirty="0" smtClean="0"/>
              <a:t>Can lead to irreversible effect.</a:t>
            </a:r>
          </a:p>
          <a:p>
            <a:r>
              <a:rPr lang="en-US" sz="1800" b="1" dirty="0" smtClean="0">
                <a:solidFill>
                  <a:schemeClr val="accent4">
                    <a:lumMod val="75000"/>
                  </a:schemeClr>
                </a:solidFill>
              </a:rPr>
              <a:t>The principle differential diagnosis is:</a:t>
            </a:r>
          </a:p>
          <a:p>
            <a:r>
              <a:rPr lang="en-US" sz="1800" dirty="0" smtClean="0"/>
              <a:t> (a)Chromosomal abnormality or some other genetic problem</a:t>
            </a:r>
          </a:p>
          <a:p>
            <a:r>
              <a:rPr lang="en-US" sz="1800" dirty="0" smtClean="0"/>
              <a:t> (b)Congenital infection</a:t>
            </a:r>
          </a:p>
          <a:p>
            <a:r>
              <a:rPr lang="en-US" sz="1800" dirty="0" smtClean="0"/>
              <a:t> (c)</a:t>
            </a:r>
            <a:r>
              <a:rPr lang="en-US" sz="1800" dirty="0" err="1" smtClean="0"/>
              <a:t>Utero</a:t>
            </a:r>
            <a:r>
              <a:rPr lang="en-US" sz="1800" dirty="0" smtClean="0"/>
              <a:t> placental dysfunction </a:t>
            </a:r>
          </a:p>
          <a:p>
            <a:endParaRPr lang="en-US" sz="1800" dirty="0" smtClean="0"/>
          </a:p>
          <a:p>
            <a:r>
              <a:rPr lang="en-US" sz="1800" u="sng" dirty="0" smtClean="0">
                <a:solidFill>
                  <a:srgbClr val="FF0000"/>
                </a:solidFill>
              </a:rPr>
              <a:t>the commonest infection associated with IUGR is cytomegalovirus (CMV</a:t>
            </a:r>
            <a:r>
              <a:rPr lang="en-US" sz="1800" dirty="0" smtClean="0"/>
              <a:t>)</a:t>
            </a:r>
          </a:p>
          <a:p>
            <a:r>
              <a:rPr lang="en-US" sz="1800" dirty="0" smtClean="0"/>
              <a:t> - Mother may have complained of flu-like illness - Fetus has </a:t>
            </a:r>
            <a:r>
              <a:rPr lang="en-US" sz="1800" dirty="0" err="1" smtClean="0"/>
              <a:t>sonographic</a:t>
            </a:r>
            <a:r>
              <a:rPr lang="en-US" sz="1800" dirty="0" smtClean="0"/>
              <a:t> findings compatible with CMV (e.g. </a:t>
            </a:r>
            <a:r>
              <a:rPr lang="en-US" sz="1800" dirty="0" err="1" smtClean="0"/>
              <a:t>microcephaly</a:t>
            </a:r>
            <a:r>
              <a:rPr lang="en-US" sz="1800" dirty="0" smtClean="0"/>
              <a:t> and cerebral calcification).</a:t>
            </a:r>
          </a:p>
          <a:p>
            <a:endParaRPr lang="en-US" sz="1800" dirty="0" smtClean="0"/>
          </a:p>
          <a:p>
            <a:r>
              <a:rPr lang="en-US" sz="1800" dirty="0" smtClean="0"/>
              <a:t>Other associated maternal factor:</a:t>
            </a:r>
          </a:p>
          <a:p>
            <a:r>
              <a:rPr lang="en-US" sz="1800" dirty="0" smtClean="0"/>
              <a:t>Smoking, multiple pregnancy, chronic maternal disease. </a:t>
            </a:r>
          </a:p>
          <a:p>
            <a:endParaRPr lang="en-US" sz="1800" dirty="0" smtClean="0"/>
          </a:p>
          <a:p>
            <a:endParaRPr lang="en-US" dirty="0"/>
          </a:p>
        </p:txBody>
      </p:sp>
      <p:sp>
        <p:nvSpPr>
          <p:cNvPr id="27" name="TextBox 26"/>
          <p:cNvSpPr txBox="1"/>
          <p:nvPr/>
        </p:nvSpPr>
        <p:spPr>
          <a:xfrm>
            <a:off x="7315200" y="2438400"/>
            <a:ext cx="4953000" cy="2585323"/>
          </a:xfrm>
          <a:prstGeom prst="rect">
            <a:avLst/>
          </a:prstGeom>
          <a:noFill/>
        </p:spPr>
        <p:txBody>
          <a:bodyPr wrap="square" rtlCol="0">
            <a:spAutoFit/>
          </a:bodyPr>
          <a:lstStyle/>
          <a:p>
            <a:r>
              <a:rPr lang="en-US" sz="1800" b="1" dirty="0" smtClean="0">
                <a:solidFill>
                  <a:srgbClr val="7030A0"/>
                </a:solidFill>
                <a:latin typeface="Footlight MT Light" pitchFamily="18" charset="0"/>
              </a:rPr>
              <a:t>Late-Onset Growth Restriction (&gt;32 Weeks)</a:t>
            </a:r>
          </a:p>
          <a:p>
            <a:endParaRPr lang="en-US" sz="1800" dirty="0" smtClean="0"/>
          </a:p>
          <a:p>
            <a:r>
              <a:rPr lang="en-US" sz="1800" dirty="0" smtClean="0"/>
              <a:t>More amenable to restoration of fetal size with adequate nutrition.</a:t>
            </a:r>
          </a:p>
          <a:p>
            <a:endParaRPr lang="en-US" sz="1800" dirty="0" smtClean="0"/>
          </a:p>
          <a:p>
            <a:endParaRPr lang="en-US" sz="1800" dirty="0" smtClean="0"/>
          </a:p>
          <a:p>
            <a:r>
              <a:rPr lang="en-US" sz="1800" dirty="0" smtClean="0"/>
              <a:t>Most likely cause is </a:t>
            </a:r>
            <a:r>
              <a:rPr lang="en-US" sz="1800" u="sng" dirty="0" err="1" smtClean="0">
                <a:solidFill>
                  <a:srgbClr val="FF0000"/>
                </a:solidFill>
              </a:rPr>
              <a:t>utero</a:t>
            </a:r>
            <a:r>
              <a:rPr lang="en-US" sz="1800" u="sng" dirty="0" smtClean="0">
                <a:solidFill>
                  <a:srgbClr val="FF0000"/>
                </a:solidFill>
              </a:rPr>
              <a:t> placental insufficiency, </a:t>
            </a:r>
            <a:r>
              <a:rPr lang="en-US" sz="1800" dirty="0" smtClean="0"/>
              <a:t>often associated with the development of pre-</a:t>
            </a:r>
            <a:r>
              <a:rPr lang="en-US" sz="1800" dirty="0" err="1" smtClean="0"/>
              <a:t>eclampsia</a:t>
            </a:r>
            <a:r>
              <a:rPr lang="en-US" sz="1800" dirty="0" smtClean="0"/>
              <a:t>.</a:t>
            </a:r>
            <a:endParaRPr lang="en-US" sz="1800" dirty="0"/>
          </a:p>
        </p:txBody>
      </p:sp>
    </p:spTree>
    <p:extLst>
      <p:ext uri="{BB962C8B-B14F-4D97-AF65-F5344CB8AC3E}">
        <p14:creationId xmlns:p14="http://schemas.microsoft.com/office/powerpoint/2010/main" val="352967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240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7" name="Round Diagonal Corner Rectangle 6"/>
          <p:cNvSpPr/>
          <p:nvPr/>
        </p:nvSpPr>
        <p:spPr>
          <a:xfrm>
            <a:off x="1295400" y="1219200"/>
            <a:ext cx="2514600" cy="533400"/>
          </a:xfrm>
          <a:prstGeom prst="round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en-US"/>
          </a:p>
        </p:txBody>
      </p:sp>
      <p:sp>
        <p:nvSpPr>
          <p:cNvPr id="8" name="TextBox 7"/>
          <p:cNvSpPr txBox="1"/>
          <p:nvPr/>
        </p:nvSpPr>
        <p:spPr>
          <a:xfrm>
            <a:off x="1524000" y="1295400"/>
            <a:ext cx="3124200" cy="430887"/>
          </a:xfrm>
          <a:prstGeom prst="rect">
            <a:avLst/>
          </a:prstGeom>
          <a:noFill/>
        </p:spPr>
        <p:txBody>
          <a:bodyPr wrap="square" rtlCol="0">
            <a:spAutoFit/>
          </a:bodyPr>
          <a:lstStyle/>
          <a:p>
            <a:r>
              <a:rPr lang="en-US" sz="2200" b="1" dirty="0" smtClean="0">
                <a:solidFill>
                  <a:srgbClr val="7030A0"/>
                </a:solidFill>
                <a:latin typeface="Footlight MT Light" pitchFamily="18" charset="0"/>
              </a:rPr>
              <a:t>Causes of IUGR     </a:t>
            </a:r>
          </a:p>
        </p:txBody>
      </p:sp>
      <p:sp>
        <p:nvSpPr>
          <p:cNvPr id="9" name="Round Diagonal Corner Rectangle 8"/>
          <p:cNvSpPr/>
          <p:nvPr/>
        </p:nvSpPr>
        <p:spPr>
          <a:xfrm>
            <a:off x="1143000" y="2057400"/>
            <a:ext cx="3581400" cy="5562600"/>
          </a:xfrm>
          <a:prstGeom prst="round2DiagRect">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10" name="Round Diagonal Corner Rectangle 9"/>
          <p:cNvSpPr/>
          <p:nvPr/>
        </p:nvSpPr>
        <p:spPr>
          <a:xfrm>
            <a:off x="4953000" y="2057400"/>
            <a:ext cx="3581400" cy="5562600"/>
          </a:xfrm>
          <a:prstGeom prst="round2DiagRect">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11" name="Round Diagonal Corner Rectangle 10"/>
          <p:cNvSpPr/>
          <p:nvPr/>
        </p:nvSpPr>
        <p:spPr>
          <a:xfrm>
            <a:off x="8991600" y="2057400"/>
            <a:ext cx="3581400" cy="5562600"/>
          </a:xfrm>
          <a:prstGeom prst="round2DiagRect">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12" name="TextBox 11"/>
          <p:cNvSpPr txBox="1"/>
          <p:nvPr/>
        </p:nvSpPr>
        <p:spPr>
          <a:xfrm>
            <a:off x="1447800" y="2209800"/>
            <a:ext cx="2971800" cy="5632311"/>
          </a:xfrm>
          <a:prstGeom prst="rect">
            <a:avLst/>
          </a:prstGeom>
          <a:noFill/>
        </p:spPr>
        <p:txBody>
          <a:bodyPr wrap="square" rtlCol="0">
            <a:spAutoFit/>
          </a:bodyPr>
          <a:lstStyle/>
          <a:p>
            <a:r>
              <a:rPr lang="en-US" sz="1800" b="1" u="sng" dirty="0" smtClean="0">
                <a:solidFill>
                  <a:srgbClr val="7030A0"/>
                </a:solidFill>
                <a:latin typeface="Footlight MT Light" pitchFamily="18" charset="0"/>
              </a:rPr>
              <a:t>Fetal</a:t>
            </a:r>
          </a:p>
          <a:p>
            <a:pPr marL="342900" indent="-342900">
              <a:buAutoNum type="alphaLcParenR"/>
            </a:pPr>
            <a:r>
              <a:rPr lang="en-US" sz="1800" dirty="0" smtClean="0">
                <a:solidFill>
                  <a:srgbClr val="FF0000"/>
                </a:solidFill>
              </a:rPr>
              <a:t>Chromosomal (Most imp) </a:t>
            </a:r>
            <a:r>
              <a:rPr lang="en-US" sz="1800" dirty="0" smtClean="0"/>
              <a:t>Abnormal fetal </a:t>
            </a:r>
            <a:r>
              <a:rPr lang="en-US" sz="1800" dirty="0" err="1" smtClean="0"/>
              <a:t>karyotype</a:t>
            </a:r>
            <a:r>
              <a:rPr lang="en-US" sz="1800" dirty="0" smtClean="0"/>
              <a:t> can be responsible for up to 20% of growth restricted fetus.</a:t>
            </a:r>
          </a:p>
          <a:p>
            <a:pPr marL="342900" indent="-342900">
              <a:buAutoNum type="alphaLcParenR"/>
            </a:pPr>
            <a:endParaRPr lang="en-US" sz="1800" dirty="0" smtClean="0"/>
          </a:p>
          <a:p>
            <a:pPr marL="342900" indent="-342900">
              <a:buAutoNum type="alphaLcParenR"/>
            </a:pPr>
            <a:r>
              <a:rPr lang="en-US" sz="1800" dirty="0" smtClean="0"/>
              <a:t>Structural anomalies / Structural defects.</a:t>
            </a:r>
          </a:p>
          <a:p>
            <a:pPr marL="342900" indent="-342900">
              <a:buAutoNum type="alphaLcParenR"/>
            </a:pPr>
            <a:endParaRPr lang="en-US" sz="1800" dirty="0" smtClean="0"/>
          </a:p>
          <a:p>
            <a:pPr marL="342900" indent="-342900">
              <a:buAutoNum type="alphaLcParenR"/>
            </a:pPr>
            <a:r>
              <a:rPr lang="en-US" sz="1800" dirty="0" smtClean="0"/>
              <a:t>Infection</a:t>
            </a:r>
            <a:r>
              <a:rPr lang="en-US" sz="1800" dirty="0" smtClean="0">
                <a:solidFill>
                  <a:srgbClr val="FF0000"/>
                </a:solidFill>
              </a:rPr>
              <a:t>: Malaria – major cause of IUGR </a:t>
            </a:r>
            <a:r>
              <a:rPr lang="en-US" sz="1800" dirty="0" smtClean="0"/>
              <a:t>– its treatment reduces the incidence of IUGR (area where is endemic)  </a:t>
            </a:r>
            <a:r>
              <a:rPr lang="en-US" sz="1800" dirty="0" smtClean="0">
                <a:solidFill>
                  <a:srgbClr val="FF0000"/>
                </a:solidFill>
              </a:rPr>
              <a:t>Rubella</a:t>
            </a:r>
            <a:r>
              <a:rPr lang="en-US" sz="1800" dirty="0" smtClean="0"/>
              <a:t>, </a:t>
            </a:r>
            <a:r>
              <a:rPr lang="en-US" sz="1800" dirty="0" smtClean="0">
                <a:solidFill>
                  <a:srgbClr val="FF0000"/>
                </a:solidFill>
              </a:rPr>
              <a:t>Cytomegalovirus</a:t>
            </a:r>
            <a:r>
              <a:rPr lang="en-US" sz="1800" dirty="0" smtClean="0"/>
              <a:t>, </a:t>
            </a:r>
            <a:r>
              <a:rPr lang="en-US" sz="1800" dirty="0" smtClean="0">
                <a:solidFill>
                  <a:srgbClr val="FF0000"/>
                </a:solidFill>
              </a:rPr>
              <a:t>Toxoplasmosis, Syphilis</a:t>
            </a:r>
            <a:r>
              <a:rPr lang="en-US" sz="1800" dirty="0" smtClean="0"/>
              <a:t>.</a:t>
            </a:r>
          </a:p>
          <a:p>
            <a:pPr marL="342900" indent="-342900">
              <a:buAutoNum type="alphaLcParenR"/>
            </a:pPr>
            <a:endParaRPr lang="en-US" sz="1800" dirty="0" smtClean="0"/>
          </a:p>
          <a:p>
            <a:pPr marL="342900" indent="-342900">
              <a:buAutoNum type="alphaLcParenR"/>
            </a:pPr>
            <a:r>
              <a:rPr lang="en-US" sz="1800" dirty="0" smtClean="0"/>
              <a:t>Multi fetal gestation   </a:t>
            </a:r>
          </a:p>
          <a:p>
            <a:pPr marL="342900" indent="-342900">
              <a:buAutoNum type="alphaLcParenR"/>
            </a:pPr>
            <a:endParaRPr lang="en-US" sz="1800" dirty="0"/>
          </a:p>
        </p:txBody>
      </p:sp>
      <p:sp>
        <p:nvSpPr>
          <p:cNvPr id="13" name="TextBox 12"/>
          <p:cNvSpPr txBox="1"/>
          <p:nvPr/>
        </p:nvSpPr>
        <p:spPr>
          <a:xfrm>
            <a:off x="5410200" y="2286000"/>
            <a:ext cx="2895600" cy="5632311"/>
          </a:xfrm>
          <a:prstGeom prst="rect">
            <a:avLst/>
          </a:prstGeom>
          <a:noFill/>
        </p:spPr>
        <p:txBody>
          <a:bodyPr wrap="square" rtlCol="0">
            <a:spAutoFit/>
          </a:bodyPr>
          <a:lstStyle/>
          <a:p>
            <a:r>
              <a:rPr lang="en-US" sz="1800" b="1" u="sng" dirty="0" smtClean="0">
                <a:solidFill>
                  <a:srgbClr val="7030A0"/>
                </a:solidFill>
                <a:latin typeface="Footlight MT Light" pitchFamily="18" charset="0"/>
              </a:rPr>
              <a:t>Maternal</a:t>
            </a:r>
          </a:p>
          <a:p>
            <a:pPr marL="342900" indent="-342900">
              <a:buAutoNum type="alphaLcParenR"/>
            </a:pPr>
            <a:r>
              <a:rPr lang="en-US" sz="1800" u="sng" dirty="0" smtClean="0"/>
              <a:t>Medical conditions (Most common in our country</a:t>
            </a:r>
            <a:r>
              <a:rPr lang="en-US" sz="1800" dirty="0" smtClean="0"/>
              <a:t>)(hypertension, renal disease, diabetes, vascular/autoimmune disease.</a:t>
            </a:r>
          </a:p>
          <a:p>
            <a:pPr marL="342900" indent="-342900">
              <a:buAutoNum type="alphaLcParenR"/>
            </a:pPr>
            <a:r>
              <a:rPr lang="en-US" sz="1800" u="sng" dirty="0" err="1" smtClean="0">
                <a:solidFill>
                  <a:srgbClr val="FF0000"/>
                </a:solidFill>
              </a:rPr>
              <a:t>antiphospholipid</a:t>
            </a:r>
            <a:r>
              <a:rPr lang="en-US" sz="1800" u="sng" dirty="0" smtClean="0">
                <a:solidFill>
                  <a:srgbClr val="FF0000"/>
                </a:solidFill>
              </a:rPr>
              <a:t> syndrome</a:t>
            </a:r>
            <a:r>
              <a:rPr lang="en-US" sz="1800" dirty="0" smtClean="0"/>
              <a:t>).</a:t>
            </a:r>
          </a:p>
          <a:p>
            <a:pPr marL="342900" indent="-342900">
              <a:buAutoNum type="alphaLcParenR"/>
            </a:pPr>
            <a:endParaRPr lang="en-US" sz="1800" dirty="0" smtClean="0"/>
          </a:p>
          <a:p>
            <a:pPr marL="342900" indent="-342900">
              <a:buAutoNum type="alphaLcParenR"/>
            </a:pPr>
            <a:r>
              <a:rPr lang="en-US" sz="1800" dirty="0" smtClean="0"/>
              <a:t>Substance use and abuse (tobacco &gt; 10 cigarettes/ day is significant ( MCQ), alcohol, cocaine) </a:t>
            </a:r>
          </a:p>
          <a:p>
            <a:pPr marL="342900" indent="-342900">
              <a:buAutoNum type="alphaLcParenR"/>
            </a:pPr>
            <a:endParaRPr lang="en-US" sz="1800" dirty="0" smtClean="0"/>
          </a:p>
          <a:p>
            <a:pPr marL="342900" indent="-342900">
              <a:buAutoNum type="alphaLcParenR"/>
            </a:pPr>
            <a:r>
              <a:rPr lang="en-US" sz="1800" dirty="0" smtClean="0"/>
              <a:t> Infections (viral, </a:t>
            </a:r>
            <a:r>
              <a:rPr lang="en-US" sz="1800" dirty="0" err="1" smtClean="0"/>
              <a:t>protozoal</a:t>
            </a:r>
            <a:r>
              <a:rPr lang="en-US" sz="1800" dirty="0" smtClean="0"/>
              <a:t>) </a:t>
            </a:r>
          </a:p>
          <a:p>
            <a:pPr marL="342900" indent="-342900">
              <a:buAutoNum type="alphaLcParenR"/>
            </a:pPr>
            <a:endParaRPr lang="en-US" sz="1800" dirty="0" smtClean="0"/>
          </a:p>
          <a:p>
            <a:pPr marL="342900" indent="-342900">
              <a:buAutoNum type="alphaLcParenR"/>
            </a:pPr>
            <a:r>
              <a:rPr lang="en-US" sz="1800" dirty="0" smtClean="0"/>
              <a:t> </a:t>
            </a:r>
            <a:r>
              <a:rPr lang="en-US" sz="1800" dirty="0" err="1" smtClean="0"/>
              <a:t>Teratogen</a:t>
            </a:r>
            <a:r>
              <a:rPr lang="en-US" sz="1800" dirty="0" smtClean="0"/>
              <a:t> exposure</a:t>
            </a:r>
            <a:endParaRPr lang="en-US" sz="1800" b="1" u="sng" dirty="0" smtClean="0">
              <a:solidFill>
                <a:srgbClr val="7030A0"/>
              </a:solidFill>
              <a:latin typeface="Footlight MT Light" pitchFamily="18" charset="0"/>
            </a:endParaRPr>
          </a:p>
          <a:p>
            <a:endParaRPr lang="en-US" sz="1800" b="1" u="sng" dirty="0" smtClean="0">
              <a:solidFill>
                <a:srgbClr val="7030A0"/>
              </a:solidFill>
              <a:latin typeface="Footlight MT Light" pitchFamily="18" charset="0"/>
            </a:endParaRPr>
          </a:p>
        </p:txBody>
      </p:sp>
      <p:sp>
        <p:nvSpPr>
          <p:cNvPr id="14" name="TextBox 13"/>
          <p:cNvSpPr txBox="1"/>
          <p:nvPr/>
        </p:nvSpPr>
        <p:spPr>
          <a:xfrm>
            <a:off x="9372600" y="2286000"/>
            <a:ext cx="2895600" cy="2031325"/>
          </a:xfrm>
          <a:prstGeom prst="rect">
            <a:avLst/>
          </a:prstGeom>
          <a:noFill/>
        </p:spPr>
        <p:txBody>
          <a:bodyPr wrap="square" rtlCol="0">
            <a:spAutoFit/>
          </a:bodyPr>
          <a:lstStyle/>
          <a:p>
            <a:r>
              <a:rPr lang="en-US" sz="1800" b="1" u="sng" dirty="0" smtClean="0">
                <a:solidFill>
                  <a:srgbClr val="7030A0"/>
                </a:solidFill>
                <a:latin typeface="Footlight MT Light" pitchFamily="18" charset="0"/>
              </a:rPr>
              <a:t>Placental</a:t>
            </a:r>
          </a:p>
          <a:p>
            <a:r>
              <a:rPr lang="en-US" sz="1800" dirty="0" smtClean="0"/>
              <a:t>a)primary placental disease (</a:t>
            </a:r>
            <a:r>
              <a:rPr lang="en-US" sz="1800" dirty="0" err="1" smtClean="0"/>
              <a:t>chorioangioma</a:t>
            </a:r>
            <a:r>
              <a:rPr lang="en-US" sz="1800" dirty="0" smtClean="0"/>
              <a:t>, </a:t>
            </a:r>
            <a:r>
              <a:rPr lang="en-US" sz="1800" dirty="0" err="1" smtClean="0"/>
              <a:t>mosaicism</a:t>
            </a:r>
            <a:r>
              <a:rPr lang="en-US" sz="1800" dirty="0" smtClean="0"/>
              <a:t>)</a:t>
            </a:r>
          </a:p>
          <a:p>
            <a:endParaRPr lang="en-US" sz="1800" dirty="0" smtClean="0"/>
          </a:p>
          <a:p>
            <a:r>
              <a:rPr lang="en-US" sz="1800" dirty="0" smtClean="0"/>
              <a:t>b)Abnormal </a:t>
            </a:r>
            <a:r>
              <a:rPr lang="en-US" sz="1800" dirty="0" err="1" smtClean="0"/>
              <a:t>placentation</a:t>
            </a:r>
            <a:r>
              <a:rPr lang="en-US" sz="1800" dirty="0" smtClean="0"/>
              <a:t> (</a:t>
            </a:r>
            <a:r>
              <a:rPr lang="en-US" sz="1800" dirty="0" err="1" smtClean="0"/>
              <a:t>previa</a:t>
            </a:r>
            <a:r>
              <a:rPr lang="en-US" sz="1800" dirty="0" smtClean="0"/>
              <a:t>, abruption, hematoma)</a:t>
            </a:r>
            <a:endParaRPr lang="en-US" sz="1800" b="1" u="sng" dirty="0" smtClean="0">
              <a:solidFill>
                <a:srgbClr val="7030A0"/>
              </a:solidFill>
              <a:latin typeface="Footlight MT Light" pitchFamily="18" charset="0"/>
            </a:endParaRPr>
          </a:p>
        </p:txBody>
      </p:sp>
    </p:spTree>
    <p:extLst>
      <p:ext uri="{BB962C8B-B14F-4D97-AF65-F5344CB8AC3E}">
        <p14:creationId xmlns:p14="http://schemas.microsoft.com/office/powerpoint/2010/main" val="3529671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pic>
        <p:nvPicPr>
          <p:cNvPr id="7" name="Picture 6" descr="Capture iugr.PNG"/>
          <p:cNvPicPr>
            <a:picLocks noChangeAspect="1"/>
          </p:cNvPicPr>
          <p:nvPr/>
        </p:nvPicPr>
        <p:blipFill>
          <a:blip r:embed="rId3" cstate="print"/>
          <a:stretch>
            <a:fillRect/>
          </a:stretch>
        </p:blipFill>
        <p:spPr>
          <a:xfrm>
            <a:off x="1143000" y="1828800"/>
            <a:ext cx="10210800" cy="6167767"/>
          </a:xfrm>
          <a:prstGeom prst="rect">
            <a:avLst/>
          </a:prstGeom>
        </p:spPr>
      </p:pic>
      <p:sp>
        <p:nvSpPr>
          <p:cNvPr id="8" name="Round Diagonal Corner Rectangle 7"/>
          <p:cNvSpPr/>
          <p:nvPr/>
        </p:nvSpPr>
        <p:spPr>
          <a:xfrm>
            <a:off x="1066800" y="762000"/>
            <a:ext cx="4495800" cy="609600"/>
          </a:xfrm>
          <a:prstGeom prst="round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en-US"/>
          </a:p>
        </p:txBody>
      </p:sp>
      <p:sp>
        <p:nvSpPr>
          <p:cNvPr id="10" name="TextBox 9"/>
          <p:cNvSpPr txBox="1"/>
          <p:nvPr/>
        </p:nvSpPr>
        <p:spPr>
          <a:xfrm>
            <a:off x="1295400" y="838200"/>
            <a:ext cx="6019800" cy="430887"/>
          </a:xfrm>
          <a:prstGeom prst="rect">
            <a:avLst/>
          </a:prstGeom>
          <a:noFill/>
        </p:spPr>
        <p:txBody>
          <a:bodyPr wrap="square" rtlCol="0">
            <a:spAutoFit/>
          </a:bodyPr>
          <a:lstStyle/>
          <a:p>
            <a:r>
              <a:rPr lang="en-US" sz="2200" b="1" dirty="0" smtClean="0">
                <a:solidFill>
                  <a:srgbClr val="7030A0"/>
                </a:solidFill>
                <a:latin typeface="Footlight MT Light" pitchFamily="18" charset="0"/>
              </a:rPr>
              <a:t>Clinical manifestation of IUGR </a:t>
            </a:r>
            <a:endParaRPr lang="en-US" sz="2200" b="1" dirty="0">
              <a:solidFill>
                <a:srgbClr val="7030A0"/>
              </a:solidFill>
              <a:latin typeface="Footlight MT Light" pitchFamily="18" charset="0"/>
            </a:endParaRPr>
          </a:p>
        </p:txBody>
      </p:sp>
    </p:spTree>
    <p:extLst>
      <p:ext uri="{BB962C8B-B14F-4D97-AF65-F5344CB8AC3E}">
        <p14:creationId xmlns:p14="http://schemas.microsoft.com/office/powerpoint/2010/main" val="3529671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10" name="Rectangle 9"/>
          <p:cNvSpPr/>
          <p:nvPr/>
        </p:nvSpPr>
        <p:spPr>
          <a:xfrm>
            <a:off x="1143000" y="1916966"/>
            <a:ext cx="10210800" cy="8217634"/>
          </a:xfrm>
          <a:prstGeom prst="rect">
            <a:avLst/>
          </a:prstGeom>
        </p:spPr>
        <p:txBody>
          <a:bodyPr wrap="square">
            <a:spAutoFit/>
          </a:bodyPr>
          <a:lstStyle/>
          <a:p>
            <a:r>
              <a:rPr lang="en-US" sz="1600" dirty="0" smtClean="0"/>
              <a:t/>
            </a:r>
            <a:br>
              <a:rPr lang="en-US" sz="1600" dirty="0" smtClean="0"/>
            </a:br>
            <a:r>
              <a:rPr lang="en-US" sz="1600" dirty="0" smtClean="0"/>
              <a:t>• The key screening tool for fetal growth disorders in low risk women is assessment of uterine size </a:t>
            </a:r>
            <a:r>
              <a:rPr lang="en-US" sz="1600" dirty="0" smtClean="0">
                <a:solidFill>
                  <a:schemeClr val="accent6">
                    <a:lumMod val="75000"/>
                  </a:schemeClr>
                </a:solidFill>
              </a:rPr>
              <a:t>by </a:t>
            </a:r>
            <a:r>
              <a:rPr lang="en-US" sz="1600" dirty="0" err="1" smtClean="0">
                <a:solidFill>
                  <a:schemeClr val="accent6">
                    <a:lumMod val="75000"/>
                  </a:schemeClr>
                </a:solidFill>
              </a:rPr>
              <a:t>fundal</a:t>
            </a:r>
            <a:r>
              <a:rPr lang="en-US" sz="1600" dirty="0" smtClean="0">
                <a:solidFill>
                  <a:schemeClr val="accent6">
                    <a:lumMod val="75000"/>
                  </a:schemeClr>
                </a:solidFill>
              </a:rPr>
              <a:t> height measurement. </a:t>
            </a:r>
            <a:r>
              <a:rPr lang="en-US" sz="1600" dirty="0" smtClean="0"/>
              <a:t>However, </a:t>
            </a:r>
            <a:r>
              <a:rPr lang="en-US" sz="1600" dirty="0" err="1" smtClean="0"/>
              <a:t>fundal</a:t>
            </a:r>
            <a:r>
              <a:rPr lang="en-US" sz="1600" dirty="0" smtClean="0"/>
              <a:t> height assessment is not accurate as a diagnostic tool. </a:t>
            </a:r>
          </a:p>
          <a:p>
            <a:endParaRPr lang="en-US" sz="1600" dirty="0" smtClean="0"/>
          </a:p>
          <a:p>
            <a:r>
              <a:rPr lang="en-US" sz="1600" dirty="0" smtClean="0"/>
              <a:t/>
            </a:r>
            <a:br>
              <a:rPr lang="en-US" sz="1600" dirty="0" smtClean="0"/>
            </a:br>
            <a:r>
              <a:rPr lang="en-US" sz="1600" dirty="0" smtClean="0"/>
              <a:t>• </a:t>
            </a:r>
            <a:r>
              <a:rPr lang="en-US" sz="1600" b="1" u="sng" dirty="0" err="1" smtClean="0">
                <a:solidFill>
                  <a:srgbClr val="FF0000"/>
                </a:solidFill>
              </a:rPr>
              <a:t>Ultrasonography</a:t>
            </a:r>
            <a:r>
              <a:rPr lang="en-US" sz="1600" b="1" u="sng" dirty="0" smtClean="0">
                <a:solidFill>
                  <a:srgbClr val="FF0000"/>
                </a:solidFill>
              </a:rPr>
              <a:t> is the gold standard to assess fetal weight</a:t>
            </a:r>
            <a:r>
              <a:rPr lang="en-US" sz="1600" dirty="0" smtClean="0"/>
              <a:t>.</a:t>
            </a:r>
            <a:br>
              <a:rPr lang="en-US" sz="1600" dirty="0" smtClean="0"/>
            </a:br>
            <a:r>
              <a:rPr lang="en-US" sz="1600" dirty="0" smtClean="0"/>
              <a:t> The 4 standard fetal growth measurements include:</a:t>
            </a:r>
          </a:p>
          <a:p>
            <a:r>
              <a:rPr lang="en-US" sz="1600" dirty="0" smtClean="0"/>
              <a:t> • </a:t>
            </a:r>
            <a:r>
              <a:rPr lang="en-US" sz="1600" dirty="0" err="1" smtClean="0"/>
              <a:t>Biparietal</a:t>
            </a:r>
            <a:r>
              <a:rPr lang="en-US" sz="1600" dirty="0" smtClean="0"/>
              <a:t> diameter</a:t>
            </a:r>
          </a:p>
          <a:p>
            <a:r>
              <a:rPr lang="en-US" sz="1600" dirty="0" smtClean="0"/>
              <a:t> • Head circumference</a:t>
            </a:r>
          </a:p>
          <a:p>
            <a:r>
              <a:rPr lang="en-US" sz="1600" dirty="0" smtClean="0"/>
              <a:t> • Femur length </a:t>
            </a:r>
          </a:p>
          <a:p>
            <a:r>
              <a:rPr lang="en-US" sz="1600" dirty="0" smtClean="0"/>
              <a:t>• Abdominal circumference</a:t>
            </a:r>
          </a:p>
          <a:p>
            <a:r>
              <a:rPr lang="en-US" sz="1600" dirty="0" smtClean="0"/>
              <a:t/>
            </a:r>
            <a:br>
              <a:rPr lang="en-US" sz="1600" dirty="0" smtClean="0"/>
            </a:br>
            <a:r>
              <a:rPr lang="en-US" sz="1600" dirty="0" smtClean="0"/>
              <a:t> • </a:t>
            </a:r>
            <a:r>
              <a:rPr lang="en-US" sz="1600" dirty="0" smtClean="0">
                <a:solidFill>
                  <a:schemeClr val="accent6">
                    <a:lumMod val="75000"/>
                  </a:schemeClr>
                </a:solidFill>
              </a:rPr>
              <a:t>Umbilical artery Doppler  </a:t>
            </a:r>
            <a:r>
              <a:rPr lang="en-US" sz="1600" dirty="0" err="1" smtClean="0">
                <a:solidFill>
                  <a:schemeClr val="accent6">
                    <a:lumMod val="75000"/>
                  </a:schemeClr>
                </a:solidFill>
              </a:rPr>
              <a:t>velocimetry</a:t>
            </a:r>
            <a:endParaRPr lang="en-US" sz="1600" dirty="0" smtClean="0">
              <a:solidFill>
                <a:schemeClr val="accent6">
                  <a:lumMod val="75000"/>
                </a:schemeClr>
              </a:solidFill>
            </a:endParaRPr>
          </a:p>
          <a:p>
            <a:r>
              <a:rPr lang="en-US" sz="1600" dirty="0" smtClean="0"/>
              <a:t> Abnormal umbilical Doppler (absent or reversed end diastolic flow) can help predict fetuses at increased risk of poor fetal outcome </a:t>
            </a:r>
          </a:p>
          <a:p>
            <a:r>
              <a:rPr lang="en-US" sz="1600" dirty="0" smtClean="0"/>
              <a:t/>
            </a:r>
            <a:br>
              <a:rPr lang="en-US" sz="1600" dirty="0" smtClean="0"/>
            </a:br>
            <a:r>
              <a:rPr lang="en-US" sz="1600" dirty="0" smtClean="0"/>
              <a:t> • </a:t>
            </a:r>
            <a:r>
              <a:rPr lang="en-US" sz="1600" dirty="0" smtClean="0">
                <a:solidFill>
                  <a:schemeClr val="accent6">
                    <a:lumMod val="75000"/>
                  </a:schemeClr>
                </a:solidFill>
              </a:rPr>
              <a:t>Uterine artery systolic /diastolic (S/D):</a:t>
            </a:r>
            <a:r>
              <a:rPr lang="en-US" sz="1600" dirty="0" smtClean="0"/>
              <a:t>evaluate the  fatal placental circulation ,as placental resistance increases the diastolic  flow decreases therefore their is  increase  in S/D ratio. Absent /reversed  end diastolic flow predicts worse prenatal out comes and its usually indicate  for delivery .</a:t>
            </a:r>
          </a:p>
          <a:p>
            <a:endParaRPr lang="en-US" sz="1600" dirty="0" smtClean="0"/>
          </a:p>
          <a:p>
            <a:r>
              <a:rPr lang="en-US" sz="1600" dirty="0" smtClean="0"/>
              <a:t/>
            </a:r>
            <a:br>
              <a:rPr lang="en-US" sz="1600" dirty="0" smtClean="0"/>
            </a:br>
            <a:r>
              <a:rPr lang="en-US" sz="1600" dirty="0" smtClean="0"/>
              <a:t> • </a:t>
            </a:r>
            <a:r>
              <a:rPr lang="en-US" sz="1600" dirty="0" smtClean="0">
                <a:solidFill>
                  <a:schemeClr val="accent6">
                    <a:lumMod val="75000"/>
                  </a:schemeClr>
                </a:solidFill>
              </a:rPr>
              <a:t>middle cerebral artery (MCA Doppler): </a:t>
            </a:r>
            <a:r>
              <a:rPr lang="en-US" sz="1600" dirty="0" smtClean="0"/>
              <a:t>its refluxes fetal adaptation this is because the fetus always try to spear fetus brain circulation , when there is decrease in placental perfusion, there is increase  MCA flow.</a:t>
            </a: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
        <p:nvSpPr>
          <p:cNvPr id="11" name="Round Diagonal Corner Rectangle 10"/>
          <p:cNvSpPr/>
          <p:nvPr/>
        </p:nvSpPr>
        <p:spPr>
          <a:xfrm>
            <a:off x="1295400" y="1219200"/>
            <a:ext cx="2514600" cy="533400"/>
          </a:xfrm>
          <a:prstGeom prst="round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en-US"/>
          </a:p>
        </p:txBody>
      </p:sp>
      <p:sp>
        <p:nvSpPr>
          <p:cNvPr id="12" name="TextBox 11"/>
          <p:cNvSpPr txBox="1"/>
          <p:nvPr/>
        </p:nvSpPr>
        <p:spPr>
          <a:xfrm>
            <a:off x="1524000" y="1295400"/>
            <a:ext cx="3124200" cy="430887"/>
          </a:xfrm>
          <a:prstGeom prst="rect">
            <a:avLst/>
          </a:prstGeom>
          <a:noFill/>
        </p:spPr>
        <p:txBody>
          <a:bodyPr wrap="square" rtlCol="0">
            <a:spAutoFit/>
          </a:bodyPr>
          <a:lstStyle/>
          <a:p>
            <a:r>
              <a:rPr lang="en-US" sz="2200" b="1" dirty="0" smtClean="0">
                <a:solidFill>
                  <a:srgbClr val="7030A0"/>
                </a:solidFill>
                <a:latin typeface="Footlight MT Light" pitchFamily="18" charset="0"/>
              </a:rPr>
              <a:t>Diagnosis:</a:t>
            </a:r>
          </a:p>
        </p:txBody>
      </p:sp>
    </p:spTree>
    <p:extLst>
      <p:ext uri="{BB962C8B-B14F-4D97-AF65-F5344CB8AC3E}">
        <p14:creationId xmlns:p14="http://schemas.microsoft.com/office/powerpoint/2010/main" val="3529671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9" name="Title 8"/>
          <p:cNvSpPr>
            <a:spLocks noGrp="1"/>
          </p:cNvSpPr>
          <p:nvPr>
            <p:ph type="title"/>
          </p:nvPr>
        </p:nvSpPr>
        <p:spPr>
          <a:xfrm>
            <a:off x="685800" y="366184"/>
            <a:ext cx="12344400" cy="7101416"/>
          </a:xfrm>
        </p:spPr>
        <p:txBody>
          <a:bodyPr>
            <a:normAutofit/>
          </a:bodyPr>
          <a:lstStyle/>
          <a:p>
            <a:endParaRPr lang="en-US" sz="1800" dirty="0"/>
          </a:p>
        </p:txBody>
      </p:sp>
      <p:pic>
        <p:nvPicPr>
          <p:cNvPr id="11"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600"/>
            <a:ext cx="13716000" cy="9144000"/>
          </a:xfrm>
          <a:prstGeom prst="rect">
            <a:avLst/>
          </a:prstGeom>
        </p:spPr>
      </p:pic>
      <p:sp>
        <p:nvSpPr>
          <p:cNvPr id="12" name="Round Diagonal Corner Rectangle 11"/>
          <p:cNvSpPr/>
          <p:nvPr/>
        </p:nvSpPr>
        <p:spPr>
          <a:xfrm>
            <a:off x="1066800" y="762000"/>
            <a:ext cx="3276600" cy="609600"/>
          </a:xfrm>
          <a:prstGeom prst="round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en-US"/>
          </a:p>
        </p:txBody>
      </p:sp>
      <p:sp>
        <p:nvSpPr>
          <p:cNvPr id="13" name="TextBox 12"/>
          <p:cNvSpPr txBox="1"/>
          <p:nvPr/>
        </p:nvSpPr>
        <p:spPr>
          <a:xfrm>
            <a:off x="1371600" y="838200"/>
            <a:ext cx="6019800" cy="430887"/>
          </a:xfrm>
          <a:prstGeom prst="rect">
            <a:avLst/>
          </a:prstGeom>
          <a:noFill/>
        </p:spPr>
        <p:txBody>
          <a:bodyPr wrap="square" rtlCol="0">
            <a:spAutoFit/>
          </a:bodyPr>
          <a:lstStyle/>
          <a:p>
            <a:r>
              <a:rPr lang="en-US" sz="2200" b="1" dirty="0" smtClean="0">
                <a:solidFill>
                  <a:srgbClr val="7030A0"/>
                </a:solidFill>
                <a:latin typeface="Footlight MT Light" pitchFamily="18" charset="0"/>
              </a:rPr>
              <a:t>Management of IUGR </a:t>
            </a:r>
            <a:endParaRPr lang="en-US" sz="2200" b="1" dirty="0">
              <a:solidFill>
                <a:srgbClr val="7030A0"/>
              </a:solidFill>
              <a:latin typeface="Footlight MT Light" pitchFamily="18" charset="0"/>
            </a:endParaRPr>
          </a:p>
        </p:txBody>
      </p:sp>
      <p:sp>
        <p:nvSpPr>
          <p:cNvPr id="14" name="TextBox 13"/>
          <p:cNvSpPr txBox="1"/>
          <p:nvPr/>
        </p:nvSpPr>
        <p:spPr>
          <a:xfrm>
            <a:off x="1676400" y="1524000"/>
            <a:ext cx="9601200" cy="7848302"/>
          </a:xfrm>
          <a:prstGeom prst="rect">
            <a:avLst/>
          </a:prstGeom>
          <a:noFill/>
        </p:spPr>
        <p:txBody>
          <a:bodyPr wrap="square" rtlCol="0">
            <a:spAutoFit/>
          </a:bodyPr>
          <a:lstStyle/>
          <a:p>
            <a:r>
              <a:rPr lang="en-US" sz="1800" b="1" u="sng" dirty="0" smtClean="0">
                <a:solidFill>
                  <a:srgbClr val="7030A0"/>
                </a:solidFill>
                <a:latin typeface="Footlight MT Light" pitchFamily="18" charset="0"/>
              </a:rPr>
              <a:t>Fetal monitoring</a:t>
            </a:r>
          </a:p>
          <a:p>
            <a:r>
              <a:rPr lang="en-US" sz="1800" dirty="0" smtClean="0"/>
              <a:t>Monitoring the growth-restricted fetus involves serial fetal measurement </a:t>
            </a:r>
          </a:p>
          <a:p>
            <a:pPr>
              <a:buFontTx/>
              <a:buChar char="-"/>
            </a:pPr>
            <a:r>
              <a:rPr lang="en-US" sz="1800" dirty="0" smtClean="0">
                <a:solidFill>
                  <a:srgbClr val="FF0000"/>
                </a:solidFill>
              </a:rPr>
              <a:t>Abdominal circumference - Amniotic fluid index - </a:t>
            </a:r>
            <a:r>
              <a:rPr lang="en-US" sz="1800" dirty="0" err="1" smtClean="0">
                <a:solidFill>
                  <a:srgbClr val="FF0000"/>
                </a:solidFill>
              </a:rPr>
              <a:t>Cardiotocography</a:t>
            </a:r>
            <a:r>
              <a:rPr lang="en-US" sz="1800" dirty="0" smtClean="0">
                <a:solidFill>
                  <a:srgbClr val="FF0000"/>
                </a:solidFill>
              </a:rPr>
              <a:t> - Doppler ultrasound</a:t>
            </a:r>
          </a:p>
          <a:p>
            <a:r>
              <a:rPr lang="en-US" sz="1800" dirty="0" smtClean="0">
                <a:solidFill>
                  <a:srgbClr val="FF0000"/>
                </a:solidFill>
              </a:rPr>
              <a:t> *Fetuses with absent end-diastolic flow </a:t>
            </a:r>
            <a:r>
              <a:rPr lang="en-US" sz="1800" dirty="0" smtClean="0"/>
              <a:t>are </a:t>
            </a:r>
            <a:r>
              <a:rPr lang="en-US" sz="1800" dirty="0" err="1" smtClean="0"/>
              <a:t>hypoxaemic</a:t>
            </a:r>
            <a:r>
              <a:rPr lang="en-US" sz="1800" dirty="0" smtClean="0"/>
              <a:t>, these changes may appear up to </a:t>
            </a:r>
            <a:r>
              <a:rPr lang="en-US" sz="1800" dirty="0" smtClean="0">
                <a:solidFill>
                  <a:srgbClr val="FF0000"/>
                </a:solidFill>
              </a:rPr>
              <a:t>5 weeks before demise</a:t>
            </a:r>
          </a:p>
          <a:p>
            <a:r>
              <a:rPr lang="en-US" sz="1800" dirty="0" smtClean="0"/>
              <a:t> *Reversed end-diastolic flow is suggestive of </a:t>
            </a:r>
            <a:r>
              <a:rPr lang="en-US" sz="1800" dirty="0" err="1" smtClean="0"/>
              <a:t>preterminal</a:t>
            </a:r>
            <a:r>
              <a:rPr lang="en-US" sz="1800" dirty="0" smtClean="0"/>
              <a:t> compromise; the fetus may die </a:t>
            </a:r>
            <a:r>
              <a:rPr lang="en-US" sz="1800" dirty="0" smtClean="0">
                <a:solidFill>
                  <a:srgbClr val="FF0000"/>
                </a:solidFill>
              </a:rPr>
              <a:t>within 1-2 days if not delivered</a:t>
            </a:r>
            <a:r>
              <a:rPr lang="en-US" sz="1800" dirty="0" smtClean="0"/>
              <a:t>.</a:t>
            </a:r>
          </a:p>
          <a:p>
            <a:endParaRPr lang="en-US" sz="1800" dirty="0" smtClean="0"/>
          </a:p>
          <a:p>
            <a:endParaRPr lang="en-US" sz="1800" dirty="0" smtClean="0"/>
          </a:p>
          <a:p>
            <a:r>
              <a:rPr lang="en-US" sz="1800" b="1" u="sng" dirty="0" smtClean="0">
                <a:solidFill>
                  <a:srgbClr val="7030A0"/>
                </a:solidFill>
                <a:latin typeface="Footlight MT Light" pitchFamily="18" charset="0"/>
              </a:rPr>
              <a:t>Amniotic Fluid Index</a:t>
            </a:r>
          </a:p>
          <a:p>
            <a:pPr>
              <a:buFontTx/>
              <a:buChar char="-"/>
            </a:pPr>
            <a:r>
              <a:rPr lang="en-US" sz="1800" dirty="0" smtClean="0">
                <a:solidFill>
                  <a:srgbClr val="FF0000"/>
                </a:solidFill>
              </a:rPr>
              <a:t>Fetal urine production is significantly lower in the SGA fetus than in the AGA fetus</a:t>
            </a:r>
            <a:r>
              <a:rPr lang="en-US" sz="1800" dirty="0" smtClean="0"/>
              <a:t>.</a:t>
            </a:r>
          </a:p>
          <a:p>
            <a:r>
              <a:rPr lang="en-US" sz="1800" dirty="0" smtClean="0"/>
              <a:t>- Decreased renal perfusion results in </a:t>
            </a:r>
            <a:r>
              <a:rPr lang="en-US" sz="1800" dirty="0" err="1" smtClean="0">
                <a:solidFill>
                  <a:srgbClr val="FF0000"/>
                </a:solidFill>
              </a:rPr>
              <a:t>oligohydramnios</a:t>
            </a:r>
            <a:endParaRPr lang="en-US" sz="1800" dirty="0" smtClean="0">
              <a:solidFill>
                <a:srgbClr val="FF0000"/>
              </a:solidFill>
            </a:endParaRPr>
          </a:p>
          <a:p>
            <a:pPr>
              <a:buFontTx/>
              <a:buChar char="-"/>
            </a:pPr>
            <a:endParaRPr lang="en-US" sz="1800" dirty="0" smtClean="0"/>
          </a:p>
          <a:p>
            <a:pPr>
              <a:buFontTx/>
              <a:buChar char="-"/>
            </a:pPr>
            <a:endParaRPr lang="en-US" sz="1800" dirty="0" smtClean="0"/>
          </a:p>
          <a:p>
            <a:pPr>
              <a:buFontTx/>
              <a:buChar char="-"/>
            </a:pPr>
            <a:endParaRPr lang="en-US" sz="1800" dirty="0" smtClean="0"/>
          </a:p>
          <a:p>
            <a:r>
              <a:rPr lang="en-US" sz="1800" b="1" u="sng" dirty="0" smtClean="0">
                <a:solidFill>
                  <a:srgbClr val="7030A0"/>
                </a:solidFill>
                <a:latin typeface="Footlight MT Light" pitchFamily="18" charset="0"/>
              </a:rPr>
              <a:t>Biophysical Profile</a:t>
            </a:r>
          </a:p>
          <a:p>
            <a:pPr>
              <a:buFontTx/>
              <a:buChar char="-"/>
            </a:pPr>
            <a:r>
              <a:rPr lang="en-US" sz="1800" dirty="0" smtClean="0">
                <a:solidFill>
                  <a:srgbClr val="FF0000"/>
                </a:solidFill>
              </a:rPr>
              <a:t>Breathing - Tone - Movement - Amniotic fluid volume – </a:t>
            </a:r>
            <a:r>
              <a:rPr lang="en-US" sz="1800" dirty="0" err="1" smtClean="0">
                <a:solidFill>
                  <a:srgbClr val="FF0000"/>
                </a:solidFill>
              </a:rPr>
              <a:t>Cardiotocography</a:t>
            </a:r>
            <a:endParaRPr lang="en-US" sz="1800" dirty="0" smtClean="0">
              <a:solidFill>
                <a:srgbClr val="FF0000"/>
              </a:solidFill>
            </a:endParaRPr>
          </a:p>
          <a:p>
            <a:r>
              <a:rPr lang="en-US" sz="1800" dirty="0" smtClean="0">
                <a:solidFill>
                  <a:srgbClr val="FF0000"/>
                </a:solidFill>
              </a:rPr>
              <a:t> </a:t>
            </a:r>
            <a:r>
              <a:rPr lang="en-US" sz="1800" dirty="0" smtClean="0"/>
              <a:t>* Requires about 40 </a:t>
            </a:r>
            <a:r>
              <a:rPr lang="en-US" sz="1800" dirty="0" err="1" smtClean="0"/>
              <a:t>mins</a:t>
            </a:r>
            <a:r>
              <a:rPr lang="en-US" sz="1800" dirty="0" smtClean="0"/>
              <a:t> observation of fetal breathing movements. (Takes time not for every fetus only suspect IUGR)</a:t>
            </a:r>
          </a:p>
          <a:p>
            <a:r>
              <a:rPr lang="en-US" sz="1800" dirty="0" smtClean="0"/>
              <a:t> -A persistently abnormal biophysical score is associated with absence of end-diastolic flow</a:t>
            </a:r>
          </a:p>
          <a:p>
            <a:pPr>
              <a:buFontTx/>
              <a:buChar char="-"/>
            </a:pPr>
            <a:endParaRPr lang="en-US" sz="1800" dirty="0" smtClean="0"/>
          </a:p>
          <a:p>
            <a:pPr>
              <a:buFontTx/>
              <a:buChar char="-"/>
            </a:pPr>
            <a:endParaRPr lang="en-US" sz="1800" dirty="0" smtClean="0"/>
          </a:p>
          <a:p>
            <a:pPr>
              <a:buFontTx/>
              <a:buChar char="-"/>
            </a:pPr>
            <a:endParaRPr lang="en-US" sz="1800" dirty="0" smtClean="0"/>
          </a:p>
          <a:p>
            <a:pPr>
              <a:buFontTx/>
              <a:buChar char="-"/>
            </a:pPr>
            <a:endParaRPr lang="en-US" sz="1800" dirty="0" smtClean="0"/>
          </a:p>
          <a:p>
            <a:pPr>
              <a:buFontTx/>
              <a:buChar char="-"/>
            </a:pPr>
            <a:endParaRPr lang="en-US" sz="1800" dirty="0" smtClean="0"/>
          </a:p>
          <a:p>
            <a:pPr>
              <a:buFontTx/>
              <a:buChar char="-"/>
            </a:pPr>
            <a:endParaRPr lang="en-US" sz="1800" dirty="0" smtClean="0"/>
          </a:p>
          <a:p>
            <a:pPr>
              <a:buFontTx/>
              <a:buChar char="-"/>
            </a:pPr>
            <a:endParaRPr lang="en-US" sz="1800" dirty="0" smtClean="0"/>
          </a:p>
          <a:p>
            <a:pPr>
              <a:buFontTx/>
              <a:buChar char="-"/>
            </a:pPr>
            <a:endParaRPr lang="en-US" sz="1800" dirty="0"/>
          </a:p>
        </p:txBody>
      </p:sp>
    </p:spTree>
    <p:extLst>
      <p:ext uri="{BB962C8B-B14F-4D97-AF65-F5344CB8AC3E}">
        <p14:creationId xmlns:p14="http://schemas.microsoft.com/office/powerpoint/2010/main" val="3529671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9" name="Title 8"/>
          <p:cNvSpPr>
            <a:spLocks noGrp="1"/>
          </p:cNvSpPr>
          <p:nvPr>
            <p:ph type="title"/>
          </p:nvPr>
        </p:nvSpPr>
        <p:spPr>
          <a:xfrm>
            <a:off x="762000" y="1676400"/>
            <a:ext cx="12344400" cy="5791200"/>
          </a:xfrm>
        </p:spPr>
        <p:txBody>
          <a:bodyPr>
            <a:normAutofit/>
          </a:bodyPr>
          <a:lstStyle/>
          <a:p>
            <a:pPr algn="l"/>
            <a:r>
              <a:rPr lang="en-US" sz="1800" dirty="0" smtClean="0"/>
              <a:t>*The objective of clinical management is to expedite delivery before the occurrence of fetal compromise, but after fetal lung maturation has been achieved.</a:t>
            </a:r>
            <a:br>
              <a:rPr lang="en-US" sz="1800" dirty="0" smtClean="0"/>
            </a:br>
            <a:r>
              <a:rPr lang="en-US" sz="1800" dirty="0" smtClean="0"/>
              <a:t/>
            </a:r>
            <a:br>
              <a:rPr lang="en-US" sz="1800" dirty="0" smtClean="0"/>
            </a:br>
            <a:r>
              <a:rPr lang="en-US" sz="1800" dirty="0" smtClean="0"/>
              <a:t> *The timing of delivery should be based on the results of the antenatal testing, fetal growth pattern, </a:t>
            </a:r>
            <a:r>
              <a:rPr lang="en-US" sz="1800" dirty="0" err="1" smtClean="0"/>
              <a:t>dopplers</a:t>
            </a:r>
            <a:r>
              <a:rPr lang="en-US" sz="1800" dirty="0" smtClean="0"/>
              <a:t>, and gestational age.   </a:t>
            </a:r>
            <a:br>
              <a:rPr lang="en-US" sz="1800" dirty="0" smtClean="0"/>
            </a:br>
            <a:r>
              <a:rPr lang="en-US" sz="1800" dirty="0" smtClean="0"/>
              <a:t/>
            </a:r>
            <a:br>
              <a:rPr lang="en-US" sz="1800" dirty="0" smtClean="0"/>
            </a:br>
            <a:r>
              <a:rPr lang="en-US" sz="1800" dirty="0" smtClean="0"/>
              <a:t>*</a:t>
            </a:r>
            <a:r>
              <a:rPr lang="en-US" sz="1800" dirty="0" smtClean="0">
                <a:solidFill>
                  <a:schemeClr val="accent2">
                    <a:lumMod val="75000"/>
                  </a:schemeClr>
                </a:solidFill>
              </a:rPr>
              <a:t>For women with </a:t>
            </a:r>
            <a:r>
              <a:rPr lang="en-US" sz="1800" dirty="0" err="1" smtClean="0">
                <a:solidFill>
                  <a:schemeClr val="accent2">
                    <a:lumMod val="75000"/>
                  </a:schemeClr>
                </a:solidFill>
              </a:rPr>
              <a:t>antiphospholipid</a:t>
            </a:r>
            <a:r>
              <a:rPr lang="en-US" sz="1800" dirty="0" smtClean="0">
                <a:solidFill>
                  <a:schemeClr val="accent2">
                    <a:lumMod val="75000"/>
                  </a:schemeClr>
                </a:solidFill>
              </a:rPr>
              <a:t> </a:t>
            </a:r>
            <a:r>
              <a:rPr lang="en-US" sz="1800" dirty="0" smtClean="0"/>
              <a:t>antibodies associated with the delivery of a prior IUGR infant, </a:t>
            </a:r>
            <a:r>
              <a:rPr lang="en-US" sz="1800" dirty="0" smtClean="0">
                <a:solidFill>
                  <a:schemeClr val="accent2">
                    <a:lumMod val="75000"/>
                  </a:schemeClr>
                </a:solidFill>
              </a:rPr>
              <a:t>low-dose aspirin </a:t>
            </a:r>
            <a:r>
              <a:rPr lang="en-US" sz="1800" dirty="0" smtClean="0"/>
              <a:t>(81 mg/day) in early pregnancy may reduce the likelihood of recurrent IUGR. </a:t>
            </a:r>
            <a:br>
              <a:rPr lang="en-US" sz="1800" dirty="0" smtClean="0"/>
            </a:br>
            <a:r>
              <a:rPr lang="en-US" sz="1800" dirty="0" smtClean="0"/>
              <a:t/>
            </a:r>
            <a:br>
              <a:rPr lang="en-US" sz="1800" dirty="0" smtClean="0"/>
            </a:br>
            <a:r>
              <a:rPr lang="en-US" sz="1800" dirty="0" smtClean="0"/>
              <a:t>*For cases in which ultrasonic findings strongly suggest IUGR, with or without abnormal fetal surveillance, delivery is indicated </a:t>
            </a:r>
            <a:r>
              <a:rPr lang="en-US" sz="1800" dirty="0" smtClean="0">
                <a:solidFill>
                  <a:schemeClr val="accent2">
                    <a:lumMod val="75000"/>
                  </a:schemeClr>
                </a:solidFill>
              </a:rPr>
              <a:t>at gestational ages of 34 weeks or later</a:t>
            </a:r>
            <a:r>
              <a:rPr lang="en-US" sz="1800" dirty="0" smtClean="0"/>
              <a:t>, or at any reasonable gestational age if pulmonary maturity is documented. </a:t>
            </a:r>
            <a:br>
              <a:rPr lang="en-US" sz="1800" dirty="0" smtClean="0"/>
            </a:br>
            <a:r>
              <a:rPr lang="en-US" sz="1800" dirty="0" smtClean="0"/>
              <a:t/>
            </a:r>
            <a:br>
              <a:rPr lang="en-US" sz="1800" dirty="0" smtClean="0"/>
            </a:br>
            <a:r>
              <a:rPr lang="en-US" sz="1800" dirty="0" smtClean="0"/>
              <a:t>*At birth, the infant should be carefully examined to rule out the possibility of congenital anomalies and infections. The monitoring of blood glucose levels is important because the fetuses do not have adequate hepatic glycogen stores, and hypoglycemia is a common finding.</a:t>
            </a:r>
            <a:endParaRPr lang="en-US" sz="1800" dirty="0"/>
          </a:p>
        </p:txBody>
      </p:sp>
      <p:sp>
        <p:nvSpPr>
          <p:cNvPr id="25" name="Round Diagonal Corner Rectangle 24"/>
          <p:cNvSpPr/>
          <p:nvPr/>
        </p:nvSpPr>
        <p:spPr>
          <a:xfrm>
            <a:off x="1143000" y="1219200"/>
            <a:ext cx="3505200" cy="685800"/>
          </a:xfrm>
          <a:prstGeom prst="round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en-US"/>
          </a:p>
        </p:txBody>
      </p:sp>
      <p:sp>
        <p:nvSpPr>
          <p:cNvPr id="26" name="TextBox 25"/>
          <p:cNvSpPr txBox="1"/>
          <p:nvPr/>
        </p:nvSpPr>
        <p:spPr>
          <a:xfrm>
            <a:off x="1447800" y="1371600"/>
            <a:ext cx="3429000" cy="430887"/>
          </a:xfrm>
          <a:prstGeom prst="rect">
            <a:avLst/>
          </a:prstGeom>
          <a:noFill/>
        </p:spPr>
        <p:txBody>
          <a:bodyPr wrap="square" rtlCol="0">
            <a:spAutoFit/>
          </a:bodyPr>
          <a:lstStyle/>
          <a:p>
            <a:r>
              <a:rPr lang="en-US" sz="2200" b="1" dirty="0" smtClean="0">
                <a:solidFill>
                  <a:srgbClr val="7030A0"/>
                </a:solidFill>
                <a:latin typeface="Footlight MT Light" pitchFamily="18" charset="0"/>
              </a:rPr>
              <a:t>Management of IUGR</a:t>
            </a:r>
          </a:p>
        </p:txBody>
      </p:sp>
    </p:spTree>
    <p:extLst>
      <p:ext uri="{BB962C8B-B14F-4D97-AF65-F5344CB8AC3E}">
        <p14:creationId xmlns:p14="http://schemas.microsoft.com/office/powerpoint/2010/main" val="35296715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2046bf29e614f10a4d762212bcaf7756db1f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a:defPPr>
      </a:lstStyle>
      <a:style>
        <a:lnRef idx="2">
          <a:schemeClr val="accent2"/>
        </a:lnRef>
        <a:fillRef idx="1">
          <a:schemeClr val="lt1"/>
        </a:fillRef>
        <a:effectRef idx="0">
          <a:schemeClr val="accent2"/>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554</Words>
  <Application>Microsoft Macintosh PowerPoint</Application>
  <PresentationFormat>Custom</PresentationFormat>
  <Paragraphs>117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 Black</vt:lpstr>
      <vt:lpstr>Broadway</vt:lpstr>
      <vt:lpstr>Calibri</vt:lpstr>
      <vt:lpstr>Footlight MT Light</vt:lpstr>
      <vt:lpstr>Arial</vt:lpstr>
      <vt:lpstr>Office Theme</vt:lpstr>
      <vt:lpstr>PowerPoint Presentation</vt:lpstr>
      <vt:lpstr>Objectives:   1.define macrosomia and fetal growth restriction.  2.describe etiologies of abnormal growth.  3.list methods of detection for fetal growth abnormalities.  4.describe the management of fate growth abnormalities.  5.listed the associated morbidities and mortalities of fetal growth abnormalities.</vt:lpstr>
      <vt:lpstr> </vt:lpstr>
      <vt:lpstr>PowerPoint Presentation</vt:lpstr>
      <vt:lpstr>PowerPoint Presentation</vt:lpstr>
      <vt:lpstr>PowerPoint Presentation</vt:lpstr>
      <vt:lpstr>PowerPoint Presentation</vt:lpstr>
      <vt:lpstr>PowerPoint Presentation</vt:lpstr>
      <vt:lpstr>*The objective of clinical management is to expedite delivery before the occurrence of fetal compromise, but after fetal lung maturation has been achieved.   *The timing of delivery should be based on the results of the antenatal testing, fetal growth pattern, dopplers, and gestational age.     *For women with antiphospholipid antibodies associated with the delivery of a prior IUGR infant, low-dose aspirin (81 mg/day) in early pregnancy may reduce the likelihood of recurrent IUGR.   *For cases in which ultrasonic findings strongly suggest IUGR, with or without abnormal fetal surveillance, delivery is indicated at gestational ages of 34 weeks or later, or at any reasonable gestational age if pulmonary maturity is documented.   *At birth, the infant should be carefully examined to rule out the possibility of congenital anomalies and infections. The monitoring of blood glucose levels is important because the fetuses do not have adequate hepatic glycogen stores, and hypoglycemia is a common finding.</vt:lpstr>
      <vt:lpstr>PowerPoint Presentation</vt:lpstr>
      <vt:lpstr> All women should be encouraged to stop smoking since it is the commonest risk factor - Even passive smoking is harmful – husbands should be persuaded to stop.  - Early aspirin treatment before 17 weeks (100-150mg) for patients with previous IUGR babies (possible role of placental thrombosis) LOW DOSE!</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Office User</cp:lastModifiedBy>
  <cp:revision>96</cp:revision>
  <dcterms:created xsi:type="dcterms:W3CDTF">2013-12-01T11:24:53Z</dcterms:created>
  <dcterms:modified xsi:type="dcterms:W3CDTF">2016-10-06T18:07:15Z</dcterms:modified>
</cp:coreProperties>
</file>