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60" r:id="rId5"/>
    <p:sldId id="261" r:id="rId6"/>
    <p:sldId id="262" r:id="rId7"/>
    <p:sldId id="263" r:id="rId8"/>
    <p:sldId id="264" r:id="rId9"/>
    <p:sldId id="265" r:id="rId10"/>
    <p:sldId id="274" r:id="rId11"/>
    <p:sldId id="266" r:id="rId12"/>
    <p:sldId id="267" r:id="rId13"/>
    <p:sldId id="269" r:id="rId14"/>
    <p:sldId id="276" r:id="rId15"/>
    <p:sldId id="277" r:id="rId16"/>
    <p:sldId id="268" r:id="rId17"/>
    <p:sldId id="270" r:id="rId18"/>
    <p:sldId id="271" r:id="rId19"/>
    <p:sldId id="272" r:id="rId20"/>
    <p:sldId id="275" r:id="rId21"/>
    <p:sldId id="259" r:id="rId22"/>
  </p:sldIdLst>
  <p:sldSz cx="13716000" cy="9144000"/>
  <p:notesSz cx="6858000" cy="9144000"/>
  <p:custDataLst>
    <p:tags r:id="rId25"/>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30"/>
  </p:normalViewPr>
  <p:slideViewPr>
    <p:cSldViewPr>
      <p:cViewPr varScale="1">
        <p:scale>
          <a:sx n="65" d="100"/>
          <a:sy n="65" d="100"/>
        </p:scale>
        <p:origin x="1832"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8CA14-27CB-4A48-BEAA-0C347C8527B7}" type="doc">
      <dgm:prSet loTypeId="urn:microsoft.com/office/officeart/2005/8/layout/process1" loCatId="" qsTypeId="urn:microsoft.com/office/officeart/2005/8/quickstyle/simple4" qsCatId="simple" csTypeId="urn:microsoft.com/office/officeart/2005/8/colors/colorful4" csCatId="colorful" phldr="1"/>
      <dgm:spPr/>
    </dgm:pt>
    <dgm:pt modelId="{E2B32E87-401C-2242-A68F-7E042F07AB9F}">
      <dgm:prSet phldrT="[Text]"/>
      <dgm:spPr/>
      <dgm:t>
        <a:bodyPr/>
        <a:lstStyle/>
        <a:p>
          <a:r>
            <a:rPr lang="en-US" dirty="0" smtClean="0"/>
            <a:t>Determine if there is fetal risk</a:t>
          </a:r>
          <a:endParaRPr lang="en-US" dirty="0"/>
        </a:p>
      </dgm:t>
    </dgm:pt>
    <dgm:pt modelId="{8300FDF8-7433-E147-8392-C2EEE31A4FE9}" type="parTrans" cxnId="{9375BCAC-0FA4-CC48-B4A9-39BA1F8C9097}">
      <dgm:prSet/>
      <dgm:spPr/>
      <dgm:t>
        <a:bodyPr/>
        <a:lstStyle/>
        <a:p>
          <a:endParaRPr lang="en-US"/>
        </a:p>
      </dgm:t>
    </dgm:pt>
    <dgm:pt modelId="{62F9FC44-BD09-4D42-9F30-D082A2308565}" type="sibTrans" cxnId="{9375BCAC-0FA4-CC48-B4A9-39BA1F8C9097}">
      <dgm:prSet/>
      <dgm:spPr/>
      <dgm:t>
        <a:bodyPr/>
        <a:lstStyle/>
        <a:p>
          <a:endParaRPr lang="en-US"/>
        </a:p>
      </dgm:t>
    </dgm:pt>
    <dgm:pt modelId="{57CE7DDF-34E7-EC41-A034-AEF226EF5F16}">
      <dgm:prSet phldrT="[Text]"/>
      <dgm:spPr/>
      <dgm:t>
        <a:bodyPr/>
        <a:lstStyle/>
        <a:p>
          <a:r>
            <a:rPr lang="en-US" dirty="0" smtClean="0"/>
            <a:t>Assess the degree of fetal anemia (if fetus Rh+)</a:t>
          </a:r>
          <a:endParaRPr lang="en-US" dirty="0"/>
        </a:p>
      </dgm:t>
    </dgm:pt>
    <dgm:pt modelId="{3DC987FC-5C0A-3C40-A34C-3F73E7EB48C6}" type="parTrans" cxnId="{0B809686-EA62-9D44-BDCA-3F4C66C982E4}">
      <dgm:prSet/>
      <dgm:spPr/>
      <dgm:t>
        <a:bodyPr/>
        <a:lstStyle/>
        <a:p>
          <a:endParaRPr lang="en-US"/>
        </a:p>
      </dgm:t>
    </dgm:pt>
    <dgm:pt modelId="{15424344-06DC-F44D-B85D-FD2684DA07ED}" type="sibTrans" cxnId="{0B809686-EA62-9D44-BDCA-3F4C66C982E4}">
      <dgm:prSet/>
      <dgm:spPr/>
      <dgm:t>
        <a:bodyPr/>
        <a:lstStyle/>
        <a:p>
          <a:endParaRPr lang="en-US"/>
        </a:p>
      </dgm:t>
    </dgm:pt>
    <dgm:pt modelId="{49BB91FE-D44C-8147-98CF-61C955A630AE}">
      <dgm:prSet phldrT="[Text]"/>
      <dgm:spPr/>
      <dgm:t>
        <a:bodyPr/>
        <a:lstStyle/>
        <a:p>
          <a:r>
            <a:rPr lang="en-US" dirty="0" smtClean="0"/>
            <a:t>Intervene in severe anemia</a:t>
          </a:r>
        </a:p>
      </dgm:t>
    </dgm:pt>
    <dgm:pt modelId="{530FF63F-B559-5B49-91F5-C5BD29138C7A}" type="parTrans" cxnId="{F40128BC-98B4-DC44-84BE-6C567164198A}">
      <dgm:prSet/>
      <dgm:spPr/>
      <dgm:t>
        <a:bodyPr/>
        <a:lstStyle/>
        <a:p>
          <a:endParaRPr lang="en-US"/>
        </a:p>
      </dgm:t>
    </dgm:pt>
    <dgm:pt modelId="{FCF85305-DCF8-E34E-80A8-9566D2A35A24}" type="sibTrans" cxnId="{F40128BC-98B4-DC44-84BE-6C567164198A}">
      <dgm:prSet/>
      <dgm:spPr/>
      <dgm:t>
        <a:bodyPr/>
        <a:lstStyle/>
        <a:p>
          <a:endParaRPr lang="en-US"/>
        </a:p>
      </dgm:t>
    </dgm:pt>
    <dgm:pt modelId="{1883CB94-57FB-CD49-9076-9EBEAD8E9FE1}" type="pres">
      <dgm:prSet presAssocID="{4498CA14-27CB-4A48-BEAA-0C347C8527B7}" presName="Name0" presStyleCnt="0">
        <dgm:presLayoutVars>
          <dgm:dir/>
          <dgm:resizeHandles val="exact"/>
        </dgm:presLayoutVars>
      </dgm:prSet>
      <dgm:spPr/>
    </dgm:pt>
    <dgm:pt modelId="{371E0D43-8F57-3847-B217-C3308289624B}" type="pres">
      <dgm:prSet presAssocID="{E2B32E87-401C-2242-A68F-7E042F07AB9F}" presName="node" presStyleLbl="node1" presStyleIdx="0" presStyleCnt="3">
        <dgm:presLayoutVars>
          <dgm:bulletEnabled val="1"/>
        </dgm:presLayoutVars>
      </dgm:prSet>
      <dgm:spPr/>
      <dgm:t>
        <a:bodyPr/>
        <a:lstStyle/>
        <a:p>
          <a:endParaRPr lang="en-US"/>
        </a:p>
      </dgm:t>
    </dgm:pt>
    <dgm:pt modelId="{9FB41E02-AC5B-CD42-89FC-D538DB507837}" type="pres">
      <dgm:prSet presAssocID="{62F9FC44-BD09-4D42-9F30-D082A2308565}" presName="sibTrans" presStyleLbl="sibTrans2D1" presStyleIdx="0" presStyleCnt="2"/>
      <dgm:spPr/>
      <dgm:t>
        <a:bodyPr/>
        <a:lstStyle/>
        <a:p>
          <a:endParaRPr lang="en-US"/>
        </a:p>
      </dgm:t>
    </dgm:pt>
    <dgm:pt modelId="{8F698DEA-2062-6B41-AAF2-0AD5DAFCE169}" type="pres">
      <dgm:prSet presAssocID="{62F9FC44-BD09-4D42-9F30-D082A2308565}" presName="connectorText" presStyleLbl="sibTrans2D1" presStyleIdx="0" presStyleCnt="2"/>
      <dgm:spPr/>
      <dgm:t>
        <a:bodyPr/>
        <a:lstStyle/>
        <a:p>
          <a:endParaRPr lang="en-US"/>
        </a:p>
      </dgm:t>
    </dgm:pt>
    <dgm:pt modelId="{43C747E5-4A8C-A04B-B9F6-B189E408E480}" type="pres">
      <dgm:prSet presAssocID="{57CE7DDF-34E7-EC41-A034-AEF226EF5F16}" presName="node" presStyleLbl="node1" presStyleIdx="1" presStyleCnt="3">
        <dgm:presLayoutVars>
          <dgm:bulletEnabled val="1"/>
        </dgm:presLayoutVars>
      </dgm:prSet>
      <dgm:spPr/>
      <dgm:t>
        <a:bodyPr/>
        <a:lstStyle/>
        <a:p>
          <a:endParaRPr lang="en-US"/>
        </a:p>
      </dgm:t>
    </dgm:pt>
    <dgm:pt modelId="{27F442AA-CF83-7C4B-8805-E67BD7B2696A}" type="pres">
      <dgm:prSet presAssocID="{15424344-06DC-F44D-B85D-FD2684DA07ED}" presName="sibTrans" presStyleLbl="sibTrans2D1" presStyleIdx="1" presStyleCnt="2"/>
      <dgm:spPr/>
      <dgm:t>
        <a:bodyPr/>
        <a:lstStyle/>
        <a:p>
          <a:endParaRPr lang="en-US"/>
        </a:p>
      </dgm:t>
    </dgm:pt>
    <dgm:pt modelId="{554F3361-24D7-F841-B5B0-EDFBD809F2E1}" type="pres">
      <dgm:prSet presAssocID="{15424344-06DC-F44D-B85D-FD2684DA07ED}" presName="connectorText" presStyleLbl="sibTrans2D1" presStyleIdx="1" presStyleCnt="2"/>
      <dgm:spPr/>
      <dgm:t>
        <a:bodyPr/>
        <a:lstStyle/>
        <a:p>
          <a:endParaRPr lang="en-US"/>
        </a:p>
      </dgm:t>
    </dgm:pt>
    <dgm:pt modelId="{1F060347-6CE1-E040-B7D4-07406F361DE3}" type="pres">
      <dgm:prSet presAssocID="{49BB91FE-D44C-8147-98CF-61C955A630AE}" presName="node" presStyleLbl="node1" presStyleIdx="2" presStyleCnt="3">
        <dgm:presLayoutVars>
          <dgm:bulletEnabled val="1"/>
        </dgm:presLayoutVars>
      </dgm:prSet>
      <dgm:spPr/>
      <dgm:t>
        <a:bodyPr/>
        <a:lstStyle/>
        <a:p>
          <a:endParaRPr lang="en-US"/>
        </a:p>
      </dgm:t>
    </dgm:pt>
  </dgm:ptLst>
  <dgm:cxnLst>
    <dgm:cxn modelId="{708624D9-494D-BE42-B944-D111E82C1121}" type="presOf" srcId="{4498CA14-27CB-4A48-BEAA-0C347C8527B7}" destId="{1883CB94-57FB-CD49-9076-9EBEAD8E9FE1}" srcOrd="0" destOrd="0" presId="urn:microsoft.com/office/officeart/2005/8/layout/process1"/>
    <dgm:cxn modelId="{C0F6E698-5559-CA42-B8D2-1464217524ED}" type="presOf" srcId="{62F9FC44-BD09-4D42-9F30-D082A2308565}" destId="{8F698DEA-2062-6B41-AAF2-0AD5DAFCE169}" srcOrd="1" destOrd="0" presId="urn:microsoft.com/office/officeart/2005/8/layout/process1"/>
    <dgm:cxn modelId="{3427D56A-C76B-7646-91A4-CCFBC5FE78A2}" type="presOf" srcId="{62F9FC44-BD09-4D42-9F30-D082A2308565}" destId="{9FB41E02-AC5B-CD42-89FC-D538DB507837}" srcOrd="0" destOrd="0" presId="urn:microsoft.com/office/officeart/2005/8/layout/process1"/>
    <dgm:cxn modelId="{7AED44C9-C05D-C84E-9A4D-BF4824F77665}" type="presOf" srcId="{57CE7DDF-34E7-EC41-A034-AEF226EF5F16}" destId="{43C747E5-4A8C-A04B-B9F6-B189E408E480}" srcOrd="0" destOrd="0" presId="urn:microsoft.com/office/officeart/2005/8/layout/process1"/>
    <dgm:cxn modelId="{3BAED5FC-2A57-E840-BFB1-54770702E6E6}" type="presOf" srcId="{49BB91FE-D44C-8147-98CF-61C955A630AE}" destId="{1F060347-6CE1-E040-B7D4-07406F361DE3}" srcOrd="0" destOrd="0" presId="urn:microsoft.com/office/officeart/2005/8/layout/process1"/>
    <dgm:cxn modelId="{0B809686-EA62-9D44-BDCA-3F4C66C982E4}" srcId="{4498CA14-27CB-4A48-BEAA-0C347C8527B7}" destId="{57CE7DDF-34E7-EC41-A034-AEF226EF5F16}" srcOrd="1" destOrd="0" parTransId="{3DC987FC-5C0A-3C40-A34C-3F73E7EB48C6}" sibTransId="{15424344-06DC-F44D-B85D-FD2684DA07ED}"/>
    <dgm:cxn modelId="{F40128BC-98B4-DC44-84BE-6C567164198A}" srcId="{4498CA14-27CB-4A48-BEAA-0C347C8527B7}" destId="{49BB91FE-D44C-8147-98CF-61C955A630AE}" srcOrd="2" destOrd="0" parTransId="{530FF63F-B559-5B49-91F5-C5BD29138C7A}" sibTransId="{FCF85305-DCF8-E34E-80A8-9566D2A35A24}"/>
    <dgm:cxn modelId="{9375BCAC-0FA4-CC48-B4A9-39BA1F8C9097}" srcId="{4498CA14-27CB-4A48-BEAA-0C347C8527B7}" destId="{E2B32E87-401C-2242-A68F-7E042F07AB9F}" srcOrd="0" destOrd="0" parTransId="{8300FDF8-7433-E147-8392-C2EEE31A4FE9}" sibTransId="{62F9FC44-BD09-4D42-9F30-D082A2308565}"/>
    <dgm:cxn modelId="{6F54F811-37B8-A044-B771-EF998ACCF324}" type="presOf" srcId="{15424344-06DC-F44D-B85D-FD2684DA07ED}" destId="{554F3361-24D7-F841-B5B0-EDFBD809F2E1}" srcOrd="1" destOrd="0" presId="urn:microsoft.com/office/officeart/2005/8/layout/process1"/>
    <dgm:cxn modelId="{8FB29F08-4F1A-854A-8E17-AE7FD0863418}" type="presOf" srcId="{E2B32E87-401C-2242-A68F-7E042F07AB9F}" destId="{371E0D43-8F57-3847-B217-C3308289624B}" srcOrd="0" destOrd="0" presId="urn:microsoft.com/office/officeart/2005/8/layout/process1"/>
    <dgm:cxn modelId="{E41B9765-7510-4444-BF7B-5E2903474439}" type="presOf" srcId="{15424344-06DC-F44D-B85D-FD2684DA07ED}" destId="{27F442AA-CF83-7C4B-8805-E67BD7B2696A}" srcOrd="0" destOrd="0" presId="urn:microsoft.com/office/officeart/2005/8/layout/process1"/>
    <dgm:cxn modelId="{E4D389F2-D6F3-6B4B-8018-C5109E2BAFF2}" type="presParOf" srcId="{1883CB94-57FB-CD49-9076-9EBEAD8E9FE1}" destId="{371E0D43-8F57-3847-B217-C3308289624B}" srcOrd="0" destOrd="0" presId="urn:microsoft.com/office/officeart/2005/8/layout/process1"/>
    <dgm:cxn modelId="{2F2B34F9-5A05-FC49-AC23-0A570596431E}" type="presParOf" srcId="{1883CB94-57FB-CD49-9076-9EBEAD8E9FE1}" destId="{9FB41E02-AC5B-CD42-89FC-D538DB507837}" srcOrd="1" destOrd="0" presId="urn:microsoft.com/office/officeart/2005/8/layout/process1"/>
    <dgm:cxn modelId="{67A679D3-C393-9649-9178-EBECB3FFF3D3}" type="presParOf" srcId="{9FB41E02-AC5B-CD42-89FC-D538DB507837}" destId="{8F698DEA-2062-6B41-AAF2-0AD5DAFCE169}" srcOrd="0" destOrd="0" presId="urn:microsoft.com/office/officeart/2005/8/layout/process1"/>
    <dgm:cxn modelId="{53FB66CC-1EB7-BA45-8AA1-277BEB8A5C37}" type="presParOf" srcId="{1883CB94-57FB-CD49-9076-9EBEAD8E9FE1}" destId="{43C747E5-4A8C-A04B-B9F6-B189E408E480}" srcOrd="2" destOrd="0" presId="urn:microsoft.com/office/officeart/2005/8/layout/process1"/>
    <dgm:cxn modelId="{35910FC9-104E-D648-B132-1612BAE0C285}" type="presParOf" srcId="{1883CB94-57FB-CD49-9076-9EBEAD8E9FE1}" destId="{27F442AA-CF83-7C4B-8805-E67BD7B2696A}" srcOrd="3" destOrd="0" presId="urn:microsoft.com/office/officeart/2005/8/layout/process1"/>
    <dgm:cxn modelId="{295E3D88-F3F8-0547-AD15-95B02A1E46D1}" type="presParOf" srcId="{27F442AA-CF83-7C4B-8805-E67BD7B2696A}" destId="{554F3361-24D7-F841-B5B0-EDFBD809F2E1}" srcOrd="0" destOrd="0" presId="urn:microsoft.com/office/officeart/2005/8/layout/process1"/>
    <dgm:cxn modelId="{3C6D3C7B-083E-0643-8FE6-E94DB514AB3E}" type="presParOf" srcId="{1883CB94-57FB-CD49-9076-9EBEAD8E9FE1}" destId="{1F060347-6CE1-E040-B7D4-07406F361DE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E0D43-8F57-3847-B217-C3308289624B}">
      <dsp:nvSpPr>
        <dsp:cNvPr id="0" name=""/>
        <dsp:cNvSpPr/>
      </dsp:nvSpPr>
      <dsp:spPr>
        <a:xfrm>
          <a:off x="8036" y="2327374"/>
          <a:ext cx="2402085" cy="14412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Determine if there is fetal risk</a:t>
          </a:r>
          <a:endParaRPr lang="en-US" sz="2300" kern="1200" dirty="0"/>
        </a:p>
      </dsp:txBody>
      <dsp:txXfrm>
        <a:off x="50249" y="2369587"/>
        <a:ext cx="2317659" cy="1356825"/>
      </dsp:txXfrm>
    </dsp:sp>
    <dsp:sp modelId="{9FB41E02-AC5B-CD42-89FC-D538DB507837}">
      <dsp:nvSpPr>
        <dsp:cNvPr id="0" name=""/>
        <dsp:cNvSpPr/>
      </dsp:nvSpPr>
      <dsp:spPr>
        <a:xfrm>
          <a:off x="2650331" y="2750141"/>
          <a:ext cx="509242" cy="59571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650331" y="2869284"/>
        <a:ext cx="356469" cy="357431"/>
      </dsp:txXfrm>
    </dsp:sp>
    <dsp:sp modelId="{43C747E5-4A8C-A04B-B9F6-B189E408E480}">
      <dsp:nvSpPr>
        <dsp:cNvPr id="0" name=""/>
        <dsp:cNvSpPr/>
      </dsp:nvSpPr>
      <dsp:spPr>
        <a:xfrm>
          <a:off x="3370957" y="2327374"/>
          <a:ext cx="2402085" cy="1441251"/>
        </a:xfrm>
        <a:prstGeom prst="roundRect">
          <a:avLst>
            <a:gd name="adj" fmla="val 10000"/>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Assess the degree of fetal anemia (if fetus Rh+)</a:t>
          </a:r>
          <a:endParaRPr lang="en-US" sz="2300" kern="1200" dirty="0"/>
        </a:p>
      </dsp:txBody>
      <dsp:txXfrm>
        <a:off x="3413170" y="2369587"/>
        <a:ext cx="2317659" cy="1356825"/>
      </dsp:txXfrm>
    </dsp:sp>
    <dsp:sp modelId="{27F442AA-CF83-7C4B-8805-E67BD7B2696A}">
      <dsp:nvSpPr>
        <dsp:cNvPr id="0" name=""/>
        <dsp:cNvSpPr/>
      </dsp:nvSpPr>
      <dsp:spPr>
        <a:xfrm>
          <a:off x="6013251" y="2750141"/>
          <a:ext cx="509242" cy="595717"/>
        </a:xfrm>
        <a:prstGeom prst="rightArrow">
          <a:avLst>
            <a:gd name="adj1" fmla="val 60000"/>
            <a:gd name="adj2" fmla="val 50000"/>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013251" y="2869284"/>
        <a:ext cx="356469" cy="357431"/>
      </dsp:txXfrm>
    </dsp:sp>
    <dsp:sp modelId="{1F060347-6CE1-E040-B7D4-07406F361DE3}">
      <dsp:nvSpPr>
        <dsp:cNvPr id="0" name=""/>
        <dsp:cNvSpPr/>
      </dsp:nvSpPr>
      <dsp:spPr>
        <a:xfrm>
          <a:off x="6733877" y="2327374"/>
          <a:ext cx="2402085" cy="1441251"/>
        </a:xfrm>
        <a:prstGeom prst="roundRect">
          <a:avLst>
            <a:gd name="adj" fmla="val 10000"/>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Intervene in severe anemia</a:t>
          </a:r>
        </a:p>
      </dsp:txBody>
      <dsp:txXfrm>
        <a:off x="6776090" y="2369587"/>
        <a:ext cx="2317659" cy="13568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10/5/16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797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t>10/5/16</a:t>
            </a:fld>
            <a:endParaRPr lang="en-US"/>
          </a:p>
        </p:txBody>
      </p:sp>
      <p:sp>
        <p:nvSpPr>
          <p:cNvPr id="8" name="Footer Placeholder 7"/>
          <p:cNvSpPr>
            <a:spLocks noGrp="1"/>
          </p:cNvSpPr>
          <p:nvPr>
            <p:ph type="ftr" sz="quarter" idx="11"/>
          </p:nvPr>
        </p:nvSpPr>
        <p:spPr/>
        <p:txBody>
          <a:bodyPr/>
          <a:lstStyle/>
          <a:p>
            <a:r>
              <a:rPr lang="en-US" smtClean="0"/>
              <a:t>Contact us: pht433@gmail.com</a:t>
            </a:r>
            <a:endParaRPr lang="en-US"/>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t>10/5/16</a:t>
            </a:fld>
            <a:endParaRPr lang="en-US"/>
          </a:p>
        </p:txBody>
      </p:sp>
      <p:sp>
        <p:nvSpPr>
          <p:cNvPr id="4" name="Footer Placeholder 3"/>
          <p:cNvSpPr>
            <a:spLocks noGrp="1"/>
          </p:cNvSpPr>
          <p:nvPr>
            <p:ph type="ftr" sz="quarter" idx="11"/>
          </p:nvPr>
        </p:nvSpPr>
        <p:spPr/>
        <p:txBody>
          <a:bodyPr/>
          <a:lstStyle/>
          <a:p>
            <a:r>
              <a:rPr lang="en-US" smtClean="0"/>
              <a:t>Contact us: pht433@gmail.com</a:t>
            </a:r>
            <a:endParaRPr lang="en-US"/>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t>10/5/16</a:t>
            </a:fld>
            <a:endParaRPr lang="en-US"/>
          </a:p>
        </p:txBody>
      </p:sp>
      <p:sp>
        <p:nvSpPr>
          <p:cNvPr id="3" name="Footer Placeholder 2"/>
          <p:cNvSpPr>
            <a:spLocks noGrp="1"/>
          </p:cNvSpPr>
          <p:nvPr>
            <p:ph type="ftr" sz="quarter" idx="11"/>
          </p:nvPr>
        </p:nvSpPr>
        <p:spPr/>
        <p:txBody>
          <a:bodyPr/>
          <a:lstStyle/>
          <a:p>
            <a:r>
              <a:rPr lang="en-US" smtClean="0"/>
              <a:t>Contact us: pht433@gmail.com</a:t>
            </a:r>
            <a:endParaRPr lang="en-US"/>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t>10/5/16</a:t>
            </a:fld>
            <a:endParaRPr lang="en-US"/>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smtClean="0"/>
              <a:t>Contact us: pht433@gmail.com</a:t>
            </a:r>
            <a:endParaRPr lang="en-US"/>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1210146" y="4110335"/>
            <a:ext cx="112957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Rh </a:t>
            </a:r>
            <a:r>
              <a:rPr lang="en-US" sz="5400" dirty="0" err="1" smtClean="0">
                <a:ln w="0"/>
                <a:effectLst>
                  <a:outerShdw blurRad="38100" dist="19050" dir="2700000" algn="tl" rotWithShape="0">
                    <a:schemeClr val="dk1">
                      <a:alpha val="40000"/>
                    </a:schemeClr>
                  </a:outerShdw>
                </a:effectLst>
              </a:rPr>
              <a:t>Alloimmunization</a:t>
            </a:r>
            <a:r>
              <a:rPr lang="en-US" sz="5400" dirty="0" smtClean="0">
                <a:ln w="0"/>
                <a:effectLst>
                  <a:outerShdw blurRad="38100" dist="19050" dir="2700000" algn="tl" rotWithShape="0">
                    <a:schemeClr val="dk1">
                      <a:alpha val="40000"/>
                    </a:schemeClr>
                  </a:outerShdw>
                </a:effectLst>
              </a:rPr>
              <a:t> (</a:t>
            </a:r>
            <a:r>
              <a:rPr lang="en-US" sz="5400" dirty="0" err="1" smtClean="0">
                <a:ln w="0"/>
                <a:effectLst>
                  <a:outerShdw blurRad="38100" dist="19050" dir="2700000" algn="tl" rotWithShape="0">
                    <a:schemeClr val="dk1">
                      <a:alpha val="40000"/>
                    </a:schemeClr>
                  </a:outerShdw>
                </a:effectLst>
              </a:rPr>
              <a:t>Isoimmunization</a:t>
            </a:r>
            <a:r>
              <a:rPr lang="en-US" sz="5400" dirty="0" smtClean="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endParaRPr lang="en-US"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pic>
        <p:nvPicPr>
          <p:cNvPr id="4" name="Picture 3" descr="Screen Shot 2016-10-03 at 1.36.21 AM.png"/>
          <p:cNvPicPr>
            <a:picLocks noChangeAspect="1"/>
          </p:cNvPicPr>
          <p:nvPr/>
        </p:nvPicPr>
        <p:blipFill rotWithShape="1">
          <a:blip r:embed="rId3">
            <a:extLst>
              <a:ext uri="{28A0092B-C50C-407E-A947-70E740481C1C}">
                <a14:useLocalDpi xmlns:a14="http://schemas.microsoft.com/office/drawing/2010/main" val="0"/>
              </a:ext>
            </a:extLst>
          </a:blip>
          <a:srcRect l="40919" t="48596" r="5021" b="23924"/>
          <a:stretch/>
        </p:blipFill>
        <p:spPr>
          <a:xfrm>
            <a:off x="914400" y="2438400"/>
            <a:ext cx="12471778" cy="3962400"/>
          </a:xfrm>
          <a:prstGeom prst="rect">
            <a:avLst/>
          </a:prstGeom>
        </p:spPr>
      </p:pic>
      <p:sp>
        <p:nvSpPr>
          <p:cNvPr id="7" name="TextBox 6"/>
          <p:cNvSpPr txBox="1"/>
          <p:nvPr/>
        </p:nvSpPr>
        <p:spPr>
          <a:xfrm>
            <a:off x="13948995" y="6125020"/>
            <a:ext cx="184666" cy="44627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9420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endParaRPr lang="en-US"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pic>
        <p:nvPicPr>
          <p:cNvPr id="7" name="Picture 6" descr="Screen Shot 2016-10-03 at 1.36.26 AM.png"/>
          <p:cNvPicPr>
            <a:picLocks noChangeAspect="1"/>
          </p:cNvPicPr>
          <p:nvPr/>
        </p:nvPicPr>
        <p:blipFill rotWithShape="1">
          <a:blip r:embed="rId3">
            <a:extLst>
              <a:ext uri="{28A0092B-C50C-407E-A947-70E740481C1C}">
                <a14:useLocalDpi xmlns:a14="http://schemas.microsoft.com/office/drawing/2010/main" val="0"/>
              </a:ext>
            </a:extLst>
          </a:blip>
          <a:srcRect l="40620" t="14424" r="6664" b="28225"/>
          <a:stretch/>
        </p:blipFill>
        <p:spPr>
          <a:xfrm>
            <a:off x="1219200" y="762000"/>
            <a:ext cx="11430000" cy="7771833"/>
          </a:xfrm>
          <a:prstGeom prst="rect">
            <a:avLst/>
          </a:prstGeom>
        </p:spPr>
      </p:pic>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How to Manage the Baby?</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914400" y="1905000"/>
            <a:ext cx="11963400" cy="4524315"/>
          </a:xfrm>
          <a:prstGeom prst="rect">
            <a:avLst/>
          </a:prstGeom>
          <a:noFill/>
        </p:spPr>
        <p:txBody>
          <a:bodyPr wrap="square" rtlCol="0">
            <a:spAutoFit/>
          </a:bodyPr>
          <a:lstStyle/>
          <a:p>
            <a:pPr marL="457200" indent="-457200">
              <a:buFontTx/>
              <a:buChar char="-"/>
            </a:pPr>
            <a:r>
              <a:rPr lang="en-US" sz="3200" dirty="0" smtClean="0"/>
              <a:t>Intrauterine transfusion </a:t>
            </a:r>
            <a:r>
              <a:rPr lang="en-US" sz="3200" dirty="0" smtClean="0">
                <a:solidFill>
                  <a:srgbClr val="BFBFBF"/>
                </a:solidFill>
              </a:rPr>
              <a:t>(fresh </a:t>
            </a:r>
            <a:r>
              <a:rPr lang="en-US" sz="3200" dirty="0" smtClean="0">
                <a:solidFill>
                  <a:srgbClr val="FF0000"/>
                </a:solidFill>
              </a:rPr>
              <a:t>O Rh- </a:t>
            </a:r>
            <a:r>
              <a:rPr lang="en-US" sz="3200" dirty="0" smtClean="0">
                <a:solidFill>
                  <a:srgbClr val="BFBFBF"/>
                </a:solidFill>
              </a:rPr>
              <a:t>blood and packed RBCs, repeat transfusions are scheduled at 1 to 3 week intervals, last transfusion should be between 32 and 34 weeks).</a:t>
            </a:r>
          </a:p>
          <a:p>
            <a:pPr marL="457200" indent="-457200">
              <a:buFontTx/>
              <a:buChar char="-"/>
            </a:pPr>
            <a:r>
              <a:rPr lang="en-US" sz="3200" dirty="0" err="1" smtClean="0"/>
              <a:t>Intraperitoneal</a:t>
            </a:r>
            <a:r>
              <a:rPr lang="en-US" sz="3200" dirty="0" smtClean="0"/>
              <a:t> transfusion* </a:t>
            </a:r>
            <a:r>
              <a:rPr lang="en-US" sz="3200" dirty="0" smtClean="0">
                <a:solidFill>
                  <a:schemeClr val="bg1">
                    <a:lumMod val="75000"/>
                  </a:schemeClr>
                </a:solidFill>
              </a:rPr>
              <a:t>(RBCs are absorbed via the diaphragmatic </a:t>
            </a:r>
            <a:r>
              <a:rPr lang="en-US" sz="3200" dirty="0" err="1" smtClean="0">
                <a:solidFill>
                  <a:schemeClr val="bg1">
                    <a:lumMod val="75000"/>
                  </a:schemeClr>
                </a:solidFill>
              </a:rPr>
              <a:t>lymphatics</a:t>
            </a:r>
            <a:r>
              <a:rPr lang="en-US" sz="3200" dirty="0" smtClean="0">
                <a:solidFill>
                  <a:schemeClr val="bg1">
                    <a:lumMod val="75000"/>
                  </a:schemeClr>
                </a:solidFill>
              </a:rPr>
              <a:t>, </a:t>
            </a:r>
            <a:r>
              <a:rPr lang="en-US" sz="3200" dirty="0" err="1" smtClean="0">
                <a:solidFill>
                  <a:schemeClr val="bg1">
                    <a:lumMod val="75000"/>
                  </a:schemeClr>
                </a:solidFill>
              </a:rPr>
              <a:t>Nonhydroptic</a:t>
            </a:r>
            <a:r>
              <a:rPr lang="en-US" sz="3200" dirty="0" smtClean="0">
                <a:solidFill>
                  <a:schemeClr val="bg1">
                    <a:lumMod val="75000"/>
                  </a:schemeClr>
                </a:solidFill>
              </a:rPr>
              <a:t> fetuses absorption should occur in </a:t>
            </a:r>
            <a:r>
              <a:rPr lang="en-US" sz="3200" dirty="0" smtClean="0">
                <a:solidFill>
                  <a:srgbClr val="FF0000"/>
                </a:solidFill>
              </a:rPr>
              <a:t>7 to 9 days</a:t>
            </a:r>
            <a:r>
              <a:rPr lang="en-US" sz="3200" dirty="0" smtClean="0">
                <a:solidFill>
                  <a:schemeClr val="bg1">
                    <a:lumMod val="75000"/>
                  </a:schemeClr>
                </a:solidFill>
              </a:rPr>
              <a:t>, in </a:t>
            </a:r>
            <a:r>
              <a:rPr lang="en-US" sz="3200" dirty="0" err="1" smtClean="0">
                <a:solidFill>
                  <a:schemeClr val="bg1">
                    <a:lumMod val="75000"/>
                  </a:schemeClr>
                </a:solidFill>
              </a:rPr>
              <a:t>hydroptic</a:t>
            </a:r>
            <a:r>
              <a:rPr lang="en-US" sz="3200" dirty="0" smtClean="0">
                <a:solidFill>
                  <a:schemeClr val="bg1">
                    <a:lumMod val="75000"/>
                  </a:schemeClr>
                </a:solidFill>
              </a:rPr>
              <a:t> ones it’s variable)</a:t>
            </a:r>
            <a:endParaRPr lang="en-US" sz="3200" dirty="0" smtClean="0"/>
          </a:p>
          <a:p>
            <a:pPr marL="457200" indent="-457200">
              <a:buFontTx/>
              <a:buChar char="-"/>
            </a:pPr>
            <a:r>
              <a:rPr lang="en-US" sz="3200" dirty="0" smtClean="0"/>
              <a:t>Maternal </a:t>
            </a:r>
            <a:r>
              <a:rPr lang="en-US" sz="3200" dirty="0" err="1" smtClean="0"/>
              <a:t>Plasmapheresis</a:t>
            </a:r>
            <a:endParaRPr lang="en-US" sz="3200" dirty="0" smtClean="0"/>
          </a:p>
          <a:p>
            <a:pPr marL="457200" indent="-457200">
              <a:buFontTx/>
              <a:buChar char="-"/>
            </a:pPr>
            <a:r>
              <a:rPr lang="en-US" sz="3200" dirty="0" smtClean="0"/>
              <a:t>Phenobarbital </a:t>
            </a:r>
            <a:r>
              <a:rPr lang="en-US" sz="3200" dirty="0" smtClean="0">
                <a:solidFill>
                  <a:schemeClr val="bg1">
                    <a:lumMod val="75000"/>
                  </a:schemeClr>
                </a:solidFill>
              </a:rPr>
              <a:t>(Has been shown to </a:t>
            </a:r>
            <a:r>
              <a:rPr lang="en-US" sz="3200" dirty="0" smtClean="0">
                <a:solidFill>
                  <a:srgbClr val="FF0000"/>
                </a:solidFill>
              </a:rPr>
              <a:t>induce fetal liver enzyme </a:t>
            </a:r>
            <a:r>
              <a:rPr lang="en-US" sz="3200" dirty="0" smtClean="0">
                <a:solidFill>
                  <a:schemeClr val="bg1">
                    <a:lumMod val="75000"/>
                  </a:schemeClr>
                </a:solidFill>
              </a:rPr>
              <a:t>activity and maturation, this is used 2-3 weeks before delivery)</a:t>
            </a:r>
          </a:p>
        </p:txBody>
      </p:sp>
      <p:sp>
        <p:nvSpPr>
          <p:cNvPr id="4" name="TextBox 3"/>
          <p:cNvSpPr txBox="1"/>
          <p:nvPr/>
        </p:nvSpPr>
        <p:spPr>
          <a:xfrm>
            <a:off x="3276600" y="6934200"/>
            <a:ext cx="63246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t>*Formula for </a:t>
            </a:r>
            <a:r>
              <a:rPr lang="en-US" sz="2800" dirty="0" err="1" smtClean="0"/>
              <a:t>intraperitoneal</a:t>
            </a:r>
            <a:r>
              <a:rPr lang="en-US" sz="2800" dirty="0" smtClean="0"/>
              <a:t> </a:t>
            </a:r>
            <a:r>
              <a:rPr lang="en-US" sz="2800" dirty="0" err="1" smtClean="0"/>
              <a:t>tranfusion</a:t>
            </a:r>
            <a:r>
              <a:rPr lang="en-US" sz="2800" dirty="0" smtClean="0"/>
              <a:t>: </a:t>
            </a:r>
          </a:p>
          <a:p>
            <a:r>
              <a:rPr lang="en-US" sz="2800" dirty="0" smtClean="0"/>
              <a:t>Volume = [GA (</a:t>
            </a:r>
            <a:r>
              <a:rPr lang="en-US" sz="2800" dirty="0" err="1" smtClean="0"/>
              <a:t>wks</a:t>
            </a:r>
            <a:r>
              <a:rPr lang="en-US" sz="2800" dirty="0" smtClean="0"/>
              <a:t>) – 20] x10</a:t>
            </a:r>
            <a:endParaRPr lang="en-US" sz="2800"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Timing of delivery:</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Rectangle 3"/>
          <p:cNvSpPr/>
          <p:nvPr/>
        </p:nvSpPr>
        <p:spPr>
          <a:xfrm>
            <a:off x="914400" y="2133600"/>
            <a:ext cx="11353800" cy="5016756"/>
          </a:xfrm>
          <a:prstGeom prst="rect">
            <a:avLst/>
          </a:prstGeom>
        </p:spPr>
        <p:txBody>
          <a:bodyPr wrap="square">
            <a:spAutoFit/>
          </a:bodyPr>
          <a:lstStyle/>
          <a:p>
            <a:pPr marL="571500" indent="-571500">
              <a:buFont typeface="Arial"/>
              <a:buChar char="•"/>
            </a:pPr>
            <a:r>
              <a:rPr lang="en-US" sz="4000" baseline="30000" dirty="0"/>
              <a:t>F</a:t>
            </a:r>
            <a:r>
              <a:rPr lang="en-US" sz="4000" baseline="30000" dirty="0" smtClean="0"/>
              <a:t>etuses </a:t>
            </a:r>
            <a:r>
              <a:rPr lang="en-US" sz="4000" baseline="30000" dirty="0"/>
              <a:t>are evaluated at least twice weekly from </a:t>
            </a:r>
            <a:r>
              <a:rPr lang="en-US" sz="4000" baseline="30000" dirty="0">
                <a:solidFill>
                  <a:srgbClr val="FF0000"/>
                </a:solidFill>
              </a:rPr>
              <a:t>24 to 28 weeks </a:t>
            </a:r>
            <a:r>
              <a:rPr lang="en-US" sz="4000" baseline="30000" dirty="0"/>
              <a:t>for fetal well-being (NST, modified biophysical profile) and fetal growth. While the goal is a term neonate</a:t>
            </a:r>
            <a:r>
              <a:rPr lang="en-US" sz="4000" baseline="30000" dirty="0" smtClean="0"/>
              <a:t>, the </a:t>
            </a:r>
            <a:r>
              <a:rPr lang="en-US" sz="4000" baseline="30000" dirty="0"/>
              <a:t>risks for intrauterine demise, including that from procedure-related losses, must be balanced against the risks for prematurity. There is no absolute </a:t>
            </a:r>
            <a:r>
              <a:rPr lang="en-US" sz="4000" baseline="30000" dirty="0" smtClean="0"/>
              <a:t>gestational </a:t>
            </a:r>
            <a:r>
              <a:rPr lang="en-US" sz="4000" baseline="30000" dirty="0"/>
              <a:t>age cutoff for intrauterine transfusion, but after 34 weeks, the risk for an intrauterine loss in this </a:t>
            </a:r>
            <a:r>
              <a:rPr lang="en-US" sz="4000" baseline="30000" dirty="0" smtClean="0"/>
              <a:t>setting </a:t>
            </a:r>
            <a:r>
              <a:rPr lang="en-US" sz="4000" baseline="30000" dirty="0"/>
              <a:t>may be greater than the risk for a neonatal death, and it may be prudent to deliver the fetus. </a:t>
            </a:r>
            <a:endParaRPr lang="en-US" sz="4000" baseline="30000" dirty="0" smtClean="0"/>
          </a:p>
          <a:p>
            <a:pPr marL="571500" indent="-571500">
              <a:buFont typeface="Arial"/>
              <a:buChar char="•"/>
            </a:pPr>
            <a:r>
              <a:rPr lang="en-US" sz="4000" baseline="30000" dirty="0" smtClean="0"/>
              <a:t>If </a:t>
            </a:r>
            <a:r>
              <a:rPr lang="en-US" sz="4000" baseline="30000" dirty="0"/>
              <a:t>delivery is expected to occur before 34 weeks’ gestation (or if amniocentesis suggests an immature lung profile), </a:t>
            </a:r>
            <a:r>
              <a:rPr lang="en-US" sz="4000" baseline="30000" dirty="0" smtClean="0">
                <a:solidFill>
                  <a:srgbClr val="FF0000"/>
                </a:solidFill>
              </a:rPr>
              <a:t>betamethasone </a:t>
            </a:r>
            <a:r>
              <a:rPr lang="en-US" sz="4000" baseline="30000" dirty="0"/>
              <a:t>should be given at least 48 hours before delivery to enhance fetal pulmonary </a:t>
            </a:r>
            <a:r>
              <a:rPr lang="en-US" sz="4000" baseline="30000" dirty="0" smtClean="0"/>
              <a:t>maturation.</a:t>
            </a:r>
            <a:endParaRPr lang="en-US" sz="4000" dirty="0"/>
          </a:p>
        </p:txBody>
      </p:sp>
    </p:spTree>
    <p:extLst>
      <p:ext uri="{BB962C8B-B14F-4D97-AF65-F5344CB8AC3E}">
        <p14:creationId xmlns:p14="http://schemas.microsoft.com/office/powerpoint/2010/main" val="323663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Rho-GAM:</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Rectangle 2"/>
          <p:cNvSpPr/>
          <p:nvPr/>
        </p:nvSpPr>
        <p:spPr>
          <a:xfrm>
            <a:off x="990600" y="1828800"/>
            <a:ext cx="11734800" cy="6042680"/>
          </a:xfrm>
          <a:prstGeom prst="rect">
            <a:avLst/>
          </a:prstGeom>
        </p:spPr>
        <p:txBody>
          <a:bodyPr wrap="square">
            <a:spAutoFit/>
          </a:bodyPr>
          <a:lstStyle/>
          <a:p>
            <a:pPr marL="571500" indent="-571500">
              <a:buFont typeface="Arial"/>
              <a:buChar char="•"/>
            </a:pPr>
            <a:r>
              <a:rPr lang="en-US" sz="4000" baseline="30000" dirty="0" smtClean="0">
                <a:solidFill>
                  <a:schemeClr val="accent4">
                    <a:lumMod val="75000"/>
                  </a:schemeClr>
                </a:solidFill>
              </a:rPr>
              <a:t>During </a:t>
            </a:r>
            <a:r>
              <a:rPr lang="en-US" sz="4000" baseline="30000" dirty="0">
                <a:solidFill>
                  <a:schemeClr val="accent4">
                    <a:lumMod val="75000"/>
                  </a:schemeClr>
                </a:solidFill>
              </a:rPr>
              <a:t>an uncomplicated pregnancy, the Rh-negative woman whose initial antibody screen is negative should have a repeat antibody titer at 28 weeks’ gestation. If the antibody screen is still negative, she should routinely receive an intramuscular injection of </a:t>
            </a:r>
            <a:r>
              <a:rPr lang="en-US" sz="4000" b="1" baseline="30000" dirty="0">
                <a:solidFill>
                  <a:srgbClr val="FF0000"/>
                </a:solidFill>
              </a:rPr>
              <a:t>300 μg </a:t>
            </a:r>
            <a:r>
              <a:rPr lang="en-US" sz="4000" baseline="30000" dirty="0">
                <a:solidFill>
                  <a:schemeClr val="accent4">
                    <a:lumMod val="75000"/>
                  </a:schemeClr>
                </a:solidFill>
              </a:rPr>
              <a:t>of </a:t>
            </a:r>
            <a:r>
              <a:rPr lang="en-US" sz="4000" baseline="30000" dirty="0" err="1" smtClean="0">
                <a:solidFill>
                  <a:schemeClr val="accent4">
                    <a:lumMod val="75000"/>
                  </a:schemeClr>
                </a:solidFill>
              </a:rPr>
              <a:t>RhoGAM</a:t>
            </a:r>
            <a:r>
              <a:rPr lang="en-US" sz="4000" baseline="30000" dirty="0" smtClean="0">
                <a:solidFill>
                  <a:schemeClr val="accent4">
                    <a:lumMod val="75000"/>
                  </a:schemeClr>
                </a:solidFill>
              </a:rPr>
              <a:t> prophylactically.</a:t>
            </a:r>
          </a:p>
          <a:p>
            <a:pPr marL="342900" indent="-342900">
              <a:buFont typeface="Arial"/>
              <a:buChar char="•"/>
            </a:pPr>
            <a:r>
              <a:rPr lang="en-US" sz="2800" dirty="0" err="1">
                <a:solidFill>
                  <a:schemeClr val="accent4">
                    <a:lumMod val="75000"/>
                  </a:schemeClr>
                </a:solidFill>
              </a:rPr>
              <a:t>RhO</a:t>
            </a:r>
            <a:r>
              <a:rPr lang="en-US" sz="2800" dirty="0">
                <a:solidFill>
                  <a:schemeClr val="accent4">
                    <a:lumMod val="75000"/>
                  </a:schemeClr>
                </a:solidFill>
              </a:rPr>
              <a:t>-GAM should also be administered during the antepartum period at any gestational age to an Rh- negative </a:t>
            </a:r>
            <a:r>
              <a:rPr lang="en-US" sz="2800" dirty="0" err="1">
                <a:solidFill>
                  <a:schemeClr val="accent4">
                    <a:lumMod val="75000"/>
                  </a:schemeClr>
                </a:solidFill>
              </a:rPr>
              <a:t>unsensitized</a:t>
            </a:r>
            <a:r>
              <a:rPr lang="en-US" sz="2800" dirty="0">
                <a:solidFill>
                  <a:schemeClr val="accent4">
                    <a:lumMod val="75000"/>
                  </a:schemeClr>
                </a:solidFill>
              </a:rPr>
              <a:t> (anti-D–negative) woman at the time of spontaneous or induced abortion, treatment of an ectopic pregnancy, significant vaginal bleeding, performance of an amniocentesis, abdominal trauma, or external cephalic version.</a:t>
            </a:r>
            <a:r>
              <a:rPr lang="en-US" sz="2800" dirty="0">
                <a:solidFill>
                  <a:srgbClr val="FF0000"/>
                </a:solidFill>
              </a:rPr>
              <a:t> </a:t>
            </a:r>
            <a:r>
              <a:rPr lang="en-US" sz="2800" b="1" dirty="0">
                <a:solidFill>
                  <a:srgbClr val="FF0000"/>
                </a:solidFill>
              </a:rPr>
              <a:t>Before 12 weeks of </a:t>
            </a:r>
            <a:r>
              <a:rPr lang="en-US" sz="2800" b="1" dirty="0" smtClean="0">
                <a:solidFill>
                  <a:srgbClr val="FF0000"/>
                </a:solidFill>
              </a:rPr>
              <a:t>gestation</a:t>
            </a:r>
            <a:r>
              <a:rPr lang="en-US" sz="2800" b="1" dirty="0">
                <a:solidFill>
                  <a:srgbClr val="FF0000"/>
                </a:solidFill>
              </a:rPr>
              <a:t>, 50 to 100 μg of </a:t>
            </a:r>
            <a:r>
              <a:rPr lang="en-US" sz="2800" b="1" dirty="0" err="1">
                <a:solidFill>
                  <a:srgbClr val="FF0000"/>
                </a:solidFill>
              </a:rPr>
              <a:t>RhO</a:t>
            </a:r>
            <a:r>
              <a:rPr lang="en-US" sz="2800" b="1" dirty="0">
                <a:solidFill>
                  <a:srgbClr val="FF0000"/>
                </a:solidFill>
              </a:rPr>
              <a:t>-GAM should be sufficient to prevent </a:t>
            </a:r>
            <a:r>
              <a:rPr lang="en-US" sz="2800" b="1" dirty="0" err="1">
                <a:solidFill>
                  <a:srgbClr val="FF0000"/>
                </a:solidFill>
              </a:rPr>
              <a:t>isoimmunization</a:t>
            </a:r>
            <a:r>
              <a:rPr lang="en-US" sz="2800" b="1" dirty="0">
                <a:solidFill>
                  <a:srgbClr val="FF0000"/>
                </a:solidFill>
              </a:rPr>
              <a:t>. </a:t>
            </a:r>
          </a:p>
          <a:p>
            <a:pPr marL="342900" indent="-342900">
              <a:buFont typeface="Arial"/>
              <a:buChar char="•"/>
            </a:pPr>
            <a:r>
              <a:rPr lang="en-US" sz="2800" dirty="0" err="1" smtClean="0">
                <a:solidFill>
                  <a:schemeClr val="accent4">
                    <a:lumMod val="75000"/>
                  </a:schemeClr>
                </a:solidFill>
              </a:rPr>
              <a:t>RhO</a:t>
            </a:r>
            <a:r>
              <a:rPr lang="en-US" sz="2800" dirty="0">
                <a:solidFill>
                  <a:schemeClr val="accent4">
                    <a:lumMod val="75000"/>
                  </a:schemeClr>
                </a:solidFill>
              </a:rPr>
              <a:t>-GAM is probably not necessary following termination of a “complete” molar pregnancy. A “</a:t>
            </a:r>
            <a:r>
              <a:rPr lang="en-US" sz="2800" dirty="0" smtClean="0">
                <a:solidFill>
                  <a:schemeClr val="accent4">
                    <a:lumMod val="75000"/>
                  </a:schemeClr>
                </a:solidFill>
              </a:rPr>
              <a:t>partial</a:t>
            </a:r>
            <a:r>
              <a:rPr lang="en-US" sz="2800" dirty="0">
                <a:solidFill>
                  <a:schemeClr val="accent4">
                    <a:lumMod val="75000"/>
                  </a:schemeClr>
                </a:solidFill>
              </a:rPr>
              <a:t>” molar pregnancy may have fetal tissue, and theoretically fetal cells could enter the maternal </a:t>
            </a:r>
            <a:r>
              <a:rPr lang="en-US" sz="2800" dirty="0" smtClean="0">
                <a:solidFill>
                  <a:schemeClr val="accent4">
                    <a:lumMod val="75000"/>
                  </a:schemeClr>
                </a:solidFill>
              </a:rPr>
              <a:t>circulation.</a:t>
            </a:r>
            <a:endParaRPr lang="en-US" sz="4000" dirty="0">
              <a:solidFill>
                <a:schemeClr val="accent4">
                  <a:lumMod val="75000"/>
                </a:schemeClr>
              </a:solidFill>
            </a:endParaRPr>
          </a:p>
        </p:txBody>
      </p:sp>
    </p:spTree>
    <p:extLst>
      <p:ext uri="{BB962C8B-B14F-4D97-AF65-F5344CB8AC3E}">
        <p14:creationId xmlns:p14="http://schemas.microsoft.com/office/powerpoint/2010/main" val="333247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Irregular Antibodies:</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TextBox 3"/>
          <p:cNvSpPr txBox="1"/>
          <p:nvPr/>
        </p:nvSpPr>
        <p:spPr>
          <a:xfrm>
            <a:off x="1219200" y="2057400"/>
            <a:ext cx="11277600" cy="3046988"/>
          </a:xfrm>
          <a:prstGeom prst="rect">
            <a:avLst/>
          </a:prstGeom>
          <a:noFill/>
        </p:spPr>
        <p:txBody>
          <a:bodyPr wrap="square" rtlCol="0">
            <a:spAutoFit/>
          </a:bodyPr>
          <a:lstStyle/>
          <a:p>
            <a:pPr marL="457200" indent="-457200">
              <a:buFontTx/>
              <a:buChar char="-"/>
            </a:pPr>
            <a:r>
              <a:rPr lang="en-US" sz="3200" dirty="0" err="1" smtClean="0"/>
              <a:t>Kell</a:t>
            </a:r>
            <a:r>
              <a:rPr lang="en-US" sz="3200" dirty="0" smtClean="0"/>
              <a:t> Antibodies can elicit a strong</a:t>
            </a:r>
            <a:r>
              <a:rPr lang="en-US" sz="3200" dirty="0" smtClean="0">
                <a:solidFill>
                  <a:srgbClr val="FF0000"/>
                </a:solidFill>
              </a:rPr>
              <a:t> </a:t>
            </a:r>
            <a:r>
              <a:rPr lang="en-US" sz="3200" dirty="0" err="1" smtClean="0">
                <a:solidFill>
                  <a:srgbClr val="FF0000"/>
                </a:solidFill>
              </a:rPr>
              <a:t>IgG</a:t>
            </a:r>
            <a:r>
              <a:rPr lang="en-US" sz="3200" dirty="0" smtClean="0">
                <a:solidFill>
                  <a:srgbClr val="FF0000"/>
                </a:solidFill>
              </a:rPr>
              <a:t> </a:t>
            </a:r>
            <a:r>
              <a:rPr lang="en-US" sz="3200" dirty="0" smtClean="0"/>
              <a:t>reaction similar to Rh </a:t>
            </a:r>
            <a:r>
              <a:rPr lang="en-US" sz="3200" dirty="0" err="1" smtClean="0"/>
              <a:t>isoimmunization</a:t>
            </a:r>
            <a:r>
              <a:rPr lang="en-US" sz="3200" dirty="0" smtClean="0"/>
              <a:t>.</a:t>
            </a:r>
          </a:p>
          <a:p>
            <a:pPr marL="457200" indent="-457200">
              <a:buFontTx/>
              <a:buChar char="-"/>
            </a:pPr>
            <a:r>
              <a:rPr lang="en-US" sz="3200" dirty="0" smtClean="0"/>
              <a:t>In </a:t>
            </a:r>
            <a:r>
              <a:rPr lang="en-US" sz="3200" dirty="0" err="1" smtClean="0">
                <a:solidFill>
                  <a:srgbClr val="FF0000"/>
                </a:solidFill>
              </a:rPr>
              <a:t>Kell</a:t>
            </a:r>
            <a:r>
              <a:rPr lang="en-US" sz="3200" dirty="0" smtClean="0"/>
              <a:t> </a:t>
            </a:r>
            <a:r>
              <a:rPr lang="en-US" sz="3200" dirty="0" err="1" smtClean="0"/>
              <a:t>isoimmunization</a:t>
            </a:r>
            <a:r>
              <a:rPr lang="en-US" sz="3200" dirty="0" smtClean="0"/>
              <a:t>, the anemia is due to more of </a:t>
            </a:r>
            <a:r>
              <a:rPr lang="en-US" sz="3200" dirty="0" smtClean="0">
                <a:solidFill>
                  <a:srgbClr val="FF0000"/>
                </a:solidFill>
              </a:rPr>
              <a:t>suppression of hematopoiesis </a:t>
            </a:r>
            <a:r>
              <a:rPr lang="en-US" sz="3200" dirty="0" smtClean="0"/>
              <a:t>rather than hemolysis.</a:t>
            </a:r>
          </a:p>
          <a:p>
            <a:pPr marL="457200" indent="-457200">
              <a:buFontTx/>
              <a:buChar char="-"/>
            </a:pPr>
            <a:r>
              <a:rPr lang="en-US" sz="3200" dirty="0" smtClean="0"/>
              <a:t>The predictor of anemia in this case is still the </a:t>
            </a:r>
            <a:r>
              <a:rPr lang="en-US" sz="3200" dirty="0" smtClean="0">
                <a:solidFill>
                  <a:srgbClr val="FF0000"/>
                </a:solidFill>
              </a:rPr>
              <a:t>MCA PSV</a:t>
            </a:r>
            <a:r>
              <a:rPr lang="en-US" sz="3200" dirty="0" smtClean="0"/>
              <a:t>. </a:t>
            </a:r>
            <a:r>
              <a:rPr lang="en-US" sz="3200" dirty="0" smtClean="0">
                <a:solidFill>
                  <a:schemeClr val="bg1">
                    <a:lumMod val="75000"/>
                  </a:schemeClr>
                </a:solidFill>
              </a:rPr>
              <a:t>(Like in Rh)</a:t>
            </a:r>
            <a:endParaRPr lang="en-US" sz="3200" dirty="0">
              <a:solidFill>
                <a:schemeClr val="bg1">
                  <a:lumMod val="75000"/>
                </a:schemeClr>
              </a:solidFill>
            </a:endParaRPr>
          </a:p>
        </p:txBody>
      </p:sp>
    </p:spTree>
    <p:extLst>
      <p:ext uri="{BB962C8B-B14F-4D97-AF65-F5344CB8AC3E}">
        <p14:creationId xmlns:p14="http://schemas.microsoft.com/office/powerpoint/2010/main" val="231187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Teaching Case:</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457200" y="1828800"/>
            <a:ext cx="12877800" cy="6217088"/>
          </a:xfrm>
          <a:prstGeom prst="rect">
            <a:avLst/>
          </a:prstGeom>
          <a:noFill/>
        </p:spPr>
        <p:txBody>
          <a:bodyPr wrap="square" rtlCol="0">
            <a:spAutoFit/>
          </a:bodyPr>
          <a:lstStyle/>
          <a:p>
            <a:r>
              <a:rPr lang="en-US" sz="2600" b="1" dirty="0"/>
              <a:t>CASE: </a:t>
            </a:r>
            <a:r>
              <a:rPr lang="en-US" sz="2600" dirty="0"/>
              <a:t>A 32 year-old P1101 woman and her new husband present for prenatal care at 20 weeks gestation. Her past obstetric</a:t>
            </a:r>
          </a:p>
          <a:p>
            <a:r>
              <a:rPr lang="en-US" sz="2600" dirty="0"/>
              <a:t>history is significant for a first child delivered at term following an abruption. Her second child died of </a:t>
            </a:r>
            <a:r>
              <a:rPr lang="en-US" sz="2600" dirty="0" smtClean="0"/>
              <a:t>complications of </a:t>
            </a:r>
            <a:r>
              <a:rPr lang="en-US" sz="2600" dirty="0"/>
              <a:t>prematurity following in utero transfusions for Rh </a:t>
            </a:r>
            <a:r>
              <a:rPr lang="en-US" sz="2600" dirty="0" err="1"/>
              <a:t>alloimmunization</a:t>
            </a:r>
            <a:r>
              <a:rPr lang="en-US" sz="2600" dirty="0"/>
              <a:t>. Her initial prenatal labs this </a:t>
            </a:r>
            <a:r>
              <a:rPr lang="en-US" sz="2600" dirty="0" smtClean="0"/>
              <a:t>pregnancy indicate </a:t>
            </a:r>
            <a:r>
              <a:rPr lang="en-US" sz="2600" dirty="0"/>
              <a:t>her blood type as A negative and an antibody screen positive for anti-D with a titer of 1:256. You discuss </a:t>
            </a:r>
            <a:r>
              <a:rPr lang="en-US" sz="2600" dirty="0" smtClean="0"/>
              <a:t>any additional </a:t>
            </a:r>
            <a:r>
              <a:rPr lang="en-US" sz="2600" dirty="0"/>
              <a:t>evaluation needed, her risks in this pregnancy, and the plan of management with her and her husband</a:t>
            </a:r>
            <a:r>
              <a:rPr lang="en-US" sz="2600" dirty="0" smtClean="0"/>
              <a:t>.</a:t>
            </a:r>
          </a:p>
          <a:p>
            <a:endParaRPr lang="en-US" sz="2800" dirty="0"/>
          </a:p>
          <a:p>
            <a:r>
              <a:rPr lang="en-US" sz="2800" b="1" dirty="0">
                <a:solidFill>
                  <a:srgbClr val="604A7B"/>
                </a:solidFill>
              </a:rPr>
              <a:t>What is Rh </a:t>
            </a:r>
            <a:r>
              <a:rPr lang="en-US" sz="2800" b="1" dirty="0" err="1">
                <a:solidFill>
                  <a:srgbClr val="604A7B"/>
                </a:solidFill>
              </a:rPr>
              <a:t>alloimmunization</a:t>
            </a:r>
            <a:r>
              <a:rPr lang="en-US" sz="2800" b="1" dirty="0">
                <a:solidFill>
                  <a:srgbClr val="604A7B"/>
                </a:solidFill>
              </a:rPr>
              <a:t> and what are the red cell antigens involved?</a:t>
            </a:r>
          </a:p>
          <a:p>
            <a:r>
              <a:rPr lang="en-US" sz="2800" dirty="0"/>
              <a:t>• </a:t>
            </a:r>
            <a:r>
              <a:rPr lang="en-US" sz="2600" dirty="0"/>
              <a:t>Occurs when any fetal blood group factor (in this case the Rh antigens) inherited from the father is not possessed by the mother. Antepartum or </a:t>
            </a:r>
            <a:r>
              <a:rPr lang="en-US" sz="2600" dirty="0" err="1"/>
              <a:t>intrapartum</a:t>
            </a:r>
            <a:r>
              <a:rPr lang="en-US" sz="2600" dirty="0"/>
              <a:t> fetal-maternal bleeding may stimulate an immune reaction in the mother</a:t>
            </a:r>
          </a:p>
          <a:p>
            <a:r>
              <a:rPr lang="en-US" sz="2600" dirty="0"/>
              <a:t>• Most cases of Rh </a:t>
            </a:r>
            <a:r>
              <a:rPr lang="en-US" sz="2600" dirty="0" err="1"/>
              <a:t>alloimmunization</a:t>
            </a:r>
            <a:r>
              <a:rPr lang="en-US" sz="2600" dirty="0"/>
              <a:t> causing significant hemolytic disease in the fetus or newborn are the result of </a:t>
            </a:r>
            <a:r>
              <a:rPr lang="en-US" sz="2600" dirty="0">
                <a:solidFill>
                  <a:srgbClr val="FF0000"/>
                </a:solidFill>
              </a:rPr>
              <a:t>D antigen </a:t>
            </a:r>
            <a:r>
              <a:rPr lang="en-US" sz="2600" dirty="0"/>
              <a:t>incompatibility</a:t>
            </a:r>
          </a:p>
          <a:p>
            <a:endParaRPr lang="en-US" sz="2800"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Rectangle 2"/>
          <p:cNvSpPr/>
          <p:nvPr/>
        </p:nvSpPr>
        <p:spPr>
          <a:xfrm>
            <a:off x="1143000" y="1143000"/>
            <a:ext cx="11887200" cy="6617197"/>
          </a:xfrm>
          <a:prstGeom prst="rect">
            <a:avLst/>
          </a:prstGeom>
        </p:spPr>
        <p:txBody>
          <a:bodyPr wrap="square">
            <a:spAutoFit/>
          </a:bodyPr>
          <a:lstStyle/>
          <a:p>
            <a:r>
              <a:rPr lang="en-US" sz="3200" b="1" dirty="0">
                <a:solidFill>
                  <a:srgbClr val="604A7B"/>
                </a:solidFill>
              </a:rPr>
              <a:t>What are the risk factors for Rh </a:t>
            </a:r>
            <a:r>
              <a:rPr lang="en-US" sz="3200" b="1" dirty="0" err="1">
                <a:solidFill>
                  <a:srgbClr val="604A7B"/>
                </a:solidFill>
              </a:rPr>
              <a:t>alloimmunization</a:t>
            </a:r>
            <a:r>
              <a:rPr lang="en-US" sz="3200" b="1" dirty="0">
                <a:solidFill>
                  <a:srgbClr val="604A7B"/>
                </a:solidFill>
              </a:rPr>
              <a:t>?</a:t>
            </a:r>
          </a:p>
          <a:p>
            <a:r>
              <a:rPr lang="en-US" sz="2800" dirty="0"/>
              <a:t>• Any clinical situation that could lead to </a:t>
            </a:r>
            <a:r>
              <a:rPr lang="en-US" sz="2800" b="1" dirty="0">
                <a:solidFill>
                  <a:srgbClr val="FF0000"/>
                </a:solidFill>
              </a:rPr>
              <a:t>fetal-maternal hemorrhage</a:t>
            </a:r>
            <a:r>
              <a:rPr lang="en-US" sz="2800" dirty="0"/>
              <a:t>:</a:t>
            </a:r>
          </a:p>
          <a:p>
            <a:r>
              <a:rPr lang="en-US" sz="2800" dirty="0"/>
              <a:t>• Obstetric procedure: pregnancy termination, chorionic villus sampling, amniocentesis, external cephalic</a:t>
            </a:r>
          </a:p>
          <a:p>
            <a:r>
              <a:rPr lang="en-US" sz="2800" dirty="0"/>
              <a:t>version</a:t>
            </a:r>
          </a:p>
          <a:p>
            <a:r>
              <a:rPr lang="en-US" sz="2800" dirty="0"/>
              <a:t>• Threatened abortion, ectopic pregnancy, abortion</a:t>
            </a:r>
          </a:p>
          <a:p>
            <a:r>
              <a:rPr lang="en-US" sz="2800" dirty="0"/>
              <a:t>• Delivery of an Rh+ neonate to an Rh- mother (cesarean or vaginal delivery)—most common cause of</a:t>
            </a:r>
          </a:p>
          <a:p>
            <a:r>
              <a:rPr lang="en-US" sz="2800" dirty="0" err="1"/>
              <a:t>alloimmunization</a:t>
            </a:r>
            <a:endParaRPr lang="en-US" sz="2800" dirty="0"/>
          </a:p>
          <a:p>
            <a:r>
              <a:rPr lang="en-US" sz="2800" dirty="0"/>
              <a:t>• </a:t>
            </a:r>
            <a:r>
              <a:rPr lang="en-US" sz="2800" dirty="0" err="1"/>
              <a:t>Multifetal</a:t>
            </a:r>
            <a:r>
              <a:rPr lang="en-US" sz="2800" dirty="0"/>
              <a:t> gestation</a:t>
            </a:r>
          </a:p>
          <a:p>
            <a:r>
              <a:rPr lang="en-US" sz="2800" dirty="0"/>
              <a:t>• Abdominal trauma</a:t>
            </a:r>
          </a:p>
          <a:p>
            <a:r>
              <a:rPr lang="en-US" sz="2800" dirty="0"/>
              <a:t>• Bleeding placenta </a:t>
            </a:r>
            <a:r>
              <a:rPr lang="en-US" sz="2800" dirty="0" err="1"/>
              <a:t>previa</a:t>
            </a:r>
            <a:r>
              <a:rPr lang="en-US" sz="2800" dirty="0"/>
              <a:t> or abruption</a:t>
            </a:r>
          </a:p>
          <a:p>
            <a:r>
              <a:rPr lang="en-US" sz="2800" dirty="0"/>
              <a:t>• Manual removal of placenta</a:t>
            </a:r>
          </a:p>
          <a:p>
            <a:r>
              <a:rPr lang="en-US" sz="2800" dirty="0"/>
              <a:t>• Spontaneous fetal-maternal hemorrhage has been detected to 10% of cases of </a:t>
            </a:r>
            <a:r>
              <a:rPr lang="en-US" sz="2800" dirty="0" err="1"/>
              <a:t>alloimmunization</a:t>
            </a:r>
            <a:r>
              <a:rPr lang="en-US" sz="2800" dirty="0"/>
              <a:t>. </a:t>
            </a:r>
          </a:p>
        </p:txBody>
      </p:sp>
    </p:spTree>
    <p:extLst>
      <p:ext uri="{BB962C8B-B14F-4D97-AF65-F5344CB8AC3E}">
        <p14:creationId xmlns:p14="http://schemas.microsoft.com/office/powerpoint/2010/main" val="323663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Rectangle 2"/>
          <p:cNvSpPr/>
          <p:nvPr/>
        </p:nvSpPr>
        <p:spPr>
          <a:xfrm>
            <a:off x="685800" y="685800"/>
            <a:ext cx="12801600" cy="7386639"/>
          </a:xfrm>
          <a:prstGeom prst="rect">
            <a:avLst/>
          </a:prstGeom>
        </p:spPr>
        <p:txBody>
          <a:bodyPr wrap="square">
            <a:spAutoFit/>
          </a:bodyPr>
          <a:lstStyle/>
          <a:p>
            <a:r>
              <a:rPr lang="en-US" sz="2800" b="1" dirty="0">
                <a:solidFill>
                  <a:srgbClr val="604A7B"/>
                </a:solidFill>
              </a:rPr>
              <a:t>What is the mechanism for </a:t>
            </a:r>
            <a:r>
              <a:rPr lang="en-US" sz="2800" b="1" dirty="0" err="1">
                <a:solidFill>
                  <a:srgbClr val="604A7B"/>
                </a:solidFill>
              </a:rPr>
              <a:t>RhoGAM</a:t>
            </a:r>
            <a:r>
              <a:rPr lang="en-US" sz="2800" b="1" dirty="0">
                <a:solidFill>
                  <a:srgbClr val="604A7B"/>
                </a:solidFill>
              </a:rPr>
              <a:t> prophylaxis against Rh disease? What is the dose of </a:t>
            </a:r>
            <a:r>
              <a:rPr lang="en-US" sz="2800" b="1" dirty="0" err="1">
                <a:solidFill>
                  <a:srgbClr val="604A7B"/>
                </a:solidFill>
              </a:rPr>
              <a:t>RhoGAM</a:t>
            </a:r>
            <a:r>
              <a:rPr lang="en-US" sz="2800" b="1" dirty="0">
                <a:solidFill>
                  <a:srgbClr val="604A7B"/>
                </a:solidFill>
              </a:rPr>
              <a:t>? What is </a:t>
            </a:r>
            <a:r>
              <a:rPr lang="en-US" sz="2800" b="1" dirty="0" smtClean="0">
                <a:solidFill>
                  <a:srgbClr val="604A7B"/>
                </a:solidFill>
              </a:rPr>
              <a:t>the recommended </a:t>
            </a:r>
            <a:r>
              <a:rPr lang="en-US" sz="2800" b="1" dirty="0">
                <a:solidFill>
                  <a:srgbClr val="604A7B"/>
                </a:solidFill>
              </a:rPr>
              <a:t>schedule for </a:t>
            </a:r>
            <a:r>
              <a:rPr lang="en-US" sz="2800" b="1" dirty="0" err="1">
                <a:solidFill>
                  <a:srgbClr val="604A7B"/>
                </a:solidFill>
              </a:rPr>
              <a:t>RhoGAM</a:t>
            </a:r>
            <a:r>
              <a:rPr lang="en-US" sz="2800" b="1" dirty="0">
                <a:solidFill>
                  <a:srgbClr val="604A7B"/>
                </a:solidFill>
              </a:rPr>
              <a:t> administration?</a:t>
            </a:r>
          </a:p>
          <a:p>
            <a:r>
              <a:rPr lang="en-US" sz="2800" dirty="0"/>
              <a:t>• </a:t>
            </a:r>
            <a:r>
              <a:rPr lang="en-US" sz="2600" dirty="0">
                <a:solidFill>
                  <a:srgbClr val="FF0000"/>
                </a:solidFill>
              </a:rPr>
              <a:t>Exogenous </a:t>
            </a:r>
            <a:r>
              <a:rPr lang="en-US" sz="2600" dirty="0" err="1">
                <a:solidFill>
                  <a:srgbClr val="FF0000"/>
                </a:solidFill>
              </a:rPr>
              <a:t>IgG</a:t>
            </a:r>
            <a:r>
              <a:rPr lang="en-US" sz="2600" dirty="0">
                <a:solidFill>
                  <a:srgbClr val="FF0000"/>
                </a:solidFill>
              </a:rPr>
              <a:t> </a:t>
            </a:r>
            <a:r>
              <a:rPr lang="en-US" sz="2600" dirty="0"/>
              <a:t>(Rho(D) immune globulin) suppresses the maternal immune response through </a:t>
            </a:r>
            <a:r>
              <a:rPr lang="en-US" sz="2600" dirty="0" smtClean="0">
                <a:solidFill>
                  <a:srgbClr val="FF0000"/>
                </a:solidFill>
              </a:rPr>
              <a:t>central inhibition</a:t>
            </a:r>
            <a:r>
              <a:rPr lang="en-US" sz="2600" dirty="0"/>
              <a:t>. The Rh D </a:t>
            </a:r>
            <a:r>
              <a:rPr lang="en-US" sz="2600" dirty="0" err="1"/>
              <a:t>IgG</a:t>
            </a:r>
            <a:r>
              <a:rPr lang="en-US" sz="2600" dirty="0"/>
              <a:t> coated fetal RBCs are sequestered in the maternal spleen and these </a:t>
            </a:r>
            <a:r>
              <a:rPr lang="en-US" sz="2600" dirty="0" err="1" smtClean="0"/>
              <a:t>antigenantibody</a:t>
            </a:r>
            <a:r>
              <a:rPr lang="en-US" sz="2600" dirty="0" smtClean="0"/>
              <a:t> complexes </a:t>
            </a:r>
            <a:r>
              <a:rPr lang="en-US" sz="2600" dirty="0"/>
              <a:t>inhibit the primary immune response (B cell transformation to plasma cells) and </a:t>
            </a:r>
            <a:r>
              <a:rPr lang="en-US" sz="2600" dirty="0" smtClean="0"/>
              <a:t>antigen specific </a:t>
            </a:r>
            <a:r>
              <a:rPr lang="en-US" sz="2600" dirty="0"/>
              <a:t>B cell proliferation.</a:t>
            </a:r>
          </a:p>
          <a:p>
            <a:r>
              <a:rPr lang="en-US" sz="2600" dirty="0"/>
              <a:t>• </a:t>
            </a:r>
            <a:r>
              <a:rPr lang="en-US" sz="2600" dirty="0">
                <a:solidFill>
                  <a:srgbClr val="FF0000"/>
                </a:solidFill>
              </a:rPr>
              <a:t>300 micrograms </a:t>
            </a:r>
            <a:r>
              <a:rPr lang="en-US" sz="2600" dirty="0"/>
              <a:t>of anti-D immune globulin can prevent Rh D </a:t>
            </a:r>
            <a:r>
              <a:rPr lang="en-US" sz="2600" dirty="0" err="1"/>
              <a:t>alloimmunization</a:t>
            </a:r>
            <a:r>
              <a:rPr lang="en-US" sz="2600" dirty="0"/>
              <a:t> after an exposure to </a:t>
            </a:r>
            <a:r>
              <a:rPr lang="en-US" sz="2600" dirty="0" smtClean="0"/>
              <a:t>up to </a:t>
            </a:r>
            <a:r>
              <a:rPr lang="en-US" sz="2600" dirty="0"/>
              <a:t>30 mL of Rh D-positive blood or 14 mL of fetal cells</a:t>
            </a:r>
          </a:p>
          <a:p>
            <a:r>
              <a:rPr lang="en-US" sz="2600" dirty="0"/>
              <a:t>• In the U.S. for Rh-mothers, the recommended </a:t>
            </a:r>
            <a:r>
              <a:rPr lang="en-US" sz="2600" dirty="0" err="1"/>
              <a:t>immunoprophylaxis</a:t>
            </a:r>
            <a:r>
              <a:rPr lang="en-US" sz="2600" dirty="0"/>
              <a:t> regimen using anti-D </a:t>
            </a:r>
            <a:r>
              <a:rPr lang="en-US" sz="2600" dirty="0" smtClean="0"/>
              <a:t>immunoglobulin is</a:t>
            </a:r>
            <a:r>
              <a:rPr lang="en-US" sz="2600" dirty="0"/>
              <a:t>:</a:t>
            </a:r>
          </a:p>
          <a:p>
            <a:r>
              <a:rPr lang="en-US" sz="2600" dirty="0">
                <a:solidFill>
                  <a:srgbClr val="FF0000"/>
                </a:solidFill>
              </a:rPr>
              <a:t>• 300 mcg dose at 28 week EGA</a:t>
            </a:r>
          </a:p>
          <a:p>
            <a:r>
              <a:rPr lang="en-US" sz="2600" dirty="0">
                <a:solidFill>
                  <a:srgbClr val="FF0000"/>
                </a:solidFill>
              </a:rPr>
              <a:t>• Second 300 mcg dose should be given if delivery has not occurred within 12 weeks of the initial dose</a:t>
            </a:r>
          </a:p>
          <a:p>
            <a:r>
              <a:rPr lang="en-US" sz="2600" dirty="0">
                <a:solidFill>
                  <a:srgbClr val="FF0000"/>
                </a:solidFill>
              </a:rPr>
              <a:t>• Within 72 hours after delivery of an Rh+ neonate</a:t>
            </a:r>
          </a:p>
          <a:p>
            <a:r>
              <a:rPr lang="en-US" sz="2600" dirty="0">
                <a:solidFill>
                  <a:srgbClr val="FF0000"/>
                </a:solidFill>
              </a:rPr>
              <a:t>• After first trimester pregnancy loss, threatened abortion, or elective termination</a:t>
            </a:r>
          </a:p>
          <a:p>
            <a:r>
              <a:rPr lang="en-US" sz="2600" dirty="0">
                <a:solidFill>
                  <a:srgbClr val="FF0000"/>
                </a:solidFill>
              </a:rPr>
              <a:t>• After invasive antepartum procedures</a:t>
            </a:r>
          </a:p>
          <a:p>
            <a:r>
              <a:rPr lang="en-US" sz="2600" dirty="0">
                <a:solidFill>
                  <a:srgbClr val="FF0000"/>
                </a:solidFill>
              </a:rPr>
              <a:t>• Following external cephalic version or trauma</a:t>
            </a:r>
          </a:p>
          <a:p>
            <a:r>
              <a:rPr lang="en-US" sz="2600" dirty="0">
                <a:solidFill>
                  <a:srgbClr val="FF0000"/>
                </a:solidFill>
              </a:rPr>
              <a:t>• After second or third trimester bleeding</a:t>
            </a:r>
          </a:p>
        </p:txBody>
      </p:sp>
    </p:spTree>
    <p:extLst>
      <p:ext uri="{BB962C8B-B14F-4D97-AF65-F5344CB8AC3E}">
        <p14:creationId xmlns:p14="http://schemas.microsoft.com/office/powerpoint/2010/main" val="323663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Rectangle 2"/>
          <p:cNvSpPr/>
          <p:nvPr/>
        </p:nvSpPr>
        <p:spPr>
          <a:xfrm>
            <a:off x="914400" y="381000"/>
            <a:ext cx="12268200" cy="8571578"/>
          </a:xfrm>
          <a:prstGeom prst="rect">
            <a:avLst/>
          </a:prstGeom>
        </p:spPr>
        <p:txBody>
          <a:bodyPr wrap="square">
            <a:spAutoFit/>
          </a:bodyPr>
          <a:lstStyle/>
          <a:p>
            <a:r>
              <a:rPr lang="en-US" sz="2800" b="1" dirty="0">
                <a:solidFill>
                  <a:srgbClr val="604A7B"/>
                </a:solidFill>
              </a:rPr>
              <a:t>Could this patient’s Rh </a:t>
            </a:r>
            <a:r>
              <a:rPr lang="en-US" sz="2800" b="1" dirty="0" err="1">
                <a:solidFill>
                  <a:srgbClr val="604A7B"/>
                </a:solidFill>
              </a:rPr>
              <a:t>alloimmunization</a:t>
            </a:r>
            <a:r>
              <a:rPr lang="en-US" sz="2800" b="1" dirty="0">
                <a:solidFill>
                  <a:srgbClr val="604A7B"/>
                </a:solidFill>
              </a:rPr>
              <a:t> have been prevented? What are the ways in which </a:t>
            </a:r>
            <a:r>
              <a:rPr lang="en-US" sz="2800" b="1" dirty="0" err="1" smtClean="0">
                <a:solidFill>
                  <a:srgbClr val="604A7B"/>
                </a:solidFill>
              </a:rPr>
              <a:t>alloimmunization</a:t>
            </a:r>
            <a:r>
              <a:rPr lang="en-US" sz="2800" b="1" dirty="0" smtClean="0">
                <a:solidFill>
                  <a:srgbClr val="604A7B"/>
                </a:solidFill>
              </a:rPr>
              <a:t> might </a:t>
            </a:r>
            <a:r>
              <a:rPr lang="en-US" sz="2800" b="1" dirty="0">
                <a:solidFill>
                  <a:srgbClr val="604A7B"/>
                </a:solidFill>
              </a:rPr>
              <a:t>be diagnosed? Is there any further blood work that should be obtained before you counsel this patient on </a:t>
            </a:r>
            <a:r>
              <a:rPr lang="en-US" sz="2800" b="1" dirty="0" smtClean="0">
                <a:solidFill>
                  <a:srgbClr val="604A7B"/>
                </a:solidFill>
              </a:rPr>
              <a:t>her risks </a:t>
            </a:r>
            <a:r>
              <a:rPr lang="en-US" sz="2800" b="1" dirty="0">
                <a:solidFill>
                  <a:srgbClr val="604A7B"/>
                </a:solidFill>
              </a:rPr>
              <a:t>in this pregnancy? What are some ultrasound findings that may suggest Rh disease?</a:t>
            </a:r>
          </a:p>
          <a:p>
            <a:pPr marL="342900" indent="-342900">
              <a:buFont typeface="Arial"/>
              <a:buChar char="•"/>
            </a:pPr>
            <a:r>
              <a:rPr lang="en-US" sz="2600" dirty="0" smtClean="0"/>
              <a:t>Administration </a:t>
            </a:r>
            <a:r>
              <a:rPr lang="en-US" sz="2600" dirty="0"/>
              <a:t>of an adequate dose of </a:t>
            </a:r>
            <a:r>
              <a:rPr lang="en-US" sz="2600" dirty="0" err="1"/>
              <a:t>RhoGAM</a:t>
            </a:r>
            <a:r>
              <a:rPr lang="en-US" sz="2600" dirty="0"/>
              <a:t> within approximately 72 hours prevents an active </a:t>
            </a:r>
            <a:r>
              <a:rPr lang="en-US" sz="2600" dirty="0" smtClean="0"/>
              <a:t>maternal antibody </a:t>
            </a:r>
            <a:r>
              <a:rPr lang="en-US" sz="2600" dirty="0"/>
              <a:t>response to the fetal antigens. The extent of fetal to maternal hemorrhage can be </a:t>
            </a:r>
            <a:r>
              <a:rPr lang="en-US" sz="2600" dirty="0" smtClean="0"/>
              <a:t>estimated using </a:t>
            </a:r>
            <a:r>
              <a:rPr lang="en-US" sz="2600" dirty="0"/>
              <a:t>the </a:t>
            </a:r>
            <a:r>
              <a:rPr lang="en-US" sz="2600" b="1" dirty="0" err="1">
                <a:solidFill>
                  <a:srgbClr val="FF0000"/>
                </a:solidFill>
              </a:rPr>
              <a:t>Kleihauer-Betke</a:t>
            </a:r>
            <a:r>
              <a:rPr lang="en-US" sz="2600" b="1" dirty="0">
                <a:solidFill>
                  <a:srgbClr val="FF0000"/>
                </a:solidFill>
              </a:rPr>
              <a:t> </a:t>
            </a:r>
            <a:r>
              <a:rPr lang="en-US" sz="2600" dirty="0"/>
              <a:t>test.</a:t>
            </a:r>
          </a:p>
          <a:p>
            <a:pPr marL="342900" indent="-342900">
              <a:buFont typeface="Arial"/>
              <a:buChar char="•"/>
            </a:pPr>
            <a:r>
              <a:rPr lang="en-US" sz="2600" dirty="0" smtClean="0"/>
              <a:t>Maternal </a:t>
            </a:r>
            <a:r>
              <a:rPr lang="en-US" sz="2600" dirty="0"/>
              <a:t>antibody screen is recommended at the first prenatal visit, at 28 weeks gestation, at the time </a:t>
            </a:r>
            <a:r>
              <a:rPr lang="en-US" sz="2600" dirty="0" smtClean="0"/>
              <a:t>of any </a:t>
            </a:r>
            <a:r>
              <a:rPr lang="en-US" sz="2600" dirty="0"/>
              <a:t>event in pregnancy associated with possible fetal-maternal hemorrhage, and postpartum. Positive </a:t>
            </a:r>
            <a:r>
              <a:rPr lang="en-US" sz="2600" dirty="0" smtClean="0"/>
              <a:t>antibody screens </a:t>
            </a:r>
            <a:r>
              <a:rPr lang="en-US" sz="2600" dirty="0"/>
              <a:t>should be evaluated for strength of antibody response (titer) and type of antibody. A</a:t>
            </a:r>
            <a:r>
              <a:rPr lang="en-US" sz="2600" dirty="0">
                <a:solidFill>
                  <a:srgbClr val="FF0000"/>
                </a:solidFill>
              </a:rPr>
              <a:t> </a:t>
            </a:r>
            <a:r>
              <a:rPr lang="en-US" sz="2600" dirty="0" smtClean="0">
                <a:solidFill>
                  <a:srgbClr val="FF0000"/>
                </a:solidFill>
              </a:rPr>
              <a:t>critical </a:t>
            </a:r>
            <a:r>
              <a:rPr lang="en-US" sz="2600" dirty="0" smtClean="0"/>
              <a:t>titer </a:t>
            </a:r>
            <a:r>
              <a:rPr lang="en-US" sz="2600" dirty="0"/>
              <a:t>that may be associated with fetal hemolytic disease is most often </a:t>
            </a:r>
            <a:r>
              <a:rPr lang="en-US" sz="2600" dirty="0">
                <a:solidFill>
                  <a:srgbClr val="FF0000"/>
                </a:solidFill>
              </a:rPr>
              <a:t>between 1:16 and 1:32</a:t>
            </a:r>
            <a:r>
              <a:rPr lang="en-US" sz="2600" dirty="0"/>
              <a:t>.</a:t>
            </a:r>
          </a:p>
          <a:p>
            <a:pPr marL="342900" indent="-342900">
              <a:buFont typeface="Arial"/>
              <a:buChar char="•"/>
            </a:pPr>
            <a:r>
              <a:rPr lang="en-US" sz="2600" dirty="0" smtClean="0"/>
              <a:t>The paternal antigen status for the specific maternal antibody should be assessed to determine if the fetus is at risk. This assessment is accomplished by performing direct genotype testing of the father. If paternal testing is not possible, fetal antigen assessment can be accomplished through genetic analysis of fetal cells obtained through amniocentesis</a:t>
            </a:r>
          </a:p>
          <a:p>
            <a:pPr marL="342900" indent="-342900">
              <a:buFont typeface="Arial"/>
              <a:buChar char="•"/>
            </a:pPr>
            <a:r>
              <a:rPr lang="en-US" sz="2600" dirty="0" smtClean="0"/>
              <a:t>Ultrasound findings consistent with severe fetal anemia include elevated peak velocity of the middle cerebral artery and evidence of </a:t>
            </a:r>
            <a:r>
              <a:rPr lang="en-US" sz="2600" dirty="0" err="1" smtClean="0"/>
              <a:t>hydrops</a:t>
            </a:r>
            <a:r>
              <a:rPr lang="en-US" sz="2600" dirty="0" smtClean="0"/>
              <a:t> </a:t>
            </a:r>
            <a:r>
              <a:rPr lang="en-US" sz="2600" dirty="0" err="1" smtClean="0"/>
              <a:t>fetalis</a:t>
            </a:r>
            <a:r>
              <a:rPr lang="en-US" sz="2600" dirty="0" smtClean="0"/>
              <a:t> (fetal subcutaneous edema, pleural and/or pericardial effusions, and ascites).</a:t>
            </a:r>
          </a:p>
          <a:p>
            <a:endParaRPr lang="en-US" dirty="0" smtClean="0"/>
          </a:p>
        </p:txBody>
      </p:sp>
    </p:spTree>
    <p:extLst>
      <p:ext uri="{BB962C8B-B14F-4D97-AF65-F5344CB8AC3E}">
        <p14:creationId xmlns:p14="http://schemas.microsoft.com/office/powerpoint/2010/main" val="3236634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2" name="Title 1"/>
          <p:cNvSpPr>
            <a:spLocks noGrp="1"/>
          </p:cNvSpPr>
          <p:nvPr>
            <p:ph type="title"/>
          </p:nvPr>
        </p:nvSpPr>
        <p:spPr>
          <a:xfrm>
            <a:off x="838200" y="685800"/>
            <a:ext cx="12344400" cy="1524000"/>
          </a:xfrm>
        </p:spPr>
        <p:txBody>
          <a:bodyPr>
            <a:normAutofit fontScale="90000"/>
          </a:bodyPr>
          <a:lstStyle/>
          <a:p>
            <a:pPr algn="l"/>
            <a:r>
              <a:rPr lang="en-US" sz="4000" b="1" dirty="0">
                <a:solidFill>
                  <a:schemeClr val="accent4">
                    <a:lumMod val="75000"/>
                  </a:schemeClr>
                </a:solidFill>
              </a:rPr>
              <a:t>Rh </a:t>
            </a:r>
            <a:r>
              <a:rPr lang="en-US" sz="4000" b="1" dirty="0" err="1" smtClean="0">
                <a:solidFill>
                  <a:schemeClr val="accent4">
                    <a:lumMod val="75000"/>
                  </a:schemeClr>
                </a:solidFill>
              </a:rPr>
              <a:t>IsoImmunization</a:t>
            </a:r>
            <a:r>
              <a:rPr lang="en-US" sz="4000" b="1" dirty="0" smtClean="0">
                <a:solidFill>
                  <a:schemeClr val="accent4">
                    <a:lumMod val="75000"/>
                  </a:schemeClr>
                </a:solidFill>
              </a:rPr>
              <a:t>: </a:t>
            </a:r>
            <a:br>
              <a:rPr lang="en-US" sz="4000" b="1" dirty="0" smtClean="0">
                <a:solidFill>
                  <a:schemeClr val="accent4">
                    <a:lumMod val="75000"/>
                  </a:schemeClr>
                </a:solidFill>
              </a:rPr>
            </a:br>
            <a:r>
              <a:rPr lang="en-US" sz="3600" b="1" dirty="0" smtClean="0">
                <a:solidFill>
                  <a:schemeClr val="accent4">
                    <a:lumMod val="75000"/>
                  </a:schemeClr>
                </a:solidFill>
              </a:rPr>
              <a:t/>
            </a:r>
            <a:br>
              <a:rPr lang="en-US" sz="3600" b="1" dirty="0" smtClean="0">
                <a:solidFill>
                  <a:schemeClr val="accent4">
                    <a:lumMod val="75000"/>
                  </a:schemeClr>
                </a:solidFill>
              </a:rPr>
            </a:br>
            <a:r>
              <a:rPr lang="en-US" sz="3200" b="1" dirty="0" smtClean="0"/>
              <a:t>Objectives: </a:t>
            </a:r>
            <a:endParaRPr lang="en-US" sz="3200" b="1" dirty="0"/>
          </a:p>
        </p:txBody>
      </p:sp>
      <p:sp>
        <p:nvSpPr>
          <p:cNvPr id="3" name="Content Placeholder 2"/>
          <p:cNvSpPr>
            <a:spLocks noGrp="1"/>
          </p:cNvSpPr>
          <p:nvPr>
            <p:ph idx="1"/>
          </p:nvPr>
        </p:nvSpPr>
        <p:spPr>
          <a:xfrm>
            <a:off x="457200" y="2362200"/>
            <a:ext cx="12344400" cy="6034617"/>
          </a:xfrm>
        </p:spPr>
        <p:txBody>
          <a:bodyPr>
            <a:normAutofit/>
          </a:bodyPr>
          <a:lstStyle/>
          <a:p>
            <a:r>
              <a:rPr lang="en-US" sz="2800" dirty="0"/>
              <a:t>Define Rh </a:t>
            </a:r>
            <a:r>
              <a:rPr lang="en-US" sz="2800" dirty="0" err="1"/>
              <a:t>Isoimmunization</a:t>
            </a:r>
            <a:r>
              <a:rPr lang="en-US" sz="2800" dirty="0"/>
              <a:t> and determine its incidence. </a:t>
            </a:r>
            <a:endParaRPr lang="en-US" sz="2800" dirty="0" smtClean="0"/>
          </a:p>
          <a:p>
            <a:r>
              <a:rPr lang="en-US" sz="2800" dirty="0"/>
              <a:t>Describe the indications, timing and benefits for immunoglobulin administration. </a:t>
            </a:r>
          </a:p>
        </p:txBody>
      </p:sp>
    </p:spTree>
    <p:extLst>
      <p:ext uri="{BB962C8B-B14F-4D97-AF65-F5344CB8AC3E}">
        <p14:creationId xmlns:p14="http://schemas.microsoft.com/office/powerpoint/2010/main" val="974167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7" name="Title 6"/>
          <p:cNvSpPr txBox="1">
            <a:spLocks noGrp="1"/>
          </p:cNvSpPr>
          <p:nvPr>
            <p:ph type="title"/>
          </p:nvPr>
        </p:nvSpPr>
        <p:spPr>
          <a:xfrm>
            <a:off x="685800" y="647075"/>
            <a:ext cx="12344400" cy="962218"/>
          </a:xfrm>
          <a:prstGeom prst="rect">
            <a:avLst/>
          </a:prstGeom>
          <a:noFill/>
        </p:spPr>
        <p:txBody>
          <a:bodyPr wrap="square" rtlCol="0">
            <a:spAutoFit/>
          </a:bodyPr>
          <a:lstStyle/>
          <a:p>
            <a:r>
              <a:rPr lang="en-US" b="1" dirty="0" smtClean="0"/>
              <a:t>Important notes all over the lecture:</a:t>
            </a:r>
            <a:endParaRPr lang="en-US" b="1" dirty="0"/>
          </a:p>
        </p:txBody>
      </p:sp>
      <p:sp>
        <p:nvSpPr>
          <p:cNvPr id="3" name="TextBox 2"/>
          <p:cNvSpPr txBox="1"/>
          <p:nvPr/>
        </p:nvSpPr>
        <p:spPr>
          <a:xfrm>
            <a:off x="533400" y="1828800"/>
            <a:ext cx="12115800" cy="6494085"/>
          </a:xfrm>
          <a:prstGeom prst="rect">
            <a:avLst/>
          </a:prstGeom>
          <a:noFill/>
        </p:spPr>
        <p:txBody>
          <a:bodyPr wrap="square" rtlCol="0">
            <a:spAutoFit/>
          </a:bodyPr>
          <a:lstStyle/>
          <a:p>
            <a:pPr marL="342900" indent="-342900">
              <a:buFontTx/>
              <a:buChar char="-"/>
            </a:pPr>
            <a:r>
              <a:rPr lang="en-US" sz="3200" dirty="0" smtClean="0">
                <a:solidFill>
                  <a:schemeClr val="accent4">
                    <a:lumMod val="75000"/>
                  </a:schemeClr>
                </a:solidFill>
              </a:rPr>
              <a:t>Fetus can compensate for mild anemia hat is caused by hemolysis. So we only intervene if severe.</a:t>
            </a:r>
          </a:p>
          <a:p>
            <a:pPr marL="342900" indent="-342900">
              <a:buFontTx/>
              <a:buChar char="-"/>
            </a:pPr>
            <a:r>
              <a:rPr lang="en-US" sz="3200" dirty="0" smtClean="0">
                <a:solidFill>
                  <a:schemeClr val="accent4">
                    <a:lumMod val="75000"/>
                  </a:schemeClr>
                </a:solidFill>
              </a:rPr>
              <a:t>If a woman has a previous pregnancy with fetal </a:t>
            </a:r>
            <a:r>
              <a:rPr lang="en-US" sz="3200" dirty="0" err="1" smtClean="0">
                <a:solidFill>
                  <a:schemeClr val="accent4">
                    <a:lumMod val="75000"/>
                  </a:schemeClr>
                </a:solidFill>
              </a:rPr>
              <a:t>hydrops</a:t>
            </a:r>
            <a:r>
              <a:rPr lang="en-US" sz="3200" dirty="0" smtClean="0">
                <a:solidFill>
                  <a:schemeClr val="accent4">
                    <a:lumMod val="75000"/>
                  </a:schemeClr>
                </a:solidFill>
              </a:rPr>
              <a:t>, there is a 90% chance of it occurring again in the next pregnancy (at the same time or earlier in the pregnancy).</a:t>
            </a:r>
          </a:p>
          <a:p>
            <a:pPr marL="342900" indent="-342900">
              <a:buFontTx/>
              <a:buChar char="-"/>
            </a:pPr>
            <a:r>
              <a:rPr lang="en-US" sz="3200" dirty="0" smtClean="0">
                <a:solidFill>
                  <a:schemeClr val="accent4">
                    <a:lumMod val="75000"/>
                  </a:schemeClr>
                </a:solidFill>
              </a:rPr>
              <a:t>Only direct measure of fetal anemia is PUBS = </a:t>
            </a:r>
            <a:r>
              <a:rPr lang="en-US" sz="3200" dirty="0" err="1" smtClean="0">
                <a:solidFill>
                  <a:schemeClr val="accent4">
                    <a:lumMod val="75000"/>
                  </a:schemeClr>
                </a:solidFill>
              </a:rPr>
              <a:t>Cordocentesis</a:t>
            </a:r>
            <a:r>
              <a:rPr lang="en-US" sz="3200" dirty="0" smtClean="0">
                <a:solidFill>
                  <a:schemeClr val="accent4">
                    <a:lumMod val="75000"/>
                  </a:schemeClr>
                </a:solidFill>
              </a:rPr>
              <a:t>.</a:t>
            </a:r>
          </a:p>
          <a:p>
            <a:pPr marL="342900" indent="-342900">
              <a:buFontTx/>
              <a:buChar char="-"/>
            </a:pPr>
            <a:r>
              <a:rPr lang="en-US" sz="3200" dirty="0" smtClean="0">
                <a:solidFill>
                  <a:schemeClr val="accent4">
                    <a:lumMod val="75000"/>
                  </a:schemeClr>
                </a:solidFill>
              </a:rPr>
              <a:t>Increasing levels of bilirubin will lead to fetal kernicterus which leads to cerebral palsy.</a:t>
            </a:r>
          </a:p>
          <a:p>
            <a:pPr marL="342900" indent="-342900">
              <a:buFontTx/>
              <a:buChar char="-"/>
            </a:pPr>
            <a:r>
              <a:rPr lang="en-US" sz="3200" dirty="0" smtClean="0">
                <a:solidFill>
                  <a:srgbClr val="604A7B"/>
                </a:solidFill>
              </a:rPr>
              <a:t>In Intrauterine transfusions, the </a:t>
            </a:r>
            <a:r>
              <a:rPr lang="en-US" sz="3200" dirty="0">
                <a:solidFill>
                  <a:srgbClr val="604A7B"/>
                </a:solidFill>
              </a:rPr>
              <a:t>goal is to transfuse fresh group O, Rh- negative packed red blood cells</a:t>
            </a:r>
            <a:r>
              <a:rPr lang="en-US" sz="3200" dirty="0" smtClean="0">
                <a:solidFill>
                  <a:srgbClr val="604A7B"/>
                </a:solidFill>
              </a:rPr>
              <a:t>.</a:t>
            </a:r>
          </a:p>
          <a:p>
            <a:pPr marL="342900" indent="-342900">
              <a:buFontTx/>
              <a:buChar char="-"/>
            </a:pPr>
            <a:r>
              <a:rPr lang="en-US" sz="3200" dirty="0">
                <a:solidFill>
                  <a:srgbClr val="604A7B"/>
                </a:solidFill>
              </a:rPr>
              <a:t>The overall survival rate following intrauterine transfusion is about 85%. </a:t>
            </a:r>
            <a:endParaRPr lang="en-US" sz="3200" dirty="0" smtClean="0">
              <a:solidFill>
                <a:srgbClr val="604A7B"/>
              </a:solidFill>
            </a:endParaRPr>
          </a:p>
          <a:p>
            <a:pPr marL="342900" indent="-342900">
              <a:buFontTx/>
              <a:buChar char="-"/>
            </a:pPr>
            <a:endParaRPr lang="en-US" sz="3200" dirty="0">
              <a:solidFill>
                <a:srgbClr val="604A7B"/>
              </a:solidFill>
            </a:endParaRPr>
          </a:p>
        </p:txBody>
      </p:sp>
    </p:spTree>
    <p:extLst>
      <p:ext uri="{BB962C8B-B14F-4D97-AF65-F5344CB8AC3E}">
        <p14:creationId xmlns:p14="http://schemas.microsoft.com/office/powerpoint/2010/main" val="2043786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3" name="Title 2"/>
          <p:cNvSpPr>
            <a:spLocks noGrp="1"/>
          </p:cNvSpPr>
          <p:nvPr>
            <p:ph type="title"/>
          </p:nvPr>
        </p:nvSpPr>
        <p:spPr>
          <a:xfrm>
            <a:off x="609600" y="2667000"/>
            <a:ext cx="12344400" cy="2743200"/>
          </a:xfrm>
        </p:spPr>
        <p:txBody>
          <a:bodyPr>
            <a:noAutofit/>
          </a:bodyPr>
          <a:lstStyle/>
          <a:p>
            <a:r>
              <a:rPr lang="en-US" sz="3200" b="1" dirty="0" smtClean="0">
                <a:solidFill>
                  <a:schemeClr val="accent4">
                    <a:lumMod val="75000"/>
                  </a:schemeClr>
                </a:solidFill>
              </a:rPr>
              <a:t>Done By: </a:t>
            </a:r>
            <a:r>
              <a:rPr lang="en-US" sz="2800" dirty="0" err="1" smtClean="0"/>
              <a:t>Rheema</a:t>
            </a:r>
            <a:r>
              <a:rPr lang="en-US" sz="2800" dirty="0" smtClean="0"/>
              <a:t> </a:t>
            </a:r>
            <a:r>
              <a:rPr lang="en-US" sz="2800" dirty="0" err="1" smtClean="0"/>
              <a:t>Alfadhil</a:t>
            </a:r>
            <a:r>
              <a:rPr lang="en-US" sz="2800" dirty="0" smtClean="0"/>
              <a:t/>
            </a:r>
            <a:br>
              <a:rPr lang="en-US" sz="2800" dirty="0" smtClean="0"/>
            </a:br>
            <a:r>
              <a:rPr lang="en-US" sz="3200" b="1" dirty="0" smtClean="0">
                <a:solidFill>
                  <a:schemeClr val="accent4">
                    <a:lumMod val="75000"/>
                  </a:schemeClr>
                </a:solidFill>
              </a:rPr>
              <a:t>Revised by</a:t>
            </a:r>
            <a:r>
              <a:rPr lang="en-US" sz="2800" dirty="0" smtClean="0"/>
              <a:t>: </a:t>
            </a:r>
            <a:r>
              <a:rPr lang="en-US" sz="2800" dirty="0" err="1" smtClean="0"/>
              <a:t>Razan</a:t>
            </a:r>
            <a:r>
              <a:rPr lang="en-US" sz="2800" dirty="0" smtClean="0"/>
              <a:t> </a:t>
            </a:r>
            <a:r>
              <a:rPr lang="en-US" sz="2800" dirty="0" err="1" smtClean="0"/>
              <a:t>AlDhahri</a:t>
            </a:r>
            <a:r>
              <a:rPr lang="en-US" sz="2800" dirty="0" smtClean="0"/>
              <a:t/>
            </a:r>
            <a:br>
              <a:rPr lang="en-US" sz="2800" dirty="0" smtClean="0"/>
            </a:br>
            <a:r>
              <a:rPr lang="en-US" sz="3200" b="1" dirty="0" smtClean="0">
                <a:solidFill>
                  <a:srgbClr val="604A7B"/>
                </a:solidFill>
              </a:rPr>
              <a:t>References: </a:t>
            </a:r>
            <a:br>
              <a:rPr lang="en-US" sz="3200" b="1" dirty="0" smtClean="0">
                <a:solidFill>
                  <a:srgbClr val="604A7B"/>
                </a:solidFill>
              </a:rPr>
            </a:br>
            <a:r>
              <a:rPr lang="en-US" sz="2800" dirty="0" smtClean="0"/>
              <a:t>- Hacker and Moore’s Essentials of OBGYN</a:t>
            </a:r>
            <a:br>
              <a:rPr lang="en-US" sz="2800" dirty="0" smtClean="0"/>
            </a:br>
            <a:r>
              <a:rPr lang="en-US" sz="2800" dirty="0" smtClean="0"/>
              <a:t>- Kaplan OBGYN lecture notes</a:t>
            </a:r>
            <a:br>
              <a:rPr lang="en-US" sz="2800" dirty="0" smtClean="0"/>
            </a:br>
            <a:r>
              <a:rPr lang="en-US" sz="2800" dirty="0" smtClean="0"/>
              <a:t>- Kaplan Video</a:t>
            </a:r>
            <a:br>
              <a:rPr lang="en-US" sz="2800" dirty="0" smtClean="0"/>
            </a:br>
            <a:r>
              <a:rPr lang="en-US" sz="2800" dirty="0" smtClean="0"/>
              <a:t>- APGO Case</a:t>
            </a:r>
            <a:endParaRPr lang="en-US" sz="2800" dirty="0"/>
          </a:p>
        </p:txBody>
      </p:sp>
    </p:spTree>
    <p:extLst>
      <p:ext uri="{BB962C8B-B14F-4D97-AF65-F5344CB8AC3E}">
        <p14:creationId xmlns:p14="http://schemas.microsoft.com/office/powerpoint/2010/main" val="158245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Introduction:</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1219200" y="1752600"/>
            <a:ext cx="11201400" cy="7786748"/>
          </a:xfrm>
          <a:prstGeom prst="rect">
            <a:avLst/>
          </a:prstGeom>
          <a:noFill/>
        </p:spPr>
        <p:txBody>
          <a:bodyPr wrap="square" rtlCol="0">
            <a:spAutoFit/>
          </a:bodyPr>
          <a:lstStyle/>
          <a:p>
            <a:pPr marL="457200" indent="-457200">
              <a:buFont typeface="Arial"/>
              <a:buChar char="•"/>
            </a:pPr>
            <a:r>
              <a:rPr lang="en-US" sz="3200" b="1" dirty="0" smtClean="0">
                <a:solidFill>
                  <a:srgbClr val="604A7B"/>
                </a:solidFill>
              </a:rPr>
              <a:t>Definition: </a:t>
            </a:r>
          </a:p>
          <a:p>
            <a:r>
              <a:rPr lang="en-US" sz="2800" dirty="0"/>
              <a:t>W</a:t>
            </a:r>
            <a:r>
              <a:rPr lang="en-US" sz="2800" dirty="0" smtClean="0"/>
              <a:t>hen a pregnant woman develops antibodies to foreign RBCs of her current or previous fetus’. </a:t>
            </a:r>
            <a:r>
              <a:rPr lang="en-US" sz="2800" dirty="0" smtClean="0">
                <a:solidFill>
                  <a:schemeClr val="bg1">
                    <a:lumMod val="75000"/>
                  </a:schemeClr>
                </a:solidFill>
              </a:rPr>
              <a:t>A significant sensitization requires two exposures to the Rh antigen, unless the first one was strong enough.</a:t>
            </a:r>
          </a:p>
          <a:p>
            <a:pPr marL="457200" indent="-457200">
              <a:buFont typeface="Arial"/>
              <a:buChar char="•"/>
            </a:pPr>
            <a:endParaRPr lang="en-US" sz="2800" dirty="0"/>
          </a:p>
          <a:p>
            <a:pPr marL="457200" indent="-457200">
              <a:buFont typeface="Arial"/>
              <a:buChar char="•"/>
            </a:pPr>
            <a:r>
              <a:rPr lang="en-US" sz="3200" b="1" dirty="0" smtClean="0">
                <a:solidFill>
                  <a:schemeClr val="accent4">
                    <a:lumMod val="75000"/>
                  </a:schemeClr>
                </a:solidFill>
              </a:rPr>
              <a:t>Mechanisms: </a:t>
            </a:r>
          </a:p>
          <a:p>
            <a:r>
              <a:rPr lang="en-US" sz="2800" dirty="0" smtClean="0"/>
              <a:t>1- Undetected placental leak  </a:t>
            </a:r>
          </a:p>
          <a:p>
            <a:r>
              <a:rPr lang="en-US" sz="2800" dirty="0" smtClean="0"/>
              <a:t>2- “Grandmother” theory. </a:t>
            </a:r>
          </a:p>
          <a:p>
            <a:endParaRPr lang="en-US" sz="2800" dirty="0"/>
          </a:p>
          <a:p>
            <a:pPr marL="457200" indent="-457200">
              <a:buFont typeface="Arial"/>
              <a:buChar char="•"/>
            </a:pPr>
            <a:r>
              <a:rPr lang="en-US" sz="3200" b="1" dirty="0" smtClean="0">
                <a:solidFill>
                  <a:schemeClr val="accent4">
                    <a:lumMod val="75000"/>
                  </a:schemeClr>
                </a:solidFill>
              </a:rPr>
              <a:t>Pathophysiology: </a:t>
            </a:r>
          </a:p>
          <a:p>
            <a:r>
              <a:rPr lang="en-US" sz="2800" dirty="0" smtClean="0"/>
              <a:t>The </a:t>
            </a:r>
            <a:r>
              <a:rPr lang="en-US" sz="2800" dirty="0"/>
              <a:t>initial response to exposure to Rh antigen is the production of immunoglobulin M (</a:t>
            </a:r>
            <a:r>
              <a:rPr lang="en-US" sz="2800" dirty="0" err="1"/>
              <a:t>IgM</a:t>
            </a:r>
            <a:r>
              <a:rPr lang="en-US" sz="2800" dirty="0"/>
              <a:t>) antibodies for a short period of time, followed by the production of </a:t>
            </a:r>
            <a:r>
              <a:rPr lang="en-US" sz="2800" dirty="0" err="1"/>
              <a:t>IgG</a:t>
            </a:r>
            <a:r>
              <a:rPr lang="en-US" sz="2800" dirty="0"/>
              <a:t> antibodies that are capable of crossing the placenta. If the fetus has the Rh antigen, these antibodies will coat the fetal red blood cells and cause hemolysis. </a:t>
            </a:r>
          </a:p>
          <a:p>
            <a:pPr marL="457200" indent="-457200">
              <a:buFont typeface="Arial"/>
              <a:buChar char="•"/>
            </a:pPr>
            <a:endParaRPr lang="en-US" sz="3200" b="1" dirty="0" smtClean="0">
              <a:solidFill>
                <a:schemeClr val="accent4">
                  <a:lumMod val="75000"/>
                </a:schemeClr>
              </a:solidFill>
            </a:endParaRPr>
          </a:p>
          <a:p>
            <a:endParaRPr lang="en-US" sz="3600" b="1" dirty="0">
              <a:solidFill>
                <a:schemeClr val="accent4">
                  <a:lumMod val="75000"/>
                </a:schemeClr>
              </a:solidFill>
            </a:endParaRPr>
          </a:p>
        </p:txBody>
      </p:sp>
      <p:sp>
        <p:nvSpPr>
          <p:cNvPr id="4" name="TextBox 3"/>
          <p:cNvSpPr txBox="1"/>
          <p:nvPr/>
        </p:nvSpPr>
        <p:spPr>
          <a:xfrm>
            <a:off x="8534400" y="3886200"/>
            <a:ext cx="4495800" cy="18620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Courier New"/>
              <a:buChar char="o"/>
            </a:pPr>
            <a:r>
              <a:rPr lang="en-US" dirty="0" smtClean="0"/>
              <a:t>The most antigen involved is the big D</a:t>
            </a:r>
          </a:p>
          <a:p>
            <a:pPr marL="342900" indent="-342900">
              <a:buFont typeface="Courier New"/>
              <a:buChar char="o"/>
            </a:pPr>
            <a:r>
              <a:rPr lang="en-US" dirty="0" smtClean="0"/>
              <a:t>We detect the antibodies in the mommy’s circulation by the indirect </a:t>
            </a:r>
            <a:r>
              <a:rPr lang="en-US" dirty="0" err="1" smtClean="0"/>
              <a:t>Coomb’s</a:t>
            </a:r>
            <a:r>
              <a:rPr lang="en-US" dirty="0" smtClean="0"/>
              <a:t> test.</a:t>
            </a:r>
            <a:endParaRPr lang="en-US" dirty="0"/>
          </a:p>
        </p:txBody>
      </p:sp>
    </p:spTree>
    <p:extLst>
      <p:ext uri="{BB962C8B-B14F-4D97-AF65-F5344CB8AC3E}">
        <p14:creationId xmlns:p14="http://schemas.microsoft.com/office/powerpoint/2010/main" val="352967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Incidence:</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762000" y="2133600"/>
            <a:ext cx="12496800" cy="5878532"/>
          </a:xfrm>
          <a:prstGeom prst="rect">
            <a:avLst/>
          </a:prstGeom>
          <a:noFill/>
        </p:spPr>
        <p:txBody>
          <a:bodyPr wrap="square" rtlCol="0">
            <a:spAutoFit/>
          </a:bodyPr>
          <a:lstStyle/>
          <a:p>
            <a:pPr marL="342900" indent="-342900">
              <a:buFont typeface="Arial"/>
              <a:buChar char="•"/>
            </a:pPr>
            <a:r>
              <a:rPr lang="en-US" sz="3200" b="1" dirty="0" smtClean="0">
                <a:solidFill>
                  <a:srgbClr val="604A7B"/>
                </a:solidFill>
              </a:rPr>
              <a:t>Incidence:</a:t>
            </a:r>
          </a:p>
          <a:p>
            <a:r>
              <a:rPr lang="en-US" sz="2800" dirty="0" smtClean="0"/>
              <a:t>- Although </a:t>
            </a:r>
            <a:r>
              <a:rPr lang="en-US" sz="2800" dirty="0" err="1"/>
              <a:t>transplacental</a:t>
            </a:r>
            <a:r>
              <a:rPr lang="en-US" sz="2800" dirty="0"/>
              <a:t> hemorrhage is very common, the incidence of Rh immunization within 6 months of the delivery of the first Rh-positive, ABO-compatible </a:t>
            </a:r>
            <a:r>
              <a:rPr lang="en-US" sz="2800" dirty="0" smtClean="0"/>
              <a:t>infant </a:t>
            </a:r>
            <a:r>
              <a:rPr lang="en-US" sz="2800" dirty="0"/>
              <a:t>is only about</a:t>
            </a:r>
            <a:r>
              <a:rPr lang="en-US" sz="2800" dirty="0">
                <a:solidFill>
                  <a:srgbClr val="FF0000"/>
                </a:solidFill>
              </a:rPr>
              <a:t> 8%</a:t>
            </a:r>
            <a:r>
              <a:rPr lang="en-US" sz="2800" dirty="0"/>
              <a:t>. In addition, the incidence of </a:t>
            </a:r>
            <a:r>
              <a:rPr lang="en-US" sz="2800" dirty="0" smtClean="0"/>
              <a:t>sensitization </a:t>
            </a:r>
            <a:r>
              <a:rPr lang="en-US" sz="2800" dirty="0"/>
              <a:t>with the development of a secondary immune response before the next Rh-positive pregnancy is </a:t>
            </a:r>
            <a:r>
              <a:rPr lang="en-US" sz="2800" dirty="0">
                <a:solidFill>
                  <a:srgbClr val="FF0000"/>
                </a:solidFill>
              </a:rPr>
              <a:t>8%</a:t>
            </a:r>
            <a:r>
              <a:rPr lang="en-US" sz="2800" dirty="0"/>
              <a:t>. </a:t>
            </a:r>
            <a:r>
              <a:rPr lang="en-US" sz="2800" dirty="0" smtClean="0"/>
              <a:t>The </a:t>
            </a:r>
            <a:r>
              <a:rPr lang="en-US" sz="2800" dirty="0"/>
              <a:t>risk for Rh sensitization following an ABO-incompatible, Rh-positive pregnancy is only about </a:t>
            </a:r>
            <a:r>
              <a:rPr lang="en-US" sz="2800" dirty="0">
                <a:solidFill>
                  <a:srgbClr val="FF0000"/>
                </a:solidFill>
              </a:rPr>
              <a:t>2%</a:t>
            </a:r>
            <a:r>
              <a:rPr lang="en-US" sz="2800" dirty="0"/>
              <a:t>. </a:t>
            </a:r>
            <a:endParaRPr lang="en-US" sz="2800" dirty="0" smtClean="0"/>
          </a:p>
          <a:p>
            <a:r>
              <a:rPr lang="en-US" sz="2800" dirty="0" smtClean="0"/>
              <a:t>- The </a:t>
            </a:r>
            <a:r>
              <a:rPr lang="en-US" sz="2800" dirty="0"/>
              <a:t>incidence of immunization following spontaneous abortion is </a:t>
            </a:r>
            <a:r>
              <a:rPr lang="en-US" sz="2800" dirty="0">
                <a:solidFill>
                  <a:srgbClr val="FF0000"/>
                </a:solidFill>
              </a:rPr>
              <a:t>3.5%</a:t>
            </a:r>
            <a:r>
              <a:rPr lang="en-US" sz="2800" dirty="0"/>
              <a:t>, whereas that following induced abortion is </a:t>
            </a:r>
            <a:r>
              <a:rPr lang="en-US" sz="2800" dirty="0">
                <a:solidFill>
                  <a:srgbClr val="FF0000"/>
                </a:solidFill>
              </a:rPr>
              <a:t>5.5%</a:t>
            </a:r>
            <a:r>
              <a:rPr lang="en-US" sz="2800" dirty="0"/>
              <a:t>. </a:t>
            </a:r>
            <a:endParaRPr lang="en-US" sz="2800" dirty="0" smtClean="0"/>
          </a:p>
          <a:p>
            <a:r>
              <a:rPr lang="en-US" sz="2800" dirty="0" smtClean="0"/>
              <a:t>- The </a:t>
            </a:r>
            <a:r>
              <a:rPr lang="en-US" sz="2800" dirty="0"/>
              <a:t>risk for immunization following ectopic pregnancy is about </a:t>
            </a:r>
            <a:r>
              <a:rPr lang="en-US" sz="2800" dirty="0">
                <a:solidFill>
                  <a:srgbClr val="FF0000"/>
                </a:solidFill>
              </a:rPr>
              <a:t>1%</a:t>
            </a:r>
            <a:r>
              <a:rPr lang="en-US" sz="2800" dirty="0"/>
              <a:t>. </a:t>
            </a:r>
          </a:p>
          <a:p>
            <a:endParaRPr lang="en-US" sz="2800" dirty="0"/>
          </a:p>
          <a:p>
            <a:endParaRPr lang="en-US" sz="3200" dirty="0"/>
          </a:p>
          <a:p>
            <a:endParaRPr lang="en-US" sz="3200" b="1" dirty="0">
              <a:solidFill>
                <a:srgbClr val="604A7B"/>
              </a:solidFill>
            </a:endParaRPr>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normAutofit fontScale="90000"/>
          </a:bodyPr>
          <a:lstStyle/>
          <a:p>
            <a:r>
              <a:rPr lang="en-US" b="1" dirty="0" smtClean="0"/>
              <a:t>Risk Factors, Protective factors, and Requirements:</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1066800" y="2286000"/>
            <a:ext cx="4800600" cy="273921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Font typeface="Arial"/>
              <a:buChar char="•"/>
            </a:pPr>
            <a:r>
              <a:rPr lang="en-US" sz="3200" b="1" dirty="0" smtClean="0">
                <a:solidFill>
                  <a:schemeClr val="accent4">
                    <a:lumMod val="75000"/>
                  </a:schemeClr>
                </a:solidFill>
              </a:rPr>
              <a:t>Risk factors: </a:t>
            </a:r>
          </a:p>
          <a:p>
            <a:r>
              <a:rPr lang="en-US" sz="2800" dirty="0" smtClean="0"/>
              <a:t>Whenever the fetal cells enter the maternal circulation (</a:t>
            </a:r>
            <a:r>
              <a:rPr lang="en-US" sz="2800" dirty="0" err="1" smtClean="0"/>
              <a:t>feto</a:t>
            </a:r>
            <a:r>
              <a:rPr lang="en-US" sz="2800" dirty="0" smtClean="0"/>
              <a:t>-maternal hemorrhage) or if she is transfused with mismatched blood.</a:t>
            </a:r>
            <a:endParaRPr lang="en-US" sz="2800" dirty="0"/>
          </a:p>
        </p:txBody>
      </p:sp>
      <p:sp>
        <p:nvSpPr>
          <p:cNvPr id="7" name="TextBox 6"/>
          <p:cNvSpPr txBox="1"/>
          <p:nvPr/>
        </p:nvSpPr>
        <p:spPr>
          <a:xfrm>
            <a:off x="1066800" y="5410200"/>
            <a:ext cx="3200400" cy="15081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Font typeface="Arial"/>
              <a:buChar char="•"/>
            </a:pPr>
            <a:r>
              <a:rPr lang="en-US" sz="3200" b="1" dirty="0" smtClean="0">
                <a:solidFill>
                  <a:schemeClr val="accent4">
                    <a:lumMod val="75000"/>
                  </a:schemeClr>
                </a:solidFill>
              </a:rPr>
              <a:t>“Protective” factors: </a:t>
            </a:r>
          </a:p>
          <a:p>
            <a:r>
              <a:rPr lang="en-US" sz="2800" dirty="0" smtClean="0"/>
              <a:t>ABO incompatibility.</a:t>
            </a:r>
            <a:endParaRPr lang="en-US" sz="2800" dirty="0"/>
          </a:p>
        </p:txBody>
      </p:sp>
      <p:sp>
        <p:nvSpPr>
          <p:cNvPr id="8" name="TextBox 7"/>
          <p:cNvSpPr txBox="1"/>
          <p:nvPr/>
        </p:nvSpPr>
        <p:spPr>
          <a:xfrm>
            <a:off x="6400800" y="2286000"/>
            <a:ext cx="6248400" cy="532453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lgn="just">
              <a:buFont typeface="Arial"/>
              <a:buChar char="•"/>
            </a:pPr>
            <a:r>
              <a:rPr lang="en-US" sz="3200" b="1" dirty="0" smtClean="0">
                <a:solidFill>
                  <a:schemeClr val="accent4">
                    <a:lumMod val="75000"/>
                  </a:schemeClr>
                </a:solidFill>
              </a:rPr>
              <a:t>Requirements: </a:t>
            </a:r>
          </a:p>
          <a:p>
            <a:pPr algn="just"/>
            <a:r>
              <a:rPr lang="en-US" sz="2800" dirty="0" smtClean="0"/>
              <a:t>1- Mother must be antigen negative</a:t>
            </a:r>
          </a:p>
          <a:p>
            <a:pPr algn="just"/>
            <a:r>
              <a:rPr lang="en-US" sz="2800" dirty="0" smtClean="0"/>
              <a:t>2- Baby must be antigen positive. </a:t>
            </a:r>
            <a:r>
              <a:rPr lang="en-US" sz="2800" dirty="0" smtClean="0">
                <a:solidFill>
                  <a:schemeClr val="bg1">
                    <a:lumMod val="75000"/>
                  </a:schemeClr>
                </a:solidFill>
              </a:rPr>
              <a:t>(So father is +).</a:t>
            </a:r>
          </a:p>
          <a:p>
            <a:pPr algn="just"/>
            <a:r>
              <a:rPr lang="en-US" sz="2800" dirty="0" smtClean="0"/>
              <a:t>3- Adequate fetal RBCs must cross over into the maternal circulation</a:t>
            </a:r>
          </a:p>
          <a:p>
            <a:pPr algn="just"/>
            <a:r>
              <a:rPr lang="en-US" sz="2800" dirty="0" smtClean="0"/>
              <a:t>4- Antibodies must be associated with Hemolytic disease of the newborn (</a:t>
            </a:r>
            <a:r>
              <a:rPr lang="en-US" sz="2800" dirty="0" err="1" smtClean="0">
                <a:solidFill>
                  <a:srgbClr val="FF0000"/>
                </a:solidFill>
              </a:rPr>
              <a:t>Erythroblastosis</a:t>
            </a:r>
            <a:r>
              <a:rPr lang="en-US" sz="2800" dirty="0" smtClean="0">
                <a:solidFill>
                  <a:srgbClr val="FF0000"/>
                </a:solidFill>
              </a:rPr>
              <a:t> </a:t>
            </a:r>
            <a:r>
              <a:rPr lang="en-US" sz="2800" dirty="0" err="1" smtClean="0">
                <a:solidFill>
                  <a:srgbClr val="FF0000"/>
                </a:solidFill>
              </a:rPr>
              <a:t>fetalis</a:t>
            </a:r>
            <a:r>
              <a:rPr lang="en-US" sz="2800" dirty="0" smtClean="0"/>
              <a:t>)</a:t>
            </a:r>
          </a:p>
          <a:p>
            <a:pPr algn="just"/>
            <a:r>
              <a:rPr lang="en-US" sz="2800" dirty="0" smtClean="0"/>
              <a:t>5- A significant titer  of maternal antibodies must be present to cross over the fetus. (</a:t>
            </a:r>
            <a:r>
              <a:rPr lang="en-US" sz="2800" dirty="0" smtClean="0">
                <a:solidFill>
                  <a:srgbClr val="FF0000"/>
                </a:solidFill>
              </a:rPr>
              <a:t>&gt;1:16</a:t>
            </a:r>
            <a:r>
              <a:rPr lang="en-US" sz="2800" dirty="0" smtClean="0"/>
              <a:t>)</a:t>
            </a:r>
            <a:endParaRPr lang="en-US" sz="2800"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normAutofit fontScale="90000"/>
          </a:bodyPr>
          <a:lstStyle/>
          <a:p>
            <a:r>
              <a:rPr lang="en-US" b="1" dirty="0" smtClean="0"/>
              <a:t>Detecting </a:t>
            </a:r>
            <a:r>
              <a:rPr lang="en-US" b="1" dirty="0" err="1" smtClean="0"/>
              <a:t>Fetomaternal</a:t>
            </a:r>
            <a:r>
              <a:rPr lang="en-US" b="1" dirty="0" smtClean="0"/>
              <a:t>/</a:t>
            </a:r>
            <a:r>
              <a:rPr lang="en-US" b="1" dirty="0" err="1" smtClean="0"/>
              <a:t>Transplacental</a:t>
            </a:r>
            <a:r>
              <a:rPr lang="en-US" b="1" dirty="0" smtClean="0"/>
              <a:t> Hemorrhage:</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914400" y="2362200"/>
            <a:ext cx="10896600" cy="2246769"/>
          </a:xfrm>
          <a:prstGeom prst="rect">
            <a:avLst/>
          </a:prstGeom>
          <a:noFill/>
        </p:spPr>
        <p:txBody>
          <a:bodyPr wrap="square" rtlCol="0">
            <a:spAutoFit/>
          </a:bodyPr>
          <a:lstStyle/>
          <a:p>
            <a:pPr marL="342900" indent="-342900">
              <a:buFont typeface="Arial"/>
              <a:buChar char="•"/>
            </a:pPr>
            <a:r>
              <a:rPr lang="en-US" sz="2800" dirty="0"/>
              <a:t>The </a:t>
            </a:r>
            <a:r>
              <a:rPr lang="en-US" sz="2800" b="1" dirty="0" err="1">
                <a:solidFill>
                  <a:srgbClr val="FF0000"/>
                </a:solidFill>
              </a:rPr>
              <a:t>Kleihauer-Betke</a:t>
            </a:r>
            <a:r>
              <a:rPr lang="en-US" sz="2800" b="1" dirty="0">
                <a:solidFill>
                  <a:srgbClr val="FF0000"/>
                </a:solidFill>
              </a:rPr>
              <a:t> test </a:t>
            </a:r>
            <a:r>
              <a:rPr lang="en-US" sz="2800" dirty="0"/>
              <a:t>is dependent on the fact that adult hemoglobin is more readily eluted through the cell membrane in the presence of acid than is fetal </a:t>
            </a:r>
            <a:r>
              <a:rPr lang="en-US" sz="2800" dirty="0" smtClean="0"/>
              <a:t>hemoglobin </a:t>
            </a:r>
            <a:r>
              <a:rPr lang="en-US" sz="2800" dirty="0"/>
              <a:t>(</a:t>
            </a:r>
            <a:r>
              <a:rPr lang="en-US" sz="2800" dirty="0" err="1"/>
              <a:t>HbF</a:t>
            </a:r>
            <a:r>
              <a:rPr lang="en-US" sz="2800" dirty="0" smtClean="0"/>
              <a:t>).</a:t>
            </a:r>
          </a:p>
          <a:p>
            <a:pPr marL="342900" indent="-342900">
              <a:buFont typeface="Arial"/>
              <a:buChar char="•"/>
            </a:pPr>
            <a:endParaRPr lang="en-US" sz="2800" dirty="0"/>
          </a:p>
          <a:p>
            <a:endParaRPr lang="en-US" sz="2800" dirty="0"/>
          </a:p>
        </p:txBody>
      </p:sp>
      <p:sp>
        <p:nvSpPr>
          <p:cNvPr id="7" name="TextBox 6"/>
          <p:cNvSpPr txBox="1"/>
          <p:nvPr/>
        </p:nvSpPr>
        <p:spPr>
          <a:xfrm>
            <a:off x="3505200" y="4038600"/>
            <a:ext cx="632460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dirty="0"/>
              <a:t># of fetal cells counted</a:t>
            </a:r>
            <a:r>
              <a:rPr lang="en-US" sz="2800" b="1" dirty="0"/>
              <a:t>/</a:t>
            </a:r>
            <a:r>
              <a:rPr lang="en-US" sz="2800" dirty="0"/>
              <a:t># of maternal cells counted </a:t>
            </a:r>
            <a:r>
              <a:rPr lang="en-US" sz="2800" b="1" dirty="0"/>
              <a:t>= </a:t>
            </a:r>
            <a:r>
              <a:rPr lang="en-US" sz="2800" dirty="0"/>
              <a:t>Estimated fetal blood volume (mL)</a:t>
            </a:r>
            <a:r>
              <a:rPr lang="en-US" sz="2800" b="1" dirty="0"/>
              <a:t>/ </a:t>
            </a:r>
            <a:r>
              <a:rPr lang="en-US" sz="2800" dirty="0"/>
              <a:t>Estimated maternal blood volume (mL) </a:t>
            </a:r>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Techniques to Evaluate Fetal Rh Status:</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TextBox 2"/>
          <p:cNvSpPr txBox="1"/>
          <p:nvPr/>
        </p:nvSpPr>
        <p:spPr>
          <a:xfrm>
            <a:off x="1066800" y="1828800"/>
            <a:ext cx="5867400" cy="6124754"/>
          </a:xfrm>
          <a:prstGeom prst="rect">
            <a:avLst/>
          </a:prstGeom>
          <a:noFill/>
        </p:spPr>
        <p:txBody>
          <a:bodyPr wrap="square" rtlCol="0">
            <a:spAutoFit/>
          </a:bodyPr>
          <a:lstStyle/>
          <a:p>
            <a:pPr marL="457200" indent="-457200">
              <a:buFontTx/>
              <a:buChar char="-"/>
            </a:pPr>
            <a:r>
              <a:rPr lang="en-US" sz="2800" dirty="0" smtClean="0"/>
              <a:t>Amniocentesis</a:t>
            </a:r>
          </a:p>
          <a:p>
            <a:pPr marL="457200" indent="-457200">
              <a:buFontTx/>
              <a:buChar char="-"/>
            </a:pPr>
            <a:r>
              <a:rPr lang="en-US" sz="2800" dirty="0" smtClean="0"/>
              <a:t>Free fetal DNA in maternal serum</a:t>
            </a:r>
          </a:p>
          <a:p>
            <a:pPr marL="457200" indent="-457200">
              <a:buFontTx/>
              <a:buChar char="-"/>
            </a:pPr>
            <a:r>
              <a:rPr lang="en-US" sz="2800" dirty="0" smtClean="0"/>
              <a:t>U/S (we may see </a:t>
            </a:r>
            <a:r>
              <a:rPr lang="en-US" sz="2800" dirty="0" err="1" smtClean="0"/>
              <a:t>hydrops</a:t>
            </a:r>
            <a:r>
              <a:rPr lang="en-US" sz="2800" dirty="0" smtClean="0"/>
              <a:t>*)</a:t>
            </a:r>
          </a:p>
          <a:p>
            <a:pPr marL="457200" indent="-457200">
              <a:buFontTx/>
              <a:buChar char="-"/>
            </a:pPr>
            <a:r>
              <a:rPr lang="en-US" sz="2800" dirty="0" smtClean="0"/>
              <a:t>MCA </a:t>
            </a:r>
            <a:r>
              <a:rPr lang="en-US" sz="2800" dirty="0" err="1" smtClean="0"/>
              <a:t>doppler</a:t>
            </a:r>
            <a:r>
              <a:rPr lang="en-US" sz="2800" dirty="0" smtClean="0"/>
              <a:t> (</a:t>
            </a:r>
            <a:r>
              <a:rPr lang="en-US" sz="2800" dirty="0" smtClean="0">
                <a:solidFill>
                  <a:srgbClr val="FF0000"/>
                </a:solidFill>
              </a:rPr>
              <a:t>most valuable to detect fetal anemia</a:t>
            </a:r>
            <a:r>
              <a:rPr lang="en-US" sz="2800" dirty="0" smtClean="0"/>
              <a:t>)</a:t>
            </a:r>
          </a:p>
          <a:p>
            <a:pPr marL="457200" indent="-457200">
              <a:buFontTx/>
              <a:buChar char="-"/>
            </a:pPr>
            <a:r>
              <a:rPr lang="en-US" sz="2800" dirty="0" smtClean="0"/>
              <a:t>Amniotic fluid spectrophotometry (best </a:t>
            </a:r>
            <a:r>
              <a:rPr lang="en-US" sz="2800" dirty="0" smtClean="0">
                <a:solidFill>
                  <a:srgbClr val="FF0000"/>
                </a:solidFill>
              </a:rPr>
              <a:t>to estimate fetal bilirubin </a:t>
            </a:r>
            <a:r>
              <a:rPr lang="en-US" sz="2800" dirty="0" smtClean="0"/>
              <a:t>concentration)**</a:t>
            </a:r>
          </a:p>
          <a:p>
            <a:pPr marL="457200" indent="-457200">
              <a:buFontTx/>
              <a:buChar char="-"/>
            </a:pPr>
            <a:r>
              <a:rPr lang="en-US" sz="2800" dirty="0" err="1" smtClean="0"/>
              <a:t>Liley</a:t>
            </a:r>
            <a:r>
              <a:rPr lang="en-US" sz="2800" dirty="0" smtClean="0"/>
              <a:t> chart or modified </a:t>
            </a:r>
            <a:r>
              <a:rPr lang="en-US" sz="2800" dirty="0" err="1" smtClean="0"/>
              <a:t>Liley</a:t>
            </a:r>
            <a:r>
              <a:rPr lang="en-US" sz="2800" dirty="0" smtClean="0"/>
              <a:t> chart (</a:t>
            </a:r>
            <a:r>
              <a:rPr lang="en-US" sz="2800" dirty="0" err="1" smtClean="0">
                <a:solidFill>
                  <a:srgbClr val="FF0000"/>
                </a:solidFill>
              </a:rPr>
              <a:t>Queenan</a:t>
            </a:r>
            <a:r>
              <a:rPr lang="en-US" sz="2800" dirty="0" smtClean="0">
                <a:solidFill>
                  <a:srgbClr val="FF0000"/>
                </a:solidFill>
              </a:rPr>
              <a:t> chart</a:t>
            </a:r>
            <a:r>
              <a:rPr lang="en-US" sz="2800" dirty="0" smtClean="0"/>
              <a:t>)</a:t>
            </a:r>
          </a:p>
          <a:p>
            <a:pPr marL="457200" indent="-457200">
              <a:buFontTx/>
              <a:buChar char="-"/>
            </a:pPr>
            <a:r>
              <a:rPr lang="en-US" sz="2800" dirty="0" smtClean="0"/>
              <a:t>Percutaneous umbilical blood sampling (PUBS) </a:t>
            </a:r>
            <a:r>
              <a:rPr lang="en-US" sz="2800" dirty="0" smtClean="0">
                <a:sym typeface="Wingdings"/>
              </a:rPr>
              <a:t> we can measure fetal </a:t>
            </a:r>
            <a:r>
              <a:rPr lang="en-US" sz="2800" dirty="0" err="1" smtClean="0">
                <a:sym typeface="Wingdings"/>
              </a:rPr>
              <a:t>Hb</a:t>
            </a:r>
            <a:r>
              <a:rPr lang="en-US" sz="2800" dirty="0" smtClean="0">
                <a:sym typeface="Wingdings"/>
              </a:rPr>
              <a:t>, </a:t>
            </a:r>
            <a:r>
              <a:rPr lang="en-US" sz="2800" dirty="0" err="1" smtClean="0">
                <a:sym typeface="Wingdings"/>
              </a:rPr>
              <a:t>Hct</a:t>
            </a:r>
            <a:r>
              <a:rPr lang="en-US" sz="2800" dirty="0" smtClean="0">
                <a:sym typeface="Wingdings"/>
              </a:rPr>
              <a:t>, blood gases, pH, and bilirubin levels.</a:t>
            </a:r>
            <a:endParaRPr lang="en-US" sz="2800" dirty="0" smtClean="0"/>
          </a:p>
        </p:txBody>
      </p:sp>
      <p:sp>
        <p:nvSpPr>
          <p:cNvPr id="4" name="TextBox 3"/>
          <p:cNvSpPr txBox="1"/>
          <p:nvPr/>
        </p:nvSpPr>
        <p:spPr>
          <a:xfrm>
            <a:off x="7467600" y="1752600"/>
            <a:ext cx="5638800" cy="36317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a:t>
            </a:r>
            <a:r>
              <a:rPr lang="en-US" b="1" dirty="0" smtClean="0"/>
              <a:t>Both </a:t>
            </a:r>
            <a:r>
              <a:rPr lang="en-US" b="1" dirty="0"/>
              <a:t>the placenta and the fetal liver are enlarged with </a:t>
            </a:r>
            <a:r>
              <a:rPr lang="en-US" b="1" dirty="0" err="1"/>
              <a:t>hydrops</a:t>
            </a:r>
            <a:r>
              <a:rPr lang="en-US" b="1" dirty="0"/>
              <a:t>. Fetal </a:t>
            </a:r>
            <a:r>
              <a:rPr lang="en-US" b="1" dirty="0" err="1"/>
              <a:t>hydrops</a:t>
            </a:r>
            <a:r>
              <a:rPr lang="en-US" b="1" dirty="0"/>
              <a:t> is easily diagnosed by the characteristic appearance of one or more of the </a:t>
            </a:r>
            <a:r>
              <a:rPr lang="en-US" b="1" dirty="0" smtClean="0"/>
              <a:t>following</a:t>
            </a:r>
            <a:r>
              <a:rPr lang="en-US" b="1" dirty="0"/>
              <a:t>: ascites, pleural effusion, pericardial effusion, or skin edema. </a:t>
            </a:r>
            <a:endParaRPr lang="en-US" b="1" dirty="0" smtClean="0"/>
          </a:p>
          <a:p>
            <a:r>
              <a:rPr lang="en-US" b="1" dirty="0" smtClean="0"/>
              <a:t>**</a:t>
            </a:r>
            <a:r>
              <a:rPr lang="en-US" b="1" dirty="0"/>
              <a:t>There is an excellent </a:t>
            </a:r>
            <a:r>
              <a:rPr lang="en-US" b="1" dirty="0" smtClean="0"/>
              <a:t>correlation </a:t>
            </a:r>
            <a:r>
              <a:rPr lang="en-US" b="1" dirty="0"/>
              <a:t>between the amount of biliary pigment in the amniotic fluid and the fetal hematocrit, beginning at 27 weeks’ gestation. </a:t>
            </a:r>
            <a:endParaRPr lang="en-US" dirty="0"/>
          </a:p>
        </p:txBody>
      </p:sp>
      <p:sp>
        <p:nvSpPr>
          <p:cNvPr id="7" name="TextBox 6"/>
          <p:cNvSpPr txBox="1"/>
          <p:nvPr/>
        </p:nvSpPr>
        <p:spPr>
          <a:xfrm>
            <a:off x="7772400" y="5715000"/>
            <a:ext cx="41910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smtClean="0"/>
              <a:t>The incidence of </a:t>
            </a:r>
            <a:r>
              <a:rPr lang="en-US" sz="2400" dirty="0" err="1" smtClean="0"/>
              <a:t>fetomaternal</a:t>
            </a:r>
            <a:r>
              <a:rPr lang="en-US" sz="2400" dirty="0" smtClean="0"/>
              <a:t> hemorrhage with </a:t>
            </a:r>
            <a:r>
              <a:rPr lang="en-US" sz="2400" dirty="0" err="1" smtClean="0"/>
              <a:t>amnicentesis</a:t>
            </a:r>
            <a:r>
              <a:rPr lang="en-US" sz="2400" dirty="0" smtClean="0"/>
              <a:t> </a:t>
            </a:r>
            <a:r>
              <a:rPr lang="en-US" sz="2400" dirty="0" smtClean="0">
                <a:sym typeface="Wingdings"/>
              </a:rPr>
              <a:t> </a:t>
            </a:r>
            <a:r>
              <a:rPr lang="en-US" sz="2400" dirty="0" smtClean="0">
                <a:solidFill>
                  <a:srgbClr val="FF0000"/>
                </a:solidFill>
                <a:sym typeface="Wingdings"/>
              </a:rPr>
              <a:t>8.4-11% </a:t>
            </a:r>
            <a:r>
              <a:rPr lang="en-US" sz="2400" dirty="0" smtClean="0">
                <a:sym typeface="Wingdings"/>
              </a:rPr>
              <a:t>per procedure.</a:t>
            </a:r>
          </a:p>
          <a:p>
            <a:pPr marL="342900" indent="-342900">
              <a:buFont typeface="Arial"/>
              <a:buChar char="•"/>
            </a:pPr>
            <a:r>
              <a:rPr lang="en-US" sz="2400" dirty="0" smtClean="0">
                <a:sym typeface="Wingdings"/>
              </a:rPr>
              <a:t>The incidence of </a:t>
            </a:r>
            <a:r>
              <a:rPr lang="en-US" sz="2400" dirty="0" err="1" smtClean="0">
                <a:sym typeface="Wingdings"/>
              </a:rPr>
              <a:t>fetomaternal</a:t>
            </a:r>
            <a:r>
              <a:rPr lang="en-US" sz="2400" dirty="0" smtClean="0">
                <a:sym typeface="Wingdings"/>
              </a:rPr>
              <a:t> hemorrhage with PUBS  as high as </a:t>
            </a:r>
            <a:r>
              <a:rPr lang="en-US" sz="2400" dirty="0" smtClean="0">
                <a:solidFill>
                  <a:srgbClr val="FF0000"/>
                </a:solidFill>
                <a:sym typeface="Wingdings"/>
              </a:rPr>
              <a:t>40%</a:t>
            </a:r>
            <a:r>
              <a:rPr lang="en-US" sz="2400" dirty="0" smtClean="0">
                <a:sym typeface="Wingdings"/>
              </a:rPr>
              <a:t>.</a:t>
            </a:r>
            <a:endParaRPr lang="en-US" sz="2400"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err="1" smtClean="0"/>
              <a:t>Queenan</a:t>
            </a:r>
            <a:r>
              <a:rPr lang="en-US" b="1" dirty="0" smtClean="0"/>
              <a:t> Chart:</a:t>
            </a:r>
            <a:endParaRPr lang="en-US" b="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pic>
        <p:nvPicPr>
          <p:cNvPr id="3" name="Picture 2" descr="Screen Shot 2016-10-03 at 12.56.33 AM.png"/>
          <p:cNvPicPr>
            <a:picLocks noChangeAspect="1"/>
          </p:cNvPicPr>
          <p:nvPr/>
        </p:nvPicPr>
        <p:blipFill rotWithShape="1">
          <a:blip r:embed="rId3">
            <a:extLst>
              <a:ext uri="{28A0092B-C50C-407E-A947-70E740481C1C}">
                <a14:useLocalDpi xmlns:a14="http://schemas.microsoft.com/office/drawing/2010/main" val="0"/>
              </a:ext>
            </a:extLst>
          </a:blip>
          <a:srcRect l="14635" t="14663" r="38772" b="12215"/>
          <a:stretch/>
        </p:blipFill>
        <p:spPr>
          <a:xfrm>
            <a:off x="3124200" y="1676399"/>
            <a:ext cx="7162800" cy="7025709"/>
          </a:xfrm>
          <a:prstGeom prst="rect">
            <a:avLst/>
          </a:prstGeom>
        </p:spPr>
      </p:pic>
      <p:sp>
        <p:nvSpPr>
          <p:cNvPr id="4" name="TextBox 3"/>
          <p:cNvSpPr txBox="1"/>
          <p:nvPr/>
        </p:nvSpPr>
        <p:spPr>
          <a:xfrm>
            <a:off x="14543005" y="3974094"/>
            <a:ext cx="184666" cy="44627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dirty="0" smtClean="0"/>
              <a:t>Management Plan/Approach:</a:t>
            </a:r>
            <a:endParaRPr lang="en-US" b="1" dirty="0"/>
          </a:p>
        </p:txBody>
      </p:sp>
      <p:graphicFrame>
        <p:nvGraphicFramePr>
          <p:cNvPr id="7" name="Diagram 6"/>
          <p:cNvGraphicFramePr/>
          <p:nvPr>
            <p:extLst>
              <p:ext uri="{D42A27DB-BD31-4B8C-83A1-F6EECF244321}">
                <p14:modId xmlns:p14="http://schemas.microsoft.com/office/powerpoint/2010/main" val="531587126"/>
              </p:ext>
            </p:extLst>
          </p:nvPr>
        </p:nvGraphicFramePr>
        <p:xfrm>
          <a:off x="2286000" y="-381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pic>
        <p:nvPicPr>
          <p:cNvPr id="9" name="Picture 8" descr="Screen Shot 2016-10-03 at 1.36.21 AM.png"/>
          <p:cNvPicPr>
            <a:picLocks noChangeAspect="1"/>
          </p:cNvPicPr>
          <p:nvPr/>
        </p:nvPicPr>
        <p:blipFill rotWithShape="1">
          <a:blip r:embed="rId8">
            <a:extLst>
              <a:ext uri="{28A0092B-C50C-407E-A947-70E740481C1C}">
                <a14:useLocalDpi xmlns:a14="http://schemas.microsoft.com/office/drawing/2010/main" val="0"/>
              </a:ext>
            </a:extLst>
          </a:blip>
          <a:srcRect l="40769" t="17052" r="6068" b="51405"/>
          <a:stretch/>
        </p:blipFill>
        <p:spPr>
          <a:xfrm>
            <a:off x="1371600" y="3962400"/>
            <a:ext cx="11301942" cy="4191000"/>
          </a:xfrm>
          <a:prstGeom prst="rect">
            <a:avLst/>
          </a:prstGeom>
        </p:spPr>
      </p:pic>
      <p:sp>
        <p:nvSpPr>
          <p:cNvPr id="3" name="TextBox 2"/>
          <p:cNvSpPr txBox="1"/>
          <p:nvPr/>
        </p:nvSpPr>
        <p:spPr>
          <a:xfrm>
            <a:off x="5638800" y="7162800"/>
            <a:ext cx="1066800"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&lt;= 1:16</a:t>
            </a:r>
            <a:endParaRPr lang="en-US" dirty="0"/>
          </a:p>
        </p:txBody>
      </p:sp>
      <p:sp>
        <p:nvSpPr>
          <p:cNvPr id="8" name="TextBox 7"/>
          <p:cNvSpPr txBox="1"/>
          <p:nvPr/>
        </p:nvSpPr>
        <p:spPr>
          <a:xfrm>
            <a:off x="5791200" y="7620000"/>
            <a:ext cx="1066800"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&lt;= 1:16</a:t>
            </a:r>
            <a:endParaRPr lang="en-US" dirty="0"/>
          </a:p>
        </p:txBody>
      </p:sp>
    </p:spTree>
    <p:extLst>
      <p:ext uri="{BB962C8B-B14F-4D97-AF65-F5344CB8AC3E}">
        <p14:creationId xmlns:p14="http://schemas.microsoft.com/office/powerpoint/2010/main" val="34454585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1954</Words>
  <Application>Microsoft Macintosh PowerPoint</Application>
  <PresentationFormat>Custom</PresentationFormat>
  <Paragraphs>117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Courier New</vt:lpstr>
      <vt:lpstr>Wingdings</vt:lpstr>
      <vt:lpstr>Arial</vt:lpstr>
      <vt:lpstr>Office Theme</vt:lpstr>
      <vt:lpstr>PowerPoint Presentation</vt:lpstr>
      <vt:lpstr>Rh IsoImmunization:   Objectives: </vt:lpstr>
      <vt:lpstr>Introduction:</vt:lpstr>
      <vt:lpstr>Incidence:</vt:lpstr>
      <vt:lpstr>Risk Factors, Protective factors, and Requirements:</vt:lpstr>
      <vt:lpstr>Detecting Fetomaternal/Transplacental Hemorrhage:</vt:lpstr>
      <vt:lpstr>Techniques to Evaluate Fetal Rh Status:</vt:lpstr>
      <vt:lpstr>Queenan Chart:</vt:lpstr>
      <vt:lpstr>Management Plan/Approach:</vt:lpstr>
      <vt:lpstr>PowerPoint Presentation</vt:lpstr>
      <vt:lpstr>PowerPoint Presentation</vt:lpstr>
      <vt:lpstr>How to Manage the Baby?</vt:lpstr>
      <vt:lpstr>Timing of delivery:</vt:lpstr>
      <vt:lpstr>Rho-GAM:</vt:lpstr>
      <vt:lpstr>Irregular Antibodies:</vt:lpstr>
      <vt:lpstr>Teaching Case:</vt:lpstr>
      <vt:lpstr>PowerPoint Presentation</vt:lpstr>
      <vt:lpstr>PowerPoint Presentation</vt:lpstr>
      <vt:lpstr>PowerPoint Presentation</vt:lpstr>
      <vt:lpstr>Important notes all over the lecture:</vt:lpstr>
      <vt:lpstr>Done By: Rheema Alfadhil Revised by: Razan AlDhahri References:  - Hacker and Moore’s Essentials of OBGYN - Kaplan OBGYN lecture notes - Kaplan Video - APGO Case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84</cp:revision>
  <dcterms:created xsi:type="dcterms:W3CDTF">2013-12-01T11:24:53Z</dcterms:created>
  <dcterms:modified xsi:type="dcterms:W3CDTF">2016-10-05T07:47:58Z</dcterms:modified>
</cp:coreProperties>
</file>