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2" r:id="rId5"/>
    <p:sldId id="263" r:id="rId6"/>
    <p:sldId id="269" r:id="rId7"/>
    <p:sldId id="270" r:id="rId8"/>
    <p:sldId id="271" r:id="rId9"/>
    <p:sldId id="265" r:id="rId10"/>
    <p:sldId id="264" r:id="rId11"/>
    <p:sldId id="272" r:id="rId12"/>
    <p:sldId id="266" r:id="rId13"/>
    <p:sldId id="267" r:id="rId14"/>
    <p:sldId id="268" r:id="rId15"/>
    <p:sldId id="259" r:id="rId16"/>
  </p:sldIdLst>
  <p:sldSz cx="13716000" cy="9144000"/>
  <p:notesSz cx="6858000" cy="9144000"/>
  <p:custDataLst>
    <p:tags r:id="rId19"/>
  </p:custDataLst>
  <p:defaultTextStyle>
    <a:defPPr>
      <a:defRPr lang="en-US"/>
    </a:defPPr>
    <a:lvl1pPr marL="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FF3"/>
    <a:srgbClr val="43184E"/>
    <a:srgbClr val="A885DB"/>
    <a:srgbClr val="B891EE"/>
    <a:srgbClr val="A7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/>
    <p:restoredTop sz="92407"/>
  </p:normalViewPr>
  <p:slideViewPr>
    <p:cSldViewPr>
      <p:cViewPr varScale="1">
        <p:scale>
          <a:sx n="63" d="100"/>
          <a:sy n="63" d="100"/>
        </p:scale>
        <p:origin x="880" y="192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9564-7841-4701-AC89-355BB772D6DB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76DE-4F4E-457A-8472-716D0384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3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8731-034C-4C97-910C-A0A1F2AD7AC8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FA61-A8BE-49AB-8275-DC3C08F2A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23-A1A5-4888-8DAC-0B6EFA319CA3}" type="datetime1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28A-5BDE-41F0-B2B2-48DA403587CF}" type="datetime1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7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4EC2-0147-47DC-A9DA-F401752438EE}" type="datetime1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C0D0-0F45-4BE3-8A49-27F47653F0A0}" type="datetime1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9"/>
            <a:ext cx="11658600" cy="181610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9"/>
            <a:ext cx="11658600" cy="200024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5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06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4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7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1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4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884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D72F-2ABB-4B76-901C-58A2F5CB2B84}" type="datetime1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65C1-0DE8-45E1-B4E6-177357AC6D12}" type="datetime1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EFE-20FF-47F2-B561-B1F50C47DAF2}" type="datetime1">
              <a:rPr lang="en-US" smtClean="0"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DCDF-5F05-496E-9DF4-1017E46B4D57}" type="datetime1">
              <a:rPr lang="en-US" smtClean="0"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8501-92D0-4FAB-93D1-5220F9556195}" type="datetime1">
              <a:rPr lang="en-US" smtClean="0"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4512470" cy="154940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0"/>
            <a:ext cx="7667625" cy="780415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13470"/>
            <a:ext cx="4512470" cy="6254751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B4C-B70A-44B5-9418-9D979049CB28}" type="datetime1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000"/>
            </a:lvl1pPr>
            <a:lvl2pPr marL="573557" indent="0">
              <a:buNone/>
              <a:defRPr sz="3500"/>
            </a:lvl2pPr>
            <a:lvl3pPr marL="1147115" indent="0">
              <a:buNone/>
              <a:defRPr sz="3000"/>
            </a:lvl3pPr>
            <a:lvl4pPr marL="1720672" indent="0">
              <a:buNone/>
              <a:defRPr sz="2500"/>
            </a:lvl4pPr>
            <a:lvl5pPr marL="2294230" indent="0">
              <a:buNone/>
              <a:defRPr sz="2500"/>
            </a:lvl5pPr>
            <a:lvl6pPr marL="2867787" indent="0">
              <a:buNone/>
              <a:defRPr sz="2500"/>
            </a:lvl6pPr>
            <a:lvl7pPr marL="3441344" indent="0">
              <a:buNone/>
              <a:defRPr sz="2500"/>
            </a:lvl7pPr>
            <a:lvl8pPr marL="4014902" indent="0">
              <a:buNone/>
              <a:defRPr sz="2500"/>
            </a:lvl8pPr>
            <a:lvl9pPr marL="4588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BCB1-5154-4598-8739-5736CD0B8E08}" type="datetime1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3"/>
            <a:ext cx="12344400" cy="6034617"/>
          </a:xfrm>
          <a:prstGeom prst="rect">
            <a:avLst/>
          </a:prstGeom>
        </p:spPr>
        <p:txBody>
          <a:bodyPr vert="horz" lIns="114711" tIns="57356" rIns="114711" bIns="57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CEF1-90D8-493C-9298-686E7BABADF7}" type="datetime1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7"/>
            <a:ext cx="4343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14711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168" indent="-430168" algn="l" defTabSz="1147115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031" indent="-358473" algn="l" defTabSz="114711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894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7451" indent="-286779" algn="l" defTabSz="114711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1008" indent="-286779" algn="l" defTabSz="114711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4566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28123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681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38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55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15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67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23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8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1344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90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8459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38400" y="381000"/>
            <a:ext cx="6883400" cy="20574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9797" y="4267200"/>
            <a:ext cx="55964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Menopause  </a:t>
            </a:r>
            <a:endParaRPr lang="en-US" sz="8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8229600"/>
            <a:ext cx="3847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433OBGYNteam@gmail.com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8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5704" y="2058785"/>
            <a:ext cx="87449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1. What are the symptoms of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perimenopause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and menopause?</a:t>
            </a:r>
          </a:p>
          <a:p>
            <a:r>
              <a:rPr lang="en-US" dirty="0">
                <a:latin typeface="+mj-lt"/>
              </a:rPr>
              <a:t>• </a:t>
            </a:r>
            <a:r>
              <a:rPr lang="en-US" dirty="0" err="1">
                <a:latin typeface="+mj-lt"/>
              </a:rPr>
              <a:t>Hypoestrogenism</a:t>
            </a:r>
            <a:r>
              <a:rPr lang="en-US" dirty="0">
                <a:latin typeface="+mj-lt"/>
              </a:rPr>
              <a:t> is the basis for the common changes of menopause.</a:t>
            </a:r>
          </a:p>
          <a:p>
            <a:r>
              <a:rPr lang="en-US" dirty="0">
                <a:latin typeface="+mj-lt"/>
              </a:rPr>
              <a:t>• The common signs and symptoms of menopause include amenorrhea (of 12 months duration), hot flashes, memory changes, sleep difficulty, decreased libido, dyspareunia, urinary symptoms, </a:t>
            </a:r>
            <a:r>
              <a:rPr lang="en-US" dirty="0" smtClean="0">
                <a:latin typeface="+mj-lt"/>
              </a:rPr>
              <a:t>breast changes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389" y="4792683"/>
            <a:ext cx="13487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2. How do you make the diagnosis of menopause?</a:t>
            </a:r>
          </a:p>
          <a:p>
            <a:r>
              <a:rPr lang="en-US" dirty="0"/>
              <a:t>• Menopause is the permanent cessation of menses and usually occurs between the ages of 50 and 55, </a:t>
            </a:r>
            <a:r>
              <a:rPr lang="en-US" dirty="0" smtClean="0"/>
              <a:t>with an </a:t>
            </a:r>
            <a:r>
              <a:rPr lang="en-US" dirty="0"/>
              <a:t>average of 50-52 years.</a:t>
            </a:r>
          </a:p>
          <a:p>
            <a:r>
              <a:rPr lang="en-US" dirty="0"/>
              <a:t>• The definition of menopause is the absence of menses for 12 consecutive months. It is, therefore, </a:t>
            </a:r>
            <a:r>
              <a:rPr lang="en-US" dirty="0" smtClean="0"/>
              <a:t>a retrospective </a:t>
            </a:r>
            <a:r>
              <a:rPr lang="en-US" dirty="0"/>
              <a:t>diagnosis.</a:t>
            </a:r>
          </a:p>
          <a:p>
            <a:r>
              <a:rPr lang="en-US" dirty="0"/>
              <a:t>• </a:t>
            </a:r>
            <a:r>
              <a:rPr lang="en-US" dirty="0" err="1"/>
              <a:t>Perimenopausal</a:t>
            </a:r>
            <a:r>
              <a:rPr lang="en-US" dirty="0"/>
              <a:t> symptoms usually begin 3 to 5 years before amenorrhea or postmenopausal levels </a:t>
            </a:r>
            <a:r>
              <a:rPr lang="en-US" dirty="0" smtClean="0"/>
              <a:t>of hormones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2344400" cy="152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64365"/>
            <a:ext cx="4448694" cy="29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2344400" cy="152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discussion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" y="1593264"/>
            <a:ext cx="11811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3. What are the patient’s risk factors for osteoporosis?</a:t>
            </a:r>
          </a:p>
          <a:p>
            <a:r>
              <a:rPr lang="en-US" dirty="0"/>
              <a:t>• This patient’s risk factors include </a:t>
            </a:r>
            <a:r>
              <a:rPr lang="en-US" dirty="0">
                <a:solidFill>
                  <a:srgbClr val="00B050"/>
                </a:solidFill>
              </a:rPr>
              <a:t>menopause, family history of osteoporosis, cigarette smoking, and sedentary lifestyle.</a:t>
            </a:r>
          </a:p>
          <a:p>
            <a:r>
              <a:rPr lang="en-US" dirty="0"/>
              <a:t>• Additional risk factors for discussion include age at menopause or oophorectomy, white or </a:t>
            </a:r>
            <a:r>
              <a:rPr lang="en-US" dirty="0" smtClean="0"/>
              <a:t>Asian origin, small </a:t>
            </a:r>
            <a:r>
              <a:rPr lang="en-US" dirty="0"/>
              <a:t>body frame or low BMI, high risk for osteoporosis related fracture per FRAX tool, vitamin D3 deficiency, poor calcium intake, alcohol and caffeine intake, and corticosteroid 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8" y="4884891"/>
            <a:ext cx="4724400" cy="2743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60" y="4884891"/>
            <a:ext cx="7530640" cy="27431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736" y="4334586"/>
            <a:ext cx="289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Other risk factors: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75760" y="4341167"/>
            <a:ext cx="239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Management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2344400" cy="152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discussion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" y="2208817"/>
            <a:ext cx="12725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4. How do you diagnose and treat atrophic vaginitis?</a:t>
            </a:r>
          </a:p>
          <a:p>
            <a:r>
              <a:rPr lang="en-US" dirty="0"/>
              <a:t>• Patients commonly have vaginal dryness, vulvar irritation, pruritus, and dyspareunia. </a:t>
            </a:r>
            <a:endParaRPr lang="en-US" dirty="0" smtClean="0"/>
          </a:p>
          <a:p>
            <a:r>
              <a:rPr lang="en-US" dirty="0"/>
              <a:t>• </a:t>
            </a:r>
            <a:r>
              <a:rPr lang="en-US" dirty="0" smtClean="0"/>
              <a:t>Associated urinary symptoms </a:t>
            </a:r>
            <a:r>
              <a:rPr lang="en-US" dirty="0"/>
              <a:t>may be present.</a:t>
            </a:r>
          </a:p>
          <a:p>
            <a:r>
              <a:rPr lang="en-US" dirty="0"/>
              <a:t>• Examination shows vulvar erythema. </a:t>
            </a:r>
            <a:endParaRPr lang="en-US" dirty="0" smtClean="0"/>
          </a:p>
          <a:p>
            <a:r>
              <a:rPr lang="en-US" dirty="0"/>
              <a:t>• </a:t>
            </a:r>
            <a:r>
              <a:rPr lang="en-US" dirty="0" smtClean="0"/>
              <a:t>Excoriation </a:t>
            </a:r>
            <a:r>
              <a:rPr lang="en-US" dirty="0"/>
              <a:t>may be present. Loss of vaginal rugae, a pale </a:t>
            </a:r>
            <a:r>
              <a:rPr lang="en-US" dirty="0" smtClean="0"/>
              <a:t>vaginal mucosa</a:t>
            </a:r>
            <a:r>
              <a:rPr lang="en-US" dirty="0"/>
              <a:t>, with patches of erythema and even superficial blood vessels are consistent with atrophy.</a:t>
            </a:r>
          </a:p>
          <a:p>
            <a:r>
              <a:rPr lang="en-US" dirty="0"/>
              <a:t>• The pale or yellow discharge has a pH of 5.5 or higher.</a:t>
            </a:r>
          </a:p>
          <a:p>
            <a:r>
              <a:rPr lang="en-US" dirty="0"/>
              <a:t>• Basal cells replace superficial vaginal epithelial cells and can be seen on a saline wet prep or </a:t>
            </a:r>
            <a:r>
              <a:rPr lang="en-US" dirty="0" smtClean="0"/>
              <a:t>Pap test</a:t>
            </a:r>
            <a:r>
              <a:rPr lang="en-US" dirty="0"/>
              <a:t>.</a:t>
            </a:r>
          </a:p>
          <a:p>
            <a:r>
              <a:rPr lang="en-US" dirty="0"/>
              <a:t>• Treatment is </a:t>
            </a:r>
            <a:r>
              <a:rPr lang="en-US" dirty="0">
                <a:solidFill>
                  <a:srgbClr val="00B050"/>
                </a:solidFill>
              </a:rPr>
              <a:t>topical estrogen </a:t>
            </a:r>
            <a:r>
              <a:rPr lang="en-US" dirty="0"/>
              <a:t>(allow 4 to 6 weeks for symptomatic relief).</a:t>
            </a:r>
          </a:p>
        </p:txBody>
      </p:sp>
    </p:spTree>
    <p:extLst>
      <p:ext uri="{BB962C8B-B14F-4D97-AF65-F5344CB8AC3E}">
        <p14:creationId xmlns:p14="http://schemas.microsoft.com/office/powerpoint/2010/main" val="3018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2344400" cy="152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676400"/>
            <a:ext cx="134874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5. How do you counsel a patient regarding estrogen and alternative therapies?</a:t>
            </a:r>
          </a:p>
          <a:p>
            <a:r>
              <a:rPr lang="en-US" dirty="0"/>
              <a:t>• Risks and benefits of therapy should be reviewed (WHI and other studies).</a:t>
            </a:r>
          </a:p>
          <a:p>
            <a:r>
              <a:rPr lang="en-US" dirty="0"/>
              <a:t>• Contraindications should be discussed.</a:t>
            </a:r>
          </a:p>
          <a:p>
            <a:r>
              <a:rPr lang="en-US" dirty="0"/>
              <a:t>• Treatment options for menopausal symptoms and osteoporosis should be outlined.</a:t>
            </a:r>
          </a:p>
          <a:p>
            <a:r>
              <a:rPr lang="en-US" dirty="0"/>
              <a:t>• Bio-identical (compounded) hormones do not have an inherent advantage over standard therapies </a:t>
            </a:r>
            <a:r>
              <a:rPr lang="en-US" dirty="0" smtClean="0"/>
              <a:t>and may </a:t>
            </a:r>
            <a:r>
              <a:rPr lang="en-US" dirty="0"/>
              <a:t>vary in their potencies.</a:t>
            </a:r>
          </a:p>
          <a:p>
            <a:r>
              <a:rPr lang="en-US" dirty="0"/>
              <a:t>• Micronized progesterone and estradiol are bio-identical by definition.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Any patient on systemic HT with an intact uterus needs a </a:t>
            </a:r>
            <a:r>
              <a:rPr lang="en-US" dirty="0" err="1">
                <a:solidFill>
                  <a:srgbClr val="C00000"/>
                </a:solidFill>
              </a:rPr>
              <a:t>progestogen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B050"/>
                </a:solidFill>
              </a:rPr>
              <a:t>Transdermal estrogen </a:t>
            </a:r>
            <a:r>
              <a:rPr lang="en-US" dirty="0"/>
              <a:t>administration is preferable due to a beneficial effect on lipid balance </a:t>
            </a:r>
            <a:r>
              <a:rPr lang="en-US" dirty="0" smtClean="0"/>
              <a:t>and thromboembolism </a:t>
            </a:r>
            <a:r>
              <a:rPr lang="en-US" dirty="0"/>
              <a:t>risk.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B050"/>
                </a:solidFill>
              </a:rPr>
              <a:t>Lifestyle modifications </a:t>
            </a:r>
            <a:r>
              <a:rPr lang="en-US" dirty="0"/>
              <a:t>including smoking cessation should be stressed.</a:t>
            </a:r>
          </a:p>
          <a:p>
            <a:r>
              <a:rPr lang="en-US" dirty="0"/>
              <a:t>• The importance of </a:t>
            </a:r>
            <a:r>
              <a:rPr lang="en-US" dirty="0">
                <a:solidFill>
                  <a:srgbClr val="00B050"/>
                </a:solidFill>
              </a:rPr>
              <a:t>evaluating any postmenopausal bleeding </a:t>
            </a:r>
            <a:r>
              <a:rPr lang="en-US" dirty="0"/>
              <a:t>should be discussed.</a:t>
            </a:r>
          </a:p>
          <a:p>
            <a:r>
              <a:rPr lang="en-US" dirty="0"/>
              <a:t>• Acknowledge frequent use of complementary and alternative treatments.</a:t>
            </a:r>
          </a:p>
          <a:p>
            <a:r>
              <a:rPr lang="en-US" dirty="0">
                <a:solidFill>
                  <a:srgbClr val="00B050"/>
                </a:solidFill>
              </a:rPr>
              <a:t>• SSRI antidepressants </a:t>
            </a:r>
            <a:r>
              <a:rPr lang="en-US" dirty="0"/>
              <a:t>can be used as an alternative in women who are not candidates for HT.</a:t>
            </a:r>
          </a:p>
        </p:txBody>
      </p:sp>
      <p:sp>
        <p:nvSpPr>
          <p:cNvPr id="8" name="Alternate Process 7"/>
          <p:cNvSpPr/>
          <p:nvPr/>
        </p:nvSpPr>
        <p:spPr>
          <a:xfrm>
            <a:off x="1066800" y="7308428"/>
            <a:ext cx="11658600" cy="1328023"/>
          </a:xfrm>
          <a:prstGeom prst="flowChartAlternateProcess">
            <a:avLst/>
          </a:prstGeom>
          <a:solidFill>
            <a:srgbClr val="B58FF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Utopia" charset="0"/>
              </a:rPr>
              <a:t>First-line treatment for the menopause should begin with </a:t>
            </a:r>
            <a:r>
              <a:rPr lang="en-US" sz="2400" dirty="0">
                <a:solidFill>
                  <a:srgbClr val="C00000"/>
                </a:solidFill>
                <a:latin typeface="Utopia" charset="0"/>
              </a:rPr>
              <a:t>lifestyle changes </a:t>
            </a:r>
            <a:r>
              <a:rPr lang="en-US" sz="2400" dirty="0">
                <a:latin typeface="Utopia" charset="0"/>
              </a:rPr>
              <a:t>such as diet and exercise to control mild to moderate symptoms, </a:t>
            </a:r>
            <a:r>
              <a:rPr lang="en-US" sz="2400" u="sng" dirty="0">
                <a:latin typeface="Utopia" charset="0"/>
              </a:rPr>
              <a:t>reserving hormonal therapy for those women who have significant problems. </a:t>
            </a:r>
            <a:endParaRPr lang="en-US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66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2344400" cy="152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" y="2031076"/>
            <a:ext cx="1226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6. What laboratory and diagnostic tests would you order for this patient?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Laboratory </a:t>
            </a:r>
            <a:r>
              <a:rPr lang="en-US" dirty="0"/>
              <a:t>and diagnostic tests should focus on the patient’s history and symptoms, as well as </a:t>
            </a:r>
            <a:r>
              <a:rPr lang="en-US" dirty="0" smtClean="0"/>
              <a:t>preventive screening</a:t>
            </a:r>
            <a:r>
              <a:rPr lang="en-US" dirty="0"/>
              <a:t>. For example, a TSH and lipid panel is appropriate given her fatigue and family </a:t>
            </a:r>
            <a:r>
              <a:rPr lang="en-US" dirty="0" smtClean="0"/>
              <a:t>history.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General </a:t>
            </a:r>
            <a:r>
              <a:rPr lang="en-US" dirty="0"/>
              <a:t>health maintenance/screening test guidelines (i.e. colonoscopy at age 50, bone density at age </a:t>
            </a:r>
            <a:r>
              <a:rPr lang="en-US" dirty="0" smtClean="0"/>
              <a:t>65,etc</a:t>
            </a:r>
            <a:r>
              <a:rPr lang="en-US" dirty="0"/>
              <a:t>.) should be </a:t>
            </a:r>
            <a:r>
              <a:rPr lang="en-US" dirty="0" smtClean="0"/>
              <a:t>discussed.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Tests </a:t>
            </a:r>
            <a:r>
              <a:rPr lang="en-US" dirty="0"/>
              <a:t>include a mammogram, bone density (given patient’s smoking and </a:t>
            </a:r>
            <a:r>
              <a:rPr lang="en-US" dirty="0" smtClean="0"/>
              <a:t>family history </a:t>
            </a:r>
            <a:r>
              <a:rPr lang="en-US" dirty="0"/>
              <a:t>of fracture), </a:t>
            </a:r>
            <a:r>
              <a:rPr lang="en-US" dirty="0" smtClean="0"/>
              <a:t>colonoscopy.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Discuss </a:t>
            </a:r>
            <a:r>
              <a:rPr lang="en-US" dirty="0"/>
              <a:t>new cervical cytology screening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4717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3" name="Rectangle 2"/>
          <p:cNvSpPr/>
          <p:nvPr/>
        </p:nvSpPr>
        <p:spPr>
          <a:xfrm>
            <a:off x="1524000" y="2256368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Done by </a:t>
            </a:r>
            <a:r>
              <a:rPr lang="en-US" sz="5400" dirty="0" smtClean="0"/>
              <a:t>: </a:t>
            </a:r>
            <a:r>
              <a:rPr lang="en-US" sz="5400" dirty="0" err="1" smtClean="0"/>
              <a:t>Reem</a:t>
            </a:r>
            <a:r>
              <a:rPr lang="en-US" sz="5400" dirty="0" smtClean="0"/>
              <a:t>  </a:t>
            </a:r>
            <a:r>
              <a:rPr lang="en-US" sz="5400" dirty="0" err="1" smtClean="0"/>
              <a:t>Almassoud</a:t>
            </a:r>
            <a:endParaRPr lang="en-US" sz="5400" dirty="0" smtClean="0"/>
          </a:p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Revised by</a:t>
            </a:r>
            <a:r>
              <a:rPr lang="en-US" sz="5400" dirty="0" smtClean="0"/>
              <a:t>: </a:t>
            </a:r>
            <a:r>
              <a:rPr lang="en-US" sz="5400" dirty="0" err="1" smtClean="0"/>
              <a:t>Razan</a:t>
            </a:r>
            <a:r>
              <a:rPr lang="en-US" sz="5400" dirty="0" smtClean="0"/>
              <a:t> </a:t>
            </a:r>
            <a:r>
              <a:rPr lang="en-US" sz="5400" dirty="0" err="1" smtClean="0"/>
              <a:t>AlDhahri</a:t>
            </a:r>
            <a:r>
              <a:rPr lang="en-US" sz="5400" dirty="0" smtClean="0"/>
              <a:t> 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82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23444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Objectives :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Define menopause and describe changes in the hypothalamic-pituitary-ovarian axis associated with </a:t>
            </a:r>
            <a:r>
              <a:rPr lang="en-US" sz="2800" dirty="0" err="1"/>
              <a:t>perimenopause</a:t>
            </a:r>
            <a:r>
              <a:rPr lang="en-US" sz="2800" dirty="0"/>
              <a:t>/menopause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</a:t>
            </a:r>
            <a:r>
              <a:rPr lang="en-US" sz="2800" dirty="0"/>
              <a:t>symptoms and physical exam findings related to </a:t>
            </a:r>
            <a:r>
              <a:rPr lang="en-US" sz="2800" dirty="0" err="1"/>
              <a:t>perimenopause</a:t>
            </a:r>
            <a:r>
              <a:rPr lang="en-US" sz="2800" dirty="0"/>
              <a:t>/menopause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Discuss management options for patients with </a:t>
            </a:r>
            <a:r>
              <a:rPr lang="en-US" sz="2800" dirty="0" err="1"/>
              <a:t>perimenopause</a:t>
            </a:r>
            <a:r>
              <a:rPr lang="en-US" sz="2800" dirty="0"/>
              <a:t>/menopausal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Counsel </a:t>
            </a:r>
            <a:r>
              <a:rPr lang="en-US" sz="2800" dirty="0"/>
              <a:t>patients regarding the menopausal transition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Discuss long-term changes associated with menopause</a:t>
            </a:r>
          </a:p>
        </p:txBody>
      </p:sp>
    </p:spTree>
    <p:extLst>
      <p:ext uri="{BB962C8B-B14F-4D97-AF65-F5344CB8AC3E}">
        <p14:creationId xmlns:p14="http://schemas.microsoft.com/office/powerpoint/2010/main" val="9741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4900" y="334872"/>
            <a:ext cx="12344400" cy="1524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Menopause: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1" y="2767391"/>
            <a:ext cx="1325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Menopause is defined as </a:t>
            </a:r>
            <a:r>
              <a:rPr lang="en-US" sz="2400" dirty="0" smtClean="0">
                <a:solidFill>
                  <a:srgbClr val="C00000"/>
                </a:solidFill>
              </a:rPr>
              <a:t>12 months of amenorrhea </a:t>
            </a:r>
            <a:r>
              <a:rPr lang="en-US" sz="2400" dirty="0" smtClean="0"/>
              <a:t>, associated with </a:t>
            </a:r>
            <a:r>
              <a:rPr lang="en-US" sz="2400" dirty="0" smtClean="0">
                <a:solidFill>
                  <a:srgbClr val="C00000"/>
                </a:solidFill>
              </a:rPr>
              <a:t>elevation of (FSH, LH)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average age is 51.5 years.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Menopause occurs due to the programmed loss of ovarian follicles 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/>
              <a:t>perimenopause</a:t>
            </a:r>
            <a:r>
              <a:rPr lang="en-US" sz="2400" dirty="0"/>
              <a:t> refers to the </a:t>
            </a:r>
            <a:r>
              <a:rPr lang="en-US" sz="2400" dirty="0" smtClean="0"/>
              <a:t>(several </a:t>
            </a:r>
            <a:r>
              <a:rPr lang="en-US" sz="2400" dirty="0"/>
              <a:t>years of more gradually decreasing ovarian function that may be </a:t>
            </a:r>
            <a:r>
              <a:rPr lang="en-US" sz="2400" dirty="0" smtClean="0"/>
              <a:t>associated </a:t>
            </a:r>
            <a:r>
              <a:rPr lang="en-US" sz="2400" dirty="0"/>
              <a:t>with the symptoms of reduced estrogen </a:t>
            </a:r>
            <a:r>
              <a:rPr lang="en-US" sz="2400" dirty="0" smtClean="0"/>
              <a:t>levels).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signs and symptoms of the </a:t>
            </a:r>
            <a:r>
              <a:rPr lang="en-US" sz="2400" dirty="0" err="1" smtClean="0"/>
              <a:t>perimenopause</a:t>
            </a:r>
            <a:r>
              <a:rPr lang="en-US" sz="2400" dirty="0" smtClean="0"/>
              <a:t> </a:t>
            </a:r>
            <a:r>
              <a:rPr lang="en-US" sz="2400" dirty="0"/>
              <a:t>and menopause are related to </a:t>
            </a:r>
            <a:r>
              <a:rPr lang="en-US" sz="2400" u="sng" dirty="0">
                <a:solidFill>
                  <a:srgbClr val="C00000"/>
                </a:solidFill>
              </a:rPr>
              <a:t>progressively decreasing </a:t>
            </a:r>
            <a:r>
              <a:rPr lang="en-US" sz="2400" u="sng" dirty="0" smtClean="0">
                <a:solidFill>
                  <a:srgbClr val="C00000"/>
                </a:solidFill>
              </a:rPr>
              <a:t>secretion </a:t>
            </a:r>
            <a:r>
              <a:rPr lang="en-US" sz="2400" u="sng" dirty="0">
                <a:solidFill>
                  <a:srgbClr val="C00000"/>
                </a:solidFill>
              </a:rPr>
              <a:t>of estrogen from the ovarian follicle </a:t>
            </a:r>
            <a:r>
              <a:rPr lang="en-US" sz="2400" u="sng" dirty="0" smtClean="0">
                <a:solidFill>
                  <a:srgbClr val="C00000"/>
                </a:solidFill>
              </a:rPr>
              <a:t>.</a:t>
            </a:r>
            <a:endParaRPr lang="en-US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19400" y="3962399"/>
            <a:ext cx="10374284" cy="625927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1" name="Alternate Process 10"/>
          <p:cNvSpPr/>
          <p:nvPr/>
        </p:nvSpPr>
        <p:spPr>
          <a:xfrm>
            <a:off x="192578" y="1758005"/>
            <a:ext cx="12990022" cy="919401"/>
          </a:xfrm>
          <a:prstGeom prst="flowChartAlternateProcess">
            <a:avLst/>
          </a:prstGeom>
          <a:solidFill>
            <a:srgbClr val="B58FF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“climacteric” </a:t>
            </a:r>
            <a:r>
              <a:rPr lang="en-US" sz="2400" dirty="0"/>
              <a:t>refers to the phase in a woman’s </a:t>
            </a:r>
            <a:r>
              <a:rPr lang="en-US" sz="2400" dirty="0" smtClean="0"/>
              <a:t>reproductive </a:t>
            </a:r>
            <a:r>
              <a:rPr lang="en-US" sz="2400" dirty="0"/>
              <a:t>life when a gradual decline in ovarian function results in decreased sex steroid production with its </a:t>
            </a:r>
            <a:r>
              <a:rPr lang="en-US" sz="2400" dirty="0" err="1"/>
              <a:t>sequelae</a:t>
            </a:r>
            <a:r>
              <a:rPr lang="en-US" sz="2400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381" y="5535031"/>
            <a:ext cx="132172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3200" dirty="0">
                <a:solidFill>
                  <a:srgbClr val="0070C0"/>
                </a:solidFill>
              </a:rPr>
              <a:t>Premature menopause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dirty="0" smtClean="0"/>
              <a:t>Occurs at 30-40 and is mostly idiopathic, but </a:t>
            </a:r>
            <a:r>
              <a:rPr lang="en-US" sz="2400" dirty="0"/>
              <a:t>can </a:t>
            </a:r>
            <a:r>
              <a:rPr lang="en-US" sz="2400" dirty="0" smtClean="0"/>
              <a:t>also occur after radiation therapy or surgical oophorectomy.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Premature ovarian failure: </a:t>
            </a:r>
          </a:p>
          <a:p>
            <a:r>
              <a:rPr lang="en-US" sz="2400" dirty="0"/>
              <a:t>Occurs at &lt; 30 and may be associated with autoimmune disease or Y chromosome </a:t>
            </a:r>
            <a:r>
              <a:rPr lang="en-US" sz="2400" dirty="0" err="1" smtClean="0"/>
              <a:t>mosaicism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6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993"/>
            <a:ext cx="12344400" cy="1524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v"/>
            </a:pPr>
            <a:r>
              <a:rPr lang="en-US" sz="4400" dirty="0" smtClean="0">
                <a:solidFill>
                  <a:srgbClr val="0070C0"/>
                </a:solidFill>
              </a:rPr>
              <a:t>before the onset of menopause: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8393" y="2874441"/>
            <a:ext cx="7809807" cy="1804749"/>
          </a:xfrm>
          <a:prstGeom prst="flowChartAlternateProcess">
            <a:avLst/>
          </a:prstGeom>
          <a:solidFill>
            <a:srgbClr val="B58FF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With advancing age as the oocyte number decline ➜</a:t>
            </a:r>
            <a:r>
              <a:rPr lang="en-US" sz="2000" u="sng" dirty="0" smtClean="0"/>
              <a:t> estrogen levels decline</a:t>
            </a:r>
            <a:r>
              <a:rPr lang="en-US" sz="2000" dirty="0" smtClean="0"/>
              <a:t> 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 remaining oocytes become increasingly resistant to FSH and </a:t>
            </a:r>
            <a:r>
              <a:rPr lang="en-US" sz="2000" u="sng" dirty="0" smtClean="0"/>
              <a:t>FSH plasma concentrations increase.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At the time of menopause FSH concentrations &gt; 30 </a:t>
            </a:r>
            <a:r>
              <a:rPr lang="en-US" sz="2000" dirty="0" err="1" smtClean="0">
                <a:solidFill>
                  <a:srgbClr val="C00000"/>
                </a:solidFill>
              </a:rPr>
              <a:t>mIU</a:t>
            </a:r>
            <a:r>
              <a:rPr lang="en-US" sz="2000" dirty="0" smtClean="0">
                <a:solidFill>
                  <a:srgbClr val="C00000"/>
                </a:solidFill>
              </a:rPr>
              <a:t>/ml.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2057281"/>
            <a:ext cx="13030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hypothalamus produces </a:t>
            </a:r>
            <a:r>
              <a:rPr lang="en-US" dirty="0" err="1"/>
              <a:t>GnRh</a:t>
            </a:r>
            <a:r>
              <a:rPr lang="en-US" dirty="0"/>
              <a:t> which ⟶ stimulates the anterior pituitary to produce FSH and LH ⟶ this stimulates the ovary to produce estrogen 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5407179"/>
            <a:ext cx="11543608" cy="57150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v"/>
            </a:pPr>
            <a:r>
              <a:rPr lang="en-US" sz="4000" dirty="0" smtClean="0">
                <a:solidFill>
                  <a:srgbClr val="0070C0"/>
                </a:solidFill>
              </a:rPr>
              <a:t>Changes in the menstrual cycle </a:t>
            </a:r>
            <a:r>
              <a:rPr lang="en-US" sz="3200" dirty="0" smtClean="0">
                <a:solidFill>
                  <a:srgbClr val="0070C0"/>
                </a:solidFill>
              </a:rPr>
              <a:t>(beginning at age 40) </a:t>
            </a:r>
            <a:r>
              <a:rPr lang="en-US" sz="4000" dirty="0" smtClean="0">
                <a:solidFill>
                  <a:srgbClr val="0070C0"/>
                </a:solidFill>
              </a:rPr>
              <a:t>:</a:t>
            </a:r>
            <a:br>
              <a:rPr lang="en-US" sz="4000" dirty="0" smtClean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923761"/>
            <a:ext cx="10666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Shortening or lengthening of menstrual cycle*.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The luteal phase stays the same at 13-14 days.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Variation in cycle length is related to </a:t>
            </a:r>
            <a:r>
              <a:rPr lang="en-US" sz="2800" dirty="0" smtClean="0">
                <a:solidFill>
                  <a:srgbClr val="C00000"/>
                </a:solidFill>
              </a:rPr>
              <a:t>follicular phase.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women may notice that their cycle is now 21 days.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8151167"/>
            <a:ext cx="1074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*the Cycle length is = from the 1</a:t>
            </a:r>
            <a:r>
              <a:rPr lang="en-US" sz="2400" baseline="30000" dirty="0" smtClean="0">
                <a:solidFill>
                  <a:srgbClr val="00B050"/>
                </a:solidFill>
              </a:rPr>
              <a:t>st</a:t>
            </a:r>
            <a:r>
              <a:rPr lang="en-US" sz="2400" dirty="0" smtClean="0">
                <a:solidFill>
                  <a:srgbClr val="00B050"/>
                </a:solidFill>
              </a:rPr>
              <a:t> day of one period to the 1</a:t>
            </a:r>
            <a:r>
              <a:rPr lang="en-US" sz="2400" baseline="30000" dirty="0" smtClean="0">
                <a:solidFill>
                  <a:srgbClr val="00B050"/>
                </a:solidFill>
              </a:rPr>
              <a:t>st</a:t>
            </a:r>
            <a:r>
              <a:rPr lang="en-US" sz="2400" dirty="0" smtClean="0">
                <a:solidFill>
                  <a:srgbClr val="00B050"/>
                </a:solidFill>
              </a:rPr>
              <a:t> day of the next period 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6589" y="2977730"/>
            <a:ext cx="4372494" cy="1736646"/>
          </a:xfrm>
          <a:prstGeom prst="flowChartAlternateProcess">
            <a:avLst/>
          </a:prstGeom>
          <a:ln>
            <a:solidFill>
              <a:srgbClr val="4318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Germ cells number 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endParaRPr lang="en-US" sz="1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Peaks at 20 weeks in utero : 6-7 million.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At birth : 1 million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At puberty : 400,000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At menopause : </a:t>
            </a:r>
            <a:r>
              <a:rPr lang="en-US" sz="1800" dirty="0" smtClean="0">
                <a:solidFill>
                  <a:srgbClr val="C00000"/>
                </a:solidFill>
              </a:rPr>
              <a:t>200-300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899" y="1930784"/>
            <a:ext cx="10439400" cy="57150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v"/>
            </a:pPr>
            <a:r>
              <a:rPr lang="en-US" sz="4000" dirty="0" smtClean="0">
                <a:solidFill>
                  <a:srgbClr val="7030A0"/>
                </a:solidFill>
              </a:rPr>
              <a:t>Hot flushes :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97" y="2502284"/>
            <a:ext cx="132110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Prevalence in the US is 50-82%.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Women describe the sudden sensation of extreme heat in the </a:t>
            </a:r>
            <a:r>
              <a:rPr lang="en-US" sz="3200" dirty="0" smtClean="0">
                <a:solidFill>
                  <a:srgbClr val="C00000"/>
                </a:solidFill>
              </a:rPr>
              <a:t>upper body </a:t>
            </a:r>
            <a:r>
              <a:rPr lang="en-US" sz="3200" dirty="0" smtClean="0"/>
              <a:t>particularly the face, neck, and chest 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The episodes typically last for </a:t>
            </a:r>
            <a:r>
              <a:rPr lang="en-US" sz="3200" dirty="0" smtClean="0">
                <a:solidFill>
                  <a:srgbClr val="C00000"/>
                </a:solidFill>
              </a:rPr>
              <a:t>1-5 minutes</a:t>
            </a:r>
            <a:r>
              <a:rPr lang="en-US" sz="3200" dirty="0" smtClean="0"/>
              <a:t> 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For many women the hot flushes are tolerable and do not require any medical treatment </a:t>
            </a:r>
            <a:r>
              <a:rPr lang="en-US" sz="320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However 33% of women experience &gt; 10 hot flushes/ day.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 the hot flushes can be associated with many significant adverse outcomes such as hampered job productivity, and sleep </a:t>
            </a:r>
            <a:r>
              <a:rPr lang="en-US" sz="3200" dirty="0" err="1" smtClean="0"/>
              <a:t>debravation</a:t>
            </a:r>
            <a:r>
              <a:rPr lang="en-US" sz="3200" dirty="0" smtClean="0"/>
              <a:t>.  </a:t>
            </a:r>
            <a:endParaRPr lang="en-US" sz="3200" dirty="0"/>
          </a:p>
          <a:p>
            <a:pPr marL="342900" indent="-342900"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38298" y="395700"/>
            <a:ext cx="12344400" cy="15240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Symptoms of Menopause: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702862"/>
            <a:ext cx="8439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4400" dirty="0" smtClean="0">
                <a:solidFill>
                  <a:srgbClr val="00B050"/>
                </a:solidFill>
              </a:rPr>
              <a:t>Management of hot flushes</a:t>
            </a:r>
            <a:r>
              <a:rPr lang="en-US" sz="4000" dirty="0" smtClean="0">
                <a:solidFill>
                  <a:srgbClr val="00B050"/>
                </a:solidFill>
              </a:rPr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24951"/>
            <a:ext cx="12173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Some women can simply use </a:t>
            </a:r>
            <a:r>
              <a:rPr lang="en-US" u="sng" dirty="0" smtClean="0"/>
              <a:t>life style modifications </a:t>
            </a:r>
            <a:r>
              <a:rPr lang="en-US" dirty="0" smtClean="0"/>
              <a:t>, other women pursue medical therapy often based on the severity of their symptoms.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339402"/>
            <a:ext cx="12496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Systemic Hormone therapy: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It is the most effective treatment for hot flushes , it reduces the severity and frequency of hot flushes by 75%.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If she has a </a:t>
            </a:r>
            <a:r>
              <a:rPr lang="en-US" sz="2800" dirty="0" smtClean="0">
                <a:solidFill>
                  <a:srgbClr val="FF0000"/>
                </a:solidFill>
              </a:rPr>
              <a:t>uterus</a:t>
            </a:r>
            <a:r>
              <a:rPr lang="en-US" sz="2800" dirty="0" smtClean="0"/>
              <a:t> we give </a:t>
            </a:r>
            <a:r>
              <a:rPr lang="en-US" sz="2800" dirty="0" smtClean="0">
                <a:solidFill>
                  <a:srgbClr val="FF0000"/>
                </a:solidFill>
              </a:rPr>
              <a:t>estrogen + progesterone*.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If she has </a:t>
            </a:r>
            <a:r>
              <a:rPr lang="en-US" sz="2800" dirty="0" smtClean="0">
                <a:solidFill>
                  <a:srgbClr val="FF0000"/>
                </a:solidFill>
              </a:rPr>
              <a:t>no uterus </a:t>
            </a:r>
            <a:r>
              <a:rPr lang="en-US" sz="2800" dirty="0" smtClean="0"/>
              <a:t>we give </a:t>
            </a:r>
            <a:r>
              <a:rPr lang="en-US" sz="2800" dirty="0" smtClean="0">
                <a:solidFill>
                  <a:srgbClr val="FF0000"/>
                </a:solidFill>
              </a:rPr>
              <a:t>estrogen only.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574" y="7911360"/>
            <a:ext cx="1215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Estrogen alone will increase the risk of endometrial cancer.</a:t>
            </a:r>
          </a:p>
          <a:p>
            <a:r>
              <a:rPr lang="en-US" sz="1600" dirty="0" smtClean="0"/>
              <a:t>** it is difficult to generalize the findings of this study on younger most recently menopausal women since the WHI examined women aged 50-77 years old and many were pass the menopausal transition at the time of the study 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32658" y="4714824"/>
            <a:ext cx="1249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Risks of Hormone therapy:**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The </a:t>
            </a:r>
            <a:r>
              <a:rPr lang="en-US" sz="2800" u="sng" dirty="0" smtClean="0"/>
              <a:t>women's health initiative </a:t>
            </a:r>
            <a:r>
              <a:rPr lang="en-US" sz="2800" dirty="0" smtClean="0"/>
              <a:t>was a large randomized placebo, control trail.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Estrogen + Progesterone </a:t>
            </a:r>
            <a:r>
              <a:rPr lang="en-US" sz="2800" dirty="0" smtClean="0">
                <a:solidFill>
                  <a:srgbClr val="FF0000"/>
                </a:solidFill>
              </a:rPr>
              <a:t>⬆ risk of ( coronary heart disease, breast cancer, stroke and Venous thromboembolic events).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Estrogen + </a:t>
            </a:r>
            <a:r>
              <a:rPr lang="en-US" sz="2800" dirty="0" smtClean="0">
                <a:solidFill>
                  <a:srgbClr val="0070C0"/>
                </a:solidFill>
              </a:rPr>
              <a:t>Progesterone </a:t>
            </a:r>
            <a:r>
              <a:rPr lang="en-US" sz="2800" dirty="0" smtClean="0">
                <a:solidFill>
                  <a:srgbClr val="00B050"/>
                </a:solidFill>
              </a:rPr>
              <a:t>⬇ risk of ( colon cancer, fractures).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Estrogen only </a:t>
            </a:r>
            <a:r>
              <a:rPr lang="en-US" sz="2800" dirty="0">
                <a:solidFill>
                  <a:srgbClr val="FF0000"/>
                </a:solidFill>
              </a:rPr>
              <a:t>⬆ risk of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stroke and Venous thromboembolic </a:t>
            </a:r>
            <a:r>
              <a:rPr lang="en-US" sz="2800" dirty="0" smtClean="0">
                <a:solidFill>
                  <a:srgbClr val="FF0000"/>
                </a:solidFill>
              </a:rPr>
              <a:t>events )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685800"/>
            <a:ext cx="8439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4000" dirty="0" smtClean="0">
                <a:solidFill>
                  <a:srgbClr val="00B050"/>
                </a:solidFill>
              </a:rPr>
              <a:t>Other treatment options</a:t>
            </a:r>
            <a:r>
              <a:rPr lang="en-US" sz="3600" dirty="0" smtClean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461218"/>
            <a:ext cx="53131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SSRI/SNRI’s: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Reduce hot flushes by 50-62% 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2443359"/>
            <a:ext cx="77792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Herbal therapy: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Have not been shown to be superior to placebo.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66800" y="3588109"/>
            <a:ext cx="126491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Bio-identical hormones therapy: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Limited evidence on their safety, potency and efficacy ,not preferred over traditional hormone therapy.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0" y="6477000"/>
            <a:ext cx="11887201" cy="57150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v"/>
            </a:pPr>
            <a:r>
              <a:rPr lang="en-US" sz="4000" dirty="0" smtClean="0">
                <a:solidFill>
                  <a:srgbClr val="7030A0"/>
                </a:solidFill>
              </a:rPr>
              <a:t>Sleep disturbances: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Decline in estrogen levels can induce a change in women’s sleep cycles independent of hot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flushes.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/>
              <a:t>Sleep disturbances </a:t>
            </a:r>
            <a:r>
              <a:rPr lang="en-US" sz="2800" dirty="0" smtClean="0"/>
              <a:t>are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one of the most common and disabling effects of menopause.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31080"/>
            <a:ext cx="12777702" cy="160020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v"/>
            </a:pPr>
            <a:r>
              <a:rPr lang="en-US" sz="4000" dirty="0" smtClean="0">
                <a:solidFill>
                  <a:srgbClr val="7030A0"/>
                </a:solidFill>
              </a:rPr>
              <a:t>Increased risk of </a:t>
            </a:r>
            <a:r>
              <a:rPr lang="en-US" sz="4000" dirty="0" err="1" smtClean="0">
                <a:solidFill>
                  <a:srgbClr val="7030A0"/>
                </a:solidFill>
              </a:rPr>
              <a:t>osteoprosis</a:t>
            </a:r>
            <a:r>
              <a:rPr lang="en-US" sz="4000" dirty="0" smtClean="0">
                <a:solidFill>
                  <a:srgbClr val="7030A0"/>
                </a:solidFill>
              </a:rPr>
              <a:t>: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Bone density decreases post-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menopausally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by 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1-2% per year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compaired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to 0.5% per year in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peri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-menopausal women.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3115306"/>
            <a:ext cx="13058605" cy="160020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v"/>
            </a:pPr>
            <a:r>
              <a:rPr lang="en-US" sz="4000" dirty="0" smtClean="0">
                <a:solidFill>
                  <a:srgbClr val="7030A0"/>
                </a:solidFill>
              </a:rPr>
              <a:t>Pelvic organ prolapse and atrophic urethritis: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Occurs when the paravaginal tissue that supports the bladder and rectum becomes atrophic 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4138" y="420638"/>
            <a:ext cx="12344400" cy="15240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Estrogen dependent tissue: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412865"/>
            <a:ext cx="13058605" cy="222234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v"/>
            </a:pPr>
            <a:r>
              <a:rPr lang="en-US" sz="4000" dirty="0" smtClean="0">
                <a:solidFill>
                  <a:srgbClr val="7030A0"/>
                </a:solidFill>
              </a:rPr>
              <a:t>Vaginal atrophy :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40% of women will experience one or more symptoms of vaginal atrophy 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May present with ( itching and burning 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loss 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 vaginal rugae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and elasticity can cause narrowing and shortening of the vagina).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Vaginal atrophy and vaginal dryness can be symptomatic during intercourse and an cause significant 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dyspareunia.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Vaginal lubrication and vaginal estrogens can provide symptom relief.  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571500" algn="l">
              <a:buFont typeface="Arial" charset="0"/>
              <a:buChar char="•"/>
            </a:pP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2344400" cy="152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890623"/>
            <a:ext cx="11582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CASE: A 53-year-old, G3P3 woman, whose last menstrual period was 4 months ago presents to the office with </a:t>
            </a:r>
            <a:r>
              <a:rPr lang="en-US" sz="2800" dirty="0" smtClean="0">
                <a:solidFill>
                  <a:srgbClr val="0070C0"/>
                </a:solidFill>
              </a:rPr>
              <a:t>hot flushes</a:t>
            </a:r>
            <a:r>
              <a:rPr lang="en-US" sz="2800" dirty="0"/>
              <a:t>, emotional </a:t>
            </a:r>
            <a:r>
              <a:rPr lang="en-US" sz="2800" dirty="0" err="1"/>
              <a:t>lability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0070C0"/>
                </a:solidFill>
              </a:rPr>
              <a:t>insomnia</a:t>
            </a:r>
            <a:r>
              <a:rPr lang="en-US" sz="2800" dirty="0"/>
              <a:t>. She experiences hot flushes 2-3 times per day and occasionally at night. </a:t>
            </a:r>
            <a:r>
              <a:rPr lang="en-US" sz="2800" dirty="0" smtClean="0"/>
              <a:t>She has </a:t>
            </a:r>
            <a:r>
              <a:rPr lang="en-US" sz="2800" dirty="0"/>
              <a:t>been having trouble sleeping and is extremely fatigued. Since age 14, </a:t>
            </a:r>
            <a:r>
              <a:rPr lang="en-US" sz="2800" dirty="0" smtClean="0"/>
              <a:t>her periods </a:t>
            </a:r>
            <a:r>
              <a:rPr lang="en-US" sz="2800" dirty="0"/>
              <a:t>have been regular </a:t>
            </a:r>
            <a:r>
              <a:rPr lang="en-US" sz="2800" dirty="0">
                <a:solidFill>
                  <a:srgbClr val="0070C0"/>
                </a:solidFill>
              </a:rPr>
              <a:t>until 2 </a:t>
            </a:r>
            <a:r>
              <a:rPr lang="en-US" sz="2800" dirty="0" smtClean="0">
                <a:solidFill>
                  <a:srgbClr val="0070C0"/>
                </a:solidFill>
              </a:rPr>
              <a:t>years ago</a:t>
            </a:r>
            <a:r>
              <a:rPr lang="en-US" sz="2800" dirty="0"/>
              <a:t>, when they began to </a:t>
            </a:r>
            <a:r>
              <a:rPr lang="en-US" sz="2800" dirty="0">
                <a:solidFill>
                  <a:srgbClr val="0070C0"/>
                </a:solidFill>
              </a:rPr>
              <a:t>space out to every 2-3 months</a:t>
            </a:r>
            <a:r>
              <a:rPr lang="en-US" sz="2800" dirty="0"/>
              <a:t>. She </a:t>
            </a:r>
            <a:r>
              <a:rPr lang="en-US" sz="2800" dirty="0" smtClean="0"/>
              <a:t>is sexually </a:t>
            </a:r>
            <a:r>
              <a:rPr lang="en-US" sz="2800" dirty="0"/>
              <a:t>active and recently has noted some </a:t>
            </a:r>
            <a:r>
              <a:rPr lang="en-US" sz="2800" dirty="0" smtClean="0">
                <a:solidFill>
                  <a:srgbClr val="0070C0"/>
                </a:solidFill>
              </a:rPr>
              <a:t>dyspareunia</a:t>
            </a:r>
            <a:r>
              <a:rPr lang="en-US" sz="2800" dirty="0" smtClean="0"/>
              <a:t>. The </a:t>
            </a:r>
            <a:r>
              <a:rPr lang="en-US" sz="2800" dirty="0"/>
              <a:t>patient </a:t>
            </a:r>
            <a:r>
              <a:rPr lang="en-US" sz="2800" dirty="0">
                <a:solidFill>
                  <a:srgbClr val="0070C0"/>
                </a:solidFill>
              </a:rPr>
              <a:t>rarely exercises</a:t>
            </a:r>
            <a:r>
              <a:rPr lang="en-US" sz="2800" dirty="0"/>
              <a:t>. She </a:t>
            </a:r>
            <a:r>
              <a:rPr lang="en-US" sz="2800" dirty="0">
                <a:solidFill>
                  <a:srgbClr val="0070C0"/>
                </a:solidFill>
              </a:rPr>
              <a:t>smokes</a:t>
            </a:r>
            <a:r>
              <a:rPr lang="en-US" sz="2800" dirty="0"/>
              <a:t> 2 packs of cigarettes a day and </a:t>
            </a:r>
            <a:r>
              <a:rPr lang="en-US" sz="2800" dirty="0">
                <a:solidFill>
                  <a:srgbClr val="0070C0"/>
                </a:solidFill>
              </a:rPr>
              <a:t>drinks alcohol </a:t>
            </a:r>
            <a:r>
              <a:rPr lang="en-US" sz="2800" dirty="0"/>
              <a:t>socially. She recently </a:t>
            </a:r>
            <a:r>
              <a:rPr lang="en-US" sz="2800" dirty="0" smtClean="0"/>
              <a:t>started taking </a:t>
            </a:r>
            <a:r>
              <a:rPr lang="en-US" sz="2800" dirty="0"/>
              <a:t>a soy supplement. She does not have any pertinent gynecological, medical or surgical history. Her family </a:t>
            </a:r>
            <a:r>
              <a:rPr lang="en-US" sz="2800" dirty="0" smtClean="0"/>
              <a:t>history is </a:t>
            </a:r>
            <a:r>
              <a:rPr lang="en-US" sz="2800" dirty="0"/>
              <a:t>significant for </a:t>
            </a:r>
            <a:r>
              <a:rPr lang="en-US" sz="2800" dirty="0">
                <a:solidFill>
                  <a:srgbClr val="0070C0"/>
                </a:solidFill>
              </a:rPr>
              <a:t>her </a:t>
            </a:r>
            <a:r>
              <a:rPr lang="en-US" sz="2800" dirty="0" smtClean="0">
                <a:solidFill>
                  <a:srgbClr val="0070C0"/>
                </a:solidFill>
              </a:rPr>
              <a:t>mother </a:t>
            </a:r>
            <a:r>
              <a:rPr lang="en-US" sz="2800" dirty="0" smtClean="0"/>
              <a:t>sustaining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0070C0"/>
                </a:solidFill>
              </a:rPr>
              <a:t>hip fracture at age 60 </a:t>
            </a:r>
            <a:r>
              <a:rPr lang="en-US" sz="2800" dirty="0"/>
              <a:t>and a </a:t>
            </a:r>
            <a:r>
              <a:rPr lang="en-US" sz="2800" dirty="0">
                <a:solidFill>
                  <a:srgbClr val="0070C0"/>
                </a:solidFill>
              </a:rPr>
              <a:t>sister with breast cancer </a:t>
            </a:r>
            <a:r>
              <a:rPr lang="en-US" sz="2800" dirty="0"/>
              <a:t>and high cholesterol. </a:t>
            </a:r>
            <a:r>
              <a:rPr lang="en-US" sz="2800" dirty="0" smtClean="0"/>
              <a:t>On examination</a:t>
            </a:r>
            <a:r>
              <a:rPr lang="en-US" sz="2800" dirty="0"/>
              <a:t>, she has normal vital signs. She is 5’4” tall and weighs 123 lbs. On pelvic examination, she has </a:t>
            </a:r>
            <a:r>
              <a:rPr lang="en-US" sz="2800" dirty="0" smtClean="0">
                <a:solidFill>
                  <a:srgbClr val="0070C0"/>
                </a:solidFill>
              </a:rPr>
              <a:t>decreased vaginal </a:t>
            </a:r>
            <a:r>
              <a:rPr lang="en-US" sz="2800" dirty="0">
                <a:solidFill>
                  <a:srgbClr val="0070C0"/>
                </a:solidFill>
              </a:rPr>
              <a:t>rugae </a:t>
            </a:r>
            <a:r>
              <a:rPr lang="en-US" sz="2800" dirty="0"/>
              <a:t>and a pale, small cervix. No masses or tenderness are palpated on bimanual exam.</a:t>
            </a:r>
          </a:p>
        </p:txBody>
      </p:sp>
    </p:spTree>
    <p:extLst>
      <p:ext uri="{BB962C8B-B14F-4D97-AF65-F5344CB8AC3E}">
        <p14:creationId xmlns:p14="http://schemas.microsoft.com/office/powerpoint/2010/main" val="20787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046bf29e614f10a4d762212bcaf7756db1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1710</Words>
  <Application>Microsoft Macintosh PowerPoint</Application>
  <PresentationFormat>Custom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Utopia</vt:lpstr>
      <vt:lpstr>Wingdings</vt:lpstr>
      <vt:lpstr>Arial</vt:lpstr>
      <vt:lpstr>Office Theme</vt:lpstr>
      <vt:lpstr>PowerPoint Presentation</vt:lpstr>
      <vt:lpstr>PowerPoint Presentation</vt:lpstr>
      <vt:lpstr>Menopause: </vt:lpstr>
      <vt:lpstr>before the onset of menopause:</vt:lpstr>
      <vt:lpstr>Symptoms of Menopause: </vt:lpstr>
      <vt:lpstr>PowerPoint Presentation</vt:lpstr>
      <vt:lpstr>PowerPoint Presentation</vt:lpstr>
      <vt:lpstr>Estrogen dependent tissue: </vt:lpstr>
      <vt:lpstr>Case discussion</vt:lpstr>
      <vt:lpstr>Case discussion</vt:lpstr>
      <vt:lpstr>Case discussion</vt:lpstr>
      <vt:lpstr>Case discussion</vt:lpstr>
      <vt:lpstr>Case discussion</vt:lpstr>
      <vt:lpstr>Case discussion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93</cp:revision>
  <dcterms:created xsi:type="dcterms:W3CDTF">2013-12-01T11:24:53Z</dcterms:created>
  <dcterms:modified xsi:type="dcterms:W3CDTF">2016-10-07T11:45:28Z</dcterms:modified>
</cp:coreProperties>
</file>