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62" r:id="rId4"/>
    <p:sldId id="263" r:id="rId5"/>
    <p:sldId id="269" r:id="rId6"/>
    <p:sldId id="270" r:id="rId7"/>
    <p:sldId id="271" r:id="rId8"/>
    <p:sldId id="272" r:id="rId9"/>
    <p:sldId id="268" r:id="rId10"/>
  </p:sldIdLst>
  <p:sldSz cx="13716000" cy="9144000"/>
  <p:notesSz cx="6858000" cy="9144000"/>
  <p:custDataLst>
    <p:tags r:id="rId13"/>
  </p:custDataLst>
  <p:defaultTextStyle>
    <a:defPPr>
      <a:defRPr lang="en-US"/>
    </a:defPPr>
    <a:lvl1pPr marL="0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3557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7115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0672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4230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67787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1344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14902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88459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2523" autoAdjust="0"/>
  </p:normalViewPr>
  <p:slideViewPr>
    <p:cSldViewPr>
      <p:cViewPr>
        <p:scale>
          <a:sx n="57" d="100"/>
          <a:sy n="57" d="100"/>
        </p:scale>
        <p:origin x="2136" y="336"/>
      </p:cViewPr>
      <p:guideLst>
        <p:guide orient="horz" pos="288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tags" Target="tags/tag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9E04AA-6B30-498C-9CCB-61BD40FB5DD7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32C51D08-1A91-40EB-950E-4F925CC3CF58}">
      <dgm:prSet phldrT="[نص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2800" b="1" i="0" dirty="0" smtClean="0"/>
            <a:t>Mode of delivery depend on:</a:t>
          </a:r>
        </a:p>
      </dgm:t>
    </dgm:pt>
    <dgm:pt modelId="{882F2F0D-ED12-435D-8FFA-6DF50ECF37FC}" type="parTrans" cxnId="{1EDF2B19-75E6-4AB1-A51A-21B9BF532A06}">
      <dgm:prSet/>
      <dgm:spPr/>
      <dgm:t>
        <a:bodyPr/>
        <a:lstStyle/>
        <a:p>
          <a:pPr rtl="1"/>
          <a:endParaRPr lang="ar-SA"/>
        </a:p>
      </dgm:t>
    </dgm:pt>
    <dgm:pt modelId="{78186126-89C9-4A3E-B6F0-05B504AA6D0B}" type="sibTrans" cxnId="{1EDF2B19-75E6-4AB1-A51A-21B9BF532A06}">
      <dgm:prSet/>
      <dgm:spPr/>
      <dgm:t>
        <a:bodyPr/>
        <a:lstStyle/>
        <a:p>
          <a:pPr rtl="1"/>
          <a:endParaRPr lang="ar-SA"/>
        </a:p>
      </dgm:t>
    </dgm:pt>
    <dgm:pt modelId="{1F588D32-6F6A-40D0-8FDD-981225BEBC51}">
      <dgm:prSet phldrT="[نص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n-US" b="1" i="0" dirty="0" smtClean="0"/>
            <a:t>Fetal presentation.</a:t>
          </a:r>
        </a:p>
      </dgm:t>
    </dgm:pt>
    <dgm:pt modelId="{DBAA8E3D-8504-43CD-B995-1E1A768E8CDA}" type="parTrans" cxnId="{6D062634-2FC8-4F74-9AA6-952931D2516A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89C4EF21-407E-4E9A-BB97-99EA8A835E0D}" type="sibTrans" cxnId="{6D062634-2FC8-4F74-9AA6-952931D2516A}">
      <dgm:prSet/>
      <dgm:spPr/>
      <dgm:t>
        <a:bodyPr/>
        <a:lstStyle/>
        <a:p>
          <a:pPr rtl="1"/>
          <a:endParaRPr lang="ar-SA"/>
        </a:p>
      </dgm:t>
    </dgm:pt>
    <dgm:pt modelId="{DD67D3DB-D5E4-47EC-8C72-3716AFE4073A}">
      <dgm:prSet phldrT="[نص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n-US" b="1" i="0" dirty="0" smtClean="0"/>
            <a:t>Gestational age.</a:t>
          </a:r>
        </a:p>
      </dgm:t>
    </dgm:pt>
    <dgm:pt modelId="{A47A1646-C525-4E5B-9C5F-BCDCC73FC7E5}" type="parTrans" cxnId="{712902C6-3016-40B2-B66E-6026419C722E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2CDBD70E-2B62-4F8E-A7C4-0E4284A1B8A6}" type="sibTrans" cxnId="{712902C6-3016-40B2-B66E-6026419C722E}">
      <dgm:prSet/>
      <dgm:spPr/>
      <dgm:t>
        <a:bodyPr/>
        <a:lstStyle/>
        <a:p>
          <a:pPr rtl="1"/>
          <a:endParaRPr lang="ar-SA"/>
        </a:p>
      </dgm:t>
    </dgm:pt>
    <dgm:pt modelId="{4FD7FE2E-DBBC-41AE-9D20-EEF6A538963D}">
      <dgm:prSet phldrT="[نص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n-US" b="1" i="0" dirty="0" smtClean="0"/>
            <a:t>Clinician experience.</a:t>
          </a:r>
        </a:p>
      </dgm:t>
    </dgm:pt>
    <dgm:pt modelId="{B4E61FFB-BB88-4DD5-97AE-3551DF9C922B}" type="parTrans" cxnId="{73961948-4F1C-49AC-A25F-AF2D09DA0BCF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28902F5C-D2AE-4FE6-A2EC-D36763F8C229}" type="sibTrans" cxnId="{73961948-4F1C-49AC-A25F-AF2D09DA0BCF}">
      <dgm:prSet/>
      <dgm:spPr/>
      <dgm:t>
        <a:bodyPr/>
        <a:lstStyle/>
        <a:p>
          <a:pPr rtl="1"/>
          <a:endParaRPr lang="ar-SA"/>
        </a:p>
      </dgm:t>
    </dgm:pt>
    <dgm:pt modelId="{481986D5-BE81-48A9-A615-BDBD596FE26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n-US" b="1" i="0" dirty="0" err="1" smtClean="0"/>
            <a:t>Chorionicity</a:t>
          </a:r>
          <a:r>
            <a:rPr lang="en-US" b="0" i="0" dirty="0" smtClean="0"/>
            <a:t>.</a:t>
          </a:r>
          <a:endParaRPr lang="en-US" b="0" i="0" dirty="0"/>
        </a:p>
      </dgm:t>
    </dgm:pt>
    <dgm:pt modelId="{435DD622-E11E-48B8-A5AE-2F8E5D2EBD1D}" type="parTrans" cxnId="{D7135F3D-A9BA-404A-A705-4846EEFAB2A1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C55CC2BB-3200-4A81-89A1-24C01FBF6C8F}" type="sibTrans" cxnId="{D7135F3D-A9BA-404A-A705-4846EEFAB2A1}">
      <dgm:prSet/>
      <dgm:spPr/>
      <dgm:t>
        <a:bodyPr/>
        <a:lstStyle/>
        <a:p>
          <a:pPr rtl="1"/>
          <a:endParaRPr lang="ar-SA"/>
        </a:p>
      </dgm:t>
    </dgm:pt>
    <dgm:pt modelId="{132A4574-9327-40FA-B03E-B36FFA0F04E8}" type="pres">
      <dgm:prSet presAssocID="{899E04AA-6B30-498C-9CCB-61BD40FB5D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71BF076F-2C0D-437E-B645-80D9DAC20E56}" type="pres">
      <dgm:prSet presAssocID="{32C51D08-1A91-40EB-950E-4F925CC3CF58}" presName="hierRoot1" presStyleCnt="0">
        <dgm:presLayoutVars>
          <dgm:hierBranch val="init"/>
        </dgm:presLayoutVars>
      </dgm:prSet>
      <dgm:spPr/>
    </dgm:pt>
    <dgm:pt modelId="{93D19461-71BD-4744-8479-1CB4A0AABAB3}" type="pres">
      <dgm:prSet presAssocID="{32C51D08-1A91-40EB-950E-4F925CC3CF58}" presName="rootComposite1" presStyleCnt="0"/>
      <dgm:spPr/>
    </dgm:pt>
    <dgm:pt modelId="{0225FA64-19BC-4F53-AE37-5CB44B0A9044}" type="pres">
      <dgm:prSet presAssocID="{32C51D08-1A91-40EB-950E-4F925CC3CF58}" presName="rootText1" presStyleLbl="node0" presStyleIdx="0" presStyleCnt="1" custScaleX="122931" custScaleY="26246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4656135-19A9-4F0E-A125-C958836873BD}" type="pres">
      <dgm:prSet presAssocID="{32C51D08-1A91-40EB-950E-4F925CC3CF58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18DFE40E-568C-4E80-9EC3-C267C0DB249E}" type="pres">
      <dgm:prSet presAssocID="{32C51D08-1A91-40EB-950E-4F925CC3CF58}" presName="hierChild2" presStyleCnt="0"/>
      <dgm:spPr/>
    </dgm:pt>
    <dgm:pt modelId="{7996BA5E-4E8A-4A7E-AC9F-9E5F9C465A6C}" type="pres">
      <dgm:prSet presAssocID="{435DD622-E11E-48B8-A5AE-2F8E5D2EBD1D}" presName="Name64" presStyleLbl="parChTrans1D2" presStyleIdx="0" presStyleCnt="4"/>
      <dgm:spPr/>
      <dgm:t>
        <a:bodyPr/>
        <a:lstStyle/>
        <a:p>
          <a:pPr rtl="1"/>
          <a:endParaRPr lang="ar-SA"/>
        </a:p>
      </dgm:t>
    </dgm:pt>
    <dgm:pt modelId="{84AAC021-9342-454E-8454-4AB18162B852}" type="pres">
      <dgm:prSet presAssocID="{481986D5-BE81-48A9-A615-BDBD596FE264}" presName="hierRoot2" presStyleCnt="0">
        <dgm:presLayoutVars>
          <dgm:hierBranch val="init"/>
        </dgm:presLayoutVars>
      </dgm:prSet>
      <dgm:spPr/>
    </dgm:pt>
    <dgm:pt modelId="{0C0D3B57-9A45-419C-A637-AA662B334E36}" type="pres">
      <dgm:prSet presAssocID="{481986D5-BE81-48A9-A615-BDBD596FE264}" presName="rootComposite" presStyleCnt="0"/>
      <dgm:spPr/>
    </dgm:pt>
    <dgm:pt modelId="{AE66F195-D411-4BEC-82FB-6059F9C91EC6}" type="pres">
      <dgm:prSet presAssocID="{481986D5-BE81-48A9-A615-BDBD596FE264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AF46346-1AA3-4C22-81FF-E13C23B84628}" type="pres">
      <dgm:prSet presAssocID="{481986D5-BE81-48A9-A615-BDBD596FE264}" presName="rootConnector" presStyleLbl="node2" presStyleIdx="0" presStyleCnt="4"/>
      <dgm:spPr/>
      <dgm:t>
        <a:bodyPr/>
        <a:lstStyle/>
        <a:p>
          <a:pPr rtl="1"/>
          <a:endParaRPr lang="ar-SA"/>
        </a:p>
      </dgm:t>
    </dgm:pt>
    <dgm:pt modelId="{FAF00B03-77C0-4C30-9A35-182E3447C73A}" type="pres">
      <dgm:prSet presAssocID="{481986D5-BE81-48A9-A615-BDBD596FE264}" presName="hierChild4" presStyleCnt="0"/>
      <dgm:spPr/>
    </dgm:pt>
    <dgm:pt modelId="{EA2F4851-D311-4075-AF51-5E3F163FCCD2}" type="pres">
      <dgm:prSet presAssocID="{481986D5-BE81-48A9-A615-BDBD596FE264}" presName="hierChild5" presStyleCnt="0"/>
      <dgm:spPr/>
    </dgm:pt>
    <dgm:pt modelId="{E8EA1344-96C5-4D39-BB32-D27D23620AFD}" type="pres">
      <dgm:prSet presAssocID="{DBAA8E3D-8504-43CD-B995-1E1A768E8CDA}" presName="Name64" presStyleLbl="parChTrans1D2" presStyleIdx="1" presStyleCnt="4"/>
      <dgm:spPr/>
      <dgm:t>
        <a:bodyPr/>
        <a:lstStyle/>
        <a:p>
          <a:pPr rtl="1"/>
          <a:endParaRPr lang="ar-SA"/>
        </a:p>
      </dgm:t>
    </dgm:pt>
    <dgm:pt modelId="{AAED8376-B8E6-456D-A81D-B91FBEBDE128}" type="pres">
      <dgm:prSet presAssocID="{1F588D32-6F6A-40D0-8FDD-981225BEBC51}" presName="hierRoot2" presStyleCnt="0">
        <dgm:presLayoutVars>
          <dgm:hierBranch val="init"/>
        </dgm:presLayoutVars>
      </dgm:prSet>
      <dgm:spPr/>
    </dgm:pt>
    <dgm:pt modelId="{49385B3A-16A3-47CF-8679-2603AEF20772}" type="pres">
      <dgm:prSet presAssocID="{1F588D32-6F6A-40D0-8FDD-981225BEBC51}" presName="rootComposite" presStyleCnt="0"/>
      <dgm:spPr/>
    </dgm:pt>
    <dgm:pt modelId="{AD9EBDC4-2B2D-4AC2-BC14-D64ADC61C1B6}" type="pres">
      <dgm:prSet presAssocID="{1F588D32-6F6A-40D0-8FDD-981225BEBC51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9A0C99D-B0E6-4757-AD3A-D40965957EE4}" type="pres">
      <dgm:prSet presAssocID="{1F588D32-6F6A-40D0-8FDD-981225BEBC51}" presName="rootConnector" presStyleLbl="node2" presStyleIdx="1" presStyleCnt="4"/>
      <dgm:spPr/>
      <dgm:t>
        <a:bodyPr/>
        <a:lstStyle/>
        <a:p>
          <a:pPr rtl="1"/>
          <a:endParaRPr lang="ar-SA"/>
        </a:p>
      </dgm:t>
    </dgm:pt>
    <dgm:pt modelId="{81907EDA-635C-4FAD-9AC0-2EF0220FB191}" type="pres">
      <dgm:prSet presAssocID="{1F588D32-6F6A-40D0-8FDD-981225BEBC51}" presName="hierChild4" presStyleCnt="0"/>
      <dgm:spPr/>
    </dgm:pt>
    <dgm:pt modelId="{65A1BD2C-7902-41EC-BFA4-EE4D694F41AD}" type="pres">
      <dgm:prSet presAssocID="{1F588D32-6F6A-40D0-8FDD-981225BEBC51}" presName="hierChild5" presStyleCnt="0"/>
      <dgm:spPr/>
    </dgm:pt>
    <dgm:pt modelId="{DF45210B-832F-4379-8C51-7452E6C0782D}" type="pres">
      <dgm:prSet presAssocID="{A47A1646-C525-4E5B-9C5F-BCDCC73FC7E5}" presName="Name64" presStyleLbl="parChTrans1D2" presStyleIdx="2" presStyleCnt="4"/>
      <dgm:spPr/>
      <dgm:t>
        <a:bodyPr/>
        <a:lstStyle/>
        <a:p>
          <a:pPr rtl="1"/>
          <a:endParaRPr lang="ar-SA"/>
        </a:p>
      </dgm:t>
    </dgm:pt>
    <dgm:pt modelId="{BF630DB3-059C-4634-8CB6-85B2AA9865E2}" type="pres">
      <dgm:prSet presAssocID="{DD67D3DB-D5E4-47EC-8C72-3716AFE4073A}" presName="hierRoot2" presStyleCnt="0">
        <dgm:presLayoutVars>
          <dgm:hierBranch val="init"/>
        </dgm:presLayoutVars>
      </dgm:prSet>
      <dgm:spPr/>
    </dgm:pt>
    <dgm:pt modelId="{0C984FCF-2934-4000-9CFD-E6E45F362137}" type="pres">
      <dgm:prSet presAssocID="{DD67D3DB-D5E4-47EC-8C72-3716AFE4073A}" presName="rootComposite" presStyleCnt="0"/>
      <dgm:spPr/>
    </dgm:pt>
    <dgm:pt modelId="{5D3910C0-3EBC-4BB6-B714-A22F1328CD78}" type="pres">
      <dgm:prSet presAssocID="{DD67D3DB-D5E4-47EC-8C72-3716AFE4073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80F61BB-E3CE-43BC-B829-EA7A99D7FDE9}" type="pres">
      <dgm:prSet presAssocID="{DD67D3DB-D5E4-47EC-8C72-3716AFE4073A}" presName="rootConnector" presStyleLbl="node2" presStyleIdx="2" presStyleCnt="4"/>
      <dgm:spPr/>
      <dgm:t>
        <a:bodyPr/>
        <a:lstStyle/>
        <a:p>
          <a:pPr rtl="1"/>
          <a:endParaRPr lang="ar-SA"/>
        </a:p>
      </dgm:t>
    </dgm:pt>
    <dgm:pt modelId="{5EF0F682-5D27-4410-B030-5D3968BAB8AF}" type="pres">
      <dgm:prSet presAssocID="{DD67D3DB-D5E4-47EC-8C72-3716AFE4073A}" presName="hierChild4" presStyleCnt="0"/>
      <dgm:spPr/>
    </dgm:pt>
    <dgm:pt modelId="{7AC9A5DC-A379-43A4-A10C-6C36D1B1F8F2}" type="pres">
      <dgm:prSet presAssocID="{DD67D3DB-D5E4-47EC-8C72-3716AFE4073A}" presName="hierChild5" presStyleCnt="0"/>
      <dgm:spPr/>
    </dgm:pt>
    <dgm:pt modelId="{C2D18D50-9C50-4857-83D1-82106B90F817}" type="pres">
      <dgm:prSet presAssocID="{B4E61FFB-BB88-4DD5-97AE-3551DF9C922B}" presName="Name64" presStyleLbl="parChTrans1D2" presStyleIdx="3" presStyleCnt="4"/>
      <dgm:spPr/>
      <dgm:t>
        <a:bodyPr/>
        <a:lstStyle/>
        <a:p>
          <a:pPr rtl="1"/>
          <a:endParaRPr lang="ar-SA"/>
        </a:p>
      </dgm:t>
    </dgm:pt>
    <dgm:pt modelId="{92C97372-B846-4080-A448-4BC9F66DCE72}" type="pres">
      <dgm:prSet presAssocID="{4FD7FE2E-DBBC-41AE-9D20-EEF6A538963D}" presName="hierRoot2" presStyleCnt="0">
        <dgm:presLayoutVars>
          <dgm:hierBranch val="init"/>
        </dgm:presLayoutVars>
      </dgm:prSet>
      <dgm:spPr/>
    </dgm:pt>
    <dgm:pt modelId="{8870AF1B-9B00-4CB4-BF3F-7757B8F80427}" type="pres">
      <dgm:prSet presAssocID="{4FD7FE2E-DBBC-41AE-9D20-EEF6A538963D}" presName="rootComposite" presStyleCnt="0"/>
      <dgm:spPr/>
    </dgm:pt>
    <dgm:pt modelId="{F2AFF793-EE6E-4700-9FB2-64FBF7E425D1}" type="pres">
      <dgm:prSet presAssocID="{4FD7FE2E-DBBC-41AE-9D20-EEF6A538963D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97690DD-59DA-4FBB-A2FE-4A5F016AB86E}" type="pres">
      <dgm:prSet presAssocID="{4FD7FE2E-DBBC-41AE-9D20-EEF6A538963D}" presName="rootConnector" presStyleLbl="node2" presStyleIdx="3" presStyleCnt="4"/>
      <dgm:spPr/>
      <dgm:t>
        <a:bodyPr/>
        <a:lstStyle/>
        <a:p>
          <a:pPr rtl="1"/>
          <a:endParaRPr lang="ar-SA"/>
        </a:p>
      </dgm:t>
    </dgm:pt>
    <dgm:pt modelId="{9BEF05AD-B8DC-448C-88C1-5554DFABA661}" type="pres">
      <dgm:prSet presAssocID="{4FD7FE2E-DBBC-41AE-9D20-EEF6A538963D}" presName="hierChild4" presStyleCnt="0"/>
      <dgm:spPr/>
    </dgm:pt>
    <dgm:pt modelId="{897F5919-E295-4D29-87E9-FCA4C9A1F11B}" type="pres">
      <dgm:prSet presAssocID="{4FD7FE2E-DBBC-41AE-9D20-EEF6A538963D}" presName="hierChild5" presStyleCnt="0"/>
      <dgm:spPr/>
    </dgm:pt>
    <dgm:pt modelId="{B0DE3111-6CFA-4DCC-AF30-188B92E3243F}" type="pres">
      <dgm:prSet presAssocID="{32C51D08-1A91-40EB-950E-4F925CC3CF58}" presName="hierChild3" presStyleCnt="0"/>
      <dgm:spPr/>
    </dgm:pt>
  </dgm:ptLst>
  <dgm:cxnLst>
    <dgm:cxn modelId="{A7B983F5-8440-4561-9571-556D3003AB0D}" type="presOf" srcId="{1F588D32-6F6A-40D0-8FDD-981225BEBC51}" destId="{AD9EBDC4-2B2D-4AC2-BC14-D64ADC61C1B6}" srcOrd="0" destOrd="0" presId="urn:microsoft.com/office/officeart/2009/3/layout/HorizontalOrganizationChart"/>
    <dgm:cxn modelId="{712902C6-3016-40B2-B66E-6026419C722E}" srcId="{32C51D08-1A91-40EB-950E-4F925CC3CF58}" destId="{DD67D3DB-D5E4-47EC-8C72-3716AFE4073A}" srcOrd="2" destOrd="0" parTransId="{A47A1646-C525-4E5B-9C5F-BCDCC73FC7E5}" sibTransId="{2CDBD70E-2B62-4F8E-A7C4-0E4284A1B8A6}"/>
    <dgm:cxn modelId="{6D062634-2FC8-4F74-9AA6-952931D2516A}" srcId="{32C51D08-1A91-40EB-950E-4F925CC3CF58}" destId="{1F588D32-6F6A-40D0-8FDD-981225BEBC51}" srcOrd="1" destOrd="0" parTransId="{DBAA8E3D-8504-43CD-B995-1E1A768E8CDA}" sibTransId="{89C4EF21-407E-4E9A-BB97-99EA8A835E0D}"/>
    <dgm:cxn modelId="{FC5D7C58-E5DA-4A8F-A2D2-58C3A7727838}" type="presOf" srcId="{32C51D08-1A91-40EB-950E-4F925CC3CF58}" destId="{B4656135-19A9-4F0E-A125-C958836873BD}" srcOrd="1" destOrd="0" presId="urn:microsoft.com/office/officeart/2009/3/layout/HorizontalOrganizationChart"/>
    <dgm:cxn modelId="{6E505BC8-9FCC-4C8F-830E-73AF622A87BF}" type="presOf" srcId="{4FD7FE2E-DBBC-41AE-9D20-EEF6A538963D}" destId="{F2AFF793-EE6E-4700-9FB2-64FBF7E425D1}" srcOrd="0" destOrd="0" presId="urn:microsoft.com/office/officeart/2009/3/layout/HorizontalOrganizationChart"/>
    <dgm:cxn modelId="{1EDF2B19-75E6-4AB1-A51A-21B9BF532A06}" srcId="{899E04AA-6B30-498C-9CCB-61BD40FB5DD7}" destId="{32C51D08-1A91-40EB-950E-4F925CC3CF58}" srcOrd="0" destOrd="0" parTransId="{882F2F0D-ED12-435D-8FFA-6DF50ECF37FC}" sibTransId="{78186126-89C9-4A3E-B6F0-05B504AA6D0B}"/>
    <dgm:cxn modelId="{DA004A66-0EBD-4038-9358-CC0502A9539E}" type="presOf" srcId="{1F588D32-6F6A-40D0-8FDD-981225BEBC51}" destId="{19A0C99D-B0E6-4757-AD3A-D40965957EE4}" srcOrd="1" destOrd="0" presId="urn:microsoft.com/office/officeart/2009/3/layout/HorizontalOrganizationChart"/>
    <dgm:cxn modelId="{7AF042B6-ECB5-4051-9265-CE71013FC974}" type="presOf" srcId="{481986D5-BE81-48A9-A615-BDBD596FE264}" destId="{3AF46346-1AA3-4C22-81FF-E13C23B84628}" srcOrd="1" destOrd="0" presId="urn:microsoft.com/office/officeart/2009/3/layout/HorizontalOrganizationChart"/>
    <dgm:cxn modelId="{8964E5FE-0668-4744-AE71-ED561ED50AAE}" type="presOf" srcId="{B4E61FFB-BB88-4DD5-97AE-3551DF9C922B}" destId="{C2D18D50-9C50-4857-83D1-82106B90F817}" srcOrd="0" destOrd="0" presId="urn:microsoft.com/office/officeart/2009/3/layout/HorizontalOrganizationChart"/>
    <dgm:cxn modelId="{73961948-4F1C-49AC-A25F-AF2D09DA0BCF}" srcId="{32C51D08-1A91-40EB-950E-4F925CC3CF58}" destId="{4FD7FE2E-DBBC-41AE-9D20-EEF6A538963D}" srcOrd="3" destOrd="0" parTransId="{B4E61FFB-BB88-4DD5-97AE-3551DF9C922B}" sibTransId="{28902F5C-D2AE-4FE6-A2EC-D36763F8C229}"/>
    <dgm:cxn modelId="{ECE01E91-8167-4F01-A81A-179240194D52}" type="presOf" srcId="{4FD7FE2E-DBBC-41AE-9D20-EEF6A538963D}" destId="{997690DD-59DA-4FBB-A2FE-4A5F016AB86E}" srcOrd="1" destOrd="0" presId="urn:microsoft.com/office/officeart/2009/3/layout/HorizontalOrganizationChart"/>
    <dgm:cxn modelId="{AFE70AC4-3D37-4593-9B0F-2F398120B3AA}" type="presOf" srcId="{DD67D3DB-D5E4-47EC-8C72-3716AFE4073A}" destId="{5D3910C0-3EBC-4BB6-B714-A22F1328CD78}" srcOrd="0" destOrd="0" presId="urn:microsoft.com/office/officeart/2009/3/layout/HorizontalOrganizationChart"/>
    <dgm:cxn modelId="{E797FB71-2E7D-4134-AE5F-4A0A09AA389A}" type="presOf" srcId="{32C51D08-1A91-40EB-950E-4F925CC3CF58}" destId="{0225FA64-19BC-4F53-AE37-5CB44B0A9044}" srcOrd="0" destOrd="0" presId="urn:microsoft.com/office/officeart/2009/3/layout/HorizontalOrganizationChart"/>
    <dgm:cxn modelId="{EDC22E49-77DF-4BF4-B3FE-5092E48220DF}" type="presOf" srcId="{DD67D3DB-D5E4-47EC-8C72-3716AFE4073A}" destId="{780F61BB-E3CE-43BC-B829-EA7A99D7FDE9}" srcOrd="1" destOrd="0" presId="urn:microsoft.com/office/officeart/2009/3/layout/HorizontalOrganizationChart"/>
    <dgm:cxn modelId="{D073AC84-471C-4E17-8A52-DE7DA59149D3}" type="presOf" srcId="{481986D5-BE81-48A9-A615-BDBD596FE264}" destId="{AE66F195-D411-4BEC-82FB-6059F9C91EC6}" srcOrd="0" destOrd="0" presId="urn:microsoft.com/office/officeart/2009/3/layout/HorizontalOrganizationChart"/>
    <dgm:cxn modelId="{C979CD18-9F9A-4A67-AA4C-D85406EBA350}" type="presOf" srcId="{A47A1646-C525-4E5B-9C5F-BCDCC73FC7E5}" destId="{DF45210B-832F-4379-8C51-7452E6C0782D}" srcOrd="0" destOrd="0" presId="urn:microsoft.com/office/officeart/2009/3/layout/HorizontalOrganizationChart"/>
    <dgm:cxn modelId="{8E0EA017-FC52-458D-8D20-8F6CE763C937}" type="presOf" srcId="{899E04AA-6B30-498C-9CCB-61BD40FB5DD7}" destId="{132A4574-9327-40FA-B03E-B36FFA0F04E8}" srcOrd="0" destOrd="0" presId="urn:microsoft.com/office/officeart/2009/3/layout/HorizontalOrganizationChart"/>
    <dgm:cxn modelId="{D7135F3D-A9BA-404A-A705-4846EEFAB2A1}" srcId="{32C51D08-1A91-40EB-950E-4F925CC3CF58}" destId="{481986D5-BE81-48A9-A615-BDBD596FE264}" srcOrd="0" destOrd="0" parTransId="{435DD622-E11E-48B8-A5AE-2F8E5D2EBD1D}" sibTransId="{C55CC2BB-3200-4A81-89A1-24C01FBF6C8F}"/>
    <dgm:cxn modelId="{31CAF96F-E828-403F-B58B-0A9E6A42D2F9}" type="presOf" srcId="{DBAA8E3D-8504-43CD-B995-1E1A768E8CDA}" destId="{E8EA1344-96C5-4D39-BB32-D27D23620AFD}" srcOrd="0" destOrd="0" presId="urn:microsoft.com/office/officeart/2009/3/layout/HorizontalOrganizationChart"/>
    <dgm:cxn modelId="{B21F1909-C31E-4ACE-A48D-BDBC181D8FD4}" type="presOf" srcId="{435DD622-E11E-48B8-A5AE-2F8E5D2EBD1D}" destId="{7996BA5E-4E8A-4A7E-AC9F-9E5F9C465A6C}" srcOrd="0" destOrd="0" presId="urn:microsoft.com/office/officeart/2009/3/layout/HorizontalOrganizationChart"/>
    <dgm:cxn modelId="{D12A5068-10D4-4F9F-9213-91B7CB83BDC6}" type="presParOf" srcId="{132A4574-9327-40FA-B03E-B36FFA0F04E8}" destId="{71BF076F-2C0D-437E-B645-80D9DAC20E56}" srcOrd="0" destOrd="0" presId="urn:microsoft.com/office/officeart/2009/3/layout/HorizontalOrganizationChart"/>
    <dgm:cxn modelId="{07AA042E-001D-4E3B-A4EE-E44A141A0F3A}" type="presParOf" srcId="{71BF076F-2C0D-437E-B645-80D9DAC20E56}" destId="{93D19461-71BD-4744-8479-1CB4A0AABAB3}" srcOrd="0" destOrd="0" presId="urn:microsoft.com/office/officeart/2009/3/layout/HorizontalOrganizationChart"/>
    <dgm:cxn modelId="{B82959B1-90A9-499D-AC66-0141F109B3FB}" type="presParOf" srcId="{93D19461-71BD-4744-8479-1CB4A0AABAB3}" destId="{0225FA64-19BC-4F53-AE37-5CB44B0A9044}" srcOrd="0" destOrd="0" presId="urn:microsoft.com/office/officeart/2009/3/layout/HorizontalOrganizationChart"/>
    <dgm:cxn modelId="{0CD23C3D-AFCF-400A-B380-91937B55E04B}" type="presParOf" srcId="{93D19461-71BD-4744-8479-1CB4A0AABAB3}" destId="{B4656135-19A9-4F0E-A125-C958836873BD}" srcOrd="1" destOrd="0" presId="urn:microsoft.com/office/officeart/2009/3/layout/HorizontalOrganizationChart"/>
    <dgm:cxn modelId="{CEB7285A-86B7-4F50-BA11-CE46BCC7023A}" type="presParOf" srcId="{71BF076F-2C0D-437E-B645-80D9DAC20E56}" destId="{18DFE40E-568C-4E80-9EC3-C267C0DB249E}" srcOrd="1" destOrd="0" presId="urn:microsoft.com/office/officeart/2009/3/layout/HorizontalOrganizationChart"/>
    <dgm:cxn modelId="{0E929C99-26A8-478F-BBEA-5220B07924B9}" type="presParOf" srcId="{18DFE40E-568C-4E80-9EC3-C267C0DB249E}" destId="{7996BA5E-4E8A-4A7E-AC9F-9E5F9C465A6C}" srcOrd="0" destOrd="0" presId="urn:microsoft.com/office/officeart/2009/3/layout/HorizontalOrganizationChart"/>
    <dgm:cxn modelId="{5FA8F309-11D2-4CFE-934B-3AE239F4CA23}" type="presParOf" srcId="{18DFE40E-568C-4E80-9EC3-C267C0DB249E}" destId="{84AAC021-9342-454E-8454-4AB18162B852}" srcOrd="1" destOrd="0" presId="urn:microsoft.com/office/officeart/2009/3/layout/HorizontalOrganizationChart"/>
    <dgm:cxn modelId="{48E61F1E-335A-45CB-B60B-1A27CFBF22D8}" type="presParOf" srcId="{84AAC021-9342-454E-8454-4AB18162B852}" destId="{0C0D3B57-9A45-419C-A637-AA662B334E36}" srcOrd="0" destOrd="0" presId="urn:microsoft.com/office/officeart/2009/3/layout/HorizontalOrganizationChart"/>
    <dgm:cxn modelId="{9AE39FC1-63D2-46AC-9755-221AF42CF911}" type="presParOf" srcId="{0C0D3B57-9A45-419C-A637-AA662B334E36}" destId="{AE66F195-D411-4BEC-82FB-6059F9C91EC6}" srcOrd="0" destOrd="0" presId="urn:microsoft.com/office/officeart/2009/3/layout/HorizontalOrganizationChart"/>
    <dgm:cxn modelId="{98E1928C-E1D3-4112-884E-9E4DB9CC8505}" type="presParOf" srcId="{0C0D3B57-9A45-419C-A637-AA662B334E36}" destId="{3AF46346-1AA3-4C22-81FF-E13C23B84628}" srcOrd="1" destOrd="0" presId="urn:microsoft.com/office/officeart/2009/3/layout/HorizontalOrganizationChart"/>
    <dgm:cxn modelId="{51903EFA-1BF9-4782-A59A-806DBE60555C}" type="presParOf" srcId="{84AAC021-9342-454E-8454-4AB18162B852}" destId="{FAF00B03-77C0-4C30-9A35-182E3447C73A}" srcOrd="1" destOrd="0" presId="urn:microsoft.com/office/officeart/2009/3/layout/HorizontalOrganizationChart"/>
    <dgm:cxn modelId="{07A44BDD-1A20-4484-AC60-E2AA75EDF69A}" type="presParOf" srcId="{84AAC021-9342-454E-8454-4AB18162B852}" destId="{EA2F4851-D311-4075-AF51-5E3F163FCCD2}" srcOrd="2" destOrd="0" presId="urn:microsoft.com/office/officeart/2009/3/layout/HorizontalOrganizationChart"/>
    <dgm:cxn modelId="{3B1DA671-0DA5-482F-A331-284B7F2CE5CD}" type="presParOf" srcId="{18DFE40E-568C-4E80-9EC3-C267C0DB249E}" destId="{E8EA1344-96C5-4D39-BB32-D27D23620AFD}" srcOrd="2" destOrd="0" presId="urn:microsoft.com/office/officeart/2009/3/layout/HorizontalOrganizationChart"/>
    <dgm:cxn modelId="{D4E56C79-7EE5-45DB-8993-3380274B3391}" type="presParOf" srcId="{18DFE40E-568C-4E80-9EC3-C267C0DB249E}" destId="{AAED8376-B8E6-456D-A81D-B91FBEBDE128}" srcOrd="3" destOrd="0" presId="urn:microsoft.com/office/officeart/2009/3/layout/HorizontalOrganizationChart"/>
    <dgm:cxn modelId="{49273901-5D63-46A5-A84E-4F751DCE64F5}" type="presParOf" srcId="{AAED8376-B8E6-456D-A81D-B91FBEBDE128}" destId="{49385B3A-16A3-47CF-8679-2603AEF20772}" srcOrd="0" destOrd="0" presId="urn:microsoft.com/office/officeart/2009/3/layout/HorizontalOrganizationChart"/>
    <dgm:cxn modelId="{1ACC2367-8076-4394-87A8-930404B8CD59}" type="presParOf" srcId="{49385B3A-16A3-47CF-8679-2603AEF20772}" destId="{AD9EBDC4-2B2D-4AC2-BC14-D64ADC61C1B6}" srcOrd="0" destOrd="0" presId="urn:microsoft.com/office/officeart/2009/3/layout/HorizontalOrganizationChart"/>
    <dgm:cxn modelId="{06088B62-1F74-4F85-BAC9-919DAE4CC61A}" type="presParOf" srcId="{49385B3A-16A3-47CF-8679-2603AEF20772}" destId="{19A0C99D-B0E6-4757-AD3A-D40965957EE4}" srcOrd="1" destOrd="0" presId="urn:microsoft.com/office/officeart/2009/3/layout/HorizontalOrganizationChart"/>
    <dgm:cxn modelId="{E99EB70F-1998-4A0D-B794-1BA2ED972D49}" type="presParOf" srcId="{AAED8376-B8E6-456D-A81D-B91FBEBDE128}" destId="{81907EDA-635C-4FAD-9AC0-2EF0220FB191}" srcOrd="1" destOrd="0" presId="urn:microsoft.com/office/officeart/2009/3/layout/HorizontalOrganizationChart"/>
    <dgm:cxn modelId="{30508157-D1C4-4047-A4C0-029A55856025}" type="presParOf" srcId="{AAED8376-B8E6-456D-A81D-B91FBEBDE128}" destId="{65A1BD2C-7902-41EC-BFA4-EE4D694F41AD}" srcOrd="2" destOrd="0" presId="urn:microsoft.com/office/officeart/2009/3/layout/HorizontalOrganizationChart"/>
    <dgm:cxn modelId="{AD60BEC2-D8DD-4718-B57B-4EAC0BD2A22D}" type="presParOf" srcId="{18DFE40E-568C-4E80-9EC3-C267C0DB249E}" destId="{DF45210B-832F-4379-8C51-7452E6C0782D}" srcOrd="4" destOrd="0" presId="urn:microsoft.com/office/officeart/2009/3/layout/HorizontalOrganizationChart"/>
    <dgm:cxn modelId="{76D4A8D1-DF74-4E9E-BB8A-78D35EE17FF0}" type="presParOf" srcId="{18DFE40E-568C-4E80-9EC3-C267C0DB249E}" destId="{BF630DB3-059C-4634-8CB6-85B2AA9865E2}" srcOrd="5" destOrd="0" presId="urn:microsoft.com/office/officeart/2009/3/layout/HorizontalOrganizationChart"/>
    <dgm:cxn modelId="{0948C083-430C-429A-A9ED-21C8AB73F943}" type="presParOf" srcId="{BF630DB3-059C-4634-8CB6-85B2AA9865E2}" destId="{0C984FCF-2934-4000-9CFD-E6E45F362137}" srcOrd="0" destOrd="0" presId="urn:microsoft.com/office/officeart/2009/3/layout/HorizontalOrganizationChart"/>
    <dgm:cxn modelId="{D51F0564-B350-421B-9EAD-4FD42C530E8D}" type="presParOf" srcId="{0C984FCF-2934-4000-9CFD-E6E45F362137}" destId="{5D3910C0-3EBC-4BB6-B714-A22F1328CD78}" srcOrd="0" destOrd="0" presId="urn:microsoft.com/office/officeart/2009/3/layout/HorizontalOrganizationChart"/>
    <dgm:cxn modelId="{A897F360-3AF9-42E4-A143-15D356A8E35B}" type="presParOf" srcId="{0C984FCF-2934-4000-9CFD-E6E45F362137}" destId="{780F61BB-E3CE-43BC-B829-EA7A99D7FDE9}" srcOrd="1" destOrd="0" presId="urn:microsoft.com/office/officeart/2009/3/layout/HorizontalOrganizationChart"/>
    <dgm:cxn modelId="{172CB510-F3EA-4E9D-A64B-1163472B9864}" type="presParOf" srcId="{BF630DB3-059C-4634-8CB6-85B2AA9865E2}" destId="{5EF0F682-5D27-4410-B030-5D3968BAB8AF}" srcOrd="1" destOrd="0" presId="urn:microsoft.com/office/officeart/2009/3/layout/HorizontalOrganizationChart"/>
    <dgm:cxn modelId="{6956E959-9667-471E-AE4C-3F2AD3F59854}" type="presParOf" srcId="{BF630DB3-059C-4634-8CB6-85B2AA9865E2}" destId="{7AC9A5DC-A379-43A4-A10C-6C36D1B1F8F2}" srcOrd="2" destOrd="0" presId="urn:microsoft.com/office/officeart/2009/3/layout/HorizontalOrganizationChart"/>
    <dgm:cxn modelId="{81AAEE75-D942-4D4A-87C4-B55FEA4D9E4F}" type="presParOf" srcId="{18DFE40E-568C-4E80-9EC3-C267C0DB249E}" destId="{C2D18D50-9C50-4857-83D1-82106B90F817}" srcOrd="6" destOrd="0" presId="urn:microsoft.com/office/officeart/2009/3/layout/HorizontalOrganizationChart"/>
    <dgm:cxn modelId="{1DA5320F-2EA2-4A3E-BF39-7E836BA7306F}" type="presParOf" srcId="{18DFE40E-568C-4E80-9EC3-C267C0DB249E}" destId="{92C97372-B846-4080-A448-4BC9F66DCE72}" srcOrd="7" destOrd="0" presId="urn:microsoft.com/office/officeart/2009/3/layout/HorizontalOrganizationChart"/>
    <dgm:cxn modelId="{563422BE-6D55-4866-A4FD-4D59F6FEB0DF}" type="presParOf" srcId="{92C97372-B846-4080-A448-4BC9F66DCE72}" destId="{8870AF1B-9B00-4CB4-BF3F-7757B8F80427}" srcOrd="0" destOrd="0" presId="urn:microsoft.com/office/officeart/2009/3/layout/HorizontalOrganizationChart"/>
    <dgm:cxn modelId="{D91106B0-8B2C-4713-8BB1-AB3E612A2A0A}" type="presParOf" srcId="{8870AF1B-9B00-4CB4-BF3F-7757B8F80427}" destId="{F2AFF793-EE6E-4700-9FB2-64FBF7E425D1}" srcOrd="0" destOrd="0" presId="urn:microsoft.com/office/officeart/2009/3/layout/HorizontalOrganizationChart"/>
    <dgm:cxn modelId="{28F24119-76C6-4220-A430-CFF311A598DD}" type="presParOf" srcId="{8870AF1B-9B00-4CB4-BF3F-7757B8F80427}" destId="{997690DD-59DA-4FBB-A2FE-4A5F016AB86E}" srcOrd="1" destOrd="0" presId="urn:microsoft.com/office/officeart/2009/3/layout/HorizontalOrganizationChart"/>
    <dgm:cxn modelId="{9294C422-4197-4A51-9D22-00CD10EA5BFA}" type="presParOf" srcId="{92C97372-B846-4080-A448-4BC9F66DCE72}" destId="{9BEF05AD-B8DC-448C-88C1-5554DFABA661}" srcOrd="1" destOrd="0" presId="urn:microsoft.com/office/officeart/2009/3/layout/HorizontalOrganizationChart"/>
    <dgm:cxn modelId="{B4366D11-D3CD-41A2-8F3F-91715FE9A84C}" type="presParOf" srcId="{92C97372-B846-4080-A448-4BC9F66DCE72}" destId="{897F5919-E295-4D29-87E9-FCA4C9A1F11B}" srcOrd="2" destOrd="0" presId="urn:microsoft.com/office/officeart/2009/3/layout/HorizontalOrganizationChart"/>
    <dgm:cxn modelId="{F0083C07-27C7-48FE-BEFB-4EFDBFFEFC05}" type="presParOf" srcId="{71BF076F-2C0D-437E-B645-80D9DAC20E56}" destId="{B0DE3111-6CFA-4DCC-AF30-188B92E3243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18D50-9C50-4857-83D1-82106B90F817}">
      <dsp:nvSpPr>
        <dsp:cNvPr id="0" name=""/>
        <dsp:cNvSpPr/>
      </dsp:nvSpPr>
      <dsp:spPr>
        <a:xfrm>
          <a:off x="3148791" y="1338349"/>
          <a:ext cx="335607" cy="1082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7803" y="0"/>
              </a:lnTo>
              <a:lnTo>
                <a:pt x="167803" y="1082333"/>
              </a:lnTo>
              <a:lnTo>
                <a:pt x="335607" y="1082333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DF45210B-832F-4379-8C51-7452E6C0782D}">
      <dsp:nvSpPr>
        <dsp:cNvPr id="0" name=""/>
        <dsp:cNvSpPr/>
      </dsp:nvSpPr>
      <dsp:spPr>
        <a:xfrm>
          <a:off x="3148791" y="1338349"/>
          <a:ext cx="335607" cy="360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7803" y="0"/>
              </a:lnTo>
              <a:lnTo>
                <a:pt x="167803" y="360777"/>
              </a:lnTo>
              <a:lnTo>
                <a:pt x="335607" y="360777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E8EA1344-96C5-4D39-BB32-D27D23620AFD}">
      <dsp:nvSpPr>
        <dsp:cNvPr id="0" name=""/>
        <dsp:cNvSpPr/>
      </dsp:nvSpPr>
      <dsp:spPr>
        <a:xfrm>
          <a:off x="3148791" y="977571"/>
          <a:ext cx="335607" cy="360777"/>
        </a:xfrm>
        <a:custGeom>
          <a:avLst/>
          <a:gdLst/>
          <a:ahLst/>
          <a:cxnLst/>
          <a:rect l="0" t="0" r="0" b="0"/>
          <a:pathLst>
            <a:path>
              <a:moveTo>
                <a:pt x="0" y="360777"/>
              </a:moveTo>
              <a:lnTo>
                <a:pt x="167803" y="360777"/>
              </a:lnTo>
              <a:lnTo>
                <a:pt x="167803" y="0"/>
              </a:lnTo>
              <a:lnTo>
                <a:pt x="335607" y="0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7996BA5E-4E8A-4A7E-AC9F-9E5F9C465A6C}">
      <dsp:nvSpPr>
        <dsp:cNvPr id="0" name=""/>
        <dsp:cNvSpPr/>
      </dsp:nvSpPr>
      <dsp:spPr>
        <a:xfrm>
          <a:off x="3148791" y="256015"/>
          <a:ext cx="335607" cy="1082333"/>
        </a:xfrm>
        <a:custGeom>
          <a:avLst/>
          <a:gdLst/>
          <a:ahLst/>
          <a:cxnLst/>
          <a:rect l="0" t="0" r="0" b="0"/>
          <a:pathLst>
            <a:path>
              <a:moveTo>
                <a:pt x="0" y="1082333"/>
              </a:moveTo>
              <a:lnTo>
                <a:pt x="167803" y="1082333"/>
              </a:lnTo>
              <a:lnTo>
                <a:pt x="167803" y="0"/>
              </a:lnTo>
              <a:lnTo>
                <a:pt x="335607" y="0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0225FA64-19BC-4F53-AE37-5CB44B0A9044}">
      <dsp:nvSpPr>
        <dsp:cNvPr id="0" name=""/>
        <dsp:cNvSpPr/>
      </dsp:nvSpPr>
      <dsp:spPr>
        <a:xfrm>
          <a:off x="1085963" y="666689"/>
          <a:ext cx="2062827" cy="1343319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 smtClean="0"/>
            <a:t>Mode of delivery depend on:</a:t>
          </a:r>
        </a:p>
      </dsp:txBody>
      <dsp:txXfrm>
        <a:off x="1085963" y="666689"/>
        <a:ext cx="2062827" cy="1343319"/>
      </dsp:txXfrm>
    </dsp:sp>
    <dsp:sp modelId="{AE66F195-D411-4BEC-82FB-6059F9C91EC6}">
      <dsp:nvSpPr>
        <dsp:cNvPr id="0" name=""/>
        <dsp:cNvSpPr/>
      </dsp:nvSpPr>
      <dsp:spPr>
        <a:xfrm>
          <a:off x="3484399" y="114"/>
          <a:ext cx="1678037" cy="511801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0" kern="1200" dirty="0" err="1" smtClean="0"/>
            <a:t>Chorionicity</a:t>
          </a:r>
          <a:r>
            <a:rPr lang="en-US" sz="1700" b="0" i="0" kern="1200" dirty="0" smtClean="0"/>
            <a:t>.</a:t>
          </a:r>
          <a:endParaRPr lang="en-US" sz="1700" b="0" i="0" kern="1200" dirty="0"/>
        </a:p>
      </dsp:txBody>
      <dsp:txXfrm>
        <a:off x="3484399" y="114"/>
        <a:ext cx="1678037" cy="511801"/>
      </dsp:txXfrm>
    </dsp:sp>
    <dsp:sp modelId="{AD9EBDC4-2B2D-4AC2-BC14-D64ADC61C1B6}">
      <dsp:nvSpPr>
        <dsp:cNvPr id="0" name=""/>
        <dsp:cNvSpPr/>
      </dsp:nvSpPr>
      <dsp:spPr>
        <a:xfrm>
          <a:off x="3484399" y="721670"/>
          <a:ext cx="1678037" cy="511801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0" kern="1200" dirty="0" smtClean="0"/>
            <a:t>Fetal presentation.</a:t>
          </a:r>
        </a:p>
      </dsp:txBody>
      <dsp:txXfrm>
        <a:off x="3484399" y="721670"/>
        <a:ext cx="1678037" cy="511801"/>
      </dsp:txXfrm>
    </dsp:sp>
    <dsp:sp modelId="{5D3910C0-3EBC-4BB6-B714-A22F1328CD78}">
      <dsp:nvSpPr>
        <dsp:cNvPr id="0" name=""/>
        <dsp:cNvSpPr/>
      </dsp:nvSpPr>
      <dsp:spPr>
        <a:xfrm>
          <a:off x="3484399" y="1443226"/>
          <a:ext cx="1678037" cy="511801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0" kern="1200" dirty="0" smtClean="0"/>
            <a:t>Gestational age.</a:t>
          </a:r>
        </a:p>
      </dsp:txBody>
      <dsp:txXfrm>
        <a:off x="3484399" y="1443226"/>
        <a:ext cx="1678037" cy="511801"/>
      </dsp:txXfrm>
    </dsp:sp>
    <dsp:sp modelId="{F2AFF793-EE6E-4700-9FB2-64FBF7E425D1}">
      <dsp:nvSpPr>
        <dsp:cNvPr id="0" name=""/>
        <dsp:cNvSpPr/>
      </dsp:nvSpPr>
      <dsp:spPr>
        <a:xfrm>
          <a:off x="3484399" y="2164782"/>
          <a:ext cx="1678037" cy="511801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0" kern="1200" dirty="0" smtClean="0"/>
            <a:t>Clinician experience.</a:t>
          </a:r>
        </a:p>
      </dsp:txBody>
      <dsp:txXfrm>
        <a:off x="3484399" y="2164782"/>
        <a:ext cx="1678037" cy="511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89564-7841-4701-AC89-355BB772D6DB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476DE-4F4E-457A-8472-716D0384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337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98731-034C-4C97-910C-A0A1F2AD7AC8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6FA61-A8BE-49AB-8275-DC3C08F2A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331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3557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7115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0672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4230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67787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1344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14902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88459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13698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69"/>
            <a:ext cx="116586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3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7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0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67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4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88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7F23-A1A5-4888-8DAC-0B6EFA319CA3}" type="datetime1">
              <a:rPr lang="en-US" smtClean="0"/>
              <a:pPr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2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728A-5BDE-41F0-B2B2-48DA403587CF}" type="datetime1">
              <a:rPr lang="en-US" smtClean="0"/>
              <a:pPr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7"/>
            <a:ext cx="308610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7"/>
            <a:ext cx="902970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4EC2-0147-47DC-A9DA-F401752438EE}" type="datetime1">
              <a:rPr lang="en-US" smtClean="0"/>
              <a:pPr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7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C0D0-0F45-4BE3-8A49-27F47653F0A0}" type="datetime1">
              <a:rPr lang="en-US" smtClean="0"/>
              <a:pPr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84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69"/>
            <a:ext cx="11658600" cy="1816100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19"/>
            <a:ext cx="11658600" cy="2000249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35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71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06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42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677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13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149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884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D72F-2ABB-4B76-901C-58A2F5CB2B84}" type="datetime1">
              <a:rPr lang="en-US" smtClean="0"/>
              <a:pPr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8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3"/>
            <a:ext cx="6057900" cy="603461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3"/>
            <a:ext cx="6057900" cy="603461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65C1-0DE8-45E1-B4E6-177357AC6D12}" type="datetime1">
              <a:rPr lang="en-US" smtClean="0"/>
              <a:pPr/>
              <a:t>11/1/16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0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6817"/>
            <a:ext cx="6060282" cy="8530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3557" indent="0">
              <a:buNone/>
              <a:defRPr sz="2500" b="1"/>
            </a:lvl2pPr>
            <a:lvl3pPr marL="1147115" indent="0">
              <a:buNone/>
              <a:defRPr sz="2300" b="1"/>
            </a:lvl3pPr>
            <a:lvl4pPr marL="1720672" indent="0">
              <a:buNone/>
              <a:defRPr sz="2000" b="1"/>
            </a:lvl4pPr>
            <a:lvl5pPr marL="2294230" indent="0">
              <a:buNone/>
              <a:defRPr sz="2000" b="1"/>
            </a:lvl5pPr>
            <a:lvl6pPr marL="2867787" indent="0">
              <a:buNone/>
              <a:defRPr sz="2000" b="1"/>
            </a:lvl6pPr>
            <a:lvl7pPr marL="3441344" indent="0">
              <a:buNone/>
              <a:defRPr sz="2000" b="1"/>
            </a:lvl7pPr>
            <a:lvl8pPr marL="4014902" indent="0">
              <a:buNone/>
              <a:defRPr sz="2000" b="1"/>
            </a:lvl8pPr>
            <a:lvl9pPr marL="4588459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99833"/>
            <a:ext cx="6060282" cy="526838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2046817"/>
            <a:ext cx="6062663" cy="8530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3557" indent="0">
              <a:buNone/>
              <a:defRPr sz="2500" b="1"/>
            </a:lvl2pPr>
            <a:lvl3pPr marL="1147115" indent="0">
              <a:buNone/>
              <a:defRPr sz="2300" b="1"/>
            </a:lvl3pPr>
            <a:lvl4pPr marL="1720672" indent="0">
              <a:buNone/>
              <a:defRPr sz="2000" b="1"/>
            </a:lvl4pPr>
            <a:lvl5pPr marL="2294230" indent="0">
              <a:buNone/>
              <a:defRPr sz="2000" b="1"/>
            </a:lvl5pPr>
            <a:lvl6pPr marL="2867787" indent="0">
              <a:buNone/>
              <a:defRPr sz="2000" b="1"/>
            </a:lvl6pPr>
            <a:lvl7pPr marL="3441344" indent="0">
              <a:buNone/>
              <a:defRPr sz="2000" b="1"/>
            </a:lvl7pPr>
            <a:lvl8pPr marL="4014902" indent="0">
              <a:buNone/>
              <a:defRPr sz="2000" b="1"/>
            </a:lvl8pPr>
            <a:lvl9pPr marL="4588459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899833"/>
            <a:ext cx="6062663" cy="526838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EFE-20FF-47F2-B561-B1F50C47DAF2}" type="datetime1">
              <a:rPr lang="en-US" smtClean="0"/>
              <a:pPr/>
              <a:t>11/1/16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DCDF-5F05-496E-9DF4-1017E46B4D57}" type="datetime1">
              <a:rPr lang="en-US" smtClean="0"/>
              <a:pPr/>
              <a:t>11/1/16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8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8501-92D0-4FAB-93D1-5220F9556195}" type="datetime1">
              <a:rPr lang="en-US" smtClean="0"/>
              <a:pPr/>
              <a:t>11/1/16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0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4512470" cy="154940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7" y="364070"/>
            <a:ext cx="7667625" cy="7804151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913470"/>
            <a:ext cx="4512470" cy="6254751"/>
          </a:xfrm>
        </p:spPr>
        <p:txBody>
          <a:bodyPr/>
          <a:lstStyle>
            <a:lvl1pPr marL="0" indent="0">
              <a:buNone/>
              <a:defRPr sz="1800"/>
            </a:lvl1pPr>
            <a:lvl2pPr marL="573557" indent="0">
              <a:buNone/>
              <a:defRPr sz="1500"/>
            </a:lvl2pPr>
            <a:lvl3pPr marL="1147115" indent="0">
              <a:buNone/>
              <a:defRPr sz="1300"/>
            </a:lvl3pPr>
            <a:lvl4pPr marL="1720672" indent="0">
              <a:buNone/>
              <a:defRPr sz="1100"/>
            </a:lvl4pPr>
            <a:lvl5pPr marL="2294230" indent="0">
              <a:buNone/>
              <a:defRPr sz="1100"/>
            </a:lvl5pPr>
            <a:lvl6pPr marL="2867787" indent="0">
              <a:buNone/>
              <a:defRPr sz="1100"/>
            </a:lvl6pPr>
            <a:lvl7pPr marL="3441344" indent="0">
              <a:buNone/>
              <a:defRPr sz="1100"/>
            </a:lvl7pPr>
            <a:lvl8pPr marL="4014902" indent="0">
              <a:buNone/>
              <a:defRPr sz="1100"/>
            </a:lvl8pPr>
            <a:lvl9pPr marL="458845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FB4C-B70A-44B5-9418-9D979049CB28}" type="datetime1">
              <a:rPr lang="en-US" smtClean="0"/>
              <a:pPr/>
              <a:t>11/1/16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6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6400801"/>
            <a:ext cx="8229600" cy="7556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817033"/>
            <a:ext cx="8229600" cy="5486400"/>
          </a:xfrm>
        </p:spPr>
        <p:txBody>
          <a:bodyPr/>
          <a:lstStyle>
            <a:lvl1pPr marL="0" indent="0">
              <a:buNone/>
              <a:defRPr sz="4000"/>
            </a:lvl1pPr>
            <a:lvl2pPr marL="573557" indent="0">
              <a:buNone/>
              <a:defRPr sz="3500"/>
            </a:lvl2pPr>
            <a:lvl3pPr marL="1147115" indent="0">
              <a:buNone/>
              <a:defRPr sz="3000"/>
            </a:lvl3pPr>
            <a:lvl4pPr marL="1720672" indent="0">
              <a:buNone/>
              <a:defRPr sz="2500"/>
            </a:lvl4pPr>
            <a:lvl5pPr marL="2294230" indent="0">
              <a:buNone/>
              <a:defRPr sz="2500"/>
            </a:lvl5pPr>
            <a:lvl6pPr marL="2867787" indent="0">
              <a:buNone/>
              <a:defRPr sz="2500"/>
            </a:lvl6pPr>
            <a:lvl7pPr marL="3441344" indent="0">
              <a:buNone/>
              <a:defRPr sz="2500"/>
            </a:lvl7pPr>
            <a:lvl8pPr marL="4014902" indent="0">
              <a:buNone/>
              <a:defRPr sz="2500"/>
            </a:lvl8pPr>
            <a:lvl9pPr marL="458845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7156452"/>
            <a:ext cx="8229600" cy="1073149"/>
          </a:xfrm>
        </p:spPr>
        <p:txBody>
          <a:bodyPr/>
          <a:lstStyle>
            <a:lvl1pPr marL="0" indent="0">
              <a:buNone/>
              <a:defRPr sz="1800"/>
            </a:lvl1pPr>
            <a:lvl2pPr marL="573557" indent="0">
              <a:buNone/>
              <a:defRPr sz="1500"/>
            </a:lvl2pPr>
            <a:lvl3pPr marL="1147115" indent="0">
              <a:buNone/>
              <a:defRPr sz="1300"/>
            </a:lvl3pPr>
            <a:lvl4pPr marL="1720672" indent="0">
              <a:buNone/>
              <a:defRPr sz="1100"/>
            </a:lvl4pPr>
            <a:lvl5pPr marL="2294230" indent="0">
              <a:buNone/>
              <a:defRPr sz="1100"/>
            </a:lvl5pPr>
            <a:lvl6pPr marL="2867787" indent="0">
              <a:buNone/>
              <a:defRPr sz="1100"/>
            </a:lvl6pPr>
            <a:lvl7pPr marL="3441344" indent="0">
              <a:buNone/>
              <a:defRPr sz="1100"/>
            </a:lvl7pPr>
            <a:lvl8pPr marL="4014902" indent="0">
              <a:buNone/>
              <a:defRPr sz="1100"/>
            </a:lvl8pPr>
            <a:lvl9pPr marL="458845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BCB1-5154-4598-8739-5736CD0B8E08}" type="datetime1">
              <a:rPr lang="en-US" smtClean="0"/>
              <a:pPr/>
              <a:t>11/1/16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6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12344400" cy="1524000"/>
          </a:xfrm>
          <a:prstGeom prst="rect">
            <a:avLst/>
          </a:prstGeom>
        </p:spPr>
        <p:txBody>
          <a:bodyPr vert="horz" lIns="114711" tIns="57356" rIns="114711" bIns="573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3"/>
            <a:ext cx="12344400" cy="6034617"/>
          </a:xfrm>
          <a:prstGeom prst="rect">
            <a:avLst/>
          </a:prstGeom>
        </p:spPr>
        <p:txBody>
          <a:bodyPr vert="horz" lIns="114711" tIns="57356" rIns="114711" bIns="573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7"/>
            <a:ext cx="3200400" cy="486833"/>
          </a:xfrm>
          <a:prstGeom prst="rect">
            <a:avLst/>
          </a:prstGeom>
        </p:spPr>
        <p:txBody>
          <a:bodyPr vert="horz" lIns="114711" tIns="57356" rIns="114711" bIns="5735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2CEF1-90D8-493C-9298-686E7BABADF7}" type="datetime1">
              <a:rPr lang="en-US" smtClean="0"/>
              <a:pPr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7"/>
            <a:ext cx="4343400" cy="486833"/>
          </a:xfrm>
          <a:prstGeom prst="rect">
            <a:avLst/>
          </a:prstGeom>
        </p:spPr>
        <p:txBody>
          <a:bodyPr vert="horz" lIns="114711" tIns="57356" rIns="114711" bIns="5735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7"/>
            <a:ext cx="3200400" cy="486833"/>
          </a:xfrm>
          <a:prstGeom prst="rect">
            <a:avLst/>
          </a:prstGeom>
        </p:spPr>
        <p:txBody>
          <a:bodyPr vert="horz" lIns="114711" tIns="57356" rIns="114711" bIns="5735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8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1147115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168" indent="-430168" algn="l" defTabSz="1147115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2031" indent="-358473" algn="l" defTabSz="1147115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3894" indent="-286779" algn="l" defTabSz="1147115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7451" indent="-286779" algn="l" defTabSz="1147115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1008" indent="-286779" algn="l" defTabSz="1147115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4566" indent="-286779" algn="l" defTabSz="11471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28123" indent="-286779" algn="l" defTabSz="11471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1681" indent="-286779" algn="l" defTabSz="11471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238" indent="-286779" algn="l" defTabSz="11471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3557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7115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0672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4230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787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1344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4902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88459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438400" y="381000"/>
            <a:ext cx="6883400" cy="2057400"/>
          </a:xfrm>
          <a:prstGeom prst="round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33900" y="4110335"/>
            <a:ext cx="5648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Multiple pregnancy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600" y="8229600"/>
            <a:ext cx="38479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433OBGYNteam@gmail.com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682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12344400" cy="1295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Multiple </a:t>
            </a:r>
            <a:r>
              <a:rPr lang="en-US" b="1" dirty="0" smtClean="0">
                <a:solidFill>
                  <a:srgbClr val="7030A0"/>
                </a:solidFill>
              </a:rPr>
              <a:t>gestations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0" y="5715000"/>
            <a:ext cx="1828800" cy="2667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495300" y="1608823"/>
            <a:ext cx="12420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Any pregnancy in which two or more embryos or fetuses occupy the uterus simultaneously.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133850" y="2464005"/>
            <a:ext cx="5143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Etiology &amp; classifications: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7086600" y="3352800"/>
            <a:ext cx="5600700" cy="3200400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en-US" b="1" dirty="0"/>
              <a:t>Fertilization of two or more eggs in 1 </a:t>
            </a:r>
            <a:r>
              <a:rPr lang="en-US" b="1" dirty="0" err="1"/>
              <a:t>menstural</a:t>
            </a:r>
            <a:r>
              <a:rPr lang="en-US" b="1" dirty="0"/>
              <a:t> cycle </a:t>
            </a:r>
            <a:r>
              <a:rPr lang="en-US" dirty="0"/>
              <a:t>--&gt; </a:t>
            </a:r>
            <a:r>
              <a:rPr lang="en-US" b="1" dirty="0">
                <a:solidFill>
                  <a:schemeClr val="accent4"/>
                </a:solidFill>
              </a:rPr>
              <a:t>fraternal or dizygotic twins</a:t>
            </a:r>
            <a:r>
              <a:rPr lang="en-US" dirty="0"/>
              <a:t> --&gt; they have different </a:t>
            </a:r>
            <a:r>
              <a:rPr lang="en-US" dirty="0" err="1"/>
              <a:t>chorion</a:t>
            </a:r>
            <a:r>
              <a:rPr lang="en-US" dirty="0"/>
              <a:t>, </a:t>
            </a:r>
            <a:r>
              <a:rPr lang="en-US" dirty="0" err="1"/>
              <a:t>aminion</a:t>
            </a:r>
            <a:r>
              <a:rPr lang="en-US" dirty="0"/>
              <a:t>, and </a:t>
            </a:r>
            <a:r>
              <a:rPr lang="en-US" dirty="0" smtClean="0"/>
              <a:t>placentas</a:t>
            </a:r>
            <a:r>
              <a:rPr lang="en-US" dirty="0"/>
              <a:t> </a:t>
            </a:r>
            <a:r>
              <a:rPr lang="en-US" b="1" dirty="0" smtClean="0">
                <a:solidFill>
                  <a:schemeClr val="accent4"/>
                </a:solidFill>
              </a:rPr>
              <a:t>(</a:t>
            </a:r>
            <a:r>
              <a:rPr lang="en-US" b="1" dirty="0" err="1" smtClean="0">
                <a:solidFill>
                  <a:schemeClr val="accent4"/>
                </a:solidFill>
              </a:rPr>
              <a:t>diaminiotic</a:t>
            </a:r>
            <a:r>
              <a:rPr lang="en-US" b="1" dirty="0" smtClean="0">
                <a:solidFill>
                  <a:schemeClr val="accent4"/>
                </a:solidFill>
              </a:rPr>
              <a:t> </a:t>
            </a:r>
            <a:r>
              <a:rPr lang="en-US" b="1" dirty="0" err="1" smtClean="0">
                <a:solidFill>
                  <a:schemeClr val="accent4"/>
                </a:solidFill>
              </a:rPr>
              <a:t>dichorionic</a:t>
            </a:r>
            <a:r>
              <a:rPr lang="en-US" b="1" dirty="0" smtClean="0">
                <a:solidFill>
                  <a:schemeClr val="accent4"/>
                </a:solidFill>
              </a:rPr>
              <a:t> twin).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28700" y="3352800"/>
            <a:ext cx="5676900" cy="4724400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en-US" b="1" dirty="0"/>
              <a:t>Splits of embryo </a:t>
            </a:r>
            <a:r>
              <a:rPr lang="en-US" dirty="0"/>
              <a:t>--&gt; </a:t>
            </a:r>
            <a:r>
              <a:rPr lang="en-US" b="1" dirty="0">
                <a:solidFill>
                  <a:schemeClr val="accent4"/>
                </a:solidFill>
              </a:rPr>
              <a:t>identical or monozygotic </a:t>
            </a:r>
            <a:r>
              <a:rPr lang="en-US" b="1" dirty="0" smtClean="0">
                <a:solidFill>
                  <a:schemeClr val="accent4"/>
                </a:solidFill>
              </a:rPr>
              <a:t>twins</a:t>
            </a:r>
            <a:r>
              <a:rPr lang="en-US" b="1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/>
              <a:t>The earlier the splitting the more the separation of twins in term of </a:t>
            </a:r>
            <a:r>
              <a:rPr lang="en-US" dirty="0" err="1"/>
              <a:t>chorion</a:t>
            </a:r>
            <a:r>
              <a:rPr lang="en-US" dirty="0"/>
              <a:t>, placenta, and </a:t>
            </a:r>
            <a:r>
              <a:rPr lang="en-US" dirty="0" err="1"/>
              <a:t>aminion</a:t>
            </a:r>
            <a:r>
              <a:rPr lang="en-US" dirty="0"/>
              <a:t>:</a:t>
            </a:r>
          </a:p>
          <a:p>
            <a:r>
              <a:rPr lang="en-US" b="1" dirty="0"/>
              <a:t> </a:t>
            </a:r>
            <a:r>
              <a:rPr lang="en-US" b="1" dirty="0" smtClean="0"/>
              <a:t>separation:</a:t>
            </a:r>
            <a:endParaRPr lang="en-US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first 72 </a:t>
            </a:r>
            <a:r>
              <a:rPr lang="en-US" b="1" dirty="0" err="1"/>
              <a:t>hrs</a:t>
            </a:r>
            <a:r>
              <a:rPr lang="en-US" b="1" dirty="0"/>
              <a:t> </a:t>
            </a:r>
            <a:r>
              <a:rPr lang="en-US" dirty="0"/>
              <a:t>--&gt; </a:t>
            </a:r>
            <a:r>
              <a:rPr lang="en-US" b="1" dirty="0" err="1">
                <a:solidFill>
                  <a:schemeClr val="accent4"/>
                </a:solidFill>
              </a:rPr>
              <a:t>diaminiotic</a:t>
            </a:r>
            <a:r>
              <a:rPr lang="en-US" b="1" dirty="0">
                <a:solidFill>
                  <a:schemeClr val="accent4"/>
                </a:solidFill>
              </a:rPr>
              <a:t>, </a:t>
            </a:r>
            <a:r>
              <a:rPr lang="en-US" b="1" dirty="0" err="1">
                <a:solidFill>
                  <a:schemeClr val="accent4"/>
                </a:solidFill>
              </a:rPr>
              <a:t>dichorionic</a:t>
            </a:r>
            <a:r>
              <a:rPr lang="en-US" b="1" dirty="0">
                <a:solidFill>
                  <a:schemeClr val="accent4"/>
                </a:solidFill>
              </a:rPr>
              <a:t> (di-di twin)</a:t>
            </a:r>
            <a:r>
              <a:rPr lang="en-US" dirty="0"/>
              <a:t>--&gt; thick 4 layers membranes.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in </a:t>
            </a:r>
            <a:r>
              <a:rPr lang="en-US" b="1" dirty="0"/>
              <a:t>4-8 days </a:t>
            </a:r>
            <a:r>
              <a:rPr lang="en-US" dirty="0"/>
              <a:t>--&gt; </a:t>
            </a:r>
            <a:r>
              <a:rPr lang="en-US" b="1" dirty="0" err="1">
                <a:solidFill>
                  <a:schemeClr val="accent4"/>
                </a:solidFill>
              </a:rPr>
              <a:t>diaminiotic</a:t>
            </a:r>
            <a:r>
              <a:rPr lang="en-US" b="1" dirty="0">
                <a:solidFill>
                  <a:schemeClr val="accent4"/>
                </a:solidFill>
              </a:rPr>
              <a:t>, </a:t>
            </a:r>
            <a:r>
              <a:rPr lang="en-US" b="1" dirty="0" err="1">
                <a:solidFill>
                  <a:schemeClr val="accent4"/>
                </a:solidFill>
              </a:rPr>
              <a:t>monochorionic</a:t>
            </a:r>
            <a:r>
              <a:rPr lang="en-US" b="1" dirty="0">
                <a:solidFill>
                  <a:schemeClr val="accent4"/>
                </a:solidFill>
              </a:rPr>
              <a:t> (di-</a:t>
            </a:r>
            <a:r>
              <a:rPr lang="en-US" b="1" dirty="0" err="1">
                <a:solidFill>
                  <a:schemeClr val="accent4"/>
                </a:solidFill>
              </a:rPr>
              <a:t>mo</a:t>
            </a:r>
            <a:r>
              <a:rPr lang="en-US" b="1" dirty="0">
                <a:solidFill>
                  <a:schemeClr val="accent4"/>
                </a:solidFill>
              </a:rPr>
              <a:t> twins).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in </a:t>
            </a:r>
            <a:r>
              <a:rPr lang="en-US" b="1" dirty="0"/>
              <a:t>&gt;8 days </a:t>
            </a:r>
            <a:r>
              <a:rPr lang="en-US" dirty="0"/>
              <a:t>--&gt; </a:t>
            </a:r>
            <a:r>
              <a:rPr lang="en-US" b="1" dirty="0" err="1">
                <a:solidFill>
                  <a:schemeClr val="accent4"/>
                </a:solidFill>
              </a:rPr>
              <a:t>monochorionic</a:t>
            </a:r>
            <a:r>
              <a:rPr lang="en-US" b="1" dirty="0">
                <a:solidFill>
                  <a:schemeClr val="accent4"/>
                </a:solidFill>
              </a:rPr>
              <a:t>, </a:t>
            </a:r>
            <a:r>
              <a:rPr lang="en-US" b="1" dirty="0" err="1">
                <a:solidFill>
                  <a:schemeClr val="accent4"/>
                </a:solidFill>
              </a:rPr>
              <a:t>monoaminiotic</a:t>
            </a:r>
            <a:r>
              <a:rPr lang="en-US" b="1" dirty="0">
                <a:solidFill>
                  <a:schemeClr val="accent4"/>
                </a:solidFill>
              </a:rPr>
              <a:t> (</a:t>
            </a:r>
            <a:r>
              <a:rPr lang="en-US" b="1" dirty="0" err="1">
                <a:solidFill>
                  <a:schemeClr val="accent4"/>
                </a:solidFill>
              </a:rPr>
              <a:t>mo-mo</a:t>
            </a:r>
            <a:r>
              <a:rPr lang="en-US" b="1" dirty="0">
                <a:solidFill>
                  <a:schemeClr val="accent4"/>
                </a:solidFill>
              </a:rPr>
              <a:t> twins</a:t>
            </a:r>
            <a:r>
              <a:rPr lang="en-US" b="1" dirty="0" smtClean="0">
                <a:solidFill>
                  <a:schemeClr val="accent4"/>
                </a:solidFill>
              </a:rPr>
              <a:t>).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086600" y="6911954"/>
            <a:ext cx="56007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*In dizygotic twins always they're </a:t>
            </a:r>
            <a:r>
              <a:rPr lang="en-US" dirty="0" err="1"/>
              <a:t>diaminiotic</a:t>
            </a:r>
            <a:r>
              <a:rPr lang="en-US" dirty="0"/>
              <a:t>, </a:t>
            </a:r>
            <a:r>
              <a:rPr lang="en-US" dirty="0" err="1"/>
              <a:t>dichorionic</a:t>
            </a:r>
            <a:r>
              <a:rPr lang="en-US" dirty="0"/>
              <a:t> but, monozygotic can be one of the three </a:t>
            </a:r>
            <a:r>
              <a:rPr lang="en-US" dirty="0" smtClean="0"/>
              <a:t>on left.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7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</p:spPr>
      </p:pic>
      <p:sp>
        <p:nvSpPr>
          <p:cNvPr id="6" name="Rectangle 5"/>
          <p:cNvSpPr/>
          <p:nvPr/>
        </p:nvSpPr>
        <p:spPr>
          <a:xfrm>
            <a:off x="5943600" y="5715000"/>
            <a:ext cx="1828800" cy="2667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342900" y="1575859"/>
            <a:ext cx="112014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In monozygotic twins, they are more likely for congenital anomalies</a:t>
            </a:r>
            <a:r>
              <a:rPr lang="en-US" b="1" dirty="0" smtClean="0">
                <a:solidFill>
                  <a:schemeClr val="accent3"/>
                </a:solidFill>
              </a:rPr>
              <a:t>: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57447" y="2016909"/>
            <a:ext cx="1023435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4">
                    <a:lumMod val="50000"/>
                  </a:schemeClr>
                </a:solidFill>
              </a:rPr>
              <a:t>1- conjoined twins 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smtClean="0"/>
              <a:t> </a:t>
            </a:r>
            <a:r>
              <a:rPr lang="en-US" sz="2200" dirty="0"/>
              <a:t>when separation of embryo occur </a:t>
            </a:r>
            <a:r>
              <a:rPr lang="en-US" sz="2200" b="1" dirty="0" smtClean="0"/>
              <a:t>&gt;12-13 </a:t>
            </a:r>
            <a:r>
              <a:rPr lang="en-US" sz="2200" dirty="0"/>
              <a:t>days after embryonic disc is </a:t>
            </a:r>
            <a:r>
              <a:rPr lang="en-US" sz="2200" dirty="0" smtClean="0"/>
              <a:t>formed,, it </a:t>
            </a:r>
            <a:r>
              <a:rPr lang="en-US" sz="2200" dirty="0"/>
              <a:t>can be </a:t>
            </a:r>
            <a:r>
              <a:rPr lang="en-US" sz="2200" dirty="0" err="1"/>
              <a:t>thoracopagus</a:t>
            </a:r>
            <a:r>
              <a:rPr lang="en-US" sz="2200" dirty="0"/>
              <a:t> (anterior) (most common), </a:t>
            </a:r>
            <a:r>
              <a:rPr lang="en-US" sz="2200" dirty="0" err="1"/>
              <a:t>pyopagus</a:t>
            </a:r>
            <a:r>
              <a:rPr lang="en-US" sz="2200" dirty="0"/>
              <a:t> (post.), </a:t>
            </a:r>
            <a:r>
              <a:rPr lang="en-US" sz="2200" dirty="0" err="1"/>
              <a:t>craniopagus</a:t>
            </a:r>
            <a:r>
              <a:rPr lang="en-US" sz="2200" dirty="0"/>
              <a:t> (cephalic), </a:t>
            </a:r>
            <a:r>
              <a:rPr lang="en-US" sz="2200" dirty="0" err="1"/>
              <a:t>ischiopagus</a:t>
            </a:r>
            <a:r>
              <a:rPr lang="en-US" sz="2200" dirty="0"/>
              <a:t> (caudal) 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smtClean="0"/>
              <a:t> </a:t>
            </a:r>
            <a:r>
              <a:rPr lang="en-US" sz="2200" dirty="0"/>
              <a:t>majority require c-section.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357447" y="3141530"/>
            <a:ext cx="1158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4">
                    <a:lumMod val="50000"/>
                  </a:schemeClr>
                </a:solidFill>
              </a:rPr>
              <a:t>2- inter-placental vascular </a:t>
            </a:r>
            <a:r>
              <a:rPr lang="en-US" sz="2200" b="1" dirty="0" err="1">
                <a:solidFill>
                  <a:schemeClr val="accent4">
                    <a:lumMod val="50000"/>
                  </a:schemeClr>
                </a:solidFill>
              </a:rPr>
              <a:t>anastomosis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smtClean="0"/>
              <a:t> </a:t>
            </a:r>
            <a:r>
              <a:rPr lang="en-US" sz="2200" dirty="0"/>
              <a:t>in </a:t>
            </a:r>
            <a:r>
              <a:rPr lang="en-US" sz="2200" dirty="0" err="1"/>
              <a:t>monochorionic</a:t>
            </a:r>
            <a:r>
              <a:rPr lang="en-US" sz="2200" dirty="0"/>
              <a:t> </a:t>
            </a:r>
            <a:r>
              <a:rPr lang="en-US" sz="2200" dirty="0" smtClean="0"/>
              <a:t>twins.</a:t>
            </a:r>
            <a:endParaRPr lang="en-US" sz="2200" dirty="0"/>
          </a:p>
          <a:p>
            <a:r>
              <a:rPr lang="en-US" sz="2200" dirty="0"/>
              <a:t>arterial- </a:t>
            </a:r>
            <a:r>
              <a:rPr lang="en-US" sz="2200" dirty="0" smtClean="0"/>
              <a:t>arterial 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smtClean="0"/>
              <a:t> </a:t>
            </a:r>
            <a:r>
              <a:rPr lang="en-US" sz="2200" dirty="0"/>
              <a:t>most </a:t>
            </a:r>
            <a:r>
              <a:rPr lang="en-US" sz="2200" dirty="0" smtClean="0"/>
              <a:t>common, arterial- venous, venous- venous.</a:t>
            </a:r>
            <a:r>
              <a:rPr lang="en-US" sz="2200" dirty="0"/>
              <a:t> </a:t>
            </a:r>
          </a:p>
          <a:p>
            <a:r>
              <a:rPr lang="en-US" sz="2200" dirty="0"/>
              <a:t>can cause </a:t>
            </a:r>
            <a:r>
              <a:rPr lang="en-US" sz="2200" dirty="0" err="1"/>
              <a:t>hydroaminos</a:t>
            </a:r>
            <a:r>
              <a:rPr lang="en-US" sz="2200" dirty="0"/>
              <a:t>, abortion, TTTS, and fetal malformation</a:t>
            </a:r>
            <a:r>
              <a:rPr lang="en-US" sz="2200" dirty="0" smtClean="0"/>
              <a:t>.</a:t>
            </a:r>
            <a:r>
              <a:rPr lang="en-US" sz="2200" dirty="0"/>
              <a:t> 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357448" y="4274776"/>
            <a:ext cx="109963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4">
                    <a:lumMod val="50000"/>
                  </a:schemeClr>
                </a:solidFill>
              </a:rPr>
              <a:t>3- twin- twin transfusion syndrome (TTTS)</a:t>
            </a:r>
            <a:r>
              <a:rPr lang="en-US" sz="2200" dirty="0"/>
              <a:t> 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smtClean="0"/>
              <a:t> </a:t>
            </a:r>
            <a:r>
              <a:rPr lang="en-US" sz="2200" dirty="0"/>
              <a:t>more </a:t>
            </a:r>
            <a:r>
              <a:rPr lang="en-US" sz="2200" dirty="0" smtClean="0"/>
              <a:t>in di-mo </a:t>
            </a:r>
            <a:r>
              <a:rPr lang="en-US" sz="2200" dirty="0"/>
              <a:t>twins than mo-mo twins.</a:t>
            </a:r>
          </a:p>
          <a:p>
            <a:r>
              <a:rPr lang="en-US" sz="2200" dirty="0"/>
              <a:t>imbalanced anastomoses in the </a:t>
            </a:r>
            <a:r>
              <a:rPr lang="en-US" sz="2200" dirty="0" smtClean="0"/>
              <a:t>placenta(arterial-venous), </a:t>
            </a:r>
            <a:r>
              <a:rPr lang="en-US" sz="2200" dirty="0"/>
              <a:t>one fetus </a:t>
            </a:r>
            <a:r>
              <a:rPr lang="en-US" sz="2200" dirty="0" err="1"/>
              <a:t>perfuses</a:t>
            </a:r>
            <a:r>
              <a:rPr lang="en-US" sz="2200" dirty="0"/>
              <a:t> the other twin </a:t>
            </a:r>
            <a:r>
              <a:rPr lang="en-US" sz="2200" dirty="0" smtClean="0"/>
              <a:t>( </a:t>
            </a:r>
            <a:r>
              <a:rPr lang="en-US" sz="2200" dirty="0"/>
              <a:t>from the umbilical artery to the umbilical vein), this leads to: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>
                <a:solidFill>
                  <a:schemeClr val="accent3"/>
                </a:solidFill>
              </a:rPr>
              <a:t>The donor 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err="1" smtClean="0"/>
              <a:t>hypovolemia</a:t>
            </a:r>
            <a:r>
              <a:rPr lang="en-US" sz="2200" dirty="0"/>
              <a:t>, hypotension, anemia, growth restriction, and </a:t>
            </a:r>
            <a:r>
              <a:rPr lang="en-US" sz="2200" dirty="0" err="1"/>
              <a:t>oligohydroaminos</a:t>
            </a:r>
            <a:r>
              <a:rPr lang="en-US" sz="2200" dirty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>
                <a:solidFill>
                  <a:schemeClr val="accent3"/>
                </a:solidFill>
              </a:rPr>
              <a:t>The </a:t>
            </a:r>
            <a:r>
              <a:rPr lang="en-US" sz="2200" dirty="0" smtClean="0">
                <a:solidFill>
                  <a:schemeClr val="accent3"/>
                </a:solidFill>
              </a:rPr>
              <a:t>recipient</a:t>
            </a:r>
            <a:r>
              <a:rPr lang="en-US" sz="2200" dirty="0"/>
              <a:t> 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err="1" smtClean="0"/>
              <a:t>hypervolemia</a:t>
            </a:r>
            <a:r>
              <a:rPr lang="en-US" sz="2200" dirty="0"/>
              <a:t>, </a:t>
            </a:r>
            <a:r>
              <a:rPr lang="en-US" sz="2200" dirty="0" err="1"/>
              <a:t>hyperviscosity</a:t>
            </a:r>
            <a:r>
              <a:rPr lang="en-US" sz="2200" dirty="0"/>
              <a:t>, </a:t>
            </a:r>
            <a:r>
              <a:rPr lang="en-US" sz="2200" dirty="0" err="1"/>
              <a:t>hydroaminos</a:t>
            </a:r>
            <a:r>
              <a:rPr lang="en-US" sz="2200" dirty="0"/>
              <a:t>, hypertension, cardiomegaly, polycythemia, thrombosis, edema, congestive heart failure, and ascites.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357447" y="6430668"/>
            <a:ext cx="106915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4">
                    <a:lumMod val="50000"/>
                  </a:schemeClr>
                </a:solidFill>
              </a:rPr>
              <a:t>4- fetal </a:t>
            </a:r>
            <a:r>
              <a:rPr lang="en-US" sz="2200" b="1" dirty="0" smtClean="0">
                <a:solidFill>
                  <a:schemeClr val="accent4">
                    <a:lumMod val="50000"/>
                  </a:schemeClr>
                </a:solidFill>
              </a:rPr>
              <a:t>malformation 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smtClean="0"/>
              <a:t>arterial </a:t>
            </a:r>
            <a:r>
              <a:rPr lang="en-US" sz="2200" dirty="0"/>
              <a:t>- arterial </a:t>
            </a:r>
            <a:r>
              <a:rPr lang="en-US" sz="2200" dirty="0" err="1" smtClean="0"/>
              <a:t>anastomoses</a:t>
            </a:r>
            <a:r>
              <a:rPr lang="en-US" sz="2200" dirty="0" smtClean="0"/>
              <a:t> 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smtClean="0"/>
              <a:t>the </a:t>
            </a:r>
            <a:r>
              <a:rPr lang="en-US" sz="2200" dirty="0"/>
              <a:t>donor </a:t>
            </a:r>
            <a:r>
              <a:rPr lang="en-US" sz="2200" dirty="0" smtClean="0"/>
              <a:t>gives recipient 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smtClean="0"/>
              <a:t>leads </a:t>
            </a:r>
            <a:r>
              <a:rPr lang="en-US" sz="2200" dirty="0"/>
              <a:t>to thrombosis due to reversed blood flow or atresia due to trophoblastic </a:t>
            </a:r>
            <a:r>
              <a:rPr lang="en-US" sz="2200" dirty="0" smtClean="0"/>
              <a:t>embolization, the </a:t>
            </a:r>
            <a:r>
              <a:rPr lang="en-US" sz="2200" dirty="0" err="1" smtClean="0"/>
              <a:t>recipent</a:t>
            </a:r>
            <a:r>
              <a:rPr lang="en-US" sz="2200" dirty="0" smtClean="0"/>
              <a:t> perfused in low O2 blood 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smtClean="0"/>
              <a:t>fail to develop normally 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err="1" smtClean="0"/>
              <a:t>aplastic</a:t>
            </a:r>
            <a:r>
              <a:rPr lang="en-US" sz="2200" dirty="0" smtClean="0"/>
              <a:t> and/or </a:t>
            </a:r>
            <a:r>
              <a:rPr lang="en-US" sz="2200" dirty="0" err="1" smtClean="0"/>
              <a:t>dysmorphic</a:t>
            </a:r>
            <a:r>
              <a:rPr lang="en-US" sz="2200" dirty="0" smtClean="0"/>
              <a:t> anatomic development of </a:t>
            </a:r>
            <a:r>
              <a:rPr lang="en-US" sz="2200" dirty="0" err="1" smtClean="0"/>
              <a:t>cephalad</a:t>
            </a:r>
            <a:r>
              <a:rPr lang="en-US" sz="2200" dirty="0" smtClean="0"/>
              <a:t> abdomen but, full formed lower </a:t>
            </a:r>
            <a:r>
              <a:rPr lang="en-US" sz="2200" dirty="0" err="1" smtClean="0"/>
              <a:t>extermities</a:t>
            </a:r>
            <a:r>
              <a:rPr lang="en-US" sz="2200" dirty="0" smtClean="0"/>
              <a:t>.</a:t>
            </a:r>
            <a:endParaRPr lang="ar-SA" sz="2200" dirty="0" smtClean="0"/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593" y="1468266"/>
            <a:ext cx="1837434" cy="1851460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5" y="3429000"/>
            <a:ext cx="2714625" cy="1685925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260" y="5715000"/>
            <a:ext cx="2517740" cy="1695278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3810000" y="762000"/>
            <a:ext cx="4724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Abnormalities in twins</a:t>
            </a:r>
            <a:endParaRPr lang="ar-SA" sz="3600" b="1" dirty="0">
              <a:solidFill>
                <a:srgbClr val="7030A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1011593" y="966565"/>
            <a:ext cx="1837434" cy="4462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thoracopagus</a:t>
            </a:r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1915508" y="5263262"/>
            <a:ext cx="1376115" cy="4462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TTTS</a:t>
            </a:r>
            <a:endParaRPr lang="ar-SA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2877800" y="5257800"/>
            <a:ext cx="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8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</p:spPr>
      </p:pic>
      <p:sp>
        <p:nvSpPr>
          <p:cNvPr id="6" name="Rectangle 5"/>
          <p:cNvSpPr/>
          <p:nvPr/>
        </p:nvSpPr>
        <p:spPr>
          <a:xfrm>
            <a:off x="5943600" y="5715000"/>
            <a:ext cx="1828800" cy="2667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914399" y="1916084"/>
            <a:ext cx="5943599" cy="3276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dirty="0"/>
              <a:t>Pre-</a:t>
            </a:r>
            <a:r>
              <a:rPr lang="en-US" dirty="0" err="1"/>
              <a:t>eclampsia</a:t>
            </a:r>
            <a:r>
              <a:rPr lang="en-US" dirty="0"/>
              <a:t>.</a:t>
            </a:r>
          </a:p>
          <a:p>
            <a:r>
              <a:rPr lang="en-US" dirty="0"/>
              <a:t>Uterine </a:t>
            </a:r>
            <a:r>
              <a:rPr lang="en-US" dirty="0" err="1" smtClean="0"/>
              <a:t>atony</a:t>
            </a:r>
            <a:r>
              <a:rPr lang="en-US" dirty="0" smtClean="0"/>
              <a:t>, postpartum </a:t>
            </a:r>
            <a:r>
              <a:rPr lang="en-US" dirty="0"/>
              <a:t>hemorrhage.</a:t>
            </a:r>
          </a:p>
          <a:p>
            <a:r>
              <a:rPr lang="en-US" dirty="0"/>
              <a:t>Anemia.</a:t>
            </a:r>
          </a:p>
          <a:p>
            <a:r>
              <a:rPr lang="en-US" dirty="0" err="1"/>
              <a:t>Hydroaminos</a:t>
            </a:r>
            <a:endParaRPr lang="en-US" dirty="0"/>
          </a:p>
          <a:p>
            <a:r>
              <a:rPr lang="en-US" dirty="0"/>
              <a:t>C-section.</a:t>
            </a:r>
          </a:p>
          <a:p>
            <a:r>
              <a:rPr lang="en-US" dirty="0"/>
              <a:t>Hyperemesis </a:t>
            </a:r>
            <a:r>
              <a:rPr lang="en-US" dirty="0" err="1"/>
              <a:t>gravidarum</a:t>
            </a:r>
            <a:r>
              <a:rPr lang="en-US" dirty="0"/>
              <a:t> (due to high beta-</a:t>
            </a:r>
            <a:r>
              <a:rPr lang="en-US" dirty="0" err="1"/>
              <a:t>hcg</a:t>
            </a:r>
            <a:r>
              <a:rPr lang="en-US" dirty="0"/>
              <a:t>).</a:t>
            </a:r>
          </a:p>
          <a:p>
            <a:r>
              <a:rPr lang="en-US" dirty="0"/>
              <a:t>Gestational DM.</a:t>
            </a:r>
          </a:p>
          <a:p>
            <a:r>
              <a:rPr lang="en-US" dirty="0"/>
              <a:t>Postpartum depression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6925196" y="1905000"/>
            <a:ext cx="6010794" cy="32876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dirty="0" smtClean="0"/>
              <a:t>Prematurity </a:t>
            </a:r>
            <a:r>
              <a:rPr lang="en-US" dirty="0"/>
              <a:t>(twins </a:t>
            </a:r>
            <a:r>
              <a:rPr lang="en-US"/>
              <a:t>at </a:t>
            </a:r>
            <a:r>
              <a:rPr lang="en-US" smtClean="0"/>
              <a:t>35wks</a:t>
            </a:r>
            <a:r>
              <a:rPr lang="en-US" dirty="0"/>
              <a:t>, triplets at 32wks, </a:t>
            </a:r>
            <a:r>
              <a:rPr lang="en-US" dirty="0" err="1"/>
              <a:t>quadriplets</a:t>
            </a:r>
            <a:r>
              <a:rPr lang="en-US" dirty="0"/>
              <a:t> at 30wks).</a:t>
            </a:r>
          </a:p>
          <a:p>
            <a:r>
              <a:rPr lang="en-US" dirty="0"/>
              <a:t>Congenital abnormalities.</a:t>
            </a:r>
          </a:p>
          <a:p>
            <a:r>
              <a:rPr lang="en-US" dirty="0"/>
              <a:t>IUGR.</a:t>
            </a:r>
          </a:p>
          <a:p>
            <a:r>
              <a:rPr lang="en-US" dirty="0"/>
              <a:t>Placental abruption.</a:t>
            </a:r>
          </a:p>
          <a:p>
            <a:r>
              <a:rPr lang="en-US" dirty="0" err="1"/>
              <a:t>Malpresentation</a:t>
            </a:r>
            <a:r>
              <a:rPr lang="en-US" dirty="0"/>
              <a:t>.</a:t>
            </a:r>
          </a:p>
          <a:p>
            <a:r>
              <a:rPr lang="en-US" dirty="0"/>
              <a:t>Umbilical cord prolapse.</a:t>
            </a:r>
          </a:p>
          <a:p>
            <a:r>
              <a:rPr lang="en-US" dirty="0"/>
              <a:t>Placenta </a:t>
            </a:r>
            <a:r>
              <a:rPr lang="en-US" dirty="0" err="1"/>
              <a:t>previa</a:t>
            </a:r>
            <a:r>
              <a:rPr lang="en-US" dirty="0"/>
              <a:t>.</a:t>
            </a:r>
          </a:p>
          <a:p>
            <a:r>
              <a:rPr lang="en-US" dirty="0"/>
              <a:t>Cord entanglement ( </a:t>
            </a:r>
            <a:r>
              <a:rPr lang="en-US" dirty="0" err="1"/>
              <a:t>momo</a:t>
            </a:r>
            <a:r>
              <a:rPr lang="en-US" dirty="0"/>
              <a:t> twins</a:t>
            </a:r>
            <a:r>
              <a:rPr lang="en-US" dirty="0" smtClean="0"/>
              <a:t>).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914400" y="1327265"/>
            <a:ext cx="5943599" cy="533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Maternal </a:t>
            </a:r>
            <a:endParaRPr lang="ar-SA" b="1" dirty="0"/>
          </a:p>
        </p:txBody>
      </p:sp>
      <p:sp>
        <p:nvSpPr>
          <p:cNvPr id="16" name="مستطيل 15"/>
          <p:cNvSpPr/>
          <p:nvPr/>
        </p:nvSpPr>
        <p:spPr>
          <a:xfrm>
            <a:off x="6925195" y="1327265"/>
            <a:ext cx="6010794" cy="533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Fetal </a:t>
            </a:r>
            <a:endParaRPr lang="ar-SA" b="1" dirty="0"/>
          </a:p>
        </p:txBody>
      </p:sp>
      <p:sp>
        <p:nvSpPr>
          <p:cNvPr id="7" name="مستطيل 6"/>
          <p:cNvSpPr/>
          <p:nvPr/>
        </p:nvSpPr>
        <p:spPr>
          <a:xfrm>
            <a:off x="914401" y="685800"/>
            <a:ext cx="12021588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Complications </a:t>
            </a:r>
            <a:endParaRPr lang="ar-SA" sz="2800" b="1" dirty="0"/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154065"/>
              </p:ext>
            </p:extLst>
          </p:nvPr>
        </p:nvGraphicFramePr>
        <p:xfrm>
          <a:off x="890846" y="5486400"/>
          <a:ext cx="12045144" cy="289560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0040349"/>
                <a:gridCol w="2004795"/>
              </a:tblGrid>
              <a:tr h="1981200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3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Risk</a:t>
                      </a:r>
                      <a:r>
                        <a:rPr lang="en-US" sz="2300" b="1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factors (</a:t>
                      </a:r>
                      <a:r>
                        <a:rPr lang="en-US" sz="2300" b="1" kern="12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hx</a:t>
                      </a:r>
                      <a:r>
                        <a:rPr lang="en-US" sz="2300" b="1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): </a:t>
                      </a:r>
                    </a:p>
                    <a:p>
                      <a:r>
                        <a:rPr lang="en-US" sz="23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Increased maternal age,</a:t>
                      </a:r>
                      <a:r>
                        <a:rPr lang="en-US" sz="2300" b="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300" b="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multiparity</a:t>
                      </a:r>
                      <a:r>
                        <a:rPr lang="en-US" sz="23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2300" b="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3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use of fertility drugs,</a:t>
                      </a:r>
                      <a:r>
                        <a:rPr lang="en-US" sz="2300" b="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300" b="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hx</a:t>
                      </a:r>
                      <a:r>
                        <a:rPr lang="en-US" sz="23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 of assisted reproductive technology,</a:t>
                      </a:r>
                      <a:r>
                        <a:rPr lang="en-US" sz="2300" b="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f</a:t>
                      </a:r>
                      <a:r>
                        <a:rPr lang="en-US" sz="23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amily </a:t>
                      </a:r>
                      <a:r>
                        <a:rPr lang="en-US" sz="2300" b="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hx</a:t>
                      </a:r>
                      <a:r>
                        <a:rPr lang="en-US" sz="23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 of twins.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3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fetal heart auscultation in more than one quadrant.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3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Early ultrasound scan :</a:t>
                      </a: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en-US" sz="23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NO. of fetuses.</a:t>
                      </a: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en-US" sz="23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gestational age.</a:t>
                      </a: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en-US" sz="2300" b="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chorionicity</a:t>
                      </a:r>
                      <a:r>
                        <a:rPr lang="en-US" sz="23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 ( in di-di twins --&gt; lambda sign).</a:t>
                      </a:r>
                      <a:endParaRPr lang="en-US" sz="23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Diagnosis 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2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</p:spPr>
      </p:pic>
      <p:sp>
        <p:nvSpPr>
          <p:cNvPr id="6" name="Rectangle 5"/>
          <p:cNvSpPr/>
          <p:nvPr/>
        </p:nvSpPr>
        <p:spPr>
          <a:xfrm>
            <a:off x="5943600" y="5715000"/>
            <a:ext cx="1828800" cy="2667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990600" y="1295400"/>
            <a:ext cx="118872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Adequate nutrition (iron, </a:t>
            </a:r>
            <a:r>
              <a:rPr lang="en-US" dirty="0" err="1"/>
              <a:t>folate</a:t>
            </a:r>
            <a:r>
              <a:rPr lang="en-US" dirty="0"/>
              <a:t>, Ca+2</a:t>
            </a:r>
            <a:r>
              <a:rPr lang="en-US" dirty="0" smtClean="0"/>
              <a:t>).Iron </a:t>
            </a:r>
            <a:r>
              <a:rPr lang="en-US" dirty="0"/>
              <a:t>supplement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increased risk for blood loss at </a:t>
            </a:r>
            <a:r>
              <a:rPr lang="en-US" dirty="0" smtClean="0"/>
              <a:t>delivery and optimal wt. gain.</a:t>
            </a:r>
            <a:endParaRPr lang="en-US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/>
              <a:t>Cervical </a:t>
            </a:r>
            <a:r>
              <a:rPr lang="en-US" dirty="0"/>
              <a:t>length assessment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every 1-2 wks start in mid </a:t>
            </a:r>
            <a:r>
              <a:rPr lang="en-US" dirty="0" smtClean="0"/>
              <a:t>trimester (bet. 16&amp;22wks) </a:t>
            </a:r>
            <a:r>
              <a:rPr lang="en-US" dirty="0"/>
              <a:t>by ultrasound, pt. Should be aware about signs of </a:t>
            </a:r>
            <a:r>
              <a:rPr lang="en-US" dirty="0" smtClean="0"/>
              <a:t>labor, if marked shortening and contractions </a:t>
            </a:r>
            <a:r>
              <a:rPr lang="en-US" dirty="0" smtClean="0">
                <a:sym typeface="Wingdings" pitchFamily="2" charset="2"/>
              </a:rPr>
              <a:t> cervix suturing (</a:t>
            </a:r>
            <a:r>
              <a:rPr lang="en-US" dirty="0" err="1" smtClean="0">
                <a:sym typeface="Wingdings" pitchFamily="2" charset="2"/>
              </a:rPr>
              <a:t>cerclage</a:t>
            </a:r>
            <a:r>
              <a:rPr lang="en-US" dirty="0" smtClean="0">
                <a:sym typeface="Wingdings" pitchFamily="2" charset="2"/>
              </a:rPr>
              <a:t>).</a:t>
            </a:r>
            <a:endParaRPr lang="en-US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If there is discordant fetal growth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periodic </a:t>
            </a:r>
            <a:r>
              <a:rPr lang="en-US" dirty="0"/>
              <a:t>ultrasonic exam </a:t>
            </a:r>
            <a:r>
              <a:rPr lang="en-US" dirty="0" smtClean="0"/>
              <a:t>(every 4-6 wks at 24 wks) to </a:t>
            </a:r>
            <a:r>
              <a:rPr lang="en-US" dirty="0"/>
              <a:t>asses fetal weight.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In TTTS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endoscopic intrauterine laser ablation of vascular </a:t>
            </a:r>
            <a:r>
              <a:rPr lang="en-US" dirty="0" err="1"/>
              <a:t>anastomoses</a:t>
            </a:r>
            <a:r>
              <a:rPr lang="en-US" dirty="0" smtClean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/>
              <a:t>Frequent BP monitoring in 3</a:t>
            </a:r>
            <a:r>
              <a:rPr lang="en-US" baseline="30000" dirty="0" smtClean="0"/>
              <a:t>rd</a:t>
            </a:r>
            <a:r>
              <a:rPr lang="en-US" dirty="0" smtClean="0"/>
              <a:t> trimester for pre-</a:t>
            </a:r>
            <a:r>
              <a:rPr lang="en-US" dirty="0" err="1" smtClean="0"/>
              <a:t>eclampsia</a:t>
            </a:r>
            <a:r>
              <a:rPr lang="en-US" dirty="0" smtClean="0"/>
              <a:t> (with other signs such as nondependent edema and urinary protein).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/>
              <a:t>Prevention of prematurity by bed rest, serial uterine activity monitoring, prophylactic </a:t>
            </a:r>
            <a:r>
              <a:rPr lang="en-US" dirty="0" err="1" smtClean="0"/>
              <a:t>tocolytics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relative contraindications if </a:t>
            </a:r>
            <a:r>
              <a:rPr lang="en-US" dirty="0" err="1" smtClean="0">
                <a:sym typeface="Wingdings" pitchFamily="2" charset="2"/>
              </a:rPr>
              <a:t>gest</a:t>
            </a:r>
            <a:r>
              <a:rPr lang="en-US" dirty="0" smtClean="0">
                <a:sym typeface="Wingdings" pitchFamily="2" charset="2"/>
              </a:rPr>
              <a:t>. Age 34 wks or more, growth failure of one  or more fetuses, concerning fetal status on biophysical profile and pre-</a:t>
            </a:r>
            <a:r>
              <a:rPr lang="en-US" dirty="0" err="1" smtClean="0">
                <a:sym typeface="Wingdings" pitchFamily="2" charset="2"/>
              </a:rPr>
              <a:t>eclampsia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 smtClean="0"/>
          </a:p>
        </p:txBody>
      </p:sp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3399720739"/>
              </p:ext>
            </p:extLst>
          </p:nvPr>
        </p:nvGraphicFramePr>
        <p:xfrm>
          <a:off x="0" y="6019800"/>
          <a:ext cx="6248400" cy="2676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مستطيل 7"/>
          <p:cNvSpPr/>
          <p:nvPr/>
        </p:nvSpPr>
        <p:spPr>
          <a:xfrm>
            <a:off x="5867400" y="6096000"/>
            <a:ext cx="6705600" cy="2569934"/>
          </a:xfrm>
          <a:prstGeom prst="rect">
            <a:avLst/>
          </a:prstGeom>
          <a:ln>
            <a:solidFill>
              <a:schemeClr val="accent3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/>
              <a:t> </a:t>
            </a:r>
            <a:r>
              <a:rPr lang="en-US" b="1" dirty="0" err="1" smtClean="0"/>
              <a:t>momo</a:t>
            </a:r>
            <a:r>
              <a:rPr lang="en-US" b="1" dirty="0" smtClean="0"/>
              <a:t> twins </a:t>
            </a:r>
            <a:r>
              <a:rPr lang="en-US" dirty="0" smtClean="0"/>
              <a:t>delivered by c-section (risk of cord </a:t>
            </a:r>
            <a:r>
              <a:rPr lang="en-US" dirty="0" err="1" smtClean="0"/>
              <a:t>entaglment</a:t>
            </a:r>
            <a:r>
              <a:rPr lang="en-US" dirty="0" smtClean="0"/>
              <a:t>)at </a:t>
            </a:r>
            <a:r>
              <a:rPr lang="en-US" b="1" dirty="0" smtClean="0"/>
              <a:t>32-34</a:t>
            </a:r>
            <a:r>
              <a:rPr lang="en-US" dirty="0" smtClean="0"/>
              <a:t> wks.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 </a:t>
            </a:r>
            <a:r>
              <a:rPr lang="en-US" b="1" dirty="0" err="1" smtClean="0"/>
              <a:t>dimo</a:t>
            </a:r>
            <a:r>
              <a:rPr lang="en-US" b="1" dirty="0" smtClean="0"/>
              <a:t> twins </a:t>
            </a:r>
            <a:r>
              <a:rPr lang="en-US" dirty="0" smtClean="0"/>
              <a:t>by c/s or vaginally at </a:t>
            </a:r>
            <a:r>
              <a:rPr lang="en-US" b="1" dirty="0" smtClean="0"/>
              <a:t>34-37</a:t>
            </a:r>
            <a:r>
              <a:rPr lang="en-US" dirty="0" smtClean="0"/>
              <a:t> wks.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 </a:t>
            </a:r>
            <a:r>
              <a:rPr lang="en-US" b="1" dirty="0" err="1" smtClean="0"/>
              <a:t>didi</a:t>
            </a:r>
            <a:r>
              <a:rPr lang="en-US" b="1" dirty="0" smtClean="0"/>
              <a:t> twins </a:t>
            </a:r>
            <a:r>
              <a:rPr lang="en-US" dirty="0" smtClean="0"/>
              <a:t>by c/s or vaginally at </a:t>
            </a:r>
            <a:r>
              <a:rPr lang="en-US" b="1" dirty="0" smtClean="0"/>
              <a:t>38</a:t>
            </a:r>
            <a:r>
              <a:rPr lang="en-US" dirty="0" smtClean="0"/>
              <a:t> wks</a:t>
            </a:r>
            <a:r>
              <a:rPr lang="en-US" dirty="0" smtClean="0">
                <a:sym typeface="Wingdings" pitchFamily="2" charset="2"/>
              </a:rPr>
              <a:t> if presentation vertex(twin A)-vertex(</a:t>
            </a:r>
            <a:r>
              <a:rPr lang="en-US" dirty="0" err="1" smtClean="0">
                <a:sym typeface="Wingdings" pitchFamily="2" charset="2"/>
              </a:rPr>
              <a:t>twinB</a:t>
            </a:r>
            <a:r>
              <a:rPr lang="en-US" dirty="0" smtClean="0">
                <a:sym typeface="Wingdings" pitchFamily="2" charset="2"/>
              </a:rPr>
              <a:t>) or vertex-breech  delivery can be vaginally but breech-vertex or breech-breech c/s.</a:t>
            </a:r>
            <a:endParaRPr lang="en-US" dirty="0"/>
          </a:p>
        </p:txBody>
      </p:sp>
      <p:sp>
        <p:nvSpPr>
          <p:cNvPr id="9" name="مربع نص 8"/>
          <p:cNvSpPr txBox="1"/>
          <p:nvPr/>
        </p:nvSpPr>
        <p:spPr>
          <a:xfrm>
            <a:off x="5410200" y="609600"/>
            <a:ext cx="2590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Management </a:t>
            </a:r>
            <a:endParaRPr lang="ar-SA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3600" y="5562600"/>
            <a:ext cx="2209800" cy="281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1"/>
            <a:ext cx="12344400" cy="763482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TEACHING CASE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CASE</a:t>
            </a:r>
            <a:r>
              <a:rPr lang="en-US" b="1" dirty="0"/>
              <a:t>: </a:t>
            </a:r>
            <a:r>
              <a:rPr lang="en-US" dirty="0"/>
              <a:t>You are seeing a 28 year-old G2P1 now at 12 weeks. Her first pregnancy was full term and uncomplicated. At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her first trimester screen she was noted to have a </a:t>
            </a:r>
            <a:r>
              <a:rPr lang="en-US" dirty="0" err="1"/>
              <a:t>dichorionic</a:t>
            </a:r>
            <a:r>
              <a:rPr lang="en-US" dirty="0"/>
              <a:t> </a:t>
            </a:r>
            <a:r>
              <a:rPr lang="en-US" dirty="0" err="1"/>
              <a:t>diamniotic</a:t>
            </a:r>
            <a:r>
              <a:rPr lang="en-US" dirty="0"/>
              <a:t> twin gestation with size equal to dates. </a:t>
            </a:r>
            <a:endParaRPr lang="en-US" dirty="0" smtClean="0"/>
          </a:p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How is the diagnosis of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chorionicity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and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zygosity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made? 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/>
              <a:t>1st trimester ultrasound is the most accurate time to identify </a:t>
            </a:r>
            <a:r>
              <a:rPr lang="en-US" dirty="0" err="1"/>
              <a:t>chorionicity</a:t>
            </a:r>
            <a:r>
              <a:rPr lang="en-US" dirty="0"/>
              <a:t>. </a:t>
            </a:r>
          </a:p>
          <a:p>
            <a:r>
              <a:rPr lang="en-US" dirty="0"/>
              <a:t>In addition to the identification of 2 placentas, membrane thickness and evaluation of the membrane in- </a:t>
            </a:r>
          </a:p>
          <a:p>
            <a:r>
              <a:rPr lang="en-US" dirty="0" err="1"/>
              <a:t>sertion</a:t>
            </a:r>
            <a:r>
              <a:rPr lang="en-US" dirty="0"/>
              <a:t> site are also used to identify </a:t>
            </a:r>
            <a:r>
              <a:rPr lang="en-US" dirty="0" err="1"/>
              <a:t>chorionicity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Monozygous</a:t>
            </a:r>
            <a:r>
              <a:rPr lang="en-US" dirty="0"/>
              <a:t> embryos dividing &lt;72 hours after fertilization will be </a:t>
            </a:r>
            <a:r>
              <a:rPr lang="en-US" dirty="0" err="1"/>
              <a:t>dichorionic</a:t>
            </a:r>
            <a:r>
              <a:rPr lang="en-US" dirty="0"/>
              <a:t> (30% of </a:t>
            </a:r>
            <a:r>
              <a:rPr lang="en-US" dirty="0" err="1"/>
              <a:t>monozygous</a:t>
            </a:r>
            <a:r>
              <a:rPr lang="en-US" dirty="0"/>
              <a:t> twins).</a:t>
            </a:r>
            <a:br>
              <a:rPr lang="en-US" dirty="0"/>
            </a:br>
            <a:r>
              <a:rPr lang="en-US" dirty="0"/>
              <a:t>Ultrasound diagnosis of </a:t>
            </a:r>
            <a:r>
              <a:rPr lang="en-US" dirty="0" err="1"/>
              <a:t>dichorionic</a:t>
            </a:r>
            <a:r>
              <a:rPr lang="en-US" dirty="0"/>
              <a:t> twins cannot determine </a:t>
            </a:r>
            <a:r>
              <a:rPr lang="en-US" dirty="0" err="1"/>
              <a:t>zygosity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Monochorionic</a:t>
            </a:r>
            <a:r>
              <a:rPr lang="en-US" dirty="0"/>
              <a:t> embryos dividing &gt;72 hours after fertilization are always </a:t>
            </a:r>
            <a:r>
              <a:rPr lang="en-US" dirty="0" err="1"/>
              <a:t>monozygous</a:t>
            </a:r>
            <a:r>
              <a:rPr lang="en-US" dirty="0"/>
              <a:t>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13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3600" y="5562600"/>
            <a:ext cx="2209800" cy="281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12344400" cy="7848599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What nutritional deficiencies is she at higher risk for in a twin gestation? What recommendations will you make to her because of them, including weight gain? </a:t>
            </a:r>
          </a:p>
          <a:p>
            <a:pPr lvl="1"/>
            <a:r>
              <a:rPr lang="en-US" sz="3600" dirty="0"/>
              <a:t>The increased circulating blood volume of multiple gestations accentuates the </a:t>
            </a:r>
            <a:r>
              <a:rPr lang="en-US" sz="3600" dirty="0" err="1"/>
              <a:t>dilutional</a:t>
            </a:r>
            <a:r>
              <a:rPr lang="en-US" sz="3600" dirty="0"/>
              <a:t> anemia of </a:t>
            </a:r>
            <a:r>
              <a:rPr lang="en-US" sz="3600" dirty="0" err="1"/>
              <a:t>preg</a:t>
            </a:r>
            <a:r>
              <a:rPr lang="en-US" sz="3600" dirty="0"/>
              <a:t>- </a:t>
            </a:r>
            <a:r>
              <a:rPr lang="en-US" sz="3600" dirty="0" err="1"/>
              <a:t>nancy</a:t>
            </a:r>
            <a:r>
              <a:rPr lang="en-US" sz="3600" dirty="0"/>
              <a:t>. </a:t>
            </a:r>
          </a:p>
          <a:p>
            <a:pPr lvl="1"/>
            <a:r>
              <a:rPr lang="en-US" sz="3600" dirty="0"/>
              <a:t>Each fetus will extract Fe from maternal circulation further exacerbating the physiologic anemia. </a:t>
            </a:r>
          </a:p>
          <a:p>
            <a:pPr lvl="1"/>
            <a:r>
              <a:rPr lang="en-US" sz="3600" dirty="0"/>
              <a:t>Calcium depletion is also exacerbated in multiple gestations. </a:t>
            </a:r>
          </a:p>
          <a:p>
            <a:pPr lvl="1"/>
            <a:r>
              <a:rPr lang="en-US" sz="3600" dirty="0"/>
              <a:t>Normal weight woman are recommended to gain an additional 10-15 </a:t>
            </a:r>
            <a:r>
              <a:rPr lang="en-US" sz="3600" dirty="0" err="1"/>
              <a:t>lbs</a:t>
            </a:r>
            <a:r>
              <a:rPr lang="en-US" sz="3600" dirty="0"/>
              <a:t> (total 35-40). </a:t>
            </a:r>
          </a:p>
          <a:p>
            <a:pPr lvl="1"/>
            <a:r>
              <a:rPr lang="en-US" sz="3600" dirty="0"/>
              <a:t>Calcium and iron supplementation should be recommended even prior to anemia. 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You are counseling her about the increased maternal and fetal risks during the pregnancy, what specifically are you concerned about? </a:t>
            </a:r>
          </a:p>
          <a:p>
            <a:pPr lvl="1"/>
            <a:r>
              <a:rPr lang="en-US" sz="3600" dirty="0"/>
              <a:t>Maternal risks include increased incidence of gestational diabetes, hypertension, anemia as well as ante and postpartum hemorrhage. </a:t>
            </a:r>
          </a:p>
          <a:p>
            <a:pPr lvl="1"/>
            <a:r>
              <a:rPr lang="en-US" sz="3600" dirty="0"/>
              <a:t>There is an increased incidence of thrombosis, compounded by the increased risks of obesity, maternal age, bed rest and Cesarean deliveries in multiple gestations. </a:t>
            </a:r>
          </a:p>
          <a:p>
            <a:pPr lvl="1"/>
            <a:r>
              <a:rPr lang="en-US" sz="3600" dirty="0"/>
              <a:t>Fetal risks include an increased chance of miscarriage, fetal growth restriction, preterm delivery, perinatal asphyxia and stillbirth (of one or both). All are more common in </a:t>
            </a:r>
            <a:r>
              <a:rPr lang="en-US" sz="3600" dirty="0" err="1"/>
              <a:t>monochorionic</a:t>
            </a:r>
            <a:r>
              <a:rPr lang="en-US" sz="3600" dirty="0"/>
              <a:t> gestations. </a:t>
            </a:r>
          </a:p>
          <a:p>
            <a:pPr lvl="1"/>
            <a:r>
              <a:rPr lang="en-US" sz="3600" dirty="0"/>
              <a:t>The risk of fetal anomalies is more common in all multiple gestations, but each of a </a:t>
            </a:r>
            <a:r>
              <a:rPr lang="en-US" sz="3600" dirty="0" err="1"/>
              <a:t>dichorionic</a:t>
            </a:r>
            <a:r>
              <a:rPr lang="en-US" sz="3600" dirty="0"/>
              <a:t> twin set has the same risk of structural anomalies as a singleton. The risk to a fetus of a </a:t>
            </a:r>
            <a:r>
              <a:rPr lang="en-US" sz="3600" dirty="0" err="1"/>
              <a:t>monochorionic</a:t>
            </a:r>
            <a:r>
              <a:rPr lang="en-US" sz="3600" dirty="0"/>
              <a:t> gestation is double a singletons baseline risk.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316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3600" y="5562600"/>
            <a:ext cx="2209800" cy="281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12725400" cy="8153400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What additional management strategies are recommended in twin pregnancy? </a:t>
            </a:r>
          </a:p>
          <a:p>
            <a:pPr lvl="1"/>
            <a:r>
              <a:rPr lang="en-US" sz="2200" dirty="0"/>
              <a:t>More frequent prenatal visits to screen for maternal hypertension. </a:t>
            </a:r>
          </a:p>
          <a:p>
            <a:pPr lvl="1"/>
            <a:r>
              <a:rPr lang="en-US" sz="2200" dirty="0"/>
              <a:t>Periodic ultrasound surveillance to screen for fetal growth. </a:t>
            </a:r>
          </a:p>
          <a:p>
            <a:pPr lvl="1"/>
            <a:r>
              <a:rPr lang="en-US" sz="2200" dirty="0"/>
              <a:t>Serial cervical ultrasound has been shown to be able to predict preterm delivery in twins to allow time for </a:t>
            </a:r>
          </a:p>
          <a:p>
            <a:pPr lvl="1"/>
            <a:r>
              <a:rPr lang="en-US" sz="2200" dirty="0"/>
              <a:t>betamethasone use. </a:t>
            </a:r>
          </a:p>
          <a:p>
            <a:pPr lvl="1"/>
            <a:r>
              <a:rPr lang="en-US" sz="2200" dirty="0"/>
              <a:t>Antenatal fetal testing is generally recommended in later pregnancy to evaluate increased fetal risk of con- </a:t>
            </a:r>
          </a:p>
          <a:p>
            <a:pPr lvl="1"/>
            <a:r>
              <a:rPr lang="en-US" sz="2200" dirty="0" err="1"/>
              <a:t>tinuing</a:t>
            </a:r>
            <a:r>
              <a:rPr lang="en-US" sz="2200" dirty="0"/>
              <a:t> pregnancy. </a:t>
            </a:r>
          </a:p>
          <a:p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Your patient is now at 29 weeks without any complications. You are going to counsel her about delivery planning. What factors will determine the safest timing of delivery in a multiple gestation? </a:t>
            </a:r>
          </a:p>
          <a:p>
            <a:pPr lvl="1"/>
            <a:r>
              <a:rPr lang="en-US" sz="2200" dirty="0"/>
              <a:t>38 weeks has been shown to have the lowest risk of perinatal mortality in uncomplicated twin gestations. </a:t>
            </a:r>
          </a:p>
          <a:p>
            <a:pPr lvl="1"/>
            <a:r>
              <a:rPr lang="en-US" sz="2200" dirty="0"/>
              <a:t>Maternal or fetal complications of pregnancy may warrant safest delivery at an earlier gestational age. </a:t>
            </a:r>
          </a:p>
          <a:p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What are the risks of delivery in a multiple gestation and what are considerations for mode of delivery? </a:t>
            </a:r>
          </a:p>
          <a:p>
            <a:pPr lvl="1"/>
            <a:r>
              <a:rPr lang="en-US" sz="2200" dirty="0"/>
              <a:t>Increased fetal risks include perinatal asphyxia, birth trauma; both primarily to the second twin. </a:t>
            </a:r>
          </a:p>
          <a:p>
            <a:pPr lvl="1"/>
            <a:r>
              <a:rPr lang="en-US" sz="2200" dirty="0"/>
              <a:t>Discussion of mode of delivery needs to include fetal presentation, fetal and maternal status and time of </a:t>
            </a:r>
          </a:p>
          <a:p>
            <a:pPr lvl="1"/>
            <a:r>
              <a:rPr lang="en-US" sz="2200" dirty="0"/>
              <a:t>delivery and ability to monitor both fetuses reliably. </a:t>
            </a:r>
            <a:endParaRPr lang="en-US" sz="2200" dirty="0" smtClean="0"/>
          </a:p>
          <a:p>
            <a:pPr lvl="1"/>
            <a:r>
              <a:rPr lang="en-US" sz="2200" dirty="0" smtClean="0"/>
              <a:t>Maternal </a:t>
            </a:r>
            <a:r>
              <a:rPr lang="en-US" sz="2200" dirty="0"/>
              <a:t>risks include increased risk of Cesarean delivery, postpartum hemorrhage, and anesthesia </a:t>
            </a:r>
            <a:r>
              <a:rPr lang="en-US" sz="2200" dirty="0" smtClean="0"/>
              <a:t>complications</a:t>
            </a:r>
            <a:r>
              <a:rPr lang="en-US" sz="2200" dirty="0"/>
              <a:t>. 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099791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</p:spPr>
      </p:pic>
      <p:sp>
        <p:nvSpPr>
          <p:cNvPr id="2" name="Rectangle 1"/>
          <p:cNvSpPr/>
          <p:nvPr/>
        </p:nvSpPr>
        <p:spPr>
          <a:xfrm>
            <a:off x="3566650" y="3151470"/>
            <a:ext cx="658269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Done by: </a:t>
            </a:r>
            <a:r>
              <a:rPr lang="en-US" sz="4400" dirty="0" err="1" smtClean="0"/>
              <a:t>Arwa</a:t>
            </a:r>
            <a:r>
              <a:rPr lang="en-US" sz="4400" dirty="0" smtClean="0"/>
              <a:t> </a:t>
            </a:r>
            <a:r>
              <a:rPr lang="en-US" sz="4400" dirty="0" err="1" smtClean="0"/>
              <a:t>Alnasseb</a:t>
            </a:r>
            <a:r>
              <a:rPr lang="en-US" sz="4400" dirty="0" smtClean="0"/>
              <a:t> </a:t>
            </a:r>
          </a:p>
          <a:p>
            <a:pPr algn="ctr"/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Revised by: </a:t>
            </a:r>
            <a:r>
              <a:rPr lang="en-US" sz="4400" dirty="0" err="1" smtClean="0"/>
              <a:t>Razan</a:t>
            </a:r>
            <a:r>
              <a:rPr lang="en-US" sz="4400" dirty="0" smtClean="0"/>
              <a:t> </a:t>
            </a:r>
            <a:r>
              <a:rPr lang="en-US" sz="4400" dirty="0" err="1" smtClean="0"/>
              <a:t>AlDhahri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774645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2046bf29e614f10a4d762212bcaf7756db1f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1" anchor="ctr"/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1166</Words>
  <Application>Microsoft Macintosh PowerPoint</Application>
  <PresentationFormat>Custom</PresentationFormat>
  <Paragraphs>103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Wingdings</vt:lpstr>
      <vt:lpstr>Arial</vt:lpstr>
      <vt:lpstr>Office Theme</vt:lpstr>
      <vt:lpstr>PowerPoint Presentation</vt:lpstr>
      <vt:lpstr>Multiple gestations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Office User</cp:lastModifiedBy>
  <cp:revision>98</cp:revision>
  <dcterms:created xsi:type="dcterms:W3CDTF">2013-12-01T11:24:53Z</dcterms:created>
  <dcterms:modified xsi:type="dcterms:W3CDTF">2016-11-01T19:28:54Z</dcterms:modified>
</cp:coreProperties>
</file>