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60" r:id="rId4"/>
    <p:sldId id="258" r:id="rId5"/>
    <p:sldId id="261" r:id="rId6"/>
    <p:sldId id="262" r:id="rId7"/>
    <p:sldId id="263" r:id="rId8"/>
    <p:sldId id="259" r:id="rId9"/>
  </p:sldIdLst>
  <p:sldSz cx="13716000" cy="9144000"/>
  <p:notesSz cx="6858000" cy="9144000"/>
  <p:custDataLst>
    <p:tags r:id="rId12"/>
  </p:custDataLst>
  <p:defaultText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A5A"/>
    <a:srgbClr val="EAA5EB"/>
    <a:srgbClr val="BE0073"/>
    <a:srgbClr val="FF50B7"/>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30"/>
  </p:normalViewPr>
  <p:slideViewPr>
    <p:cSldViewPr>
      <p:cViewPr varScale="1">
        <p:scale>
          <a:sx n="65" d="100"/>
          <a:sy n="65" d="100"/>
        </p:scale>
        <p:origin x="1832" y="200"/>
      </p:cViewPr>
      <p:guideLst>
        <p:guide orient="horz" pos="2880"/>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tags" Target="tags/tag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22FD1-A740-F949-96A7-EBFB77485F27}" type="doc">
      <dgm:prSet loTypeId="urn:microsoft.com/office/officeart/2005/8/layout/arrow1" loCatId="" qsTypeId="urn:microsoft.com/office/officeart/2005/8/quickstyle/simple4" qsCatId="simple" csTypeId="urn:microsoft.com/office/officeart/2005/8/colors/colorful3" csCatId="colorful" phldr="1"/>
      <dgm:spPr/>
      <dgm:t>
        <a:bodyPr/>
        <a:lstStyle/>
        <a:p>
          <a:endParaRPr lang="en-US"/>
        </a:p>
      </dgm:t>
    </dgm:pt>
    <dgm:pt modelId="{F8B96877-9ECA-6143-8BC4-96A9959B2755}">
      <dgm:prSet phldrT="[Text]"/>
      <dgm:spPr>
        <a:solidFill>
          <a:srgbClr val="FF50B7">
            <a:alpha val="63000"/>
          </a:srgbClr>
        </a:solidFill>
      </dgm:spPr>
      <dgm:t>
        <a:bodyPr/>
        <a:lstStyle/>
        <a:p>
          <a:pPr algn="ctr"/>
          <a:r>
            <a:rPr lang="en-US" dirty="0" smtClean="0"/>
            <a:t>Primary</a:t>
          </a:r>
          <a:endParaRPr lang="en-US" dirty="0"/>
        </a:p>
      </dgm:t>
    </dgm:pt>
    <dgm:pt modelId="{C808EFD6-2F54-4C4F-BACE-F9D94083FC1A}" type="parTrans" cxnId="{A8D190B5-2AEB-E349-BC50-2FE0886A8F99}">
      <dgm:prSet/>
      <dgm:spPr/>
      <dgm:t>
        <a:bodyPr/>
        <a:lstStyle/>
        <a:p>
          <a:pPr algn="ctr"/>
          <a:endParaRPr lang="en-US"/>
        </a:p>
      </dgm:t>
    </dgm:pt>
    <dgm:pt modelId="{570161BB-A229-9744-AAE7-A5DD7A44DE3D}" type="sibTrans" cxnId="{A8D190B5-2AEB-E349-BC50-2FE0886A8F99}">
      <dgm:prSet/>
      <dgm:spPr/>
      <dgm:t>
        <a:bodyPr/>
        <a:lstStyle/>
        <a:p>
          <a:pPr algn="ctr"/>
          <a:endParaRPr lang="en-US"/>
        </a:p>
      </dgm:t>
    </dgm:pt>
    <dgm:pt modelId="{36A64F59-7A18-EF47-93CF-DBE300BC0064}">
      <dgm:prSet phldrT="[Text]"/>
      <dgm:spPr>
        <a:solidFill>
          <a:srgbClr val="FF50B7">
            <a:alpha val="63000"/>
          </a:srgbClr>
        </a:solidFill>
      </dgm:spPr>
      <dgm:t>
        <a:bodyPr/>
        <a:lstStyle/>
        <a:p>
          <a:pPr algn="ctr"/>
          <a:r>
            <a:rPr lang="en-US" dirty="0" smtClean="0"/>
            <a:t>Secondary</a:t>
          </a:r>
          <a:endParaRPr lang="en-US" dirty="0"/>
        </a:p>
      </dgm:t>
    </dgm:pt>
    <dgm:pt modelId="{A2119ED1-A6BF-2547-B85B-0458D52229C6}" type="parTrans" cxnId="{3E9A40CF-465D-F34C-BE85-6CBF28A4A0E0}">
      <dgm:prSet/>
      <dgm:spPr/>
      <dgm:t>
        <a:bodyPr/>
        <a:lstStyle/>
        <a:p>
          <a:pPr algn="ctr"/>
          <a:endParaRPr lang="en-US"/>
        </a:p>
      </dgm:t>
    </dgm:pt>
    <dgm:pt modelId="{DF7B0778-9F28-D740-83D8-9BF9D03A3E4B}" type="sibTrans" cxnId="{3E9A40CF-465D-F34C-BE85-6CBF28A4A0E0}">
      <dgm:prSet/>
      <dgm:spPr/>
      <dgm:t>
        <a:bodyPr/>
        <a:lstStyle/>
        <a:p>
          <a:pPr algn="ctr"/>
          <a:endParaRPr lang="en-US"/>
        </a:p>
      </dgm:t>
    </dgm:pt>
    <dgm:pt modelId="{B1242741-B751-7447-8BFE-934C1266D6A3}" type="pres">
      <dgm:prSet presAssocID="{EA222FD1-A740-F949-96A7-EBFB77485F27}" presName="cycle" presStyleCnt="0">
        <dgm:presLayoutVars>
          <dgm:dir/>
          <dgm:resizeHandles val="exact"/>
        </dgm:presLayoutVars>
      </dgm:prSet>
      <dgm:spPr/>
      <dgm:t>
        <a:bodyPr/>
        <a:lstStyle/>
        <a:p>
          <a:endParaRPr lang="en-US"/>
        </a:p>
      </dgm:t>
    </dgm:pt>
    <dgm:pt modelId="{92BFB7C0-71D8-794B-9357-7E142F7FECF9}" type="pres">
      <dgm:prSet presAssocID="{F8B96877-9ECA-6143-8BC4-96A9959B2755}" presName="arrow" presStyleLbl="node1" presStyleIdx="0" presStyleCnt="2" custRadScaleRad="92379">
        <dgm:presLayoutVars>
          <dgm:bulletEnabled val="1"/>
        </dgm:presLayoutVars>
      </dgm:prSet>
      <dgm:spPr/>
      <dgm:t>
        <a:bodyPr/>
        <a:lstStyle/>
        <a:p>
          <a:endParaRPr lang="en-US"/>
        </a:p>
      </dgm:t>
    </dgm:pt>
    <dgm:pt modelId="{0FCAD209-3958-8F4D-A055-CECCEE736D24}" type="pres">
      <dgm:prSet presAssocID="{36A64F59-7A18-EF47-93CF-DBE300BC0064}" presName="arrow" presStyleLbl="node1" presStyleIdx="1" presStyleCnt="2" custRadScaleRad="54641" custRadScaleInc="-46">
        <dgm:presLayoutVars>
          <dgm:bulletEnabled val="1"/>
        </dgm:presLayoutVars>
      </dgm:prSet>
      <dgm:spPr/>
      <dgm:t>
        <a:bodyPr/>
        <a:lstStyle/>
        <a:p>
          <a:endParaRPr lang="en-US"/>
        </a:p>
      </dgm:t>
    </dgm:pt>
  </dgm:ptLst>
  <dgm:cxnLst>
    <dgm:cxn modelId="{3E9A40CF-465D-F34C-BE85-6CBF28A4A0E0}" srcId="{EA222FD1-A740-F949-96A7-EBFB77485F27}" destId="{36A64F59-7A18-EF47-93CF-DBE300BC0064}" srcOrd="1" destOrd="0" parTransId="{A2119ED1-A6BF-2547-B85B-0458D52229C6}" sibTransId="{DF7B0778-9F28-D740-83D8-9BF9D03A3E4B}"/>
    <dgm:cxn modelId="{143C3CB5-42C6-0C4F-B9D9-F87DC0D15A3C}" type="presOf" srcId="{36A64F59-7A18-EF47-93CF-DBE300BC0064}" destId="{0FCAD209-3958-8F4D-A055-CECCEE736D24}" srcOrd="0" destOrd="0" presId="urn:microsoft.com/office/officeart/2005/8/layout/arrow1"/>
    <dgm:cxn modelId="{8D961FD6-90B7-6F42-9A2A-E73C003508BC}" type="presOf" srcId="{EA222FD1-A740-F949-96A7-EBFB77485F27}" destId="{B1242741-B751-7447-8BFE-934C1266D6A3}" srcOrd="0" destOrd="0" presId="urn:microsoft.com/office/officeart/2005/8/layout/arrow1"/>
    <dgm:cxn modelId="{EE25C709-72D1-544F-953E-281EB7E920E6}" type="presOf" srcId="{F8B96877-9ECA-6143-8BC4-96A9959B2755}" destId="{92BFB7C0-71D8-794B-9357-7E142F7FECF9}" srcOrd="0" destOrd="0" presId="urn:microsoft.com/office/officeart/2005/8/layout/arrow1"/>
    <dgm:cxn modelId="{A8D190B5-2AEB-E349-BC50-2FE0886A8F99}" srcId="{EA222FD1-A740-F949-96A7-EBFB77485F27}" destId="{F8B96877-9ECA-6143-8BC4-96A9959B2755}" srcOrd="0" destOrd="0" parTransId="{C808EFD6-2F54-4C4F-BACE-F9D94083FC1A}" sibTransId="{570161BB-A229-9744-AAE7-A5DD7A44DE3D}"/>
    <dgm:cxn modelId="{AE273546-927E-1F4E-B034-4000175A89E3}" type="presParOf" srcId="{B1242741-B751-7447-8BFE-934C1266D6A3}" destId="{92BFB7C0-71D8-794B-9357-7E142F7FECF9}" srcOrd="0" destOrd="0" presId="urn:microsoft.com/office/officeart/2005/8/layout/arrow1"/>
    <dgm:cxn modelId="{B1CB3004-F2BF-3641-B868-56FE8A46B98A}" type="presParOf" srcId="{B1242741-B751-7447-8BFE-934C1266D6A3}" destId="{0FCAD209-3958-8F4D-A055-CECCEE736D24}"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5295E9-6670-A648-867D-501834DD2EBD}" type="doc">
      <dgm:prSet loTypeId="urn:microsoft.com/office/officeart/2005/8/layout/hProcess9" loCatId="" qsTypeId="urn:microsoft.com/office/officeart/2005/8/quickstyle/simple4" qsCatId="simple" csTypeId="urn:microsoft.com/office/officeart/2005/8/colors/colorful3" csCatId="colorful" phldr="1"/>
      <dgm:spPr/>
    </dgm:pt>
    <dgm:pt modelId="{753AED4F-42FB-CD40-AB54-BE71A00CCBB9}">
      <dgm:prSet phldrT="[Text]"/>
      <dgm:spPr/>
      <dgm:t>
        <a:bodyPr/>
        <a:lstStyle/>
        <a:p>
          <a:r>
            <a:rPr lang="en-US" dirty="0" smtClean="0"/>
            <a:t>Asses the patient’s overall status including vital signs.</a:t>
          </a:r>
          <a:endParaRPr lang="en-US" dirty="0"/>
        </a:p>
      </dgm:t>
    </dgm:pt>
    <dgm:pt modelId="{025328F8-E55E-2244-898E-5DFDD137A41A}" type="parTrans" cxnId="{0FB1132C-6A00-6D4E-8E27-538189A34148}">
      <dgm:prSet/>
      <dgm:spPr/>
      <dgm:t>
        <a:bodyPr/>
        <a:lstStyle/>
        <a:p>
          <a:endParaRPr lang="en-US"/>
        </a:p>
      </dgm:t>
    </dgm:pt>
    <dgm:pt modelId="{40A82A63-6507-AB45-8DCD-F56AF3E2F7C7}" type="sibTrans" cxnId="{0FB1132C-6A00-6D4E-8E27-538189A34148}">
      <dgm:prSet/>
      <dgm:spPr/>
      <dgm:t>
        <a:bodyPr/>
        <a:lstStyle/>
        <a:p>
          <a:endParaRPr lang="en-US"/>
        </a:p>
      </dgm:t>
    </dgm:pt>
    <dgm:pt modelId="{79A0362A-EDC6-D348-B270-B0582642EAAA}">
      <dgm:prSet phldrT="[Text]"/>
      <dgm:spPr/>
      <dgm:t>
        <a:bodyPr/>
        <a:lstStyle/>
        <a:p>
          <a:r>
            <a:rPr lang="en-US" dirty="0" smtClean="0"/>
            <a:t>Make sure you have adequate physician and nursing support. </a:t>
          </a:r>
          <a:endParaRPr lang="en-US" dirty="0"/>
        </a:p>
      </dgm:t>
    </dgm:pt>
    <dgm:pt modelId="{715FC506-37BC-7044-A2F1-9CB9CE8BBEC1}" type="parTrans" cxnId="{55F596F1-B0E5-3C4B-AFED-68D3A71DF5AB}">
      <dgm:prSet/>
      <dgm:spPr/>
      <dgm:t>
        <a:bodyPr/>
        <a:lstStyle/>
        <a:p>
          <a:endParaRPr lang="en-US"/>
        </a:p>
      </dgm:t>
    </dgm:pt>
    <dgm:pt modelId="{A1CDA023-A064-AA44-970A-3FE9DA3238E3}" type="sibTrans" cxnId="{55F596F1-B0E5-3C4B-AFED-68D3A71DF5AB}">
      <dgm:prSet/>
      <dgm:spPr/>
      <dgm:t>
        <a:bodyPr/>
        <a:lstStyle/>
        <a:p>
          <a:endParaRPr lang="en-US"/>
        </a:p>
      </dgm:t>
    </dgm:pt>
    <dgm:pt modelId="{F3AB6DE5-FA03-C540-8797-F9E20F8A1C8A}">
      <dgm:prSet phldrT="[Text]"/>
      <dgm:spPr/>
      <dgm:t>
        <a:bodyPr/>
        <a:lstStyle/>
        <a:p>
          <a:r>
            <a:rPr lang="en-US" dirty="0" smtClean="0"/>
            <a:t>IV access and blood availability. </a:t>
          </a:r>
          <a:endParaRPr lang="en-US" dirty="0"/>
        </a:p>
      </dgm:t>
    </dgm:pt>
    <dgm:pt modelId="{FE0E921B-1562-5D4B-BAAD-B2614E3B2024}" type="parTrans" cxnId="{6CEC389E-3B6C-584A-938F-B27D46818C3F}">
      <dgm:prSet/>
      <dgm:spPr/>
      <dgm:t>
        <a:bodyPr/>
        <a:lstStyle/>
        <a:p>
          <a:endParaRPr lang="en-US"/>
        </a:p>
      </dgm:t>
    </dgm:pt>
    <dgm:pt modelId="{79BD335E-E580-1345-A21D-E90847D4C637}" type="sibTrans" cxnId="{6CEC389E-3B6C-584A-938F-B27D46818C3F}">
      <dgm:prSet/>
      <dgm:spPr/>
      <dgm:t>
        <a:bodyPr/>
        <a:lstStyle/>
        <a:p>
          <a:endParaRPr lang="en-US"/>
        </a:p>
      </dgm:t>
    </dgm:pt>
    <dgm:pt modelId="{093351F1-0E55-3E45-B7FA-54C0CE2DC658}" type="pres">
      <dgm:prSet presAssocID="{6E5295E9-6670-A648-867D-501834DD2EBD}" presName="CompostProcess" presStyleCnt="0">
        <dgm:presLayoutVars>
          <dgm:dir/>
          <dgm:resizeHandles val="exact"/>
        </dgm:presLayoutVars>
      </dgm:prSet>
      <dgm:spPr/>
    </dgm:pt>
    <dgm:pt modelId="{F5DD5AB2-1080-4648-8557-589AEF10542D}" type="pres">
      <dgm:prSet presAssocID="{6E5295E9-6670-A648-867D-501834DD2EBD}" presName="arrow" presStyleLbl="bgShp" presStyleIdx="0" presStyleCnt="1" custScaleX="117647" custScaleY="72414" custLinFactNeighborX="0" custLinFactNeighborY="0"/>
      <dgm:spPr>
        <a:solidFill>
          <a:srgbClr val="FF50B7">
            <a:alpha val="10000"/>
          </a:srgbClr>
        </a:solidFill>
        <a:ln>
          <a:solidFill>
            <a:schemeClr val="accent2">
              <a:lumMod val="60000"/>
              <a:lumOff val="40000"/>
            </a:schemeClr>
          </a:solidFill>
        </a:ln>
      </dgm:spPr>
    </dgm:pt>
    <dgm:pt modelId="{9B716BFE-B867-5645-A018-59701A79B93B}" type="pres">
      <dgm:prSet presAssocID="{6E5295E9-6670-A648-867D-501834DD2EBD}" presName="linearProcess" presStyleCnt="0"/>
      <dgm:spPr/>
    </dgm:pt>
    <dgm:pt modelId="{7988F853-02C9-234D-9E0A-46848A1C29D4}" type="pres">
      <dgm:prSet presAssocID="{753AED4F-42FB-CD40-AB54-BE71A00CCBB9}" presName="textNode" presStyleLbl="node1" presStyleIdx="0" presStyleCnt="3">
        <dgm:presLayoutVars>
          <dgm:bulletEnabled val="1"/>
        </dgm:presLayoutVars>
      </dgm:prSet>
      <dgm:spPr/>
      <dgm:t>
        <a:bodyPr/>
        <a:lstStyle/>
        <a:p>
          <a:endParaRPr lang="en-US"/>
        </a:p>
      </dgm:t>
    </dgm:pt>
    <dgm:pt modelId="{33FE6B85-E3EB-4145-A76A-60F2BA78C97F}" type="pres">
      <dgm:prSet presAssocID="{40A82A63-6507-AB45-8DCD-F56AF3E2F7C7}" presName="sibTrans" presStyleCnt="0"/>
      <dgm:spPr/>
    </dgm:pt>
    <dgm:pt modelId="{EBC48FD3-DC78-5B4B-B75D-D5DFA3C952BB}" type="pres">
      <dgm:prSet presAssocID="{79A0362A-EDC6-D348-B270-B0582642EAAA}" presName="textNode" presStyleLbl="node1" presStyleIdx="1" presStyleCnt="3">
        <dgm:presLayoutVars>
          <dgm:bulletEnabled val="1"/>
        </dgm:presLayoutVars>
      </dgm:prSet>
      <dgm:spPr/>
      <dgm:t>
        <a:bodyPr/>
        <a:lstStyle/>
        <a:p>
          <a:endParaRPr lang="en-US"/>
        </a:p>
      </dgm:t>
    </dgm:pt>
    <dgm:pt modelId="{4927AAA8-3AB7-A047-B6A5-1A77DC186513}" type="pres">
      <dgm:prSet presAssocID="{A1CDA023-A064-AA44-970A-3FE9DA3238E3}" presName="sibTrans" presStyleCnt="0"/>
      <dgm:spPr/>
    </dgm:pt>
    <dgm:pt modelId="{8A539E48-0682-D846-BC58-4AC8C2B2CEDF}" type="pres">
      <dgm:prSet presAssocID="{F3AB6DE5-FA03-C540-8797-F9E20F8A1C8A}" presName="textNode" presStyleLbl="node1" presStyleIdx="2" presStyleCnt="3">
        <dgm:presLayoutVars>
          <dgm:bulletEnabled val="1"/>
        </dgm:presLayoutVars>
      </dgm:prSet>
      <dgm:spPr/>
      <dgm:t>
        <a:bodyPr/>
        <a:lstStyle/>
        <a:p>
          <a:endParaRPr lang="en-US"/>
        </a:p>
      </dgm:t>
    </dgm:pt>
  </dgm:ptLst>
  <dgm:cxnLst>
    <dgm:cxn modelId="{375B440E-EDB4-E244-8218-7371F9FDCCCE}" type="presOf" srcId="{79A0362A-EDC6-D348-B270-B0582642EAAA}" destId="{EBC48FD3-DC78-5B4B-B75D-D5DFA3C952BB}" srcOrd="0" destOrd="0" presId="urn:microsoft.com/office/officeart/2005/8/layout/hProcess9"/>
    <dgm:cxn modelId="{0FB1132C-6A00-6D4E-8E27-538189A34148}" srcId="{6E5295E9-6670-A648-867D-501834DD2EBD}" destId="{753AED4F-42FB-CD40-AB54-BE71A00CCBB9}" srcOrd="0" destOrd="0" parTransId="{025328F8-E55E-2244-898E-5DFDD137A41A}" sibTransId="{40A82A63-6507-AB45-8DCD-F56AF3E2F7C7}"/>
    <dgm:cxn modelId="{55F596F1-B0E5-3C4B-AFED-68D3A71DF5AB}" srcId="{6E5295E9-6670-A648-867D-501834DD2EBD}" destId="{79A0362A-EDC6-D348-B270-B0582642EAAA}" srcOrd="1" destOrd="0" parTransId="{715FC506-37BC-7044-A2F1-9CB9CE8BBEC1}" sibTransId="{A1CDA023-A064-AA44-970A-3FE9DA3238E3}"/>
    <dgm:cxn modelId="{4638F3DD-0029-E343-B31F-685675F86305}" type="presOf" srcId="{6E5295E9-6670-A648-867D-501834DD2EBD}" destId="{093351F1-0E55-3E45-B7FA-54C0CE2DC658}" srcOrd="0" destOrd="0" presId="urn:microsoft.com/office/officeart/2005/8/layout/hProcess9"/>
    <dgm:cxn modelId="{08E1B180-1D26-994E-92D7-8C277C84E8D9}" type="presOf" srcId="{F3AB6DE5-FA03-C540-8797-F9E20F8A1C8A}" destId="{8A539E48-0682-D846-BC58-4AC8C2B2CEDF}" srcOrd="0" destOrd="0" presId="urn:microsoft.com/office/officeart/2005/8/layout/hProcess9"/>
    <dgm:cxn modelId="{45377EF0-A4D1-B743-ABFA-01D5796DC298}" type="presOf" srcId="{753AED4F-42FB-CD40-AB54-BE71A00CCBB9}" destId="{7988F853-02C9-234D-9E0A-46848A1C29D4}" srcOrd="0" destOrd="0" presId="urn:microsoft.com/office/officeart/2005/8/layout/hProcess9"/>
    <dgm:cxn modelId="{6CEC389E-3B6C-584A-938F-B27D46818C3F}" srcId="{6E5295E9-6670-A648-867D-501834DD2EBD}" destId="{F3AB6DE5-FA03-C540-8797-F9E20F8A1C8A}" srcOrd="2" destOrd="0" parTransId="{FE0E921B-1562-5D4B-BAAD-B2614E3B2024}" sibTransId="{79BD335E-E580-1345-A21D-E90847D4C637}"/>
    <dgm:cxn modelId="{B4DF493C-B54B-3A42-B5C9-278BCA84B0DA}" type="presParOf" srcId="{093351F1-0E55-3E45-B7FA-54C0CE2DC658}" destId="{F5DD5AB2-1080-4648-8557-589AEF10542D}" srcOrd="0" destOrd="0" presId="urn:microsoft.com/office/officeart/2005/8/layout/hProcess9"/>
    <dgm:cxn modelId="{D03028F1-B8B1-8647-AF54-D71194FD6AB0}" type="presParOf" srcId="{093351F1-0E55-3E45-B7FA-54C0CE2DC658}" destId="{9B716BFE-B867-5645-A018-59701A79B93B}" srcOrd="1" destOrd="0" presId="urn:microsoft.com/office/officeart/2005/8/layout/hProcess9"/>
    <dgm:cxn modelId="{3E15AD11-73C5-4946-B046-F77362ED5B8F}" type="presParOf" srcId="{9B716BFE-B867-5645-A018-59701A79B93B}" destId="{7988F853-02C9-234D-9E0A-46848A1C29D4}" srcOrd="0" destOrd="0" presId="urn:microsoft.com/office/officeart/2005/8/layout/hProcess9"/>
    <dgm:cxn modelId="{AEF07E04-FD01-D54E-B26C-9F3AD4BAC24D}" type="presParOf" srcId="{9B716BFE-B867-5645-A018-59701A79B93B}" destId="{33FE6B85-E3EB-4145-A76A-60F2BA78C97F}" srcOrd="1" destOrd="0" presId="urn:microsoft.com/office/officeart/2005/8/layout/hProcess9"/>
    <dgm:cxn modelId="{3AB0B6ED-B6FA-2847-AD74-11AECA87F6C4}" type="presParOf" srcId="{9B716BFE-B867-5645-A018-59701A79B93B}" destId="{EBC48FD3-DC78-5B4B-B75D-D5DFA3C952BB}" srcOrd="2" destOrd="0" presId="urn:microsoft.com/office/officeart/2005/8/layout/hProcess9"/>
    <dgm:cxn modelId="{5C323916-6D89-A340-ACDA-5A4846A7C26A}" type="presParOf" srcId="{9B716BFE-B867-5645-A018-59701A79B93B}" destId="{4927AAA8-3AB7-A047-B6A5-1A77DC186513}" srcOrd="3" destOrd="0" presId="urn:microsoft.com/office/officeart/2005/8/layout/hProcess9"/>
    <dgm:cxn modelId="{BDCA26F7-1735-E448-B3DA-BA9336CEC7E2}" type="presParOf" srcId="{9B716BFE-B867-5645-A018-59701A79B93B}" destId="{8A539E48-0682-D846-BC58-4AC8C2B2CED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AB1309-720F-4D46-A987-5BAE2B720315}" type="doc">
      <dgm:prSet loTypeId="urn:microsoft.com/office/officeart/2005/8/layout/bList2" loCatId="" qsTypeId="urn:microsoft.com/office/officeart/2005/8/quickstyle/simple4" qsCatId="simple" csTypeId="urn:microsoft.com/office/officeart/2005/8/colors/colorful3" csCatId="colorful" phldr="1"/>
      <dgm:spPr/>
    </dgm:pt>
    <dgm:pt modelId="{2ADD8AED-230A-A745-8D37-ED1203B9BB8A}">
      <dgm:prSet phldrT="[Text]"/>
      <dgm:spPr/>
      <dgm:t>
        <a:bodyPr/>
        <a:lstStyle/>
        <a:p>
          <a:r>
            <a:rPr lang="en-US" dirty="0" smtClean="0"/>
            <a:t>Bimanual exam</a:t>
          </a:r>
          <a:endParaRPr lang="en-US" dirty="0"/>
        </a:p>
      </dgm:t>
    </dgm:pt>
    <dgm:pt modelId="{16D84331-7957-AE41-AB32-0CB81758D81D}" type="parTrans" cxnId="{8B550EAF-C91B-304C-B9EF-090925D9796C}">
      <dgm:prSet/>
      <dgm:spPr/>
      <dgm:t>
        <a:bodyPr/>
        <a:lstStyle/>
        <a:p>
          <a:endParaRPr lang="en-US"/>
        </a:p>
      </dgm:t>
    </dgm:pt>
    <dgm:pt modelId="{C6664518-FD89-9B45-AEFD-C54439FA8F4E}" type="sibTrans" cxnId="{8B550EAF-C91B-304C-B9EF-090925D9796C}">
      <dgm:prSet/>
      <dgm:spPr/>
      <dgm:t>
        <a:bodyPr/>
        <a:lstStyle/>
        <a:p>
          <a:endParaRPr lang="en-US"/>
        </a:p>
      </dgm:t>
    </dgm:pt>
    <dgm:pt modelId="{8F987985-F537-B243-B9D2-062E53184F13}">
      <dgm:prSet phldrT="[Text]"/>
      <dgm:spPr/>
      <dgm:t>
        <a:bodyPr/>
        <a:lstStyle/>
        <a:p>
          <a:r>
            <a:rPr lang="en-US" dirty="0" smtClean="0"/>
            <a:t>inspection</a:t>
          </a:r>
          <a:endParaRPr lang="en-US" dirty="0"/>
        </a:p>
      </dgm:t>
    </dgm:pt>
    <dgm:pt modelId="{275E5FE4-2056-A643-9770-4A11C1EBAEC3}" type="parTrans" cxnId="{DE781EE3-A480-8847-BAFB-2670D5A1FBD0}">
      <dgm:prSet/>
      <dgm:spPr/>
      <dgm:t>
        <a:bodyPr/>
        <a:lstStyle/>
        <a:p>
          <a:endParaRPr lang="en-US"/>
        </a:p>
      </dgm:t>
    </dgm:pt>
    <dgm:pt modelId="{08DC6FC1-2B9A-174A-A1B0-8D458BF09F16}" type="sibTrans" cxnId="{DE781EE3-A480-8847-BAFB-2670D5A1FBD0}">
      <dgm:prSet/>
      <dgm:spPr/>
      <dgm:t>
        <a:bodyPr/>
        <a:lstStyle/>
        <a:p>
          <a:endParaRPr lang="en-US"/>
        </a:p>
      </dgm:t>
    </dgm:pt>
    <dgm:pt modelId="{384B1B06-512E-D64C-AD92-D8151566C18C}">
      <dgm:prSet phldrT="[Text]"/>
      <dgm:spPr/>
      <dgm:t>
        <a:bodyPr/>
        <a:lstStyle/>
        <a:p>
          <a:r>
            <a:rPr lang="en-US" dirty="0" smtClean="0"/>
            <a:t>intervention</a:t>
          </a:r>
          <a:endParaRPr lang="en-US" dirty="0"/>
        </a:p>
      </dgm:t>
    </dgm:pt>
    <dgm:pt modelId="{EC9D0840-B5D0-F845-98FB-CDA565A8D812}" type="parTrans" cxnId="{0DC6F090-20E2-4044-9C87-FCFBB136EE35}">
      <dgm:prSet/>
      <dgm:spPr/>
      <dgm:t>
        <a:bodyPr/>
        <a:lstStyle/>
        <a:p>
          <a:endParaRPr lang="en-US"/>
        </a:p>
      </dgm:t>
    </dgm:pt>
    <dgm:pt modelId="{0AEC3DDA-79A4-4840-9B18-698A7B792467}" type="sibTrans" cxnId="{0DC6F090-20E2-4044-9C87-FCFBB136EE35}">
      <dgm:prSet/>
      <dgm:spPr/>
      <dgm:t>
        <a:bodyPr/>
        <a:lstStyle/>
        <a:p>
          <a:endParaRPr lang="en-US"/>
        </a:p>
      </dgm:t>
    </dgm:pt>
    <dgm:pt modelId="{53E656AD-EAEC-4945-B076-4BED07089C11}">
      <dgm:prSet custT="1"/>
      <dgm:spPr/>
      <dgm:t>
        <a:bodyPr/>
        <a:lstStyle/>
        <a:p>
          <a:r>
            <a:rPr lang="en-US" sz="2400" b="1" dirty="0" smtClean="0"/>
            <a:t>If you found a bulgy, soft uterus this indicates ( uterine </a:t>
          </a:r>
          <a:r>
            <a:rPr lang="en-US" sz="2400" b="1" dirty="0" err="1" smtClean="0"/>
            <a:t>atony</a:t>
          </a:r>
          <a:r>
            <a:rPr lang="en-US" sz="2400" b="1" dirty="0" smtClean="0"/>
            <a:t> )</a:t>
          </a:r>
          <a:endParaRPr lang="en-US" sz="2400" b="1" dirty="0"/>
        </a:p>
      </dgm:t>
    </dgm:pt>
    <dgm:pt modelId="{6CFAACFE-6417-B84F-9F75-7334B084F407}" type="parTrans" cxnId="{4334B574-64C9-D14C-9916-81783F677792}">
      <dgm:prSet/>
      <dgm:spPr/>
      <dgm:t>
        <a:bodyPr/>
        <a:lstStyle/>
        <a:p>
          <a:endParaRPr lang="en-US"/>
        </a:p>
      </dgm:t>
    </dgm:pt>
    <dgm:pt modelId="{EA5F399B-0113-CC4E-A6CC-073791D6DBEC}" type="sibTrans" cxnId="{4334B574-64C9-D14C-9916-81783F677792}">
      <dgm:prSet/>
      <dgm:spPr/>
      <dgm:t>
        <a:bodyPr/>
        <a:lstStyle/>
        <a:p>
          <a:endParaRPr lang="en-US"/>
        </a:p>
      </dgm:t>
    </dgm:pt>
    <dgm:pt modelId="{BFC96E83-CF85-B748-9809-56C3CA7FF348}">
      <dgm:prSet custT="1"/>
      <dgm:spPr/>
      <dgm:t>
        <a:bodyPr/>
        <a:lstStyle/>
        <a:p>
          <a:r>
            <a:rPr lang="en-US" sz="2400" b="1" dirty="0" smtClean="0"/>
            <a:t>You can also asses for retained placental fragments and raptured uterine wall. </a:t>
          </a:r>
          <a:endParaRPr lang="en-US" sz="2400" b="1" dirty="0"/>
        </a:p>
      </dgm:t>
    </dgm:pt>
    <dgm:pt modelId="{78324E35-F6ED-5D47-B9C9-DC511A83C0A6}" type="parTrans" cxnId="{05AF8CE9-4EBA-BA41-9D67-A09A380497B9}">
      <dgm:prSet/>
      <dgm:spPr/>
      <dgm:t>
        <a:bodyPr/>
        <a:lstStyle/>
        <a:p>
          <a:endParaRPr lang="en-US"/>
        </a:p>
      </dgm:t>
    </dgm:pt>
    <dgm:pt modelId="{6EF826B7-3800-314E-B4B2-5F6A24B0DF72}" type="sibTrans" cxnId="{05AF8CE9-4EBA-BA41-9D67-A09A380497B9}">
      <dgm:prSet/>
      <dgm:spPr/>
      <dgm:t>
        <a:bodyPr/>
        <a:lstStyle/>
        <a:p>
          <a:endParaRPr lang="en-US"/>
        </a:p>
      </dgm:t>
    </dgm:pt>
    <dgm:pt modelId="{29A44D23-1786-EA44-BE62-74B6C7B14862}">
      <dgm:prSet/>
      <dgm:spPr/>
      <dgm:t>
        <a:bodyPr/>
        <a:lstStyle/>
        <a:p>
          <a:r>
            <a:rPr lang="en-US" dirty="0" smtClean="0"/>
            <a:t>Careful inspection of the vulva, vagina, perineum and cervix.  </a:t>
          </a:r>
          <a:endParaRPr lang="en-US" dirty="0"/>
        </a:p>
      </dgm:t>
    </dgm:pt>
    <dgm:pt modelId="{F9A90C8B-54C6-3E4A-A9FA-D22D19E7D5F2}" type="parTrans" cxnId="{8143D554-1E98-FB41-B39E-705D1F16CF0A}">
      <dgm:prSet/>
      <dgm:spPr/>
      <dgm:t>
        <a:bodyPr/>
        <a:lstStyle/>
        <a:p>
          <a:endParaRPr lang="en-US"/>
        </a:p>
      </dgm:t>
    </dgm:pt>
    <dgm:pt modelId="{3E642335-89A8-DF44-93D0-920AE331F56A}" type="sibTrans" cxnId="{8143D554-1E98-FB41-B39E-705D1F16CF0A}">
      <dgm:prSet/>
      <dgm:spPr/>
      <dgm:t>
        <a:bodyPr/>
        <a:lstStyle/>
        <a:p>
          <a:endParaRPr lang="en-US"/>
        </a:p>
      </dgm:t>
    </dgm:pt>
    <dgm:pt modelId="{C313D303-2B10-FE4E-8E26-9CC270FFF031}">
      <dgm:prSet/>
      <dgm:spPr/>
      <dgm:t>
        <a:bodyPr/>
        <a:lstStyle/>
        <a:p>
          <a:r>
            <a:rPr lang="en-US" dirty="0" smtClean="0"/>
            <a:t>Depending on the etiology .</a:t>
          </a:r>
          <a:endParaRPr lang="en-US" dirty="0"/>
        </a:p>
      </dgm:t>
    </dgm:pt>
    <dgm:pt modelId="{1F9390FD-8C2C-7F4E-AD72-43A655D81B6C}" type="parTrans" cxnId="{4EB0EBBE-2100-1F4F-A072-AFB5ABFDDDCF}">
      <dgm:prSet/>
      <dgm:spPr/>
      <dgm:t>
        <a:bodyPr/>
        <a:lstStyle/>
        <a:p>
          <a:endParaRPr lang="en-US"/>
        </a:p>
      </dgm:t>
    </dgm:pt>
    <dgm:pt modelId="{13A9B506-C2FA-894D-AAB0-9534EC80D088}" type="sibTrans" cxnId="{4EB0EBBE-2100-1F4F-A072-AFB5ABFDDDCF}">
      <dgm:prSet/>
      <dgm:spPr/>
      <dgm:t>
        <a:bodyPr/>
        <a:lstStyle/>
        <a:p>
          <a:endParaRPr lang="en-US"/>
        </a:p>
      </dgm:t>
    </dgm:pt>
    <dgm:pt modelId="{8AC56C05-6141-1D45-AF48-8C24E9B4F821}" type="pres">
      <dgm:prSet presAssocID="{EBAB1309-720F-4D46-A987-5BAE2B720315}" presName="diagram" presStyleCnt="0">
        <dgm:presLayoutVars>
          <dgm:dir/>
          <dgm:animLvl val="lvl"/>
          <dgm:resizeHandles val="exact"/>
        </dgm:presLayoutVars>
      </dgm:prSet>
      <dgm:spPr/>
    </dgm:pt>
    <dgm:pt modelId="{DEE24630-BB13-9748-9507-3C019DD680DB}" type="pres">
      <dgm:prSet presAssocID="{2ADD8AED-230A-A745-8D37-ED1203B9BB8A}" presName="compNode" presStyleCnt="0"/>
      <dgm:spPr/>
    </dgm:pt>
    <dgm:pt modelId="{73D4701A-3A4C-D74B-A1F5-A42226DFD187}" type="pres">
      <dgm:prSet presAssocID="{2ADD8AED-230A-A745-8D37-ED1203B9BB8A}" presName="childRect" presStyleLbl="bgAcc1" presStyleIdx="0" presStyleCnt="3">
        <dgm:presLayoutVars>
          <dgm:bulletEnabled val="1"/>
        </dgm:presLayoutVars>
      </dgm:prSet>
      <dgm:spPr/>
      <dgm:t>
        <a:bodyPr/>
        <a:lstStyle/>
        <a:p>
          <a:endParaRPr lang="en-US"/>
        </a:p>
      </dgm:t>
    </dgm:pt>
    <dgm:pt modelId="{E51BCA8C-2E1E-164E-A2B5-B53C6737FC26}" type="pres">
      <dgm:prSet presAssocID="{2ADD8AED-230A-A745-8D37-ED1203B9BB8A}" presName="parentText" presStyleLbl="node1" presStyleIdx="0" presStyleCnt="0">
        <dgm:presLayoutVars>
          <dgm:chMax val="0"/>
          <dgm:bulletEnabled val="1"/>
        </dgm:presLayoutVars>
      </dgm:prSet>
      <dgm:spPr/>
      <dgm:t>
        <a:bodyPr/>
        <a:lstStyle/>
        <a:p>
          <a:endParaRPr lang="en-US"/>
        </a:p>
      </dgm:t>
    </dgm:pt>
    <dgm:pt modelId="{96064B9C-FA2D-5C48-926D-BB3AE0CCBF66}" type="pres">
      <dgm:prSet presAssocID="{2ADD8AED-230A-A745-8D37-ED1203B9BB8A}" presName="parentRect" presStyleLbl="alignNode1" presStyleIdx="0" presStyleCnt="3"/>
      <dgm:spPr/>
      <dgm:t>
        <a:bodyPr/>
        <a:lstStyle/>
        <a:p>
          <a:endParaRPr lang="en-US"/>
        </a:p>
      </dgm:t>
    </dgm:pt>
    <dgm:pt modelId="{6FA06FCC-EBAA-7742-AE11-AE1C42CF919F}" type="pres">
      <dgm:prSet presAssocID="{2ADD8AED-230A-A745-8D37-ED1203B9BB8A}" presName="adorn" presStyleLbl="fgAccFollowNode1" presStyleIdx="0" presStyleCnt="3"/>
      <dgm:spPr/>
    </dgm:pt>
    <dgm:pt modelId="{5827D5D8-AFD9-9F4C-92F6-537415CCE255}" type="pres">
      <dgm:prSet presAssocID="{C6664518-FD89-9B45-AEFD-C54439FA8F4E}" presName="sibTrans" presStyleLbl="sibTrans2D1" presStyleIdx="0" presStyleCnt="0"/>
      <dgm:spPr/>
      <dgm:t>
        <a:bodyPr/>
        <a:lstStyle/>
        <a:p>
          <a:endParaRPr lang="en-US"/>
        </a:p>
      </dgm:t>
    </dgm:pt>
    <dgm:pt modelId="{CDDE8B70-7801-6F4A-B23C-60F572F69E4C}" type="pres">
      <dgm:prSet presAssocID="{8F987985-F537-B243-B9D2-062E53184F13}" presName="compNode" presStyleCnt="0"/>
      <dgm:spPr/>
    </dgm:pt>
    <dgm:pt modelId="{2101FAFA-868D-A048-904E-EC0D5E40BEA3}" type="pres">
      <dgm:prSet presAssocID="{8F987985-F537-B243-B9D2-062E53184F13}" presName="childRect" presStyleLbl="bgAcc1" presStyleIdx="1" presStyleCnt="3">
        <dgm:presLayoutVars>
          <dgm:bulletEnabled val="1"/>
        </dgm:presLayoutVars>
      </dgm:prSet>
      <dgm:spPr/>
      <dgm:t>
        <a:bodyPr/>
        <a:lstStyle/>
        <a:p>
          <a:endParaRPr lang="en-US"/>
        </a:p>
      </dgm:t>
    </dgm:pt>
    <dgm:pt modelId="{F8E71239-C529-0E46-B8B8-2BF1D7EDE2AD}" type="pres">
      <dgm:prSet presAssocID="{8F987985-F537-B243-B9D2-062E53184F13}" presName="parentText" presStyleLbl="node1" presStyleIdx="0" presStyleCnt="0">
        <dgm:presLayoutVars>
          <dgm:chMax val="0"/>
          <dgm:bulletEnabled val="1"/>
        </dgm:presLayoutVars>
      </dgm:prSet>
      <dgm:spPr/>
      <dgm:t>
        <a:bodyPr/>
        <a:lstStyle/>
        <a:p>
          <a:endParaRPr lang="en-US"/>
        </a:p>
      </dgm:t>
    </dgm:pt>
    <dgm:pt modelId="{B7515D2C-1069-B74A-A7F7-96E3DDEFEA20}" type="pres">
      <dgm:prSet presAssocID="{8F987985-F537-B243-B9D2-062E53184F13}" presName="parentRect" presStyleLbl="alignNode1" presStyleIdx="1" presStyleCnt="3"/>
      <dgm:spPr/>
      <dgm:t>
        <a:bodyPr/>
        <a:lstStyle/>
        <a:p>
          <a:endParaRPr lang="en-US"/>
        </a:p>
      </dgm:t>
    </dgm:pt>
    <dgm:pt modelId="{36AAA8DD-7F62-9E4E-B7E2-7913B9FADF46}" type="pres">
      <dgm:prSet presAssocID="{8F987985-F537-B243-B9D2-062E53184F13}" presName="adorn" presStyleLbl="fgAccFollowNode1" presStyleIdx="1" presStyleCnt="3"/>
      <dgm:spPr/>
    </dgm:pt>
    <dgm:pt modelId="{AEEEC39F-CA95-7A49-B584-09807590861D}" type="pres">
      <dgm:prSet presAssocID="{08DC6FC1-2B9A-174A-A1B0-8D458BF09F16}" presName="sibTrans" presStyleLbl="sibTrans2D1" presStyleIdx="0" presStyleCnt="0"/>
      <dgm:spPr/>
      <dgm:t>
        <a:bodyPr/>
        <a:lstStyle/>
        <a:p>
          <a:endParaRPr lang="en-US"/>
        </a:p>
      </dgm:t>
    </dgm:pt>
    <dgm:pt modelId="{323823EC-9BAF-F343-A697-CF98C5B33008}" type="pres">
      <dgm:prSet presAssocID="{384B1B06-512E-D64C-AD92-D8151566C18C}" presName="compNode" presStyleCnt="0"/>
      <dgm:spPr/>
    </dgm:pt>
    <dgm:pt modelId="{634A22FB-852F-AA42-8B83-A64D0C4F4920}" type="pres">
      <dgm:prSet presAssocID="{384B1B06-512E-D64C-AD92-D8151566C18C}" presName="childRect" presStyleLbl="bgAcc1" presStyleIdx="2" presStyleCnt="3">
        <dgm:presLayoutVars>
          <dgm:bulletEnabled val="1"/>
        </dgm:presLayoutVars>
      </dgm:prSet>
      <dgm:spPr/>
      <dgm:t>
        <a:bodyPr/>
        <a:lstStyle/>
        <a:p>
          <a:endParaRPr lang="en-US"/>
        </a:p>
      </dgm:t>
    </dgm:pt>
    <dgm:pt modelId="{6C0C41A6-5B6D-6249-9560-6BAAD9DC3E24}" type="pres">
      <dgm:prSet presAssocID="{384B1B06-512E-D64C-AD92-D8151566C18C}" presName="parentText" presStyleLbl="node1" presStyleIdx="0" presStyleCnt="0">
        <dgm:presLayoutVars>
          <dgm:chMax val="0"/>
          <dgm:bulletEnabled val="1"/>
        </dgm:presLayoutVars>
      </dgm:prSet>
      <dgm:spPr/>
      <dgm:t>
        <a:bodyPr/>
        <a:lstStyle/>
        <a:p>
          <a:endParaRPr lang="en-US"/>
        </a:p>
      </dgm:t>
    </dgm:pt>
    <dgm:pt modelId="{FA3F2F62-4ACA-154A-B2CE-06F6098398F1}" type="pres">
      <dgm:prSet presAssocID="{384B1B06-512E-D64C-AD92-D8151566C18C}" presName="parentRect" presStyleLbl="alignNode1" presStyleIdx="2" presStyleCnt="3"/>
      <dgm:spPr/>
      <dgm:t>
        <a:bodyPr/>
        <a:lstStyle/>
        <a:p>
          <a:endParaRPr lang="en-US"/>
        </a:p>
      </dgm:t>
    </dgm:pt>
    <dgm:pt modelId="{DE8878A7-B0D3-BE4D-B30F-1F35E5A91F5F}" type="pres">
      <dgm:prSet presAssocID="{384B1B06-512E-D64C-AD92-D8151566C18C}" presName="adorn" presStyleLbl="fgAccFollowNode1" presStyleIdx="2" presStyleCnt="3"/>
      <dgm:spPr/>
    </dgm:pt>
  </dgm:ptLst>
  <dgm:cxnLst>
    <dgm:cxn modelId="{6264BDCE-F807-4A44-8A1B-A4D6874A4C6D}" type="presOf" srcId="{8F987985-F537-B243-B9D2-062E53184F13}" destId="{B7515D2C-1069-B74A-A7F7-96E3DDEFEA20}" srcOrd="1" destOrd="0" presId="urn:microsoft.com/office/officeart/2005/8/layout/bList2"/>
    <dgm:cxn modelId="{627639AB-27D5-E345-BAA6-B467502E1AB1}" type="presOf" srcId="{384B1B06-512E-D64C-AD92-D8151566C18C}" destId="{FA3F2F62-4ACA-154A-B2CE-06F6098398F1}" srcOrd="1" destOrd="0" presId="urn:microsoft.com/office/officeart/2005/8/layout/bList2"/>
    <dgm:cxn modelId="{CB8DB180-A9CC-1441-845D-9A0DCD5FBC39}" type="presOf" srcId="{53E656AD-EAEC-4945-B076-4BED07089C11}" destId="{73D4701A-3A4C-D74B-A1F5-A42226DFD187}" srcOrd="0" destOrd="0" presId="urn:microsoft.com/office/officeart/2005/8/layout/bList2"/>
    <dgm:cxn modelId="{CDFA4C44-CF52-7246-9F4A-642C255F0629}" type="presOf" srcId="{384B1B06-512E-D64C-AD92-D8151566C18C}" destId="{6C0C41A6-5B6D-6249-9560-6BAAD9DC3E24}" srcOrd="0" destOrd="0" presId="urn:microsoft.com/office/officeart/2005/8/layout/bList2"/>
    <dgm:cxn modelId="{0DC6F090-20E2-4044-9C87-FCFBB136EE35}" srcId="{EBAB1309-720F-4D46-A987-5BAE2B720315}" destId="{384B1B06-512E-D64C-AD92-D8151566C18C}" srcOrd="2" destOrd="0" parTransId="{EC9D0840-B5D0-F845-98FB-CDA565A8D812}" sibTransId="{0AEC3DDA-79A4-4840-9B18-698A7B792467}"/>
    <dgm:cxn modelId="{F43D0864-E67A-5642-A050-C1A2217D2909}" type="presOf" srcId="{2ADD8AED-230A-A745-8D37-ED1203B9BB8A}" destId="{E51BCA8C-2E1E-164E-A2B5-B53C6737FC26}" srcOrd="0" destOrd="0" presId="urn:microsoft.com/office/officeart/2005/8/layout/bList2"/>
    <dgm:cxn modelId="{5D74F609-8AE8-8E41-8087-CDEAE995315A}" type="presOf" srcId="{8F987985-F537-B243-B9D2-062E53184F13}" destId="{F8E71239-C529-0E46-B8B8-2BF1D7EDE2AD}" srcOrd="0" destOrd="0" presId="urn:microsoft.com/office/officeart/2005/8/layout/bList2"/>
    <dgm:cxn modelId="{05AF8CE9-4EBA-BA41-9D67-A09A380497B9}" srcId="{2ADD8AED-230A-A745-8D37-ED1203B9BB8A}" destId="{BFC96E83-CF85-B748-9809-56C3CA7FF348}" srcOrd="1" destOrd="0" parTransId="{78324E35-F6ED-5D47-B9C9-DC511A83C0A6}" sibTransId="{6EF826B7-3800-314E-B4B2-5F6A24B0DF72}"/>
    <dgm:cxn modelId="{4F740FD2-73E1-C249-88D1-C618ADFD6031}" type="presOf" srcId="{08DC6FC1-2B9A-174A-A1B0-8D458BF09F16}" destId="{AEEEC39F-CA95-7A49-B584-09807590861D}" srcOrd="0" destOrd="0" presId="urn:microsoft.com/office/officeart/2005/8/layout/bList2"/>
    <dgm:cxn modelId="{8143D554-1E98-FB41-B39E-705D1F16CF0A}" srcId="{8F987985-F537-B243-B9D2-062E53184F13}" destId="{29A44D23-1786-EA44-BE62-74B6C7B14862}" srcOrd="0" destOrd="0" parTransId="{F9A90C8B-54C6-3E4A-A9FA-D22D19E7D5F2}" sibTransId="{3E642335-89A8-DF44-93D0-920AE331F56A}"/>
    <dgm:cxn modelId="{4EB0EBBE-2100-1F4F-A072-AFB5ABFDDDCF}" srcId="{384B1B06-512E-D64C-AD92-D8151566C18C}" destId="{C313D303-2B10-FE4E-8E26-9CC270FFF031}" srcOrd="0" destOrd="0" parTransId="{1F9390FD-8C2C-7F4E-AD72-43A655D81B6C}" sibTransId="{13A9B506-C2FA-894D-AAB0-9534EC80D088}"/>
    <dgm:cxn modelId="{11EA620E-AF8B-1247-A54F-91205E44333D}" type="presOf" srcId="{2ADD8AED-230A-A745-8D37-ED1203B9BB8A}" destId="{96064B9C-FA2D-5C48-926D-BB3AE0CCBF66}" srcOrd="1" destOrd="0" presId="urn:microsoft.com/office/officeart/2005/8/layout/bList2"/>
    <dgm:cxn modelId="{37D85743-2672-F74F-B842-BA8CF86A5703}" type="presOf" srcId="{C313D303-2B10-FE4E-8E26-9CC270FFF031}" destId="{634A22FB-852F-AA42-8B83-A64D0C4F4920}" srcOrd="0" destOrd="0" presId="urn:microsoft.com/office/officeart/2005/8/layout/bList2"/>
    <dgm:cxn modelId="{8B550EAF-C91B-304C-B9EF-090925D9796C}" srcId="{EBAB1309-720F-4D46-A987-5BAE2B720315}" destId="{2ADD8AED-230A-A745-8D37-ED1203B9BB8A}" srcOrd="0" destOrd="0" parTransId="{16D84331-7957-AE41-AB32-0CB81758D81D}" sibTransId="{C6664518-FD89-9B45-AEFD-C54439FA8F4E}"/>
    <dgm:cxn modelId="{C8E03D4E-2A9D-3A4E-9D72-7739BC75BCA3}" type="presOf" srcId="{C6664518-FD89-9B45-AEFD-C54439FA8F4E}" destId="{5827D5D8-AFD9-9F4C-92F6-537415CCE255}" srcOrd="0" destOrd="0" presId="urn:microsoft.com/office/officeart/2005/8/layout/bList2"/>
    <dgm:cxn modelId="{4334B574-64C9-D14C-9916-81783F677792}" srcId="{2ADD8AED-230A-A745-8D37-ED1203B9BB8A}" destId="{53E656AD-EAEC-4945-B076-4BED07089C11}" srcOrd="0" destOrd="0" parTransId="{6CFAACFE-6417-B84F-9F75-7334B084F407}" sibTransId="{EA5F399B-0113-CC4E-A6CC-073791D6DBEC}"/>
    <dgm:cxn modelId="{DE781EE3-A480-8847-BAFB-2670D5A1FBD0}" srcId="{EBAB1309-720F-4D46-A987-5BAE2B720315}" destId="{8F987985-F537-B243-B9D2-062E53184F13}" srcOrd="1" destOrd="0" parTransId="{275E5FE4-2056-A643-9770-4A11C1EBAEC3}" sibTransId="{08DC6FC1-2B9A-174A-A1B0-8D458BF09F16}"/>
    <dgm:cxn modelId="{FAEB0298-BCCD-9448-A3BE-A1B40C378EF6}" type="presOf" srcId="{EBAB1309-720F-4D46-A987-5BAE2B720315}" destId="{8AC56C05-6141-1D45-AF48-8C24E9B4F821}" srcOrd="0" destOrd="0" presId="urn:microsoft.com/office/officeart/2005/8/layout/bList2"/>
    <dgm:cxn modelId="{7366814D-F20A-004A-BFDB-D791F684C2F9}" type="presOf" srcId="{BFC96E83-CF85-B748-9809-56C3CA7FF348}" destId="{73D4701A-3A4C-D74B-A1F5-A42226DFD187}" srcOrd="0" destOrd="1" presId="urn:microsoft.com/office/officeart/2005/8/layout/bList2"/>
    <dgm:cxn modelId="{B76AF770-B01E-664F-A022-31606F8426C0}" type="presOf" srcId="{29A44D23-1786-EA44-BE62-74B6C7B14862}" destId="{2101FAFA-868D-A048-904E-EC0D5E40BEA3}" srcOrd="0" destOrd="0" presId="urn:microsoft.com/office/officeart/2005/8/layout/bList2"/>
    <dgm:cxn modelId="{92DAA036-8EF0-5341-80AE-76C48A123243}" type="presParOf" srcId="{8AC56C05-6141-1D45-AF48-8C24E9B4F821}" destId="{DEE24630-BB13-9748-9507-3C019DD680DB}" srcOrd="0" destOrd="0" presId="urn:microsoft.com/office/officeart/2005/8/layout/bList2"/>
    <dgm:cxn modelId="{F162A4DF-8405-7D46-8019-45FF8626FD18}" type="presParOf" srcId="{DEE24630-BB13-9748-9507-3C019DD680DB}" destId="{73D4701A-3A4C-D74B-A1F5-A42226DFD187}" srcOrd="0" destOrd="0" presId="urn:microsoft.com/office/officeart/2005/8/layout/bList2"/>
    <dgm:cxn modelId="{F914A0C5-67D0-2B4A-A2BF-1FF605DA2396}" type="presParOf" srcId="{DEE24630-BB13-9748-9507-3C019DD680DB}" destId="{E51BCA8C-2E1E-164E-A2B5-B53C6737FC26}" srcOrd="1" destOrd="0" presId="urn:microsoft.com/office/officeart/2005/8/layout/bList2"/>
    <dgm:cxn modelId="{2670CEC2-ABDE-FB48-8737-E70E07B39D0A}" type="presParOf" srcId="{DEE24630-BB13-9748-9507-3C019DD680DB}" destId="{96064B9C-FA2D-5C48-926D-BB3AE0CCBF66}" srcOrd="2" destOrd="0" presId="urn:microsoft.com/office/officeart/2005/8/layout/bList2"/>
    <dgm:cxn modelId="{2554C259-CE13-FD45-B3D3-7AAFD09029EC}" type="presParOf" srcId="{DEE24630-BB13-9748-9507-3C019DD680DB}" destId="{6FA06FCC-EBAA-7742-AE11-AE1C42CF919F}" srcOrd="3" destOrd="0" presId="urn:microsoft.com/office/officeart/2005/8/layout/bList2"/>
    <dgm:cxn modelId="{C6B4B851-97DA-824D-AA8C-CED555CFE751}" type="presParOf" srcId="{8AC56C05-6141-1D45-AF48-8C24E9B4F821}" destId="{5827D5D8-AFD9-9F4C-92F6-537415CCE255}" srcOrd="1" destOrd="0" presId="urn:microsoft.com/office/officeart/2005/8/layout/bList2"/>
    <dgm:cxn modelId="{3C01069E-CF25-5448-8D53-7544DB943E96}" type="presParOf" srcId="{8AC56C05-6141-1D45-AF48-8C24E9B4F821}" destId="{CDDE8B70-7801-6F4A-B23C-60F572F69E4C}" srcOrd="2" destOrd="0" presId="urn:microsoft.com/office/officeart/2005/8/layout/bList2"/>
    <dgm:cxn modelId="{3CA7367A-F50F-7046-9032-E90B2D6F4CB2}" type="presParOf" srcId="{CDDE8B70-7801-6F4A-B23C-60F572F69E4C}" destId="{2101FAFA-868D-A048-904E-EC0D5E40BEA3}" srcOrd="0" destOrd="0" presId="urn:microsoft.com/office/officeart/2005/8/layout/bList2"/>
    <dgm:cxn modelId="{9B6104F4-C366-A648-9430-E4AD4EA0F10D}" type="presParOf" srcId="{CDDE8B70-7801-6F4A-B23C-60F572F69E4C}" destId="{F8E71239-C529-0E46-B8B8-2BF1D7EDE2AD}" srcOrd="1" destOrd="0" presId="urn:microsoft.com/office/officeart/2005/8/layout/bList2"/>
    <dgm:cxn modelId="{F9306E02-34D5-3D42-90A0-7F00CD96CD13}" type="presParOf" srcId="{CDDE8B70-7801-6F4A-B23C-60F572F69E4C}" destId="{B7515D2C-1069-B74A-A7F7-96E3DDEFEA20}" srcOrd="2" destOrd="0" presId="urn:microsoft.com/office/officeart/2005/8/layout/bList2"/>
    <dgm:cxn modelId="{83300D82-EB67-534C-82CC-2C5E26AF7C65}" type="presParOf" srcId="{CDDE8B70-7801-6F4A-B23C-60F572F69E4C}" destId="{36AAA8DD-7F62-9E4E-B7E2-7913B9FADF46}" srcOrd="3" destOrd="0" presId="urn:microsoft.com/office/officeart/2005/8/layout/bList2"/>
    <dgm:cxn modelId="{6A515C95-F26A-5E47-BDE3-EB902E45C203}" type="presParOf" srcId="{8AC56C05-6141-1D45-AF48-8C24E9B4F821}" destId="{AEEEC39F-CA95-7A49-B584-09807590861D}" srcOrd="3" destOrd="0" presId="urn:microsoft.com/office/officeart/2005/8/layout/bList2"/>
    <dgm:cxn modelId="{D1332486-C9C6-7E41-BA90-99E09F52D9C9}" type="presParOf" srcId="{8AC56C05-6141-1D45-AF48-8C24E9B4F821}" destId="{323823EC-9BAF-F343-A697-CF98C5B33008}" srcOrd="4" destOrd="0" presId="urn:microsoft.com/office/officeart/2005/8/layout/bList2"/>
    <dgm:cxn modelId="{9D9BC94A-B41E-4B4B-ADBC-E6399A892D35}" type="presParOf" srcId="{323823EC-9BAF-F343-A697-CF98C5B33008}" destId="{634A22FB-852F-AA42-8B83-A64D0C4F4920}" srcOrd="0" destOrd="0" presId="urn:microsoft.com/office/officeart/2005/8/layout/bList2"/>
    <dgm:cxn modelId="{7F5FCF35-EEFA-AF41-BE78-4568EF472E79}" type="presParOf" srcId="{323823EC-9BAF-F343-A697-CF98C5B33008}" destId="{6C0C41A6-5B6D-6249-9560-6BAAD9DC3E24}" srcOrd="1" destOrd="0" presId="urn:microsoft.com/office/officeart/2005/8/layout/bList2"/>
    <dgm:cxn modelId="{9869A739-C551-434E-9DC8-E7B8458C3D0C}" type="presParOf" srcId="{323823EC-9BAF-F343-A697-CF98C5B33008}" destId="{FA3F2F62-4ACA-154A-B2CE-06F6098398F1}" srcOrd="2" destOrd="0" presId="urn:microsoft.com/office/officeart/2005/8/layout/bList2"/>
    <dgm:cxn modelId="{EB9DCD1C-B226-4449-8830-10407B5EC0C0}" type="presParOf" srcId="{323823EC-9BAF-F343-A697-CF98C5B33008}" destId="{DE8878A7-B0D3-BE4D-B30F-1F35E5A91F5F}"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FB7C0-71D8-794B-9357-7E142F7FECF9}">
      <dsp:nvSpPr>
        <dsp:cNvPr id="0" name=""/>
        <dsp:cNvSpPr/>
      </dsp:nvSpPr>
      <dsp:spPr>
        <a:xfrm rot="16200000">
          <a:off x="155604" y="1599"/>
          <a:ext cx="2816200" cy="2816200"/>
        </a:xfrm>
        <a:prstGeom prst="upArrow">
          <a:avLst>
            <a:gd name="adj1" fmla="val 50000"/>
            <a:gd name="adj2" fmla="val 35000"/>
          </a:avLst>
        </a:prstGeom>
        <a:solidFill>
          <a:srgbClr val="FF50B7">
            <a:alpha val="63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Primary</a:t>
          </a:r>
          <a:endParaRPr lang="en-US" sz="3400" kern="1200" dirty="0"/>
        </a:p>
      </dsp:txBody>
      <dsp:txXfrm rot="5400000">
        <a:off x="648440" y="705648"/>
        <a:ext cx="2323365" cy="1408100"/>
      </dsp:txXfrm>
    </dsp:sp>
    <dsp:sp modelId="{0FCAD209-3958-8F4D-A055-CECCEE736D24}">
      <dsp:nvSpPr>
        <dsp:cNvPr id="0" name=""/>
        <dsp:cNvSpPr/>
      </dsp:nvSpPr>
      <dsp:spPr>
        <a:xfrm rot="5400000">
          <a:off x="3124196" y="5"/>
          <a:ext cx="2816200" cy="2816200"/>
        </a:xfrm>
        <a:prstGeom prst="upArrow">
          <a:avLst>
            <a:gd name="adj1" fmla="val 50000"/>
            <a:gd name="adj2" fmla="val 35000"/>
          </a:avLst>
        </a:prstGeom>
        <a:solidFill>
          <a:srgbClr val="FF50B7">
            <a:alpha val="63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Secondary</a:t>
          </a:r>
          <a:endParaRPr lang="en-US" sz="3400" kern="1200" dirty="0"/>
        </a:p>
      </dsp:txBody>
      <dsp:txXfrm rot="-5400000">
        <a:off x="3124197" y="704055"/>
        <a:ext cx="2323365" cy="1408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D5AB2-1080-4648-8557-589AEF10542D}">
      <dsp:nvSpPr>
        <dsp:cNvPr id="0" name=""/>
        <dsp:cNvSpPr/>
      </dsp:nvSpPr>
      <dsp:spPr>
        <a:xfrm>
          <a:off x="3" y="609595"/>
          <a:ext cx="13334993" cy="3200409"/>
        </a:xfrm>
        <a:prstGeom prst="rightArrow">
          <a:avLst/>
        </a:prstGeom>
        <a:solidFill>
          <a:srgbClr val="FF50B7">
            <a:alpha val="10000"/>
          </a:srgbClr>
        </a:solidFill>
        <a:ln>
          <a:solidFill>
            <a:schemeClr val="accent2">
              <a:lumMod val="60000"/>
              <a:lumOff val="40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88F853-02C9-234D-9E0A-46848A1C29D4}">
      <dsp:nvSpPr>
        <dsp:cNvPr id="0" name=""/>
        <dsp:cNvSpPr/>
      </dsp:nvSpPr>
      <dsp:spPr>
        <a:xfrm>
          <a:off x="451879" y="1325880"/>
          <a:ext cx="4000500" cy="1767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Asses the patient’s overall status including vital signs.</a:t>
          </a:r>
          <a:endParaRPr lang="en-US" sz="3200" kern="1200" dirty="0"/>
        </a:p>
      </dsp:txBody>
      <dsp:txXfrm>
        <a:off x="538178" y="1412179"/>
        <a:ext cx="3827902" cy="1595242"/>
      </dsp:txXfrm>
    </dsp:sp>
    <dsp:sp modelId="{EBC48FD3-DC78-5B4B-B75D-D5DFA3C952BB}">
      <dsp:nvSpPr>
        <dsp:cNvPr id="0" name=""/>
        <dsp:cNvSpPr/>
      </dsp:nvSpPr>
      <dsp:spPr>
        <a:xfrm>
          <a:off x="4667249" y="1325880"/>
          <a:ext cx="4000500" cy="1767840"/>
        </a:xfrm>
        <a:prstGeom prst="roundRect">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Make sure you have adequate physician and nursing support. </a:t>
          </a:r>
          <a:endParaRPr lang="en-US" sz="3200" kern="1200" dirty="0"/>
        </a:p>
      </dsp:txBody>
      <dsp:txXfrm>
        <a:off x="4753548" y="1412179"/>
        <a:ext cx="3827902" cy="1595242"/>
      </dsp:txXfrm>
    </dsp:sp>
    <dsp:sp modelId="{8A539E48-0682-D846-BC58-4AC8C2B2CEDF}">
      <dsp:nvSpPr>
        <dsp:cNvPr id="0" name=""/>
        <dsp:cNvSpPr/>
      </dsp:nvSpPr>
      <dsp:spPr>
        <a:xfrm>
          <a:off x="8882620" y="1325880"/>
          <a:ext cx="4000500" cy="1767840"/>
        </a:xfrm>
        <a:prstGeom prst="roundRect">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IV access and blood availability. </a:t>
          </a:r>
          <a:endParaRPr lang="en-US" sz="3200" kern="1200" dirty="0"/>
        </a:p>
      </dsp:txBody>
      <dsp:txXfrm>
        <a:off x="8968919" y="1412179"/>
        <a:ext cx="3827902" cy="1595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4701A-3A4C-D74B-A1F5-A42226DFD187}">
      <dsp:nvSpPr>
        <dsp:cNvPr id="0" name=""/>
        <dsp:cNvSpPr/>
      </dsp:nvSpPr>
      <dsp:spPr>
        <a:xfrm>
          <a:off x="9012" y="1576599"/>
          <a:ext cx="3892757" cy="290586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If you found a bulgy, soft uterus this indicates ( uterine </a:t>
          </a:r>
          <a:r>
            <a:rPr lang="en-US" sz="2400" b="1" kern="1200" dirty="0" err="1" smtClean="0"/>
            <a:t>atony</a:t>
          </a:r>
          <a:r>
            <a:rPr lang="en-US" sz="2400" b="1" kern="1200" dirty="0" smtClean="0"/>
            <a:t> )</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You can also asses for retained placental fragments and raptured uterine wall. </a:t>
          </a:r>
          <a:endParaRPr lang="en-US" sz="2400" b="1" kern="1200" dirty="0"/>
        </a:p>
      </dsp:txBody>
      <dsp:txXfrm>
        <a:off x="77100" y="1644687"/>
        <a:ext cx="3756581" cy="2837773"/>
      </dsp:txXfrm>
    </dsp:sp>
    <dsp:sp modelId="{96064B9C-FA2D-5C48-926D-BB3AE0CCBF66}">
      <dsp:nvSpPr>
        <dsp:cNvPr id="0" name=""/>
        <dsp:cNvSpPr/>
      </dsp:nvSpPr>
      <dsp:spPr>
        <a:xfrm>
          <a:off x="9012" y="4482460"/>
          <a:ext cx="3892757" cy="124952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8590" tIns="0" rIns="49530" bIns="0" numCol="1" spcCol="1270" anchor="ctr" anchorCtr="0">
          <a:noAutofit/>
        </a:bodyPr>
        <a:lstStyle/>
        <a:p>
          <a:pPr lvl="0" algn="l" defTabSz="1733550">
            <a:lnSpc>
              <a:spcPct val="90000"/>
            </a:lnSpc>
            <a:spcBef>
              <a:spcPct val="0"/>
            </a:spcBef>
            <a:spcAft>
              <a:spcPct val="35000"/>
            </a:spcAft>
          </a:pPr>
          <a:r>
            <a:rPr lang="en-US" sz="3900" kern="1200" dirty="0" smtClean="0"/>
            <a:t>Bimanual exam</a:t>
          </a:r>
          <a:endParaRPr lang="en-US" sz="3900" kern="1200" dirty="0"/>
        </a:p>
      </dsp:txBody>
      <dsp:txXfrm>
        <a:off x="9012" y="4482460"/>
        <a:ext cx="2741378" cy="1249520"/>
      </dsp:txXfrm>
    </dsp:sp>
    <dsp:sp modelId="{6FA06FCC-EBAA-7742-AE11-AE1C42CF919F}">
      <dsp:nvSpPr>
        <dsp:cNvPr id="0" name=""/>
        <dsp:cNvSpPr/>
      </dsp:nvSpPr>
      <dsp:spPr>
        <a:xfrm>
          <a:off x="2860511" y="4680935"/>
          <a:ext cx="1362465" cy="1362465"/>
        </a:xfrm>
        <a:prstGeom prst="ellipse">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101FAFA-868D-A048-904E-EC0D5E40BEA3}">
      <dsp:nvSpPr>
        <dsp:cNvPr id="0" name=""/>
        <dsp:cNvSpPr/>
      </dsp:nvSpPr>
      <dsp:spPr>
        <a:xfrm>
          <a:off x="4560518" y="1576599"/>
          <a:ext cx="3892757" cy="290586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5625133"/>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990" tIns="140970" rIns="46990" bIns="46990" numCol="1" spcCol="1270" anchor="t" anchorCtr="0">
          <a:noAutofit/>
        </a:bodyPr>
        <a:lstStyle/>
        <a:p>
          <a:pPr marL="285750" lvl="1" indent="-285750" algn="l" defTabSz="1644650">
            <a:lnSpc>
              <a:spcPct val="90000"/>
            </a:lnSpc>
            <a:spcBef>
              <a:spcPct val="0"/>
            </a:spcBef>
            <a:spcAft>
              <a:spcPct val="15000"/>
            </a:spcAft>
            <a:buChar char="••"/>
          </a:pPr>
          <a:r>
            <a:rPr lang="en-US" sz="3700" kern="1200" dirty="0" smtClean="0"/>
            <a:t>Careful inspection of the vulva, vagina, perineum and cervix.  </a:t>
          </a:r>
          <a:endParaRPr lang="en-US" sz="3700" kern="1200" dirty="0"/>
        </a:p>
      </dsp:txBody>
      <dsp:txXfrm>
        <a:off x="4628606" y="1644687"/>
        <a:ext cx="3756581" cy="2837773"/>
      </dsp:txXfrm>
    </dsp:sp>
    <dsp:sp modelId="{B7515D2C-1069-B74A-A7F7-96E3DDEFEA20}">
      <dsp:nvSpPr>
        <dsp:cNvPr id="0" name=""/>
        <dsp:cNvSpPr/>
      </dsp:nvSpPr>
      <dsp:spPr>
        <a:xfrm>
          <a:off x="4560518" y="4482460"/>
          <a:ext cx="3892757" cy="1249520"/>
        </a:xfrm>
        <a:prstGeom prst="rect">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w="9525" cap="flat" cmpd="sng" algn="ctr">
          <a:solidFill>
            <a:schemeClr val="accent3">
              <a:hueOff val="5625133"/>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8590" tIns="0" rIns="49530" bIns="0" numCol="1" spcCol="1270" anchor="ctr" anchorCtr="0">
          <a:noAutofit/>
        </a:bodyPr>
        <a:lstStyle/>
        <a:p>
          <a:pPr lvl="0" algn="l" defTabSz="1733550">
            <a:lnSpc>
              <a:spcPct val="90000"/>
            </a:lnSpc>
            <a:spcBef>
              <a:spcPct val="0"/>
            </a:spcBef>
            <a:spcAft>
              <a:spcPct val="35000"/>
            </a:spcAft>
          </a:pPr>
          <a:r>
            <a:rPr lang="en-US" sz="3900" kern="1200" dirty="0" smtClean="0"/>
            <a:t>inspection</a:t>
          </a:r>
          <a:endParaRPr lang="en-US" sz="3900" kern="1200" dirty="0"/>
        </a:p>
      </dsp:txBody>
      <dsp:txXfrm>
        <a:off x="4560518" y="4482460"/>
        <a:ext cx="2741378" cy="1249520"/>
      </dsp:txXfrm>
    </dsp:sp>
    <dsp:sp modelId="{36AAA8DD-7F62-9E4E-B7E2-7913B9FADF46}">
      <dsp:nvSpPr>
        <dsp:cNvPr id="0" name=""/>
        <dsp:cNvSpPr/>
      </dsp:nvSpPr>
      <dsp:spPr>
        <a:xfrm>
          <a:off x="7412016" y="4680935"/>
          <a:ext cx="1362465" cy="1362465"/>
        </a:xfrm>
        <a:prstGeom prst="ellipse">
          <a:avLst/>
        </a:prstGeom>
        <a:solidFill>
          <a:schemeClr val="accent3">
            <a:tint val="40000"/>
            <a:alpha val="90000"/>
            <a:hueOff val="5358426"/>
            <a:satOff val="-6896"/>
            <a:lumOff val="-537"/>
            <a:alphaOff val="0"/>
          </a:schemeClr>
        </a:solidFill>
        <a:ln w="9525" cap="flat" cmpd="sng" algn="ctr">
          <a:solidFill>
            <a:schemeClr val="accent3">
              <a:tint val="40000"/>
              <a:alpha val="90000"/>
              <a:hueOff val="5358426"/>
              <a:satOff val="-6896"/>
              <a:lumOff val="-537"/>
              <a:alphaOff val="0"/>
            </a:schemeClr>
          </a:solidFill>
          <a:prstDash val="solid"/>
        </a:ln>
        <a:effectLst/>
      </dsp:spPr>
      <dsp:style>
        <a:lnRef idx="1">
          <a:scrgbClr r="0" g="0" b="0"/>
        </a:lnRef>
        <a:fillRef idx="1">
          <a:scrgbClr r="0" g="0" b="0"/>
        </a:fillRef>
        <a:effectRef idx="0">
          <a:scrgbClr r="0" g="0" b="0"/>
        </a:effectRef>
        <a:fontRef idx="minor"/>
      </dsp:style>
    </dsp:sp>
    <dsp:sp modelId="{634A22FB-852F-AA42-8B83-A64D0C4F4920}">
      <dsp:nvSpPr>
        <dsp:cNvPr id="0" name=""/>
        <dsp:cNvSpPr/>
      </dsp:nvSpPr>
      <dsp:spPr>
        <a:xfrm>
          <a:off x="9112023" y="1576599"/>
          <a:ext cx="3892757" cy="290586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11250266"/>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990" tIns="140970" rIns="46990" bIns="46990" numCol="1" spcCol="1270" anchor="t" anchorCtr="0">
          <a:noAutofit/>
        </a:bodyPr>
        <a:lstStyle/>
        <a:p>
          <a:pPr marL="285750" lvl="1" indent="-285750" algn="l" defTabSz="1644650">
            <a:lnSpc>
              <a:spcPct val="90000"/>
            </a:lnSpc>
            <a:spcBef>
              <a:spcPct val="0"/>
            </a:spcBef>
            <a:spcAft>
              <a:spcPct val="15000"/>
            </a:spcAft>
            <a:buChar char="••"/>
          </a:pPr>
          <a:r>
            <a:rPr lang="en-US" sz="3700" kern="1200" dirty="0" smtClean="0"/>
            <a:t>Depending on the etiology .</a:t>
          </a:r>
          <a:endParaRPr lang="en-US" sz="3700" kern="1200" dirty="0"/>
        </a:p>
      </dsp:txBody>
      <dsp:txXfrm>
        <a:off x="9180111" y="1644687"/>
        <a:ext cx="3756581" cy="2837773"/>
      </dsp:txXfrm>
    </dsp:sp>
    <dsp:sp modelId="{FA3F2F62-4ACA-154A-B2CE-06F6098398F1}">
      <dsp:nvSpPr>
        <dsp:cNvPr id="0" name=""/>
        <dsp:cNvSpPr/>
      </dsp:nvSpPr>
      <dsp:spPr>
        <a:xfrm>
          <a:off x="9112023" y="4482460"/>
          <a:ext cx="3892757" cy="1249520"/>
        </a:xfrm>
        <a:prstGeom prst="rect">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w="9525" cap="flat" cmpd="sng" algn="ctr">
          <a:solidFill>
            <a:schemeClr val="accent3">
              <a:hueOff val="11250266"/>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8590" tIns="0" rIns="49530" bIns="0" numCol="1" spcCol="1270" anchor="ctr" anchorCtr="0">
          <a:noAutofit/>
        </a:bodyPr>
        <a:lstStyle/>
        <a:p>
          <a:pPr lvl="0" algn="l" defTabSz="1733550">
            <a:lnSpc>
              <a:spcPct val="90000"/>
            </a:lnSpc>
            <a:spcBef>
              <a:spcPct val="0"/>
            </a:spcBef>
            <a:spcAft>
              <a:spcPct val="35000"/>
            </a:spcAft>
          </a:pPr>
          <a:r>
            <a:rPr lang="en-US" sz="3900" kern="1200" dirty="0" smtClean="0"/>
            <a:t>intervention</a:t>
          </a:r>
          <a:endParaRPr lang="en-US" sz="3900" kern="1200" dirty="0"/>
        </a:p>
      </dsp:txBody>
      <dsp:txXfrm>
        <a:off x="9112023" y="4482460"/>
        <a:ext cx="2741378" cy="1249520"/>
      </dsp:txXfrm>
    </dsp:sp>
    <dsp:sp modelId="{DE8878A7-B0D3-BE4D-B30F-1F35E5A91F5F}">
      <dsp:nvSpPr>
        <dsp:cNvPr id="0" name=""/>
        <dsp:cNvSpPr/>
      </dsp:nvSpPr>
      <dsp:spPr>
        <a:xfrm>
          <a:off x="11963522" y="4680935"/>
          <a:ext cx="1362465" cy="1362465"/>
        </a:xfrm>
        <a:prstGeom prst="ellipse">
          <a:avLst/>
        </a:prstGeom>
        <a:solidFill>
          <a:schemeClr val="accent3">
            <a:tint val="40000"/>
            <a:alpha val="90000"/>
            <a:hueOff val="10716852"/>
            <a:satOff val="-13793"/>
            <a:lumOff val="-1075"/>
            <a:alphaOff val="0"/>
          </a:schemeClr>
        </a:solidFill>
        <a:ln w="9525" cap="flat" cmpd="sng" algn="ctr">
          <a:solidFill>
            <a:schemeClr val="accent3">
              <a:tint val="40000"/>
              <a:alpha val="90000"/>
              <a:hueOff val="10716852"/>
              <a:satOff val="-13793"/>
              <a:lumOff val="-107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389564-7841-4701-AC89-355BB772D6DB}" type="datetimeFigureOut">
              <a:rPr lang="en-US" smtClean="0"/>
              <a:pPr/>
              <a:t>10/5/16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3476DE-4F4E-457A-8472-716D03841344}" type="slidenum">
              <a:rPr lang="en-US" smtClean="0"/>
              <a:pPr/>
              <a:t>‹#›</a:t>
            </a:fld>
            <a:endParaRPr lang="en-US"/>
          </a:p>
        </p:txBody>
      </p:sp>
    </p:spTree>
    <p:extLst>
      <p:ext uri="{BB962C8B-B14F-4D97-AF65-F5344CB8AC3E}">
        <p14:creationId xmlns:p14="http://schemas.microsoft.com/office/powerpoint/2010/main" val="40432337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98731-034C-4C97-910C-A0A1F2AD7AC8}" type="datetimeFigureOut">
              <a:rPr lang="en-US" smtClean="0"/>
              <a:pPr/>
              <a:t>10/5/16</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Contact us: pht433@gmail.com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FA61-A8BE-49AB-8275-DC3C08F2A0EF}" type="slidenum">
              <a:rPr lang="en-US" smtClean="0"/>
              <a:pPr/>
              <a:t>‹#›</a:t>
            </a:fld>
            <a:endParaRPr lang="en-US"/>
          </a:p>
        </p:txBody>
      </p:sp>
    </p:spTree>
    <p:extLst>
      <p:ext uri="{BB962C8B-B14F-4D97-AF65-F5344CB8AC3E}">
        <p14:creationId xmlns:p14="http://schemas.microsoft.com/office/powerpoint/2010/main" val="2989733168"/>
      </p:ext>
    </p:extLst>
  </p:cSld>
  <p:clrMap bg1="lt1" tx1="dk1" bg2="lt2" tx2="dk2" accent1="accent1" accent2="accent2" accent3="accent3" accent4="accent4" accent5="accent5" accent6="accent6" hlink="hlink" folHlink="folHlink"/>
  <p:hf sldNum="0" hdr="0" ftr="0" dt="0"/>
  <p:notesStyle>
    <a:lvl1pPr marL="0" algn="l" defTabSz="1147115" rtl="0" eaLnBrk="1" latinLnBrk="0" hangingPunct="1">
      <a:defRPr sz="1500" kern="1200">
        <a:solidFill>
          <a:schemeClr val="tx1"/>
        </a:solidFill>
        <a:latin typeface="+mn-lt"/>
        <a:ea typeface="+mn-ea"/>
        <a:cs typeface="+mn-cs"/>
      </a:defRPr>
    </a:lvl1pPr>
    <a:lvl2pPr marL="573557" algn="l" defTabSz="1147115" rtl="0" eaLnBrk="1" latinLnBrk="0" hangingPunct="1">
      <a:defRPr sz="1500" kern="1200">
        <a:solidFill>
          <a:schemeClr val="tx1"/>
        </a:solidFill>
        <a:latin typeface="+mn-lt"/>
        <a:ea typeface="+mn-ea"/>
        <a:cs typeface="+mn-cs"/>
      </a:defRPr>
    </a:lvl2pPr>
    <a:lvl3pPr marL="1147115" algn="l" defTabSz="1147115" rtl="0" eaLnBrk="1" latinLnBrk="0" hangingPunct="1">
      <a:defRPr sz="1500" kern="1200">
        <a:solidFill>
          <a:schemeClr val="tx1"/>
        </a:solidFill>
        <a:latin typeface="+mn-lt"/>
        <a:ea typeface="+mn-ea"/>
        <a:cs typeface="+mn-cs"/>
      </a:defRPr>
    </a:lvl3pPr>
    <a:lvl4pPr marL="1720672" algn="l" defTabSz="1147115" rtl="0" eaLnBrk="1" latinLnBrk="0" hangingPunct="1">
      <a:defRPr sz="1500" kern="1200">
        <a:solidFill>
          <a:schemeClr val="tx1"/>
        </a:solidFill>
        <a:latin typeface="+mn-lt"/>
        <a:ea typeface="+mn-ea"/>
        <a:cs typeface="+mn-cs"/>
      </a:defRPr>
    </a:lvl4pPr>
    <a:lvl5pPr marL="2294230" algn="l" defTabSz="1147115" rtl="0" eaLnBrk="1" latinLnBrk="0" hangingPunct="1">
      <a:defRPr sz="1500" kern="1200">
        <a:solidFill>
          <a:schemeClr val="tx1"/>
        </a:solidFill>
        <a:latin typeface="+mn-lt"/>
        <a:ea typeface="+mn-ea"/>
        <a:cs typeface="+mn-cs"/>
      </a:defRPr>
    </a:lvl5pPr>
    <a:lvl6pPr marL="2867787" algn="l" defTabSz="1147115" rtl="0" eaLnBrk="1" latinLnBrk="0" hangingPunct="1">
      <a:defRPr sz="1500" kern="1200">
        <a:solidFill>
          <a:schemeClr val="tx1"/>
        </a:solidFill>
        <a:latin typeface="+mn-lt"/>
        <a:ea typeface="+mn-ea"/>
        <a:cs typeface="+mn-cs"/>
      </a:defRPr>
    </a:lvl6pPr>
    <a:lvl7pPr marL="3441344" algn="l" defTabSz="1147115" rtl="0" eaLnBrk="1" latinLnBrk="0" hangingPunct="1">
      <a:defRPr sz="1500" kern="1200">
        <a:solidFill>
          <a:schemeClr val="tx1"/>
        </a:solidFill>
        <a:latin typeface="+mn-lt"/>
        <a:ea typeface="+mn-ea"/>
        <a:cs typeface="+mn-cs"/>
      </a:defRPr>
    </a:lvl7pPr>
    <a:lvl8pPr marL="4014902" algn="l" defTabSz="1147115" rtl="0" eaLnBrk="1" latinLnBrk="0" hangingPunct="1">
      <a:defRPr sz="1500" kern="1200">
        <a:solidFill>
          <a:schemeClr val="tx1"/>
        </a:solidFill>
        <a:latin typeface="+mn-lt"/>
        <a:ea typeface="+mn-ea"/>
        <a:cs typeface="+mn-cs"/>
      </a:defRPr>
    </a:lvl8pPr>
    <a:lvl9pPr marL="4588459" algn="l" defTabSz="11471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797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589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73557" indent="0" algn="ctr">
              <a:buNone/>
              <a:defRPr>
                <a:solidFill>
                  <a:schemeClr val="tx1">
                    <a:tint val="75000"/>
                  </a:schemeClr>
                </a:solidFill>
              </a:defRPr>
            </a:lvl2pPr>
            <a:lvl3pPr marL="1147115" indent="0" algn="ctr">
              <a:buNone/>
              <a:defRPr>
                <a:solidFill>
                  <a:schemeClr val="tx1">
                    <a:tint val="75000"/>
                  </a:schemeClr>
                </a:solidFill>
              </a:defRPr>
            </a:lvl3pPr>
            <a:lvl4pPr marL="1720672" indent="0" algn="ctr">
              <a:buNone/>
              <a:defRPr>
                <a:solidFill>
                  <a:schemeClr val="tx1">
                    <a:tint val="75000"/>
                  </a:schemeClr>
                </a:solidFill>
              </a:defRPr>
            </a:lvl4pPr>
            <a:lvl5pPr marL="2294230" indent="0" algn="ctr">
              <a:buNone/>
              <a:defRPr>
                <a:solidFill>
                  <a:schemeClr val="tx1">
                    <a:tint val="75000"/>
                  </a:schemeClr>
                </a:solidFill>
              </a:defRPr>
            </a:lvl5pPr>
            <a:lvl6pPr marL="2867787" indent="0" algn="ctr">
              <a:buNone/>
              <a:defRPr>
                <a:solidFill>
                  <a:schemeClr val="tx1">
                    <a:tint val="75000"/>
                  </a:schemeClr>
                </a:solidFill>
              </a:defRPr>
            </a:lvl6pPr>
            <a:lvl7pPr marL="3441344" indent="0" algn="ctr">
              <a:buNone/>
              <a:defRPr>
                <a:solidFill>
                  <a:schemeClr val="tx1">
                    <a:tint val="75000"/>
                  </a:schemeClr>
                </a:solidFill>
              </a:defRPr>
            </a:lvl7pPr>
            <a:lvl8pPr marL="4014902" indent="0" algn="ctr">
              <a:buNone/>
              <a:defRPr>
                <a:solidFill>
                  <a:schemeClr val="tx1">
                    <a:tint val="75000"/>
                  </a:schemeClr>
                </a:solidFill>
              </a:defRPr>
            </a:lvl8pPr>
            <a:lvl9pPr marL="45884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97F23-A1A5-4888-8DAC-0B6EFA319CA3}"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825028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5728A-5BDE-41F0-B2B2-48DA403587CF}"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0743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7"/>
            <a:ext cx="30861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7"/>
            <a:ext cx="90297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4EC2-0147-47DC-A9DA-F401752438EE}"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8017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FC0D0-0F45-4BE3-8A49-27F47653F0A0}"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44984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9"/>
            <a:ext cx="1165860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19"/>
            <a:ext cx="11658600" cy="2000249"/>
          </a:xfrm>
        </p:spPr>
        <p:txBody>
          <a:bodyPr anchor="b"/>
          <a:lstStyle>
            <a:lvl1pPr marL="0" indent="0">
              <a:buNone/>
              <a:defRPr sz="2500">
                <a:solidFill>
                  <a:schemeClr val="tx1">
                    <a:tint val="75000"/>
                  </a:schemeClr>
                </a:solidFill>
              </a:defRPr>
            </a:lvl1pPr>
            <a:lvl2pPr marL="573557" indent="0">
              <a:buNone/>
              <a:defRPr sz="2300">
                <a:solidFill>
                  <a:schemeClr val="tx1">
                    <a:tint val="75000"/>
                  </a:schemeClr>
                </a:solidFill>
              </a:defRPr>
            </a:lvl2pPr>
            <a:lvl3pPr marL="1147115" indent="0">
              <a:buNone/>
              <a:defRPr sz="2000">
                <a:solidFill>
                  <a:schemeClr val="tx1">
                    <a:tint val="75000"/>
                  </a:schemeClr>
                </a:solidFill>
              </a:defRPr>
            </a:lvl3pPr>
            <a:lvl4pPr marL="1720672" indent="0">
              <a:buNone/>
              <a:defRPr sz="1800">
                <a:solidFill>
                  <a:schemeClr val="tx1">
                    <a:tint val="75000"/>
                  </a:schemeClr>
                </a:solidFill>
              </a:defRPr>
            </a:lvl4pPr>
            <a:lvl5pPr marL="2294230" indent="0">
              <a:buNone/>
              <a:defRPr sz="1800">
                <a:solidFill>
                  <a:schemeClr val="tx1">
                    <a:tint val="75000"/>
                  </a:schemeClr>
                </a:solidFill>
              </a:defRPr>
            </a:lvl5pPr>
            <a:lvl6pPr marL="2867787" indent="0">
              <a:buNone/>
              <a:defRPr sz="1800">
                <a:solidFill>
                  <a:schemeClr val="tx1">
                    <a:tint val="75000"/>
                  </a:schemeClr>
                </a:solidFill>
              </a:defRPr>
            </a:lvl6pPr>
            <a:lvl7pPr marL="3441344" indent="0">
              <a:buNone/>
              <a:defRPr sz="1800">
                <a:solidFill>
                  <a:schemeClr val="tx1">
                    <a:tint val="75000"/>
                  </a:schemeClr>
                </a:solidFill>
              </a:defRPr>
            </a:lvl7pPr>
            <a:lvl8pPr marL="4014902" indent="0">
              <a:buNone/>
              <a:defRPr sz="1800">
                <a:solidFill>
                  <a:schemeClr val="tx1">
                    <a:tint val="75000"/>
                  </a:schemeClr>
                </a:solidFill>
              </a:defRPr>
            </a:lvl8pPr>
            <a:lvl9pPr marL="458845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7D72F-2ABB-4B76-901C-58A2F5CB2B84}" type="datetime1">
              <a:rPr lang="en-US" smtClean="0"/>
              <a:t>10/5/16</a:t>
            </a:fld>
            <a:endParaRPr lang="en-US"/>
          </a:p>
        </p:txBody>
      </p:sp>
      <p:sp>
        <p:nvSpPr>
          <p:cNvPr id="5" name="Footer Placeholder 4"/>
          <p:cNvSpPr>
            <a:spLocks noGrp="1"/>
          </p:cNvSpPr>
          <p:nvPr>
            <p:ph type="ftr" sz="quarter" idx="11"/>
          </p:nvPr>
        </p:nvSpPr>
        <p:spPr/>
        <p:txBody>
          <a:bodyPr/>
          <a:lstStyle/>
          <a:p>
            <a:r>
              <a:rPr lang="en-US" smtClean="0"/>
              <a:t>Contact us: pht433@gmail.com</a:t>
            </a:r>
            <a:endParaRPr lang="en-US"/>
          </a:p>
        </p:txBody>
      </p:sp>
      <p:sp>
        <p:nvSpPr>
          <p:cNvPr id="6" name="Slide Number Placeholder 5"/>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9465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3"/>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765C1-0DE8-45E1-B4E6-177357AC6D12}" type="datetime1">
              <a:rPr lang="en-US" smtClean="0"/>
              <a:t>10/5/16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67780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2046817"/>
            <a:ext cx="6062663" cy="853016"/>
          </a:xfrm>
        </p:spPr>
        <p:txBody>
          <a:bodyPr anchor="b"/>
          <a:lstStyle>
            <a:lvl1pPr marL="0" indent="0">
              <a:buNone/>
              <a:defRPr sz="3000" b="1"/>
            </a:lvl1pPr>
            <a:lvl2pPr marL="573557" indent="0">
              <a:buNone/>
              <a:defRPr sz="2500" b="1"/>
            </a:lvl2pPr>
            <a:lvl3pPr marL="1147115" indent="0">
              <a:buNone/>
              <a:defRPr sz="2300" b="1"/>
            </a:lvl3pPr>
            <a:lvl4pPr marL="1720672" indent="0">
              <a:buNone/>
              <a:defRPr sz="2000" b="1"/>
            </a:lvl4pPr>
            <a:lvl5pPr marL="2294230" indent="0">
              <a:buNone/>
              <a:defRPr sz="2000" b="1"/>
            </a:lvl5pPr>
            <a:lvl6pPr marL="2867787" indent="0">
              <a:buNone/>
              <a:defRPr sz="2000" b="1"/>
            </a:lvl6pPr>
            <a:lvl7pPr marL="3441344" indent="0">
              <a:buNone/>
              <a:defRPr sz="2000" b="1"/>
            </a:lvl7pPr>
            <a:lvl8pPr marL="4014902" indent="0">
              <a:buNone/>
              <a:defRPr sz="2000" b="1"/>
            </a:lvl8pPr>
            <a:lvl9pPr marL="458845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38" y="2899833"/>
            <a:ext cx="606266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CBEFE-20FF-47F2-B561-B1F50C47DAF2}" type="datetime1">
              <a:rPr lang="en-US" smtClean="0"/>
              <a:t>10/5/16</a:t>
            </a:fld>
            <a:endParaRPr lang="en-US"/>
          </a:p>
        </p:txBody>
      </p:sp>
      <p:sp>
        <p:nvSpPr>
          <p:cNvPr id="8" name="Footer Placeholder 7"/>
          <p:cNvSpPr>
            <a:spLocks noGrp="1"/>
          </p:cNvSpPr>
          <p:nvPr>
            <p:ph type="ftr" sz="quarter" idx="11"/>
          </p:nvPr>
        </p:nvSpPr>
        <p:spPr/>
        <p:txBody>
          <a:bodyPr/>
          <a:lstStyle/>
          <a:p>
            <a:r>
              <a:rPr lang="en-US" smtClean="0"/>
              <a:t>Contact us: pht433@gmail.com</a:t>
            </a:r>
            <a:endParaRPr lang="en-US"/>
          </a:p>
        </p:txBody>
      </p:sp>
      <p:sp>
        <p:nvSpPr>
          <p:cNvPr id="9" name="Slide Number Placeholder 8"/>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0882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3DCDF-5F05-496E-9DF4-1017E46B4D57}" type="datetime1">
              <a:rPr lang="en-US" smtClean="0"/>
              <a:t>10/5/16</a:t>
            </a:fld>
            <a:endParaRPr lang="en-US"/>
          </a:p>
        </p:txBody>
      </p:sp>
      <p:sp>
        <p:nvSpPr>
          <p:cNvPr id="4" name="Footer Placeholder 3"/>
          <p:cNvSpPr>
            <a:spLocks noGrp="1"/>
          </p:cNvSpPr>
          <p:nvPr>
            <p:ph type="ftr" sz="quarter" idx="11"/>
          </p:nvPr>
        </p:nvSpPr>
        <p:spPr/>
        <p:txBody>
          <a:bodyPr/>
          <a:lstStyle/>
          <a:p>
            <a:r>
              <a:rPr lang="en-US" smtClean="0"/>
              <a:t>Contact us: pht433@gmail.com</a:t>
            </a:r>
            <a:endParaRPr lang="en-US"/>
          </a:p>
        </p:txBody>
      </p:sp>
      <p:sp>
        <p:nvSpPr>
          <p:cNvPr id="5" name="Slide Number Placeholder 4"/>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4682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08501-92D0-4FAB-93D1-5220F9556195}" type="datetime1">
              <a:rPr lang="en-US" smtClean="0"/>
              <a:t>10/5/16</a:t>
            </a:fld>
            <a:endParaRPr lang="en-US"/>
          </a:p>
        </p:txBody>
      </p:sp>
      <p:sp>
        <p:nvSpPr>
          <p:cNvPr id="3" name="Footer Placeholder 2"/>
          <p:cNvSpPr>
            <a:spLocks noGrp="1"/>
          </p:cNvSpPr>
          <p:nvPr>
            <p:ph type="ftr" sz="quarter" idx="11"/>
          </p:nvPr>
        </p:nvSpPr>
        <p:spPr/>
        <p:txBody>
          <a:bodyPr/>
          <a:lstStyle/>
          <a:p>
            <a:r>
              <a:rPr lang="en-US" smtClean="0"/>
              <a:t>Contact us: pht433@gmail.com</a:t>
            </a:r>
            <a:endParaRPr lang="en-US"/>
          </a:p>
        </p:txBody>
      </p:sp>
      <p:sp>
        <p:nvSpPr>
          <p:cNvPr id="4" name="Slide Number Placeholder 3"/>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230330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4512470"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7" y="364070"/>
            <a:ext cx="766762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913470"/>
            <a:ext cx="4512470" cy="6254751"/>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FB4C-B70A-44B5-9418-9D979049CB28}" type="datetime1">
              <a:rPr lang="en-US" smtClean="0"/>
              <a:t>10/5/16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368666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1"/>
            <a:ext cx="822960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000"/>
            </a:lvl1pPr>
            <a:lvl2pPr marL="573557" indent="0">
              <a:buNone/>
              <a:defRPr sz="3500"/>
            </a:lvl2pPr>
            <a:lvl3pPr marL="1147115" indent="0">
              <a:buNone/>
              <a:defRPr sz="3000"/>
            </a:lvl3pPr>
            <a:lvl4pPr marL="1720672" indent="0">
              <a:buNone/>
              <a:defRPr sz="2500"/>
            </a:lvl4pPr>
            <a:lvl5pPr marL="2294230" indent="0">
              <a:buNone/>
              <a:defRPr sz="2500"/>
            </a:lvl5pPr>
            <a:lvl6pPr marL="2867787" indent="0">
              <a:buNone/>
              <a:defRPr sz="2500"/>
            </a:lvl6pPr>
            <a:lvl7pPr marL="3441344" indent="0">
              <a:buNone/>
              <a:defRPr sz="2500"/>
            </a:lvl7pPr>
            <a:lvl8pPr marL="4014902" indent="0">
              <a:buNone/>
              <a:defRPr sz="2500"/>
            </a:lvl8pPr>
            <a:lvl9pPr marL="4588459" indent="0">
              <a:buNone/>
              <a:defRPr sz="2500"/>
            </a:lvl9pPr>
          </a:lstStyle>
          <a:p>
            <a:endParaRPr lang="en-US"/>
          </a:p>
        </p:txBody>
      </p:sp>
      <p:sp>
        <p:nvSpPr>
          <p:cNvPr id="4" name="Text Placeholder 3"/>
          <p:cNvSpPr>
            <a:spLocks noGrp="1"/>
          </p:cNvSpPr>
          <p:nvPr>
            <p:ph type="body" sz="half" idx="2"/>
          </p:nvPr>
        </p:nvSpPr>
        <p:spPr>
          <a:xfrm>
            <a:off x="2688432" y="7156452"/>
            <a:ext cx="8229600" cy="1073149"/>
          </a:xfrm>
        </p:spPr>
        <p:txBody>
          <a:bodyPr/>
          <a:lstStyle>
            <a:lvl1pPr marL="0" indent="0">
              <a:buNone/>
              <a:defRPr sz="1800"/>
            </a:lvl1pPr>
            <a:lvl2pPr marL="573557" indent="0">
              <a:buNone/>
              <a:defRPr sz="1500"/>
            </a:lvl2pPr>
            <a:lvl3pPr marL="1147115" indent="0">
              <a:buNone/>
              <a:defRPr sz="1300"/>
            </a:lvl3pPr>
            <a:lvl4pPr marL="1720672" indent="0">
              <a:buNone/>
              <a:defRPr sz="1100"/>
            </a:lvl4pPr>
            <a:lvl5pPr marL="2294230" indent="0">
              <a:buNone/>
              <a:defRPr sz="1100"/>
            </a:lvl5pPr>
            <a:lvl6pPr marL="2867787" indent="0">
              <a:buNone/>
              <a:defRPr sz="1100"/>
            </a:lvl6pPr>
            <a:lvl7pPr marL="3441344" indent="0">
              <a:buNone/>
              <a:defRPr sz="1100"/>
            </a:lvl7pPr>
            <a:lvl8pPr marL="4014902" indent="0">
              <a:buNone/>
              <a:defRPr sz="1100"/>
            </a:lvl8pPr>
            <a:lvl9pPr marL="458845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EBCB1-5154-4598-8739-5736CD0B8E08}" type="datetime1">
              <a:rPr lang="en-US" smtClean="0"/>
              <a:t>10/5/16</a:t>
            </a:fld>
            <a:endParaRPr lang="en-US"/>
          </a:p>
        </p:txBody>
      </p:sp>
      <p:sp>
        <p:nvSpPr>
          <p:cNvPr id="6" name="Footer Placeholder 5"/>
          <p:cNvSpPr>
            <a:spLocks noGrp="1"/>
          </p:cNvSpPr>
          <p:nvPr>
            <p:ph type="ftr" sz="quarter" idx="11"/>
          </p:nvPr>
        </p:nvSpPr>
        <p:spPr/>
        <p:txBody>
          <a:bodyPr/>
          <a:lstStyle/>
          <a:p>
            <a:r>
              <a:rPr lang="en-US" smtClean="0"/>
              <a:t>Contact us: pht433@gmail.com</a:t>
            </a:r>
            <a:endParaRPr lang="en-US"/>
          </a:p>
        </p:txBody>
      </p:sp>
      <p:sp>
        <p:nvSpPr>
          <p:cNvPr id="7" name="Slide Number Placeholder 6"/>
          <p:cNvSpPr>
            <a:spLocks noGrp="1"/>
          </p:cNvSpPr>
          <p:nvPr>
            <p:ph type="sldNum" sz="quarter" idx="12"/>
          </p:nvPr>
        </p:nvSpPr>
        <p:spPr/>
        <p:txBody>
          <a:bodyPr/>
          <a:lstStyle/>
          <a:p>
            <a:fld id="{2339E5D4-2FE6-43AA-AB6C-F01DFBF601A1}" type="slidenum">
              <a:rPr lang="en-US" smtClean="0"/>
              <a:pPr/>
              <a:t>‹#›</a:t>
            </a:fld>
            <a:endParaRPr lang="en-US"/>
          </a:p>
        </p:txBody>
      </p:sp>
    </p:spTree>
    <p:extLst>
      <p:ext uri="{BB962C8B-B14F-4D97-AF65-F5344CB8AC3E}">
        <p14:creationId xmlns:p14="http://schemas.microsoft.com/office/powerpoint/2010/main" val="1404165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114711" tIns="57356" rIns="114711" bIns="573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3"/>
            <a:ext cx="12344400" cy="6034617"/>
          </a:xfrm>
          <a:prstGeom prst="rect">
            <a:avLst/>
          </a:prstGeom>
        </p:spPr>
        <p:txBody>
          <a:bodyPr vert="horz" lIns="114711" tIns="57356" rIns="114711" bIns="57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7"/>
            <a:ext cx="3200400" cy="486833"/>
          </a:xfrm>
          <a:prstGeom prst="rect">
            <a:avLst/>
          </a:prstGeom>
        </p:spPr>
        <p:txBody>
          <a:bodyPr vert="horz" lIns="114711" tIns="57356" rIns="114711" bIns="57356" rtlCol="0" anchor="ctr"/>
          <a:lstStyle>
            <a:lvl1pPr algn="l">
              <a:defRPr sz="1500">
                <a:solidFill>
                  <a:schemeClr val="tx1">
                    <a:tint val="75000"/>
                  </a:schemeClr>
                </a:solidFill>
              </a:defRPr>
            </a:lvl1pPr>
          </a:lstStyle>
          <a:p>
            <a:fld id="{D552CEF1-90D8-493C-9298-686E7BABADF7}" type="datetime1">
              <a:rPr lang="en-US" smtClean="0"/>
              <a:t>10/5/16</a:t>
            </a:fld>
            <a:endParaRPr lang="en-US"/>
          </a:p>
        </p:txBody>
      </p:sp>
      <p:sp>
        <p:nvSpPr>
          <p:cNvPr id="5" name="Footer Placeholder 4"/>
          <p:cNvSpPr>
            <a:spLocks noGrp="1"/>
          </p:cNvSpPr>
          <p:nvPr>
            <p:ph type="ftr" sz="quarter" idx="3"/>
          </p:nvPr>
        </p:nvSpPr>
        <p:spPr>
          <a:xfrm>
            <a:off x="4686300" y="8475137"/>
            <a:ext cx="4343400" cy="486833"/>
          </a:xfrm>
          <a:prstGeom prst="rect">
            <a:avLst/>
          </a:prstGeom>
        </p:spPr>
        <p:txBody>
          <a:bodyPr vert="horz" lIns="114711" tIns="57356" rIns="114711" bIns="57356" rtlCol="0" anchor="ctr"/>
          <a:lstStyle>
            <a:lvl1pPr algn="ctr">
              <a:defRPr sz="1500">
                <a:solidFill>
                  <a:schemeClr val="tx1">
                    <a:tint val="75000"/>
                  </a:schemeClr>
                </a:solidFill>
              </a:defRPr>
            </a:lvl1pPr>
          </a:lstStyle>
          <a:p>
            <a:r>
              <a:rPr lang="en-US" smtClean="0"/>
              <a:t>Contact us: pht433@gmail.com</a:t>
            </a:r>
            <a:endParaRPr lang="en-US"/>
          </a:p>
        </p:txBody>
      </p:sp>
      <p:sp>
        <p:nvSpPr>
          <p:cNvPr id="6" name="Slide Number Placeholder 5"/>
          <p:cNvSpPr>
            <a:spLocks noGrp="1"/>
          </p:cNvSpPr>
          <p:nvPr>
            <p:ph type="sldNum" sz="quarter" idx="4"/>
          </p:nvPr>
        </p:nvSpPr>
        <p:spPr>
          <a:xfrm>
            <a:off x="9829800" y="8475137"/>
            <a:ext cx="3200400" cy="486833"/>
          </a:xfrm>
          <a:prstGeom prst="rect">
            <a:avLst/>
          </a:prstGeom>
        </p:spPr>
        <p:txBody>
          <a:bodyPr vert="horz" lIns="114711" tIns="57356" rIns="114711" bIns="57356" rtlCol="0" anchor="ctr"/>
          <a:lstStyle>
            <a:lvl1pPr algn="r">
              <a:defRPr sz="1500">
                <a:solidFill>
                  <a:schemeClr val="tx1">
                    <a:tint val="75000"/>
                  </a:schemeClr>
                </a:solidFill>
              </a:defRPr>
            </a:lvl1pPr>
          </a:lstStyle>
          <a:p>
            <a:fld id="{2339E5D4-2FE6-43AA-AB6C-F01DFBF601A1}" type="slidenum">
              <a:rPr lang="en-US" smtClean="0"/>
              <a:pPr/>
              <a:t>‹#›</a:t>
            </a:fld>
            <a:endParaRPr lang="en-US"/>
          </a:p>
        </p:txBody>
      </p:sp>
    </p:spTree>
    <p:extLst>
      <p:ext uri="{BB962C8B-B14F-4D97-AF65-F5344CB8AC3E}">
        <p14:creationId xmlns:p14="http://schemas.microsoft.com/office/powerpoint/2010/main" val="146058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1147115" rtl="0" eaLnBrk="1" latinLnBrk="0" hangingPunct="1">
        <a:spcBef>
          <a:spcPct val="0"/>
        </a:spcBef>
        <a:buNone/>
        <a:defRPr sz="5500" kern="1200">
          <a:solidFill>
            <a:schemeClr val="tx1"/>
          </a:solidFill>
          <a:latin typeface="+mj-lt"/>
          <a:ea typeface="+mj-ea"/>
          <a:cs typeface="+mj-cs"/>
        </a:defRPr>
      </a:lvl1pPr>
    </p:titleStyle>
    <p:bodyStyle>
      <a:lvl1pPr marL="430168" indent="-430168" algn="l" defTabSz="114711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031" indent="-358473" algn="l" defTabSz="1147115"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894" indent="-286779" algn="l" defTabSz="1147115"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45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100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566"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8123"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681"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5238" indent="-286779" algn="l" defTabSz="114711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7115" rtl="0" eaLnBrk="1" latinLnBrk="0" hangingPunct="1">
        <a:defRPr sz="2300" kern="1200">
          <a:solidFill>
            <a:schemeClr val="tx1"/>
          </a:solidFill>
          <a:latin typeface="+mn-lt"/>
          <a:ea typeface="+mn-ea"/>
          <a:cs typeface="+mn-cs"/>
        </a:defRPr>
      </a:lvl1pPr>
      <a:lvl2pPr marL="573557" algn="l" defTabSz="1147115" rtl="0" eaLnBrk="1" latinLnBrk="0" hangingPunct="1">
        <a:defRPr sz="2300" kern="1200">
          <a:solidFill>
            <a:schemeClr val="tx1"/>
          </a:solidFill>
          <a:latin typeface="+mn-lt"/>
          <a:ea typeface="+mn-ea"/>
          <a:cs typeface="+mn-cs"/>
        </a:defRPr>
      </a:lvl2pPr>
      <a:lvl3pPr marL="1147115" algn="l" defTabSz="1147115" rtl="0" eaLnBrk="1" latinLnBrk="0" hangingPunct="1">
        <a:defRPr sz="2300" kern="1200">
          <a:solidFill>
            <a:schemeClr val="tx1"/>
          </a:solidFill>
          <a:latin typeface="+mn-lt"/>
          <a:ea typeface="+mn-ea"/>
          <a:cs typeface="+mn-cs"/>
        </a:defRPr>
      </a:lvl3pPr>
      <a:lvl4pPr marL="1720672" algn="l" defTabSz="1147115" rtl="0" eaLnBrk="1" latinLnBrk="0" hangingPunct="1">
        <a:defRPr sz="2300" kern="1200">
          <a:solidFill>
            <a:schemeClr val="tx1"/>
          </a:solidFill>
          <a:latin typeface="+mn-lt"/>
          <a:ea typeface="+mn-ea"/>
          <a:cs typeface="+mn-cs"/>
        </a:defRPr>
      </a:lvl4pPr>
      <a:lvl5pPr marL="2294230" algn="l" defTabSz="1147115" rtl="0" eaLnBrk="1" latinLnBrk="0" hangingPunct="1">
        <a:defRPr sz="2300" kern="1200">
          <a:solidFill>
            <a:schemeClr val="tx1"/>
          </a:solidFill>
          <a:latin typeface="+mn-lt"/>
          <a:ea typeface="+mn-ea"/>
          <a:cs typeface="+mn-cs"/>
        </a:defRPr>
      </a:lvl5pPr>
      <a:lvl6pPr marL="2867787" algn="l" defTabSz="1147115" rtl="0" eaLnBrk="1" latinLnBrk="0" hangingPunct="1">
        <a:defRPr sz="2300" kern="1200">
          <a:solidFill>
            <a:schemeClr val="tx1"/>
          </a:solidFill>
          <a:latin typeface="+mn-lt"/>
          <a:ea typeface="+mn-ea"/>
          <a:cs typeface="+mn-cs"/>
        </a:defRPr>
      </a:lvl6pPr>
      <a:lvl7pPr marL="3441344" algn="l" defTabSz="1147115" rtl="0" eaLnBrk="1" latinLnBrk="0" hangingPunct="1">
        <a:defRPr sz="2300" kern="1200">
          <a:solidFill>
            <a:schemeClr val="tx1"/>
          </a:solidFill>
          <a:latin typeface="+mn-lt"/>
          <a:ea typeface="+mn-ea"/>
          <a:cs typeface="+mn-cs"/>
        </a:defRPr>
      </a:lvl7pPr>
      <a:lvl8pPr marL="4014902" algn="l" defTabSz="1147115" rtl="0" eaLnBrk="1" latinLnBrk="0" hangingPunct="1">
        <a:defRPr sz="2300" kern="1200">
          <a:solidFill>
            <a:schemeClr val="tx1"/>
          </a:solidFill>
          <a:latin typeface="+mn-lt"/>
          <a:ea typeface="+mn-ea"/>
          <a:cs typeface="+mn-cs"/>
        </a:defRPr>
      </a:lvl8pPr>
      <a:lvl9pPr marL="4588459" algn="l" defTabSz="11471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38400" y="381000"/>
            <a:ext cx="6883400" cy="2057400"/>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0" cy="9144000"/>
          </a:xfrm>
          <a:prstGeom prst="rect">
            <a:avLst/>
          </a:prstGeom>
        </p:spPr>
      </p:pic>
      <p:sp>
        <p:nvSpPr>
          <p:cNvPr id="7" name="Rectangle 6"/>
          <p:cNvSpPr/>
          <p:nvPr/>
        </p:nvSpPr>
        <p:spPr>
          <a:xfrm>
            <a:off x="1567922" y="4110335"/>
            <a:ext cx="10580165" cy="1107996"/>
          </a:xfrm>
          <a:prstGeom prst="rect">
            <a:avLst/>
          </a:prstGeom>
          <a:noFill/>
        </p:spPr>
        <p:txBody>
          <a:bodyPr wrap="none" lIns="91440" tIns="45720" rIns="91440" bIns="45720">
            <a:spAutoFit/>
          </a:bodyPr>
          <a:lstStyle/>
          <a:p>
            <a:pPr algn="ct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Postpartum Hemorrhage</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Rectangle 22"/>
          <p:cNvSpPr/>
          <p:nvPr/>
        </p:nvSpPr>
        <p:spPr>
          <a:xfrm>
            <a:off x="228600" y="8229600"/>
            <a:ext cx="3847913" cy="461665"/>
          </a:xfrm>
          <a:prstGeom prst="rect">
            <a:avLst/>
          </a:prstGeom>
          <a:noFill/>
        </p:spPr>
        <p:txBody>
          <a:bodyPr wrap="none" lIns="91440" tIns="45720" rIns="91440" bIns="45720">
            <a:spAutoFit/>
          </a:bodyPr>
          <a:lstStyle/>
          <a:p>
            <a:pPr algn="ctr"/>
            <a:r>
              <a:rPr lang="en-US" sz="2400" b="1" dirty="0" smtClean="0">
                <a:ln w="0"/>
                <a:effectLst>
                  <a:outerShdw blurRad="38100" dist="19050" dir="2700000" algn="tl" rotWithShape="0">
                    <a:schemeClr val="dk1">
                      <a:alpha val="40000"/>
                    </a:schemeClr>
                  </a:outerShdw>
                </a:effectLst>
              </a:rPr>
              <a:t>433OBGYNteam@gmail.com</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682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791200" cy="1524000"/>
          </a:xfrm>
        </p:spPr>
        <p:txBody>
          <a:bodyPr>
            <a:normAutofit/>
          </a:bodyPr>
          <a:lstStyle/>
          <a:p>
            <a:pPr algn="l"/>
            <a:r>
              <a:rPr lang="en-US" sz="3600" b="1" dirty="0" smtClean="0">
                <a:solidFill>
                  <a:srgbClr val="7030A0"/>
                </a:solidFill>
              </a:rPr>
              <a:t>Postpartum Hemorrhage :</a:t>
            </a:r>
            <a:endParaRPr lang="en-US" sz="3600" b="1" dirty="0">
              <a:solidFill>
                <a:srgbClr val="7030A0"/>
              </a:solidFill>
            </a:endParaRPr>
          </a:p>
        </p:txBody>
      </p:sp>
      <p:sp>
        <p:nvSpPr>
          <p:cNvPr id="3" name="Content Placeholder 2"/>
          <p:cNvSpPr>
            <a:spLocks noGrp="1"/>
          </p:cNvSpPr>
          <p:nvPr>
            <p:ph idx="1"/>
          </p:nvPr>
        </p:nvSpPr>
        <p:spPr>
          <a:xfrm>
            <a:off x="457200" y="1447800"/>
            <a:ext cx="12344400" cy="1066800"/>
          </a:xfrm>
        </p:spPr>
        <p:txBody>
          <a:bodyPr>
            <a:noAutofit/>
          </a:bodyPr>
          <a:lstStyle/>
          <a:p>
            <a:r>
              <a:rPr lang="en-US" sz="3200" b="1" dirty="0"/>
              <a:t>blood loss in excess of 500 mL at the time of vaginal delivery or blood loss in excess of 1000 mL following cesarean delivery. </a:t>
            </a:r>
          </a:p>
        </p:txBody>
      </p:sp>
      <p:sp>
        <p:nvSpPr>
          <p:cNvPr id="4" name="TextBox 3"/>
          <p:cNvSpPr txBox="1"/>
          <p:nvPr/>
        </p:nvSpPr>
        <p:spPr>
          <a:xfrm>
            <a:off x="381000" y="1015424"/>
            <a:ext cx="4114800" cy="584776"/>
          </a:xfrm>
          <a:prstGeom prst="rect">
            <a:avLst/>
          </a:prstGeom>
          <a:noFill/>
        </p:spPr>
        <p:txBody>
          <a:bodyPr wrap="square" rtlCol="0">
            <a:spAutoFit/>
          </a:bodyPr>
          <a:lstStyle/>
          <a:p>
            <a:r>
              <a:rPr lang="en-US" sz="3200" b="1" dirty="0" smtClean="0">
                <a:solidFill>
                  <a:srgbClr val="FF50B7"/>
                </a:solidFill>
              </a:rPr>
              <a:t>Definition :</a:t>
            </a:r>
            <a:endParaRPr lang="en-US" sz="3200" b="1" dirty="0">
              <a:solidFill>
                <a:srgbClr val="FF50B7"/>
              </a:solidFill>
            </a:endParaRPr>
          </a:p>
        </p:txBody>
      </p:sp>
      <p:sp>
        <p:nvSpPr>
          <p:cNvPr id="5" name="TextBox 4"/>
          <p:cNvSpPr txBox="1"/>
          <p:nvPr/>
        </p:nvSpPr>
        <p:spPr>
          <a:xfrm>
            <a:off x="304800" y="3758624"/>
            <a:ext cx="4114800" cy="584776"/>
          </a:xfrm>
          <a:prstGeom prst="rect">
            <a:avLst/>
          </a:prstGeom>
          <a:noFill/>
        </p:spPr>
        <p:txBody>
          <a:bodyPr wrap="square" rtlCol="0">
            <a:spAutoFit/>
          </a:bodyPr>
          <a:lstStyle/>
          <a:p>
            <a:r>
              <a:rPr lang="en-US" sz="3200" b="1" dirty="0" smtClean="0">
                <a:solidFill>
                  <a:srgbClr val="FF50B7"/>
                </a:solidFill>
              </a:rPr>
              <a:t>Classification : </a:t>
            </a:r>
            <a:endParaRPr lang="en-US" sz="3200" b="1" dirty="0">
              <a:solidFill>
                <a:srgbClr val="FF50B7"/>
              </a:solidFill>
            </a:endParaRPr>
          </a:p>
        </p:txBody>
      </p:sp>
      <p:graphicFrame>
        <p:nvGraphicFramePr>
          <p:cNvPr id="8" name="Diagram 7"/>
          <p:cNvGraphicFramePr/>
          <p:nvPr>
            <p:extLst>
              <p:ext uri="{D42A27DB-BD31-4B8C-83A1-F6EECF244321}">
                <p14:modId xmlns:p14="http://schemas.microsoft.com/office/powerpoint/2010/main" val="3503726652"/>
              </p:ext>
            </p:extLst>
          </p:nvPr>
        </p:nvGraphicFramePr>
        <p:xfrm>
          <a:off x="3962400" y="4876800"/>
          <a:ext cx="6858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6200" y="4468505"/>
            <a:ext cx="4114800" cy="492443"/>
          </a:xfrm>
          <a:prstGeom prst="rect">
            <a:avLst/>
          </a:prstGeom>
          <a:solidFill>
            <a:schemeClr val="accent5">
              <a:lumMod val="60000"/>
              <a:lumOff val="40000"/>
              <a:alpha val="41000"/>
            </a:schemeClr>
          </a:solidFill>
          <a:ln w="28575" cmpd="sng">
            <a:solidFill>
              <a:schemeClr val="accent5">
                <a:lumMod val="75000"/>
              </a:schemeClr>
            </a:solidFill>
          </a:ln>
        </p:spPr>
        <p:txBody>
          <a:bodyPr wrap="square" rtlCol="0">
            <a:spAutoFit/>
          </a:bodyPr>
          <a:lstStyle/>
          <a:p>
            <a:r>
              <a:rPr lang="en-US" sz="2600" dirty="0" smtClean="0"/>
              <a:t>Occurs in the </a:t>
            </a:r>
            <a:r>
              <a:rPr lang="en-US" sz="2600" b="1" u="sng" dirty="0" smtClean="0">
                <a:solidFill>
                  <a:srgbClr val="BE0073"/>
                </a:solidFill>
              </a:rPr>
              <a:t>1</a:t>
            </a:r>
            <a:r>
              <a:rPr lang="en-US" sz="2600" b="1" u="sng" baseline="30000" dirty="0" smtClean="0">
                <a:solidFill>
                  <a:srgbClr val="BE0073"/>
                </a:solidFill>
              </a:rPr>
              <a:t>st</a:t>
            </a:r>
            <a:r>
              <a:rPr lang="en-US" sz="2600" b="1" u="sng" dirty="0" smtClean="0">
                <a:solidFill>
                  <a:srgbClr val="BE0073"/>
                </a:solidFill>
              </a:rPr>
              <a:t> 24 hrs</a:t>
            </a:r>
            <a:r>
              <a:rPr lang="en-US" sz="2600" dirty="0" smtClean="0"/>
              <a:t>. </a:t>
            </a:r>
            <a:endParaRPr lang="en-US" sz="2600" dirty="0"/>
          </a:p>
        </p:txBody>
      </p:sp>
      <p:sp>
        <p:nvSpPr>
          <p:cNvPr id="11" name="TextBox 10"/>
          <p:cNvSpPr txBox="1"/>
          <p:nvPr/>
        </p:nvSpPr>
        <p:spPr>
          <a:xfrm>
            <a:off x="76200" y="5143381"/>
            <a:ext cx="4191000" cy="492443"/>
          </a:xfrm>
          <a:prstGeom prst="rect">
            <a:avLst/>
          </a:prstGeom>
          <a:solidFill>
            <a:schemeClr val="accent5">
              <a:lumMod val="60000"/>
              <a:lumOff val="40000"/>
              <a:alpha val="41000"/>
            </a:schemeClr>
          </a:solidFill>
          <a:ln w="28575" cmpd="sng">
            <a:solidFill>
              <a:schemeClr val="accent5">
                <a:lumMod val="75000"/>
              </a:schemeClr>
            </a:solidFill>
          </a:ln>
        </p:spPr>
        <p:txBody>
          <a:bodyPr wrap="square" rtlCol="0">
            <a:spAutoFit/>
          </a:bodyPr>
          <a:lstStyle/>
          <a:p>
            <a:r>
              <a:rPr lang="en-US" sz="2600" dirty="0" smtClean="0"/>
              <a:t>80% due to </a:t>
            </a:r>
            <a:r>
              <a:rPr lang="en-US" sz="2600" b="1" dirty="0" smtClean="0">
                <a:solidFill>
                  <a:srgbClr val="FF0000"/>
                </a:solidFill>
              </a:rPr>
              <a:t>UTERINE ATONY. </a:t>
            </a:r>
            <a:endParaRPr lang="en-US" sz="2600" b="1" dirty="0">
              <a:solidFill>
                <a:srgbClr val="FF0000"/>
              </a:solidFill>
            </a:endParaRPr>
          </a:p>
        </p:txBody>
      </p:sp>
      <p:sp>
        <p:nvSpPr>
          <p:cNvPr id="12" name="TextBox 11"/>
          <p:cNvSpPr txBox="1"/>
          <p:nvPr/>
        </p:nvSpPr>
        <p:spPr>
          <a:xfrm>
            <a:off x="76200" y="5752981"/>
            <a:ext cx="3657600" cy="2492990"/>
          </a:xfrm>
          <a:prstGeom prst="rect">
            <a:avLst/>
          </a:prstGeom>
          <a:solidFill>
            <a:schemeClr val="accent5">
              <a:lumMod val="60000"/>
              <a:lumOff val="40000"/>
              <a:alpha val="41000"/>
            </a:schemeClr>
          </a:solidFill>
          <a:ln w="28575" cmpd="sng">
            <a:solidFill>
              <a:schemeClr val="accent5">
                <a:lumMod val="75000"/>
              </a:schemeClr>
            </a:solidFill>
          </a:ln>
        </p:spPr>
        <p:txBody>
          <a:bodyPr wrap="square" rtlCol="0">
            <a:spAutoFit/>
          </a:bodyPr>
          <a:lstStyle/>
          <a:p>
            <a:r>
              <a:rPr lang="en-US" sz="2600" b="1" dirty="0" smtClean="0">
                <a:solidFill>
                  <a:srgbClr val="BE0073"/>
                </a:solidFill>
              </a:rPr>
              <a:t>Other causes : </a:t>
            </a:r>
          </a:p>
          <a:p>
            <a:r>
              <a:rPr lang="en-US" sz="2600" dirty="0" smtClean="0"/>
              <a:t>*Retained placenta. </a:t>
            </a:r>
          </a:p>
          <a:p>
            <a:r>
              <a:rPr lang="en-US" sz="2600" dirty="0" smtClean="0"/>
              <a:t>*Placenta </a:t>
            </a:r>
            <a:r>
              <a:rPr lang="en-US" sz="2600" dirty="0" err="1" smtClean="0"/>
              <a:t>accreta</a:t>
            </a:r>
            <a:r>
              <a:rPr lang="en-US" sz="2600" dirty="0" smtClean="0"/>
              <a:t>. </a:t>
            </a:r>
          </a:p>
          <a:p>
            <a:r>
              <a:rPr lang="en-US" sz="2600" dirty="0" smtClean="0"/>
              <a:t>*Defect in coagulation. </a:t>
            </a:r>
          </a:p>
          <a:p>
            <a:r>
              <a:rPr lang="en-US" sz="2600" dirty="0" smtClean="0"/>
              <a:t>*Uterine inversion. </a:t>
            </a:r>
          </a:p>
          <a:p>
            <a:r>
              <a:rPr lang="en-US" sz="2600" dirty="0" smtClean="0"/>
              <a:t>*Laceration. </a:t>
            </a:r>
          </a:p>
        </p:txBody>
      </p:sp>
      <p:sp>
        <p:nvSpPr>
          <p:cNvPr id="14" name="TextBox 13"/>
          <p:cNvSpPr txBox="1"/>
          <p:nvPr/>
        </p:nvSpPr>
        <p:spPr>
          <a:xfrm>
            <a:off x="9677400" y="4555629"/>
            <a:ext cx="3962400" cy="892552"/>
          </a:xfrm>
          <a:prstGeom prst="rect">
            <a:avLst/>
          </a:prstGeom>
          <a:solidFill>
            <a:schemeClr val="accent5">
              <a:lumMod val="60000"/>
              <a:lumOff val="40000"/>
              <a:alpha val="41000"/>
            </a:schemeClr>
          </a:solidFill>
          <a:ln w="28575" cmpd="sng">
            <a:solidFill>
              <a:schemeClr val="accent5">
                <a:lumMod val="75000"/>
              </a:schemeClr>
            </a:solidFill>
          </a:ln>
        </p:spPr>
        <p:txBody>
          <a:bodyPr wrap="square" rtlCol="0">
            <a:spAutoFit/>
          </a:bodyPr>
          <a:lstStyle/>
          <a:p>
            <a:r>
              <a:rPr lang="en-US" sz="2600" dirty="0" smtClean="0"/>
              <a:t>Occurs after </a:t>
            </a:r>
            <a:r>
              <a:rPr lang="en-US" sz="2600" b="1" u="sng" dirty="0" smtClean="0">
                <a:solidFill>
                  <a:srgbClr val="BE0073"/>
                </a:solidFill>
              </a:rPr>
              <a:t>24 </a:t>
            </a:r>
            <a:r>
              <a:rPr lang="en-US" sz="2600" b="1" u="sng" dirty="0" err="1" smtClean="0">
                <a:solidFill>
                  <a:srgbClr val="BE0073"/>
                </a:solidFill>
              </a:rPr>
              <a:t>hrs</a:t>
            </a:r>
            <a:r>
              <a:rPr lang="en-US" sz="2600" b="1" u="sng" dirty="0" smtClean="0">
                <a:solidFill>
                  <a:srgbClr val="BE0073"/>
                </a:solidFill>
              </a:rPr>
              <a:t> up to 6-12 weeks. </a:t>
            </a:r>
            <a:endParaRPr lang="en-US" sz="2600" b="1" u="sng" dirty="0">
              <a:solidFill>
                <a:srgbClr val="BE0073"/>
              </a:solidFill>
            </a:endParaRPr>
          </a:p>
        </p:txBody>
      </p:sp>
      <p:sp>
        <p:nvSpPr>
          <p:cNvPr id="15" name="TextBox 14"/>
          <p:cNvSpPr txBox="1"/>
          <p:nvPr/>
        </p:nvSpPr>
        <p:spPr>
          <a:xfrm>
            <a:off x="9982200" y="5545991"/>
            <a:ext cx="3657600" cy="3293209"/>
          </a:xfrm>
          <a:prstGeom prst="rect">
            <a:avLst/>
          </a:prstGeom>
          <a:solidFill>
            <a:schemeClr val="accent5">
              <a:lumMod val="60000"/>
              <a:lumOff val="40000"/>
              <a:alpha val="41000"/>
            </a:schemeClr>
          </a:solidFill>
          <a:ln w="28575" cmpd="sng">
            <a:solidFill>
              <a:schemeClr val="accent5">
                <a:lumMod val="75000"/>
              </a:schemeClr>
            </a:solidFill>
          </a:ln>
        </p:spPr>
        <p:txBody>
          <a:bodyPr wrap="square" rtlCol="0">
            <a:spAutoFit/>
          </a:bodyPr>
          <a:lstStyle/>
          <a:p>
            <a:r>
              <a:rPr lang="en-US" sz="2600" b="1" dirty="0" smtClean="0">
                <a:solidFill>
                  <a:srgbClr val="BE0073"/>
                </a:solidFill>
              </a:rPr>
              <a:t>causes : </a:t>
            </a:r>
          </a:p>
          <a:p>
            <a:r>
              <a:rPr lang="en-US" sz="2600" dirty="0" smtClean="0"/>
              <a:t>*Retained products of conception. </a:t>
            </a:r>
          </a:p>
          <a:p>
            <a:r>
              <a:rPr lang="en-US" sz="2600" dirty="0" smtClean="0"/>
              <a:t>*Infection. </a:t>
            </a:r>
          </a:p>
          <a:p>
            <a:r>
              <a:rPr lang="en-US" sz="2600" dirty="0" smtClean="0"/>
              <a:t>*Inherited coagulation defects. </a:t>
            </a:r>
          </a:p>
          <a:p>
            <a:r>
              <a:rPr lang="en-US" sz="2600" dirty="0" smtClean="0"/>
              <a:t>*Sub-involution of the placenta site. </a:t>
            </a:r>
          </a:p>
        </p:txBody>
      </p:sp>
      <p:sp>
        <p:nvSpPr>
          <p:cNvPr id="16" name="TextBox 15"/>
          <p:cNvSpPr txBox="1"/>
          <p:nvPr/>
        </p:nvSpPr>
        <p:spPr>
          <a:xfrm>
            <a:off x="1905000" y="2667000"/>
            <a:ext cx="10363200" cy="954107"/>
          </a:xfrm>
          <a:prstGeom prst="rect">
            <a:avLst/>
          </a:prstGeom>
          <a:ln w="57150" cmpd="sng"/>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t>*It is considered as an Obstetrical Emergency. </a:t>
            </a:r>
          </a:p>
          <a:p>
            <a:r>
              <a:rPr lang="en-US" sz="2800" b="1" dirty="0" smtClean="0"/>
              <a:t>*It is a major preventable cause of morbidity and mortality. </a:t>
            </a:r>
            <a:endParaRPr lang="en-US" sz="2800" b="1" dirty="0"/>
          </a:p>
        </p:txBody>
      </p:sp>
      <p:pic>
        <p:nvPicPr>
          <p:cNvPr id="17" name="Picture 16"/>
          <p:cNvPicPr>
            <a:picLocks noChangeAspect="1"/>
          </p:cNvPicPr>
          <p:nvPr/>
        </p:nvPicPr>
        <p:blipFill>
          <a:blip r:embed="rId8"/>
          <a:stretch>
            <a:fillRect/>
          </a:stretch>
        </p:blipFill>
        <p:spPr>
          <a:xfrm>
            <a:off x="609600" y="2581235"/>
            <a:ext cx="1219200" cy="1076365"/>
          </a:xfrm>
          <a:prstGeom prst="rect">
            <a:avLst/>
          </a:prstGeom>
        </p:spPr>
      </p:pic>
    </p:spTree>
    <p:extLst>
      <p:ext uri="{BB962C8B-B14F-4D97-AF65-F5344CB8AC3E}">
        <p14:creationId xmlns:p14="http://schemas.microsoft.com/office/powerpoint/2010/main" val="97416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11963400" cy="584776"/>
          </a:xfrm>
          <a:prstGeom prst="rect">
            <a:avLst/>
          </a:prstGeom>
          <a:noFill/>
        </p:spPr>
        <p:txBody>
          <a:bodyPr wrap="square" rtlCol="0">
            <a:spAutoFit/>
          </a:bodyPr>
          <a:lstStyle/>
          <a:p>
            <a:r>
              <a:rPr lang="en-US" sz="3200" b="1" dirty="0" smtClean="0">
                <a:solidFill>
                  <a:srgbClr val="BE0073"/>
                </a:solidFill>
              </a:rPr>
              <a:t>General measures in case of blood loss condition :   </a:t>
            </a:r>
            <a:endParaRPr lang="en-US" sz="3200" b="1" dirty="0">
              <a:solidFill>
                <a:srgbClr val="BE0073"/>
              </a:solidFill>
            </a:endParaRPr>
          </a:p>
        </p:txBody>
      </p:sp>
      <p:graphicFrame>
        <p:nvGraphicFramePr>
          <p:cNvPr id="5" name="Diagram 4"/>
          <p:cNvGraphicFramePr/>
          <p:nvPr>
            <p:extLst>
              <p:ext uri="{D42A27DB-BD31-4B8C-83A1-F6EECF244321}">
                <p14:modId xmlns:p14="http://schemas.microsoft.com/office/powerpoint/2010/main" val="1941578044"/>
              </p:ext>
            </p:extLst>
          </p:nvPr>
        </p:nvGraphicFramePr>
        <p:xfrm>
          <a:off x="228600" y="-152400"/>
          <a:ext cx="13335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04800" y="3048000"/>
            <a:ext cx="7162800" cy="769441"/>
          </a:xfrm>
          <a:prstGeom prst="rect">
            <a:avLst/>
          </a:prstGeom>
          <a:noFill/>
        </p:spPr>
        <p:txBody>
          <a:bodyPr wrap="square" rtlCol="0">
            <a:spAutoFit/>
          </a:bodyPr>
          <a:lstStyle/>
          <a:p>
            <a:r>
              <a:rPr lang="en-US" sz="4400" b="1" dirty="0" smtClean="0">
                <a:solidFill>
                  <a:srgbClr val="BE0073"/>
                </a:solidFill>
              </a:rPr>
              <a:t>Evaluation :</a:t>
            </a:r>
            <a:endParaRPr lang="en-US" sz="4400" b="1" dirty="0">
              <a:solidFill>
                <a:srgbClr val="BE0073"/>
              </a:solidFill>
            </a:endParaRPr>
          </a:p>
        </p:txBody>
      </p:sp>
      <p:graphicFrame>
        <p:nvGraphicFramePr>
          <p:cNvPr id="9" name="Diagram 8"/>
          <p:cNvGraphicFramePr/>
          <p:nvPr>
            <p:extLst>
              <p:ext uri="{D42A27DB-BD31-4B8C-83A1-F6EECF244321}">
                <p14:modId xmlns:p14="http://schemas.microsoft.com/office/powerpoint/2010/main" val="2133773268"/>
              </p:ext>
            </p:extLst>
          </p:nvPr>
        </p:nvGraphicFramePr>
        <p:xfrm>
          <a:off x="381000" y="2362200"/>
          <a:ext cx="13335000" cy="762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009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76200"/>
            <a:ext cx="4343400" cy="1295400"/>
          </a:xfrm>
        </p:spPr>
        <p:txBody>
          <a:bodyPr>
            <a:normAutofit/>
          </a:bodyPr>
          <a:lstStyle/>
          <a:p>
            <a:pPr algn="l"/>
            <a:r>
              <a:rPr lang="en-US" sz="4400" b="1" dirty="0" smtClean="0">
                <a:solidFill>
                  <a:srgbClr val="7030A0"/>
                </a:solidFill>
              </a:rPr>
              <a:t>Uterine </a:t>
            </a:r>
            <a:r>
              <a:rPr lang="en-US" sz="4400" b="1" dirty="0" err="1" smtClean="0">
                <a:solidFill>
                  <a:srgbClr val="7030A0"/>
                </a:solidFill>
              </a:rPr>
              <a:t>Atony</a:t>
            </a:r>
            <a:endParaRPr lang="en-US" sz="4400" b="1" dirty="0">
              <a:solidFill>
                <a:srgbClr val="7030A0"/>
              </a:solidFill>
            </a:endParaRPr>
          </a:p>
        </p:txBody>
      </p:sp>
      <p:sp>
        <p:nvSpPr>
          <p:cNvPr id="8" name="TextBox 7"/>
          <p:cNvSpPr txBox="1"/>
          <p:nvPr/>
        </p:nvSpPr>
        <p:spPr>
          <a:xfrm>
            <a:off x="762000" y="1752600"/>
            <a:ext cx="7010400" cy="446276"/>
          </a:xfrm>
          <a:prstGeom prst="rect">
            <a:avLst/>
          </a:prstGeom>
          <a:noFill/>
        </p:spPr>
        <p:txBody>
          <a:bodyPr wrap="square" rtlCol="0">
            <a:spAutoFit/>
          </a:bodyPr>
          <a:lstStyle/>
          <a:p>
            <a:endParaRPr lang="en-US"/>
          </a:p>
        </p:txBody>
      </p:sp>
      <p:sp>
        <p:nvSpPr>
          <p:cNvPr id="2" name="TextBox 1"/>
          <p:cNvSpPr txBox="1"/>
          <p:nvPr/>
        </p:nvSpPr>
        <p:spPr>
          <a:xfrm>
            <a:off x="533400" y="1066800"/>
            <a:ext cx="10591800" cy="1200329"/>
          </a:xfrm>
          <a:prstGeom prst="rect">
            <a:avLst/>
          </a:prstGeom>
          <a:noFill/>
        </p:spPr>
        <p:txBody>
          <a:bodyPr wrap="square" rtlCol="0">
            <a:spAutoFit/>
          </a:bodyPr>
          <a:lstStyle/>
          <a:p>
            <a:r>
              <a:rPr lang="en-US" sz="3600" b="1" dirty="0" smtClean="0"/>
              <a:t>Failure of the uterus to contract after delivery of the fetus. Which can lead to PPH.  </a:t>
            </a:r>
            <a:endParaRPr lang="en-US" sz="3600" b="1" dirty="0"/>
          </a:p>
        </p:txBody>
      </p:sp>
      <p:sp>
        <p:nvSpPr>
          <p:cNvPr id="4" name="Rounded Rectangle 3"/>
          <p:cNvSpPr/>
          <p:nvPr/>
        </p:nvSpPr>
        <p:spPr>
          <a:xfrm>
            <a:off x="152400" y="2743200"/>
            <a:ext cx="6477000" cy="4953000"/>
          </a:xfrm>
          <a:prstGeom prst="roundRect">
            <a:avLst/>
          </a:prstGeom>
          <a:solidFill>
            <a:srgbClr val="A7D6E3">
              <a:alpha val="55000"/>
            </a:srgbClr>
          </a:solidFill>
          <a:ln>
            <a:solidFill>
              <a:srgbClr val="31859C"/>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dirty="0"/>
          </a:p>
        </p:txBody>
      </p:sp>
      <p:sp>
        <p:nvSpPr>
          <p:cNvPr id="9" name="TextBox 8"/>
          <p:cNvSpPr txBox="1"/>
          <p:nvPr/>
        </p:nvSpPr>
        <p:spPr>
          <a:xfrm>
            <a:off x="533400" y="2779693"/>
            <a:ext cx="5867400" cy="954107"/>
          </a:xfrm>
          <a:prstGeom prst="rect">
            <a:avLst/>
          </a:prstGeom>
          <a:noFill/>
        </p:spPr>
        <p:txBody>
          <a:bodyPr wrap="square" rtlCol="0">
            <a:spAutoFit/>
          </a:bodyPr>
          <a:lstStyle/>
          <a:p>
            <a:r>
              <a:rPr lang="en-US" sz="2800" b="1" dirty="0">
                <a:solidFill>
                  <a:srgbClr val="BE0073"/>
                </a:solidFill>
              </a:rPr>
              <a:t>FACTORS PREDISPOSING TO POSTPARTUM UTERINE ATONY </a:t>
            </a:r>
            <a:r>
              <a:rPr lang="en-US" sz="2800" dirty="0" smtClean="0">
                <a:solidFill>
                  <a:srgbClr val="BE0073"/>
                </a:solidFill>
              </a:rPr>
              <a:t>:</a:t>
            </a:r>
            <a:endParaRPr lang="en-US" sz="2800" dirty="0">
              <a:solidFill>
                <a:srgbClr val="BE0073"/>
              </a:solidFill>
            </a:endParaRPr>
          </a:p>
        </p:txBody>
      </p:sp>
      <p:sp>
        <p:nvSpPr>
          <p:cNvPr id="10" name="TextBox 9"/>
          <p:cNvSpPr txBox="1"/>
          <p:nvPr/>
        </p:nvSpPr>
        <p:spPr>
          <a:xfrm>
            <a:off x="457200" y="3573482"/>
            <a:ext cx="6172200" cy="3970318"/>
          </a:xfrm>
          <a:prstGeom prst="rect">
            <a:avLst/>
          </a:prstGeom>
          <a:noFill/>
        </p:spPr>
        <p:txBody>
          <a:bodyPr wrap="square" rtlCol="0">
            <a:spAutoFit/>
          </a:bodyPr>
          <a:lstStyle/>
          <a:p>
            <a:r>
              <a:rPr lang="en-US" sz="2800" b="1" dirty="0" smtClean="0"/>
              <a:t>*History </a:t>
            </a:r>
            <a:r>
              <a:rPr lang="en-US" sz="2800" b="1" dirty="0"/>
              <a:t>of postpartum </a:t>
            </a:r>
            <a:r>
              <a:rPr lang="en-US" sz="2800" b="1" dirty="0" smtClean="0"/>
              <a:t>hemorrhage </a:t>
            </a:r>
          </a:p>
          <a:p>
            <a:r>
              <a:rPr lang="en-US" sz="2800" b="1" dirty="0" smtClean="0"/>
              <a:t>*Prolonged labor</a:t>
            </a:r>
          </a:p>
          <a:p>
            <a:r>
              <a:rPr lang="en-US" sz="2800" b="1" dirty="0" smtClean="0"/>
              <a:t> *Grand </a:t>
            </a:r>
            <a:r>
              <a:rPr lang="en-US" sz="2800" b="1" dirty="0" err="1"/>
              <a:t>multiparity</a:t>
            </a:r>
            <a:r>
              <a:rPr lang="en-US" sz="2800" b="1" dirty="0"/>
              <a:t> (a parity of 5 or more</a:t>
            </a:r>
            <a:r>
              <a:rPr lang="en-US" sz="2800" b="1" dirty="0" smtClean="0"/>
              <a:t>)</a:t>
            </a:r>
          </a:p>
          <a:p>
            <a:r>
              <a:rPr lang="en-US" sz="2800" b="1" dirty="0" smtClean="0"/>
              <a:t> *</a:t>
            </a:r>
            <a:r>
              <a:rPr lang="en-US" sz="2800" b="1" dirty="0" err="1" smtClean="0"/>
              <a:t>Chorioamnionitis</a:t>
            </a:r>
            <a:r>
              <a:rPr lang="en-US" sz="2800" b="1" dirty="0" smtClean="0"/>
              <a:t>  </a:t>
            </a:r>
          </a:p>
          <a:p>
            <a:r>
              <a:rPr lang="en-US" sz="2800" b="1" dirty="0" smtClean="0"/>
              <a:t>*Oxytocic </a:t>
            </a:r>
            <a:r>
              <a:rPr lang="en-US" sz="2800" b="1" dirty="0"/>
              <a:t>augmentation of </a:t>
            </a:r>
            <a:r>
              <a:rPr lang="en-US" sz="2800" b="1" dirty="0" smtClean="0"/>
              <a:t>labor</a:t>
            </a:r>
            <a:r>
              <a:rPr lang="en-US" sz="2800" b="1" dirty="0"/>
              <a:t>.</a:t>
            </a:r>
          </a:p>
          <a:p>
            <a:r>
              <a:rPr lang="en-US" sz="2800" b="1" dirty="0" smtClean="0">
                <a:solidFill>
                  <a:schemeClr val="bg1">
                    <a:lumMod val="50000"/>
                  </a:schemeClr>
                </a:solidFill>
              </a:rPr>
              <a:t>*</a:t>
            </a:r>
            <a:r>
              <a:rPr lang="en-US" sz="2800" b="1" dirty="0" err="1" smtClean="0">
                <a:solidFill>
                  <a:schemeClr val="bg1">
                    <a:lumMod val="50000"/>
                  </a:schemeClr>
                </a:solidFill>
              </a:rPr>
              <a:t>Overdistention</a:t>
            </a:r>
            <a:r>
              <a:rPr lang="en-US" sz="2800" b="1" dirty="0" smtClean="0">
                <a:solidFill>
                  <a:schemeClr val="bg1">
                    <a:lumMod val="50000"/>
                  </a:schemeClr>
                </a:solidFill>
              </a:rPr>
              <a:t> </a:t>
            </a:r>
            <a:r>
              <a:rPr lang="en-US" sz="2800" b="1" dirty="0">
                <a:solidFill>
                  <a:schemeClr val="bg1">
                    <a:lumMod val="50000"/>
                  </a:schemeClr>
                </a:solidFill>
              </a:rPr>
              <a:t>of the </a:t>
            </a:r>
            <a:r>
              <a:rPr lang="en-US" sz="2800" b="1" dirty="0" smtClean="0">
                <a:solidFill>
                  <a:schemeClr val="bg1">
                    <a:lumMod val="50000"/>
                  </a:schemeClr>
                </a:solidFill>
              </a:rPr>
              <a:t>uterus :</a:t>
            </a:r>
            <a:endParaRPr lang="en-US" sz="2800" b="1" dirty="0">
              <a:solidFill>
                <a:schemeClr val="bg1">
                  <a:lumMod val="50000"/>
                </a:schemeClr>
              </a:solidFill>
            </a:endParaRPr>
          </a:p>
          <a:p>
            <a:r>
              <a:rPr lang="en-US" sz="2800" b="1" dirty="0">
                <a:solidFill>
                  <a:schemeClr val="bg1">
                    <a:lumMod val="50000"/>
                  </a:schemeClr>
                </a:solidFill>
              </a:rPr>
              <a:t>Multiple </a:t>
            </a:r>
            <a:r>
              <a:rPr lang="en-US" sz="2800" b="1" dirty="0" smtClean="0">
                <a:solidFill>
                  <a:schemeClr val="bg1">
                    <a:lumMod val="50000"/>
                  </a:schemeClr>
                </a:solidFill>
              </a:rPr>
              <a:t>gestations, </a:t>
            </a:r>
            <a:r>
              <a:rPr lang="en-US" sz="2800" b="1" dirty="0" err="1" smtClean="0">
                <a:solidFill>
                  <a:schemeClr val="bg1">
                    <a:lumMod val="50000"/>
                  </a:schemeClr>
                </a:solidFill>
              </a:rPr>
              <a:t>Polyhydramnios</a:t>
            </a:r>
            <a:r>
              <a:rPr lang="en-US" sz="2800" b="1" dirty="0" smtClean="0">
                <a:solidFill>
                  <a:schemeClr val="bg1">
                    <a:lumMod val="50000"/>
                  </a:schemeClr>
                </a:solidFill>
              </a:rPr>
              <a:t> </a:t>
            </a:r>
            <a:r>
              <a:rPr lang="en-US" sz="2800" b="1" dirty="0">
                <a:solidFill>
                  <a:schemeClr val="bg1">
                    <a:lumMod val="50000"/>
                  </a:schemeClr>
                </a:solidFill>
              </a:rPr>
              <a:t>Fetal </a:t>
            </a:r>
            <a:r>
              <a:rPr lang="en-US" sz="2800" b="1" dirty="0" err="1">
                <a:solidFill>
                  <a:schemeClr val="bg1">
                    <a:lumMod val="50000"/>
                  </a:schemeClr>
                </a:solidFill>
              </a:rPr>
              <a:t>macrosomia</a:t>
            </a:r>
            <a:r>
              <a:rPr lang="en-US" sz="2800" b="1" dirty="0">
                <a:solidFill>
                  <a:schemeClr val="bg1">
                    <a:lumMod val="50000"/>
                  </a:schemeClr>
                </a:solidFill>
              </a:rPr>
              <a:t> </a:t>
            </a:r>
          </a:p>
        </p:txBody>
      </p:sp>
      <p:sp>
        <p:nvSpPr>
          <p:cNvPr id="11" name="Rounded Rectangle 10"/>
          <p:cNvSpPr/>
          <p:nvPr/>
        </p:nvSpPr>
        <p:spPr>
          <a:xfrm>
            <a:off x="6934200" y="2362200"/>
            <a:ext cx="5486400" cy="2971800"/>
          </a:xfrm>
          <a:prstGeom prst="roundRect">
            <a:avLst/>
          </a:prstGeom>
          <a:solidFill>
            <a:srgbClr val="CCFFCC">
              <a:alpha val="68000"/>
            </a:srgb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12" name="TextBox 11"/>
          <p:cNvSpPr txBox="1"/>
          <p:nvPr/>
        </p:nvSpPr>
        <p:spPr>
          <a:xfrm>
            <a:off x="7162800" y="2438400"/>
            <a:ext cx="5410200" cy="523220"/>
          </a:xfrm>
          <a:prstGeom prst="rect">
            <a:avLst/>
          </a:prstGeom>
          <a:noFill/>
        </p:spPr>
        <p:txBody>
          <a:bodyPr wrap="square" rtlCol="0">
            <a:spAutoFit/>
          </a:bodyPr>
          <a:lstStyle/>
          <a:p>
            <a:r>
              <a:rPr lang="en-US" sz="2800" b="1" dirty="0" smtClean="0">
                <a:solidFill>
                  <a:srgbClr val="BE0073"/>
                </a:solidFill>
              </a:rPr>
              <a:t>How to prevent uterine </a:t>
            </a:r>
            <a:r>
              <a:rPr lang="en-US" sz="2800" b="1" dirty="0" err="1" smtClean="0">
                <a:solidFill>
                  <a:srgbClr val="BE0073"/>
                </a:solidFill>
              </a:rPr>
              <a:t>atony</a:t>
            </a:r>
            <a:r>
              <a:rPr lang="en-US" sz="2800" b="1" dirty="0" smtClean="0">
                <a:solidFill>
                  <a:srgbClr val="BE0073"/>
                </a:solidFill>
              </a:rPr>
              <a:t> ?</a:t>
            </a:r>
            <a:endParaRPr lang="en-US" sz="2800" b="1" dirty="0">
              <a:solidFill>
                <a:srgbClr val="BE0073"/>
              </a:solidFill>
            </a:endParaRPr>
          </a:p>
        </p:txBody>
      </p:sp>
      <p:sp>
        <p:nvSpPr>
          <p:cNvPr id="13" name="TextBox 12"/>
          <p:cNvSpPr txBox="1"/>
          <p:nvPr/>
        </p:nvSpPr>
        <p:spPr>
          <a:xfrm>
            <a:off x="7162800" y="2895600"/>
            <a:ext cx="5867400" cy="2246769"/>
          </a:xfrm>
          <a:prstGeom prst="rect">
            <a:avLst/>
          </a:prstGeom>
          <a:noFill/>
        </p:spPr>
        <p:txBody>
          <a:bodyPr wrap="square" rtlCol="0">
            <a:spAutoFit/>
          </a:bodyPr>
          <a:lstStyle/>
          <a:p>
            <a:r>
              <a:rPr lang="en-US" sz="2800" b="1" dirty="0" smtClean="0"/>
              <a:t>The gold standard is active management of 3</a:t>
            </a:r>
            <a:r>
              <a:rPr lang="en-US" sz="2800" b="1" baseline="30000" dirty="0" smtClean="0"/>
              <a:t>rd</a:t>
            </a:r>
            <a:r>
              <a:rPr lang="en-US" sz="2800" b="1" dirty="0" smtClean="0"/>
              <a:t> stage of labor:</a:t>
            </a:r>
          </a:p>
          <a:p>
            <a:pPr marL="514350" indent="-514350">
              <a:buAutoNum type="arabicPeriod"/>
            </a:pPr>
            <a:r>
              <a:rPr lang="en-US" sz="2800" b="1" dirty="0" smtClean="0"/>
              <a:t>Fundal massage.</a:t>
            </a:r>
          </a:p>
          <a:p>
            <a:pPr marL="514350" indent="-514350">
              <a:buAutoNum type="arabicPeriod"/>
            </a:pPr>
            <a:r>
              <a:rPr lang="en-US" sz="2800" b="1" dirty="0" smtClean="0"/>
              <a:t> Gentle cord traction.</a:t>
            </a:r>
          </a:p>
          <a:p>
            <a:pPr marL="514350" indent="-514350">
              <a:buAutoNum type="arabicPeriod"/>
            </a:pPr>
            <a:r>
              <a:rPr lang="en-US" sz="2800" b="1" dirty="0" smtClean="0"/>
              <a:t> IV or IM oxytocin. </a:t>
            </a:r>
            <a:endParaRPr lang="en-US" sz="2800" b="1" dirty="0"/>
          </a:p>
        </p:txBody>
      </p:sp>
      <p:sp>
        <p:nvSpPr>
          <p:cNvPr id="21" name="Snip Single Corner Rectangle 20"/>
          <p:cNvSpPr/>
          <p:nvPr/>
        </p:nvSpPr>
        <p:spPr>
          <a:xfrm>
            <a:off x="7010400" y="5486400"/>
            <a:ext cx="6019800" cy="3352800"/>
          </a:xfrm>
          <a:prstGeom prst="snip1Rect">
            <a:avLst/>
          </a:prstGeom>
          <a:solidFill>
            <a:srgbClr val="EAA5EB">
              <a:alpha val="42000"/>
            </a:srgbClr>
          </a:solidFill>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22" name="TextBox 21"/>
          <p:cNvSpPr txBox="1"/>
          <p:nvPr/>
        </p:nvSpPr>
        <p:spPr>
          <a:xfrm>
            <a:off x="7010400" y="6019800"/>
            <a:ext cx="6324600" cy="2677656"/>
          </a:xfrm>
          <a:prstGeom prst="rect">
            <a:avLst/>
          </a:prstGeom>
          <a:noFill/>
        </p:spPr>
        <p:txBody>
          <a:bodyPr wrap="square" rtlCol="0">
            <a:spAutoFit/>
          </a:bodyPr>
          <a:lstStyle/>
          <a:p>
            <a:r>
              <a:rPr lang="en-US" sz="2800" b="1" dirty="0" smtClean="0"/>
              <a:t>We should start by draining the bladder then go for medical management , if failed go for uterine tamponed if its not effective you should proceed to surgical management and the last resort if all of these failed is hysterectomy.</a:t>
            </a:r>
            <a:endParaRPr lang="en-US" sz="2800" b="1" dirty="0"/>
          </a:p>
        </p:txBody>
      </p:sp>
      <p:sp>
        <p:nvSpPr>
          <p:cNvPr id="23" name="TextBox 22"/>
          <p:cNvSpPr txBox="1"/>
          <p:nvPr/>
        </p:nvSpPr>
        <p:spPr>
          <a:xfrm>
            <a:off x="7086600" y="5486400"/>
            <a:ext cx="5791200" cy="584776"/>
          </a:xfrm>
          <a:prstGeom prst="rect">
            <a:avLst/>
          </a:prstGeom>
          <a:noFill/>
        </p:spPr>
        <p:txBody>
          <a:bodyPr wrap="square" rtlCol="0">
            <a:spAutoFit/>
          </a:bodyPr>
          <a:lstStyle/>
          <a:p>
            <a:r>
              <a:rPr lang="en-US" sz="3200" b="1" dirty="0" smtClean="0">
                <a:solidFill>
                  <a:srgbClr val="BE0073"/>
                </a:solidFill>
              </a:rPr>
              <a:t>Management : </a:t>
            </a:r>
            <a:r>
              <a:rPr lang="en-US" sz="1800" b="1" dirty="0" smtClean="0">
                <a:solidFill>
                  <a:schemeClr val="accent6">
                    <a:lumMod val="75000"/>
                  </a:schemeClr>
                </a:solidFill>
              </a:rPr>
              <a:t>explained in details next slide. </a:t>
            </a:r>
            <a:endParaRPr lang="en-US" sz="1800" b="1" dirty="0">
              <a:solidFill>
                <a:schemeClr val="accent6">
                  <a:lumMod val="75000"/>
                </a:schemeClr>
              </a:solidFill>
            </a:endParaRPr>
          </a:p>
        </p:txBody>
      </p:sp>
    </p:spTree>
    <p:extLst>
      <p:ext uri="{BB962C8B-B14F-4D97-AF65-F5344CB8AC3E}">
        <p14:creationId xmlns:p14="http://schemas.microsoft.com/office/powerpoint/2010/main" val="35296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10439400" cy="646331"/>
          </a:xfrm>
          <a:prstGeom prst="rect">
            <a:avLst/>
          </a:prstGeom>
          <a:noFill/>
        </p:spPr>
        <p:txBody>
          <a:bodyPr wrap="square" rtlCol="0">
            <a:spAutoFit/>
          </a:bodyPr>
          <a:lstStyle/>
          <a:p>
            <a:r>
              <a:rPr lang="en-US" sz="3600" b="1" dirty="0" smtClean="0">
                <a:solidFill>
                  <a:srgbClr val="BE0073"/>
                </a:solidFill>
              </a:rPr>
              <a:t>Management of uterine </a:t>
            </a:r>
            <a:r>
              <a:rPr lang="en-US" sz="3600" b="1" dirty="0" err="1" smtClean="0">
                <a:solidFill>
                  <a:srgbClr val="BE0073"/>
                </a:solidFill>
              </a:rPr>
              <a:t>atony</a:t>
            </a:r>
            <a:r>
              <a:rPr lang="en-US" sz="3600" b="1" dirty="0" smtClean="0">
                <a:solidFill>
                  <a:srgbClr val="BE0073"/>
                </a:solidFill>
              </a:rPr>
              <a:t> ( explained ) :</a:t>
            </a:r>
            <a:endParaRPr lang="en-US" sz="3600" b="1" dirty="0">
              <a:solidFill>
                <a:srgbClr val="BE007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28547634"/>
              </p:ext>
            </p:extLst>
          </p:nvPr>
        </p:nvGraphicFramePr>
        <p:xfrm>
          <a:off x="381000" y="1143000"/>
          <a:ext cx="12801600" cy="5471160"/>
        </p:xfrm>
        <a:graphic>
          <a:graphicData uri="http://schemas.openxmlformats.org/drawingml/2006/table">
            <a:tbl>
              <a:tblPr firstRow="1" bandRow="1">
                <a:tableStyleId>{2A488322-F2BA-4B5B-9748-0D474271808F}</a:tableStyleId>
              </a:tblPr>
              <a:tblGrid>
                <a:gridCol w="4267200"/>
                <a:gridCol w="4267200"/>
                <a:gridCol w="4267200"/>
              </a:tblGrid>
              <a:tr h="990600">
                <a:tc>
                  <a:txBody>
                    <a:bodyPr/>
                    <a:lstStyle/>
                    <a:p>
                      <a:pPr algn="ctr"/>
                      <a:r>
                        <a:rPr lang="en-US" sz="3200" b="1" dirty="0" smtClean="0">
                          <a:solidFill>
                            <a:srgbClr val="BE0073"/>
                          </a:solidFill>
                        </a:rPr>
                        <a:t>Medical management </a:t>
                      </a:r>
                      <a:endParaRPr lang="en-US" sz="3200" b="1" dirty="0">
                        <a:solidFill>
                          <a:srgbClr val="BE0073"/>
                        </a:solidFill>
                      </a:endParaRPr>
                    </a:p>
                  </a:txBody>
                  <a:tcPr/>
                </a:tc>
                <a:tc>
                  <a:txBody>
                    <a:bodyPr/>
                    <a:lstStyle/>
                    <a:p>
                      <a:pPr algn="ctr"/>
                      <a:r>
                        <a:rPr lang="en-US" sz="3200" b="1" dirty="0" smtClean="0">
                          <a:solidFill>
                            <a:srgbClr val="BE0073"/>
                          </a:solidFill>
                        </a:rPr>
                        <a:t>Uterine tamponed </a:t>
                      </a:r>
                      <a:endParaRPr lang="en-US" sz="3200" b="1" dirty="0">
                        <a:solidFill>
                          <a:srgbClr val="BE0073"/>
                        </a:solidFill>
                      </a:endParaRPr>
                    </a:p>
                  </a:txBody>
                  <a:tcPr/>
                </a:tc>
                <a:tc>
                  <a:txBody>
                    <a:bodyPr/>
                    <a:lstStyle/>
                    <a:p>
                      <a:pPr algn="ctr"/>
                      <a:r>
                        <a:rPr lang="en-US" sz="3200" b="1" dirty="0" smtClean="0">
                          <a:solidFill>
                            <a:srgbClr val="BE0073"/>
                          </a:solidFill>
                        </a:rPr>
                        <a:t>Surgical management </a:t>
                      </a:r>
                      <a:endParaRPr lang="en-US" sz="3200" b="1" dirty="0">
                        <a:solidFill>
                          <a:srgbClr val="BE0073"/>
                        </a:solidFill>
                      </a:endParaRPr>
                    </a:p>
                  </a:txBody>
                  <a:tcPr/>
                </a:tc>
              </a:tr>
              <a:tr h="3505200">
                <a:tc>
                  <a:txBody>
                    <a:bodyPr/>
                    <a:lstStyle/>
                    <a:p>
                      <a:pPr algn="l"/>
                      <a:r>
                        <a:rPr lang="en-US" sz="2400" b="1" dirty="0" smtClean="0"/>
                        <a:t>*</a:t>
                      </a:r>
                      <a:r>
                        <a:rPr lang="en-US" sz="2400" b="1" dirty="0" err="1" smtClean="0"/>
                        <a:t>methylergonovine</a:t>
                      </a:r>
                      <a:r>
                        <a:rPr lang="en-US" sz="2400" b="1" baseline="0" dirty="0" smtClean="0"/>
                        <a:t> maleate (</a:t>
                      </a:r>
                      <a:r>
                        <a:rPr lang="en-US" sz="2400" b="1" baseline="0" dirty="0" err="1" smtClean="0"/>
                        <a:t>methergine</a:t>
                      </a:r>
                      <a:r>
                        <a:rPr lang="en-US" sz="2400" b="1" baseline="0" dirty="0" smtClean="0"/>
                        <a:t>) = </a:t>
                      </a:r>
                      <a:r>
                        <a:rPr lang="en-US" sz="2400" b="1" baseline="0" dirty="0" err="1" smtClean="0"/>
                        <a:t>uterotonic</a:t>
                      </a:r>
                      <a:r>
                        <a:rPr lang="en-US" sz="2400" b="1" baseline="0" dirty="0" smtClean="0"/>
                        <a:t> given IM. </a:t>
                      </a:r>
                      <a:r>
                        <a:rPr lang="en-US" sz="2400" b="1" baseline="0" dirty="0" smtClean="0">
                          <a:solidFill>
                            <a:srgbClr val="FF0000"/>
                          </a:solidFill>
                        </a:rPr>
                        <a:t>( contraindicated in HTN )</a:t>
                      </a:r>
                    </a:p>
                    <a:p>
                      <a:pPr algn="l"/>
                      <a:r>
                        <a:rPr lang="en-US" sz="2400" b="1" baseline="0" dirty="0" smtClean="0"/>
                        <a:t>*15-methyle-prostaglandin F2alpha ( </a:t>
                      </a:r>
                      <a:r>
                        <a:rPr lang="en-US" sz="2400" b="1" baseline="0" dirty="0" err="1" smtClean="0"/>
                        <a:t>hemabate</a:t>
                      </a:r>
                      <a:r>
                        <a:rPr lang="en-US" sz="2400" b="1" baseline="0" dirty="0" smtClean="0"/>
                        <a:t> ) = cause myometrium muscle to contract given IM. </a:t>
                      </a:r>
                      <a:r>
                        <a:rPr lang="en-US" sz="2400" b="1" baseline="0" dirty="0" smtClean="0">
                          <a:solidFill>
                            <a:srgbClr val="FF0000"/>
                          </a:solidFill>
                        </a:rPr>
                        <a:t>(Contraindicated in a asthma because it might constrict the bronchioles ).</a:t>
                      </a:r>
                      <a:r>
                        <a:rPr lang="en-US" sz="2400" b="1" baseline="0" dirty="0" smtClean="0"/>
                        <a:t> </a:t>
                      </a:r>
                    </a:p>
                    <a:p>
                      <a:pPr algn="l"/>
                      <a:r>
                        <a:rPr lang="en-US" sz="2400" b="1" baseline="0" dirty="0" smtClean="0"/>
                        <a:t>*IV oxytocin. </a:t>
                      </a:r>
                    </a:p>
                    <a:p>
                      <a:pPr algn="l"/>
                      <a:r>
                        <a:rPr lang="en-US" sz="2400" b="1" baseline="0" dirty="0" smtClean="0"/>
                        <a:t>*misoprostol </a:t>
                      </a:r>
                      <a:r>
                        <a:rPr lang="en-US" sz="2400" b="1" baseline="0" dirty="0" err="1" smtClean="0"/>
                        <a:t>buckally</a:t>
                      </a:r>
                      <a:r>
                        <a:rPr lang="en-US" sz="2400" b="1" baseline="0" dirty="0" smtClean="0"/>
                        <a:t> or rectally. </a:t>
                      </a:r>
                    </a:p>
                  </a:txBody>
                  <a:tcPr/>
                </a:tc>
                <a:tc>
                  <a:txBody>
                    <a:bodyPr/>
                    <a:lstStyle/>
                    <a:p>
                      <a:pPr algn="l"/>
                      <a:r>
                        <a:rPr lang="en-US" sz="2400" b="1" dirty="0" smtClean="0"/>
                        <a:t>Acts</a:t>
                      </a:r>
                      <a:r>
                        <a:rPr lang="en-US" sz="2400" b="1" baseline="0" dirty="0" smtClean="0"/>
                        <a:t> by applying pressure pressure internally to stop the flow of blood . </a:t>
                      </a:r>
                    </a:p>
                    <a:p>
                      <a:pPr algn="l"/>
                      <a:endParaRPr lang="en-US" sz="2400" b="1" baseline="0" dirty="0" smtClean="0"/>
                    </a:p>
                    <a:p>
                      <a:pPr algn="l"/>
                      <a:r>
                        <a:rPr lang="en-US" sz="2400" b="1" baseline="0" dirty="0" smtClean="0"/>
                        <a:t>It has 2 ways : </a:t>
                      </a:r>
                    </a:p>
                    <a:p>
                      <a:pPr algn="l"/>
                      <a:r>
                        <a:rPr lang="en-US" sz="2400" b="1" baseline="0" dirty="0" smtClean="0"/>
                        <a:t>*uterine packing. </a:t>
                      </a:r>
                    </a:p>
                    <a:p>
                      <a:pPr algn="l"/>
                      <a:r>
                        <a:rPr lang="en-US" sz="2400" b="1" baseline="0" dirty="0" smtClean="0"/>
                        <a:t>*</a:t>
                      </a:r>
                      <a:r>
                        <a:rPr lang="en-US" sz="2400" b="1" baseline="0" dirty="0" err="1" smtClean="0"/>
                        <a:t>Bakri</a:t>
                      </a:r>
                      <a:r>
                        <a:rPr lang="en-US" sz="2400" b="1" baseline="0" dirty="0" smtClean="0"/>
                        <a:t> </a:t>
                      </a:r>
                      <a:r>
                        <a:rPr lang="en-US" sz="2400" b="1" baseline="0" dirty="0" err="1" smtClean="0"/>
                        <a:t>baloon</a:t>
                      </a:r>
                      <a:r>
                        <a:rPr lang="en-US" sz="2400" b="1" baseline="0" dirty="0" smtClean="0"/>
                        <a:t>. </a:t>
                      </a:r>
                    </a:p>
                    <a:p>
                      <a:pPr algn="l"/>
                      <a:endParaRPr lang="en-US" sz="2400" b="1" dirty="0"/>
                    </a:p>
                  </a:txBody>
                  <a:tcPr/>
                </a:tc>
                <a:tc>
                  <a:txBody>
                    <a:bodyPr/>
                    <a:lstStyle/>
                    <a:p>
                      <a:pPr algn="l"/>
                      <a:r>
                        <a:rPr lang="en-US" sz="2400" b="1" dirty="0" smtClean="0"/>
                        <a:t>*B-lynch</a:t>
                      </a:r>
                      <a:r>
                        <a:rPr lang="en-US" sz="2400" b="1" baseline="0" dirty="0" smtClean="0"/>
                        <a:t> suture ( it compresses the uterus ). </a:t>
                      </a:r>
                    </a:p>
                    <a:p>
                      <a:pPr algn="l"/>
                      <a:r>
                        <a:rPr lang="en-US" sz="2400" b="1" baseline="0" dirty="0" smtClean="0"/>
                        <a:t>*uterine artery ligation. </a:t>
                      </a:r>
                    </a:p>
                    <a:p>
                      <a:pPr algn="l"/>
                      <a:r>
                        <a:rPr lang="en-US" sz="2400" b="1" baseline="0" dirty="0" smtClean="0"/>
                        <a:t>*interventional radiology to asses in uterine artery embolization )</a:t>
                      </a:r>
                    </a:p>
                    <a:p>
                      <a:pPr algn="l"/>
                      <a:endParaRPr lang="en-US" sz="2400" b="1" baseline="0" dirty="0" smtClean="0"/>
                    </a:p>
                    <a:p>
                      <a:pPr algn="l"/>
                      <a:endParaRPr lang="en-US" sz="2400" b="1" baseline="0" dirty="0" smtClean="0">
                        <a:solidFill>
                          <a:srgbClr val="FF0000"/>
                        </a:solidFill>
                      </a:endParaRPr>
                    </a:p>
                    <a:p>
                      <a:pPr algn="l"/>
                      <a:r>
                        <a:rPr lang="en-US" sz="2400" b="1" baseline="0" dirty="0" smtClean="0">
                          <a:solidFill>
                            <a:srgbClr val="FF0000"/>
                          </a:solidFill>
                        </a:rPr>
                        <a:t>IF ALL THESE STEPS FAILED HYSTERECTOMY SHOULD BE PERFORMED. </a:t>
                      </a:r>
                      <a:endParaRPr lang="en-US" sz="2400" b="1" dirty="0">
                        <a:solidFill>
                          <a:srgbClr val="FF0000"/>
                        </a:solidFill>
                      </a:endParaRPr>
                    </a:p>
                  </a:txBody>
                  <a:tcPr/>
                </a:tc>
              </a:tr>
            </a:tbl>
          </a:graphicData>
        </a:graphic>
      </p:graphicFrame>
      <p:sp>
        <p:nvSpPr>
          <p:cNvPr id="6" name="Rounded Rectangle 5"/>
          <p:cNvSpPr/>
          <p:nvPr/>
        </p:nvSpPr>
        <p:spPr>
          <a:xfrm>
            <a:off x="609600" y="7010400"/>
            <a:ext cx="12268200" cy="1752600"/>
          </a:xfrm>
          <a:prstGeom prst="roundRect">
            <a:avLst/>
          </a:prstGeom>
          <a:solidFill>
            <a:srgbClr val="E13A5A">
              <a:alpha val="20000"/>
            </a:srgbClr>
          </a:solidFill>
        </p:spPr>
        <p:style>
          <a:lnRef idx="2">
            <a:schemeClr val="accent2"/>
          </a:lnRef>
          <a:fillRef idx="1">
            <a:schemeClr val="lt1"/>
          </a:fillRef>
          <a:effectRef idx="0">
            <a:schemeClr val="accent2"/>
          </a:effectRef>
          <a:fontRef idx="minor">
            <a:schemeClr val="dk1"/>
          </a:fontRef>
        </p:style>
        <p:txBody>
          <a:bodyPr rtlCol="1" anchor="ctr"/>
          <a:lstStyle/>
          <a:p>
            <a:pPr algn="ctr"/>
            <a:endParaRPr lang="en-US"/>
          </a:p>
        </p:txBody>
      </p:sp>
      <p:sp>
        <p:nvSpPr>
          <p:cNvPr id="7" name="TextBox 6"/>
          <p:cNvSpPr txBox="1"/>
          <p:nvPr/>
        </p:nvSpPr>
        <p:spPr>
          <a:xfrm>
            <a:off x="762000" y="7162800"/>
            <a:ext cx="11887200" cy="1384995"/>
          </a:xfrm>
          <a:prstGeom prst="rect">
            <a:avLst/>
          </a:prstGeom>
          <a:noFill/>
        </p:spPr>
        <p:txBody>
          <a:bodyPr wrap="square" rtlCol="0">
            <a:spAutoFit/>
          </a:bodyPr>
          <a:lstStyle/>
          <a:p>
            <a:r>
              <a:rPr lang="en-US" sz="2800" b="1" dirty="0" smtClean="0"/>
              <a:t>*Any patient with PPH you should intervene early to prevent </a:t>
            </a:r>
            <a:r>
              <a:rPr lang="en-US" sz="2800" b="1" dirty="0" smtClean="0">
                <a:solidFill>
                  <a:srgbClr val="FF0000"/>
                </a:solidFill>
              </a:rPr>
              <a:t>DIC.</a:t>
            </a:r>
          </a:p>
          <a:p>
            <a:r>
              <a:rPr lang="en-US" sz="2800" b="1" dirty="0" smtClean="0">
                <a:solidFill>
                  <a:srgbClr val="FF0000"/>
                </a:solidFill>
              </a:rPr>
              <a:t>*Packed RBC </a:t>
            </a:r>
            <a:r>
              <a:rPr lang="en-US" sz="2800" b="1" dirty="0" smtClean="0"/>
              <a:t>are the mainstay of replacement therapy.   </a:t>
            </a:r>
            <a:endParaRPr lang="en-US" sz="2800" b="1" dirty="0"/>
          </a:p>
          <a:p>
            <a:r>
              <a:rPr lang="en-US" sz="2800" b="1" dirty="0" smtClean="0"/>
              <a:t>*It is recommended to transfuse with </a:t>
            </a:r>
            <a:r>
              <a:rPr lang="en-US" sz="2800" b="1" dirty="0" smtClean="0">
                <a:solidFill>
                  <a:srgbClr val="FF0000"/>
                </a:solidFill>
              </a:rPr>
              <a:t>1:1:1 ration . ( PRBC : FFP : Platelets ) </a:t>
            </a:r>
            <a:endParaRPr lang="en-US" sz="2800" b="1" dirty="0">
              <a:solidFill>
                <a:srgbClr val="FF0000"/>
              </a:solidFill>
            </a:endParaRPr>
          </a:p>
        </p:txBody>
      </p:sp>
    </p:spTree>
    <p:extLst>
      <p:ext uri="{BB962C8B-B14F-4D97-AF65-F5344CB8AC3E}">
        <p14:creationId xmlns:p14="http://schemas.microsoft.com/office/powerpoint/2010/main" val="405567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28800"/>
            <a:ext cx="4724400" cy="710963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t>Tracy </a:t>
            </a:r>
            <a:r>
              <a:rPr lang="en-US" sz="2400" b="1" dirty="0"/>
              <a:t>is a 33 year-old G1 woman who underwent induction of labor for a post-dates pregnancy at 41 weeks and 3 days gestation. Prostaglandins were used to accomplish cervical ripening and an oxytocin infusion was used to induce labor. The patient had a lengthy first and second stage. Ultimately, the fetus was delivered with vacuum assistance. The baby weighed 9 pounds 3 </a:t>
            </a:r>
            <a:r>
              <a:rPr lang="en-US" sz="2400" b="1" dirty="0" err="1"/>
              <a:t>oz</a:t>
            </a:r>
            <a:r>
              <a:rPr lang="en-US" sz="2400" b="1" dirty="0"/>
              <a:t> at birth. The third stage of labor was uncomplicated. Thirty minutes later you are called to the recovery room because Tracy has experienced brisk vaginal bleeding that did not respond to uterine massage by her nurse.</a:t>
            </a:r>
          </a:p>
        </p:txBody>
      </p:sp>
      <p:sp>
        <p:nvSpPr>
          <p:cNvPr id="6" name="TextBox 5"/>
          <p:cNvSpPr txBox="1"/>
          <p:nvPr/>
        </p:nvSpPr>
        <p:spPr>
          <a:xfrm>
            <a:off x="0" y="228600"/>
            <a:ext cx="1371600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7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CASE SCENARIO </a:t>
            </a:r>
            <a:endParaRPr lang="en-US" sz="7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4" name="Picture 3"/>
          <p:cNvPicPr>
            <a:picLocks noChangeAspect="1"/>
          </p:cNvPicPr>
          <p:nvPr/>
        </p:nvPicPr>
        <p:blipFill>
          <a:blip r:embed="rId2"/>
          <a:stretch>
            <a:fillRect/>
          </a:stretch>
        </p:blipFill>
        <p:spPr>
          <a:xfrm>
            <a:off x="28391" y="0"/>
            <a:ext cx="1651000" cy="1687011"/>
          </a:xfrm>
          <a:prstGeom prst="rect">
            <a:avLst/>
          </a:prstGeom>
        </p:spPr>
      </p:pic>
      <p:sp>
        <p:nvSpPr>
          <p:cNvPr id="7" name="TextBox 6"/>
          <p:cNvSpPr txBox="1"/>
          <p:nvPr/>
        </p:nvSpPr>
        <p:spPr>
          <a:xfrm>
            <a:off x="4876800" y="1788617"/>
            <a:ext cx="8686800" cy="4154983"/>
          </a:xfrm>
          <a:prstGeom prst="rect">
            <a:avLst/>
          </a:prstGeom>
          <a:solidFill>
            <a:schemeClr val="accent3">
              <a:lumMod val="20000"/>
              <a:lumOff val="80000"/>
            </a:schemeClr>
          </a:solidFill>
        </p:spPr>
        <p:txBody>
          <a:bodyPr wrap="square" rtlCol="0">
            <a:spAutoFit/>
          </a:bodyPr>
          <a:lstStyle/>
          <a:p>
            <a:r>
              <a:rPr lang="en-US" sz="2400" b="1" dirty="0">
                <a:solidFill>
                  <a:schemeClr val="accent3">
                    <a:lumMod val="75000"/>
                  </a:schemeClr>
                </a:solidFill>
              </a:rPr>
              <a:t>1. What is the definition of postpartum hemorrhage? </a:t>
            </a:r>
          </a:p>
          <a:p>
            <a:r>
              <a:rPr lang="en-US" sz="2400" b="1" dirty="0"/>
              <a:t>Varying definitions among sources. </a:t>
            </a:r>
          </a:p>
          <a:p>
            <a:r>
              <a:rPr lang="en-US" sz="2400" b="1" dirty="0"/>
              <a:t>Blood loss greater than or equal to 500 ml within 24 hours after vaginal delivery or 1000 mL after </a:t>
            </a:r>
            <a:r>
              <a:rPr lang="en-US" sz="2400" b="1" dirty="0" err="1"/>
              <a:t>Cesare</a:t>
            </a:r>
            <a:r>
              <a:rPr lang="en-US" sz="2400" b="1" dirty="0"/>
              <a:t>- </a:t>
            </a:r>
          </a:p>
          <a:p>
            <a:r>
              <a:rPr lang="en-US" sz="2400" b="1" dirty="0"/>
              <a:t>an delivery. </a:t>
            </a:r>
          </a:p>
          <a:p>
            <a:r>
              <a:rPr lang="en-US" sz="2400" b="1" dirty="0"/>
              <a:t>Decline in hematocrit of more than 10% may be used. </a:t>
            </a:r>
          </a:p>
          <a:p>
            <a:r>
              <a:rPr lang="en-US" sz="2400" b="1" dirty="0" smtClean="0"/>
              <a:t>Severe </a:t>
            </a:r>
            <a:r>
              <a:rPr lang="en-US" sz="2400" b="1" dirty="0"/>
              <a:t>PPH is greater than or equal to 1000 ml within 24 hours after delivery. </a:t>
            </a:r>
          </a:p>
          <a:p>
            <a:r>
              <a:rPr lang="en-US" sz="2400" b="1" dirty="0"/>
              <a:t>Primary postpartum hemorrhage occurs in first 24 hours, while secondary hemorrhage occurs after 24 </a:t>
            </a:r>
          </a:p>
          <a:p>
            <a:r>
              <a:rPr lang="en-US" sz="2400" b="1" dirty="0"/>
              <a:t>hours and before 6-12 weeks following delivery. </a:t>
            </a:r>
          </a:p>
        </p:txBody>
      </p:sp>
      <p:sp>
        <p:nvSpPr>
          <p:cNvPr id="8" name="TextBox 7"/>
          <p:cNvSpPr txBox="1"/>
          <p:nvPr/>
        </p:nvSpPr>
        <p:spPr>
          <a:xfrm>
            <a:off x="4953000" y="6096000"/>
            <a:ext cx="3657600" cy="2923878"/>
          </a:xfrm>
          <a:prstGeom prst="rect">
            <a:avLst/>
          </a:prstGeom>
          <a:solidFill>
            <a:srgbClr val="EBF1DE"/>
          </a:solidFill>
        </p:spPr>
        <p:txBody>
          <a:bodyPr wrap="square" rtlCol="0">
            <a:spAutoFit/>
          </a:bodyPr>
          <a:lstStyle/>
          <a:p>
            <a:r>
              <a:rPr lang="en-US" b="1" dirty="0" smtClean="0">
                <a:solidFill>
                  <a:srgbClr val="77933C"/>
                </a:solidFill>
              </a:rPr>
              <a:t>2.What </a:t>
            </a:r>
            <a:r>
              <a:rPr lang="en-US" b="1" dirty="0">
                <a:solidFill>
                  <a:srgbClr val="77933C"/>
                </a:solidFill>
              </a:rPr>
              <a:t>elements of this case </a:t>
            </a:r>
            <a:r>
              <a:rPr lang="en-US" b="1" dirty="0" smtClean="0">
                <a:solidFill>
                  <a:srgbClr val="77933C"/>
                </a:solidFill>
              </a:rPr>
              <a:t>present </a:t>
            </a:r>
            <a:r>
              <a:rPr lang="en-US" b="1" dirty="0">
                <a:solidFill>
                  <a:srgbClr val="77933C"/>
                </a:solidFill>
              </a:rPr>
              <a:t>risk factors for </a:t>
            </a:r>
            <a:r>
              <a:rPr lang="en-US" b="1" dirty="0" smtClean="0">
                <a:solidFill>
                  <a:srgbClr val="77933C"/>
                </a:solidFill>
              </a:rPr>
              <a:t>a postpartum </a:t>
            </a:r>
            <a:r>
              <a:rPr lang="en-US" b="1" dirty="0">
                <a:solidFill>
                  <a:srgbClr val="77933C"/>
                </a:solidFill>
              </a:rPr>
              <a:t>hemorrhage</a:t>
            </a:r>
            <a:r>
              <a:rPr lang="en-US" b="1" dirty="0" smtClean="0">
                <a:solidFill>
                  <a:srgbClr val="77933C"/>
                </a:solidFill>
              </a:rPr>
              <a:t>?</a:t>
            </a:r>
          </a:p>
          <a:p>
            <a:r>
              <a:rPr lang="en-US" b="1" dirty="0" smtClean="0"/>
              <a:t>Induced </a:t>
            </a:r>
            <a:r>
              <a:rPr lang="en-US" b="1" dirty="0"/>
              <a:t>labor </a:t>
            </a:r>
            <a:endParaRPr lang="en-US" b="1" dirty="0" smtClean="0"/>
          </a:p>
          <a:p>
            <a:r>
              <a:rPr lang="en-US" b="1" dirty="0" smtClean="0"/>
              <a:t>Prolonged </a:t>
            </a:r>
            <a:r>
              <a:rPr lang="en-US" b="1" dirty="0"/>
              <a:t>labor </a:t>
            </a:r>
            <a:endParaRPr lang="en-US" b="1" dirty="0" smtClean="0"/>
          </a:p>
          <a:p>
            <a:r>
              <a:rPr lang="en-US" b="1" dirty="0" smtClean="0"/>
              <a:t>Operative </a:t>
            </a:r>
            <a:r>
              <a:rPr lang="en-US" b="1" dirty="0"/>
              <a:t>vaginal delivery </a:t>
            </a:r>
            <a:endParaRPr lang="en-US" b="1" dirty="0" smtClean="0"/>
          </a:p>
          <a:p>
            <a:r>
              <a:rPr lang="en-US" b="1" dirty="0" smtClean="0"/>
              <a:t>Fetal </a:t>
            </a:r>
            <a:r>
              <a:rPr lang="en-US" b="1" dirty="0" err="1"/>
              <a:t>macrosomia</a:t>
            </a:r>
            <a:r>
              <a:rPr lang="en-US" b="1" dirty="0"/>
              <a:t> </a:t>
            </a:r>
          </a:p>
          <a:p>
            <a:endParaRPr lang="en-US" dirty="0"/>
          </a:p>
        </p:txBody>
      </p:sp>
      <p:sp>
        <p:nvSpPr>
          <p:cNvPr id="9" name="TextBox 8"/>
          <p:cNvSpPr txBox="1"/>
          <p:nvPr/>
        </p:nvSpPr>
        <p:spPr>
          <a:xfrm>
            <a:off x="8763000" y="6097012"/>
            <a:ext cx="4800600" cy="3046988"/>
          </a:xfrm>
          <a:prstGeom prst="rect">
            <a:avLst/>
          </a:prstGeom>
          <a:solidFill>
            <a:srgbClr val="EBF1DE"/>
          </a:solidFill>
        </p:spPr>
        <p:txBody>
          <a:bodyPr wrap="square" rtlCol="0">
            <a:spAutoFit/>
          </a:bodyPr>
          <a:lstStyle/>
          <a:p>
            <a:r>
              <a:rPr lang="en-US" sz="2400" b="1" dirty="0" smtClean="0">
                <a:solidFill>
                  <a:srgbClr val="77933C"/>
                </a:solidFill>
              </a:rPr>
              <a:t>3.What </a:t>
            </a:r>
            <a:r>
              <a:rPr lang="en-US" sz="2400" b="1" dirty="0">
                <a:solidFill>
                  <a:srgbClr val="77933C"/>
                </a:solidFill>
              </a:rPr>
              <a:t>are the causes of postpartum hemorrhage? </a:t>
            </a:r>
            <a:r>
              <a:rPr lang="en-US" sz="2400" b="1" dirty="0" smtClean="0">
                <a:solidFill>
                  <a:srgbClr val="77933C"/>
                </a:solidFill>
              </a:rPr>
              <a:t> </a:t>
            </a:r>
          </a:p>
          <a:p>
            <a:r>
              <a:rPr lang="en-US" sz="2400" b="1" dirty="0" smtClean="0"/>
              <a:t>Uterine </a:t>
            </a:r>
            <a:r>
              <a:rPr lang="en-US" sz="2400" b="1" dirty="0" err="1"/>
              <a:t>atony</a:t>
            </a:r>
            <a:r>
              <a:rPr lang="en-US" sz="2400" b="1" dirty="0"/>
              <a:t> </a:t>
            </a:r>
            <a:endParaRPr lang="en-US" sz="2400" b="1" dirty="0" smtClean="0"/>
          </a:p>
          <a:p>
            <a:r>
              <a:rPr lang="en-US" sz="2400" b="1" dirty="0" smtClean="0"/>
              <a:t>Retained </a:t>
            </a:r>
            <a:r>
              <a:rPr lang="en-US" sz="2400" b="1" dirty="0"/>
              <a:t>placental tissue </a:t>
            </a:r>
            <a:endParaRPr lang="en-US" sz="2400" b="1" dirty="0" smtClean="0"/>
          </a:p>
          <a:p>
            <a:r>
              <a:rPr lang="en-US" sz="2400" b="1" dirty="0" smtClean="0"/>
              <a:t>Maternal </a:t>
            </a:r>
            <a:r>
              <a:rPr lang="en-US" sz="2400" b="1" dirty="0"/>
              <a:t>trauma/obstetric lacerations </a:t>
            </a:r>
            <a:r>
              <a:rPr lang="en-US" sz="2400" b="1" dirty="0" smtClean="0"/>
              <a:t>Uterine </a:t>
            </a:r>
            <a:r>
              <a:rPr lang="en-US" sz="2400" b="1" dirty="0"/>
              <a:t>inversions </a:t>
            </a:r>
            <a:endParaRPr lang="en-US" sz="2400" b="1" dirty="0" smtClean="0"/>
          </a:p>
          <a:p>
            <a:r>
              <a:rPr lang="en-US" sz="2400" b="1" dirty="0" smtClean="0"/>
              <a:t>Maternal </a:t>
            </a:r>
            <a:r>
              <a:rPr lang="en-US" sz="2400" b="1" dirty="0"/>
              <a:t>coagulopathy (pre-existing or acquired) </a:t>
            </a:r>
          </a:p>
        </p:txBody>
      </p:sp>
    </p:spTree>
    <p:extLst>
      <p:ext uri="{BB962C8B-B14F-4D97-AF65-F5344CB8AC3E}">
        <p14:creationId xmlns:p14="http://schemas.microsoft.com/office/powerpoint/2010/main" val="155785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6324600" cy="3785652"/>
          </a:xfrm>
          <a:prstGeom prst="rect">
            <a:avLst/>
          </a:prstGeom>
          <a:solidFill>
            <a:srgbClr val="EBF1DE"/>
          </a:solidFill>
        </p:spPr>
        <p:txBody>
          <a:bodyPr wrap="square" rtlCol="0">
            <a:spAutoFit/>
          </a:bodyPr>
          <a:lstStyle/>
          <a:p>
            <a:r>
              <a:rPr lang="en-US" sz="2400" b="1" dirty="0" smtClean="0">
                <a:solidFill>
                  <a:srgbClr val="77933C"/>
                </a:solidFill>
              </a:rPr>
              <a:t>4.What </a:t>
            </a:r>
            <a:r>
              <a:rPr lang="en-US" sz="2400" b="1" dirty="0">
                <a:solidFill>
                  <a:srgbClr val="77933C"/>
                </a:solidFill>
              </a:rPr>
              <a:t>are other risk factors for postpartum hemorrhage? </a:t>
            </a:r>
            <a:endParaRPr lang="en-US" sz="2400" b="1" dirty="0" smtClean="0">
              <a:solidFill>
                <a:srgbClr val="77933C"/>
              </a:solidFill>
            </a:endParaRPr>
          </a:p>
          <a:p>
            <a:r>
              <a:rPr lang="en-US" sz="2400" b="1" dirty="0" err="1" smtClean="0"/>
              <a:t>Multiparity</a:t>
            </a:r>
            <a:r>
              <a:rPr lang="en-US" sz="2400" b="1" dirty="0" smtClean="0"/>
              <a:t> </a:t>
            </a:r>
            <a:endParaRPr lang="en-US" sz="2400" b="1" dirty="0"/>
          </a:p>
          <a:p>
            <a:r>
              <a:rPr lang="en-US" sz="2400" b="1" dirty="0" smtClean="0"/>
              <a:t>Over</a:t>
            </a:r>
            <a:r>
              <a:rPr lang="en-US" sz="2400" b="1" dirty="0"/>
              <a:t>-distended uterus (multiples, </a:t>
            </a:r>
            <a:r>
              <a:rPr lang="en-US" sz="2400" b="1" dirty="0" err="1"/>
              <a:t>hydramnios</a:t>
            </a:r>
            <a:r>
              <a:rPr lang="en-US" sz="2400" b="1" dirty="0"/>
              <a:t>, fetal </a:t>
            </a:r>
            <a:r>
              <a:rPr lang="en-US" sz="2400" b="1" dirty="0" err="1"/>
              <a:t>macrosomia</a:t>
            </a:r>
            <a:r>
              <a:rPr lang="en-US" sz="2400" b="1" dirty="0"/>
              <a:t>) </a:t>
            </a:r>
            <a:endParaRPr lang="en-US" sz="2400" b="1" dirty="0" smtClean="0"/>
          </a:p>
          <a:p>
            <a:r>
              <a:rPr lang="en-US" sz="2400" b="1" dirty="0" smtClean="0"/>
              <a:t>Augmented </a:t>
            </a:r>
            <a:r>
              <a:rPr lang="en-US" sz="2400" b="1" dirty="0"/>
              <a:t>labor </a:t>
            </a:r>
            <a:endParaRPr lang="en-US" sz="2400" b="1" dirty="0" smtClean="0"/>
          </a:p>
          <a:p>
            <a:r>
              <a:rPr lang="en-US" sz="2400" b="1" dirty="0" smtClean="0"/>
              <a:t>Prolonged </a:t>
            </a:r>
            <a:r>
              <a:rPr lang="en-US" sz="2400" b="1" dirty="0"/>
              <a:t>labor </a:t>
            </a:r>
            <a:endParaRPr lang="en-US" sz="2400" b="1" dirty="0" smtClean="0"/>
          </a:p>
          <a:p>
            <a:r>
              <a:rPr lang="en-US" sz="2400" b="1" dirty="0" smtClean="0"/>
              <a:t>Operative </a:t>
            </a:r>
            <a:r>
              <a:rPr lang="en-US" sz="2400" b="1" dirty="0"/>
              <a:t>delivery </a:t>
            </a:r>
            <a:endParaRPr lang="en-US" sz="2400" b="1" dirty="0" smtClean="0"/>
          </a:p>
          <a:p>
            <a:r>
              <a:rPr lang="en-US" sz="2400" b="1" dirty="0" smtClean="0"/>
              <a:t>Previous </a:t>
            </a:r>
            <a:r>
              <a:rPr lang="en-US" sz="2400" b="1" dirty="0"/>
              <a:t>history of postpartum hemorrhage </a:t>
            </a:r>
            <a:endParaRPr lang="en-US" sz="2400" b="1" dirty="0" smtClean="0"/>
          </a:p>
          <a:p>
            <a:r>
              <a:rPr lang="en-US" sz="2400" b="1" dirty="0" err="1" smtClean="0"/>
              <a:t>Chorioamnionitis</a:t>
            </a:r>
            <a:r>
              <a:rPr lang="en-US" sz="2400" b="1" dirty="0" smtClean="0"/>
              <a:t> </a:t>
            </a:r>
            <a:endParaRPr lang="en-US" sz="2400" b="1" dirty="0"/>
          </a:p>
        </p:txBody>
      </p:sp>
      <p:sp>
        <p:nvSpPr>
          <p:cNvPr id="6" name="TextBox 5"/>
          <p:cNvSpPr txBox="1"/>
          <p:nvPr/>
        </p:nvSpPr>
        <p:spPr>
          <a:xfrm>
            <a:off x="6781800" y="228600"/>
            <a:ext cx="6705600" cy="3539431"/>
          </a:xfrm>
          <a:prstGeom prst="rect">
            <a:avLst/>
          </a:prstGeom>
          <a:solidFill>
            <a:srgbClr val="EBF1DE"/>
          </a:solidFill>
        </p:spPr>
        <p:txBody>
          <a:bodyPr wrap="square" rtlCol="0">
            <a:spAutoFit/>
          </a:bodyPr>
          <a:lstStyle/>
          <a:p>
            <a:r>
              <a:rPr lang="en-US" sz="2800" b="1" dirty="0" smtClean="0">
                <a:solidFill>
                  <a:srgbClr val="77933C"/>
                </a:solidFill>
              </a:rPr>
              <a:t>5.What </a:t>
            </a:r>
            <a:r>
              <a:rPr lang="en-US" sz="2800" b="1" dirty="0">
                <a:solidFill>
                  <a:srgbClr val="77933C"/>
                </a:solidFill>
              </a:rPr>
              <a:t>is the management for postpartum hemorrhage</a:t>
            </a:r>
            <a:r>
              <a:rPr lang="en-US" sz="2800" b="1" dirty="0" smtClean="0">
                <a:solidFill>
                  <a:srgbClr val="77933C"/>
                </a:solidFill>
              </a:rPr>
              <a:t>?</a:t>
            </a:r>
          </a:p>
          <a:p>
            <a:r>
              <a:rPr lang="en-US" sz="2400" b="1" dirty="0" smtClean="0"/>
              <a:t>1.Prevention</a:t>
            </a:r>
            <a:r>
              <a:rPr lang="en-US" sz="2400" b="1" dirty="0"/>
              <a:t>:</a:t>
            </a:r>
            <a:br>
              <a:rPr lang="en-US" sz="2400" b="1" dirty="0"/>
            </a:br>
            <a:r>
              <a:rPr lang="en-US" sz="2400" b="1" dirty="0"/>
              <a:t>• Active Management of the third stage of labor </a:t>
            </a:r>
          </a:p>
          <a:p>
            <a:r>
              <a:rPr lang="en-US" sz="2400" b="1" dirty="0"/>
              <a:t>Oxytocin (IV or IM) with delivery of anterior shoulder or delivery of the fetus </a:t>
            </a:r>
          </a:p>
          <a:p>
            <a:r>
              <a:rPr lang="en-US" sz="2400" b="1" dirty="0"/>
              <a:t>Gentle cord traction following delivery of fetus </a:t>
            </a:r>
          </a:p>
          <a:p>
            <a:r>
              <a:rPr lang="en-US" sz="2400" b="1" dirty="0" err="1"/>
              <a:t>Suprapubic</a:t>
            </a:r>
            <a:r>
              <a:rPr lang="en-US" sz="2400" b="1" dirty="0"/>
              <a:t> support of the uterus to prevent inversion while providing cord traction</a:t>
            </a:r>
            <a:r>
              <a:rPr lang="en-US" sz="2400" b="1" dirty="0" smtClean="0"/>
              <a:t>.</a:t>
            </a:r>
            <a:endParaRPr lang="en-US" sz="2400" b="1" dirty="0"/>
          </a:p>
        </p:txBody>
      </p:sp>
      <p:sp>
        <p:nvSpPr>
          <p:cNvPr id="10" name="TextBox 9"/>
          <p:cNvSpPr txBox="1"/>
          <p:nvPr/>
        </p:nvSpPr>
        <p:spPr>
          <a:xfrm>
            <a:off x="6781800" y="4343400"/>
            <a:ext cx="6705600" cy="4524315"/>
          </a:xfrm>
          <a:prstGeom prst="rect">
            <a:avLst/>
          </a:prstGeom>
          <a:solidFill>
            <a:srgbClr val="EBF1DE"/>
          </a:solidFill>
        </p:spPr>
        <p:txBody>
          <a:bodyPr wrap="square" rtlCol="0">
            <a:spAutoFit/>
          </a:bodyPr>
          <a:lstStyle/>
          <a:p>
            <a:r>
              <a:rPr lang="en-US" sz="2400" b="1" dirty="0" smtClean="0"/>
              <a:t>2.Diagnosis </a:t>
            </a:r>
            <a:r>
              <a:rPr lang="en-US" sz="2400" b="1" dirty="0"/>
              <a:t>of PPH and Management </a:t>
            </a:r>
            <a:r>
              <a:rPr lang="en-US" sz="2400" b="1" dirty="0" smtClean="0"/>
              <a:t>:</a:t>
            </a:r>
            <a:r>
              <a:rPr lang="en-US" sz="2400" b="1" dirty="0"/>
              <a:t> </a:t>
            </a:r>
            <a:r>
              <a:rPr lang="en-US" sz="2400" b="1" dirty="0" smtClean="0"/>
              <a:t>ABC,</a:t>
            </a:r>
            <a:endParaRPr lang="en-US" sz="2400" b="1" dirty="0"/>
          </a:p>
          <a:p>
            <a:r>
              <a:rPr lang="en-US" sz="2400" b="1" dirty="0" smtClean="0"/>
              <a:t>Assess </a:t>
            </a:r>
            <a:r>
              <a:rPr lang="en-US" sz="2400" b="1" dirty="0"/>
              <a:t>tone of uterus </a:t>
            </a:r>
            <a:r>
              <a:rPr lang="en-US" sz="2400" b="1" dirty="0" smtClean="0"/>
              <a:t>:</a:t>
            </a:r>
          </a:p>
          <a:p>
            <a:r>
              <a:rPr lang="en-US" sz="2400" b="1" dirty="0" smtClean="0"/>
              <a:t>*Bimanual </a:t>
            </a:r>
            <a:r>
              <a:rPr lang="en-US" sz="2400" b="1" dirty="0"/>
              <a:t>massage </a:t>
            </a:r>
            <a:endParaRPr lang="en-US" sz="2400" b="1" dirty="0" smtClean="0"/>
          </a:p>
          <a:p>
            <a:r>
              <a:rPr lang="en-US" sz="2400" b="1" dirty="0" smtClean="0"/>
              <a:t>*Employ </a:t>
            </a:r>
            <a:r>
              <a:rPr lang="en-US" sz="2400" b="1" dirty="0" err="1"/>
              <a:t>uterotonics</a:t>
            </a:r>
            <a:r>
              <a:rPr lang="en-US" sz="2400" b="1" dirty="0"/>
              <a:t> (oxytocin, </a:t>
            </a:r>
            <a:r>
              <a:rPr lang="en-US" sz="2400" b="1" dirty="0" err="1"/>
              <a:t>ergonovine</a:t>
            </a:r>
            <a:r>
              <a:rPr lang="en-US" sz="2400" b="1" dirty="0"/>
              <a:t>/methyl-</a:t>
            </a:r>
            <a:r>
              <a:rPr lang="en-US" sz="2400" b="1" dirty="0" err="1"/>
              <a:t>ergonovine</a:t>
            </a:r>
            <a:r>
              <a:rPr lang="en-US" sz="2400" b="1" dirty="0"/>
              <a:t>, 15-methyl prostaglandin F</a:t>
            </a:r>
            <a:r>
              <a:rPr lang="en-US" sz="800" b="1" dirty="0"/>
              <a:t>2</a:t>
            </a:r>
            <a:r>
              <a:rPr lang="en-US" sz="2400" b="1" dirty="0"/>
              <a:t>α, </a:t>
            </a:r>
            <a:r>
              <a:rPr lang="en-US" sz="2400" b="1" dirty="0" smtClean="0"/>
              <a:t>misoprostol</a:t>
            </a:r>
            <a:r>
              <a:rPr lang="en-US" sz="2400" b="1" dirty="0"/>
              <a:t>) </a:t>
            </a:r>
            <a:endParaRPr lang="en-US" sz="2400" b="1" dirty="0" smtClean="0"/>
          </a:p>
          <a:p>
            <a:r>
              <a:rPr lang="en-US" sz="2400" b="1" dirty="0" smtClean="0"/>
              <a:t>*Empty </a:t>
            </a:r>
            <a:r>
              <a:rPr lang="en-US" sz="2400" b="1" dirty="0"/>
              <a:t>bladder, insert </a:t>
            </a:r>
            <a:r>
              <a:rPr lang="en-US" sz="2400" b="1" dirty="0" err="1"/>
              <a:t>foley</a:t>
            </a:r>
            <a:r>
              <a:rPr lang="en-US" sz="2400" b="1" dirty="0"/>
              <a:t> catheter for fluid monitoring </a:t>
            </a:r>
            <a:endParaRPr lang="en-US" sz="2400" b="1" dirty="0" smtClean="0"/>
          </a:p>
          <a:p>
            <a:r>
              <a:rPr lang="en-US" sz="2400" b="1" dirty="0" smtClean="0"/>
              <a:t>*If </a:t>
            </a:r>
            <a:r>
              <a:rPr lang="en-US" sz="2400" b="1" dirty="0"/>
              <a:t>uterus does not respond to these methods consider alternatives measures (intrauterine </a:t>
            </a:r>
            <a:r>
              <a:rPr lang="en-US" sz="2400" b="1" dirty="0" smtClean="0"/>
              <a:t>compression</a:t>
            </a:r>
            <a:r>
              <a:rPr lang="en-US" sz="2400" b="1" dirty="0"/>
              <a:t>, surgery with compression sutures, arterial ligation, hysterectomy) </a:t>
            </a:r>
          </a:p>
        </p:txBody>
      </p:sp>
      <p:cxnSp>
        <p:nvCxnSpPr>
          <p:cNvPr id="30" name="Straight Arrow Connector 29"/>
          <p:cNvCxnSpPr/>
          <p:nvPr/>
        </p:nvCxnSpPr>
        <p:spPr>
          <a:xfrm>
            <a:off x="9753600" y="3733800"/>
            <a:ext cx="0" cy="609600"/>
          </a:xfrm>
          <a:prstGeom prst="straightConnector1">
            <a:avLst/>
          </a:prstGeom>
          <a:ln w="38100"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28600" y="4343400"/>
            <a:ext cx="6019800" cy="4693593"/>
          </a:xfrm>
          <a:prstGeom prst="rect">
            <a:avLst/>
          </a:prstGeom>
          <a:solidFill>
            <a:srgbClr val="EBF1DE"/>
          </a:solidFill>
        </p:spPr>
        <p:txBody>
          <a:bodyPr wrap="square" rtlCol="0">
            <a:spAutoFit/>
          </a:bodyPr>
          <a:lstStyle/>
          <a:p>
            <a:r>
              <a:rPr lang="en-US" b="1" dirty="0"/>
              <a:t>If uterine tone is adequate consider other etiologies </a:t>
            </a:r>
            <a:r>
              <a:rPr lang="en-US" b="1" dirty="0" smtClean="0"/>
              <a:t>:</a:t>
            </a:r>
          </a:p>
          <a:p>
            <a:r>
              <a:rPr lang="en-US" b="1" dirty="0" smtClean="0"/>
              <a:t>1.Retained </a:t>
            </a:r>
            <a:r>
              <a:rPr lang="en-US" b="1" dirty="0"/>
              <a:t>placental fragments </a:t>
            </a:r>
            <a:r>
              <a:rPr lang="en-US" b="1" dirty="0" smtClean="0"/>
              <a:t>= </a:t>
            </a:r>
            <a:r>
              <a:rPr lang="en-US" b="1" dirty="0"/>
              <a:t>Consider </a:t>
            </a:r>
            <a:r>
              <a:rPr lang="en-US" b="1" dirty="0" smtClean="0"/>
              <a:t>curettage.</a:t>
            </a:r>
          </a:p>
          <a:p>
            <a:r>
              <a:rPr lang="en-US" b="1" dirty="0" smtClean="0"/>
              <a:t>2.Maternal </a:t>
            </a:r>
            <a:r>
              <a:rPr lang="en-US" b="1" dirty="0"/>
              <a:t>laceration of lower genital </a:t>
            </a:r>
            <a:r>
              <a:rPr lang="en-US" b="1" dirty="0" smtClean="0"/>
              <a:t>tract</a:t>
            </a:r>
            <a:r>
              <a:rPr lang="en-US" b="1" dirty="0"/>
              <a:t> </a:t>
            </a:r>
            <a:r>
              <a:rPr lang="en-US" b="1" dirty="0" smtClean="0"/>
              <a:t>= Consider </a:t>
            </a:r>
            <a:r>
              <a:rPr lang="en-US" b="1" dirty="0"/>
              <a:t>examination under anesthesia and </a:t>
            </a:r>
            <a:r>
              <a:rPr lang="en-US" b="1" dirty="0" smtClean="0"/>
              <a:t>repair.</a:t>
            </a:r>
          </a:p>
          <a:p>
            <a:r>
              <a:rPr lang="en-US" b="1" dirty="0" smtClean="0"/>
              <a:t>3.Maternal </a:t>
            </a:r>
            <a:r>
              <a:rPr lang="en-US" b="1" dirty="0"/>
              <a:t>Coagulopathy </a:t>
            </a:r>
            <a:r>
              <a:rPr lang="en-US" b="1" dirty="0" smtClean="0"/>
              <a:t>= Consider </a:t>
            </a:r>
            <a:r>
              <a:rPr lang="en-US" b="1" dirty="0"/>
              <a:t>involvement of other specialties such as </a:t>
            </a:r>
            <a:r>
              <a:rPr lang="en-US" b="1" dirty="0" smtClean="0"/>
              <a:t>hematology.</a:t>
            </a:r>
            <a:endParaRPr lang="en-US" b="1" dirty="0"/>
          </a:p>
          <a:p>
            <a:r>
              <a:rPr lang="en-US" b="1" dirty="0"/>
              <a:t>Give appropriate factor replacement </a:t>
            </a:r>
          </a:p>
          <a:p>
            <a:r>
              <a:rPr lang="en-US" b="1" dirty="0"/>
              <a:t>Identify underlying cause </a:t>
            </a:r>
          </a:p>
          <a:p>
            <a:r>
              <a:rPr lang="en-US" b="1" dirty="0" smtClean="0"/>
              <a:t>Infection</a:t>
            </a:r>
            <a:r>
              <a:rPr lang="en-US" b="1" dirty="0"/>
              <a:t>, hemorrhage, amniotic fluid embolism </a:t>
            </a:r>
          </a:p>
        </p:txBody>
      </p:sp>
      <p:cxnSp>
        <p:nvCxnSpPr>
          <p:cNvPr id="35" name="Straight Arrow Connector 34"/>
          <p:cNvCxnSpPr>
            <a:stCxn id="10" idx="1"/>
          </p:cNvCxnSpPr>
          <p:nvPr/>
        </p:nvCxnSpPr>
        <p:spPr>
          <a:xfrm flipH="1">
            <a:off x="6019800" y="6605558"/>
            <a:ext cx="762000" cy="23842"/>
          </a:xfrm>
          <a:prstGeom prst="straightConnector1">
            <a:avLst/>
          </a:prstGeom>
          <a:ln w="57150"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72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0" cy="9144000"/>
          </a:xfrm>
        </p:spPr>
      </p:pic>
      <p:sp>
        <p:nvSpPr>
          <p:cNvPr id="2" name="Title 1"/>
          <p:cNvSpPr>
            <a:spLocks noGrp="1"/>
          </p:cNvSpPr>
          <p:nvPr>
            <p:ph type="title"/>
          </p:nvPr>
        </p:nvSpPr>
        <p:spPr>
          <a:xfrm>
            <a:off x="685800" y="2514600"/>
            <a:ext cx="12344400" cy="2209800"/>
          </a:xfrm>
        </p:spPr>
        <p:txBody>
          <a:bodyPr>
            <a:norm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Done by : Rawan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Alotaibi</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revised by: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Razan</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aldhahri</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82457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046bf29e614f10a4d762212bcaf7756db1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3614</TotalTime>
  <Words>941</Words>
  <Application>Microsoft Macintosh PowerPoint</Application>
  <PresentationFormat>Custom</PresentationFormat>
  <Paragraphs>122</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Arial</vt:lpstr>
      <vt:lpstr>Office Theme</vt:lpstr>
      <vt:lpstr>PowerPoint Presentation</vt:lpstr>
      <vt:lpstr>Postpartum Hemorrhage :</vt:lpstr>
      <vt:lpstr>PowerPoint Presentation</vt:lpstr>
      <vt:lpstr>Uterine Atony</vt:lpstr>
      <vt:lpstr>PowerPoint Presentation</vt:lpstr>
      <vt:lpstr>PowerPoint Presentation</vt:lpstr>
      <vt:lpstr>PowerPoint Presentation</vt:lpstr>
      <vt:lpstr>Done by : Rawan Alotaibi  revised by: Razan aldhahri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86</cp:revision>
  <dcterms:created xsi:type="dcterms:W3CDTF">2013-12-01T11:24:53Z</dcterms:created>
  <dcterms:modified xsi:type="dcterms:W3CDTF">2016-10-05T07:17:58Z</dcterms:modified>
</cp:coreProperties>
</file>