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1" r:id="rId5"/>
    <p:sldId id="262" r:id="rId6"/>
    <p:sldId id="267" r:id="rId7"/>
    <p:sldId id="268" r:id="rId8"/>
    <p:sldId id="269" r:id="rId9"/>
    <p:sldId id="260" r:id="rId10"/>
    <p:sldId id="270" r:id="rId11"/>
    <p:sldId id="259" r:id="rId12"/>
  </p:sldIdLst>
  <p:sldSz cx="13716000" cy="9144000"/>
  <p:notesSz cx="6858000" cy="9144000"/>
  <p:custDataLst>
    <p:tags r:id="rId15"/>
  </p:custDataLst>
  <p:defaultTextStyle>
    <a:defPPr>
      <a:defRPr lang="en-US"/>
    </a:defPPr>
    <a:lvl1pPr marL="0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3557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7115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0672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4230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67787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1344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14902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88459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3"/>
    <p:restoredTop sz="94630"/>
  </p:normalViewPr>
  <p:slideViewPr>
    <p:cSldViewPr>
      <p:cViewPr varScale="1">
        <p:scale>
          <a:sx n="65" d="100"/>
          <a:sy n="65" d="100"/>
        </p:scale>
        <p:origin x="1560" y="200"/>
      </p:cViewPr>
      <p:guideLst>
        <p:guide orient="horz" pos="288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89564-7841-4701-AC89-355BB772D6DB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476DE-4F4E-457A-8472-716D038413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33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98731-034C-4C97-910C-A0A1F2AD7AC8}" type="datetimeFigureOut">
              <a:rPr lang="en-US" smtClean="0"/>
              <a:pPr/>
              <a:t>10/9/16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6FA61-A8BE-49AB-8275-DC3C08F2A0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331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3557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47115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0672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94230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67787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41344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14902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88459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7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69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3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7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0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4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67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14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88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23-A1A5-4888-8DAC-0B6EFA319CA3}" type="datetime1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8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728A-5BDE-41F0-B2B2-48DA403587CF}" type="datetime1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6187"/>
            <a:ext cx="30861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7"/>
            <a:ext cx="90297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4EC2-0147-47DC-A9DA-F401752438EE}" type="datetime1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C0D0-0F45-4BE3-8A49-27F47653F0A0}" type="datetime1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84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69"/>
            <a:ext cx="11658600" cy="1816100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19"/>
            <a:ext cx="11658600" cy="200024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35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71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06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42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677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13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149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884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D72F-2ABB-4B76-901C-58A2F5CB2B84}" type="datetime1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8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3"/>
            <a:ext cx="6057900" cy="603461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3603"/>
            <a:ext cx="6057900" cy="603461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65C1-0DE8-45E1-B4E6-177357AC6D12}" type="datetime1">
              <a:rPr lang="en-US" smtClean="0"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0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3557" indent="0">
              <a:buNone/>
              <a:defRPr sz="2500" b="1"/>
            </a:lvl2pPr>
            <a:lvl3pPr marL="1147115" indent="0">
              <a:buNone/>
              <a:defRPr sz="2300" b="1"/>
            </a:lvl3pPr>
            <a:lvl4pPr marL="1720672" indent="0">
              <a:buNone/>
              <a:defRPr sz="2000" b="1"/>
            </a:lvl4pPr>
            <a:lvl5pPr marL="2294230" indent="0">
              <a:buNone/>
              <a:defRPr sz="2000" b="1"/>
            </a:lvl5pPr>
            <a:lvl6pPr marL="2867787" indent="0">
              <a:buNone/>
              <a:defRPr sz="2000" b="1"/>
            </a:lvl6pPr>
            <a:lvl7pPr marL="3441344" indent="0">
              <a:buNone/>
              <a:defRPr sz="2000" b="1"/>
            </a:lvl7pPr>
            <a:lvl8pPr marL="4014902" indent="0">
              <a:buNone/>
              <a:defRPr sz="2000" b="1"/>
            </a:lvl8pPr>
            <a:lvl9pPr marL="458845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2046817"/>
            <a:ext cx="6062663" cy="853016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3557" indent="0">
              <a:buNone/>
              <a:defRPr sz="2500" b="1"/>
            </a:lvl2pPr>
            <a:lvl3pPr marL="1147115" indent="0">
              <a:buNone/>
              <a:defRPr sz="2300" b="1"/>
            </a:lvl3pPr>
            <a:lvl4pPr marL="1720672" indent="0">
              <a:buNone/>
              <a:defRPr sz="2000" b="1"/>
            </a:lvl4pPr>
            <a:lvl5pPr marL="2294230" indent="0">
              <a:buNone/>
              <a:defRPr sz="2000" b="1"/>
            </a:lvl5pPr>
            <a:lvl6pPr marL="2867787" indent="0">
              <a:buNone/>
              <a:defRPr sz="2000" b="1"/>
            </a:lvl6pPr>
            <a:lvl7pPr marL="3441344" indent="0">
              <a:buNone/>
              <a:defRPr sz="2000" b="1"/>
            </a:lvl7pPr>
            <a:lvl8pPr marL="4014902" indent="0">
              <a:buNone/>
              <a:defRPr sz="2000" b="1"/>
            </a:lvl8pPr>
            <a:lvl9pPr marL="458845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2899833"/>
            <a:ext cx="6062663" cy="526838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BEFE-20FF-47F2-B561-B1F50C47DAF2}" type="datetime1">
              <a:rPr lang="en-US" smtClean="0"/>
              <a:t>10/9/16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CDF-5F05-496E-9DF4-1017E46B4D57}" type="datetime1">
              <a:rPr lang="en-US" smtClean="0"/>
              <a:t>10/9/16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8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8501-92D0-4FAB-93D1-5220F9556195}" type="datetime1">
              <a:rPr lang="en-US" smtClean="0"/>
              <a:t>10/9/16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0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4512470" cy="154940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7" y="364070"/>
            <a:ext cx="7667625" cy="780415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913470"/>
            <a:ext cx="4512470" cy="6254751"/>
          </a:xfrm>
        </p:spPr>
        <p:txBody>
          <a:bodyPr/>
          <a:lstStyle>
            <a:lvl1pPr marL="0" indent="0">
              <a:buNone/>
              <a:defRPr sz="1800"/>
            </a:lvl1pPr>
            <a:lvl2pPr marL="573557" indent="0">
              <a:buNone/>
              <a:defRPr sz="1500"/>
            </a:lvl2pPr>
            <a:lvl3pPr marL="1147115" indent="0">
              <a:buNone/>
              <a:defRPr sz="1300"/>
            </a:lvl3pPr>
            <a:lvl4pPr marL="1720672" indent="0">
              <a:buNone/>
              <a:defRPr sz="1100"/>
            </a:lvl4pPr>
            <a:lvl5pPr marL="2294230" indent="0">
              <a:buNone/>
              <a:defRPr sz="1100"/>
            </a:lvl5pPr>
            <a:lvl6pPr marL="2867787" indent="0">
              <a:buNone/>
              <a:defRPr sz="1100"/>
            </a:lvl6pPr>
            <a:lvl7pPr marL="3441344" indent="0">
              <a:buNone/>
              <a:defRPr sz="1100"/>
            </a:lvl7pPr>
            <a:lvl8pPr marL="4014902" indent="0">
              <a:buNone/>
              <a:defRPr sz="1100"/>
            </a:lvl8pPr>
            <a:lvl9pPr marL="458845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FB4C-B70A-44B5-9418-9D979049CB28}" type="datetime1">
              <a:rPr lang="en-US" smtClean="0"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6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1"/>
            <a:ext cx="8229600" cy="75565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4000"/>
            </a:lvl1pPr>
            <a:lvl2pPr marL="573557" indent="0">
              <a:buNone/>
              <a:defRPr sz="3500"/>
            </a:lvl2pPr>
            <a:lvl3pPr marL="1147115" indent="0">
              <a:buNone/>
              <a:defRPr sz="3000"/>
            </a:lvl3pPr>
            <a:lvl4pPr marL="1720672" indent="0">
              <a:buNone/>
              <a:defRPr sz="2500"/>
            </a:lvl4pPr>
            <a:lvl5pPr marL="2294230" indent="0">
              <a:buNone/>
              <a:defRPr sz="2500"/>
            </a:lvl5pPr>
            <a:lvl6pPr marL="2867787" indent="0">
              <a:buNone/>
              <a:defRPr sz="2500"/>
            </a:lvl6pPr>
            <a:lvl7pPr marL="3441344" indent="0">
              <a:buNone/>
              <a:defRPr sz="2500"/>
            </a:lvl7pPr>
            <a:lvl8pPr marL="4014902" indent="0">
              <a:buNone/>
              <a:defRPr sz="2500"/>
            </a:lvl8pPr>
            <a:lvl9pPr marL="4588459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2"/>
            <a:ext cx="8229600" cy="1073149"/>
          </a:xfrm>
        </p:spPr>
        <p:txBody>
          <a:bodyPr/>
          <a:lstStyle>
            <a:lvl1pPr marL="0" indent="0">
              <a:buNone/>
              <a:defRPr sz="1800"/>
            </a:lvl1pPr>
            <a:lvl2pPr marL="573557" indent="0">
              <a:buNone/>
              <a:defRPr sz="1500"/>
            </a:lvl2pPr>
            <a:lvl3pPr marL="1147115" indent="0">
              <a:buNone/>
              <a:defRPr sz="1300"/>
            </a:lvl3pPr>
            <a:lvl4pPr marL="1720672" indent="0">
              <a:buNone/>
              <a:defRPr sz="1100"/>
            </a:lvl4pPr>
            <a:lvl5pPr marL="2294230" indent="0">
              <a:buNone/>
              <a:defRPr sz="1100"/>
            </a:lvl5pPr>
            <a:lvl6pPr marL="2867787" indent="0">
              <a:buNone/>
              <a:defRPr sz="1100"/>
            </a:lvl6pPr>
            <a:lvl7pPr marL="3441344" indent="0">
              <a:buNone/>
              <a:defRPr sz="1100"/>
            </a:lvl7pPr>
            <a:lvl8pPr marL="4014902" indent="0">
              <a:buNone/>
              <a:defRPr sz="1100"/>
            </a:lvl8pPr>
            <a:lvl9pPr marL="458845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BCB1-5154-4598-8739-5736CD0B8E08}" type="datetime1">
              <a:rPr lang="en-US" smtClean="0"/>
              <a:t>10/9/16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6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14711" tIns="57356" rIns="114711" bIns="573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3"/>
            <a:ext cx="12344400" cy="6034617"/>
          </a:xfrm>
          <a:prstGeom prst="rect">
            <a:avLst/>
          </a:prstGeom>
        </p:spPr>
        <p:txBody>
          <a:bodyPr vert="horz" lIns="114711" tIns="57356" rIns="114711" bIns="573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37"/>
            <a:ext cx="3200400" cy="486833"/>
          </a:xfrm>
          <a:prstGeom prst="rect">
            <a:avLst/>
          </a:prstGeom>
        </p:spPr>
        <p:txBody>
          <a:bodyPr vert="horz" lIns="114711" tIns="57356" rIns="114711" bIns="57356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2CEF1-90D8-493C-9298-686E7BABADF7}" type="datetime1">
              <a:rPr lang="en-US" smtClean="0"/>
              <a:t>10/9/16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37"/>
            <a:ext cx="4343400" cy="486833"/>
          </a:xfrm>
          <a:prstGeom prst="rect">
            <a:avLst/>
          </a:prstGeom>
        </p:spPr>
        <p:txBody>
          <a:bodyPr vert="horz" lIns="114711" tIns="57356" rIns="114711" bIns="57356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37"/>
            <a:ext cx="3200400" cy="486833"/>
          </a:xfrm>
          <a:prstGeom prst="rect">
            <a:avLst/>
          </a:prstGeom>
        </p:spPr>
        <p:txBody>
          <a:bodyPr vert="horz" lIns="114711" tIns="57356" rIns="114711" bIns="5735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8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147115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168" indent="-430168" algn="l" defTabSz="1147115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2031" indent="-358473" algn="l" defTabSz="1147115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3894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07451" indent="-286779" algn="l" defTabSz="1147115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1008" indent="-286779" algn="l" defTabSz="1147115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54566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28123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1681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38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3557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7115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0672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4230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787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1344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4902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88459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s://www.youtube.com/watch?v=CCa50OS6jyo&amp;index=8&amp;list=PLy35JKgvOASnHHXni4mjXX9kwVA_YMDpq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438400" y="381000"/>
            <a:ext cx="6883400" cy="2057400"/>
          </a:xfrm>
          <a:prstGeom prst="round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76068" y="4110335"/>
            <a:ext cx="10363863" cy="22775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/>
              <a:t>Post </a:t>
            </a:r>
            <a:r>
              <a:rPr lang="en-US" sz="5400" b="1" dirty="0" smtClean="0"/>
              <a:t>partum</a:t>
            </a:r>
          </a:p>
          <a:p>
            <a:pPr algn="ctr"/>
            <a:r>
              <a:rPr lang="en-US" sz="4400" dirty="0"/>
              <a:t>Video notes + </a:t>
            </a:r>
            <a:r>
              <a:rPr lang="en-US" sz="4400" dirty="0" smtClean="0"/>
              <a:t>Case </a:t>
            </a:r>
            <a:r>
              <a:rPr lang="en-US" sz="4400" dirty="0"/>
              <a:t>+ </a:t>
            </a:r>
            <a:endParaRPr lang="en-US" sz="4400" dirty="0" smtClean="0"/>
          </a:p>
          <a:p>
            <a:pPr algn="ctr"/>
            <a:r>
              <a:rPr lang="en-US" sz="4400" dirty="0" smtClean="0"/>
              <a:t>Obstetrics</a:t>
            </a:r>
            <a:r>
              <a:rPr lang="en-US" sz="4400" dirty="0"/>
              <a:t>&amp; Gynecology Kaplan USMLE </a:t>
            </a:r>
            <a:r>
              <a:rPr lang="en-US" sz="4400" dirty="0" smtClean="0"/>
              <a:t>nots 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8229600"/>
            <a:ext cx="38479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433OBGYNteam@gmail.com</a:t>
            </a:r>
            <a:endPara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68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Qs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49036" y="1575138"/>
            <a:ext cx="1208116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atin typeface=""/>
              </a:rPr>
              <a:t> </a:t>
            </a:r>
            <a:r>
              <a:rPr lang="en-US" sz="2800" b="1" dirty="0"/>
              <a:t> 7. What discharge instructions are you going to give this patient?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Discuss the content of discharge instructions, including warning signs and symptoms and what the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patient should do if she experiences them.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Inform the patient that 70% to 80% of women report feeling sad, anxious or angry beginning 2 – </a:t>
            </a:r>
            <a:r>
              <a:rPr lang="en-US" sz="2000" dirty="0" smtClean="0"/>
              <a:t>4 days </a:t>
            </a:r>
            <a:r>
              <a:rPr lang="en-US" sz="2000" dirty="0"/>
              <a:t>after birth. These postpartum blues may come and go throughout the day, are usually mild, </a:t>
            </a:r>
            <a:r>
              <a:rPr lang="en-US" sz="2000" dirty="0" smtClean="0"/>
              <a:t>and abate </a:t>
            </a:r>
            <a:r>
              <a:rPr lang="en-US" sz="2000" dirty="0"/>
              <a:t>within 1 – 2 weeks. Approximately 10% to 15% of new mothers experience postpartum </a:t>
            </a:r>
            <a:r>
              <a:rPr lang="en-US" sz="2000" dirty="0" err="1" smtClean="0"/>
              <a:t>depresAPGO</a:t>
            </a:r>
            <a:r>
              <a:rPr lang="en-US" sz="2000" dirty="0"/>
              <a:t> </a:t>
            </a:r>
            <a:r>
              <a:rPr lang="en-US" sz="2000" dirty="0" err="1" smtClean="0"/>
              <a:t>sion</a:t>
            </a:r>
            <a:r>
              <a:rPr lang="en-US" sz="2000" dirty="0" smtClean="0"/>
              <a:t> </a:t>
            </a:r>
            <a:r>
              <a:rPr lang="en-US" sz="2000" dirty="0"/>
              <a:t>(PPD), which is a more serious disorder and usually requires medication and counseling. </a:t>
            </a:r>
            <a:r>
              <a:rPr lang="en-US" sz="2000" dirty="0" smtClean="0"/>
              <a:t>PPD differs </a:t>
            </a:r>
            <a:r>
              <a:rPr lang="en-US" sz="2000" dirty="0"/>
              <a:t>from postpartum blues in the severity and duration of symptoms.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PPD features pronounced feelings of sadness, anxiety, and despair that interfere with activities of </a:t>
            </a:r>
            <a:r>
              <a:rPr lang="en-US" sz="2000" dirty="0" smtClean="0"/>
              <a:t>daily living</a:t>
            </a:r>
            <a:r>
              <a:rPr lang="en-US" sz="2000" dirty="0"/>
              <a:t>. These symptoms do not abate but worsen over several weeks.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•  Postpartum psychosis is the most severe form of mental derangement and is most common in </a:t>
            </a:r>
            <a:r>
              <a:rPr lang="en-US" sz="2000" dirty="0" smtClean="0"/>
              <a:t>women with </a:t>
            </a:r>
            <a:r>
              <a:rPr lang="en-US" sz="2000" dirty="0"/>
              <a:t>preexisting disorders, such as bipolar disorder and schizophrenia. This condition should </a:t>
            </a:r>
            <a:r>
              <a:rPr lang="en-US" sz="2000" dirty="0" smtClean="0"/>
              <a:t>be considered </a:t>
            </a:r>
            <a:r>
              <a:rPr lang="en-US" sz="2000" dirty="0"/>
              <a:t>a medical emergency and the patient should be referred for immediate, often </a:t>
            </a:r>
            <a:r>
              <a:rPr lang="en-US" sz="2000" dirty="0" smtClean="0"/>
              <a:t>inpatient treatment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007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123444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Done by</a:t>
            </a:r>
            <a:r>
              <a:rPr lang="en-US" dirty="0" smtClean="0"/>
              <a:t>: </a:t>
            </a:r>
            <a:r>
              <a:rPr lang="en-US" dirty="0" err="1" smtClean="0"/>
              <a:t>Yara</a:t>
            </a:r>
            <a:r>
              <a:rPr lang="en-US" dirty="0" smtClean="0"/>
              <a:t> </a:t>
            </a:r>
            <a:r>
              <a:rPr lang="en-US" dirty="0" err="1" smtClean="0"/>
              <a:t>AlAnzi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Revised by</a:t>
            </a:r>
            <a:r>
              <a:rPr lang="en-US" dirty="0" smtClean="0"/>
              <a:t>: </a:t>
            </a:r>
            <a:r>
              <a:rPr lang="en-US" dirty="0" err="1" smtClean="0"/>
              <a:t>Razan</a:t>
            </a:r>
            <a:r>
              <a:rPr lang="en-US" dirty="0" smtClean="0"/>
              <a:t> </a:t>
            </a:r>
            <a:r>
              <a:rPr lang="en-US" dirty="0" err="1" smtClean="0"/>
              <a:t>AlDhahri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5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3"/>
            <a:ext cx="12344400" cy="259079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Discuss </a:t>
            </a:r>
            <a:r>
              <a:rPr lang="en-US" sz="2800" dirty="0"/>
              <a:t>the normal physiologic changes of the postpartum period</a:t>
            </a:r>
          </a:p>
          <a:p>
            <a:r>
              <a:rPr lang="en-US" sz="2800" dirty="0" smtClean="0"/>
              <a:t>Describe </a:t>
            </a:r>
            <a:r>
              <a:rPr lang="en-US" sz="2800" dirty="0"/>
              <a:t>the components of normal postpartum care</a:t>
            </a:r>
          </a:p>
          <a:p>
            <a:r>
              <a:rPr lang="en-US" sz="2800" dirty="0" smtClean="0"/>
              <a:t>Outline </a:t>
            </a:r>
            <a:r>
              <a:rPr lang="en-US" sz="2800" dirty="0"/>
              <a:t>topics to cover in postpartum patient counseling</a:t>
            </a:r>
          </a:p>
          <a:p>
            <a:r>
              <a:rPr lang="en-US" sz="2800" dirty="0" smtClean="0"/>
              <a:t>Describe </a:t>
            </a:r>
            <a:r>
              <a:rPr lang="en-US" sz="2800" dirty="0"/>
              <a:t>appropriate postpartum contraception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362200" y="7158335"/>
            <a:ext cx="10591800" cy="137606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48" y="6962541"/>
            <a:ext cx="1767652" cy="176765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630385"/>
            <a:ext cx="12344400" cy="1524000"/>
          </a:xfrm>
          <a:prstGeom prst="rect">
            <a:avLst/>
          </a:prstGeom>
        </p:spPr>
        <p:txBody>
          <a:bodyPr vert="horz" lIns="114711" tIns="57356" rIns="114711" bIns="57356" rtlCol="0" anchor="ctr">
            <a:normAutofit/>
          </a:bodyPr>
          <a:lstStyle>
            <a:lvl1pPr algn="ctr" defTabSz="1147115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7030A0"/>
                </a:solidFill>
              </a:rPr>
              <a:t>Objective:  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53452" y="7175805"/>
            <a:ext cx="2256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Video :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81160" y="7699025"/>
            <a:ext cx="1024423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www.youtube.com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watch?v</a:t>
            </a:r>
            <a:r>
              <a:rPr lang="en-US" dirty="0">
                <a:hlinkClick r:id="rId4"/>
              </a:rPr>
              <a:t>=CCa50OS6jyo&amp;index=8&amp;list=PLy35JKgvOASnHHXni4mjXX9kwVA_YMDpq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16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12344400" cy="1524000"/>
          </a:xfrm>
        </p:spPr>
        <p:txBody>
          <a:bodyPr/>
          <a:lstStyle/>
          <a:p>
            <a:r>
              <a:rPr lang="en-US" dirty="0" smtClean="0"/>
              <a:t>Post partum Changes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580665"/>
              </p:ext>
            </p:extLst>
          </p:nvPr>
        </p:nvGraphicFramePr>
        <p:xfrm>
          <a:off x="990600" y="1600201"/>
          <a:ext cx="11887202" cy="68427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791200"/>
                <a:gridCol w="3200400"/>
                <a:gridCol w="2895602"/>
              </a:tblGrid>
              <a:tr h="440921">
                <a:tc>
                  <a:txBody>
                    <a:bodyPr/>
                    <a:lstStyle/>
                    <a:p>
                      <a:r>
                        <a:rPr lang="en-US" dirty="0" smtClean="0"/>
                        <a:t>Reproductive</a:t>
                      </a:r>
                      <a:r>
                        <a:rPr lang="en-US" baseline="0" dirty="0" smtClean="0"/>
                        <a:t> tract changes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Urinary</a:t>
                      </a:r>
                      <a:r>
                        <a:rPr lang="en-US" baseline="0" dirty="0" smtClean="0"/>
                        <a:t> tract changes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GIT</a:t>
                      </a:r>
                      <a:r>
                        <a:rPr lang="en-US" baseline="0" dirty="0" smtClean="0"/>
                        <a:t> changes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2278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b="1" dirty="0" smtClean="0"/>
                        <a:t>Uterus : </a:t>
                      </a:r>
                      <a:r>
                        <a:rPr lang="en-US" dirty="0" smtClean="0"/>
                        <a:t>return</a:t>
                      </a:r>
                      <a:r>
                        <a:rPr lang="en-US" baseline="0" dirty="0" smtClean="0"/>
                        <a:t> to non- pregnancy place in pelvis by 2 week PP, and back to normal size by 6 week PP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b="1" dirty="0" smtClean="0"/>
                        <a:t>Lochia : </a:t>
                      </a:r>
                      <a:r>
                        <a:rPr lang="en-US" dirty="0" smtClean="0"/>
                        <a:t>3 phase : </a:t>
                      </a:r>
                    </a:p>
                    <a:p>
                      <a:pPr marL="858838" indent="0">
                        <a:buFont typeface="Arial" charset="0"/>
                        <a:buNone/>
                        <a:tabLst/>
                      </a:pPr>
                      <a:r>
                        <a:rPr lang="en-US" dirty="0" smtClean="0"/>
                        <a:t>1. Lochia </a:t>
                      </a:r>
                      <a:r>
                        <a:rPr lang="en-US" dirty="0" err="1" smtClean="0"/>
                        <a:t>rubra</a:t>
                      </a:r>
                      <a:r>
                        <a:rPr lang="en-US" dirty="0" smtClean="0"/>
                        <a:t> (red): first few days PP </a:t>
                      </a:r>
                    </a:p>
                    <a:p>
                      <a:pPr marL="858838" indent="0">
                        <a:buFont typeface="Arial" charset="0"/>
                        <a:buNone/>
                        <a:tabLst/>
                      </a:pPr>
                      <a:r>
                        <a:rPr lang="en-US" dirty="0" smtClean="0"/>
                        <a:t>2. Lochia serosa (pinkish, watery) : few</a:t>
                      </a:r>
                      <a:r>
                        <a:rPr lang="en-US" baseline="0" dirty="0" smtClean="0"/>
                        <a:t> week PP </a:t>
                      </a:r>
                    </a:p>
                    <a:p>
                      <a:pPr marL="858838" indent="0">
                        <a:buFont typeface="Arial" charset="0"/>
                        <a:buNone/>
                        <a:tabLst/>
                      </a:pPr>
                      <a:r>
                        <a:rPr lang="en-US" baseline="0" dirty="0" smtClean="0"/>
                        <a:t>3. </a:t>
                      </a:r>
                      <a:r>
                        <a:rPr lang="en-US" dirty="0" smtClean="0"/>
                        <a:t>Lochia alba (yellowish):</a:t>
                      </a:r>
                      <a:r>
                        <a:rPr lang="en-US" baseline="0" dirty="0" smtClean="0"/>
                        <a:t> 6-8 week PP</a:t>
                      </a:r>
                    </a:p>
                    <a:p>
                      <a:pPr marL="449263" indent="-430213">
                        <a:buFont typeface="Arial" charset="0"/>
                        <a:buNone/>
                        <a:tabLst/>
                      </a:pPr>
                      <a:r>
                        <a:rPr lang="en-US" b="1" baseline="0" dirty="0" smtClean="0"/>
                        <a:t>3. Vagina and vulva : </a:t>
                      </a:r>
                      <a:r>
                        <a:rPr lang="en-US" baseline="0" dirty="0" smtClean="0"/>
                        <a:t>change in vaginal tone /pelvic floor muscles may cause </a:t>
                      </a:r>
                      <a:r>
                        <a:rPr lang="en-US" dirty="0" smtClean="0"/>
                        <a:t>urinary incontinence </a:t>
                      </a:r>
                      <a:r>
                        <a:rPr lang="en-US" baseline="0" dirty="0" smtClean="0"/>
                        <a:t>, Kegel's exercise help to recovery phase </a:t>
                      </a:r>
                    </a:p>
                    <a:p>
                      <a:pPr marL="327025" indent="-307975">
                        <a:buFont typeface="Arial" charset="0"/>
                        <a:buNone/>
                        <a:tabLst/>
                      </a:pPr>
                      <a:r>
                        <a:rPr lang="en-US" b="1" baseline="0" dirty="0" smtClean="0"/>
                        <a:t>4. Cramping : </a:t>
                      </a:r>
                      <a:r>
                        <a:rPr lang="en-US" baseline="0" dirty="0" smtClean="0"/>
                        <a:t>may by painful , managed by analgesics </a:t>
                      </a:r>
                    </a:p>
                    <a:p>
                      <a:pPr marL="19050" indent="0">
                        <a:buFont typeface="Arial" charset="0"/>
                        <a:buNone/>
                        <a:tabLst/>
                      </a:pPr>
                      <a:r>
                        <a:rPr lang="en-US" b="1" baseline="0" dirty="0" smtClean="0"/>
                        <a:t>5. Perineal pain : </a:t>
                      </a:r>
                      <a:r>
                        <a:rPr lang="en-US" baseline="0" dirty="0" smtClean="0"/>
                        <a:t>to minimized in the first 24 </a:t>
                      </a:r>
                      <a:r>
                        <a:rPr lang="en-US" baseline="0" dirty="0" err="1" smtClean="0"/>
                        <a:t>hrs</a:t>
                      </a:r>
                      <a:r>
                        <a:rPr lang="en-US" baseline="0" dirty="0" smtClean="0"/>
                        <a:t> with ice packs. A heat lamp or </a:t>
                      </a:r>
                      <a:r>
                        <a:rPr lang="en-US" baseline="0" dirty="0" err="1" smtClean="0"/>
                        <a:t>sitz</a:t>
                      </a:r>
                      <a:r>
                        <a:rPr lang="en-US" baseline="0" dirty="0" smtClean="0"/>
                        <a:t> bath after first day </a:t>
                      </a:r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b="1" dirty="0" smtClean="0"/>
                        <a:t>Hypotonic bladder :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aseline="0" dirty="0" smtClean="0"/>
                        <a:t>increase in residual volumes, managed by : </a:t>
                      </a:r>
                      <a:r>
                        <a:rPr lang="en-US" baseline="0" dirty="0" err="1" smtClean="0"/>
                        <a:t>bethanechol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urechoilne</a:t>
                      </a:r>
                      <a:r>
                        <a:rPr lang="en-US" baseline="0" dirty="0" smtClean="0"/>
                        <a:t>),</a:t>
                      </a:r>
                      <a:r>
                        <a:rPr lang="en-US" dirty="0" smtClean="0"/>
                        <a:t> Foley catheter if need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b="1" dirty="0" smtClean="0"/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b="1" dirty="0" smtClean="0"/>
                        <a:t>Stress urinary incontinence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b="1" dirty="0" smtClean="0"/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b="1" dirty="0" smtClean="0"/>
                        <a:t>Dysuria</a:t>
                      </a:r>
                      <a:r>
                        <a:rPr lang="en-US" b="1" baseline="0" dirty="0" smtClean="0"/>
                        <a:t> : </a:t>
                      </a:r>
                      <a:r>
                        <a:rPr lang="en-US" baseline="0" dirty="0" smtClean="0"/>
                        <a:t>conservative management , may need to analgesics 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en-US" baseline="0" dirty="0" smtClean="0"/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en-US" b="1" baseline="0" dirty="0" smtClean="0"/>
                        <a:t>Kidney function : </a:t>
                      </a:r>
                      <a:r>
                        <a:rPr lang="en-US" baseline="0" dirty="0" smtClean="0"/>
                        <a:t>GFR stile increase to 2-3 week PP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 Constipations</a:t>
                      </a:r>
                      <a:r>
                        <a:rPr lang="en-US" b="1" baseline="0" dirty="0" smtClean="0"/>
                        <a:t> : </a:t>
                      </a:r>
                      <a:r>
                        <a:rPr lang="en-US" baseline="0" dirty="0" smtClean="0"/>
                        <a:t>management is oral hydration and stool softeners</a:t>
                      </a:r>
                    </a:p>
                    <a:p>
                      <a:endParaRPr lang="en-US" b="1" baseline="0" dirty="0" smtClean="0"/>
                    </a:p>
                    <a:p>
                      <a:r>
                        <a:rPr lang="en-US" b="1" baseline="0" dirty="0" smtClean="0"/>
                        <a:t>2. Hemorrhoids: </a:t>
                      </a:r>
                      <a:r>
                        <a:rPr lang="en-US" baseline="0" dirty="0" smtClean="0"/>
                        <a:t>management is oral hydration, stool softeners, and </a:t>
                      </a:r>
                      <a:r>
                        <a:rPr lang="en-US" baseline="0" dirty="0" err="1" smtClean="0"/>
                        <a:t>sitz</a:t>
                      </a:r>
                      <a:r>
                        <a:rPr lang="en-US" baseline="0" dirty="0" smtClean="0"/>
                        <a:t> bath 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67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partum Changes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793648"/>
              </p:ext>
            </p:extLst>
          </p:nvPr>
        </p:nvGraphicFramePr>
        <p:xfrm>
          <a:off x="990601" y="1879298"/>
          <a:ext cx="11887200" cy="621206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02406"/>
                <a:gridCol w="4029211"/>
                <a:gridCol w="5555583"/>
              </a:tblGrid>
              <a:tr h="512305">
                <a:tc>
                  <a:txBody>
                    <a:bodyPr/>
                    <a:lstStyle/>
                    <a:p>
                      <a:r>
                        <a:rPr lang="en-US" dirty="0" smtClean="0"/>
                        <a:t>CVS</a:t>
                      </a:r>
                      <a:r>
                        <a:rPr lang="en-US" baseline="0" dirty="0" smtClean="0"/>
                        <a:t> changes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coagulation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Psychosocial changes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4051">
                <a:tc>
                  <a:txBody>
                    <a:bodyPr/>
                    <a:lstStyle/>
                    <a:p>
                      <a:r>
                        <a:rPr lang="en-US" dirty="0" smtClean="0"/>
                        <a:t>Normal CVS functions retune by 2-3 week PP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Pregnancy have</a:t>
                      </a:r>
                      <a:r>
                        <a:rPr lang="en-US" baseline="0" dirty="0" smtClean="0"/>
                        <a:t> hyper coagulation state to prevent bleeding during delivery </a:t>
                      </a:r>
                      <a:r>
                        <a:rPr lang="en-US" sz="2300" kern="1200" dirty="0" smtClean="0">
                          <a:effectLst/>
                          <a:sym typeface="Symbol" charset="2"/>
                        </a:rPr>
                        <a:t></a:t>
                      </a:r>
                      <a:r>
                        <a:rPr lang="en-US" dirty="0" smtClean="0">
                          <a:effectLst/>
                        </a:rPr>
                        <a:t> increase VTE in pregnancy spicily</a:t>
                      </a:r>
                      <a:r>
                        <a:rPr lang="en-US" baseline="0" dirty="0" smtClean="0">
                          <a:effectLst/>
                        </a:rPr>
                        <a:t> PP</a:t>
                      </a:r>
                    </a:p>
                    <a:p>
                      <a:r>
                        <a:rPr lang="en-US" baseline="0" dirty="0" smtClean="0">
                          <a:effectLst/>
                        </a:rPr>
                        <a:t>System back to normal balance state by 6-8 week PP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1. Bonding</a:t>
                      </a:r>
                      <a:r>
                        <a:rPr lang="en-US" dirty="0" smtClean="0"/>
                        <a:t> : shows no interest in baby, PP 1 day , management</a:t>
                      </a:r>
                      <a:r>
                        <a:rPr lang="en-US" baseline="0" dirty="0" smtClean="0"/>
                        <a:t> is </a:t>
                      </a:r>
                      <a:r>
                        <a:rPr lang="en-US" dirty="0" smtClean="0"/>
                        <a:t>Psychosocial evaluation</a:t>
                      </a:r>
                      <a:r>
                        <a:rPr lang="en-US" baseline="0" dirty="0" smtClean="0"/>
                        <a:t> and support  ( outpatients ) </a:t>
                      </a:r>
                    </a:p>
                    <a:p>
                      <a:pPr marL="0" marR="0" indent="0" algn="l" defTabSz="11471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2. Blues</a:t>
                      </a:r>
                      <a:r>
                        <a:rPr lang="en-US" baseline="0" dirty="0" smtClean="0"/>
                        <a:t>: mood swings and tearfulness(mom cares for baby, tears)  PP 2 day , </a:t>
                      </a:r>
                      <a:r>
                        <a:rPr lang="en-US" dirty="0" smtClean="0"/>
                        <a:t>management</a:t>
                      </a:r>
                      <a:r>
                        <a:rPr lang="en-US" baseline="0" dirty="0" smtClean="0"/>
                        <a:t> is  conservative with support (outpatients) </a:t>
                      </a:r>
                    </a:p>
                    <a:p>
                      <a:pPr marL="0" marR="0" indent="0" algn="l" defTabSz="114711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3. Depression</a:t>
                      </a:r>
                      <a:r>
                        <a:rPr lang="en-US" baseline="0" dirty="0" smtClean="0"/>
                        <a:t>: feeling despair and hopelessness occur, mom dose not get out of bed, dose not care for self or baby , PP 21 day , </a:t>
                      </a:r>
                      <a:r>
                        <a:rPr lang="en-US" dirty="0" smtClean="0"/>
                        <a:t>management</a:t>
                      </a:r>
                      <a:r>
                        <a:rPr lang="en-US" baseline="0" dirty="0" smtClean="0"/>
                        <a:t> is psychotherapy and antidepressants. ( outpatients ) </a:t>
                      </a:r>
                    </a:p>
                    <a:p>
                      <a:r>
                        <a:rPr lang="en-US" b="1" baseline="0" dirty="0" smtClean="0"/>
                        <a:t>4. Psychosis</a:t>
                      </a:r>
                      <a:r>
                        <a:rPr lang="en-US" baseline="0" dirty="0" smtClean="0"/>
                        <a:t>: rare, mom bizarre behavior and hallucinations, </a:t>
                      </a:r>
                      <a:r>
                        <a:rPr lang="en-US" dirty="0" smtClean="0"/>
                        <a:t>management</a:t>
                      </a:r>
                      <a:r>
                        <a:rPr lang="en-US" baseline="0" dirty="0" smtClean="0"/>
                        <a:t> is hospitalization, antipsychotic medication and  psychotherapy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013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7b aspect for PP care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12725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b="1" dirty="0" smtClean="0"/>
              <a:t>Breast vs. bottle: </a:t>
            </a:r>
            <a:r>
              <a:rPr lang="en-US" dirty="0" smtClean="0"/>
              <a:t>recommended breast feeding at least 6 months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Bladder:  </a:t>
            </a:r>
            <a:r>
              <a:rPr lang="en-US" dirty="0"/>
              <a:t>urinary incontinence </a:t>
            </a:r>
            <a:r>
              <a:rPr lang="en-US" dirty="0" smtClean="0"/>
              <a:t> vs. urinary retention ( by nerve compaction during delivery or Anastasia ) 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Bowel movement 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Bottom ( perineum ) 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Blues : </a:t>
            </a:r>
            <a:r>
              <a:rPr lang="en-US" dirty="0" smtClean="0"/>
              <a:t>risk factors: history of depression , poor social support 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Birth control: </a:t>
            </a:r>
          </a:p>
          <a:p>
            <a:pPr marL="900113" indent="-368300">
              <a:buFont typeface="Arial" charset="0"/>
              <a:buChar char="•"/>
            </a:pPr>
            <a:r>
              <a:rPr lang="en-US" dirty="0" smtClean="0"/>
              <a:t>Breast feeding : for 3 months , every 3 hours </a:t>
            </a:r>
          </a:p>
          <a:p>
            <a:pPr marL="900113" indent="-368300">
              <a:buFont typeface="Arial" charset="0"/>
              <a:buChar char="•"/>
            </a:pPr>
            <a:r>
              <a:rPr lang="en-US" dirty="0" smtClean="0"/>
              <a:t>Diaphragm : at 6 week PP</a:t>
            </a:r>
          </a:p>
          <a:p>
            <a:pPr marL="900113" indent="-368300">
              <a:buFont typeface="Arial" charset="0"/>
              <a:buChar char="•"/>
            </a:pPr>
            <a:r>
              <a:rPr lang="en-US" dirty="0" smtClean="0"/>
              <a:t>IUD: </a:t>
            </a:r>
            <a:r>
              <a:rPr lang="en-US" dirty="0"/>
              <a:t>at 6 week PP</a:t>
            </a:r>
          </a:p>
          <a:p>
            <a:pPr marL="900113" indent="-368300">
              <a:buFont typeface="Arial" charset="0"/>
              <a:buChar char="•"/>
            </a:pPr>
            <a:r>
              <a:rPr lang="en-US" dirty="0" smtClean="0"/>
              <a:t>Combinations contraceptive : contraindication in breast feeding women and after 3 weeks PP to decrease the risk of DVT </a:t>
            </a:r>
          </a:p>
          <a:p>
            <a:pPr marL="900113" indent="-368300">
              <a:buFont typeface="Arial" charset="0"/>
              <a:buChar char="•"/>
            </a:pPr>
            <a:r>
              <a:rPr lang="en-US" dirty="0" smtClean="0"/>
              <a:t>Progesterone-only </a:t>
            </a:r>
            <a:r>
              <a:rPr lang="en-US" dirty="0"/>
              <a:t>contraceptive </a:t>
            </a:r>
            <a:r>
              <a:rPr lang="en-US" dirty="0" smtClean="0"/>
              <a:t>: can begun immediately after delivery. Can used by </a:t>
            </a:r>
            <a:r>
              <a:rPr lang="en-US" dirty="0"/>
              <a:t>breast feeding women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7093527"/>
            <a:ext cx="12420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PP immunizations :</a:t>
            </a:r>
          </a:p>
          <a:p>
            <a:pPr marL="457200" indent="-457200">
              <a:buAutoNum type="arabicPeriod"/>
            </a:pPr>
            <a:r>
              <a:rPr lang="en-US" b="1" dirty="0" err="1" smtClean="0"/>
              <a:t>RhoGAM</a:t>
            </a:r>
            <a:r>
              <a:rPr lang="en-US" b="1" dirty="0" smtClean="0"/>
              <a:t> : </a:t>
            </a:r>
            <a:r>
              <a:rPr lang="en-US" dirty="0" smtClean="0"/>
              <a:t>if mother D- and her baby D+ , </a:t>
            </a:r>
            <a:r>
              <a:rPr lang="en-US" smtClean="0"/>
              <a:t>within </a:t>
            </a:r>
            <a:r>
              <a:rPr lang="en-US" smtClean="0"/>
              <a:t>72 </a:t>
            </a:r>
            <a:r>
              <a:rPr lang="en-US" dirty="0" smtClean="0"/>
              <a:t>hours PP</a:t>
            </a:r>
          </a:p>
          <a:p>
            <a:pPr marL="457200" indent="-457200">
              <a:buAutoNum type="arabicPeriod"/>
            </a:pPr>
            <a:r>
              <a:rPr lang="en-US" b="1" dirty="0" smtClean="0"/>
              <a:t>Rubella :  </a:t>
            </a:r>
            <a:r>
              <a:rPr lang="en-US" dirty="0" smtClean="0"/>
              <a:t>if the mother is rubella IgG antibody negative </a:t>
            </a:r>
          </a:p>
        </p:txBody>
      </p:sp>
    </p:spTree>
    <p:extLst>
      <p:ext uri="{BB962C8B-B14F-4D97-AF65-F5344CB8AC3E}">
        <p14:creationId xmlns:p14="http://schemas.microsoft.com/office/powerpoint/2010/main" val="22643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1904039"/>
            <a:ext cx="12344400" cy="5572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"/>
              </a:rPr>
              <a:t> A 22 year-old multigravida delivered her third healthy child vaginally without complication. During </a:t>
            </a:r>
            <a:r>
              <a:rPr lang="en-US" sz="2400" dirty="0" smtClean="0">
                <a:latin typeface=""/>
              </a:rPr>
              <a:t>sign-out and </a:t>
            </a:r>
            <a:r>
              <a:rPr lang="en-US" sz="2400" dirty="0">
                <a:latin typeface=""/>
              </a:rPr>
              <a:t>hand-off, the patient is described as ready for discharge from the hospital. She is breastfeeding, as she has with all </a:t>
            </a:r>
            <a:r>
              <a:rPr lang="en-US" sz="2400" dirty="0" smtClean="0">
                <a:latin typeface=""/>
              </a:rPr>
              <a:t>of her </a:t>
            </a:r>
            <a:r>
              <a:rPr lang="en-US" sz="2400" dirty="0">
                <a:latin typeface=""/>
              </a:rPr>
              <a:t>children, but reports difficulty latching on. Although she is not married, she is in a stable relationship. She is </a:t>
            </a:r>
            <a:r>
              <a:rPr lang="en-US" sz="2400" dirty="0" smtClean="0">
                <a:latin typeface=""/>
              </a:rPr>
              <a:t>considering permanent </a:t>
            </a:r>
            <a:r>
              <a:rPr lang="en-US" sz="2400" dirty="0">
                <a:latin typeface=""/>
              </a:rPr>
              <a:t>sterilization and wants to discuss it at her postpartum check-up. She states that she does not want </a:t>
            </a:r>
            <a:r>
              <a:rPr lang="en-US" sz="2400" dirty="0" smtClean="0">
                <a:latin typeface=""/>
              </a:rPr>
              <a:t>any contraception </a:t>
            </a:r>
            <a:r>
              <a:rPr lang="en-US" sz="2400" dirty="0">
                <a:latin typeface=""/>
              </a:rPr>
              <a:t>at discharge, since she is breastfeeding and thinks she does not need any. On further questioning, </a:t>
            </a:r>
            <a:r>
              <a:rPr lang="en-US" sz="2400" dirty="0" smtClean="0">
                <a:latin typeface=""/>
              </a:rPr>
              <a:t>she alludes </a:t>
            </a:r>
            <a:r>
              <a:rPr lang="en-US" sz="2400" dirty="0">
                <a:latin typeface=""/>
              </a:rPr>
              <a:t>to a vague history of a possible deep venous thrombosis (DVT) and history suggestive of postpartum </a:t>
            </a:r>
            <a:r>
              <a:rPr lang="en-US" sz="2400" dirty="0" smtClean="0">
                <a:latin typeface=""/>
              </a:rPr>
              <a:t>depression after </a:t>
            </a:r>
            <a:r>
              <a:rPr lang="en-US" sz="2400" dirty="0">
                <a:latin typeface=""/>
              </a:rPr>
              <a:t>a prior pregnancy. Even though she is not a new mother, she asks about when she should expect her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272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Qs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14400" y="1890184"/>
            <a:ext cx="121158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/>
              <a:t> 1. What are you going to tell the patient about her difficulty with latching on?</a:t>
            </a:r>
          </a:p>
          <a:p>
            <a:pPr>
              <a:lnSpc>
                <a:spcPct val="150000"/>
              </a:lnSpc>
            </a:pPr>
            <a:r>
              <a:rPr lang="en-US" dirty="0"/>
              <a:t>•  Discuss the indications for referral to and role of a lactation consultant prior to discharge</a:t>
            </a:r>
          </a:p>
          <a:p>
            <a:pPr>
              <a:lnSpc>
                <a:spcPct val="150000"/>
              </a:lnSpc>
            </a:pPr>
            <a:endParaRPr lang="en-US" sz="2800" b="1" dirty="0"/>
          </a:p>
          <a:p>
            <a:pPr>
              <a:lnSpc>
                <a:spcPct val="150000"/>
              </a:lnSpc>
            </a:pPr>
            <a:r>
              <a:rPr lang="en-US" sz="2800" b="1" dirty="0"/>
              <a:t> 2. How are you going to answer the patient’s question about resumption of menses?</a:t>
            </a:r>
          </a:p>
          <a:p>
            <a:pPr>
              <a:lnSpc>
                <a:spcPct val="150000"/>
              </a:lnSpc>
            </a:pPr>
            <a:r>
              <a:rPr lang="en-US" dirty="0"/>
              <a:t>•  The average time to ovulation is 45 days in non-lactating women and 189 days in lactating women.</a:t>
            </a:r>
          </a:p>
          <a:p>
            <a:pPr>
              <a:lnSpc>
                <a:spcPct val="150000"/>
              </a:lnSpc>
            </a:pPr>
            <a:r>
              <a:rPr lang="en-US" dirty="0"/>
              <a:t>•  The likelihood of ovulation increases as the frequency and duration of breastfeeding decreases.</a:t>
            </a:r>
          </a:p>
          <a:p>
            <a:pPr>
              <a:lnSpc>
                <a:spcPct val="150000"/>
              </a:lnSpc>
            </a:pPr>
            <a:r>
              <a:rPr lang="en-US" dirty="0"/>
              <a:t>•  Review the physiological basis [reactivation of the HPOA axis] for clinically relevant postpartum</a:t>
            </a:r>
          </a:p>
          <a:p>
            <a:pPr>
              <a:lnSpc>
                <a:spcPct val="150000"/>
              </a:lnSpc>
            </a:pPr>
            <a:r>
              <a:rPr lang="en-US" dirty="0"/>
              <a:t>changes such as resumption of ovulation and menstruation.</a:t>
            </a:r>
          </a:p>
        </p:txBody>
      </p:sp>
    </p:spTree>
    <p:extLst>
      <p:ext uri="{BB962C8B-B14F-4D97-AF65-F5344CB8AC3E}">
        <p14:creationId xmlns:p14="http://schemas.microsoft.com/office/powerpoint/2010/main" val="1313907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Qs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85800" y="1897111"/>
            <a:ext cx="123444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"/>
              </a:rPr>
              <a:t> 3. What type of contraceptive counseling are you going to provide?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"/>
              </a:rPr>
              <a:t>•  </a:t>
            </a:r>
            <a:r>
              <a:rPr lang="en-US" sz="1600" dirty="0">
                <a:latin typeface=""/>
              </a:rPr>
              <a:t>Provide contraceptive counseling while the patient is still in the hospital. Include the CDC </a:t>
            </a:r>
            <a:r>
              <a:rPr lang="en-US" sz="1600" dirty="0" smtClean="0">
                <a:latin typeface=""/>
              </a:rPr>
              <a:t>recommendations for </a:t>
            </a:r>
            <a:r>
              <a:rPr lang="en-US" sz="1600" dirty="0">
                <a:latin typeface=""/>
              </a:rPr>
              <a:t>timing of initiation of postpartum contraception to minimize the risk of DVT and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"/>
              </a:rPr>
              <a:t>methods appropriate for a history of DVT according to the CDC US Medical Eligibility Criteria for </a:t>
            </a:r>
            <a:r>
              <a:rPr lang="en-US" sz="1600" dirty="0" smtClean="0">
                <a:latin typeface=""/>
              </a:rPr>
              <a:t>Contraceptive Use</a:t>
            </a:r>
            <a:r>
              <a:rPr lang="en-US" sz="1600" dirty="0">
                <a:latin typeface=""/>
              </a:rPr>
              <a:t>.  Emphasize that unless women are breastfeeding every 3-4 hours around the clock, </a:t>
            </a:r>
            <a:r>
              <a:rPr lang="en-US" sz="1600" dirty="0" smtClean="0">
                <a:latin typeface=""/>
              </a:rPr>
              <a:t>they may </a:t>
            </a:r>
            <a:r>
              <a:rPr lang="en-US" sz="1600" dirty="0">
                <a:latin typeface=""/>
              </a:rPr>
              <a:t>be fertile before the 6 week postpartum checkup.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"/>
              </a:rPr>
              <a:t>•  Combined estrogen-progestin oral contraceptives should not be used during the first 21 days after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"/>
              </a:rPr>
              <a:t>delivery as there is an increased risk of VTE (venous thromboembolism during this period. The </a:t>
            </a:r>
            <a:r>
              <a:rPr lang="en-US" sz="1600" dirty="0" smtClean="0">
                <a:latin typeface=""/>
              </a:rPr>
              <a:t>current CDC </a:t>
            </a:r>
            <a:r>
              <a:rPr lang="en-US" sz="1600" dirty="0">
                <a:latin typeface=""/>
              </a:rPr>
              <a:t>guidelines further state that during days 21-42 postpartum, women who don’t have </a:t>
            </a:r>
            <a:r>
              <a:rPr lang="en-US" sz="1600" dirty="0" smtClean="0">
                <a:latin typeface=""/>
              </a:rPr>
              <a:t>risk factors </a:t>
            </a:r>
            <a:r>
              <a:rPr lang="en-US" sz="1600" dirty="0">
                <a:latin typeface=""/>
              </a:rPr>
              <a:t>(age&gt; 35 years, recent cesarean section, or smoking) for VTE generally can initiate </a:t>
            </a:r>
            <a:r>
              <a:rPr lang="en-US" sz="1600" dirty="0" smtClean="0">
                <a:latin typeface=""/>
              </a:rPr>
              <a:t>combined hormonal </a:t>
            </a:r>
            <a:r>
              <a:rPr lang="en-US" sz="1600" dirty="0">
                <a:latin typeface=""/>
              </a:rPr>
              <a:t>contraception. After 42 days postpartum, in the absence of medical conditions that may </a:t>
            </a:r>
            <a:r>
              <a:rPr lang="en-US" sz="1600" dirty="0" smtClean="0">
                <a:latin typeface=""/>
              </a:rPr>
              <a:t>increase the </a:t>
            </a:r>
            <a:r>
              <a:rPr lang="en-US" sz="1600" dirty="0">
                <a:latin typeface=""/>
              </a:rPr>
              <a:t>risk for VTE, no restrictions on the use of combined hormonal contraceptives based </a:t>
            </a:r>
            <a:r>
              <a:rPr lang="en-US" sz="1600" dirty="0" smtClean="0">
                <a:latin typeface=""/>
              </a:rPr>
              <a:t>on postpartum </a:t>
            </a:r>
            <a:r>
              <a:rPr lang="en-US" sz="1600" dirty="0">
                <a:latin typeface=""/>
              </a:rPr>
              <a:t>status apply (refer to updated CDC guidelines in our reference below)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latin typeface=""/>
              </a:rPr>
              <a:t>•  Progestin-only oral contraceptives, depot medroxyprogesterone acetate injections and implants </a:t>
            </a:r>
            <a:r>
              <a:rPr lang="en-US" sz="1600" dirty="0" smtClean="0">
                <a:latin typeface=""/>
              </a:rPr>
              <a:t>may be </a:t>
            </a:r>
            <a:r>
              <a:rPr lang="en-US" sz="1600" dirty="0">
                <a:latin typeface=""/>
              </a:rPr>
              <a:t>initiated immediately postpartum whether exclusively breast-feeding or not. They are not </a:t>
            </a:r>
            <a:r>
              <a:rPr lang="en-US" sz="1600" dirty="0" smtClean="0">
                <a:latin typeface=""/>
              </a:rPr>
              <a:t>associated with </a:t>
            </a:r>
            <a:r>
              <a:rPr lang="en-US" sz="1600" dirty="0">
                <a:latin typeface=""/>
              </a:rPr>
              <a:t>an increase in complications. Although IUD expulsion rates are higher during the first </a:t>
            </a:r>
            <a:r>
              <a:rPr lang="en-US" sz="1600" dirty="0" smtClean="0">
                <a:latin typeface=""/>
              </a:rPr>
              <a:t>6 weeks </a:t>
            </a:r>
            <a:r>
              <a:rPr lang="en-US" sz="1600" dirty="0">
                <a:latin typeface=""/>
              </a:rPr>
              <a:t>postpartum, IUDs can be inserted immediately postpartum. Once lactation is established, </a:t>
            </a:r>
            <a:r>
              <a:rPr lang="en-US" sz="1600" dirty="0" smtClean="0">
                <a:latin typeface=""/>
              </a:rPr>
              <a:t>neither the </a:t>
            </a:r>
            <a:r>
              <a:rPr lang="en-US" sz="1600" dirty="0">
                <a:latin typeface=""/>
              </a:rPr>
              <a:t>volume nor the composition of breast milk is adversely affected by progestin contraceptives.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0268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Qs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49036" y="1940510"/>
            <a:ext cx="12081164" cy="604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"/>
              </a:rPr>
              <a:t> 4. How would your contraceptive counseling change if the patient had persistently elevated blood pressure?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"/>
              </a:rPr>
              <a:t>•  Presume the patient is hypertensive and counsel according to the CDC US Medical Eligibility </a:t>
            </a:r>
            <a:r>
              <a:rPr lang="en-US" sz="2000" dirty="0" smtClean="0">
                <a:latin typeface=""/>
              </a:rPr>
              <a:t>Criteria for </a:t>
            </a:r>
            <a:r>
              <a:rPr lang="en-US" sz="2000" dirty="0">
                <a:latin typeface=""/>
              </a:rPr>
              <a:t>Contraceptive Use. (See CDC US Medical Eligibility Criteria Chart -updated in June 2012)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"/>
              </a:rPr>
              <a:t> </a:t>
            </a:r>
            <a:endParaRPr lang="en-US" sz="2000" b="1" dirty="0" smtClean="0">
              <a:latin typeface="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"/>
              </a:rPr>
              <a:t>5</a:t>
            </a:r>
            <a:r>
              <a:rPr lang="en-US" sz="2000" b="1" dirty="0">
                <a:latin typeface=""/>
              </a:rPr>
              <a:t>. How would contraception counseling change if the patient had gestational diabetes?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"/>
              </a:rPr>
              <a:t>•  Counsel according to the CDC US Medical Eligibility Criteria for Contraceptive Use.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"/>
              </a:rPr>
              <a:t>6</a:t>
            </a:r>
            <a:r>
              <a:rPr lang="en-US" sz="2000" b="1" dirty="0">
                <a:latin typeface=""/>
              </a:rPr>
              <a:t>. How are you going to include the history of potential postpartum depression in your management plan?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"/>
              </a:rPr>
              <a:t>•  Review the risk factors for postpartum depression, screening methods (e.g., Edinburgh Postnatal </a:t>
            </a:r>
            <a:r>
              <a:rPr lang="en-US" sz="2000" dirty="0" smtClean="0">
                <a:latin typeface=""/>
              </a:rPr>
              <a:t>Depression Scale</a:t>
            </a:r>
            <a:r>
              <a:rPr lang="en-US" sz="2000" dirty="0">
                <a:latin typeface=""/>
              </a:rPr>
              <a:t>), and indications for immediate intervention. See APGO Educational Topic 29, </a:t>
            </a:r>
            <a:r>
              <a:rPr lang="en-US" sz="2000" dirty="0" smtClean="0">
                <a:latin typeface=""/>
              </a:rPr>
              <a:t>Anxiety and </a:t>
            </a:r>
            <a:r>
              <a:rPr lang="en-US" sz="2000" dirty="0">
                <a:latin typeface=""/>
              </a:rPr>
              <a:t>Depression.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9846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2046bf29e614f10a4d762212bcaf7756db1f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1437</Words>
  <Application>Microsoft Macintosh PowerPoint</Application>
  <PresentationFormat>Custom</PresentationFormat>
  <Paragraphs>94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Symbol</vt:lpstr>
      <vt:lpstr>Arial</vt:lpstr>
      <vt:lpstr>Office Theme</vt:lpstr>
      <vt:lpstr>PowerPoint Presentation</vt:lpstr>
      <vt:lpstr>PowerPoint Presentation</vt:lpstr>
      <vt:lpstr>Post partum Changes</vt:lpstr>
      <vt:lpstr>Post partum Changes</vt:lpstr>
      <vt:lpstr>The 7b aspect for PP care </vt:lpstr>
      <vt:lpstr>Case</vt:lpstr>
      <vt:lpstr>Case Qs</vt:lpstr>
      <vt:lpstr>Case Qs</vt:lpstr>
      <vt:lpstr>Case Qs</vt:lpstr>
      <vt:lpstr>Case Qs</vt:lpstr>
      <vt:lpstr>Done by: Yara AlAnzi  Revised by: Razan AlDhahri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Office User</cp:lastModifiedBy>
  <cp:revision>73</cp:revision>
  <dcterms:created xsi:type="dcterms:W3CDTF">2013-12-01T11:24:53Z</dcterms:created>
  <dcterms:modified xsi:type="dcterms:W3CDTF">2016-10-09T20:31:00Z</dcterms:modified>
</cp:coreProperties>
</file>