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57" r:id="rId3"/>
    <p:sldId id="258" r:id="rId4"/>
    <p:sldId id="261" r:id="rId5"/>
    <p:sldId id="260" r:id="rId6"/>
    <p:sldId id="262" r:id="rId7"/>
    <p:sldId id="263" r:id="rId8"/>
    <p:sldId id="265" r:id="rId9"/>
    <p:sldId id="259" r:id="rId10"/>
  </p:sldIdLst>
  <p:sldSz cx="13716000" cy="9144000"/>
  <p:notesSz cx="6858000" cy="9144000"/>
  <p:custDataLst>
    <p:tags r:id="rId13"/>
  </p:custDataLst>
  <p:defaultTextStyle>
    <a:defPPr>
      <a:defRPr lang="en-US"/>
    </a:defPPr>
    <a:lvl1pPr marL="0" algn="l" defTabSz="1147115" rtl="0" eaLnBrk="1" latinLnBrk="0" hangingPunct="1">
      <a:defRPr sz="2300" kern="1200">
        <a:solidFill>
          <a:schemeClr val="tx1"/>
        </a:solidFill>
        <a:latin typeface="+mn-lt"/>
        <a:ea typeface="+mn-ea"/>
        <a:cs typeface="+mn-cs"/>
      </a:defRPr>
    </a:lvl1pPr>
    <a:lvl2pPr marL="573557" algn="l" defTabSz="1147115" rtl="0" eaLnBrk="1" latinLnBrk="0" hangingPunct="1">
      <a:defRPr sz="2300" kern="1200">
        <a:solidFill>
          <a:schemeClr val="tx1"/>
        </a:solidFill>
        <a:latin typeface="+mn-lt"/>
        <a:ea typeface="+mn-ea"/>
        <a:cs typeface="+mn-cs"/>
      </a:defRPr>
    </a:lvl2pPr>
    <a:lvl3pPr marL="1147115" algn="l" defTabSz="1147115" rtl="0" eaLnBrk="1" latinLnBrk="0" hangingPunct="1">
      <a:defRPr sz="2300" kern="1200">
        <a:solidFill>
          <a:schemeClr val="tx1"/>
        </a:solidFill>
        <a:latin typeface="+mn-lt"/>
        <a:ea typeface="+mn-ea"/>
        <a:cs typeface="+mn-cs"/>
      </a:defRPr>
    </a:lvl3pPr>
    <a:lvl4pPr marL="1720672" algn="l" defTabSz="1147115" rtl="0" eaLnBrk="1" latinLnBrk="0" hangingPunct="1">
      <a:defRPr sz="2300" kern="1200">
        <a:solidFill>
          <a:schemeClr val="tx1"/>
        </a:solidFill>
        <a:latin typeface="+mn-lt"/>
        <a:ea typeface="+mn-ea"/>
        <a:cs typeface="+mn-cs"/>
      </a:defRPr>
    </a:lvl4pPr>
    <a:lvl5pPr marL="2294230" algn="l" defTabSz="1147115" rtl="0" eaLnBrk="1" latinLnBrk="0" hangingPunct="1">
      <a:defRPr sz="2300" kern="1200">
        <a:solidFill>
          <a:schemeClr val="tx1"/>
        </a:solidFill>
        <a:latin typeface="+mn-lt"/>
        <a:ea typeface="+mn-ea"/>
        <a:cs typeface="+mn-cs"/>
      </a:defRPr>
    </a:lvl5pPr>
    <a:lvl6pPr marL="2867787" algn="l" defTabSz="1147115" rtl="0" eaLnBrk="1" latinLnBrk="0" hangingPunct="1">
      <a:defRPr sz="2300" kern="1200">
        <a:solidFill>
          <a:schemeClr val="tx1"/>
        </a:solidFill>
        <a:latin typeface="+mn-lt"/>
        <a:ea typeface="+mn-ea"/>
        <a:cs typeface="+mn-cs"/>
      </a:defRPr>
    </a:lvl6pPr>
    <a:lvl7pPr marL="3441344" algn="l" defTabSz="1147115" rtl="0" eaLnBrk="1" latinLnBrk="0" hangingPunct="1">
      <a:defRPr sz="2300" kern="1200">
        <a:solidFill>
          <a:schemeClr val="tx1"/>
        </a:solidFill>
        <a:latin typeface="+mn-lt"/>
        <a:ea typeface="+mn-ea"/>
        <a:cs typeface="+mn-cs"/>
      </a:defRPr>
    </a:lvl7pPr>
    <a:lvl8pPr marL="4014902" algn="l" defTabSz="1147115" rtl="0" eaLnBrk="1" latinLnBrk="0" hangingPunct="1">
      <a:defRPr sz="2300" kern="1200">
        <a:solidFill>
          <a:schemeClr val="tx1"/>
        </a:solidFill>
        <a:latin typeface="+mn-lt"/>
        <a:ea typeface="+mn-ea"/>
        <a:cs typeface="+mn-cs"/>
      </a:defRPr>
    </a:lvl8pPr>
    <a:lvl9pPr marL="4588459" algn="l" defTabSz="1147115" rtl="0" eaLnBrk="1" latinLnBrk="0" hangingPunct="1">
      <a:defRPr sz="23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43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7D6E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19"/>
    <p:restoredTop sz="94630"/>
  </p:normalViewPr>
  <p:slideViewPr>
    <p:cSldViewPr>
      <p:cViewPr varScale="1">
        <p:scale>
          <a:sx n="65" d="100"/>
          <a:sy n="65" d="100"/>
        </p:scale>
        <p:origin x="1944" y="200"/>
      </p:cViewPr>
      <p:guideLst>
        <p:guide orient="horz" pos="2880"/>
        <p:guide pos="43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tags" Target="tags/tag1.xml"/><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8389564-7841-4701-AC89-355BB772D6DB}" type="datetimeFigureOut">
              <a:rPr lang="en-US" smtClean="0"/>
              <a:pPr/>
              <a:t>10/5/16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Contact us: pht433@gmail.com</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C3476DE-4F4E-457A-8472-716D03841344}" type="slidenum">
              <a:rPr lang="en-US" smtClean="0"/>
              <a:pPr/>
              <a:t>‹#›</a:t>
            </a:fld>
            <a:endParaRPr lang="en-US"/>
          </a:p>
        </p:txBody>
      </p:sp>
    </p:spTree>
    <p:extLst>
      <p:ext uri="{BB962C8B-B14F-4D97-AF65-F5344CB8AC3E}">
        <p14:creationId xmlns:p14="http://schemas.microsoft.com/office/powerpoint/2010/main" val="404323374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398731-034C-4C97-910C-A0A1F2AD7AC8}" type="datetimeFigureOut">
              <a:rPr lang="en-US" smtClean="0"/>
              <a:pPr/>
              <a:t>10/5/16</a:t>
            </a:fld>
            <a:endParaRPr lang="en-US"/>
          </a:p>
        </p:txBody>
      </p:sp>
      <p:sp>
        <p:nvSpPr>
          <p:cNvPr id="4" name="Slide Image Placeholder 3"/>
          <p:cNvSpPr>
            <a:spLocks noGrp="1" noRot="1" noChangeAspect="1"/>
          </p:cNvSpPr>
          <p:nvPr>
            <p:ph type="sldImg" idx="2"/>
          </p:nvPr>
        </p:nvSpPr>
        <p:spPr>
          <a:xfrm>
            <a:off x="857250" y="685800"/>
            <a:ext cx="51435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Contact us: pht433@gmail.com</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06FA61-A8BE-49AB-8275-DC3C08F2A0EF}" type="slidenum">
              <a:rPr lang="en-US" smtClean="0"/>
              <a:pPr/>
              <a:t>‹#›</a:t>
            </a:fld>
            <a:endParaRPr lang="en-US"/>
          </a:p>
        </p:txBody>
      </p:sp>
    </p:spTree>
    <p:extLst>
      <p:ext uri="{BB962C8B-B14F-4D97-AF65-F5344CB8AC3E}">
        <p14:creationId xmlns:p14="http://schemas.microsoft.com/office/powerpoint/2010/main" val="2989733168"/>
      </p:ext>
    </p:extLst>
  </p:cSld>
  <p:clrMap bg1="lt1" tx1="dk1" bg2="lt2" tx2="dk2" accent1="accent1" accent2="accent2" accent3="accent3" accent4="accent4" accent5="accent5" accent6="accent6" hlink="hlink" folHlink="folHlink"/>
  <p:hf sldNum="0" hdr="0" ftr="0" dt="0"/>
  <p:notesStyle>
    <a:lvl1pPr marL="0" algn="l" defTabSz="1147115" rtl="0" eaLnBrk="1" latinLnBrk="0" hangingPunct="1">
      <a:defRPr sz="1500" kern="1200">
        <a:solidFill>
          <a:schemeClr val="tx1"/>
        </a:solidFill>
        <a:latin typeface="+mn-lt"/>
        <a:ea typeface="+mn-ea"/>
        <a:cs typeface="+mn-cs"/>
      </a:defRPr>
    </a:lvl1pPr>
    <a:lvl2pPr marL="573557" algn="l" defTabSz="1147115" rtl="0" eaLnBrk="1" latinLnBrk="0" hangingPunct="1">
      <a:defRPr sz="1500" kern="1200">
        <a:solidFill>
          <a:schemeClr val="tx1"/>
        </a:solidFill>
        <a:latin typeface="+mn-lt"/>
        <a:ea typeface="+mn-ea"/>
        <a:cs typeface="+mn-cs"/>
      </a:defRPr>
    </a:lvl2pPr>
    <a:lvl3pPr marL="1147115" algn="l" defTabSz="1147115" rtl="0" eaLnBrk="1" latinLnBrk="0" hangingPunct="1">
      <a:defRPr sz="1500" kern="1200">
        <a:solidFill>
          <a:schemeClr val="tx1"/>
        </a:solidFill>
        <a:latin typeface="+mn-lt"/>
        <a:ea typeface="+mn-ea"/>
        <a:cs typeface="+mn-cs"/>
      </a:defRPr>
    </a:lvl3pPr>
    <a:lvl4pPr marL="1720672" algn="l" defTabSz="1147115" rtl="0" eaLnBrk="1" latinLnBrk="0" hangingPunct="1">
      <a:defRPr sz="1500" kern="1200">
        <a:solidFill>
          <a:schemeClr val="tx1"/>
        </a:solidFill>
        <a:latin typeface="+mn-lt"/>
        <a:ea typeface="+mn-ea"/>
        <a:cs typeface="+mn-cs"/>
      </a:defRPr>
    </a:lvl4pPr>
    <a:lvl5pPr marL="2294230" algn="l" defTabSz="1147115" rtl="0" eaLnBrk="1" latinLnBrk="0" hangingPunct="1">
      <a:defRPr sz="1500" kern="1200">
        <a:solidFill>
          <a:schemeClr val="tx1"/>
        </a:solidFill>
        <a:latin typeface="+mn-lt"/>
        <a:ea typeface="+mn-ea"/>
        <a:cs typeface="+mn-cs"/>
      </a:defRPr>
    </a:lvl5pPr>
    <a:lvl6pPr marL="2867787" algn="l" defTabSz="1147115" rtl="0" eaLnBrk="1" latinLnBrk="0" hangingPunct="1">
      <a:defRPr sz="1500" kern="1200">
        <a:solidFill>
          <a:schemeClr val="tx1"/>
        </a:solidFill>
        <a:latin typeface="+mn-lt"/>
        <a:ea typeface="+mn-ea"/>
        <a:cs typeface="+mn-cs"/>
      </a:defRPr>
    </a:lvl6pPr>
    <a:lvl7pPr marL="3441344" algn="l" defTabSz="1147115" rtl="0" eaLnBrk="1" latinLnBrk="0" hangingPunct="1">
      <a:defRPr sz="1500" kern="1200">
        <a:solidFill>
          <a:schemeClr val="tx1"/>
        </a:solidFill>
        <a:latin typeface="+mn-lt"/>
        <a:ea typeface="+mn-ea"/>
        <a:cs typeface="+mn-cs"/>
      </a:defRPr>
    </a:lvl7pPr>
    <a:lvl8pPr marL="4014902" algn="l" defTabSz="1147115" rtl="0" eaLnBrk="1" latinLnBrk="0" hangingPunct="1">
      <a:defRPr sz="1500" kern="1200">
        <a:solidFill>
          <a:schemeClr val="tx1"/>
        </a:solidFill>
        <a:latin typeface="+mn-lt"/>
        <a:ea typeface="+mn-ea"/>
        <a:cs typeface="+mn-cs"/>
      </a:defRPr>
    </a:lvl8pPr>
    <a:lvl9pPr marL="4588459" algn="l" defTabSz="1147115" rtl="0" eaLnBrk="1" latinLnBrk="0" hangingPunct="1">
      <a:defRPr sz="15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4179715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28700" y="2840569"/>
            <a:ext cx="116586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2057400" y="5181600"/>
            <a:ext cx="9601200" cy="2336800"/>
          </a:xfrm>
        </p:spPr>
        <p:txBody>
          <a:bodyPr/>
          <a:lstStyle>
            <a:lvl1pPr marL="0" indent="0" algn="ctr">
              <a:buNone/>
              <a:defRPr>
                <a:solidFill>
                  <a:schemeClr val="tx1">
                    <a:tint val="75000"/>
                  </a:schemeClr>
                </a:solidFill>
              </a:defRPr>
            </a:lvl1pPr>
            <a:lvl2pPr marL="573557" indent="0" algn="ctr">
              <a:buNone/>
              <a:defRPr>
                <a:solidFill>
                  <a:schemeClr val="tx1">
                    <a:tint val="75000"/>
                  </a:schemeClr>
                </a:solidFill>
              </a:defRPr>
            </a:lvl2pPr>
            <a:lvl3pPr marL="1147115" indent="0" algn="ctr">
              <a:buNone/>
              <a:defRPr>
                <a:solidFill>
                  <a:schemeClr val="tx1">
                    <a:tint val="75000"/>
                  </a:schemeClr>
                </a:solidFill>
              </a:defRPr>
            </a:lvl3pPr>
            <a:lvl4pPr marL="1720672" indent="0" algn="ctr">
              <a:buNone/>
              <a:defRPr>
                <a:solidFill>
                  <a:schemeClr val="tx1">
                    <a:tint val="75000"/>
                  </a:schemeClr>
                </a:solidFill>
              </a:defRPr>
            </a:lvl4pPr>
            <a:lvl5pPr marL="2294230" indent="0" algn="ctr">
              <a:buNone/>
              <a:defRPr>
                <a:solidFill>
                  <a:schemeClr val="tx1">
                    <a:tint val="75000"/>
                  </a:schemeClr>
                </a:solidFill>
              </a:defRPr>
            </a:lvl5pPr>
            <a:lvl6pPr marL="2867787" indent="0" algn="ctr">
              <a:buNone/>
              <a:defRPr>
                <a:solidFill>
                  <a:schemeClr val="tx1">
                    <a:tint val="75000"/>
                  </a:schemeClr>
                </a:solidFill>
              </a:defRPr>
            </a:lvl6pPr>
            <a:lvl7pPr marL="3441344" indent="0" algn="ctr">
              <a:buNone/>
              <a:defRPr>
                <a:solidFill>
                  <a:schemeClr val="tx1">
                    <a:tint val="75000"/>
                  </a:schemeClr>
                </a:solidFill>
              </a:defRPr>
            </a:lvl7pPr>
            <a:lvl8pPr marL="4014902" indent="0" algn="ctr">
              <a:buNone/>
              <a:defRPr>
                <a:solidFill>
                  <a:schemeClr val="tx1">
                    <a:tint val="75000"/>
                  </a:schemeClr>
                </a:solidFill>
              </a:defRPr>
            </a:lvl8pPr>
            <a:lvl9pPr marL="458845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D297F23-A1A5-4888-8DAC-0B6EFA319CA3}" type="datetime1">
              <a:rPr lang="en-US" smtClean="0"/>
              <a:t>10/5/16</a:t>
            </a:fld>
            <a:endParaRPr lang="en-US"/>
          </a:p>
        </p:txBody>
      </p:sp>
      <p:sp>
        <p:nvSpPr>
          <p:cNvPr id="5" name="Footer Placeholder 4"/>
          <p:cNvSpPr>
            <a:spLocks noGrp="1"/>
          </p:cNvSpPr>
          <p:nvPr>
            <p:ph type="ftr" sz="quarter" idx="11"/>
          </p:nvPr>
        </p:nvSpPr>
        <p:spPr/>
        <p:txBody>
          <a:bodyPr/>
          <a:lstStyle/>
          <a:p>
            <a:r>
              <a:rPr lang="en-US" smtClean="0"/>
              <a:t>Contact us: pht433@gmail.com</a:t>
            </a:r>
            <a:endParaRPr lang="en-US"/>
          </a:p>
        </p:txBody>
      </p:sp>
      <p:sp>
        <p:nvSpPr>
          <p:cNvPr id="6" name="Slide Number Placeholder 5"/>
          <p:cNvSpPr>
            <a:spLocks noGrp="1"/>
          </p:cNvSpPr>
          <p:nvPr>
            <p:ph type="sldNum" sz="quarter" idx="12"/>
          </p:nvPr>
        </p:nvSpPr>
        <p:spPr/>
        <p:txBody>
          <a:bodyPr/>
          <a:lstStyle/>
          <a:p>
            <a:fld id="{2339E5D4-2FE6-43AA-AB6C-F01DFBF601A1}" type="slidenum">
              <a:rPr lang="en-US" smtClean="0"/>
              <a:pPr/>
              <a:t>‹#›</a:t>
            </a:fld>
            <a:endParaRPr lang="en-US"/>
          </a:p>
        </p:txBody>
      </p:sp>
    </p:spTree>
    <p:extLst>
      <p:ext uri="{BB962C8B-B14F-4D97-AF65-F5344CB8AC3E}">
        <p14:creationId xmlns:p14="http://schemas.microsoft.com/office/powerpoint/2010/main" val="282502834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915728A-5BDE-41F0-B2B2-48DA403587CF}" type="datetime1">
              <a:rPr lang="en-US" smtClean="0"/>
              <a:t>10/5/16</a:t>
            </a:fld>
            <a:endParaRPr lang="en-US"/>
          </a:p>
        </p:txBody>
      </p:sp>
      <p:sp>
        <p:nvSpPr>
          <p:cNvPr id="5" name="Footer Placeholder 4"/>
          <p:cNvSpPr>
            <a:spLocks noGrp="1"/>
          </p:cNvSpPr>
          <p:nvPr>
            <p:ph type="ftr" sz="quarter" idx="11"/>
          </p:nvPr>
        </p:nvSpPr>
        <p:spPr/>
        <p:txBody>
          <a:bodyPr/>
          <a:lstStyle/>
          <a:p>
            <a:r>
              <a:rPr lang="en-US" smtClean="0"/>
              <a:t>Contact us: pht433@gmail.com</a:t>
            </a:r>
            <a:endParaRPr lang="en-US"/>
          </a:p>
        </p:txBody>
      </p:sp>
      <p:sp>
        <p:nvSpPr>
          <p:cNvPr id="6" name="Slide Number Placeholder 5"/>
          <p:cNvSpPr>
            <a:spLocks noGrp="1"/>
          </p:cNvSpPr>
          <p:nvPr>
            <p:ph type="sldNum" sz="quarter" idx="12"/>
          </p:nvPr>
        </p:nvSpPr>
        <p:spPr/>
        <p:txBody>
          <a:bodyPr/>
          <a:lstStyle/>
          <a:p>
            <a:fld id="{2339E5D4-2FE6-43AA-AB6C-F01DFBF601A1}" type="slidenum">
              <a:rPr lang="en-US" smtClean="0"/>
              <a:pPr/>
              <a:t>‹#›</a:t>
            </a:fld>
            <a:endParaRPr lang="en-US"/>
          </a:p>
        </p:txBody>
      </p:sp>
    </p:spTree>
    <p:extLst>
      <p:ext uri="{BB962C8B-B14F-4D97-AF65-F5344CB8AC3E}">
        <p14:creationId xmlns:p14="http://schemas.microsoft.com/office/powerpoint/2010/main" val="307439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944100" y="366187"/>
            <a:ext cx="308610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66187"/>
            <a:ext cx="902970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9874EC2-0147-47DC-A9DA-F401752438EE}" type="datetime1">
              <a:rPr lang="en-US" smtClean="0"/>
              <a:t>10/5/16</a:t>
            </a:fld>
            <a:endParaRPr lang="en-US"/>
          </a:p>
        </p:txBody>
      </p:sp>
      <p:sp>
        <p:nvSpPr>
          <p:cNvPr id="5" name="Footer Placeholder 4"/>
          <p:cNvSpPr>
            <a:spLocks noGrp="1"/>
          </p:cNvSpPr>
          <p:nvPr>
            <p:ph type="ftr" sz="quarter" idx="11"/>
          </p:nvPr>
        </p:nvSpPr>
        <p:spPr/>
        <p:txBody>
          <a:bodyPr/>
          <a:lstStyle/>
          <a:p>
            <a:r>
              <a:rPr lang="en-US" smtClean="0"/>
              <a:t>Contact us: pht433@gmail.com</a:t>
            </a:r>
            <a:endParaRPr lang="en-US"/>
          </a:p>
        </p:txBody>
      </p:sp>
      <p:sp>
        <p:nvSpPr>
          <p:cNvPr id="6" name="Slide Number Placeholder 5"/>
          <p:cNvSpPr>
            <a:spLocks noGrp="1"/>
          </p:cNvSpPr>
          <p:nvPr>
            <p:ph type="sldNum" sz="quarter" idx="12"/>
          </p:nvPr>
        </p:nvSpPr>
        <p:spPr/>
        <p:txBody>
          <a:bodyPr/>
          <a:lstStyle/>
          <a:p>
            <a:fld id="{2339E5D4-2FE6-43AA-AB6C-F01DFBF601A1}" type="slidenum">
              <a:rPr lang="en-US" smtClean="0"/>
              <a:pPr/>
              <a:t>‹#›</a:t>
            </a:fld>
            <a:endParaRPr lang="en-US"/>
          </a:p>
        </p:txBody>
      </p:sp>
    </p:spTree>
    <p:extLst>
      <p:ext uri="{BB962C8B-B14F-4D97-AF65-F5344CB8AC3E}">
        <p14:creationId xmlns:p14="http://schemas.microsoft.com/office/powerpoint/2010/main" val="8017757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AFC0D0-0F45-4BE3-8A49-27F47653F0A0}" type="datetime1">
              <a:rPr lang="en-US" smtClean="0"/>
              <a:t>10/5/16</a:t>
            </a:fld>
            <a:endParaRPr lang="en-US"/>
          </a:p>
        </p:txBody>
      </p:sp>
      <p:sp>
        <p:nvSpPr>
          <p:cNvPr id="5" name="Footer Placeholder 4"/>
          <p:cNvSpPr>
            <a:spLocks noGrp="1"/>
          </p:cNvSpPr>
          <p:nvPr>
            <p:ph type="ftr" sz="quarter" idx="11"/>
          </p:nvPr>
        </p:nvSpPr>
        <p:spPr/>
        <p:txBody>
          <a:bodyPr/>
          <a:lstStyle/>
          <a:p>
            <a:r>
              <a:rPr lang="en-US" smtClean="0"/>
              <a:t>Contact us: pht433@gmail.com</a:t>
            </a:r>
            <a:endParaRPr lang="en-US"/>
          </a:p>
        </p:txBody>
      </p:sp>
      <p:sp>
        <p:nvSpPr>
          <p:cNvPr id="6" name="Slide Number Placeholder 5"/>
          <p:cNvSpPr>
            <a:spLocks noGrp="1"/>
          </p:cNvSpPr>
          <p:nvPr>
            <p:ph type="sldNum" sz="quarter" idx="12"/>
          </p:nvPr>
        </p:nvSpPr>
        <p:spPr/>
        <p:txBody>
          <a:bodyPr/>
          <a:lstStyle/>
          <a:p>
            <a:fld id="{2339E5D4-2FE6-43AA-AB6C-F01DFBF601A1}" type="slidenum">
              <a:rPr lang="en-US" smtClean="0"/>
              <a:pPr/>
              <a:t>‹#›</a:t>
            </a:fld>
            <a:endParaRPr lang="en-US"/>
          </a:p>
        </p:txBody>
      </p:sp>
    </p:spTree>
    <p:extLst>
      <p:ext uri="{BB962C8B-B14F-4D97-AF65-F5344CB8AC3E}">
        <p14:creationId xmlns:p14="http://schemas.microsoft.com/office/powerpoint/2010/main" val="36449847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83470" y="5875869"/>
            <a:ext cx="11658600" cy="1816100"/>
          </a:xfrm>
        </p:spPr>
        <p:txBody>
          <a:bodyPr anchor="t"/>
          <a:lstStyle>
            <a:lvl1pPr algn="l">
              <a:defRPr sz="5000" b="1" cap="all"/>
            </a:lvl1pPr>
          </a:lstStyle>
          <a:p>
            <a:r>
              <a:rPr lang="en-US" smtClean="0"/>
              <a:t>Click to edit Master title style</a:t>
            </a:r>
            <a:endParaRPr lang="en-US"/>
          </a:p>
        </p:txBody>
      </p:sp>
      <p:sp>
        <p:nvSpPr>
          <p:cNvPr id="3" name="Text Placeholder 2"/>
          <p:cNvSpPr>
            <a:spLocks noGrp="1"/>
          </p:cNvSpPr>
          <p:nvPr>
            <p:ph type="body" idx="1"/>
          </p:nvPr>
        </p:nvSpPr>
        <p:spPr>
          <a:xfrm>
            <a:off x="1083470" y="3875619"/>
            <a:ext cx="11658600" cy="2000249"/>
          </a:xfrm>
        </p:spPr>
        <p:txBody>
          <a:bodyPr anchor="b"/>
          <a:lstStyle>
            <a:lvl1pPr marL="0" indent="0">
              <a:buNone/>
              <a:defRPr sz="2500">
                <a:solidFill>
                  <a:schemeClr val="tx1">
                    <a:tint val="75000"/>
                  </a:schemeClr>
                </a:solidFill>
              </a:defRPr>
            </a:lvl1pPr>
            <a:lvl2pPr marL="573557" indent="0">
              <a:buNone/>
              <a:defRPr sz="2300">
                <a:solidFill>
                  <a:schemeClr val="tx1">
                    <a:tint val="75000"/>
                  </a:schemeClr>
                </a:solidFill>
              </a:defRPr>
            </a:lvl2pPr>
            <a:lvl3pPr marL="1147115" indent="0">
              <a:buNone/>
              <a:defRPr sz="2000">
                <a:solidFill>
                  <a:schemeClr val="tx1">
                    <a:tint val="75000"/>
                  </a:schemeClr>
                </a:solidFill>
              </a:defRPr>
            </a:lvl3pPr>
            <a:lvl4pPr marL="1720672" indent="0">
              <a:buNone/>
              <a:defRPr sz="1800">
                <a:solidFill>
                  <a:schemeClr val="tx1">
                    <a:tint val="75000"/>
                  </a:schemeClr>
                </a:solidFill>
              </a:defRPr>
            </a:lvl4pPr>
            <a:lvl5pPr marL="2294230" indent="0">
              <a:buNone/>
              <a:defRPr sz="1800">
                <a:solidFill>
                  <a:schemeClr val="tx1">
                    <a:tint val="75000"/>
                  </a:schemeClr>
                </a:solidFill>
              </a:defRPr>
            </a:lvl5pPr>
            <a:lvl6pPr marL="2867787" indent="0">
              <a:buNone/>
              <a:defRPr sz="1800">
                <a:solidFill>
                  <a:schemeClr val="tx1">
                    <a:tint val="75000"/>
                  </a:schemeClr>
                </a:solidFill>
              </a:defRPr>
            </a:lvl6pPr>
            <a:lvl7pPr marL="3441344" indent="0">
              <a:buNone/>
              <a:defRPr sz="1800">
                <a:solidFill>
                  <a:schemeClr val="tx1">
                    <a:tint val="75000"/>
                  </a:schemeClr>
                </a:solidFill>
              </a:defRPr>
            </a:lvl7pPr>
            <a:lvl8pPr marL="4014902" indent="0">
              <a:buNone/>
              <a:defRPr sz="1800">
                <a:solidFill>
                  <a:schemeClr val="tx1">
                    <a:tint val="75000"/>
                  </a:schemeClr>
                </a:solidFill>
              </a:defRPr>
            </a:lvl8pPr>
            <a:lvl9pPr marL="4588459" indent="0">
              <a:buNone/>
              <a:defRPr sz="1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F7D72F-2ABB-4B76-901C-58A2F5CB2B84}" type="datetime1">
              <a:rPr lang="en-US" smtClean="0"/>
              <a:t>10/5/16</a:t>
            </a:fld>
            <a:endParaRPr lang="en-US"/>
          </a:p>
        </p:txBody>
      </p:sp>
      <p:sp>
        <p:nvSpPr>
          <p:cNvPr id="5" name="Footer Placeholder 4"/>
          <p:cNvSpPr>
            <a:spLocks noGrp="1"/>
          </p:cNvSpPr>
          <p:nvPr>
            <p:ph type="ftr" sz="quarter" idx="11"/>
          </p:nvPr>
        </p:nvSpPr>
        <p:spPr/>
        <p:txBody>
          <a:bodyPr/>
          <a:lstStyle/>
          <a:p>
            <a:r>
              <a:rPr lang="en-US" smtClean="0"/>
              <a:t>Contact us: pht433@gmail.com</a:t>
            </a:r>
            <a:endParaRPr lang="en-US"/>
          </a:p>
        </p:txBody>
      </p:sp>
      <p:sp>
        <p:nvSpPr>
          <p:cNvPr id="6" name="Slide Number Placeholder 5"/>
          <p:cNvSpPr>
            <a:spLocks noGrp="1"/>
          </p:cNvSpPr>
          <p:nvPr>
            <p:ph type="sldNum" sz="quarter" idx="12"/>
          </p:nvPr>
        </p:nvSpPr>
        <p:spPr/>
        <p:txBody>
          <a:bodyPr/>
          <a:lstStyle/>
          <a:p>
            <a:fld id="{2339E5D4-2FE6-43AA-AB6C-F01DFBF601A1}" type="slidenum">
              <a:rPr lang="en-US" smtClean="0"/>
              <a:pPr/>
              <a:t>‹#›</a:t>
            </a:fld>
            <a:endParaRPr lang="en-US"/>
          </a:p>
        </p:txBody>
      </p:sp>
    </p:spTree>
    <p:extLst>
      <p:ext uri="{BB962C8B-B14F-4D97-AF65-F5344CB8AC3E}">
        <p14:creationId xmlns:p14="http://schemas.microsoft.com/office/powerpoint/2010/main" val="9465895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2133603"/>
            <a:ext cx="6057900" cy="6034617"/>
          </a:xfrm>
        </p:spPr>
        <p:txBody>
          <a:bodyPr/>
          <a:lstStyle>
            <a:lvl1pPr>
              <a:defRPr sz="3500"/>
            </a:lvl1pPr>
            <a:lvl2pPr>
              <a:defRPr sz="3000"/>
            </a:lvl2pPr>
            <a:lvl3pPr>
              <a:defRPr sz="25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972300" y="2133603"/>
            <a:ext cx="6057900" cy="6034617"/>
          </a:xfrm>
        </p:spPr>
        <p:txBody>
          <a:bodyPr/>
          <a:lstStyle>
            <a:lvl1pPr>
              <a:defRPr sz="3500"/>
            </a:lvl1pPr>
            <a:lvl2pPr>
              <a:defRPr sz="3000"/>
            </a:lvl2pPr>
            <a:lvl3pPr>
              <a:defRPr sz="25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01765C1-0DE8-45E1-B4E6-177357AC6D12}" type="datetime1">
              <a:rPr lang="en-US" smtClean="0"/>
              <a:t>10/5/16</a:t>
            </a:fld>
            <a:endParaRPr lang="en-US"/>
          </a:p>
        </p:txBody>
      </p:sp>
      <p:sp>
        <p:nvSpPr>
          <p:cNvPr id="6" name="Footer Placeholder 5"/>
          <p:cNvSpPr>
            <a:spLocks noGrp="1"/>
          </p:cNvSpPr>
          <p:nvPr>
            <p:ph type="ftr" sz="quarter" idx="11"/>
          </p:nvPr>
        </p:nvSpPr>
        <p:spPr/>
        <p:txBody>
          <a:bodyPr/>
          <a:lstStyle/>
          <a:p>
            <a:r>
              <a:rPr lang="en-US" smtClean="0"/>
              <a:t>Contact us: pht433@gmail.com</a:t>
            </a:r>
            <a:endParaRPr lang="en-US"/>
          </a:p>
        </p:txBody>
      </p:sp>
      <p:sp>
        <p:nvSpPr>
          <p:cNvPr id="7" name="Slide Number Placeholder 6"/>
          <p:cNvSpPr>
            <a:spLocks noGrp="1"/>
          </p:cNvSpPr>
          <p:nvPr>
            <p:ph type="sldNum" sz="quarter" idx="12"/>
          </p:nvPr>
        </p:nvSpPr>
        <p:spPr/>
        <p:txBody>
          <a:bodyPr/>
          <a:lstStyle/>
          <a:p>
            <a:fld id="{2339E5D4-2FE6-43AA-AB6C-F01DFBF601A1}" type="slidenum">
              <a:rPr lang="en-US" smtClean="0"/>
              <a:pPr/>
              <a:t>‹#›</a:t>
            </a:fld>
            <a:endParaRPr lang="en-US"/>
          </a:p>
        </p:txBody>
      </p:sp>
    </p:spTree>
    <p:extLst>
      <p:ext uri="{BB962C8B-B14F-4D97-AF65-F5344CB8AC3E}">
        <p14:creationId xmlns:p14="http://schemas.microsoft.com/office/powerpoint/2010/main" val="677800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85800" y="2046817"/>
            <a:ext cx="6060282" cy="853016"/>
          </a:xfrm>
        </p:spPr>
        <p:txBody>
          <a:bodyPr anchor="b"/>
          <a:lstStyle>
            <a:lvl1pPr marL="0" indent="0">
              <a:buNone/>
              <a:defRPr sz="3000" b="1"/>
            </a:lvl1pPr>
            <a:lvl2pPr marL="573557" indent="0">
              <a:buNone/>
              <a:defRPr sz="2500" b="1"/>
            </a:lvl2pPr>
            <a:lvl3pPr marL="1147115" indent="0">
              <a:buNone/>
              <a:defRPr sz="2300" b="1"/>
            </a:lvl3pPr>
            <a:lvl4pPr marL="1720672" indent="0">
              <a:buNone/>
              <a:defRPr sz="2000" b="1"/>
            </a:lvl4pPr>
            <a:lvl5pPr marL="2294230" indent="0">
              <a:buNone/>
              <a:defRPr sz="2000" b="1"/>
            </a:lvl5pPr>
            <a:lvl6pPr marL="2867787" indent="0">
              <a:buNone/>
              <a:defRPr sz="2000" b="1"/>
            </a:lvl6pPr>
            <a:lvl7pPr marL="3441344" indent="0">
              <a:buNone/>
              <a:defRPr sz="2000" b="1"/>
            </a:lvl7pPr>
            <a:lvl8pPr marL="4014902" indent="0">
              <a:buNone/>
              <a:defRPr sz="2000" b="1"/>
            </a:lvl8pPr>
            <a:lvl9pPr marL="4588459" indent="0">
              <a:buNone/>
              <a:defRPr sz="2000" b="1"/>
            </a:lvl9pPr>
          </a:lstStyle>
          <a:p>
            <a:pPr lvl="0"/>
            <a:r>
              <a:rPr lang="en-US" smtClean="0"/>
              <a:t>Click to edit Master text styles</a:t>
            </a:r>
          </a:p>
        </p:txBody>
      </p:sp>
      <p:sp>
        <p:nvSpPr>
          <p:cNvPr id="4" name="Content Placeholder 3"/>
          <p:cNvSpPr>
            <a:spLocks noGrp="1"/>
          </p:cNvSpPr>
          <p:nvPr>
            <p:ph sz="half" idx="2"/>
          </p:nvPr>
        </p:nvSpPr>
        <p:spPr>
          <a:xfrm>
            <a:off x="685800" y="2899833"/>
            <a:ext cx="6060282" cy="5268384"/>
          </a:xfrm>
        </p:spPr>
        <p:txBody>
          <a:bodyPr/>
          <a:lstStyle>
            <a:lvl1pPr>
              <a:defRPr sz="3000"/>
            </a:lvl1pPr>
            <a:lvl2pPr>
              <a:defRPr sz="25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967538" y="2046817"/>
            <a:ext cx="6062663" cy="853016"/>
          </a:xfrm>
        </p:spPr>
        <p:txBody>
          <a:bodyPr anchor="b"/>
          <a:lstStyle>
            <a:lvl1pPr marL="0" indent="0">
              <a:buNone/>
              <a:defRPr sz="3000" b="1"/>
            </a:lvl1pPr>
            <a:lvl2pPr marL="573557" indent="0">
              <a:buNone/>
              <a:defRPr sz="2500" b="1"/>
            </a:lvl2pPr>
            <a:lvl3pPr marL="1147115" indent="0">
              <a:buNone/>
              <a:defRPr sz="2300" b="1"/>
            </a:lvl3pPr>
            <a:lvl4pPr marL="1720672" indent="0">
              <a:buNone/>
              <a:defRPr sz="2000" b="1"/>
            </a:lvl4pPr>
            <a:lvl5pPr marL="2294230" indent="0">
              <a:buNone/>
              <a:defRPr sz="2000" b="1"/>
            </a:lvl5pPr>
            <a:lvl6pPr marL="2867787" indent="0">
              <a:buNone/>
              <a:defRPr sz="2000" b="1"/>
            </a:lvl6pPr>
            <a:lvl7pPr marL="3441344" indent="0">
              <a:buNone/>
              <a:defRPr sz="2000" b="1"/>
            </a:lvl7pPr>
            <a:lvl8pPr marL="4014902" indent="0">
              <a:buNone/>
              <a:defRPr sz="2000" b="1"/>
            </a:lvl8pPr>
            <a:lvl9pPr marL="4588459" indent="0">
              <a:buNone/>
              <a:defRPr sz="2000" b="1"/>
            </a:lvl9pPr>
          </a:lstStyle>
          <a:p>
            <a:pPr lvl="0"/>
            <a:r>
              <a:rPr lang="en-US" smtClean="0"/>
              <a:t>Click to edit Master text styles</a:t>
            </a:r>
          </a:p>
        </p:txBody>
      </p:sp>
      <p:sp>
        <p:nvSpPr>
          <p:cNvPr id="6" name="Content Placeholder 5"/>
          <p:cNvSpPr>
            <a:spLocks noGrp="1"/>
          </p:cNvSpPr>
          <p:nvPr>
            <p:ph sz="quarter" idx="4"/>
          </p:nvPr>
        </p:nvSpPr>
        <p:spPr>
          <a:xfrm>
            <a:off x="6967538" y="2899833"/>
            <a:ext cx="6062663" cy="5268384"/>
          </a:xfrm>
        </p:spPr>
        <p:txBody>
          <a:bodyPr/>
          <a:lstStyle>
            <a:lvl1pPr>
              <a:defRPr sz="3000"/>
            </a:lvl1pPr>
            <a:lvl2pPr>
              <a:defRPr sz="25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0CBEFE-20FF-47F2-B561-B1F50C47DAF2}" type="datetime1">
              <a:rPr lang="en-US" smtClean="0"/>
              <a:t>10/5/16</a:t>
            </a:fld>
            <a:endParaRPr lang="en-US"/>
          </a:p>
        </p:txBody>
      </p:sp>
      <p:sp>
        <p:nvSpPr>
          <p:cNvPr id="8" name="Footer Placeholder 7"/>
          <p:cNvSpPr>
            <a:spLocks noGrp="1"/>
          </p:cNvSpPr>
          <p:nvPr>
            <p:ph type="ftr" sz="quarter" idx="11"/>
          </p:nvPr>
        </p:nvSpPr>
        <p:spPr/>
        <p:txBody>
          <a:bodyPr/>
          <a:lstStyle/>
          <a:p>
            <a:r>
              <a:rPr lang="en-US" smtClean="0"/>
              <a:t>Contact us: pht433@gmail.com</a:t>
            </a:r>
            <a:endParaRPr lang="en-US"/>
          </a:p>
        </p:txBody>
      </p:sp>
      <p:sp>
        <p:nvSpPr>
          <p:cNvPr id="9" name="Slide Number Placeholder 8"/>
          <p:cNvSpPr>
            <a:spLocks noGrp="1"/>
          </p:cNvSpPr>
          <p:nvPr>
            <p:ph type="sldNum" sz="quarter" idx="12"/>
          </p:nvPr>
        </p:nvSpPr>
        <p:spPr/>
        <p:txBody>
          <a:bodyPr/>
          <a:lstStyle/>
          <a:p>
            <a:fld id="{2339E5D4-2FE6-43AA-AB6C-F01DFBF601A1}" type="slidenum">
              <a:rPr lang="en-US" smtClean="0"/>
              <a:pPr/>
              <a:t>‹#›</a:t>
            </a:fld>
            <a:endParaRPr lang="en-US"/>
          </a:p>
        </p:txBody>
      </p:sp>
    </p:spTree>
    <p:extLst>
      <p:ext uri="{BB962C8B-B14F-4D97-AF65-F5344CB8AC3E}">
        <p14:creationId xmlns:p14="http://schemas.microsoft.com/office/powerpoint/2010/main" val="108824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93DCDF-5F05-496E-9DF4-1017E46B4D57}" type="datetime1">
              <a:rPr lang="en-US" smtClean="0"/>
              <a:t>10/5/16</a:t>
            </a:fld>
            <a:endParaRPr lang="en-US"/>
          </a:p>
        </p:txBody>
      </p:sp>
      <p:sp>
        <p:nvSpPr>
          <p:cNvPr id="4" name="Footer Placeholder 3"/>
          <p:cNvSpPr>
            <a:spLocks noGrp="1"/>
          </p:cNvSpPr>
          <p:nvPr>
            <p:ph type="ftr" sz="quarter" idx="11"/>
          </p:nvPr>
        </p:nvSpPr>
        <p:spPr/>
        <p:txBody>
          <a:bodyPr/>
          <a:lstStyle/>
          <a:p>
            <a:r>
              <a:rPr lang="en-US" smtClean="0"/>
              <a:t>Contact us: pht433@gmail.com</a:t>
            </a:r>
            <a:endParaRPr lang="en-US"/>
          </a:p>
        </p:txBody>
      </p:sp>
      <p:sp>
        <p:nvSpPr>
          <p:cNvPr id="5" name="Slide Number Placeholder 4"/>
          <p:cNvSpPr>
            <a:spLocks noGrp="1"/>
          </p:cNvSpPr>
          <p:nvPr>
            <p:ph type="sldNum" sz="quarter" idx="12"/>
          </p:nvPr>
        </p:nvSpPr>
        <p:spPr/>
        <p:txBody>
          <a:bodyPr/>
          <a:lstStyle/>
          <a:p>
            <a:fld id="{2339E5D4-2FE6-43AA-AB6C-F01DFBF601A1}" type="slidenum">
              <a:rPr lang="en-US" smtClean="0"/>
              <a:pPr/>
              <a:t>‹#›</a:t>
            </a:fld>
            <a:endParaRPr lang="en-US"/>
          </a:p>
        </p:txBody>
      </p:sp>
    </p:spTree>
    <p:extLst>
      <p:ext uri="{BB962C8B-B14F-4D97-AF65-F5344CB8AC3E}">
        <p14:creationId xmlns:p14="http://schemas.microsoft.com/office/powerpoint/2010/main" val="4682808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F08501-92D0-4FAB-93D1-5220F9556195}" type="datetime1">
              <a:rPr lang="en-US" smtClean="0"/>
              <a:t>10/5/16</a:t>
            </a:fld>
            <a:endParaRPr lang="en-US"/>
          </a:p>
        </p:txBody>
      </p:sp>
      <p:sp>
        <p:nvSpPr>
          <p:cNvPr id="3" name="Footer Placeholder 2"/>
          <p:cNvSpPr>
            <a:spLocks noGrp="1"/>
          </p:cNvSpPr>
          <p:nvPr>
            <p:ph type="ftr" sz="quarter" idx="11"/>
          </p:nvPr>
        </p:nvSpPr>
        <p:spPr/>
        <p:txBody>
          <a:bodyPr/>
          <a:lstStyle/>
          <a:p>
            <a:r>
              <a:rPr lang="en-US" smtClean="0"/>
              <a:t>Contact us: pht433@gmail.com</a:t>
            </a:r>
            <a:endParaRPr lang="en-US"/>
          </a:p>
        </p:txBody>
      </p:sp>
      <p:sp>
        <p:nvSpPr>
          <p:cNvPr id="4" name="Slide Number Placeholder 3"/>
          <p:cNvSpPr>
            <a:spLocks noGrp="1"/>
          </p:cNvSpPr>
          <p:nvPr>
            <p:ph type="sldNum" sz="quarter" idx="12"/>
          </p:nvPr>
        </p:nvSpPr>
        <p:spPr/>
        <p:txBody>
          <a:bodyPr/>
          <a:lstStyle/>
          <a:p>
            <a:fld id="{2339E5D4-2FE6-43AA-AB6C-F01DFBF601A1}" type="slidenum">
              <a:rPr lang="en-US" smtClean="0"/>
              <a:pPr/>
              <a:t>‹#›</a:t>
            </a:fld>
            <a:endParaRPr lang="en-US"/>
          </a:p>
        </p:txBody>
      </p:sp>
    </p:spTree>
    <p:extLst>
      <p:ext uri="{BB962C8B-B14F-4D97-AF65-F5344CB8AC3E}">
        <p14:creationId xmlns:p14="http://schemas.microsoft.com/office/powerpoint/2010/main" val="2303303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364067"/>
            <a:ext cx="4512470" cy="1549400"/>
          </a:xfrm>
        </p:spPr>
        <p:txBody>
          <a:bodyPr anchor="b"/>
          <a:lstStyle>
            <a:lvl1pPr algn="l">
              <a:defRPr sz="2500" b="1"/>
            </a:lvl1pPr>
          </a:lstStyle>
          <a:p>
            <a:r>
              <a:rPr lang="en-US" smtClean="0"/>
              <a:t>Click to edit Master title style</a:t>
            </a:r>
            <a:endParaRPr lang="en-US"/>
          </a:p>
        </p:txBody>
      </p:sp>
      <p:sp>
        <p:nvSpPr>
          <p:cNvPr id="3" name="Content Placeholder 2"/>
          <p:cNvSpPr>
            <a:spLocks noGrp="1"/>
          </p:cNvSpPr>
          <p:nvPr>
            <p:ph idx="1"/>
          </p:nvPr>
        </p:nvSpPr>
        <p:spPr>
          <a:xfrm>
            <a:off x="5362577" y="364070"/>
            <a:ext cx="7667625" cy="7804151"/>
          </a:xfrm>
        </p:spPr>
        <p:txBody>
          <a:bodyPr/>
          <a:lstStyle>
            <a:lvl1pPr>
              <a:defRPr sz="4000"/>
            </a:lvl1pPr>
            <a:lvl2pPr>
              <a:defRPr sz="3500"/>
            </a:lvl2pPr>
            <a:lvl3pPr>
              <a:defRPr sz="30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85800" y="1913470"/>
            <a:ext cx="4512470" cy="6254751"/>
          </a:xfrm>
        </p:spPr>
        <p:txBody>
          <a:bodyPr/>
          <a:lstStyle>
            <a:lvl1pPr marL="0" indent="0">
              <a:buNone/>
              <a:defRPr sz="1800"/>
            </a:lvl1pPr>
            <a:lvl2pPr marL="573557" indent="0">
              <a:buNone/>
              <a:defRPr sz="1500"/>
            </a:lvl2pPr>
            <a:lvl3pPr marL="1147115" indent="0">
              <a:buNone/>
              <a:defRPr sz="1300"/>
            </a:lvl3pPr>
            <a:lvl4pPr marL="1720672" indent="0">
              <a:buNone/>
              <a:defRPr sz="1100"/>
            </a:lvl4pPr>
            <a:lvl5pPr marL="2294230" indent="0">
              <a:buNone/>
              <a:defRPr sz="1100"/>
            </a:lvl5pPr>
            <a:lvl6pPr marL="2867787" indent="0">
              <a:buNone/>
              <a:defRPr sz="1100"/>
            </a:lvl6pPr>
            <a:lvl7pPr marL="3441344" indent="0">
              <a:buNone/>
              <a:defRPr sz="1100"/>
            </a:lvl7pPr>
            <a:lvl8pPr marL="4014902" indent="0">
              <a:buNone/>
              <a:defRPr sz="1100"/>
            </a:lvl8pPr>
            <a:lvl9pPr marL="4588459"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39FB4C-B70A-44B5-9418-9D979049CB28}" type="datetime1">
              <a:rPr lang="en-US" smtClean="0"/>
              <a:t>10/5/16</a:t>
            </a:fld>
            <a:endParaRPr lang="en-US"/>
          </a:p>
        </p:txBody>
      </p:sp>
      <p:sp>
        <p:nvSpPr>
          <p:cNvPr id="6" name="Footer Placeholder 5"/>
          <p:cNvSpPr>
            <a:spLocks noGrp="1"/>
          </p:cNvSpPr>
          <p:nvPr>
            <p:ph type="ftr" sz="quarter" idx="11"/>
          </p:nvPr>
        </p:nvSpPr>
        <p:spPr/>
        <p:txBody>
          <a:bodyPr/>
          <a:lstStyle/>
          <a:p>
            <a:r>
              <a:rPr lang="en-US" smtClean="0"/>
              <a:t>Contact us: pht433@gmail.com</a:t>
            </a:r>
            <a:endParaRPr lang="en-US"/>
          </a:p>
        </p:txBody>
      </p:sp>
      <p:sp>
        <p:nvSpPr>
          <p:cNvPr id="7" name="Slide Number Placeholder 6"/>
          <p:cNvSpPr>
            <a:spLocks noGrp="1"/>
          </p:cNvSpPr>
          <p:nvPr>
            <p:ph type="sldNum" sz="quarter" idx="12"/>
          </p:nvPr>
        </p:nvSpPr>
        <p:spPr/>
        <p:txBody>
          <a:bodyPr/>
          <a:lstStyle/>
          <a:p>
            <a:fld id="{2339E5D4-2FE6-43AA-AB6C-F01DFBF601A1}" type="slidenum">
              <a:rPr lang="en-US" smtClean="0"/>
              <a:pPr/>
              <a:t>‹#›</a:t>
            </a:fld>
            <a:endParaRPr lang="en-US"/>
          </a:p>
        </p:txBody>
      </p:sp>
    </p:spTree>
    <p:extLst>
      <p:ext uri="{BB962C8B-B14F-4D97-AF65-F5344CB8AC3E}">
        <p14:creationId xmlns:p14="http://schemas.microsoft.com/office/powerpoint/2010/main" val="3686669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88432" y="6400801"/>
            <a:ext cx="8229600" cy="755651"/>
          </a:xfrm>
        </p:spPr>
        <p:txBody>
          <a:bodyPr anchor="b"/>
          <a:lstStyle>
            <a:lvl1pPr algn="l">
              <a:defRPr sz="2500" b="1"/>
            </a:lvl1pPr>
          </a:lstStyle>
          <a:p>
            <a:r>
              <a:rPr lang="en-US" smtClean="0"/>
              <a:t>Click to edit Master title style</a:t>
            </a:r>
            <a:endParaRPr lang="en-US"/>
          </a:p>
        </p:txBody>
      </p:sp>
      <p:sp>
        <p:nvSpPr>
          <p:cNvPr id="3" name="Picture Placeholder 2"/>
          <p:cNvSpPr>
            <a:spLocks noGrp="1"/>
          </p:cNvSpPr>
          <p:nvPr>
            <p:ph type="pic" idx="1"/>
          </p:nvPr>
        </p:nvSpPr>
        <p:spPr>
          <a:xfrm>
            <a:off x="2688432" y="817033"/>
            <a:ext cx="8229600" cy="5486400"/>
          </a:xfrm>
        </p:spPr>
        <p:txBody>
          <a:bodyPr/>
          <a:lstStyle>
            <a:lvl1pPr marL="0" indent="0">
              <a:buNone/>
              <a:defRPr sz="4000"/>
            </a:lvl1pPr>
            <a:lvl2pPr marL="573557" indent="0">
              <a:buNone/>
              <a:defRPr sz="3500"/>
            </a:lvl2pPr>
            <a:lvl3pPr marL="1147115" indent="0">
              <a:buNone/>
              <a:defRPr sz="3000"/>
            </a:lvl3pPr>
            <a:lvl4pPr marL="1720672" indent="0">
              <a:buNone/>
              <a:defRPr sz="2500"/>
            </a:lvl4pPr>
            <a:lvl5pPr marL="2294230" indent="0">
              <a:buNone/>
              <a:defRPr sz="2500"/>
            </a:lvl5pPr>
            <a:lvl6pPr marL="2867787" indent="0">
              <a:buNone/>
              <a:defRPr sz="2500"/>
            </a:lvl6pPr>
            <a:lvl7pPr marL="3441344" indent="0">
              <a:buNone/>
              <a:defRPr sz="2500"/>
            </a:lvl7pPr>
            <a:lvl8pPr marL="4014902" indent="0">
              <a:buNone/>
              <a:defRPr sz="2500"/>
            </a:lvl8pPr>
            <a:lvl9pPr marL="4588459" indent="0">
              <a:buNone/>
              <a:defRPr sz="2500"/>
            </a:lvl9pPr>
          </a:lstStyle>
          <a:p>
            <a:endParaRPr lang="en-US"/>
          </a:p>
        </p:txBody>
      </p:sp>
      <p:sp>
        <p:nvSpPr>
          <p:cNvPr id="4" name="Text Placeholder 3"/>
          <p:cNvSpPr>
            <a:spLocks noGrp="1"/>
          </p:cNvSpPr>
          <p:nvPr>
            <p:ph type="body" sz="half" idx="2"/>
          </p:nvPr>
        </p:nvSpPr>
        <p:spPr>
          <a:xfrm>
            <a:off x="2688432" y="7156452"/>
            <a:ext cx="8229600" cy="1073149"/>
          </a:xfrm>
        </p:spPr>
        <p:txBody>
          <a:bodyPr/>
          <a:lstStyle>
            <a:lvl1pPr marL="0" indent="0">
              <a:buNone/>
              <a:defRPr sz="1800"/>
            </a:lvl1pPr>
            <a:lvl2pPr marL="573557" indent="0">
              <a:buNone/>
              <a:defRPr sz="1500"/>
            </a:lvl2pPr>
            <a:lvl3pPr marL="1147115" indent="0">
              <a:buNone/>
              <a:defRPr sz="1300"/>
            </a:lvl3pPr>
            <a:lvl4pPr marL="1720672" indent="0">
              <a:buNone/>
              <a:defRPr sz="1100"/>
            </a:lvl4pPr>
            <a:lvl5pPr marL="2294230" indent="0">
              <a:buNone/>
              <a:defRPr sz="1100"/>
            </a:lvl5pPr>
            <a:lvl6pPr marL="2867787" indent="0">
              <a:buNone/>
              <a:defRPr sz="1100"/>
            </a:lvl6pPr>
            <a:lvl7pPr marL="3441344" indent="0">
              <a:buNone/>
              <a:defRPr sz="1100"/>
            </a:lvl7pPr>
            <a:lvl8pPr marL="4014902" indent="0">
              <a:buNone/>
              <a:defRPr sz="1100"/>
            </a:lvl8pPr>
            <a:lvl9pPr marL="4588459" indent="0">
              <a:buNone/>
              <a:defRPr sz="1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06EBCB1-5154-4598-8739-5736CD0B8E08}" type="datetime1">
              <a:rPr lang="en-US" smtClean="0"/>
              <a:t>10/5/16</a:t>
            </a:fld>
            <a:endParaRPr lang="en-US"/>
          </a:p>
        </p:txBody>
      </p:sp>
      <p:sp>
        <p:nvSpPr>
          <p:cNvPr id="6" name="Footer Placeholder 5"/>
          <p:cNvSpPr>
            <a:spLocks noGrp="1"/>
          </p:cNvSpPr>
          <p:nvPr>
            <p:ph type="ftr" sz="quarter" idx="11"/>
          </p:nvPr>
        </p:nvSpPr>
        <p:spPr/>
        <p:txBody>
          <a:bodyPr/>
          <a:lstStyle/>
          <a:p>
            <a:r>
              <a:rPr lang="en-US" smtClean="0"/>
              <a:t>Contact us: pht433@gmail.com</a:t>
            </a:r>
            <a:endParaRPr lang="en-US"/>
          </a:p>
        </p:txBody>
      </p:sp>
      <p:sp>
        <p:nvSpPr>
          <p:cNvPr id="7" name="Slide Number Placeholder 6"/>
          <p:cNvSpPr>
            <a:spLocks noGrp="1"/>
          </p:cNvSpPr>
          <p:nvPr>
            <p:ph type="sldNum" sz="quarter" idx="12"/>
          </p:nvPr>
        </p:nvSpPr>
        <p:spPr/>
        <p:txBody>
          <a:bodyPr/>
          <a:lstStyle/>
          <a:p>
            <a:fld id="{2339E5D4-2FE6-43AA-AB6C-F01DFBF601A1}" type="slidenum">
              <a:rPr lang="en-US" smtClean="0"/>
              <a:pPr/>
              <a:t>‹#›</a:t>
            </a:fld>
            <a:endParaRPr lang="en-US"/>
          </a:p>
        </p:txBody>
      </p:sp>
    </p:spTree>
    <p:extLst>
      <p:ext uri="{BB962C8B-B14F-4D97-AF65-F5344CB8AC3E}">
        <p14:creationId xmlns:p14="http://schemas.microsoft.com/office/powerpoint/2010/main" val="140416551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366184"/>
            <a:ext cx="12344400" cy="1524000"/>
          </a:xfrm>
          <a:prstGeom prst="rect">
            <a:avLst/>
          </a:prstGeom>
        </p:spPr>
        <p:txBody>
          <a:bodyPr vert="horz" lIns="114711" tIns="57356" rIns="114711" bIns="57356"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85800" y="2133603"/>
            <a:ext cx="12344400" cy="6034617"/>
          </a:xfrm>
          <a:prstGeom prst="rect">
            <a:avLst/>
          </a:prstGeom>
        </p:spPr>
        <p:txBody>
          <a:bodyPr vert="horz" lIns="114711" tIns="57356" rIns="114711" bIns="5735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85800" y="8475137"/>
            <a:ext cx="3200400" cy="486833"/>
          </a:xfrm>
          <a:prstGeom prst="rect">
            <a:avLst/>
          </a:prstGeom>
        </p:spPr>
        <p:txBody>
          <a:bodyPr vert="horz" lIns="114711" tIns="57356" rIns="114711" bIns="57356" rtlCol="0" anchor="ctr"/>
          <a:lstStyle>
            <a:lvl1pPr algn="l">
              <a:defRPr sz="1500">
                <a:solidFill>
                  <a:schemeClr val="tx1">
                    <a:tint val="75000"/>
                  </a:schemeClr>
                </a:solidFill>
              </a:defRPr>
            </a:lvl1pPr>
          </a:lstStyle>
          <a:p>
            <a:fld id="{D552CEF1-90D8-493C-9298-686E7BABADF7}" type="datetime1">
              <a:rPr lang="en-US" smtClean="0"/>
              <a:t>10/5/16</a:t>
            </a:fld>
            <a:endParaRPr lang="en-US"/>
          </a:p>
        </p:txBody>
      </p:sp>
      <p:sp>
        <p:nvSpPr>
          <p:cNvPr id="5" name="Footer Placeholder 4"/>
          <p:cNvSpPr>
            <a:spLocks noGrp="1"/>
          </p:cNvSpPr>
          <p:nvPr>
            <p:ph type="ftr" sz="quarter" idx="3"/>
          </p:nvPr>
        </p:nvSpPr>
        <p:spPr>
          <a:xfrm>
            <a:off x="4686300" y="8475137"/>
            <a:ext cx="4343400" cy="486833"/>
          </a:xfrm>
          <a:prstGeom prst="rect">
            <a:avLst/>
          </a:prstGeom>
        </p:spPr>
        <p:txBody>
          <a:bodyPr vert="horz" lIns="114711" tIns="57356" rIns="114711" bIns="57356" rtlCol="0" anchor="ctr"/>
          <a:lstStyle>
            <a:lvl1pPr algn="ctr">
              <a:defRPr sz="1500">
                <a:solidFill>
                  <a:schemeClr val="tx1">
                    <a:tint val="75000"/>
                  </a:schemeClr>
                </a:solidFill>
              </a:defRPr>
            </a:lvl1pPr>
          </a:lstStyle>
          <a:p>
            <a:r>
              <a:rPr lang="en-US" smtClean="0"/>
              <a:t>Contact us: pht433@gmail.com</a:t>
            </a:r>
            <a:endParaRPr lang="en-US"/>
          </a:p>
        </p:txBody>
      </p:sp>
      <p:sp>
        <p:nvSpPr>
          <p:cNvPr id="6" name="Slide Number Placeholder 5"/>
          <p:cNvSpPr>
            <a:spLocks noGrp="1"/>
          </p:cNvSpPr>
          <p:nvPr>
            <p:ph type="sldNum" sz="quarter" idx="4"/>
          </p:nvPr>
        </p:nvSpPr>
        <p:spPr>
          <a:xfrm>
            <a:off x="9829800" y="8475137"/>
            <a:ext cx="3200400" cy="486833"/>
          </a:xfrm>
          <a:prstGeom prst="rect">
            <a:avLst/>
          </a:prstGeom>
        </p:spPr>
        <p:txBody>
          <a:bodyPr vert="horz" lIns="114711" tIns="57356" rIns="114711" bIns="57356" rtlCol="0" anchor="ctr"/>
          <a:lstStyle>
            <a:lvl1pPr algn="r">
              <a:defRPr sz="1500">
                <a:solidFill>
                  <a:schemeClr val="tx1">
                    <a:tint val="75000"/>
                  </a:schemeClr>
                </a:solidFill>
              </a:defRPr>
            </a:lvl1pPr>
          </a:lstStyle>
          <a:p>
            <a:fld id="{2339E5D4-2FE6-43AA-AB6C-F01DFBF601A1}" type="slidenum">
              <a:rPr lang="en-US" smtClean="0"/>
              <a:pPr/>
              <a:t>‹#›</a:t>
            </a:fld>
            <a:endParaRPr lang="en-US"/>
          </a:p>
        </p:txBody>
      </p:sp>
    </p:spTree>
    <p:extLst>
      <p:ext uri="{BB962C8B-B14F-4D97-AF65-F5344CB8AC3E}">
        <p14:creationId xmlns:p14="http://schemas.microsoft.com/office/powerpoint/2010/main" val="14605898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1147115" rtl="0" eaLnBrk="1" latinLnBrk="0" hangingPunct="1">
        <a:spcBef>
          <a:spcPct val="0"/>
        </a:spcBef>
        <a:buNone/>
        <a:defRPr sz="5500" kern="1200">
          <a:solidFill>
            <a:schemeClr val="tx1"/>
          </a:solidFill>
          <a:latin typeface="+mj-lt"/>
          <a:ea typeface="+mj-ea"/>
          <a:cs typeface="+mj-cs"/>
        </a:defRPr>
      </a:lvl1pPr>
    </p:titleStyle>
    <p:bodyStyle>
      <a:lvl1pPr marL="430168" indent="-430168" algn="l" defTabSz="1147115" rtl="0" eaLnBrk="1" latinLnBrk="0" hangingPunct="1">
        <a:spcBef>
          <a:spcPct val="20000"/>
        </a:spcBef>
        <a:buFont typeface="Arial" pitchFamily="34" charset="0"/>
        <a:buChar char="•"/>
        <a:defRPr sz="4000" kern="1200">
          <a:solidFill>
            <a:schemeClr val="tx1"/>
          </a:solidFill>
          <a:latin typeface="+mn-lt"/>
          <a:ea typeface="+mn-ea"/>
          <a:cs typeface="+mn-cs"/>
        </a:defRPr>
      </a:lvl1pPr>
      <a:lvl2pPr marL="932031" indent="-358473" algn="l" defTabSz="1147115" rtl="0" eaLnBrk="1" latinLnBrk="0" hangingPunct="1">
        <a:spcBef>
          <a:spcPct val="20000"/>
        </a:spcBef>
        <a:buFont typeface="Arial" pitchFamily="34" charset="0"/>
        <a:buChar char="–"/>
        <a:defRPr sz="3500" kern="1200">
          <a:solidFill>
            <a:schemeClr val="tx1"/>
          </a:solidFill>
          <a:latin typeface="+mn-lt"/>
          <a:ea typeface="+mn-ea"/>
          <a:cs typeface="+mn-cs"/>
        </a:defRPr>
      </a:lvl2pPr>
      <a:lvl3pPr marL="1433894" indent="-286779" algn="l" defTabSz="1147115" rtl="0" eaLnBrk="1" latinLnBrk="0" hangingPunct="1">
        <a:spcBef>
          <a:spcPct val="20000"/>
        </a:spcBef>
        <a:buFont typeface="Arial" pitchFamily="34" charset="0"/>
        <a:buChar char="•"/>
        <a:defRPr sz="3000" kern="1200">
          <a:solidFill>
            <a:schemeClr val="tx1"/>
          </a:solidFill>
          <a:latin typeface="+mn-lt"/>
          <a:ea typeface="+mn-ea"/>
          <a:cs typeface="+mn-cs"/>
        </a:defRPr>
      </a:lvl3pPr>
      <a:lvl4pPr marL="2007451"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4pPr>
      <a:lvl5pPr marL="2581008"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5pPr>
      <a:lvl6pPr marL="3154566"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6pPr>
      <a:lvl7pPr marL="3728123"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7pPr>
      <a:lvl8pPr marL="4301681"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8pPr>
      <a:lvl9pPr marL="4875238"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9pPr>
    </p:bodyStyle>
    <p:otherStyle>
      <a:defPPr>
        <a:defRPr lang="en-US"/>
      </a:defPPr>
      <a:lvl1pPr marL="0" algn="l" defTabSz="1147115" rtl="0" eaLnBrk="1" latinLnBrk="0" hangingPunct="1">
        <a:defRPr sz="2300" kern="1200">
          <a:solidFill>
            <a:schemeClr val="tx1"/>
          </a:solidFill>
          <a:latin typeface="+mn-lt"/>
          <a:ea typeface="+mn-ea"/>
          <a:cs typeface="+mn-cs"/>
        </a:defRPr>
      </a:lvl1pPr>
      <a:lvl2pPr marL="573557" algn="l" defTabSz="1147115" rtl="0" eaLnBrk="1" latinLnBrk="0" hangingPunct="1">
        <a:defRPr sz="2300" kern="1200">
          <a:solidFill>
            <a:schemeClr val="tx1"/>
          </a:solidFill>
          <a:latin typeface="+mn-lt"/>
          <a:ea typeface="+mn-ea"/>
          <a:cs typeface="+mn-cs"/>
        </a:defRPr>
      </a:lvl2pPr>
      <a:lvl3pPr marL="1147115" algn="l" defTabSz="1147115" rtl="0" eaLnBrk="1" latinLnBrk="0" hangingPunct="1">
        <a:defRPr sz="2300" kern="1200">
          <a:solidFill>
            <a:schemeClr val="tx1"/>
          </a:solidFill>
          <a:latin typeface="+mn-lt"/>
          <a:ea typeface="+mn-ea"/>
          <a:cs typeface="+mn-cs"/>
        </a:defRPr>
      </a:lvl3pPr>
      <a:lvl4pPr marL="1720672" algn="l" defTabSz="1147115" rtl="0" eaLnBrk="1" latinLnBrk="0" hangingPunct="1">
        <a:defRPr sz="2300" kern="1200">
          <a:solidFill>
            <a:schemeClr val="tx1"/>
          </a:solidFill>
          <a:latin typeface="+mn-lt"/>
          <a:ea typeface="+mn-ea"/>
          <a:cs typeface="+mn-cs"/>
        </a:defRPr>
      </a:lvl4pPr>
      <a:lvl5pPr marL="2294230" algn="l" defTabSz="1147115" rtl="0" eaLnBrk="1" latinLnBrk="0" hangingPunct="1">
        <a:defRPr sz="2300" kern="1200">
          <a:solidFill>
            <a:schemeClr val="tx1"/>
          </a:solidFill>
          <a:latin typeface="+mn-lt"/>
          <a:ea typeface="+mn-ea"/>
          <a:cs typeface="+mn-cs"/>
        </a:defRPr>
      </a:lvl5pPr>
      <a:lvl6pPr marL="2867787" algn="l" defTabSz="1147115" rtl="0" eaLnBrk="1" latinLnBrk="0" hangingPunct="1">
        <a:defRPr sz="2300" kern="1200">
          <a:solidFill>
            <a:schemeClr val="tx1"/>
          </a:solidFill>
          <a:latin typeface="+mn-lt"/>
          <a:ea typeface="+mn-ea"/>
          <a:cs typeface="+mn-cs"/>
        </a:defRPr>
      </a:lvl6pPr>
      <a:lvl7pPr marL="3441344" algn="l" defTabSz="1147115" rtl="0" eaLnBrk="1" latinLnBrk="0" hangingPunct="1">
        <a:defRPr sz="2300" kern="1200">
          <a:solidFill>
            <a:schemeClr val="tx1"/>
          </a:solidFill>
          <a:latin typeface="+mn-lt"/>
          <a:ea typeface="+mn-ea"/>
          <a:cs typeface="+mn-cs"/>
        </a:defRPr>
      </a:lvl7pPr>
      <a:lvl8pPr marL="4014902" algn="l" defTabSz="1147115" rtl="0" eaLnBrk="1" latinLnBrk="0" hangingPunct="1">
        <a:defRPr sz="2300" kern="1200">
          <a:solidFill>
            <a:schemeClr val="tx1"/>
          </a:solidFill>
          <a:latin typeface="+mn-lt"/>
          <a:ea typeface="+mn-ea"/>
          <a:cs typeface="+mn-cs"/>
        </a:defRPr>
      </a:lvl8pPr>
      <a:lvl9pPr marL="4588459" algn="l" defTabSz="1147115" rtl="0" eaLnBrk="1" latinLnBrk="0" hangingPunct="1">
        <a:defRPr sz="2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k9GJEvPnmlQ&amp;index=5&amp;list=PLy35JKgvOASnHHXni4mjXX9kwVA_YMDpq" TargetMode="External"/><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ounded Rectangle 18"/>
          <p:cNvSpPr/>
          <p:nvPr/>
        </p:nvSpPr>
        <p:spPr>
          <a:xfrm>
            <a:off x="2438400" y="381000"/>
            <a:ext cx="6883400" cy="2057400"/>
          </a:xfrm>
          <a:prstGeom prst="roundRect">
            <a:avLst/>
          </a:prstGeom>
          <a:solidFill>
            <a:schemeClr val="bg1">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3716000" cy="9144000"/>
          </a:xfrm>
          <a:prstGeom prst="rect">
            <a:avLst/>
          </a:prstGeom>
        </p:spPr>
      </p:pic>
      <p:sp>
        <p:nvSpPr>
          <p:cNvPr id="23" name="Rectangle 22"/>
          <p:cNvSpPr/>
          <p:nvPr/>
        </p:nvSpPr>
        <p:spPr>
          <a:xfrm>
            <a:off x="228600" y="8229600"/>
            <a:ext cx="3847913" cy="461665"/>
          </a:xfrm>
          <a:prstGeom prst="rect">
            <a:avLst/>
          </a:prstGeom>
          <a:noFill/>
        </p:spPr>
        <p:txBody>
          <a:bodyPr wrap="none" lIns="91440" tIns="45720" rIns="91440" bIns="45720">
            <a:spAutoFit/>
          </a:bodyPr>
          <a:lstStyle/>
          <a:p>
            <a:pPr algn="ctr"/>
            <a:r>
              <a:rPr lang="en-US" sz="2400" b="1" dirty="0" smtClean="0">
                <a:ln w="0"/>
                <a:effectLst>
                  <a:outerShdw blurRad="38100" dist="19050" dir="2700000" algn="tl" rotWithShape="0">
                    <a:schemeClr val="dk1">
                      <a:alpha val="40000"/>
                    </a:schemeClr>
                  </a:outerShdw>
                </a:effectLst>
              </a:rPr>
              <a:t>433OBGYNteam@gmail.com</a:t>
            </a:r>
            <a:endParaRPr lang="en-US" sz="2400" b="1" cap="none" spc="0" dirty="0">
              <a:ln w="0"/>
              <a:solidFill>
                <a:schemeClr val="tx1"/>
              </a:solidFill>
              <a:effectLst>
                <a:outerShdw blurRad="38100" dist="19050" dir="2700000" algn="tl" rotWithShape="0">
                  <a:schemeClr val="dk1">
                    <a:alpha val="40000"/>
                  </a:schemeClr>
                </a:outerShdw>
              </a:effectLst>
            </a:endParaRPr>
          </a:p>
        </p:txBody>
      </p:sp>
      <p:sp>
        <p:nvSpPr>
          <p:cNvPr id="6" name="Rectangle 5"/>
          <p:cNvSpPr/>
          <p:nvPr/>
        </p:nvSpPr>
        <p:spPr>
          <a:xfrm>
            <a:off x="4076513" y="4129206"/>
            <a:ext cx="5863015" cy="1661993"/>
          </a:xfrm>
          <a:prstGeom prst="rect">
            <a:avLst/>
          </a:prstGeom>
          <a:noFill/>
        </p:spPr>
        <p:txBody>
          <a:bodyPr wrap="none" lIns="91440" tIns="45720" rIns="91440" bIns="45720">
            <a:spAutoFit/>
          </a:bodyPr>
          <a:lstStyle/>
          <a:p>
            <a:pPr algn="ctr"/>
            <a:r>
              <a:rPr lang="en-US" sz="5400" b="1" dirty="0"/>
              <a:t>Preconception care </a:t>
            </a:r>
            <a:endParaRPr lang="en-US" sz="5400" b="1" dirty="0" smtClean="0"/>
          </a:p>
          <a:p>
            <a:pPr algn="ctr"/>
            <a:r>
              <a:rPr lang="en-US" sz="4800" dirty="0"/>
              <a:t>Video notes + Case </a:t>
            </a:r>
          </a:p>
        </p:txBody>
      </p:sp>
    </p:spTree>
    <p:extLst>
      <p:ext uri="{BB962C8B-B14F-4D97-AF65-F5344CB8AC3E}">
        <p14:creationId xmlns:p14="http://schemas.microsoft.com/office/powerpoint/2010/main" val="24968288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362200" y="7158335"/>
            <a:ext cx="10591800" cy="1376065"/>
          </a:xfrm>
          <a:prstGeom prst="rect">
            <a:avLst/>
          </a:prstGeom>
          <a:ln>
            <a:noFill/>
          </a:ln>
        </p:spPr>
        <p:style>
          <a:lnRef idx="1">
            <a:schemeClr val="accent4"/>
          </a:lnRef>
          <a:fillRef idx="3">
            <a:schemeClr val="accent4"/>
          </a:fillRef>
          <a:effectRef idx="2">
            <a:schemeClr val="accent4"/>
          </a:effectRef>
          <a:fontRef idx="minor">
            <a:schemeClr val="lt1"/>
          </a:fontRef>
        </p:style>
        <p:txBody>
          <a:bodyPr rtlCol="1" anchor="ctr"/>
          <a:lstStyle/>
          <a:p>
            <a:pPr algn="ctr"/>
            <a:endParaRPr lang="en-US"/>
          </a:p>
        </p:txBody>
      </p:sp>
      <p:sp>
        <p:nvSpPr>
          <p:cNvPr id="7" name="Title 1"/>
          <p:cNvSpPr>
            <a:spLocks noGrp="1"/>
          </p:cNvSpPr>
          <p:nvPr>
            <p:ph type="title"/>
          </p:nvPr>
        </p:nvSpPr>
        <p:spPr>
          <a:xfrm>
            <a:off x="685800" y="366184"/>
            <a:ext cx="12344400" cy="1524000"/>
          </a:xfrm>
        </p:spPr>
        <p:txBody>
          <a:bodyPr>
            <a:normAutofit/>
          </a:bodyPr>
          <a:lstStyle/>
          <a:p>
            <a:pPr algn="l"/>
            <a:r>
              <a:rPr lang="en-US" sz="4000" b="1" dirty="0" smtClean="0">
                <a:solidFill>
                  <a:srgbClr val="7030A0"/>
                </a:solidFill>
              </a:rPr>
              <a:t>Objective: </a:t>
            </a:r>
            <a:endParaRPr lang="en-US" sz="4000" b="1" dirty="0">
              <a:solidFill>
                <a:srgbClr val="7030A0"/>
              </a:solidFill>
            </a:endParaRPr>
          </a:p>
        </p:txBody>
      </p:sp>
      <p:sp>
        <p:nvSpPr>
          <p:cNvPr id="8" name="Content Placeholder 2"/>
          <p:cNvSpPr>
            <a:spLocks noGrp="1"/>
          </p:cNvSpPr>
          <p:nvPr>
            <p:ph idx="1"/>
          </p:nvPr>
        </p:nvSpPr>
        <p:spPr>
          <a:xfrm>
            <a:off x="685800" y="1752600"/>
            <a:ext cx="12268200" cy="6034617"/>
          </a:xfrm>
        </p:spPr>
        <p:txBody>
          <a:bodyPr>
            <a:normAutofit/>
          </a:bodyPr>
          <a:lstStyle/>
          <a:p>
            <a:r>
              <a:rPr lang="en-US" sz="2000" dirty="0"/>
              <a:t>Describe how certain medical conditions affect pregnancy</a:t>
            </a:r>
          </a:p>
          <a:p>
            <a:r>
              <a:rPr lang="en-US" sz="2000" dirty="0" smtClean="0"/>
              <a:t>Describe </a:t>
            </a:r>
            <a:r>
              <a:rPr lang="en-US" sz="2000" dirty="0"/>
              <a:t>how pregnancy affects certain medical conditions</a:t>
            </a:r>
          </a:p>
          <a:p>
            <a:r>
              <a:rPr lang="en-US" sz="2000" dirty="0" smtClean="0"/>
              <a:t>Assess </a:t>
            </a:r>
            <a:r>
              <a:rPr lang="en-US" sz="2000" dirty="0"/>
              <a:t>a patient’s genetic risk as well as father’s genetic risk with regard to pregnancy</a:t>
            </a:r>
          </a:p>
          <a:p>
            <a:r>
              <a:rPr lang="en-US" sz="2000" dirty="0" smtClean="0"/>
              <a:t>Describe </a:t>
            </a:r>
            <a:r>
              <a:rPr lang="en-US" sz="2000" dirty="0"/>
              <a:t>genetic screening options in pregnancy</a:t>
            </a:r>
          </a:p>
          <a:p>
            <a:r>
              <a:rPr lang="en-US" sz="2000" dirty="0" smtClean="0"/>
              <a:t>Recognize </a:t>
            </a:r>
            <a:r>
              <a:rPr lang="en-US" sz="2000" dirty="0"/>
              <a:t>a patient’s risk of substance abuse and intimate partner violence and explain how this would be </a:t>
            </a:r>
            <a:r>
              <a:rPr lang="en-US" sz="2000" dirty="0" smtClean="0"/>
              <a:t>addressed with </a:t>
            </a:r>
            <a:r>
              <a:rPr lang="en-US" sz="2000" dirty="0"/>
              <a:t>a patient</a:t>
            </a:r>
          </a:p>
          <a:p>
            <a:r>
              <a:rPr lang="en-US" sz="2000" dirty="0" smtClean="0"/>
              <a:t>Appraise </a:t>
            </a:r>
            <a:r>
              <a:rPr lang="en-US" sz="2000" dirty="0"/>
              <a:t>a patient’s nutritional status and make recommendations to the patient on nutrition and exercise</a:t>
            </a:r>
          </a:p>
          <a:p>
            <a:r>
              <a:rPr lang="en-US" sz="2000" dirty="0" smtClean="0"/>
              <a:t>Assess </a:t>
            </a:r>
            <a:r>
              <a:rPr lang="en-US" sz="2000" dirty="0"/>
              <a:t>a patient’s medications, immunizations and environmental hazards in pregnancy</a:t>
            </a:r>
          </a:p>
          <a:p>
            <a:r>
              <a:rPr lang="en-US" sz="2000" dirty="0" smtClean="0"/>
              <a:t>Identify </a:t>
            </a:r>
            <a:r>
              <a:rPr lang="en-US" sz="2000" dirty="0"/>
              <a:t>appropriate folic acid intake</a:t>
            </a:r>
          </a:p>
          <a:p>
            <a:r>
              <a:rPr lang="en-US" sz="2000" dirty="0" smtClean="0"/>
              <a:t>Identify </a:t>
            </a:r>
            <a:r>
              <a:rPr lang="en-US" sz="2000" dirty="0"/>
              <a:t>ethical issues associated with prenatal genetic screening and diagnostic tests</a:t>
            </a:r>
          </a:p>
        </p:txBody>
      </p:sp>
      <p:sp>
        <p:nvSpPr>
          <p:cNvPr id="9" name="TextBox 8"/>
          <p:cNvSpPr txBox="1"/>
          <p:nvPr/>
        </p:nvSpPr>
        <p:spPr>
          <a:xfrm>
            <a:off x="2453452" y="7543800"/>
            <a:ext cx="10043348" cy="800219"/>
          </a:xfrm>
          <a:prstGeom prst="rect">
            <a:avLst/>
          </a:prstGeom>
          <a:noFill/>
        </p:spPr>
        <p:txBody>
          <a:bodyPr wrap="square" rtlCol="0">
            <a:spAutoFit/>
          </a:bodyPr>
          <a:lstStyle/>
          <a:p>
            <a:r>
              <a:rPr lang="en-US" dirty="0">
                <a:hlinkClick r:id="rId3"/>
              </a:rPr>
              <a:t>https://</a:t>
            </a:r>
            <a:r>
              <a:rPr lang="en-US" dirty="0" err="1">
                <a:hlinkClick r:id="rId3"/>
              </a:rPr>
              <a:t>www.youtube.com</a:t>
            </a:r>
            <a:r>
              <a:rPr lang="en-US" dirty="0">
                <a:hlinkClick r:id="rId3"/>
              </a:rPr>
              <a:t>/</a:t>
            </a:r>
            <a:r>
              <a:rPr lang="en-US" dirty="0" err="1">
                <a:hlinkClick r:id="rId3"/>
              </a:rPr>
              <a:t>watch?v</a:t>
            </a:r>
            <a:r>
              <a:rPr lang="en-US" dirty="0">
                <a:hlinkClick r:id="rId3"/>
              </a:rPr>
              <a:t>=k9GJEvPnmlQ&amp;index=5&amp;list=PLy35JKgvOASnHHXni4mjXX9kwVA_YMDpq</a:t>
            </a:r>
            <a:endParaRPr lang="en-US" dirty="0"/>
          </a:p>
        </p:txBody>
      </p:sp>
      <p:sp>
        <p:nvSpPr>
          <p:cNvPr id="10" name="Rectangle 9"/>
          <p:cNvSpPr/>
          <p:nvPr/>
        </p:nvSpPr>
        <p:spPr>
          <a:xfrm>
            <a:off x="2453452" y="7175805"/>
            <a:ext cx="2256927" cy="461665"/>
          </a:xfrm>
          <a:prstGeom prst="rect">
            <a:avLst/>
          </a:prstGeom>
        </p:spPr>
        <p:txBody>
          <a:bodyPr wrap="square">
            <a:spAutoFit/>
          </a:bodyPr>
          <a:lstStyle/>
          <a:p>
            <a:r>
              <a:rPr lang="en-US" sz="2400" b="1" smtClean="0">
                <a:solidFill>
                  <a:schemeClr val="bg1"/>
                </a:solidFill>
              </a:rPr>
              <a:t>Video : </a:t>
            </a:r>
            <a:endParaRPr lang="en-US">
              <a:solidFill>
                <a:schemeClr val="bg1"/>
              </a:solidFill>
            </a:endParaRPr>
          </a:p>
        </p:txBody>
      </p:sp>
      <p:pic>
        <p:nvPicPr>
          <p:cNvPr id="11" name="Pictur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4548" y="6962541"/>
            <a:ext cx="1767652" cy="1767652"/>
          </a:xfrm>
          <a:prstGeom prst="rect">
            <a:avLst/>
          </a:prstGeom>
        </p:spPr>
      </p:pic>
    </p:spTree>
    <p:extLst>
      <p:ext uri="{BB962C8B-B14F-4D97-AF65-F5344CB8AC3E}">
        <p14:creationId xmlns:p14="http://schemas.microsoft.com/office/powerpoint/2010/main" val="974167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3716000" cy="9144000"/>
          </a:xfrm>
        </p:spPr>
      </p:pic>
      <p:sp>
        <p:nvSpPr>
          <p:cNvPr id="2" name="Title 1"/>
          <p:cNvSpPr>
            <a:spLocks noGrp="1"/>
          </p:cNvSpPr>
          <p:nvPr>
            <p:ph type="title"/>
          </p:nvPr>
        </p:nvSpPr>
        <p:spPr/>
        <p:txBody>
          <a:bodyPr/>
          <a:lstStyle/>
          <a:p>
            <a:endParaRPr lang="en-US" dirty="0"/>
          </a:p>
        </p:txBody>
      </p:sp>
      <p:sp>
        <p:nvSpPr>
          <p:cNvPr id="6" name="Rectangle 5"/>
          <p:cNvSpPr/>
          <p:nvPr/>
        </p:nvSpPr>
        <p:spPr>
          <a:xfrm>
            <a:off x="5943600" y="5715000"/>
            <a:ext cx="1828800" cy="2667000"/>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rtlCol="1" anchor="ctr"/>
          <a:lstStyle/>
          <a:p>
            <a:pPr algn="ctr"/>
            <a:endParaRPr lang="en-US"/>
          </a:p>
        </p:txBody>
      </p:sp>
      <p:sp>
        <p:nvSpPr>
          <p:cNvPr id="21" name="Title 1"/>
          <p:cNvSpPr txBox="1">
            <a:spLocks/>
          </p:cNvSpPr>
          <p:nvPr/>
        </p:nvSpPr>
        <p:spPr>
          <a:xfrm>
            <a:off x="685800" y="366184"/>
            <a:ext cx="12344400" cy="1524000"/>
          </a:xfrm>
          <a:prstGeom prst="rect">
            <a:avLst/>
          </a:prstGeom>
        </p:spPr>
        <p:txBody>
          <a:bodyPr vert="horz" lIns="114711" tIns="57356" rIns="114711" bIns="57356" rtlCol="0" anchor="ctr">
            <a:normAutofit/>
          </a:bodyPr>
          <a:lstStyle>
            <a:lvl1pPr algn="ctr" defTabSz="1147115" rtl="0" eaLnBrk="1" latinLnBrk="0" hangingPunct="1">
              <a:spcBef>
                <a:spcPct val="0"/>
              </a:spcBef>
              <a:buNone/>
              <a:defRPr sz="5500" kern="1200">
                <a:solidFill>
                  <a:schemeClr val="tx1"/>
                </a:solidFill>
                <a:latin typeface="+mj-lt"/>
                <a:ea typeface="+mj-ea"/>
                <a:cs typeface="+mj-cs"/>
              </a:defRPr>
            </a:lvl1pPr>
          </a:lstStyle>
          <a:p>
            <a:r>
              <a:rPr lang="en-US" sz="6000" b="1" smtClean="0">
                <a:solidFill>
                  <a:srgbClr val="7030A0"/>
                </a:solidFill>
                <a:latin typeface="Calibri" charset="0"/>
                <a:ea typeface="Calibri" charset="0"/>
                <a:cs typeface="Times New Roman" charset="0"/>
              </a:rPr>
              <a:t>1. Medical issues:</a:t>
            </a:r>
            <a:endParaRPr lang="en-US" dirty="0"/>
          </a:p>
        </p:txBody>
      </p:sp>
      <p:sp>
        <p:nvSpPr>
          <p:cNvPr id="22" name="Rectangle 21"/>
          <p:cNvSpPr/>
          <p:nvPr/>
        </p:nvSpPr>
        <p:spPr>
          <a:xfrm>
            <a:off x="5334000" y="2590800"/>
            <a:ext cx="6858000" cy="400110"/>
          </a:xfrm>
          <a:prstGeom prst="rect">
            <a:avLst/>
          </a:prstGeom>
        </p:spPr>
        <p:txBody>
          <a:bodyPr>
            <a:spAutoFit/>
          </a:bodyPr>
          <a:lstStyle/>
          <a:p>
            <a:pPr marL="49213">
              <a:spcAft>
                <a:spcPts val="0"/>
              </a:spcAft>
            </a:pPr>
            <a:r>
              <a:rPr lang="en-US" sz="2000" b="1" dirty="0" smtClean="0">
                <a:latin typeface="Calibri" charset="0"/>
                <a:ea typeface="Calibri" charset="0"/>
                <a:cs typeface="Times New Roman" charset="0"/>
              </a:rPr>
              <a:t>Example</a:t>
            </a:r>
            <a:r>
              <a:rPr lang="en-US" sz="2000" b="1" dirty="0">
                <a:latin typeface="Calibri" charset="0"/>
                <a:ea typeface="Calibri" charset="0"/>
                <a:cs typeface="Times New Roman" charset="0"/>
              </a:rPr>
              <a:t>: </a:t>
            </a:r>
          </a:p>
        </p:txBody>
      </p:sp>
      <p:sp>
        <p:nvSpPr>
          <p:cNvPr id="23" name="Rectangle 22"/>
          <p:cNvSpPr/>
          <p:nvPr/>
        </p:nvSpPr>
        <p:spPr>
          <a:xfrm>
            <a:off x="110067" y="2190093"/>
            <a:ext cx="3903133" cy="830997"/>
          </a:xfrm>
          <a:prstGeom prst="rect">
            <a:avLst/>
          </a:prstGeom>
        </p:spPr>
        <p:txBody>
          <a:bodyPr wrap="square">
            <a:spAutoFit/>
          </a:bodyPr>
          <a:lstStyle/>
          <a:p>
            <a:pPr lvl="0" algn="ctr"/>
            <a:r>
              <a:rPr lang="en-US" sz="2400" b="1" dirty="0" smtClean="0">
                <a:solidFill>
                  <a:schemeClr val="bg1">
                    <a:lumMod val="50000"/>
                  </a:schemeClr>
                </a:solidFill>
              </a:rPr>
              <a:t>a. Affect </a:t>
            </a:r>
            <a:r>
              <a:rPr lang="en-US" sz="2400" b="1" dirty="0">
                <a:solidFill>
                  <a:schemeClr val="bg1">
                    <a:lumMod val="50000"/>
                  </a:schemeClr>
                </a:solidFill>
              </a:rPr>
              <a:t>of medical condition on pregnancy :</a:t>
            </a:r>
          </a:p>
        </p:txBody>
      </p:sp>
      <p:sp>
        <p:nvSpPr>
          <p:cNvPr id="24" name="Rectangle 23"/>
          <p:cNvSpPr/>
          <p:nvPr/>
        </p:nvSpPr>
        <p:spPr>
          <a:xfrm>
            <a:off x="5334000" y="2190093"/>
            <a:ext cx="5899179" cy="461665"/>
          </a:xfrm>
          <a:prstGeom prst="rect">
            <a:avLst/>
          </a:prstGeom>
        </p:spPr>
        <p:txBody>
          <a:bodyPr wrap="none">
            <a:spAutoFit/>
          </a:bodyPr>
          <a:lstStyle/>
          <a:p>
            <a:pPr lvl="0">
              <a:spcAft>
                <a:spcPts val="0"/>
              </a:spcAft>
            </a:pPr>
            <a:r>
              <a:rPr lang="en-US" sz="2400" b="1" dirty="0">
                <a:solidFill>
                  <a:schemeClr val="bg1">
                    <a:lumMod val="50000"/>
                  </a:schemeClr>
                </a:solidFill>
                <a:latin typeface="Calibri" charset="0"/>
                <a:ea typeface="Calibri" charset="0"/>
                <a:cs typeface="Times New Roman" charset="0"/>
              </a:rPr>
              <a:t>b. Affect of pregnancy on medical condition: </a:t>
            </a:r>
          </a:p>
        </p:txBody>
      </p:sp>
      <p:cxnSp>
        <p:nvCxnSpPr>
          <p:cNvPr id="25" name="Straight Connector 24"/>
          <p:cNvCxnSpPr/>
          <p:nvPr/>
        </p:nvCxnSpPr>
        <p:spPr>
          <a:xfrm>
            <a:off x="6553200" y="1550886"/>
            <a:ext cx="0" cy="30480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990600" y="1855686"/>
            <a:ext cx="8458200" cy="0"/>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990600" y="1855686"/>
            <a:ext cx="0" cy="334407"/>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9448800" y="1855686"/>
            <a:ext cx="0" cy="334407"/>
          </a:xfrm>
          <a:prstGeom prst="straightConnector1">
            <a:avLst/>
          </a:prstGeom>
          <a:ln w="28575">
            <a:solidFill>
              <a:srgbClr val="7030A0"/>
            </a:solidFill>
            <a:tailEnd type="triangle"/>
          </a:ln>
        </p:spPr>
        <p:style>
          <a:lnRef idx="1">
            <a:schemeClr val="accent1"/>
          </a:lnRef>
          <a:fillRef idx="0">
            <a:schemeClr val="accent1"/>
          </a:fillRef>
          <a:effectRef idx="0">
            <a:schemeClr val="accent1"/>
          </a:effectRef>
          <a:fontRef idx="minor">
            <a:schemeClr val="tx1"/>
          </a:fontRef>
        </p:style>
      </p:cxnSp>
      <p:sp>
        <p:nvSpPr>
          <p:cNvPr id="29" name="Content Placeholder 2"/>
          <p:cNvSpPr txBox="1">
            <a:spLocks/>
          </p:cNvSpPr>
          <p:nvPr/>
        </p:nvSpPr>
        <p:spPr>
          <a:xfrm>
            <a:off x="0" y="3021090"/>
            <a:ext cx="4690533" cy="1600197"/>
          </a:xfrm>
          <a:prstGeom prst="rect">
            <a:avLst/>
          </a:prstGeom>
        </p:spPr>
        <p:txBody>
          <a:bodyPr vert="horz" lIns="114711" tIns="57356" rIns="114711" bIns="57356" rtlCol="0">
            <a:noAutofit/>
          </a:bodyPr>
          <a:lstStyle>
            <a:lvl1pPr marL="430168" indent="-430168" algn="l" defTabSz="1147115" rtl="0" eaLnBrk="1" latinLnBrk="0" hangingPunct="1">
              <a:spcBef>
                <a:spcPct val="20000"/>
              </a:spcBef>
              <a:buFont typeface="Arial" pitchFamily="34" charset="0"/>
              <a:buChar char="•"/>
              <a:defRPr sz="4000" kern="1200">
                <a:solidFill>
                  <a:schemeClr val="tx1"/>
                </a:solidFill>
                <a:latin typeface="+mn-lt"/>
                <a:ea typeface="+mn-ea"/>
                <a:cs typeface="+mn-cs"/>
              </a:defRPr>
            </a:lvl1pPr>
            <a:lvl2pPr marL="932031" indent="-358473" algn="l" defTabSz="1147115" rtl="0" eaLnBrk="1" latinLnBrk="0" hangingPunct="1">
              <a:spcBef>
                <a:spcPct val="20000"/>
              </a:spcBef>
              <a:buFont typeface="Arial" pitchFamily="34" charset="0"/>
              <a:buChar char="–"/>
              <a:defRPr sz="3500" kern="1200">
                <a:solidFill>
                  <a:schemeClr val="tx1"/>
                </a:solidFill>
                <a:latin typeface="+mn-lt"/>
                <a:ea typeface="+mn-ea"/>
                <a:cs typeface="+mn-cs"/>
              </a:defRPr>
            </a:lvl2pPr>
            <a:lvl3pPr marL="1433894" indent="-286779" algn="l" defTabSz="1147115" rtl="0" eaLnBrk="1" latinLnBrk="0" hangingPunct="1">
              <a:spcBef>
                <a:spcPct val="20000"/>
              </a:spcBef>
              <a:buFont typeface="Arial" pitchFamily="34" charset="0"/>
              <a:buChar char="•"/>
              <a:defRPr sz="3000" kern="1200">
                <a:solidFill>
                  <a:schemeClr val="tx1"/>
                </a:solidFill>
                <a:latin typeface="+mn-lt"/>
                <a:ea typeface="+mn-ea"/>
                <a:cs typeface="+mn-cs"/>
              </a:defRPr>
            </a:lvl3pPr>
            <a:lvl4pPr marL="2007451"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4pPr>
            <a:lvl5pPr marL="2581008"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5pPr>
            <a:lvl6pPr marL="3154566"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6pPr>
            <a:lvl7pPr marL="3728123"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7pPr>
            <a:lvl8pPr marL="4301681"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8pPr>
            <a:lvl9pPr marL="4875238"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9pPr>
          </a:lstStyle>
          <a:p>
            <a:pPr marL="0" indent="0">
              <a:buFont typeface="Arial" pitchFamily="34" charset="0"/>
              <a:buNone/>
            </a:pPr>
            <a:r>
              <a:rPr lang="en-US" sz="1800" dirty="0" smtClean="0"/>
              <a:t>Example: </a:t>
            </a:r>
            <a:r>
              <a:rPr lang="en-US" sz="1800" b="1" dirty="0" smtClean="0">
                <a:solidFill>
                  <a:schemeClr val="accent4">
                    <a:lumMod val="75000"/>
                  </a:schemeClr>
                </a:solidFill>
              </a:rPr>
              <a:t>DM</a:t>
            </a:r>
          </a:p>
          <a:p>
            <a:pPr marL="0" indent="0">
              <a:buFont typeface="Arial" pitchFamily="34" charset="0"/>
              <a:buNone/>
            </a:pPr>
            <a:r>
              <a:rPr lang="en-US" sz="1800" b="1" dirty="0" smtClean="0"/>
              <a:t>The relationship between the hemoglobin A1C level and fetal malformation risk:</a:t>
            </a:r>
          </a:p>
          <a:p>
            <a:pPr marL="0" indent="0">
              <a:buFont typeface="Arial" pitchFamily="34" charset="0"/>
              <a:buNone/>
            </a:pPr>
            <a:endParaRPr lang="en-US" sz="1800" dirty="0"/>
          </a:p>
        </p:txBody>
      </p:sp>
      <p:graphicFrame>
        <p:nvGraphicFramePr>
          <p:cNvPr id="30" name="Table 29"/>
          <p:cNvGraphicFramePr>
            <a:graphicFrameLocks noGrp="1"/>
          </p:cNvGraphicFramePr>
          <p:nvPr>
            <p:extLst>
              <p:ext uri="{D42A27DB-BD31-4B8C-83A1-F6EECF244321}">
                <p14:modId xmlns:p14="http://schemas.microsoft.com/office/powerpoint/2010/main" val="1500936479"/>
              </p:ext>
            </p:extLst>
          </p:nvPr>
        </p:nvGraphicFramePr>
        <p:xfrm>
          <a:off x="33867" y="4038600"/>
          <a:ext cx="4233333" cy="1371600"/>
        </p:xfrm>
        <a:graphic>
          <a:graphicData uri="http://schemas.openxmlformats.org/drawingml/2006/table">
            <a:tbl>
              <a:tblPr firstRow="1" firstCol="1" bandRow="1">
                <a:tableStyleId>{C4B1156A-380E-4F78-BDF5-A606A8083BF9}</a:tableStyleId>
              </a:tblPr>
              <a:tblGrid>
                <a:gridCol w="1566333"/>
                <a:gridCol w="2667000"/>
              </a:tblGrid>
              <a:tr h="0">
                <a:tc>
                  <a:txBody>
                    <a:bodyPr/>
                    <a:lstStyle/>
                    <a:p>
                      <a:pPr marL="457200">
                        <a:spcAft>
                          <a:spcPts val="0"/>
                        </a:spcAft>
                      </a:pPr>
                      <a:r>
                        <a:rPr lang="en-US" sz="1800" dirty="0">
                          <a:solidFill>
                            <a:srgbClr val="7030A0"/>
                          </a:solidFill>
                          <a:effectLst/>
                        </a:rPr>
                        <a:t>Hg A1c </a:t>
                      </a:r>
                      <a:endParaRPr lang="en-US" sz="1800" dirty="0">
                        <a:solidFill>
                          <a:srgbClr val="7030A0"/>
                        </a:solidFill>
                        <a:effectLst/>
                        <a:latin typeface="Calibri" charset="0"/>
                        <a:ea typeface="Calibri" charset="0"/>
                        <a:cs typeface="Times New Roman" charset="0"/>
                      </a:endParaRPr>
                    </a:p>
                  </a:txBody>
                  <a:tcPr marL="68580" marR="68580" marT="0" marB="0"/>
                </a:tc>
                <a:tc>
                  <a:txBody>
                    <a:bodyPr/>
                    <a:lstStyle/>
                    <a:p>
                      <a:pPr marL="100013" indent="0">
                        <a:spcAft>
                          <a:spcPts val="0"/>
                        </a:spcAft>
                        <a:tabLst/>
                      </a:pPr>
                      <a:r>
                        <a:rPr lang="en-US" sz="1800" dirty="0">
                          <a:solidFill>
                            <a:srgbClr val="7030A0"/>
                          </a:solidFill>
                          <a:effectLst/>
                        </a:rPr>
                        <a:t>fetal malformation risk</a:t>
                      </a:r>
                      <a:endParaRPr lang="en-US" sz="1800" dirty="0">
                        <a:solidFill>
                          <a:srgbClr val="7030A0"/>
                        </a:solidFill>
                        <a:effectLst/>
                        <a:latin typeface="Calibri" charset="0"/>
                        <a:ea typeface="Calibri" charset="0"/>
                        <a:cs typeface="Times New Roman" charset="0"/>
                      </a:endParaRPr>
                    </a:p>
                  </a:txBody>
                  <a:tcPr marL="68580" marR="68580" marT="0" marB="0"/>
                </a:tc>
              </a:tr>
              <a:tr h="0">
                <a:tc>
                  <a:txBody>
                    <a:bodyPr/>
                    <a:lstStyle/>
                    <a:p>
                      <a:pPr marL="457200">
                        <a:spcAft>
                          <a:spcPts val="0"/>
                        </a:spcAft>
                      </a:pPr>
                      <a:r>
                        <a:rPr lang="en-US" sz="1800" dirty="0">
                          <a:effectLst/>
                        </a:rPr>
                        <a:t>&lt;7</a:t>
                      </a:r>
                      <a:endParaRPr lang="en-US" sz="1800" dirty="0">
                        <a:effectLst/>
                        <a:latin typeface="Calibri" charset="0"/>
                        <a:ea typeface="Calibri" charset="0"/>
                        <a:cs typeface="Times New Roman" charset="0"/>
                      </a:endParaRPr>
                    </a:p>
                  </a:txBody>
                  <a:tcPr marL="68580" marR="68580" marT="0" marB="0"/>
                </a:tc>
                <a:tc>
                  <a:txBody>
                    <a:bodyPr/>
                    <a:lstStyle/>
                    <a:p>
                      <a:pPr marL="457200">
                        <a:spcAft>
                          <a:spcPts val="0"/>
                        </a:spcAft>
                      </a:pPr>
                      <a:r>
                        <a:rPr lang="en-US" sz="1800" dirty="0">
                          <a:effectLst/>
                        </a:rPr>
                        <a:t>Baseline</a:t>
                      </a:r>
                      <a:endParaRPr lang="en-US" sz="1800" dirty="0">
                        <a:effectLst/>
                        <a:latin typeface="Calibri" charset="0"/>
                        <a:ea typeface="Calibri" charset="0"/>
                        <a:cs typeface="Times New Roman" charset="0"/>
                      </a:endParaRPr>
                    </a:p>
                  </a:txBody>
                  <a:tcPr marL="68580" marR="68580" marT="0" marB="0"/>
                </a:tc>
              </a:tr>
              <a:tr h="0">
                <a:tc>
                  <a:txBody>
                    <a:bodyPr/>
                    <a:lstStyle/>
                    <a:p>
                      <a:pPr marL="457200">
                        <a:spcAft>
                          <a:spcPts val="0"/>
                        </a:spcAft>
                      </a:pPr>
                      <a:r>
                        <a:rPr lang="en-US" sz="1800" dirty="0">
                          <a:effectLst/>
                        </a:rPr>
                        <a:t>7.2-9.1</a:t>
                      </a:r>
                      <a:endParaRPr lang="en-US" sz="1800" dirty="0">
                        <a:effectLst/>
                        <a:latin typeface="Calibri" charset="0"/>
                        <a:ea typeface="Calibri" charset="0"/>
                        <a:cs typeface="Times New Roman" charset="0"/>
                      </a:endParaRPr>
                    </a:p>
                  </a:txBody>
                  <a:tcPr marL="68580" marR="68580" marT="0" marB="0"/>
                </a:tc>
                <a:tc>
                  <a:txBody>
                    <a:bodyPr/>
                    <a:lstStyle/>
                    <a:p>
                      <a:pPr marL="457200">
                        <a:spcAft>
                          <a:spcPts val="0"/>
                        </a:spcAft>
                      </a:pPr>
                      <a:r>
                        <a:rPr lang="en-US" sz="1800" dirty="0">
                          <a:effectLst/>
                        </a:rPr>
                        <a:t>14%</a:t>
                      </a:r>
                      <a:endParaRPr lang="en-US" sz="1800" dirty="0">
                        <a:effectLst/>
                        <a:latin typeface="Calibri" charset="0"/>
                        <a:ea typeface="Calibri" charset="0"/>
                        <a:cs typeface="Times New Roman" charset="0"/>
                      </a:endParaRPr>
                    </a:p>
                  </a:txBody>
                  <a:tcPr marL="68580" marR="68580" marT="0" marB="0"/>
                </a:tc>
              </a:tr>
              <a:tr h="0">
                <a:tc>
                  <a:txBody>
                    <a:bodyPr/>
                    <a:lstStyle/>
                    <a:p>
                      <a:pPr marL="457200">
                        <a:spcAft>
                          <a:spcPts val="0"/>
                        </a:spcAft>
                      </a:pPr>
                      <a:r>
                        <a:rPr lang="en-US" sz="1800" dirty="0">
                          <a:effectLst/>
                        </a:rPr>
                        <a:t>9.2-11.1</a:t>
                      </a:r>
                      <a:endParaRPr lang="en-US" sz="1800" dirty="0">
                        <a:effectLst/>
                        <a:latin typeface="Calibri" charset="0"/>
                        <a:ea typeface="Calibri" charset="0"/>
                        <a:cs typeface="Times New Roman" charset="0"/>
                      </a:endParaRPr>
                    </a:p>
                  </a:txBody>
                  <a:tcPr marL="68580" marR="68580" marT="0" marB="0"/>
                </a:tc>
                <a:tc>
                  <a:txBody>
                    <a:bodyPr/>
                    <a:lstStyle/>
                    <a:p>
                      <a:pPr marL="457200">
                        <a:spcAft>
                          <a:spcPts val="0"/>
                        </a:spcAft>
                      </a:pPr>
                      <a:r>
                        <a:rPr lang="en-US" sz="1800" dirty="0">
                          <a:effectLst/>
                        </a:rPr>
                        <a:t>23%</a:t>
                      </a:r>
                      <a:endParaRPr lang="en-US" sz="1800" dirty="0">
                        <a:effectLst/>
                        <a:latin typeface="Calibri" charset="0"/>
                        <a:ea typeface="Calibri" charset="0"/>
                        <a:cs typeface="Times New Roman" charset="0"/>
                      </a:endParaRPr>
                    </a:p>
                  </a:txBody>
                  <a:tcPr marL="68580" marR="68580" marT="0" marB="0"/>
                </a:tc>
              </a:tr>
              <a:tr h="0">
                <a:tc>
                  <a:txBody>
                    <a:bodyPr/>
                    <a:lstStyle/>
                    <a:p>
                      <a:pPr marL="457200">
                        <a:spcAft>
                          <a:spcPts val="0"/>
                        </a:spcAft>
                      </a:pPr>
                      <a:r>
                        <a:rPr lang="en-US" sz="1800" dirty="0">
                          <a:effectLst/>
                        </a:rPr>
                        <a:t>&gt;11.2</a:t>
                      </a:r>
                      <a:endParaRPr lang="en-US" sz="1800" dirty="0">
                        <a:effectLst/>
                        <a:latin typeface="Calibri" charset="0"/>
                        <a:ea typeface="Calibri" charset="0"/>
                        <a:cs typeface="Times New Roman" charset="0"/>
                      </a:endParaRPr>
                    </a:p>
                  </a:txBody>
                  <a:tcPr marL="68580" marR="68580" marT="0" marB="0"/>
                </a:tc>
                <a:tc>
                  <a:txBody>
                    <a:bodyPr/>
                    <a:lstStyle/>
                    <a:p>
                      <a:pPr marL="457200">
                        <a:spcAft>
                          <a:spcPts val="0"/>
                        </a:spcAft>
                      </a:pPr>
                      <a:r>
                        <a:rPr lang="en-US" sz="1800" dirty="0">
                          <a:effectLst/>
                        </a:rPr>
                        <a:t>25%</a:t>
                      </a:r>
                      <a:endParaRPr lang="en-US" sz="1800" dirty="0">
                        <a:effectLst/>
                        <a:latin typeface="Calibri" charset="0"/>
                        <a:ea typeface="Calibri" charset="0"/>
                        <a:cs typeface="Times New Roman" charset="0"/>
                      </a:endParaRPr>
                    </a:p>
                  </a:txBody>
                  <a:tcPr marL="68580" marR="68580" marT="0" marB="0"/>
                </a:tc>
              </a:tr>
            </a:tbl>
          </a:graphicData>
        </a:graphic>
      </p:graphicFrame>
      <p:sp>
        <p:nvSpPr>
          <p:cNvPr id="31" name="Rectangle 30"/>
          <p:cNvSpPr/>
          <p:nvPr/>
        </p:nvSpPr>
        <p:spPr>
          <a:xfrm>
            <a:off x="33867" y="5410200"/>
            <a:ext cx="4461933" cy="2585323"/>
          </a:xfrm>
          <a:prstGeom prst="rect">
            <a:avLst/>
          </a:prstGeom>
        </p:spPr>
        <p:txBody>
          <a:bodyPr wrap="square">
            <a:spAutoFit/>
          </a:bodyPr>
          <a:lstStyle/>
          <a:p>
            <a:pPr marL="49213">
              <a:spcAft>
                <a:spcPts val="0"/>
              </a:spcAft>
            </a:pPr>
            <a:r>
              <a:rPr lang="en-US" sz="1800" dirty="0">
                <a:latin typeface="Calibri" charset="0"/>
                <a:ea typeface="Calibri" charset="0"/>
                <a:cs typeface="Times New Roman" charset="0"/>
              </a:rPr>
              <a:t>Diabetic related fetal malformation: </a:t>
            </a:r>
            <a:endParaRPr lang="en-US" sz="1800" dirty="0" smtClean="0">
              <a:latin typeface="Calibri" charset="0"/>
              <a:ea typeface="Calibri" charset="0"/>
              <a:cs typeface="Times New Roman" charset="0"/>
            </a:endParaRPr>
          </a:p>
          <a:p>
            <a:pPr marL="49213">
              <a:spcAft>
                <a:spcPts val="0"/>
              </a:spcAft>
            </a:pPr>
            <a:r>
              <a:rPr lang="en-US" sz="1800" dirty="0" smtClean="0">
                <a:latin typeface="Calibri" charset="0"/>
                <a:ea typeface="Calibri" charset="0"/>
                <a:cs typeface="Times New Roman" charset="0"/>
              </a:rPr>
              <a:t>1. CVS        2. CNS 3. Gastric </a:t>
            </a:r>
            <a:r>
              <a:rPr lang="en-US" sz="1800" dirty="0">
                <a:latin typeface="Calibri" charset="0"/>
                <a:ea typeface="Calibri" charset="0"/>
                <a:cs typeface="Times New Roman" charset="0"/>
              </a:rPr>
              <a:t>and genital urinary  </a:t>
            </a:r>
            <a:r>
              <a:rPr lang="en-US" sz="1800" dirty="0" smtClean="0">
                <a:latin typeface="Calibri" charset="0"/>
                <a:ea typeface="Calibri" charset="0"/>
                <a:cs typeface="Times New Roman" charset="0"/>
              </a:rPr>
              <a:t>4. Skeleton</a:t>
            </a:r>
          </a:p>
          <a:p>
            <a:pPr marL="49213">
              <a:spcAft>
                <a:spcPts val="0"/>
              </a:spcAft>
            </a:pPr>
            <a:r>
              <a:rPr lang="en-US" sz="1800" dirty="0">
                <a:latin typeface="Calibri" charset="0"/>
                <a:ea typeface="Calibri" charset="0"/>
                <a:cs typeface="Times New Roman" charset="0"/>
              </a:rPr>
              <a:t> </a:t>
            </a:r>
          </a:p>
          <a:p>
            <a:pPr marL="15875">
              <a:spcAft>
                <a:spcPts val="0"/>
              </a:spcAft>
            </a:pPr>
            <a:r>
              <a:rPr lang="en-US" sz="1800" b="1" dirty="0">
                <a:latin typeface="Calibri" charset="0"/>
                <a:ea typeface="Calibri" charset="0"/>
                <a:cs typeface="Times New Roman" charset="0"/>
              </a:rPr>
              <a:t>The relationship between the hemoglobin A1C level and mischarge rate:</a:t>
            </a:r>
          </a:p>
          <a:p>
            <a:pPr marL="15875">
              <a:spcAft>
                <a:spcPts val="0"/>
              </a:spcAft>
            </a:pPr>
            <a:r>
              <a:rPr lang="en-US" sz="1800" dirty="0">
                <a:latin typeface="Calibri" charset="0"/>
                <a:ea typeface="Calibri" charset="0"/>
                <a:cs typeface="Times New Roman" charset="0"/>
              </a:rPr>
              <a:t>If Hg A1c level = 11 </a:t>
            </a:r>
            <a:r>
              <a:rPr lang="en-US" sz="1800" dirty="0">
                <a:latin typeface="Calibri" charset="0"/>
                <a:ea typeface="Calibri" charset="0"/>
                <a:cs typeface="Times New Roman" charset="0"/>
                <a:sym typeface="Symbol" charset="2"/>
              </a:rPr>
              <a:t></a:t>
            </a:r>
            <a:r>
              <a:rPr lang="en-US" sz="1800" dirty="0">
                <a:latin typeface="Calibri" charset="0"/>
                <a:ea typeface="Calibri" charset="0"/>
                <a:cs typeface="Times New Roman" charset="0"/>
              </a:rPr>
              <a:t> 44% mischarge rate </a:t>
            </a:r>
          </a:p>
          <a:p>
            <a:pPr marL="15875">
              <a:spcAft>
                <a:spcPts val="0"/>
              </a:spcAft>
            </a:pPr>
            <a:r>
              <a:rPr lang="en-US" sz="1800" b="1" dirty="0">
                <a:solidFill>
                  <a:srgbClr val="C00000"/>
                </a:solidFill>
                <a:latin typeface="Calibri" charset="0"/>
                <a:ea typeface="Calibri" charset="0"/>
                <a:cs typeface="Times New Roman" charset="0"/>
              </a:rPr>
              <a:t>Remember: the organ formation occurred at 3-10 week EGA  </a:t>
            </a:r>
          </a:p>
        </p:txBody>
      </p:sp>
      <p:sp>
        <p:nvSpPr>
          <p:cNvPr id="32" name="Rectangle 31"/>
          <p:cNvSpPr/>
          <p:nvPr/>
        </p:nvSpPr>
        <p:spPr>
          <a:xfrm>
            <a:off x="5334000" y="2901077"/>
            <a:ext cx="4343398" cy="2585323"/>
          </a:xfrm>
          <a:prstGeom prst="rect">
            <a:avLst/>
          </a:prstGeom>
        </p:spPr>
        <p:txBody>
          <a:bodyPr wrap="square">
            <a:spAutoFit/>
          </a:bodyPr>
          <a:lstStyle/>
          <a:p>
            <a:pPr lvl="0">
              <a:spcAft>
                <a:spcPts val="0"/>
              </a:spcAft>
            </a:pPr>
            <a:r>
              <a:rPr lang="en-US" sz="1800" b="1" dirty="0" smtClean="0">
                <a:solidFill>
                  <a:srgbClr val="7030A0"/>
                </a:solidFill>
                <a:latin typeface="Calibri" charset="0"/>
                <a:ea typeface="Calibri" charset="0"/>
                <a:cs typeface="Times New Roman" charset="0"/>
              </a:rPr>
              <a:t>SLE:</a:t>
            </a:r>
          </a:p>
          <a:p>
            <a:pPr marL="342900" lvl="0" indent="-342900">
              <a:spcAft>
                <a:spcPts val="0"/>
              </a:spcAft>
              <a:buFont typeface="Symbol" charset="2"/>
              <a:buChar char=""/>
            </a:pPr>
            <a:r>
              <a:rPr lang="en-US" sz="1800" dirty="0" smtClean="0">
                <a:latin typeface="Calibri" charset="0"/>
                <a:ea typeface="Calibri" charset="0"/>
                <a:cs typeface="Times New Roman" charset="0"/>
              </a:rPr>
              <a:t>Pregnancy </a:t>
            </a:r>
            <a:r>
              <a:rPr lang="en-US" sz="1800" dirty="0">
                <a:latin typeface="Calibri" charset="0"/>
                <a:ea typeface="Calibri" charset="0"/>
                <a:cs typeface="Times New Roman" charset="0"/>
              </a:rPr>
              <a:t>should occur during disease quiescence, for less 6 months EGA </a:t>
            </a:r>
            <a:endParaRPr lang="en-US" sz="1800" dirty="0" smtClean="0">
              <a:latin typeface="Calibri" charset="0"/>
              <a:ea typeface="Calibri" charset="0"/>
              <a:cs typeface="Times New Roman" charset="0"/>
            </a:endParaRPr>
          </a:p>
          <a:p>
            <a:pPr marL="342900" lvl="0" indent="-342900">
              <a:spcAft>
                <a:spcPts val="0"/>
              </a:spcAft>
              <a:buFont typeface="Symbol" charset="2"/>
              <a:buChar char=""/>
            </a:pPr>
            <a:r>
              <a:rPr lang="en-US" sz="1800" dirty="0" smtClean="0">
                <a:latin typeface="Calibri" charset="0"/>
                <a:ea typeface="Calibri" charset="0"/>
                <a:cs typeface="Times New Roman" charset="0"/>
              </a:rPr>
              <a:t>If </a:t>
            </a:r>
            <a:r>
              <a:rPr lang="en-US" sz="1800" dirty="0">
                <a:latin typeface="Calibri" charset="0"/>
                <a:ea typeface="Calibri" charset="0"/>
                <a:cs typeface="Times New Roman" charset="0"/>
              </a:rPr>
              <a:t>disease activate during pregnancy: adverse maternal and obstetrical </a:t>
            </a:r>
            <a:r>
              <a:rPr lang="en-US" sz="1800" dirty="0" smtClean="0">
                <a:latin typeface="Calibri" charset="0"/>
                <a:ea typeface="Calibri" charset="0"/>
                <a:cs typeface="Times New Roman" charset="0"/>
              </a:rPr>
              <a:t>complication </a:t>
            </a:r>
          </a:p>
          <a:p>
            <a:pPr marL="342900" lvl="0" indent="-342900">
              <a:spcAft>
                <a:spcPts val="0"/>
              </a:spcAft>
              <a:buFont typeface="Symbol" charset="2"/>
              <a:buChar char=""/>
            </a:pPr>
            <a:r>
              <a:rPr lang="en-US" sz="1800" dirty="0" smtClean="0">
                <a:latin typeface="Calibri" charset="0"/>
                <a:ea typeface="Calibri" charset="0"/>
                <a:cs typeface="Times New Roman" charset="0"/>
              </a:rPr>
              <a:t>All SLE medication should be reviewed</a:t>
            </a:r>
          </a:p>
          <a:p>
            <a:pPr marL="342900" lvl="0" indent="-342900">
              <a:spcAft>
                <a:spcPts val="0"/>
              </a:spcAft>
              <a:buFont typeface="Symbol" charset="2"/>
              <a:buChar char=""/>
            </a:pPr>
            <a:r>
              <a:rPr lang="en-US" sz="1800" dirty="0" smtClean="0">
                <a:latin typeface="Calibri" charset="0"/>
                <a:ea typeface="Calibri" charset="0"/>
                <a:cs typeface="Times New Roman" charset="0"/>
              </a:rPr>
              <a:t>Goal</a:t>
            </a:r>
            <a:r>
              <a:rPr lang="en-US" sz="1800" dirty="0">
                <a:latin typeface="Calibri" charset="0"/>
                <a:ea typeface="Calibri" charset="0"/>
                <a:cs typeface="Times New Roman" charset="0"/>
              </a:rPr>
              <a:t>: maintain disease control with maximizing safety profile </a:t>
            </a:r>
          </a:p>
        </p:txBody>
      </p:sp>
      <p:sp>
        <p:nvSpPr>
          <p:cNvPr id="33" name="Rectangle 32"/>
          <p:cNvSpPr/>
          <p:nvPr/>
        </p:nvSpPr>
        <p:spPr>
          <a:xfrm>
            <a:off x="5304366" y="5410200"/>
            <a:ext cx="8288867" cy="3416320"/>
          </a:xfrm>
          <a:prstGeom prst="rect">
            <a:avLst/>
          </a:prstGeom>
        </p:spPr>
        <p:txBody>
          <a:bodyPr wrap="square">
            <a:spAutoFit/>
          </a:bodyPr>
          <a:lstStyle/>
          <a:p>
            <a:pPr lvl="0">
              <a:spcAft>
                <a:spcPts val="0"/>
              </a:spcAft>
            </a:pPr>
            <a:r>
              <a:rPr lang="en-US" sz="1800" b="1" dirty="0" smtClean="0">
                <a:solidFill>
                  <a:srgbClr val="7030A0"/>
                </a:solidFill>
                <a:latin typeface="Calibri" charset="0"/>
                <a:ea typeface="Calibri" charset="0"/>
                <a:cs typeface="Times New Roman" charset="0"/>
              </a:rPr>
              <a:t>Hypertension:</a:t>
            </a:r>
          </a:p>
          <a:p>
            <a:pPr marL="342900" lvl="0" indent="-342900">
              <a:spcAft>
                <a:spcPts val="0"/>
              </a:spcAft>
              <a:buFont typeface="Symbol" charset="2"/>
              <a:buChar char=""/>
            </a:pPr>
            <a:r>
              <a:rPr lang="en-US" sz="1800" b="1" dirty="0" smtClean="0">
                <a:latin typeface="Calibri" charset="0"/>
                <a:ea typeface="Calibri" charset="0"/>
                <a:cs typeface="Times New Roman" charset="0"/>
              </a:rPr>
              <a:t>Classification</a:t>
            </a:r>
            <a:r>
              <a:rPr lang="en-US" sz="1800" b="1" dirty="0">
                <a:latin typeface="Calibri" charset="0"/>
                <a:ea typeface="Calibri" charset="0"/>
                <a:cs typeface="Times New Roman" charset="0"/>
              </a:rPr>
              <a:t>: </a:t>
            </a:r>
          </a:p>
          <a:p>
            <a:pPr marL="49213">
              <a:spcAft>
                <a:spcPts val="0"/>
              </a:spcAft>
            </a:pPr>
            <a:r>
              <a:rPr lang="en-US" sz="1800" dirty="0">
                <a:latin typeface="Calibri" charset="0"/>
                <a:ea typeface="Calibri" charset="0"/>
                <a:cs typeface="Times New Roman" charset="0"/>
              </a:rPr>
              <a:t>Normal &lt;140/90 </a:t>
            </a:r>
          </a:p>
          <a:p>
            <a:pPr marL="49213">
              <a:spcAft>
                <a:spcPts val="0"/>
              </a:spcAft>
            </a:pPr>
            <a:r>
              <a:rPr lang="en-US" sz="1800" dirty="0">
                <a:latin typeface="Calibri" charset="0"/>
                <a:ea typeface="Calibri" charset="0"/>
                <a:cs typeface="Times New Roman" charset="0"/>
              </a:rPr>
              <a:t>Mild to moderate 140-159/90-109 </a:t>
            </a:r>
            <a:r>
              <a:rPr lang="en-US" sz="1800" dirty="0">
                <a:latin typeface="Calibri" charset="0"/>
                <a:ea typeface="Calibri" charset="0"/>
                <a:cs typeface="Times New Roman" charset="0"/>
                <a:sym typeface="Symbol" charset="2"/>
              </a:rPr>
              <a:t></a:t>
            </a:r>
            <a:r>
              <a:rPr lang="en-US" sz="1800" dirty="0">
                <a:latin typeface="Calibri" charset="0"/>
                <a:ea typeface="Calibri" charset="0"/>
                <a:cs typeface="Times New Roman" charset="0"/>
              </a:rPr>
              <a:t> no benefit of treat it </a:t>
            </a:r>
          </a:p>
          <a:p>
            <a:pPr marL="49213">
              <a:spcAft>
                <a:spcPts val="0"/>
              </a:spcAft>
            </a:pPr>
            <a:r>
              <a:rPr lang="en-US" sz="1800" dirty="0">
                <a:latin typeface="Calibri" charset="0"/>
                <a:ea typeface="Calibri" charset="0"/>
                <a:cs typeface="Times New Roman" charset="0"/>
              </a:rPr>
              <a:t>Severe &gt;160/90 </a:t>
            </a:r>
            <a:r>
              <a:rPr lang="en-US" sz="1800" dirty="0">
                <a:latin typeface="Calibri" charset="0"/>
                <a:ea typeface="Calibri" charset="0"/>
                <a:cs typeface="Times New Roman" charset="0"/>
                <a:sym typeface="Symbol" charset="2"/>
              </a:rPr>
              <a:t></a:t>
            </a:r>
            <a:r>
              <a:rPr lang="en-US" sz="1800" dirty="0">
                <a:latin typeface="Calibri" charset="0"/>
                <a:ea typeface="Calibri" charset="0"/>
                <a:cs typeface="Times New Roman" charset="0"/>
              </a:rPr>
              <a:t>  must treat it  </a:t>
            </a:r>
            <a:endParaRPr lang="en-US" sz="1800" dirty="0" smtClean="0">
              <a:latin typeface="Calibri" charset="0"/>
              <a:ea typeface="Calibri" charset="0"/>
              <a:cs typeface="Times New Roman" charset="0"/>
            </a:endParaRPr>
          </a:p>
          <a:p>
            <a:pPr marL="334963" indent="-285750">
              <a:spcAft>
                <a:spcPts val="0"/>
              </a:spcAft>
              <a:buFont typeface="Arial" charset="0"/>
              <a:buChar char="•"/>
            </a:pPr>
            <a:r>
              <a:rPr lang="en-US" sz="1800" b="1" dirty="0" smtClean="0">
                <a:latin typeface="Calibri" charset="0"/>
                <a:ea typeface="Calibri" charset="0"/>
                <a:cs typeface="Times New Roman" charset="0"/>
              </a:rPr>
              <a:t>Treatment</a:t>
            </a:r>
            <a:r>
              <a:rPr lang="en-US" sz="1800" b="1" dirty="0">
                <a:latin typeface="Calibri" charset="0"/>
                <a:ea typeface="Calibri" charset="0"/>
                <a:cs typeface="Times New Roman" charset="0"/>
              </a:rPr>
              <a:t>:</a:t>
            </a:r>
          </a:p>
          <a:p>
            <a:pPr marL="49213">
              <a:spcAft>
                <a:spcPts val="0"/>
              </a:spcAft>
            </a:pPr>
            <a:r>
              <a:rPr lang="en-US" sz="1800" dirty="0">
                <a:latin typeface="Calibri" charset="0"/>
                <a:ea typeface="Calibri" charset="0"/>
                <a:cs typeface="Times New Roman" charset="0"/>
              </a:rPr>
              <a:t>Use: methyldopa or labetalol </a:t>
            </a:r>
          </a:p>
          <a:p>
            <a:pPr marL="49213">
              <a:spcAft>
                <a:spcPts val="0"/>
              </a:spcAft>
            </a:pPr>
            <a:r>
              <a:rPr lang="en-US" sz="1800" dirty="0">
                <a:latin typeface="Calibri" charset="0"/>
                <a:ea typeface="Calibri" charset="0"/>
                <a:cs typeface="Times New Roman" charset="0"/>
              </a:rPr>
              <a:t>Contraindication: ACE inhibitors, angiotensin II receptor blockers, direct renin inhibitors </a:t>
            </a:r>
          </a:p>
          <a:p>
            <a:pPr marL="334963" indent="-285750">
              <a:spcAft>
                <a:spcPts val="0"/>
              </a:spcAft>
              <a:buFont typeface="Arial" charset="0"/>
              <a:buChar char="•"/>
            </a:pPr>
            <a:r>
              <a:rPr lang="en-US" sz="1800" b="1" dirty="0">
                <a:latin typeface="Calibri" charset="0"/>
                <a:ea typeface="Calibri" charset="0"/>
                <a:cs typeface="Times New Roman" charset="0"/>
              </a:rPr>
              <a:t>Pregnancy </a:t>
            </a:r>
            <a:r>
              <a:rPr lang="en-US" sz="1800" b="1" dirty="0" smtClean="0">
                <a:latin typeface="Calibri" charset="0"/>
                <a:ea typeface="Calibri" charset="0"/>
                <a:cs typeface="Times New Roman" charset="0"/>
              </a:rPr>
              <a:t>risk:</a:t>
            </a:r>
          </a:p>
          <a:p>
            <a:pPr marL="392113" indent="-342900">
              <a:spcAft>
                <a:spcPts val="0"/>
              </a:spcAft>
              <a:buAutoNum type="arabicPeriod"/>
            </a:pPr>
            <a:r>
              <a:rPr lang="en-US" sz="1800" dirty="0" smtClean="0">
                <a:latin typeface="Calibri" charset="0"/>
                <a:ea typeface="Calibri" charset="0"/>
                <a:cs typeface="Times New Roman" charset="0"/>
              </a:rPr>
              <a:t>Superimposed </a:t>
            </a:r>
            <a:r>
              <a:rPr lang="en-US" sz="1800" dirty="0">
                <a:latin typeface="Calibri" charset="0"/>
                <a:ea typeface="Calibri" charset="0"/>
                <a:cs typeface="Times New Roman" charset="0"/>
              </a:rPr>
              <a:t>preeclampsia </a:t>
            </a:r>
            <a:r>
              <a:rPr lang="en-US" sz="1800" dirty="0" smtClean="0">
                <a:latin typeface="Calibri" charset="0"/>
                <a:ea typeface="Calibri" charset="0"/>
                <a:cs typeface="Times New Roman" charset="0"/>
              </a:rPr>
              <a:t> 2. Placental </a:t>
            </a:r>
            <a:r>
              <a:rPr lang="en-US" sz="1800" dirty="0">
                <a:latin typeface="Calibri" charset="0"/>
                <a:ea typeface="Calibri" charset="0"/>
                <a:cs typeface="Times New Roman" charset="0"/>
              </a:rPr>
              <a:t>abruption </a:t>
            </a:r>
            <a:endParaRPr lang="en-US" sz="1800" dirty="0" smtClean="0">
              <a:latin typeface="Calibri" charset="0"/>
              <a:ea typeface="Calibri" charset="0"/>
              <a:cs typeface="Times New Roman" charset="0"/>
            </a:endParaRPr>
          </a:p>
          <a:p>
            <a:pPr marL="49213">
              <a:spcAft>
                <a:spcPts val="0"/>
              </a:spcAft>
            </a:pPr>
            <a:r>
              <a:rPr lang="en-US" sz="1800" dirty="0" smtClean="0">
                <a:latin typeface="Calibri" charset="0"/>
                <a:ea typeface="Calibri" charset="0"/>
                <a:cs typeface="Times New Roman" charset="0"/>
              </a:rPr>
              <a:t>3. Fetal </a:t>
            </a:r>
            <a:r>
              <a:rPr lang="en-US" sz="1800" dirty="0">
                <a:latin typeface="Calibri" charset="0"/>
                <a:ea typeface="Calibri" charset="0"/>
                <a:cs typeface="Times New Roman" charset="0"/>
              </a:rPr>
              <a:t>growth restriction </a:t>
            </a:r>
          </a:p>
        </p:txBody>
      </p:sp>
      <p:sp>
        <p:nvSpPr>
          <p:cNvPr id="34" name="Rectangle 33"/>
          <p:cNvSpPr/>
          <p:nvPr/>
        </p:nvSpPr>
        <p:spPr>
          <a:xfrm>
            <a:off x="9560981" y="2901077"/>
            <a:ext cx="4307419" cy="2585323"/>
          </a:xfrm>
          <a:prstGeom prst="rect">
            <a:avLst/>
          </a:prstGeom>
        </p:spPr>
        <p:txBody>
          <a:bodyPr wrap="square">
            <a:spAutoFit/>
          </a:bodyPr>
          <a:lstStyle/>
          <a:p>
            <a:pPr lvl="0"/>
            <a:r>
              <a:rPr lang="en-US" sz="1800" b="1" dirty="0">
                <a:solidFill>
                  <a:srgbClr val="7030A0"/>
                </a:solidFill>
              </a:rPr>
              <a:t>DM:</a:t>
            </a:r>
          </a:p>
          <a:p>
            <a:r>
              <a:rPr lang="en-US" sz="1800" dirty="0"/>
              <a:t>Can lead to organ damage, that lead to </a:t>
            </a:r>
            <a:r>
              <a:rPr lang="en-US" sz="1800" dirty="0" smtClean="0"/>
              <a:t>Life-threatening: </a:t>
            </a:r>
            <a:endParaRPr lang="en-US" sz="1800" dirty="0"/>
          </a:p>
          <a:p>
            <a:r>
              <a:rPr lang="en-US" sz="1800" dirty="0" smtClean="0"/>
              <a:t>1. Diabetic </a:t>
            </a:r>
            <a:r>
              <a:rPr lang="en-US" sz="1800" dirty="0"/>
              <a:t>nephropathy </a:t>
            </a:r>
            <a:r>
              <a:rPr lang="en-US" sz="1800" dirty="0" smtClean="0"/>
              <a:t> </a:t>
            </a:r>
          </a:p>
          <a:p>
            <a:r>
              <a:rPr lang="en-US" sz="1800" dirty="0" smtClean="0"/>
              <a:t>2. Diabetic </a:t>
            </a:r>
            <a:r>
              <a:rPr lang="en-US" sz="1800" dirty="0"/>
              <a:t>retinopathy </a:t>
            </a:r>
            <a:r>
              <a:rPr lang="en-US" sz="1800" dirty="0" smtClean="0"/>
              <a:t> 3. Hypertension </a:t>
            </a:r>
            <a:endParaRPr lang="en-US" sz="1800" dirty="0"/>
          </a:p>
          <a:p>
            <a:r>
              <a:rPr lang="en-US" sz="1800" dirty="0"/>
              <a:t> </a:t>
            </a:r>
          </a:p>
          <a:p>
            <a:r>
              <a:rPr lang="en-US" sz="1800" dirty="0">
                <a:sym typeface="Symbol" charset="2"/>
              </a:rPr>
              <a:t></a:t>
            </a:r>
            <a:r>
              <a:rPr lang="en-US" sz="1800" dirty="0"/>
              <a:t> Perinatal mortality, because ability to control glucose level by insulin and hyperglycemic agent</a:t>
            </a:r>
          </a:p>
        </p:txBody>
      </p:sp>
    </p:spTree>
    <p:extLst>
      <p:ext uri="{BB962C8B-B14F-4D97-AF65-F5344CB8AC3E}">
        <p14:creationId xmlns:p14="http://schemas.microsoft.com/office/powerpoint/2010/main" val="35296715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3716000" cy="9144000"/>
          </a:xfrm>
        </p:spPr>
      </p:pic>
      <p:sp>
        <p:nvSpPr>
          <p:cNvPr id="2" name="Title 1"/>
          <p:cNvSpPr>
            <a:spLocks noGrp="1"/>
          </p:cNvSpPr>
          <p:nvPr>
            <p:ph type="title"/>
          </p:nvPr>
        </p:nvSpPr>
        <p:spPr/>
        <p:txBody>
          <a:bodyPr/>
          <a:lstStyle/>
          <a:p>
            <a:endParaRPr lang="en-US" dirty="0"/>
          </a:p>
        </p:txBody>
      </p:sp>
      <p:sp>
        <p:nvSpPr>
          <p:cNvPr id="6" name="Rectangle 5"/>
          <p:cNvSpPr/>
          <p:nvPr/>
        </p:nvSpPr>
        <p:spPr>
          <a:xfrm>
            <a:off x="5943600" y="5715000"/>
            <a:ext cx="1828800" cy="2667000"/>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rtlCol="1" anchor="ctr"/>
          <a:lstStyle/>
          <a:p>
            <a:pPr algn="ctr"/>
            <a:endParaRPr lang="en-US"/>
          </a:p>
        </p:txBody>
      </p:sp>
      <p:sp>
        <p:nvSpPr>
          <p:cNvPr id="7" name="Title 1"/>
          <p:cNvSpPr txBox="1">
            <a:spLocks/>
          </p:cNvSpPr>
          <p:nvPr/>
        </p:nvSpPr>
        <p:spPr>
          <a:xfrm>
            <a:off x="304800" y="823384"/>
            <a:ext cx="12344400" cy="1524000"/>
          </a:xfrm>
          <a:prstGeom prst="rect">
            <a:avLst/>
          </a:prstGeom>
        </p:spPr>
        <p:txBody>
          <a:bodyPr vert="horz" lIns="114711" tIns="57356" rIns="114711" bIns="57356" rtlCol="0" anchor="ctr">
            <a:normAutofit/>
          </a:bodyPr>
          <a:lstStyle>
            <a:lvl1pPr algn="ctr" defTabSz="1147115" rtl="0" eaLnBrk="1" latinLnBrk="0" hangingPunct="1">
              <a:spcBef>
                <a:spcPct val="0"/>
              </a:spcBef>
              <a:buNone/>
              <a:defRPr sz="5500" kern="1200">
                <a:solidFill>
                  <a:schemeClr val="tx1"/>
                </a:solidFill>
                <a:latin typeface="+mj-lt"/>
                <a:ea typeface="+mj-ea"/>
                <a:cs typeface="+mj-cs"/>
              </a:defRPr>
            </a:lvl1pPr>
          </a:lstStyle>
          <a:p>
            <a:pPr algn="l"/>
            <a:r>
              <a:rPr lang="en-US" sz="3200" b="1" smtClean="0">
                <a:solidFill>
                  <a:srgbClr val="7030A0"/>
                </a:solidFill>
              </a:rPr>
              <a:t>2. </a:t>
            </a:r>
            <a:r>
              <a:rPr lang="en-US" sz="3200" b="1" dirty="0" smtClean="0">
                <a:solidFill>
                  <a:srgbClr val="7030A0"/>
                </a:solidFill>
              </a:rPr>
              <a:t>Infection disease issues: </a:t>
            </a:r>
            <a:endParaRPr lang="en-US" sz="3200" b="1" dirty="0">
              <a:solidFill>
                <a:srgbClr val="7030A0"/>
              </a:solidFill>
            </a:endParaRPr>
          </a:p>
        </p:txBody>
      </p:sp>
      <p:sp>
        <p:nvSpPr>
          <p:cNvPr id="8" name="Content Placeholder 2"/>
          <p:cNvSpPr txBox="1">
            <a:spLocks/>
          </p:cNvSpPr>
          <p:nvPr/>
        </p:nvSpPr>
        <p:spPr>
          <a:xfrm>
            <a:off x="685800" y="1890184"/>
            <a:ext cx="12344400" cy="3733797"/>
          </a:xfrm>
          <a:prstGeom prst="rect">
            <a:avLst/>
          </a:prstGeom>
        </p:spPr>
        <p:txBody>
          <a:bodyPr vert="horz" lIns="114711" tIns="57356" rIns="114711" bIns="57356" rtlCol="0">
            <a:normAutofit/>
          </a:bodyPr>
          <a:lstStyle>
            <a:lvl1pPr marL="430168" indent="-430168" algn="l" defTabSz="1147115" rtl="0" eaLnBrk="1" latinLnBrk="0" hangingPunct="1">
              <a:spcBef>
                <a:spcPct val="20000"/>
              </a:spcBef>
              <a:buFont typeface="Arial" pitchFamily="34" charset="0"/>
              <a:buChar char="•"/>
              <a:defRPr sz="4000" kern="1200">
                <a:solidFill>
                  <a:schemeClr val="tx1"/>
                </a:solidFill>
                <a:latin typeface="+mn-lt"/>
                <a:ea typeface="+mn-ea"/>
                <a:cs typeface="+mn-cs"/>
              </a:defRPr>
            </a:lvl1pPr>
            <a:lvl2pPr marL="932031" indent="-358473" algn="l" defTabSz="1147115" rtl="0" eaLnBrk="1" latinLnBrk="0" hangingPunct="1">
              <a:spcBef>
                <a:spcPct val="20000"/>
              </a:spcBef>
              <a:buFont typeface="Arial" pitchFamily="34" charset="0"/>
              <a:buChar char="–"/>
              <a:defRPr sz="3500" kern="1200">
                <a:solidFill>
                  <a:schemeClr val="tx1"/>
                </a:solidFill>
                <a:latin typeface="+mn-lt"/>
                <a:ea typeface="+mn-ea"/>
                <a:cs typeface="+mn-cs"/>
              </a:defRPr>
            </a:lvl2pPr>
            <a:lvl3pPr marL="1433894" indent="-286779" algn="l" defTabSz="1147115" rtl="0" eaLnBrk="1" latinLnBrk="0" hangingPunct="1">
              <a:spcBef>
                <a:spcPct val="20000"/>
              </a:spcBef>
              <a:buFont typeface="Arial" pitchFamily="34" charset="0"/>
              <a:buChar char="•"/>
              <a:defRPr sz="3000" kern="1200">
                <a:solidFill>
                  <a:schemeClr val="tx1"/>
                </a:solidFill>
                <a:latin typeface="+mn-lt"/>
                <a:ea typeface="+mn-ea"/>
                <a:cs typeface="+mn-cs"/>
              </a:defRPr>
            </a:lvl3pPr>
            <a:lvl4pPr marL="2007451"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4pPr>
            <a:lvl5pPr marL="2581008"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5pPr>
            <a:lvl6pPr marL="3154566"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6pPr>
            <a:lvl7pPr marL="3728123"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7pPr>
            <a:lvl8pPr marL="4301681"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8pPr>
            <a:lvl9pPr marL="4875238"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9pPr>
          </a:lstStyle>
          <a:p>
            <a:pPr marL="0" indent="0">
              <a:buFont typeface="Arial" pitchFamily="34" charset="0"/>
              <a:buNone/>
            </a:pPr>
            <a:r>
              <a:rPr lang="en-US" sz="1800" dirty="0" smtClean="0"/>
              <a:t>a. Vaccine: </a:t>
            </a:r>
          </a:p>
          <a:p>
            <a:pPr marL="400050" indent="0">
              <a:buFont typeface="Arial" pitchFamily="34" charset="0"/>
              <a:buNone/>
            </a:pPr>
            <a:r>
              <a:rPr lang="en-US" sz="1800" dirty="0" smtClean="0"/>
              <a:t>live : varicella, rubella </a:t>
            </a:r>
          </a:p>
          <a:p>
            <a:pPr marL="400050" indent="0">
              <a:buFont typeface="Arial" pitchFamily="34" charset="0"/>
              <a:buNone/>
            </a:pPr>
            <a:r>
              <a:rPr lang="en-US" sz="1800" dirty="0" smtClean="0"/>
              <a:t>pertussis</a:t>
            </a:r>
          </a:p>
          <a:p>
            <a:pPr marL="400050" indent="0">
              <a:buFont typeface="Arial" pitchFamily="34" charset="0"/>
              <a:buNone/>
            </a:pPr>
            <a:r>
              <a:rPr lang="en-US" sz="1800" dirty="0" smtClean="0"/>
              <a:t>hepatitis B</a:t>
            </a:r>
          </a:p>
          <a:p>
            <a:pPr marL="0" indent="0">
              <a:buFont typeface="Arial" pitchFamily="34" charset="0"/>
              <a:buNone/>
            </a:pPr>
            <a:r>
              <a:rPr lang="en-US" sz="1800" dirty="0" smtClean="0"/>
              <a:t>b. Screening: </a:t>
            </a:r>
          </a:p>
          <a:p>
            <a:pPr marL="400050" indent="0">
              <a:buFont typeface="Arial" pitchFamily="34" charset="0"/>
              <a:buNone/>
            </a:pPr>
            <a:r>
              <a:rPr lang="en-US" sz="1800" dirty="0" smtClean="0"/>
              <a:t>HIV, Sexual transmen disease </a:t>
            </a:r>
          </a:p>
          <a:p>
            <a:pPr marL="0" indent="0">
              <a:buFont typeface="Arial" pitchFamily="34" charset="0"/>
              <a:buNone/>
            </a:pPr>
            <a:r>
              <a:rPr lang="en-US" sz="1800" dirty="0" smtClean="0"/>
              <a:t>c. Reduce exposer to pets, to minimize toxoplasmosis infection</a:t>
            </a:r>
            <a:endParaRPr lang="en-US" sz="1800" dirty="0"/>
          </a:p>
        </p:txBody>
      </p:sp>
      <p:sp>
        <p:nvSpPr>
          <p:cNvPr id="9" name="Title 1"/>
          <p:cNvSpPr txBox="1">
            <a:spLocks/>
          </p:cNvSpPr>
          <p:nvPr/>
        </p:nvSpPr>
        <p:spPr>
          <a:xfrm>
            <a:off x="457200" y="4099981"/>
            <a:ext cx="12344400" cy="1524000"/>
          </a:xfrm>
          <a:prstGeom prst="rect">
            <a:avLst/>
          </a:prstGeom>
        </p:spPr>
        <p:txBody>
          <a:bodyPr vert="horz" lIns="114711" tIns="57356" rIns="114711" bIns="57356" rtlCol="0" anchor="ctr">
            <a:normAutofit/>
          </a:bodyPr>
          <a:lstStyle>
            <a:lvl1pPr algn="ctr" defTabSz="1147115" rtl="0" eaLnBrk="1" latinLnBrk="0" hangingPunct="1">
              <a:spcBef>
                <a:spcPct val="0"/>
              </a:spcBef>
              <a:buNone/>
              <a:defRPr sz="5500" kern="1200">
                <a:solidFill>
                  <a:schemeClr val="tx1"/>
                </a:solidFill>
                <a:latin typeface="+mj-lt"/>
                <a:ea typeface="+mj-ea"/>
                <a:cs typeface="+mj-cs"/>
              </a:defRPr>
            </a:lvl1pPr>
          </a:lstStyle>
          <a:p>
            <a:pPr lvl="0" algn="l"/>
            <a:r>
              <a:rPr lang="en-US" sz="3200" b="1" dirty="0">
                <a:solidFill>
                  <a:srgbClr val="7030A0"/>
                </a:solidFill>
              </a:rPr>
              <a:t>3</a:t>
            </a:r>
            <a:r>
              <a:rPr lang="en-US" sz="3200" b="1" dirty="0" smtClean="0">
                <a:solidFill>
                  <a:srgbClr val="7030A0"/>
                </a:solidFill>
              </a:rPr>
              <a:t>. </a:t>
            </a:r>
            <a:r>
              <a:rPr lang="en-US" sz="3200" b="1" dirty="0">
                <a:solidFill>
                  <a:srgbClr val="7030A0"/>
                </a:solidFill>
              </a:rPr>
              <a:t>Genetic </a:t>
            </a:r>
            <a:r>
              <a:rPr lang="en-US" sz="3200" b="1" dirty="0" smtClean="0">
                <a:solidFill>
                  <a:srgbClr val="7030A0"/>
                </a:solidFill>
              </a:rPr>
              <a:t>screening: </a:t>
            </a:r>
            <a:endParaRPr lang="en-US" sz="3200" b="1" dirty="0">
              <a:solidFill>
                <a:srgbClr val="7030A0"/>
              </a:solidFill>
            </a:endParaRPr>
          </a:p>
        </p:txBody>
      </p:sp>
      <p:sp>
        <p:nvSpPr>
          <p:cNvPr id="10" name="Content Placeholder 2"/>
          <p:cNvSpPr txBox="1">
            <a:spLocks/>
          </p:cNvSpPr>
          <p:nvPr/>
        </p:nvSpPr>
        <p:spPr>
          <a:xfrm>
            <a:off x="948267" y="5166784"/>
            <a:ext cx="11548533" cy="3733797"/>
          </a:xfrm>
          <a:prstGeom prst="rect">
            <a:avLst/>
          </a:prstGeom>
        </p:spPr>
        <p:txBody>
          <a:bodyPr vert="horz" lIns="114711" tIns="57356" rIns="114711" bIns="57356" rtlCol="0">
            <a:normAutofit/>
          </a:bodyPr>
          <a:lstStyle>
            <a:lvl1pPr marL="430168" indent="-430168" algn="l" defTabSz="1147115" rtl="0" eaLnBrk="1" latinLnBrk="0" hangingPunct="1">
              <a:spcBef>
                <a:spcPct val="20000"/>
              </a:spcBef>
              <a:buFont typeface="Arial" pitchFamily="34" charset="0"/>
              <a:buChar char="•"/>
              <a:defRPr sz="4000" kern="1200">
                <a:solidFill>
                  <a:schemeClr val="tx1"/>
                </a:solidFill>
                <a:latin typeface="+mn-lt"/>
                <a:ea typeface="+mn-ea"/>
                <a:cs typeface="+mn-cs"/>
              </a:defRPr>
            </a:lvl1pPr>
            <a:lvl2pPr marL="932031" indent="-358473" algn="l" defTabSz="1147115" rtl="0" eaLnBrk="1" latinLnBrk="0" hangingPunct="1">
              <a:spcBef>
                <a:spcPct val="20000"/>
              </a:spcBef>
              <a:buFont typeface="Arial" pitchFamily="34" charset="0"/>
              <a:buChar char="–"/>
              <a:defRPr sz="3500" kern="1200">
                <a:solidFill>
                  <a:schemeClr val="tx1"/>
                </a:solidFill>
                <a:latin typeface="+mn-lt"/>
                <a:ea typeface="+mn-ea"/>
                <a:cs typeface="+mn-cs"/>
              </a:defRPr>
            </a:lvl2pPr>
            <a:lvl3pPr marL="1433894" indent="-286779" algn="l" defTabSz="1147115" rtl="0" eaLnBrk="1" latinLnBrk="0" hangingPunct="1">
              <a:spcBef>
                <a:spcPct val="20000"/>
              </a:spcBef>
              <a:buFont typeface="Arial" pitchFamily="34" charset="0"/>
              <a:buChar char="•"/>
              <a:defRPr sz="3000" kern="1200">
                <a:solidFill>
                  <a:schemeClr val="tx1"/>
                </a:solidFill>
                <a:latin typeface="+mn-lt"/>
                <a:ea typeface="+mn-ea"/>
                <a:cs typeface="+mn-cs"/>
              </a:defRPr>
            </a:lvl3pPr>
            <a:lvl4pPr marL="2007451"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4pPr>
            <a:lvl5pPr marL="2581008"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5pPr>
            <a:lvl6pPr marL="3154566"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6pPr>
            <a:lvl7pPr marL="3728123"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7pPr>
            <a:lvl8pPr marL="4301681"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8pPr>
            <a:lvl9pPr marL="4875238"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9pPr>
          </a:lstStyle>
          <a:p>
            <a:r>
              <a:rPr lang="en-US" sz="1800" dirty="0"/>
              <a:t>Sickle hemoglobin apathies </a:t>
            </a:r>
            <a:r>
              <a:rPr lang="en-US" sz="1800" dirty="0">
                <a:sym typeface="Symbol" charset="2"/>
              </a:rPr>
              <a:t></a:t>
            </a:r>
            <a:r>
              <a:rPr lang="en-US" sz="1800" dirty="0"/>
              <a:t>  African descent </a:t>
            </a:r>
          </a:p>
          <a:p>
            <a:r>
              <a:rPr lang="en-US" sz="1800" dirty="0"/>
              <a:t>Beta thalassemia </a:t>
            </a:r>
            <a:r>
              <a:rPr lang="en-US" sz="1800" dirty="0">
                <a:sym typeface="Symbol" charset="2"/>
              </a:rPr>
              <a:t></a:t>
            </a:r>
            <a:r>
              <a:rPr lang="en-US" sz="1800" dirty="0"/>
              <a:t>   Mediterranean, southeast Asian, African descent</a:t>
            </a:r>
          </a:p>
          <a:p>
            <a:r>
              <a:rPr lang="en-US" sz="1800" dirty="0"/>
              <a:t>Alpha thalassemia </a:t>
            </a:r>
            <a:r>
              <a:rPr lang="en-US" sz="1800" dirty="0">
                <a:sym typeface="Symbol" charset="2"/>
              </a:rPr>
              <a:t></a:t>
            </a:r>
            <a:r>
              <a:rPr lang="en-US" sz="1800" dirty="0"/>
              <a:t>   Mediterranean, southeast Asian, African descent</a:t>
            </a:r>
          </a:p>
          <a:p>
            <a:r>
              <a:rPr lang="en-US" sz="1800" dirty="0" err="1"/>
              <a:t>Tay</a:t>
            </a:r>
            <a:r>
              <a:rPr lang="en-US" sz="1800" dirty="0"/>
              <a:t>–Sachs disease </a:t>
            </a:r>
            <a:r>
              <a:rPr lang="en-US" sz="1800" dirty="0">
                <a:sym typeface="Symbol" charset="2"/>
              </a:rPr>
              <a:t></a:t>
            </a:r>
            <a:r>
              <a:rPr lang="en-US" sz="1800" dirty="0"/>
              <a:t>   Ashkenazi Jewish, French Canadians, Cajun descent</a:t>
            </a:r>
          </a:p>
          <a:p>
            <a:r>
              <a:rPr lang="en-US" sz="1800" dirty="0"/>
              <a:t>Canavan disease and familial </a:t>
            </a:r>
            <a:r>
              <a:rPr lang="en-US" sz="1800" dirty="0" err="1"/>
              <a:t>dysautonomia</a:t>
            </a:r>
            <a:r>
              <a:rPr lang="en-US" sz="1800" dirty="0"/>
              <a:t> </a:t>
            </a:r>
            <a:r>
              <a:rPr lang="en-US" sz="1800" dirty="0">
                <a:sym typeface="Symbol" charset="2"/>
              </a:rPr>
              <a:t></a:t>
            </a:r>
            <a:r>
              <a:rPr lang="en-US" sz="1800" dirty="0"/>
              <a:t> Ashkenazi Jewish descent</a:t>
            </a:r>
          </a:p>
          <a:p>
            <a:r>
              <a:rPr lang="en-US" sz="1800" dirty="0"/>
              <a:t>Cystic fibrosis </a:t>
            </a:r>
            <a:r>
              <a:rPr lang="en-US" sz="1800" dirty="0">
                <a:sym typeface="Symbol" charset="2"/>
              </a:rPr>
              <a:t></a:t>
            </a:r>
            <a:r>
              <a:rPr lang="en-US" sz="1800" dirty="0"/>
              <a:t> </a:t>
            </a:r>
            <a:r>
              <a:rPr lang="en-US" sz="1800" dirty="0" err="1"/>
              <a:t>cauasions</a:t>
            </a:r>
            <a:r>
              <a:rPr lang="en-US" sz="1800" dirty="0"/>
              <a:t> of European and  Ashkenazi descent</a:t>
            </a:r>
          </a:p>
          <a:p>
            <a:pPr marL="0" indent="0">
              <a:buNone/>
            </a:pPr>
            <a:r>
              <a:rPr lang="en-US" sz="1800" dirty="0"/>
              <a:t> </a:t>
            </a:r>
            <a:endParaRPr lang="en-US" sz="1800" dirty="0" smtClean="0"/>
          </a:p>
          <a:p>
            <a:pPr marL="0" indent="0">
              <a:buNone/>
            </a:pPr>
            <a:r>
              <a:rPr lang="en-US" sz="1800" dirty="0" smtClean="0"/>
              <a:t>If </a:t>
            </a:r>
            <a:r>
              <a:rPr lang="en-US" sz="1800" dirty="0"/>
              <a:t>mother and father both carriers’ disease:</a:t>
            </a:r>
          </a:p>
          <a:p>
            <a:pPr marL="450850" indent="0">
              <a:buNone/>
            </a:pPr>
            <a:r>
              <a:rPr lang="en-US" sz="1800" dirty="0"/>
              <a:t>Can do pre-implantation genetic diagnosis to diagnosis the embryo before implantation, or conceive natural and fetus can be test it for disease by Chorionic villus sampling, or Amniocentesis</a:t>
            </a:r>
          </a:p>
          <a:p>
            <a:pPr marL="0" indent="0">
              <a:buFont typeface="Arial" pitchFamily="34" charset="0"/>
              <a:buNone/>
            </a:pPr>
            <a:endParaRPr lang="en-US" sz="1800" dirty="0"/>
          </a:p>
        </p:txBody>
      </p:sp>
    </p:spTree>
    <p:extLst>
      <p:ext uri="{BB962C8B-B14F-4D97-AF65-F5344CB8AC3E}">
        <p14:creationId xmlns:p14="http://schemas.microsoft.com/office/powerpoint/2010/main" val="18332349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3716000" cy="9144000"/>
          </a:xfrm>
        </p:spPr>
      </p:pic>
      <p:sp>
        <p:nvSpPr>
          <p:cNvPr id="2" name="Title 1"/>
          <p:cNvSpPr>
            <a:spLocks noGrp="1"/>
          </p:cNvSpPr>
          <p:nvPr>
            <p:ph type="title"/>
          </p:nvPr>
        </p:nvSpPr>
        <p:spPr/>
        <p:txBody>
          <a:bodyPr/>
          <a:lstStyle/>
          <a:p>
            <a:endParaRPr lang="en-US" dirty="0"/>
          </a:p>
        </p:txBody>
      </p:sp>
      <p:sp>
        <p:nvSpPr>
          <p:cNvPr id="6" name="Rectangle 5"/>
          <p:cNvSpPr/>
          <p:nvPr/>
        </p:nvSpPr>
        <p:spPr>
          <a:xfrm>
            <a:off x="5943600" y="5715000"/>
            <a:ext cx="1828800" cy="2667000"/>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rtlCol="1" anchor="ctr"/>
          <a:lstStyle/>
          <a:p>
            <a:pPr algn="ctr"/>
            <a:endParaRPr lang="en-US"/>
          </a:p>
        </p:txBody>
      </p:sp>
      <p:sp>
        <p:nvSpPr>
          <p:cNvPr id="7" name="Title 1"/>
          <p:cNvSpPr txBox="1">
            <a:spLocks/>
          </p:cNvSpPr>
          <p:nvPr/>
        </p:nvSpPr>
        <p:spPr>
          <a:xfrm>
            <a:off x="304800" y="823384"/>
            <a:ext cx="12344400" cy="1524000"/>
          </a:xfrm>
          <a:prstGeom prst="rect">
            <a:avLst/>
          </a:prstGeom>
        </p:spPr>
        <p:txBody>
          <a:bodyPr vert="horz" lIns="114711" tIns="57356" rIns="114711" bIns="57356" rtlCol="0" anchor="ctr">
            <a:normAutofit/>
          </a:bodyPr>
          <a:lstStyle>
            <a:lvl1pPr algn="ctr" defTabSz="1147115" rtl="0" eaLnBrk="1" latinLnBrk="0" hangingPunct="1">
              <a:spcBef>
                <a:spcPct val="0"/>
              </a:spcBef>
              <a:buNone/>
              <a:defRPr sz="5500" kern="1200">
                <a:solidFill>
                  <a:schemeClr val="tx1"/>
                </a:solidFill>
                <a:latin typeface="+mj-lt"/>
                <a:ea typeface="+mj-ea"/>
                <a:cs typeface="+mj-cs"/>
              </a:defRPr>
            </a:lvl1pPr>
          </a:lstStyle>
          <a:p>
            <a:pPr lvl="0" algn="l"/>
            <a:r>
              <a:rPr lang="en-US" sz="3200" b="1" dirty="0" smtClean="0">
                <a:solidFill>
                  <a:srgbClr val="7030A0"/>
                </a:solidFill>
              </a:rPr>
              <a:t>4. </a:t>
            </a:r>
            <a:r>
              <a:rPr lang="en-US" sz="3200" b="1" dirty="0">
                <a:solidFill>
                  <a:srgbClr val="7030A0"/>
                </a:solidFill>
              </a:rPr>
              <a:t>Folic acid</a:t>
            </a:r>
            <a:r>
              <a:rPr lang="en-US" sz="3200" b="1" dirty="0" smtClean="0">
                <a:solidFill>
                  <a:srgbClr val="7030A0"/>
                </a:solidFill>
              </a:rPr>
              <a:t>:</a:t>
            </a:r>
            <a:endParaRPr lang="en-US" sz="3200" b="1" dirty="0">
              <a:solidFill>
                <a:srgbClr val="7030A0"/>
              </a:solidFill>
            </a:endParaRPr>
          </a:p>
        </p:txBody>
      </p:sp>
      <p:sp>
        <p:nvSpPr>
          <p:cNvPr id="8" name="Content Placeholder 2"/>
          <p:cNvSpPr txBox="1">
            <a:spLocks/>
          </p:cNvSpPr>
          <p:nvPr/>
        </p:nvSpPr>
        <p:spPr>
          <a:xfrm>
            <a:off x="685800" y="1890185"/>
            <a:ext cx="12344400" cy="823384"/>
          </a:xfrm>
          <a:prstGeom prst="rect">
            <a:avLst/>
          </a:prstGeom>
        </p:spPr>
        <p:txBody>
          <a:bodyPr vert="horz" lIns="114711" tIns="57356" rIns="114711" bIns="57356" rtlCol="0">
            <a:noAutofit/>
          </a:bodyPr>
          <a:lstStyle>
            <a:lvl1pPr marL="430168" indent="-430168" algn="l" defTabSz="1147115" rtl="0" eaLnBrk="1" latinLnBrk="0" hangingPunct="1">
              <a:spcBef>
                <a:spcPct val="20000"/>
              </a:spcBef>
              <a:buFont typeface="Arial" pitchFamily="34" charset="0"/>
              <a:buChar char="•"/>
              <a:defRPr sz="4000" kern="1200">
                <a:solidFill>
                  <a:schemeClr val="tx1"/>
                </a:solidFill>
                <a:latin typeface="+mn-lt"/>
                <a:ea typeface="+mn-ea"/>
                <a:cs typeface="+mn-cs"/>
              </a:defRPr>
            </a:lvl1pPr>
            <a:lvl2pPr marL="932031" indent="-358473" algn="l" defTabSz="1147115" rtl="0" eaLnBrk="1" latinLnBrk="0" hangingPunct="1">
              <a:spcBef>
                <a:spcPct val="20000"/>
              </a:spcBef>
              <a:buFont typeface="Arial" pitchFamily="34" charset="0"/>
              <a:buChar char="–"/>
              <a:defRPr sz="3500" kern="1200">
                <a:solidFill>
                  <a:schemeClr val="tx1"/>
                </a:solidFill>
                <a:latin typeface="+mn-lt"/>
                <a:ea typeface="+mn-ea"/>
                <a:cs typeface="+mn-cs"/>
              </a:defRPr>
            </a:lvl2pPr>
            <a:lvl3pPr marL="1433894" indent="-286779" algn="l" defTabSz="1147115" rtl="0" eaLnBrk="1" latinLnBrk="0" hangingPunct="1">
              <a:spcBef>
                <a:spcPct val="20000"/>
              </a:spcBef>
              <a:buFont typeface="Arial" pitchFamily="34" charset="0"/>
              <a:buChar char="•"/>
              <a:defRPr sz="3000" kern="1200">
                <a:solidFill>
                  <a:schemeClr val="tx1"/>
                </a:solidFill>
                <a:latin typeface="+mn-lt"/>
                <a:ea typeface="+mn-ea"/>
                <a:cs typeface="+mn-cs"/>
              </a:defRPr>
            </a:lvl3pPr>
            <a:lvl4pPr marL="2007451"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4pPr>
            <a:lvl5pPr marL="2581008"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5pPr>
            <a:lvl6pPr marL="3154566"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6pPr>
            <a:lvl7pPr marL="3728123"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7pPr>
            <a:lvl8pPr marL="4301681"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8pPr>
            <a:lvl9pPr marL="4875238"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9pPr>
          </a:lstStyle>
          <a:p>
            <a:pPr marL="0" indent="0">
              <a:buNone/>
            </a:pPr>
            <a:r>
              <a:rPr lang="en-US" sz="2400" dirty="0"/>
              <a:t>All pregnancy or women want to pregnancy should tack folic acid supplementation (0.4 mg per day), and 4 mg/day if they have had a prior child/pregnancy with a neural tube defect</a:t>
            </a:r>
          </a:p>
          <a:p>
            <a:pPr marL="0" indent="0">
              <a:buFont typeface="Arial" pitchFamily="34" charset="0"/>
              <a:buNone/>
            </a:pPr>
            <a:endParaRPr lang="en-US" sz="2400" dirty="0"/>
          </a:p>
        </p:txBody>
      </p:sp>
      <p:sp>
        <p:nvSpPr>
          <p:cNvPr id="9" name="Title 1"/>
          <p:cNvSpPr txBox="1">
            <a:spLocks/>
          </p:cNvSpPr>
          <p:nvPr/>
        </p:nvSpPr>
        <p:spPr>
          <a:xfrm>
            <a:off x="304800" y="2438400"/>
            <a:ext cx="12344400" cy="1524000"/>
          </a:xfrm>
          <a:prstGeom prst="rect">
            <a:avLst/>
          </a:prstGeom>
        </p:spPr>
        <p:txBody>
          <a:bodyPr vert="horz" lIns="114711" tIns="57356" rIns="114711" bIns="57356" rtlCol="0" anchor="ctr">
            <a:normAutofit/>
          </a:bodyPr>
          <a:lstStyle>
            <a:lvl1pPr algn="ctr" defTabSz="1147115" rtl="0" eaLnBrk="1" latinLnBrk="0" hangingPunct="1">
              <a:spcBef>
                <a:spcPct val="0"/>
              </a:spcBef>
              <a:buNone/>
              <a:defRPr sz="5500" kern="1200">
                <a:solidFill>
                  <a:schemeClr val="tx1"/>
                </a:solidFill>
                <a:latin typeface="+mj-lt"/>
                <a:ea typeface="+mj-ea"/>
                <a:cs typeface="+mj-cs"/>
              </a:defRPr>
            </a:lvl1pPr>
          </a:lstStyle>
          <a:p>
            <a:pPr algn="l"/>
            <a:r>
              <a:rPr lang="en-US" sz="3200" b="1" dirty="0" smtClean="0">
                <a:solidFill>
                  <a:srgbClr val="7030A0"/>
                </a:solidFill>
              </a:rPr>
              <a:t>5. </a:t>
            </a:r>
            <a:r>
              <a:rPr lang="en-US" sz="3200" b="1" dirty="0">
                <a:solidFill>
                  <a:srgbClr val="7030A0"/>
                </a:solidFill>
              </a:rPr>
              <a:t>Intimate partner violence</a:t>
            </a:r>
            <a:r>
              <a:rPr lang="en-US" sz="3200" b="1" dirty="0" smtClean="0">
                <a:solidFill>
                  <a:srgbClr val="7030A0"/>
                </a:solidFill>
              </a:rPr>
              <a:t>:</a:t>
            </a:r>
            <a:endParaRPr lang="en-US" sz="3200" b="1" dirty="0">
              <a:solidFill>
                <a:srgbClr val="7030A0"/>
              </a:solidFill>
            </a:endParaRPr>
          </a:p>
        </p:txBody>
      </p:sp>
      <p:sp>
        <p:nvSpPr>
          <p:cNvPr id="10" name="Title 1"/>
          <p:cNvSpPr txBox="1">
            <a:spLocks/>
          </p:cNvSpPr>
          <p:nvPr/>
        </p:nvSpPr>
        <p:spPr>
          <a:xfrm>
            <a:off x="304800" y="4239986"/>
            <a:ext cx="12344400" cy="1524000"/>
          </a:xfrm>
          <a:prstGeom prst="rect">
            <a:avLst/>
          </a:prstGeom>
        </p:spPr>
        <p:txBody>
          <a:bodyPr vert="horz" lIns="114711" tIns="57356" rIns="114711" bIns="57356" rtlCol="0" anchor="ctr">
            <a:normAutofit/>
          </a:bodyPr>
          <a:lstStyle>
            <a:lvl1pPr algn="ctr" defTabSz="1147115" rtl="0" eaLnBrk="1" latinLnBrk="0" hangingPunct="1">
              <a:spcBef>
                <a:spcPct val="0"/>
              </a:spcBef>
              <a:buNone/>
              <a:defRPr sz="5500" kern="1200">
                <a:solidFill>
                  <a:schemeClr val="tx1"/>
                </a:solidFill>
                <a:latin typeface="+mj-lt"/>
                <a:ea typeface="+mj-ea"/>
                <a:cs typeface="+mj-cs"/>
              </a:defRPr>
            </a:lvl1pPr>
          </a:lstStyle>
          <a:p>
            <a:pPr lvl="0" algn="l"/>
            <a:r>
              <a:rPr lang="en-US" sz="3200" b="1" dirty="0" smtClean="0">
                <a:solidFill>
                  <a:srgbClr val="7030A0"/>
                </a:solidFill>
              </a:rPr>
              <a:t>6. Nutrition</a:t>
            </a:r>
            <a:r>
              <a:rPr lang="en-US" sz="3200" b="1" dirty="0">
                <a:solidFill>
                  <a:srgbClr val="7030A0"/>
                </a:solidFill>
              </a:rPr>
              <a:t>, obesity, exercise</a:t>
            </a:r>
          </a:p>
          <a:p>
            <a:pPr lvl="0" algn="l"/>
            <a:r>
              <a:rPr lang="en-US" sz="3200" b="1" dirty="0" smtClean="0">
                <a:solidFill>
                  <a:srgbClr val="7030A0"/>
                </a:solidFill>
              </a:rPr>
              <a:t>7. Substance </a:t>
            </a:r>
            <a:r>
              <a:rPr lang="en-US" sz="3200" b="1" dirty="0">
                <a:solidFill>
                  <a:srgbClr val="7030A0"/>
                </a:solidFill>
              </a:rPr>
              <a:t>abuse </a:t>
            </a:r>
          </a:p>
        </p:txBody>
      </p:sp>
      <p:sp>
        <p:nvSpPr>
          <p:cNvPr id="11" name="Content Placeholder 2"/>
          <p:cNvSpPr txBox="1">
            <a:spLocks/>
          </p:cNvSpPr>
          <p:nvPr/>
        </p:nvSpPr>
        <p:spPr>
          <a:xfrm>
            <a:off x="702733" y="3521076"/>
            <a:ext cx="11548533" cy="548216"/>
          </a:xfrm>
          <a:prstGeom prst="rect">
            <a:avLst/>
          </a:prstGeom>
        </p:spPr>
        <p:txBody>
          <a:bodyPr vert="horz" lIns="114711" tIns="57356" rIns="114711" bIns="57356" rtlCol="0">
            <a:noAutofit/>
          </a:bodyPr>
          <a:lstStyle>
            <a:lvl1pPr marL="430168" indent="-430168" algn="l" defTabSz="1147115" rtl="0" eaLnBrk="1" latinLnBrk="0" hangingPunct="1">
              <a:spcBef>
                <a:spcPct val="20000"/>
              </a:spcBef>
              <a:buFont typeface="Arial" pitchFamily="34" charset="0"/>
              <a:buChar char="•"/>
              <a:defRPr sz="4000" kern="1200">
                <a:solidFill>
                  <a:schemeClr val="tx1"/>
                </a:solidFill>
                <a:latin typeface="+mn-lt"/>
                <a:ea typeface="+mn-ea"/>
                <a:cs typeface="+mn-cs"/>
              </a:defRPr>
            </a:lvl1pPr>
            <a:lvl2pPr marL="932031" indent="-358473" algn="l" defTabSz="1147115" rtl="0" eaLnBrk="1" latinLnBrk="0" hangingPunct="1">
              <a:spcBef>
                <a:spcPct val="20000"/>
              </a:spcBef>
              <a:buFont typeface="Arial" pitchFamily="34" charset="0"/>
              <a:buChar char="–"/>
              <a:defRPr sz="3500" kern="1200">
                <a:solidFill>
                  <a:schemeClr val="tx1"/>
                </a:solidFill>
                <a:latin typeface="+mn-lt"/>
                <a:ea typeface="+mn-ea"/>
                <a:cs typeface="+mn-cs"/>
              </a:defRPr>
            </a:lvl2pPr>
            <a:lvl3pPr marL="1433894" indent="-286779" algn="l" defTabSz="1147115" rtl="0" eaLnBrk="1" latinLnBrk="0" hangingPunct="1">
              <a:spcBef>
                <a:spcPct val="20000"/>
              </a:spcBef>
              <a:buFont typeface="Arial" pitchFamily="34" charset="0"/>
              <a:buChar char="•"/>
              <a:defRPr sz="3000" kern="1200">
                <a:solidFill>
                  <a:schemeClr val="tx1"/>
                </a:solidFill>
                <a:latin typeface="+mn-lt"/>
                <a:ea typeface="+mn-ea"/>
                <a:cs typeface="+mn-cs"/>
              </a:defRPr>
            </a:lvl3pPr>
            <a:lvl4pPr marL="2007451"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4pPr>
            <a:lvl5pPr marL="2581008"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5pPr>
            <a:lvl6pPr marL="3154566"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6pPr>
            <a:lvl7pPr marL="3728123"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7pPr>
            <a:lvl8pPr marL="4301681"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8pPr>
            <a:lvl9pPr marL="4875238" indent="-286779" algn="l" defTabSz="1147115" rtl="0" eaLnBrk="1" latinLnBrk="0" hangingPunct="1">
              <a:spcBef>
                <a:spcPct val="20000"/>
              </a:spcBef>
              <a:buFont typeface="Arial" pitchFamily="34" charset="0"/>
              <a:buChar char="•"/>
              <a:defRPr sz="2500" kern="1200">
                <a:solidFill>
                  <a:schemeClr val="tx1"/>
                </a:solidFill>
                <a:latin typeface="+mn-lt"/>
                <a:ea typeface="+mn-ea"/>
                <a:cs typeface="+mn-cs"/>
              </a:defRPr>
            </a:lvl9pPr>
          </a:lstStyle>
          <a:p>
            <a:pPr marL="0" indent="0">
              <a:buNone/>
            </a:pPr>
            <a:r>
              <a:rPr lang="en-US" sz="2800"/>
              <a:t>There relation between relationship violence and poor reproductive outcomes </a:t>
            </a:r>
          </a:p>
          <a:p>
            <a:pPr marL="0" indent="0">
              <a:buNone/>
            </a:pPr>
            <a:endParaRPr lang="en-US" sz="2800" dirty="0"/>
          </a:p>
        </p:txBody>
      </p:sp>
    </p:spTree>
    <p:extLst>
      <p:ext uri="{BB962C8B-B14F-4D97-AF65-F5344CB8AC3E}">
        <p14:creationId xmlns:p14="http://schemas.microsoft.com/office/powerpoint/2010/main" val="369343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3716000" cy="9144000"/>
          </a:xfrm>
        </p:spPr>
      </p:pic>
      <p:sp>
        <p:nvSpPr>
          <p:cNvPr id="6" name="Rectangle 5"/>
          <p:cNvSpPr/>
          <p:nvPr/>
        </p:nvSpPr>
        <p:spPr>
          <a:xfrm>
            <a:off x="5943600" y="5715000"/>
            <a:ext cx="1828800" cy="2667000"/>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rtlCol="1" anchor="ctr"/>
          <a:lstStyle/>
          <a:p>
            <a:pPr algn="ctr"/>
            <a:endParaRPr lang="en-US"/>
          </a:p>
        </p:txBody>
      </p:sp>
      <p:sp>
        <p:nvSpPr>
          <p:cNvPr id="7" name="Title 2"/>
          <p:cNvSpPr txBox="1">
            <a:spLocks/>
          </p:cNvSpPr>
          <p:nvPr/>
        </p:nvSpPr>
        <p:spPr>
          <a:xfrm>
            <a:off x="685800" y="366184"/>
            <a:ext cx="12344400" cy="1524000"/>
          </a:xfrm>
          <a:prstGeom prst="rect">
            <a:avLst/>
          </a:prstGeom>
        </p:spPr>
        <p:txBody>
          <a:bodyPr vert="horz" lIns="114711" tIns="57356" rIns="114711" bIns="57356" rtlCol="0" anchor="ctr">
            <a:normAutofit/>
          </a:bodyPr>
          <a:lstStyle>
            <a:lvl1pPr algn="ctr" defTabSz="1147115" rtl="0" eaLnBrk="1" latinLnBrk="0" hangingPunct="1">
              <a:spcBef>
                <a:spcPct val="0"/>
              </a:spcBef>
              <a:buNone/>
              <a:defRPr sz="5500" kern="1200">
                <a:solidFill>
                  <a:schemeClr val="tx1"/>
                </a:solidFill>
                <a:latin typeface="+mj-lt"/>
                <a:ea typeface="+mj-ea"/>
                <a:cs typeface="+mj-cs"/>
              </a:defRPr>
            </a:lvl1pPr>
          </a:lstStyle>
          <a:p>
            <a:r>
              <a:rPr lang="en-US" b="1" smtClean="0"/>
              <a:t>Case</a:t>
            </a:r>
            <a:endParaRPr lang="en-US" b="1" dirty="0"/>
          </a:p>
        </p:txBody>
      </p:sp>
      <p:sp>
        <p:nvSpPr>
          <p:cNvPr id="8" name="Rectangle 7"/>
          <p:cNvSpPr/>
          <p:nvPr/>
        </p:nvSpPr>
        <p:spPr>
          <a:xfrm>
            <a:off x="990600" y="2438400"/>
            <a:ext cx="12192000" cy="3416320"/>
          </a:xfrm>
          <a:prstGeom prst="rect">
            <a:avLst/>
          </a:prstGeom>
        </p:spPr>
        <p:txBody>
          <a:bodyPr wrap="square">
            <a:spAutoFit/>
          </a:bodyPr>
          <a:lstStyle/>
          <a:p>
            <a:pPr>
              <a:lnSpc>
                <a:spcPct val="150000"/>
              </a:lnSpc>
            </a:pPr>
            <a:r>
              <a:rPr lang="en-US" sz="2400" dirty="0"/>
              <a:t>You have been Mary’s doctor for the past 3 years. She is a 39-year-old Caucasian woman with a BMI of </a:t>
            </a:r>
            <a:r>
              <a:rPr lang="en-US" sz="2400" dirty="0" smtClean="0"/>
              <a:t>32.9 who </a:t>
            </a:r>
            <a:r>
              <a:rPr lang="en-US" sz="2400" dirty="0"/>
              <a:t>sees you primarily for her idiopathic chronic hypertension, which is well controlled on an ACE inhibitor. She </a:t>
            </a:r>
            <a:r>
              <a:rPr lang="en-US" sz="2400" dirty="0" smtClean="0"/>
              <a:t>has smoked </a:t>
            </a:r>
            <a:r>
              <a:rPr lang="en-US" sz="2400" dirty="0"/>
              <a:t>1 pack of cigarettes per day for the past 20 years. She is in today for her annual exam and mentions that she </a:t>
            </a:r>
            <a:r>
              <a:rPr lang="en-US" sz="2400" dirty="0" smtClean="0"/>
              <a:t>is getting </a:t>
            </a:r>
            <a:r>
              <a:rPr lang="en-US" sz="2400" dirty="0"/>
              <a:t>married in a few months and would like to start a family. She has never been pregnant before.</a:t>
            </a:r>
          </a:p>
          <a:p>
            <a:pPr>
              <a:lnSpc>
                <a:spcPct val="150000"/>
              </a:lnSpc>
            </a:pPr>
            <a:r>
              <a:rPr lang="en-US" sz="2400" dirty="0"/>
              <a:t>On physical exam, her BP=138/84, </a:t>
            </a:r>
            <a:r>
              <a:rPr lang="en-US" sz="2400" dirty="0" err="1"/>
              <a:t>Ht</a:t>
            </a:r>
            <a:r>
              <a:rPr lang="en-US" sz="2400" dirty="0"/>
              <a:t>=5’ 2”, </a:t>
            </a:r>
            <a:r>
              <a:rPr lang="en-US" sz="2400" dirty="0" err="1"/>
              <a:t>Wt</a:t>
            </a:r>
            <a:r>
              <a:rPr lang="en-US" sz="2400" dirty="0"/>
              <a:t>=180 lbs. Otherwise, her exam is unremarkable.</a:t>
            </a:r>
          </a:p>
        </p:txBody>
      </p:sp>
    </p:spTree>
    <p:extLst>
      <p:ext uri="{BB962C8B-B14F-4D97-AF65-F5344CB8AC3E}">
        <p14:creationId xmlns:p14="http://schemas.microsoft.com/office/powerpoint/2010/main" val="5697546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3716000" cy="9144000"/>
          </a:xfrm>
        </p:spPr>
      </p:pic>
      <p:sp>
        <p:nvSpPr>
          <p:cNvPr id="2" name="Title 1"/>
          <p:cNvSpPr>
            <a:spLocks noGrp="1"/>
          </p:cNvSpPr>
          <p:nvPr>
            <p:ph type="title"/>
          </p:nvPr>
        </p:nvSpPr>
        <p:spPr/>
        <p:txBody>
          <a:bodyPr/>
          <a:lstStyle/>
          <a:p>
            <a:r>
              <a:rPr lang="en-US" b="1" dirty="0"/>
              <a:t>Case Qs</a:t>
            </a:r>
            <a:endParaRPr lang="en-US" dirty="0"/>
          </a:p>
        </p:txBody>
      </p:sp>
      <p:sp>
        <p:nvSpPr>
          <p:cNvPr id="6" name="Rectangle 5"/>
          <p:cNvSpPr/>
          <p:nvPr/>
        </p:nvSpPr>
        <p:spPr>
          <a:xfrm>
            <a:off x="5943600" y="5715000"/>
            <a:ext cx="1828800" cy="2667000"/>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rtlCol="1" anchor="ctr"/>
          <a:lstStyle/>
          <a:p>
            <a:pPr algn="ctr"/>
            <a:endParaRPr lang="en-US"/>
          </a:p>
        </p:txBody>
      </p:sp>
      <p:sp>
        <p:nvSpPr>
          <p:cNvPr id="7" name="Title 1"/>
          <p:cNvSpPr txBox="1">
            <a:spLocks/>
          </p:cNvSpPr>
          <p:nvPr/>
        </p:nvSpPr>
        <p:spPr>
          <a:xfrm>
            <a:off x="685800" y="1440392"/>
            <a:ext cx="12344400" cy="2445808"/>
          </a:xfrm>
          <a:prstGeom prst="rect">
            <a:avLst/>
          </a:prstGeom>
        </p:spPr>
        <p:txBody>
          <a:bodyPr vert="horz" lIns="114711" tIns="57356" rIns="114711" bIns="57356" rtlCol="0" anchor="ctr">
            <a:normAutofit fontScale="47500" lnSpcReduction="20000"/>
          </a:bodyPr>
          <a:lstStyle>
            <a:lvl1pPr algn="ctr" defTabSz="1147115" rtl="0" eaLnBrk="1" latinLnBrk="0" hangingPunct="1">
              <a:spcBef>
                <a:spcPct val="0"/>
              </a:spcBef>
              <a:buNone/>
              <a:defRPr sz="5500" kern="1200">
                <a:solidFill>
                  <a:schemeClr val="tx1"/>
                </a:solidFill>
                <a:latin typeface="+mj-lt"/>
                <a:ea typeface="+mj-ea"/>
                <a:cs typeface="+mj-cs"/>
              </a:defRPr>
            </a:lvl1pPr>
          </a:lstStyle>
          <a:p>
            <a:pPr marL="514350" indent="-514350" algn="l">
              <a:lnSpc>
                <a:spcPct val="170000"/>
              </a:lnSpc>
              <a:buAutoNum type="arabicPeriod"/>
            </a:pPr>
            <a:r>
              <a:rPr lang="en-US" sz="5100" b="1" dirty="0" smtClean="0"/>
              <a:t>What </a:t>
            </a:r>
            <a:r>
              <a:rPr lang="en-US" sz="5100" b="1" dirty="0"/>
              <a:t>is the goal of counseling a woman about pregnancy prior to conception</a:t>
            </a:r>
            <a:r>
              <a:rPr lang="en-US" sz="5100" b="1" dirty="0" smtClean="0"/>
              <a:t>?</a:t>
            </a:r>
            <a:endParaRPr lang="en-US" sz="5100" b="1" dirty="0"/>
          </a:p>
          <a:p>
            <a:pPr marL="503238" algn="l">
              <a:lnSpc>
                <a:spcPct val="170000"/>
              </a:lnSpc>
            </a:pPr>
            <a:r>
              <a:rPr lang="en-US" sz="3200" dirty="0"/>
              <a:t>This type of counseling is often referred to as preconception care or counseling. The goal is to optimize, whenever possible, a woman’s health and knowledge before planning and conceiving a pregnancy in order to eliminate, or at least reduce, the risk associated with pregnancy for the woman and her future baby. In addition, if pregnancy is not desired, then current contraceptive use and options can be discussed to assist the patient in identifying the most appropriate method for her and to reduce the potential for an unplanned pregnancy</a:t>
            </a:r>
            <a:r>
              <a:rPr lang="en-US" sz="3200" dirty="0" smtClean="0"/>
              <a:t>.</a:t>
            </a:r>
            <a:endParaRPr lang="en-US" sz="3200" dirty="0"/>
          </a:p>
        </p:txBody>
      </p:sp>
      <p:sp>
        <p:nvSpPr>
          <p:cNvPr id="8" name="Rectangle 7"/>
          <p:cNvSpPr/>
          <p:nvPr/>
        </p:nvSpPr>
        <p:spPr>
          <a:xfrm>
            <a:off x="685800" y="3657600"/>
            <a:ext cx="12725400" cy="4985980"/>
          </a:xfrm>
          <a:prstGeom prst="rect">
            <a:avLst/>
          </a:prstGeom>
        </p:spPr>
        <p:txBody>
          <a:bodyPr wrap="square">
            <a:spAutoFit/>
          </a:bodyPr>
          <a:lstStyle/>
          <a:p>
            <a:pPr>
              <a:spcAft>
                <a:spcPts val="0"/>
              </a:spcAft>
            </a:pPr>
            <a:r>
              <a:rPr lang="en-US" sz="2400" b="1" dirty="0">
                <a:latin typeface="Calibri" charset="0"/>
                <a:ea typeface="Calibri" charset="0"/>
                <a:cs typeface="Times New Roman" charset="0"/>
              </a:rPr>
              <a:t>2. </a:t>
            </a:r>
            <a:r>
              <a:rPr lang="en-US" sz="2400" b="1" dirty="0" smtClean="0">
                <a:latin typeface="Calibri" charset="0"/>
                <a:ea typeface="Calibri" charset="0"/>
                <a:cs typeface="Times New Roman" charset="0"/>
              </a:rPr>
              <a:t> What </a:t>
            </a:r>
            <a:r>
              <a:rPr lang="en-US" sz="2400" b="1" dirty="0">
                <a:latin typeface="Calibri" charset="0"/>
                <a:ea typeface="Calibri" charset="0"/>
                <a:cs typeface="Times New Roman" charset="0"/>
              </a:rPr>
              <a:t>are the major topics that should be discussed or addressed with any woman prior </a:t>
            </a:r>
            <a:r>
              <a:rPr lang="en-US" sz="2400" b="1" dirty="0" smtClean="0">
                <a:latin typeface="Calibri" charset="0"/>
                <a:ea typeface="Calibri" charset="0"/>
                <a:cs typeface="Times New Roman" charset="0"/>
              </a:rPr>
              <a:t>to conception</a:t>
            </a:r>
            <a:r>
              <a:rPr lang="en-US" sz="2400" b="1" dirty="0">
                <a:latin typeface="Calibri" charset="0"/>
                <a:ea typeface="Calibri" charset="0"/>
                <a:cs typeface="Times New Roman" charset="0"/>
              </a:rPr>
              <a:t>?</a:t>
            </a:r>
          </a:p>
          <a:p>
            <a:pPr marL="180340">
              <a:lnSpc>
                <a:spcPct val="150000"/>
              </a:lnSpc>
              <a:spcAft>
                <a:spcPts val="0"/>
              </a:spcAft>
            </a:pPr>
            <a:r>
              <a:rPr lang="en-US" sz="1500" dirty="0">
                <a:latin typeface="Calibri" charset="0"/>
                <a:ea typeface="Calibri" charset="0"/>
                <a:cs typeface="Times New Roman" charset="0"/>
              </a:rPr>
              <a:t> •  Identify undiagnosed, untreated or poorly controlled medical conditions</a:t>
            </a:r>
          </a:p>
          <a:p>
            <a:pPr marL="180340">
              <a:lnSpc>
                <a:spcPct val="150000"/>
              </a:lnSpc>
              <a:spcAft>
                <a:spcPts val="0"/>
              </a:spcAft>
            </a:pPr>
            <a:r>
              <a:rPr lang="en-US" sz="1500" dirty="0">
                <a:latin typeface="Calibri" charset="0"/>
                <a:ea typeface="Calibri" charset="0"/>
                <a:cs typeface="Times New Roman" charset="0"/>
              </a:rPr>
              <a:t>•  Review immunization history and recommend appropriate immunizations</a:t>
            </a:r>
          </a:p>
          <a:p>
            <a:pPr marL="180340">
              <a:lnSpc>
                <a:spcPct val="150000"/>
              </a:lnSpc>
              <a:spcAft>
                <a:spcPts val="0"/>
              </a:spcAft>
            </a:pPr>
            <a:r>
              <a:rPr lang="en-US" sz="1500" dirty="0">
                <a:latin typeface="Calibri" charset="0"/>
                <a:ea typeface="Calibri" charset="0"/>
                <a:cs typeface="Times New Roman" charset="0"/>
              </a:rPr>
              <a:t>•  Risks of medication and radiation exposure in early pregnancy</a:t>
            </a:r>
          </a:p>
          <a:p>
            <a:pPr marL="180340">
              <a:lnSpc>
                <a:spcPct val="150000"/>
              </a:lnSpc>
              <a:spcAft>
                <a:spcPts val="0"/>
              </a:spcAft>
            </a:pPr>
            <a:r>
              <a:rPr lang="en-US" sz="1500" dirty="0">
                <a:latin typeface="Calibri" charset="0"/>
                <a:ea typeface="Calibri" charset="0"/>
                <a:cs typeface="Times New Roman" charset="0"/>
              </a:rPr>
              <a:t>•  Nutritional issues</a:t>
            </a:r>
          </a:p>
          <a:p>
            <a:pPr marL="180340">
              <a:lnSpc>
                <a:spcPct val="150000"/>
              </a:lnSpc>
              <a:spcAft>
                <a:spcPts val="0"/>
              </a:spcAft>
            </a:pPr>
            <a:r>
              <a:rPr lang="en-US" sz="1500" dirty="0">
                <a:latin typeface="Calibri" charset="0"/>
                <a:ea typeface="Calibri" charset="0"/>
                <a:cs typeface="Times New Roman" charset="0"/>
              </a:rPr>
              <a:t>•  Family history and genetic history including racial/ethnic background and specific genetic risks</a:t>
            </a:r>
          </a:p>
          <a:p>
            <a:pPr marL="180340">
              <a:lnSpc>
                <a:spcPct val="150000"/>
              </a:lnSpc>
              <a:spcAft>
                <a:spcPts val="0"/>
              </a:spcAft>
            </a:pPr>
            <a:r>
              <a:rPr lang="en-US" sz="1500" dirty="0">
                <a:latin typeface="Calibri" charset="0"/>
                <a:ea typeface="Calibri" charset="0"/>
                <a:cs typeface="Times New Roman" charset="0"/>
              </a:rPr>
              <a:t>•  Tobacco, alcohol, and substance abuse and other high-risk behaviors (such as sexual activity and risk </a:t>
            </a:r>
            <a:r>
              <a:rPr lang="en-US" sz="1500" dirty="0" smtClean="0">
                <a:latin typeface="Calibri" charset="0"/>
                <a:ea typeface="Calibri" charset="0"/>
                <a:cs typeface="Times New Roman" charset="0"/>
              </a:rPr>
              <a:t>for STIs</a:t>
            </a:r>
            <a:r>
              <a:rPr lang="en-US" sz="1500" dirty="0">
                <a:latin typeface="Calibri" charset="0"/>
                <a:ea typeface="Calibri" charset="0"/>
                <a:cs typeface="Times New Roman" charset="0"/>
              </a:rPr>
              <a:t>)</a:t>
            </a:r>
          </a:p>
          <a:p>
            <a:pPr marL="180340">
              <a:lnSpc>
                <a:spcPct val="150000"/>
              </a:lnSpc>
              <a:spcAft>
                <a:spcPts val="0"/>
              </a:spcAft>
            </a:pPr>
            <a:r>
              <a:rPr lang="en-US" sz="1500" dirty="0">
                <a:latin typeface="Calibri" charset="0"/>
                <a:ea typeface="Calibri" charset="0"/>
                <a:cs typeface="Times New Roman" charset="0"/>
              </a:rPr>
              <a:t>•  Occupational and environmental exposures</a:t>
            </a:r>
          </a:p>
          <a:p>
            <a:pPr marL="180340">
              <a:lnSpc>
                <a:spcPct val="150000"/>
              </a:lnSpc>
              <a:spcAft>
                <a:spcPts val="0"/>
              </a:spcAft>
            </a:pPr>
            <a:r>
              <a:rPr lang="en-US" sz="1500" dirty="0">
                <a:latin typeface="Calibri" charset="0"/>
                <a:ea typeface="Calibri" charset="0"/>
                <a:cs typeface="Times New Roman" charset="0"/>
              </a:rPr>
              <a:t>•  Social issues</a:t>
            </a:r>
          </a:p>
          <a:p>
            <a:pPr marL="180340">
              <a:lnSpc>
                <a:spcPct val="150000"/>
              </a:lnSpc>
              <a:spcAft>
                <a:spcPts val="0"/>
              </a:spcAft>
            </a:pPr>
            <a:r>
              <a:rPr lang="en-US" sz="1500" dirty="0">
                <a:latin typeface="Calibri" charset="0"/>
                <a:ea typeface="Calibri" charset="0"/>
                <a:cs typeface="Times New Roman" charset="0"/>
              </a:rPr>
              <a:t>•  Mental health issues</a:t>
            </a:r>
          </a:p>
          <a:p>
            <a:pPr marL="180340">
              <a:lnSpc>
                <a:spcPct val="150000"/>
              </a:lnSpc>
              <a:spcAft>
                <a:spcPts val="0"/>
              </a:spcAft>
            </a:pPr>
            <a:r>
              <a:rPr lang="en-US" sz="1500" dirty="0">
                <a:latin typeface="Calibri" charset="0"/>
                <a:ea typeface="Calibri" charset="0"/>
                <a:cs typeface="Times New Roman" charset="0"/>
              </a:rPr>
              <a:t>•  Screening for intimate partner violence issues</a:t>
            </a:r>
          </a:p>
          <a:p>
            <a:pPr marL="180340">
              <a:lnSpc>
                <a:spcPct val="150000"/>
              </a:lnSpc>
              <a:spcAft>
                <a:spcPts val="0"/>
              </a:spcAft>
            </a:pPr>
            <a:r>
              <a:rPr lang="en-US" sz="1500" dirty="0">
                <a:latin typeface="Calibri" charset="0"/>
                <a:ea typeface="Calibri" charset="0"/>
                <a:cs typeface="Times New Roman" charset="0"/>
              </a:rPr>
              <a:t>A provider who is skilled in the care of obstetric patients may perform counseling. However, the assistance of a maternal-fetal medicine specialist or genetic specialist may be necessary in certain circumstances</a:t>
            </a:r>
            <a:r>
              <a:rPr lang="en-US" sz="1500" dirty="0" smtClean="0">
                <a:latin typeface="Calibri" charset="0"/>
                <a:ea typeface="Calibri" charset="0"/>
                <a:cs typeface="Times New Roman" charset="0"/>
              </a:rPr>
              <a:t>.</a:t>
            </a:r>
            <a:endParaRPr lang="en-US" sz="1500" dirty="0">
              <a:latin typeface="Calibri" charset="0"/>
              <a:ea typeface="Calibri" charset="0"/>
              <a:cs typeface="Times New Roman" charset="0"/>
            </a:endParaRPr>
          </a:p>
        </p:txBody>
      </p:sp>
    </p:spTree>
    <p:extLst>
      <p:ext uri="{BB962C8B-B14F-4D97-AF65-F5344CB8AC3E}">
        <p14:creationId xmlns:p14="http://schemas.microsoft.com/office/powerpoint/2010/main" val="901759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3716000" cy="9144000"/>
          </a:xfrm>
        </p:spPr>
      </p:pic>
      <p:sp>
        <p:nvSpPr>
          <p:cNvPr id="2" name="Title 1"/>
          <p:cNvSpPr>
            <a:spLocks noGrp="1"/>
          </p:cNvSpPr>
          <p:nvPr>
            <p:ph type="title"/>
          </p:nvPr>
        </p:nvSpPr>
        <p:spPr/>
        <p:txBody>
          <a:bodyPr/>
          <a:lstStyle/>
          <a:p>
            <a:r>
              <a:rPr lang="en-US" b="1"/>
              <a:t>Case Qs</a:t>
            </a:r>
            <a:endParaRPr lang="en-US" dirty="0"/>
          </a:p>
        </p:txBody>
      </p:sp>
      <p:sp>
        <p:nvSpPr>
          <p:cNvPr id="6" name="Rectangle 5"/>
          <p:cNvSpPr/>
          <p:nvPr/>
        </p:nvSpPr>
        <p:spPr>
          <a:xfrm>
            <a:off x="5943600" y="5715000"/>
            <a:ext cx="1828800" cy="2667000"/>
          </a:xfrm>
          <a:prstGeom prst="rect">
            <a:avLst/>
          </a:prstGeom>
          <a:ln>
            <a:solidFill>
              <a:schemeClr val="bg1"/>
            </a:solidFill>
          </a:ln>
        </p:spPr>
        <p:style>
          <a:lnRef idx="2">
            <a:schemeClr val="accent2"/>
          </a:lnRef>
          <a:fillRef idx="1">
            <a:schemeClr val="lt1"/>
          </a:fillRef>
          <a:effectRef idx="0">
            <a:schemeClr val="accent2"/>
          </a:effectRef>
          <a:fontRef idx="minor">
            <a:schemeClr val="dk1"/>
          </a:fontRef>
        </p:style>
        <p:txBody>
          <a:bodyPr rtlCol="1" anchor="ctr"/>
          <a:lstStyle/>
          <a:p>
            <a:pPr algn="ctr"/>
            <a:endParaRPr lang="en-US"/>
          </a:p>
        </p:txBody>
      </p:sp>
      <p:sp>
        <p:nvSpPr>
          <p:cNvPr id="7" name="Title 1"/>
          <p:cNvSpPr txBox="1">
            <a:spLocks/>
          </p:cNvSpPr>
          <p:nvPr/>
        </p:nvSpPr>
        <p:spPr>
          <a:xfrm>
            <a:off x="914400" y="1775315"/>
            <a:ext cx="12344400" cy="6355370"/>
          </a:xfrm>
          <a:prstGeom prst="rect">
            <a:avLst/>
          </a:prstGeom>
        </p:spPr>
        <p:txBody>
          <a:bodyPr vert="horz" lIns="114711" tIns="57356" rIns="114711" bIns="57356" rtlCol="0" anchor="ctr">
            <a:normAutofit fontScale="92500" lnSpcReduction="20000"/>
          </a:bodyPr>
          <a:lstStyle>
            <a:lvl1pPr algn="ctr" defTabSz="1147115" rtl="0" eaLnBrk="1" latinLnBrk="0" hangingPunct="1">
              <a:spcBef>
                <a:spcPct val="0"/>
              </a:spcBef>
              <a:buNone/>
              <a:defRPr sz="5500" kern="1200">
                <a:solidFill>
                  <a:schemeClr val="tx1"/>
                </a:solidFill>
                <a:latin typeface="+mj-lt"/>
                <a:ea typeface="+mj-ea"/>
                <a:cs typeface="+mj-cs"/>
              </a:defRPr>
            </a:lvl1pPr>
          </a:lstStyle>
          <a:p>
            <a:pPr algn="l">
              <a:lnSpc>
                <a:spcPct val="160000"/>
              </a:lnSpc>
            </a:pPr>
            <a:r>
              <a:rPr lang="en-US" sz="3100" b="1" dirty="0"/>
              <a:t>3. For the patient in this case, what specific topics need to be addressed?</a:t>
            </a:r>
          </a:p>
          <a:p>
            <a:pPr algn="l">
              <a:lnSpc>
                <a:spcPct val="160000"/>
              </a:lnSpc>
            </a:pPr>
            <a:r>
              <a:rPr lang="en-US" sz="1500" dirty="0"/>
              <a:t>Mary will need to be counseled regarding several preconception issues, including:</a:t>
            </a:r>
          </a:p>
          <a:p>
            <a:pPr algn="l">
              <a:lnSpc>
                <a:spcPct val="160000"/>
              </a:lnSpc>
            </a:pPr>
            <a:r>
              <a:rPr lang="en-US" sz="1500" dirty="0"/>
              <a:t>•  Weight loss and exercise:</a:t>
            </a:r>
          </a:p>
          <a:p>
            <a:pPr algn="l">
              <a:lnSpc>
                <a:spcPct val="160000"/>
              </a:lnSpc>
            </a:pPr>
            <a:r>
              <a:rPr lang="en-US" sz="1500" dirty="0"/>
              <a:t>Mary’s BMI is 32.9 and she is obese [BMI ≥ 30]; weight loss in obese non-pregnant women has proven health benefits: for Mary, she may see improvement in her blood pressure and decrease the need for antihypertensive therapy; obesity in pregnancy is associated with increased risks including higher rates of gestational diabetes, preeclampsia, cesarean delivery, anesthesia complications, post-operative complications)</a:t>
            </a:r>
          </a:p>
          <a:p>
            <a:pPr algn="l">
              <a:lnSpc>
                <a:spcPct val="160000"/>
              </a:lnSpc>
            </a:pPr>
            <a:r>
              <a:rPr lang="en-US" sz="1500" dirty="0"/>
              <a:t>•  The effect of chronic medical disease (idiopathic hypertension) on pregnancy (increased risk of preeclampsia, fetal growth restriction, abruption and recommendations for heightened maternal and fetal surveillance in pregnancy)</a:t>
            </a:r>
          </a:p>
          <a:p>
            <a:pPr algn="l">
              <a:lnSpc>
                <a:spcPct val="160000"/>
              </a:lnSpc>
            </a:pPr>
            <a:r>
              <a:rPr lang="en-US" sz="1500" dirty="0"/>
              <a:t>•  Need to modify antihypertensive therapy. ACE inhibitors are contraindicated in pregnancy due to risks for fetal renal dysgenesis and dysfunction</a:t>
            </a:r>
          </a:p>
          <a:p>
            <a:pPr algn="l">
              <a:lnSpc>
                <a:spcPct val="160000"/>
              </a:lnSpc>
            </a:pPr>
            <a:r>
              <a:rPr lang="en-US" sz="1500" dirty="0"/>
              <a:t>•  Effect of smoking on pregnancy (increased risk of fetal growth restriction)</a:t>
            </a:r>
          </a:p>
          <a:p>
            <a:pPr algn="l">
              <a:lnSpc>
                <a:spcPct val="160000"/>
              </a:lnSpc>
            </a:pPr>
            <a:r>
              <a:rPr lang="en-US" sz="1500" dirty="0"/>
              <a:t>Offer Cystic Fibrosis (CF) carrier testing (carrier prevalence increased in Caucasians) and discuss any family history of birth defects or genetic disorders: referral for genetic counseling may be warranted if issues are identified</a:t>
            </a:r>
          </a:p>
          <a:p>
            <a:pPr algn="l">
              <a:lnSpc>
                <a:spcPct val="160000"/>
              </a:lnSpc>
            </a:pPr>
            <a:r>
              <a:rPr lang="en-US" sz="1500" dirty="0"/>
              <a:t>•  Discussion of increased risk of Down’s Syndrome and other </a:t>
            </a:r>
            <a:r>
              <a:rPr lang="en-US" sz="1500" dirty="0" err="1"/>
              <a:t>trisomies</a:t>
            </a:r>
            <a:r>
              <a:rPr lang="en-US" sz="1500" dirty="0"/>
              <a:t> based on current age of 39 and probable older age when she conceives. Screening options may include cell free fetal DNA, nuchal translucency and first trimester screening, quadruple screen and integrated/sequential techniques</a:t>
            </a:r>
          </a:p>
          <a:p>
            <a:pPr algn="l">
              <a:lnSpc>
                <a:spcPct val="160000"/>
              </a:lnSpc>
            </a:pPr>
            <a:r>
              <a:rPr lang="en-US" sz="1500" dirty="0"/>
              <a:t>•  Begin prenatal multivitamins or at least folic acid supplementation (0.4 mg per day) for the prevention of fetal neural tube defects and 4 mg/day if they have had a prior child/pregnancy with a neural tube defect</a:t>
            </a:r>
          </a:p>
          <a:p>
            <a:pPr algn="l">
              <a:lnSpc>
                <a:spcPct val="160000"/>
              </a:lnSpc>
            </a:pPr>
            <a:r>
              <a:rPr lang="en-US" sz="1500" dirty="0"/>
              <a:t>•  Accurate recording of LMP and cycle length in order to assist in dating her pregnancy and allow her to present early for prenatal care when she does conceive.</a:t>
            </a:r>
          </a:p>
          <a:p>
            <a:pPr algn="l">
              <a:lnSpc>
                <a:spcPct val="160000"/>
              </a:lnSpc>
            </a:pPr>
            <a:r>
              <a:rPr lang="en-US" sz="1500" dirty="0"/>
              <a:t>•  Review immunization history; employment, medical or behavioral risk factors for infections against which effective vaccines are available; and test for evidence of immunity against rubella: recommend immunizations based on your review</a:t>
            </a:r>
          </a:p>
        </p:txBody>
      </p:sp>
    </p:spTree>
    <p:extLst>
      <p:ext uri="{BB962C8B-B14F-4D97-AF65-F5344CB8AC3E}">
        <p14:creationId xmlns:p14="http://schemas.microsoft.com/office/powerpoint/2010/main" val="1212754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0" y="0"/>
            <a:ext cx="13716000" cy="9144000"/>
          </a:xfrm>
        </p:spPr>
      </p:pic>
      <p:sp>
        <p:nvSpPr>
          <p:cNvPr id="4" name="Title 1"/>
          <p:cNvSpPr txBox="1">
            <a:spLocks/>
          </p:cNvSpPr>
          <p:nvPr/>
        </p:nvSpPr>
        <p:spPr>
          <a:xfrm>
            <a:off x="2286000" y="2209800"/>
            <a:ext cx="9448800" cy="2971800"/>
          </a:xfrm>
          <a:prstGeom prst="rect">
            <a:avLst/>
          </a:prstGeom>
        </p:spPr>
        <p:txBody>
          <a:bodyPr vert="horz" lIns="114711" tIns="57356" rIns="114711" bIns="57356" rtlCol="0" anchor="ctr">
            <a:normAutofit fontScale="97500"/>
          </a:bodyPr>
          <a:lstStyle>
            <a:lvl1pPr algn="ctr" defTabSz="1147115" rtl="0" eaLnBrk="1" latinLnBrk="0" hangingPunct="1">
              <a:spcBef>
                <a:spcPct val="0"/>
              </a:spcBef>
              <a:buNone/>
              <a:defRPr sz="5500" kern="1200">
                <a:solidFill>
                  <a:schemeClr val="tx1"/>
                </a:solidFill>
                <a:latin typeface="+mj-lt"/>
                <a:ea typeface="+mj-ea"/>
                <a:cs typeface="+mj-cs"/>
              </a:defRPr>
            </a:lvl1pPr>
          </a:lstStyle>
          <a:p>
            <a:r>
              <a:rPr lang="en-US" dirty="0" smtClean="0"/>
              <a:t>Done by:</a:t>
            </a:r>
            <a:br>
              <a:rPr lang="en-US" dirty="0" smtClean="0"/>
            </a:br>
            <a:r>
              <a:rPr lang="en-US" dirty="0" err="1" smtClean="0"/>
              <a:t>Yara</a:t>
            </a:r>
            <a:r>
              <a:rPr lang="en-US" dirty="0" smtClean="0"/>
              <a:t> </a:t>
            </a:r>
            <a:r>
              <a:rPr lang="en-US" dirty="0" err="1" smtClean="0"/>
              <a:t>AlAnazi</a:t>
            </a:r>
            <a:endParaRPr lang="en-US" dirty="0" smtClean="0"/>
          </a:p>
          <a:p>
            <a:r>
              <a:rPr lang="en-US" dirty="0" smtClean="0"/>
              <a:t>Revised by: </a:t>
            </a:r>
            <a:r>
              <a:rPr lang="en-US" dirty="0" err="1" smtClean="0"/>
              <a:t>Razan</a:t>
            </a:r>
            <a:r>
              <a:rPr lang="en-US" dirty="0" smtClean="0"/>
              <a:t> </a:t>
            </a:r>
            <a:endParaRPr lang="en-US" dirty="0"/>
          </a:p>
        </p:txBody>
      </p:sp>
    </p:spTree>
    <p:extLst>
      <p:ext uri="{BB962C8B-B14F-4D97-AF65-F5344CB8AC3E}">
        <p14:creationId xmlns:p14="http://schemas.microsoft.com/office/powerpoint/2010/main" val="158245767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32046bf29e614f10a4d762212bcaf7756db1fd"/>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1" anchor="ctr"/>
      <a:lstStyle>
        <a:defPPr algn="ctr">
          <a:defRPr/>
        </a:defPPr>
      </a:lstStyle>
      <a:style>
        <a:lnRef idx="2">
          <a:schemeClr val="accent2"/>
        </a:lnRef>
        <a:fillRef idx="1">
          <a:schemeClr val="lt1"/>
        </a:fillRef>
        <a:effectRef idx="0">
          <a:schemeClr val="accent2"/>
        </a:effectRef>
        <a:fontRef idx="minor">
          <a:schemeClr val="dk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663</TotalTime>
  <Words>1075</Words>
  <Application>Microsoft Macintosh PowerPoint</Application>
  <PresentationFormat>Custom</PresentationFormat>
  <Paragraphs>116</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Calibri</vt:lpstr>
      <vt:lpstr>Symbol</vt:lpstr>
      <vt:lpstr>Times New Roman</vt:lpstr>
      <vt:lpstr>Arial</vt:lpstr>
      <vt:lpstr>Office Theme</vt:lpstr>
      <vt:lpstr>PowerPoint Presentation</vt:lpstr>
      <vt:lpstr>Objective: </vt:lpstr>
      <vt:lpstr>PowerPoint Presentation</vt:lpstr>
      <vt:lpstr>PowerPoint Presentation</vt:lpstr>
      <vt:lpstr>PowerPoint Presentation</vt:lpstr>
      <vt:lpstr>PowerPoint Presentation</vt:lpstr>
      <vt:lpstr>Case Qs</vt:lpstr>
      <vt:lpstr>Case Qs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Microsoft Office User</cp:lastModifiedBy>
  <cp:revision>64</cp:revision>
  <dcterms:created xsi:type="dcterms:W3CDTF">2013-12-01T11:24:53Z</dcterms:created>
  <dcterms:modified xsi:type="dcterms:W3CDTF">2016-10-05T07:49:15Z</dcterms:modified>
</cp:coreProperties>
</file>