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0" r:id="rId3"/>
    <p:sldId id="258" r:id="rId4"/>
    <p:sldId id="261" r:id="rId5"/>
    <p:sldId id="262" r:id="rId6"/>
    <p:sldId id="263" r:id="rId7"/>
    <p:sldId id="266" r:id="rId8"/>
    <p:sldId id="267" r:id="rId9"/>
    <p:sldId id="268" r:id="rId10"/>
    <p:sldId id="269" r:id="rId11"/>
    <p:sldId id="270" r:id="rId12"/>
    <p:sldId id="271" r:id="rId13"/>
    <p:sldId id="281" r:id="rId14"/>
    <p:sldId id="272" r:id="rId15"/>
    <p:sldId id="273" r:id="rId16"/>
    <p:sldId id="275" r:id="rId17"/>
    <p:sldId id="276" r:id="rId18"/>
    <p:sldId id="277" r:id="rId19"/>
    <p:sldId id="278" r:id="rId20"/>
    <p:sldId id="279" r:id="rId21"/>
    <p:sldId id="280" r:id="rId22"/>
    <p:sldId id="259" r:id="rId23"/>
  </p:sldIdLst>
  <p:sldSz cx="13716000" cy="9144000"/>
  <p:notesSz cx="6858000" cy="9144000"/>
  <p:custDataLst>
    <p:tags r:id="rId26"/>
  </p:custDataLst>
  <p:defaultText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6" autoAdjust="0"/>
    <p:restoredTop sz="94630"/>
  </p:normalViewPr>
  <p:slideViewPr>
    <p:cSldViewPr>
      <p:cViewPr varScale="1">
        <p:scale>
          <a:sx n="65" d="100"/>
          <a:sy n="65" d="100"/>
        </p:scale>
        <p:origin x="1856" y="200"/>
      </p:cViewPr>
      <p:guideLst>
        <p:guide orient="horz" pos="2880"/>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0B35A-8121-45FA-AC1E-BA5DBA5EBBFA}" type="doc">
      <dgm:prSet loTypeId="urn:microsoft.com/office/officeart/2005/8/layout/hierarchy3" loCatId="list" qsTypeId="urn:microsoft.com/office/officeart/2005/8/quickstyle/simple1" qsCatId="simple" csTypeId="urn:microsoft.com/office/officeart/2005/8/colors/accent2_3" csCatId="accent2" phldr="1"/>
      <dgm:spPr/>
      <dgm:t>
        <a:bodyPr/>
        <a:lstStyle/>
        <a:p>
          <a:endParaRPr lang="en-US"/>
        </a:p>
      </dgm:t>
    </dgm:pt>
    <dgm:pt modelId="{54751F05-E31A-45A8-A674-7D86EE300C5B}">
      <dgm:prSet phldrT="[Text]"/>
      <dgm:spPr/>
      <dgm:t>
        <a:bodyPr/>
        <a:lstStyle/>
        <a:p>
          <a:r>
            <a:rPr lang="en-US" dirty="0" smtClean="0"/>
            <a:t>PROM</a:t>
          </a:r>
          <a:endParaRPr lang="en-US" dirty="0"/>
        </a:p>
      </dgm:t>
    </dgm:pt>
    <dgm:pt modelId="{EEC663CC-6397-4AA9-94E1-43F6D9785D0E}" type="parTrans" cxnId="{EFB00842-4E21-4863-AD77-0C7AD185C1D8}">
      <dgm:prSet/>
      <dgm:spPr/>
      <dgm:t>
        <a:bodyPr/>
        <a:lstStyle/>
        <a:p>
          <a:endParaRPr lang="en-US"/>
        </a:p>
      </dgm:t>
    </dgm:pt>
    <dgm:pt modelId="{344CF6E4-3414-434E-9E16-5B547251796A}" type="sibTrans" cxnId="{EFB00842-4E21-4863-AD77-0C7AD185C1D8}">
      <dgm:prSet/>
      <dgm:spPr/>
      <dgm:t>
        <a:bodyPr/>
        <a:lstStyle/>
        <a:p>
          <a:endParaRPr lang="en-US"/>
        </a:p>
      </dgm:t>
    </dgm:pt>
    <dgm:pt modelId="{6FA8FE37-DF73-406D-963A-D1977E3379F1}">
      <dgm:prSet phldrT="[Text]"/>
      <dgm:spPr/>
      <dgm:t>
        <a:bodyPr/>
        <a:lstStyle/>
        <a:p>
          <a:r>
            <a:rPr lang="en-US" dirty="0" smtClean="0"/>
            <a:t>PPROM</a:t>
          </a:r>
          <a:endParaRPr lang="en-US" dirty="0"/>
        </a:p>
      </dgm:t>
    </dgm:pt>
    <dgm:pt modelId="{6B895E45-2F38-4309-B44D-9321DBBEE5E5}" type="parTrans" cxnId="{59F32AAC-9C2F-4B8C-99FA-34ADF9B964CC}">
      <dgm:prSet/>
      <dgm:spPr/>
      <dgm:t>
        <a:bodyPr/>
        <a:lstStyle/>
        <a:p>
          <a:endParaRPr lang="en-US"/>
        </a:p>
      </dgm:t>
    </dgm:pt>
    <dgm:pt modelId="{A3F0C44A-DDBF-4A2C-8C79-75DF288894E1}" type="sibTrans" cxnId="{59F32AAC-9C2F-4B8C-99FA-34ADF9B964CC}">
      <dgm:prSet/>
      <dgm:spPr/>
      <dgm:t>
        <a:bodyPr/>
        <a:lstStyle/>
        <a:p>
          <a:endParaRPr lang="en-US"/>
        </a:p>
      </dgm:t>
    </dgm:pt>
    <dgm:pt modelId="{EB898E7C-3BC9-4C76-873C-A992262E2633}">
      <dgm:prSet phldrT="[Text]" custT="1"/>
      <dgm:spPr/>
      <dgm:t>
        <a:bodyPr/>
        <a:lstStyle/>
        <a:p>
          <a:r>
            <a:rPr lang="en-US" sz="2000" b="1" dirty="0" smtClean="0"/>
            <a:t>Preterm premature rapture of membranes occurring before 37 weeks estimated gestational age</a:t>
          </a:r>
          <a:endParaRPr lang="en-US" sz="2000" b="1" dirty="0"/>
        </a:p>
      </dgm:t>
    </dgm:pt>
    <dgm:pt modelId="{02667514-F4A6-4DF2-B24A-20C1558F7FF0}" type="parTrans" cxnId="{BCD41400-006F-489B-95D4-5E72609B9ACA}">
      <dgm:prSet/>
      <dgm:spPr/>
      <dgm:t>
        <a:bodyPr/>
        <a:lstStyle/>
        <a:p>
          <a:endParaRPr lang="en-US"/>
        </a:p>
      </dgm:t>
    </dgm:pt>
    <dgm:pt modelId="{F35BEDC4-41F8-432C-9551-4D6FD3E23085}" type="sibTrans" cxnId="{BCD41400-006F-489B-95D4-5E72609B9ACA}">
      <dgm:prSet/>
      <dgm:spPr/>
      <dgm:t>
        <a:bodyPr/>
        <a:lstStyle/>
        <a:p>
          <a:endParaRPr lang="en-US"/>
        </a:p>
      </dgm:t>
    </dgm:pt>
    <dgm:pt modelId="{912785F4-E69B-4574-8320-0FA1D5848333}">
      <dgm:prSet phldrT="[Text]" custT="1"/>
      <dgm:spPr/>
      <dgm:t>
        <a:bodyPr/>
        <a:lstStyle/>
        <a:p>
          <a:r>
            <a:rPr lang="en-US" sz="2000" b="1" dirty="0" smtClean="0"/>
            <a:t>Premature rapture of membranes before the onset of labor </a:t>
          </a:r>
          <a:endParaRPr lang="en-US" sz="2000" b="1" dirty="0"/>
        </a:p>
      </dgm:t>
    </dgm:pt>
    <dgm:pt modelId="{44F61433-C974-4590-9103-C974C9B74873}" type="sibTrans" cxnId="{1CB3BDCB-DD46-4098-9792-50FE7F027689}">
      <dgm:prSet/>
      <dgm:spPr/>
      <dgm:t>
        <a:bodyPr/>
        <a:lstStyle/>
        <a:p>
          <a:endParaRPr lang="en-US"/>
        </a:p>
      </dgm:t>
    </dgm:pt>
    <dgm:pt modelId="{C38C6080-E5F9-4786-97A4-0666585A0C37}" type="parTrans" cxnId="{1CB3BDCB-DD46-4098-9792-50FE7F027689}">
      <dgm:prSet/>
      <dgm:spPr/>
      <dgm:t>
        <a:bodyPr/>
        <a:lstStyle/>
        <a:p>
          <a:endParaRPr lang="en-US"/>
        </a:p>
      </dgm:t>
    </dgm:pt>
    <dgm:pt modelId="{2AFB4E07-3EFC-4EB8-AB68-44D07E2365BC}" type="pres">
      <dgm:prSet presAssocID="{A500B35A-8121-45FA-AC1E-BA5DBA5EBBFA}" presName="diagram" presStyleCnt="0">
        <dgm:presLayoutVars>
          <dgm:chPref val="1"/>
          <dgm:dir/>
          <dgm:animOne val="branch"/>
          <dgm:animLvl val="lvl"/>
          <dgm:resizeHandles/>
        </dgm:presLayoutVars>
      </dgm:prSet>
      <dgm:spPr/>
      <dgm:t>
        <a:bodyPr/>
        <a:lstStyle/>
        <a:p>
          <a:endParaRPr lang="en-GB"/>
        </a:p>
      </dgm:t>
    </dgm:pt>
    <dgm:pt modelId="{B70EAD76-269A-44A0-A883-42C6A4110761}" type="pres">
      <dgm:prSet presAssocID="{54751F05-E31A-45A8-A674-7D86EE300C5B}" presName="root" presStyleCnt="0"/>
      <dgm:spPr/>
      <dgm:t>
        <a:bodyPr/>
        <a:lstStyle/>
        <a:p>
          <a:endParaRPr lang="en-GB"/>
        </a:p>
      </dgm:t>
    </dgm:pt>
    <dgm:pt modelId="{C9DCC4E3-D316-4207-88C3-E3EA66F1A677}" type="pres">
      <dgm:prSet presAssocID="{54751F05-E31A-45A8-A674-7D86EE300C5B}" presName="rootComposite" presStyleCnt="0"/>
      <dgm:spPr/>
      <dgm:t>
        <a:bodyPr/>
        <a:lstStyle/>
        <a:p>
          <a:endParaRPr lang="en-GB"/>
        </a:p>
      </dgm:t>
    </dgm:pt>
    <dgm:pt modelId="{002D2405-BCB6-4651-8262-BED8DD675F63}" type="pres">
      <dgm:prSet presAssocID="{54751F05-E31A-45A8-A674-7D86EE300C5B}" presName="rootText" presStyleLbl="node1" presStyleIdx="0" presStyleCnt="2"/>
      <dgm:spPr/>
      <dgm:t>
        <a:bodyPr/>
        <a:lstStyle/>
        <a:p>
          <a:endParaRPr lang="en-GB"/>
        </a:p>
      </dgm:t>
    </dgm:pt>
    <dgm:pt modelId="{7D13017C-4681-43BE-9EAC-445C4AB71189}" type="pres">
      <dgm:prSet presAssocID="{54751F05-E31A-45A8-A674-7D86EE300C5B}" presName="rootConnector" presStyleLbl="node1" presStyleIdx="0" presStyleCnt="2"/>
      <dgm:spPr/>
      <dgm:t>
        <a:bodyPr/>
        <a:lstStyle/>
        <a:p>
          <a:endParaRPr lang="en-GB"/>
        </a:p>
      </dgm:t>
    </dgm:pt>
    <dgm:pt modelId="{B73D077D-97F5-4559-B266-0896A28B15D2}" type="pres">
      <dgm:prSet presAssocID="{54751F05-E31A-45A8-A674-7D86EE300C5B}" presName="childShape" presStyleCnt="0"/>
      <dgm:spPr/>
      <dgm:t>
        <a:bodyPr/>
        <a:lstStyle/>
        <a:p>
          <a:endParaRPr lang="en-GB"/>
        </a:p>
      </dgm:t>
    </dgm:pt>
    <dgm:pt modelId="{7E0A31B2-9F0E-4D22-8CB0-7189E8C7D326}" type="pres">
      <dgm:prSet presAssocID="{C38C6080-E5F9-4786-97A4-0666585A0C37}" presName="Name13" presStyleLbl="parChTrans1D2" presStyleIdx="0" presStyleCnt="2"/>
      <dgm:spPr/>
      <dgm:t>
        <a:bodyPr/>
        <a:lstStyle/>
        <a:p>
          <a:endParaRPr lang="en-GB"/>
        </a:p>
      </dgm:t>
    </dgm:pt>
    <dgm:pt modelId="{B563AB5D-C6EC-4974-BE2C-7C3E4E946994}" type="pres">
      <dgm:prSet presAssocID="{912785F4-E69B-4574-8320-0FA1D5848333}" presName="childText" presStyleLbl="bgAcc1" presStyleIdx="0" presStyleCnt="2">
        <dgm:presLayoutVars>
          <dgm:bulletEnabled val="1"/>
        </dgm:presLayoutVars>
      </dgm:prSet>
      <dgm:spPr/>
      <dgm:t>
        <a:bodyPr/>
        <a:lstStyle/>
        <a:p>
          <a:endParaRPr lang="en-GB"/>
        </a:p>
      </dgm:t>
    </dgm:pt>
    <dgm:pt modelId="{981E2260-2D5F-4206-8485-B7A0F4478EF1}" type="pres">
      <dgm:prSet presAssocID="{6FA8FE37-DF73-406D-963A-D1977E3379F1}" presName="root" presStyleCnt="0"/>
      <dgm:spPr/>
      <dgm:t>
        <a:bodyPr/>
        <a:lstStyle/>
        <a:p>
          <a:endParaRPr lang="en-GB"/>
        </a:p>
      </dgm:t>
    </dgm:pt>
    <dgm:pt modelId="{D567AB27-C16B-442B-BA3C-36B4FC47A3F5}" type="pres">
      <dgm:prSet presAssocID="{6FA8FE37-DF73-406D-963A-D1977E3379F1}" presName="rootComposite" presStyleCnt="0"/>
      <dgm:spPr/>
      <dgm:t>
        <a:bodyPr/>
        <a:lstStyle/>
        <a:p>
          <a:endParaRPr lang="en-GB"/>
        </a:p>
      </dgm:t>
    </dgm:pt>
    <dgm:pt modelId="{06449FC0-AA04-4F5E-B90C-DDE1ECBBE9D9}" type="pres">
      <dgm:prSet presAssocID="{6FA8FE37-DF73-406D-963A-D1977E3379F1}" presName="rootText" presStyleLbl="node1" presStyleIdx="1" presStyleCnt="2"/>
      <dgm:spPr/>
      <dgm:t>
        <a:bodyPr/>
        <a:lstStyle/>
        <a:p>
          <a:endParaRPr lang="en-GB"/>
        </a:p>
      </dgm:t>
    </dgm:pt>
    <dgm:pt modelId="{52D3E4A7-0C67-4153-9B9D-47A2593C25C5}" type="pres">
      <dgm:prSet presAssocID="{6FA8FE37-DF73-406D-963A-D1977E3379F1}" presName="rootConnector" presStyleLbl="node1" presStyleIdx="1" presStyleCnt="2"/>
      <dgm:spPr/>
      <dgm:t>
        <a:bodyPr/>
        <a:lstStyle/>
        <a:p>
          <a:endParaRPr lang="en-GB"/>
        </a:p>
      </dgm:t>
    </dgm:pt>
    <dgm:pt modelId="{71F47F6B-0120-474C-82D0-806AB22E0C37}" type="pres">
      <dgm:prSet presAssocID="{6FA8FE37-DF73-406D-963A-D1977E3379F1}" presName="childShape" presStyleCnt="0"/>
      <dgm:spPr/>
      <dgm:t>
        <a:bodyPr/>
        <a:lstStyle/>
        <a:p>
          <a:endParaRPr lang="en-GB"/>
        </a:p>
      </dgm:t>
    </dgm:pt>
    <dgm:pt modelId="{01D79A88-4369-4EB9-9866-A2097C85D5FF}" type="pres">
      <dgm:prSet presAssocID="{02667514-F4A6-4DF2-B24A-20C1558F7FF0}" presName="Name13" presStyleLbl="parChTrans1D2" presStyleIdx="1" presStyleCnt="2"/>
      <dgm:spPr/>
      <dgm:t>
        <a:bodyPr/>
        <a:lstStyle/>
        <a:p>
          <a:endParaRPr lang="en-GB"/>
        </a:p>
      </dgm:t>
    </dgm:pt>
    <dgm:pt modelId="{32D665E4-0BA1-4A53-BFC3-0A50BD59CB6B}" type="pres">
      <dgm:prSet presAssocID="{EB898E7C-3BC9-4C76-873C-A992262E2633}" presName="childText" presStyleLbl="bgAcc1" presStyleIdx="1" presStyleCnt="2">
        <dgm:presLayoutVars>
          <dgm:bulletEnabled val="1"/>
        </dgm:presLayoutVars>
      </dgm:prSet>
      <dgm:spPr/>
      <dgm:t>
        <a:bodyPr/>
        <a:lstStyle/>
        <a:p>
          <a:endParaRPr lang="en-US"/>
        </a:p>
      </dgm:t>
    </dgm:pt>
  </dgm:ptLst>
  <dgm:cxnLst>
    <dgm:cxn modelId="{7D329CFC-5172-413B-9D4E-4B7AC7655C8C}" type="presOf" srcId="{6FA8FE37-DF73-406D-963A-D1977E3379F1}" destId="{06449FC0-AA04-4F5E-B90C-DDE1ECBBE9D9}" srcOrd="0" destOrd="0" presId="urn:microsoft.com/office/officeart/2005/8/layout/hierarchy3"/>
    <dgm:cxn modelId="{EFB00842-4E21-4863-AD77-0C7AD185C1D8}" srcId="{A500B35A-8121-45FA-AC1E-BA5DBA5EBBFA}" destId="{54751F05-E31A-45A8-A674-7D86EE300C5B}" srcOrd="0" destOrd="0" parTransId="{EEC663CC-6397-4AA9-94E1-43F6D9785D0E}" sibTransId="{344CF6E4-3414-434E-9E16-5B547251796A}"/>
    <dgm:cxn modelId="{59F32AAC-9C2F-4B8C-99FA-34ADF9B964CC}" srcId="{A500B35A-8121-45FA-AC1E-BA5DBA5EBBFA}" destId="{6FA8FE37-DF73-406D-963A-D1977E3379F1}" srcOrd="1" destOrd="0" parTransId="{6B895E45-2F38-4309-B44D-9321DBBEE5E5}" sibTransId="{A3F0C44A-DDBF-4A2C-8C79-75DF288894E1}"/>
    <dgm:cxn modelId="{A921BE69-0C47-4D27-8C3E-00F96AC82F0D}" type="presOf" srcId="{54751F05-E31A-45A8-A674-7D86EE300C5B}" destId="{7D13017C-4681-43BE-9EAC-445C4AB71189}" srcOrd="1" destOrd="0" presId="urn:microsoft.com/office/officeart/2005/8/layout/hierarchy3"/>
    <dgm:cxn modelId="{1CB3BDCB-DD46-4098-9792-50FE7F027689}" srcId="{54751F05-E31A-45A8-A674-7D86EE300C5B}" destId="{912785F4-E69B-4574-8320-0FA1D5848333}" srcOrd="0" destOrd="0" parTransId="{C38C6080-E5F9-4786-97A4-0666585A0C37}" sibTransId="{44F61433-C974-4590-9103-C974C9B74873}"/>
    <dgm:cxn modelId="{27CCB52F-FD98-4FA3-A1AB-24124C1A7D74}" type="presOf" srcId="{A500B35A-8121-45FA-AC1E-BA5DBA5EBBFA}" destId="{2AFB4E07-3EFC-4EB8-AB68-44D07E2365BC}" srcOrd="0" destOrd="0" presId="urn:microsoft.com/office/officeart/2005/8/layout/hierarchy3"/>
    <dgm:cxn modelId="{2387D795-1EAA-4ED2-B758-7D9905BC377B}" type="presOf" srcId="{02667514-F4A6-4DF2-B24A-20C1558F7FF0}" destId="{01D79A88-4369-4EB9-9866-A2097C85D5FF}" srcOrd="0" destOrd="0" presId="urn:microsoft.com/office/officeart/2005/8/layout/hierarchy3"/>
    <dgm:cxn modelId="{23ADF465-2877-42BF-B788-789D58FE410A}" type="presOf" srcId="{6FA8FE37-DF73-406D-963A-D1977E3379F1}" destId="{52D3E4A7-0C67-4153-9B9D-47A2593C25C5}" srcOrd="1" destOrd="0" presId="urn:microsoft.com/office/officeart/2005/8/layout/hierarchy3"/>
    <dgm:cxn modelId="{E6E18012-73B8-480F-A1D0-4FDE303A398E}" type="presOf" srcId="{EB898E7C-3BC9-4C76-873C-A992262E2633}" destId="{32D665E4-0BA1-4A53-BFC3-0A50BD59CB6B}" srcOrd="0" destOrd="0" presId="urn:microsoft.com/office/officeart/2005/8/layout/hierarchy3"/>
    <dgm:cxn modelId="{C0CD69DF-5E4C-4F08-8B06-600BDF00FF12}" type="presOf" srcId="{912785F4-E69B-4574-8320-0FA1D5848333}" destId="{B563AB5D-C6EC-4974-BE2C-7C3E4E946994}" srcOrd="0" destOrd="0" presId="urn:microsoft.com/office/officeart/2005/8/layout/hierarchy3"/>
    <dgm:cxn modelId="{C9B3E32D-25D2-42DE-9A73-B3E45F7F7C5E}" type="presOf" srcId="{54751F05-E31A-45A8-A674-7D86EE300C5B}" destId="{002D2405-BCB6-4651-8262-BED8DD675F63}" srcOrd="0" destOrd="0" presId="urn:microsoft.com/office/officeart/2005/8/layout/hierarchy3"/>
    <dgm:cxn modelId="{BCD41400-006F-489B-95D4-5E72609B9ACA}" srcId="{6FA8FE37-DF73-406D-963A-D1977E3379F1}" destId="{EB898E7C-3BC9-4C76-873C-A992262E2633}" srcOrd="0" destOrd="0" parTransId="{02667514-F4A6-4DF2-B24A-20C1558F7FF0}" sibTransId="{F35BEDC4-41F8-432C-9551-4D6FD3E23085}"/>
    <dgm:cxn modelId="{8E1C605D-5552-429E-A781-A27416B76DDB}" type="presOf" srcId="{C38C6080-E5F9-4786-97A4-0666585A0C37}" destId="{7E0A31B2-9F0E-4D22-8CB0-7189E8C7D326}" srcOrd="0" destOrd="0" presId="urn:microsoft.com/office/officeart/2005/8/layout/hierarchy3"/>
    <dgm:cxn modelId="{610AB053-88D0-4C79-9B64-559AD07C8B9B}" type="presParOf" srcId="{2AFB4E07-3EFC-4EB8-AB68-44D07E2365BC}" destId="{B70EAD76-269A-44A0-A883-42C6A4110761}" srcOrd="0" destOrd="0" presId="urn:microsoft.com/office/officeart/2005/8/layout/hierarchy3"/>
    <dgm:cxn modelId="{6EE8AD58-29F6-4F28-BF69-E7105764DEED}" type="presParOf" srcId="{B70EAD76-269A-44A0-A883-42C6A4110761}" destId="{C9DCC4E3-D316-4207-88C3-E3EA66F1A677}" srcOrd="0" destOrd="0" presId="urn:microsoft.com/office/officeart/2005/8/layout/hierarchy3"/>
    <dgm:cxn modelId="{218E6788-682D-4214-8CDF-255E5535DD44}" type="presParOf" srcId="{C9DCC4E3-D316-4207-88C3-E3EA66F1A677}" destId="{002D2405-BCB6-4651-8262-BED8DD675F63}" srcOrd="0" destOrd="0" presId="urn:microsoft.com/office/officeart/2005/8/layout/hierarchy3"/>
    <dgm:cxn modelId="{610782F9-06A2-4D07-8285-DAFF33B3DFAE}" type="presParOf" srcId="{C9DCC4E3-D316-4207-88C3-E3EA66F1A677}" destId="{7D13017C-4681-43BE-9EAC-445C4AB71189}" srcOrd="1" destOrd="0" presId="urn:microsoft.com/office/officeart/2005/8/layout/hierarchy3"/>
    <dgm:cxn modelId="{EB2BAE16-90CB-4338-ABB8-D7653C8DBC4F}" type="presParOf" srcId="{B70EAD76-269A-44A0-A883-42C6A4110761}" destId="{B73D077D-97F5-4559-B266-0896A28B15D2}" srcOrd="1" destOrd="0" presId="urn:microsoft.com/office/officeart/2005/8/layout/hierarchy3"/>
    <dgm:cxn modelId="{844A17D1-DDF8-48D1-B604-2BF2B098C5EF}" type="presParOf" srcId="{B73D077D-97F5-4559-B266-0896A28B15D2}" destId="{7E0A31B2-9F0E-4D22-8CB0-7189E8C7D326}" srcOrd="0" destOrd="0" presId="urn:microsoft.com/office/officeart/2005/8/layout/hierarchy3"/>
    <dgm:cxn modelId="{4FE2473B-6A67-4963-AAF7-BBA9C2316220}" type="presParOf" srcId="{B73D077D-97F5-4559-B266-0896A28B15D2}" destId="{B563AB5D-C6EC-4974-BE2C-7C3E4E946994}" srcOrd="1" destOrd="0" presId="urn:microsoft.com/office/officeart/2005/8/layout/hierarchy3"/>
    <dgm:cxn modelId="{DF653236-CE6B-4F8A-B25A-4B922DF04435}" type="presParOf" srcId="{2AFB4E07-3EFC-4EB8-AB68-44D07E2365BC}" destId="{981E2260-2D5F-4206-8485-B7A0F4478EF1}" srcOrd="1" destOrd="0" presId="urn:microsoft.com/office/officeart/2005/8/layout/hierarchy3"/>
    <dgm:cxn modelId="{E3F4CA43-86E5-4A4A-9B3D-41931C226E8B}" type="presParOf" srcId="{981E2260-2D5F-4206-8485-B7A0F4478EF1}" destId="{D567AB27-C16B-442B-BA3C-36B4FC47A3F5}" srcOrd="0" destOrd="0" presId="urn:microsoft.com/office/officeart/2005/8/layout/hierarchy3"/>
    <dgm:cxn modelId="{4DB5E60B-E52A-4C56-B180-F5A67E517CE3}" type="presParOf" srcId="{D567AB27-C16B-442B-BA3C-36B4FC47A3F5}" destId="{06449FC0-AA04-4F5E-B90C-DDE1ECBBE9D9}" srcOrd="0" destOrd="0" presId="urn:microsoft.com/office/officeart/2005/8/layout/hierarchy3"/>
    <dgm:cxn modelId="{DE6B1173-0F6B-4142-B130-0B6F6097D5D5}" type="presParOf" srcId="{D567AB27-C16B-442B-BA3C-36B4FC47A3F5}" destId="{52D3E4A7-0C67-4153-9B9D-47A2593C25C5}" srcOrd="1" destOrd="0" presId="urn:microsoft.com/office/officeart/2005/8/layout/hierarchy3"/>
    <dgm:cxn modelId="{CC998589-6EE6-4158-9D9A-E2BD7D57FC54}" type="presParOf" srcId="{981E2260-2D5F-4206-8485-B7A0F4478EF1}" destId="{71F47F6B-0120-474C-82D0-806AB22E0C37}" srcOrd="1" destOrd="0" presId="urn:microsoft.com/office/officeart/2005/8/layout/hierarchy3"/>
    <dgm:cxn modelId="{74763A97-7E52-4052-8D3C-CD5CF3CCB522}" type="presParOf" srcId="{71F47F6B-0120-474C-82D0-806AB22E0C37}" destId="{01D79A88-4369-4EB9-9866-A2097C85D5FF}" srcOrd="0" destOrd="0" presId="urn:microsoft.com/office/officeart/2005/8/layout/hierarchy3"/>
    <dgm:cxn modelId="{948BE07B-5BB1-4802-A057-37C1480D5F4D}" type="presParOf" srcId="{71F47F6B-0120-474C-82D0-806AB22E0C37}" destId="{32D665E4-0BA1-4A53-BFC3-0A50BD59CB6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F7C8F8-BE47-4831-A82E-BCE2C91873ED}"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D13464BE-E4D5-4C9B-B99B-CACBF9933247}">
      <dgm:prSet phldrT="[Text]"/>
      <dgm:spPr/>
      <dgm:t>
        <a:bodyPr/>
        <a:lstStyle/>
        <a:p>
          <a:r>
            <a:rPr lang="en-US" b="1" dirty="0" smtClean="0"/>
            <a:t>If the patient is term &gt; 37 weeks :</a:t>
          </a:r>
          <a:endParaRPr lang="en-US" b="1" dirty="0"/>
        </a:p>
      </dgm:t>
    </dgm:pt>
    <dgm:pt modelId="{14389C92-728E-4B45-9C7C-730202CF7AC6}" type="parTrans" cxnId="{5E6BD4B4-B670-4D11-B6F6-CBA4B72E8046}">
      <dgm:prSet/>
      <dgm:spPr/>
      <dgm:t>
        <a:bodyPr/>
        <a:lstStyle/>
        <a:p>
          <a:endParaRPr lang="en-US"/>
        </a:p>
      </dgm:t>
    </dgm:pt>
    <dgm:pt modelId="{D62EE083-CD28-4154-8FCE-CFADD9425D33}" type="sibTrans" cxnId="{5E6BD4B4-B670-4D11-B6F6-CBA4B72E8046}">
      <dgm:prSet/>
      <dgm:spPr/>
      <dgm:t>
        <a:bodyPr/>
        <a:lstStyle/>
        <a:p>
          <a:endParaRPr lang="en-US"/>
        </a:p>
      </dgm:t>
    </dgm:pt>
    <dgm:pt modelId="{FB4B15CD-CA00-415C-9052-749AE507F5EB}">
      <dgm:prSet phldrT="[Text]"/>
      <dgm:spPr/>
      <dgm:t>
        <a:bodyPr/>
        <a:lstStyle/>
        <a:p>
          <a:r>
            <a:rPr lang="en-US" b="1" dirty="0" smtClean="0"/>
            <a:t> late preterm patients from 34 to 36 weeks and six days EGA </a:t>
          </a:r>
          <a:endParaRPr lang="en-US" b="1" dirty="0"/>
        </a:p>
      </dgm:t>
    </dgm:pt>
    <dgm:pt modelId="{168EFDF4-8BB2-4764-91EF-6E56CBA6895B}" type="parTrans" cxnId="{A4058258-2C8F-4E3C-9550-EE5AC2F85B6B}">
      <dgm:prSet/>
      <dgm:spPr/>
      <dgm:t>
        <a:bodyPr/>
        <a:lstStyle/>
        <a:p>
          <a:endParaRPr lang="en-US"/>
        </a:p>
      </dgm:t>
    </dgm:pt>
    <dgm:pt modelId="{B182895F-F04C-49F3-B97A-D3921D6924CC}" type="sibTrans" cxnId="{A4058258-2C8F-4E3C-9550-EE5AC2F85B6B}">
      <dgm:prSet/>
      <dgm:spPr/>
      <dgm:t>
        <a:bodyPr/>
        <a:lstStyle/>
        <a:p>
          <a:endParaRPr lang="en-US"/>
        </a:p>
      </dgm:t>
    </dgm:pt>
    <dgm:pt modelId="{484F5F44-7084-4D1A-B4A1-F1D48A99DA57}">
      <dgm:prSet custT="1"/>
      <dgm:spPr/>
      <dgm:t>
        <a:bodyPr/>
        <a:lstStyle/>
        <a:p>
          <a:r>
            <a:rPr lang="en-US" sz="2000" b="0" dirty="0" smtClean="0">
              <a:solidFill>
                <a:schemeClr val="accent4">
                  <a:lumMod val="75000"/>
                </a:schemeClr>
              </a:solidFill>
            </a:rPr>
            <a:t>Approximately 90% of patient will go into spontaneous labor within 24 hours. labor should be induced either at the time of presentation or the patient can be expected managed .induction of labor reduces the time of delivery and the rates of chorioamnionitis and metritis and admission to the neonatal intensive care unit. If the patient does not go into spontaneous labor on her own then labor induction should be performed with oxytocin.</a:t>
          </a:r>
          <a:endParaRPr lang="en-US" sz="2000" b="0" dirty="0">
            <a:solidFill>
              <a:schemeClr val="accent4">
                <a:lumMod val="75000"/>
              </a:schemeClr>
            </a:solidFill>
          </a:endParaRPr>
        </a:p>
      </dgm:t>
    </dgm:pt>
    <dgm:pt modelId="{C4498495-D59D-40CC-BB17-570D80693EC2}" type="parTrans" cxnId="{81B06B70-9DA2-4ABC-82B4-B6E90EE86191}">
      <dgm:prSet/>
      <dgm:spPr/>
      <dgm:t>
        <a:bodyPr/>
        <a:lstStyle/>
        <a:p>
          <a:endParaRPr lang="en-US"/>
        </a:p>
      </dgm:t>
    </dgm:pt>
    <dgm:pt modelId="{31220ACE-1B0B-4F6E-8241-923F1B3084CB}" type="sibTrans" cxnId="{81B06B70-9DA2-4ABC-82B4-B6E90EE86191}">
      <dgm:prSet/>
      <dgm:spPr/>
      <dgm:t>
        <a:bodyPr/>
        <a:lstStyle/>
        <a:p>
          <a:endParaRPr lang="en-US"/>
        </a:p>
      </dgm:t>
    </dgm:pt>
    <dgm:pt modelId="{E6CF63AC-457D-477B-A530-CE8464672EAC}">
      <dgm:prSet custT="1"/>
      <dgm:spPr/>
      <dgm:t>
        <a:bodyPr/>
        <a:lstStyle/>
        <a:p>
          <a:r>
            <a:rPr lang="en-US" sz="2000" b="0" dirty="0" smtClean="0">
              <a:solidFill>
                <a:schemeClr val="accent4">
                  <a:lumMod val="75000"/>
                </a:schemeClr>
              </a:solidFill>
            </a:rPr>
            <a:t>The management is the same as term for the risks of infection outweigh the risks of prematurity .An induction of labor has started for these patients once rupture of membranes is confirmed. If the fetus is breach then a cesarean section will have to be performed.</a:t>
          </a:r>
          <a:endParaRPr lang="en-US" sz="2000" b="0" dirty="0">
            <a:solidFill>
              <a:schemeClr val="accent4">
                <a:lumMod val="75000"/>
              </a:schemeClr>
            </a:solidFill>
          </a:endParaRPr>
        </a:p>
      </dgm:t>
    </dgm:pt>
    <dgm:pt modelId="{D3746245-EE0E-4F3D-BAB8-EBB934B7C010}" type="parTrans" cxnId="{ACE2A46B-C8C9-40EB-99A0-0F344DB000B7}">
      <dgm:prSet/>
      <dgm:spPr/>
      <dgm:t>
        <a:bodyPr/>
        <a:lstStyle/>
        <a:p>
          <a:endParaRPr lang="en-US"/>
        </a:p>
      </dgm:t>
    </dgm:pt>
    <dgm:pt modelId="{8DCE6294-C429-43FC-854F-4BB89A56BB75}" type="sibTrans" cxnId="{ACE2A46B-C8C9-40EB-99A0-0F344DB000B7}">
      <dgm:prSet/>
      <dgm:spPr/>
      <dgm:t>
        <a:bodyPr/>
        <a:lstStyle/>
        <a:p>
          <a:endParaRPr lang="en-US"/>
        </a:p>
      </dgm:t>
    </dgm:pt>
    <dgm:pt modelId="{B2A2F5B0-2C3D-4328-B263-C90DFD0A74DA}" type="pres">
      <dgm:prSet presAssocID="{FCF7C8F8-BE47-4831-A82E-BCE2C91873ED}" presName="linear" presStyleCnt="0">
        <dgm:presLayoutVars>
          <dgm:dir/>
          <dgm:animLvl val="lvl"/>
          <dgm:resizeHandles val="exact"/>
        </dgm:presLayoutVars>
      </dgm:prSet>
      <dgm:spPr/>
      <dgm:t>
        <a:bodyPr/>
        <a:lstStyle/>
        <a:p>
          <a:endParaRPr lang="en-GB"/>
        </a:p>
      </dgm:t>
    </dgm:pt>
    <dgm:pt modelId="{1D9E1851-C689-49AA-A000-EA3DFB004281}" type="pres">
      <dgm:prSet presAssocID="{D13464BE-E4D5-4C9B-B99B-CACBF9933247}" presName="parentLin" presStyleCnt="0"/>
      <dgm:spPr/>
      <dgm:t>
        <a:bodyPr/>
        <a:lstStyle/>
        <a:p>
          <a:endParaRPr lang="en-GB"/>
        </a:p>
      </dgm:t>
    </dgm:pt>
    <dgm:pt modelId="{80309A4A-30DA-4F20-B0EB-6FD500F78CD8}" type="pres">
      <dgm:prSet presAssocID="{D13464BE-E4D5-4C9B-B99B-CACBF9933247}" presName="parentLeftMargin" presStyleLbl="node1" presStyleIdx="0" presStyleCnt="2"/>
      <dgm:spPr/>
      <dgm:t>
        <a:bodyPr/>
        <a:lstStyle/>
        <a:p>
          <a:endParaRPr lang="en-GB"/>
        </a:p>
      </dgm:t>
    </dgm:pt>
    <dgm:pt modelId="{3C7A5555-4F8A-40FC-A499-E97FFB67FF76}" type="pres">
      <dgm:prSet presAssocID="{D13464BE-E4D5-4C9B-B99B-CACBF9933247}" presName="parentText" presStyleLbl="node1" presStyleIdx="0" presStyleCnt="2">
        <dgm:presLayoutVars>
          <dgm:chMax val="0"/>
          <dgm:bulletEnabled val="1"/>
        </dgm:presLayoutVars>
      </dgm:prSet>
      <dgm:spPr/>
      <dgm:t>
        <a:bodyPr/>
        <a:lstStyle/>
        <a:p>
          <a:endParaRPr lang="en-US"/>
        </a:p>
      </dgm:t>
    </dgm:pt>
    <dgm:pt modelId="{2C7FE186-FF19-4985-B26D-4CA5E80F8A46}" type="pres">
      <dgm:prSet presAssocID="{D13464BE-E4D5-4C9B-B99B-CACBF9933247}" presName="negativeSpace" presStyleCnt="0"/>
      <dgm:spPr/>
      <dgm:t>
        <a:bodyPr/>
        <a:lstStyle/>
        <a:p>
          <a:endParaRPr lang="en-GB"/>
        </a:p>
      </dgm:t>
    </dgm:pt>
    <dgm:pt modelId="{716DA71D-E6C9-4E94-AF9F-ACFB65E91B21}" type="pres">
      <dgm:prSet presAssocID="{D13464BE-E4D5-4C9B-B99B-CACBF9933247}" presName="childText" presStyleLbl="conFgAcc1" presStyleIdx="0" presStyleCnt="2" custLinFactNeighborY="62501">
        <dgm:presLayoutVars>
          <dgm:bulletEnabled val="1"/>
        </dgm:presLayoutVars>
      </dgm:prSet>
      <dgm:spPr/>
      <dgm:t>
        <a:bodyPr/>
        <a:lstStyle/>
        <a:p>
          <a:endParaRPr lang="en-US"/>
        </a:p>
      </dgm:t>
    </dgm:pt>
    <dgm:pt modelId="{B608ED12-AE5C-4CDE-AD11-AFEA865E3972}" type="pres">
      <dgm:prSet presAssocID="{D62EE083-CD28-4154-8FCE-CFADD9425D33}" presName="spaceBetweenRectangles" presStyleCnt="0"/>
      <dgm:spPr/>
      <dgm:t>
        <a:bodyPr/>
        <a:lstStyle/>
        <a:p>
          <a:endParaRPr lang="en-GB"/>
        </a:p>
      </dgm:t>
    </dgm:pt>
    <dgm:pt modelId="{3851DC04-ACD7-40C4-B975-13EB44CD2D01}" type="pres">
      <dgm:prSet presAssocID="{FB4B15CD-CA00-415C-9052-749AE507F5EB}" presName="parentLin" presStyleCnt="0"/>
      <dgm:spPr/>
      <dgm:t>
        <a:bodyPr/>
        <a:lstStyle/>
        <a:p>
          <a:endParaRPr lang="en-GB"/>
        </a:p>
      </dgm:t>
    </dgm:pt>
    <dgm:pt modelId="{BD236E63-BD4A-4B2B-B6EA-E3929A38B206}" type="pres">
      <dgm:prSet presAssocID="{FB4B15CD-CA00-415C-9052-749AE507F5EB}" presName="parentLeftMargin" presStyleLbl="node1" presStyleIdx="0" presStyleCnt="2"/>
      <dgm:spPr/>
      <dgm:t>
        <a:bodyPr/>
        <a:lstStyle/>
        <a:p>
          <a:endParaRPr lang="en-GB"/>
        </a:p>
      </dgm:t>
    </dgm:pt>
    <dgm:pt modelId="{E97BEA0F-5FD7-4915-A534-E1CF36442093}" type="pres">
      <dgm:prSet presAssocID="{FB4B15CD-CA00-415C-9052-749AE507F5EB}" presName="parentText" presStyleLbl="node1" presStyleIdx="1" presStyleCnt="2">
        <dgm:presLayoutVars>
          <dgm:chMax val="0"/>
          <dgm:bulletEnabled val="1"/>
        </dgm:presLayoutVars>
      </dgm:prSet>
      <dgm:spPr/>
      <dgm:t>
        <a:bodyPr/>
        <a:lstStyle/>
        <a:p>
          <a:endParaRPr lang="en-US"/>
        </a:p>
      </dgm:t>
    </dgm:pt>
    <dgm:pt modelId="{E20D64AE-C345-420B-A362-CCAD6CF39F82}" type="pres">
      <dgm:prSet presAssocID="{FB4B15CD-CA00-415C-9052-749AE507F5EB}" presName="negativeSpace" presStyleCnt="0"/>
      <dgm:spPr/>
      <dgm:t>
        <a:bodyPr/>
        <a:lstStyle/>
        <a:p>
          <a:endParaRPr lang="en-GB"/>
        </a:p>
      </dgm:t>
    </dgm:pt>
    <dgm:pt modelId="{F8E76AF4-A9D3-42FB-A12A-63B26337E6D2}" type="pres">
      <dgm:prSet presAssocID="{FB4B15CD-CA00-415C-9052-749AE507F5EB}" presName="childText" presStyleLbl="conFgAcc1" presStyleIdx="1" presStyleCnt="2" custLinFactNeighborX="833" custLinFactNeighborY="15797">
        <dgm:presLayoutVars>
          <dgm:bulletEnabled val="1"/>
        </dgm:presLayoutVars>
      </dgm:prSet>
      <dgm:spPr/>
      <dgm:t>
        <a:bodyPr/>
        <a:lstStyle/>
        <a:p>
          <a:endParaRPr lang="en-US"/>
        </a:p>
      </dgm:t>
    </dgm:pt>
  </dgm:ptLst>
  <dgm:cxnLst>
    <dgm:cxn modelId="{81B06B70-9DA2-4ABC-82B4-B6E90EE86191}" srcId="{D13464BE-E4D5-4C9B-B99B-CACBF9933247}" destId="{484F5F44-7084-4D1A-B4A1-F1D48A99DA57}" srcOrd="0" destOrd="0" parTransId="{C4498495-D59D-40CC-BB17-570D80693EC2}" sibTransId="{31220ACE-1B0B-4F6E-8241-923F1B3084CB}"/>
    <dgm:cxn modelId="{01005404-3D30-40D4-A42E-0261BAFEF753}" type="presOf" srcId="{FB4B15CD-CA00-415C-9052-749AE507F5EB}" destId="{BD236E63-BD4A-4B2B-B6EA-E3929A38B206}" srcOrd="0" destOrd="0" presId="urn:microsoft.com/office/officeart/2005/8/layout/list1"/>
    <dgm:cxn modelId="{1C4243E9-039D-40FB-AB4B-2C26FA6B82ED}" type="presOf" srcId="{484F5F44-7084-4D1A-B4A1-F1D48A99DA57}" destId="{716DA71D-E6C9-4E94-AF9F-ACFB65E91B21}" srcOrd="0" destOrd="0" presId="urn:microsoft.com/office/officeart/2005/8/layout/list1"/>
    <dgm:cxn modelId="{D22EF7A0-974C-43C1-B318-BFFE30BA6337}" type="presOf" srcId="{D13464BE-E4D5-4C9B-B99B-CACBF9933247}" destId="{3C7A5555-4F8A-40FC-A499-E97FFB67FF76}" srcOrd="1" destOrd="0" presId="urn:microsoft.com/office/officeart/2005/8/layout/list1"/>
    <dgm:cxn modelId="{C4A74E01-C227-4C36-9DC7-E7D1458FE502}" type="presOf" srcId="{E6CF63AC-457D-477B-A530-CE8464672EAC}" destId="{F8E76AF4-A9D3-42FB-A12A-63B26337E6D2}" srcOrd="0" destOrd="0" presId="urn:microsoft.com/office/officeart/2005/8/layout/list1"/>
    <dgm:cxn modelId="{8C11B63E-6A83-4BF9-9D7F-AD897A567ABE}" type="presOf" srcId="{FB4B15CD-CA00-415C-9052-749AE507F5EB}" destId="{E97BEA0F-5FD7-4915-A534-E1CF36442093}" srcOrd="1" destOrd="0" presId="urn:microsoft.com/office/officeart/2005/8/layout/list1"/>
    <dgm:cxn modelId="{B711BBAA-BAA3-48F3-80AD-0D6F2C379D40}" type="presOf" srcId="{FCF7C8F8-BE47-4831-A82E-BCE2C91873ED}" destId="{B2A2F5B0-2C3D-4328-B263-C90DFD0A74DA}" srcOrd="0" destOrd="0" presId="urn:microsoft.com/office/officeart/2005/8/layout/list1"/>
    <dgm:cxn modelId="{5E6BD4B4-B670-4D11-B6F6-CBA4B72E8046}" srcId="{FCF7C8F8-BE47-4831-A82E-BCE2C91873ED}" destId="{D13464BE-E4D5-4C9B-B99B-CACBF9933247}" srcOrd="0" destOrd="0" parTransId="{14389C92-728E-4B45-9C7C-730202CF7AC6}" sibTransId="{D62EE083-CD28-4154-8FCE-CFADD9425D33}"/>
    <dgm:cxn modelId="{8B1A5286-E8A0-435E-A6CC-CCA994752129}" type="presOf" srcId="{D13464BE-E4D5-4C9B-B99B-CACBF9933247}" destId="{80309A4A-30DA-4F20-B0EB-6FD500F78CD8}" srcOrd="0" destOrd="0" presId="urn:microsoft.com/office/officeart/2005/8/layout/list1"/>
    <dgm:cxn modelId="{ACE2A46B-C8C9-40EB-99A0-0F344DB000B7}" srcId="{FB4B15CD-CA00-415C-9052-749AE507F5EB}" destId="{E6CF63AC-457D-477B-A530-CE8464672EAC}" srcOrd="0" destOrd="0" parTransId="{D3746245-EE0E-4F3D-BAB8-EBB934B7C010}" sibTransId="{8DCE6294-C429-43FC-854F-4BB89A56BB75}"/>
    <dgm:cxn modelId="{A4058258-2C8F-4E3C-9550-EE5AC2F85B6B}" srcId="{FCF7C8F8-BE47-4831-A82E-BCE2C91873ED}" destId="{FB4B15CD-CA00-415C-9052-749AE507F5EB}" srcOrd="1" destOrd="0" parTransId="{168EFDF4-8BB2-4764-91EF-6E56CBA6895B}" sibTransId="{B182895F-F04C-49F3-B97A-D3921D6924CC}"/>
    <dgm:cxn modelId="{4F6F6862-3C49-46CA-8396-E680AA7C8B6C}" type="presParOf" srcId="{B2A2F5B0-2C3D-4328-B263-C90DFD0A74DA}" destId="{1D9E1851-C689-49AA-A000-EA3DFB004281}" srcOrd="0" destOrd="0" presId="urn:microsoft.com/office/officeart/2005/8/layout/list1"/>
    <dgm:cxn modelId="{48767C0C-5FD2-4308-895C-1EDD9C7E3FAB}" type="presParOf" srcId="{1D9E1851-C689-49AA-A000-EA3DFB004281}" destId="{80309A4A-30DA-4F20-B0EB-6FD500F78CD8}" srcOrd="0" destOrd="0" presId="urn:microsoft.com/office/officeart/2005/8/layout/list1"/>
    <dgm:cxn modelId="{C888C1C1-5E49-4498-911C-E1428BB85BAE}" type="presParOf" srcId="{1D9E1851-C689-49AA-A000-EA3DFB004281}" destId="{3C7A5555-4F8A-40FC-A499-E97FFB67FF76}" srcOrd="1" destOrd="0" presId="urn:microsoft.com/office/officeart/2005/8/layout/list1"/>
    <dgm:cxn modelId="{55851B1D-95F1-4CB4-B588-91506C2456FB}" type="presParOf" srcId="{B2A2F5B0-2C3D-4328-B263-C90DFD0A74DA}" destId="{2C7FE186-FF19-4985-B26D-4CA5E80F8A46}" srcOrd="1" destOrd="0" presId="urn:microsoft.com/office/officeart/2005/8/layout/list1"/>
    <dgm:cxn modelId="{663F8DBE-4650-4418-8200-5EDCC94F8EEB}" type="presParOf" srcId="{B2A2F5B0-2C3D-4328-B263-C90DFD0A74DA}" destId="{716DA71D-E6C9-4E94-AF9F-ACFB65E91B21}" srcOrd="2" destOrd="0" presId="urn:microsoft.com/office/officeart/2005/8/layout/list1"/>
    <dgm:cxn modelId="{1BFCB4AC-D08F-4F50-8263-0B9D04235E84}" type="presParOf" srcId="{B2A2F5B0-2C3D-4328-B263-C90DFD0A74DA}" destId="{B608ED12-AE5C-4CDE-AD11-AFEA865E3972}" srcOrd="3" destOrd="0" presId="urn:microsoft.com/office/officeart/2005/8/layout/list1"/>
    <dgm:cxn modelId="{39607C16-907C-4B19-91D1-B8B61045FC9C}" type="presParOf" srcId="{B2A2F5B0-2C3D-4328-B263-C90DFD0A74DA}" destId="{3851DC04-ACD7-40C4-B975-13EB44CD2D01}" srcOrd="4" destOrd="0" presId="urn:microsoft.com/office/officeart/2005/8/layout/list1"/>
    <dgm:cxn modelId="{DD23E76B-AF65-4520-B5E5-EA5537E63F1C}" type="presParOf" srcId="{3851DC04-ACD7-40C4-B975-13EB44CD2D01}" destId="{BD236E63-BD4A-4B2B-B6EA-E3929A38B206}" srcOrd="0" destOrd="0" presId="urn:microsoft.com/office/officeart/2005/8/layout/list1"/>
    <dgm:cxn modelId="{0AE3265C-F42F-428D-8083-0642F6504926}" type="presParOf" srcId="{3851DC04-ACD7-40C4-B975-13EB44CD2D01}" destId="{E97BEA0F-5FD7-4915-A534-E1CF36442093}" srcOrd="1" destOrd="0" presId="urn:microsoft.com/office/officeart/2005/8/layout/list1"/>
    <dgm:cxn modelId="{031546D7-FE61-4B96-BEEB-CC2EE6AAC0D0}" type="presParOf" srcId="{B2A2F5B0-2C3D-4328-B263-C90DFD0A74DA}" destId="{E20D64AE-C345-420B-A362-CCAD6CF39F82}" srcOrd="5" destOrd="0" presId="urn:microsoft.com/office/officeart/2005/8/layout/list1"/>
    <dgm:cxn modelId="{5A6942D0-648F-4C78-B13D-46D5DC7DBF69}" type="presParOf" srcId="{B2A2F5B0-2C3D-4328-B263-C90DFD0A74DA}" destId="{F8E76AF4-A9D3-42FB-A12A-63B26337E6D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D2405-BCB6-4651-8262-BED8DD675F63}">
      <dsp:nvSpPr>
        <dsp:cNvPr id="0" name=""/>
        <dsp:cNvSpPr/>
      </dsp:nvSpPr>
      <dsp:spPr>
        <a:xfrm>
          <a:off x="1116" y="762558"/>
          <a:ext cx="4063007" cy="2031503"/>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PROM</a:t>
          </a:r>
          <a:endParaRPr lang="en-US" sz="6500" kern="1200" dirty="0"/>
        </a:p>
      </dsp:txBody>
      <dsp:txXfrm>
        <a:off x="60617" y="822059"/>
        <a:ext cx="3944005" cy="1912501"/>
      </dsp:txXfrm>
    </dsp:sp>
    <dsp:sp modelId="{7E0A31B2-9F0E-4D22-8CB0-7189E8C7D326}">
      <dsp:nvSpPr>
        <dsp:cNvPr id="0" name=""/>
        <dsp:cNvSpPr/>
      </dsp:nvSpPr>
      <dsp:spPr>
        <a:xfrm>
          <a:off x="407416" y="2794062"/>
          <a:ext cx="406300" cy="1523627"/>
        </a:xfrm>
        <a:custGeom>
          <a:avLst/>
          <a:gdLst/>
          <a:ahLst/>
          <a:cxnLst/>
          <a:rect l="0" t="0" r="0" b="0"/>
          <a:pathLst>
            <a:path>
              <a:moveTo>
                <a:pt x="0" y="0"/>
              </a:moveTo>
              <a:lnTo>
                <a:pt x="0" y="1523627"/>
              </a:lnTo>
              <a:lnTo>
                <a:pt x="406300" y="152362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63AB5D-C6EC-4974-BE2C-7C3E4E946994}">
      <dsp:nvSpPr>
        <dsp:cNvPr id="0" name=""/>
        <dsp:cNvSpPr/>
      </dsp:nvSpPr>
      <dsp:spPr>
        <a:xfrm>
          <a:off x="813717" y="3301937"/>
          <a:ext cx="3250406" cy="2031503"/>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Premature rapture of membranes before the onset of labor </a:t>
          </a:r>
          <a:endParaRPr lang="en-US" sz="2000" b="1" kern="1200" dirty="0"/>
        </a:p>
      </dsp:txBody>
      <dsp:txXfrm>
        <a:off x="873218" y="3361438"/>
        <a:ext cx="3131404" cy="1912501"/>
      </dsp:txXfrm>
    </dsp:sp>
    <dsp:sp modelId="{06449FC0-AA04-4F5E-B90C-DDE1ECBBE9D9}">
      <dsp:nvSpPr>
        <dsp:cNvPr id="0" name=""/>
        <dsp:cNvSpPr/>
      </dsp:nvSpPr>
      <dsp:spPr>
        <a:xfrm>
          <a:off x="5079875" y="762558"/>
          <a:ext cx="4063007" cy="2031503"/>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PPROM</a:t>
          </a:r>
          <a:endParaRPr lang="en-US" sz="6500" kern="1200" dirty="0"/>
        </a:p>
      </dsp:txBody>
      <dsp:txXfrm>
        <a:off x="5139376" y="822059"/>
        <a:ext cx="3944005" cy="1912501"/>
      </dsp:txXfrm>
    </dsp:sp>
    <dsp:sp modelId="{01D79A88-4369-4EB9-9866-A2097C85D5FF}">
      <dsp:nvSpPr>
        <dsp:cNvPr id="0" name=""/>
        <dsp:cNvSpPr/>
      </dsp:nvSpPr>
      <dsp:spPr>
        <a:xfrm>
          <a:off x="5486176" y="2794062"/>
          <a:ext cx="406300" cy="1523627"/>
        </a:xfrm>
        <a:custGeom>
          <a:avLst/>
          <a:gdLst/>
          <a:ahLst/>
          <a:cxnLst/>
          <a:rect l="0" t="0" r="0" b="0"/>
          <a:pathLst>
            <a:path>
              <a:moveTo>
                <a:pt x="0" y="0"/>
              </a:moveTo>
              <a:lnTo>
                <a:pt x="0" y="1523627"/>
              </a:lnTo>
              <a:lnTo>
                <a:pt x="406300" y="152362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665E4-0BA1-4A53-BFC3-0A50BD59CB6B}">
      <dsp:nvSpPr>
        <dsp:cNvPr id="0" name=""/>
        <dsp:cNvSpPr/>
      </dsp:nvSpPr>
      <dsp:spPr>
        <a:xfrm>
          <a:off x="5892477" y="3301937"/>
          <a:ext cx="3250406" cy="2031503"/>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Preterm premature rapture of membranes occurring before 37 weeks estimated gestational age</a:t>
          </a:r>
          <a:endParaRPr lang="en-US" sz="2000" b="1" kern="1200" dirty="0"/>
        </a:p>
      </dsp:txBody>
      <dsp:txXfrm>
        <a:off x="5951978" y="3361438"/>
        <a:ext cx="3131404" cy="1912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DA71D-E6C9-4E94-AF9F-ACFB65E91B21}">
      <dsp:nvSpPr>
        <dsp:cNvPr id="0" name=""/>
        <dsp:cNvSpPr/>
      </dsp:nvSpPr>
      <dsp:spPr>
        <a:xfrm>
          <a:off x="0" y="990600"/>
          <a:ext cx="9144000" cy="249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smtClean="0">
              <a:solidFill>
                <a:schemeClr val="accent4">
                  <a:lumMod val="75000"/>
                </a:schemeClr>
              </a:solidFill>
            </a:rPr>
            <a:t>Approximately 90% of patient will go into spontaneous labor within 24 hours. labor should be induced either at the time of presentation or the patient can be expected managed .induction of labor reduces the time of delivery and the rates of chorioamnionitis and metritis and admission to the neonatal intensive care unit. If the patient does not go into spontaneous labor on her own then labor induction should be performed with oxytocin.</a:t>
          </a:r>
          <a:endParaRPr lang="en-US" sz="2000" b="0" kern="1200" dirty="0">
            <a:solidFill>
              <a:schemeClr val="accent4">
                <a:lumMod val="75000"/>
              </a:schemeClr>
            </a:solidFill>
          </a:endParaRPr>
        </a:p>
      </dsp:txBody>
      <dsp:txXfrm>
        <a:off x="0" y="990600"/>
        <a:ext cx="9144000" cy="2494800"/>
      </dsp:txXfrm>
    </dsp:sp>
    <dsp:sp modelId="{3C7A5555-4F8A-40FC-A499-E97FFB67FF76}">
      <dsp:nvSpPr>
        <dsp:cNvPr id="0" name=""/>
        <dsp:cNvSpPr/>
      </dsp:nvSpPr>
      <dsp:spPr>
        <a:xfrm>
          <a:off x="457200" y="664169"/>
          <a:ext cx="6400800"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If the patient is term &gt; 37 weeks :</a:t>
          </a:r>
          <a:endParaRPr lang="en-US" sz="1800" b="1" kern="1200" dirty="0"/>
        </a:p>
      </dsp:txBody>
      <dsp:txXfrm>
        <a:off x="483139" y="690108"/>
        <a:ext cx="6348922" cy="479482"/>
      </dsp:txXfrm>
    </dsp:sp>
    <dsp:sp modelId="{F8E76AF4-A9D3-42FB-A12A-63B26337E6D2}">
      <dsp:nvSpPr>
        <dsp:cNvPr id="0" name=""/>
        <dsp:cNvSpPr/>
      </dsp:nvSpPr>
      <dsp:spPr>
        <a:xfrm>
          <a:off x="0" y="3829499"/>
          <a:ext cx="9144000" cy="16443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smtClean="0">
              <a:solidFill>
                <a:schemeClr val="accent4">
                  <a:lumMod val="75000"/>
                </a:schemeClr>
              </a:solidFill>
            </a:rPr>
            <a:t>The management is the same as term for the risks of infection outweigh the risks of prematurity .An induction of labor has started for these patients once rupture of membranes is confirmed. If the fetus is breach then a cesarean section will have to be performed.</a:t>
          </a:r>
          <a:endParaRPr lang="en-US" sz="2000" b="0" kern="1200" dirty="0">
            <a:solidFill>
              <a:schemeClr val="accent4">
                <a:lumMod val="75000"/>
              </a:schemeClr>
            </a:solidFill>
          </a:endParaRPr>
        </a:p>
      </dsp:txBody>
      <dsp:txXfrm>
        <a:off x="0" y="3829499"/>
        <a:ext cx="9144000" cy="1644300"/>
      </dsp:txXfrm>
    </dsp:sp>
    <dsp:sp modelId="{E97BEA0F-5FD7-4915-A534-E1CF36442093}">
      <dsp:nvSpPr>
        <dsp:cNvPr id="0" name=""/>
        <dsp:cNvSpPr/>
      </dsp:nvSpPr>
      <dsp:spPr>
        <a:xfrm>
          <a:off x="457200" y="3521850"/>
          <a:ext cx="6400800"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 late preterm patients from 34 to 36 weeks and six days EGA </a:t>
          </a:r>
          <a:endParaRPr lang="en-US" sz="1800" b="1" kern="1200" dirty="0"/>
        </a:p>
      </dsp:txBody>
      <dsp:txXfrm>
        <a:off x="483139" y="3547789"/>
        <a:ext cx="634892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389564-7841-4701-AC89-355BB772D6DB}" type="datetimeFigureOut">
              <a:rPr lang="en-US" smtClean="0"/>
              <a:pPr/>
              <a:t>10/5/16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Contact us: pht433@gmail.com</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3476DE-4F4E-457A-8472-716D03841344}" type="slidenum">
              <a:rPr lang="en-US" smtClean="0"/>
              <a:pPr/>
              <a:t>‹#›</a:t>
            </a:fld>
            <a:endParaRPr lang="en-US" dirty="0"/>
          </a:p>
        </p:txBody>
      </p:sp>
    </p:spTree>
    <p:extLst>
      <p:ext uri="{BB962C8B-B14F-4D97-AF65-F5344CB8AC3E}">
        <p14:creationId xmlns:p14="http://schemas.microsoft.com/office/powerpoint/2010/main" val="40432337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98731-034C-4C97-910C-A0A1F2AD7AC8}" type="datetimeFigureOut">
              <a:rPr lang="en-US" smtClean="0"/>
              <a:pPr/>
              <a:t>10/5/16</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Contact us: pht433@gmail.com</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6FA61-A8BE-49AB-8275-DC3C08F2A0EF}" type="slidenum">
              <a:rPr lang="en-US" smtClean="0"/>
              <a:pPr/>
              <a:t>‹#›</a:t>
            </a:fld>
            <a:endParaRPr lang="en-US" dirty="0"/>
          </a:p>
        </p:txBody>
      </p:sp>
    </p:spTree>
    <p:extLst>
      <p:ext uri="{BB962C8B-B14F-4D97-AF65-F5344CB8AC3E}">
        <p14:creationId xmlns:p14="http://schemas.microsoft.com/office/powerpoint/2010/main" val="2989733168"/>
      </p:ext>
    </p:extLst>
  </p:cSld>
  <p:clrMap bg1="lt1" tx1="dk1" bg2="lt2" tx2="dk2" accent1="accent1" accent2="accent2" accent3="accent3" accent4="accent4" accent5="accent5" accent6="accent6" hlink="hlink" folHlink="folHlink"/>
  <p:hf sldNum="0" hdr="0" ftr="0" dt="0"/>
  <p:notesStyle>
    <a:lvl1pPr marL="0" algn="l" defTabSz="1147115" rtl="0" eaLnBrk="1" latinLnBrk="0" hangingPunct="1">
      <a:defRPr sz="1500" kern="1200">
        <a:solidFill>
          <a:schemeClr val="tx1"/>
        </a:solidFill>
        <a:latin typeface="+mn-lt"/>
        <a:ea typeface="+mn-ea"/>
        <a:cs typeface="+mn-cs"/>
      </a:defRPr>
    </a:lvl1pPr>
    <a:lvl2pPr marL="573557" algn="l" defTabSz="1147115" rtl="0" eaLnBrk="1" latinLnBrk="0" hangingPunct="1">
      <a:defRPr sz="1500" kern="1200">
        <a:solidFill>
          <a:schemeClr val="tx1"/>
        </a:solidFill>
        <a:latin typeface="+mn-lt"/>
        <a:ea typeface="+mn-ea"/>
        <a:cs typeface="+mn-cs"/>
      </a:defRPr>
    </a:lvl2pPr>
    <a:lvl3pPr marL="1147115" algn="l" defTabSz="1147115" rtl="0" eaLnBrk="1" latinLnBrk="0" hangingPunct="1">
      <a:defRPr sz="1500" kern="1200">
        <a:solidFill>
          <a:schemeClr val="tx1"/>
        </a:solidFill>
        <a:latin typeface="+mn-lt"/>
        <a:ea typeface="+mn-ea"/>
        <a:cs typeface="+mn-cs"/>
      </a:defRPr>
    </a:lvl3pPr>
    <a:lvl4pPr marL="1720672" algn="l" defTabSz="1147115" rtl="0" eaLnBrk="1" latinLnBrk="0" hangingPunct="1">
      <a:defRPr sz="1500" kern="1200">
        <a:solidFill>
          <a:schemeClr val="tx1"/>
        </a:solidFill>
        <a:latin typeface="+mn-lt"/>
        <a:ea typeface="+mn-ea"/>
        <a:cs typeface="+mn-cs"/>
      </a:defRPr>
    </a:lvl4pPr>
    <a:lvl5pPr marL="2294230" algn="l" defTabSz="1147115" rtl="0" eaLnBrk="1" latinLnBrk="0" hangingPunct="1">
      <a:defRPr sz="1500" kern="1200">
        <a:solidFill>
          <a:schemeClr val="tx1"/>
        </a:solidFill>
        <a:latin typeface="+mn-lt"/>
        <a:ea typeface="+mn-ea"/>
        <a:cs typeface="+mn-cs"/>
      </a:defRPr>
    </a:lvl5pPr>
    <a:lvl6pPr marL="2867787" algn="l" defTabSz="1147115" rtl="0" eaLnBrk="1" latinLnBrk="0" hangingPunct="1">
      <a:defRPr sz="1500" kern="1200">
        <a:solidFill>
          <a:schemeClr val="tx1"/>
        </a:solidFill>
        <a:latin typeface="+mn-lt"/>
        <a:ea typeface="+mn-ea"/>
        <a:cs typeface="+mn-cs"/>
      </a:defRPr>
    </a:lvl6pPr>
    <a:lvl7pPr marL="3441344" algn="l" defTabSz="1147115" rtl="0" eaLnBrk="1" latinLnBrk="0" hangingPunct="1">
      <a:defRPr sz="1500" kern="1200">
        <a:solidFill>
          <a:schemeClr val="tx1"/>
        </a:solidFill>
        <a:latin typeface="+mn-lt"/>
        <a:ea typeface="+mn-ea"/>
        <a:cs typeface="+mn-cs"/>
      </a:defRPr>
    </a:lvl7pPr>
    <a:lvl8pPr marL="4014902" algn="l" defTabSz="1147115" rtl="0" eaLnBrk="1" latinLnBrk="0" hangingPunct="1">
      <a:defRPr sz="1500" kern="1200">
        <a:solidFill>
          <a:schemeClr val="tx1"/>
        </a:solidFill>
        <a:latin typeface="+mn-lt"/>
        <a:ea typeface="+mn-ea"/>
        <a:cs typeface="+mn-cs"/>
      </a:defRPr>
    </a:lvl8pPr>
    <a:lvl9pPr marL="4588459" algn="l" defTabSz="1147115"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573557" indent="0" algn="ctr">
              <a:buNone/>
              <a:defRPr>
                <a:solidFill>
                  <a:schemeClr val="tx1">
                    <a:tint val="75000"/>
                  </a:schemeClr>
                </a:solidFill>
              </a:defRPr>
            </a:lvl2pPr>
            <a:lvl3pPr marL="1147115" indent="0" algn="ctr">
              <a:buNone/>
              <a:defRPr>
                <a:solidFill>
                  <a:schemeClr val="tx1">
                    <a:tint val="75000"/>
                  </a:schemeClr>
                </a:solidFill>
              </a:defRPr>
            </a:lvl3pPr>
            <a:lvl4pPr marL="1720672" indent="0" algn="ctr">
              <a:buNone/>
              <a:defRPr>
                <a:solidFill>
                  <a:schemeClr val="tx1">
                    <a:tint val="75000"/>
                  </a:schemeClr>
                </a:solidFill>
              </a:defRPr>
            </a:lvl4pPr>
            <a:lvl5pPr marL="2294230" indent="0" algn="ctr">
              <a:buNone/>
              <a:defRPr>
                <a:solidFill>
                  <a:schemeClr val="tx1">
                    <a:tint val="75000"/>
                  </a:schemeClr>
                </a:solidFill>
              </a:defRPr>
            </a:lvl5pPr>
            <a:lvl6pPr marL="2867787" indent="0" algn="ctr">
              <a:buNone/>
              <a:defRPr>
                <a:solidFill>
                  <a:schemeClr val="tx1">
                    <a:tint val="75000"/>
                  </a:schemeClr>
                </a:solidFill>
              </a:defRPr>
            </a:lvl6pPr>
            <a:lvl7pPr marL="3441344" indent="0" algn="ctr">
              <a:buNone/>
              <a:defRPr>
                <a:solidFill>
                  <a:schemeClr val="tx1">
                    <a:tint val="75000"/>
                  </a:schemeClr>
                </a:solidFill>
              </a:defRPr>
            </a:lvl7pPr>
            <a:lvl8pPr marL="4014902" indent="0" algn="ctr">
              <a:buNone/>
              <a:defRPr>
                <a:solidFill>
                  <a:schemeClr val="tx1">
                    <a:tint val="75000"/>
                  </a:schemeClr>
                </a:solidFill>
              </a:defRPr>
            </a:lvl8pPr>
            <a:lvl9pPr marL="45884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97F23-A1A5-4888-8DAC-0B6EFA319CA3}" type="datetime1">
              <a:rPr lang="en-US" smtClean="0"/>
              <a:pPr/>
              <a:t>10/5/16</a:t>
            </a:fld>
            <a:endParaRPr lang="en-US" dirty="0"/>
          </a:p>
        </p:txBody>
      </p:sp>
      <p:sp>
        <p:nvSpPr>
          <p:cNvPr id="5" name="Footer Placeholder 4"/>
          <p:cNvSpPr>
            <a:spLocks noGrp="1"/>
          </p:cNvSpPr>
          <p:nvPr>
            <p:ph type="ftr" sz="quarter" idx="11"/>
          </p:nvPr>
        </p:nvSpPr>
        <p:spPr/>
        <p:txBody>
          <a:bodyPr/>
          <a:lstStyle/>
          <a:p>
            <a:r>
              <a:rPr lang="en-US" dirty="0" smtClean="0"/>
              <a:t>Contact us: pht433@gmail.com</a:t>
            </a:r>
            <a:endParaRPr lang="en-US" dirty="0"/>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2825028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5728A-5BDE-41F0-B2B2-48DA403587CF}" type="datetime1">
              <a:rPr lang="en-US" smtClean="0"/>
              <a:pPr/>
              <a:t>10/5/16</a:t>
            </a:fld>
            <a:endParaRPr lang="en-US" dirty="0"/>
          </a:p>
        </p:txBody>
      </p:sp>
      <p:sp>
        <p:nvSpPr>
          <p:cNvPr id="5" name="Footer Placeholder 4"/>
          <p:cNvSpPr>
            <a:spLocks noGrp="1"/>
          </p:cNvSpPr>
          <p:nvPr>
            <p:ph type="ftr" sz="quarter" idx="11"/>
          </p:nvPr>
        </p:nvSpPr>
        <p:spPr/>
        <p:txBody>
          <a:bodyPr/>
          <a:lstStyle/>
          <a:p>
            <a:r>
              <a:rPr lang="en-US" dirty="0" smtClean="0"/>
              <a:t>Contact us: pht433@gmail.com</a:t>
            </a:r>
            <a:endParaRPr lang="en-US" dirty="0"/>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30743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7"/>
            <a:ext cx="30861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7"/>
            <a:ext cx="90297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74EC2-0147-47DC-A9DA-F401752438EE}" type="datetime1">
              <a:rPr lang="en-US" smtClean="0"/>
              <a:pPr/>
              <a:t>10/5/16</a:t>
            </a:fld>
            <a:endParaRPr lang="en-US" dirty="0"/>
          </a:p>
        </p:txBody>
      </p:sp>
      <p:sp>
        <p:nvSpPr>
          <p:cNvPr id="5" name="Footer Placeholder 4"/>
          <p:cNvSpPr>
            <a:spLocks noGrp="1"/>
          </p:cNvSpPr>
          <p:nvPr>
            <p:ph type="ftr" sz="quarter" idx="11"/>
          </p:nvPr>
        </p:nvSpPr>
        <p:spPr/>
        <p:txBody>
          <a:bodyPr/>
          <a:lstStyle/>
          <a:p>
            <a:r>
              <a:rPr lang="en-US" dirty="0" smtClean="0"/>
              <a:t>Contact us: pht433@gmail.com</a:t>
            </a:r>
            <a:endParaRPr lang="en-US" dirty="0"/>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8017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FC0D0-0F45-4BE3-8A49-27F47653F0A0}" type="datetime1">
              <a:rPr lang="en-US" smtClean="0"/>
              <a:pPr/>
              <a:t>10/5/16</a:t>
            </a:fld>
            <a:endParaRPr lang="en-US" dirty="0"/>
          </a:p>
        </p:txBody>
      </p:sp>
      <p:sp>
        <p:nvSpPr>
          <p:cNvPr id="5" name="Footer Placeholder 4"/>
          <p:cNvSpPr>
            <a:spLocks noGrp="1"/>
          </p:cNvSpPr>
          <p:nvPr>
            <p:ph type="ftr" sz="quarter" idx="11"/>
          </p:nvPr>
        </p:nvSpPr>
        <p:spPr/>
        <p:txBody>
          <a:bodyPr/>
          <a:lstStyle/>
          <a:p>
            <a:r>
              <a:rPr lang="en-US" dirty="0" smtClean="0"/>
              <a:t>Contact us: pht433@gmail.com</a:t>
            </a:r>
            <a:endParaRPr lang="en-US" dirty="0"/>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3644984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69"/>
            <a:ext cx="11658600" cy="181610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19"/>
            <a:ext cx="11658600" cy="2000249"/>
          </a:xfrm>
        </p:spPr>
        <p:txBody>
          <a:bodyPr anchor="b"/>
          <a:lstStyle>
            <a:lvl1pPr marL="0" indent="0">
              <a:buNone/>
              <a:defRPr sz="2500">
                <a:solidFill>
                  <a:schemeClr val="tx1">
                    <a:tint val="75000"/>
                  </a:schemeClr>
                </a:solidFill>
              </a:defRPr>
            </a:lvl1pPr>
            <a:lvl2pPr marL="573557" indent="0">
              <a:buNone/>
              <a:defRPr sz="2300">
                <a:solidFill>
                  <a:schemeClr val="tx1">
                    <a:tint val="75000"/>
                  </a:schemeClr>
                </a:solidFill>
              </a:defRPr>
            </a:lvl2pPr>
            <a:lvl3pPr marL="1147115" indent="0">
              <a:buNone/>
              <a:defRPr sz="2000">
                <a:solidFill>
                  <a:schemeClr val="tx1">
                    <a:tint val="75000"/>
                  </a:schemeClr>
                </a:solidFill>
              </a:defRPr>
            </a:lvl3pPr>
            <a:lvl4pPr marL="1720672" indent="0">
              <a:buNone/>
              <a:defRPr sz="1800">
                <a:solidFill>
                  <a:schemeClr val="tx1">
                    <a:tint val="75000"/>
                  </a:schemeClr>
                </a:solidFill>
              </a:defRPr>
            </a:lvl4pPr>
            <a:lvl5pPr marL="2294230" indent="0">
              <a:buNone/>
              <a:defRPr sz="1800">
                <a:solidFill>
                  <a:schemeClr val="tx1">
                    <a:tint val="75000"/>
                  </a:schemeClr>
                </a:solidFill>
              </a:defRPr>
            </a:lvl5pPr>
            <a:lvl6pPr marL="2867787" indent="0">
              <a:buNone/>
              <a:defRPr sz="1800">
                <a:solidFill>
                  <a:schemeClr val="tx1">
                    <a:tint val="75000"/>
                  </a:schemeClr>
                </a:solidFill>
              </a:defRPr>
            </a:lvl6pPr>
            <a:lvl7pPr marL="3441344" indent="0">
              <a:buNone/>
              <a:defRPr sz="1800">
                <a:solidFill>
                  <a:schemeClr val="tx1">
                    <a:tint val="75000"/>
                  </a:schemeClr>
                </a:solidFill>
              </a:defRPr>
            </a:lvl7pPr>
            <a:lvl8pPr marL="4014902" indent="0">
              <a:buNone/>
              <a:defRPr sz="1800">
                <a:solidFill>
                  <a:schemeClr val="tx1">
                    <a:tint val="75000"/>
                  </a:schemeClr>
                </a:solidFill>
              </a:defRPr>
            </a:lvl8pPr>
            <a:lvl9pPr marL="458845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7D72F-2ABB-4B76-901C-58A2F5CB2B84}" type="datetime1">
              <a:rPr lang="en-US" smtClean="0"/>
              <a:pPr/>
              <a:t>10/5/16</a:t>
            </a:fld>
            <a:endParaRPr lang="en-US" dirty="0"/>
          </a:p>
        </p:txBody>
      </p:sp>
      <p:sp>
        <p:nvSpPr>
          <p:cNvPr id="5" name="Footer Placeholder 4"/>
          <p:cNvSpPr>
            <a:spLocks noGrp="1"/>
          </p:cNvSpPr>
          <p:nvPr>
            <p:ph type="ftr" sz="quarter" idx="11"/>
          </p:nvPr>
        </p:nvSpPr>
        <p:spPr/>
        <p:txBody>
          <a:bodyPr/>
          <a:lstStyle/>
          <a:p>
            <a:r>
              <a:rPr lang="en-US" dirty="0" smtClean="0"/>
              <a:t>Contact us: pht433@gmail.com</a:t>
            </a:r>
            <a:endParaRPr lang="en-US" dirty="0"/>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94658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765C1-0DE8-45E1-B4E6-177357AC6D12}" type="datetime1">
              <a:rPr lang="en-US" smtClean="0"/>
              <a:pPr/>
              <a:t>10/5/16</a:t>
            </a:fld>
            <a:endParaRPr lang="en-US" dirty="0"/>
          </a:p>
        </p:txBody>
      </p:sp>
      <p:sp>
        <p:nvSpPr>
          <p:cNvPr id="6" name="Footer Placeholder 5"/>
          <p:cNvSpPr>
            <a:spLocks noGrp="1"/>
          </p:cNvSpPr>
          <p:nvPr>
            <p:ph type="ftr" sz="quarter" idx="11"/>
          </p:nvPr>
        </p:nvSpPr>
        <p:spPr/>
        <p:txBody>
          <a:bodyPr/>
          <a:lstStyle/>
          <a:p>
            <a:r>
              <a:rPr lang="en-US" dirty="0" smtClean="0"/>
              <a:t>Contact us: pht433@gmail.com</a:t>
            </a:r>
            <a:endParaRPr lang="en-US" dirty="0"/>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67780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2046817"/>
            <a:ext cx="6060282"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85800" y="2899833"/>
            <a:ext cx="6060282"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2046817"/>
            <a:ext cx="6062663"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967538" y="2899833"/>
            <a:ext cx="6062663"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CBEFE-20FF-47F2-B561-B1F50C47DAF2}" type="datetime1">
              <a:rPr lang="en-US" smtClean="0"/>
              <a:pPr/>
              <a:t>10/5/16</a:t>
            </a:fld>
            <a:endParaRPr lang="en-US" dirty="0"/>
          </a:p>
        </p:txBody>
      </p:sp>
      <p:sp>
        <p:nvSpPr>
          <p:cNvPr id="8" name="Footer Placeholder 7"/>
          <p:cNvSpPr>
            <a:spLocks noGrp="1"/>
          </p:cNvSpPr>
          <p:nvPr>
            <p:ph type="ftr" sz="quarter" idx="11"/>
          </p:nvPr>
        </p:nvSpPr>
        <p:spPr/>
        <p:txBody>
          <a:bodyPr/>
          <a:lstStyle/>
          <a:p>
            <a:r>
              <a:rPr lang="en-US" dirty="0" smtClean="0"/>
              <a:t>Contact us: pht433@gmail.com</a:t>
            </a:r>
            <a:endParaRPr lang="en-US" dirty="0"/>
          </a:p>
        </p:txBody>
      </p:sp>
      <p:sp>
        <p:nvSpPr>
          <p:cNvPr id="9" name="Slide Number Placeholder 8"/>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10882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3DCDF-5F05-496E-9DF4-1017E46B4D57}" type="datetime1">
              <a:rPr lang="en-US" smtClean="0"/>
              <a:pPr/>
              <a:t>10/5/16</a:t>
            </a:fld>
            <a:endParaRPr lang="en-US" dirty="0"/>
          </a:p>
        </p:txBody>
      </p:sp>
      <p:sp>
        <p:nvSpPr>
          <p:cNvPr id="4" name="Footer Placeholder 3"/>
          <p:cNvSpPr>
            <a:spLocks noGrp="1"/>
          </p:cNvSpPr>
          <p:nvPr>
            <p:ph type="ftr" sz="quarter" idx="11"/>
          </p:nvPr>
        </p:nvSpPr>
        <p:spPr/>
        <p:txBody>
          <a:bodyPr/>
          <a:lstStyle/>
          <a:p>
            <a:r>
              <a:rPr lang="en-US" dirty="0" smtClean="0"/>
              <a:t>Contact us: pht433@gmail.com</a:t>
            </a:r>
            <a:endParaRPr lang="en-US" dirty="0"/>
          </a:p>
        </p:txBody>
      </p:sp>
      <p:sp>
        <p:nvSpPr>
          <p:cNvPr id="5" name="Slide Number Placeholder 4"/>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46828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08501-92D0-4FAB-93D1-5220F9556195}" type="datetime1">
              <a:rPr lang="en-US" smtClean="0"/>
              <a:pPr/>
              <a:t>10/5/16</a:t>
            </a:fld>
            <a:endParaRPr lang="en-US" dirty="0"/>
          </a:p>
        </p:txBody>
      </p:sp>
      <p:sp>
        <p:nvSpPr>
          <p:cNvPr id="3" name="Footer Placeholder 2"/>
          <p:cNvSpPr>
            <a:spLocks noGrp="1"/>
          </p:cNvSpPr>
          <p:nvPr>
            <p:ph type="ftr" sz="quarter" idx="11"/>
          </p:nvPr>
        </p:nvSpPr>
        <p:spPr/>
        <p:txBody>
          <a:bodyPr/>
          <a:lstStyle/>
          <a:p>
            <a:r>
              <a:rPr lang="en-US" dirty="0" smtClean="0"/>
              <a:t>Contact us: pht433@gmail.com</a:t>
            </a:r>
            <a:endParaRPr lang="en-US" dirty="0"/>
          </a:p>
        </p:txBody>
      </p:sp>
      <p:sp>
        <p:nvSpPr>
          <p:cNvPr id="4" name="Slide Number Placeholder 3"/>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230330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4067"/>
            <a:ext cx="4512470" cy="154940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5362577" y="364070"/>
            <a:ext cx="7667625" cy="780415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913470"/>
            <a:ext cx="4512470" cy="6254751"/>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FB4C-B70A-44B5-9418-9D979049CB28}" type="datetime1">
              <a:rPr lang="en-US" smtClean="0"/>
              <a:pPr/>
              <a:t>10/5/16</a:t>
            </a:fld>
            <a:endParaRPr lang="en-US" dirty="0"/>
          </a:p>
        </p:txBody>
      </p:sp>
      <p:sp>
        <p:nvSpPr>
          <p:cNvPr id="6" name="Footer Placeholder 5"/>
          <p:cNvSpPr>
            <a:spLocks noGrp="1"/>
          </p:cNvSpPr>
          <p:nvPr>
            <p:ph type="ftr" sz="quarter" idx="11"/>
          </p:nvPr>
        </p:nvSpPr>
        <p:spPr/>
        <p:txBody>
          <a:bodyPr/>
          <a:lstStyle/>
          <a:p>
            <a:r>
              <a:rPr lang="en-US" dirty="0" smtClean="0"/>
              <a:t>Contact us: pht433@gmail.com</a:t>
            </a:r>
            <a:endParaRPr lang="en-US" dirty="0"/>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368666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6400801"/>
            <a:ext cx="8229600" cy="75565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688432" y="817033"/>
            <a:ext cx="8229600" cy="5486400"/>
          </a:xfrm>
        </p:spPr>
        <p:txBody>
          <a:bodyPr/>
          <a:lstStyle>
            <a:lvl1pPr marL="0" indent="0">
              <a:buNone/>
              <a:defRPr sz="4000"/>
            </a:lvl1pPr>
            <a:lvl2pPr marL="573557" indent="0">
              <a:buNone/>
              <a:defRPr sz="3500"/>
            </a:lvl2pPr>
            <a:lvl3pPr marL="1147115" indent="0">
              <a:buNone/>
              <a:defRPr sz="3000"/>
            </a:lvl3pPr>
            <a:lvl4pPr marL="1720672" indent="0">
              <a:buNone/>
              <a:defRPr sz="2500"/>
            </a:lvl4pPr>
            <a:lvl5pPr marL="2294230" indent="0">
              <a:buNone/>
              <a:defRPr sz="2500"/>
            </a:lvl5pPr>
            <a:lvl6pPr marL="2867787" indent="0">
              <a:buNone/>
              <a:defRPr sz="2500"/>
            </a:lvl6pPr>
            <a:lvl7pPr marL="3441344" indent="0">
              <a:buNone/>
              <a:defRPr sz="2500"/>
            </a:lvl7pPr>
            <a:lvl8pPr marL="4014902" indent="0">
              <a:buNone/>
              <a:defRPr sz="2500"/>
            </a:lvl8pPr>
            <a:lvl9pPr marL="4588459" indent="0">
              <a:buNone/>
              <a:defRPr sz="2500"/>
            </a:lvl9pPr>
          </a:lstStyle>
          <a:p>
            <a:endParaRPr lang="en-US" dirty="0"/>
          </a:p>
        </p:txBody>
      </p:sp>
      <p:sp>
        <p:nvSpPr>
          <p:cNvPr id="4" name="Text Placeholder 3"/>
          <p:cNvSpPr>
            <a:spLocks noGrp="1"/>
          </p:cNvSpPr>
          <p:nvPr>
            <p:ph type="body" sz="half" idx="2"/>
          </p:nvPr>
        </p:nvSpPr>
        <p:spPr>
          <a:xfrm>
            <a:off x="2688432" y="7156452"/>
            <a:ext cx="8229600" cy="1073149"/>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EBCB1-5154-4598-8739-5736CD0B8E08}" type="datetime1">
              <a:rPr lang="en-US" smtClean="0"/>
              <a:pPr/>
              <a:t>10/5/16</a:t>
            </a:fld>
            <a:endParaRPr lang="en-US" dirty="0"/>
          </a:p>
        </p:txBody>
      </p:sp>
      <p:sp>
        <p:nvSpPr>
          <p:cNvPr id="6" name="Footer Placeholder 5"/>
          <p:cNvSpPr>
            <a:spLocks noGrp="1"/>
          </p:cNvSpPr>
          <p:nvPr>
            <p:ph type="ftr" sz="quarter" idx="11"/>
          </p:nvPr>
        </p:nvSpPr>
        <p:spPr/>
        <p:txBody>
          <a:bodyPr/>
          <a:lstStyle/>
          <a:p>
            <a:r>
              <a:rPr lang="en-US" dirty="0" smtClean="0"/>
              <a:t>Contact us: pht433@gmail.com</a:t>
            </a:r>
            <a:endParaRPr lang="en-US" dirty="0"/>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14041655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114711" tIns="57356" rIns="114711" bIns="573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3"/>
            <a:ext cx="12344400" cy="6034617"/>
          </a:xfrm>
          <a:prstGeom prst="rect">
            <a:avLst/>
          </a:prstGeom>
        </p:spPr>
        <p:txBody>
          <a:bodyPr vert="horz" lIns="114711" tIns="57356" rIns="114711" bIns="573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7"/>
            <a:ext cx="3200400" cy="486833"/>
          </a:xfrm>
          <a:prstGeom prst="rect">
            <a:avLst/>
          </a:prstGeom>
        </p:spPr>
        <p:txBody>
          <a:bodyPr vert="horz" lIns="114711" tIns="57356" rIns="114711" bIns="57356" rtlCol="0" anchor="ctr"/>
          <a:lstStyle>
            <a:lvl1pPr algn="l">
              <a:defRPr sz="1500">
                <a:solidFill>
                  <a:schemeClr val="tx1">
                    <a:tint val="75000"/>
                  </a:schemeClr>
                </a:solidFill>
              </a:defRPr>
            </a:lvl1pPr>
          </a:lstStyle>
          <a:p>
            <a:fld id="{D552CEF1-90D8-493C-9298-686E7BABADF7}" type="datetime1">
              <a:rPr lang="en-US" smtClean="0"/>
              <a:pPr/>
              <a:t>10/5/16</a:t>
            </a:fld>
            <a:endParaRPr lang="en-US" dirty="0"/>
          </a:p>
        </p:txBody>
      </p:sp>
      <p:sp>
        <p:nvSpPr>
          <p:cNvPr id="5" name="Footer Placeholder 4"/>
          <p:cNvSpPr>
            <a:spLocks noGrp="1"/>
          </p:cNvSpPr>
          <p:nvPr>
            <p:ph type="ftr" sz="quarter" idx="3"/>
          </p:nvPr>
        </p:nvSpPr>
        <p:spPr>
          <a:xfrm>
            <a:off x="4686300" y="8475137"/>
            <a:ext cx="4343400" cy="486833"/>
          </a:xfrm>
          <a:prstGeom prst="rect">
            <a:avLst/>
          </a:prstGeom>
        </p:spPr>
        <p:txBody>
          <a:bodyPr vert="horz" lIns="114711" tIns="57356" rIns="114711" bIns="57356" rtlCol="0" anchor="ctr"/>
          <a:lstStyle>
            <a:lvl1pPr algn="ctr">
              <a:defRPr sz="1500">
                <a:solidFill>
                  <a:schemeClr val="tx1">
                    <a:tint val="75000"/>
                  </a:schemeClr>
                </a:solidFill>
              </a:defRPr>
            </a:lvl1pPr>
          </a:lstStyle>
          <a:p>
            <a:r>
              <a:rPr lang="en-US" dirty="0" smtClean="0"/>
              <a:t>Contact us: pht433@gmail.com</a:t>
            </a:r>
            <a:endParaRPr lang="en-US" dirty="0"/>
          </a:p>
        </p:txBody>
      </p:sp>
      <p:sp>
        <p:nvSpPr>
          <p:cNvPr id="6" name="Slide Number Placeholder 5"/>
          <p:cNvSpPr>
            <a:spLocks noGrp="1"/>
          </p:cNvSpPr>
          <p:nvPr>
            <p:ph type="sldNum" sz="quarter" idx="4"/>
          </p:nvPr>
        </p:nvSpPr>
        <p:spPr>
          <a:xfrm>
            <a:off x="9829800" y="8475137"/>
            <a:ext cx="3200400" cy="486833"/>
          </a:xfrm>
          <a:prstGeom prst="rect">
            <a:avLst/>
          </a:prstGeom>
        </p:spPr>
        <p:txBody>
          <a:bodyPr vert="horz" lIns="114711" tIns="57356" rIns="114711" bIns="57356" rtlCol="0" anchor="ctr"/>
          <a:lstStyle>
            <a:lvl1pPr algn="r">
              <a:defRPr sz="1500">
                <a:solidFill>
                  <a:schemeClr val="tx1">
                    <a:tint val="75000"/>
                  </a:schemeClr>
                </a:solidFill>
              </a:defRPr>
            </a:lvl1pPr>
          </a:lstStyle>
          <a:p>
            <a:fld id="{2339E5D4-2FE6-43AA-AB6C-F01DFBF601A1}" type="slidenum">
              <a:rPr lang="en-US" smtClean="0"/>
              <a:pPr/>
              <a:t>‹#›</a:t>
            </a:fld>
            <a:endParaRPr lang="en-US" dirty="0"/>
          </a:p>
        </p:txBody>
      </p:sp>
    </p:spTree>
    <p:extLst>
      <p:ext uri="{BB962C8B-B14F-4D97-AF65-F5344CB8AC3E}">
        <p14:creationId xmlns:p14="http://schemas.microsoft.com/office/powerpoint/2010/main" val="146058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1147115" rtl="0" eaLnBrk="1" latinLnBrk="0" hangingPunct="1">
        <a:spcBef>
          <a:spcPct val="0"/>
        </a:spcBef>
        <a:buNone/>
        <a:defRPr sz="5500" kern="1200">
          <a:solidFill>
            <a:schemeClr val="tx1"/>
          </a:solidFill>
          <a:latin typeface="+mj-lt"/>
          <a:ea typeface="+mj-ea"/>
          <a:cs typeface="+mj-cs"/>
        </a:defRPr>
      </a:lvl1pPr>
    </p:titleStyle>
    <p:bodyStyle>
      <a:lvl1pPr marL="430168" indent="-430168" algn="l" defTabSz="114711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031" indent="-358473" algn="l" defTabSz="1147115"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3894" indent="-286779" algn="l" defTabSz="1147115"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745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100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4566"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28123"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168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523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e6YLras5ndg?list=PLy35JKgvOASnHHXni4mjXX9kwVA_YMDpq"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438400" y="381000"/>
            <a:ext cx="6883400" cy="2057400"/>
          </a:xfrm>
          <a:prstGeom prst="round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7" name="Rectangle 6"/>
          <p:cNvSpPr/>
          <p:nvPr/>
        </p:nvSpPr>
        <p:spPr>
          <a:xfrm>
            <a:off x="606835" y="4110335"/>
            <a:ext cx="12502333" cy="923330"/>
          </a:xfrm>
          <a:prstGeom prst="rect">
            <a:avLst/>
          </a:prstGeom>
          <a:noFill/>
        </p:spPr>
        <p:txBody>
          <a:bodyPr wrap="none" lIns="91440" tIns="45720" rIns="91440" bIns="45720">
            <a:spAutoFit/>
          </a:bodyPr>
          <a:lstStyle/>
          <a:p>
            <a:pPr algn="ctr"/>
            <a:r>
              <a:rPr lang="en-US" sz="5400" b="1" dirty="0">
                <a:solidFill>
                  <a:schemeClr val="accent2">
                    <a:lumMod val="50000"/>
                  </a:schemeClr>
                </a:solidFill>
              </a:rPr>
              <a:t>Premature Rupture of Membranes (PROM)</a:t>
            </a:r>
            <a:endParaRPr lang="en-US" sz="5400" b="0" cap="none" spc="0" dirty="0">
              <a:ln w="0"/>
              <a:solidFill>
                <a:schemeClr val="accent2">
                  <a:lumMod val="50000"/>
                </a:schemeClr>
              </a:solidFill>
              <a:effectLst>
                <a:outerShdw blurRad="38100" dist="19050" dir="2700000" algn="tl" rotWithShape="0">
                  <a:schemeClr val="dk1">
                    <a:alpha val="40000"/>
                  </a:schemeClr>
                </a:outerShdw>
              </a:effectLst>
            </a:endParaRPr>
          </a:p>
        </p:txBody>
      </p:sp>
      <p:sp>
        <p:nvSpPr>
          <p:cNvPr id="23" name="Rectangle 22"/>
          <p:cNvSpPr/>
          <p:nvPr/>
        </p:nvSpPr>
        <p:spPr>
          <a:xfrm>
            <a:off x="228600" y="8229600"/>
            <a:ext cx="3847913" cy="461665"/>
          </a:xfrm>
          <a:prstGeom prst="rect">
            <a:avLst/>
          </a:prstGeom>
          <a:noFill/>
        </p:spPr>
        <p:txBody>
          <a:bodyPr wrap="none" lIns="91440" tIns="45720" rIns="91440" bIns="45720">
            <a:spAutoFit/>
          </a:bodyPr>
          <a:lstStyle/>
          <a:p>
            <a:pPr algn="ctr"/>
            <a:r>
              <a:rPr lang="en-US" sz="2400" b="1" dirty="0" smtClean="0">
                <a:ln w="0"/>
                <a:effectLst>
                  <a:outerShdw blurRad="38100" dist="19050" dir="2700000" algn="tl" rotWithShape="0">
                    <a:schemeClr val="dk1">
                      <a:alpha val="40000"/>
                    </a:schemeClr>
                  </a:outerShdw>
                </a:effectLst>
              </a:rPr>
              <a:t>433OBGYNteam@gmail.com</a:t>
            </a:r>
            <a:endParaRPr lang="en-US" sz="2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682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8" name="Title 1"/>
          <p:cNvSpPr txBox="1">
            <a:spLocks/>
          </p:cNvSpPr>
          <p:nvPr/>
        </p:nvSpPr>
        <p:spPr>
          <a:xfrm>
            <a:off x="838200" y="518584"/>
            <a:ext cx="12344400" cy="1524000"/>
          </a:xfrm>
          <a:prstGeom prst="rect">
            <a:avLst/>
          </a:prstGeom>
        </p:spPr>
        <p:txBody>
          <a:bodyPr vert="horz" lIns="114711" tIns="57356" rIns="114711" bIns="57356" rtlCol="0" anchor="ctr">
            <a:normAutofit/>
          </a:bodyPr>
          <a:lstStyle/>
          <a:p>
            <a:pPr marL="0" marR="0" lvl="0" indent="0" algn="ctr" defTabSz="1147115" rtl="0" eaLnBrk="1" fontAlgn="auto" latinLnBrk="0" hangingPunct="1">
              <a:lnSpc>
                <a:spcPct val="100000"/>
              </a:lnSpc>
              <a:spcBef>
                <a:spcPct val="0"/>
              </a:spcBef>
              <a:spcAft>
                <a:spcPts val="0"/>
              </a:spcAft>
              <a:buClrTx/>
              <a:buSzTx/>
              <a:buFontTx/>
              <a:buNone/>
              <a:tabLst/>
              <a:defRPr/>
            </a:pPr>
            <a:r>
              <a:rPr kumimoji="0" lang="en-US" sz="5500" b="1" i="1" u="none" strike="noStrike" kern="1200" cap="none" spc="0" normalizeH="0" baseline="0" noProof="0" dirty="0" smtClean="0">
                <a:ln>
                  <a:noFill/>
                </a:ln>
                <a:solidFill>
                  <a:schemeClr val="accent2">
                    <a:lumMod val="50000"/>
                  </a:schemeClr>
                </a:solidFill>
                <a:effectLst/>
                <a:uLnTx/>
                <a:uFillTx/>
                <a:latin typeface="+mj-lt"/>
                <a:ea typeface="+mj-ea"/>
                <a:cs typeface="+mj-cs"/>
              </a:rPr>
              <a:t> </a:t>
            </a:r>
            <a:endParaRPr kumimoji="0" lang="en-US" sz="5500" b="1" i="1"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10" name="Rectangle 9"/>
          <p:cNvSpPr/>
          <p:nvPr/>
        </p:nvSpPr>
        <p:spPr>
          <a:xfrm>
            <a:off x="1257300" y="1600200"/>
            <a:ext cx="11201400" cy="6370975"/>
          </a:xfrm>
          <a:prstGeom prst="rect">
            <a:avLst/>
          </a:prstGeom>
        </p:spPr>
        <p:txBody>
          <a:bodyPr wrap="square">
            <a:spAutoFit/>
          </a:bodyPr>
          <a:lstStyle/>
          <a:p>
            <a:pPr>
              <a:buFont typeface="Arial" pitchFamily="34" charset="0"/>
              <a:buChar char="•"/>
            </a:pPr>
            <a:r>
              <a:rPr lang="en-US" sz="2400" dirty="0" smtClean="0">
                <a:solidFill>
                  <a:schemeClr val="accent2">
                    <a:lumMod val="50000"/>
                  </a:schemeClr>
                </a:solidFill>
              </a:rPr>
              <a:t> If PPROM occurs between 24 weeks and 33 and 6 days, the risk of fetal lung maturity from prematurity is very high. Preterm fetuses without chorioamnionitis  should be treated with :</a:t>
            </a:r>
          </a:p>
          <a:p>
            <a:pPr lvl="1">
              <a:buFont typeface="Arial" pitchFamily="34" charset="0"/>
              <a:buChar char="•"/>
            </a:pPr>
            <a:r>
              <a:rPr lang="en-US" sz="2400" dirty="0" smtClean="0">
                <a:solidFill>
                  <a:schemeClr val="accent2">
                    <a:lumMod val="50000"/>
                  </a:schemeClr>
                </a:solidFill>
              </a:rPr>
              <a:t> Corticosteroids which enhance fetal pulmonary maturity.</a:t>
            </a:r>
          </a:p>
          <a:p>
            <a:pPr lvl="1">
              <a:buFont typeface="Arial" pitchFamily="34" charset="0"/>
              <a:buChar char="•"/>
            </a:pPr>
            <a:r>
              <a:rPr lang="en-US" sz="2400" dirty="0">
                <a:solidFill>
                  <a:schemeClr val="accent2">
                    <a:lumMod val="50000"/>
                  </a:schemeClr>
                </a:solidFill>
              </a:rPr>
              <a:t> T</a:t>
            </a:r>
            <a:r>
              <a:rPr lang="en-US" sz="2400" dirty="0" smtClean="0">
                <a:solidFill>
                  <a:schemeClr val="accent2">
                    <a:lumMod val="50000"/>
                  </a:schemeClr>
                </a:solidFill>
              </a:rPr>
              <a:t>ocolytics to decrease contraction. </a:t>
            </a:r>
          </a:p>
          <a:p>
            <a:pPr lvl="1">
              <a:buFont typeface="Arial" pitchFamily="34" charset="0"/>
              <a:buChar char="•"/>
            </a:pPr>
            <a:r>
              <a:rPr lang="en-US" sz="2400" dirty="0" smtClean="0">
                <a:solidFill>
                  <a:schemeClr val="accent2">
                    <a:lumMod val="50000"/>
                  </a:schemeClr>
                </a:solidFill>
              </a:rPr>
              <a:t> Antibiotics to increase the latency period </a:t>
            </a:r>
            <a:r>
              <a:rPr lang="en-US" sz="2400" dirty="0" smtClean="0">
                <a:solidFill>
                  <a:schemeClr val="accent2">
                    <a:lumMod val="60000"/>
                    <a:lumOff val="40000"/>
                  </a:schemeClr>
                </a:solidFill>
              </a:rPr>
              <a:t>(which is the time between rupture of membranes and spontaneous labor)</a:t>
            </a:r>
            <a:r>
              <a:rPr lang="en-US" sz="2400" dirty="0" smtClean="0">
                <a:solidFill>
                  <a:schemeClr val="accent2">
                    <a:lumMod val="50000"/>
                  </a:schemeClr>
                </a:solidFill>
              </a:rPr>
              <a:t>.</a:t>
            </a:r>
            <a:r>
              <a:rPr lang="en-US" sz="2400" dirty="0" smtClean="0"/>
              <a:t> </a:t>
            </a:r>
            <a:r>
              <a:rPr lang="en-US" sz="2400" dirty="0" smtClean="0">
                <a:solidFill>
                  <a:schemeClr val="accent2">
                    <a:lumMod val="50000"/>
                  </a:schemeClr>
                </a:solidFill>
              </a:rPr>
              <a:t>Note that antibiotics are administered because they have been shown to increase the amount of time before spontaneous labor, the antibiotics are not to treat an infection. </a:t>
            </a:r>
            <a:r>
              <a:rPr lang="en-US" sz="2400" b="1" dirty="0" smtClean="0">
                <a:solidFill>
                  <a:schemeClr val="accent2">
                    <a:lumMod val="75000"/>
                  </a:schemeClr>
                </a:solidFill>
              </a:rPr>
              <a:t>If there is an infection present diagnosed by uterine tenderness, fever and /or increased white blood cell count then delivery needs to be initiated.</a:t>
            </a:r>
          </a:p>
          <a:p>
            <a:endParaRPr lang="en-US" sz="2400" dirty="0" smtClean="0"/>
          </a:p>
          <a:p>
            <a:pPr>
              <a:buFont typeface="Arial" pitchFamily="34" charset="0"/>
              <a:buChar char="•"/>
            </a:pPr>
            <a:r>
              <a:rPr lang="en-US" sz="2400" dirty="0" smtClean="0">
                <a:solidFill>
                  <a:schemeClr val="accent2">
                    <a:lumMod val="50000"/>
                  </a:schemeClr>
                </a:solidFill>
              </a:rPr>
              <a:t> Assuming that there is no evidence of uterine infection a patient with PPROM from 24 to 33 and 6 days EGA will be admitted for inpatient hospitalization with ultrasounds to assess amniotic fluid volume and antepartum testing such as non-stress test. Delivery will be induced between 32 and 34 weeks, however if the patient develops evidence of uterine infection then delivery will be immediately initiated.</a:t>
            </a:r>
            <a:endParaRPr lang="en-US" sz="2400" dirty="0">
              <a:solidFill>
                <a:schemeClr val="accent2">
                  <a:lumMod val="50000"/>
                </a:schemeClr>
              </a:solidFill>
            </a:endParaRPr>
          </a:p>
        </p:txBody>
      </p:sp>
    </p:spTree>
    <p:extLst>
      <p:ext uri="{BB962C8B-B14F-4D97-AF65-F5344CB8AC3E}">
        <p14:creationId xmlns:p14="http://schemas.microsoft.com/office/powerpoint/2010/main" val="4193728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i="1" dirty="0" smtClean="0">
                <a:solidFill>
                  <a:schemeClr val="accent4">
                    <a:lumMod val="50000"/>
                  </a:schemeClr>
                </a:solidFill>
              </a:rPr>
              <a:t>Pre-viable PPROM</a:t>
            </a:r>
            <a:endParaRPr lang="en-US" b="1" i="1" dirty="0">
              <a:solidFill>
                <a:schemeClr val="accent4">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219200" y="2256368"/>
            <a:ext cx="11658600" cy="5262979"/>
          </a:xfrm>
          <a:prstGeom prst="rect">
            <a:avLst/>
          </a:prstGeom>
        </p:spPr>
        <p:txBody>
          <a:bodyPr wrap="square">
            <a:spAutoFit/>
          </a:bodyPr>
          <a:lstStyle/>
          <a:p>
            <a:pPr>
              <a:buFont typeface="Arial" pitchFamily="34" charset="0"/>
              <a:buChar char="•"/>
            </a:pPr>
            <a:r>
              <a:rPr lang="en-US" sz="2400" dirty="0" smtClean="0">
                <a:solidFill>
                  <a:schemeClr val="accent4">
                    <a:lumMod val="50000"/>
                  </a:schemeClr>
                </a:solidFill>
              </a:rPr>
              <a:t> </a:t>
            </a:r>
            <a:r>
              <a:rPr lang="en-GB" sz="2400" smtClean="0">
                <a:solidFill>
                  <a:schemeClr val="accent4">
                    <a:lumMod val="50000"/>
                  </a:schemeClr>
                </a:solidFill>
              </a:rPr>
              <a:t>pre-viable PPROM is </a:t>
            </a:r>
            <a:r>
              <a:rPr lang="en-GB" sz="2400"/>
              <a:t>premature rupture of membranes </a:t>
            </a:r>
            <a:r>
              <a:rPr lang="en-GB" sz="2400" smtClean="0">
                <a:solidFill>
                  <a:schemeClr val="accent4">
                    <a:lumMod val="50000"/>
                  </a:schemeClr>
                </a:solidFill>
              </a:rPr>
              <a:t>before </a:t>
            </a:r>
            <a:r>
              <a:rPr lang="en-GB" sz="2400">
                <a:solidFill>
                  <a:schemeClr val="accent4">
                    <a:lumMod val="50000"/>
                  </a:schemeClr>
                </a:solidFill>
              </a:rPr>
              <a:t>the limit of viability (&lt;</a:t>
            </a:r>
            <a:r>
              <a:rPr lang="en-GB" sz="2400" smtClean="0">
                <a:solidFill>
                  <a:schemeClr val="accent4">
                    <a:lumMod val="50000"/>
                  </a:schemeClr>
                </a:solidFill>
              </a:rPr>
              <a:t>24 </a:t>
            </a:r>
            <a:r>
              <a:rPr lang="en-GB" sz="2400">
                <a:solidFill>
                  <a:schemeClr val="accent4">
                    <a:lumMod val="50000"/>
                  </a:schemeClr>
                </a:solidFill>
              </a:rPr>
              <a:t>weeks' gestation)</a:t>
            </a:r>
            <a:r>
              <a:rPr lang="en-US" sz="2400" smtClean="0">
                <a:solidFill>
                  <a:schemeClr val="accent4">
                    <a:lumMod val="50000"/>
                  </a:schemeClr>
                </a:solidFill>
              </a:rPr>
              <a:t> .It occurs </a:t>
            </a:r>
            <a:r>
              <a:rPr lang="en-US" sz="2400" dirty="0" smtClean="0">
                <a:solidFill>
                  <a:schemeClr val="accent4">
                    <a:lumMod val="50000"/>
                  </a:schemeClr>
                </a:solidFill>
              </a:rPr>
              <a:t>in less than 1% of pregnancies. </a:t>
            </a:r>
          </a:p>
          <a:p>
            <a:pPr>
              <a:buFont typeface="Arial" pitchFamily="34" charset="0"/>
              <a:buChar char="•"/>
            </a:pPr>
            <a:r>
              <a:rPr lang="en-US" sz="2400" dirty="0" smtClean="0">
                <a:solidFill>
                  <a:schemeClr val="accent4">
                    <a:lumMod val="50000"/>
                  </a:schemeClr>
                </a:solidFill>
              </a:rPr>
              <a:t> There are important risks of prematurity to discuss with this population:</a:t>
            </a:r>
          </a:p>
          <a:p>
            <a:pPr lvl="1">
              <a:buFont typeface="Arial" pitchFamily="34" charset="0"/>
              <a:buChar char="•"/>
            </a:pPr>
            <a:r>
              <a:rPr lang="en-US" sz="2400" dirty="0" smtClean="0">
                <a:solidFill>
                  <a:schemeClr val="accent4">
                    <a:lumMod val="60000"/>
                    <a:lumOff val="40000"/>
                  </a:schemeClr>
                </a:solidFill>
              </a:rPr>
              <a:t> Pulmonary hypoplasia rates are approximately 10-20 % .</a:t>
            </a:r>
          </a:p>
          <a:p>
            <a:pPr lvl="1">
              <a:buFont typeface="Arial" pitchFamily="34" charset="0"/>
              <a:buChar char="•"/>
            </a:pPr>
            <a:r>
              <a:rPr lang="en-US" sz="2400" dirty="0" smtClean="0">
                <a:solidFill>
                  <a:schemeClr val="accent4">
                    <a:lumMod val="60000"/>
                    <a:lumOff val="40000"/>
                  </a:schemeClr>
                </a:solidFill>
              </a:rPr>
              <a:t> Prolonged oligohydraminos can cause fetal deformations and limb contractures because the fetus cannot move freely within the amniotic sac. </a:t>
            </a:r>
          </a:p>
          <a:p>
            <a:pPr lvl="1">
              <a:buFont typeface="Arial" pitchFamily="34" charset="0"/>
              <a:buChar char="•"/>
            </a:pPr>
            <a:r>
              <a:rPr lang="en-US" sz="2400" dirty="0" smtClean="0">
                <a:solidFill>
                  <a:schemeClr val="accent4">
                    <a:lumMod val="60000"/>
                    <a:lumOff val="40000"/>
                  </a:schemeClr>
                </a:solidFill>
              </a:rPr>
              <a:t> Neonatal death and morbidity rated decrease with a longer latency period and advancing gestational age. </a:t>
            </a:r>
          </a:p>
          <a:p>
            <a:pPr lvl="1">
              <a:buFont typeface="Arial" pitchFamily="34" charset="0"/>
              <a:buChar char="•"/>
            </a:pPr>
            <a:r>
              <a:rPr lang="en-US" sz="2400" dirty="0" smtClean="0">
                <a:solidFill>
                  <a:schemeClr val="accent4">
                    <a:lumMod val="60000"/>
                    <a:lumOff val="40000"/>
                  </a:schemeClr>
                </a:solidFill>
              </a:rPr>
              <a:t> There are significant maternal complications that can occur with prolonged rupture of membranes with increased risks of systemic infections. </a:t>
            </a:r>
          </a:p>
          <a:p>
            <a:endParaRPr lang="en-US" sz="2400" dirty="0" smtClean="0">
              <a:solidFill>
                <a:schemeClr val="accent4">
                  <a:lumMod val="50000"/>
                </a:schemeClr>
              </a:solidFill>
            </a:endParaRPr>
          </a:p>
          <a:p>
            <a:pPr>
              <a:buFont typeface="Arial" pitchFamily="34" charset="0"/>
              <a:buChar char="•"/>
            </a:pPr>
            <a:r>
              <a:rPr lang="en-US" sz="2400" dirty="0" smtClean="0">
                <a:solidFill>
                  <a:schemeClr val="accent4">
                    <a:lumMod val="75000"/>
                  </a:schemeClr>
                </a:solidFill>
              </a:rPr>
              <a:t> The management for patient with Pre-viable PPROM involves patient counseling and expectant management or induction of labor. Antibiotics and corticosteroids are not recommended before viability. </a:t>
            </a:r>
            <a:endParaRPr lang="en-US" sz="2400" dirty="0">
              <a:solidFill>
                <a:schemeClr val="accent4">
                  <a:lumMod val="75000"/>
                </a:schemeClr>
              </a:solidFill>
            </a:endParaRPr>
          </a:p>
        </p:txBody>
      </p:sp>
    </p:spTree>
    <p:extLst>
      <p:ext uri="{BB962C8B-B14F-4D97-AF65-F5344CB8AC3E}">
        <p14:creationId xmlns:p14="http://schemas.microsoft.com/office/powerpoint/2010/main" val="2181272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GB" b="1" dirty="0" smtClean="0">
                <a:solidFill>
                  <a:schemeClr val="accent2">
                    <a:lumMod val="50000"/>
                  </a:schemeClr>
                </a:solidFill>
              </a:rPr>
              <a:t>Chorioamnionitis </a:t>
            </a:r>
            <a:endParaRPr lang="en-US" b="1" dirty="0">
              <a:solidFill>
                <a:schemeClr val="accent2">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3" name="Rectangle 2"/>
          <p:cNvSpPr/>
          <p:nvPr/>
        </p:nvSpPr>
        <p:spPr>
          <a:xfrm>
            <a:off x="1066800" y="2514600"/>
            <a:ext cx="12317090" cy="4585871"/>
          </a:xfrm>
          <a:prstGeom prst="rect">
            <a:avLst/>
          </a:prstGeom>
        </p:spPr>
        <p:txBody>
          <a:bodyPr wrap="none">
            <a:spAutoFit/>
          </a:bodyPr>
          <a:lstStyle/>
          <a:p>
            <a:pPr marL="342900" indent="-342900">
              <a:buFont typeface="Arial" panose="020B0604020202020204" pitchFamily="34" charset="0"/>
              <a:buChar char="•"/>
            </a:pPr>
            <a:r>
              <a:rPr lang="en-GB" sz="2400" dirty="0" smtClean="0">
                <a:solidFill>
                  <a:schemeClr val="accent2">
                    <a:lumMod val="75000"/>
                  </a:schemeClr>
                </a:solidFill>
              </a:rPr>
              <a:t>It is an infection </a:t>
            </a:r>
            <a:r>
              <a:rPr lang="en-GB" sz="2400" dirty="0">
                <a:solidFill>
                  <a:schemeClr val="accent2">
                    <a:lumMod val="75000"/>
                  </a:schemeClr>
                </a:solidFill>
              </a:rPr>
              <a:t>of the fetal amnion and chorion membranes</a:t>
            </a:r>
            <a:r>
              <a:rPr lang="en-GB" sz="2400" dirty="0" smtClean="0">
                <a:solidFill>
                  <a:schemeClr val="accent2">
                    <a:lumMod val="75000"/>
                  </a:schemeClr>
                </a:solidFill>
              </a:rPr>
              <a:t>.</a:t>
            </a:r>
          </a:p>
          <a:p>
            <a:pPr marL="342900" indent="-342900">
              <a:buFont typeface="Arial" panose="020B0604020202020204" pitchFamily="34" charset="0"/>
              <a:buChar char="•"/>
            </a:pPr>
            <a:r>
              <a:rPr lang="en-GB" sz="2400" dirty="0">
                <a:solidFill>
                  <a:schemeClr val="accent2">
                    <a:lumMod val="75000"/>
                  </a:schemeClr>
                </a:solidFill>
              </a:rPr>
              <a:t>The characteristic clinical signs and symptoms of </a:t>
            </a:r>
            <a:r>
              <a:rPr lang="en-GB" sz="2400" dirty="0" err="1">
                <a:solidFill>
                  <a:schemeClr val="accent2">
                    <a:lumMod val="75000"/>
                  </a:schemeClr>
                </a:solidFill>
              </a:rPr>
              <a:t>chorioamnionitis</a:t>
            </a:r>
            <a:r>
              <a:rPr lang="en-GB" sz="2400" dirty="0">
                <a:solidFill>
                  <a:schemeClr val="accent2">
                    <a:lumMod val="75000"/>
                  </a:schemeClr>
                </a:solidFill>
              </a:rPr>
              <a:t> include the following</a:t>
            </a:r>
            <a:r>
              <a:rPr lang="en-GB" sz="2400" dirty="0" smtClean="0">
                <a:solidFill>
                  <a:schemeClr val="accent2">
                    <a:lumMod val="75000"/>
                  </a:schemeClr>
                </a:solidFill>
              </a:rPr>
              <a:t>:</a:t>
            </a:r>
            <a:endParaRPr lang="en-GB" sz="2400" dirty="0">
              <a:solidFill>
                <a:schemeClr val="accent2">
                  <a:lumMod val="75000"/>
                </a:schemeClr>
              </a:solidFill>
            </a:endParaRPr>
          </a:p>
          <a:p>
            <a:pPr marL="916457" lvl="1" indent="-342900">
              <a:buFont typeface="Arial" panose="020B0604020202020204" pitchFamily="34" charset="0"/>
              <a:buChar char="•"/>
            </a:pPr>
            <a:r>
              <a:rPr lang="en-GB" sz="2400" dirty="0">
                <a:solidFill>
                  <a:schemeClr val="accent2">
                    <a:lumMod val="60000"/>
                    <a:lumOff val="40000"/>
                  </a:schemeClr>
                </a:solidFill>
              </a:rPr>
              <a:t>Maternal</a:t>
            </a:r>
            <a:r>
              <a:rPr lang="en-GB" sz="2400" b="1" dirty="0">
                <a:solidFill>
                  <a:schemeClr val="accent2">
                    <a:lumMod val="60000"/>
                    <a:lumOff val="40000"/>
                  </a:schemeClr>
                </a:solidFill>
              </a:rPr>
              <a:t> fever </a:t>
            </a:r>
            <a:r>
              <a:rPr lang="en-GB" sz="2400" dirty="0">
                <a:solidFill>
                  <a:schemeClr val="accent2">
                    <a:lumMod val="60000"/>
                    <a:lumOff val="40000"/>
                  </a:schemeClr>
                </a:solidFill>
              </a:rPr>
              <a:t>(intrapartum temperature &gt;100.4°F or &gt;</a:t>
            </a:r>
            <a:r>
              <a:rPr lang="en-GB" sz="2400" dirty="0" smtClean="0">
                <a:solidFill>
                  <a:schemeClr val="accent2">
                    <a:lumMod val="60000"/>
                    <a:lumOff val="40000"/>
                  </a:schemeClr>
                </a:solidFill>
              </a:rPr>
              <a:t>37.8°C)</a:t>
            </a:r>
          </a:p>
          <a:p>
            <a:pPr marL="916457" lvl="1" indent="-342900">
              <a:buFont typeface="Arial" panose="020B0604020202020204" pitchFamily="34" charset="0"/>
              <a:buChar char="•"/>
            </a:pPr>
            <a:r>
              <a:rPr lang="en-GB" sz="2400" dirty="0" smtClean="0">
                <a:solidFill>
                  <a:schemeClr val="accent2">
                    <a:lumMod val="60000"/>
                    <a:lumOff val="40000"/>
                  </a:schemeClr>
                </a:solidFill>
              </a:rPr>
              <a:t>Significant </a:t>
            </a:r>
            <a:r>
              <a:rPr lang="en-GB" sz="2400" dirty="0">
                <a:solidFill>
                  <a:schemeClr val="accent2">
                    <a:lumMod val="60000"/>
                    <a:lumOff val="40000"/>
                  </a:schemeClr>
                </a:solidFill>
              </a:rPr>
              <a:t>maternal tachycardia (&gt;120 beats/min)</a:t>
            </a:r>
          </a:p>
          <a:p>
            <a:pPr marL="916457" lvl="1" indent="-342900">
              <a:buFont typeface="Arial" panose="020B0604020202020204" pitchFamily="34" charset="0"/>
              <a:buChar char="•"/>
            </a:pPr>
            <a:r>
              <a:rPr lang="en-GB" sz="2400" dirty="0" err="1">
                <a:solidFill>
                  <a:schemeClr val="accent2">
                    <a:lumMod val="60000"/>
                    <a:lumOff val="40000"/>
                  </a:schemeClr>
                </a:solidFill>
              </a:rPr>
              <a:t>Fetal</a:t>
            </a:r>
            <a:r>
              <a:rPr lang="en-GB" sz="2400" dirty="0">
                <a:solidFill>
                  <a:schemeClr val="accent2">
                    <a:lumMod val="60000"/>
                    <a:lumOff val="40000"/>
                  </a:schemeClr>
                </a:solidFill>
              </a:rPr>
              <a:t> tachycardia (&gt;160-180 beats/min)</a:t>
            </a:r>
          </a:p>
          <a:p>
            <a:pPr marL="916457" lvl="1" indent="-342900">
              <a:buFont typeface="Arial" panose="020B0604020202020204" pitchFamily="34" charset="0"/>
              <a:buChar char="•"/>
            </a:pPr>
            <a:r>
              <a:rPr lang="en-GB" sz="2400" dirty="0">
                <a:solidFill>
                  <a:schemeClr val="accent2">
                    <a:lumMod val="60000"/>
                    <a:lumOff val="40000"/>
                  </a:schemeClr>
                </a:solidFill>
              </a:rPr>
              <a:t>Purulent or foul-smelling amniotic fluid or vaginal discharge</a:t>
            </a:r>
          </a:p>
          <a:p>
            <a:pPr marL="916457" lvl="1" indent="-342900">
              <a:buFont typeface="Arial" panose="020B0604020202020204" pitchFamily="34" charset="0"/>
              <a:buChar char="•"/>
            </a:pPr>
            <a:r>
              <a:rPr lang="en-GB" sz="2400" b="1" dirty="0">
                <a:solidFill>
                  <a:schemeClr val="accent2">
                    <a:lumMod val="60000"/>
                    <a:lumOff val="40000"/>
                  </a:schemeClr>
                </a:solidFill>
              </a:rPr>
              <a:t>Uterine tenderness</a:t>
            </a:r>
          </a:p>
          <a:p>
            <a:pPr marL="916457" lvl="1" indent="-342900">
              <a:buFont typeface="Arial" panose="020B0604020202020204" pitchFamily="34" charset="0"/>
              <a:buChar char="•"/>
            </a:pPr>
            <a:r>
              <a:rPr lang="en-GB" sz="2400" dirty="0">
                <a:solidFill>
                  <a:schemeClr val="accent2">
                    <a:lumMod val="60000"/>
                    <a:lumOff val="40000"/>
                  </a:schemeClr>
                </a:solidFill>
              </a:rPr>
              <a:t>Maternal </a:t>
            </a:r>
            <a:r>
              <a:rPr lang="en-GB" sz="2400" dirty="0" err="1">
                <a:solidFill>
                  <a:schemeClr val="accent2">
                    <a:lumMod val="60000"/>
                    <a:lumOff val="40000"/>
                  </a:schemeClr>
                </a:solidFill>
              </a:rPr>
              <a:t>leukocytosis</a:t>
            </a:r>
            <a:r>
              <a:rPr lang="en-GB" sz="2400" dirty="0">
                <a:solidFill>
                  <a:schemeClr val="accent2">
                    <a:lumMod val="60000"/>
                    <a:lumOff val="40000"/>
                  </a:schemeClr>
                </a:solidFill>
              </a:rPr>
              <a:t> (total blood leukocyte count &gt;15,000-18,000 cells/</a:t>
            </a:r>
            <a:r>
              <a:rPr lang="el-GR" sz="2400" dirty="0">
                <a:solidFill>
                  <a:schemeClr val="accent2">
                    <a:lumMod val="60000"/>
                    <a:lumOff val="40000"/>
                  </a:schemeClr>
                </a:solidFill>
              </a:rPr>
              <a:t>μ</a:t>
            </a:r>
            <a:r>
              <a:rPr lang="en-GB" sz="2400" dirty="0">
                <a:solidFill>
                  <a:schemeClr val="accent2">
                    <a:lumMod val="60000"/>
                    <a:lumOff val="40000"/>
                  </a:schemeClr>
                </a:solidFill>
              </a:rPr>
              <a:t>L</a:t>
            </a:r>
            <a:r>
              <a:rPr lang="en-GB" sz="2400" dirty="0" smtClean="0">
                <a:solidFill>
                  <a:schemeClr val="accent2">
                    <a:lumMod val="60000"/>
                    <a:lumOff val="40000"/>
                  </a:schemeClr>
                </a:solidFill>
              </a:rPr>
              <a:t>)</a:t>
            </a:r>
          </a:p>
          <a:p>
            <a:pPr lvl="1"/>
            <a:endParaRPr lang="en-GB" sz="2400" dirty="0" smtClean="0">
              <a:solidFill>
                <a:schemeClr val="accent2">
                  <a:lumMod val="60000"/>
                  <a:lumOff val="40000"/>
                </a:schemeClr>
              </a:solidFill>
            </a:endParaRPr>
          </a:p>
          <a:p>
            <a:pPr marL="342900" indent="-342900">
              <a:buFont typeface="Arial" panose="020B0604020202020204" pitchFamily="34" charset="0"/>
              <a:buChar char="•"/>
            </a:pPr>
            <a:r>
              <a:rPr lang="en-GB" sz="2800" b="1" dirty="0" smtClean="0">
                <a:solidFill>
                  <a:schemeClr val="accent2">
                    <a:lumMod val="75000"/>
                  </a:schemeClr>
                </a:solidFill>
              </a:rPr>
              <a:t>Management:</a:t>
            </a:r>
            <a:endParaRPr lang="en-GB" sz="2800" b="1" dirty="0">
              <a:solidFill>
                <a:schemeClr val="accent2">
                  <a:lumMod val="75000"/>
                </a:schemeClr>
              </a:solidFill>
            </a:endParaRPr>
          </a:p>
          <a:p>
            <a:pPr marL="916457" lvl="1" indent="-342900">
              <a:buFont typeface="Arial" panose="020B0604020202020204" pitchFamily="34" charset="0"/>
              <a:buChar char="•"/>
            </a:pPr>
            <a:r>
              <a:rPr lang="en-GB" sz="2400" dirty="0" smtClean="0">
                <a:solidFill>
                  <a:schemeClr val="accent2">
                    <a:lumMod val="75000"/>
                  </a:schemeClr>
                </a:solidFill>
              </a:rPr>
              <a:t>includes cervical cultures, supportive </a:t>
            </a:r>
            <a:r>
              <a:rPr lang="en-GB" sz="2400" dirty="0">
                <a:solidFill>
                  <a:schemeClr val="accent2">
                    <a:lumMod val="75000"/>
                  </a:schemeClr>
                </a:solidFill>
              </a:rPr>
              <a:t>care</a:t>
            </a:r>
            <a:r>
              <a:rPr lang="en-GB" sz="2400" dirty="0" smtClean="0">
                <a:solidFill>
                  <a:schemeClr val="accent2">
                    <a:lumMod val="75000"/>
                  </a:schemeClr>
                </a:solidFill>
              </a:rPr>
              <a:t>, </a:t>
            </a:r>
            <a:r>
              <a:rPr lang="en-GB" sz="2400" dirty="0">
                <a:solidFill>
                  <a:schemeClr val="accent2">
                    <a:lumMod val="75000"/>
                  </a:schemeClr>
                </a:solidFill>
              </a:rPr>
              <a:t>early </a:t>
            </a:r>
            <a:r>
              <a:rPr lang="en-GB" sz="2400" dirty="0" smtClean="0">
                <a:solidFill>
                  <a:schemeClr val="accent2">
                    <a:lumMod val="75000"/>
                  </a:schemeClr>
                </a:solidFill>
              </a:rPr>
              <a:t>delivery, </a:t>
            </a:r>
            <a:r>
              <a:rPr lang="en-GB" sz="2400" dirty="0">
                <a:solidFill>
                  <a:schemeClr val="accent2">
                    <a:lumMod val="75000"/>
                  </a:schemeClr>
                </a:solidFill>
              </a:rPr>
              <a:t>and </a:t>
            </a:r>
            <a:r>
              <a:rPr lang="en-GB" sz="2400" dirty="0" smtClean="0">
                <a:solidFill>
                  <a:schemeClr val="accent2">
                    <a:lumMod val="75000"/>
                  </a:schemeClr>
                </a:solidFill>
              </a:rPr>
              <a:t>IV antibiotics administration</a:t>
            </a:r>
          </a:p>
          <a:p>
            <a:pPr lvl="1"/>
            <a:r>
              <a:rPr lang="en-GB" sz="2400" dirty="0" smtClean="0">
                <a:solidFill>
                  <a:schemeClr val="accent2">
                    <a:lumMod val="50000"/>
                  </a:schemeClr>
                </a:solidFill>
              </a:rPr>
              <a:t> (ampicillin and gentamicin in combination are the drugs of choice).</a:t>
            </a:r>
            <a:endParaRPr lang="en-GB" sz="2400" dirty="0">
              <a:solidFill>
                <a:schemeClr val="accent2">
                  <a:lumMod val="50000"/>
                </a:schemeClr>
              </a:solidFill>
            </a:endParaRPr>
          </a:p>
        </p:txBody>
      </p:sp>
    </p:spTree>
    <p:extLst>
      <p:ext uri="{BB962C8B-B14F-4D97-AF65-F5344CB8AC3E}">
        <p14:creationId xmlns:p14="http://schemas.microsoft.com/office/powerpoint/2010/main" val="3054618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685800" y="762000"/>
            <a:ext cx="12344400" cy="1524000"/>
          </a:xfrm>
        </p:spPr>
        <p:txBody>
          <a:bodyPr>
            <a:normAutofit fontScale="90000"/>
          </a:bodyPr>
          <a:lstStyle/>
          <a:p>
            <a:r>
              <a:rPr lang="en-GB" sz="6000" b="1" dirty="0" smtClean="0">
                <a:solidFill>
                  <a:schemeClr val="accent2">
                    <a:lumMod val="50000"/>
                  </a:schemeClr>
                </a:solidFill>
              </a:rPr>
              <a:t> Summary of Management </a:t>
            </a:r>
            <a:br>
              <a:rPr lang="en-GB" sz="6000" b="1" dirty="0" smtClean="0">
                <a:solidFill>
                  <a:schemeClr val="accent2">
                    <a:lumMod val="50000"/>
                  </a:schemeClr>
                </a:solidFill>
              </a:rPr>
            </a:br>
            <a:r>
              <a:rPr lang="en-GB" sz="2000" b="1" dirty="0" smtClean="0">
                <a:solidFill>
                  <a:schemeClr val="accent2">
                    <a:lumMod val="50000"/>
                  </a:schemeClr>
                </a:solidFill>
              </a:rPr>
              <a:t>(from Kaplan lecture notes)</a:t>
            </a:r>
            <a:r>
              <a:rPr lang="en-GB" sz="6000" b="1" dirty="0">
                <a:solidFill>
                  <a:schemeClr val="accent2">
                    <a:lumMod val="50000"/>
                  </a:schemeClr>
                </a:solidFill>
              </a:rPr>
              <a:t/>
            </a:r>
            <a:br>
              <a:rPr lang="en-GB" sz="6000" b="1" dirty="0">
                <a:solidFill>
                  <a:schemeClr val="accent2">
                    <a:lumMod val="50000"/>
                  </a:schemeClr>
                </a:solidFill>
              </a:rPr>
            </a:br>
            <a:endParaRPr lang="en-GB" sz="6000" b="1" dirty="0">
              <a:solidFill>
                <a:schemeClr val="accent2">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solidFill>
                <a:prstClr val="black"/>
              </a:solidFill>
            </a:endParaRPr>
          </a:p>
        </p:txBody>
      </p:sp>
      <p:sp>
        <p:nvSpPr>
          <p:cNvPr id="3" name="Rectangle 2"/>
          <p:cNvSpPr/>
          <p:nvPr/>
        </p:nvSpPr>
        <p:spPr>
          <a:xfrm>
            <a:off x="1066800" y="2514600"/>
            <a:ext cx="11448327" cy="4524315"/>
          </a:xfrm>
          <a:prstGeom prst="rect">
            <a:avLst/>
          </a:prstGeom>
        </p:spPr>
        <p:txBody>
          <a:bodyPr wrap="none">
            <a:spAutoFit/>
          </a:bodyPr>
          <a:lstStyle/>
          <a:p>
            <a:r>
              <a:rPr lang="en-GB" sz="2400" dirty="0" smtClean="0">
                <a:solidFill>
                  <a:schemeClr val="accent2">
                    <a:lumMod val="75000"/>
                  </a:schemeClr>
                </a:solidFill>
              </a:rPr>
              <a:t>• </a:t>
            </a:r>
            <a:r>
              <a:rPr lang="en-GB" sz="2400" dirty="0">
                <a:solidFill>
                  <a:schemeClr val="accent2">
                    <a:lumMod val="75000"/>
                  </a:schemeClr>
                </a:solidFill>
              </a:rPr>
              <a:t>If </a:t>
            </a:r>
            <a:r>
              <a:rPr lang="en-GB" sz="2400" b="1" dirty="0">
                <a:solidFill>
                  <a:schemeClr val="accent2">
                    <a:lumMod val="75000"/>
                  </a:schemeClr>
                </a:solidFill>
              </a:rPr>
              <a:t>uterine contractions </a:t>
            </a:r>
            <a:r>
              <a:rPr lang="en-GB" sz="2400" dirty="0">
                <a:solidFill>
                  <a:schemeClr val="accent2">
                    <a:lumMod val="75000"/>
                  </a:schemeClr>
                </a:solidFill>
              </a:rPr>
              <a:t>occur, </a:t>
            </a:r>
            <a:r>
              <a:rPr lang="en-GB" sz="2400" dirty="0" err="1">
                <a:solidFill>
                  <a:schemeClr val="accent2">
                    <a:lumMod val="75000"/>
                  </a:schemeClr>
                </a:solidFill>
              </a:rPr>
              <a:t>tocolysis</a:t>
            </a:r>
            <a:r>
              <a:rPr lang="en-GB" sz="2400" dirty="0">
                <a:solidFill>
                  <a:schemeClr val="accent2">
                    <a:lumMod val="75000"/>
                  </a:schemeClr>
                </a:solidFill>
              </a:rPr>
              <a:t> is contraindicated.</a:t>
            </a:r>
          </a:p>
          <a:p>
            <a:r>
              <a:rPr lang="en-GB" sz="2400" dirty="0">
                <a:solidFill>
                  <a:schemeClr val="accent2">
                    <a:lumMod val="75000"/>
                  </a:schemeClr>
                </a:solidFill>
              </a:rPr>
              <a:t>• If </a:t>
            </a:r>
            <a:r>
              <a:rPr lang="en-GB" sz="2400" b="1" dirty="0" err="1">
                <a:solidFill>
                  <a:schemeClr val="accent2">
                    <a:lumMod val="75000"/>
                  </a:schemeClr>
                </a:solidFill>
              </a:rPr>
              <a:t>chorioamnionitis</a:t>
            </a:r>
            <a:r>
              <a:rPr lang="en-GB" sz="2400" b="1" dirty="0">
                <a:solidFill>
                  <a:schemeClr val="accent2">
                    <a:lumMod val="75000"/>
                  </a:schemeClr>
                </a:solidFill>
              </a:rPr>
              <a:t> </a:t>
            </a:r>
            <a:r>
              <a:rPr lang="en-GB" sz="2400" dirty="0">
                <a:solidFill>
                  <a:schemeClr val="accent2">
                    <a:lumMod val="75000"/>
                  </a:schemeClr>
                </a:solidFill>
              </a:rPr>
              <a:t>is present, obtain cervical cultures, start broad-spectrum</a:t>
            </a:r>
          </a:p>
          <a:p>
            <a:r>
              <a:rPr lang="en-GB" sz="2400" dirty="0">
                <a:solidFill>
                  <a:schemeClr val="accent2">
                    <a:lumMod val="75000"/>
                  </a:schemeClr>
                </a:solidFill>
              </a:rPr>
              <a:t>therapeutic IV antibiotics, and initiate prompt delivery.</a:t>
            </a:r>
          </a:p>
          <a:p>
            <a:r>
              <a:rPr lang="en-GB" sz="2400" dirty="0">
                <a:solidFill>
                  <a:schemeClr val="accent2">
                    <a:lumMod val="75000"/>
                  </a:schemeClr>
                </a:solidFill>
              </a:rPr>
              <a:t>• If </a:t>
            </a:r>
            <a:r>
              <a:rPr lang="en-GB" sz="2400" b="1" dirty="0">
                <a:solidFill>
                  <a:schemeClr val="accent2">
                    <a:lumMod val="75000"/>
                  </a:schemeClr>
                </a:solidFill>
              </a:rPr>
              <a:t>no infection </a:t>
            </a:r>
            <a:r>
              <a:rPr lang="en-GB" sz="2400" dirty="0">
                <a:solidFill>
                  <a:schemeClr val="accent2">
                    <a:lumMod val="75000"/>
                  </a:schemeClr>
                </a:solidFill>
              </a:rPr>
              <a:t>is present, management will be based on gestational age as follows:</a:t>
            </a:r>
          </a:p>
          <a:p>
            <a:pPr lvl="1"/>
            <a:r>
              <a:rPr lang="en-GB" sz="2400" b="1" dirty="0">
                <a:solidFill>
                  <a:schemeClr val="accent2">
                    <a:lumMod val="60000"/>
                    <a:lumOff val="40000"/>
                  </a:schemeClr>
                </a:solidFill>
              </a:rPr>
              <a:t>– Before viability </a:t>
            </a:r>
            <a:r>
              <a:rPr lang="en-GB" sz="2400" dirty="0">
                <a:solidFill>
                  <a:schemeClr val="accent2">
                    <a:lumMod val="60000"/>
                    <a:lumOff val="40000"/>
                  </a:schemeClr>
                </a:solidFill>
              </a:rPr>
              <a:t>(&lt;24 weeks), outcome is dismal. Either induce </a:t>
            </a:r>
            <a:r>
              <a:rPr lang="en-GB" sz="2400" dirty="0" err="1">
                <a:solidFill>
                  <a:schemeClr val="accent2">
                    <a:lumMod val="60000"/>
                    <a:lumOff val="40000"/>
                  </a:schemeClr>
                </a:solidFill>
              </a:rPr>
              <a:t>labor</a:t>
            </a:r>
            <a:r>
              <a:rPr lang="en-GB" sz="2400" dirty="0">
                <a:solidFill>
                  <a:schemeClr val="accent2">
                    <a:lumMod val="60000"/>
                    <a:lumOff val="40000"/>
                  </a:schemeClr>
                </a:solidFill>
              </a:rPr>
              <a:t> or manage</a:t>
            </a:r>
          </a:p>
          <a:p>
            <a:pPr lvl="1"/>
            <a:r>
              <a:rPr lang="en-GB" sz="2400" dirty="0">
                <a:solidFill>
                  <a:schemeClr val="accent2">
                    <a:lumMod val="60000"/>
                    <a:lumOff val="40000"/>
                  </a:schemeClr>
                </a:solidFill>
              </a:rPr>
              <a:t>patient with bed rest at home. Risk of </a:t>
            </a:r>
            <a:r>
              <a:rPr lang="en-GB" sz="2400" dirty="0" err="1">
                <a:solidFill>
                  <a:schemeClr val="accent2">
                    <a:lumMod val="60000"/>
                    <a:lumOff val="40000"/>
                  </a:schemeClr>
                </a:solidFill>
              </a:rPr>
              <a:t>fetal</a:t>
            </a:r>
            <a:r>
              <a:rPr lang="en-GB" sz="2400" dirty="0">
                <a:solidFill>
                  <a:schemeClr val="accent2">
                    <a:lumMod val="60000"/>
                    <a:lumOff val="40000"/>
                  </a:schemeClr>
                </a:solidFill>
              </a:rPr>
              <a:t> pulmonary hypoplasia is high.</a:t>
            </a:r>
          </a:p>
          <a:p>
            <a:pPr lvl="1"/>
            <a:r>
              <a:rPr lang="en-GB" sz="2400" b="1" dirty="0">
                <a:solidFill>
                  <a:schemeClr val="accent2">
                    <a:lumMod val="60000"/>
                    <a:lumOff val="40000"/>
                  </a:schemeClr>
                </a:solidFill>
              </a:rPr>
              <a:t>– With preterm viability </a:t>
            </a:r>
            <a:r>
              <a:rPr lang="en-GB" sz="2400" dirty="0">
                <a:solidFill>
                  <a:schemeClr val="accent2">
                    <a:lumMod val="60000"/>
                    <a:lumOff val="40000"/>
                  </a:schemeClr>
                </a:solidFill>
              </a:rPr>
              <a:t>(24–33 weeks), conservative management. Hospitalize the</a:t>
            </a:r>
          </a:p>
          <a:p>
            <a:pPr lvl="1"/>
            <a:r>
              <a:rPr lang="en-GB" sz="2400" dirty="0">
                <a:solidFill>
                  <a:schemeClr val="accent2">
                    <a:lumMod val="60000"/>
                    <a:lumOff val="40000"/>
                  </a:schemeClr>
                </a:solidFill>
              </a:rPr>
              <a:t>patient at bed rest, administer IM betamethasone to enhance </a:t>
            </a:r>
            <a:r>
              <a:rPr lang="en-GB" sz="2400" dirty="0" err="1">
                <a:solidFill>
                  <a:schemeClr val="accent2">
                    <a:lumMod val="60000"/>
                    <a:lumOff val="40000"/>
                  </a:schemeClr>
                </a:solidFill>
              </a:rPr>
              <a:t>fetal</a:t>
            </a:r>
            <a:r>
              <a:rPr lang="en-GB" sz="2400" dirty="0">
                <a:solidFill>
                  <a:schemeClr val="accent2">
                    <a:lumMod val="60000"/>
                    <a:lumOff val="40000"/>
                  </a:schemeClr>
                </a:solidFill>
              </a:rPr>
              <a:t> lung maturity if</a:t>
            </a:r>
          </a:p>
          <a:p>
            <a:pPr lvl="1"/>
            <a:r>
              <a:rPr lang="en-GB" sz="2400" dirty="0">
                <a:solidFill>
                  <a:schemeClr val="accent2">
                    <a:lumMod val="60000"/>
                    <a:lumOff val="40000"/>
                  </a:schemeClr>
                </a:solidFill>
              </a:rPr>
              <a:t>&lt;32 weeks, obtain cervical cultures, and start a 7-day course of prophylactic ampicillin</a:t>
            </a:r>
          </a:p>
          <a:p>
            <a:pPr lvl="1"/>
            <a:r>
              <a:rPr lang="en-GB" sz="2400" dirty="0">
                <a:solidFill>
                  <a:schemeClr val="accent2">
                    <a:lumMod val="60000"/>
                    <a:lumOff val="40000"/>
                  </a:schemeClr>
                </a:solidFill>
              </a:rPr>
              <a:t>and erythromycin.</a:t>
            </a:r>
          </a:p>
          <a:p>
            <a:pPr lvl="1"/>
            <a:r>
              <a:rPr lang="en-GB" sz="2400" b="1" dirty="0">
                <a:solidFill>
                  <a:schemeClr val="accent2">
                    <a:lumMod val="60000"/>
                    <a:lumOff val="40000"/>
                  </a:schemeClr>
                </a:solidFill>
              </a:rPr>
              <a:t>– At term </a:t>
            </a:r>
            <a:r>
              <a:rPr lang="en-GB" sz="2400" dirty="0">
                <a:solidFill>
                  <a:schemeClr val="accent2">
                    <a:lumMod val="60000"/>
                    <a:lumOff val="40000"/>
                  </a:schemeClr>
                </a:solidFill>
              </a:rPr>
              <a:t>(≥34 weeks), initiate prompt delivery. If vaginal delivery is expected, use</a:t>
            </a:r>
          </a:p>
          <a:p>
            <a:pPr lvl="1"/>
            <a:r>
              <a:rPr lang="en-GB" sz="2400" dirty="0">
                <a:solidFill>
                  <a:schemeClr val="accent2">
                    <a:lumMod val="60000"/>
                    <a:lumOff val="40000"/>
                  </a:schemeClr>
                </a:solidFill>
              </a:rPr>
              <a:t>oxytocin or prostaglandins as indicated. Otherwise, perform </a:t>
            </a:r>
            <a:r>
              <a:rPr lang="en-GB" sz="2400" dirty="0" err="1">
                <a:solidFill>
                  <a:schemeClr val="accent2">
                    <a:lumMod val="60000"/>
                    <a:lumOff val="40000"/>
                  </a:schemeClr>
                </a:solidFill>
              </a:rPr>
              <a:t>cesarean</a:t>
            </a:r>
            <a:r>
              <a:rPr lang="en-GB" sz="2400" dirty="0">
                <a:solidFill>
                  <a:schemeClr val="accent2">
                    <a:lumMod val="60000"/>
                    <a:lumOff val="40000"/>
                  </a:schemeClr>
                </a:solidFill>
              </a:rPr>
              <a:t> delivery.</a:t>
            </a:r>
          </a:p>
        </p:txBody>
      </p:sp>
    </p:spTree>
    <p:extLst>
      <p:ext uri="{BB962C8B-B14F-4D97-AF65-F5344CB8AC3E}">
        <p14:creationId xmlns:p14="http://schemas.microsoft.com/office/powerpoint/2010/main" val="2089268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685800" y="457200"/>
            <a:ext cx="12344400" cy="1524000"/>
          </a:xfrm>
        </p:spPr>
        <p:txBody>
          <a:bodyPr>
            <a:noAutofit/>
          </a:bodyPr>
          <a:lstStyle/>
          <a:p>
            <a:r>
              <a:rPr lang="en-US" sz="5400" b="1" dirty="0" smtClean="0">
                <a:solidFill>
                  <a:schemeClr val="accent4">
                    <a:lumMod val="50000"/>
                  </a:schemeClr>
                </a:solidFill>
              </a:rPr>
              <a:t/>
            </a:r>
            <a:br>
              <a:rPr lang="en-US" sz="5400" b="1" dirty="0" smtClean="0">
                <a:solidFill>
                  <a:schemeClr val="accent4">
                    <a:lumMod val="50000"/>
                  </a:schemeClr>
                </a:solidFill>
              </a:rPr>
            </a:br>
            <a:r>
              <a:rPr lang="en-US" sz="5400" b="1" dirty="0" smtClean="0">
                <a:solidFill>
                  <a:schemeClr val="accent4">
                    <a:lumMod val="50000"/>
                  </a:schemeClr>
                </a:solidFill>
              </a:rPr>
              <a:t>Teaching Case</a:t>
            </a:r>
            <a:br>
              <a:rPr lang="en-US" sz="5400" b="1" dirty="0" smtClean="0">
                <a:solidFill>
                  <a:schemeClr val="accent4">
                    <a:lumMod val="50000"/>
                  </a:schemeClr>
                </a:solidFill>
              </a:rPr>
            </a:br>
            <a:endParaRPr lang="en-US" sz="5400" b="1" dirty="0">
              <a:solidFill>
                <a:schemeClr val="accent4">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600200" y="2586841"/>
            <a:ext cx="10515600" cy="4401205"/>
          </a:xfrm>
          <a:prstGeom prst="rect">
            <a:avLst/>
          </a:prstGeom>
        </p:spPr>
        <p:txBody>
          <a:bodyPr wrap="square">
            <a:spAutoFit/>
          </a:bodyPr>
          <a:lstStyle/>
          <a:p>
            <a:r>
              <a:rPr lang="en-US" sz="2800" b="1" dirty="0" smtClean="0">
                <a:solidFill>
                  <a:schemeClr val="accent4">
                    <a:lumMod val="75000"/>
                  </a:schemeClr>
                </a:solidFill>
              </a:rPr>
              <a:t>A 26-year-old G2P0100 woman, who is 31 weeks gestation, presents to the labor unit complaining of leakage of fluid and she thinks that her “bag of water broke.” She has had increased vaginal discharge and intermittent lower back pain for the last two days. She reports a gush of fluid about 2 hours ago. The fluid ran down her leg and appeared clear</a:t>
            </a:r>
            <a:r>
              <a:rPr lang="en-US" sz="2800" b="1" dirty="0">
                <a:solidFill>
                  <a:schemeClr val="accent4">
                    <a:lumMod val="75000"/>
                  </a:schemeClr>
                </a:solidFill>
              </a:rPr>
              <a:t> </a:t>
            </a:r>
            <a:r>
              <a:rPr lang="en-US" sz="2800" b="1" dirty="0" smtClean="0">
                <a:solidFill>
                  <a:schemeClr val="accent4">
                    <a:lumMod val="75000"/>
                  </a:schemeClr>
                </a:solidFill>
              </a:rPr>
              <a:t>with no noticeable odor. Her prior pregnancy was complicated by preterm labor and premature rupture of the membranes at 26 weeks gestation. The neonate’s course was complicated by necrotizing enterocolitis, respiratory distress, and death at 28 days of life.</a:t>
            </a:r>
            <a:endParaRPr lang="en-US" sz="2800" b="1" dirty="0">
              <a:solidFill>
                <a:schemeClr val="accent4">
                  <a:lumMod val="75000"/>
                </a:schemeClr>
              </a:solidFill>
            </a:endParaRPr>
          </a:p>
        </p:txBody>
      </p:sp>
    </p:spTree>
    <p:extLst>
      <p:ext uri="{BB962C8B-B14F-4D97-AF65-F5344CB8AC3E}">
        <p14:creationId xmlns:p14="http://schemas.microsoft.com/office/powerpoint/2010/main" val="3237334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685800" y="542345"/>
            <a:ext cx="12344400" cy="1524000"/>
          </a:xfrm>
        </p:spPr>
        <p:txBody>
          <a:bodyPr>
            <a:noAutofit/>
          </a:bodyPr>
          <a:lstStyle/>
          <a:p>
            <a:r>
              <a:rPr lang="en-GB" sz="3200" b="1" dirty="0">
                <a:solidFill>
                  <a:schemeClr val="accent2">
                    <a:lumMod val="75000"/>
                  </a:schemeClr>
                </a:solidFill>
              </a:rPr>
              <a:t>1. What risk factors are associated with premature rupture of membranes (PROM)?</a:t>
            </a:r>
            <a:br>
              <a:rPr lang="en-GB" sz="3200" b="1" dirty="0">
                <a:solidFill>
                  <a:schemeClr val="accent2">
                    <a:lumMod val="75000"/>
                  </a:schemeClr>
                </a:solidFill>
              </a:rPr>
            </a:br>
            <a:endParaRPr lang="en-US" sz="3200" b="1" dirty="0">
              <a:solidFill>
                <a:schemeClr val="accent2">
                  <a:lumMod val="75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8" name="Rectangle 7"/>
          <p:cNvSpPr/>
          <p:nvPr/>
        </p:nvSpPr>
        <p:spPr>
          <a:xfrm>
            <a:off x="838200" y="2129403"/>
            <a:ext cx="12496800" cy="1569660"/>
          </a:xfrm>
          <a:prstGeom prst="rect">
            <a:avLst/>
          </a:prstGeom>
        </p:spPr>
        <p:txBody>
          <a:bodyPr wrap="square">
            <a:spAutoFit/>
          </a:bodyPr>
          <a:lstStyle/>
          <a:p>
            <a:r>
              <a:rPr lang="en-US" sz="2400" dirty="0" smtClean="0">
                <a:solidFill>
                  <a:schemeClr val="accent2">
                    <a:lumMod val="75000"/>
                  </a:schemeClr>
                </a:solidFill>
              </a:rPr>
              <a:t>• The definition of </a:t>
            </a:r>
            <a:r>
              <a:rPr lang="en-US" sz="2400" i="1" dirty="0" smtClean="0">
                <a:solidFill>
                  <a:schemeClr val="accent2">
                    <a:lumMod val="75000"/>
                  </a:schemeClr>
                </a:solidFill>
              </a:rPr>
              <a:t>PROM is rupture of membranes before the onset of labor. Membrane rupture   before labor</a:t>
            </a:r>
          </a:p>
          <a:p>
            <a:r>
              <a:rPr lang="en-US" sz="2400" dirty="0" smtClean="0">
                <a:solidFill>
                  <a:schemeClr val="accent2">
                    <a:lumMod val="75000"/>
                  </a:schemeClr>
                </a:solidFill>
              </a:rPr>
              <a:t>and before 37 weeks of gestation is referred to as preterm PROM.</a:t>
            </a:r>
          </a:p>
          <a:p>
            <a:r>
              <a:rPr lang="en-US" sz="2400" dirty="0" smtClean="0">
                <a:solidFill>
                  <a:schemeClr val="accent2">
                    <a:lumMod val="75000"/>
                  </a:schemeClr>
                </a:solidFill>
              </a:rPr>
              <a:t>• Risk factors for PROM include similar risks for preterm labor:</a:t>
            </a:r>
          </a:p>
        </p:txBody>
      </p:sp>
      <p:sp>
        <p:nvSpPr>
          <p:cNvPr id="3" name="TextBox 2"/>
          <p:cNvSpPr txBox="1"/>
          <p:nvPr/>
        </p:nvSpPr>
        <p:spPr>
          <a:xfrm>
            <a:off x="1447800" y="3866124"/>
            <a:ext cx="4495800" cy="3631763"/>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chemeClr val="accent2">
                    <a:lumMod val="60000"/>
                    <a:lumOff val="40000"/>
                  </a:schemeClr>
                </a:solidFill>
              </a:rPr>
              <a:t>Vaginal, cervical and </a:t>
            </a:r>
            <a:r>
              <a:rPr lang="en-GB" dirty="0" err="1">
                <a:solidFill>
                  <a:schemeClr val="accent2">
                    <a:lumMod val="60000"/>
                    <a:lumOff val="40000"/>
                  </a:schemeClr>
                </a:solidFill>
              </a:rPr>
              <a:t>intraamniotic</a:t>
            </a:r>
            <a:r>
              <a:rPr lang="en-GB" dirty="0">
                <a:solidFill>
                  <a:schemeClr val="accent2">
                    <a:lumMod val="60000"/>
                    <a:lumOff val="40000"/>
                  </a:schemeClr>
                </a:solidFill>
              </a:rPr>
              <a:t> infections</a:t>
            </a:r>
          </a:p>
          <a:p>
            <a:pPr marL="342900" indent="-342900">
              <a:buFont typeface="Arial" panose="020B0604020202020204" pitchFamily="34" charset="0"/>
              <a:buChar char="•"/>
            </a:pPr>
            <a:r>
              <a:rPr lang="en-GB" dirty="0">
                <a:solidFill>
                  <a:schemeClr val="accent2">
                    <a:lumMod val="60000"/>
                    <a:lumOff val="40000"/>
                  </a:schemeClr>
                </a:solidFill>
              </a:rPr>
              <a:t>Prior PROM</a:t>
            </a:r>
          </a:p>
          <a:p>
            <a:pPr marL="342900" indent="-342900">
              <a:buFont typeface="Arial" panose="020B0604020202020204" pitchFamily="34" charset="0"/>
              <a:buChar char="•"/>
            </a:pPr>
            <a:r>
              <a:rPr lang="en-GB" dirty="0">
                <a:solidFill>
                  <a:schemeClr val="accent2">
                    <a:lumMod val="60000"/>
                    <a:lumOff val="40000"/>
                  </a:schemeClr>
                </a:solidFill>
              </a:rPr>
              <a:t>Prior preterm delivery</a:t>
            </a:r>
          </a:p>
          <a:p>
            <a:pPr marL="342900" indent="-342900">
              <a:buFont typeface="Arial" panose="020B0604020202020204" pitchFamily="34" charset="0"/>
              <a:buChar char="•"/>
            </a:pPr>
            <a:r>
              <a:rPr lang="en-GB" dirty="0">
                <a:solidFill>
                  <a:schemeClr val="accent2">
                    <a:lumMod val="60000"/>
                    <a:lumOff val="40000"/>
                  </a:schemeClr>
                </a:solidFill>
              </a:rPr>
              <a:t>Low socioeconomic status</a:t>
            </a:r>
          </a:p>
          <a:p>
            <a:pPr marL="342900" indent="-342900">
              <a:buFont typeface="Arial" panose="020B0604020202020204" pitchFamily="34" charset="0"/>
              <a:buChar char="•"/>
            </a:pPr>
            <a:r>
              <a:rPr lang="en-GB" dirty="0">
                <a:solidFill>
                  <a:schemeClr val="accent2">
                    <a:lumMod val="60000"/>
                    <a:lumOff val="40000"/>
                  </a:schemeClr>
                </a:solidFill>
              </a:rPr>
              <a:t>Second and third-trimester bleeding</a:t>
            </a:r>
          </a:p>
          <a:p>
            <a:pPr marL="342900" indent="-342900">
              <a:buFont typeface="Arial" panose="020B0604020202020204" pitchFamily="34" charset="0"/>
              <a:buChar char="•"/>
            </a:pPr>
            <a:r>
              <a:rPr lang="en-GB" dirty="0">
                <a:solidFill>
                  <a:schemeClr val="accent2">
                    <a:lumMod val="60000"/>
                    <a:lumOff val="40000"/>
                  </a:schemeClr>
                </a:solidFill>
              </a:rPr>
              <a:t>Low body mass index</a:t>
            </a:r>
          </a:p>
          <a:p>
            <a:pPr marL="342900" indent="-342900">
              <a:buFont typeface="Arial" panose="020B0604020202020204" pitchFamily="34" charset="0"/>
              <a:buChar char="•"/>
            </a:pPr>
            <a:r>
              <a:rPr lang="en-GB" dirty="0">
                <a:solidFill>
                  <a:schemeClr val="accent2">
                    <a:lumMod val="60000"/>
                    <a:lumOff val="40000"/>
                  </a:schemeClr>
                </a:solidFill>
              </a:rPr>
              <a:t>Cervical insufficiency</a:t>
            </a:r>
          </a:p>
          <a:p>
            <a:pPr marL="342900" indent="-342900">
              <a:buFont typeface="Arial" panose="020B0604020202020204" pitchFamily="34" charset="0"/>
              <a:buChar char="•"/>
            </a:pPr>
            <a:r>
              <a:rPr lang="en-GB" dirty="0">
                <a:solidFill>
                  <a:schemeClr val="accent2">
                    <a:lumMod val="60000"/>
                    <a:lumOff val="40000"/>
                  </a:schemeClr>
                </a:solidFill>
              </a:rPr>
              <a:t>Cervical </a:t>
            </a:r>
            <a:r>
              <a:rPr lang="en-GB" dirty="0" err="1" smtClean="0">
                <a:solidFill>
                  <a:schemeClr val="accent2">
                    <a:lumMod val="60000"/>
                    <a:lumOff val="40000"/>
                  </a:schemeClr>
                </a:solidFill>
              </a:rPr>
              <a:t>conization</a:t>
            </a:r>
            <a:r>
              <a:rPr lang="en-GB" dirty="0" smtClean="0">
                <a:solidFill>
                  <a:schemeClr val="accent2">
                    <a:lumMod val="60000"/>
                    <a:lumOff val="40000"/>
                  </a:schemeClr>
                </a:solidFill>
              </a:rPr>
              <a:t>/LEEP</a:t>
            </a:r>
            <a:endParaRPr lang="en-GB" dirty="0">
              <a:solidFill>
                <a:schemeClr val="accent2">
                  <a:lumMod val="60000"/>
                  <a:lumOff val="40000"/>
                </a:schemeClr>
              </a:solidFill>
            </a:endParaRPr>
          </a:p>
        </p:txBody>
      </p:sp>
      <p:sp>
        <p:nvSpPr>
          <p:cNvPr id="7" name="TextBox 6"/>
          <p:cNvSpPr txBox="1"/>
          <p:nvPr/>
        </p:nvSpPr>
        <p:spPr>
          <a:xfrm>
            <a:off x="6056376" y="3915221"/>
            <a:ext cx="4495800" cy="3277820"/>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chemeClr val="accent2">
                    <a:lumMod val="60000"/>
                    <a:lumOff val="40000"/>
                  </a:schemeClr>
                </a:solidFill>
              </a:rPr>
              <a:t>Connective tissue disorders (Ehlers-</a:t>
            </a:r>
            <a:r>
              <a:rPr lang="en-GB" dirty="0" err="1">
                <a:solidFill>
                  <a:schemeClr val="accent2">
                    <a:lumMod val="60000"/>
                    <a:lumOff val="40000"/>
                  </a:schemeClr>
                </a:solidFill>
              </a:rPr>
              <a:t>Danlos</a:t>
            </a:r>
            <a:r>
              <a:rPr lang="en-GB" dirty="0">
                <a:solidFill>
                  <a:schemeClr val="accent2">
                    <a:lumMod val="60000"/>
                    <a:lumOff val="40000"/>
                  </a:schemeClr>
                </a:solidFill>
              </a:rPr>
              <a:t> syndrome)</a:t>
            </a:r>
          </a:p>
          <a:p>
            <a:pPr marL="342900" indent="-342900">
              <a:buFont typeface="Arial" panose="020B0604020202020204" pitchFamily="34" charset="0"/>
              <a:buChar char="•"/>
            </a:pPr>
            <a:r>
              <a:rPr lang="en-GB" dirty="0">
                <a:solidFill>
                  <a:schemeClr val="accent2">
                    <a:lumMod val="60000"/>
                    <a:lumOff val="40000"/>
                  </a:schemeClr>
                </a:solidFill>
              </a:rPr>
              <a:t>Nutritional deficiencies of copper and ascorbic acid</a:t>
            </a:r>
          </a:p>
          <a:p>
            <a:pPr marL="342900" indent="-342900">
              <a:buFont typeface="Arial" panose="020B0604020202020204" pitchFamily="34" charset="0"/>
              <a:buChar char="•"/>
            </a:pPr>
            <a:r>
              <a:rPr lang="en-GB" dirty="0">
                <a:solidFill>
                  <a:schemeClr val="accent2">
                    <a:lumMod val="60000"/>
                    <a:lumOff val="40000"/>
                  </a:schemeClr>
                </a:solidFill>
              </a:rPr>
              <a:t>Maternal cigarette smoking</a:t>
            </a:r>
          </a:p>
          <a:p>
            <a:pPr marL="342900" indent="-342900">
              <a:buFont typeface="Arial" panose="020B0604020202020204" pitchFamily="34" charset="0"/>
              <a:buChar char="•"/>
            </a:pPr>
            <a:r>
              <a:rPr lang="en-GB" dirty="0">
                <a:solidFill>
                  <a:schemeClr val="accent2">
                    <a:lumMod val="60000"/>
                    <a:lumOff val="40000"/>
                  </a:schemeClr>
                </a:solidFill>
              </a:rPr>
              <a:t>Illicit drug use</a:t>
            </a:r>
          </a:p>
          <a:p>
            <a:pPr marL="342900" indent="-342900">
              <a:buFont typeface="Arial" panose="020B0604020202020204" pitchFamily="34" charset="0"/>
              <a:buChar char="•"/>
            </a:pPr>
            <a:r>
              <a:rPr lang="en-GB" dirty="0">
                <a:solidFill>
                  <a:schemeClr val="accent2">
                    <a:lumMod val="60000"/>
                    <a:lumOff val="40000"/>
                  </a:schemeClr>
                </a:solidFill>
              </a:rPr>
              <a:t>Pulmonary disease in pregnancy</a:t>
            </a:r>
          </a:p>
          <a:p>
            <a:pPr marL="342900" indent="-342900">
              <a:buFont typeface="Arial" panose="020B0604020202020204" pitchFamily="34" charset="0"/>
              <a:buChar char="•"/>
            </a:pPr>
            <a:r>
              <a:rPr lang="en-GB" dirty="0">
                <a:solidFill>
                  <a:schemeClr val="accent2">
                    <a:lumMod val="60000"/>
                    <a:lumOff val="40000"/>
                  </a:schemeClr>
                </a:solidFill>
              </a:rPr>
              <a:t>Uterine </a:t>
            </a:r>
            <a:r>
              <a:rPr lang="en-GB" dirty="0" err="1">
                <a:solidFill>
                  <a:schemeClr val="accent2">
                    <a:lumMod val="60000"/>
                    <a:lumOff val="40000"/>
                  </a:schemeClr>
                </a:solidFill>
              </a:rPr>
              <a:t>overdistension</a:t>
            </a:r>
            <a:endParaRPr lang="en-GB" dirty="0">
              <a:solidFill>
                <a:schemeClr val="accent2">
                  <a:lumMod val="60000"/>
                  <a:lumOff val="40000"/>
                </a:schemeClr>
              </a:solidFill>
            </a:endParaRPr>
          </a:p>
          <a:p>
            <a:pPr marL="342900" indent="-342900">
              <a:buFont typeface="Arial" panose="020B0604020202020204" pitchFamily="34" charset="0"/>
              <a:buChar char="•"/>
            </a:pPr>
            <a:r>
              <a:rPr lang="en-GB" dirty="0">
                <a:solidFill>
                  <a:schemeClr val="accent2">
                    <a:lumMod val="60000"/>
                    <a:lumOff val="40000"/>
                  </a:schemeClr>
                </a:solidFill>
              </a:rPr>
              <a:t>Amniocentesis</a:t>
            </a:r>
          </a:p>
        </p:txBody>
      </p:sp>
    </p:spTree>
    <p:extLst>
      <p:ext uri="{BB962C8B-B14F-4D97-AF65-F5344CB8AC3E}">
        <p14:creationId xmlns:p14="http://schemas.microsoft.com/office/powerpoint/2010/main" val="1291766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noAutofit/>
          </a:bodyPr>
          <a:lstStyle/>
          <a:p>
            <a:r>
              <a:rPr lang="en-US" sz="3200" b="1" dirty="0">
                <a:solidFill>
                  <a:schemeClr val="accent4">
                    <a:lumMod val="50000"/>
                  </a:schemeClr>
                </a:solidFill>
              </a:rPr>
              <a:t>2. What should be the next step in this patient’s diagnosis?</a:t>
            </a:r>
            <a:br>
              <a:rPr lang="en-US" sz="3200" b="1" dirty="0">
                <a:solidFill>
                  <a:schemeClr val="accent4">
                    <a:lumMod val="50000"/>
                  </a:schemeClr>
                </a:solidFill>
              </a:rPr>
            </a:br>
            <a:endParaRPr lang="en-US" sz="3200" b="1" dirty="0">
              <a:solidFill>
                <a:schemeClr val="accent4">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295400" y="1878416"/>
            <a:ext cx="11125200" cy="5262979"/>
          </a:xfrm>
          <a:prstGeom prst="rect">
            <a:avLst/>
          </a:prstGeom>
        </p:spPr>
        <p:txBody>
          <a:bodyPr wrap="square">
            <a:spAutoFit/>
          </a:bodyPr>
          <a:lstStyle/>
          <a:p>
            <a:r>
              <a:rPr lang="en-US" sz="2400" dirty="0" smtClean="0">
                <a:solidFill>
                  <a:schemeClr val="accent4">
                    <a:lumMod val="50000"/>
                  </a:schemeClr>
                </a:solidFill>
              </a:rPr>
              <a:t>• Confirmation of the diagnosis of PROM.</a:t>
            </a:r>
          </a:p>
          <a:p>
            <a:pPr marL="916457" lvl="1" indent="-342900">
              <a:buFont typeface="Arial" panose="020B0604020202020204" pitchFamily="34" charset="0"/>
              <a:buChar char="•"/>
            </a:pPr>
            <a:r>
              <a:rPr lang="en-US" sz="2400" dirty="0" smtClean="0">
                <a:solidFill>
                  <a:schemeClr val="accent4">
                    <a:lumMod val="50000"/>
                  </a:schemeClr>
                </a:solidFill>
              </a:rPr>
              <a:t>Sterile speculum examination to confirm the diagnosis</a:t>
            </a:r>
          </a:p>
          <a:p>
            <a:pPr marL="1490015" lvl="2" indent="-342900">
              <a:buFont typeface="Arial" panose="020B0604020202020204" pitchFamily="34" charset="0"/>
              <a:buChar char="•"/>
            </a:pPr>
            <a:r>
              <a:rPr lang="en-US" sz="2400" dirty="0" smtClean="0">
                <a:solidFill>
                  <a:schemeClr val="accent4">
                    <a:lumMod val="75000"/>
                  </a:schemeClr>
                </a:solidFill>
              </a:rPr>
              <a:t>Pooling of fluid per cervical </a:t>
            </a:r>
            <a:r>
              <a:rPr lang="en-US" sz="2400" dirty="0" err="1" smtClean="0">
                <a:solidFill>
                  <a:schemeClr val="accent4">
                    <a:lumMod val="75000"/>
                  </a:schemeClr>
                </a:solidFill>
              </a:rPr>
              <a:t>os</a:t>
            </a:r>
            <a:endParaRPr lang="en-US" sz="2400" dirty="0" smtClean="0">
              <a:solidFill>
                <a:schemeClr val="accent4">
                  <a:lumMod val="75000"/>
                </a:schemeClr>
              </a:solidFill>
            </a:endParaRPr>
          </a:p>
          <a:p>
            <a:pPr marL="1490015" lvl="2" indent="-342900">
              <a:buFont typeface="Arial" panose="020B0604020202020204" pitchFamily="34" charset="0"/>
              <a:buChar char="•"/>
            </a:pPr>
            <a:r>
              <a:rPr lang="en-US" sz="2400" dirty="0" smtClean="0">
                <a:solidFill>
                  <a:schemeClr val="accent4">
                    <a:lumMod val="75000"/>
                  </a:schemeClr>
                </a:solidFill>
              </a:rPr>
              <a:t>Fern – cervical mucus broad fern vs. amniotic fluid narrow fern</a:t>
            </a:r>
          </a:p>
          <a:p>
            <a:pPr marL="1490015" lvl="2" indent="-342900">
              <a:buFont typeface="Arial" panose="020B0604020202020204" pitchFamily="34" charset="0"/>
              <a:buChar char="•"/>
            </a:pPr>
            <a:r>
              <a:rPr lang="en-US" sz="2400" dirty="0" smtClean="0">
                <a:solidFill>
                  <a:schemeClr val="accent4">
                    <a:lumMod val="75000"/>
                  </a:schemeClr>
                </a:solidFill>
              </a:rPr>
              <a:t>pH (Nitrazine) – turns blue as the pH of amniotic fluid is usually 7.1-7.3.</a:t>
            </a:r>
          </a:p>
          <a:p>
            <a:pPr marL="2063572" lvl="3" indent="-342900">
              <a:buFont typeface="Arial" panose="020B0604020202020204" pitchFamily="34" charset="0"/>
              <a:buChar char="•"/>
            </a:pPr>
            <a:r>
              <a:rPr lang="en-US" sz="2400" dirty="0" smtClean="0">
                <a:solidFill>
                  <a:schemeClr val="accent4">
                    <a:lumMod val="50000"/>
                  </a:schemeClr>
                </a:solidFill>
              </a:rPr>
              <a:t>False positive Nitrazine may occur due to</a:t>
            </a:r>
          </a:p>
          <a:p>
            <a:pPr marL="2637130" lvl="4" indent="-342900">
              <a:buFont typeface="Arial" panose="020B0604020202020204" pitchFamily="34" charset="0"/>
              <a:buChar char="•"/>
            </a:pPr>
            <a:r>
              <a:rPr lang="en-US" sz="2400" dirty="0" smtClean="0">
                <a:solidFill>
                  <a:schemeClr val="accent4">
                    <a:lumMod val="60000"/>
                    <a:lumOff val="40000"/>
                  </a:schemeClr>
                </a:solidFill>
              </a:rPr>
              <a:t>Alkaline urine</a:t>
            </a:r>
          </a:p>
          <a:p>
            <a:pPr marL="2637130" lvl="4" indent="-342900">
              <a:buFont typeface="Arial" panose="020B0604020202020204" pitchFamily="34" charset="0"/>
              <a:buChar char="•"/>
            </a:pPr>
            <a:r>
              <a:rPr lang="en-US" sz="2400" dirty="0" smtClean="0">
                <a:solidFill>
                  <a:schemeClr val="accent4">
                    <a:lumMod val="60000"/>
                    <a:lumOff val="40000"/>
                  </a:schemeClr>
                </a:solidFill>
              </a:rPr>
              <a:t>Semen</a:t>
            </a:r>
          </a:p>
          <a:p>
            <a:pPr marL="2637130" lvl="4" indent="-342900">
              <a:buFont typeface="Arial" panose="020B0604020202020204" pitchFamily="34" charset="0"/>
              <a:buChar char="•"/>
            </a:pPr>
            <a:r>
              <a:rPr lang="en-US" sz="2400" dirty="0" smtClean="0">
                <a:solidFill>
                  <a:schemeClr val="accent4">
                    <a:lumMod val="60000"/>
                    <a:lumOff val="40000"/>
                  </a:schemeClr>
                </a:solidFill>
              </a:rPr>
              <a:t>Blood</a:t>
            </a:r>
          </a:p>
          <a:p>
            <a:pPr marL="2637130" lvl="4" indent="-342900">
              <a:buFont typeface="Arial" panose="020B0604020202020204" pitchFamily="34" charset="0"/>
              <a:buChar char="•"/>
            </a:pPr>
            <a:r>
              <a:rPr lang="en-US" sz="2400" dirty="0" smtClean="0">
                <a:solidFill>
                  <a:schemeClr val="accent4">
                    <a:lumMod val="60000"/>
                    <a:lumOff val="40000"/>
                  </a:schemeClr>
                </a:solidFill>
              </a:rPr>
              <a:t>Cervical mucus</a:t>
            </a:r>
          </a:p>
          <a:p>
            <a:pPr marL="2637130" lvl="4" indent="-342900">
              <a:buFont typeface="Arial" panose="020B0604020202020204" pitchFamily="34" charset="0"/>
              <a:buChar char="•"/>
            </a:pPr>
            <a:r>
              <a:rPr lang="en-US" sz="2400" dirty="0" smtClean="0">
                <a:solidFill>
                  <a:schemeClr val="accent4">
                    <a:lumMod val="60000"/>
                    <a:lumOff val="40000"/>
                  </a:schemeClr>
                </a:solidFill>
              </a:rPr>
              <a:t>Antiseptic solutions</a:t>
            </a:r>
          </a:p>
          <a:p>
            <a:pPr marL="2637130" lvl="4" indent="-342900">
              <a:buFont typeface="Arial" panose="020B0604020202020204" pitchFamily="34" charset="0"/>
              <a:buChar char="•"/>
            </a:pPr>
            <a:r>
              <a:rPr lang="en-US" sz="2400" dirty="0" smtClean="0">
                <a:solidFill>
                  <a:schemeClr val="accent4">
                    <a:lumMod val="60000"/>
                    <a:lumOff val="40000"/>
                  </a:schemeClr>
                </a:solidFill>
              </a:rPr>
              <a:t>Bacterial vaginosis</a:t>
            </a:r>
          </a:p>
          <a:p>
            <a:pPr marL="342900" indent="-342900">
              <a:buFont typeface="Arial" panose="020B0604020202020204" pitchFamily="34" charset="0"/>
              <a:buChar char="•"/>
            </a:pPr>
            <a:r>
              <a:rPr lang="en-US" sz="2400" dirty="0" smtClean="0">
                <a:solidFill>
                  <a:schemeClr val="accent4">
                    <a:lumMod val="50000"/>
                  </a:schemeClr>
                </a:solidFill>
              </a:rPr>
              <a:t>Ultrasound evaluation AFI in equivocal cases – not diagnostic</a:t>
            </a:r>
          </a:p>
          <a:p>
            <a:pPr marL="342900" indent="-342900">
              <a:buFont typeface="Arial" panose="020B0604020202020204" pitchFamily="34" charset="0"/>
              <a:buChar char="•"/>
            </a:pPr>
            <a:r>
              <a:rPr lang="en-US" sz="2400" dirty="0" smtClean="0">
                <a:solidFill>
                  <a:schemeClr val="accent4">
                    <a:lumMod val="50000"/>
                  </a:schemeClr>
                </a:solidFill>
              </a:rPr>
              <a:t>Test kits for amniotic proteins - considered ancillary to standard methods of diagnosis</a:t>
            </a:r>
            <a:endParaRPr lang="en-US" sz="2400" dirty="0">
              <a:solidFill>
                <a:schemeClr val="accent4">
                  <a:lumMod val="50000"/>
                </a:schemeClr>
              </a:solidFill>
            </a:endParaRPr>
          </a:p>
        </p:txBody>
      </p:sp>
    </p:spTree>
    <p:extLst>
      <p:ext uri="{BB962C8B-B14F-4D97-AF65-F5344CB8AC3E}">
        <p14:creationId xmlns:p14="http://schemas.microsoft.com/office/powerpoint/2010/main" val="3054618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685800" y="533400"/>
            <a:ext cx="12344400" cy="1524000"/>
          </a:xfrm>
        </p:spPr>
        <p:txBody>
          <a:bodyPr>
            <a:noAutofit/>
          </a:bodyPr>
          <a:lstStyle/>
          <a:p>
            <a:r>
              <a:rPr lang="en-GB" sz="3200" b="1" dirty="0">
                <a:solidFill>
                  <a:schemeClr val="accent2">
                    <a:lumMod val="50000"/>
                  </a:schemeClr>
                </a:solidFill>
              </a:rPr>
              <a:t>3. What should be the next step in management once PROM has been confirmed?</a:t>
            </a:r>
            <a:br>
              <a:rPr lang="en-GB" sz="3200" b="1" dirty="0">
                <a:solidFill>
                  <a:schemeClr val="accent2">
                    <a:lumMod val="50000"/>
                  </a:schemeClr>
                </a:solidFill>
              </a:rPr>
            </a:br>
            <a:endParaRPr lang="en-US" sz="3200" b="1" dirty="0">
              <a:solidFill>
                <a:schemeClr val="accent2">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143000" y="1890184"/>
            <a:ext cx="11734800" cy="5047536"/>
          </a:xfrm>
          <a:prstGeom prst="rect">
            <a:avLst/>
          </a:prstGeom>
        </p:spPr>
        <p:txBody>
          <a:bodyPr wrap="square">
            <a:spAutoFit/>
          </a:bodyPr>
          <a:lstStyle/>
          <a:p>
            <a:r>
              <a:rPr lang="en-US" dirty="0" smtClean="0">
                <a:solidFill>
                  <a:schemeClr val="accent2">
                    <a:lumMod val="50000"/>
                  </a:schemeClr>
                </a:solidFill>
              </a:rPr>
              <a:t>• </a:t>
            </a:r>
            <a:r>
              <a:rPr lang="en-US" b="1" dirty="0" smtClean="0">
                <a:solidFill>
                  <a:schemeClr val="accent2">
                    <a:lumMod val="50000"/>
                  </a:schemeClr>
                </a:solidFill>
              </a:rPr>
              <a:t>Assess fetal status: </a:t>
            </a:r>
            <a:r>
              <a:rPr lang="en-US" dirty="0" smtClean="0">
                <a:solidFill>
                  <a:schemeClr val="accent2">
                    <a:lumMod val="50000"/>
                  </a:schemeClr>
                </a:solidFill>
              </a:rPr>
              <a:t>continuous fetal monitoring, ultrasound to assess the estimated fetal weight (EFW),amniotic fluid volume and fetal presentation.</a:t>
            </a:r>
          </a:p>
          <a:p>
            <a:r>
              <a:rPr lang="en-US" dirty="0" smtClean="0">
                <a:solidFill>
                  <a:schemeClr val="accent2">
                    <a:lumMod val="50000"/>
                  </a:schemeClr>
                </a:solidFill>
              </a:rPr>
              <a:t>• Rule out labor (uterine activity monitoring)</a:t>
            </a:r>
          </a:p>
          <a:p>
            <a:r>
              <a:rPr lang="en-US" dirty="0" smtClean="0">
                <a:solidFill>
                  <a:schemeClr val="accent2">
                    <a:lumMod val="50000"/>
                  </a:schemeClr>
                </a:solidFill>
              </a:rPr>
              <a:t>• </a:t>
            </a:r>
            <a:r>
              <a:rPr lang="en-US" dirty="0" smtClean="0">
                <a:solidFill>
                  <a:schemeClr val="accent2">
                    <a:lumMod val="75000"/>
                  </a:schemeClr>
                </a:solidFill>
              </a:rPr>
              <a:t>Rule out </a:t>
            </a:r>
            <a:r>
              <a:rPr lang="en-US" dirty="0" err="1" smtClean="0">
                <a:solidFill>
                  <a:schemeClr val="accent2">
                    <a:lumMod val="75000"/>
                  </a:schemeClr>
                </a:solidFill>
              </a:rPr>
              <a:t>intraamniotic</a:t>
            </a:r>
            <a:r>
              <a:rPr lang="en-US" dirty="0" smtClean="0">
                <a:solidFill>
                  <a:schemeClr val="accent2">
                    <a:lumMod val="75000"/>
                  </a:schemeClr>
                </a:solidFill>
              </a:rPr>
              <a:t> infection: This diagnosis may be made clinically. In some cases amniocentesis may prove helpful to rule out an </a:t>
            </a:r>
            <a:r>
              <a:rPr lang="en-US" dirty="0" err="1" smtClean="0">
                <a:solidFill>
                  <a:schemeClr val="accent2">
                    <a:lumMod val="75000"/>
                  </a:schemeClr>
                </a:solidFill>
              </a:rPr>
              <a:t>intraamniotic</a:t>
            </a:r>
            <a:r>
              <a:rPr lang="en-US" dirty="0" smtClean="0">
                <a:solidFill>
                  <a:schemeClr val="accent2">
                    <a:lumMod val="75000"/>
                  </a:schemeClr>
                </a:solidFill>
              </a:rPr>
              <a:t> infection. Amniotic fluid may be sent for gram stain, aerobic and anaerobic cultures, glucose and cell count.</a:t>
            </a:r>
          </a:p>
          <a:p>
            <a:r>
              <a:rPr lang="en-US" dirty="0" smtClean="0">
                <a:solidFill>
                  <a:schemeClr val="accent2">
                    <a:lumMod val="75000"/>
                  </a:schemeClr>
                </a:solidFill>
              </a:rPr>
              <a:t>• Obtain swabs to rule out Chlamydia trachomatis, Neisseria gonorrhea and group B streptococcal infection.</a:t>
            </a:r>
          </a:p>
          <a:p>
            <a:r>
              <a:rPr lang="en-US" dirty="0" smtClean="0">
                <a:solidFill>
                  <a:schemeClr val="accent2">
                    <a:lumMod val="50000"/>
                  </a:schemeClr>
                </a:solidFill>
              </a:rPr>
              <a:t>• Digital cervical examinations should be avoided unless the patient appears to be in active labor or imminent delivery is planned. Digital exams are associated with an increased risk of infection and add little information to that available with speculum examination. Sterile speculum examination provides an opportunity to confirm the diagnosis of PROM, inspect for cervicitis and umbilical cord or fetal prolapse, assess cervical dilatation and effacement, and obtain cultures as appropriate.</a:t>
            </a:r>
            <a:endParaRPr lang="en-US" dirty="0">
              <a:solidFill>
                <a:schemeClr val="accent2">
                  <a:lumMod val="50000"/>
                </a:schemeClr>
              </a:solidFill>
            </a:endParaRPr>
          </a:p>
        </p:txBody>
      </p:sp>
    </p:spTree>
    <p:extLst>
      <p:ext uri="{BB962C8B-B14F-4D97-AF65-F5344CB8AC3E}">
        <p14:creationId xmlns:p14="http://schemas.microsoft.com/office/powerpoint/2010/main" val="3054618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371600" y="2286000"/>
            <a:ext cx="10744200" cy="4154984"/>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accent4">
                    <a:lumMod val="75000"/>
                  </a:schemeClr>
                </a:solidFill>
              </a:rPr>
              <a:t>Once labor and </a:t>
            </a:r>
            <a:r>
              <a:rPr lang="en-US" sz="2400" dirty="0" err="1" smtClean="0">
                <a:solidFill>
                  <a:schemeClr val="accent4">
                    <a:lumMod val="75000"/>
                  </a:schemeClr>
                </a:solidFill>
              </a:rPr>
              <a:t>intraamniotic</a:t>
            </a:r>
            <a:r>
              <a:rPr lang="en-US" sz="2400" dirty="0" smtClean="0">
                <a:solidFill>
                  <a:schemeClr val="accent4">
                    <a:lumMod val="75000"/>
                  </a:schemeClr>
                </a:solidFill>
              </a:rPr>
              <a:t> infection have been ruled out, if patient is preterm (&lt; 34 weeks) consider:</a:t>
            </a:r>
          </a:p>
          <a:p>
            <a:pPr marL="916457" lvl="1" indent="-342900">
              <a:buFont typeface="Arial" panose="020B0604020202020204" pitchFamily="34" charset="0"/>
              <a:buChar char="•"/>
            </a:pPr>
            <a:r>
              <a:rPr lang="en-US" sz="2400" dirty="0" smtClean="0">
                <a:solidFill>
                  <a:schemeClr val="accent4">
                    <a:lumMod val="60000"/>
                    <a:lumOff val="40000"/>
                  </a:schemeClr>
                </a:solidFill>
              </a:rPr>
              <a:t>Antibiotics: Ampicillin and erythromycin to prolong the latency period.</a:t>
            </a:r>
          </a:p>
          <a:p>
            <a:pPr marL="916457" lvl="1" indent="-342900">
              <a:buFont typeface="Arial" panose="020B0604020202020204" pitchFamily="34" charset="0"/>
              <a:buChar char="•"/>
            </a:pPr>
            <a:r>
              <a:rPr lang="en-US" sz="2400" dirty="0" smtClean="0">
                <a:solidFill>
                  <a:schemeClr val="accent4">
                    <a:lumMod val="60000"/>
                    <a:lumOff val="40000"/>
                  </a:schemeClr>
                </a:solidFill>
              </a:rPr>
              <a:t>Steroids to enhance fetal lung maturation and decrease risk of RDS.</a:t>
            </a:r>
          </a:p>
          <a:p>
            <a:pPr marL="342900" indent="-342900">
              <a:buFont typeface="Arial" panose="020B0604020202020204" pitchFamily="34" charset="0"/>
              <a:buChar char="•"/>
            </a:pPr>
            <a:r>
              <a:rPr lang="en-US" sz="2400" dirty="0" smtClean="0">
                <a:solidFill>
                  <a:schemeClr val="accent4">
                    <a:lumMod val="75000"/>
                  </a:schemeClr>
                </a:solidFill>
              </a:rPr>
              <a:t>Patients with preterm PROM at a viable gestational age should be observed closely in the hospital on modified bedrest. They should be assessed periodically for evidence of infection, placental abruption, umbilical cord compression, fetal well-being, and labor. There is no consensus on the optimal frequency and type of assessment that is optimal. An acceptable strategy would include periodic ultrasound monitoring of amniotic fluid volume and daily or twice-daily fetal heart rate monitoring.</a:t>
            </a:r>
            <a:endParaRPr lang="en-US" sz="2400" dirty="0">
              <a:solidFill>
                <a:schemeClr val="accent4">
                  <a:lumMod val="75000"/>
                </a:schemeClr>
              </a:solidFill>
            </a:endParaRPr>
          </a:p>
        </p:txBody>
      </p:sp>
    </p:spTree>
    <p:extLst>
      <p:ext uri="{BB962C8B-B14F-4D97-AF65-F5344CB8AC3E}">
        <p14:creationId xmlns:p14="http://schemas.microsoft.com/office/powerpoint/2010/main" val="3054618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333500" y="2238285"/>
            <a:ext cx="11049000" cy="4893647"/>
          </a:xfrm>
          <a:prstGeom prst="rect">
            <a:avLst/>
          </a:prstGeom>
        </p:spPr>
        <p:txBody>
          <a:bodyPr wrap="square">
            <a:spAutoFit/>
          </a:bodyPr>
          <a:lstStyle/>
          <a:p>
            <a:r>
              <a:rPr lang="en-US" sz="2400" dirty="0" smtClean="0">
                <a:solidFill>
                  <a:schemeClr val="accent2">
                    <a:lumMod val="50000"/>
                  </a:schemeClr>
                </a:solidFill>
              </a:rPr>
              <a:t>• </a:t>
            </a:r>
            <a:r>
              <a:rPr lang="en-US" sz="2400" dirty="0" smtClean="0">
                <a:solidFill>
                  <a:schemeClr val="accent2">
                    <a:lumMod val="75000"/>
                  </a:schemeClr>
                </a:solidFill>
              </a:rPr>
              <a:t>The decision to deliver the fetus is based on gestational age and fetal status.</a:t>
            </a:r>
          </a:p>
          <a:p>
            <a:pPr marL="916457" lvl="1" indent="-342900">
              <a:buFont typeface="Arial" panose="020B0604020202020204" pitchFamily="34" charset="0"/>
              <a:buChar char="•"/>
            </a:pPr>
            <a:r>
              <a:rPr lang="en-US" sz="2400" dirty="0" smtClean="0">
                <a:solidFill>
                  <a:schemeClr val="accent2">
                    <a:lumMod val="75000"/>
                  </a:schemeClr>
                </a:solidFill>
              </a:rPr>
              <a:t>If there is evidence of </a:t>
            </a:r>
            <a:r>
              <a:rPr lang="en-US" sz="2400" dirty="0" err="1" smtClean="0">
                <a:solidFill>
                  <a:schemeClr val="accent2">
                    <a:lumMod val="75000"/>
                  </a:schemeClr>
                </a:solidFill>
              </a:rPr>
              <a:t>intraamniotic</a:t>
            </a:r>
            <a:r>
              <a:rPr lang="en-US" sz="2400" dirty="0" smtClean="0">
                <a:solidFill>
                  <a:schemeClr val="accent2">
                    <a:lumMod val="75000"/>
                  </a:schemeClr>
                </a:solidFill>
              </a:rPr>
              <a:t> infection or evidence of fetal compromise at any gestational age, the fetus should be delivered.</a:t>
            </a:r>
          </a:p>
          <a:p>
            <a:pPr marL="916457" lvl="1" indent="-342900">
              <a:buFont typeface="Arial" panose="020B0604020202020204" pitchFamily="34" charset="0"/>
              <a:buChar char="•"/>
            </a:pPr>
            <a:r>
              <a:rPr lang="en-US" sz="2400" dirty="0" smtClean="0">
                <a:solidFill>
                  <a:schemeClr val="accent2">
                    <a:lumMod val="75000"/>
                  </a:schemeClr>
                </a:solidFill>
              </a:rPr>
              <a:t>The timing of delivery may vary among institutions:</a:t>
            </a:r>
          </a:p>
          <a:p>
            <a:pPr marL="1490015" lvl="2" indent="-342900">
              <a:buFont typeface="Arial" panose="020B0604020202020204" pitchFamily="34" charset="0"/>
              <a:buChar char="•"/>
            </a:pPr>
            <a:r>
              <a:rPr lang="en-US" sz="2400" dirty="0" smtClean="0">
                <a:solidFill>
                  <a:schemeClr val="accent2">
                    <a:lumMod val="60000"/>
                    <a:lumOff val="40000"/>
                  </a:schemeClr>
                </a:solidFill>
              </a:rPr>
              <a:t>The patient who experiences PROM between 24 weeks and 31 completed weeks of gestation should be cared for expectantly if no maternal or fetal contraindications exist until approximately 34 weeks of gestation.</a:t>
            </a:r>
          </a:p>
          <a:p>
            <a:pPr marL="1490015" lvl="2" indent="-342900">
              <a:buFont typeface="Arial" panose="020B0604020202020204" pitchFamily="34" charset="0"/>
              <a:buChar char="•"/>
            </a:pPr>
            <a:r>
              <a:rPr lang="en-US" sz="2400" dirty="0" smtClean="0">
                <a:solidFill>
                  <a:schemeClr val="accent2">
                    <a:lumMod val="60000"/>
                    <a:lumOff val="40000"/>
                  </a:schemeClr>
                </a:solidFill>
              </a:rPr>
              <a:t>At 32–33 completed weeks of gestation, the risk of severe complications of prematurity is low if fetal pulmonary maturity is confirmed by amniotic fluid samples collected vaginally or by amniocentesis. Therefore, labor induction may be considered if pulmonary maturity has been documented. If pulmonary maturity cannot be established, expectant management may be beneficial.</a:t>
            </a:r>
            <a:endParaRPr lang="en-US" sz="2400" dirty="0">
              <a:solidFill>
                <a:schemeClr val="accent2">
                  <a:lumMod val="60000"/>
                  <a:lumOff val="40000"/>
                </a:schemeClr>
              </a:solidFill>
            </a:endParaRPr>
          </a:p>
        </p:txBody>
      </p:sp>
    </p:spTree>
    <p:extLst>
      <p:ext uri="{BB962C8B-B14F-4D97-AF65-F5344CB8AC3E}">
        <p14:creationId xmlns:p14="http://schemas.microsoft.com/office/powerpoint/2010/main" val="3054618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i="1" dirty="0" smtClean="0">
                <a:solidFill>
                  <a:schemeClr val="accent2">
                    <a:lumMod val="50000"/>
                  </a:schemeClr>
                </a:solidFill>
              </a:rPr>
              <a:t>Introduction </a:t>
            </a:r>
            <a:endParaRPr lang="en-US" b="1" i="1" dirty="0">
              <a:solidFill>
                <a:schemeClr val="accent2">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8" name="TextBox 7"/>
          <p:cNvSpPr txBox="1"/>
          <p:nvPr/>
        </p:nvSpPr>
        <p:spPr>
          <a:xfrm>
            <a:off x="990600" y="2438400"/>
            <a:ext cx="12192000" cy="446276"/>
          </a:xfrm>
          <a:prstGeom prst="rect">
            <a:avLst/>
          </a:prstGeom>
          <a:noFill/>
        </p:spPr>
        <p:txBody>
          <a:bodyPr wrap="square" rtlCol="0">
            <a:spAutoFit/>
          </a:bodyPr>
          <a:lstStyle/>
          <a:p>
            <a:pPr marL="342900" indent="-342900">
              <a:buFont typeface="Arial" panose="020B0604020202020204" pitchFamily="34" charset="0"/>
              <a:buChar char="•"/>
            </a:pPr>
            <a:endParaRPr lang="en-GB" dirty="0"/>
          </a:p>
        </p:txBody>
      </p:sp>
      <p:sp>
        <p:nvSpPr>
          <p:cNvPr id="9" name="TextBox 8"/>
          <p:cNvSpPr txBox="1"/>
          <p:nvPr/>
        </p:nvSpPr>
        <p:spPr>
          <a:xfrm>
            <a:off x="1143000" y="2590800"/>
            <a:ext cx="12192000" cy="446276"/>
          </a:xfrm>
          <a:prstGeom prst="rect">
            <a:avLst/>
          </a:prstGeom>
          <a:noFill/>
        </p:spPr>
        <p:txBody>
          <a:bodyPr wrap="square" rtlCol="0">
            <a:spAutoFit/>
          </a:bodyPr>
          <a:lstStyle/>
          <a:p>
            <a:pPr marL="342900" indent="-342900">
              <a:buFont typeface="Arial" panose="020B0604020202020204" pitchFamily="34" charset="0"/>
              <a:buChar char="•"/>
            </a:pPr>
            <a:endParaRPr lang="en-GB" dirty="0"/>
          </a:p>
        </p:txBody>
      </p:sp>
      <p:sp>
        <p:nvSpPr>
          <p:cNvPr id="11" name="Rectangle 10"/>
          <p:cNvSpPr/>
          <p:nvPr/>
        </p:nvSpPr>
        <p:spPr>
          <a:xfrm>
            <a:off x="1130808" y="2288116"/>
            <a:ext cx="11353800" cy="3539430"/>
          </a:xfrm>
          <a:prstGeom prst="rect">
            <a:avLst/>
          </a:prstGeom>
        </p:spPr>
        <p:txBody>
          <a:bodyPr wrap="square">
            <a:spAutoFit/>
          </a:bodyPr>
          <a:lstStyle/>
          <a:p>
            <a:pPr marL="342900" indent="-342900">
              <a:buFont typeface="Arial" panose="020B0604020202020204" pitchFamily="34" charset="0"/>
              <a:buChar char="•"/>
            </a:pPr>
            <a:r>
              <a:rPr lang="en-US" sz="2800" dirty="0" smtClean="0">
                <a:solidFill>
                  <a:schemeClr val="accent2">
                    <a:lumMod val="75000"/>
                  </a:schemeClr>
                </a:solidFill>
              </a:rPr>
              <a:t> Amniotic fluid starts to be continuously produced approximately 16 weeks gestation. it is primarily dependant on fetal urine production.</a:t>
            </a:r>
          </a:p>
          <a:p>
            <a:pPr marL="342900" indent="-342900">
              <a:buFont typeface="Arial" panose="020B0604020202020204" pitchFamily="34" charset="0"/>
              <a:buChar char="•"/>
            </a:pPr>
            <a:r>
              <a:rPr lang="en-US" sz="2800" dirty="0" smtClean="0">
                <a:solidFill>
                  <a:schemeClr val="accent2">
                    <a:lumMod val="75000"/>
                  </a:schemeClr>
                </a:solidFill>
              </a:rPr>
              <a:t> Amniotic fluid allows for fetal movement and breathing which are important for fetal skeletal, lung and chest development.</a:t>
            </a:r>
          </a:p>
          <a:p>
            <a:pPr marL="342900" indent="-342900">
              <a:buFont typeface="Arial" panose="020B0604020202020204" pitchFamily="34" charset="0"/>
              <a:buChar char="•"/>
            </a:pPr>
            <a:r>
              <a:rPr lang="en-US" sz="2800" dirty="0" smtClean="0">
                <a:solidFill>
                  <a:schemeClr val="accent2">
                    <a:lumMod val="75000"/>
                  </a:schemeClr>
                </a:solidFill>
              </a:rPr>
              <a:t> Decrease in the absent amniotic fluid can lead to compression of the umbilical cord and decrease placental slow.</a:t>
            </a:r>
          </a:p>
          <a:p>
            <a:pPr marL="342900" indent="-342900">
              <a:buFont typeface="Arial" panose="020B0604020202020204" pitchFamily="34" charset="0"/>
              <a:buChar char="•"/>
            </a:pPr>
            <a:r>
              <a:rPr lang="en-US" sz="2800" dirty="0" smtClean="0">
                <a:solidFill>
                  <a:schemeClr val="accent2">
                    <a:lumMod val="75000"/>
                  </a:schemeClr>
                </a:solidFill>
              </a:rPr>
              <a:t>Disruption of the fetal membranes leads to a loss of these protective effects and the developmental roles of amniotic fluid.</a:t>
            </a:r>
            <a:endParaRPr lang="en-US" sz="2800" dirty="0">
              <a:solidFill>
                <a:schemeClr val="accent2">
                  <a:lumMod val="75000"/>
                </a:schemeClr>
              </a:solidFill>
            </a:endParaRPr>
          </a:p>
        </p:txBody>
      </p:sp>
    </p:spTree>
    <p:extLst>
      <p:ext uri="{BB962C8B-B14F-4D97-AF65-F5344CB8AC3E}">
        <p14:creationId xmlns:p14="http://schemas.microsoft.com/office/powerpoint/2010/main" val="719300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685800" y="685800"/>
            <a:ext cx="12344400" cy="1524000"/>
          </a:xfrm>
        </p:spPr>
        <p:txBody>
          <a:bodyPr>
            <a:noAutofit/>
          </a:bodyPr>
          <a:lstStyle/>
          <a:p>
            <a:r>
              <a:rPr lang="en-GB" sz="3200" b="1" dirty="0">
                <a:solidFill>
                  <a:schemeClr val="accent4">
                    <a:lumMod val="50000"/>
                  </a:schemeClr>
                </a:solidFill>
              </a:rPr>
              <a:t>4. What are the risks associated with preterm PROM?</a:t>
            </a:r>
            <a:br>
              <a:rPr lang="en-GB" sz="3200" b="1" dirty="0">
                <a:solidFill>
                  <a:schemeClr val="accent4">
                    <a:lumMod val="50000"/>
                  </a:schemeClr>
                </a:solidFill>
              </a:rPr>
            </a:br>
            <a:r>
              <a:rPr lang="en-GB" sz="3200" b="1" dirty="0">
                <a:solidFill>
                  <a:schemeClr val="accent4">
                    <a:lumMod val="50000"/>
                  </a:schemeClr>
                </a:solidFill>
              </a:rPr>
              <a:t/>
            </a:r>
            <a:br>
              <a:rPr lang="en-GB" sz="3200" b="1" dirty="0">
                <a:solidFill>
                  <a:schemeClr val="accent4">
                    <a:lumMod val="50000"/>
                  </a:schemeClr>
                </a:solidFill>
              </a:rPr>
            </a:br>
            <a:endParaRPr lang="en-US" sz="3200" b="1" dirty="0">
              <a:solidFill>
                <a:schemeClr val="accent4">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447800" y="1905000"/>
            <a:ext cx="6858000" cy="5786199"/>
          </a:xfrm>
          <a:prstGeom prst="rect">
            <a:avLst/>
          </a:prstGeom>
        </p:spPr>
        <p:txBody>
          <a:bodyPr>
            <a:spAutoFit/>
          </a:bodyPr>
          <a:lstStyle/>
          <a:p>
            <a:r>
              <a:rPr lang="en-GB" sz="2400" b="1" dirty="0">
                <a:solidFill>
                  <a:schemeClr val="accent4">
                    <a:lumMod val="50000"/>
                  </a:schemeClr>
                </a:solidFill>
              </a:rPr>
              <a:t>• Maternal risks:</a:t>
            </a:r>
            <a:endParaRPr lang="en-US" dirty="0" smtClean="0">
              <a:solidFill>
                <a:schemeClr val="accent4">
                  <a:lumMod val="50000"/>
                </a:schemeClr>
              </a:solidFill>
            </a:endParaRPr>
          </a:p>
          <a:p>
            <a:pPr marL="916457" lvl="1" indent="-342900">
              <a:buFont typeface="Arial" panose="020B0604020202020204" pitchFamily="34" charset="0"/>
              <a:buChar char="•"/>
            </a:pPr>
            <a:r>
              <a:rPr lang="en-US" dirty="0" smtClean="0">
                <a:solidFill>
                  <a:schemeClr val="accent4">
                    <a:lumMod val="75000"/>
                  </a:schemeClr>
                </a:solidFill>
              </a:rPr>
              <a:t>Chorioamnionitis</a:t>
            </a:r>
          </a:p>
          <a:p>
            <a:pPr marL="916457" lvl="1" indent="-342900">
              <a:buFont typeface="Arial" panose="020B0604020202020204" pitchFamily="34" charset="0"/>
              <a:buChar char="•"/>
            </a:pPr>
            <a:r>
              <a:rPr lang="en-US" dirty="0" smtClean="0">
                <a:solidFill>
                  <a:schemeClr val="accent4">
                    <a:lumMod val="75000"/>
                  </a:schemeClr>
                </a:solidFill>
              </a:rPr>
              <a:t>Cesarean delivery for </a:t>
            </a:r>
            <a:r>
              <a:rPr lang="en-US" dirty="0" err="1" smtClean="0">
                <a:solidFill>
                  <a:schemeClr val="accent4">
                    <a:lumMod val="75000"/>
                  </a:schemeClr>
                </a:solidFill>
              </a:rPr>
              <a:t>malpresentation</a:t>
            </a:r>
            <a:r>
              <a:rPr lang="en-US" dirty="0" smtClean="0">
                <a:solidFill>
                  <a:schemeClr val="accent4">
                    <a:lumMod val="75000"/>
                  </a:schemeClr>
                </a:solidFill>
              </a:rPr>
              <a:t> and failed induction</a:t>
            </a:r>
          </a:p>
          <a:p>
            <a:pPr marL="916457" lvl="1" indent="-342900">
              <a:buFont typeface="Arial" panose="020B0604020202020204" pitchFamily="34" charset="0"/>
              <a:buChar char="•"/>
            </a:pPr>
            <a:r>
              <a:rPr lang="en-US" dirty="0" smtClean="0">
                <a:solidFill>
                  <a:schemeClr val="accent4">
                    <a:lumMod val="75000"/>
                  </a:schemeClr>
                </a:solidFill>
              </a:rPr>
              <a:t>Abruption</a:t>
            </a:r>
          </a:p>
          <a:p>
            <a:r>
              <a:rPr lang="en-US" sz="2400" b="1" dirty="0" smtClean="0">
                <a:solidFill>
                  <a:schemeClr val="accent4">
                    <a:lumMod val="50000"/>
                  </a:schemeClr>
                </a:solidFill>
              </a:rPr>
              <a:t>• Fetal risks:</a:t>
            </a:r>
          </a:p>
          <a:p>
            <a:pPr marL="916457" lvl="1" indent="-342900">
              <a:buFont typeface="Arial" panose="020B0604020202020204" pitchFamily="34" charset="0"/>
              <a:buChar char="•"/>
            </a:pPr>
            <a:r>
              <a:rPr lang="en-US" dirty="0" smtClean="0">
                <a:solidFill>
                  <a:schemeClr val="accent4">
                    <a:lumMod val="75000"/>
                  </a:schemeClr>
                </a:solidFill>
              </a:rPr>
              <a:t>Cord prolapse</a:t>
            </a:r>
          </a:p>
          <a:p>
            <a:pPr marL="916457" lvl="1" indent="-342900">
              <a:buFont typeface="Arial" panose="020B0604020202020204" pitchFamily="34" charset="0"/>
              <a:buChar char="•"/>
            </a:pPr>
            <a:r>
              <a:rPr lang="en-US" dirty="0" smtClean="0">
                <a:solidFill>
                  <a:schemeClr val="accent4">
                    <a:lumMod val="75000"/>
                  </a:schemeClr>
                </a:solidFill>
              </a:rPr>
              <a:t>Respiratory Distress Syndrome</a:t>
            </a:r>
          </a:p>
          <a:p>
            <a:pPr marL="916457" lvl="1" indent="-342900">
              <a:buFont typeface="Arial" panose="020B0604020202020204" pitchFamily="34" charset="0"/>
              <a:buChar char="•"/>
            </a:pPr>
            <a:r>
              <a:rPr lang="en-US" dirty="0" smtClean="0">
                <a:solidFill>
                  <a:schemeClr val="accent4">
                    <a:lumMod val="75000"/>
                  </a:schemeClr>
                </a:solidFill>
              </a:rPr>
              <a:t>Necrotizing Enterocolitis (NEC)</a:t>
            </a:r>
          </a:p>
          <a:p>
            <a:pPr marL="916457" lvl="1" indent="-342900">
              <a:buFont typeface="Arial" panose="020B0604020202020204" pitchFamily="34" charset="0"/>
              <a:buChar char="•"/>
            </a:pPr>
            <a:r>
              <a:rPr lang="en-US" dirty="0" smtClean="0">
                <a:solidFill>
                  <a:schemeClr val="accent4">
                    <a:lumMod val="75000"/>
                  </a:schemeClr>
                </a:solidFill>
              </a:rPr>
              <a:t>Infection (sepsis)</a:t>
            </a:r>
          </a:p>
          <a:p>
            <a:pPr marL="916457" lvl="1" indent="-342900">
              <a:buFont typeface="Arial" panose="020B0604020202020204" pitchFamily="34" charset="0"/>
              <a:buChar char="•"/>
            </a:pPr>
            <a:r>
              <a:rPr lang="en-US" dirty="0" smtClean="0">
                <a:solidFill>
                  <a:schemeClr val="accent4">
                    <a:lumMod val="75000"/>
                  </a:schemeClr>
                </a:solidFill>
              </a:rPr>
              <a:t>Intraventricular hemorrhage- The risk for this varies with gestational age.</a:t>
            </a:r>
          </a:p>
          <a:p>
            <a:pPr marL="916457" lvl="1" indent="-342900">
              <a:buFont typeface="Arial" panose="020B0604020202020204" pitchFamily="34" charset="0"/>
              <a:buChar char="•"/>
            </a:pPr>
            <a:r>
              <a:rPr lang="en-US" dirty="0" smtClean="0">
                <a:solidFill>
                  <a:schemeClr val="accent4">
                    <a:lumMod val="75000"/>
                  </a:schemeClr>
                </a:solidFill>
              </a:rPr>
              <a:t>Pulmonary hypoplasia especially if &lt; 19 weeks when PROM occurs (rare after 26 weeks gestation)</a:t>
            </a:r>
          </a:p>
          <a:p>
            <a:pPr marL="916457" lvl="1" indent="-342900">
              <a:buFont typeface="Arial" panose="020B0604020202020204" pitchFamily="34" charset="0"/>
              <a:buChar char="•"/>
            </a:pPr>
            <a:r>
              <a:rPr lang="en-US" dirty="0" smtClean="0">
                <a:solidFill>
                  <a:schemeClr val="accent4">
                    <a:lumMod val="75000"/>
                  </a:schemeClr>
                </a:solidFill>
              </a:rPr>
              <a:t>Skeletal deformities</a:t>
            </a:r>
            <a:endParaRPr lang="en-US" dirty="0">
              <a:solidFill>
                <a:schemeClr val="accent4">
                  <a:lumMod val="75000"/>
                </a:schemeClr>
              </a:solidFill>
            </a:endParaRPr>
          </a:p>
        </p:txBody>
      </p:sp>
    </p:spTree>
    <p:extLst>
      <p:ext uri="{BB962C8B-B14F-4D97-AF65-F5344CB8AC3E}">
        <p14:creationId xmlns:p14="http://schemas.microsoft.com/office/powerpoint/2010/main" val="3054618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533400" y="2133600"/>
            <a:ext cx="12344400" cy="1452772"/>
          </a:xfrm>
        </p:spPr>
        <p:txBody>
          <a:bodyPr>
            <a:noAutofit/>
          </a:bodyPr>
          <a:lstStyle/>
          <a:p>
            <a:r>
              <a:rPr lang="en-GB" sz="3200" b="1" dirty="0">
                <a:solidFill>
                  <a:schemeClr val="accent2">
                    <a:lumMod val="50000"/>
                  </a:schemeClr>
                </a:solidFill>
              </a:rPr>
              <a:t>5.What treatment can this patient be offered in a future pregnancy to decrease her recurrence risk for </a:t>
            </a:r>
            <a:r>
              <a:rPr lang="en-GB" sz="3200" b="1" dirty="0" smtClean="0">
                <a:solidFill>
                  <a:schemeClr val="accent2">
                    <a:lumMod val="50000"/>
                  </a:schemeClr>
                </a:solidFill>
              </a:rPr>
              <a:t>preterm PROM </a:t>
            </a:r>
            <a:r>
              <a:rPr lang="en-GB" sz="3200" b="1" dirty="0">
                <a:solidFill>
                  <a:schemeClr val="accent2">
                    <a:lumMod val="50000"/>
                  </a:schemeClr>
                </a:solidFill>
              </a:rPr>
              <a:t>and preterm delivery?</a:t>
            </a:r>
            <a:br>
              <a:rPr lang="en-GB" sz="3200" b="1" dirty="0">
                <a:solidFill>
                  <a:schemeClr val="accent2">
                    <a:lumMod val="50000"/>
                  </a:schemeClr>
                </a:solidFill>
              </a:rPr>
            </a:br>
            <a:endParaRPr lang="en-US" sz="3200" b="1" dirty="0">
              <a:solidFill>
                <a:schemeClr val="accent2">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104900" y="3436412"/>
            <a:ext cx="11506200" cy="830997"/>
          </a:xfrm>
          <a:prstGeom prst="rect">
            <a:avLst/>
          </a:prstGeom>
        </p:spPr>
        <p:txBody>
          <a:bodyPr wrap="square">
            <a:spAutoFit/>
          </a:bodyPr>
          <a:lstStyle/>
          <a:p>
            <a:r>
              <a:rPr lang="en-US" sz="2400" dirty="0" smtClean="0">
                <a:solidFill>
                  <a:schemeClr val="accent2">
                    <a:lumMod val="75000"/>
                  </a:schemeClr>
                </a:solidFill>
              </a:rPr>
              <a:t>• Recent studies have suggested progesterone therapy to reduce the risk of recurrent spontaneous preterm birth resulting from preterm labor or PROM.</a:t>
            </a:r>
            <a:endParaRPr lang="en-US" sz="2400" dirty="0">
              <a:solidFill>
                <a:schemeClr val="accent2">
                  <a:lumMod val="75000"/>
                </a:schemeClr>
              </a:solidFill>
            </a:endParaRPr>
          </a:p>
        </p:txBody>
      </p:sp>
      <p:sp>
        <p:nvSpPr>
          <p:cNvPr id="12" name="TextBox 11"/>
          <p:cNvSpPr txBox="1"/>
          <p:nvPr/>
        </p:nvSpPr>
        <p:spPr>
          <a:xfrm>
            <a:off x="1409700" y="5570221"/>
            <a:ext cx="10896600" cy="1762125"/>
          </a:xfrm>
          <a:prstGeom prst="rect">
            <a:avLst/>
          </a:prstGeom>
          <a:ln w="762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11" name="Rectangle 10"/>
          <p:cNvSpPr/>
          <p:nvPr/>
        </p:nvSpPr>
        <p:spPr>
          <a:xfrm>
            <a:off x="5416677" y="6290495"/>
            <a:ext cx="6858000" cy="800219"/>
          </a:xfrm>
          <a:prstGeom prst="rect">
            <a:avLst/>
          </a:prstGeom>
        </p:spPr>
        <p:txBody>
          <a:bodyPr>
            <a:spAutoFit/>
          </a:bodyPr>
          <a:lstStyle/>
          <a:p>
            <a:r>
              <a:rPr lang="en-US" u="sng" dirty="0" smtClean="0">
                <a:hlinkClick r:id="rId3"/>
              </a:rPr>
              <a:t>https://youtu.be/e6YLras5ndg?list=PLy35JKgvOASnHHXni4mjXX9kwVA_YMDpq</a:t>
            </a:r>
            <a:r>
              <a:rPr lang="en-US" dirty="0" smtClean="0"/>
              <a:t> </a:t>
            </a:r>
            <a:endParaRPr lang="en-US" dirty="0"/>
          </a:p>
        </p:txBody>
      </p:sp>
      <p:pic>
        <p:nvPicPr>
          <p:cNvPr id="13" name="Picture 12"/>
          <p:cNvPicPr>
            <a:picLocks noChangeAspect="1"/>
          </p:cNvPicPr>
          <p:nvPr/>
        </p:nvPicPr>
        <p:blipFill>
          <a:blip r:embed="rId4"/>
          <a:stretch>
            <a:fillRect/>
          </a:stretch>
        </p:blipFill>
        <p:spPr>
          <a:xfrm>
            <a:off x="1428420" y="5595327"/>
            <a:ext cx="3810330" cy="1761897"/>
          </a:xfrm>
          <a:prstGeom prst="rect">
            <a:avLst/>
          </a:prstGeom>
        </p:spPr>
      </p:pic>
      <p:sp>
        <p:nvSpPr>
          <p:cNvPr id="14" name="TextBox 13"/>
          <p:cNvSpPr txBox="1"/>
          <p:nvPr/>
        </p:nvSpPr>
        <p:spPr>
          <a:xfrm>
            <a:off x="5485638" y="5779610"/>
            <a:ext cx="5029200" cy="461665"/>
          </a:xfrm>
          <a:prstGeom prst="rect">
            <a:avLst/>
          </a:prstGeom>
          <a:noFill/>
        </p:spPr>
        <p:txBody>
          <a:bodyPr wrap="square" rtlCol="0">
            <a:spAutoFit/>
          </a:bodyPr>
          <a:lstStyle/>
          <a:p>
            <a:r>
              <a:rPr lang="en-GB" sz="2400" b="1" dirty="0" smtClean="0"/>
              <a:t>APGO video :</a:t>
            </a:r>
            <a:endParaRPr lang="en-GB" sz="2400" b="1" dirty="0"/>
          </a:p>
        </p:txBody>
      </p:sp>
    </p:spTree>
    <p:extLst>
      <p:ext uri="{BB962C8B-B14F-4D97-AF65-F5344CB8AC3E}">
        <p14:creationId xmlns:p14="http://schemas.microsoft.com/office/powerpoint/2010/main" val="3054618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381000"/>
            <a:ext cx="13716000" cy="9144000"/>
          </a:xfrm>
        </p:spPr>
      </p:pic>
      <p:sp>
        <p:nvSpPr>
          <p:cNvPr id="4" name="TextBox 3"/>
          <p:cNvSpPr txBox="1"/>
          <p:nvPr/>
        </p:nvSpPr>
        <p:spPr>
          <a:xfrm>
            <a:off x="3048000" y="1295400"/>
            <a:ext cx="7924800" cy="4708981"/>
          </a:xfrm>
          <a:prstGeom prst="rect">
            <a:avLst/>
          </a:prstGeom>
          <a:noFill/>
        </p:spPr>
        <p:txBody>
          <a:bodyPr wrap="square" rtlCol="0">
            <a:spAutoFit/>
          </a:bodyPr>
          <a:lstStyle/>
          <a:p>
            <a:pPr algn="ctr"/>
            <a:r>
              <a:rPr lang="en-US" sz="2800" b="1" dirty="0" smtClean="0">
                <a:solidFill>
                  <a:schemeClr val="accent2">
                    <a:lumMod val="50000"/>
                  </a:schemeClr>
                </a:solidFill>
              </a:rPr>
              <a:t>References:</a:t>
            </a:r>
          </a:p>
          <a:p>
            <a:pPr algn="ctr">
              <a:buFont typeface="Arial" pitchFamily="34" charset="0"/>
              <a:buChar char="•"/>
            </a:pPr>
            <a:r>
              <a:rPr lang="en-US" sz="2400" dirty="0" smtClean="0">
                <a:solidFill>
                  <a:schemeClr val="accent2">
                    <a:lumMod val="60000"/>
                    <a:lumOff val="40000"/>
                  </a:schemeClr>
                </a:solidFill>
              </a:rPr>
              <a:t> Apgo video case</a:t>
            </a:r>
          </a:p>
          <a:p>
            <a:pPr algn="ctr">
              <a:buFont typeface="Arial" pitchFamily="34" charset="0"/>
              <a:buChar char="•"/>
            </a:pPr>
            <a:r>
              <a:rPr lang="en-US" sz="2400" dirty="0" smtClean="0">
                <a:solidFill>
                  <a:schemeClr val="accent2">
                    <a:lumMod val="60000"/>
                    <a:lumOff val="40000"/>
                  </a:schemeClr>
                </a:solidFill>
              </a:rPr>
              <a:t>Essentials of obstetrics and gynecology</a:t>
            </a:r>
          </a:p>
          <a:p>
            <a:pPr algn="ctr">
              <a:buFont typeface="Arial" pitchFamily="34" charset="0"/>
              <a:buChar char="•"/>
            </a:pPr>
            <a:r>
              <a:rPr lang="en-US" sz="2400" dirty="0" smtClean="0">
                <a:solidFill>
                  <a:schemeClr val="accent2">
                    <a:lumMod val="60000"/>
                    <a:lumOff val="40000"/>
                  </a:schemeClr>
                </a:solidFill>
              </a:rPr>
              <a:t>USMLE step 2 </a:t>
            </a:r>
            <a:r>
              <a:rPr lang="en-US" sz="2400" dirty="0" err="1" smtClean="0">
                <a:solidFill>
                  <a:schemeClr val="accent2">
                    <a:lumMod val="60000"/>
                    <a:lumOff val="40000"/>
                  </a:schemeClr>
                </a:solidFill>
              </a:rPr>
              <a:t>ck</a:t>
            </a:r>
            <a:r>
              <a:rPr lang="en-US" sz="2400" dirty="0" smtClean="0">
                <a:solidFill>
                  <a:schemeClr val="accent2">
                    <a:lumMod val="60000"/>
                    <a:lumOff val="40000"/>
                  </a:schemeClr>
                </a:solidFill>
              </a:rPr>
              <a:t> Kaplan lecture notes</a:t>
            </a:r>
          </a:p>
          <a:p>
            <a:pPr algn="ctr">
              <a:buFont typeface="Arial" pitchFamily="34" charset="0"/>
              <a:buChar char="•"/>
            </a:pPr>
            <a:r>
              <a:rPr lang="en-US" sz="2400" dirty="0" smtClean="0">
                <a:solidFill>
                  <a:schemeClr val="accent2">
                    <a:lumMod val="60000"/>
                    <a:lumOff val="40000"/>
                  </a:schemeClr>
                </a:solidFill>
              </a:rPr>
              <a:t>Up to date </a:t>
            </a:r>
          </a:p>
          <a:p>
            <a:pPr algn="ctr">
              <a:buFont typeface="Arial" pitchFamily="34" charset="0"/>
              <a:buChar char="•"/>
            </a:pPr>
            <a:r>
              <a:rPr lang="en-US" sz="2400" dirty="0" smtClean="0">
                <a:solidFill>
                  <a:schemeClr val="accent2">
                    <a:lumMod val="60000"/>
                    <a:lumOff val="40000"/>
                  </a:schemeClr>
                </a:solidFill>
              </a:rPr>
              <a:t>Google images </a:t>
            </a:r>
          </a:p>
          <a:p>
            <a:pPr algn="ctr">
              <a:buFont typeface="Arial" pitchFamily="34" charset="0"/>
              <a:buChar char="•"/>
            </a:pPr>
            <a:r>
              <a:rPr lang="en-US" sz="2400" dirty="0" smtClean="0">
                <a:solidFill>
                  <a:schemeClr val="accent2">
                    <a:lumMod val="60000"/>
                    <a:lumOff val="40000"/>
                  </a:schemeClr>
                </a:solidFill>
              </a:rPr>
              <a:t>Medscape</a:t>
            </a:r>
          </a:p>
          <a:p>
            <a:pPr algn="ctr">
              <a:buFont typeface="Arial" pitchFamily="34" charset="0"/>
              <a:buChar char="•"/>
            </a:pPr>
            <a:endParaRPr lang="en-US" sz="2400" dirty="0" smtClean="0"/>
          </a:p>
          <a:p>
            <a:pPr algn="ctr"/>
            <a:r>
              <a:rPr lang="en-US" sz="2800" b="1" dirty="0" smtClean="0">
                <a:solidFill>
                  <a:schemeClr val="accent2">
                    <a:lumMod val="50000"/>
                  </a:schemeClr>
                </a:solidFill>
              </a:rPr>
              <a:t>Done by:</a:t>
            </a:r>
          </a:p>
          <a:p>
            <a:pPr algn="ctr"/>
            <a:r>
              <a:rPr lang="en-US" sz="2400" dirty="0" smtClean="0">
                <a:solidFill>
                  <a:schemeClr val="accent2">
                    <a:lumMod val="60000"/>
                    <a:lumOff val="40000"/>
                  </a:schemeClr>
                </a:solidFill>
              </a:rPr>
              <a:t>F. A.</a:t>
            </a:r>
          </a:p>
          <a:p>
            <a:pPr algn="ctr"/>
            <a:r>
              <a:rPr lang="en-US" sz="2800" b="1" dirty="0" smtClean="0">
                <a:solidFill>
                  <a:schemeClr val="accent2">
                    <a:lumMod val="50000"/>
                  </a:schemeClr>
                </a:solidFill>
              </a:rPr>
              <a:t>Revised by:</a:t>
            </a:r>
          </a:p>
          <a:p>
            <a:pPr algn="ctr"/>
            <a:r>
              <a:rPr lang="en-US" sz="2400" dirty="0" err="1" smtClean="0">
                <a:solidFill>
                  <a:schemeClr val="accent2">
                    <a:lumMod val="60000"/>
                    <a:lumOff val="40000"/>
                  </a:schemeClr>
                </a:solidFill>
              </a:rPr>
              <a:t>Razan</a:t>
            </a:r>
            <a:r>
              <a:rPr lang="en-US" sz="2400" dirty="0" smtClean="0">
                <a:solidFill>
                  <a:schemeClr val="accent2">
                    <a:lumMod val="60000"/>
                    <a:lumOff val="40000"/>
                  </a:schemeClr>
                </a:solidFill>
              </a:rPr>
              <a:t> </a:t>
            </a:r>
            <a:r>
              <a:rPr lang="en-US" sz="2400" dirty="0" err="1" smtClean="0">
                <a:solidFill>
                  <a:schemeClr val="accent2">
                    <a:lumMod val="60000"/>
                    <a:lumOff val="40000"/>
                  </a:schemeClr>
                </a:solidFill>
              </a:rPr>
              <a:t>AlDhahri</a:t>
            </a:r>
            <a:endParaRPr lang="en-US" sz="2400" dirty="0">
              <a:solidFill>
                <a:schemeClr val="accent2">
                  <a:lumMod val="60000"/>
                  <a:lumOff val="40000"/>
                </a:schemeClr>
              </a:solidFill>
            </a:endParaRPr>
          </a:p>
        </p:txBody>
      </p:sp>
    </p:spTree>
    <p:extLst>
      <p:ext uri="{BB962C8B-B14F-4D97-AF65-F5344CB8AC3E}">
        <p14:creationId xmlns:p14="http://schemas.microsoft.com/office/powerpoint/2010/main" val="1582457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vert="horz" lIns="114711" tIns="57356" rIns="114711" bIns="57356" rtlCol="0" anchor="ctr">
            <a:normAutofit/>
          </a:bodyPr>
          <a:lstStyle/>
          <a:p>
            <a:r>
              <a:rPr lang="en-US" b="1" i="1" dirty="0" smtClean="0">
                <a:solidFill>
                  <a:schemeClr val="accent4">
                    <a:lumMod val="50000"/>
                  </a:schemeClr>
                </a:solidFill>
              </a:rPr>
              <a:t>Objectives</a:t>
            </a:r>
            <a:endParaRPr lang="en-US" b="1" i="1" dirty="0">
              <a:solidFill>
                <a:schemeClr val="accent4">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3" name="TextBox 2"/>
          <p:cNvSpPr txBox="1"/>
          <p:nvPr/>
        </p:nvSpPr>
        <p:spPr>
          <a:xfrm>
            <a:off x="990600" y="2438400"/>
            <a:ext cx="12192000" cy="5616922"/>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solidFill>
                  <a:schemeClr val="accent4">
                    <a:lumMod val="75000"/>
                  </a:schemeClr>
                </a:solidFill>
              </a:rPr>
              <a:t>Define </a:t>
            </a:r>
            <a:r>
              <a:rPr lang="en-GB" sz="2800" dirty="0">
                <a:solidFill>
                  <a:schemeClr val="accent4">
                    <a:lumMod val="75000"/>
                  </a:schemeClr>
                </a:solidFill>
              </a:rPr>
              <a:t>premature rupture of the membranes (PROM) and preterm PROM (PPROM</a:t>
            </a:r>
            <a:r>
              <a:rPr lang="en-GB" sz="2800" dirty="0" smtClean="0">
                <a:solidFill>
                  <a:schemeClr val="accent4">
                    <a:lumMod val="75000"/>
                  </a:schemeClr>
                </a:solidFill>
              </a:rPr>
              <a:t>).</a:t>
            </a:r>
          </a:p>
          <a:p>
            <a:pPr marL="342900" indent="-342900">
              <a:buFont typeface="Arial" panose="020B0604020202020204" pitchFamily="34" charset="0"/>
              <a:buChar char="•"/>
            </a:pPr>
            <a:r>
              <a:rPr lang="en-GB" sz="2800" dirty="0" smtClean="0">
                <a:solidFill>
                  <a:schemeClr val="accent4">
                    <a:lumMod val="75000"/>
                  </a:schemeClr>
                </a:solidFill>
              </a:rPr>
              <a:t>Describe </a:t>
            </a:r>
            <a:r>
              <a:rPr lang="en-GB" sz="2800" dirty="0">
                <a:solidFill>
                  <a:schemeClr val="accent4">
                    <a:lumMod val="75000"/>
                  </a:schemeClr>
                </a:solidFill>
              </a:rPr>
              <a:t>clinical presentation of patients PROM</a:t>
            </a:r>
            <a:r>
              <a:rPr lang="en-GB" sz="2800" dirty="0" smtClean="0">
                <a:solidFill>
                  <a:schemeClr val="accent4">
                    <a:lumMod val="75000"/>
                  </a:schemeClr>
                </a:solidFill>
              </a:rPr>
              <a:t>.</a:t>
            </a:r>
          </a:p>
          <a:p>
            <a:pPr marL="342900" indent="-342900">
              <a:buFont typeface="Arial" panose="020B0604020202020204" pitchFamily="34" charset="0"/>
              <a:buChar char="•"/>
            </a:pPr>
            <a:r>
              <a:rPr lang="en-US" sz="2800" dirty="0">
                <a:solidFill>
                  <a:schemeClr val="accent4">
                    <a:lumMod val="75000"/>
                  </a:schemeClr>
                </a:solidFill>
              </a:rPr>
              <a:t>List the diagnostic tests to confirm PROM</a:t>
            </a:r>
            <a:r>
              <a:rPr lang="en-US" sz="2800" dirty="0" smtClean="0">
                <a:solidFill>
                  <a:schemeClr val="accent4">
                    <a:lumMod val="75000"/>
                  </a:schemeClr>
                </a:solidFill>
              </a:rPr>
              <a:t>.</a:t>
            </a:r>
          </a:p>
          <a:p>
            <a:pPr marL="342900" indent="-342900">
              <a:buFont typeface="Arial" panose="020B0604020202020204" pitchFamily="34" charset="0"/>
              <a:buChar char="•"/>
            </a:pPr>
            <a:r>
              <a:rPr lang="en-US" sz="2800" dirty="0">
                <a:solidFill>
                  <a:schemeClr val="accent4">
                    <a:lumMod val="75000"/>
                  </a:schemeClr>
                </a:solidFill>
              </a:rPr>
              <a:t>Describe the etiology and risk factors for PROM</a:t>
            </a:r>
            <a:r>
              <a:rPr lang="en-US" sz="2800" dirty="0" smtClean="0">
                <a:solidFill>
                  <a:schemeClr val="accent4">
                    <a:lumMod val="75000"/>
                  </a:schemeClr>
                </a:solidFill>
              </a:rPr>
              <a:t>.</a:t>
            </a:r>
          </a:p>
          <a:p>
            <a:pPr marL="342900" indent="-342900">
              <a:buFont typeface="Arial" panose="020B0604020202020204" pitchFamily="34" charset="0"/>
              <a:buChar char="•"/>
            </a:pPr>
            <a:r>
              <a:rPr lang="en-US" sz="2800" dirty="0">
                <a:solidFill>
                  <a:schemeClr val="accent4">
                    <a:lumMod val="75000"/>
                  </a:schemeClr>
                </a:solidFill>
              </a:rPr>
              <a:t>Compare the risks and benefits of conservative expectant management and immediate delivery</a:t>
            </a:r>
            <a:r>
              <a:rPr lang="en-US" sz="2800" dirty="0" smtClean="0">
                <a:solidFill>
                  <a:schemeClr val="accent4">
                    <a:lumMod val="75000"/>
                  </a:schemeClr>
                </a:solidFill>
              </a:rPr>
              <a:t>.</a:t>
            </a:r>
          </a:p>
          <a:p>
            <a:pPr marL="342900" indent="-342900">
              <a:buFont typeface="Arial" panose="020B0604020202020204" pitchFamily="34" charset="0"/>
              <a:buChar char="•"/>
            </a:pPr>
            <a:r>
              <a:rPr lang="en-US" sz="2800" dirty="0">
                <a:solidFill>
                  <a:schemeClr val="accent4">
                    <a:lumMod val="75000"/>
                  </a:schemeClr>
                </a:solidFill>
              </a:rPr>
              <a:t>Describe the methods used for maternal and fetal monitoring during expectant management</a:t>
            </a:r>
            <a:r>
              <a:rPr lang="en-US" sz="2800" dirty="0" smtClean="0">
                <a:solidFill>
                  <a:schemeClr val="accent4">
                    <a:lumMod val="75000"/>
                  </a:schemeClr>
                </a:solidFill>
              </a:rPr>
              <a:t>.</a:t>
            </a:r>
          </a:p>
          <a:p>
            <a:pPr marL="342900" indent="-342900">
              <a:buFont typeface="Arial" panose="020B0604020202020204" pitchFamily="34" charset="0"/>
              <a:buChar char="•"/>
            </a:pPr>
            <a:r>
              <a:rPr lang="en-US" sz="2800" dirty="0">
                <a:solidFill>
                  <a:schemeClr val="accent4">
                    <a:lumMod val="75000"/>
                  </a:schemeClr>
                </a:solidFill>
              </a:rPr>
              <a:t>Discuss the drugs used in the management of PPROM in terms of indications, contraindications and side effects (antibiotics, tocolytics, and glucocorticoids</a:t>
            </a:r>
            <a:r>
              <a:rPr lang="en-US" sz="2800" dirty="0" smtClean="0">
                <a:solidFill>
                  <a:schemeClr val="accent4">
                    <a:lumMod val="75000"/>
                  </a:schemeClr>
                </a:solidFill>
              </a:rPr>
              <a:t>).</a:t>
            </a:r>
          </a:p>
          <a:p>
            <a:pPr marL="342900" indent="-342900">
              <a:buFont typeface="Arial" panose="020B0604020202020204" pitchFamily="34" charset="0"/>
              <a:buChar char="•"/>
            </a:pPr>
            <a:r>
              <a:rPr lang="en-US" sz="2800" dirty="0">
                <a:solidFill>
                  <a:schemeClr val="accent4">
                    <a:lumMod val="75000"/>
                  </a:schemeClr>
                </a:solidFill>
              </a:rPr>
              <a:t>Describe the management of chorioamnionitis.</a:t>
            </a:r>
            <a:endParaRPr lang="en-US" sz="2800" dirty="0" smtClean="0">
              <a:solidFill>
                <a:schemeClr val="accent4">
                  <a:lumMod val="75000"/>
                </a:schemeClr>
              </a:solidFill>
            </a:endParaRPr>
          </a:p>
          <a:p>
            <a:pPr marL="342900" indent="-342900">
              <a:buFont typeface="Arial" panose="020B0604020202020204" pitchFamily="34" charset="0"/>
              <a:buChar char="•"/>
            </a:pPr>
            <a:endParaRPr lang="en-GB" dirty="0">
              <a:solidFill>
                <a:schemeClr val="accent4">
                  <a:lumMod val="75000"/>
                </a:schemeClr>
              </a:solidFill>
            </a:endParaRPr>
          </a:p>
        </p:txBody>
      </p:sp>
    </p:spTree>
    <p:extLst>
      <p:ext uri="{BB962C8B-B14F-4D97-AF65-F5344CB8AC3E}">
        <p14:creationId xmlns:p14="http://schemas.microsoft.com/office/powerpoint/2010/main" val="352967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685800" y="533400"/>
            <a:ext cx="12344400" cy="1524000"/>
          </a:xfrm>
        </p:spPr>
        <p:txBody>
          <a:bodyPr>
            <a:noAutofit/>
          </a:bodyPr>
          <a:lstStyle/>
          <a:p>
            <a:r>
              <a:rPr lang="en-GB" sz="3200" b="1" i="1" dirty="0" smtClean="0">
                <a:solidFill>
                  <a:schemeClr val="accent2">
                    <a:lumMod val="50000"/>
                  </a:schemeClr>
                </a:solidFill>
              </a:rPr>
              <a:t>Premature rupture of the membranes (PROM) and preterm PROM (PPROM)</a:t>
            </a:r>
            <a:r>
              <a:rPr lang="en-GB" sz="2800" i="1" dirty="0" smtClean="0">
                <a:solidFill>
                  <a:schemeClr val="accent2">
                    <a:lumMod val="50000"/>
                  </a:schemeClr>
                </a:solidFill>
              </a:rPr>
              <a:t/>
            </a:r>
            <a:br>
              <a:rPr lang="en-GB" sz="2800" i="1" dirty="0" smtClean="0">
                <a:solidFill>
                  <a:schemeClr val="accent2">
                    <a:lumMod val="50000"/>
                  </a:schemeClr>
                </a:solidFill>
              </a:rPr>
            </a:br>
            <a:endParaRPr lang="en-US" sz="2800" i="1" dirty="0">
              <a:solidFill>
                <a:schemeClr val="accent2">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TextBox 6"/>
          <p:cNvSpPr txBox="1"/>
          <p:nvPr/>
        </p:nvSpPr>
        <p:spPr>
          <a:xfrm>
            <a:off x="990600" y="2438400"/>
            <a:ext cx="12192000" cy="446276"/>
          </a:xfrm>
          <a:prstGeom prst="rect">
            <a:avLst/>
          </a:prstGeom>
          <a:noFill/>
        </p:spPr>
        <p:txBody>
          <a:bodyPr wrap="square" rtlCol="0">
            <a:spAutoFit/>
          </a:bodyPr>
          <a:lstStyle/>
          <a:p>
            <a:pPr marL="342900" indent="-342900">
              <a:buFont typeface="Arial" panose="020B0604020202020204" pitchFamily="34" charset="0"/>
              <a:buChar char="•"/>
            </a:pPr>
            <a:endParaRPr lang="en-GB" dirty="0"/>
          </a:p>
        </p:txBody>
      </p:sp>
      <p:graphicFrame>
        <p:nvGraphicFramePr>
          <p:cNvPr id="9" name="Diagram 8"/>
          <p:cNvGraphicFramePr/>
          <p:nvPr>
            <p:extLst>
              <p:ext uri="{D42A27DB-BD31-4B8C-83A1-F6EECF244321}">
                <p14:modId xmlns:p14="http://schemas.microsoft.com/office/powerpoint/2010/main" val="2544804773"/>
              </p:ext>
            </p:extLst>
          </p:nvPr>
        </p:nvGraphicFramePr>
        <p:xfrm>
          <a:off x="2057400" y="1371600"/>
          <a:ext cx="9144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3657600" y="7048500"/>
            <a:ext cx="6858000" cy="923330"/>
          </a:xfrm>
          <a:prstGeom prst="rect">
            <a:avLst/>
          </a:prstGeom>
          <a:ln>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a:spAutoFit/>
          </a:bodyPr>
          <a:lstStyle/>
          <a:p>
            <a:r>
              <a:rPr lang="en-US" sz="1800" b="1" i="1" dirty="0" smtClean="0">
                <a:solidFill>
                  <a:schemeClr val="accent2">
                    <a:lumMod val="50000"/>
                  </a:schemeClr>
                </a:solidFill>
              </a:rPr>
              <a:t>labor is defined as progressive dilation and effacement of the cervix in response to regular uterine contractions that occurs at least every 5 minutes and last 30 to 60 seconds. </a:t>
            </a:r>
            <a:endParaRPr lang="en-US" sz="1800" b="1" i="1" dirty="0">
              <a:solidFill>
                <a:schemeClr val="accent2">
                  <a:lumMod val="50000"/>
                </a:schemeClr>
              </a:solidFill>
            </a:endParaRPr>
          </a:p>
        </p:txBody>
      </p:sp>
    </p:spTree>
    <p:extLst>
      <p:ext uri="{BB962C8B-B14F-4D97-AF65-F5344CB8AC3E}">
        <p14:creationId xmlns:p14="http://schemas.microsoft.com/office/powerpoint/2010/main" val="3114196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990600" y="1828800"/>
            <a:ext cx="11734800" cy="3539430"/>
          </a:xfrm>
          <a:prstGeom prst="rect">
            <a:avLst/>
          </a:prstGeom>
        </p:spPr>
        <p:txBody>
          <a:bodyPr wrap="square">
            <a:spAutoFit/>
          </a:bodyPr>
          <a:lstStyle/>
          <a:p>
            <a:pPr lvl="0">
              <a:buFont typeface="Arial" pitchFamily="34" charset="0"/>
              <a:buChar char="•"/>
            </a:pPr>
            <a:r>
              <a:rPr lang="en-US" sz="2400" dirty="0" smtClean="0">
                <a:solidFill>
                  <a:schemeClr val="accent2">
                    <a:lumMod val="75000"/>
                  </a:schemeClr>
                </a:solidFill>
              </a:rPr>
              <a:t> PPROM is a leading cause of neonatal morbidity and mortality and is associated with 30% of preterm deliveries. </a:t>
            </a:r>
          </a:p>
          <a:p>
            <a:pPr>
              <a:buFont typeface="Arial" pitchFamily="34" charset="0"/>
              <a:buChar char="•"/>
            </a:pPr>
            <a:r>
              <a:rPr lang="en-US" sz="2400" dirty="0" smtClean="0">
                <a:solidFill>
                  <a:schemeClr val="accent2">
                    <a:lumMod val="75000"/>
                  </a:schemeClr>
                </a:solidFill>
              </a:rPr>
              <a:t> The consequences of PPROM depend on the </a:t>
            </a:r>
            <a:r>
              <a:rPr lang="en-US" sz="2400" b="1" dirty="0" smtClean="0">
                <a:solidFill>
                  <a:schemeClr val="accent2">
                    <a:lumMod val="75000"/>
                  </a:schemeClr>
                </a:solidFill>
              </a:rPr>
              <a:t>gestational age </a:t>
            </a:r>
            <a:r>
              <a:rPr lang="en-US" sz="2400" dirty="0" smtClean="0">
                <a:solidFill>
                  <a:schemeClr val="accent2">
                    <a:lumMod val="75000"/>
                  </a:schemeClr>
                </a:solidFill>
              </a:rPr>
              <a:t>at the time of occurrence, persistent oligohydraminos at less than 22 weeks estimated gestational age leads to:</a:t>
            </a:r>
          </a:p>
          <a:p>
            <a:pPr lvl="1">
              <a:buFont typeface="Arial" pitchFamily="34" charset="0"/>
              <a:buChar char="•"/>
            </a:pPr>
            <a:r>
              <a:rPr lang="en-US" sz="2400" dirty="0" smtClean="0">
                <a:solidFill>
                  <a:schemeClr val="accent2">
                    <a:lumMod val="75000"/>
                  </a:schemeClr>
                </a:solidFill>
              </a:rPr>
              <a:t> Incomplete fetal alveolar development.</a:t>
            </a:r>
          </a:p>
          <a:p>
            <a:pPr lvl="1">
              <a:buFont typeface="Arial" pitchFamily="34" charset="0"/>
              <a:buChar char="•"/>
            </a:pPr>
            <a:r>
              <a:rPr lang="en-US" sz="2400" dirty="0" smtClean="0">
                <a:solidFill>
                  <a:schemeClr val="accent2">
                    <a:lumMod val="75000"/>
                  </a:schemeClr>
                </a:solidFill>
              </a:rPr>
              <a:t> Development of pulmonary hypoplasia, </a:t>
            </a:r>
            <a:r>
              <a:rPr lang="en-US" sz="2400" dirty="0" smtClean="0">
                <a:solidFill>
                  <a:schemeClr val="accent2">
                    <a:lumMod val="60000"/>
                    <a:lumOff val="40000"/>
                  </a:schemeClr>
                </a:solidFill>
              </a:rPr>
              <a:t>infants born with a pulmonary hypoplasia cannot be adequately ventilated. </a:t>
            </a:r>
          </a:p>
          <a:p>
            <a:pPr>
              <a:buFont typeface="Arial" pitchFamily="34" charset="0"/>
              <a:buChar char="•"/>
            </a:pPr>
            <a:r>
              <a:rPr lang="en-US" sz="2400" dirty="0" smtClean="0">
                <a:solidFill>
                  <a:schemeClr val="accent2">
                    <a:lumMod val="75000"/>
                  </a:schemeClr>
                </a:solidFill>
              </a:rPr>
              <a:t> When PPROM occurs between 24 and 26 weeks there is likely to be survival, however there will be possible substantial morbidities from extreme prematurity.</a:t>
            </a:r>
            <a:endParaRPr lang="en-US" sz="2400" dirty="0">
              <a:solidFill>
                <a:schemeClr val="accent2">
                  <a:lumMod val="75000"/>
                </a:schemeClr>
              </a:solidFill>
            </a:endParaRPr>
          </a:p>
        </p:txBody>
      </p:sp>
      <p:sp>
        <p:nvSpPr>
          <p:cNvPr id="8" name="Rectangle 7"/>
          <p:cNvSpPr/>
          <p:nvPr/>
        </p:nvSpPr>
        <p:spPr>
          <a:xfrm>
            <a:off x="1066800" y="5486400"/>
            <a:ext cx="11582400" cy="236988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buFont typeface="Arial" pitchFamily="34" charset="0"/>
              <a:buChar char="•"/>
            </a:pPr>
            <a:r>
              <a:rPr lang="en-US" sz="2800" b="1" dirty="0" smtClean="0">
                <a:solidFill>
                  <a:schemeClr val="accent2">
                    <a:lumMod val="50000"/>
                  </a:schemeClr>
                </a:solidFill>
              </a:rPr>
              <a:t> </a:t>
            </a:r>
            <a:r>
              <a:rPr lang="en-US" sz="2400" b="1" dirty="0" smtClean="0">
                <a:solidFill>
                  <a:schemeClr val="accent2">
                    <a:lumMod val="50000"/>
                  </a:schemeClr>
                </a:solidFill>
              </a:rPr>
              <a:t>Patient presentation</a:t>
            </a:r>
            <a:r>
              <a:rPr lang="en-US" sz="2400" dirty="0" smtClean="0">
                <a:solidFill>
                  <a:schemeClr val="accent2">
                    <a:lumMod val="50000"/>
                  </a:schemeClr>
                </a:solidFill>
              </a:rPr>
              <a:t> :</a:t>
            </a:r>
            <a:r>
              <a:rPr lang="en-US" sz="2400" dirty="0" smtClean="0">
                <a:solidFill>
                  <a:schemeClr val="accent2"/>
                </a:solidFill>
              </a:rPr>
              <a:t> </a:t>
            </a:r>
            <a:r>
              <a:rPr lang="en-US" sz="2400" dirty="0" smtClean="0">
                <a:solidFill>
                  <a:schemeClr val="accent2">
                    <a:lumMod val="50000"/>
                  </a:schemeClr>
                </a:solidFill>
              </a:rPr>
              <a:t>The classic clinical presentation of PPROM is a </a:t>
            </a:r>
            <a:r>
              <a:rPr lang="en-US" sz="2400" i="1" dirty="0" smtClean="0">
                <a:solidFill>
                  <a:schemeClr val="accent2">
                    <a:lumMod val="50000"/>
                  </a:schemeClr>
                </a:solidFill>
              </a:rPr>
              <a:t>sudden "gush" of clear or pale yellow fluid </a:t>
            </a:r>
            <a:r>
              <a:rPr lang="en-US" sz="2400" dirty="0" smtClean="0">
                <a:solidFill>
                  <a:schemeClr val="accent2">
                    <a:lumMod val="50000"/>
                  </a:schemeClr>
                </a:solidFill>
              </a:rPr>
              <a:t>from the vagina. However, many women describe intermittent or constant leaking of small amounts of fluid or just a sensation of wetness within the vagina or on the perineum. It can be confusing for during pregnancy because there are many fluids that can mimic amniotic fluid (e.g. urine, normal vaginal secretions of pregnancy, increase cervical discharge, semen or perineal sweat).</a:t>
            </a:r>
          </a:p>
        </p:txBody>
      </p:sp>
    </p:spTree>
    <p:extLst>
      <p:ext uri="{BB962C8B-B14F-4D97-AF65-F5344CB8AC3E}">
        <p14:creationId xmlns:p14="http://schemas.microsoft.com/office/powerpoint/2010/main" val="428798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normAutofit/>
          </a:bodyPr>
          <a:lstStyle/>
          <a:p>
            <a:r>
              <a:rPr lang="en-US" sz="5400" b="1" i="1" dirty="0" smtClean="0">
                <a:solidFill>
                  <a:schemeClr val="accent4">
                    <a:lumMod val="75000"/>
                  </a:schemeClr>
                </a:solidFill>
              </a:rPr>
              <a:t>Diagnosis</a:t>
            </a:r>
            <a:endParaRPr lang="en-US" sz="5400" b="1" i="1"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143000" y="2743200"/>
            <a:ext cx="11582400" cy="5262979"/>
          </a:xfrm>
          <a:prstGeom prst="rect">
            <a:avLst/>
          </a:prstGeom>
        </p:spPr>
        <p:txBody>
          <a:bodyPr wrap="square">
            <a:spAutoFit/>
          </a:bodyPr>
          <a:lstStyle/>
          <a:p>
            <a:pPr>
              <a:buFont typeface="Arial" pitchFamily="34" charset="0"/>
              <a:buChar char="•"/>
            </a:pPr>
            <a:r>
              <a:rPr lang="en-US" sz="2400" dirty="0" smtClean="0">
                <a:solidFill>
                  <a:schemeClr val="accent4">
                    <a:lumMod val="75000"/>
                  </a:schemeClr>
                </a:solidFill>
              </a:rPr>
              <a:t> Diagnosis of PROM is based on the history of vaginal loss of fluid and confirmation of amniotic fluid in the vagina.</a:t>
            </a:r>
          </a:p>
          <a:p>
            <a:endParaRPr lang="en-US" sz="2400" dirty="0" smtClean="0">
              <a:solidFill>
                <a:schemeClr val="accent4">
                  <a:lumMod val="75000"/>
                </a:schemeClr>
              </a:solidFill>
            </a:endParaRPr>
          </a:p>
          <a:p>
            <a:pPr>
              <a:buFont typeface="Arial" pitchFamily="34" charset="0"/>
              <a:buChar char="•"/>
            </a:pPr>
            <a:r>
              <a:rPr lang="en-US" sz="2400" dirty="0" smtClean="0">
                <a:solidFill>
                  <a:schemeClr val="accent4">
                    <a:lumMod val="50000"/>
                  </a:schemeClr>
                </a:solidFill>
              </a:rPr>
              <a:t> </a:t>
            </a:r>
            <a:r>
              <a:rPr lang="en-US" sz="2400" b="1" dirty="0" smtClean="0">
                <a:solidFill>
                  <a:schemeClr val="accent4">
                    <a:lumMod val="50000"/>
                  </a:schemeClr>
                </a:solidFill>
              </a:rPr>
              <a:t>Physical examination:</a:t>
            </a:r>
          </a:p>
          <a:p>
            <a:r>
              <a:rPr lang="en-US" sz="2400" dirty="0" smtClean="0">
                <a:solidFill>
                  <a:schemeClr val="accent4">
                    <a:lumMod val="50000"/>
                  </a:schemeClr>
                </a:solidFill>
              </a:rPr>
              <a:t>A sterile speculum examination should be performed to visually assess the cervix and swab for cervical gonorrhea and Chlamydia. A group B strep culture should be obtained as well.</a:t>
            </a:r>
          </a:p>
          <a:p>
            <a:r>
              <a:rPr lang="en-US" sz="2400" dirty="0" smtClean="0">
                <a:solidFill>
                  <a:schemeClr val="accent4">
                    <a:lumMod val="50000"/>
                  </a:schemeClr>
                </a:solidFill>
              </a:rPr>
              <a:t>On examination </a:t>
            </a:r>
            <a:r>
              <a:rPr lang="en-US" sz="2400" b="1" dirty="0" smtClean="0">
                <a:solidFill>
                  <a:schemeClr val="accent4">
                    <a:lumMod val="50000"/>
                  </a:schemeClr>
                </a:solidFill>
              </a:rPr>
              <a:t>Pooling</a:t>
            </a:r>
            <a:r>
              <a:rPr lang="en-US" sz="2400" dirty="0" smtClean="0">
                <a:solidFill>
                  <a:schemeClr val="accent4">
                    <a:lumMod val="50000"/>
                  </a:schemeClr>
                </a:solidFill>
              </a:rPr>
              <a:t> of amniotic fluid can be seen (pooling refers to the filling of the speculum with amniotic fluid).</a:t>
            </a:r>
          </a:p>
          <a:p>
            <a:endParaRPr lang="en-US" sz="2400" dirty="0" smtClean="0">
              <a:solidFill>
                <a:schemeClr val="accent4">
                  <a:lumMod val="75000"/>
                </a:schemeClr>
              </a:solidFill>
            </a:endParaRPr>
          </a:p>
          <a:p>
            <a:r>
              <a:rPr lang="en-US" sz="2400" dirty="0" smtClean="0">
                <a:solidFill>
                  <a:schemeClr val="accent2">
                    <a:lumMod val="75000"/>
                  </a:schemeClr>
                </a:solidFill>
              </a:rPr>
              <a:t>     </a:t>
            </a:r>
            <a:r>
              <a:rPr lang="en-US" sz="2400" i="1" dirty="0" smtClean="0">
                <a:solidFill>
                  <a:schemeClr val="accent2">
                    <a:lumMod val="75000"/>
                  </a:schemeClr>
                </a:solidFill>
              </a:rPr>
              <a:t>Remember to minimize digital cervical examination to decrease the risk of infection</a:t>
            </a:r>
          </a:p>
          <a:p>
            <a:endParaRPr lang="en-US" sz="2400" i="1" dirty="0" smtClean="0">
              <a:solidFill>
                <a:schemeClr val="accent2">
                  <a:lumMod val="75000"/>
                </a:schemeClr>
              </a:solidFill>
            </a:endParaRPr>
          </a:p>
          <a:p>
            <a:pPr>
              <a:buFont typeface="Arial" pitchFamily="34" charset="0"/>
              <a:buChar char="•"/>
            </a:pPr>
            <a:r>
              <a:rPr lang="en-US" sz="2400" dirty="0" smtClean="0">
                <a:solidFill>
                  <a:schemeClr val="accent4">
                    <a:lumMod val="75000"/>
                  </a:schemeClr>
                </a:solidFill>
              </a:rPr>
              <a:t> An ultrasound should be performed to assess fetal position as well as to assess the amount of amniotic fluid </a:t>
            </a:r>
            <a:r>
              <a:rPr lang="en-US" sz="2400" dirty="0" smtClean="0">
                <a:solidFill>
                  <a:schemeClr val="accent4">
                    <a:lumMod val="60000"/>
                    <a:lumOff val="40000"/>
                  </a:schemeClr>
                </a:solidFill>
              </a:rPr>
              <a:t>(oligohydramnios will be present).</a:t>
            </a:r>
          </a:p>
          <a:p>
            <a:endParaRPr lang="en-US" sz="2400" i="1" dirty="0" smtClean="0">
              <a:solidFill>
                <a:schemeClr val="accent2">
                  <a:lumMod val="75000"/>
                </a:schemeClr>
              </a:solidFill>
            </a:endParaRPr>
          </a:p>
        </p:txBody>
      </p:sp>
      <p:sp>
        <p:nvSpPr>
          <p:cNvPr id="9" name="&quot;No&quot; Symbol 8"/>
          <p:cNvSpPr/>
          <p:nvPr/>
        </p:nvSpPr>
        <p:spPr>
          <a:xfrm>
            <a:off x="1143000" y="6132576"/>
            <a:ext cx="304800" cy="304800"/>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en-US">
              <a:solidFill>
                <a:schemeClr val="tx1"/>
              </a:solidFill>
            </a:endParaRPr>
          </a:p>
        </p:txBody>
      </p:sp>
      <p:sp>
        <p:nvSpPr>
          <p:cNvPr id="10" name="&quot;No&quot; Symbol 9"/>
          <p:cNvSpPr/>
          <p:nvPr/>
        </p:nvSpPr>
        <p:spPr>
          <a:xfrm>
            <a:off x="11948160" y="6132576"/>
            <a:ext cx="304800" cy="304800"/>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en-US">
              <a:solidFill>
                <a:schemeClr val="tx1"/>
              </a:solidFill>
            </a:endParaRPr>
          </a:p>
        </p:txBody>
      </p:sp>
    </p:spTree>
    <p:extLst>
      <p:ext uri="{BB962C8B-B14F-4D97-AF65-F5344CB8AC3E}">
        <p14:creationId xmlns:p14="http://schemas.microsoft.com/office/powerpoint/2010/main" val="344391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pic>
        <p:nvPicPr>
          <p:cNvPr id="7" name="Picture 2" descr="File:Positive Fern Test.jpg"/>
          <p:cNvPicPr>
            <a:picLocks noChangeAspect="1" noChangeArrowheads="1"/>
          </p:cNvPicPr>
          <p:nvPr/>
        </p:nvPicPr>
        <p:blipFill>
          <a:blip r:embed="rId3" cstate="print"/>
          <a:srcRect l="14474" r="3947"/>
          <a:stretch>
            <a:fillRect/>
          </a:stretch>
        </p:blipFill>
        <p:spPr bwMode="auto">
          <a:xfrm>
            <a:off x="2057400" y="4648200"/>
            <a:ext cx="4724400" cy="3657600"/>
          </a:xfrm>
          <a:prstGeom prst="rect">
            <a:avLst/>
          </a:prstGeom>
          <a:noFill/>
        </p:spPr>
      </p:pic>
      <p:pic>
        <p:nvPicPr>
          <p:cNvPr id="8" name="Picture 2" descr="نتيجة بحث الصور"/>
          <p:cNvPicPr>
            <a:picLocks noChangeAspect="1" noChangeArrowheads="1"/>
          </p:cNvPicPr>
          <p:nvPr/>
        </p:nvPicPr>
        <p:blipFill>
          <a:blip r:embed="rId4" cstate="print"/>
          <a:srcRect/>
          <a:stretch>
            <a:fillRect/>
          </a:stretch>
        </p:blipFill>
        <p:spPr bwMode="auto">
          <a:xfrm>
            <a:off x="6858000" y="4648200"/>
            <a:ext cx="4572000" cy="3657600"/>
          </a:xfrm>
          <a:prstGeom prst="rect">
            <a:avLst/>
          </a:prstGeom>
          <a:noFill/>
        </p:spPr>
      </p:pic>
      <p:sp>
        <p:nvSpPr>
          <p:cNvPr id="9" name="Rectangle 8"/>
          <p:cNvSpPr/>
          <p:nvPr/>
        </p:nvSpPr>
        <p:spPr>
          <a:xfrm>
            <a:off x="1143000" y="1970544"/>
            <a:ext cx="11734800" cy="2677656"/>
          </a:xfrm>
          <a:prstGeom prst="rect">
            <a:avLst/>
          </a:prstGeom>
        </p:spPr>
        <p:txBody>
          <a:bodyPr wrap="square">
            <a:spAutoFit/>
          </a:bodyPr>
          <a:lstStyle/>
          <a:p>
            <a:pPr>
              <a:buFont typeface="Arial" pitchFamily="34" charset="0"/>
              <a:buChar char="•"/>
            </a:pPr>
            <a:r>
              <a:rPr lang="en-US" sz="2400" dirty="0" smtClean="0">
                <a:solidFill>
                  <a:schemeClr val="accent4">
                    <a:lumMod val="50000"/>
                  </a:schemeClr>
                </a:solidFill>
              </a:rPr>
              <a:t> </a:t>
            </a:r>
            <a:r>
              <a:rPr lang="en-US" sz="2400" b="1" dirty="0" smtClean="0">
                <a:solidFill>
                  <a:schemeClr val="accent4">
                    <a:lumMod val="50000"/>
                  </a:schemeClr>
                </a:solidFill>
              </a:rPr>
              <a:t>Confirmation of the diagnosis can be made by:</a:t>
            </a:r>
          </a:p>
          <a:p>
            <a:pPr lvl="1">
              <a:buFont typeface="Arial" pitchFamily="34" charset="0"/>
              <a:buChar char="•"/>
            </a:pPr>
            <a:r>
              <a:rPr lang="en-US" sz="2400" dirty="0" smtClean="0">
                <a:solidFill>
                  <a:schemeClr val="accent4">
                    <a:lumMod val="50000"/>
                  </a:schemeClr>
                </a:solidFill>
              </a:rPr>
              <a:t> Testing the fluid with </a:t>
            </a:r>
            <a:r>
              <a:rPr lang="en-US" sz="2400" b="1" dirty="0" smtClean="0">
                <a:solidFill>
                  <a:schemeClr val="accent4">
                    <a:lumMod val="50000"/>
                  </a:schemeClr>
                </a:solidFill>
              </a:rPr>
              <a:t>Nitrazine paper </a:t>
            </a:r>
            <a:r>
              <a:rPr lang="en-US" sz="2400" dirty="0" smtClean="0">
                <a:solidFill>
                  <a:schemeClr val="accent4">
                    <a:lumMod val="50000"/>
                  </a:schemeClr>
                </a:solidFill>
              </a:rPr>
              <a:t>which will turn blue in the presence of alkaline amniotic fluid </a:t>
            </a:r>
            <a:r>
              <a:rPr lang="en-US" sz="2400" dirty="0" smtClean="0">
                <a:solidFill>
                  <a:schemeClr val="accent4">
                    <a:lumMod val="60000"/>
                    <a:lumOff val="40000"/>
                  </a:schemeClr>
                </a:solidFill>
              </a:rPr>
              <a:t>(amniotic fluid has a ph greater than 7.1 while vaginal secretions have a ph between 4.5 to 6).</a:t>
            </a:r>
          </a:p>
          <a:p>
            <a:pPr lvl="1">
              <a:buFont typeface="Arial" pitchFamily="34" charset="0"/>
              <a:buChar char="•"/>
            </a:pPr>
            <a:r>
              <a:rPr lang="en-US" sz="2400" b="1" dirty="0" smtClean="0">
                <a:solidFill>
                  <a:schemeClr val="accent4">
                    <a:lumMod val="50000"/>
                  </a:schemeClr>
                </a:solidFill>
              </a:rPr>
              <a:t> Ferning </a:t>
            </a:r>
            <a:r>
              <a:rPr lang="en-US" sz="2400" dirty="0" smtClean="0">
                <a:solidFill>
                  <a:schemeClr val="accent4">
                    <a:lumMod val="50000"/>
                  </a:schemeClr>
                </a:solidFill>
              </a:rPr>
              <a:t>which refers to the pattern of arborization</a:t>
            </a:r>
            <a:r>
              <a:rPr lang="ar-SA" sz="2400" dirty="0" smtClean="0">
                <a:solidFill>
                  <a:schemeClr val="accent4">
                    <a:lumMod val="50000"/>
                  </a:schemeClr>
                </a:solidFill>
              </a:rPr>
              <a:t> </a:t>
            </a:r>
            <a:r>
              <a:rPr lang="en-US" sz="2400" dirty="0" smtClean="0">
                <a:solidFill>
                  <a:schemeClr val="accent4">
                    <a:lumMod val="50000"/>
                  </a:schemeClr>
                </a:solidFill>
              </a:rPr>
              <a:t>when amniotic fluid is placed on a slide and is allowed to dry</a:t>
            </a:r>
            <a:r>
              <a:rPr lang="en-US" sz="2400" dirty="0">
                <a:solidFill>
                  <a:schemeClr val="accent4">
                    <a:lumMod val="60000"/>
                    <a:lumOff val="40000"/>
                  </a:schemeClr>
                </a:solidFill>
              </a:rPr>
              <a:t> (branching fern leaf pattern caused by sodium chloride precipitates from amniotic fluid)</a:t>
            </a:r>
            <a:r>
              <a:rPr lang="en-US" sz="2400" dirty="0" smtClean="0">
                <a:solidFill>
                  <a:schemeClr val="accent4">
                    <a:lumMod val="50000"/>
                  </a:schemeClr>
                </a:solidFill>
              </a:rPr>
              <a:t>.</a:t>
            </a:r>
          </a:p>
        </p:txBody>
      </p:sp>
      <p:sp>
        <p:nvSpPr>
          <p:cNvPr id="11" name="TextBox 10"/>
          <p:cNvSpPr txBox="1"/>
          <p:nvPr/>
        </p:nvSpPr>
        <p:spPr>
          <a:xfrm>
            <a:off x="2819400" y="8305800"/>
            <a:ext cx="2895600" cy="369332"/>
          </a:xfrm>
          <a:prstGeom prst="rect">
            <a:avLst/>
          </a:prstGeom>
          <a:noFill/>
        </p:spPr>
        <p:txBody>
          <a:bodyPr wrap="square" rtlCol="0">
            <a:spAutoFit/>
          </a:bodyPr>
          <a:lstStyle/>
          <a:p>
            <a:r>
              <a:rPr lang="en-US" sz="1800" b="1" dirty="0" smtClean="0"/>
              <a:t>Ferning of amniotic fluid</a:t>
            </a:r>
            <a:r>
              <a:rPr lang="ar-SA" sz="1800" b="1" dirty="0" smtClean="0"/>
              <a:t> </a:t>
            </a:r>
            <a:r>
              <a:rPr lang="en-US" sz="1800" b="1" dirty="0" smtClean="0"/>
              <a:t> </a:t>
            </a:r>
            <a:endParaRPr lang="en-US" sz="1800" b="1" dirty="0"/>
          </a:p>
        </p:txBody>
      </p:sp>
      <p:sp>
        <p:nvSpPr>
          <p:cNvPr id="12" name="TextBox 11"/>
          <p:cNvSpPr txBox="1"/>
          <p:nvPr/>
        </p:nvSpPr>
        <p:spPr>
          <a:xfrm>
            <a:off x="8877300" y="8279186"/>
            <a:ext cx="1905000" cy="369332"/>
          </a:xfrm>
          <a:prstGeom prst="rect">
            <a:avLst/>
          </a:prstGeom>
          <a:noFill/>
        </p:spPr>
        <p:txBody>
          <a:bodyPr wrap="square" rtlCol="0">
            <a:spAutoFit/>
          </a:bodyPr>
          <a:lstStyle/>
          <a:p>
            <a:r>
              <a:rPr lang="en-US" sz="1800" b="1" dirty="0" smtClean="0"/>
              <a:t>Fern</a:t>
            </a:r>
          </a:p>
        </p:txBody>
      </p:sp>
    </p:spTree>
    <p:extLst>
      <p:ext uri="{BB962C8B-B14F-4D97-AF65-F5344CB8AC3E}">
        <p14:creationId xmlns:p14="http://schemas.microsoft.com/office/powerpoint/2010/main" val="351905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normAutofit/>
          </a:bodyPr>
          <a:lstStyle/>
          <a:p>
            <a:r>
              <a:rPr lang="en-US" sz="4400" b="1" i="1" dirty="0" smtClean="0">
                <a:solidFill>
                  <a:schemeClr val="accent2">
                    <a:lumMod val="50000"/>
                  </a:schemeClr>
                </a:solidFill>
              </a:rPr>
              <a:t>The Etiology and risk factors for PROM</a:t>
            </a:r>
            <a:endParaRPr lang="en-US" sz="4400" b="1" i="1" dirty="0">
              <a:solidFill>
                <a:schemeClr val="accent2">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143000" y="2438400"/>
            <a:ext cx="11430000" cy="5632311"/>
          </a:xfrm>
          <a:prstGeom prst="rect">
            <a:avLst/>
          </a:prstGeom>
        </p:spPr>
        <p:txBody>
          <a:bodyPr wrap="square">
            <a:spAutoFit/>
          </a:bodyPr>
          <a:lstStyle/>
          <a:p>
            <a:pPr>
              <a:buFont typeface="Arial" pitchFamily="34" charset="0"/>
              <a:buChar char="•"/>
            </a:pPr>
            <a:r>
              <a:rPr lang="en-US" sz="2400" dirty="0" smtClean="0">
                <a:solidFill>
                  <a:schemeClr val="accent2">
                    <a:lumMod val="50000"/>
                  </a:schemeClr>
                </a:solidFill>
              </a:rPr>
              <a:t> The etiology of PROM remains unclear.</a:t>
            </a:r>
          </a:p>
          <a:p>
            <a:pPr>
              <a:buFont typeface="Arial" pitchFamily="34" charset="0"/>
              <a:buChar char="•"/>
            </a:pPr>
            <a:r>
              <a:rPr lang="en-US" sz="2400" dirty="0" smtClean="0">
                <a:solidFill>
                  <a:schemeClr val="accent2">
                    <a:lumMod val="50000"/>
                  </a:schemeClr>
                </a:solidFill>
              </a:rPr>
              <a:t> The risk factors for PROM </a:t>
            </a:r>
            <a:r>
              <a:rPr lang="en-US" sz="2400" dirty="0" smtClean="0">
                <a:solidFill>
                  <a:schemeClr val="accent2">
                    <a:lumMod val="60000"/>
                    <a:lumOff val="40000"/>
                  </a:schemeClr>
                </a:solidFill>
              </a:rPr>
              <a:t>(anything that weakens the strength of the choreo amniotic membrane) </a:t>
            </a:r>
            <a:r>
              <a:rPr lang="en-US" sz="2400" dirty="0" smtClean="0">
                <a:solidFill>
                  <a:schemeClr val="accent2">
                    <a:lumMod val="50000"/>
                  </a:schemeClr>
                </a:solidFill>
              </a:rPr>
              <a:t>including:</a:t>
            </a:r>
          </a:p>
          <a:p>
            <a:pPr lvl="1">
              <a:buFont typeface="Arial" pitchFamily="34" charset="0"/>
              <a:buChar char="•"/>
            </a:pPr>
            <a:r>
              <a:rPr lang="en-US" sz="2400" dirty="0" smtClean="0">
                <a:solidFill>
                  <a:schemeClr val="accent2">
                    <a:lumMod val="50000"/>
                  </a:schemeClr>
                </a:solidFill>
              </a:rPr>
              <a:t> vaginal and cervical</a:t>
            </a:r>
            <a:r>
              <a:rPr lang="en-US" sz="2400" b="1" dirty="0" smtClean="0">
                <a:solidFill>
                  <a:schemeClr val="accent2">
                    <a:lumMod val="50000"/>
                  </a:schemeClr>
                </a:solidFill>
              </a:rPr>
              <a:t> infections </a:t>
            </a:r>
            <a:r>
              <a:rPr lang="en-US" sz="2400" dirty="0" smtClean="0">
                <a:solidFill>
                  <a:schemeClr val="accent2">
                    <a:lumMod val="60000"/>
                    <a:lumOff val="40000"/>
                  </a:schemeClr>
                </a:solidFill>
              </a:rPr>
              <a:t>(An ascending infection from the vagina will weaken these membranes so sexually transmitted infections and other lower genital tract infections such as bacterial vaginosis play a role as risk factors).</a:t>
            </a:r>
          </a:p>
          <a:p>
            <a:pPr lvl="1">
              <a:buFont typeface="Arial" pitchFamily="34" charset="0"/>
              <a:buChar char="•"/>
            </a:pPr>
            <a:r>
              <a:rPr lang="en-US" sz="2400" dirty="0" smtClean="0">
                <a:solidFill>
                  <a:schemeClr val="accent2">
                    <a:lumMod val="50000"/>
                  </a:schemeClr>
                </a:solidFill>
              </a:rPr>
              <a:t> A </a:t>
            </a:r>
            <a:r>
              <a:rPr lang="en-US" sz="2400" b="1" dirty="0" smtClean="0">
                <a:solidFill>
                  <a:schemeClr val="accent2">
                    <a:lumMod val="50000"/>
                  </a:schemeClr>
                </a:solidFill>
              </a:rPr>
              <a:t>short cervix </a:t>
            </a:r>
            <a:r>
              <a:rPr lang="en-US" sz="2400" dirty="0" smtClean="0">
                <a:solidFill>
                  <a:schemeClr val="accent2">
                    <a:lumMod val="50000"/>
                  </a:schemeClr>
                </a:solidFill>
              </a:rPr>
              <a:t>or an incompetent cervix. </a:t>
            </a:r>
          </a:p>
          <a:p>
            <a:pPr lvl="1">
              <a:buFont typeface="Arial" pitchFamily="34" charset="0"/>
              <a:buChar char="•"/>
            </a:pPr>
            <a:r>
              <a:rPr lang="en-US" sz="2400" dirty="0" smtClean="0">
                <a:solidFill>
                  <a:schemeClr val="accent2">
                    <a:lumMod val="50000"/>
                  </a:schemeClr>
                </a:solidFill>
              </a:rPr>
              <a:t> The risk for PROM is doubled for women who </a:t>
            </a:r>
            <a:r>
              <a:rPr lang="en-US" sz="2400" b="1" dirty="0" smtClean="0">
                <a:solidFill>
                  <a:schemeClr val="accent2">
                    <a:lumMod val="50000"/>
                  </a:schemeClr>
                </a:solidFill>
              </a:rPr>
              <a:t>smoke</a:t>
            </a:r>
            <a:r>
              <a:rPr lang="en-US" sz="2400" dirty="0" smtClean="0">
                <a:solidFill>
                  <a:schemeClr val="accent2">
                    <a:lumMod val="50000"/>
                  </a:schemeClr>
                </a:solidFill>
              </a:rPr>
              <a:t>.</a:t>
            </a:r>
          </a:p>
          <a:p>
            <a:pPr lvl="1">
              <a:buFont typeface="Arial" pitchFamily="34" charset="0"/>
              <a:buChar char="•"/>
            </a:pPr>
            <a:r>
              <a:rPr lang="en-US" sz="2400" dirty="0" smtClean="0">
                <a:solidFill>
                  <a:schemeClr val="accent2">
                    <a:lumMod val="50000"/>
                  </a:schemeClr>
                </a:solidFill>
              </a:rPr>
              <a:t> A history of </a:t>
            </a:r>
            <a:r>
              <a:rPr lang="en-US" sz="2400" b="1" dirty="0" smtClean="0">
                <a:solidFill>
                  <a:schemeClr val="accent2">
                    <a:lumMod val="50000"/>
                  </a:schemeClr>
                </a:solidFill>
              </a:rPr>
              <a:t>prior PROM</a:t>
            </a:r>
            <a:r>
              <a:rPr lang="en-US" sz="2400" dirty="0" smtClean="0">
                <a:solidFill>
                  <a:schemeClr val="accent2">
                    <a:lumMod val="50000"/>
                  </a:schemeClr>
                </a:solidFill>
              </a:rPr>
              <a:t>. </a:t>
            </a:r>
          </a:p>
          <a:p>
            <a:pPr lvl="1">
              <a:buFont typeface="Arial" pitchFamily="34" charset="0"/>
              <a:buChar char="•"/>
            </a:pPr>
            <a:r>
              <a:rPr lang="en-US" sz="2400" dirty="0" smtClean="0">
                <a:solidFill>
                  <a:schemeClr val="accent2">
                    <a:lumMod val="50000"/>
                  </a:schemeClr>
                </a:solidFill>
              </a:rPr>
              <a:t> Abnormal membrane physiology.</a:t>
            </a:r>
          </a:p>
          <a:p>
            <a:pPr lvl="1">
              <a:buFont typeface="Arial" pitchFamily="34" charset="0"/>
              <a:buChar char="•"/>
            </a:pPr>
            <a:r>
              <a:rPr lang="en-US" sz="2400" dirty="0" smtClean="0">
                <a:solidFill>
                  <a:schemeClr val="accent2">
                    <a:lumMod val="50000"/>
                  </a:schemeClr>
                </a:solidFill>
              </a:rPr>
              <a:t> Polyhydraminios and multiple gestations will basically descend the choreo amniotic membranes. </a:t>
            </a:r>
          </a:p>
          <a:p>
            <a:pPr lvl="1">
              <a:buFont typeface="Arial" pitchFamily="34" charset="0"/>
              <a:buChar char="•"/>
            </a:pPr>
            <a:r>
              <a:rPr lang="en-US" sz="2400" dirty="0" smtClean="0">
                <a:solidFill>
                  <a:schemeClr val="accent2">
                    <a:lumMod val="50000"/>
                  </a:schemeClr>
                </a:solidFill>
              </a:rPr>
              <a:t> Other risk factors are similar risk factors for preterm delivery including a prior preterm delivery, bleeding during pregnancy, low socioeconomic status and low body mass index.</a:t>
            </a:r>
            <a:endParaRPr lang="en-US" sz="2400" dirty="0">
              <a:solidFill>
                <a:schemeClr val="accent2">
                  <a:lumMod val="50000"/>
                </a:schemeClr>
              </a:solidFill>
            </a:endParaRPr>
          </a:p>
        </p:txBody>
      </p:sp>
    </p:spTree>
    <p:extLst>
      <p:ext uri="{BB962C8B-B14F-4D97-AF65-F5344CB8AC3E}">
        <p14:creationId xmlns:p14="http://schemas.microsoft.com/office/powerpoint/2010/main" val="2024737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r>
              <a:rPr lang="en-US" b="1" i="1" dirty="0" smtClean="0">
                <a:solidFill>
                  <a:schemeClr val="accent4">
                    <a:lumMod val="50000"/>
                  </a:schemeClr>
                </a:solidFill>
              </a:rPr>
              <a:t>Management  </a:t>
            </a:r>
            <a:endParaRPr lang="en-US" b="1" i="1" dirty="0">
              <a:solidFill>
                <a:schemeClr val="accent4">
                  <a:lumMod val="50000"/>
                </a:schemeClr>
              </a:solidFill>
            </a:endParaRPr>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7" name="Rectangle 6"/>
          <p:cNvSpPr/>
          <p:nvPr/>
        </p:nvSpPr>
        <p:spPr>
          <a:xfrm>
            <a:off x="1371600" y="2286000"/>
            <a:ext cx="11277600" cy="1200329"/>
          </a:xfrm>
          <a:prstGeom prst="rect">
            <a:avLst/>
          </a:prstGeom>
        </p:spPr>
        <p:txBody>
          <a:bodyPr wrap="square">
            <a:spAutoFit/>
          </a:bodyPr>
          <a:lstStyle/>
          <a:p>
            <a:pPr>
              <a:buFont typeface="Arial" pitchFamily="34" charset="0"/>
              <a:buChar char="•"/>
            </a:pPr>
            <a:r>
              <a:rPr lang="en-US" sz="2400" dirty="0" smtClean="0">
                <a:solidFill>
                  <a:schemeClr val="accent4">
                    <a:lumMod val="75000"/>
                  </a:schemeClr>
                </a:solidFill>
              </a:rPr>
              <a:t> How we decide an expectant management versus immediate delivery. The patient’s gestational age, presence of clinical infection, placental abruption, labor and fetal status all have to be taken into account.</a:t>
            </a:r>
            <a:endParaRPr lang="en-US" sz="2400" dirty="0">
              <a:solidFill>
                <a:schemeClr val="accent4">
                  <a:lumMod val="75000"/>
                </a:schemeClr>
              </a:solidFill>
            </a:endParaRPr>
          </a:p>
        </p:txBody>
      </p:sp>
      <p:graphicFrame>
        <p:nvGraphicFramePr>
          <p:cNvPr id="10" name="Diagram 9"/>
          <p:cNvGraphicFramePr/>
          <p:nvPr>
            <p:extLst>
              <p:ext uri="{D42A27DB-BD31-4B8C-83A1-F6EECF244321}">
                <p14:modId xmlns:p14="http://schemas.microsoft.com/office/powerpoint/2010/main" val="3036898064"/>
              </p:ext>
            </p:extLst>
          </p:nvPr>
        </p:nvGraphicFramePr>
        <p:xfrm>
          <a:off x="1600200" y="2895600"/>
          <a:ext cx="9144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3363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2046bf29e614f10a4d762212bcaf7756db1f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2442</Words>
  <Application>Microsoft Macintosh PowerPoint</Application>
  <PresentationFormat>Custom</PresentationFormat>
  <Paragraphs>181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Arial</vt:lpstr>
      <vt:lpstr>Office Theme</vt:lpstr>
      <vt:lpstr>PowerPoint Presentation</vt:lpstr>
      <vt:lpstr>Introduction </vt:lpstr>
      <vt:lpstr>Objectives</vt:lpstr>
      <vt:lpstr>Premature rupture of the membranes (PROM) and preterm PROM (PPROM) </vt:lpstr>
      <vt:lpstr>PowerPoint Presentation</vt:lpstr>
      <vt:lpstr>Diagnosis</vt:lpstr>
      <vt:lpstr>PowerPoint Presentation</vt:lpstr>
      <vt:lpstr>The Etiology and risk factors for PROM</vt:lpstr>
      <vt:lpstr>Management  </vt:lpstr>
      <vt:lpstr>PowerPoint Presentation</vt:lpstr>
      <vt:lpstr>Pre-viable PPROM</vt:lpstr>
      <vt:lpstr>Chorioamnionitis </vt:lpstr>
      <vt:lpstr> Summary of Management  (from Kaplan lecture notes) </vt:lpstr>
      <vt:lpstr> Teaching Case </vt:lpstr>
      <vt:lpstr>1. What risk factors are associated with premature rupture of membranes (PROM)? </vt:lpstr>
      <vt:lpstr>2. What should be the next step in this patient’s diagnosis? </vt:lpstr>
      <vt:lpstr>3. What should be the next step in management once PROM has been confirmed? </vt:lpstr>
      <vt:lpstr>PowerPoint Presentation</vt:lpstr>
      <vt:lpstr>PowerPoint Presentation</vt:lpstr>
      <vt:lpstr>4. What are the risks associated with preterm PROM?  </vt:lpstr>
      <vt:lpstr>5.What treatment can this patient be offered in a future pregnancy to decrease her recurrence risk for preterm PROM and preterm delivery?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Office User</cp:lastModifiedBy>
  <cp:revision>146</cp:revision>
  <dcterms:created xsi:type="dcterms:W3CDTF">2013-12-01T11:24:53Z</dcterms:created>
  <dcterms:modified xsi:type="dcterms:W3CDTF">2016-10-05T07:38:25Z</dcterms:modified>
</cp:coreProperties>
</file>