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74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59" r:id="rId18"/>
  </p:sldIdLst>
  <p:sldSz cx="13716000" cy="9144000"/>
  <p:notesSz cx="6858000" cy="9144000"/>
  <p:custDataLst>
    <p:tags r:id="rId21"/>
  </p:custDataLst>
  <p:defaultTextStyle>
    <a:defPPr>
      <a:defRPr lang="en-US"/>
    </a:defPPr>
    <a:lvl1pPr marL="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7D5"/>
    <a:srgbClr val="00FFFF"/>
    <a:srgbClr val="5FBB04"/>
    <a:srgbClr val="A7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54"/>
  </p:normalViewPr>
  <p:slideViewPr>
    <p:cSldViewPr>
      <p:cViewPr varScale="1">
        <p:scale>
          <a:sx n="74" d="100"/>
          <a:sy n="74" d="100"/>
        </p:scale>
        <p:origin x="1416" y="168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9564-7841-4701-AC89-355BB772D6DB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76DE-4F4E-457A-8472-716D0384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3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8731-034C-4C97-910C-A0A1F2AD7AC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FA61-A8BE-49AB-8275-DC3C08F2A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0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23-A1A5-4888-8DAC-0B6EFA319CA3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28A-5BDE-41F0-B2B2-48DA403587CF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7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4EC2-0147-47DC-A9DA-F401752438EE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C0D0-0F45-4BE3-8A49-27F47653F0A0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9"/>
            <a:ext cx="11658600" cy="181610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9"/>
            <a:ext cx="11658600" cy="200024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5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06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4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7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1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4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884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D72F-2ABB-4B76-901C-58A2F5CB2B84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65C1-0DE8-45E1-B4E6-177357AC6D12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EFE-20FF-47F2-B561-B1F50C47DAF2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DCDF-5F05-496E-9DF4-1017E46B4D57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8501-92D0-4FAB-93D1-5220F9556195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4512470" cy="154940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0"/>
            <a:ext cx="7667625" cy="780415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13470"/>
            <a:ext cx="4512470" cy="6254751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B4C-B70A-44B5-9418-9D979049CB28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000"/>
            </a:lvl1pPr>
            <a:lvl2pPr marL="573557" indent="0">
              <a:buNone/>
              <a:defRPr sz="3500"/>
            </a:lvl2pPr>
            <a:lvl3pPr marL="1147115" indent="0">
              <a:buNone/>
              <a:defRPr sz="3000"/>
            </a:lvl3pPr>
            <a:lvl4pPr marL="1720672" indent="0">
              <a:buNone/>
              <a:defRPr sz="2500"/>
            </a:lvl4pPr>
            <a:lvl5pPr marL="2294230" indent="0">
              <a:buNone/>
              <a:defRPr sz="2500"/>
            </a:lvl5pPr>
            <a:lvl6pPr marL="2867787" indent="0">
              <a:buNone/>
              <a:defRPr sz="2500"/>
            </a:lvl6pPr>
            <a:lvl7pPr marL="3441344" indent="0">
              <a:buNone/>
              <a:defRPr sz="2500"/>
            </a:lvl7pPr>
            <a:lvl8pPr marL="4014902" indent="0">
              <a:buNone/>
              <a:defRPr sz="2500"/>
            </a:lvl8pPr>
            <a:lvl9pPr marL="4588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BCB1-5154-4598-8739-5736CD0B8E08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3"/>
            <a:ext cx="12344400" cy="6034617"/>
          </a:xfrm>
          <a:prstGeom prst="rect">
            <a:avLst/>
          </a:prstGeom>
        </p:spPr>
        <p:txBody>
          <a:bodyPr vert="horz" lIns="114711" tIns="57356" rIns="114711" bIns="57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CEF1-90D8-493C-9298-686E7BABADF7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7"/>
            <a:ext cx="4343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14711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168" indent="-430168" algn="l" defTabSz="1147115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031" indent="-358473" algn="l" defTabSz="114711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894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7451" indent="-286779" algn="l" defTabSz="114711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1008" indent="-286779" algn="l" defTabSz="114711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4566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28123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681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38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55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15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67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23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8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1344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90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8459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38400" y="381000"/>
            <a:ext cx="6883400" cy="20574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3810000"/>
            <a:ext cx="544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atin typeface="Cambria"/>
                <a:cs typeface="Cambria"/>
              </a:rPr>
              <a:t>Fetal </a:t>
            </a:r>
            <a:r>
              <a:rPr lang="en-US" sz="5400" dirty="0">
                <a:latin typeface="Cambria"/>
                <a:cs typeface="Cambria"/>
              </a:rPr>
              <a:t>S</a:t>
            </a:r>
            <a:r>
              <a:rPr lang="en-US" sz="5400" dirty="0" smtClean="0">
                <a:latin typeface="Cambria"/>
                <a:cs typeface="Cambria"/>
              </a:rPr>
              <a:t>urveillance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8229600"/>
            <a:ext cx="3847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433OBGYNteam@gmail.com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334000"/>
            <a:ext cx="8839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/>
                <a:cs typeface="Cambria"/>
              </a:rPr>
              <a:t>Objectives: </a:t>
            </a:r>
          </a:p>
          <a:p>
            <a:r>
              <a:rPr lang="en-US" dirty="0" smtClean="0">
                <a:solidFill>
                  <a:srgbClr val="000090"/>
                </a:solidFill>
                <a:latin typeface="Cambria"/>
                <a:cs typeface="Cambria"/>
              </a:rPr>
              <a:t>1- Describe the techniques of fetal surveillance.</a:t>
            </a:r>
          </a:p>
          <a:p>
            <a:r>
              <a:rPr lang="en-US" dirty="0" smtClean="0">
                <a:solidFill>
                  <a:srgbClr val="000090"/>
                </a:solidFill>
                <a:latin typeface="Cambria"/>
                <a:cs typeface="Cambria"/>
              </a:rPr>
              <a:t>2- interpret electronic fetal heart rate monitoring. </a:t>
            </a:r>
            <a:endParaRPr lang="en-US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68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57200" y="2057400"/>
            <a:ext cx="5486400" cy="2286000"/>
          </a:xfrm>
          <a:prstGeom prst="roundRect">
            <a:avLst/>
          </a:prstGeom>
          <a:solidFill>
            <a:srgbClr val="D9D9D9">
              <a:alpha val="24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2133600"/>
            <a:ext cx="6096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latin typeface="Cambria"/>
                <a:cs typeface="Cambria"/>
              </a:rPr>
              <a:t>Baseline: </a:t>
            </a:r>
            <a:r>
              <a:rPr lang="en-US" sz="2600" b="1" dirty="0">
                <a:solidFill>
                  <a:srgbClr val="FF0000"/>
                </a:solidFill>
                <a:latin typeface="Cambria"/>
                <a:cs typeface="Cambria"/>
              </a:rPr>
              <a:t>110-160</a:t>
            </a:r>
            <a:endParaRPr lang="en-GB" sz="26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Moderate</a:t>
            </a:r>
            <a:r>
              <a:rPr lang="en-US" sz="2600" dirty="0">
                <a:latin typeface="Cambria"/>
                <a:cs typeface="Cambria"/>
              </a:rPr>
              <a:t> variability</a:t>
            </a:r>
            <a:endParaRPr lang="en-GB" sz="2600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Late</a:t>
            </a:r>
            <a:r>
              <a:rPr lang="en-US" sz="2600" dirty="0">
                <a:latin typeface="Cambria"/>
                <a:cs typeface="Cambria"/>
              </a:rPr>
              <a:t> or variable </a:t>
            </a:r>
            <a:r>
              <a:rPr lang="en-US" sz="2600" dirty="0" err="1">
                <a:latin typeface="Cambria"/>
                <a:cs typeface="Cambria"/>
              </a:rPr>
              <a:t>decelarations</a:t>
            </a:r>
            <a:r>
              <a:rPr lang="en-US" sz="2600" dirty="0">
                <a:latin typeface="Cambria"/>
                <a:cs typeface="Cambria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Cambria"/>
                <a:cs typeface="Cambria"/>
              </a:rPr>
              <a:t>-</a:t>
            </a:r>
            <a:endParaRPr lang="en-GB" sz="26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Early decelerations: </a:t>
            </a:r>
            <a:r>
              <a:rPr lang="en-US" sz="2600" b="1" dirty="0">
                <a:solidFill>
                  <a:srgbClr val="FF0000"/>
                </a:solidFill>
                <a:latin typeface="Cambria"/>
                <a:cs typeface="Cambria"/>
              </a:rPr>
              <a:t>+\-</a:t>
            </a:r>
            <a:endParaRPr lang="en-GB" sz="26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Accelerations: </a:t>
            </a:r>
            <a:r>
              <a:rPr lang="en-US" sz="2600" b="1" dirty="0">
                <a:solidFill>
                  <a:srgbClr val="FF0000"/>
                </a:solidFill>
                <a:latin typeface="Cambria"/>
                <a:cs typeface="Cambria"/>
              </a:rPr>
              <a:t>+\-</a:t>
            </a:r>
            <a:endParaRPr lang="en-GB" sz="2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0" y="3902809"/>
            <a:ext cx="5715000" cy="2438400"/>
          </a:xfrm>
          <a:prstGeom prst="roundRect">
            <a:avLst/>
          </a:prstGeom>
          <a:solidFill>
            <a:srgbClr val="D9D9D9">
              <a:alpha val="23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48600" y="3886200"/>
            <a:ext cx="5410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Absent variability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600" dirty="0">
                <a:latin typeface="Cambria"/>
                <a:cs typeface="Cambria"/>
              </a:rPr>
              <a:t>And any of the following:</a:t>
            </a:r>
            <a:endParaRPr lang="en-GB" sz="2600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latin typeface="Cambria"/>
                <a:cs typeface="Cambria"/>
              </a:rPr>
              <a:t>Baseline: </a:t>
            </a:r>
            <a:r>
              <a:rPr lang="en-US" sz="2600" dirty="0" err="1">
                <a:solidFill>
                  <a:srgbClr val="FF0000"/>
                </a:solidFill>
                <a:latin typeface="Cambria"/>
                <a:cs typeface="Cambria"/>
              </a:rPr>
              <a:t>Bradycardia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Sinusoidal wave pattern*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Recurrent late </a:t>
            </a:r>
            <a:r>
              <a:rPr lang="en-US" sz="2600" dirty="0" err="1">
                <a:solidFill>
                  <a:srgbClr val="FF0000"/>
                </a:solidFill>
                <a:latin typeface="Cambria"/>
                <a:cs typeface="Cambria"/>
              </a:rPr>
              <a:t>decelarations</a:t>
            </a:r>
            <a:r>
              <a:rPr lang="en-US" sz="2600" dirty="0">
                <a:latin typeface="Cambria"/>
                <a:cs typeface="Cambria"/>
              </a:rPr>
              <a:t>.</a:t>
            </a:r>
            <a:endParaRPr lang="en-GB" sz="2600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Recurrent variable </a:t>
            </a:r>
            <a:r>
              <a:rPr lang="en-US" sz="2600" dirty="0" err="1">
                <a:solidFill>
                  <a:srgbClr val="FF0000"/>
                </a:solidFill>
                <a:latin typeface="Cambria"/>
                <a:cs typeface="Cambria"/>
              </a:rPr>
              <a:t>decelarations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 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600" dirty="0">
                <a:latin typeface="Cambria"/>
                <a:cs typeface="Cambria"/>
              </a:rPr>
              <a:t> </a:t>
            </a:r>
            <a:endParaRPr lang="en-GB" sz="2600" dirty="0">
              <a:latin typeface="Cambria"/>
              <a:cs typeface="Cambria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3400" y="5181600"/>
            <a:ext cx="5486400" cy="2286000"/>
          </a:xfrm>
          <a:prstGeom prst="roundRect">
            <a:avLst/>
          </a:prstGeom>
          <a:solidFill>
            <a:srgbClr val="D9D9D9">
              <a:alpha val="24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4519" y="5867400"/>
            <a:ext cx="53390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latin typeface="Cambria"/>
                <a:cs typeface="Cambria"/>
              </a:rPr>
              <a:t>Every thing between </a:t>
            </a:r>
            <a:r>
              <a:rPr lang="en-US" sz="2600" dirty="0" smtClean="0">
                <a:latin typeface="Cambria"/>
                <a:cs typeface="Cambria"/>
              </a:rPr>
              <a:t>category </a:t>
            </a:r>
            <a:r>
              <a:rPr lang="en-US" sz="2600" dirty="0">
                <a:latin typeface="Cambria"/>
                <a:cs typeface="Cambria"/>
              </a:rPr>
              <a:t>I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r>
              <a:rPr lang="en-US" sz="2600" dirty="0">
                <a:latin typeface="Cambria"/>
                <a:cs typeface="Cambria"/>
              </a:rPr>
              <a:t>&amp; </a:t>
            </a:r>
            <a:r>
              <a:rPr lang="en-US" sz="2600" dirty="0" smtClean="0">
                <a:latin typeface="Cambria"/>
                <a:cs typeface="Cambria"/>
              </a:rPr>
              <a:t>III</a:t>
            </a:r>
            <a:endParaRPr lang="en-GB" sz="2600" dirty="0">
              <a:latin typeface="Cambria"/>
              <a:cs typeface="Cambr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15240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Cambria"/>
                <a:cs typeface="Cambria"/>
              </a:rPr>
              <a:t>CATEGORY I</a:t>
            </a:r>
            <a:endParaRPr lang="en-US" sz="3200" b="1" dirty="0">
              <a:solidFill>
                <a:srgbClr val="660066"/>
              </a:solidFill>
              <a:latin typeface="Cambria"/>
              <a:cs typeface="Cambri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673024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Cambria"/>
                <a:cs typeface="Cambria"/>
              </a:rPr>
              <a:t>CATEGORY II</a:t>
            </a:r>
            <a:endParaRPr lang="en-US" sz="3200" b="1" dirty="0">
              <a:solidFill>
                <a:srgbClr val="660066"/>
              </a:solidFill>
              <a:latin typeface="Cambria"/>
              <a:cs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3276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Cambria"/>
                <a:cs typeface="Cambria"/>
              </a:rPr>
              <a:t>CATEGORY III</a:t>
            </a:r>
            <a:endParaRPr lang="en-US" sz="3200" b="1" dirty="0">
              <a:solidFill>
                <a:srgbClr val="660066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8001000"/>
            <a:ext cx="13182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*A sinusoidal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fetal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 FHR pattern is defined as a pattern of fixed, uniform 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fluxuations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 of the FHR,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ambria"/>
                <a:cs typeface="Cambria"/>
              </a:rPr>
              <a:t>cycle frequency: 3.5 \ minute for &gt; 20 minutes.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5472593" y="4797717"/>
            <a:ext cx="382668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latin typeface="Cambria"/>
                <a:cs typeface="Cambria"/>
              </a:rPr>
              <a:t>Requires immediate delivery</a:t>
            </a:r>
            <a:endParaRPr lang="en-GB" dirty="0">
              <a:latin typeface="Cambria"/>
              <a:cs typeface="Cambria"/>
            </a:endParaRPr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</p:spPr>
      </p:pic>
      <p:sp>
        <p:nvSpPr>
          <p:cNvPr id="15" name="Rectangle 14"/>
          <p:cNvSpPr/>
          <p:nvPr/>
        </p:nvSpPr>
        <p:spPr>
          <a:xfrm>
            <a:off x="762000" y="533400"/>
            <a:ext cx="12877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Fetal </a:t>
            </a:r>
            <a:r>
              <a:rPr lang="en-US" sz="3200" b="1" dirty="0">
                <a:solidFill>
                  <a:srgbClr val="000090"/>
                </a:solidFill>
                <a:latin typeface="Cambria"/>
                <a:cs typeface="Cambria"/>
              </a:rPr>
              <a:t>Heart rate tracings </a:t>
            </a:r>
            <a:endParaRPr lang="en-GB" sz="3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248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086600" y="43434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6400" y="4800600"/>
            <a:ext cx="10972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86600" y="4800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76400" y="4800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49200" y="4800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5257800"/>
            <a:ext cx="37188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Improved fetal condition</a:t>
            </a:r>
            <a:endParaRPr lang="en-GB" sz="2600" dirty="0"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902" y="6259324"/>
            <a:ext cx="31512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  <a:latin typeface="Cambria"/>
                <a:cs typeface="Cambria"/>
              </a:rPr>
              <a:t>Continue monitoring </a:t>
            </a:r>
            <a:endParaRPr lang="en-GB" sz="2600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76400" y="57912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800" y="5268724"/>
            <a:ext cx="43557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Persistent abnormal patterns</a:t>
            </a:r>
            <a:endParaRPr lang="en-GB" sz="2600" dirty="0">
              <a:latin typeface="Cambria"/>
              <a:cs typeface="Cambri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086600" y="57912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53000" y="6365557"/>
            <a:ext cx="43353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Consider fetal scalp blood pH</a:t>
            </a:r>
            <a:endParaRPr lang="en-GB" sz="2600" dirty="0">
              <a:latin typeface="Cambria"/>
              <a:cs typeface="Cambria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086600" y="70104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7467600"/>
            <a:ext cx="152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48600" y="7467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24600" y="74676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62600" y="7935724"/>
            <a:ext cx="15527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pH ≤ 7.20 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91400" y="7965757"/>
            <a:ext cx="15527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  <a:latin typeface="Cambria"/>
                <a:cs typeface="Cambria"/>
              </a:rPr>
              <a:t>pH ≥ 7.25 </a:t>
            </a:r>
            <a:endParaRPr lang="en-GB" sz="2600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800600" y="83058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3400" y="8001000"/>
            <a:ext cx="43011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Consider immediate delivery</a:t>
            </a:r>
            <a:endParaRPr lang="en-GB" sz="2600" dirty="0">
              <a:latin typeface="Cambria"/>
              <a:cs typeface="Cambria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991600" y="8305800"/>
            <a:ext cx="685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677400" y="8041957"/>
            <a:ext cx="34601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8000"/>
                </a:solidFill>
                <a:latin typeface="Cambria"/>
                <a:cs typeface="Cambria"/>
              </a:rPr>
              <a:t>Continued surveillance</a:t>
            </a:r>
            <a:endParaRPr lang="en-GB" sz="2600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134600" y="5257800"/>
            <a:ext cx="35078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Cambria"/>
                <a:cs typeface="Cambria"/>
              </a:rPr>
              <a:t>Prolonged deceleration</a:t>
            </a:r>
            <a:endParaRPr lang="en-GB" sz="2600" dirty="0">
              <a:latin typeface="Cambria"/>
              <a:cs typeface="Cambri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058400" y="6248400"/>
            <a:ext cx="381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Consider immediate delivery</a:t>
            </a:r>
            <a:endParaRPr lang="en-GB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649200" y="57912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296400" y="5638800"/>
            <a:ext cx="114300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13411200" cy="1524000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100" b="1" dirty="0">
                <a:solidFill>
                  <a:srgbClr val="000090"/>
                </a:solidFill>
                <a:latin typeface="Cambria"/>
                <a:cs typeface="Cambria"/>
              </a:rPr>
              <a:t>Management of abnormal heart tracing during fetal monitoring</a:t>
            </a:r>
            <a:r>
              <a:rPr lang="en-US" sz="3100" b="1" dirty="0" smtClean="0">
                <a:solidFill>
                  <a:srgbClr val="000090"/>
                </a:solidFill>
                <a:latin typeface="Cambria"/>
                <a:cs typeface="Cambria"/>
              </a:rPr>
              <a:t>:</a:t>
            </a:r>
            <a:r>
              <a:rPr lang="en-GB" sz="3100" b="1" dirty="0" smtClean="0">
                <a:solidFill>
                  <a:srgbClr val="000090"/>
                </a:solidFill>
              </a:rPr>
              <a:t/>
            </a:r>
            <a:br>
              <a:rPr lang="en-GB" sz="3100" b="1" dirty="0" smtClean="0">
                <a:solidFill>
                  <a:srgbClr val="000090"/>
                </a:solidFill>
              </a:rPr>
            </a:br>
            <a:endParaRPr lang="en-US" sz="3100" b="1" dirty="0">
              <a:solidFill>
                <a:srgbClr val="00009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90800" y="1219200"/>
            <a:ext cx="9144000" cy="3108544"/>
          </a:xfrm>
          <a:prstGeom prst="rect">
            <a:avLst/>
          </a:prstGeom>
          <a:solidFill>
            <a:srgbClr val="D9D9D9">
              <a:alpha val="20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Alter position</a:t>
            </a:r>
            <a:r>
              <a:rPr lang="en-US" sz="2800" dirty="0" smtClean="0">
                <a:latin typeface="Cambria"/>
                <a:cs typeface="Cambria"/>
              </a:rPr>
              <a:t> to left or right side.</a:t>
            </a:r>
            <a:endParaRPr lang="en-GB" sz="2800" dirty="0" smtClean="0"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100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% O2 by face mask.</a:t>
            </a:r>
            <a:endParaRPr lang="en-GB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Discontinue oxytocin</a:t>
            </a:r>
            <a:r>
              <a:rPr lang="en-US" sz="2800" dirty="0">
                <a:latin typeface="Cambria"/>
                <a:cs typeface="Cambria"/>
              </a:rPr>
              <a:t>.</a:t>
            </a:r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>
                <a:latin typeface="Cambria"/>
                <a:cs typeface="Cambria"/>
              </a:rPr>
              <a:t>Rule out cord prolapse.</a:t>
            </a:r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>
                <a:latin typeface="Cambria"/>
                <a:cs typeface="Cambria"/>
              </a:rPr>
              <a:t>Preform fetal </a:t>
            </a:r>
            <a:r>
              <a:rPr lang="en-US" sz="2800" b="1" dirty="0">
                <a:latin typeface="Cambria"/>
                <a:cs typeface="Cambria"/>
              </a:rPr>
              <a:t>scalp stimulation</a:t>
            </a:r>
            <a:r>
              <a:rPr lang="en-US" sz="2800" dirty="0">
                <a:latin typeface="Cambria"/>
                <a:cs typeface="Cambria"/>
              </a:rPr>
              <a:t>.</a:t>
            </a:r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800" dirty="0" smtClean="0">
                <a:latin typeface="Cambria"/>
                <a:cs typeface="Cambria"/>
              </a:rPr>
              <a:t>Consider </a:t>
            </a:r>
            <a:r>
              <a:rPr lang="en-US" sz="2800" b="1" dirty="0" err="1">
                <a:latin typeface="Cambria"/>
                <a:cs typeface="Cambria"/>
              </a:rPr>
              <a:t>terbutaline</a:t>
            </a:r>
            <a:r>
              <a:rPr lang="en-US" sz="2800" dirty="0">
                <a:latin typeface="Cambria"/>
                <a:cs typeface="Cambria"/>
              </a:rPr>
              <a:t>, 25 mg </a:t>
            </a:r>
            <a:r>
              <a:rPr lang="en-US" sz="2800" dirty="0" smtClean="0">
                <a:latin typeface="Cambria"/>
                <a:cs typeface="Cambria"/>
              </a:rPr>
              <a:t>subcutaneously</a:t>
            </a:r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+mj-lt"/>
              <a:buAutoNum type="arabicParenR"/>
            </a:pPr>
            <a:endParaRPr lang="en-US" sz="2800" dirty="0" smtClean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9835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65157"/>
            <a:ext cx="12115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200" b="1" dirty="0">
                <a:solidFill>
                  <a:srgbClr val="000090"/>
                </a:solidFill>
                <a:latin typeface="Cambria"/>
                <a:cs typeface="Cambria"/>
              </a:rPr>
              <a:t>Meconium</a:t>
            </a:r>
            <a:r>
              <a:rPr lang="en-US" sz="3200" b="1" dirty="0" smtClean="0">
                <a:solidFill>
                  <a:srgbClr val="000090"/>
                </a:solidFill>
                <a:latin typeface="Cambria"/>
                <a:cs typeface="Cambria"/>
              </a:rPr>
              <a:t>:</a:t>
            </a:r>
          </a:p>
          <a:p>
            <a:endParaRPr lang="en-GB" sz="3200" dirty="0">
              <a:solidFill>
                <a:srgbClr val="660066"/>
              </a:solidFill>
              <a:latin typeface="Cambria"/>
              <a:cs typeface="Cambria"/>
            </a:endParaRPr>
          </a:p>
          <a:p>
            <a:r>
              <a:rPr lang="en-US" sz="2600" b="1" dirty="0">
                <a:latin typeface="Cambria"/>
                <a:cs typeface="Cambria"/>
              </a:rPr>
              <a:t>The presence of meconium in the amniotic fluid may be a sign of </a:t>
            </a:r>
            <a:r>
              <a:rPr lang="en-US" sz="2600" b="1" dirty="0">
                <a:solidFill>
                  <a:srgbClr val="FF0000"/>
                </a:solidFill>
                <a:latin typeface="Cambria"/>
                <a:cs typeface="Cambria"/>
              </a:rPr>
              <a:t>fetal distress</a:t>
            </a:r>
            <a:r>
              <a:rPr lang="en-US" sz="2600" b="1" dirty="0" smtClean="0">
                <a:latin typeface="Cambria"/>
                <a:cs typeface="Cambria"/>
              </a:rPr>
              <a:t>.</a:t>
            </a:r>
          </a:p>
          <a:p>
            <a:pPr lvl="0"/>
            <a:endParaRPr lang="en-GB" sz="2600" dirty="0" smtClean="0"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415873"/>
            <a:ext cx="4572000" cy="4508927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400" dirty="0">
              <a:latin typeface="Cambria"/>
              <a:cs typeface="Cambria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US" sz="2400" b="1" dirty="0">
                <a:latin typeface="Cambria"/>
                <a:cs typeface="Cambria"/>
              </a:rPr>
              <a:t>Early passage:</a:t>
            </a:r>
          </a:p>
          <a:p>
            <a:pPr lvl="0"/>
            <a:r>
              <a:rPr lang="en-US" sz="2400" dirty="0">
                <a:latin typeface="Cambria"/>
                <a:cs typeface="Cambria"/>
              </a:rPr>
              <a:t> Anytime before the rupture of membranes.</a:t>
            </a:r>
          </a:p>
          <a:p>
            <a:pPr lvl="0"/>
            <a:endParaRPr lang="en-US" sz="2400" dirty="0">
              <a:latin typeface="Cambria"/>
              <a:cs typeface="Cambria"/>
            </a:endParaRPr>
          </a:p>
          <a:p>
            <a:pPr lvl="0"/>
            <a:r>
              <a:rPr lang="en-US" sz="2400" dirty="0">
                <a:latin typeface="Cambria"/>
                <a:cs typeface="Cambria"/>
              </a:rPr>
              <a:t>Light passage is not associated with poor outcome,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but heavy passage is associate with lower 1- and 5- minute Apgar scores and associated with meconium aspiration</a:t>
            </a:r>
            <a:r>
              <a:rPr lang="en-US" sz="2400" dirty="0">
                <a:latin typeface="Cambria"/>
                <a:cs typeface="Cambria"/>
              </a:rPr>
              <a:t>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05800" y="3429000"/>
            <a:ext cx="4572000" cy="4508927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endParaRPr lang="en-GB" sz="2400" dirty="0">
              <a:latin typeface="Cambria"/>
              <a:cs typeface="Cambria"/>
            </a:endParaRPr>
          </a:p>
          <a:p>
            <a:pPr lvl="0"/>
            <a:r>
              <a:rPr lang="en-US" sz="2400" b="1" dirty="0">
                <a:latin typeface="Cambria"/>
                <a:cs typeface="Cambria"/>
              </a:rPr>
              <a:t>2)  Late passage:</a:t>
            </a:r>
          </a:p>
          <a:p>
            <a:pPr lvl="0"/>
            <a:r>
              <a:rPr lang="en-US" sz="2400" dirty="0">
                <a:latin typeface="Cambria"/>
                <a:cs typeface="Cambria"/>
              </a:rPr>
              <a:t> During the second stage of labor after clear amniotic fluid has been noted.</a:t>
            </a:r>
          </a:p>
          <a:p>
            <a:pPr lvl="0"/>
            <a:endParaRPr lang="en-US" sz="2400" dirty="0">
              <a:latin typeface="Cambria"/>
              <a:cs typeface="Cambria"/>
            </a:endParaRPr>
          </a:p>
          <a:p>
            <a:pPr lvl="0"/>
            <a:r>
              <a:rPr lang="en-US" sz="2400" dirty="0">
                <a:latin typeface="Cambria"/>
                <a:cs typeface="Cambria"/>
              </a:rPr>
              <a:t>Usually heavy and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associated with some event (e.g., umbilical cord compression, or uterine </a:t>
            </a:r>
            <a:r>
              <a:rPr lang="en-US" sz="2400" dirty="0" err="1">
                <a:solidFill>
                  <a:srgbClr val="FF0000"/>
                </a:solidFill>
                <a:latin typeface="Cambria"/>
                <a:cs typeface="Cambria"/>
              </a:rPr>
              <a:t>hypertonus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)</a:t>
            </a:r>
            <a:r>
              <a:rPr lang="en-US" sz="2400" dirty="0">
                <a:latin typeface="Cambria"/>
                <a:cs typeface="Cambria"/>
              </a:rPr>
              <a:t> that </a:t>
            </a:r>
            <a:r>
              <a:rPr lang="en-US" sz="2400" dirty="0">
                <a:solidFill>
                  <a:srgbClr val="0000FF"/>
                </a:solidFill>
                <a:latin typeface="Cambria"/>
                <a:cs typeface="Cambria"/>
              </a:rPr>
              <a:t>causes fetal distress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endParaRPr lang="en-GB" sz="2400" dirty="0">
              <a:solidFill>
                <a:srgbClr val="0000FF"/>
              </a:solidFill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</p:spPr>
      </p:pic>
    </p:spTree>
    <p:extLst>
      <p:ext uri="{BB962C8B-B14F-4D97-AF65-F5344CB8AC3E}">
        <p14:creationId xmlns:p14="http://schemas.microsoft.com/office/powerpoint/2010/main" val="38030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31907" y="609600"/>
            <a:ext cx="32111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latin typeface="Cambria"/>
                <a:cs typeface="Cambria"/>
              </a:rPr>
              <a:t>TEACHING</a:t>
            </a:r>
            <a:r>
              <a:rPr lang="en-US" sz="3200" dirty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en-US" sz="3200" b="1" dirty="0">
                <a:solidFill>
                  <a:srgbClr val="000090"/>
                </a:solidFill>
                <a:latin typeface="Cambria"/>
                <a:cs typeface="Cambria"/>
              </a:rPr>
              <a:t>CASE</a:t>
            </a:r>
          </a:p>
        </p:txBody>
      </p:sp>
      <p:pic>
        <p:nvPicPr>
          <p:cNvPr id="11" name="Picture 10" descr="Screen Shot 2016-10-05 at 23.5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9600"/>
            <a:ext cx="4572000" cy="15313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1324213"/>
            <a:ext cx="12877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mbria"/>
                <a:cs typeface="Cambria"/>
              </a:rPr>
              <a:t>A </a:t>
            </a:r>
            <a:r>
              <a:rPr lang="en-US" sz="2100" dirty="0">
                <a:latin typeface="Cambria"/>
                <a:cs typeface="Cambria"/>
              </a:rPr>
              <a:t>27 year-old G3P2 woman at 39 weeks gestation is admitted to the labor and delivery unit in early labor. </a:t>
            </a:r>
            <a:r>
              <a:rPr lang="en-US" sz="2100" dirty="0" smtClean="0">
                <a:latin typeface="Cambria"/>
                <a:cs typeface="Cambria"/>
              </a:rPr>
              <a:t>She has </a:t>
            </a:r>
            <a:r>
              <a:rPr lang="en-US" sz="2100" dirty="0">
                <a:latin typeface="Cambria"/>
                <a:cs typeface="Cambria"/>
              </a:rPr>
              <a:t>had an uncomplicated pregnancy similar to her other two pregnancies, both of which delivered vaginally. Her </a:t>
            </a:r>
            <a:r>
              <a:rPr lang="en-US" sz="2100" dirty="0" smtClean="0">
                <a:latin typeface="Cambria"/>
                <a:cs typeface="Cambria"/>
              </a:rPr>
              <a:t>last labor </a:t>
            </a:r>
            <a:r>
              <a:rPr lang="en-US" sz="2100" dirty="0">
                <a:latin typeface="Cambria"/>
                <a:cs typeface="Cambria"/>
              </a:rPr>
              <a:t>was 4 hours in length, and the infant’s birth weight was 3900 grams after an uncomplicated delivery.</a:t>
            </a:r>
          </a:p>
          <a:p>
            <a:r>
              <a:rPr lang="en-US" sz="2100" dirty="0">
                <a:latin typeface="Cambria"/>
                <a:cs typeface="Cambria"/>
              </a:rPr>
              <a:t>At the time of admission, her physical examination reveals a healthy appearing woman in moderate distress with </a:t>
            </a:r>
            <a:r>
              <a:rPr lang="en-US" sz="2100" dirty="0" smtClean="0">
                <a:latin typeface="Cambria"/>
                <a:cs typeface="Cambria"/>
              </a:rPr>
              <a:t>contractions every </a:t>
            </a:r>
            <a:r>
              <a:rPr lang="en-US" sz="2100" dirty="0">
                <a:latin typeface="Cambria"/>
                <a:cs typeface="Cambria"/>
              </a:rPr>
              <a:t>4-6 minutes, described as 7 on a pain scale of 1-10, with 10 being most severe. Her weight is 165 pounds</a:t>
            </a:r>
            <a:r>
              <a:rPr lang="en-US" sz="2100" dirty="0" smtClean="0">
                <a:latin typeface="Cambria"/>
                <a:cs typeface="Cambria"/>
              </a:rPr>
              <a:t>, blood </a:t>
            </a:r>
            <a:r>
              <a:rPr lang="en-US" sz="2100" dirty="0">
                <a:latin typeface="Cambria"/>
                <a:cs typeface="Cambria"/>
              </a:rPr>
              <a:t>pressure is 135/82, and fundal height is 37 cm. The estimated fetal weight is around 4000 grams, the fetus is in </a:t>
            </a:r>
            <a:r>
              <a:rPr lang="en-US" sz="2100" dirty="0" smtClean="0">
                <a:latin typeface="Cambria"/>
                <a:cs typeface="Cambria"/>
              </a:rPr>
              <a:t>the vertex </a:t>
            </a:r>
            <a:r>
              <a:rPr lang="en-US" sz="2100" dirty="0">
                <a:latin typeface="Cambria"/>
                <a:cs typeface="Cambria"/>
              </a:rPr>
              <a:t>presentation and her pelvic examination reveals a </a:t>
            </a:r>
            <a:r>
              <a:rPr lang="en-US" sz="2100" dirty="0" err="1">
                <a:latin typeface="Cambria"/>
                <a:cs typeface="Cambria"/>
              </a:rPr>
              <a:t>gynecoid</a:t>
            </a:r>
            <a:r>
              <a:rPr lang="en-US" sz="2100" dirty="0">
                <a:latin typeface="Cambria"/>
                <a:cs typeface="Cambria"/>
              </a:rPr>
              <a:t> pelvis with cervix dilated to 5cm/80% effacement/-</a:t>
            </a:r>
            <a:r>
              <a:rPr lang="en-US" sz="2100" dirty="0" smtClean="0">
                <a:latin typeface="Cambria"/>
                <a:cs typeface="Cambria"/>
              </a:rPr>
              <a:t>1 station</a:t>
            </a:r>
            <a:r>
              <a:rPr lang="en-US" sz="2100" dirty="0">
                <a:latin typeface="Cambria"/>
                <a:cs typeface="Cambria"/>
              </a:rPr>
              <a:t>. Fetal heart rate is noted to be 120 beats per minute when the external monitor is applied.</a:t>
            </a:r>
          </a:p>
        </p:txBody>
      </p:sp>
      <p:pic>
        <p:nvPicPr>
          <p:cNvPr id="13" name="Picture 12" descr="Screen Shot 2016-10-05 at 23.59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96200"/>
            <a:ext cx="4343400" cy="150890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" y="7010400"/>
            <a:ext cx="1234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Cambria"/>
                <a:cs typeface="Cambria"/>
              </a:rPr>
              <a:t>Two hours later, the nurse calls you to the labor suite to review the fetal heart tracing below. She expresses </a:t>
            </a:r>
            <a:r>
              <a:rPr lang="en-US" sz="2100" dirty="0" smtClean="0">
                <a:latin typeface="Cambria"/>
                <a:cs typeface="Cambria"/>
              </a:rPr>
              <a:t>concern about </a:t>
            </a:r>
            <a:r>
              <a:rPr lang="en-US" sz="2100" dirty="0">
                <a:latin typeface="Cambria"/>
                <a:cs typeface="Cambria"/>
              </a:rPr>
              <a:t>the changed appearance of the fetal heart tracing and asks for your opinion.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5701605"/>
            <a:ext cx="1234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Cambria"/>
                <a:cs typeface="Cambria"/>
              </a:rPr>
              <a:t>This patient appears to be having a normal labor at term. The fetal heart rate is normal and the fetus is having </a:t>
            </a:r>
            <a:r>
              <a:rPr lang="en-US" sz="2100" dirty="0" smtClean="0">
                <a:latin typeface="Cambria"/>
                <a:cs typeface="Cambria"/>
              </a:rPr>
              <a:t>accelerations of </a:t>
            </a:r>
            <a:r>
              <a:rPr lang="en-US" sz="2100" dirty="0">
                <a:latin typeface="Cambria"/>
                <a:cs typeface="Cambria"/>
              </a:rPr>
              <a:t>the fetal heart rate, also a reassuring finding. You determine she has a “category 1” tracing. Her </a:t>
            </a:r>
            <a:r>
              <a:rPr lang="en-US" sz="2100" dirty="0" smtClean="0">
                <a:latin typeface="Cambria"/>
                <a:cs typeface="Cambria"/>
              </a:rPr>
              <a:t>contraction pattern </a:t>
            </a:r>
            <a:r>
              <a:rPr lang="en-US" sz="2100" dirty="0">
                <a:latin typeface="Cambria"/>
                <a:cs typeface="Cambria"/>
              </a:rPr>
              <a:t>appears normal, and we should expect a vaginal delivery in the next few hours.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5334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301895"/>
            <a:ext cx="12268200" cy="1508105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en-US" b="1" dirty="0">
                <a:solidFill>
                  <a:srgbClr val="000090"/>
                </a:solidFill>
                <a:latin typeface="Cambria"/>
                <a:cs typeface="Cambria"/>
              </a:rPr>
              <a:t>What is the purpose of </a:t>
            </a:r>
            <a:r>
              <a:rPr lang="en-US" b="1" dirty="0" err="1">
                <a:solidFill>
                  <a:srgbClr val="000090"/>
                </a:solidFill>
                <a:latin typeface="Cambria"/>
                <a:cs typeface="Cambria"/>
              </a:rPr>
              <a:t>intrapartum</a:t>
            </a:r>
            <a:r>
              <a:rPr lang="en-US" b="1" dirty="0">
                <a:solidFill>
                  <a:srgbClr val="000090"/>
                </a:solidFill>
                <a:latin typeface="Cambria"/>
                <a:cs typeface="Cambria"/>
              </a:rPr>
              <a:t> fetal heart rate monitoring</a:t>
            </a:r>
            <a:r>
              <a:rPr lang="en-US" b="1" dirty="0" smtClean="0">
                <a:solidFill>
                  <a:srgbClr val="000090"/>
                </a:solidFill>
                <a:latin typeface="Cambria"/>
                <a:cs typeface="Cambria"/>
              </a:rPr>
              <a:t>?</a:t>
            </a:r>
          </a:p>
          <a:p>
            <a:endParaRPr lang="en-US" b="1" dirty="0">
              <a:solidFill>
                <a:srgbClr val="000090"/>
              </a:solidFill>
              <a:latin typeface="Cambria"/>
              <a:cs typeface="Cambria"/>
            </a:endParaRPr>
          </a:p>
          <a:p>
            <a:r>
              <a:rPr lang="en-US" dirty="0">
                <a:latin typeface="Cambria"/>
                <a:cs typeface="Cambria"/>
              </a:rPr>
              <a:t>• The goal of </a:t>
            </a:r>
            <a:r>
              <a:rPr lang="en-US" dirty="0" err="1">
                <a:latin typeface="Cambria"/>
                <a:cs typeface="Cambria"/>
              </a:rPr>
              <a:t>intrapartum</a:t>
            </a:r>
            <a:r>
              <a:rPr lang="en-US" dirty="0">
                <a:latin typeface="Cambria"/>
                <a:cs typeface="Cambria"/>
              </a:rPr>
              <a:t> fetal monitoring is </a:t>
            </a:r>
            <a:r>
              <a:rPr lang="en-US" dirty="0">
                <a:solidFill>
                  <a:srgbClr val="FF0000"/>
                </a:solidFill>
                <a:latin typeface="Cambria"/>
                <a:cs typeface="Cambria"/>
              </a:rPr>
              <a:t>to recognize changes in fetal oxygenation </a:t>
            </a:r>
            <a:r>
              <a:rPr lang="en-US" dirty="0">
                <a:latin typeface="Cambria"/>
                <a:cs typeface="Cambria"/>
              </a:rPr>
              <a:t>that could result </a:t>
            </a:r>
            <a:r>
              <a:rPr lang="en-US" dirty="0" smtClean="0">
                <a:latin typeface="Cambria"/>
                <a:cs typeface="Cambria"/>
              </a:rPr>
              <a:t>in adverse </a:t>
            </a:r>
            <a:r>
              <a:rPr lang="en-US" dirty="0">
                <a:latin typeface="Cambria"/>
                <a:cs typeface="Cambria"/>
              </a:rPr>
              <a:t>outcomes.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157752"/>
            <a:ext cx="12268200" cy="1862048"/>
          </a:xfrm>
          <a:prstGeom prst="rect">
            <a:avLst/>
          </a:prstGeom>
          <a:solidFill>
            <a:srgbClr val="7F7F7F">
              <a:alpha val="18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What </a:t>
            </a:r>
            <a:r>
              <a:rPr lang="en-US" b="1" dirty="0">
                <a:solidFill>
                  <a:srgbClr val="000090"/>
                </a:solidFill>
              </a:rPr>
              <a:t>are the commonly used methods of </a:t>
            </a:r>
            <a:r>
              <a:rPr lang="en-US" b="1" dirty="0" err="1">
                <a:solidFill>
                  <a:srgbClr val="000090"/>
                </a:solidFill>
              </a:rPr>
              <a:t>intrapartum</a:t>
            </a:r>
            <a:r>
              <a:rPr lang="en-US" b="1" dirty="0">
                <a:solidFill>
                  <a:srgbClr val="000090"/>
                </a:solidFill>
              </a:rPr>
              <a:t> fetal monitoring</a:t>
            </a:r>
            <a:r>
              <a:rPr lang="en-US" b="1" dirty="0" smtClean="0">
                <a:solidFill>
                  <a:srgbClr val="000090"/>
                </a:solidFill>
              </a:rPr>
              <a:t>?</a:t>
            </a:r>
          </a:p>
          <a:p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• Electronic fetal monitoring is performed </a:t>
            </a:r>
            <a:r>
              <a:rPr lang="en-US" dirty="0">
                <a:solidFill>
                  <a:srgbClr val="FF0000"/>
                </a:solidFill>
              </a:rPr>
              <a:t>externally using a Doppler technology </a:t>
            </a:r>
            <a:r>
              <a:rPr lang="en-US" dirty="0"/>
              <a:t>with computerized </a:t>
            </a:r>
            <a:r>
              <a:rPr lang="en-US" dirty="0" smtClean="0"/>
              <a:t>processing that </a:t>
            </a:r>
            <a:r>
              <a:rPr lang="en-US" dirty="0"/>
              <a:t>interprets and counts the Doppler signals. </a:t>
            </a:r>
            <a:r>
              <a:rPr lang="en-US" dirty="0">
                <a:solidFill>
                  <a:srgbClr val="FF0000"/>
                </a:solidFill>
              </a:rPr>
              <a:t>Internal</a:t>
            </a:r>
            <a:r>
              <a:rPr lang="en-US" dirty="0"/>
              <a:t> monitoring is performed using a </a:t>
            </a:r>
            <a:r>
              <a:rPr lang="en-US" dirty="0">
                <a:solidFill>
                  <a:srgbClr val="FF0000"/>
                </a:solidFill>
              </a:rPr>
              <a:t>fetal </a:t>
            </a:r>
            <a:r>
              <a:rPr lang="en-US" dirty="0" smtClean="0">
                <a:solidFill>
                  <a:srgbClr val="FF0000"/>
                </a:solidFill>
              </a:rPr>
              <a:t>electrode </a:t>
            </a:r>
            <a:r>
              <a:rPr lang="en-US" dirty="0" smtClean="0"/>
              <a:t>in </a:t>
            </a:r>
            <a:r>
              <a:rPr lang="en-US" dirty="0"/>
              <a:t>the form of a spiral wire placed </a:t>
            </a:r>
            <a:r>
              <a:rPr lang="en-US" dirty="0">
                <a:solidFill>
                  <a:srgbClr val="FF0000"/>
                </a:solidFill>
              </a:rPr>
              <a:t>on the fetal scalp </a:t>
            </a:r>
            <a:r>
              <a:rPr lang="en-US" dirty="0"/>
              <a:t>or presenting fetal part.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6345465"/>
            <a:ext cx="12268200" cy="2569935"/>
          </a:xfrm>
          <a:prstGeom prst="rect">
            <a:avLst/>
          </a:prstGeom>
          <a:solidFill>
            <a:srgbClr val="7F7F7F">
              <a:alpha val="20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What is the most important aspect in the evaluation of any fetal heart tracing</a:t>
            </a:r>
            <a:r>
              <a:rPr lang="en-US" b="1" dirty="0" smtClean="0">
                <a:solidFill>
                  <a:srgbClr val="000090"/>
                </a:solidFill>
              </a:rPr>
              <a:t>?</a:t>
            </a:r>
          </a:p>
          <a:p>
            <a:endParaRPr lang="en-US" b="1" dirty="0">
              <a:solidFill>
                <a:srgbClr val="000090"/>
              </a:solidFill>
            </a:endParaRPr>
          </a:p>
          <a:p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Baseline variability is the most important aspect </a:t>
            </a:r>
            <a:r>
              <a:rPr lang="en-US" dirty="0"/>
              <a:t>and is defined as the fluctuation of the baseline FHR </a:t>
            </a:r>
            <a:r>
              <a:rPr lang="en-US" dirty="0" smtClean="0"/>
              <a:t>in amplitude </a:t>
            </a:r>
            <a:r>
              <a:rPr lang="en-US" dirty="0"/>
              <a:t>and frequency. It is defined as </a:t>
            </a:r>
            <a:r>
              <a:rPr lang="en-US" dirty="0">
                <a:solidFill>
                  <a:srgbClr val="FF0000"/>
                </a:solidFill>
              </a:rPr>
              <a:t>absent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minimal</a:t>
            </a:r>
            <a:r>
              <a:rPr lang="en-US" dirty="0"/>
              <a:t> (amplitude detectable to 5 beats per minute)</a:t>
            </a:r>
            <a:r>
              <a:rPr lang="en-US" dirty="0" smtClean="0"/>
              <a:t>, moderate </a:t>
            </a:r>
            <a:r>
              <a:rPr lang="en-US" dirty="0"/>
              <a:t>(amplitude 6-25 beats per minute), </a:t>
            </a:r>
            <a:r>
              <a:rPr lang="en-US" dirty="0">
                <a:solidFill>
                  <a:srgbClr val="FF0000"/>
                </a:solidFill>
              </a:rPr>
              <a:t>and marked </a:t>
            </a:r>
            <a:r>
              <a:rPr lang="en-US" dirty="0"/>
              <a:t>(amplitude greater than 25 beats per minute)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Moderate </a:t>
            </a:r>
            <a:r>
              <a:rPr lang="en-US" dirty="0"/>
              <a:t>variability has been associated with an arterial umbilical cord pH higher than 7.00-7.15, </a:t>
            </a:r>
            <a:r>
              <a:rPr lang="en-US" dirty="0" smtClean="0"/>
              <a:t>and with </a:t>
            </a:r>
            <a:r>
              <a:rPr lang="en-US" dirty="0"/>
              <a:t>reassuring fetal well-being and the absence of metabolic academia.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350129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6607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mbria"/>
                <a:cs typeface="Cambria"/>
              </a:rPr>
              <a:t>Questions</a:t>
            </a:r>
            <a:endParaRPr lang="en-US" sz="60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381000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1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20924"/>
            <a:ext cx="381000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Cambria"/>
                <a:cs typeface="Cambria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106924"/>
            <a:ext cx="381000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3</a:t>
            </a:r>
            <a:endParaRPr lang="en-US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4336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13106400" cy="9140966"/>
          </a:xfrm>
          <a:prstGeom prst="rect">
            <a:avLst/>
          </a:prstGeom>
          <a:solidFill>
            <a:srgbClr val="7F7F7F">
              <a:alpha val="18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00090"/>
                </a:solidFill>
                <a:latin typeface="Cambria"/>
                <a:cs typeface="Cambria"/>
              </a:rPr>
              <a:t>What are the periodic changes that occur in the FHT? What is the physiology, and what interventions, if any</a:t>
            </a:r>
            <a:r>
              <a:rPr lang="en-US" sz="2100" b="1" dirty="0" smtClean="0">
                <a:solidFill>
                  <a:srgbClr val="000090"/>
                </a:solidFill>
                <a:latin typeface="Cambria"/>
                <a:cs typeface="Cambria"/>
              </a:rPr>
              <a:t>, would </a:t>
            </a:r>
            <a:r>
              <a:rPr lang="en-US" sz="2100" b="1" dirty="0">
                <a:solidFill>
                  <a:srgbClr val="000090"/>
                </a:solidFill>
                <a:latin typeface="Cambria"/>
                <a:cs typeface="Cambria"/>
              </a:rPr>
              <a:t>be appropriate?</a:t>
            </a:r>
          </a:p>
          <a:p>
            <a:r>
              <a:rPr lang="en-US" sz="2100" dirty="0">
                <a:latin typeface="Cambria"/>
                <a:cs typeface="Cambria"/>
              </a:rPr>
              <a:t>• Current fetal heart rate (FHR) definitions were described as a result of the 2008 National Institute of Child</a:t>
            </a:r>
          </a:p>
          <a:p>
            <a:r>
              <a:rPr lang="en-US" sz="2100" dirty="0">
                <a:latin typeface="Cambria"/>
                <a:cs typeface="Cambria"/>
              </a:rPr>
              <a:t>Health and Human Development workshop on electronic fetal </a:t>
            </a:r>
            <a:r>
              <a:rPr lang="en-US" sz="2100" dirty="0" smtClean="0">
                <a:latin typeface="Cambria"/>
                <a:cs typeface="Cambria"/>
              </a:rPr>
              <a:t>monitoring</a:t>
            </a:r>
          </a:p>
          <a:p>
            <a:endParaRPr lang="en-US" sz="2100" dirty="0">
              <a:latin typeface="Cambria"/>
              <a:cs typeface="Cambria"/>
            </a:endParaRPr>
          </a:p>
          <a:p>
            <a:r>
              <a:rPr lang="en-US" sz="2100" dirty="0" smtClean="0">
                <a:latin typeface="Cambria"/>
                <a:cs typeface="Cambria"/>
              </a:rPr>
              <a:t>• </a:t>
            </a:r>
            <a:r>
              <a:rPr lang="en-US" sz="2100" dirty="0" smtClean="0">
                <a:solidFill>
                  <a:srgbClr val="FF0000"/>
                </a:solidFill>
                <a:latin typeface="Cambria"/>
                <a:cs typeface="Cambria"/>
              </a:rPr>
              <a:t>Accelerations</a:t>
            </a:r>
            <a:r>
              <a:rPr lang="en-US" sz="2100" dirty="0" smtClean="0">
                <a:latin typeface="Cambria"/>
                <a:cs typeface="Cambria"/>
              </a:rPr>
              <a:t>—abrupt increase in the FHR above the baseline that peaks at 15 beats per minute above the</a:t>
            </a:r>
          </a:p>
          <a:p>
            <a:r>
              <a:rPr lang="en-US" sz="2100" dirty="0" smtClean="0">
                <a:latin typeface="Cambria"/>
                <a:cs typeface="Cambria"/>
              </a:rPr>
              <a:t>baseline with a duration of 15 seconds (at &gt; 32 weeks gestation) or peaking at 10 beats per minute for 10</a:t>
            </a:r>
          </a:p>
          <a:p>
            <a:r>
              <a:rPr lang="en-US" sz="2100" dirty="0" smtClean="0">
                <a:latin typeface="Cambria"/>
                <a:cs typeface="Cambria"/>
              </a:rPr>
              <a:t>seconds (before 32 weeks gestation)</a:t>
            </a:r>
            <a:r>
              <a:rPr lang="en-US" sz="2100" dirty="0" smtClean="0">
                <a:solidFill>
                  <a:srgbClr val="FF0000"/>
                </a:solidFill>
                <a:latin typeface="Cambria"/>
                <a:cs typeface="Cambria"/>
              </a:rPr>
              <a:t>. Presence of accelerations is usually associated with reassuring fetal</a:t>
            </a:r>
          </a:p>
          <a:p>
            <a:r>
              <a:rPr lang="en-US" sz="2100" dirty="0" smtClean="0">
                <a:solidFill>
                  <a:srgbClr val="FF0000"/>
                </a:solidFill>
                <a:latin typeface="Cambria"/>
                <a:cs typeface="Cambria"/>
              </a:rPr>
              <a:t>well-being and the absence of hypoxia and </a:t>
            </a:r>
            <a:r>
              <a:rPr lang="en-US" sz="2100" dirty="0" err="1" smtClean="0">
                <a:solidFill>
                  <a:srgbClr val="FF0000"/>
                </a:solidFill>
                <a:latin typeface="Cambria"/>
                <a:cs typeface="Cambria"/>
              </a:rPr>
              <a:t>acidemia</a:t>
            </a:r>
            <a:r>
              <a:rPr lang="en-US" sz="2100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  <a:p>
            <a:endParaRPr lang="en-US" sz="2100" dirty="0">
              <a:latin typeface="Cambria"/>
              <a:cs typeface="Cambria"/>
            </a:endParaRPr>
          </a:p>
          <a:p>
            <a:r>
              <a:rPr lang="en-US" sz="2100" dirty="0">
                <a:latin typeface="Cambria"/>
                <a:cs typeface="Cambria"/>
              </a:rPr>
              <a:t>• 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Early </a:t>
            </a:r>
            <a:r>
              <a:rPr lang="en-US" sz="2100" dirty="0">
                <a:latin typeface="Cambria"/>
                <a:cs typeface="Cambria"/>
              </a:rPr>
              <a:t>decelerations—symmetrical, gradual decrease and return of the FHR with the nadir occurring at the</a:t>
            </a:r>
          </a:p>
          <a:p>
            <a:r>
              <a:rPr lang="en-US" sz="2100" dirty="0">
                <a:latin typeface="Cambria"/>
                <a:cs typeface="Cambria"/>
              </a:rPr>
              <a:t>same time as the peak of the contraction. In most cases the onset and the recovery occur coincident with</a:t>
            </a:r>
          </a:p>
          <a:p>
            <a:r>
              <a:rPr lang="en-US" sz="2100" dirty="0">
                <a:latin typeface="Cambria"/>
                <a:cs typeface="Cambria"/>
              </a:rPr>
              <a:t>the beginning and the end of the contraction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. Early decelerations are usually the result of pressure on the</a:t>
            </a:r>
          </a:p>
          <a:p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fetal head resulting in a physiologic vagal reflex response with acetylcholine release at the fetal </a:t>
            </a:r>
            <a:r>
              <a:rPr lang="en-US" sz="2100" dirty="0" err="1">
                <a:solidFill>
                  <a:srgbClr val="FF0000"/>
                </a:solidFill>
                <a:latin typeface="Cambria"/>
                <a:cs typeface="Cambria"/>
              </a:rPr>
              <a:t>sinoatrial</a:t>
            </a:r>
            <a:endParaRPr lang="en-US" sz="2100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node, and therefore not concerning. </a:t>
            </a:r>
            <a:r>
              <a:rPr lang="en-US" sz="2100" dirty="0">
                <a:solidFill>
                  <a:srgbClr val="008000"/>
                </a:solidFill>
                <a:latin typeface="Cambria"/>
                <a:cs typeface="Cambria"/>
              </a:rPr>
              <a:t>Intervention is not required</a:t>
            </a:r>
            <a:r>
              <a:rPr lang="en-US" sz="2100" dirty="0" smtClean="0">
                <a:solidFill>
                  <a:srgbClr val="008000"/>
                </a:solidFill>
                <a:latin typeface="Cambria"/>
                <a:cs typeface="Cambria"/>
              </a:rPr>
              <a:t>.</a:t>
            </a:r>
          </a:p>
          <a:p>
            <a:endParaRPr lang="en-US" sz="2100" dirty="0">
              <a:latin typeface="Cambria"/>
              <a:cs typeface="Cambria"/>
            </a:endParaRPr>
          </a:p>
          <a:p>
            <a:r>
              <a:rPr lang="en-US" sz="2100" dirty="0">
                <a:latin typeface="Cambria"/>
                <a:cs typeface="Cambria"/>
              </a:rPr>
              <a:t>• 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Late</a:t>
            </a:r>
            <a:r>
              <a:rPr lang="en-US" sz="2100" dirty="0">
                <a:latin typeface="Cambria"/>
                <a:cs typeface="Cambria"/>
              </a:rPr>
              <a:t> decelerations—symmetrical decrease and return in FHR associated with a uterine contraction. The</a:t>
            </a:r>
          </a:p>
          <a:p>
            <a:r>
              <a:rPr lang="en-US" sz="2100" dirty="0">
                <a:latin typeface="Cambria"/>
                <a:cs typeface="Cambria"/>
              </a:rPr>
              <a:t>nadir of the FHR deceleration and recovery occur after the peak and resolution of the contraction, respectively.</a:t>
            </a:r>
          </a:p>
          <a:p>
            <a:r>
              <a:rPr lang="en-US" sz="2100" dirty="0">
                <a:latin typeface="Cambria"/>
                <a:cs typeface="Cambria"/>
              </a:rPr>
              <a:t>Particularly when late decelerations are repetitive and associated with decreased baseline FHR variability,</a:t>
            </a:r>
          </a:p>
          <a:p>
            <a:r>
              <a:rPr lang="en-US" sz="2100" dirty="0">
                <a:latin typeface="Cambria"/>
                <a:cs typeface="Cambria"/>
              </a:rPr>
              <a:t>they are 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considered </a:t>
            </a:r>
            <a:r>
              <a:rPr lang="en-US" sz="2100" dirty="0" err="1">
                <a:solidFill>
                  <a:srgbClr val="FF0000"/>
                </a:solidFill>
                <a:latin typeface="Cambria"/>
                <a:cs typeface="Cambria"/>
              </a:rPr>
              <a:t>nonreassuring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 and a result of utero-placental insufficiency, </a:t>
            </a:r>
            <a:r>
              <a:rPr lang="en-US" sz="2100" dirty="0" smtClean="0">
                <a:solidFill>
                  <a:srgbClr val="FF0000"/>
                </a:solidFill>
                <a:latin typeface="Cambria"/>
                <a:cs typeface="Cambria"/>
              </a:rPr>
              <a:t>decreased </a:t>
            </a:r>
            <a:r>
              <a:rPr lang="en-US" sz="2100" dirty="0" err="1" smtClean="0">
                <a:solidFill>
                  <a:srgbClr val="FF0000"/>
                </a:solidFill>
                <a:latin typeface="Cambria"/>
                <a:cs typeface="Cambria"/>
              </a:rPr>
              <a:t>intervillous</a:t>
            </a:r>
            <a:r>
              <a:rPr lang="en-US" sz="21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exchange of oxygen and carbon dioxide, and worsening hypoxia and </a:t>
            </a:r>
            <a:r>
              <a:rPr lang="en-US" sz="2100" dirty="0" err="1">
                <a:solidFill>
                  <a:srgbClr val="FF0000"/>
                </a:solidFill>
                <a:latin typeface="Cambria"/>
                <a:cs typeface="Cambria"/>
              </a:rPr>
              <a:t>acidemia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. </a:t>
            </a:r>
            <a:r>
              <a:rPr lang="en-US" sz="2100" dirty="0" smtClean="0">
                <a:solidFill>
                  <a:srgbClr val="008000"/>
                </a:solidFill>
                <a:latin typeface="Cambria"/>
                <a:cs typeface="Cambria"/>
              </a:rPr>
              <a:t>Interventions would </a:t>
            </a:r>
            <a:r>
              <a:rPr lang="en-US" sz="2100" dirty="0">
                <a:solidFill>
                  <a:srgbClr val="008000"/>
                </a:solidFill>
                <a:latin typeface="Cambria"/>
                <a:cs typeface="Cambria"/>
              </a:rPr>
              <a:t>include maternal repositioning, oxygen supplementation, intravenous fluid administration, and </a:t>
            </a:r>
            <a:r>
              <a:rPr lang="en-US" sz="2100" dirty="0" smtClean="0">
                <a:solidFill>
                  <a:srgbClr val="008000"/>
                </a:solidFill>
                <a:latin typeface="Cambria"/>
                <a:cs typeface="Cambria"/>
              </a:rPr>
              <a:t>in some </a:t>
            </a:r>
            <a:r>
              <a:rPr lang="en-US" sz="2100" dirty="0">
                <a:solidFill>
                  <a:srgbClr val="008000"/>
                </a:solidFill>
                <a:latin typeface="Cambria"/>
                <a:cs typeface="Cambria"/>
              </a:rPr>
              <a:t>cases delivery of the fetus</a:t>
            </a:r>
            <a:r>
              <a:rPr lang="en-US" sz="2100" dirty="0" smtClean="0">
                <a:solidFill>
                  <a:srgbClr val="008000"/>
                </a:solidFill>
                <a:latin typeface="Cambria"/>
                <a:cs typeface="Cambria"/>
              </a:rPr>
              <a:t>.</a:t>
            </a:r>
          </a:p>
          <a:p>
            <a:endParaRPr lang="en-US" sz="2100" dirty="0" smtClean="0">
              <a:solidFill>
                <a:srgbClr val="008000"/>
              </a:solidFill>
              <a:latin typeface="Cambria"/>
              <a:cs typeface="Cambria"/>
            </a:endParaRPr>
          </a:p>
          <a:p>
            <a:r>
              <a:rPr lang="en-US" sz="2100" dirty="0">
                <a:latin typeface="Cambria"/>
                <a:cs typeface="Cambria"/>
              </a:rPr>
              <a:t>• 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Variable</a:t>
            </a:r>
            <a:r>
              <a:rPr lang="en-US" sz="2100" dirty="0">
                <a:latin typeface="Cambria"/>
                <a:cs typeface="Cambria"/>
              </a:rPr>
              <a:t> decelerations—abrupt decrease in FHR lasting less than 2 minutes, with onset to nadir less than</a:t>
            </a:r>
          </a:p>
          <a:p>
            <a:r>
              <a:rPr lang="en-US" sz="2100" dirty="0">
                <a:latin typeface="Cambria"/>
                <a:cs typeface="Cambria"/>
              </a:rPr>
              <a:t>30 seconds; timing may or may not be associated with uterine contractions. Variable decelerations are also mediated by the </a:t>
            </a:r>
            <a:r>
              <a:rPr lang="en-US" sz="2100" dirty="0" err="1">
                <a:latin typeface="Cambria"/>
                <a:cs typeface="Cambria"/>
              </a:rPr>
              <a:t>vagus</a:t>
            </a:r>
            <a:r>
              <a:rPr lang="en-US" sz="2100" dirty="0">
                <a:latin typeface="Cambria"/>
                <a:cs typeface="Cambria"/>
              </a:rPr>
              <a:t> nerve’s sudden release of acetylcholine at the fetal </a:t>
            </a:r>
            <a:r>
              <a:rPr lang="en-US" sz="2100" dirty="0" err="1">
                <a:latin typeface="Cambria"/>
                <a:cs typeface="Cambria"/>
              </a:rPr>
              <a:t>sinoatrial</a:t>
            </a:r>
            <a:r>
              <a:rPr lang="en-US" sz="2100" dirty="0">
                <a:latin typeface="Cambria"/>
                <a:cs typeface="Cambria"/>
              </a:rPr>
              <a:t> node</a:t>
            </a:r>
            <a:r>
              <a:rPr lang="en-US" sz="2100" dirty="0">
                <a:solidFill>
                  <a:srgbClr val="FF0000"/>
                </a:solidFill>
                <a:latin typeface="Cambria"/>
                <a:cs typeface="Cambria"/>
              </a:rPr>
              <a:t>; these are associated with umbilical cord compression. </a:t>
            </a:r>
            <a:r>
              <a:rPr lang="en-US" sz="2100" dirty="0">
                <a:solidFill>
                  <a:srgbClr val="008000"/>
                </a:solidFill>
                <a:latin typeface="Cambria"/>
                <a:cs typeface="Cambria"/>
              </a:rPr>
              <a:t>Interventions may include maternal position change or </a:t>
            </a:r>
            <a:r>
              <a:rPr lang="en-US" sz="2100" dirty="0" err="1">
                <a:solidFill>
                  <a:srgbClr val="008000"/>
                </a:solidFill>
                <a:latin typeface="Cambria"/>
                <a:cs typeface="Cambria"/>
              </a:rPr>
              <a:t>amnioinfusion</a:t>
            </a:r>
            <a:r>
              <a:rPr lang="en-US" sz="2100" dirty="0" smtClean="0">
                <a:solidFill>
                  <a:srgbClr val="008000"/>
                </a:solidFill>
                <a:latin typeface="Cambria"/>
                <a:cs typeface="Cambria"/>
              </a:rPr>
              <a:t>.</a:t>
            </a:r>
            <a:endParaRPr lang="en-US" sz="2100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1000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4</a:t>
            </a:r>
            <a:endParaRPr lang="en-US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3660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0" y="798255"/>
            <a:ext cx="6553200" cy="2554545"/>
          </a:xfrm>
          <a:prstGeom prst="rect">
            <a:avLst/>
          </a:prstGeom>
          <a:solidFill>
            <a:srgbClr val="7F7F7F">
              <a:alpha val="18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/>
                <a:cs typeface="Cambria"/>
              </a:rPr>
              <a:t>Category 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cs typeface="Cambria"/>
              </a:rPr>
              <a:t>III</a:t>
            </a:r>
            <a:endParaRPr lang="en-US" sz="20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000" dirty="0">
                <a:latin typeface="Cambria"/>
                <a:cs typeface="Cambria"/>
              </a:rPr>
              <a:t>Category III FHR tracings 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include either: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Absent baseline FHR variability </a:t>
            </a:r>
            <a:r>
              <a:rPr lang="en-US" sz="2000" dirty="0">
                <a:latin typeface="Cambria"/>
                <a:cs typeface="Cambria"/>
              </a:rPr>
              <a:t>and any of the following:</a:t>
            </a:r>
          </a:p>
          <a:p>
            <a:r>
              <a:rPr lang="en-US" sz="2000" dirty="0">
                <a:latin typeface="Cambria"/>
                <a:cs typeface="Cambria"/>
              </a:rPr>
              <a:t>§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Recurrent late </a:t>
            </a:r>
            <a:r>
              <a:rPr lang="en-US" sz="2000" dirty="0">
                <a:latin typeface="Cambria"/>
                <a:cs typeface="Cambria"/>
              </a:rPr>
              <a:t>decelerations</a:t>
            </a:r>
          </a:p>
          <a:p>
            <a:r>
              <a:rPr lang="en-US" sz="2000" dirty="0">
                <a:latin typeface="Cambria"/>
                <a:cs typeface="Cambria"/>
              </a:rPr>
              <a:t>§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Recurrent variable </a:t>
            </a:r>
            <a:r>
              <a:rPr lang="en-US" sz="2000" dirty="0">
                <a:latin typeface="Cambria"/>
                <a:cs typeface="Cambria"/>
              </a:rPr>
              <a:t>decelerations</a:t>
            </a:r>
          </a:p>
          <a:p>
            <a:r>
              <a:rPr lang="en-US" sz="2000" dirty="0">
                <a:latin typeface="Cambria"/>
                <a:cs typeface="Cambria"/>
              </a:rPr>
              <a:t>§ </a:t>
            </a:r>
            <a:r>
              <a:rPr lang="en-US" sz="2000" dirty="0" err="1">
                <a:solidFill>
                  <a:srgbClr val="008000"/>
                </a:solidFill>
                <a:latin typeface="Cambria"/>
                <a:cs typeface="Cambria"/>
              </a:rPr>
              <a:t>Bradycardia</a:t>
            </a:r>
            <a:endParaRPr lang="en-US" sz="2000" dirty="0">
              <a:solidFill>
                <a:srgbClr val="008000"/>
              </a:solidFill>
              <a:latin typeface="Cambria"/>
              <a:cs typeface="Cambria"/>
            </a:endParaRP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Sinusoidal </a:t>
            </a:r>
            <a:r>
              <a:rPr lang="en-US" sz="2000" dirty="0" smtClean="0">
                <a:solidFill>
                  <a:srgbClr val="008000"/>
                </a:solidFill>
                <a:latin typeface="Cambria"/>
                <a:cs typeface="Cambria"/>
              </a:rPr>
              <a:t>pattern</a:t>
            </a:r>
          </a:p>
          <a:p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798255"/>
            <a:ext cx="6477000" cy="2554545"/>
          </a:xfrm>
          <a:prstGeom prst="rect">
            <a:avLst/>
          </a:prstGeom>
          <a:solidFill>
            <a:srgbClr val="7F7F7F">
              <a:alpha val="20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/>
                <a:cs typeface="Cambria"/>
              </a:rPr>
              <a:t>Category </a:t>
            </a:r>
            <a:r>
              <a:rPr lang="en-US" sz="2000" b="1" dirty="0" smtClean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endParaRPr lang="en-US" sz="20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r>
              <a:rPr lang="en-US" sz="2000" dirty="0">
                <a:latin typeface="Cambria"/>
                <a:cs typeface="Cambria"/>
              </a:rPr>
              <a:t>Category I fetal heart rate (FHR) tracings include 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all of the following: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Baseline rate: 110–160 beats per minute (</a:t>
            </a:r>
            <a:r>
              <a:rPr lang="en-US" sz="2000" dirty="0" err="1">
                <a:solidFill>
                  <a:srgbClr val="008000"/>
                </a:solidFill>
                <a:latin typeface="Cambria"/>
                <a:cs typeface="Cambria"/>
              </a:rPr>
              <a:t>bpm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)</a:t>
            </a:r>
          </a:p>
          <a:p>
            <a:r>
              <a:rPr lang="en-US" sz="2000" dirty="0">
                <a:latin typeface="Cambria"/>
                <a:cs typeface="Cambria"/>
              </a:rPr>
              <a:t>• Baseline FHR variability: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moderate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Late or variable decelerations: absent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Early decelerations: present or absent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Accelerations: present or absent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429000"/>
            <a:ext cx="13106400" cy="5632311"/>
          </a:xfrm>
          <a:prstGeom prst="rect">
            <a:avLst/>
          </a:prstGeom>
          <a:solidFill>
            <a:srgbClr val="7F7F7F">
              <a:alpha val="18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/>
                <a:cs typeface="Cambria"/>
              </a:rPr>
              <a:t>Category II</a:t>
            </a:r>
          </a:p>
          <a:p>
            <a:r>
              <a:rPr lang="en-US" sz="2000" dirty="0">
                <a:latin typeface="Cambria"/>
                <a:cs typeface="Cambria"/>
              </a:rPr>
              <a:t>Category II FHR tracings </a:t>
            </a:r>
            <a:r>
              <a:rPr lang="en-US" sz="2000" u="sng" dirty="0">
                <a:solidFill>
                  <a:srgbClr val="FF0000"/>
                </a:solidFill>
                <a:latin typeface="Cambria"/>
                <a:cs typeface="Cambria"/>
              </a:rPr>
              <a:t>include all FHR tracings not categorized as Category I or Category III</a:t>
            </a:r>
            <a:r>
              <a:rPr lang="en-US" sz="2000" dirty="0">
                <a:latin typeface="Cambria"/>
                <a:cs typeface="Cambria"/>
              </a:rPr>
              <a:t>. Category II tracings </a:t>
            </a:r>
            <a:r>
              <a:rPr lang="en-US" sz="2000" dirty="0" smtClean="0">
                <a:latin typeface="Cambria"/>
                <a:cs typeface="Cambria"/>
              </a:rPr>
              <a:t>may represent </a:t>
            </a:r>
            <a:r>
              <a:rPr lang="en-US" sz="2000" dirty="0">
                <a:latin typeface="Cambria"/>
                <a:cs typeface="Cambria"/>
              </a:rPr>
              <a:t>an appreciable fraction of those encountered in clinical care. Examples of Category II FHR tracings include </a:t>
            </a:r>
            <a:r>
              <a:rPr lang="en-US" sz="2000" dirty="0" smtClean="0">
                <a:solidFill>
                  <a:srgbClr val="FF0000"/>
                </a:solidFill>
                <a:latin typeface="Cambria"/>
                <a:cs typeface="Cambria"/>
              </a:rPr>
              <a:t>any of 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the following:</a:t>
            </a:r>
          </a:p>
          <a:p>
            <a:r>
              <a:rPr lang="en-US" sz="2000" dirty="0">
                <a:latin typeface="Cambria"/>
                <a:cs typeface="Cambria"/>
              </a:rPr>
              <a:t>Baseline rate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 err="1">
                <a:solidFill>
                  <a:srgbClr val="008000"/>
                </a:solidFill>
                <a:latin typeface="Cambria"/>
                <a:cs typeface="Cambria"/>
              </a:rPr>
              <a:t>Bradycardia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 not accompanied by absent baseline variability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Tachycardia</a:t>
            </a:r>
          </a:p>
          <a:p>
            <a:r>
              <a:rPr lang="en-US" sz="2000" dirty="0">
                <a:latin typeface="Cambria"/>
                <a:cs typeface="Cambria"/>
              </a:rPr>
              <a:t>Baseline FHR variability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Minimal baseline variability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Absent baseline variability not accompanied by recurrent decelerations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Marked baseline variability</a:t>
            </a:r>
          </a:p>
          <a:p>
            <a:r>
              <a:rPr lang="en-US" sz="2000" dirty="0">
                <a:latin typeface="Cambria"/>
                <a:cs typeface="Cambria"/>
              </a:rPr>
              <a:t>Accelerations</a:t>
            </a:r>
          </a:p>
          <a:p>
            <a:r>
              <a:rPr lang="en-US" sz="2000" dirty="0">
                <a:solidFill>
                  <a:schemeClr val="tx1"/>
                </a:solidFill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Absence of induced accelerations after fetal stimulation</a:t>
            </a:r>
          </a:p>
          <a:p>
            <a:r>
              <a:rPr lang="en-US" sz="2000" dirty="0">
                <a:latin typeface="Cambria"/>
                <a:cs typeface="Cambria"/>
              </a:rPr>
              <a:t>Periodic or episodic decelerations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Recurrent variable decelerations </a:t>
            </a:r>
            <a:r>
              <a:rPr lang="en-US" sz="2000" dirty="0">
                <a:latin typeface="Cambria"/>
                <a:cs typeface="Cambria"/>
              </a:rPr>
              <a:t>accompanied by minimal or moderate baseline variability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Prolonged deceleration ≥2 minutes but ≤10 minutes</a:t>
            </a:r>
          </a:p>
          <a:p>
            <a:r>
              <a:rPr lang="en-US" sz="2000" dirty="0">
                <a:latin typeface="Cambria"/>
                <a:cs typeface="Cambria"/>
              </a:rPr>
              <a:t>• </a:t>
            </a:r>
            <a:r>
              <a:rPr lang="en-US" sz="2000" dirty="0">
                <a:solidFill>
                  <a:srgbClr val="008000"/>
                </a:solidFill>
                <a:latin typeface="Cambria"/>
                <a:cs typeface="Cambria"/>
              </a:rPr>
              <a:t>Recurrent late decelerations with moderate baseline variability</a:t>
            </a:r>
          </a:p>
          <a:p>
            <a:r>
              <a:rPr lang="en-US" sz="2000" dirty="0">
                <a:latin typeface="Cambria"/>
                <a:cs typeface="Cambria"/>
              </a:rPr>
              <a:t>• Variable decelerations with other characteristics, such as slow return to baseline, “overshoots,” </a:t>
            </a:r>
            <a:r>
              <a:rPr lang="en-US" sz="2000" dirty="0" smtClean="0">
                <a:latin typeface="Cambria"/>
                <a:cs typeface="Cambria"/>
              </a:rPr>
              <a:t>or “shoulders”</a:t>
            </a:r>
            <a:endParaRPr lang="en-US" sz="20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0924"/>
            <a:ext cx="381000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/>
                <a:cs typeface="Cambria"/>
              </a:rPr>
              <a:t>5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31113"/>
            <a:ext cx="1341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90"/>
                </a:solidFill>
                <a:latin typeface="Cambria"/>
                <a:cs typeface="Cambria"/>
              </a:rPr>
              <a:t>Define the three-tiered FHR interpretation </a:t>
            </a:r>
            <a:r>
              <a:rPr lang="en-US" sz="2200" b="1" dirty="0" smtClean="0">
                <a:solidFill>
                  <a:srgbClr val="000090"/>
                </a:solidFill>
                <a:latin typeface="Cambria"/>
                <a:cs typeface="Cambria"/>
              </a:rPr>
              <a:t>system?</a:t>
            </a:r>
            <a:endParaRPr lang="en-US" sz="2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5065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04800" y="2514600"/>
            <a:ext cx="13411200" cy="1524000"/>
          </a:xfrm>
        </p:spPr>
        <p:txBody>
          <a:bodyPr>
            <a:no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GB" sz="4400" b="1" dirty="0" smtClean="0">
                <a:latin typeface="Cambria"/>
                <a:cs typeface="Cambria"/>
              </a:rPr>
              <a:t>Done by:</a:t>
            </a: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>Amani </a:t>
            </a:r>
            <a:r>
              <a:rPr lang="en-GB" sz="4400" b="1" dirty="0" err="1" smtClean="0">
                <a:solidFill>
                  <a:srgbClr val="000090"/>
                </a:solidFill>
                <a:latin typeface="Cambria"/>
                <a:cs typeface="Cambria"/>
              </a:rPr>
              <a:t>Alotaibi</a:t>
            </a: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err="1" smtClean="0">
                <a:solidFill>
                  <a:srgbClr val="000090"/>
                </a:solidFill>
                <a:latin typeface="Cambria"/>
                <a:cs typeface="Cambria"/>
              </a:rPr>
              <a:t>Razan</a:t>
            </a: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r>
              <a:rPr lang="en-GB" sz="4400" b="1" dirty="0" err="1" smtClean="0">
                <a:solidFill>
                  <a:srgbClr val="000090"/>
                </a:solidFill>
                <a:latin typeface="Cambria"/>
                <a:cs typeface="Cambria"/>
              </a:rPr>
              <a:t>AlDhahri</a:t>
            </a: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> </a:t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endParaRPr lang="en-US" sz="44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5116324"/>
            <a:ext cx="533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433obgynteam@gmail.com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4495800"/>
            <a:ext cx="134112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charset="2"/>
              <a:buChar char="v"/>
            </a:pPr>
            <a:r>
              <a:rPr lang="en-GB" sz="4400" b="1" dirty="0" smtClean="0">
                <a:latin typeface="Cambria"/>
                <a:cs typeface="Cambria"/>
              </a:rPr>
              <a:t>Revised by:</a:t>
            </a: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  <a:t/>
            </a:r>
            <a:br>
              <a:rPr lang="en-GB" sz="44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endParaRPr lang="en-US" sz="44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824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0044"/>
            <a:ext cx="12344400" cy="3269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mbria"/>
                <a:cs typeface="Cambria"/>
              </a:rPr>
              <a:t> </a:t>
            </a:r>
            <a:endParaRPr lang="en-GB" sz="2800" dirty="0">
              <a:latin typeface="Cambria"/>
              <a:cs typeface="Cambria"/>
            </a:endParaRPr>
          </a:p>
          <a:p>
            <a:pPr lvl="0"/>
            <a:r>
              <a:rPr lang="en-US" sz="2800" dirty="0">
                <a:latin typeface="Cambria"/>
                <a:cs typeface="Cambria"/>
              </a:rPr>
              <a:t>Fetal surveillance during </a:t>
            </a:r>
            <a:r>
              <a:rPr lang="en-US" sz="2800" dirty="0" smtClean="0">
                <a:latin typeface="Cambria"/>
                <a:cs typeface="Cambria"/>
              </a:rPr>
              <a:t>labor </a:t>
            </a:r>
            <a:r>
              <a:rPr lang="en-US" sz="2800" dirty="0">
                <a:latin typeface="Cambria"/>
                <a:cs typeface="Cambria"/>
              </a:rPr>
              <a:t>is an essential element of good obstetric care. On the basis of </a:t>
            </a:r>
            <a:r>
              <a:rPr lang="en-US" sz="2800" dirty="0" smtClean="0">
                <a:latin typeface="Cambria"/>
                <a:cs typeface="Cambria"/>
              </a:rPr>
              <a:t>intra partum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maternal history, physical examination, and laboratory data</a:t>
            </a:r>
            <a:r>
              <a:rPr lang="en-US" sz="2800" dirty="0">
                <a:latin typeface="Cambria"/>
                <a:cs typeface="Cambria"/>
              </a:rPr>
              <a:t>.</a:t>
            </a:r>
            <a:endParaRPr lang="en-GB" sz="2800" dirty="0">
              <a:latin typeface="Cambria"/>
              <a:cs typeface="Cambria"/>
            </a:endParaRPr>
          </a:p>
          <a:p>
            <a:pPr lvl="0"/>
            <a:r>
              <a:rPr lang="en-US" sz="2800" dirty="0">
                <a:latin typeface="Cambria"/>
                <a:cs typeface="Cambria"/>
              </a:rPr>
              <a:t>20-30% of pregnancies are designated </a:t>
            </a:r>
            <a:r>
              <a:rPr lang="en-US" sz="2800" b="1" dirty="0">
                <a:latin typeface="Cambria"/>
                <a:cs typeface="Cambria"/>
              </a:rPr>
              <a:t>high risk</a:t>
            </a:r>
            <a:endParaRPr lang="en-GB" sz="2800" b="1" dirty="0">
              <a:latin typeface="Cambria"/>
              <a:cs typeface="Cambria"/>
            </a:endParaRPr>
          </a:p>
          <a:p>
            <a:pPr lvl="0"/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50% of perinatal morbidity and mortality occurs in high risk group</a:t>
            </a:r>
            <a:endParaRPr lang="en-GB" sz="2800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0" indent="0">
              <a:buNone/>
            </a:pP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348377"/>
            <a:ext cx="8458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ambria"/>
                <a:ea typeface="+mj-ea"/>
                <a:cs typeface="Cambria"/>
              </a:rPr>
              <a:t>Methods of monitoring fetal heart rate:</a:t>
            </a:r>
            <a:endParaRPr lang="en-GB" sz="3200" b="1" dirty="0">
              <a:solidFill>
                <a:srgbClr val="7030A0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947529"/>
            <a:ext cx="1234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Cambria"/>
                <a:cs typeface="Cambria"/>
              </a:rPr>
              <a:t>1- Auscultation </a:t>
            </a:r>
            <a:r>
              <a:rPr lang="en-US" sz="2800" b="1" dirty="0">
                <a:latin typeface="Cambria"/>
                <a:cs typeface="Cambria"/>
              </a:rPr>
              <a:t>of fetal </a:t>
            </a:r>
            <a:r>
              <a:rPr lang="en-US" sz="2800" b="1" dirty="0" smtClean="0">
                <a:latin typeface="Cambria"/>
                <a:cs typeface="Cambria"/>
              </a:rPr>
              <a:t>heart rate (FHR)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every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30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minutes </a:t>
            </a:r>
            <a:r>
              <a:rPr lang="en-US" sz="2800" dirty="0">
                <a:latin typeface="Cambria"/>
                <a:cs typeface="Cambria"/>
              </a:rPr>
              <a:t>after a uterine contraction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during the first stage</a:t>
            </a:r>
            <a:r>
              <a:rPr lang="en-US" sz="2800" dirty="0">
                <a:latin typeface="Cambria"/>
                <a:cs typeface="Cambria"/>
              </a:rPr>
              <a:t>. And at least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every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15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minutes in the second stage of labor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  <a:p>
            <a:r>
              <a:rPr lang="en-US" sz="2800" b="1" dirty="0"/>
              <a:t>If high risk :</a:t>
            </a:r>
            <a:endParaRPr lang="en-US" sz="2800" dirty="0"/>
          </a:p>
          <a:p>
            <a:r>
              <a:rPr lang="en-US" sz="2800" dirty="0"/>
              <a:t>Auscultate the FHR every </a:t>
            </a:r>
            <a:r>
              <a:rPr lang="en-US" sz="2800" b="1" dirty="0"/>
              <a:t>15</a:t>
            </a:r>
            <a:r>
              <a:rPr lang="en-US" sz="2800" dirty="0"/>
              <a:t> minutes in the </a:t>
            </a:r>
            <a:r>
              <a:rPr lang="en-US" sz="2800" b="1" dirty="0"/>
              <a:t>first</a:t>
            </a:r>
            <a:r>
              <a:rPr lang="en-US" sz="2800" dirty="0"/>
              <a:t> </a:t>
            </a:r>
            <a:r>
              <a:rPr lang="en-US" sz="2800" b="1" dirty="0"/>
              <a:t>stage</a:t>
            </a:r>
            <a:r>
              <a:rPr lang="en-US" sz="2800" dirty="0"/>
              <a:t> of labor</a:t>
            </a:r>
            <a:r>
              <a:rPr lang="en-US" sz="2800"/>
              <a:t>, </a:t>
            </a:r>
            <a:r>
              <a:rPr lang="en-US" sz="2800" smtClean="0"/>
              <a:t>and </a:t>
            </a:r>
            <a:r>
              <a:rPr lang="en-US" sz="2800" b="1" smtClean="0"/>
              <a:t>continuously</a:t>
            </a:r>
            <a:r>
              <a:rPr lang="en-US" sz="2800" dirty="0"/>
              <a:t> </a:t>
            </a:r>
            <a:r>
              <a:rPr lang="en-US" sz="2800" b="1" dirty="0"/>
              <a:t>or</a:t>
            </a:r>
            <a:r>
              <a:rPr lang="en-US" sz="2800" dirty="0"/>
              <a:t> every </a:t>
            </a:r>
            <a:r>
              <a:rPr lang="en-US" sz="2800" b="1" dirty="0"/>
              <a:t>5</a:t>
            </a:r>
            <a:r>
              <a:rPr lang="en-US" sz="2800" dirty="0"/>
              <a:t> minutes in </a:t>
            </a:r>
            <a:r>
              <a:rPr lang="en-US" sz="2800" b="1" dirty="0"/>
              <a:t>second</a:t>
            </a:r>
            <a:r>
              <a:rPr lang="en-US" sz="2800" dirty="0"/>
              <a:t> </a:t>
            </a:r>
            <a:r>
              <a:rPr lang="en-US" sz="2800" b="1" dirty="0"/>
              <a:t>stage</a:t>
            </a:r>
            <a:r>
              <a:rPr lang="en-US" sz="2800" dirty="0"/>
              <a:t>.</a:t>
            </a:r>
          </a:p>
          <a:p>
            <a:pPr lvl="0"/>
            <a:endParaRPr lang="en-GB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5334000"/>
            <a:ext cx="58674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85800" y="496904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charset="2"/>
              <a:buChar char="v"/>
            </a:pPr>
            <a:r>
              <a:rPr lang="en-US" sz="3200" b="1" smtClean="0">
                <a:solidFill>
                  <a:srgbClr val="7030A0"/>
                </a:solidFill>
                <a:latin typeface="Cambria"/>
                <a:cs typeface="Cambria"/>
              </a:rPr>
              <a:t>The goal of fetal surveillance is to </a:t>
            </a:r>
            <a:r>
              <a:rPr lang="en-US" sz="3200" b="1" smtClean="0">
                <a:solidFill>
                  <a:srgbClr val="FF0000"/>
                </a:solidFill>
                <a:latin typeface="Cambria"/>
                <a:cs typeface="Cambria"/>
              </a:rPr>
              <a:t>detect events</a:t>
            </a:r>
            <a:r>
              <a:rPr lang="en-US" sz="3200" b="1" smtClean="0">
                <a:solidFill>
                  <a:srgbClr val="7030A0"/>
                </a:solidFill>
                <a:latin typeface="Cambria"/>
                <a:cs typeface="Cambria"/>
              </a:rPr>
              <a:t> that occurs during labor </a:t>
            </a:r>
            <a:r>
              <a:rPr lang="en-US" sz="3200" b="1" smtClean="0">
                <a:solidFill>
                  <a:srgbClr val="FF0000"/>
                </a:solidFill>
                <a:latin typeface="Cambria"/>
                <a:cs typeface="Cambria"/>
              </a:rPr>
              <a:t>that could compromise fecal oxygenation</a:t>
            </a:r>
            <a:r>
              <a:rPr lang="en-US" sz="3200" b="1" smtClean="0">
                <a:solidFill>
                  <a:srgbClr val="7030A0"/>
                </a:solidFill>
                <a:latin typeface="Cambria"/>
                <a:cs typeface="Cambria"/>
              </a:rPr>
              <a:t>.</a:t>
            </a:r>
            <a:endParaRPr lang="en-GB" sz="32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7416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85800"/>
            <a:ext cx="12954000" cy="8186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Cambria"/>
                <a:cs typeface="Cambria"/>
              </a:rPr>
              <a:t>2</a:t>
            </a:r>
            <a:r>
              <a:rPr lang="en-US" sz="2800" b="1" dirty="0" smtClean="0">
                <a:latin typeface="Cambria"/>
                <a:cs typeface="Cambria"/>
              </a:rPr>
              <a:t>- continuous </a:t>
            </a:r>
            <a:r>
              <a:rPr lang="en-US" sz="2800" b="1" dirty="0">
                <a:latin typeface="Cambria"/>
                <a:cs typeface="Cambria"/>
              </a:rPr>
              <a:t>electronic fetal monitoring (EFM)</a:t>
            </a:r>
            <a:r>
              <a:rPr lang="en-US" sz="2800" b="1" dirty="0" smtClean="0">
                <a:latin typeface="Cambria"/>
                <a:cs typeface="Cambria"/>
              </a:rPr>
              <a:t>:</a:t>
            </a:r>
          </a:p>
          <a:p>
            <a:pPr lvl="0"/>
            <a:endParaRPr lang="en-US" sz="2800" b="1" dirty="0" smtClean="0">
              <a:latin typeface="Cambria"/>
              <a:cs typeface="Cambria"/>
            </a:endParaRPr>
          </a:p>
          <a:p>
            <a:pPr lvl="0"/>
            <a:endParaRPr lang="en-GB" sz="2800" b="1" dirty="0" smtClean="0">
              <a:latin typeface="Cambria"/>
              <a:cs typeface="Cambria"/>
            </a:endParaRPr>
          </a:p>
          <a:p>
            <a:pPr lvl="0"/>
            <a:endParaRPr lang="en-GB" sz="2800" b="1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Serve as a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warning</a:t>
            </a:r>
            <a:r>
              <a:rPr lang="en-US" sz="2800" dirty="0">
                <a:latin typeface="Cambria"/>
                <a:cs typeface="Cambria"/>
              </a:rPr>
              <a:t> to enable the physician to </a:t>
            </a:r>
            <a:r>
              <a:rPr lang="en-US" sz="2800" u="sng" dirty="0">
                <a:latin typeface="Cambria"/>
                <a:cs typeface="Cambria"/>
              </a:rPr>
              <a:t>intervene</a:t>
            </a:r>
            <a:r>
              <a:rPr lang="en-US" sz="2800" dirty="0">
                <a:latin typeface="Cambria"/>
                <a:cs typeface="Cambria"/>
              </a:rPr>
              <a:t> and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prevent fetal death in utero or irreversible brain injury</a:t>
            </a:r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.</a:t>
            </a:r>
          </a:p>
          <a:p>
            <a:pPr lvl="0"/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EFM allows </a:t>
            </a:r>
            <a:r>
              <a:rPr lang="en-US" sz="2800" dirty="0" smtClean="0">
                <a:latin typeface="Cambria"/>
                <a:cs typeface="Cambria"/>
              </a:rPr>
              <a:t>continuous </a:t>
            </a:r>
            <a:r>
              <a:rPr lang="en-US" sz="2800" dirty="0">
                <a:latin typeface="Cambria"/>
                <a:cs typeface="Cambria"/>
              </a:rPr>
              <a:t>reporting of the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fetal heart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rate (FHR) </a:t>
            </a:r>
            <a:r>
              <a:rPr lang="en-US" sz="2800" dirty="0">
                <a:latin typeface="Cambria"/>
                <a:cs typeface="Cambria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uterine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contractions (UC)</a:t>
            </a:r>
            <a:r>
              <a:rPr lang="en-US" sz="2800" dirty="0" smtClean="0">
                <a:latin typeface="Cambria"/>
                <a:cs typeface="Cambria"/>
              </a:rPr>
              <a:t>.</a:t>
            </a:r>
          </a:p>
          <a:p>
            <a:pPr lvl="0"/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(FHR-UC) are obtained using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external transducers </a:t>
            </a:r>
            <a:r>
              <a:rPr lang="en-US" sz="2800" dirty="0">
                <a:latin typeface="Cambria"/>
                <a:cs typeface="Cambria"/>
              </a:rPr>
              <a:t>on the maternal abdomen or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internally</a:t>
            </a:r>
            <a:r>
              <a:rPr lang="en-US" sz="2800" dirty="0">
                <a:latin typeface="Cambria"/>
                <a:cs typeface="Cambria"/>
              </a:rPr>
              <a:t> by placing a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spiral electrode </a:t>
            </a:r>
            <a:r>
              <a:rPr lang="en-US" sz="2800" dirty="0">
                <a:latin typeface="Cambria"/>
                <a:cs typeface="Cambria"/>
              </a:rPr>
              <a:t>onto the fetal scalp and a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plastic catheter </a:t>
            </a:r>
            <a:r>
              <a:rPr lang="en-US" sz="2800" dirty="0" err="1">
                <a:solidFill>
                  <a:srgbClr val="0000FF"/>
                </a:solidFill>
                <a:latin typeface="Cambria"/>
                <a:cs typeface="Cambria"/>
              </a:rPr>
              <a:t>transcervically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 into amniotic cavity to monitor UC</a:t>
            </a:r>
            <a:r>
              <a:rPr lang="en-US" sz="2800" dirty="0" smtClean="0">
                <a:latin typeface="Cambria"/>
                <a:cs typeface="Cambria"/>
              </a:rPr>
              <a:t>.</a:t>
            </a:r>
            <a:endParaRPr lang="en-GB" sz="2800" dirty="0">
              <a:latin typeface="Cambria"/>
              <a:cs typeface="Cambria"/>
            </a:endParaRPr>
          </a:p>
          <a:p>
            <a:pPr lvl="0"/>
            <a:r>
              <a:rPr lang="en-US" sz="2800" b="1" dirty="0">
                <a:latin typeface="Cambria"/>
                <a:cs typeface="Cambria"/>
              </a:rPr>
              <a:t>Which one is more precise? </a:t>
            </a:r>
            <a:r>
              <a:rPr lang="en-US" sz="2800" b="1" dirty="0">
                <a:solidFill>
                  <a:srgbClr val="FF0000"/>
                </a:solidFill>
                <a:latin typeface="Cambria"/>
                <a:cs typeface="Cambria"/>
              </a:rPr>
              <a:t>Internal</a:t>
            </a:r>
            <a:r>
              <a:rPr lang="en-US" sz="2800" dirty="0">
                <a:latin typeface="Cambria"/>
                <a:cs typeface="Cambria"/>
              </a:rPr>
              <a:t>. </a:t>
            </a:r>
            <a:r>
              <a:rPr lang="en-US" sz="2800" b="1" dirty="0">
                <a:latin typeface="Cambria"/>
                <a:cs typeface="Cambria"/>
              </a:rPr>
              <a:t>Why?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FHR is computed from the R-wave of the fetal electrocardiogram, and UC intensity is measured only internally. (Whereas external </a:t>
            </a:r>
            <a:r>
              <a:rPr lang="en-US" sz="2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tocotransducer</a:t>
            </a: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 measures only frequency and duration of UC</a:t>
            </a:r>
            <a:r>
              <a:rPr lang="en-US" sz="2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)</a:t>
            </a:r>
          </a:p>
          <a:p>
            <a:pPr lvl="0"/>
            <a:endParaRPr lang="en-GB" sz="2800" dirty="0">
              <a:latin typeface="Cambria"/>
              <a:cs typeface="Cambria"/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UC results in reduction of blood flow to the placenta, which causes decrease fetal oxygenation and corresponding alterations in the FHR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lang="en-GB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313"/>
          <a:stretch/>
        </p:blipFill>
        <p:spPr>
          <a:xfrm>
            <a:off x="8686801" y="76200"/>
            <a:ext cx="4876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8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0-06 at 01.03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4757" r="2289" b="16035"/>
          <a:stretch/>
        </p:blipFill>
        <p:spPr>
          <a:xfrm>
            <a:off x="1803062" y="2171288"/>
            <a:ext cx="11751573" cy="5537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1148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660066"/>
                </a:solidFill>
                <a:latin typeface="+mj-lt"/>
                <a:cs typeface="Tahoma"/>
              </a:rPr>
              <a:t>Maternal Heart </a:t>
            </a:r>
            <a:r>
              <a:rPr lang="en-US" sz="3000" b="1" dirty="0">
                <a:solidFill>
                  <a:srgbClr val="660066"/>
                </a:solidFill>
                <a:latin typeface="+mj-lt"/>
                <a:cs typeface="Tahoma"/>
              </a:rPr>
              <a:t>R</a:t>
            </a:r>
            <a:r>
              <a:rPr lang="en-US" sz="3000" b="1" dirty="0" smtClean="0">
                <a:solidFill>
                  <a:srgbClr val="660066"/>
                </a:solidFill>
                <a:latin typeface="+mj-lt"/>
                <a:cs typeface="Tahoma"/>
              </a:rPr>
              <a:t>ate</a:t>
            </a:r>
            <a:endParaRPr lang="en-US" sz="3000" b="1" dirty="0">
              <a:solidFill>
                <a:srgbClr val="660066"/>
              </a:solidFill>
              <a:latin typeface="+mj-lt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1200" y="50292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5FBB04"/>
                </a:solidFill>
                <a:latin typeface="+mj-lt"/>
              </a:rPr>
              <a:t>Uterine Contractions</a:t>
            </a:r>
            <a:endParaRPr lang="en-US" sz="3000" b="1" dirty="0">
              <a:solidFill>
                <a:srgbClr val="5FBB04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48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7C7D5"/>
                </a:solidFill>
                <a:latin typeface="+mj-lt"/>
              </a:rPr>
              <a:t>Fetal</a:t>
            </a:r>
          </a:p>
          <a:p>
            <a:r>
              <a:rPr lang="en-US" sz="3000" b="1" dirty="0" smtClean="0">
                <a:solidFill>
                  <a:srgbClr val="77C7D5"/>
                </a:solidFill>
                <a:latin typeface="+mj-lt"/>
              </a:rPr>
              <a:t>Heart Rate</a:t>
            </a:r>
            <a:endParaRPr lang="en-US" sz="3000" b="1" dirty="0">
              <a:solidFill>
                <a:srgbClr val="77C7D5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525000" y="7696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896600" y="7696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25000" y="7924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One minute</a:t>
            </a:r>
            <a:endParaRPr lang="en-US" sz="3000" b="1" dirty="0">
              <a:latin typeface="+mj-lt"/>
            </a:endParaRPr>
          </a:p>
        </p:txBody>
      </p:sp>
      <p:pic>
        <p:nvPicPr>
          <p:cNvPr id="20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5334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3200" dirty="0" smtClean="0">
                <a:solidFill>
                  <a:srgbClr val="000090"/>
                </a:solidFill>
                <a:latin typeface="Cambria"/>
                <a:cs typeface="Cambria"/>
              </a:rPr>
              <a:t>Fetal Heart Rate Tracing</a:t>
            </a:r>
          </a:p>
        </p:txBody>
      </p:sp>
    </p:spTree>
    <p:extLst>
      <p:ext uri="{BB962C8B-B14F-4D97-AF65-F5344CB8AC3E}">
        <p14:creationId xmlns:p14="http://schemas.microsoft.com/office/powerpoint/2010/main" val="6734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2344400" cy="7010397"/>
          </a:xfrm>
        </p:spPr>
        <p:txBody>
          <a:bodyPr>
            <a:normAutofit lnSpcReduction="10000"/>
          </a:bodyPr>
          <a:lstStyle/>
          <a:p>
            <a:pPr lvl="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The fetal arterial blood oxygen tension in only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25±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5 mm </a:t>
            </a:r>
            <a:r>
              <a:rPr lang="en-US" sz="2800" dirty="0" smtClean="0">
                <a:solidFill>
                  <a:srgbClr val="FF0000"/>
                </a:solidFill>
                <a:latin typeface="Cambria"/>
                <a:cs typeface="Cambria"/>
              </a:rPr>
              <a:t>HG</a:t>
            </a:r>
          </a:p>
          <a:p>
            <a:pPr marL="0" lvl="0" indent="0">
              <a:buNone/>
            </a:pPr>
            <a:endParaRPr lang="en-GB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pPr lvl="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Normal fetus can withstand the temporary reduction in blood flow to the placenta without suffering from hypoxia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because sufficient oxygen exchange occurs during the interval between contractions</a:t>
            </a:r>
            <a:r>
              <a:rPr lang="en-US" sz="2800" dirty="0" smtClean="0">
                <a:latin typeface="Cambria"/>
                <a:cs typeface="Cambria"/>
              </a:rPr>
              <a:t>.</a:t>
            </a:r>
          </a:p>
          <a:p>
            <a:pPr marL="0" lvl="0" indent="0">
              <a:buNone/>
            </a:pPr>
            <a:endParaRPr lang="en-GB" sz="2800" dirty="0">
              <a:latin typeface="Cambria"/>
              <a:cs typeface="Cambria"/>
            </a:endParaRPr>
          </a:p>
          <a:p>
            <a:pPr lvl="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Hypoxia when sufficiently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severe</a:t>
            </a:r>
            <a:r>
              <a:rPr lang="en-US" sz="2800" dirty="0">
                <a:latin typeface="Cambria"/>
                <a:cs typeface="Cambria"/>
              </a:rPr>
              <a:t>, will result in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anaerobic metabolism</a:t>
            </a:r>
            <a:r>
              <a:rPr lang="en-US" sz="2800" dirty="0">
                <a:latin typeface="Cambria"/>
                <a:cs typeface="Cambria"/>
              </a:rPr>
              <a:t>, resulting in the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accumulation of pyruvic and lactic acid </a:t>
            </a:r>
            <a:r>
              <a:rPr lang="en-US" sz="2800" dirty="0">
                <a:latin typeface="Cambria"/>
                <a:cs typeface="Cambria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Cambria"/>
                <a:cs typeface="Cambria"/>
              </a:rPr>
              <a:t>causing fetal acidosis</a:t>
            </a:r>
            <a:r>
              <a:rPr lang="en-US" sz="2800" b="1" dirty="0" smtClean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  <a:p>
            <a:pPr marL="0" lvl="0" indent="0">
              <a:buNone/>
            </a:pPr>
            <a:endParaRPr lang="en-GB" sz="2800" dirty="0">
              <a:latin typeface="Cambria"/>
              <a:cs typeface="Cambria"/>
            </a:endParaRPr>
          </a:p>
          <a:p>
            <a:pPr lvl="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Fetal acidosis is measured by </a:t>
            </a:r>
            <a:r>
              <a:rPr lang="en-US" sz="2800" u="sng" dirty="0">
                <a:latin typeface="Cambria"/>
                <a:cs typeface="Cambria"/>
              </a:rPr>
              <a:t>sampling blood from the presenting part</a:t>
            </a:r>
            <a:r>
              <a:rPr lang="en-US" sz="2800" dirty="0">
                <a:latin typeface="Cambria"/>
                <a:cs typeface="Cambria"/>
              </a:rPr>
              <a:t>.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Normally the pH varies between 7.25-7.30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.</a:t>
            </a:r>
          </a:p>
          <a:p>
            <a:pPr marL="0" lvl="0" indent="0">
              <a:buNone/>
            </a:pPr>
            <a:endParaRPr lang="en-GB" sz="2800" dirty="0">
              <a:latin typeface="Cambria"/>
              <a:cs typeface="Cambria"/>
            </a:endParaRPr>
          </a:p>
          <a:p>
            <a:pPr lvl="0">
              <a:buFont typeface="Wingdings" charset="2"/>
              <a:buChar char="v"/>
            </a:pPr>
            <a:r>
              <a:rPr lang="en-US" sz="2800" dirty="0">
                <a:latin typeface="Cambria"/>
                <a:cs typeface="Cambria"/>
              </a:rPr>
              <a:t>Fetal death occurs when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50% </a:t>
            </a:r>
            <a:r>
              <a:rPr lang="en-US" sz="2800" dirty="0">
                <a:latin typeface="Cambria"/>
                <a:cs typeface="Cambria"/>
              </a:rPr>
              <a:t>or more of the </a:t>
            </a:r>
            <a:r>
              <a:rPr lang="en-US" sz="2800" dirty="0" err="1" smtClean="0">
                <a:latin typeface="Cambria"/>
                <a:cs typeface="Cambria"/>
              </a:rPr>
              <a:t>transplacental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>
                <a:latin typeface="Cambria"/>
                <a:cs typeface="Cambria"/>
              </a:rPr>
              <a:t>oxygen is interrupted.</a:t>
            </a:r>
            <a:endParaRPr lang="en-GB" sz="28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3300" dirty="0">
              <a:latin typeface="Cambria"/>
              <a:cs typeface="Cambria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76200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>
            <a:lvl1pPr algn="ctr" defTabSz="1147115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charset="2"/>
              <a:buChar char="v"/>
            </a:pPr>
            <a:r>
              <a:rPr lang="en-US" sz="3200" b="1" dirty="0">
                <a:solidFill>
                  <a:srgbClr val="000090"/>
                </a:solidFill>
                <a:latin typeface="Cambria"/>
                <a:cs typeface="Cambria"/>
              </a:rPr>
              <a:t>The Hypoxia, acidosis, and FHR changes:</a:t>
            </a:r>
            <a:endParaRPr lang="en-GB" sz="3200" b="1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2408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0" y="5569803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mbria"/>
                <a:cs typeface="Cambria"/>
              </a:rPr>
              <a:t>4) Placenta </a:t>
            </a:r>
            <a:r>
              <a:rPr lang="en-US" sz="2400" b="1" dirty="0">
                <a:latin typeface="Cambria"/>
                <a:cs typeface="Cambria"/>
              </a:rPr>
              <a:t>conditions: </a:t>
            </a:r>
            <a:endParaRPr lang="en-US" sz="2400" b="1" dirty="0" smtClean="0">
              <a:latin typeface="Cambria"/>
              <a:cs typeface="Cambria"/>
            </a:endParaRPr>
          </a:p>
          <a:p>
            <a:pPr lvl="0"/>
            <a:r>
              <a:rPr lang="en-US" sz="2400" dirty="0" smtClean="0">
                <a:latin typeface="Cambria"/>
                <a:cs typeface="Cambria"/>
              </a:rPr>
              <a:t>Such </a:t>
            </a:r>
            <a:r>
              <a:rPr lang="en-US" sz="2400" dirty="0">
                <a:latin typeface="Cambria"/>
                <a:cs typeface="Cambria"/>
              </a:rPr>
              <a:t>as in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infarction or abruption.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6600" y="688854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400" dirty="0">
              <a:latin typeface="Cambria"/>
              <a:cs typeface="Cambria"/>
            </a:endParaRPr>
          </a:p>
          <a:p>
            <a:pPr lvl="0"/>
            <a:r>
              <a:rPr lang="en-US" sz="2400" b="1" dirty="0" smtClean="0">
                <a:latin typeface="Cambria"/>
                <a:cs typeface="Cambria"/>
              </a:rPr>
              <a:t>5) Umbilical </a:t>
            </a:r>
            <a:r>
              <a:rPr lang="en-US" sz="2400" b="1" dirty="0">
                <a:latin typeface="Cambria"/>
                <a:cs typeface="Cambria"/>
              </a:rPr>
              <a:t>cord conditions</a:t>
            </a:r>
            <a:r>
              <a:rPr lang="en-US" sz="2400" dirty="0" smtClean="0">
                <a:latin typeface="Cambria"/>
                <a:cs typeface="Cambria"/>
              </a:rPr>
              <a:t>:</a:t>
            </a:r>
          </a:p>
          <a:p>
            <a:pPr lvl="0"/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>
                <a:latin typeface="Cambria"/>
                <a:cs typeface="Cambria"/>
              </a:rPr>
              <a:t>Such as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in hematoma of the cord, short or </a:t>
            </a:r>
            <a:r>
              <a:rPr lang="en-US" sz="2400" dirty="0" err="1">
                <a:solidFill>
                  <a:srgbClr val="FF0000"/>
                </a:solidFill>
                <a:latin typeface="Cambria"/>
                <a:cs typeface="Cambria"/>
              </a:rPr>
              <a:t>ture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 knot of the cord.</a:t>
            </a:r>
            <a:endParaRPr lang="en-GB"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1"/>
            <a:ext cx="13716000" cy="1290088"/>
          </a:xfrm>
        </p:spPr>
      </p:pic>
      <p:sp>
        <p:nvSpPr>
          <p:cNvPr id="10" name="Rectangle 9"/>
          <p:cNvSpPr/>
          <p:nvPr/>
        </p:nvSpPr>
        <p:spPr>
          <a:xfrm>
            <a:off x="762000" y="76200"/>
            <a:ext cx="13106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000090"/>
                </a:solidFill>
              </a:rPr>
              <a:t> </a:t>
            </a:r>
            <a:endParaRPr lang="en-GB" sz="3000" dirty="0">
              <a:solidFill>
                <a:srgbClr val="000090"/>
              </a:solidFill>
            </a:endParaRPr>
          </a:p>
          <a:p>
            <a:pPr marL="457200" lvl="0" indent="-457200">
              <a:buFont typeface="Wingdings" charset="2"/>
              <a:buChar char="v"/>
            </a:pPr>
            <a:r>
              <a:rPr lang="en-US" sz="3000" b="1" dirty="0">
                <a:solidFill>
                  <a:srgbClr val="000090"/>
                </a:solidFill>
                <a:latin typeface="Cambria"/>
                <a:ea typeface="+mj-ea"/>
                <a:cs typeface="Cambria"/>
              </a:rPr>
              <a:t>Fetal oxygenation can be impaired at different anatomic locations:</a:t>
            </a:r>
          </a:p>
          <a:p>
            <a:pPr lvl="0"/>
            <a:endParaRPr lang="en-GB" sz="3000" dirty="0">
              <a:solidFill>
                <a:srgbClr val="000090"/>
              </a:solidFill>
              <a:latin typeface="Cambria"/>
              <a:cs typeface="Cambria"/>
            </a:endParaRPr>
          </a:p>
          <a:p>
            <a:pPr lvl="0"/>
            <a:endParaRPr lang="en-GB" sz="3000" dirty="0">
              <a:solidFill>
                <a:srgbClr val="000090"/>
              </a:solidFill>
              <a:latin typeface="Cambria"/>
              <a:cs typeface="Cambria"/>
            </a:endParaRPr>
          </a:p>
          <a:p>
            <a:pPr lvl="0"/>
            <a:endParaRPr lang="en-GB" sz="3000" dirty="0">
              <a:solidFill>
                <a:srgbClr val="000090"/>
              </a:solidFill>
              <a:latin typeface="Cambria"/>
              <a:cs typeface="Cambria"/>
            </a:endParaRPr>
          </a:p>
          <a:p>
            <a:pPr lvl="0"/>
            <a:endParaRPr lang="en-GB" sz="3000" dirty="0">
              <a:solidFill>
                <a:srgbClr val="000090"/>
              </a:solidFill>
              <a:latin typeface="Cambria"/>
              <a:cs typeface="Cambria"/>
            </a:endParaRPr>
          </a:p>
          <a:p>
            <a:r>
              <a:rPr lang="en-US" sz="3000" dirty="0">
                <a:solidFill>
                  <a:srgbClr val="000090"/>
                </a:solidFill>
                <a:latin typeface="Cambria"/>
                <a:cs typeface="Cambria"/>
              </a:rPr>
              <a:t> </a:t>
            </a:r>
            <a:endParaRPr lang="en-GB" sz="3000" dirty="0">
              <a:solidFill>
                <a:srgbClr val="000090"/>
              </a:solidFill>
              <a:latin typeface="Cambria"/>
              <a:cs typeface="Cambr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3434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mbria"/>
                <a:cs typeface="Cambria"/>
              </a:rPr>
              <a:t>3) Uterine </a:t>
            </a:r>
            <a:r>
              <a:rPr lang="en-US" sz="2400" b="1" dirty="0">
                <a:latin typeface="Cambria"/>
                <a:cs typeface="Cambria"/>
              </a:rPr>
              <a:t>conditions</a:t>
            </a:r>
            <a:r>
              <a:rPr lang="en-US" sz="2400" b="1" dirty="0" smtClean="0">
                <a:latin typeface="Cambria"/>
                <a:cs typeface="Cambria"/>
              </a:rPr>
              <a:t>:</a:t>
            </a:r>
          </a:p>
          <a:p>
            <a:pPr lvl="0"/>
            <a:r>
              <a:rPr lang="en-US" sz="2400" dirty="0" smtClean="0">
                <a:latin typeface="Cambria"/>
                <a:cs typeface="Cambria"/>
              </a:rPr>
              <a:t>Such </a:t>
            </a:r>
            <a:r>
              <a:rPr lang="en-US" sz="2400" dirty="0">
                <a:latin typeface="Cambria"/>
                <a:cs typeface="Cambria"/>
              </a:rPr>
              <a:t>as in </a:t>
            </a:r>
            <a:r>
              <a:rPr lang="en-US" sz="2400" dirty="0" err="1">
                <a:solidFill>
                  <a:srgbClr val="FF0000"/>
                </a:solidFill>
                <a:latin typeface="Cambria"/>
                <a:cs typeface="Cambria"/>
              </a:rPr>
              <a:t>hyperstimulation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0303"/>
          <a:stretch/>
        </p:blipFill>
        <p:spPr>
          <a:xfrm rot="16200000">
            <a:off x="-603669" y="1822869"/>
            <a:ext cx="8494776" cy="72874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86200" y="1378803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mbria"/>
                <a:cs typeface="Cambria"/>
              </a:rPr>
              <a:t>1) Maternal conditions:</a:t>
            </a:r>
          </a:p>
          <a:p>
            <a:pPr lvl="0"/>
            <a:r>
              <a:rPr lang="en-US" sz="2400" dirty="0" smtClean="0">
                <a:latin typeface="Cambria"/>
                <a:cs typeface="Cambria"/>
              </a:rPr>
              <a:t>Such </a:t>
            </a:r>
            <a:r>
              <a:rPr lang="en-US" sz="2400" dirty="0">
                <a:latin typeface="Cambria"/>
                <a:cs typeface="Cambria"/>
              </a:rPr>
              <a:t>as in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hypertensive or anemic mothers</a:t>
            </a:r>
            <a:r>
              <a:rPr lang="en-US" sz="2400" dirty="0">
                <a:latin typeface="Cambria"/>
                <a:cs typeface="Cambria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2590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Cambria"/>
                <a:cs typeface="Cambria"/>
              </a:rPr>
              <a:t>2) Fetal conditions:</a:t>
            </a:r>
          </a:p>
          <a:p>
            <a:pPr lvl="0"/>
            <a:r>
              <a:rPr lang="en-US" sz="2400" dirty="0" smtClean="0">
                <a:latin typeface="Cambria"/>
                <a:cs typeface="Cambria"/>
              </a:rPr>
              <a:t>Such </a:t>
            </a:r>
            <a:r>
              <a:rPr lang="en-US" sz="2400" dirty="0">
                <a:latin typeface="Cambria"/>
                <a:cs typeface="Cambria"/>
              </a:rPr>
              <a:t>as in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hemolytic anemia in Rh-</a:t>
            </a:r>
            <a:r>
              <a:rPr lang="en-US" sz="2400" dirty="0" err="1">
                <a:solidFill>
                  <a:srgbClr val="FF0000"/>
                </a:solidFill>
                <a:latin typeface="Cambria"/>
                <a:cs typeface="Cambria"/>
              </a:rPr>
              <a:t>isoimmunization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97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581400" y="8077200"/>
            <a:ext cx="58674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2514600"/>
            <a:ext cx="5486400" cy="3416320"/>
          </a:xfrm>
          <a:prstGeom prst="rect">
            <a:avLst/>
          </a:prstGeom>
          <a:solidFill>
            <a:srgbClr val="D9D9D9">
              <a:alpha val="23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1</a:t>
            </a:r>
            <a:r>
              <a:rPr lang="en-US" sz="2400" b="1" dirty="0">
                <a:latin typeface="Cambria"/>
                <a:cs typeface="Cambria"/>
              </a:rPr>
              <a:t>- Short term or beat to beat variability:</a:t>
            </a:r>
          </a:p>
          <a:p>
            <a:endParaRPr lang="en-GB" sz="2400" b="1" dirty="0">
              <a:latin typeface="Cambria"/>
              <a:cs typeface="Cambria"/>
            </a:endParaRPr>
          </a:p>
          <a:p>
            <a:r>
              <a:rPr lang="en-US" sz="2400" dirty="0">
                <a:latin typeface="Cambria"/>
                <a:cs typeface="Cambria"/>
              </a:rPr>
              <a:t>Normally fluctuates between </a:t>
            </a:r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5-25 beats\minutes. </a:t>
            </a:r>
            <a:r>
              <a:rPr lang="en-US" sz="2400" dirty="0">
                <a:latin typeface="Cambria"/>
                <a:cs typeface="Cambria"/>
              </a:rPr>
              <a:t>If decreased may </a:t>
            </a:r>
            <a:r>
              <a:rPr lang="en-US" sz="2400" dirty="0">
                <a:solidFill>
                  <a:srgbClr val="0000FF"/>
                </a:solidFill>
                <a:latin typeface="Cambria"/>
                <a:cs typeface="Cambria"/>
              </a:rPr>
              <a:t>indicate fetal acidosis, hypoxia, CNS and cardiac anomalies, quiet sleep state, prolong UC, or maternal sedation with drugs (morphine, magnesium). </a:t>
            </a:r>
            <a:r>
              <a:rPr lang="en-US" sz="1600" dirty="0" smtClean="0">
                <a:solidFill>
                  <a:schemeClr val="tx1"/>
                </a:solidFill>
                <a:latin typeface="Cambria"/>
                <a:cs typeface="Cambria"/>
              </a:rPr>
              <a:t>(see the table)</a:t>
            </a:r>
            <a:endParaRPr lang="en-US" sz="1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2514600"/>
            <a:ext cx="5486400" cy="3416320"/>
          </a:xfrm>
          <a:prstGeom prst="rect">
            <a:avLst/>
          </a:prstGeom>
          <a:solidFill>
            <a:srgbClr val="D9D9D9">
              <a:alpha val="20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2</a:t>
            </a:r>
            <a:r>
              <a:rPr lang="en-US" sz="2400" b="1" dirty="0">
                <a:latin typeface="Cambria"/>
                <a:cs typeface="Cambria"/>
              </a:rPr>
              <a:t>- Long term variability</a:t>
            </a:r>
            <a:r>
              <a:rPr lang="en-US" sz="2400" b="1" dirty="0" smtClean="0">
                <a:latin typeface="Cambria"/>
                <a:cs typeface="Cambria"/>
              </a:rPr>
              <a:t>:</a:t>
            </a:r>
          </a:p>
          <a:p>
            <a:endParaRPr lang="en-GB" sz="2400" b="1" dirty="0">
              <a:latin typeface="Cambria"/>
              <a:cs typeface="Cambri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mbria"/>
                <a:cs typeface="Cambria"/>
              </a:rPr>
              <a:t>The frequency and amplitude of changes in the baseline rate</a:t>
            </a:r>
            <a:r>
              <a:rPr lang="en-US" sz="2400" dirty="0" smtClean="0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endParaRPr lang="en-GB" sz="2400" dirty="0">
              <a:solidFill>
                <a:srgbClr val="0000FF"/>
              </a:solidFill>
              <a:latin typeface="Cambria"/>
              <a:cs typeface="Cambria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Normally 3 to 10 cycles per minute</a:t>
            </a:r>
            <a:r>
              <a:rPr lang="en-US" sz="2400" dirty="0">
                <a:latin typeface="Cambria"/>
                <a:cs typeface="Cambria"/>
              </a:rPr>
              <a:t>. Physiologically decreased during the sleep of the fetus, which usually lasts for about 25 minutes. </a:t>
            </a:r>
            <a:endParaRPr lang="en-GB" sz="2400" dirty="0">
              <a:latin typeface="Cambria"/>
              <a:cs typeface="Cambria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mbria"/>
                <a:cs typeface="Cambria"/>
              </a:rPr>
              <a:t> </a:t>
            </a:r>
            <a:endParaRPr lang="en-GB" sz="24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37" b="15123"/>
          <a:stretch/>
        </p:blipFill>
        <p:spPr>
          <a:xfrm>
            <a:off x="1524000" y="6324600"/>
            <a:ext cx="10623999" cy="245769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91"/>
          <a:stretch/>
        </p:blipFill>
        <p:spPr>
          <a:xfrm>
            <a:off x="0" y="0"/>
            <a:ext cx="13716000" cy="1290088"/>
          </a:xfrm>
        </p:spPr>
      </p:pic>
      <p:sp>
        <p:nvSpPr>
          <p:cNvPr id="9" name="Rectangle 8"/>
          <p:cNvSpPr/>
          <p:nvPr/>
        </p:nvSpPr>
        <p:spPr>
          <a:xfrm>
            <a:off x="762000" y="-7680"/>
            <a:ext cx="12420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 </a:t>
            </a:r>
            <a:endParaRPr lang="en-GB" sz="3200" dirty="0">
              <a:solidFill>
                <a:srgbClr val="000090"/>
              </a:solidFill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3200" b="1" dirty="0">
                <a:solidFill>
                  <a:srgbClr val="000090"/>
                </a:solidFill>
                <a:latin typeface="Cambria"/>
                <a:ea typeface="+mj-ea"/>
                <a:cs typeface="Cambria"/>
              </a:rPr>
              <a:t>Fetal </a:t>
            </a:r>
            <a:r>
              <a:rPr lang="en-US" sz="3200" b="1" dirty="0" smtClean="0">
                <a:solidFill>
                  <a:srgbClr val="000090"/>
                </a:solidFill>
                <a:latin typeface="Cambria"/>
                <a:ea typeface="+mj-ea"/>
                <a:cs typeface="Cambria"/>
              </a:rPr>
              <a:t>Heart </a:t>
            </a:r>
            <a:r>
              <a:rPr lang="en-US" sz="3200" b="1" dirty="0">
                <a:solidFill>
                  <a:srgbClr val="000090"/>
                </a:solidFill>
                <a:latin typeface="Cambria"/>
                <a:ea typeface="+mj-ea"/>
                <a:cs typeface="Cambria"/>
              </a:rPr>
              <a:t>rate patterns: </a:t>
            </a:r>
            <a:endParaRPr lang="en-GB" sz="3200" b="1" dirty="0">
              <a:solidFill>
                <a:srgbClr val="000090"/>
              </a:solidFill>
              <a:latin typeface="Cambria"/>
              <a:ea typeface="+mj-ea"/>
              <a:cs typeface="Cambria"/>
            </a:endParaRPr>
          </a:p>
          <a:p>
            <a:r>
              <a:rPr lang="en-US" sz="2600" dirty="0">
                <a:latin typeface="Cambria"/>
                <a:cs typeface="Cambria"/>
              </a:rPr>
              <a:t>It</a:t>
            </a:r>
            <a:r>
              <a:rPr lang="en-US" sz="2600" dirty="0"/>
              <a:t> </a:t>
            </a:r>
            <a:r>
              <a:rPr lang="en-US" sz="2600" dirty="0">
                <a:latin typeface="Cambria"/>
                <a:cs typeface="Cambria"/>
              </a:rPr>
              <a:t>depends on the evaluation of the </a:t>
            </a:r>
            <a:r>
              <a:rPr lang="en-US" sz="2600" dirty="0">
                <a:solidFill>
                  <a:srgbClr val="FF0000"/>
                </a:solidFill>
                <a:latin typeface="Cambria"/>
                <a:cs typeface="Cambria"/>
              </a:rPr>
              <a:t>baseline pattern and the periodic changes related to the UC</a:t>
            </a:r>
            <a:r>
              <a:rPr lang="en-US" sz="2600" dirty="0">
                <a:latin typeface="Cambria"/>
                <a:cs typeface="Cambria"/>
              </a:rPr>
              <a:t>. It requires determination of the </a:t>
            </a:r>
            <a:r>
              <a:rPr lang="en-US" sz="2600" dirty="0">
                <a:solidFill>
                  <a:srgbClr val="0000FF"/>
                </a:solidFill>
                <a:latin typeface="Cambria"/>
                <a:cs typeface="Cambria"/>
              </a:rPr>
              <a:t>rate and variability of the FHR</a:t>
            </a:r>
            <a:r>
              <a:rPr lang="en-US" sz="2600" dirty="0" smtClean="0">
                <a:solidFill>
                  <a:srgbClr val="0000FF"/>
                </a:solidFill>
                <a:latin typeface="Cambria"/>
                <a:cs typeface="Cambria"/>
              </a:rPr>
              <a:t>.</a:t>
            </a:r>
          </a:p>
          <a:p>
            <a:endParaRPr lang="en-GB" sz="3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398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1"/>
          <a:stretch/>
        </p:blipFill>
        <p:spPr>
          <a:xfrm>
            <a:off x="0" y="0"/>
            <a:ext cx="13716000" cy="5361927"/>
          </a:xfrm>
        </p:spPr>
      </p:pic>
      <p:sp>
        <p:nvSpPr>
          <p:cNvPr id="5" name="Rectangle 4"/>
          <p:cNvSpPr/>
          <p:nvPr/>
        </p:nvSpPr>
        <p:spPr>
          <a:xfrm>
            <a:off x="609600" y="1447800"/>
            <a:ext cx="12877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 </a:t>
            </a:r>
            <a:endParaRPr lang="en-GB" sz="3200" dirty="0"/>
          </a:p>
          <a:p>
            <a:pPr marL="457200" indent="-457200">
              <a:buFont typeface="Wingdings" charset="2"/>
              <a:buChar char="v"/>
            </a:pPr>
            <a:r>
              <a:rPr lang="en-US" sz="3200" b="1" dirty="0">
                <a:solidFill>
                  <a:srgbClr val="7030A0"/>
                </a:solidFill>
                <a:latin typeface="Cambria"/>
                <a:ea typeface="+mj-ea"/>
                <a:cs typeface="Cambria"/>
              </a:rPr>
              <a:t>Periodic fetal heart rate changes:</a:t>
            </a:r>
            <a:endParaRPr lang="en-GB" sz="3200" b="1" dirty="0">
              <a:solidFill>
                <a:srgbClr val="7030A0"/>
              </a:solidFill>
              <a:latin typeface="Cambria"/>
              <a:ea typeface="+mj-ea"/>
              <a:cs typeface="Cambria"/>
            </a:endParaRPr>
          </a:p>
          <a:p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FHR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interpretation : Baseline, Variability, Acceleration, Deceleration.</a:t>
            </a:r>
            <a:endParaRPr lang="en-GB" sz="2800" dirty="0">
              <a:solidFill>
                <a:srgbClr val="FF0000"/>
              </a:solidFill>
              <a:latin typeface="Cambria"/>
              <a:cs typeface="Cambria"/>
            </a:endParaRPr>
          </a:p>
          <a:p>
            <a:endParaRPr lang="en-US" sz="2800" dirty="0" smtClean="0">
              <a:latin typeface="Cambria"/>
              <a:cs typeface="Cambria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The changes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in the baseline FHR </a:t>
            </a:r>
            <a:r>
              <a:rPr lang="en-US" sz="2800" dirty="0" smtClean="0">
                <a:solidFill>
                  <a:srgbClr val="0000FF"/>
                </a:solidFill>
                <a:latin typeface="Cambria"/>
                <a:cs typeface="Cambria"/>
              </a:rPr>
              <a:t>are related </a:t>
            </a:r>
            <a:r>
              <a:rPr lang="en-US" sz="2800" dirty="0">
                <a:solidFill>
                  <a:srgbClr val="0000FF"/>
                </a:solidFill>
                <a:latin typeface="Cambria"/>
                <a:cs typeface="Cambria"/>
              </a:rPr>
              <a:t>to the UC.</a:t>
            </a:r>
            <a:endParaRPr lang="en-GB" sz="2800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latin typeface="Cambria"/>
                <a:cs typeface="Cambria"/>
              </a:rPr>
              <a:t>no change.</a:t>
            </a:r>
            <a:endParaRPr lang="en-GB" sz="2800" b="1" dirty="0">
              <a:latin typeface="Cambria"/>
              <a:cs typeface="Cambria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u="sng" dirty="0">
                <a:latin typeface="Cambria"/>
                <a:cs typeface="Cambria"/>
              </a:rPr>
              <a:t>A</a:t>
            </a:r>
            <a:r>
              <a:rPr lang="en-US" sz="2800" b="1" dirty="0">
                <a:latin typeface="Cambria"/>
                <a:cs typeface="Cambria"/>
              </a:rPr>
              <a:t>cceleration. </a:t>
            </a:r>
            <a:r>
              <a:rPr lang="en-US" sz="2800" dirty="0">
                <a:latin typeface="Cambria"/>
                <a:cs typeface="Cambria"/>
              </a:rPr>
              <a:t>FHR increases in response to the UC. (normal “</a:t>
            </a:r>
            <a:r>
              <a:rPr lang="en-US" sz="2800" u="sng" dirty="0">
                <a:latin typeface="Cambria"/>
                <a:cs typeface="Cambria"/>
              </a:rPr>
              <a:t>O</a:t>
            </a:r>
            <a:r>
              <a:rPr lang="en-US" sz="2800" dirty="0">
                <a:latin typeface="Cambria"/>
                <a:cs typeface="Cambria"/>
              </a:rPr>
              <a:t>K”)</a:t>
            </a:r>
            <a:endParaRPr lang="en-GB" sz="2800" dirty="0">
              <a:latin typeface="Cambria"/>
              <a:cs typeface="Cambria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latin typeface="Cambria"/>
                <a:cs typeface="Cambria"/>
              </a:rPr>
              <a:t>Deceleration</a:t>
            </a:r>
            <a:r>
              <a:rPr lang="en-US" sz="2800" dirty="0">
                <a:latin typeface="Cambria"/>
                <a:cs typeface="Cambria"/>
              </a:rPr>
              <a:t>. FHR decrease in response to the UC.</a:t>
            </a:r>
            <a:endParaRPr lang="en-GB" sz="2800" dirty="0">
              <a:latin typeface="Cambria"/>
              <a:cs typeface="Cambria"/>
            </a:endParaRPr>
          </a:p>
          <a:p>
            <a:r>
              <a:rPr lang="en-US" sz="2800" dirty="0" smtClean="0">
                <a:latin typeface="Cambria"/>
                <a:cs typeface="Cambria"/>
              </a:rPr>
              <a:t>      Maybe</a:t>
            </a:r>
            <a:r>
              <a:rPr lang="en-US" sz="2800" dirty="0">
                <a:latin typeface="Cambria"/>
                <a:cs typeface="Cambria"/>
              </a:rPr>
              <a:t>:</a:t>
            </a:r>
            <a:endParaRPr lang="en-GB" sz="2800" dirty="0">
              <a:latin typeface="Cambria"/>
              <a:cs typeface="Cambria"/>
            </a:endParaRPr>
          </a:p>
          <a:p>
            <a:pPr marL="1604315" lvl="2" indent="-457200">
              <a:buFont typeface="Wingdings" charset="2"/>
              <a:buChar char="ü"/>
            </a:pPr>
            <a:r>
              <a:rPr lang="en-US" sz="2800" u="sng" dirty="0">
                <a:solidFill>
                  <a:srgbClr val="008000"/>
                </a:solidFill>
                <a:latin typeface="Cambria"/>
                <a:cs typeface="Cambria"/>
              </a:rPr>
              <a:t>E</a:t>
            </a:r>
            <a:r>
              <a:rPr lang="en-US" sz="2800" dirty="0">
                <a:solidFill>
                  <a:srgbClr val="008000"/>
                </a:solidFill>
                <a:latin typeface="Cambria"/>
                <a:cs typeface="Cambria"/>
              </a:rPr>
              <a:t>arly</a:t>
            </a:r>
            <a:r>
              <a:rPr lang="en-US" sz="2800" dirty="0">
                <a:latin typeface="Cambria"/>
                <a:cs typeface="Cambria"/>
              </a:rPr>
              <a:t> (normal due to </a:t>
            </a:r>
            <a:r>
              <a:rPr lang="en-US" sz="2800" u="sng" dirty="0">
                <a:solidFill>
                  <a:srgbClr val="FF0000"/>
                </a:solidFill>
                <a:latin typeface="Cambria"/>
                <a:cs typeface="Cambria"/>
              </a:rPr>
              <a:t>h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ead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compression</a:t>
            </a:r>
            <a:r>
              <a:rPr lang="en-US" sz="2800" dirty="0">
                <a:latin typeface="Cambria"/>
                <a:cs typeface="Cambria"/>
              </a:rPr>
              <a:t>), </a:t>
            </a:r>
            <a:endParaRPr lang="en-GB" sz="2800" dirty="0">
              <a:latin typeface="Cambria"/>
              <a:cs typeface="Cambria"/>
            </a:endParaRPr>
          </a:p>
          <a:p>
            <a:pPr marL="1604315" lvl="2" indent="-457200">
              <a:buFont typeface="Wingdings" charset="2"/>
              <a:buChar char="ü"/>
            </a:pPr>
            <a:r>
              <a:rPr lang="en-US" sz="2800" u="sng" dirty="0">
                <a:solidFill>
                  <a:srgbClr val="008000"/>
                </a:solidFill>
                <a:latin typeface="Cambria"/>
                <a:cs typeface="Cambria"/>
              </a:rPr>
              <a:t>L</a:t>
            </a:r>
            <a:r>
              <a:rPr lang="en-US" sz="2800" dirty="0">
                <a:solidFill>
                  <a:srgbClr val="008000"/>
                </a:solidFill>
                <a:latin typeface="Cambria"/>
                <a:cs typeface="Cambria"/>
              </a:rPr>
              <a:t>ate</a:t>
            </a:r>
            <a:r>
              <a:rPr lang="en-US" sz="2800" dirty="0">
                <a:latin typeface="Cambria"/>
                <a:cs typeface="Cambria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Cambria"/>
                <a:cs typeface="Cambria"/>
              </a:rPr>
              <a:t>utero</a:t>
            </a:r>
            <a:r>
              <a:rPr lang="en-US" sz="2800" u="sng" dirty="0" err="1">
                <a:solidFill>
                  <a:srgbClr val="FF0000"/>
                </a:solidFill>
                <a:latin typeface="Cambria"/>
                <a:cs typeface="Cambria"/>
              </a:rPr>
              <a:t>p</a:t>
            </a:r>
            <a:r>
              <a:rPr lang="en-US" sz="2800" dirty="0" err="1">
                <a:solidFill>
                  <a:srgbClr val="FF0000"/>
                </a:solidFill>
                <a:latin typeface="Cambria"/>
                <a:cs typeface="Cambria"/>
              </a:rPr>
              <a:t>lacental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 insufficiency</a:t>
            </a:r>
            <a:r>
              <a:rPr lang="en-US" sz="2800" dirty="0">
                <a:latin typeface="Cambria"/>
                <a:cs typeface="Cambria"/>
              </a:rPr>
              <a:t>)</a:t>
            </a:r>
            <a:endParaRPr lang="en-GB" sz="2800" dirty="0">
              <a:latin typeface="Cambria"/>
              <a:cs typeface="Cambria"/>
            </a:endParaRPr>
          </a:p>
          <a:p>
            <a:pPr marL="1604315" lvl="2" indent="-457200">
              <a:buFont typeface="Wingdings" charset="2"/>
              <a:buChar char="ü"/>
            </a:pPr>
            <a:r>
              <a:rPr lang="en-US" sz="2800" u="sng" dirty="0">
                <a:solidFill>
                  <a:srgbClr val="008000"/>
                </a:solidFill>
                <a:latin typeface="Cambria"/>
                <a:cs typeface="Cambria"/>
              </a:rPr>
              <a:t>V</a:t>
            </a:r>
            <a:r>
              <a:rPr lang="en-US" sz="2800" dirty="0">
                <a:solidFill>
                  <a:srgbClr val="008000"/>
                </a:solidFill>
                <a:latin typeface="Cambria"/>
                <a:cs typeface="Cambria"/>
              </a:rPr>
              <a:t>ariable</a:t>
            </a:r>
            <a:r>
              <a:rPr lang="en-US" sz="2800" dirty="0">
                <a:latin typeface="Cambria"/>
                <a:cs typeface="Cambria"/>
              </a:rPr>
              <a:t> (</a:t>
            </a:r>
            <a:r>
              <a:rPr lang="en-US" sz="2800" u="sng" dirty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ord</a:t>
            </a:r>
            <a:r>
              <a:rPr lang="en-US" sz="2800" dirty="0">
                <a:latin typeface="Cambria"/>
                <a:cs typeface="Cambria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/>
                <a:cs typeface="Cambria"/>
              </a:rPr>
              <a:t>compression</a:t>
            </a:r>
            <a:r>
              <a:rPr lang="en-US" sz="2800" dirty="0">
                <a:latin typeface="Cambria"/>
                <a:cs typeface="Cambria"/>
              </a:rPr>
              <a:t>)</a:t>
            </a:r>
            <a:endParaRPr lang="en-GB" sz="2800" dirty="0">
              <a:latin typeface="Cambria"/>
              <a:cs typeface="Cambria"/>
            </a:endParaRPr>
          </a:p>
          <a:p>
            <a:pPr marL="1604315" lvl="2" indent="-457200">
              <a:buFont typeface="Wingdings" charset="2"/>
              <a:buChar char="ü"/>
            </a:pPr>
            <a:r>
              <a:rPr lang="en-US" sz="2800" dirty="0">
                <a:solidFill>
                  <a:srgbClr val="008000"/>
                </a:solidFill>
                <a:latin typeface="Cambria"/>
                <a:cs typeface="Cambria"/>
              </a:rPr>
              <a:t>Mixed</a:t>
            </a:r>
            <a:r>
              <a:rPr lang="en-US" sz="2800" dirty="0">
                <a:latin typeface="Cambria"/>
                <a:cs typeface="Cambria"/>
              </a:rPr>
              <a:t> (</a:t>
            </a:r>
            <a:r>
              <a:rPr lang="en-US" sz="2800" dirty="0" err="1" smtClean="0">
                <a:latin typeface="Cambria"/>
                <a:cs typeface="Cambria"/>
              </a:rPr>
              <a:t>charactereristic</a:t>
            </a:r>
            <a:r>
              <a:rPr lang="en-US" sz="2800" dirty="0" smtClean="0">
                <a:latin typeface="Cambria"/>
                <a:cs typeface="Cambria"/>
              </a:rPr>
              <a:t> </a:t>
            </a:r>
            <a:r>
              <a:rPr lang="en-US" sz="2800" dirty="0">
                <a:latin typeface="Cambria"/>
                <a:cs typeface="Cambria"/>
              </a:rPr>
              <a:t>of any of the aforementioned patterns)</a:t>
            </a:r>
            <a:endParaRPr lang="en-GB" sz="2800" dirty="0">
              <a:latin typeface="Cambria"/>
              <a:cs typeface="Cambria"/>
            </a:endParaRPr>
          </a:p>
          <a:p>
            <a:pPr marL="457200" indent="-457200">
              <a:buFont typeface="Wingdings" charset="2"/>
              <a:buChar char="ü"/>
            </a:pPr>
            <a:endParaRPr lang="en-GB" sz="2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2045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61"/>
          <a:stretch/>
        </p:blipFill>
        <p:spPr>
          <a:xfrm>
            <a:off x="0" y="0"/>
            <a:ext cx="13716000" cy="5361927"/>
          </a:xfrm>
        </p:spPr>
      </p:pic>
      <p:sp>
        <p:nvSpPr>
          <p:cNvPr id="5" name="Rectangle 4"/>
          <p:cNvSpPr/>
          <p:nvPr/>
        </p:nvSpPr>
        <p:spPr>
          <a:xfrm>
            <a:off x="0" y="1371600"/>
            <a:ext cx="13716000" cy="6986527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Wingdings" charset="2"/>
              <a:buChar char="v"/>
            </a:pPr>
            <a:r>
              <a:rPr lang="en-US" sz="3200" dirty="0" smtClean="0">
                <a:solidFill>
                  <a:srgbClr val="660066"/>
                </a:solidFill>
                <a:latin typeface="Cambria"/>
                <a:cs typeface="Cambria"/>
              </a:rPr>
              <a:t>NOTE </a:t>
            </a:r>
            <a:r>
              <a:rPr lang="en-US" sz="3200" dirty="0">
                <a:solidFill>
                  <a:srgbClr val="660066"/>
                </a:solidFill>
                <a:latin typeface="Cambria"/>
                <a:cs typeface="Cambria"/>
              </a:rPr>
              <a:t>THE </a:t>
            </a:r>
            <a:r>
              <a:rPr lang="en-US" sz="3200" dirty="0" smtClean="0">
                <a:solidFill>
                  <a:srgbClr val="660066"/>
                </a:solidFill>
                <a:latin typeface="Cambria"/>
                <a:cs typeface="Cambria"/>
              </a:rPr>
              <a:t>UNDERLINED LETTERS </a:t>
            </a:r>
            <a:r>
              <a:rPr lang="en-US" sz="3200" dirty="0">
                <a:solidFill>
                  <a:srgbClr val="660066"/>
                </a:solidFill>
                <a:latin typeface="Cambria"/>
                <a:cs typeface="Cambria"/>
              </a:rPr>
              <a:t>AS IN: </a:t>
            </a:r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VEAL </a:t>
            </a:r>
            <a:r>
              <a:rPr lang="en-US" sz="3200" b="1" dirty="0" smtClean="0">
                <a:solidFill>
                  <a:srgbClr val="FF0000"/>
                </a:solidFill>
                <a:latin typeface="Cambria"/>
                <a:cs typeface="Cambria"/>
              </a:rPr>
              <a:t>CHOP</a:t>
            </a:r>
          </a:p>
          <a:p>
            <a:pPr lvl="0" algn="ctr"/>
            <a:endParaRPr lang="en-GB" sz="3200" dirty="0">
              <a:solidFill>
                <a:srgbClr val="FF0000"/>
              </a:solidFill>
              <a:latin typeface="Cambria"/>
              <a:cs typeface="Cambria"/>
            </a:endParaRP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V</a:t>
            </a:r>
            <a:r>
              <a:rPr lang="en-US" sz="3200" b="1" dirty="0">
                <a:latin typeface="Cambria"/>
                <a:cs typeface="Cambria"/>
              </a:rPr>
              <a:t>ARIABLE &gt; </a:t>
            </a:r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lang="en-US" sz="3200" b="1" dirty="0">
                <a:latin typeface="Cambria"/>
                <a:cs typeface="Cambria"/>
              </a:rPr>
              <a:t>ORD </a:t>
            </a:r>
            <a:r>
              <a:rPr lang="en-US" sz="3200" b="1" dirty="0" smtClean="0">
                <a:latin typeface="Cambria"/>
                <a:cs typeface="Cambria"/>
              </a:rPr>
              <a:t>COMPRESION</a:t>
            </a:r>
          </a:p>
          <a:p>
            <a:pPr lvl="0" algn="ctr"/>
            <a:endParaRPr lang="en-US" sz="3200" b="1" dirty="0" smtClean="0">
              <a:latin typeface="Cambria"/>
              <a:cs typeface="Cambria"/>
            </a:endParaRPr>
          </a:p>
          <a:p>
            <a:pPr lvl="0" algn="ctr"/>
            <a:endParaRPr lang="en-GB" sz="3200" dirty="0">
              <a:latin typeface="Cambria"/>
              <a:cs typeface="Cambria"/>
            </a:endParaRP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lang="en-US" sz="3200" b="1" dirty="0">
                <a:latin typeface="Cambria"/>
                <a:cs typeface="Cambria"/>
              </a:rPr>
              <a:t>ARLY &gt; </a:t>
            </a:r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H</a:t>
            </a:r>
            <a:r>
              <a:rPr lang="en-US" sz="3200" b="1" dirty="0">
                <a:latin typeface="Cambria"/>
                <a:cs typeface="Cambria"/>
              </a:rPr>
              <a:t>EAD </a:t>
            </a:r>
            <a:r>
              <a:rPr lang="en-US" sz="3200" b="1" dirty="0" smtClean="0">
                <a:latin typeface="Cambria"/>
                <a:cs typeface="Cambria"/>
              </a:rPr>
              <a:t>COMPRESION</a:t>
            </a:r>
          </a:p>
          <a:p>
            <a:pPr lvl="0" algn="ctr"/>
            <a:endParaRPr lang="en-GB" sz="3200" dirty="0" smtClean="0">
              <a:latin typeface="Cambria"/>
              <a:cs typeface="Cambria"/>
            </a:endParaRPr>
          </a:p>
          <a:p>
            <a:pPr lvl="0" algn="ctr"/>
            <a:endParaRPr lang="en-GB" sz="3200" dirty="0">
              <a:latin typeface="Cambria"/>
              <a:cs typeface="Cambria"/>
            </a:endParaRP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lang="en-US" sz="3200" b="1" dirty="0">
                <a:latin typeface="Cambria"/>
                <a:cs typeface="Cambria"/>
              </a:rPr>
              <a:t>CCELERATION  &gt; </a:t>
            </a:r>
            <a:r>
              <a:rPr lang="en-US" sz="3200" b="1" dirty="0" smtClean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lang="en-US" sz="3200" b="1" dirty="0" smtClean="0">
                <a:latin typeface="Cambria"/>
                <a:cs typeface="Cambria"/>
              </a:rPr>
              <a:t>K</a:t>
            </a:r>
          </a:p>
          <a:p>
            <a:pPr lvl="0" algn="ctr"/>
            <a:endParaRPr lang="en-GB" sz="3200" dirty="0" smtClean="0">
              <a:latin typeface="Cambria"/>
              <a:cs typeface="Cambria"/>
            </a:endParaRPr>
          </a:p>
          <a:p>
            <a:pPr lvl="0" algn="ctr"/>
            <a:endParaRPr lang="en-GB" sz="3200" dirty="0">
              <a:latin typeface="Cambria"/>
              <a:cs typeface="Cambria"/>
            </a:endParaRP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lang="en-US" sz="3200" b="1" dirty="0">
                <a:latin typeface="Cambria"/>
                <a:cs typeface="Cambria"/>
              </a:rPr>
              <a:t>ATE &gt; </a:t>
            </a:r>
            <a:r>
              <a:rPr lang="en-US" sz="3200" b="1" dirty="0">
                <a:solidFill>
                  <a:srgbClr val="FF0000"/>
                </a:solidFill>
                <a:latin typeface="Cambria"/>
                <a:cs typeface="Cambria"/>
              </a:rPr>
              <a:t>P</a:t>
            </a:r>
            <a:r>
              <a:rPr lang="en-US" sz="3200" b="1" dirty="0">
                <a:latin typeface="Cambria"/>
                <a:cs typeface="Cambria"/>
              </a:rPr>
              <a:t>LACENTAL INSUFFICIENCY</a:t>
            </a:r>
            <a:endParaRPr lang="en-GB" sz="3200" dirty="0">
              <a:latin typeface="Cambria"/>
              <a:cs typeface="Cambria"/>
            </a:endParaRPr>
          </a:p>
          <a:p>
            <a:r>
              <a:rPr lang="en-US" sz="3200" dirty="0">
                <a:latin typeface="Cambria"/>
                <a:cs typeface="Cambria"/>
              </a:rPr>
              <a:t> </a:t>
            </a:r>
            <a:endParaRPr lang="en-GB" sz="3200" dirty="0">
              <a:latin typeface="Cambria"/>
              <a:cs typeface="Cambria"/>
            </a:endParaRPr>
          </a:p>
          <a:p>
            <a:pPr lvl="0"/>
            <a:endParaRPr lang="en-GB" sz="32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2" name="Picture 1" descr="Screen Shot 2016-10-06 at 01.19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21242" r="5928" b="23160"/>
          <a:stretch/>
        </p:blipFill>
        <p:spPr>
          <a:xfrm>
            <a:off x="5486400" y="2895600"/>
            <a:ext cx="1847444" cy="914400"/>
          </a:xfrm>
          <a:prstGeom prst="rect">
            <a:avLst/>
          </a:prstGeom>
        </p:spPr>
      </p:pic>
      <p:pic>
        <p:nvPicPr>
          <p:cNvPr id="6" name="Picture 5" descr="Screen Shot 2016-10-06 at 01.21.4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23014" r="7265" b="6023"/>
          <a:stretch/>
        </p:blipFill>
        <p:spPr>
          <a:xfrm>
            <a:off x="5638800" y="7315200"/>
            <a:ext cx="1683157" cy="914400"/>
          </a:xfrm>
          <a:prstGeom prst="rect">
            <a:avLst/>
          </a:prstGeom>
        </p:spPr>
      </p:pic>
      <p:pic>
        <p:nvPicPr>
          <p:cNvPr id="7" name="Picture 6" descr="Screen Shot 2016-10-06 at 01.20.2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4413" r="4503" b="9021"/>
          <a:stretch/>
        </p:blipFill>
        <p:spPr>
          <a:xfrm>
            <a:off x="5486400" y="4367261"/>
            <a:ext cx="1828799" cy="9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5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046bf29e614f10a4d762212bcaf7756db1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1892</Words>
  <Application>Microsoft Macintosh PowerPoint</Application>
  <PresentationFormat>Custom</PresentationFormat>
  <Paragraphs>223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Cambria</vt:lpstr>
      <vt:lpstr>Tahoma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abnormal heart tracing during fetal monitoring: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Done by: Amani Alotaibi    Razan AlDhahri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103</cp:revision>
  <dcterms:created xsi:type="dcterms:W3CDTF">2013-12-01T11:24:53Z</dcterms:created>
  <dcterms:modified xsi:type="dcterms:W3CDTF">2016-11-03T17:28:30Z</dcterms:modified>
</cp:coreProperties>
</file>