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13716000" cy="9144000"/>
  <p:notesSz cx="6858000" cy="9144000"/>
  <p:custDataLst>
    <p:tags r:id="rId21"/>
  </p:custDataLst>
  <p:defaultTextStyle>
    <a:defPPr>
      <a:defRPr lang="en-US"/>
    </a:defPPr>
    <a:lvl1pPr marL="0" algn="l" defTabSz="1147115" rtl="0" eaLnBrk="1" latinLnBrk="0" hangingPunct="1">
      <a:defRPr sz="2300" kern="1200">
        <a:solidFill>
          <a:schemeClr val="tx1"/>
        </a:solidFill>
        <a:latin typeface="+mn-lt"/>
        <a:ea typeface="+mn-ea"/>
        <a:cs typeface="+mn-cs"/>
      </a:defRPr>
    </a:lvl1pPr>
    <a:lvl2pPr marL="573557" algn="l" defTabSz="1147115" rtl="0" eaLnBrk="1" latinLnBrk="0" hangingPunct="1">
      <a:defRPr sz="2300" kern="1200">
        <a:solidFill>
          <a:schemeClr val="tx1"/>
        </a:solidFill>
        <a:latin typeface="+mn-lt"/>
        <a:ea typeface="+mn-ea"/>
        <a:cs typeface="+mn-cs"/>
      </a:defRPr>
    </a:lvl2pPr>
    <a:lvl3pPr marL="1147115" algn="l" defTabSz="1147115" rtl="0" eaLnBrk="1" latinLnBrk="0" hangingPunct="1">
      <a:defRPr sz="2300" kern="1200">
        <a:solidFill>
          <a:schemeClr val="tx1"/>
        </a:solidFill>
        <a:latin typeface="+mn-lt"/>
        <a:ea typeface="+mn-ea"/>
        <a:cs typeface="+mn-cs"/>
      </a:defRPr>
    </a:lvl3pPr>
    <a:lvl4pPr marL="1720672" algn="l" defTabSz="1147115" rtl="0" eaLnBrk="1" latinLnBrk="0" hangingPunct="1">
      <a:defRPr sz="2300" kern="1200">
        <a:solidFill>
          <a:schemeClr val="tx1"/>
        </a:solidFill>
        <a:latin typeface="+mn-lt"/>
        <a:ea typeface="+mn-ea"/>
        <a:cs typeface="+mn-cs"/>
      </a:defRPr>
    </a:lvl4pPr>
    <a:lvl5pPr marL="2294230" algn="l" defTabSz="1147115" rtl="0" eaLnBrk="1" latinLnBrk="0" hangingPunct="1">
      <a:defRPr sz="2300" kern="1200">
        <a:solidFill>
          <a:schemeClr val="tx1"/>
        </a:solidFill>
        <a:latin typeface="+mn-lt"/>
        <a:ea typeface="+mn-ea"/>
        <a:cs typeface="+mn-cs"/>
      </a:defRPr>
    </a:lvl5pPr>
    <a:lvl6pPr marL="2867787" algn="l" defTabSz="1147115" rtl="0" eaLnBrk="1" latinLnBrk="0" hangingPunct="1">
      <a:defRPr sz="2300" kern="1200">
        <a:solidFill>
          <a:schemeClr val="tx1"/>
        </a:solidFill>
        <a:latin typeface="+mn-lt"/>
        <a:ea typeface="+mn-ea"/>
        <a:cs typeface="+mn-cs"/>
      </a:defRPr>
    </a:lvl6pPr>
    <a:lvl7pPr marL="3441344" algn="l" defTabSz="1147115" rtl="0" eaLnBrk="1" latinLnBrk="0" hangingPunct="1">
      <a:defRPr sz="2300" kern="1200">
        <a:solidFill>
          <a:schemeClr val="tx1"/>
        </a:solidFill>
        <a:latin typeface="+mn-lt"/>
        <a:ea typeface="+mn-ea"/>
        <a:cs typeface="+mn-cs"/>
      </a:defRPr>
    </a:lvl7pPr>
    <a:lvl8pPr marL="4014902" algn="l" defTabSz="1147115" rtl="0" eaLnBrk="1" latinLnBrk="0" hangingPunct="1">
      <a:defRPr sz="2300" kern="1200">
        <a:solidFill>
          <a:schemeClr val="tx1"/>
        </a:solidFill>
        <a:latin typeface="+mn-lt"/>
        <a:ea typeface="+mn-ea"/>
        <a:cs typeface="+mn-cs"/>
      </a:defRPr>
    </a:lvl8pPr>
    <a:lvl9pPr marL="4588459" algn="l" defTabSz="1147115"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p:restoredTop sz="94630"/>
  </p:normalViewPr>
  <p:slideViewPr>
    <p:cSldViewPr>
      <p:cViewPr varScale="1">
        <p:scale>
          <a:sx n="65" d="100"/>
          <a:sy n="65" d="100"/>
        </p:scale>
        <p:origin x="816" y="200"/>
      </p:cViewPr>
      <p:guideLst>
        <p:guide orient="horz" pos="2880"/>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389564-7841-4701-AC89-355BB772D6DB}" type="datetimeFigureOut">
              <a:rPr lang="en-US" smtClean="0"/>
              <a:pPr/>
              <a:t>10/15/16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Contact us: pht433@gmail.com</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3476DE-4F4E-457A-8472-716D03841344}" type="slidenum">
              <a:rPr lang="en-US" smtClean="0"/>
              <a:pPr/>
              <a:t>‹#›</a:t>
            </a:fld>
            <a:endParaRPr lang="en-US"/>
          </a:p>
        </p:txBody>
      </p:sp>
    </p:spTree>
    <p:extLst>
      <p:ext uri="{BB962C8B-B14F-4D97-AF65-F5344CB8AC3E}">
        <p14:creationId xmlns:p14="http://schemas.microsoft.com/office/powerpoint/2010/main" val="40432337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98731-034C-4C97-910C-A0A1F2AD7AC8}" type="datetimeFigureOut">
              <a:rPr lang="en-US" smtClean="0"/>
              <a:pPr/>
              <a:t>10/15/16</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Contact us: pht433@gmail.com</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6FA61-A8BE-49AB-8275-DC3C08F2A0EF}" type="slidenum">
              <a:rPr lang="en-US" smtClean="0"/>
              <a:pPr/>
              <a:t>‹#›</a:t>
            </a:fld>
            <a:endParaRPr lang="en-US"/>
          </a:p>
        </p:txBody>
      </p:sp>
    </p:spTree>
    <p:extLst>
      <p:ext uri="{BB962C8B-B14F-4D97-AF65-F5344CB8AC3E}">
        <p14:creationId xmlns:p14="http://schemas.microsoft.com/office/powerpoint/2010/main" val="2989733168"/>
      </p:ext>
    </p:extLst>
  </p:cSld>
  <p:clrMap bg1="lt1" tx1="dk1" bg2="lt2" tx2="dk2" accent1="accent1" accent2="accent2" accent3="accent3" accent4="accent4" accent5="accent5" accent6="accent6" hlink="hlink" folHlink="folHlink"/>
  <p:hf sldNum="0" hdr="0" ftr="0" dt="0"/>
  <p:notesStyle>
    <a:lvl1pPr marL="0" algn="l" defTabSz="1147115" rtl="0" eaLnBrk="1" latinLnBrk="0" hangingPunct="1">
      <a:defRPr sz="1500" kern="1200">
        <a:solidFill>
          <a:schemeClr val="tx1"/>
        </a:solidFill>
        <a:latin typeface="+mn-lt"/>
        <a:ea typeface="+mn-ea"/>
        <a:cs typeface="+mn-cs"/>
      </a:defRPr>
    </a:lvl1pPr>
    <a:lvl2pPr marL="573557" algn="l" defTabSz="1147115" rtl="0" eaLnBrk="1" latinLnBrk="0" hangingPunct="1">
      <a:defRPr sz="1500" kern="1200">
        <a:solidFill>
          <a:schemeClr val="tx1"/>
        </a:solidFill>
        <a:latin typeface="+mn-lt"/>
        <a:ea typeface="+mn-ea"/>
        <a:cs typeface="+mn-cs"/>
      </a:defRPr>
    </a:lvl2pPr>
    <a:lvl3pPr marL="1147115" algn="l" defTabSz="1147115" rtl="0" eaLnBrk="1" latinLnBrk="0" hangingPunct="1">
      <a:defRPr sz="1500" kern="1200">
        <a:solidFill>
          <a:schemeClr val="tx1"/>
        </a:solidFill>
        <a:latin typeface="+mn-lt"/>
        <a:ea typeface="+mn-ea"/>
        <a:cs typeface="+mn-cs"/>
      </a:defRPr>
    </a:lvl3pPr>
    <a:lvl4pPr marL="1720672" algn="l" defTabSz="1147115" rtl="0" eaLnBrk="1" latinLnBrk="0" hangingPunct="1">
      <a:defRPr sz="1500" kern="1200">
        <a:solidFill>
          <a:schemeClr val="tx1"/>
        </a:solidFill>
        <a:latin typeface="+mn-lt"/>
        <a:ea typeface="+mn-ea"/>
        <a:cs typeface="+mn-cs"/>
      </a:defRPr>
    </a:lvl4pPr>
    <a:lvl5pPr marL="2294230" algn="l" defTabSz="1147115" rtl="0" eaLnBrk="1" latinLnBrk="0" hangingPunct="1">
      <a:defRPr sz="1500" kern="1200">
        <a:solidFill>
          <a:schemeClr val="tx1"/>
        </a:solidFill>
        <a:latin typeface="+mn-lt"/>
        <a:ea typeface="+mn-ea"/>
        <a:cs typeface="+mn-cs"/>
      </a:defRPr>
    </a:lvl5pPr>
    <a:lvl6pPr marL="2867787" algn="l" defTabSz="1147115" rtl="0" eaLnBrk="1" latinLnBrk="0" hangingPunct="1">
      <a:defRPr sz="1500" kern="1200">
        <a:solidFill>
          <a:schemeClr val="tx1"/>
        </a:solidFill>
        <a:latin typeface="+mn-lt"/>
        <a:ea typeface="+mn-ea"/>
        <a:cs typeface="+mn-cs"/>
      </a:defRPr>
    </a:lvl6pPr>
    <a:lvl7pPr marL="3441344" algn="l" defTabSz="1147115" rtl="0" eaLnBrk="1" latinLnBrk="0" hangingPunct="1">
      <a:defRPr sz="1500" kern="1200">
        <a:solidFill>
          <a:schemeClr val="tx1"/>
        </a:solidFill>
        <a:latin typeface="+mn-lt"/>
        <a:ea typeface="+mn-ea"/>
        <a:cs typeface="+mn-cs"/>
      </a:defRPr>
    </a:lvl7pPr>
    <a:lvl8pPr marL="4014902" algn="l" defTabSz="1147115" rtl="0" eaLnBrk="1" latinLnBrk="0" hangingPunct="1">
      <a:defRPr sz="1500" kern="1200">
        <a:solidFill>
          <a:schemeClr val="tx1"/>
        </a:solidFill>
        <a:latin typeface="+mn-lt"/>
        <a:ea typeface="+mn-ea"/>
        <a:cs typeface="+mn-cs"/>
      </a:defRPr>
    </a:lvl8pPr>
    <a:lvl9pPr marL="4588459" algn="l" defTabSz="114711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797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85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573557" indent="0" algn="ctr">
              <a:buNone/>
              <a:defRPr>
                <a:solidFill>
                  <a:schemeClr val="tx1">
                    <a:tint val="75000"/>
                  </a:schemeClr>
                </a:solidFill>
              </a:defRPr>
            </a:lvl2pPr>
            <a:lvl3pPr marL="1147115" indent="0" algn="ctr">
              <a:buNone/>
              <a:defRPr>
                <a:solidFill>
                  <a:schemeClr val="tx1">
                    <a:tint val="75000"/>
                  </a:schemeClr>
                </a:solidFill>
              </a:defRPr>
            </a:lvl3pPr>
            <a:lvl4pPr marL="1720672" indent="0" algn="ctr">
              <a:buNone/>
              <a:defRPr>
                <a:solidFill>
                  <a:schemeClr val="tx1">
                    <a:tint val="75000"/>
                  </a:schemeClr>
                </a:solidFill>
              </a:defRPr>
            </a:lvl4pPr>
            <a:lvl5pPr marL="2294230" indent="0" algn="ctr">
              <a:buNone/>
              <a:defRPr>
                <a:solidFill>
                  <a:schemeClr val="tx1">
                    <a:tint val="75000"/>
                  </a:schemeClr>
                </a:solidFill>
              </a:defRPr>
            </a:lvl5pPr>
            <a:lvl6pPr marL="2867787" indent="0" algn="ctr">
              <a:buNone/>
              <a:defRPr>
                <a:solidFill>
                  <a:schemeClr val="tx1">
                    <a:tint val="75000"/>
                  </a:schemeClr>
                </a:solidFill>
              </a:defRPr>
            </a:lvl6pPr>
            <a:lvl7pPr marL="3441344" indent="0" algn="ctr">
              <a:buNone/>
              <a:defRPr>
                <a:solidFill>
                  <a:schemeClr val="tx1">
                    <a:tint val="75000"/>
                  </a:schemeClr>
                </a:solidFill>
              </a:defRPr>
            </a:lvl7pPr>
            <a:lvl8pPr marL="4014902" indent="0" algn="ctr">
              <a:buNone/>
              <a:defRPr>
                <a:solidFill>
                  <a:schemeClr val="tx1">
                    <a:tint val="75000"/>
                  </a:schemeClr>
                </a:solidFill>
              </a:defRPr>
            </a:lvl8pPr>
            <a:lvl9pPr marL="45884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97F23-A1A5-4888-8DAC-0B6EFA319CA3}" type="datetime1">
              <a:rPr lang="en-US" smtClean="0"/>
              <a:t>10/15/16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28250283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5728A-5BDE-41F0-B2B2-48DA403587CF}" type="datetime1">
              <a:rPr lang="en-US" smtClean="0"/>
              <a:t>10/15/16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0743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7"/>
            <a:ext cx="308610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7"/>
            <a:ext cx="902970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74EC2-0147-47DC-A9DA-F401752438EE}" type="datetime1">
              <a:rPr lang="en-US" smtClean="0"/>
              <a:t>10/15/16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8017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FC0D0-0F45-4BE3-8A49-27F47653F0A0}" type="datetime1">
              <a:rPr lang="en-US" smtClean="0"/>
              <a:t>10/15/16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644984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69"/>
            <a:ext cx="11658600" cy="1816100"/>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19"/>
            <a:ext cx="11658600" cy="2000249"/>
          </a:xfrm>
        </p:spPr>
        <p:txBody>
          <a:bodyPr anchor="b"/>
          <a:lstStyle>
            <a:lvl1pPr marL="0" indent="0">
              <a:buNone/>
              <a:defRPr sz="2500">
                <a:solidFill>
                  <a:schemeClr val="tx1">
                    <a:tint val="75000"/>
                  </a:schemeClr>
                </a:solidFill>
              </a:defRPr>
            </a:lvl1pPr>
            <a:lvl2pPr marL="573557" indent="0">
              <a:buNone/>
              <a:defRPr sz="2300">
                <a:solidFill>
                  <a:schemeClr val="tx1">
                    <a:tint val="75000"/>
                  </a:schemeClr>
                </a:solidFill>
              </a:defRPr>
            </a:lvl2pPr>
            <a:lvl3pPr marL="1147115" indent="0">
              <a:buNone/>
              <a:defRPr sz="2000">
                <a:solidFill>
                  <a:schemeClr val="tx1">
                    <a:tint val="75000"/>
                  </a:schemeClr>
                </a:solidFill>
              </a:defRPr>
            </a:lvl3pPr>
            <a:lvl4pPr marL="1720672" indent="0">
              <a:buNone/>
              <a:defRPr sz="1800">
                <a:solidFill>
                  <a:schemeClr val="tx1">
                    <a:tint val="75000"/>
                  </a:schemeClr>
                </a:solidFill>
              </a:defRPr>
            </a:lvl4pPr>
            <a:lvl5pPr marL="2294230" indent="0">
              <a:buNone/>
              <a:defRPr sz="1800">
                <a:solidFill>
                  <a:schemeClr val="tx1">
                    <a:tint val="75000"/>
                  </a:schemeClr>
                </a:solidFill>
              </a:defRPr>
            </a:lvl5pPr>
            <a:lvl6pPr marL="2867787" indent="0">
              <a:buNone/>
              <a:defRPr sz="1800">
                <a:solidFill>
                  <a:schemeClr val="tx1">
                    <a:tint val="75000"/>
                  </a:schemeClr>
                </a:solidFill>
              </a:defRPr>
            </a:lvl6pPr>
            <a:lvl7pPr marL="3441344" indent="0">
              <a:buNone/>
              <a:defRPr sz="1800">
                <a:solidFill>
                  <a:schemeClr val="tx1">
                    <a:tint val="75000"/>
                  </a:schemeClr>
                </a:solidFill>
              </a:defRPr>
            </a:lvl7pPr>
            <a:lvl8pPr marL="4014902" indent="0">
              <a:buNone/>
              <a:defRPr sz="1800">
                <a:solidFill>
                  <a:schemeClr val="tx1">
                    <a:tint val="75000"/>
                  </a:schemeClr>
                </a:solidFill>
              </a:defRPr>
            </a:lvl8pPr>
            <a:lvl9pPr marL="4588459"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7D72F-2ABB-4B76-901C-58A2F5CB2B84}" type="datetime1">
              <a:rPr lang="en-US" smtClean="0"/>
              <a:t>10/15/16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94658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3"/>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3"/>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765C1-0DE8-45E1-B4E6-177357AC6D12}" type="datetime1">
              <a:rPr lang="en-US" smtClean="0"/>
              <a:t>10/15/16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67780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2046817"/>
            <a:ext cx="6060282" cy="853016"/>
          </a:xfrm>
        </p:spPr>
        <p:txBody>
          <a:bodyPr anchor="b"/>
          <a:lstStyle>
            <a:lvl1pPr marL="0" indent="0">
              <a:buNone/>
              <a:defRPr sz="3000" b="1"/>
            </a:lvl1pPr>
            <a:lvl2pPr marL="573557" indent="0">
              <a:buNone/>
              <a:defRPr sz="2500" b="1"/>
            </a:lvl2pPr>
            <a:lvl3pPr marL="1147115" indent="0">
              <a:buNone/>
              <a:defRPr sz="2300" b="1"/>
            </a:lvl3pPr>
            <a:lvl4pPr marL="1720672" indent="0">
              <a:buNone/>
              <a:defRPr sz="2000" b="1"/>
            </a:lvl4pPr>
            <a:lvl5pPr marL="2294230" indent="0">
              <a:buNone/>
              <a:defRPr sz="2000" b="1"/>
            </a:lvl5pPr>
            <a:lvl6pPr marL="2867787" indent="0">
              <a:buNone/>
              <a:defRPr sz="2000" b="1"/>
            </a:lvl6pPr>
            <a:lvl7pPr marL="3441344" indent="0">
              <a:buNone/>
              <a:defRPr sz="2000" b="1"/>
            </a:lvl7pPr>
            <a:lvl8pPr marL="4014902" indent="0">
              <a:buNone/>
              <a:defRPr sz="2000" b="1"/>
            </a:lvl8pPr>
            <a:lvl9pPr marL="458845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85800" y="2899833"/>
            <a:ext cx="6060282"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2046817"/>
            <a:ext cx="6062663" cy="853016"/>
          </a:xfrm>
        </p:spPr>
        <p:txBody>
          <a:bodyPr anchor="b"/>
          <a:lstStyle>
            <a:lvl1pPr marL="0" indent="0">
              <a:buNone/>
              <a:defRPr sz="3000" b="1"/>
            </a:lvl1pPr>
            <a:lvl2pPr marL="573557" indent="0">
              <a:buNone/>
              <a:defRPr sz="2500" b="1"/>
            </a:lvl2pPr>
            <a:lvl3pPr marL="1147115" indent="0">
              <a:buNone/>
              <a:defRPr sz="2300" b="1"/>
            </a:lvl3pPr>
            <a:lvl4pPr marL="1720672" indent="0">
              <a:buNone/>
              <a:defRPr sz="2000" b="1"/>
            </a:lvl4pPr>
            <a:lvl5pPr marL="2294230" indent="0">
              <a:buNone/>
              <a:defRPr sz="2000" b="1"/>
            </a:lvl5pPr>
            <a:lvl6pPr marL="2867787" indent="0">
              <a:buNone/>
              <a:defRPr sz="2000" b="1"/>
            </a:lvl6pPr>
            <a:lvl7pPr marL="3441344" indent="0">
              <a:buNone/>
              <a:defRPr sz="2000" b="1"/>
            </a:lvl7pPr>
            <a:lvl8pPr marL="4014902" indent="0">
              <a:buNone/>
              <a:defRPr sz="2000" b="1"/>
            </a:lvl8pPr>
            <a:lvl9pPr marL="458845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967538" y="2899833"/>
            <a:ext cx="6062663"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0CBEFE-20FF-47F2-B561-B1F50C47DAF2}" type="datetime1">
              <a:rPr lang="en-US" smtClean="0"/>
              <a:t>10/15/16</a:t>
            </a:fld>
            <a:endParaRPr lang="en-US"/>
          </a:p>
        </p:txBody>
      </p:sp>
      <p:sp>
        <p:nvSpPr>
          <p:cNvPr id="8" name="Footer Placeholder 7"/>
          <p:cNvSpPr>
            <a:spLocks noGrp="1"/>
          </p:cNvSpPr>
          <p:nvPr>
            <p:ph type="ftr" sz="quarter" idx="11"/>
          </p:nvPr>
        </p:nvSpPr>
        <p:spPr/>
        <p:txBody>
          <a:bodyPr/>
          <a:lstStyle/>
          <a:p>
            <a:r>
              <a:rPr lang="en-US" smtClean="0"/>
              <a:t>Contact us: pht433@gmail.com</a:t>
            </a:r>
            <a:endParaRPr lang="en-US"/>
          </a:p>
        </p:txBody>
      </p:sp>
      <p:sp>
        <p:nvSpPr>
          <p:cNvPr id="9" name="Slide Number Placeholder 8"/>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10882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3DCDF-5F05-496E-9DF4-1017E46B4D57}" type="datetime1">
              <a:rPr lang="en-US" smtClean="0"/>
              <a:t>10/15/16</a:t>
            </a:fld>
            <a:endParaRPr lang="en-US"/>
          </a:p>
        </p:txBody>
      </p:sp>
      <p:sp>
        <p:nvSpPr>
          <p:cNvPr id="4" name="Footer Placeholder 3"/>
          <p:cNvSpPr>
            <a:spLocks noGrp="1"/>
          </p:cNvSpPr>
          <p:nvPr>
            <p:ph type="ftr" sz="quarter" idx="11"/>
          </p:nvPr>
        </p:nvSpPr>
        <p:spPr/>
        <p:txBody>
          <a:bodyPr/>
          <a:lstStyle/>
          <a:p>
            <a:r>
              <a:rPr lang="en-US" smtClean="0"/>
              <a:t>Contact us: pht433@gmail.com</a:t>
            </a:r>
            <a:endParaRPr lang="en-US"/>
          </a:p>
        </p:txBody>
      </p:sp>
      <p:sp>
        <p:nvSpPr>
          <p:cNvPr id="5" name="Slide Number Placeholder 4"/>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46828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08501-92D0-4FAB-93D1-5220F9556195}" type="datetime1">
              <a:rPr lang="en-US" smtClean="0"/>
              <a:t>10/15/16</a:t>
            </a:fld>
            <a:endParaRPr lang="en-US"/>
          </a:p>
        </p:txBody>
      </p:sp>
      <p:sp>
        <p:nvSpPr>
          <p:cNvPr id="3" name="Footer Placeholder 2"/>
          <p:cNvSpPr>
            <a:spLocks noGrp="1"/>
          </p:cNvSpPr>
          <p:nvPr>
            <p:ph type="ftr" sz="quarter" idx="11"/>
          </p:nvPr>
        </p:nvSpPr>
        <p:spPr/>
        <p:txBody>
          <a:bodyPr/>
          <a:lstStyle/>
          <a:p>
            <a:r>
              <a:rPr lang="en-US" smtClean="0"/>
              <a:t>Contact us: pht433@gmail.com</a:t>
            </a:r>
            <a:endParaRPr lang="en-US"/>
          </a:p>
        </p:txBody>
      </p:sp>
      <p:sp>
        <p:nvSpPr>
          <p:cNvPr id="4" name="Slide Number Placeholder 3"/>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230330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4067"/>
            <a:ext cx="4512470" cy="154940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5362577" y="364070"/>
            <a:ext cx="7667625" cy="7804151"/>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913470"/>
            <a:ext cx="4512470" cy="6254751"/>
          </a:xfrm>
        </p:spPr>
        <p:txBody>
          <a:bodyPr/>
          <a:lstStyle>
            <a:lvl1pPr marL="0" indent="0">
              <a:buNone/>
              <a:defRPr sz="1800"/>
            </a:lvl1pPr>
            <a:lvl2pPr marL="573557" indent="0">
              <a:buNone/>
              <a:defRPr sz="1500"/>
            </a:lvl2pPr>
            <a:lvl3pPr marL="1147115" indent="0">
              <a:buNone/>
              <a:defRPr sz="1300"/>
            </a:lvl3pPr>
            <a:lvl4pPr marL="1720672" indent="0">
              <a:buNone/>
              <a:defRPr sz="1100"/>
            </a:lvl4pPr>
            <a:lvl5pPr marL="2294230" indent="0">
              <a:buNone/>
              <a:defRPr sz="1100"/>
            </a:lvl5pPr>
            <a:lvl6pPr marL="2867787" indent="0">
              <a:buNone/>
              <a:defRPr sz="1100"/>
            </a:lvl6pPr>
            <a:lvl7pPr marL="3441344" indent="0">
              <a:buNone/>
              <a:defRPr sz="1100"/>
            </a:lvl7pPr>
            <a:lvl8pPr marL="4014902" indent="0">
              <a:buNone/>
              <a:defRPr sz="1100"/>
            </a:lvl8pPr>
            <a:lvl9pPr marL="458845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FB4C-B70A-44B5-9418-9D979049CB28}" type="datetime1">
              <a:rPr lang="en-US" smtClean="0"/>
              <a:t>10/15/16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68666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6400801"/>
            <a:ext cx="8229600" cy="755651"/>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688432" y="817033"/>
            <a:ext cx="8229600" cy="5486400"/>
          </a:xfrm>
        </p:spPr>
        <p:txBody>
          <a:bodyPr/>
          <a:lstStyle>
            <a:lvl1pPr marL="0" indent="0">
              <a:buNone/>
              <a:defRPr sz="4000"/>
            </a:lvl1pPr>
            <a:lvl2pPr marL="573557" indent="0">
              <a:buNone/>
              <a:defRPr sz="3500"/>
            </a:lvl2pPr>
            <a:lvl3pPr marL="1147115" indent="0">
              <a:buNone/>
              <a:defRPr sz="3000"/>
            </a:lvl3pPr>
            <a:lvl4pPr marL="1720672" indent="0">
              <a:buNone/>
              <a:defRPr sz="2500"/>
            </a:lvl4pPr>
            <a:lvl5pPr marL="2294230" indent="0">
              <a:buNone/>
              <a:defRPr sz="2500"/>
            </a:lvl5pPr>
            <a:lvl6pPr marL="2867787" indent="0">
              <a:buNone/>
              <a:defRPr sz="2500"/>
            </a:lvl6pPr>
            <a:lvl7pPr marL="3441344" indent="0">
              <a:buNone/>
              <a:defRPr sz="2500"/>
            </a:lvl7pPr>
            <a:lvl8pPr marL="4014902" indent="0">
              <a:buNone/>
              <a:defRPr sz="2500"/>
            </a:lvl8pPr>
            <a:lvl9pPr marL="4588459" indent="0">
              <a:buNone/>
              <a:defRPr sz="2500"/>
            </a:lvl9pPr>
          </a:lstStyle>
          <a:p>
            <a:endParaRPr lang="en-US"/>
          </a:p>
        </p:txBody>
      </p:sp>
      <p:sp>
        <p:nvSpPr>
          <p:cNvPr id="4" name="Text Placeholder 3"/>
          <p:cNvSpPr>
            <a:spLocks noGrp="1"/>
          </p:cNvSpPr>
          <p:nvPr>
            <p:ph type="body" sz="half" idx="2"/>
          </p:nvPr>
        </p:nvSpPr>
        <p:spPr>
          <a:xfrm>
            <a:off x="2688432" y="7156452"/>
            <a:ext cx="8229600" cy="1073149"/>
          </a:xfrm>
        </p:spPr>
        <p:txBody>
          <a:bodyPr/>
          <a:lstStyle>
            <a:lvl1pPr marL="0" indent="0">
              <a:buNone/>
              <a:defRPr sz="1800"/>
            </a:lvl1pPr>
            <a:lvl2pPr marL="573557" indent="0">
              <a:buNone/>
              <a:defRPr sz="1500"/>
            </a:lvl2pPr>
            <a:lvl3pPr marL="1147115" indent="0">
              <a:buNone/>
              <a:defRPr sz="1300"/>
            </a:lvl3pPr>
            <a:lvl4pPr marL="1720672" indent="0">
              <a:buNone/>
              <a:defRPr sz="1100"/>
            </a:lvl4pPr>
            <a:lvl5pPr marL="2294230" indent="0">
              <a:buNone/>
              <a:defRPr sz="1100"/>
            </a:lvl5pPr>
            <a:lvl6pPr marL="2867787" indent="0">
              <a:buNone/>
              <a:defRPr sz="1100"/>
            </a:lvl6pPr>
            <a:lvl7pPr marL="3441344" indent="0">
              <a:buNone/>
              <a:defRPr sz="1100"/>
            </a:lvl7pPr>
            <a:lvl8pPr marL="4014902" indent="0">
              <a:buNone/>
              <a:defRPr sz="1100"/>
            </a:lvl8pPr>
            <a:lvl9pPr marL="458845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EBCB1-5154-4598-8739-5736CD0B8E08}" type="datetime1">
              <a:rPr lang="en-US" smtClean="0"/>
              <a:t>10/15/16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14041655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114711" tIns="57356" rIns="114711" bIns="573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3"/>
            <a:ext cx="12344400" cy="6034617"/>
          </a:xfrm>
          <a:prstGeom prst="rect">
            <a:avLst/>
          </a:prstGeom>
        </p:spPr>
        <p:txBody>
          <a:bodyPr vert="horz" lIns="114711" tIns="57356" rIns="114711" bIns="573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7"/>
            <a:ext cx="3200400" cy="486833"/>
          </a:xfrm>
          <a:prstGeom prst="rect">
            <a:avLst/>
          </a:prstGeom>
        </p:spPr>
        <p:txBody>
          <a:bodyPr vert="horz" lIns="114711" tIns="57356" rIns="114711" bIns="57356" rtlCol="0" anchor="ctr"/>
          <a:lstStyle>
            <a:lvl1pPr algn="l">
              <a:defRPr sz="1500">
                <a:solidFill>
                  <a:schemeClr val="tx1">
                    <a:tint val="75000"/>
                  </a:schemeClr>
                </a:solidFill>
              </a:defRPr>
            </a:lvl1pPr>
          </a:lstStyle>
          <a:p>
            <a:fld id="{D552CEF1-90D8-493C-9298-686E7BABADF7}" type="datetime1">
              <a:rPr lang="en-US" smtClean="0"/>
              <a:t>10/15/16</a:t>
            </a:fld>
            <a:endParaRPr lang="en-US"/>
          </a:p>
        </p:txBody>
      </p:sp>
      <p:sp>
        <p:nvSpPr>
          <p:cNvPr id="5" name="Footer Placeholder 4"/>
          <p:cNvSpPr>
            <a:spLocks noGrp="1"/>
          </p:cNvSpPr>
          <p:nvPr>
            <p:ph type="ftr" sz="quarter" idx="3"/>
          </p:nvPr>
        </p:nvSpPr>
        <p:spPr>
          <a:xfrm>
            <a:off x="4686300" y="8475137"/>
            <a:ext cx="4343400" cy="486833"/>
          </a:xfrm>
          <a:prstGeom prst="rect">
            <a:avLst/>
          </a:prstGeom>
        </p:spPr>
        <p:txBody>
          <a:bodyPr vert="horz" lIns="114711" tIns="57356" rIns="114711" bIns="57356" rtlCol="0" anchor="ctr"/>
          <a:lstStyle>
            <a:lvl1pPr algn="ctr">
              <a:defRPr sz="1500">
                <a:solidFill>
                  <a:schemeClr val="tx1">
                    <a:tint val="75000"/>
                  </a:schemeClr>
                </a:solidFill>
              </a:defRPr>
            </a:lvl1pPr>
          </a:lstStyle>
          <a:p>
            <a:r>
              <a:rPr lang="en-US" smtClean="0"/>
              <a:t>Contact us: pht433@gmail.com</a:t>
            </a:r>
            <a:endParaRPr lang="en-US"/>
          </a:p>
        </p:txBody>
      </p:sp>
      <p:sp>
        <p:nvSpPr>
          <p:cNvPr id="6" name="Slide Number Placeholder 5"/>
          <p:cNvSpPr>
            <a:spLocks noGrp="1"/>
          </p:cNvSpPr>
          <p:nvPr>
            <p:ph type="sldNum" sz="quarter" idx="4"/>
          </p:nvPr>
        </p:nvSpPr>
        <p:spPr>
          <a:xfrm>
            <a:off x="9829800" y="8475137"/>
            <a:ext cx="3200400" cy="486833"/>
          </a:xfrm>
          <a:prstGeom prst="rect">
            <a:avLst/>
          </a:prstGeom>
        </p:spPr>
        <p:txBody>
          <a:bodyPr vert="horz" lIns="114711" tIns="57356" rIns="114711" bIns="57356" rtlCol="0" anchor="ctr"/>
          <a:lstStyle>
            <a:lvl1pPr algn="r">
              <a:defRPr sz="1500">
                <a:solidFill>
                  <a:schemeClr val="tx1">
                    <a:tint val="75000"/>
                  </a:schemeClr>
                </a:solidFill>
              </a:defRPr>
            </a:lvl1pPr>
          </a:lstStyle>
          <a:p>
            <a:fld id="{2339E5D4-2FE6-43AA-AB6C-F01DFBF601A1}" type="slidenum">
              <a:rPr lang="en-US" smtClean="0"/>
              <a:pPr/>
              <a:t>‹#›</a:t>
            </a:fld>
            <a:endParaRPr lang="en-US"/>
          </a:p>
        </p:txBody>
      </p:sp>
    </p:spTree>
    <p:extLst>
      <p:ext uri="{BB962C8B-B14F-4D97-AF65-F5344CB8AC3E}">
        <p14:creationId xmlns:p14="http://schemas.microsoft.com/office/powerpoint/2010/main" val="1460589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1147115" rtl="0" eaLnBrk="1" latinLnBrk="0" hangingPunct="1">
        <a:spcBef>
          <a:spcPct val="0"/>
        </a:spcBef>
        <a:buNone/>
        <a:defRPr sz="5500" kern="1200">
          <a:solidFill>
            <a:schemeClr val="tx1"/>
          </a:solidFill>
          <a:latin typeface="+mj-lt"/>
          <a:ea typeface="+mj-ea"/>
          <a:cs typeface="+mj-cs"/>
        </a:defRPr>
      </a:lvl1pPr>
    </p:titleStyle>
    <p:bodyStyle>
      <a:lvl1pPr marL="430168" indent="-430168" algn="l" defTabSz="1147115"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031" indent="-358473" algn="l" defTabSz="1147115"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3894" indent="-286779" algn="l" defTabSz="1147115"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7451"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1008"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4566"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28123"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1681"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5238"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7115" rtl="0" eaLnBrk="1" latinLnBrk="0" hangingPunct="1">
        <a:defRPr sz="2300" kern="1200">
          <a:solidFill>
            <a:schemeClr val="tx1"/>
          </a:solidFill>
          <a:latin typeface="+mn-lt"/>
          <a:ea typeface="+mn-ea"/>
          <a:cs typeface="+mn-cs"/>
        </a:defRPr>
      </a:lvl1pPr>
      <a:lvl2pPr marL="573557" algn="l" defTabSz="1147115" rtl="0" eaLnBrk="1" latinLnBrk="0" hangingPunct="1">
        <a:defRPr sz="2300" kern="1200">
          <a:solidFill>
            <a:schemeClr val="tx1"/>
          </a:solidFill>
          <a:latin typeface="+mn-lt"/>
          <a:ea typeface="+mn-ea"/>
          <a:cs typeface="+mn-cs"/>
        </a:defRPr>
      </a:lvl2pPr>
      <a:lvl3pPr marL="1147115" algn="l" defTabSz="1147115" rtl="0" eaLnBrk="1" latinLnBrk="0" hangingPunct="1">
        <a:defRPr sz="2300" kern="1200">
          <a:solidFill>
            <a:schemeClr val="tx1"/>
          </a:solidFill>
          <a:latin typeface="+mn-lt"/>
          <a:ea typeface="+mn-ea"/>
          <a:cs typeface="+mn-cs"/>
        </a:defRPr>
      </a:lvl3pPr>
      <a:lvl4pPr marL="1720672" algn="l" defTabSz="1147115" rtl="0" eaLnBrk="1" latinLnBrk="0" hangingPunct="1">
        <a:defRPr sz="2300" kern="1200">
          <a:solidFill>
            <a:schemeClr val="tx1"/>
          </a:solidFill>
          <a:latin typeface="+mn-lt"/>
          <a:ea typeface="+mn-ea"/>
          <a:cs typeface="+mn-cs"/>
        </a:defRPr>
      </a:lvl4pPr>
      <a:lvl5pPr marL="2294230" algn="l" defTabSz="1147115" rtl="0" eaLnBrk="1" latinLnBrk="0" hangingPunct="1">
        <a:defRPr sz="2300" kern="1200">
          <a:solidFill>
            <a:schemeClr val="tx1"/>
          </a:solidFill>
          <a:latin typeface="+mn-lt"/>
          <a:ea typeface="+mn-ea"/>
          <a:cs typeface="+mn-cs"/>
        </a:defRPr>
      </a:lvl5pPr>
      <a:lvl6pPr marL="2867787" algn="l" defTabSz="1147115" rtl="0" eaLnBrk="1" latinLnBrk="0" hangingPunct="1">
        <a:defRPr sz="2300" kern="1200">
          <a:solidFill>
            <a:schemeClr val="tx1"/>
          </a:solidFill>
          <a:latin typeface="+mn-lt"/>
          <a:ea typeface="+mn-ea"/>
          <a:cs typeface="+mn-cs"/>
        </a:defRPr>
      </a:lvl6pPr>
      <a:lvl7pPr marL="3441344" algn="l" defTabSz="1147115" rtl="0" eaLnBrk="1" latinLnBrk="0" hangingPunct="1">
        <a:defRPr sz="2300" kern="1200">
          <a:solidFill>
            <a:schemeClr val="tx1"/>
          </a:solidFill>
          <a:latin typeface="+mn-lt"/>
          <a:ea typeface="+mn-ea"/>
          <a:cs typeface="+mn-cs"/>
        </a:defRPr>
      </a:lvl7pPr>
      <a:lvl8pPr marL="4014902" algn="l" defTabSz="1147115" rtl="0" eaLnBrk="1" latinLnBrk="0" hangingPunct="1">
        <a:defRPr sz="2300" kern="1200">
          <a:solidFill>
            <a:schemeClr val="tx1"/>
          </a:solidFill>
          <a:latin typeface="+mn-lt"/>
          <a:ea typeface="+mn-ea"/>
          <a:cs typeface="+mn-cs"/>
        </a:defRPr>
      </a:lvl8pPr>
      <a:lvl9pPr marL="4588459" algn="l" defTabSz="1147115"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Myometrium" TargetMode="External"/><Relationship Id="rId4" Type="http://schemas.openxmlformats.org/officeDocument/2006/relationships/hyperlink" Target="https://en.wikipedia.org/wiki/Peritoneal_cavity" TargetMode="Externa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438400" y="381000"/>
            <a:ext cx="6883400" cy="2057400"/>
          </a:xfrm>
          <a:prstGeom prst="round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7" name="Rectangle 6"/>
          <p:cNvSpPr/>
          <p:nvPr/>
        </p:nvSpPr>
        <p:spPr>
          <a:xfrm>
            <a:off x="3810000" y="4114800"/>
            <a:ext cx="7124855" cy="1754327"/>
          </a:xfrm>
          <a:prstGeom prst="rect">
            <a:avLst/>
          </a:prstGeom>
          <a:noFill/>
        </p:spPr>
        <p:txBody>
          <a:bodyPr wrap="none" lIns="91440" tIns="45720" rIns="91440" bIns="45720">
            <a:spAutoFit/>
          </a:bodyPr>
          <a:lstStyle/>
          <a:p>
            <a:pPr algn="ctr"/>
            <a:r>
              <a:rPr lang="en-US" sz="5400" dirty="0"/>
              <a:t>Third Trimester Bleeding </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228600" y="8229600"/>
            <a:ext cx="3847913" cy="461665"/>
          </a:xfrm>
          <a:prstGeom prst="rect">
            <a:avLst/>
          </a:prstGeom>
          <a:noFill/>
        </p:spPr>
        <p:txBody>
          <a:bodyPr wrap="none" lIns="91440" tIns="45720" rIns="91440" bIns="45720">
            <a:spAutoFit/>
          </a:bodyPr>
          <a:lstStyle/>
          <a:p>
            <a:pPr algn="ctr"/>
            <a:r>
              <a:rPr lang="en-US" sz="2400" b="1" dirty="0" smtClean="0">
                <a:ln w="0"/>
                <a:effectLst>
                  <a:outerShdw blurRad="38100" dist="19050" dir="2700000" algn="tl" rotWithShape="0">
                    <a:schemeClr val="dk1">
                      <a:alpha val="40000"/>
                    </a:schemeClr>
                  </a:outerShdw>
                </a:effectLst>
              </a:rPr>
              <a:t>433OBGYNteam@gmail.com</a:t>
            </a:r>
            <a:endParaRPr lang="en-US" sz="2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96828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5" name="Rectangle 4"/>
          <p:cNvSpPr/>
          <p:nvPr/>
        </p:nvSpPr>
        <p:spPr>
          <a:xfrm>
            <a:off x="5829300" y="5592239"/>
            <a:ext cx="2057400" cy="28194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Content Placeholder 2"/>
          <p:cNvSpPr>
            <a:spLocks noGrp="1"/>
          </p:cNvSpPr>
          <p:nvPr>
            <p:ph idx="1"/>
          </p:nvPr>
        </p:nvSpPr>
        <p:spPr>
          <a:xfrm>
            <a:off x="685800" y="685801"/>
            <a:ext cx="12344400" cy="7482420"/>
          </a:xfrm>
        </p:spPr>
        <p:txBody>
          <a:bodyPr>
            <a:normAutofit fontScale="92500" lnSpcReduction="20000"/>
          </a:bodyPr>
          <a:lstStyle/>
          <a:p>
            <a:pPr marL="0" indent="0">
              <a:buNone/>
            </a:pPr>
            <a:r>
              <a:rPr lang="en-US" dirty="0"/>
              <a:t>2. What steps would you take to evaluate this patient? </a:t>
            </a:r>
            <a:endParaRPr lang="en-US" dirty="0" smtClean="0"/>
          </a:p>
          <a:p>
            <a:pPr marL="0" indent="0">
              <a:buNone/>
            </a:pPr>
            <a:r>
              <a:rPr lang="en-US" dirty="0" smtClean="0"/>
              <a:t>identifying </a:t>
            </a:r>
            <a:r>
              <a:rPr lang="en-US" dirty="0"/>
              <a:t>the etiology of the </a:t>
            </a:r>
            <a:r>
              <a:rPr lang="en-US" dirty="0" smtClean="0"/>
              <a:t>bleeding, also </a:t>
            </a:r>
            <a:r>
              <a:rPr lang="en-US" dirty="0"/>
              <a:t>evaluation of both the maternal and fetal status. </a:t>
            </a:r>
            <a:endParaRPr lang="en-US" dirty="0" smtClean="0"/>
          </a:p>
          <a:p>
            <a:pPr>
              <a:buFontTx/>
              <a:buChar char="-"/>
            </a:pPr>
            <a:r>
              <a:rPr lang="en-US" dirty="0" smtClean="0"/>
              <a:t>Assess </a:t>
            </a:r>
            <a:r>
              <a:rPr lang="en-US" dirty="0"/>
              <a:t>maternal hemodynamic status: </a:t>
            </a:r>
            <a:endParaRPr lang="en-US" dirty="0" smtClean="0"/>
          </a:p>
          <a:p>
            <a:pPr marL="0" indent="0">
              <a:buNone/>
            </a:pPr>
            <a:r>
              <a:rPr lang="en-US" dirty="0" smtClean="0"/>
              <a:t>• </a:t>
            </a:r>
            <a:r>
              <a:rPr lang="en-US" dirty="0"/>
              <a:t>Serial vital signs </a:t>
            </a:r>
            <a:endParaRPr lang="en-US" dirty="0" smtClean="0"/>
          </a:p>
          <a:p>
            <a:pPr marL="0" indent="0">
              <a:buNone/>
            </a:pPr>
            <a:r>
              <a:rPr lang="en-US" dirty="0" smtClean="0"/>
              <a:t>• </a:t>
            </a:r>
            <a:r>
              <a:rPr lang="en-US" dirty="0"/>
              <a:t>Hematologic studies to assess for acute anemia and DIC </a:t>
            </a:r>
            <a:endParaRPr lang="en-US" dirty="0" smtClean="0"/>
          </a:p>
          <a:p>
            <a:pPr marL="0" indent="0">
              <a:buNone/>
            </a:pPr>
            <a:r>
              <a:rPr lang="en-US" dirty="0" smtClean="0"/>
              <a:t>• </a:t>
            </a:r>
            <a:r>
              <a:rPr lang="en-US" dirty="0"/>
              <a:t>Confirm placental location </a:t>
            </a:r>
            <a:endParaRPr lang="en-US" dirty="0" smtClean="0"/>
          </a:p>
          <a:p>
            <a:pPr marL="0" indent="0">
              <a:buNone/>
            </a:pPr>
            <a:r>
              <a:rPr lang="en-US" dirty="0" smtClean="0"/>
              <a:t>• </a:t>
            </a:r>
            <a:r>
              <a:rPr lang="en-US" dirty="0"/>
              <a:t>Avoid digital cervical exam </a:t>
            </a:r>
            <a:endParaRPr lang="en-US" dirty="0" smtClean="0"/>
          </a:p>
          <a:p>
            <a:pPr marL="0" indent="0">
              <a:buNone/>
            </a:pPr>
            <a:r>
              <a:rPr lang="en-US" dirty="0" smtClean="0"/>
              <a:t>• </a:t>
            </a:r>
            <a:r>
              <a:rPr lang="en-US" dirty="0" err="1"/>
              <a:t>Sonographic</a:t>
            </a:r>
            <a:r>
              <a:rPr lang="en-US" dirty="0"/>
              <a:t> evaluation of placental location </a:t>
            </a:r>
            <a:endParaRPr lang="en-US" dirty="0" smtClean="0"/>
          </a:p>
          <a:p>
            <a:pPr>
              <a:buFontTx/>
              <a:buChar char="-"/>
            </a:pPr>
            <a:r>
              <a:rPr lang="en-US" dirty="0" smtClean="0"/>
              <a:t>Assess </a:t>
            </a:r>
            <a:r>
              <a:rPr lang="en-US" dirty="0"/>
              <a:t>fetal status: </a:t>
            </a:r>
            <a:endParaRPr lang="en-US" dirty="0" smtClean="0"/>
          </a:p>
          <a:p>
            <a:pPr marL="0" indent="0">
              <a:buNone/>
            </a:pPr>
            <a:r>
              <a:rPr lang="en-US" dirty="0" smtClean="0"/>
              <a:t>• </a:t>
            </a:r>
            <a:r>
              <a:rPr lang="en-US" dirty="0"/>
              <a:t>Continuous external heart rate monitor or </a:t>
            </a:r>
            <a:r>
              <a:rPr lang="en-US" dirty="0" err="1"/>
              <a:t>sonographic</a:t>
            </a:r>
            <a:r>
              <a:rPr lang="en-US" dirty="0"/>
              <a:t> biophysical assessment </a:t>
            </a:r>
            <a:endParaRPr lang="en-US" dirty="0" smtClean="0"/>
          </a:p>
          <a:p>
            <a:pPr marL="0" indent="0">
              <a:buNone/>
            </a:pPr>
            <a:r>
              <a:rPr lang="en-US" dirty="0" smtClean="0"/>
              <a:t>• </a:t>
            </a:r>
            <a:r>
              <a:rPr lang="en-US" dirty="0" err="1"/>
              <a:t>Kleihauer-Betke</a:t>
            </a:r>
            <a:r>
              <a:rPr lang="en-US" dirty="0"/>
              <a:t> test for maternal-fetal hemorrhage</a:t>
            </a:r>
          </a:p>
        </p:txBody>
      </p:sp>
    </p:spTree>
    <p:extLst>
      <p:ext uri="{BB962C8B-B14F-4D97-AF65-F5344CB8AC3E}">
        <p14:creationId xmlns:p14="http://schemas.microsoft.com/office/powerpoint/2010/main" val="197652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5" name="Rectangle 4"/>
          <p:cNvSpPr/>
          <p:nvPr/>
        </p:nvSpPr>
        <p:spPr>
          <a:xfrm>
            <a:off x="5829300" y="5592239"/>
            <a:ext cx="2057400" cy="28194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Content Placeholder 2"/>
          <p:cNvSpPr>
            <a:spLocks noGrp="1"/>
          </p:cNvSpPr>
          <p:nvPr>
            <p:ph idx="1"/>
          </p:nvPr>
        </p:nvSpPr>
        <p:spPr>
          <a:xfrm>
            <a:off x="685800" y="533401"/>
            <a:ext cx="12344400" cy="7634820"/>
          </a:xfrm>
        </p:spPr>
        <p:txBody>
          <a:bodyPr>
            <a:normAutofit fontScale="85000" lnSpcReduction="10000"/>
          </a:bodyPr>
          <a:lstStyle/>
          <a:p>
            <a:pPr marL="0" indent="0">
              <a:buNone/>
            </a:pPr>
            <a:r>
              <a:rPr lang="en-US" sz="3300" b="1" dirty="0">
                <a:solidFill>
                  <a:schemeClr val="accent4">
                    <a:lumMod val="50000"/>
                  </a:schemeClr>
                </a:solidFill>
              </a:rPr>
              <a:t>3. What signs and symptoms would help you differentiate the potential causes of the bleeding</a:t>
            </a:r>
            <a:r>
              <a:rPr lang="en-US" sz="3300" b="1" dirty="0" smtClean="0">
                <a:solidFill>
                  <a:schemeClr val="accent4">
                    <a:lumMod val="50000"/>
                  </a:schemeClr>
                </a:solidFill>
              </a:rPr>
              <a:t>?</a:t>
            </a:r>
          </a:p>
          <a:p>
            <a:pPr marL="0" indent="0">
              <a:buNone/>
            </a:pPr>
            <a:r>
              <a:rPr lang="en-US" sz="3200" dirty="0"/>
              <a:t>• </a:t>
            </a:r>
            <a:r>
              <a:rPr lang="en-US" sz="3200" b="1" u="sng" dirty="0"/>
              <a:t>Placental abruption: </a:t>
            </a:r>
            <a:endParaRPr lang="en-US" sz="3200" b="1" u="sng" dirty="0" smtClean="0"/>
          </a:p>
          <a:p>
            <a:pPr marL="0" indent="0">
              <a:buNone/>
            </a:pPr>
            <a:r>
              <a:rPr lang="en-US" sz="3200" dirty="0" smtClean="0"/>
              <a:t>• </a:t>
            </a:r>
            <a:r>
              <a:rPr lang="en-US" sz="3200" b="1" dirty="0">
                <a:solidFill>
                  <a:schemeClr val="accent4">
                    <a:lumMod val="50000"/>
                  </a:schemeClr>
                </a:solidFill>
              </a:rPr>
              <a:t>Epidemiology</a:t>
            </a:r>
            <a:r>
              <a:rPr lang="en-US" sz="3200" dirty="0"/>
              <a:t>: § Separation of the placenta from the uterine wall prior to delivery of the fetus § Occurs in 1 in 100 births § Accounts for approximately 30% of cases of third trimester bleeding § 25% recurrence risk in a subsequent </a:t>
            </a:r>
            <a:r>
              <a:rPr lang="en-US" sz="3200" dirty="0" smtClean="0"/>
              <a:t>pregnancy</a:t>
            </a:r>
          </a:p>
          <a:p>
            <a:pPr marL="0" indent="0">
              <a:buNone/>
            </a:pPr>
            <a:r>
              <a:rPr lang="en-US" sz="3200" dirty="0">
                <a:solidFill>
                  <a:schemeClr val="accent4">
                    <a:lumMod val="50000"/>
                  </a:schemeClr>
                </a:solidFill>
              </a:rPr>
              <a:t>• Risk factors</a:t>
            </a:r>
            <a:r>
              <a:rPr lang="en-US" sz="3200" dirty="0"/>
              <a:t>: </a:t>
            </a:r>
            <a:endParaRPr lang="en-US" sz="3200" dirty="0" smtClean="0"/>
          </a:p>
          <a:p>
            <a:pPr marL="0" indent="0">
              <a:buNone/>
            </a:pPr>
            <a:r>
              <a:rPr lang="en-US" sz="3200" dirty="0" smtClean="0"/>
              <a:t>§ </a:t>
            </a:r>
            <a:r>
              <a:rPr lang="en-US" sz="3200" dirty="0"/>
              <a:t>Hypertension (chronic or gestational) </a:t>
            </a:r>
            <a:endParaRPr lang="en-US" sz="3200" dirty="0" smtClean="0"/>
          </a:p>
          <a:p>
            <a:pPr marL="0" indent="0">
              <a:buNone/>
            </a:pPr>
            <a:r>
              <a:rPr lang="en-US" sz="3200" dirty="0" smtClean="0"/>
              <a:t>§ </a:t>
            </a:r>
            <a:r>
              <a:rPr lang="en-US" sz="3200" dirty="0"/>
              <a:t>Cocaine use/smoking § Abdominal trauma </a:t>
            </a:r>
            <a:endParaRPr lang="en-US" sz="3200" dirty="0" smtClean="0"/>
          </a:p>
          <a:p>
            <a:pPr marL="0" indent="0">
              <a:buNone/>
            </a:pPr>
            <a:r>
              <a:rPr lang="en-US" sz="3200" dirty="0" smtClean="0"/>
              <a:t>§ </a:t>
            </a:r>
            <a:r>
              <a:rPr lang="en-US" sz="3200" dirty="0"/>
              <a:t>Sudden uterine decompression (as with rupture of membranes) </a:t>
            </a:r>
            <a:endParaRPr lang="en-US" sz="3200" dirty="0" smtClean="0"/>
          </a:p>
          <a:p>
            <a:pPr marL="0" indent="0">
              <a:buNone/>
            </a:pPr>
            <a:r>
              <a:rPr lang="en-US" sz="3200" dirty="0" smtClean="0"/>
              <a:t>§ </a:t>
            </a:r>
            <a:r>
              <a:rPr lang="en-US" sz="3200" dirty="0"/>
              <a:t>Preterm premature rupture of membranes </a:t>
            </a:r>
            <a:endParaRPr lang="en-US" sz="3200" dirty="0" smtClean="0"/>
          </a:p>
          <a:p>
            <a:pPr marL="0" indent="0">
              <a:buNone/>
            </a:pPr>
            <a:r>
              <a:rPr lang="en-US" sz="3200" dirty="0" smtClean="0">
                <a:solidFill>
                  <a:schemeClr val="accent4">
                    <a:lumMod val="50000"/>
                  </a:schemeClr>
                </a:solidFill>
              </a:rPr>
              <a:t>• </a:t>
            </a:r>
            <a:r>
              <a:rPr lang="en-US" sz="3200" dirty="0">
                <a:solidFill>
                  <a:schemeClr val="accent4">
                    <a:lumMod val="50000"/>
                  </a:schemeClr>
                </a:solidFill>
              </a:rPr>
              <a:t>Clinical presentation</a:t>
            </a:r>
            <a:r>
              <a:rPr lang="en-US" sz="3200" dirty="0"/>
              <a:t>: </a:t>
            </a:r>
          </a:p>
          <a:p>
            <a:pPr marL="0" indent="0">
              <a:buNone/>
            </a:pPr>
            <a:r>
              <a:rPr lang="en-US" sz="3200" dirty="0" smtClean="0"/>
              <a:t>§ </a:t>
            </a:r>
            <a:r>
              <a:rPr lang="en-US" sz="3200" dirty="0"/>
              <a:t>Frequent uterine contractions or </a:t>
            </a:r>
            <a:r>
              <a:rPr lang="en-US" sz="3200" dirty="0" err="1"/>
              <a:t>hypertonicity</a:t>
            </a:r>
            <a:r>
              <a:rPr lang="en-US" sz="3200" dirty="0"/>
              <a:t> </a:t>
            </a:r>
            <a:endParaRPr lang="en-US" sz="3200" dirty="0" smtClean="0"/>
          </a:p>
          <a:p>
            <a:pPr marL="0" indent="0">
              <a:buNone/>
            </a:pPr>
            <a:r>
              <a:rPr lang="en-US" sz="3200" dirty="0" smtClean="0"/>
              <a:t>§ </a:t>
            </a:r>
            <a:r>
              <a:rPr lang="en-US" sz="3200" dirty="0"/>
              <a:t>Vaginal bleeding (sometimes catastrophic) </a:t>
            </a:r>
            <a:endParaRPr lang="en-US" sz="3200" dirty="0" smtClean="0"/>
          </a:p>
          <a:p>
            <a:pPr marL="0" indent="0">
              <a:buNone/>
            </a:pPr>
            <a:r>
              <a:rPr lang="en-US" sz="3200" dirty="0" smtClean="0"/>
              <a:t>§ </a:t>
            </a:r>
            <a:r>
              <a:rPr lang="en-US" sz="3200" dirty="0"/>
              <a:t>Non-reassuring fetal heart rate tracing </a:t>
            </a:r>
            <a:endParaRPr lang="en-US" sz="3200" dirty="0" smtClean="0"/>
          </a:p>
          <a:p>
            <a:pPr marL="0" indent="0">
              <a:buNone/>
            </a:pPr>
            <a:r>
              <a:rPr lang="en-US" sz="3200" dirty="0" smtClean="0"/>
              <a:t>§ </a:t>
            </a:r>
            <a:r>
              <a:rPr lang="en-US" sz="3200" dirty="0" err="1"/>
              <a:t>Hypofibrinogenemia</a:t>
            </a:r>
            <a:r>
              <a:rPr lang="en-US" sz="3200" dirty="0"/>
              <a:t> supports the diagnosis </a:t>
            </a:r>
            <a:endParaRPr lang="en-US" sz="3200" dirty="0" smtClean="0"/>
          </a:p>
          <a:p>
            <a:pPr marL="0" indent="0">
              <a:buNone/>
            </a:pPr>
            <a:r>
              <a:rPr lang="en-US" sz="3200" dirty="0" smtClean="0"/>
              <a:t>§ </a:t>
            </a:r>
            <a:r>
              <a:rPr lang="en-US" sz="3200" dirty="0"/>
              <a:t>Disseminated intravascular coagulation occurs in 10% to 20% of severe abruption</a:t>
            </a:r>
          </a:p>
        </p:txBody>
      </p:sp>
    </p:spTree>
    <p:extLst>
      <p:ext uri="{BB962C8B-B14F-4D97-AF65-F5344CB8AC3E}">
        <p14:creationId xmlns:p14="http://schemas.microsoft.com/office/powerpoint/2010/main" val="41768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5" name="Rectangle 4"/>
          <p:cNvSpPr/>
          <p:nvPr/>
        </p:nvSpPr>
        <p:spPr>
          <a:xfrm>
            <a:off x="5829300" y="5592239"/>
            <a:ext cx="2057400" cy="28194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Content Placeholder 2"/>
          <p:cNvSpPr>
            <a:spLocks noGrp="1"/>
          </p:cNvSpPr>
          <p:nvPr>
            <p:ph idx="1"/>
          </p:nvPr>
        </p:nvSpPr>
        <p:spPr>
          <a:xfrm>
            <a:off x="685800" y="533401"/>
            <a:ext cx="12344400" cy="7634820"/>
          </a:xfrm>
        </p:spPr>
        <p:txBody>
          <a:bodyPr>
            <a:normAutofit fontScale="55000" lnSpcReduction="20000"/>
          </a:bodyPr>
          <a:lstStyle/>
          <a:p>
            <a:pPr marL="0" indent="0">
              <a:buNone/>
            </a:pPr>
            <a:r>
              <a:rPr lang="en-US" sz="5100" b="1" u="sng" dirty="0"/>
              <a:t>• Placenta </a:t>
            </a:r>
            <a:r>
              <a:rPr lang="en-US" sz="5100" b="1" u="sng" dirty="0" err="1"/>
              <a:t>previa</a:t>
            </a:r>
            <a:r>
              <a:rPr lang="en-US" sz="5100" b="1" u="sng" dirty="0"/>
              <a:t>: </a:t>
            </a:r>
            <a:endParaRPr lang="en-US" sz="5100" b="1" u="sng" dirty="0" smtClean="0"/>
          </a:p>
          <a:p>
            <a:pPr marL="0" indent="0">
              <a:buNone/>
            </a:pPr>
            <a:r>
              <a:rPr lang="en-US" sz="5100" b="1" dirty="0" smtClean="0">
                <a:solidFill>
                  <a:schemeClr val="accent4">
                    <a:lumMod val="50000"/>
                  </a:schemeClr>
                </a:solidFill>
              </a:rPr>
              <a:t>• </a:t>
            </a:r>
            <a:r>
              <a:rPr lang="en-US" sz="5100" b="1" dirty="0">
                <a:solidFill>
                  <a:schemeClr val="accent4">
                    <a:lumMod val="50000"/>
                  </a:schemeClr>
                </a:solidFill>
              </a:rPr>
              <a:t>Epidemiology: </a:t>
            </a:r>
            <a:endParaRPr lang="en-US" sz="5100" b="1" dirty="0" smtClean="0">
              <a:solidFill>
                <a:schemeClr val="accent4">
                  <a:lumMod val="50000"/>
                </a:schemeClr>
              </a:solidFill>
            </a:endParaRPr>
          </a:p>
          <a:p>
            <a:pPr marL="0" indent="0">
              <a:buNone/>
            </a:pPr>
            <a:r>
              <a:rPr lang="en-US" dirty="0" smtClean="0"/>
              <a:t>§ </a:t>
            </a:r>
            <a:r>
              <a:rPr lang="en-US" dirty="0"/>
              <a:t>Occurs when placental tissue covers the cervical </a:t>
            </a:r>
            <a:r>
              <a:rPr lang="en-US" dirty="0" err="1"/>
              <a:t>os</a:t>
            </a:r>
            <a:r>
              <a:rPr lang="en-US" dirty="0"/>
              <a:t>. </a:t>
            </a:r>
            <a:endParaRPr lang="en-US" dirty="0" smtClean="0"/>
          </a:p>
          <a:p>
            <a:pPr marL="0" indent="0">
              <a:buNone/>
            </a:pPr>
            <a:r>
              <a:rPr lang="en-US" dirty="0" smtClean="0"/>
              <a:t>§ </a:t>
            </a:r>
            <a:r>
              <a:rPr lang="en-US" dirty="0"/>
              <a:t>Central or total placenta </a:t>
            </a:r>
            <a:r>
              <a:rPr lang="en-US" dirty="0" err="1"/>
              <a:t>previa</a:t>
            </a:r>
            <a:r>
              <a:rPr lang="en-US" dirty="0"/>
              <a:t> – placenta completely covers the </a:t>
            </a:r>
            <a:r>
              <a:rPr lang="en-US" dirty="0" err="1"/>
              <a:t>os</a:t>
            </a:r>
            <a:r>
              <a:rPr lang="en-US" dirty="0"/>
              <a:t> </a:t>
            </a:r>
            <a:endParaRPr lang="en-US" dirty="0" smtClean="0"/>
          </a:p>
          <a:p>
            <a:pPr marL="0" indent="0">
              <a:buNone/>
            </a:pPr>
            <a:r>
              <a:rPr lang="en-US" dirty="0" smtClean="0"/>
              <a:t>§ </a:t>
            </a:r>
            <a:r>
              <a:rPr lang="en-US" dirty="0"/>
              <a:t>Partial placenta </a:t>
            </a:r>
            <a:r>
              <a:rPr lang="en-US" dirty="0" err="1"/>
              <a:t>previa</a:t>
            </a:r>
            <a:r>
              <a:rPr lang="en-US" dirty="0"/>
              <a:t> – placenta partially covers the </a:t>
            </a:r>
            <a:r>
              <a:rPr lang="en-US" dirty="0" err="1"/>
              <a:t>os</a:t>
            </a:r>
            <a:r>
              <a:rPr lang="en-US" dirty="0"/>
              <a:t> (</a:t>
            </a:r>
            <a:r>
              <a:rPr lang="en-US" dirty="0" err="1"/>
              <a:t>os</a:t>
            </a:r>
            <a:r>
              <a:rPr lang="en-US" dirty="0"/>
              <a:t> must be partially dilated) </a:t>
            </a:r>
            <a:endParaRPr lang="en-US" dirty="0" smtClean="0"/>
          </a:p>
          <a:p>
            <a:pPr marL="0" indent="0">
              <a:buNone/>
            </a:pPr>
            <a:r>
              <a:rPr lang="en-US" dirty="0" smtClean="0"/>
              <a:t>§ </a:t>
            </a:r>
            <a:r>
              <a:rPr lang="en-US" dirty="0"/>
              <a:t>Marginal </a:t>
            </a:r>
            <a:r>
              <a:rPr lang="en-US" dirty="0" err="1"/>
              <a:t>previa</a:t>
            </a:r>
            <a:r>
              <a:rPr lang="en-US" dirty="0"/>
              <a:t> - the placental edge is adjacent to the </a:t>
            </a:r>
            <a:r>
              <a:rPr lang="en-US" dirty="0" err="1"/>
              <a:t>os</a:t>
            </a:r>
            <a:r>
              <a:rPr lang="en-US" dirty="0"/>
              <a:t>, but does not cover it </a:t>
            </a:r>
            <a:endParaRPr lang="en-US" dirty="0" smtClean="0"/>
          </a:p>
          <a:p>
            <a:pPr marL="0" indent="0">
              <a:buNone/>
            </a:pPr>
            <a:r>
              <a:rPr lang="en-US" dirty="0" smtClean="0"/>
              <a:t>§ </a:t>
            </a:r>
            <a:r>
              <a:rPr lang="en-US" dirty="0"/>
              <a:t>Low-lying placenta - the placenta approaches the </a:t>
            </a:r>
            <a:r>
              <a:rPr lang="en-US" dirty="0" err="1"/>
              <a:t>os</a:t>
            </a:r>
            <a:r>
              <a:rPr lang="en-US" dirty="0"/>
              <a:t>, but is not at its edge. </a:t>
            </a:r>
            <a:endParaRPr lang="en-US" dirty="0" smtClean="0"/>
          </a:p>
          <a:p>
            <a:pPr marL="0" indent="0">
              <a:buNone/>
            </a:pPr>
            <a:r>
              <a:rPr lang="en-US" dirty="0" smtClean="0"/>
              <a:t>§ </a:t>
            </a:r>
            <a:r>
              <a:rPr lang="en-US" dirty="0"/>
              <a:t>At 24 weeks, about 1 pregnancy in 20 will demonstrate ultrasound evidence of a placenta </a:t>
            </a:r>
            <a:r>
              <a:rPr lang="en-US" dirty="0" err="1"/>
              <a:t>previa</a:t>
            </a:r>
            <a:r>
              <a:rPr lang="en-US" dirty="0"/>
              <a:t> </a:t>
            </a:r>
            <a:endParaRPr lang="en-US" dirty="0" smtClean="0"/>
          </a:p>
          <a:p>
            <a:pPr marL="0" indent="0">
              <a:buNone/>
            </a:pPr>
            <a:r>
              <a:rPr lang="en-US" dirty="0" smtClean="0"/>
              <a:t>§ </a:t>
            </a:r>
            <a:r>
              <a:rPr lang="en-US" dirty="0"/>
              <a:t>At 40 weeks, the incidence decreases to 1 in 200 </a:t>
            </a:r>
            <a:endParaRPr lang="en-US" dirty="0" smtClean="0"/>
          </a:p>
          <a:p>
            <a:pPr marL="0" indent="0">
              <a:buNone/>
            </a:pPr>
            <a:r>
              <a:rPr lang="en-US" dirty="0" smtClean="0"/>
              <a:t>§ </a:t>
            </a:r>
            <a:r>
              <a:rPr lang="en-US" dirty="0"/>
              <a:t>Accounts for approximately 20% of cases of third trimester bleeding </a:t>
            </a:r>
            <a:endParaRPr lang="en-US" dirty="0" smtClean="0"/>
          </a:p>
          <a:p>
            <a:pPr marL="0" indent="0">
              <a:buNone/>
            </a:pPr>
            <a:r>
              <a:rPr lang="en-US" sz="5100" b="1" dirty="0" smtClean="0">
                <a:solidFill>
                  <a:schemeClr val="accent4">
                    <a:lumMod val="50000"/>
                  </a:schemeClr>
                </a:solidFill>
              </a:rPr>
              <a:t>• </a:t>
            </a:r>
            <a:r>
              <a:rPr lang="en-US" sz="5100" b="1" dirty="0">
                <a:solidFill>
                  <a:schemeClr val="accent4">
                    <a:lumMod val="50000"/>
                  </a:schemeClr>
                </a:solidFill>
              </a:rPr>
              <a:t>Risk factors: </a:t>
            </a:r>
            <a:endParaRPr lang="en-US" sz="5100" b="1" dirty="0" smtClean="0">
              <a:solidFill>
                <a:schemeClr val="accent4">
                  <a:lumMod val="50000"/>
                </a:schemeClr>
              </a:solidFill>
            </a:endParaRPr>
          </a:p>
          <a:p>
            <a:pPr marL="0" indent="0">
              <a:buNone/>
            </a:pPr>
            <a:r>
              <a:rPr lang="en-US" dirty="0" smtClean="0"/>
              <a:t>§ </a:t>
            </a:r>
            <a:r>
              <a:rPr lang="en-US" dirty="0"/>
              <a:t>Prior cesarean delivery </a:t>
            </a:r>
            <a:endParaRPr lang="en-US" dirty="0" smtClean="0"/>
          </a:p>
          <a:p>
            <a:pPr marL="0" indent="0">
              <a:buNone/>
            </a:pPr>
            <a:r>
              <a:rPr lang="en-US" dirty="0" smtClean="0"/>
              <a:t>§ </a:t>
            </a:r>
            <a:r>
              <a:rPr lang="en-US" dirty="0"/>
              <a:t>History of myomectomy § Increasing number of uterine curettages </a:t>
            </a:r>
            <a:endParaRPr lang="en-US" dirty="0" smtClean="0"/>
          </a:p>
          <a:p>
            <a:pPr marL="0" indent="0">
              <a:buNone/>
            </a:pPr>
            <a:r>
              <a:rPr lang="en-US" dirty="0" smtClean="0"/>
              <a:t>§ </a:t>
            </a:r>
            <a:r>
              <a:rPr lang="en-US" dirty="0"/>
              <a:t>Increased parity </a:t>
            </a:r>
            <a:endParaRPr lang="en-US" dirty="0" smtClean="0"/>
          </a:p>
          <a:p>
            <a:pPr marL="0" indent="0">
              <a:buNone/>
            </a:pPr>
            <a:r>
              <a:rPr lang="en-US" dirty="0" smtClean="0"/>
              <a:t>§ </a:t>
            </a:r>
            <a:r>
              <a:rPr lang="en-US" dirty="0"/>
              <a:t>Multiple gestation </a:t>
            </a:r>
            <a:endParaRPr lang="en-US" dirty="0" smtClean="0"/>
          </a:p>
          <a:p>
            <a:pPr marL="0" indent="0">
              <a:buNone/>
            </a:pPr>
            <a:r>
              <a:rPr lang="en-US" dirty="0" smtClean="0"/>
              <a:t>§ </a:t>
            </a:r>
            <a:r>
              <a:rPr lang="en-US" dirty="0"/>
              <a:t>Advanced maternal age </a:t>
            </a:r>
            <a:endParaRPr lang="en-US" dirty="0" smtClean="0"/>
          </a:p>
          <a:p>
            <a:pPr marL="0" indent="0">
              <a:buNone/>
            </a:pPr>
            <a:r>
              <a:rPr lang="en-US" dirty="0" smtClean="0"/>
              <a:t>§ </a:t>
            </a:r>
            <a:r>
              <a:rPr lang="en-US" dirty="0"/>
              <a:t>Smoking </a:t>
            </a:r>
            <a:endParaRPr lang="en-US" dirty="0" smtClean="0"/>
          </a:p>
          <a:p>
            <a:pPr marL="0" indent="0">
              <a:buNone/>
            </a:pPr>
            <a:r>
              <a:rPr lang="en-US" sz="5100" b="1" dirty="0" smtClean="0">
                <a:solidFill>
                  <a:schemeClr val="accent4">
                    <a:lumMod val="50000"/>
                  </a:schemeClr>
                </a:solidFill>
              </a:rPr>
              <a:t>• </a:t>
            </a:r>
            <a:r>
              <a:rPr lang="en-US" sz="5100" b="1" dirty="0">
                <a:solidFill>
                  <a:schemeClr val="accent4">
                    <a:lumMod val="50000"/>
                  </a:schemeClr>
                </a:solidFill>
              </a:rPr>
              <a:t>Clinical presentation: </a:t>
            </a:r>
            <a:endParaRPr lang="en-US" sz="5100" b="1" dirty="0" smtClean="0">
              <a:solidFill>
                <a:schemeClr val="accent4">
                  <a:lumMod val="50000"/>
                </a:schemeClr>
              </a:solidFill>
            </a:endParaRPr>
          </a:p>
          <a:p>
            <a:pPr marL="0" indent="0">
              <a:buNone/>
            </a:pPr>
            <a:r>
              <a:rPr lang="en-US" dirty="0" smtClean="0"/>
              <a:t>§ </a:t>
            </a:r>
            <a:r>
              <a:rPr lang="en-US" dirty="0"/>
              <a:t>Bleeding is usually painless and may occur after intercourse </a:t>
            </a:r>
            <a:endParaRPr lang="en-US" dirty="0" smtClean="0"/>
          </a:p>
          <a:p>
            <a:pPr marL="0" indent="0">
              <a:buNone/>
            </a:pPr>
            <a:r>
              <a:rPr lang="en-US" dirty="0" smtClean="0"/>
              <a:t>§ </a:t>
            </a:r>
            <a:r>
              <a:rPr lang="en-US" dirty="0"/>
              <a:t>Patients may also present with contractions, thus ultrasonography is critical to differentiating from abruption</a:t>
            </a:r>
          </a:p>
        </p:txBody>
      </p:sp>
    </p:spTree>
    <p:extLst>
      <p:ext uri="{BB962C8B-B14F-4D97-AF65-F5344CB8AC3E}">
        <p14:creationId xmlns:p14="http://schemas.microsoft.com/office/powerpoint/2010/main" val="59647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5" name="Rectangle 4"/>
          <p:cNvSpPr/>
          <p:nvPr/>
        </p:nvSpPr>
        <p:spPr>
          <a:xfrm>
            <a:off x="5829300" y="5592239"/>
            <a:ext cx="2057400" cy="28194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Content Placeholder 2"/>
          <p:cNvSpPr>
            <a:spLocks noGrp="1"/>
          </p:cNvSpPr>
          <p:nvPr>
            <p:ph idx="1"/>
          </p:nvPr>
        </p:nvSpPr>
        <p:spPr>
          <a:xfrm>
            <a:off x="685800" y="533401"/>
            <a:ext cx="12344400" cy="7634820"/>
          </a:xfrm>
        </p:spPr>
        <p:txBody>
          <a:bodyPr>
            <a:normAutofit fontScale="85000" lnSpcReduction="10000"/>
          </a:bodyPr>
          <a:lstStyle/>
          <a:p>
            <a:pPr marL="0" indent="0">
              <a:buNone/>
            </a:pPr>
            <a:r>
              <a:rPr lang="en-US" b="1" u="sng" dirty="0">
                <a:solidFill>
                  <a:schemeClr val="accent4">
                    <a:lumMod val="75000"/>
                  </a:schemeClr>
                </a:solidFill>
              </a:rPr>
              <a:t>• Vasa </a:t>
            </a:r>
            <a:r>
              <a:rPr lang="en-US" b="1" u="sng" dirty="0" err="1">
                <a:solidFill>
                  <a:schemeClr val="accent4">
                    <a:lumMod val="75000"/>
                  </a:schemeClr>
                </a:solidFill>
              </a:rPr>
              <a:t>previa</a:t>
            </a:r>
            <a:r>
              <a:rPr lang="en-US" b="1" u="sng" dirty="0">
                <a:solidFill>
                  <a:schemeClr val="accent4">
                    <a:lumMod val="75000"/>
                  </a:schemeClr>
                </a:solidFill>
              </a:rPr>
              <a:t>: </a:t>
            </a:r>
            <a:endParaRPr lang="en-US" b="1" u="sng" dirty="0" smtClean="0">
              <a:solidFill>
                <a:schemeClr val="accent4">
                  <a:lumMod val="75000"/>
                </a:schemeClr>
              </a:solidFill>
            </a:endParaRPr>
          </a:p>
          <a:p>
            <a:pPr marL="0" indent="0">
              <a:buNone/>
            </a:pPr>
            <a:r>
              <a:rPr lang="en-US" dirty="0" smtClean="0">
                <a:solidFill>
                  <a:schemeClr val="accent4">
                    <a:lumMod val="75000"/>
                  </a:schemeClr>
                </a:solidFill>
              </a:rPr>
              <a:t>• </a:t>
            </a:r>
            <a:r>
              <a:rPr lang="en-US" b="1" dirty="0">
                <a:solidFill>
                  <a:schemeClr val="accent4">
                    <a:lumMod val="75000"/>
                  </a:schemeClr>
                </a:solidFill>
              </a:rPr>
              <a:t>Epidemiology: </a:t>
            </a:r>
            <a:endParaRPr lang="en-US" b="1" dirty="0" smtClean="0">
              <a:solidFill>
                <a:schemeClr val="accent4">
                  <a:lumMod val="75000"/>
                </a:schemeClr>
              </a:solidFill>
            </a:endParaRPr>
          </a:p>
          <a:p>
            <a:pPr marL="0" indent="0">
              <a:buNone/>
            </a:pPr>
            <a:r>
              <a:rPr lang="en-US" dirty="0" smtClean="0"/>
              <a:t>§ </a:t>
            </a:r>
            <a:r>
              <a:rPr lang="en-US" dirty="0"/>
              <a:t>Fetal vessels of a </a:t>
            </a:r>
            <a:r>
              <a:rPr lang="en-US" dirty="0" err="1"/>
              <a:t>velamentous</a:t>
            </a:r>
            <a:r>
              <a:rPr lang="en-US" dirty="0"/>
              <a:t> cord insertion cover the cervical </a:t>
            </a:r>
            <a:r>
              <a:rPr lang="en-US" dirty="0" err="1"/>
              <a:t>os</a:t>
            </a:r>
            <a:r>
              <a:rPr lang="en-US" dirty="0"/>
              <a:t> </a:t>
            </a:r>
            <a:endParaRPr lang="en-US" dirty="0" smtClean="0"/>
          </a:p>
          <a:p>
            <a:pPr marL="0" indent="0">
              <a:buNone/>
            </a:pPr>
            <a:r>
              <a:rPr lang="en-US" dirty="0" smtClean="0"/>
              <a:t>§ </a:t>
            </a:r>
            <a:r>
              <a:rPr lang="en-US" dirty="0"/>
              <a:t>Incidence is less than 1% of all pregnancies </a:t>
            </a:r>
            <a:endParaRPr lang="en-US" dirty="0" smtClean="0"/>
          </a:p>
          <a:p>
            <a:pPr marL="0" indent="0">
              <a:buNone/>
            </a:pPr>
            <a:r>
              <a:rPr lang="en-US" dirty="0" smtClean="0">
                <a:solidFill>
                  <a:schemeClr val="accent4">
                    <a:lumMod val="75000"/>
                  </a:schemeClr>
                </a:solidFill>
              </a:rPr>
              <a:t>• </a:t>
            </a:r>
            <a:r>
              <a:rPr lang="en-US" b="1" dirty="0">
                <a:solidFill>
                  <a:schemeClr val="accent4">
                    <a:lumMod val="75000"/>
                  </a:schemeClr>
                </a:solidFill>
              </a:rPr>
              <a:t>Risk factors: </a:t>
            </a:r>
            <a:endParaRPr lang="en-US" b="1" dirty="0" smtClean="0">
              <a:solidFill>
                <a:schemeClr val="accent4">
                  <a:lumMod val="75000"/>
                </a:schemeClr>
              </a:solidFill>
            </a:endParaRPr>
          </a:p>
          <a:p>
            <a:pPr marL="0" indent="0">
              <a:buNone/>
            </a:pPr>
            <a:r>
              <a:rPr lang="en-US" dirty="0" smtClean="0"/>
              <a:t>§ </a:t>
            </a:r>
            <a:r>
              <a:rPr lang="en-US" dirty="0"/>
              <a:t>Multiple gestations: up to 11% in twins and up to 95% in triplets </a:t>
            </a:r>
            <a:endParaRPr lang="en-US" dirty="0" smtClean="0"/>
          </a:p>
          <a:p>
            <a:pPr marL="0" indent="0">
              <a:buNone/>
            </a:pPr>
            <a:r>
              <a:rPr lang="en-US" b="1" dirty="0" smtClean="0">
                <a:solidFill>
                  <a:schemeClr val="accent4">
                    <a:lumMod val="75000"/>
                  </a:schemeClr>
                </a:solidFill>
              </a:rPr>
              <a:t>• </a:t>
            </a:r>
            <a:r>
              <a:rPr lang="en-US" b="1" dirty="0">
                <a:solidFill>
                  <a:schemeClr val="accent4">
                    <a:lumMod val="75000"/>
                  </a:schemeClr>
                </a:solidFill>
              </a:rPr>
              <a:t>Clinical presentation: </a:t>
            </a:r>
            <a:endParaRPr lang="en-US" b="1" dirty="0" smtClean="0">
              <a:solidFill>
                <a:schemeClr val="accent4">
                  <a:lumMod val="75000"/>
                </a:schemeClr>
              </a:solidFill>
            </a:endParaRPr>
          </a:p>
          <a:p>
            <a:pPr marL="0" indent="0">
              <a:buNone/>
            </a:pPr>
            <a:r>
              <a:rPr lang="en-US" dirty="0" smtClean="0"/>
              <a:t>§ </a:t>
            </a:r>
            <a:r>
              <a:rPr lang="en-US" dirty="0"/>
              <a:t>The diagnosis is suggested by painless vaginal bleeding in the absence of evidence of placenta </a:t>
            </a:r>
            <a:r>
              <a:rPr lang="en-US" dirty="0" err="1"/>
              <a:t>previa</a:t>
            </a:r>
            <a:r>
              <a:rPr lang="en-US" dirty="0"/>
              <a:t> or </a:t>
            </a:r>
            <a:r>
              <a:rPr lang="en-US" dirty="0" smtClean="0"/>
              <a:t>abruption.</a:t>
            </a:r>
          </a:p>
          <a:p>
            <a:pPr marL="0" indent="0">
              <a:buNone/>
            </a:pPr>
            <a:r>
              <a:rPr lang="en-US" b="1" u="sng" dirty="0">
                <a:solidFill>
                  <a:schemeClr val="accent4">
                    <a:lumMod val="75000"/>
                  </a:schemeClr>
                </a:solidFill>
              </a:rPr>
              <a:t>• Other causes: </a:t>
            </a:r>
            <a:endParaRPr lang="en-US" b="1" u="sng" dirty="0" smtClean="0">
              <a:solidFill>
                <a:schemeClr val="accent4">
                  <a:lumMod val="75000"/>
                </a:schemeClr>
              </a:solidFill>
            </a:endParaRPr>
          </a:p>
          <a:p>
            <a:pPr marL="0" indent="0">
              <a:buNone/>
            </a:pPr>
            <a:r>
              <a:rPr lang="en-US" dirty="0" smtClean="0"/>
              <a:t>causes </a:t>
            </a:r>
            <a:r>
              <a:rPr lang="en-US" dirty="0"/>
              <a:t>of 3rd trimester bleeding such as cervicitis, cervical erosions, trauma, cervical cancer, foreign body or even bloody show can usually be differentiated on physical exam once the preceding etiologies are ruled out.</a:t>
            </a:r>
          </a:p>
        </p:txBody>
      </p:sp>
    </p:spTree>
    <p:extLst>
      <p:ext uri="{BB962C8B-B14F-4D97-AF65-F5344CB8AC3E}">
        <p14:creationId xmlns:p14="http://schemas.microsoft.com/office/powerpoint/2010/main" val="80358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5" name="Rectangle 4"/>
          <p:cNvSpPr/>
          <p:nvPr/>
        </p:nvSpPr>
        <p:spPr>
          <a:xfrm>
            <a:off x="5829300" y="5592239"/>
            <a:ext cx="2057400" cy="28194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Content Placeholder 2"/>
          <p:cNvSpPr>
            <a:spLocks noGrp="1"/>
          </p:cNvSpPr>
          <p:nvPr>
            <p:ph idx="1"/>
          </p:nvPr>
        </p:nvSpPr>
        <p:spPr>
          <a:xfrm>
            <a:off x="685800" y="609601"/>
            <a:ext cx="12344400" cy="7558620"/>
          </a:xfrm>
        </p:spPr>
        <p:txBody>
          <a:bodyPr>
            <a:normAutofit fontScale="62500" lnSpcReduction="20000"/>
          </a:bodyPr>
          <a:lstStyle/>
          <a:p>
            <a:pPr marL="0" indent="0">
              <a:buNone/>
            </a:pPr>
            <a:r>
              <a:rPr lang="en-US" sz="5100" b="1" dirty="0">
                <a:solidFill>
                  <a:schemeClr val="accent4">
                    <a:lumMod val="75000"/>
                  </a:schemeClr>
                </a:solidFill>
              </a:rPr>
              <a:t>4. What steps would you take to manage the low blood pressure and tachycardia that the patient is displaying? </a:t>
            </a:r>
            <a:endParaRPr lang="en-US" sz="5100" b="1" dirty="0" smtClean="0">
              <a:solidFill>
                <a:schemeClr val="accent4">
                  <a:lumMod val="75000"/>
                </a:schemeClr>
              </a:solidFill>
            </a:endParaRPr>
          </a:p>
          <a:p>
            <a:pPr marL="0" indent="0">
              <a:buNone/>
            </a:pPr>
            <a:r>
              <a:rPr lang="en-US" dirty="0" smtClean="0"/>
              <a:t>• </a:t>
            </a:r>
            <a:r>
              <a:rPr lang="en-US" dirty="0"/>
              <a:t>Ensure adequate airway and assess vitals </a:t>
            </a:r>
            <a:endParaRPr lang="en-US" dirty="0" smtClean="0"/>
          </a:p>
          <a:p>
            <a:pPr marL="0" indent="0">
              <a:buNone/>
            </a:pPr>
            <a:r>
              <a:rPr lang="en-US" dirty="0" smtClean="0"/>
              <a:t>§ </a:t>
            </a:r>
            <a:r>
              <a:rPr lang="en-US" dirty="0"/>
              <a:t>Serial blood pressure, heart rate, and respirations </a:t>
            </a:r>
            <a:endParaRPr lang="en-US" dirty="0" smtClean="0"/>
          </a:p>
          <a:p>
            <a:pPr marL="0" indent="0">
              <a:buNone/>
            </a:pPr>
            <a:r>
              <a:rPr lang="en-US" dirty="0" smtClean="0"/>
              <a:t>§ </a:t>
            </a:r>
            <a:r>
              <a:rPr lang="en-US" dirty="0"/>
              <a:t>Continuous oxygen saturation monitor </a:t>
            </a:r>
            <a:endParaRPr lang="en-US" dirty="0" smtClean="0"/>
          </a:p>
          <a:p>
            <a:pPr marL="0" indent="0">
              <a:buNone/>
            </a:pPr>
            <a:r>
              <a:rPr lang="en-US" dirty="0" smtClean="0"/>
              <a:t>• </a:t>
            </a:r>
            <a:r>
              <a:rPr lang="en-US" dirty="0"/>
              <a:t>Establish adequate IV access § 2 large bore IVs or central venous line </a:t>
            </a:r>
            <a:endParaRPr lang="en-US" dirty="0" smtClean="0"/>
          </a:p>
          <a:p>
            <a:pPr marL="0" indent="0">
              <a:buNone/>
            </a:pPr>
            <a:r>
              <a:rPr lang="en-US" dirty="0" smtClean="0"/>
              <a:t>• </a:t>
            </a:r>
            <a:r>
              <a:rPr lang="en-US" dirty="0"/>
              <a:t>Monitor blood and coagulation profiles § Serial CBC and platelet counts </a:t>
            </a:r>
            <a:endParaRPr lang="en-US" dirty="0" smtClean="0"/>
          </a:p>
          <a:p>
            <a:pPr marL="0" indent="0">
              <a:buNone/>
            </a:pPr>
            <a:r>
              <a:rPr lang="en-US" dirty="0" smtClean="0"/>
              <a:t>§ </a:t>
            </a:r>
            <a:r>
              <a:rPr lang="en-US" dirty="0"/>
              <a:t>Serial prothrombin time, partial </a:t>
            </a:r>
            <a:r>
              <a:rPr lang="en-US" dirty="0" err="1"/>
              <a:t>thromboplastin</a:t>
            </a:r>
            <a:r>
              <a:rPr lang="en-US" dirty="0"/>
              <a:t> time, and fibrinogen </a:t>
            </a:r>
            <a:endParaRPr lang="en-US" dirty="0" smtClean="0"/>
          </a:p>
          <a:p>
            <a:pPr marL="0" indent="0">
              <a:buNone/>
            </a:pPr>
            <a:r>
              <a:rPr lang="en-US" dirty="0" smtClean="0"/>
              <a:t>• </a:t>
            </a:r>
            <a:r>
              <a:rPr lang="en-US" dirty="0"/>
              <a:t>Volume resuscitation </a:t>
            </a:r>
            <a:endParaRPr lang="en-US" dirty="0" smtClean="0"/>
          </a:p>
          <a:p>
            <a:pPr marL="0" indent="0">
              <a:buNone/>
            </a:pPr>
            <a:r>
              <a:rPr lang="en-US" dirty="0" smtClean="0"/>
              <a:t>§ </a:t>
            </a:r>
            <a:r>
              <a:rPr lang="en-US" dirty="0"/>
              <a:t>Crystalloid </a:t>
            </a:r>
            <a:endParaRPr lang="en-US" dirty="0" smtClean="0"/>
          </a:p>
          <a:p>
            <a:pPr marL="0" indent="0">
              <a:buNone/>
            </a:pPr>
            <a:r>
              <a:rPr lang="en-US" dirty="0" smtClean="0"/>
              <a:t>§ </a:t>
            </a:r>
            <a:r>
              <a:rPr lang="en-US" dirty="0"/>
              <a:t>Packed red blood cells </a:t>
            </a:r>
            <a:endParaRPr lang="en-US" dirty="0" smtClean="0"/>
          </a:p>
          <a:p>
            <a:pPr marL="0" indent="0">
              <a:buNone/>
            </a:pPr>
            <a:r>
              <a:rPr lang="en-US" dirty="0" smtClean="0"/>
              <a:t>§ </a:t>
            </a:r>
            <a:r>
              <a:rPr lang="en-US" dirty="0"/>
              <a:t>Platelets, fresh frozen plasma and cryoprecipitate as indicated </a:t>
            </a:r>
            <a:endParaRPr lang="en-US" dirty="0" smtClean="0"/>
          </a:p>
          <a:p>
            <a:pPr marL="0" indent="0">
              <a:buNone/>
            </a:pPr>
            <a:r>
              <a:rPr lang="en-US" dirty="0" smtClean="0"/>
              <a:t>• </a:t>
            </a:r>
            <a:r>
              <a:rPr lang="en-US" dirty="0"/>
              <a:t>Monitor vitals and response to therapy: </a:t>
            </a:r>
            <a:r>
              <a:rPr lang="en-US" dirty="0" smtClean="0"/>
              <a:t>§ </a:t>
            </a:r>
            <a:r>
              <a:rPr lang="en-US" dirty="0"/>
              <a:t>Serial blood pressure, heart rate, and respirations § Continuous oxygen saturation monitor § Continuous urine output assessment via indwelling Foley catheter </a:t>
            </a:r>
            <a:endParaRPr lang="en-US" dirty="0" smtClean="0"/>
          </a:p>
          <a:p>
            <a:pPr marL="0" indent="0">
              <a:buNone/>
            </a:pPr>
            <a:r>
              <a:rPr lang="en-US" dirty="0" smtClean="0"/>
              <a:t>• </a:t>
            </a:r>
            <a:r>
              <a:rPr lang="en-US" dirty="0"/>
              <a:t>Management of the patient with significant 3rd trimester hemorrhage, when the fetus is mature, is hemodynamic stabilization and delivery </a:t>
            </a:r>
            <a:endParaRPr lang="en-US" dirty="0" smtClean="0"/>
          </a:p>
          <a:p>
            <a:pPr marL="0" indent="0">
              <a:buNone/>
            </a:pPr>
            <a:r>
              <a:rPr lang="en-US" dirty="0" smtClean="0"/>
              <a:t>• </a:t>
            </a:r>
            <a:r>
              <a:rPr lang="en-US" dirty="0"/>
              <a:t>Vaginal delivery is generally precluded in the setting of abruption with persistent hemodynamic instability </a:t>
            </a:r>
            <a:endParaRPr lang="en-US" dirty="0" smtClean="0"/>
          </a:p>
          <a:p>
            <a:pPr marL="0" indent="0">
              <a:buNone/>
            </a:pPr>
            <a:r>
              <a:rPr lang="en-US" dirty="0" smtClean="0"/>
              <a:t>• </a:t>
            </a:r>
            <a:r>
              <a:rPr lang="en-US" dirty="0"/>
              <a:t>Cesarean delivery is required for all cases of </a:t>
            </a:r>
            <a:r>
              <a:rPr lang="en-US" dirty="0" err="1"/>
              <a:t>previa</a:t>
            </a:r>
            <a:r>
              <a:rPr lang="en-US" dirty="0"/>
              <a:t> and vasa </a:t>
            </a:r>
            <a:r>
              <a:rPr lang="en-US" dirty="0" err="1"/>
              <a:t>previa</a:t>
            </a:r>
            <a:r>
              <a:rPr lang="en-US" dirty="0"/>
              <a:t> </a:t>
            </a:r>
          </a:p>
        </p:txBody>
      </p:sp>
    </p:spTree>
    <p:extLst>
      <p:ext uri="{BB962C8B-B14F-4D97-AF65-F5344CB8AC3E}">
        <p14:creationId xmlns:p14="http://schemas.microsoft.com/office/powerpoint/2010/main" val="204761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5" name="Rectangle 4"/>
          <p:cNvSpPr/>
          <p:nvPr/>
        </p:nvSpPr>
        <p:spPr>
          <a:xfrm>
            <a:off x="5829300" y="5592239"/>
            <a:ext cx="2057400" cy="28194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Content Placeholder 2"/>
          <p:cNvSpPr>
            <a:spLocks noGrp="1"/>
          </p:cNvSpPr>
          <p:nvPr>
            <p:ph idx="1"/>
          </p:nvPr>
        </p:nvSpPr>
        <p:spPr>
          <a:xfrm>
            <a:off x="685800" y="609601"/>
            <a:ext cx="12344400" cy="7558620"/>
          </a:xfrm>
        </p:spPr>
        <p:txBody>
          <a:bodyPr/>
          <a:lstStyle/>
          <a:p>
            <a:pPr marL="0" indent="0">
              <a:buNone/>
            </a:pPr>
            <a:r>
              <a:rPr lang="en-US" b="1" dirty="0">
                <a:solidFill>
                  <a:schemeClr val="accent4">
                    <a:lumMod val="75000"/>
                  </a:schemeClr>
                </a:solidFill>
              </a:rPr>
              <a:t>5. Under what circumstances would you consider blood product transfusion? </a:t>
            </a:r>
            <a:endParaRPr lang="en-US" b="1" dirty="0" smtClean="0">
              <a:solidFill>
                <a:schemeClr val="accent4">
                  <a:lumMod val="75000"/>
                </a:schemeClr>
              </a:solidFill>
            </a:endParaRPr>
          </a:p>
          <a:p>
            <a:pPr marL="0" indent="0">
              <a:buNone/>
            </a:pPr>
            <a:r>
              <a:rPr lang="en-US" sz="2800" dirty="0" smtClean="0"/>
              <a:t>• </a:t>
            </a:r>
            <a:r>
              <a:rPr lang="en-US" sz="2800" dirty="0"/>
              <a:t>Indications for blood product transfusion </a:t>
            </a:r>
            <a:endParaRPr lang="en-US" sz="2800" dirty="0" smtClean="0"/>
          </a:p>
          <a:p>
            <a:pPr marL="0" indent="0">
              <a:buNone/>
            </a:pPr>
            <a:r>
              <a:rPr lang="en-US" sz="2800" dirty="0" smtClean="0"/>
              <a:t>§ </a:t>
            </a:r>
            <a:r>
              <a:rPr lang="en-US" sz="2800" dirty="0"/>
              <a:t>Acute blood loss of 30-40% blood volume </a:t>
            </a:r>
            <a:endParaRPr lang="en-US" sz="2800" dirty="0" smtClean="0"/>
          </a:p>
          <a:p>
            <a:pPr marL="0" indent="0">
              <a:buNone/>
            </a:pPr>
            <a:r>
              <a:rPr lang="en-US" sz="2800" dirty="0" smtClean="0"/>
              <a:t>§ </a:t>
            </a:r>
            <a:r>
              <a:rPr lang="en-US" sz="2800" dirty="0"/>
              <a:t>Chronic blood loss with hemoglobin &lt; 150 mg/</a:t>
            </a:r>
            <a:r>
              <a:rPr lang="en-US" sz="2800" dirty="0" err="1"/>
              <a:t>dL</a:t>
            </a:r>
            <a:r>
              <a:rPr lang="en-US" sz="2800" dirty="0"/>
              <a:t> § Prolongation of PTT § Platelets &lt; 20,000 § Platelets &lt; 50,000 and cesarean </a:t>
            </a:r>
            <a:r>
              <a:rPr lang="en-US" sz="2800" dirty="0" smtClean="0"/>
              <a:t>delivery</a:t>
            </a:r>
          </a:p>
          <a:p>
            <a:r>
              <a:rPr lang="en-US" sz="2800" dirty="0"/>
              <a:t>Blood products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270" y="4038600"/>
            <a:ext cx="6273800" cy="4737100"/>
          </a:xfrm>
          <a:prstGeom prst="rect">
            <a:avLst/>
          </a:prstGeom>
        </p:spPr>
      </p:pic>
    </p:spTree>
    <p:extLst>
      <p:ext uri="{BB962C8B-B14F-4D97-AF65-F5344CB8AC3E}">
        <p14:creationId xmlns:p14="http://schemas.microsoft.com/office/powerpoint/2010/main" val="192576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5" name="Rectangle 4"/>
          <p:cNvSpPr/>
          <p:nvPr/>
        </p:nvSpPr>
        <p:spPr>
          <a:xfrm>
            <a:off x="5829300" y="5592239"/>
            <a:ext cx="2057400" cy="28194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Content Placeholder 2"/>
          <p:cNvSpPr>
            <a:spLocks noGrp="1"/>
          </p:cNvSpPr>
          <p:nvPr>
            <p:ph idx="1"/>
          </p:nvPr>
        </p:nvSpPr>
        <p:spPr>
          <a:xfrm>
            <a:off x="685800" y="1066801"/>
            <a:ext cx="12344400" cy="7101420"/>
          </a:xfrm>
        </p:spPr>
        <p:txBody>
          <a:bodyPr/>
          <a:lstStyle/>
          <a:p>
            <a:pPr marL="0" indent="0">
              <a:buNone/>
            </a:pPr>
            <a:r>
              <a:rPr lang="en-US" dirty="0"/>
              <a:t>• </a:t>
            </a:r>
            <a:r>
              <a:rPr lang="en-US" dirty="0" smtClean="0"/>
              <a:t>Complications: </a:t>
            </a:r>
          </a:p>
          <a:p>
            <a:pPr marL="0" indent="0">
              <a:buNone/>
            </a:pPr>
            <a:r>
              <a:rPr lang="en-US" dirty="0" smtClean="0"/>
              <a:t>§ </a:t>
            </a:r>
            <a:r>
              <a:rPr lang="en-US" dirty="0"/>
              <a:t>Febrile non-hemolytic and chill-rigor reactions </a:t>
            </a:r>
            <a:endParaRPr lang="en-US" dirty="0" smtClean="0"/>
          </a:p>
          <a:p>
            <a:pPr marL="0" indent="0">
              <a:buNone/>
            </a:pPr>
            <a:r>
              <a:rPr lang="en-US" dirty="0" smtClean="0"/>
              <a:t>§ </a:t>
            </a:r>
            <a:r>
              <a:rPr lang="en-US" dirty="0"/>
              <a:t>Acute hemolytic reaction due to ABO incompatible transfusion </a:t>
            </a:r>
            <a:endParaRPr lang="en-US" dirty="0" smtClean="0"/>
          </a:p>
          <a:p>
            <a:pPr marL="0" indent="0">
              <a:buNone/>
            </a:pPr>
            <a:r>
              <a:rPr lang="en-US" dirty="0" smtClean="0"/>
              <a:t>§ </a:t>
            </a:r>
            <a:r>
              <a:rPr lang="en-US" dirty="0"/>
              <a:t>Delayed hemolytic transfusion reaction </a:t>
            </a:r>
            <a:endParaRPr lang="en-US" dirty="0" smtClean="0"/>
          </a:p>
          <a:p>
            <a:pPr marL="0" indent="0">
              <a:buNone/>
            </a:pPr>
            <a:r>
              <a:rPr lang="en-US" dirty="0" smtClean="0"/>
              <a:t>§ </a:t>
            </a:r>
            <a:r>
              <a:rPr lang="en-US" dirty="0"/>
              <a:t>Transfusion-related acute lung injury </a:t>
            </a:r>
            <a:endParaRPr lang="en-US" dirty="0" smtClean="0"/>
          </a:p>
          <a:p>
            <a:pPr marL="0" indent="0">
              <a:buNone/>
            </a:pPr>
            <a:r>
              <a:rPr lang="en-US" dirty="0" smtClean="0"/>
              <a:t>§ </a:t>
            </a:r>
            <a:r>
              <a:rPr lang="en-US" dirty="0"/>
              <a:t>Allergic reactions to unknown blood components </a:t>
            </a:r>
            <a:endParaRPr lang="en-US" dirty="0" smtClean="0"/>
          </a:p>
          <a:p>
            <a:pPr marL="0" indent="0">
              <a:buNone/>
            </a:pPr>
            <a:r>
              <a:rPr lang="en-US" dirty="0" smtClean="0"/>
              <a:t>§ </a:t>
            </a:r>
            <a:r>
              <a:rPr lang="en-US" dirty="0"/>
              <a:t>Volume overload </a:t>
            </a:r>
            <a:endParaRPr lang="en-US" dirty="0" smtClean="0"/>
          </a:p>
          <a:p>
            <a:pPr marL="0" indent="0">
              <a:buNone/>
            </a:pPr>
            <a:r>
              <a:rPr lang="en-US" dirty="0" smtClean="0"/>
              <a:t>§ </a:t>
            </a:r>
            <a:r>
              <a:rPr lang="en-US" dirty="0"/>
              <a:t>Graft vs. Host Disease (GVHD) § Infectious complications (HIV, </a:t>
            </a:r>
            <a:r>
              <a:rPr lang="en-US" dirty="0" err="1"/>
              <a:t>Hep</a:t>
            </a:r>
            <a:r>
              <a:rPr lang="en-US" dirty="0"/>
              <a:t> B, </a:t>
            </a:r>
            <a:r>
              <a:rPr lang="en-US" dirty="0" err="1"/>
              <a:t>Hep</a:t>
            </a:r>
            <a:r>
              <a:rPr lang="en-US" dirty="0"/>
              <a:t> C, </a:t>
            </a:r>
            <a:r>
              <a:rPr lang="en-US" dirty="0" err="1"/>
              <a:t>etc</a:t>
            </a:r>
            <a:r>
              <a:rPr lang="en-US" dirty="0"/>
              <a:t>)</a:t>
            </a:r>
          </a:p>
        </p:txBody>
      </p:sp>
    </p:spTree>
    <p:extLst>
      <p:ext uri="{BB962C8B-B14F-4D97-AF65-F5344CB8AC3E}">
        <p14:creationId xmlns:p14="http://schemas.microsoft.com/office/powerpoint/2010/main" val="39741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3" name="Content Placeholder 2"/>
          <p:cNvSpPr>
            <a:spLocks noGrp="1"/>
          </p:cNvSpPr>
          <p:nvPr>
            <p:ph idx="1"/>
          </p:nvPr>
        </p:nvSpPr>
        <p:spPr/>
        <p:txBody>
          <a:bodyPr/>
          <a:lstStyle/>
          <a:p>
            <a:pPr marL="0" indent="0" algn="ctr">
              <a:buNone/>
            </a:pPr>
            <a:r>
              <a:rPr lang="en-US" sz="4400" b="1" dirty="0" smtClean="0">
                <a:solidFill>
                  <a:schemeClr val="accent4">
                    <a:lumMod val="75000"/>
                  </a:schemeClr>
                </a:solidFill>
              </a:rPr>
              <a:t>Done by:</a:t>
            </a:r>
          </a:p>
          <a:p>
            <a:pPr marL="0" indent="0" algn="ctr">
              <a:buNone/>
            </a:pPr>
            <a:r>
              <a:rPr lang="en-US" b="1" dirty="0" err="1" smtClean="0"/>
              <a:t>Budoor</a:t>
            </a:r>
            <a:r>
              <a:rPr lang="en-US" b="1" dirty="0" smtClean="0"/>
              <a:t> </a:t>
            </a:r>
            <a:r>
              <a:rPr lang="en-US" b="1" dirty="0" err="1" smtClean="0"/>
              <a:t>AlSalman</a:t>
            </a:r>
            <a:r>
              <a:rPr lang="en-US" b="1" dirty="0" smtClean="0"/>
              <a:t> </a:t>
            </a:r>
          </a:p>
          <a:p>
            <a:pPr marL="0" indent="0" algn="ctr">
              <a:buNone/>
            </a:pPr>
            <a:r>
              <a:rPr lang="en-US" sz="4400" b="1" dirty="0" smtClean="0">
                <a:solidFill>
                  <a:schemeClr val="accent4">
                    <a:lumMod val="75000"/>
                  </a:schemeClr>
                </a:solidFill>
              </a:rPr>
              <a:t>Revised by:</a:t>
            </a:r>
          </a:p>
          <a:p>
            <a:pPr marL="0" indent="0" algn="ctr">
              <a:buNone/>
            </a:pPr>
            <a:r>
              <a:rPr lang="en-US" b="1" dirty="0" err="1" smtClean="0"/>
              <a:t>Razan</a:t>
            </a:r>
            <a:r>
              <a:rPr lang="en-US" b="1" dirty="0" smtClean="0"/>
              <a:t> </a:t>
            </a:r>
            <a:r>
              <a:rPr lang="en-US" b="1" dirty="0" err="1" smtClean="0"/>
              <a:t>AlDhahri</a:t>
            </a:r>
            <a:r>
              <a:rPr lang="en-US" b="1" dirty="0" smtClean="0"/>
              <a:t> </a:t>
            </a:r>
            <a:endParaRPr lang="en-US" b="1" dirty="0"/>
          </a:p>
        </p:txBody>
      </p:sp>
    </p:spTree>
    <p:extLst>
      <p:ext uri="{BB962C8B-B14F-4D97-AF65-F5344CB8AC3E}">
        <p14:creationId xmlns:p14="http://schemas.microsoft.com/office/powerpoint/2010/main" val="39943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7030A0"/>
                </a:solidFill>
              </a:rPr>
              <a:t>Objective: </a:t>
            </a:r>
            <a:endParaRPr lang="en-US" sz="3200" dirty="0">
              <a:solidFill>
                <a:srgbClr val="7030A0"/>
              </a:solidFill>
            </a:endParaRPr>
          </a:p>
        </p:txBody>
      </p:sp>
      <p:sp>
        <p:nvSpPr>
          <p:cNvPr id="3" name="Content Placeholder 2"/>
          <p:cNvSpPr>
            <a:spLocks noGrp="1"/>
          </p:cNvSpPr>
          <p:nvPr>
            <p:ph idx="1"/>
          </p:nvPr>
        </p:nvSpPr>
        <p:spPr>
          <a:xfrm>
            <a:off x="685800" y="1676401"/>
            <a:ext cx="12344400" cy="6491820"/>
          </a:xfrm>
        </p:spPr>
        <p:txBody>
          <a:bodyPr>
            <a:noAutofit/>
          </a:bodyPr>
          <a:lstStyle/>
          <a:p>
            <a:r>
              <a:rPr lang="en-US" sz="3200" dirty="0"/>
              <a:t>List the causes of third trimester bleeding </a:t>
            </a:r>
            <a:r>
              <a:rPr lang="en-US" sz="3200" dirty="0" smtClean="0"/>
              <a:t>.</a:t>
            </a:r>
            <a:endParaRPr lang="en-US" sz="3200" dirty="0"/>
          </a:p>
          <a:p>
            <a:r>
              <a:rPr lang="en-US" sz="3200" dirty="0"/>
              <a:t>Describe the initial evaluation of a patient with third trimester bleeding </a:t>
            </a:r>
            <a:r>
              <a:rPr lang="en-US" sz="3200" dirty="0" smtClean="0"/>
              <a:t>.</a:t>
            </a:r>
            <a:endParaRPr lang="en-US" sz="3200" dirty="0"/>
          </a:p>
          <a:p>
            <a:r>
              <a:rPr lang="en-US" sz="3200" dirty="0"/>
              <a:t>Differentiate the signs and symptoms of third trimester </a:t>
            </a:r>
            <a:r>
              <a:rPr lang="en-US" sz="3200" dirty="0" smtClean="0"/>
              <a:t>bleeding. </a:t>
            </a:r>
            <a:endParaRPr lang="en-US" sz="3200" dirty="0"/>
          </a:p>
          <a:p>
            <a:r>
              <a:rPr lang="en-US" sz="3200" dirty="0"/>
              <a:t>List the maternal and fetal complications of placental </a:t>
            </a:r>
            <a:r>
              <a:rPr lang="en-US" sz="3200" dirty="0" err="1"/>
              <a:t>previa</a:t>
            </a:r>
            <a:r>
              <a:rPr lang="en-US" sz="3200" dirty="0"/>
              <a:t> and abruption placenta </a:t>
            </a:r>
            <a:r>
              <a:rPr lang="en-US" sz="3200" dirty="0" smtClean="0"/>
              <a:t>.</a:t>
            </a:r>
            <a:endParaRPr lang="en-US" sz="3200" dirty="0"/>
          </a:p>
          <a:p>
            <a:r>
              <a:rPr lang="en-US" sz="3200" dirty="0"/>
              <a:t>Describe the initial evaluation and management plan for acute blood </a:t>
            </a:r>
            <a:r>
              <a:rPr lang="en-US" sz="3200" dirty="0" smtClean="0"/>
              <a:t>loss.</a:t>
            </a:r>
            <a:endParaRPr lang="en-US" sz="3200" dirty="0"/>
          </a:p>
          <a:p>
            <a:r>
              <a:rPr lang="en-US" sz="3200" dirty="0"/>
              <a:t>List the indications and potential complications of blood product transfusion </a:t>
            </a:r>
            <a:r>
              <a:rPr lang="en-US" sz="3200" dirty="0" smtClean="0"/>
              <a:t>.</a:t>
            </a:r>
            <a:endParaRPr lang="en-US" sz="3200" dirty="0"/>
          </a:p>
          <a:p>
            <a:pPr marL="0" indent="0">
              <a:buNone/>
            </a:pPr>
            <a:endParaRPr lang="en-US" sz="3200" dirty="0"/>
          </a:p>
        </p:txBody>
      </p:sp>
    </p:spTree>
    <p:extLst>
      <p:ext uri="{BB962C8B-B14F-4D97-AF65-F5344CB8AC3E}">
        <p14:creationId xmlns:p14="http://schemas.microsoft.com/office/powerpoint/2010/main" val="97416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p:txBody>
          <a:bodyPr/>
          <a:lstStyle/>
          <a:p>
            <a:endParaRPr lang="en-US" dirty="0"/>
          </a:p>
        </p:txBody>
      </p:sp>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Rectangle 2"/>
          <p:cNvSpPr/>
          <p:nvPr/>
        </p:nvSpPr>
        <p:spPr>
          <a:xfrm>
            <a:off x="685800" y="2057400"/>
            <a:ext cx="8915400" cy="6971139"/>
          </a:xfrm>
          <a:prstGeom prst="rect">
            <a:avLst/>
          </a:prstGeom>
        </p:spPr>
        <p:txBody>
          <a:bodyPr wrap="square">
            <a:spAutoFit/>
          </a:bodyPr>
          <a:lstStyle/>
          <a:p>
            <a:r>
              <a:rPr lang="en-US" sz="4000" u="sng" dirty="0"/>
              <a:t>the causes of third trimester bleeding </a:t>
            </a:r>
            <a:r>
              <a:rPr lang="en-US" sz="4000" u="sng" dirty="0" smtClean="0"/>
              <a:t>:</a:t>
            </a:r>
          </a:p>
          <a:p>
            <a:pPr marL="457200" indent="-457200">
              <a:buFont typeface="+mj-lt"/>
              <a:buAutoNum type="arabicPeriod"/>
            </a:pPr>
            <a:r>
              <a:rPr lang="en-US" sz="3600" dirty="0" err="1" smtClean="0"/>
              <a:t>Apruptio</a:t>
            </a:r>
            <a:r>
              <a:rPr lang="en-US" sz="3600" dirty="0" smtClean="0"/>
              <a:t> placenta.</a:t>
            </a:r>
          </a:p>
          <a:p>
            <a:pPr marL="457200" indent="-457200">
              <a:buFont typeface="+mj-lt"/>
              <a:buAutoNum type="arabicPeriod"/>
            </a:pPr>
            <a:r>
              <a:rPr lang="en-US" sz="3600" dirty="0" smtClean="0"/>
              <a:t>Placenta </a:t>
            </a:r>
            <a:r>
              <a:rPr lang="en-US" sz="3600" dirty="0" err="1" smtClean="0"/>
              <a:t>previa</a:t>
            </a:r>
            <a:r>
              <a:rPr lang="en-US" sz="3600" dirty="0" smtClean="0"/>
              <a:t>. </a:t>
            </a:r>
          </a:p>
          <a:p>
            <a:pPr marL="457200" indent="-457200">
              <a:buFont typeface="+mj-lt"/>
              <a:buAutoNum type="arabicPeriod"/>
            </a:pPr>
            <a:r>
              <a:rPr lang="en-US" sz="3600" dirty="0" smtClean="0"/>
              <a:t>Vas </a:t>
            </a:r>
            <a:r>
              <a:rPr lang="en-US" sz="3600" dirty="0" err="1" smtClean="0"/>
              <a:t>previa</a:t>
            </a:r>
            <a:r>
              <a:rPr lang="en-US" sz="3600" dirty="0" smtClean="0"/>
              <a:t>.</a:t>
            </a:r>
          </a:p>
          <a:p>
            <a:pPr marL="457200" indent="-457200">
              <a:buFont typeface="+mj-lt"/>
              <a:buAutoNum type="arabicPeriod"/>
            </a:pPr>
            <a:r>
              <a:rPr lang="en-US" sz="3600" dirty="0" smtClean="0"/>
              <a:t>Uterine rupture.</a:t>
            </a:r>
          </a:p>
          <a:p>
            <a:pPr marL="457200" indent="-457200">
              <a:buFont typeface="+mj-lt"/>
              <a:buAutoNum type="arabicPeriod"/>
            </a:pPr>
            <a:r>
              <a:rPr lang="en-US" sz="3600" dirty="0" smtClean="0"/>
              <a:t>Preterm labor.</a:t>
            </a:r>
          </a:p>
          <a:p>
            <a:pPr marL="457200" indent="-457200">
              <a:buFont typeface="+mj-lt"/>
              <a:buAutoNum type="arabicPeriod"/>
            </a:pPr>
            <a:r>
              <a:rPr lang="en-US" sz="3600" dirty="0" smtClean="0"/>
              <a:t>Vaginal or Cervical tear.</a:t>
            </a:r>
          </a:p>
          <a:p>
            <a:pPr marL="457200" indent="-457200">
              <a:buFont typeface="+mj-lt"/>
              <a:buAutoNum type="arabicPeriod"/>
            </a:pPr>
            <a:r>
              <a:rPr lang="en-US" sz="3600" dirty="0" smtClean="0"/>
              <a:t>Cervical polyp.</a:t>
            </a:r>
          </a:p>
          <a:p>
            <a:pPr marL="457200" indent="-457200">
              <a:buFont typeface="+mj-lt"/>
              <a:buAutoNum type="arabicPeriod"/>
            </a:pPr>
            <a:r>
              <a:rPr lang="en-US" sz="3600" dirty="0" smtClean="0"/>
              <a:t>Sever Cervicitis.</a:t>
            </a:r>
            <a:endParaRPr lang="en-US" sz="3600" dirty="0"/>
          </a:p>
          <a:p>
            <a:endParaRPr lang="en-US" sz="2400" dirty="0" smtClean="0"/>
          </a:p>
          <a:p>
            <a:endParaRPr lang="en-US" sz="2400" dirty="0"/>
          </a:p>
          <a:p>
            <a:endParaRPr lang="en-US" sz="2400" dirty="0" smtClean="0"/>
          </a:p>
          <a:p>
            <a:endParaRPr lang="en-US" sz="2400" dirty="0" smtClean="0"/>
          </a:p>
          <a:p>
            <a:endParaRPr lang="en-US" dirty="0"/>
          </a:p>
        </p:txBody>
      </p:sp>
    </p:spTree>
    <p:extLst>
      <p:ext uri="{BB962C8B-B14F-4D97-AF65-F5344CB8AC3E}">
        <p14:creationId xmlns:p14="http://schemas.microsoft.com/office/powerpoint/2010/main" val="352967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Rectangle 3"/>
          <p:cNvSpPr/>
          <p:nvPr/>
        </p:nvSpPr>
        <p:spPr>
          <a:xfrm>
            <a:off x="762000" y="2362200"/>
            <a:ext cx="184666" cy="1508105"/>
          </a:xfrm>
          <a:prstGeom prst="rect">
            <a:avLst/>
          </a:prstGeom>
        </p:spPr>
        <p:txBody>
          <a:bodyPr wrap="none">
            <a:spAutoFit/>
          </a:bodyPr>
          <a:lstStyle/>
          <a:p>
            <a:endParaRPr lang="en-US" dirty="0"/>
          </a:p>
          <a:p>
            <a:endParaRPr lang="en-US" dirty="0" smtClean="0"/>
          </a:p>
          <a:p>
            <a:endParaRPr lang="en-US" dirty="0"/>
          </a:p>
          <a:p>
            <a:r>
              <a:rPr lang="en-US" dirty="0" smtClean="0"/>
              <a:t> </a:t>
            </a:r>
            <a:endParaRPr lang="en-US" dirty="0"/>
          </a:p>
        </p:txBody>
      </p:sp>
      <p:sp>
        <p:nvSpPr>
          <p:cNvPr id="7" name="Rectangle 6"/>
          <p:cNvSpPr/>
          <p:nvPr/>
        </p:nvSpPr>
        <p:spPr>
          <a:xfrm>
            <a:off x="1066800" y="762000"/>
            <a:ext cx="12649200" cy="7771358"/>
          </a:xfrm>
          <a:prstGeom prst="rect">
            <a:avLst/>
          </a:prstGeom>
        </p:spPr>
        <p:txBody>
          <a:bodyPr wrap="square">
            <a:spAutoFit/>
          </a:bodyPr>
          <a:lstStyle/>
          <a:p>
            <a:pPr marL="342900" lvl="0" indent="-342900">
              <a:buFont typeface="Arial"/>
              <a:buChar char="•"/>
            </a:pPr>
            <a:r>
              <a:rPr lang="en-US" sz="2800" b="1" dirty="0" err="1" smtClean="0"/>
              <a:t>Intial</a:t>
            </a:r>
            <a:r>
              <a:rPr lang="en-US" sz="2800" b="1" dirty="0" smtClean="0"/>
              <a:t> evaluation =  always assess fetal HR .</a:t>
            </a:r>
          </a:p>
          <a:p>
            <a:pPr marL="342900" lvl="0" indent="-342900">
              <a:buFont typeface="Arial"/>
              <a:buChar char="•"/>
            </a:pPr>
            <a:endParaRPr lang="en-US" b="1" dirty="0"/>
          </a:p>
          <a:p>
            <a:pPr marL="342900" lvl="0" indent="-342900">
              <a:buFont typeface="Arial"/>
              <a:buChar char="•"/>
            </a:pPr>
            <a:r>
              <a:rPr lang="en-US" sz="2800" b="1" dirty="0" smtClean="0"/>
              <a:t>ABC </a:t>
            </a:r>
            <a:r>
              <a:rPr lang="en-US" sz="2800" b="1" dirty="0"/>
              <a:t>for cardio-pulmonary resuscitation and we ad another B for (baby)</a:t>
            </a:r>
          </a:p>
          <a:p>
            <a:r>
              <a:rPr lang="en-US" sz="2800" dirty="0"/>
              <a:t> </a:t>
            </a:r>
          </a:p>
          <a:p>
            <a:pPr marL="342900" lvl="0" indent="-342900">
              <a:buFont typeface="Arial"/>
              <a:buChar char="•"/>
            </a:pPr>
            <a:r>
              <a:rPr lang="en-US" sz="2800" b="1" dirty="0"/>
              <a:t>PPQRST</a:t>
            </a:r>
            <a:r>
              <a:rPr lang="en-US" sz="2800" dirty="0"/>
              <a:t> (mnemonic for taking history)</a:t>
            </a:r>
          </a:p>
          <a:p>
            <a:pPr lvl="0"/>
            <a:r>
              <a:rPr lang="en-US" sz="2800" dirty="0"/>
              <a:t>P= pain with bleeding</a:t>
            </a:r>
          </a:p>
          <a:p>
            <a:pPr lvl="0"/>
            <a:r>
              <a:rPr lang="en-US" sz="2800" dirty="0"/>
              <a:t>Placental location</a:t>
            </a:r>
          </a:p>
          <a:p>
            <a:pPr lvl="0"/>
            <a:r>
              <a:rPr lang="en-US" sz="2800" dirty="0"/>
              <a:t>Quantity of bleeding</a:t>
            </a:r>
          </a:p>
          <a:p>
            <a:pPr lvl="0"/>
            <a:r>
              <a:rPr lang="en-US" sz="2800" dirty="0"/>
              <a:t>Recreational drugs</a:t>
            </a:r>
          </a:p>
          <a:p>
            <a:pPr lvl="0"/>
            <a:r>
              <a:rPr lang="en-US" sz="2800" dirty="0"/>
              <a:t>Sex recently?</a:t>
            </a:r>
          </a:p>
          <a:p>
            <a:pPr lvl="0"/>
            <a:r>
              <a:rPr lang="en-US" sz="2800" dirty="0"/>
              <a:t>Timing</a:t>
            </a:r>
          </a:p>
          <a:p>
            <a:pPr marL="342900" lvl="0" indent="-342900">
              <a:buFont typeface="Arial"/>
              <a:buChar char="•"/>
            </a:pPr>
            <a:r>
              <a:rPr lang="en-US" sz="2800" b="1" dirty="0"/>
              <a:t>Physical examination</a:t>
            </a:r>
          </a:p>
          <a:p>
            <a:pPr lvl="0"/>
            <a:r>
              <a:rPr lang="en-US" sz="2800" dirty="0"/>
              <a:t>Maternal vital signs (assess fetal heart rate , iv access )</a:t>
            </a:r>
          </a:p>
          <a:p>
            <a:pPr lvl="0"/>
            <a:r>
              <a:rPr lang="en-US" sz="2800" dirty="0"/>
              <a:t>Looking at skin for </a:t>
            </a:r>
            <a:r>
              <a:rPr lang="en-US" sz="2800" dirty="0" err="1"/>
              <a:t>petechiae</a:t>
            </a:r>
            <a:endParaRPr lang="en-US" sz="2800" dirty="0"/>
          </a:p>
          <a:p>
            <a:pPr lvl="0"/>
            <a:r>
              <a:rPr lang="en-US" sz="2800" dirty="0"/>
              <a:t>Palpate the uterus (soft, hard, tender)</a:t>
            </a:r>
          </a:p>
          <a:p>
            <a:pPr lvl="0"/>
            <a:r>
              <a:rPr lang="en-US" sz="2800" dirty="0">
                <a:solidFill>
                  <a:srgbClr val="FF0000"/>
                </a:solidFill>
              </a:rPr>
              <a:t>DO NOT PERFORMCERVICAL EXAMITION UNTILL PLACENTAL LOCTION HAS BEEN CONFIRMED </a:t>
            </a:r>
          </a:p>
          <a:p>
            <a:r>
              <a:rPr lang="en-US" sz="2800" dirty="0"/>
              <a:t>Speculum examination </a:t>
            </a:r>
          </a:p>
        </p:txBody>
      </p:sp>
    </p:spTree>
    <p:extLst>
      <p:ext uri="{BB962C8B-B14F-4D97-AF65-F5344CB8AC3E}">
        <p14:creationId xmlns:p14="http://schemas.microsoft.com/office/powerpoint/2010/main" val="393332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Rectangle 3"/>
          <p:cNvSpPr/>
          <p:nvPr/>
        </p:nvSpPr>
        <p:spPr>
          <a:xfrm>
            <a:off x="762000" y="2362200"/>
            <a:ext cx="184666" cy="1508105"/>
          </a:xfrm>
          <a:prstGeom prst="rect">
            <a:avLst/>
          </a:prstGeom>
        </p:spPr>
        <p:txBody>
          <a:bodyPr wrap="none">
            <a:spAutoFit/>
          </a:bodyPr>
          <a:lstStyle/>
          <a:p>
            <a:endParaRPr lang="en-US" dirty="0"/>
          </a:p>
          <a:p>
            <a:endParaRPr lang="en-US" dirty="0" smtClean="0"/>
          </a:p>
          <a:p>
            <a:endParaRPr lang="en-US" dirty="0"/>
          </a:p>
          <a:p>
            <a:r>
              <a:rPr lang="en-US" dirty="0" smtClean="0"/>
              <a:t> </a:t>
            </a:r>
            <a:endParaRPr lang="en-US" dirty="0"/>
          </a:p>
        </p:txBody>
      </p:sp>
      <p:sp>
        <p:nvSpPr>
          <p:cNvPr id="8" name="Rectangle 7"/>
          <p:cNvSpPr/>
          <p:nvPr/>
        </p:nvSpPr>
        <p:spPr>
          <a:xfrm>
            <a:off x="914400" y="457200"/>
            <a:ext cx="11201400" cy="8463856"/>
          </a:xfrm>
          <a:prstGeom prst="rect">
            <a:avLst/>
          </a:prstGeom>
        </p:spPr>
        <p:txBody>
          <a:bodyPr wrap="square">
            <a:spAutoFit/>
          </a:bodyPr>
          <a:lstStyle/>
          <a:p>
            <a:pPr lvl="0"/>
            <a:r>
              <a:rPr lang="en-US" sz="3200" b="1" dirty="0"/>
              <a:t>Placental </a:t>
            </a:r>
            <a:r>
              <a:rPr lang="en-US" sz="3200" b="1" dirty="0" err="1"/>
              <a:t>Previa</a:t>
            </a:r>
            <a:r>
              <a:rPr lang="en-US" sz="3200" b="1" dirty="0"/>
              <a:t>:-</a:t>
            </a:r>
            <a:endParaRPr lang="en-US" sz="3200" dirty="0"/>
          </a:p>
          <a:p>
            <a:pPr marL="457200" lvl="0" indent="-457200">
              <a:buFont typeface="Arial"/>
              <a:buChar char="•"/>
            </a:pPr>
            <a:r>
              <a:rPr lang="en-US" sz="3200" dirty="0"/>
              <a:t>Complete </a:t>
            </a:r>
            <a:r>
              <a:rPr lang="en-US" sz="3200" dirty="0" err="1"/>
              <a:t>Previa</a:t>
            </a:r>
            <a:r>
              <a:rPr lang="en-US" sz="3200" dirty="0"/>
              <a:t> = completely covered the internal </a:t>
            </a:r>
            <a:r>
              <a:rPr lang="en-US" sz="3200" dirty="0" err="1"/>
              <a:t>os</a:t>
            </a:r>
            <a:endParaRPr lang="en-US" sz="3200" dirty="0"/>
          </a:p>
          <a:p>
            <a:pPr marL="457200" lvl="0" indent="-457200">
              <a:buFont typeface="Arial"/>
              <a:buChar char="•"/>
            </a:pPr>
            <a:r>
              <a:rPr lang="en-US" sz="3200" dirty="0" err="1" smtClean="0"/>
              <a:t>Patial</a:t>
            </a:r>
            <a:r>
              <a:rPr lang="en-US" sz="3200" dirty="0" smtClean="0"/>
              <a:t> </a:t>
            </a:r>
            <a:r>
              <a:rPr lang="en-US" sz="3200" dirty="0" err="1" smtClean="0"/>
              <a:t>Previa</a:t>
            </a:r>
            <a:r>
              <a:rPr lang="en-US" sz="3200" dirty="0" smtClean="0"/>
              <a:t> </a:t>
            </a:r>
            <a:r>
              <a:rPr lang="en-US" sz="3200" dirty="0"/>
              <a:t>= partially covered the internal </a:t>
            </a:r>
            <a:r>
              <a:rPr lang="en-US" sz="3200" dirty="0" err="1"/>
              <a:t>os</a:t>
            </a:r>
            <a:r>
              <a:rPr lang="en-US" sz="3200" dirty="0"/>
              <a:t> </a:t>
            </a:r>
            <a:endParaRPr lang="en-US" sz="3200" dirty="0" smtClean="0"/>
          </a:p>
          <a:p>
            <a:pPr marL="457200" lvl="0" indent="-457200">
              <a:buFont typeface="Arial"/>
              <a:buChar char="•"/>
            </a:pPr>
            <a:r>
              <a:rPr lang="en-US" sz="3200" dirty="0" smtClean="0"/>
              <a:t>Low-lying placenta= exists when the placental </a:t>
            </a:r>
            <a:r>
              <a:rPr lang="en-US" sz="3200" dirty="0" err="1" smtClean="0"/>
              <a:t>edgs</a:t>
            </a:r>
            <a:r>
              <a:rPr lang="en-US" sz="3200" dirty="0" smtClean="0"/>
              <a:t> is near but not over the internal </a:t>
            </a:r>
            <a:r>
              <a:rPr lang="en-US" sz="3200" dirty="0" err="1" smtClean="0"/>
              <a:t>os</a:t>
            </a:r>
            <a:r>
              <a:rPr lang="en-US" sz="3200" dirty="0" smtClean="0"/>
              <a:t>.</a:t>
            </a:r>
            <a:endParaRPr lang="en-US" sz="3200" dirty="0"/>
          </a:p>
          <a:p>
            <a:pPr lvl="0"/>
            <a:endParaRPr lang="en-US" sz="3200" dirty="0" smtClean="0"/>
          </a:p>
          <a:p>
            <a:pPr lvl="0"/>
            <a:r>
              <a:rPr lang="en-US" sz="3200" b="1" dirty="0" smtClean="0"/>
              <a:t>Classic </a:t>
            </a:r>
            <a:r>
              <a:rPr lang="en-US" sz="3200" b="1" dirty="0"/>
              <a:t>presentation </a:t>
            </a:r>
            <a:r>
              <a:rPr lang="en-US" sz="3200" dirty="0"/>
              <a:t>(painless vaginal bleeding)</a:t>
            </a:r>
          </a:p>
          <a:p>
            <a:pPr lvl="0"/>
            <a:endParaRPr lang="en-US" sz="3200" b="1" dirty="0" smtClean="0"/>
          </a:p>
          <a:p>
            <a:pPr lvl="0"/>
            <a:r>
              <a:rPr lang="en-US" sz="3200" b="1" dirty="0" smtClean="0"/>
              <a:t>Diagnosed</a:t>
            </a:r>
            <a:r>
              <a:rPr lang="en-US" sz="3200" dirty="0" smtClean="0"/>
              <a:t> </a:t>
            </a:r>
            <a:r>
              <a:rPr lang="en-US" sz="3200" dirty="0"/>
              <a:t>by ultrasound</a:t>
            </a:r>
          </a:p>
          <a:p>
            <a:pPr lvl="0"/>
            <a:endParaRPr lang="en-US" sz="3200" b="1" dirty="0" smtClean="0"/>
          </a:p>
          <a:p>
            <a:pPr lvl="0"/>
            <a:r>
              <a:rPr lang="en-US" sz="3200" b="1" dirty="0" smtClean="0"/>
              <a:t>Management</a:t>
            </a:r>
            <a:r>
              <a:rPr lang="en-US" sz="3200" dirty="0" smtClean="0"/>
              <a:t> </a:t>
            </a:r>
            <a:r>
              <a:rPr lang="en-US" sz="3200" dirty="0"/>
              <a:t>= volume resuscitation + betamethasone </a:t>
            </a:r>
          </a:p>
          <a:p>
            <a:pPr lvl="0"/>
            <a:endParaRPr lang="en-US" sz="3200" b="1" dirty="0" smtClean="0"/>
          </a:p>
          <a:p>
            <a:pPr lvl="0"/>
            <a:r>
              <a:rPr lang="en-US" sz="3200" b="1" dirty="0" smtClean="0"/>
              <a:t>Method </a:t>
            </a:r>
            <a:r>
              <a:rPr lang="en-US" sz="3200" b="1" dirty="0"/>
              <a:t>of delivery </a:t>
            </a:r>
            <a:r>
              <a:rPr lang="en-US" sz="3200" dirty="0"/>
              <a:t>is cesarean </a:t>
            </a:r>
            <a:r>
              <a:rPr lang="en-US" sz="3200" dirty="0" smtClean="0"/>
              <a:t>section</a:t>
            </a:r>
            <a:endParaRPr lang="en-US" sz="3200" b="1" dirty="0" smtClean="0"/>
          </a:p>
          <a:p>
            <a:pPr lvl="0"/>
            <a:r>
              <a:rPr lang="en-US" sz="3200" b="1" dirty="0" smtClean="0"/>
              <a:t>Complications</a:t>
            </a:r>
            <a:r>
              <a:rPr lang="en-US" sz="3200" dirty="0" smtClean="0"/>
              <a:t> </a:t>
            </a:r>
            <a:r>
              <a:rPr lang="en-US" sz="3200" dirty="0"/>
              <a:t>:</a:t>
            </a:r>
          </a:p>
          <a:p>
            <a:pPr marL="457200" lvl="0" indent="-457200">
              <a:buFont typeface="Arial"/>
              <a:buChar char="•"/>
            </a:pPr>
            <a:r>
              <a:rPr lang="en-US" sz="3200" dirty="0"/>
              <a:t>Bleeding from lower uterine segment</a:t>
            </a:r>
          </a:p>
          <a:p>
            <a:pPr marL="457200" lvl="0" indent="-457200">
              <a:buFont typeface="Arial"/>
              <a:buChar char="•"/>
            </a:pPr>
            <a:r>
              <a:rPr lang="en-US" sz="3200" dirty="0"/>
              <a:t>Abnormal extension of placental </a:t>
            </a:r>
            <a:r>
              <a:rPr lang="en-US" sz="3200" dirty="0" smtClean="0"/>
              <a:t>tissue(Placenta </a:t>
            </a:r>
            <a:r>
              <a:rPr lang="en-US" sz="3200" dirty="0" err="1" smtClean="0"/>
              <a:t>accreta</a:t>
            </a:r>
            <a:r>
              <a:rPr lang="en-US" sz="3200" dirty="0" smtClean="0"/>
              <a:t>/</a:t>
            </a:r>
            <a:r>
              <a:rPr lang="en-US" sz="3200" dirty="0" err="1" smtClean="0"/>
              <a:t>increta</a:t>
            </a:r>
            <a:r>
              <a:rPr lang="en-US" sz="3200" dirty="0" smtClean="0"/>
              <a:t>/</a:t>
            </a:r>
            <a:r>
              <a:rPr lang="en-US" sz="3200" dirty="0" err="1" smtClean="0"/>
              <a:t>percreta</a:t>
            </a:r>
            <a:r>
              <a:rPr lang="en-US" sz="3200" dirty="0" smtClean="0"/>
              <a:t>)</a:t>
            </a:r>
            <a:endParaRPr lang="en-US" sz="3200"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0515600" y="2590800"/>
            <a:ext cx="2533650" cy="1800225"/>
          </a:xfrm>
          <a:prstGeom prst="rect">
            <a:avLst/>
          </a:prstGeom>
        </p:spPr>
      </p:pic>
    </p:spTree>
    <p:extLst>
      <p:ext uri="{BB962C8B-B14F-4D97-AF65-F5344CB8AC3E}">
        <p14:creationId xmlns:p14="http://schemas.microsoft.com/office/powerpoint/2010/main" val="272527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Rectangle 3"/>
          <p:cNvSpPr/>
          <p:nvPr/>
        </p:nvSpPr>
        <p:spPr>
          <a:xfrm>
            <a:off x="762000" y="2362200"/>
            <a:ext cx="184666" cy="1508105"/>
          </a:xfrm>
          <a:prstGeom prst="rect">
            <a:avLst/>
          </a:prstGeom>
        </p:spPr>
        <p:txBody>
          <a:bodyPr wrap="none">
            <a:spAutoFit/>
          </a:bodyPr>
          <a:lstStyle/>
          <a:p>
            <a:endParaRPr lang="en-US" dirty="0"/>
          </a:p>
          <a:p>
            <a:endParaRPr lang="en-US" dirty="0" smtClean="0"/>
          </a:p>
          <a:p>
            <a:endParaRPr lang="en-US" dirty="0"/>
          </a:p>
          <a:p>
            <a:r>
              <a:rPr lang="en-US" dirty="0" smtClean="0"/>
              <a:t> </a:t>
            </a:r>
            <a:endParaRPr lang="en-US" dirty="0"/>
          </a:p>
        </p:txBody>
      </p:sp>
      <p:sp>
        <p:nvSpPr>
          <p:cNvPr id="2" name="Rectangle 1"/>
          <p:cNvSpPr/>
          <p:nvPr/>
        </p:nvSpPr>
        <p:spPr>
          <a:xfrm>
            <a:off x="914400" y="838200"/>
            <a:ext cx="11506200" cy="6986527"/>
          </a:xfrm>
          <a:prstGeom prst="rect">
            <a:avLst/>
          </a:prstGeom>
        </p:spPr>
        <p:txBody>
          <a:bodyPr wrap="square">
            <a:spAutoFit/>
          </a:bodyPr>
          <a:lstStyle/>
          <a:p>
            <a:pPr lvl="0"/>
            <a:r>
              <a:rPr lang="en-US" sz="3200" b="1" dirty="0"/>
              <a:t>Placental abruption:-</a:t>
            </a:r>
            <a:endParaRPr lang="en-US" sz="3200" dirty="0"/>
          </a:p>
          <a:p>
            <a:pPr lvl="0"/>
            <a:r>
              <a:rPr lang="en-US" sz="3200" dirty="0"/>
              <a:t>Abnormal separation of the placental (vaginal bleeding+ abdominal pain)</a:t>
            </a:r>
          </a:p>
          <a:p>
            <a:pPr marL="457200" lvl="0" indent="-457200">
              <a:buFont typeface="Arial"/>
              <a:buChar char="•"/>
            </a:pPr>
            <a:r>
              <a:rPr lang="en-US" sz="3200" b="1" dirty="0" err="1"/>
              <a:t>Couvelaire</a:t>
            </a:r>
            <a:r>
              <a:rPr lang="en-US" sz="3200" b="1" dirty="0"/>
              <a:t> uterus </a:t>
            </a:r>
            <a:r>
              <a:rPr lang="en-US" sz="3200" dirty="0"/>
              <a:t>is bleeding penetrates into the uterine </a:t>
            </a:r>
            <a:r>
              <a:rPr lang="en-US" sz="3200" dirty="0">
                <a:hlinkClick r:id="rId3" tooltip="Myometrium"/>
              </a:rPr>
              <a:t>myometrium</a:t>
            </a:r>
            <a:r>
              <a:rPr lang="en-US" sz="3200" dirty="0"/>
              <a:t> forcing its way into the </a:t>
            </a:r>
            <a:r>
              <a:rPr lang="en-US" sz="3200" dirty="0">
                <a:hlinkClick r:id="rId4" tooltip="Peritoneal cavity"/>
              </a:rPr>
              <a:t>peritoneal cavity</a:t>
            </a:r>
            <a:r>
              <a:rPr lang="en-US" sz="3200" dirty="0"/>
              <a:t>. </a:t>
            </a:r>
          </a:p>
          <a:p>
            <a:pPr lvl="0"/>
            <a:r>
              <a:rPr lang="en-US" sz="3200" b="1" dirty="0"/>
              <a:t>Risk factors</a:t>
            </a:r>
          </a:p>
          <a:p>
            <a:pPr lvl="0"/>
            <a:r>
              <a:rPr lang="en-US" sz="3200" dirty="0"/>
              <a:t>Trauma</a:t>
            </a:r>
          </a:p>
          <a:p>
            <a:pPr lvl="0"/>
            <a:r>
              <a:rPr lang="en-US" sz="3200" dirty="0"/>
              <a:t>Cocaine use</a:t>
            </a:r>
          </a:p>
          <a:p>
            <a:pPr lvl="0"/>
            <a:r>
              <a:rPr lang="en-US" sz="3200" dirty="0"/>
              <a:t>Hypertension</a:t>
            </a:r>
          </a:p>
          <a:p>
            <a:pPr lvl="0"/>
            <a:r>
              <a:rPr lang="en-US" sz="3200" dirty="0"/>
              <a:t>Multiple gestations </a:t>
            </a:r>
            <a:endParaRPr lang="en-US" sz="3200" dirty="0" smtClean="0"/>
          </a:p>
          <a:p>
            <a:pPr lvl="0"/>
            <a:endParaRPr lang="en-US" sz="3200" dirty="0"/>
          </a:p>
          <a:p>
            <a:pPr lvl="0"/>
            <a:r>
              <a:rPr lang="en-US" sz="3200" b="1" dirty="0"/>
              <a:t>Diagnosed </a:t>
            </a:r>
            <a:r>
              <a:rPr lang="en-US" sz="3200" dirty="0"/>
              <a:t>by clinical </a:t>
            </a:r>
            <a:r>
              <a:rPr lang="en-US" sz="3200" dirty="0" smtClean="0"/>
              <a:t>examination</a:t>
            </a:r>
          </a:p>
          <a:p>
            <a:pPr lvl="0"/>
            <a:endParaRPr lang="en-US" sz="3200" dirty="0"/>
          </a:p>
          <a:p>
            <a:pPr lvl="0"/>
            <a:r>
              <a:rPr lang="en-US" sz="3200" b="1" dirty="0"/>
              <a:t>Management</a:t>
            </a:r>
            <a:r>
              <a:rPr lang="en-US" sz="3200" dirty="0"/>
              <a:t> = fluids + delivery for sever hemorrhage</a:t>
            </a:r>
          </a:p>
        </p:txBody>
      </p:sp>
    </p:spTree>
    <p:extLst>
      <p:ext uri="{BB962C8B-B14F-4D97-AF65-F5344CB8AC3E}">
        <p14:creationId xmlns:p14="http://schemas.microsoft.com/office/powerpoint/2010/main" val="309634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6" name="Rectangle 5"/>
          <p:cNvSpPr/>
          <p:nvPr/>
        </p:nvSpPr>
        <p:spPr>
          <a:xfrm>
            <a:off x="5943600" y="5715000"/>
            <a:ext cx="1828800" cy="2667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4" name="Rectangle 3"/>
          <p:cNvSpPr/>
          <p:nvPr/>
        </p:nvSpPr>
        <p:spPr>
          <a:xfrm>
            <a:off x="762000" y="2362200"/>
            <a:ext cx="184666" cy="1508105"/>
          </a:xfrm>
          <a:prstGeom prst="rect">
            <a:avLst/>
          </a:prstGeom>
        </p:spPr>
        <p:txBody>
          <a:bodyPr wrap="none">
            <a:spAutoFit/>
          </a:bodyPr>
          <a:lstStyle/>
          <a:p>
            <a:endParaRPr lang="en-US" dirty="0"/>
          </a:p>
          <a:p>
            <a:endParaRPr lang="en-US" dirty="0" smtClean="0"/>
          </a:p>
          <a:p>
            <a:endParaRPr lang="en-US" dirty="0"/>
          </a:p>
          <a:p>
            <a:r>
              <a:rPr lang="en-US" dirty="0" smtClean="0"/>
              <a:t> </a:t>
            </a:r>
            <a:endParaRPr lang="en-US" dirty="0"/>
          </a:p>
        </p:txBody>
      </p:sp>
      <p:sp>
        <p:nvSpPr>
          <p:cNvPr id="7" name="Rectangle 6"/>
          <p:cNvSpPr/>
          <p:nvPr/>
        </p:nvSpPr>
        <p:spPr>
          <a:xfrm>
            <a:off x="990600" y="1143000"/>
            <a:ext cx="9296400" cy="7171195"/>
          </a:xfrm>
          <a:prstGeom prst="rect">
            <a:avLst/>
          </a:prstGeom>
        </p:spPr>
        <p:txBody>
          <a:bodyPr wrap="square">
            <a:spAutoFit/>
          </a:bodyPr>
          <a:lstStyle/>
          <a:p>
            <a:pPr lvl="0"/>
            <a:r>
              <a:rPr lang="en-US" b="1" dirty="0"/>
              <a:t>Massive blood transfusion </a:t>
            </a:r>
            <a:r>
              <a:rPr lang="en-US" dirty="0" smtClean="0"/>
              <a:t>:</a:t>
            </a:r>
          </a:p>
          <a:p>
            <a:pPr lvl="0"/>
            <a:r>
              <a:rPr lang="en-US" dirty="0" smtClean="0"/>
              <a:t>Is more </a:t>
            </a:r>
            <a:r>
              <a:rPr lang="en-US" dirty="0"/>
              <a:t>than 10 units PRBC in 24 </a:t>
            </a:r>
            <a:r>
              <a:rPr lang="en-US" dirty="0" smtClean="0"/>
              <a:t>hrs.</a:t>
            </a:r>
            <a:endParaRPr lang="en-US" dirty="0"/>
          </a:p>
          <a:p>
            <a:r>
              <a:rPr lang="en-US" dirty="0"/>
              <a:t> </a:t>
            </a:r>
          </a:p>
          <a:p>
            <a:pPr marL="342900" lvl="0" indent="-342900">
              <a:buFont typeface="Arial"/>
              <a:buChar char="•"/>
            </a:pPr>
            <a:r>
              <a:rPr lang="en-US" dirty="0"/>
              <a:t>1 unit PRBC = 200 cc red cells and rise HCT by 3-4%</a:t>
            </a:r>
          </a:p>
          <a:p>
            <a:r>
              <a:rPr lang="en-US" dirty="0"/>
              <a:t> </a:t>
            </a:r>
          </a:p>
          <a:p>
            <a:pPr marL="342900" lvl="0" indent="-342900">
              <a:buFont typeface="Arial"/>
              <a:buChar char="•"/>
            </a:pPr>
            <a:r>
              <a:rPr lang="en-US" dirty="0"/>
              <a:t>1:1:1 = 1 unit PRBC , 1 unit FFP , 1 unit platelets</a:t>
            </a:r>
          </a:p>
          <a:p>
            <a:r>
              <a:rPr lang="en-US" dirty="0"/>
              <a:t> </a:t>
            </a:r>
          </a:p>
          <a:p>
            <a:pPr lvl="0"/>
            <a:r>
              <a:rPr lang="en-US" b="1" dirty="0"/>
              <a:t>When to transfuse?</a:t>
            </a:r>
            <a:endParaRPr lang="en-US" dirty="0"/>
          </a:p>
          <a:p>
            <a:pPr lvl="0"/>
            <a:r>
              <a:rPr lang="en-US" dirty="0"/>
              <a:t>In massive hemorrhage</a:t>
            </a:r>
          </a:p>
          <a:p>
            <a:pPr lvl="0"/>
            <a:r>
              <a:rPr lang="en-US" dirty="0"/>
              <a:t>In less acute we can depend on patient’s health status and blood counts</a:t>
            </a:r>
          </a:p>
          <a:p>
            <a:r>
              <a:rPr lang="en-US" dirty="0"/>
              <a:t>In general when </a:t>
            </a:r>
            <a:r>
              <a:rPr lang="en-US" dirty="0" err="1"/>
              <a:t>Hb</a:t>
            </a:r>
            <a:r>
              <a:rPr lang="en-US" dirty="0"/>
              <a:t> :</a:t>
            </a:r>
            <a:endParaRPr lang="en-US" dirty="0" smtClean="0"/>
          </a:p>
          <a:p>
            <a:r>
              <a:rPr lang="en-US" dirty="0" smtClean="0"/>
              <a:t>6</a:t>
            </a:r>
            <a:r>
              <a:rPr lang="en-US" dirty="0"/>
              <a:t>-</a:t>
            </a:r>
            <a:r>
              <a:rPr lang="en-US" dirty="0" smtClean="0"/>
              <a:t>7= recommended</a:t>
            </a:r>
            <a:endParaRPr lang="en-US" dirty="0"/>
          </a:p>
          <a:p>
            <a:r>
              <a:rPr lang="en-US" dirty="0"/>
              <a:t>7-8 </a:t>
            </a:r>
            <a:r>
              <a:rPr lang="en-US" dirty="0" smtClean="0"/>
              <a:t>=Considered</a:t>
            </a:r>
            <a:endParaRPr lang="en-US" dirty="0"/>
          </a:p>
          <a:p>
            <a:r>
              <a:rPr lang="en-US" dirty="0"/>
              <a:t>8-</a:t>
            </a:r>
            <a:r>
              <a:rPr lang="en-US" dirty="0" smtClean="0"/>
              <a:t>10= If </a:t>
            </a:r>
            <a:r>
              <a:rPr lang="en-US" dirty="0"/>
              <a:t>has symptoms of anemia</a:t>
            </a:r>
          </a:p>
          <a:p>
            <a:endParaRPr lang="en-US" b="1" dirty="0" smtClean="0"/>
          </a:p>
          <a:p>
            <a:pPr marL="342900" indent="-342900">
              <a:buFont typeface="Arial"/>
              <a:buChar char="•"/>
            </a:pPr>
            <a:r>
              <a:rPr lang="en-US" b="1" dirty="0" smtClean="0"/>
              <a:t>Give </a:t>
            </a:r>
            <a:r>
              <a:rPr lang="en-US" b="1" dirty="0" err="1"/>
              <a:t>RhoGam</a:t>
            </a:r>
            <a:r>
              <a:rPr lang="en-US" b="1" dirty="0"/>
              <a:t> to Rh negative </a:t>
            </a:r>
            <a:r>
              <a:rPr lang="en-US" b="1" dirty="0" smtClean="0"/>
              <a:t>moms.</a:t>
            </a:r>
          </a:p>
          <a:p>
            <a:pPr marL="342900" indent="-342900">
              <a:buFont typeface="Arial"/>
              <a:buChar char="•"/>
            </a:pPr>
            <a:endParaRPr lang="en-US" b="1" dirty="0" smtClean="0"/>
          </a:p>
          <a:p>
            <a:pPr marL="342900" indent="-342900">
              <a:buFont typeface="Arial"/>
              <a:buChar char="•"/>
            </a:pPr>
            <a:r>
              <a:rPr lang="en-US" b="1" dirty="0" smtClean="0"/>
              <a:t>Risk factor for blood transfusion:</a:t>
            </a:r>
          </a:p>
          <a:p>
            <a:r>
              <a:rPr lang="en-US" dirty="0" smtClean="0"/>
              <a:t>Infection,  allergic or immune reaction, volume overload.</a:t>
            </a:r>
            <a:endParaRPr lang="en-US" dirty="0"/>
          </a:p>
          <a:p>
            <a:pPr lvl="0"/>
            <a:endParaRPr lang="en-US" dirty="0"/>
          </a:p>
        </p:txBody>
      </p:sp>
    </p:spTree>
    <p:extLst>
      <p:ext uri="{BB962C8B-B14F-4D97-AF65-F5344CB8AC3E}">
        <p14:creationId xmlns:p14="http://schemas.microsoft.com/office/powerpoint/2010/main" val="14722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5000" y="5181600"/>
            <a:ext cx="2438400" cy="27432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2" name="Title 1"/>
          <p:cNvSpPr>
            <a:spLocks noGrp="1"/>
          </p:cNvSpPr>
          <p:nvPr>
            <p:ph type="title"/>
          </p:nvPr>
        </p:nvSpPr>
        <p:spPr/>
        <p:txBody>
          <a:bodyPr/>
          <a:lstStyle/>
          <a:p>
            <a:endParaRPr lang="en-US"/>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5" name="Rectangle 4"/>
          <p:cNvSpPr/>
          <p:nvPr/>
        </p:nvSpPr>
        <p:spPr>
          <a:xfrm>
            <a:off x="5715000" y="5638800"/>
            <a:ext cx="2438400" cy="27432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Content Placeholder 2"/>
          <p:cNvSpPr>
            <a:spLocks noGrp="1"/>
          </p:cNvSpPr>
          <p:nvPr>
            <p:ph idx="1"/>
          </p:nvPr>
        </p:nvSpPr>
        <p:spPr>
          <a:xfrm>
            <a:off x="685800" y="914401"/>
            <a:ext cx="12344400" cy="7253820"/>
          </a:xfrm>
        </p:spPr>
        <p:txBody>
          <a:bodyPr>
            <a:normAutofit fontScale="77500" lnSpcReduction="20000"/>
          </a:bodyPr>
          <a:lstStyle/>
          <a:p>
            <a:pPr marL="0" indent="0" algn="ctr">
              <a:buNone/>
            </a:pPr>
            <a:r>
              <a:rPr lang="en-US" dirty="0"/>
              <a:t>TEACHING CASE CASE</a:t>
            </a:r>
            <a:r>
              <a:rPr lang="en-US" dirty="0" smtClean="0"/>
              <a:t>:</a:t>
            </a:r>
          </a:p>
          <a:p>
            <a:pPr marL="0" indent="0">
              <a:buNone/>
            </a:pPr>
            <a:r>
              <a:rPr lang="en-US" dirty="0" smtClean="0"/>
              <a:t> </a:t>
            </a:r>
            <a:r>
              <a:rPr lang="en-US" dirty="0"/>
              <a:t>A 25-year-old G2P1 woman at 32 weeks gestation is brought to labor and delivery by her husband. About an hour before, she was watching television when she noted a sudden gush of bright red blood vaginally. The bleeding was heavy and soaked through her clothes, and she has continued to bleed since then. She denies any cramps or abdominal pain. She says that her last sexual intercourse was a week ago. A review of her prenatal chart finds nothing remarkable other than a borderline high blood pressure from her first prenatal visit that has not required medication. There is no mention of bleeding prior to this episode. She had an ultrasound to confirm pregnancy at 14 weeks, but none since. Physical examination reveals an extremely pale woman whose blood pressure is 98/60, pulse 130, respirations 30, temperature 99° F. Her abdomen is soft without guarding or rebound to palpation, and the uterus is </a:t>
            </a:r>
            <a:r>
              <a:rPr lang="en-US" dirty="0" err="1"/>
              <a:t>nontender</a:t>
            </a:r>
            <a:r>
              <a:rPr lang="en-US" dirty="0"/>
              <a:t> and firm, but not rigid. Fundal height is 33cm. Fetal heart tones are in the 140s with good variability. The external monitor reveals uterine irritability, but no discrete contractions are seen. There is a steady stream of bright red blood coming from her vagina.</a:t>
            </a:r>
          </a:p>
        </p:txBody>
      </p:sp>
    </p:spTree>
    <p:extLst>
      <p:ext uri="{BB962C8B-B14F-4D97-AF65-F5344CB8AC3E}">
        <p14:creationId xmlns:p14="http://schemas.microsoft.com/office/powerpoint/2010/main" val="13706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00700" y="5167476"/>
            <a:ext cx="2514600" cy="32766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7" name="Rectangle 6"/>
          <p:cNvSpPr/>
          <p:nvPr/>
        </p:nvSpPr>
        <p:spPr>
          <a:xfrm>
            <a:off x="5574196" y="5379510"/>
            <a:ext cx="2514600" cy="32766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2" name="Title 1"/>
          <p:cNvSpPr>
            <a:spLocks noGrp="1"/>
          </p:cNvSpPr>
          <p:nvPr>
            <p:ph type="title"/>
          </p:nvPr>
        </p:nvSpPr>
        <p:spPr/>
        <p:txBody>
          <a:bodyPr/>
          <a:lstStyle/>
          <a:p>
            <a:endParaRPr lang="en-US"/>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6" name="Rectangle 5"/>
          <p:cNvSpPr/>
          <p:nvPr/>
        </p:nvSpPr>
        <p:spPr>
          <a:xfrm>
            <a:off x="5618922" y="5103655"/>
            <a:ext cx="2514600" cy="32766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3" name="Content Placeholder 2"/>
          <p:cNvSpPr>
            <a:spLocks noGrp="1"/>
          </p:cNvSpPr>
          <p:nvPr>
            <p:ph idx="1"/>
          </p:nvPr>
        </p:nvSpPr>
        <p:spPr>
          <a:xfrm>
            <a:off x="685800" y="609601"/>
            <a:ext cx="12344400" cy="7558620"/>
          </a:xfrm>
        </p:spPr>
        <p:txBody>
          <a:bodyPr/>
          <a:lstStyle/>
          <a:p>
            <a:pPr marL="742950" indent="-742950">
              <a:buAutoNum type="arabicPeriod"/>
            </a:pPr>
            <a:r>
              <a:rPr lang="en-US" dirty="0" smtClean="0"/>
              <a:t>What </a:t>
            </a:r>
            <a:r>
              <a:rPr lang="en-US" dirty="0"/>
              <a:t>is your differential diagnosis for potential causes of bleeding for this patient? </a:t>
            </a:r>
            <a:endParaRPr lang="en-US" dirty="0" smtClean="0"/>
          </a:p>
          <a:p>
            <a:pPr marL="0" indent="0">
              <a:buNone/>
            </a:pPr>
            <a:r>
              <a:rPr lang="en-US" sz="3600" dirty="0" smtClean="0"/>
              <a:t>• </a:t>
            </a:r>
            <a:r>
              <a:rPr lang="en-US" sz="3600" dirty="0"/>
              <a:t>Placental </a:t>
            </a:r>
            <a:r>
              <a:rPr lang="en-US" sz="3600" dirty="0" smtClean="0"/>
              <a:t>abruption </a:t>
            </a:r>
          </a:p>
          <a:p>
            <a:pPr marL="0" indent="0">
              <a:buNone/>
            </a:pPr>
            <a:r>
              <a:rPr lang="en-US" sz="3600" dirty="0" smtClean="0"/>
              <a:t>• </a:t>
            </a:r>
            <a:r>
              <a:rPr lang="en-US" sz="3600" dirty="0"/>
              <a:t>Placenta Previa </a:t>
            </a:r>
            <a:endParaRPr lang="en-US" sz="3600" dirty="0" smtClean="0"/>
          </a:p>
          <a:p>
            <a:pPr marL="0" indent="0">
              <a:buNone/>
            </a:pPr>
            <a:r>
              <a:rPr lang="en-US" sz="3600" dirty="0" smtClean="0"/>
              <a:t>• </a:t>
            </a:r>
            <a:r>
              <a:rPr lang="en-US" sz="3600" dirty="0"/>
              <a:t>Vasa Previa </a:t>
            </a:r>
            <a:endParaRPr lang="en-US" sz="3600" dirty="0" smtClean="0"/>
          </a:p>
          <a:p>
            <a:pPr marL="0" indent="0">
              <a:buNone/>
            </a:pPr>
            <a:r>
              <a:rPr lang="en-US" sz="3600" dirty="0" smtClean="0"/>
              <a:t>• </a:t>
            </a:r>
            <a:r>
              <a:rPr lang="en-US" sz="3600" dirty="0"/>
              <a:t>Genital lacerations/trauma (e.g. labial, vaginal or cervical) </a:t>
            </a:r>
            <a:endParaRPr lang="en-US" sz="3600" dirty="0" smtClean="0"/>
          </a:p>
          <a:p>
            <a:pPr marL="0" indent="0">
              <a:buNone/>
            </a:pPr>
            <a:r>
              <a:rPr lang="en-US" sz="3600" dirty="0" smtClean="0"/>
              <a:t>• </a:t>
            </a:r>
            <a:r>
              <a:rPr lang="en-US" sz="3600" dirty="0"/>
              <a:t>Foreign body </a:t>
            </a:r>
            <a:endParaRPr lang="en-US" sz="3600" dirty="0" smtClean="0"/>
          </a:p>
          <a:p>
            <a:pPr marL="0" indent="0">
              <a:buNone/>
            </a:pPr>
            <a:r>
              <a:rPr lang="en-US" sz="3600" dirty="0" smtClean="0"/>
              <a:t>• </a:t>
            </a:r>
            <a:r>
              <a:rPr lang="en-US" sz="3600" dirty="0"/>
              <a:t>Cervical/vaginal cancer </a:t>
            </a:r>
            <a:endParaRPr lang="en-US" sz="3600" dirty="0" smtClean="0"/>
          </a:p>
          <a:p>
            <a:pPr marL="0" indent="0">
              <a:buNone/>
            </a:pPr>
            <a:r>
              <a:rPr lang="en-US" sz="3600" dirty="0" smtClean="0"/>
              <a:t>• </a:t>
            </a:r>
            <a:r>
              <a:rPr lang="en-US" sz="3600" dirty="0"/>
              <a:t>Cervicitis </a:t>
            </a:r>
            <a:endParaRPr lang="en-US" sz="3600" dirty="0" smtClean="0"/>
          </a:p>
          <a:p>
            <a:pPr marL="0" indent="0">
              <a:buNone/>
            </a:pPr>
            <a:r>
              <a:rPr lang="en-US" sz="3600" dirty="0" smtClean="0"/>
              <a:t>• </a:t>
            </a:r>
            <a:r>
              <a:rPr lang="en-US" sz="3600" dirty="0"/>
              <a:t>Bloody show</a:t>
            </a:r>
          </a:p>
        </p:txBody>
      </p:sp>
    </p:spTree>
    <p:extLst>
      <p:ext uri="{BB962C8B-B14F-4D97-AF65-F5344CB8AC3E}">
        <p14:creationId xmlns:p14="http://schemas.microsoft.com/office/powerpoint/2010/main" val="927338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2046bf29e614f10a4d762212bcaf7756db1f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2"/>
        </a:lnRef>
        <a:fillRef idx="1">
          <a:schemeClr val="lt1"/>
        </a:fillRef>
        <a:effectRef idx="0">
          <a:schemeClr val="accent2"/>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2039</TotalTime>
  <Words>1344</Words>
  <Application>Microsoft Macintosh PowerPoint</Application>
  <PresentationFormat>Custom</PresentationFormat>
  <Paragraphs>198</Paragraphs>
  <Slides>17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Office Theme</vt:lpstr>
      <vt:lpstr>PowerPoint Presentation</vt:lpstr>
      <vt:lpstr>Objective: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Office User</cp:lastModifiedBy>
  <cp:revision>74</cp:revision>
  <dcterms:created xsi:type="dcterms:W3CDTF">2013-12-01T11:24:53Z</dcterms:created>
  <dcterms:modified xsi:type="dcterms:W3CDTF">2016-10-15T00:14:18Z</dcterms:modified>
</cp:coreProperties>
</file>