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86" r:id="rId5"/>
    <p:sldId id="291" r:id="rId6"/>
    <p:sldId id="293" r:id="rId7"/>
    <p:sldId id="259" r:id="rId8"/>
    <p:sldId id="294" r:id="rId9"/>
    <p:sldId id="260" r:id="rId10"/>
    <p:sldId id="261" r:id="rId11"/>
    <p:sldId id="262" r:id="rId12"/>
    <p:sldId id="290" r:id="rId13"/>
    <p:sldId id="29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7" r:id="rId24"/>
    <p:sldId id="278" r:id="rId25"/>
    <p:sldId id="279" r:id="rId26"/>
    <p:sldId id="280" r:id="rId27"/>
    <p:sldId id="272" r:id="rId28"/>
    <p:sldId id="273" r:id="rId29"/>
    <p:sldId id="275" r:id="rId30"/>
    <p:sldId id="274" r:id="rId31"/>
    <p:sldId id="276" r:id="rId32"/>
    <p:sldId id="281" r:id="rId33"/>
    <p:sldId id="283" r:id="rId34"/>
    <p:sldId id="284" r:id="rId3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1FB4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3" d="100"/>
          <a:sy n="103" d="100"/>
        </p:scale>
        <p:origin x="24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73FB-88D3-44C8-B207-8196EEB3DD43}" type="datetimeFigureOut">
              <a:rPr lang="ar-SA" smtClean="0"/>
              <a:t>16/01/1438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201C-510D-4E20-8D32-C579EBF67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93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73FB-88D3-44C8-B207-8196EEB3DD43}" type="datetimeFigureOut">
              <a:rPr lang="ar-SA" smtClean="0"/>
              <a:t>16/01/1438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201C-510D-4E20-8D32-C579EBF67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205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73FB-88D3-44C8-B207-8196EEB3DD43}" type="datetimeFigureOut">
              <a:rPr lang="ar-SA" smtClean="0"/>
              <a:t>16/01/1438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201C-510D-4E20-8D32-C579EBF67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079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73FB-88D3-44C8-B207-8196EEB3DD43}" type="datetimeFigureOut">
              <a:rPr lang="ar-SA" smtClean="0"/>
              <a:t>16/01/1438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201C-510D-4E20-8D32-C579EBF67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6867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73FB-88D3-44C8-B207-8196EEB3DD43}" type="datetimeFigureOut">
              <a:rPr lang="ar-SA" smtClean="0"/>
              <a:t>16/01/1438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201C-510D-4E20-8D32-C579EBF67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6243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73FB-88D3-44C8-B207-8196EEB3DD43}" type="datetimeFigureOut">
              <a:rPr lang="ar-SA" smtClean="0"/>
              <a:t>16/01/1438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201C-510D-4E20-8D32-C579EBF67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297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73FB-88D3-44C8-B207-8196EEB3DD43}" type="datetimeFigureOut">
              <a:rPr lang="ar-SA" smtClean="0"/>
              <a:t>16/01/1438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201C-510D-4E20-8D32-C579EBF67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2505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73FB-88D3-44C8-B207-8196EEB3DD43}" type="datetimeFigureOut">
              <a:rPr lang="ar-SA" smtClean="0"/>
              <a:t>16/01/1438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201C-510D-4E20-8D32-C579EBF67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74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73FB-88D3-44C8-B207-8196EEB3DD43}" type="datetimeFigureOut">
              <a:rPr lang="ar-SA" smtClean="0"/>
              <a:t>16/01/1438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201C-510D-4E20-8D32-C579EBF67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561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73FB-88D3-44C8-B207-8196EEB3DD43}" type="datetimeFigureOut">
              <a:rPr lang="ar-SA" smtClean="0"/>
              <a:t>16/01/1438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201C-510D-4E20-8D32-C579EBF67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385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73FB-88D3-44C8-B207-8196EEB3DD43}" type="datetimeFigureOut">
              <a:rPr lang="ar-SA" smtClean="0"/>
              <a:t>16/01/1438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201C-510D-4E20-8D32-C579EBF67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4788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173FB-88D3-44C8-B207-8196EEB3DD43}" type="datetimeFigureOut">
              <a:rPr lang="ar-SA" smtClean="0"/>
              <a:t>16/01/1438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7201C-510D-4E20-8D32-C579EBF67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755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dictionary.cambridge.org/dictionary/english/advice" TargetMode="External"/><Relationship Id="rId7" Type="http://schemas.openxmlformats.org/officeDocument/2006/relationships/hyperlink" Target="http://dictionary.cambridge.org/dictionary/english/proble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ictionary.cambridge.org/dictionary/english/personal" TargetMode="External"/><Relationship Id="rId5" Type="http://schemas.openxmlformats.org/officeDocument/2006/relationships/hyperlink" Target="http://dictionary.cambridge.org/dictionary/english/social" TargetMode="External"/><Relationship Id="rId4" Type="http://schemas.openxmlformats.org/officeDocument/2006/relationships/hyperlink" Target="http://dictionary.cambridge.org/dictionary/english/especially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cfa.org.au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8278688" cy="1470025"/>
          </a:xfrm>
        </p:spPr>
        <p:txBody>
          <a:bodyPr>
            <a:normAutofit/>
          </a:bodyPr>
          <a:lstStyle/>
          <a:p>
            <a:pPr rtl="0"/>
            <a:r>
              <a:rPr lang="en-US" sz="4000" b="1" dirty="0" smtClean="0"/>
              <a:t>COUNSELLING IN FAMILY MEDICINE</a:t>
            </a:r>
            <a:endParaRPr lang="ar-SA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نتيجة بحث الصور عن ‪counselling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408" y="3814910"/>
            <a:ext cx="33528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74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AIMS OF COUNELLING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HELP PEOPLE </a:t>
            </a:r>
            <a:r>
              <a:rPr lang="en-US" dirty="0" smtClean="0">
                <a:solidFill>
                  <a:srgbClr val="FF0000"/>
                </a:solidFill>
              </a:rPr>
              <a:t>UNDERSTAND</a:t>
            </a:r>
            <a:r>
              <a:rPr lang="en-US" dirty="0" smtClean="0"/>
              <a:t> THEIR PROBLEMS BETTER</a:t>
            </a:r>
          </a:p>
          <a:p>
            <a:pPr algn="l" rtl="0"/>
            <a:r>
              <a:rPr lang="en-US" dirty="0" smtClean="0"/>
              <a:t>HELP PEOPLE </a:t>
            </a:r>
            <a:r>
              <a:rPr lang="en-US" dirty="0" smtClean="0">
                <a:solidFill>
                  <a:srgbClr val="FF0000"/>
                </a:solidFill>
              </a:rPr>
              <a:t>MANAGE</a:t>
            </a:r>
            <a:r>
              <a:rPr lang="en-US" dirty="0" smtClean="0"/>
              <a:t> THEIR PROBLEMS</a:t>
            </a:r>
          </a:p>
          <a:p>
            <a:pPr algn="l" rtl="0"/>
            <a:r>
              <a:rPr lang="en-US" dirty="0" smtClean="0"/>
              <a:t>HELP TO </a:t>
            </a:r>
            <a:r>
              <a:rPr lang="en-US" dirty="0" smtClean="0">
                <a:solidFill>
                  <a:srgbClr val="FF0000"/>
                </a:solidFill>
              </a:rPr>
              <a:t>IMPOWER</a:t>
            </a:r>
            <a:r>
              <a:rPr lang="en-US" dirty="0" smtClean="0"/>
              <a:t> CLIENTS/PATIENTS</a:t>
            </a:r>
          </a:p>
          <a:p>
            <a:pPr algn="l" rtl="0"/>
            <a:r>
              <a:rPr lang="en-US" dirty="0" smtClean="0"/>
              <a:t>HELP PEOPLE TO </a:t>
            </a:r>
            <a:r>
              <a:rPr lang="en-US" dirty="0" smtClean="0">
                <a:solidFill>
                  <a:srgbClr val="FF0000"/>
                </a:solidFill>
              </a:rPr>
              <a:t>THINK POSITIVELY </a:t>
            </a:r>
            <a:r>
              <a:rPr lang="en-US" dirty="0" smtClean="0"/>
              <a:t>ABOUT THEIR PROBLEMS</a:t>
            </a:r>
          </a:p>
          <a:p>
            <a:pPr algn="l" rtl="0"/>
            <a:r>
              <a:rPr lang="en-US" dirty="0" smtClean="0"/>
              <a:t>HELP IN </a:t>
            </a:r>
            <a:r>
              <a:rPr lang="en-US" dirty="0" smtClean="0">
                <a:solidFill>
                  <a:srgbClr val="FF0000"/>
                </a:solidFill>
              </a:rPr>
              <a:t>CHANGING BEHAVIOR </a:t>
            </a:r>
            <a:r>
              <a:rPr lang="en-US" dirty="0" smtClean="0"/>
              <a:t>POSITIVELY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1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STAGES OF CHANGE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http://www.alcohollearningcentre.org.uk/alcoholeLearning/learning/IBA/Module4_v2/jpg/alc_70_m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3"/>
          <a:stretch/>
        </p:blipFill>
        <p:spPr bwMode="auto">
          <a:xfrm>
            <a:off x="529208" y="1340768"/>
            <a:ext cx="807524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55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addictionblog.org/cherrycake/wp-content/uploads/2016/06/st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88640"/>
            <a:ext cx="8988425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خطط انسيابي: محطة طرفية 2"/>
          <p:cNvSpPr/>
          <p:nvPr/>
        </p:nvSpPr>
        <p:spPr>
          <a:xfrm rot="19780431">
            <a:off x="-172473" y="928356"/>
            <a:ext cx="3773969" cy="656688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APPROACHES/THEORIES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5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  APPROACHES </a:t>
            </a:r>
            <a:r>
              <a:rPr lang="en-US" dirty="0" smtClean="0"/>
              <a:t>/ THEORIES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611560" y="1772816"/>
            <a:ext cx="79208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5400" dirty="0" smtClean="0"/>
              <a:t>*PSHYCODYNAMIC</a:t>
            </a:r>
          </a:p>
          <a:p>
            <a:pPr algn="l" rtl="0"/>
            <a:endParaRPr lang="en-US" sz="5400" dirty="0" smtClean="0"/>
          </a:p>
          <a:p>
            <a:pPr algn="l" rtl="0"/>
            <a:r>
              <a:rPr lang="en-US" sz="5400" dirty="0" smtClean="0"/>
              <a:t> </a:t>
            </a:r>
            <a:r>
              <a:rPr lang="en-US" sz="5400" dirty="0"/>
              <a:t>* </a:t>
            </a:r>
            <a:r>
              <a:rPr lang="en-US" sz="5400" dirty="0" smtClean="0">
                <a:solidFill>
                  <a:srgbClr val="FF0000"/>
                </a:solidFill>
              </a:rPr>
              <a:t>HUMANISISTIC</a:t>
            </a:r>
          </a:p>
          <a:p>
            <a:pPr algn="l" rtl="0"/>
            <a:endParaRPr lang="en-US" sz="5400" dirty="0">
              <a:solidFill>
                <a:srgbClr val="FF0000"/>
              </a:solidFill>
            </a:endParaRPr>
          </a:p>
          <a:p>
            <a:pPr algn="l" rtl="0"/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>
                <a:solidFill>
                  <a:srgbClr val="FF0000"/>
                </a:solidFill>
              </a:rPr>
              <a:t>*BEHAVIORAL</a:t>
            </a:r>
          </a:p>
        </p:txBody>
      </p:sp>
    </p:spTree>
    <p:extLst>
      <p:ext uri="{BB962C8B-B14F-4D97-AF65-F5344CB8AC3E}">
        <p14:creationId xmlns:p14="http://schemas.microsoft.com/office/powerpoint/2010/main" val="81981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6000" dirty="0" smtClean="0">
                <a:solidFill>
                  <a:srgbClr val="FF0000"/>
                </a:solidFill>
              </a:rPr>
              <a:t>HUMANISTIC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RECOGNIZE THE UNIQUENESS OF EVERY INDIVIDUAL</a:t>
            </a:r>
          </a:p>
          <a:p>
            <a:pPr algn="l" rtl="0"/>
            <a:r>
              <a:rPr lang="en-US" dirty="0" smtClean="0"/>
              <a:t>EVERYONE HAS A  CAPACITY TO GROW EMOTIONALLY AND PSYCHOLOGICALLY TAWARDS PERSONAL FUFILMENT</a:t>
            </a:r>
          </a:p>
          <a:p>
            <a:pPr algn="l" rtl="0"/>
            <a:r>
              <a:rPr lang="en-US" dirty="0" smtClean="0"/>
              <a:t>LIFE EVENTS </a:t>
            </a:r>
            <a:r>
              <a:rPr lang="en-US" dirty="0" smtClean="0">
                <a:solidFill>
                  <a:srgbClr val="C00000"/>
                </a:solidFill>
              </a:rPr>
              <a:t>VS</a:t>
            </a:r>
            <a:r>
              <a:rPr lang="en-US" dirty="0" smtClean="0"/>
              <a:t> RESPONSE TO LIFE EVENTS</a:t>
            </a:r>
          </a:p>
          <a:p>
            <a:pPr algn="l" rtl="0"/>
            <a:r>
              <a:rPr lang="en-US" dirty="0" smtClean="0"/>
              <a:t>HELP PEOPLE TO EXPLORE TEIR OWN THOUGHTS AND WORK ON THEIR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58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srgbClr val="C00000"/>
                </a:solidFill>
              </a:rPr>
              <a:t>BEHAVIORAL APRPROACH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ENVIRONMENT DETERMINES BEHAVIOR</a:t>
            </a:r>
          </a:p>
          <a:p>
            <a:pPr algn="l" rtl="0"/>
            <a:r>
              <a:rPr lang="en-US" dirty="0" smtClean="0"/>
              <a:t>REPONSES TO A GIVEN SITUATION IS DUE TO BEHAVIOUR THAT HAS BEEN REINFORCED A S A CHILD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based on the belief that behavior is </a:t>
            </a:r>
            <a:r>
              <a:rPr lang="en-US" dirty="0" smtClean="0"/>
              <a:t>learned</a:t>
            </a:r>
          </a:p>
          <a:p>
            <a:pPr marL="0" indent="0" algn="l" rtl="0">
              <a:buNone/>
            </a:pPr>
            <a:r>
              <a:rPr lang="en-US" dirty="0"/>
              <a:t>a</a:t>
            </a:r>
            <a:r>
              <a:rPr lang="en-US" dirty="0" smtClean="0"/>
              <a:t>nd can be changed</a:t>
            </a:r>
          </a:p>
          <a:p>
            <a:pPr algn="l" rtl="0"/>
            <a:r>
              <a:rPr lang="en-US" dirty="0"/>
              <a:t>The initial concern in therapy is to help the client analyze behavior, define problems, and select goals.</a:t>
            </a:r>
          </a:p>
        </p:txBody>
      </p:sp>
    </p:spTree>
    <p:extLst>
      <p:ext uri="{BB962C8B-B14F-4D97-AF65-F5344CB8AC3E}">
        <p14:creationId xmlns:p14="http://schemas.microsoft.com/office/powerpoint/2010/main" val="177947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WINDOWS\Application Data\Microsoft\Media Catalog\Downloaded Clips\cl2\BD06774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2667000"/>
            <a:ext cx="13906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PHASES OF COUNSELLING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DEFINING THE RELATIONSHIP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GATHERING INFORMATION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DESCRIBING THE PROBLEM DYNAMIC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MAKING INTERVENTION AND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30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DEFINING THE RELATIONSHIP</a:t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INTRODUCE </a:t>
            </a:r>
            <a:r>
              <a:rPr lang="en-US" dirty="0" smtClean="0"/>
              <a:t>YOUSELF/ESTABLISH RAPPORT</a:t>
            </a:r>
            <a:endParaRPr lang="en-US" dirty="0"/>
          </a:p>
          <a:p>
            <a:pPr algn="l" rtl="0"/>
            <a:r>
              <a:rPr lang="en-US" dirty="0" smtClean="0"/>
              <a:t>DEFINING THE OBJECTIVES AND ROLES</a:t>
            </a:r>
          </a:p>
          <a:p>
            <a:pPr algn="l" rtl="0"/>
            <a:r>
              <a:rPr lang="en-US" dirty="0" smtClean="0"/>
              <a:t>THE SETTING AND SEATING</a:t>
            </a:r>
          </a:p>
          <a:p>
            <a:pPr algn="l" rtl="0"/>
            <a:r>
              <a:rPr lang="en-US" dirty="0" smtClean="0"/>
              <a:t>ALLOW THE CLIENT/ PATIENT TO NEGOTIATE</a:t>
            </a:r>
          </a:p>
          <a:p>
            <a:pPr algn="l" rtl="0"/>
            <a:r>
              <a:rPr lang="en-US" dirty="0" smtClean="0"/>
              <a:t>OSERVATION SKILLS: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         VERBAL AND NONVERBAL CUES</a:t>
            </a:r>
          </a:p>
          <a:p>
            <a:pPr algn="l" rtl="0"/>
            <a:r>
              <a:rPr lang="en-US" dirty="0" smtClean="0"/>
              <a:t>SNSITIVITY AND RESPONSE TO EMOTIONS</a:t>
            </a:r>
          </a:p>
        </p:txBody>
      </p:sp>
    </p:spTree>
    <p:extLst>
      <p:ext uri="{BB962C8B-B14F-4D97-AF65-F5344CB8AC3E}">
        <p14:creationId xmlns:p14="http://schemas.microsoft.com/office/powerpoint/2010/main" val="337486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OBJECTIVES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pPr algn="l" rtl="0"/>
            <a:r>
              <a:rPr lang="en-US" dirty="0" smtClean="0"/>
              <a:t>RECOGNIZE  WHT IS COUNSELLING</a:t>
            </a:r>
          </a:p>
          <a:p>
            <a:pPr algn="l" rtl="0"/>
            <a:r>
              <a:rPr lang="en-US" dirty="0" smtClean="0"/>
              <a:t>APPRECIATE THEORIES AND APPROACHES TO COUNSELLING</a:t>
            </a:r>
          </a:p>
          <a:p>
            <a:pPr algn="l" rtl="0"/>
            <a:r>
              <a:rPr lang="en-US" dirty="0" smtClean="0"/>
              <a:t>RECOGNIZE VALUES IN COUNSELLING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APPLICATION OF KNOWLEDGE ON AN  EXAMPLES</a:t>
            </a:r>
          </a:p>
          <a:p>
            <a:pPr algn="l" rtl="0"/>
            <a:endParaRPr lang="en-US" dirty="0" smtClean="0"/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293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GATHERING INFORMATION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OBTAIN INFORMATION ABOUT THE CLIENT/PATIENT</a:t>
            </a:r>
          </a:p>
          <a:p>
            <a:pPr algn="l" rtl="0"/>
            <a:r>
              <a:rPr lang="en-US" dirty="0" smtClean="0"/>
              <a:t>ATTEMPTED INTERVENTION</a:t>
            </a:r>
          </a:p>
          <a:p>
            <a:pPr algn="l" rtl="0"/>
            <a:r>
              <a:rPr lang="en-US" dirty="0" smtClean="0"/>
              <a:t>ALLOW PATIENT/CLIENT TO TALK FREELY AND EXPRESS HIMSELF </a:t>
            </a:r>
          </a:p>
          <a:p>
            <a:pPr algn="l" rtl="0"/>
            <a:r>
              <a:rPr lang="en-US" dirty="0" smtClean="0"/>
              <a:t>USE FACLITATIVE QUESTIONS (OPEN-ENDED)</a:t>
            </a:r>
          </a:p>
          <a:p>
            <a:pPr algn="l" rtl="0"/>
            <a:r>
              <a:rPr lang="en-US" dirty="0" smtClean="0"/>
              <a:t>GIVE FEEDBACK WHEN APPROPRIATE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            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693880" y="5733256"/>
            <a:ext cx="7622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4000" dirty="0">
                <a:solidFill>
                  <a:srgbClr val="FF0000"/>
                </a:solidFill>
              </a:rPr>
              <a:t>UNDERSTAND THE PTIENT,S WORLD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3193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DESCRIBING THE PROBLEM DYNAMIC</a:t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FORMAL PHASE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EXPLAIN YOUR UNDERSTANDING OF THE PROBLEM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SHARING INFORMATION/UNDERSTANDING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84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MAKING INTERVENTION AND ACTION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0">
              <a:buNone/>
            </a:pPr>
            <a:r>
              <a:rPr lang="en-US" dirty="0" smtClean="0"/>
              <a:t>HELP THE PATIENT/ CLIENT TO ANSWER THE QUESTIONS:</a:t>
            </a:r>
          </a:p>
          <a:p>
            <a:pPr algn="l" rtl="0"/>
            <a:r>
              <a:rPr lang="en-US" dirty="0" smtClean="0"/>
              <a:t>WHAT DO I DO TO SOLVE THE PROBLEM?</a:t>
            </a:r>
          </a:p>
          <a:p>
            <a:pPr algn="l" rtl="0"/>
            <a:r>
              <a:rPr lang="en-US" dirty="0" smtClean="0"/>
              <a:t>HOW DO I MAKE IT HAPPEN?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AND ALSO ….</a:t>
            </a:r>
          </a:p>
          <a:p>
            <a:pPr algn="l" rtl="0"/>
            <a:r>
              <a:rPr lang="en-US" dirty="0" smtClean="0"/>
              <a:t>COUNSELOR IS SUPPORTIVE/ AGENT  OF CHANGE….BUT NON-DIRECTIVE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27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STYLES OF COUNSELLING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DIRECTIVE</a:t>
            </a:r>
          </a:p>
          <a:p>
            <a:pPr algn="l" rtl="0"/>
            <a:r>
              <a:rPr lang="en-US" dirty="0" smtClean="0"/>
              <a:t>NON-DIRECTIVE</a:t>
            </a:r>
          </a:p>
          <a:p>
            <a:pPr algn="l" rtl="0"/>
            <a:r>
              <a:rPr lang="en-US" dirty="0" smtClean="0"/>
              <a:t>ECLETIC(SELECTIVE)/COMBINATION</a:t>
            </a:r>
            <a:endParaRPr lang="en-US" dirty="0"/>
          </a:p>
        </p:txBody>
      </p:sp>
      <p:pic>
        <p:nvPicPr>
          <p:cNvPr id="3074" name="Picture 2" descr="نتيجة بحث الصور عن ‪approach to counselling‬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6" b="8108"/>
          <a:stretch/>
        </p:blipFill>
        <p:spPr bwMode="auto">
          <a:xfrm>
            <a:off x="155574" y="1556792"/>
            <a:ext cx="873690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90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DIRECTIVE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COUNSELLOR-CENTERED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THE COUNSELOR DIRECT THE PATIENT/CLIENT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ALLOW THE COUNSELOR TO CONTROL THE SITUATION ALL THE WAY THROUGH</a:t>
            </a:r>
            <a:endParaRPr lang="en-US" dirty="0"/>
          </a:p>
        </p:txBody>
      </p:sp>
      <p:pic>
        <p:nvPicPr>
          <p:cNvPr id="7" name="Picture 2" descr="&lt;ul&gt;&lt;li&gt;Accomplishes  the  function  of  advice; but it may also reassure; give emotional release; and,  to  a  minor  ext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2" t="48752"/>
          <a:stretch/>
        </p:blipFill>
        <p:spPr bwMode="auto">
          <a:xfrm>
            <a:off x="5652120" y="764704"/>
            <a:ext cx="3168352" cy="201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54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8229600" cy="1143000"/>
          </a:xfrm>
        </p:spPr>
        <p:txBody>
          <a:bodyPr/>
          <a:lstStyle/>
          <a:p>
            <a:pPr rtl="0"/>
            <a:r>
              <a:rPr lang="en-US" dirty="0" smtClean="0"/>
              <a:t>NON-DIRECTIVE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PATIENT/CLIENT-CENTERED</a:t>
            </a:r>
          </a:p>
          <a:p>
            <a:pPr algn="l" rtl="0"/>
            <a:r>
              <a:rPr lang="en-US" dirty="0" smtClean="0"/>
              <a:t>ALLOW CLIENT/PATIENT TO TELL HIS STORY IN HIS OWN WAY</a:t>
            </a:r>
          </a:p>
          <a:p>
            <a:pPr algn="l" rtl="0"/>
            <a:r>
              <a:rPr lang="en-US" dirty="0" smtClean="0"/>
              <a:t>THE ROLE OF THE COUNSELLOR IS TO CREATE AN ATMOSPHERE IN WHICH THE CLIENT CAN EXPRESS HISELF MORE FREELY</a:t>
            </a:r>
          </a:p>
          <a:p>
            <a:pPr algn="l" rtl="0"/>
            <a:r>
              <a:rPr lang="en-US" dirty="0" smtClean="0"/>
              <a:t>STRESS ON EMOTIONAL ELEMENTS AND DEVELOPMENT OF INSIGHT</a:t>
            </a:r>
            <a:endParaRPr lang="en-US" dirty="0"/>
          </a:p>
        </p:txBody>
      </p:sp>
      <p:pic>
        <p:nvPicPr>
          <p:cNvPr id="4" name="Picture 4" descr="http://empathy.uk.net/wp-content/uploads/2013/04/blob-people-draft01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929" y="-171400"/>
            <a:ext cx="2695575" cy="232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54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ECLETIC(SELECTIVE)/COMBINATION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ALTERNATING BETWEEN PATIENT-CENTERED AND COUNSELLOR-CENTERED STYLES</a:t>
            </a:r>
          </a:p>
          <a:p>
            <a:pPr algn="l" rtl="0"/>
            <a:endParaRPr lang="en-US" dirty="0"/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CLIENT-SPECIFIC ( TAILORED ACCORDING TO SITUATION AND CLIENT)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4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VALUES IN COUNSELLING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RESPECT</a:t>
            </a:r>
          </a:p>
          <a:p>
            <a:pPr algn="l" rtl="0"/>
            <a:r>
              <a:rPr lang="en-US" dirty="0" smtClean="0"/>
              <a:t>ACCEPTANCE</a:t>
            </a:r>
          </a:p>
          <a:p>
            <a:pPr algn="l" rtl="0"/>
            <a:r>
              <a:rPr lang="en-US" dirty="0" smtClean="0"/>
              <a:t>RESPECT RIGHTS: PRIVACY,CONFIDENTIALITY</a:t>
            </a:r>
          </a:p>
          <a:p>
            <a:pPr algn="l" rtl="0"/>
            <a:r>
              <a:rPr lang="en-US" dirty="0" smtClean="0"/>
              <a:t>RESPECT UNIQUENESS OF EACH CLIENT</a:t>
            </a:r>
          </a:p>
          <a:p>
            <a:pPr algn="l" rtl="0"/>
            <a:r>
              <a:rPr lang="en-US" dirty="0" smtClean="0"/>
              <a:t>HONESTY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REFRAIN FROM JUDGMENT ????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1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1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48149" t="27765" r="21413" b="17110"/>
          <a:stretch/>
        </p:blipFill>
        <p:spPr>
          <a:xfrm>
            <a:off x="1547664" y="836712"/>
            <a:ext cx="5976664" cy="5544616"/>
          </a:xfrm>
          <a:prstGeom prst="rect">
            <a:avLst/>
          </a:prstGeom>
        </p:spPr>
      </p:pic>
      <p:pic>
        <p:nvPicPr>
          <p:cNvPr id="1026" name="Picture 2" descr="the 5As of smoking cessation counse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15144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43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OVERVIEW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DEFINITION OF COUNSELLING</a:t>
            </a:r>
          </a:p>
          <a:p>
            <a:pPr algn="l" rtl="0"/>
            <a:r>
              <a:rPr lang="en-US" dirty="0" smtClean="0"/>
              <a:t>AIMS OF COUNSELLING</a:t>
            </a:r>
          </a:p>
          <a:p>
            <a:pPr algn="l" rtl="0"/>
            <a:r>
              <a:rPr lang="en-US" dirty="0" smtClean="0"/>
              <a:t>DIFFERENT  APPROACHES 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           *PSHYCODYNAMIC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           * </a:t>
            </a:r>
            <a:r>
              <a:rPr lang="en-US" dirty="0" smtClean="0">
                <a:solidFill>
                  <a:srgbClr val="FF0000"/>
                </a:solidFill>
              </a:rPr>
              <a:t>HUMANISISTIC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*BEHAVIORAL</a:t>
            </a:r>
          </a:p>
          <a:p>
            <a:pPr algn="l" rtl="0"/>
            <a:r>
              <a:rPr lang="en-US" dirty="0" smtClean="0"/>
              <a:t>PHASES OF COUNSELLING</a:t>
            </a:r>
          </a:p>
          <a:p>
            <a:pPr algn="l" rtl="0"/>
            <a:r>
              <a:rPr lang="en-US" dirty="0" smtClean="0"/>
              <a:t>VALUES IN COUNSELLING</a:t>
            </a:r>
          </a:p>
          <a:p>
            <a:pPr algn="l" rtl="0"/>
            <a:r>
              <a:rPr lang="en-US" dirty="0" smtClean="0"/>
              <a:t>COUNSELLING IN PRACTICE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6490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26884" t="8859" r="45256" b="25563"/>
          <a:stretch/>
        </p:blipFill>
        <p:spPr>
          <a:xfrm>
            <a:off x="395536" y="545345"/>
            <a:ext cx="8136904" cy="63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COUNSELLIING IS NOT…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ADVICE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JUDGMENT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GETTING EMOTIONALLY  INVOLVED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LOOK AT THE PROBLEM FROM YOUR PERSPECTIVE</a:t>
            </a:r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14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</p:spPr>
        <p:txBody>
          <a:bodyPr/>
          <a:lstStyle/>
          <a:p>
            <a:r>
              <a:rPr lang="en-US" dirty="0" smtClean="0"/>
              <a:t>COUNSELLING IN PRACTICE</a:t>
            </a:r>
            <a:endParaRPr lang="en-US" dirty="0"/>
          </a:p>
        </p:txBody>
      </p:sp>
      <p:sp>
        <p:nvSpPr>
          <p:cNvPr id="4" name="عنوان فرعي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media.licdn.com/mpr/mpr/shrinknp_200_200/p/7/005/05c/335/37c1e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8"/>
            <a:ext cx="410445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14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نتيجة بحث الصور عن ‪ANY QUESTION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61894"/>
            <a:ext cx="2771527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نتيجة بحث الصور عن ‪ANY QUESTIONS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61894"/>
            <a:ext cx="28575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3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نتيجة بحث الصور عن مع السلامة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982" y="764704"/>
            <a:ext cx="39052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نتيجة بحث الصور عن مع السلامة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32" y="3212976"/>
            <a:ext cx="47625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36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COUNSELLING?</a:t>
            </a:r>
            <a:endParaRPr lang="en-US" dirty="0"/>
          </a:p>
        </p:txBody>
      </p:sp>
      <p:sp>
        <p:nvSpPr>
          <p:cNvPr id="5" name="عنوان فرعي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98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T?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AN </a:t>
            </a:r>
            <a:r>
              <a:rPr lang="en-US" dirty="0" smtClean="0"/>
              <a:t>ADVICE</a:t>
            </a:r>
          </a:p>
          <a:p>
            <a:pPr algn="l" rtl="0"/>
            <a:r>
              <a:rPr lang="en-US" dirty="0" smtClean="0"/>
              <a:t>MOTIVATION</a:t>
            </a:r>
            <a:endParaRPr lang="en-US" dirty="0" smtClean="0"/>
          </a:p>
          <a:p>
            <a:pPr algn="l" rtl="0"/>
            <a:r>
              <a:rPr lang="en-US" dirty="0" smtClean="0"/>
              <a:t>JUDGMENT ABOUT BEHAVIOR</a:t>
            </a:r>
          </a:p>
          <a:p>
            <a:pPr algn="l" rtl="0"/>
            <a:r>
              <a:rPr lang="en-US" dirty="0" smtClean="0"/>
              <a:t>HELPING OTHERS</a:t>
            </a:r>
          </a:p>
          <a:p>
            <a:pPr algn="l" rtl="0"/>
            <a:r>
              <a:rPr lang="en-US" dirty="0" smtClean="0"/>
              <a:t>INTERACTION</a:t>
            </a:r>
          </a:p>
          <a:p>
            <a:pPr algn="l" rtl="0"/>
            <a:r>
              <a:rPr lang="en-US" dirty="0" smtClean="0"/>
              <a:t>INTERVIEW</a:t>
            </a:r>
          </a:p>
          <a:p>
            <a:pPr algn="l" rtl="0"/>
            <a:r>
              <a:rPr lang="en-US" dirty="0" smtClean="0"/>
              <a:t>CONFRONTATION</a:t>
            </a:r>
          </a:p>
          <a:p>
            <a:pPr algn="l" rtl="0"/>
            <a:r>
              <a:rPr lang="en-US" dirty="0" smtClean="0"/>
              <a:t>CONVERSATION</a:t>
            </a:r>
          </a:p>
          <a:p>
            <a:pPr algn="l" rtl="0"/>
            <a:r>
              <a:rPr lang="en-US" dirty="0" smtClean="0"/>
              <a:t>FACILITATION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5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نتيجة بحث الصور عن خلطة سري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705678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الخلطة السرية لخسارة 7 كيلو شهريا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76872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94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rriam-Webster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0213"/>
            <a:ext cx="15811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2996952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i="0" dirty="0" smtClean="0">
                <a:solidFill>
                  <a:srgbClr val="375C71"/>
                </a:solidFill>
                <a:effectLst/>
                <a:latin typeface="Lato"/>
              </a:rPr>
              <a:t>Simple Definition of </a:t>
            </a:r>
            <a:r>
              <a:rPr lang="en-US" sz="2800" b="1" i="0" cap="small" dirty="0" smtClean="0">
                <a:solidFill>
                  <a:srgbClr val="375C71"/>
                </a:solidFill>
                <a:effectLst/>
                <a:latin typeface="Lato"/>
              </a:rPr>
              <a:t>counseling</a:t>
            </a:r>
            <a:endParaRPr lang="en-US" sz="2800" b="1" i="0" dirty="0" smtClean="0">
              <a:solidFill>
                <a:srgbClr val="375C71"/>
              </a:solidFill>
              <a:effectLst/>
              <a:latin typeface="Lato"/>
            </a:endParaRPr>
          </a:p>
          <a:p>
            <a:pPr algn="l"/>
            <a:r>
              <a:rPr lang="en-US" sz="2800" b="0" i="0" dirty="0" smtClean="0">
                <a:solidFill>
                  <a:srgbClr val="3B3E41"/>
                </a:solidFill>
                <a:effectLst/>
                <a:latin typeface="Open Sans"/>
              </a:rPr>
              <a:t>advice and support that is given to people to help them deal with problems, make important decisions, etc.</a:t>
            </a:r>
            <a:endParaRPr lang="en-US" sz="2800" b="0" i="0" dirty="0">
              <a:solidFill>
                <a:srgbClr val="3B3E41"/>
              </a:solidFill>
              <a:effectLst/>
              <a:latin typeface="Open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9945" y="2420888"/>
            <a:ext cx="3834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Advice </a:t>
            </a:r>
            <a:r>
              <a:rPr lang="en-US" sz="2800" dirty="0"/>
              <a:t>given to someone</a:t>
            </a:r>
            <a:endParaRPr lang="ar-SA" sz="2800" dirty="0"/>
          </a:p>
        </p:txBody>
      </p:sp>
      <p:sp>
        <p:nvSpPr>
          <p:cNvPr id="6" name="Rectangle 5"/>
          <p:cNvSpPr/>
          <p:nvPr/>
        </p:nvSpPr>
        <p:spPr>
          <a:xfrm>
            <a:off x="1619672" y="5559623"/>
            <a:ext cx="74560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/>
              <a:t>To </a:t>
            </a:r>
            <a:r>
              <a:rPr lang="en-US" sz="2400" b="1" dirty="0"/>
              <a:t>give </a:t>
            </a:r>
            <a:r>
              <a:rPr lang="en-US" sz="2400" b="1" dirty="0">
                <a:hlinkClick r:id="rId3" tooltip="advice"/>
              </a:rPr>
              <a:t>advice</a:t>
            </a:r>
            <a:r>
              <a:rPr lang="en-US" sz="2400" b="1" dirty="0"/>
              <a:t>, </a:t>
            </a:r>
            <a:r>
              <a:rPr lang="en-US" sz="2400" b="1" dirty="0">
                <a:hlinkClick r:id="rId4" tooltip="especially"/>
              </a:rPr>
              <a:t>especially</a:t>
            </a:r>
            <a:r>
              <a:rPr lang="en-US" sz="2400" b="1" dirty="0"/>
              <a:t> on </a:t>
            </a:r>
            <a:r>
              <a:rPr lang="en-US" sz="2400" b="1" dirty="0">
                <a:hlinkClick r:id="rId5" tooltip="social"/>
              </a:rPr>
              <a:t>social</a:t>
            </a:r>
            <a:r>
              <a:rPr lang="en-US" sz="2400" b="1" dirty="0"/>
              <a:t> or </a:t>
            </a:r>
            <a:r>
              <a:rPr lang="en-US" sz="2400" b="1" u="sng" dirty="0">
                <a:hlinkClick r:id="rId6" tooltip="personal"/>
              </a:rPr>
              <a:t>personal</a:t>
            </a:r>
            <a:r>
              <a:rPr lang="en-US" sz="2400" b="1" dirty="0"/>
              <a:t> </a:t>
            </a:r>
            <a:r>
              <a:rPr lang="en-US" sz="2400" b="1" dirty="0" smtClean="0">
                <a:hlinkClick r:id="rId7" tooltip="problems"/>
              </a:rPr>
              <a:t>problems</a:t>
            </a:r>
            <a:endParaRPr lang="ar-SA" sz="2400" dirty="0"/>
          </a:p>
        </p:txBody>
      </p:sp>
      <p:sp>
        <p:nvSpPr>
          <p:cNvPr id="7" name="AutoShape 4" descr="نتيجة بحث الصور عن ‪cambridge dictionary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8" name="AutoShape 6" descr="نتيجة بحث الصور عن ‪cambridge dictionary‬‏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032" name="Picture 8" descr="نتيجة بحث الصور عن ‪cambridge dictionary‬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46079"/>
            <a:ext cx="1291233" cy="129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15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9552" y="1916832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/>
            <a:r>
              <a:rPr lang="en-US" dirty="0">
                <a:solidFill>
                  <a:srgbClr val="717A8F"/>
                </a:solidFill>
                <a:latin typeface="Montserrat"/>
              </a:rPr>
              <a:t>According to the Psychotherapy and Counselling Federation of Australia (</a:t>
            </a:r>
            <a:r>
              <a:rPr lang="en-US" dirty="0">
                <a:solidFill>
                  <a:srgbClr val="3396D1"/>
                </a:solidFill>
                <a:latin typeface="inherit"/>
                <a:hlinkClick r:id="rId2"/>
              </a:rPr>
              <a:t>PACFA</a:t>
            </a:r>
            <a:r>
              <a:rPr lang="en-US" dirty="0">
                <a:solidFill>
                  <a:srgbClr val="717A8F"/>
                </a:solidFill>
                <a:latin typeface="Montserrat"/>
              </a:rPr>
              <a:t>), they say</a:t>
            </a:r>
            <a:r>
              <a:rPr lang="en-US" dirty="0" smtClean="0">
                <a:solidFill>
                  <a:srgbClr val="717A8F"/>
                </a:solidFill>
                <a:latin typeface="Montserrat"/>
              </a:rPr>
              <a:t>:</a:t>
            </a:r>
          </a:p>
          <a:p>
            <a:pPr algn="l" fontAlgn="base"/>
            <a:endParaRPr lang="en-US" dirty="0">
              <a:solidFill>
                <a:srgbClr val="717A8F"/>
              </a:solidFill>
              <a:latin typeface="Montserrat"/>
            </a:endParaRPr>
          </a:p>
          <a:p>
            <a:pPr algn="l" fontAlgn="base"/>
            <a:endParaRPr lang="en-US" dirty="0">
              <a:solidFill>
                <a:srgbClr val="717A8F"/>
              </a:solidFill>
              <a:latin typeface="Montserrat"/>
            </a:endParaRPr>
          </a:p>
          <a:p>
            <a:pPr algn="l" fontAlgn="base"/>
            <a:r>
              <a:rPr lang="en-US" i="1" dirty="0">
                <a:solidFill>
                  <a:srgbClr val="717A8F"/>
                </a:solidFill>
                <a:latin typeface="inherit"/>
              </a:rPr>
              <a:t>“Psychotherapy and Counselling are professional activities that </a:t>
            </a:r>
            <a:r>
              <a:rPr lang="en-US" i="1" dirty="0" err="1">
                <a:solidFill>
                  <a:srgbClr val="717A8F"/>
                </a:solidFill>
                <a:latin typeface="inherit"/>
              </a:rPr>
              <a:t>utilise</a:t>
            </a:r>
            <a:r>
              <a:rPr lang="en-US" i="1" dirty="0">
                <a:solidFill>
                  <a:srgbClr val="717A8F"/>
                </a:solidFill>
                <a:latin typeface="inherit"/>
              </a:rPr>
              <a:t> an interpersonal relationship to enable people to develop self understanding and to make changes in their lives.”</a:t>
            </a:r>
            <a:endParaRPr lang="en-US" b="0" i="0" dirty="0">
              <a:solidFill>
                <a:srgbClr val="717A8F"/>
              </a:solidFill>
              <a:effectLst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20877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470025"/>
          </a:xfrm>
        </p:spPr>
        <p:txBody>
          <a:bodyPr>
            <a:noAutofit/>
          </a:bodyPr>
          <a:lstStyle/>
          <a:p>
            <a:pPr rtl="0"/>
            <a:r>
              <a:rPr lang="en-US" sz="3600" dirty="0"/>
              <a:t>“Counselling is a </a:t>
            </a:r>
            <a:r>
              <a:rPr lang="en-US" sz="3600" dirty="0">
                <a:solidFill>
                  <a:srgbClr val="FF0000"/>
                </a:solidFill>
              </a:rPr>
              <a:t>structured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accent2"/>
                </a:solidFill>
              </a:rPr>
              <a:t>conversation</a:t>
            </a:r>
            <a:r>
              <a:rPr lang="en-US" sz="3600" dirty="0"/>
              <a:t> aimed at </a:t>
            </a:r>
            <a:r>
              <a:rPr lang="en-US" sz="3600" dirty="0">
                <a:solidFill>
                  <a:srgbClr val="CC0099"/>
                </a:solidFill>
              </a:rPr>
              <a:t>facilitating</a:t>
            </a:r>
            <a:r>
              <a:rPr lang="en-US" sz="3600" dirty="0"/>
              <a:t> a </a:t>
            </a:r>
            <a:r>
              <a:rPr lang="en-US" sz="3600" dirty="0" smtClean="0"/>
              <a:t>client’s quality </a:t>
            </a:r>
            <a:r>
              <a:rPr lang="en-US" sz="3600" dirty="0"/>
              <a:t>of life in the face of adversity</a:t>
            </a:r>
            <a:r>
              <a:rPr lang="en-US" sz="3600" dirty="0" smtClean="0"/>
              <a:t>”.</a:t>
            </a:r>
            <a:endParaRPr lang="ar-S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886200"/>
            <a:ext cx="8568952" cy="1752600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Structured</a:t>
            </a:r>
            <a:r>
              <a:rPr lang="en-US" b="1" dirty="0" smtClean="0"/>
              <a:t> ,not social</a:t>
            </a:r>
          </a:p>
          <a:p>
            <a:pPr algn="l" rtl="0"/>
            <a:r>
              <a:rPr lang="en-US" b="1" dirty="0" smtClean="0">
                <a:solidFill>
                  <a:schemeClr val="accent2"/>
                </a:solidFill>
              </a:rPr>
              <a:t>Conversation</a:t>
            </a:r>
            <a:r>
              <a:rPr lang="en-US" b="1" dirty="0" smtClean="0"/>
              <a:t>= </a:t>
            </a:r>
            <a:r>
              <a:rPr lang="en-US" b="1" dirty="0" err="1" smtClean="0"/>
              <a:t>dialouge</a:t>
            </a:r>
            <a:r>
              <a:rPr lang="en-US" b="1" dirty="0" smtClean="0"/>
              <a:t> and interaction</a:t>
            </a:r>
          </a:p>
          <a:p>
            <a:pPr algn="l" rtl="0"/>
            <a:r>
              <a:rPr lang="en-US" b="1" dirty="0" smtClean="0">
                <a:solidFill>
                  <a:srgbClr val="EF1FB4"/>
                </a:solidFill>
              </a:rPr>
              <a:t>Facilitative</a:t>
            </a:r>
            <a:r>
              <a:rPr lang="en-US" b="1" dirty="0" smtClean="0"/>
              <a:t> rather than prescriptive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18906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2471</TotalTime>
  <Words>560</Words>
  <Application>Microsoft Office PowerPoint</Application>
  <PresentationFormat>عرض على الشاشة (3:4)‏</PresentationFormat>
  <Paragraphs>139</Paragraphs>
  <Slides>34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34</vt:i4>
      </vt:variant>
    </vt:vector>
  </HeadingPairs>
  <TitlesOfParts>
    <vt:vector size="42" baseType="lpstr">
      <vt:lpstr>Arial</vt:lpstr>
      <vt:lpstr>Calibri</vt:lpstr>
      <vt:lpstr>inherit</vt:lpstr>
      <vt:lpstr>Lato</vt:lpstr>
      <vt:lpstr>Montserrat</vt:lpstr>
      <vt:lpstr>Open Sans</vt:lpstr>
      <vt:lpstr>Times New Roman</vt:lpstr>
      <vt:lpstr>Office Theme</vt:lpstr>
      <vt:lpstr>COUNSELLING IN FAMILY MEDICINE</vt:lpstr>
      <vt:lpstr>OBJECTIVES</vt:lpstr>
      <vt:lpstr>OVERVIEW</vt:lpstr>
      <vt:lpstr>WHAT IS COUNSELLING?</vt:lpstr>
      <vt:lpstr>IS T?</vt:lpstr>
      <vt:lpstr>عرض تقديمي في PowerPoint</vt:lpstr>
      <vt:lpstr>عرض تقديمي في PowerPoint</vt:lpstr>
      <vt:lpstr>عرض تقديمي في PowerPoint</vt:lpstr>
      <vt:lpstr>“Counselling is a structured conversation aimed at facilitating a client’s quality of life in the face of adversity”.</vt:lpstr>
      <vt:lpstr>AIMS OF COUNELLING</vt:lpstr>
      <vt:lpstr>STAGES OF CHANGE</vt:lpstr>
      <vt:lpstr>عرض تقديمي في PowerPoint</vt:lpstr>
      <vt:lpstr>APPROACHES/THEORIES</vt:lpstr>
      <vt:lpstr>DIFFERENT  APPROACHES / THEORIES </vt:lpstr>
      <vt:lpstr>HUMANISTIC</vt:lpstr>
      <vt:lpstr>BEHAVIORAL APRPROACH</vt:lpstr>
      <vt:lpstr>عرض تقديمي في PowerPoint</vt:lpstr>
      <vt:lpstr>PHASES OF COUNSELLING</vt:lpstr>
      <vt:lpstr>DEFINING THE RELATIONSHIP </vt:lpstr>
      <vt:lpstr>GATHERING INFORMATION </vt:lpstr>
      <vt:lpstr>DESCRIBING THE PROBLEM DYNAMIC </vt:lpstr>
      <vt:lpstr>MAKING INTERVENTION AND ACTION </vt:lpstr>
      <vt:lpstr>STYLES OF COUNSELLING</vt:lpstr>
      <vt:lpstr>DIRECTIVE</vt:lpstr>
      <vt:lpstr>NON-DIRECTIVE</vt:lpstr>
      <vt:lpstr>ECLETIC(SELECTIVE)/COMBINATION </vt:lpstr>
      <vt:lpstr>VALUES IN COUNSELLING</vt:lpstr>
      <vt:lpstr>عرض تقديمي في PowerPoint</vt:lpstr>
      <vt:lpstr>عرض تقديمي في PowerPoint</vt:lpstr>
      <vt:lpstr>عرض تقديمي في PowerPoint</vt:lpstr>
      <vt:lpstr>COUNSELLIING IS NOT…</vt:lpstr>
      <vt:lpstr>COUNSELLING IN PRACTICE</vt:lpstr>
      <vt:lpstr>عرض تقديمي في PowerPoint</vt:lpstr>
      <vt:lpstr>عرض تقديمي في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COUNCELLING IN FAMILY MEDICINE</dc:title>
  <dc:creator>hdsgdjh</dc:creator>
  <cp:lastModifiedBy>TAHANI</cp:lastModifiedBy>
  <cp:revision>40</cp:revision>
  <dcterms:created xsi:type="dcterms:W3CDTF">2016-09-21T05:14:30Z</dcterms:created>
  <dcterms:modified xsi:type="dcterms:W3CDTF">2016-10-17T06:46:51Z</dcterms:modified>
</cp:coreProperties>
</file>