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10" r:id="rId3"/>
    <p:sldId id="269" r:id="rId4"/>
    <p:sldId id="270" r:id="rId5"/>
    <p:sldId id="275" r:id="rId6"/>
    <p:sldId id="273" r:id="rId7"/>
    <p:sldId id="257" r:id="rId8"/>
    <p:sldId id="258" r:id="rId9"/>
    <p:sldId id="259" r:id="rId10"/>
    <p:sldId id="260" r:id="rId11"/>
    <p:sldId id="261" r:id="rId12"/>
    <p:sldId id="263" r:id="rId13"/>
    <p:sldId id="266" r:id="rId14"/>
    <p:sldId id="262" r:id="rId15"/>
    <p:sldId id="264" r:id="rId16"/>
    <p:sldId id="265" r:id="rId17"/>
    <p:sldId id="26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271" r:id="rId50"/>
    <p:sldId id="272" r:id="rId51"/>
    <p:sldId id="287" r:id="rId52"/>
    <p:sldId id="309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 snapToGrid="0" snapToObjects="1">
      <p:cViewPr>
        <p:scale>
          <a:sx n="81" d="100"/>
          <a:sy n="81" d="100"/>
        </p:scale>
        <p:origin x="-18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22A6-4BC7-4E52-B941-D6FB80EC5C88}" type="datetimeFigureOut">
              <a:rPr lang="en-GB" smtClean="0"/>
              <a:pPr/>
              <a:t>09/01/2017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93577-55AB-4B79-B255-4B731DE601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1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3577-55AB-4B79-B255-4B731DE601C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4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3577-55AB-4B79-B255-4B731DE601C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4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3577-55AB-4B79-B255-4B731DE601C9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8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3577-55AB-4B79-B255-4B731DE601C9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estpractice.bmj.com" TargetMode="External"/><Relationship Id="rId2" Type="http://schemas.openxmlformats.org/officeDocument/2006/relationships/hyperlink" Target="https://www.uptodat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.org.uk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Pain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1341" y="4977852"/>
            <a:ext cx="7754112" cy="16210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Omar Al-</a:t>
            </a:r>
            <a:r>
              <a:rPr lang="en-US" dirty="0" err="1">
                <a:solidFill>
                  <a:schemeClr val="tx1"/>
                </a:solidFill>
              </a:rPr>
              <a:t>Dhasee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Naif Al-</a:t>
            </a:r>
            <a:r>
              <a:rPr lang="en-US" dirty="0" err="1">
                <a:solidFill>
                  <a:schemeClr val="tx1"/>
                </a:solidFill>
              </a:rPr>
              <a:t>Hefdhi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Sakhar</a:t>
            </a:r>
            <a:r>
              <a:rPr lang="en-US" dirty="0">
                <a:solidFill>
                  <a:schemeClr val="tx1"/>
                </a:solidFill>
              </a:rPr>
              <a:t> Al-Bader</a:t>
            </a:r>
          </a:p>
          <a:p>
            <a:r>
              <a:rPr lang="en-US" dirty="0" err="1">
                <a:solidFill>
                  <a:schemeClr val="tx1"/>
                </a:solidFill>
              </a:rPr>
              <a:t>Turki</a:t>
            </a:r>
            <a:r>
              <a:rPr lang="en-US" dirty="0">
                <a:solidFill>
                  <a:schemeClr val="tx1"/>
                </a:solidFill>
              </a:rPr>
              <a:t> Al-</a:t>
            </a:r>
            <a:r>
              <a:rPr lang="en-US" dirty="0" err="1">
                <a:solidFill>
                  <a:schemeClr val="tx1"/>
                </a:solidFill>
              </a:rPr>
              <a:t>Otaibi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59424"/>
            <a:ext cx="8574087" cy="3992563"/>
          </a:xfrm>
        </p:spPr>
        <p:txBody>
          <a:bodyPr/>
          <a:lstStyle/>
          <a:p>
            <a:r>
              <a:rPr lang="en-US" dirty="0" err="1"/>
              <a:t>Spondylolisthesis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With bilateral defects, the vertebral body slips anteriorly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102514"/>
            <a:ext cx="4545853" cy="353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471" y="3102513"/>
            <a:ext cx="3556000" cy="353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1703"/>
            <a:ext cx="8574087" cy="4951677"/>
          </a:xfrm>
        </p:spPr>
        <p:txBody>
          <a:bodyPr/>
          <a:lstStyle/>
          <a:p>
            <a:r>
              <a:rPr lang="en-US" dirty="0"/>
              <a:t>Scoliosis:</a:t>
            </a:r>
          </a:p>
          <a:p>
            <a:pPr lvl="1"/>
            <a:r>
              <a:rPr lang="en-US" dirty="0"/>
              <a:t>Abnormal lateral curvature of the spine</a:t>
            </a:r>
          </a:p>
          <a:p>
            <a:pPr lvl="1"/>
            <a:r>
              <a:rPr lang="en-US" dirty="0"/>
              <a:t>Usually idiopathic</a:t>
            </a:r>
          </a:p>
          <a:p>
            <a:r>
              <a:rPr lang="en-US" dirty="0"/>
              <a:t>Kyphosis:</a:t>
            </a:r>
          </a:p>
          <a:p>
            <a:pPr lvl="1"/>
            <a:r>
              <a:rPr lang="en-US" dirty="0"/>
              <a:t>Anterior wedging </a:t>
            </a:r>
          </a:p>
          <a:p>
            <a:pPr lvl="1"/>
            <a:r>
              <a:rPr lang="en-US" dirty="0"/>
              <a:t>Of at least three adjacent vertebral bodies</a:t>
            </a:r>
          </a:p>
          <a:p>
            <a:pPr lvl="1"/>
            <a:r>
              <a:rPr lang="en-US" dirty="0"/>
              <a:t>Thoracic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63" y="5151616"/>
            <a:ext cx="8574087" cy="160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0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49718"/>
            <a:ext cx="8574087" cy="4843929"/>
          </a:xfrm>
        </p:spPr>
        <p:txBody>
          <a:bodyPr/>
          <a:lstStyle/>
          <a:p>
            <a:r>
              <a:rPr lang="en-US" dirty="0"/>
              <a:t>Metastatic cancer:</a:t>
            </a:r>
          </a:p>
          <a:p>
            <a:pPr lvl="1"/>
            <a:r>
              <a:rPr lang="en-US" dirty="0"/>
              <a:t>The bone is the commonest sites of metastasis</a:t>
            </a:r>
          </a:p>
          <a:p>
            <a:pPr lvl="1"/>
            <a:r>
              <a:rPr lang="en-US" dirty="0"/>
              <a:t>From breast, prostate, lung and kidney</a:t>
            </a:r>
          </a:p>
          <a:p>
            <a:pPr marL="339725" indent="-342900"/>
            <a:r>
              <a:rPr lang="en-US" dirty="0"/>
              <a:t>Vertebral compression fracture:</a:t>
            </a:r>
          </a:p>
          <a:p>
            <a:pPr marL="800100" lvl="1" indent="-342900"/>
            <a:r>
              <a:rPr lang="en-US" dirty="0"/>
              <a:t>Osteoporotic</a:t>
            </a:r>
          </a:p>
          <a:p>
            <a:pPr marL="800100" lvl="1" indent="-342900"/>
            <a:r>
              <a:rPr lang="en-US" dirty="0"/>
              <a:t>Weaken bone</a:t>
            </a:r>
          </a:p>
          <a:p>
            <a:pPr marL="800100" lvl="1" indent="-342900"/>
            <a:r>
              <a:rPr lang="en-US" dirty="0"/>
              <a:t>Or trauma</a:t>
            </a:r>
          </a:p>
          <a:p>
            <a:pPr marL="460375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347" y="3772647"/>
            <a:ext cx="31623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34777"/>
            <a:ext cx="8574087" cy="4888752"/>
          </a:xfrm>
        </p:spPr>
        <p:txBody>
          <a:bodyPr/>
          <a:lstStyle/>
          <a:p>
            <a:r>
              <a:rPr lang="en-US" dirty="0" err="1"/>
              <a:t>Ankylosing</a:t>
            </a:r>
            <a:r>
              <a:rPr lang="en-US" dirty="0"/>
              <a:t> spondylitis:</a:t>
            </a:r>
          </a:p>
          <a:p>
            <a:pPr lvl="1"/>
            <a:r>
              <a:rPr lang="en-US" dirty="0"/>
              <a:t>Spine fusion</a:t>
            </a:r>
          </a:p>
          <a:p>
            <a:pPr lvl="1"/>
            <a:r>
              <a:rPr lang="en-US" dirty="0"/>
              <a:t>Age &lt;40</a:t>
            </a:r>
          </a:p>
          <a:p>
            <a:pPr lvl="1"/>
            <a:r>
              <a:rPr lang="en-US" dirty="0"/>
              <a:t>Sudden onset</a:t>
            </a:r>
          </a:p>
          <a:p>
            <a:pPr lvl="1"/>
            <a:r>
              <a:rPr lang="en-US" dirty="0"/>
              <a:t>Improved with exercise</a:t>
            </a:r>
          </a:p>
          <a:p>
            <a:pPr lvl="1"/>
            <a:r>
              <a:rPr lang="en-US" dirty="0"/>
              <a:t>Pain at night and morning stiffness</a:t>
            </a:r>
          </a:p>
          <a:p>
            <a:r>
              <a:rPr lang="en-US" dirty="0"/>
              <a:t>Osteoarthritis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3412" y="2958353"/>
            <a:ext cx="3374838" cy="37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5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30563"/>
            <a:ext cx="8574087" cy="4908387"/>
          </a:xfrm>
        </p:spPr>
        <p:txBody>
          <a:bodyPr/>
          <a:lstStyle/>
          <a:p>
            <a:r>
              <a:rPr lang="en-US" dirty="0"/>
              <a:t>Disc – related pain:</a:t>
            </a:r>
          </a:p>
          <a:p>
            <a:pPr lvl="1"/>
            <a:r>
              <a:rPr lang="en-US" dirty="0"/>
              <a:t>Disc herniation:</a:t>
            </a:r>
          </a:p>
          <a:p>
            <a:pPr lvl="2"/>
            <a:r>
              <a:rPr lang="en-US" dirty="0"/>
              <a:t>Tear in annulus </a:t>
            </a:r>
            <a:r>
              <a:rPr lang="en-US" dirty="0" err="1"/>
              <a:t>fibrosus</a:t>
            </a:r>
            <a:r>
              <a:rPr lang="en-US" dirty="0"/>
              <a:t>           nucleus </a:t>
            </a:r>
            <a:r>
              <a:rPr lang="en-US" dirty="0" err="1"/>
              <a:t>pulposus</a:t>
            </a:r>
            <a:r>
              <a:rPr lang="en-US" dirty="0"/>
              <a:t> protrusion</a:t>
            </a:r>
          </a:p>
          <a:p>
            <a:pPr lvl="1"/>
            <a:r>
              <a:rPr lang="en-US" dirty="0" err="1"/>
              <a:t>Cauda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syndrome:</a:t>
            </a:r>
          </a:p>
          <a:p>
            <a:pPr lvl="2"/>
            <a:r>
              <a:rPr lang="en-US" dirty="0" err="1"/>
              <a:t>Conus</a:t>
            </a:r>
            <a:r>
              <a:rPr lang="en-US" dirty="0"/>
              <a:t> </a:t>
            </a:r>
            <a:r>
              <a:rPr lang="en-US" dirty="0" err="1"/>
              <a:t>medullaris</a:t>
            </a:r>
            <a:r>
              <a:rPr lang="en-US" dirty="0"/>
              <a:t> ends at L1-L2</a:t>
            </a:r>
          </a:p>
          <a:p>
            <a:pPr lvl="2"/>
            <a:r>
              <a:rPr lang="en-US" dirty="0"/>
              <a:t>Saddle anesthesia, fecal incontinence and urinary retention and sciatica</a:t>
            </a:r>
          </a:p>
          <a:p>
            <a:pPr lvl="2"/>
            <a:r>
              <a:rPr lang="en-US" dirty="0"/>
              <a:t>Motor and sensory lower extremity loss  </a:t>
            </a:r>
          </a:p>
          <a:p>
            <a:pPr lvl="2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99493" y="2900490"/>
            <a:ext cx="46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956" y="5110362"/>
            <a:ext cx="4370294" cy="162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47" y="5110362"/>
            <a:ext cx="3422552" cy="162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2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64659"/>
            <a:ext cx="8574087" cy="4873812"/>
          </a:xfrm>
        </p:spPr>
        <p:txBody>
          <a:bodyPr/>
          <a:lstStyle/>
          <a:p>
            <a:r>
              <a:rPr lang="en-US" dirty="0"/>
              <a:t>Radiculopathies:</a:t>
            </a:r>
          </a:p>
          <a:p>
            <a:pPr lvl="1"/>
            <a:r>
              <a:rPr lang="en-US" dirty="0"/>
              <a:t>Refers to impairments related to a spinal nerve root</a:t>
            </a:r>
          </a:p>
          <a:p>
            <a:pPr lvl="1"/>
            <a:r>
              <a:rPr lang="en-US" dirty="0"/>
              <a:t>Different causes</a:t>
            </a:r>
          </a:p>
          <a:p>
            <a:pPr lvl="1"/>
            <a:r>
              <a:rPr lang="en-US" dirty="0"/>
              <a:t>Over 90 percent are L5 and S1 radiculopathies</a:t>
            </a:r>
          </a:p>
          <a:p>
            <a:pPr lvl="1"/>
            <a:r>
              <a:rPr lang="en-US" dirty="0"/>
              <a:t>Presents with pain, sensory loss, weakness and reflex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176" y="4243293"/>
            <a:ext cx="3541059" cy="236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4243293"/>
            <a:ext cx="3869765" cy="236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0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79600"/>
            <a:ext cx="8574087" cy="4873812"/>
          </a:xfrm>
        </p:spPr>
        <p:txBody>
          <a:bodyPr/>
          <a:lstStyle/>
          <a:p>
            <a:r>
              <a:rPr lang="en-US" dirty="0"/>
              <a:t>Spinal stenosis:</a:t>
            </a:r>
          </a:p>
          <a:p>
            <a:pPr lvl="1"/>
            <a:r>
              <a:rPr lang="en-US" dirty="0" err="1"/>
              <a:t>Spondylolysis</a:t>
            </a:r>
            <a:r>
              <a:rPr lang="en-US" dirty="0"/>
              <a:t> and </a:t>
            </a:r>
            <a:r>
              <a:rPr lang="en-US" dirty="0" err="1"/>
              <a:t>spondylolisthesis</a:t>
            </a:r>
            <a:r>
              <a:rPr lang="en-US" dirty="0"/>
              <a:t> are commonest causes</a:t>
            </a:r>
          </a:p>
          <a:p>
            <a:pPr lvl="1"/>
            <a:r>
              <a:rPr lang="en-US" dirty="0"/>
              <a:t>Pain localized to calf (neurogenic claudication)</a:t>
            </a:r>
          </a:p>
          <a:p>
            <a:pPr lvl="1"/>
            <a:r>
              <a:rPr lang="en-US" dirty="0"/>
              <a:t>Resolves with sitting or </a:t>
            </a:r>
            <a:r>
              <a:rPr lang="en-US" u="sng" dirty="0"/>
              <a:t>leaning forward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4557058"/>
            <a:ext cx="4751294" cy="219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0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49718"/>
            <a:ext cx="8574087" cy="4858870"/>
          </a:xfrm>
        </p:spPr>
        <p:txBody>
          <a:bodyPr/>
          <a:lstStyle/>
          <a:p>
            <a:r>
              <a:rPr lang="en-US" dirty="0"/>
              <a:t>Other – related pain:</a:t>
            </a:r>
          </a:p>
          <a:p>
            <a:pPr lvl="1"/>
            <a:r>
              <a:rPr lang="en-US" dirty="0"/>
              <a:t>Pancreatitis</a:t>
            </a:r>
          </a:p>
          <a:p>
            <a:pPr lvl="1"/>
            <a:r>
              <a:rPr lang="en-US" dirty="0"/>
              <a:t>Nephrolithiasis</a:t>
            </a:r>
          </a:p>
          <a:p>
            <a:pPr lvl="1"/>
            <a:r>
              <a:rPr lang="en-US" dirty="0"/>
              <a:t>Pyelonephritis</a:t>
            </a:r>
          </a:p>
          <a:p>
            <a:pPr lvl="1"/>
            <a:r>
              <a:rPr lang="en-US" dirty="0"/>
              <a:t>Abdominal aortic aneurysm</a:t>
            </a:r>
          </a:p>
        </p:txBody>
      </p:sp>
    </p:spTree>
    <p:extLst>
      <p:ext uri="{BB962C8B-B14F-4D97-AF65-F5344CB8AC3E}">
        <p14:creationId xmlns:p14="http://schemas.microsoft.com/office/powerpoint/2010/main" val="38112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</a:t>
            </a:r>
            <a:r>
              <a:rPr lang="en-GB" dirty="0" smtClean="0"/>
              <a:t>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Acute = &lt;4 weeks</a:t>
            </a:r>
          </a:p>
          <a:p>
            <a:pPr lvl="1"/>
            <a:r>
              <a:rPr lang="en-US" sz="2800" dirty="0"/>
              <a:t>Subacute = 4 weeks – 12 weeks</a:t>
            </a:r>
          </a:p>
          <a:p>
            <a:pPr lvl="1"/>
            <a:r>
              <a:rPr lang="en-US" sz="2800" dirty="0"/>
              <a:t>Chronic = &gt; 12 weeks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2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Risk factors: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32000"/>
            <a:ext cx="3560637" cy="3992563"/>
          </a:xfrm>
        </p:spPr>
        <p:txBody>
          <a:bodyPr/>
          <a:lstStyle/>
          <a:p>
            <a:r>
              <a:rPr lang="en-US" b="1" u="sng" dirty="0"/>
              <a:t>Modifiable: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Smoking</a:t>
            </a:r>
          </a:p>
          <a:p>
            <a:pPr lvl="1"/>
            <a:r>
              <a:rPr lang="en-US" dirty="0"/>
              <a:t>Occupational hazards</a:t>
            </a:r>
          </a:p>
          <a:p>
            <a:pPr lvl="1"/>
            <a:r>
              <a:rPr lang="en-US" dirty="0"/>
              <a:t>Deformity</a:t>
            </a:r>
          </a:p>
          <a:p>
            <a:pPr lvl="1"/>
            <a:r>
              <a:rPr lang="en-US" dirty="0"/>
              <a:t>Previous injury </a:t>
            </a:r>
            <a:endParaRPr lang="x-none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1363" y="1932000"/>
            <a:ext cx="356063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Non-Modifiable:</a:t>
            </a:r>
          </a:p>
          <a:p>
            <a:pPr lvl="1"/>
            <a:r>
              <a:rPr lang="en-US" dirty="0"/>
              <a:t>Genetics</a:t>
            </a:r>
          </a:p>
          <a:p>
            <a:pPr lvl="1"/>
            <a:r>
              <a:rPr lang="en-US" dirty="0"/>
              <a:t>Aging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3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34308"/>
            <a:ext cx="7076747" cy="3992563"/>
          </a:xfrm>
        </p:spPr>
        <p:txBody>
          <a:bodyPr/>
          <a:lstStyle/>
          <a:p>
            <a:pPr lvl="0"/>
            <a:r>
              <a:rPr lang="en-US" dirty="0"/>
              <a:t>Common causes </a:t>
            </a:r>
          </a:p>
          <a:p>
            <a:pPr lvl="0"/>
            <a:r>
              <a:rPr lang="en-US" dirty="0"/>
              <a:t>Diagnosis including history, Red Flags, Examination</a:t>
            </a:r>
          </a:p>
          <a:p>
            <a:pPr lvl="0"/>
            <a:r>
              <a:rPr lang="en-US" dirty="0"/>
              <a:t>Brief comment on Mechanical, Inflammatory, Root nerve compression, Malignancy</a:t>
            </a:r>
          </a:p>
          <a:p>
            <a:pPr lvl="0"/>
            <a:r>
              <a:rPr lang="en-US" dirty="0"/>
              <a:t>Role of primary health care in management</a:t>
            </a:r>
          </a:p>
          <a:p>
            <a:pPr lvl="0"/>
            <a:r>
              <a:rPr lang="en-US" dirty="0"/>
              <a:t>When to refer to specialist</a:t>
            </a:r>
          </a:p>
          <a:p>
            <a:r>
              <a:rPr lang="en-US" dirty="0"/>
              <a:t>Prevention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dirty="0" smtClean="0"/>
              <a:t>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7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Red flags: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520" y="2478372"/>
            <a:ext cx="3390900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Recent bacterial infection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Urinary or stool incontinence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Urinary retention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Extremity weakness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Neurologic deficit 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Trauma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5536" y="2416044"/>
            <a:ext cx="3464814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Age more than 50 years</a:t>
            </a:r>
          </a:p>
          <a:p>
            <a:r>
              <a:rPr lang="en-GB" dirty="0"/>
              <a:t>History of cancer </a:t>
            </a:r>
          </a:p>
          <a:p>
            <a:r>
              <a:rPr lang="en-GB" dirty="0"/>
              <a:t>Unexplained weight loss</a:t>
            </a:r>
          </a:p>
          <a:p>
            <a:r>
              <a:rPr lang="en-GB" dirty="0"/>
              <a:t>Persistent fever</a:t>
            </a:r>
          </a:p>
          <a:p>
            <a:r>
              <a:rPr lang="en-GB" dirty="0"/>
              <a:t>History of intravenous drug use</a:t>
            </a:r>
          </a:p>
          <a:p>
            <a:r>
              <a:rPr lang="en-GB" dirty="0"/>
              <a:t>Immunocompromised state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32" y="1838193"/>
            <a:ext cx="4492147" cy="44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Red flags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342" y="1795644"/>
            <a:ext cx="7729728" cy="46195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</a:rPr>
              <a:t>TUNA FISH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rauma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U</a:t>
            </a:r>
            <a:r>
              <a:rPr lang="en-GB" dirty="0">
                <a:solidFill>
                  <a:schemeClr val="tx1"/>
                </a:solidFill>
              </a:rPr>
              <a:t>nexplained weight loss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eurological Symptoms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chemeClr val="tx1"/>
                </a:solidFill>
              </a:rPr>
              <a:t>ge&gt;50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>
                <a:solidFill>
                  <a:schemeClr val="tx1"/>
                </a:solidFill>
              </a:rPr>
              <a:t>ever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VDU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chemeClr val="tx1"/>
                </a:solidFill>
              </a:rPr>
              <a:t>teroid Use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chemeClr val="tx1"/>
                </a:solidFill>
              </a:rPr>
              <a:t>istory of cancer (prostate, renal, breast, lung)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30" y="2433599"/>
            <a:ext cx="4095040" cy="287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6" y="2224798"/>
            <a:ext cx="8490464" cy="41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07200"/>
            <a:ext cx="4021697" cy="3992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Personal data</a:t>
            </a:r>
          </a:p>
          <a:p>
            <a:r>
              <a:rPr lang="en-US" dirty="0"/>
              <a:t>The course of </a:t>
            </a:r>
            <a:r>
              <a:rPr lang="en-US" dirty="0">
                <a:solidFill>
                  <a:srgbClr val="FF0000"/>
                </a:solidFill>
              </a:rPr>
              <a:t>pain</a:t>
            </a:r>
          </a:p>
          <a:p>
            <a:r>
              <a:rPr lang="en-US" dirty="0"/>
              <a:t>Any evidence of a </a:t>
            </a:r>
            <a:r>
              <a:rPr lang="en-US" dirty="0">
                <a:solidFill>
                  <a:srgbClr val="FF0000"/>
                </a:solidFill>
              </a:rPr>
              <a:t>systemic disease </a:t>
            </a:r>
          </a:p>
          <a:p>
            <a:r>
              <a:rPr lang="en-US" dirty="0"/>
              <a:t>Any evidence of neurologic problems (associated conditions)</a:t>
            </a:r>
          </a:p>
          <a:p>
            <a:r>
              <a:rPr lang="en-US" dirty="0"/>
              <a:t>Past medical history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05860" y="2107200"/>
            <a:ext cx="402169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Family history</a:t>
            </a:r>
          </a:p>
          <a:p>
            <a:r>
              <a:rPr lang="en-US" dirty="0"/>
              <a:t>Trauma </a:t>
            </a:r>
          </a:p>
          <a:p>
            <a:r>
              <a:rPr lang="en-US" dirty="0"/>
              <a:t>Menstrual history</a:t>
            </a:r>
          </a:p>
          <a:p>
            <a:r>
              <a:rPr lang="en-US" dirty="0"/>
              <a:t>Occupational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social</a:t>
            </a:r>
            <a:r>
              <a:rPr lang="en-US" dirty="0"/>
              <a:t> history</a:t>
            </a:r>
          </a:p>
          <a:p>
            <a:r>
              <a:rPr lang="en-US" dirty="0">
                <a:solidFill>
                  <a:srgbClr val="FF0000"/>
                </a:solidFill>
              </a:rPr>
              <a:t>Red flags</a:t>
            </a:r>
          </a:p>
        </p:txBody>
      </p:sp>
    </p:spTree>
    <p:extLst>
      <p:ext uri="{BB962C8B-B14F-4D97-AF65-F5344CB8AC3E}">
        <p14:creationId xmlns:p14="http://schemas.microsoft.com/office/powerpoint/2010/main" val="11276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2220000"/>
            <a:ext cx="7076747" cy="3992563"/>
          </a:xfrm>
        </p:spPr>
        <p:txBody>
          <a:bodyPr/>
          <a:lstStyle/>
          <a:p>
            <a:r>
              <a:rPr lang="en-GB" dirty="0"/>
              <a:t>Plain x-rays: (anteroposterior and lateral views)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6265" y="3065744"/>
            <a:ext cx="1553940" cy="301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5639" y="3065744"/>
            <a:ext cx="1553940" cy="301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2164800"/>
            <a:ext cx="7076747" cy="39925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Radioisotope scanning: (pick up areas of increased activity, suggesting a fracture, a local inflammatory lesion or a ‘silent’ metastasis.)</a:t>
            </a:r>
          </a:p>
          <a:p>
            <a:r>
              <a:rPr lang="en-GB" dirty="0"/>
              <a:t>Computed tomography CT: (diagnosis of structural bone changes and intervertebral disc prolapse)</a:t>
            </a:r>
          </a:p>
          <a:p>
            <a:r>
              <a:rPr lang="en-GB" dirty="0"/>
              <a:t>Magnetic resonance imaging MRI: (done with the need for </a:t>
            </a:r>
            <a:r>
              <a:rPr lang="en-GB" dirty="0" err="1"/>
              <a:t>myelography</a:t>
            </a:r>
            <a:r>
              <a:rPr lang="en-GB" dirty="0"/>
              <a:t>, discography and facet arthrography, spinal canal and disc spaces are clearly outlined in various planes and we can see the physiological state of the disc)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Investigations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801" y="2652681"/>
            <a:ext cx="1994910" cy="329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508" y="2653880"/>
            <a:ext cx="2972885" cy="329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3600" y="2653880"/>
            <a:ext cx="2537551" cy="310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0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026" y="2428800"/>
            <a:ext cx="7076747" cy="4339200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/>
              <a:t>Pulmonary function tests</a:t>
            </a:r>
          </a:p>
          <a:p>
            <a:r>
              <a:rPr lang="en-GB" dirty="0"/>
              <a:t>The white cell count</a:t>
            </a:r>
          </a:p>
          <a:p>
            <a:r>
              <a:rPr lang="en-GB" dirty="0"/>
              <a:t>C-reactive protein (CRP) level</a:t>
            </a:r>
          </a:p>
          <a:p>
            <a:r>
              <a:rPr lang="en-GB" dirty="0"/>
              <a:t>erythrocyte sedimentation rate (ESR)</a:t>
            </a:r>
          </a:p>
          <a:p>
            <a:r>
              <a:rPr lang="en-GB" dirty="0" err="1"/>
              <a:t>antistaphylococcal</a:t>
            </a:r>
            <a:r>
              <a:rPr lang="en-GB" dirty="0"/>
              <a:t> antibodies may be present in high titres</a:t>
            </a:r>
          </a:p>
          <a:p>
            <a:r>
              <a:rPr lang="en-GB" dirty="0"/>
              <a:t>Agglutination tests for </a:t>
            </a:r>
            <a:r>
              <a:rPr lang="en-GB" i="1" dirty="0"/>
              <a:t>Salmonella </a:t>
            </a:r>
            <a:r>
              <a:rPr lang="en-GB" dirty="0"/>
              <a:t>and </a:t>
            </a:r>
            <a:r>
              <a:rPr lang="en-GB" i="1" dirty="0"/>
              <a:t>Brucella </a:t>
            </a:r>
            <a:r>
              <a:rPr lang="en-GB" dirty="0"/>
              <a:t>should be performed, especially in endemic regions and in patients who have recently visited these areas.</a:t>
            </a:r>
          </a:p>
          <a:p>
            <a:r>
              <a:rPr lang="en-GB" dirty="0"/>
              <a:t>Blood culture is essential in patients who are febrile though it is often negative in the early stages of infection.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5600" y="1864800"/>
            <a:ext cx="351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Special investigations: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</a:t>
            </a:r>
            <a:r>
              <a:rPr lang="en-GB" dirty="0" smtClean="0"/>
              <a:t>ase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099" y="2037232"/>
            <a:ext cx="7046214" cy="433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4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Case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9164" y="2328000"/>
            <a:ext cx="1964083" cy="399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4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103" y="2407200"/>
            <a:ext cx="7076747" cy="3992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A. Look : </a:t>
            </a:r>
          </a:p>
          <a:p>
            <a:r>
              <a:rPr lang="en-GB" dirty="0"/>
              <a:t>Expose the trunk and lower limbs properly.</a:t>
            </a:r>
          </a:p>
          <a:p>
            <a:r>
              <a:rPr lang="en-GB" dirty="0"/>
              <a:t>Any deformity, swelling, or skin changes. </a:t>
            </a:r>
          </a:p>
          <a:p>
            <a:r>
              <a:rPr lang="en-GB" dirty="0"/>
              <a:t>Are shoulders &amp; pelvis level. 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Gait: </a:t>
            </a:r>
          </a:p>
          <a:p>
            <a:pPr>
              <a:buNone/>
            </a:pPr>
            <a:r>
              <a:rPr lang="en-GB" dirty="0"/>
              <a:t>   1. Abnormal types: Antalgic, </a:t>
            </a:r>
            <a:r>
              <a:rPr lang="en-GB" dirty="0" err="1"/>
              <a:t>Trendelenberg</a:t>
            </a:r>
            <a:r>
              <a:rPr lang="en-GB" dirty="0"/>
              <a:t>, waddling. </a:t>
            </a:r>
          </a:p>
          <a:p>
            <a:pPr>
              <a:buNone/>
            </a:pPr>
            <a:r>
              <a:rPr lang="en-GB" dirty="0"/>
              <a:t>   2. Heel and toe walking: unable to heel walk= </a:t>
            </a:r>
            <a:r>
              <a:rPr lang="en-GB" dirty="0">
                <a:solidFill>
                  <a:srgbClr val="FF0000"/>
                </a:solidFill>
              </a:rPr>
              <a:t>L4</a:t>
            </a:r>
            <a:r>
              <a:rPr lang="en-GB" dirty="0"/>
              <a:t> weakness, unable to toe walk= </a:t>
            </a:r>
            <a:r>
              <a:rPr lang="en-GB" dirty="0">
                <a:solidFill>
                  <a:srgbClr val="FF0000"/>
                </a:solidFill>
              </a:rPr>
              <a:t>S1</a:t>
            </a:r>
            <a:r>
              <a:rPr lang="en-GB" dirty="0"/>
              <a:t> weakness 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75076" y="1804934"/>
            <a:ext cx="449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First: standing/walking position:</a:t>
            </a:r>
          </a:p>
        </p:txBody>
      </p:sp>
    </p:spTree>
    <p:extLst>
      <p:ext uri="{BB962C8B-B14F-4D97-AF65-F5344CB8AC3E}">
        <p14:creationId xmlns:p14="http://schemas.microsoft.com/office/powerpoint/2010/main" val="33730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79600"/>
            <a:ext cx="8574087" cy="3992563"/>
          </a:xfrm>
        </p:spPr>
        <p:txBody>
          <a:bodyPr/>
          <a:lstStyle/>
          <a:p>
            <a:r>
              <a:rPr lang="en-US" dirty="0" err="1"/>
              <a:t>Spondylolysis</a:t>
            </a:r>
            <a:r>
              <a:rPr lang="en-US" dirty="0"/>
              <a:t> makes a defect in: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Lamina 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Pedicle 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Pars </a:t>
            </a:r>
            <a:r>
              <a:rPr lang="en-US" dirty="0" err="1"/>
              <a:t>interarticularis</a:t>
            </a:r>
            <a:endParaRPr lang="en-US" dirty="0"/>
          </a:p>
          <a:p>
            <a:pPr lvl="1">
              <a:buFont typeface="+mj-lt"/>
              <a:buAutoNum type="alphaUcPeriod"/>
            </a:pPr>
            <a:r>
              <a:rPr lang="en-US" dirty="0" smtClean="0"/>
              <a:t>Vertebral </a:t>
            </a:r>
            <a:r>
              <a:rPr lang="en-US" dirty="0"/>
              <a:t>body </a:t>
            </a:r>
          </a:p>
        </p:txBody>
      </p:sp>
    </p:spTree>
    <p:extLst>
      <p:ext uri="{BB962C8B-B14F-4D97-AF65-F5344CB8AC3E}">
        <p14:creationId xmlns:p14="http://schemas.microsoft.com/office/powerpoint/2010/main" val="15410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88000"/>
            <a:ext cx="8574087" cy="489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B. Feel:</a:t>
            </a:r>
          </a:p>
          <a:p>
            <a:pPr marL="514350" indent="-514350">
              <a:buAutoNum type="romanLcPeriod"/>
            </a:pPr>
            <a:r>
              <a:rPr lang="en-GB" dirty="0"/>
              <a:t>Palpate spinous processes for tenderness, steps or gaps. </a:t>
            </a:r>
          </a:p>
          <a:p>
            <a:pPr marL="514350" indent="-514350">
              <a:buAutoNum type="romanLcPeriod"/>
            </a:pPr>
            <a:r>
              <a:rPr lang="en-GB" dirty="0"/>
              <a:t>Soft tissues: temperature, tenderness.</a:t>
            </a:r>
          </a:p>
          <a:p>
            <a:pPr marL="514350" indent="-514350">
              <a:buNone/>
            </a:pPr>
            <a:r>
              <a:rPr lang="en-GB" dirty="0">
                <a:solidFill>
                  <a:srgbClr val="FF0000"/>
                </a:solidFill>
              </a:rPr>
              <a:t>C. Move: </a:t>
            </a:r>
          </a:p>
          <a:p>
            <a:pPr marL="514350" indent="-514350">
              <a:buAutoNum type="arabicPeriod"/>
            </a:pPr>
            <a:r>
              <a:rPr lang="en-GB" dirty="0"/>
              <a:t>Flexion.</a:t>
            </a:r>
          </a:p>
          <a:p>
            <a:pPr marL="514350" indent="-514350">
              <a:buAutoNum type="arabicPeriod"/>
            </a:pPr>
            <a:r>
              <a:rPr lang="en-GB" dirty="0"/>
              <a:t> Extension</a:t>
            </a:r>
          </a:p>
          <a:p>
            <a:pPr marL="514350" indent="-514350">
              <a:buAutoNum type="arabicPeriod"/>
            </a:pPr>
            <a:r>
              <a:rPr lang="en-GB" dirty="0"/>
              <a:t> Lateral bending</a:t>
            </a:r>
          </a:p>
          <a:p>
            <a:pPr marL="514350" indent="-514350">
              <a:buAutoNum type="arabicPeriod"/>
            </a:pPr>
            <a:r>
              <a:rPr lang="en-GB" dirty="0"/>
              <a:t> Rotation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5602" name="Picture 2" descr="نتيجة بحث الصور عن ‪back range of motio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658" y="4199601"/>
            <a:ext cx="5947342" cy="165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1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03" y="2076000"/>
            <a:ext cx="7076747" cy="3992563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Special test : </a:t>
            </a:r>
          </a:p>
          <a:p>
            <a:r>
              <a:rPr lang="en-GB" dirty="0"/>
              <a:t>Adams Forward bending test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نتيجة بحث الصور عن ‪rib hump scoliosi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276" y="3155304"/>
            <a:ext cx="38100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41988" y="609765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Rib hump </a:t>
            </a:r>
          </a:p>
        </p:txBody>
      </p:sp>
    </p:spTree>
    <p:extLst>
      <p:ext uri="{BB962C8B-B14F-4D97-AF65-F5344CB8AC3E}">
        <p14:creationId xmlns:p14="http://schemas.microsoft.com/office/powerpoint/2010/main" val="25066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2666400"/>
            <a:ext cx="7076747" cy="3992563"/>
          </a:xfrm>
        </p:spPr>
        <p:txBody>
          <a:bodyPr/>
          <a:lstStyle/>
          <a:p>
            <a:r>
              <a:rPr lang="en-GB" dirty="0"/>
              <a:t>Look:</a:t>
            </a:r>
          </a:p>
          <a:p>
            <a:pPr lvl="1"/>
            <a:r>
              <a:rPr lang="en-GB" dirty="0"/>
              <a:t>Any muscle </a:t>
            </a:r>
            <a:r>
              <a:rPr lang="en-GB" dirty="0" err="1"/>
              <a:t>waisting</a:t>
            </a:r>
            <a:r>
              <a:rPr lang="en-GB" dirty="0"/>
              <a:t> in the lower limbs.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Feel:</a:t>
            </a:r>
          </a:p>
          <a:p>
            <a:pPr lvl="1"/>
            <a:r>
              <a:rPr lang="en-GB" dirty="0"/>
              <a:t>Check for LLD</a:t>
            </a:r>
          </a:p>
          <a:p>
            <a:pPr lvl="1"/>
            <a:r>
              <a:rPr lang="en-GB" dirty="0"/>
              <a:t>(ASIS </a:t>
            </a:r>
            <a:r>
              <a:rPr lang="en-GB" dirty="0" smtClean="0"/>
              <a:t>to </a:t>
            </a:r>
            <a:r>
              <a:rPr lang="en-GB" dirty="0"/>
              <a:t>medial malleolus).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800" y="2008800"/>
            <a:ext cx="51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Second: Supine position</a:t>
            </a:r>
          </a:p>
        </p:txBody>
      </p:sp>
    </p:spTree>
    <p:extLst>
      <p:ext uri="{BB962C8B-B14F-4D97-AF65-F5344CB8AC3E}">
        <p14:creationId xmlns:p14="http://schemas.microsoft.com/office/powerpoint/2010/main" val="13305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03" y="1996800"/>
            <a:ext cx="7076747" cy="3992563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Special tests: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Straight leg raising test (SLRT):</a:t>
            </a:r>
          </a:p>
          <a:p>
            <a:r>
              <a:rPr lang="en-GB" dirty="0"/>
              <a:t>A positive test is reproduction of </a:t>
            </a:r>
            <a:r>
              <a:rPr lang="en-GB" dirty="0">
                <a:solidFill>
                  <a:srgbClr val="FF0000"/>
                </a:solidFill>
              </a:rPr>
              <a:t>sciatica</a:t>
            </a:r>
            <a:r>
              <a:rPr lang="en-GB" dirty="0"/>
              <a:t> .</a:t>
            </a:r>
          </a:p>
          <a:p>
            <a:r>
              <a:rPr lang="en-GB" dirty="0"/>
              <a:t>The pain is </a:t>
            </a:r>
            <a:r>
              <a:rPr lang="en-GB" dirty="0">
                <a:solidFill>
                  <a:srgbClr val="FF0000"/>
                </a:solidFill>
              </a:rPr>
              <a:t>aggravated</a:t>
            </a:r>
            <a:r>
              <a:rPr lang="en-GB" dirty="0"/>
              <a:t> with dorsiflexion</a:t>
            </a:r>
          </a:p>
          <a:p>
            <a:pPr>
              <a:buNone/>
            </a:pPr>
            <a:r>
              <a:rPr lang="en-GB" dirty="0"/>
              <a:t>    and </a:t>
            </a:r>
            <a:r>
              <a:rPr lang="en-GB" dirty="0">
                <a:solidFill>
                  <a:srgbClr val="FF0000"/>
                </a:solidFill>
              </a:rPr>
              <a:t>relieved</a:t>
            </a:r>
            <a:r>
              <a:rPr lang="en-GB" dirty="0"/>
              <a:t> with knee flexion.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نتيجة بحث الصور عن ‪Straight leg raising test (SLRT):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600" y="4843585"/>
            <a:ext cx="4192650" cy="1911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9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03" y="2061600"/>
            <a:ext cx="7076747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Neurologic examination:</a:t>
            </a:r>
          </a:p>
          <a:p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/>
              <a:t>Motor: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/>
              <a:t>Hip flexion             L2 </a:t>
            </a:r>
          </a:p>
          <a:p>
            <a:pPr lvl="1"/>
            <a:r>
              <a:rPr lang="en-GB" dirty="0"/>
              <a:t>  Knee extension           L3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/>
              <a:t>Ankle dorsiflexion             L4</a:t>
            </a:r>
          </a:p>
          <a:p>
            <a:pPr lvl="1"/>
            <a:r>
              <a:rPr lang="en-GB" dirty="0"/>
              <a:t>  EHL            L5</a:t>
            </a:r>
          </a:p>
          <a:p>
            <a:pPr lvl="1"/>
            <a:r>
              <a:rPr lang="en-GB" dirty="0"/>
              <a:t>Ankle plantar flexion            S1</a:t>
            </a: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332770" y="329212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3"/>
          <p:cNvSpPr/>
          <p:nvPr/>
        </p:nvSpPr>
        <p:spPr>
          <a:xfrm>
            <a:off x="3829404" y="369531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3"/>
          <p:cNvSpPr/>
          <p:nvPr/>
        </p:nvSpPr>
        <p:spPr>
          <a:xfrm>
            <a:off x="4153440" y="409303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3"/>
          <p:cNvSpPr/>
          <p:nvPr/>
        </p:nvSpPr>
        <p:spPr>
          <a:xfrm>
            <a:off x="2541408" y="455384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3"/>
          <p:cNvSpPr/>
          <p:nvPr/>
        </p:nvSpPr>
        <p:spPr>
          <a:xfrm>
            <a:off x="4327008" y="4935917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03" y="1917600"/>
            <a:ext cx="7076747" cy="39925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Sensory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Tone</a:t>
            </a:r>
          </a:p>
          <a:p>
            <a:r>
              <a:rPr lang="en-GB" dirty="0"/>
              <a:t>reflexes</a:t>
            </a:r>
          </a:p>
        </p:txBody>
      </p:sp>
      <p:pic>
        <p:nvPicPr>
          <p:cNvPr id="4" name="Picture 2" descr="نتيجة بحث الصور عن ‪lower limbs dermatom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00" y="1784180"/>
            <a:ext cx="4532378" cy="495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8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03" y="1982400"/>
            <a:ext cx="7076747" cy="3992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Vascular examination:</a:t>
            </a:r>
          </a:p>
          <a:p>
            <a:pPr lvl="1"/>
            <a:r>
              <a:rPr lang="en-GB" dirty="0"/>
              <a:t>Pedal pulses (DP &amp; PT).</a:t>
            </a:r>
          </a:p>
          <a:p>
            <a:pPr lvl="1"/>
            <a:r>
              <a:rPr lang="en-GB" dirty="0"/>
              <a:t>Capillary refill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5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cs typeface="Corbel"/>
              </a:rPr>
              <a:t>Role of primary health care in management </a:t>
            </a:r>
            <a:endParaRPr lang="en-GB" dirty="0"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03" y="1953600"/>
            <a:ext cx="7076747" cy="39925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1-initial evaluation.</a:t>
            </a:r>
          </a:p>
          <a:p>
            <a:r>
              <a:rPr lang="en-US" dirty="0">
                <a:latin typeface="Calibri"/>
                <a:cs typeface="Calibri"/>
              </a:rPr>
              <a:t>2-initial management of simple cases.</a:t>
            </a:r>
          </a:p>
          <a:p>
            <a:r>
              <a:rPr lang="en-US" dirty="0">
                <a:latin typeface="Calibri"/>
                <a:cs typeface="Calibri"/>
              </a:rPr>
              <a:t>3-referal of complicated cases.</a:t>
            </a:r>
          </a:p>
          <a:p>
            <a:r>
              <a:rPr lang="en-US" dirty="0">
                <a:latin typeface="Calibri"/>
                <a:cs typeface="Calibri"/>
              </a:rPr>
              <a:t>4-prevention and education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3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instructions or recommendations</a:t>
            </a:r>
            <a:endParaRPr lang="en-GB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2018400"/>
            <a:ext cx="7076747" cy="3992563"/>
          </a:xfrm>
        </p:spPr>
        <p:txBody>
          <a:bodyPr/>
          <a:lstStyle/>
          <a:p>
            <a:r>
              <a:rPr lang="en-US" dirty="0"/>
              <a:t>Bed rest</a:t>
            </a:r>
          </a:p>
          <a:p>
            <a:endParaRPr lang="en-US" dirty="0"/>
          </a:p>
          <a:p>
            <a:r>
              <a:rPr lang="en-US" dirty="0"/>
              <a:t>Physical activity</a:t>
            </a:r>
          </a:p>
          <a:p>
            <a:endParaRPr lang="en-US" dirty="0"/>
          </a:p>
          <a:p>
            <a:r>
              <a:rPr lang="en-US" dirty="0"/>
              <a:t>Ice and heat 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1" y="2044800"/>
            <a:ext cx="8440650" cy="408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When to refer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 patients with back pain to specialist?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8826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9835"/>
            <a:ext cx="8574087" cy="3992563"/>
          </a:xfrm>
        </p:spPr>
        <p:txBody>
          <a:bodyPr/>
          <a:lstStyle/>
          <a:p>
            <a:r>
              <a:rPr lang="en-US" dirty="0"/>
              <a:t>Radiculopathy commonly occurs between: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L1 – L2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L5 – S1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L2 – L3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L4 – L5</a:t>
            </a:r>
          </a:p>
          <a:p>
            <a:pPr lvl="1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Where</a:t>
            </a:r>
            <a:r>
              <a:rPr lang="en-US" sz="4400" dirty="0">
                <a:solidFill>
                  <a:srgbClr val="FFFFFF"/>
                </a:solidFill>
              </a:rPr>
              <a:t> to refer 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2004000"/>
            <a:ext cx="7076747" cy="39925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neurosurgery,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orthopedics,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ER,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or psychiatry.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When to refer 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1982400"/>
            <a:ext cx="7076747" cy="3992563"/>
          </a:xfrm>
        </p:spPr>
        <p:txBody>
          <a:bodyPr/>
          <a:lstStyle/>
          <a:p>
            <a:r>
              <a:rPr lang="en-US" dirty="0"/>
              <a:t>IN GENERAL, PRESENCE OF RED FALGS IS INDICATION FOR REFFERAL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Prevention and education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2133600"/>
            <a:ext cx="7076747" cy="3992563"/>
          </a:xfrm>
        </p:spPr>
        <p:txBody>
          <a:bodyPr>
            <a:normAutofit/>
          </a:bodyPr>
          <a:lstStyle/>
          <a:p>
            <a:r>
              <a:rPr lang="en-GB" b="1" dirty="0"/>
              <a:t>Posture:</a:t>
            </a:r>
          </a:p>
          <a:p>
            <a:pPr lvl="1"/>
            <a:r>
              <a:rPr lang="en-US" dirty="0"/>
              <a:t>How you sit, stand and lie down can have an important effect on your back.</a:t>
            </a:r>
          </a:p>
          <a:p>
            <a:r>
              <a:rPr lang="en-US" b="1" dirty="0"/>
              <a:t>Standing:</a:t>
            </a:r>
          </a:p>
          <a:p>
            <a:pPr lvl="1"/>
            <a:r>
              <a:rPr lang="en-US" dirty="0"/>
              <a:t>Stand upright, with your head facing forward and your back straight. Balance your weight evenly on both feet and keep your legs straight.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5" y="4989600"/>
            <a:ext cx="6833900" cy="1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Prevention and education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2" y="2032800"/>
            <a:ext cx="7076747" cy="3992563"/>
          </a:xfrm>
        </p:spPr>
        <p:txBody>
          <a:bodyPr/>
          <a:lstStyle/>
          <a:p>
            <a:r>
              <a:rPr lang="en-US" b="1" dirty="0"/>
              <a:t>Sitting and driving:</a:t>
            </a:r>
          </a:p>
          <a:p>
            <a:pPr lvl="1"/>
            <a:r>
              <a:rPr lang="en-US" sz="2400" dirty="0"/>
              <a:t>Make sure you sit upright with support in the small of your back. Your knees and hips should be level and your feet should be flat on the floor.</a:t>
            </a:r>
            <a:br>
              <a:rPr lang="en-US" sz="2400" dirty="0"/>
            </a:br>
            <a:endParaRPr lang="en-GB" dirty="0"/>
          </a:p>
        </p:txBody>
      </p:sp>
      <p:pic>
        <p:nvPicPr>
          <p:cNvPr id="4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29081"/>
            <a:ext cx="4294800" cy="2707418"/>
          </a:xfrm>
          <a:prstGeom prst="rect">
            <a:avLst/>
          </a:prstGeom>
        </p:spPr>
      </p:pic>
      <p:pic>
        <p:nvPicPr>
          <p:cNvPr id="5" name="عنصر نائب للمحتوى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21241"/>
            <a:ext cx="4572000" cy="27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Prevention and education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03" y="1946400"/>
            <a:ext cx="7844897" cy="4418400"/>
          </a:xfrm>
        </p:spPr>
        <p:txBody>
          <a:bodyPr/>
          <a:lstStyle/>
          <a:p>
            <a:r>
              <a:rPr lang="en-US" b="1" dirty="0"/>
              <a:t>Sleeping:</a:t>
            </a:r>
          </a:p>
          <a:p>
            <a:pPr lvl="1"/>
            <a:r>
              <a:rPr lang="en-US" dirty="0"/>
              <a:t>Your mattress should be firm enough to support your body while supporting the weight of your shoulders and buttocks, keeping your spine straight. </a:t>
            </a:r>
          </a:p>
          <a:p>
            <a:endParaRPr lang="en-GB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0" y="3415450"/>
            <a:ext cx="66294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Prevention and education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03" y="2054400"/>
            <a:ext cx="7076747" cy="3992563"/>
          </a:xfrm>
        </p:spPr>
        <p:txBody>
          <a:bodyPr>
            <a:normAutofit/>
          </a:bodyPr>
          <a:lstStyle/>
          <a:p>
            <a:r>
              <a:rPr lang="en-US" b="1" dirty="0"/>
              <a:t>Lifting and carrying:</a:t>
            </a:r>
          </a:p>
          <a:p>
            <a:pPr lvl="1"/>
            <a:r>
              <a:rPr lang="en-US" dirty="0"/>
              <a:t>Think before you lift:</a:t>
            </a:r>
          </a:p>
          <a:p>
            <a:pPr lvl="2"/>
            <a:r>
              <a:rPr lang="en-US" dirty="0"/>
              <a:t>can you manage the lift?</a:t>
            </a:r>
          </a:p>
          <a:p>
            <a:pPr marL="803275" lvl="1" indent="-342900"/>
            <a:r>
              <a:rPr lang="en-US" dirty="0"/>
              <a:t>Push rather than pull</a:t>
            </a:r>
          </a:p>
          <a:p>
            <a:pPr marL="806450" lvl="2" indent="0">
              <a:buNone/>
            </a:pPr>
            <a:r>
              <a:rPr lang="en-US" dirty="0"/>
              <a:t> – if you have to move a heavy object across the floor, it is better to push it rather than pull it.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8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Prevention and education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03" y="2061600"/>
            <a:ext cx="7679297" cy="4490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Exercise:</a:t>
            </a:r>
          </a:p>
          <a:p>
            <a:pPr lvl="1"/>
            <a:r>
              <a:rPr lang="en-US" dirty="0"/>
              <a:t>Exercise is an excellent way of preventing back pain and of reducing it,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Partial sit-up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With bent knee, slowly raise your head and shoulders off the floor, and hold for 10 seconds.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Knee-to-Chest Raise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Lie down. Slowly pull knees to chest, relaxing your neck and back, hold for 10 seconds. Repeat 10 times.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Press-up.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Lie down with hands near shoulders and pelvis on floor. Press up painlessly, hold for 10 seconds, and repeat 10 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ROLE PLAY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939" b="17939"/>
          <a:stretch>
            <a:fillRect/>
          </a:stretch>
        </p:blipFill>
        <p:spPr>
          <a:xfrm>
            <a:off x="1033463" y="2254485"/>
            <a:ext cx="7075487" cy="399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6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ROLE PLAY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009" y="2113880"/>
            <a:ext cx="3950393" cy="437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79600"/>
            <a:ext cx="8574087" cy="3992563"/>
          </a:xfrm>
        </p:spPr>
        <p:txBody>
          <a:bodyPr/>
          <a:lstStyle/>
          <a:p>
            <a:r>
              <a:rPr lang="en-US" dirty="0" err="1"/>
              <a:t>Spondylolysis</a:t>
            </a:r>
            <a:r>
              <a:rPr lang="en-US" dirty="0"/>
              <a:t> makes a defect in: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Lamina 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Pedicle 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Pars </a:t>
            </a:r>
            <a:r>
              <a:rPr lang="en-US" dirty="0" err="1"/>
              <a:t>interarticularis</a:t>
            </a:r>
            <a:endParaRPr lang="en-US" dirty="0"/>
          </a:p>
          <a:p>
            <a:pPr lvl="1">
              <a:buFont typeface="+mj-lt"/>
              <a:buAutoNum type="alphaUcPeriod"/>
            </a:pPr>
            <a:r>
              <a:rPr lang="en-US" dirty="0"/>
              <a:t>Intervertebral body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30706" y="3421529"/>
            <a:ext cx="5827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8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58027"/>
            <a:ext cx="7076747" cy="3992563"/>
          </a:xfrm>
        </p:spPr>
        <p:txBody>
          <a:bodyPr/>
          <a:lstStyle/>
          <a:p>
            <a:r>
              <a:rPr lang="en-GB" dirty="0"/>
              <a:t>If we suspect a salmonella infection with back pain which one of the following is the most specific test?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ESR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CPR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CBC</a:t>
            </a:r>
          </a:p>
          <a:p>
            <a:pPr lvl="1">
              <a:buFont typeface="+mj-lt"/>
              <a:buAutoNum type="alphaUcPeriod"/>
            </a:pPr>
            <a:r>
              <a:rPr lang="en-GB" dirty="0"/>
              <a:t>Agglutination test</a:t>
            </a:r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2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9835"/>
            <a:ext cx="8574087" cy="3992563"/>
          </a:xfrm>
        </p:spPr>
        <p:txBody>
          <a:bodyPr/>
          <a:lstStyle/>
          <a:p>
            <a:r>
              <a:rPr lang="en-US" dirty="0"/>
              <a:t>Radiculopathy commonly occurs between: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L1 – L2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L5 – S1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L2 – L3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L4 – L5</a:t>
            </a:r>
          </a:p>
          <a:p>
            <a:pPr lvl="1">
              <a:buFont typeface="+mj-lt"/>
              <a:buAutoNum type="alphaUcPeriod"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36589" y="2928470"/>
            <a:ext cx="5827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58027"/>
            <a:ext cx="7076747" cy="3992563"/>
          </a:xfrm>
        </p:spPr>
        <p:txBody>
          <a:bodyPr/>
          <a:lstStyle/>
          <a:p>
            <a:r>
              <a:rPr lang="en-GB" dirty="0"/>
              <a:t>If we suspect a salmonella infection with back pain which one of the following is the most specific test?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ESR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CPR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CBC</a:t>
            </a:r>
          </a:p>
          <a:p>
            <a:pPr lvl="1">
              <a:buFont typeface="+mj-lt"/>
              <a:buAutoNum type="alphaUcPeriod"/>
            </a:pPr>
            <a:r>
              <a:rPr lang="en-GB" dirty="0"/>
              <a:t>Agglutination test</a:t>
            </a:r>
            <a:endParaRPr lang="en-US" dirty="0"/>
          </a:p>
          <a:p>
            <a:pPr lvl="1"/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07506" y="4127129"/>
            <a:ext cx="5827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93930"/>
            <a:ext cx="8574087" cy="4940386"/>
          </a:xfrm>
        </p:spPr>
        <p:txBody>
          <a:bodyPr/>
          <a:lstStyle/>
          <a:p>
            <a:r>
              <a:rPr lang="en-US" sz="1800" dirty="0"/>
              <a:t>Awaji, M. A. </a:t>
            </a:r>
            <a:r>
              <a:rPr lang="en-US" sz="1800" dirty="0" smtClean="0"/>
              <a:t>“Epidemiology </a:t>
            </a:r>
            <a:r>
              <a:rPr lang="en-US" sz="1800" dirty="0"/>
              <a:t>of Low Back Pain in Saudi </a:t>
            </a:r>
            <a:r>
              <a:rPr lang="en-US" sz="1800" dirty="0" err="1" smtClean="0"/>
              <a:t>Arabia”.</a:t>
            </a:r>
            <a:r>
              <a:rPr lang="en-US" sz="1800" dirty="0" err="1"/>
              <a:t>‏Journal</a:t>
            </a:r>
            <a:r>
              <a:rPr lang="en-US" sz="1800" dirty="0"/>
              <a:t> of Advances in Medical and Pharmaceutical </a:t>
            </a:r>
            <a:r>
              <a:rPr lang="en-US" sz="1800" dirty="0" smtClean="0"/>
              <a:t>Sciences. (2016):1-9.</a:t>
            </a:r>
            <a:endParaRPr lang="en-US" sz="1800" dirty="0"/>
          </a:p>
          <a:p>
            <a:r>
              <a:rPr lang="en-US" sz="1800" dirty="0" smtClean="0"/>
              <a:t>‪</a:t>
            </a:r>
            <a:r>
              <a:rPr lang="en-US" sz="1800" dirty="0" err="1"/>
              <a:t>Deyo</a:t>
            </a:r>
            <a:r>
              <a:rPr lang="en-US" sz="1800" dirty="0"/>
              <a:t>, Richard A., and </a:t>
            </a:r>
            <a:r>
              <a:rPr lang="en-US" sz="1800" dirty="0" err="1"/>
              <a:t>Yuh</a:t>
            </a:r>
            <a:r>
              <a:rPr lang="en-US" sz="1800" dirty="0"/>
              <a:t>-Jane </a:t>
            </a:r>
            <a:r>
              <a:rPr lang="en-US" sz="1800" dirty="0" err="1"/>
              <a:t>Tsui</a:t>
            </a:r>
            <a:r>
              <a:rPr lang="en-US" sz="1800" dirty="0"/>
              <a:t>-Wu. "Descriptive epidemiology of low-back pain and its related medical care in the United States." </a:t>
            </a:r>
            <a:r>
              <a:rPr lang="en-US" sz="1800" i="1" dirty="0"/>
              <a:t>Spine</a:t>
            </a:r>
            <a:r>
              <a:rPr lang="en-US" sz="1800" dirty="0"/>
              <a:t> 12.3 (1987): 264-268.‏‬</a:t>
            </a:r>
          </a:p>
          <a:p>
            <a:r>
              <a:rPr lang="en-US" sz="1800" dirty="0"/>
              <a:t>‪Hoy, Damian, et al. "A systematic review of the global prevalence of low back pain." </a:t>
            </a:r>
            <a:r>
              <a:rPr lang="en-US" sz="1800" i="1" dirty="0"/>
              <a:t>Arthritis &amp; Rheumatism</a:t>
            </a:r>
            <a:r>
              <a:rPr lang="en-US" sz="1800" dirty="0"/>
              <a:t> 64.6 (2012): 2028-2037</a:t>
            </a:r>
            <a:r>
              <a:rPr lang="en-US" sz="1800" dirty="0" smtClean="0"/>
              <a:t>.‏‬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www.uptodate.com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bestpractice.bmj.com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www.nice.org.uk</a:t>
            </a:r>
            <a:endParaRPr lang="en-US" sz="1800" dirty="0" smtClean="0"/>
          </a:p>
          <a:p>
            <a:r>
              <a:rPr lang="en-US" sz="1800" dirty="0" err="1" smtClean="0"/>
              <a:t>Apley’s</a:t>
            </a:r>
            <a:r>
              <a:rPr lang="en-US" sz="1800" dirty="0" smtClean="0"/>
              <a:t> System of </a:t>
            </a:r>
            <a:r>
              <a:rPr lang="en-US" sz="1800" dirty="0" err="1" smtClean="0"/>
              <a:t>Orthopaedics</a:t>
            </a:r>
            <a:r>
              <a:rPr lang="en-US" sz="1800" dirty="0" smtClean="0"/>
              <a:t> and Fractures, Ninth Edition</a:t>
            </a:r>
          </a:p>
          <a:p>
            <a:r>
              <a:rPr lang="en-US" sz="1800" dirty="0" smtClean="0"/>
              <a:t>Clinical Examination,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Edition “Talley and O’Connor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THANK YOU 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903" y="2133600"/>
            <a:ext cx="7076747" cy="3992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Omar Al-</a:t>
            </a:r>
            <a:r>
              <a:rPr lang="en-US" dirty="0" err="1">
                <a:solidFill>
                  <a:schemeClr val="tx1"/>
                </a:solidFill>
              </a:rPr>
              <a:t>Dhasee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Naif Al-</a:t>
            </a:r>
            <a:r>
              <a:rPr lang="en-US" dirty="0" err="1">
                <a:solidFill>
                  <a:schemeClr val="tx1"/>
                </a:solidFill>
              </a:rPr>
              <a:t>Hefdhi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Sakhar</a:t>
            </a:r>
            <a:r>
              <a:rPr lang="en-US" dirty="0">
                <a:solidFill>
                  <a:schemeClr val="tx1"/>
                </a:solidFill>
              </a:rPr>
              <a:t> Al-Bader</a:t>
            </a:r>
          </a:p>
          <a:p>
            <a:r>
              <a:rPr lang="en-US" dirty="0" err="1">
                <a:solidFill>
                  <a:schemeClr val="tx1"/>
                </a:solidFill>
              </a:rPr>
              <a:t>Turki</a:t>
            </a:r>
            <a:r>
              <a:rPr lang="en-US" dirty="0">
                <a:solidFill>
                  <a:schemeClr val="tx1"/>
                </a:solidFill>
              </a:rPr>
              <a:t> Al-</a:t>
            </a:r>
            <a:r>
              <a:rPr lang="en-US" dirty="0" err="1">
                <a:solidFill>
                  <a:schemeClr val="tx1"/>
                </a:solidFill>
              </a:rPr>
              <a:t>Otaibi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49718"/>
            <a:ext cx="8574087" cy="4858870"/>
          </a:xfrm>
        </p:spPr>
        <p:txBody>
          <a:bodyPr/>
          <a:lstStyle/>
          <a:p>
            <a:r>
              <a:rPr lang="en-US" dirty="0"/>
              <a:t>Back pain is a common reason to visit the PHC physician</a:t>
            </a:r>
          </a:p>
          <a:p>
            <a:r>
              <a:rPr lang="en-US" dirty="0"/>
              <a:t>The prevalence of back pain in </a:t>
            </a:r>
            <a:r>
              <a:rPr lang="en-US" u="sng" dirty="0"/>
              <a:t>KSA</a:t>
            </a:r>
            <a:r>
              <a:rPr lang="en-US" dirty="0"/>
              <a:t> was found to be pattern ranging from 53.2% to 79.17% </a:t>
            </a:r>
          </a:p>
          <a:p>
            <a:pPr fontAlgn="base"/>
            <a:r>
              <a:rPr lang="en-US" dirty="0"/>
              <a:t>In nations like the United States, its prevalence is 13.8%.</a:t>
            </a:r>
          </a:p>
          <a:p>
            <a:pPr fontAlgn="base"/>
            <a:r>
              <a:rPr lang="en-US" dirty="0"/>
              <a:t>The global point prevalence of [low back pain] is 12%.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70814"/>
            <a:ext cx="7076747" cy="3992563"/>
          </a:xfrm>
        </p:spPr>
        <p:txBody>
          <a:bodyPr/>
          <a:lstStyle/>
          <a:p>
            <a:r>
              <a:rPr lang="en-US" dirty="0"/>
              <a:t>Smoking 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Female</a:t>
            </a:r>
          </a:p>
          <a:p>
            <a:r>
              <a:rPr lang="en-US" dirty="0"/>
              <a:t>Age </a:t>
            </a:r>
          </a:p>
          <a:p>
            <a:r>
              <a:rPr lang="en-US" dirty="0"/>
              <a:t>Work type</a:t>
            </a:r>
          </a:p>
          <a:p>
            <a:r>
              <a:rPr lang="en-US" dirty="0"/>
              <a:t>Psychological factors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5750" y="2056211"/>
            <a:ext cx="34925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426" y="4671762"/>
            <a:ext cx="3626792" cy="207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1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77" y="1870814"/>
            <a:ext cx="7076747" cy="3992563"/>
          </a:xfrm>
        </p:spPr>
        <p:txBody>
          <a:bodyPr/>
          <a:lstStyle/>
          <a:p>
            <a:r>
              <a:rPr lang="en-US" dirty="0"/>
              <a:t>Muscle – related pain (non-specific):</a:t>
            </a:r>
          </a:p>
          <a:p>
            <a:pPr lvl="1"/>
            <a:r>
              <a:rPr lang="en-US" dirty="0"/>
              <a:t>Some sports</a:t>
            </a:r>
          </a:p>
          <a:p>
            <a:pPr lvl="1"/>
            <a:r>
              <a:rPr lang="en-US" dirty="0"/>
              <a:t>Soft </a:t>
            </a:r>
            <a:r>
              <a:rPr lang="en-US" dirty="0" err="1"/>
              <a:t>matress</a:t>
            </a:r>
            <a:endParaRPr lang="en-US" dirty="0"/>
          </a:p>
          <a:p>
            <a:pPr lvl="1"/>
            <a:r>
              <a:rPr lang="en-US" dirty="0"/>
              <a:t>Heavy backpack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756" y="2133601"/>
            <a:ext cx="3244494" cy="181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7211" y="4321380"/>
            <a:ext cx="3851039" cy="236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806" y="4321380"/>
            <a:ext cx="3420206" cy="236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2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2417"/>
            <a:ext cx="8574087" cy="5045583"/>
          </a:xfrm>
        </p:spPr>
        <p:txBody>
          <a:bodyPr>
            <a:normAutofit/>
          </a:bodyPr>
          <a:lstStyle/>
          <a:p>
            <a:r>
              <a:rPr lang="en-US" dirty="0"/>
              <a:t>Bone – related pain:</a:t>
            </a:r>
          </a:p>
          <a:p>
            <a:pPr lvl="1"/>
            <a:r>
              <a:rPr lang="en-US" dirty="0" err="1"/>
              <a:t>Spondylolysis</a:t>
            </a:r>
            <a:r>
              <a:rPr lang="en-US" dirty="0"/>
              <a:t> and </a:t>
            </a:r>
            <a:r>
              <a:rPr lang="en-US" dirty="0" err="1"/>
              <a:t>spondylolisthesis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Related to each other</a:t>
            </a:r>
          </a:p>
          <a:p>
            <a:pPr lvl="1"/>
            <a:r>
              <a:rPr lang="en-US" dirty="0" err="1"/>
              <a:t>Spondylolysis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Commonly occur in young athletes who prone to repetitive stress on the back</a:t>
            </a:r>
          </a:p>
          <a:p>
            <a:pPr lvl="2"/>
            <a:r>
              <a:rPr lang="en-US" dirty="0"/>
              <a:t>Stress fracture in the pars </a:t>
            </a:r>
            <a:r>
              <a:rPr lang="en-US" dirty="0" err="1"/>
              <a:t>interarticularis</a:t>
            </a:r>
            <a:r>
              <a:rPr lang="en-US" dirty="0"/>
              <a:t> “usually L5”</a:t>
            </a:r>
          </a:p>
          <a:p>
            <a:pPr lvl="2"/>
            <a:r>
              <a:rPr lang="en-US" dirty="0"/>
              <a:t>Unilateral or bilateral</a:t>
            </a:r>
          </a:p>
          <a:p>
            <a:pPr lvl="2"/>
            <a:r>
              <a:rPr lang="en-US" dirty="0"/>
              <a:t>Exacerbated by </a:t>
            </a:r>
            <a:r>
              <a:rPr lang="en-US" u="sng" dirty="0" err="1"/>
              <a:t>hyperextention</a:t>
            </a:r>
            <a:endParaRPr lang="en-US" u="sng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7049" y="4718708"/>
            <a:ext cx="3348050" cy="194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457" y="5617882"/>
            <a:ext cx="4392425" cy="104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4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2945</TotalTime>
  <Words>1484</Words>
  <Application>Microsoft Office PowerPoint</Application>
  <PresentationFormat>On-screen Show (4:3)</PresentationFormat>
  <Paragraphs>325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Spectrum</vt:lpstr>
      <vt:lpstr>Back Pain</vt:lpstr>
      <vt:lpstr>Objectives</vt:lpstr>
      <vt:lpstr>Questions</vt:lpstr>
      <vt:lpstr>Questions</vt:lpstr>
      <vt:lpstr>Questions</vt:lpstr>
      <vt:lpstr>Introduction </vt:lpstr>
      <vt:lpstr>Risk Factors</vt:lpstr>
      <vt:lpstr>Differential Diagnoses</vt:lpstr>
      <vt:lpstr>Differential Diagnoses</vt:lpstr>
      <vt:lpstr>Differential Diagnoses</vt:lpstr>
      <vt:lpstr>Differential Diagnoses</vt:lpstr>
      <vt:lpstr>Differential Diagnoses</vt:lpstr>
      <vt:lpstr>Differential Diagnoses</vt:lpstr>
      <vt:lpstr>Differential Diagnoses</vt:lpstr>
      <vt:lpstr>Differential Diagnoses</vt:lpstr>
      <vt:lpstr>Differential Diagnoses</vt:lpstr>
      <vt:lpstr>Differential Diagnoses</vt:lpstr>
      <vt:lpstr>Classification</vt:lpstr>
      <vt:lpstr>Risk factors:</vt:lpstr>
      <vt:lpstr>Red flags:</vt:lpstr>
      <vt:lpstr>Red flags</vt:lpstr>
      <vt:lpstr>History</vt:lpstr>
      <vt:lpstr>Investigations</vt:lpstr>
      <vt:lpstr>Investigations</vt:lpstr>
      <vt:lpstr>Investigations</vt:lpstr>
      <vt:lpstr>Investigations</vt:lpstr>
      <vt:lpstr>Case</vt:lpstr>
      <vt:lpstr>Case</vt:lpstr>
      <vt:lpstr>Examination</vt:lpstr>
      <vt:lpstr>Examination</vt:lpstr>
      <vt:lpstr>Examination</vt:lpstr>
      <vt:lpstr>Examination</vt:lpstr>
      <vt:lpstr>Examination</vt:lpstr>
      <vt:lpstr>Examination</vt:lpstr>
      <vt:lpstr>Examination</vt:lpstr>
      <vt:lpstr>Examination</vt:lpstr>
      <vt:lpstr>Role of primary health care in management </vt:lpstr>
      <vt:lpstr>instructions or recommendations</vt:lpstr>
      <vt:lpstr>PowerPoint Presentation</vt:lpstr>
      <vt:lpstr>Where to refer ?</vt:lpstr>
      <vt:lpstr>When to refer ?</vt:lpstr>
      <vt:lpstr>Prevention and education</vt:lpstr>
      <vt:lpstr>Prevention and education</vt:lpstr>
      <vt:lpstr>Prevention and education</vt:lpstr>
      <vt:lpstr>Prevention and education</vt:lpstr>
      <vt:lpstr>Prevention and education</vt:lpstr>
      <vt:lpstr>ROLE PLAY</vt:lpstr>
      <vt:lpstr>ROLE PLAY</vt:lpstr>
      <vt:lpstr>Questions</vt:lpstr>
      <vt:lpstr>Questions</vt:lpstr>
      <vt:lpstr>Questions</vt:lpstr>
      <vt:lpstr>References</vt:lpstr>
      <vt:lpstr>THANK YOU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Pain</dc:title>
  <dc:creator>mac</dc:creator>
  <cp:lastModifiedBy>3422</cp:lastModifiedBy>
  <cp:revision>49</cp:revision>
  <dcterms:created xsi:type="dcterms:W3CDTF">2017-01-06T11:18:25Z</dcterms:created>
  <dcterms:modified xsi:type="dcterms:W3CDTF">2017-01-09T06:14:28Z</dcterms:modified>
</cp:coreProperties>
</file>